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851" r:id="rId2"/>
    <p:sldId id="852" r:id="rId3"/>
    <p:sldId id="853" r:id="rId4"/>
    <p:sldId id="469" r:id="rId5"/>
    <p:sldId id="2187" r:id="rId6"/>
    <p:sldId id="2144" r:id="rId7"/>
    <p:sldId id="48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660"/>
  </p:normalViewPr>
  <p:slideViewPr>
    <p:cSldViewPr snapToGrid="0">
      <p:cViewPr varScale="1">
        <p:scale>
          <a:sx n="52" d="100"/>
          <a:sy n="52" d="100"/>
        </p:scale>
        <p:origin x="569" y="41"/>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8/30/2021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1FB665-9F59-465B-BAA2-4D7EFC3E18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2166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E1FB665-9F59-465B-BAA2-4D7EFC3E18FD}"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141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E1FB665-9F59-465B-BAA2-4D7EFC3E18FD}"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055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8/30/2021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8/30/2021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8/30/2021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8/30/2021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8/30/2021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8/30/2021</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8/30/2021</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8/30/2021</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8/30/2021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8/30/2021</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8/30/2021</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8/30/2021</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surveymonkey.com/r/9ZCLM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cce.upmc.com/"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tomorrowshealthcare.org/" TargetMode="External"/><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youtube.com/watch?v=zDWq4ao_qOo" TargetMode="External"/><Relationship Id="rId4" Type="http://schemas.openxmlformats.org/officeDocument/2006/relationships/hyperlink" Target="mailto:Taylor@jhf.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chemeClr val="accent2"/>
                </a:solidFill>
                <a:latin typeface="Franklin Gothic Demi" pitchFamily="34" charset="0"/>
              </a:rPr>
              <a:t>Wrap-Up &amp; Evaluation</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FFFFFF"/>
                </a:solidFill>
                <a:effectLst/>
                <a:uLnTx/>
                <a:uFillTx/>
                <a:latin typeface="Calibri"/>
                <a:ea typeface="+mn-ea"/>
                <a:cs typeface="+mn-cs"/>
              </a:rPr>
              <a:t>© 2021 JHF, PRHI, HCF, HFP</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97A03E-C790-4462-A76B-258E5BF5C3E7}" type="slidenum">
              <a:rPr kumimoji="0" lang="en-US" sz="1051"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1"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420804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itchFamily="34" charset="0"/>
              </a:rPr>
              <a:t>CEU Process	</a:t>
            </a:r>
          </a:p>
        </p:txBody>
      </p:sp>
      <p:sp>
        <p:nvSpPr>
          <p:cNvPr id="3" name="Content Placeholder 2"/>
          <p:cNvSpPr>
            <a:spLocks noGrp="1"/>
          </p:cNvSpPr>
          <p:nvPr>
            <p:ph idx="1"/>
          </p:nvPr>
        </p:nvSpPr>
        <p:spPr>
          <a:xfrm>
            <a:off x="1097280" y="1858617"/>
            <a:ext cx="10058400" cy="4403035"/>
          </a:xfrm>
        </p:spPr>
        <p:txBody>
          <a:bodyPr>
            <a:normAutofit fontScale="92500" lnSpcReduction="20000"/>
          </a:bodyPr>
          <a:lstStyle/>
          <a:p>
            <a:pPr marL="0" indent="0">
              <a:buNone/>
            </a:pPr>
            <a:r>
              <a:rPr lang="en-US" sz="2667" b="1" dirty="0">
                <a:solidFill>
                  <a:schemeClr val="accent2"/>
                </a:solidFill>
              </a:rPr>
              <a:t>You will receive a follow up email with links to:</a:t>
            </a:r>
          </a:p>
          <a:p>
            <a:pPr marL="514350" indent="-514350">
              <a:buFont typeface="+mj-lt"/>
              <a:buAutoNum type="arabicPeriod"/>
            </a:pPr>
            <a:r>
              <a:rPr lang="en-US" sz="2800" dirty="0"/>
              <a:t>Complete the survey at: </a:t>
            </a:r>
            <a:r>
              <a:rPr lang="en-US" sz="2800" dirty="0">
                <a:hlinkClick r:id="rId3"/>
              </a:rPr>
              <a:t>https://www.surveymonkey.com/r/9ZCLMML</a:t>
            </a:r>
            <a:endParaRPr lang="en-US" sz="2800" dirty="0"/>
          </a:p>
          <a:p>
            <a:pPr marL="514350" indent="-514350">
              <a:buFont typeface="+mj-lt"/>
              <a:buAutoNum type="arabicPeriod"/>
            </a:pPr>
            <a:r>
              <a:rPr lang="en-US" sz="2600" dirty="0"/>
              <a:t>Please be sure to designate which CEU credits you are requesting </a:t>
            </a:r>
            <a:r>
              <a:rPr lang="en-US" sz="2600" b="1" dirty="0"/>
              <a:t>CME, CNE or Social Worker</a:t>
            </a:r>
            <a:r>
              <a:rPr lang="en-US" sz="2600" dirty="0"/>
              <a:t>.  If you already have an account with the UPMC Center for Continuing Education, </a:t>
            </a:r>
            <a:r>
              <a:rPr lang="en-US" sz="2600" dirty="0">
                <a:solidFill>
                  <a:srgbClr val="FF0000"/>
                </a:solidFill>
              </a:rPr>
              <a:t>please be sure the email you enter on the survey matches the UPMC CCE account email that you create. </a:t>
            </a:r>
          </a:p>
          <a:p>
            <a:pPr marL="514350" indent="-514350">
              <a:buFont typeface="+mj-lt"/>
              <a:buAutoNum type="arabicPeriod"/>
            </a:pPr>
            <a:r>
              <a:rPr lang="en-US" sz="2800" dirty="0"/>
              <a:t>The UPMC Center for Continuing Education will follow up with you via email after July 29 with instructions on how to claim your credits.  </a:t>
            </a:r>
          </a:p>
          <a:p>
            <a:pPr marL="806950" lvl="1" indent="-514350">
              <a:buFont typeface="Wingdings" panose="05000000000000000000" pitchFamily="2" charset="2"/>
              <a:buChar char="q"/>
            </a:pPr>
            <a:r>
              <a:rPr lang="en-US" sz="2600" dirty="0"/>
              <a:t>To prepare, we recommend you create an account with UPMC CCE via this website </a:t>
            </a:r>
            <a:r>
              <a:rPr lang="en-US" sz="2600" dirty="0">
                <a:hlinkClick r:id="rId4"/>
              </a:rPr>
              <a:t>https://cce.upmc.com</a:t>
            </a:r>
            <a:r>
              <a:rPr lang="en-US" sz="2600" dirty="0"/>
              <a:t>.</a:t>
            </a:r>
          </a:p>
          <a:p>
            <a:pPr marL="292600" lvl="1" indent="0">
              <a:buNone/>
            </a:pPr>
            <a:endParaRPr lang="en-US" sz="2600" b="1" i="1" dirty="0"/>
          </a:p>
          <a:p>
            <a:pPr marL="292600" lvl="1" indent="0">
              <a:buNone/>
            </a:pPr>
            <a:r>
              <a:rPr lang="en-US" sz="2667" b="1" i="1" dirty="0"/>
              <a:t>We design the sessions based on your feedback!</a:t>
            </a:r>
          </a:p>
        </p:txBody>
      </p:sp>
      <p:sp>
        <p:nvSpPr>
          <p:cNvPr id="4" name="Footer Placeholder 3"/>
          <p:cNvSpPr>
            <a:spLocks noGrp="1"/>
          </p:cNvSpPr>
          <p:nvPr>
            <p:ph type="ftr" sz="quarter" idx="11"/>
          </p:nvPr>
        </p:nvSpPr>
        <p:spPr/>
        <p:txBody>
          <a:bodyPr/>
          <a:lstStyle/>
          <a:p>
            <a:pPr marL="0" marR="0" lvl="0" indent="0" algn="ctr" defTabSz="457167"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FFFFFF"/>
                </a:solidFill>
                <a:effectLst/>
                <a:uLnTx/>
                <a:uFillTx/>
                <a:latin typeface="Calibri"/>
                <a:ea typeface="+mn-ea"/>
                <a:cs typeface="+mn-cs"/>
              </a:rPr>
              <a:t>© 2021 JHF, PRHI, HCF, HFP</a:t>
            </a:r>
          </a:p>
        </p:txBody>
      </p:sp>
      <p:sp>
        <p:nvSpPr>
          <p:cNvPr id="5" name="Slide Number Placeholder 4"/>
          <p:cNvSpPr>
            <a:spLocks noGrp="1"/>
          </p:cNvSpPr>
          <p:nvPr>
            <p:ph type="sldNum" sz="quarter" idx="12"/>
          </p:nvPr>
        </p:nvSpPr>
        <p:spPr/>
        <p:txBody>
          <a:bodyPr/>
          <a:lstStyle/>
          <a:p>
            <a:pPr marL="0" marR="0" lvl="0" indent="0" algn="r" defTabSz="457167" rtl="0" eaLnBrk="1" fontAlgn="auto" latinLnBrk="0" hangingPunct="1">
              <a:lnSpc>
                <a:spcPct val="100000"/>
              </a:lnSpc>
              <a:spcBef>
                <a:spcPts val="0"/>
              </a:spcBef>
              <a:spcAft>
                <a:spcPts val="0"/>
              </a:spcAft>
              <a:buClrTx/>
              <a:buSzTx/>
              <a:buFontTx/>
              <a:buNone/>
              <a:tabLst/>
              <a:defRPr/>
            </a:pPr>
            <a:fld id="{DE97A03E-C790-4462-A76B-258E5BF5C3E7}" type="slidenum">
              <a:rPr kumimoji="0" lang="en-US" sz="1051" b="0" i="0" u="none" strike="noStrike" kern="1200" cap="none" spc="0" normalizeH="0" baseline="0" noProof="0">
                <a:ln>
                  <a:noFill/>
                </a:ln>
                <a:solidFill>
                  <a:srgbClr val="FFFFFF"/>
                </a:solidFill>
                <a:effectLst/>
                <a:uLnTx/>
                <a:uFillTx/>
                <a:latin typeface="Calibri"/>
                <a:ea typeface="+mn-ea"/>
                <a:cs typeface="+mn-cs"/>
              </a:rPr>
              <a:pPr marL="0" marR="0" lvl="0" indent="0" algn="r" defTabSz="457167" rtl="0" eaLnBrk="1" fontAlgn="auto" latinLnBrk="0" hangingPunct="1">
                <a:lnSpc>
                  <a:spcPct val="100000"/>
                </a:lnSpc>
                <a:spcBef>
                  <a:spcPts val="0"/>
                </a:spcBef>
                <a:spcAft>
                  <a:spcPts val="0"/>
                </a:spcAft>
                <a:buClrTx/>
                <a:buSzTx/>
                <a:buFontTx/>
                <a:buNone/>
                <a:tabLst/>
                <a:defRPr/>
              </a:pPr>
              <a:t>5</a:t>
            </a:fld>
            <a:endParaRPr kumimoji="0" lang="en-US" sz="1051"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58429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accent2"/>
                </a:solidFill>
                <a:latin typeface="Franklin Gothic Demi" panose="020B0703020102020204" pitchFamily="34" charset="0"/>
              </a:rPr>
              <a:t>PCMH Online Community</a:t>
            </a:r>
            <a:br>
              <a:rPr lang="en-US" dirty="0">
                <a:solidFill>
                  <a:srgbClr val="6F5700"/>
                </a:solidFill>
                <a:latin typeface="Franklin Gothic Demi" panose="020B0703020102020204" pitchFamily="34" charset="0"/>
              </a:rPr>
            </a:br>
            <a:r>
              <a:rPr lang="en-US" sz="3200" b="1" dirty="0">
                <a:hlinkClick r:id="rId3"/>
              </a:rPr>
              <a:t>https://www.tomorrowshealthcare.org/</a:t>
            </a:r>
            <a:endParaRPr lang="en-US" sz="3200" b="1" dirty="0"/>
          </a:p>
        </p:txBody>
      </p:sp>
      <p:sp>
        <p:nvSpPr>
          <p:cNvPr id="3" name="Content Placeholder 2"/>
          <p:cNvSpPr>
            <a:spLocks noGrp="1"/>
          </p:cNvSpPr>
          <p:nvPr>
            <p:ph idx="1"/>
          </p:nvPr>
        </p:nvSpPr>
        <p:spPr>
          <a:xfrm>
            <a:off x="7839920" y="1917556"/>
            <a:ext cx="3981691" cy="4089731"/>
          </a:xfrm>
        </p:spPr>
        <p:txBody>
          <a:bodyPr>
            <a:normAutofit lnSpcReduction="10000"/>
          </a:bodyPr>
          <a:lstStyle/>
          <a:p>
            <a:pPr marL="385214" indent="-385214">
              <a:buFont typeface="Wingdings" panose="05000000000000000000" pitchFamily="2" charset="2"/>
              <a:buChar char="Ø"/>
            </a:pPr>
            <a:r>
              <a:rPr lang="en-US" sz="2667" dirty="0"/>
              <a:t>Access the session materials in “Learning Sessions”</a:t>
            </a:r>
          </a:p>
          <a:p>
            <a:pPr marL="385214" indent="-385214">
              <a:buFont typeface="Wingdings" panose="05000000000000000000" pitchFamily="2" charset="2"/>
              <a:buChar char="Ø"/>
            </a:pPr>
            <a:r>
              <a:rPr lang="en-US" sz="2667" dirty="0"/>
              <a:t>Look for guides and tools in “Resources” </a:t>
            </a:r>
          </a:p>
          <a:p>
            <a:pPr marL="385214" indent="-385214">
              <a:buFont typeface="Wingdings" panose="05000000000000000000" pitchFamily="2" charset="2"/>
              <a:buChar char="Ø"/>
            </a:pPr>
            <a:r>
              <a:rPr lang="en-US" sz="2667" dirty="0"/>
              <a:t>Keep track of upcoming sessions in “Events”</a:t>
            </a:r>
          </a:p>
          <a:p>
            <a:pPr marL="385214" indent="-385214">
              <a:buFont typeface="Wingdings" panose="05000000000000000000" pitchFamily="2" charset="2"/>
              <a:buChar char="Ø"/>
            </a:pPr>
            <a:r>
              <a:rPr lang="en-US" sz="2667" dirty="0"/>
              <a:t>Complete CEU steps and view webinar recordings in “Courses”</a:t>
            </a:r>
          </a:p>
        </p:txBody>
      </p:sp>
      <p:sp>
        <p:nvSpPr>
          <p:cNvPr id="6" name="TextBox 5"/>
          <p:cNvSpPr txBox="1"/>
          <p:nvPr/>
        </p:nvSpPr>
        <p:spPr>
          <a:xfrm>
            <a:off x="200168" y="2077797"/>
            <a:ext cx="2592475" cy="3374642"/>
          </a:xfrm>
          <a:prstGeom prst="rect">
            <a:avLst/>
          </a:prstGeom>
          <a:noFill/>
        </p:spPr>
        <p:txBody>
          <a:bodyPr wrap="square" rtlCol="0">
            <a:spAutoFit/>
          </a:bodyPr>
          <a:lstStyle/>
          <a:p>
            <a:pPr marL="0" marR="0" lvl="0" indent="0" algn="l" defTabSz="609570"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prstClr val="black"/>
                </a:solidFill>
                <a:effectLst/>
                <a:uLnTx/>
                <a:uFillTx/>
                <a:latin typeface="Calibri"/>
                <a:ea typeface="+mn-ea"/>
                <a:cs typeface="+mn-cs"/>
              </a:rPr>
              <a:t>Your Login: </a:t>
            </a:r>
            <a:br>
              <a:rPr kumimoji="0" lang="en-US" sz="2133" b="1" i="0" u="none" strike="noStrike" kern="1200" cap="none" spc="0" normalizeH="0" baseline="0" noProof="0" dirty="0">
                <a:ln>
                  <a:noFill/>
                </a:ln>
                <a:solidFill>
                  <a:prstClr val="black"/>
                </a:solidFill>
                <a:effectLst/>
                <a:uLnTx/>
                <a:uFillTx/>
                <a:latin typeface="Calibri"/>
                <a:ea typeface="+mn-ea"/>
                <a:cs typeface="+mn-cs"/>
              </a:rPr>
            </a:br>
            <a:r>
              <a:rPr kumimoji="0" lang="en-US" sz="2133" b="0" i="0" u="none" strike="noStrike" kern="1200" cap="none" spc="0" normalizeH="0" baseline="0" noProof="0" dirty="0">
                <a:ln>
                  <a:noFill/>
                </a:ln>
                <a:solidFill>
                  <a:prstClr val="black"/>
                </a:solidFill>
                <a:effectLst/>
                <a:uLnTx/>
                <a:uFillTx/>
                <a:latin typeface="Calibri"/>
                <a:ea typeface="+mn-ea"/>
                <a:cs typeface="+mn-cs"/>
              </a:rPr>
              <a:t>The email address you RSVP’d with</a:t>
            </a:r>
          </a:p>
          <a:p>
            <a:pPr marL="0" marR="0" lvl="0" indent="0" algn="l" defTabSz="609570"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prstClr val="black"/>
                </a:solidFill>
                <a:effectLst/>
                <a:uLnTx/>
                <a:uFillTx/>
                <a:latin typeface="Calibri"/>
                <a:ea typeface="+mn-ea"/>
                <a:cs typeface="+mn-cs"/>
              </a:rPr>
              <a:t>Your Password: </a:t>
            </a:r>
            <a:r>
              <a:rPr kumimoji="0" lang="en-US" sz="2133" b="0" i="0" u="none" strike="noStrike" kern="1200" cap="none" spc="0" normalizeH="0" baseline="0" noProof="0" dirty="0">
                <a:ln>
                  <a:noFill/>
                </a:ln>
                <a:solidFill>
                  <a:prstClr val="black"/>
                </a:solidFill>
                <a:effectLst/>
                <a:uLnTx/>
                <a:uFillTx/>
                <a:latin typeface="Calibri"/>
                <a:ea typeface="+mn-ea"/>
                <a:cs typeface="+mn-cs"/>
              </a:rPr>
              <a:t>welcome</a:t>
            </a:r>
          </a:p>
          <a:p>
            <a:pPr marL="0" marR="0" lvl="0" indent="0" algn="l" defTabSz="609570" rtl="0" eaLnBrk="1" fontAlgn="auto" latinLnBrk="0" hangingPunct="1">
              <a:lnSpc>
                <a:spcPct val="100000"/>
              </a:lnSpc>
              <a:spcBef>
                <a:spcPts val="0"/>
              </a:spcBef>
              <a:spcAft>
                <a:spcPts val="0"/>
              </a:spcAft>
              <a:buClrTx/>
              <a:buSzTx/>
              <a:buFontTx/>
              <a:buNone/>
              <a:tabLst/>
              <a:defRPr/>
            </a:pPr>
            <a:endParaRPr kumimoji="0" lang="en-US" sz="2133" b="0" i="1"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609570" rtl="0" eaLnBrk="1" fontAlgn="auto" latinLnBrk="0" hangingPunct="1">
              <a:lnSpc>
                <a:spcPct val="100000"/>
              </a:lnSpc>
              <a:spcBef>
                <a:spcPts val="0"/>
              </a:spcBef>
              <a:spcAft>
                <a:spcPts val="0"/>
              </a:spcAft>
              <a:buClrTx/>
              <a:buSzTx/>
              <a:buFontTx/>
              <a:buNone/>
              <a:tabLst/>
              <a:defRPr/>
            </a:pPr>
            <a:r>
              <a:rPr kumimoji="0" lang="en-US" sz="2133" b="0" i="1" u="none" strike="noStrike" kern="1200" cap="none" spc="0" normalizeH="0" baseline="0" noProof="0" dirty="0">
                <a:ln>
                  <a:noFill/>
                </a:ln>
                <a:solidFill>
                  <a:prstClr val="black"/>
                </a:solidFill>
                <a:effectLst/>
                <a:uLnTx/>
                <a:uFillTx/>
                <a:latin typeface="Calibri"/>
                <a:ea typeface="+mn-ea"/>
                <a:cs typeface="+mn-cs"/>
              </a:rPr>
              <a:t>To request additional log-ins or TA, email Pauline at </a:t>
            </a:r>
            <a:r>
              <a:rPr kumimoji="0" lang="en-US" sz="2133" b="0" i="1" u="none" strike="noStrike" kern="1200" cap="none" spc="0" normalizeH="0" baseline="0" noProof="0" dirty="0">
                <a:ln>
                  <a:noFill/>
                </a:ln>
                <a:solidFill>
                  <a:prstClr val="black"/>
                </a:solidFill>
                <a:effectLst/>
                <a:uLnTx/>
                <a:uFillTx/>
                <a:latin typeface="Calibri"/>
                <a:ea typeface="+mn-ea"/>
                <a:cs typeface="+mn-cs"/>
                <a:hlinkClick r:id="rId4"/>
              </a:rPr>
              <a:t>Taylor@jhf.org</a:t>
            </a:r>
            <a:r>
              <a:rPr kumimoji="0" lang="en-US" sz="2133" b="0" i="1" u="none" strike="noStrike" kern="1200" cap="none" spc="0" normalizeH="0" baseline="0" noProof="0" dirty="0">
                <a:ln>
                  <a:noFill/>
                </a:ln>
                <a:solidFill>
                  <a:prstClr val="black"/>
                </a:solidFill>
                <a:effectLst/>
                <a:uLnTx/>
                <a:uFillTx/>
                <a:latin typeface="Calibri"/>
                <a:ea typeface="+mn-ea"/>
                <a:cs typeface="+mn-cs"/>
              </a:rPr>
              <a:t>.</a:t>
            </a:r>
          </a:p>
        </p:txBody>
      </p:sp>
      <p:sp>
        <p:nvSpPr>
          <p:cNvPr id="8" name="Footer Placeholder 7"/>
          <p:cNvSpPr>
            <a:spLocks noGrp="1"/>
          </p:cNvSpPr>
          <p:nvPr>
            <p:ph type="ftr" sz="quarter" idx="11"/>
          </p:nvPr>
        </p:nvSpPr>
        <p:spPr/>
        <p:txBody>
          <a:bodyP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FFFFFF"/>
                </a:solidFill>
                <a:effectLst/>
                <a:uLnTx/>
                <a:uFillTx/>
                <a:latin typeface="Calibri"/>
                <a:ea typeface="+mn-ea"/>
                <a:cs typeface="+mn-cs"/>
              </a:rPr>
              <a:t>© 2021 JHF, PRHI, HCF, HFP</a:t>
            </a:r>
          </a:p>
        </p:txBody>
      </p:sp>
      <p:sp>
        <p:nvSpPr>
          <p:cNvPr id="9" name="Slide Number Placeholder 8"/>
          <p:cNvSpPr>
            <a:spLocks noGrp="1"/>
          </p:cNvSpPr>
          <p:nvPr>
            <p:ph type="sldNum" sz="quarter" idx="12"/>
          </p:nvPr>
        </p:nvSpPr>
        <p:spPr/>
        <p:txBody>
          <a:bodyPr/>
          <a:lstStyle/>
          <a:p>
            <a:pPr marL="0" marR="0" lvl="0" indent="0" algn="r" defTabSz="609570" rtl="0" eaLnBrk="1" fontAlgn="auto" latinLnBrk="0" hangingPunct="1">
              <a:lnSpc>
                <a:spcPct val="100000"/>
              </a:lnSpc>
              <a:spcBef>
                <a:spcPts val="0"/>
              </a:spcBef>
              <a:spcAft>
                <a:spcPts val="0"/>
              </a:spcAft>
              <a:buClrTx/>
              <a:buSzTx/>
              <a:buFontTx/>
              <a:buNone/>
              <a:tabLst/>
              <a:defRPr/>
            </a:pPr>
            <a:fld id="{DE97A03E-C790-4462-A76B-258E5BF5C3E7}" type="slidenum">
              <a:rPr kumimoji="0" lang="en-US" sz="1051" b="0" i="0" u="none" strike="noStrike" kern="1200" cap="none" spc="0" normalizeH="0" baseline="0" noProof="0">
                <a:ln>
                  <a:noFill/>
                </a:ln>
                <a:solidFill>
                  <a:srgbClr val="FFFFFF"/>
                </a:solidFill>
                <a:effectLst/>
                <a:uLnTx/>
                <a:uFillTx/>
                <a:latin typeface="Calibri"/>
                <a:ea typeface="+mn-ea"/>
                <a:cs typeface="+mn-cs"/>
              </a:rPr>
              <a:pPr marL="0" marR="0" lvl="0" indent="0" algn="r" defTabSz="609570" rtl="0" eaLnBrk="1" fontAlgn="auto" latinLnBrk="0" hangingPunct="1">
                <a:lnSpc>
                  <a:spcPct val="100000"/>
                </a:lnSpc>
                <a:spcBef>
                  <a:spcPts val="0"/>
                </a:spcBef>
                <a:spcAft>
                  <a:spcPts val="0"/>
                </a:spcAft>
                <a:buClrTx/>
                <a:buSzTx/>
                <a:buFontTx/>
                <a:buNone/>
                <a:tabLst/>
                <a:defRPr/>
              </a:pPr>
              <a:t>6</a:t>
            </a:fld>
            <a:endParaRPr kumimoji="0" lang="en-US" sz="1051" b="0" i="0" u="none" strike="noStrike" kern="1200" cap="none" spc="0" normalizeH="0" baseline="0" noProof="0">
              <a:ln>
                <a:noFill/>
              </a:ln>
              <a:solidFill>
                <a:srgbClr val="FFFFFF"/>
              </a:solidFill>
              <a:effectLst/>
              <a:uLnTx/>
              <a:uFillTx/>
              <a:latin typeface="Calibri"/>
              <a:ea typeface="+mn-ea"/>
              <a:cs typeface="+mn-cs"/>
            </a:endParaRPr>
          </a:p>
        </p:txBody>
      </p:sp>
      <p:sp>
        <p:nvSpPr>
          <p:cNvPr id="4" name="Rectangle 3"/>
          <p:cNvSpPr/>
          <p:nvPr/>
        </p:nvSpPr>
        <p:spPr>
          <a:xfrm>
            <a:off x="1171022" y="5727858"/>
            <a:ext cx="9009975" cy="461665"/>
          </a:xfrm>
          <a:prstGeom prst="rect">
            <a:avLst/>
          </a:prstGeom>
        </p:spPr>
        <p:txBody>
          <a:bodyPr wrap="square">
            <a:spAutoFit/>
          </a:bodyPr>
          <a:lstStyle/>
          <a:p>
            <a:pPr marL="0" marR="0" lvl="0" indent="0" algn="l" defTabSz="60957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Watch a video tutorial: </a:t>
            </a:r>
            <a:r>
              <a:rPr kumimoji="0" lang="en-US" sz="2133" b="0" i="0" u="none" strike="noStrike" kern="1200" cap="none" spc="0" normalizeH="0" baseline="0" noProof="0" dirty="0">
                <a:ln>
                  <a:noFill/>
                </a:ln>
                <a:solidFill>
                  <a:prstClr val="black"/>
                </a:solidFill>
                <a:effectLst/>
                <a:uLnTx/>
                <a:uFillTx/>
                <a:latin typeface="Calibri"/>
                <a:ea typeface="+mn-ea"/>
                <a:cs typeface="+mn-cs"/>
                <a:hlinkClick r:id="rId5"/>
              </a:rPr>
              <a:t>https://www.youtube.com/watch?v=zDWq4ao_qOo</a:t>
            </a:r>
            <a:r>
              <a:rPr kumimoji="0" lang="en-US" sz="2133" b="0" i="0" u="none" strike="noStrike" kern="1200" cap="none" spc="0" normalizeH="0" baseline="0" noProof="0" dirty="0">
                <a:ln>
                  <a:noFill/>
                </a:ln>
                <a:solidFill>
                  <a:prstClr val="black"/>
                </a:solidFill>
                <a:effectLst/>
                <a:uLnTx/>
                <a:uFillTx/>
                <a:latin typeface="Calibri"/>
                <a:ea typeface="+mn-ea"/>
                <a:cs typeface="+mn-cs"/>
              </a:rPr>
              <a:t> </a:t>
            </a:r>
          </a:p>
        </p:txBody>
      </p:sp>
      <p:grpSp>
        <p:nvGrpSpPr>
          <p:cNvPr id="18" name="Group 17">
            <a:extLst>
              <a:ext uri="{FF2B5EF4-FFF2-40B4-BE49-F238E27FC236}">
                <a16:creationId xmlns:a16="http://schemas.microsoft.com/office/drawing/2014/main" id="{BDDBDFCF-57E4-458A-87F7-807F628CB28A}"/>
              </a:ext>
            </a:extLst>
          </p:cNvPr>
          <p:cNvGrpSpPr/>
          <p:nvPr/>
        </p:nvGrpSpPr>
        <p:grpSpPr>
          <a:xfrm>
            <a:off x="2654172" y="1921987"/>
            <a:ext cx="5069541" cy="3158308"/>
            <a:chOff x="2654172" y="1921987"/>
            <a:chExt cx="5069541" cy="3158308"/>
          </a:xfrm>
        </p:grpSpPr>
        <p:pic>
          <p:nvPicPr>
            <p:cNvPr id="14" name="Picture 13">
              <a:extLst>
                <a:ext uri="{FF2B5EF4-FFF2-40B4-BE49-F238E27FC236}">
                  <a16:creationId xmlns:a16="http://schemas.microsoft.com/office/drawing/2014/main" id="{42924DAC-7852-4423-B778-B5E741204E4E}"/>
                </a:ext>
              </a:extLst>
            </p:cNvPr>
            <p:cNvPicPr>
              <a:picLocks noChangeAspect="1"/>
            </p:cNvPicPr>
            <p:nvPr/>
          </p:nvPicPr>
          <p:blipFill>
            <a:blip r:embed="rId6"/>
            <a:stretch>
              <a:fillRect/>
            </a:stretch>
          </p:blipFill>
          <p:spPr>
            <a:xfrm>
              <a:off x="2826498" y="1921987"/>
              <a:ext cx="4791075" cy="666750"/>
            </a:xfrm>
            <a:prstGeom prst="rect">
              <a:avLst/>
            </a:prstGeom>
          </p:spPr>
        </p:pic>
        <p:grpSp>
          <p:nvGrpSpPr>
            <p:cNvPr id="17" name="Group 16">
              <a:extLst>
                <a:ext uri="{FF2B5EF4-FFF2-40B4-BE49-F238E27FC236}">
                  <a16:creationId xmlns:a16="http://schemas.microsoft.com/office/drawing/2014/main" id="{265FAAC8-E3F4-46C1-AA72-F1F250E89977}"/>
                </a:ext>
              </a:extLst>
            </p:cNvPr>
            <p:cNvGrpSpPr/>
            <p:nvPr/>
          </p:nvGrpSpPr>
          <p:grpSpPr>
            <a:xfrm>
              <a:off x="2654172" y="2780354"/>
              <a:ext cx="5069541" cy="2299941"/>
              <a:chOff x="2654172" y="2486739"/>
              <a:chExt cx="5069541" cy="2299941"/>
            </a:xfrm>
          </p:grpSpPr>
          <p:pic>
            <p:nvPicPr>
              <p:cNvPr id="12" name="Picture 11">
                <a:extLst>
                  <a:ext uri="{FF2B5EF4-FFF2-40B4-BE49-F238E27FC236}">
                    <a16:creationId xmlns:a16="http://schemas.microsoft.com/office/drawing/2014/main" id="{9B514DC5-C48F-42BE-867F-3B011B45DF51}"/>
                  </a:ext>
                </a:extLst>
              </p:cNvPr>
              <p:cNvPicPr>
                <a:picLocks noChangeAspect="1"/>
              </p:cNvPicPr>
              <p:nvPr/>
            </p:nvPicPr>
            <p:blipFill>
              <a:blip r:embed="rId7"/>
              <a:stretch>
                <a:fillRect/>
              </a:stretch>
            </p:blipFill>
            <p:spPr>
              <a:xfrm>
                <a:off x="2670950" y="2486739"/>
                <a:ext cx="5052763" cy="2035076"/>
              </a:xfrm>
              <a:prstGeom prst="rect">
                <a:avLst/>
              </a:prstGeom>
            </p:spPr>
          </p:pic>
          <p:pic>
            <p:nvPicPr>
              <p:cNvPr id="16" name="Picture 15">
                <a:extLst>
                  <a:ext uri="{FF2B5EF4-FFF2-40B4-BE49-F238E27FC236}">
                    <a16:creationId xmlns:a16="http://schemas.microsoft.com/office/drawing/2014/main" id="{B214A2B9-8848-412C-BA5C-20DDE689A1F1}"/>
                  </a:ext>
                </a:extLst>
              </p:cNvPr>
              <p:cNvPicPr>
                <a:picLocks noChangeAspect="1"/>
              </p:cNvPicPr>
              <p:nvPr/>
            </p:nvPicPr>
            <p:blipFill>
              <a:blip r:embed="rId8"/>
              <a:stretch>
                <a:fillRect/>
              </a:stretch>
            </p:blipFill>
            <p:spPr>
              <a:xfrm>
                <a:off x="2654172" y="3479590"/>
                <a:ext cx="5035511" cy="1307090"/>
              </a:xfrm>
              <a:prstGeom prst="rect">
                <a:avLst/>
              </a:prstGeom>
            </p:spPr>
          </p:pic>
        </p:grpSp>
      </p:grpSp>
    </p:spTree>
    <p:extLst>
      <p:ext uri="{BB962C8B-B14F-4D97-AF65-F5344CB8AC3E}">
        <p14:creationId xmlns:p14="http://schemas.microsoft.com/office/powerpoint/2010/main" val="426365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208B-23C9-A140-AB97-30AE155D36C3}"/>
              </a:ext>
            </a:extLst>
          </p:cNvPr>
          <p:cNvSpPr>
            <a:spLocks noGrp="1"/>
          </p:cNvSpPr>
          <p:nvPr>
            <p:ph type="ctrTitle"/>
          </p:nvPr>
        </p:nvSpPr>
        <p:spPr/>
        <p:txBody>
          <a:bodyPr>
            <a:normAutofit/>
          </a:bodyPr>
          <a:lstStyle/>
          <a:p>
            <a:r>
              <a:rPr lang="en-US" sz="7200" dirty="0">
                <a:solidFill>
                  <a:schemeClr val="accent2"/>
                </a:solidFill>
                <a:latin typeface="Franklin Gothic Medium" panose="020B0603020102020204" pitchFamily="34" charset="0"/>
              </a:rPr>
              <a:t>Thank You!</a:t>
            </a:r>
          </a:p>
        </p:txBody>
      </p:sp>
      <p:sp>
        <p:nvSpPr>
          <p:cNvPr id="4" name="Footer Placeholder 3">
            <a:extLst>
              <a:ext uri="{FF2B5EF4-FFF2-40B4-BE49-F238E27FC236}">
                <a16:creationId xmlns:a16="http://schemas.microsoft.com/office/drawing/2014/main" id="{B07E7251-6D07-2E43-A48E-6A8970315F6D}"/>
              </a:ext>
            </a:extLst>
          </p:cNvPr>
          <p:cNvSpPr>
            <a:spLocks noGrp="1"/>
          </p:cNvSpPr>
          <p:nvPr>
            <p:ph type="ftr" sz="quarter" idx="11"/>
          </p:nvPr>
        </p:nvSpPr>
        <p:spPr/>
        <p:txBody>
          <a:bodyPr/>
          <a:lstStyle/>
          <a:p>
            <a:pPr defTabSz="609585"/>
            <a:r>
              <a:rPr lang="en-US">
                <a:latin typeface="Calibri"/>
              </a:rPr>
              <a:t>© 2021 JHF, PRHI, HCF, HFP</a:t>
            </a:r>
          </a:p>
        </p:txBody>
      </p:sp>
      <p:sp>
        <p:nvSpPr>
          <p:cNvPr id="5" name="Slide Number Placeholder 4">
            <a:extLst>
              <a:ext uri="{FF2B5EF4-FFF2-40B4-BE49-F238E27FC236}">
                <a16:creationId xmlns:a16="http://schemas.microsoft.com/office/drawing/2014/main" id="{86D8DDA6-1990-234D-908E-DD0D1CF74267}"/>
              </a:ext>
            </a:extLst>
          </p:cNvPr>
          <p:cNvSpPr>
            <a:spLocks noGrp="1"/>
          </p:cNvSpPr>
          <p:nvPr>
            <p:ph type="sldNum" sz="quarter" idx="12"/>
          </p:nvPr>
        </p:nvSpPr>
        <p:spPr/>
        <p:txBody>
          <a:bodyPr/>
          <a:lstStyle/>
          <a:p>
            <a:pPr defTabSz="609585"/>
            <a:fld id="{DE97A03E-C790-4462-A76B-258E5BF5C3E7}" type="slidenum">
              <a:rPr lang="en-US">
                <a:latin typeface="Calibri"/>
              </a:rPr>
              <a:pPr defTabSz="609585"/>
              <a:t>7</a:t>
            </a:fld>
            <a:endParaRPr lang="en-US">
              <a:latin typeface="Calibri"/>
            </a:endParaRPr>
          </a:p>
        </p:txBody>
      </p:sp>
    </p:spTree>
    <p:extLst>
      <p:ext uri="{BB962C8B-B14F-4D97-AF65-F5344CB8AC3E}">
        <p14:creationId xmlns:p14="http://schemas.microsoft.com/office/powerpoint/2010/main" val="1078560913"/>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683</Words>
  <Application>Microsoft Office PowerPoint</Application>
  <PresentationFormat>Widescreen</PresentationFormat>
  <Paragraphs>44</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Calibri Light</vt:lpstr>
      <vt:lpstr>Franklin Gothic Demi</vt:lpstr>
      <vt:lpstr>Franklin Gothic Medium</vt:lpstr>
      <vt:lpstr>Wingdings</vt:lpstr>
      <vt:lpstr>Retrospect</vt:lpstr>
      <vt:lpstr>Continuing Education Information</vt:lpstr>
      <vt:lpstr>Disclosures</vt:lpstr>
      <vt:lpstr>Disclaimer</vt:lpstr>
      <vt:lpstr>Wrap-Up &amp; Evaluation</vt:lpstr>
      <vt:lpstr>CEU Process </vt:lpstr>
      <vt:lpstr>PCMH Online Community https://www.tomorrowshealthcare.org/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Pauline Taylor</cp:lastModifiedBy>
  <cp:revision>7</cp:revision>
  <dcterms:created xsi:type="dcterms:W3CDTF">2021-04-13T17:24:33Z</dcterms:created>
  <dcterms:modified xsi:type="dcterms:W3CDTF">2021-08-30T17:47:43Z</dcterms:modified>
</cp:coreProperties>
</file>