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9" r:id="rId3"/>
    <p:sldId id="285" r:id="rId4"/>
    <p:sldId id="282" r:id="rId5"/>
    <p:sldId id="258" r:id="rId6"/>
    <p:sldId id="286" r:id="rId7"/>
    <p:sldId id="287" r:id="rId8"/>
    <p:sldId id="261" r:id="rId9"/>
    <p:sldId id="283" r:id="rId10"/>
    <p:sldId id="264" r:id="rId11"/>
    <p:sldId id="284" r:id="rId12"/>
    <p:sldId id="270" r:id="rId13"/>
    <p:sldId id="296" r:id="rId14"/>
    <p:sldId id="297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8" r:id="rId23"/>
    <p:sldId id="279" r:id="rId24"/>
    <p:sldId id="289" r:id="rId25"/>
    <p:sldId id="290" r:id="rId26"/>
    <p:sldId id="291" r:id="rId27"/>
    <p:sldId id="292" r:id="rId28"/>
    <p:sldId id="293" r:id="rId29"/>
    <p:sldId id="262" r:id="rId30"/>
    <p:sldId id="263" r:id="rId31"/>
    <p:sldId id="294" r:id="rId32"/>
    <p:sldId id="295" r:id="rId33"/>
    <p:sldId id="298" r:id="rId34"/>
    <p:sldId id="300" r:id="rId35"/>
    <p:sldId id="29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386"/>
    <a:srgbClr val="613487"/>
    <a:srgbClr val="EF3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9E22D0-C5E1-3DF9-3069-6B15C9F2A6F2}" v="1858" dt="2019-10-04T15:46:04.213"/>
    <p1510:client id="{7F3BD125-6E18-64D8-AAA2-07A6DFE11324}" v="121" dt="2019-10-03T19:38:49.661"/>
    <p1510:client id="{85F36919-3957-2B7C-F23B-0587ED06A587}" v="1877" dt="2019-10-09T03:00:42.610"/>
    <p1510:client id="{9A6E84E7-D4D9-B3F3-A608-10846664E3F5}" v="1094" dt="2019-10-04T00:06:44.683"/>
    <p1510:client id="{BAC51839-E588-844C-82EF-99FB72AB163A}" v="2" dt="2019-10-04T18:09:35.194"/>
    <p1510:client id="{BD5CA2B4-5DC8-E4CC-87D2-6F8B502DBCC7}" v="768" dt="2019-10-11T02:50:16.5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66" d="100"/>
          <a:sy n="66" d="100"/>
        </p:scale>
        <p:origin x="4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A8010-892E-4243-89F8-F1F3BF78B76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FCBD95-C9E8-4426-97D5-B566C6458FC5}">
      <dgm:prSet/>
      <dgm:spPr>
        <a:solidFill>
          <a:srgbClr val="603386"/>
        </a:solidFill>
        <a:ln>
          <a:solidFill>
            <a:srgbClr val="603386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Pharmacists:</a:t>
          </a:r>
        </a:p>
      </dgm:t>
    </dgm:pt>
    <dgm:pt modelId="{6733E472-BFB1-4D0F-A705-0672D0B88D25}" type="parTrans" cxnId="{1CD799F2-AAF1-4E33-A8F3-F8024E1C4373}">
      <dgm:prSet/>
      <dgm:spPr/>
      <dgm:t>
        <a:bodyPr/>
        <a:lstStyle/>
        <a:p>
          <a:endParaRPr lang="en-US"/>
        </a:p>
      </dgm:t>
    </dgm:pt>
    <dgm:pt modelId="{8D7F6317-4D96-4A44-BE34-392612E6ECF2}" type="sibTrans" cxnId="{1CD799F2-AAF1-4E33-A8F3-F8024E1C4373}">
      <dgm:prSet/>
      <dgm:spPr/>
      <dgm:t>
        <a:bodyPr/>
        <a:lstStyle/>
        <a:p>
          <a:endParaRPr lang="en-US"/>
        </a:p>
      </dgm:t>
    </dgm:pt>
    <dgm:pt modelId="{DF4B768C-0FC4-481C-B7D2-BBA2B10DB9C1}">
      <dgm:prSet/>
      <dgm:spPr>
        <a:noFill/>
        <a:ln>
          <a:solidFill>
            <a:srgbClr val="603386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Evaluate evidence to support use of rivaroxaban in chronic coronary artery disease (CAD) and peripheral arterial disease (PAD)</a:t>
          </a:r>
        </a:p>
      </dgm:t>
    </dgm:pt>
    <dgm:pt modelId="{04FFCCD8-236C-4213-9CBD-116F56DD367D}" type="parTrans" cxnId="{EA76A1D3-6936-40DB-A486-F5436D2BDD45}">
      <dgm:prSet/>
      <dgm:spPr/>
      <dgm:t>
        <a:bodyPr/>
        <a:lstStyle/>
        <a:p>
          <a:endParaRPr lang="en-US"/>
        </a:p>
      </dgm:t>
    </dgm:pt>
    <dgm:pt modelId="{0208E4AC-0326-4663-BCAF-201E1182E76A}" type="sibTrans" cxnId="{EA76A1D3-6936-40DB-A486-F5436D2BDD45}">
      <dgm:prSet/>
      <dgm:spPr/>
      <dgm:t>
        <a:bodyPr/>
        <a:lstStyle/>
        <a:p>
          <a:endParaRPr lang="en-US"/>
        </a:p>
      </dgm:t>
    </dgm:pt>
    <dgm:pt modelId="{EE4143F5-2777-4C15-9008-DAB17D85737F}">
      <dgm:prSet/>
      <dgm:spPr>
        <a:noFill/>
        <a:ln>
          <a:solidFill>
            <a:srgbClr val="603386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Discuss implications of findings of the COMPASS study for treatment of patients with chronic CAD and PAD</a:t>
          </a:r>
        </a:p>
      </dgm:t>
    </dgm:pt>
    <dgm:pt modelId="{D3877442-592A-48C1-B5F7-5FD9A1F22B13}" type="parTrans" cxnId="{3DF22BCD-2E5C-4057-9E43-8C7E4E6C0DBB}">
      <dgm:prSet/>
      <dgm:spPr/>
      <dgm:t>
        <a:bodyPr/>
        <a:lstStyle/>
        <a:p>
          <a:endParaRPr lang="en-US"/>
        </a:p>
      </dgm:t>
    </dgm:pt>
    <dgm:pt modelId="{F08CA726-9EB0-4BC3-9A50-00A2C4F4D32F}" type="sibTrans" cxnId="{3DF22BCD-2E5C-4057-9E43-8C7E4E6C0DBB}">
      <dgm:prSet/>
      <dgm:spPr/>
      <dgm:t>
        <a:bodyPr/>
        <a:lstStyle/>
        <a:p>
          <a:endParaRPr lang="en-US"/>
        </a:p>
      </dgm:t>
    </dgm:pt>
    <dgm:pt modelId="{6A2A610B-AFEF-4078-92FB-08C5EDCB95F9}">
      <dgm:prSet/>
      <dgm:spPr>
        <a:solidFill>
          <a:srgbClr val="EF3094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Technicians:</a:t>
          </a:r>
        </a:p>
      </dgm:t>
    </dgm:pt>
    <dgm:pt modelId="{F05D3482-BD81-4AEA-84EF-DF3330A56D98}" type="parTrans" cxnId="{B4CA0099-E24E-40FE-BD82-4B1CF07A5226}">
      <dgm:prSet/>
      <dgm:spPr/>
      <dgm:t>
        <a:bodyPr/>
        <a:lstStyle/>
        <a:p>
          <a:endParaRPr lang="en-US"/>
        </a:p>
      </dgm:t>
    </dgm:pt>
    <dgm:pt modelId="{A0EA0CD8-9A29-4161-9372-5A786A771153}" type="sibTrans" cxnId="{B4CA0099-E24E-40FE-BD82-4B1CF07A5226}">
      <dgm:prSet/>
      <dgm:spPr/>
      <dgm:t>
        <a:bodyPr/>
        <a:lstStyle/>
        <a:p>
          <a:endParaRPr lang="en-US"/>
        </a:p>
      </dgm:t>
    </dgm:pt>
    <dgm:pt modelId="{CB427582-E5D0-4C22-A80A-B7E05DE39CC2}">
      <dgm:prSet/>
      <dgm:spPr>
        <a:noFill/>
        <a:ln>
          <a:solidFill>
            <a:srgbClr val="EF3094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Identify potential side effects of rivaroxaban in chronic CAD and PAD</a:t>
          </a:r>
        </a:p>
      </dgm:t>
    </dgm:pt>
    <dgm:pt modelId="{7E871268-E242-4BB7-B620-91029A9E9BF8}" type="parTrans" cxnId="{9BF3A071-F9EA-4323-B4BB-817E82F38301}">
      <dgm:prSet/>
      <dgm:spPr/>
      <dgm:t>
        <a:bodyPr/>
        <a:lstStyle/>
        <a:p>
          <a:endParaRPr lang="en-US"/>
        </a:p>
      </dgm:t>
    </dgm:pt>
    <dgm:pt modelId="{56B4D992-4C86-43A9-AE9A-170AC7FFD2AB}" type="sibTrans" cxnId="{9BF3A071-F9EA-4323-B4BB-817E82F38301}">
      <dgm:prSet/>
      <dgm:spPr/>
      <dgm:t>
        <a:bodyPr/>
        <a:lstStyle/>
        <a:p>
          <a:endParaRPr lang="en-US"/>
        </a:p>
      </dgm:t>
    </dgm:pt>
    <dgm:pt modelId="{6A6B0731-6857-4F20-8C48-54236693FBCE}" type="pres">
      <dgm:prSet presAssocID="{C34A8010-892E-4243-89F8-F1F3BF78B7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C42B9E-BA24-4AA5-A2B8-8CF55D8F6CF6}" type="pres">
      <dgm:prSet presAssocID="{F3FCBD95-C9E8-4426-97D5-B566C6458FC5}" presName="parentLin" presStyleCnt="0"/>
      <dgm:spPr/>
    </dgm:pt>
    <dgm:pt modelId="{DB614B6A-C2A1-41FB-AF58-CC7715013815}" type="pres">
      <dgm:prSet presAssocID="{F3FCBD95-C9E8-4426-97D5-B566C6458FC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282C86D-6777-40D7-AAD4-905EC748A543}" type="pres">
      <dgm:prSet presAssocID="{F3FCBD95-C9E8-4426-97D5-B566C6458FC5}" presName="parentText" presStyleLbl="node1" presStyleIdx="0" presStyleCnt="2" custLinFactNeighborY="25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28DED-9955-42D1-9F73-B11A72B2E8FE}" type="pres">
      <dgm:prSet presAssocID="{F3FCBD95-C9E8-4426-97D5-B566C6458FC5}" presName="negativeSpace" presStyleCnt="0"/>
      <dgm:spPr/>
    </dgm:pt>
    <dgm:pt modelId="{3BCE080F-2BAF-446C-AC46-CAB58C4ABBF5}" type="pres">
      <dgm:prSet presAssocID="{F3FCBD95-C9E8-4426-97D5-B566C6458FC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F135B-B6DC-4B96-BD5F-66329E782B67}" type="pres">
      <dgm:prSet presAssocID="{8D7F6317-4D96-4A44-BE34-392612E6ECF2}" presName="spaceBetweenRectangles" presStyleCnt="0"/>
      <dgm:spPr/>
    </dgm:pt>
    <dgm:pt modelId="{DB32A677-87DD-490B-8485-CC9285DE2FE2}" type="pres">
      <dgm:prSet presAssocID="{6A2A610B-AFEF-4078-92FB-08C5EDCB95F9}" presName="parentLin" presStyleCnt="0"/>
      <dgm:spPr/>
    </dgm:pt>
    <dgm:pt modelId="{FFE26ED7-E4E3-4368-95A3-2077E156689F}" type="pres">
      <dgm:prSet presAssocID="{6A2A610B-AFEF-4078-92FB-08C5EDCB95F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03F850F-F586-496C-B174-718E7C1BAABC}" type="pres">
      <dgm:prSet presAssocID="{6A2A610B-AFEF-4078-92FB-08C5EDCB95F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A4BE0-037E-4FBA-AC89-B15F03293DDE}" type="pres">
      <dgm:prSet presAssocID="{6A2A610B-AFEF-4078-92FB-08C5EDCB95F9}" presName="negativeSpace" presStyleCnt="0"/>
      <dgm:spPr/>
    </dgm:pt>
    <dgm:pt modelId="{136E206F-F0EF-405D-913B-BAA1EEA80E89}" type="pres">
      <dgm:prSet presAssocID="{6A2A610B-AFEF-4078-92FB-08C5EDCB95F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A311DF-A2CA-49FA-AA5B-E12C03AC2A9A}" type="presOf" srcId="{EE4143F5-2777-4C15-9008-DAB17D85737F}" destId="{3BCE080F-2BAF-446C-AC46-CAB58C4ABBF5}" srcOrd="0" destOrd="1" presId="urn:microsoft.com/office/officeart/2005/8/layout/list1"/>
    <dgm:cxn modelId="{AC8E21EA-465A-491A-AE6F-5843C98422E0}" type="presOf" srcId="{6A2A610B-AFEF-4078-92FB-08C5EDCB95F9}" destId="{FFE26ED7-E4E3-4368-95A3-2077E156689F}" srcOrd="0" destOrd="0" presId="urn:microsoft.com/office/officeart/2005/8/layout/list1"/>
    <dgm:cxn modelId="{37CCFCE1-CF8D-4670-8956-5641F6D1E93F}" type="presOf" srcId="{C34A8010-892E-4243-89F8-F1F3BF78B76E}" destId="{6A6B0731-6857-4F20-8C48-54236693FBCE}" srcOrd="0" destOrd="0" presId="urn:microsoft.com/office/officeart/2005/8/layout/list1"/>
    <dgm:cxn modelId="{1CD799F2-AAF1-4E33-A8F3-F8024E1C4373}" srcId="{C34A8010-892E-4243-89F8-F1F3BF78B76E}" destId="{F3FCBD95-C9E8-4426-97D5-B566C6458FC5}" srcOrd="0" destOrd="0" parTransId="{6733E472-BFB1-4D0F-A705-0672D0B88D25}" sibTransId="{8D7F6317-4D96-4A44-BE34-392612E6ECF2}"/>
    <dgm:cxn modelId="{158A2837-8FE6-4F04-832F-B9D0AD351ACF}" type="presOf" srcId="{DF4B768C-0FC4-481C-B7D2-BBA2B10DB9C1}" destId="{3BCE080F-2BAF-446C-AC46-CAB58C4ABBF5}" srcOrd="0" destOrd="0" presId="urn:microsoft.com/office/officeart/2005/8/layout/list1"/>
    <dgm:cxn modelId="{B95A1BF6-5F5D-4AED-8D11-CAB0893E42C0}" type="presOf" srcId="{6A2A610B-AFEF-4078-92FB-08C5EDCB95F9}" destId="{C03F850F-F586-496C-B174-718E7C1BAABC}" srcOrd="1" destOrd="0" presId="urn:microsoft.com/office/officeart/2005/8/layout/list1"/>
    <dgm:cxn modelId="{1FA8503C-C7DB-48DA-952F-0A84D4EEA992}" type="presOf" srcId="{CB427582-E5D0-4C22-A80A-B7E05DE39CC2}" destId="{136E206F-F0EF-405D-913B-BAA1EEA80E89}" srcOrd="0" destOrd="0" presId="urn:microsoft.com/office/officeart/2005/8/layout/list1"/>
    <dgm:cxn modelId="{4789BC22-7791-409D-8301-00913888C139}" type="presOf" srcId="{F3FCBD95-C9E8-4426-97D5-B566C6458FC5}" destId="{8282C86D-6777-40D7-AAD4-905EC748A543}" srcOrd="1" destOrd="0" presId="urn:microsoft.com/office/officeart/2005/8/layout/list1"/>
    <dgm:cxn modelId="{BA4C78CE-A35E-4D46-A6EA-9F5FE6F391DC}" type="presOf" srcId="{F3FCBD95-C9E8-4426-97D5-B566C6458FC5}" destId="{DB614B6A-C2A1-41FB-AF58-CC7715013815}" srcOrd="0" destOrd="0" presId="urn:microsoft.com/office/officeart/2005/8/layout/list1"/>
    <dgm:cxn modelId="{B4CA0099-E24E-40FE-BD82-4B1CF07A5226}" srcId="{C34A8010-892E-4243-89F8-F1F3BF78B76E}" destId="{6A2A610B-AFEF-4078-92FB-08C5EDCB95F9}" srcOrd="1" destOrd="0" parTransId="{F05D3482-BD81-4AEA-84EF-DF3330A56D98}" sibTransId="{A0EA0CD8-9A29-4161-9372-5A786A771153}"/>
    <dgm:cxn modelId="{EA76A1D3-6936-40DB-A486-F5436D2BDD45}" srcId="{F3FCBD95-C9E8-4426-97D5-B566C6458FC5}" destId="{DF4B768C-0FC4-481C-B7D2-BBA2B10DB9C1}" srcOrd="0" destOrd="0" parTransId="{04FFCCD8-236C-4213-9CBD-116F56DD367D}" sibTransId="{0208E4AC-0326-4663-BCAF-201E1182E76A}"/>
    <dgm:cxn modelId="{3DF22BCD-2E5C-4057-9E43-8C7E4E6C0DBB}" srcId="{F3FCBD95-C9E8-4426-97D5-B566C6458FC5}" destId="{EE4143F5-2777-4C15-9008-DAB17D85737F}" srcOrd="1" destOrd="0" parTransId="{D3877442-592A-48C1-B5F7-5FD9A1F22B13}" sibTransId="{F08CA726-9EB0-4BC3-9A50-00A2C4F4D32F}"/>
    <dgm:cxn modelId="{9BF3A071-F9EA-4323-B4BB-817E82F38301}" srcId="{6A2A610B-AFEF-4078-92FB-08C5EDCB95F9}" destId="{CB427582-E5D0-4C22-A80A-B7E05DE39CC2}" srcOrd="0" destOrd="0" parTransId="{7E871268-E242-4BB7-B620-91029A9E9BF8}" sibTransId="{56B4D992-4C86-43A9-AE9A-170AC7FFD2AB}"/>
    <dgm:cxn modelId="{2BC07B27-3580-423B-936F-976062DC383D}" type="presParOf" srcId="{6A6B0731-6857-4F20-8C48-54236693FBCE}" destId="{7AC42B9E-BA24-4AA5-A2B8-8CF55D8F6CF6}" srcOrd="0" destOrd="0" presId="urn:microsoft.com/office/officeart/2005/8/layout/list1"/>
    <dgm:cxn modelId="{C1937180-3611-4961-80F9-E615DDA53396}" type="presParOf" srcId="{7AC42B9E-BA24-4AA5-A2B8-8CF55D8F6CF6}" destId="{DB614B6A-C2A1-41FB-AF58-CC7715013815}" srcOrd="0" destOrd="0" presId="urn:microsoft.com/office/officeart/2005/8/layout/list1"/>
    <dgm:cxn modelId="{9DAA3882-755B-4D81-9A15-366E70F36CFD}" type="presParOf" srcId="{7AC42B9E-BA24-4AA5-A2B8-8CF55D8F6CF6}" destId="{8282C86D-6777-40D7-AAD4-905EC748A543}" srcOrd="1" destOrd="0" presId="urn:microsoft.com/office/officeart/2005/8/layout/list1"/>
    <dgm:cxn modelId="{513E21E2-762E-4936-9077-86161DAA6F4D}" type="presParOf" srcId="{6A6B0731-6857-4F20-8C48-54236693FBCE}" destId="{55E28DED-9955-42D1-9F73-B11A72B2E8FE}" srcOrd="1" destOrd="0" presId="urn:microsoft.com/office/officeart/2005/8/layout/list1"/>
    <dgm:cxn modelId="{18E28855-7343-46E6-8C4D-A370D2477DAE}" type="presParOf" srcId="{6A6B0731-6857-4F20-8C48-54236693FBCE}" destId="{3BCE080F-2BAF-446C-AC46-CAB58C4ABBF5}" srcOrd="2" destOrd="0" presId="urn:microsoft.com/office/officeart/2005/8/layout/list1"/>
    <dgm:cxn modelId="{2021E328-BA7B-45FE-99E2-7076CD226948}" type="presParOf" srcId="{6A6B0731-6857-4F20-8C48-54236693FBCE}" destId="{BC9F135B-B6DC-4B96-BD5F-66329E782B67}" srcOrd="3" destOrd="0" presId="urn:microsoft.com/office/officeart/2005/8/layout/list1"/>
    <dgm:cxn modelId="{42CE3EB2-FA42-45E5-9BEF-6D119926973B}" type="presParOf" srcId="{6A6B0731-6857-4F20-8C48-54236693FBCE}" destId="{DB32A677-87DD-490B-8485-CC9285DE2FE2}" srcOrd="4" destOrd="0" presId="urn:microsoft.com/office/officeart/2005/8/layout/list1"/>
    <dgm:cxn modelId="{30BB1DE2-C102-474D-BC08-8C683FD968E9}" type="presParOf" srcId="{DB32A677-87DD-490B-8485-CC9285DE2FE2}" destId="{FFE26ED7-E4E3-4368-95A3-2077E156689F}" srcOrd="0" destOrd="0" presId="urn:microsoft.com/office/officeart/2005/8/layout/list1"/>
    <dgm:cxn modelId="{BE49376F-B4F8-4417-829E-F18EFA228E84}" type="presParOf" srcId="{DB32A677-87DD-490B-8485-CC9285DE2FE2}" destId="{C03F850F-F586-496C-B174-718E7C1BAABC}" srcOrd="1" destOrd="0" presId="urn:microsoft.com/office/officeart/2005/8/layout/list1"/>
    <dgm:cxn modelId="{EDEB5B18-2B87-4C5E-B267-B8EAF874B40C}" type="presParOf" srcId="{6A6B0731-6857-4F20-8C48-54236693FBCE}" destId="{F79A4BE0-037E-4FBA-AC89-B15F03293DDE}" srcOrd="5" destOrd="0" presId="urn:microsoft.com/office/officeart/2005/8/layout/list1"/>
    <dgm:cxn modelId="{7642BDFD-F8E1-4DC6-A9B9-AB317F978D62}" type="presParOf" srcId="{6A6B0731-6857-4F20-8C48-54236693FBCE}" destId="{136E206F-F0EF-405D-913B-BAA1EEA80E8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68673-58FA-4D37-BDA4-AD560467B2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C8C4DA-C777-417B-9A0B-D03ED3102107}">
      <dgm:prSet phldr="0"/>
      <dgm:spPr/>
      <dgm:t>
        <a:bodyPr/>
        <a:lstStyle/>
        <a:p>
          <a:pPr rtl="0"/>
          <a:r>
            <a:rPr lang="en-US" dirty="0">
              <a:latin typeface="Times New Roman"/>
              <a:cs typeface="Times New Roman"/>
            </a:rPr>
            <a:t>Subgroup analysis: Rivaroxaban with or without aspirin in patients with stable peripheral or carotid artery disease</a:t>
          </a:r>
        </a:p>
      </dgm:t>
    </dgm:pt>
    <dgm:pt modelId="{497B1997-0052-41CC-A050-304088E7D8DA}" type="parTrans" cxnId="{B4503FDF-7DA0-4729-8E46-CECA43DF9D73}">
      <dgm:prSet/>
      <dgm:spPr/>
      <dgm:t>
        <a:bodyPr/>
        <a:lstStyle/>
        <a:p>
          <a:endParaRPr lang="en-US"/>
        </a:p>
      </dgm:t>
    </dgm:pt>
    <dgm:pt modelId="{4977B16D-0045-4003-94A3-96B7AF08DEB7}" type="sibTrans" cxnId="{B4503FDF-7DA0-4729-8E46-CECA43DF9D73}">
      <dgm:prSet/>
      <dgm:spPr/>
      <dgm:t>
        <a:bodyPr/>
        <a:lstStyle/>
        <a:p>
          <a:endParaRPr lang="en-US"/>
        </a:p>
      </dgm:t>
    </dgm:pt>
    <dgm:pt modelId="{9A5FC3D6-B790-4ED9-A6DF-E4BEA939AEAA}">
      <dgm:prSet phldr="0"/>
      <dgm:spPr>
        <a:solidFill>
          <a:srgbClr val="613487"/>
        </a:solidFill>
        <a:ln>
          <a:solidFill>
            <a:srgbClr val="603386"/>
          </a:solidFill>
        </a:ln>
      </dgm:spPr>
      <dgm:t>
        <a:bodyPr/>
        <a:lstStyle/>
        <a:p>
          <a:pPr rtl="0"/>
          <a:r>
            <a:rPr lang="en-US" dirty="0">
              <a:latin typeface="Times New Roman"/>
              <a:cs typeface="Times New Roman"/>
            </a:rPr>
            <a:t>Rivaroxaban with or without Aspirin in Stable Cardiovascular Disease</a:t>
          </a:r>
        </a:p>
      </dgm:t>
    </dgm:pt>
    <dgm:pt modelId="{E35C2ABA-444B-4A54-AD3F-333A602E9FF3}" type="parTrans" cxnId="{B95EFC6C-3FB2-4ADE-BCC2-43B848FF631B}">
      <dgm:prSet/>
      <dgm:spPr/>
      <dgm:t>
        <a:bodyPr/>
        <a:lstStyle/>
        <a:p>
          <a:endParaRPr lang="en-US"/>
        </a:p>
      </dgm:t>
    </dgm:pt>
    <dgm:pt modelId="{E6680CC8-438B-4FD2-BE0A-46A1C40F7FA7}" type="sibTrans" cxnId="{B95EFC6C-3FB2-4ADE-BCC2-43B848FF631B}">
      <dgm:prSet/>
      <dgm:spPr/>
      <dgm:t>
        <a:bodyPr/>
        <a:lstStyle/>
        <a:p>
          <a:endParaRPr lang="en-US"/>
        </a:p>
      </dgm:t>
    </dgm:pt>
    <dgm:pt modelId="{F15EC4B3-F8B1-4647-BC6B-A47433901D2D}">
      <dgm:prSet phldr="0"/>
      <dgm:spPr/>
      <dgm:t>
        <a:bodyPr/>
        <a:lstStyle/>
        <a:p>
          <a:pPr rtl="0"/>
          <a:r>
            <a:rPr lang="en-US" dirty="0" smtClean="0">
              <a:latin typeface="Times New Roman"/>
              <a:cs typeface="Times New Roman"/>
            </a:rPr>
            <a:t>Published in the Lancet in January 2018</a:t>
          </a:r>
          <a:endParaRPr lang="en-US" dirty="0">
            <a:latin typeface="Times New Roman"/>
            <a:cs typeface="Times New Roman"/>
          </a:endParaRPr>
        </a:p>
      </dgm:t>
    </dgm:pt>
    <dgm:pt modelId="{9AFBEED9-88F0-41AC-8E6F-50494FBD6662}" type="parTrans" cxnId="{A15F9954-A8D9-4AE2-80FA-5C0B8E3828C3}">
      <dgm:prSet/>
      <dgm:spPr/>
      <dgm:t>
        <a:bodyPr/>
        <a:lstStyle/>
        <a:p>
          <a:endParaRPr lang="en-US"/>
        </a:p>
      </dgm:t>
    </dgm:pt>
    <dgm:pt modelId="{1AD53787-EBFA-4E91-A498-9442062D045C}" type="sibTrans" cxnId="{A15F9954-A8D9-4AE2-80FA-5C0B8E3828C3}">
      <dgm:prSet/>
      <dgm:spPr/>
      <dgm:t>
        <a:bodyPr/>
        <a:lstStyle/>
        <a:p>
          <a:endParaRPr lang="en-US"/>
        </a:p>
      </dgm:t>
    </dgm:pt>
    <dgm:pt modelId="{F6843EA7-1C93-4D75-A33F-2A3E10FE572B}" type="pres">
      <dgm:prSet presAssocID="{F6F68673-58FA-4D37-BDA4-AD560467B2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9CBE78-4795-4CE0-9E45-41BA09EF98DC}" type="pres">
      <dgm:prSet presAssocID="{9A5FC3D6-B790-4ED9-A6DF-E4BEA939AEAA}" presName="parentText" presStyleLbl="node1" presStyleIdx="0" presStyleCnt="1" custLinFactNeighborX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8BA04-7FC2-4CF3-9DD1-9EA4F7172F8A}" type="pres">
      <dgm:prSet presAssocID="{9A5FC3D6-B790-4ED9-A6DF-E4BEA939AEA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FCFAA1-4006-457B-983C-4892388F06A6}" type="presOf" srcId="{F15EC4B3-F8B1-4647-BC6B-A47433901D2D}" destId="{AFD8BA04-7FC2-4CF3-9DD1-9EA4F7172F8A}" srcOrd="0" destOrd="1" presId="urn:microsoft.com/office/officeart/2005/8/layout/vList2"/>
    <dgm:cxn modelId="{A15F9954-A8D9-4AE2-80FA-5C0B8E3828C3}" srcId="{6FC8C4DA-C777-417B-9A0B-D03ED3102107}" destId="{F15EC4B3-F8B1-4647-BC6B-A47433901D2D}" srcOrd="0" destOrd="0" parTransId="{9AFBEED9-88F0-41AC-8E6F-50494FBD6662}" sibTransId="{1AD53787-EBFA-4E91-A498-9442062D045C}"/>
    <dgm:cxn modelId="{A49237E1-3906-4ADD-BFD2-447431F567CC}" type="presOf" srcId="{9A5FC3D6-B790-4ED9-A6DF-E4BEA939AEAA}" destId="{399CBE78-4795-4CE0-9E45-41BA09EF98DC}" srcOrd="0" destOrd="0" presId="urn:microsoft.com/office/officeart/2005/8/layout/vList2"/>
    <dgm:cxn modelId="{B95EFC6C-3FB2-4ADE-BCC2-43B848FF631B}" srcId="{F6F68673-58FA-4D37-BDA4-AD560467B299}" destId="{9A5FC3D6-B790-4ED9-A6DF-E4BEA939AEAA}" srcOrd="0" destOrd="0" parTransId="{E35C2ABA-444B-4A54-AD3F-333A602E9FF3}" sibTransId="{E6680CC8-438B-4FD2-BE0A-46A1C40F7FA7}"/>
    <dgm:cxn modelId="{FF7E57DB-8676-48AE-A471-15C76C6D5136}" type="presOf" srcId="{F6F68673-58FA-4D37-BDA4-AD560467B299}" destId="{F6843EA7-1C93-4D75-A33F-2A3E10FE572B}" srcOrd="0" destOrd="0" presId="urn:microsoft.com/office/officeart/2005/8/layout/vList2"/>
    <dgm:cxn modelId="{B4503FDF-7DA0-4729-8E46-CECA43DF9D73}" srcId="{9A5FC3D6-B790-4ED9-A6DF-E4BEA939AEAA}" destId="{6FC8C4DA-C777-417B-9A0B-D03ED3102107}" srcOrd="0" destOrd="0" parTransId="{497B1997-0052-41CC-A050-304088E7D8DA}" sibTransId="{4977B16D-0045-4003-94A3-96B7AF08DEB7}"/>
    <dgm:cxn modelId="{2BCAB912-9447-4639-A87E-3D11F94C0ADF}" type="presOf" srcId="{6FC8C4DA-C777-417B-9A0B-D03ED3102107}" destId="{AFD8BA04-7FC2-4CF3-9DD1-9EA4F7172F8A}" srcOrd="0" destOrd="0" presId="urn:microsoft.com/office/officeart/2005/8/layout/vList2"/>
    <dgm:cxn modelId="{3E66AC38-28FD-467C-98D3-0F3005BFA632}" type="presParOf" srcId="{F6843EA7-1C93-4D75-A33F-2A3E10FE572B}" destId="{399CBE78-4795-4CE0-9E45-41BA09EF98DC}" srcOrd="0" destOrd="0" presId="urn:microsoft.com/office/officeart/2005/8/layout/vList2"/>
    <dgm:cxn modelId="{F04EBA3C-742E-41FC-B267-F4BEF216229F}" type="presParOf" srcId="{F6843EA7-1C93-4D75-A33F-2A3E10FE572B}" destId="{AFD8BA04-7FC2-4CF3-9DD1-9EA4F7172F8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68673-58FA-4D37-BDA4-AD560467B2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708267-5BD4-4F42-80CA-109B660F729D}">
      <dgm:prSet/>
      <dgm:spPr>
        <a:solidFill>
          <a:srgbClr val="603386"/>
        </a:solidFill>
        <a:ln>
          <a:solidFill>
            <a:srgbClr val="613487"/>
          </a:solidFill>
        </a:ln>
      </dgm:spPr>
      <dgm:t>
        <a:bodyPr/>
        <a:lstStyle/>
        <a:p>
          <a:pPr rtl="0"/>
          <a:r>
            <a:rPr lang="en-US" dirty="0">
              <a:latin typeface="Times New Roman"/>
              <a:cs typeface="Times New Roman"/>
            </a:rPr>
            <a:t>Phase 3, multicenter, double-blind, randomized, placebo-controlled </a:t>
          </a:r>
          <a:r>
            <a:rPr lang="en-US" dirty="0" smtClean="0">
              <a:latin typeface="Times New Roman"/>
              <a:cs typeface="Times New Roman"/>
            </a:rPr>
            <a:t>trial</a:t>
          </a:r>
          <a:endParaRPr lang="en-US" dirty="0">
            <a:latin typeface="Times New Roman"/>
            <a:cs typeface="Times New Roman"/>
          </a:endParaRPr>
        </a:p>
      </dgm:t>
    </dgm:pt>
    <dgm:pt modelId="{4F9BA296-27B1-401E-8EF4-9EF67AAA2A1C}" type="parTrans" cxnId="{E05CA6C8-7D69-4231-AFC5-1A6143970AC7}">
      <dgm:prSet/>
      <dgm:spPr/>
      <dgm:t>
        <a:bodyPr/>
        <a:lstStyle/>
        <a:p>
          <a:endParaRPr lang="en-US"/>
        </a:p>
      </dgm:t>
    </dgm:pt>
    <dgm:pt modelId="{F6F4E3BE-F092-4609-982C-0D1656EA7D13}" type="sibTrans" cxnId="{E05CA6C8-7D69-4231-AFC5-1A6143970AC7}">
      <dgm:prSet/>
      <dgm:spPr/>
      <dgm:t>
        <a:bodyPr/>
        <a:lstStyle/>
        <a:p>
          <a:endParaRPr lang="en-US"/>
        </a:p>
      </dgm:t>
    </dgm:pt>
    <dgm:pt modelId="{90587837-2149-4C34-B471-AA0328F974CC}">
      <dgm:prSet/>
      <dgm:spPr/>
      <dgm:t>
        <a:bodyPr/>
        <a:lstStyle/>
        <a:p>
          <a:pPr rtl="0"/>
          <a:r>
            <a:rPr lang="en-US" dirty="0">
              <a:latin typeface="Times New Roman"/>
              <a:cs typeface="Times New Roman"/>
            </a:rPr>
            <a:t>27,395 patients with a stable atherosclerotic vascular disease </a:t>
          </a:r>
        </a:p>
      </dgm:t>
    </dgm:pt>
    <dgm:pt modelId="{2C882957-BAC3-4911-80DC-C34482A1A997}" type="parTrans" cxnId="{7F0232FC-EAFB-430A-B275-F0A789689BB0}">
      <dgm:prSet/>
      <dgm:spPr/>
      <dgm:t>
        <a:bodyPr/>
        <a:lstStyle/>
        <a:p>
          <a:endParaRPr lang="en-US"/>
        </a:p>
      </dgm:t>
    </dgm:pt>
    <dgm:pt modelId="{FB9D2BE3-CBD0-4D3C-AC22-4363D9B88356}" type="sibTrans" cxnId="{7F0232FC-EAFB-430A-B275-F0A789689BB0}">
      <dgm:prSet/>
      <dgm:spPr/>
      <dgm:t>
        <a:bodyPr/>
        <a:lstStyle/>
        <a:p>
          <a:endParaRPr lang="en-US"/>
        </a:p>
      </dgm:t>
    </dgm:pt>
    <dgm:pt modelId="{5A773FA1-667D-4395-8595-EB79AABE9D40}">
      <dgm:prSet phldr="0"/>
      <dgm:spPr/>
      <dgm:t>
        <a:bodyPr/>
        <a:lstStyle/>
        <a:p>
          <a:pPr rtl="0"/>
          <a:r>
            <a:rPr lang="en-US" dirty="0">
              <a:latin typeface="Times New Roman"/>
              <a:cs typeface="Times New Roman"/>
            </a:rPr>
            <a:t>Randomized 1:1:1 to receive: </a:t>
          </a:r>
        </a:p>
      </dgm:t>
    </dgm:pt>
    <dgm:pt modelId="{CCD1531C-5359-43E9-8B35-FD639ED496EA}" type="parTrans" cxnId="{01531B26-E4E1-4B47-A8FE-AC5B07FA65E5}">
      <dgm:prSet/>
      <dgm:spPr/>
      <dgm:t>
        <a:bodyPr/>
        <a:lstStyle/>
        <a:p>
          <a:endParaRPr lang="en-US"/>
        </a:p>
      </dgm:t>
    </dgm:pt>
    <dgm:pt modelId="{58D8591C-4BEB-47D9-9B5A-D598F2A0125B}" type="sibTrans" cxnId="{01531B26-E4E1-4B47-A8FE-AC5B07FA65E5}">
      <dgm:prSet/>
      <dgm:spPr/>
      <dgm:t>
        <a:bodyPr/>
        <a:lstStyle/>
        <a:p>
          <a:endParaRPr lang="en-US"/>
        </a:p>
      </dgm:t>
    </dgm:pt>
    <dgm:pt modelId="{3E059C33-97BB-42DF-9256-E1A4703F832F}">
      <dgm:prSet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F9717E70-53FC-4E9B-B451-DA869715C986}" type="parTrans" cxnId="{AD22B2D4-7B27-469C-A92D-7D790FF4047E}">
      <dgm:prSet/>
      <dgm:spPr/>
      <dgm:t>
        <a:bodyPr/>
        <a:lstStyle/>
        <a:p>
          <a:endParaRPr lang="en-US"/>
        </a:p>
      </dgm:t>
    </dgm:pt>
    <dgm:pt modelId="{B3898B57-E917-4E83-9208-33647215EE04}" type="sibTrans" cxnId="{AD22B2D4-7B27-469C-A92D-7D790FF4047E}">
      <dgm:prSet/>
      <dgm:spPr/>
      <dgm:t>
        <a:bodyPr/>
        <a:lstStyle/>
        <a:p>
          <a:endParaRPr lang="en-US"/>
        </a:p>
      </dgm:t>
    </dgm:pt>
    <dgm:pt modelId="{1E436833-C9F7-4911-A2FD-068148658069}">
      <dgm:prSet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2400149C-E577-4702-966A-B8318A096A19}" type="parTrans" cxnId="{2F9253E9-4F92-4592-B519-D9C428AE31BE}">
      <dgm:prSet/>
      <dgm:spPr/>
      <dgm:t>
        <a:bodyPr/>
        <a:lstStyle/>
        <a:p>
          <a:endParaRPr lang="en-US"/>
        </a:p>
      </dgm:t>
    </dgm:pt>
    <dgm:pt modelId="{BF6DE567-723B-48AA-ADD3-40C07AD09F5C}" type="sibTrans" cxnId="{2F9253E9-4F92-4592-B519-D9C428AE31BE}">
      <dgm:prSet/>
      <dgm:spPr/>
      <dgm:t>
        <a:bodyPr/>
        <a:lstStyle/>
        <a:p>
          <a:endParaRPr lang="en-US"/>
        </a:p>
      </dgm:t>
    </dgm:pt>
    <dgm:pt modelId="{029FB5E7-3D9A-499D-A295-BB1B9451E3DF}">
      <dgm:prSet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EAE8D345-2503-48E0-A0C8-7AF12F3F605D}" type="parTrans" cxnId="{53D7A07C-F7BB-4706-AD64-E4BA12863A28}">
      <dgm:prSet/>
      <dgm:spPr/>
      <dgm:t>
        <a:bodyPr/>
        <a:lstStyle/>
        <a:p>
          <a:endParaRPr lang="en-US"/>
        </a:p>
      </dgm:t>
    </dgm:pt>
    <dgm:pt modelId="{DA4BB3E0-A361-4D1B-8E8C-B2439999CE52}" type="sibTrans" cxnId="{53D7A07C-F7BB-4706-AD64-E4BA12863A28}">
      <dgm:prSet/>
      <dgm:spPr/>
      <dgm:t>
        <a:bodyPr/>
        <a:lstStyle/>
        <a:p>
          <a:endParaRPr lang="en-US"/>
        </a:p>
      </dgm:t>
    </dgm:pt>
    <dgm:pt modelId="{AB07BDDA-4FAC-44FA-9A83-E376026F1DAF}">
      <dgm:prSet phldr="0"/>
      <dgm:spPr/>
      <dgm:t>
        <a:bodyPr/>
        <a:lstStyle/>
        <a:p>
          <a:pPr rtl="0"/>
          <a:r>
            <a:rPr lang="en-US" dirty="0">
              <a:latin typeface="Times New Roman"/>
              <a:cs typeface="Times New Roman"/>
            </a:rPr>
            <a:t>Subgroup of 7,470 patients with PAD and CAD</a:t>
          </a:r>
        </a:p>
      </dgm:t>
    </dgm:pt>
    <dgm:pt modelId="{B27B4078-DA96-4CC1-8165-61C0364B7FEC}" type="parTrans" cxnId="{674A07F6-4C9B-4DAF-8129-3DDF406AA168}">
      <dgm:prSet/>
      <dgm:spPr/>
      <dgm:t>
        <a:bodyPr/>
        <a:lstStyle/>
        <a:p>
          <a:endParaRPr lang="en-US"/>
        </a:p>
      </dgm:t>
    </dgm:pt>
    <dgm:pt modelId="{309AC3BC-DF5B-455A-A761-D77BE1B4D20D}" type="sibTrans" cxnId="{674A07F6-4C9B-4DAF-8129-3DDF406AA168}">
      <dgm:prSet/>
      <dgm:spPr/>
      <dgm:t>
        <a:bodyPr/>
        <a:lstStyle/>
        <a:p>
          <a:endParaRPr lang="en-US"/>
        </a:p>
      </dgm:t>
    </dgm:pt>
    <dgm:pt modelId="{F6843EA7-1C93-4D75-A33F-2A3E10FE572B}" type="pres">
      <dgm:prSet presAssocID="{F6F68673-58FA-4D37-BDA4-AD560467B2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897094-5677-4EAD-B55B-9545A16A4CCE}" type="pres">
      <dgm:prSet presAssocID="{FE708267-5BD4-4F42-80CA-109B660F729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EF088-E54F-4790-9C30-0C4B071FC5FB}" type="pres">
      <dgm:prSet presAssocID="{FE708267-5BD4-4F42-80CA-109B660F729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9253E9-4F92-4592-B519-D9C428AE31BE}" srcId="{90587837-2149-4C34-B471-AA0328F974CC}" destId="{1E436833-C9F7-4911-A2FD-068148658069}" srcOrd="3" destOrd="0" parTransId="{2400149C-E577-4702-966A-B8318A096A19}" sibTransId="{BF6DE567-723B-48AA-ADD3-40C07AD09F5C}"/>
    <dgm:cxn modelId="{FF7E57DB-8676-48AE-A471-15C76C6D5136}" type="presOf" srcId="{F6F68673-58FA-4D37-BDA4-AD560467B299}" destId="{F6843EA7-1C93-4D75-A33F-2A3E10FE572B}" srcOrd="0" destOrd="0" presId="urn:microsoft.com/office/officeart/2005/8/layout/vList2"/>
    <dgm:cxn modelId="{E05CA6C8-7D69-4231-AFC5-1A6143970AC7}" srcId="{F6F68673-58FA-4D37-BDA4-AD560467B299}" destId="{FE708267-5BD4-4F42-80CA-109B660F729D}" srcOrd="0" destOrd="0" parTransId="{4F9BA296-27B1-401E-8EF4-9EF67AAA2A1C}" sibTransId="{F6F4E3BE-F092-4609-982C-0D1656EA7D13}"/>
    <dgm:cxn modelId="{E63F2DAC-98DF-431B-AB15-B062C227557A}" type="presOf" srcId="{5A773FA1-667D-4395-8595-EB79AABE9D40}" destId="{109EF088-E54F-4790-9C30-0C4B071FC5FB}" srcOrd="0" destOrd="2" presId="urn:microsoft.com/office/officeart/2005/8/layout/vList2"/>
    <dgm:cxn modelId="{674A07F6-4C9B-4DAF-8129-3DDF406AA168}" srcId="{90587837-2149-4C34-B471-AA0328F974CC}" destId="{AB07BDDA-4FAC-44FA-9A83-E376026F1DAF}" srcOrd="0" destOrd="0" parTransId="{B27B4078-DA96-4CC1-8165-61C0364B7FEC}" sibTransId="{309AC3BC-DF5B-455A-A761-D77BE1B4D20D}"/>
    <dgm:cxn modelId="{AC4CF8E1-CD62-4991-A05B-79801F90281C}" type="presOf" srcId="{3E059C33-97BB-42DF-9256-E1A4703F832F}" destId="{109EF088-E54F-4790-9C30-0C4B071FC5FB}" srcOrd="0" destOrd="3" presId="urn:microsoft.com/office/officeart/2005/8/layout/vList2"/>
    <dgm:cxn modelId="{AD22B2D4-7B27-469C-A92D-7D790FF4047E}" srcId="{90587837-2149-4C34-B471-AA0328F974CC}" destId="{3E059C33-97BB-42DF-9256-E1A4703F832F}" srcOrd="2" destOrd="0" parTransId="{F9717E70-53FC-4E9B-B451-DA869715C986}" sibTransId="{B3898B57-E917-4E83-9208-33647215EE04}"/>
    <dgm:cxn modelId="{53D7A07C-F7BB-4706-AD64-E4BA12863A28}" srcId="{90587837-2149-4C34-B471-AA0328F974CC}" destId="{029FB5E7-3D9A-499D-A295-BB1B9451E3DF}" srcOrd="4" destOrd="0" parTransId="{EAE8D345-2503-48E0-A0C8-7AF12F3F605D}" sibTransId="{DA4BB3E0-A361-4D1B-8E8C-B2439999CE52}"/>
    <dgm:cxn modelId="{AA157764-F8F9-49C3-8041-A2DA5BCF9243}" type="presOf" srcId="{029FB5E7-3D9A-499D-A295-BB1B9451E3DF}" destId="{109EF088-E54F-4790-9C30-0C4B071FC5FB}" srcOrd="0" destOrd="5" presId="urn:microsoft.com/office/officeart/2005/8/layout/vList2"/>
    <dgm:cxn modelId="{261F3ECF-1861-44A1-A523-EBCE9B4DC0C2}" type="presOf" srcId="{FE708267-5BD4-4F42-80CA-109B660F729D}" destId="{73897094-5677-4EAD-B55B-9545A16A4CCE}" srcOrd="0" destOrd="0" presId="urn:microsoft.com/office/officeart/2005/8/layout/vList2"/>
    <dgm:cxn modelId="{7F0232FC-EAFB-430A-B275-F0A789689BB0}" srcId="{FE708267-5BD4-4F42-80CA-109B660F729D}" destId="{90587837-2149-4C34-B471-AA0328F974CC}" srcOrd="0" destOrd="0" parTransId="{2C882957-BAC3-4911-80DC-C34482A1A997}" sibTransId="{FB9D2BE3-CBD0-4D3C-AC22-4363D9B88356}"/>
    <dgm:cxn modelId="{2F2BB148-A969-4642-99C7-741801DBA97D}" type="presOf" srcId="{AB07BDDA-4FAC-44FA-9A83-E376026F1DAF}" destId="{109EF088-E54F-4790-9C30-0C4B071FC5FB}" srcOrd="0" destOrd="1" presId="urn:microsoft.com/office/officeart/2005/8/layout/vList2"/>
    <dgm:cxn modelId="{9B3B7B40-CA0B-42C1-85CF-94910A03E582}" type="presOf" srcId="{90587837-2149-4C34-B471-AA0328F974CC}" destId="{109EF088-E54F-4790-9C30-0C4B071FC5FB}" srcOrd="0" destOrd="0" presId="urn:microsoft.com/office/officeart/2005/8/layout/vList2"/>
    <dgm:cxn modelId="{C20A000B-9FAA-4641-8D4E-54ABBC77A94B}" type="presOf" srcId="{1E436833-C9F7-4911-A2FD-068148658069}" destId="{109EF088-E54F-4790-9C30-0C4B071FC5FB}" srcOrd="0" destOrd="4" presId="urn:microsoft.com/office/officeart/2005/8/layout/vList2"/>
    <dgm:cxn modelId="{01531B26-E4E1-4B47-A8FE-AC5B07FA65E5}" srcId="{90587837-2149-4C34-B471-AA0328F974CC}" destId="{5A773FA1-667D-4395-8595-EB79AABE9D40}" srcOrd="1" destOrd="0" parTransId="{CCD1531C-5359-43E9-8B35-FD639ED496EA}" sibTransId="{58D8591C-4BEB-47D9-9B5A-D598F2A0125B}"/>
    <dgm:cxn modelId="{69B96871-57AB-4E42-95C8-B6C6A6E0F0B4}" type="presParOf" srcId="{F6843EA7-1C93-4D75-A33F-2A3E10FE572B}" destId="{73897094-5677-4EAD-B55B-9545A16A4CCE}" srcOrd="0" destOrd="0" presId="urn:microsoft.com/office/officeart/2005/8/layout/vList2"/>
    <dgm:cxn modelId="{4E6C4D75-5611-45A5-A510-C1B8079A1522}" type="presParOf" srcId="{F6843EA7-1C93-4D75-A33F-2A3E10FE572B}" destId="{109EF088-E54F-4790-9C30-0C4B071FC5F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B24547-DBAA-4FBE-B01A-43AECCAEE0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BECCBC-8580-477C-BF8A-29BB5D4EA788}">
      <dgm:prSet/>
      <dgm:spPr>
        <a:solidFill>
          <a:srgbClr val="603386"/>
        </a:solidFill>
        <a:ln>
          <a:solidFill>
            <a:srgbClr val="613487"/>
          </a:solidFill>
        </a:ln>
      </dgm:spPr>
      <dgm:t>
        <a:bodyPr/>
        <a:lstStyle/>
        <a:p>
          <a:pPr rtl="0"/>
          <a:r>
            <a:rPr lang="en-US" dirty="0" smtClean="0">
              <a:latin typeface="Times New Roman"/>
              <a:cs typeface="Times New Roman"/>
            </a:rPr>
            <a:t>Efficacy</a:t>
          </a:r>
          <a:endParaRPr lang="en-US" b="0" i="0" u="none" strike="noStrike" cap="none" baseline="0" noProof="0" dirty="0">
            <a:solidFill>
              <a:srgbClr val="010000"/>
            </a:solidFill>
            <a:latin typeface="Times New Roman"/>
            <a:cs typeface="Times New Roman"/>
          </a:endParaRPr>
        </a:p>
      </dgm:t>
    </dgm:pt>
    <dgm:pt modelId="{93A441E4-DCEB-4C26-BEDF-BA54A741F93D}" type="parTrans" cxnId="{6F370202-3433-45AE-BEE6-376383DE0C8C}">
      <dgm:prSet/>
      <dgm:spPr/>
      <dgm:t>
        <a:bodyPr/>
        <a:lstStyle/>
        <a:p>
          <a:endParaRPr lang="en-US"/>
        </a:p>
      </dgm:t>
    </dgm:pt>
    <dgm:pt modelId="{7C47AAD8-6DF4-499D-87A2-F20A08D39EAE}" type="sibTrans" cxnId="{6F370202-3433-45AE-BEE6-376383DE0C8C}">
      <dgm:prSet/>
      <dgm:spPr/>
      <dgm:t>
        <a:bodyPr/>
        <a:lstStyle/>
        <a:p>
          <a:endParaRPr lang="en-US"/>
        </a:p>
      </dgm:t>
    </dgm:pt>
    <dgm:pt modelId="{129FADF4-D361-405F-B45A-0658AFF2B9F4}">
      <dgm:prSet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CV: </a:t>
          </a:r>
          <a:r>
            <a:rPr lang="en-US" dirty="0">
              <a:latin typeface="Times New Roman"/>
              <a:cs typeface="Times New Roman"/>
            </a:rPr>
            <a:t>composite of CV death, stroke, and myocardial infarction</a:t>
          </a:r>
        </a:p>
      </dgm:t>
    </dgm:pt>
    <dgm:pt modelId="{77A63F62-3497-4E02-BA73-6445A9A4254E}" type="parTrans" cxnId="{6F6FD8B3-DFCB-40D0-AD73-E94D1EAC0B67}">
      <dgm:prSet/>
      <dgm:spPr/>
      <dgm:t>
        <a:bodyPr/>
        <a:lstStyle/>
        <a:p>
          <a:endParaRPr lang="en-US"/>
        </a:p>
      </dgm:t>
    </dgm:pt>
    <dgm:pt modelId="{939039B8-CE22-4B4C-ACF7-B8B35DA7ED70}" type="sibTrans" cxnId="{6F6FD8B3-DFCB-40D0-AD73-E94D1EAC0B67}">
      <dgm:prSet/>
      <dgm:spPr/>
      <dgm:t>
        <a:bodyPr/>
        <a:lstStyle/>
        <a:p>
          <a:endParaRPr lang="en-US"/>
        </a:p>
      </dgm:t>
    </dgm:pt>
    <dgm:pt modelId="{18EEF1C8-2781-4733-A85A-660C912D6B85}">
      <dgm:prSet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PAD: composite of major adverse limb events (MALE), composite of major adverse CV events (MACE), and composite of MACE and MALE, including major amputations</a:t>
          </a:r>
          <a:endParaRPr lang="en-US" dirty="0">
            <a:latin typeface="Times New Roman"/>
            <a:cs typeface="Times New Roman"/>
          </a:endParaRPr>
        </a:p>
      </dgm:t>
    </dgm:pt>
    <dgm:pt modelId="{7F2A4574-A75A-41DF-8299-2A518698659D}" type="parTrans" cxnId="{9129E9B8-04F4-44DB-9626-BAFCE2977C79}">
      <dgm:prSet/>
      <dgm:spPr/>
      <dgm:t>
        <a:bodyPr/>
        <a:lstStyle/>
        <a:p>
          <a:endParaRPr lang="en-US"/>
        </a:p>
      </dgm:t>
    </dgm:pt>
    <dgm:pt modelId="{CEB2D8F9-8849-46E3-BB7D-AA2CA5895D2A}" type="sibTrans" cxnId="{9129E9B8-04F4-44DB-9626-BAFCE2977C79}">
      <dgm:prSet/>
      <dgm:spPr/>
      <dgm:t>
        <a:bodyPr/>
        <a:lstStyle/>
        <a:p>
          <a:endParaRPr lang="en-US"/>
        </a:p>
      </dgm:t>
    </dgm:pt>
    <dgm:pt modelId="{D44368C6-097F-40E6-88BA-0D890A2914EE}">
      <dgm:prSet/>
      <dgm:spPr>
        <a:solidFill>
          <a:srgbClr val="EF3094"/>
        </a:solidFill>
        <a:ln>
          <a:solidFill>
            <a:srgbClr val="EF3094"/>
          </a:solidFill>
        </a:ln>
      </dgm:spPr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Safety</a:t>
          </a:r>
          <a:endParaRPr lang="en-US" dirty="0">
            <a:latin typeface="Times New Roman"/>
            <a:cs typeface="Times New Roman"/>
          </a:endParaRPr>
        </a:p>
      </dgm:t>
    </dgm:pt>
    <dgm:pt modelId="{789F3E47-0EA7-40A7-BB7F-AE5CD8FF6F19}" type="parTrans" cxnId="{9C1CB967-7170-4163-9D3E-75280ECF8AB1}">
      <dgm:prSet/>
      <dgm:spPr/>
      <dgm:t>
        <a:bodyPr/>
        <a:lstStyle/>
        <a:p>
          <a:endParaRPr lang="en-US"/>
        </a:p>
      </dgm:t>
    </dgm:pt>
    <dgm:pt modelId="{FDBC7F9F-E945-4333-9E1F-C9B47C555044}" type="sibTrans" cxnId="{9C1CB967-7170-4163-9D3E-75280ECF8AB1}">
      <dgm:prSet/>
      <dgm:spPr/>
      <dgm:t>
        <a:bodyPr/>
        <a:lstStyle/>
        <a:p>
          <a:endParaRPr lang="en-US"/>
        </a:p>
      </dgm:t>
    </dgm:pt>
    <dgm:pt modelId="{894E7626-0805-494D-9549-C1FFCF72EAB4}">
      <dgm:prSet phldr="0"/>
      <dgm:spPr/>
      <dgm:t>
        <a:bodyPr/>
        <a:lstStyle/>
        <a:p>
          <a:pPr rtl="0"/>
          <a:r>
            <a:rPr lang="en-US" dirty="0" smtClean="0">
              <a:latin typeface="Times New Roman"/>
              <a:cs typeface="Times New Roman"/>
            </a:rPr>
            <a:t>Major bleeding </a:t>
          </a:r>
          <a:endParaRPr lang="en-US" dirty="0">
            <a:latin typeface="Times New Roman"/>
            <a:cs typeface="Times New Roman"/>
          </a:endParaRPr>
        </a:p>
      </dgm:t>
    </dgm:pt>
    <dgm:pt modelId="{086B7F0B-ECB4-447E-BFA8-6821CF492526}" type="parTrans" cxnId="{180A23C9-9619-48AE-813A-189E8CC3344B}">
      <dgm:prSet/>
      <dgm:spPr/>
      <dgm:t>
        <a:bodyPr/>
        <a:lstStyle/>
        <a:p>
          <a:endParaRPr lang="en-US"/>
        </a:p>
      </dgm:t>
    </dgm:pt>
    <dgm:pt modelId="{58EA86FE-471A-4D44-836D-4D9D8328ADD2}" type="sibTrans" cxnId="{180A23C9-9619-48AE-813A-189E8CC3344B}">
      <dgm:prSet/>
      <dgm:spPr/>
      <dgm:t>
        <a:bodyPr/>
        <a:lstStyle/>
        <a:p>
          <a:endParaRPr lang="en-US"/>
        </a:p>
      </dgm:t>
    </dgm:pt>
    <dgm:pt modelId="{66FFCC2A-56B7-463F-8E58-FC883058DDE2}" type="pres">
      <dgm:prSet presAssocID="{81B24547-DBAA-4FBE-B01A-43AECCAEE0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3752E8-C2AA-451D-87D7-3DF9FD8B148E}" type="pres">
      <dgm:prSet presAssocID="{F8BECCBC-8580-477C-BF8A-29BB5D4EA78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3267C-B671-43C2-BDE0-D708354AA50F}" type="pres">
      <dgm:prSet presAssocID="{F8BECCBC-8580-477C-BF8A-29BB5D4EA78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4E4A7-A999-4E5F-934B-DF3935DCCA72}" type="pres">
      <dgm:prSet presAssocID="{D44368C6-097F-40E6-88BA-0D890A2914E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089DF-841F-4E15-9396-67C945B09662}" type="pres">
      <dgm:prSet presAssocID="{D44368C6-097F-40E6-88BA-0D890A2914E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370202-3433-45AE-BEE6-376383DE0C8C}" srcId="{81B24547-DBAA-4FBE-B01A-43AECCAEE0F5}" destId="{F8BECCBC-8580-477C-BF8A-29BB5D4EA788}" srcOrd="0" destOrd="0" parTransId="{93A441E4-DCEB-4C26-BEDF-BA54A741F93D}" sibTransId="{7C47AAD8-6DF4-499D-87A2-F20A08D39EAE}"/>
    <dgm:cxn modelId="{3CEAA750-86D6-4C2C-8D2D-E1FE27C38D8C}" type="presOf" srcId="{F8BECCBC-8580-477C-BF8A-29BB5D4EA788}" destId="{073752E8-C2AA-451D-87D7-3DF9FD8B148E}" srcOrd="0" destOrd="0" presId="urn:microsoft.com/office/officeart/2005/8/layout/vList2"/>
    <dgm:cxn modelId="{30C447FD-9221-4A14-8D74-6EBAE653CDE8}" type="presOf" srcId="{129FADF4-D361-405F-B45A-0658AFF2B9F4}" destId="{6F63267C-B671-43C2-BDE0-D708354AA50F}" srcOrd="0" destOrd="0" presId="urn:microsoft.com/office/officeart/2005/8/layout/vList2"/>
    <dgm:cxn modelId="{180A23C9-9619-48AE-813A-189E8CC3344B}" srcId="{D44368C6-097F-40E6-88BA-0D890A2914EE}" destId="{894E7626-0805-494D-9549-C1FFCF72EAB4}" srcOrd="0" destOrd="0" parTransId="{086B7F0B-ECB4-447E-BFA8-6821CF492526}" sibTransId="{58EA86FE-471A-4D44-836D-4D9D8328ADD2}"/>
    <dgm:cxn modelId="{4E6B3B93-0B03-48B2-91D6-958DB13F3E01}" type="presOf" srcId="{894E7626-0805-494D-9549-C1FFCF72EAB4}" destId="{770089DF-841F-4E15-9396-67C945B09662}" srcOrd="0" destOrd="0" presId="urn:microsoft.com/office/officeart/2005/8/layout/vList2"/>
    <dgm:cxn modelId="{449F868D-9F60-4730-9970-DD0E8146A3E0}" type="presOf" srcId="{18EEF1C8-2781-4733-A85A-660C912D6B85}" destId="{6F63267C-B671-43C2-BDE0-D708354AA50F}" srcOrd="0" destOrd="1" presId="urn:microsoft.com/office/officeart/2005/8/layout/vList2"/>
    <dgm:cxn modelId="{9129E9B8-04F4-44DB-9626-BAFCE2977C79}" srcId="{F8BECCBC-8580-477C-BF8A-29BB5D4EA788}" destId="{18EEF1C8-2781-4733-A85A-660C912D6B85}" srcOrd="1" destOrd="0" parTransId="{7F2A4574-A75A-41DF-8299-2A518698659D}" sibTransId="{CEB2D8F9-8849-46E3-BB7D-AA2CA5895D2A}"/>
    <dgm:cxn modelId="{9C1CB967-7170-4163-9D3E-75280ECF8AB1}" srcId="{81B24547-DBAA-4FBE-B01A-43AECCAEE0F5}" destId="{D44368C6-097F-40E6-88BA-0D890A2914EE}" srcOrd="1" destOrd="0" parTransId="{789F3E47-0EA7-40A7-BB7F-AE5CD8FF6F19}" sibTransId="{FDBC7F9F-E945-4333-9E1F-C9B47C555044}"/>
    <dgm:cxn modelId="{6F6FD8B3-DFCB-40D0-AD73-E94D1EAC0B67}" srcId="{F8BECCBC-8580-477C-BF8A-29BB5D4EA788}" destId="{129FADF4-D361-405F-B45A-0658AFF2B9F4}" srcOrd="0" destOrd="0" parTransId="{77A63F62-3497-4E02-BA73-6445A9A4254E}" sibTransId="{939039B8-CE22-4B4C-ACF7-B8B35DA7ED70}"/>
    <dgm:cxn modelId="{4240620F-E205-4683-95A1-F851E4622FDC}" type="presOf" srcId="{D44368C6-097F-40E6-88BA-0D890A2914EE}" destId="{3C34E4A7-A999-4E5F-934B-DF3935DCCA72}" srcOrd="0" destOrd="0" presId="urn:microsoft.com/office/officeart/2005/8/layout/vList2"/>
    <dgm:cxn modelId="{AEE0527B-FC10-4A80-AEF0-611FFD486B47}" type="presOf" srcId="{81B24547-DBAA-4FBE-B01A-43AECCAEE0F5}" destId="{66FFCC2A-56B7-463F-8E58-FC883058DDE2}" srcOrd="0" destOrd="0" presId="urn:microsoft.com/office/officeart/2005/8/layout/vList2"/>
    <dgm:cxn modelId="{E4AE73D1-051C-44ED-97CC-4AF4C9744F30}" type="presParOf" srcId="{66FFCC2A-56B7-463F-8E58-FC883058DDE2}" destId="{073752E8-C2AA-451D-87D7-3DF9FD8B148E}" srcOrd="0" destOrd="0" presId="urn:microsoft.com/office/officeart/2005/8/layout/vList2"/>
    <dgm:cxn modelId="{E9D72BFF-6E06-4F7B-A9B8-2263E06F0E0C}" type="presParOf" srcId="{66FFCC2A-56B7-463F-8E58-FC883058DDE2}" destId="{6F63267C-B671-43C2-BDE0-D708354AA50F}" srcOrd="1" destOrd="0" presId="urn:microsoft.com/office/officeart/2005/8/layout/vList2"/>
    <dgm:cxn modelId="{FBCBE3B4-8F31-48EB-BF5C-519DC68BFFBD}" type="presParOf" srcId="{66FFCC2A-56B7-463F-8E58-FC883058DDE2}" destId="{3C34E4A7-A999-4E5F-934B-DF3935DCCA72}" srcOrd="2" destOrd="0" presId="urn:microsoft.com/office/officeart/2005/8/layout/vList2"/>
    <dgm:cxn modelId="{FEDD46C1-C63E-4604-A3A1-2482951DBCEA}" type="presParOf" srcId="{66FFCC2A-56B7-463F-8E58-FC883058DDE2}" destId="{770089DF-841F-4E15-9396-67C945B0966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916A80-CC48-4869-9239-FAA2BD1D8A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EA442E-3C5A-42E9-B8F7-A99E76FB25BF}">
      <dgm:prSet/>
      <dgm:spPr>
        <a:solidFill>
          <a:srgbClr val="603386"/>
        </a:solidFill>
        <a:ln>
          <a:solidFill>
            <a:srgbClr val="603386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Risk of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MACE was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significantly lower with the combination of rivaroxaban plus aspirin than with aspirin alone</a:t>
          </a:r>
        </a:p>
      </dgm:t>
    </dgm:pt>
    <dgm:pt modelId="{2738C0DF-AB42-4FEA-AF55-827F74C13B5E}" type="parTrans" cxnId="{AB821AC9-9A1E-41BE-A512-217D343A2018}">
      <dgm:prSet/>
      <dgm:spPr/>
      <dgm:t>
        <a:bodyPr/>
        <a:lstStyle/>
        <a:p>
          <a:endParaRPr lang="en-US"/>
        </a:p>
      </dgm:t>
    </dgm:pt>
    <dgm:pt modelId="{EF1164E5-9940-4FC5-9101-FB69DE96AEB7}" type="sibTrans" cxnId="{AB821AC9-9A1E-41BE-A512-217D343A2018}">
      <dgm:prSet/>
      <dgm:spPr/>
      <dgm:t>
        <a:bodyPr/>
        <a:lstStyle/>
        <a:p>
          <a:endParaRPr lang="en-US"/>
        </a:p>
      </dgm:t>
    </dgm:pt>
    <dgm:pt modelId="{A414FCB3-85BF-4F25-BC95-382EA2589AAC}">
      <dgm:prSet/>
      <dgm:spPr>
        <a:solidFill>
          <a:srgbClr val="EF3094"/>
        </a:solidFill>
        <a:ln>
          <a:solidFill>
            <a:srgbClr val="EF3094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Risk of major bleeding was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significantly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higher with the combination of rivaroxaban plus aspirin than with aspirin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alone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26C5FC-062A-457C-A90D-4700A39A914C}" type="parTrans" cxnId="{58205372-37C0-47D3-BEA8-6CD787935BE0}">
      <dgm:prSet/>
      <dgm:spPr/>
      <dgm:t>
        <a:bodyPr/>
        <a:lstStyle/>
        <a:p>
          <a:endParaRPr lang="en-US"/>
        </a:p>
      </dgm:t>
    </dgm:pt>
    <dgm:pt modelId="{752DD509-A002-497D-8254-C2F0D518483F}" type="sibTrans" cxnId="{58205372-37C0-47D3-BEA8-6CD787935BE0}">
      <dgm:prSet/>
      <dgm:spPr/>
      <dgm:t>
        <a:bodyPr/>
        <a:lstStyle/>
        <a:p>
          <a:endParaRPr lang="en-US"/>
        </a:p>
      </dgm:t>
    </dgm:pt>
    <dgm:pt modelId="{26956102-558F-4E01-8941-603755EA63F8}">
      <dgm:prSet/>
      <dgm:spPr>
        <a:solidFill>
          <a:srgbClr val="613487"/>
        </a:solidFill>
        <a:ln>
          <a:solidFill>
            <a:srgbClr val="603386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Rivaroxaban alone did not result in a significantly lower risk of major adverse cardiovascular events than aspirin alone</a:t>
          </a:r>
        </a:p>
      </dgm:t>
    </dgm:pt>
    <dgm:pt modelId="{4351160D-7EE8-4ECE-8A44-E4B55365CE01}" type="parTrans" cxnId="{1B4D8AEE-30D5-4D01-96A9-514AAD5ED4C2}">
      <dgm:prSet/>
      <dgm:spPr/>
      <dgm:t>
        <a:bodyPr/>
        <a:lstStyle/>
        <a:p>
          <a:endParaRPr lang="en-US"/>
        </a:p>
      </dgm:t>
    </dgm:pt>
    <dgm:pt modelId="{F6A66D2B-D5CA-4F8E-B1AF-427DF44238E7}" type="sibTrans" cxnId="{1B4D8AEE-30D5-4D01-96A9-514AAD5ED4C2}">
      <dgm:prSet/>
      <dgm:spPr/>
      <dgm:t>
        <a:bodyPr/>
        <a:lstStyle/>
        <a:p>
          <a:endParaRPr lang="en-US"/>
        </a:p>
      </dgm:t>
    </dgm:pt>
    <dgm:pt modelId="{6407EC4F-A636-4D3C-ACF9-1DBE76A7F617}">
      <dgm:prSet/>
      <dgm:spPr>
        <a:solidFill>
          <a:srgbClr val="EF3094"/>
        </a:solidFill>
        <a:ln>
          <a:solidFill>
            <a:srgbClr val="EF3094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Rivaroxaban alone resulted in a significantly higher risk of major bleeding than aspirin alone</a:t>
          </a:r>
        </a:p>
      </dgm:t>
    </dgm:pt>
    <dgm:pt modelId="{5481B435-EC76-45C3-9BA6-059E0995DD78}" type="parTrans" cxnId="{DF87B12A-8E3F-412E-89EB-D14E43685881}">
      <dgm:prSet/>
      <dgm:spPr/>
      <dgm:t>
        <a:bodyPr/>
        <a:lstStyle/>
        <a:p>
          <a:endParaRPr lang="en-US"/>
        </a:p>
      </dgm:t>
    </dgm:pt>
    <dgm:pt modelId="{56DB7787-836E-4E7F-B3AA-EF24FDE1F19D}" type="sibTrans" cxnId="{DF87B12A-8E3F-412E-89EB-D14E43685881}">
      <dgm:prSet/>
      <dgm:spPr/>
      <dgm:t>
        <a:bodyPr/>
        <a:lstStyle/>
        <a:p>
          <a:endParaRPr lang="en-US"/>
        </a:p>
      </dgm:t>
    </dgm:pt>
    <dgm:pt modelId="{43AD878F-DBC6-4CD5-B970-6B54EDB0B2D3}" type="pres">
      <dgm:prSet presAssocID="{73916A80-CC48-4869-9239-FAA2BD1D8A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3CB344-D9B5-4F99-A152-D80A82EF42B1}" type="pres">
      <dgm:prSet presAssocID="{46EA442E-3C5A-42E9-B8F7-A99E76FB25B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AAE89-F781-4425-8E01-A69C30008C8F}" type="pres">
      <dgm:prSet presAssocID="{EF1164E5-9940-4FC5-9101-FB69DE96AEB7}" presName="spacer" presStyleCnt="0"/>
      <dgm:spPr/>
    </dgm:pt>
    <dgm:pt modelId="{62F3B329-D08C-4E68-A303-2778B61140A0}" type="pres">
      <dgm:prSet presAssocID="{A414FCB3-85BF-4F25-BC95-382EA2589AA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9BE8D-7F86-4002-8537-71FA26AB47B9}" type="pres">
      <dgm:prSet presAssocID="{752DD509-A002-497D-8254-C2F0D518483F}" presName="spacer" presStyleCnt="0"/>
      <dgm:spPr/>
    </dgm:pt>
    <dgm:pt modelId="{31E41B5A-306A-44F4-85FA-830A8F531867}" type="pres">
      <dgm:prSet presAssocID="{26956102-558F-4E01-8941-603755EA63F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115FF-2B23-4936-94F6-29F29D96A779}" type="pres">
      <dgm:prSet presAssocID="{F6A66D2B-D5CA-4F8E-B1AF-427DF44238E7}" presName="spacer" presStyleCnt="0"/>
      <dgm:spPr/>
    </dgm:pt>
    <dgm:pt modelId="{48811B54-EEE8-414C-A6CF-C2AF3FC0FA11}" type="pres">
      <dgm:prSet presAssocID="{6407EC4F-A636-4D3C-ACF9-1DBE76A7F61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7B12A-8E3F-412E-89EB-D14E43685881}" srcId="{73916A80-CC48-4869-9239-FAA2BD1D8A7C}" destId="{6407EC4F-A636-4D3C-ACF9-1DBE76A7F617}" srcOrd="3" destOrd="0" parTransId="{5481B435-EC76-45C3-9BA6-059E0995DD78}" sibTransId="{56DB7787-836E-4E7F-B3AA-EF24FDE1F19D}"/>
    <dgm:cxn modelId="{6BDCD95A-B313-4DF7-AD03-2D28CCDF7B7D}" type="presOf" srcId="{6407EC4F-A636-4D3C-ACF9-1DBE76A7F617}" destId="{48811B54-EEE8-414C-A6CF-C2AF3FC0FA11}" srcOrd="0" destOrd="0" presId="urn:microsoft.com/office/officeart/2005/8/layout/vList2"/>
    <dgm:cxn modelId="{833AA7C2-6D32-47AD-A4DE-32FDAC1304C7}" type="presOf" srcId="{A414FCB3-85BF-4F25-BC95-382EA2589AAC}" destId="{62F3B329-D08C-4E68-A303-2778B61140A0}" srcOrd="0" destOrd="0" presId="urn:microsoft.com/office/officeart/2005/8/layout/vList2"/>
    <dgm:cxn modelId="{1B4D8AEE-30D5-4D01-96A9-514AAD5ED4C2}" srcId="{73916A80-CC48-4869-9239-FAA2BD1D8A7C}" destId="{26956102-558F-4E01-8941-603755EA63F8}" srcOrd="2" destOrd="0" parTransId="{4351160D-7EE8-4ECE-8A44-E4B55365CE01}" sibTransId="{F6A66D2B-D5CA-4F8E-B1AF-427DF44238E7}"/>
    <dgm:cxn modelId="{65A8458D-5860-4515-86D0-1B4DD6269D6F}" type="presOf" srcId="{46EA442E-3C5A-42E9-B8F7-A99E76FB25BF}" destId="{C43CB344-D9B5-4F99-A152-D80A82EF42B1}" srcOrd="0" destOrd="0" presId="urn:microsoft.com/office/officeart/2005/8/layout/vList2"/>
    <dgm:cxn modelId="{AB821AC9-9A1E-41BE-A512-217D343A2018}" srcId="{73916A80-CC48-4869-9239-FAA2BD1D8A7C}" destId="{46EA442E-3C5A-42E9-B8F7-A99E76FB25BF}" srcOrd="0" destOrd="0" parTransId="{2738C0DF-AB42-4FEA-AF55-827F74C13B5E}" sibTransId="{EF1164E5-9940-4FC5-9101-FB69DE96AEB7}"/>
    <dgm:cxn modelId="{B6576927-5A92-4791-B596-02D280D95BE5}" type="presOf" srcId="{73916A80-CC48-4869-9239-FAA2BD1D8A7C}" destId="{43AD878F-DBC6-4CD5-B970-6B54EDB0B2D3}" srcOrd="0" destOrd="0" presId="urn:microsoft.com/office/officeart/2005/8/layout/vList2"/>
    <dgm:cxn modelId="{58205372-37C0-47D3-BEA8-6CD787935BE0}" srcId="{73916A80-CC48-4869-9239-FAA2BD1D8A7C}" destId="{A414FCB3-85BF-4F25-BC95-382EA2589AAC}" srcOrd="1" destOrd="0" parTransId="{7126C5FC-062A-457C-A90D-4700A39A914C}" sibTransId="{752DD509-A002-497D-8254-C2F0D518483F}"/>
    <dgm:cxn modelId="{718D8270-E42F-441D-82E3-C1F19E0DA26E}" type="presOf" srcId="{26956102-558F-4E01-8941-603755EA63F8}" destId="{31E41B5A-306A-44F4-85FA-830A8F531867}" srcOrd="0" destOrd="0" presId="urn:microsoft.com/office/officeart/2005/8/layout/vList2"/>
    <dgm:cxn modelId="{0B2CE850-8BFF-4EBD-B0B3-C4F8D7E28C3B}" type="presParOf" srcId="{43AD878F-DBC6-4CD5-B970-6B54EDB0B2D3}" destId="{C43CB344-D9B5-4F99-A152-D80A82EF42B1}" srcOrd="0" destOrd="0" presId="urn:microsoft.com/office/officeart/2005/8/layout/vList2"/>
    <dgm:cxn modelId="{B0435E6D-0594-4D4F-AEB5-D55E98D361B5}" type="presParOf" srcId="{43AD878F-DBC6-4CD5-B970-6B54EDB0B2D3}" destId="{2CFAAE89-F781-4425-8E01-A69C30008C8F}" srcOrd="1" destOrd="0" presId="urn:microsoft.com/office/officeart/2005/8/layout/vList2"/>
    <dgm:cxn modelId="{31991044-2039-4C70-B15C-71C1F30CCF20}" type="presParOf" srcId="{43AD878F-DBC6-4CD5-B970-6B54EDB0B2D3}" destId="{62F3B329-D08C-4E68-A303-2778B61140A0}" srcOrd="2" destOrd="0" presId="urn:microsoft.com/office/officeart/2005/8/layout/vList2"/>
    <dgm:cxn modelId="{E9912C41-CE9C-4193-A963-E8FDC931842C}" type="presParOf" srcId="{43AD878F-DBC6-4CD5-B970-6B54EDB0B2D3}" destId="{72B9BE8D-7F86-4002-8537-71FA26AB47B9}" srcOrd="3" destOrd="0" presId="urn:microsoft.com/office/officeart/2005/8/layout/vList2"/>
    <dgm:cxn modelId="{D49EA17E-4269-4F49-BCBD-77A05880F618}" type="presParOf" srcId="{43AD878F-DBC6-4CD5-B970-6B54EDB0B2D3}" destId="{31E41B5A-306A-44F4-85FA-830A8F531867}" srcOrd="4" destOrd="0" presId="urn:microsoft.com/office/officeart/2005/8/layout/vList2"/>
    <dgm:cxn modelId="{BA2D8611-2221-45F1-86D4-AD1A80BB9804}" type="presParOf" srcId="{43AD878F-DBC6-4CD5-B970-6B54EDB0B2D3}" destId="{1DF115FF-2B23-4936-94F6-29F29D96A779}" srcOrd="5" destOrd="0" presId="urn:microsoft.com/office/officeart/2005/8/layout/vList2"/>
    <dgm:cxn modelId="{4CC5E7B8-2D33-4D6A-B174-4162DE16A3F5}" type="presParOf" srcId="{43AD878F-DBC6-4CD5-B970-6B54EDB0B2D3}" destId="{48811B54-EEE8-414C-A6CF-C2AF3FC0FA1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77590F-DE0A-4B04-8891-4818261583B0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DC4048-B9E5-44FD-BF12-7CD0BE489ADC}">
      <dgm:prSet/>
      <dgm:spPr/>
      <dgm:t>
        <a:bodyPr/>
        <a:lstStyle/>
        <a:p>
          <a:pPr>
            <a:defRPr b="1"/>
          </a:pPr>
          <a:r>
            <a:rPr lang="en-US" dirty="0">
              <a:latin typeface="Times New Roman"/>
              <a:cs typeface="Times New Roman"/>
            </a:rPr>
            <a:t>2011</a:t>
          </a:r>
          <a:endParaRPr lang="en-US" b="1" i="0" u="none" strike="noStrike" cap="none" baseline="0" noProof="0" dirty="0">
            <a:solidFill>
              <a:srgbClr val="010000"/>
            </a:solidFill>
            <a:latin typeface="Times New Roman"/>
            <a:cs typeface="Times New Roman"/>
          </a:endParaRPr>
        </a:p>
      </dgm:t>
    </dgm:pt>
    <dgm:pt modelId="{97FBD636-EAA3-43C2-BC3C-9ABA61658553}" type="parTrans" cxnId="{858513BE-F0E4-411C-989C-3C0195703E7F}">
      <dgm:prSet/>
      <dgm:spPr/>
      <dgm:t>
        <a:bodyPr/>
        <a:lstStyle/>
        <a:p>
          <a:endParaRPr lang="en-US"/>
        </a:p>
      </dgm:t>
    </dgm:pt>
    <dgm:pt modelId="{B67034B8-DCB7-492C-9345-C5DE2011DF1A}" type="sibTrans" cxnId="{858513BE-F0E4-411C-989C-3C0195703E7F}">
      <dgm:prSet/>
      <dgm:spPr/>
      <dgm:t>
        <a:bodyPr/>
        <a:lstStyle/>
        <a:p>
          <a:endParaRPr lang="en-US"/>
        </a:p>
      </dgm:t>
    </dgm:pt>
    <dgm:pt modelId="{CC73FAF3-78AD-4F59-907D-BD5906C84F17}">
      <dgm:prSet custT="1"/>
      <dgm:spPr/>
      <dgm:t>
        <a:bodyPr/>
        <a:lstStyle/>
        <a:p>
          <a:r>
            <a:rPr lang="en-US" sz="1600" dirty="0">
              <a:latin typeface="Times New Roman"/>
              <a:cs typeface="Times New Roman"/>
            </a:rPr>
            <a:t>AHA/ACCF Secondary Prevention and Risk Reduction Therapy for Patients With Coronary and Other Atherosclerotic Vascular Disease: 2011 Update</a:t>
          </a:r>
        </a:p>
      </dgm:t>
    </dgm:pt>
    <dgm:pt modelId="{246AD42C-2DE1-4BE3-A764-3370D2839C94}" type="parTrans" cxnId="{C20BEB2C-B73A-48C1-8907-2FC55D1965B6}">
      <dgm:prSet/>
      <dgm:spPr/>
      <dgm:t>
        <a:bodyPr/>
        <a:lstStyle/>
        <a:p>
          <a:endParaRPr lang="en-US"/>
        </a:p>
      </dgm:t>
    </dgm:pt>
    <dgm:pt modelId="{EB4D2E97-7A1E-4414-A576-7B4E760C38A1}" type="sibTrans" cxnId="{C20BEB2C-B73A-48C1-8907-2FC55D1965B6}">
      <dgm:prSet/>
      <dgm:spPr/>
      <dgm:t>
        <a:bodyPr/>
        <a:lstStyle/>
        <a:p>
          <a:endParaRPr lang="en-US"/>
        </a:p>
      </dgm:t>
    </dgm:pt>
    <dgm:pt modelId="{B2E17796-E092-48B2-82F0-778B9BC0056E}">
      <dgm:prSet custT="1"/>
      <dgm:spPr/>
      <dgm:t>
        <a:bodyPr/>
        <a:lstStyle/>
        <a:p>
          <a:r>
            <a:rPr lang="en-US" sz="1400" dirty="0">
              <a:latin typeface="Times New Roman"/>
              <a:cs typeface="Times New Roman"/>
            </a:rPr>
            <a:t>Antiplatelet therapy is recommended in preference to anticoagulant therapy with warfarin or other vitamin K antagonists to treat patients with atherosclerosis</a:t>
          </a:r>
        </a:p>
      </dgm:t>
    </dgm:pt>
    <dgm:pt modelId="{BDA453C7-5E69-4516-9F5F-B188027E6B9D}" type="parTrans" cxnId="{1E8A44E0-4C34-4258-AF04-C7279B9B5613}">
      <dgm:prSet/>
      <dgm:spPr/>
      <dgm:t>
        <a:bodyPr/>
        <a:lstStyle/>
        <a:p>
          <a:endParaRPr lang="en-US"/>
        </a:p>
      </dgm:t>
    </dgm:pt>
    <dgm:pt modelId="{4D1E2295-6CE2-48B0-8038-F3B0D0463DB2}" type="sibTrans" cxnId="{1E8A44E0-4C34-4258-AF04-C7279B9B5613}">
      <dgm:prSet/>
      <dgm:spPr/>
      <dgm:t>
        <a:bodyPr/>
        <a:lstStyle/>
        <a:p>
          <a:endParaRPr lang="en-US"/>
        </a:p>
      </dgm:t>
    </dgm:pt>
    <dgm:pt modelId="{18B4CA47-8EC0-4217-9C8E-D28DE0422BDF}">
      <dgm:prSet/>
      <dgm:spPr/>
      <dgm:t>
        <a:bodyPr/>
        <a:lstStyle/>
        <a:p>
          <a:pPr>
            <a:defRPr b="1"/>
          </a:pPr>
          <a:r>
            <a:rPr lang="en-US" dirty="0">
              <a:latin typeface="Times New Roman"/>
              <a:cs typeface="Times New Roman"/>
            </a:rPr>
            <a:t>2016</a:t>
          </a:r>
        </a:p>
      </dgm:t>
    </dgm:pt>
    <dgm:pt modelId="{EE213521-7221-42A5-823A-CB95D6843324}" type="parTrans" cxnId="{5ADF6A5B-F10F-4C18-87AD-E7A235B0B7FC}">
      <dgm:prSet/>
      <dgm:spPr/>
      <dgm:t>
        <a:bodyPr/>
        <a:lstStyle/>
        <a:p>
          <a:endParaRPr lang="en-US"/>
        </a:p>
      </dgm:t>
    </dgm:pt>
    <dgm:pt modelId="{3A6A7C37-9F61-4727-8CD7-2CE98D21F25D}" type="sibTrans" cxnId="{5ADF6A5B-F10F-4C18-87AD-E7A235B0B7FC}">
      <dgm:prSet/>
      <dgm:spPr/>
      <dgm:t>
        <a:bodyPr/>
        <a:lstStyle/>
        <a:p>
          <a:endParaRPr lang="en-US"/>
        </a:p>
      </dgm:t>
    </dgm:pt>
    <dgm:pt modelId="{86E57A8B-40DD-4B8D-B148-407CE4F45627}">
      <dgm:prSet custT="1"/>
      <dgm:spPr/>
      <dgm:t>
        <a:bodyPr/>
        <a:lstStyle/>
        <a:p>
          <a:r>
            <a:rPr lang="en-US" sz="1600" dirty="0">
              <a:latin typeface="Times New Roman"/>
              <a:cs typeface="Times New Roman"/>
            </a:rPr>
            <a:t>AHA/ACC Guideline on the Management of Patients With Lower Extremity Peripheral Artery Disease</a:t>
          </a:r>
        </a:p>
      </dgm:t>
    </dgm:pt>
    <dgm:pt modelId="{50D4EE1B-550D-4930-A5D9-11891A89093D}" type="parTrans" cxnId="{5059B3A2-64D7-4834-A9F5-BD06494D8991}">
      <dgm:prSet/>
      <dgm:spPr/>
      <dgm:t>
        <a:bodyPr/>
        <a:lstStyle/>
        <a:p>
          <a:endParaRPr lang="en-US"/>
        </a:p>
      </dgm:t>
    </dgm:pt>
    <dgm:pt modelId="{36BF8B44-F3C7-4153-AA97-A9EA4D9846A6}" type="sibTrans" cxnId="{5059B3A2-64D7-4834-A9F5-BD06494D8991}">
      <dgm:prSet/>
      <dgm:spPr/>
      <dgm:t>
        <a:bodyPr/>
        <a:lstStyle/>
        <a:p>
          <a:endParaRPr lang="en-US"/>
        </a:p>
      </dgm:t>
    </dgm:pt>
    <dgm:pt modelId="{50E3ECF1-9E82-4A8B-A0FF-CAA2EAA018B5}">
      <dgm:prSet custT="1"/>
      <dgm:spPr/>
      <dgm:t>
        <a:bodyPr/>
        <a:lstStyle/>
        <a:p>
          <a:r>
            <a:rPr lang="en-US" sz="1400" dirty="0">
              <a:latin typeface="Times New Roman"/>
              <a:cs typeface="Times New Roman"/>
            </a:rPr>
            <a:t>Anticoagulation should not be used to reduce the risk of cardiovascular ischemic events in patients with PAD </a:t>
          </a:r>
        </a:p>
      </dgm:t>
    </dgm:pt>
    <dgm:pt modelId="{E1301B9C-66C5-4B46-8184-328D80F6D34D}" type="parTrans" cxnId="{CAB8BD70-00DE-4788-B5F5-8EC39640402C}">
      <dgm:prSet/>
      <dgm:spPr/>
      <dgm:t>
        <a:bodyPr/>
        <a:lstStyle/>
        <a:p>
          <a:endParaRPr lang="en-US"/>
        </a:p>
      </dgm:t>
    </dgm:pt>
    <dgm:pt modelId="{7F58F83B-326B-4BE7-A441-758106D83F1B}" type="sibTrans" cxnId="{CAB8BD70-00DE-4788-B5F5-8EC39640402C}">
      <dgm:prSet/>
      <dgm:spPr/>
      <dgm:t>
        <a:bodyPr/>
        <a:lstStyle/>
        <a:p>
          <a:endParaRPr lang="en-US"/>
        </a:p>
      </dgm:t>
    </dgm:pt>
    <dgm:pt modelId="{D413EFEA-B7F2-4493-9253-9A484FEA548D}">
      <dgm:prSet phldr="0"/>
      <dgm:spPr/>
      <dgm:t>
        <a:bodyPr/>
        <a:lstStyle/>
        <a:p>
          <a:pPr>
            <a:defRPr b="1"/>
          </a:pPr>
          <a:r>
            <a:rPr lang="en-US" b="1" dirty="0">
              <a:latin typeface="Times New Roman"/>
              <a:cs typeface="Times New Roman"/>
            </a:rPr>
            <a:t>2018</a:t>
          </a:r>
        </a:p>
      </dgm:t>
    </dgm:pt>
    <dgm:pt modelId="{E1C8D0B0-3698-4D66-9F36-CE4EC65581A8}" type="parTrans" cxnId="{970F6F4F-6FEA-46FD-A8C9-EAF4DBCE9380}">
      <dgm:prSet/>
      <dgm:spPr/>
      <dgm:t>
        <a:bodyPr/>
        <a:lstStyle/>
        <a:p>
          <a:endParaRPr lang="en-US"/>
        </a:p>
      </dgm:t>
    </dgm:pt>
    <dgm:pt modelId="{9493C994-DCCB-4AE9-8305-8ADA81328BED}" type="sibTrans" cxnId="{970F6F4F-6FEA-46FD-A8C9-EAF4DBCE9380}">
      <dgm:prSet/>
      <dgm:spPr/>
      <dgm:t>
        <a:bodyPr/>
        <a:lstStyle/>
        <a:p>
          <a:endParaRPr lang="en-US"/>
        </a:p>
      </dgm:t>
    </dgm:pt>
    <dgm:pt modelId="{FC134A5E-0762-4B56-BC7B-BEE37F1D938F}">
      <dgm:prSet phldr="0" custT="1"/>
      <dgm:spPr/>
      <dgm:t>
        <a:bodyPr/>
        <a:lstStyle/>
        <a:p>
          <a:pPr rtl="0"/>
          <a:r>
            <a:rPr lang="en-US" sz="1600" b="0" dirty="0">
              <a:latin typeface="Times New Roman"/>
              <a:cs typeface="Times New Roman"/>
            </a:rPr>
            <a:t>FDA approves rivaroxaban, in combination with aspirin, to reduce the risk of major CV events in patients with chronic CAD or PAD</a:t>
          </a:r>
        </a:p>
      </dgm:t>
    </dgm:pt>
    <dgm:pt modelId="{E98E2EEB-EA8D-4D95-AACD-4B4DE2B4B7AE}" type="parTrans" cxnId="{44872683-2233-4A15-8986-509D0A5FDABA}">
      <dgm:prSet/>
      <dgm:spPr/>
      <dgm:t>
        <a:bodyPr/>
        <a:lstStyle/>
        <a:p>
          <a:endParaRPr lang="en-US"/>
        </a:p>
      </dgm:t>
    </dgm:pt>
    <dgm:pt modelId="{D97E12E8-1935-4F7C-A40D-3C099D3DD9D6}" type="sibTrans" cxnId="{44872683-2233-4A15-8986-509D0A5FDABA}">
      <dgm:prSet/>
      <dgm:spPr/>
      <dgm:t>
        <a:bodyPr/>
        <a:lstStyle/>
        <a:p>
          <a:endParaRPr lang="en-US"/>
        </a:p>
      </dgm:t>
    </dgm:pt>
    <dgm:pt modelId="{23355EC9-EBA0-461E-9C20-0161FFEE30F0}" type="pres">
      <dgm:prSet presAssocID="{7A77590F-DE0A-4B04-8891-4818261583B0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B9F3DF9-B334-4E9B-91EB-4B212136B2C7}" type="pres">
      <dgm:prSet presAssocID="{7A77590F-DE0A-4B04-8891-4818261583B0}" presName="divider" presStyleLbl="fgAcc1" presStyleIdx="0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EF3094"/>
          </a:solidFill>
          <a:prstDash val="solid"/>
          <a:tailEnd type="triangle" w="lg" len="lg"/>
        </a:ln>
        <a:effectLst/>
      </dgm:spPr>
      <dgm:t>
        <a:bodyPr/>
        <a:lstStyle/>
        <a:p>
          <a:endParaRPr lang="en-US"/>
        </a:p>
      </dgm:t>
    </dgm:pt>
    <dgm:pt modelId="{71DCD6EC-A8F5-454E-936C-0742CB25357E}" type="pres">
      <dgm:prSet presAssocID="{7A77590F-DE0A-4B04-8891-4818261583B0}" presName="nodes" presStyleCnt="0">
        <dgm:presLayoutVars>
          <dgm:chMax/>
          <dgm:chPref/>
          <dgm:animLvl val="lvl"/>
        </dgm:presLayoutVars>
      </dgm:prSet>
      <dgm:spPr/>
    </dgm:pt>
    <dgm:pt modelId="{997D0495-8A73-4750-BCFA-66C647D8C7F6}" type="pres">
      <dgm:prSet presAssocID="{DFDC4048-B9E5-44FD-BF12-7CD0BE489ADC}" presName="composite" presStyleCnt="0"/>
      <dgm:spPr/>
    </dgm:pt>
    <dgm:pt modelId="{07859803-0046-45C8-AC7A-C72065DD6383}" type="pres">
      <dgm:prSet presAssocID="{DFDC4048-B9E5-44FD-BF12-7CD0BE489ADC}" presName="ConnectorPoint" presStyleLbl="lnNode1" presStyleIdx="0" presStyleCnt="3"/>
      <dgm:spPr>
        <a:solidFill>
          <a:srgbClr val="EF3094"/>
        </a:solidFill>
        <a:ln w="6350" cap="flat" cmpd="sng" algn="ctr">
          <a:solidFill>
            <a:srgbClr val="EF3094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3ACED46-D0EA-4010-B8EF-C8428E0667AC}" type="pres">
      <dgm:prSet presAssocID="{DFDC4048-B9E5-44FD-BF12-7CD0BE489ADC}" presName="DropPinPlaceHolder" presStyleCnt="0"/>
      <dgm:spPr/>
    </dgm:pt>
    <dgm:pt modelId="{80C43F1F-5EC5-4115-87A4-D97C5654478E}" type="pres">
      <dgm:prSet presAssocID="{DFDC4048-B9E5-44FD-BF12-7CD0BE489ADC}" presName="DropPin" presStyleLbl="alignNode1" presStyleIdx="0" presStyleCnt="3"/>
      <dgm:spPr>
        <a:solidFill>
          <a:srgbClr val="603386"/>
        </a:solidFill>
        <a:ln>
          <a:solidFill>
            <a:srgbClr val="603386"/>
          </a:solidFill>
        </a:ln>
      </dgm:spPr>
      <dgm:t>
        <a:bodyPr/>
        <a:lstStyle/>
        <a:p>
          <a:endParaRPr lang="en-US"/>
        </a:p>
      </dgm:t>
    </dgm:pt>
    <dgm:pt modelId="{F3E7BA6E-6EE4-40F3-8CBC-54BB19A37B78}" type="pres">
      <dgm:prSet presAssocID="{DFDC4048-B9E5-44FD-BF12-7CD0BE489ADC}" presName="Ellipse" presStyleLbl="fgAcc1" presStyleIdx="1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  <dgm:t>
        <a:bodyPr/>
        <a:lstStyle/>
        <a:p>
          <a:endParaRPr lang="en-US"/>
        </a:p>
      </dgm:t>
    </dgm:pt>
    <dgm:pt modelId="{23865D1D-C198-4ED0-A007-6A645B97C0C6}" type="pres">
      <dgm:prSet presAssocID="{DFDC4048-B9E5-44FD-BF12-7CD0BE489ADC}" presName="L2TextContainer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9C077-EE7D-499C-AEAC-FD260F531C60}" type="pres">
      <dgm:prSet presAssocID="{DFDC4048-B9E5-44FD-BF12-7CD0BE489ADC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B1105-0E28-4D60-8C29-493BC39AB749}" type="pres">
      <dgm:prSet presAssocID="{DFDC4048-B9E5-44FD-BF12-7CD0BE489ADC}" presName="ConnectLine" presStyleLbl="sibTrans1D1" presStyleIdx="0" presStyleCnt="3"/>
      <dgm:spPr>
        <a:noFill/>
        <a:ln w="12700" cap="flat" cmpd="sng" algn="ctr">
          <a:solidFill>
            <a:srgbClr val="603386"/>
          </a:solidFill>
          <a:prstDash val="dash"/>
        </a:ln>
        <a:effectLst/>
      </dgm:spPr>
      <dgm:t>
        <a:bodyPr/>
        <a:lstStyle/>
        <a:p>
          <a:endParaRPr lang="en-US"/>
        </a:p>
      </dgm:t>
    </dgm:pt>
    <dgm:pt modelId="{F892E434-B031-44E1-975D-CC221C514E87}" type="pres">
      <dgm:prSet presAssocID="{DFDC4048-B9E5-44FD-BF12-7CD0BE489ADC}" presName="EmptyPlaceHolder" presStyleCnt="0"/>
      <dgm:spPr/>
    </dgm:pt>
    <dgm:pt modelId="{1996C822-E787-4276-A7F9-21CBB0513858}" type="pres">
      <dgm:prSet presAssocID="{B67034B8-DCB7-492C-9345-C5DE2011DF1A}" presName="spaceBetweenRectangles" presStyleCnt="0"/>
      <dgm:spPr/>
    </dgm:pt>
    <dgm:pt modelId="{9FD3C190-7852-46A4-BF54-87468C0EEAB5}" type="pres">
      <dgm:prSet presAssocID="{18B4CA47-8EC0-4217-9C8E-D28DE0422BDF}" presName="composite" presStyleCnt="0"/>
      <dgm:spPr/>
    </dgm:pt>
    <dgm:pt modelId="{3A1E44EA-6725-4AB9-B9BF-2E4EB17E1796}" type="pres">
      <dgm:prSet presAssocID="{18B4CA47-8EC0-4217-9C8E-D28DE0422BDF}" presName="ConnectorPoint" presStyleLbl="lnNode1" presStyleIdx="1" presStyleCnt="3"/>
      <dgm:spPr>
        <a:solidFill>
          <a:srgbClr val="EF3094"/>
        </a:solidFill>
        <a:ln w="6350" cap="flat" cmpd="sng" algn="ctr">
          <a:solidFill>
            <a:srgbClr val="EF3094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C4157A1-375B-481D-A408-76F8E6BCFE6B}" type="pres">
      <dgm:prSet presAssocID="{18B4CA47-8EC0-4217-9C8E-D28DE0422BDF}" presName="DropPinPlaceHolder" presStyleCnt="0"/>
      <dgm:spPr/>
    </dgm:pt>
    <dgm:pt modelId="{255FAAA3-934C-4628-B8BB-7FB0FCA8AFFD}" type="pres">
      <dgm:prSet presAssocID="{18B4CA47-8EC0-4217-9C8E-D28DE0422BDF}" presName="DropPin" presStyleLbl="alignNode1" presStyleIdx="1" presStyleCnt="3"/>
      <dgm:spPr>
        <a:solidFill>
          <a:srgbClr val="603386"/>
        </a:solidFill>
        <a:ln>
          <a:solidFill>
            <a:srgbClr val="603386"/>
          </a:solidFill>
        </a:ln>
      </dgm:spPr>
      <dgm:t>
        <a:bodyPr/>
        <a:lstStyle/>
        <a:p>
          <a:endParaRPr lang="en-US"/>
        </a:p>
      </dgm:t>
    </dgm:pt>
    <dgm:pt modelId="{C6D1973D-8AA8-4AF0-820E-21B8CAFCD8D8}" type="pres">
      <dgm:prSet presAssocID="{18B4CA47-8EC0-4217-9C8E-D28DE0422BDF}" presName="Ellipse" presStyleLbl="fgAcc1" presStyleIdx="2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8FB6EFD8-B568-48E9-B319-847EFF30176E}" type="pres">
      <dgm:prSet presAssocID="{18B4CA47-8EC0-4217-9C8E-D28DE0422BDF}" presName="L2TextContainer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29B06-5E56-43CD-8657-C93827318ABD}" type="pres">
      <dgm:prSet presAssocID="{18B4CA47-8EC0-4217-9C8E-D28DE0422BDF}" presName="L1TextContainer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68498-B71D-4ED7-B5CD-E1C19AC7CBEE}" type="pres">
      <dgm:prSet presAssocID="{18B4CA47-8EC0-4217-9C8E-D28DE0422BDF}" presName="ConnectLine" presStyleLbl="sibTrans1D1" presStyleIdx="1" presStyleCnt="3"/>
      <dgm:spPr>
        <a:noFill/>
        <a:ln w="12700" cap="flat" cmpd="sng" algn="ctr">
          <a:solidFill>
            <a:srgbClr val="603386"/>
          </a:solidFill>
          <a:prstDash val="dash"/>
        </a:ln>
        <a:effectLst/>
      </dgm:spPr>
      <dgm:t>
        <a:bodyPr/>
        <a:lstStyle/>
        <a:p>
          <a:endParaRPr lang="en-US"/>
        </a:p>
      </dgm:t>
    </dgm:pt>
    <dgm:pt modelId="{5C46073E-4913-44C4-B84B-5507F83BEFB6}" type="pres">
      <dgm:prSet presAssocID="{18B4CA47-8EC0-4217-9C8E-D28DE0422BDF}" presName="EmptyPlaceHolder" presStyleCnt="0"/>
      <dgm:spPr/>
    </dgm:pt>
    <dgm:pt modelId="{A10A5D04-44D5-4956-93AA-F77CE928E9C4}" type="pres">
      <dgm:prSet presAssocID="{3A6A7C37-9F61-4727-8CD7-2CE98D21F25D}" presName="spaceBetweenRectangles" presStyleCnt="0"/>
      <dgm:spPr/>
    </dgm:pt>
    <dgm:pt modelId="{13317452-E462-4AFB-B2D7-462F9404A8C5}" type="pres">
      <dgm:prSet presAssocID="{D413EFEA-B7F2-4493-9253-9A484FEA548D}" presName="composite" presStyleCnt="0"/>
      <dgm:spPr/>
    </dgm:pt>
    <dgm:pt modelId="{02CBB41D-839C-4BB0-BE15-A6B2FBC28317}" type="pres">
      <dgm:prSet presAssocID="{D413EFEA-B7F2-4493-9253-9A484FEA548D}" presName="ConnectorPoint" presStyleLbl="lnNode1" presStyleIdx="2" presStyleCnt="3"/>
      <dgm:spPr>
        <a:solidFill>
          <a:srgbClr val="EF3094"/>
        </a:solidFill>
        <a:ln w="6350" cap="flat" cmpd="sng" algn="ctr">
          <a:solidFill>
            <a:srgbClr val="EF3094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6624583-425D-424A-A6D3-6B35C4D8980C}" type="pres">
      <dgm:prSet presAssocID="{D413EFEA-B7F2-4493-9253-9A484FEA548D}" presName="DropPinPlaceHolder" presStyleCnt="0"/>
      <dgm:spPr/>
    </dgm:pt>
    <dgm:pt modelId="{6CFBD307-E28A-4F3A-8897-0073632BDBD4}" type="pres">
      <dgm:prSet presAssocID="{D413EFEA-B7F2-4493-9253-9A484FEA548D}" presName="DropPin" presStyleLbl="alignNode1" presStyleIdx="2" presStyleCnt="3"/>
      <dgm:spPr>
        <a:solidFill>
          <a:srgbClr val="603386"/>
        </a:solidFill>
        <a:ln>
          <a:solidFill>
            <a:srgbClr val="603386"/>
          </a:solidFill>
        </a:ln>
      </dgm:spPr>
      <dgm:t>
        <a:bodyPr/>
        <a:lstStyle/>
        <a:p>
          <a:endParaRPr lang="en-US"/>
        </a:p>
      </dgm:t>
    </dgm:pt>
    <dgm:pt modelId="{E0DF7928-0EE4-43A3-A816-C218C14D5FFB}" type="pres">
      <dgm:prSet presAssocID="{D413EFEA-B7F2-4493-9253-9A484FEA548D}" presName="Ellipse" presStyleLbl="fgAcc1" presStyleIdx="3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9727D3AB-6583-40CB-B904-ABD41E2EB6C5}" type="pres">
      <dgm:prSet presAssocID="{D413EFEA-B7F2-4493-9253-9A484FEA548D}" presName="L2TextContainer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EF36C-35E0-43C9-8FA2-FFB2C745C1F0}" type="pres">
      <dgm:prSet presAssocID="{D413EFEA-B7F2-4493-9253-9A484FEA548D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3CF12-5BA8-43A7-B3AA-BC449867522D}" type="pres">
      <dgm:prSet presAssocID="{D413EFEA-B7F2-4493-9253-9A484FEA548D}" presName="ConnectLine" presStyleLbl="sibTrans1D1" presStyleIdx="2" presStyleCnt="3"/>
      <dgm:spPr>
        <a:noFill/>
        <a:ln w="12700" cap="flat" cmpd="sng" algn="ctr">
          <a:solidFill>
            <a:srgbClr val="603386"/>
          </a:solidFill>
          <a:prstDash val="dash"/>
        </a:ln>
        <a:effectLst/>
      </dgm:spPr>
      <dgm:t>
        <a:bodyPr/>
        <a:lstStyle/>
        <a:p>
          <a:endParaRPr lang="en-US"/>
        </a:p>
      </dgm:t>
    </dgm:pt>
    <dgm:pt modelId="{49FEA33E-3818-4B68-A888-1D1A877DE8D1}" type="pres">
      <dgm:prSet presAssocID="{D413EFEA-B7F2-4493-9253-9A484FEA548D}" presName="EmptyPlaceHolder" presStyleCnt="0"/>
      <dgm:spPr/>
    </dgm:pt>
  </dgm:ptLst>
  <dgm:cxnLst>
    <dgm:cxn modelId="{A3623607-3330-49D5-854B-B0366CE7B5CF}" type="presOf" srcId="{D413EFEA-B7F2-4493-9253-9A484FEA548D}" destId="{953EF36C-35E0-43C9-8FA2-FFB2C745C1F0}" srcOrd="0" destOrd="0" presId="urn:microsoft.com/office/officeart/2017/3/layout/DropPinTimeline"/>
    <dgm:cxn modelId="{44872683-2233-4A15-8986-509D0A5FDABA}" srcId="{D413EFEA-B7F2-4493-9253-9A484FEA548D}" destId="{FC134A5E-0762-4B56-BC7B-BEE37F1D938F}" srcOrd="0" destOrd="0" parTransId="{E98E2EEB-EA8D-4D95-AACD-4B4DE2B4B7AE}" sibTransId="{D97E12E8-1935-4F7C-A40D-3C099D3DD9D6}"/>
    <dgm:cxn modelId="{7C50AE94-AA1C-47DE-9D09-8B4BDA8BDC0E}" type="presOf" srcId="{86E57A8B-40DD-4B8D-B148-407CE4F45627}" destId="{8FB6EFD8-B568-48E9-B319-847EFF30176E}" srcOrd="0" destOrd="0" presId="urn:microsoft.com/office/officeart/2017/3/layout/DropPinTimeline"/>
    <dgm:cxn modelId="{D3E2569C-A263-45B3-8D59-30FA8739A364}" type="presOf" srcId="{7A77590F-DE0A-4B04-8891-4818261583B0}" destId="{23355EC9-EBA0-461E-9C20-0161FFEE30F0}" srcOrd="0" destOrd="0" presId="urn:microsoft.com/office/officeart/2017/3/layout/DropPinTimeline"/>
    <dgm:cxn modelId="{C5C68DB9-F957-4571-AC23-61B73ADD20CC}" type="presOf" srcId="{FC134A5E-0762-4B56-BC7B-BEE37F1D938F}" destId="{9727D3AB-6583-40CB-B904-ABD41E2EB6C5}" srcOrd="0" destOrd="0" presId="urn:microsoft.com/office/officeart/2017/3/layout/DropPinTimeline"/>
    <dgm:cxn modelId="{A6A48A0F-8BB7-4245-B016-340698AB1424}" type="presOf" srcId="{50E3ECF1-9E82-4A8B-A0FF-CAA2EAA018B5}" destId="{8FB6EFD8-B568-48E9-B319-847EFF30176E}" srcOrd="0" destOrd="1" presId="urn:microsoft.com/office/officeart/2017/3/layout/DropPinTimeline"/>
    <dgm:cxn modelId="{970F6F4F-6FEA-46FD-A8C9-EAF4DBCE9380}" srcId="{7A77590F-DE0A-4B04-8891-4818261583B0}" destId="{D413EFEA-B7F2-4493-9253-9A484FEA548D}" srcOrd="2" destOrd="0" parTransId="{E1C8D0B0-3698-4D66-9F36-CE4EC65581A8}" sibTransId="{9493C994-DCCB-4AE9-8305-8ADA81328BED}"/>
    <dgm:cxn modelId="{5ADF6A5B-F10F-4C18-87AD-E7A235B0B7FC}" srcId="{7A77590F-DE0A-4B04-8891-4818261583B0}" destId="{18B4CA47-8EC0-4217-9C8E-D28DE0422BDF}" srcOrd="1" destOrd="0" parTransId="{EE213521-7221-42A5-823A-CB95D6843324}" sibTransId="{3A6A7C37-9F61-4727-8CD7-2CE98D21F25D}"/>
    <dgm:cxn modelId="{858513BE-F0E4-411C-989C-3C0195703E7F}" srcId="{7A77590F-DE0A-4B04-8891-4818261583B0}" destId="{DFDC4048-B9E5-44FD-BF12-7CD0BE489ADC}" srcOrd="0" destOrd="0" parTransId="{97FBD636-EAA3-43C2-BC3C-9ABA61658553}" sibTransId="{B67034B8-DCB7-492C-9345-C5DE2011DF1A}"/>
    <dgm:cxn modelId="{CEE90FA1-8585-4110-87DF-11A728778AFC}" type="presOf" srcId="{B2E17796-E092-48B2-82F0-778B9BC0056E}" destId="{23865D1D-C198-4ED0-A007-6A645B97C0C6}" srcOrd="0" destOrd="1" presId="urn:microsoft.com/office/officeart/2017/3/layout/DropPinTimeline"/>
    <dgm:cxn modelId="{534A2D60-BB5A-43F1-8EC8-76E212D15E73}" type="presOf" srcId="{DFDC4048-B9E5-44FD-BF12-7CD0BE489ADC}" destId="{5A19C077-EE7D-499C-AEAC-FD260F531C60}" srcOrd="0" destOrd="0" presId="urn:microsoft.com/office/officeart/2017/3/layout/DropPinTimeline"/>
    <dgm:cxn modelId="{1E8A44E0-4C34-4258-AF04-C7279B9B5613}" srcId="{CC73FAF3-78AD-4F59-907D-BD5906C84F17}" destId="{B2E17796-E092-48B2-82F0-778B9BC0056E}" srcOrd="0" destOrd="0" parTransId="{BDA453C7-5E69-4516-9F5F-B188027E6B9D}" sibTransId="{4D1E2295-6CE2-48B0-8038-F3B0D0463DB2}"/>
    <dgm:cxn modelId="{5059B3A2-64D7-4834-A9F5-BD06494D8991}" srcId="{18B4CA47-8EC0-4217-9C8E-D28DE0422BDF}" destId="{86E57A8B-40DD-4B8D-B148-407CE4F45627}" srcOrd="0" destOrd="0" parTransId="{50D4EE1B-550D-4930-A5D9-11891A89093D}" sibTransId="{36BF8B44-F3C7-4153-AA97-A9EA4D9846A6}"/>
    <dgm:cxn modelId="{CAB8BD70-00DE-4788-B5F5-8EC39640402C}" srcId="{86E57A8B-40DD-4B8D-B148-407CE4F45627}" destId="{50E3ECF1-9E82-4A8B-A0FF-CAA2EAA018B5}" srcOrd="0" destOrd="0" parTransId="{E1301B9C-66C5-4B46-8184-328D80F6D34D}" sibTransId="{7F58F83B-326B-4BE7-A441-758106D83F1B}"/>
    <dgm:cxn modelId="{C20BEB2C-B73A-48C1-8907-2FC55D1965B6}" srcId="{DFDC4048-B9E5-44FD-BF12-7CD0BE489ADC}" destId="{CC73FAF3-78AD-4F59-907D-BD5906C84F17}" srcOrd="0" destOrd="0" parTransId="{246AD42C-2DE1-4BE3-A764-3370D2839C94}" sibTransId="{EB4D2E97-7A1E-4414-A576-7B4E760C38A1}"/>
    <dgm:cxn modelId="{1E36F7B6-210E-4D67-A44C-4DC2B0488EDD}" type="presOf" srcId="{18B4CA47-8EC0-4217-9C8E-D28DE0422BDF}" destId="{B4E29B06-5E56-43CD-8657-C93827318ABD}" srcOrd="0" destOrd="0" presId="urn:microsoft.com/office/officeart/2017/3/layout/DropPinTimeline"/>
    <dgm:cxn modelId="{291FF57E-2C8F-46C8-99C8-800F4CA8718D}" type="presOf" srcId="{CC73FAF3-78AD-4F59-907D-BD5906C84F17}" destId="{23865D1D-C198-4ED0-A007-6A645B97C0C6}" srcOrd="0" destOrd="0" presId="urn:microsoft.com/office/officeart/2017/3/layout/DropPinTimeline"/>
    <dgm:cxn modelId="{ED871108-2FA7-4354-9582-4376A5C55890}" type="presParOf" srcId="{23355EC9-EBA0-461E-9C20-0161FFEE30F0}" destId="{1B9F3DF9-B334-4E9B-91EB-4B212136B2C7}" srcOrd="0" destOrd="0" presId="urn:microsoft.com/office/officeart/2017/3/layout/DropPinTimeline"/>
    <dgm:cxn modelId="{4BF2C9DD-2CE5-4813-A554-623B8E74AFAB}" type="presParOf" srcId="{23355EC9-EBA0-461E-9C20-0161FFEE30F0}" destId="{71DCD6EC-A8F5-454E-936C-0742CB25357E}" srcOrd="1" destOrd="0" presId="urn:microsoft.com/office/officeart/2017/3/layout/DropPinTimeline"/>
    <dgm:cxn modelId="{925F1668-381A-47BE-91C5-817340B989FE}" type="presParOf" srcId="{71DCD6EC-A8F5-454E-936C-0742CB25357E}" destId="{997D0495-8A73-4750-BCFA-66C647D8C7F6}" srcOrd="0" destOrd="0" presId="urn:microsoft.com/office/officeart/2017/3/layout/DropPinTimeline"/>
    <dgm:cxn modelId="{BEC4C4F8-C844-432D-8F6E-16D8B5B62413}" type="presParOf" srcId="{997D0495-8A73-4750-BCFA-66C647D8C7F6}" destId="{07859803-0046-45C8-AC7A-C72065DD6383}" srcOrd="0" destOrd="0" presId="urn:microsoft.com/office/officeart/2017/3/layout/DropPinTimeline"/>
    <dgm:cxn modelId="{41EECC23-1F6D-4B95-B006-149648CD2DFA}" type="presParOf" srcId="{997D0495-8A73-4750-BCFA-66C647D8C7F6}" destId="{E3ACED46-D0EA-4010-B8EF-C8428E0667AC}" srcOrd="1" destOrd="0" presId="urn:microsoft.com/office/officeart/2017/3/layout/DropPinTimeline"/>
    <dgm:cxn modelId="{749B23EC-C424-4D67-AD55-D747F51A5604}" type="presParOf" srcId="{E3ACED46-D0EA-4010-B8EF-C8428E0667AC}" destId="{80C43F1F-5EC5-4115-87A4-D97C5654478E}" srcOrd="0" destOrd="0" presId="urn:microsoft.com/office/officeart/2017/3/layout/DropPinTimeline"/>
    <dgm:cxn modelId="{05FAA6A3-6F8B-46B9-BFE5-2B4C6813BC2D}" type="presParOf" srcId="{E3ACED46-D0EA-4010-B8EF-C8428E0667AC}" destId="{F3E7BA6E-6EE4-40F3-8CBC-54BB19A37B78}" srcOrd="1" destOrd="0" presId="urn:microsoft.com/office/officeart/2017/3/layout/DropPinTimeline"/>
    <dgm:cxn modelId="{839FC847-0900-4214-8679-1AD87D2C03CC}" type="presParOf" srcId="{997D0495-8A73-4750-BCFA-66C647D8C7F6}" destId="{23865D1D-C198-4ED0-A007-6A645B97C0C6}" srcOrd="2" destOrd="0" presId="urn:microsoft.com/office/officeart/2017/3/layout/DropPinTimeline"/>
    <dgm:cxn modelId="{C5E9ECFC-EFB9-4826-9C40-CF25F04AD5A5}" type="presParOf" srcId="{997D0495-8A73-4750-BCFA-66C647D8C7F6}" destId="{5A19C077-EE7D-499C-AEAC-FD260F531C60}" srcOrd="3" destOrd="0" presId="urn:microsoft.com/office/officeart/2017/3/layout/DropPinTimeline"/>
    <dgm:cxn modelId="{2D0E4CF3-0CED-456C-BFEE-4918F7F46098}" type="presParOf" srcId="{997D0495-8A73-4750-BCFA-66C647D8C7F6}" destId="{04AB1105-0E28-4D60-8C29-493BC39AB749}" srcOrd="4" destOrd="0" presId="urn:microsoft.com/office/officeart/2017/3/layout/DropPinTimeline"/>
    <dgm:cxn modelId="{7B2F52C0-1EBC-4670-8FF3-A46C33B1D493}" type="presParOf" srcId="{997D0495-8A73-4750-BCFA-66C647D8C7F6}" destId="{F892E434-B031-44E1-975D-CC221C514E87}" srcOrd="5" destOrd="0" presId="urn:microsoft.com/office/officeart/2017/3/layout/DropPinTimeline"/>
    <dgm:cxn modelId="{B12ACE9E-9077-4522-AA0A-696381FBD962}" type="presParOf" srcId="{71DCD6EC-A8F5-454E-936C-0742CB25357E}" destId="{1996C822-E787-4276-A7F9-21CBB0513858}" srcOrd="1" destOrd="0" presId="urn:microsoft.com/office/officeart/2017/3/layout/DropPinTimeline"/>
    <dgm:cxn modelId="{62A5579B-D264-43C2-BA66-82F1611AF7EB}" type="presParOf" srcId="{71DCD6EC-A8F5-454E-936C-0742CB25357E}" destId="{9FD3C190-7852-46A4-BF54-87468C0EEAB5}" srcOrd="2" destOrd="0" presId="urn:microsoft.com/office/officeart/2017/3/layout/DropPinTimeline"/>
    <dgm:cxn modelId="{B59AD285-5F62-4629-BD7A-4D81FAF2484A}" type="presParOf" srcId="{9FD3C190-7852-46A4-BF54-87468C0EEAB5}" destId="{3A1E44EA-6725-4AB9-B9BF-2E4EB17E1796}" srcOrd="0" destOrd="0" presId="urn:microsoft.com/office/officeart/2017/3/layout/DropPinTimeline"/>
    <dgm:cxn modelId="{F650A0DE-1358-42D9-A85E-3F7A7F334DA4}" type="presParOf" srcId="{9FD3C190-7852-46A4-BF54-87468C0EEAB5}" destId="{FC4157A1-375B-481D-A408-76F8E6BCFE6B}" srcOrd="1" destOrd="0" presId="urn:microsoft.com/office/officeart/2017/3/layout/DropPinTimeline"/>
    <dgm:cxn modelId="{27094C5F-9FD5-4A7A-8881-5E1E4E6A4791}" type="presParOf" srcId="{FC4157A1-375B-481D-A408-76F8E6BCFE6B}" destId="{255FAAA3-934C-4628-B8BB-7FB0FCA8AFFD}" srcOrd="0" destOrd="0" presId="urn:microsoft.com/office/officeart/2017/3/layout/DropPinTimeline"/>
    <dgm:cxn modelId="{729CD44C-4A50-4E11-AB40-01AC902D74ED}" type="presParOf" srcId="{FC4157A1-375B-481D-A408-76F8E6BCFE6B}" destId="{C6D1973D-8AA8-4AF0-820E-21B8CAFCD8D8}" srcOrd="1" destOrd="0" presId="urn:microsoft.com/office/officeart/2017/3/layout/DropPinTimeline"/>
    <dgm:cxn modelId="{C1CBB7A6-B315-4421-B645-09F97CA76DC7}" type="presParOf" srcId="{9FD3C190-7852-46A4-BF54-87468C0EEAB5}" destId="{8FB6EFD8-B568-48E9-B319-847EFF30176E}" srcOrd="2" destOrd="0" presId="urn:microsoft.com/office/officeart/2017/3/layout/DropPinTimeline"/>
    <dgm:cxn modelId="{1C7C71D2-9997-48B4-883C-3808CD84614E}" type="presParOf" srcId="{9FD3C190-7852-46A4-BF54-87468C0EEAB5}" destId="{B4E29B06-5E56-43CD-8657-C93827318ABD}" srcOrd="3" destOrd="0" presId="urn:microsoft.com/office/officeart/2017/3/layout/DropPinTimeline"/>
    <dgm:cxn modelId="{2168F5BF-9F84-4B4F-A41B-531D529EA5E7}" type="presParOf" srcId="{9FD3C190-7852-46A4-BF54-87468C0EEAB5}" destId="{27D68498-B71D-4ED7-B5CD-E1C19AC7CBEE}" srcOrd="4" destOrd="0" presId="urn:microsoft.com/office/officeart/2017/3/layout/DropPinTimeline"/>
    <dgm:cxn modelId="{36ABC235-8787-40E4-AF21-72E3484574B3}" type="presParOf" srcId="{9FD3C190-7852-46A4-BF54-87468C0EEAB5}" destId="{5C46073E-4913-44C4-B84B-5507F83BEFB6}" srcOrd="5" destOrd="0" presId="urn:microsoft.com/office/officeart/2017/3/layout/DropPinTimeline"/>
    <dgm:cxn modelId="{145F3A4A-CF2B-4E53-9D59-7C451A6614E2}" type="presParOf" srcId="{71DCD6EC-A8F5-454E-936C-0742CB25357E}" destId="{A10A5D04-44D5-4956-93AA-F77CE928E9C4}" srcOrd="3" destOrd="0" presId="urn:microsoft.com/office/officeart/2017/3/layout/DropPinTimeline"/>
    <dgm:cxn modelId="{545320FE-FFFB-4FCD-BDAB-2A7FB4475C9B}" type="presParOf" srcId="{71DCD6EC-A8F5-454E-936C-0742CB25357E}" destId="{13317452-E462-4AFB-B2D7-462F9404A8C5}" srcOrd="4" destOrd="0" presId="urn:microsoft.com/office/officeart/2017/3/layout/DropPinTimeline"/>
    <dgm:cxn modelId="{2D79B334-E434-41DA-9805-3DE29DEB8C77}" type="presParOf" srcId="{13317452-E462-4AFB-B2D7-462F9404A8C5}" destId="{02CBB41D-839C-4BB0-BE15-A6B2FBC28317}" srcOrd="0" destOrd="0" presId="urn:microsoft.com/office/officeart/2017/3/layout/DropPinTimeline"/>
    <dgm:cxn modelId="{166A8DB1-E0D0-4EDA-B74A-8FAB5981B802}" type="presParOf" srcId="{13317452-E462-4AFB-B2D7-462F9404A8C5}" destId="{B6624583-425D-424A-A6D3-6B35C4D8980C}" srcOrd="1" destOrd="0" presId="urn:microsoft.com/office/officeart/2017/3/layout/DropPinTimeline"/>
    <dgm:cxn modelId="{A95E5410-95F1-46F9-AE8C-22D678E58CDD}" type="presParOf" srcId="{B6624583-425D-424A-A6D3-6B35C4D8980C}" destId="{6CFBD307-E28A-4F3A-8897-0073632BDBD4}" srcOrd="0" destOrd="0" presId="urn:microsoft.com/office/officeart/2017/3/layout/DropPinTimeline"/>
    <dgm:cxn modelId="{90F87D29-2C92-4A11-92A9-A16E99B9EE9C}" type="presParOf" srcId="{B6624583-425D-424A-A6D3-6B35C4D8980C}" destId="{E0DF7928-0EE4-43A3-A816-C218C14D5FFB}" srcOrd="1" destOrd="0" presId="urn:microsoft.com/office/officeart/2017/3/layout/DropPinTimeline"/>
    <dgm:cxn modelId="{6720E4BD-8932-4C17-8841-7B05245139AD}" type="presParOf" srcId="{13317452-E462-4AFB-B2D7-462F9404A8C5}" destId="{9727D3AB-6583-40CB-B904-ABD41E2EB6C5}" srcOrd="2" destOrd="0" presId="urn:microsoft.com/office/officeart/2017/3/layout/DropPinTimeline"/>
    <dgm:cxn modelId="{C7E7889B-B049-4945-87F4-CD65CEFE16B5}" type="presParOf" srcId="{13317452-E462-4AFB-B2D7-462F9404A8C5}" destId="{953EF36C-35E0-43C9-8FA2-FFB2C745C1F0}" srcOrd="3" destOrd="0" presId="urn:microsoft.com/office/officeart/2017/3/layout/DropPinTimeline"/>
    <dgm:cxn modelId="{8762A18C-A2DF-4475-AB77-8C646D97124D}" type="presParOf" srcId="{13317452-E462-4AFB-B2D7-462F9404A8C5}" destId="{64F3CF12-5BA8-43A7-B3AA-BC449867522D}" srcOrd="4" destOrd="0" presId="urn:microsoft.com/office/officeart/2017/3/layout/DropPinTimeline"/>
    <dgm:cxn modelId="{490F846F-8B2B-43DC-BF36-CFF2305543F5}" type="presParOf" srcId="{13317452-E462-4AFB-B2D7-462F9404A8C5}" destId="{49FEA33E-3818-4B68-A888-1D1A877DE8D1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E080F-2BAF-446C-AC46-CAB58C4ABBF5}">
      <dsp:nvSpPr>
        <dsp:cNvPr id="0" name=""/>
        <dsp:cNvSpPr/>
      </dsp:nvSpPr>
      <dsp:spPr>
        <a:xfrm>
          <a:off x="0" y="441080"/>
          <a:ext cx="6797675" cy="3194100"/>
        </a:xfrm>
        <a:prstGeom prst="rect">
          <a:avLst/>
        </a:prstGeom>
        <a:noFill/>
        <a:ln w="15875" cap="flat" cmpd="sng" algn="ctr">
          <a:solidFill>
            <a:srgbClr val="60338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541528" rIns="527575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Evaluate evidence to support use of rivaroxaban in chronic coronary artery disease (CAD) and peripheral arterial disease (PAD)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Discuss implications of findings of the COMPASS study for treatment of patients with chronic CAD and PAD</a:t>
          </a:r>
        </a:p>
      </dsp:txBody>
      <dsp:txXfrm>
        <a:off x="0" y="441080"/>
        <a:ext cx="6797675" cy="3194100"/>
      </dsp:txXfrm>
    </dsp:sp>
    <dsp:sp modelId="{8282C86D-6777-40D7-AAD4-905EC748A543}">
      <dsp:nvSpPr>
        <dsp:cNvPr id="0" name=""/>
        <dsp:cNvSpPr/>
      </dsp:nvSpPr>
      <dsp:spPr>
        <a:xfrm>
          <a:off x="339883" y="76524"/>
          <a:ext cx="4758372" cy="767520"/>
        </a:xfrm>
        <a:prstGeom prst="roundRect">
          <a:avLst/>
        </a:prstGeom>
        <a:solidFill>
          <a:srgbClr val="603386"/>
        </a:solidFill>
        <a:ln w="15875" cap="flat" cmpd="sng" algn="ctr">
          <a:solidFill>
            <a:srgbClr val="60338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Pharmacists:</a:t>
          </a:r>
        </a:p>
      </dsp:txBody>
      <dsp:txXfrm>
        <a:off x="377350" y="113991"/>
        <a:ext cx="4683438" cy="692586"/>
      </dsp:txXfrm>
    </dsp:sp>
    <dsp:sp modelId="{136E206F-F0EF-405D-913B-BAA1EEA80E89}">
      <dsp:nvSpPr>
        <dsp:cNvPr id="0" name=""/>
        <dsp:cNvSpPr/>
      </dsp:nvSpPr>
      <dsp:spPr>
        <a:xfrm>
          <a:off x="0" y="4159341"/>
          <a:ext cx="6797675" cy="1433250"/>
        </a:xfrm>
        <a:prstGeom prst="rect">
          <a:avLst/>
        </a:prstGeom>
        <a:noFill/>
        <a:ln w="15875" cap="flat" cmpd="sng" algn="ctr">
          <a:solidFill>
            <a:srgbClr val="EF30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541528" rIns="527575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Identify potential side effects of rivaroxaban in chronic CAD and PAD</a:t>
          </a:r>
        </a:p>
      </dsp:txBody>
      <dsp:txXfrm>
        <a:off x="0" y="4159341"/>
        <a:ext cx="6797675" cy="1433250"/>
      </dsp:txXfrm>
    </dsp:sp>
    <dsp:sp modelId="{C03F850F-F586-496C-B174-718E7C1BAABC}">
      <dsp:nvSpPr>
        <dsp:cNvPr id="0" name=""/>
        <dsp:cNvSpPr/>
      </dsp:nvSpPr>
      <dsp:spPr>
        <a:xfrm>
          <a:off x="339883" y="3775581"/>
          <a:ext cx="4758372" cy="767520"/>
        </a:xfrm>
        <a:prstGeom prst="roundRect">
          <a:avLst/>
        </a:prstGeom>
        <a:solidFill>
          <a:srgbClr val="EF309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Technicians:</a:t>
          </a:r>
        </a:p>
      </dsp:txBody>
      <dsp:txXfrm>
        <a:off x="377350" y="3813048"/>
        <a:ext cx="4683438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CBE78-4795-4CE0-9E45-41BA09EF98DC}">
      <dsp:nvSpPr>
        <dsp:cNvPr id="0" name=""/>
        <dsp:cNvSpPr/>
      </dsp:nvSpPr>
      <dsp:spPr>
        <a:xfrm>
          <a:off x="0" y="198821"/>
          <a:ext cx="10058399" cy="1544400"/>
        </a:xfrm>
        <a:prstGeom prst="roundRect">
          <a:avLst/>
        </a:prstGeom>
        <a:solidFill>
          <a:srgbClr val="613487"/>
        </a:solidFill>
        <a:ln w="15875" cap="flat" cmpd="sng" algn="ctr">
          <a:solidFill>
            <a:srgbClr val="60338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Times New Roman"/>
              <a:cs typeface="Times New Roman"/>
            </a:rPr>
            <a:t>Rivaroxaban with or without Aspirin in Stable Cardiovascular Disease</a:t>
          </a:r>
        </a:p>
      </dsp:txBody>
      <dsp:txXfrm>
        <a:off x="75391" y="274212"/>
        <a:ext cx="9907617" cy="1393618"/>
      </dsp:txXfrm>
    </dsp:sp>
    <dsp:sp modelId="{AFD8BA04-7FC2-4CF3-9DD1-9EA4F7172F8A}">
      <dsp:nvSpPr>
        <dsp:cNvPr id="0" name=""/>
        <dsp:cNvSpPr/>
      </dsp:nvSpPr>
      <dsp:spPr>
        <a:xfrm>
          <a:off x="0" y="1743222"/>
          <a:ext cx="10058399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>
              <a:latin typeface="Times New Roman"/>
              <a:cs typeface="Times New Roman"/>
            </a:rPr>
            <a:t>Subgroup analysis: Rivaroxaban with or without aspirin in patients with stable peripheral or carotid artery disease</a:t>
          </a:r>
        </a:p>
        <a:p>
          <a:pPr marL="571500" lvl="2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smtClean="0">
              <a:latin typeface="Times New Roman"/>
              <a:cs typeface="Times New Roman"/>
            </a:rPr>
            <a:t>Published in the Lancet in January 2018</a:t>
          </a:r>
          <a:endParaRPr lang="en-US" sz="3100" kern="1200" dirty="0">
            <a:latin typeface="Times New Roman"/>
            <a:cs typeface="Times New Roman"/>
          </a:endParaRPr>
        </a:p>
      </dsp:txBody>
      <dsp:txXfrm>
        <a:off x="0" y="1743222"/>
        <a:ext cx="10058399" cy="1449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97094-5677-4EAD-B55B-9545A16A4CCE}">
      <dsp:nvSpPr>
        <dsp:cNvPr id="0" name=""/>
        <dsp:cNvSpPr/>
      </dsp:nvSpPr>
      <dsp:spPr>
        <a:xfrm>
          <a:off x="0" y="68867"/>
          <a:ext cx="10058399" cy="1081080"/>
        </a:xfrm>
        <a:prstGeom prst="roundRect">
          <a:avLst/>
        </a:prstGeom>
        <a:solidFill>
          <a:srgbClr val="603386"/>
        </a:solidFill>
        <a:ln w="15875" cap="flat" cmpd="sng" algn="ctr">
          <a:solidFill>
            <a:srgbClr val="6134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Times New Roman"/>
              <a:cs typeface="Times New Roman"/>
            </a:rPr>
            <a:t>Phase 3, multicenter, double-blind, randomized, placebo-controlled </a:t>
          </a:r>
          <a:r>
            <a:rPr lang="en-US" sz="2800" kern="1200" dirty="0" smtClean="0">
              <a:latin typeface="Times New Roman"/>
              <a:cs typeface="Times New Roman"/>
            </a:rPr>
            <a:t>trial</a:t>
          </a:r>
          <a:endParaRPr lang="en-US" sz="2800" kern="1200" dirty="0">
            <a:latin typeface="Times New Roman"/>
            <a:cs typeface="Times New Roman"/>
          </a:endParaRPr>
        </a:p>
      </dsp:txBody>
      <dsp:txXfrm>
        <a:off x="52774" y="121641"/>
        <a:ext cx="9952851" cy="975532"/>
      </dsp:txXfrm>
    </dsp:sp>
    <dsp:sp modelId="{109EF088-E54F-4790-9C30-0C4B071FC5FB}">
      <dsp:nvSpPr>
        <dsp:cNvPr id="0" name=""/>
        <dsp:cNvSpPr/>
      </dsp:nvSpPr>
      <dsp:spPr>
        <a:xfrm>
          <a:off x="0" y="1149947"/>
          <a:ext cx="10058399" cy="214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>
              <a:latin typeface="Times New Roman"/>
              <a:cs typeface="Times New Roman"/>
            </a:rPr>
            <a:t>27,395 patients with a stable atherosclerotic vascular disease </a:t>
          </a: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>
              <a:latin typeface="Times New Roman"/>
              <a:cs typeface="Times New Roman"/>
            </a:rPr>
            <a:t>Subgroup of 7,470 patients with PAD and CAD</a:t>
          </a: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>
              <a:latin typeface="Times New Roman"/>
              <a:cs typeface="Times New Roman"/>
            </a:rPr>
            <a:t>Randomized 1:1:1 to receive: 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200" kern="1200" dirty="0">
            <a:latin typeface="Times New Roman"/>
            <a:cs typeface="Times New Roman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200" kern="1200" dirty="0">
            <a:latin typeface="Times New Roman"/>
            <a:cs typeface="Times New Roman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200" kern="1200" dirty="0">
            <a:latin typeface="Times New Roman"/>
            <a:cs typeface="Times New Roman"/>
          </a:endParaRPr>
        </a:p>
      </dsp:txBody>
      <dsp:txXfrm>
        <a:off x="0" y="1149947"/>
        <a:ext cx="10058399" cy="2144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752E8-C2AA-451D-87D7-3DF9FD8B148E}">
      <dsp:nvSpPr>
        <dsp:cNvPr id="0" name=""/>
        <dsp:cNvSpPr/>
      </dsp:nvSpPr>
      <dsp:spPr>
        <a:xfrm>
          <a:off x="0" y="66517"/>
          <a:ext cx="10058399" cy="772200"/>
        </a:xfrm>
        <a:prstGeom prst="roundRect">
          <a:avLst/>
        </a:prstGeom>
        <a:solidFill>
          <a:srgbClr val="603386"/>
        </a:solidFill>
        <a:ln w="15875" cap="flat" cmpd="sng" algn="ctr">
          <a:solidFill>
            <a:srgbClr val="6134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Times New Roman"/>
              <a:cs typeface="Times New Roman"/>
            </a:rPr>
            <a:t>Efficacy</a:t>
          </a:r>
          <a:endParaRPr lang="en-US" sz="3300" b="0" i="0" u="none" strike="noStrike" kern="1200" cap="none" baseline="0" noProof="0" dirty="0">
            <a:solidFill>
              <a:srgbClr val="010000"/>
            </a:solidFill>
            <a:latin typeface="Times New Roman"/>
            <a:cs typeface="Times New Roman"/>
          </a:endParaRPr>
        </a:p>
      </dsp:txBody>
      <dsp:txXfrm>
        <a:off x="37696" y="104213"/>
        <a:ext cx="9983007" cy="696808"/>
      </dsp:txXfrm>
    </dsp:sp>
    <dsp:sp modelId="{6F63267C-B671-43C2-BDE0-D708354AA50F}">
      <dsp:nvSpPr>
        <dsp:cNvPr id="0" name=""/>
        <dsp:cNvSpPr/>
      </dsp:nvSpPr>
      <dsp:spPr>
        <a:xfrm>
          <a:off x="0" y="838717"/>
          <a:ext cx="10058399" cy="153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>
              <a:latin typeface="Times New Roman"/>
              <a:cs typeface="Times New Roman"/>
            </a:rPr>
            <a:t>CV: </a:t>
          </a:r>
          <a:r>
            <a:rPr lang="en-US" sz="2600" kern="1200" dirty="0">
              <a:latin typeface="Times New Roman"/>
              <a:cs typeface="Times New Roman"/>
            </a:rPr>
            <a:t>composite of CV death, stroke, and myocardial infarction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>
              <a:latin typeface="Times New Roman"/>
              <a:cs typeface="Times New Roman"/>
            </a:rPr>
            <a:t>PAD: composite of major adverse limb events (MALE), composite of major adverse CV events (MACE), and composite of MACE and MALE, including major amputations</a:t>
          </a:r>
          <a:endParaRPr lang="en-US" sz="2600" kern="1200" dirty="0">
            <a:latin typeface="Times New Roman"/>
            <a:cs typeface="Times New Roman"/>
          </a:endParaRPr>
        </a:p>
      </dsp:txBody>
      <dsp:txXfrm>
        <a:off x="0" y="838717"/>
        <a:ext cx="10058399" cy="1536975"/>
      </dsp:txXfrm>
    </dsp:sp>
    <dsp:sp modelId="{3C34E4A7-A999-4E5F-934B-DF3935DCCA72}">
      <dsp:nvSpPr>
        <dsp:cNvPr id="0" name=""/>
        <dsp:cNvSpPr/>
      </dsp:nvSpPr>
      <dsp:spPr>
        <a:xfrm>
          <a:off x="0" y="2375693"/>
          <a:ext cx="10058399" cy="772200"/>
        </a:xfrm>
        <a:prstGeom prst="roundRect">
          <a:avLst/>
        </a:prstGeom>
        <a:solidFill>
          <a:srgbClr val="EF3094"/>
        </a:solidFill>
        <a:ln w="15875" cap="flat" cmpd="sng" algn="ctr">
          <a:solidFill>
            <a:srgbClr val="EF30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Times New Roman"/>
              <a:cs typeface="Times New Roman"/>
            </a:rPr>
            <a:t>Safety</a:t>
          </a:r>
          <a:endParaRPr lang="en-US" sz="3300" kern="1200" dirty="0">
            <a:latin typeface="Times New Roman"/>
            <a:cs typeface="Times New Roman"/>
          </a:endParaRPr>
        </a:p>
      </dsp:txBody>
      <dsp:txXfrm>
        <a:off x="37696" y="2413389"/>
        <a:ext cx="9983007" cy="696808"/>
      </dsp:txXfrm>
    </dsp:sp>
    <dsp:sp modelId="{770089DF-841F-4E15-9396-67C945B09662}">
      <dsp:nvSpPr>
        <dsp:cNvPr id="0" name=""/>
        <dsp:cNvSpPr/>
      </dsp:nvSpPr>
      <dsp:spPr>
        <a:xfrm>
          <a:off x="0" y="3147892"/>
          <a:ext cx="10058399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>
              <a:latin typeface="Times New Roman"/>
              <a:cs typeface="Times New Roman"/>
            </a:rPr>
            <a:t>Major bleeding </a:t>
          </a:r>
          <a:endParaRPr lang="en-US" sz="2600" kern="1200" dirty="0">
            <a:latin typeface="Times New Roman"/>
            <a:cs typeface="Times New Roman"/>
          </a:endParaRPr>
        </a:p>
      </dsp:txBody>
      <dsp:txXfrm>
        <a:off x="0" y="3147892"/>
        <a:ext cx="10058399" cy="546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CB344-D9B5-4F99-A152-D80A82EF42B1}">
      <dsp:nvSpPr>
        <dsp:cNvPr id="0" name=""/>
        <dsp:cNvSpPr/>
      </dsp:nvSpPr>
      <dsp:spPr>
        <a:xfrm>
          <a:off x="0" y="5025"/>
          <a:ext cx="10058399" cy="888030"/>
        </a:xfrm>
        <a:prstGeom prst="roundRect">
          <a:avLst/>
        </a:prstGeom>
        <a:solidFill>
          <a:srgbClr val="603386"/>
        </a:solidFill>
        <a:ln w="15875" cap="flat" cmpd="sng" algn="ctr">
          <a:solidFill>
            <a:srgbClr val="60338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 of 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MACE was 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significantly lower with the combination of rivaroxaban plus aspirin than with aspirin alone</a:t>
          </a:r>
        </a:p>
      </dsp:txBody>
      <dsp:txXfrm>
        <a:off x="43350" y="48375"/>
        <a:ext cx="9971699" cy="801330"/>
      </dsp:txXfrm>
    </dsp:sp>
    <dsp:sp modelId="{62F3B329-D08C-4E68-A303-2778B61140A0}">
      <dsp:nvSpPr>
        <dsp:cNvPr id="0" name=""/>
        <dsp:cNvSpPr/>
      </dsp:nvSpPr>
      <dsp:spPr>
        <a:xfrm>
          <a:off x="0" y="959295"/>
          <a:ext cx="10058399" cy="888030"/>
        </a:xfrm>
        <a:prstGeom prst="roundRect">
          <a:avLst/>
        </a:prstGeom>
        <a:solidFill>
          <a:srgbClr val="EF3094"/>
        </a:solidFill>
        <a:ln w="15875" cap="flat" cmpd="sng" algn="ctr">
          <a:solidFill>
            <a:srgbClr val="EF30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 of major bleeding was 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significantly 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higher with the combination of rivaroxaban plus aspirin than with aspirin 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alone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50" y="1002645"/>
        <a:ext cx="9971699" cy="801330"/>
      </dsp:txXfrm>
    </dsp:sp>
    <dsp:sp modelId="{31E41B5A-306A-44F4-85FA-830A8F531867}">
      <dsp:nvSpPr>
        <dsp:cNvPr id="0" name=""/>
        <dsp:cNvSpPr/>
      </dsp:nvSpPr>
      <dsp:spPr>
        <a:xfrm>
          <a:off x="0" y="1913565"/>
          <a:ext cx="10058399" cy="888030"/>
        </a:xfrm>
        <a:prstGeom prst="roundRect">
          <a:avLst/>
        </a:prstGeom>
        <a:solidFill>
          <a:srgbClr val="613487"/>
        </a:solidFill>
        <a:ln w="15875" cap="flat" cmpd="sng" algn="ctr">
          <a:solidFill>
            <a:srgbClr val="60338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Rivaroxaban alone did not result in a significantly lower risk of major adverse cardiovascular events than aspirin alone</a:t>
          </a:r>
        </a:p>
      </dsp:txBody>
      <dsp:txXfrm>
        <a:off x="43350" y="1956915"/>
        <a:ext cx="9971699" cy="801330"/>
      </dsp:txXfrm>
    </dsp:sp>
    <dsp:sp modelId="{48811B54-EEE8-414C-A6CF-C2AF3FC0FA11}">
      <dsp:nvSpPr>
        <dsp:cNvPr id="0" name=""/>
        <dsp:cNvSpPr/>
      </dsp:nvSpPr>
      <dsp:spPr>
        <a:xfrm>
          <a:off x="0" y="2867835"/>
          <a:ext cx="10058399" cy="888030"/>
        </a:xfrm>
        <a:prstGeom prst="roundRect">
          <a:avLst/>
        </a:prstGeom>
        <a:solidFill>
          <a:srgbClr val="EF3094"/>
        </a:solidFill>
        <a:ln w="15875" cap="flat" cmpd="sng" algn="ctr">
          <a:solidFill>
            <a:srgbClr val="EF30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Rivaroxaban alone resulted in a significantly higher risk of major bleeding than aspirin alone</a:t>
          </a:r>
        </a:p>
      </dsp:txBody>
      <dsp:txXfrm>
        <a:off x="43350" y="2911185"/>
        <a:ext cx="9971699" cy="8013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F3DF9-B334-4E9B-91EB-4B212136B2C7}">
      <dsp:nvSpPr>
        <dsp:cNvPr id="0" name=""/>
        <dsp:cNvSpPr/>
      </dsp:nvSpPr>
      <dsp:spPr>
        <a:xfrm>
          <a:off x="0" y="2722056"/>
          <a:ext cx="10547443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EF3094"/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43F1F-5EC5-4115-87A4-D97C5654478E}">
      <dsp:nvSpPr>
        <dsp:cNvPr id="0" name=""/>
        <dsp:cNvSpPr/>
      </dsp:nvSpPr>
      <dsp:spPr>
        <a:xfrm rot="8100000">
          <a:off x="90272" y="627327"/>
          <a:ext cx="400355" cy="400355"/>
        </a:xfrm>
        <a:prstGeom prst="teardrop">
          <a:avLst>
            <a:gd name="adj" fmla="val 115000"/>
          </a:avLst>
        </a:prstGeom>
        <a:solidFill>
          <a:srgbClr val="603386"/>
        </a:solidFill>
        <a:ln w="15875" cap="flat" cmpd="sng" algn="ctr">
          <a:solidFill>
            <a:srgbClr val="60338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7BA6E-6EE4-40F3-8CBC-54BB19A37B78}">
      <dsp:nvSpPr>
        <dsp:cNvPr id="0" name=""/>
        <dsp:cNvSpPr/>
      </dsp:nvSpPr>
      <dsp:spPr>
        <a:xfrm>
          <a:off x="134748" y="671803"/>
          <a:ext cx="311403" cy="3114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65D1D-C198-4ED0-A007-6A645B97C0C6}">
      <dsp:nvSpPr>
        <dsp:cNvPr id="0" name=""/>
        <dsp:cNvSpPr/>
      </dsp:nvSpPr>
      <dsp:spPr>
        <a:xfrm>
          <a:off x="573543" y="1110598"/>
          <a:ext cx="4381667" cy="1611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imes New Roman"/>
              <a:cs typeface="Times New Roman"/>
            </a:rPr>
            <a:t>AHA/ACCF Secondary Prevention and Risk Reduction Therapy for Patients With Coronary and Other Atherosclerotic Vascular Disease: 2011 Update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Times New Roman"/>
              <a:cs typeface="Times New Roman"/>
            </a:rPr>
            <a:t>Antiplatelet therapy is recommended in preference to anticoagulant therapy with warfarin or other vitamin K antagonists to treat patients with atherosclerosis</a:t>
          </a:r>
        </a:p>
      </dsp:txBody>
      <dsp:txXfrm>
        <a:off x="573543" y="1110598"/>
        <a:ext cx="4381667" cy="1611457"/>
      </dsp:txXfrm>
    </dsp:sp>
    <dsp:sp modelId="{5A19C077-EE7D-499C-AEAC-FD260F531C60}">
      <dsp:nvSpPr>
        <dsp:cNvPr id="0" name=""/>
        <dsp:cNvSpPr/>
      </dsp:nvSpPr>
      <dsp:spPr>
        <a:xfrm>
          <a:off x="573543" y="544411"/>
          <a:ext cx="4381667" cy="56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 dirty="0">
              <a:latin typeface="Times New Roman"/>
              <a:cs typeface="Times New Roman"/>
            </a:rPr>
            <a:t>2011</a:t>
          </a:r>
          <a:endParaRPr lang="en-US" sz="2000" b="1" i="0" u="none" strike="noStrike" kern="1200" cap="none" baseline="0" noProof="0" dirty="0">
            <a:solidFill>
              <a:srgbClr val="010000"/>
            </a:solidFill>
            <a:latin typeface="Times New Roman"/>
            <a:cs typeface="Times New Roman"/>
          </a:endParaRPr>
        </a:p>
      </dsp:txBody>
      <dsp:txXfrm>
        <a:off x="573543" y="544411"/>
        <a:ext cx="4381667" cy="566187"/>
      </dsp:txXfrm>
    </dsp:sp>
    <dsp:sp modelId="{04AB1105-0E28-4D60-8C29-493BC39AB749}">
      <dsp:nvSpPr>
        <dsp:cNvPr id="0" name=""/>
        <dsp:cNvSpPr/>
      </dsp:nvSpPr>
      <dsp:spPr>
        <a:xfrm>
          <a:off x="290449" y="1110598"/>
          <a:ext cx="0" cy="1611457"/>
        </a:xfrm>
        <a:prstGeom prst="line">
          <a:avLst/>
        </a:prstGeom>
        <a:noFill/>
        <a:ln w="12700" cap="flat" cmpd="sng" algn="ctr">
          <a:solidFill>
            <a:srgbClr val="603386"/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59803-0046-45C8-AC7A-C72065DD6383}">
      <dsp:nvSpPr>
        <dsp:cNvPr id="0" name=""/>
        <dsp:cNvSpPr/>
      </dsp:nvSpPr>
      <dsp:spPr>
        <a:xfrm>
          <a:off x="239492" y="2671099"/>
          <a:ext cx="101913" cy="101913"/>
        </a:xfrm>
        <a:prstGeom prst="ellipse">
          <a:avLst/>
        </a:prstGeom>
        <a:solidFill>
          <a:srgbClr val="EF3094"/>
        </a:solidFill>
        <a:ln w="6350" cap="flat" cmpd="sng" algn="ctr">
          <a:solidFill>
            <a:srgbClr val="EF30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FAAA3-934C-4628-B8BB-7FB0FCA8AFFD}">
      <dsp:nvSpPr>
        <dsp:cNvPr id="0" name=""/>
        <dsp:cNvSpPr/>
      </dsp:nvSpPr>
      <dsp:spPr>
        <a:xfrm rot="18900000">
          <a:off x="2717078" y="4416429"/>
          <a:ext cx="400355" cy="400355"/>
        </a:xfrm>
        <a:prstGeom prst="teardrop">
          <a:avLst>
            <a:gd name="adj" fmla="val 115000"/>
          </a:avLst>
        </a:prstGeom>
        <a:solidFill>
          <a:srgbClr val="603386"/>
        </a:solidFill>
        <a:ln w="15875" cap="flat" cmpd="sng" algn="ctr">
          <a:solidFill>
            <a:srgbClr val="60338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1973D-8AA8-4AF0-820E-21B8CAFCD8D8}">
      <dsp:nvSpPr>
        <dsp:cNvPr id="0" name=""/>
        <dsp:cNvSpPr/>
      </dsp:nvSpPr>
      <dsp:spPr>
        <a:xfrm>
          <a:off x="2761554" y="4460905"/>
          <a:ext cx="311403" cy="3114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EFD8-B568-48E9-B319-847EFF30176E}">
      <dsp:nvSpPr>
        <dsp:cNvPr id="0" name=""/>
        <dsp:cNvSpPr/>
      </dsp:nvSpPr>
      <dsp:spPr>
        <a:xfrm>
          <a:off x="3200350" y="2722056"/>
          <a:ext cx="4381667" cy="1611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imes New Roman"/>
              <a:cs typeface="Times New Roman"/>
            </a:rPr>
            <a:t>AHA/ACC Guideline on the Management of Patients With Lower Extremity Peripheral Artery Disease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Times New Roman"/>
              <a:cs typeface="Times New Roman"/>
            </a:rPr>
            <a:t>Anticoagulation should not be used to reduce the risk of cardiovascular ischemic events in patients with PAD </a:t>
          </a:r>
        </a:p>
      </dsp:txBody>
      <dsp:txXfrm>
        <a:off x="3200350" y="2722056"/>
        <a:ext cx="4381667" cy="1611457"/>
      </dsp:txXfrm>
    </dsp:sp>
    <dsp:sp modelId="{B4E29B06-5E56-43CD-8657-C93827318ABD}">
      <dsp:nvSpPr>
        <dsp:cNvPr id="0" name=""/>
        <dsp:cNvSpPr/>
      </dsp:nvSpPr>
      <dsp:spPr>
        <a:xfrm>
          <a:off x="3200350" y="4333513"/>
          <a:ext cx="4381667" cy="56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 dirty="0">
              <a:latin typeface="Times New Roman"/>
              <a:cs typeface="Times New Roman"/>
            </a:rPr>
            <a:t>2016</a:t>
          </a:r>
        </a:p>
      </dsp:txBody>
      <dsp:txXfrm>
        <a:off x="3200350" y="4333513"/>
        <a:ext cx="4381667" cy="566187"/>
      </dsp:txXfrm>
    </dsp:sp>
    <dsp:sp modelId="{27D68498-B71D-4ED7-B5CD-E1C19AC7CBEE}">
      <dsp:nvSpPr>
        <dsp:cNvPr id="0" name=""/>
        <dsp:cNvSpPr/>
      </dsp:nvSpPr>
      <dsp:spPr>
        <a:xfrm>
          <a:off x="2917256" y="2722056"/>
          <a:ext cx="0" cy="1611457"/>
        </a:xfrm>
        <a:prstGeom prst="line">
          <a:avLst/>
        </a:prstGeom>
        <a:noFill/>
        <a:ln w="12700" cap="flat" cmpd="sng" algn="ctr">
          <a:solidFill>
            <a:srgbClr val="603386"/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E44EA-6725-4AB9-B9BF-2E4EB17E1796}">
      <dsp:nvSpPr>
        <dsp:cNvPr id="0" name=""/>
        <dsp:cNvSpPr/>
      </dsp:nvSpPr>
      <dsp:spPr>
        <a:xfrm>
          <a:off x="2866299" y="2671099"/>
          <a:ext cx="101913" cy="101913"/>
        </a:xfrm>
        <a:prstGeom prst="ellipse">
          <a:avLst/>
        </a:prstGeom>
        <a:solidFill>
          <a:srgbClr val="EF3094"/>
        </a:solidFill>
        <a:ln w="6350" cap="flat" cmpd="sng" algn="ctr">
          <a:solidFill>
            <a:srgbClr val="EF30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BD307-E28A-4F3A-8897-0073632BDBD4}">
      <dsp:nvSpPr>
        <dsp:cNvPr id="0" name=""/>
        <dsp:cNvSpPr/>
      </dsp:nvSpPr>
      <dsp:spPr>
        <a:xfrm rot="8100000">
          <a:off x="5343885" y="627327"/>
          <a:ext cx="400355" cy="400355"/>
        </a:xfrm>
        <a:prstGeom prst="teardrop">
          <a:avLst>
            <a:gd name="adj" fmla="val 115000"/>
          </a:avLst>
        </a:prstGeom>
        <a:solidFill>
          <a:srgbClr val="603386"/>
        </a:solidFill>
        <a:ln w="15875" cap="flat" cmpd="sng" algn="ctr">
          <a:solidFill>
            <a:srgbClr val="60338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F7928-0EE4-43A3-A816-C218C14D5FFB}">
      <dsp:nvSpPr>
        <dsp:cNvPr id="0" name=""/>
        <dsp:cNvSpPr/>
      </dsp:nvSpPr>
      <dsp:spPr>
        <a:xfrm>
          <a:off x="5388361" y="671803"/>
          <a:ext cx="311403" cy="3114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7D3AB-6583-40CB-B904-ABD41E2EB6C5}">
      <dsp:nvSpPr>
        <dsp:cNvPr id="0" name=""/>
        <dsp:cNvSpPr/>
      </dsp:nvSpPr>
      <dsp:spPr>
        <a:xfrm>
          <a:off x="5827156" y="1110598"/>
          <a:ext cx="4381667" cy="1611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Times New Roman"/>
              <a:cs typeface="Times New Roman"/>
            </a:rPr>
            <a:t>FDA approves rivaroxaban, in combination with aspirin, to reduce the risk of major CV events in patients with chronic CAD or PAD</a:t>
          </a:r>
        </a:p>
      </dsp:txBody>
      <dsp:txXfrm>
        <a:off x="5827156" y="1110598"/>
        <a:ext cx="4381667" cy="1611457"/>
      </dsp:txXfrm>
    </dsp:sp>
    <dsp:sp modelId="{953EF36C-35E0-43C9-8FA2-FFB2C745C1F0}">
      <dsp:nvSpPr>
        <dsp:cNvPr id="0" name=""/>
        <dsp:cNvSpPr/>
      </dsp:nvSpPr>
      <dsp:spPr>
        <a:xfrm>
          <a:off x="5827156" y="544411"/>
          <a:ext cx="4381667" cy="56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b="1" kern="1200" dirty="0">
              <a:latin typeface="Times New Roman"/>
              <a:cs typeface="Times New Roman"/>
            </a:rPr>
            <a:t>2018</a:t>
          </a:r>
        </a:p>
      </dsp:txBody>
      <dsp:txXfrm>
        <a:off x="5827156" y="544411"/>
        <a:ext cx="4381667" cy="566187"/>
      </dsp:txXfrm>
    </dsp:sp>
    <dsp:sp modelId="{64F3CF12-5BA8-43A7-B3AA-BC449867522D}">
      <dsp:nvSpPr>
        <dsp:cNvPr id="0" name=""/>
        <dsp:cNvSpPr/>
      </dsp:nvSpPr>
      <dsp:spPr>
        <a:xfrm>
          <a:off x="5544063" y="1110598"/>
          <a:ext cx="0" cy="1611457"/>
        </a:xfrm>
        <a:prstGeom prst="line">
          <a:avLst/>
        </a:prstGeom>
        <a:noFill/>
        <a:ln w="12700" cap="flat" cmpd="sng" algn="ctr">
          <a:solidFill>
            <a:srgbClr val="603386"/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BB41D-839C-4BB0-BE15-A6B2FBC28317}">
      <dsp:nvSpPr>
        <dsp:cNvPr id="0" name=""/>
        <dsp:cNvSpPr/>
      </dsp:nvSpPr>
      <dsp:spPr>
        <a:xfrm>
          <a:off x="5493106" y="2671099"/>
          <a:ext cx="101913" cy="101913"/>
        </a:xfrm>
        <a:prstGeom prst="ellipse">
          <a:avLst/>
        </a:prstGeom>
        <a:solidFill>
          <a:srgbClr val="EF3094"/>
        </a:solidFill>
        <a:ln w="6350" cap="flat" cmpd="sng" algn="ctr">
          <a:solidFill>
            <a:srgbClr val="EF30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 xmlns="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1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1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1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9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4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2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5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9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34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61" r:id="rId5"/>
    <p:sldLayoutId id="2147483755" r:id="rId6"/>
    <p:sldLayoutId id="2147483756" r:id="rId7"/>
    <p:sldLayoutId id="2147483757" r:id="rId8"/>
    <p:sldLayoutId id="2147483760" r:id="rId9"/>
    <p:sldLayoutId id="2147483758" r:id="rId10"/>
    <p:sldLayoutId id="21474837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387A1-26B0-4EAB-A60D-E111575581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81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Times New Roman"/>
                <a:cs typeface="Aldhabi"/>
              </a:rPr>
              <a:t>Navigating New Indications for </a:t>
            </a:r>
            <a:r>
              <a:rPr lang="en-US" sz="6000">
                <a:solidFill>
                  <a:srgbClr val="FFFFFF"/>
                </a:solidFill>
                <a:latin typeface="Times New Roman"/>
                <a:cs typeface="Aldhabi"/>
              </a:rPr>
              <a:t>Rivaroxaban with the </a:t>
            </a:r>
            <a:r>
              <a:rPr lang="en-US" sz="6000" dirty="0">
                <a:solidFill>
                  <a:srgbClr val="FFFFFF"/>
                </a:solidFill>
                <a:latin typeface="Times New Roman"/>
                <a:cs typeface="Aldhabi"/>
              </a:rPr>
              <a:t>COMPASS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658" y="4512554"/>
            <a:ext cx="10058400" cy="1143000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cap="none" dirty="0">
                <a:solidFill>
                  <a:srgbClr val="FFFFFF"/>
                </a:solidFill>
                <a:latin typeface="Times New Roman"/>
                <a:cs typeface="Times New Roman"/>
              </a:rPr>
              <a:t>Kylee Gross, PharmD</a:t>
            </a:r>
            <a:endParaRPr lang="en-US" sz="1400" b="1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n-US" sz="1400" b="1" cap="none" dirty="0">
                <a:solidFill>
                  <a:srgbClr val="FFFFFF"/>
                </a:solidFill>
                <a:latin typeface="Times New Roman"/>
                <a:cs typeface="Times New Roman"/>
              </a:rPr>
              <a:t>PGY-2 Geriatric Pharmacy Resident</a:t>
            </a:r>
          </a:p>
          <a:p>
            <a:pPr>
              <a:lnSpc>
                <a:spcPct val="100000"/>
              </a:lnSpc>
            </a:pPr>
            <a:r>
              <a:rPr lang="en-US" sz="1400" b="1" cap="none" dirty="0">
                <a:solidFill>
                  <a:srgbClr val="FFFFFF"/>
                </a:solidFill>
                <a:latin typeface="Times New Roman"/>
                <a:cs typeface="Times New Roman"/>
              </a:rPr>
              <a:t>LECOM/Millcreek Community Hospital</a:t>
            </a:r>
          </a:p>
          <a:p>
            <a:pPr>
              <a:lnSpc>
                <a:spcPct val="100000"/>
              </a:lnSpc>
            </a:pPr>
            <a:r>
              <a:rPr lang="en-US" sz="1400" b="1" cap="none" dirty="0">
                <a:solidFill>
                  <a:srgbClr val="FFFFFF"/>
                </a:solidFill>
                <a:latin typeface="Times New Roman"/>
                <a:cs typeface="Times New Roman"/>
              </a:rPr>
              <a:t>KGross@lecom.edu</a:t>
            </a:r>
          </a:p>
          <a:p>
            <a:pPr>
              <a:lnSpc>
                <a:spcPct val="100000"/>
              </a:lnSpc>
            </a:pPr>
            <a:r>
              <a:rPr lang="en-US" sz="1400" b="1" cap="none" dirty="0">
                <a:solidFill>
                  <a:srgbClr val="FFFFFF"/>
                </a:solidFill>
                <a:latin typeface="Times New Roman"/>
                <a:cs typeface="Times New Roman"/>
              </a:rPr>
              <a:t>October 26, 2019</a:t>
            </a:r>
          </a:p>
          <a:p>
            <a:pPr>
              <a:lnSpc>
                <a:spcPct val="110000"/>
              </a:lnSpc>
            </a:pPr>
            <a:endParaRPr lang="en-US" sz="600" dirty="0">
              <a:solidFill>
                <a:srgbClr val="FFFFFF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19D2E-E2E5-4B97-93D3-CAAABABB3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/>
                <a:cs typeface="Times New Roman"/>
              </a:rPr>
              <a:t>Study Outcomes</a:t>
            </a:r>
            <a:endParaRPr lang="en-US" sz="4400" dirty="0">
              <a:latin typeface="Times New Roman"/>
              <a:cs typeface="Times New Roman"/>
            </a:endParaRPr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87B73A17-9456-41FA-80AA-E93FEB3F4D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798425"/>
              </p:ext>
            </p:extLst>
          </p:nvPr>
        </p:nvGraphicFramePr>
        <p:xfrm>
          <a:off x="1097280" y="1912850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70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Considerations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603386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90% power to detect a 20% relative risk reduction (RRR) of MACE for each of the rivaroxaban groups compared to aspirin alone</a:t>
            </a:r>
          </a:p>
          <a:p>
            <a:pPr>
              <a:buClr>
                <a:srgbClr val="603386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was a pre-specified subgroup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60338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Trial planned to be continued until at least 2,200 participants had a confirmed primary outcome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603386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Terminated early for efficacy in favor of rivaroxaban + aspirin after 23 months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2B2D-74D9-49A4-868A-6C7B078F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/>
                <a:cs typeface="Times New Roman"/>
              </a:rPr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9FEE0-878B-4B74-BC52-C5269BE30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lr>
                <a:srgbClr val="603386"/>
              </a:buClr>
              <a:buFont typeface="Arial" panose="020F0502020204030204" pitchFamily="34" charset="0"/>
              <a:buChar char="•"/>
            </a:pPr>
            <a:r>
              <a:rPr lang="en-US" cap="none" dirty="0" smtClean="0">
                <a:latin typeface="Times New Roman"/>
                <a:cs typeface="Times New Roman"/>
              </a:rPr>
              <a:t>Efficacy: CV</a:t>
            </a:r>
            <a:endParaRPr lang="en-US" dirty="0"/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2DA1830-A76C-4042-89B2-9A5AF570FD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00955" y="2425541"/>
            <a:ext cx="3080087" cy="335135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571F4-57BB-4933-8EA4-4321CEB07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/>
          </a:bodyPr>
          <a:lstStyle/>
          <a:p>
            <a:pPr marL="342900" indent="-342900">
              <a:buClr>
                <a:srgbClr val="603386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fficacy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PAD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E25FBCE-34F7-4151-9738-3E15EFFA3E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03724" y="2458213"/>
            <a:ext cx="3080212" cy="327991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B55BCC-9723-4899-8F84-2A2E4372D971}"/>
              </a:ext>
            </a:extLst>
          </p:cNvPr>
          <p:cNvSpPr txBox="1"/>
          <p:nvPr/>
        </p:nvSpPr>
        <p:spPr>
          <a:xfrm>
            <a:off x="577056" y="5738127"/>
            <a:ext cx="2405225" cy="919401"/>
          </a:xfrm>
          <a:prstGeom prst="roundRect">
            <a:avLst/>
          </a:prstGeom>
          <a:solidFill>
            <a:srgbClr val="EF3094"/>
          </a:solidFill>
          <a:ln>
            <a:solidFill>
              <a:srgbClr val="EF309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Rivaroxaban 2.5 mg twice daily </a:t>
            </a:r>
            <a:endParaRPr lang="en-US" sz="1600" dirty="0">
              <a:solidFill>
                <a:schemeClr val="bg1"/>
              </a:solidFill>
              <a:latin typeface="Arial Nova" panose="020F0502020204030204"/>
              <a:cs typeface="Times New Roman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+ aspirin 100 mg 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daily</a:t>
            </a:r>
            <a:endParaRPr lang="en-US"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FD35A-02E8-4613-AF48-BE382C67C55A}"/>
              </a:ext>
            </a:extLst>
          </p:cNvPr>
          <p:cNvSpPr txBox="1"/>
          <p:nvPr/>
        </p:nvSpPr>
        <p:spPr>
          <a:xfrm>
            <a:off x="3057127" y="5762586"/>
            <a:ext cx="1948507" cy="646986"/>
          </a:xfrm>
          <a:prstGeom prst="roundRect">
            <a:avLst/>
          </a:prstGeom>
          <a:solidFill>
            <a:srgbClr val="EF3094"/>
          </a:solidFill>
          <a:ln>
            <a:solidFill>
              <a:srgbClr val="EF309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Aspirin 100 mg 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daily</a:t>
            </a:r>
            <a:endParaRPr lang="en-US"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B55BCC-9723-4899-8F84-2A2E4372D971}"/>
              </a:ext>
            </a:extLst>
          </p:cNvPr>
          <p:cNvSpPr txBox="1"/>
          <p:nvPr/>
        </p:nvSpPr>
        <p:spPr>
          <a:xfrm>
            <a:off x="6038605" y="5738126"/>
            <a:ext cx="2405225" cy="919401"/>
          </a:xfrm>
          <a:prstGeom prst="roundRect">
            <a:avLst/>
          </a:prstGeom>
          <a:solidFill>
            <a:srgbClr val="EF3094"/>
          </a:solidFill>
          <a:ln>
            <a:solidFill>
              <a:srgbClr val="EF309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Rivaroxaban 2.5 mg twice daily </a:t>
            </a:r>
            <a:endParaRPr lang="en-US" sz="1600" dirty="0">
              <a:solidFill>
                <a:schemeClr val="bg1"/>
              </a:solidFill>
              <a:latin typeface="Arial Nova" panose="020F0502020204030204"/>
              <a:cs typeface="Times New Roman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+ aspirin 100 mg 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daily</a:t>
            </a:r>
            <a:endParaRPr lang="en-US"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8FD35A-02E8-4613-AF48-BE382C67C55A}"/>
              </a:ext>
            </a:extLst>
          </p:cNvPr>
          <p:cNvSpPr txBox="1"/>
          <p:nvPr/>
        </p:nvSpPr>
        <p:spPr>
          <a:xfrm>
            <a:off x="8518676" y="5762586"/>
            <a:ext cx="1948507" cy="646986"/>
          </a:xfrm>
          <a:prstGeom prst="roundRect">
            <a:avLst/>
          </a:prstGeom>
          <a:solidFill>
            <a:srgbClr val="EF3094"/>
          </a:solidFill>
          <a:ln>
            <a:solidFill>
              <a:srgbClr val="EF309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Aspirin 100 mg 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daily</a:t>
            </a:r>
            <a:endParaRPr lang="en-US"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41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79724" y="1957217"/>
            <a:ext cx="6102778" cy="432601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097280" y="2245975"/>
            <a:ext cx="4639736" cy="3748194"/>
          </a:xfrm>
        </p:spPr>
        <p:txBody>
          <a:bodyPr/>
          <a:lstStyle/>
          <a:p>
            <a:pPr>
              <a:buClr>
                <a:srgbClr val="603386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097280" y="2245975"/>
            <a:ext cx="4639736" cy="3748194"/>
          </a:xfrm>
        </p:spPr>
        <p:txBody>
          <a:bodyPr/>
          <a:lstStyle/>
          <a:p>
            <a:pPr>
              <a:buClr>
                <a:srgbClr val="603386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163" y="1944223"/>
            <a:ext cx="5986212" cy="44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F5D65-D1C9-4593-8319-27EAB1C0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dirty="0">
                <a:latin typeface="Times New Roman"/>
                <a:cs typeface="Times New Roman"/>
              </a:rPr>
              <a:t>Results</a:t>
            </a:r>
          </a:p>
        </p:txBody>
      </p:sp>
      <p:cxnSp>
        <p:nvCxnSpPr>
          <p:cNvPr id="14" name="Straight Connector 16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3C251-54A4-47DC-AC92-BA028EAE7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3690257" cy="34616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603386"/>
              </a:buClr>
              <a:buFont typeface="Arial" panose="020F0502020204030204" pitchFamily="34" charset="0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Safety</a:t>
            </a:r>
            <a:endParaRPr lang="en-US" sz="240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383540" lvl="1">
              <a:buClr>
                <a:srgbClr val="EF3094"/>
              </a:buClr>
              <a:buFont typeface="Arial" panose="020F0502020204030204" pitchFamily="34" charset="0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Number needed to harm </a:t>
            </a:r>
            <a:r>
              <a:rPr lang="en-US" sz="2200" dirty="0">
                <a:latin typeface="Times New Roman"/>
                <a:cs typeface="Times New Roman"/>
              </a:rPr>
              <a:t>for major bleeding event= 85 </a:t>
            </a:r>
          </a:p>
          <a:p>
            <a:endParaRPr lang="en-US" dirty="0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5EC66A-027F-42C6-8CE1-60EFCB7FC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926549"/>
              </p:ext>
            </p:extLst>
          </p:nvPr>
        </p:nvGraphicFramePr>
        <p:xfrm>
          <a:off x="4833937" y="297656"/>
          <a:ext cx="65773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8660">
                  <a:extLst>
                    <a:ext uri="{9D8B030D-6E8A-4147-A177-3AD203B41FA5}">
                      <a16:colId xmlns:a16="http://schemas.microsoft.com/office/drawing/2014/main" val="720471927"/>
                    </a:ext>
                  </a:extLst>
                </a:gridCol>
                <a:gridCol w="3288660">
                  <a:extLst>
                    <a:ext uri="{9D8B030D-6E8A-4147-A177-3AD203B41FA5}">
                      <a16:colId xmlns:a16="http://schemas.microsoft.com/office/drawing/2014/main" val="904112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Rivaroxaban 2.5 mg twice daily + aspirin 100 mg daily</a:t>
                      </a:r>
                      <a:endParaRPr lang="en-US" sz="16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Aspirin 100 mg once daily</a:t>
                      </a:r>
                      <a:endParaRPr lang="en-US" sz="16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2781372"/>
                  </a:ext>
                </a:extLst>
              </a:tr>
            </a:tbl>
          </a:graphicData>
        </a:graphic>
      </p:graphicFrame>
      <p:pic>
        <p:nvPicPr>
          <p:cNvPr id="5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6C9B006-F4AC-4405-A0C8-2D4C3FB73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" r="356" b="311"/>
          <a:stretch/>
        </p:blipFill>
        <p:spPr>
          <a:xfrm>
            <a:off x="4772024" y="890101"/>
            <a:ext cx="6696049" cy="54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6E302-FFA5-4A98-A91E-77E93522E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/>
                <a:cs typeface="Times New Roman"/>
              </a:rPr>
              <a:t>Conclusions</a:t>
            </a:r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829D2BE4-2596-4BA4-B3FC-7F2C43E2F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6565367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6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4E13-EC16-4F80-85FE-FA1931DC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/>
                <a:cs typeface="Times New Roman"/>
              </a:rPr>
              <a:t>Implications for Clinical Decision-Making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49FB1-380A-4BF7-94DA-BD0492B2B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635731"/>
            <a:ext cx="10058400" cy="1143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COMPASS Trial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3B4FB-7840-4610-BE9B-65EDE409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Current Guideline Recommendations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3796738-C60E-421E-A396-5FA4C1B267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685926"/>
              </p:ext>
            </p:extLst>
          </p:nvPr>
        </p:nvGraphicFramePr>
        <p:xfrm>
          <a:off x="1108654" y="1414441"/>
          <a:ext cx="10547443" cy="544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61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BA42-2A20-4CAC-96E2-F9609F6F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/>
                <a:cs typeface="Times New Roman"/>
              </a:rPr>
              <a:t>Discussion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pPr marL="342900" indent="-342900">
              <a:buClr>
                <a:srgbClr val="613487"/>
              </a:buClr>
              <a:buFont typeface="Arial" panose="020B0604020202020204" pitchFamily="34" charset="0"/>
              <a:buChar char="•"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size</a:t>
            </a:r>
          </a:p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Inclusive</a:t>
            </a:r>
          </a:p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Pre-specified subgroup analysis</a:t>
            </a:r>
          </a:p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ISTH criteria for major bleeding</a:t>
            </a:r>
          </a:p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rate of statin and ACEi/ARB use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 anchor="b">
            <a:normAutofit/>
          </a:bodyPr>
          <a:lstStyle/>
          <a:p>
            <a:pPr marL="342900" indent="-342900">
              <a:buClr>
                <a:srgbClr val="613487"/>
              </a:buClr>
              <a:buFont typeface="Arial" panose="020B0604020202020204" pitchFamily="34" charset="0"/>
              <a:buChar char="•"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outcomes</a:t>
            </a:r>
          </a:p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termination</a:t>
            </a:r>
          </a:p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Randomized proton-pump inhibitor use</a:t>
            </a:r>
          </a:p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event rate</a:t>
            </a:r>
          </a:p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absolute risk reduction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5F9B6-196C-468A-9724-C014E03A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  <a:latin typeface="Times New Roman"/>
                <a:cs typeface="Times New Roman"/>
              </a:rPr>
              <a:t>Learning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90B137-F809-4863-83A6-34CD8C9361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85744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69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BA42-2A20-4CAC-96E2-F9609F6F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latin typeface="Times New Roman"/>
                <a:cs typeface="Times New Roman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AB772-4780-475D-A0B4-CDBEC87FA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613487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need for effective and safe antithrombotic regimens to prevent MACE and MALE in patients with PAD</a:t>
            </a:r>
          </a:p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 of large clinical trials</a:t>
            </a:r>
          </a:p>
          <a:p>
            <a:pPr>
              <a:buClr>
                <a:srgbClr val="613487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COMPASS results suggest that low-dose anticoagulants and aspirin have additive effects in patients with arterial vascular disease </a:t>
            </a:r>
          </a:p>
          <a:p>
            <a:pPr>
              <a:buClr>
                <a:srgbClr val="613487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Despite increase in major bleeding, there was no excess in fatal or critical organ bleeding</a:t>
            </a:r>
          </a:p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Mostly gastrointestinal</a:t>
            </a:r>
          </a:p>
          <a:p>
            <a:pPr>
              <a:buClr>
                <a:srgbClr val="61348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COMPASS results show promising advance in the management of patients with PAD</a:t>
            </a:r>
          </a:p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FDA approval of rivaroxaban in combination with aspirin to reduce risk of major CV events in CAD and PAD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BA42-2A20-4CAC-96E2-F9609F6F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latin typeface="Times New Roman"/>
                <a:cs typeface="Times New Roman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AB772-4780-475D-A0B4-CDBEC87FA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Clr>
                <a:srgbClr val="603386"/>
              </a:buClr>
              <a:buFont typeface="Arial" panose="020F0502020204030204" pitchFamily="34" charset="0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Net </a:t>
            </a:r>
            <a:r>
              <a:rPr lang="en-US" sz="2400" dirty="0">
                <a:latin typeface="Times New Roman"/>
                <a:cs typeface="Times New Roman"/>
              </a:rPr>
              <a:t>clinical benefit of </a:t>
            </a:r>
            <a:r>
              <a:rPr lang="en-US" sz="2400" dirty="0">
                <a:latin typeface="Times New Roman"/>
                <a:ea typeface="+mn-lt"/>
                <a:cs typeface="+mn-lt"/>
              </a:rPr>
              <a:t>rivaroxaban plus aspirin should be carefully considered for prevention of </a:t>
            </a:r>
            <a:r>
              <a:rPr lang="en-US" sz="2400" dirty="0" smtClean="0">
                <a:latin typeface="Times New Roman"/>
                <a:ea typeface="+mn-lt"/>
                <a:cs typeface="+mn-lt"/>
              </a:rPr>
              <a:t>major adverse cardiac and </a:t>
            </a:r>
            <a:r>
              <a:rPr lang="en-US" sz="2400" dirty="0">
                <a:latin typeface="Times New Roman"/>
                <a:ea typeface="+mn-lt"/>
                <a:cs typeface="+mn-lt"/>
              </a:rPr>
              <a:t>limb events in patients with chronic </a:t>
            </a:r>
            <a:r>
              <a:rPr lang="en-US" sz="2400" dirty="0" smtClean="0">
                <a:latin typeface="Times New Roman"/>
                <a:ea typeface="+mn-lt"/>
                <a:cs typeface="+mn-lt"/>
              </a:rPr>
              <a:t>PAD</a:t>
            </a:r>
          </a:p>
          <a:p>
            <a:pPr>
              <a:buClr>
                <a:srgbClr val="603386"/>
              </a:buClr>
              <a:buFont typeface="Arial" panose="020F0502020204030204" pitchFamily="34" charset="0"/>
              <a:buChar char="•"/>
            </a:pP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smtClean="0">
                <a:latin typeface="Times New Roman"/>
                <a:ea typeface="+mn-lt"/>
                <a:cs typeface="+mn-lt"/>
              </a:rPr>
              <a:t>Most likely to provide benefit in the following patients:</a:t>
            </a:r>
            <a:endParaRPr lang="en-US" sz="2400" dirty="0" smtClean="0">
              <a:latin typeface="Times New Roman"/>
              <a:ea typeface="+mn-lt"/>
              <a:cs typeface="+mn-lt"/>
            </a:endParaRPr>
          </a:p>
          <a:p>
            <a:pPr lvl="1">
              <a:buClr>
                <a:srgbClr val="EF3094"/>
              </a:buClr>
              <a:buFont typeface="Arial" panose="020F0502020204030204" pitchFamily="34" charset="0"/>
              <a:buChar char="•"/>
            </a:pPr>
            <a:r>
              <a:rPr lang="en-US" sz="2200" dirty="0" smtClean="0">
                <a:latin typeface="Times New Roman"/>
                <a:ea typeface="+mn-lt"/>
                <a:cs typeface="+mn-lt"/>
              </a:rPr>
              <a:t>High risk of MACE and/or MALE</a:t>
            </a:r>
          </a:p>
          <a:p>
            <a:pPr lvl="1">
              <a:buClr>
                <a:srgbClr val="EF3094"/>
              </a:buClr>
              <a:buFont typeface="Arial" panose="020F0502020204030204" pitchFamily="34" charset="0"/>
              <a:buChar char="•"/>
            </a:pPr>
            <a:r>
              <a:rPr lang="en-US" sz="2200" dirty="0" smtClean="0">
                <a:latin typeface="Times New Roman"/>
                <a:ea typeface="+mn-lt"/>
                <a:cs typeface="+mn-lt"/>
              </a:rPr>
              <a:t>Low risk of major bleeding</a:t>
            </a:r>
          </a:p>
          <a:p>
            <a:pPr>
              <a:buClr>
                <a:srgbClr val="603386"/>
              </a:buClr>
              <a:buFont typeface="Arial" panose="020F0502020204030204" pitchFamily="34" charset="0"/>
              <a:buChar char="•"/>
            </a:pPr>
            <a:r>
              <a:rPr lang="en-US" sz="2400" dirty="0" smtClean="0">
                <a:latin typeface="Times New Roman"/>
                <a:ea typeface="+mn-lt"/>
                <a:cs typeface="+mn-lt"/>
              </a:rPr>
              <a:t> No changes to evidence-based guideline recommendations </a:t>
            </a:r>
            <a:r>
              <a:rPr lang="en-US" sz="2400" dirty="0" smtClean="0">
                <a:latin typeface="Times New Roman"/>
                <a:ea typeface="+mn-lt"/>
                <a:cs typeface="+mn-lt"/>
              </a:rPr>
              <a:t> </a:t>
            </a:r>
            <a:endParaRPr lang="en-US" sz="24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32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Assessment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2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6FD5-4252-4EFE-8463-422F1A12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latin typeface="Times New Roman"/>
                <a:cs typeface="Times New Roman"/>
              </a:rPr>
              <a:t>Learning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7EBD4-9035-4816-B50F-DEBA4C5D9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Clr>
                <a:srgbClr val="603386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Pharmacists</a:t>
            </a:r>
          </a:p>
          <a:p>
            <a:pPr marL="0" indent="0" algn="ctr">
              <a:buClr>
                <a:srgbClr val="603386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or False?</a:t>
            </a:r>
          </a:p>
          <a:p>
            <a:pPr marL="0" indent="0" algn="ctr">
              <a:buClr>
                <a:srgbClr val="603386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Rivaroxaban resulted in a statistically significant reduction in major adverse CV events in patients with chronic PAD in comparison to low-dose aspirin.</a:t>
            </a:r>
          </a:p>
          <a:p>
            <a:pPr>
              <a:buClr>
                <a:srgbClr val="603386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6FD5-4252-4EFE-8463-422F1A12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latin typeface="Times New Roman"/>
                <a:cs typeface="Times New Roman"/>
              </a:rPr>
              <a:t>Learning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7EBD4-9035-4816-B50F-DEBA4C5D9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Clr>
                <a:srgbClr val="603386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Pharmacists</a:t>
            </a:r>
          </a:p>
          <a:p>
            <a:pPr marL="0" indent="0" algn="ctr">
              <a:buClr>
                <a:srgbClr val="603386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or False?</a:t>
            </a:r>
          </a:p>
          <a:p>
            <a:pPr marL="0" indent="0" algn="ctr">
              <a:buClr>
                <a:srgbClr val="603386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Rivaroxaban resulted in a statistically significant reduction in major adverse CV events in patients with chronic PAD in comparison to low-dose aspirin.</a:t>
            </a:r>
          </a:p>
          <a:p>
            <a:pPr>
              <a:buClr>
                <a:srgbClr val="603386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8FD35A-02E8-4613-AF48-BE382C67C55A}"/>
              </a:ext>
            </a:extLst>
          </p:cNvPr>
          <p:cNvSpPr txBox="1"/>
          <p:nvPr/>
        </p:nvSpPr>
        <p:spPr>
          <a:xfrm>
            <a:off x="5152226" y="5358314"/>
            <a:ext cx="1948507" cy="510778"/>
          </a:xfrm>
          <a:prstGeom prst="roundRect">
            <a:avLst/>
          </a:prstGeom>
          <a:solidFill>
            <a:srgbClr val="EF3094"/>
          </a:solidFill>
          <a:ln>
            <a:solidFill>
              <a:srgbClr val="EF309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False</a:t>
            </a:r>
            <a:endParaRPr lang="en-U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821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6FD5-4252-4EFE-8463-422F1A12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latin typeface="Times New Roman"/>
                <a:cs typeface="Times New Roman"/>
              </a:rPr>
              <a:t>Learning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7EBD4-9035-4816-B50F-DEBA4C5D9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Clr>
                <a:srgbClr val="603386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Pharmacists</a:t>
            </a:r>
          </a:p>
          <a:p>
            <a:pPr marL="0" indent="0" algn="ctr">
              <a:buClr>
                <a:srgbClr val="603386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or False?</a:t>
            </a:r>
          </a:p>
          <a:p>
            <a:pPr marL="0" lvl="1" indent="0" algn="ctr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rgbClr val="603386"/>
              </a:buClr>
              <a:buSzPct val="100000"/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Rivaroxaban 2.5 mg twice daily + aspirin 81 mg daily is the optimal choice of therapy for </a:t>
            </a:r>
            <a:r>
              <a:rPr lang="en-US" sz="2000" dirty="0" smtClean="0">
                <a:latin typeface="Times New Roman"/>
                <a:ea typeface="+mn-lt"/>
                <a:cs typeface="+mn-lt"/>
              </a:rPr>
              <a:t>r</a:t>
            </a:r>
            <a:r>
              <a:rPr lang="en-US" sz="2000" dirty="0" smtClean="0">
                <a:latin typeface="Times New Roman"/>
                <a:ea typeface="+mn-lt"/>
                <a:cs typeface="+mn-lt"/>
              </a:rPr>
              <a:t>eduction </a:t>
            </a:r>
            <a:r>
              <a:rPr lang="en-US" sz="2000" dirty="0">
                <a:latin typeface="Times New Roman"/>
                <a:ea typeface="+mn-lt"/>
                <a:cs typeface="+mn-lt"/>
              </a:rPr>
              <a:t>in risk of major CV events in </a:t>
            </a:r>
            <a:r>
              <a:rPr lang="en-US" sz="2000" dirty="0" smtClean="0">
                <a:latin typeface="Times New Roman"/>
                <a:ea typeface="+mn-lt"/>
                <a:cs typeface="+mn-lt"/>
              </a:rPr>
              <a:t>a patient with a past medical history significant for CAD and hemorrhagic stroke.</a:t>
            </a:r>
            <a:endParaRPr lang="en-US" sz="2000" dirty="0">
              <a:latin typeface="Times New Roman"/>
              <a:ea typeface="+mn-lt"/>
              <a:cs typeface="+mn-lt"/>
            </a:endParaRPr>
          </a:p>
          <a:p>
            <a:pPr marL="0" indent="0">
              <a:buClr>
                <a:srgbClr val="603386"/>
              </a:buCl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6FD5-4252-4EFE-8463-422F1A12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latin typeface="Times New Roman"/>
                <a:cs typeface="Times New Roman"/>
              </a:rPr>
              <a:t>Learning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7EBD4-9035-4816-B50F-DEBA4C5D9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Clr>
                <a:srgbClr val="603386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Pharmacists</a:t>
            </a:r>
          </a:p>
          <a:p>
            <a:pPr marL="0" indent="0" algn="ctr">
              <a:buClr>
                <a:srgbClr val="603386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or False?</a:t>
            </a:r>
          </a:p>
          <a:p>
            <a:pPr marL="0" lvl="1" indent="0" algn="ctr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rgbClr val="603386"/>
              </a:buClr>
              <a:buSzPct val="100000"/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Rivaroxaban 2.5 mg twice daily + aspirin 81 mg daily is the optimal choice of therapy for </a:t>
            </a:r>
            <a:r>
              <a:rPr lang="en-US" sz="2000" dirty="0" smtClean="0">
                <a:latin typeface="Times New Roman"/>
                <a:ea typeface="+mn-lt"/>
                <a:cs typeface="+mn-lt"/>
              </a:rPr>
              <a:t>r</a:t>
            </a:r>
            <a:r>
              <a:rPr lang="en-US" sz="2000" dirty="0" smtClean="0">
                <a:latin typeface="Times New Roman"/>
                <a:ea typeface="+mn-lt"/>
                <a:cs typeface="+mn-lt"/>
              </a:rPr>
              <a:t>eduction </a:t>
            </a:r>
            <a:r>
              <a:rPr lang="en-US" sz="2000" dirty="0">
                <a:latin typeface="Times New Roman"/>
                <a:ea typeface="+mn-lt"/>
                <a:cs typeface="+mn-lt"/>
              </a:rPr>
              <a:t>in risk of major CV events in </a:t>
            </a:r>
            <a:r>
              <a:rPr lang="en-US" sz="2000" dirty="0" smtClean="0">
                <a:latin typeface="Times New Roman"/>
                <a:ea typeface="+mn-lt"/>
                <a:cs typeface="+mn-lt"/>
              </a:rPr>
              <a:t>a patient with a past medical history significant for CAD and hemorrhagic stroke.</a:t>
            </a:r>
            <a:endParaRPr lang="en-US" sz="2000" dirty="0">
              <a:latin typeface="Times New Roman"/>
              <a:ea typeface="+mn-lt"/>
              <a:cs typeface="+mn-lt"/>
            </a:endParaRPr>
          </a:p>
          <a:p>
            <a:pPr marL="0" indent="0">
              <a:buClr>
                <a:srgbClr val="603386"/>
              </a:buCl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8FD35A-02E8-4613-AF48-BE382C67C55A}"/>
              </a:ext>
            </a:extLst>
          </p:cNvPr>
          <p:cNvSpPr txBox="1"/>
          <p:nvPr/>
        </p:nvSpPr>
        <p:spPr>
          <a:xfrm>
            <a:off x="5152226" y="5358314"/>
            <a:ext cx="1948507" cy="510778"/>
          </a:xfrm>
          <a:prstGeom prst="roundRect">
            <a:avLst/>
          </a:prstGeom>
          <a:solidFill>
            <a:srgbClr val="EF3094"/>
          </a:solidFill>
          <a:ln>
            <a:solidFill>
              <a:srgbClr val="EF309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False</a:t>
            </a:r>
            <a:endParaRPr lang="en-U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95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6FD5-4252-4EFE-8463-422F1A12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latin typeface="Times New Roman"/>
                <a:cs typeface="Times New Roman"/>
              </a:rPr>
              <a:t>Learning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7EBD4-9035-4816-B50F-DEBA4C5D9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Clr>
                <a:srgbClr val="603386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Technicians</a:t>
            </a:r>
          </a:p>
          <a:p>
            <a:pPr marL="0" indent="0" algn="ctr">
              <a:buClr>
                <a:srgbClr val="603386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blank:</a:t>
            </a:r>
          </a:p>
          <a:p>
            <a:pPr marL="0" lvl="1" indent="0" algn="ctr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rgbClr val="603386"/>
              </a:buClr>
              <a:buSzPct val="100000"/>
              <a:buNone/>
            </a:pPr>
            <a:r>
              <a:rPr lang="en-US" sz="2000" dirty="0" smtClean="0">
                <a:solidFill>
                  <a:srgbClr val="6033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most concerning potential side effect for a patient picking up a new prescription for rivaroxaban and asking where the baby aspirin is located.</a:t>
            </a:r>
            <a:endParaRPr lang="en-US" sz="2000" dirty="0">
              <a:latin typeface="Times New Roman"/>
              <a:ea typeface="+mn-lt"/>
              <a:cs typeface="+mn-lt"/>
            </a:endParaRPr>
          </a:p>
          <a:p>
            <a:pPr marL="0" indent="0">
              <a:buClr>
                <a:srgbClr val="603386"/>
              </a:buCl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6FD5-4252-4EFE-8463-422F1A12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latin typeface="Times New Roman"/>
                <a:cs typeface="Times New Roman"/>
              </a:rPr>
              <a:t>Learning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7EBD4-9035-4816-B50F-DEBA4C5D9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Clr>
                <a:srgbClr val="603386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Technicians</a:t>
            </a:r>
          </a:p>
          <a:p>
            <a:pPr marL="0" indent="0" algn="ctr">
              <a:buClr>
                <a:srgbClr val="603386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blank:</a:t>
            </a:r>
          </a:p>
          <a:p>
            <a:pPr marL="0" lvl="1" indent="0" algn="ctr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rgbClr val="603386"/>
              </a:buClr>
              <a:buSzPct val="100000"/>
              <a:buNone/>
            </a:pPr>
            <a:r>
              <a:rPr lang="en-US" sz="2000" u="sng" dirty="0" smtClean="0">
                <a:solidFill>
                  <a:srgbClr val="6033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Bleeding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most concerning potential side effect for a patient picking up a new prescription for rivaroxaban and asking where the baby aspirin is located.</a:t>
            </a:r>
            <a:endParaRPr lang="en-US" sz="2000" dirty="0">
              <a:latin typeface="Times New Roman"/>
              <a:ea typeface="+mn-lt"/>
              <a:cs typeface="+mn-lt"/>
            </a:endParaRPr>
          </a:p>
          <a:p>
            <a:pPr marL="0" indent="0">
              <a:buClr>
                <a:srgbClr val="603386"/>
              </a:buCl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387A1-26B0-4EAB-A60D-E111575581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81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Times New Roman"/>
                <a:cs typeface="Aldhabi"/>
              </a:rPr>
              <a:t>Navigating New Indications for </a:t>
            </a:r>
            <a:r>
              <a:rPr lang="en-US" sz="6000">
                <a:solidFill>
                  <a:srgbClr val="FFFFFF"/>
                </a:solidFill>
                <a:latin typeface="Times New Roman"/>
                <a:cs typeface="Aldhabi"/>
              </a:rPr>
              <a:t>Rivaroxaban with the </a:t>
            </a:r>
            <a:r>
              <a:rPr lang="en-US" sz="6000" dirty="0">
                <a:solidFill>
                  <a:srgbClr val="FFFFFF"/>
                </a:solidFill>
                <a:latin typeface="Times New Roman"/>
                <a:cs typeface="Aldhabi"/>
              </a:rPr>
              <a:t>COMPASS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658" y="4512554"/>
            <a:ext cx="10058400" cy="1143000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cap="none" dirty="0">
                <a:solidFill>
                  <a:srgbClr val="FFFFFF"/>
                </a:solidFill>
                <a:latin typeface="Times New Roman"/>
                <a:cs typeface="Times New Roman"/>
              </a:rPr>
              <a:t>Kylee Gross, PharmD</a:t>
            </a:r>
            <a:endParaRPr lang="en-US" sz="1400" b="1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n-US" sz="1400" b="1" cap="none" dirty="0">
                <a:solidFill>
                  <a:srgbClr val="FFFFFF"/>
                </a:solidFill>
                <a:latin typeface="Times New Roman"/>
                <a:cs typeface="Times New Roman"/>
              </a:rPr>
              <a:t>PGY-2 Geriatric Pharmacy Resident</a:t>
            </a:r>
          </a:p>
          <a:p>
            <a:pPr>
              <a:lnSpc>
                <a:spcPct val="100000"/>
              </a:lnSpc>
            </a:pPr>
            <a:r>
              <a:rPr lang="en-US" sz="1400" b="1" cap="none" dirty="0">
                <a:solidFill>
                  <a:srgbClr val="FFFFFF"/>
                </a:solidFill>
                <a:latin typeface="Times New Roman"/>
                <a:cs typeface="Times New Roman"/>
              </a:rPr>
              <a:t>LECOM/Millcreek Community Hospital</a:t>
            </a:r>
          </a:p>
          <a:p>
            <a:pPr>
              <a:lnSpc>
                <a:spcPct val="100000"/>
              </a:lnSpc>
            </a:pPr>
            <a:r>
              <a:rPr lang="en-US" sz="1400" b="1" cap="none" dirty="0">
                <a:solidFill>
                  <a:srgbClr val="FFFFFF"/>
                </a:solidFill>
                <a:latin typeface="Times New Roman"/>
                <a:cs typeface="Times New Roman"/>
              </a:rPr>
              <a:t>KGross@lecom.edu</a:t>
            </a:r>
          </a:p>
          <a:p>
            <a:pPr>
              <a:lnSpc>
                <a:spcPct val="100000"/>
              </a:lnSpc>
            </a:pPr>
            <a:r>
              <a:rPr lang="en-US" sz="1400" b="1" cap="none" dirty="0">
                <a:solidFill>
                  <a:srgbClr val="FFFFFF"/>
                </a:solidFill>
                <a:latin typeface="Times New Roman"/>
                <a:cs typeface="Times New Roman"/>
              </a:rPr>
              <a:t>October 26, 2019</a:t>
            </a:r>
          </a:p>
          <a:p>
            <a:pPr>
              <a:lnSpc>
                <a:spcPct val="110000"/>
              </a:lnSpc>
            </a:pPr>
            <a:endParaRPr lang="en-US" sz="600" dirty="0">
              <a:solidFill>
                <a:srgbClr val="FFFFFF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5485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2A14-347E-4A62-83C5-D78A74714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/>
                <a:cs typeface="Times New Roman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5A03B-848F-493E-ACF0-E585B7FBC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70000" lnSpcReduction="20000"/>
          </a:bodyPr>
          <a:lstStyle/>
          <a:p>
            <a:pPr marL="342900" indent="-342900">
              <a:buClr>
                <a:srgbClr val="603386"/>
              </a:buClr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Xarelto [package insert]. Titusville, NJ: Janssen Pharmaceuticals, Inc.; </a:t>
            </a:r>
            <a:r>
              <a:rPr lang="en-US" dirty="0" smtClean="0">
                <a:latin typeface="Times New Roman"/>
                <a:cs typeface="Times New Roman"/>
              </a:rPr>
              <a:t>2019.</a:t>
            </a:r>
            <a:endParaRPr lang="en-US" dirty="0">
              <a:latin typeface="Arial Nova" panose="020F0502020204030204"/>
              <a:cs typeface="Times New Roman"/>
            </a:endParaRPr>
          </a:p>
          <a:p>
            <a:pPr marL="342900" indent="-342900">
              <a:buClr>
                <a:srgbClr val="603386"/>
              </a:buClr>
              <a:buAutoNum type="arabicPeriod"/>
            </a:pPr>
            <a:r>
              <a:rPr lang="en-US" dirty="0" err="1" smtClean="0">
                <a:latin typeface="Times New Roman"/>
                <a:ea typeface="+mn-lt"/>
                <a:cs typeface="+mn-lt"/>
              </a:rPr>
              <a:t>Eikelboom</a:t>
            </a:r>
            <a:r>
              <a:rPr lang="en-US" dirty="0">
                <a:latin typeface="Times New Roman"/>
                <a:ea typeface="+mn-lt"/>
                <a:cs typeface="+mn-lt"/>
              </a:rPr>
              <a:t>, J. W., Connolly, S. J., Bosch, J., Dagenais, G. R., Hart, R. G., </a:t>
            </a:r>
            <a:r>
              <a:rPr lang="en-US" dirty="0" err="1">
                <a:latin typeface="Times New Roman"/>
                <a:ea typeface="+mn-lt"/>
                <a:cs typeface="+mn-lt"/>
              </a:rPr>
              <a:t>Shestakovska</a:t>
            </a:r>
            <a:r>
              <a:rPr lang="en-US" dirty="0">
                <a:latin typeface="Times New Roman"/>
                <a:ea typeface="+mn-lt"/>
                <a:cs typeface="+mn-lt"/>
              </a:rPr>
              <a:t>, O., . . . Yusuf, S. (2017). Rivaroxaban with or without Aspirin in Stable Cardiovascular Disease. New England Journal of Medicine, 377(14), 1319-1330. </a:t>
            </a:r>
            <a:r>
              <a:rPr lang="en-US" dirty="0" smtClean="0">
                <a:latin typeface="Times New Roman"/>
                <a:ea typeface="+mn-lt"/>
                <a:cs typeface="+mn-lt"/>
              </a:rPr>
              <a:t>doi:10.1056/NEJMoa1709118</a:t>
            </a:r>
          </a:p>
          <a:p>
            <a:pPr marL="342900" indent="-342900">
              <a:buClr>
                <a:srgbClr val="603386"/>
              </a:buClr>
              <a:buAutoNum type="arabicPeriod"/>
            </a:pPr>
            <a:r>
              <a:rPr lang="en-US" dirty="0" err="1" smtClean="0">
                <a:latin typeface="Times New Roman"/>
                <a:ea typeface="+mn-lt"/>
                <a:cs typeface="+mn-lt"/>
              </a:rPr>
              <a:t>Anand</a:t>
            </a:r>
            <a:r>
              <a:rPr lang="en-US" dirty="0">
                <a:latin typeface="Times New Roman"/>
                <a:ea typeface="+mn-lt"/>
                <a:cs typeface="+mn-lt"/>
              </a:rPr>
              <a:t>, S. S., Bosch, J., </a:t>
            </a:r>
            <a:r>
              <a:rPr lang="en-US" dirty="0" err="1">
                <a:latin typeface="Times New Roman"/>
                <a:ea typeface="+mn-lt"/>
                <a:cs typeface="+mn-lt"/>
              </a:rPr>
              <a:t>Eikelboom</a:t>
            </a:r>
            <a:r>
              <a:rPr lang="en-US" dirty="0">
                <a:latin typeface="Times New Roman"/>
                <a:ea typeface="+mn-lt"/>
                <a:cs typeface="+mn-lt"/>
              </a:rPr>
              <a:t>, J. W., Connolly, S. J., Diaz, R., </a:t>
            </a:r>
            <a:r>
              <a:rPr lang="en-US" dirty="0" err="1">
                <a:latin typeface="Times New Roman"/>
                <a:ea typeface="+mn-lt"/>
                <a:cs typeface="+mn-lt"/>
              </a:rPr>
              <a:t>Widimsky</a:t>
            </a:r>
            <a:r>
              <a:rPr lang="en-US" dirty="0">
                <a:latin typeface="Times New Roman"/>
                <a:ea typeface="+mn-lt"/>
                <a:cs typeface="+mn-lt"/>
              </a:rPr>
              <a:t>, P., . . . </a:t>
            </a:r>
            <a:r>
              <a:rPr lang="en-US" dirty="0" err="1">
                <a:latin typeface="Times New Roman"/>
                <a:ea typeface="+mn-lt"/>
                <a:cs typeface="+mn-lt"/>
              </a:rPr>
              <a:t>Chioncel</a:t>
            </a:r>
            <a:r>
              <a:rPr lang="en-US" dirty="0">
                <a:latin typeface="Times New Roman"/>
                <a:ea typeface="+mn-lt"/>
                <a:cs typeface="+mn-lt"/>
              </a:rPr>
              <a:t>, O. (2018). Rivaroxaban with or without aspirin in patients with stable peripheral or carotid artery disease: an international, </a:t>
            </a:r>
            <a:r>
              <a:rPr lang="en-US" dirty="0" err="1">
                <a:latin typeface="Times New Roman"/>
                <a:ea typeface="+mn-lt"/>
                <a:cs typeface="+mn-lt"/>
              </a:rPr>
              <a:t>randomised</a:t>
            </a:r>
            <a:r>
              <a:rPr lang="en-US" dirty="0">
                <a:latin typeface="Times New Roman"/>
                <a:ea typeface="+mn-lt"/>
                <a:cs typeface="+mn-lt"/>
              </a:rPr>
              <a:t>, double-blind, placebo-controlled trial. The Lancet, 391(10117), 219-229. </a:t>
            </a:r>
            <a:r>
              <a:rPr lang="en-US" dirty="0" err="1">
                <a:latin typeface="Times New Roman"/>
                <a:ea typeface="+mn-lt"/>
                <a:cs typeface="+mn-lt"/>
              </a:rPr>
              <a:t>doi:https</a:t>
            </a:r>
            <a:r>
              <a:rPr lang="en-US" dirty="0">
                <a:latin typeface="Times New Roman"/>
                <a:ea typeface="+mn-lt"/>
                <a:cs typeface="+mn-lt"/>
              </a:rPr>
              <a:t>://</a:t>
            </a:r>
            <a:r>
              <a:rPr lang="en-US" dirty="0" smtClean="0">
                <a:latin typeface="Times New Roman"/>
                <a:ea typeface="+mn-lt"/>
                <a:cs typeface="+mn-lt"/>
              </a:rPr>
              <a:t>doi.org/10.1016/S0140-6736(17)32409-1</a:t>
            </a:r>
          </a:p>
          <a:p>
            <a:pPr marL="342900" indent="-342900">
              <a:buClr>
                <a:srgbClr val="603386"/>
              </a:buClr>
              <a:buAutoNum type="arabicPeriod"/>
            </a:pPr>
            <a:r>
              <a:rPr lang="en-US" dirty="0" smtClean="0">
                <a:latin typeface="Times New Roman"/>
                <a:ea typeface="+mn-lt"/>
                <a:cs typeface="+mn-lt"/>
              </a:rPr>
              <a:t>Smith</a:t>
            </a:r>
            <a:r>
              <a:rPr lang="en-US" dirty="0">
                <a:latin typeface="Times New Roman"/>
                <a:ea typeface="+mn-lt"/>
                <a:cs typeface="+mn-lt"/>
              </a:rPr>
              <a:t>, S. C., Benjamin, E. J., Bonow, R. O., Braun, L. T., Creager, M. A., Franklin, B. A., . . . Taubert, K. A. (2011). AHA/ACCF Secondary Prevention and Risk Reduction Therapy for Patients With Coronary and Other Atherosclerotic Vascular Disease: 2011 Update. A Guideline From the American Heart Association and American College of Cardiology Foundation Endorsed by the World Heart Federation and the Preventive Cardiovascular Nurses Association, 58(23), 2432-2446. </a:t>
            </a:r>
            <a:r>
              <a:rPr lang="en-US" dirty="0" smtClean="0">
                <a:latin typeface="Times New Roman"/>
                <a:ea typeface="+mn-lt"/>
                <a:cs typeface="+mn-lt"/>
              </a:rPr>
              <a:t>doi:10.1016/j.jacc.2011.10.824</a:t>
            </a:r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buClr>
                <a:srgbClr val="603386"/>
              </a:buClr>
              <a:buAutoNum type="arabicPeriod"/>
            </a:pPr>
            <a:r>
              <a:rPr lang="en-US" dirty="0" smtClean="0">
                <a:latin typeface="Times New Roman"/>
                <a:ea typeface="+mn-lt"/>
                <a:cs typeface="Times New Roman"/>
              </a:rPr>
              <a:t>Gerhard-Herman</a:t>
            </a:r>
            <a:r>
              <a:rPr lang="en-US" dirty="0">
                <a:latin typeface="Times New Roman"/>
                <a:ea typeface="+mn-lt"/>
                <a:cs typeface="Times New Roman"/>
              </a:rPr>
              <a:t>, M. D., Gornik, H. L., Barrett, C., </a:t>
            </a:r>
            <a:r>
              <a:rPr lang="en-US" dirty="0" err="1">
                <a:latin typeface="Times New Roman"/>
                <a:ea typeface="+mn-lt"/>
                <a:cs typeface="Times New Roman"/>
              </a:rPr>
              <a:t>Barshes</a:t>
            </a:r>
            <a:r>
              <a:rPr lang="en-US" dirty="0">
                <a:latin typeface="Times New Roman"/>
                <a:ea typeface="+mn-lt"/>
                <a:cs typeface="Times New Roman"/>
              </a:rPr>
              <a:t>, N. R., Corriere, M. A., </a:t>
            </a:r>
            <a:r>
              <a:rPr lang="en-US" dirty="0" err="1">
                <a:latin typeface="Times New Roman"/>
                <a:ea typeface="+mn-lt"/>
                <a:cs typeface="Times New Roman"/>
              </a:rPr>
              <a:t>Drachman</a:t>
            </a:r>
            <a:r>
              <a:rPr lang="en-US" dirty="0">
                <a:latin typeface="Times New Roman"/>
                <a:ea typeface="+mn-lt"/>
                <a:cs typeface="Times New Roman"/>
              </a:rPr>
              <a:t>, D. E., . . . Walsh, M. E. (2017). 2016 AHA/ACC Guideline on the Management of Patients With Lower Extremity Peripheral Artery Disease. A Report of the American College of Cardiology/American Heart Association Task Force on Clinical Practice Guidelines, 69(11), e71-e126. doi:10.1016/j.jacc.2016.11.007</a:t>
            </a:r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buAutoNum type="arabicPeriod"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5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Characteristics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7558" y="0"/>
            <a:ext cx="4426859" cy="683816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0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Efficacy Outcomes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93" y="1406246"/>
            <a:ext cx="7502607" cy="4701309"/>
          </a:xfrm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 Outcomes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685" y="786383"/>
            <a:ext cx="7467315" cy="544912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89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7983" y="119781"/>
            <a:ext cx="6939965" cy="664714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38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Subgroup Analysis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9392" y="711272"/>
            <a:ext cx="7502608" cy="590257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372A-92D7-4610-9151-1E3BC8FF8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/>
                <a:cs typeface="Times New Roman"/>
              </a:rPr>
              <a:t>Cardiovascular Disease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1564D-F802-4764-BB0F-383287E4E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>
              <a:buClr>
                <a:srgbClr val="603386"/>
              </a:buClr>
              <a:buFont typeface="Arial" panose="020F0502020204030204" pitchFamily="34" charset="0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CAD </a:t>
            </a:r>
            <a:r>
              <a:rPr lang="en-US" sz="2400" dirty="0">
                <a:latin typeface="Times New Roman"/>
                <a:cs typeface="Times New Roman"/>
              </a:rPr>
              <a:t>– high risk for major adverse cardiovascular (CV) events</a:t>
            </a:r>
          </a:p>
          <a:p>
            <a:pPr>
              <a:buClr>
                <a:srgbClr val="603386"/>
              </a:buClr>
              <a:buFont typeface="Arial" panose="020F0502020204030204" pitchFamily="34" charset="0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PAD </a:t>
            </a:r>
            <a:r>
              <a:rPr lang="en-US" sz="2400" dirty="0">
                <a:latin typeface="Times New Roman"/>
                <a:cs typeface="Times New Roman"/>
              </a:rPr>
              <a:t>of the lower extremities – high risk for major adverse CV and limb events</a:t>
            </a:r>
          </a:p>
          <a:p>
            <a:pPr marL="383540" lvl="1">
              <a:buClr>
                <a:srgbClr val="EF3094"/>
              </a:buClr>
              <a:buFont typeface="Arial" panose="020F050202020403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Limb ischemia and amputation</a:t>
            </a:r>
          </a:p>
          <a:p>
            <a:pPr>
              <a:buClr>
                <a:srgbClr val="603386"/>
              </a:buClr>
              <a:buFont typeface="Arial" panose="020F0502020204030204" pitchFamily="34" charset="0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Antiplatelet agents </a:t>
            </a:r>
            <a:r>
              <a:rPr lang="en-US" sz="2400" dirty="0">
                <a:latin typeface="Times New Roman"/>
                <a:cs typeface="Times New Roman"/>
              </a:rPr>
              <a:t>used for prevention of vascular complications</a:t>
            </a:r>
          </a:p>
          <a:p>
            <a:pPr marL="383540" lvl="1">
              <a:buClr>
                <a:srgbClr val="EF3094"/>
              </a:buClr>
              <a:buFont typeface="Arial" panose="020F050202020403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Aspirin </a:t>
            </a:r>
            <a:r>
              <a:rPr lang="en-US" sz="2000" dirty="0" smtClean="0">
                <a:latin typeface="Times New Roman"/>
                <a:cs typeface="Times New Roman"/>
              </a:rPr>
              <a:t>or </a:t>
            </a:r>
            <a:r>
              <a:rPr lang="en-US" sz="2000" dirty="0">
                <a:latin typeface="Times New Roman"/>
                <a:cs typeface="Times New Roman"/>
              </a:rPr>
              <a:t>P2Y12 </a:t>
            </a:r>
            <a:r>
              <a:rPr lang="en-US" sz="2000" dirty="0" smtClean="0">
                <a:latin typeface="Times New Roman"/>
                <a:cs typeface="Times New Roman"/>
              </a:rPr>
              <a:t>inhibitors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buClr>
                <a:srgbClr val="603386"/>
              </a:buClr>
              <a:buFont typeface="Arial" panose="020F0502020204030204" pitchFamily="34" charset="0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Anticoagulants </a:t>
            </a:r>
            <a:r>
              <a:rPr lang="en-US" sz="2400" dirty="0">
                <a:latin typeface="Times New Roman"/>
                <a:cs typeface="Times New Roman"/>
              </a:rPr>
              <a:t>have been found to be superior for prevention of major CV events</a:t>
            </a:r>
          </a:p>
          <a:p>
            <a:pPr marL="383540" lvl="1">
              <a:buClr>
                <a:srgbClr val="EF3094"/>
              </a:buClr>
              <a:buFont typeface="Arial" panose="020F050202020403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Carry </a:t>
            </a:r>
            <a:r>
              <a:rPr lang="en-US" sz="2000" dirty="0" smtClean="0">
                <a:latin typeface="Times New Roman"/>
                <a:cs typeface="Times New Roman"/>
              </a:rPr>
              <a:t>unacceptable </a:t>
            </a:r>
            <a:r>
              <a:rPr lang="en-US" sz="2000" dirty="0">
                <a:latin typeface="Times New Roman"/>
                <a:cs typeface="Times New Roman"/>
              </a:rPr>
              <a:t>risk of bleeding</a:t>
            </a:r>
          </a:p>
        </p:txBody>
      </p:sp>
    </p:spTree>
    <p:extLst>
      <p:ext uri="{BB962C8B-B14F-4D97-AF65-F5344CB8AC3E}">
        <p14:creationId xmlns:p14="http://schemas.microsoft.com/office/powerpoint/2010/main" val="36750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EA66-0BDA-4118-8C20-FCFABF57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/>
                <a:cs typeface="Times New Roman"/>
              </a:rPr>
              <a:t>Rivaroxaban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7DDD0-6D29-48AB-A4AB-57986C5A2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>
              <a:buClr>
                <a:srgbClr val="603386"/>
              </a:buClr>
              <a:buFont typeface="Arial" panose="020F050202020403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Inhibits </a:t>
            </a:r>
            <a:r>
              <a:rPr lang="en-US" sz="2400" dirty="0">
                <a:latin typeface="Times New Roman"/>
                <a:cs typeface="Times New Roman"/>
              </a:rPr>
              <a:t>platelet activation and fibrin clot formation via direct, </a:t>
            </a:r>
            <a:r>
              <a:rPr lang="en-US" sz="2400" dirty="0" smtClean="0">
                <a:latin typeface="Times New Roman"/>
                <a:cs typeface="Times New Roman"/>
              </a:rPr>
              <a:t>selective </a:t>
            </a:r>
            <a:r>
              <a:rPr lang="en-US" sz="2400" dirty="0">
                <a:latin typeface="Times New Roman"/>
                <a:cs typeface="Times New Roman"/>
              </a:rPr>
              <a:t>and reversible inhibition of factor Xa in both intrinsic and extrinsic coagulation </a:t>
            </a:r>
            <a:r>
              <a:rPr lang="en-US" sz="2400" dirty="0" smtClean="0">
                <a:latin typeface="Times New Roman"/>
                <a:cs typeface="Times New Roman"/>
              </a:rPr>
              <a:t>pathways</a:t>
            </a:r>
            <a:endParaRPr lang="en-US" sz="2400" dirty="0"/>
          </a:p>
          <a:p>
            <a:pPr>
              <a:buClr>
                <a:srgbClr val="603386"/>
              </a:buClr>
              <a:buFont typeface="Arial" panose="020F050202020403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FDA </a:t>
            </a:r>
            <a:r>
              <a:rPr lang="en-US" sz="2400" dirty="0">
                <a:latin typeface="Times New Roman"/>
                <a:cs typeface="Times New Roman"/>
              </a:rPr>
              <a:t>approved indications: 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/>
                <a:ea typeface="+mn-lt"/>
                <a:cs typeface="+mn-lt"/>
              </a:rPr>
              <a:t>Prevention </a:t>
            </a:r>
            <a:r>
              <a:rPr lang="en-US" sz="1800" dirty="0">
                <a:latin typeface="Times New Roman"/>
                <a:ea typeface="+mn-lt"/>
                <a:cs typeface="+mn-lt"/>
              </a:rPr>
              <a:t>of stroke and systemic embolism in patients with nonvalvular atrial fibrillation (</a:t>
            </a:r>
            <a:r>
              <a:rPr lang="en-US" sz="1800" dirty="0" smtClean="0">
                <a:latin typeface="Times New Roman"/>
                <a:ea typeface="+mn-lt"/>
                <a:cs typeface="+mn-lt"/>
              </a:rPr>
              <a:t>AF)</a:t>
            </a:r>
          </a:p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/>
                <a:ea typeface="+mn-lt"/>
                <a:cs typeface="+mn-lt"/>
              </a:rPr>
              <a:t>Treatment </a:t>
            </a:r>
            <a:r>
              <a:rPr lang="en-US" sz="1800" dirty="0">
                <a:latin typeface="Times New Roman"/>
                <a:ea typeface="+mn-lt"/>
                <a:cs typeface="+mn-lt"/>
              </a:rPr>
              <a:t>of venous thromboembolism (VTE), including deep vein thrombosis (DVT) and pulmonary embolism (</a:t>
            </a:r>
            <a:r>
              <a:rPr lang="en-US" sz="1800" dirty="0" smtClean="0">
                <a:latin typeface="Times New Roman"/>
                <a:ea typeface="+mn-lt"/>
                <a:cs typeface="+mn-lt"/>
              </a:rPr>
              <a:t>PE)</a:t>
            </a:r>
          </a:p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/>
                <a:ea typeface="+mn-lt"/>
                <a:cs typeface="+mn-lt"/>
              </a:rPr>
              <a:t>Thromboprophylaxis </a:t>
            </a:r>
            <a:r>
              <a:rPr lang="en-US" sz="1800" dirty="0">
                <a:latin typeface="Times New Roman"/>
                <a:ea typeface="+mn-lt"/>
                <a:cs typeface="+mn-lt"/>
              </a:rPr>
              <a:t>of DVT, which may lead to PE in patients undergoing hip or knee replacement </a:t>
            </a:r>
            <a:r>
              <a:rPr lang="en-US" sz="1800" dirty="0" smtClean="0">
                <a:latin typeface="Times New Roman"/>
                <a:ea typeface="+mn-lt"/>
                <a:cs typeface="+mn-lt"/>
              </a:rPr>
              <a:t>surgery</a:t>
            </a:r>
          </a:p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/>
                <a:ea typeface="+mn-lt"/>
                <a:cs typeface="+mn-lt"/>
              </a:rPr>
              <a:t>Reduction </a:t>
            </a:r>
            <a:r>
              <a:rPr lang="en-US" sz="1800" dirty="0">
                <a:latin typeface="Times New Roman"/>
                <a:ea typeface="+mn-lt"/>
                <a:cs typeface="+mn-lt"/>
              </a:rPr>
              <a:t>in the risk of recurrence of DVT and PE in patients at continued risk</a:t>
            </a:r>
          </a:p>
        </p:txBody>
      </p:sp>
    </p:spTree>
    <p:extLst>
      <p:ext uri="{BB962C8B-B14F-4D97-AF65-F5344CB8AC3E}">
        <p14:creationId xmlns:p14="http://schemas.microsoft.com/office/powerpoint/2010/main" val="624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EA66-0BDA-4118-8C20-FCFABF57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/>
                <a:cs typeface="Times New Roman"/>
              </a:rPr>
              <a:t>Rivaroxaban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7DDD0-6D29-48AB-A4AB-57986C5A2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>
              <a:buClr>
                <a:srgbClr val="603386"/>
              </a:buClr>
              <a:buFont typeface="Arial" panose="020F0502020204030204" pitchFamily="34" charset="0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Inhibits </a:t>
            </a:r>
            <a:r>
              <a:rPr lang="en-US" sz="2400" dirty="0">
                <a:latin typeface="Times New Roman"/>
                <a:cs typeface="Times New Roman"/>
              </a:rPr>
              <a:t>platelet activation and fibrin clot formation via direct, </a:t>
            </a:r>
            <a:r>
              <a:rPr lang="en-US" sz="2400" dirty="0" smtClean="0">
                <a:latin typeface="Times New Roman"/>
                <a:cs typeface="Times New Roman"/>
              </a:rPr>
              <a:t>selective </a:t>
            </a:r>
            <a:r>
              <a:rPr lang="en-US" sz="2400" dirty="0">
                <a:latin typeface="Times New Roman"/>
                <a:cs typeface="Times New Roman"/>
              </a:rPr>
              <a:t>and reversible inhibition of factor Xa in both intrinsic and extrinsic coagulation </a:t>
            </a:r>
            <a:r>
              <a:rPr lang="en-US" sz="2400" dirty="0" smtClean="0">
                <a:latin typeface="Times New Roman"/>
                <a:cs typeface="Times New Roman"/>
              </a:rPr>
              <a:t>pathways</a:t>
            </a:r>
            <a:endParaRPr lang="en-US" sz="2400" dirty="0"/>
          </a:p>
          <a:p>
            <a:pPr>
              <a:buClr>
                <a:srgbClr val="603386"/>
              </a:buClr>
              <a:buFont typeface="Arial" panose="020F050202020403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FDA </a:t>
            </a:r>
            <a:r>
              <a:rPr lang="en-US" sz="2400" dirty="0">
                <a:latin typeface="Times New Roman"/>
                <a:cs typeface="Times New Roman"/>
              </a:rPr>
              <a:t>approved indications: 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/>
                <a:ea typeface="+mn-lt"/>
                <a:cs typeface="+mn-lt"/>
              </a:rPr>
              <a:t>Prevention </a:t>
            </a:r>
            <a:r>
              <a:rPr lang="en-US" sz="1800" dirty="0">
                <a:latin typeface="Times New Roman"/>
                <a:ea typeface="+mn-lt"/>
                <a:cs typeface="+mn-lt"/>
              </a:rPr>
              <a:t>of stroke and systemic embolism in patients with nonvalvular atrial fibrillation (</a:t>
            </a:r>
            <a:r>
              <a:rPr lang="en-US" sz="1800" dirty="0" smtClean="0">
                <a:latin typeface="Times New Roman"/>
                <a:ea typeface="+mn-lt"/>
                <a:cs typeface="+mn-lt"/>
              </a:rPr>
              <a:t>AF)</a:t>
            </a:r>
          </a:p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/>
                <a:ea typeface="+mn-lt"/>
                <a:cs typeface="+mn-lt"/>
              </a:rPr>
              <a:t>Treatment </a:t>
            </a:r>
            <a:r>
              <a:rPr lang="en-US" sz="1800" dirty="0">
                <a:latin typeface="Times New Roman"/>
                <a:ea typeface="+mn-lt"/>
                <a:cs typeface="+mn-lt"/>
              </a:rPr>
              <a:t>of venous thromboembolism (VTE), including deep vein thrombosis (DVT) and pulmonary embolism (</a:t>
            </a:r>
            <a:r>
              <a:rPr lang="en-US" sz="1800" dirty="0" smtClean="0">
                <a:latin typeface="Times New Roman"/>
                <a:ea typeface="+mn-lt"/>
                <a:cs typeface="+mn-lt"/>
              </a:rPr>
              <a:t>PE)</a:t>
            </a:r>
          </a:p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/>
                <a:ea typeface="+mn-lt"/>
                <a:cs typeface="+mn-lt"/>
              </a:rPr>
              <a:t>Thromboprophylaxis </a:t>
            </a:r>
            <a:r>
              <a:rPr lang="en-US" sz="1800" dirty="0">
                <a:latin typeface="Times New Roman"/>
                <a:ea typeface="+mn-lt"/>
                <a:cs typeface="+mn-lt"/>
              </a:rPr>
              <a:t>of DVT, which may lead to PE in patients undergoing hip or knee replacement </a:t>
            </a:r>
            <a:r>
              <a:rPr lang="en-US" sz="1800" dirty="0" smtClean="0">
                <a:latin typeface="Times New Roman"/>
                <a:ea typeface="+mn-lt"/>
                <a:cs typeface="+mn-lt"/>
              </a:rPr>
              <a:t>surgery</a:t>
            </a:r>
          </a:p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/>
                <a:ea typeface="+mn-lt"/>
                <a:cs typeface="+mn-lt"/>
              </a:rPr>
              <a:t>Reduction </a:t>
            </a:r>
            <a:r>
              <a:rPr lang="en-US" sz="1800" dirty="0">
                <a:latin typeface="Times New Roman"/>
                <a:ea typeface="+mn-lt"/>
                <a:cs typeface="+mn-lt"/>
              </a:rPr>
              <a:t>in the risk of recurrence of DVT and PE in patients at continued </a:t>
            </a:r>
            <a:r>
              <a:rPr lang="en-US" sz="1800" dirty="0" smtClean="0">
                <a:latin typeface="Times New Roman"/>
                <a:ea typeface="+mn-lt"/>
                <a:cs typeface="+mn-lt"/>
              </a:rPr>
              <a:t>risk</a:t>
            </a:r>
          </a:p>
          <a:p>
            <a:pPr lvl="1">
              <a:buClr>
                <a:srgbClr val="EF3094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/>
                <a:ea typeface="+mn-lt"/>
                <a:cs typeface="+mn-lt"/>
              </a:rPr>
              <a:t>Reduction in risk of major CV events in patients with chronic CAD or </a:t>
            </a:r>
            <a:r>
              <a:rPr lang="en-US" sz="1800" b="1" dirty="0" smtClean="0">
                <a:latin typeface="Times New Roman"/>
                <a:ea typeface="+mn-lt"/>
                <a:cs typeface="+mn-lt"/>
              </a:rPr>
              <a:t>PAD</a:t>
            </a:r>
            <a:endParaRPr lang="en-US" sz="1800" b="1" dirty="0">
              <a:latin typeface="Times New Roman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7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COMPASS Trial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cap="none" dirty="0">
                <a:latin typeface="Times New Roman"/>
                <a:cs typeface="Times New Roman"/>
              </a:rPr>
              <a:t>Cardiovascular Outcomes for People Using Anticoagulation </a:t>
            </a:r>
            <a:r>
              <a:rPr lang="en-US" cap="none" dirty="0" smtClean="0">
                <a:latin typeface="Times New Roman"/>
                <a:cs typeface="Times New Roman"/>
              </a:rPr>
              <a:t>Strategies</a:t>
            </a:r>
            <a:endParaRPr lang="en-US" cap="none" dirty="0">
              <a:solidFill>
                <a:srgbClr val="01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588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C42F-BEAE-4D91-BB29-AF84E85F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/>
                <a:cs typeface="Times New Roman"/>
              </a:rPr>
              <a:t>COMPASS Trial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330D36-A0FA-4DEB-9602-3D7A21FE6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1480533"/>
              </p:ext>
            </p:extLst>
          </p:nvPr>
        </p:nvGraphicFramePr>
        <p:xfrm>
          <a:off x="1097280" y="1818265"/>
          <a:ext cx="10058400" cy="3391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0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C42F-BEAE-4D91-BB29-AF84E85F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/>
                <a:cs typeface="Times New Roman"/>
              </a:rPr>
              <a:t>Study </a:t>
            </a:r>
            <a:r>
              <a:rPr lang="en-US" sz="4400" dirty="0" smtClean="0">
                <a:latin typeface="Times New Roman"/>
                <a:cs typeface="Times New Roman"/>
              </a:rPr>
              <a:t>Design</a:t>
            </a:r>
            <a:endParaRPr lang="en-US" sz="4400" dirty="0">
              <a:latin typeface="Times New Roman"/>
              <a:cs typeface="Times New Roman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330D36-A0FA-4DEB-9602-3D7A21FE6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739798"/>
              </p:ext>
            </p:extLst>
          </p:nvPr>
        </p:nvGraphicFramePr>
        <p:xfrm>
          <a:off x="1097280" y="1903717"/>
          <a:ext cx="10058400" cy="3363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37" name="TextBox 2136">
            <a:extLst>
              <a:ext uri="{FF2B5EF4-FFF2-40B4-BE49-F238E27FC236}">
                <a16:creationId xmlns:a16="http://schemas.microsoft.com/office/drawing/2014/main" id="{B1B55BCC-9723-4899-8F84-2A2E4372D971}"/>
              </a:ext>
            </a:extLst>
          </p:cNvPr>
          <p:cNvSpPr txBox="1"/>
          <p:nvPr/>
        </p:nvSpPr>
        <p:spPr>
          <a:xfrm>
            <a:off x="1212057" y="4399385"/>
            <a:ext cx="3231353" cy="1021556"/>
          </a:xfrm>
          <a:prstGeom prst="roundRect">
            <a:avLst/>
          </a:prstGeom>
          <a:solidFill>
            <a:srgbClr val="EF3094"/>
          </a:solidFill>
          <a:ln>
            <a:solidFill>
              <a:srgbClr val="EF309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Rivaroxaban 2.5 mg twice daily </a:t>
            </a:r>
            <a:endParaRPr lang="en-US" dirty="0">
              <a:solidFill>
                <a:schemeClr val="bg1"/>
              </a:solidFill>
              <a:latin typeface="Arial Nova" panose="020F0502020204030204"/>
              <a:cs typeface="Times New Roman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+ aspirin 100 mg daily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(n=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2,492)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138" name="TextBox 2137">
            <a:extLst>
              <a:ext uri="{FF2B5EF4-FFF2-40B4-BE49-F238E27FC236}">
                <a16:creationId xmlns:a16="http://schemas.microsoft.com/office/drawing/2014/main" id="{9F838FBE-8023-4E86-AD3C-689631133E14}"/>
              </a:ext>
            </a:extLst>
          </p:cNvPr>
          <p:cNvSpPr txBox="1"/>
          <p:nvPr/>
        </p:nvSpPr>
        <p:spPr>
          <a:xfrm>
            <a:off x="4510088" y="4396256"/>
            <a:ext cx="3231353" cy="1021556"/>
          </a:xfrm>
          <a:prstGeom prst="roundRect">
            <a:avLst/>
          </a:prstGeom>
          <a:solidFill>
            <a:srgbClr val="EF3094"/>
          </a:solidFill>
          <a:ln>
            <a:solidFill>
              <a:srgbClr val="EF309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Rivaroxaban 5 mg twice daily 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(n=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2,474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)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140" name="TextBox 2139">
            <a:extLst>
              <a:ext uri="{FF2B5EF4-FFF2-40B4-BE49-F238E27FC236}">
                <a16:creationId xmlns:a16="http://schemas.microsoft.com/office/drawing/2014/main" id="{5E8FD35A-02E8-4613-AF48-BE382C67C55A}"/>
              </a:ext>
            </a:extLst>
          </p:cNvPr>
          <p:cNvSpPr txBox="1"/>
          <p:nvPr/>
        </p:nvSpPr>
        <p:spPr>
          <a:xfrm>
            <a:off x="7808119" y="4396256"/>
            <a:ext cx="3231353" cy="1021556"/>
          </a:xfrm>
          <a:prstGeom prst="roundRect">
            <a:avLst/>
          </a:prstGeom>
          <a:solidFill>
            <a:srgbClr val="EF3094"/>
          </a:solidFill>
          <a:ln>
            <a:solidFill>
              <a:srgbClr val="EF309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Aspirin 100 mg daily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(n=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2,504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)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63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241"/>
      </a:dk2>
      <a:lt2>
        <a:srgbClr val="E2E4E8"/>
      </a:lt2>
      <a:accent1>
        <a:srgbClr val="C36E4D"/>
      </a:accent1>
      <a:accent2>
        <a:srgbClr val="B18E3B"/>
      </a:accent2>
      <a:accent3>
        <a:srgbClr val="9CA742"/>
      </a:accent3>
      <a:accent4>
        <a:srgbClr val="3BA7B1"/>
      </a:accent4>
      <a:accent5>
        <a:srgbClr val="4D87C3"/>
      </a:accent5>
      <a:accent6>
        <a:srgbClr val="4B53B8"/>
      </a:accent6>
      <a:hlink>
        <a:srgbClr val="5779C7"/>
      </a:hlink>
      <a:folHlink>
        <a:srgbClr val="7F7F7F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1309</TotalTime>
  <Words>1346</Words>
  <Application>Microsoft Office PowerPoint</Application>
  <PresentationFormat>Widescreen</PresentationFormat>
  <Paragraphs>174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Aldhabi</vt:lpstr>
      <vt:lpstr>Arial</vt:lpstr>
      <vt:lpstr>Arial Nova</vt:lpstr>
      <vt:lpstr>Arial Nova Light</vt:lpstr>
      <vt:lpstr>Calibri</vt:lpstr>
      <vt:lpstr>Times New Roman</vt:lpstr>
      <vt:lpstr>RetrospectVTI</vt:lpstr>
      <vt:lpstr>Navigating New Indications for Rivaroxaban with the COMPASS Study</vt:lpstr>
      <vt:lpstr>Learning Objectives</vt:lpstr>
      <vt:lpstr>Background</vt:lpstr>
      <vt:lpstr>Cardiovascular Disease</vt:lpstr>
      <vt:lpstr>Rivaroxaban</vt:lpstr>
      <vt:lpstr>Rivaroxaban</vt:lpstr>
      <vt:lpstr>COMPASS Trial</vt:lpstr>
      <vt:lpstr>COMPASS Trial</vt:lpstr>
      <vt:lpstr>Study Design</vt:lpstr>
      <vt:lpstr>Study Outcomes</vt:lpstr>
      <vt:lpstr>Statistical Considerations</vt:lpstr>
      <vt:lpstr>Results</vt:lpstr>
      <vt:lpstr>Results</vt:lpstr>
      <vt:lpstr>Results</vt:lpstr>
      <vt:lpstr>Results</vt:lpstr>
      <vt:lpstr>Conclusions</vt:lpstr>
      <vt:lpstr>Implications for Clinical Decision-Making</vt:lpstr>
      <vt:lpstr>Current Guideline Recommendations</vt:lpstr>
      <vt:lpstr>Discussion</vt:lpstr>
      <vt:lpstr>Discussion</vt:lpstr>
      <vt:lpstr>Summary</vt:lpstr>
      <vt:lpstr>Learning Assessment</vt:lpstr>
      <vt:lpstr>Learning Assessment</vt:lpstr>
      <vt:lpstr>Learning Assessment</vt:lpstr>
      <vt:lpstr>Learning Assessment</vt:lpstr>
      <vt:lpstr>Learning Assessment</vt:lpstr>
      <vt:lpstr>Learning Assessment</vt:lpstr>
      <vt:lpstr>Learning Assessment</vt:lpstr>
      <vt:lpstr>Navigating New Indications for Rivaroxaban with the COMPASS Study</vt:lpstr>
      <vt:lpstr>References</vt:lpstr>
      <vt:lpstr>Patient Characteristics</vt:lpstr>
      <vt:lpstr>Efficacy Outcomes</vt:lpstr>
      <vt:lpstr>Safety Outcomes</vt:lpstr>
      <vt:lpstr>Outcomes</vt:lpstr>
      <vt:lpstr>Subgroup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Kylee</dc:creator>
  <cp:lastModifiedBy>Kylee</cp:lastModifiedBy>
  <cp:revision>1221</cp:revision>
  <dcterms:created xsi:type="dcterms:W3CDTF">2013-07-15T20:26:40Z</dcterms:created>
  <dcterms:modified xsi:type="dcterms:W3CDTF">2019-10-12T00:43:25Z</dcterms:modified>
</cp:coreProperties>
</file>