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0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59"/>
  </p:notesMasterIdLst>
  <p:sldIdLst>
    <p:sldId id="256" r:id="rId5"/>
    <p:sldId id="257" r:id="rId6"/>
    <p:sldId id="258" r:id="rId7"/>
    <p:sldId id="297" r:id="rId8"/>
    <p:sldId id="289" r:id="rId9"/>
    <p:sldId id="261" r:id="rId10"/>
    <p:sldId id="262" r:id="rId11"/>
    <p:sldId id="292" r:id="rId12"/>
    <p:sldId id="290" r:id="rId13"/>
    <p:sldId id="322" r:id="rId14"/>
    <p:sldId id="312" r:id="rId15"/>
    <p:sldId id="263" r:id="rId16"/>
    <p:sldId id="264" r:id="rId17"/>
    <p:sldId id="316" r:id="rId18"/>
    <p:sldId id="315" r:id="rId19"/>
    <p:sldId id="287" r:id="rId20"/>
    <p:sldId id="286" r:id="rId21"/>
    <p:sldId id="288" r:id="rId22"/>
    <p:sldId id="282" r:id="rId23"/>
    <p:sldId id="318" r:id="rId24"/>
    <p:sldId id="313" r:id="rId25"/>
    <p:sldId id="308" r:id="rId26"/>
    <p:sldId id="294" r:id="rId27"/>
    <p:sldId id="299" r:id="rId28"/>
    <p:sldId id="305" r:id="rId29"/>
    <p:sldId id="295" r:id="rId30"/>
    <p:sldId id="300" r:id="rId31"/>
    <p:sldId id="298" r:id="rId32"/>
    <p:sldId id="301" r:id="rId33"/>
    <p:sldId id="309" r:id="rId34"/>
    <p:sldId id="304" r:id="rId35"/>
    <p:sldId id="293" r:id="rId36"/>
    <p:sldId id="267" r:id="rId37"/>
    <p:sldId id="310" r:id="rId38"/>
    <p:sldId id="279" r:id="rId39"/>
    <p:sldId id="296" r:id="rId40"/>
    <p:sldId id="268" r:id="rId41"/>
    <p:sldId id="303" r:id="rId42"/>
    <p:sldId id="306" r:id="rId43"/>
    <p:sldId id="307" r:id="rId44"/>
    <p:sldId id="271" r:id="rId45"/>
    <p:sldId id="269" r:id="rId46"/>
    <p:sldId id="276" r:id="rId47"/>
    <p:sldId id="274" r:id="rId48"/>
    <p:sldId id="275" r:id="rId49"/>
    <p:sldId id="273" r:id="rId50"/>
    <p:sldId id="281" r:id="rId51"/>
    <p:sldId id="270" r:id="rId52"/>
    <p:sldId id="278" r:id="rId53"/>
    <p:sldId id="277" r:id="rId54"/>
    <p:sldId id="272" r:id="rId55"/>
    <p:sldId id="280" r:id="rId56"/>
    <p:sldId id="319" r:id="rId57"/>
    <p:sldId id="31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zworth, Abriana" initials="HA" lastIdx="1" clrIdx="0">
    <p:extLst>
      <p:ext uri="{19B8F6BF-5375-455C-9EA6-DF929625EA0E}">
        <p15:presenceInfo xmlns:p15="http://schemas.microsoft.com/office/powerpoint/2012/main" userId="S::holzworthac@upmc.edu::d22728bc-5b0c-4a1c-90ca-3eb32c73fd62" providerId="AD"/>
      </p:ext>
    </p:extLst>
  </p:cmAuthor>
  <p:cmAuthor id="2" name="Scholl, Maryann" initials="SM" lastIdx="33" clrIdx="1">
    <p:extLst>
      <p:ext uri="{19B8F6BF-5375-455C-9EA6-DF929625EA0E}">
        <p15:presenceInfo xmlns:p15="http://schemas.microsoft.com/office/powerpoint/2012/main" userId="S::schollm@upmc.edu::d78c7f6b-5f64-4704-8b6f-56cb4473a9d3" providerId="AD"/>
      </p:ext>
    </p:extLst>
  </p:cmAuthor>
  <p:cmAuthor id="3" name="Jorgensen, Rachael" initials="JR" lastIdx="1" clrIdx="2">
    <p:extLst>
      <p:ext uri="{19B8F6BF-5375-455C-9EA6-DF929625EA0E}">
        <p15:presenceInfo xmlns:p15="http://schemas.microsoft.com/office/powerpoint/2012/main" userId="S::jorgensenrm@upmc.edu::c574c97e-7a4f-46ff-ba56-111bc1250f58" providerId="AD"/>
      </p:ext>
    </p:extLst>
  </p:cmAuthor>
  <p:cmAuthor id="4" name="Hordusky, Sarah" initials="HS" lastIdx="6" clrIdx="3">
    <p:extLst>
      <p:ext uri="{19B8F6BF-5375-455C-9EA6-DF929625EA0E}">
        <p15:presenceInfo xmlns:p15="http://schemas.microsoft.com/office/powerpoint/2012/main" userId="S::andersonse6@upmc.edu::2a8d7438-7d88-4afe-b261-c85e91dd6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7F0A1-08D1-402D-B99A-8DE7999810A4}" v="44" dt="2021-02-16T03:27:27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ll, Maryann" userId="d78c7f6b-5f64-4704-8b6f-56cb4473a9d3" providerId="ADAL" clId="{A460AE91-B3B4-4EEB-8394-DE7B98FEA8BE}"/>
    <pc:docChg chg="delSld">
      <pc:chgData name="Scholl, Maryann" userId="d78c7f6b-5f64-4704-8b6f-56cb4473a9d3" providerId="ADAL" clId="{A460AE91-B3B4-4EEB-8394-DE7B98FEA8BE}" dt="2021-02-16T17:55:16.004" v="1" actId="47"/>
      <pc:docMkLst>
        <pc:docMk/>
      </pc:docMkLst>
      <pc:sldChg chg="del">
        <pc:chgData name="Scholl, Maryann" userId="d78c7f6b-5f64-4704-8b6f-56cb4473a9d3" providerId="ADAL" clId="{A460AE91-B3B4-4EEB-8394-DE7B98FEA8BE}" dt="2021-02-16T17:55:16.004" v="1" actId="47"/>
        <pc:sldMkLst>
          <pc:docMk/>
          <pc:sldMk cId="1756514457" sldId="324"/>
        </pc:sldMkLst>
      </pc:sldChg>
      <pc:sldChg chg="del">
        <pc:chgData name="Scholl, Maryann" userId="d78c7f6b-5f64-4704-8b6f-56cb4473a9d3" providerId="ADAL" clId="{A460AE91-B3B4-4EEB-8394-DE7B98FEA8BE}" dt="2021-02-16T17:55:14.279" v="0" actId="47"/>
        <pc:sldMkLst>
          <pc:docMk/>
          <pc:sldMk cId="2035230283" sldId="325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07T15:47:55.539" idx="20">
    <p:pos x="7380" y="1218"/>
    <p:text>I know we got rid of this product before; unsure if we have it back but I haven't seen it.  Of note- this is the pain med the prison has... that's a tidbit worth knowing (and it was ortho who needed to know last time someone called)
</p:text>
    <p:extLst>
      <p:ext uri="{C676402C-5697-4E1C-873F-D02D1690AC5C}">
        <p15:threadingInfo xmlns:p15="http://schemas.microsoft.com/office/powerpoint/2012/main" timeZoneBias="480"/>
      </p:ext>
    </p:extLst>
  </p:cm>
  <p:cm authorId="2" dt="2021-01-07T15:48:56.978" idx="21">
    <p:pos x="7476" y="1314"/>
    <p:text>True that IV morphine lasts longest of the IVs- but we rarely use an interval &gt; 2 hours for either morphine or hydromorphone IV
</p:text>
    <p:extLst>
      <p:ext uri="{C676402C-5697-4E1C-873F-D02D1690AC5C}">
        <p15:threadingInfo xmlns:p15="http://schemas.microsoft.com/office/powerpoint/2012/main" timeZoneBias="480"/>
      </p:ext>
    </p:extLst>
  </p:cm>
  <p:cm authorId="2" dt="2021-01-16T15:41:52.074" idx="32">
    <p:pos x="10" y="10"/>
    <p:text>I agree with Brad- don't read so much of this.  It's a good reference, but not something to just read.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1-13T12:39:23.032" idx="4">
    <p:pos x="10" y="10"/>
    <p:text>Awesome example!!!!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07T15:49:36.072" idx="22">
    <p:pos x="7578" y="1176"/>
    <p:text>we rarely exceed 4 or 6 hours for duration between oral pain med doses
</p:text>
    <p:extLst>
      <p:ext uri="{C676402C-5697-4E1C-873F-D02D1690AC5C}">
        <p15:threadingInfo xmlns:p15="http://schemas.microsoft.com/office/powerpoint/2012/main" timeZoneBias="480"/>
      </p:ext>
    </p:extLst>
  </p:cm>
  <p:cm authorId="2" dt="2021-01-07T15:50:43.730" idx="23">
    <p:pos x="7674" y="1272"/>
    <p:text>it's been on shortage for a while- don't let them get to excited about it!  mom/baby will be angry.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11T10:15:04.571" idx="25">
    <p:pos x="10" y="10"/>
    <p:text>Check on the fentanyl dosing- that looks like post-op dosing (q5 min); we have different dosing and frequency if it's used on the floor for pain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1-14T04:13:09.935" idx="6">
    <p:pos x="10" y="10"/>
    <p:text>May be a good idea to put #1 in bold since I think does not always get done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11T10:16:20.105" idx="26">
    <p:pos x="10" y="10"/>
    <p:text>Advertise for yourselves too- it's not uncommon for people to call pharmacy if they want to check on MMEs or opioid conversions
</p:text>
    <p:extLst>
      <p:ext uri="{C676402C-5697-4E1C-873F-D02D1690AC5C}">
        <p15:threadingInfo xmlns:p15="http://schemas.microsoft.com/office/powerpoint/2012/main" timeZoneBias="480"/>
      </p:ext>
    </p:extLst>
  </p:cm>
  <p:cm authorId="4" dt="2021-01-13T12:29:35.503" idx="1">
    <p:pos x="106" y="106"/>
    <p:text>It may be a good idea to also show the website URL that they can go to in order to calculate the MME so they know where to find the calculator
</p:text>
    <p:extLst>
      <p:ext uri="{C676402C-5697-4E1C-873F-D02D1690AC5C}">
        <p15:threadingInfo xmlns:p15="http://schemas.microsoft.com/office/powerpoint/2012/main" timeZoneBias="480"/>
      </p:ext>
    </p:extLst>
  </p:cm>
  <p:cm authorId="4" dt="2021-01-14T04:12:30.621" idx="5">
    <p:pos x="202" y="202"/>
    <p:text>Great addition - if you wanted to take an extra step, you could screenshot slides on how to navigate the website. They won't remember that long URL but they could more likely remember mdcalc.com - then you can show the search area where you type in MME and can select the calculator. Just a suggestion to show the steps for them to remember it better so they actually use the website.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1-13T12:38:09.858" idx="3">
    <p:pos x="10" y="10"/>
    <p:text>EPCS_FAQs.pdf (upmc.com) Look at that document on Infonet to get the exact fines for prescribers. It says $100 for 1-10 violations, $250 for each subsequent violation up to a maximum of $5000 per calendar year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2-21T12:32:53.916" idx="2">
    <p:pos x="7404" y="1932"/>
    <p:text>Great idea!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1-13T12:34:21.681" idx="2">
    <p:pos x="10" y="10"/>
    <p:text>Your note about start date - the automated start date does not transfer over to the electronic rx at the pharmacy (at least that I have seen) so if you do want to have a specific start date that must be typed into the instructions or rx comments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2-21T12:34:17.418" idx="3">
    <p:pos x="7314" y="1368"/>
    <p:text>Good point- I think MSContin is preferred first on most insurances?  If we can get Sarah or someone to verify that from experience, that could be helpful to add.
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FB7D4-E65D-4857-A56D-FF9EEB313B1C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A895A97-6D31-4798-BEF7-2D9AC0B1D94F}">
      <dgm:prSet phldrT="[Text]" phldr="0"/>
      <dgm:spPr/>
      <dgm:t>
        <a:bodyPr/>
        <a:lstStyle/>
        <a:p>
          <a:r>
            <a:rPr lang="en-US">
              <a:latin typeface="Gill Sans MT" panose="020B0502020104020203"/>
            </a:rPr>
            <a:t>Codeine</a:t>
          </a:r>
          <a:endParaRPr lang="en-US"/>
        </a:p>
      </dgm:t>
    </dgm:pt>
    <dgm:pt modelId="{C57B9B51-B39B-42B0-9398-F1FE78BD14D1}" type="parTrans" cxnId="{A1923E9B-8A8B-40D7-88AE-5D41479E010A}">
      <dgm:prSet/>
      <dgm:spPr/>
      <dgm:t>
        <a:bodyPr/>
        <a:lstStyle/>
        <a:p>
          <a:endParaRPr lang="en-US"/>
        </a:p>
      </dgm:t>
    </dgm:pt>
    <dgm:pt modelId="{5C757E8D-DAFA-466F-8FE0-BDBA8F50C409}" type="sibTrans" cxnId="{A1923E9B-8A8B-40D7-88AE-5D41479E010A}">
      <dgm:prSet/>
      <dgm:spPr/>
      <dgm:t>
        <a:bodyPr/>
        <a:lstStyle/>
        <a:p>
          <a:endParaRPr lang="en-US"/>
        </a:p>
      </dgm:t>
    </dgm:pt>
    <dgm:pt modelId="{133473C8-47DB-4B46-9603-2B99B052CBFF}">
      <dgm:prSet phldrT="[Text]" phldr="0"/>
      <dgm:spPr/>
      <dgm:t>
        <a:bodyPr/>
        <a:lstStyle/>
        <a:p>
          <a:r>
            <a:rPr lang="en-US">
              <a:latin typeface="Gill Sans MT" panose="020B0502020104020203"/>
            </a:rPr>
            <a:t>Fentanyl</a:t>
          </a:r>
          <a:endParaRPr lang="en-US"/>
        </a:p>
      </dgm:t>
    </dgm:pt>
    <dgm:pt modelId="{387CEABF-7D45-417F-AD6B-64816A7100D2}" type="parTrans" cxnId="{D5E11CE5-0096-4DBB-BC2E-E60F6D149921}">
      <dgm:prSet/>
      <dgm:spPr/>
      <dgm:t>
        <a:bodyPr/>
        <a:lstStyle/>
        <a:p>
          <a:endParaRPr lang="en-US"/>
        </a:p>
      </dgm:t>
    </dgm:pt>
    <dgm:pt modelId="{EBB8AE14-EAA9-4756-9746-C74295291DDF}" type="sibTrans" cxnId="{D5E11CE5-0096-4DBB-BC2E-E60F6D149921}">
      <dgm:prSet/>
      <dgm:spPr/>
      <dgm:t>
        <a:bodyPr/>
        <a:lstStyle/>
        <a:p>
          <a:endParaRPr lang="en-US"/>
        </a:p>
      </dgm:t>
    </dgm:pt>
    <dgm:pt modelId="{199B68D6-7B51-41C5-A730-3921E2879D96}">
      <dgm:prSet phldrT="[Text]" phldr="0"/>
      <dgm:spPr/>
      <dgm:t>
        <a:bodyPr/>
        <a:lstStyle/>
        <a:p>
          <a:r>
            <a:rPr lang="en-US">
              <a:latin typeface="Gill Sans MT" panose="020B0502020104020203"/>
            </a:rPr>
            <a:t>Hydrocodone</a:t>
          </a:r>
          <a:endParaRPr lang="en-US"/>
        </a:p>
      </dgm:t>
    </dgm:pt>
    <dgm:pt modelId="{926D7069-ADD9-43FE-AC55-639BBF73CF3A}" type="parTrans" cxnId="{E81A7B02-DEAD-4160-ADD5-6B32C4CF5ED7}">
      <dgm:prSet/>
      <dgm:spPr/>
      <dgm:t>
        <a:bodyPr/>
        <a:lstStyle/>
        <a:p>
          <a:endParaRPr lang="en-US"/>
        </a:p>
      </dgm:t>
    </dgm:pt>
    <dgm:pt modelId="{465A04E2-EA41-4196-9E44-70C3D6C262C0}" type="sibTrans" cxnId="{E81A7B02-DEAD-4160-ADD5-6B32C4CF5ED7}">
      <dgm:prSet/>
      <dgm:spPr/>
      <dgm:t>
        <a:bodyPr/>
        <a:lstStyle/>
        <a:p>
          <a:endParaRPr lang="en-US"/>
        </a:p>
      </dgm:t>
    </dgm:pt>
    <dgm:pt modelId="{463E62D4-1DEE-4757-8BC4-4A99FA55EAAB}">
      <dgm:prSet phldrT="[Text]" phldr="0"/>
      <dgm:spPr/>
      <dgm:t>
        <a:bodyPr/>
        <a:lstStyle/>
        <a:p>
          <a:r>
            <a:rPr lang="en-US">
              <a:latin typeface="Gill Sans MT" panose="020B0502020104020203"/>
            </a:rPr>
            <a:t>Hydromorphone</a:t>
          </a:r>
          <a:endParaRPr lang="en-US"/>
        </a:p>
      </dgm:t>
    </dgm:pt>
    <dgm:pt modelId="{407E2BD6-299D-4F4A-BECB-AD0A9A33C48C}" type="parTrans" cxnId="{B3C3777D-4368-498D-A7E0-0C14FB48AC75}">
      <dgm:prSet/>
      <dgm:spPr/>
      <dgm:t>
        <a:bodyPr/>
        <a:lstStyle/>
        <a:p>
          <a:endParaRPr lang="en-US"/>
        </a:p>
      </dgm:t>
    </dgm:pt>
    <dgm:pt modelId="{934697EA-278C-41F8-AE92-A258A1C94F66}" type="sibTrans" cxnId="{B3C3777D-4368-498D-A7E0-0C14FB48AC75}">
      <dgm:prSet/>
      <dgm:spPr/>
      <dgm:t>
        <a:bodyPr/>
        <a:lstStyle/>
        <a:p>
          <a:endParaRPr lang="en-US"/>
        </a:p>
      </dgm:t>
    </dgm:pt>
    <dgm:pt modelId="{1108F07A-F327-4CF3-BED6-11ABE63BCF60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 Morphine</a:t>
          </a:r>
        </a:p>
      </dgm:t>
    </dgm:pt>
    <dgm:pt modelId="{111135CB-A690-45F2-B1E7-629F297306CD}" type="parTrans" cxnId="{1E01F6C6-E0BC-468D-9321-0193BDABDA30}">
      <dgm:prSet/>
      <dgm:spPr/>
    </dgm:pt>
    <dgm:pt modelId="{FBAC14D2-0685-4F79-A19C-2A906EC8F768}" type="sibTrans" cxnId="{1E01F6C6-E0BC-468D-9321-0193BDABDA30}">
      <dgm:prSet/>
      <dgm:spPr/>
    </dgm:pt>
    <dgm:pt modelId="{9451FBBA-619B-4992-A498-ACC279A85A3E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 Oxycodone</a:t>
          </a:r>
        </a:p>
      </dgm:t>
    </dgm:pt>
    <dgm:pt modelId="{A5316B9A-5317-456B-9F88-2BB4E226B8BC}" type="parTrans" cxnId="{6C68E9F3-46ED-4080-97CD-B7F37D780ECC}">
      <dgm:prSet/>
      <dgm:spPr/>
    </dgm:pt>
    <dgm:pt modelId="{87DEC162-0853-4072-A38B-372BE3877DBB}" type="sibTrans" cxnId="{6C68E9F3-46ED-4080-97CD-B7F37D780ECC}">
      <dgm:prSet/>
      <dgm:spPr/>
    </dgm:pt>
    <dgm:pt modelId="{B2954803-07D8-4416-8B48-B8DF665BAC12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Oxymorphone</a:t>
          </a:r>
        </a:p>
      </dgm:t>
    </dgm:pt>
    <dgm:pt modelId="{ABFD6F83-F886-4BF3-846D-4423FC20AFD9}" type="parTrans" cxnId="{5B5A8517-1FF4-4195-9809-98D09E4F3349}">
      <dgm:prSet/>
      <dgm:spPr/>
    </dgm:pt>
    <dgm:pt modelId="{876D5B70-8BFC-4581-BDA9-B9C9442FE59B}" type="sibTrans" cxnId="{5B5A8517-1FF4-4195-9809-98D09E4F3349}">
      <dgm:prSet/>
      <dgm:spPr/>
    </dgm:pt>
    <dgm:pt modelId="{C3EC1A85-BA97-480F-B279-9D82E42C30CD}">
      <dgm:prSet phldr="0"/>
      <dgm:spPr/>
      <dgm:t>
        <a:bodyPr/>
        <a:lstStyle/>
        <a:p>
          <a:r>
            <a:rPr lang="en-US">
              <a:latin typeface="Gill Sans MT" panose="020B0502020104020203"/>
            </a:rPr>
            <a:t>Nalbuphine</a:t>
          </a:r>
        </a:p>
      </dgm:t>
    </dgm:pt>
    <dgm:pt modelId="{4FD53C34-BAD0-4333-962B-5A0C1DAD7E26}" type="parTrans" cxnId="{0DC227AB-DC41-4D91-9B4B-875B66193730}">
      <dgm:prSet/>
      <dgm:spPr/>
    </dgm:pt>
    <dgm:pt modelId="{B825F29B-4915-4F24-9F4C-F25591CACB73}" type="sibTrans" cxnId="{0DC227AB-DC41-4D91-9B4B-875B66193730}">
      <dgm:prSet/>
      <dgm:spPr/>
    </dgm:pt>
    <dgm:pt modelId="{8D38860E-60AD-4E1A-8AEC-3452055475B8}" type="pres">
      <dgm:prSet presAssocID="{FD0FB7D4-E65D-4857-A56D-FF9EEB313B1C}" presName="diagram" presStyleCnt="0">
        <dgm:presLayoutVars>
          <dgm:dir/>
          <dgm:resizeHandles val="exact"/>
        </dgm:presLayoutVars>
      </dgm:prSet>
      <dgm:spPr/>
    </dgm:pt>
    <dgm:pt modelId="{C8C45855-7440-4C67-A23D-E034C9504E71}" type="pres">
      <dgm:prSet presAssocID="{AA895A97-6D31-4798-BEF7-2D9AC0B1D94F}" presName="node" presStyleLbl="node1" presStyleIdx="0" presStyleCnt="8">
        <dgm:presLayoutVars>
          <dgm:bulletEnabled val="1"/>
        </dgm:presLayoutVars>
      </dgm:prSet>
      <dgm:spPr/>
    </dgm:pt>
    <dgm:pt modelId="{79786DB1-D062-4081-B4FD-8B0D68720A36}" type="pres">
      <dgm:prSet presAssocID="{5C757E8D-DAFA-466F-8FE0-BDBA8F50C409}" presName="sibTrans" presStyleCnt="0"/>
      <dgm:spPr/>
    </dgm:pt>
    <dgm:pt modelId="{268669F6-F16C-4378-9C6C-D82E2BB4584E}" type="pres">
      <dgm:prSet presAssocID="{133473C8-47DB-4B46-9603-2B99B052CBFF}" presName="node" presStyleLbl="node1" presStyleIdx="1" presStyleCnt="8">
        <dgm:presLayoutVars>
          <dgm:bulletEnabled val="1"/>
        </dgm:presLayoutVars>
      </dgm:prSet>
      <dgm:spPr/>
    </dgm:pt>
    <dgm:pt modelId="{9519AA2A-714D-4B1C-B991-D0798D94E9DD}" type="pres">
      <dgm:prSet presAssocID="{EBB8AE14-EAA9-4756-9746-C74295291DDF}" presName="sibTrans" presStyleCnt="0"/>
      <dgm:spPr/>
    </dgm:pt>
    <dgm:pt modelId="{4C7B3601-572E-4334-95E2-99B23014EEFA}" type="pres">
      <dgm:prSet presAssocID="{199B68D6-7B51-41C5-A730-3921E2879D96}" presName="node" presStyleLbl="node1" presStyleIdx="2" presStyleCnt="8">
        <dgm:presLayoutVars>
          <dgm:bulletEnabled val="1"/>
        </dgm:presLayoutVars>
      </dgm:prSet>
      <dgm:spPr/>
    </dgm:pt>
    <dgm:pt modelId="{D5CBD948-6F35-47D3-9133-E5A39F5E9FB0}" type="pres">
      <dgm:prSet presAssocID="{465A04E2-EA41-4196-9E44-70C3D6C262C0}" presName="sibTrans" presStyleCnt="0"/>
      <dgm:spPr/>
    </dgm:pt>
    <dgm:pt modelId="{0DDB50D8-6D53-41DE-8D63-4437314A5C56}" type="pres">
      <dgm:prSet presAssocID="{463E62D4-1DEE-4757-8BC4-4A99FA55EAAB}" presName="node" presStyleLbl="node1" presStyleIdx="3" presStyleCnt="8">
        <dgm:presLayoutVars>
          <dgm:bulletEnabled val="1"/>
        </dgm:presLayoutVars>
      </dgm:prSet>
      <dgm:spPr/>
    </dgm:pt>
    <dgm:pt modelId="{8FBB04BB-1C6A-459C-8836-CC7427B3C6DD}" type="pres">
      <dgm:prSet presAssocID="{934697EA-278C-41F8-AE92-A258A1C94F66}" presName="sibTrans" presStyleCnt="0"/>
      <dgm:spPr/>
    </dgm:pt>
    <dgm:pt modelId="{4DAF0D2D-3554-439E-B115-E7900A615D32}" type="pres">
      <dgm:prSet presAssocID="{1108F07A-F327-4CF3-BED6-11ABE63BCF60}" presName="node" presStyleLbl="node1" presStyleIdx="4" presStyleCnt="8">
        <dgm:presLayoutVars>
          <dgm:bulletEnabled val="1"/>
        </dgm:presLayoutVars>
      </dgm:prSet>
      <dgm:spPr/>
    </dgm:pt>
    <dgm:pt modelId="{31CA162A-1EB3-4EF0-85C5-38E823D22E5B}" type="pres">
      <dgm:prSet presAssocID="{FBAC14D2-0685-4F79-A19C-2A906EC8F768}" presName="sibTrans" presStyleCnt="0"/>
      <dgm:spPr/>
    </dgm:pt>
    <dgm:pt modelId="{731621A2-4270-4933-B679-CF7A7EF52BF8}" type="pres">
      <dgm:prSet presAssocID="{C3EC1A85-BA97-480F-B279-9D82E42C30CD}" presName="node" presStyleLbl="node1" presStyleIdx="5" presStyleCnt="8">
        <dgm:presLayoutVars>
          <dgm:bulletEnabled val="1"/>
        </dgm:presLayoutVars>
      </dgm:prSet>
      <dgm:spPr/>
    </dgm:pt>
    <dgm:pt modelId="{3933D6DE-B30A-47B2-80B8-58CA8690C2DD}" type="pres">
      <dgm:prSet presAssocID="{B825F29B-4915-4F24-9F4C-F25591CACB73}" presName="sibTrans" presStyleCnt="0"/>
      <dgm:spPr/>
    </dgm:pt>
    <dgm:pt modelId="{FB3AD406-F176-44A2-BFA8-C0122E1D5F8B}" type="pres">
      <dgm:prSet presAssocID="{9451FBBA-619B-4992-A498-ACC279A85A3E}" presName="node" presStyleLbl="node1" presStyleIdx="6" presStyleCnt="8">
        <dgm:presLayoutVars>
          <dgm:bulletEnabled val="1"/>
        </dgm:presLayoutVars>
      </dgm:prSet>
      <dgm:spPr/>
    </dgm:pt>
    <dgm:pt modelId="{BEA69848-AF28-468F-815E-6269BF411EE8}" type="pres">
      <dgm:prSet presAssocID="{87DEC162-0853-4072-A38B-372BE3877DBB}" presName="sibTrans" presStyleCnt="0"/>
      <dgm:spPr/>
    </dgm:pt>
    <dgm:pt modelId="{3B93240D-DFCC-4A60-9F3E-750DD4018DE8}" type="pres">
      <dgm:prSet presAssocID="{B2954803-07D8-4416-8B48-B8DF665BAC12}" presName="node" presStyleLbl="node1" presStyleIdx="7" presStyleCnt="8">
        <dgm:presLayoutVars>
          <dgm:bulletEnabled val="1"/>
        </dgm:presLayoutVars>
      </dgm:prSet>
      <dgm:spPr/>
    </dgm:pt>
  </dgm:ptLst>
  <dgm:cxnLst>
    <dgm:cxn modelId="{E81A7B02-DEAD-4160-ADD5-6B32C4CF5ED7}" srcId="{FD0FB7D4-E65D-4857-A56D-FF9EEB313B1C}" destId="{199B68D6-7B51-41C5-A730-3921E2879D96}" srcOrd="2" destOrd="0" parTransId="{926D7069-ADD9-43FE-AC55-639BBF73CF3A}" sibTransId="{465A04E2-EA41-4196-9E44-70C3D6C262C0}"/>
    <dgm:cxn modelId="{5B5A8517-1FF4-4195-9809-98D09E4F3349}" srcId="{FD0FB7D4-E65D-4857-A56D-FF9EEB313B1C}" destId="{B2954803-07D8-4416-8B48-B8DF665BAC12}" srcOrd="7" destOrd="0" parTransId="{ABFD6F83-F886-4BF3-846D-4423FC20AFD9}" sibTransId="{876D5B70-8BFC-4581-BDA9-B9C9442FE59B}"/>
    <dgm:cxn modelId="{19D76B26-3D1C-4DD4-921C-6FD953D20B88}" type="presOf" srcId="{AA895A97-6D31-4798-BEF7-2D9AC0B1D94F}" destId="{C8C45855-7440-4C67-A23D-E034C9504E71}" srcOrd="0" destOrd="0" presId="urn:microsoft.com/office/officeart/2005/8/layout/default"/>
    <dgm:cxn modelId="{B42A0A38-BF25-42DB-BBF4-2850D83179DD}" type="presOf" srcId="{1108F07A-F327-4CF3-BED6-11ABE63BCF60}" destId="{4DAF0D2D-3554-439E-B115-E7900A615D32}" srcOrd="0" destOrd="0" presId="urn:microsoft.com/office/officeart/2005/8/layout/default"/>
    <dgm:cxn modelId="{8EF82B5E-4F47-4E90-87FD-6F65097F158A}" type="presOf" srcId="{463E62D4-1DEE-4757-8BC4-4A99FA55EAAB}" destId="{0DDB50D8-6D53-41DE-8D63-4437314A5C56}" srcOrd="0" destOrd="0" presId="urn:microsoft.com/office/officeart/2005/8/layout/default"/>
    <dgm:cxn modelId="{EF95DE63-7030-4929-ADF5-46F815629B82}" type="presOf" srcId="{FD0FB7D4-E65D-4857-A56D-FF9EEB313B1C}" destId="{8D38860E-60AD-4E1A-8AEC-3452055475B8}" srcOrd="0" destOrd="0" presId="urn:microsoft.com/office/officeart/2005/8/layout/default"/>
    <dgm:cxn modelId="{B3C3777D-4368-498D-A7E0-0C14FB48AC75}" srcId="{FD0FB7D4-E65D-4857-A56D-FF9EEB313B1C}" destId="{463E62D4-1DEE-4757-8BC4-4A99FA55EAAB}" srcOrd="3" destOrd="0" parTransId="{407E2BD6-299D-4F4A-BECB-AD0A9A33C48C}" sibTransId="{934697EA-278C-41F8-AE92-A258A1C94F66}"/>
    <dgm:cxn modelId="{A1923E9B-8A8B-40D7-88AE-5D41479E010A}" srcId="{FD0FB7D4-E65D-4857-A56D-FF9EEB313B1C}" destId="{AA895A97-6D31-4798-BEF7-2D9AC0B1D94F}" srcOrd="0" destOrd="0" parTransId="{C57B9B51-B39B-42B0-9398-F1FE78BD14D1}" sibTransId="{5C757E8D-DAFA-466F-8FE0-BDBA8F50C409}"/>
    <dgm:cxn modelId="{0DC227AB-DC41-4D91-9B4B-875B66193730}" srcId="{FD0FB7D4-E65D-4857-A56D-FF9EEB313B1C}" destId="{C3EC1A85-BA97-480F-B279-9D82E42C30CD}" srcOrd="5" destOrd="0" parTransId="{4FD53C34-BAD0-4333-962B-5A0C1DAD7E26}" sibTransId="{B825F29B-4915-4F24-9F4C-F25591CACB73}"/>
    <dgm:cxn modelId="{729AEAAD-C02A-4073-958E-CBA9ED01D423}" type="presOf" srcId="{199B68D6-7B51-41C5-A730-3921E2879D96}" destId="{4C7B3601-572E-4334-95E2-99B23014EEFA}" srcOrd="0" destOrd="0" presId="urn:microsoft.com/office/officeart/2005/8/layout/default"/>
    <dgm:cxn modelId="{1E01F6C6-E0BC-468D-9321-0193BDABDA30}" srcId="{FD0FB7D4-E65D-4857-A56D-FF9EEB313B1C}" destId="{1108F07A-F327-4CF3-BED6-11ABE63BCF60}" srcOrd="4" destOrd="0" parTransId="{111135CB-A690-45F2-B1E7-629F297306CD}" sibTransId="{FBAC14D2-0685-4F79-A19C-2A906EC8F768}"/>
    <dgm:cxn modelId="{D4F22CD7-65BF-4B50-AA3F-0E5CA148E9B2}" type="presOf" srcId="{9451FBBA-619B-4992-A498-ACC279A85A3E}" destId="{FB3AD406-F176-44A2-BFA8-C0122E1D5F8B}" srcOrd="0" destOrd="0" presId="urn:microsoft.com/office/officeart/2005/8/layout/default"/>
    <dgm:cxn modelId="{D5E11CE5-0096-4DBB-BC2E-E60F6D149921}" srcId="{FD0FB7D4-E65D-4857-A56D-FF9EEB313B1C}" destId="{133473C8-47DB-4B46-9603-2B99B052CBFF}" srcOrd="1" destOrd="0" parTransId="{387CEABF-7D45-417F-AD6B-64816A7100D2}" sibTransId="{EBB8AE14-EAA9-4756-9746-C74295291DDF}"/>
    <dgm:cxn modelId="{BC8035E6-55DD-4CB5-AEA7-EB0E018385F8}" type="presOf" srcId="{133473C8-47DB-4B46-9603-2B99B052CBFF}" destId="{268669F6-F16C-4378-9C6C-D82E2BB4584E}" srcOrd="0" destOrd="0" presId="urn:microsoft.com/office/officeart/2005/8/layout/default"/>
    <dgm:cxn modelId="{0B6BD2ED-A199-425C-8FF0-F76480342F99}" type="presOf" srcId="{B2954803-07D8-4416-8B48-B8DF665BAC12}" destId="{3B93240D-DFCC-4A60-9F3E-750DD4018DE8}" srcOrd="0" destOrd="0" presId="urn:microsoft.com/office/officeart/2005/8/layout/default"/>
    <dgm:cxn modelId="{6C68E9F3-46ED-4080-97CD-B7F37D780ECC}" srcId="{FD0FB7D4-E65D-4857-A56D-FF9EEB313B1C}" destId="{9451FBBA-619B-4992-A498-ACC279A85A3E}" srcOrd="6" destOrd="0" parTransId="{A5316B9A-5317-456B-9F88-2BB4E226B8BC}" sibTransId="{87DEC162-0853-4072-A38B-372BE3877DBB}"/>
    <dgm:cxn modelId="{BE705AF7-5B3C-4736-91AA-174708D40412}" type="presOf" srcId="{C3EC1A85-BA97-480F-B279-9D82E42C30CD}" destId="{731621A2-4270-4933-B679-CF7A7EF52BF8}" srcOrd="0" destOrd="0" presId="urn:microsoft.com/office/officeart/2005/8/layout/default"/>
    <dgm:cxn modelId="{B57F615D-69AB-49F2-8B8A-AEBD6C5E904A}" type="presParOf" srcId="{8D38860E-60AD-4E1A-8AEC-3452055475B8}" destId="{C8C45855-7440-4C67-A23D-E034C9504E71}" srcOrd="0" destOrd="0" presId="urn:microsoft.com/office/officeart/2005/8/layout/default"/>
    <dgm:cxn modelId="{FED40F17-0E75-4D86-AE1C-3AE6D8E21123}" type="presParOf" srcId="{8D38860E-60AD-4E1A-8AEC-3452055475B8}" destId="{79786DB1-D062-4081-B4FD-8B0D68720A36}" srcOrd="1" destOrd="0" presId="urn:microsoft.com/office/officeart/2005/8/layout/default"/>
    <dgm:cxn modelId="{72DBB9F6-9734-4F6B-A1FD-4480514AD422}" type="presParOf" srcId="{8D38860E-60AD-4E1A-8AEC-3452055475B8}" destId="{268669F6-F16C-4378-9C6C-D82E2BB4584E}" srcOrd="2" destOrd="0" presId="urn:microsoft.com/office/officeart/2005/8/layout/default"/>
    <dgm:cxn modelId="{3BE2103A-8F59-4D96-938B-E4496F2002F0}" type="presParOf" srcId="{8D38860E-60AD-4E1A-8AEC-3452055475B8}" destId="{9519AA2A-714D-4B1C-B991-D0798D94E9DD}" srcOrd="3" destOrd="0" presId="urn:microsoft.com/office/officeart/2005/8/layout/default"/>
    <dgm:cxn modelId="{4B7C1B47-44AF-482B-89AC-323D05ADD600}" type="presParOf" srcId="{8D38860E-60AD-4E1A-8AEC-3452055475B8}" destId="{4C7B3601-572E-4334-95E2-99B23014EEFA}" srcOrd="4" destOrd="0" presId="urn:microsoft.com/office/officeart/2005/8/layout/default"/>
    <dgm:cxn modelId="{ADDE9715-A200-4FE0-A213-A0BC6980120E}" type="presParOf" srcId="{8D38860E-60AD-4E1A-8AEC-3452055475B8}" destId="{D5CBD948-6F35-47D3-9133-E5A39F5E9FB0}" srcOrd="5" destOrd="0" presId="urn:microsoft.com/office/officeart/2005/8/layout/default"/>
    <dgm:cxn modelId="{DEB347A1-E9DE-4352-A976-D840F6B890E4}" type="presParOf" srcId="{8D38860E-60AD-4E1A-8AEC-3452055475B8}" destId="{0DDB50D8-6D53-41DE-8D63-4437314A5C56}" srcOrd="6" destOrd="0" presId="urn:microsoft.com/office/officeart/2005/8/layout/default"/>
    <dgm:cxn modelId="{C7ED1701-8547-461E-8A8E-9FAF6B882749}" type="presParOf" srcId="{8D38860E-60AD-4E1A-8AEC-3452055475B8}" destId="{8FBB04BB-1C6A-459C-8836-CC7427B3C6DD}" srcOrd="7" destOrd="0" presId="urn:microsoft.com/office/officeart/2005/8/layout/default"/>
    <dgm:cxn modelId="{13D3AC6F-A3E3-4BE0-B7AB-A8A0ADB8B99C}" type="presParOf" srcId="{8D38860E-60AD-4E1A-8AEC-3452055475B8}" destId="{4DAF0D2D-3554-439E-B115-E7900A615D32}" srcOrd="8" destOrd="0" presId="urn:microsoft.com/office/officeart/2005/8/layout/default"/>
    <dgm:cxn modelId="{54BE6883-3A1C-4531-A4C2-C85C96182CD2}" type="presParOf" srcId="{8D38860E-60AD-4E1A-8AEC-3452055475B8}" destId="{31CA162A-1EB3-4EF0-85C5-38E823D22E5B}" srcOrd="9" destOrd="0" presId="urn:microsoft.com/office/officeart/2005/8/layout/default"/>
    <dgm:cxn modelId="{730A1C19-92CB-489F-BA8A-997E17C5BB5A}" type="presParOf" srcId="{8D38860E-60AD-4E1A-8AEC-3452055475B8}" destId="{731621A2-4270-4933-B679-CF7A7EF52BF8}" srcOrd="10" destOrd="0" presId="urn:microsoft.com/office/officeart/2005/8/layout/default"/>
    <dgm:cxn modelId="{B9937920-E5C0-4CCB-A9A6-6DE4769FE45D}" type="presParOf" srcId="{8D38860E-60AD-4E1A-8AEC-3452055475B8}" destId="{3933D6DE-B30A-47B2-80B8-58CA8690C2DD}" srcOrd="11" destOrd="0" presId="urn:microsoft.com/office/officeart/2005/8/layout/default"/>
    <dgm:cxn modelId="{8DD2C177-ABF0-444C-BB82-DBDD4BE3C679}" type="presParOf" srcId="{8D38860E-60AD-4E1A-8AEC-3452055475B8}" destId="{FB3AD406-F176-44A2-BFA8-C0122E1D5F8B}" srcOrd="12" destOrd="0" presId="urn:microsoft.com/office/officeart/2005/8/layout/default"/>
    <dgm:cxn modelId="{6A78D8CE-AAEB-411B-8410-EB9FEF3D6330}" type="presParOf" srcId="{8D38860E-60AD-4E1A-8AEC-3452055475B8}" destId="{BEA69848-AF28-468F-815E-6269BF411EE8}" srcOrd="13" destOrd="0" presId="urn:microsoft.com/office/officeart/2005/8/layout/default"/>
    <dgm:cxn modelId="{E0D90160-3D81-4E04-B284-AD692D5DD19D}" type="presParOf" srcId="{8D38860E-60AD-4E1A-8AEC-3452055475B8}" destId="{3B93240D-DFCC-4A60-9F3E-750DD4018DE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07D48-01B7-4282-8E8D-0DDABF41BA43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3D45159-C5E1-4A2A-93C7-5952BC2DDD86}">
      <dgm:prSet phldrT="[Text]"/>
      <dgm:spPr/>
      <dgm:t>
        <a:bodyPr/>
        <a:lstStyle/>
        <a:p>
          <a:pPr algn="l"/>
          <a:r>
            <a:rPr lang="en-US"/>
            <a:t>Equianalgesic dose of another opioid for </a:t>
          </a:r>
          <a:r>
            <a:rPr lang="en-US" u="sng"/>
            <a:t>&gt;</a:t>
          </a:r>
          <a:r>
            <a:rPr lang="en-US"/>
            <a:t> 1 week </a:t>
          </a:r>
        </a:p>
      </dgm:t>
    </dgm:pt>
    <dgm:pt modelId="{A4398ED8-9CC7-4A36-93D4-A8EC53F9F045}" type="parTrans" cxnId="{F08771A1-3857-4BE7-BCE4-C212D51051D5}">
      <dgm:prSet/>
      <dgm:spPr/>
      <dgm:t>
        <a:bodyPr/>
        <a:lstStyle/>
        <a:p>
          <a:endParaRPr lang="en-US"/>
        </a:p>
      </dgm:t>
    </dgm:pt>
    <dgm:pt modelId="{90A28156-295C-4727-B9B5-6860630FB3C4}" type="sibTrans" cxnId="{F08771A1-3857-4BE7-BCE4-C212D51051D5}">
      <dgm:prSet/>
      <dgm:spPr/>
      <dgm:t>
        <a:bodyPr/>
        <a:lstStyle/>
        <a:p>
          <a:endParaRPr lang="en-US"/>
        </a:p>
      </dgm:t>
    </dgm:pt>
    <dgm:pt modelId="{42B65B8C-22C7-408E-8ACA-E49E17372298}">
      <dgm:prSet phldr="0"/>
      <dgm:spPr/>
      <dgm:t>
        <a:bodyPr/>
        <a:lstStyle/>
        <a:p>
          <a:pPr algn="l" rtl="0"/>
          <a:r>
            <a:rPr lang="en-US"/>
            <a:t>60mg morphine/day</a:t>
          </a:r>
        </a:p>
      </dgm:t>
    </dgm:pt>
    <dgm:pt modelId="{F0C5D5F0-F865-4CBD-A6EE-CD8C6A50FDA8}" type="parTrans" cxnId="{B7B1F457-1E4C-4CC2-97CD-43ABF5383618}">
      <dgm:prSet/>
      <dgm:spPr/>
    </dgm:pt>
    <dgm:pt modelId="{9C08EEF5-5DEC-4A3E-AFCF-D721857B1951}" type="sibTrans" cxnId="{B7B1F457-1E4C-4CC2-97CD-43ABF5383618}">
      <dgm:prSet/>
      <dgm:spPr/>
    </dgm:pt>
    <dgm:pt modelId="{A0188343-C0B6-4B9F-938B-AEDEE0897564}">
      <dgm:prSet phldr="0"/>
      <dgm:spPr/>
      <dgm:t>
        <a:bodyPr/>
        <a:lstStyle/>
        <a:p>
          <a:pPr algn="l"/>
          <a:r>
            <a:rPr lang="en-US"/>
            <a:t>30mg PO oxycodone/day</a:t>
          </a:r>
        </a:p>
      </dgm:t>
    </dgm:pt>
    <dgm:pt modelId="{CF9AC16A-538F-4984-9908-46B1FD9FB480}" type="parTrans" cxnId="{085EEB1B-94D5-464A-BDBB-60EEA5A0337D}">
      <dgm:prSet/>
      <dgm:spPr/>
    </dgm:pt>
    <dgm:pt modelId="{53AAAAD0-3F7A-4562-878E-2F7BD69D6345}" type="sibTrans" cxnId="{085EEB1B-94D5-464A-BDBB-60EEA5A0337D}">
      <dgm:prSet/>
      <dgm:spPr/>
    </dgm:pt>
    <dgm:pt modelId="{387BCB70-FDFD-4D64-8308-1C2B5A90EDCA}">
      <dgm:prSet phldr="0"/>
      <dgm:spPr/>
      <dgm:t>
        <a:bodyPr/>
        <a:lstStyle/>
        <a:p>
          <a:pPr algn="l"/>
          <a:r>
            <a:rPr lang="en-US"/>
            <a:t>8mg PO hydromorphone/day</a:t>
          </a:r>
        </a:p>
      </dgm:t>
    </dgm:pt>
    <dgm:pt modelId="{BCB9E9D2-4F1F-4BBA-A5CE-3F43B171007E}" type="parTrans" cxnId="{F09BD3D2-43F9-4C60-B227-9DA2FE961D86}">
      <dgm:prSet/>
      <dgm:spPr/>
    </dgm:pt>
    <dgm:pt modelId="{C551C3A5-D738-470A-95F7-7AF5AAAF6048}" type="sibTrans" cxnId="{F09BD3D2-43F9-4C60-B227-9DA2FE961D86}">
      <dgm:prSet/>
      <dgm:spPr/>
    </dgm:pt>
    <dgm:pt modelId="{8F43F3F5-3D0B-4262-A7EC-CC36CC6F0919}">
      <dgm:prSet phldr="0"/>
      <dgm:spPr/>
      <dgm:t>
        <a:bodyPr/>
        <a:lstStyle/>
        <a:p>
          <a:pPr algn="l"/>
          <a:r>
            <a:rPr lang="en-US"/>
            <a:t>25mg PO oxymorphone/day</a:t>
          </a:r>
        </a:p>
      </dgm:t>
    </dgm:pt>
    <dgm:pt modelId="{40DD1E26-B820-411B-B50D-E50446CA5047}" type="parTrans" cxnId="{346DCC36-1B61-42D4-A485-3436E8E04D0D}">
      <dgm:prSet/>
      <dgm:spPr/>
    </dgm:pt>
    <dgm:pt modelId="{976C09EA-BBF4-481B-8F30-B87AA94D37BF}" type="sibTrans" cxnId="{346DCC36-1B61-42D4-A485-3436E8E04D0D}">
      <dgm:prSet/>
      <dgm:spPr/>
    </dgm:pt>
    <dgm:pt modelId="{5AF0C3C8-9F51-40B2-875D-47711D2A2501}">
      <dgm:prSet phldr="0"/>
      <dgm:spPr/>
      <dgm:t>
        <a:bodyPr/>
        <a:lstStyle/>
        <a:p>
          <a:pPr algn="l"/>
          <a:r>
            <a:rPr lang="en-US"/>
            <a:t>60mg PO hydrocodone/day</a:t>
          </a:r>
        </a:p>
      </dgm:t>
    </dgm:pt>
    <dgm:pt modelId="{0A3091F2-B621-4381-9E55-3E32572FD6C4}" type="parTrans" cxnId="{C30198CC-0442-420A-87CF-9D0AA46200CC}">
      <dgm:prSet/>
      <dgm:spPr/>
    </dgm:pt>
    <dgm:pt modelId="{F7FEF55A-C6A0-4F35-9805-9FBC8BEB7548}" type="sibTrans" cxnId="{C30198CC-0442-420A-87CF-9D0AA46200CC}">
      <dgm:prSet/>
      <dgm:spPr/>
    </dgm:pt>
    <dgm:pt modelId="{1E6115DB-0E55-428D-AA7A-8B79EBE92E40}" type="pres">
      <dgm:prSet presAssocID="{91F07D48-01B7-4282-8E8D-0DDABF41BA43}" presName="diagram" presStyleCnt="0">
        <dgm:presLayoutVars>
          <dgm:dir/>
          <dgm:resizeHandles val="exact"/>
        </dgm:presLayoutVars>
      </dgm:prSet>
      <dgm:spPr/>
    </dgm:pt>
    <dgm:pt modelId="{9C6F0A72-4818-414D-B36A-9A519B427D79}" type="pres">
      <dgm:prSet presAssocID="{42B65B8C-22C7-408E-8ACA-E49E17372298}" presName="node" presStyleLbl="node1" presStyleIdx="0" presStyleCnt="6">
        <dgm:presLayoutVars>
          <dgm:bulletEnabled val="1"/>
        </dgm:presLayoutVars>
      </dgm:prSet>
      <dgm:spPr/>
    </dgm:pt>
    <dgm:pt modelId="{0850F578-86AB-4A7F-9FD9-F3D8B46AE245}" type="pres">
      <dgm:prSet presAssocID="{9C08EEF5-5DEC-4A3E-AFCF-D721857B1951}" presName="sibTrans" presStyleCnt="0"/>
      <dgm:spPr/>
    </dgm:pt>
    <dgm:pt modelId="{E4C14463-00A8-4F1C-8ABE-A8DC6D0CEBE2}" type="pres">
      <dgm:prSet presAssocID="{A0188343-C0B6-4B9F-938B-AEDEE0897564}" presName="node" presStyleLbl="node1" presStyleIdx="1" presStyleCnt="6">
        <dgm:presLayoutVars>
          <dgm:bulletEnabled val="1"/>
        </dgm:presLayoutVars>
      </dgm:prSet>
      <dgm:spPr/>
    </dgm:pt>
    <dgm:pt modelId="{BA1AEA5E-0D43-4F3A-B333-80AAF9B1C19A}" type="pres">
      <dgm:prSet presAssocID="{53AAAAD0-3F7A-4562-878E-2F7BD69D6345}" presName="sibTrans" presStyleCnt="0"/>
      <dgm:spPr/>
    </dgm:pt>
    <dgm:pt modelId="{7B55BC70-A664-41BF-8AAF-C45FC6E2F894}" type="pres">
      <dgm:prSet presAssocID="{387BCB70-FDFD-4D64-8308-1C2B5A90EDCA}" presName="node" presStyleLbl="node1" presStyleIdx="2" presStyleCnt="6">
        <dgm:presLayoutVars>
          <dgm:bulletEnabled val="1"/>
        </dgm:presLayoutVars>
      </dgm:prSet>
      <dgm:spPr/>
    </dgm:pt>
    <dgm:pt modelId="{39EFA7CE-157A-4E76-B30C-50F41BBE6E04}" type="pres">
      <dgm:prSet presAssocID="{C551C3A5-D738-470A-95F7-7AF5AAAF6048}" presName="sibTrans" presStyleCnt="0"/>
      <dgm:spPr/>
    </dgm:pt>
    <dgm:pt modelId="{BC7537A8-33DE-4A7A-B16C-7C169431D5C0}" type="pres">
      <dgm:prSet presAssocID="{8F43F3F5-3D0B-4262-A7EC-CC36CC6F0919}" presName="node" presStyleLbl="node1" presStyleIdx="3" presStyleCnt="6">
        <dgm:presLayoutVars>
          <dgm:bulletEnabled val="1"/>
        </dgm:presLayoutVars>
      </dgm:prSet>
      <dgm:spPr/>
    </dgm:pt>
    <dgm:pt modelId="{F1974139-32A3-44C5-BC5A-05147308E3D9}" type="pres">
      <dgm:prSet presAssocID="{976C09EA-BBF4-481B-8F30-B87AA94D37BF}" presName="sibTrans" presStyleCnt="0"/>
      <dgm:spPr/>
    </dgm:pt>
    <dgm:pt modelId="{1CC5EE53-FF19-4797-B053-4C0587D00758}" type="pres">
      <dgm:prSet presAssocID="{5AF0C3C8-9F51-40B2-875D-47711D2A2501}" presName="node" presStyleLbl="node1" presStyleIdx="4" presStyleCnt="6">
        <dgm:presLayoutVars>
          <dgm:bulletEnabled val="1"/>
        </dgm:presLayoutVars>
      </dgm:prSet>
      <dgm:spPr/>
    </dgm:pt>
    <dgm:pt modelId="{04FFC131-BE61-4CD1-9FE5-428724E9419E}" type="pres">
      <dgm:prSet presAssocID="{F7FEF55A-C6A0-4F35-9805-9FBC8BEB7548}" presName="sibTrans" presStyleCnt="0"/>
      <dgm:spPr/>
    </dgm:pt>
    <dgm:pt modelId="{FEF20C05-9884-44AD-B7D6-3D391316CAB1}" type="pres">
      <dgm:prSet presAssocID="{B3D45159-C5E1-4A2A-93C7-5952BC2DDD86}" presName="node" presStyleLbl="node1" presStyleIdx="5" presStyleCnt="6">
        <dgm:presLayoutVars>
          <dgm:bulletEnabled val="1"/>
        </dgm:presLayoutVars>
      </dgm:prSet>
      <dgm:spPr/>
    </dgm:pt>
  </dgm:ptLst>
  <dgm:cxnLst>
    <dgm:cxn modelId="{BED5C40F-1F87-4170-B4B6-170EC015D575}" type="presOf" srcId="{91F07D48-01B7-4282-8E8D-0DDABF41BA43}" destId="{1E6115DB-0E55-428D-AA7A-8B79EBE92E40}" srcOrd="0" destOrd="0" presId="urn:microsoft.com/office/officeart/2005/8/layout/default"/>
    <dgm:cxn modelId="{085EEB1B-94D5-464A-BDBB-60EEA5A0337D}" srcId="{91F07D48-01B7-4282-8E8D-0DDABF41BA43}" destId="{A0188343-C0B6-4B9F-938B-AEDEE0897564}" srcOrd="1" destOrd="0" parTransId="{CF9AC16A-538F-4984-9908-46B1FD9FB480}" sibTransId="{53AAAAD0-3F7A-4562-878E-2F7BD69D6345}"/>
    <dgm:cxn modelId="{346DCC36-1B61-42D4-A485-3436E8E04D0D}" srcId="{91F07D48-01B7-4282-8E8D-0DDABF41BA43}" destId="{8F43F3F5-3D0B-4262-A7EC-CC36CC6F0919}" srcOrd="3" destOrd="0" parTransId="{40DD1E26-B820-411B-B50D-E50446CA5047}" sibTransId="{976C09EA-BBF4-481B-8F30-B87AA94D37BF}"/>
    <dgm:cxn modelId="{837BE76A-5506-460A-8278-5007198BB5EB}" type="presOf" srcId="{387BCB70-FDFD-4D64-8308-1C2B5A90EDCA}" destId="{7B55BC70-A664-41BF-8AAF-C45FC6E2F894}" srcOrd="0" destOrd="0" presId="urn:microsoft.com/office/officeart/2005/8/layout/default"/>
    <dgm:cxn modelId="{B7B1F457-1E4C-4CC2-97CD-43ABF5383618}" srcId="{91F07D48-01B7-4282-8E8D-0DDABF41BA43}" destId="{42B65B8C-22C7-408E-8ACA-E49E17372298}" srcOrd="0" destOrd="0" parTransId="{F0C5D5F0-F865-4CBD-A6EE-CD8C6A50FDA8}" sibTransId="{9C08EEF5-5DEC-4A3E-AFCF-D721857B1951}"/>
    <dgm:cxn modelId="{E5B5428C-F766-4708-9C5B-2D42A1B1C5E0}" type="presOf" srcId="{5AF0C3C8-9F51-40B2-875D-47711D2A2501}" destId="{1CC5EE53-FF19-4797-B053-4C0587D00758}" srcOrd="0" destOrd="0" presId="urn:microsoft.com/office/officeart/2005/8/layout/default"/>
    <dgm:cxn modelId="{75C7748E-6C74-4FD4-BD50-9B15B54CB139}" type="presOf" srcId="{A0188343-C0B6-4B9F-938B-AEDEE0897564}" destId="{E4C14463-00A8-4F1C-8ABE-A8DC6D0CEBE2}" srcOrd="0" destOrd="0" presId="urn:microsoft.com/office/officeart/2005/8/layout/default"/>
    <dgm:cxn modelId="{A7FD238F-FBF9-4967-8BE8-DA05A8B67D7D}" type="presOf" srcId="{42B65B8C-22C7-408E-8ACA-E49E17372298}" destId="{9C6F0A72-4818-414D-B36A-9A519B427D79}" srcOrd="0" destOrd="0" presId="urn:microsoft.com/office/officeart/2005/8/layout/default"/>
    <dgm:cxn modelId="{F08771A1-3857-4BE7-BCE4-C212D51051D5}" srcId="{91F07D48-01B7-4282-8E8D-0DDABF41BA43}" destId="{B3D45159-C5E1-4A2A-93C7-5952BC2DDD86}" srcOrd="5" destOrd="0" parTransId="{A4398ED8-9CC7-4A36-93D4-A8EC53F9F045}" sibTransId="{90A28156-295C-4727-B9B5-6860630FB3C4}"/>
    <dgm:cxn modelId="{D73BC0A7-9211-4FFA-A80C-442C2FD36F7F}" type="presOf" srcId="{8F43F3F5-3D0B-4262-A7EC-CC36CC6F0919}" destId="{BC7537A8-33DE-4A7A-B16C-7C169431D5C0}" srcOrd="0" destOrd="0" presId="urn:microsoft.com/office/officeart/2005/8/layout/default"/>
    <dgm:cxn modelId="{A91D01BE-3BF1-4A61-AC5D-F0EEB1097D68}" type="presOf" srcId="{B3D45159-C5E1-4A2A-93C7-5952BC2DDD86}" destId="{FEF20C05-9884-44AD-B7D6-3D391316CAB1}" srcOrd="0" destOrd="0" presId="urn:microsoft.com/office/officeart/2005/8/layout/default"/>
    <dgm:cxn modelId="{C30198CC-0442-420A-87CF-9D0AA46200CC}" srcId="{91F07D48-01B7-4282-8E8D-0DDABF41BA43}" destId="{5AF0C3C8-9F51-40B2-875D-47711D2A2501}" srcOrd="4" destOrd="0" parTransId="{0A3091F2-B621-4381-9E55-3E32572FD6C4}" sibTransId="{F7FEF55A-C6A0-4F35-9805-9FBC8BEB7548}"/>
    <dgm:cxn modelId="{F09BD3D2-43F9-4C60-B227-9DA2FE961D86}" srcId="{91F07D48-01B7-4282-8E8D-0DDABF41BA43}" destId="{387BCB70-FDFD-4D64-8308-1C2B5A90EDCA}" srcOrd="2" destOrd="0" parTransId="{BCB9E9D2-4F1F-4BBA-A5CE-3F43B171007E}" sibTransId="{C551C3A5-D738-470A-95F7-7AF5AAAF6048}"/>
    <dgm:cxn modelId="{552B14CF-2097-404D-B6C9-671F8275AD74}" type="presParOf" srcId="{1E6115DB-0E55-428D-AA7A-8B79EBE92E40}" destId="{9C6F0A72-4818-414D-B36A-9A519B427D79}" srcOrd="0" destOrd="0" presId="urn:microsoft.com/office/officeart/2005/8/layout/default"/>
    <dgm:cxn modelId="{D522B37D-EC67-4D91-8EDC-08DD2C2F1C99}" type="presParOf" srcId="{1E6115DB-0E55-428D-AA7A-8B79EBE92E40}" destId="{0850F578-86AB-4A7F-9FD9-F3D8B46AE245}" srcOrd="1" destOrd="0" presId="urn:microsoft.com/office/officeart/2005/8/layout/default"/>
    <dgm:cxn modelId="{AD07C1A6-5A17-4CBF-A7FC-B63477A2E6A4}" type="presParOf" srcId="{1E6115DB-0E55-428D-AA7A-8B79EBE92E40}" destId="{E4C14463-00A8-4F1C-8ABE-A8DC6D0CEBE2}" srcOrd="2" destOrd="0" presId="urn:microsoft.com/office/officeart/2005/8/layout/default"/>
    <dgm:cxn modelId="{3ABB0E49-5774-426B-A06D-5D1103E2A86E}" type="presParOf" srcId="{1E6115DB-0E55-428D-AA7A-8B79EBE92E40}" destId="{BA1AEA5E-0D43-4F3A-B333-80AAF9B1C19A}" srcOrd="3" destOrd="0" presId="urn:microsoft.com/office/officeart/2005/8/layout/default"/>
    <dgm:cxn modelId="{0124F9A3-7563-4879-9387-C55AE4CC55A0}" type="presParOf" srcId="{1E6115DB-0E55-428D-AA7A-8B79EBE92E40}" destId="{7B55BC70-A664-41BF-8AAF-C45FC6E2F894}" srcOrd="4" destOrd="0" presId="urn:microsoft.com/office/officeart/2005/8/layout/default"/>
    <dgm:cxn modelId="{51EA44F7-6034-45E1-8421-BAE3D2BAE66E}" type="presParOf" srcId="{1E6115DB-0E55-428D-AA7A-8B79EBE92E40}" destId="{39EFA7CE-157A-4E76-B30C-50F41BBE6E04}" srcOrd="5" destOrd="0" presId="urn:microsoft.com/office/officeart/2005/8/layout/default"/>
    <dgm:cxn modelId="{FE73F133-2EE3-4027-AB96-DF926E230295}" type="presParOf" srcId="{1E6115DB-0E55-428D-AA7A-8B79EBE92E40}" destId="{BC7537A8-33DE-4A7A-B16C-7C169431D5C0}" srcOrd="6" destOrd="0" presId="urn:microsoft.com/office/officeart/2005/8/layout/default"/>
    <dgm:cxn modelId="{FE8720C4-8A41-4CB0-8C0E-B6884B005BDB}" type="presParOf" srcId="{1E6115DB-0E55-428D-AA7A-8B79EBE92E40}" destId="{F1974139-32A3-44C5-BC5A-05147308E3D9}" srcOrd="7" destOrd="0" presId="urn:microsoft.com/office/officeart/2005/8/layout/default"/>
    <dgm:cxn modelId="{CF51D882-2F32-4A08-B5FA-9D634721C526}" type="presParOf" srcId="{1E6115DB-0E55-428D-AA7A-8B79EBE92E40}" destId="{1CC5EE53-FF19-4797-B053-4C0587D00758}" srcOrd="8" destOrd="0" presId="urn:microsoft.com/office/officeart/2005/8/layout/default"/>
    <dgm:cxn modelId="{1BD6DBCF-B6FF-49CF-A961-1619684048AC}" type="presParOf" srcId="{1E6115DB-0E55-428D-AA7A-8B79EBE92E40}" destId="{04FFC131-BE61-4CD1-9FE5-428724E9419E}" srcOrd="9" destOrd="0" presId="urn:microsoft.com/office/officeart/2005/8/layout/default"/>
    <dgm:cxn modelId="{901EAAEF-8186-463A-9D0A-B7D51A9AB8C4}" type="presParOf" srcId="{1E6115DB-0E55-428D-AA7A-8B79EBE92E40}" destId="{FEF20C05-9884-44AD-B7D6-3D391316CAB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45855-7440-4C67-A23D-E034C9504E71}">
      <dsp:nvSpPr>
        <dsp:cNvPr id="0" name=""/>
        <dsp:cNvSpPr/>
      </dsp:nvSpPr>
      <dsp:spPr>
        <a:xfrm>
          <a:off x="3231" y="172777"/>
          <a:ext cx="2563601" cy="153816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ill Sans MT" panose="020B0502020104020203"/>
            </a:rPr>
            <a:t>Codeine</a:t>
          </a:r>
          <a:endParaRPr lang="en-US" sz="2700" kern="1200"/>
        </a:p>
      </dsp:txBody>
      <dsp:txXfrm>
        <a:off x="3231" y="172777"/>
        <a:ext cx="2563601" cy="1538160"/>
      </dsp:txXfrm>
    </dsp:sp>
    <dsp:sp modelId="{268669F6-F16C-4378-9C6C-D82E2BB4584E}">
      <dsp:nvSpPr>
        <dsp:cNvPr id="0" name=""/>
        <dsp:cNvSpPr/>
      </dsp:nvSpPr>
      <dsp:spPr>
        <a:xfrm>
          <a:off x="2823193" y="172777"/>
          <a:ext cx="2563601" cy="153816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ill Sans MT" panose="020B0502020104020203"/>
            </a:rPr>
            <a:t>Fentanyl</a:t>
          </a:r>
          <a:endParaRPr lang="en-US" sz="2700" kern="1200"/>
        </a:p>
      </dsp:txBody>
      <dsp:txXfrm>
        <a:off x="2823193" y="172777"/>
        <a:ext cx="2563601" cy="1538160"/>
      </dsp:txXfrm>
    </dsp:sp>
    <dsp:sp modelId="{4C7B3601-572E-4334-95E2-99B23014EEFA}">
      <dsp:nvSpPr>
        <dsp:cNvPr id="0" name=""/>
        <dsp:cNvSpPr/>
      </dsp:nvSpPr>
      <dsp:spPr>
        <a:xfrm>
          <a:off x="5643155" y="172777"/>
          <a:ext cx="2563601" cy="153816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ill Sans MT" panose="020B0502020104020203"/>
            </a:rPr>
            <a:t>Hydrocodone</a:t>
          </a:r>
          <a:endParaRPr lang="en-US" sz="2700" kern="1200"/>
        </a:p>
      </dsp:txBody>
      <dsp:txXfrm>
        <a:off x="5643155" y="172777"/>
        <a:ext cx="2563601" cy="1538160"/>
      </dsp:txXfrm>
    </dsp:sp>
    <dsp:sp modelId="{0DDB50D8-6D53-41DE-8D63-4437314A5C56}">
      <dsp:nvSpPr>
        <dsp:cNvPr id="0" name=""/>
        <dsp:cNvSpPr/>
      </dsp:nvSpPr>
      <dsp:spPr>
        <a:xfrm>
          <a:off x="8463116" y="172777"/>
          <a:ext cx="2563601" cy="153816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ill Sans MT" panose="020B0502020104020203"/>
            </a:rPr>
            <a:t>Hydromorphone</a:t>
          </a:r>
          <a:endParaRPr lang="en-US" sz="2700" kern="1200"/>
        </a:p>
      </dsp:txBody>
      <dsp:txXfrm>
        <a:off x="8463116" y="172777"/>
        <a:ext cx="2563601" cy="1538160"/>
      </dsp:txXfrm>
    </dsp:sp>
    <dsp:sp modelId="{4DAF0D2D-3554-439E-B115-E7900A615D32}">
      <dsp:nvSpPr>
        <dsp:cNvPr id="0" name=""/>
        <dsp:cNvSpPr/>
      </dsp:nvSpPr>
      <dsp:spPr>
        <a:xfrm>
          <a:off x="3231" y="1967299"/>
          <a:ext cx="2563601" cy="153816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ill Sans MT" panose="020B0502020104020203"/>
            </a:rPr>
            <a:t> Morphine</a:t>
          </a:r>
        </a:p>
      </dsp:txBody>
      <dsp:txXfrm>
        <a:off x="3231" y="1967299"/>
        <a:ext cx="2563601" cy="1538160"/>
      </dsp:txXfrm>
    </dsp:sp>
    <dsp:sp modelId="{731621A2-4270-4933-B679-CF7A7EF52BF8}">
      <dsp:nvSpPr>
        <dsp:cNvPr id="0" name=""/>
        <dsp:cNvSpPr/>
      </dsp:nvSpPr>
      <dsp:spPr>
        <a:xfrm>
          <a:off x="2823193" y="1967299"/>
          <a:ext cx="2563601" cy="153816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ill Sans MT" panose="020B0502020104020203"/>
            </a:rPr>
            <a:t>Nalbuphine</a:t>
          </a:r>
        </a:p>
      </dsp:txBody>
      <dsp:txXfrm>
        <a:off x="2823193" y="1967299"/>
        <a:ext cx="2563601" cy="1538160"/>
      </dsp:txXfrm>
    </dsp:sp>
    <dsp:sp modelId="{FB3AD406-F176-44A2-BFA8-C0122E1D5F8B}">
      <dsp:nvSpPr>
        <dsp:cNvPr id="0" name=""/>
        <dsp:cNvSpPr/>
      </dsp:nvSpPr>
      <dsp:spPr>
        <a:xfrm>
          <a:off x="5643155" y="1967299"/>
          <a:ext cx="2563601" cy="153816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ill Sans MT" panose="020B0502020104020203"/>
            </a:rPr>
            <a:t> Oxycodone</a:t>
          </a:r>
        </a:p>
      </dsp:txBody>
      <dsp:txXfrm>
        <a:off x="5643155" y="1967299"/>
        <a:ext cx="2563601" cy="1538160"/>
      </dsp:txXfrm>
    </dsp:sp>
    <dsp:sp modelId="{3B93240D-DFCC-4A60-9F3E-750DD4018DE8}">
      <dsp:nvSpPr>
        <dsp:cNvPr id="0" name=""/>
        <dsp:cNvSpPr/>
      </dsp:nvSpPr>
      <dsp:spPr>
        <a:xfrm>
          <a:off x="8463116" y="1967299"/>
          <a:ext cx="2563601" cy="153816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ill Sans MT" panose="020B0502020104020203"/>
            </a:rPr>
            <a:t>Oxymorphone</a:t>
          </a:r>
        </a:p>
      </dsp:txBody>
      <dsp:txXfrm>
        <a:off x="8463116" y="1967299"/>
        <a:ext cx="2563601" cy="153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0A72-4818-414D-B36A-9A519B427D79}">
      <dsp:nvSpPr>
        <dsp:cNvPr id="0" name=""/>
        <dsp:cNvSpPr/>
      </dsp:nvSpPr>
      <dsp:spPr>
        <a:xfrm>
          <a:off x="0" y="266246"/>
          <a:ext cx="2222499" cy="133349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60mg morphine/day</a:t>
          </a:r>
        </a:p>
      </dsp:txBody>
      <dsp:txXfrm>
        <a:off x="0" y="266246"/>
        <a:ext cx="2222499" cy="1333499"/>
      </dsp:txXfrm>
    </dsp:sp>
    <dsp:sp modelId="{E4C14463-00A8-4F1C-8ABE-A8DC6D0CEBE2}">
      <dsp:nvSpPr>
        <dsp:cNvPr id="0" name=""/>
        <dsp:cNvSpPr/>
      </dsp:nvSpPr>
      <dsp:spPr>
        <a:xfrm>
          <a:off x="2444749" y="266246"/>
          <a:ext cx="2222499" cy="1333499"/>
        </a:xfrm>
        <a:prstGeom prst="rect">
          <a:avLst/>
        </a:prstGeom>
        <a:solidFill>
          <a:schemeClr val="accent1">
            <a:shade val="50000"/>
            <a:hueOff val="178742"/>
            <a:satOff val="-20201"/>
            <a:lumOff val="1959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30mg PO oxycodone/day</a:t>
          </a:r>
        </a:p>
      </dsp:txBody>
      <dsp:txXfrm>
        <a:off x="2444749" y="266246"/>
        <a:ext cx="2222499" cy="1333499"/>
      </dsp:txXfrm>
    </dsp:sp>
    <dsp:sp modelId="{7B55BC70-A664-41BF-8AAF-C45FC6E2F894}">
      <dsp:nvSpPr>
        <dsp:cNvPr id="0" name=""/>
        <dsp:cNvSpPr/>
      </dsp:nvSpPr>
      <dsp:spPr>
        <a:xfrm>
          <a:off x="4889499" y="266246"/>
          <a:ext cx="2222499" cy="1333499"/>
        </a:xfrm>
        <a:prstGeom prst="rect">
          <a:avLst/>
        </a:prstGeom>
        <a:solidFill>
          <a:schemeClr val="accent1">
            <a:shade val="50000"/>
            <a:hueOff val="357484"/>
            <a:satOff val="-40403"/>
            <a:lumOff val="3919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8mg PO hydromorphone/day</a:t>
          </a:r>
        </a:p>
      </dsp:txBody>
      <dsp:txXfrm>
        <a:off x="4889499" y="266246"/>
        <a:ext cx="2222499" cy="1333499"/>
      </dsp:txXfrm>
    </dsp:sp>
    <dsp:sp modelId="{BC7537A8-33DE-4A7A-B16C-7C169431D5C0}">
      <dsp:nvSpPr>
        <dsp:cNvPr id="0" name=""/>
        <dsp:cNvSpPr/>
      </dsp:nvSpPr>
      <dsp:spPr>
        <a:xfrm>
          <a:off x="0" y="1821996"/>
          <a:ext cx="2222499" cy="1333499"/>
        </a:xfrm>
        <a:prstGeom prst="rect">
          <a:avLst/>
        </a:prstGeom>
        <a:solidFill>
          <a:schemeClr val="accent1">
            <a:shade val="50000"/>
            <a:hueOff val="536226"/>
            <a:satOff val="-60604"/>
            <a:lumOff val="5879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25mg PO oxymorphone/day</a:t>
          </a:r>
        </a:p>
      </dsp:txBody>
      <dsp:txXfrm>
        <a:off x="0" y="1821996"/>
        <a:ext cx="2222499" cy="1333499"/>
      </dsp:txXfrm>
    </dsp:sp>
    <dsp:sp modelId="{1CC5EE53-FF19-4797-B053-4C0587D00758}">
      <dsp:nvSpPr>
        <dsp:cNvPr id="0" name=""/>
        <dsp:cNvSpPr/>
      </dsp:nvSpPr>
      <dsp:spPr>
        <a:xfrm>
          <a:off x="2444749" y="1821996"/>
          <a:ext cx="2222499" cy="1333499"/>
        </a:xfrm>
        <a:prstGeom prst="rect">
          <a:avLst/>
        </a:prstGeom>
        <a:solidFill>
          <a:schemeClr val="accent1">
            <a:shade val="50000"/>
            <a:hueOff val="357484"/>
            <a:satOff val="-40403"/>
            <a:lumOff val="3919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60mg PO hydrocodone/day</a:t>
          </a:r>
        </a:p>
      </dsp:txBody>
      <dsp:txXfrm>
        <a:off x="2444749" y="1821996"/>
        <a:ext cx="2222499" cy="1333499"/>
      </dsp:txXfrm>
    </dsp:sp>
    <dsp:sp modelId="{FEF20C05-9884-44AD-B7D6-3D391316CAB1}">
      <dsp:nvSpPr>
        <dsp:cNvPr id="0" name=""/>
        <dsp:cNvSpPr/>
      </dsp:nvSpPr>
      <dsp:spPr>
        <a:xfrm>
          <a:off x="4889499" y="1821996"/>
          <a:ext cx="2222499" cy="1333499"/>
        </a:xfrm>
        <a:prstGeom prst="rect">
          <a:avLst/>
        </a:prstGeom>
        <a:solidFill>
          <a:schemeClr val="accent1">
            <a:shade val="50000"/>
            <a:hueOff val="178742"/>
            <a:satOff val="-20201"/>
            <a:lumOff val="1959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Equianalgesic dose of another opioid for </a:t>
          </a:r>
          <a:r>
            <a:rPr lang="en-US" sz="1900" u="sng" kern="1200"/>
            <a:t>&gt;</a:t>
          </a:r>
          <a:r>
            <a:rPr lang="en-US" sz="1900" kern="1200"/>
            <a:t> 1 week </a:t>
          </a:r>
        </a:p>
      </dsp:txBody>
      <dsp:txXfrm>
        <a:off x="4889499" y="1821996"/>
        <a:ext cx="2222499" cy="133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8E323-11DA-4762-962D-D17EF44AE446}" type="datetimeFigureOut">
              <a:rPr lang="en-US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6B3D4-25E3-48AC-82A0-000B3AF412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0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rugoverdose/data/statedeaths.html#:~:text=The%20age%2Dadjusted%20rate%20of,of%20all%20drug%20overdose%20deaths).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rugoverdose/pdf/calculating_total_daily_dose-a.pdf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pa.gov/topics/Documents/Programs/PDMP/4-PDMP_PA_Laws_FactSheet_F.pdf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watch.com/opioids/lawsuit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ustice.gov/opa/pr/department-justice-files-nationwide-lawsuit-against-walmart-inc-controlled-substances-ac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mem.org/educational_pearls/578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fp.org/fpm/2001/1000/p37.html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eadiversion.usdoj.gov/pubs/brochures/drugabuser.htm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pa.gov/topics/Documents/Opioids/Orthopedics%20and%20Sports%20Medicine%20Guidelines%20FINAL.pdf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mmwr/volumes/65/rr/pdfs/rr6501e1.pdf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rugoverdose/pdf/calculating_total_daily_dose-a.pdf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Drug Overdose Deaths | Drug Overdose | CDC Injury Center</a:t>
            </a:r>
          </a:p>
          <a:p>
            <a:r>
              <a:rPr lang="en-US">
                <a:cs typeface="Calibri"/>
              </a:rPr>
              <a:t>Average of 18 days per prescription in 2017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2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Calculating Total Daily Dose of Opioids For Safer Dosage (cdc.gov)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86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CHECK PDMP &amp; external </a:t>
            </a:r>
            <a:r>
              <a:rPr lang="en-US" err="1">
                <a:cs typeface="Calibri"/>
              </a:rPr>
              <a:t>rx</a:t>
            </a:r>
            <a:r>
              <a:rPr lang="en-US">
                <a:cs typeface="Calibri"/>
              </a:rPr>
              <a:t> history (show snip of how to get to external </a:t>
            </a:r>
            <a:r>
              <a:rPr lang="en-US" err="1">
                <a:cs typeface="Calibri"/>
              </a:rPr>
              <a:t>rx</a:t>
            </a:r>
            <a:r>
              <a:rPr lang="en-US">
                <a:cs typeface="Calibri"/>
              </a:rPr>
              <a:t>)</a:t>
            </a:r>
          </a:p>
          <a:p>
            <a:r>
              <a:rPr lang="en-US">
                <a:cs typeface="Calibri"/>
              </a:rPr>
              <a:t>Check PDMP guidelines- snip part about liability and include </a:t>
            </a:r>
          </a:p>
          <a:p>
            <a:r>
              <a:rPr lang="en-US">
                <a:cs typeface="Calibri"/>
              </a:rPr>
              <a:t>Don't continue 2 short-acting opioids on discharge </a:t>
            </a:r>
          </a:p>
          <a:p>
            <a:r>
              <a:rPr lang="en-US"/>
              <a:t>The PDMP system must be queried at least once from the time of admission through discharge when a patient is prescribed a controlled substance, as required by law</a:t>
            </a:r>
          </a:p>
          <a:p>
            <a:r>
              <a:rPr lang="en-US">
                <a:hlinkClick r:id="rId3"/>
              </a:rPr>
              <a:t>4-PDMP_PA_Laws_FactSheet_F.pdf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8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Liability of prescriber if PDMP not checked- fines?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0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Only need </a:t>
            </a:r>
            <a:r>
              <a:rPr lang="en-US" err="1">
                <a:cs typeface="Calibri"/>
              </a:rPr>
              <a:t>pt</a:t>
            </a:r>
            <a:r>
              <a:rPr lang="en-US">
                <a:cs typeface="Calibri"/>
              </a:rPr>
              <a:t> name and birthday to search</a:t>
            </a:r>
          </a:p>
          <a:p>
            <a:r>
              <a:rPr lang="en-US">
                <a:cs typeface="Calibri"/>
              </a:rPr>
              <a:t>Can add location if trouble finding </a:t>
            </a:r>
            <a:r>
              <a:rPr lang="en-US" err="1">
                <a:cs typeface="Calibri"/>
              </a:rPr>
              <a:t>pt</a:t>
            </a:r>
          </a:p>
          <a:p>
            <a:r>
              <a:rPr lang="en-US">
                <a:cs typeface="Calibri"/>
              </a:rPr>
              <a:t>Can also search other states, including Ohio and New York (most frequent) if needed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59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FIN for </a:t>
            </a:r>
            <a:r>
              <a:rPr lang="en-US" err="1">
                <a:cs typeface="Calibri"/>
              </a:rPr>
              <a:t>pt</a:t>
            </a:r>
            <a:r>
              <a:rPr lang="en-US">
                <a:cs typeface="Calibri"/>
              </a:rPr>
              <a:t> example: </a:t>
            </a:r>
            <a:r>
              <a:rPr lang="en-US"/>
              <a:t>082 310 312 0340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8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Basic issues- max # of days, max MME (90 often cutoff for insurance), long-acting opioids not going to go thru on opioid-naïve pts without cancer without a prior auth, </a:t>
            </a:r>
            <a:r>
              <a:rPr lang="en-US" err="1">
                <a:cs typeface="Calibri"/>
              </a:rPr>
              <a:t>etc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Ask Sarah</a:t>
            </a:r>
          </a:p>
          <a:p>
            <a:r>
              <a:rPr lang="en-US">
                <a:cs typeface="Calibri"/>
              </a:rPr>
              <a:t>Long-acting agents MAY not be covered; very expensive if not covered </a:t>
            </a:r>
          </a:p>
          <a:p>
            <a:r>
              <a:rPr lang="en-US">
                <a:cs typeface="Calibri"/>
              </a:rPr>
              <a:t>Cancelling an rx in </a:t>
            </a:r>
            <a:r>
              <a:rPr lang="en-US" err="1">
                <a:cs typeface="Calibri"/>
              </a:rPr>
              <a:t>powerchart</a:t>
            </a:r>
            <a:r>
              <a:rPr lang="en-US">
                <a:cs typeface="Calibri"/>
              </a:rPr>
              <a:t> does NOT cancel it at the retail pharmacy- have to call and cancel it; same with modifying an </a:t>
            </a:r>
            <a:r>
              <a:rPr lang="en-US" err="1">
                <a:cs typeface="Calibri"/>
              </a:rPr>
              <a:t>rx</a:t>
            </a:r>
            <a:r>
              <a:rPr lang="en-US">
                <a:cs typeface="Calibri"/>
              </a:rPr>
              <a:t>, need a new prescription (any change in dose) </a:t>
            </a:r>
          </a:p>
          <a:p>
            <a:r>
              <a:rPr lang="en-US">
                <a:cs typeface="Calibri"/>
              </a:rPr>
              <a:t>Many ins limit opioids to max of 6 tabs/day- put " max of 6 tabs/day" in directions </a:t>
            </a:r>
          </a:p>
          <a:p>
            <a:r>
              <a:rPr lang="en-US">
                <a:cs typeface="Calibri"/>
              </a:rPr>
              <a:t>Type "do not start until __" in notes, sometimes doesn't translate over e-</a:t>
            </a:r>
            <a:r>
              <a:rPr lang="en-US" err="1">
                <a:cs typeface="Calibri"/>
              </a:rPr>
              <a:t>rx</a:t>
            </a:r>
            <a:r>
              <a:rPr lang="en-US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8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Including max quantity in directions can save a call to/from the pharmacy if the insurance does not cover without a specified 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4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Pt prescribed morphine and oxycodone but had tramadol at home and tramadol was continued at discharge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19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8.9x higher risk of overdose with an MME of 105/day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2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Opioid Lawsuits | Status of Lawsuits &amp; Government Settlements (drugwatch.com)</a:t>
            </a:r>
          </a:p>
          <a:p>
            <a:r>
              <a:rPr lang="en-US">
                <a:cs typeface="Calibri"/>
              </a:rPr>
              <a:t>1.6 billion dosage units equates to about 52 dosages per person in Missouri </a:t>
            </a:r>
            <a:endParaRPr lang="en-US"/>
          </a:p>
          <a:p>
            <a:r>
              <a:rPr lang="en-US">
                <a:hlinkClick r:id="rId4"/>
              </a:rPr>
              <a:t>Department of Justice Files Nationwide Lawsuit Against Walmart Inc. for Controlled Substances Act Violations | OPA | Department of Justice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mu receptor --&gt; endorphins, part of stress response </a:t>
            </a:r>
          </a:p>
          <a:p>
            <a:r>
              <a:rPr lang="en-US">
                <a:cs typeface="Calibri"/>
              </a:rPr>
              <a:t>Kappa receptor --&gt; dynorphins </a:t>
            </a:r>
          </a:p>
          <a:p>
            <a:r>
              <a:rPr lang="en-US">
                <a:cs typeface="Calibri"/>
              </a:rPr>
              <a:t>Delta receptor --&gt; enhances mu agonists, plays a primary role in behavioral changes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7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Codeine... this is what they have at the prisons.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Codeine.. Metabolism.</a:t>
            </a:r>
          </a:p>
          <a:p>
            <a:r>
              <a:rPr lang="en-US">
                <a:cs typeface="Calibri"/>
              </a:rPr>
              <a:t>Fast and slow metabolizers.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Norco tablets. Increase to 10/325 instead of just taking two 5/325 tablets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1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Can move this to whatever section </a:t>
            </a:r>
          </a:p>
          <a:p>
            <a:r>
              <a:rPr lang="en-US">
                <a:cs typeface="Calibri"/>
              </a:rPr>
              <a:t>Can remake this pic into our own chart</a:t>
            </a:r>
            <a:endParaRPr lang="en-US"/>
          </a:p>
          <a:p>
            <a:r>
              <a:rPr lang="en-US">
                <a:cs typeface="Calibri"/>
              </a:rPr>
              <a:t>Site: </a:t>
            </a:r>
            <a:r>
              <a:rPr lang="en-US">
                <a:hlinkClick r:id="rId3"/>
              </a:rPr>
              <a:t>UMEM Educational Pearls - University of Maryland School of Medicine, Department of Emergency Medicine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9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Recognizing and Preventing Medication Diversion -- FPM (aafp.org)</a:t>
            </a:r>
          </a:p>
          <a:p>
            <a:r>
              <a:rPr lang="en-US">
                <a:hlinkClick r:id="rId4"/>
              </a:rPr>
              <a:t>Don't Be Scammed By A Drug Abuser (usdoj.gov)</a:t>
            </a:r>
            <a:endParaRPr lang="en-US"/>
          </a:p>
          <a:p>
            <a:r>
              <a:rPr lang="en-US">
                <a:cs typeface="Calibri"/>
              </a:rPr>
              <a:t>Assertive behavior may be the patient demanding immediate action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1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Microsoft Word - Orthopedics and Sports Medicine Guidelines FINAL.docx (pa.gov)</a:t>
            </a:r>
          </a:p>
          <a:p>
            <a:r>
              <a:rPr lang="en-US">
                <a:cs typeface="Calibri"/>
              </a:rPr>
              <a:t>3 days sufficient per CDC guidelines, more than 7 days rarely needed </a:t>
            </a:r>
          </a:p>
          <a:p>
            <a:r>
              <a:rPr lang="en-US">
                <a:hlinkClick r:id="rId4"/>
              </a:rPr>
              <a:t>rr6501e1.pdf (cdc.gov)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Calculating Total Daily Dose of Opioids For Safer Dosage (cdc.gov)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6B3D4-25E3-48AC-82A0-000B3AF412F5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9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076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54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573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624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93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023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640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66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015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941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045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589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rugoverdose/prescribing/guideline.html" TargetMode="External"/><Relationship Id="rId2" Type="http://schemas.openxmlformats.org/officeDocument/2006/relationships/hyperlink" Target="https://store.samhsa.gov/product/Opioid-Overdose-Prevention-Toolkit/SMA18-4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afp.org/afp/2009/1201/p1315.html#:~:text=The%20use%20of%20opioid%20therapy%20for%20chronic%20non-cancer,of%20opioids%20in%20patients%20with%20chronic%20noncancer%20pain.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83F11E-ECB3-4046-A121-A45C6FF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584830"/>
            <a:ext cx="5708356" cy="1982571"/>
          </a:xfrm>
        </p:spPr>
        <p:txBody>
          <a:bodyPr>
            <a:normAutofit/>
          </a:bodyPr>
          <a:lstStyle/>
          <a:p>
            <a:pPr algn="ctr"/>
            <a:r>
              <a:rPr lang="en-US">
                <a:cs typeface="Calibri Light"/>
              </a:rPr>
              <a:t>Strategies for Pain Management: Opioids and non-opioids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444" y="4265902"/>
            <a:ext cx="5511418" cy="164773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Rachael Lobdell, PharmD</a:t>
            </a:r>
          </a:p>
          <a:p>
            <a:pPr algn="ctr"/>
            <a:r>
              <a:rPr lang="en-US"/>
              <a:t>Rachel </a:t>
            </a:r>
            <a:r>
              <a:rPr lang="en-US" err="1"/>
              <a:t>jorgensen</a:t>
            </a:r>
            <a:r>
              <a:rPr lang="en-US"/>
              <a:t>, </a:t>
            </a:r>
            <a:r>
              <a:rPr lang="en-US" err="1"/>
              <a:t>pharmd</a:t>
            </a:r>
          </a:p>
          <a:p>
            <a:pPr algn="ctr"/>
            <a:r>
              <a:rPr lang="en-US"/>
              <a:t>Abriana </a:t>
            </a:r>
            <a:r>
              <a:rPr lang="en-US" err="1"/>
              <a:t>holzworth</a:t>
            </a:r>
            <a:r>
              <a:rPr lang="en-US"/>
              <a:t>, </a:t>
            </a:r>
            <a:r>
              <a:rPr lang="en-US" err="1"/>
              <a:t>pharmd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F77191-9839-40D9-B04E-85DF01BB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052796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007B11-F4C3-4A9E-AAA8-D52C8C1AD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306" y="457200"/>
            <a:ext cx="3052798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1D0F6C-C993-4E97-A103-9448E35F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09388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28B346-1639-4F05-9EBC-808A9DC6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Medicine">
            <a:extLst>
              <a:ext uri="{FF2B5EF4-FFF2-40B4-BE49-F238E27FC236}">
                <a16:creationId xmlns:a16="http://schemas.microsoft.com/office/drawing/2014/main" id="{7B6BEF64-B8D3-40EC-B55D-332EC9502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9546" y="1697911"/>
            <a:ext cx="3722454" cy="37224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C4608-215A-4369-B87E-F44576BA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8914-0AE3-4340-BA2F-2C9E4873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Opioid sparing medications 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9D9DB55-E758-4403-A621-E657BC013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935278"/>
              </p:ext>
            </p:extLst>
          </p:nvPr>
        </p:nvGraphicFramePr>
        <p:xfrm>
          <a:off x="439257" y="2278690"/>
          <a:ext cx="11318786" cy="337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929">
                  <a:extLst>
                    <a:ext uri="{9D8B030D-6E8A-4147-A177-3AD203B41FA5}">
                      <a16:colId xmlns:a16="http://schemas.microsoft.com/office/drawing/2014/main" val="3505653096"/>
                    </a:ext>
                  </a:extLst>
                </a:gridCol>
                <a:gridCol w="3232726">
                  <a:extLst>
                    <a:ext uri="{9D8B030D-6E8A-4147-A177-3AD203B41FA5}">
                      <a16:colId xmlns:a16="http://schemas.microsoft.com/office/drawing/2014/main" val="3046449617"/>
                    </a:ext>
                  </a:extLst>
                </a:gridCol>
                <a:gridCol w="4313131">
                  <a:extLst>
                    <a:ext uri="{9D8B030D-6E8A-4147-A177-3AD203B41FA5}">
                      <a16:colId xmlns:a16="http://schemas.microsoft.com/office/drawing/2014/main" val="4027445104"/>
                    </a:ext>
                  </a:extLst>
                </a:gridCol>
              </a:tblGrid>
              <a:tr h="2946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Non-Opioid Pain Medications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Opioid sparing Y/N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Reference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618528"/>
                  </a:ext>
                </a:extLst>
              </a:tr>
              <a:tr h="1683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Acetaminophen – PO, IV, rectal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latin typeface="Gill Sans MT"/>
                        </a:rPr>
                        <a:t>Apfel CC et al. Pain. 2013;154(5):677-689.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618555"/>
                  </a:ext>
                </a:extLst>
              </a:tr>
              <a:tr h="2946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Ibuprofen -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 dirty="0">
                          <a:latin typeface="Gill Sans MT"/>
                        </a:rPr>
                        <a:t>Martinez L. et al. Clin Ther. 2019 Dec;41(12):2612-2628. PMID: 31733939.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096683"/>
                  </a:ext>
                </a:extLst>
              </a:tr>
              <a:tr h="5259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Ketorolac -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latin typeface="Gill Sans MT"/>
                        </a:rPr>
                        <a:t>Martinez L. et al. Clin Ther. 2019 Dec;41(12):2612-2628. PMID: 31733939.</a:t>
                      </a:r>
                      <a:endParaRPr lang="en-US" sz="1400" b="0" i="0" u="none" strike="no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99535"/>
                  </a:ext>
                </a:extLst>
              </a:tr>
              <a:tr h="5131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Meloxicam -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latin typeface="Gill Sans MT"/>
                        </a:rPr>
                        <a:t>Martinez L. et al. Clin Ther. 2019 Dec;41(12):2612-2628. PMID: 31733939.</a:t>
                      </a:r>
                      <a:endParaRPr lang="en-US" sz="1400" b="0" i="0" u="none" strike="no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382697"/>
                  </a:ext>
                </a:extLst>
              </a:tr>
              <a:tr h="5644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Celecoxib -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latin typeface="Gill Sans MT"/>
                        </a:rPr>
                        <a:t>Martinez L. et al. Clin Ther. 2019 Dec;41(12):2612-2628. PMID: 31733939.</a:t>
                      </a:r>
                      <a:endParaRPr lang="en-US" sz="1400" b="0" i="0" u="none" strike="no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13163"/>
                  </a:ext>
                </a:extLst>
              </a:tr>
              <a:tr h="2946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Gabapentin – PO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latin typeface="Gill Sans MT"/>
                        </a:rPr>
                        <a:t>Hurley RW et al. Reg </a:t>
                      </a:r>
                      <a:r>
                        <a:rPr lang="en-US" sz="1400" b="0" i="0" u="none" strike="noStrike" noProof="0" dirty="0" err="1">
                          <a:latin typeface="Gill Sans MT"/>
                        </a:rPr>
                        <a:t>Anesth</a:t>
                      </a:r>
                      <a:r>
                        <a:rPr lang="en-US" sz="1400" b="0" i="0" u="none" strike="noStrike" noProof="0" dirty="0">
                          <a:latin typeface="Gill Sans MT"/>
                        </a:rPr>
                        <a:t> Pain Med. 2006;31(3):237-247.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7016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75E7B-872F-41BF-90C3-47EE190E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A81853-BCE1-4B7C-922E-A502B7B5F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3F3F5-328C-4AC3-B3C4-6A9D4C3D3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C8F89-1CE0-4A38-9E42-B13D141C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863695"/>
            <a:ext cx="7498617" cy="49471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Non-Opioid Analgesics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8C0B53-F62B-4C6C-948D-0F3A70C42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44729"/>
            <a:ext cx="3703320" cy="57458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ECACBD-42EC-44A4-B0DE-2DEDB73E1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B5757-5277-4AC5-8E2C-46B13387B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3643"/>
            <a:ext cx="7503637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A753BD-5AAF-4425-AD30-701628C6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E8EC8-6F97-47E3-AA2A-10E14249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Acetaminophen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30CC-E8E5-47AE-9CD8-541B4709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37085" cy="4492597"/>
          </a:xfrm>
        </p:spPr>
        <p:txBody>
          <a:bodyPr>
            <a:normAutofit/>
          </a:bodyPr>
          <a:lstStyle/>
          <a:p>
            <a:pPr marL="285750" indent="-285750"/>
            <a:r>
              <a:rPr lang="en-US">
                <a:ea typeface="+mn-lt"/>
                <a:cs typeface="+mn-lt"/>
              </a:rPr>
              <a:t>Opioid sparing</a:t>
            </a:r>
            <a:endParaRPr lang="en-US"/>
          </a:p>
          <a:p>
            <a:pPr marL="285750" indent="-285750"/>
            <a:r>
              <a:rPr lang="en-US">
                <a:ea typeface="+mn-lt"/>
                <a:cs typeface="+mn-lt"/>
              </a:rPr>
              <a:t>Routes of administration:</a:t>
            </a:r>
          </a:p>
          <a:p>
            <a:pPr marL="610235" lvl="1" indent="-285750"/>
            <a:r>
              <a:rPr lang="en-US">
                <a:ea typeface="+mn-lt"/>
                <a:cs typeface="+mn-lt"/>
              </a:rPr>
              <a:t>PO tablets $0.02 liquid solution $0.61</a:t>
            </a:r>
          </a:p>
          <a:p>
            <a:pPr marL="610235" lvl="1" indent="-285750"/>
            <a:r>
              <a:rPr lang="en-US">
                <a:ea typeface="+mn-lt"/>
                <a:cs typeface="+mn-lt"/>
              </a:rPr>
              <a:t>Rectal suppositories $0.27</a:t>
            </a:r>
          </a:p>
          <a:p>
            <a:pPr marL="610235" lvl="1" indent="-285750"/>
            <a:r>
              <a:rPr lang="en-US">
                <a:ea typeface="+mn-lt"/>
                <a:cs typeface="+mn-lt"/>
              </a:rPr>
              <a:t>IV infusion (</a:t>
            </a:r>
            <a:r>
              <a:rPr lang="en-US" err="1">
                <a:ea typeface="+mn-lt"/>
                <a:cs typeface="+mn-lt"/>
              </a:rPr>
              <a:t>Ofirmev</a:t>
            </a:r>
            <a:r>
              <a:rPr lang="en-US">
                <a:ea typeface="+mn-lt"/>
                <a:cs typeface="+mn-lt"/>
              </a:rPr>
              <a:t>) $28.00 - perioperative setting restricted to 2 doses </a:t>
            </a:r>
            <a:endParaRPr lang="en-US"/>
          </a:p>
          <a:p>
            <a:pPr marL="305435" indent="-305435"/>
            <a:r>
              <a:rPr lang="en-US" b="1">
                <a:ea typeface="+mn-lt"/>
                <a:cs typeface="+mn-lt"/>
              </a:rPr>
              <a:t>PO route is not inferior to IV route when administered appropriately </a:t>
            </a:r>
            <a:endParaRPr lang="en-US" b="1">
              <a:highlight>
                <a:srgbClr val="FFFF00"/>
              </a:highlight>
              <a:ea typeface="+mn-lt"/>
              <a:cs typeface="+mn-lt"/>
            </a:endParaRPr>
          </a:p>
          <a:p>
            <a:pPr marL="305435" indent="-305435"/>
            <a:r>
              <a:rPr lang="en-US">
                <a:ea typeface="+mn-lt"/>
                <a:cs typeface="+mn-lt"/>
              </a:rPr>
              <a:t>Max daily dose: 4 grams per day inpatient (3 grams per day outpatients)</a:t>
            </a:r>
            <a:endParaRPr lang="en-US"/>
          </a:p>
          <a:p>
            <a:pPr marL="629920" lvl="1" indent="-305435"/>
            <a:r>
              <a:rPr lang="en-US">
                <a:ea typeface="+mn-lt"/>
                <a:cs typeface="+mn-lt"/>
              </a:rPr>
              <a:t>650 mg Q4-6H scheduled or PRN            2600-3900 mg per day</a:t>
            </a:r>
          </a:p>
          <a:p>
            <a:pPr marL="629920" lvl="1" indent="-305435"/>
            <a:r>
              <a:rPr lang="en-US">
                <a:ea typeface="+mn-lt"/>
                <a:cs typeface="+mn-lt"/>
              </a:rPr>
              <a:t>1000 mg Q6-8H scheduled or PRN            3000-4000 mg per day 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F101B-F466-41FF-A2C0-F53FF5B4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12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9C9816-597C-4FEE-B541-33AB127C03E3}"/>
              </a:ext>
            </a:extLst>
          </p:cNvPr>
          <p:cNvCxnSpPr/>
          <p:nvPr/>
        </p:nvCxnSpPr>
        <p:spPr>
          <a:xfrm flipV="1">
            <a:off x="4211631" y="5579894"/>
            <a:ext cx="452581" cy="1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93CDDF-57F1-44F1-B4B6-62BAA12473AD}"/>
              </a:ext>
            </a:extLst>
          </p:cNvPr>
          <p:cNvCxnSpPr>
            <a:cxnSpLocks/>
          </p:cNvCxnSpPr>
          <p:nvPr/>
        </p:nvCxnSpPr>
        <p:spPr>
          <a:xfrm flipV="1">
            <a:off x="4310167" y="5949214"/>
            <a:ext cx="452581" cy="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67E9E5-5A1A-4ADE-9194-0D841164DF05}"/>
              </a:ext>
            </a:extLst>
          </p:cNvPr>
          <p:cNvSpPr txBox="1"/>
          <p:nvPr/>
        </p:nvSpPr>
        <p:spPr>
          <a:xfrm>
            <a:off x="8774392" y="6578039"/>
            <a:ext cx="357243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George S, Johns M. Am J Health-Sys Pharm. 2020;77:2052-2063</a:t>
            </a:r>
          </a:p>
        </p:txBody>
      </p:sp>
    </p:spTree>
    <p:extLst>
      <p:ext uri="{BB962C8B-B14F-4D97-AF65-F5344CB8AC3E}">
        <p14:creationId xmlns:p14="http://schemas.microsoft.com/office/powerpoint/2010/main" val="150630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8A4C-1FDF-483B-97FE-22ED3F8B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daily dosage of acetaminophen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4E31-F55B-49C9-8213-A753F78AC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688496"/>
            <a:ext cx="11029615" cy="3678303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ea typeface="+mn-lt"/>
                <a:cs typeface="+mn-lt"/>
              </a:rPr>
              <a:t>Cumulative daily doses &gt; 4 Grams may lead to significant hepatotoxicity </a:t>
            </a:r>
          </a:p>
          <a:p>
            <a:pPr marL="305435" indent="-305435"/>
            <a:r>
              <a:rPr lang="en-US">
                <a:ea typeface="+mn-lt"/>
                <a:cs typeface="+mn-lt"/>
              </a:rPr>
              <a:t>Consider medication timing of all acetaminophen containing products</a:t>
            </a:r>
          </a:p>
          <a:p>
            <a:pPr marL="629920" lvl="1" indent="-305435"/>
            <a:r>
              <a:rPr lang="en-US">
                <a:ea typeface="+mn-lt"/>
                <a:cs typeface="+mn-lt"/>
              </a:rPr>
              <a:t>Combination products: hydrocodone-acetaminophen, Excedrin, </a:t>
            </a:r>
            <a:r>
              <a:rPr lang="en-US" err="1">
                <a:ea typeface="+mn-lt"/>
                <a:cs typeface="+mn-lt"/>
              </a:rPr>
              <a:t>Fioricet</a:t>
            </a:r>
            <a:r>
              <a:rPr lang="en-US">
                <a:ea typeface="+mn-lt"/>
                <a:cs typeface="+mn-lt"/>
              </a:rPr>
              <a:t> etc. </a:t>
            </a:r>
            <a:endParaRPr lang="en-US"/>
          </a:p>
          <a:p>
            <a:pPr marL="629920" lvl="1" indent="-305435"/>
            <a:r>
              <a:rPr lang="en-US">
                <a:ea typeface="+mn-lt"/>
                <a:cs typeface="+mn-lt"/>
              </a:rPr>
              <a:t>IV to PO switch</a:t>
            </a:r>
          </a:p>
          <a:p>
            <a:pPr marL="305435" indent="-305435"/>
            <a:r>
              <a:rPr lang="en-US">
                <a:ea typeface="+mn-lt"/>
                <a:cs typeface="+mn-lt"/>
              </a:rPr>
              <a:t>Avoid opioid combination products and acetaminophen in multi-modal pain regimens</a:t>
            </a:r>
          </a:p>
          <a:p>
            <a:pPr marL="629920" lvl="1" indent="-305435"/>
            <a:r>
              <a:rPr lang="en-US">
                <a:ea typeface="+mn-lt"/>
                <a:cs typeface="+mn-lt"/>
              </a:rPr>
              <a:t>Ex: hydrocodone-acetaminophen Q6H for severe pain and acetaminophen Q6H for mild pain</a:t>
            </a:r>
          </a:p>
          <a:p>
            <a:pPr marL="629920" lvl="2" indent="0">
              <a:buNone/>
            </a:pPr>
            <a:r>
              <a:rPr lang="en-US">
                <a:ea typeface="+mn-lt"/>
                <a:cs typeface="+mn-lt"/>
              </a:rPr>
              <a:t>If the patient receives medication for severe pain they cannot receive acetaminophen for 6H post the oxycodone-acetaminophen</a:t>
            </a:r>
            <a:endParaRPr lang="en-US"/>
          </a:p>
          <a:p>
            <a:pPr marL="305435" indent="-305435"/>
            <a:endParaRPr lang="en-US">
              <a:highlight>
                <a:srgbClr val="FFFF00"/>
              </a:highlight>
            </a:endParaRPr>
          </a:p>
          <a:p>
            <a:pPr marL="305435" indent="-305435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5661D-A00E-4279-804D-CCEA8F0B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4BCA-1EEA-4D18-AACE-04FF29D6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Acetaminophen 4G alert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6570F-B328-4D4F-94B0-CBC35859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14</a:t>
            </a:fld>
            <a:endParaRPr lang="en-US"/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F2E010E-D0B4-42E0-8BFC-EC732CA7A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31" y="2163404"/>
            <a:ext cx="8740587" cy="36248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9EEBA7D-6DB8-4B31-AE78-0A52B9F18698}"/>
              </a:ext>
            </a:extLst>
          </p:cNvPr>
          <p:cNvSpPr/>
          <p:nvPr/>
        </p:nvSpPr>
        <p:spPr>
          <a:xfrm>
            <a:off x="304799" y="2307491"/>
            <a:ext cx="5294922" cy="918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801E5-3BD9-4707-BDFF-3DD39A054362}"/>
              </a:ext>
            </a:extLst>
          </p:cNvPr>
          <p:cNvSpPr txBox="1"/>
          <p:nvPr/>
        </p:nvSpPr>
        <p:spPr>
          <a:xfrm>
            <a:off x="6871855" y="2161307"/>
            <a:ext cx="4759803" cy="375487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u="sng"/>
              <a:t>Acetaminophen Alerts:</a:t>
            </a:r>
          </a:p>
          <a:p>
            <a:r>
              <a:rPr lang="en-US" sz="1400"/>
              <a:t>- Pharmacists, nurses and physicians receive alert notifications when patient receives &gt; 4 grams</a:t>
            </a:r>
          </a:p>
          <a:p>
            <a:r>
              <a:rPr lang="en-US" sz="1400"/>
              <a:t>- Pharmacists must identify how much acetaminophen the patient has received </a:t>
            </a:r>
          </a:p>
          <a:p>
            <a:r>
              <a:rPr lang="en-US" sz="1400"/>
              <a:t>- Enter an "Acetaminophen Alert" order and set it to expire 8 hours after last dose of any acetaminophen containing product </a:t>
            </a:r>
          </a:p>
          <a:p>
            <a:r>
              <a:rPr lang="en-US" sz="1400"/>
              <a:t>- Pharmacists must also discontinue all acetaminophen containing products and re-enter them to start 8 hours after the last acetaminophen containing product</a:t>
            </a:r>
          </a:p>
          <a:p>
            <a:r>
              <a:rPr lang="en-US" sz="1400"/>
              <a:t>- Nurses receive an alert and must assess how much acetaminophen the patients have received</a:t>
            </a:r>
          </a:p>
          <a:p>
            <a:r>
              <a:rPr lang="en-US" sz="1400"/>
              <a:t>- They must check to see if the "Acetaminophen Alert" has been entered by pharmacy </a:t>
            </a:r>
          </a:p>
          <a:p>
            <a:r>
              <a:rPr lang="en-US" sz="1400"/>
              <a:t>- If the patient requires medication during this time it is the nurse's responsibility to reach out the physician to obtain an order for a non-acetaminophen containing order</a:t>
            </a:r>
          </a:p>
        </p:txBody>
      </p:sp>
    </p:spTree>
    <p:extLst>
      <p:ext uri="{BB962C8B-B14F-4D97-AF65-F5344CB8AC3E}">
        <p14:creationId xmlns:p14="http://schemas.microsoft.com/office/powerpoint/2010/main" val="423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D32A-C164-4948-897A-C50A1098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Non-steroidal anti-inflammatory drugs (NSAID)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95AD-A626-47F6-A6BB-0E9F64C1F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3445"/>
            <a:ext cx="11029615" cy="2091550"/>
          </a:xfrm>
        </p:spPr>
        <p:txBody>
          <a:bodyPr/>
          <a:lstStyle/>
          <a:p>
            <a:pPr marL="285750" indent="-285750"/>
            <a:r>
              <a:rPr lang="en-US"/>
              <a:t>Class of medications that inhibit COX enzymes and prevent prostaglandin formation</a:t>
            </a:r>
          </a:p>
          <a:p>
            <a:pPr marL="305435" indent="-305435"/>
            <a:r>
              <a:rPr lang="en-US"/>
              <a:t>COX selectivity depends on individual agents</a:t>
            </a:r>
          </a:p>
          <a:p>
            <a:pPr marL="629920" lvl="1" indent="-305435"/>
            <a:r>
              <a:rPr lang="en-US" sz="1400"/>
              <a:t>COX-1 – responsible for platelet aggregation and gastric mucosa protection</a:t>
            </a:r>
          </a:p>
          <a:p>
            <a:pPr marL="629920" lvl="1" indent="-305435"/>
            <a:r>
              <a:rPr lang="en-US" sz="1400"/>
              <a:t>COX-2 – responsible for inflammation and pain transmission</a:t>
            </a:r>
          </a:p>
          <a:p>
            <a:pPr marL="305435" indent="-305435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637F4-B797-4A52-891D-11BC2749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15</a:t>
            </a:fld>
            <a:endParaRPr lang="en-US"/>
          </a:p>
        </p:txBody>
      </p:sp>
      <p:pic>
        <p:nvPicPr>
          <p:cNvPr id="6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3C5F5B71-0C7B-4175-BBF5-0EF21CD3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981" y="3824147"/>
            <a:ext cx="5534201" cy="3036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8F36B-FD3E-48F0-889E-EFC71C73A87E}"/>
              </a:ext>
            </a:extLst>
          </p:cNvPr>
          <p:cNvSpPr txBox="1"/>
          <p:nvPr/>
        </p:nvSpPr>
        <p:spPr>
          <a:xfrm>
            <a:off x="8774392" y="6578039"/>
            <a:ext cx="357243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George S, Johns M. Am J Health-Sys Pharm. 2020;77:2052-2063</a:t>
            </a:r>
          </a:p>
        </p:txBody>
      </p:sp>
    </p:spTree>
    <p:extLst>
      <p:ext uri="{BB962C8B-B14F-4D97-AF65-F5344CB8AC3E}">
        <p14:creationId xmlns:p14="http://schemas.microsoft.com/office/powerpoint/2010/main" val="277648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50CA-EDB0-4882-9023-CFA730BA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Ibuprofen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7435C-E74C-4C5A-B892-9F32F01B9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74649"/>
            <a:ext cx="11029615" cy="3678303"/>
          </a:xfrm>
        </p:spPr>
        <p:txBody>
          <a:bodyPr/>
          <a:lstStyle/>
          <a:p>
            <a:pPr marL="305435" indent="-305435"/>
            <a:r>
              <a:rPr lang="en-US"/>
              <a:t>Nonselective COX </a:t>
            </a:r>
          </a:p>
          <a:p>
            <a:pPr marL="305435" indent="-305435"/>
            <a:r>
              <a:rPr lang="en-US"/>
              <a:t>Route of administration: PO</a:t>
            </a:r>
          </a:p>
          <a:p>
            <a:pPr marL="305435" indent="-305435"/>
            <a:r>
              <a:rPr lang="en-US"/>
              <a:t>Recommended dosage 400-800 mg Q6H</a:t>
            </a:r>
          </a:p>
          <a:p>
            <a:pPr marL="629920" lvl="1" indent="-305435"/>
            <a:r>
              <a:rPr lang="en-US"/>
              <a:t>Maximum daily dosage: 3,200 mg </a:t>
            </a:r>
          </a:p>
          <a:p>
            <a:pPr marL="305435" indent="-305435"/>
            <a:r>
              <a:rPr lang="en-US"/>
              <a:t>Caution use in renal dysfunction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63BBB-48C9-4DB7-9C68-B2B7F1A2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2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650D-5A42-4B79-8C4E-062D3439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Ketorolac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3B1D-5831-42AE-AB49-CA0939FF0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en-US"/>
              <a:t>Relatively COX-1 selective </a:t>
            </a:r>
          </a:p>
          <a:p>
            <a:pPr marL="305435" indent="-305435"/>
            <a:r>
              <a:rPr lang="en-US"/>
              <a:t>Route of administration: IV push</a:t>
            </a:r>
          </a:p>
          <a:p>
            <a:pPr marL="305435" indent="-305435"/>
            <a:r>
              <a:rPr lang="en-US"/>
              <a:t>Recommended dosages</a:t>
            </a:r>
          </a:p>
          <a:p>
            <a:pPr marL="629920" lvl="1" indent="-305435"/>
            <a:r>
              <a:rPr lang="en-US"/>
              <a:t>Weight &gt; 50 kg </a:t>
            </a:r>
            <a:r>
              <a:rPr lang="en-US" b="1"/>
              <a:t>and</a:t>
            </a:r>
            <a:r>
              <a:rPr lang="en-US"/>
              <a:t> age &lt; 65 years: 30 mg Q6H PRN pain</a:t>
            </a:r>
          </a:p>
          <a:p>
            <a:pPr marL="629920" lvl="1" indent="-305435"/>
            <a:r>
              <a:rPr lang="en-US"/>
              <a:t>Weight &lt; 50 kg </a:t>
            </a:r>
            <a:r>
              <a:rPr lang="en-US" b="1"/>
              <a:t>or</a:t>
            </a:r>
            <a:r>
              <a:rPr lang="en-US"/>
              <a:t> age &gt; 65 years </a:t>
            </a:r>
            <a:r>
              <a:rPr lang="en-US" b="1"/>
              <a:t>or</a:t>
            </a:r>
            <a:r>
              <a:rPr lang="en-US"/>
              <a:t> </a:t>
            </a:r>
            <a:r>
              <a:rPr lang="en-US" err="1"/>
              <a:t>CrCl</a:t>
            </a:r>
            <a:r>
              <a:rPr lang="en-US"/>
              <a:t> 30-49 ml/min: 15 mg Q6H PRN pain</a:t>
            </a:r>
          </a:p>
          <a:p>
            <a:pPr marL="305435" indent="-305435"/>
            <a:r>
              <a:rPr lang="en-US"/>
              <a:t>Avoid use in end stage renal disease (</a:t>
            </a:r>
            <a:r>
              <a:rPr lang="en-US" err="1"/>
              <a:t>CrCl</a:t>
            </a:r>
            <a:r>
              <a:rPr lang="en-US"/>
              <a:t> &lt; 30 ml/min or dialysis)</a:t>
            </a:r>
          </a:p>
          <a:p>
            <a:pPr marL="305435" indent="-305435"/>
            <a:r>
              <a:rPr lang="en-US"/>
              <a:t>Automatic 3 day stop placed on orders due to the risks associated with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1CAA8-7A02-4796-A283-341096E8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EC476-4C91-456C-B9BD-D9025FA6F410}"/>
              </a:ext>
            </a:extLst>
          </p:cNvPr>
          <p:cNvSpPr txBox="1"/>
          <p:nvPr/>
        </p:nvSpPr>
        <p:spPr>
          <a:xfrm>
            <a:off x="10350211" y="6568489"/>
            <a:ext cx="373711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UPMC Pain Management Policy</a:t>
            </a:r>
          </a:p>
        </p:txBody>
      </p:sp>
    </p:spTree>
    <p:extLst>
      <p:ext uri="{BB962C8B-B14F-4D97-AF65-F5344CB8AC3E}">
        <p14:creationId xmlns:p14="http://schemas.microsoft.com/office/powerpoint/2010/main" val="391773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A118-BF0C-4676-B44D-C87A0C9B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celecoxib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2702-E6CB-4FB6-BA60-D74148236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Relatively COX-2 selective</a:t>
            </a:r>
          </a:p>
          <a:p>
            <a:pPr marL="305435" indent="-305435"/>
            <a:r>
              <a:rPr lang="en-US"/>
              <a:t>Route of administration: PO</a:t>
            </a:r>
          </a:p>
          <a:p>
            <a:pPr marL="305435" indent="-305435"/>
            <a:r>
              <a:rPr lang="en-US"/>
              <a:t>Recommended dosages </a:t>
            </a:r>
          </a:p>
          <a:p>
            <a:pPr marL="629920" lvl="1" indent="-305435"/>
            <a:r>
              <a:rPr lang="en-US"/>
              <a:t>200 mg BID</a:t>
            </a:r>
            <a:endParaRPr lang="en-US" sz="1800"/>
          </a:p>
          <a:p>
            <a:pPr marL="305435" indent="-305435"/>
            <a:r>
              <a:rPr lang="en-US"/>
              <a:t>Not studied in renal or hepatic dysfunction</a:t>
            </a:r>
          </a:p>
          <a:p>
            <a:pPr marL="305435" indent="-305435"/>
            <a:r>
              <a:rPr lang="en-US"/>
              <a:t>Caution use in patients with significant cardiovascular history (recent MI, CABG, etc.)</a:t>
            </a:r>
          </a:p>
          <a:p>
            <a:pPr marL="305435" indent="-305435"/>
            <a:r>
              <a:rPr lang="en-US">
                <a:ea typeface="+mn-lt"/>
                <a:cs typeface="+mn-lt"/>
              </a:rPr>
              <a:t>Avoid overlapping NSAID use due to </a:t>
            </a:r>
            <a:r>
              <a:rPr lang="en-US" err="1">
                <a:ea typeface="+mn-lt"/>
                <a:cs typeface="+mn-lt"/>
              </a:rPr>
              <a:t>powerplans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629920" lvl="1" indent="-305435"/>
            <a:r>
              <a:rPr lang="en-US">
                <a:ea typeface="+mn-lt"/>
                <a:cs typeface="+mn-lt"/>
              </a:rPr>
              <a:t>Choose one drug or start the celecoxib after ketorolac expires (3 days)</a:t>
            </a:r>
            <a:endParaRPr lang="en-US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1FD1-EA07-4833-B2D6-7C3643B4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9B330-A6ED-44D9-B02D-19A025298D23}"/>
              </a:ext>
            </a:extLst>
          </p:cNvPr>
          <p:cNvSpPr txBox="1"/>
          <p:nvPr/>
        </p:nvSpPr>
        <p:spPr>
          <a:xfrm>
            <a:off x="8774392" y="6578039"/>
            <a:ext cx="357243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George S, Johns M. Am J Health-Sys Pharm. 2020;77:2052-2063</a:t>
            </a:r>
          </a:p>
        </p:txBody>
      </p:sp>
    </p:spTree>
    <p:extLst>
      <p:ext uri="{BB962C8B-B14F-4D97-AF65-F5344CB8AC3E}">
        <p14:creationId xmlns:p14="http://schemas.microsoft.com/office/powerpoint/2010/main" val="69620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1241-6C8E-43C3-B0ED-743422D7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Tramadol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A041-9208-40A1-96CE-DEEABF9F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541228"/>
            <a:ext cx="11037085" cy="4261008"/>
          </a:xfrm>
        </p:spPr>
        <p:txBody>
          <a:bodyPr>
            <a:normAutofit/>
          </a:bodyPr>
          <a:lstStyle/>
          <a:p>
            <a:pPr marL="285750" indent="-285750"/>
            <a:r>
              <a:rPr lang="en-US">
                <a:ea typeface="+mn-lt"/>
                <a:cs typeface="+mn-lt"/>
              </a:rPr>
              <a:t>Opioid derivative</a:t>
            </a:r>
          </a:p>
          <a:p>
            <a:pPr marL="285750" indent="-285750"/>
            <a:r>
              <a:rPr lang="en-US">
                <a:ea typeface="+mn-lt"/>
                <a:cs typeface="+mn-lt"/>
              </a:rPr>
              <a:t>Route of administration: PO</a:t>
            </a:r>
          </a:p>
          <a:p>
            <a:pPr marL="305435" indent="-305435"/>
            <a:r>
              <a:rPr lang="en-US">
                <a:ea typeface="+mn-lt"/>
                <a:cs typeface="+mn-lt"/>
              </a:rPr>
              <a:t>Controlled substance C-IV</a:t>
            </a:r>
          </a:p>
          <a:p>
            <a:pPr marL="305435" indent="-305435"/>
            <a:r>
              <a:rPr lang="en-US">
                <a:ea typeface="+mn-lt"/>
                <a:cs typeface="+mn-lt"/>
              </a:rPr>
              <a:t>Recommended dosages</a:t>
            </a:r>
          </a:p>
          <a:p>
            <a:pPr marL="629920" lvl="1" indent="-305435"/>
            <a:r>
              <a:rPr lang="en-US">
                <a:ea typeface="+mn-lt"/>
                <a:cs typeface="+mn-lt"/>
              </a:rPr>
              <a:t>50 mg Q4-6H PRN</a:t>
            </a:r>
          </a:p>
          <a:p>
            <a:pPr marL="305435" indent="-305435"/>
            <a:r>
              <a:rPr lang="en-US">
                <a:ea typeface="+mn-lt"/>
                <a:cs typeface="+mn-lt"/>
              </a:rPr>
              <a:t>Dose adjust in renal dysfunction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E97EC-41DE-4328-8CC1-27075449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5192F-51A1-4B43-81FB-0A44699ABF1B}"/>
              </a:ext>
            </a:extLst>
          </p:cNvPr>
          <p:cNvSpPr txBox="1"/>
          <p:nvPr/>
        </p:nvSpPr>
        <p:spPr>
          <a:xfrm>
            <a:off x="10337766" y="6581797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UPMC pain management policy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C0456C8-D10C-4C09-B973-A6ECEF350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320598"/>
              </p:ext>
            </p:extLst>
          </p:nvPr>
        </p:nvGraphicFramePr>
        <p:xfrm>
          <a:off x="6345147" y="2853048"/>
          <a:ext cx="4296567" cy="1779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708">
                  <a:extLst>
                    <a:ext uri="{9D8B030D-6E8A-4147-A177-3AD203B41FA5}">
                      <a16:colId xmlns:a16="http://schemas.microsoft.com/office/drawing/2014/main" val="310150710"/>
                    </a:ext>
                  </a:extLst>
                </a:gridCol>
                <a:gridCol w="2462859">
                  <a:extLst>
                    <a:ext uri="{9D8B030D-6E8A-4147-A177-3AD203B41FA5}">
                      <a16:colId xmlns:a16="http://schemas.microsoft.com/office/drawing/2014/main" val="3047256854"/>
                    </a:ext>
                  </a:extLst>
                </a:gridCol>
              </a:tblGrid>
              <a:tr h="671918">
                <a:tc>
                  <a:txBody>
                    <a:bodyPr/>
                    <a:lstStyle/>
                    <a:p>
                      <a:r>
                        <a:rPr lang="en-US"/>
                        <a:t>Renal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Recommended Tramadol Dosing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369688"/>
                  </a:ext>
                </a:extLst>
              </a:tr>
              <a:tr h="605465">
                <a:tc>
                  <a:txBody>
                    <a:bodyPr/>
                    <a:lstStyle/>
                    <a:p>
                      <a:r>
                        <a:rPr lang="en-US" err="1"/>
                        <a:t>CrCl</a:t>
                      </a:r>
                      <a:r>
                        <a:rPr lang="en-US"/>
                        <a:t> &lt; 30 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50-100 mg Q12H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708184"/>
                  </a:ext>
                </a:extLst>
              </a:tr>
              <a:tr h="502093">
                <a:tc>
                  <a:txBody>
                    <a:bodyPr/>
                    <a:lstStyle/>
                    <a:p>
                      <a:r>
                        <a:rPr lang="en-US"/>
                        <a:t>Hemodialysis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 mg Q12H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7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50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B744-841D-4A25-89F0-27D1CBDB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Learning 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EB4D-64B5-472C-98CC-E369DD790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1.) List appropriate dosing strategies for commonly prescribed pain medications.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2.) Formulate pain medication regimens for mild, moderate, and severe pain.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3.) Recognize signs of potential opioid diversion and limitations to prescribing of opioids.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19873-DB50-4370-9FD3-4D6E956C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296C-A375-47C0-A8FB-68B19A81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tramadol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52A38-05A9-4650-9695-7BA027BA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20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9C74FA-EFEA-4AF5-942D-4D855DE07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May lower the seizure threshold</a:t>
            </a:r>
            <a:endParaRPr lang="en-US">
              <a:ea typeface="+mn-lt"/>
              <a:cs typeface="+mn-lt"/>
            </a:endParaRPr>
          </a:p>
          <a:p>
            <a:pPr marL="629920" lvl="1" indent="-305435"/>
            <a:r>
              <a:rPr lang="en-US"/>
              <a:t>Risk with higher doses, other serotoninergic agents, predisposition to seizure </a:t>
            </a:r>
          </a:p>
          <a:p>
            <a:pPr marL="305435" indent="-305435"/>
            <a:r>
              <a:rPr lang="en-US"/>
              <a:t>Risk of serotonin syndrome </a:t>
            </a:r>
            <a:endParaRPr lang="en-US">
              <a:ea typeface="+mn-lt"/>
              <a:cs typeface="+mn-lt"/>
            </a:endParaRPr>
          </a:p>
          <a:p>
            <a:pPr marL="629920" lvl="1" indent="-305435"/>
            <a:r>
              <a:rPr lang="en-US">
                <a:ea typeface="+mn-lt"/>
                <a:cs typeface="+mn-lt"/>
              </a:rPr>
              <a:t>Home meds: anti-depressants, chronic pain</a:t>
            </a:r>
          </a:p>
          <a:p>
            <a:pPr marL="629920" lvl="1" indent="-305435"/>
            <a:r>
              <a:rPr lang="en-US">
                <a:ea typeface="+mn-lt"/>
                <a:cs typeface="+mn-lt"/>
              </a:rPr>
              <a:t>Post-operative meds: pain meds, anti-emetics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F834D-E81C-4D0B-8B4B-4C2DCF2C97CB}"/>
              </a:ext>
            </a:extLst>
          </p:cNvPr>
          <p:cNvSpPr txBox="1"/>
          <p:nvPr/>
        </p:nvSpPr>
        <p:spPr>
          <a:xfrm>
            <a:off x="10337766" y="6581797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UPMC pain management policy</a:t>
            </a:r>
          </a:p>
        </p:txBody>
      </p:sp>
    </p:spTree>
    <p:extLst>
      <p:ext uri="{BB962C8B-B14F-4D97-AF65-F5344CB8AC3E}">
        <p14:creationId xmlns:p14="http://schemas.microsoft.com/office/powerpoint/2010/main" val="2158845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C8F89-1CE0-4A38-9E42-B13D141C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34" y="1371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Opioid Analgesics 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3" descr="A close up of a bottle&#10;&#10;Description automatically generated">
            <a:extLst>
              <a:ext uri="{FF2B5EF4-FFF2-40B4-BE49-F238E27FC236}">
                <a16:creationId xmlns:a16="http://schemas.microsoft.com/office/drawing/2014/main" id="{D46968E2-A43A-4530-A943-DE24A11A9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3" r="29241" b="-1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3C2C8-D5B1-4467-9C5C-3F7FB2A3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31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566B89-C470-4C69-8689-38673C7B7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0708B1-1822-4D0E-B3F8-BF6E3643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0" y="457201"/>
            <a:ext cx="7363959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AB69CE-6296-4D71-8DB3-BF71FD51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B34FBD-A817-4E6B-8CD9-1BCA9CB67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89" y="681070"/>
            <a:ext cx="7363960" cy="5693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C0173-D4C0-4849-B849-68C5705E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81" y="868901"/>
            <a:ext cx="6583680" cy="4823151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What is an opioid analgesic?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77F8D-87C0-4FCB-A37C-012F419E4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681" y="868901"/>
            <a:ext cx="3400126" cy="48231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Opioids are drugs that bind to the body's opioid receptor sites (where endorphins, the body's natural painkiller, binds).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064E9-FD4D-4D57-99B0-EB7DD8D7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02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E9EE-AE53-4546-811C-04B5E4ED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Opioids</a:t>
            </a:r>
          </a:p>
        </p:txBody>
      </p:sp>
      <p:graphicFrame>
        <p:nvGraphicFramePr>
          <p:cNvPr id="37" name="Diagram 37">
            <a:extLst>
              <a:ext uri="{FF2B5EF4-FFF2-40B4-BE49-F238E27FC236}">
                <a16:creationId xmlns:a16="http://schemas.microsoft.com/office/drawing/2014/main" id="{C6A519F7-7550-450F-970C-B58A46450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40988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D16EE6F7-4CE6-4CDE-B796-A74A59D3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1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FADA7-77BF-42A0-8E28-8259DB61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Which opioid to choose?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BA33F-8BCB-42D2-862D-6A5DC34B6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99582" cy="4711539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000">
                <a:solidFill>
                  <a:srgbClr val="FFFFFF"/>
                </a:solidFill>
              </a:rPr>
              <a:t>When initiating therapy with opioid medications, it is extremely important to have an understanding of the patient's history. Including:</a:t>
            </a:r>
            <a:endParaRPr lang="en-US"/>
          </a:p>
          <a:p>
            <a:pPr marL="629920" lvl="1" indent="-305435"/>
            <a:r>
              <a:rPr lang="en-US" sz="1800">
                <a:solidFill>
                  <a:srgbClr val="FFFFFF"/>
                </a:solidFill>
              </a:rPr>
              <a:t>Prior opioid medication use</a:t>
            </a:r>
            <a:endParaRPr lang="en-US" sz="1800">
              <a:solidFill>
                <a:srgbClr val="3D3D3D"/>
              </a:solidFill>
            </a:endParaRPr>
          </a:p>
          <a:p>
            <a:pPr marL="629920" lvl="1" indent="-305435"/>
            <a:r>
              <a:rPr lang="en-US" sz="1800">
                <a:solidFill>
                  <a:srgbClr val="FFFFFF"/>
                </a:solidFill>
              </a:rPr>
              <a:t>Risk factors for addiction, abuse, and misuse.</a:t>
            </a:r>
          </a:p>
          <a:p>
            <a:pPr marL="629920" lvl="1" indent="-305435"/>
            <a:r>
              <a:rPr lang="en-US" sz="1800">
                <a:solidFill>
                  <a:srgbClr val="FFFFFF"/>
                </a:solidFill>
              </a:rPr>
              <a:t>Documented allergies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These factors are crucial in determining what medication to use and at what dose.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40CEF-48BD-4B21-AB45-F27E0AA9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3EE3-F98C-44F3-A414-DE4F9131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Opioid- Tolerant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A059-446F-4148-8F7F-5A60AE56D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692" y="2216782"/>
            <a:ext cx="4960830" cy="621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200"/>
              <a:t>Opioid tolerant patient</a:t>
            </a:r>
            <a:endParaRPr lang="en-US"/>
          </a:p>
          <a:p>
            <a:pPr marL="324485" lvl="1" indent="0">
              <a:buNone/>
            </a:pPr>
            <a:r>
              <a:rPr lang="en-US" sz="1900"/>
              <a:t>Those using at least one of the following: </a:t>
            </a:r>
          </a:p>
          <a:p>
            <a:pPr marL="899795" lvl="2" indent="-269875"/>
            <a:endParaRPr lang="en-US"/>
          </a:p>
        </p:txBody>
      </p:sp>
      <p:graphicFrame>
        <p:nvGraphicFramePr>
          <p:cNvPr id="236" name="Diagram 236">
            <a:extLst>
              <a:ext uri="{FF2B5EF4-FFF2-40B4-BE49-F238E27FC236}">
                <a16:creationId xmlns:a16="http://schemas.microsoft.com/office/drawing/2014/main" id="{55AFCDF6-D349-40D9-B2B5-14FBF4AEA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781947"/>
              </p:ext>
            </p:extLst>
          </p:nvPr>
        </p:nvGraphicFramePr>
        <p:xfrm>
          <a:off x="2467429" y="2779485"/>
          <a:ext cx="7111999" cy="342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9D9B81C-94AA-4488-9296-7F900D557028}"/>
              </a:ext>
            </a:extLst>
          </p:cNvPr>
          <p:cNvSpPr txBox="1"/>
          <p:nvPr/>
        </p:nvSpPr>
        <p:spPr>
          <a:xfrm>
            <a:off x="10262851" y="6645276"/>
            <a:ext cx="357447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+mn-lt"/>
                <a:cs typeface="+mn-lt"/>
              </a:rPr>
              <a:t>Micromedex. IBM Micromedex </a:t>
            </a:r>
            <a:endParaRPr lang="en-US" sz="80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237FD88-34EC-4A8A-9959-21BE14D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6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703ED-3F50-4E0B-9466-2F7FFF73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Opioid Analgesics- Source of Chemical</a:t>
            </a:r>
          </a:p>
        </p:txBody>
      </p:sp>
      <p:graphicFrame>
        <p:nvGraphicFramePr>
          <p:cNvPr id="1442" name="Table 1442">
            <a:extLst>
              <a:ext uri="{FF2B5EF4-FFF2-40B4-BE49-F238E27FC236}">
                <a16:creationId xmlns:a16="http://schemas.microsoft.com/office/drawing/2014/main" id="{D5BB53EC-6C42-4E36-9EC2-7E23F0E96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702055"/>
              </p:ext>
            </p:extLst>
          </p:nvPr>
        </p:nvGraphicFramePr>
        <p:xfrm>
          <a:off x="554181" y="1993515"/>
          <a:ext cx="10869507" cy="463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169">
                  <a:extLst>
                    <a:ext uri="{9D8B030D-6E8A-4147-A177-3AD203B41FA5}">
                      <a16:colId xmlns:a16="http://schemas.microsoft.com/office/drawing/2014/main" val="792972220"/>
                    </a:ext>
                  </a:extLst>
                </a:gridCol>
                <a:gridCol w="3623169">
                  <a:extLst>
                    <a:ext uri="{9D8B030D-6E8A-4147-A177-3AD203B41FA5}">
                      <a16:colId xmlns:a16="http://schemas.microsoft.com/office/drawing/2014/main" val="1008071763"/>
                    </a:ext>
                  </a:extLst>
                </a:gridCol>
                <a:gridCol w="3623169">
                  <a:extLst>
                    <a:ext uri="{9D8B030D-6E8A-4147-A177-3AD203B41FA5}">
                      <a16:colId xmlns:a16="http://schemas.microsoft.com/office/drawing/2014/main" val="46278582"/>
                    </a:ext>
                  </a:extLst>
                </a:gridCol>
              </a:tblGrid>
              <a:tr h="386399">
                <a:tc>
                  <a:txBody>
                    <a:bodyPr/>
                    <a:lstStyle/>
                    <a:p>
                      <a:r>
                        <a:rPr lang="en-US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Semi-synthetic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Synthetic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96386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r>
                        <a:rPr lang="en-US"/>
                        <a:t>Codeine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Buprenorphine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Alfentanil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160022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r>
                        <a:rPr lang="en-US"/>
                        <a:t>Morphine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Dihydrocodeine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Alphaprodine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94170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Hydrocodone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Butorphanol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39816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Hydromorphone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Dezocine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37212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Levorphanol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Fentanyl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723112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Nalbuphine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Meperidine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340265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Oxycodone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Methadone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807758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Oxymorphone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Pentazocine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03260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Propoxyphene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34028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Sufentanil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779329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Tramadol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664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3FD1A1B-88CA-4971-8787-753B8A768B20}"/>
              </a:ext>
            </a:extLst>
          </p:cNvPr>
          <p:cNvSpPr txBox="1"/>
          <p:nvPr/>
        </p:nvSpPr>
        <p:spPr>
          <a:xfrm>
            <a:off x="10262851" y="6645276"/>
            <a:ext cx="357447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+mn-lt"/>
                <a:cs typeface="+mn-lt"/>
              </a:rPr>
              <a:t>Micromedex. IBM Micromedex </a:t>
            </a:r>
            <a:endParaRPr 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A4A05-68B4-4AE4-BC24-8D223CBD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4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3B1F-5FED-4AC9-97CF-34484DF7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Opioid Conversions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2EC83A-C5C3-4B94-B951-D30EEF868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313855"/>
              </p:ext>
            </p:extLst>
          </p:nvPr>
        </p:nvGraphicFramePr>
        <p:xfrm>
          <a:off x="581025" y="2181225"/>
          <a:ext cx="11029947" cy="3337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49">
                  <a:extLst>
                    <a:ext uri="{9D8B030D-6E8A-4147-A177-3AD203B41FA5}">
                      <a16:colId xmlns:a16="http://schemas.microsoft.com/office/drawing/2014/main" val="3908434652"/>
                    </a:ext>
                  </a:extLst>
                </a:gridCol>
                <a:gridCol w="3676649">
                  <a:extLst>
                    <a:ext uri="{9D8B030D-6E8A-4147-A177-3AD203B41FA5}">
                      <a16:colId xmlns:a16="http://schemas.microsoft.com/office/drawing/2014/main" val="3525140295"/>
                    </a:ext>
                  </a:extLst>
                </a:gridCol>
                <a:gridCol w="3676649">
                  <a:extLst>
                    <a:ext uri="{9D8B030D-6E8A-4147-A177-3AD203B41FA5}">
                      <a16:colId xmlns:a16="http://schemas.microsoft.com/office/drawing/2014/main" val="2224045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IV/IM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Oral (Mg)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01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Morphine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27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Hydromorphone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2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Oxycodone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52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Hydrocodone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68649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Codeine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13784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Fentanyl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9010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Meperidine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0377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Oxymorphone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130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1509A3-BAF3-458A-9FA5-866F405A38D3}"/>
              </a:ext>
            </a:extLst>
          </p:cNvPr>
          <p:cNvSpPr txBox="1"/>
          <p:nvPr/>
        </p:nvSpPr>
        <p:spPr>
          <a:xfrm>
            <a:off x="7333673" y="5963611"/>
            <a:ext cx="485986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/>
              <a:t>CDC Guideline for Prescribing Opioids for Chronic Pain.  https://www.cdc.gov/mmwr/volumes/65/rr/rr6501e1.htm#T2_down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6D2A87-DC00-4060-B939-234AC07B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73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A81C-1DAF-49B0-BFA9-8FA49E3B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Natural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5AAF40-C11C-4B45-A3B5-64A44A421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83284"/>
              </p:ext>
            </p:extLst>
          </p:nvPr>
        </p:nvGraphicFramePr>
        <p:xfrm>
          <a:off x="623454" y="1939636"/>
          <a:ext cx="11087906" cy="456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712">
                  <a:extLst>
                    <a:ext uri="{9D8B030D-6E8A-4147-A177-3AD203B41FA5}">
                      <a16:colId xmlns:a16="http://schemas.microsoft.com/office/drawing/2014/main" val="3336305724"/>
                    </a:ext>
                  </a:extLst>
                </a:gridCol>
                <a:gridCol w="1396725">
                  <a:extLst>
                    <a:ext uri="{9D8B030D-6E8A-4147-A177-3AD203B41FA5}">
                      <a16:colId xmlns:a16="http://schemas.microsoft.com/office/drawing/2014/main" val="1565674074"/>
                    </a:ext>
                  </a:extLst>
                </a:gridCol>
                <a:gridCol w="1369012">
                  <a:extLst>
                    <a:ext uri="{9D8B030D-6E8A-4147-A177-3AD203B41FA5}">
                      <a16:colId xmlns:a16="http://schemas.microsoft.com/office/drawing/2014/main" val="1683900747"/>
                    </a:ext>
                  </a:extLst>
                </a:gridCol>
                <a:gridCol w="1158394">
                  <a:extLst>
                    <a:ext uri="{9D8B030D-6E8A-4147-A177-3AD203B41FA5}">
                      <a16:colId xmlns:a16="http://schemas.microsoft.com/office/drawing/2014/main" val="389013702"/>
                    </a:ext>
                  </a:extLst>
                </a:gridCol>
                <a:gridCol w="1069711">
                  <a:extLst>
                    <a:ext uri="{9D8B030D-6E8A-4147-A177-3AD203B41FA5}">
                      <a16:colId xmlns:a16="http://schemas.microsoft.com/office/drawing/2014/main" val="3215296159"/>
                    </a:ext>
                  </a:extLst>
                </a:gridCol>
                <a:gridCol w="1097426">
                  <a:extLst>
                    <a:ext uri="{9D8B030D-6E8A-4147-A177-3AD203B41FA5}">
                      <a16:colId xmlns:a16="http://schemas.microsoft.com/office/drawing/2014/main" val="3211222939"/>
                    </a:ext>
                  </a:extLst>
                </a:gridCol>
                <a:gridCol w="1097426">
                  <a:extLst>
                    <a:ext uri="{9D8B030D-6E8A-4147-A177-3AD203B41FA5}">
                      <a16:colId xmlns:a16="http://schemas.microsoft.com/office/drawing/2014/main" val="3919927438"/>
                    </a:ext>
                  </a:extLst>
                </a:gridCol>
                <a:gridCol w="1152851">
                  <a:extLst>
                    <a:ext uri="{9D8B030D-6E8A-4147-A177-3AD203B41FA5}">
                      <a16:colId xmlns:a16="http://schemas.microsoft.com/office/drawing/2014/main" val="2352825448"/>
                    </a:ext>
                  </a:extLst>
                </a:gridCol>
                <a:gridCol w="1491649">
                  <a:extLst>
                    <a:ext uri="{9D8B030D-6E8A-4147-A177-3AD203B41FA5}">
                      <a16:colId xmlns:a16="http://schemas.microsoft.com/office/drawing/2014/main" val="3724811714"/>
                    </a:ext>
                  </a:extLst>
                </a:gridCol>
              </a:tblGrid>
              <a:tr h="631144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Combination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Controlled Substance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Routes of Administration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Onset and Duration of action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Dose adjustments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Adverse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Special 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57306"/>
                  </a:ext>
                </a:extLst>
              </a:tr>
              <a:tr h="2394807">
                <a:tc>
                  <a:txBody>
                    <a:bodyPr/>
                    <a:lstStyle/>
                    <a:p>
                      <a:r>
                        <a:rPr lang="en-US" sz="1050"/>
                        <a:t>Codeine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Acetaminophen+ Codeine</a:t>
                      </a:r>
                    </a:p>
                    <a:p>
                      <a:pPr lvl="0">
                        <a:buNone/>
                      </a:pP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Codeine- C2</a:t>
                      </a:r>
                    </a:p>
                    <a:p>
                      <a:pPr lvl="0">
                        <a:buNone/>
                      </a:pPr>
                      <a:endParaRPr lang="en-US" sz="1050"/>
                    </a:p>
                    <a:p>
                      <a:pPr lvl="0">
                        <a:buNone/>
                      </a:pPr>
                      <a:r>
                        <a:rPr lang="en-US" sz="1050"/>
                        <a:t>Combination Products- C3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Tylenol #3 (Acetaminophen 300mg + Codeine 30mg): 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050" b="1"/>
                    </a:p>
                    <a:p>
                      <a:pPr lvl="0">
                        <a:buNone/>
                      </a:pPr>
                      <a:r>
                        <a:rPr lang="en-US" sz="1050" b="1"/>
                        <a:t>1tab q4-6hr prn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/>
                        <a:t>Onset:0.5-1 hour</a:t>
                      </a:r>
                    </a:p>
                    <a:p>
                      <a:pPr lvl="0">
                        <a:buNone/>
                      </a:pPr>
                      <a:endParaRPr lang="en-US" sz="1050"/>
                    </a:p>
                    <a:p>
                      <a:pPr lvl="0">
                        <a:buNone/>
                      </a:pPr>
                      <a:r>
                        <a:rPr lang="en-US" sz="1050"/>
                        <a:t>Duration: 4-6 hours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GI side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/>
                        <a:t>If a patient receives 1000mg of acetaminophen in surgery, schedule any acetaminophen-containing product 8 hours post 1gm dose.</a:t>
                      </a:r>
                    </a:p>
                    <a:p>
                      <a:pPr lvl="0">
                        <a:buNone/>
                      </a:pPr>
                      <a:endParaRPr lang="en-US" sz="1050" b="1"/>
                    </a:p>
                    <a:p>
                      <a:pPr lvl="0">
                        <a:buNone/>
                      </a:pPr>
                      <a:r>
                        <a:rPr lang="en-US" sz="1050" b="1"/>
                        <a:t>Maximum acetaminophen total daily dose= 4,000mg/day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6425"/>
                  </a:ext>
                </a:extLst>
              </a:tr>
              <a:tr h="13557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/>
                        <a:t>Morphine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/>
                        <a:t>PO (IR tablet/solution,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050"/>
                        <a:t>ER tablet/capsule), IV,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/>
                        <a:t>IR: 10-30mg q4h prn</a:t>
                      </a:r>
                    </a:p>
                    <a:p>
                      <a:pPr lvl="0">
                        <a:buNone/>
                      </a:pPr>
                      <a:r>
                        <a:rPr lang="en-US" sz="1050"/>
                        <a:t>ER: 15-200mg q8-12h</a:t>
                      </a:r>
                    </a:p>
                    <a:p>
                      <a:pPr lvl="0">
                        <a:buNone/>
                      </a:pPr>
                      <a:endParaRPr lang="en-US" sz="1050"/>
                    </a:p>
                    <a:p>
                      <a:pPr lvl="0">
                        <a:buNone/>
                      </a:pPr>
                      <a:r>
                        <a:rPr lang="en-US" sz="1050" b="1"/>
                        <a:t>IV(opioid naïve): 2.5-5mg q3-4h prn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/>
                        <a:t>Onset: Oral ~30 minutes</a:t>
                      </a:r>
                    </a:p>
                    <a:p>
                      <a:pPr lvl="0">
                        <a:buNone/>
                      </a:pPr>
                      <a:r>
                        <a:rPr lang="en-US" sz="1050"/>
                        <a:t>IV 5-10 minutes</a:t>
                      </a:r>
                    </a:p>
                    <a:p>
                      <a:pPr lvl="0">
                        <a:buNone/>
                      </a:pPr>
                      <a:r>
                        <a:rPr lang="en-US" sz="1050"/>
                        <a:t>Duration: IR formulations 3-5 hours</a:t>
                      </a:r>
                    </a:p>
                    <a:p>
                      <a:pPr lvl="0">
                        <a:buNone/>
                      </a:pPr>
                      <a:r>
                        <a:rPr lang="en-US" sz="1050"/>
                        <a:t>ER formulations 8-24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 b="1"/>
                        <a:t>Renal impairment: start at lower doses or avoid morphine</a:t>
                      </a:r>
                    </a:p>
                    <a:p>
                      <a:pPr lvl="0">
                        <a:buNone/>
                      </a:pPr>
                      <a:endParaRPr lang="en-US" sz="1050"/>
                    </a:p>
                    <a:p>
                      <a:pPr lvl="0">
                        <a:buNone/>
                      </a:pP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/>
                        <a:t>N/V</a:t>
                      </a:r>
                    </a:p>
                    <a:p>
                      <a:pPr lvl="0">
                        <a:buNone/>
                      </a:pPr>
                      <a:r>
                        <a:rPr lang="en-US" sz="1050"/>
                        <a:t>Flushing, itching, diaphoresis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31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F0959E-4C64-41D4-AEA1-ACD2D6C35B75}"/>
              </a:ext>
            </a:extLst>
          </p:cNvPr>
          <p:cNvSpPr txBox="1"/>
          <p:nvPr/>
        </p:nvSpPr>
        <p:spPr>
          <a:xfrm>
            <a:off x="8449733" y="6648641"/>
            <a:ext cx="438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Micromedex. Morphine. IBM Micromedex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6CC63-7547-4065-A98A-B317A5073148}"/>
              </a:ext>
            </a:extLst>
          </p:cNvPr>
          <p:cNvSpPr txBox="1"/>
          <p:nvPr/>
        </p:nvSpPr>
        <p:spPr>
          <a:xfrm>
            <a:off x="10262851" y="6645276"/>
            <a:ext cx="357447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+mn-lt"/>
                <a:cs typeface="+mn-lt"/>
              </a:rPr>
              <a:t>Micromedex. Codeine. IBM Micromedex </a:t>
            </a:r>
            <a:endParaRPr lang="en-US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D0D37-A31B-4726-8E07-059CB7F0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1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A965-8F75-433A-8059-166B42C6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78" y="674942"/>
            <a:ext cx="11029616" cy="1013800"/>
          </a:xfrm>
        </p:spPr>
        <p:txBody>
          <a:bodyPr/>
          <a:lstStyle/>
          <a:p>
            <a:pPr algn="ctr"/>
            <a:r>
              <a:rPr lang="en-US"/>
              <a:t>Semi-Synthetic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7DA14E-CAD9-4180-AB0E-A04DA46D2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629142"/>
              </p:ext>
            </p:extLst>
          </p:nvPr>
        </p:nvGraphicFramePr>
        <p:xfrm>
          <a:off x="173732" y="1869539"/>
          <a:ext cx="11860992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888">
                  <a:extLst>
                    <a:ext uri="{9D8B030D-6E8A-4147-A177-3AD203B41FA5}">
                      <a16:colId xmlns:a16="http://schemas.microsoft.com/office/drawing/2014/main" val="3222355098"/>
                    </a:ext>
                  </a:extLst>
                </a:gridCol>
                <a:gridCol w="1317888">
                  <a:extLst>
                    <a:ext uri="{9D8B030D-6E8A-4147-A177-3AD203B41FA5}">
                      <a16:colId xmlns:a16="http://schemas.microsoft.com/office/drawing/2014/main" val="1751520564"/>
                    </a:ext>
                  </a:extLst>
                </a:gridCol>
                <a:gridCol w="1317888">
                  <a:extLst>
                    <a:ext uri="{9D8B030D-6E8A-4147-A177-3AD203B41FA5}">
                      <a16:colId xmlns:a16="http://schemas.microsoft.com/office/drawing/2014/main" val="1021707786"/>
                    </a:ext>
                  </a:extLst>
                </a:gridCol>
                <a:gridCol w="1317888">
                  <a:extLst>
                    <a:ext uri="{9D8B030D-6E8A-4147-A177-3AD203B41FA5}">
                      <a16:colId xmlns:a16="http://schemas.microsoft.com/office/drawing/2014/main" val="2752200397"/>
                    </a:ext>
                  </a:extLst>
                </a:gridCol>
                <a:gridCol w="1317888">
                  <a:extLst>
                    <a:ext uri="{9D8B030D-6E8A-4147-A177-3AD203B41FA5}">
                      <a16:colId xmlns:a16="http://schemas.microsoft.com/office/drawing/2014/main" val="3437956777"/>
                    </a:ext>
                  </a:extLst>
                </a:gridCol>
                <a:gridCol w="1317888">
                  <a:extLst>
                    <a:ext uri="{9D8B030D-6E8A-4147-A177-3AD203B41FA5}">
                      <a16:colId xmlns:a16="http://schemas.microsoft.com/office/drawing/2014/main" val="367582044"/>
                    </a:ext>
                  </a:extLst>
                </a:gridCol>
                <a:gridCol w="1317888">
                  <a:extLst>
                    <a:ext uri="{9D8B030D-6E8A-4147-A177-3AD203B41FA5}">
                      <a16:colId xmlns:a16="http://schemas.microsoft.com/office/drawing/2014/main" val="3388000632"/>
                    </a:ext>
                  </a:extLst>
                </a:gridCol>
                <a:gridCol w="1317888">
                  <a:extLst>
                    <a:ext uri="{9D8B030D-6E8A-4147-A177-3AD203B41FA5}">
                      <a16:colId xmlns:a16="http://schemas.microsoft.com/office/drawing/2014/main" val="78380509"/>
                    </a:ext>
                  </a:extLst>
                </a:gridCol>
                <a:gridCol w="1317888">
                  <a:extLst>
                    <a:ext uri="{9D8B030D-6E8A-4147-A177-3AD203B41FA5}">
                      <a16:colId xmlns:a16="http://schemas.microsoft.com/office/drawing/2014/main" val="1461382689"/>
                    </a:ext>
                  </a:extLst>
                </a:gridCol>
              </a:tblGrid>
              <a:tr h="2851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/>
                        <a:t>Combination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/>
                        <a:t>Controlled Substance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/>
                        <a:t>Routes of Administration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/>
                        <a:t>Dosing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/>
                        <a:t>Onset and duration of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/>
                        <a:t>Dose adjustments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/>
                        <a:t>Adverse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/>
                        <a:t>Special 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812662"/>
                  </a:ext>
                </a:extLst>
              </a:tr>
              <a:tr h="1006027">
                <a:tc>
                  <a:txBody>
                    <a:bodyPr/>
                    <a:lstStyle/>
                    <a:p>
                      <a:r>
                        <a:rPr lang="en-US" sz="1000"/>
                        <a:t>Hydrocodone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Hydrocodone+ acetaminophen </a:t>
                      </a:r>
                    </a:p>
                    <a:p>
                      <a:pPr lvl="0">
                        <a:buNone/>
                      </a:pP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Hydrocodone+ acetaminophen: 2.5-10mg/325mg q6h prn</a:t>
                      </a:r>
                    </a:p>
                    <a:p>
                      <a:pPr lvl="0">
                        <a:buNone/>
                      </a:pPr>
                      <a:endParaRPr lang="en-US" sz="1000"/>
                    </a:p>
                    <a:p>
                      <a:pPr lvl="0">
                        <a:buNone/>
                      </a:pPr>
                      <a:r>
                        <a:rPr lang="en-US" sz="1000" b="1"/>
                        <a:t>Usual starting dose= 5mg/325mg q6h prn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/>
                        <a:t>Onset: ~0.5- 1 hour</a:t>
                      </a:r>
                    </a:p>
                    <a:p>
                      <a:pPr lvl="0">
                        <a:buNone/>
                      </a:pPr>
                      <a:endParaRPr lang="en-US" sz="1000"/>
                    </a:p>
                    <a:p>
                      <a:pPr lvl="0">
                        <a:buNone/>
                      </a:pPr>
                      <a:r>
                        <a:rPr lang="en-US" sz="1000"/>
                        <a:t>Duration: ~4-6 hours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Moderate-Severe renal impairment: initiate at ½ normal dosing</a:t>
                      </a:r>
                    </a:p>
                    <a:p>
                      <a:pPr lvl="0">
                        <a:buNone/>
                      </a:pPr>
                      <a:endParaRPr lang="en-US" sz="1000"/>
                    </a:p>
                    <a:p>
                      <a:pPr lvl="0">
                        <a:buNone/>
                      </a:pPr>
                      <a:r>
                        <a:rPr lang="en-US" sz="1000"/>
                        <a:t>Severe hepatic impairment: initiate at ½ normal dosing</a:t>
                      </a:r>
                    </a:p>
                    <a:p>
                      <a:pPr lvl="0">
                        <a:buNone/>
                      </a:pPr>
                      <a:endParaRPr lang="en-US" sz="1000"/>
                    </a:p>
                    <a:p>
                      <a:pPr lvl="0">
                        <a:buNone/>
                      </a:pPr>
                      <a:r>
                        <a:rPr lang="en-US" sz="1000"/>
                        <a:t>Geriatric: initiate at low end of dosing range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N/V</a:t>
                      </a:r>
                    </a:p>
                    <a:p>
                      <a:pPr lvl="0">
                        <a:buNone/>
                      </a:pPr>
                      <a:r>
                        <a:rPr lang="en-US" sz="1000"/>
                        <a:t>Dizziness/Lightheadedness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Assess for appropriate timing with other acetaminophen containing products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300"/>
                  </a:ext>
                </a:extLst>
              </a:tr>
              <a:tr h="605540">
                <a:tc>
                  <a:txBody>
                    <a:bodyPr/>
                    <a:lstStyle/>
                    <a:p>
                      <a:r>
                        <a:rPr lang="en-US" sz="1000"/>
                        <a:t>Hydromorphone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PO,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IV: 0.2-1mg q2-3h prn</a:t>
                      </a:r>
                    </a:p>
                    <a:p>
                      <a:pPr lvl="0">
                        <a:buNone/>
                      </a:pPr>
                      <a:endParaRPr lang="en-US" sz="1000"/>
                    </a:p>
                    <a:p>
                      <a:pPr lvl="0">
                        <a:buNone/>
                      </a:pPr>
                      <a:r>
                        <a:rPr lang="en-US" sz="1000"/>
                        <a:t>PO: 2-4mg q4-6h prn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/>
                        <a:t>Onset: PO 30 minutes,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000"/>
                        <a:t>IV 15 minutes</a:t>
                      </a:r>
                    </a:p>
                    <a:p>
                      <a:pPr lvl="0">
                        <a:buNone/>
                      </a:pPr>
                      <a:endParaRPr lang="en-US" sz="1000"/>
                    </a:p>
                    <a:p>
                      <a:pPr lvl="0">
                        <a:buNone/>
                      </a:pPr>
                      <a:r>
                        <a:rPr lang="en-US" sz="1000"/>
                        <a:t>Duration: Oral and IV 3-4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Potent medication start with low doses </a:t>
                      </a:r>
                    </a:p>
                    <a:p>
                      <a:pPr lvl="0">
                        <a:buNone/>
                      </a:pPr>
                      <a:endParaRPr lang="en-US" sz="1000"/>
                    </a:p>
                    <a:p>
                      <a:pPr lvl="0">
                        <a:buNone/>
                      </a:pPr>
                      <a:r>
                        <a:rPr lang="en-US" sz="1000"/>
                        <a:t>Commonly used in PCAs and epidurals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2716"/>
                  </a:ext>
                </a:extLst>
              </a:tr>
              <a:tr h="925932">
                <a:tc>
                  <a:txBody>
                    <a:bodyPr/>
                    <a:lstStyle/>
                    <a:p>
                      <a:r>
                        <a:rPr lang="en-US" sz="1000"/>
                        <a:t>Nalbuphine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Not scheduled under the 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IV, IM, SQ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10mg q3-6h prn</a:t>
                      </a:r>
                    </a:p>
                    <a:p>
                      <a:pPr lvl="0">
                        <a:buNone/>
                      </a:pPr>
                      <a:endParaRPr lang="en-US" sz="1000"/>
                    </a:p>
                    <a:p>
                      <a:pPr lvl="0">
                        <a:buNone/>
                      </a:pPr>
                      <a:r>
                        <a:rPr lang="en-US" sz="1000"/>
                        <a:t>Maximum single dose in opioid nontolerant patients: 20mg/dose</a:t>
                      </a:r>
                    </a:p>
                    <a:p>
                      <a:pPr lvl="0">
                        <a:buNone/>
                      </a:pPr>
                      <a:endParaRPr lang="en-US" sz="1000"/>
                    </a:p>
                    <a:p>
                      <a:pPr lvl="0">
                        <a:buNone/>
                      </a:pPr>
                      <a:r>
                        <a:rPr lang="en-US" sz="1000"/>
                        <a:t>Maximum total daily dose in opioid nontolerant patients: 160mg/day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/>
                        <a:t>Onset:  IV, IM, SQ&lt;15 minutes</a:t>
                      </a:r>
                    </a:p>
                    <a:p>
                      <a:pPr lvl="0">
                        <a:buNone/>
                      </a:pPr>
                      <a:endParaRPr lang="en-US" sz="1000"/>
                    </a:p>
                    <a:p>
                      <a:pPr lvl="0">
                        <a:buNone/>
                      </a:pPr>
                      <a:r>
                        <a:rPr lang="en-US" sz="1000"/>
                        <a:t>Duration: IV, IM, SQ 3-6 hours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N/V</a:t>
                      </a:r>
                    </a:p>
                    <a:p>
                      <a:pPr lvl="0">
                        <a:buNone/>
                      </a:pPr>
                      <a:r>
                        <a:rPr lang="en-US" sz="1000" b="0" i="0" u="none" strike="noStrike" noProof="0">
                          <a:latin typeface="Gill Sans MT"/>
                        </a:rPr>
                        <a:t>Diaphoresis</a:t>
                      </a:r>
                      <a:endParaRPr lang="en-US" sz="1000"/>
                    </a:p>
                    <a:p>
                      <a:pPr lvl="0">
                        <a:buNone/>
                      </a:pPr>
                      <a:r>
                        <a:rPr lang="en-US" sz="1000"/>
                        <a:t>Dry mouth </a:t>
                      </a:r>
                    </a:p>
                    <a:p>
                      <a:pPr lvl="0">
                        <a:buNone/>
                      </a:pPr>
                      <a:r>
                        <a:rPr lang="en-US" sz="1000"/>
                        <a:t>Sedated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Off label use- opioid-induced pruritus of the skin</a:t>
                      </a:r>
                      <a:r>
                        <a:rPr lang="en-US" sz="100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309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531959-964B-4F20-9C53-CD810D00FC04}"/>
              </a:ext>
            </a:extLst>
          </p:cNvPr>
          <p:cNvSpPr txBox="1"/>
          <p:nvPr/>
        </p:nvSpPr>
        <p:spPr>
          <a:xfrm>
            <a:off x="10732366" y="6660671"/>
            <a:ext cx="158095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+mn-lt"/>
                <a:cs typeface="+mn-lt"/>
              </a:rPr>
              <a:t>Micromedex.  IBM Micromedex </a:t>
            </a:r>
            <a:endParaRPr 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60F88-78DD-405D-80A2-EED9929B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9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272C-E522-4601-8F93-BA7FEDFB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67A2-8066-4E28-8C2E-3FA454455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56303"/>
            <a:ext cx="11029615" cy="3678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5435" indent="-305435"/>
            <a:r>
              <a:rPr lang="en-US">
                <a:cs typeface="Calibri"/>
              </a:rPr>
              <a:t>In 2018, 67,367 drug overdose deaths occurred in the US</a:t>
            </a:r>
          </a:p>
          <a:p>
            <a:pPr marL="629920" lvl="1" indent="-305435"/>
            <a:r>
              <a:rPr lang="en-US">
                <a:cs typeface="Calibri"/>
              </a:rPr>
              <a:t>Opioids were involved in 46,802 overdose deaths (69.5% of all drug overdose deaths)</a:t>
            </a:r>
          </a:p>
          <a:p>
            <a:pPr marL="324485" lvl="1" indent="0">
              <a:buNone/>
            </a:pPr>
            <a:endParaRPr lang="en-US">
              <a:cs typeface="Calibri"/>
            </a:endParaRPr>
          </a:p>
          <a:p>
            <a:pPr marL="305435" indent="-305435"/>
            <a:r>
              <a:rPr lang="en-US">
                <a:cs typeface="Calibri"/>
              </a:rPr>
              <a:t>More than 232,000 Americans have died from prescription opioid overdoses from 1999-2018</a:t>
            </a:r>
          </a:p>
          <a:p>
            <a:pPr marL="305435" indent="-305435"/>
            <a:endParaRPr lang="en-US">
              <a:cs typeface="Calibri"/>
            </a:endParaRPr>
          </a:p>
          <a:p>
            <a:pPr marL="305435" indent="-305435"/>
            <a:r>
              <a:rPr lang="en-US">
                <a:cs typeface="Calibri"/>
              </a:rPr>
              <a:t>The overall opioid prescribing rate has been declining since 2012, however; </a:t>
            </a:r>
          </a:p>
          <a:p>
            <a:pPr marL="629920" lvl="1" indent="-305435"/>
            <a:r>
              <a:rPr lang="en-US">
                <a:cs typeface="Calibri"/>
              </a:rPr>
              <a:t>More than 17% of Americans had at least one opioid prescription filled in 2017</a:t>
            </a:r>
          </a:p>
          <a:p>
            <a:pPr marL="629920" lvl="1" indent="-305435"/>
            <a:r>
              <a:rPr lang="en-US">
                <a:cs typeface="Calibri"/>
              </a:rPr>
              <a:t>The average number of days per prescription continues to increase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0916F-1831-4DE2-99DC-A9D18485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55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5324-311C-4BBB-8D2D-52DCF083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Semi-synthetic continued 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3F95AA-FAF4-449D-9212-8DAAAB984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95935"/>
              </p:ext>
            </p:extLst>
          </p:nvPr>
        </p:nvGraphicFramePr>
        <p:xfrm>
          <a:off x="435428" y="2104571"/>
          <a:ext cx="11367453" cy="406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50">
                  <a:extLst>
                    <a:ext uri="{9D8B030D-6E8A-4147-A177-3AD203B41FA5}">
                      <a16:colId xmlns:a16="http://schemas.microsoft.com/office/drawing/2014/main" val="3251647567"/>
                    </a:ext>
                  </a:extLst>
                </a:gridCol>
                <a:gridCol w="1263050">
                  <a:extLst>
                    <a:ext uri="{9D8B030D-6E8A-4147-A177-3AD203B41FA5}">
                      <a16:colId xmlns:a16="http://schemas.microsoft.com/office/drawing/2014/main" val="1123742699"/>
                    </a:ext>
                  </a:extLst>
                </a:gridCol>
                <a:gridCol w="1263050">
                  <a:extLst>
                    <a:ext uri="{9D8B030D-6E8A-4147-A177-3AD203B41FA5}">
                      <a16:colId xmlns:a16="http://schemas.microsoft.com/office/drawing/2014/main" val="3712860716"/>
                    </a:ext>
                  </a:extLst>
                </a:gridCol>
                <a:gridCol w="1358194">
                  <a:extLst>
                    <a:ext uri="{9D8B030D-6E8A-4147-A177-3AD203B41FA5}">
                      <a16:colId xmlns:a16="http://schemas.microsoft.com/office/drawing/2014/main" val="1300315031"/>
                    </a:ext>
                  </a:extLst>
                </a:gridCol>
                <a:gridCol w="1167909">
                  <a:extLst>
                    <a:ext uri="{9D8B030D-6E8A-4147-A177-3AD203B41FA5}">
                      <a16:colId xmlns:a16="http://schemas.microsoft.com/office/drawing/2014/main" val="2775133457"/>
                    </a:ext>
                  </a:extLst>
                </a:gridCol>
                <a:gridCol w="1263050">
                  <a:extLst>
                    <a:ext uri="{9D8B030D-6E8A-4147-A177-3AD203B41FA5}">
                      <a16:colId xmlns:a16="http://schemas.microsoft.com/office/drawing/2014/main" val="1566459651"/>
                    </a:ext>
                  </a:extLst>
                </a:gridCol>
                <a:gridCol w="1263050">
                  <a:extLst>
                    <a:ext uri="{9D8B030D-6E8A-4147-A177-3AD203B41FA5}">
                      <a16:colId xmlns:a16="http://schemas.microsoft.com/office/drawing/2014/main" val="4122856926"/>
                    </a:ext>
                  </a:extLst>
                </a:gridCol>
                <a:gridCol w="1267648">
                  <a:extLst>
                    <a:ext uri="{9D8B030D-6E8A-4147-A177-3AD203B41FA5}">
                      <a16:colId xmlns:a16="http://schemas.microsoft.com/office/drawing/2014/main" val="3202692062"/>
                    </a:ext>
                  </a:extLst>
                </a:gridCol>
                <a:gridCol w="1258452">
                  <a:extLst>
                    <a:ext uri="{9D8B030D-6E8A-4147-A177-3AD203B41FA5}">
                      <a16:colId xmlns:a16="http://schemas.microsoft.com/office/drawing/2014/main" val="1182266246"/>
                    </a:ext>
                  </a:extLst>
                </a:gridCol>
              </a:tblGrid>
              <a:tr h="7001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Combination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Controlled Substance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Routes of Administration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Dosing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Onset and Duration of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Dose adjustments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Adverse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Special 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677769"/>
                  </a:ext>
                </a:extLst>
              </a:tr>
              <a:tr h="13303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Oxycodone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Oxycodone+ acetaminophen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PO(tablet, capsule, solution)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/>
                        <a:t>IR: 5- 20mg q4-6h</a:t>
                      </a: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/>
                        <a:t>CR: 10-80mg q12h (opioid naïve patients do not exceed 70mg TDD)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Onset: ~30 minutes</a:t>
                      </a:r>
                    </a:p>
                    <a:p>
                      <a:pPr lvl="0">
                        <a:buNone/>
                      </a:pPr>
                      <a:r>
                        <a:rPr lang="en-US" sz="1100"/>
                        <a:t>Duration: 3-4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Renal impairment: initiate conservatively 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/>
                        <a:t>Hepatic impairment: initiate at 1/3-½  usual starting dose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N/V</a:t>
                      </a:r>
                    </a:p>
                    <a:p>
                      <a:pPr lvl="0">
                        <a:buNone/>
                      </a:pPr>
                      <a:r>
                        <a:rPr lang="en-US" sz="1100"/>
                        <a:t>Constipation</a:t>
                      </a:r>
                    </a:p>
                    <a:p>
                      <a:pPr lvl="0">
                        <a:buNone/>
                      </a:pPr>
                      <a:r>
                        <a:rPr lang="en-US" sz="1100"/>
                        <a:t>Pruritis</a:t>
                      </a:r>
                    </a:p>
                    <a:p>
                      <a:pPr lvl="0">
                        <a:buNone/>
                      </a:pPr>
                      <a:r>
                        <a:rPr lang="en-US" sz="1100"/>
                        <a:t>Headache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595048"/>
                  </a:ext>
                </a:extLst>
              </a:tr>
              <a:tr h="17349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Oxymorphone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PO,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/>
                        <a:t>Opioid naïve patients: 5-10mg q4-6h prn 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Onset: IV 5-10 minutes</a:t>
                      </a:r>
                    </a:p>
                    <a:p>
                      <a:pPr lvl="0">
                        <a:buNone/>
                      </a:pPr>
                      <a:r>
                        <a:rPr lang="en-US" sz="1100"/>
                        <a:t>Duration: 3-6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err="1"/>
                        <a:t>CrCl</a:t>
                      </a:r>
                      <a:r>
                        <a:rPr lang="en-US" sz="1100"/>
                        <a:t> &lt;50mL/min: Initiate at 5mg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/>
                        <a:t>Mild hepatic impairment: Initiate at 5mg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/>
                        <a:t>Severe hepatic impairment: Contraindicated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N/V</a:t>
                      </a:r>
                    </a:p>
                    <a:p>
                      <a:pPr lvl="0">
                        <a:buNone/>
                      </a:pPr>
                      <a:r>
                        <a:rPr lang="en-US" sz="1100"/>
                        <a:t>Constipation</a:t>
                      </a:r>
                    </a:p>
                    <a:p>
                      <a:pPr lvl="0">
                        <a:buNone/>
                      </a:pPr>
                      <a:r>
                        <a:rPr lang="en-US" sz="1100"/>
                        <a:t>Pruritis </a:t>
                      </a:r>
                    </a:p>
                    <a:p>
                      <a:pPr lvl="0">
                        <a:buNone/>
                      </a:pPr>
                      <a:r>
                        <a:rPr lang="en-US" sz="1100"/>
                        <a:t>Hypotension</a:t>
                      </a:r>
                    </a:p>
                    <a:p>
                      <a:pPr lvl="0">
                        <a:buNone/>
                      </a:pPr>
                      <a:r>
                        <a:rPr lang="en-US" sz="1100"/>
                        <a:t>Headache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/>
                        <a:t>Don’t have at Hamot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7892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FCD057-FD42-43DF-9BF2-47CF2B4F3B6B}"/>
              </a:ext>
            </a:extLst>
          </p:cNvPr>
          <p:cNvSpPr txBox="1"/>
          <p:nvPr/>
        </p:nvSpPr>
        <p:spPr>
          <a:xfrm>
            <a:off x="10315080" y="6352242"/>
            <a:ext cx="158095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+mn-lt"/>
                <a:cs typeface="+mn-lt"/>
              </a:rPr>
              <a:t>Micromedex.  IBM Micromedex </a:t>
            </a:r>
            <a:endParaRPr lang="en-US" sz="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D455C5-B6DB-42DB-83A5-779FC82A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29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2A1F-04E6-403B-856A-CB8344F5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Synthetic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3F65E0D-6417-45A3-A539-C4C678FF5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818411"/>
              </p:ext>
            </p:extLst>
          </p:nvPr>
        </p:nvGraphicFramePr>
        <p:xfrm>
          <a:off x="581025" y="2181225"/>
          <a:ext cx="11260107" cy="3057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123">
                  <a:extLst>
                    <a:ext uri="{9D8B030D-6E8A-4147-A177-3AD203B41FA5}">
                      <a16:colId xmlns:a16="http://schemas.microsoft.com/office/drawing/2014/main" val="506678176"/>
                    </a:ext>
                  </a:extLst>
                </a:gridCol>
                <a:gridCol w="1251123">
                  <a:extLst>
                    <a:ext uri="{9D8B030D-6E8A-4147-A177-3AD203B41FA5}">
                      <a16:colId xmlns:a16="http://schemas.microsoft.com/office/drawing/2014/main" val="4020912532"/>
                    </a:ext>
                  </a:extLst>
                </a:gridCol>
                <a:gridCol w="1251123">
                  <a:extLst>
                    <a:ext uri="{9D8B030D-6E8A-4147-A177-3AD203B41FA5}">
                      <a16:colId xmlns:a16="http://schemas.microsoft.com/office/drawing/2014/main" val="4046566873"/>
                    </a:ext>
                  </a:extLst>
                </a:gridCol>
                <a:gridCol w="1251123">
                  <a:extLst>
                    <a:ext uri="{9D8B030D-6E8A-4147-A177-3AD203B41FA5}">
                      <a16:colId xmlns:a16="http://schemas.microsoft.com/office/drawing/2014/main" val="333156627"/>
                    </a:ext>
                  </a:extLst>
                </a:gridCol>
                <a:gridCol w="1251123">
                  <a:extLst>
                    <a:ext uri="{9D8B030D-6E8A-4147-A177-3AD203B41FA5}">
                      <a16:colId xmlns:a16="http://schemas.microsoft.com/office/drawing/2014/main" val="1459929552"/>
                    </a:ext>
                  </a:extLst>
                </a:gridCol>
                <a:gridCol w="1251123">
                  <a:extLst>
                    <a:ext uri="{9D8B030D-6E8A-4147-A177-3AD203B41FA5}">
                      <a16:colId xmlns:a16="http://schemas.microsoft.com/office/drawing/2014/main" val="3097190661"/>
                    </a:ext>
                  </a:extLst>
                </a:gridCol>
                <a:gridCol w="1251123">
                  <a:extLst>
                    <a:ext uri="{9D8B030D-6E8A-4147-A177-3AD203B41FA5}">
                      <a16:colId xmlns:a16="http://schemas.microsoft.com/office/drawing/2014/main" val="2368740848"/>
                    </a:ext>
                  </a:extLst>
                </a:gridCol>
                <a:gridCol w="1251123">
                  <a:extLst>
                    <a:ext uri="{9D8B030D-6E8A-4147-A177-3AD203B41FA5}">
                      <a16:colId xmlns:a16="http://schemas.microsoft.com/office/drawing/2014/main" val="523460337"/>
                    </a:ext>
                  </a:extLst>
                </a:gridCol>
                <a:gridCol w="1251123">
                  <a:extLst>
                    <a:ext uri="{9D8B030D-6E8A-4147-A177-3AD203B41FA5}">
                      <a16:colId xmlns:a16="http://schemas.microsoft.com/office/drawing/2014/main" val="2611914924"/>
                    </a:ext>
                  </a:extLst>
                </a:gridCol>
              </a:tblGrid>
              <a:tr h="61053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Combination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Controlled Substance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Routes of Administration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Dosing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Onset and Duration of action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Dose adjustments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Adverse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Special 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56695"/>
                  </a:ext>
                </a:extLst>
              </a:tr>
              <a:tr h="2417726">
                <a:tc>
                  <a:txBody>
                    <a:bodyPr/>
                    <a:lstStyle/>
                    <a:p>
                      <a:r>
                        <a:rPr lang="en-US" sz="1400"/>
                        <a:t>Fentanyl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IV, Transdermal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IV: 25-50mcg every 5 minutes (75mcg maximum per hour, 300mcg maximum per 4-hour period)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Onset: IV almost immediate, Transdermal 6 hours</a:t>
                      </a:r>
                    </a:p>
                    <a:p>
                      <a:pPr lvl="0">
                        <a:buNone/>
                      </a:pPr>
                      <a:endParaRPr lang="en-US" sz="1400"/>
                    </a:p>
                    <a:p>
                      <a:pPr lvl="0">
                        <a:buNone/>
                      </a:pPr>
                      <a:r>
                        <a:rPr lang="en-US" sz="1400"/>
                        <a:t>Duration: 0.5-1 hour, Transdermal 72-96 hours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N/V</a:t>
                      </a:r>
                    </a:p>
                    <a:p>
                      <a:pPr lvl="0">
                        <a:buNone/>
                      </a:pPr>
                      <a:r>
                        <a:rPr lang="en-US" sz="1400"/>
                        <a:t>Constipation</a:t>
                      </a:r>
                    </a:p>
                    <a:p>
                      <a:pPr lvl="0">
                        <a:buNone/>
                      </a:pPr>
                      <a:r>
                        <a:rPr lang="en-US" sz="1400"/>
                        <a:t>Headache</a:t>
                      </a:r>
                    </a:p>
                    <a:p>
                      <a:pPr lvl="0">
                        <a:buNone/>
                      </a:pPr>
                      <a:r>
                        <a:rPr lang="en-US" sz="1400"/>
                        <a:t>Dyspnea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Outpatient use of fentanyl should be for chronic pain management only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130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32F6FF-D603-4A1A-BADF-953CEDE67B5E}"/>
              </a:ext>
            </a:extLst>
          </p:cNvPr>
          <p:cNvSpPr txBox="1"/>
          <p:nvPr/>
        </p:nvSpPr>
        <p:spPr>
          <a:xfrm>
            <a:off x="10124581" y="6506457"/>
            <a:ext cx="202545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+mn-lt"/>
                <a:cs typeface="+mn-lt"/>
              </a:rPr>
              <a:t>Micromedex. Fentanyl. IBM Micromedex </a:t>
            </a:r>
            <a:endParaRPr 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ECC4E-1657-4650-855F-E79F524F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00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B3A7E18-BF3B-42F0-A37A-B7180D009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664" y="459315"/>
            <a:ext cx="8349296" cy="6273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C2B315-6DBC-4286-A9A8-9D02887E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52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D4A9-9318-40F7-B4FC-01F7516A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Allergic reactions 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12C722-41FA-442F-A71E-FDC17FC42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6241" y="1885595"/>
            <a:ext cx="8403874" cy="4775407"/>
          </a:xfr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E1BF322-14F2-4FB3-9042-6A5E4F29A772}"/>
              </a:ext>
            </a:extLst>
          </p:cNvPr>
          <p:cNvSpPr/>
          <p:nvPr/>
        </p:nvSpPr>
        <p:spPr>
          <a:xfrm rot="17640000">
            <a:off x="1165727" y="5631643"/>
            <a:ext cx="488673" cy="977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C5D6F-6FDB-4D38-A5C6-B65BF3E8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86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A81853-BCE1-4B7C-922E-A502B7B5F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3F3F5-328C-4AC3-B3C4-6A9D4C3D3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C8F89-1CE0-4A38-9E42-B13D141C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863695"/>
            <a:ext cx="7498617" cy="49471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Opioid diversion and prescribing tips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8C0B53-F62B-4C6C-948D-0F3A70C42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44729"/>
            <a:ext cx="3703320" cy="57458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ECACBD-42EC-44A4-B0DE-2DEDB73E1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B5757-5277-4AC5-8E2C-46B13387B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3643"/>
            <a:ext cx="7503637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A188B-962E-4D46-81D2-A4851089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2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9E55A-B54F-4224-8FCF-C49928C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Signs of opioid addiction/diversion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06D7-7D9D-45C9-96D7-1A7511ABE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pPr marL="305435" indent="-305435">
              <a:lnSpc>
                <a:spcPct val="150000"/>
              </a:lnSpc>
            </a:pPr>
            <a:r>
              <a:rPr lang="en-US"/>
              <a:t>Diversion may be identified in many ways, including:</a:t>
            </a:r>
          </a:p>
          <a:p>
            <a:pPr marL="629920" lvl="1" indent="-305435">
              <a:lnSpc>
                <a:spcPct val="150000"/>
              </a:lnSpc>
            </a:pPr>
            <a:r>
              <a:rPr lang="en-US"/>
              <a:t>Requests for specific medications</a:t>
            </a:r>
          </a:p>
          <a:p>
            <a:pPr marL="629920" lvl="1" indent="-305435">
              <a:lnSpc>
                <a:spcPct val="150000"/>
              </a:lnSpc>
            </a:pPr>
            <a:r>
              <a:rPr lang="en-US"/>
              <a:t>Reluctance to cooperate or provide information </a:t>
            </a:r>
          </a:p>
          <a:p>
            <a:pPr marL="629920" lvl="1" indent="-305435">
              <a:lnSpc>
                <a:spcPct val="150000"/>
              </a:lnSpc>
            </a:pPr>
            <a:r>
              <a:rPr lang="en-US"/>
              <a:t>Unusually high understanding of medications </a:t>
            </a:r>
          </a:p>
          <a:p>
            <a:pPr marL="629920" lvl="1" indent="-305435">
              <a:lnSpc>
                <a:spcPct val="150000"/>
              </a:lnSpc>
            </a:pPr>
            <a:r>
              <a:rPr lang="en-US"/>
              <a:t>Unusual behavior or appearance or assertive behavior </a:t>
            </a:r>
          </a:p>
          <a:p>
            <a:pPr marL="629920" lvl="1" indent="-305435">
              <a:lnSpc>
                <a:spcPct val="150000"/>
              </a:lnSpc>
            </a:pPr>
            <a:r>
              <a:rPr lang="en-US"/>
              <a:t>Seeing multiple different providers</a:t>
            </a:r>
          </a:p>
          <a:p>
            <a:pPr marL="629920" lvl="1" indent="-305435">
              <a:lnSpc>
                <a:spcPct val="150000"/>
              </a:lnSpc>
            </a:pPr>
            <a:r>
              <a:rPr lang="en-US"/>
              <a:t>Filling prescriptions at multiple different pharmacies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DF3CD-C873-4DFA-B183-92FCBC20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20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A7D-5139-4685-978A-9506BAAA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Preventing 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0507D-2A28-4692-ABBE-3AF2424DA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/>
              <a:t>What can providers do to prevent diversion?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1.) Check the PDMP prior to giving a patient a prescription for any controlled substance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2.) Work with pharmacists to ensure appropriateness of therapy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3.) Do not prescribe controlled substances outside of your scope of practice or to a patient without a formal relationship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4.) Do not prescribe an opioid if you have reason to believe diversion may be occurring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AD8C5-4109-48E0-9E31-A781E9A5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52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C8A9-5A1D-46EF-A538-1638CE14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Outpatient opioid restrictions in 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7A836-03E4-4236-ABDC-9087025B9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5435" indent="-305435"/>
            <a:r>
              <a:rPr lang="en-US"/>
              <a:t>Prescriptions must be limited to a 7-day supply in the following situations:</a:t>
            </a:r>
          </a:p>
          <a:p>
            <a:pPr marL="629920" lvl="1" indent="-305435"/>
            <a:r>
              <a:rPr lang="en-US"/>
              <a:t>Minors (&lt;18 years old) unless opioid is for cancer, palliative, hospice, or chronic pain</a:t>
            </a:r>
          </a:p>
          <a:p>
            <a:pPr marL="899795" lvl="2" indent="-269875"/>
            <a:r>
              <a:rPr lang="en-US"/>
              <a:t>If there is no parent or guardian (only an authorized adult), supply must be no more than 72 hours</a:t>
            </a:r>
          </a:p>
          <a:p>
            <a:pPr marL="629920" lvl="1" indent="-305435"/>
            <a:r>
              <a:rPr lang="en-US"/>
              <a:t>Patients in the emergency department, urgent care, or observation status unless for cancer, palliative, or hospice care</a:t>
            </a:r>
          </a:p>
          <a:p>
            <a:pPr marL="305435" indent="-305435"/>
            <a:endParaRPr lang="en-US"/>
          </a:p>
          <a:p>
            <a:pPr marL="305435" indent="-305435"/>
            <a:r>
              <a:rPr lang="en-US"/>
              <a:t>Post-surgical care: opioids should be discontinued in </a:t>
            </a:r>
            <a:r>
              <a:rPr lang="en-US">
                <a:solidFill>
                  <a:srgbClr val="FF0000"/>
                </a:solidFill>
              </a:rPr>
              <a:t>most patients</a:t>
            </a:r>
            <a:r>
              <a:rPr lang="en-US"/>
              <a:t> within seven days</a:t>
            </a:r>
          </a:p>
          <a:p>
            <a:pPr marL="629920" lvl="1" indent="-305435"/>
            <a:r>
              <a:rPr lang="en-US"/>
              <a:t>Use the lowest dose and duration possible </a:t>
            </a:r>
          </a:p>
          <a:p>
            <a:pPr marL="629920" lvl="1" indent="-305435"/>
            <a:r>
              <a:rPr lang="en-US"/>
              <a:t>For acute pain, 3 days or less is often sufficient </a:t>
            </a:r>
          </a:p>
          <a:p>
            <a:pPr marL="629920" lvl="1" indent="-305435"/>
            <a:endParaRPr lang="en-US"/>
          </a:p>
          <a:p>
            <a:pPr marL="305435" indent="-305435"/>
            <a:r>
              <a:rPr lang="en-US"/>
              <a:t>There are to be no refills on opioid prescriptions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19D3E-E269-47EB-A6FD-A302BB7D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79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0139-9E2B-446D-BEE2-D0401C56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Morphine milligram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E0E53-0736-41A7-862E-77BD102B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Morphine milligram equivalents (MME) are a standardized measurement of an amount of opioids, using morphine as a reference point for conversion </a:t>
            </a:r>
          </a:p>
          <a:p>
            <a:pPr marL="0" indent="0">
              <a:buNone/>
            </a:pPr>
            <a:endParaRPr lang="en-US"/>
          </a:p>
          <a:p>
            <a:pPr marL="305435" indent="-305435"/>
            <a:r>
              <a:rPr lang="en-US"/>
              <a:t>Should only be used for conversion of oral opioids to MME, not for conversion of one opioid to another </a:t>
            </a:r>
          </a:p>
          <a:p>
            <a:pPr marL="0" indent="0">
              <a:buNone/>
            </a:pPr>
            <a:endParaRPr lang="en-US"/>
          </a:p>
          <a:p>
            <a:pPr marL="305435" indent="-305435"/>
            <a:r>
              <a:rPr lang="en-US"/>
              <a:t>Helps identify patients who may benefit from closer monitoring, reduction or tapering of opioids, a naloxone prescription in order to help prevent abuse/overdose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1AD59-BF22-4AA8-BC3B-36A1D0A0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17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78FF-5FC9-4CD5-8B02-64D2DD969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</a:t>
            </a:r>
            <a:r>
              <a:rPr lang="en-US" err="1"/>
              <a:t>mme</a:t>
            </a:r>
            <a:r>
              <a:rPr lang="en-US"/>
              <a:t>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A079E-AB57-46E0-B5E4-E9200475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Patients prescribed higher opioid dosages are at higher risk of overdose death</a:t>
            </a:r>
          </a:p>
          <a:p>
            <a:pPr marL="629920" lvl="1" indent="-305435"/>
            <a:r>
              <a:rPr lang="en-US"/>
              <a:t>In a national sample of Veterans Health Administration patients receiving opioids for chronic pain from 2004-2009, patients who died from opioid overdose were prescribed an average of 98 MME/day, while other patients were prescribed an average of 48 MME/day</a:t>
            </a:r>
          </a:p>
          <a:p>
            <a:pPr marL="324485" lvl="1" indent="0">
              <a:buNone/>
            </a:pPr>
            <a:endParaRPr lang="en-US"/>
          </a:p>
          <a:p>
            <a:pPr marL="305435" indent="-305435"/>
            <a:r>
              <a:rPr lang="en-US"/>
              <a:t>Extra precaution should be used when increasing to ≥50 MME/day; avoid increasing to ≥90 MME/day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00AF7-54C9-4F28-BB55-32FBFB75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4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CA27-C450-498D-A32A-99CB7662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Updates in the opioid crisis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644DA-21E4-4D4B-B872-F14551490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D7AF517-FD73-40C9-9F18-86A7DE1D4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9" r="4358" b="-1"/>
          <a:stretch/>
        </p:blipFill>
        <p:spPr>
          <a:xfrm>
            <a:off x="657225" y="2361056"/>
            <a:ext cx="330517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26A14-5A59-4B74-A80C-AB8DA4B1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marL="305435" indent="-305435"/>
            <a:r>
              <a:rPr lang="en-US"/>
              <a:t>Opioid distributors (Johnson &amp; Johnson, McKesson, AmerisourceBergen, and Cardinal Health) failed to properly report suspicious opioid orders in Missouri, while shipping about 1.6 billions dosage units of opioids to the state over a 5-year period</a:t>
            </a:r>
          </a:p>
          <a:p>
            <a:pPr marL="629920" lvl="1" indent="-305435"/>
            <a:r>
              <a:rPr lang="en-US"/>
              <a:t>$26 billion settlement </a:t>
            </a:r>
          </a:p>
          <a:p>
            <a:pPr marL="0" indent="0">
              <a:buNone/>
            </a:pPr>
            <a:endParaRPr lang="en-US"/>
          </a:p>
          <a:p>
            <a:pPr marL="305435" indent="-305435"/>
            <a:r>
              <a:rPr lang="en-US"/>
              <a:t>Nationwide lawsuit filed against Walmart for unlawfully dispensing controlled substances and failure to report suspicious orders during the height of the opioid crisis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80A89-A9D9-47E4-85A4-8C36F775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29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0A3D-1D64-4662-A52E-6E734727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is 50 or 90 </a:t>
            </a:r>
            <a:r>
              <a:rPr lang="en-US" err="1"/>
              <a:t>mme</a:t>
            </a:r>
            <a:r>
              <a:rPr lang="en-US"/>
              <a:t>/day?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237DFE-0FA0-427B-83EC-31EDDD53B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211881"/>
              </p:ext>
            </p:extLst>
          </p:nvPr>
        </p:nvGraphicFramePr>
        <p:xfrm>
          <a:off x="591185" y="3024505"/>
          <a:ext cx="1102995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388909049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879376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50 MME/day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90 MME/day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428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/>
                        <a:t>50 mg of hydrocodone (10 tabs of hydrocodone/acetaminophen 5/300)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/>
                        <a:t>33 mg of oxycodone (~2 tabs of oxycodone sustained-release 15 mg)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/>
                        <a:t>12 mg of methadone (&lt;3 tabs of methadone 5 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/>
                        <a:t>90 mg of hydrocodone (9 tabs of hydrocodone/acetaminophen 10/325)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/>
                        <a:t>60 mg of oxycodone (~2 tabs of oxycodone sustained-release 30 mg)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/>
                        <a:t>~20 mg of methadone (4 tabs of methadone 5 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39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9CC15D-BE0D-4190-81DF-D3973580A488}"/>
              </a:ext>
            </a:extLst>
          </p:cNvPr>
          <p:cNvSpPr txBox="1"/>
          <p:nvPr/>
        </p:nvSpPr>
        <p:spPr>
          <a:xfrm>
            <a:off x="1768475" y="5487035"/>
            <a:ext cx="86563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* Consider a naloxone prescription when a patient is receiving ≥50 MME/day*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B83F7-6003-4409-B822-27C47368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1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9A8BC-AF3F-4593-B5BE-63D46CA8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41" y="2408961"/>
            <a:ext cx="3171905" cy="10138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MME calculator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DB830A7-98A1-4C03-A4C6-4EF9DC7E2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008" y="655337"/>
            <a:ext cx="3819858" cy="58782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D7229-F725-4BED-AEC0-81BBBA5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3E2BE-391A-426C-B4D4-D12118E639F7}"/>
              </a:ext>
            </a:extLst>
          </p:cNvPr>
          <p:cNvSpPr txBox="1"/>
          <p:nvPr/>
        </p:nvSpPr>
        <p:spPr>
          <a:xfrm>
            <a:off x="4619625" y="38195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65FB8-C131-44DA-BB8E-6CD63F43AEEF}"/>
              </a:ext>
            </a:extLst>
          </p:cNvPr>
          <p:cNvSpPr txBox="1"/>
          <p:nvPr/>
        </p:nvSpPr>
        <p:spPr>
          <a:xfrm>
            <a:off x="114300" y="6324600"/>
            <a:ext cx="5981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M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mdcalc.com/morphine-milligram-equivalents-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mme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-calculator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8610-99A4-4B69-AF86-A4A1E007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 PDMP </a:t>
            </a:r>
            <a:r>
              <a:rPr lang="en-US" err="1"/>
              <a:t>Awar</a:t>
            </a:r>
            <a:r>
              <a:rPr lang="en-US" baseline="-25000" err="1"/>
              <a:t>x</a:t>
            </a:r>
            <a:r>
              <a:rPr lang="en-US" err="1"/>
              <a:t>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3C23A-FCFB-4271-9F76-06FEAC3A6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Pennsylvania Prescription Drug Monitoring Program </a:t>
            </a:r>
          </a:p>
          <a:p>
            <a:pPr marL="305435" indent="-305435"/>
            <a:r>
              <a:rPr lang="en-US"/>
              <a:t>Real-time database of information on all filled prescriptions for controlled substances </a:t>
            </a:r>
          </a:p>
          <a:p>
            <a:pPr marL="305435" indent="-305435"/>
            <a:r>
              <a:rPr lang="en-US"/>
              <a:t>All licensed prescribers authorized to distribute, dispense, or administer a controlled substance must register</a:t>
            </a:r>
          </a:p>
          <a:p>
            <a:pPr marL="0" indent="0">
              <a:buNone/>
            </a:pPr>
            <a:endParaRPr lang="en-US">
              <a:solidFill>
                <a:srgbClr val="3D3D3D"/>
              </a:solidFill>
            </a:endParaRPr>
          </a:p>
          <a:p>
            <a:pPr marL="0" indent="0" algn="ctr">
              <a:buNone/>
            </a:pPr>
            <a:r>
              <a:rPr lang="en-US" sz="2400">
                <a:solidFill>
                  <a:srgbClr val="FF0000"/>
                </a:solidFill>
              </a:rPr>
              <a:t>** By law (Act 191 of 2104), PDMP must be reviewed prior to</a:t>
            </a:r>
            <a:r>
              <a:rPr lang="en-US" sz="2400" b="1">
                <a:solidFill>
                  <a:srgbClr val="FF0000"/>
                </a:solidFill>
              </a:rPr>
              <a:t> every</a:t>
            </a:r>
            <a:r>
              <a:rPr lang="en-US" sz="2400">
                <a:solidFill>
                  <a:srgbClr val="FF0000"/>
                </a:solidFill>
              </a:rPr>
              <a:t> opioid and benzodiazepine prescription, whether therapy is new or continuing** </a:t>
            </a:r>
          </a:p>
          <a:p>
            <a:pPr marL="305435" indent="-305435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E2BDB-657C-4CCE-ABAB-CEC67EDC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4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4F01-E7E1-4E61-800F-AF700059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checking </a:t>
            </a:r>
            <a:r>
              <a:rPr lang="en-US" err="1"/>
              <a:t>pdmp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F1B1F-E05B-46A9-BEC4-C5DE559D2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Failure to check PDMP when making a clinical decision about prescribing a controlled substance can result in disciplinary action </a:t>
            </a:r>
          </a:p>
          <a:p>
            <a:pPr marL="629920" lvl="1" indent="-305435"/>
            <a:r>
              <a:rPr lang="en-US"/>
              <a:t>Increased liability risk</a:t>
            </a:r>
          </a:p>
          <a:p>
            <a:pPr marL="629920" lvl="1" indent="-305435"/>
            <a:r>
              <a:rPr lang="en-US"/>
              <a:t>Fines</a:t>
            </a:r>
          </a:p>
          <a:p>
            <a:pPr marL="899795" lvl="2" indent="-269875"/>
            <a:r>
              <a:rPr lang="en-US"/>
              <a:t>Up to $5,000 per calendar year, depending on number of violations </a:t>
            </a:r>
          </a:p>
          <a:p>
            <a:pPr marL="629920" lvl="1" indent="-305435"/>
            <a:r>
              <a:rPr lang="en-US"/>
              <a:t>Loss of licensure</a:t>
            </a:r>
          </a:p>
          <a:p>
            <a:pPr marL="629920" lvl="1" indent="-305435"/>
            <a:endParaRPr lang="en-US"/>
          </a:p>
          <a:p>
            <a:pPr marL="305435" indent="-305435"/>
            <a:r>
              <a:rPr lang="en-US"/>
              <a:t>Checking the PDMP protects you AND your patient!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BC57F-7D3B-47E8-8947-BD1280C4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11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D699-6870-4EF1-9B35-2D9A99BF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Searching a patient on </a:t>
            </a:r>
            <a:r>
              <a:rPr lang="en-US" err="1"/>
              <a:t>PDmp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166C66-D8D6-4099-9D16-0BD71EB78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729" b="6117"/>
          <a:stretch/>
        </p:blipFill>
        <p:spPr>
          <a:xfrm>
            <a:off x="2521129" y="1965573"/>
            <a:ext cx="7149801" cy="456699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90A45-08B0-44B4-916E-F9575589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5EC05-454F-42C8-98F0-74FDCD3739DF}"/>
              </a:ext>
            </a:extLst>
          </p:cNvPr>
          <p:cNvSpPr txBox="1"/>
          <p:nvPr/>
        </p:nvSpPr>
        <p:spPr>
          <a:xfrm>
            <a:off x="9667631" y="4089400"/>
            <a:ext cx="25575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pennsylvania.pmpaware.net</a:t>
            </a:r>
          </a:p>
        </p:txBody>
      </p:sp>
    </p:spTree>
    <p:extLst>
      <p:ext uri="{BB962C8B-B14F-4D97-AF65-F5344CB8AC3E}">
        <p14:creationId xmlns:p14="http://schemas.microsoft.com/office/powerpoint/2010/main" val="1215692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939C-7F0D-4B88-B58C-8DE0741D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  <a:r>
              <a:rPr lang="en-US" err="1"/>
              <a:t>pdmp</a:t>
            </a:r>
            <a:r>
              <a:rPr lang="en-US"/>
              <a:t> search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1ADF0F37-3690-497D-B82D-5E3746F98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343" r="-107" b="1775"/>
          <a:stretch/>
        </p:blipFill>
        <p:spPr>
          <a:xfrm>
            <a:off x="577644" y="1848343"/>
            <a:ext cx="11036724" cy="475190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D724B-4C98-4EAE-A372-7E1CB62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5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DA-FF5A-4488-B54B-2CE0B62C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</a:t>
            </a:r>
            <a:r>
              <a:rPr lang="en-US" err="1"/>
              <a:t>rx</a:t>
            </a:r>
            <a:r>
              <a:rPr lang="en-US"/>
              <a:t>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7E6A7-006C-416B-BCEF-570B800B5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38" y="910496"/>
            <a:ext cx="11029615" cy="3678303"/>
          </a:xfrm>
        </p:spPr>
        <p:txBody>
          <a:bodyPr/>
          <a:lstStyle/>
          <a:p>
            <a:pPr marL="305435" indent="-305435"/>
            <a:r>
              <a:rPr lang="en-US"/>
              <a:t>List of patient's home medications on </a:t>
            </a:r>
            <a:r>
              <a:rPr lang="en-US" err="1"/>
              <a:t>Powerchart</a:t>
            </a:r>
            <a:r>
              <a:rPr lang="en-US"/>
              <a:t> under "Medication List" </a:t>
            </a:r>
          </a:p>
          <a:p>
            <a:pPr marL="305435" indent="-305435"/>
            <a:r>
              <a:rPr lang="en-US"/>
              <a:t>"External Rx History"  shows fill dates</a:t>
            </a:r>
          </a:p>
          <a:p>
            <a:pPr marL="0" indent="0">
              <a:buNone/>
            </a:pPr>
            <a:endParaRPr lang="en-US"/>
          </a:p>
          <a:p>
            <a:pPr marL="305435" indent="-305435"/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8DD794-FF88-4FFD-AEE1-8E7D00E7F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721"/>
          <a:stretch/>
        </p:blipFill>
        <p:spPr>
          <a:xfrm>
            <a:off x="1500554" y="2793304"/>
            <a:ext cx="9054905" cy="38700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D1A4D3-0844-48D6-BBB5-B3B39EF3EF4F}"/>
              </a:ext>
            </a:extLst>
          </p:cNvPr>
          <p:cNvSpPr/>
          <p:nvPr/>
        </p:nvSpPr>
        <p:spPr>
          <a:xfrm>
            <a:off x="6367828" y="3016982"/>
            <a:ext cx="1045306" cy="224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47E1E-6413-4102-9079-817BC84B5C84}"/>
              </a:ext>
            </a:extLst>
          </p:cNvPr>
          <p:cNvSpPr/>
          <p:nvPr/>
        </p:nvSpPr>
        <p:spPr>
          <a:xfrm>
            <a:off x="1502751" y="4306520"/>
            <a:ext cx="820614" cy="23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7D379-6BC3-4460-9087-4020D8AB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3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57F8-5011-4D51-A4A8-E3D64B92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</a:t>
            </a:r>
            <a:r>
              <a:rPr lang="en-US" err="1"/>
              <a:t>rx</a:t>
            </a:r>
            <a:r>
              <a:rPr lang="en-US"/>
              <a:t> history</a:t>
            </a:r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63A2009-FA64-47E9-81EA-226D6EFB8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16" y="3067905"/>
            <a:ext cx="11351999" cy="205979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32AC06-DAFD-416E-A8CE-5A3F6F22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23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F212-88F8-46F1-B7D1-62A07B59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Insurance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74AA-E8E8-42EB-8281-4CAC5BE2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Common insurance issues can occur if prescribing over the maximum days' supply or MME </a:t>
            </a:r>
          </a:p>
          <a:p>
            <a:pPr marL="629920" lvl="1" indent="-305435"/>
            <a:r>
              <a:rPr lang="en-US"/>
              <a:t>MME cutoff typically 90mg for insurance requirements</a:t>
            </a:r>
          </a:p>
          <a:p>
            <a:pPr marL="324485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Notes:</a:t>
            </a:r>
          </a:p>
          <a:p>
            <a:pPr marL="305435" indent="-305435">
              <a:buFont typeface="Wingdings" panose="05020102010507070707" pitchFamily="18" charset="2"/>
              <a:buChar char="Ø"/>
            </a:pPr>
            <a:r>
              <a:rPr lang="en-US"/>
              <a:t>Cancelling a prescription in </a:t>
            </a:r>
            <a:r>
              <a:rPr lang="en-US" err="1"/>
              <a:t>PowerChart</a:t>
            </a:r>
            <a:r>
              <a:rPr lang="en-US"/>
              <a:t> does NOT cancel at retail pharmacy. Must call the pharmacy to cancel</a:t>
            </a:r>
          </a:p>
          <a:p>
            <a:pPr marL="305435" indent="-305435">
              <a:buFont typeface="Wingdings" panose="05020102010507070707" pitchFamily="18" charset="2"/>
              <a:buChar char="Ø"/>
            </a:pPr>
            <a:r>
              <a:rPr lang="en-US"/>
              <a:t>Modifying a prescription (</a:t>
            </a:r>
            <a:r>
              <a:rPr lang="en-US" err="1"/>
              <a:t>ie</a:t>
            </a:r>
            <a:r>
              <a:rPr lang="en-US"/>
              <a:t>. change in dose) requires a new prescription to be sent to the pharmacy </a:t>
            </a:r>
          </a:p>
          <a:p>
            <a:pPr marL="305435" indent="-305435">
              <a:buFont typeface="Wingdings" panose="05020102010507070707" pitchFamily="18" charset="2"/>
              <a:buChar char="Ø"/>
            </a:pPr>
            <a:r>
              <a:rPr lang="en-US"/>
              <a:t>If a specific start date is necessary, type date into instructions/comments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36A57-19DF-4976-A21C-31DF6C3C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01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F78D-10AD-499C-9836-382C1C7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Long-acting opioids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197CE-B80E-45BA-9552-604C3D716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>
              <a:lnSpc>
                <a:spcPct val="150000"/>
              </a:lnSpc>
            </a:pPr>
            <a:r>
              <a:rPr lang="en-US"/>
              <a:t>May not be covered by many insurances</a:t>
            </a:r>
          </a:p>
          <a:p>
            <a:pPr marL="629920" lvl="1" indent="-305435">
              <a:lnSpc>
                <a:spcPct val="150000"/>
              </a:lnSpc>
            </a:pPr>
            <a:r>
              <a:rPr lang="en-US"/>
              <a:t>Potential limitations if patient is opioid-naïve or does not have cancer diagnosis </a:t>
            </a:r>
          </a:p>
          <a:p>
            <a:pPr marL="305435" indent="-305435">
              <a:lnSpc>
                <a:spcPct val="150000"/>
              </a:lnSpc>
            </a:pPr>
            <a:r>
              <a:rPr lang="en-US"/>
              <a:t>Prior authorization may be needed</a:t>
            </a:r>
          </a:p>
          <a:p>
            <a:pPr marL="629920" lvl="1" indent="-305435">
              <a:lnSpc>
                <a:spcPct val="150000"/>
              </a:lnSpc>
            </a:pPr>
            <a:r>
              <a:rPr lang="en-US"/>
              <a:t>Time consuming and prevents patient from getting the medication </a:t>
            </a:r>
          </a:p>
          <a:p>
            <a:pPr marL="305435" indent="-305435">
              <a:lnSpc>
                <a:spcPct val="150000"/>
              </a:lnSpc>
            </a:pPr>
            <a:r>
              <a:rPr lang="en-US"/>
              <a:t>Long-acting agents generally very expensive if not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29134-1980-4D70-9E6C-FF7937FD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5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BDDE-6395-4F2B-A238-D39677D5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71FA-FE36-44BF-860C-1EF9C1595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Helps quantify pain</a:t>
            </a:r>
          </a:p>
          <a:p>
            <a:pPr marL="629920" lvl="1" indent="-305435"/>
            <a:r>
              <a:rPr lang="en-US">
                <a:ea typeface="+mn-lt"/>
                <a:cs typeface="+mn-lt"/>
              </a:rPr>
              <a:t>Subjective measure</a:t>
            </a:r>
          </a:p>
          <a:p>
            <a:pPr marL="305435" indent="-305435"/>
            <a:r>
              <a:rPr lang="en-US">
                <a:ea typeface="+mn-lt"/>
                <a:cs typeface="+mn-lt"/>
              </a:rPr>
              <a:t>Numeric pain scale rates pain on a scale of 1-10</a:t>
            </a:r>
            <a:endParaRPr lang="en-US"/>
          </a:p>
          <a:p>
            <a:pPr marL="629920" lvl="1" indent="-305435"/>
            <a:r>
              <a:rPr lang="en-US" sz="1800">
                <a:ea typeface="+mn-lt"/>
                <a:cs typeface="+mn-lt"/>
              </a:rPr>
              <a:t>Mild pain: 1-3</a:t>
            </a:r>
          </a:p>
          <a:p>
            <a:pPr marL="629920" lvl="1" indent="-305435"/>
            <a:r>
              <a:rPr lang="en-US" sz="1800">
                <a:ea typeface="+mn-lt"/>
                <a:cs typeface="+mn-lt"/>
              </a:rPr>
              <a:t>Moderate pain: 4-6</a:t>
            </a:r>
          </a:p>
          <a:p>
            <a:pPr marL="629920" lvl="1" indent="-305435"/>
            <a:r>
              <a:rPr lang="en-US" sz="1800">
                <a:ea typeface="+mn-lt"/>
                <a:cs typeface="+mn-lt"/>
              </a:rPr>
              <a:t>Severe pain: 7-10</a:t>
            </a:r>
          </a:p>
          <a:p>
            <a:pPr marL="629920" lvl="1" indent="-305435"/>
            <a:r>
              <a:rPr lang="en-US" sz="1800"/>
              <a:t>Breakthrough pain</a:t>
            </a:r>
            <a:endParaRPr lang="en-US"/>
          </a:p>
          <a:p>
            <a:pPr marL="305435" indent="-305435"/>
            <a:r>
              <a:rPr lang="en-US"/>
              <a:t>Nursing communication to avoid discrepancies </a:t>
            </a:r>
          </a:p>
          <a:p>
            <a:pPr marL="629920" lvl="1" indent="-305435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4412-3D6F-40BB-A620-205C83A6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36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F600-92FA-4393-B509-A12F4909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quantity limitation</a:t>
            </a:r>
          </a:p>
        </p:txBody>
      </p:sp>
      <p:pic>
        <p:nvPicPr>
          <p:cNvPr id="4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358EA042-4591-4CCC-ADA8-7EBC9651D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3592" y="2242870"/>
            <a:ext cx="9034584" cy="397363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53DCB-8F26-4A77-B304-D298BD81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6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37088-3A45-4AB6-BF18-971FE190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Example </a:t>
            </a:r>
          </a:p>
        </p:txBody>
      </p:sp>
      <p:pic>
        <p:nvPicPr>
          <p:cNvPr id="4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BA4FBE11-670E-4540-AF26-B20E03556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0656" y="1900947"/>
            <a:ext cx="7960458" cy="4628171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4DB595-47C7-4BCF-B57F-9F4B90AED7D5}"/>
              </a:ext>
            </a:extLst>
          </p:cNvPr>
          <p:cNvCxnSpPr/>
          <p:nvPr/>
        </p:nvCxnSpPr>
        <p:spPr>
          <a:xfrm>
            <a:off x="1189095" y="4919133"/>
            <a:ext cx="857957" cy="1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B236D0-4260-468A-B87D-ABB1B5065EAB}"/>
              </a:ext>
            </a:extLst>
          </p:cNvPr>
          <p:cNvCxnSpPr>
            <a:cxnSpLocks/>
          </p:cNvCxnSpPr>
          <p:nvPr/>
        </p:nvCxnSpPr>
        <p:spPr>
          <a:xfrm>
            <a:off x="1189095" y="6386688"/>
            <a:ext cx="857957" cy="1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9C079A-6545-455D-B757-2A812B3C47DC}"/>
              </a:ext>
            </a:extLst>
          </p:cNvPr>
          <p:cNvCxnSpPr>
            <a:cxnSpLocks/>
          </p:cNvCxnSpPr>
          <p:nvPr/>
        </p:nvCxnSpPr>
        <p:spPr>
          <a:xfrm>
            <a:off x="1189094" y="4340398"/>
            <a:ext cx="857957" cy="1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4B369F-C39F-46BE-B441-E6C86918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00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141E-D1F1-443F-AF9C-EE1EF238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FD5C-B983-4226-AAF6-B11B614C3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Patient was discharged after an orthopedic procedure</a:t>
            </a:r>
          </a:p>
          <a:p>
            <a:pPr marL="305435" indent="-305435"/>
            <a:r>
              <a:rPr lang="en-US"/>
              <a:t>He returned to the emergency room within the next two days with severe shortness of breath</a:t>
            </a:r>
          </a:p>
          <a:p>
            <a:pPr marL="305435" indent="-305435"/>
            <a:r>
              <a:rPr lang="en-US"/>
              <a:t>Had been taking all medications as prescribed </a:t>
            </a:r>
          </a:p>
          <a:p>
            <a:pPr marL="629920" lvl="1" indent="-305435"/>
            <a:r>
              <a:rPr lang="en-US"/>
              <a:t>Morphine ER 15 mg every 12 hours</a:t>
            </a:r>
          </a:p>
          <a:p>
            <a:pPr marL="629920" lvl="1" indent="-305435"/>
            <a:r>
              <a:rPr lang="en-US"/>
              <a:t>Oxycodone 5 mg every 4 hours </a:t>
            </a:r>
          </a:p>
          <a:p>
            <a:pPr marL="629920" lvl="1" indent="-305435"/>
            <a:r>
              <a:rPr lang="en-US"/>
              <a:t>Tramadol 50 mg every 4 hours </a:t>
            </a:r>
          </a:p>
          <a:p>
            <a:pPr marL="305435" indent="-305435"/>
            <a:r>
              <a:rPr lang="en-US"/>
              <a:t>This correlates to</a:t>
            </a:r>
            <a:r>
              <a:rPr lang="en-US" b="1"/>
              <a:t> 105 MME/day</a:t>
            </a:r>
            <a:r>
              <a:rPr lang="en-US"/>
              <a:t> </a:t>
            </a:r>
          </a:p>
          <a:p>
            <a:pPr marL="305435" indent="-305435"/>
            <a:endParaRPr lang="en-US"/>
          </a:p>
          <a:p>
            <a:pPr marL="305435" indent="-305435"/>
            <a:r>
              <a:rPr lang="en-US"/>
              <a:t>What could have been done to prevent this scenario from occurring?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57A1B-2798-4B43-8339-6E36D7A8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71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7A55-F5D0-4F6F-B896-662299A6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88984-275B-4B4B-8235-1904919CB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Steps to take:</a:t>
            </a:r>
          </a:p>
          <a:p>
            <a:pPr marL="667385" lvl="1" indent="-342900">
              <a:buAutoNum type="arabicPeriod"/>
            </a:pPr>
            <a:r>
              <a:rPr lang="en-US"/>
              <a:t>Check PDMP</a:t>
            </a:r>
          </a:p>
          <a:p>
            <a:pPr marL="667385" lvl="1" indent="-342900">
              <a:buAutoNum type="arabicPeriod"/>
            </a:pPr>
            <a:r>
              <a:rPr lang="en-US"/>
              <a:t>Check external rx-history</a:t>
            </a:r>
          </a:p>
          <a:p>
            <a:pPr marL="667385" lvl="1" indent="-342900">
              <a:buAutoNum type="arabicPeriod"/>
            </a:pPr>
            <a:r>
              <a:rPr lang="en-US"/>
              <a:t>Provide patient with clear instructions on how to take all pain medications- and to not continue taking any other pain medications they may have at home, such as the tramadol</a:t>
            </a:r>
          </a:p>
          <a:p>
            <a:pPr marL="667385" lvl="1" indent="-342900">
              <a:buAutoNum type="arabicPeriod"/>
            </a:pPr>
            <a:r>
              <a:rPr lang="en-US"/>
              <a:t>Issue the patient a naloxone prescription </a:t>
            </a:r>
          </a:p>
          <a:p>
            <a:pPr marL="667385" lvl="1" indent="-342900">
              <a:buAutoNum type="arabicPeriod"/>
            </a:pPr>
            <a:r>
              <a:rPr lang="en-US"/>
              <a:t>Always utilize your pharmacists for any questions or concerns ☺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B22ED-3921-4E2F-88D8-AF41A5B1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938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2E511-3A7A-4EAB-9183-D86D7810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17" y="2418097"/>
            <a:ext cx="4065488" cy="3903332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tx1">
                    <a:lumMod val="95000"/>
                  </a:schemeClr>
                </a:solidFill>
              </a:rPr>
              <a:t>Useful references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86BB-D13B-4C6F-8376-BA81778B7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507415"/>
            <a:ext cx="6493222" cy="3903331"/>
          </a:xfrm>
          <a:ln w="57150">
            <a:noFill/>
          </a:ln>
        </p:spPr>
        <p:txBody>
          <a:bodyPr anchor="t">
            <a:normAutofit lnSpcReduction="10000"/>
          </a:bodyPr>
          <a:lstStyle/>
          <a:p>
            <a:pPr marL="305435" indent="-305435">
              <a:lnSpc>
                <a:spcPct val="90000"/>
              </a:lnSpc>
            </a:pPr>
            <a:endParaRPr lang="en-US" sz="1900"/>
          </a:p>
          <a:p>
            <a:pPr marL="305435" indent="-305435">
              <a:lnSpc>
                <a:spcPct val="90000"/>
              </a:lnSpc>
            </a:pPr>
            <a:endParaRPr lang="en-US" sz="1900"/>
          </a:p>
          <a:p>
            <a:pPr marL="305435" indent="-305435"/>
            <a:r>
              <a:rPr lang="en-US" sz="1900"/>
              <a:t>UPMC Pain Management Policy</a:t>
            </a:r>
            <a:endParaRPr lang="en-US"/>
          </a:p>
          <a:p>
            <a:pPr marL="305435" indent="-305435">
              <a:lnSpc>
                <a:spcPct val="90000"/>
              </a:lnSpc>
            </a:pPr>
            <a:r>
              <a:rPr lang="en-US" sz="1900"/>
              <a:t>SAMSA Opioid Overdose Prevention Toolkit. </a:t>
            </a:r>
            <a:r>
              <a:rPr lang="en-US" sz="1900">
                <a:ea typeface="+mn-lt"/>
                <a:cs typeface="+mn-lt"/>
                <a:hlinkClick r:id="rId2"/>
              </a:rPr>
              <a:t>Opioid Overdose Prevention Toolkit | SAMHSA Publications and Digital Products</a:t>
            </a:r>
            <a:endParaRPr lang="en-US" sz="1900">
              <a:ea typeface="+mn-lt"/>
              <a:cs typeface="+mn-lt"/>
            </a:endParaRPr>
          </a:p>
          <a:p>
            <a:pPr marL="305435" indent="-305435">
              <a:lnSpc>
                <a:spcPct val="90000"/>
              </a:lnSpc>
            </a:pPr>
            <a:r>
              <a:rPr lang="en-US" sz="1900"/>
              <a:t>CDC guideline for prescribing opioids for chronic pain. </a:t>
            </a:r>
            <a:r>
              <a:rPr lang="en-US" sz="1900">
                <a:ea typeface="+mn-lt"/>
                <a:cs typeface="+mn-lt"/>
                <a:hlinkClick r:id="rId3"/>
              </a:rPr>
              <a:t>CDC Guideline for Prescribing Opioids for Chronic Pain | Drug Overdose | CDC Injury Center</a:t>
            </a:r>
            <a:endParaRPr lang="en-US" sz="1900"/>
          </a:p>
          <a:p>
            <a:pPr marL="305435" indent="-305435">
              <a:lnSpc>
                <a:spcPct val="90000"/>
              </a:lnSpc>
            </a:pPr>
            <a:r>
              <a:rPr lang="en-US" sz="1900"/>
              <a:t>Guidelines for the Use of Opioid Therapy in Patients with Chronic Noncancer Pain. </a:t>
            </a:r>
            <a:r>
              <a:rPr lang="en-US" sz="1900">
                <a:ea typeface="+mn-lt"/>
                <a:cs typeface="+mn-lt"/>
                <a:hlinkClick r:id="rId4"/>
              </a:rPr>
              <a:t>Guidelines for the Use of Opioid Therapy in Patients with Chronic Noncancer Pain - Practice Guidelines - American Family Physician (aafp.org)</a:t>
            </a:r>
            <a:endParaRPr lang="en-US" sz="1900"/>
          </a:p>
          <a:p>
            <a:pPr marL="305435" indent="-305435">
              <a:lnSpc>
                <a:spcPct val="90000"/>
              </a:lnSpc>
            </a:pPr>
            <a:endParaRPr lang="en-US" sz="1900"/>
          </a:p>
          <a:p>
            <a:pPr marL="305435" indent="-305435">
              <a:lnSpc>
                <a:spcPct val="90000"/>
              </a:lnSpc>
            </a:pPr>
            <a:endParaRPr lang="en-US" sz="1900"/>
          </a:p>
          <a:p>
            <a:pPr marL="305435" indent="-305435">
              <a:lnSpc>
                <a:spcPct val="90000"/>
              </a:lnSpc>
            </a:pPr>
            <a:endParaRPr lang="en-US" sz="1900"/>
          </a:p>
          <a:p>
            <a:pPr marL="305435" indent="-305435">
              <a:lnSpc>
                <a:spcPct val="90000"/>
              </a:lnSpc>
            </a:pPr>
            <a:endParaRPr lang="en-US" sz="1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F8E04-97A2-40C8-8DD1-86CFEB46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54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9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8A52-8ED0-4891-95D4-8C98FF37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512E5-C9C8-45FD-867C-CB6C82AA3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305435" indent="-305435"/>
            <a:r>
              <a:rPr lang="en-US" dirty="0">
                <a:ea typeface="+mn-lt"/>
                <a:cs typeface="+mn-lt"/>
              </a:rPr>
              <a:t>Address all levels of pain </a:t>
            </a:r>
            <a:endParaRPr lang="en-US" dirty="0"/>
          </a:p>
          <a:p>
            <a:pPr marL="629920" lvl="1" indent="-305435"/>
            <a:r>
              <a:rPr lang="en-US" dirty="0"/>
              <a:t>Specific indications can be identified in the comments section</a:t>
            </a:r>
          </a:p>
          <a:p>
            <a:pPr marL="629920" lvl="1" indent="-305435"/>
            <a:r>
              <a:rPr lang="en-US" dirty="0"/>
              <a:t>Other common indications: "abdominal pain", "headache", "muscle spasm", "prior to therapy"</a:t>
            </a:r>
          </a:p>
          <a:p>
            <a:pPr marL="305435" indent="-305435"/>
            <a:r>
              <a:rPr lang="en-US" dirty="0"/>
              <a:t>Avoid duplicate orders</a:t>
            </a:r>
          </a:p>
          <a:p>
            <a:pPr marL="629920" lvl="1" indent="-305435"/>
            <a:r>
              <a:rPr lang="en-US" dirty="0"/>
              <a:t>Acceptable: Oxycodone 5mg for mild pain and oxycodone 5mg for moderate pain</a:t>
            </a:r>
          </a:p>
          <a:p>
            <a:pPr marL="629920" lvl="1" indent="-305435"/>
            <a:r>
              <a:rPr lang="en-US" dirty="0"/>
              <a:t>Not acceptable: Oxycodone 5mg for mild pain and hydrocodone-acetaminophen 5-325mg for mild pain</a:t>
            </a:r>
          </a:p>
          <a:p>
            <a:pPr marL="305435" indent="-305435"/>
            <a:r>
              <a:rPr lang="en-US" dirty="0"/>
              <a:t>If duplicate orders exist identify specific parameters</a:t>
            </a:r>
          </a:p>
          <a:p>
            <a:pPr marL="629920" lvl="1" indent="-305435"/>
            <a:r>
              <a:rPr lang="en-US"/>
              <a:t>Oxycodone 5 mg PO for moderate pain and Hydromorphone 0.2 mg IV for moderate pain </a:t>
            </a:r>
          </a:p>
          <a:p>
            <a:pPr marL="899795" lvl="2" indent="-269875"/>
            <a:r>
              <a:rPr lang="en-US" dirty="0"/>
              <a:t>Indicate in comments that PO (first line) and IV (second line)</a:t>
            </a:r>
          </a:p>
          <a:p>
            <a:pPr marL="899795" lvl="2" indent="-269875"/>
            <a:r>
              <a:rPr lang="en-US" dirty="0"/>
              <a:t>Indicate in comments that IV should be used if PO is not tolerated</a:t>
            </a:r>
          </a:p>
          <a:p>
            <a:pPr marL="305435" indent="-305435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D0499-7D62-427E-AC69-BC37B45E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ABF4-D663-464A-9F71-98E115C7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Procedural considerations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61B92-7590-49E1-960F-5B9395F2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>
                <a:ea typeface="+mn-lt"/>
                <a:cs typeface="+mn-lt"/>
              </a:rPr>
              <a:t>Invasive procedures associated with higher levels of pain</a:t>
            </a:r>
          </a:p>
          <a:p>
            <a:pPr marL="629920" lvl="1" indent="-305435"/>
            <a:r>
              <a:rPr lang="en-US">
                <a:ea typeface="+mn-lt"/>
                <a:cs typeface="+mn-lt"/>
              </a:rPr>
              <a:t>Involving bones and deep tissue </a:t>
            </a:r>
            <a:endParaRPr lang="en-US"/>
          </a:p>
          <a:p>
            <a:pPr marL="305435" indent="-305435"/>
            <a:r>
              <a:rPr lang="en-US"/>
              <a:t>Causes of post-operative pain</a:t>
            </a:r>
          </a:p>
          <a:p>
            <a:pPr marL="629920" lvl="1" indent="-305435"/>
            <a:r>
              <a:rPr lang="en-US"/>
              <a:t>Tissue trauma</a:t>
            </a:r>
          </a:p>
          <a:p>
            <a:pPr marL="629920" lvl="1" indent="-305435"/>
            <a:r>
              <a:rPr lang="en-US"/>
              <a:t>Direct nerve damage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9FBBD-EF67-4F81-8792-174AD4E3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CA6714-7367-40DC-8F86-75A829DB718F}"/>
              </a:ext>
            </a:extLst>
          </p:cNvPr>
          <p:cNvSpPr txBox="1"/>
          <p:nvPr/>
        </p:nvSpPr>
        <p:spPr>
          <a:xfrm>
            <a:off x="9073216" y="6540687"/>
            <a:ext cx="396837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Kelly</a:t>
            </a:r>
            <a:r>
              <a:rPr lang="en-US" sz="1000"/>
              <a:t> DJ, Ahmad M, Brull SJ. Can J </a:t>
            </a:r>
            <a:r>
              <a:rPr lang="en-US" sz="1000" err="1"/>
              <a:t>Anaesth</a:t>
            </a:r>
            <a:r>
              <a:rPr lang="en-US" sz="1000"/>
              <a:t> 2001;48:1000</a:t>
            </a:r>
          </a:p>
        </p:txBody>
      </p:sp>
    </p:spTree>
    <p:extLst>
      <p:ext uri="{BB962C8B-B14F-4D97-AF65-F5344CB8AC3E}">
        <p14:creationId xmlns:p14="http://schemas.microsoft.com/office/powerpoint/2010/main" val="116726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E011-6C98-4198-AE5F-541066C5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3C35-43F5-4A1B-9FDD-1C63E25A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FDC79-1876-48DF-AD55-23019DE0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00F08A-8C5E-4DF0-B344-5B88665FB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80641"/>
              </p:ext>
            </p:extLst>
          </p:nvPr>
        </p:nvGraphicFramePr>
        <p:xfrm>
          <a:off x="807420" y="2746906"/>
          <a:ext cx="4749453" cy="2705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078">
                  <a:extLst>
                    <a:ext uri="{9D8B030D-6E8A-4147-A177-3AD203B41FA5}">
                      <a16:colId xmlns:a16="http://schemas.microsoft.com/office/drawing/2014/main" val="3613964722"/>
                    </a:ext>
                  </a:extLst>
                </a:gridCol>
                <a:gridCol w="2223375">
                  <a:extLst>
                    <a:ext uri="{9D8B030D-6E8A-4147-A177-3AD203B41FA5}">
                      <a16:colId xmlns:a16="http://schemas.microsoft.com/office/drawing/2014/main" val="386147477"/>
                    </a:ext>
                  </a:extLst>
                </a:gridCol>
              </a:tblGrid>
              <a:tr h="357965">
                <a:tc>
                  <a:txBody>
                    <a:bodyPr/>
                    <a:lstStyle/>
                    <a:p>
                      <a:r>
                        <a:rPr lang="en-US"/>
                        <a:t>Pain Level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98192"/>
                  </a:ext>
                </a:extLst>
              </a:tr>
              <a:tr h="584936">
                <a:tc>
                  <a:txBody>
                    <a:bodyPr/>
                    <a:lstStyle/>
                    <a:p>
                      <a:r>
                        <a:rPr lang="en-US"/>
                        <a:t>Mild Pain (1-3)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Non-opioid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565851"/>
                  </a:ext>
                </a:extLst>
              </a:tr>
              <a:tr h="584936">
                <a:tc>
                  <a:txBody>
                    <a:bodyPr/>
                    <a:lstStyle/>
                    <a:p>
                      <a:r>
                        <a:rPr lang="en-US"/>
                        <a:t>Moderate Pain (4-6)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Non-opioid/Opioid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974334"/>
                  </a:ext>
                </a:extLst>
              </a:tr>
              <a:tr h="584936">
                <a:tc>
                  <a:txBody>
                    <a:bodyPr/>
                    <a:lstStyle/>
                    <a:p>
                      <a:r>
                        <a:rPr lang="en-US"/>
                        <a:t>Severe Pain (7-10)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Opioid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56885"/>
                  </a:ext>
                </a:extLst>
              </a:tr>
              <a:tr h="5849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Breakthrough Pain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IV Opioid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12470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6D9811A-078F-48E0-9443-4AEE25574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6345"/>
              </p:ext>
            </p:extLst>
          </p:nvPr>
        </p:nvGraphicFramePr>
        <p:xfrm>
          <a:off x="6335058" y="2726764"/>
          <a:ext cx="4742872" cy="2720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87">
                  <a:extLst>
                    <a:ext uri="{9D8B030D-6E8A-4147-A177-3AD203B41FA5}">
                      <a16:colId xmlns:a16="http://schemas.microsoft.com/office/drawing/2014/main" val="2710987684"/>
                    </a:ext>
                  </a:extLst>
                </a:gridCol>
                <a:gridCol w="2356185">
                  <a:extLst>
                    <a:ext uri="{9D8B030D-6E8A-4147-A177-3AD203B41FA5}">
                      <a16:colId xmlns:a16="http://schemas.microsoft.com/office/drawing/2014/main" val="2925775268"/>
                    </a:ext>
                  </a:extLst>
                </a:gridCol>
              </a:tblGrid>
              <a:tr h="357965">
                <a:tc>
                  <a:txBody>
                    <a:bodyPr/>
                    <a:lstStyle/>
                    <a:p>
                      <a:r>
                        <a:rPr lang="en-US"/>
                        <a:t>Pain Level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242267"/>
                  </a:ext>
                </a:extLst>
              </a:tr>
              <a:tr h="588806">
                <a:tc>
                  <a:txBody>
                    <a:bodyPr/>
                    <a:lstStyle/>
                    <a:p>
                      <a:r>
                        <a:rPr lang="en-US"/>
                        <a:t>Mild Pain (1-3)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Low Dose Opioid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007712"/>
                  </a:ext>
                </a:extLst>
              </a:tr>
              <a:tr h="588806">
                <a:tc>
                  <a:txBody>
                    <a:bodyPr/>
                    <a:lstStyle/>
                    <a:p>
                      <a:r>
                        <a:rPr lang="en-US"/>
                        <a:t>Moderate Pain (4-6)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Mod Dose Opioid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459890"/>
                  </a:ext>
                </a:extLst>
              </a:tr>
              <a:tr h="588806">
                <a:tc>
                  <a:txBody>
                    <a:bodyPr/>
                    <a:lstStyle/>
                    <a:p>
                      <a:r>
                        <a:rPr lang="en-US"/>
                        <a:t>Severe Pain (7-10)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High Dose Opioid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11283"/>
                  </a:ext>
                </a:extLst>
              </a:tr>
              <a:tr h="5888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Breakthrough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IV Opioid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38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28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FD44-2A77-43A7-927B-EE6CD959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Multi-modal pain regimens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6B9CA-9989-4BE5-BF33-07AE40DF7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A strategy that employs a combination of 2 or more medications that target different mechanisms to provider synergistic analgesia </a:t>
            </a:r>
          </a:p>
          <a:p>
            <a:pPr marL="305435" indent="-305435"/>
            <a:r>
              <a:rPr lang="en-US"/>
              <a:t>Taking advantage of opioid sparing medications to provide pain relief</a:t>
            </a:r>
            <a:endParaRPr lang="en-US">
              <a:ea typeface="+mn-lt"/>
              <a:cs typeface="+mn-lt"/>
            </a:endParaRPr>
          </a:p>
          <a:p>
            <a:pPr marL="305435" indent="-305435"/>
            <a:r>
              <a:rPr lang="en-US">
                <a:ea typeface="+mn-lt"/>
                <a:cs typeface="+mn-lt"/>
              </a:rPr>
              <a:t>What medications will best fit their pain </a:t>
            </a:r>
          </a:p>
          <a:p>
            <a:pPr marL="629920" lvl="1" indent="-305435"/>
            <a:r>
              <a:rPr lang="en-US">
                <a:ea typeface="+mn-lt"/>
                <a:cs typeface="+mn-lt"/>
              </a:rPr>
              <a:t>Nerve blocks</a:t>
            </a:r>
          </a:p>
          <a:p>
            <a:pPr marL="629920" lvl="1" indent="-305435"/>
            <a:r>
              <a:rPr lang="en-US">
                <a:ea typeface="+mn-lt"/>
                <a:cs typeface="+mn-lt"/>
              </a:rPr>
              <a:t>Anti-inflammatory agents </a:t>
            </a:r>
            <a:endParaRPr lang="en-US"/>
          </a:p>
          <a:p>
            <a:pPr marL="629920" lvl="1" indent="-305435"/>
            <a:r>
              <a:rPr lang="en-US">
                <a:ea typeface="+mn-lt"/>
                <a:cs typeface="+mn-lt"/>
              </a:rPr>
              <a:t>Muscle relaxers</a:t>
            </a:r>
          </a:p>
          <a:p>
            <a:pPr marL="629920" lvl="1" indent="-305435"/>
            <a:r>
              <a:rPr lang="en-US">
                <a:ea typeface="+mn-lt"/>
                <a:cs typeface="+mn-lt"/>
              </a:rPr>
              <a:t>Neuropathic agents </a:t>
            </a:r>
            <a:endParaRPr lang="en-US"/>
          </a:p>
          <a:p>
            <a:pPr marL="305435" indent="-305435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EE4C0-9C12-4A7E-87F3-76D4A46E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369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0C6B333602A4E810452C160223041" ma:contentTypeVersion="9" ma:contentTypeDescription="Create a new document." ma:contentTypeScope="" ma:versionID="6007737bde3c914acf466cc899b4e3b3">
  <xsd:schema xmlns:xsd="http://www.w3.org/2001/XMLSchema" xmlns:xs="http://www.w3.org/2001/XMLSchema" xmlns:p="http://schemas.microsoft.com/office/2006/metadata/properties" xmlns:ns2="1e6aa071-6e88-4d02-b439-c13130742284" xmlns:ns3="5c9bd105-d951-4d7b-b057-6e61a8545029" targetNamespace="http://schemas.microsoft.com/office/2006/metadata/properties" ma:root="true" ma:fieldsID="acf653cf5e023b4d5e811d3b0a336c96" ns2:_="" ns3:_="">
    <xsd:import namespace="1e6aa071-6e88-4d02-b439-c13130742284"/>
    <xsd:import namespace="5c9bd105-d951-4d7b-b057-6e61a8545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aa071-6e88-4d02-b439-c13130742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bd105-d951-4d7b-b057-6e61a854502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BE3F2-8CAB-4E48-A124-7BBC618195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6A2D7E-1449-4DAA-9067-66E30AFFA0CE}">
  <ds:schemaRefs>
    <ds:schemaRef ds:uri="1e6aa071-6e88-4d02-b439-c13130742284"/>
    <ds:schemaRef ds:uri="5c9bd105-d951-4d7b-b057-6e61a85450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730256E-0BAD-4A81-A109-BB2B2FB70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3790</Words>
  <Application>Microsoft Office PowerPoint</Application>
  <PresentationFormat>Widescreen</PresentationFormat>
  <Paragraphs>667</Paragraphs>
  <Slides>54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Gill Sans MT</vt:lpstr>
      <vt:lpstr>Wingdings</vt:lpstr>
      <vt:lpstr>Wingdings 2</vt:lpstr>
      <vt:lpstr>Dividend</vt:lpstr>
      <vt:lpstr>Strategies for Pain Management: Opioids and non-opioids</vt:lpstr>
      <vt:lpstr>Learning Objectives</vt:lpstr>
      <vt:lpstr>introduction</vt:lpstr>
      <vt:lpstr>Updates in the opioid crisis</vt:lpstr>
      <vt:lpstr>Pain Scales</vt:lpstr>
      <vt:lpstr>Pain scales</vt:lpstr>
      <vt:lpstr>Procedural considerations</vt:lpstr>
      <vt:lpstr>Procedural considerations</vt:lpstr>
      <vt:lpstr>Multi-modal pain regimens </vt:lpstr>
      <vt:lpstr>Opioid sparing medications </vt:lpstr>
      <vt:lpstr>Non-Opioid Analgesics </vt:lpstr>
      <vt:lpstr>Acetaminophen </vt:lpstr>
      <vt:lpstr>Maximum daily dosage of acetaminophen  </vt:lpstr>
      <vt:lpstr>Acetaminophen 4G alert</vt:lpstr>
      <vt:lpstr>Non-steroidal anti-inflammatory drugs (NSAID)</vt:lpstr>
      <vt:lpstr>Ibuprofen</vt:lpstr>
      <vt:lpstr>Ketorolac</vt:lpstr>
      <vt:lpstr>celecoxib</vt:lpstr>
      <vt:lpstr>Tramadol</vt:lpstr>
      <vt:lpstr>tramadol</vt:lpstr>
      <vt:lpstr>Opioid Analgesics </vt:lpstr>
      <vt:lpstr>What is an opioid analgesic? </vt:lpstr>
      <vt:lpstr>Opioids</vt:lpstr>
      <vt:lpstr>Which opioid to choose?</vt:lpstr>
      <vt:lpstr>Opioid- Tolerant</vt:lpstr>
      <vt:lpstr>Opioid Analgesics- Source of Chemical</vt:lpstr>
      <vt:lpstr>Opioid Conversions</vt:lpstr>
      <vt:lpstr>Natural</vt:lpstr>
      <vt:lpstr>Semi-Synthetic</vt:lpstr>
      <vt:lpstr>Semi-synthetic continued </vt:lpstr>
      <vt:lpstr>Synthetic</vt:lpstr>
      <vt:lpstr>PowerPoint Presentation</vt:lpstr>
      <vt:lpstr>Allergic reactions </vt:lpstr>
      <vt:lpstr>Opioid diversion and prescribing tips </vt:lpstr>
      <vt:lpstr>Signs of opioid addiction/diversion</vt:lpstr>
      <vt:lpstr>Preventing diversion</vt:lpstr>
      <vt:lpstr>Outpatient opioid restrictions in Pa</vt:lpstr>
      <vt:lpstr>Morphine milligram equivalents</vt:lpstr>
      <vt:lpstr>Why is mme important?</vt:lpstr>
      <vt:lpstr>how much is 50 or 90 mme/day?</vt:lpstr>
      <vt:lpstr>MME calculator </vt:lpstr>
      <vt:lpstr>PA PDMP Awarxe</vt:lpstr>
      <vt:lpstr>Importance of checking pdmp</vt:lpstr>
      <vt:lpstr>Searching a patient on PDmp</vt:lpstr>
      <vt:lpstr>Example pdmp search</vt:lpstr>
      <vt:lpstr>External rx history</vt:lpstr>
      <vt:lpstr>External rx history</vt:lpstr>
      <vt:lpstr>Insurance limitations</vt:lpstr>
      <vt:lpstr>Long-acting opioids</vt:lpstr>
      <vt:lpstr>Maximum quantity limitation</vt:lpstr>
      <vt:lpstr>Patient case Example </vt:lpstr>
      <vt:lpstr>Patient case example</vt:lpstr>
      <vt:lpstr>Patient case example</vt:lpstr>
      <vt:lpstr>Useful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Scholl, Maryann</dc:creator>
  <cp:lastModifiedBy>Scholl, Maryann</cp:lastModifiedBy>
  <cp:revision>32</cp:revision>
  <dcterms:created xsi:type="dcterms:W3CDTF">2020-12-11T12:37:44Z</dcterms:created>
  <dcterms:modified xsi:type="dcterms:W3CDTF">2021-02-16T17:55:18Z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0x010100B4F0C6B333602A4E810452C160223041</vt:lpwstr>
  </property>
  <property fmtid="{D5CDD505-2E9C-101B-9397-08002B2CF9AE}" pid="3" name="MSIP_Label_5e4b1be8-281e-475d-98b0-21c3457e5a46_Enabled">
    <vt:lpwstr>True</vt:lpwstr>
  </property>
  <property fmtid="{D5CDD505-2E9C-101B-9397-08002B2CF9AE}" pid="4" name="MSIP_Label_5e4b1be8-281e-475d-98b0-21c3457e5a46_SiteId">
    <vt:lpwstr>8b3dd73e-4e72-4679-b191-56da1588712b</vt:lpwstr>
  </property>
  <property fmtid="{D5CDD505-2E9C-101B-9397-08002B2CF9AE}" pid="5" name="MSIP_Label_5e4b1be8-281e-475d-98b0-21c3457e5a46_ActionId">
    <vt:lpwstr>9d86e52e-9915-487d-b2c3-dc22a14568e9</vt:lpwstr>
  </property>
  <property fmtid="{D5CDD505-2E9C-101B-9397-08002B2CF9AE}" pid="6" name="MSIP_Label_5e4b1be8-281e-475d-98b0-21c3457e5a46_Method">
    <vt:lpwstr>Standard</vt:lpwstr>
  </property>
  <property fmtid="{D5CDD505-2E9C-101B-9397-08002B2CF9AE}" pid="7" name="MSIP_Label_5e4b1be8-281e-475d-98b0-21c3457e5a46_SetDate">
    <vt:lpwstr>2020-12-11T12:37:52Z</vt:lpwstr>
  </property>
  <property fmtid="{D5CDD505-2E9C-101B-9397-08002B2CF9AE}" pid="8" name="MSIP_Label_5e4b1be8-281e-475d-98b0-21c3457e5a46_Name">
    <vt:lpwstr>Public</vt:lpwstr>
  </property>
  <property fmtid="{D5CDD505-2E9C-101B-9397-08002B2CF9AE}" pid="9" name="MSIP_Label_5e4b1be8-281e-475d-98b0-21c3457e5a46_ContentBits">
    <vt:lpwstr>0</vt:lpwstr>
  </property>
</Properties>
</file>