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4" d="100"/>
          <a:sy n="104" d="100"/>
        </p:scale>
        <p:origin x="204" y="12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4/7/2022</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4/7/2022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4/7/2022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4/7/2022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4/7/2022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4/7/2022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4/7/2022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4/7/2022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Accreditation Statement:</a:t>
            </a:r>
          </a:p>
          <a:p>
            <a:pPr algn="l">
              <a:spcBef>
                <a:spcPts val="0"/>
              </a:spcBef>
            </a:pPr>
            <a:r>
              <a:rPr lang="en-US" sz="1200" dirty="0">
                <a:solidFill>
                  <a:schemeClr val="tx1"/>
                </a:solidFill>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a:t>
            </a:r>
          </a:p>
          <a:p>
            <a:pPr algn="l">
              <a:spcBef>
                <a:spcPts val="0"/>
              </a:spcBef>
            </a:pPr>
            <a:r>
              <a:rPr lang="en-US" sz="1200" dirty="0">
                <a:solidFill>
                  <a:schemeClr val="tx1"/>
                </a:solidFill>
              </a:rPr>
              <a:t> </a:t>
            </a:r>
          </a:p>
          <a:p>
            <a:pPr algn="l">
              <a:spcBef>
                <a:spcPts val="0"/>
              </a:spcBef>
            </a:pPr>
            <a:r>
              <a:rPr lang="en-US" sz="1200" b="1" u="sng" dirty="0">
                <a:solidFill>
                  <a:schemeClr val="tx1"/>
                </a:solidFill>
              </a:rPr>
              <a:t>Physician:</a:t>
            </a:r>
          </a:p>
          <a:p>
            <a:pPr algn="l">
              <a:spcBef>
                <a:spcPts val="0"/>
              </a:spcBef>
            </a:pPr>
            <a:r>
              <a:rPr lang="en-US" sz="1200" dirty="0">
                <a:solidFill>
                  <a:schemeClr val="tx1"/>
                </a:solidFill>
              </a:rPr>
              <a:t>The University of Pittsburgh School of Medicine designates this live activity for a maximum of 2.5 AMA PRA Category 1 Credits™.   Physicians should claim only the credit commensurate with the extent of their participation in the activity.</a:t>
            </a: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Nursing (CNE) </a:t>
            </a:r>
          </a:p>
          <a:p>
            <a:pPr algn="l">
              <a:spcBef>
                <a:spcPts val="0"/>
              </a:spcBef>
            </a:pPr>
            <a:r>
              <a:rPr lang="en-US" sz="1200" dirty="0">
                <a:solidFill>
                  <a:schemeClr val="tx1"/>
                </a:solidFill>
              </a:rPr>
              <a:t>The maximum number of hours awarded for this Continuing Nursing Education activity is 2.5 contact hours.   </a:t>
            </a:r>
          </a:p>
          <a:p>
            <a:pPr algn="l">
              <a:spcBef>
                <a:spcPts val="0"/>
              </a:spcBef>
            </a:pPr>
            <a:endParaRPr lang="en-US" sz="1200" dirty="0">
              <a:solidFill>
                <a:schemeClr val="tx1"/>
              </a:solidFill>
            </a:endParaRPr>
          </a:p>
          <a:p>
            <a:pPr algn="l">
              <a:spcBef>
                <a:spcPts val="0"/>
              </a:spcBef>
            </a:pPr>
            <a:r>
              <a:rPr lang="en-US" sz="1200" b="1" u="sng" dirty="0">
                <a:solidFill>
                  <a:schemeClr val="tx1"/>
                </a:solidFill>
              </a:rPr>
              <a:t>Other health care professionals: </a:t>
            </a:r>
          </a:p>
          <a:p>
            <a:pPr algn="l">
              <a:spcBef>
                <a:spcPts val="0"/>
              </a:spcBef>
            </a:pPr>
            <a:r>
              <a:rPr lang="en-US" sz="1200" dirty="0">
                <a:solidFill>
                  <a:schemeClr val="tx1"/>
                </a:solidFill>
              </a:rPr>
              <a:t>Other health care professionals will receive a certificate of attendance confirming the number of contact hours commensurate with the extent of participation in this activity.   </a:t>
            </a: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Conflict of Interest Disclosure</a:t>
            </a:r>
            <a:r>
              <a:rPr lang="en-US" sz="1200" b="1" dirty="0">
                <a:solidFill>
                  <a:schemeClr val="tx1"/>
                </a:solidFill>
              </a:rPr>
              <a:t>:</a:t>
            </a:r>
            <a:endParaRPr lang="en-US" sz="1200" dirty="0">
              <a:solidFill>
                <a:schemeClr val="tx1"/>
              </a:solidFill>
            </a:endParaRPr>
          </a:p>
          <a:p>
            <a:pPr algn="l">
              <a:spcBef>
                <a:spcPts val="0"/>
              </a:spcBef>
            </a:pPr>
            <a:r>
              <a:rPr lang="en-US" sz="12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200" dirty="0"/>
              <a:t>. </a:t>
            </a:r>
          </a:p>
          <a:p>
            <a:pPr algn="l">
              <a:spcBef>
                <a:spcPts val="0"/>
              </a:spcBef>
            </a:pPr>
            <a:endParaRPr lang="en-US" sz="1200" dirty="0"/>
          </a:p>
          <a:p>
            <a:pPr marL="0" marR="0" lvl="0" indent="0" algn="l" defTabSz="914400" rtl="0" eaLnBrk="0" fontAlgn="base" latinLnBrk="0" hangingPunct="0">
              <a:lnSpc>
                <a:spcPct val="100000"/>
              </a:lnSpc>
              <a:spcBef>
                <a:spcPct val="0"/>
              </a:spcBef>
              <a:spcAft>
                <a:spcPct val="0"/>
              </a:spcAft>
              <a:buClrTx/>
              <a:buSzTx/>
              <a:tabLst/>
            </a:pPr>
            <a:r>
              <a:rPr lang="en-US" altLang="en-US" sz="12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1538</TotalTime>
  <Words>333</Words>
  <Application>Microsoft Office PowerPoint</Application>
  <PresentationFormat>On-screen Show (4:3)</PresentationFormat>
  <Paragraphs>20</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John Larson</cp:lastModifiedBy>
  <cp:revision>43</cp:revision>
  <dcterms:created xsi:type="dcterms:W3CDTF">2010-08-03T12:49:34Z</dcterms:created>
  <dcterms:modified xsi:type="dcterms:W3CDTF">2022-04-07T19:33:17Z</dcterms:modified>
</cp:coreProperties>
</file>