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1"/>
  </p:notesMasterIdLst>
  <p:handoutMasterIdLst>
    <p:handoutMasterId r:id="rId12"/>
  </p:handoutMasterIdLst>
  <p:sldIdLst>
    <p:sldId id="258" r:id="rId3"/>
    <p:sldId id="473" r:id="rId4"/>
    <p:sldId id="465" r:id="rId5"/>
    <p:sldId id="466" r:id="rId6"/>
    <p:sldId id="467" r:id="rId7"/>
    <p:sldId id="468" r:id="rId8"/>
    <p:sldId id="469" r:id="rId9"/>
    <p:sldId id="471"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712C6B"/>
    <a:srgbClr val="F6914C"/>
    <a:srgbClr val="DBCFDE"/>
    <a:srgbClr val="EEE8EF"/>
    <a:srgbClr val="D2E1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84419" autoAdjust="0"/>
  </p:normalViewPr>
  <p:slideViewPr>
    <p:cSldViewPr snapToGrid="0">
      <p:cViewPr varScale="1">
        <p:scale>
          <a:sx n="53" d="100"/>
          <a:sy n="53" d="100"/>
        </p:scale>
        <p:origin x="582" y="6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9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1D6FC7B-725A-4C16-ACFB-5FAE0A0D88E9}" type="datetimeFigureOut">
              <a:rPr lang="en-US" smtClean="0"/>
              <a:t>10/11/2022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667D3BB-E355-48AE-9CB0-2D3770CEEC57}" type="slidenum">
              <a:rPr lang="en-US" smtClean="0"/>
              <a:t>‹#›</a:t>
            </a:fld>
            <a:endParaRPr lang="en-US" dirty="0"/>
          </a:p>
        </p:txBody>
      </p:sp>
    </p:spTree>
    <p:extLst>
      <p:ext uri="{BB962C8B-B14F-4D97-AF65-F5344CB8AC3E}">
        <p14:creationId xmlns:p14="http://schemas.microsoft.com/office/powerpoint/2010/main" val="1944869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E649E7D2-940B-400D-ACB4-8E0E76D8CFBF}" type="datetimeFigureOut">
              <a:rPr lang="en-US" smtClean="0"/>
              <a:t>10/11/2022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70"/>
            <a:ext cx="3037840" cy="466433"/>
          </a:xfrm>
          <a:prstGeom prst="rect">
            <a:avLst/>
          </a:prstGeom>
        </p:spPr>
        <p:txBody>
          <a:bodyPr vert="horz" lIns="91440" tIns="45720" rIns="91440" bIns="45720" rtlCol="0" anchor="b"/>
          <a:lstStyle>
            <a:lvl1pPr algn="r">
              <a:defRPr sz="1200"/>
            </a:lvl1pPr>
          </a:lstStyle>
          <a:p>
            <a:fld id="{F0DED5E8-C5DD-43B2-B07F-C45395959BF6}" type="slidenum">
              <a:rPr lang="en-US" smtClean="0"/>
              <a:t>‹#›</a:t>
            </a:fld>
            <a:endParaRPr lang="en-US" dirty="0"/>
          </a:p>
        </p:txBody>
      </p:sp>
    </p:spTree>
    <p:extLst>
      <p:ext uri="{BB962C8B-B14F-4D97-AF65-F5344CB8AC3E}">
        <p14:creationId xmlns:p14="http://schemas.microsoft.com/office/powerpoint/2010/main" val="3349967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Whitney Medium"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79134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74147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3149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DA5FDA7-9DC2-4522-8923-27275FEECD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Tree>
    <p:extLst>
      <p:ext uri="{BB962C8B-B14F-4D97-AF65-F5344CB8AC3E}">
        <p14:creationId xmlns:p14="http://schemas.microsoft.com/office/powerpoint/2010/main" val="58793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Slide Number Placeholder 6"/>
          <p:cNvSpPr>
            <a:spLocks noGrp="1"/>
          </p:cNvSpPr>
          <p:nvPr>
            <p:ph type="sldNum" sz="quarter" idx="4"/>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1003262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46" y="629"/>
            <a:ext cx="12186153" cy="6856743"/>
          </a:xfrm>
          <a:prstGeom prst="rect">
            <a:avLst/>
          </a:prstGeom>
        </p:spPr>
      </p:pic>
      <p:sp>
        <p:nvSpPr>
          <p:cNvPr id="11" name="Title 10"/>
          <p:cNvSpPr>
            <a:spLocks noGrp="1"/>
          </p:cNvSpPr>
          <p:nvPr>
            <p:ph type="title" hasCustomPrompt="1"/>
          </p:nvPr>
        </p:nvSpPr>
        <p:spPr>
          <a:xfrm>
            <a:off x="609600" y="3505200"/>
            <a:ext cx="10972800" cy="1143000"/>
          </a:xfrm>
          <a:prstGeom prst="rect">
            <a:avLst/>
          </a:prstGeom>
        </p:spPr>
        <p:txBody>
          <a:bodyPr vert="horz"/>
          <a:lstStyle>
            <a:lvl1pPr>
              <a:defRPr sz="4267" b="1"/>
            </a:lvl1pPr>
          </a:lstStyle>
          <a:p>
            <a:r>
              <a:rPr lang="en-US" dirty="0"/>
              <a:t>CLICK TO EDIT MASTER TITLE STYLE</a:t>
            </a:r>
          </a:p>
        </p:txBody>
      </p:sp>
      <p:sp>
        <p:nvSpPr>
          <p:cNvPr id="16"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tx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581309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9" y="2029"/>
            <a:ext cx="12181172" cy="6853939"/>
          </a:xfrm>
          <a:prstGeom prst="rect">
            <a:avLst/>
          </a:prstGeom>
        </p:spPr>
      </p:pic>
      <p:sp>
        <p:nvSpPr>
          <p:cNvPr id="6" name="Title 10"/>
          <p:cNvSpPr>
            <a:spLocks noGrp="1"/>
          </p:cNvSpPr>
          <p:nvPr>
            <p:ph type="title" hasCustomPrompt="1"/>
          </p:nvPr>
        </p:nvSpPr>
        <p:spPr>
          <a:xfrm>
            <a:off x="609600" y="3505200"/>
            <a:ext cx="10972800" cy="1143000"/>
          </a:xfrm>
          <a:prstGeom prst="rect">
            <a:avLst/>
          </a:prstGeom>
        </p:spPr>
        <p:txBody>
          <a:bodyPr vert="horz"/>
          <a:lstStyle>
            <a:lvl1pPr>
              <a:defRPr sz="4267" b="1">
                <a:solidFill>
                  <a:schemeClr val="bg1"/>
                </a:solidFill>
              </a:defRPr>
            </a:lvl1pPr>
          </a:lstStyle>
          <a:p>
            <a:r>
              <a:rPr lang="en-US" dirty="0"/>
              <a:t>CLICK TO EDIT MASTER TITLE STYLE</a:t>
            </a:r>
          </a:p>
        </p:txBody>
      </p:sp>
      <p:sp>
        <p:nvSpPr>
          <p:cNvPr id="8"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bg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9640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3719771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950084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1071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bg1"/>
        </a:solid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936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731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2723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2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052407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1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588378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481881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019609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3839480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1_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4041729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9473475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1519551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3571850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latin typeface="Whitney Medium"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7963818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Custom Layou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21032207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Whitney Medium"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49400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338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473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06147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222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0" y="1435100"/>
            <a:ext cx="40116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528467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188" y="5367338"/>
            <a:ext cx="731520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32128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21" Type="http://schemas.openxmlformats.org/officeDocument/2006/relationships/image" Target="../media/image2.jpg"/><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EE90D43-5266-48EF-A36F-3E11408D31AF}"/>
              </a:ext>
            </a:extLst>
          </p:cNvPr>
          <p:cNvSpPr/>
          <p:nvPr userDrawn="1"/>
        </p:nvSpPr>
        <p:spPr>
          <a:xfrm>
            <a:off x="0" y="6281530"/>
            <a:ext cx="12192000" cy="576470"/>
          </a:xfrm>
          <a:prstGeom prst="rect">
            <a:avLst/>
          </a:prstGeom>
          <a:solidFill>
            <a:srgbClr val="712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5864F7A-181D-482D-BF1D-4CAE1750CA8A}"/>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txBox="1">
            <a:spLocks/>
          </p:cNvSpPr>
          <p:nvPr/>
        </p:nvSpPr>
        <p:spPr>
          <a:xfrm>
            <a:off x="273332" y="6391177"/>
            <a:ext cx="1320800" cy="365125"/>
          </a:xfrm>
          <a:prstGeom prst="rect">
            <a:avLst/>
          </a:prstGeom>
        </p:spPr>
        <p:txBody>
          <a:bodyPr/>
          <a:lstStyle>
            <a:defPPr>
              <a:defRPr lang="en-US"/>
            </a:defPPr>
            <a:lvl1pPr marL="0" algn="l" defTabSz="914400" rtl="0" eaLnBrk="1" latinLnBrk="0" hangingPunct="1">
              <a:defRPr sz="1800" kern="1200">
                <a:solidFill>
                  <a:schemeClr val="tx1"/>
                </a:solidFill>
                <a:latin typeface="Whitney Light"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CDF50-F893-4765-9CA8-BAF0C2CDEC97}" type="slidenum">
              <a:rPr lang="en-US" sz="1400" smtClean="0">
                <a:solidFill>
                  <a:schemeClr val="bg1"/>
                </a:solidFill>
              </a:rPr>
              <a:pPr/>
              <a:t>‹#›</a:t>
            </a:fld>
            <a:endParaRPr lang="en-US" sz="1400" dirty="0">
              <a:solidFill>
                <a:schemeClr val="bg1"/>
              </a:solidFill>
            </a:endParaRPr>
          </a:p>
        </p:txBody>
      </p:sp>
    </p:spTree>
    <p:extLst>
      <p:ext uri="{BB962C8B-B14F-4D97-AF65-F5344CB8AC3E}">
        <p14:creationId xmlns:p14="http://schemas.microsoft.com/office/powerpoint/2010/main" val="3069567863"/>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txStyles>
    <p:titleStyle>
      <a:lvl1pPr algn="ctr" defTabSz="914400" rtl="0" eaLnBrk="1" latinLnBrk="0" hangingPunct="1">
        <a:spcBef>
          <a:spcPct val="0"/>
        </a:spcBef>
        <a:buNone/>
        <a:defRPr sz="4400" kern="1200">
          <a:solidFill>
            <a:schemeClr val="tx1"/>
          </a:solidFill>
          <a:latin typeface="Gotham Black" pitchFamily="50"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Whitney Book" pitchFamily="50"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Whitney Book" pitchFamily="50"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Whitney Book" pitchFamily="50"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21"/>
          <a:srcRect/>
          <a:stretch>
            <a:fillRect/>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341223" y="6356351"/>
            <a:ext cx="2844800" cy="366183"/>
          </a:xfrm>
          <a:prstGeom prst="rect">
            <a:avLst/>
          </a:prstGeom>
        </p:spPr>
        <p:txBody>
          <a:bodyPr vert="horz" lIns="91440" tIns="45720" rIns="91440" bIns="45720" rtlCol="0" anchor="ctr"/>
          <a:lstStyle>
            <a:lvl1pPr algn="l">
              <a:defRPr sz="16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156227185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 id="2147483686" r:id="rId19"/>
  </p:sldLayoutIdLst>
  <p:hf hdr="0" ft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hyperlink" Target="http://cce.upmc.com/"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Clipped and Coiled—Aneurysmal Subarachnoid Hemorrhage </a:t>
            </a:r>
            <a:endParaRPr lang="en-US" dirty="0"/>
          </a:p>
        </p:txBody>
      </p:sp>
      <p:sp>
        <p:nvSpPr>
          <p:cNvPr id="4" name="Subtitle 3"/>
          <p:cNvSpPr>
            <a:spLocks noGrp="1"/>
          </p:cNvSpPr>
          <p:nvPr>
            <p:ph type="subTitle" idx="1"/>
          </p:nvPr>
        </p:nvSpPr>
        <p:spPr>
          <a:xfrm>
            <a:off x="1700980" y="4111060"/>
            <a:ext cx="8534400" cy="1752600"/>
          </a:xfrm>
        </p:spPr>
        <p:txBody>
          <a:bodyPr/>
          <a:lstStyle/>
          <a:p>
            <a:r>
              <a:rPr lang="en-US" sz="2800" dirty="0" smtClean="0"/>
              <a:t>Gabrielle Albaz, </a:t>
            </a:r>
            <a:r>
              <a:rPr lang="en-US" sz="2800" dirty="0" err="1" smtClean="0"/>
              <a:t>PharmD</a:t>
            </a:r>
            <a:r>
              <a:rPr lang="en-US" sz="2800" dirty="0" smtClean="0"/>
              <a:t>, BCCCP	</a:t>
            </a:r>
          </a:p>
          <a:p>
            <a:r>
              <a:rPr lang="en-US" sz="2800" dirty="0" smtClean="0"/>
              <a:t>Clinical Pharmacist Specialist</a:t>
            </a:r>
          </a:p>
          <a:p>
            <a:r>
              <a:rPr lang="en-US" sz="2800" smtClean="0"/>
              <a:t>December 15</a:t>
            </a:r>
            <a:r>
              <a:rPr lang="en-US" sz="2800" baseline="30000" smtClean="0"/>
              <a:t>th</a:t>
            </a:r>
            <a:r>
              <a:rPr lang="en-US" sz="2800" smtClean="0"/>
              <a:t> 2022</a:t>
            </a:r>
            <a:endParaRPr lang="en-US" sz="2800" dirty="0" smtClean="0"/>
          </a:p>
        </p:txBody>
      </p:sp>
    </p:spTree>
    <p:extLst>
      <p:ext uri="{BB962C8B-B14F-4D97-AF65-F5344CB8AC3E}">
        <p14:creationId xmlns:p14="http://schemas.microsoft.com/office/powerpoint/2010/main" val="970666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Disclosures: Meeting Recording</a:t>
            </a:r>
            <a:endParaRPr lang="en-US" dirty="0"/>
          </a:p>
        </p:txBody>
      </p:sp>
      <p:sp>
        <p:nvSpPr>
          <p:cNvPr id="5" name="Content Placeholder 4"/>
          <p:cNvSpPr>
            <a:spLocks noGrp="1"/>
          </p:cNvSpPr>
          <p:nvPr>
            <p:ph idx="1"/>
          </p:nvPr>
        </p:nvSpPr>
        <p:spPr/>
        <p:txBody>
          <a:bodyPr>
            <a:normAutofit fontScale="62500" lnSpcReduction="20000"/>
          </a:bodyPr>
          <a:lstStyle/>
          <a:p>
            <a:r>
              <a:rPr lang="en-US"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a:t>
            </a:r>
            <a:endParaRPr lang="en-US" dirty="0" smtClean="0"/>
          </a:p>
          <a:p>
            <a:r>
              <a:rPr lang="en-US" dirty="0" smtClean="0"/>
              <a:t>By </a:t>
            </a:r>
            <a:r>
              <a:rPr lang="en-US" dirty="0"/>
              <a:t>attending this meeting, you consent under the governing law to the recording. You will have no obligation to appear, speak, or participate in the meeting. You may mute your microphone and turn off your camera for the entirety of the meeting.</a:t>
            </a:r>
          </a:p>
        </p:txBody>
      </p:sp>
    </p:spTree>
    <p:extLst>
      <p:ext uri="{BB962C8B-B14F-4D97-AF65-F5344CB8AC3E}">
        <p14:creationId xmlns:p14="http://schemas.microsoft.com/office/powerpoint/2010/main" val="2316456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fontScale="92500"/>
          </a:bodyPr>
          <a:lstStyle/>
          <a:p>
            <a:pPr marL="228600" marR="0">
              <a:spcBef>
                <a:spcPts val="525"/>
              </a:spcBef>
              <a:spcAft>
                <a:spcPts val="525"/>
              </a:spcAft>
            </a:pPr>
            <a:r>
              <a:rPr lang="en-US" sz="2400" dirty="0">
                <a:effectLst/>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marL="228600" marR="0">
              <a:lnSpc>
                <a:spcPct val="100000"/>
              </a:lnSpc>
              <a:spcBef>
                <a:spcPts val="525"/>
              </a:spcBef>
              <a:spcAft>
                <a:spcPts val="525"/>
              </a:spcAft>
            </a:pPr>
            <a:r>
              <a:rPr lang="en-US" sz="2400" dirty="0">
                <a:effectLst/>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2400" dirty="0">
                <a:effectLst/>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2400" dirty="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2400" dirty="0">
                <a:effectLst/>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110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lnSpcReduction="10000"/>
          </a:bodyPr>
          <a:lstStyle/>
          <a:p>
            <a:pPr marL="514350" marR="0" indent="-285750">
              <a:spcBef>
                <a:spcPts val="525"/>
              </a:spcBef>
              <a:spcAft>
                <a:spcPts val="525"/>
              </a:spcAft>
              <a:buFont typeface="Arial" panose="020B0604020202020204" pitchFamily="34" charset="0"/>
              <a:buChar char="•"/>
            </a:pPr>
            <a:r>
              <a:rPr lang="en-US" sz="2800" dirty="0" smtClean="0">
                <a:effectLst/>
                <a:ea typeface="Times New Roman" panose="02020603050405020304" pitchFamily="18" charset="0"/>
                <a:cs typeface="Times New Roman" panose="02020603050405020304" pitchFamily="18" charset="0"/>
              </a:rPr>
              <a:t>TARGET AUDIENCE</a:t>
            </a:r>
          </a:p>
          <a:p>
            <a:pPr marL="1047736" lvl="1" indent="-285750">
              <a:spcBef>
                <a:spcPts val="525"/>
              </a:spcBef>
              <a:spcAft>
                <a:spcPts val="525"/>
              </a:spcAft>
              <a:buFont typeface="Arial" panose="020B0604020202020204" pitchFamily="34" charset="0"/>
              <a:buChar char="•"/>
            </a:pPr>
            <a:r>
              <a:rPr lang="en-US" sz="2266" dirty="0"/>
              <a:t>All inpatient pharmacists who are involved in operational and clinical components of the pharmacy including order verification and medical information support to healthcare providers</a:t>
            </a:r>
            <a:endParaRPr lang="en-US" sz="2266" dirty="0">
              <a:effectLst/>
              <a:ea typeface="Times New Roman" panose="02020603050405020304" pitchFamily="18" charset="0"/>
              <a:cs typeface="Times New Roman" panose="02020603050405020304" pitchFamily="18" charset="0"/>
            </a:endParaRPr>
          </a:p>
          <a:p>
            <a:pPr marL="514350" marR="0" indent="-285750">
              <a:spcBef>
                <a:spcPts val="525"/>
              </a:spcBef>
              <a:spcAft>
                <a:spcPts val="525"/>
              </a:spcAft>
              <a:buFont typeface="Arial" panose="020B0604020202020204" pitchFamily="34" charset="0"/>
              <a:buChar char="•"/>
            </a:pPr>
            <a:r>
              <a:rPr lang="en-US" sz="2800" dirty="0" smtClean="0">
                <a:effectLst/>
                <a:ea typeface="Times New Roman" panose="02020603050405020304" pitchFamily="18" charset="0"/>
                <a:cs typeface="Times New Roman" panose="02020603050405020304" pitchFamily="18" charset="0"/>
              </a:rPr>
              <a:t>OBJECTIVES</a:t>
            </a:r>
          </a:p>
          <a:p>
            <a:pPr marL="1047736" lvl="1" indent="-285750">
              <a:spcBef>
                <a:spcPts val="525"/>
              </a:spcBef>
              <a:spcAft>
                <a:spcPts val="525"/>
              </a:spcAft>
              <a:buFont typeface="Arial" panose="020B0604020202020204" pitchFamily="34" charset="0"/>
              <a:buChar char="•"/>
            </a:pPr>
            <a:r>
              <a:rPr lang="en-US" sz="2266" dirty="0" smtClean="0">
                <a:ea typeface="Times New Roman" panose="02020603050405020304" pitchFamily="18" charset="0"/>
                <a:cs typeface="Times New Roman" panose="02020603050405020304" pitchFamily="18" charset="0"/>
              </a:rPr>
              <a:t>1</a:t>
            </a:r>
            <a:r>
              <a:rPr lang="en-US" sz="2266" dirty="0">
                <a:ea typeface="Times New Roman" panose="02020603050405020304" pitchFamily="18" charset="0"/>
                <a:cs typeface="Times New Roman" panose="02020603050405020304" pitchFamily="18" charset="0"/>
              </a:rPr>
              <a:t>. Describe clinical presentation and diagnostic studies available to identify aneurysmal subarachnoid hemorrhage (</a:t>
            </a:r>
            <a:r>
              <a:rPr lang="en-US" sz="2266" dirty="0" err="1">
                <a:ea typeface="Times New Roman" panose="02020603050405020304" pitchFamily="18" charset="0"/>
                <a:cs typeface="Times New Roman" panose="02020603050405020304" pitchFamily="18" charset="0"/>
              </a:rPr>
              <a:t>aSAH</a:t>
            </a:r>
            <a:r>
              <a:rPr lang="en-US" sz="2266" dirty="0">
                <a:ea typeface="Times New Roman" panose="02020603050405020304" pitchFamily="18" charset="0"/>
                <a:cs typeface="Times New Roman" panose="02020603050405020304" pitchFamily="18" charset="0"/>
              </a:rPr>
              <a:t>).</a:t>
            </a:r>
            <a:endParaRPr lang="en-US" sz="2266" dirty="0" smtClean="0">
              <a:ea typeface="Times New Roman" panose="02020603050405020304" pitchFamily="18" charset="0"/>
              <a:cs typeface="Times New Roman" panose="02020603050405020304" pitchFamily="18" charset="0"/>
            </a:endParaRP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2. Recognize scales for assessing severity and risk of vasospasm after </a:t>
            </a:r>
            <a:r>
              <a:rPr lang="en-US" sz="2266" dirty="0" err="1">
                <a:ea typeface="Times New Roman" panose="02020603050405020304" pitchFamily="18" charset="0"/>
                <a:cs typeface="Times New Roman" panose="02020603050405020304" pitchFamily="18" charset="0"/>
              </a:rPr>
              <a:t>aSAH</a:t>
            </a:r>
            <a:r>
              <a:rPr lang="en-US" sz="2266" dirty="0">
                <a:ea typeface="Times New Roman" panose="02020603050405020304" pitchFamily="18" charset="0"/>
                <a:cs typeface="Times New Roman" panose="02020603050405020304" pitchFamily="18" charset="0"/>
              </a:rPr>
              <a:t>.</a:t>
            </a:r>
            <a:endParaRPr lang="en-US" sz="2266" dirty="0" smtClean="0">
              <a:effectLst/>
              <a:ea typeface="Times New Roman" panose="02020603050405020304" pitchFamily="18" charset="0"/>
              <a:cs typeface="Times New Roman" panose="02020603050405020304" pitchFamily="18" charset="0"/>
            </a:endParaRP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3. Analyze interventions to prevent </a:t>
            </a:r>
            <a:r>
              <a:rPr lang="en-US" sz="2266" dirty="0" err="1">
                <a:ea typeface="Times New Roman" panose="02020603050405020304" pitchFamily="18" charset="0"/>
                <a:cs typeface="Times New Roman" panose="02020603050405020304" pitchFamily="18" charset="0"/>
              </a:rPr>
              <a:t>rebleeding</a:t>
            </a:r>
            <a:r>
              <a:rPr lang="en-US" sz="2266" dirty="0">
                <a:ea typeface="Times New Roman" panose="02020603050405020304" pitchFamily="18" charset="0"/>
                <a:cs typeface="Times New Roman" panose="02020603050405020304" pitchFamily="18" charset="0"/>
              </a:rPr>
              <a:t> after </a:t>
            </a:r>
            <a:r>
              <a:rPr lang="en-US" sz="2266" dirty="0" err="1">
                <a:ea typeface="Times New Roman" panose="02020603050405020304" pitchFamily="18" charset="0"/>
                <a:cs typeface="Times New Roman" panose="02020603050405020304" pitchFamily="18" charset="0"/>
              </a:rPr>
              <a:t>aSAH</a:t>
            </a:r>
            <a:r>
              <a:rPr lang="en-US" sz="2266" dirty="0">
                <a:ea typeface="Times New Roman" panose="02020603050405020304" pitchFamily="18" charset="0"/>
                <a:cs typeface="Times New Roman" panose="02020603050405020304" pitchFamily="18" charset="0"/>
              </a:rPr>
              <a:t>. </a:t>
            </a:r>
            <a:endParaRPr lang="en-US" sz="2266" dirty="0" smtClean="0">
              <a:ea typeface="Times New Roman" panose="02020603050405020304" pitchFamily="18" charset="0"/>
              <a:cs typeface="Times New Roman" panose="02020603050405020304" pitchFamily="18" charset="0"/>
            </a:endParaRP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4. Design a plan to treat cerebral vasospasm after </a:t>
            </a:r>
            <a:r>
              <a:rPr lang="en-US" sz="2266" dirty="0" err="1">
                <a:ea typeface="Times New Roman" panose="02020603050405020304" pitchFamily="18" charset="0"/>
                <a:cs typeface="Times New Roman" panose="02020603050405020304" pitchFamily="18" charset="0"/>
              </a:rPr>
              <a:t>aSAH</a:t>
            </a:r>
            <a:r>
              <a:rPr lang="en-US" sz="2266" dirty="0">
                <a:ea typeface="Times New Roman" panose="02020603050405020304" pitchFamily="18" charset="0"/>
                <a:cs typeface="Times New Roman" panose="02020603050405020304" pitchFamily="18" charset="0"/>
              </a:rPr>
              <a:t>.</a:t>
            </a:r>
            <a:endParaRPr lang="en-US" sz="2266" dirty="0">
              <a:effectLst/>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2085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4183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172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8A38FAF8-786F-7C4F-9F1B-B820815ED72A}" type="slidenum">
              <a:rPr lang="en-US" smtClean="0"/>
              <a:t>7</a:t>
            </a:fld>
            <a:endParaRPr lang="en-US" dirty="0"/>
          </a:p>
        </p:txBody>
      </p:sp>
    </p:spTree>
    <p:extLst>
      <p:ext uri="{BB962C8B-B14F-4D97-AF65-F5344CB8AC3E}">
        <p14:creationId xmlns:p14="http://schemas.microsoft.com/office/powerpoint/2010/main" val="1959342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F9FB-7BD9-4D11-BF98-BED924973DA0}"/>
              </a:ext>
            </a:extLst>
          </p:cNvPr>
          <p:cNvSpPr>
            <a:spLocks noGrp="1"/>
          </p:cNvSpPr>
          <p:nvPr>
            <p:ph type="title"/>
          </p:nvPr>
        </p:nvSpPr>
        <p:spPr>
          <a:xfrm>
            <a:off x="838200" y="85207"/>
            <a:ext cx="10515600" cy="1325563"/>
          </a:xfrm>
        </p:spPr>
        <p:txBody>
          <a:bodyPr>
            <a:normAutofit/>
          </a:bodyPr>
          <a:lstStyle/>
          <a:p>
            <a:pPr algn="ctr"/>
            <a:r>
              <a:rPr lang="en-US" sz="3600" dirty="0"/>
              <a:t>Record your Attendance by SMS Text</a:t>
            </a:r>
          </a:p>
        </p:txBody>
      </p:sp>
      <p:sp>
        <p:nvSpPr>
          <p:cNvPr id="3" name="Content Placeholder 2">
            <a:extLst>
              <a:ext uri="{FF2B5EF4-FFF2-40B4-BE49-F238E27FC236}">
                <a16:creationId xmlns:a16="http://schemas.microsoft.com/office/drawing/2014/main" id="{13A676FD-FEB0-42B7-99BC-B69412C0C7D0}"/>
              </a:ext>
            </a:extLst>
          </p:cNvPr>
          <p:cNvSpPr>
            <a:spLocks noGrp="1"/>
          </p:cNvSpPr>
          <p:nvPr>
            <p:ph idx="1"/>
          </p:nvPr>
        </p:nvSpPr>
        <p:spPr>
          <a:xfrm>
            <a:off x="697589" y="1149829"/>
            <a:ext cx="10815484" cy="837592"/>
          </a:xfrm>
          <a:solidFill>
            <a:srgbClr val="CCFFFF"/>
          </a:solidFill>
        </p:spPr>
        <p:txBody>
          <a:bodyPr>
            <a:noAutofit/>
          </a:bodyPr>
          <a:lstStyle/>
          <a:p>
            <a:pPr marL="0" indent="0" algn="ctr">
              <a:spcBef>
                <a:spcPts val="0"/>
              </a:spcBef>
              <a:buNone/>
            </a:pPr>
            <a:r>
              <a:rPr lang="en-US" sz="2400" dirty="0"/>
              <a:t>To enable the SMS texting feature, login to your account @ </a:t>
            </a:r>
            <a:r>
              <a:rPr lang="en-US" sz="2400" dirty="0">
                <a:hlinkClick r:id="rId2"/>
              </a:rPr>
              <a:t>http://cce.upmc.com</a:t>
            </a:r>
            <a:r>
              <a:rPr lang="en-US" sz="2400" dirty="0"/>
              <a:t> .</a:t>
            </a:r>
          </a:p>
          <a:p>
            <a:pPr marL="0" indent="0" algn="ctr">
              <a:spcBef>
                <a:spcPts val="0"/>
              </a:spcBef>
              <a:buNone/>
            </a:pPr>
            <a:r>
              <a:rPr lang="en-US" sz="2400" dirty="0"/>
              <a:t>Click the “Mobile” tab to add your ten-digit mobile phone. </a:t>
            </a:r>
          </a:p>
        </p:txBody>
      </p:sp>
      <p:sp>
        <p:nvSpPr>
          <p:cNvPr id="4" name="TextBox 3">
            <a:extLst>
              <a:ext uri="{FF2B5EF4-FFF2-40B4-BE49-F238E27FC236}">
                <a16:creationId xmlns:a16="http://schemas.microsoft.com/office/drawing/2014/main" id="{032560AE-49F7-4FC7-8D21-CCA39BFA9BED}"/>
              </a:ext>
            </a:extLst>
          </p:cNvPr>
          <p:cNvSpPr txBox="1"/>
          <p:nvPr/>
        </p:nvSpPr>
        <p:spPr>
          <a:xfrm>
            <a:off x="4024605" y="2750810"/>
            <a:ext cx="4049487" cy="769441"/>
          </a:xfrm>
          <a:prstGeom prst="rect">
            <a:avLst/>
          </a:prstGeom>
          <a:noFill/>
        </p:spPr>
        <p:txBody>
          <a:bodyPr wrap="square" rtlCol="0">
            <a:spAutoFit/>
          </a:bodyPr>
          <a:lstStyle/>
          <a:p>
            <a:pPr lvl="0" algn="ctr"/>
            <a:r>
              <a:rPr lang="en-US" sz="4400">
                <a:solidFill>
                  <a:srgbClr val="FF0000"/>
                </a:solidFill>
              </a:rPr>
              <a:t>[XXXXX]</a:t>
            </a:r>
            <a:endParaRPr lang="en-US" sz="4400" dirty="0">
              <a:solidFill>
                <a:srgbClr val="FF0000"/>
              </a:solidFill>
            </a:endParaRPr>
          </a:p>
        </p:txBody>
      </p:sp>
      <p:sp>
        <p:nvSpPr>
          <p:cNvPr id="7" name="TextBox 6">
            <a:extLst>
              <a:ext uri="{FF2B5EF4-FFF2-40B4-BE49-F238E27FC236}">
                <a16:creationId xmlns:a16="http://schemas.microsoft.com/office/drawing/2014/main" id="{099FEE6F-E0F2-4BD5-BCAE-85E90A72EFDF}"/>
              </a:ext>
            </a:extLst>
          </p:cNvPr>
          <p:cNvSpPr txBox="1"/>
          <p:nvPr/>
        </p:nvSpPr>
        <p:spPr>
          <a:xfrm>
            <a:off x="1248750" y="2135256"/>
            <a:ext cx="9601199" cy="584775"/>
          </a:xfrm>
          <a:prstGeom prst="rect">
            <a:avLst/>
          </a:prstGeom>
          <a:noFill/>
        </p:spPr>
        <p:txBody>
          <a:bodyPr wrap="square" rtlCol="0">
            <a:spAutoFit/>
          </a:bodyPr>
          <a:lstStyle/>
          <a:p>
            <a:pPr algn="ctr"/>
            <a:r>
              <a:rPr lang="en-US" sz="3200" dirty="0"/>
              <a:t>Receive credit instantly by texting the following code:</a:t>
            </a:r>
          </a:p>
        </p:txBody>
      </p:sp>
      <p:sp>
        <p:nvSpPr>
          <p:cNvPr id="8" name="TextBox 7">
            <a:extLst>
              <a:ext uri="{FF2B5EF4-FFF2-40B4-BE49-F238E27FC236}">
                <a16:creationId xmlns:a16="http://schemas.microsoft.com/office/drawing/2014/main" id="{F9EAD448-89BB-496D-9D71-91042B0DB465}"/>
              </a:ext>
            </a:extLst>
          </p:cNvPr>
          <p:cNvSpPr txBox="1"/>
          <p:nvPr/>
        </p:nvSpPr>
        <p:spPr>
          <a:xfrm>
            <a:off x="298580" y="3330664"/>
            <a:ext cx="11504645" cy="2123658"/>
          </a:xfrm>
          <a:prstGeom prst="rect">
            <a:avLst/>
          </a:prstGeom>
          <a:noFill/>
        </p:spPr>
        <p:txBody>
          <a:bodyPr wrap="square" rtlCol="0">
            <a:spAutoFit/>
          </a:bodyPr>
          <a:lstStyle/>
          <a:p>
            <a:pPr algn="ctr"/>
            <a:r>
              <a:rPr lang="en-US" sz="4400" dirty="0"/>
              <a:t>to</a:t>
            </a:r>
          </a:p>
          <a:p>
            <a:pPr algn="ctr"/>
            <a:r>
              <a:rPr lang="en-US" sz="4400" dirty="0">
                <a:solidFill>
                  <a:srgbClr val="FF0000"/>
                </a:solidFill>
              </a:rPr>
              <a:t>412-312-4424</a:t>
            </a:r>
          </a:p>
          <a:p>
            <a:pPr algn="ctr"/>
            <a:r>
              <a:rPr lang="en-US" sz="4400" dirty="0"/>
              <a:t>Text must be sent today by [7:30p]</a:t>
            </a:r>
          </a:p>
        </p:txBody>
      </p:sp>
    </p:spTree>
    <p:extLst>
      <p:ext uri="{BB962C8B-B14F-4D97-AF65-F5344CB8AC3E}">
        <p14:creationId xmlns:p14="http://schemas.microsoft.com/office/powerpoint/2010/main" val="2363013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UPMC Pinnacle PP Waterfall Template">
  <a:themeElements>
    <a:clrScheme name="UPMC Pinnacle">
      <a:dk1>
        <a:sysClr val="windowText" lastClr="000000"/>
      </a:dk1>
      <a:lt1>
        <a:sysClr val="window" lastClr="FFFFFF"/>
      </a:lt1>
      <a:dk2>
        <a:srgbClr val="1F497D"/>
      </a:dk2>
      <a:lt2>
        <a:srgbClr val="EEECE1"/>
      </a:lt2>
      <a:accent1>
        <a:srgbClr val="904199"/>
      </a:accent1>
      <a:accent2>
        <a:srgbClr val="47C6E6"/>
      </a:accent2>
      <a:accent3>
        <a:srgbClr val="F47721"/>
      </a:accent3>
      <a:accent4>
        <a:srgbClr val="CDDC29"/>
      </a:accent4>
      <a:accent5>
        <a:srgbClr val="BB2253"/>
      </a:accent5>
      <a:accent6>
        <a:srgbClr val="0092B4"/>
      </a:accent6>
      <a:hlink>
        <a:srgbClr val="0000FF"/>
      </a:hlink>
      <a:folHlink>
        <a:srgbClr val="800080"/>
      </a:folHlink>
    </a:clrScheme>
    <a:fontScheme name="Sentinel Only">
      <a:majorFont>
        <a:latin typeface="Sentinel Black"/>
        <a:ea typeface=""/>
        <a:cs typeface=""/>
      </a:majorFont>
      <a:minorFont>
        <a:latin typeface="Sentin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UPMC">
      <a:dk1>
        <a:srgbClr val="771B61"/>
      </a:dk1>
      <a:lt1>
        <a:sysClr val="window" lastClr="FFFFFF"/>
      </a:lt1>
      <a:dk2>
        <a:srgbClr val="666D70"/>
      </a:dk2>
      <a:lt2>
        <a:srgbClr val="D7DBDB"/>
      </a:lt2>
      <a:accent1>
        <a:srgbClr val="40A6C0"/>
      </a:accent1>
      <a:accent2>
        <a:srgbClr val="F47A28"/>
      </a:accent2>
      <a:accent3>
        <a:srgbClr val="959836"/>
      </a:accent3>
      <a:accent4>
        <a:srgbClr val="9B1889"/>
      </a:accent4>
      <a:accent5>
        <a:srgbClr val="DED1AC"/>
      </a:accent5>
      <a:accent6>
        <a:srgbClr val="333092"/>
      </a:accent6>
      <a:hlink>
        <a:srgbClr val="C1CD23"/>
      </a:hlink>
      <a:folHlink>
        <a:srgbClr val="0081C6"/>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a:lstStyle>
        <a:defPPr>
          <a:defRPr sz="2400" b="0" dirty="0" smtClean="0">
            <a:solidFill>
              <a:schemeClr val="tx2"/>
            </a:solidFill>
          </a:defRPr>
        </a:defPPr>
      </a:lstStyle>
    </a:txDef>
  </a:objectDefaults>
  <a:extraClrSchemeLst/>
  <a:extLst>
    <a:ext uri="{05A4C25C-085E-4340-85A3-A5531E510DB2}">
      <thm15:themeFamily xmlns:thm15="http://schemas.microsoft.com/office/thememl/2012/main" name="SYS412992_UPMCPPTTemplate_FINAL_02-17-16 [Read-Only]" id="{8443FD9B-04A5-4AB6-AFB3-D780514D9EE0}" vid="{CE0DAE1E-947F-4FD3-BC07-89D6E5125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UPMC Pinnacle PP Plain Template</Template>
  <TotalTime>21391</TotalTime>
  <Words>600</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Corbel</vt:lpstr>
      <vt:lpstr>Gotham</vt:lpstr>
      <vt:lpstr>Gotham Black</vt:lpstr>
      <vt:lpstr>Museo Sans 500</vt:lpstr>
      <vt:lpstr>Sentinel</vt:lpstr>
      <vt:lpstr>Times New Roman</vt:lpstr>
      <vt:lpstr>Whitney Book</vt:lpstr>
      <vt:lpstr>Whitney Light</vt:lpstr>
      <vt:lpstr>Whitney Medium</vt:lpstr>
      <vt:lpstr>UPMC Pinnacle PP Waterfall Template</vt:lpstr>
      <vt:lpstr>Office Theme</vt:lpstr>
      <vt:lpstr>Clipped and Coiled—Aneurysmal Subarachnoid Hemorrhage </vt:lpstr>
      <vt:lpstr>Disclosures: Meeting Recording</vt:lpstr>
      <vt:lpstr>Continuing Education Information</vt:lpstr>
      <vt:lpstr>Continuing Education Information</vt:lpstr>
      <vt:lpstr>Disclosures</vt:lpstr>
      <vt:lpstr>Disclaimer</vt:lpstr>
      <vt:lpstr>PowerPoint Presentation</vt:lpstr>
      <vt:lpstr>Record your Attendance by SMS Text</vt:lpstr>
    </vt:vector>
  </TitlesOfParts>
  <Company>PHS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UPMC Pinnacle System P&amp;T Committee</dc:title>
  <dc:creator>Kristen Thorson</dc:creator>
  <cp:lastModifiedBy>Gabrielle Albaz</cp:lastModifiedBy>
  <cp:revision>1172</cp:revision>
  <cp:lastPrinted>2021-12-06T13:13:26Z</cp:lastPrinted>
  <dcterms:created xsi:type="dcterms:W3CDTF">2018-09-12T18:14:59Z</dcterms:created>
  <dcterms:modified xsi:type="dcterms:W3CDTF">2022-10-11T18:27:46Z</dcterms:modified>
</cp:coreProperties>
</file>