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23" r:id="rId1"/>
    <p:sldMasterId id="2147484952" r:id="rId2"/>
    <p:sldMasterId id="2147485043" r:id="rId3"/>
    <p:sldMasterId id="2147485087" r:id="rId4"/>
    <p:sldMasterId id="2147485101" r:id="rId5"/>
    <p:sldMasterId id="2147485116" r:id="rId6"/>
    <p:sldMasterId id="2147485173" r:id="rId7"/>
    <p:sldMasterId id="2147485187" r:id="rId8"/>
    <p:sldMasterId id="2147485231" r:id="rId9"/>
    <p:sldMasterId id="2147485260" r:id="rId10"/>
    <p:sldMasterId id="2147485290" r:id="rId11"/>
    <p:sldMasterId id="2147485337" r:id="rId12"/>
    <p:sldMasterId id="2147485367" r:id="rId13"/>
    <p:sldMasterId id="2147485381" r:id="rId14"/>
    <p:sldMasterId id="2147485393" r:id="rId15"/>
    <p:sldMasterId id="2147485408" r:id="rId16"/>
    <p:sldMasterId id="2147485421" r:id="rId17"/>
    <p:sldMasterId id="2147485450" r:id="rId18"/>
    <p:sldMasterId id="2147485462" r:id="rId19"/>
    <p:sldMasterId id="2147485477" r:id="rId20"/>
    <p:sldMasterId id="2147485479" r:id="rId21"/>
    <p:sldMasterId id="2147485491" r:id="rId22"/>
    <p:sldMasterId id="2147485505" r:id="rId23"/>
    <p:sldMasterId id="2147485509" r:id="rId24"/>
    <p:sldMasterId id="2147485521" r:id="rId25"/>
    <p:sldMasterId id="2147485534" r:id="rId26"/>
    <p:sldMasterId id="2147485547" r:id="rId27"/>
    <p:sldMasterId id="2147485562" r:id="rId28"/>
    <p:sldMasterId id="2147485574" r:id="rId29"/>
  </p:sldMasterIdLst>
  <p:notesMasterIdLst>
    <p:notesMasterId r:id="rId125"/>
  </p:notesMasterIdLst>
  <p:handoutMasterIdLst>
    <p:handoutMasterId r:id="rId126"/>
  </p:handoutMasterIdLst>
  <p:sldIdLst>
    <p:sldId id="2656" r:id="rId30"/>
    <p:sldId id="1231" r:id="rId31"/>
    <p:sldId id="1035" r:id="rId32"/>
    <p:sldId id="2507" r:id="rId33"/>
    <p:sldId id="257" r:id="rId34"/>
    <p:sldId id="3317" r:id="rId35"/>
    <p:sldId id="1243" r:id="rId36"/>
    <p:sldId id="272" r:id="rId37"/>
    <p:sldId id="1193" r:id="rId38"/>
    <p:sldId id="1262" r:id="rId39"/>
    <p:sldId id="990" r:id="rId40"/>
    <p:sldId id="460" r:id="rId41"/>
    <p:sldId id="536" r:id="rId42"/>
    <p:sldId id="462" r:id="rId43"/>
    <p:sldId id="1048" r:id="rId44"/>
    <p:sldId id="507" r:id="rId45"/>
    <p:sldId id="511" r:id="rId46"/>
    <p:sldId id="1205" r:id="rId47"/>
    <p:sldId id="1239" r:id="rId48"/>
    <p:sldId id="2536" r:id="rId49"/>
    <p:sldId id="2672" r:id="rId50"/>
    <p:sldId id="1213" r:id="rId51"/>
    <p:sldId id="2430" r:id="rId52"/>
    <p:sldId id="1220" r:id="rId53"/>
    <p:sldId id="1221" r:id="rId54"/>
    <p:sldId id="2540" r:id="rId55"/>
    <p:sldId id="2617" r:id="rId56"/>
    <p:sldId id="2541" r:id="rId57"/>
    <p:sldId id="1222" r:id="rId58"/>
    <p:sldId id="1223" r:id="rId59"/>
    <p:sldId id="1224" r:id="rId60"/>
    <p:sldId id="1229" r:id="rId61"/>
    <p:sldId id="1230" r:id="rId62"/>
    <p:sldId id="1219" r:id="rId63"/>
    <p:sldId id="3323" r:id="rId64"/>
    <p:sldId id="3262" r:id="rId65"/>
    <p:sldId id="256" r:id="rId66"/>
    <p:sldId id="3248" r:id="rId67"/>
    <p:sldId id="3249" r:id="rId68"/>
    <p:sldId id="258" r:id="rId69"/>
    <p:sldId id="3245" r:id="rId70"/>
    <p:sldId id="3246" r:id="rId71"/>
    <p:sldId id="3247" r:id="rId72"/>
    <p:sldId id="262" r:id="rId73"/>
    <p:sldId id="265" r:id="rId74"/>
    <p:sldId id="3250" r:id="rId75"/>
    <p:sldId id="3251" r:id="rId76"/>
    <p:sldId id="269" r:id="rId77"/>
    <p:sldId id="945" r:id="rId78"/>
    <p:sldId id="946" r:id="rId79"/>
    <p:sldId id="947" r:id="rId80"/>
    <p:sldId id="948" r:id="rId81"/>
    <p:sldId id="949" r:id="rId82"/>
    <p:sldId id="950" r:id="rId83"/>
    <p:sldId id="951" r:id="rId84"/>
    <p:sldId id="953" r:id="rId85"/>
    <p:sldId id="954" r:id="rId86"/>
    <p:sldId id="955" r:id="rId87"/>
    <p:sldId id="956" r:id="rId88"/>
    <p:sldId id="1016" r:id="rId89"/>
    <p:sldId id="1017" r:id="rId90"/>
    <p:sldId id="1018" r:id="rId91"/>
    <p:sldId id="1019" r:id="rId92"/>
    <p:sldId id="1020" r:id="rId93"/>
    <p:sldId id="1022" r:id="rId94"/>
    <p:sldId id="259" r:id="rId95"/>
    <p:sldId id="3318" r:id="rId96"/>
    <p:sldId id="260" r:id="rId97"/>
    <p:sldId id="261" r:id="rId98"/>
    <p:sldId id="264" r:id="rId99"/>
    <p:sldId id="3320" r:id="rId100"/>
    <p:sldId id="266" r:id="rId101"/>
    <p:sldId id="267" r:id="rId102"/>
    <p:sldId id="268" r:id="rId103"/>
    <p:sldId id="3321" r:id="rId104"/>
    <p:sldId id="270" r:id="rId105"/>
    <p:sldId id="271" r:id="rId106"/>
    <p:sldId id="3322" r:id="rId107"/>
    <p:sldId id="273" r:id="rId108"/>
    <p:sldId id="274" r:id="rId109"/>
    <p:sldId id="275" r:id="rId110"/>
    <p:sldId id="276" r:id="rId111"/>
    <p:sldId id="277" r:id="rId112"/>
    <p:sldId id="278" r:id="rId113"/>
    <p:sldId id="279" r:id="rId114"/>
    <p:sldId id="280" r:id="rId115"/>
    <p:sldId id="281" r:id="rId116"/>
    <p:sldId id="282" r:id="rId117"/>
    <p:sldId id="283" r:id="rId118"/>
    <p:sldId id="284" r:id="rId119"/>
    <p:sldId id="285" r:id="rId120"/>
    <p:sldId id="287" r:id="rId121"/>
    <p:sldId id="2534" r:id="rId122"/>
    <p:sldId id="1241" r:id="rId123"/>
    <p:sldId id="1232" r:id="rId124"/>
  </p:sldIdLst>
  <p:sldSz cx="9144000" cy="6858000" type="screen4x3"/>
  <p:notesSz cx="7010400" cy="9296400"/>
  <p:defaultTex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3366"/>
    <a:srgbClr val="370163"/>
    <a:srgbClr val="2E1700"/>
    <a:srgbClr val="512373"/>
    <a:srgbClr val="000048"/>
    <a:srgbClr val="66FF66"/>
    <a:srgbClr val="000054"/>
    <a:srgbClr val="0080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96579" autoAdjust="0"/>
  </p:normalViewPr>
  <p:slideViewPr>
    <p:cSldViewPr>
      <p:cViewPr varScale="1">
        <p:scale>
          <a:sx n="82" d="100"/>
          <a:sy n="82" d="100"/>
        </p:scale>
        <p:origin x="1493" y="5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12270"/>
    </p:cViewPr>
  </p:sorterViewPr>
  <p:notesViewPr>
    <p:cSldViewPr>
      <p:cViewPr>
        <p:scale>
          <a:sx n="100" d="100"/>
          <a:sy n="100" d="100"/>
        </p:scale>
        <p:origin x="-780" y="414"/>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slide" Target="slides/slide84.xml"/><Relationship Id="rId118" Type="http://schemas.openxmlformats.org/officeDocument/2006/relationships/slide" Target="slides/slide89.xml"/><Relationship Id="rId12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61" Type="http://schemas.openxmlformats.org/officeDocument/2006/relationships/slide" Target="slides/slide32.xml"/><Relationship Id="rId82" Type="http://schemas.openxmlformats.org/officeDocument/2006/relationships/slide" Target="slides/slide53.xml"/></Relationships>
</file>

<file path=ppt/_rels/viewProps.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55844155844146E-2"/>
          <c:y val="5.2795031055900624E-2"/>
          <c:w val="0.82142857142857151"/>
          <c:h val="0.84006211180124235"/>
        </c:manualLayout>
      </c:layout>
      <c:ofPieChart>
        <c:ofPieType val="bar"/>
        <c:varyColors val="1"/>
        <c:ser>
          <c:idx val="0"/>
          <c:order val="0"/>
          <c:tx>
            <c:strRef>
              <c:f>Sheet1!$A$2</c:f>
              <c:strCache>
                <c:ptCount val="1"/>
                <c:pt idx="0">
                  <c:v>East</c:v>
                </c:pt>
              </c:strCache>
            </c:strRef>
          </c:tx>
          <c:spPr>
            <a:ln w="25451">
              <a:solidFill>
                <a:schemeClr val="tx1"/>
              </a:solidFill>
              <a:prstDash val="solid"/>
            </a:ln>
          </c:spPr>
          <c:explosion val="25"/>
          <c:dPt>
            <c:idx val="0"/>
            <c:bubble3D val="0"/>
            <c:spPr>
              <a:gradFill rotWithShape="0">
                <a:gsLst>
                  <a:gs pos="0">
                    <a:srgbClr xmlns:mc="http://schemas.openxmlformats.org/markup-compatibility/2006" xmlns:a14="http://schemas.microsoft.com/office/drawing/2010/main" val="FF0000" mc:Ignorable="a14" a14:legacySpreadsheetColorIndex="10"/>
                  </a:gs>
                  <a:gs pos="100000">
                    <a:srgbClr xmlns:mc="http://schemas.openxmlformats.org/markup-compatibility/2006" xmlns:a14="http://schemas.microsoft.com/office/drawing/2010/main" val="FFFEFE" mc:Ignorable="a14" a14:legacySpreadsheetColorIndex="10">
                      <a:gamma/>
                      <a:tint val="51373"/>
                      <a:invGamma/>
                    </a:srgbClr>
                  </a:gs>
                </a:gsLst>
                <a:lin ang="18900000" scaled="1"/>
              </a:gradFill>
              <a:ln w="38176">
                <a:solidFill>
                  <a:srgbClr val="000000"/>
                </a:solidFill>
                <a:prstDash val="solid"/>
              </a:ln>
            </c:spPr>
            <c:extLst>
              <c:ext xmlns:c16="http://schemas.microsoft.com/office/drawing/2014/chart" uri="{C3380CC4-5D6E-409C-BE32-E72D297353CC}">
                <c16:uniqueId val="{00000001-BF82-4C56-982D-52A8E66094F1}"/>
              </c:ext>
            </c:extLst>
          </c:dPt>
          <c:dPt>
            <c:idx val="1"/>
            <c:bubble3D val="0"/>
            <c:spPr>
              <a:gradFill rotWithShape="0">
                <a:gsLst>
                  <a:gs pos="0">
                    <a:srgbClr xmlns:mc="http://schemas.openxmlformats.org/markup-compatibility/2006" xmlns:a14="http://schemas.microsoft.com/office/drawing/2010/main" val="000000" mc:Ignorable="a14" a14:legacySpreadsheetColorIndex="25">
                      <a:gamma/>
                      <a:shade val="46275"/>
                      <a:invGamma/>
                    </a:srgbClr>
                  </a:gs>
                  <a:gs pos="100000">
                    <a:srgbClr xmlns:mc="http://schemas.openxmlformats.org/markup-compatibility/2006" xmlns:a14="http://schemas.microsoft.com/office/drawing/2010/main" val="00FFFF" mc:Ignorable="a14" a14:legacySpreadsheetColorIndex="25"/>
                  </a:gs>
                </a:gsLst>
                <a:lin ang="5400000" scaled="1"/>
              </a:gradFill>
              <a:ln w="25451">
                <a:noFill/>
              </a:ln>
              <a:effectLst>
                <a:outerShdw dist="35921" dir="2700000" algn="br">
                  <a:srgbClr val="000000"/>
                </a:outerShdw>
              </a:effectLst>
            </c:spPr>
            <c:extLst>
              <c:ext xmlns:c16="http://schemas.microsoft.com/office/drawing/2014/chart" uri="{C3380CC4-5D6E-409C-BE32-E72D297353CC}">
                <c16:uniqueId val="{00000003-BF82-4C56-982D-52A8E66094F1}"/>
              </c:ext>
            </c:extLst>
          </c:dPt>
          <c:dPt>
            <c:idx val="2"/>
            <c:bubble3D val="0"/>
            <c:spPr>
              <a:gradFill rotWithShape="0">
                <a:gsLst>
                  <a:gs pos="0">
                    <a:srgbClr xmlns:mc="http://schemas.openxmlformats.org/markup-compatibility/2006" xmlns:a14="http://schemas.microsoft.com/office/drawing/2010/main" val="FFCC00" mc:Ignorable="a14" a14:legacySpreadsheetColorIndex="51"/>
                  </a:gs>
                  <a:gs pos="100000">
                    <a:srgbClr xmlns:mc="http://schemas.openxmlformats.org/markup-compatibility/2006" xmlns:a14="http://schemas.microsoft.com/office/drawing/2010/main" val="060600" mc:Ignorable="a14" a14:legacySpreadsheetColorIndex="51">
                      <a:gamma/>
                      <a:shade val="91765"/>
                      <a:invGamma/>
                    </a:srgbClr>
                  </a:gs>
                </a:gsLst>
                <a:path path="rect">
                  <a:fillToRect l="50000" t="50000" r="50000" b="50000"/>
                </a:path>
              </a:gradFill>
              <a:ln w="25451">
                <a:noFill/>
              </a:ln>
              <a:effectLst>
                <a:outerShdw dist="35921" dir="2700000" algn="br">
                  <a:srgbClr val="000000"/>
                </a:outerShdw>
              </a:effectLst>
            </c:spPr>
            <c:extLst>
              <c:ext xmlns:c16="http://schemas.microsoft.com/office/drawing/2014/chart" uri="{C3380CC4-5D6E-409C-BE32-E72D297353CC}">
                <c16:uniqueId val="{00000005-BF82-4C56-982D-52A8E66094F1}"/>
              </c:ext>
            </c:extLst>
          </c:dPt>
          <c:dPt>
            <c:idx val="3"/>
            <c:bubble3D val="0"/>
            <c:spPr>
              <a:gradFill rotWithShape="0">
                <a:gsLst>
                  <a:gs pos="0">
                    <a:srgbClr xmlns:mc="http://schemas.openxmlformats.org/markup-compatibility/2006" xmlns:a14="http://schemas.microsoft.com/office/drawing/2010/main" val="FF6600" mc:Ignorable="a14" a14:legacySpreadsheetColorIndex="53"/>
                  </a:gs>
                  <a:gs pos="50000">
                    <a:srgbClr xmlns:mc="http://schemas.openxmlformats.org/markup-compatibility/2006" xmlns:a14="http://schemas.microsoft.com/office/drawing/2010/main" val="010100" mc:Ignorable="a14" a14:legacySpreadsheetColorIndex="53">
                      <a:gamma/>
                      <a:shade val="66667"/>
                      <a:invGamma/>
                    </a:srgbClr>
                  </a:gs>
                  <a:gs pos="100000">
                    <a:srgbClr xmlns:mc="http://schemas.openxmlformats.org/markup-compatibility/2006" xmlns:a14="http://schemas.microsoft.com/office/drawing/2010/main" val="FF6600" mc:Ignorable="a14" a14:legacySpreadsheetColorIndex="53"/>
                  </a:gs>
                </a:gsLst>
                <a:lin ang="5400000" scaled="1"/>
              </a:gradFill>
              <a:ln w="25451">
                <a:noFill/>
              </a:ln>
              <a:effectLst>
                <a:outerShdw dist="35921" dir="2700000" algn="br">
                  <a:srgbClr val="000000"/>
                </a:outerShdw>
              </a:effectLst>
            </c:spPr>
            <c:extLst>
              <c:ext xmlns:c16="http://schemas.microsoft.com/office/drawing/2014/chart" uri="{C3380CC4-5D6E-409C-BE32-E72D297353CC}">
                <c16:uniqueId val="{00000007-BF82-4C56-982D-52A8E66094F1}"/>
              </c:ext>
            </c:extLst>
          </c:dPt>
          <c:dPt>
            <c:idx val="4"/>
            <c:bubble3D val="0"/>
            <c:spPr>
              <a:gradFill rotWithShape="0">
                <a:gsLst>
                  <a:gs pos="0">
                    <a:srgbClr xmlns:mc="http://schemas.openxmlformats.org/markup-compatibility/2006" xmlns:a14="http://schemas.microsoft.com/office/drawing/2010/main" val="020202" mc:Ignorable="a14" a14:legacySpreadsheetColorIndex="57">
                      <a:gamma/>
                      <a:shade val="78824"/>
                      <a:invGamma/>
                    </a:srgbClr>
                  </a:gs>
                  <a:gs pos="50000">
                    <a:srgbClr xmlns:mc="http://schemas.openxmlformats.org/markup-compatibility/2006" xmlns:a14="http://schemas.microsoft.com/office/drawing/2010/main" val="339966" mc:Ignorable="a14" a14:legacySpreadsheetColorIndex="57"/>
                  </a:gs>
                  <a:gs pos="100000">
                    <a:srgbClr xmlns:mc="http://schemas.openxmlformats.org/markup-compatibility/2006" xmlns:a14="http://schemas.microsoft.com/office/drawing/2010/main" val="020202" mc:Ignorable="a14" a14:legacySpreadsheetColorIndex="57">
                      <a:gamma/>
                      <a:shade val="78824"/>
                      <a:invGamma/>
                    </a:srgbClr>
                  </a:gs>
                </a:gsLst>
                <a:lin ang="5400000" scaled="1"/>
              </a:gradFill>
              <a:ln w="25451">
                <a:noFill/>
              </a:ln>
              <a:effectLst>
                <a:outerShdw dist="35921" dir="2700000" algn="br">
                  <a:srgbClr val="000000"/>
                </a:outerShdw>
              </a:effectLst>
            </c:spPr>
            <c:extLst>
              <c:ext xmlns:c16="http://schemas.microsoft.com/office/drawing/2014/chart" uri="{C3380CC4-5D6E-409C-BE32-E72D297353CC}">
                <c16:uniqueId val="{00000009-BF82-4C56-982D-52A8E66094F1}"/>
              </c:ext>
            </c:extLst>
          </c:dPt>
          <c:dPt>
            <c:idx val="5"/>
            <c:bubble3D val="0"/>
            <c:spPr>
              <a:solidFill>
                <a:schemeClr val="tx2"/>
              </a:solidFill>
              <a:ln w="25451">
                <a:solidFill>
                  <a:schemeClr val="tx1"/>
                </a:solidFill>
                <a:prstDash val="solid"/>
              </a:ln>
              <a:effectLst>
                <a:outerShdw dist="35921" dir="2700000" algn="br">
                  <a:srgbClr val="000000"/>
                </a:outerShdw>
              </a:effectLst>
            </c:spPr>
            <c:extLst>
              <c:ext xmlns:c16="http://schemas.microsoft.com/office/drawing/2014/chart" uri="{C3380CC4-5D6E-409C-BE32-E72D297353CC}">
                <c16:uniqueId val="{0000000B-BF82-4C56-982D-52A8E66094F1}"/>
              </c:ext>
            </c:extLst>
          </c:dPt>
          <c:dPt>
            <c:idx val="6"/>
            <c:bubble3D val="0"/>
            <c:spPr>
              <a:gradFill rotWithShape="0">
                <a:gsLst>
                  <a:gs pos="0">
                    <a:srgbClr xmlns:mc="http://schemas.openxmlformats.org/markup-compatibility/2006" xmlns:a14="http://schemas.microsoft.com/office/drawing/2010/main" val="FDFDFD" mc:Ignorable="a14" a14:legacySpreadsheetColorIndex="30">
                      <a:gamma/>
                      <a:tint val="78824"/>
                      <a:invGamma/>
                    </a:srgbClr>
                  </a:gs>
                  <a:gs pos="100000">
                    <a:srgbClr xmlns:mc="http://schemas.openxmlformats.org/markup-compatibility/2006" xmlns:a14="http://schemas.microsoft.com/office/drawing/2010/main" val="0066CC" mc:Ignorable="a14" a14:legacySpreadsheetColorIndex="30"/>
                  </a:gs>
                </a:gsLst>
                <a:lin ang="5400000" scaled="1"/>
              </a:gradFill>
              <a:ln w="38176">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D-BF82-4C56-982D-52A8E66094F1}"/>
              </c:ext>
            </c:extLst>
          </c:dPt>
          <c:cat>
            <c:strRef>
              <c:f>Sheet1!$B$1:$G$1</c:f>
              <c:strCache>
                <c:ptCount val="5"/>
                <c:pt idx="0">
                  <c:v>Donors</c:v>
                </c:pt>
                <c:pt idx="1">
                  <c:v>Brain Death Not Identified</c:v>
                </c:pt>
                <c:pt idx="2">
                  <c:v>Arrest/Other</c:v>
                </c:pt>
                <c:pt idx="3">
                  <c:v>Family Not Asked</c:v>
                </c:pt>
                <c:pt idx="4">
                  <c:v>Family Declined</c:v>
                </c:pt>
              </c:strCache>
            </c:strRef>
          </c:cat>
          <c:val>
            <c:numRef>
              <c:f>Sheet1!$B$2:$G$2</c:f>
              <c:numCache>
                <c:formatCode>General</c:formatCode>
                <c:ptCount val="6"/>
                <c:pt idx="0" formatCode="0%">
                  <c:v>0.56999999999999995</c:v>
                </c:pt>
                <c:pt idx="2" formatCode="0%">
                  <c:v>0.13</c:v>
                </c:pt>
                <c:pt idx="3" formatCode="0%">
                  <c:v>0.01</c:v>
                </c:pt>
                <c:pt idx="4" formatCode="0%">
                  <c:v>0.28999999999999998</c:v>
                </c:pt>
              </c:numCache>
            </c:numRef>
          </c:val>
          <c:extLst>
            <c:ext xmlns:c16="http://schemas.microsoft.com/office/drawing/2014/chart" uri="{C3380CC4-5D6E-409C-BE32-E72D297353CC}">
              <c16:uniqueId val="{0000000E-BF82-4C56-982D-52A8E66094F1}"/>
            </c:ext>
          </c:extLst>
        </c:ser>
        <c:dLbls>
          <c:showLegendKey val="0"/>
          <c:showVal val="0"/>
          <c:showCatName val="0"/>
          <c:showSerName val="0"/>
          <c:showPercent val="0"/>
          <c:showBubbleSize val="0"/>
          <c:showLeaderLines val="1"/>
        </c:dLbls>
        <c:gapWidth val="70"/>
        <c:splitType val="pos"/>
        <c:splitPos val="5"/>
        <c:secondPieSize val="130"/>
        <c:serLines>
          <c:spPr>
            <a:ln w="12725">
              <a:solidFill>
                <a:srgbClr val="FFC000"/>
              </a:solidFill>
              <a:prstDash val="solid"/>
            </a:ln>
          </c:spPr>
        </c:serLines>
      </c:ofPieChart>
      <c:spPr>
        <a:noFill/>
        <a:ln w="25451">
          <a:noFill/>
        </a:ln>
      </c:spPr>
    </c:plotArea>
    <c:plotVisOnly val="1"/>
    <c:dispBlanksAs val="zero"/>
    <c:showDLblsOverMax val="0"/>
  </c:chart>
  <c:spPr>
    <a:noFill/>
    <a:ln>
      <a:noFill/>
    </a:ln>
  </c:spPr>
  <c:txPr>
    <a:bodyPr/>
    <a:lstStyle/>
    <a:p>
      <a:pPr>
        <a:defRPr sz="180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8957345971564"/>
          <c:y val="0.12256267409470752"/>
          <c:w val="0.82227488151658767"/>
          <c:h val="0.72701949860724235"/>
        </c:manualLayout>
      </c:layout>
      <c:barChart>
        <c:barDir val="col"/>
        <c:grouping val="stacked"/>
        <c:varyColors val="0"/>
        <c:ser>
          <c:idx val="0"/>
          <c:order val="0"/>
          <c:tx>
            <c:strRef>
              <c:f>Sheet1!$A$2</c:f>
              <c:strCache>
                <c:ptCount val="1"/>
              </c:strCache>
            </c:strRef>
          </c:tx>
          <c:spPr>
            <a:gradFill rotWithShape="0">
              <a:gsLst>
                <a:gs pos="0">
                  <a:srgbClr xmlns:mc="http://schemas.openxmlformats.org/markup-compatibility/2006" xmlns:a14="http://schemas.microsoft.com/office/drawing/2010/main" val="993300" mc:Ignorable="a14" a14:legacySpreadsheetColorIndex="60"/>
                </a:gs>
                <a:gs pos="100000">
                  <a:srgbClr xmlns:mc="http://schemas.openxmlformats.org/markup-compatibility/2006" xmlns:a14="http://schemas.microsoft.com/office/drawing/2010/main" val="000000" mc:Ignorable="a14" a14:legacySpreadsheetColorIndex="60">
                    <a:gamma/>
                    <a:shade val="46275"/>
                    <a:invGamma/>
                  </a:srgbClr>
                </a:gs>
              </a:gsLst>
              <a:lin ang="5400000" scaled="1"/>
            </a:gradFill>
            <a:ln w="12611">
              <a:solidFill>
                <a:schemeClr val="tx1"/>
              </a:solidFill>
              <a:prstDash val="solid"/>
            </a:ln>
          </c:spPr>
          <c:invertIfNegative val="0"/>
          <c:cat>
            <c:strRef>
              <c:f>Sheet1!$B$1:$C$1</c:f>
              <c:strCache>
                <c:ptCount val="2"/>
                <c:pt idx="0">
                  <c:v>Consent</c:v>
                </c:pt>
                <c:pt idx="1">
                  <c:v>No Consent</c:v>
                </c:pt>
              </c:strCache>
            </c:strRef>
          </c:cat>
          <c:val>
            <c:numRef>
              <c:f>Sheet1!$B$2:$C$2</c:f>
              <c:numCache>
                <c:formatCode>General</c:formatCode>
                <c:ptCount val="2"/>
                <c:pt idx="0">
                  <c:v>0.95</c:v>
                </c:pt>
                <c:pt idx="1">
                  <c:v>0.97</c:v>
                </c:pt>
              </c:numCache>
            </c:numRef>
          </c:val>
          <c:extLst>
            <c:ext xmlns:c16="http://schemas.microsoft.com/office/drawing/2014/chart" uri="{C3380CC4-5D6E-409C-BE32-E72D297353CC}">
              <c16:uniqueId val="{00000000-D008-4AA5-8E2B-B7C251134769}"/>
            </c:ext>
          </c:extLst>
        </c:ser>
        <c:ser>
          <c:idx val="1"/>
          <c:order val="1"/>
          <c:tx>
            <c:strRef>
              <c:f>Sheet1!$A$3</c:f>
              <c:strCache>
                <c:ptCount val="1"/>
              </c:strCache>
            </c:strRef>
          </c:tx>
          <c:spPr>
            <a:solidFill>
              <a:srgbClr val="FFFF00"/>
            </a:solidFill>
            <a:ln w="12611">
              <a:solidFill>
                <a:schemeClr val="tx1"/>
              </a:solidFill>
              <a:prstDash val="solid"/>
            </a:ln>
          </c:spPr>
          <c:invertIfNegative val="0"/>
          <c:cat>
            <c:strRef>
              <c:f>Sheet1!$B$1:$C$1</c:f>
              <c:strCache>
                <c:ptCount val="2"/>
                <c:pt idx="0">
                  <c:v>Consent</c:v>
                </c:pt>
                <c:pt idx="1">
                  <c:v>No Consent</c:v>
                </c:pt>
              </c:strCache>
            </c:strRef>
          </c:cat>
          <c:val>
            <c:numRef>
              <c:f>Sheet1!$B$3:$C$3</c:f>
              <c:numCache>
                <c:formatCode>General</c:formatCode>
                <c:ptCount val="2"/>
                <c:pt idx="0">
                  <c:v>0.05</c:v>
                </c:pt>
                <c:pt idx="1">
                  <c:v>0.03</c:v>
                </c:pt>
              </c:numCache>
            </c:numRef>
          </c:val>
          <c:extLst>
            <c:ext xmlns:c16="http://schemas.microsoft.com/office/drawing/2014/chart" uri="{C3380CC4-5D6E-409C-BE32-E72D297353CC}">
              <c16:uniqueId val="{00000001-D008-4AA5-8E2B-B7C251134769}"/>
            </c:ext>
          </c:extLst>
        </c:ser>
        <c:dLbls>
          <c:showLegendKey val="0"/>
          <c:showVal val="0"/>
          <c:showCatName val="0"/>
          <c:showSerName val="0"/>
          <c:showPercent val="0"/>
          <c:showBubbleSize val="0"/>
        </c:dLbls>
        <c:gapWidth val="30"/>
        <c:overlap val="100"/>
        <c:axId val="398857728"/>
        <c:axId val="398859264"/>
      </c:barChart>
      <c:catAx>
        <c:axId val="398857728"/>
        <c:scaling>
          <c:orientation val="minMax"/>
        </c:scaling>
        <c:delete val="0"/>
        <c:axPos val="b"/>
        <c:numFmt formatCode="General" sourceLinked="1"/>
        <c:majorTickMark val="none"/>
        <c:minorTickMark val="none"/>
        <c:tickLblPos val="nextTo"/>
        <c:spPr>
          <a:ln w="12611">
            <a:solidFill>
              <a:schemeClr val="tx1"/>
            </a:solidFill>
            <a:prstDash val="solid"/>
          </a:ln>
        </c:spPr>
        <c:txPr>
          <a:bodyPr rot="0" vert="horz"/>
          <a:lstStyle/>
          <a:p>
            <a:pPr>
              <a:defRPr sz="1986" b="1" i="0" u="none" strike="noStrike" baseline="0">
                <a:solidFill>
                  <a:schemeClr val="tx1"/>
                </a:solidFill>
                <a:latin typeface="Times New Roman"/>
                <a:ea typeface="Times New Roman"/>
                <a:cs typeface="Times New Roman"/>
              </a:defRPr>
            </a:pPr>
            <a:endParaRPr lang="en-US"/>
          </a:p>
        </c:txPr>
        <c:crossAx val="398859264"/>
        <c:crosses val="autoZero"/>
        <c:auto val="1"/>
        <c:lblAlgn val="ctr"/>
        <c:lblOffset val="0"/>
        <c:tickLblSkip val="1"/>
        <c:tickMarkSkip val="1"/>
        <c:noMultiLvlLbl val="0"/>
      </c:catAx>
      <c:valAx>
        <c:axId val="398859264"/>
        <c:scaling>
          <c:orientation val="minMax"/>
          <c:max val="1"/>
          <c:min val="0"/>
        </c:scaling>
        <c:delete val="0"/>
        <c:axPos val="l"/>
        <c:numFmt formatCode="0%" sourceLinked="0"/>
        <c:majorTickMark val="out"/>
        <c:minorTickMark val="none"/>
        <c:tickLblPos val="nextTo"/>
        <c:spPr>
          <a:ln w="3153">
            <a:solidFill>
              <a:schemeClr val="tx1"/>
            </a:solidFill>
            <a:prstDash val="solid"/>
          </a:ln>
        </c:spPr>
        <c:txPr>
          <a:bodyPr rot="0" vert="horz"/>
          <a:lstStyle/>
          <a:p>
            <a:pPr>
              <a:defRPr sz="1787" b="0" i="0" u="none" strike="noStrike" baseline="0">
                <a:solidFill>
                  <a:schemeClr val="tx1"/>
                </a:solidFill>
                <a:latin typeface="Times New Roman"/>
                <a:ea typeface="Times New Roman"/>
                <a:cs typeface="Times New Roman"/>
              </a:defRPr>
            </a:pPr>
            <a:endParaRPr lang="en-US"/>
          </a:p>
        </c:txPr>
        <c:crossAx val="398857728"/>
        <c:crosses val="autoZero"/>
        <c:crossBetween val="between"/>
        <c:majorUnit val="0.5"/>
        <c:minorUnit val="0.2"/>
      </c:valAx>
      <c:spPr>
        <a:noFill/>
        <a:ln w="25221">
          <a:noFill/>
        </a:ln>
      </c:spPr>
    </c:plotArea>
    <c:plotVisOnly val="1"/>
    <c:dispBlanksAs val="gap"/>
    <c:showDLblsOverMax val="0"/>
  </c:chart>
  <c:spPr>
    <a:noFill/>
    <a:ln>
      <a:noFill/>
    </a:ln>
  </c:spPr>
  <c:txPr>
    <a:bodyPr/>
    <a:lstStyle/>
    <a:p>
      <a:pPr>
        <a:defRPr sz="1787"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0473933649289"/>
          <c:y val="0.12290502793296089"/>
          <c:w val="0.82345971563981046"/>
          <c:h val="0.72625698324022347"/>
        </c:manualLayout>
      </c:layout>
      <c:barChart>
        <c:barDir val="col"/>
        <c:grouping val="stacked"/>
        <c:varyColors val="0"/>
        <c:ser>
          <c:idx val="0"/>
          <c:order val="0"/>
          <c:tx>
            <c:strRef>
              <c:f>Sheet1!$A$2</c:f>
              <c:strCache>
                <c:ptCount val="1"/>
              </c:strCache>
            </c:strRef>
          </c:tx>
          <c:spPr>
            <a:gradFill rotWithShape="0">
              <a:gsLst>
                <a:gs pos="0">
                  <a:srgbClr xmlns:mc="http://schemas.openxmlformats.org/markup-compatibility/2006" xmlns:a14="http://schemas.microsoft.com/office/drawing/2010/main" val="000000" mc:Ignorable="a14" a14:legacySpreadsheetColorIndex="60">
                    <a:gamma/>
                    <a:shade val="46275"/>
                    <a:invGamma/>
                  </a:srgbClr>
                </a:gs>
                <a:gs pos="100000">
                  <a:srgbClr xmlns:mc="http://schemas.openxmlformats.org/markup-compatibility/2006" xmlns:a14="http://schemas.microsoft.com/office/drawing/2010/main" val="993300" mc:Ignorable="a14" a14:legacySpreadsheetColorIndex="60"/>
                </a:gs>
              </a:gsLst>
              <a:lin ang="5400000" scaled="1"/>
            </a:gradFill>
            <a:ln w="13562">
              <a:solidFill>
                <a:schemeClr val="tx1"/>
              </a:solidFill>
              <a:prstDash val="solid"/>
            </a:ln>
          </c:spPr>
          <c:invertIfNegative val="0"/>
          <c:cat>
            <c:strRef>
              <c:f>Sheet1!$B$1:$C$1</c:f>
              <c:strCache>
                <c:ptCount val="2"/>
                <c:pt idx="0">
                  <c:v>Consent</c:v>
                </c:pt>
                <c:pt idx="1">
                  <c:v>No Consent</c:v>
                </c:pt>
              </c:strCache>
            </c:strRef>
          </c:cat>
          <c:val>
            <c:numRef>
              <c:f>Sheet1!$B$2:$C$2</c:f>
              <c:numCache>
                <c:formatCode>General</c:formatCode>
                <c:ptCount val="2"/>
                <c:pt idx="0">
                  <c:v>0.63</c:v>
                </c:pt>
                <c:pt idx="1">
                  <c:v>0.45</c:v>
                </c:pt>
              </c:numCache>
            </c:numRef>
          </c:val>
          <c:extLst>
            <c:ext xmlns:c16="http://schemas.microsoft.com/office/drawing/2014/chart" uri="{C3380CC4-5D6E-409C-BE32-E72D297353CC}">
              <c16:uniqueId val="{00000000-713B-47AB-AE02-7729FEBD751C}"/>
            </c:ext>
          </c:extLst>
        </c:ser>
        <c:ser>
          <c:idx val="1"/>
          <c:order val="1"/>
          <c:tx>
            <c:strRef>
              <c:f>Sheet1!$A$3</c:f>
              <c:strCache>
                <c:ptCount val="1"/>
              </c:strCache>
            </c:strRef>
          </c:tx>
          <c:spPr>
            <a:solidFill>
              <a:srgbClr val="FFFF00"/>
            </a:solidFill>
            <a:ln w="13562">
              <a:solidFill>
                <a:schemeClr val="tx1"/>
              </a:solidFill>
              <a:prstDash val="solid"/>
            </a:ln>
          </c:spPr>
          <c:invertIfNegative val="0"/>
          <c:cat>
            <c:strRef>
              <c:f>Sheet1!$B$1:$C$1</c:f>
              <c:strCache>
                <c:ptCount val="2"/>
                <c:pt idx="0">
                  <c:v>Consent</c:v>
                </c:pt>
                <c:pt idx="1">
                  <c:v>No Consent</c:v>
                </c:pt>
              </c:strCache>
            </c:strRef>
          </c:cat>
          <c:val>
            <c:numRef>
              <c:f>Sheet1!$B$3:$C$3</c:f>
              <c:numCache>
                <c:formatCode>General</c:formatCode>
                <c:ptCount val="2"/>
                <c:pt idx="0">
                  <c:v>0.37</c:v>
                </c:pt>
                <c:pt idx="1">
                  <c:v>0.55000000000000004</c:v>
                </c:pt>
              </c:numCache>
            </c:numRef>
          </c:val>
          <c:extLst>
            <c:ext xmlns:c16="http://schemas.microsoft.com/office/drawing/2014/chart" uri="{C3380CC4-5D6E-409C-BE32-E72D297353CC}">
              <c16:uniqueId val="{00000001-713B-47AB-AE02-7729FEBD751C}"/>
            </c:ext>
          </c:extLst>
        </c:ser>
        <c:dLbls>
          <c:showLegendKey val="0"/>
          <c:showVal val="0"/>
          <c:showCatName val="0"/>
          <c:showSerName val="0"/>
          <c:showPercent val="0"/>
          <c:showBubbleSize val="0"/>
        </c:dLbls>
        <c:gapWidth val="30"/>
        <c:overlap val="100"/>
        <c:axId val="395088640"/>
        <c:axId val="395090176"/>
      </c:barChart>
      <c:catAx>
        <c:axId val="395088640"/>
        <c:scaling>
          <c:orientation val="minMax"/>
        </c:scaling>
        <c:delete val="0"/>
        <c:axPos val="b"/>
        <c:numFmt formatCode="General" sourceLinked="1"/>
        <c:majorTickMark val="none"/>
        <c:minorTickMark val="none"/>
        <c:tickLblPos val="nextTo"/>
        <c:spPr>
          <a:ln w="13562">
            <a:solidFill>
              <a:schemeClr val="tx1"/>
            </a:solidFill>
            <a:prstDash val="solid"/>
          </a:ln>
        </c:spPr>
        <c:txPr>
          <a:bodyPr rot="0" vert="horz"/>
          <a:lstStyle/>
          <a:p>
            <a:pPr>
              <a:defRPr sz="2136" b="1" i="0" u="none" strike="noStrike" baseline="0">
                <a:solidFill>
                  <a:schemeClr val="tx1"/>
                </a:solidFill>
                <a:latin typeface="Times New Roman"/>
                <a:ea typeface="Times New Roman"/>
                <a:cs typeface="Times New Roman"/>
              </a:defRPr>
            </a:pPr>
            <a:endParaRPr lang="en-US"/>
          </a:p>
        </c:txPr>
        <c:crossAx val="395090176"/>
        <c:crosses val="autoZero"/>
        <c:auto val="1"/>
        <c:lblAlgn val="ctr"/>
        <c:lblOffset val="0"/>
        <c:tickLblSkip val="1"/>
        <c:tickMarkSkip val="1"/>
        <c:noMultiLvlLbl val="0"/>
      </c:catAx>
      <c:valAx>
        <c:axId val="395090176"/>
        <c:scaling>
          <c:orientation val="minMax"/>
          <c:max val="1"/>
        </c:scaling>
        <c:delete val="0"/>
        <c:axPos val="l"/>
        <c:numFmt formatCode="0%" sourceLinked="0"/>
        <c:majorTickMark val="out"/>
        <c:minorTickMark val="none"/>
        <c:tickLblPos val="nextTo"/>
        <c:spPr>
          <a:ln w="3391">
            <a:solidFill>
              <a:schemeClr val="tx1"/>
            </a:solidFill>
            <a:prstDash val="solid"/>
          </a:ln>
        </c:spPr>
        <c:txPr>
          <a:bodyPr rot="0" vert="horz"/>
          <a:lstStyle/>
          <a:p>
            <a:pPr>
              <a:defRPr sz="1922" b="0" i="0" u="none" strike="noStrike" baseline="0">
                <a:solidFill>
                  <a:schemeClr val="tx1"/>
                </a:solidFill>
                <a:latin typeface="Times New Roman"/>
                <a:ea typeface="Times New Roman"/>
                <a:cs typeface="Times New Roman"/>
              </a:defRPr>
            </a:pPr>
            <a:endParaRPr lang="en-US"/>
          </a:p>
        </c:txPr>
        <c:crossAx val="395088640"/>
        <c:crosses val="autoZero"/>
        <c:crossBetween val="between"/>
        <c:majorUnit val="0.2"/>
        <c:minorUnit val="0.2"/>
      </c:valAx>
      <c:spPr>
        <a:noFill/>
        <a:ln w="27125">
          <a:noFill/>
        </a:ln>
      </c:spPr>
    </c:plotArea>
    <c:plotVisOnly val="1"/>
    <c:dispBlanksAs val="gap"/>
    <c:showDLblsOverMax val="0"/>
  </c:chart>
  <c:spPr>
    <a:noFill/>
    <a:ln>
      <a:noFill/>
    </a:ln>
  </c:spPr>
  <c:txPr>
    <a:bodyPr/>
    <a:lstStyle/>
    <a:p>
      <a:pPr>
        <a:defRPr sz="1922"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0473933649289"/>
          <c:y val="0.12290502793296089"/>
          <c:w val="0.82345971563981046"/>
          <c:h val="0.72625698324022347"/>
        </c:manualLayout>
      </c:layout>
      <c:barChart>
        <c:barDir val="col"/>
        <c:grouping val="stacked"/>
        <c:varyColors val="0"/>
        <c:ser>
          <c:idx val="0"/>
          <c:order val="0"/>
          <c:tx>
            <c:strRef>
              <c:f>Sheet1!$A$2</c:f>
              <c:strCache>
                <c:ptCount val="1"/>
              </c:strCache>
            </c:strRef>
          </c:tx>
          <c:spPr>
            <a:gradFill rotWithShape="0">
              <a:gsLst>
                <a:gs pos="0">
                  <a:srgbClr xmlns:mc="http://schemas.openxmlformats.org/markup-compatibility/2006" xmlns:a14="http://schemas.microsoft.com/office/drawing/2010/main" val="993300" mc:Ignorable="a14" a14:legacySpreadsheetColorIndex="60"/>
                </a:gs>
                <a:gs pos="100000">
                  <a:srgbClr xmlns:mc="http://schemas.openxmlformats.org/markup-compatibility/2006" xmlns:a14="http://schemas.microsoft.com/office/drawing/2010/main" val="010100" mc:Ignorable="a14" a14:legacySpreadsheetColorIndex="60">
                    <a:gamma/>
                    <a:shade val="54510"/>
                    <a:invGamma/>
                  </a:srgbClr>
                </a:gs>
              </a:gsLst>
              <a:lin ang="5400000" scaled="1"/>
            </a:gradFill>
            <a:ln w="13443">
              <a:solidFill>
                <a:schemeClr val="tx1"/>
              </a:solidFill>
              <a:prstDash val="solid"/>
            </a:ln>
          </c:spPr>
          <c:invertIfNegative val="0"/>
          <c:cat>
            <c:strRef>
              <c:f>Sheet1!$B$1:$C$1</c:f>
              <c:strCache>
                <c:ptCount val="2"/>
                <c:pt idx="0">
                  <c:v>Consent</c:v>
                </c:pt>
                <c:pt idx="1">
                  <c:v>No Consent</c:v>
                </c:pt>
              </c:strCache>
            </c:strRef>
          </c:cat>
          <c:val>
            <c:numRef>
              <c:f>Sheet1!$B$2:$C$2</c:f>
              <c:numCache>
                <c:formatCode>General</c:formatCode>
                <c:ptCount val="2"/>
                <c:pt idx="0">
                  <c:v>0.94</c:v>
                </c:pt>
                <c:pt idx="1">
                  <c:v>0.66</c:v>
                </c:pt>
              </c:numCache>
            </c:numRef>
          </c:val>
          <c:extLst>
            <c:ext xmlns:c16="http://schemas.microsoft.com/office/drawing/2014/chart" uri="{C3380CC4-5D6E-409C-BE32-E72D297353CC}">
              <c16:uniqueId val="{00000000-89AD-48FD-8B88-8AAF39201CE1}"/>
            </c:ext>
          </c:extLst>
        </c:ser>
        <c:ser>
          <c:idx val="1"/>
          <c:order val="1"/>
          <c:tx>
            <c:strRef>
              <c:f>Sheet1!$A$3</c:f>
              <c:strCache>
                <c:ptCount val="1"/>
              </c:strCache>
            </c:strRef>
          </c:tx>
          <c:spPr>
            <a:solidFill>
              <a:srgbClr val="FFFF00"/>
            </a:solidFill>
            <a:ln w="13443">
              <a:solidFill>
                <a:schemeClr val="tx1"/>
              </a:solidFill>
              <a:prstDash val="solid"/>
            </a:ln>
          </c:spPr>
          <c:invertIfNegative val="0"/>
          <c:cat>
            <c:strRef>
              <c:f>Sheet1!$B$1:$C$1</c:f>
              <c:strCache>
                <c:ptCount val="2"/>
                <c:pt idx="0">
                  <c:v>Consent</c:v>
                </c:pt>
                <c:pt idx="1">
                  <c:v>No Consent</c:v>
                </c:pt>
              </c:strCache>
            </c:strRef>
          </c:cat>
          <c:val>
            <c:numRef>
              <c:f>Sheet1!$B$3:$C$3</c:f>
              <c:numCache>
                <c:formatCode>General</c:formatCode>
                <c:ptCount val="2"/>
                <c:pt idx="0">
                  <c:v>0.06</c:v>
                </c:pt>
                <c:pt idx="1">
                  <c:v>0.34</c:v>
                </c:pt>
              </c:numCache>
            </c:numRef>
          </c:val>
          <c:extLst>
            <c:ext xmlns:c16="http://schemas.microsoft.com/office/drawing/2014/chart" uri="{C3380CC4-5D6E-409C-BE32-E72D297353CC}">
              <c16:uniqueId val="{00000001-89AD-48FD-8B88-8AAF39201CE1}"/>
            </c:ext>
          </c:extLst>
        </c:ser>
        <c:dLbls>
          <c:showLegendKey val="0"/>
          <c:showVal val="0"/>
          <c:showCatName val="0"/>
          <c:showSerName val="0"/>
          <c:showPercent val="0"/>
          <c:showBubbleSize val="0"/>
        </c:dLbls>
        <c:gapWidth val="30"/>
        <c:overlap val="100"/>
        <c:axId val="395260672"/>
        <c:axId val="395262208"/>
      </c:barChart>
      <c:catAx>
        <c:axId val="395260672"/>
        <c:scaling>
          <c:orientation val="minMax"/>
        </c:scaling>
        <c:delete val="0"/>
        <c:axPos val="b"/>
        <c:numFmt formatCode="General" sourceLinked="1"/>
        <c:majorTickMark val="none"/>
        <c:minorTickMark val="none"/>
        <c:tickLblPos val="nextTo"/>
        <c:spPr>
          <a:ln w="13443">
            <a:solidFill>
              <a:schemeClr val="tx1"/>
            </a:solidFill>
            <a:prstDash val="solid"/>
          </a:ln>
        </c:spPr>
        <c:txPr>
          <a:bodyPr rot="0" vert="horz"/>
          <a:lstStyle/>
          <a:p>
            <a:pPr>
              <a:defRPr sz="2117" b="1" i="0" u="none" strike="noStrike" baseline="0">
                <a:solidFill>
                  <a:schemeClr val="tx1"/>
                </a:solidFill>
                <a:latin typeface="Times New Roman"/>
                <a:ea typeface="Times New Roman"/>
                <a:cs typeface="Times New Roman"/>
              </a:defRPr>
            </a:pPr>
            <a:endParaRPr lang="en-US"/>
          </a:p>
        </c:txPr>
        <c:crossAx val="395262208"/>
        <c:crosses val="autoZero"/>
        <c:auto val="1"/>
        <c:lblAlgn val="ctr"/>
        <c:lblOffset val="0"/>
        <c:tickLblSkip val="1"/>
        <c:tickMarkSkip val="1"/>
        <c:noMultiLvlLbl val="0"/>
      </c:catAx>
      <c:valAx>
        <c:axId val="395262208"/>
        <c:scaling>
          <c:orientation val="minMax"/>
          <c:max val="1"/>
        </c:scaling>
        <c:delete val="0"/>
        <c:axPos val="l"/>
        <c:numFmt formatCode="0%" sourceLinked="0"/>
        <c:majorTickMark val="out"/>
        <c:minorTickMark val="none"/>
        <c:tickLblPos val="nextTo"/>
        <c:spPr>
          <a:ln w="3361">
            <a:solidFill>
              <a:schemeClr val="tx1"/>
            </a:solidFill>
            <a:prstDash val="solid"/>
          </a:ln>
        </c:spPr>
        <c:txPr>
          <a:bodyPr rot="0" vert="horz"/>
          <a:lstStyle/>
          <a:p>
            <a:pPr>
              <a:defRPr sz="1905" b="0" i="0" u="none" strike="noStrike" baseline="0">
                <a:solidFill>
                  <a:schemeClr val="tx1"/>
                </a:solidFill>
                <a:latin typeface="Times New Roman"/>
                <a:ea typeface="Times New Roman"/>
                <a:cs typeface="Times New Roman"/>
              </a:defRPr>
            </a:pPr>
            <a:endParaRPr lang="en-US"/>
          </a:p>
        </c:txPr>
        <c:crossAx val="395260672"/>
        <c:crosses val="autoZero"/>
        <c:crossBetween val="between"/>
        <c:majorUnit val="0.2"/>
        <c:minorUnit val="0.2"/>
      </c:valAx>
      <c:spPr>
        <a:noFill/>
        <a:ln w="26887">
          <a:noFill/>
        </a:ln>
      </c:spPr>
    </c:plotArea>
    <c:plotVisOnly val="1"/>
    <c:dispBlanksAs val="gap"/>
    <c:showDLblsOverMax val="0"/>
  </c:chart>
  <c:spPr>
    <a:noFill/>
    <a:ln>
      <a:noFill/>
    </a:ln>
  </c:spPr>
  <c:txPr>
    <a:bodyPr/>
    <a:lstStyle/>
    <a:p>
      <a:pPr>
        <a:defRPr sz="1905"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895662368112544E-2"/>
          <c:y val="2.3758099352051837E-2"/>
          <c:w val="0.97655334114888626"/>
          <c:h val="0.95680345572354208"/>
        </c:manualLayout>
      </c:layout>
      <c:barChart>
        <c:barDir val="bar"/>
        <c:grouping val="clustered"/>
        <c:varyColors val="0"/>
        <c:ser>
          <c:idx val="0"/>
          <c:order val="0"/>
          <c:tx>
            <c:strRef>
              <c:f>Sheet1!$A$2</c:f>
              <c:strCache>
                <c:ptCount val="1"/>
                <c:pt idx="0">
                  <c:v>Consent rate</c:v>
                </c:pt>
              </c:strCache>
            </c:strRef>
          </c:tx>
          <c:spPr>
            <a:gradFill rotWithShape="0">
              <a:gsLst>
                <a:gs pos="0">
                  <a:srgbClr xmlns:mc="http://schemas.openxmlformats.org/markup-compatibility/2006" xmlns:a14="http://schemas.microsoft.com/office/drawing/2010/main" val="000000" mc:Ignorable="a14" a14:legacySpreadsheetColorIndex="24">
                    <a:gamma/>
                    <a:shade val="46275"/>
                    <a:invGamma/>
                  </a:srgbClr>
                </a:gs>
                <a:gs pos="50000">
                  <a:srgbClr xmlns:mc="http://schemas.openxmlformats.org/markup-compatibility/2006" xmlns:a14="http://schemas.microsoft.com/office/drawing/2010/main" val="FF9900" mc:Ignorable="a14" a14:legacySpreadsheetColorIndex="24"/>
                </a:gs>
                <a:gs pos="100000">
                  <a:srgbClr xmlns:mc="http://schemas.openxmlformats.org/markup-compatibility/2006" xmlns:a14="http://schemas.microsoft.com/office/drawing/2010/main" val="000000" mc:Ignorable="a14" a14:legacySpreadsheetColorIndex="24">
                    <a:gamma/>
                    <a:shade val="46275"/>
                    <a:invGamma/>
                  </a:srgbClr>
                </a:gs>
              </a:gsLst>
              <a:lin ang="0" scaled="1"/>
            </a:gradFill>
            <a:ln w="9022">
              <a:solidFill>
                <a:schemeClr val="tx1"/>
              </a:solidFill>
              <a:prstDash val="solid"/>
            </a:ln>
          </c:spPr>
          <c:invertIfNegative val="0"/>
          <c:dLbls>
            <c:numFmt formatCode="0%" sourceLinked="0"/>
            <c:spPr>
              <a:noFill/>
              <a:ln w="18043">
                <a:noFill/>
              </a:ln>
            </c:spPr>
            <c:txPr>
              <a:bodyPr/>
              <a:lstStyle/>
              <a:p>
                <a:pPr>
                  <a:defRPr sz="1563"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Who</c:v>
                </c:pt>
                <c:pt idx="1">
                  <c:v>When</c:v>
                </c:pt>
                <c:pt idx="2">
                  <c:v>Where</c:v>
                </c:pt>
              </c:strCache>
            </c:strRef>
          </c:cat>
          <c:val>
            <c:numRef>
              <c:f>Sheet1!$B$2:$D$2</c:f>
              <c:numCache>
                <c:formatCode>General</c:formatCode>
                <c:ptCount val="3"/>
                <c:pt idx="0">
                  <c:v>0.53</c:v>
                </c:pt>
              </c:numCache>
            </c:numRef>
          </c:val>
          <c:extLst>
            <c:ext xmlns:c16="http://schemas.microsoft.com/office/drawing/2014/chart" uri="{C3380CC4-5D6E-409C-BE32-E72D297353CC}">
              <c16:uniqueId val="{00000000-860D-449C-A598-5375B43E3CEC}"/>
            </c:ext>
          </c:extLst>
        </c:ser>
        <c:ser>
          <c:idx val="1"/>
          <c:order val="1"/>
          <c:tx>
            <c:strRef>
              <c:f>Sheet1!$A$3</c:f>
              <c:strCache>
                <c:ptCount val="1"/>
                <c:pt idx="0">
                  <c:v>Consent rate</c:v>
                </c:pt>
              </c:strCache>
            </c:strRef>
          </c:tx>
          <c:spPr>
            <a:gradFill rotWithShape="0">
              <a:gsLst>
                <a:gs pos="0">
                  <a:srgbClr xmlns:mc="http://schemas.openxmlformats.org/markup-compatibility/2006" xmlns:a14="http://schemas.microsoft.com/office/drawing/2010/main" val="000000" mc:Ignorable="a14" a14:legacySpreadsheetColorIndex="25">
                    <a:gamma/>
                    <a:shade val="46275"/>
                    <a:invGamma/>
                  </a:srgbClr>
                </a:gs>
                <a:gs pos="50000">
                  <a:srgbClr xmlns:mc="http://schemas.openxmlformats.org/markup-compatibility/2006" xmlns:a14="http://schemas.microsoft.com/office/drawing/2010/main" val="00FFFF" mc:Ignorable="a14" a14:legacySpreadsheetColorIndex="25"/>
                </a:gs>
                <a:gs pos="100000">
                  <a:srgbClr xmlns:mc="http://schemas.openxmlformats.org/markup-compatibility/2006" xmlns:a14="http://schemas.microsoft.com/office/drawing/2010/main" val="000000" mc:Ignorable="a14" a14:legacySpreadsheetColorIndex="25">
                    <a:gamma/>
                    <a:shade val="46275"/>
                    <a:invGamma/>
                  </a:srgbClr>
                </a:gs>
              </a:gsLst>
              <a:lin ang="0" scaled="1"/>
            </a:gradFill>
            <a:ln w="9022">
              <a:solidFill>
                <a:schemeClr val="tx1"/>
              </a:solidFill>
              <a:prstDash val="solid"/>
            </a:ln>
          </c:spPr>
          <c:invertIfNegative val="0"/>
          <c:dLbls>
            <c:numFmt formatCode="0%" sourceLinked="0"/>
            <c:spPr>
              <a:noFill/>
              <a:ln w="18043">
                <a:noFill/>
              </a:ln>
            </c:spPr>
            <c:txPr>
              <a:bodyPr/>
              <a:lstStyle/>
              <a:p>
                <a:pPr>
                  <a:defRPr sz="1563"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Who</c:v>
                </c:pt>
                <c:pt idx="1">
                  <c:v>When</c:v>
                </c:pt>
                <c:pt idx="2">
                  <c:v>Where</c:v>
                </c:pt>
              </c:strCache>
            </c:strRef>
          </c:cat>
          <c:val>
            <c:numRef>
              <c:f>Sheet1!$B$3:$D$3</c:f>
              <c:numCache>
                <c:formatCode>General</c:formatCode>
                <c:ptCount val="3"/>
                <c:pt idx="0">
                  <c:v>0.62</c:v>
                </c:pt>
                <c:pt idx="1">
                  <c:v>0.53</c:v>
                </c:pt>
                <c:pt idx="2">
                  <c:v>0.45</c:v>
                </c:pt>
              </c:numCache>
            </c:numRef>
          </c:val>
          <c:extLst>
            <c:ext xmlns:c16="http://schemas.microsoft.com/office/drawing/2014/chart" uri="{C3380CC4-5D6E-409C-BE32-E72D297353CC}">
              <c16:uniqueId val="{00000001-860D-449C-A598-5375B43E3CEC}"/>
            </c:ext>
          </c:extLst>
        </c:ser>
        <c:ser>
          <c:idx val="2"/>
          <c:order val="2"/>
          <c:tx>
            <c:strRef>
              <c:f>Sheet1!$A$4</c:f>
              <c:strCache>
                <c:ptCount val="1"/>
                <c:pt idx="0">
                  <c:v>Consent Rate</c:v>
                </c:pt>
              </c:strCache>
            </c:strRef>
          </c:tx>
          <c:spPr>
            <a:gradFill rotWithShape="0">
              <a:gsLst>
                <a:gs pos="0">
                  <a:srgbClr xmlns:mc="http://schemas.openxmlformats.org/markup-compatibility/2006" xmlns:a14="http://schemas.microsoft.com/office/drawing/2010/main" val="000000" mc:Ignorable="a14" a14:legacySpreadsheetColorIndex="26">
                    <a:gamma/>
                    <a:shade val="46275"/>
                    <a:invGamma/>
                  </a:srgbClr>
                </a:gs>
                <a:gs pos="50000">
                  <a:srgbClr xmlns:mc="http://schemas.openxmlformats.org/markup-compatibility/2006" xmlns:a14="http://schemas.microsoft.com/office/drawing/2010/main" val="FF0000" mc:Ignorable="a14" a14:legacySpreadsheetColorIndex="26"/>
                </a:gs>
                <a:gs pos="100000">
                  <a:srgbClr xmlns:mc="http://schemas.openxmlformats.org/markup-compatibility/2006" xmlns:a14="http://schemas.microsoft.com/office/drawing/2010/main" val="000000" mc:Ignorable="a14" a14:legacySpreadsheetColorIndex="26">
                    <a:gamma/>
                    <a:shade val="46275"/>
                    <a:invGamma/>
                  </a:srgbClr>
                </a:gs>
              </a:gsLst>
              <a:lin ang="0" scaled="1"/>
            </a:gradFill>
            <a:ln w="9022">
              <a:solidFill>
                <a:schemeClr val="tx1"/>
              </a:solidFill>
              <a:prstDash val="solid"/>
            </a:ln>
          </c:spPr>
          <c:invertIfNegative val="0"/>
          <c:dLbls>
            <c:numFmt formatCode="0%" sourceLinked="0"/>
            <c:spPr>
              <a:noFill/>
              <a:ln w="18043">
                <a:noFill/>
              </a:ln>
            </c:spPr>
            <c:txPr>
              <a:bodyPr/>
              <a:lstStyle/>
              <a:p>
                <a:pPr>
                  <a:defRPr sz="1563"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Who</c:v>
                </c:pt>
                <c:pt idx="1">
                  <c:v>When</c:v>
                </c:pt>
                <c:pt idx="2">
                  <c:v>Where</c:v>
                </c:pt>
              </c:strCache>
            </c:strRef>
          </c:cat>
          <c:val>
            <c:numRef>
              <c:f>Sheet1!$B$4:$D$4</c:f>
              <c:numCache>
                <c:formatCode>General</c:formatCode>
                <c:ptCount val="3"/>
                <c:pt idx="0">
                  <c:v>0.72</c:v>
                </c:pt>
                <c:pt idx="1">
                  <c:v>0.72</c:v>
                </c:pt>
                <c:pt idx="2">
                  <c:v>0.67</c:v>
                </c:pt>
              </c:numCache>
            </c:numRef>
          </c:val>
          <c:extLst>
            <c:ext xmlns:c16="http://schemas.microsoft.com/office/drawing/2014/chart" uri="{C3380CC4-5D6E-409C-BE32-E72D297353CC}">
              <c16:uniqueId val="{00000002-860D-449C-A598-5375B43E3CEC}"/>
            </c:ext>
          </c:extLst>
        </c:ser>
        <c:dLbls>
          <c:showLegendKey val="0"/>
          <c:showVal val="0"/>
          <c:showCatName val="0"/>
          <c:showSerName val="0"/>
          <c:showPercent val="0"/>
          <c:showBubbleSize val="0"/>
        </c:dLbls>
        <c:gapWidth val="150"/>
        <c:axId val="18939264"/>
        <c:axId val="43648128"/>
      </c:barChart>
      <c:catAx>
        <c:axId val="18939264"/>
        <c:scaling>
          <c:orientation val="minMax"/>
        </c:scaling>
        <c:delete val="1"/>
        <c:axPos val="l"/>
        <c:numFmt formatCode="General" sourceLinked="0"/>
        <c:majorTickMark val="out"/>
        <c:minorTickMark val="none"/>
        <c:tickLblPos val="nextTo"/>
        <c:crossAx val="43648128"/>
        <c:crosses val="autoZero"/>
        <c:auto val="1"/>
        <c:lblAlgn val="ctr"/>
        <c:lblOffset val="100"/>
        <c:noMultiLvlLbl val="0"/>
      </c:catAx>
      <c:valAx>
        <c:axId val="43648128"/>
        <c:scaling>
          <c:orientation val="minMax"/>
        </c:scaling>
        <c:delete val="1"/>
        <c:axPos val="b"/>
        <c:numFmt formatCode="General" sourceLinked="1"/>
        <c:majorTickMark val="out"/>
        <c:minorTickMark val="none"/>
        <c:tickLblPos val="nextTo"/>
        <c:crossAx val="18939264"/>
        <c:crosses val="autoZero"/>
        <c:crossBetween val="between"/>
      </c:valAx>
      <c:spPr>
        <a:noFill/>
        <a:ln w="2255">
          <a:solidFill>
            <a:schemeClr val="tx1"/>
          </a:solidFill>
          <a:prstDash val="solid"/>
        </a:ln>
      </c:spPr>
    </c:plotArea>
    <c:plotVisOnly val="1"/>
    <c:dispBlanksAs val="gap"/>
    <c:showDLblsOverMax val="0"/>
  </c:chart>
  <c:spPr>
    <a:noFill/>
    <a:ln>
      <a:noFill/>
    </a:ln>
  </c:spPr>
  <c:txPr>
    <a:bodyPr/>
    <a:lstStyle/>
    <a:p>
      <a:pPr>
        <a:defRPr sz="127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title>
    <c:autoTitleDeleted val="0"/>
    <c:view3D>
      <c:rotX val="35"/>
      <c:rotY val="350"/>
      <c:rAngAx val="0"/>
      <c:perspective val="0"/>
    </c:view3D>
    <c:floor>
      <c:thickness val="0"/>
    </c:floor>
    <c:sideWall>
      <c:thickness val="0"/>
    </c:sideWall>
    <c:backWall>
      <c:thickness val="0"/>
    </c:backWall>
    <c:plotArea>
      <c:layout>
        <c:manualLayout>
          <c:layoutTarget val="inner"/>
          <c:xMode val="edge"/>
          <c:yMode val="edge"/>
          <c:x val="6.872917239539017E-2"/>
          <c:y val="0.1747116148777752"/>
          <c:w val="0.62523780956242025"/>
          <c:h val="0.76233165557240212"/>
        </c:manualLayout>
      </c:layout>
      <c:pie3DChart>
        <c:varyColors val="1"/>
        <c:ser>
          <c:idx val="0"/>
          <c:order val="0"/>
          <c:tx>
            <c:strRef>
              <c:f>Sheet1!$A$2</c:f>
              <c:strCache>
                <c:ptCount val="1"/>
              </c:strCache>
            </c:strRef>
          </c:tx>
          <c:spPr>
            <a:gradFill rotWithShape="0">
              <a:gsLst>
                <a:gs pos="0">
                  <a:srgbClr xmlns:mc="http://schemas.openxmlformats.org/markup-compatibility/2006" xmlns:a14="http://schemas.microsoft.com/office/drawing/2010/main" val="000000" mc:Ignorable="a14" a14:legacySpreadsheetColorIndex="17">
                    <a:gamma/>
                    <a:shade val="46275"/>
                    <a:invGamma/>
                  </a:srgbClr>
                </a:gs>
                <a:gs pos="100000">
                  <a:srgbClr xmlns:mc="http://schemas.openxmlformats.org/markup-compatibility/2006" xmlns:a14="http://schemas.microsoft.com/office/drawing/2010/main" val="008000" mc:Ignorable="a14" a14:legacySpreadsheetColorIndex="17"/>
                </a:gs>
              </a:gsLst>
              <a:path path="rect">
                <a:fillToRect l="50000" t="50000" r="50000" b="50000"/>
              </a:path>
            </a:gradFill>
            <a:ln w="12233">
              <a:solidFill>
                <a:schemeClr val="tx1"/>
              </a:solidFill>
              <a:prstDash val="solid"/>
            </a:ln>
          </c:spPr>
          <c:explosion val="25"/>
          <c:dPt>
            <c:idx val="0"/>
            <c:bubble3D val="0"/>
            <c:spPr>
              <a:solidFill>
                <a:srgbClr val="FF0000"/>
              </a:solidFill>
              <a:ln w="12233">
                <a:solidFill>
                  <a:srgbClr val="000000"/>
                </a:solidFill>
                <a:prstDash val="solid"/>
              </a:ln>
            </c:spPr>
            <c:extLst>
              <c:ext xmlns:c16="http://schemas.microsoft.com/office/drawing/2014/chart" uri="{C3380CC4-5D6E-409C-BE32-E72D297353CC}">
                <c16:uniqueId val="{00000001-5E34-4BF5-8895-275758AA9DC1}"/>
              </c:ext>
            </c:extLst>
          </c:dPt>
          <c:dPt>
            <c:idx val="1"/>
            <c:bubble3D val="0"/>
            <c:spPr>
              <a:gradFill rotWithShape="0">
                <a:gsLst>
                  <a:gs pos="0">
                    <a:schemeClr val="tx2">
                      <a:lumMod val="25000"/>
                    </a:schemeClr>
                  </a:gs>
                  <a:gs pos="52000">
                    <a:schemeClr val="tx2">
                      <a:lumMod val="50000"/>
                    </a:schemeClr>
                  </a:gs>
                  <a:gs pos="100000">
                    <a:schemeClr val="tx2">
                      <a:lumMod val="75000"/>
                    </a:schemeClr>
                  </a:gs>
                </a:gsLst>
                <a:lin ang="18900000" scaled="1"/>
              </a:gradFill>
              <a:ln w="12233">
                <a:solidFill>
                  <a:srgbClr val="000000"/>
                </a:solidFill>
                <a:prstDash val="solid"/>
              </a:ln>
            </c:spPr>
            <c:extLst>
              <c:ext xmlns:c16="http://schemas.microsoft.com/office/drawing/2014/chart" uri="{C3380CC4-5D6E-409C-BE32-E72D297353CC}">
                <c16:uniqueId val="{00000003-5E34-4BF5-8895-275758AA9DC1}"/>
              </c:ext>
            </c:extLst>
          </c:dPt>
          <c:dLbls>
            <c:dLbl>
              <c:idx val="0"/>
              <c:layout>
                <c:manualLayout>
                  <c:x val="4.8153404353867529E-2"/>
                  <c:y val="-2.934168943167808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E34-4BF5-8895-275758AA9DC1}"/>
                </c:ext>
              </c:extLst>
            </c:dLbl>
            <c:dLbl>
              <c:idx val="1"/>
              <c:layout>
                <c:manualLayout>
                  <c:x val="1.3539177771200877E-2"/>
                  <c:y val="-2.000599925009375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E34-4BF5-8895-275758AA9DC1}"/>
                </c:ext>
              </c:extLst>
            </c:dLbl>
            <c:spPr>
              <a:noFill/>
              <a:ln w="24466">
                <a:noFill/>
              </a:ln>
            </c:spPr>
            <c:txPr>
              <a:bodyPr/>
              <a:lstStyle/>
              <a:p>
                <a:pPr>
                  <a:defRPr sz="2200">
                    <a:solidFill>
                      <a:schemeClr val="tx1"/>
                    </a:solidFill>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Sheet1!$B$1:$C$1</c:f>
              <c:strCache>
                <c:ptCount val="2"/>
                <c:pt idx="0">
                  <c:v>Controlled</c:v>
                </c:pt>
                <c:pt idx="1">
                  <c:v>Uncontrolled</c:v>
                </c:pt>
              </c:strCache>
            </c:strRef>
          </c:cat>
          <c:val>
            <c:numRef>
              <c:f>Sheet1!$B$2:$C$2</c:f>
              <c:numCache>
                <c:formatCode>General</c:formatCode>
                <c:ptCount val="2"/>
                <c:pt idx="0" formatCode="#,##0">
                  <c:v>1443</c:v>
                </c:pt>
                <c:pt idx="1">
                  <c:v>239</c:v>
                </c:pt>
              </c:numCache>
            </c:numRef>
          </c:val>
          <c:extLst>
            <c:ext xmlns:c16="http://schemas.microsoft.com/office/drawing/2014/chart" uri="{C3380CC4-5D6E-409C-BE32-E72D297353CC}">
              <c16:uniqueId val="{00000004-5E34-4BF5-8895-275758AA9DC1}"/>
            </c:ext>
          </c:extLst>
        </c:ser>
        <c:dLbls>
          <c:showLegendKey val="0"/>
          <c:showVal val="0"/>
          <c:showCatName val="0"/>
          <c:showSerName val="0"/>
          <c:showPercent val="0"/>
          <c:showBubbleSize val="0"/>
          <c:showLeaderLines val="0"/>
        </c:dLbls>
      </c:pie3DChart>
      <c:spPr>
        <a:noFill/>
        <a:ln w="25476">
          <a:noFill/>
        </a:ln>
      </c:spPr>
    </c:plotArea>
    <c:plotVisOnly val="1"/>
    <c:dispBlanksAs val="zero"/>
    <c:showDLblsOverMax val="0"/>
  </c:chart>
  <c:spPr>
    <a:noFill/>
    <a:ln>
      <a:noFill/>
    </a:ln>
  </c:spPr>
  <c:txPr>
    <a:bodyPr/>
    <a:lstStyle/>
    <a:p>
      <a:pPr>
        <a:defRPr sz="1855" b="1" i="0" u="none" strike="noStrike" baseline="0">
          <a:solidFill>
            <a:schemeClr val="bg2"/>
          </a:solidFill>
          <a:effectLst/>
          <a:latin typeface="Times New Roman"/>
          <a:ea typeface="Times New Roman"/>
          <a:cs typeface="Times New Roman"/>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6B6D7-C959-40F8-8A0F-771819FA044E}" type="doc">
      <dgm:prSet loTypeId="urn:microsoft.com/office/officeart/2005/8/layout/vList3" loCatId="picture" qsTypeId="urn:microsoft.com/office/officeart/2005/8/quickstyle/simple4" qsCatId="simple" csTypeId="urn:microsoft.com/office/officeart/2005/8/colors/accent1_3" csCatId="accent1" phldr="1"/>
      <dgm:spPr/>
    </dgm:pt>
    <dgm:pt modelId="{B026EE36-DB87-475E-A1FD-E9496F7FBAEC}">
      <dgm:prSet phldrT="[Text]"/>
      <dgm:spPr>
        <a:gradFill rotWithShape="0">
          <a:gsLst>
            <a:gs pos="0">
              <a:schemeClr val="accent3">
                <a:lumMod val="10000"/>
              </a:schemeClr>
            </a:gs>
            <a:gs pos="53000">
              <a:schemeClr val="accent3">
                <a:lumMod val="25000"/>
              </a:schemeClr>
            </a:gs>
            <a:gs pos="100000">
              <a:schemeClr val="accent3"/>
            </a:gs>
          </a:gsLst>
        </a:gradFill>
      </dgm:spPr>
      <dgm:t>
        <a:bodyPr/>
        <a:lstStyle/>
        <a:p>
          <a:r>
            <a:rPr lang="en-US" dirty="0"/>
            <a:t>You will be able to identify some of the reasons families become confused about brain death.</a:t>
          </a:r>
        </a:p>
      </dgm:t>
    </dgm:pt>
    <dgm:pt modelId="{AF91D7DE-CDF8-4D8E-A7AE-80B3793430FF}" type="parTrans" cxnId="{4335D17F-36AF-4719-965D-19700D019BDD}">
      <dgm:prSet/>
      <dgm:spPr/>
      <dgm:t>
        <a:bodyPr/>
        <a:lstStyle/>
        <a:p>
          <a:endParaRPr lang="en-US"/>
        </a:p>
      </dgm:t>
    </dgm:pt>
    <dgm:pt modelId="{D9815D89-6E8D-49EC-AB03-45BE95761DFA}" type="sibTrans" cxnId="{4335D17F-36AF-4719-965D-19700D019BDD}">
      <dgm:prSet/>
      <dgm:spPr/>
      <dgm:t>
        <a:bodyPr/>
        <a:lstStyle/>
        <a:p>
          <a:endParaRPr lang="en-US"/>
        </a:p>
      </dgm:t>
    </dgm:pt>
    <dgm:pt modelId="{384FA8C3-59CB-45CB-80D2-105F1D3B1DCD}">
      <dgm:prSet/>
      <dgm:spPr>
        <a:gradFill rotWithShape="0">
          <a:gsLst>
            <a:gs pos="0">
              <a:schemeClr val="accent3">
                <a:lumMod val="10000"/>
              </a:schemeClr>
            </a:gs>
            <a:gs pos="25000">
              <a:schemeClr val="accent3">
                <a:lumMod val="25000"/>
              </a:schemeClr>
            </a:gs>
            <a:gs pos="100000">
              <a:schemeClr val="accent3"/>
            </a:gs>
          </a:gsLst>
        </a:gradFill>
      </dgm:spPr>
      <dgm:t>
        <a:bodyPr/>
        <a:lstStyle/>
        <a:p>
          <a:r>
            <a:rPr lang="en-US" dirty="0">
              <a:solidFill>
                <a:schemeClr val="bg1"/>
              </a:solidFill>
            </a:rPr>
            <a:t>You will be able to utilize techniques to help you communicate brain death more effectively.</a:t>
          </a:r>
        </a:p>
      </dgm:t>
    </dgm:pt>
    <dgm:pt modelId="{FB021EEA-C4E9-4A37-94C5-46EF2F04B4FC}" type="parTrans" cxnId="{7776DD40-EB5C-43CB-BAE4-A64BFAB9C7B1}">
      <dgm:prSet/>
      <dgm:spPr/>
      <dgm:t>
        <a:bodyPr/>
        <a:lstStyle/>
        <a:p>
          <a:endParaRPr lang="en-US"/>
        </a:p>
      </dgm:t>
    </dgm:pt>
    <dgm:pt modelId="{992D8843-3289-47CA-9B5F-871BD6D45C0E}" type="sibTrans" cxnId="{7776DD40-EB5C-43CB-BAE4-A64BFAB9C7B1}">
      <dgm:prSet/>
      <dgm:spPr/>
      <dgm:t>
        <a:bodyPr/>
        <a:lstStyle/>
        <a:p>
          <a:endParaRPr lang="en-US"/>
        </a:p>
      </dgm:t>
    </dgm:pt>
    <dgm:pt modelId="{EABDD7C8-755F-4715-B0F3-0E3446091C11}">
      <dgm:prSet/>
      <dgm:spPr>
        <a:gradFill rotWithShape="0">
          <a:gsLst>
            <a:gs pos="0">
              <a:schemeClr val="accent3">
                <a:lumMod val="10000"/>
              </a:schemeClr>
            </a:gs>
            <a:gs pos="3000">
              <a:schemeClr val="accent3">
                <a:lumMod val="25000"/>
              </a:schemeClr>
            </a:gs>
            <a:gs pos="100000">
              <a:schemeClr val="accent3">
                <a:lumMod val="90000"/>
              </a:schemeClr>
            </a:gs>
          </a:gsLst>
        </a:gradFill>
      </dgm:spPr>
      <dgm:t>
        <a:bodyPr/>
        <a:lstStyle/>
        <a:p>
          <a:r>
            <a:rPr lang="en-US" dirty="0"/>
            <a:t>You will be able to facilitate an effective transition to the discussion with the organ procurement coordinator.</a:t>
          </a:r>
        </a:p>
      </dgm:t>
    </dgm:pt>
    <dgm:pt modelId="{2DDAFF1C-EACA-430D-94A3-5F7810A8F7AF}" type="parTrans" cxnId="{8279B9CE-933F-4C6E-9337-618E074F87E7}">
      <dgm:prSet/>
      <dgm:spPr/>
      <dgm:t>
        <a:bodyPr/>
        <a:lstStyle/>
        <a:p>
          <a:endParaRPr lang="en-US"/>
        </a:p>
      </dgm:t>
    </dgm:pt>
    <dgm:pt modelId="{E778FA66-06FC-43D5-B445-27F4BA1221A6}" type="sibTrans" cxnId="{8279B9CE-933F-4C6E-9337-618E074F87E7}">
      <dgm:prSet/>
      <dgm:spPr/>
      <dgm:t>
        <a:bodyPr/>
        <a:lstStyle/>
        <a:p>
          <a:endParaRPr lang="en-US"/>
        </a:p>
      </dgm:t>
    </dgm:pt>
    <dgm:pt modelId="{EBA9D1B7-D71D-4127-9D9E-C4CC13B6E60C}" type="pres">
      <dgm:prSet presAssocID="{9F76B6D7-C959-40F8-8A0F-771819FA044E}" presName="linearFlow" presStyleCnt="0">
        <dgm:presLayoutVars>
          <dgm:dir/>
          <dgm:resizeHandles val="exact"/>
        </dgm:presLayoutVars>
      </dgm:prSet>
      <dgm:spPr/>
    </dgm:pt>
    <dgm:pt modelId="{F154A9A7-7514-4A04-8179-A5EAFAD8B0BF}" type="pres">
      <dgm:prSet presAssocID="{B026EE36-DB87-475E-A1FD-E9496F7FBAEC}" presName="composite" presStyleCnt="0"/>
      <dgm:spPr/>
    </dgm:pt>
    <dgm:pt modelId="{5F62E473-CE0E-401B-8089-3A64B5A816D5}" type="pres">
      <dgm:prSet presAssocID="{B026EE36-DB87-475E-A1FD-E9496F7FBAEC}" presName="imgShp" presStyleLbl="fgImgPlace1" presStyleIdx="0" presStyleCnt="3" custScaleX="137405" custScaleY="12722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8C486519-BD9D-4FDE-8A77-37DBE5E12082}" type="pres">
      <dgm:prSet presAssocID="{B026EE36-DB87-475E-A1FD-E9496F7FBAEC}" presName="txShp" presStyleLbl="node1" presStyleIdx="0" presStyleCnt="3" custScaleX="118160" custLinFactNeighborX="11314">
        <dgm:presLayoutVars>
          <dgm:bulletEnabled val="1"/>
        </dgm:presLayoutVars>
      </dgm:prSet>
      <dgm:spPr/>
    </dgm:pt>
    <dgm:pt modelId="{C86145F7-8889-42A5-95B0-293B199FEA57}" type="pres">
      <dgm:prSet presAssocID="{D9815D89-6E8D-49EC-AB03-45BE95761DFA}" presName="spacing" presStyleCnt="0"/>
      <dgm:spPr/>
    </dgm:pt>
    <dgm:pt modelId="{6565A568-C761-437B-875C-0B65B0836E27}" type="pres">
      <dgm:prSet presAssocID="{384FA8C3-59CB-45CB-80D2-105F1D3B1DCD}" presName="composite" presStyleCnt="0"/>
      <dgm:spPr/>
    </dgm:pt>
    <dgm:pt modelId="{F9455D86-D710-4B29-BE50-E2EE696000C0}" type="pres">
      <dgm:prSet presAssocID="{384FA8C3-59CB-45CB-80D2-105F1D3B1DCD}" presName="imgShp" presStyleLbl="fgImgPlace1" presStyleIdx="1" presStyleCnt="3" custScaleX="155360" custScaleY="13663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3770DC79-2F6F-409A-BB76-2462192EAAC2}" type="pres">
      <dgm:prSet presAssocID="{384FA8C3-59CB-45CB-80D2-105F1D3B1DCD}" presName="txShp" presStyleLbl="node1" presStyleIdx="1" presStyleCnt="3" custScaleX="118160" custLinFactNeighborX="11314">
        <dgm:presLayoutVars>
          <dgm:bulletEnabled val="1"/>
        </dgm:presLayoutVars>
      </dgm:prSet>
      <dgm:spPr/>
    </dgm:pt>
    <dgm:pt modelId="{F9E368BE-68B8-4DF8-A967-5128620065ED}" type="pres">
      <dgm:prSet presAssocID="{992D8843-3289-47CA-9B5F-871BD6D45C0E}" presName="spacing" presStyleCnt="0"/>
      <dgm:spPr/>
    </dgm:pt>
    <dgm:pt modelId="{CC1BE7F0-3433-4B3E-996C-2DDF609A760F}" type="pres">
      <dgm:prSet presAssocID="{EABDD7C8-755F-4715-B0F3-0E3446091C11}" presName="composite" presStyleCnt="0"/>
      <dgm:spPr/>
    </dgm:pt>
    <dgm:pt modelId="{0B232B1E-B24D-4E0B-9DB9-2AF7D89170B9}" type="pres">
      <dgm:prSet presAssocID="{EABDD7C8-755F-4715-B0F3-0E3446091C11}" presName="imgShp" presStyleLbl="fgImgPlace1" presStyleIdx="2" presStyleCnt="3" custScaleX="159021" custScaleY="144013"/>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358D01E8-ED69-4343-8547-C1D2CD80EC54}" type="pres">
      <dgm:prSet presAssocID="{EABDD7C8-755F-4715-B0F3-0E3446091C11}" presName="txShp" presStyleLbl="node1" presStyleIdx="2" presStyleCnt="3" custScaleX="120870" custLinFactNeighborX="10636">
        <dgm:presLayoutVars>
          <dgm:bulletEnabled val="1"/>
        </dgm:presLayoutVars>
      </dgm:prSet>
      <dgm:spPr/>
    </dgm:pt>
  </dgm:ptLst>
  <dgm:cxnLst>
    <dgm:cxn modelId="{0CDC340B-D9C0-4541-895C-B2C4FBE44403}" type="presOf" srcId="{B026EE36-DB87-475E-A1FD-E9496F7FBAEC}" destId="{8C486519-BD9D-4FDE-8A77-37DBE5E12082}" srcOrd="0" destOrd="0" presId="urn:microsoft.com/office/officeart/2005/8/layout/vList3"/>
    <dgm:cxn modelId="{7776DD40-EB5C-43CB-BAE4-A64BFAB9C7B1}" srcId="{9F76B6D7-C959-40F8-8A0F-771819FA044E}" destId="{384FA8C3-59CB-45CB-80D2-105F1D3B1DCD}" srcOrd="1" destOrd="0" parTransId="{FB021EEA-C4E9-4A37-94C5-46EF2F04B4FC}" sibTransId="{992D8843-3289-47CA-9B5F-871BD6D45C0E}"/>
    <dgm:cxn modelId="{4335D17F-36AF-4719-965D-19700D019BDD}" srcId="{9F76B6D7-C959-40F8-8A0F-771819FA044E}" destId="{B026EE36-DB87-475E-A1FD-E9496F7FBAEC}" srcOrd="0" destOrd="0" parTransId="{AF91D7DE-CDF8-4D8E-A7AE-80B3793430FF}" sibTransId="{D9815D89-6E8D-49EC-AB03-45BE95761DFA}"/>
    <dgm:cxn modelId="{9FD4EDA8-4377-456A-A9FC-0AA7833B3CF6}" type="presOf" srcId="{384FA8C3-59CB-45CB-80D2-105F1D3B1DCD}" destId="{3770DC79-2F6F-409A-BB76-2462192EAAC2}" srcOrd="0" destOrd="0" presId="urn:microsoft.com/office/officeart/2005/8/layout/vList3"/>
    <dgm:cxn modelId="{8279B9CE-933F-4C6E-9337-618E074F87E7}" srcId="{9F76B6D7-C959-40F8-8A0F-771819FA044E}" destId="{EABDD7C8-755F-4715-B0F3-0E3446091C11}" srcOrd="2" destOrd="0" parTransId="{2DDAFF1C-EACA-430D-94A3-5F7810A8F7AF}" sibTransId="{E778FA66-06FC-43D5-B445-27F4BA1221A6}"/>
    <dgm:cxn modelId="{28F636D1-4A5B-42E2-BF44-0761F55D2649}" type="presOf" srcId="{9F76B6D7-C959-40F8-8A0F-771819FA044E}" destId="{EBA9D1B7-D71D-4127-9D9E-C4CC13B6E60C}" srcOrd="0" destOrd="0" presId="urn:microsoft.com/office/officeart/2005/8/layout/vList3"/>
    <dgm:cxn modelId="{2249C8FD-B258-4514-A82D-5D2E2376D9F9}" type="presOf" srcId="{EABDD7C8-755F-4715-B0F3-0E3446091C11}" destId="{358D01E8-ED69-4343-8547-C1D2CD80EC54}" srcOrd="0" destOrd="0" presId="urn:microsoft.com/office/officeart/2005/8/layout/vList3"/>
    <dgm:cxn modelId="{E886CA0C-87F1-4AE0-BA5F-EC0010D69F27}" type="presParOf" srcId="{EBA9D1B7-D71D-4127-9D9E-C4CC13B6E60C}" destId="{F154A9A7-7514-4A04-8179-A5EAFAD8B0BF}" srcOrd="0" destOrd="0" presId="urn:microsoft.com/office/officeart/2005/8/layout/vList3"/>
    <dgm:cxn modelId="{17429473-6092-49DA-B5DC-EEFC827CE18A}" type="presParOf" srcId="{F154A9A7-7514-4A04-8179-A5EAFAD8B0BF}" destId="{5F62E473-CE0E-401B-8089-3A64B5A816D5}" srcOrd="0" destOrd="0" presId="urn:microsoft.com/office/officeart/2005/8/layout/vList3"/>
    <dgm:cxn modelId="{1B7785E5-0BB8-4D37-8E3A-81E4CFCE981F}" type="presParOf" srcId="{F154A9A7-7514-4A04-8179-A5EAFAD8B0BF}" destId="{8C486519-BD9D-4FDE-8A77-37DBE5E12082}" srcOrd="1" destOrd="0" presId="urn:microsoft.com/office/officeart/2005/8/layout/vList3"/>
    <dgm:cxn modelId="{F30F7D8E-9D70-408B-A140-BC1CEB6FB76B}" type="presParOf" srcId="{EBA9D1B7-D71D-4127-9D9E-C4CC13B6E60C}" destId="{C86145F7-8889-42A5-95B0-293B199FEA57}" srcOrd="1" destOrd="0" presId="urn:microsoft.com/office/officeart/2005/8/layout/vList3"/>
    <dgm:cxn modelId="{9E796338-B95D-4846-9115-C52DBC7F774C}" type="presParOf" srcId="{EBA9D1B7-D71D-4127-9D9E-C4CC13B6E60C}" destId="{6565A568-C761-437B-875C-0B65B0836E27}" srcOrd="2" destOrd="0" presId="urn:microsoft.com/office/officeart/2005/8/layout/vList3"/>
    <dgm:cxn modelId="{30DFD189-16FC-49BB-A8A8-5AC20CB9B2AF}" type="presParOf" srcId="{6565A568-C761-437B-875C-0B65B0836E27}" destId="{F9455D86-D710-4B29-BE50-E2EE696000C0}" srcOrd="0" destOrd="0" presId="urn:microsoft.com/office/officeart/2005/8/layout/vList3"/>
    <dgm:cxn modelId="{DEEFD8E6-97E6-4D0D-A72C-4AFC5417C98B}" type="presParOf" srcId="{6565A568-C761-437B-875C-0B65B0836E27}" destId="{3770DC79-2F6F-409A-BB76-2462192EAAC2}" srcOrd="1" destOrd="0" presId="urn:microsoft.com/office/officeart/2005/8/layout/vList3"/>
    <dgm:cxn modelId="{DF2E58AA-F0E5-42FF-B6FB-F30538C4465F}" type="presParOf" srcId="{EBA9D1B7-D71D-4127-9D9E-C4CC13B6E60C}" destId="{F9E368BE-68B8-4DF8-A967-5128620065ED}" srcOrd="3" destOrd="0" presId="urn:microsoft.com/office/officeart/2005/8/layout/vList3"/>
    <dgm:cxn modelId="{0304CB33-D6D1-498A-A9A1-57A4DB1A830A}" type="presParOf" srcId="{EBA9D1B7-D71D-4127-9D9E-C4CC13B6E60C}" destId="{CC1BE7F0-3433-4B3E-996C-2DDF609A760F}" srcOrd="4" destOrd="0" presId="urn:microsoft.com/office/officeart/2005/8/layout/vList3"/>
    <dgm:cxn modelId="{1FE48B0F-A0C7-4DE4-A0FE-D11A5F9A29F7}" type="presParOf" srcId="{CC1BE7F0-3433-4B3E-996C-2DDF609A760F}" destId="{0B232B1E-B24D-4E0B-9DB9-2AF7D89170B9}" srcOrd="0" destOrd="0" presId="urn:microsoft.com/office/officeart/2005/8/layout/vList3"/>
    <dgm:cxn modelId="{3133AA01-1C42-40B6-8629-664EF528679E}" type="presParOf" srcId="{CC1BE7F0-3433-4B3E-996C-2DDF609A760F}" destId="{358D01E8-ED69-4343-8547-C1D2CD80EC5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E50ACD-CB5C-48F1-B42B-AD5772014D76}" type="doc">
      <dgm:prSet loTypeId="urn:microsoft.com/office/officeart/2005/8/layout/process4" loCatId="process" qsTypeId="urn:microsoft.com/office/officeart/2005/8/quickstyle/simple5" qsCatId="simple" csTypeId="urn:microsoft.com/office/officeart/2005/8/colors/colorful2" csCatId="colorful" phldr="1"/>
      <dgm:spPr/>
      <dgm:t>
        <a:bodyPr/>
        <a:lstStyle/>
        <a:p>
          <a:endParaRPr lang="en-US"/>
        </a:p>
      </dgm:t>
    </dgm:pt>
    <dgm:pt modelId="{F84571CD-DAC0-4E19-ACC6-32E8645ACAF7}">
      <dgm:prSet phldrT="[Text]" custT="1"/>
      <dgm:spPr/>
      <dgm:t>
        <a:bodyPr/>
        <a:lstStyle/>
        <a:p>
          <a:r>
            <a:rPr lang="en-US" sz="2800" b="1" dirty="0">
              <a:solidFill>
                <a:schemeClr val="tx1"/>
              </a:solidFill>
              <a:effectLst/>
              <a:latin typeface="Segoe UI Light (Headings)"/>
              <a:cs typeface="Times New Roman" pitchFamily="18" charset="0"/>
            </a:rPr>
            <a:t>Place</a:t>
          </a:r>
          <a:r>
            <a:rPr lang="en-US" sz="2400" b="1" dirty="0">
              <a:solidFill>
                <a:schemeClr val="tx1"/>
              </a:solidFill>
              <a:effectLst/>
              <a:latin typeface="Segoe UI Light (Headings)"/>
              <a:cs typeface="Times New Roman" pitchFamily="18" charset="0"/>
            </a:rPr>
            <a:t> on 100% FiO</a:t>
          </a:r>
          <a:r>
            <a:rPr lang="en-US" sz="2400" b="1" baseline="-25000" dirty="0">
              <a:solidFill>
                <a:schemeClr val="tx1"/>
              </a:solidFill>
              <a:effectLst/>
              <a:latin typeface="Segoe UI Light (Headings)"/>
              <a:cs typeface="Times New Roman" pitchFamily="18" charset="0"/>
            </a:rPr>
            <a:t>2</a:t>
          </a:r>
          <a:r>
            <a:rPr lang="en-US" sz="2400" b="1" dirty="0">
              <a:solidFill>
                <a:schemeClr val="tx1"/>
              </a:solidFill>
              <a:effectLst/>
              <a:latin typeface="Segoe UI Light (Headings)"/>
              <a:cs typeface="Times New Roman" pitchFamily="18" charset="0"/>
            </a:rPr>
            <a:t> for 30 minutes </a:t>
          </a:r>
        </a:p>
      </dgm:t>
    </dgm:pt>
    <dgm:pt modelId="{87DD1693-B3E0-4BA2-BA67-219C416BC5D1}" type="parTrans" cxnId="{F96C5F61-0F2D-4580-8720-A2A2E9E5BCE6}">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5F485BA4-35D0-4FEF-8933-B1CA5A8C6A47}" type="sibTrans" cxnId="{F96C5F61-0F2D-4580-8720-A2A2E9E5BCE6}">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7AA01BE6-4771-463D-9A11-386C78C091CA}">
      <dgm:prSet phldrT="[Text]" custT="1"/>
      <dgm:spPr/>
      <dgm:t>
        <a:bodyPr/>
        <a:lstStyle/>
        <a:p>
          <a:r>
            <a:rPr lang="en-US" sz="2400" b="1" dirty="0">
              <a:solidFill>
                <a:schemeClr val="tx1"/>
              </a:solidFill>
              <a:effectLst/>
              <a:latin typeface="Segoe UI Light (Headings)"/>
              <a:cs typeface="Times New Roman" pitchFamily="18" charset="0"/>
            </a:rPr>
            <a:t>  Draw baseline </a:t>
          </a:r>
          <a:r>
            <a:rPr lang="en-US" sz="2400" b="1" dirty="0" err="1">
              <a:solidFill>
                <a:schemeClr val="tx1"/>
              </a:solidFill>
              <a:effectLst/>
              <a:latin typeface="Segoe UI Light (Headings)"/>
              <a:cs typeface="Times New Roman" pitchFamily="18" charset="0"/>
            </a:rPr>
            <a:t>ABG</a:t>
          </a:r>
          <a:r>
            <a:rPr lang="en-US" sz="2400" b="1" dirty="0">
              <a:solidFill>
                <a:schemeClr val="tx1"/>
              </a:solidFill>
              <a:effectLst/>
              <a:latin typeface="Segoe UI Light (Headings)"/>
              <a:cs typeface="Times New Roman" pitchFamily="18" charset="0"/>
            </a:rPr>
            <a:t> </a:t>
          </a:r>
        </a:p>
      </dgm:t>
    </dgm:pt>
    <dgm:pt modelId="{459FFCAE-2378-4860-B623-362AD1EC015A}" type="parTrans" cxnId="{E857E5FA-B1C1-44DE-BED3-73AA3256A035}">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6814E6E7-AD2C-465A-9A2D-0063473D97B9}" type="sibTrans" cxnId="{E857E5FA-B1C1-44DE-BED3-73AA3256A035}">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7D7D471B-443A-425D-8EE8-8F3F6276DC98}">
      <dgm:prSet phldrT="[Text]" custT="1"/>
      <dgm:spPr/>
      <dgm:t>
        <a:bodyPr/>
        <a:lstStyle/>
        <a:p>
          <a:r>
            <a:rPr lang="en-US" sz="2000" b="1" dirty="0">
              <a:solidFill>
                <a:schemeClr val="tx1"/>
              </a:solidFill>
              <a:effectLst/>
              <a:latin typeface="Segoe UI Light (Headings)"/>
              <a:cs typeface="Times New Roman" pitchFamily="18" charset="0"/>
            </a:rPr>
            <a:t>Administer 100% O</a:t>
          </a:r>
          <a:r>
            <a:rPr lang="en-US" sz="2000" b="1" baseline="-25000" dirty="0">
              <a:solidFill>
                <a:schemeClr val="tx1"/>
              </a:solidFill>
              <a:effectLst/>
              <a:latin typeface="Segoe UI Light (Headings)"/>
              <a:cs typeface="Times New Roman" pitchFamily="18" charset="0"/>
            </a:rPr>
            <a:t>2</a:t>
          </a:r>
          <a:r>
            <a:rPr lang="en-US" sz="2000" b="1" dirty="0">
              <a:solidFill>
                <a:schemeClr val="tx1"/>
              </a:solidFill>
              <a:effectLst/>
              <a:latin typeface="Segoe UI Light (Headings)"/>
              <a:cs typeface="Times New Roman" pitchFamily="18" charset="0"/>
            </a:rPr>
            <a:t> via cannula at 6-12 lpm</a:t>
          </a:r>
        </a:p>
      </dgm:t>
    </dgm:pt>
    <dgm:pt modelId="{C411BAB1-B290-4A08-852B-680042566528}" type="parTrans" cxnId="{4B9F42F9-39AC-4F81-B19B-B0C111F1B529}">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05942E23-26B3-463F-B941-FF00772F5C38}" type="sibTrans" cxnId="{4B9F42F9-39AC-4F81-B19B-B0C111F1B529}">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759C969A-A296-4C36-BB56-A85C6DC32164}">
      <dgm:prSet custT="1"/>
      <dgm:spPr/>
      <dgm:t>
        <a:bodyPr/>
        <a:lstStyle/>
        <a:p>
          <a:r>
            <a:rPr lang="en-US" sz="2000" b="1" dirty="0">
              <a:solidFill>
                <a:schemeClr val="tx1"/>
              </a:solidFill>
              <a:effectLst/>
              <a:latin typeface="Segoe UI Light (Headings)"/>
              <a:cs typeface="Times New Roman" pitchFamily="18" charset="0"/>
            </a:rPr>
            <a:t>Normalize baseline until PCO2 ≈ 40 mm Hg</a:t>
          </a:r>
        </a:p>
      </dgm:t>
    </dgm:pt>
    <dgm:pt modelId="{99B1689D-11CB-45DA-93BB-BBA2C919CE73}" type="parTrans" cxnId="{41B3D961-E2F9-45AC-B13C-32387A8757F9}">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52B8F094-56E7-475C-A8E5-93729A8935E9}" type="sibTrans" cxnId="{41B3D961-E2F9-45AC-B13C-32387A8757F9}">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D0C6051B-A551-48E7-9CD7-9A55EC28ABBF}">
      <dgm:prSet custT="1"/>
      <dgm:spPr/>
      <dgm:t>
        <a:bodyPr/>
        <a:lstStyle/>
        <a:p>
          <a:r>
            <a:rPr lang="en-US" sz="2000" b="1" dirty="0">
              <a:solidFill>
                <a:schemeClr val="tx1"/>
              </a:solidFill>
              <a:effectLst/>
              <a:latin typeface="Segoe UI Light (Headings)"/>
              <a:cs typeface="Times New Roman" pitchFamily="18" charset="0"/>
            </a:rPr>
            <a:t>Disconnect the ventilator— (Don’t Extubate!)</a:t>
          </a:r>
        </a:p>
      </dgm:t>
    </dgm:pt>
    <dgm:pt modelId="{38024DB4-ACA6-49BF-83B6-7A8B0A7367CE}" type="parTrans" cxnId="{1C27EC38-04FD-46F1-BB5A-CC0262F68768}">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BE86DB53-5A80-472D-8F2A-1D4CC01F4069}" type="sibTrans" cxnId="{1C27EC38-04FD-46F1-BB5A-CC0262F68768}">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18193E35-E95E-48F3-B61E-CAD173D62814}">
      <dgm:prSet phldrT="[Text]" custT="1"/>
      <dgm:spPr/>
      <dgm:t>
        <a:bodyPr/>
        <a:lstStyle/>
        <a:p>
          <a:r>
            <a:rPr lang="en-US" sz="2000" b="1" dirty="0">
              <a:solidFill>
                <a:schemeClr val="tx1"/>
              </a:solidFill>
              <a:effectLst/>
              <a:latin typeface="Segoe UI Light (Headings)"/>
              <a:cs typeface="Times New Roman" pitchFamily="18" charset="0"/>
            </a:rPr>
            <a:t>Perform blood gases every 5-8 minutes </a:t>
          </a:r>
        </a:p>
      </dgm:t>
    </dgm:pt>
    <dgm:pt modelId="{C1EAC5D3-37C0-4106-8600-CF49655733AA}" type="parTrans" cxnId="{61DCA42A-2E0A-4D4A-BF0C-12C20E6225B7}">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5C06B8A6-4CE7-416C-8B89-CA9DF4DF51CF}" type="sibTrans" cxnId="{61DCA42A-2E0A-4D4A-BF0C-12C20E6225B7}">
      <dgm:prSet/>
      <dgm:spPr/>
      <dgm:t>
        <a:bodyPr/>
        <a:lstStyle/>
        <a:p>
          <a:endParaRPr lang="en-US" b="1">
            <a:effectLst>
              <a:outerShdw blurRad="38100" dist="38100" dir="2700000" algn="tl">
                <a:srgbClr val="000000">
                  <a:alpha val="43137"/>
                </a:srgbClr>
              </a:outerShdw>
            </a:effectLst>
            <a:latin typeface="Times New Roman" pitchFamily="18" charset="0"/>
            <a:cs typeface="Times New Roman" pitchFamily="18" charset="0"/>
          </a:endParaRPr>
        </a:p>
      </dgm:t>
    </dgm:pt>
    <dgm:pt modelId="{5BBDFE13-7530-4F41-8FAE-6FA1D67B318A}" type="pres">
      <dgm:prSet presAssocID="{F7E50ACD-CB5C-48F1-B42B-AD5772014D76}" presName="Name0" presStyleCnt="0">
        <dgm:presLayoutVars>
          <dgm:dir/>
          <dgm:animLvl val="lvl"/>
          <dgm:resizeHandles val="exact"/>
        </dgm:presLayoutVars>
      </dgm:prSet>
      <dgm:spPr/>
    </dgm:pt>
    <dgm:pt modelId="{CAE33942-BDC9-44F9-8B4F-5C2B2DE8D55F}" type="pres">
      <dgm:prSet presAssocID="{18193E35-E95E-48F3-B61E-CAD173D62814}" presName="boxAndChildren" presStyleCnt="0"/>
      <dgm:spPr/>
    </dgm:pt>
    <dgm:pt modelId="{D74AE5CA-E3D9-4FD9-8E1D-4450FA674E1D}" type="pres">
      <dgm:prSet presAssocID="{18193E35-E95E-48F3-B61E-CAD173D62814}" presName="parentTextBox" presStyleLbl="node1" presStyleIdx="0" presStyleCnt="6"/>
      <dgm:spPr/>
    </dgm:pt>
    <dgm:pt modelId="{164F669C-9577-445E-8995-EA164FF7EF0A}" type="pres">
      <dgm:prSet presAssocID="{05942E23-26B3-463F-B941-FF00772F5C38}" presName="sp" presStyleCnt="0"/>
      <dgm:spPr/>
    </dgm:pt>
    <dgm:pt modelId="{654A0CA7-129F-4DD1-B7BA-CEDFD58CEB9A}" type="pres">
      <dgm:prSet presAssocID="{7D7D471B-443A-425D-8EE8-8F3F6276DC98}" presName="arrowAndChildren" presStyleCnt="0"/>
      <dgm:spPr/>
    </dgm:pt>
    <dgm:pt modelId="{3C6E1512-DF44-43F6-BCA0-DED818D429F0}" type="pres">
      <dgm:prSet presAssocID="{7D7D471B-443A-425D-8EE8-8F3F6276DC98}" presName="parentTextArrow" presStyleLbl="node1" presStyleIdx="1" presStyleCnt="6"/>
      <dgm:spPr/>
    </dgm:pt>
    <dgm:pt modelId="{57E327C3-ADB8-44FD-A056-ABBF52E0B306}" type="pres">
      <dgm:prSet presAssocID="{BE86DB53-5A80-472D-8F2A-1D4CC01F4069}" presName="sp" presStyleCnt="0"/>
      <dgm:spPr/>
    </dgm:pt>
    <dgm:pt modelId="{48C7A157-79C4-4B99-9834-8DFD77D65169}" type="pres">
      <dgm:prSet presAssocID="{D0C6051B-A551-48E7-9CD7-9A55EC28ABBF}" presName="arrowAndChildren" presStyleCnt="0"/>
      <dgm:spPr/>
    </dgm:pt>
    <dgm:pt modelId="{2CBA769B-268C-41A7-9C8D-5E03509CCC93}" type="pres">
      <dgm:prSet presAssocID="{D0C6051B-A551-48E7-9CD7-9A55EC28ABBF}" presName="parentTextArrow" presStyleLbl="node1" presStyleIdx="2" presStyleCnt="6"/>
      <dgm:spPr/>
    </dgm:pt>
    <dgm:pt modelId="{DF0AA01F-A201-4E0A-94D6-48250BBEB6D0}" type="pres">
      <dgm:prSet presAssocID="{52B8F094-56E7-475C-A8E5-93729A8935E9}" presName="sp" presStyleCnt="0"/>
      <dgm:spPr/>
    </dgm:pt>
    <dgm:pt modelId="{96564C13-5CD2-4BF7-8089-4D7E3B791E8C}" type="pres">
      <dgm:prSet presAssocID="{759C969A-A296-4C36-BB56-A85C6DC32164}" presName="arrowAndChildren" presStyleCnt="0"/>
      <dgm:spPr/>
    </dgm:pt>
    <dgm:pt modelId="{9C8B3FE2-3561-413D-896E-5A8BB88FF7DD}" type="pres">
      <dgm:prSet presAssocID="{759C969A-A296-4C36-BB56-A85C6DC32164}" presName="parentTextArrow" presStyleLbl="node1" presStyleIdx="3" presStyleCnt="6"/>
      <dgm:spPr/>
    </dgm:pt>
    <dgm:pt modelId="{CFBD3714-43A1-4F2B-95E5-69400851DCA8}" type="pres">
      <dgm:prSet presAssocID="{6814E6E7-AD2C-465A-9A2D-0063473D97B9}" presName="sp" presStyleCnt="0"/>
      <dgm:spPr/>
    </dgm:pt>
    <dgm:pt modelId="{B8E66692-20BF-4D28-BB83-69102C595423}" type="pres">
      <dgm:prSet presAssocID="{7AA01BE6-4771-463D-9A11-386C78C091CA}" presName="arrowAndChildren" presStyleCnt="0"/>
      <dgm:spPr/>
    </dgm:pt>
    <dgm:pt modelId="{60067774-F731-4E6D-B7A2-C3B17A4D4460}" type="pres">
      <dgm:prSet presAssocID="{7AA01BE6-4771-463D-9A11-386C78C091CA}" presName="parentTextArrow" presStyleLbl="node1" presStyleIdx="4" presStyleCnt="6"/>
      <dgm:spPr/>
    </dgm:pt>
    <dgm:pt modelId="{E7644072-DFA7-4B32-ADAD-F5207197CED8}" type="pres">
      <dgm:prSet presAssocID="{5F485BA4-35D0-4FEF-8933-B1CA5A8C6A47}" presName="sp" presStyleCnt="0"/>
      <dgm:spPr/>
    </dgm:pt>
    <dgm:pt modelId="{412F6C5C-D155-4FF3-957F-E43F9FABB587}" type="pres">
      <dgm:prSet presAssocID="{F84571CD-DAC0-4E19-ACC6-32E8645ACAF7}" presName="arrowAndChildren" presStyleCnt="0"/>
      <dgm:spPr/>
    </dgm:pt>
    <dgm:pt modelId="{B3F35AB4-8F5E-4E31-A315-FA8AA13ED066}" type="pres">
      <dgm:prSet presAssocID="{F84571CD-DAC0-4E19-ACC6-32E8645ACAF7}" presName="parentTextArrow" presStyleLbl="node1" presStyleIdx="5" presStyleCnt="6"/>
      <dgm:spPr/>
    </dgm:pt>
  </dgm:ptLst>
  <dgm:cxnLst>
    <dgm:cxn modelId="{931C0803-C597-497D-8D33-35E42ABCFA86}" type="presOf" srcId="{F84571CD-DAC0-4E19-ACC6-32E8645ACAF7}" destId="{B3F35AB4-8F5E-4E31-A315-FA8AA13ED066}" srcOrd="0" destOrd="0" presId="urn:microsoft.com/office/officeart/2005/8/layout/process4"/>
    <dgm:cxn modelId="{61DCA42A-2E0A-4D4A-BF0C-12C20E6225B7}" srcId="{F7E50ACD-CB5C-48F1-B42B-AD5772014D76}" destId="{18193E35-E95E-48F3-B61E-CAD173D62814}" srcOrd="5" destOrd="0" parTransId="{C1EAC5D3-37C0-4106-8600-CF49655733AA}" sibTransId="{5C06B8A6-4CE7-416C-8B89-CA9DF4DF51CF}"/>
    <dgm:cxn modelId="{1C27EC38-04FD-46F1-BB5A-CC0262F68768}" srcId="{F7E50ACD-CB5C-48F1-B42B-AD5772014D76}" destId="{D0C6051B-A551-48E7-9CD7-9A55EC28ABBF}" srcOrd="3" destOrd="0" parTransId="{38024DB4-ACA6-49BF-83B6-7A8B0A7367CE}" sibTransId="{BE86DB53-5A80-472D-8F2A-1D4CC01F4069}"/>
    <dgm:cxn modelId="{F96C5F61-0F2D-4580-8720-A2A2E9E5BCE6}" srcId="{F7E50ACD-CB5C-48F1-B42B-AD5772014D76}" destId="{F84571CD-DAC0-4E19-ACC6-32E8645ACAF7}" srcOrd="0" destOrd="0" parTransId="{87DD1693-B3E0-4BA2-BA67-219C416BC5D1}" sibTransId="{5F485BA4-35D0-4FEF-8933-B1CA5A8C6A47}"/>
    <dgm:cxn modelId="{41B3D961-E2F9-45AC-B13C-32387A8757F9}" srcId="{F7E50ACD-CB5C-48F1-B42B-AD5772014D76}" destId="{759C969A-A296-4C36-BB56-A85C6DC32164}" srcOrd="2" destOrd="0" parTransId="{99B1689D-11CB-45DA-93BB-BBA2C919CE73}" sibTransId="{52B8F094-56E7-475C-A8E5-93729A8935E9}"/>
    <dgm:cxn modelId="{D6CD946C-D2D5-406A-9621-5D610FF8DB91}" type="presOf" srcId="{18193E35-E95E-48F3-B61E-CAD173D62814}" destId="{D74AE5CA-E3D9-4FD9-8E1D-4450FA674E1D}" srcOrd="0" destOrd="0" presId="urn:microsoft.com/office/officeart/2005/8/layout/process4"/>
    <dgm:cxn modelId="{E7A5B386-671D-41F3-9E8B-94C32B2A9F10}" type="presOf" srcId="{759C969A-A296-4C36-BB56-A85C6DC32164}" destId="{9C8B3FE2-3561-413D-896E-5A8BB88FF7DD}" srcOrd="0" destOrd="0" presId="urn:microsoft.com/office/officeart/2005/8/layout/process4"/>
    <dgm:cxn modelId="{2DAB959D-C9EC-400C-8E53-252B818E12A7}" type="presOf" srcId="{D0C6051B-A551-48E7-9CD7-9A55EC28ABBF}" destId="{2CBA769B-268C-41A7-9C8D-5E03509CCC93}" srcOrd="0" destOrd="0" presId="urn:microsoft.com/office/officeart/2005/8/layout/process4"/>
    <dgm:cxn modelId="{A4AF30A9-07F7-4983-BA8A-2F40AC272D16}" type="presOf" srcId="{F7E50ACD-CB5C-48F1-B42B-AD5772014D76}" destId="{5BBDFE13-7530-4F41-8FAE-6FA1D67B318A}" srcOrd="0" destOrd="0" presId="urn:microsoft.com/office/officeart/2005/8/layout/process4"/>
    <dgm:cxn modelId="{B603CCB4-1533-4CE3-A19E-76191DEF2985}" type="presOf" srcId="{7AA01BE6-4771-463D-9A11-386C78C091CA}" destId="{60067774-F731-4E6D-B7A2-C3B17A4D4460}" srcOrd="0" destOrd="0" presId="urn:microsoft.com/office/officeart/2005/8/layout/process4"/>
    <dgm:cxn modelId="{19E899C7-9E4C-41B3-B483-D4BC24998BED}" type="presOf" srcId="{7D7D471B-443A-425D-8EE8-8F3F6276DC98}" destId="{3C6E1512-DF44-43F6-BCA0-DED818D429F0}" srcOrd="0" destOrd="0" presId="urn:microsoft.com/office/officeart/2005/8/layout/process4"/>
    <dgm:cxn modelId="{4B9F42F9-39AC-4F81-B19B-B0C111F1B529}" srcId="{F7E50ACD-CB5C-48F1-B42B-AD5772014D76}" destId="{7D7D471B-443A-425D-8EE8-8F3F6276DC98}" srcOrd="4" destOrd="0" parTransId="{C411BAB1-B290-4A08-852B-680042566528}" sibTransId="{05942E23-26B3-463F-B941-FF00772F5C38}"/>
    <dgm:cxn modelId="{E857E5FA-B1C1-44DE-BED3-73AA3256A035}" srcId="{F7E50ACD-CB5C-48F1-B42B-AD5772014D76}" destId="{7AA01BE6-4771-463D-9A11-386C78C091CA}" srcOrd="1" destOrd="0" parTransId="{459FFCAE-2378-4860-B623-362AD1EC015A}" sibTransId="{6814E6E7-AD2C-465A-9A2D-0063473D97B9}"/>
    <dgm:cxn modelId="{304042C5-BCF1-41A9-A0E1-6EEC045A2E40}" type="presParOf" srcId="{5BBDFE13-7530-4F41-8FAE-6FA1D67B318A}" destId="{CAE33942-BDC9-44F9-8B4F-5C2B2DE8D55F}" srcOrd="0" destOrd="0" presId="urn:microsoft.com/office/officeart/2005/8/layout/process4"/>
    <dgm:cxn modelId="{BA477267-4A9F-45A6-A637-6F112775E4A1}" type="presParOf" srcId="{CAE33942-BDC9-44F9-8B4F-5C2B2DE8D55F}" destId="{D74AE5CA-E3D9-4FD9-8E1D-4450FA674E1D}" srcOrd="0" destOrd="0" presId="urn:microsoft.com/office/officeart/2005/8/layout/process4"/>
    <dgm:cxn modelId="{1E8B2ED2-7F42-4E65-B477-1FD8E744E048}" type="presParOf" srcId="{5BBDFE13-7530-4F41-8FAE-6FA1D67B318A}" destId="{164F669C-9577-445E-8995-EA164FF7EF0A}" srcOrd="1" destOrd="0" presId="urn:microsoft.com/office/officeart/2005/8/layout/process4"/>
    <dgm:cxn modelId="{D35111A3-CFDA-4AE5-9E25-05F3C1597EC2}" type="presParOf" srcId="{5BBDFE13-7530-4F41-8FAE-6FA1D67B318A}" destId="{654A0CA7-129F-4DD1-B7BA-CEDFD58CEB9A}" srcOrd="2" destOrd="0" presId="urn:microsoft.com/office/officeart/2005/8/layout/process4"/>
    <dgm:cxn modelId="{0A4472B4-6040-4EAA-87AC-05CF11D7F27D}" type="presParOf" srcId="{654A0CA7-129F-4DD1-B7BA-CEDFD58CEB9A}" destId="{3C6E1512-DF44-43F6-BCA0-DED818D429F0}" srcOrd="0" destOrd="0" presId="urn:microsoft.com/office/officeart/2005/8/layout/process4"/>
    <dgm:cxn modelId="{0EAB7619-D707-454D-81D9-9E9099DB636E}" type="presParOf" srcId="{5BBDFE13-7530-4F41-8FAE-6FA1D67B318A}" destId="{57E327C3-ADB8-44FD-A056-ABBF52E0B306}" srcOrd="3" destOrd="0" presId="urn:microsoft.com/office/officeart/2005/8/layout/process4"/>
    <dgm:cxn modelId="{4A0F0604-4A9B-45BA-942F-BD9E9902BC7E}" type="presParOf" srcId="{5BBDFE13-7530-4F41-8FAE-6FA1D67B318A}" destId="{48C7A157-79C4-4B99-9834-8DFD77D65169}" srcOrd="4" destOrd="0" presId="urn:microsoft.com/office/officeart/2005/8/layout/process4"/>
    <dgm:cxn modelId="{01271BB9-8990-43B8-9485-295CC4595F8A}" type="presParOf" srcId="{48C7A157-79C4-4B99-9834-8DFD77D65169}" destId="{2CBA769B-268C-41A7-9C8D-5E03509CCC93}" srcOrd="0" destOrd="0" presId="urn:microsoft.com/office/officeart/2005/8/layout/process4"/>
    <dgm:cxn modelId="{C2FE5087-F11E-4D50-9D83-B21DD7B5C01A}" type="presParOf" srcId="{5BBDFE13-7530-4F41-8FAE-6FA1D67B318A}" destId="{DF0AA01F-A201-4E0A-94D6-48250BBEB6D0}" srcOrd="5" destOrd="0" presId="urn:microsoft.com/office/officeart/2005/8/layout/process4"/>
    <dgm:cxn modelId="{464941F3-4E4A-44C0-9807-7338B7ADF893}" type="presParOf" srcId="{5BBDFE13-7530-4F41-8FAE-6FA1D67B318A}" destId="{96564C13-5CD2-4BF7-8089-4D7E3B791E8C}" srcOrd="6" destOrd="0" presId="urn:microsoft.com/office/officeart/2005/8/layout/process4"/>
    <dgm:cxn modelId="{EBDA83C2-A67C-45FE-974F-995D54B99292}" type="presParOf" srcId="{96564C13-5CD2-4BF7-8089-4D7E3B791E8C}" destId="{9C8B3FE2-3561-413D-896E-5A8BB88FF7DD}" srcOrd="0" destOrd="0" presId="urn:microsoft.com/office/officeart/2005/8/layout/process4"/>
    <dgm:cxn modelId="{82C4C6FC-09A9-4E62-B97D-4C105C3F8D6B}" type="presParOf" srcId="{5BBDFE13-7530-4F41-8FAE-6FA1D67B318A}" destId="{CFBD3714-43A1-4F2B-95E5-69400851DCA8}" srcOrd="7" destOrd="0" presId="urn:microsoft.com/office/officeart/2005/8/layout/process4"/>
    <dgm:cxn modelId="{BE967626-E81D-441E-9B2C-A74BA318B82B}" type="presParOf" srcId="{5BBDFE13-7530-4F41-8FAE-6FA1D67B318A}" destId="{B8E66692-20BF-4D28-BB83-69102C595423}" srcOrd="8" destOrd="0" presId="urn:microsoft.com/office/officeart/2005/8/layout/process4"/>
    <dgm:cxn modelId="{DF9D1C9E-5025-4C74-BEB4-7BCCE0F20D26}" type="presParOf" srcId="{B8E66692-20BF-4D28-BB83-69102C595423}" destId="{60067774-F731-4E6D-B7A2-C3B17A4D4460}" srcOrd="0" destOrd="0" presId="urn:microsoft.com/office/officeart/2005/8/layout/process4"/>
    <dgm:cxn modelId="{889BDB16-5B25-438A-82DB-70E02BF5AADD}" type="presParOf" srcId="{5BBDFE13-7530-4F41-8FAE-6FA1D67B318A}" destId="{E7644072-DFA7-4B32-ADAD-F5207197CED8}" srcOrd="9" destOrd="0" presId="urn:microsoft.com/office/officeart/2005/8/layout/process4"/>
    <dgm:cxn modelId="{7669CF22-1E5A-4DD8-9F5F-37D818A6E2DD}" type="presParOf" srcId="{5BBDFE13-7530-4F41-8FAE-6FA1D67B318A}" destId="{412F6C5C-D155-4FF3-957F-E43F9FABB587}" srcOrd="10" destOrd="0" presId="urn:microsoft.com/office/officeart/2005/8/layout/process4"/>
    <dgm:cxn modelId="{C7B08100-C1F0-4421-9497-2C29850C9050}" type="presParOf" srcId="{412F6C5C-D155-4FF3-957F-E43F9FABB587}" destId="{B3F35AB4-8F5E-4E31-A315-FA8AA13ED06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A1382A-BFDD-4B29-96D9-5B3A7FB75B89}"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17B23936-6DBC-4364-93ED-F10DAFCE35C8}">
      <dgm:prSet phldrT="[Text]" custT="1"/>
      <dgm:spPr/>
      <dgm:t>
        <a:bodyPr/>
        <a:lstStyle/>
        <a:p>
          <a:pPr algn="ctr"/>
          <a:r>
            <a:rPr lang="en-US" sz="2700" b="1" dirty="0">
              <a:solidFill>
                <a:srgbClr val="002060"/>
              </a:solidFill>
              <a:latin typeface="Times New Roman" pitchFamily="18" charset="0"/>
              <a:cs typeface="Arial" pitchFamily="34" charset="0"/>
            </a:rPr>
            <a:t>How will clinical management impact the outcomes for donation and transplantation?</a:t>
          </a:r>
          <a:endParaRPr lang="en-US" sz="2700" b="1" dirty="0">
            <a:solidFill>
              <a:srgbClr val="002060"/>
            </a:solidFill>
          </a:endParaRPr>
        </a:p>
      </dgm:t>
    </dgm:pt>
    <dgm:pt modelId="{3076C7EA-37F5-4336-A78F-7C36729ED1B5}" type="parTrans" cxnId="{45B40BAD-4B82-49C3-9C07-ACAEF71196FE}">
      <dgm:prSet/>
      <dgm:spPr/>
      <dgm:t>
        <a:bodyPr/>
        <a:lstStyle/>
        <a:p>
          <a:pPr algn="ctr"/>
          <a:endParaRPr lang="en-US" sz="2700" b="1">
            <a:solidFill>
              <a:schemeClr val="bg2"/>
            </a:solidFill>
          </a:endParaRPr>
        </a:p>
      </dgm:t>
    </dgm:pt>
    <dgm:pt modelId="{33BDFC87-30B2-44ED-9A33-69B85C4F063E}" type="sibTrans" cxnId="{45B40BAD-4B82-49C3-9C07-ACAEF71196FE}">
      <dgm:prSet/>
      <dgm:spPr/>
      <dgm:t>
        <a:bodyPr/>
        <a:lstStyle/>
        <a:p>
          <a:pPr algn="ctr"/>
          <a:endParaRPr lang="en-US" sz="2700" b="1">
            <a:solidFill>
              <a:schemeClr val="bg2"/>
            </a:solidFill>
          </a:endParaRPr>
        </a:p>
      </dgm:t>
    </dgm:pt>
    <dgm:pt modelId="{06FF0AA5-6970-4C5B-9899-7EE2644AFCE3}">
      <dgm:prSet custT="1"/>
      <dgm:spPr/>
      <dgm:t>
        <a:bodyPr/>
        <a:lstStyle/>
        <a:p>
          <a:pPr algn="ctr"/>
          <a:r>
            <a:rPr lang="en-US" sz="2700" b="1" dirty="0">
              <a:solidFill>
                <a:srgbClr val="002060"/>
              </a:solidFill>
              <a:latin typeface="Times New Roman" pitchFamily="18" charset="0"/>
              <a:cs typeface="Arial" pitchFamily="34" charset="0"/>
            </a:rPr>
            <a:t>What interventions can we utilize                                               to maintain patient stability?</a:t>
          </a:r>
        </a:p>
      </dgm:t>
    </dgm:pt>
    <dgm:pt modelId="{B19696C2-BC57-4670-8F06-8836652EFB9A}" type="parTrans" cxnId="{EAF1102C-58F1-4070-AA83-AC7BA2C380FE}">
      <dgm:prSet/>
      <dgm:spPr/>
      <dgm:t>
        <a:bodyPr/>
        <a:lstStyle/>
        <a:p>
          <a:pPr algn="ctr"/>
          <a:endParaRPr lang="en-US" sz="2700" b="1">
            <a:solidFill>
              <a:schemeClr val="bg2"/>
            </a:solidFill>
          </a:endParaRPr>
        </a:p>
      </dgm:t>
    </dgm:pt>
    <dgm:pt modelId="{424A18C8-F892-4DD9-8116-AC37B2916598}" type="sibTrans" cxnId="{EAF1102C-58F1-4070-AA83-AC7BA2C380FE}">
      <dgm:prSet/>
      <dgm:spPr/>
      <dgm:t>
        <a:bodyPr/>
        <a:lstStyle/>
        <a:p>
          <a:pPr algn="ctr"/>
          <a:endParaRPr lang="en-US" sz="2700" b="1">
            <a:solidFill>
              <a:schemeClr val="bg2"/>
            </a:solidFill>
          </a:endParaRPr>
        </a:p>
      </dgm:t>
    </dgm:pt>
    <dgm:pt modelId="{7DD437C7-8C7A-4CCC-A044-196E4B77E195}">
      <dgm:prSet custT="1"/>
      <dgm:spPr/>
      <dgm:t>
        <a:bodyPr/>
        <a:lstStyle/>
        <a:p>
          <a:pPr algn="ctr"/>
          <a:r>
            <a:rPr lang="en-US" sz="2700" b="1" dirty="0">
              <a:solidFill>
                <a:srgbClr val="002060"/>
              </a:solidFill>
              <a:latin typeface="Times New Roman" pitchFamily="18" charset="0"/>
              <a:cs typeface="Arial" pitchFamily="34" charset="0"/>
            </a:rPr>
            <a:t>What strategies can we implement                                        to optimize organ function?</a:t>
          </a:r>
        </a:p>
      </dgm:t>
    </dgm:pt>
    <dgm:pt modelId="{54084526-1748-4DAA-9E9F-D3913087D569}" type="parTrans" cxnId="{471103D9-AD2C-4C13-BC4B-1AD1E64AB80D}">
      <dgm:prSet/>
      <dgm:spPr/>
      <dgm:t>
        <a:bodyPr/>
        <a:lstStyle/>
        <a:p>
          <a:pPr algn="ctr"/>
          <a:endParaRPr lang="en-US" sz="2700" b="1">
            <a:solidFill>
              <a:schemeClr val="bg2"/>
            </a:solidFill>
          </a:endParaRPr>
        </a:p>
      </dgm:t>
    </dgm:pt>
    <dgm:pt modelId="{B58D98F6-85D1-4A52-BFCE-65B62E891E00}" type="sibTrans" cxnId="{471103D9-AD2C-4C13-BC4B-1AD1E64AB80D}">
      <dgm:prSet/>
      <dgm:spPr/>
      <dgm:t>
        <a:bodyPr/>
        <a:lstStyle/>
        <a:p>
          <a:pPr algn="ctr"/>
          <a:endParaRPr lang="en-US" sz="2700" b="1">
            <a:solidFill>
              <a:schemeClr val="bg2"/>
            </a:solidFill>
          </a:endParaRPr>
        </a:p>
      </dgm:t>
    </dgm:pt>
    <dgm:pt modelId="{ED53F83F-203D-4419-A04A-1AD8090D0CCA}" type="pres">
      <dgm:prSet presAssocID="{22A1382A-BFDD-4B29-96D9-5B3A7FB75B89}" presName="linear" presStyleCnt="0">
        <dgm:presLayoutVars>
          <dgm:animLvl val="lvl"/>
          <dgm:resizeHandles val="exact"/>
        </dgm:presLayoutVars>
      </dgm:prSet>
      <dgm:spPr/>
    </dgm:pt>
    <dgm:pt modelId="{4688FF1B-7703-4178-A096-E11F8D369C6F}" type="pres">
      <dgm:prSet presAssocID="{17B23936-6DBC-4364-93ED-F10DAFCE35C8}" presName="parentText" presStyleLbl="node1" presStyleIdx="0" presStyleCnt="3">
        <dgm:presLayoutVars>
          <dgm:chMax val="0"/>
          <dgm:bulletEnabled val="1"/>
        </dgm:presLayoutVars>
      </dgm:prSet>
      <dgm:spPr/>
    </dgm:pt>
    <dgm:pt modelId="{A8DC8E72-BB4F-4431-BC6D-E677017EE805}" type="pres">
      <dgm:prSet presAssocID="{33BDFC87-30B2-44ED-9A33-69B85C4F063E}" presName="spacer" presStyleCnt="0"/>
      <dgm:spPr/>
    </dgm:pt>
    <dgm:pt modelId="{DB2AB638-33B8-428A-AF72-78FFF95EE521}" type="pres">
      <dgm:prSet presAssocID="{06FF0AA5-6970-4C5B-9899-7EE2644AFCE3}" presName="parentText" presStyleLbl="node1" presStyleIdx="1" presStyleCnt="3">
        <dgm:presLayoutVars>
          <dgm:chMax val="0"/>
          <dgm:bulletEnabled val="1"/>
        </dgm:presLayoutVars>
      </dgm:prSet>
      <dgm:spPr/>
    </dgm:pt>
    <dgm:pt modelId="{495FFAAD-1D91-45C3-A346-32C201A8FDE7}" type="pres">
      <dgm:prSet presAssocID="{424A18C8-F892-4DD9-8116-AC37B2916598}" presName="spacer" presStyleCnt="0"/>
      <dgm:spPr/>
    </dgm:pt>
    <dgm:pt modelId="{C05B1C4D-C016-4675-A6E5-C95FCB359426}" type="pres">
      <dgm:prSet presAssocID="{7DD437C7-8C7A-4CCC-A044-196E4B77E195}" presName="parentText" presStyleLbl="node1" presStyleIdx="2" presStyleCnt="3">
        <dgm:presLayoutVars>
          <dgm:chMax val="0"/>
          <dgm:bulletEnabled val="1"/>
        </dgm:presLayoutVars>
      </dgm:prSet>
      <dgm:spPr/>
    </dgm:pt>
  </dgm:ptLst>
  <dgm:cxnLst>
    <dgm:cxn modelId="{46DF320B-F72D-49B3-8CB1-C7C7D42CC772}" type="presOf" srcId="{06FF0AA5-6970-4C5B-9899-7EE2644AFCE3}" destId="{DB2AB638-33B8-428A-AF72-78FFF95EE521}" srcOrd="0" destOrd="0" presId="urn:microsoft.com/office/officeart/2005/8/layout/vList2"/>
    <dgm:cxn modelId="{EAF1102C-58F1-4070-AA83-AC7BA2C380FE}" srcId="{22A1382A-BFDD-4B29-96D9-5B3A7FB75B89}" destId="{06FF0AA5-6970-4C5B-9899-7EE2644AFCE3}" srcOrd="1" destOrd="0" parTransId="{B19696C2-BC57-4670-8F06-8836652EFB9A}" sibTransId="{424A18C8-F892-4DD9-8116-AC37B2916598}"/>
    <dgm:cxn modelId="{278CD473-C4A7-4FCA-AE43-16252F2BAEC8}" type="presOf" srcId="{7DD437C7-8C7A-4CCC-A044-196E4B77E195}" destId="{C05B1C4D-C016-4675-A6E5-C95FCB359426}" srcOrd="0" destOrd="0" presId="urn:microsoft.com/office/officeart/2005/8/layout/vList2"/>
    <dgm:cxn modelId="{BDFF3259-DA24-4081-9816-102A0520D68B}" type="presOf" srcId="{17B23936-6DBC-4364-93ED-F10DAFCE35C8}" destId="{4688FF1B-7703-4178-A096-E11F8D369C6F}" srcOrd="0" destOrd="0" presId="urn:microsoft.com/office/officeart/2005/8/layout/vList2"/>
    <dgm:cxn modelId="{079E407F-5530-4A48-A678-FA4CAF142AC0}" type="presOf" srcId="{22A1382A-BFDD-4B29-96D9-5B3A7FB75B89}" destId="{ED53F83F-203D-4419-A04A-1AD8090D0CCA}" srcOrd="0" destOrd="0" presId="urn:microsoft.com/office/officeart/2005/8/layout/vList2"/>
    <dgm:cxn modelId="{45B40BAD-4B82-49C3-9C07-ACAEF71196FE}" srcId="{22A1382A-BFDD-4B29-96D9-5B3A7FB75B89}" destId="{17B23936-6DBC-4364-93ED-F10DAFCE35C8}" srcOrd="0" destOrd="0" parTransId="{3076C7EA-37F5-4336-A78F-7C36729ED1B5}" sibTransId="{33BDFC87-30B2-44ED-9A33-69B85C4F063E}"/>
    <dgm:cxn modelId="{471103D9-AD2C-4C13-BC4B-1AD1E64AB80D}" srcId="{22A1382A-BFDD-4B29-96D9-5B3A7FB75B89}" destId="{7DD437C7-8C7A-4CCC-A044-196E4B77E195}" srcOrd="2" destOrd="0" parTransId="{54084526-1748-4DAA-9E9F-D3913087D569}" sibTransId="{B58D98F6-85D1-4A52-BFCE-65B62E891E00}"/>
    <dgm:cxn modelId="{2ABD4494-0CE6-4A9E-996B-14903137635B}" type="presParOf" srcId="{ED53F83F-203D-4419-A04A-1AD8090D0CCA}" destId="{4688FF1B-7703-4178-A096-E11F8D369C6F}" srcOrd="0" destOrd="0" presId="urn:microsoft.com/office/officeart/2005/8/layout/vList2"/>
    <dgm:cxn modelId="{09A0DD40-DC8F-4237-A1FD-7B628362AD41}" type="presParOf" srcId="{ED53F83F-203D-4419-A04A-1AD8090D0CCA}" destId="{A8DC8E72-BB4F-4431-BC6D-E677017EE805}" srcOrd="1" destOrd="0" presId="urn:microsoft.com/office/officeart/2005/8/layout/vList2"/>
    <dgm:cxn modelId="{16CD213F-C69B-42E3-A50D-736E06B1280A}" type="presParOf" srcId="{ED53F83F-203D-4419-A04A-1AD8090D0CCA}" destId="{DB2AB638-33B8-428A-AF72-78FFF95EE521}" srcOrd="2" destOrd="0" presId="urn:microsoft.com/office/officeart/2005/8/layout/vList2"/>
    <dgm:cxn modelId="{93CB2830-E9E3-4ABD-B14B-64DB0ECE6139}" type="presParOf" srcId="{ED53F83F-203D-4419-A04A-1AD8090D0CCA}" destId="{495FFAAD-1D91-45C3-A346-32C201A8FDE7}" srcOrd="3" destOrd="0" presId="urn:microsoft.com/office/officeart/2005/8/layout/vList2"/>
    <dgm:cxn modelId="{E2644B9C-2F5C-422C-A497-213ACDB20932}" type="presParOf" srcId="{ED53F83F-203D-4419-A04A-1AD8090D0CCA}" destId="{C05B1C4D-C016-4675-A6E5-C95FCB35942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417464-5BAB-4995-8359-637A14DE7B49}" type="doc">
      <dgm:prSet loTypeId="urn:microsoft.com/office/officeart/2005/8/layout/cycle8" loCatId="cycle" qsTypeId="urn:microsoft.com/office/officeart/2005/8/quickstyle/simple5" qsCatId="simple" csTypeId="urn:microsoft.com/office/officeart/2005/8/colors/colorful1" csCatId="colorful" phldr="1"/>
      <dgm:spPr/>
    </dgm:pt>
    <dgm:pt modelId="{8057C391-EBD6-4BCC-AB02-596C020AE97C}">
      <dgm:prSet phldrT="[Text]" custT="1"/>
      <dgm:spPr/>
      <dgm:t>
        <a:bodyPr/>
        <a:lstStyle/>
        <a:p>
          <a:pPr algn="ctr"/>
          <a:r>
            <a:rPr lang="en-US" sz="2000" b="1" i="1" dirty="0">
              <a:solidFill>
                <a:srgbClr val="0F3974"/>
              </a:solidFill>
              <a:latin typeface="Calisto MT" panose="02040603050505030304" pitchFamily="18" charset="0"/>
            </a:rPr>
            <a:t>Catecholamine Surge</a:t>
          </a:r>
        </a:p>
        <a:p>
          <a:pPr algn="l"/>
          <a:r>
            <a:rPr lang="en-US" sz="1800" b="1" dirty="0">
              <a:solidFill>
                <a:srgbClr val="0F3974"/>
              </a:solidFill>
              <a:latin typeface="Calisto MT" panose="02040603050505030304" pitchFamily="18" charset="0"/>
            </a:rPr>
            <a:t>      Epinephrine</a:t>
          </a:r>
        </a:p>
        <a:p>
          <a:pPr algn="l"/>
          <a:r>
            <a:rPr lang="en-US" sz="1800" b="1" dirty="0">
              <a:solidFill>
                <a:srgbClr val="0F3974"/>
              </a:solidFill>
              <a:latin typeface="Calisto MT" panose="02040603050505030304" pitchFamily="18" charset="0"/>
            </a:rPr>
            <a:t>      Norepinephrine</a:t>
          </a:r>
        </a:p>
        <a:p>
          <a:pPr algn="l"/>
          <a:r>
            <a:rPr lang="en-US" sz="1800" b="1" dirty="0">
              <a:solidFill>
                <a:srgbClr val="0F3974"/>
              </a:solidFill>
              <a:latin typeface="Calisto MT" panose="02040603050505030304" pitchFamily="18" charset="0"/>
            </a:rPr>
            <a:t>      Dopamine</a:t>
          </a:r>
        </a:p>
      </dgm:t>
    </dgm:pt>
    <dgm:pt modelId="{88224F26-22A5-4279-A394-B03C3974A1F4}" type="parTrans" cxnId="{D05B9687-98E8-40B0-A7A4-2E051E8FAC9D}">
      <dgm:prSet/>
      <dgm:spPr/>
      <dgm:t>
        <a:bodyPr/>
        <a:lstStyle/>
        <a:p>
          <a:endParaRPr lang="en-US"/>
        </a:p>
      </dgm:t>
    </dgm:pt>
    <dgm:pt modelId="{513E7A9E-3A71-4FF1-8E07-629009A2FB74}" type="sibTrans" cxnId="{D05B9687-98E8-40B0-A7A4-2E051E8FAC9D}">
      <dgm:prSet/>
      <dgm:spPr/>
      <dgm:t>
        <a:bodyPr/>
        <a:lstStyle/>
        <a:p>
          <a:endParaRPr lang="en-US"/>
        </a:p>
      </dgm:t>
    </dgm:pt>
    <dgm:pt modelId="{07CB9F77-33C8-4B05-9A43-9C394260ADA8}">
      <dgm:prSet phldrT="[Text]" custT="1"/>
      <dgm:spPr/>
      <dgm:t>
        <a:bodyPr/>
        <a:lstStyle/>
        <a:p>
          <a:r>
            <a:rPr lang="en-US" sz="2000" b="1" i="1" dirty="0">
              <a:solidFill>
                <a:srgbClr val="0F3974"/>
              </a:solidFill>
              <a:latin typeface="Calisto MT" panose="02040603050505030304" pitchFamily="18" charset="0"/>
            </a:rPr>
            <a:t>Cardiac Effects</a:t>
          </a:r>
        </a:p>
        <a:p>
          <a:endParaRPr lang="en-US" sz="800" b="1" i="1" dirty="0">
            <a:solidFill>
              <a:srgbClr val="0F3974"/>
            </a:solidFill>
            <a:latin typeface="Calisto MT" panose="02040603050505030304" pitchFamily="18" charset="0"/>
          </a:endParaRPr>
        </a:p>
        <a:p>
          <a:r>
            <a:rPr lang="en-US" sz="1600" b="1" dirty="0">
              <a:solidFill>
                <a:srgbClr val="0F3974"/>
              </a:solidFill>
              <a:latin typeface="Calisto MT" panose="02040603050505030304" pitchFamily="18" charset="0"/>
            </a:rPr>
            <a:t>Rhythm changes</a:t>
          </a:r>
        </a:p>
        <a:p>
          <a:endParaRPr lang="en-US" sz="800" b="1" dirty="0">
            <a:solidFill>
              <a:srgbClr val="0F3974"/>
            </a:solidFill>
            <a:latin typeface="Calisto MT" panose="02040603050505030304" pitchFamily="18" charset="0"/>
          </a:endParaRPr>
        </a:p>
        <a:p>
          <a:r>
            <a:rPr lang="en-US" sz="1600" b="1" dirty="0">
              <a:solidFill>
                <a:srgbClr val="0F3974"/>
              </a:solidFill>
              <a:latin typeface="Calisto MT" panose="02040603050505030304" pitchFamily="18" charset="0"/>
            </a:rPr>
            <a:t>50% decrease in cardiac function in the 1</a:t>
          </a:r>
          <a:r>
            <a:rPr lang="en-US" sz="1600" b="1" baseline="30000" dirty="0">
              <a:solidFill>
                <a:srgbClr val="0F3974"/>
              </a:solidFill>
              <a:latin typeface="Calisto MT" panose="02040603050505030304" pitchFamily="18" charset="0"/>
            </a:rPr>
            <a:t>st</a:t>
          </a:r>
          <a:r>
            <a:rPr lang="en-US" sz="1600" b="1" dirty="0">
              <a:solidFill>
                <a:srgbClr val="0F3974"/>
              </a:solidFill>
              <a:latin typeface="Calisto MT" panose="02040603050505030304" pitchFamily="18" charset="0"/>
            </a:rPr>
            <a:t> 60 minutes after brain death</a:t>
          </a:r>
        </a:p>
      </dgm:t>
    </dgm:pt>
    <dgm:pt modelId="{5C105200-2873-480C-9140-207DFD6FB8A9}" type="parTrans" cxnId="{9D470B76-F438-4220-A416-236B8246A9A9}">
      <dgm:prSet/>
      <dgm:spPr/>
      <dgm:t>
        <a:bodyPr/>
        <a:lstStyle/>
        <a:p>
          <a:endParaRPr lang="en-US"/>
        </a:p>
      </dgm:t>
    </dgm:pt>
    <dgm:pt modelId="{C7703A69-16C5-4435-8FD0-CA69C39D2EFC}" type="sibTrans" cxnId="{9D470B76-F438-4220-A416-236B8246A9A9}">
      <dgm:prSet/>
      <dgm:spPr/>
      <dgm:t>
        <a:bodyPr/>
        <a:lstStyle/>
        <a:p>
          <a:endParaRPr lang="en-US"/>
        </a:p>
      </dgm:t>
    </dgm:pt>
    <dgm:pt modelId="{23D2CD0F-599B-4014-A9E0-7CA95C657542}">
      <dgm:prSet phldrT="[Text]" custT="1"/>
      <dgm:spPr/>
      <dgm:t>
        <a:bodyPr/>
        <a:lstStyle/>
        <a:p>
          <a:pPr algn="l"/>
          <a:r>
            <a:rPr lang="en-US" sz="2000" b="1" i="1" dirty="0">
              <a:solidFill>
                <a:srgbClr val="0F3974"/>
              </a:solidFill>
              <a:latin typeface="Calisto MT" panose="02040603050505030304" pitchFamily="18" charset="0"/>
              <a:cs typeface="Arial"/>
            </a:rPr>
            <a:t>  Vital Sign Changes</a:t>
          </a:r>
          <a:endParaRPr lang="en-US" sz="1000" b="1" i="1" dirty="0">
            <a:solidFill>
              <a:srgbClr val="0F3974"/>
            </a:solidFill>
            <a:latin typeface="Calisto MT" panose="02040603050505030304" pitchFamily="18" charset="0"/>
            <a:cs typeface="Arial"/>
          </a:endParaRPr>
        </a:p>
        <a:p>
          <a:pPr algn="l"/>
          <a:r>
            <a:rPr lang="en-US" sz="1800" b="1" dirty="0">
              <a:solidFill>
                <a:srgbClr val="0F3974"/>
              </a:solidFill>
              <a:latin typeface="Calisto MT" panose="02040603050505030304" pitchFamily="18" charset="0"/>
              <a:cs typeface="Arial"/>
            </a:rPr>
            <a:t>↑</a:t>
          </a:r>
          <a:r>
            <a:rPr lang="en-US" sz="1800" b="1" dirty="0">
              <a:solidFill>
                <a:srgbClr val="0F3974"/>
              </a:solidFill>
              <a:latin typeface="Calisto MT" panose="02040603050505030304" pitchFamily="18" charset="0"/>
            </a:rPr>
            <a:t>ICP, BP, HR</a:t>
          </a:r>
        </a:p>
        <a:p>
          <a:pPr algn="l"/>
          <a:endParaRPr lang="en-US" sz="800" b="1" dirty="0">
            <a:solidFill>
              <a:srgbClr val="0F3974"/>
            </a:solidFill>
            <a:latin typeface="Calisto MT" panose="02040603050505030304" pitchFamily="18" charset="0"/>
          </a:endParaRPr>
        </a:p>
        <a:p>
          <a:pPr algn="l"/>
          <a:r>
            <a:rPr lang="en-US" sz="1800" b="1" dirty="0">
              <a:solidFill>
                <a:srgbClr val="0F3974"/>
              </a:solidFill>
              <a:latin typeface="Calisto MT" panose="02040603050505030304" pitchFamily="18" charset="0"/>
            </a:rPr>
            <a:t>Cushing’s Response – </a:t>
          </a:r>
          <a:r>
            <a:rPr lang="en-US" sz="1800" b="1" dirty="0">
              <a:solidFill>
                <a:srgbClr val="0F3974"/>
              </a:solidFill>
              <a:latin typeface="Calisto MT" panose="02040603050505030304" pitchFamily="18" charset="0"/>
              <a:cs typeface="Arial"/>
            </a:rPr>
            <a:t>↑</a:t>
          </a:r>
          <a:r>
            <a:rPr lang="en-US" sz="1800" b="1" dirty="0">
              <a:solidFill>
                <a:srgbClr val="0F3974"/>
              </a:solidFill>
              <a:latin typeface="Calisto MT" panose="02040603050505030304" pitchFamily="18" charset="0"/>
            </a:rPr>
            <a:t>BP, </a:t>
          </a:r>
          <a:r>
            <a:rPr lang="en-US" sz="1800" b="1" dirty="0">
              <a:solidFill>
                <a:srgbClr val="0F3974"/>
              </a:solidFill>
              <a:latin typeface="Calisto MT" panose="02040603050505030304" pitchFamily="18" charset="0"/>
              <a:cs typeface="Arial"/>
            </a:rPr>
            <a:t>↓</a:t>
          </a:r>
          <a:r>
            <a:rPr lang="en-US" sz="1800" b="1" dirty="0">
              <a:solidFill>
                <a:srgbClr val="0F3974"/>
              </a:solidFill>
              <a:latin typeface="Calisto MT" panose="02040603050505030304" pitchFamily="18" charset="0"/>
            </a:rPr>
            <a:t>HR</a:t>
          </a:r>
        </a:p>
      </dgm:t>
    </dgm:pt>
    <dgm:pt modelId="{DA3F3B19-73C6-4B53-B15A-933331C29980}" type="parTrans" cxnId="{B75E8AF3-8F06-4B10-A2B7-BD512FB0A7A6}">
      <dgm:prSet/>
      <dgm:spPr/>
      <dgm:t>
        <a:bodyPr/>
        <a:lstStyle/>
        <a:p>
          <a:endParaRPr lang="en-US"/>
        </a:p>
      </dgm:t>
    </dgm:pt>
    <dgm:pt modelId="{191D8C36-21C0-49F2-AD66-4A220E068B5A}" type="sibTrans" cxnId="{B75E8AF3-8F06-4B10-A2B7-BD512FB0A7A6}">
      <dgm:prSet/>
      <dgm:spPr/>
      <dgm:t>
        <a:bodyPr/>
        <a:lstStyle/>
        <a:p>
          <a:endParaRPr lang="en-US"/>
        </a:p>
      </dgm:t>
    </dgm:pt>
    <dgm:pt modelId="{2A0B52BE-FF3C-43D0-85DB-93A40F637FF6}" type="pres">
      <dgm:prSet presAssocID="{DF417464-5BAB-4995-8359-637A14DE7B49}" presName="compositeShape" presStyleCnt="0">
        <dgm:presLayoutVars>
          <dgm:chMax val="7"/>
          <dgm:dir/>
          <dgm:resizeHandles val="exact"/>
        </dgm:presLayoutVars>
      </dgm:prSet>
      <dgm:spPr/>
    </dgm:pt>
    <dgm:pt modelId="{90A0F679-5E52-4959-97C9-ABF32BB3B37C}" type="pres">
      <dgm:prSet presAssocID="{DF417464-5BAB-4995-8359-637A14DE7B49}" presName="wedge1" presStyleLbl="node1" presStyleIdx="0" presStyleCnt="3"/>
      <dgm:spPr/>
    </dgm:pt>
    <dgm:pt modelId="{247B1446-4D85-450A-857B-FAA045F916C1}" type="pres">
      <dgm:prSet presAssocID="{DF417464-5BAB-4995-8359-637A14DE7B49}" presName="dummy1a" presStyleCnt="0"/>
      <dgm:spPr/>
    </dgm:pt>
    <dgm:pt modelId="{C4412275-D30E-48E1-B97A-A510CA297199}" type="pres">
      <dgm:prSet presAssocID="{DF417464-5BAB-4995-8359-637A14DE7B49}" presName="dummy1b" presStyleCnt="0"/>
      <dgm:spPr/>
    </dgm:pt>
    <dgm:pt modelId="{FC8C4FA5-B574-4086-A58E-D94933574E9B}" type="pres">
      <dgm:prSet presAssocID="{DF417464-5BAB-4995-8359-637A14DE7B49}" presName="wedge1Tx" presStyleLbl="node1" presStyleIdx="0" presStyleCnt="3">
        <dgm:presLayoutVars>
          <dgm:chMax val="0"/>
          <dgm:chPref val="0"/>
          <dgm:bulletEnabled val="1"/>
        </dgm:presLayoutVars>
      </dgm:prSet>
      <dgm:spPr/>
    </dgm:pt>
    <dgm:pt modelId="{746EA1F4-7903-4B71-8C12-8FBFC823DF02}" type="pres">
      <dgm:prSet presAssocID="{DF417464-5BAB-4995-8359-637A14DE7B49}" presName="wedge2" presStyleLbl="node1" presStyleIdx="1" presStyleCnt="3" custLinFactNeighborY="-392"/>
      <dgm:spPr/>
    </dgm:pt>
    <dgm:pt modelId="{33C03FDD-5877-484C-8CB6-51D437CF9691}" type="pres">
      <dgm:prSet presAssocID="{DF417464-5BAB-4995-8359-637A14DE7B49}" presName="dummy2a" presStyleCnt="0"/>
      <dgm:spPr/>
    </dgm:pt>
    <dgm:pt modelId="{279D721C-6E5C-40F4-A285-878DB5C53B59}" type="pres">
      <dgm:prSet presAssocID="{DF417464-5BAB-4995-8359-637A14DE7B49}" presName="dummy2b" presStyleCnt="0"/>
      <dgm:spPr/>
    </dgm:pt>
    <dgm:pt modelId="{22C21E4E-CA7A-41EF-BEF3-917B2C244974}" type="pres">
      <dgm:prSet presAssocID="{DF417464-5BAB-4995-8359-637A14DE7B49}" presName="wedge2Tx" presStyleLbl="node1" presStyleIdx="1" presStyleCnt="3">
        <dgm:presLayoutVars>
          <dgm:chMax val="0"/>
          <dgm:chPref val="0"/>
          <dgm:bulletEnabled val="1"/>
        </dgm:presLayoutVars>
      </dgm:prSet>
      <dgm:spPr/>
    </dgm:pt>
    <dgm:pt modelId="{9E66580B-B86B-4233-8E77-45C38275C42A}" type="pres">
      <dgm:prSet presAssocID="{DF417464-5BAB-4995-8359-637A14DE7B49}" presName="wedge3" presStyleLbl="node1" presStyleIdx="2" presStyleCnt="3"/>
      <dgm:spPr/>
    </dgm:pt>
    <dgm:pt modelId="{A1BED65B-EDD1-4E78-95B0-61C8DA95A06D}" type="pres">
      <dgm:prSet presAssocID="{DF417464-5BAB-4995-8359-637A14DE7B49}" presName="dummy3a" presStyleCnt="0"/>
      <dgm:spPr/>
    </dgm:pt>
    <dgm:pt modelId="{542343F6-88D8-4378-8DBE-CA0CE6FD5E87}" type="pres">
      <dgm:prSet presAssocID="{DF417464-5BAB-4995-8359-637A14DE7B49}" presName="dummy3b" presStyleCnt="0"/>
      <dgm:spPr/>
    </dgm:pt>
    <dgm:pt modelId="{4E8688F2-14AD-4C9C-B9EC-50CF291910A2}" type="pres">
      <dgm:prSet presAssocID="{DF417464-5BAB-4995-8359-637A14DE7B49}" presName="wedge3Tx" presStyleLbl="node1" presStyleIdx="2" presStyleCnt="3">
        <dgm:presLayoutVars>
          <dgm:chMax val="0"/>
          <dgm:chPref val="0"/>
          <dgm:bulletEnabled val="1"/>
        </dgm:presLayoutVars>
      </dgm:prSet>
      <dgm:spPr/>
    </dgm:pt>
    <dgm:pt modelId="{5DBB4CDC-1412-4823-A290-2EEB5C1789F0}" type="pres">
      <dgm:prSet presAssocID="{513E7A9E-3A71-4FF1-8E07-629009A2FB74}" presName="arrowWedge1" presStyleLbl="fgSibTrans2D1" presStyleIdx="0" presStyleCnt="3"/>
      <dgm:spPr>
        <a:ln>
          <a:solidFill>
            <a:srgbClr val="0F3974"/>
          </a:solidFill>
        </a:ln>
      </dgm:spPr>
    </dgm:pt>
    <dgm:pt modelId="{2C865C67-8F35-4D88-83F1-D24A5013C31F}" type="pres">
      <dgm:prSet presAssocID="{C7703A69-16C5-4435-8FD0-CA69C39D2EFC}" presName="arrowWedge2" presStyleLbl="fgSibTrans2D1" presStyleIdx="1" presStyleCnt="3"/>
      <dgm:spPr>
        <a:ln>
          <a:solidFill>
            <a:srgbClr val="0F3974"/>
          </a:solidFill>
        </a:ln>
      </dgm:spPr>
    </dgm:pt>
    <dgm:pt modelId="{CC4C861E-D0A3-42D9-BB5D-1B36D646FA39}" type="pres">
      <dgm:prSet presAssocID="{191D8C36-21C0-49F2-AD66-4A220E068B5A}" presName="arrowWedge3" presStyleLbl="fgSibTrans2D1" presStyleIdx="2" presStyleCnt="3"/>
      <dgm:spPr>
        <a:ln>
          <a:solidFill>
            <a:srgbClr val="0F3974"/>
          </a:solidFill>
        </a:ln>
      </dgm:spPr>
    </dgm:pt>
  </dgm:ptLst>
  <dgm:cxnLst>
    <dgm:cxn modelId="{EE1F2435-3740-45A0-8A96-3621E4DE214C}" type="presOf" srcId="{8057C391-EBD6-4BCC-AB02-596C020AE97C}" destId="{FC8C4FA5-B574-4086-A58E-D94933574E9B}" srcOrd="1" destOrd="0" presId="urn:microsoft.com/office/officeart/2005/8/layout/cycle8"/>
    <dgm:cxn modelId="{F347EB35-B12A-4ACD-9FAD-5802BD0D2EF6}" type="presOf" srcId="{23D2CD0F-599B-4014-A9E0-7CA95C657542}" destId="{9E66580B-B86B-4233-8E77-45C38275C42A}" srcOrd="0" destOrd="0" presId="urn:microsoft.com/office/officeart/2005/8/layout/cycle8"/>
    <dgm:cxn modelId="{58442750-5008-4D47-8EAB-185A0180FFA1}" type="presOf" srcId="{DF417464-5BAB-4995-8359-637A14DE7B49}" destId="{2A0B52BE-FF3C-43D0-85DB-93A40F637FF6}" srcOrd="0" destOrd="0" presId="urn:microsoft.com/office/officeart/2005/8/layout/cycle8"/>
    <dgm:cxn modelId="{9D470B76-F438-4220-A416-236B8246A9A9}" srcId="{DF417464-5BAB-4995-8359-637A14DE7B49}" destId="{07CB9F77-33C8-4B05-9A43-9C394260ADA8}" srcOrd="1" destOrd="0" parTransId="{5C105200-2873-480C-9140-207DFD6FB8A9}" sibTransId="{C7703A69-16C5-4435-8FD0-CA69C39D2EFC}"/>
    <dgm:cxn modelId="{BF31E078-E09B-4FEB-809A-011FA1F87977}" type="presOf" srcId="{07CB9F77-33C8-4B05-9A43-9C394260ADA8}" destId="{746EA1F4-7903-4B71-8C12-8FBFC823DF02}" srcOrd="0" destOrd="0" presId="urn:microsoft.com/office/officeart/2005/8/layout/cycle8"/>
    <dgm:cxn modelId="{D05B9687-98E8-40B0-A7A4-2E051E8FAC9D}" srcId="{DF417464-5BAB-4995-8359-637A14DE7B49}" destId="{8057C391-EBD6-4BCC-AB02-596C020AE97C}" srcOrd="0" destOrd="0" parTransId="{88224F26-22A5-4279-A394-B03C3974A1F4}" sibTransId="{513E7A9E-3A71-4FF1-8E07-629009A2FB74}"/>
    <dgm:cxn modelId="{03ACF9D0-C201-4759-8897-ACF288A6EDDC}" type="presOf" srcId="{23D2CD0F-599B-4014-A9E0-7CA95C657542}" destId="{4E8688F2-14AD-4C9C-B9EC-50CF291910A2}" srcOrd="1" destOrd="0" presId="urn:microsoft.com/office/officeart/2005/8/layout/cycle8"/>
    <dgm:cxn modelId="{497E36EF-D249-4AB3-BF83-C9239DAE3BA2}" type="presOf" srcId="{07CB9F77-33C8-4B05-9A43-9C394260ADA8}" destId="{22C21E4E-CA7A-41EF-BEF3-917B2C244974}" srcOrd="1" destOrd="0" presId="urn:microsoft.com/office/officeart/2005/8/layout/cycle8"/>
    <dgm:cxn modelId="{B75E8AF3-8F06-4B10-A2B7-BD512FB0A7A6}" srcId="{DF417464-5BAB-4995-8359-637A14DE7B49}" destId="{23D2CD0F-599B-4014-A9E0-7CA95C657542}" srcOrd="2" destOrd="0" parTransId="{DA3F3B19-73C6-4B53-B15A-933331C29980}" sibTransId="{191D8C36-21C0-49F2-AD66-4A220E068B5A}"/>
    <dgm:cxn modelId="{806888FF-827F-4263-A267-DFE9060E697E}" type="presOf" srcId="{8057C391-EBD6-4BCC-AB02-596C020AE97C}" destId="{90A0F679-5E52-4959-97C9-ABF32BB3B37C}" srcOrd="0" destOrd="0" presId="urn:microsoft.com/office/officeart/2005/8/layout/cycle8"/>
    <dgm:cxn modelId="{42132E60-8690-4457-B109-F6AC48B49FA9}" type="presParOf" srcId="{2A0B52BE-FF3C-43D0-85DB-93A40F637FF6}" destId="{90A0F679-5E52-4959-97C9-ABF32BB3B37C}" srcOrd="0" destOrd="0" presId="urn:microsoft.com/office/officeart/2005/8/layout/cycle8"/>
    <dgm:cxn modelId="{7ABA4F83-2C13-4737-90CA-6EBFF7824EFB}" type="presParOf" srcId="{2A0B52BE-FF3C-43D0-85DB-93A40F637FF6}" destId="{247B1446-4D85-450A-857B-FAA045F916C1}" srcOrd="1" destOrd="0" presId="urn:microsoft.com/office/officeart/2005/8/layout/cycle8"/>
    <dgm:cxn modelId="{48155957-1B09-414D-8849-68E072B466D0}" type="presParOf" srcId="{2A0B52BE-FF3C-43D0-85DB-93A40F637FF6}" destId="{C4412275-D30E-48E1-B97A-A510CA297199}" srcOrd="2" destOrd="0" presId="urn:microsoft.com/office/officeart/2005/8/layout/cycle8"/>
    <dgm:cxn modelId="{4BCE1B32-9A8B-4900-B28F-E40ABBF410DC}" type="presParOf" srcId="{2A0B52BE-FF3C-43D0-85DB-93A40F637FF6}" destId="{FC8C4FA5-B574-4086-A58E-D94933574E9B}" srcOrd="3" destOrd="0" presId="urn:microsoft.com/office/officeart/2005/8/layout/cycle8"/>
    <dgm:cxn modelId="{7EBADFAF-DDB3-4E79-9693-22BF00A61694}" type="presParOf" srcId="{2A0B52BE-FF3C-43D0-85DB-93A40F637FF6}" destId="{746EA1F4-7903-4B71-8C12-8FBFC823DF02}" srcOrd="4" destOrd="0" presId="urn:microsoft.com/office/officeart/2005/8/layout/cycle8"/>
    <dgm:cxn modelId="{B570E11E-F589-492E-A264-BD3E209299A0}" type="presParOf" srcId="{2A0B52BE-FF3C-43D0-85DB-93A40F637FF6}" destId="{33C03FDD-5877-484C-8CB6-51D437CF9691}" srcOrd="5" destOrd="0" presId="urn:microsoft.com/office/officeart/2005/8/layout/cycle8"/>
    <dgm:cxn modelId="{795C082D-BC94-45EF-903C-3A15037406F0}" type="presParOf" srcId="{2A0B52BE-FF3C-43D0-85DB-93A40F637FF6}" destId="{279D721C-6E5C-40F4-A285-878DB5C53B59}" srcOrd="6" destOrd="0" presId="urn:microsoft.com/office/officeart/2005/8/layout/cycle8"/>
    <dgm:cxn modelId="{46C0E4A1-714C-4616-BED0-05E939F38E75}" type="presParOf" srcId="{2A0B52BE-FF3C-43D0-85DB-93A40F637FF6}" destId="{22C21E4E-CA7A-41EF-BEF3-917B2C244974}" srcOrd="7" destOrd="0" presId="urn:microsoft.com/office/officeart/2005/8/layout/cycle8"/>
    <dgm:cxn modelId="{1D2FAF81-E8D8-4FF0-8FB9-2C94B2BA2B44}" type="presParOf" srcId="{2A0B52BE-FF3C-43D0-85DB-93A40F637FF6}" destId="{9E66580B-B86B-4233-8E77-45C38275C42A}" srcOrd="8" destOrd="0" presId="urn:microsoft.com/office/officeart/2005/8/layout/cycle8"/>
    <dgm:cxn modelId="{0BB42154-BFF1-4173-88D6-DEA0EBFCBEA2}" type="presParOf" srcId="{2A0B52BE-FF3C-43D0-85DB-93A40F637FF6}" destId="{A1BED65B-EDD1-4E78-95B0-61C8DA95A06D}" srcOrd="9" destOrd="0" presId="urn:microsoft.com/office/officeart/2005/8/layout/cycle8"/>
    <dgm:cxn modelId="{09EAF70D-D1B2-42A9-8AA3-6C193FD19CB2}" type="presParOf" srcId="{2A0B52BE-FF3C-43D0-85DB-93A40F637FF6}" destId="{542343F6-88D8-4378-8DBE-CA0CE6FD5E87}" srcOrd="10" destOrd="0" presId="urn:microsoft.com/office/officeart/2005/8/layout/cycle8"/>
    <dgm:cxn modelId="{8136EFDC-8D3A-41A0-AB64-2B02A68252F6}" type="presParOf" srcId="{2A0B52BE-FF3C-43D0-85DB-93A40F637FF6}" destId="{4E8688F2-14AD-4C9C-B9EC-50CF291910A2}" srcOrd="11" destOrd="0" presId="urn:microsoft.com/office/officeart/2005/8/layout/cycle8"/>
    <dgm:cxn modelId="{40239808-83B6-44B1-9342-6DAAFF8E5FF8}" type="presParOf" srcId="{2A0B52BE-FF3C-43D0-85DB-93A40F637FF6}" destId="{5DBB4CDC-1412-4823-A290-2EEB5C1789F0}" srcOrd="12" destOrd="0" presId="urn:microsoft.com/office/officeart/2005/8/layout/cycle8"/>
    <dgm:cxn modelId="{017BC496-17EE-4C15-943E-CDCC22EE6434}" type="presParOf" srcId="{2A0B52BE-FF3C-43D0-85DB-93A40F637FF6}" destId="{2C865C67-8F35-4D88-83F1-D24A5013C31F}" srcOrd="13" destOrd="0" presId="urn:microsoft.com/office/officeart/2005/8/layout/cycle8"/>
    <dgm:cxn modelId="{211E82D8-FF39-4A4B-954C-AAE07D4BD26D}" type="presParOf" srcId="{2A0B52BE-FF3C-43D0-85DB-93A40F637FF6}" destId="{CC4C861E-D0A3-42D9-BB5D-1B36D646FA39}"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802BFE-8D57-43D9-A120-C09DFC2E15A3}"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en-US"/>
        </a:p>
      </dgm:t>
    </dgm:pt>
    <dgm:pt modelId="{D7F4552A-0183-45ED-9AE1-A5539B04964D}">
      <dgm:prSet phldrT="[Text]"/>
      <dgm:spPr/>
      <dgm:t>
        <a:bodyPr/>
        <a:lstStyle/>
        <a:p>
          <a:r>
            <a:rPr lang="en-US" dirty="0">
              <a:solidFill>
                <a:schemeClr val="bg2"/>
              </a:solidFill>
            </a:rPr>
            <a:t>Timely patient referral of all vent dependent patients with non-recoverable neurological injury/illness to Gift of Life.</a:t>
          </a:r>
        </a:p>
      </dgm:t>
    </dgm:pt>
    <dgm:pt modelId="{50E18A5C-1E65-4135-A6E1-9E1B0C3C0A65}" type="parTrans" cxnId="{94A38247-8B0E-49C3-9B9C-AA409E9D7246}">
      <dgm:prSet/>
      <dgm:spPr/>
      <dgm:t>
        <a:bodyPr/>
        <a:lstStyle/>
        <a:p>
          <a:endParaRPr lang="en-US">
            <a:solidFill>
              <a:schemeClr val="bg2"/>
            </a:solidFill>
          </a:endParaRPr>
        </a:p>
      </dgm:t>
    </dgm:pt>
    <dgm:pt modelId="{BFC9DB7D-C45C-44AE-B21D-F91F0A8747DC}" type="sibTrans" cxnId="{94A38247-8B0E-49C3-9B9C-AA409E9D7246}">
      <dgm:prSet/>
      <dgm:spPr/>
      <dgm:t>
        <a:bodyPr/>
        <a:lstStyle/>
        <a:p>
          <a:endParaRPr lang="en-US">
            <a:solidFill>
              <a:schemeClr val="bg2"/>
            </a:solidFill>
          </a:endParaRPr>
        </a:p>
      </dgm:t>
    </dgm:pt>
    <dgm:pt modelId="{45E373B3-90BE-4459-B4BE-75DEE483BD7E}">
      <dgm:prSet/>
      <dgm:spPr/>
      <dgm:t>
        <a:bodyPr/>
        <a:lstStyle/>
        <a:p>
          <a:r>
            <a:rPr lang="en-US" dirty="0">
              <a:solidFill>
                <a:schemeClr val="bg2"/>
              </a:solidFill>
            </a:rPr>
            <a:t>Gift of Life on-site at hospital to perform patient evaluation prior</a:t>
          </a:r>
          <a:r>
            <a:rPr lang="en-US" b="1" dirty="0">
              <a:solidFill>
                <a:schemeClr val="bg2"/>
              </a:solidFill>
            </a:rPr>
            <a:t> </a:t>
          </a:r>
          <a:r>
            <a:rPr lang="en-US" dirty="0">
              <a:solidFill>
                <a:schemeClr val="bg2"/>
              </a:solidFill>
            </a:rPr>
            <a:t>to any mention of donation.</a:t>
          </a:r>
        </a:p>
        <a:p>
          <a:endParaRPr lang="en-US" dirty="0">
            <a:solidFill>
              <a:schemeClr val="bg2"/>
            </a:solidFill>
          </a:endParaRPr>
        </a:p>
      </dgm:t>
    </dgm:pt>
    <dgm:pt modelId="{D9036A99-15BC-4442-A7BF-BDD0B131D9B6}" type="parTrans" cxnId="{0B36C542-2354-4C96-B911-77E121E0C62E}">
      <dgm:prSet/>
      <dgm:spPr/>
      <dgm:t>
        <a:bodyPr/>
        <a:lstStyle/>
        <a:p>
          <a:endParaRPr lang="en-US">
            <a:solidFill>
              <a:schemeClr val="bg2"/>
            </a:solidFill>
          </a:endParaRPr>
        </a:p>
      </dgm:t>
    </dgm:pt>
    <dgm:pt modelId="{E772946C-4CA0-470E-A6EC-B3A01DEA1B42}" type="sibTrans" cxnId="{0B36C542-2354-4C96-B911-77E121E0C62E}">
      <dgm:prSet/>
      <dgm:spPr/>
      <dgm:t>
        <a:bodyPr/>
        <a:lstStyle/>
        <a:p>
          <a:endParaRPr lang="en-US">
            <a:solidFill>
              <a:schemeClr val="bg2"/>
            </a:solidFill>
          </a:endParaRPr>
        </a:p>
      </dgm:t>
    </dgm:pt>
    <dgm:pt modelId="{7A556663-6AC5-496A-84CC-3F5665EA4598}">
      <dgm:prSet/>
      <dgm:spPr/>
      <dgm:t>
        <a:bodyPr/>
        <a:lstStyle/>
        <a:p>
          <a:r>
            <a:rPr lang="en-US">
              <a:solidFill>
                <a:schemeClr val="bg2"/>
              </a:solidFill>
            </a:rPr>
            <a:t>Appropriately timed request . Family verbalizes understanding of brain death as death. - decoupling - no early mention of donation to family.</a:t>
          </a:r>
          <a:endParaRPr lang="en-US" dirty="0">
            <a:solidFill>
              <a:schemeClr val="bg2"/>
            </a:solidFill>
          </a:endParaRPr>
        </a:p>
      </dgm:t>
    </dgm:pt>
    <dgm:pt modelId="{4F906D0D-D4D7-43FD-8C13-A06B9D3E01D9}" type="parTrans" cxnId="{5AB59EC3-8E51-4478-BA55-760BF34DA8E9}">
      <dgm:prSet/>
      <dgm:spPr/>
      <dgm:t>
        <a:bodyPr/>
        <a:lstStyle/>
        <a:p>
          <a:endParaRPr lang="en-US">
            <a:solidFill>
              <a:schemeClr val="bg2"/>
            </a:solidFill>
          </a:endParaRPr>
        </a:p>
      </dgm:t>
    </dgm:pt>
    <dgm:pt modelId="{B9CE105D-74C6-4CE6-84D4-B1E1176BE00C}" type="sibTrans" cxnId="{5AB59EC3-8E51-4478-BA55-760BF34DA8E9}">
      <dgm:prSet/>
      <dgm:spPr/>
      <dgm:t>
        <a:bodyPr/>
        <a:lstStyle/>
        <a:p>
          <a:endParaRPr lang="en-US">
            <a:solidFill>
              <a:schemeClr val="bg2"/>
            </a:solidFill>
          </a:endParaRPr>
        </a:p>
      </dgm:t>
    </dgm:pt>
    <dgm:pt modelId="{BD59DF72-ADBC-4328-BDD9-8DCB1AACB8C9}">
      <dgm:prSet/>
      <dgm:spPr/>
      <dgm:t>
        <a:bodyPr/>
        <a:lstStyle/>
        <a:p>
          <a:r>
            <a:rPr lang="en-US" dirty="0">
              <a:solidFill>
                <a:schemeClr val="bg2"/>
              </a:solidFill>
            </a:rPr>
            <a:t>Collaborative family request with hospital staff and </a:t>
          </a:r>
          <a:r>
            <a:rPr lang="en-US" dirty="0" err="1">
              <a:solidFill>
                <a:schemeClr val="bg2"/>
              </a:solidFill>
            </a:rPr>
            <a:t>OPO</a:t>
          </a:r>
          <a:r>
            <a:rPr lang="en-US" dirty="0">
              <a:solidFill>
                <a:schemeClr val="bg2"/>
              </a:solidFill>
            </a:rPr>
            <a:t> staff.</a:t>
          </a:r>
        </a:p>
        <a:p>
          <a:endParaRPr lang="en-US" dirty="0">
            <a:solidFill>
              <a:schemeClr val="bg2"/>
            </a:solidFill>
          </a:endParaRPr>
        </a:p>
      </dgm:t>
    </dgm:pt>
    <dgm:pt modelId="{94908D97-4E02-4204-9F63-4E4932158EE1}" type="parTrans" cxnId="{0C0A4404-4ED5-4FFD-9FB9-855FC7B0391C}">
      <dgm:prSet/>
      <dgm:spPr/>
      <dgm:t>
        <a:bodyPr/>
        <a:lstStyle/>
        <a:p>
          <a:endParaRPr lang="en-US">
            <a:solidFill>
              <a:schemeClr val="bg2"/>
            </a:solidFill>
          </a:endParaRPr>
        </a:p>
      </dgm:t>
    </dgm:pt>
    <dgm:pt modelId="{6F9C0B01-6FA9-41CF-8F21-B4CF05CFEBA1}" type="sibTrans" cxnId="{0C0A4404-4ED5-4FFD-9FB9-855FC7B0391C}">
      <dgm:prSet/>
      <dgm:spPr/>
      <dgm:t>
        <a:bodyPr/>
        <a:lstStyle/>
        <a:p>
          <a:endParaRPr lang="en-US">
            <a:solidFill>
              <a:schemeClr val="bg2"/>
            </a:solidFill>
          </a:endParaRPr>
        </a:p>
      </dgm:t>
    </dgm:pt>
    <dgm:pt modelId="{30D0F3EC-F41F-45A0-A57B-000661DC53FD}" type="pres">
      <dgm:prSet presAssocID="{05802BFE-8D57-43D9-A120-C09DFC2E15A3}" presName="diagram" presStyleCnt="0">
        <dgm:presLayoutVars>
          <dgm:dir/>
          <dgm:resizeHandles val="exact"/>
        </dgm:presLayoutVars>
      </dgm:prSet>
      <dgm:spPr/>
    </dgm:pt>
    <dgm:pt modelId="{7E971723-8E9F-4359-B1C9-186FC13FD1B3}" type="pres">
      <dgm:prSet presAssocID="{D7F4552A-0183-45ED-9AE1-A5539B04964D}" presName="node" presStyleLbl="node1" presStyleIdx="0" presStyleCnt="4">
        <dgm:presLayoutVars>
          <dgm:bulletEnabled val="1"/>
        </dgm:presLayoutVars>
      </dgm:prSet>
      <dgm:spPr/>
    </dgm:pt>
    <dgm:pt modelId="{48A45AC2-18D6-421A-B3AE-89A485727EEB}" type="pres">
      <dgm:prSet presAssocID="{BFC9DB7D-C45C-44AE-B21D-F91F0A8747DC}" presName="sibTrans" presStyleCnt="0"/>
      <dgm:spPr/>
    </dgm:pt>
    <dgm:pt modelId="{C36C2360-5027-4E5A-9C59-83AE3148F212}" type="pres">
      <dgm:prSet presAssocID="{45E373B3-90BE-4459-B4BE-75DEE483BD7E}" presName="node" presStyleLbl="node1" presStyleIdx="1" presStyleCnt="4">
        <dgm:presLayoutVars>
          <dgm:bulletEnabled val="1"/>
        </dgm:presLayoutVars>
      </dgm:prSet>
      <dgm:spPr/>
    </dgm:pt>
    <dgm:pt modelId="{D0A5E535-C7B7-45B7-8028-D254C1B741F0}" type="pres">
      <dgm:prSet presAssocID="{E772946C-4CA0-470E-A6EC-B3A01DEA1B42}" presName="sibTrans" presStyleCnt="0"/>
      <dgm:spPr/>
    </dgm:pt>
    <dgm:pt modelId="{46DAB310-8012-4F36-9018-8916B40E3360}" type="pres">
      <dgm:prSet presAssocID="{7A556663-6AC5-496A-84CC-3F5665EA4598}" presName="node" presStyleLbl="node1" presStyleIdx="2" presStyleCnt="4">
        <dgm:presLayoutVars>
          <dgm:bulletEnabled val="1"/>
        </dgm:presLayoutVars>
      </dgm:prSet>
      <dgm:spPr/>
    </dgm:pt>
    <dgm:pt modelId="{26031058-EA47-4B77-A2CB-FFC426A96F83}" type="pres">
      <dgm:prSet presAssocID="{B9CE105D-74C6-4CE6-84D4-B1E1176BE00C}" presName="sibTrans" presStyleCnt="0"/>
      <dgm:spPr/>
    </dgm:pt>
    <dgm:pt modelId="{2E50263E-3E36-493B-AB74-EA16DBC9FF72}" type="pres">
      <dgm:prSet presAssocID="{BD59DF72-ADBC-4328-BDD9-8DCB1AACB8C9}" presName="node" presStyleLbl="node1" presStyleIdx="3" presStyleCnt="4">
        <dgm:presLayoutVars>
          <dgm:bulletEnabled val="1"/>
        </dgm:presLayoutVars>
      </dgm:prSet>
      <dgm:spPr/>
    </dgm:pt>
  </dgm:ptLst>
  <dgm:cxnLst>
    <dgm:cxn modelId="{0C0A4404-4ED5-4FFD-9FB9-855FC7B0391C}" srcId="{05802BFE-8D57-43D9-A120-C09DFC2E15A3}" destId="{BD59DF72-ADBC-4328-BDD9-8DCB1AACB8C9}" srcOrd="3" destOrd="0" parTransId="{94908D97-4E02-4204-9F63-4E4932158EE1}" sibTransId="{6F9C0B01-6FA9-41CF-8F21-B4CF05CFEBA1}"/>
    <dgm:cxn modelId="{0B36C542-2354-4C96-B911-77E121E0C62E}" srcId="{05802BFE-8D57-43D9-A120-C09DFC2E15A3}" destId="{45E373B3-90BE-4459-B4BE-75DEE483BD7E}" srcOrd="1" destOrd="0" parTransId="{D9036A99-15BC-4442-A7BF-BDD0B131D9B6}" sibTransId="{E772946C-4CA0-470E-A6EC-B3A01DEA1B42}"/>
    <dgm:cxn modelId="{94A38247-8B0E-49C3-9B9C-AA409E9D7246}" srcId="{05802BFE-8D57-43D9-A120-C09DFC2E15A3}" destId="{D7F4552A-0183-45ED-9AE1-A5539B04964D}" srcOrd="0" destOrd="0" parTransId="{50E18A5C-1E65-4135-A6E1-9E1B0C3C0A65}" sibTransId="{BFC9DB7D-C45C-44AE-B21D-F91F0A8747DC}"/>
    <dgm:cxn modelId="{423B0A9C-3322-4491-A94D-4F05D12F8369}" type="presOf" srcId="{05802BFE-8D57-43D9-A120-C09DFC2E15A3}" destId="{30D0F3EC-F41F-45A0-A57B-000661DC53FD}" srcOrd="0" destOrd="0" presId="urn:microsoft.com/office/officeart/2005/8/layout/default"/>
    <dgm:cxn modelId="{5AB59EC3-8E51-4478-BA55-760BF34DA8E9}" srcId="{05802BFE-8D57-43D9-A120-C09DFC2E15A3}" destId="{7A556663-6AC5-496A-84CC-3F5665EA4598}" srcOrd="2" destOrd="0" parTransId="{4F906D0D-D4D7-43FD-8C13-A06B9D3E01D9}" sibTransId="{B9CE105D-74C6-4CE6-84D4-B1E1176BE00C}"/>
    <dgm:cxn modelId="{C26E61C4-510B-4CDC-A682-159445AF87DF}" type="presOf" srcId="{BD59DF72-ADBC-4328-BDD9-8DCB1AACB8C9}" destId="{2E50263E-3E36-493B-AB74-EA16DBC9FF72}" srcOrd="0" destOrd="0" presId="urn:microsoft.com/office/officeart/2005/8/layout/default"/>
    <dgm:cxn modelId="{5A4C45C9-0C80-47E9-AE7B-AC339A0950E9}" type="presOf" srcId="{7A556663-6AC5-496A-84CC-3F5665EA4598}" destId="{46DAB310-8012-4F36-9018-8916B40E3360}" srcOrd="0" destOrd="0" presId="urn:microsoft.com/office/officeart/2005/8/layout/default"/>
    <dgm:cxn modelId="{AAA14BCA-0C6C-4A54-B06B-3FC78699C263}" type="presOf" srcId="{45E373B3-90BE-4459-B4BE-75DEE483BD7E}" destId="{C36C2360-5027-4E5A-9C59-83AE3148F212}" srcOrd="0" destOrd="0" presId="urn:microsoft.com/office/officeart/2005/8/layout/default"/>
    <dgm:cxn modelId="{36CB39FF-30B0-4C78-B1CA-760693B9CE85}" type="presOf" srcId="{D7F4552A-0183-45ED-9AE1-A5539B04964D}" destId="{7E971723-8E9F-4359-B1C9-186FC13FD1B3}" srcOrd="0" destOrd="0" presId="urn:microsoft.com/office/officeart/2005/8/layout/default"/>
    <dgm:cxn modelId="{DB9C062A-68AA-4D52-BA8E-3CF7784F56EC}" type="presParOf" srcId="{30D0F3EC-F41F-45A0-A57B-000661DC53FD}" destId="{7E971723-8E9F-4359-B1C9-186FC13FD1B3}" srcOrd="0" destOrd="0" presId="urn:microsoft.com/office/officeart/2005/8/layout/default"/>
    <dgm:cxn modelId="{CEE27653-DF5B-4457-8C2B-3C8B94FE3CE1}" type="presParOf" srcId="{30D0F3EC-F41F-45A0-A57B-000661DC53FD}" destId="{48A45AC2-18D6-421A-B3AE-89A485727EEB}" srcOrd="1" destOrd="0" presId="urn:microsoft.com/office/officeart/2005/8/layout/default"/>
    <dgm:cxn modelId="{DB8DA9DF-8CE5-4130-B44E-3209D3E9C0C9}" type="presParOf" srcId="{30D0F3EC-F41F-45A0-A57B-000661DC53FD}" destId="{C36C2360-5027-4E5A-9C59-83AE3148F212}" srcOrd="2" destOrd="0" presId="urn:microsoft.com/office/officeart/2005/8/layout/default"/>
    <dgm:cxn modelId="{55E7D5D1-BA9D-4DD0-A5BC-F20D34A92618}" type="presParOf" srcId="{30D0F3EC-F41F-45A0-A57B-000661DC53FD}" destId="{D0A5E535-C7B7-45B7-8028-D254C1B741F0}" srcOrd="3" destOrd="0" presId="urn:microsoft.com/office/officeart/2005/8/layout/default"/>
    <dgm:cxn modelId="{0D7CBFA8-08D7-409B-8B58-43DED20AE769}" type="presParOf" srcId="{30D0F3EC-F41F-45A0-A57B-000661DC53FD}" destId="{46DAB310-8012-4F36-9018-8916B40E3360}" srcOrd="4" destOrd="0" presId="urn:microsoft.com/office/officeart/2005/8/layout/default"/>
    <dgm:cxn modelId="{5BC65094-6D32-44A6-A797-2C9135C79B9E}" type="presParOf" srcId="{30D0F3EC-F41F-45A0-A57B-000661DC53FD}" destId="{26031058-EA47-4B77-A2CB-FFC426A96F83}" srcOrd="5" destOrd="0" presId="urn:microsoft.com/office/officeart/2005/8/layout/default"/>
    <dgm:cxn modelId="{59725D57-CDD6-4F81-A957-312AEA0320C7}" type="presParOf" srcId="{30D0F3EC-F41F-45A0-A57B-000661DC53FD}" destId="{2E50263E-3E36-493B-AB74-EA16DBC9FF7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86519-BD9D-4FDE-8A77-37DBE5E12082}">
      <dsp:nvSpPr>
        <dsp:cNvPr id="0" name=""/>
        <dsp:cNvSpPr/>
      </dsp:nvSpPr>
      <dsp:spPr>
        <a:xfrm rot="10800000">
          <a:off x="1702716" y="147615"/>
          <a:ext cx="6885649" cy="1075050"/>
        </a:xfrm>
        <a:prstGeom prst="homePlate">
          <a:avLst/>
        </a:prstGeom>
        <a:gradFill rotWithShape="0">
          <a:gsLst>
            <a:gs pos="0">
              <a:schemeClr val="accent3">
                <a:lumMod val="10000"/>
              </a:schemeClr>
            </a:gs>
            <a:gs pos="53000">
              <a:schemeClr val="accent3">
                <a:lumMod val="25000"/>
              </a:schemeClr>
            </a:gs>
            <a:gs pos="100000">
              <a:schemeClr val="accent3"/>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4067"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You will be able to identify some of the reasons families become confused about brain death.</a:t>
          </a:r>
        </a:p>
      </dsp:txBody>
      <dsp:txXfrm rot="10800000">
        <a:off x="1971478" y="147615"/>
        <a:ext cx="6616887" cy="1075050"/>
      </dsp:txXfrm>
    </dsp:sp>
    <dsp:sp modelId="{5F62E473-CE0E-401B-8089-3A64B5A816D5}">
      <dsp:nvSpPr>
        <dsp:cNvPr id="0" name=""/>
        <dsp:cNvSpPr/>
      </dsp:nvSpPr>
      <dsp:spPr>
        <a:xfrm>
          <a:off x="833945" y="1279"/>
          <a:ext cx="1477173" cy="136772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770DC79-2F6F-409A-BB76-2462192EAAC2}">
      <dsp:nvSpPr>
        <dsp:cNvPr id="0" name=""/>
        <dsp:cNvSpPr/>
      </dsp:nvSpPr>
      <dsp:spPr>
        <a:xfrm rot="10800000">
          <a:off x="1750972" y="1886829"/>
          <a:ext cx="6885649" cy="1075050"/>
        </a:xfrm>
        <a:prstGeom prst="homePlate">
          <a:avLst/>
        </a:prstGeom>
        <a:gradFill rotWithShape="0">
          <a:gsLst>
            <a:gs pos="0">
              <a:schemeClr val="accent3">
                <a:lumMod val="10000"/>
              </a:schemeClr>
            </a:gs>
            <a:gs pos="25000">
              <a:schemeClr val="accent3">
                <a:lumMod val="25000"/>
              </a:schemeClr>
            </a:gs>
            <a:gs pos="100000">
              <a:schemeClr val="accent3"/>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4067"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You will be able to utilize techniques to help you communicate brain death more effectively.</a:t>
          </a:r>
        </a:p>
      </dsp:txBody>
      <dsp:txXfrm rot="10800000">
        <a:off x="2019734" y="1886829"/>
        <a:ext cx="6616887" cy="1075050"/>
      </dsp:txXfrm>
    </dsp:sp>
    <dsp:sp modelId="{F9455D86-D710-4B29-BE50-E2EE696000C0}">
      <dsp:nvSpPr>
        <dsp:cNvPr id="0" name=""/>
        <dsp:cNvSpPr/>
      </dsp:nvSpPr>
      <dsp:spPr>
        <a:xfrm>
          <a:off x="785689" y="1689912"/>
          <a:ext cx="1670198" cy="146888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58D01E8-ED69-4343-8547-C1D2CD80EC54}">
      <dsp:nvSpPr>
        <dsp:cNvPr id="0" name=""/>
        <dsp:cNvSpPr/>
      </dsp:nvSpPr>
      <dsp:spPr>
        <a:xfrm rot="10800000">
          <a:off x="1602860" y="3716288"/>
          <a:ext cx="7043572" cy="1075050"/>
        </a:xfrm>
        <a:prstGeom prst="homePlate">
          <a:avLst/>
        </a:prstGeom>
        <a:gradFill rotWithShape="0">
          <a:gsLst>
            <a:gs pos="0">
              <a:schemeClr val="accent3">
                <a:lumMod val="10000"/>
              </a:schemeClr>
            </a:gs>
            <a:gs pos="3000">
              <a:schemeClr val="accent3">
                <a:lumMod val="25000"/>
              </a:schemeClr>
            </a:gs>
            <a:gs pos="100000">
              <a:schemeClr val="accent3">
                <a:lumMod val="9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4067"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You will be able to facilitate an effective transition to the discussion with the organ procurement coordinator.</a:t>
          </a:r>
        </a:p>
      </dsp:txBody>
      <dsp:txXfrm rot="10800000">
        <a:off x="1871622" y="3716288"/>
        <a:ext cx="6774810" cy="1075050"/>
      </dsp:txXfrm>
    </dsp:sp>
    <dsp:sp modelId="{0B232B1E-B24D-4E0B-9DB9-2AF7D89170B9}">
      <dsp:nvSpPr>
        <dsp:cNvPr id="0" name=""/>
        <dsp:cNvSpPr/>
      </dsp:nvSpPr>
      <dsp:spPr>
        <a:xfrm>
          <a:off x="736369" y="3479707"/>
          <a:ext cx="1709556" cy="154821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AE5CA-E3D9-4FD9-8E1D-4450FA674E1D}">
      <dsp:nvSpPr>
        <dsp:cNvPr id="0" name=""/>
        <dsp:cNvSpPr/>
      </dsp:nvSpPr>
      <dsp:spPr>
        <a:xfrm>
          <a:off x="0" y="3441229"/>
          <a:ext cx="5733909" cy="4516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latin typeface="Segoe UI Light (Headings)"/>
              <a:cs typeface="Times New Roman" pitchFamily="18" charset="0"/>
            </a:rPr>
            <a:t>Perform blood gases every 5-8 minutes </a:t>
          </a:r>
        </a:p>
      </dsp:txBody>
      <dsp:txXfrm>
        <a:off x="0" y="3441229"/>
        <a:ext cx="5733909" cy="451659"/>
      </dsp:txXfrm>
    </dsp:sp>
    <dsp:sp modelId="{3C6E1512-DF44-43F6-BCA0-DED818D429F0}">
      <dsp:nvSpPr>
        <dsp:cNvPr id="0" name=""/>
        <dsp:cNvSpPr/>
      </dsp:nvSpPr>
      <dsp:spPr>
        <a:xfrm rot="10800000">
          <a:off x="0" y="2753351"/>
          <a:ext cx="5733909" cy="694652"/>
        </a:xfrm>
        <a:prstGeom prst="upArrowCallout">
          <a:avLst/>
        </a:prstGeom>
        <a:gradFill rotWithShape="0">
          <a:gsLst>
            <a:gs pos="0">
              <a:schemeClr val="accent2">
                <a:hueOff val="943244"/>
                <a:satOff val="1293"/>
                <a:lumOff val="-431"/>
                <a:alphaOff val="0"/>
                <a:satMod val="103000"/>
                <a:lumMod val="102000"/>
                <a:tint val="94000"/>
              </a:schemeClr>
            </a:gs>
            <a:gs pos="50000">
              <a:schemeClr val="accent2">
                <a:hueOff val="943244"/>
                <a:satOff val="1293"/>
                <a:lumOff val="-431"/>
                <a:alphaOff val="0"/>
                <a:satMod val="110000"/>
                <a:lumMod val="100000"/>
                <a:shade val="100000"/>
              </a:schemeClr>
            </a:gs>
            <a:gs pos="100000">
              <a:schemeClr val="accent2">
                <a:hueOff val="943244"/>
                <a:satOff val="1293"/>
                <a:lumOff val="-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latin typeface="Segoe UI Light (Headings)"/>
              <a:cs typeface="Times New Roman" pitchFamily="18" charset="0"/>
            </a:rPr>
            <a:t>Administer 100% O</a:t>
          </a:r>
          <a:r>
            <a:rPr lang="en-US" sz="2000" b="1" kern="1200" baseline="-25000" dirty="0">
              <a:solidFill>
                <a:schemeClr val="tx1"/>
              </a:solidFill>
              <a:effectLst/>
              <a:latin typeface="Segoe UI Light (Headings)"/>
              <a:cs typeface="Times New Roman" pitchFamily="18" charset="0"/>
            </a:rPr>
            <a:t>2</a:t>
          </a:r>
          <a:r>
            <a:rPr lang="en-US" sz="2000" b="1" kern="1200" dirty="0">
              <a:solidFill>
                <a:schemeClr val="tx1"/>
              </a:solidFill>
              <a:effectLst/>
              <a:latin typeface="Segoe UI Light (Headings)"/>
              <a:cs typeface="Times New Roman" pitchFamily="18" charset="0"/>
            </a:rPr>
            <a:t> via cannula at 6-12 lpm</a:t>
          </a:r>
        </a:p>
      </dsp:txBody>
      <dsp:txXfrm rot="10800000">
        <a:off x="0" y="2753351"/>
        <a:ext cx="5733909" cy="451364"/>
      </dsp:txXfrm>
    </dsp:sp>
    <dsp:sp modelId="{2CBA769B-268C-41A7-9C8D-5E03509CCC93}">
      <dsp:nvSpPr>
        <dsp:cNvPr id="0" name=""/>
        <dsp:cNvSpPr/>
      </dsp:nvSpPr>
      <dsp:spPr>
        <a:xfrm rot="10800000">
          <a:off x="0" y="2065474"/>
          <a:ext cx="5733909" cy="694652"/>
        </a:xfrm>
        <a:prstGeom prst="upArrowCallout">
          <a:avLst/>
        </a:prstGeom>
        <a:gradFill rotWithShape="0">
          <a:gsLst>
            <a:gs pos="0">
              <a:schemeClr val="accent2">
                <a:hueOff val="1886489"/>
                <a:satOff val="2586"/>
                <a:lumOff val="-863"/>
                <a:alphaOff val="0"/>
                <a:satMod val="103000"/>
                <a:lumMod val="102000"/>
                <a:tint val="94000"/>
              </a:schemeClr>
            </a:gs>
            <a:gs pos="50000">
              <a:schemeClr val="accent2">
                <a:hueOff val="1886489"/>
                <a:satOff val="2586"/>
                <a:lumOff val="-863"/>
                <a:alphaOff val="0"/>
                <a:satMod val="110000"/>
                <a:lumMod val="100000"/>
                <a:shade val="100000"/>
              </a:schemeClr>
            </a:gs>
            <a:gs pos="100000">
              <a:schemeClr val="accent2">
                <a:hueOff val="1886489"/>
                <a:satOff val="2586"/>
                <a:lumOff val="-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latin typeface="Segoe UI Light (Headings)"/>
              <a:cs typeface="Times New Roman" pitchFamily="18" charset="0"/>
            </a:rPr>
            <a:t>Disconnect the ventilator— (Don’t Extubate!)</a:t>
          </a:r>
        </a:p>
      </dsp:txBody>
      <dsp:txXfrm rot="10800000">
        <a:off x="0" y="2065474"/>
        <a:ext cx="5733909" cy="451364"/>
      </dsp:txXfrm>
    </dsp:sp>
    <dsp:sp modelId="{9C8B3FE2-3561-413D-896E-5A8BB88FF7DD}">
      <dsp:nvSpPr>
        <dsp:cNvPr id="0" name=""/>
        <dsp:cNvSpPr/>
      </dsp:nvSpPr>
      <dsp:spPr>
        <a:xfrm rot="10800000">
          <a:off x="0" y="1377597"/>
          <a:ext cx="5733909" cy="694652"/>
        </a:xfrm>
        <a:prstGeom prst="upArrowCallout">
          <a:avLst/>
        </a:prstGeom>
        <a:gradFill rotWithShape="0">
          <a:gsLst>
            <a:gs pos="0">
              <a:schemeClr val="accent2">
                <a:hueOff val="2829733"/>
                <a:satOff val="3878"/>
                <a:lumOff val="-1294"/>
                <a:alphaOff val="0"/>
                <a:satMod val="103000"/>
                <a:lumMod val="102000"/>
                <a:tint val="94000"/>
              </a:schemeClr>
            </a:gs>
            <a:gs pos="50000">
              <a:schemeClr val="accent2">
                <a:hueOff val="2829733"/>
                <a:satOff val="3878"/>
                <a:lumOff val="-1294"/>
                <a:alphaOff val="0"/>
                <a:satMod val="110000"/>
                <a:lumMod val="100000"/>
                <a:shade val="100000"/>
              </a:schemeClr>
            </a:gs>
            <a:gs pos="100000">
              <a:schemeClr val="accent2">
                <a:hueOff val="2829733"/>
                <a:satOff val="3878"/>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latin typeface="Segoe UI Light (Headings)"/>
              <a:cs typeface="Times New Roman" pitchFamily="18" charset="0"/>
            </a:rPr>
            <a:t>Normalize baseline until PCO2 ≈ 40 mm Hg</a:t>
          </a:r>
        </a:p>
      </dsp:txBody>
      <dsp:txXfrm rot="10800000">
        <a:off x="0" y="1377597"/>
        <a:ext cx="5733909" cy="451364"/>
      </dsp:txXfrm>
    </dsp:sp>
    <dsp:sp modelId="{60067774-F731-4E6D-B7A2-C3B17A4D4460}">
      <dsp:nvSpPr>
        <dsp:cNvPr id="0" name=""/>
        <dsp:cNvSpPr/>
      </dsp:nvSpPr>
      <dsp:spPr>
        <a:xfrm rot="10800000">
          <a:off x="0" y="689719"/>
          <a:ext cx="5733909" cy="694652"/>
        </a:xfrm>
        <a:prstGeom prst="upArrowCallout">
          <a:avLst/>
        </a:prstGeom>
        <a:gradFill rotWithShape="0">
          <a:gsLst>
            <a:gs pos="0">
              <a:schemeClr val="accent2">
                <a:hueOff val="3772978"/>
                <a:satOff val="5171"/>
                <a:lumOff val="-1726"/>
                <a:alphaOff val="0"/>
                <a:satMod val="103000"/>
                <a:lumMod val="102000"/>
                <a:tint val="94000"/>
              </a:schemeClr>
            </a:gs>
            <a:gs pos="50000">
              <a:schemeClr val="accent2">
                <a:hueOff val="3772978"/>
                <a:satOff val="5171"/>
                <a:lumOff val="-1726"/>
                <a:alphaOff val="0"/>
                <a:satMod val="110000"/>
                <a:lumMod val="100000"/>
                <a:shade val="100000"/>
              </a:schemeClr>
            </a:gs>
            <a:gs pos="100000">
              <a:schemeClr val="accent2">
                <a:hueOff val="3772978"/>
                <a:satOff val="5171"/>
                <a:lumOff val="-1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effectLst/>
              <a:latin typeface="Segoe UI Light (Headings)"/>
              <a:cs typeface="Times New Roman" pitchFamily="18" charset="0"/>
            </a:rPr>
            <a:t>  Draw baseline </a:t>
          </a:r>
          <a:r>
            <a:rPr lang="en-US" sz="2400" b="1" kern="1200" dirty="0" err="1">
              <a:solidFill>
                <a:schemeClr val="tx1"/>
              </a:solidFill>
              <a:effectLst/>
              <a:latin typeface="Segoe UI Light (Headings)"/>
              <a:cs typeface="Times New Roman" pitchFamily="18" charset="0"/>
            </a:rPr>
            <a:t>ABG</a:t>
          </a:r>
          <a:r>
            <a:rPr lang="en-US" sz="2400" b="1" kern="1200" dirty="0">
              <a:solidFill>
                <a:schemeClr val="tx1"/>
              </a:solidFill>
              <a:effectLst/>
              <a:latin typeface="Segoe UI Light (Headings)"/>
              <a:cs typeface="Times New Roman" pitchFamily="18" charset="0"/>
            </a:rPr>
            <a:t> </a:t>
          </a:r>
        </a:p>
      </dsp:txBody>
      <dsp:txXfrm rot="10800000">
        <a:off x="0" y="689719"/>
        <a:ext cx="5733909" cy="451364"/>
      </dsp:txXfrm>
    </dsp:sp>
    <dsp:sp modelId="{B3F35AB4-8F5E-4E31-A315-FA8AA13ED066}">
      <dsp:nvSpPr>
        <dsp:cNvPr id="0" name=""/>
        <dsp:cNvSpPr/>
      </dsp:nvSpPr>
      <dsp:spPr>
        <a:xfrm rot="10800000">
          <a:off x="0" y="1842"/>
          <a:ext cx="5733909" cy="694652"/>
        </a:xfrm>
        <a:prstGeom prst="upArrowCallout">
          <a:avLst/>
        </a:prstGeom>
        <a:gradFill rotWithShape="0">
          <a:gsLst>
            <a:gs pos="0">
              <a:schemeClr val="accent2">
                <a:hueOff val="4716222"/>
                <a:satOff val="6464"/>
                <a:lumOff val="-2157"/>
                <a:alphaOff val="0"/>
                <a:satMod val="103000"/>
                <a:lumMod val="102000"/>
                <a:tint val="94000"/>
              </a:schemeClr>
            </a:gs>
            <a:gs pos="50000">
              <a:schemeClr val="accent2">
                <a:hueOff val="4716222"/>
                <a:satOff val="6464"/>
                <a:lumOff val="-2157"/>
                <a:alphaOff val="0"/>
                <a:satMod val="110000"/>
                <a:lumMod val="100000"/>
                <a:shade val="100000"/>
              </a:schemeClr>
            </a:gs>
            <a:gs pos="100000">
              <a:schemeClr val="accent2">
                <a:hueOff val="4716222"/>
                <a:satOff val="6464"/>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effectLst/>
              <a:latin typeface="Segoe UI Light (Headings)"/>
              <a:cs typeface="Times New Roman" pitchFamily="18" charset="0"/>
            </a:rPr>
            <a:t>Place</a:t>
          </a:r>
          <a:r>
            <a:rPr lang="en-US" sz="2400" b="1" kern="1200" dirty="0">
              <a:solidFill>
                <a:schemeClr val="tx1"/>
              </a:solidFill>
              <a:effectLst/>
              <a:latin typeface="Segoe UI Light (Headings)"/>
              <a:cs typeface="Times New Roman" pitchFamily="18" charset="0"/>
            </a:rPr>
            <a:t> on 100% FiO</a:t>
          </a:r>
          <a:r>
            <a:rPr lang="en-US" sz="2400" b="1" kern="1200" baseline="-25000" dirty="0">
              <a:solidFill>
                <a:schemeClr val="tx1"/>
              </a:solidFill>
              <a:effectLst/>
              <a:latin typeface="Segoe UI Light (Headings)"/>
              <a:cs typeface="Times New Roman" pitchFamily="18" charset="0"/>
            </a:rPr>
            <a:t>2</a:t>
          </a:r>
          <a:r>
            <a:rPr lang="en-US" sz="2400" b="1" kern="1200" dirty="0">
              <a:solidFill>
                <a:schemeClr val="tx1"/>
              </a:solidFill>
              <a:effectLst/>
              <a:latin typeface="Segoe UI Light (Headings)"/>
              <a:cs typeface="Times New Roman" pitchFamily="18" charset="0"/>
            </a:rPr>
            <a:t> for 30 minutes </a:t>
          </a:r>
        </a:p>
      </dsp:txBody>
      <dsp:txXfrm rot="10800000">
        <a:off x="0" y="1842"/>
        <a:ext cx="5733909" cy="451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8FF1B-7703-4178-A096-E11F8D369C6F}">
      <dsp:nvSpPr>
        <dsp:cNvPr id="0" name=""/>
        <dsp:cNvSpPr/>
      </dsp:nvSpPr>
      <dsp:spPr>
        <a:xfrm>
          <a:off x="0" y="799"/>
          <a:ext cx="5829300" cy="107818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latin typeface="Times New Roman" pitchFamily="18" charset="0"/>
              <a:cs typeface="Arial" pitchFamily="34" charset="0"/>
            </a:rPr>
            <a:t>How will clinical management impact the outcomes for donation and transplantation?</a:t>
          </a:r>
          <a:endParaRPr lang="en-US" sz="2700" b="1" kern="1200" dirty="0">
            <a:solidFill>
              <a:srgbClr val="002060"/>
            </a:solidFill>
          </a:endParaRPr>
        </a:p>
      </dsp:txBody>
      <dsp:txXfrm>
        <a:off x="52633" y="53432"/>
        <a:ext cx="5724034" cy="972916"/>
      </dsp:txXfrm>
    </dsp:sp>
    <dsp:sp modelId="{DB2AB638-33B8-428A-AF72-78FFF95EE521}">
      <dsp:nvSpPr>
        <dsp:cNvPr id="0" name=""/>
        <dsp:cNvSpPr/>
      </dsp:nvSpPr>
      <dsp:spPr>
        <a:xfrm>
          <a:off x="0" y="1089683"/>
          <a:ext cx="5829300" cy="107818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latin typeface="Times New Roman" pitchFamily="18" charset="0"/>
              <a:cs typeface="Arial" pitchFamily="34" charset="0"/>
            </a:rPr>
            <a:t>What interventions can we utilize                                               to maintain patient stability?</a:t>
          </a:r>
        </a:p>
      </dsp:txBody>
      <dsp:txXfrm>
        <a:off x="52633" y="1142316"/>
        <a:ext cx="5724034" cy="972916"/>
      </dsp:txXfrm>
    </dsp:sp>
    <dsp:sp modelId="{C05B1C4D-C016-4675-A6E5-C95FCB359426}">
      <dsp:nvSpPr>
        <dsp:cNvPr id="0" name=""/>
        <dsp:cNvSpPr/>
      </dsp:nvSpPr>
      <dsp:spPr>
        <a:xfrm>
          <a:off x="0" y="2178567"/>
          <a:ext cx="5829300" cy="107818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latin typeface="Times New Roman" pitchFamily="18" charset="0"/>
              <a:cs typeface="Arial" pitchFamily="34" charset="0"/>
            </a:rPr>
            <a:t>What strategies can we implement                                        to optimize organ function?</a:t>
          </a:r>
        </a:p>
      </dsp:txBody>
      <dsp:txXfrm>
        <a:off x="52633" y="2231200"/>
        <a:ext cx="5724034" cy="972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0F679-5E52-4959-97C9-ABF32BB3B37C}">
      <dsp:nvSpPr>
        <dsp:cNvPr id="0" name=""/>
        <dsp:cNvSpPr/>
      </dsp:nvSpPr>
      <dsp:spPr>
        <a:xfrm>
          <a:off x="949359" y="330812"/>
          <a:ext cx="4275116" cy="4275116"/>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rgbClr val="0F3974"/>
              </a:solidFill>
              <a:latin typeface="Calisto MT" panose="02040603050505030304" pitchFamily="18" charset="0"/>
            </a:rPr>
            <a:t>Catecholamine Surge</a:t>
          </a:r>
        </a:p>
        <a:p>
          <a:pPr marL="0" lvl="0" indent="0" algn="l" defTabSz="889000">
            <a:lnSpc>
              <a:spcPct val="90000"/>
            </a:lnSpc>
            <a:spcBef>
              <a:spcPct val="0"/>
            </a:spcBef>
            <a:spcAft>
              <a:spcPct val="35000"/>
            </a:spcAft>
            <a:buNone/>
          </a:pPr>
          <a:r>
            <a:rPr lang="en-US" sz="1800" b="1" kern="1200" dirty="0">
              <a:solidFill>
                <a:srgbClr val="0F3974"/>
              </a:solidFill>
              <a:latin typeface="Calisto MT" panose="02040603050505030304" pitchFamily="18" charset="0"/>
            </a:rPr>
            <a:t>      Epinephrine</a:t>
          </a:r>
        </a:p>
        <a:p>
          <a:pPr marL="0" lvl="0" indent="0" algn="l" defTabSz="889000">
            <a:lnSpc>
              <a:spcPct val="90000"/>
            </a:lnSpc>
            <a:spcBef>
              <a:spcPct val="0"/>
            </a:spcBef>
            <a:spcAft>
              <a:spcPct val="35000"/>
            </a:spcAft>
            <a:buNone/>
          </a:pPr>
          <a:r>
            <a:rPr lang="en-US" sz="1800" b="1" kern="1200" dirty="0">
              <a:solidFill>
                <a:srgbClr val="0F3974"/>
              </a:solidFill>
              <a:latin typeface="Calisto MT" panose="02040603050505030304" pitchFamily="18" charset="0"/>
            </a:rPr>
            <a:t>      Norepinephrine</a:t>
          </a:r>
        </a:p>
        <a:p>
          <a:pPr marL="0" lvl="0" indent="0" algn="l" defTabSz="889000">
            <a:lnSpc>
              <a:spcPct val="90000"/>
            </a:lnSpc>
            <a:spcBef>
              <a:spcPct val="0"/>
            </a:spcBef>
            <a:spcAft>
              <a:spcPct val="35000"/>
            </a:spcAft>
            <a:buNone/>
          </a:pPr>
          <a:r>
            <a:rPr lang="en-US" sz="1800" b="1" kern="1200" dirty="0">
              <a:solidFill>
                <a:srgbClr val="0F3974"/>
              </a:solidFill>
              <a:latin typeface="Calisto MT" panose="02040603050505030304" pitchFamily="18" charset="0"/>
            </a:rPr>
            <a:t>      Dopamine</a:t>
          </a:r>
        </a:p>
      </dsp:txBody>
      <dsp:txXfrm>
        <a:off x="3202447" y="1236730"/>
        <a:ext cx="1526827" cy="1272356"/>
      </dsp:txXfrm>
    </dsp:sp>
    <dsp:sp modelId="{746EA1F4-7903-4B71-8C12-8FBFC823DF02}">
      <dsp:nvSpPr>
        <dsp:cNvPr id="0" name=""/>
        <dsp:cNvSpPr/>
      </dsp:nvSpPr>
      <dsp:spPr>
        <a:xfrm>
          <a:off x="861312" y="466736"/>
          <a:ext cx="4275116" cy="4275116"/>
        </a:xfrm>
        <a:prstGeom prst="pie">
          <a:avLst>
            <a:gd name="adj1" fmla="val 1800000"/>
            <a:gd name="adj2" fmla="val 90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rgbClr val="0F3974"/>
              </a:solidFill>
              <a:latin typeface="Calisto MT" panose="02040603050505030304" pitchFamily="18" charset="0"/>
            </a:rPr>
            <a:t>Cardiac Effects</a:t>
          </a:r>
        </a:p>
        <a:p>
          <a:pPr marL="0" lvl="0" indent="0" algn="ctr" defTabSz="889000">
            <a:lnSpc>
              <a:spcPct val="90000"/>
            </a:lnSpc>
            <a:spcBef>
              <a:spcPct val="0"/>
            </a:spcBef>
            <a:spcAft>
              <a:spcPct val="35000"/>
            </a:spcAft>
            <a:buNone/>
          </a:pPr>
          <a:endParaRPr lang="en-US" sz="800" b="1" i="1" kern="1200" dirty="0">
            <a:solidFill>
              <a:srgbClr val="0F3974"/>
            </a:solidFill>
            <a:latin typeface="Calisto MT" panose="02040603050505030304" pitchFamily="18" charset="0"/>
          </a:endParaRPr>
        </a:p>
        <a:p>
          <a:pPr marL="0" lvl="0" indent="0" algn="ctr" defTabSz="889000">
            <a:lnSpc>
              <a:spcPct val="90000"/>
            </a:lnSpc>
            <a:spcBef>
              <a:spcPct val="0"/>
            </a:spcBef>
            <a:spcAft>
              <a:spcPct val="35000"/>
            </a:spcAft>
            <a:buNone/>
          </a:pPr>
          <a:r>
            <a:rPr lang="en-US" sz="1600" b="1" kern="1200" dirty="0">
              <a:solidFill>
                <a:srgbClr val="0F3974"/>
              </a:solidFill>
              <a:latin typeface="Calisto MT" panose="02040603050505030304" pitchFamily="18" charset="0"/>
            </a:rPr>
            <a:t>Rhythm changes</a:t>
          </a:r>
        </a:p>
        <a:p>
          <a:pPr marL="0" lvl="0" indent="0" algn="ctr" defTabSz="889000">
            <a:lnSpc>
              <a:spcPct val="90000"/>
            </a:lnSpc>
            <a:spcBef>
              <a:spcPct val="0"/>
            </a:spcBef>
            <a:spcAft>
              <a:spcPct val="35000"/>
            </a:spcAft>
            <a:buNone/>
          </a:pPr>
          <a:endParaRPr lang="en-US" sz="800" b="1" kern="1200" dirty="0">
            <a:solidFill>
              <a:srgbClr val="0F3974"/>
            </a:solidFill>
            <a:latin typeface="Calisto MT" panose="02040603050505030304" pitchFamily="18" charset="0"/>
          </a:endParaRPr>
        </a:p>
        <a:p>
          <a:pPr marL="0" lvl="0" indent="0" algn="ctr" defTabSz="889000">
            <a:lnSpc>
              <a:spcPct val="90000"/>
            </a:lnSpc>
            <a:spcBef>
              <a:spcPct val="0"/>
            </a:spcBef>
            <a:spcAft>
              <a:spcPct val="35000"/>
            </a:spcAft>
            <a:buNone/>
          </a:pPr>
          <a:r>
            <a:rPr lang="en-US" sz="1600" b="1" kern="1200" dirty="0">
              <a:solidFill>
                <a:srgbClr val="0F3974"/>
              </a:solidFill>
              <a:latin typeface="Calisto MT" panose="02040603050505030304" pitchFamily="18" charset="0"/>
            </a:rPr>
            <a:t>50% decrease in cardiac function in the 1</a:t>
          </a:r>
          <a:r>
            <a:rPr lang="en-US" sz="1600" b="1" kern="1200" baseline="30000" dirty="0">
              <a:solidFill>
                <a:srgbClr val="0F3974"/>
              </a:solidFill>
              <a:latin typeface="Calisto MT" panose="02040603050505030304" pitchFamily="18" charset="0"/>
            </a:rPr>
            <a:t>st</a:t>
          </a:r>
          <a:r>
            <a:rPr lang="en-US" sz="1600" b="1" kern="1200" dirty="0">
              <a:solidFill>
                <a:srgbClr val="0F3974"/>
              </a:solidFill>
              <a:latin typeface="Calisto MT" panose="02040603050505030304" pitchFamily="18" charset="0"/>
            </a:rPr>
            <a:t> 60 minutes after brain death</a:t>
          </a:r>
        </a:p>
      </dsp:txBody>
      <dsp:txXfrm>
        <a:off x="1879197" y="3240472"/>
        <a:ext cx="2290240" cy="1119673"/>
      </dsp:txXfrm>
    </dsp:sp>
    <dsp:sp modelId="{9E66580B-B86B-4233-8E77-45C38275C42A}">
      <dsp:nvSpPr>
        <dsp:cNvPr id="0" name=""/>
        <dsp:cNvSpPr/>
      </dsp:nvSpPr>
      <dsp:spPr>
        <a:xfrm>
          <a:off x="773265" y="330812"/>
          <a:ext cx="4275116" cy="4275116"/>
        </a:xfrm>
        <a:prstGeom prst="pie">
          <a:avLst>
            <a:gd name="adj1" fmla="val 90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b="1" i="1" kern="1200" dirty="0">
              <a:solidFill>
                <a:srgbClr val="0F3974"/>
              </a:solidFill>
              <a:latin typeface="Calisto MT" panose="02040603050505030304" pitchFamily="18" charset="0"/>
              <a:cs typeface="Arial"/>
            </a:rPr>
            <a:t>  Vital Sign Changes</a:t>
          </a:r>
          <a:endParaRPr lang="en-US" sz="1000" b="1" i="1" kern="1200" dirty="0">
            <a:solidFill>
              <a:srgbClr val="0F3974"/>
            </a:solidFill>
            <a:latin typeface="Calisto MT" panose="02040603050505030304" pitchFamily="18" charset="0"/>
            <a:cs typeface="Arial"/>
          </a:endParaRPr>
        </a:p>
        <a:p>
          <a:pPr marL="0" lvl="0" indent="0" algn="l" defTabSz="889000">
            <a:lnSpc>
              <a:spcPct val="90000"/>
            </a:lnSpc>
            <a:spcBef>
              <a:spcPct val="0"/>
            </a:spcBef>
            <a:spcAft>
              <a:spcPct val="35000"/>
            </a:spcAft>
            <a:buNone/>
          </a:pPr>
          <a:r>
            <a:rPr lang="en-US" sz="1800" b="1" kern="1200" dirty="0">
              <a:solidFill>
                <a:srgbClr val="0F3974"/>
              </a:solidFill>
              <a:latin typeface="Calisto MT" panose="02040603050505030304" pitchFamily="18" charset="0"/>
              <a:cs typeface="Arial"/>
            </a:rPr>
            <a:t>↑</a:t>
          </a:r>
          <a:r>
            <a:rPr lang="en-US" sz="1800" b="1" kern="1200" dirty="0">
              <a:solidFill>
                <a:srgbClr val="0F3974"/>
              </a:solidFill>
              <a:latin typeface="Calisto MT" panose="02040603050505030304" pitchFamily="18" charset="0"/>
            </a:rPr>
            <a:t>ICP, BP, HR</a:t>
          </a:r>
        </a:p>
        <a:p>
          <a:pPr marL="0" lvl="0" indent="0" algn="l" defTabSz="889000">
            <a:lnSpc>
              <a:spcPct val="90000"/>
            </a:lnSpc>
            <a:spcBef>
              <a:spcPct val="0"/>
            </a:spcBef>
            <a:spcAft>
              <a:spcPct val="35000"/>
            </a:spcAft>
            <a:buNone/>
          </a:pPr>
          <a:endParaRPr lang="en-US" sz="800" b="1" kern="1200" dirty="0">
            <a:solidFill>
              <a:srgbClr val="0F3974"/>
            </a:solidFill>
            <a:latin typeface="Calisto MT" panose="02040603050505030304" pitchFamily="18" charset="0"/>
          </a:endParaRPr>
        </a:p>
        <a:p>
          <a:pPr marL="0" lvl="0" indent="0" algn="l" defTabSz="889000">
            <a:lnSpc>
              <a:spcPct val="90000"/>
            </a:lnSpc>
            <a:spcBef>
              <a:spcPct val="0"/>
            </a:spcBef>
            <a:spcAft>
              <a:spcPct val="35000"/>
            </a:spcAft>
            <a:buNone/>
          </a:pPr>
          <a:r>
            <a:rPr lang="en-US" sz="1800" b="1" kern="1200" dirty="0">
              <a:solidFill>
                <a:srgbClr val="0F3974"/>
              </a:solidFill>
              <a:latin typeface="Calisto MT" panose="02040603050505030304" pitchFamily="18" charset="0"/>
            </a:rPr>
            <a:t>Cushing’s Response – </a:t>
          </a:r>
          <a:r>
            <a:rPr lang="en-US" sz="1800" b="1" kern="1200" dirty="0">
              <a:solidFill>
                <a:srgbClr val="0F3974"/>
              </a:solidFill>
              <a:latin typeface="Calisto MT" panose="02040603050505030304" pitchFamily="18" charset="0"/>
              <a:cs typeface="Arial"/>
            </a:rPr>
            <a:t>↑</a:t>
          </a:r>
          <a:r>
            <a:rPr lang="en-US" sz="1800" b="1" kern="1200" dirty="0">
              <a:solidFill>
                <a:srgbClr val="0F3974"/>
              </a:solidFill>
              <a:latin typeface="Calisto MT" panose="02040603050505030304" pitchFamily="18" charset="0"/>
            </a:rPr>
            <a:t>BP, </a:t>
          </a:r>
          <a:r>
            <a:rPr lang="en-US" sz="1800" b="1" kern="1200" dirty="0">
              <a:solidFill>
                <a:srgbClr val="0F3974"/>
              </a:solidFill>
              <a:latin typeface="Calisto MT" panose="02040603050505030304" pitchFamily="18" charset="0"/>
              <a:cs typeface="Arial"/>
            </a:rPr>
            <a:t>↓</a:t>
          </a:r>
          <a:r>
            <a:rPr lang="en-US" sz="1800" b="1" kern="1200" dirty="0">
              <a:solidFill>
                <a:srgbClr val="0F3974"/>
              </a:solidFill>
              <a:latin typeface="Calisto MT" panose="02040603050505030304" pitchFamily="18" charset="0"/>
            </a:rPr>
            <a:t>HR</a:t>
          </a:r>
        </a:p>
      </dsp:txBody>
      <dsp:txXfrm>
        <a:off x="1268466" y="1236730"/>
        <a:ext cx="1526827" cy="1272356"/>
      </dsp:txXfrm>
    </dsp:sp>
    <dsp:sp modelId="{5DBB4CDC-1412-4823-A290-2EEB5C1789F0}">
      <dsp:nvSpPr>
        <dsp:cNvPr id="0" name=""/>
        <dsp:cNvSpPr/>
      </dsp:nvSpPr>
      <dsp:spPr>
        <a:xfrm>
          <a:off x="685062" y="66162"/>
          <a:ext cx="4804416" cy="4804416"/>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solidFill>
            <a:srgbClr val="0F3974"/>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C865C67-8F35-4D88-83F1-D24A5013C31F}">
      <dsp:nvSpPr>
        <dsp:cNvPr id="0" name=""/>
        <dsp:cNvSpPr/>
      </dsp:nvSpPr>
      <dsp:spPr>
        <a:xfrm>
          <a:off x="596662" y="201816"/>
          <a:ext cx="4804416" cy="4804416"/>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solidFill>
            <a:srgbClr val="0F3974"/>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C4C861E-D0A3-42D9-BB5D-1B36D646FA39}">
      <dsp:nvSpPr>
        <dsp:cNvPr id="0" name=""/>
        <dsp:cNvSpPr/>
      </dsp:nvSpPr>
      <dsp:spPr>
        <a:xfrm>
          <a:off x="508262" y="66162"/>
          <a:ext cx="4804416" cy="4804416"/>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solidFill>
            <a:srgbClr val="0F3974"/>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71723-8E9F-4359-B1C9-186FC13FD1B3}">
      <dsp:nvSpPr>
        <dsp:cNvPr id="0" name=""/>
        <dsp:cNvSpPr/>
      </dsp:nvSpPr>
      <dsp:spPr>
        <a:xfrm>
          <a:off x="740509" y="1210"/>
          <a:ext cx="3358753" cy="201525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Timely patient referral of all vent dependent patients with non-recoverable neurological injury/illness to Gift of Life.</a:t>
          </a:r>
        </a:p>
      </dsp:txBody>
      <dsp:txXfrm>
        <a:off x="740509" y="1210"/>
        <a:ext cx="3358753" cy="2015251"/>
      </dsp:txXfrm>
    </dsp:sp>
    <dsp:sp modelId="{C36C2360-5027-4E5A-9C59-83AE3148F212}">
      <dsp:nvSpPr>
        <dsp:cNvPr id="0" name=""/>
        <dsp:cNvSpPr/>
      </dsp:nvSpPr>
      <dsp:spPr>
        <a:xfrm>
          <a:off x="4435137" y="1210"/>
          <a:ext cx="3358753" cy="2015251"/>
        </a:xfrm>
        <a:prstGeom prst="rect">
          <a:avLst/>
        </a:prstGeom>
        <a:gradFill rotWithShape="0">
          <a:gsLst>
            <a:gs pos="0">
              <a:schemeClr val="accent4">
                <a:hueOff val="451763"/>
                <a:satOff val="33333"/>
                <a:lumOff val="-719"/>
                <a:alphaOff val="0"/>
                <a:shade val="51000"/>
                <a:satMod val="130000"/>
              </a:schemeClr>
            </a:gs>
            <a:gs pos="80000">
              <a:schemeClr val="accent4">
                <a:hueOff val="451763"/>
                <a:satOff val="33333"/>
                <a:lumOff val="-719"/>
                <a:alphaOff val="0"/>
                <a:shade val="93000"/>
                <a:satMod val="130000"/>
              </a:schemeClr>
            </a:gs>
            <a:gs pos="100000">
              <a:schemeClr val="accent4">
                <a:hueOff val="451763"/>
                <a:satOff val="33333"/>
                <a:lumOff val="-71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Gift of Life on-site at hospital to perform patient evaluation prior</a:t>
          </a:r>
          <a:r>
            <a:rPr lang="en-US" sz="2200" b="1" kern="1200" dirty="0">
              <a:solidFill>
                <a:schemeClr val="bg2"/>
              </a:solidFill>
            </a:rPr>
            <a:t> </a:t>
          </a:r>
          <a:r>
            <a:rPr lang="en-US" sz="2200" kern="1200" dirty="0">
              <a:solidFill>
                <a:schemeClr val="bg2"/>
              </a:solidFill>
            </a:rPr>
            <a:t>to any mention of donation.</a:t>
          </a:r>
        </a:p>
        <a:p>
          <a:pPr marL="0" lvl="0" indent="0" algn="ctr" defTabSz="977900">
            <a:lnSpc>
              <a:spcPct val="90000"/>
            </a:lnSpc>
            <a:spcBef>
              <a:spcPct val="0"/>
            </a:spcBef>
            <a:spcAft>
              <a:spcPct val="35000"/>
            </a:spcAft>
            <a:buNone/>
          </a:pPr>
          <a:endParaRPr lang="en-US" sz="2200" kern="1200" dirty="0">
            <a:solidFill>
              <a:schemeClr val="bg2"/>
            </a:solidFill>
          </a:endParaRPr>
        </a:p>
      </dsp:txBody>
      <dsp:txXfrm>
        <a:off x="4435137" y="1210"/>
        <a:ext cx="3358753" cy="2015251"/>
      </dsp:txXfrm>
    </dsp:sp>
    <dsp:sp modelId="{46DAB310-8012-4F36-9018-8916B40E3360}">
      <dsp:nvSpPr>
        <dsp:cNvPr id="0" name=""/>
        <dsp:cNvSpPr/>
      </dsp:nvSpPr>
      <dsp:spPr>
        <a:xfrm>
          <a:off x="740509" y="2352337"/>
          <a:ext cx="3358753" cy="2015251"/>
        </a:xfrm>
        <a:prstGeom prst="rect">
          <a:avLst/>
        </a:prstGeom>
        <a:gradFill rotWithShape="0">
          <a:gsLst>
            <a:gs pos="0">
              <a:schemeClr val="accent4">
                <a:hueOff val="903527"/>
                <a:satOff val="66667"/>
                <a:lumOff val="-1438"/>
                <a:alphaOff val="0"/>
                <a:shade val="51000"/>
                <a:satMod val="130000"/>
              </a:schemeClr>
            </a:gs>
            <a:gs pos="80000">
              <a:schemeClr val="accent4">
                <a:hueOff val="903527"/>
                <a:satOff val="66667"/>
                <a:lumOff val="-1438"/>
                <a:alphaOff val="0"/>
                <a:shade val="93000"/>
                <a:satMod val="130000"/>
              </a:schemeClr>
            </a:gs>
            <a:gs pos="100000">
              <a:schemeClr val="accent4">
                <a:hueOff val="903527"/>
                <a:satOff val="66667"/>
                <a:lumOff val="-143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2"/>
              </a:solidFill>
            </a:rPr>
            <a:t>Appropriately timed request . Family verbalizes understanding of brain death as death. - decoupling - no early mention of donation to family.</a:t>
          </a:r>
          <a:endParaRPr lang="en-US" sz="2200" kern="1200" dirty="0">
            <a:solidFill>
              <a:schemeClr val="bg2"/>
            </a:solidFill>
          </a:endParaRPr>
        </a:p>
      </dsp:txBody>
      <dsp:txXfrm>
        <a:off x="740509" y="2352337"/>
        <a:ext cx="3358753" cy="2015251"/>
      </dsp:txXfrm>
    </dsp:sp>
    <dsp:sp modelId="{2E50263E-3E36-493B-AB74-EA16DBC9FF72}">
      <dsp:nvSpPr>
        <dsp:cNvPr id="0" name=""/>
        <dsp:cNvSpPr/>
      </dsp:nvSpPr>
      <dsp:spPr>
        <a:xfrm>
          <a:off x="4435137" y="2352337"/>
          <a:ext cx="3358753" cy="2015251"/>
        </a:xfrm>
        <a:prstGeom prst="rect">
          <a:avLst/>
        </a:prstGeom>
        <a:gradFill rotWithShape="0">
          <a:gsLst>
            <a:gs pos="0">
              <a:schemeClr val="accent4">
                <a:hueOff val="1355290"/>
                <a:satOff val="100000"/>
                <a:lumOff val="-2157"/>
                <a:alphaOff val="0"/>
                <a:shade val="51000"/>
                <a:satMod val="130000"/>
              </a:schemeClr>
            </a:gs>
            <a:gs pos="80000">
              <a:schemeClr val="accent4">
                <a:hueOff val="1355290"/>
                <a:satOff val="100000"/>
                <a:lumOff val="-2157"/>
                <a:alphaOff val="0"/>
                <a:shade val="93000"/>
                <a:satMod val="130000"/>
              </a:schemeClr>
            </a:gs>
            <a:gs pos="100000">
              <a:schemeClr val="accent4">
                <a:hueOff val="1355290"/>
                <a:satOff val="100000"/>
                <a:lumOff val="-215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Collaborative family request with hospital staff and </a:t>
          </a:r>
          <a:r>
            <a:rPr lang="en-US" sz="2200" kern="1200" dirty="0" err="1">
              <a:solidFill>
                <a:schemeClr val="bg2"/>
              </a:solidFill>
            </a:rPr>
            <a:t>OPO</a:t>
          </a:r>
          <a:r>
            <a:rPr lang="en-US" sz="2200" kern="1200" dirty="0">
              <a:solidFill>
                <a:schemeClr val="bg2"/>
              </a:solidFill>
            </a:rPr>
            <a:t> staff.</a:t>
          </a:r>
        </a:p>
        <a:p>
          <a:pPr marL="0" lvl="0" indent="0" algn="ctr" defTabSz="977900">
            <a:lnSpc>
              <a:spcPct val="90000"/>
            </a:lnSpc>
            <a:spcBef>
              <a:spcPct val="0"/>
            </a:spcBef>
            <a:spcAft>
              <a:spcPct val="35000"/>
            </a:spcAft>
            <a:buNone/>
          </a:pPr>
          <a:endParaRPr lang="en-US" sz="2200" kern="1200" dirty="0">
            <a:solidFill>
              <a:schemeClr val="bg2"/>
            </a:solidFill>
          </a:endParaRPr>
        </a:p>
      </dsp:txBody>
      <dsp:txXfrm>
        <a:off x="4435137" y="2352337"/>
        <a:ext cx="3358753" cy="201525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1"/>
            <a:ext cx="3038145" cy="464205"/>
          </a:xfrm>
          <a:prstGeom prst="rect">
            <a:avLst/>
          </a:prstGeom>
          <a:noFill/>
          <a:ln w="9525">
            <a:noFill/>
            <a:miter lim="800000"/>
            <a:headEnd/>
            <a:tailEnd/>
          </a:ln>
          <a:effectLst/>
        </p:spPr>
        <p:txBody>
          <a:bodyPr vert="horz" wrap="square" lIns="93164" tIns="46581" rIns="93164" bIns="46581" numCol="1" anchor="t" anchorCtr="0" compatLnSpc="1">
            <a:prstTxWarp prst="textNoShape">
              <a:avLst/>
            </a:prstTxWarp>
          </a:bodyPr>
          <a:lstStyle>
            <a:lvl1pPr algn="l" defTabSz="931217">
              <a:defRPr sz="1300"/>
            </a:lvl1pPr>
          </a:lstStyle>
          <a:p>
            <a:pPr>
              <a:defRPr/>
            </a:pPr>
            <a:endParaRPr lang="en-US"/>
          </a:p>
        </p:txBody>
      </p:sp>
      <p:sp>
        <p:nvSpPr>
          <p:cNvPr id="45059" name="Rectangle 3"/>
          <p:cNvSpPr>
            <a:spLocks noGrp="1" noChangeArrowheads="1"/>
          </p:cNvSpPr>
          <p:nvPr>
            <p:ph type="dt" sz="quarter" idx="1"/>
          </p:nvPr>
        </p:nvSpPr>
        <p:spPr bwMode="auto">
          <a:xfrm>
            <a:off x="3972257" y="1"/>
            <a:ext cx="3038144" cy="464205"/>
          </a:xfrm>
          <a:prstGeom prst="rect">
            <a:avLst/>
          </a:prstGeom>
          <a:noFill/>
          <a:ln w="9525">
            <a:noFill/>
            <a:miter lim="800000"/>
            <a:headEnd/>
            <a:tailEnd/>
          </a:ln>
          <a:effectLst/>
        </p:spPr>
        <p:txBody>
          <a:bodyPr vert="horz" wrap="square" lIns="93164" tIns="46581" rIns="93164" bIns="46581" numCol="1" anchor="t" anchorCtr="0" compatLnSpc="1">
            <a:prstTxWarp prst="textNoShape">
              <a:avLst/>
            </a:prstTxWarp>
          </a:bodyPr>
          <a:lstStyle>
            <a:lvl1pPr algn="r" defTabSz="931217">
              <a:defRPr sz="1300"/>
            </a:lvl1pPr>
          </a:lstStyle>
          <a:p>
            <a:pPr>
              <a:defRPr/>
            </a:pPr>
            <a:endParaRPr lang="en-US"/>
          </a:p>
        </p:txBody>
      </p:sp>
      <p:sp>
        <p:nvSpPr>
          <p:cNvPr id="45060" name="Rectangle 4"/>
          <p:cNvSpPr>
            <a:spLocks noGrp="1" noChangeArrowheads="1"/>
          </p:cNvSpPr>
          <p:nvPr>
            <p:ph type="ftr" sz="quarter" idx="2"/>
          </p:nvPr>
        </p:nvSpPr>
        <p:spPr bwMode="auto">
          <a:xfrm>
            <a:off x="0" y="8832195"/>
            <a:ext cx="3038145" cy="464205"/>
          </a:xfrm>
          <a:prstGeom prst="rect">
            <a:avLst/>
          </a:prstGeom>
          <a:noFill/>
          <a:ln w="9525">
            <a:noFill/>
            <a:miter lim="800000"/>
            <a:headEnd/>
            <a:tailEnd/>
          </a:ln>
          <a:effectLst/>
        </p:spPr>
        <p:txBody>
          <a:bodyPr vert="horz" wrap="square" lIns="93164" tIns="46581" rIns="93164" bIns="46581" numCol="1" anchor="b" anchorCtr="0" compatLnSpc="1">
            <a:prstTxWarp prst="textNoShape">
              <a:avLst/>
            </a:prstTxWarp>
          </a:bodyPr>
          <a:lstStyle>
            <a:lvl1pPr algn="l" defTabSz="931217">
              <a:defRPr sz="1300"/>
            </a:lvl1pPr>
          </a:lstStyle>
          <a:p>
            <a:pPr>
              <a:defRPr/>
            </a:pPr>
            <a:endParaRPr lang="en-US"/>
          </a:p>
        </p:txBody>
      </p:sp>
      <p:sp>
        <p:nvSpPr>
          <p:cNvPr id="45061" name="Rectangle 5"/>
          <p:cNvSpPr>
            <a:spLocks noGrp="1" noChangeArrowheads="1"/>
          </p:cNvSpPr>
          <p:nvPr>
            <p:ph type="sldNum" sz="quarter" idx="3"/>
          </p:nvPr>
        </p:nvSpPr>
        <p:spPr bwMode="auto">
          <a:xfrm>
            <a:off x="3972257" y="8832195"/>
            <a:ext cx="3038144" cy="464205"/>
          </a:xfrm>
          <a:prstGeom prst="rect">
            <a:avLst/>
          </a:prstGeom>
          <a:noFill/>
          <a:ln w="9525">
            <a:noFill/>
            <a:miter lim="800000"/>
            <a:headEnd/>
            <a:tailEnd/>
          </a:ln>
          <a:effectLst/>
        </p:spPr>
        <p:txBody>
          <a:bodyPr vert="horz" wrap="square" lIns="93164" tIns="46581" rIns="93164" bIns="46581" numCol="1" anchor="b" anchorCtr="0" compatLnSpc="1">
            <a:prstTxWarp prst="textNoShape">
              <a:avLst/>
            </a:prstTxWarp>
          </a:bodyPr>
          <a:lstStyle>
            <a:lvl1pPr algn="r" defTabSz="931217">
              <a:defRPr sz="1300"/>
            </a:lvl1pPr>
          </a:lstStyle>
          <a:p>
            <a:pPr>
              <a:defRPr/>
            </a:pPr>
            <a:fld id="{D5143557-2259-4634-A113-F72CF73A4C00}" type="slidenum">
              <a:rPr lang="en-US"/>
              <a:pPr>
                <a:defRPr/>
              </a:pPr>
              <a:t>‹#›</a:t>
            </a:fld>
            <a:endParaRPr lang="en-US"/>
          </a:p>
        </p:txBody>
      </p:sp>
    </p:spTree>
    <p:extLst>
      <p:ext uri="{BB962C8B-B14F-4D97-AF65-F5344CB8AC3E}">
        <p14:creationId xmlns:p14="http://schemas.microsoft.com/office/powerpoint/2010/main" val="41252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38145" cy="464205"/>
          </a:xfrm>
          <a:prstGeom prst="rect">
            <a:avLst/>
          </a:prstGeom>
          <a:noFill/>
          <a:ln w="9525">
            <a:noFill/>
            <a:miter lim="800000"/>
            <a:headEnd/>
            <a:tailEnd/>
          </a:ln>
          <a:effectLst/>
        </p:spPr>
        <p:txBody>
          <a:bodyPr vert="horz" wrap="square" lIns="93164" tIns="46581" rIns="93164" bIns="46581" numCol="1" anchor="t" anchorCtr="0" compatLnSpc="1">
            <a:prstTxWarp prst="textNoShape">
              <a:avLst/>
            </a:prstTxWarp>
          </a:bodyPr>
          <a:lstStyle>
            <a:lvl1pPr algn="l" defTabSz="931217">
              <a:defRPr sz="1300"/>
            </a:lvl1pPr>
          </a:lstStyle>
          <a:p>
            <a:pPr>
              <a:defRPr/>
            </a:pPr>
            <a:endParaRPr lang="en-US"/>
          </a:p>
        </p:txBody>
      </p:sp>
      <p:sp>
        <p:nvSpPr>
          <p:cNvPr id="4099" name="Rectangle 3"/>
          <p:cNvSpPr>
            <a:spLocks noGrp="1" noChangeArrowheads="1"/>
          </p:cNvSpPr>
          <p:nvPr>
            <p:ph type="dt" idx="1"/>
          </p:nvPr>
        </p:nvSpPr>
        <p:spPr bwMode="auto">
          <a:xfrm>
            <a:off x="3972257" y="1"/>
            <a:ext cx="3038144" cy="464205"/>
          </a:xfrm>
          <a:prstGeom prst="rect">
            <a:avLst/>
          </a:prstGeom>
          <a:noFill/>
          <a:ln w="9525">
            <a:noFill/>
            <a:miter lim="800000"/>
            <a:headEnd/>
            <a:tailEnd/>
          </a:ln>
          <a:effectLst/>
        </p:spPr>
        <p:txBody>
          <a:bodyPr vert="horz" wrap="square" lIns="93164" tIns="46581" rIns="93164" bIns="46581" numCol="1" anchor="t" anchorCtr="0" compatLnSpc="1">
            <a:prstTxWarp prst="textNoShape">
              <a:avLst/>
            </a:prstTxWarp>
          </a:bodyPr>
          <a:lstStyle>
            <a:lvl1pPr algn="r" defTabSz="931217">
              <a:defRPr sz="1300"/>
            </a:lvl1pPr>
          </a:lstStyle>
          <a:p>
            <a:pPr>
              <a:defRPr/>
            </a:pPr>
            <a:endParaRPr lang="en-US"/>
          </a:p>
        </p:txBody>
      </p:sp>
      <p:sp>
        <p:nvSpPr>
          <p:cNvPr id="91140"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4112" y="4416099"/>
            <a:ext cx="5142177" cy="4182457"/>
          </a:xfrm>
          <a:prstGeom prst="rect">
            <a:avLst/>
          </a:prstGeom>
          <a:noFill/>
          <a:ln w="9525">
            <a:noFill/>
            <a:miter lim="800000"/>
            <a:headEnd/>
            <a:tailEnd/>
          </a:ln>
          <a:effectLst/>
        </p:spPr>
        <p:txBody>
          <a:bodyPr vert="horz" wrap="square" lIns="93164" tIns="46581" rIns="93164"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2195"/>
            <a:ext cx="3038145" cy="464205"/>
          </a:xfrm>
          <a:prstGeom prst="rect">
            <a:avLst/>
          </a:prstGeom>
          <a:noFill/>
          <a:ln w="9525">
            <a:noFill/>
            <a:miter lim="800000"/>
            <a:headEnd/>
            <a:tailEnd/>
          </a:ln>
          <a:effectLst/>
        </p:spPr>
        <p:txBody>
          <a:bodyPr vert="horz" wrap="square" lIns="93164" tIns="46581" rIns="93164" bIns="46581" numCol="1" anchor="b" anchorCtr="0" compatLnSpc="1">
            <a:prstTxWarp prst="textNoShape">
              <a:avLst/>
            </a:prstTxWarp>
          </a:bodyPr>
          <a:lstStyle>
            <a:lvl1pPr algn="l" defTabSz="931217">
              <a:defRPr sz="1300"/>
            </a:lvl1pPr>
          </a:lstStyle>
          <a:p>
            <a:pPr>
              <a:defRPr/>
            </a:pPr>
            <a:endParaRPr lang="en-US"/>
          </a:p>
        </p:txBody>
      </p:sp>
      <p:sp>
        <p:nvSpPr>
          <p:cNvPr id="4103" name="Rectangle 7"/>
          <p:cNvSpPr>
            <a:spLocks noGrp="1" noChangeArrowheads="1"/>
          </p:cNvSpPr>
          <p:nvPr>
            <p:ph type="sldNum" sz="quarter" idx="5"/>
          </p:nvPr>
        </p:nvSpPr>
        <p:spPr bwMode="auto">
          <a:xfrm>
            <a:off x="3972257" y="8832195"/>
            <a:ext cx="3038144" cy="464205"/>
          </a:xfrm>
          <a:prstGeom prst="rect">
            <a:avLst/>
          </a:prstGeom>
          <a:noFill/>
          <a:ln w="9525">
            <a:noFill/>
            <a:miter lim="800000"/>
            <a:headEnd/>
            <a:tailEnd/>
          </a:ln>
          <a:effectLst/>
        </p:spPr>
        <p:txBody>
          <a:bodyPr vert="horz" wrap="square" lIns="93164" tIns="46581" rIns="93164" bIns="46581" numCol="1" anchor="b" anchorCtr="0" compatLnSpc="1">
            <a:prstTxWarp prst="textNoShape">
              <a:avLst/>
            </a:prstTxWarp>
          </a:bodyPr>
          <a:lstStyle>
            <a:lvl1pPr algn="r" defTabSz="931217">
              <a:defRPr sz="1300"/>
            </a:lvl1pPr>
          </a:lstStyle>
          <a:p>
            <a:pPr>
              <a:defRPr/>
            </a:pPr>
            <a:fld id="{C93D91D9-04A0-4316-B550-30B1FCDAC385}" type="slidenum">
              <a:rPr lang="en-US"/>
              <a:pPr>
                <a:defRPr/>
              </a:pPr>
              <a:t>‹#›</a:t>
            </a:fld>
            <a:endParaRPr lang="en-US"/>
          </a:p>
        </p:txBody>
      </p:sp>
    </p:spTree>
    <p:extLst>
      <p:ext uri="{BB962C8B-B14F-4D97-AF65-F5344CB8AC3E}">
        <p14:creationId xmlns:p14="http://schemas.microsoft.com/office/powerpoint/2010/main" val="254098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703" indent="-285654" eaLnBrk="0" hangingPunct="0">
              <a:defRPr sz="2400">
                <a:solidFill>
                  <a:schemeClr val="tx1"/>
                </a:solidFill>
                <a:latin typeface="Times New Roman" pitchFamily="18" charset="0"/>
                <a:cs typeface="Times New Roman" pitchFamily="18" charset="0"/>
              </a:defRPr>
            </a:lvl2pPr>
            <a:lvl3pPr marL="1142620" indent="-228525" eaLnBrk="0" hangingPunct="0">
              <a:defRPr sz="2400">
                <a:solidFill>
                  <a:schemeClr val="tx1"/>
                </a:solidFill>
                <a:latin typeface="Times New Roman" pitchFamily="18" charset="0"/>
                <a:cs typeface="Times New Roman" pitchFamily="18" charset="0"/>
              </a:defRPr>
            </a:lvl3pPr>
            <a:lvl4pPr marL="1599668" indent="-228525" eaLnBrk="0" hangingPunct="0">
              <a:defRPr sz="2400">
                <a:solidFill>
                  <a:schemeClr val="tx1"/>
                </a:solidFill>
                <a:latin typeface="Times New Roman" pitchFamily="18" charset="0"/>
                <a:cs typeface="Times New Roman" pitchFamily="18" charset="0"/>
              </a:defRPr>
            </a:lvl4pPr>
            <a:lvl5pPr marL="2056716" indent="-228525" eaLnBrk="0" hangingPunct="0">
              <a:defRPr sz="2400">
                <a:solidFill>
                  <a:schemeClr val="tx1"/>
                </a:solidFill>
                <a:latin typeface="Times New Roman" pitchFamily="18" charset="0"/>
                <a:cs typeface="Times New Roman" pitchFamily="18" charset="0"/>
              </a:defRPr>
            </a:lvl5pPr>
            <a:lvl6pPr marL="2513764" indent="-228525"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0810" indent="-228525"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7859" indent="-228525"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4907" indent="-228525"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marL="0" marR="0" lvl="0" indent="0" algn="r" defTabSz="950653" rtl="0" eaLnBrk="1" fontAlgn="base" latinLnBrk="0" hangingPunct="1">
              <a:lnSpc>
                <a:spcPct val="100000"/>
              </a:lnSpc>
              <a:spcBef>
                <a:spcPct val="0"/>
              </a:spcBef>
              <a:spcAft>
                <a:spcPct val="0"/>
              </a:spcAft>
              <a:buClrTx/>
              <a:buSzTx/>
              <a:buFontTx/>
              <a:buNone/>
              <a:tabLst/>
              <a:defRPr/>
            </a:pPr>
            <a:fld id="{EFAB0B91-B08B-4E69-A047-49495D77286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pPr marL="0" marR="0" lvl="0" indent="0" algn="r" defTabSz="950653"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2467" name="Rectangle 2"/>
          <p:cNvSpPr>
            <a:spLocks noGrp="1" noRot="1" noChangeAspect="1" noChangeArrowheads="1" noTextEdit="1"/>
          </p:cNvSpPr>
          <p:nvPr>
            <p:ph type="sldImg"/>
          </p:nvPr>
        </p:nvSpPr>
        <p:spPr>
          <a:xfrm>
            <a:off x="1181100" y="696913"/>
            <a:ext cx="4648200" cy="34861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21479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776" eaLnBrk="0" hangingPunct="0">
              <a:defRPr sz="3900">
                <a:solidFill>
                  <a:schemeClr val="tx1"/>
                </a:solidFill>
                <a:latin typeface="Times New Roman" pitchFamily="18" charset="0"/>
              </a:defRPr>
            </a:lvl1pPr>
            <a:lvl2pPr marL="724151" indent="-278519" defTabSz="940776" eaLnBrk="0" hangingPunct="0">
              <a:defRPr sz="3900">
                <a:solidFill>
                  <a:schemeClr val="tx1"/>
                </a:solidFill>
                <a:latin typeface="Times New Roman" pitchFamily="18" charset="0"/>
              </a:defRPr>
            </a:lvl2pPr>
            <a:lvl3pPr marL="1114077" indent="-222816" defTabSz="940776" eaLnBrk="0" hangingPunct="0">
              <a:defRPr sz="3900">
                <a:solidFill>
                  <a:schemeClr val="tx1"/>
                </a:solidFill>
                <a:latin typeface="Times New Roman" pitchFamily="18" charset="0"/>
              </a:defRPr>
            </a:lvl3pPr>
            <a:lvl4pPr marL="1559708" indent="-222816" defTabSz="940776" eaLnBrk="0" hangingPunct="0">
              <a:defRPr sz="3900">
                <a:solidFill>
                  <a:schemeClr val="tx1"/>
                </a:solidFill>
                <a:latin typeface="Times New Roman" pitchFamily="18" charset="0"/>
              </a:defRPr>
            </a:lvl4pPr>
            <a:lvl5pPr marL="2005339" indent="-222816" defTabSz="940776" eaLnBrk="0" hangingPunct="0">
              <a:defRPr sz="3900">
                <a:solidFill>
                  <a:schemeClr val="tx1"/>
                </a:solidFill>
                <a:latin typeface="Times New Roman" pitchFamily="18" charset="0"/>
              </a:defRPr>
            </a:lvl5pPr>
            <a:lvl6pPr marL="2450970" indent="-222816" algn="ctr" defTabSz="940776" eaLnBrk="0" fontAlgn="base" hangingPunct="0">
              <a:spcBef>
                <a:spcPct val="0"/>
              </a:spcBef>
              <a:spcAft>
                <a:spcPct val="0"/>
              </a:spcAft>
              <a:defRPr sz="3900">
                <a:solidFill>
                  <a:schemeClr val="tx1"/>
                </a:solidFill>
                <a:latin typeface="Times New Roman" pitchFamily="18" charset="0"/>
              </a:defRPr>
            </a:lvl6pPr>
            <a:lvl7pPr marL="2896601" indent="-222816" algn="ctr" defTabSz="940776" eaLnBrk="0" fontAlgn="base" hangingPunct="0">
              <a:spcBef>
                <a:spcPct val="0"/>
              </a:spcBef>
              <a:spcAft>
                <a:spcPct val="0"/>
              </a:spcAft>
              <a:defRPr sz="3900">
                <a:solidFill>
                  <a:schemeClr val="tx1"/>
                </a:solidFill>
                <a:latin typeface="Times New Roman" pitchFamily="18" charset="0"/>
              </a:defRPr>
            </a:lvl7pPr>
            <a:lvl8pPr marL="3342231" indent="-222816" algn="ctr" defTabSz="940776" eaLnBrk="0" fontAlgn="base" hangingPunct="0">
              <a:spcBef>
                <a:spcPct val="0"/>
              </a:spcBef>
              <a:spcAft>
                <a:spcPct val="0"/>
              </a:spcAft>
              <a:defRPr sz="3900">
                <a:solidFill>
                  <a:schemeClr val="tx1"/>
                </a:solidFill>
                <a:latin typeface="Times New Roman" pitchFamily="18" charset="0"/>
              </a:defRPr>
            </a:lvl8pPr>
            <a:lvl9pPr marL="3787862" indent="-222816" algn="ctr" defTabSz="940776" eaLnBrk="0" fontAlgn="base" hangingPunct="0">
              <a:spcBef>
                <a:spcPct val="0"/>
              </a:spcBef>
              <a:spcAft>
                <a:spcPct val="0"/>
              </a:spcAft>
              <a:defRPr sz="3900">
                <a:solidFill>
                  <a:schemeClr val="tx1"/>
                </a:solidFill>
                <a:latin typeface="Times New Roman" pitchFamily="18" charset="0"/>
              </a:defRPr>
            </a:lvl9pPr>
          </a:lstStyle>
          <a:p>
            <a:pPr marL="0" marR="0" lvl="0" indent="0" algn="r" defTabSz="940776" rtl="0" eaLnBrk="1" fontAlgn="base" latinLnBrk="0" hangingPunct="1">
              <a:lnSpc>
                <a:spcPct val="100000"/>
              </a:lnSpc>
              <a:spcBef>
                <a:spcPct val="0"/>
              </a:spcBef>
              <a:spcAft>
                <a:spcPct val="0"/>
              </a:spcAft>
              <a:buClrTx/>
              <a:buSzTx/>
              <a:buFontTx/>
              <a:buNone/>
              <a:tabLst/>
              <a:defRPr/>
            </a:pPr>
            <a:fld id="{21B32681-7E56-4265-93E7-FE07C76F73F6}"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0776"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9331" name="Rectangle 2"/>
          <p:cNvSpPr>
            <a:spLocks noGrp="1" noRot="1" noChangeAspect="1" noChangeArrowheads="1" noTextEdit="1"/>
          </p:cNvSpPr>
          <p:nvPr>
            <p:ph type="sldImg"/>
          </p:nvPr>
        </p:nvSpPr>
        <p:spPr>
          <a:xfrm>
            <a:off x="1216025" y="231775"/>
            <a:ext cx="4694238" cy="3521075"/>
          </a:xfrm>
          <a:ln/>
        </p:spPr>
      </p:sp>
      <p:sp>
        <p:nvSpPr>
          <p:cNvPr id="99332" name="Rectangle 3"/>
          <p:cNvSpPr>
            <a:spLocks noGrp="1" noChangeArrowheads="1"/>
          </p:cNvSpPr>
          <p:nvPr>
            <p:ph type="body" idx="1"/>
          </p:nvPr>
        </p:nvSpPr>
        <p:spPr>
          <a:xfrm>
            <a:off x="3313873" y="4046919"/>
            <a:ext cx="3472629" cy="40702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1" tIns="47102" rIns="94201" bIns="47102"/>
          <a:lstStyle/>
          <a:p>
            <a:pPr eaLnBrk="1" hangingPunct="1"/>
            <a:r>
              <a:rPr lang="en-US" sz="900">
                <a:cs typeface="Times New Roman" pitchFamily="18" charset="0"/>
              </a:rPr>
              <a:t>To learn more about the factors influencing whether or not families choose to donate researchers asked two questions: how important is it for families to understand brain death and what are the process variables that most influence the donation process.</a:t>
            </a:r>
          </a:p>
          <a:p>
            <a:pPr eaLnBrk="1" hangingPunct="1"/>
            <a:endParaRPr lang="en-US" sz="900">
              <a:cs typeface="Times New Roman" pitchFamily="18" charset="0"/>
            </a:endParaRPr>
          </a:p>
          <a:p>
            <a:pPr eaLnBrk="1" hangingPunct="1"/>
            <a:r>
              <a:rPr lang="en-US" sz="900">
                <a:cs typeface="Times New Roman" pitchFamily="18" charset="0"/>
              </a:rPr>
              <a:t>This slide summarizes two landmark studies in organ donation. </a:t>
            </a:r>
          </a:p>
          <a:p>
            <a:pPr eaLnBrk="1" hangingPunct="1"/>
            <a:endParaRPr lang="en-US" sz="900">
              <a:cs typeface="Times New Roman" pitchFamily="18" charset="0"/>
            </a:endParaRPr>
          </a:p>
          <a:p>
            <a:pPr eaLnBrk="1" hangingPunct="1"/>
            <a:r>
              <a:rPr lang="en-US" sz="900">
                <a:cs typeface="Times New Roman" pitchFamily="18" charset="0"/>
              </a:rPr>
              <a:t>Now that we have a good handle on the national and local statistics on organ donation, how the process is unfolding here at Christiana and what public opinion in the US is regarding organ donation – I thought it would be helpful to quickly walk through the results of the studies that form the foundation of our practice.</a:t>
            </a:r>
          </a:p>
          <a:p>
            <a:pPr eaLnBrk="1" hangingPunct="1"/>
            <a:endParaRPr lang="en-US" sz="900">
              <a:cs typeface="Times New Roman" pitchFamily="18" charset="0"/>
            </a:endParaRPr>
          </a:p>
          <a:p>
            <a:pPr lvl="2" eaLnBrk="1" hangingPunct="1"/>
            <a:endParaRPr lang="en-US" sz="1100">
              <a:cs typeface="Times New Roman" pitchFamily="18" charset="0"/>
            </a:endParaRPr>
          </a:p>
          <a:p>
            <a:pPr lvl="2" eaLnBrk="1" hangingPunct="1"/>
            <a:endParaRPr lang="en-US" sz="110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0112" indent="-292351" eaLnBrk="0" hangingPunct="0">
              <a:defRPr sz="2500">
                <a:solidFill>
                  <a:schemeClr val="tx1"/>
                </a:solidFill>
                <a:latin typeface="Times New Roman" pitchFamily="18" charset="0"/>
              </a:defRPr>
            </a:lvl2pPr>
            <a:lvl3pPr marL="1169403" indent="-233881" eaLnBrk="0" hangingPunct="0">
              <a:defRPr sz="2500">
                <a:solidFill>
                  <a:schemeClr val="tx1"/>
                </a:solidFill>
                <a:latin typeface="Times New Roman" pitchFamily="18" charset="0"/>
              </a:defRPr>
            </a:lvl3pPr>
            <a:lvl4pPr marL="1637165" indent="-233881" eaLnBrk="0" hangingPunct="0">
              <a:defRPr sz="2500">
                <a:solidFill>
                  <a:schemeClr val="tx1"/>
                </a:solidFill>
                <a:latin typeface="Times New Roman" pitchFamily="18" charset="0"/>
              </a:defRPr>
            </a:lvl4pPr>
            <a:lvl5pPr marL="2104926" indent="-233881" eaLnBrk="0" hangingPunct="0">
              <a:defRPr sz="2500">
                <a:solidFill>
                  <a:schemeClr val="tx1"/>
                </a:solidFill>
                <a:latin typeface="Times New Roman" pitchFamily="18" charset="0"/>
              </a:defRPr>
            </a:lvl5pPr>
            <a:lvl6pPr marL="2572687" indent="-233881" eaLnBrk="0" fontAlgn="base" hangingPunct="0">
              <a:spcBef>
                <a:spcPct val="0"/>
              </a:spcBef>
              <a:spcAft>
                <a:spcPct val="0"/>
              </a:spcAft>
              <a:defRPr sz="2500">
                <a:solidFill>
                  <a:schemeClr val="tx1"/>
                </a:solidFill>
                <a:latin typeface="Times New Roman" pitchFamily="18" charset="0"/>
              </a:defRPr>
            </a:lvl6pPr>
            <a:lvl7pPr marL="3040449" indent="-233881" eaLnBrk="0" fontAlgn="base" hangingPunct="0">
              <a:spcBef>
                <a:spcPct val="0"/>
              </a:spcBef>
              <a:spcAft>
                <a:spcPct val="0"/>
              </a:spcAft>
              <a:defRPr sz="2500">
                <a:solidFill>
                  <a:schemeClr val="tx1"/>
                </a:solidFill>
                <a:latin typeface="Times New Roman" pitchFamily="18" charset="0"/>
              </a:defRPr>
            </a:lvl7pPr>
            <a:lvl8pPr marL="3508210" indent="-233881" eaLnBrk="0" fontAlgn="base" hangingPunct="0">
              <a:spcBef>
                <a:spcPct val="0"/>
              </a:spcBef>
              <a:spcAft>
                <a:spcPct val="0"/>
              </a:spcAft>
              <a:defRPr sz="2500">
                <a:solidFill>
                  <a:schemeClr val="tx1"/>
                </a:solidFill>
                <a:latin typeface="Times New Roman" pitchFamily="18" charset="0"/>
              </a:defRPr>
            </a:lvl8pPr>
            <a:lvl9pPr marL="3975971" indent="-233881"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C5DBEF-4960-4784-A3B1-2A8E414B59B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3667" name="Rectangle 2"/>
          <p:cNvSpPr>
            <a:spLocks noGrp="1" noRot="1" noChangeAspect="1" noChangeArrowheads="1" noTextEdit="1"/>
          </p:cNvSpPr>
          <p:nvPr>
            <p:ph type="sldImg"/>
          </p:nvPr>
        </p:nvSpPr>
        <p:spPr>
          <a:xfrm>
            <a:off x="1182688" y="696913"/>
            <a:ext cx="4648200" cy="3486150"/>
          </a:xfr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3881" indent="-233881" eaLnBrk="1" hangingPunct="1"/>
            <a:r>
              <a:rPr lang="en-US" b="1" dirty="0">
                <a:cs typeface="Times New Roman" pitchFamily="18" charset="0"/>
              </a:rPr>
              <a:t>The Partnership for Donation, in conjunction with the Harvard School of Public Health published a study which correlated family’s understanding of brain death</a:t>
            </a:r>
          </a:p>
          <a:p>
            <a:pPr marL="233881" indent="-233881" eaLnBrk="1" hangingPunct="1"/>
            <a:r>
              <a:rPr lang="en-US" b="1" dirty="0">
                <a:cs typeface="Times New Roman" pitchFamily="18" charset="0"/>
              </a:rPr>
              <a:t>with their likelihood to donate.  </a:t>
            </a:r>
          </a:p>
          <a:p>
            <a:pPr marL="233881" indent="-233881" eaLnBrk="1" hangingPunct="1">
              <a:buFontTx/>
              <a:buChar char="•"/>
            </a:pPr>
            <a:r>
              <a:rPr lang="en-US" dirty="0">
                <a:cs typeface="Times New Roman" pitchFamily="18" charset="0"/>
              </a:rPr>
              <a:t>The study included 164 families who were contacted by phone 4 to 6 months after being approached about donation.  They were asked a series of questions about brain death and donation with the results divided into two groups, based on family authorization for donation.  When asked if they were told their loved one was brain dead, there was no significant difference in the groups.</a:t>
            </a:r>
            <a:endParaRPr lang="en-US" b="1" dirty="0">
              <a:cs typeface="Times New Roman" pitchFamily="18" charset="0"/>
            </a:endParaRPr>
          </a:p>
          <a:p>
            <a:pPr marL="233881" indent="-233881"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0112" indent="-292351" eaLnBrk="0" hangingPunct="0">
              <a:defRPr sz="2500">
                <a:solidFill>
                  <a:schemeClr val="tx1"/>
                </a:solidFill>
                <a:latin typeface="Times New Roman" pitchFamily="18" charset="0"/>
              </a:defRPr>
            </a:lvl2pPr>
            <a:lvl3pPr marL="1169403" indent="-233881" eaLnBrk="0" hangingPunct="0">
              <a:defRPr sz="2500">
                <a:solidFill>
                  <a:schemeClr val="tx1"/>
                </a:solidFill>
                <a:latin typeface="Times New Roman" pitchFamily="18" charset="0"/>
              </a:defRPr>
            </a:lvl3pPr>
            <a:lvl4pPr marL="1637165" indent="-233881" eaLnBrk="0" hangingPunct="0">
              <a:defRPr sz="2500">
                <a:solidFill>
                  <a:schemeClr val="tx1"/>
                </a:solidFill>
                <a:latin typeface="Times New Roman" pitchFamily="18" charset="0"/>
              </a:defRPr>
            </a:lvl4pPr>
            <a:lvl5pPr marL="2104926" indent="-233881" eaLnBrk="0" hangingPunct="0">
              <a:defRPr sz="2500">
                <a:solidFill>
                  <a:schemeClr val="tx1"/>
                </a:solidFill>
                <a:latin typeface="Times New Roman" pitchFamily="18" charset="0"/>
              </a:defRPr>
            </a:lvl5pPr>
            <a:lvl6pPr marL="2572687" indent="-233881" eaLnBrk="0" fontAlgn="base" hangingPunct="0">
              <a:spcBef>
                <a:spcPct val="0"/>
              </a:spcBef>
              <a:spcAft>
                <a:spcPct val="0"/>
              </a:spcAft>
              <a:defRPr sz="2500">
                <a:solidFill>
                  <a:schemeClr val="tx1"/>
                </a:solidFill>
                <a:latin typeface="Times New Roman" pitchFamily="18" charset="0"/>
              </a:defRPr>
            </a:lvl6pPr>
            <a:lvl7pPr marL="3040449" indent="-233881" eaLnBrk="0" fontAlgn="base" hangingPunct="0">
              <a:spcBef>
                <a:spcPct val="0"/>
              </a:spcBef>
              <a:spcAft>
                <a:spcPct val="0"/>
              </a:spcAft>
              <a:defRPr sz="2500">
                <a:solidFill>
                  <a:schemeClr val="tx1"/>
                </a:solidFill>
                <a:latin typeface="Times New Roman" pitchFamily="18" charset="0"/>
              </a:defRPr>
            </a:lvl7pPr>
            <a:lvl8pPr marL="3508210" indent="-233881" eaLnBrk="0" fontAlgn="base" hangingPunct="0">
              <a:spcBef>
                <a:spcPct val="0"/>
              </a:spcBef>
              <a:spcAft>
                <a:spcPct val="0"/>
              </a:spcAft>
              <a:defRPr sz="2500">
                <a:solidFill>
                  <a:schemeClr val="tx1"/>
                </a:solidFill>
                <a:latin typeface="Times New Roman" pitchFamily="18" charset="0"/>
              </a:defRPr>
            </a:lvl8pPr>
            <a:lvl9pPr marL="3975971" indent="-233881"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E50EB3-A3E5-49F4-8249-4A328399AE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182688" y="696913"/>
            <a:ext cx="4648200" cy="348615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cs typeface="Times New Roman" pitchFamily="18" charset="0"/>
              </a:rPr>
              <a:t>However, when the family was questioned about their understanding of brain death, a significant difference emerged between the groups.</a:t>
            </a:r>
            <a:r>
              <a:rPr lang="en-US" dirty="0">
                <a:cs typeface="Times New Roman" pitchFamily="18" charset="0"/>
              </a:rPr>
              <a:t> </a:t>
            </a:r>
          </a:p>
          <a:p>
            <a:pPr eaLnBrk="1" hangingPunct="1">
              <a:buFontTx/>
              <a:buChar char="•"/>
            </a:pPr>
            <a:r>
              <a:rPr lang="en-US" dirty="0">
                <a:cs typeface="Times New Roman" pitchFamily="18" charset="0"/>
              </a:rPr>
              <a:t>Families who authorized donation were more likely to understand brain death and that their loved one had died.</a:t>
            </a:r>
          </a:p>
          <a:p>
            <a:pPr eaLnBrk="1" hangingPunct="1">
              <a:buFontTx/>
              <a:buChar char="•"/>
            </a:pPr>
            <a:r>
              <a:rPr lang="en-US" dirty="0">
                <a:cs typeface="Times New Roman" pitchFamily="18" charset="0"/>
              </a:rPr>
              <a:t>Notice here that 55% of families who declined donation either thought that their loved one was in a coma or weren’t clear if he or she was dead.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0112" indent="-292351" eaLnBrk="0" hangingPunct="0">
              <a:defRPr sz="2500">
                <a:solidFill>
                  <a:schemeClr val="tx1"/>
                </a:solidFill>
                <a:latin typeface="Times New Roman" pitchFamily="18" charset="0"/>
              </a:defRPr>
            </a:lvl2pPr>
            <a:lvl3pPr marL="1169403" indent="-233881" eaLnBrk="0" hangingPunct="0">
              <a:defRPr sz="2500">
                <a:solidFill>
                  <a:schemeClr val="tx1"/>
                </a:solidFill>
                <a:latin typeface="Times New Roman" pitchFamily="18" charset="0"/>
              </a:defRPr>
            </a:lvl3pPr>
            <a:lvl4pPr marL="1637165" indent="-233881" eaLnBrk="0" hangingPunct="0">
              <a:defRPr sz="2500">
                <a:solidFill>
                  <a:schemeClr val="tx1"/>
                </a:solidFill>
                <a:latin typeface="Times New Roman" pitchFamily="18" charset="0"/>
              </a:defRPr>
            </a:lvl4pPr>
            <a:lvl5pPr marL="2104926" indent="-233881" eaLnBrk="0" hangingPunct="0">
              <a:defRPr sz="2500">
                <a:solidFill>
                  <a:schemeClr val="tx1"/>
                </a:solidFill>
                <a:latin typeface="Times New Roman" pitchFamily="18" charset="0"/>
              </a:defRPr>
            </a:lvl5pPr>
            <a:lvl6pPr marL="2572687" indent="-233881" eaLnBrk="0" fontAlgn="base" hangingPunct="0">
              <a:spcBef>
                <a:spcPct val="0"/>
              </a:spcBef>
              <a:spcAft>
                <a:spcPct val="0"/>
              </a:spcAft>
              <a:defRPr sz="2500">
                <a:solidFill>
                  <a:schemeClr val="tx1"/>
                </a:solidFill>
                <a:latin typeface="Times New Roman" pitchFamily="18" charset="0"/>
              </a:defRPr>
            </a:lvl6pPr>
            <a:lvl7pPr marL="3040449" indent="-233881" eaLnBrk="0" fontAlgn="base" hangingPunct="0">
              <a:spcBef>
                <a:spcPct val="0"/>
              </a:spcBef>
              <a:spcAft>
                <a:spcPct val="0"/>
              </a:spcAft>
              <a:defRPr sz="2500">
                <a:solidFill>
                  <a:schemeClr val="tx1"/>
                </a:solidFill>
                <a:latin typeface="Times New Roman" pitchFamily="18" charset="0"/>
              </a:defRPr>
            </a:lvl7pPr>
            <a:lvl8pPr marL="3508210" indent="-233881" eaLnBrk="0" fontAlgn="base" hangingPunct="0">
              <a:spcBef>
                <a:spcPct val="0"/>
              </a:spcBef>
              <a:spcAft>
                <a:spcPct val="0"/>
              </a:spcAft>
              <a:defRPr sz="2500">
                <a:solidFill>
                  <a:schemeClr val="tx1"/>
                </a:solidFill>
                <a:latin typeface="Times New Roman" pitchFamily="18" charset="0"/>
              </a:defRPr>
            </a:lvl8pPr>
            <a:lvl9pPr marL="3975971" indent="-233881"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CAE9CD-DBB6-4284-8662-4DF678B689B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5715" name="Rectangle 2"/>
          <p:cNvSpPr>
            <a:spLocks noGrp="1" noRot="1" noChangeAspect="1" noChangeArrowheads="1" noTextEdit="1"/>
          </p:cNvSpPr>
          <p:nvPr>
            <p:ph type="sldImg"/>
          </p:nvPr>
        </p:nvSpPr>
        <p:spPr>
          <a:xfrm>
            <a:off x="1182688" y="696913"/>
            <a:ext cx="4648200" cy="348615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cs typeface="Times New Roman" pitchFamily="18" charset="0"/>
              </a:rPr>
              <a:t>Another compelling finding from this study emerged when these families were asked to reflect upon their decision to donate.</a:t>
            </a:r>
          </a:p>
          <a:p>
            <a:pPr marL="175410" indent="-175410" eaLnBrk="1" hangingPunct="1">
              <a:buFont typeface="Arial" pitchFamily="34" charset="0"/>
              <a:buChar char="•"/>
            </a:pPr>
            <a:r>
              <a:rPr lang="en-US" dirty="0">
                <a:cs typeface="Times New Roman" pitchFamily="18" charset="0"/>
              </a:rPr>
              <a:t>Researchers provided the families with a detailed explanation of brain death and asked them to reflect upon their original decision about donation.</a:t>
            </a:r>
          </a:p>
          <a:p>
            <a:pPr marL="175410" indent="-175410" eaLnBrk="1" hangingPunct="1">
              <a:buFont typeface="Arial" pitchFamily="34" charset="0"/>
              <a:buChar char="•"/>
            </a:pPr>
            <a:r>
              <a:rPr lang="en-US" dirty="0">
                <a:cs typeface="Times New Roman" pitchFamily="18" charset="0"/>
              </a:rPr>
              <a:t>After receiving this explanation, 34% of those families who originally declined donation, conveyed that they would have made a different decision regarding donation.</a:t>
            </a:r>
          </a:p>
          <a:p>
            <a:pPr marL="175410" indent="-175410" eaLnBrk="1" hangingPunct="1">
              <a:buFont typeface="Arial" pitchFamily="34" charset="0"/>
              <a:buChar char="•"/>
            </a:pPr>
            <a:r>
              <a:rPr lang="en-US" dirty="0">
                <a:cs typeface="Times New Roman" pitchFamily="18" charset="0"/>
              </a:rPr>
              <a:t>This is the first empirical demonstration of a relationship between understanding of death and donation authorization rates and can translate into additional lives saved through transplantation.</a:t>
            </a:r>
          </a:p>
          <a:p>
            <a:pPr marL="175410" indent="-175410" eaLnBrk="1" hangingPunct="1">
              <a:buFont typeface="Arial" pitchFamily="34" charset="0"/>
              <a:buChar char="•"/>
            </a:pPr>
            <a:r>
              <a:rPr lang="en-US" dirty="0">
                <a:cs typeface="Times New Roman" pitchFamily="18" charset="0"/>
              </a:rPr>
              <a:t>This is the first empirical demonstration of a relationship between understanding of death and donation authorization rates and can translate into additional lives saved through transplantation.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1647" rtl="0" eaLnBrk="1" fontAlgn="base" latinLnBrk="0" hangingPunct="1">
              <a:lnSpc>
                <a:spcPct val="100000"/>
              </a:lnSpc>
              <a:spcBef>
                <a:spcPct val="0"/>
              </a:spcBef>
              <a:spcAft>
                <a:spcPct val="0"/>
              </a:spcAft>
              <a:buClrTx/>
              <a:buSzTx/>
              <a:buFontTx/>
              <a:buNone/>
              <a:tabLst/>
              <a:defRPr/>
            </a:pPr>
            <a:fld id="{C93D91D9-04A0-4316-B550-30B1FCDAC385}"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1647"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39345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0112" indent="-292351" eaLnBrk="0" hangingPunct="0">
              <a:defRPr sz="2500">
                <a:solidFill>
                  <a:schemeClr val="tx1"/>
                </a:solidFill>
                <a:latin typeface="Times New Roman" pitchFamily="18" charset="0"/>
              </a:defRPr>
            </a:lvl2pPr>
            <a:lvl3pPr marL="1169403" indent="-233881" eaLnBrk="0" hangingPunct="0">
              <a:defRPr sz="2500">
                <a:solidFill>
                  <a:schemeClr val="tx1"/>
                </a:solidFill>
                <a:latin typeface="Times New Roman" pitchFamily="18" charset="0"/>
              </a:defRPr>
            </a:lvl3pPr>
            <a:lvl4pPr marL="1637165" indent="-233881" eaLnBrk="0" hangingPunct="0">
              <a:defRPr sz="2500">
                <a:solidFill>
                  <a:schemeClr val="tx1"/>
                </a:solidFill>
                <a:latin typeface="Times New Roman" pitchFamily="18" charset="0"/>
              </a:defRPr>
            </a:lvl4pPr>
            <a:lvl5pPr marL="2104926" indent="-233881" eaLnBrk="0" hangingPunct="0">
              <a:defRPr sz="2500">
                <a:solidFill>
                  <a:schemeClr val="tx1"/>
                </a:solidFill>
                <a:latin typeface="Times New Roman" pitchFamily="18" charset="0"/>
              </a:defRPr>
            </a:lvl5pPr>
            <a:lvl6pPr marL="2572687" indent="-233881" eaLnBrk="0" fontAlgn="base" hangingPunct="0">
              <a:spcBef>
                <a:spcPct val="0"/>
              </a:spcBef>
              <a:spcAft>
                <a:spcPct val="0"/>
              </a:spcAft>
              <a:defRPr sz="2500">
                <a:solidFill>
                  <a:schemeClr val="tx1"/>
                </a:solidFill>
                <a:latin typeface="Times New Roman" pitchFamily="18" charset="0"/>
              </a:defRPr>
            </a:lvl6pPr>
            <a:lvl7pPr marL="3040449" indent="-233881" eaLnBrk="0" fontAlgn="base" hangingPunct="0">
              <a:spcBef>
                <a:spcPct val="0"/>
              </a:spcBef>
              <a:spcAft>
                <a:spcPct val="0"/>
              </a:spcAft>
              <a:defRPr sz="2500">
                <a:solidFill>
                  <a:schemeClr val="tx1"/>
                </a:solidFill>
                <a:latin typeface="Times New Roman" pitchFamily="18" charset="0"/>
              </a:defRPr>
            </a:lvl7pPr>
            <a:lvl8pPr marL="3508210" indent="-233881" eaLnBrk="0" fontAlgn="base" hangingPunct="0">
              <a:spcBef>
                <a:spcPct val="0"/>
              </a:spcBef>
              <a:spcAft>
                <a:spcPct val="0"/>
              </a:spcAft>
              <a:defRPr sz="2500">
                <a:solidFill>
                  <a:schemeClr val="tx1"/>
                </a:solidFill>
                <a:latin typeface="Times New Roman" pitchFamily="18" charset="0"/>
              </a:defRPr>
            </a:lvl8pPr>
            <a:lvl9pPr marL="3975971" indent="-233881"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F927A0-1E66-43C8-B2FC-AF573AA953D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1" rIns="93161" bIns="46581"/>
          <a:lstStyle/>
          <a:p>
            <a:pPr eaLnBrk="1" hangingPunct="1"/>
            <a:r>
              <a:rPr lang="en-US" b="1" dirty="0"/>
              <a:t>All 50 states have donor registries via the driver’s license.</a:t>
            </a:r>
            <a:r>
              <a:rPr lang="en-US" dirty="0"/>
              <a:t>  </a:t>
            </a:r>
          </a:p>
          <a:p>
            <a:pPr eaLnBrk="1" hangingPunct="1">
              <a:buFontTx/>
              <a:buChar char="•"/>
            </a:pPr>
            <a:r>
              <a:rPr lang="en-US" dirty="0"/>
              <a:t>In PA, NJ and DE, the driver’s license is a legal gift document.  </a:t>
            </a:r>
          </a:p>
          <a:p>
            <a:pPr eaLnBrk="1" hangingPunct="1">
              <a:buFontTx/>
              <a:buChar char="•"/>
            </a:pPr>
            <a:r>
              <a:rPr lang="en-US" dirty="0"/>
              <a:t>It shows that the individual made their wishes known regarding organ and tissue donation.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0112" indent="-292351" eaLnBrk="0" hangingPunct="0">
              <a:defRPr sz="2500">
                <a:solidFill>
                  <a:schemeClr val="tx1"/>
                </a:solidFill>
                <a:latin typeface="Times New Roman" pitchFamily="18" charset="0"/>
              </a:defRPr>
            </a:lvl2pPr>
            <a:lvl3pPr marL="1169403" indent="-233881" eaLnBrk="0" hangingPunct="0">
              <a:defRPr sz="2500">
                <a:solidFill>
                  <a:schemeClr val="tx1"/>
                </a:solidFill>
                <a:latin typeface="Times New Roman" pitchFamily="18" charset="0"/>
              </a:defRPr>
            </a:lvl3pPr>
            <a:lvl4pPr marL="1637165" indent="-233881" eaLnBrk="0" hangingPunct="0">
              <a:defRPr sz="2500">
                <a:solidFill>
                  <a:schemeClr val="tx1"/>
                </a:solidFill>
                <a:latin typeface="Times New Roman" pitchFamily="18" charset="0"/>
              </a:defRPr>
            </a:lvl4pPr>
            <a:lvl5pPr marL="2104926" indent="-233881" eaLnBrk="0" hangingPunct="0">
              <a:defRPr sz="2500">
                <a:solidFill>
                  <a:schemeClr val="tx1"/>
                </a:solidFill>
                <a:latin typeface="Times New Roman" pitchFamily="18" charset="0"/>
              </a:defRPr>
            </a:lvl5pPr>
            <a:lvl6pPr marL="2572687" indent="-233881" eaLnBrk="0" fontAlgn="base" hangingPunct="0">
              <a:spcBef>
                <a:spcPct val="0"/>
              </a:spcBef>
              <a:spcAft>
                <a:spcPct val="0"/>
              </a:spcAft>
              <a:defRPr sz="2500">
                <a:solidFill>
                  <a:schemeClr val="tx1"/>
                </a:solidFill>
                <a:latin typeface="Times New Roman" pitchFamily="18" charset="0"/>
              </a:defRPr>
            </a:lvl6pPr>
            <a:lvl7pPr marL="3040449" indent="-233881" eaLnBrk="0" fontAlgn="base" hangingPunct="0">
              <a:spcBef>
                <a:spcPct val="0"/>
              </a:spcBef>
              <a:spcAft>
                <a:spcPct val="0"/>
              </a:spcAft>
              <a:defRPr sz="2500">
                <a:solidFill>
                  <a:schemeClr val="tx1"/>
                </a:solidFill>
                <a:latin typeface="Times New Roman" pitchFamily="18" charset="0"/>
              </a:defRPr>
            </a:lvl7pPr>
            <a:lvl8pPr marL="3508210" indent="-233881" eaLnBrk="0" fontAlgn="base" hangingPunct="0">
              <a:spcBef>
                <a:spcPct val="0"/>
              </a:spcBef>
              <a:spcAft>
                <a:spcPct val="0"/>
              </a:spcAft>
              <a:defRPr sz="2500">
                <a:solidFill>
                  <a:schemeClr val="tx1"/>
                </a:solidFill>
                <a:latin typeface="Times New Roman" pitchFamily="18" charset="0"/>
              </a:defRPr>
            </a:lvl8pPr>
            <a:lvl9pPr marL="3975971" indent="-233881"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549E1-A314-4DC4-A5AD-D2120028B56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Let’s discuss how the process works.</a:t>
            </a:r>
          </a:p>
          <a:p>
            <a:pPr eaLnBrk="1" hangingPunct="1">
              <a:buFontTx/>
              <a:buChar char="•"/>
            </a:pPr>
            <a:r>
              <a:rPr lang="en-US" dirty="0"/>
              <a:t>When we receive patient referrals, one of the first things we do is to find out the patient’s donor designation status.  </a:t>
            </a:r>
          </a:p>
          <a:p>
            <a:pPr eaLnBrk="1" hangingPunct="1">
              <a:buFontTx/>
              <a:buChar char="•"/>
            </a:pPr>
            <a:r>
              <a:rPr lang="en-US" dirty="0"/>
              <a:t>If the designation is present, then we communicate that to the care team.</a:t>
            </a:r>
          </a:p>
          <a:p>
            <a:pPr eaLnBrk="1" hangingPunct="1">
              <a:buFontTx/>
              <a:buChar char="•"/>
            </a:pPr>
            <a:r>
              <a:rPr lang="en-US" dirty="0"/>
              <a:t>When the time is appropriate to meet with the family, we share the information with them.</a:t>
            </a:r>
          </a:p>
          <a:p>
            <a:pPr eaLnBrk="1" hangingPunct="1">
              <a:buFontTx/>
              <a:buChar char="•"/>
            </a:pPr>
            <a:r>
              <a:rPr lang="en-US" dirty="0"/>
              <a:t>Our experience has shown that most families are relieved to hear their loved one made the decision and want to respect their wishes.</a:t>
            </a:r>
          </a:p>
          <a:p>
            <a:pPr eaLnBrk="1" hangingPunct="1">
              <a:buFontTx/>
              <a:buChar char="•"/>
            </a:pPr>
            <a:r>
              <a:rPr lang="en-US" dirty="0"/>
              <a:t>We provide full disclosure regarding the donation process; answer any questions the family may have, and support them throughout the entire process.</a:t>
            </a:r>
          </a:p>
          <a:p>
            <a:pPr eaLnBrk="1" hangingPunct="1">
              <a:buFontTx/>
              <a:buChar char="•"/>
            </a:pPr>
            <a:r>
              <a:rPr lang="en-US" dirty="0"/>
              <a:t>As an advocate for the donor and transplant recipients, we are fully interested in providing patient autonomy which comes from the decision they made.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0112" indent="-292351" eaLnBrk="0" hangingPunct="0">
              <a:defRPr sz="2500">
                <a:solidFill>
                  <a:schemeClr val="tx1"/>
                </a:solidFill>
                <a:latin typeface="Times New Roman" pitchFamily="18" charset="0"/>
              </a:defRPr>
            </a:lvl2pPr>
            <a:lvl3pPr marL="1169403" indent="-233881" eaLnBrk="0" hangingPunct="0">
              <a:defRPr sz="2500">
                <a:solidFill>
                  <a:schemeClr val="tx1"/>
                </a:solidFill>
                <a:latin typeface="Times New Roman" pitchFamily="18" charset="0"/>
              </a:defRPr>
            </a:lvl3pPr>
            <a:lvl4pPr marL="1637165" indent="-233881" eaLnBrk="0" hangingPunct="0">
              <a:defRPr sz="2500">
                <a:solidFill>
                  <a:schemeClr val="tx1"/>
                </a:solidFill>
                <a:latin typeface="Times New Roman" pitchFamily="18" charset="0"/>
              </a:defRPr>
            </a:lvl4pPr>
            <a:lvl5pPr marL="2104926" indent="-233881" eaLnBrk="0" hangingPunct="0">
              <a:defRPr sz="2500">
                <a:solidFill>
                  <a:schemeClr val="tx1"/>
                </a:solidFill>
                <a:latin typeface="Times New Roman" pitchFamily="18" charset="0"/>
              </a:defRPr>
            </a:lvl5pPr>
            <a:lvl6pPr marL="2572687" indent="-233881" eaLnBrk="0" fontAlgn="base" hangingPunct="0">
              <a:spcBef>
                <a:spcPct val="0"/>
              </a:spcBef>
              <a:spcAft>
                <a:spcPct val="0"/>
              </a:spcAft>
              <a:defRPr sz="2500">
                <a:solidFill>
                  <a:schemeClr val="tx1"/>
                </a:solidFill>
                <a:latin typeface="Times New Roman" pitchFamily="18" charset="0"/>
              </a:defRPr>
            </a:lvl6pPr>
            <a:lvl7pPr marL="3040449" indent="-233881" eaLnBrk="0" fontAlgn="base" hangingPunct="0">
              <a:spcBef>
                <a:spcPct val="0"/>
              </a:spcBef>
              <a:spcAft>
                <a:spcPct val="0"/>
              </a:spcAft>
              <a:defRPr sz="2500">
                <a:solidFill>
                  <a:schemeClr val="tx1"/>
                </a:solidFill>
                <a:latin typeface="Times New Roman" pitchFamily="18" charset="0"/>
              </a:defRPr>
            </a:lvl7pPr>
            <a:lvl8pPr marL="3508210" indent="-233881" eaLnBrk="0" fontAlgn="base" hangingPunct="0">
              <a:spcBef>
                <a:spcPct val="0"/>
              </a:spcBef>
              <a:spcAft>
                <a:spcPct val="0"/>
              </a:spcAft>
              <a:defRPr sz="2500">
                <a:solidFill>
                  <a:schemeClr val="tx1"/>
                </a:solidFill>
                <a:latin typeface="Times New Roman" pitchFamily="18" charset="0"/>
              </a:defRPr>
            </a:lvl8pPr>
            <a:lvl9pPr marL="3975971" indent="-233881" eaLnBrk="0" fontAlgn="base" hangingPunct="0">
              <a:spcBef>
                <a:spcPct val="0"/>
              </a:spcBef>
              <a:spcAft>
                <a:spcPct val="0"/>
              </a:spcAft>
              <a:defRPr sz="2500">
                <a:solidFill>
                  <a:schemeClr val="tx1"/>
                </a:solidFill>
                <a:latin typeface="Times New Roman" pitchFamily="18" charset="0"/>
              </a:defRPr>
            </a:lvl9pPr>
          </a:lstStyle>
          <a:p>
            <a:pPr eaLnBrk="1" hangingPunct="1"/>
            <a:fld id="{13AD211F-AB9F-43FA-B2C1-B662F03E28E0}" type="slidenum">
              <a:rPr lang="en-US" sz="1200">
                <a:solidFill>
                  <a:prstClr val="black"/>
                </a:solidFill>
              </a:rPr>
              <a:pPr eaLnBrk="1" hangingPunct="1"/>
              <a:t>18</a:t>
            </a:fld>
            <a:endParaRPr lang="en-US" sz="1200">
              <a:solidFill>
                <a:prstClr val="black"/>
              </a:solidFill>
            </a:endParaRPr>
          </a:p>
        </p:txBody>
      </p:sp>
      <p:sp>
        <p:nvSpPr>
          <p:cNvPr id="91139" name="Rectangle 2"/>
          <p:cNvSpPr>
            <a:spLocks noGrp="1" noRot="1" noChangeAspect="1" noChangeArrowheads="1" noTextEdit="1"/>
          </p:cNvSpPr>
          <p:nvPr>
            <p:ph type="sldImg"/>
          </p:nvPr>
        </p:nvSpPr>
        <p:spPr>
          <a:xfrm>
            <a:off x="1131077" y="695326"/>
            <a:ext cx="4753116" cy="3489325"/>
          </a:xfrm>
          <a:ln/>
        </p:spPr>
      </p:sp>
      <p:sp>
        <p:nvSpPr>
          <p:cNvPr id="91140" name="Rectangle 3"/>
          <p:cNvSpPr>
            <a:spLocks noGrp="1" noChangeArrowheads="1"/>
          </p:cNvSpPr>
          <p:nvPr>
            <p:ph type="body" idx="1"/>
          </p:nvPr>
        </p:nvSpPr>
        <p:spPr>
          <a:xfrm>
            <a:off x="933098" y="4417416"/>
            <a:ext cx="5144206"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48" rIns="91096" bIns="45548"/>
          <a:lstStyle/>
          <a:p>
            <a:pPr eaLnBrk="1" hangingPunct="1"/>
            <a:r>
              <a:rPr lang="en-US" b="1"/>
              <a:t>Let’s look at how organ and tissue donation process works.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lvl1pPr defTabSz="928688">
              <a:defRPr>
                <a:solidFill>
                  <a:schemeClr val="tx1"/>
                </a:solidFill>
                <a:latin typeface="Times New Roman" pitchFamily="18" charset="0"/>
              </a:defRPr>
            </a:lvl1pPr>
            <a:lvl2pPr marL="742950" indent="-285750" defTabSz="928688">
              <a:defRPr>
                <a:solidFill>
                  <a:schemeClr val="tx1"/>
                </a:solidFill>
                <a:latin typeface="Times New Roman" pitchFamily="18" charset="0"/>
              </a:defRPr>
            </a:lvl2pPr>
            <a:lvl3pPr marL="1143000" indent="-228600" defTabSz="928688">
              <a:defRPr>
                <a:solidFill>
                  <a:schemeClr val="tx1"/>
                </a:solidFill>
                <a:latin typeface="Times New Roman" pitchFamily="18" charset="0"/>
              </a:defRPr>
            </a:lvl3pPr>
            <a:lvl4pPr marL="1600200" indent="-228600" defTabSz="928688">
              <a:defRPr>
                <a:solidFill>
                  <a:schemeClr val="tx1"/>
                </a:solidFill>
                <a:latin typeface="Times New Roman" pitchFamily="18" charset="0"/>
              </a:defRPr>
            </a:lvl4pPr>
            <a:lvl5pPr marL="2057400" indent="-228600" defTabSz="928688">
              <a:defRPr>
                <a:solidFill>
                  <a:schemeClr val="tx1"/>
                </a:solidFill>
                <a:latin typeface="Times New Roman" pitchFamily="18" charset="0"/>
              </a:defRPr>
            </a:lvl5pPr>
            <a:lvl6pPr marL="2514600" indent="-228600" defTabSz="928688" eaLnBrk="0" fontAlgn="base" hangingPunct="0">
              <a:spcBef>
                <a:spcPct val="0"/>
              </a:spcBef>
              <a:spcAft>
                <a:spcPct val="0"/>
              </a:spcAft>
              <a:defRPr>
                <a:solidFill>
                  <a:schemeClr val="tx1"/>
                </a:solidFill>
                <a:latin typeface="Times New Roman" pitchFamily="18" charset="0"/>
              </a:defRPr>
            </a:lvl6pPr>
            <a:lvl7pPr marL="2971800" indent="-228600" defTabSz="928688" eaLnBrk="0" fontAlgn="base" hangingPunct="0">
              <a:spcBef>
                <a:spcPct val="0"/>
              </a:spcBef>
              <a:spcAft>
                <a:spcPct val="0"/>
              </a:spcAft>
              <a:defRPr>
                <a:solidFill>
                  <a:schemeClr val="tx1"/>
                </a:solidFill>
                <a:latin typeface="Times New Roman" pitchFamily="18" charset="0"/>
              </a:defRPr>
            </a:lvl7pPr>
            <a:lvl8pPr marL="3429000" indent="-228600" defTabSz="928688" eaLnBrk="0" fontAlgn="base" hangingPunct="0">
              <a:spcBef>
                <a:spcPct val="0"/>
              </a:spcBef>
              <a:spcAft>
                <a:spcPct val="0"/>
              </a:spcAft>
              <a:defRPr>
                <a:solidFill>
                  <a:schemeClr val="tx1"/>
                </a:solidFill>
                <a:latin typeface="Times New Roman" pitchFamily="18" charset="0"/>
              </a:defRPr>
            </a:lvl8pPr>
            <a:lvl9pPr marL="3886200" indent="-228600" defTabSz="928688" eaLnBrk="0" fontAlgn="base" hangingPunct="0">
              <a:spcBef>
                <a:spcPct val="0"/>
              </a:spcBef>
              <a:spcAft>
                <a:spcPct val="0"/>
              </a:spcAft>
              <a:defRPr>
                <a:solidFill>
                  <a:schemeClr val="tx1"/>
                </a:solidFill>
                <a:latin typeface="Times New Roman" pitchFamily="18" charset="0"/>
              </a:defRPr>
            </a:lvl9pPr>
          </a:lstStyle>
          <a:p>
            <a:fld id="{E7588D18-A8C2-42DF-8358-785703C6C43D}" type="slidenum">
              <a:rPr lang="en-US" altLang="en-US">
                <a:solidFill>
                  <a:prstClr val="black"/>
                </a:solidFill>
              </a:rPr>
              <a:pPr/>
              <a:t>19</a:t>
            </a:fld>
            <a:endParaRPr lang="en-US" altLang="en-US">
              <a:solidFill>
                <a:prstClr val="black"/>
              </a:solidFill>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50653" rtl="0" eaLnBrk="0" fontAlgn="base" latinLnBrk="0" hangingPunct="0">
              <a:lnSpc>
                <a:spcPct val="100000"/>
              </a:lnSpc>
              <a:spcBef>
                <a:spcPct val="0"/>
              </a:spcBef>
              <a:spcAft>
                <a:spcPct val="0"/>
              </a:spcAft>
              <a:buClrTx/>
              <a:buSzTx/>
              <a:buFontTx/>
              <a:buNone/>
              <a:tabLst/>
              <a:defRPr/>
            </a:pPr>
            <a:fld id="{42EF4CF1-AE76-4913-89E3-21F1576B5C4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962" tIns="46481" rIns="92962" bIns="46481"/>
          <a:lstStyle/>
          <a:p>
            <a:pPr marL="174313" indent="-174313">
              <a:lnSpc>
                <a:spcPct val="150000"/>
              </a:lnSpc>
              <a:spcBef>
                <a:spcPct val="0"/>
              </a:spcBef>
              <a:buFont typeface="Arial" pitchFamily="34" charset="0"/>
              <a:buChar char="•"/>
            </a:pPr>
            <a:r>
              <a:rPr lang="en-US" dirty="0">
                <a:solidFill>
                  <a:schemeClr val="bg1"/>
                </a:solidFill>
              </a:rPr>
              <a:t>Upon each organ donor referral to KIDNEY-1, we will travel to the hospital to do the following</a:t>
            </a:r>
            <a:r>
              <a:rPr lang="en-US" dirty="0"/>
              <a:t>:</a:t>
            </a:r>
          </a:p>
          <a:p>
            <a:pPr marL="639148" lvl="1" indent="-174313">
              <a:lnSpc>
                <a:spcPct val="150000"/>
              </a:lnSpc>
              <a:spcBef>
                <a:spcPct val="0"/>
              </a:spcBef>
              <a:buClr>
                <a:srgbClr val="FFCC00"/>
              </a:buClr>
              <a:buFont typeface="Arial" pitchFamily="34" charset="0"/>
              <a:buChar char="•"/>
            </a:pPr>
            <a:r>
              <a:rPr lang="en-US" dirty="0"/>
              <a:t>Communicate with the attending physician</a:t>
            </a:r>
          </a:p>
          <a:p>
            <a:pPr marL="639148" lvl="1" indent="-174313">
              <a:lnSpc>
                <a:spcPct val="150000"/>
              </a:lnSpc>
              <a:spcBef>
                <a:spcPct val="0"/>
              </a:spcBef>
              <a:buClr>
                <a:srgbClr val="FFCC00"/>
              </a:buClr>
              <a:buFont typeface="Arial" pitchFamily="34" charset="0"/>
              <a:buChar char="•"/>
            </a:pPr>
            <a:r>
              <a:rPr lang="en-US" dirty="0"/>
              <a:t>Evaluate patient’s chart and clinical course; evaluate medical suitability for donation</a:t>
            </a:r>
          </a:p>
          <a:p>
            <a:pPr marL="639148" lvl="1" indent="-174313">
              <a:lnSpc>
                <a:spcPct val="150000"/>
              </a:lnSpc>
              <a:spcBef>
                <a:spcPct val="0"/>
              </a:spcBef>
              <a:buClr>
                <a:srgbClr val="FFCC00"/>
              </a:buClr>
              <a:buFont typeface="Arial" pitchFamily="34" charset="0"/>
              <a:buChar char="•"/>
            </a:pPr>
            <a:r>
              <a:rPr lang="en-US" dirty="0"/>
              <a:t>Determine options for scope of patient/family gift</a:t>
            </a:r>
          </a:p>
          <a:p>
            <a:pPr marL="639148" lvl="1" indent="-174313">
              <a:lnSpc>
                <a:spcPct val="150000"/>
              </a:lnSpc>
              <a:spcBef>
                <a:spcPct val="0"/>
              </a:spcBef>
              <a:buClr>
                <a:srgbClr val="FFCC00"/>
              </a:buClr>
              <a:buFont typeface="Arial" pitchFamily="34" charset="0"/>
              <a:buChar char="•"/>
            </a:pPr>
            <a:r>
              <a:rPr lang="en-US" dirty="0"/>
              <a:t>Contact donor registry to determine patient’s designation </a:t>
            </a:r>
          </a:p>
          <a:p>
            <a:pPr marL="639148" lvl="1" indent="-174313">
              <a:lnSpc>
                <a:spcPct val="150000"/>
              </a:lnSpc>
              <a:spcBef>
                <a:spcPct val="45000"/>
              </a:spcBef>
              <a:buClr>
                <a:srgbClr val="FFCC00"/>
              </a:buClr>
              <a:buFont typeface="Arial" pitchFamily="34" charset="0"/>
              <a:buChar char="•"/>
            </a:pPr>
            <a:r>
              <a:rPr lang="en-US" dirty="0"/>
              <a:t>Identify Legal NOK using the Uniform Anatomical Gift Act hierarchy</a:t>
            </a:r>
          </a:p>
          <a:p>
            <a:pPr marL="639148" lvl="1" indent="-174313">
              <a:lnSpc>
                <a:spcPct val="150000"/>
              </a:lnSpc>
              <a:spcBef>
                <a:spcPct val="45000"/>
              </a:spcBef>
              <a:buClr>
                <a:srgbClr val="FFCC00"/>
              </a:buClr>
              <a:buFont typeface="Arial" pitchFamily="34" charset="0"/>
              <a:buChar char="•"/>
            </a:pPr>
            <a:r>
              <a:rPr lang="en-US" dirty="0"/>
              <a:t>Collaborate with the care giving team and attending physician to determine a family communication plan</a:t>
            </a:r>
          </a:p>
          <a:p>
            <a:pPr marL="639148" lvl="1" indent="-174313">
              <a:lnSpc>
                <a:spcPct val="150000"/>
              </a:lnSpc>
              <a:spcBef>
                <a:spcPct val="45000"/>
              </a:spcBef>
              <a:buClr>
                <a:srgbClr val="FFCC00"/>
              </a:buClr>
              <a:buFont typeface="Arial" pitchFamily="34" charset="0"/>
              <a:buChar char="•"/>
            </a:pPr>
            <a:r>
              <a:rPr lang="en-US" dirty="0"/>
              <a:t>Work with the care team to preserve donation options for family, i.e. DNR status, maintain patient hemodynamics</a:t>
            </a:r>
          </a:p>
          <a:p>
            <a:pPr marL="639148" lvl="1" indent="-174313">
              <a:lnSpc>
                <a:spcPct val="150000"/>
              </a:lnSpc>
              <a:spcBef>
                <a:spcPct val="45000"/>
              </a:spcBef>
              <a:buClr>
                <a:srgbClr val="FFCC00"/>
              </a:buClr>
              <a:buFont typeface="Arial" pitchFamily="34" charset="0"/>
              <a:buChar char="•"/>
            </a:pPr>
            <a:r>
              <a:rPr lang="en-US" dirty="0"/>
              <a:t>Once introduced to the family, we will help you provide them with information and support.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46260">
              <a:defRPr>
                <a:solidFill>
                  <a:schemeClr val="tx1"/>
                </a:solidFill>
                <a:latin typeface="Arial" charset="0"/>
              </a:defRPr>
            </a:lvl1pPr>
            <a:lvl2pPr marL="744285" indent="-286264" defTabSz="946260">
              <a:defRPr>
                <a:solidFill>
                  <a:schemeClr val="tx1"/>
                </a:solidFill>
                <a:latin typeface="Arial" charset="0"/>
              </a:defRPr>
            </a:lvl2pPr>
            <a:lvl3pPr marL="1145053" indent="-229011" defTabSz="946260">
              <a:defRPr>
                <a:solidFill>
                  <a:schemeClr val="tx1"/>
                </a:solidFill>
                <a:latin typeface="Arial" charset="0"/>
              </a:defRPr>
            </a:lvl3pPr>
            <a:lvl4pPr marL="1603074" indent="-229011" defTabSz="946260">
              <a:defRPr>
                <a:solidFill>
                  <a:schemeClr val="tx1"/>
                </a:solidFill>
                <a:latin typeface="Arial" charset="0"/>
              </a:defRPr>
            </a:lvl4pPr>
            <a:lvl5pPr marL="2061095" indent="-229011" defTabSz="946260">
              <a:defRPr>
                <a:solidFill>
                  <a:schemeClr val="tx1"/>
                </a:solidFill>
                <a:latin typeface="Arial" charset="0"/>
              </a:defRPr>
            </a:lvl5pPr>
            <a:lvl6pPr marL="2519116" indent="-229011" defTabSz="946260" eaLnBrk="0" fontAlgn="base" hangingPunct="0">
              <a:spcBef>
                <a:spcPct val="0"/>
              </a:spcBef>
              <a:spcAft>
                <a:spcPct val="0"/>
              </a:spcAft>
              <a:defRPr>
                <a:solidFill>
                  <a:schemeClr val="tx1"/>
                </a:solidFill>
                <a:latin typeface="Arial" charset="0"/>
              </a:defRPr>
            </a:lvl6pPr>
            <a:lvl7pPr marL="2977137" indent="-229011" defTabSz="946260" eaLnBrk="0" fontAlgn="base" hangingPunct="0">
              <a:spcBef>
                <a:spcPct val="0"/>
              </a:spcBef>
              <a:spcAft>
                <a:spcPct val="0"/>
              </a:spcAft>
              <a:defRPr>
                <a:solidFill>
                  <a:schemeClr val="tx1"/>
                </a:solidFill>
                <a:latin typeface="Arial" charset="0"/>
              </a:defRPr>
            </a:lvl7pPr>
            <a:lvl8pPr marL="3435158" indent="-229011" defTabSz="946260" eaLnBrk="0" fontAlgn="base" hangingPunct="0">
              <a:spcBef>
                <a:spcPct val="0"/>
              </a:spcBef>
              <a:spcAft>
                <a:spcPct val="0"/>
              </a:spcAft>
              <a:defRPr>
                <a:solidFill>
                  <a:schemeClr val="tx1"/>
                </a:solidFill>
                <a:latin typeface="Arial" charset="0"/>
              </a:defRPr>
            </a:lvl8pPr>
            <a:lvl9pPr marL="3893179" indent="-229011" defTabSz="946260" eaLnBrk="0" fontAlgn="base" hangingPunct="0">
              <a:spcBef>
                <a:spcPct val="0"/>
              </a:spcBef>
              <a:spcAft>
                <a:spcPct val="0"/>
              </a:spcAft>
              <a:defRPr>
                <a:solidFill>
                  <a:schemeClr val="tx1"/>
                </a:solidFill>
                <a:latin typeface="Arial" charset="0"/>
              </a:defRPr>
            </a:lvl9pPr>
          </a:lstStyle>
          <a:p>
            <a:pPr marL="0" marR="0" lvl="0" indent="0" algn="r" defTabSz="946260" rtl="0" eaLnBrk="1" fontAlgn="base" latinLnBrk="0" hangingPunct="1">
              <a:lnSpc>
                <a:spcPct val="100000"/>
              </a:lnSpc>
              <a:spcBef>
                <a:spcPct val="0"/>
              </a:spcBef>
              <a:spcAft>
                <a:spcPct val="0"/>
              </a:spcAft>
              <a:buClrTx/>
              <a:buSzTx/>
              <a:buFontTx/>
              <a:buNone/>
              <a:tabLst/>
              <a:defRPr/>
            </a:pPr>
            <a:fld id="{E1797011-4893-4E43-9601-C4C36FF57F3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4626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1619" name="Rectangle 2"/>
          <p:cNvSpPr>
            <a:spLocks noGrp="1" noRot="1" noChangeAspect="1" noChangeArrowheads="1" noTextEdit="1"/>
          </p:cNvSpPr>
          <p:nvPr>
            <p:ph type="sldImg"/>
          </p:nvPr>
        </p:nvSpPr>
        <p:spPr>
          <a:xfrm>
            <a:off x="1204913" y="703263"/>
            <a:ext cx="4695825" cy="3521075"/>
          </a:xfrm>
          <a:ln/>
        </p:spPr>
      </p:sp>
      <p:sp>
        <p:nvSpPr>
          <p:cNvPr id="111620" name="Rectangle 3"/>
          <p:cNvSpPr>
            <a:spLocks noGrp="1" noChangeArrowheads="1"/>
          </p:cNvSpPr>
          <p:nvPr>
            <p:ph type="body" idx="1"/>
          </p:nvPr>
        </p:nvSpPr>
        <p:spPr>
          <a:xfrm>
            <a:off x="946680" y="4458890"/>
            <a:ext cx="5209118" cy="4225132"/>
          </a:xfrm>
          <a:noFill/>
        </p:spPr>
        <p:txBody>
          <a:bodyPr/>
          <a:lstStyle/>
          <a:p>
            <a:pPr eaLnBrk="1" hangingPunct="1"/>
            <a:endParaRPr lang="en-US">
              <a:latin typeface="Arial" charset="0"/>
            </a:endParaRPr>
          </a:p>
        </p:txBody>
      </p:sp>
    </p:spTree>
    <p:extLst>
      <p:ext uri="{BB962C8B-B14F-4D97-AF65-F5344CB8AC3E}">
        <p14:creationId xmlns:p14="http://schemas.microsoft.com/office/powerpoint/2010/main" val="295939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pPr marL="0" marR="0" lvl="0" indent="0" algn="r" defTabSz="931217" rtl="0" eaLnBrk="1" fontAlgn="base" latinLnBrk="0" hangingPunct="1">
              <a:lnSpc>
                <a:spcPct val="100000"/>
              </a:lnSpc>
              <a:spcBef>
                <a:spcPct val="0"/>
              </a:spcBef>
              <a:spcAft>
                <a:spcPct val="0"/>
              </a:spcAft>
              <a:buClrTx/>
              <a:buSzTx/>
              <a:buFontTx/>
              <a:buNone/>
              <a:tabLst/>
              <a:defRPr/>
            </a:pPr>
            <a:fld id="{93BE46D9-FDC8-42FB-B6AC-1D3CF0D01F9F}"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31217"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xfrm>
            <a:off x="1182688" y="696913"/>
            <a:ext cx="4648200" cy="3486150"/>
          </a:xfrm>
          <a:ln/>
        </p:spPr>
      </p:sp>
      <p:sp>
        <p:nvSpPr>
          <p:cNvPr id="137220" name="Rectangle 3"/>
          <p:cNvSpPr>
            <a:spLocks noGrp="1" noChangeArrowheads="1"/>
          </p:cNvSpPr>
          <p:nvPr>
            <p:ph type="body" idx="1"/>
          </p:nvPr>
        </p:nvSpPr>
        <p:spPr>
          <a:xfrm>
            <a:off x="935038" y="4414838"/>
            <a:ext cx="5140325" cy="4184650"/>
          </a:xfrm>
          <a:noFill/>
        </p:spPr>
        <p:txBody>
          <a:bodyPr lIns="92731" tIns="46366" rIns="92731" bIns="46366"/>
          <a:lstStyle/>
          <a:p>
            <a:pPr eaLnBrk="1" hangingPunct="1"/>
            <a:endParaRPr lang="en-US" altLang="en-US"/>
          </a:p>
        </p:txBody>
      </p:sp>
    </p:spTree>
    <p:extLst>
      <p:ext uri="{BB962C8B-B14F-4D97-AF65-F5344CB8AC3E}">
        <p14:creationId xmlns:p14="http://schemas.microsoft.com/office/powerpoint/2010/main" val="3475896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B1802F1C-BDEB-431D-ABC7-127067918370}" type="slidenum">
              <a:rPr lang="en-US" altLang="en-US" smtClean="0">
                <a:solidFill>
                  <a:prstClr val="black"/>
                </a:solidFill>
              </a:rPr>
              <a:pPr/>
              <a:t>22</a:t>
            </a:fld>
            <a:endParaRPr lang="en-US" altLang="en-US">
              <a:solidFill>
                <a:prstClr val="black"/>
              </a:solidFill>
            </a:endParaRPr>
          </a:p>
        </p:txBody>
      </p:sp>
      <p:sp>
        <p:nvSpPr>
          <p:cNvPr id="138243" name="Rectangle 2"/>
          <p:cNvSpPr>
            <a:spLocks noGrp="1" noRot="1" noChangeAspect="1" noChangeArrowheads="1" noTextEdit="1"/>
          </p:cNvSpPr>
          <p:nvPr>
            <p:ph type="sldImg"/>
          </p:nvPr>
        </p:nvSpPr>
        <p:spPr>
          <a:xfrm>
            <a:off x="1187450" y="696913"/>
            <a:ext cx="4648200" cy="3486150"/>
          </a:xfrm>
          <a:ln/>
        </p:spPr>
      </p:sp>
      <p:sp>
        <p:nvSpPr>
          <p:cNvPr id="138244" name="Rectangle 3"/>
          <p:cNvSpPr>
            <a:spLocks noGrp="1" noChangeArrowheads="1"/>
          </p:cNvSpPr>
          <p:nvPr>
            <p:ph type="body" idx="1"/>
          </p:nvPr>
        </p:nvSpPr>
        <p:spPr>
          <a:xfrm>
            <a:off x="935038" y="4414838"/>
            <a:ext cx="5140325" cy="4184650"/>
          </a:xfrm>
          <a:noFill/>
        </p:spPr>
        <p:txBody>
          <a:bodyPr lIns="91759" tIns="45879" rIns="91759" bIns="45879"/>
          <a:lstStyle/>
          <a:p>
            <a:pPr eaLnBrk="1" hangingPunct="1"/>
            <a:endParaRPr lang="en-US" altLang="en-US"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50653" rtl="0" eaLnBrk="0" fontAlgn="base" latinLnBrk="0" hangingPunct="0">
              <a:lnSpc>
                <a:spcPct val="100000"/>
              </a:lnSpc>
              <a:spcBef>
                <a:spcPct val="0"/>
              </a:spcBef>
              <a:spcAft>
                <a:spcPct val="0"/>
              </a:spcAft>
              <a:buClrTx/>
              <a:buSzTx/>
              <a:buFontTx/>
              <a:buNone/>
              <a:tabLst/>
              <a:defRPr/>
            </a:pPr>
            <a:fld id="{CCD49E14-F8A4-4E9D-85A4-0D6F919D903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1796" tIns="45898" rIns="91796" bIns="45898"/>
          <a:lstStyle/>
          <a:p>
            <a:pPr marL="174313" indent="-174313">
              <a:buFont typeface="Arial" pitchFamily="34" charset="0"/>
              <a:buChar char="•"/>
            </a:pPr>
            <a:r>
              <a:rPr lang="en-US" dirty="0"/>
              <a:t>This journal article from the Critical Care Medicine shows that 90% of patients who die in ICU’s do so after there has been a decision to discontinue life sustaining therapy   </a:t>
            </a:r>
          </a:p>
          <a:p>
            <a:pPr marL="174313" indent="-174313">
              <a:buFont typeface="Arial" pitchFamily="34" charset="0"/>
              <a:buChar char="•"/>
            </a:pPr>
            <a:r>
              <a:rPr lang="en-US" dirty="0"/>
              <a:t>When this scenario occurs, we will collaborate with the healthcare team to organize a plan for talking with the family prior to the withdrawal of therapies.  </a:t>
            </a:r>
          </a:p>
          <a:p>
            <a:pPr marL="174313" indent="-174313">
              <a:buFont typeface="Arial" pitchFamily="34" charset="0"/>
              <a:buChar char="•"/>
            </a:pPr>
            <a:r>
              <a:rPr lang="en-US" dirty="0"/>
              <a:t>Families are typically not aware that by making this decision, their opportunity for organ donation could be compromised.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fld id="{81929DA8-FDC5-4EB4-88D3-D2E884AF0B93}" type="slidenum">
              <a:rPr lang="en-US" sz="1200">
                <a:solidFill>
                  <a:prstClr val="black"/>
                </a:solidFill>
              </a:rPr>
              <a:pPr/>
              <a:t>24</a:t>
            </a:fld>
            <a:endParaRPr lang="en-US" sz="1200">
              <a:solidFill>
                <a:prstClr val="black"/>
              </a:solidFill>
            </a:endParaRPr>
          </a:p>
        </p:txBody>
      </p:sp>
      <p:sp>
        <p:nvSpPr>
          <p:cNvPr id="50179" name="Rectangle 2"/>
          <p:cNvSpPr>
            <a:spLocks noGrp="1" noRot="1" noChangeAspect="1" noChangeArrowheads="1" noTextEdit="1"/>
          </p:cNvSpPr>
          <p:nvPr>
            <p:ph type="sldImg"/>
          </p:nvPr>
        </p:nvSpPr>
        <p:spPr>
          <a:xfrm>
            <a:off x="1160287" y="697672"/>
            <a:ext cx="4689828" cy="3485145"/>
          </a:xfrm>
          <a:ln/>
        </p:spPr>
      </p:sp>
      <p:sp>
        <p:nvSpPr>
          <p:cNvPr id="501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5322" tIns="47662" rIns="95322" bIns="47662"/>
          <a:lstStyle/>
          <a:p>
            <a:pPr>
              <a:buFontTx/>
              <a:buChar char="•"/>
            </a:pPr>
            <a:r>
              <a:rPr lang="en-US">
                <a:cs typeface="Times New Roman" pitchFamily="18" charset="0"/>
              </a:rPr>
              <a:t>  Donation after cardiac death is not new.  It is the foundation of modern day organ transplantation.  </a:t>
            </a:r>
          </a:p>
          <a:p>
            <a:pPr>
              <a:buFontTx/>
              <a:buChar char="•"/>
            </a:pPr>
            <a:r>
              <a:rPr lang="en-US">
                <a:cs typeface="Times New Roman" pitchFamily="18" charset="0"/>
              </a:rPr>
              <a:t> Organs were routinely recovered through DCD donation prior to the establishment of brain death criteria in the late 60’s, early 70’s.</a:t>
            </a:r>
          </a:p>
          <a:p>
            <a:pPr>
              <a:buFontTx/>
              <a:buChar char="•"/>
            </a:pPr>
            <a:r>
              <a:rPr lang="en-US">
                <a:cs typeface="Times New Roman" pitchFamily="18" charset="0"/>
              </a:rPr>
              <a:t>We revisited this method of organ recovery in 1995 to meet the needs of families who wanted to donate, but who’s loved one did not fulfill strict brain death criteria.  </a:t>
            </a:r>
          </a:p>
          <a:p>
            <a:pPr>
              <a:buFontTx/>
              <a:buChar char="•"/>
            </a:pPr>
            <a:r>
              <a:rPr lang="en-US">
                <a:cs typeface="Times New Roman" pitchFamily="18" charset="0"/>
              </a:rPr>
              <a:t>Nationally, there has been explosive growth in DCD donation since 2004.  Perhaps due in part to the Organ Donation Breakthrough Collaborative, an IHI initiative aimed at dramatically and rapidly improving performance in organ donation.</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fld id="{E24DAC05-E83A-48D2-9978-9B37D9743FEC}" type="slidenum">
              <a:rPr lang="en-US" sz="1200">
                <a:solidFill>
                  <a:prstClr val="black"/>
                </a:solidFill>
              </a:rPr>
              <a:pPr/>
              <a:t>25</a:t>
            </a:fld>
            <a:endParaRPr lang="en-US" sz="1200">
              <a:solidFill>
                <a:prstClr val="black"/>
              </a:solidFill>
            </a:endParaRPr>
          </a:p>
        </p:txBody>
      </p:sp>
      <p:sp>
        <p:nvSpPr>
          <p:cNvPr id="51203" name="Rectangle 2"/>
          <p:cNvSpPr>
            <a:spLocks noGrp="1" noRot="1" noChangeAspect="1" noChangeArrowheads="1" noTextEdit="1"/>
          </p:cNvSpPr>
          <p:nvPr>
            <p:ph type="sldImg"/>
          </p:nvPr>
        </p:nvSpPr>
        <p:spPr>
          <a:xfrm>
            <a:off x="1160287" y="697672"/>
            <a:ext cx="4691450" cy="3485145"/>
          </a:xfrm>
          <a:ln/>
        </p:spPr>
      </p:sp>
      <p:sp>
        <p:nvSpPr>
          <p:cNvPr id="512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4733" tIns="47367" rIns="94733" bIns="47367"/>
          <a:lstStyle/>
          <a:p>
            <a:pPr>
              <a:buFontTx/>
              <a:buChar char="•"/>
            </a:pPr>
            <a:r>
              <a:rPr lang="en-US"/>
              <a:t>  This is a picture on the Left of our first DCD donor.  His name was Michael McVey.  He was 14 years old.  He was an 8</a:t>
            </a:r>
            <a:r>
              <a:rPr lang="en-US" baseline="30000"/>
              <a:t>th</a:t>
            </a:r>
            <a:r>
              <a:rPr lang="en-US"/>
              <a:t> grade student.  His older sister had just learned about donation when she got her driver’s learners permit.  The family had just discussed donation two weeks before Michael died.  His mother, Susan, knew that Michael wanted to be a donor.</a:t>
            </a:r>
          </a:p>
          <a:p>
            <a:pPr>
              <a:buFontTx/>
              <a:buChar char="•"/>
            </a:pPr>
            <a:r>
              <a:rPr lang="en-US"/>
              <a:t>  Michael sustained head trauma after he fell from a rope swing in an abandoned warehouse near his home.  He initially seemed fine but later that evening, his mom found him unresponsive in the bathroom.</a:t>
            </a:r>
          </a:p>
          <a:p>
            <a:pPr>
              <a:buFontTx/>
              <a:buChar char="•"/>
            </a:pPr>
            <a:r>
              <a:rPr lang="en-US"/>
              <a:t>  Michael was not brain dead.  He could not be a brain dead donor.  His mother made “ the hardest decision of her life”, to withdraw lifesustaining therapies.  She said saying yes to donation was an easy decision.  </a:t>
            </a:r>
          </a:p>
          <a:p>
            <a:pPr>
              <a:buFontTx/>
              <a:buChar char="•"/>
            </a:pPr>
            <a:r>
              <a:rPr lang="en-US"/>
              <a:t> We were notified and we are charged with making this happen for Michael, Susan and her family.  By working with the family and the hospital staff, Michael became our first DCD.</a:t>
            </a:r>
          </a:p>
          <a:p>
            <a:pPr lvl="1"/>
            <a:endParaRPr lang="en-US"/>
          </a:p>
          <a:p>
            <a:r>
              <a:rPr lang="en-US" b="1" i="1"/>
              <a:t>Facilitator’s note:</a:t>
            </a:r>
            <a:r>
              <a:rPr lang="en-US"/>
              <a:t> Images across bottom: #1 (far left) – Santos, Michael’s liver recipient; mother, Susan; John Edwards, transplant coordinator; Dr. Shaked, transplant surgeon, #2 – Susan McVey Dillon speaking at National Breakthrough Collaborative meeting; #3 – Susan and Santos, #4 – Susan making presentation at National Breakthrough Collaborative.</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50653" rtl="0" eaLnBrk="0" fontAlgn="base" latinLnBrk="0" hangingPunct="0">
              <a:lnSpc>
                <a:spcPct val="100000"/>
              </a:lnSpc>
              <a:spcBef>
                <a:spcPct val="0"/>
              </a:spcBef>
              <a:spcAft>
                <a:spcPct val="0"/>
              </a:spcAft>
              <a:buClrTx/>
              <a:buSzTx/>
              <a:buFontTx/>
              <a:buNone/>
              <a:tabLst/>
              <a:defRPr/>
            </a:pPr>
            <a:fld id="{91537E0C-1A80-4B07-A1DC-4C43AAEB0290}"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0419" name="Rectangle 2"/>
          <p:cNvSpPr>
            <a:spLocks noGrp="1" noRot="1" noChangeAspect="1" noChangeArrowheads="1" noTextEdit="1"/>
          </p:cNvSpPr>
          <p:nvPr>
            <p:ph type="sldImg"/>
          </p:nvPr>
        </p:nvSpPr>
        <p:spPr>
          <a:xfrm>
            <a:off x="1181100" y="696913"/>
            <a:ext cx="4649788" cy="3486150"/>
          </a:xfrm>
          <a:ln/>
        </p:spPr>
      </p:sp>
      <p:sp>
        <p:nvSpPr>
          <p:cNvPr id="604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174313" indent="-174313">
              <a:buFont typeface="Arial" pitchFamily="34" charset="0"/>
              <a:buChar char="•"/>
            </a:pPr>
            <a:r>
              <a:rPr lang="en-US" b="1" dirty="0"/>
              <a:t>Donation after Circulatory (Cardiac) Death can be broken down into two (2) different types:  Controlled and Uncontrolled</a:t>
            </a:r>
          </a:p>
          <a:p>
            <a:pPr marL="174313" indent="-174313">
              <a:buFont typeface="Arial" pitchFamily="34" charset="0"/>
              <a:buChar char="•"/>
            </a:pPr>
            <a:r>
              <a:rPr lang="en-US" b="1" dirty="0"/>
              <a:t>Controlled DCD </a:t>
            </a:r>
            <a:r>
              <a:rPr lang="en-US" dirty="0"/>
              <a:t>refers to the scenario when the timing of the withdrawal of support is planned by the family and health care team, and coordinates with the time that the OR is available to accommodate the recovery of organs.</a:t>
            </a:r>
          </a:p>
          <a:p>
            <a:pPr marL="174313" indent="-174313">
              <a:buFont typeface="Arial" pitchFamily="34" charset="0"/>
              <a:buChar char="•"/>
            </a:pPr>
            <a:r>
              <a:rPr lang="en-US" b="1" dirty="0"/>
              <a:t>Uncontrolled DCD </a:t>
            </a:r>
            <a:r>
              <a:rPr lang="en-US" dirty="0"/>
              <a:t>is a scenario where the patient arrests before the recovery can occur.  To preserve the opportunity for donation, chest compressions and ventilation may be initiated prior to, en route or while in the OR suite.   Even though chest compressions and ventilation are being done, they are not being done as a patient resuscitation effort.  The purpose (as understood and carried out via family authorization) is to maintain perfusion until we can get to the 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0653" rtl="0" eaLnBrk="0" fontAlgn="base" latinLnBrk="0" hangingPunct="0">
              <a:lnSpc>
                <a:spcPct val="100000"/>
              </a:lnSpc>
              <a:spcBef>
                <a:spcPct val="0"/>
              </a:spcBef>
              <a:spcAft>
                <a:spcPct val="0"/>
              </a:spcAft>
              <a:buClrTx/>
              <a:buSzTx/>
              <a:buFontTx/>
              <a:buNone/>
              <a:tabLst/>
              <a:defRPr/>
            </a:pPr>
            <a:fld id="{4B5E7504-E616-472B-88C2-EC7B3091B33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874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50653" rtl="0" eaLnBrk="0" fontAlgn="base" latinLnBrk="0" hangingPunct="0">
              <a:lnSpc>
                <a:spcPct val="100000"/>
              </a:lnSpc>
              <a:spcBef>
                <a:spcPct val="0"/>
              </a:spcBef>
              <a:spcAft>
                <a:spcPct val="0"/>
              </a:spcAft>
              <a:buClrTx/>
              <a:buSzTx/>
              <a:buFontTx/>
              <a:buNone/>
              <a:tabLst/>
              <a:defRPr/>
            </a:pPr>
            <a:fld id="{D296941B-598D-4E02-8EBC-172D16D3550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buFontTx/>
              <a:buChar char="•"/>
            </a:pPr>
            <a:r>
              <a:rPr lang="en-US" sz="1300" dirty="0">
                <a:cs typeface="Times New Roman" pitchFamily="18" charset="0"/>
              </a:rPr>
              <a:t>  For DCD, although the patient may be ventilator dependent and have a non-recoverable neuro injury or illness, the neuro exam is </a:t>
            </a:r>
            <a:r>
              <a:rPr lang="en-US" sz="1300" b="1" dirty="0">
                <a:cs typeface="Times New Roman" pitchFamily="18" charset="0"/>
              </a:rPr>
              <a:t>not</a:t>
            </a:r>
            <a:r>
              <a:rPr lang="en-US" sz="1300" dirty="0">
                <a:cs typeface="Times New Roman" pitchFamily="18" charset="0"/>
              </a:rPr>
              <a:t> consistent with brain death.  </a:t>
            </a:r>
          </a:p>
          <a:p>
            <a:pPr lvl="1">
              <a:buFontTx/>
              <a:buChar char="•"/>
            </a:pPr>
            <a:r>
              <a:rPr lang="en-US" sz="1300" dirty="0">
                <a:cs typeface="Times New Roman" pitchFamily="18" charset="0"/>
              </a:rPr>
              <a:t>The family and care team discusses the grave prognosis, and the family elects to withdrawal of support. </a:t>
            </a:r>
          </a:p>
          <a:p>
            <a:pPr lvl="1">
              <a:buFontTx/>
              <a:buChar char="•"/>
            </a:pPr>
            <a:r>
              <a:rPr lang="en-US" sz="1300" dirty="0">
                <a:cs typeface="Times New Roman" pitchFamily="18" charset="0"/>
              </a:rPr>
              <a:t>In consultation with the care team, the family is approached </a:t>
            </a:r>
            <a:r>
              <a:rPr lang="en-US" sz="1300" b="1" dirty="0">
                <a:cs typeface="Times New Roman" pitchFamily="18" charset="0"/>
              </a:rPr>
              <a:t>prior to the actual withdrawal of life support </a:t>
            </a:r>
            <a:r>
              <a:rPr lang="en-US" sz="1300" dirty="0">
                <a:cs typeface="Times New Roman" pitchFamily="18" charset="0"/>
              </a:rPr>
              <a:t>about their opportunity for donation. </a:t>
            </a:r>
          </a:p>
          <a:p>
            <a:pPr lvl="1">
              <a:buFontTx/>
              <a:buChar char="•"/>
            </a:pPr>
            <a:r>
              <a:rPr lang="en-US" sz="1300" dirty="0">
                <a:cs typeface="Times New Roman" pitchFamily="18" charset="0"/>
              </a:rPr>
              <a:t>In conjunction with the care team, Gift of Life determines if the patient meets DCD criteria.</a:t>
            </a:r>
          </a:p>
          <a:p>
            <a:pPr lvl="1">
              <a:buFontTx/>
              <a:buChar char="•"/>
            </a:pPr>
            <a:r>
              <a:rPr lang="en-US" sz="1300" dirty="0">
                <a:cs typeface="Times New Roman" pitchFamily="18" charset="0"/>
              </a:rPr>
              <a:t>If the criteria are met and the family has chosen donation, the patient is transferred to the OR for the withdrawal of life support. </a:t>
            </a:r>
          </a:p>
          <a:p>
            <a:pPr lvl="1">
              <a:buFontTx/>
              <a:buChar char="•"/>
            </a:pPr>
            <a:r>
              <a:rPr lang="en-US" sz="1300" dirty="0">
                <a:cs typeface="Times New Roman" pitchFamily="18" charset="0"/>
              </a:rPr>
              <a:t>After pronouncement by the physician/designee and a 5 minute waiting period is observed, the surgical recovery process begins (transplant teams enter the OR).</a:t>
            </a:r>
          </a:p>
          <a:p>
            <a:pPr lvl="1">
              <a:buFontTx/>
              <a:buChar char="•"/>
            </a:pPr>
            <a:r>
              <a:rPr lang="en-US" sz="1300" dirty="0">
                <a:cs typeface="Times New Roman" pitchFamily="18" charset="0"/>
              </a:rPr>
              <a:t>Organs recovered most frequently are the kidneys.  Under certain circumstances, the liver, pancreas and lungs can be recovered as well.  With the advent of new perfusion technology, hearts may even be an option.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fld id="{DBFBBA47-E9EE-48E6-A15F-7E08531B27B2}" type="slidenum">
              <a:rPr lang="en-US" sz="1200">
                <a:solidFill>
                  <a:prstClr val="black"/>
                </a:solidFill>
              </a:rPr>
              <a:pPr/>
              <a:t>29</a:t>
            </a:fld>
            <a:endParaRPr lang="en-US" sz="1200">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buFontTx/>
              <a:buChar char="•"/>
            </a:pPr>
            <a:r>
              <a:rPr lang="en-US"/>
              <a:t>  As part of our evaluation for medical suitability for DCD, we may ask the care team to conduct some tests to help us predict if the patient will die within a timeframe to allow for donation.  </a:t>
            </a:r>
          </a:p>
          <a:p>
            <a:pPr>
              <a:buFontTx/>
              <a:buChar char="•"/>
            </a:pPr>
            <a:r>
              <a:rPr lang="en-US"/>
              <a:t>This typically consists of respiratory parameters and an assessment of the patient’s hemodynamic status.  </a:t>
            </a:r>
          </a:p>
          <a:p>
            <a:pPr>
              <a:buFontTx/>
              <a:buChar char="•"/>
            </a:pPr>
            <a:r>
              <a:rPr lang="en-US"/>
              <a:t>These values can help predict the probability that the patient will expire within a reasonable timeframe that will allow for organ donation.</a:t>
            </a:r>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fld id="{3E8E00B6-5AE3-4E3D-BC98-BD6E7972090A}" type="slidenum">
              <a:rPr lang="en-US" sz="1200">
                <a:solidFill>
                  <a:prstClr val="black"/>
                </a:solidFill>
              </a:rPr>
              <a:pPr/>
              <a:t>30</a:t>
            </a:fld>
            <a:endParaRPr lang="en-US" sz="1200">
              <a:solidFill>
                <a:prstClr val="black"/>
              </a:solidFill>
            </a:endParaRPr>
          </a:p>
        </p:txBody>
      </p:sp>
      <p:sp>
        <p:nvSpPr>
          <p:cNvPr id="65539" name="Rectangle 2"/>
          <p:cNvSpPr>
            <a:spLocks noGrp="1" noRot="1" noChangeAspect="1" noChangeArrowheads="1" noTextEdit="1"/>
          </p:cNvSpPr>
          <p:nvPr>
            <p:ph type="sldImg"/>
          </p:nvPr>
        </p:nvSpPr>
        <p:spPr>
          <a:xfrm>
            <a:off x="1160287" y="696066"/>
            <a:ext cx="4693073" cy="3486752"/>
          </a:xfrm>
          <a:ln/>
        </p:spPr>
      </p:sp>
      <p:sp>
        <p:nvSpPr>
          <p:cNvPr id="65540" name="Rectangle 3"/>
          <p:cNvSpPr>
            <a:spLocks noGrp="1" noChangeArrowheads="1"/>
          </p:cNvSpPr>
          <p:nvPr>
            <p:ph type="body" idx="1"/>
          </p:nvPr>
        </p:nvSpPr>
        <p:spPr>
          <a:xfrm>
            <a:off x="934720" y="4415911"/>
            <a:ext cx="5140960" cy="418442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894" tIns="46447" rIns="92894" bIns="46447"/>
          <a:lstStyle/>
          <a:p>
            <a:pPr marL="232418" indent="-232418">
              <a:buFontTx/>
              <a:buChar char="•"/>
            </a:pPr>
            <a:r>
              <a:rPr lang="en-US"/>
              <a:t>As a routine part of the informed consent process, this slide captures the elements of disclosure</a:t>
            </a:r>
          </a:p>
          <a:p>
            <a:pPr marL="232418" indent="-232418">
              <a:buFontTx/>
              <a:buChar char="•"/>
            </a:pPr>
            <a:r>
              <a:rPr lang="en-US"/>
              <a:t>Our aim is to have families fully informed and understand the process as well as the outcomes of the process</a:t>
            </a:r>
          </a:p>
          <a:p>
            <a:pPr marL="697253" lvl="1" indent="-232418"/>
            <a:r>
              <a:rPr lang="en-US"/>
              <a:t>1.  The family may choose to be present in the OR or place of withdrawal.  We will try to accommodate these requests.</a:t>
            </a:r>
          </a:p>
          <a:p>
            <a:pPr marL="697253" lvl="1" indent="-232418"/>
            <a:r>
              <a:rPr lang="en-US"/>
              <a:t>2.  Certain medications may be administered to protect the viability of the organs and improve the post-recovery function.</a:t>
            </a:r>
          </a:p>
          <a:p>
            <a:pPr marL="697253" lvl="1" indent="-232418"/>
            <a:r>
              <a:rPr lang="en-US"/>
              <a:t>3.  Upon visualization, organs may not be suitable for transplantation.</a:t>
            </a:r>
          </a:p>
          <a:p>
            <a:pPr marL="697253" lvl="1" indent="-232418">
              <a:buFontTx/>
              <a:buAutoNum type="arabicPeriod" startAt="4"/>
            </a:pPr>
            <a:r>
              <a:rPr lang="en-US"/>
              <a:t>  In the event that their loved one does not expire within the time frame allowing for donation, a plan is put in place to bring the patient back to the unit where care and comfort measures are continued.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50653" rtl="0" eaLnBrk="0" fontAlgn="base" latinLnBrk="0" hangingPunct="0">
              <a:lnSpc>
                <a:spcPct val="100000"/>
              </a:lnSpc>
              <a:spcBef>
                <a:spcPct val="0"/>
              </a:spcBef>
              <a:spcAft>
                <a:spcPct val="0"/>
              </a:spcAft>
              <a:buClrTx/>
              <a:buSzTx/>
              <a:buFontTx/>
              <a:buNone/>
              <a:tabLst/>
              <a:defRPr/>
            </a:pPr>
            <a:fld id="{5ABCE51C-3BDB-42EB-ACA8-44B75647CF8C}"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dirty="0"/>
              <a:t>We are grateful for the opportunity to work with you to provide the opportunity for donation for families and save lives through donation and transplantation.  </a:t>
            </a:r>
          </a:p>
          <a:p>
            <a:pPr>
              <a:buFontTx/>
              <a:buChar char="•"/>
            </a:pPr>
            <a:r>
              <a:rPr lang="en-US" dirty="0"/>
              <a:t>To do so we need to have seamless processes in place.</a:t>
            </a:r>
          </a:p>
          <a:p>
            <a:pPr>
              <a:buFontTx/>
              <a:buChar char="•"/>
            </a:pPr>
            <a:r>
              <a:rPr lang="en-US" dirty="0"/>
              <a:t>These systems need to account for:</a:t>
            </a:r>
          </a:p>
          <a:p>
            <a:pPr lvl="1">
              <a:buFontTx/>
              <a:buChar char="•"/>
            </a:pPr>
            <a:r>
              <a:rPr lang="en-US" dirty="0"/>
              <a:t>Timely notification of all potential organ donors</a:t>
            </a:r>
          </a:p>
          <a:p>
            <a:pPr lvl="1">
              <a:buFontTx/>
              <a:buChar char="•"/>
            </a:pPr>
            <a:r>
              <a:rPr lang="en-US" dirty="0"/>
              <a:t>Family support and communication</a:t>
            </a:r>
          </a:p>
          <a:p>
            <a:pPr lvl="1">
              <a:buFontTx/>
              <a:buChar char="•"/>
            </a:pPr>
            <a:r>
              <a:rPr lang="en-US" dirty="0"/>
              <a:t>Appropriately timed family conversations</a:t>
            </a:r>
          </a:p>
          <a:p>
            <a:pPr lvl="1">
              <a:buFontTx/>
              <a:buChar char="•"/>
            </a:pPr>
            <a:r>
              <a:rPr lang="en-US" dirty="0"/>
              <a:t>And coordination of the overall donation process.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fld id="{E6AA42D0-D9E3-484B-B26B-BA30933EDCF4}" type="slidenum">
              <a:rPr lang="en-US" sz="1200">
                <a:solidFill>
                  <a:prstClr val="black"/>
                </a:solidFill>
              </a:rPr>
              <a:pPr/>
              <a:t>31</a:t>
            </a:fld>
            <a:endParaRPr lang="en-US" sz="120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buFontTx/>
              <a:buChar char="•"/>
            </a:pPr>
            <a:r>
              <a:rPr lang="en-US"/>
              <a:t>  When the patient is taken to the OR for the withdrawal of support, typically the ICU nurse, physician/designee, and some times a respiratory therapist accompany us and the patient.</a:t>
            </a:r>
          </a:p>
          <a:p>
            <a:pPr>
              <a:buFontTx/>
              <a:buChar char="•"/>
            </a:pPr>
            <a:r>
              <a:rPr lang="en-US"/>
              <a:t>  Operating room nurses may remain in the room or excuse themselves during the withdrawal phase    </a:t>
            </a:r>
          </a:p>
          <a:p>
            <a:pPr>
              <a:buFontTx/>
              <a:buChar char="•"/>
            </a:pPr>
            <a:r>
              <a:rPr lang="en-US"/>
              <a:t>  Once death is declared, a five minute wait period is observed.  At this time, the transplant recovery surgeon and team enter the OR  </a:t>
            </a:r>
          </a:p>
          <a:p>
            <a:pPr>
              <a:buFontTx/>
              <a:buChar char="•"/>
            </a:pPr>
            <a:r>
              <a:rPr lang="en-US"/>
              <a:t>If the family will be present with their loved one in the OR, they need to know that they must say their final good-byes during the 5 minute wait period.</a:t>
            </a:r>
          </a:p>
          <a:p>
            <a:endParaRPr lang="en-US"/>
          </a:p>
          <a:p>
            <a:r>
              <a:rPr lang="en-US" i="1"/>
              <a:t>(Note:  The physician may pronounce as soon as asystole occurs and observe a five minute wait period after pronouncement, or may pronounce five minutes after asystole occurs.  In either case, the five minute wait period pertains to the time immediately after asystole is noted.  Check the hospital’s policy to see if it specifies this procedural detail.)</a:t>
            </a:r>
          </a:p>
          <a:p>
            <a:endParaRPr lang="en-US"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miter lim="800000"/>
            <a:headEnd/>
            <a:tailEnd/>
          </a:ln>
        </p:spPr>
        <p:txBody>
          <a:bodyPr/>
          <a:lstStyle/>
          <a:p>
            <a:fld id="{462062B9-35FD-4C7D-8D71-9EAE23ABB8F0}" type="slidenum">
              <a:rPr lang="en-US" altLang="en-US" smtClean="0">
                <a:solidFill>
                  <a:prstClr val="black"/>
                </a:solidFill>
              </a:rPr>
              <a:pPr/>
              <a:t>33</a:t>
            </a:fld>
            <a:endParaRPr lang="en-US" altLang="en-US">
              <a:solidFill>
                <a:prstClr val="black"/>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776" eaLnBrk="0" hangingPunct="0">
              <a:defRPr sz="3900">
                <a:solidFill>
                  <a:schemeClr val="tx1"/>
                </a:solidFill>
                <a:latin typeface="Times New Roman" pitchFamily="18" charset="0"/>
              </a:defRPr>
            </a:lvl1pPr>
            <a:lvl2pPr marL="724151" indent="-278519" defTabSz="940776" eaLnBrk="0" hangingPunct="0">
              <a:defRPr sz="3900">
                <a:solidFill>
                  <a:schemeClr val="tx1"/>
                </a:solidFill>
                <a:latin typeface="Times New Roman" pitchFamily="18" charset="0"/>
              </a:defRPr>
            </a:lvl2pPr>
            <a:lvl3pPr marL="1114077" indent="-222816" defTabSz="940776" eaLnBrk="0" hangingPunct="0">
              <a:defRPr sz="3900">
                <a:solidFill>
                  <a:schemeClr val="tx1"/>
                </a:solidFill>
                <a:latin typeface="Times New Roman" pitchFamily="18" charset="0"/>
              </a:defRPr>
            </a:lvl3pPr>
            <a:lvl4pPr marL="1559708" indent="-222816" defTabSz="940776" eaLnBrk="0" hangingPunct="0">
              <a:defRPr sz="3900">
                <a:solidFill>
                  <a:schemeClr val="tx1"/>
                </a:solidFill>
                <a:latin typeface="Times New Roman" pitchFamily="18" charset="0"/>
              </a:defRPr>
            </a:lvl4pPr>
            <a:lvl5pPr marL="2005339" indent="-222816" defTabSz="940776" eaLnBrk="0" hangingPunct="0">
              <a:defRPr sz="3900">
                <a:solidFill>
                  <a:schemeClr val="tx1"/>
                </a:solidFill>
                <a:latin typeface="Times New Roman" pitchFamily="18" charset="0"/>
              </a:defRPr>
            </a:lvl5pPr>
            <a:lvl6pPr marL="2450970" indent="-222816" algn="ctr" defTabSz="940776" eaLnBrk="0" fontAlgn="base" hangingPunct="0">
              <a:spcBef>
                <a:spcPct val="0"/>
              </a:spcBef>
              <a:spcAft>
                <a:spcPct val="0"/>
              </a:spcAft>
              <a:defRPr sz="3900">
                <a:solidFill>
                  <a:schemeClr val="tx1"/>
                </a:solidFill>
                <a:latin typeface="Times New Roman" pitchFamily="18" charset="0"/>
              </a:defRPr>
            </a:lvl6pPr>
            <a:lvl7pPr marL="2896601" indent="-222816" algn="ctr" defTabSz="940776" eaLnBrk="0" fontAlgn="base" hangingPunct="0">
              <a:spcBef>
                <a:spcPct val="0"/>
              </a:spcBef>
              <a:spcAft>
                <a:spcPct val="0"/>
              </a:spcAft>
              <a:defRPr sz="3900">
                <a:solidFill>
                  <a:schemeClr val="tx1"/>
                </a:solidFill>
                <a:latin typeface="Times New Roman" pitchFamily="18" charset="0"/>
              </a:defRPr>
            </a:lvl7pPr>
            <a:lvl8pPr marL="3342231" indent="-222816" algn="ctr" defTabSz="940776" eaLnBrk="0" fontAlgn="base" hangingPunct="0">
              <a:spcBef>
                <a:spcPct val="0"/>
              </a:spcBef>
              <a:spcAft>
                <a:spcPct val="0"/>
              </a:spcAft>
              <a:defRPr sz="3900">
                <a:solidFill>
                  <a:schemeClr val="tx1"/>
                </a:solidFill>
                <a:latin typeface="Times New Roman" pitchFamily="18" charset="0"/>
              </a:defRPr>
            </a:lvl8pPr>
            <a:lvl9pPr marL="3787862" indent="-222816" algn="ctr" defTabSz="940776" eaLnBrk="0" fontAlgn="base" hangingPunct="0">
              <a:spcBef>
                <a:spcPct val="0"/>
              </a:spcBef>
              <a:spcAft>
                <a:spcPct val="0"/>
              </a:spcAft>
              <a:defRPr sz="3900">
                <a:solidFill>
                  <a:schemeClr val="tx1"/>
                </a:solidFill>
                <a:latin typeface="Times New Roman" pitchFamily="18" charset="0"/>
              </a:defRPr>
            </a:lvl9pPr>
          </a:lstStyle>
          <a:p>
            <a:pPr marL="0" marR="0" lvl="0" indent="0" algn="r" defTabSz="940776" rtl="0" eaLnBrk="1" fontAlgn="base" latinLnBrk="0" hangingPunct="1">
              <a:lnSpc>
                <a:spcPct val="100000"/>
              </a:lnSpc>
              <a:spcBef>
                <a:spcPct val="0"/>
              </a:spcBef>
              <a:spcAft>
                <a:spcPct val="0"/>
              </a:spcAft>
              <a:buClrTx/>
              <a:buSzTx/>
              <a:buFontTx/>
              <a:buNone/>
              <a:tabLst/>
              <a:defRPr/>
            </a:pPr>
            <a:fld id="{7897A8EB-10C7-49EE-9510-DBBE3349A44E}"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0776"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xfrm>
            <a:off x="1204913" y="704850"/>
            <a:ext cx="4692650" cy="3519488"/>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1" tIns="47102" rIns="94201" bIns="47102"/>
          <a:lstStyle/>
          <a:p>
            <a:pPr eaLnBrk="1" hangingPunct="1"/>
            <a:endParaRPr lang="en-US"/>
          </a:p>
        </p:txBody>
      </p:sp>
    </p:spTree>
    <p:extLst>
      <p:ext uri="{BB962C8B-B14F-4D97-AF65-F5344CB8AC3E}">
        <p14:creationId xmlns:p14="http://schemas.microsoft.com/office/powerpoint/2010/main" val="1671216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769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E5AF2-2FCA-4C46-9EE9-9CBA9A9AD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730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8CCF44-79F8-43A7-93A5-E6AFCB8E577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6054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E5AF2-2FCA-4C46-9EE9-9CBA9A9AD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216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820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Donation in an important aspect of EOL considerations and should be incorporated into discussions once family shows readiness to consider other aspects of EOL planning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535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18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itchFamily="18" charset="0"/>
              </a:rPr>
              <a:t>Let me tell you about Gift of Life.</a:t>
            </a:r>
            <a:endParaRPr kumimoji="0" lang="en-US" sz="1200" b="0" i="0" u="none" strike="noStrike" kern="1200" cap="none" spc="0" normalizeH="0" baseline="0" noProof="0" dirty="0">
              <a:ln>
                <a:noFill/>
              </a:ln>
              <a:solidFill>
                <a:srgbClr val="000000"/>
              </a:solidFill>
              <a:effectLst/>
              <a:uLnTx/>
              <a:uFillTx/>
              <a:latin typeface="Times New Roman" pitchFamily="18" charset="0"/>
            </a:endParaRP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rPr>
              <a:t>For those of you who are new or unfamiliar with us, you may be surprised to learn that Gift of Life was one of the first Organ Procurement Organizations in the United States and is the largest OPO in the US.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rPr>
              <a:t>We serve as a link between acute care hospitals, transplant centers, families facing end of life decisions and people awaiting transplants. </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rPr>
              <a:t>We are fortunate to be in one of the most giving regions in the country.  Last year we coordinated the highest number of donors in the U.S. (664 organ donors).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rPr>
              <a:t>With 20 people dying each day while waiting for a life-saving organ transplant, we are proud to have coordinated more than 50,000 organs for transplantation since our start in 1974.</a:t>
            </a:r>
          </a:p>
          <a:p>
            <a:pPr eaLnBrk="1" hangingPunct="1"/>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50653" rtl="0" eaLnBrk="0" fontAlgn="base" latinLnBrk="0" hangingPunct="0">
              <a:lnSpc>
                <a:spcPct val="100000"/>
              </a:lnSpc>
              <a:spcBef>
                <a:spcPct val="0"/>
              </a:spcBef>
              <a:spcAft>
                <a:spcPct val="0"/>
              </a:spcAft>
              <a:buClrTx/>
              <a:buSzTx/>
              <a:buFontTx/>
              <a:buNone/>
              <a:tabLst/>
              <a:defRPr/>
            </a:pPr>
            <a:fld id="{4B5E7504-E616-472B-88C2-EC7B3091B33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12335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patient is progressing to </a:t>
            </a:r>
            <a:r>
              <a:rPr lang="en-US" dirty="0" err="1"/>
              <a:t>braindeath</a:t>
            </a:r>
            <a:r>
              <a:rPr lang="en-US" dirty="0"/>
              <a:t> and your seeing these signs its important to closely monitor and while its important to be aggressive in managing the patient keep in mind treating the storming too aggressively may result in having to quickly switch to managing the secondary effects of herniation even more aggressively.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596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If you see a patient go through Cushing’s Triad </a:t>
            </a:r>
            <a:r>
              <a:rPr lang="en-US" dirty="0">
                <a:solidFill>
                  <a:srgbClr val="333333"/>
                </a:solidFill>
                <a:latin typeface="Palatino" pitchFamily="18" charset="0"/>
              </a:rPr>
              <a:t>it</a:t>
            </a:r>
            <a:r>
              <a:rPr lang="en-US" dirty="0"/>
              <a:t> is really the last effort of the brain to compensate prior to herniation.</a:t>
            </a:r>
          </a:p>
          <a:p>
            <a:pPr eaLnBrk="1" hangingPunct="1"/>
            <a:r>
              <a:rPr lang="en-US" dirty="0"/>
              <a:t>Cushing’s Triad indicates pressure on the brain stem, rising systolic BP with widening pulse pressure, bradycardia, irregular respirations. With complete vasodilatation the patient will more than likely require pressor support (</a:t>
            </a:r>
            <a:r>
              <a:rPr lang="en-US" dirty="0" err="1"/>
              <a:t>ie</a:t>
            </a:r>
            <a:r>
              <a:rPr lang="en-US" dirty="0"/>
              <a:t> dopamine, neo, epi, </a:t>
            </a:r>
            <a:r>
              <a:rPr lang="en-US" dirty="0" err="1"/>
              <a:t>levophed</a:t>
            </a:r>
            <a:r>
              <a:rPr lang="en-US" dirty="0"/>
              <a:t>-- in that order).</a:t>
            </a:r>
          </a:p>
          <a:p>
            <a:pPr eaLnBrk="1" hangingPunct="1"/>
            <a:r>
              <a:rPr lang="en-US" dirty="0"/>
              <a:t>Before brain death the goal of treatment is to run volume lower than normal to minimize cerebral edema. Mannitol reduces brain swelling but secondary effect of </a:t>
            </a:r>
            <a:r>
              <a:rPr lang="en-US" dirty="0" err="1"/>
              <a:t>diruesis</a:t>
            </a:r>
            <a:r>
              <a:rPr lang="en-US" dirty="0"/>
              <a:t> occurs. </a:t>
            </a:r>
          </a:p>
          <a:p>
            <a:pPr eaLnBrk="1" hangingPunct="1"/>
            <a:r>
              <a:rPr lang="en-US" dirty="0"/>
              <a:t>Once brain death occurs, bolus with IV fluids. After herniation, run fluid status above normal (more in than out) to recover from fluid deficit. </a:t>
            </a:r>
          </a:p>
          <a:p>
            <a:pPr eaLnBrk="1" hangingPunct="1"/>
            <a:r>
              <a:rPr lang="en-US" dirty="0"/>
              <a:t>Begin DDAVP or vasopressin to minimize free water loss and help prevent electrolyte (sodium) imbalances. </a:t>
            </a:r>
          </a:p>
          <a:p>
            <a:pPr eaLnBrk="1" hangingPunct="1"/>
            <a:r>
              <a:rPr lang="en-US" dirty="0"/>
              <a:t>The body looses it’s ability to control vessel tone – thus there is global </a:t>
            </a:r>
            <a:r>
              <a:rPr lang="en-US" dirty="0" err="1"/>
              <a:t>vasodiliatation</a:t>
            </a:r>
            <a:r>
              <a:rPr lang="en-US" dirty="0"/>
              <a:t> (or widening of the vessels).  The result is profound hypotension.</a:t>
            </a:r>
          </a:p>
          <a:p>
            <a:pPr eaLnBrk="1" hangingPunct="1"/>
            <a:r>
              <a:rPr lang="en-US" dirty="0"/>
              <a:t>ADH (anti-diuretic hormone) if no ADH=then diabetes insipidus occurs.  The kidneys loose their ability to hold onto free water (or concentrate urine). Temperature control arises from the medulla oblongata which is destroyed following brain stem herniation.  This renders the patient with no ability to control body temperature. Consider BAER hugger; warmed IV solutions;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837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321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546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Isotonic fluids=0.9% NS, LR, D5W= same concentration of solutes as blood plasma, expand both intracellular fluid and </a:t>
            </a:r>
            <a:r>
              <a:rPr lang="en-US" dirty="0" err="1"/>
              <a:t>extracelluar</a:t>
            </a:r>
            <a:r>
              <a:rPr lang="en-US" dirty="0"/>
              <a:t> fluid spaces equally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966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Posterior pituitary at the base of the brain becomes compressed and no longer produces T3 and ADH.</a:t>
            </a:r>
          </a:p>
          <a:p>
            <a:pPr eaLnBrk="1" hangingPunct="1"/>
            <a:r>
              <a:rPr lang="en-US" dirty="0"/>
              <a:t>T3 regulates energy and controls cellular energy stores in the body.</a:t>
            </a:r>
          </a:p>
          <a:p>
            <a:pPr eaLnBrk="1" hangingPunct="1"/>
            <a:r>
              <a:rPr lang="en-US" dirty="0"/>
              <a:t>ADH is anti-diuretic hormone responsible for regulating fluid excretion in the kidneys. If no ADH, the result is loss of the kidney’s ability to concentrate the urine and excessive fluid is excreted.</a:t>
            </a:r>
          </a:p>
          <a:p>
            <a:pPr eaLnBrk="1" hangingPunct="1"/>
            <a:r>
              <a:rPr lang="en-US" dirty="0" err="1"/>
              <a:t>Levothyroxin</a:t>
            </a:r>
            <a:r>
              <a:rPr lang="en-US" dirty="0"/>
              <a:t> (T4) is synthetic T3 – T3 is extremely expensive and T4 is comparable in terms of its efficacy.</a:t>
            </a:r>
          </a:p>
          <a:p>
            <a:pPr eaLnBrk="1" hangingPunct="1"/>
            <a:r>
              <a:rPr lang="en-US" dirty="0"/>
              <a:t>DDAVP is a synthetic drug that mimics the action of the antidiuretic hormone. It is administered in the setting of diabetes insipidus.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32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Posterior pituitary at the base of the brain becomes compressed and no longer produces T3 and ADH.</a:t>
            </a:r>
          </a:p>
          <a:p>
            <a:pPr eaLnBrk="1" hangingPunct="1"/>
            <a:r>
              <a:rPr lang="en-US" dirty="0"/>
              <a:t>T3 regulates energy and controls cellular energy stores in the body.</a:t>
            </a:r>
          </a:p>
          <a:p>
            <a:pPr eaLnBrk="1" hangingPunct="1"/>
            <a:r>
              <a:rPr lang="en-US" dirty="0"/>
              <a:t>ADH is anti-diuretic hormone responsible for regulating fluid excretion in the kidneys. If no ADH, the result is loss of the kidney’s ability to concentrate the urine and excessive fluid is excreted.</a:t>
            </a:r>
          </a:p>
          <a:p>
            <a:pPr eaLnBrk="1" hangingPunct="1"/>
            <a:r>
              <a:rPr lang="en-US" dirty="0" err="1"/>
              <a:t>Levothyroxin</a:t>
            </a:r>
            <a:r>
              <a:rPr lang="en-US" dirty="0"/>
              <a:t> (T4) is synthetic T3 – T3 is extremely expensive and T4 is comparable in terms of its efficacy.</a:t>
            </a:r>
          </a:p>
          <a:p>
            <a:pPr eaLnBrk="1" hangingPunct="1"/>
            <a:r>
              <a:rPr lang="en-US" dirty="0"/>
              <a:t>DDAVP is a synthetic drug that mimics the action of the antidiuretic hormone. It is administered in the setting of diabetes insipidus.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819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milliequivalents per liter -(</a:t>
            </a:r>
            <a:r>
              <a:rPr lang="en-US" dirty="0" err="1">
                <a:latin typeface="Arial" pitchFamily="34" charset="0"/>
                <a:cs typeface="Arial" pitchFamily="34" charset="0"/>
              </a:rPr>
              <a:t>mEq</a:t>
            </a:r>
            <a:r>
              <a:rPr lang="en-US" dirty="0">
                <a:latin typeface="Arial" pitchFamily="34" charset="0"/>
                <a:cs typeface="Arial" pitchFamily="34" charset="0"/>
              </a:rPr>
              <a:t>/L)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879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milliequivalents per liter -(</a:t>
            </a:r>
            <a:r>
              <a:rPr lang="en-US" dirty="0" err="1">
                <a:latin typeface="Arial" pitchFamily="34" charset="0"/>
                <a:cs typeface="Arial" pitchFamily="34" charset="0"/>
              </a:rPr>
              <a:t>mEq</a:t>
            </a:r>
            <a:r>
              <a:rPr lang="en-US" dirty="0">
                <a:latin typeface="Arial" pitchFamily="34" charset="0"/>
                <a:cs typeface="Arial" pitchFamily="34" charset="0"/>
              </a:rPr>
              <a:t>/L)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49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5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01" eaLnBrk="0" hangingPunct="0">
              <a:defRPr sz="2400">
                <a:solidFill>
                  <a:schemeClr val="tx1"/>
                </a:solidFill>
                <a:latin typeface="Times New Roman" pitchFamily="18" charset="0"/>
              </a:defRPr>
            </a:lvl1pPr>
            <a:lvl2pPr marL="754764" indent="-290295" defTabSz="924101" eaLnBrk="0" hangingPunct="0">
              <a:defRPr sz="2400">
                <a:solidFill>
                  <a:schemeClr val="tx1"/>
                </a:solidFill>
                <a:latin typeface="Times New Roman" pitchFamily="18" charset="0"/>
              </a:defRPr>
            </a:lvl2pPr>
            <a:lvl3pPr marL="1161176" indent="-232236" defTabSz="924101" eaLnBrk="0" hangingPunct="0">
              <a:defRPr sz="2400">
                <a:solidFill>
                  <a:schemeClr val="tx1"/>
                </a:solidFill>
                <a:latin typeface="Times New Roman" pitchFamily="18" charset="0"/>
              </a:defRPr>
            </a:lvl3pPr>
            <a:lvl4pPr marL="1625644" indent="-232236" defTabSz="924101" eaLnBrk="0" hangingPunct="0">
              <a:defRPr sz="2400">
                <a:solidFill>
                  <a:schemeClr val="tx1"/>
                </a:solidFill>
                <a:latin typeface="Times New Roman" pitchFamily="18" charset="0"/>
              </a:defRPr>
            </a:lvl4pPr>
            <a:lvl5pPr marL="2090117" indent="-232236" defTabSz="924101" eaLnBrk="0" hangingPunct="0">
              <a:defRPr sz="2400">
                <a:solidFill>
                  <a:schemeClr val="tx1"/>
                </a:solidFill>
                <a:latin typeface="Times New Roman" pitchFamily="18" charset="0"/>
              </a:defRPr>
            </a:lvl5pPr>
            <a:lvl6pPr marL="2554586" indent="-232236" defTabSz="924101" eaLnBrk="0" fontAlgn="base" hangingPunct="0">
              <a:spcBef>
                <a:spcPct val="0"/>
              </a:spcBef>
              <a:spcAft>
                <a:spcPct val="0"/>
              </a:spcAft>
              <a:defRPr sz="2400">
                <a:solidFill>
                  <a:schemeClr val="tx1"/>
                </a:solidFill>
                <a:latin typeface="Times New Roman" pitchFamily="18" charset="0"/>
              </a:defRPr>
            </a:lvl6pPr>
            <a:lvl7pPr marL="3019058" indent="-232236" defTabSz="924101" eaLnBrk="0" fontAlgn="base" hangingPunct="0">
              <a:spcBef>
                <a:spcPct val="0"/>
              </a:spcBef>
              <a:spcAft>
                <a:spcPct val="0"/>
              </a:spcAft>
              <a:defRPr sz="2400">
                <a:solidFill>
                  <a:schemeClr val="tx1"/>
                </a:solidFill>
                <a:latin typeface="Times New Roman" pitchFamily="18" charset="0"/>
              </a:defRPr>
            </a:lvl7pPr>
            <a:lvl8pPr marL="3483528" indent="-232236" defTabSz="924101" eaLnBrk="0" fontAlgn="base" hangingPunct="0">
              <a:spcBef>
                <a:spcPct val="0"/>
              </a:spcBef>
              <a:spcAft>
                <a:spcPct val="0"/>
              </a:spcAft>
              <a:defRPr sz="2400">
                <a:solidFill>
                  <a:schemeClr val="tx1"/>
                </a:solidFill>
                <a:latin typeface="Times New Roman" pitchFamily="18" charset="0"/>
              </a:defRPr>
            </a:lvl8pPr>
            <a:lvl9pPr marL="3948001" indent="-232236" defTabSz="924101" eaLnBrk="0" fontAlgn="base" hangingPunct="0">
              <a:spcBef>
                <a:spcPct val="0"/>
              </a:spcBef>
              <a:spcAft>
                <a:spcPct val="0"/>
              </a:spcAft>
              <a:defRPr sz="2400">
                <a:solidFill>
                  <a:schemeClr val="tx1"/>
                </a:solidFill>
                <a:latin typeface="Times New Roman" pitchFamily="18" charset="0"/>
              </a:defRPr>
            </a:lvl9pPr>
          </a:lstStyle>
          <a:p>
            <a:pPr marL="0" marR="0" lvl="0" indent="0" algn="r" defTabSz="924101" rtl="0" eaLnBrk="1" fontAlgn="base" latinLnBrk="0" hangingPunct="1">
              <a:lnSpc>
                <a:spcPct val="100000"/>
              </a:lnSpc>
              <a:spcBef>
                <a:spcPct val="0"/>
              </a:spcBef>
              <a:spcAft>
                <a:spcPct val="0"/>
              </a:spcAft>
              <a:buClrTx/>
              <a:buSzTx/>
              <a:buFontTx/>
              <a:buNone/>
              <a:tabLst/>
              <a:defRPr/>
            </a:pPr>
            <a:fld id="{03DD5C02-9C21-4BCE-9AC9-C051E59CE6E8}" type="slidenum">
              <a:rPr kumimoji="0" lang="en-US" sz="11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4101" rtl="0" eaLnBrk="1" fontAlgn="base" latinLnBrk="0" hangingPunct="1">
                <a:lnSpc>
                  <a:spcPct val="100000"/>
                </a:lnSpc>
                <a:spcBef>
                  <a:spcPct val="0"/>
                </a:spcBef>
                <a:spcAft>
                  <a:spcPct val="0"/>
                </a:spcAft>
                <a:buClrTx/>
                <a:buSzTx/>
                <a:buFontTx/>
                <a:buNone/>
                <a:tabLst/>
                <a:defRPr/>
              </a:pPr>
              <a:t>6</a:t>
            </a:fld>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155" name="Rectangle 2"/>
          <p:cNvSpPr>
            <a:spLocks noGrp="1" noRot="1" noChangeAspect="1" noChangeArrowheads="1" noTextEdit="1"/>
          </p:cNvSpPr>
          <p:nvPr>
            <p:ph type="sldImg"/>
          </p:nvPr>
        </p:nvSpPr>
        <p:spPr>
          <a:xfrm>
            <a:off x="1184275" y="695325"/>
            <a:ext cx="4648200" cy="3486150"/>
          </a:xfrm>
          <a:ln/>
        </p:spPr>
      </p:sp>
      <p:sp>
        <p:nvSpPr>
          <p:cNvPr id="49156" name="Rectangle 3"/>
          <p:cNvSpPr>
            <a:spLocks noGrp="1" noChangeArrowheads="1"/>
          </p:cNvSpPr>
          <p:nvPr>
            <p:ph type="body" idx="1"/>
          </p:nvPr>
        </p:nvSpPr>
        <p:spPr>
          <a:xfrm>
            <a:off x="934720" y="4414312"/>
            <a:ext cx="5140960" cy="4184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3197" tIns="46598" rIns="93197" bIns="46598"/>
          <a:lstStyle/>
          <a:p>
            <a:pPr>
              <a:lnSpc>
                <a:spcPct val="90000"/>
              </a:lnSpc>
              <a:spcBef>
                <a:spcPct val="0"/>
              </a:spcBef>
            </a:pPr>
            <a:r>
              <a:rPr lang="en-US" sz="1400" b="1" dirty="0">
                <a:solidFill>
                  <a:srgbClr val="000000"/>
                </a:solidFill>
              </a:rPr>
              <a:t>The challenge we face is that there are just not enough organs.</a:t>
            </a:r>
          </a:p>
          <a:p>
            <a:pPr>
              <a:lnSpc>
                <a:spcPct val="90000"/>
              </a:lnSpc>
              <a:spcBef>
                <a:spcPct val="0"/>
              </a:spcBef>
              <a:buFontTx/>
              <a:buChar char="•"/>
            </a:pPr>
            <a:r>
              <a:rPr lang="en-US" sz="1400" dirty="0">
                <a:solidFill>
                  <a:srgbClr val="000000"/>
                </a:solidFill>
              </a:rPr>
              <a:t>There are </a:t>
            </a:r>
            <a:r>
              <a:rPr lang="en-US" sz="1400">
                <a:solidFill>
                  <a:srgbClr val="000000"/>
                </a:solidFill>
              </a:rPr>
              <a:t>nearly 106,000</a:t>
            </a:r>
            <a:r>
              <a:rPr lang="en-US" sz="1400" baseline="0">
                <a:solidFill>
                  <a:srgbClr val="000000"/>
                </a:solidFill>
              </a:rPr>
              <a:t> </a:t>
            </a:r>
            <a:r>
              <a:rPr lang="en-US" sz="1400" dirty="0">
                <a:solidFill>
                  <a:srgbClr val="000000"/>
                </a:solidFill>
              </a:rPr>
              <a:t>patients on the national waiting list and more </a:t>
            </a:r>
            <a:r>
              <a:rPr lang="en-US" sz="1400">
                <a:solidFill>
                  <a:srgbClr val="000000"/>
                </a:solidFill>
              </a:rPr>
              <a:t>than 5,000 are </a:t>
            </a:r>
            <a:r>
              <a:rPr lang="en-US" sz="1400" dirty="0">
                <a:solidFill>
                  <a:srgbClr val="000000"/>
                </a:solidFill>
              </a:rPr>
              <a:t>from our region alone.  </a:t>
            </a:r>
          </a:p>
          <a:p>
            <a:pPr>
              <a:lnSpc>
                <a:spcPct val="90000"/>
              </a:lnSpc>
              <a:spcBef>
                <a:spcPct val="0"/>
              </a:spcBef>
              <a:buFontTx/>
              <a:buChar char="•"/>
            </a:pPr>
            <a:r>
              <a:rPr lang="en-US" sz="1400" dirty="0">
                <a:solidFill>
                  <a:srgbClr val="000000"/>
                </a:solidFill>
              </a:rPr>
              <a:t>The support you provide the potential donor’s families in the ICU helps them and also provides hope to the patients/families that are waiting for the gift of life.</a:t>
            </a:r>
          </a:p>
          <a:p>
            <a:pPr>
              <a:lnSpc>
                <a:spcPct val="90000"/>
              </a:lnSpc>
              <a:spcBef>
                <a:spcPct val="0"/>
              </a:spcBef>
            </a:pPr>
            <a:endParaRPr lang="en-US" sz="1400" dirty="0">
              <a:solidFill>
                <a:srgbClr val="000000"/>
              </a:solidFill>
              <a:cs typeface="Tahoma" pitchFamily="34" charset="0"/>
            </a:endParaRPr>
          </a:p>
          <a:p>
            <a:pPr>
              <a:lnSpc>
                <a:spcPct val="90000"/>
              </a:lnSpc>
              <a:spcBef>
                <a:spcPct val="0"/>
              </a:spcBef>
            </a:pPr>
            <a:r>
              <a:rPr lang="en-US" sz="1400" b="1" i="1" dirty="0">
                <a:solidFill>
                  <a:srgbClr val="000000"/>
                </a:solidFill>
                <a:cs typeface="Tahoma" pitchFamily="34" charset="0"/>
              </a:rPr>
              <a:t>Facilitator’s Note:</a:t>
            </a:r>
            <a:r>
              <a:rPr lang="en-US" sz="1400" i="1" dirty="0">
                <a:solidFill>
                  <a:srgbClr val="000000"/>
                </a:solidFill>
                <a:cs typeface="Tahoma" pitchFamily="34" charset="0"/>
              </a:rPr>
              <a:t> This waiting list reflects the actual number of patients or candidates waiting for organ transplants, according to data from UNOS. A patient who is waiting at more than one center, or for multiple organs, would be counted as only one candidate.  The list above does not reflect the number of registrations since, according to UNOS, one patient who is waiting at more than one center, or for multiple organs, will have multiple registrations.  Contact Beatrice McQuiston, ext 1229 for most recent wait list data</a:t>
            </a:r>
            <a:endParaRPr lang="en-US" sz="1400" dirty="0">
              <a:solidFill>
                <a:srgbClr val="000000"/>
              </a:solidFill>
              <a:cs typeface="Tahoma" pitchFamily="34" charset="0"/>
            </a:endParaRPr>
          </a:p>
          <a:p>
            <a:pPr>
              <a:lnSpc>
                <a:spcPct val="90000"/>
              </a:lnSpc>
              <a:spcBef>
                <a:spcPct val="0"/>
              </a:spcBef>
            </a:pPr>
            <a:endParaRPr lang="en-US" sz="1400" dirty="0">
              <a:solidFill>
                <a:srgbClr val="000000"/>
              </a:solidFill>
              <a:cs typeface="Tahoma" pitchFamily="34" charset="0"/>
            </a:endParaRPr>
          </a:p>
          <a:p>
            <a:pPr eaLnBrk="1" hangingPunct="1"/>
            <a:endParaRPr lang="en-US" sz="1400" dirty="0">
              <a:solidFill>
                <a:srgbClr val="000000"/>
              </a:solidFill>
              <a:cs typeface="Tahom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We talked about chest x-rays and here is a case study to review. We started with a donor in neurogenic (non cardiac) pulmonary edema and after 7 hours of donor management the heart and lungs were able to be transplanted.</a:t>
            </a:r>
          </a:p>
          <a:p>
            <a:pPr eaLnBrk="1" hangingPunct="1"/>
            <a:endParaRPr lang="en-US" dirty="0"/>
          </a:p>
          <a:p>
            <a:pPr eaLnBrk="1" hangingPunct="1"/>
            <a:r>
              <a:rPr lang="en-US" sz="1400" b="1" dirty="0"/>
              <a:t>Note: this slide can only be used for HD training purposes and not national conventions because it is not our case study.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9496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551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HFCWO – High frequency chest wall </a:t>
            </a:r>
            <a:r>
              <a:rPr lang="en-US" dirty="0" err="1"/>
              <a:t>occillation</a:t>
            </a:r>
            <a:r>
              <a:rPr lang="en-US" dirty="0"/>
              <a:t> – Therapy vest – being considered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959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preserve all donation options for the family the patient’s hemodynamic status needs to be maintained.  These donor management essentials will optimize the donor gifts for transplantation.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CB046-FBC0-4D32-931F-03CE6AAA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65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653" eaLnBrk="0" hangingPunct="0">
              <a:defRPr sz="2400">
                <a:solidFill>
                  <a:schemeClr val="tx1"/>
                </a:solidFill>
                <a:latin typeface="Times New Roman" pitchFamily="18" charset="0"/>
              </a:defRPr>
            </a:lvl1pPr>
            <a:lvl2pPr marL="755357" indent="-290522" defTabSz="950653" eaLnBrk="0" hangingPunct="0">
              <a:defRPr sz="2400">
                <a:solidFill>
                  <a:schemeClr val="tx1"/>
                </a:solidFill>
                <a:latin typeface="Times New Roman" pitchFamily="18" charset="0"/>
              </a:defRPr>
            </a:lvl2pPr>
            <a:lvl3pPr marL="1162088" indent="-232418" defTabSz="950653" eaLnBrk="0" hangingPunct="0">
              <a:defRPr sz="2400">
                <a:solidFill>
                  <a:schemeClr val="tx1"/>
                </a:solidFill>
                <a:latin typeface="Times New Roman" pitchFamily="18" charset="0"/>
              </a:defRPr>
            </a:lvl3pPr>
            <a:lvl4pPr marL="1626923" indent="-232418" defTabSz="950653" eaLnBrk="0" hangingPunct="0">
              <a:defRPr sz="2400">
                <a:solidFill>
                  <a:schemeClr val="tx1"/>
                </a:solidFill>
                <a:latin typeface="Times New Roman" pitchFamily="18" charset="0"/>
              </a:defRPr>
            </a:lvl4pPr>
            <a:lvl5pPr marL="2091759" indent="-232418" defTabSz="950653" eaLnBrk="0" hangingPunct="0">
              <a:defRPr sz="2400">
                <a:solidFill>
                  <a:schemeClr val="tx1"/>
                </a:solidFill>
                <a:latin typeface="Times New Roman" pitchFamily="18" charset="0"/>
              </a:defRPr>
            </a:lvl5pPr>
            <a:lvl6pPr marL="2556594" indent="-232418" defTabSz="950653" eaLnBrk="0" fontAlgn="base" hangingPunct="0">
              <a:spcBef>
                <a:spcPct val="0"/>
              </a:spcBef>
              <a:spcAft>
                <a:spcPct val="0"/>
              </a:spcAft>
              <a:defRPr sz="2400">
                <a:solidFill>
                  <a:schemeClr val="tx1"/>
                </a:solidFill>
                <a:latin typeface="Times New Roman" pitchFamily="18" charset="0"/>
              </a:defRPr>
            </a:lvl6pPr>
            <a:lvl7pPr marL="3021429" indent="-232418" defTabSz="950653" eaLnBrk="0" fontAlgn="base" hangingPunct="0">
              <a:spcBef>
                <a:spcPct val="0"/>
              </a:spcBef>
              <a:spcAft>
                <a:spcPct val="0"/>
              </a:spcAft>
              <a:defRPr sz="2400">
                <a:solidFill>
                  <a:schemeClr val="tx1"/>
                </a:solidFill>
                <a:latin typeface="Times New Roman" pitchFamily="18" charset="0"/>
              </a:defRPr>
            </a:lvl7pPr>
            <a:lvl8pPr marL="3486264" indent="-232418" defTabSz="950653" eaLnBrk="0" fontAlgn="base" hangingPunct="0">
              <a:spcBef>
                <a:spcPct val="0"/>
              </a:spcBef>
              <a:spcAft>
                <a:spcPct val="0"/>
              </a:spcAft>
              <a:defRPr sz="2400">
                <a:solidFill>
                  <a:schemeClr val="tx1"/>
                </a:solidFill>
                <a:latin typeface="Times New Roman" pitchFamily="18" charset="0"/>
              </a:defRPr>
            </a:lvl8pPr>
            <a:lvl9pPr marL="3951100" indent="-232418" defTabSz="95065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50653" rtl="0" eaLnBrk="0" fontAlgn="base" latinLnBrk="0" hangingPunct="0">
              <a:lnSpc>
                <a:spcPct val="100000"/>
              </a:lnSpc>
              <a:spcBef>
                <a:spcPct val="0"/>
              </a:spcBef>
              <a:spcAft>
                <a:spcPct val="0"/>
              </a:spcAft>
              <a:buClrTx/>
              <a:buSzTx/>
              <a:buFontTx/>
              <a:buNone/>
              <a:tabLst/>
              <a:defRPr/>
            </a:pPr>
            <a:fld id="{471C97E4-3D17-4F4A-85CA-E22E578DDDC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0653"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5779" name="Rectangle 2"/>
          <p:cNvSpPr>
            <a:spLocks noGrp="1" noRot="1" noChangeAspect="1" noChangeArrowheads="1" noTextEdit="1"/>
          </p:cNvSpPr>
          <p:nvPr>
            <p:ph type="sldImg"/>
          </p:nvPr>
        </p:nvSpPr>
        <p:spPr>
          <a:xfrm>
            <a:off x="1181100" y="696913"/>
            <a:ext cx="4649788" cy="3486150"/>
          </a:xfrm>
          <a:ln/>
        </p:spPr>
      </p:sp>
      <p:sp>
        <p:nvSpPr>
          <p:cNvPr id="757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174313" indent="-174313">
              <a:buFont typeface="Arial" pitchFamily="34" charset="0"/>
              <a:buChar char="•"/>
            </a:pPr>
            <a:r>
              <a:rPr lang="en-US" dirty="0"/>
              <a:t>Providing patients and families with compassionate end-of-life care and empowering them to save lives through organ donation can allow something good to come from an otherwise tragic event.  The close collaboration of our two teams in support of families making end of life decisions is key to ensuring that they have an opportunity to make a decision about donation.  </a:t>
            </a:r>
          </a:p>
          <a:p>
            <a:pPr marL="174313" indent="-174313">
              <a:buFont typeface="Arial" pitchFamily="34" charset="0"/>
              <a:buChar char="•"/>
            </a:pPr>
            <a:r>
              <a:rPr lang="en-US" dirty="0"/>
              <a:t>We value your expertise in providing end of life care as well as the relationship you’ve cultivated with the family</a:t>
            </a:r>
          </a:p>
          <a:p>
            <a:pPr marL="174313" indent="-174313">
              <a:buFont typeface="Arial" pitchFamily="34" charset="0"/>
              <a:buChar char="•"/>
            </a:pPr>
            <a:r>
              <a:rPr lang="en-US" dirty="0"/>
              <a:t>As you know, our expertise is in the area of organ donation.  Having both teams present to support families at this time provides them with a supportive environment where all of their questions can be addressed</a:t>
            </a:r>
          </a:p>
        </p:txBody>
      </p:sp>
    </p:spTree>
    <p:extLst>
      <p:ext uri="{BB962C8B-B14F-4D97-AF65-F5344CB8AC3E}">
        <p14:creationId xmlns:p14="http://schemas.microsoft.com/office/powerpoint/2010/main" val="2442792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eaLnBrk="0" hangingPunct="0">
              <a:defRPr sz="3900">
                <a:solidFill>
                  <a:schemeClr val="tx1"/>
                </a:solidFill>
                <a:latin typeface="Times New Roman" pitchFamily="18" charset="0"/>
              </a:defRPr>
            </a:lvl1pPr>
            <a:lvl2pPr marL="716130" indent="-275434" defTabSz="930356" eaLnBrk="0" hangingPunct="0">
              <a:defRPr sz="3900">
                <a:solidFill>
                  <a:schemeClr val="tx1"/>
                </a:solidFill>
                <a:latin typeface="Times New Roman" pitchFamily="18" charset="0"/>
              </a:defRPr>
            </a:lvl2pPr>
            <a:lvl3pPr marL="1101738" indent="-220348" defTabSz="930356" eaLnBrk="0" hangingPunct="0">
              <a:defRPr sz="3900">
                <a:solidFill>
                  <a:schemeClr val="tx1"/>
                </a:solidFill>
                <a:latin typeface="Times New Roman" pitchFamily="18" charset="0"/>
              </a:defRPr>
            </a:lvl3pPr>
            <a:lvl4pPr marL="1542433" indent="-220348" defTabSz="930356" eaLnBrk="0" hangingPunct="0">
              <a:defRPr sz="3900">
                <a:solidFill>
                  <a:schemeClr val="tx1"/>
                </a:solidFill>
                <a:latin typeface="Times New Roman" pitchFamily="18" charset="0"/>
              </a:defRPr>
            </a:lvl4pPr>
            <a:lvl5pPr marL="1983128" indent="-220348" defTabSz="930356" eaLnBrk="0" hangingPunct="0">
              <a:defRPr sz="3900">
                <a:solidFill>
                  <a:schemeClr val="tx1"/>
                </a:solidFill>
                <a:latin typeface="Times New Roman" pitchFamily="18" charset="0"/>
              </a:defRPr>
            </a:lvl5pPr>
            <a:lvl6pPr marL="2423823" indent="-220348" algn="ctr" defTabSz="930356" eaLnBrk="0" fontAlgn="base" hangingPunct="0">
              <a:spcBef>
                <a:spcPct val="0"/>
              </a:spcBef>
              <a:spcAft>
                <a:spcPct val="0"/>
              </a:spcAft>
              <a:defRPr sz="3900">
                <a:solidFill>
                  <a:schemeClr val="tx1"/>
                </a:solidFill>
                <a:latin typeface="Times New Roman" pitchFamily="18" charset="0"/>
              </a:defRPr>
            </a:lvl6pPr>
            <a:lvl7pPr marL="2864518" indent="-220348" algn="ctr" defTabSz="930356" eaLnBrk="0" fontAlgn="base" hangingPunct="0">
              <a:spcBef>
                <a:spcPct val="0"/>
              </a:spcBef>
              <a:spcAft>
                <a:spcPct val="0"/>
              </a:spcAft>
              <a:defRPr sz="3900">
                <a:solidFill>
                  <a:schemeClr val="tx1"/>
                </a:solidFill>
                <a:latin typeface="Times New Roman" pitchFamily="18" charset="0"/>
              </a:defRPr>
            </a:lvl7pPr>
            <a:lvl8pPr marL="3305213" indent="-220348" algn="ctr" defTabSz="930356" eaLnBrk="0" fontAlgn="base" hangingPunct="0">
              <a:spcBef>
                <a:spcPct val="0"/>
              </a:spcBef>
              <a:spcAft>
                <a:spcPct val="0"/>
              </a:spcAft>
              <a:defRPr sz="3900">
                <a:solidFill>
                  <a:schemeClr val="tx1"/>
                </a:solidFill>
                <a:latin typeface="Times New Roman" pitchFamily="18" charset="0"/>
              </a:defRPr>
            </a:lvl8pPr>
            <a:lvl9pPr marL="3745908" indent="-220348" algn="ctr" defTabSz="930356" eaLnBrk="0" fontAlgn="base" hangingPunct="0">
              <a:spcBef>
                <a:spcPct val="0"/>
              </a:spcBef>
              <a:spcAft>
                <a:spcPct val="0"/>
              </a:spcAft>
              <a:defRPr sz="3900">
                <a:solidFill>
                  <a:schemeClr val="tx1"/>
                </a:solidFill>
                <a:latin typeface="Times New Roman" pitchFamily="18" charset="0"/>
              </a:defRPr>
            </a:lvl9pPr>
          </a:lstStyle>
          <a:p>
            <a:pPr eaLnBrk="1" hangingPunct="1"/>
            <a:fld id="{16427BB7-B73F-418E-9A71-8761A6425018}" type="slidenum">
              <a:rPr lang="en-US" sz="1300">
                <a:solidFill>
                  <a:prstClr val="black"/>
                </a:solidFill>
              </a:rPr>
              <a:pPr eaLnBrk="1" hangingPunct="1"/>
              <a:t>94</a:t>
            </a:fld>
            <a:endParaRPr lang="en-US" sz="1300">
              <a:solidFill>
                <a:prstClr val="black"/>
              </a:solidFill>
            </a:endParaRPr>
          </a:p>
        </p:txBody>
      </p:sp>
      <p:sp>
        <p:nvSpPr>
          <p:cNvPr id="101379" name="Rectangle 2"/>
          <p:cNvSpPr>
            <a:spLocks noGrp="1" noRot="1" noChangeAspect="1" noChangeArrowheads="1" noTextEdit="1"/>
          </p:cNvSpPr>
          <p:nvPr>
            <p:ph type="sldImg"/>
          </p:nvPr>
        </p:nvSpPr>
        <p:spPr>
          <a:xfrm>
            <a:off x="1184275" y="698500"/>
            <a:ext cx="4643438" cy="3484563"/>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4" tIns="47357" rIns="94714" bIns="47357"/>
          <a:lstStyle/>
          <a:p>
            <a:pPr eaLnBrk="1" hangingPunct="1"/>
            <a:r>
              <a:rPr lang="en-US" sz="1400" dirty="0"/>
              <a:t>Did I mention that our SOPs are based on the findings of the partnership research?  I’d like to share w/you our strategy for using these findings as a basis for standardizing our messages.  A timely referral is any </a:t>
            </a:r>
            <a:r>
              <a:rPr lang="en-US" sz="1400" dirty="0" err="1"/>
              <a:t>pt</a:t>
            </a:r>
            <a:r>
              <a:rPr lang="en-US" sz="1400" dirty="0"/>
              <a:t> who is </a:t>
            </a:r>
            <a:r>
              <a:rPr lang="en-US" sz="1400" dirty="0" err="1"/>
              <a:t>neuro</a:t>
            </a:r>
            <a:r>
              <a:rPr lang="en-US" sz="1400" dirty="0"/>
              <a:t> devastated and ventilator-dependent.  We advocate that the call come to us at the time a 1st </a:t>
            </a:r>
            <a:r>
              <a:rPr lang="en-US" sz="1400" dirty="0" err="1"/>
              <a:t>neuro</a:t>
            </a:r>
            <a:r>
              <a:rPr lang="en-US" sz="1400" dirty="0"/>
              <a:t> exam is c/w brain death.  These are not </a:t>
            </a:r>
            <a:r>
              <a:rPr lang="en-US" sz="1400" dirty="0" err="1"/>
              <a:t>pts</a:t>
            </a:r>
            <a:r>
              <a:rPr lang="en-US" sz="1400" dirty="0"/>
              <a:t> who have already been pronounced brain dead.  We will respond with an on-site evaluation 85-90% of referrals in order to further assess the patient for donation options.  We believe in decoupling, or that the family clearly understands brain death before any mention of organ donation. And finally, from our experience, the best outcomes occur when </a:t>
            </a:r>
            <a:r>
              <a:rPr lang="en-US" sz="1400" dirty="0" err="1"/>
              <a:t>OPO</a:t>
            </a:r>
            <a:r>
              <a:rPr lang="en-US" sz="1400" dirty="0"/>
              <a:t> and hospital staff collaboratively approach the family with donation options.</a:t>
            </a:r>
          </a:p>
          <a:p>
            <a:pPr eaLnBrk="1" hangingPunct="1"/>
            <a:endParaRPr lang="en-US" sz="1400" dirty="0"/>
          </a:p>
          <a:p>
            <a:pPr eaLnBrk="1" hangingPunct="1"/>
            <a:endParaRPr lang="en-US" sz="1400" dirty="0"/>
          </a:p>
          <a:p>
            <a:pPr eaLnBrk="1" hangingPunct="1"/>
            <a:endParaRPr lang="en-US" sz="14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12929198-AF14-47DB-A9EA-7BA0F8DEC635}" type="slidenum">
              <a:rPr lang="en-US" altLang="en-US" smtClean="0">
                <a:solidFill>
                  <a:prstClr val="black"/>
                </a:solidFill>
              </a:rPr>
              <a:pPr/>
              <a:t>95</a:t>
            </a:fld>
            <a:endParaRPr lang="en-US" altLang="en-US">
              <a:solidFill>
                <a:prstClr val="black"/>
              </a:solidFill>
            </a:endParaRPr>
          </a:p>
        </p:txBody>
      </p:sp>
      <p:sp>
        <p:nvSpPr>
          <p:cNvPr id="152579" name="Rectangle 5122"/>
          <p:cNvSpPr>
            <a:spLocks noGrp="1" noRot="1" noChangeAspect="1" noChangeArrowheads="1" noTextEdit="1"/>
          </p:cNvSpPr>
          <p:nvPr>
            <p:ph type="sldImg"/>
          </p:nvPr>
        </p:nvSpPr>
        <p:spPr>
          <a:ln/>
        </p:spPr>
      </p:sp>
      <p:sp>
        <p:nvSpPr>
          <p:cNvPr id="152580" name="Rectangle 512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63988" y="8780463"/>
            <a:ext cx="304641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defTabSz="928688" eaLnBrk="0" hangingPunct="0">
              <a:defRPr sz="2400">
                <a:solidFill>
                  <a:schemeClr val="tx1"/>
                </a:solidFill>
                <a:latin typeface="Times New Roman" pitchFamily="18" charset="0"/>
                <a:cs typeface="Arial" charset="0"/>
              </a:defRPr>
            </a:lvl1pPr>
            <a:lvl2pPr marL="742950" indent="-285750" defTabSz="928688" eaLnBrk="0" hangingPunct="0">
              <a:defRPr sz="2400">
                <a:solidFill>
                  <a:schemeClr val="tx1"/>
                </a:solidFill>
                <a:latin typeface="Times New Roman" pitchFamily="18" charset="0"/>
                <a:cs typeface="Arial" charset="0"/>
              </a:defRPr>
            </a:lvl2pPr>
            <a:lvl3pPr marL="1143000" indent="-228600" defTabSz="928688" eaLnBrk="0" hangingPunct="0">
              <a:defRPr sz="2400">
                <a:solidFill>
                  <a:schemeClr val="tx1"/>
                </a:solidFill>
                <a:latin typeface="Times New Roman" pitchFamily="18" charset="0"/>
                <a:cs typeface="Arial" charset="0"/>
              </a:defRPr>
            </a:lvl3pPr>
            <a:lvl4pPr marL="1600200" indent="-228600" defTabSz="928688" eaLnBrk="0" hangingPunct="0">
              <a:defRPr sz="2400">
                <a:solidFill>
                  <a:schemeClr val="tx1"/>
                </a:solidFill>
                <a:latin typeface="Times New Roman" pitchFamily="18" charset="0"/>
                <a:cs typeface="Arial" charset="0"/>
              </a:defRPr>
            </a:lvl4pPr>
            <a:lvl5pPr marL="2057400" indent="-228600" defTabSz="928688" eaLnBrk="0" hangingPunct="0">
              <a:defRPr sz="2400">
                <a:solidFill>
                  <a:schemeClr val="tx1"/>
                </a:solidFill>
                <a:latin typeface="Times New Roman" pitchFamily="18" charset="0"/>
                <a:cs typeface="Arial" charset="0"/>
              </a:defRPr>
            </a:lvl5pPr>
            <a:lvl6pPr marL="2514600" indent="-228600" defTabSz="92868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92868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92868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928688" eaLnBrk="0" fontAlgn="base" hangingPunct="0">
              <a:spcBef>
                <a:spcPct val="0"/>
              </a:spcBef>
              <a:spcAft>
                <a:spcPct val="0"/>
              </a:spcAft>
              <a:defRPr sz="2400">
                <a:solidFill>
                  <a:schemeClr val="tx1"/>
                </a:solidFill>
                <a:latin typeface="Times New Roman" pitchFamily="18" charset="0"/>
                <a:cs typeface="Arial" charset="0"/>
              </a:defRPr>
            </a:lvl9pPr>
          </a:lstStyle>
          <a:p>
            <a:pPr algn="r"/>
            <a:fld id="{605F8B70-F312-4635-BB33-5E088DF92A8C}" type="slidenum">
              <a:rPr lang="en-US" sz="1200">
                <a:solidFill>
                  <a:srgbClr val="000000"/>
                </a:solidFill>
                <a:latin typeface="Showcard Gothic" pitchFamily="82" charset="0"/>
                <a:ea typeface="MS PGothic" pitchFamily="34" charset="-128"/>
              </a:rPr>
              <a:pPr algn="r"/>
              <a:t>7</a:t>
            </a:fld>
            <a:endParaRPr lang="en-US" sz="1200">
              <a:solidFill>
                <a:srgbClr val="000000"/>
              </a:solidFill>
              <a:latin typeface="Showcard Gothic" pitchFamily="82" charset="0"/>
              <a:ea typeface="MS PGothic" pitchFamily="34" charset="-128"/>
            </a:endParaRPr>
          </a:p>
        </p:txBody>
      </p:sp>
      <p:sp>
        <p:nvSpPr>
          <p:cNvPr id="57347" name="Rectangle 1026"/>
          <p:cNvSpPr>
            <a:spLocks noGrp="1" noRot="1" noChangeAspect="1" noChangeArrowheads="1" noTextEdit="1"/>
          </p:cNvSpPr>
          <p:nvPr>
            <p:ph type="sldImg"/>
          </p:nvPr>
        </p:nvSpPr>
        <p:spPr>
          <a:xfrm>
            <a:off x="1166813" y="723900"/>
            <a:ext cx="4679950" cy="3509963"/>
          </a:xfrm>
          <a:ln/>
        </p:spPr>
      </p:sp>
      <p:sp>
        <p:nvSpPr>
          <p:cNvPr id="57348" name="Rectangle 1027"/>
          <p:cNvSpPr>
            <a:spLocks noGrp="1" noChangeArrowheads="1"/>
          </p:cNvSpPr>
          <p:nvPr>
            <p:ph type="body" idx="1"/>
          </p:nvPr>
        </p:nvSpPr>
        <p:spPr>
          <a:xfrm>
            <a:off x="919163" y="4441825"/>
            <a:ext cx="5172075"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lstStyle/>
          <a:p>
            <a:pPr eaLnBrk="1" hangingPunct="1"/>
            <a:r>
              <a:rPr lang="en-US">
                <a:latin typeface="Arial" charset="0"/>
              </a:rPr>
              <a:t>Organ Donation is a high-acuity, low- frequency event</a:t>
            </a:r>
          </a:p>
          <a:p>
            <a:pPr eaLnBrk="1" hangingPunct="1"/>
            <a:r>
              <a:rPr lang="en-US">
                <a:latin typeface="Arial" charset="0"/>
              </a:rPr>
              <a:t>What is our responsibility to those on the waiting list when this rare event occurs?</a:t>
            </a:r>
          </a:p>
          <a:p>
            <a:pPr eaLnBrk="1" hangingPunct="1"/>
            <a:r>
              <a:rPr lang="en-US">
                <a:latin typeface="Arial" charset="0"/>
              </a:rPr>
              <a:t>What can we learn from preparation for other high-acuity, low frequency events that can help us improve our practices when we have a potential organ donor in our care?</a:t>
            </a:r>
          </a:p>
          <a:p>
            <a:pPr eaLnBrk="1" hangingPunct="1"/>
            <a:endParaRPr lang="en-US">
              <a:latin typeface="Arial" charset="0"/>
            </a:endParaRPr>
          </a:p>
        </p:txBody>
      </p:sp>
      <p:sp>
        <p:nvSpPr>
          <p:cNvPr id="57349" name="Header Placeholder 4"/>
          <p:cNvSpPr txBox="1">
            <a:spLocks noGrp="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l"/>
            <a:endParaRPr lang="en-US" sz="1200">
              <a:solidFill>
                <a:srgbClr val="000000"/>
              </a:solidFill>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p:txBody>
          <a:bodyPr wrap="square" numCol="1" anchor="t" anchorCtr="0" compatLnSpc="1">
            <a:prstTxWarp prst="textNoShape">
              <a:avLst/>
            </a:prstTxWarp>
          </a:bodyPr>
          <a:lstStyle/>
          <a:p>
            <a:pPr marL="233881" indent="-233881" eaLnBrk="1" hangingPunct="1">
              <a:lnSpc>
                <a:spcPct val="80000"/>
              </a:lnSpc>
            </a:pPr>
            <a:r>
              <a:rPr lang="en-US" sz="1000" b="1" dirty="0"/>
              <a:t>Regardless of the donation pathway (donation after brain death or donation after cardiac death), it’s important for you to refer patients who fit this criteria as soon as possible.</a:t>
            </a:r>
            <a:r>
              <a:rPr lang="en-US" sz="1000" dirty="0"/>
              <a:t>  </a:t>
            </a:r>
          </a:p>
          <a:p>
            <a:pPr marL="233881" indent="-233881" eaLnBrk="1" hangingPunct="1">
              <a:lnSpc>
                <a:spcPct val="80000"/>
              </a:lnSpc>
              <a:buFontTx/>
              <a:buChar char="•"/>
            </a:pPr>
            <a:r>
              <a:rPr lang="en-US" sz="1000" dirty="0"/>
              <a:t>The criteria for a timely referral is at “the first indication of a non-survivable neurological injury or illness, or anoxic event, in the mechanically ventilated patient.”  </a:t>
            </a:r>
          </a:p>
          <a:p>
            <a:pPr marL="233881" indent="-233881" eaLnBrk="1" hangingPunct="1">
              <a:lnSpc>
                <a:spcPct val="80000"/>
              </a:lnSpc>
              <a:buFontTx/>
              <a:buChar char="•"/>
            </a:pPr>
            <a:r>
              <a:rPr lang="en-US" sz="1000" dirty="0"/>
              <a:t>This will give us the time we need to come to the hospital, take a discreet position on the unit, and review the patient’s chart to determine the medical suitability for organ donation. </a:t>
            </a:r>
          </a:p>
          <a:p>
            <a:pPr marL="233881" indent="-233881" eaLnBrk="1" hangingPunct="1">
              <a:lnSpc>
                <a:spcPct val="80000"/>
              </a:lnSpc>
              <a:buFontTx/>
              <a:buChar char="•"/>
            </a:pPr>
            <a:r>
              <a:rPr lang="en-US" sz="1000" dirty="0"/>
              <a:t>Once medical suitability has been determined, we may leave the unit and follow the case by phone.  </a:t>
            </a:r>
          </a:p>
          <a:p>
            <a:pPr marL="233881" indent="-233881" eaLnBrk="1" hangingPunct="1">
              <a:lnSpc>
                <a:spcPct val="80000"/>
              </a:lnSpc>
              <a:buFontTx/>
              <a:buChar char="•"/>
            </a:pPr>
            <a:r>
              <a:rPr lang="en-US" sz="1000" dirty="0"/>
              <a:t>Only under certain circumstances do we ask to speak with families about donation opportunities.  We’ll talk about these details later in the presentation.</a:t>
            </a:r>
          </a:p>
          <a:p>
            <a:pPr marL="233881" indent="-233881" eaLnBrk="1" hangingPunct="1">
              <a:lnSpc>
                <a:spcPct val="80000"/>
              </a:lnSpc>
              <a:buFontTx/>
              <a:buChar char="•"/>
            </a:pPr>
            <a:endParaRPr lang="en-US" sz="1000" dirty="0"/>
          </a:p>
          <a:p>
            <a:pPr marL="233881" indent="-233881" eaLnBrk="1" hangingPunct="1">
              <a:lnSpc>
                <a:spcPct val="80000"/>
              </a:lnSpc>
            </a:pPr>
            <a:r>
              <a:rPr lang="en-US" sz="1000" b="1" i="1" dirty="0"/>
              <a:t>Facilitator:  Questions to generate discussion may include:</a:t>
            </a:r>
          </a:p>
          <a:p>
            <a:pPr marL="701642" lvl="1" indent="-233881" eaLnBrk="1" hangingPunct="1">
              <a:lnSpc>
                <a:spcPct val="80000"/>
              </a:lnSpc>
              <a:buFontTx/>
              <a:buAutoNum type="arabicPeriod"/>
            </a:pPr>
            <a:r>
              <a:rPr lang="en-US" sz="1000" dirty="0"/>
              <a:t>What does a non-survivable “neuro injury” look like clinically?</a:t>
            </a:r>
          </a:p>
          <a:p>
            <a:pPr marL="701642" lvl="1" indent="-233881" eaLnBrk="1" hangingPunct="1">
              <a:lnSpc>
                <a:spcPct val="80000"/>
              </a:lnSpc>
              <a:buFontTx/>
              <a:buAutoNum type="arabicPeriod"/>
            </a:pPr>
            <a:r>
              <a:rPr lang="en-US" sz="1000" dirty="0"/>
              <a:t>Why is it important to call Gift of Life so early in the patient’s clinical course?</a:t>
            </a:r>
          </a:p>
          <a:p>
            <a:pPr marL="701642" lvl="1" indent="-233881" eaLnBrk="1" hangingPunct="1">
              <a:lnSpc>
                <a:spcPct val="80000"/>
              </a:lnSpc>
              <a:buFontTx/>
              <a:buAutoNum type="arabicPeriod"/>
            </a:pPr>
            <a:r>
              <a:rPr lang="en-US" sz="1000" dirty="0"/>
              <a:t>What obstacles do you perceive staff may have to notifying Gift of Life?  How did you handle them?  What ideas do you have for handling them?</a:t>
            </a:r>
          </a:p>
          <a:p>
            <a:pPr marL="701642" lvl="1" indent="-233881" eaLnBrk="1" hangingPunct="1">
              <a:lnSpc>
                <a:spcPct val="80000"/>
              </a:lnSpc>
              <a:buFontTx/>
              <a:buAutoNum type="arabicPeriod"/>
            </a:pPr>
            <a:r>
              <a:rPr lang="en-US" sz="1000"/>
              <a:t>What experiences can you share regarding the timing of the referral (late or early)?</a:t>
            </a:r>
          </a:p>
          <a:p>
            <a:pPr eaLnBrk="1" hangingPunct="1">
              <a:defRPr/>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D88F58-9D4E-4D56-B63A-D38051F2871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584" eaLnBrk="0" hangingPunct="0">
              <a:defRPr sz="2400">
                <a:solidFill>
                  <a:schemeClr val="tx1"/>
                </a:solidFill>
                <a:latin typeface="Times New Roman" pitchFamily="18" charset="0"/>
              </a:defRPr>
            </a:lvl1pPr>
            <a:lvl2pPr marL="755301" indent="-290501" defTabSz="950584" eaLnBrk="0" hangingPunct="0">
              <a:defRPr sz="2400">
                <a:solidFill>
                  <a:schemeClr val="tx1"/>
                </a:solidFill>
                <a:latin typeface="Times New Roman" pitchFamily="18" charset="0"/>
              </a:defRPr>
            </a:lvl2pPr>
            <a:lvl3pPr marL="1162003" indent="-232400" defTabSz="950584" eaLnBrk="0" hangingPunct="0">
              <a:defRPr sz="2400">
                <a:solidFill>
                  <a:schemeClr val="tx1"/>
                </a:solidFill>
                <a:latin typeface="Times New Roman" pitchFamily="18" charset="0"/>
              </a:defRPr>
            </a:lvl3pPr>
            <a:lvl4pPr marL="1626804" indent="-232400" defTabSz="950584" eaLnBrk="0" hangingPunct="0">
              <a:defRPr sz="2400">
                <a:solidFill>
                  <a:schemeClr val="tx1"/>
                </a:solidFill>
                <a:latin typeface="Times New Roman" pitchFamily="18" charset="0"/>
              </a:defRPr>
            </a:lvl4pPr>
            <a:lvl5pPr marL="2091605" indent="-232400" defTabSz="950584" eaLnBrk="0" hangingPunct="0">
              <a:defRPr sz="2400">
                <a:solidFill>
                  <a:schemeClr val="tx1"/>
                </a:solidFill>
                <a:latin typeface="Times New Roman" pitchFamily="18" charset="0"/>
              </a:defRPr>
            </a:lvl5pPr>
            <a:lvl6pPr marL="2556406" indent="-232400" defTabSz="950584" eaLnBrk="0" fontAlgn="base" hangingPunct="0">
              <a:spcBef>
                <a:spcPct val="0"/>
              </a:spcBef>
              <a:spcAft>
                <a:spcPct val="0"/>
              </a:spcAft>
              <a:defRPr sz="2400">
                <a:solidFill>
                  <a:schemeClr val="tx1"/>
                </a:solidFill>
                <a:latin typeface="Times New Roman" pitchFamily="18" charset="0"/>
              </a:defRPr>
            </a:lvl6pPr>
            <a:lvl7pPr marL="3021207" indent="-232400" defTabSz="950584" eaLnBrk="0" fontAlgn="base" hangingPunct="0">
              <a:spcBef>
                <a:spcPct val="0"/>
              </a:spcBef>
              <a:spcAft>
                <a:spcPct val="0"/>
              </a:spcAft>
              <a:defRPr sz="2400">
                <a:solidFill>
                  <a:schemeClr val="tx1"/>
                </a:solidFill>
                <a:latin typeface="Times New Roman" pitchFamily="18" charset="0"/>
              </a:defRPr>
            </a:lvl7pPr>
            <a:lvl8pPr marL="3486008" indent="-232400" defTabSz="950584" eaLnBrk="0" fontAlgn="base" hangingPunct="0">
              <a:spcBef>
                <a:spcPct val="0"/>
              </a:spcBef>
              <a:spcAft>
                <a:spcPct val="0"/>
              </a:spcAft>
              <a:defRPr sz="2400">
                <a:solidFill>
                  <a:schemeClr val="tx1"/>
                </a:solidFill>
                <a:latin typeface="Times New Roman" pitchFamily="18" charset="0"/>
              </a:defRPr>
            </a:lvl8pPr>
            <a:lvl9pPr marL="3950809" indent="-232400" defTabSz="950584" eaLnBrk="0" fontAlgn="base" hangingPunct="0">
              <a:spcBef>
                <a:spcPct val="0"/>
              </a:spcBef>
              <a:spcAft>
                <a:spcPct val="0"/>
              </a:spcAft>
              <a:defRPr sz="2400">
                <a:solidFill>
                  <a:schemeClr val="tx1"/>
                </a:solidFill>
                <a:latin typeface="Times New Roman" pitchFamily="18" charset="0"/>
              </a:defRPr>
            </a:lvl9pPr>
          </a:lstStyle>
          <a:p>
            <a:fld id="{3F35D2EB-8340-48B3-8339-C9EFECF70C3B}" type="slidenum">
              <a:rPr lang="en-US" sz="1300">
                <a:solidFill>
                  <a:prstClr val="black"/>
                </a:solidFill>
              </a:rPr>
              <a:pPr/>
              <a:t>9</a:t>
            </a:fld>
            <a:endParaRPr lang="en-US" sz="1300">
              <a:solidFill>
                <a:prstClr val="black"/>
              </a:solidFill>
            </a:endParaRPr>
          </a:p>
        </p:txBody>
      </p:sp>
      <p:sp>
        <p:nvSpPr>
          <p:cNvPr id="52227"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34720" y="4414304"/>
            <a:ext cx="5140960" cy="4184425"/>
          </a:xfrm>
          <a:ln w="9525"/>
        </p:spPr>
        <p:txBody>
          <a:bodyPr lIns="93277" tIns="46637" rIns="93277" bIns="46637"/>
          <a:lstStyle/>
          <a:p>
            <a:pPr marL="232400" indent="-232400">
              <a:spcAft>
                <a:spcPts val="610"/>
              </a:spcAft>
              <a:buFont typeface="Arial" pitchFamily="34" charset="0"/>
              <a:buChar char="•"/>
              <a:defRPr/>
            </a:pPr>
            <a:r>
              <a:rPr lang="en-US" dirty="0">
                <a:cs typeface="Times New Roman" pitchFamily="18" charset="0"/>
              </a:rPr>
              <a:t>Nearly every patient who dies can potentially help others through organ and tissue donation.  </a:t>
            </a:r>
          </a:p>
          <a:p>
            <a:pPr marL="232400" indent="-232400">
              <a:spcAft>
                <a:spcPts val="610"/>
              </a:spcAft>
              <a:buFont typeface="Arial" pitchFamily="34" charset="0"/>
              <a:buChar char="•"/>
              <a:defRPr/>
            </a:pPr>
            <a:r>
              <a:rPr lang="en-US" dirty="0">
                <a:cs typeface="Times New Roman" pitchFamily="18" charset="0"/>
              </a:rPr>
              <a:t>We receive approximately 48,000 referrals annually. These patient deaths are further </a:t>
            </a:r>
            <a:r>
              <a:rPr lang="en-US" dirty="0" err="1">
                <a:cs typeface="Times New Roman" pitchFamily="18" charset="0"/>
              </a:rPr>
              <a:t>evalauted</a:t>
            </a:r>
            <a:r>
              <a:rPr lang="en-US" dirty="0">
                <a:cs typeface="Times New Roman" pitchFamily="18" charset="0"/>
              </a:rPr>
              <a:t> for tissue (on the left) and organ (on the right) donation.</a:t>
            </a:r>
          </a:p>
          <a:p>
            <a:pPr marL="232400" indent="-232400">
              <a:spcAft>
                <a:spcPts val="610"/>
              </a:spcAft>
              <a:buFont typeface="Arial" pitchFamily="34" charset="0"/>
              <a:buChar char="•"/>
              <a:defRPr/>
            </a:pPr>
            <a:r>
              <a:rPr lang="en-US" dirty="0">
                <a:cs typeface="Times New Roman" pitchFamily="18" charset="0"/>
              </a:rPr>
              <a:t>The majority of the calls we receive meet the criteria on the left where patients are pronounced dead based on cardiopulmonary cessation.  Upon receiving the call we’ll begin our screening &amp; evaluation for potential tissue donation.  </a:t>
            </a:r>
          </a:p>
          <a:p>
            <a:pPr marL="232400" indent="-232400">
              <a:spcAft>
                <a:spcPts val="610"/>
              </a:spcAft>
              <a:buFont typeface="Arial" pitchFamily="34" charset="0"/>
              <a:buChar char="•"/>
              <a:defRPr/>
            </a:pPr>
            <a:r>
              <a:rPr lang="en-US" dirty="0">
                <a:cs typeface="Times New Roman" pitchFamily="18" charset="0"/>
              </a:rPr>
              <a:t>The right side of this slide </a:t>
            </a:r>
            <a:r>
              <a:rPr lang="en-US" dirty="0" err="1">
                <a:cs typeface="Times New Roman" pitchFamily="18" charset="0"/>
              </a:rPr>
              <a:t>hilights</a:t>
            </a:r>
            <a:r>
              <a:rPr lang="en-US" dirty="0">
                <a:cs typeface="Times New Roman" pitchFamily="18" charset="0"/>
              </a:rPr>
              <a:t> our triage process for evaluating potential organ donors.  These patients may also be tissue donors.   </a:t>
            </a:r>
          </a:p>
          <a:p>
            <a:pPr marL="232400" indent="-232400">
              <a:spcAft>
                <a:spcPts val="610"/>
              </a:spcAft>
              <a:buFont typeface="Arial" pitchFamily="34" charset="0"/>
              <a:buChar char="•"/>
              <a:defRPr/>
            </a:pPr>
            <a:r>
              <a:rPr lang="en-US" dirty="0">
                <a:cs typeface="Times New Roman" pitchFamily="18" charset="0"/>
              </a:rPr>
              <a:t>It is important for us to receive these referrals in a timely manner and in accordance with the clinical triggers for referral.  Even one missed referral of a potential organ donor is significant for those patients on the waiting list.  </a:t>
            </a:r>
          </a:p>
          <a:p>
            <a:pPr marL="232400" indent="-232400">
              <a:spcAft>
                <a:spcPts val="610"/>
              </a:spcAft>
              <a:buFont typeface="Arial" pitchFamily="34" charset="0"/>
              <a:buChar char="•"/>
              <a:defRPr/>
            </a:pPr>
            <a:r>
              <a:rPr lang="en-US" dirty="0">
                <a:cs typeface="Times New Roman" pitchFamily="18" charset="0"/>
              </a:rPr>
              <a:t>In fact, only 1-2% of all deaths (those patients who are ventilator-dependent with non-survivable </a:t>
            </a:r>
            <a:r>
              <a:rPr lang="en-US" dirty="0" err="1">
                <a:cs typeface="Times New Roman" pitchFamily="18" charset="0"/>
              </a:rPr>
              <a:t>neuro</a:t>
            </a:r>
            <a:r>
              <a:rPr lang="en-US" dirty="0">
                <a:cs typeface="Times New Roman" pitchFamily="18" charset="0"/>
              </a:rPr>
              <a:t> injuries or illnesses) have the potential to become organ donors.</a:t>
            </a:r>
          </a:p>
          <a:p>
            <a:pPr>
              <a:defRPr/>
            </a:pPr>
            <a:endParaRPr lang="en-US" dirty="0">
              <a:cs typeface="Times New Roman" pitchFamily="18" charset="0"/>
            </a:endParaRPr>
          </a:p>
          <a:p>
            <a:pPr>
              <a:defRPr/>
            </a:pPr>
            <a:r>
              <a:rPr lang="en-US" dirty="0">
                <a:cs typeface="Times New Roman" pitchFamily="18" charset="0"/>
              </a:rPr>
              <a:t> </a:t>
            </a:r>
          </a:p>
          <a:p>
            <a:pPr>
              <a:defRPr/>
            </a:pPr>
            <a:endParaRPr lang="en-US" b="1" dirty="0">
              <a:cs typeface="Times New Roman" pitchFamily="18" charset="0"/>
            </a:endParaRPr>
          </a:p>
          <a:p>
            <a:pPr>
              <a:defRPr/>
            </a:pPr>
            <a:endParaRPr lang="en-US" b="1" dirty="0">
              <a:cs typeface="Times New Roman" pitchFamily="18" charset="0"/>
            </a:endParaRPr>
          </a:p>
          <a:p>
            <a:pPr>
              <a:defRPr/>
            </a:pPr>
            <a:endParaRPr lang="en-US" b="1" dirty="0">
              <a:cs typeface="Times New Roman" pitchFamily="18" charset="0"/>
            </a:endParaRPr>
          </a:p>
          <a:p>
            <a:pPr>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 we evaluated about 48,000 patients as potential organ and/or tissue donors, you can see that during 2017, in all of the hospitals we serve, that there were only 1,008 potential organ donors.</a:t>
            </a:r>
          </a:p>
          <a:p>
            <a:endParaRPr lang="en-US" dirty="0"/>
          </a:p>
          <a:p>
            <a:r>
              <a:rPr lang="en-US" dirty="0"/>
              <a:t>You can see that 565 did donate/ and our conversion rate was 56%.</a:t>
            </a:r>
          </a:p>
          <a:p>
            <a:r>
              <a:rPr lang="en-US" dirty="0"/>
              <a:t>In the blue and reflected in the bar to the right, are those scenarios where no organ donation happened.  There were 443 potential organ donors who did not move on to donation.</a:t>
            </a:r>
          </a:p>
          <a:p>
            <a:endParaRPr lang="en-US" dirty="0"/>
          </a:p>
          <a:p>
            <a:r>
              <a:rPr lang="en-US" dirty="0"/>
              <a:t>You can see that 30% in the green resulted in families saying “No”; </a:t>
            </a:r>
          </a:p>
          <a:p>
            <a:endParaRPr lang="en-US" dirty="0"/>
          </a:p>
          <a:p>
            <a:r>
              <a:rPr lang="en-US" dirty="0"/>
              <a:t>1%, or 3 families, were never offered the opportunity because we never received the patient referral.  </a:t>
            </a:r>
          </a:p>
          <a:p>
            <a:endParaRPr lang="en-US" dirty="0"/>
          </a:p>
          <a:p>
            <a:r>
              <a:rPr lang="en-US" dirty="0"/>
              <a:t>In yellow – you can see that 128 patients suffered cardiac arrest and died before we could coordinate the donation process.</a:t>
            </a:r>
          </a:p>
          <a:p>
            <a:endParaRPr lang="en-US" dirty="0"/>
          </a:p>
          <a:p>
            <a:r>
              <a:rPr lang="en-US" dirty="0"/>
              <a:t>If you look at the green section at the bottom, you’ll note that this is our largest opportunity for improvement – to reduce the number of families who say “no”</a:t>
            </a:r>
          </a:p>
        </p:txBody>
      </p:sp>
      <p:sp>
        <p:nvSpPr>
          <p:cNvPr id="4" name="Slide Number Placeholder 3"/>
          <p:cNvSpPr>
            <a:spLocks noGrp="1"/>
          </p:cNvSpPr>
          <p:nvPr>
            <p:ph type="sldNum" sz="quarter" idx="10"/>
          </p:nvPr>
        </p:nvSpPr>
        <p:spPr/>
        <p:txBody>
          <a:bodyPr/>
          <a:lstStyle/>
          <a:p>
            <a:pPr marL="0" marR="0" lvl="0" indent="0" algn="r" defTabSz="941647" rtl="0" eaLnBrk="1" fontAlgn="base" latinLnBrk="0" hangingPunct="1">
              <a:lnSpc>
                <a:spcPct val="100000"/>
              </a:lnSpc>
              <a:spcBef>
                <a:spcPct val="0"/>
              </a:spcBef>
              <a:spcAft>
                <a:spcPct val="0"/>
              </a:spcAft>
              <a:buClrTx/>
              <a:buSzTx/>
              <a:buFontTx/>
              <a:buNone/>
              <a:tabLst/>
              <a:defRPr/>
            </a:pPr>
            <a:fld id="{0864903D-D313-4CD6-BA80-7676F16753C2}"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41647"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2564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7BDB11-9121-4447-B300-AB9D1A4408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89549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BA281-4675-406A-85B2-72DCA3DED9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51654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1E4A3A-EA9E-43FB-9AD8-E844CE4096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56764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FE1FD-69C0-43AF-A667-97ED2859B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11797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6DCC-31AD-4014-B42C-323CC7AB15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21738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4E44D-000A-4EDF-BF5C-90A53E4AA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4101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CF9340-2344-4F07-A167-17A7B7EAA7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3881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EA729C-0B99-4064-B381-F89A93AA94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7148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C4018-A498-41BD-BB9B-0398293CE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9137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0C62C-330B-446C-8B4E-3CB5098253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38653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2C923C-A4A0-4D86-B88E-A9EB27C6F2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38950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DDD1AC-9818-406D-A6CB-8718DAD87F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8628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CB501-C54D-4E00-8C17-AAC76394F4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32032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C995C8-6158-4B10-BCFD-B4CF0B6BBA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18902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02D2F2-EE77-4C58-9C44-C1204F622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27972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C798F0-E870-4442-8CB6-CB8DFF7D38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231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873A7-A079-451F-87AA-44EC2C0B67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95531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09C56-D135-4027-BBF8-D5BE6E556E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96320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43B419-13AA-4570-8F76-E8C0A205DF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02003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95DE5F-52C7-430A-9999-BCBB99AF6F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27341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5F347-B793-4321-8179-B6611E4926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11933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74C606-CA30-46FF-8E53-5914947849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37468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B9B01-7CF3-4464-B864-86A1A011FF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4668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4010CE-6825-44F9-89DF-6B1C136AF0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896294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E7455E-F322-4ADA-A0E9-A095B374A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32858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EE914D-07C6-4C88-AFB1-9417F2C12A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1895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166AA0-3B0E-424A-8D27-89BE5C7581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5280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E54AB2-47FA-47EF-A885-F9C3AA828C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8681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8AE673-DAE4-4CD7-B5E7-C892362539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4002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54DE79-F9F1-44A1-8AD9-323C3639D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2926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E863B5-F78D-4C72-9DBA-9C7ABE62BB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9375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0D3DA-F643-4541-A485-4D7D6BB031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9230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E013C-BB93-435D-866F-60A6BF7946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3060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9DF149-EBFC-471C-98B2-D3237984F1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6285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DA8595-ECD1-445E-811C-A9F090F56F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15320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989E18-2DAF-4BAB-A437-74343A97CC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77703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8B42FA-C2E5-4992-A324-642F6A5FD0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06780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CED46-68E0-4FB1-AF3F-0F3FA08C932C}" type="slidenum">
              <a:rPr lang="en-US"/>
              <a:pPr>
                <a:defRPr/>
              </a:pPr>
              <a:t>‹#›</a:t>
            </a:fld>
            <a:endParaRPr lang="en-US"/>
          </a:p>
        </p:txBody>
      </p:sp>
    </p:spTree>
    <p:extLst>
      <p:ext uri="{BB962C8B-B14F-4D97-AF65-F5344CB8AC3E}">
        <p14:creationId xmlns:p14="http://schemas.microsoft.com/office/powerpoint/2010/main" val="38709246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0254E4-8625-46DD-8465-754CEA2E3A27}" type="slidenum">
              <a:rPr lang="en-US"/>
              <a:pPr>
                <a:defRPr/>
              </a:pPr>
              <a:t>‹#›</a:t>
            </a:fld>
            <a:endParaRPr lang="en-US"/>
          </a:p>
        </p:txBody>
      </p:sp>
    </p:spTree>
    <p:extLst>
      <p:ext uri="{BB962C8B-B14F-4D97-AF65-F5344CB8AC3E}">
        <p14:creationId xmlns:p14="http://schemas.microsoft.com/office/powerpoint/2010/main" val="394876980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4A5536-5287-4CCD-BA59-9B8773E54565}" type="slidenum">
              <a:rPr lang="en-US"/>
              <a:pPr>
                <a:defRPr/>
              </a:pPr>
              <a:t>‹#›</a:t>
            </a:fld>
            <a:endParaRPr lang="en-US"/>
          </a:p>
        </p:txBody>
      </p:sp>
    </p:spTree>
    <p:extLst>
      <p:ext uri="{BB962C8B-B14F-4D97-AF65-F5344CB8AC3E}">
        <p14:creationId xmlns:p14="http://schemas.microsoft.com/office/powerpoint/2010/main" val="176650132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265045-C218-4778-B0D6-5A839FC181C4}" type="slidenum">
              <a:rPr lang="en-US"/>
              <a:pPr>
                <a:defRPr/>
              </a:pPr>
              <a:t>‹#›</a:t>
            </a:fld>
            <a:endParaRPr lang="en-US"/>
          </a:p>
        </p:txBody>
      </p:sp>
    </p:spTree>
    <p:extLst>
      <p:ext uri="{BB962C8B-B14F-4D97-AF65-F5344CB8AC3E}">
        <p14:creationId xmlns:p14="http://schemas.microsoft.com/office/powerpoint/2010/main" val="250036490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AED1E-6F2B-44F2-9D98-112EAC6D53EC}" type="slidenum">
              <a:rPr lang="en-US"/>
              <a:pPr>
                <a:defRPr/>
              </a:pPr>
              <a:t>‹#›</a:t>
            </a:fld>
            <a:endParaRPr lang="en-US"/>
          </a:p>
        </p:txBody>
      </p:sp>
    </p:spTree>
    <p:extLst>
      <p:ext uri="{BB962C8B-B14F-4D97-AF65-F5344CB8AC3E}">
        <p14:creationId xmlns:p14="http://schemas.microsoft.com/office/powerpoint/2010/main" val="131747363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66A1DE-AA75-4C31-8B66-8AA0012E46DF}" type="slidenum">
              <a:rPr lang="en-US"/>
              <a:pPr>
                <a:defRPr/>
              </a:pPr>
              <a:t>‹#›</a:t>
            </a:fld>
            <a:endParaRPr lang="en-US"/>
          </a:p>
        </p:txBody>
      </p:sp>
    </p:spTree>
    <p:extLst>
      <p:ext uri="{BB962C8B-B14F-4D97-AF65-F5344CB8AC3E}">
        <p14:creationId xmlns:p14="http://schemas.microsoft.com/office/powerpoint/2010/main" val="269225633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11C1D7-FE89-4552-8581-900E45E9C049}" type="slidenum">
              <a:rPr lang="en-US"/>
              <a:pPr>
                <a:defRPr/>
              </a:pPr>
              <a:t>‹#›</a:t>
            </a:fld>
            <a:endParaRPr lang="en-US"/>
          </a:p>
        </p:txBody>
      </p:sp>
    </p:spTree>
    <p:extLst>
      <p:ext uri="{BB962C8B-B14F-4D97-AF65-F5344CB8AC3E}">
        <p14:creationId xmlns:p14="http://schemas.microsoft.com/office/powerpoint/2010/main" val="138691938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FA4889-BF26-4202-9516-F728CE38446C}" type="slidenum">
              <a:rPr lang="en-US"/>
              <a:pPr>
                <a:defRPr/>
              </a:pPr>
              <a:t>‹#›</a:t>
            </a:fld>
            <a:endParaRPr lang="en-US"/>
          </a:p>
        </p:txBody>
      </p:sp>
    </p:spTree>
    <p:extLst>
      <p:ext uri="{BB962C8B-B14F-4D97-AF65-F5344CB8AC3E}">
        <p14:creationId xmlns:p14="http://schemas.microsoft.com/office/powerpoint/2010/main" val="184251474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2B7E68-4426-45AD-A590-36554105B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17087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A4B7F-1785-40C0-AD21-65F57E77D414}" type="slidenum">
              <a:rPr lang="en-US"/>
              <a:pPr>
                <a:defRPr/>
              </a:pPr>
              <a:t>‹#›</a:t>
            </a:fld>
            <a:endParaRPr lang="en-US"/>
          </a:p>
        </p:txBody>
      </p:sp>
    </p:spTree>
    <p:extLst>
      <p:ext uri="{BB962C8B-B14F-4D97-AF65-F5344CB8AC3E}">
        <p14:creationId xmlns:p14="http://schemas.microsoft.com/office/powerpoint/2010/main" val="27806325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BDB7A-592F-49F5-933A-89F27055A2E9}" type="slidenum">
              <a:rPr lang="en-US"/>
              <a:pPr>
                <a:defRPr/>
              </a:pPr>
              <a:t>‹#›</a:t>
            </a:fld>
            <a:endParaRPr lang="en-US"/>
          </a:p>
        </p:txBody>
      </p:sp>
    </p:spTree>
    <p:extLst>
      <p:ext uri="{BB962C8B-B14F-4D97-AF65-F5344CB8AC3E}">
        <p14:creationId xmlns:p14="http://schemas.microsoft.com/office/powerpoint/2010/main" val="127831031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1E2581-2C07-40B2-BFCA-CAEFCA90C5EA}" type="slidenum">
              <a:rPr lang="en-US"/>
              <a:pPr>
                <a:defRPr/>
              </a:pPr>
              <a:t>‹#›</a:t>
            </a:fld>
            <a:endParaRPr lang="en-US"/>
          </a:p>
        </p:txBody>
      </p:sp>
    </p:spTree>
    <p:extLst>
      <p:ext uri="{BB962C8B-B14F-4D97-AF65-F5344CB8AC3E}">
        <p14:creationId xmlns:p14="http://schemas.microsoft.com/office/powerpoint/2010/main" val="133831040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4DB856-1BCB-4F06-825C-778BD5CC2639}" type="slidenum">
              <a:rPr lang="en-US"/>
              <a:pPr>
                <a:defRPr/>
              </a:pPr>
              <a:t>‹#›</a:t>
            </a:fld>
            <a:endParaRPr lang="en-US"/>
          </a:p>
        </p:txBody>
      </p:sp>
    </p:spTree>
    <p:extLst>
      <p:ext uri="{BB962C8B-B14F-4D97-AF65-F5344CB8AC3E}">
        <p14:creationId xmlns:p14="http://schemas.microsoft.com/office/powerpoint/2010/main" val="374919710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981201"/>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A3CDE5-26E9-4292-807A-EC3B33D3EFB8}" type="slidenum">
              <a:rPr lang="en-US"/>
              <a:pPr>
                <a:defRPr/>
              </a:pPr>
              <a:t>‹#›</a:t>
            </a:fld>
            <a:endParaRPr lang="en-US"/>
          </a:p>
        </p:txBody>
      </p:sp>
    </p:spTree>
    <p:extLst>
      <p:ext uri="{BB962C8B-B14F-4D97-AF65-F5344CB8AC3E}">
        <p14:creationId xmlns:p14="http://schemas.microsoft.com/office/powerpoint/2010/main" val="338781978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26F6F-64DB-4DE2-83F2-9F89DD37255A}" type="slidenum">
              <a:rPr lang="en-US"/>
              <a:pPr>
                <a:defRPr/>
              </a:pPr>
              <a:t>‹#›</a:t>
            </a:fld>
            <a:endParaRPr lang="en-US"/>
          </a:p>
        </p:txBody>
      </p:sp>
    </p:spTree>
    <p:extLst>
      <p:ext uri="{BB962C8B-B14F-4D97-AF65-F5344CB8AC3E}">
        <p14:creationId xmlns:p14="http://schemas.microsoft.com/office/powerpoint/2010/main" val="138578933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1" y="1981201"/>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ABA2200-D23B-468B-92E0-3B51CFD2A5B7}" type="slidenum">
              <a:rPr lang="en-US"/>
              <a:pPr>
                <a:defRPr/>
              </a:pPr>
              <a:t>‹#›</a:t>
            </a:fld>
            <a:endParaRPr lang="en-US"/>
          </a:p>
        </p:txBody>
      </p:sp>
    </p:spTree>
    <p:extLst>
      <p:ext uri="{BB962C8B-B14F-4D97-AF65-F5344CB8AC3E}">
        <p14:creationId xmlns:p14="http://schemas.microsoft.com/office/powerpoint/2010/main" val="416970824"/>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76B105-C3AE-4415-9D90-35622530DF80}" type="slidenum">
              <a:rPr lang="en-US"/>
              <a:pPr>
                <a:defRPr/>
              </a:pPr>
              <a:t>‹#›</a:t>
            </a:fld>
            <a:endParaRPr lang="en-US"/>
          </a:p>
        </p:txBody>
      </p:sp>
    </p:spTree>
    <p:extLst>
      <p:ext uri="{BB962C8B-B14F-4D97-AF65-F5344CB8AC3E}">
        <p14:creationId xmlns:p14="http://schemas.microsoft.com/office/powerpoint/2010/main" val="255729995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1"/>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69B88F-721A-4026-AB2A-FFB75261975D}" type="slidenum">
              <a:rPr lang="en-US"/>
              <a:pPr>
                <a:defRPr/>
              </a:pPr>
              <a:t>‹#›</a:t>
            </a:fld>
            <a:endParaRPr lang="en-US"/>
          </a:p>
        </p:txBody>
      </p:sp>
    </p:spTree>
    <p:extLst>
      <p:ext uri="{BB962C8B-B14F-4D97-AF65-F5344CB8AC3E}">
        <p14:creationId xmlns:p14="http://schemas.microsoft.com/office/powerpoint/2010/main" val="853420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DAE457-4E31-472A-BE3F-11C2150C5A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380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70667-2E5C-4818-9194-2370A41071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366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EA3B6BB-204F-425C-A125-43799A1BF4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70CD60-F560-4764-AC88-135552499B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9E426-76C5-458C-B9FF-2AE410FCB234}"/>
              </a:ext>
            </a:extLst>
          </p:cNvPr>
          <p:cNvSpPr>
            <a:spLocks noGrp="1" noChangeArrowheads="1"/>
          </p:cNvSpPr>
          <p:nvPr>
            <p:ph type="sldNum" sz="quarter" idx="12"/>
          </p:nvPr>
        </p:nvSpPr>
        <p:spPr>
          <a:ln/>
        </p:spPr>
        <p:txBody>
          <a:bodyPr/>
          <a:lstStyle>
            <a:lvl1pPr>
              <a:defRPr/>
            </a:lvl1pPr>
          </a:lstStyle>
          <a:p>
            <a:pPr>
              <a:defRPr/>
            </a:pPr>
            <a:fld id="{318724D4-EEB5-4EEF-914C-1DD775A8DF9C}" type="slidenum">
              <a:rPr lang="en-US" altLang="en-US"/>
              <a:pPr>
                <a:defRPr/>
              </a:pPr>
              <a:t>‹#›</a:t>
            </a:fld>
            <a:endParaRPr lang="en-US" altLang="en-US"/>
          </a:p>
        </p:txBody>
      </p:sp>
    </p:spTree>
    <p:extLst>
      <p:ext uri="{BB962C8B-B14F-4D97-AF65-F5344CB8AC3E}">
        <p14:creationId xmlns:p14="http://schemas.microsoft.com/office/powerpoint/2010/main" val="23862021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9CA303-C847-4573-BAF4-9CEF0293AE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631529-0B5B-4213-B963-F37B21AA2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6EEF98-326A-4205-9A52-040E973D531D}"/>
              </a:ext>
            </a:extLst>
          </p:cNvPr>
          <p:cNvSpPr>
            <a:spLocks noGrp="1" noChangeArrowheads="1"/>
          </p:cNvSpPr>
          <p:nvPr>
            <p:ph type="sldNum" sz="quarter" idx="12"/>
          </p:nvPr>
        </p:nvSpPr>
        <p:spPr>
          <a:ln/>
        </p:spPr>
        <p:txBody>
          <a:bodyPr/>
          <a:lstStyle>
            <a:lvl1pPr>
              <a:defRPr/>
            </a:lvl1pPr>
          </a:lstStyle>
          <a:p>
            <a:pPr>
              <a:defRPr/>
            </a:pPr>
            <a:fld id="{1C93F508-A70F-4C0A-8F26-894691F5D913}" type="slidenum">
              <a:rPr lang="en-US" altLang="en-US"/>
              <a:pPr>
                <a:defRPr/>
              </a:pPr>
              <a:t>‹#›</a:t>
            </a:fld>
            <a:endParaRPr lang="en-US" altLang="en-US"/>
          </a:p>
        </p:txBody>
      </p:sp>
    </p:spTree>
    <p:extLst>
      <p:ext uri="{BB962C8B-B14F-4D97-AF65-F5344CB8AC3E}">
        <p14:creationId xmlns:p14="http://schemas.microsoft.com/office/powerpoint/2010/main" val="1739431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E4E63B3-E5C9-42D3-AACE-B70659AC65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B60B7B-9420-412D-A78A-6FF029FD3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4301CB-17BF-406F-96C1-BC771BD62108}"/>
              </a:ext>
            </a:extLst>
          </p:cNvPr>
          <p:cNvSpPr>
            <a:spLocks noGrp="1" noChangeArrowheads="1"/>
          </p:cNvSpPr>
          <p:nvPr>
            <p:ph type="sldNum" sz="quarter" idx="12"/>
          </p:nvPr>
        </p:nvSpPr>
        <p:spPr>
          <a:ln/>
        </p:spPr>
        <p:txBody>
          <a:bodyPr/>
          <a:lstStyle>
            <a:lvl1pPr>
              <a:defRPr/>
            </a:lvl1pPr>
          </a:lstStyle>
          <a:p>
            <a:pPr>
              <a:defRPr/>
            </a:pPr>
            <a:fld id="{B4218E90-1731-467D-B191-E51742AAADCF}" type="slidenum">
              <a:rPr lang="en-US" altLang="en-US"/>
              <a:pPr>
                <a:defRPr/>
              </a:pPr>
              <a:t>‹#›</a:t>
            </a:fld>
            <a:endParaRPr lang="en-US" altLang="en-US"/>
          </a:p>
        </p:txBody>
      </p:sp>
    </p:spTree>
    <p:extLst>
      <p:ext uri="{BB962C8B-B14F-4D97-AF65-F5344CB8AC3E}">
        <p14:creationId xmlns:p14="http://schemas.microsoft.com/office/powerpoint/2010/main" val="5268622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F2285E-2BCF-470F-8F50-D81C1B6B8C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36DE10-9B23-4733-8DA4-F451CE603C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71E8D3-9846-4FF1-B5DA-D79897DA7719}"/>
              </a:ext>
            </a:extLst>
          </p:cNvPr>
          <p:cNvSpPr>
            <a:spLocks noGrp="1" noChangeArrowheads="1"/>
          </p:cNvSpPr>
          <p:nvPr>
            <p:ph type="sldNum" sz="quarter" idx="12"/>
          </p:nvPr>
        </p:nvSpPr>
        <p:spPr>
          <a:ln/>
        </p:spPr>
        <p:txBody>
          <a:bodyPr/>
          <a:lstStyle>
            <a:lvl1pPr>
              <a:defRPr/>
            </a:lvl1pPr>
          </a:lstStyle>
          <a:p>
            <a:pPr>
              <a:defRPr/>
            </a:pPr>
            <a:fld id="{E89A67BE-0BF4-4B75-A7BA-F7DE83D8F5DB}" type="slidenum">
              <a:rPr lang="en-US" altLang="en-US"/>
              <a:pPr>
                <a:defRPr/>
              </a:pPr>
              <a:t>‹#›</a:t>
            </a:fld>
            <a:endParaRPr lang="en-US" altLang="en-US"/>
          </a:p>
        </p:txBody>
      </p:sp>
    </p:spTree>
    <p:extLst>
      <p:ext uri="{BB962C8B-B14F-4D97-AF65-F5344CB8AC3E}">
        <p14:creationId xmlns:p14="http://schemas.microsoft.com/office/powerpoint/2010/main" val="5104103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364F95-F020-4B63-8E6B-BE6F1EEFDB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F49652-C497-48A6-B220-39557F3C69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F94998-E940-4CF6-95A6-F66087411D60}"/>
              </a:ext>
            </a:extLst>
          </p:cNvPr>
          <p:cNvSpPr>
            <a:spLocks noGrp="1" noChangeArrowheads="1"/>
          </p:cNvSpPr>
          <p:nvPr>
            <p:ph type="sldNum" sz="quarter" idx="12"/>
          </p:nvPr>
        </p:nvSpPr>
        <p:spPr>
          <a:ln/>
        </p:spPr>
        <p:txBody>
          <a:bodyPr/>
          <a:lstStyle>
            <a:lvl1pPr>
              <a:defRPr/>
            </a:lvl1pPr>
          </a:lstStyle>
          <a:p>
            <a:pPr>
              <a:defRPr/>
            </a:pPr>
            <a:fld id="{AA434561-FE30-458F-8A8D-0197659163F3}" type="slidenum">
              <a:rPr lang="en-US" altLang="en-US"/>
              <a:pPr>
                <a:defRPr/>
              </a:pPr>
              <a:t>‹#›</a:t>
            </a:fld>
            <a:endParaRPr lang="en-US" altLang="en-US"/>
          </a:p>
        </p:txBody>
      </p:sp>
    </p:spTree>
    <p:extLst>
      <p:ext uri="{BB962C8B-B14F-4D97-AF65-F5344CB8AC3E}">
        <p14:creationId xmlns:p14="http://schemas.microsoft.com/office/powerpoint/2010/main" val="1278238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81792B-6BEC-48CB-8EFB-A16B0135C95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D6EF63F-E1F8-411D-9A64-5D63C367F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43208D-5352-4E8D-B852-49511E31EC29}"/>
              </a:ext>
            </a:extLst>
          </p:cNvPr>
          <p:cNvSpPr>
            <a:spLocks noGrp="1" noChangeArrowheads="1"/>
          </p:cNvSpPr>
          <p:nvPr>
            <p:ph type="sldNum" sz="quarter" idx="12"/>
          </p:nvPr>
        </p:nvSpPr>
        <p:spPr>
          <a:ln/>
        </p:spPr>
        <p:txBody>
          <a:bodyPr/>
          <a:lstStyle>
            <a:lvl1pPr>
              <a:defRPr/>
            </a:lvl1pPr>
          </a:lstStyle>
          <a:p>
            <a:pPr>
              <a:defRPr/>
            </a:pPr>
            <a:fld id="{ED7E292C-1B73-4333-A0B1-5BCF9B4E96A8}" type="slidenum">
              <a:rPr lang="en-US" altLang="en-US"/>
              <a:pPr>
                <a:defRPr/>
              </a:pPr>
              <a:t>‹#›</a:t>
            </a:fld>
            <a:endParaRPr lang="en-US" altLang="en-US"/>
          </a:p>
        </p:txBody>
      </p:sp>
    </p:spTree>
    <p:extLst>
      <p:ext uri="{BB962C8B-B14F-4D97-AF65-F5344CB8AC3E}">
        <p14:creationId xmlns:p14="http://schemas.microsoft.com/office/powerpoint/2010/main" val="23643630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E2A92F-BF95-4503-B0A9-8A32BBCE783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2B90DE-0D28-4F9C-8ADB-F4ADF4D16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24A681C-8CB2-4E2B-9DCB-37F30B422638}"/>
              </a:ext>
            </a:extLst>
          </p:cNvPr>
          <p:cNvSpPr>
            <a:spLocks noGrp="1" noChangeArrowheads="1"/>
          </p:cNvSpPr>
          <p:nvPr>
            <p:ph type="sldNum" sz="quarter" idx="12"/>
          </p:nvPr>
        </p:nvSpPr>
        <p:spPr>
          <a:ln/>
        </p:spPr>
        <p:txBody>
          <a:bodyPr/>
          <a:lstStyle>
            <a:lvl1pPr>
              <a:defRPr/>
            </a:lvl1pPr>
          </a:lstStyle>
          <a:p>
            <a:pPr>
              <a:defRPr/>
            </a:pPr>
            <a:fld id="{6345B816-389B-43E6-BBF6-3F674C4A11DE}" type="slidenum">
              <a:rPr lang="en-US" altLang="en-US"/>
              <a:pPr>
                <a:defRPr/>
              </a:pPr>
              <a:t>‹#›</a:t>
            </a:fld>
            <a:endParaRPr lang="en-US" altLang="en-US"/>
          </a:p>
        </p:txBody>
      </p:sp>
    </p:spTree>
    <p:extLst>
      <p:ext uri="{BB962C8B-B14F-4D97-AF65-F5344CB8AC3E}">
        <p14:creationId xmlns:p14="http://schemas.microsoft.com/office/powerpoint/2010/main" val="23975140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60249C-579D-4C19-828C-0884607FAC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7A942A-F0FA-4038-B526-5779411B34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55BF79-1350-4F01-902C-34B10AD24580}"/>
              </a:ext>
            </a:extLst>
          </p:cNvPr>
          <p:cNvSpPr>
            <a:spLocks noGrp="1" noChangeArrowheads="1"/>
          </p:cNvSpPr>
          <p:nvPr>
            <p:ph type="sldNum" sz="quarter" idx="12"/>
          </p:nvPr>
        </p:nvSpPr>
        <p:spPr>
          <a:ln/>
        </p:spPr>
        <p:txBody>
          <a:bodyPr/>
          <a:lstStyle>
            <a:lvl1pPr>
              <a:defRPr/>
            </a:lvl1pPr>
          </a:lstStyle>
          <a:p>
            <a:pPr>
              <a:defRPr/>
            </a:pPr>
            <a:fld id="{24CF0B09-7CDB-49EF-BDD3-194558B68AAE}" type="slidenum">
              <a:rPr lang="en-US" altLang="en-US"/>
              <a:pPr>
                <a:defRPr/>
              </a:pPr>
              <a:t>‹#›</a:t>
            </a:fld>
            <a:endParaRPr lang="en-US" altLang="en-US"/>
          </a:p>
        </p:txBody>
      </p:sp>
    </p:spTree>
    <p:extLst>
      <p:ext uri="{BB962C8B-B14F-4D97-AF65-F5344CB8AC3E}">
        <p14:creationId xmlns:p14="http://schemas.microsoft.com/office/powerpoint/2010/main" val="26676867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8D3F2E-0760-45BD-84B9-73DE4EBFC1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D05132-747B-46CE-947A-8BB943B34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07FD4B-C45F-4E34-A0CA-BEF3DAC67BCF}"/>
              </a:ext>
            </a:extLst>
          </p:cNvPr>
          <p:cNvSpPr>
            <a:spLocks noGrp="1" noChangeArrowheads="1"/>
          </p:cNvSpPr>
          <p:nvPr>
            <p:ph type="sldNum" sz="quarter" idx="12"/>
          </p:nvPr>
        </p:nvSpPr>
        <p:spPr>
          <a:ln/>
        </p:spPr>
        <p:txBody>
          <a:bodyPr/>
          <a:lstStyle>
            <a:lvl1pPr>
              <a:defRPr/>
            </a:lvl1pPr>
          </a:lstStyle>
          <a:p>
            <a:pPr>
              <a:defRPr/>
            </a:pPr>
            <a:fld id="{4523F6F5-3D90-4672-9592-B23A1848B978}" type="slidenum">
              <a:rPr lang="en-US" altLang="en-US"/>
              <a:pPr>
                <a:defRPr/>
              </a:pPr>
              <a:t>‹#›</a:t>
            </a:fld>
            <a:endParaRPr lang="en-US" altLang="en-US"/>
          </a:p>
        </p:txBody>
      </p:sp>
    </p:spTree>
    <p:extLst>
      <p:ext uri="{BB962C8B-B14F-4D97-AF65-F5344CB8AC3E}">
        <p14:creationId xmlns:p14="http://schemas.microsoft.com/office/powerpoint/2010/main" val="40236698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D17CAA-A0CA-425F-8115-C86633E565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BB6750-F548-4C37-864C-5AEC808F36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BE927B-BF0F-4ADA-8195-80AFCC16C2BE}"/>
              </a:ext>
            </a:extLst>
          </p:cNvPr>
          <p:cNvSpPr>
            <a:spLocks noGrp="1" noChangeArrowheads="1"/>
          </p:cNvSpPr>
          <p:nvPr>
            <p:ph type="sldNum" sz="quarter" idx="12"/>
          </p:nvPr>
        </p:nvSpPr>
        <p:spPr>
          <a:ln/>
        </p:spPr>
        <p:txBody>
          <a:bodyPr/>
          <a:lstStyle>
            <a:lvl1pPr>
              <a:defRPr/>
            </a:lvl1pPr>
          </a:lstStyle>
          <a:p>
            <a:pPr>
              <a:defRPr/>
            </a:pPr>
            <a:fld id="{85194F3D-A203-4689-A436-1EEB97FD561D}" type="slidenum">
              <a:rPr lang="en-US" altLang="en-US"/>
              <a:pPr>
                <a:defRPr/>
              </a:pPr>
              <a:t>‹#›</a:t>
            </a:fld>
            <a:endParaRPr lang="en-US" altLang="en-US"/>
          </a:p>
        </p:txBody>
      </p:sp>
    </p:spTree>
    <p:extLst>
      <p:ext uri="{BB962C8B-B14F-4D97-AF65-F5344CB8AC3E}">
        <p14:creationId xmlns:p14="http://schemas.microsoft.com/office/powerpoint/2010/main" val="1715835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C4B6A-50AA-4527-A0A8-036A80BF71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54661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1136A7-3C4D-4C0F-8DA0-E6A1D8B3D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7972E0-FF24-436E-AF76-A10B522F46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5F4B4-2F3C-4737-9B3C-E1E7295D4513}"/>
              </a:ext>
            </a:extLst>
          </p:cNvPr>
          <p:cNvSpPr>
            <a:spLocks noGrp="1" noChangeArrowheads="1"/>
          </p:cNvSpPr>
          <p:nvPr>
            <p:ph type="sldNum" sz="quarter" idx="12"/>
          </p:nvPr>
        </p:nvSpPr>
        <p:spPr>
          <a:ln/>
        </p:spPr>
        <p:txBody>
          <a:bodyPr/>
          <a:lstStyle>
            <a:lvl1pPr>
              <a:defRPr/>
            </a:lvl1pPr>
          </a:lstStyle>
          <a:p>
            <a:pPr>
              <a:defRPr/>
            </a:pPr>
            <a:fld id="{B5E9314D-F109-4DCF-8264-50C1E3D41929}" type="slidenum">
              <a:rPr lang="en-US" altLang="en-US"/>
              <a:pPr>
                <a:defRPr/>
              </a:pPr>
              <a:t>‹#›</a:t>
            </a:fld>
            <a:endParaRPr lang="en-US" altLang="en-US"/>
          </a:p>
        </p:txBody>
      </p:sp>
    </p:spTree>
    <p:extLst>
      <p:ext uri="{BB962C8B-B14F-4D97-AF65-F5344CB8AC3E}">
        <p14:creationId xmlns:p14="http://schemas.microsoft.com/office/powerpoint/2010/main" val="16896137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9A4032-291C-4567-A8F6-2097B46F80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3E14E1-F0A6-4141-91D3-934477B8A6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0F7305-873E-4899-A2FF-F0CDC57EEAC4}"/>
              </a:ext>
            </a:extLst>
          </p:cNvPr>
          <p:cNvSpPr>
            <a:spLocks noGrp="1" noChangeArrowheads="1"/>
          </p:cNvSpPr>
          <p:nvPr>
            <p:ph type="sldNum" sz="quarter" idx="12"/>
          </p:nvPr>
        </p:nvSpPr>
        <p:spPr>
          <a:ln/>
        </p:spPr>
        <p:txBody>
          <a:bodyPr/>
          <a:lstStyle>
            <a:lvl1pPr>
              <a:defRPr/>
            </a:lvl1pPr>
          </a:lstStyle>
          <a:p>
            <a:pPr>
              <a:defRPr/>
            </a:pPr>
            <a:fld id="{2CD1E9DD-C7AD-40D2-BA5B-D5D02D86B565}" type="slidenum">
              <a:rPr lang="en-US" altLang="en-US"/>
              <a:pPr>
                <a:defRPr/>
              </a:pPr>
              <a:t>‹#›</a:t>
            </a:fld>
            <a:endParaRPr lang="en-US" altLang="en-US"/>
          </a:p>
        </p:txBody>
      </p:sp>
    </p:spTree>
    <p:extLst>
      <p:ext uri="{BB962C8B-B14F-4D97-AF65-F5344CB8AC3E}">
        <p14:creationId xmlns:p14="http://schemas.microsoft.com/office/powerpoint/2010/main" val="21948340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E3150E-D0A8-4AFF-8DA6-D1D8A4A95D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BDAC24-5941-440A-A4A0-1D6DBA44A0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BBA44-0808-4D72-BCE8-7AB1A9B83BA7}"/>
              </a:ext>
            </a:extLst>
          </p:cNvPr>
          <p:cNvSpPr>
            <a:spLocks noGrp="1" noChangeArrowheads="1"/>
          </p:cNvSpPr>
          <p:nvPr>
            <p:ph type="sldNum" sz="quarter" idx="12"/>
          </p:nvPr>
        </p:nvSpPr>
        <p:spPr>
          <a:ln/>
        </p:spPr>
        <p:txBody>
          <a:bodyPr/>
          <a:lstStyle>
            <a:lvl1pPr>
              <a:defRPr/>
            </a:lvl1pPr>
          </a:lstStyle>
          <a:p>
            <a:pPr>
              <a:defRPr/>
            </a:pPr>
            <a:fld id="{8F97E1F6-2A9E-4366-8C53-09CA6795628F}" type="slidenum">
              <a:rPr lang="en-US" altLang="en-US"/>
              <a:pPr>
                <a:defRPr/>
              </a:pPr>
              <a:t>‹#›</a:t>
            </a:fld>
            <a:endParaRPr lang="en-US" altLang="en-US"/>
          </a:p>
        </p:txBody>
      </p:sp>
    </p:spTree>
    <p:extLst>
      <p:ext uri="{BB962C8B-B14F-4D97-AF65-F5344CB8AC3E}">
        <p14:creationId xmlns:p14="http://schemas.microsoft.com/office/powerpoint/2010/main" val="21373487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DA3B3E-491C-4268-8ABD-6B7294AF5B63}" type="slidenum">
              <a:rPr lang="en-US" altLang="en-US"/>
              <a:pPr/>
              <a:t>‹#›</a:t>
            </a:fld>
            <a:endParaRPr lang="en-US" altLang="en-US"/>
          </a:p>
        </p:txBody>
      </p:sp>
    </p:spTree>
    <p:extLst>
      <p:ext uri="{BB962C8B-B14F-4D97-AF65-F5344CB8AC3E}">
        <p14:creationId xmlns:p14="http://schemas.microsoft.com/office/powerpoint/2010/main" val="4555373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58A2125-9886-444D-9DD9-F01F7145522D}" type="slidenum">
              <a:rPr lang="en-US" altLang="en-US"/>
              <a:pPr/>
              <a:t>‹#›</a:t>
            </a:fld>
            <a:endParaRPr lang="en-US" altLang="en-US"/>
          </a:p>
        </p:txBody>
      </p:sp>
    </p:spTree>
    <p:extLst>
      <p:ext uri="{BB962C8B-B14F-4D97-AF65-F5344CB8AC3E}">
        <p14:creationId xmlns:p14="http://schemas.microsoft.com/office/powerpoint/2010/main" val="7843138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7634819-5942-4F55-B171-44CBD8C59F5C}" type="slidenum">
              <a:rPr lang="en-US" altLang="en-US"/>
              <a:pPr/>
              <a:t>‹#›</a:t>
            </a:fld>
            <a:endParaRPr lang="en-US" altLang="en-US"/>
          </a:p>
        </p:txBody>
      </p:sp>
    </p:spTree>
    <p:extLst>
      <p:ext uri="{BB962C8B-B14F-4D97-AF65-F5344CB8AC3E}">
        <p14:creationId xmlns:p14="http://schemas.microsoft.com/office/powerpoint/2010/main" val="23381622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E0247F8-DCFF-40EE-A4F1-851DF2F1C60D}" type="slidenum">
              <a:rPr lang="en-US" altLang="en-US"/>
              <a:pPr/>
              <a:t>‹#›</a:t>
            </a:fld>
            <a:endParaRPr lang="en-US" altLang="en-US"/>
          </a:p>
        </p:txBody>
      </p:sp>
    </p:spTree>
    <p:extLst>
      <p:ext uri="{BB962C8B-B14F-4D97-AF65-F5344CB8AC3E}">
        <p14:creationId xmlns:p14="http://schemas.microsoft.com/office/powerpoint/2010/main" val="15033651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538E63F-3B61-4C9D-B2AE-BF92D573B0DF}" type="slidenum">
              <a:rPr lang="en-US" altLang="en-US"/>
              <a:pPr/>
              <a:t>‹#›</a:t>
            </a:fld>
            <a:endParaRPr lang="en-US" altLang="en-US"/>
          </a:p>
        </p:txBody>
      </p:sp>
    </p:spTree>
    <p:extLst>
      <p:ext uri="{BB962C8B-B14F-4D97-AF65-F5344CB8AC3E}">
        <p14:creationId xmlns:p14="http://schemas.microsoft.com/office/powerpoint/2010/main" val="38090499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FAF3564-EC0F-4E64-8011-A6835A820E5D}" type="slidenum">
              <a:rPr lang="en-US" altLang="en-US"/>
              <a:pPr/>
              <a:t>‹#›</a:t>
            </a:fld>
            <a:endParaRPr lang="en-US" altLang="en-US"/>
          </a:p>
        </p:txBody>
      </p:sp>
    </p:spTree>
    <p:extLst>
      <p:ext uri="{BB962C8B-B14F-4D97-AF65-F5344CB8AC3E}">
        <p14:creationId xmlns:p14="http://schemas.microsoft.com/office/powerpoint/2010/main" val="15205347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28F7105-B1FC-4C6A-8A98-09D62EA753E1}" type="slidenum">
              <a:rPr lang="en-US" altLang="en-US"/>
              <a:pPr/>
              <a:t>‹#›</a:t>
            </a:fld>
            <a:endParaRPr lang="en-US" altLang="en-US"/>
          </a:p>
        </p:txBody>
      </p:sp>
    </p:spTree>
    <p:extLst>
      <p:ext uri="{BB962C8B-B14F-4D97-AF65-F5344CB8AC3E}">
        <p14:creationId xmlns:p14="http://schemas.microsoft.com/office/powerpoint/2010/main" val="956712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F41475-985D-4B36-8F5B-71303337D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85233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8F1DBEA-62A2-4940-840B-58AEBA5D48CD}" type="slidenum">
              <a:rPr lang="en-US" altLang="en-US"/>
              <a:pPr/>
              <a:t>‹#›</a:t>
            </a:fld>
            <a:endParaRPr lang="en-US" altLang="en-US"/>
          </a:p>
        </p:txBody>
      </p:sp>
    </p:spTree>
    <p:extLst>
      <p:ext uri="{BB962C8B-B14F-4D97-AF65-F5344CB8AC3E}">
        <p14:creationId xmlns:p14="http://schemas.microsoft.com/office/powerpoint/2010/main" val="36103658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6B82C2F-7535-4FE5-A9B5-26422258001C}" type="slidenum">
              <a:rPr lang="en-US" altLang="en-US"/>
              <a:pPr/>
              <a:t>‹#›</a:t>
            </a:fld>
            <a:endParaRPr lang="en-US" altLang="en-US"/>
          </a:p>
        </p:txBody>
      </p:sp>
    </p:spTree>
    <p:extLst>
      <p:ext uri="{BB962C8B-B14F-4D97-AF65-F5344CB8AC3E}">
        <p14:creationId xmlns:p14="http://schemas.microsoft.com/office/powerpoint/2010/main" val="37450935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15AA09-E6EB-41D9-BFBB-002EA0AA4CBF}" type="slidenum">
              <a:rPr lang="en-US" altLang="en-US"/>
              <a:pPr/>
              <a:t>‹#›</a:t>
            </a:fld>
            <a:endParaRPr lang="en-US" altLang="en-US"/>
          </a:p>
        </p:txBody>
      </p:sp>
    </p:spTree>
    <p:extLst>
      <p:ext uri="{BB962C8B-B14F-4D97-AF65-F5344CB8AC3E}">
        <p14:creationId xmlns:p14="http://schemas.microsoft.com/office/powerpoint/2010/main" val="38970393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3036A0-6774-4E6C-95F7-78FE3DD531F7}" type="slidenum">
              <a:rPr lang="en-US" altLang="en-US"/>
              <a:pPr/>
              <a:t>‹#›</a:t>
            </a:fld>
            <a:endParaRPr lang="en-US" altLang="en-US"/>
          </a:p>
        </p:txBody>
      </p:sp>
    </p:spTree>
    <p:extLst>
      <p:ext uri="{BB962C8B-B14F-4D97-AF65-F5344CB8AC3E}">
        <p14:creationId xmlns:p14="http://schemas.microsoft.com/office/powerpoint/2010/main" val="7442100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31587DC-F0F7-4527-980B-532BBE823441}" type="slidenum">
              <a:rPr lang="en-US"/>
              <a:pPr>
                <a:defRPr/>
              </a:pPr>
              <a:t>‹#›</a:t>
            </a:fld>
            <a:endParaRPr lang="en-US" dirty="0"/>
          </a:p>
        </p:txBody>
      </p:sp>
    </p:spTree>
    <p:extLst>
      <p:ext uri="{BB962C8B-B14F-4D97-AF65-F5344CB8AC3E}">
        <p14:creationId xmlns:p14="http://schemas.microsoft.com/office/powerpoint/2010/main" val="2794276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7D4AE7F-EB69-4A00-89F7-8E2964E434FC}" type="slidenum">
              <a:rPr lang="en-US"/>
              <a:pPr>
                <a:defRPr/>
              </a:pPr>
              <a:t>‹#›</a:t>
            </a:fld>
            <a:endParaRPr lang="en-US" dirty="0"/>
          </a:p>
        </p:txBody>
      </p:sp>
    </p:spTree>
    <p:extLst>
      <p:ext uri="{BB962C8B-B14F-4D97-AF65-F5344CB8AC3E}">
        <p14:creationId xmlns:p14="http://schemas.microsoft.com/office/powerpoint/2010/main" val="7018117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29248E-6E83-4626-BC55-6FE9C342FD4A}" type="slidenum">
              <a:rPr lang="en-US"/>
              <a:pPr>
                <a:defRPr/>
              </a:pPr>
              <a:t>‹#›</a:t>
            </a:fld>
            <a:endParaRPr lang="en-US" dirty="0"/>
          </a:p>
        </p:txBody>
      </p:sp>
    </p:spTree>
    <p:extLst>
      <p:ext uri="{BB962C8B-B14F-4D97-AF65-F5344CB8AC3E}">
        <p14:creationId xmlns:p14="http://schemas.microsoft.com/office/powerpoint/2010/main" val="23651763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9E0D911-3BC4-4C5A-807F-76C1D7459C09}" type="slidenum">
              <a:rPr lang="en-US"/>
              <a:pPr>
                <a:defRPr/>
              </a:pPr>
              <a:t>‹#›</a:t>
            </a:fld>
            <a:endParaRPr lang="en-US" dirty="0"/>
          </a:p>
        </p:txBody>
      </p:sp>
    </p:spTree>
    <p:extLst>
      <p:ext uri="{BB962C8B-B14F-4D97-AF65-F5344CB8AC3E}">
        <p14:creationId xmlns:p14="http://schemas.microsoft.com/office/powerpoint/2010/main" val="18861181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EF7C56E-A8CD-4591-AA10-DBD63DD66C50}" type="slidenum">
              <a:rPr lang="en-US"/>
              <a:pPr>
                <a:defRPr/>
              </a:pPr>
              <a:t>‹#›</a:t>
            </a:fld>
            <a:endParaRPr lang="en-US" dirty="0"/>
          </a:p>
        </p:txBody>
      </p:sp>
    </p:spTree>
    <p:extLst>
      <p:ext uri="{BB962C8B-B14F-4D97-AF65-F5344CB8AC3E}">
        <p14:creationId xmlns:p14="http://schemas.microsoft.com/office/powerpoint/2010/main" val="12882846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9DD31ED-DD86-44C1-B36F-2438BB186E85}" type="slidenum">
              <a:rPr lang="en-US"/>
              <a:pPr>
                <a:defRPr/>
              </a:pPr>
              <a:t>‹#›</a:t>
            </a:fld>
            <a:endParaRPr lang="en-US" dirty="0"/>
          </a:p>
        </p:txBody>
      </p:sp>
    </p:spTree>
    <p:extLst>
      <p:ext uri="{BB962C8B-B14F-4D97-AF65-F5344CB8AC3E}">
        <p14:creationId xmlns:p14="http://schemas.microsoft.com/office/powerpoint/2010/main" val="2657205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70EBB6-77C2-44C3-BD82-001918D225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06759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65036B7-39EA-4294-9644-583C969F4AAA}" type="slidenum">
              <a:rPr lang="en-US"/>
              <a:pPr>
                <a:defRPr/>
              </a:pPr>
              <a:t>‹#›</a:t>
            </a:fld>
            <a:endParaRPr lang="en-US" dirty="0"/>
          </a:p>
        </p:txBody>
      </p:sp>
    </p:spTree>
    <p:extLst>
      <p:ext uri="{BB962C8B-B14F-4D97-AF65-F5344CB8AC3E}">
        <p14:creationId xmlns:p14="http://schemas.microsoft.com/office/powerpoint/2010/main" val="1221460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EC56D9-9015-4923-93C2-842F083E528B}" type="slidenum">
              <a:rPr lang="en-US"/>
              <a:pPr>
                <a:defRPr/>
              </a:pPr>
              <a:t>‹#›</a:t>
            </a:fld>
            <a:endParaRPr lang="en-US" dirty="0"/>
          </a:p>
        </p:txBody>
      </p:sp>
    </p:spTree>
    <p:extLst>
      <p:ext uri="{BB962C8B-B14F-4D97-AF65-F5344CB8AC3E}">
        <p14:creationId xmlns:p14="http://schemas.microsoft.com/office/powerpoint/2010/main" val="30589509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6833AFE-BFBD-4366-8325-7CE90F5C3FA9}" type="slidenum">
              <a:rPr lang="en-US"/>
              <a:pPr>
                <a:defRPr/>
              </a:pPr>
              <a:t>‹#›</a:t>
            </a:fld>
            <a:endParaRPr lang="en-US" dirty="0"/>
          </a:p>
        </p:txBody>
      </p:sp>
    </p:spTree>
    <p:extLst>
      <p:ext uri="{BB962C8B-B14F-4D97-AF65-F5344CB8AC3E}">
        <p14:creationId xmlns:p14="http://schemas.microsoft.com/office/powerpoint/2010/main" val="36455660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9977D0C-AD94-4207-92C8-F9A9C4E9F802}" type="slidenum">
              <a:rPr lang="en-US"/>
              <a:pPr>
                <a:defRPr/>
              </a:pPr>
              <a:t>‹#›</a:t>
            </a:fld>
            <a:endParaRPr lang="en-US" dirty="0"/>
          </a:p>
        </p:txBody>
      </p:sp>
    </p:spTree>
    <p:extLst>
      <p:ext uri="{BB962C8B-B14F-4D97-AF65-F5344CB8AC3E}">
        <p14:creationId xmlns:p14="http://schemas.microsoft.com/office/powerpoint/2010/main" val="2969720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B51AC3A-9712-43F0-A800-09D1DAD13DCE}" type="slidenum">
              <a:rPr lang="en-US"/>
              <a:pPr>
                <a:defRPr/>
              </a:pPr>
              <a:t>‹#›</a:t>
            </a:fld>
            <a:endParaRPr lang="en-US" dirty="0"/>
          </a:p>
        </p:txBody>
      </p:sp>
    </p:spTree>
    <p:extLst>
      <p:ext uri="{BB962C8B-B14F-4D97-AF65-F5344CB8AC3E}">
        <p14:creationId xmlns:p14="http://schemas.microsoft.com/office/powerpoint/2010/main" val="6168013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34A580-2616-4037-848E-3B0A9711DD36}" type="slidenum">
              <a:rPr lang="en-US"/>
              <a:pPr>
                <a:defRPr/>
              </a:pPr>
              <a:t>‹#›</a:t>
            </a:fld>
            <a:endParaRPr lang="en-US" dirty="0"/>
          </a:p>
        </p:txBody>
      </p:sp>
    </p:spTree>
    <p:extLst>
      <p:ext uri="{BB962C8B-B14F-4D97-AF65-F5344CB8AC3E}">
        <p14:creationId xmlns:p14="http://schemas.microsoft.com/office/powerpoint/2010/main" val="17722136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1466A82-F4C9-46C6-89A4-9E0A3D7191D8}" type="slidenum">
              <a:rPr lang="en-US"/>
              <a:pPr>
                <a:defRPr/>
              </a:pPr>
              <a:t>‹#›</a:t>
            </a:fld>
            <a:endParaRPr lang="en-US" dirty="0"/>
          </a:p>
        </p:txBody>
      </p:sp>
    </p:spTree>
    <p:extLst>
      <p:ext uri="{BB962C8B-B14F-4D97-AF65-F5344CB8AC3E}">
        <p14:creationId xmlns:p14="http://schemas.microsoft.com/office/powerpoint/2010/main" val="6033237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F5E09D0-FFC2-40DA-A12C-2BAD7695B684}" type="slidenum">
              <a:rPr lang="en-US"/>
              <a:pPr>
                <a:defRPr/>
              </a:pPr>
              <a:t>‹#›</a:t>
            </a:fld>
            <a:endParaRPr lang="en-US" dirty="0"/>
          </a:p>
        </p:txBody>
      </p:sp>
    </p:spTree>
    <p:extLst>
      <p:ext uri="{BB962C8B-B14F-4D97-AF65-F5344CB8AC3E}">
        <p14:creationId xmlns:p14="http://schemas.microsoft.com/office/powerpoint/2010/main" val="25825345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A7239B1-52D8-46C1-8A9B-434123A2A890}" type="slidenum">
              <a:rPr lang="en-US"/>
              <a:pPr>
                <a:defRPr/>
              </a:pPr>
              <a:t>‹#›</a:t>
            </a:fld>
            <a:endParaRPr lang="en-US" dirty="0"/>
          </a:p>
        </p:txBody>
      </p:sp>
    </p:spTree>
    <p:extLst>
      <p:ext uri="{BB962C8B-B14F-4D97-AF65-F5344CB8AC3E}">
        <p14:creationId xmlns:p14="http://schemas.microsoft.com/office/powerpoint/2010/main" val="414650277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9BB0765-FB9E-4E5D-BC07-5124E7723460}" type="slidenum">
              <a:rPr lang="en-US"/>
              <a:pPr>
                <a:defRPr/>
              </a:pPr>
              <a:t>‹#›</a:t>
            </a:fld>
            <a:endParaRPr lang="en-US" dirty="0"/>
          </a:p>
        </p:txBody>
      </p:sp>
    </p:spTree>
    <p:extLst>
      <p:ext uri="{BB962C8B-B14F-4D97-AF65-F5344CB8AC3E}">
        <p14:creationId xmlns:p14="http://schemas.microsoft.com/office/powerpoint/2010/main" val="34951263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84C593-8DBC-4B27-BB6F-9423903B3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37022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763B2B1-24E2-4FD7-97DE-898D6B2D569A}" type="slidenum">
              <a:rPr lang="en-US"/>
              <a:pPr>
                <a:defRPr/>
              </a:pPr>
              <a:t>‹#›</a:t>
            </a:fld>
            <a:endParaRPr lang="en-US" dirty="0"/>
          </a:p>
        </p:txBody>
      </p:sp>
    </p:spTree>
    <p:extLst>
      <p:ext uri="{BB962C8B-B14F-4D97-AF65-F5344CB8AC3E}">
        <p14:creationId xmlns:p14="http://schemas.microsoft.com/office/powerpoint/2010/main" val="106108667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76152-64E9-4BCD-9D39-752806516E84}" type="slidenum">
              <a:rPr lang="en-US"/>
              <a:pPr>
                <a:defRPr/>
              </a:pPr>
              <a:t>‹#›</a:t>
            </a:fld>
            <a:endParaRPr lang="en-US" dirty="0"/>
          </a:p>
        </p:txBody>
      </p:sp>
    </p:spTree>
    <p:extLst>
      <p:ext uri="{BB962C8B-B14F-4D97-AF65-F5344CB8AC3E}">
        <p14:creationId xmlns:p14="http://schemas.microsoft.com/office/powerpoint/2010/main" val="143015909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B5096F5-D4B7-4896-ADFF-C490FF300F3D}" type="slidenum">
              <a:rPr lang="en-US"/>
              <a:pPr>
                <a:defRPr/>
              </a:pPr>
              <a:t>‹#›</a:t>
            </a:fld>
            <a:endParaRPr lang="en-US" dirty="0"/>
          </a:p>
        </p:txBody>
      </p:sp>
    </p:spTree>
    <p:extLst>
      <p:ext uri="{BB962C8B-B14F-4D97-AF65-F5344CB8AC3E}">
        <p14:creationId xmlns:p14="http://schemas.microsoft.com/office/powerpoint/2010/main" val="312067627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C931659-E0A4-43B9-A8E2-76A61214F592}" type="slidenum">
              <a:rPr lang="en-US"/>
              <a:pPr>
                <a:defRPr/>
              </a:pPr>
              <a:t>‹#›</a:t>
            </a:fld>
            <a:endParaRPr lang="en-US" dirty="0"/>
          </a:p>
        </p:txBody>
      </p:sp>
    </p:spTree>
    <p:extLst>
      <p:ext uri="{BB962C8B-B14F-4D97-AF65-F5344CB8AC3E}">
        <p14:creationId xmlns:p14="http://schemas.microsoft.com/office/powerpoint/2010/main" val="341833734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9EE78DB-F9C2-4732-BC04-069A5FF03BD3}" type="slidenum">
              <a:rPr lang="en-US"/>
              <a:pPr>
                <a:defRPr/>
              </a:pPr>
              <a:t>‹#›</a:t>
            </a:fld>
            <a:endParaRPr lang="en-US" dirty="0"/>
          </a:p>
        </p:txBody>
      </p:sp>
    </p:spTree>
    <p:extLst>
      <p:ext uri="{BB962C8B-B14F-4D97-AF65-F5344CB8AC3E}">
        <p14:creationId xmlns:p14="http://schemas.microsoft.com/office/powerpoint/2010/main" val="176257975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DF533CD-1EC5-4724-B94F-A07729F0AF58}" type="slidenum">
              <a:rPr lang="en-US"/>
              <a:pPr>
                <a:defRPr/>
              </a:pPr>
              <a:t>‹#›</a:t>
            </a:fld>
            <a:endParaRPr lang="en-US" dirty="0"/>
          </a:p>
        </p:txBody>
      </p:sp>
    </p:spTree>
    <p:extLst>
      <p:ext uri="{BB962C8B-B14F-4D97-AF65-F5344CB8AC3E}">
        <p14:creationId xmlns:p14="http://schemas.microsoft.com/office/powerpoint/2010/main" val="219728723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C82B91-171C-4459-8517-F9D99CFFF489}" type="slidenum">
              <a:rPr lang="en-US"/>
              <a:pPr>
                <a:defRPr/>
              </a:pPr>
              <a:t>‹#›</a:t>
            </a:fld>
            <a:endParaRPr lang="en-US" dirty="0"/>
          </a:p>
        </p:txBody>
      </p:sp>
    </p:spTree>
    <p:extLst>
      <p:ext uri="{BB962C8B-B14F-4D97-AF65-F5344CB8AC3E}">
        <p14:creationId xmlns:p14="http://schemas.microsoft.com/office/powerpoint/2010/main" val="121349172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544AC8-6C8C-4D09-9D8E-AD41E2492F5B}" type="slidenum">
              <a:rPr lang="en-US"/>
              <a:pPr>
                <a:defRPr/>
              </a:pPr>
              <a:t>‹#›</a:t>
            </a:fld>
            <a:endParaRPr lang="en-US" dirty="0"/>
          </a:p>
        </p:txBody>
      </p:sp>
    </p:spTree>
    <p:extLst>
      <p:ext uri="{BB962C8B-B14F-4D97-AF65-F5344CB8AC3E}">
        <p14:creationId xmlns:p14="http://schemas.microsoft.com/office/powerpoint/2010/main" val="62429856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43EDF04-10DA-4156-95F8-530B20E2ADA7}" type="slidenum">
              <a:rPr lang="en-US"/>
              <a:pPr>
                <a:defRPr/>
              </a:pPr>
              <a:t>‹#›</a:t>
            </a:fld>
            <a:endParaRPr lang="en-US" dirty="0"/>
          </a:p>
        </p:txBody>
      </p:sp>
    </p:spTree>
    <p:extLst>
      <p:ext uri="{BB962C8B-B14F-4D97-AF65-F5344CB8AC3E}">
        <p14:creationId xmlns:p14="http://schemas.microsoft.com/office/powerpoint/2010/main" val="171887536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4C4377F-A014-41E9-882D-293E8061A51F}" type="slidenum">
              <a:rPr lang="en-US"/>
              <a:pPr>
                <a:defRPr/>
              </a:pPr>
              <a:t>‹#›</a:t>
            </a:fld>
            <a:endParaRPr lang="en-US" dirty="0"/>
          </a:p>
        </p:txBody>
      </p:sp>
    </p:spTree>
    <p:extLst>
      <p:ext uri="{BB962C8B-B14F-4D97-AF65-F5344CB8AC3E}">
        <p14:creationId xmlns:p14="http://schemas.microsoft.com/office/powerpoint/2010/main" val="30769336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C6D7BC-4D9C-48BD-AAE0-6541BEBE14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71149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3949BE-2955-468E-8E26-8A044CB6E2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57553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1587DC-F0F7-4527-980B-532BBE823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8138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D4AE7F-EB69-4A00-89F7-8E2964E434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01972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9248E-6E83-4626-BC55-6FE9C342F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80505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E0D911-3BC4-4C5A-807F-76C1D7459C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73818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F7C56E-A8CD-4591-AA10-DBD63DD66C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11742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D31ED-DD86-44C1-B36F-2438BB186E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72486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5036B7-39EA-4294-9644-583C969F4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59854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C56D9-9015-4923-93C2-842F083E52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7106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33AFE-BFBD-4366-8325-7CE90F5C3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2248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77D0C-AD94-4207-92C8-F9A9C4E9F8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449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B428F-0C4A-4D2B-A061-ABF0343D8C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40740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51AC3A-9712-43F0-A800-09D1DAD13D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5713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34A580-2616-4037-848E-3B0A9711DD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52852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466A82-F4C9-46C6-89A4-9E0A3D7191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64322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5E09D0-FFC2-40DA-A12C-2BAD7695B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7343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3BCE5-553A-4C26-AB12-0BC7F8141D49}" type="slidenum">
              <a:rPr lang="en-US"/>
              <a:pPr>
                <a:defRPr/>
              </a:pPr>
              <a:t>‹#›</a:t>
            </a:fld>
            <a:endParaRPr lang="en-US"/>
          </a:p>
        </p:txBody>
      </p:sp>
    </p:spTree>
    <p:extLst>
      <p:ext uri="{BB962C8B-B14F-4D97-AF65-F5344CB8AC3E}">
        <p14:creationId xmlns:p14="http://schemas.microsoft.com/office/powerpoint/2010/main" val="7911665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FC59E-0C0A-432F-A92F-A947564C3F92}" type="slidenum">
              <a:rPr lang="en-US"/>
              <a:pPr>
                <a:defRPr/>
              </a:pPr>
              <a:t>‹#›</a:t>
            </a:fld>
            <a:endParaRPr lang="en-US"/>
          </a:p>
        </p:txBody>
      </p:sp>
    </p:spTree>
    <p:extLst>
      <p:ext uri="{BB962C8B-B14F-4D97-AF65-F5344CB8AC3E}">
        <p14:creationId xmlns:p14="http://schemas.microsoft.com/office/powerpoint/2010/main" val="13246720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00F49C-98FD-46CE-B069-82FFE13A7D1C}" type="slidenum">
              <a:rPr lang="en-US"/>
              <a:pPr>
                <a:defRPr/>
              </a:pPr>
              <a:t>‹#›</a:t>
            </a:fld>
            <a:endParaRPr lang="en-US"/>
          </a:p>
        </p:txBody>
      </p:sp>
    </p:spTree>
    <p:extLst>
      <p:ext uri="{BB962C8B-B14F-4D97-AF65-F5344CB8AC3E}">
        <p14:creationId xmlns:p14="http://schemas.microsoft.com/office/powerpoint/2010/main" val="12185755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454881-513D-42F6-B271-3C95C9491421}" type="slidenum">
              <a:rPr lang="en-US"/>
              <a:pPr>
                <a:defRPr/>
              </a:pPr>
              <a:t>‹#›</a:t>
            </a:fld>
            <a:endParaRPr lang="en-US"/>
          </a:p>
        </p:txBody>
      </p:sp>
    </p:spTree>
    <p:extLst>
      <p:ext uri="{BB962C8B-B14F-4D97-AF65-F5344CB8AC3E}">
        <p14:creationId xmlns:p14="http://schemas.microsoft.com/office/powerpoint/2010/main" val="33379644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E3D544-D1F7-4E2A-B23F-1042EF10B543}" type="slidenum">
              <a:rPr lang="en-US"/>
              <a:pPr>
                <a:defRPr/>
              </a:pPr>
              <a:t>‹#›</a:t>
            </a:fld>
            <a:endParaRPr lang="en-US"/>
          </a:p>
        </p:txBody>
      </p:sp>
    </p:spTree>
    <p:extLst>
      <p:ext uri="{BB962C8B-B14F-4D97-AF65-F5344CB8AC3E}">
        <p14:creationId xmlns:p14="http://schemas.microsoft.com/office/powerpoint/2010/main" val="38134465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64C1EF-3DBB-4B3C-A1B9-07DB0B2D932B}" type="slidenum">
              <a:rPr lang="en-US"/>
              <a:pPr>
                <a:defRPr/>
              </a:pPr>
              <a:t>‹#›</a:t>
            </a:fld>
            <a:endParaRPr lang="en-US"/>
          </a:p>
        </p:txBody>
      </p:sp>
    </p:spTree>
    <p:extLst>
      <p:ext uri="{BB962C8B-B14F-4D97-AF65-F5344CB8AC3E}">
        <p14:creationId xmlns:p14="http://schemas.microsoft.com/office/powerpoint/2010/main" val="2388220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83836F-E0D7-483B-9733-0B73272ACC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71763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759B21-7B27-4FEB-B977-398264944578}" type="slidenum">
              <a:rPr lang="en-US"/>
              <a:pPr>
                <a:defRPr/>
              </a:pPr>
              <a:t>‹#›</a:t>
            </a:fld>
            <a:endParaRPr lang="en-US"/>
          </a:p>
        </p:txBody>
      </p:sp>
    </p:spTree>
    <p:extLst>
      <p:ext uri="{BB962C8B-B14F-4D97-AF65-F5344CB8AC3E}">
        <p14:creationId xmlns:p14="http://schemas.microsoft.com/office/powerpoint/2010/main" val="24313728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785764-A95C-4D5D-A525-D17FE41D58F2}" type="slidenum">
              <a:rPr lang="en-US"/>
              <a:pPr>
                <a:defRPr/>
              </a:pPr>
              <a:t>‹#›</a:t>
            </a:fld>
            <a:endParaRPr lang="en-US"/>
          </a:p>
        </p:txBody>
      </p:sp>
    </p:spTree>
    <p:extLst>
      <p:ext uri="{BB962C8B-B14F-4D97-AF65-F5344CB8AC3E}">
        <p14:creationId xmlns:p14="http://schemas.microsoft.com/office/powerpoint/2010/main" val="22736512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51E27-F2AF-499A-80DF-1CD82B3815E9}" type="slidenum">
              <a:rPr lang="en-US"/>
              <a:pPr>
                <a:defRPr/>
              </a:pPr>
              <a:t>‹#›</a:t>
            </a:fld>
            <a:endParaRPr lang="en-US"/>
          </a:p>
        </p:txBody>
      </p:sp>
    </p:spTree>
    <p:extLst>
      <p:ext uri="{BB962C8B-B14F-4D97-AF65-F5344CB8AC3E}">
        <p14:creationId xmlns:p14="http://schemas.microsoft.com/office/powerpoint/2010/main" val="32024338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EF39F2-A156-449E-91F7-D722A4EEBF76}" type="slidenum">
              <a:rPr lang="en-US"/>
              <a:pPr>
                <a:defRPr/>
              </a:pPr>
              <a:t>‹#›</a:t>
            </a:fld>
            <a:endParaRPr lang="en-US"/>
          </a:p>
        </p:txBody>
      </p:sp>
    </p:spTree>
    <p:extLst>
      <p:ext uri="{BB962C8B-B14F-4D97-AF65-F5344CB8AC3E}">
        <p14:creationId xmlns:p14="http://schemas.microsoft.com/office/powerpoint/2010/main" val="25733331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11E0A-175C-4B50-ADFA-D91C64C01626}" type="slidenum">
              <a:rPr lang="en-US"/>
              <a:pPr>
                <a:defRPr/>
              </a:pPr>
              <a:t>‹#›</a:t>
            </a:fld>
            <a:endParaRPr lang="en-US"/>
          </a:p>
        </p:txBody>
      </p:sp>
    </p:spTree>
    <p:extLst>
      <p:ext uri="{BB962C8B-B14F-4D97-AF65-F5344CB8AC3E}">
        <p14:creationId xmlns:p14="http://schemas.microsoft.com/office/powerpoint/2010/main" val="41014336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7E0D64-44C5-4ED2-8F74-C5C8BAA897FF}" type="slidenum">
              <a:rPr lang="en-US"/>
              <a:pPr>
                <a:defRPr/>
              </a:pPr>
              <a:t>‹#›</a:t>
            </a:fld>
            <a:endParaRPr lang="en-US"/>
          </a:p>
        </p:txBody>
      </p:sp>
    </p:spTree>
    <p:extLst>
      <p:ext uri="{BB962C8B-B14F-4D97-AF65-F5344CB8AC3E}">
        <p14:creationId xmlns:p14="http://schemas.microsoft.com/office/powerpoint/2010/main" val="64679287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B09C38-C825-46C5-BEDC-C35B4800ED12}" type="slidenum">
              <a:rPr lang="en-US"/>
              <a:pPr>
                <a:defRPr/>
              </a:pPr>
              <a:t>‹#›</a:t>
            </a:fld>
            <a:endParaRPr lang="en-US"/>
          </a:p>
        </p:txBody>
      </p:sp>
    </p:spTree>
    <p:extLst>
      <p:ext uri="{BB962C8B-B14F-4D97-AF65-F5344CB8AC3E}">
        <p14:creationId xmlns:p14="http://schemas.microsoft.com/office/powerpoint/2010/main" val="124202701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189C01-D224-4103-9BE3-86AFE924A7FC}" type="slidenum">
              <a:rPr lang="en-US"/>
              <a:pPr>
                <a:defRPr/>
              </a:pPr>
              <a:t>‹#›</a:t>
            </a:fld>
            <a:endParaRPr lang="en-US"/>
          </a:p>
        </p:txBody>
      </p:sp>
    </p:spTree>
    <p:extLst>
      <p:ext uri="{BB962C8B-B14F-4D97-AF65-F5344CB8AC3E}">
        <p14:creationId xmlns:p14="http://schemas.microsoft.com/office/powerpoint/2010/main" val="134117543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38F5D-B0E1-497F-9CB3-E8F3C368C004}" type="slidenum">
              <a:rPr lang="en-US"/>
              <a:pPr>
                <a:defRPr/>
              </a:pPr>
              <a:t>‹#›</a:t>
            </a:fld>
            <a:endParaRPr lang="en-US"/>
          </a:p>
        </p:txBody>
      </p:sp>
    </p:spTree>
    <p:extLst>
      <p:ext uri="{BB962C8B-B14F-4D97-AF65-F5344CB8AC3E}">
        <p14:creationId xmlns:p14="http://schemas.microsoft.com/office/powerpoint/2010/main" val="347309912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0523BD-F749-4649-B71C-28116E06CC69}" type="slidenum">
              <a:rPr lang="en-US"/>
              <a:pPr>
                <a:defRPr/>
              </a:pPr>
              <a:t>‹#›</a:t>
            </a:fld>
            <a:endParaRPr lang="en-US"/>
          </a:p>
        </p:txBody>
      </p:sp>
    </p:spTree>
    <p:extLst>
      <p:ext uri="{BB962C8B-B14F-4D97-AF65-F5344CB8AC3E}">
        <p14:creationId xmlns:p14="http://schemas.microsoft.com/office/powerpoint/2010/main" val="38204846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930FF-25EE-4393-891D-0464C9686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5693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B2A482-3C58-469B-9075-7826873E4E76}" type="slidenum">
              <a:rPr lang="en-US"/>
              <a:pPr>
                <a:defRPr/>
              </a:pPr>
              <a:t>‹#›</a:t>
            </a:fld>
            <a:endParaRPr lang="en-US"/>
          </a:p>
        </p:txBody>
      </p:sp>
    </p:spTree>
    <p:extLst>
      <p:ext uri="{BB962C8B-B14F-4D97-AF65-F5344CB8AC3E}">
        <p14:creationId xmlns:p14="http://schemas.microsoft.com/office/powerpoint/2010/main" val="278246878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5E512C-BEA7-42EB-A7BB-E9C1BDB8AFB0}" type="slidenum">
              <a:rPr lang="en-US"/>
              <a:pPr>
                <a:defRPr/>
              </a:pPr>
              <a:t>‹#›</a:t>
            </a:fld>
            <a:endParaRPr lang="en-US"/>
          </a:p>
        </p:txBody>
      </p:sp>
    </p:spTree>
    <p:extLst>
      <p:ext uri="{BB962C8B-B14F-4D97-AF65-F5344CB8AC3E}">
        <p14:creationId xmlns:p14="http://schemas.microsoft.com/office/powerpoint/2010/main" val="66939378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A03311-69CA-4CF8-85A0-7B23390CA85D}" type="slidenum">
              <a:rPr lang="en-US"/>
              <a:pPr>
                <a:defRPr/>
              </a:pPr>
              <a:t>‹#›</a:t>
            </a:fld>
            <a:endParaRPr lang="en-US"/>
          </a:p>
        </p:txBody>
      </p:sp>
    </p:spTree>
    <p:extLst>
      <p:ext uri="{BB962C8B-B14F-4D97-AF65-F5344CB8AC3E}">
        <p14:creationId xmlns:p14="http://schemas.microsoft.com/office/powerpoint/2010/main" val="227554006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53AE44-D777-4F3F-9001-5DB918F1B07C}" type="slidenum">
              <a:rPr lang="en-US"/>
              <a:pPr>
                <a:defRPr/>
              </a:pPr>
              <a:t>‹#›</a:t>
            </a:fld>
            <a:endParaRPr lang="en-US"/>
          </a:p>
        </p:txBody>
      </p:sp>
    </p:spTree>
    <p:extLst>
      <p:ext uri="{BB962C8B-B14F-4D97-AF65-F5344CB8AC3E}">
        <p14:creationId xmlns:p14="http://schemas.microsoft.com/office/powerpoint/2010/main" val="315851567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988011-13CE-4C03-AFC0-840DD40A16C9}" type="slidenum">
              <a:rPr lang="en-US"/>
              <a:pPr>
                <a:defRPr/>
              </a:pPr>
              <a:t>‹#›</a:t>
            </a:fld>
            <a:endParaRPr lang="en-US"/>
          </a:p>
        </p:txBody>
      </p:sp>
    </p:spTree>
    <p:extLst>
      <p:ext uri="{BB962C8B-B14F-4D97-AF65-F5344CB8AC3E}">
        <p14:creationId xmlns:p14="http://schemas.microsoft.com/office/powerpoint/2010/main" val="119464764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35623F-1834-41D6-8EF6-A44186FEAC67}" type="slidenum">
              <a:rPr lang="en-US"/>
              <a:pPr>
                <a:defRPr/>
              </a:pPr>
              <a:t>‹#›</a:t>
            </a:fld>
            <a:endParaRPr lang="en-US"/>
          </a:p>
        </p:txBody>
      </p:sp>
    </p:spTree>
    <p:extLst>
      <p:ext uri="{BB962C8B-B14F-4D97-AF65-F5344CB8AC3E}">
        <p14:creationId xmlns:p14="http://schemas.microsoft.com/office/powerpoint/2010/main" val="379430753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A4AA4D-2ECC-4C08-9407-6BEB8EC9EE79}" type="slidenum">
              <a:rPr lang="en-US"/>
              <a:pPr>
                <a:defRPr/>
              </a:pPr>
              <a:t>‹#›</a:t>
            </a:fld>
            <a:endParaRPr lang="en-US"/>
          </a:p>
        </p:txBody>
      </p:sp>
    </p:spTree>
    <p:extLst>
      <p:ext uri="{BB962C8B-B14F-4D97-AF65-F5344CB8AC3E}">
        <p14:creationId xmlns:p14="http://schemas.microsoft.com/office/powerpoint/2010/main" val="36356125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3B25A5-9779-4AB0-82D0-729C869C6251}" type="slidenum">
              <a:rPr lang="en-US"/>
              <a:pPr>
                <a:defRPr/>
              </a:pPr>
              <a:t>‹#›</a:t>
            </a:fld>
            <a:endParaRPr lang="en-US"/>
          </a:p>
        </p:txBody>
      </p:sp>
    </p:spTree>
    <p:extLst>
      <p:ext uri="{BB962C8B-B14F-4D97-AF65-F5344CB8AC3E}">
        <p14:creationId xmlns:p14="http://schemas.microsoft.com/office/powerpoint/2010/main" val="168613646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7BCBB7-389F-4F99-AC8A-47DCF38AD1E9}" type="slidenum">
              <a:rPr lang="en-US"/>
              <a:pPr>
                <a:defRPr/>
              </a:pPr>
              <a:t>‹#›</a:t>
            </a:fld>
            <a:endParaRPr lang="en-US"/>
          </a:p>
        </p:txBody>
      </p:sp>
    </p:spTree>
    <p:extLst>
      <p:ext uri="{BB962C8B-B14F-4D97-AF65-F5344CB8AC3E}">
        <p14:creationId xmlns:p14="http://schemas.microsoft.com/office/powerpoint/2010/main" val="410750435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E3D3B978-7774-45E5-88C4-FD0AF3338A79}" type="slidenum">
              <a:rPr lang="en-US"/>
              <a:pPr>
                <a:defRPr/>
              </a:pPr>
              <a:t>‹#›</a:t>
            </a:fld>
            <a:endParaRPr lang="en-US"/>
          </a:p>
        </p:txBody>
      </p:sp>
    </p:spTree>
    <p:extLst>
      <p:ext uri="{BB962C8B-B14F-4D97-AF65-F5344CB8AC3E}">
        <p14:creationId xmlns:p14="http://schemas.microsoft.com/office/powerpoint/2010/main" val="2029899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EBD71-8FFB-479D-8C9B-1D3BCED748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03232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2156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A6BC17-FEFD-463F-8E58-EB7FD9B7077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869461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A6BC17-FEFD-463F-8E58-EB7FD9B7077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14006562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A6BC17-FEFD-463F-8E58-EB7FD9B70775}"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41076559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A6BC17-FEFD-463F-8E58-EB7FD9B70775}"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22292135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A6BC17-FEFD-463F-8E58-EB7FD9B70775}"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8274382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6BC17-FEFD-463F-8E58-EB7FD9B70775}"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10525029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A6BC17-FEFD-463F-8E58-EB7FD9B70775}"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14611773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A6BC17-FEFD-463F-8E58-EB7FD9B70775}"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25139239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A6BC17-FEFD-463F-8E58-EB7FD9B7077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2973764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97D24D-D4C5-4AE8-B338-FE812D71BB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62623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A6BC17-FEFD-463F-8E58-EB7FD9B70775}"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33760117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0A152B-CD4D-4BE0-B207-5B42D51BA680}" type="slidenum">
              <a:rPr lang="en-US"/>
              <a:pPr>
                <a:defRPr/>
              </a:pPr>
              <a:t>‹#›</a:t>
            </a:fld>
            <a:endParaRPr lang="en-US"/>
          </a:p>
        </p:txBody>
      </p:sp>
    </p:spTree>
    <p:extLst>
      <p:ext uri="{BB962C8B-B14F-4D97-AF65-F5344CB8AC3E}">
        <p14:creationId xmlns:p14="http://schemas.microsoft.com/office/powerpoint/2010/main" val="33749426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A64C87-9A2E-4A7A-BF18-6B6BB8A2F0E7}" type="slidenum">
              <a:rPr lang="en-US"/>
              <a:pPr>
                <a:defRPr/>
              </a:pPr>
              <a:t>‹#›</a:t>
            </a:fld>
            <a:endParaRPr lang="en-US"/>
          </a:p>
        </p:txBody>
      </p:sp>
    </p:spTree>
    <p:extLst>
      <p:ext uri="{BB962C8B-B14F-4D97-AF65-F5344CB8AC3E}">
        <p14:creationId xmlns:p14="http://schemas.microsoft.com/office/powerpoint/2010/main" val="3721658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DF32F3-CFDB-4874-8930-1B3EEFA3896B}" type="slidenum">
              <a:rPr lang="en-US"/>
              <a:pPr>
                <a:defRPr/>
              </a:pPr>
              <a:t>‹#›</a:t>
            </a:fld>
            <a:endParaRPr lang="en-US"/>
          </a:p>
        </p:txBody>
      </p:sp>
    </p:spTree>
    <p:extLst>
      <p:ext uri="{BB962C8B-B14F-4D97-AF65-F5344CB8AC3E}">
        <p14:creationId xmlns:p14="http://schemas.microsoft.com/office/powerpoint/2010/main" val="39384722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BADA29-5E0E-43A3-A8BA-E385442B0C04}" type="slidenum">
              <a:rPr lang="en-US"/>
              <a:pPr>
                <a:defRPr/>
              </a:pPr>
              <a:t>‹#›</a:t>
            </a:fld>
            <a:endParaRPr lang="en-US"/>
          </a:p>
        </p:txBody>
      </p:sp>
    </p:spTree>
    <p:extLst>
      <p:ext uri="{BB962C8B-B14F-4D97-AF65-F5344CB8AC3E}">
        <p14:creationId xmlns:p14="http://schemas.microsoft.com/office/powerpoint/2010/main" val="28356576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5A656B-D1ED-48EA-86BC-4EB013272346}" type="slidenum">
              <a:rPr lang="en-US"/>
              <a:pPr>
                <a:defRPr/>
              </a:pPr>
              <a:t>‹#›</a:t>
            </a:fld>
            <a:endParaRPr lang="en-US"/>
          </a:p>
        </p:txBody>
      </p:sp>
    </p:spTree>
    <p:extLst>
      <p:ext uri="{BB962C8B-B14F-4D97-AF65-F5344CB8AC3E}">
        <p14:creationId xmlns:p14="http://schemas.microsoft.com/office/powerpoint/2010/main" val="17799689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F266BD-8CC9-4B76-85EE-33415ED0506E}" type="slidenum">
              <a:rPr lang="en-US"/>
              <a:pPr>
                <a:defRPr/>
              </a:pPr>
              <a:t>‹#›</a:t>
            </a:fld>
            <a:endParaRPr lang="en-US"/>
          </a:p>
        </p:txBody>
      </p:sp>
    </p:spTree>
    <p:extLst>
      <p:ext uri="{BB962C8B-B14F-4D97-AF65-F5344CB8AC3E}">
        <p14:creationId xmlns:p14="http://schemas.microsoft.com/office/powerpoint/2010/main" val="30230661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A186A6-4C93-427F-B581-C36585033D8C}" type="slidenum">
              <a:rPr lang="en-US"/>
              <a:pPr>
                <a:defRPr/>
              </a:pPr>
              <a:t>‹#›</a:t>
            </a:fld>
            <a:endParaRPr lang="en-US"/>
          </a:p>
        </p:txBody>
      </p:sp>
    </p:spTree>
    <p:extLst>
      <p:ext uri="{BB962C8B-B14F-4D97-AF65-F5344CB8AC3E}">
        <p14:creationId xmlns:p14="http://schemas.microsoft.com/office/powerpoint/2010/main" val="8910967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7C9B4C-25D1-44C2-B293-3C6C155E79A2}" type="slidenum">
              <a:rPr lang="en-US"/>
              <a:pPr>
                <a:defRPr/>
              </a:pPr>
              <a:t>‹#›</a:t>
            </a:fld>
            <a:endParaRPr lang="en-US"/>
          </a:p>
        </p:txBody>
      </p:sp>
    </p:spTree>
    <p:extLst>
      <p:ext uri="{BB962C8B-B14F-4D97-AF65-F5344CB8AC3E}">
        <p14:creationId xmlns:p14="http://schemas.microsoft.com/office/powerpoint/2010/main" val="6510176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5D4D3-A297-47EC-9258-DA3516603FCF}" type="slidenum">
              <a:rPr lang="en-US"/>
              <a:pPr>
                <a:defRPr/>
              </a:pPr>
              <a:t>‹#›</a:t>
            </a:fld>
            <a:endParaRPr lang="en-US"/>
          </a:p>
        </p:txBody>
      </p:sp>
    </p:spTree>
    <p:extLst>
      <p:ext uri="{BB962C8B-B14F-4D97-AF65-F5344CB8AC3E}">
        <p14:creationId xmlns:p14="http://schemas.microsoft.com/office/powerpoint/2010/main" val="121592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A4889E-6B99-4BEF-BCC2-8C0D5B9DFD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9489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FE900-276B-4CD0-8A0F-2775B86D2EB4}" type="slidenum">
              <a:rPr lang="en-US"/>
              <a:pPr>
                <a:defRPr/>
              </a:pPr>
              <a:t>‹#›</a:t>
            </a:fld>
            <a:endParaRPr lang="en-US"/>
          </a:p>
        </p:txBody>
      </p:sp>
    </p:spTree>
    <p:extLst>
      <p:ext uri="{BB962C8B-B14F-4D97-AF65-F5344CB8AC3E}">
        <p14:creationId xmlns:p14="http://schemas.microsoft.com/office/powerpoint/2010/main" val="39474860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6B071E-530C-4092-A79D-8B29B8387C20}" type="slidenum">
              <a:rPr lang="en-US"/>
              <a:pPr>
                <a:defRPr/>
              </a:pPr>
              <a:t>‹#›</a:t>
            </a:fld>
            <a:endParaRPr lang="en-US"/>
          </a:p>
        </p:txBody>
      </p:sp>
    </p:spTree>
    <p:extLst>
      <p:ext uri="{BB962C8B-B14F-4D97-AF65-F5344CB8AC3E}">
        <p14:creationId xmlns:p14="http://schemas.microsoft.com/office/powerpoint/2010/main" val="24914535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700BC-CFCF-4C98-AA05-A83EC8E022B7}" type="slidenum">
              <a:rPr lang="en-US"/>
              <a:pPr>
                <a:defRPr/>
              </a:pPr>
              <a:t>‹#›</a:t>
            </a:fld>
            <a:endParaRPr lang="en-US"/>
          </a:p>
        </p:txBody>
      </p:sp>
    </p:spTree>
    <p:extLst>
      <p:ext uri="{BB962C8B-B14F-4D97-AF65-F5344CB8AC3E}">
        <p14:creationId xmlns:p14="http://schemas.microsoft.com/office/powerpoint/2010/main" val="36499743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0EF5C-8264-4402-934B-E6DD6BC86B16}" type="slidenum">
              <a:rPr lang="en-US"/>
              <a:pPr>
                <a:defRPr/>
              </a:pPr>
              <a:t>‹#›</a:t>
            </a:fld>
            <a:endParaRPr lang="en-US"/>
          </a:p>
        </p:txBody>
      </p:sp>
    </p:spTree>
    <p:extLst>
      <p:ext uri="{BB962C8B-B14F-4D97-AF65-F5344CB8AC3E}">
        <p14:creationId xmlns:p14="http://schemas.microsoft.com/office/powerpoint/2010/main" val="35606112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191213" y="262785"/>
            <a:ext cx="8761576" cy="5704878"/>
          </a:xfrm>
          <a:prstGeom prst="rect">
            <a:avLst/>
          </a:prstGeom>
          <a:solidFill>
            <a:srgbClr val="0F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080370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192024" y="265177"/>
            <a:ext cx="8762287"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12" name="Straight Connector 11"/>
          <p:cNvCxnSpPr/>
          <p:nvPr userDrawn="1"/>
        </p:nvCxnSpPr>
        <p:spPr>
          <a:xfrm>
            <a:off x="453326" y="1196392"/>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90906" y="448056"/>
            <a:ext cx="5157839" cy="640080"/>
          </a:xfrm>
        </p:spPr>
        <p:txBody>
          <a:bodyPr anchor="b" anchorCtr="0">
            <a:normAutofit/>
          </a:bodyPr>
          <a:lstStyle>
            <a:lvl1pPr>
              <a:defRPr sz="21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404622" y="1435608"/>
            <a:ext cx="3312414" cy="3977640"/>
          </a:xfrm>
        </p:spPr>
        <p:txBody>
          <a:bodyPr vert="horz" lIns="91440" tIns="45720" rIns="91440" bIns="45720" rtlCol="0">
            <a:normAutofit/>
          </a:bodyPr>
          <a:lstStyle>
            <a:lvl1pPr>
              <a:defRPr lang="en-US" sz="900" smtClean="0">
                <a:solidFill>
                  <a:schemeClr val="tx1">
                    <a:lumMod val="75000"/>
                    <a:lumOff val="25000"/>
                  </a:schemeClr>
                </a:solidFill>
              </a:defRPr>
            </a:lvl1pPr>
            <a:lvl2pPr>
              <a:defRPr lang="en-US" sz="900" smtClean="0">
                <a:solidFill>
                  <a:schemeClr val="tx1">
                    <a:lumMod val="75000"/>
                    <a:lumOff val="25000"/>
                  </a:schemeClr>
                </a:solidFill>
              </a:defRPr>
            </a:lvl2pPr>
            <a:lvl3pPr>
              <a:defRPr lang="en-US" sz="900" smtClean="0">
                <a:solidFill>
                  <a:schemeClr val="tx1">
                    <a:lumMod val="75000"/>
                    <a:lumOff val="25000"/>
                  </a:schemeClr>
                </a:solidFill>
              </a:defRPr>
            </a:lvl3pPr>
            <a:lvl4pPr>
              <a:defRPr lang="en-US" sz="900" smtClean="0">
                <a:solidFill>
                  <a:schemeClr val="tx1">
                    <a:lumMod val="75000"/>
                    <a:lumOff val="25000"/>
                  </a:schemeClr>
                </a:solidFill>
              </a:defRPr>
            </a:lvl4pPr>
            <a:lvl5pPr>
              <a:defRPr lang="en-US" sz="900">
                <a:solidFill>
                  <a:schemeClr val="tx1">
                    <a:lumMod val="75000"/>
                    <a:lumOff val="25000"/>
                  </a:schemeClr>
                </a:solidFill>
              </a:defRPr>
            </a:lvl5pPr>
          </a:lstStyle>
          <a:p>
            <a:pPr marL="0" lvl="0" indent="0">
              <a:lnSpc>
                <a:spcPct val="150000"/>
              </a:lnSpc>
              <a:spcBef>
                <a:spcPts val="750"/>
              </a:spcBef>
              <a:spcAft>
                <a:spcPts val="900"/>
              </a:spcAft>
              <a:buNone/>
            </a:pPr>
            <a:r>
              <a:rPr lang="en-US"/>
              <a:t>Click to edit Master text styles</a:t>
            </a:r>
          </a:p>
          <a:p>
            <a:pPr marL="0" lvl="1" indent="0">
              <a:lnSpc>
                <a:spcPct val="150000"/>
              </a:lnSpc>
              <a:spcBef>
                <a:spcPts val="750"/>
              </a:spcBef>
              <a:spcAft>
                <a:spcPts val="900"/>
              </a:spcAft>
              <a:buNone/>
            </a:pPr>
            <a:r>
              <a:rPr lang="en-US"/>
              <a:t>Second level</a:t>
            </a:r>
          </a:p>
          <a:p>
            <a:pPr marL="0" lvl="2" indent="0">
              <a:lnSpc>
                <a:spcPct val="150000"/>
              </a:lnSpc>
              <a:spcBef>
                <a:spcPts val="750"/>
              </a:spcBef>
              <a:spcAft>
                <a:spcPts val="900"/>
              </a:spcAft>
              <a:buNone/>
            </a:pPr>
            <a:r>
              <a:rPr lang="en-US"/>
              <a:t>Third level</a:t>
            </a:r>
          </a:p>
          <a:p>
            <a:pPr marL="0" lvl="3" indent="0">
              <a:lnSpc>
                <a:spcPct val="150000"/>
              </a:lnSpc>
              <a:spcBef>
                <a:spcPts val="750"/>
              </a:spcBef>
              <a:spcAft>
                <a:spcPts val="900"/>
              </a:spcAft>
              <a:buNone/>
            </a:pPr>
            <a:r>
              <a:rPr lang="en-US"/>
              <a:t>Fourth level</a:t>
            </a:r>
          </a:p>
          <a:p>
            <a:pPr marL="0" lvl="4" indent="0">
              <a:lnSpc>
                <a:spcPct val="150000"/>
              </a:lnSpc>
              <a:spcBef>
                <a:spcPts val="750"/>
              </a:spcBef>
              <a:spcAft>
                <a:spcPts val="900"/>
              </a:spcAft>
              <a:buNone/>
            </a:pPr>
            <a:r>
              <a:rPr lang="en-US"/>
              <a:t>Fifth level</a:t>
            </a:r>
            <a:endParaRPr lang="en-US" dirty="0"/>
          </a:p>
        </p:txBody>
      </p:sp>
      <p:pic>
        <p:nvPicPr>
          <p:cNvPr id="10" name="Picture 9">
            <a:extLst>
              <a:ext uri="{FF2B5EF4-FFF2-40B4-BE49-F238E27FC236}">
                <a16:creationId xmlns:a16="http://schemas.microsoft.com/office/drawing/2014/main" id="{7E7B7681-CC10-4D0E-8DB8-4D641617B20B}"/>
              </a:ext>
            </a:extLst>
          </p:cNvPr>
          <p:cNvPicPr>
            <a:picLocks noChangeAspect="1"/>
          </p:cNvPicPr>
          <p:nvPr userDrawn="1"/>
        </p:nvPicPr>
        <p:blipFill>
          <a:blip r:embed="rId2"/>
          <a:stretch>
            <a:fillRect/>
          </a:stretch>
        </p:blipFill>
        <p:spPr>
          <a:xfrm>
            <a:off x="7595218" y="6005104"/>
            <a:ext cx="1356758" cy="587720"/>
          </a:xfrm>
          <a:prstGeom prst="rect">
            <a:avLst/>
          </a:prstGeom>
        </p:spPr>
      </p:pic>
    </p:spTree>
    <p:extLst>
      <p:ext uri="{BB962C8B-B14F-4D97-AF65-F5344CB8AC3E}">
        <p14:creationId xmlns:p14="http://schemas.microsoft.com/office/powerpoint/2010/main" val="9852311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191214" y="262785"/>
            <a:ext cx="8762287"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bwMode="blackWhite">
          <a:xfrm>
            <a:off x="191213" y="262785"/>
            <a:ext cx="8761576" cy="2072643"/>
          </a:xfrm>
          <a:prstGeom prst="rect">
            <a:avLst/>
          </a:prstGeom>
          <a:solidFill>
            <a:srgbClr val="0F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90906" y="1536192"/>
            <a:ext cx="5157216" cy="640080"/>
          </a:xfrm>
        </p:spPr>
        <p:txBody>
          <a:bodyPr>
            <a:normAutofit/>
          </a:bodyPr>
          <a:lstStyle>
            <a:lvl1pPr>
              <a:defRPr sz="27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404622" y="2560320"/>
            <a:ext cx="7084314" cy="3977640"/>
          </a:xfrm>
        </p:spPr>
        <p:txBody>
          <a:bodyPr vert="horz" lIns="91440" tIns="45720" rIns="91440" bIns="45720" rtlCol="0">
            <a:normAutofit/>
          </a:bodyPr>
          <a:lstStyle>
            <a:lvl1pPr>
              <a:defRPr lang="en-US" sz="1800" smtClean="0">
                <a:solidFill>
                  <a:schemeClr val="tx1">
                    <a:lumMod val="75000"/>
                    <a:lumOff val="25000"/>
                  </a:schemeClr>
                </a:solidFill>
                <a:latin typeface="+mj-lt"/>
              </a:defRPr>
            </a:lvl1pPr>
            <a:lvl2pPr>
              <a:defRPr lang="en-US" sz="900" dirty="0" smtClean="0">
                <a:solidFill>
                  <a:schemeClr val="tx1">
                    <a:lumMod val="75000"/>
                    <a:lumOff val="25000"/>
                  </a:schemeClr>
                </a:solidFill>
              </a:defRPr>
            </a:lvl2pPr>
            <a:lvl3pPr>
              <a:defRPr lang="en-US" sz="900" dirty="0" smtClean="0">
                <a:solidFill>
                  <a:schemeClr val="tx1">
                    <a:lumMod val="75000"/>
                    <a:lumOff val="25000"/>
                  </a:schemeClr>
                </a:solidFill>
              </a:defRPr>
            </a:lvl3pPr>
            <a:lvl4pPr>
              <a:defRPr lang="en-US" sz="900" dirty="0" smtClean="0">
                <a:solidFill>
                  <a:schemeClr val="tx1">
                    <a:lumMod val="75000"/>
                    <a:lumOff val="25000"/>
                  </a:schemeClr>
                </a:solidFill>
              </a:defRPr>
            </a:lvl4pPr>
            <a:lvl5pPr>
              <a:defRPr lang="en-US" sz="900" dirty="0">
                <a:solidFill>
                  <a:schemeClr val="tx1">
                    <a:lumMod val="75000"/>
                    <a:lumOff val="25000"/>
                  </a:schemeClr>
                </a:solidFill>
              </a:defRPr>
            </a:lvl5pPr>
          </a:lstStyle>
          <a:p>
            <a:pPr marL="0" lvl="0" indent="0">
              <a:lnSpc>
                <a:spcPct val="150000"/>
              </a:lnSpc>
              <a:spcBef>
                <a:spcPts val="750"/>
              </a:spcBef>
              <a:spcAft>
                <a:spcPts val="900"/>
              </a:spcAft>
              <a:buNone/>
            </a:pPr>
            <a:r>
              <a:rPr lang="en-US"/>
              <a:t>Click to edit Master text styles</a:t>
            </a:r>
          </a:p>
          <a:p>
            <a:pPr marL="0" lvl="1" indent="0">
              <a:lnSpc>
                <a:spcPct val="150000"/>
              </a:lnSpc>
              <a:spcBef>
                <a:spcPts val="750"/>
              </a:spcBef>
              <a:spcAft>
                <a:spcPts val="900"/>
              </a:spcAft>
              <a:buNone/>
            </a:pPr>
            <a:r>
              <a:rPr lang="en-US"/>
              <a:t>Second level</a:t>
            </a:r>
          </a:p>
          <a:p>
            <a:pPr marL="0" lvl="2" indent="0">
              <a:lnSpc>
                <a:spcPct val="150000"/>
              </a:lnSpc>
              <a:spcBef>
                <a:spcPts val="750"/>
              </a:spcBef>
              <a:spcAft>
                <a:spcPts val="900"/>
              </a:spcAft>
              <a:buNone/>
            </a:pPr>
            <a:r>
              <a:rPr lang="en-US"/>
              <a:t>Third level</a:t>
            </a:r>
          </a:p>
          <a:p>
            <a:pPr marL="0" lvl="3" indent="0">
              <a:lnSpc>
                <a:spcPct val="150000"/>
              </a:lnSpc>
              <a:spcBef>
                <a:spcPts val="750"/>
              </a:spcBef>
              <a:spcAft>
                <a:spcPts val="900"/>
              </a:spcAft>
              <a:buNone/>
            </a:pPr>
            <a:r>
              <a:rPr lang="en-US"/>
              <a:t>Fourth level</a:t>
            </a:r>
          </a:p>
          <a:p>
            <a:pPr marL="0" lvl="4" indent="0">
              <a:lnSpc>
                <a:spcPct val="150000"/>
              </a:lnSpc>
              <a:spcBef>
                <a:spcPts val="750"/>
              </a:spcBef>
              <a:spcAft>
                <a:spcPts val="900"/>
              </a:spcAft>
              <a:buNone/>
            </a:pPr>
            <a:r>
              <a:rPr lang="en-US"/>
              <a:t>Fifth level</a:t>
            </a:r>
            <a:endParaRPr lang="en-US" dirty="0"/>
          </a:p>
        </p:txBody>
      </p:sp>
      <p:pic>
        <p:nvPicPr>
          <p:cNvPr id="6" name="Picture 5">
            <a:extLst>
              <a:ext uri="{FF2B5EF4-FFF2-40B4-BE49-F238E27FC236}">
                <a16:creationId xmlns:a16="http://schemas.microsoft.com/office/drawing/2014/main" id="{9951FA02-D52E-4FA4-9423-0A8D02C2CC8C}"/>
              </a:ext>
            </a:extLst>
          </p:cNvPr>
          <p:cNvPicPr>
            <a:picLocks noChangeAspect="1"/>
          </p:cNvPicPr>
          <p:nvPr userDrawn="1"/>
        </p:nvPicPr>
        <p:blipFill>
          <a:blip r:embed="rId2"/>
          <a:stretch>
            <a:fillRect/>
          </a:stretch>
        </p:blipFill>
        <p:spPr>
          <a:xfrm>
            <a:off x="7595218" y="6005104"/>
            <a:ext cx="1356758" cy="587720"/>
          </a:xfrm>
          <a:prstGeom prst="rect">
            <a:avLst/>
          </a:prstGeom>
        </p:spPr>
      </p:pic>
    </p:spTree>
    <p:extLst>
      <p:ext uri="{BB962C8B-B14F-4D97-AF65-F5344CB8AC3E}">
        <p14:creationId xmlns:p14="http://schemas.microsoft.com/office/powerpoint/2010/main" val="295984729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7756-9ECF-4D5C-8250-99F58A3B1CB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355A31-EB39-4638-BCCD-63012DF874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3C0547-7F6B-4356-9D7E-45572FAF14C5}"/>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5" name="Footer Placeholder 4">
            <a:extLst>
              <a:ext uri="{FF2B5EF4-FFF2-40B4-BE49-F238E27FC236}">
                <a16:creationId xmlns:a16="http://schemas.microsoft.com/office/drawing/2014/main" id="{4AB1E68A-52DF-4A45-AB04-B120465B7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D234D-81A1-47B0-B7F2-2EA005A9256F}"/>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1127585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C575-974B-4DA2-A61E-6FBE15FE3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E7644C-85EA-450A-BB05-3B28D273D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AE34B-0DB7-4616-AF84-F155865F6FCE}"/>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5" name="Footer Placeholder 4">
            <a:extLst>
              <a:ext uri="{FF2B5EF4-FFF2-40B4-BE49-F238E27FC236}">
                <a16:creationId xmlns:a16="http://schemas.microsoft.com/office/drawing/2014/main" id="{4519AD07-64C6-41C7-A1BE-FF0464B8D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04794-4EBE-4176-B485-973242F4F1A3}"/>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21586116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AFE0-57EA-4E2B-ADAB-ED4F6D8016C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6D8D400-6E04-4D5C-9247-511B9B18A4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6D519-9EC2-40D8-8E7B-10BEDD41192F}"/>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5" name="Footer Placeholder 4">
            <a:extLst>
              <a:ext uri="{FF2B5EF4-FFF2-40B4-BE49-F238E27FC236}">
                <a16:creationId xmlns:a16="http://schemas.microsoft.com/office/drawing/2014/main" id="{1BA80696-562C-452A-886E-6D3237875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F0ED6-AF88-4EB2-87C0-8DF7EF0D636E}"/>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3797913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C5500-7E6F-4844-98F2-91B548407C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78245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4B48-63A0-477F-A120-ABACC57A6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31968-D8E2-4A1B-9BB8-E447AD06798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70D78-E2A8-4546-8054-8257D9C1FA7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EA22C-A518-4AB2-928A-12086BF5F691}"/>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6" name="Footer Placeholder 5">
            <a:extLst>
              <a:ext uri="{FF2B5EF4-FFF2-40B4-BE49-F238E27FC236}">
                <a16:creationId xmlns:a16="http://schemas.microsoft.com/office/drawing/2014/main" id="{13D2F563-5EA2-4C9F-B688-8C173B537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0D441B-4B8B-4FEF-A287-328D9CBD48B4}"/>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24731259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50E0-E08C-4E25-8C9B-78A06F261F0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008058-AE41-4095-B68E-FC75E1168B9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F0C42-6850-4351-8B70-62288298880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8E28B-43A3-4D8D-82A6-9684844F7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9C6F3-B25B-424A-B9E5-019A9B2C073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2A9C9-9BEB-4D76-AD54-B6F97D2A3B8B}"/>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8" name="Footer Placeholder 7">
            <a:extLst>
              <a:ext uri="{FF2B5EF4-FFF2-40B4-BE49-F238E27FC236}">
                <a16:creationId xmlns:a16="http://schemas.microsoft.com/office/drawing/2014/main" id="{2CC12037-BF7E-438D-8D4F-BEC7F4481C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AFC128-7618-4F62-8455-EEA8E9DD9C84}"/>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365217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1EEEC-A868-4686-A155-DE0E5B5EA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F16F6C-5F08-4948-87FA-1F8FD2CAA8C6}"/>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4" name="Footer Placeholder 3">
            <a:extLst>
              <a:ext uri="{FF2B5EF4-FFF2-40B4-BE49-F238E27FC236}">
                <a16:creationId xmlns:a16="http://schemas.microsoft.com/office/drawing/2014/main" id="{9F610ECE-CC57-478A-9075-AC7920B2C8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2CE91-6A12-4A7D-9C25-8AE8E0D0D613}"/>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41153516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DB378-E26C-4A2F-B024-EF761A69E12C}"/>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3" name="Footer Placeholder 2">
            <a:extLst>
              <a:ext uri="{FF2B5EF4-FFF2-40B4-BE49-F238E27FC236}">
                <a16:creationId xmlns:a16="http://schemas.microsoft.com/office/drawing/2014/main" id="{FEECEB4C-DD1C-4393-9BDA-D89DF9B70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F7E32-4C61-47DD-A284-CF80EDAB21FE}"/>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35298099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37A8-B491-45F7-B17F-6170E7FA48C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C8A2FAD-CBDC-40CA-AAB7-36AABD3BB65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61C43-CC54-4B25-A502-BD38D8E9E6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87F1C3-774A-4E68-AE6B-424CC0B2BCCE}"/>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6" name="Footer Placeholder 5">
            <a:extLst>
              <a:ext uri="{FF2B5EF4-FFF2-40B4-BE49-F238E27FC236}">
                <a16:creationId xmlns:a16="http://schemas.microsoft.com/office/drawing/2014/main" id="{9629A030-0548-4736-A7CB-5423B49C6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03C91-D64C-4BDA-80B7-9ED23123A4FE}"/>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41774990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B2534-B6C1-4606-A08D-810F6614E4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6FD80BE-B8B9-4F48-9B75-400439C5FF9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3864FD9-378B-4AA6-918A-AAF2741A05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61436F-F905-439F-AEB1-B4AD7A7CDC05}"/>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6" name="Footer Placeholder 5">
            <a:extLst>
              <a:ext uri="{FF2B5EF4-FFF2-40B4-BE49-F238E27FC236}">
                <a16:creationId xmlns:a16="http://schemas.microsoft.com/office/drawing/2014/main" id="{F98C4849-F530-41E2-BAE6-44EB74920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C7A2B-D70F-4B4C-9BED-791ED3E4D8EE}"/>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17948878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270F-1E22-42AF-84EE-80603DFDA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23BD4-A6EE-4D04-AF5C-34D960728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9424F-87B6-493E-A9A2-624E2453B4B3}"/>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5" name="Footer Placeholder 4">
            <a:extLst>
              <a:ext uri="{FF2B5EF4-FFF2-40B4-BE49-F238E27FC236}">
                <a16:creationId xmlns:a16="http://schemas.microsoft.com/office/drawing/2014/main" id="{4CE7F5EA-6AC2-4A2B-A4B3-D5F24BC6E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95B6-12D7-4F26-B109-C5A07F09BD90}"/>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39526221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C7C552-9754-4785-A771-E1C067E21EF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9A6E86-3118-4191-A748-A6EFE0AE454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8D4FA-8CD3-41D6-8DE2-7F34C7764840}"/>
              </a:ext>
            </a:extLst>
          </p:cNvPr>
          <p:cNvSpPr>
            <a:spLocks noGrp="1"/>
          </p:cNvSpPr>
          <p:nvPr>
            <p:ph type="dt" sz="half" idx="10"/>
          </p:nvPr>
        </p:nvSpPr>
        <p:spPr/>
        <p:txBody>
          <a:bodyPr/>
          <a:lstStyle/>
          <a:p>
            <a:fld id="{7DAF82BB-6E49-4578-8FD4-BF10F8A26CC1}" type="datetimeFigureOut">
              <a:rPr lang="en-US" smtClean="0"/>
              <a:t>10/4/2022</a:t>
            </a:fld>
            <a:endParaRPr lang="en-US"/>
          </a:p>
        </p:txBody>
      </p:sp>
      <p:sp>
        <p:nvSpPr>
          <p:cNvPr id="5" name="Footer Placeholder 4">
            <a:extLst>
              <a:ext uri="{FF2B5EF4-FFF2-40B4-BE49-F238E27FC236}">
                <a16:creationId xmlns:a16="http://schemas.microsoft.com/office/drawing/2014/main" id="{D16792E6-9C40-4FBA-857A-842D0DB00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C36E-36F3-49A2-843B-304826C4CD1A}"/>
              </a:ext>
            </a:extLst>
          </p:cNvPr>
          <p:cNvSpPr>
            <a:spLocks noGrp="1"/>
          </p:cNvSpPr>
          <p:nvPr>
            <p:ph type="sldNum" sz="quarter" idx="12"/>
          </p:nvPr>
        </p:nvSpPr>
        <p:spPr/>
        <p:txBody>
          <a:bodyPr/>
          <a:lstStyle/>
          <a:p>
            <a:fld id="{748C36F3-6F59-425F-A324-1C466173F857}" type="slidenum">
              <a:rPr lang="en-US" smtClean="0"/>
              <a:t>‹#›</a:t>
            </a:fld>
            <a:endParaRPr lang="en-US"/>
          </a:p>
        </p:txBody>
      </p:sp>
    </p:spTree>
    <p:extLst>
      <p:ext uri="{BB962C8B-B14F-4D97-AF65-F5344CB8AC3E}">
        <p14:creationId xmlns:p14="http://schemas.microsoft.com/office/powerpoint/2010/main" val="29070789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D8206-70A7-4CEB-BFC2-63CD29727F49}"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36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4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800"/>
                                        <p:tgtEl>
                                          <p:spTgt spid="3">
                                            <p:txEl>
                                              <p:pRg st="0" end="0"/>
                                            </p:txEl>
                                          </p:spTgt>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C5ED4-C087-47CC-BFA2-E0585D0A73CE}" type="slidenum">
              <a:rPr lang="en-US" smtClean="0"/>
              <a:pPr/>
              <a:t>‹#›</a:t>
            </a:fld>
            <a:endParaRPr lang="en-US"/>
          </a:p>
        </p:txBody>
      </p:sp>
    </p:spTree>
    <p:extLst>
      <p:ext uri="{BB962C8B-B14F-4D97-AF65-F5344CB8AC3E}">
        <p14:creationId xmlns:p14="http://schemas.microsoft.com/office/powerpoint/2010/main" val="3343017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B7C90-C43D-4259-BD2C-0EFD8BFAFA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27904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057C2-E70A-41A2-897B-054F80253EB7}"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9272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F1BDC-E8DF-410C-A8A6-98A149FE6B1E}" type="slidenum">
              <a:rPr lang="en-US" smtClean="0"/>
              <a:pPr/>
              <a:t>‹#›</a:t>
            </a:fld>
            <a:endParaRPr lang="en-US"/>
          </a:p>
        </p:txBody>
      </p:sp>
    </p:spTree>
    <p:extLst>
      <p:ext uri="{BB962C8B-B14F-4D97-AF65-F5344CB8AC3E}">
        <p14:creationId xmlns:p14="http://schemas.microsoft.com/office/powerpoint/2010/main" val="3606087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A1723E-C5B6-46E1-8CAE-9A59E593CA26}" type="slidenum">
              <a:rPr lang="en-US" smtClean="0"/>
              <a:pPr/>
              <a:t>‹#›</a:t>
            </a:fld>
            <a:endParaRPr lang="en-US"/>
          </a:p>
        </p:txBody>
      </p:sp>
    </p:spTree>
    <p:extLst>
      <p:ext uri="{BB962C8B-B14F-4D97-AF65-F5344CB8AC3E}">
        <p14:creationId xmlns:p14="http://schemas.microsoft.com/office/powerpoint/2010/main" val="23576880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C670A4-3B46-4767-9D45-6AA6FC3B5FCC}" type="slidenum">
              <a:rPr lang="en-US" smtClean="0"/>
              <a:pPr/>
              <a:t>‹#›</a:t>
            </a:fld>
            <a:endParaRPr lang="en-US"/>
          </a:p>
        </p:txBody>
      </p:sp>
    </p:spTree>
    <p:extLst>
      <p:ext uri="{BB962C8B-B14F-4D97-AF65-F5344CB8AC3E}">
        <p14:creationId xmlns:p14="http://schemas.microsoft.com/office/powerpoint/2010/main" val="1208060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B22B382-C3E8-46C8-A985-5D5D0F6626A9}" type="slidenum">
              <a:rPr lang="en-US" smtClean="0"/>
              <a:pPr/>
              <a:t>‹#›</a:t>
            </a:fld>
            <a:endParaRPr lang="en-US"/>
          </a:p>
        </p:txBody>
      </p:sp>
    </p:spTree>
    <p:extLst>
      <p:ext uri="{BB962C8B-B14F-4D97-AF65-F5344CB8AC3E}">
        <p14:creationId xmlns:p14="http://schemas.microsoft.com/office/powerpoint/2010/main" val="22380248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620768-75C2-4AF5-9B87-1E90AC8610EB}" type="slidenum">
              <a:rPr lang="en-US" smtClean="0"/>
              <a:pPr/>
              <a:t>‹#›</a:t>
            </a:fld>
            <a:endParaRPr lang="en-US"/>
          </a:p>
        </p:txBody>
      </p:sp>
    </p:spTree>
    <p:extLst>
      <p:ext uri="{BB962C8B-B14F-4D97-AF65-F5344CB8AC3E}">
        <p14:creationId xmlns:p14="http://schemas.microsoft.com/office/powerpoint/2010/main" val="25064254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EC309-BAD4-4386-811A-5DCBEBBE16AB}" type="slidenum">
              <a:rPr lang="en-US" smtClean="0"/>
              <a:pPr/>
              <a:t>‹#›</a:t>
            </a:fld>
            <a:endParaRPr lang="en-US"/>
          </a:p>
        </p:txBody>
      </p:sp>
    </p:spTree>
    <p:extLst>
      <p:ext uri="{BB962C8B-B14F-4D97-AF65-F5344CB8AC3E}">
        <p14:creationId xmlns:p14="http://schemas.microsoft.com/office/powerpoint/2010/main" val="2742285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87230-E868-4549-AF29-0FDAD4D552BB}" type="slidenum">
              <a:rPr lang="en-US" smtClean="0"/>
              <a:pPr/>
              <a:t>‹#›</a:t>
            </a:fld>
            <a:endParaRPr lang="en-US"/>
          </a:p>
        </p:txBody>
      </p:sp>
    </p:spTree>
    <p:extLst>
      <p:ext uri="{BB962C8B-B14F-4D97-AF65-F5344CB8AC3E}">
        <p14:creationId xmlns:p14="http://schemas.microsoft.com/office/powerpoint/2010/main" val="35999444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87230-E868-4549-AF29-0FDAD4D552BB}" type="slidenum">
              <a:rPr lang="en-US" smtClean="0"/>
              <a:pPr/>
              <a:t>‹#›</a:t>
            </a:fld>
            <a:endParaRPr lang="en-US"/>
          </a:p>
        </p:txBody>
      </p:sp>
    </p:spTree>
    <p:extLst>
      <p:ext uri="{BB962C8B-B14F-4D97-AF65-F5344CB8AC3E}">
        <p14:creationId xmlns:p14="http://schemas.microsoft.com/office/powerpoint/2010/main" val="38851393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F287230-E868-4549-AF29-0FDAD4D552BB}" type="slidenum">
              <a:rPr lang="en-US" smtClean="0"/>
              <a:pPr/>
              <a:t>‹#›</a:t>
            </a:fld>
            <a:endParaRPr lang="en-US"/>
          </a:p>
        </p:txBody>
      </p:sp>
      <p:sp>
        <p:nvSpPr>
          <p:cNvPr id="9" name="Text Placeholder 8"/>
          <p:cNvSpPr>
            <a:spLocks noGrp="1"/>
          </p:cNvSpPr>
          <p:nvPr>
            <p:ph type="body" sz="quarter" idx="15"/>
          </p:nvPr>
        </p:nvSpPr>
        <p:spPr>
          <a:xfrm>
            <a:off x="609600" y="3505200"/>
            <a:ext cx="5486400" cy="838200"/>
          </a:xfrm>
        </p:spPr>
        <p:txBody>
          <a:bodyPr>
            <a:normAutofit/>
          </a:bodyPr>
          <a:lstStyle>
            <a:lvl1pPr marL="42863" indent="0">
              <a:buFontTx/>
              <a:buNone/>
              <a:defRPr sz="1350" baseline="0">
                <a:solidFill>
                  <a:schemeClr val="accent5">
                    <a:lumMod val="60000"/>
                    <a:lumOff val="40000"/>
                  </a:schemeClr>
                </a:solidFill>
              </a:defRPr>
            </a:lvl1pPr>
          </a:lstStyle>
          <a:p>
            <a:pPr lvl="0"/>
            <a:r>
              <a:rPr lang="en-US"/>
              <a:t>Click to edit Master text styles</a:t>
            </a:r>
          </a:p>
        </p:txBody>
      </p:sp>
      <p:sp>
        <p:nvSpPr>
          <p:cNvPr id="12" name="Text Placeholder 8"/>
          <p:cNvSpPr>
            <a:spLocks noGrp="1"/>
          </p:cNvSpPr>
          <p:nvPr>
            <p:ph type="body" sz="quarter" idx="16"/>
          </p:nvPr>
        </p:nvSpPr>
        <p:spPr>
          <a:xfrm>
            <a:off x="228600" y="1676400"/>
            <a:ext cx="5486400" cy="838200"/>
          </a:xfrm>
        </p:spPr>
        <p:txBody>
          <a:bodyPr>
            <a:normAutofit/>
          </a:bodyPr>
          <a:lstStyle>
            <a:lvl1pPr marL="42863" indent="0">
              <a:buFontTx/>
              <a:buNone/>
              <a:defRPr sz="1350" baseline="0">
                <a:solidFill>
                  <a:schemeClr val="accent5">
                    <a:lumMod val="60000"/>
                    <a:lumOff val="40000"/>
                  </a:schemeClr>
                </a:solidFill>
              </a:defRPr>
            </a:lvl1pPr>
          </a:lstStyle>
          <a:p>
            <a:pPr lvl="0"/>
            <a:r>
              <a:rPr lang="en-US"/>
              <a:t>Click to edit Master text styles</a:t>
            </a:r>
          </a:p>
        </p:txBody>
      </p:sp>
      <p:sp>
        <p:nvSpPr>
          <p:cNvPr id="14" name="Text Placeholder 8"/>
          <p:cNvSpPr>
            <a:spLocks noGrp="1"/>
          </p:cNvSpPr>
          <p:nvPr>
            <p:ph type="body" sz="quarter" idx="17"/>
          </p:nvPr>
        </p:nvSpPr>
        <p:spPr>
          <a:xfrm>
            <a:off x="381000" y="2590800"/>
            <a:ext cx="5486400" cy="838200"/>
          </a:xfrm>
        </p:spPr>
        <p:txBody>
          <a:bodyPr>
            <a:normAutofit/>
          </a:bodyPr>
          <a:lstStyle>
            <a:lvl1pPr marL="42863" indent="0">
              <a:buFontTx/>
              <a:buNone/>
              <a:defRPr sz="1350" baseline="0">
                <a:solidFill>
                  <a:schemeClr val="accent5">
                    <a:lumMod val="60000"/>
                    <a:lumOff val="40000"/>
                  </a:schemeClr>
                </a:solidFill>
              </a:defRPr>
            </a:lvl1pPr>
          </a:lstStyle>
          <a:p>
            <a:pPr lvl="0"/>
            <a:r>
              <a:rPr lang="en-US"/>
              <a:t>Click to edit Master text styles</a:t>
            </a:r>
          </a:p>
        </p:txBody>
      </p:sp>
      <p:sp>
        <p:nvSpPr>
          <p:cNvPr id="15" name="Text Placeholder 8"/>
          <p:cNvSpPr>
            <a:spLocks noGrp="1"/>
          </p:cNvSpPr>
          <p:nvPr>
            <p:ph type="body" sz="quarter" idx="18"/>
          </p:nvPr>
        </p:nvSpPr>
        <p:spPr>
          <a:xfrm>
            <a:off x="685800" y="4419600"/>
            <a:ext cx="5486400" cy="838200"/>
          </a:xfrm>
        </p:spPr>
        <p:txBody>
          <a:bodyPr>
            <a:normAutofit/>
          </a:bodyPr>
          <a:lstStyle>
            <a:lvl1pPr marL="42863" indent="0">
              <a:buFontTx/>
              <a:buNone/>
              <a:defRPr sz="1350" baseline="0">
                <a:solidFill>
                  <a:schemeClr val="accent5">
                    <a:lumMod val="60000"/>
                    <a:lumOff val="40000"/>
                  </a:schemeClr>
                </a:solidFill>
              </a:defRPr>
            </a:lvl1pPr>
          </a:lstStyle>
          <a:p>
            <a:pPr lvl="0"/>
            <a:r>
              <a:rPr lang="en-US"/>
              <a:t>Click to edit Master text styles</a:t>
            </a:r>
          </a:p>
        </p:txBody>
      </p:sp>
      <p:sp>
        <p:nvSpPr>
          <p:cNvPr id="13" name="Text Placeholder 10"/>
          <p:cNvSpPr>
            <a:spLocks noGrp="1"/>
          </p:cNvSpPr>
          <p:nvPr>
            <p:ph type="body" sz="quarter" idx="13"/>
          </p:nvPr>
        </p:nvSpPr>
        <p:spPr>
          <a:xfrm>
            <a:off x="685800" y="715963"/>
            <a:ext cx="5486400" cy="457200"/>
          </a:xfrm>
        </p:spPr>
        <p:txBody>
          <a:bodyPr>
            <a:normAutofit/>
          </a:bodyPr>
          <a:lstStyle>
            <a:lvl1pPr algn="l">
              <a:buFontTx/>
              <a:buNone/>
              <a:defRPr sz="1800" b="1">
                <a:solidFill>
                  <a:schemeClr val="bg2">
                    <a:lumMod val="75000"/>
                  </a:schemeClr>
                </a:solidFill>
              </a:defRPr>
            </a:lvl1pPr>
          </a:lstStyle>
          <a:p>
            <a:pPr lvl="0"/>
            <a:r>
              <a:rPr lang="en-US"/>
              <a:t>Click to edit Master text styles</a:t>
            </a:r>
          </a:p>
        </p:txBody>
      </p:sp>
      <p:sp>
        <p:nvSpPr>
          <p:cNvPr id="11" name="Title 1"/>
          <p:cNvSpPr>
            <a:spLocks noGrp="1"/>
          </p:cNvSpPr>
          <p:nvPr>
            <p:ph type="title"/>
          </p:nvPr>
        </p:nvSpPr>
        <p:spPr>
          <a:xfrm>
            <a:off x="304800" y="1"/>
            <a:ext cx="6477000" cy="944563"/>
          </a:xfrm>
        </p:spPr>
        <p:txBody>
          <a:bodyPr/>
          <a:lstStyle>
            <a:lvl1pPr algn="l">
              <a:defRPr>
                <a:ln>
                  <a:solidFill>
                    <a:schemeClr val="accent5">
                      <a:lumMod val="50000"/>
                    </a:schemeClr>
                  </a:solidFill>
                </a:ln>
                <a:solidFill>
                  <a:schemeClr val="accent5">
                    <a:lumMod val="20000"/>
                    <a:lumOff val="80000"/>
                  </a:schemeClr>
                </a:solidFill>
              </a:defRPr>
            </a:lvl1pPr>
          </a:lstStyle>
          <a:p>
            <a:r>
              <a:rPr lang="en-US"/>
              <a:t>Click to edit Master title style</a:t>
            </a:r>
          </a:p>
        </p:txBody>
      </p:sp>
    </p:spTree>
    <p:extLst>
      <p:ext uri="{BB962C8B-B14F-4D97-AF65-F5344CB8AC3E}">
        <p14:creationId xmlns:p14="http://schemas.microsoft.com/office/powerpoint/2010/main" val="1524865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9F616B-30B1-42E2-9375-6E9DAC6D2F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64162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3AACC3-EBF6-4C22-A49C-ABE991C7F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5825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2E7E8E-22BA-4E9D-8837-C5A869A062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9964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1DCB05-E34D-4521-8B6F-DCFB910AB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45512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2510A2-FD73-471B-85CD-A9785745D5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101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17ABEF-1814-4A5C-A856-1244FAA7A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2940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57F970-42E7-4A2B-B4BB-8E52BD5D93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8495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B907A1A-2C87-4B50-B34C-219889D90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0946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F746F1-D29D-4D0A-95F6-F87DEBD54C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1740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27A06-C258-406B-8EFD-9CBC8F96F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3733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42959C-4509-48C5-81EE-DCA5D5B40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32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C07CCD-B7FE-4B82-BDEB-98403B049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10549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1766F-34F6-420E-951F-94A513C99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5988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BBE6C-01E4-468B-8266-32A29978E4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1555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1"/>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361CF-CD1F-4E5B-A85A-3CC88EAE68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0720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74C606-CA30-46FF-8E53-591494784955}" type="slidenum">
              <a:rPr lang="en-US"/>
              <a:pPr>
                <a:defRPr/>
              </a:pPr>
              <a:t>‹#›</a:t>
            </a:fld>
            <a:endParaRPr lang="en-US"/>
          </a:p>
        </p:txBody>
      </p:sp>
    </p:spTree>
    <p:extLst>
      <p:ext uri="{BB962C8B-B14F-4D97-AF65-F5344CB8AC3E}">
        <p14:creationId xmlns:p14="http://schemas.microsoft.com/office/powerpoint/2010/main" val="8187416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CB9B01-7CF3-4464-B864-86A1A011FF8D}" type="slidenum">
              <a:rPr lang="en-US"/>
              <a:pPr>
                <a:defRPr/>
              </a:pPr>
              <a:t>‹#›</a:t>
            </a:fld>
            <a:endParaRPr lang="en-US"/>
          </a:p>
        </p:txBody>
      </p:sp>
    </p:spTree>
    <p:extLst>
      <p:ext uri="{BB962C8B-B14F-4D97-AF65-F5344CB8AC3E}">
        <p14:creationId xmlns:p14="http://schemas.microsoft.com/office/powerpoint/2010/main" val="8449019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7455E-F322-4ADA-A0E9-A095B374A390}" type="slidenum">
              <a:rPr lang="en-US"/>
              <a:pPr>
                <a:defRPr/>
              </a:pPr>
              <a:t>‹#›</a:t>
            </a:fld>
            <a:endParaRPr lang="en-US"/>
          </a:p>
        </p:txBody>
      </p:sp>
    </p:spTree>
    <p:extLst>
      <p:ext uri="{BB962C8B-B14F-4D97-AF65-F5344CB8AC3E}">
        <p14:creationId xmlns:p14="http://schemas.microsoft.com/office/powerpoint/2010/main" val="38830938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EE914D-07C6-4C88-AFB1-9417F2C12A6A}" type="slidenum">
              <a:rPr lang="en-US"/>
              <a:pPr>
                <a:defRPr/>
              </a:pPr>
              <a:t>‹#›</a:t>
            </a:fld>
            <a:endParaRPr lang="en-US"/>
          </a:p>
        </p:txBody>
      </p:sp>
    </p:spTree>
    <p:extLst>
      <p:ext uri="{BB962C8B-B14F-4D97-AF65-F5344CB8AC3E}">
        <p14:creationId xmlns:p14="http://schemas.microsoft.com/office/powerpoint/2010/main" val="26186552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A166AA0-3B0E-424A-8D27-89BE5C758132}" type="slidenum">
              <a:rPr lang="en-US"/>
              <a:pPr>
                <a:defRPr/>
              </a:pPr>
              <a:t>‹#›</a:t>
            </a:fld>
            <a:endParaRPr lang="en-US"/>
          </a:p>
        </p:txBody>
      </p:sp>
    </p:spTree>
    <p:extLst>
      <p:ext uri="{BB962C8B-B14F-4D97-AF65-F5344CB8AC3E}">
        <p14:creationId xmlns:p14="http://schemas.microsoft.com/office/powerpoint/2010/main" val="10864310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E54AB2-47FA-47EF-A885-F9C3AA828C86}" type="slidenum">
              <a:rPr lang="en-US"/>
              <a:pPr>
                <a:defRPr/>
              </a:pPr>
              <a:t>‹#›</a:t>
            </a:fld>
            <a:endParaRPr lang="en-US"/>
          </a:p>
        </p:txBody>
      </p:sp>
    </p:spTree>
    <p:extLst>
      <p:ext uri="{BB962C8B-B14F-4D97-AF65-F5344CB8AC3E}">
        <p14:creationId xmlns:p14="http://schemas.microsoft.com/office/powerpoint/2010/main" val="42664263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8AE673-DAE4-4CD7-B5E7-C892362539CD}" type="slidenum">
              <a:rPr lang="en-US"/>
              <a:pPr>
                <a:defRPr/>
              </a:pPr>
              <a:t>‹#›</a:t>
            </a:fld>
            <a:endParaRPr lang="en-US"/>
          </a:p>
        </p:txBody>
      </p:sp>
    </p:spTree>
    <p:extLst>
      <p:ext uri="{BB962C8B-B14F-4D97-AF65-F5344CB8AC3E}">
        <p14:creationId xmlns:p14="http://schemas.microsoft.com/office/powerpoint/2010/main" val="344076512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54DE79-F9F1-44A1-8AD9-323C3639DD04}" type="slidenum">
              <a:rPr lang="en-US"/>
              <a:pPr>
                <a:defRPr/>
              </a:pPr>
              <a:t>‹#›</a:t>
            </a:fld>
            <a:endParaRPr lang="en-US"/>
          </a:p>
        </p:txBody>
      </p:sp>
    </p:spTree>
    <p:extLst>
      <p:ext uri="{BB962C8B-B14F-4D97-AF65-F5344CB8AC3E}">
        <p14:creationId xmlns:p14="http://schemas.microsoft.com/office/powerpoint/2010/main" val="2409426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F7D004-6EC0-40AE-BF19-A340D43E35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65442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E863B5-F78D-4C72-9DBA-9C7ABE62BB43}" type="slidenum">
              <a:rPr lang="en-US"/>
              <a:pPr>
                <a:defRPr/>
              </a:pPr>
              <a:t>‹#›</a:t>
            </a:fld>
            <a:endParaRPr lang="en-US"/>
          </a:p>
        </p:txBody>
      </p:sp>
    </p:spTree>
    <p:extLst>
      <p:ext uri="{BB962C8B-B14F-4D97-AF65-F5344CB8AC3E}">
        <p14:creationId xmlns:p14="http://schemas.microsoft.com/office/powerpoint/2010/main" val="34573010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0D3DA-F643-4541-A485-4D7D6BB0317E}" type="slidenum">
              <a:rPr lang="en-US"/>
              <a:pPr>
                <a:defRPr/>
              </a:pPr>
              <a:t>‹#›</a:t>
            </a:fld>
            <a:endParaRPr lang="en-US"/>
          </a:p>
        </p:txBody>
      </p:sp>
    </p:spTree>
    <p:extLst>
      <p:ext uri="{BB962C8B-B14F-4D97-AF65-F5344CB8AC3E}">
        <p14:creationId xmlns:p14="http://schemas.microsoft.com/office/powerpoint/2010/main" val="216635894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E013C-BB93-435D-866F-60A6BF794643}" type="slidenum">
              <a:rPr lang="en-US"/>
              <a:pPr>
                <a:defRPr/>
              </a:pPr>
              <a:t>‹#›</a:t>
            </a:fld>
            <a:endParaRPr lang="en-US"/>
          </a:p>
        </p:txBody>
      </p:sp>
    </p:spTree>
    <p:extLst>
      <p:ext uri="{BB962C8B-B14F-4D97-AF65-F5344CB8AC3E}">
        <p14:creationId xmlns:p14="http://schemas.microsoft.com/office/powerpoint/2010/main" val="12897282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DF149-EBFC-471C-98B2-D3237984F19C}" type="slidenum">
              <a:rPr lang="en-US"/>
              <a:pPr>
                <a:defRPr/>
              </a:pPr>
              <a:t>‹#›</a:t>
            </a:fld>
            <a:endParaRPr lang="en-US"/>
          </a:p>
        </p:txBody>
      </p:sp>
    </p:spTree>
    <p:extLst>
      <p:ext uri="{BB962C8B-B14F-4D97-AF65-F5344CB8AC3E}">
        <p14:creationId xmlns:p14="http://schemas.microsoft.com/office/powerpoint/2010/main" val="379617070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989E18-2DAF-4BAB-A437-74343A97CCDE}" type="slidenum">
              <a:rPr lang="en-US"/>
              <a:pPr>
                <a:defRPr/>
              </a:pPr>
              <a:t>‹#›</a:t>
            </a:fld>
            <a:endParaRPr lang="en-US"/>
          </a:p>
        </p:txBody>
      </p:sp>
    </p:spTree>
    <p:extLst>
      <p:ext uri="{BB962C8B-B14F-4D97-AF65-F5344CB8AC3E}">
        <p14:creationId xmlns:p14="http://schemas.microsoft.com/office/powerpoint/2010/main" val="18038666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8B42FA-C2E5-4992-A324-642F6A5FD0E7}" type="slidenum">
              <a:rPr lang="en-US"/>
              <a:pPr>
                <a:defRPr/>
              </a:pPr>
              <a:t>‹#›</a:t>
            </a:fld>
            <a:endParaRPr lang="en-US"/>
          </a:p>
        </p:txBody>
      </p:sp>
    </p:spTree>
    <p:extLst>
      <p:ext uri="{BB962C8B-B14F-4D97-AF65-F5344CB8AC3E}">
        <p14:creationId xmlns:p14="http://schemas.microsoft.com/office/powerpoint/2010/main" val="15226840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96F5-C5AD-452C-9E1A-7FD24B3F0339}"/>
              </a:ext>
            </a:extLst>
          </p:cNvPr>
          <p:cNvSpPr>
            <a:spLocks noGrp="1"/>
          </p:cNvSpPr>
          <p:nvPr>
            <p:ph type="ctrTitle" hasCustomPrompt="1"/>
          </p:nvPr>
        </p:nvSpPr>
        <p:spPr>
          <a:xfrm>
            <a:off x="1143000" y="1489406"/>
            <a:ext cx="6858000" cy="2387600"/>
          </a:xfrm>
        </p:spPr>
        <p:txBody>
          <a:bodyPr anchor="b"/>
          <a:lstStyle>
            <a:lvl1pPr algn="ctr">
              <a:defRPr sz="45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defRPr>
            </a:lvl1pPr>
          </a:lstStyle>
          <a:p>
            <a:r>
              <a:rPr lang="en-US" dirty="0"/>
              <a:t>Enter Title Here</a:t>
            </a:r>
          </a:p>
        </p:txBody>
      </p:sp>
      <p:sp>
        <p:nvSpPr>
          <p:cNvPr id="3" name="Subtitle 2">
            <a:extLst>
              <a:ext uri="{FF2B5EF4-FFF2-40B4-BE49-F238E27FC236}">
                <a16:creationId xmlns:a16="http://schemas.microsoft.com/office/drawing/2014/main" id="{EC414BFC-2646-4016-A057-24BFE68010FB}"/>
              </a:ext>
            </a:extLst>
          </p:cNvPr>
          <p:cNvSpPr>
            <a:spLocks noGrp="1"/>
          </p:cNvSpPr>
          <p:nvPr>
            <p:ph type="subTitle" idx="1" hasCustomPrompt="1"/>
          </p:nvPr>
        </p:nvSpPr>
        <p:spPr>
          <a:xfrm>
            <a:off x="1143000" y="4174794"/>
            <a:ext cx="6858000" cy="1655762"/>
          </a:xfrm>
        </p:spPr>
        <p:txBody>
          <a:bodyPr/>
          <a:lstStyle>
            <a:lvl1pPr marL="0" indent="0" algn="ctr">
              <a:buNone/>
              <a:defRPr sz="1800" i="1">
                <a:solidFill>
                  <a:schemeClr val="bg1"/>
                </a:solidFill>
                <a:latin typeface="Cambria Math" panose="02040503050406030204" pitchFamily="18" charset="0"/>
                <a:ea typeface="Cambria Math" panose="02040503050406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a:t>
            </a:r>
          </a:p>
          <a:p>
            <a:r>
              <a:rPr lang="en-US" dirty="0"/>
              <a:t>Title</a:t>
            </a:r>
          </a:p>
          <a:p>
            <a:r>
              <a:rPr lang="en-US" dirty="0"/>
              <a:t>Date</a:t>
            </a:r>
          </a:p>
        </p:txBody>
      </p:sp>
    </p:spTree>
    <p:extLst>
      <p:ext uri="{BB962C8B-B14F-4D97-AF65-F5344CB8AC3E}">
        <p14:creationId xmlns:p14="http://schemas.microsoft.com/office/powerpoint/2010/main" val="36650047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B66C-556A-4AA7-9660-BB858A2CA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1D88F-CBAC-478F-A689-017954691A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3473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0A3C-FF11-4AD6-A60C-F4B9F429B4C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0E82CB5-337D-463B-ACB5-6958FD22481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33AD4-D764-4582-A824-DA9B30AD12AD}"/>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5" name="Footer Placeholder 4">
            <a:extLst>
              <a:ext uri="{FF2B5EF4-FFF2-40B4-BE49-F238E27FC236}">
                <a16:creationId xmlns:a16="http://schemas.microsoft.com/office/drawing/2014/main" id="{9524F3F1-F817-4D07-BB63-4D43D39616D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5306AF-59BF-4AF3-8780-280EE0F330AC}"/>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35797115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D9AF-7F1F-4A26-8FB6-FF9C38861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6DE9E-2C9E-4326-BFF8-74DB79A69E3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9743A-6852-4F8A-9455-77BCD799933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26F4C8-E0E7-40AC-A347-9220C7E0630A}"/>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6" name="Footer Placeholder 5">
            <a:extLst>
              <a:ext uri="{FF2B5EF4-FFF2-40B4-BE49-F238E27FC236}">
                <a16:creationId xmlns:a16="http://schemas.microsoft.com/office/drawing/2014/main" id="{750E1A8D-4324-45C6-8A45-59643E2ABBB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443B5-42A0-42DE-9EBA-3DDF159FD381}"/>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2038432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EA9F8-9505-4E71-B29A-E1FD40DCD3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7566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7EF6-B7AA-4EBC-94BA-C0F044B7EC7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6062ED-1E58-482B-B04B-9441F336BEE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EBC6C-B85B-4434-8AA5-952C8BA0698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3C1ADD-8CC3-4D6A-BC66-7158E758E84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8A15013-1645-4FDC-A55A-0B192B53B59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EAB8DF-53C2-4FE2-A183-516C83123383}"/>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8" name="Footer Placeholder 7">
            <a:extLst>
              <a:ext uri="{FF2B5EF4-FFF2-40B4-BE49-F238E27FC236}">
                <a16:creationId xmlns:a16="http://schemas.microsoft.com/office/drawing/2014/main" id="{993F8776-9121-447C-9163-8C85963BCEB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7CBE20-61A7-4DAB-ACE0-A75B0E4BC718}"/>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18034838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D46C-013C-4C92-AA72-4EE99D6240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71A2C0-ECE1-4026-9592-835F71A95E20}"/>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4" name="Footer Placeholder 3">
            <a:extLst>
              <a:ext uri="{FF2B5EF4-FFF2-40B4-BE49-F238E27FC236}">
                <a16:creationId xmlns:a16="http://schemas.microsoft.com/office/drawing/2014/main" id="{D1DD4883-94F3-470E-B024-CC6A640531E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7494698-5636-44CE-8C1B-0C2527DD63BD}"/>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52876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BC0998-F609-497B-9557-AA2D5BB7ADF3}"/>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3" name="Footer Placeholder 2">
            <a:extLst>
              <a:ext uri="{FF2B5EF4-FFF2-40B4-BE49-F238E27FC236}">
                <a16:creationId xmlns:a16="http://schemas.microsoft.com/office/drawing/2014/main" id="{71A44FEB-E329-4DA0-9EFC-A7FC89CEE67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FE9113-452F-4971-840D-3D9FA3668010}"/>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4529205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702C-9B2A-45DD-B00D-E80C9C9B42B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A61118-E605-4066-AC8A-2DB17494B20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CA3C6-B408-49F9-9AB8-94B1A26D4A4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F2B620A-D87F-40E5-9EDA-411399E2230E}"/>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6" name="Footer Placeholder 5">
            <a:extLst>
              <a:ext uri="{FF2B5EF4-FFF2-40B4-BE49-F238E27FC236}">
                <a16:creationId xmlns:a16="http://schemas.microsoft.com/office/drawing/2014/main" id="{394DD98B-09F1-40F4-BD52-810C89F653C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386FB6-57F4-4748-926A-BCFB138ADE30}"/>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23102482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F799-FB1A-4310-B1F0-AE6A81E8D8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A2DC45-865B-46E5-B7AE-0E6536A21B1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3E57A7-9D31-470C-B91D-8774181F18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CA9A5E-E49B-4111-8A68-D210E00D47E4}"/>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6" name="Footer Placeholder 5">
            <a:extLst>
              <a:ext uri="{FF2B5EF4-FFF2-40B4-BE49-F238E27FC236}">
                <a16:creationId xmlns:a16="http://schemas.microsoft.com/office/drawing/2014/main" id="{0D89231E-D1A6-418F-9C6E-324E3EEB516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3D8904-EB07-4630-AF34-21EE22D618FE}"/>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97322337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14C8-3904-4422-B1A0-04C34C6560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09757-253E-4D4E-BB5B-BA8A5A2642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3F164-DEBA-4780-AC6A-68083EA29317}"/>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5" name="Footer Placeholder 4">
            <a:extLst>
              <a:ext uri="{FF2B5EF4-FFF2-40B4-BE49-F238E27FC236}">
                <a16:creationId xmlns:a16="http://schemas.microsoft.com/office/drawing/2014/main" id="{8D01344F-06AA-4F87-A46F-3E01069761D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29BDBF-8D78-4FF8-9201-752C504D7E7B}"/>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36954866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F1CD8A-2583-41F6-B3F0-96E8DAE3A7D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4BF7F3-5457-4BEA-9FE7-3E64D32848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B69AD-C54B-405C-AB6E-FBABADCA1708}"/>
              </a:ext>
            </a:extLst>
          </p:cNvPr>
          <p:cNvSpPr>
            <a:spLocks noGrp="1"/>
          </p:cNvSpPr>
          <p:nvPr>
            <p:ph type="dt" sz="half" idx="10"/>
          </p:nvPr>
        </p:nvSpPr>
        <p:spPr>
          <a:xfrm>
            <a:off x="628650" y="6356351"/>
            <a:ext cx="2057400" cy="365125"/>
          </a:xfrm>
          <a:prstGeom prst="rect">
            <a:avLst/>
          </a:prstGeom>
        </p:spPr>
        <p:txBody>
          <a:bodyPr/>
          <a:lstStyle/>
          <a:p>
            <a:fld id="{EFD6B629-360F-41CD-9992-FC351DF2F61D}" type="datetimeFigureOut">
              <a:rPr lang="en-US" smtClean="0"/>
              <a:t>10/4/2022</a:t>
            </a:fld>
            <a:endParaRPr lang="en-US"/>
          </a:p>
        </p:txBody>
      </p:sp>
      <p:sp>
        <p:nvSpPr>
          <p:cNvPr id="5" name="Footer Placeholder 4">
            <a:extLst>
              <a:ext uri="{FF2B5EF4-FFF2-40B4-BE49-F238E27FC236}">
                <a16:creationId xmlns:a16="http://schemas.microsoft.com/office/drawing/2014/main" id="{171A20ED-FB1C-48C8-A5B0-94D73E6F369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D33E74-19F3-4E09-98F3-151682561AE0}"/>
              </a:ext>
            </a:extLst>
          </p:cNvPr>
          <p:cNvSpPr>
            <a:spLocks noGrp="1"/>
          </p:cNvSpPr>
          <p:nvPr>
            <p:ph type="sldNum" sz="quarter" idx="12"/>
          </p:nvPr>
        </p:nvSpPr>
        <p:spPr>
          <a:xfrm>
            <a:off x="6457950" y="6356351"/>
            <a:ext cx="2057400" cy="365125"/>
          </a:xfrm>
          <a:prstGeom prst="rect">
            <a:avLst/>
          </a:prstGeom>
        </p:spPr>
        <p:txBody>
          <a:bodyPr/>
          <a:lstStyle/>
          <a:p>
            <a:fld id="{EDDF93EC-716A-4305-81D5-01FAEE39E959}" type="slidenum">
              <a:rPr lang="en-US" smtClean="0"/>
              <a:t>‹#›</a:t>
            </a:fld>
            <a:endParaRPr lang="en-US"/>
          </a:p>
        </p:txBody>
      </p:sp>
    </p:spTree>
    <p:extLst>
      <p:ext uri="{BB962C8B-B14F-4D97-AF65-F5344CB8AC3E}">
        <p14:creationId xmlns:p14="http://schemas.microsoft.com/office/powerpoint/2010/main" val="19253741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EA28-4F0F-41D9-8F8B-CBC443D9A511}"/>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6F84E9E8-8024-401D-B936-40DB3978B37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7190952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5091-1F1B-4791-9E65-B5CF3B7F1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86B69-72F3-495E-BF59-C4FC57EF0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BE85F-27CB-4D93-883B-780F93D220BF}"/>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5" name="Footer Placeholder 4">
            <a:extLst>
              <a:ext uri="{FF2B5EF4-FFF2-40B4-BE49-F238E27FC236}">
                <a16:creationId xmlns:a16="http://schemas.microsoft.com/office/drawing/2014/main" id="{D5999D32-0AB5-4C43-AA13-484EEFE4775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BB3020-7F02-45A8-ACC2-9745D7ABF5B7}"/>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37595473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9AD7-423F-4ABB-9C04-F4D0856937B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49415AA-525C-4F3A-AAB8-FC6088A22E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D66F98-B1FA-478D-92AD-0BCB06B287B6}"/>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5" name="Footer Placeholder 4">
            <a:extLst>
              <a:ext uri="{FF2B5EF4-FFF2-40B4-BE49-F238E27FC236}">
                <a16:creationId xmlns:a16="http://schemas.microsoft.com/office/drawing/2014/main" id="{6A355857-A2BF-4E50-BFC2-1AE0D2F72D3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647754-307A-4124-84D9-E5920C54B135}"/>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2666665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1E4A3A-EA9E-43FB-9AD8-E844CE4096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90693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F01B-D253-4603-BEAC-4D694AD86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10A69-EAD4-4E7D-97DD-C635E20C00B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418778-3BE3-49FF-BA33-49CC68B17CA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DC3A4-39ED-4B71-BA2C-8FA1A99397D6}"/>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6" name="Footer Placeholder 5">
            <a:extLst>
              <a:ext uri="{FF2B5EF4-FFF2-40B4-BE49-F238E27FC236}">
                <a16:creationId xmlns:a16="http://schemas.microsoft.com/office/drawing/2014/main" id="{2EE9F580-732D-45EC-A8E9-ADA382A9B1D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A7CE5A-9FE2-4A0E-A4E2-2E2B158C109A}"/>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31738034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0CDB-C82D-4062-A8AD-68A31092F3C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B4416A-8557-4FCD-B6FF-BEF1A3E0D2F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9A138-5006-4446-9DB1-FFC8A0B168C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DF78B-1839-4FFA-8A90-819DEB7993F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173EB-4310-4E72-9B9F-AEDB4D97508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7A0F43-3302-4B8C-867C-E6514F6086F1}"/>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8" name="Footer Placeholder 7">
            <a:extLst>
              <a:ext uri="{FF2B5EF4-FFF2-40B4-BE49-F238E27FC236}">
                <a16:creationId xmlns:a16="http://schemas.microsoft.com/office/drawing/2014/main" id="{3E11AD57-DE24-4AE1-A775-8B104CC8813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26463C-B1FF-4B9B-A8AB-82447B9CFE1F}"/>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12223344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B795-F4E4-419C-B708-F5208406DA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1CF40-9420-430F-A637-0DE58322ED7B}"/>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4" name="Footer Placeholder 3">
            <a:extLst>
              <a:ext uri="{FF2B5EF4-FFF2-40B4-BE49-F238E27FC236}">
                <a16:creationId xmlns:a16="http://schemas.microsoft.com/office/drawing/2014/main" id="{D2D44E11-ACFF-4B84-8EF0-FB6442073ED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1381A51-8186-4F63-BDEC-686EC1712709}"/>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38333029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B0AAB-FE6D-46CB-9C2A-1B521785B9A9}"/>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3" name="Footer Placeholder 2">
            <a:extLst>
              <a:ext uri="{FF2B5EF4-FFF2-40B4-BE49-F238E27FC236}">
                <a16:creationId xmlns:a16="http://schemas.microsoft.com/office/drawing/2014/main" id="{27734563-EACC-4F04-99D0-A173F30A6E7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C9855B3-DE98-4036-81A9-285434A16EB2}"/>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37603586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C0E9-B012-4285-8A6D-3EEEACC6BE1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A32D07-65B4-4EE5-9162-0EC4504297C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6C457-B51B-4094-90E1-427CF5E9D0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A1E6D6-274C-4439-88B8-FFFB2142E42E}"/>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6" name="Footer Placeholder 5">
            <a:extLst>
              <a:ext uri="{FF2B5EF4-FFF2-40B4-BE49-F238E27FC236}">
                <a16:creationId xmlns:a16="http://schemas.microsoft.com/office/drawing/2014/main" id="{B7ACD472-561B-4536-B2DF-48948159E94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A2A41E-2F0E-4E0C-9E44-4F7334E315E4}"/>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2805956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ADEB-C288-45E4-A88A-EB81558682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E467A5-FE1D-41F9-8CD2-09A20D34F8F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D2C1CFB-006D-42EA-A906-445651F5D9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A5FD515-67CB-4F48-938D-3A269598449C}"/>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6" name="Footer Placeholder 5">
            <a:extLst>
              <a:ext uri="{FF2B5EF4-FFF2-40B4-BE49-F238E27FC236}">
                <a16:creationId xmlns:a16="http://schemas.microsoft.com/office/drawing/2014/main" id="{A6564964-A230-440A-866E-B4903C432F3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D35454-00D6-43EE-9B43-D74F56B11A12}"/>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26943487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9202-560C-473A-9B04-E7463D2820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4B1DE5-6521-4953-8C05-6B4982F7FE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5F1FA-EA9D-42B4-8F12-6655E3F7433C}"/>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5" name="Footer Placeholder 4">
            <a:extLst>
              <a:ext uri="{FF2B5EF4-FFF2-40B4-BE49-F238E27FC236}">
                <a16:creationId xmlns:a16="http://schemas.microsoft.com/office/drawing/2014/main" id="{A08CA6C6-93C6-4531-B463-83057CBDCB4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B3C4A1-0B00-491C-834E-BD2935046279}"/>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316533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C7E25-D63A-45DC-9EDF-E893EF5280B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4149E-E127-4D7B-A98E-64754125DB6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17DFC-2722-4F24-8642-B375854B02B0}"/>
              </a:ext>
            </a:extLst>
          </p:cNvPr>
          <p:cNvSpPr>
            <a:spLocks noGrp="1"/>
          </p:cNvSpPr>
          <p:nvPr>
            <p:ph type="dt" sz="half" idx="10"/>
          </p:nvPr>
        </p:nvSpPr>
        <p:spPr>
          <a:xfrm>
            <a:off x="628650" y="6356351"/>
            <a:ext cx="2057400" cy="365125"/>
          </a:xfrm>
          <a:prstGeom prst="rect">
            <a:avLst/>
          </a:prstGeom>
        </p:spPr>
        <p:txBody>
          <a:bodyPr/>
          <a:lstStyle/>
          <a:p>
            <a:fld id="{07A6BC17-FEFD-463F-8E58-EB7FD9B70775}" type="datetimeFigureOut">
              <a:rPr lang="en-US" smtClean="0"/>
              <a:t>10/4/2022</a:t>
            </a:fld>
            <a:endParaRPr lang="en-US"/>
          </a:p>
        </p:txBody>
      </p:sp>
      <p:sp>
        <p:nvSpPr>
          <p:cNvPr id="5" name="Footer Placeholder 4">
            <a:extLst>
              <a:ext uri="{FF2B5EF4-FFF2-40B4-BE49-F238E27FC236}">
                <a16:creationId xmlns:a16="http://schemas.microsoft.com/office/drawing/2014/main" id="{CC710714-0679-44EE-986B-675D57C5B31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239B8F-950F-438F-B1DF-6ADB190A16DF}"/>
              </a:ext>
            </a:extLst>
          </p:cNvPr>
          <p:cNvSpPr>
            <a:spLocks noGrp="1"/>
          </p:cNvSpPr>
          <p:nvPr>
            <p:ph type="sldNum" sz="quarter" idx="12"/>
          </p:nvPr>
        </p:nvSpPr>
        <p:spPr>
          <a:xfrm>
            <a:off x="6457950" y="6356351"/>
            <a:ext cx="2057400" cy="365125"/>
          </a:xfrm>
          <a:prstGeom prst="rect">
            <a:avLst/>
          </a:prstGeom>
        </p:spPr>
        <p:txBody>
          <a:bodyPr/>
          <a:lstStyle/>
          <a:p>
            <a:fld id="{86D04AAC-9045-4624-836C-E66D35A126DF}" type="slidenum">
              <a:rPr lang="en-US" smtClean="0"/>
              <a:t>‹#›</a:t>
            </a:fld>
            <a:endParaRPr lang="en-US"/>
          </a:p>
        </p:txBody>
      </p:sp>
    </p:spTree>
    <p:extLst>
      <p:ext uri="{BB962C8B-B14F-4D97-AF65-F5344CB8AC3E}">
        <p14:creationId xmlns:p14="http://schemas.microsoft.com/office/powerpoint/2010/main" val="1317534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FE1FD-69C0-43AF-A667-97ED2859B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537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6DCC-31AD-4014-B42C-323CC7AB15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268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4E44D-000A-4EDF-BF5C-90A53E4AA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8520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CF9340-2344-4F07-A167-17A7B7EAA7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1992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97D24D-D4C5-4AE8-B338-FE812D71BB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8503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A4889E-6B99-4BEF-BCC2-8C0D5B9DFD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97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7A6C32-DD37-435A-BA4A-A2682956B1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900220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C5500-7E6F-4844-98F2-91B548407C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3322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B7C90-C43D-4259-BD2C-0EFD8BFAFA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7331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9F616B-30B1-42E2-9375-6E9DAC6D2F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887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1766F-34F6-420E-951F-94A513C99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7019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F7D004-6EC0-40AE-BF19-A340D43E35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881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EA9F8-9505-4E71-B29A-E1FD40DCD3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601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1E4A3A-EA9E-43FB-9AD8-E844CE4096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0113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FE1FD-69C0-43AF-A667-97ED2859B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426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6DCC-31AD-4014-B42C-323CC7AB15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8621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4E44D-000A-4EDF-BF5C-90A53E4AA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622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E1D442-8F8C-45F2-86D1-48DF98C665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56795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CF9340-2344-4F07-A167-17A7B7EAA7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19889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A05B30-9A79-414E-9068-F1EFEC4310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23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7010F-557E-47DD-9D60-7BB708F712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1735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154AC-E8E1-49CB-B7A3-927A904855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0738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B57682-4803-4487-8631-C3CC7DDFE5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5461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255B93-B598-458E-9128-5453C1A896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5339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ECC0C0-58F6-4C75-89AE-0D00452B35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338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90646B-36D0-47C0-B9FC-956A80E6E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3434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333619-2E42-494D-A2DB-BEC3B95739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1405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C4E3F8-6EC3-44FD-B5ED-5D3FC4927B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53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9AF518-C884-4783-BFFF-967006D5D8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934244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FCDCE5-3993-4E88-8775-3ACA4F5B73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815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95366A-14F8-455C-B2EB-EB4687662F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0763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19EB3-9216-46F1-B7D6-B708CD6C26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038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541ED7-72F7-4055-A555-94AA203AB4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881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97A8E-51F3-4F58-A0F6-A4A79A737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465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A05B30-9A79-414E-9068-F1EFEC4310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9012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7010F-557E-47DD-9D60-7BB708F712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2090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154AC-E8E1-49CB-B7A3-927A904855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3553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B57682-4803-4487-8631-C3CC7DDFE5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0648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255B93-B598-458E-9128-5453C1A896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06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0A8491-C665-443A-B9B0-D89AAE7842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528893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ECC0C0-58F6-4C75-89AE-0D00452B35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003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90646B-36D0-47C0-B9FC-956A80E6E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2675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333619-2E42-494D-A2DB-BEC3B95739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8257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C4E3F8-6EC3-44FD-B5ED-5D3FC4927B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2255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FCDCE5-3993-4E88-8775-3ACA4F5B73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224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95366A-14F8-455C-B2EB-EB4687662F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6978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19EB3-9216-46F1-B7D6-B708CD6C26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2633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541ED7-72F7-4055-A555-94AA203AB4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671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97A8E-51F3-4F58-A0F6-A4A79A737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0685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97D24D-D4C5-4AE8-B338-FE812D71BB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299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C66C1C-8C8E-4A9A-9198-4CA9625854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944188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A4889E-6B99-4BEF-BCC2-8C0D5B9DFD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5775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C5500-7E6F-4844-98F2-91B548407C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2383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B7C90-C43D-4259-BD2C-0EFD8BFAFA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30351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9F616B-30B1-42E2-9375-6E9DAC6D2F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3946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1766F-34F6-420E-951F-94A513C99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5825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F7D004-6EC0-40AE-BF19-A340D43E35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9923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EA9F8-9505-4E71-B29A-E1FD40DCD3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8203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1E4A3A-EA9E-43FB-9AD8-E844CE4096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6825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FE1FD-69C0-43AF-A667-97ED2859B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7814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6DCC-31AD-4014-B42C-323CC7AB15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7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3659C4-C627-4170-BF16-F2A2A10959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020344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4E44D-000A-4EDF-BF5C-90A53E4AA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358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CF9340-2344-4F07-A167-17A7B7EAA7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7018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97D24D-D4C5-4AE8-B338-FE812D71BB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78011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A4889E-6B99-4BEF-BCC2-8C0D5B9DFD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0596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C5500-7E6F-4844-98F2-91B548407C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8676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B7C90-C43D-4259-BD2C-0EFD8BFAFA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7106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9F616B-30B1-42E2-9375-6E9DAC6D2F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148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1766F-34F6-420E-951F-94A513C99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2201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F7D004-6EC0-40AE-BF19-A340D43E35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0442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EA9F8-9505-4E71-B29A-E1FD40DCD3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54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2.png"/><Relationship Id="rId2" Type="http://schemas.openxmlformats.org/officeDocument/2006/relationships/slideLayout" Target="../slideLayouts/slideLayout119.xml"/><Relationship Id="rId16" Type="http://schemas.openxmlformats.org/officeDocument/2006/relationships/image" Target="../media/image1.jpe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0.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11.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image" Target="../media/image2.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image" Target="../media/image1.jpeg"/><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149.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2.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1.jpe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image" Target="../media/image2.png"/><Relationship Id="rId2" Type="http://schemas.openxmlformats.org/officeDocument/2006/relationships/slideLayout" Target="../slideLayouts/slideLayout175.xml"/><Relationship Id="rId16" Type="http://schemas.openxmlformats.org/officeDocument/2006/relationships/image" Target="../media/image1.jpe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15.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6.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2.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image" Target="../media/image2.png"/><Relationship Id="rId2" Type="http://schemas.openxmlformats.org/officeDocument/2006/relationships/slideLayout" Target="../slideLayouts/slideLayout201.xml"/><Relationship Id="rId16" Type="http://schemas.openxmlformats.org/officeDocument/2006/relationships/image" Target="../media/image1.jpe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17.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8.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2.png"/><Relationship Id="rId2" Type="http://schemas.openxmlformats.org/officeDocument/2006/relationships/slideLayout" Target="../slideLayouts/slideLayout226.xml"/><Relationship Id="rId16" Type="http://schemas.openxmlformats.org/officeDocument/2006/relationships/image" Target="../media/image1.jpe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theme" Target="../theme/theme1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0.xml"/><Relationship Id="rId1"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5.pn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6" Type="http://schemas.openxmlformats.org/officeDocument/2006/relationships/image" Target="../media/image2.pn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1.jpe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5" Type="http://schemas.openxmlformats.org/officeDocument/2006/relationships/image" Target="../media/image6.pn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4.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6.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1.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image" Target="../media/image2.png"/><Relationship Id="rId2" Type="http://schemas.openxmlformats.org/officeDocument/2006/relationships/slideLayout" Target="../slideLayouts/slideLayout303.xml"/><Relationship Id="rId16" Type="http://schemas.openxmlformats.org/officeDocument/2006/relationships/image" Target="../media/image1.jpeg"/><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theme" Target="../theme/theme27.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image" Target="../media/image8.png"/><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9.pn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9.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2.png"/><Relationship Id="rId2" Type="http://schemas.openxmlformats.org/officeDocument/2006/relationships/slideLayout" Target="../slideLayouts/slideLayout52.xml"/><Relationship Id="rId16" Type="http://schemas.openxmlformats.org/officeDocument/2006/relationships/image" Target="../media/image1.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2.png"/><Relationship Id="rId2" Type="http://schemas.openxmlformats.org/officeDocument/2006/relationships/slideLayout" Target="../slideLayouts/slideLayout66.xml"/><Relationship Id="rId16" Type="http://schemas.openxmlformats.org/officeDocument/2006/relationships/image" Target="../media/image1.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jpe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3.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4.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5824C3-BD87-405D-85D0-30EE4A3C2156}" type="slidenum">
              <a:rPr lang="en-US">
                <a:solidFill>
                  <a:srgbClr val="FFFFFF"/>
                </a:solidFill>
              </a:rPr>
              <a:pPr>
                <a:defRPr/>
              </a:pPr>
              <a:t>‹#›</a:t>
            </a:fld>
            <a:endParaRPr lang="en-US">
              <a:solidFill>
                <a:srgbClr val="FFFFFF"/>
              </a:solidFill>
            </a:endParaRPr>
          </a:p>
        </p:txBody>
      </p:sp>
      <p:pic>
        <p:nvPicPr>
          <p:cNvPr id="1031" name="Picture 7"/>
          <p:cNvPicPr>
            <a:picLocks noChangeAspect="1" noChangeArrowheads="1"/>
          </p:cNvPicPr>
          <p:nvPr userDrawn="1"/>
        </p:nvPicPr>
        <p:blipFill>
          <a:blip r:embed="rId16"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377024"/>
      </p:ext>
    </p:extLst>
  </p:cSld>
  <p:clrMap bg1="dk2" tx1="lt1" bg2="dk1" tx2="lt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transition/>
  <p:txStyles>
    <p:titleStyle>
      <a:lvl1pPr algn="ctr" rtl="0" eaLnBrk="0" fontAlgn="base" hangingPunct="0">
        <a:spcBef>
          <a:spcPct val="0"/>
        </a:spcBef>
        <a:spcAft>
          <a:spcPct val="0"/>
        </a:spcAft>
        <a:defRPr sz="4400">
          <a:solidFill>
            <a:srgbClr val="FFCC00"/>
          </a:solidFill>
          <a:latin typeface="+mj-lt"/>
          <a:ea typeface="+mj-ea"/>
          <a:cs typeface="+mj-cs"/>
        </a:defRPr>
      </a:lvl1pPr>
      <a:lvl2pPr algn="ctr" rtl="0" eaLnBrk="0" fontAlgn="base" hangingPunct="0">
        <a:spcBef>
          <a:spcPct val="0"/>
        </a:spcBef>
        <a:spcAft>
          <a:spcPct val="0"/>
        </a:spcAft>
        <a:defRPr sz="4400">
          <a:solidFill>
            <a:srgbClr val="FFCC00"/>
          </a:solidFill>
          <a:latin typeface="Times New Roman" pitchFamily="18" charset="0"/>
        </a:defRPr>
      </a:lvl2pPr>
      <a:lvl3pPr algn="ctr" rtl="0" eaLnBrk="0" fontAlgn="base" hangingPunct="0">
        <a:spcBef>
          <a:spcPct val="0"/>
        </a:spcBef>
        <a:spcAft>
          <a:spcPct val="0"/>
        </a:spcAft>
        <a:defRPr sz="4400">
          <a:solidFill>
            <a:srgbClr val="FFCC00"/>
          </a:solidFill>
          <a:latin typeface="Times New Roman" pitchFamily="18" charset="0"/>
        </a:defRPr>
      </a:lvl3pPr>
      <a:lvl4pPr algn="ctr" rtl="0" eaLnBrk="0" fontAlgn="base" hangingPunct="0">
        <a:spcBef>
          <a:spcPct val="0"/>
        </a:spcBef>
        <a:spcAft>
          <a:spcPct val="0"/>
        </a:spcAft>
        <a:defRPr sz="4400">
          <a:solidFill>
            <a:srgbClr val="FFCC00"/>
          </a:solidFill>
          <a:latin typeface="Times New Roman" pitchFamily="18" charset="0"/>
        </a:defRPr>
      </a:lvl4pPr>
      <a:lvl5pPr algn="ctr" rtl="0" eaLnBrk="0" fontAlgn="base" hangingPunct="0">
        <a:spcBef>
          <a:spcPct val="0"/>
        </a:spcBef>
        <a:spcAft>
          <a:spcPct val="0"/>
        </a:spcAft>
        <a:defRPr sz="4400">
          <a:solidFill>
            <a:srgbClr val="FFCC00"/>
          </a:solidFill>
          <a:latin typeface="Times New Roman" pitchFamily="18" charset="0"/>
        </a:defRPr>
      </a:lvl5pPr>
      <a:lvl6pPr marL="457200" algn="ctr" rtl="0" fontAlgn="base">
        <a:spcBef>
          <a:spcPct val="0"/>
        </a:spcBef>
        <a:spcAft>
          <a:spcPct val="0"/>
        </a:spcAft>
        <a:defRPr sz="4400">
          <a:solidFill>
            <a:srgbClr val="FFCC00"/>
          </a:solidFill>
          <a:latin typeface="Times New Roman" pitchFamily="18" charset="0"/>
        </a:defRPr>
      </a:lvl6pPr>
      <a:lvl7pPr marL="914400" algn="ctr" rtl="0" fontAlgn="base">
        <a:spcBef>
          <a:spcPct val="0"/>
        </a:spcBef>
        <a:spcAft>
          <a:spcPct val="0"/>
        </a:spcAft>
        <a:defRPr sz="4400">
          <a:solidFill>
            <a:srgbClr val="FFCC00"/>
          </a:solidFill>
          <a:latin typeface="Times New Roman" pitchFamily="18" charset="0"/>
        </a:defRPr>
      </a:lvl7pPr>
      <a:lvl8pPr marL="1371600" algn="ctr" rtl="0" fontAlgn="base">
        <a:spcBef>
          <a:spcPct val="0"/>
        </a:spcBef>
        <a:spcAft>
          <a:spcPct val="0"/>
        </a:spcAft>
        <a:defRPr sz="4400">
          <a:solidFill>
            <a:srgbClr val="FFCC00"/>
          </a:solidFill>
          <a:latin typeface="Times New Roman" pitchFamily="18" charset="0"/>
        </a:defRPr>
      </a:lvl8pPr>
      <a:lvl9pPr marL="1828800" algn="ctr" rtl="0" fontAlgn="base">
        <a:spcBef>
          <a:spcPct val="0"/>
        </a:spcBef>
        <a:spcAft>
          <a:spcPct val="0"/>
        </a:spcAft>
        <a:defRPr sz="44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43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FF"/>
              </a:solidFill>
            </a:endParaRPr>
          </a:p>
        </p:txBody>
      </p:sp>
      <p:sp>
        <p:nvSpPr>
          <p:cNvPr id="14243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4243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207630F-6F38-42CC-93C8-53B9194EC7AB}" type="slidenum">
              <a:rPr lang="en-US">
                <a:solidFill>
                  <a:srgbClr val="FFFFFF"/>
                </a:solidFill>
              </a:rPr>
              <a:pPr>
                <a:defRPr/>
              </a:pPr>
              <a:t>‹#›</a:t>
            </a:fld>
            <a:endParaRPr lang="en-US">
              <a:solidFill>
                <a:srgbClr val="FFFFFF"/>
              </a:solidFill>
            </a:endParaRPr>
          </a:p>
        </p:txBody>
      </p:sp>
      <p:pic>
        <p:nvPicPr>
          <p:cNvPr id="103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523049"/>
      </p:ext>
    </p:extLst>
  </p:cSld>
  <p:clrMap bg1="dk2" tx1="lt1" bg2="dk1" tx2="lt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2" r:id="rId12"/>
    <p:sldLayoutId id="2147485273" r:id="rId13"/>
    <p:sldLayoutId id="2147485274" r:id="rId14"/>
  </p:sldLayoutIdLst>
  <p:txStyles>
    <p:titleStyle>
      <a:lvl1pPr algn="ctr" rtl="0" eaLnBrk="0" fontAlgn="base" hangingPunct="0">
        <a:spcBef>
          <a:spcPct val="0"/>
        </a:spcBef>
        <a:spcAft>
          <a:spcPct val="0"/>
        </a:spcAft>
        <a:defRPr sz="4000">
          <a:solidFill>
            <a:srgbClr val="FFCC00"/>
          </a:solidFill>
          <a:latin typeface="+mj-lt"/>
          <a:ea typeface="+mj-ea"/>
          <a:cs typeface="+mj-cs"/>
        </a:defRPr>
      </a:lvl1pPr>
      <a:lvl2pPr algn="ctr" rtl="0" eaLnBrk="0" fontAlgn="base" hangingPunct="0">
        <a:spcBef>
          <a:spcPct val="0"/>
        </a:spcBef>
        <a:spcAft>
          <a:spcPct val="0"/>
        </a:spcAft>
        <a:defRPr sz="4000">
          <a:solidFill>
            <a:srgbClr val="FFCC00"/>
          </a:solidFill>
          <a:latin typeface="Times New Roman" pitchFamily="18" charset="0"/>
        </a:defRPr>
      </a:lvl2pPr>
      <a:lvl3pPr algn="ctr" rtl="0" eaLnBrk="0" fontAlgn="base" hangingPunct="0">
        <a:spcBef>
          <a:spcPct val="0"/>
        </a:spcBef>
        <a:spcAft>
          <a:spcPct val="0"/>
        </a:spcAft>
        <a:defRPr sz="4000">
          <a:solidFill>
            <a:srgbClr val="FFCC00"/>
          </a:solidFill>
          <a:latin typeface="Times New Roman" pitchFamily="18" charset="0"/>
        </a:defRPr>
      </a:lvl3pPr>
      <a:lvl4pPr algn="ctr" rtl="0" eaLnBrk="0" fontAlgn="base" hangingPunct="0">
        <a:spcBef>
          <a:spcPct val="0"/>
        </a:spcBef>
        <a:spcAft>
          <a:spcPct val="0"/>
        </a:spcAft>
        <a:defRPr sz="4000">
          <a:solidFill>
            <a:srgbClr val="FFCC00"/>
          </a:solidFill>
          <a:latin typeface="Times New Roman" pitchFamily="18" charset="0"/>
        </a:defRPr>
      </a:lvl4pPr>
      <a:lvl5pPr algn="ctr" rtl="0" eaLnBrk="0" fontAlgn="base" hangingPunct="0">
        <a:spcBef>
          <a:spcPct val="0"/>
        </a:spcBef>
        <a:spcAft>
          <a:spcPct val="0"/>
        </a:spcAft>
        <a:defRPr sz="4000">
          <a:solidFill>
            <a:srgbClr val="FFCC00"/>
          </a:solidFill>
          <a:latin typeface="Times New Roman" pitchFamily="18" charset="0"/>
        </a:defRPr>
      </a:lvl5pPr>
      <a:lvl6pPr marL="457200" algn="ctr" rtl="0" fontAlgn="base">
        <a:spcBef>
          <a:spcPct val="0"/>
        </a:spcBef>
        <a:spcAft>
          <a:spcPct val="0"/>
        </a:spcAft>
        <a:defRPr sz="4000">
          <a:solidFill>
            <a:srgbClr val="FFCC00"/>
          </a:solidFill>
          <a:latin typeface="Times New Roman" pitchFamily="18" charset="0"/>
        </a:defRPr>
      </a:lvl6pPr>
      <a:lvl7pPr marL="914400" algn="ctr" rtl="0" fontAlgn="base">
        <a:spcBef>
          <a:spcPct val="0"/>
        </a:spcBef>
        <a:spcAft>
          <a:spcPct val="0"/>
        </a:spcAft>
        <a:defRPr sz="4000">
          <a:solidFill>
            <a:srgbClr val="FFCC00"/>
          </a:solidFill>
          <a:latin typeface="Times New Roman" pitchFamily="18" charset="0"/>
        </a:defRPr>
      </a:lvl7pPr>
      <a:lvl8pPr marL="1371600" algn="ctr" rtl="0" fontAlgn="base">
        <a:spcBef>
          <a:spcPct val="0"/>
        </a:spcBef>
        <a:spcAft>
          <a:spcPct val="0"/>
        </a:spcAft>
        <a:defRPr sz="4000">
          <a:solidFill>
            <a:srgbClr val="FFCC00"/>
          </a:solidFill>
          <a:latin typeface="Times New Roman" pitchFamily="18" charset="0"/>
        </a:defRPr>
      </a:lvl8pPr>
      <a:lvl9pPr marL="1828800" algn="ctr" rtl="0" fontAlgn="base">
        <a:spcBef>
          <a:spcPct val="0"/>
        </a:spcBef>
        <a:spcAft>
          <a:spcPct val="0"/>
        </a:spcAft>
        <a:defRPr sz="40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a:solidFill>
            <a:schemeClr val="tx1"/>
          </a:solidFill>
          <a:latin typeface="+mn-lt"/>
        </a:defRPr>
      </a:lvl2pPr>
      <a:lvl3pPr marL="1143000" indent="-228600" algn="l" rtl="0" eaLnBrk="0" fontAlgn="base" hangingPunct="0">
        <a:spcBef>
          <a:spcPct val="20000"/>
        </a:spcBef>
        <a:spcAft>
          <a:spcPct val="0"/>
        </a:spcAft>
        <a:buClr>
          <a:srgbClr val="FFCC00"/>
        </a:buClr>
        <a:buChar char="•"/>
        <a:defRPr sz="2000">
          <a:solidFill>
            <a:schemeClr val="tx1"/>
          </a:solidFill>
          <a:latin typeface="+mn-lt"/>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tx1"/>
          </a:solidFill>
          <a:latin typeface="+mn-lt"/>
        </a:defRPr>
      </a:lvl6pPr>
      <a:lvl7pPr marL="2971800" indent="-228600" algn="l" rtl="0" fontAlgn="base">
        <a:spcBef>
          <a:spcPct val="20000"/>
        </a:spcBef>
        <a:spcAft>
          <a:spcPct val="0"/>
        </a:spcAft>
        <a:buClr>
          <a:srgbClr val="FFCC00"/>
        </a:buClr>
        <a:buChar char="»"/>
        <a:defRPr sz="2000">
          <a:solidFill>
            <a:schemeClr val="tx1"/>
          </a:solidFill>
          <a:latin typeface="+mn-lt"/>
        </a:defRPr>
      </a:lvl7pPr>
      <a:lvl8pPr marL="3429000" indent="-228600" algn="l" rtl="0" fontAlgn="base">
        <a:spcBef>
          <a:spcPct val="20000"/>
        </a:spcBef>
        <a:spcAft>
          <a:spcPct val="0"/>
        </a:spcAft>
        <a:buClr>
          <a:srgbClr val="FFCC00"/>
        </a:buClr>
        <a:buChar char="»"/>
        <a:defRPr sz="2000">
          <a:solidFill>
            <a:schemeClr val="tx1"/>
          </a:solidFill>
          <a:latin typeface="+mn-lt"/>
        </a:defRPr>
      </a:lvl8pPr>
      <a:lvl9pPr marL="3886200" indent="-22860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1"/>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FFFFFF"/>
                </a:solidFill>
                <a:cs typeface="+mn-cs"/>
              </a:defRPr>
            </a:lvl1pPr>
          </a:lstStyle>
          <a:p>
            <a:pPr algn="l">
              <a:defRPr/>
            </a:pPr>
            <a:endParaRPr lang="en-US"/>
          </a:p>
        </p:txBody>
      </p:sp>
      <p:sp>
        <p:nvSpPr>
          <p:cNvPr id="1029" name="Rectangle 5"/>
          <p:cNvSpPr>
            <a:spLocks noGrp="1" noChangeArrowheads="1"/>
          </p:cNvSpPr>
          <p:nvPr>
            <p:ph type="ftr" sz="quarter" idx="3"/>
          </p:nvPr>
        </p:nvSpPr>
        <p:spPr bwMode="auto">
          <a:xfrm>
            <a:off x="3124200" y="6248401"/>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FFFFFF"/>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1"/>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FFFFFF"/>
                </a:solidFill>
                <a:cs typeface="+mn-cs"/>
              </a:defRPr>
            </a:lvl1pPr>
          </a:lstStyle>
          <a:p>
            <a:pPr>
              <a:defRPr/>
            </a:pPr>
            <a:fld id="{4B825B08-B57C-4394-84D4-D4DA6E6204E3}" type="slidenum">
              <a:rPr lang="en-US"/>
              <a:pPr>
                <a:defRPr/>
              </a:pPr>
              <a:t>‹#›</a:t>
            </a:fld>
            <a:endParaRPr lang="en-US"/>
          </a:p>
        </p:txBody>
      </p:sp>
      <p:pic>
        <p:nvPicPr>
          <p:cNvPr id="7175" name="Picture 7"/>
          <p:cNvPicPr>
            <a:picLocks noChangeAspect="1" noChangeArrowheads="1"/>
          </p:cNvPicPr>
          <p:nvPr/>
        </p:nvPicPr>
        <p:blipFill>
          <a:blip r:embed="rId20"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1" y="6477001"/>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731060"/>
      </p:ext>
    </p:extLst>
  </p:cSld>
  <p:clrMap bg1="dk2" tx1="lt1" bg2="dk1" tx2="lt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Lst>
  <p:transition spd="med"/>
  <p:txStyles>
    <p:titleStyle>
      <a:lvl1pPr algn="ctr" rtl="0" eaLnBrk="0" fontAlgn="base" hangingPunct="0">
        <a:spcBef>
          <a:spcPct val="0"/>
        </a:spcBef>
        <a:spcAft>
          <a:spcPct val="0"/>
        </a:spcAft>
        <a:defRPr sz="4800">
          <a:solidFill>
            <a:srgbClr val="FFCC00"/>
          </a:solidFill>
          <a:latin typeface="+mj-lt"/>
          <a:ea typeface="+mj-ea"/>
          <a:cs typeface="+mj-cs"/>
        </a:defRPr>
      </a:lvl1pPr>
      <a:lvl2pPr algn="ctr" rtl="0" eaLnBrk="0" fontAlgn="base" hangingPunct="0">
        <a:spcBef>
          <a:spcPct val="0"/>
        </a:spcBef>
        <a:spcAft>
          <a:spcPct val="0"/>
        </a:spcAft>
        <a:defRPr sz="4800">
          <a:solidFill>
            <a:srgbClr val="FFCC00"/>
          </a:solidFill>
          <a:latin typeface="Times New Roman" pitchFamily="18" charset="0"/>
        </a:defRPr>
      </a:lvl2pPr>
      <a:lvl3pPr algn="ctr" rtl="0" eaLnBrk="0" fontAlgn="base" hangingPunct="0">
        <a:spcBef>
          <a:spcPct val="0"/>
        </a:spcBef>
        <a:spcAft>
          <a:spcPct val="0"/>
        </a:spcAft>
        <a:defRPr sz="4800">
          <a:solidFill>
            <a:srgbClr val="FFCC00"/>
          </a:solidFill>
          <a:latin typeface="Times New Roman" pitchFamily="18" charset="0"/>
        </a:defRPr>
      </a:lvl3pPr>
      <a:lvl4pPr algn="ctr" rtl="0" eaLnBrk="0" fontAlgn="base" hangingPunct="0">
        <a:spcBef>
          <a:spcPct val="0"/>
        </a:spcBef>
        <a:spcAft>
          <a:spcPct val="0"/>
        </a:spcAft>
        <a:defRPr sz="4800">
          <a:solidFill>
            <a:srgbClr val="FFCC00"/>
          </a:solidFill>
          <a:latin typeface="Times New Roman" pitchFamily="18" charset="0"/>
        </a:defRPr>
      </a:lvl4pPr>
      <a:lvl5pPr algn="ctr" rtl="0" eaLnBrk="0" fontAlgn="base" hangingPunct="0">
        <a:spcBef>
          <a:spcPct val="0"/>
        </a:spcBef>
        <a:spcAft>
          <a:spcPct val="0"/>
        </a:spcAft>
        <a:defRPr sz="4800">
          <a:solidFill>
            <a:srgbClr val="FFCC00"/>
          </a:solidFill>
          <a:latin typeface="Times New Roman" pitchFamily="18" charset="0"/>
        </a:defRPr>
      </a:lvl5pPr>
      <a:lvl6pPr marL="457181" algn="ctr" rtl="0" fontAlgn="base">
        <a:spcBef>
          <a:spcPct val="0"/>
        </a:spcBef>
        <a:spcAft>
          <a:spcPct val="0"/>
        </a:spcAft>
        <a:defRPr sz="4800">
          <a:solidFill>
            <a:srgbClr val="FFCC00"/>
          </a:solidFill>
          <a:latin typeface="Times New Roman" pitchFamily="18" charset="0"/>
        </a:defRPr>
      </a:lvl6pPr>
      <a:lvl7pPr marL="914361" algn="ctr" rtl="0" fontAlgn="base">
        <a:spcBef>
          <a:spcPct val="0"/>
        </a:spcBef>
        <a:spcAft>
          <a:spcPct val="0"/>
        </a:spcAft>
        <a:defRPr sz="4800">
          <a:solidFill>
            <a:srgbClr val="FFCC00"/>
          </a:solidFill>
          <a:latin typeface="Times New Roman" pitchFamily="18" charset="0"/>
        </a:defRPr>
      </a:lvl7pPr>
      <a:lvl8pPr marL="1371542" algn="ctr" rtl="0" fontAlgn="base">
        <a:spcBef>
          <a:spcPct val="0"/>
        </a:spcBef>
        <a:spcAft>
          <a:spcPct val="0"/>
        </a:spcAft>
        <a:defRPr sz="4800">
          <a:solidFill>
            <a:srgbClr val="FFCC00"/>
          </a:solidFill>
          <a:latin typeface="Times New Roman" pitchFamily="18" charset="0"/>
        </a:defRPr>
      </a:lvl8pPr>
      <a:lvl9pPr marL="1828722" algn="ctr" rtl="0" fontAlgn="base">
        <a:spcBef>
          <a:spcPct val="0"/>
        </a:spcBef>
        <a:spcAft>
          <a:spcPct val="0"/>
        </a:spcAft>
        <a:defRPr sz="4800">
          <a:solidFill>
            <a:srgbClr val="FFCC00"/>
          </a:solidFill>
          <a:latin typeface="Times New Roman" pitchFamily="18" charset="0"/>
        </a:defRPr>
      </a:lvl9pPr>
    </p:titleStyle>
    <p:bodyStyle>
      <a:lvl1pPr marL="342885" indent="-342885"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18" indent="-285737" algn="l" rtl="0" eaLnBrk="0" fontAlgn="base" hangingPunct="0">
        <a:spcBef>
          <a:spcPct val="20000"/>
        </a:spcBef>
        <a:spcAft>
          <a:spcPct val="0"/>
        </a:spcAft>
        <a:buClr>
          <a:srgbClr val="FFCC00"/>
        </a:buClr>
        <a:buChar char="–"/>
        <a:defRPr sz="2400">
          <a:solidFill>
            <a:schemeClr val="tx1"/>
          </a:solidFill>
          <a:latin typeface="+mn-lt"/>
        </a:defRPr>
      </a:lvl2pPr>
      <a:lvl3pPr marL="1142951" indent="-228590" algn="l" rtl="0" eaLnBrk="0" fontAlgn="base" hangingPunct="0">
        <a:spcBef>
          <a:spcPct val="20000"/>
        </a:spcBef>
        <a:spcAft>
          <a:spcPct val="0"/>
        </a:spcAft>
        <a:buClr>
          <a:srgbClr val="FFCC00"/>
        </a:buClr>
        <a:buChar char="•"/>
        <a:defRPr sz="2000">
          <a:solidFill>
            <a:schemeClr val="tx1"/>
          </a:solidFill>
          <a:latin typeface="+mn-lt"/>
        </a:defRPr>
      </a:lvl3pPr>
      <a:lvl4pPr marL="1600132" indent="-228590" algn="l" rtl="0" eaLnBrk="0" fontAlgn="base" hangingPunct="0">
        <a:spcBef>
          <a:spcPct val="20000"/>
        </a:spcBef>
        <a:spcAft>
          <a:spcPct val="0"/>
        </a:spcAft>
        <a:buClr>
          <a:srgbClr val="FFCC00"/>
        </a:buClr>
        <a:buChar char="–"/>
        <a:defRPr sz="2000">
          <a:solidFill>
            <a:schemeClr val="tx1"/>
          </a:solidFill>
          <a:latin typeface="+mn-lt"/>
        </a:defRPr>
      </a:lvl4pPr>
      <a:lvl5pPr marL="2057312" indent="-228590" algn="l" rtl="0" eaLnBrk="0" fontAlgn="base" hangingPunct="0">
        <a:spcBef>
          <a:spcPct val="20000"/>
        </a:spcBef>
        <a:spcAft>
          <a:spcPct val="0"/>
        </a:spcAft>
        <a:buClr>
          <a:srgbClr val="FFCC00"/>
        </a:buClr>
        <a:buChar char="»"/>
        <a:defRPr sz="2000">
          <a:solidFill>
            <a:schemeClr val="tx1"/>
          </a:solidFill>
          <a:latin typeface="+mn-lt"/>
        </a:defRPr>
      </a:lvl5pPr>
      <a:lvl6pPr marL="2514493" indent="-228590" algn="l" rtl="0" fontAlgn="base">
        <a:spcBef>
          <a:spcPct val="20000"/>
        </a:spcBef>
        <a:spcAft>
          <a:spcPct val="0"/>
        </a:spcAft>
        <a:buClr>
          <a:srgbClr val="FFCC00"/>
        </a:buClr>
        <a:buChar char="»"/>
        <a:defRPr sz="2000">
          <a:solidFill>
            <a:schemeClr val="tx1"/>
          </a:solidFill>
          <a:latin typeface="+mn-lt"/>
        </a:defRPr>
      </a:lvl6pPr>
      <a:lvl7pPr marL="2971672" indent="-228590" algn="l" rtl="0" fontAlgn="base">
        <a:spcBef>
          <a:spcPct val="20000"/>
        </a:spcBef>
        <a:spcAft>
          <a:spcPct val="0"/>
        </a:spcAft>
        <a:buClr>
          <a:srgbClr val="FFCC00"/>
        </a:buClr>
        <a:buChar char="»"/>
        <a:defRPr sz="2000">
          <a:solidFill>
            <a:schemeClr val="tx1"/>
          </a:solidFill>
          <a:latin typeface="+mn-lt"/>
        </a:defRPr>
      </a:lvl7pPr>
      <a:lvl8pPr marL="3428853" indent="-228590" algn="l" rtl="0" fontAlgn="base">
        <a:spcBef>
          <a:spcPct val="20000"/>
        </a:spcBef>
        <a:spcAft>
          <a:spcPct val="0"/>
        </a:spcAft>
        <a:buClr>
          <a:srgbClr val="FFCC00"/>
        </a:buClr>
        <a:buChar char="»"/>
        <a:defRPr sz="2000">
          <a:solidFill>
            <a:schemeClr val="tx1"/>
          </a:solidFill>
          <a:latin typeface="+mn-lt"/>
        </a:defRPr>
      </a:lvl8pPr>
      <a:lvl9pPr marL="3886033" indent="-22859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2"/>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400"/>
            </a:lvl1pPr>
          </a:lstStyle>
          <a:p>
            <a:pPr>
              <a:defRPr/>
            </a:pPr>
            <a:endParaRPr lang="en-US" dirty="0">
              <a:solidFill>
                <a:srgbClr val="FFFFFF"/>
              </a:solidFill>
              <a:effectLst/>
              <a:ea typeface="ＭＳ Ｐゴシック" pitchFamily="-110" charset="-128"/>
              <a:cs typeface="Times New Roman" pitchFamily="18" charset="0"/>
            </a:endParaRPr>
          </a:p>
        </p:txBody>
      </p:sp>
      <p:sp>
        <p:nvSpPr>
          <p:cNvPr id="8197" name="Rectangle 5"/>
          <p:cNvSpPr>
            <a:spLocks noGrp="1" noChangeArrowheads="1"/>
          </p:cNvSpPr>
          <p:nvPr>
            <p:ph type="ftr" sz="quarter" idx="3"/>
          </p:nvPr>
        </p:nvSpPr>
        <p:spPr bwMode="auto">
          <a:xfrm>
            <a:off x="3124200" y="6248402"/>
            <a:ext cx="28956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400"/>
            </a:lvl1pPr>
          </a:lstStyle>
          <a:p>
            <a:pPr>
              <a:defRPr/>
            </a:pPr>
            <a:endParaRPr lang="en-US" dirty="0">
              <a:solidFill>
                <a:srgbClr val="FFFFFF"/>
              </a:solidFill>
              <a:effectLst/>
              <a:ea typeface="ＭＳ Ｐゴシック" pitchFamily="-110" charset="-128"/>
              <a:cs typeface="Times New Roman" pitchFamily="18" charset="0"/>
            </a:endParaRPr>
          </a:p>
        </p:txBody>
      </p:sp>
      <p:sp>
        <p:nvSpPr>
          <p:cNvPr id="8198" name="Rectangle 6"/>
          <p:cNvSpPr>
            <a:spLocks noGrp="1" noChangeArrowheads="1"/>
          </p:cNvSpPr>
          <p:nvPr>
            <p:ph type="sldNum" sz="quarter" idx="4"/>
          </p:nvPr>
        </p:nvSpPr>
        <p:spPr bwMode="auto">
          <a:xfrm>
            <a:off x="6553200" y="6248402"/>
            <a:ext cx="19050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400"/>
            </a:lvl1pPr>
          </a:lstStyle>
          <a:p>
            <a:pPr>
              <a:defRPr/>
            </a:pPr>
            <a:fld id="{9C7DED66-C460-4412-B6EC-771BE18F7EAA}" type="slidenum">
              <a:rPr lang="en-US">
                <a:solidFill>
                  <a:srgbClr val="FFFFFF"/>
                </a:solidFill>
                <a:effectLst/>
                <a:ea typeface="ＭＳ Ｐゴシック" pitchFamily="-110" charset="-128"/>
                <a:cs typeface="Times New Roman" pitchFamily="18" charset="0"/>
              </a:rPr>
              <a:pPr>
                <a:defRPr/>
              </a:pPr>
              <a:t>‹#›</a:t>
            </a:fld>
            <a:endParaRPr lang="en-US" dirty="0">
              <a:solidFill>
                <a:srgbClr val="FFFFFF"/>
              </a:solidFill>
              <a:effectLst/>
              <a:ea typeface="ＭＳ Ｐゴシック" pitchFamily="-110" charset="-128"/>
              <a:cs typeface="Times New Roman" pitchFamily="18" charset="0"/>
            </a:endParaRPr>
          </a:p>
        </p:txBody>
      </p:sp>
      <p:pic>
        <p:nvPicPr>
          <p:cNvPr id="1031" name="Picture 7"/>
          <p:cNvPicPr>
            <a:picLocks noChangeAspect="1" noChangeArrowheads="1"/>
          </p:cNvPicPr>
          <p:nvPr/>
        </p:nvPicPr>
        <p:blipFill>
          <a:blip r:embed="rId4"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2" y="6477006"/>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488377"/>
      </p:ext>
    </p:extLst>
  </p:cSld>
  <p:clrMap bg1="dk2" tx1="lt1" bg2="dk1" tx2="lt2" accent1="accent1" accent2="accent2" accent3="accent3" accent4="accent4" accent5="accent5" accent6="accent6" hlink="hlink" folHlink="folHlink"/>
  <p:sldLayoutIdLst>
    <p:sldLayoutId id="214748533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000">
          <a:solidFill>
            <a:srgbClr val="FFCC00"/>
          </a:solidFill>
          <a:latin typeface="+mj-lt"/>
          <a:ea typeface="+mj-ea"/>
          <a:cs typeface="+mj-cs"/>
        </a:defRPr>
      </a:lvl1pPr>
      <a:lvl2pPr algn="ctr" rtl="0" eaLnBrk="0" fontAlgn="base" hangingPunct="0">
        <a:spcBef>
          <a:spcPct val="0"/>
        </a:spcBef>
        <a:spcAft>
          <a:spcPct val="0"/>
        </a:spcAft>
        <a:defRPr sz="4000">
          <a:solidFill>
            <a:srgbClr val="FFCC00"/>
          </a:solidFill>
          <a:latin typeface="Arial Narrow" pitchFamily="34" charset="0"/>
        </a:defRPr>
      </a:lvl2pPr>
      <a:lvl3pPr algn="ctr" rtl="0" eaLnBrk="0" fontAlgn="base" hangingPunct="0">
        <a:spcBef>
          <a:spcPct val="0"/>
        </a:spcBef>
        <a:spcAft>
          <a:spcPct val="0"/>
        </a:spcAft>
        <a:defRPr sz="4000">
          <a:solidFill>
            <a:srgbClr val="FFCC00"/>
          </a:solidFill>
          <a:latin typeface="Arial Narrow" pitchFamily="34" charset="0"/>
        </a:defRPr>
      </a:lvl3pPr>
      <a:lvl4pPr algn="ctr" rtl="0" eaLnBrk="0" fontAlgn="base" hangingPunct="0">
        <a:spcBef>
          <a:spcPct val="0"/>
        </a:spcBef>
        <a:spcAft>
          <a:spcPct val="0"/>
        </a:spcAft>
        <a:defRPr sz="4000">
          <a:solidFill>
            <a:srgbClr val="FFCC00"/>
          </a:solidFill>
          <a:latin typeface="Arial Narrow" pitchFamily="34" charset="0"/>
        </a:defRPr>
      </a:lvl4pPr>
      <a:lvl5pPr algn="ctr" rtl="0" eaLnBrk="0" fontAlgn="base" hangingPunct="0">
        <a:spcBef>
          <a:spcPct val="0"/>
        </a:spcBef>
        <a:spcAft>
          <a:spcPct val="0"/>
        </a:spcAft>
        <a:defRPr sz="4000">
          <a:solidFill>
            <a:srgbClr val="FFCC00"/>
          </a:solidFill>
          <a:latin typeface="Arial Narrow" pitchFamily="34" charset="0"/>
        </a:defRPr>
      </a:lvl5pPr>
      <a:lvl6pPr marL="457162" algn="ctr" rtl="0" fontAlgn="base">
        <a:spcBef>
          <a:spcPct val="0"/>
        </a:spcBef>
        <a:spcAft>
          <a:spcPct val="0"/>
        </a:spcAft>
        <a:defRPr sz="4000">
          <a:solidFill>
            <a:srgbClr val="FFCC00"/>
          </a:solidFill>
          <a:latin typeface="Arial Narrow" pitchFamily="34" charset="0"/>
        </a:defRPr>
      </a:lvl6pPr>
      <a:lvl7pPr marL="914322" algn="ctr" rtl="0" fontAlgn="base">
        <a:spcBef>
          <a:spcPct val="0"/>
        </a:spcBef>
        <a:spcAft>
          <a:spcPct val="0"/>
        </a:spcAft>
        <a:defRPr sz="4000">
          <a:solidFill>
            <a:srgbClr val="FFCC00"/>
          </a:solidFill>
          <a:latin typeface="Arial Narrow" pitchFamily="34" charset="0"/>
        </a:defRPr>
      </a:lvl7pPr>
      <a:lvl8pPr marL="1371483" algn="ctr" rtl="0" fontAlgn="base">
        <a:spcBef>
          <a:spcPct val="0"/>
        </a:spcBef>
        <a:spcAft>
          <a:spcPct val="0"/>
        </a:spcAft>
        <a:defRPr sz="4000">
          <a:solidFill>
            <a:srgbClr val="FFCC00"/>
          </a:solidFill>
          <a:latin typeface="Arial Narrow" pitchFamily="34" charset="0"/>
        </a:defRPr>
      </a:lvl8pPr>
      <a:lvl9pPr marL="1828644" algn="ctr" rtl="0" fontAlgn="base">
        <a:spcBef>
          <a:spcPct val="0"/>
        </a:spcBef>
        <a:spcAft>
          <a:spcPct val="0"/>
        </a:spcAft>
        <a:defRPr sz="4000">
          <a:solidFill>
            <a:srgbClr val="FFCC00"/>
          </a:solidFill>
          <a:latin typeface="Arial Narrow" pitchFamily="34" charset="0"/>
        </a:defRPr>
      </a:lvl9pPr>
    </p:titleStyle>
    <p:bodyStyle>
      <a:lvl1pPr marL="342870" indent="-34287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886" indent="-285725" algn="l" rtl="0" eaLnBrk="0" fontAlgn="base" hangingPunct="0">
        <a:spcBef>
          <a:spcPct val="20000"/>
        </a:spcBef>
        <a:spcAft>
          <a:spcPct val="0"/>
        </a:spcAft>
        <a:buClr>
          <a:srgbClr val="FFCC00"/>
        </a:buClr>
        <a:buChar char="–"/>
        <a:defRPr sz="2400">
          <a:solidFill>
            <a:schemeClr val="tx1"/>
          </a:solidFill>
          <a:latin typeface="+mn-lt"/>
        </a:defRPr>
      </a:lvl2pPr>
      <a:lvl3pPr marL="1142902" indent="-228580" algn="l" rtl="0" eaLnBrk="0" fontAlgn="base" hangingPunct="0">
        <a:spcBef>
          <a:spcPct val="20000"/>
        </a:spcBef>
        <a:spcAft>
          <a:spcPct val="0"/>
        </a:spcAft>
        <a:buClr>
          <a:srgbClr val="FFCC00"/>
        </a:buClr>
        <a:buChar char="•"/>
        <a:defRPr sz="2400">
          <a:solidFill>
            <a:schemeClr val="tx1"/>
          </a:solidFill>
          <a:latin typeface="+mn-lt"/>
        </a:defRPr>
      </a:lvl3pPr>
      <a:lvl4pPr marL="1600063" indent="-228580" algn="l" rtl="0" eaLnBrk="0" fontAlgn="base" hangingPunct="0">
        <a:spcBef>
          <a:spcPct val="20000"/>
        </a:spcBef>
        <a:spcAft>
          <a:spcPct val="0"/>
        </a:spcAft>
        <a:buClr>
          <a:srgbClr val="FFCC00"/>
        </a:buClr>
        <a:buChar char="–"/>
        <a:defRPr sz="2000">
          <a:solidFill>
            <a:schemeClr val="tx1"/>
          </a:solidFill>
          <a:latin typeface="+mn-lt"/>
        </a:defRPr>
      </a:lvl4pPr>
      <a:lvl5pPr marL="2057224" indent="-228580" algn="l" rtl="0" eaLnBrk="0" fontAlgn="base" hangingPunct="0">
        <a:spcBef>
          <a:spcPct val="20000"/>
        </a:spcBef>
        <a:spcAft>
          <a:spcPct val="0"/>
        </a:spcAft>
        <a:buClr>
          <a:srgbClr val="FFCC00"/>
        </a:buClr>
        <a:buChar char="»"/>
        <a:defRPr sz="2000">
          <a:solidFill>
            <a:schemeClr val="tx1"/>
          </a:solidFill>
          <a:latin typeface="+mn-lt"/>
        </a:defRPr>
      </a:lvl5pPr>
      <a:lvl6pPr marL="2514385" indent="-228580" algn="l" rtl="0" fontAlgn="base">
        <a:spcBef>
          <a:spcPct val="20000"/>
        </a:spcBef>
        <a:spcAft>
          <a:spcPct val="0"/>
        </a:spcAft>
        <a:buClr>
          <a:srgbClr val="FFCC00"/>
        </a:buClr>
        <a:buChar char="»"/>
        <a:defRPr sz="2000">
          <a:solidFill>
            <a:schemeClr val="tx1"/>
          </a:solidFill>
          <a:latin typeface="+mn-lt"/>
        </a:defRPr>
      </a:lvl6pPr>
      <a:lvl7pPr marL="2971545" indent="-228580" algn="l" rtl="0" fontAlgn="base">
        <a:spcBef>
          <a:spcPct val="20000"/>
        </a:spcBef>
        <a:spcAft>
          <a:spcPct val="0"/>
        </a:spcAft>
        <a:buClr>
          <a:srgbClr val="FFCC00"/>
        </a:buClr>
        <a:buChar char="»"/>
        <a:defRPr sz="2000">
          <a:solidFill>
            <a:schemeClr val="tx1"/>
          </a:solidFill>
          <a:latin typeface="+mn-lt"/>
        </a:defRPr>
      </a:lvl7pPr>
      <a:lvl8pPr marL="3428706" indent="-228580" algn="l" rtl="0" fontAlgn="base">
        <a:spcBef>
          <a:spcPct val="20000"/>
        </a:spcBef>
        <a:spcAft>
          <a:spcPct val="0"/>
        </a:spcAft>
        <a:buClr>
          <a:srgbClr val="FFCC00"/>
        </a:buClr>
        <a:buChar char="»"/>
        <a:defRPr sz="2000">
          <a:solidFill>
            <a:schemeClr val="tx1"/>
          </a:solidFill>
          <a:latin typeface="+mn-lt"/>
        </a:defRPr>
      </a:lvl8pPr>
      <a:lvl9pPr marL="3885867" indent="-22858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322" rtl="0" eaLnBrk="1" latinLnBrk="0" hangingPunct="1">
        <a:defRPr sz="1800" kern="1200">
          <a:solidFill>
            <a:schemeClr val="tx1"/>
          </a:solidFill>
          <a:latin typeface="+mn-lt"/>
          <a:ea typeface="+mn-ea"/>
          <a:cs typeface="+mn-cs"/>
        </a:defRPr>
      </a:lvl1pPr>
      <a:lvl2pPr marL="457162" algn="l" defTabSz="914322" rtl="0" eaLnBrk="1" latinLnBrk="0" hangingPunct="1">
        <a:defRPr sz="1800" kern="1200">
          <a:solidFill>
            <a:schemeClr val="tx1"/>
          </a:solidFill>
          <a:latin typeface="+mn-lt"/>
          <a:ea typeface="+mn-ea"/>
          <a:cs typeface="+mn-cs"/>
        </a:defRPr>
      </a:lvl2pPr>
      <a:lvl3pPr marL="914322" algn="l" defTabSz="914322" rtl="0" eaLnBrk="1" latinLnBrk="0" hangingPunct="1">
        <a:defRPr sz="1800" kern="1200">
          <a:solidFill>
            <a:schemeClr val="tx1"/>
          </a:solidFill>
          <a:latin typeface="+mn-lt"/>
          <a:ea typeface="+mn-ea"/>
          <a:cs typeface="+mn-cs"/>
        </a:defRPr>
      </a:lvl3pPr>
      <a:lvl4pPr marL="1371483" algn="l" defTabSz="914322" rtl="0" eaLnBrk="1" latinLnBrk="0" hangingPunct="1">
        <a:defRPr sz="1800" kern="1200">
          <a:solidFill>
            <a:schemeClr val="tx1"/>
          </a:solidFill>
          <a:latin typeface="+mn-lt"/>
          <a:ea typeface="+mn-ea"/>
          <a:cs typeface="+mn-cs"/>
        </a:defRPr>
      </a:lvl4pPr>
      <a:lvl5pPr marL="1828644" algn="l" defTabSz="914322" rtl="0" eaLnBrk="1" latinLnBrk="0" hangingPunct="1">
        <a:defRPr sz="1800" kern="1200">
          <a:solidFill>
            <a:schemeClr val="tx1"/>
          </a:solidFill>
          <a:latin typeface="+mn-lt"/>
          <a:ea typeface="+mn-ea"/>
          <a:cs typeface="+mn-cs"/>
        </a:defRPr>
      </a:lvl5pPr>
      <a:lvl6pPr marL="2285805" algn="l" defTabSz="914322" rtl="0" eaLnBrk="1" latinLnBrk="0" hangingPunct="1">
        <a:defRPr sz="1800" kern="1200">
          <a:solidFill>
            <a:schemeClr val="tx1"/>
          </a:solidFill>
          <a:latin typeface="+mn-lt"/>
          <a:ea typeface="+mn-ea"/>
          <a:cs typeface="+mn-cs"/>
        </a:defRPr>
      </a:lvl6pPr>
      <a:lvl7pPr marL="2742966" algn="l" defTabSz="914322" rtl="0" eaLnBrk="1" latinLnBrk="0" hangingPunct="1">
        <a:defRPr sz="1800" kern="1200">
          <a:solidFill>
            <a:schemeClr val="tx1"/>
          </a:solidFill>
          <a:latin typeface="+mn-lt"/>
          <a:ea typeface="+mn-ea"/>
          <a:cs typeface="+mn-cs"/>
        </a:defRPr>
      </a:lvl7pPr>
      <a:lvl8pPr marL="3200126" algn="l" defTabSz="914322" rtl="0" eaLnBrk="1" latinLnBrk="0" hangingPunct="1">
        <a:defRPr sz="1800" kern="1200">
          <a:solidFill>
            <a:schemeClr val="tx1"/>
          </a:solidFill>
          <a:latin typeface="+mn-lt"/>
          <a:ea typeface="+mn-ea"/>
          <a:cs typeface="+mn-cs"/>
        </a:defRPr>
      </a:lvl8pPr>
      <a:lvl9pPr marL="3657286" algn="l" defTabSz="91432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62859E-EBA8-412C-B77A-67BA361322A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A929AFD-AE06-46D4-BD45-80884C0B6B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908" name="Rectangle 4">
            <a:extLst>
              <a:ext uri="{FF2B5EF4-FFF2-40B4-BE49-F238E27FC236}">
                <a16:creationId xmlns:a16="http://schemas.microsoft.com/office/drawing/2014/main" id="{DB766DAF-8F84-4084-AD32-60625DECE6E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403909" name="Rectangle 5">
            <a:extLst>
              <a:ext uri="{FF2B5EF4-FFF2-40B4-BE49-F238E27FC236}">
                <a16:creationId xmlns:a16="http://schemas.microsoft.com/office/drawing/2014/main" id="{32A50963-4ED8-425B-9936-4944212584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403910" name="Rectangle 6">
            <a:extLst>
              <a:ext uri="{FF2B5EF4-FFF2-40B4-BE49-F238E27FC236}">
                <a16:creationId xmlns:a16="http://schemas.microsoft.com/office/drawing/2014/main" id="{23106F16-6C1D-49DC-9F62-570FF3C0130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D98F698-C0A8-4BEF-8C07-5569E28D3935}" type="slidenum">
              <a:rPr lang="en-US" altLang="en-US"/>
              <a:pPr>
                <a:defRPr/>
              </a:pPr>
              <a:t>‹#›</a:t>
            </a:fld>
            <a:endParaRPr lang="en-US" altLang="en-US"/>
          </a:p>
        </p:txBody>
      </p:sp>
      <p:pic>
        <p:nvPicPr>
          <p:cNvPr id="1031" name="Picture 7">
            <a:extLst>
              <a:ext uri="{FF2B5EF4-FFF2-40B4-BE49-F238E27FC236}">
                <a16:creationId xmlns:a16="http://schemas.microsoft.com/office/drawing/2014/main" id="{71EB7DBD-D47F-42C4-BF46-DEFD745AA84C}"/>
              </a:ext>
            </a:extLst>
          </p:cNvPr>
          <p:cNvPicPr>
            <a:picLocks noChangeAspect="1" noChangeArrowheads="1"/>
          </p:cNvPicPr>
          <p:nvPr/>
        </p:nvPicPr>
        <p:blipFill>
          <a:blip r:embed="rId16"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628621"/>
      </p:ext>
    </p:extLst>
  </p:cSld>
  <p:clrMap bg1="dk2" tx1="lt1" bg2="dk1" tx2="lt2" accent1="accent1" accent2="accent2" accent3="accent3" accent4="accent4" accent5="accent5" accent6="accent6" hlink="hlink" folHlink="folHlink"/>
  <p:sldLayoutIdLst>
    <p:sldLayoutId id="2147485368" r:id="rId1"/>
    <p:sldLayoutId id="2147485369" r:id="rId2"/>
    <p:sldLayoutId id="2147485370" r:id="rId3"/>
    <p:sldLayoutId id="2147485371" r:id="rId4"/>
    <p:sldLayoutId id="2147485372" r:id="rId5"/>
    <p:sldLayoutId id="2147485373" r:id="rId6"/>
    <p:sldLayoutId id="2147485374" r:id="rId7"/>
    <p:sldLayoutId id="2147485375" r:id="rId8"/>
    <p:sldLayoutId id="2147485376" r:id="rId9"/>
    <p:sldLayoutId id="2147485377" r:id="rId10"/>
    <p:sldLayoutId id="2147485378" r:id="rId11"/>
    <p:sldLayoutId id="2147485379" r:id="rId12"/>
    <p:sldLayoutId id="2147485380" r:id="rId13"/>
  </p:sldLayoutIdLst>
  <p:txStyles>
    <p:titleStyle>
      <a:lvl1pPr algn="ctr" rtl="0" eaLnBrk="0" fontAlgn="base" hangingPunct="0">
        <a:spcBef>
          <a:spcPct val="0"/>
        </a:spcBef>
        <a:spcAft>
          <a:spcPct val="0"/>
        </a:spcAft>
        <a:defRPr sz="4000">
          <a:solidFill>
            <a:srgbClr val="FFCC00"/>
          </a:solidFill>
          <a:latin typeface="+mj-lt"/>
          <a:ea typeface="+mj-ea"/>
          <a:cs typeface="+mj-cs"/>
        </a:defRPr>
      </a:lvl1pPr>
      <a:lvl2pPr algn="ctr" rtl="0" eaLnBrk="0" fontAlgn="base" hangingPunct="0">
        <a:spcBef>
          <a:spcPct val="0"/>
        </a:spcBef>
        <a:spcAft>
          <a:spcPct val="0"/>
        </a:spcAft>
        <a:defRPr sz="4000">
          <a:solidFill>
            <a:srgbClr val="FFCC00"/>
          </a:solidFill>
          <a:latin typeface="Arial Narrow" pitchFamily="34" charset="0"/>
        </a:defRPr>
      </a:lvl2pPr>
      <a:lvl3pPr algn="ctr" rtl="0" eaLnBrk="0" fontAlgn="base" hangingPunct="0">
        <a:spcBef>
          <a:spcPct val="0"/>
        </a:spcBef>
        <a:spcAft>
          <a:spcPct val="0"/>
        </a:spcAft>
        <a:defRPr sz="4000">
          <a:solidFill>
            <a:srgbClr val="FFCC00"/>
          </a:solidFill>
          <a:latin typeface="Arial Narrow" pitchFamily="34" charset="0"/>
        </a:defRPr>
      </a:lvl3pPr>
      <a:lvl4pPr algn="ctr" rtl="0" eaLnBrk="0" fontAlgn="base" hangingPunct="0">
        <a:spcBef>
          <a:spcPct val="0"/>
        </a:spcBef>
        <a:spcAft>
          <a:spcPct val="0"/>
        </a:spcAft>
        <a:defRPr sz="4000">
          <a:solidFill>
            <a:srgbClr val="FFCC00"/>
          </a:solidFill>
          <a:latin typeface="Arial Narrow" pitchFamily="34" charset="0"/>
        </a:defRPr>
      </a:lvl4pPr>
      <a:lvl5pPr algn="ctr" rtl="0" eaLnBrk="0" fontAlgn="base" hangingPunct="0">
        <a:spcBef>
          <a:spcPct val="0"/>
        </a:spcBef>
        <a:spcAft>
          <a:spcPct val="0"/>
        </a:spcAft>
        <a:defRPr sz="4000">
          <a:solidFill>
            <a:srgbClr val="FFCC00"/>
          </a:solidFill>
          <a:latin typeface="Arial Narrow" pitchFamily="34" charset="0"/>
        </a:defRPr>
      </a:lvl5pPr>
      <a:lvl6pPr marL="457200" algn="ctr" rtl="0" fontAlgn="base">
        <a:spcBef>
          <a:spcPct val="0"/>
        </a:spcBef>
        <a:spcAft>
          <a:spcPct val="0"/>
        </a:spcAft>
        <a:defRPr sz="4000">
          <a:solidFill>
            <a:srgbClr val="FFCC00"/>
          </a:solidFill>
          <a:latin typeface="Arial Narrow" pitchFamily="34" charset="0"/>
        </a:defRPr>
      </a:lvl6pPr>
      <a:lvl7pPr marL="914400" algn="ctr" rtl="0" fontAlgn="base">
        <a:spcBef>
          <a:spcPct val="0"/>
        </a:spcBef>
        <a:spcAft>
          <a:spcPct val="0"/>
        </a:spcAft>
        <a:defRPr sz="4000">
          <a:solidFill>
            <a:srgbClr val="FFCC00"/>
          </a:solidFill>
          <a:latin typeface="Arial Narrow" pitchFamily="34" charset="0"/>
        </a:defRPr>
      </a:lvl7pPr>
      <a:lvl8pPr marL="1371600" algn="ctr" rtl="0" fontAlgn="base">
        <a:spcBef>
          <a:spcPct val="0"/>
        </a:spcBef>
        <a:spcAft>
          <a:spcPct val="0"/>
        </a:spcAft>
        <a:defRPr sz="4000">
          <a:solidFill>
            <a:srgbClr val="FFCC00"/>
          </a:solidFill>
          <a:latin typeface="Arial Narrow" pitchFamily="34" charset="0"/>
        </a:defRPr>
      </a:lvl8pPr>
      <a:lvl9pPr marL="1828800" algn="ctr" rtl="0" fontAlgn="base">
        <a:spcBef>
          <a:spcPct val="0"/>
        </a:spcBef>
        <a:spcAft>
          <a:spcPct val="0"/>
        </a:spcAft>
        <a:defRPr sz="4000">
          <a:solidFill>
            <a:srgbClr val="FFCC00"/>
          </a:solidFill>
          <a:latin typeface="Arial Narrow" pitchFamily="34" charset="0"/>
        </a:defRPr>
      </a:lvl9pPr>
    </p:titleStyle>
    <p:bodyStyle>
      <a:lvl1pPr marL="342900" indent="-34290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a:solidFill>
            <a:schemeClr val="tx1"/>
          </a:solidFill>
          <a:latin typeface="+mn-lt"/>
        </a:defRPr>
      </a:lvl2pPr>
      <a:lvl3pPr marL="1143000" indent="-228600" algn="l" rtl="0" eaLnBrk="0" fontAlgn="base" hangingPunct="0">
        <a:spcBef>
          <a:spcPct val="20000"/>
        </a:spcBef>
        <a:spcAft>
          <a:spcPct val="0"/>
        </a:spcAft>
        <a:buClr>
          <a:srgbClr val="FFCC00"/>
        </a:buClr>
        <a:buChar char="•"/>
        <a:defRPr sz="2400">
          <a:solidFill>
            <a:schemeClr val="tx1"/>
          </a:solidFill>
          <a:latin typeface="+mn-lt"/>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tx1"/>
          </a:solidFill>
          <a:latin typeface="+mn-lt"/>
        </a:defRPr>
      </a:lvl6pPr>
      <a:lvl7pPr marL="2971800" indent="-228600" algn="l" rtl="0" fontAlgn="base">
        <a:spcBef>
          <a:spcPct val="20000"/>
        </a:spcBef>
        <a:spcAft>
          <a:spcPct val="0"/>
        </a:spcAft>
        <a:buClr>
          <a:srgbClr val="FFCC00"/>
        </a:buClr>
        <a:buChar char="»"/>
        <a:defRPr sz="2000">
          <a:solidFill>
            <a:schemeClr val="tx1"/>
          </a:solidFill>
          <a:latin typeface="+mn-lt"/>
        </a:defRPr>
      </a:lvl7pPr>
      <a:lvl8pPr marL="3429000" indent="-228600" algn="l" rtl="0" fontAlgn="base">
        <a:spcBef>
          <a:spcPct val="20000"/>
        </a:spcBef>
        <a:spcAft>
          <a:spcPct val="0"/>
        </a:spcAft>
        <a:buClr>
          <a:srgbClr val="FFCC00"/>
        </a:buClr>
        <a:buChar char="»"/>
        <a:defRPr sz="2000">
          <a:solidFill>
            <a:schemeClr val="tx1"/>
          </a:solidFill>
          <a:latin typeface="+mn-lt"/>
        </a:defRPr>
      </a:lvl8pPr>
      <a:lvl9pPr marL="3886200" indent="-22860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81D13C6-BAB6-4893-BBBA-9A52AA655F51}" type="slidenum">
              <a:rPr lang="en-US" altLang="en-US"/>
              <a:pPr/>
              <a:t>‹#›</a:t>
            </a:fld>
            <a:endParaRPr lang="en-US" altLang="en-US"/>
          </a:p>
        </p:txBody>
      </p:sp>
    </p:spTree>
    <p:extLst>
      <p:ext uri="{BB962C8B-B14F-4D97-AF65-F5344CB8AC3E}">
        <p14:creationId xmlns:p14="http://schemas.microsoft.com/office/powerpoint/2010/main" val="1009705977"/>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defRPr/>
            </a:pPr>
            <a:endParaRPr lang="en-US" dirty="0"/>
          </a:p>
        </p:txBody>
      </p:sp>
      <p:sp>
        <p:nvSpPr>
          <p:cNvPr id="169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dirty="0"/>
          </a:p>
        </p:txBody>
      </p:sp>
      <p:sp>
        <p:nvSpPr>
          <p:cNvPr id="169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8A87131C-0531-48B6-B215-CA10CF3F0908}" type="slidenum">
              <a:rPr lang="en-US"/>
              <a:pPr>
                <a:defRPr/>
              </a:pPr>
              <a:t>‹#›</a:t>
            </a:fld>
            <a:endParaRPr lang="en-US" dirty="0"/>
          </a:p>
        </p:txBody>
      </p:sp>
      <p:pic>
        <p:nvPicPr>
          <p:cNvPr id="103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581900" y="6448425"/>
            <a:ext cx="1562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375019"/>
      </p:ext>
    </p:extLst>
  </p:cSld>
  <p:clrMap bg1="dk2" tx1="lt1" bg2="dk1" tx2="lt2" accent1="accent1" accent2="accent2" accent3="accent3" accent4="accent4" accent5="accent5" accent6="accent6" hlink="hlink" folHlink="folHlink"/>
  <p:sldLayoutIdLst>
    <p:sldLayoutId id="2147485394" r:id="rId1"/>
    <p:sldLayoutId id="2147485395" r:id="rId2"/>
    <p:sldLayoutId id="2147485396" r:id="rId3"/>
    <p:sldLayoutId id="2147485397" r:id="rId4"/>
    <p:sldLayoutId id="2147485398" r:id="rId5"/>
    <p:sldLayoutId id="2147485399" r:id="rId6"/>
    <p:sldLayoutId id="2147485400" r:id="rId7"/>
    <p:sldLayoutId id="2147485401" r:id="rId8"/>
    <p:sldLayoutId id="2147485402" r:id="rId9"/>
    <p:sldLayoutId id="2147485403" r:id="rId10"/>
    <p:sldLayoutId id="2147485404" r:id="rId11"/>
    <p:sldLayoutId id="2147485405" r:id="rId12"/>
    <p:sldLayoutId id="2147485406" r:id="rId13"/>
    <p:sldLayoutId id="214748540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61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defRPr/>
            </a:pPr>
            <a:endParaRPr lang="en-US" dirty="0"/>
          </a:p>
        </p:txBody>
      </p:sp>
      <p:sp>
        <p:nvSpPr>
          <p:cNvPr id="4261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dirty="0"/>
          </a:p>
        </p:txBody>
      </p:sp>
      <p:sp>
        <p:nvSpPr>
          <p:cNvPr id="4261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28934F77-ED24-4DE8-B136-0C92D1119000}" type="slidenum">
              <a:rPr lang="en-US"/>
              <a:pPr>
                <a:defRPr/>
              </a:pPr>
              <a:t>‹#›</a:t>
            </a:fld>
            <a:endParaRPr lang="en-US" dirty="0"/>
          </a:p>
        </p:txBody>
      </p:sp>
      <p:pic>
        <p:nvPicPr>
          <p:cNvPr id="3079" name="Picture 7"/>
          <p:cNvPicPr>
            <a:picLocks noChangeAspect="1" noChangeArrowheads="1"/>
          </p:cNvPicPr>
          <p:nvPr userDrawn="1"/>
        </p:nvPicPr>
        <p:blipFill>
          <a:blip r:embed="rId15"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636709"/>
      </p:ext>
    </p:extLst>
  </p:cSld>
  <p:clrMap bg1="dk2" tx1="lt1" bg2="dk1" tx2="lt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 id="2147485420" r:id="rId12"/>
  </p:sldLayoutIdLst>
  <p:transition/>
  <p:txStyles>
    <p:titleStyle>
      <a:lvl1pPr algn="ctr" rtl="0" eaLnBrk="0" fontAlgn="base" hangingPunct="0">
        <a:spcBef>
          <a:spcPct val="0"/>
        </a:spcBef>
        <a:spcAft>
          <a:spcPct val="0"/>
        </a:spcAft>
        <a:defRPr sz="4400">
          <a:solidFill>
            <a:srgbClr val="FFCC00"/>
          </a:solidFill>
          <a:latin typeface="+mj-lt"/>
          <a:ea typeface="+mj-ea"/>
          <a:cs typeface="+mj-cs"/>
        </a:defRPr>
      </a:lvl1pPr>
      <a:lvl2pPr algn="ctr" rtl="0" eaLnBrk="0" fontAlgn="base" hangingPunct="0">
        <a:spcBef>
          <a:spcPct val="0"/>
        </a:spcBef>
        <a:spcAft>
          <a:spcPct val="0"/>
        </a:spcAft>
        <a:defRPr sz="4400">
          <a:solidFill>
            <a:srgbClr val="FFCC00"/>
          </a:solidFill>
          <a:latin typeface="Times New Roman" pitchFamily="18" charset="0"/>
        </a:defRPr>
      </a:lvl2pPr>
      <a:lvl3pPr algn="ctr" rtl="0" eaLnBrk="0" fontAlgn="base" hangingPunct="0">
        <a:spcBef>
          <a:spcPct val="0"/>
        </a:spcBef>
        <a:spcAft>
          <a:spcPct val="0"/>
        </a:spcAft>
        <a:defRPr sz="4400">
          <a:solidFill>
            <a:srgbClr val="FFCC00"/>
          </a:solidFill>
          <a:latin typeface="Times New Roman" pitchFamily="18" charset="0"/>
        </a:defRPr>
      </a:lvl3pPr>
      <a:lvl4pPr algn="ctr" rtl="0" eaLnBrk="0" fontAlgn="base" hangingPunct="0">
        <a:spcBef>
          <a:spcPct val="0"/>
        </a:spcBef>
        <a:spcAft>
          <a:spcPct val="0"/>
        </a:spcAft>
        <a:defRPr sz="4400">
          <a:solidFill>
            <a:srgbClr val="FFCC00"/>
          </a:solidFill>
          <a:latin typeface="Times New Roman" pitchFamily="18" charset="0"/>
        </a:defRPr>
      </a:lvl4pPr>
      <a:lvl5pPr algn="ctr" rtl="0" eaLnBrk="0" fontAlgn="base" hangingPunct="0">
        <a:spcBef>
          <a:spcPct val="0"/>
        </a:spcBef>
        <a:spcAft>
          <a:spcPct val="0"/>
        </a:spcAft>
        <a:defRPr sz="4400">
          <a:solidFill>
            <a:srgbClr val="FFCC00"/>
          </a:solidFill>
          <a:latin typeface="Times New Roman" pitchFamily="18" charset="0"/>
        </a:defRPr>
      </a:lvl5pPr>
      <a:lvl6pPr marL="457200" algn="ctr" rtl="0" fontAlgn="base">
        <a:spcBef>
          <a:spcPct val="0"/>
        </a:spcBef>
        <a:spcAft>
          <a:spcPct val="0"/>
        </a:spcAft>
        <a:defRPr sz="4400">
          <a:solidFill>
            <a:srgbClr val="FFCC00"/>
          </a:solidFill>
          <a:latin typeface="Times New Roman" pitchFamily="18" charset="0"/>
        </a:defRPr>
      </a:lvl6pPr>
      <a:lvl7pPr marL="914400" algn="ctr" rtl="0" fontAlgn="base">
        <a:spcBef>
          <a:spcPct val="0"/>
        </a:spcBef>
        <a:spcAft>
          <a:spcPct val="0"/>
        </a:spcAft>
        <a:defRPr sz="4400">
          <a:solidFill>
            <a:srgbClr val="FFCC00"/>
          </a:solidFill>
          <a:latin typeface="Times New Roman" pitchFamily="18" charset="0"/>
        </a:defRPr>
      </a:lvl7pPr>
      <a:lvl8pPr marL="1371600" algn="ctr" rtl="0" fontAlgn="base">
        <a:spcBef>
          <a:spcPct val="0"/>
        </a:spcBef>
        <a:spcAft>
          <a:spcPct val="0"/>
        </a:spcAft>
        <a:defRPr sz="4400">
          <a:solidFill>
            <a:srgbClr val="FFCC00"/>
          </a:solidFill>
          <a:latin typeface="Times New Roman" pitchFamily="18" charset="0"/>
        </a:defRPr>
      </a:lvl8pPr>
      <a:lvl9pPr marL="1828800" algn="ctr" rtl="0" fontAlgn="base">
        <a:spcBef>
          <a:spcPct val="0"/>
        </a:spcBef>
        <a:spcAft>
          <a:spcPct val="0"/>
        </a:spcAft>
        <a:defRPr sz="44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defRPr/>
            </a:pPr>
            <a:endParaRPr lang="en-US" dirty="0">
              <a:solidFill>
                <a:srgbClr val="FFFFFF"/>
              </a:solidFill>
              <a:latin typeface="Times New Roman"/>
              <a:ea typeface="ＭＳ Ｐゴシック" pitchFamily="-110" charset="-128"/>
              <a:cs typeface="Arial" charset="0"/>
            </a:endParaRPr>
          </a:p>
        </p:txBody>
      </p:sp>
      <p:sp>
        <p:nvSpPr>
          <p:cNvPr id="169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dirty="0">
              <a:solidFill>
                <a:srgbClr val="FFFFFF"/>
              </a:solidFill>
              <a:latin typeface="Times New Roman"/>
              <a:ea typeface="ＭＳ Ｐゴシック" pitchFamily="-110" charset="-128"/>
              <a:cs typeface="Arial" charset="0"/>
            </a:endParaRPr>
          </a:p>
        </p:txBody>
      </p:sp>
      <p:sp>
        <p:nvSpPr>
          <p:cNvPr id="169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8A87131C-0531-48B6-B215-CA10CF3F0908}" type="slidenum">
              <a:rPr lang="en-US">
                <a:solidFill>
                  <a:srgbClr val="FFFFFF"/>
                </a:solidFill>
                <a:latin typeface="Times New Roman"/>
                <a:ea typeface="ＭＳ Ｐゴシック" pitchFamily="-110" charset="-128"/>
                <a:cs typeface="Arial" charset="0"/>
              </a:rPr>
              <a:pPr>
                <a:defRPr/>
              </a:pPr>
              <a:t>‹#›</a:t>
            </a:fld>
            <a:endParaRPr lang="en-US" dirty="0">
              <a:solidFill>
                <a:srgbClr val="FFFFFF"/>
              </a:solidFill>
              <a:latin typeface="Times New Roman"/>
              <a:ea typeface="ＭＳ Ｐゴシック" pitchFamily="-110" charset="-128"/>
              <a:cs typeface="Arial" charset="0"/>
            </a:endParaRPr>
          </a:p>
        </p:txBody>
      </p:sp>
      <p:pic>
        <p:nvPicPr>
          <p:cNvPr id="103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581900" y="6448425"/>
            <a:ext cx="1562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876795"/>
      </p:ext>
    </p:extLst>
  </p:cSld>
  <p:clrMap bg1="dk2" tx1="lt1" bg2="dk1" tx2="lt2" accent1="accent1" accent2="accent2" accent3="accent3" accent4="accent4" accent5="accent5" accent6="accent6" hlink="hlink" folHlink="folHlink"/>
  <p:sldLayoutIdLst>
    <p:sldLayoutId id="2147485422" r:id="rId1"/>
    <p:sldLayoutId id="2147485423" r:id="rId2"/>
    <p:sldLayoutId id="2147485424" r:id="rId3"/>
    <p:sldLayoutId id="2147485425" r:id="rId4"/>
    <p:sldLayoutId id="2147485426" r:id="rId5"/>
    <p:sldLayoutId id="2147485427" r:id="rId6"/>
    <p:sldLayoutId id="2147485428" r:id="rId7"/>
    <p:sldLayoutId id="2147485429" r:id="rId8"/>
    <p:sldLayoutId id="2147485430" r:id="rId9"/>
    <p:sldLayoutId id="2147485431" r:id="rId10"/>
    <p:sldLayoutId id="2147485432" r:id="rId11"/>
    <p:sldLayoutId id="2147485433" r:id="rId12"/>
    <p:sldLayoutId id="2147485434" r:id="rId13"/>
    <p:sldLayoutId id="214748543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8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5038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5038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E0B2E3E-864B-4C2E-8092-E1F579D126AF}" type="slidenum">
              <a:rPr lang="en-US"/>
              <a:pPr>
                <a:defRPr/>
              </a:pPr>
              <a:t>‹#›</a:t>
            </a:fld>
            <a:endParaRPr lang="en-US"/>
          </a:p>
        </p:txBody>
      </p:sp>
      <p:pic>
        <p:nvPicPr>
          <p:cNvPr id="3079" name="Picture 7"/>
          <p:cNvPicPr>
            <a:picLocks noChangeAspect="1" noChangeArrowheads="1"/>
          </p:cNvPicPr>
          <p:nvPr userDrawn="1"/>
        </p:nvPicPr>
        <p:blipFill>
          <a:blip r:embed="rId14"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2089"/>
      </p:ext>
    </p:extLst>
  </p:cSld>
  <p:clrMap bg1="dk2" tx1="lt1" bg2="dk1" tx2="lt2" accent1="accent1" accent2="accent2" accent3="accent3" accent4="accent4" accent5="accent5" accent6="accent6" hlink="hlink" folHlink="folHlink"/>
  <p:sldLayoutIdLst>
    <p:sldLayoutId id="2147485451" r:id="rId1"/>
    <p:sldLayoutId id="2147485452" r:id="rId2"/>
    <p:sldLayoutId id="2147485453" r:id="rId3"/>
    <p:sldLayoutId id="2147485454" r:id="rId4"/>
    <p:sldLayoutId id="2147485455" r:id="rId5"/>
    <p:sldLayoutId id="2147485456" r:id="rId6"/>
    <p:sldLayoutId id="2147485457" r:id="rId7"/>
    <p:sldLayoutId id="2147485458" r:id="rId8"/>
    <p:sldLayoutId id="2147485459" r:id="rId9"/>
    <p:sldLayoutId id="2147485460" r:id="rId10"/>
    <p:sldLayoutId id="2147485461" r:id="rId11"/>
  </p:sldLayoutIdLst>
  <p:txStyles>
    <p:titleStyle>
      <a:lvl1pPr algn="ctr" rtl="0" eaLnBrk="0" fontAlgn="base" hangingPunct="0">
        <a:spcBef>
          <a:spcPct val="0"/>
        </a:spcBef>
        <a:spcAft>
          <a:spcPct val="0"/>
        </a:spcAft>
        <a:defRPr sz="4400">
          <a:solidFill>
            <a:srgbClr val="FFCC00"/>
          </a:solidFill>
          <a:latin typeface="+mj-lt"/>
          <a:ea typeface="+mj-ea"/>
          <a:cs typeface="+mj-cs"/>
        </a:defRPr>
      </a:lvl1pPr>
      <a:lvl2pPr algn="ctr" rtl="0" eaLnBrk="0" fontAlgn="base" hangingPunct="0">
        <a:spcBef>
          <a:spcPct val="0"/>
        </a:spcBef>
        <a:spcAft>
          <a:spcPct val="0"/>
        </a:spcAft>
        <a:defRPr sz="4400">
          <a:solidFill>
            <a:srgbClr val="FFCC00"/>
          </a:solidFill>
          <a:latin typeface="Arial" pitchFamily="34" charset="0"/>
        </a:defRPr>
      </a:lvl2pPr>
      <a:lvl3pPr algn="ctr" rtl="0" eaLnBrk="0" fontAlgn="base" hangingPunct="0">
        <a:spcBef>
          <a:spcPct val="0"/>
        </a:spcBef>
        <a:spcAft>
          <a:spcPct val="0"/>
        </a:spcAft>
        <a:defRPr sz="4400">
          <a:solidFill>
            <a:srgbClr val="FFCC00"/>
          </a:solidFill>
          <a:latin typeface="Arial" pitchFamily="34" charset="0"/>
        </a:defRPr>
      </a:lvl3pPr>
      <a:lvl4pPr algn="ctr" rtl="0" eaLnBrk="0" fontAlgn="base" hangingPunct="0">
        <a:spcBef>
          <a:spcPct val="0"/>
        </a:spcBef>
        <a:spcAft>
          <a:spcPct val="0"/>
        </a:spcAft>
        <a:defRPr sz="4400">
          <a:solidFill>
            <a:srgbClr val="FFCC00"/>
          </a:solidFill>
          <a:latin typeface="Arial" pitchFamily="34" charset="0"/>
        </a:defRPr>
      </a:lvl4pPr>
      <a:lvl5pPr algn="ctr" rtl="0" eaLnBrk="0" fontAlgn="base" hangingPunct="0">
        <a:spcBef>
          <a:spcPct val="0"/>
        </a:spcBef>
        <a:spcAft>
          <a:spcPct val="0"/>
        </a:spcAft>
        <a:defRPr sz="4400">
          <a:solidFill>
            <a:srgbClr val="FFCC00"/>
          </a:solidFill>
          <a:latin typeface="Arial" pitchFamily="34" charset="0"/>
        </a:defRPr>
      </a:lvl5pPr>
      <a:lvl6pPr marL="457200" algn="ctr" rtl="0" fontAlgn="base">
        <a:spcBef>
          <a:spcPct val="0"/>
        </a:spcBef>
        <a:spcAft>
          <a:spcPct val="0"/>
        </a:spcAft>
        <a:defRPr sz="4400">
          <a:solidFill>
            <a:srgbClr val="FFCC00"/>
          </a:solidFill>
          <a:latin typeface="Arial" pitchFamily="34" charset="0"/>
        </a:defRPr>
      </a:lvl6pPr>
      <a:lvl7pPr marL="914400" algn="ctr" rtl="0" fontAlgn="base">
        <a:spcBef>
          <a:spcPct val="0"/>
        </a:spcBef>
        <a:spcAft>
          <a:spcPct val="0"/>
        </a:spcAft>
        <a:defRPr sz="4400">
          <a:solidFill>
            <a:srgbClr val="FFCC00"/>
          </a:solidFill>
          <a:latin typeface="Arial" pitchFamily="34" charset="0"/>
        </a:defRPr>
      </a:lvl7pPr>
      <a:lvl8pPr marL="1371600" algn="ctr" rtl="0" fontAlgn="base">
        <a:spcBef>
          <a:spcPct val="0"/>
        </a:spcBef>
        <a:spcAft>
          <a:spcPct val="0"/>
        </a:spcAft>
        <a:defRPr sz="4400">
          <a:solidFill>
            <a:srgbClr val="FFCC00"/>
          </a:solidFill>
          <a:latin typeface="Arial" pitchFamily="34" charset="0"/>
        </a:defRPr>
      </a:lvl8pPr>
      <a:lvl9pPr marL="1828800" algn="ctr" rtl="0" fontAlgn="base">
        <a:spcBef>
          <a:spcPct val="0"/>
        </a:spcBef>
        <a:spcAft>
          <a:spcPct val="0"/>
        </a:spcAft>
        <a:defRPr sz="4400">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D201847-C42B-4AAA-AE26-1B5B1D1E7B80}" type="slidenum">
              <a:rPr lang="en-US"/>
              <a:pPr>
                <a:defRPr/>
              </a:pPr>
              <a:t>‹#›</a:t>
            </a:fld>
            <a:endParaRPr lang="en-US"/>
          </a:p>
        </p:txBody>
      </p:sp>
      <p:pic>
        <p:nvPicPr>
          <p:cNvPr id="103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539003"/>
      </p:ext>
    </p:extLst>
  </p:cSld>
  <p:clrMap bg1="dk2" tx1="lt1" bg2="dk1" tx2="lt2" accent1="accent1" accent2="accent2" accent3="accent3" accent4="accent4" accent5="accent5" accent6="accent6" hlink="hlink" folHlink="folHlink"/>
  <p:sldLayoutIdLst>
    <p:sldLayoutId id="2147485463" r:id="rId1"/>
    <p:sldLayoutId id="2147485464" r:id="rId2"/>
    <p:sldLayoutId id="2147485465" r:id="rId3"/>
    <p:sldLayoutId id="2147485466" r:id="rId4"/>
    <p:sldLayoutId id="2147485467" r:id="rId5"/>
    <p:sldLayoutId id="2147485468" r:id="rId6"/>
    <p:sldLayoutId id="2147485469" r:id="rId7"/>
    <p:sldLayoutId id="2147485470" r:id="rId8"/>
    <p:sldLayoutId id="2147485471" r:id="rId9"/>
    <p:sldLayoutId id="2147485472" r:id="rId10"/>
    <p:sldLayoutId id="2147485473" r:id="rId11"/>
    <p:sldLayoutId id="2147485474" r:id="rId12"/>
    <p:sldLayoutId id="2147485475" r:id="rId13"/>
    <p:sldLayoutId id="2147485476" r:id="rId14"/>
  </p:sldLayoutIdLst>
  <p:transition/>
  <p:txStyles>
    <p:titleStyle>
      <a:lvl1pPr algn="ctr" rtl="0" eaLnBrk="0" fontAlgn="base" hangingPunct="0">
        <a:spcBef>
          <a:spcPct val="0"/>
        </a:spcBef>
        <a:spcAft>
          <a:spcPct val="0"/>
        </a:spcAft>
        <a:defRPr sz="4400">
          <a:solidFill>
            <a:srgbClr val="FFCC00"/>
          </a:solidFill>
          <a:latin typeface="+mj-lt"/>
          <a:ea typeface="+mj-ea"/>
          <a:cs typeface="+mj-cs"/>
        </a:defRPr>
      </a:lvl1pPr>
      <a:lvl2pPr algn="ctr" rtl="0" eaLnBrk="0" fontAlgn="base" hangingPunct="0">
        <a:spcBef>
          <a:spcPct val="0"/>
        </a:spcBef>
        <a:spcAft>
          <a:spcPct val="0"/>
        </a:spcAft>
        <a:defRPr sz="4400">
          <a:solidFill>
            <a:srgbClr val="FFCC00"/>
          </a:solidFill>
          <a:latin typeface="Times New Roman" pitchFamily="18" charset="0"/>
        </a:defRPr>
      </a:lvl2pPr>
      <a:lvl3pPr algn="ctr" rtl="0" eaLnBrk="0" fontAlgn="base" hangingPunct="0">
        <a:spcBef>
          <a:spcPct val="0"/>
        </a:spcBef>
        <a:spcAft>
          <a:spcPct val="0"/>
        </a:spcAft>
        <a:defRPr sz="4400">
          <a:solidFill>
            <a:srgbClr val="FFCC00"/>
          </a:solidFill>
          <a:latin typeface="Times New Roman" pitchFamily="18" charset="0"/>
        </a:defRPr>
      </a:lvl3pPr>
      <a:lvl4pPr algn="ctr" rtl="0" eaLnBrk="0" fontAlgn="base" hangingPunct="0">
        <a:spcBef>
          <a:spcPct val="0"/>
        </a:spcBef>
        <a:spcAft>
          <a:spcPct val="0"/>
        </a:spcAft>
        <a:defRPr sz="4400">
          <a:solidFill>
            <a:srgbClr val="FFCC00"/>
          </a:solidFill>
          <a:latin typeface="Times New Roman" pitchFamily="18" charset="0"/>
        </a:defRPr>
      </a:lvl4pPr>
      <a:lvl5pPr algn="ctr" rtl="0" eaLnBrk="0" fontAlgn="base" hangingPunct="0">
        <a:spcBef>
          <a:spcPct val="0"/>
        </a:spcBef>
        <a:spcAft>
          <a:spcPct val="0"/>
        </a:spcAft>
        <a:defRPr sz="4400">
          <a:solidFill>
            <a:srgbClr val="FFCC00"/>
          </a:solidFill>
          <a:latin typeface="Times New Roman" pitchFamily="18" charset="0"/>
        </a:defRPr>
      </a:lvl5pPr>
      <a:lvl6pPr marL="457200" algn="ctr" rtl="0" fontAlgn="base">
        <a:spcBef>
          <a:spcPct val="0"/>
        </a:spcBef>
        <a:spcAft>
          <a:spcPct val="0"/>
        </a:spcAft>
        <a:defRPr sz="4400">
          <a:solidFill>
            <a:srgbClr val="FFCC00"/>
          </a:solidFill>
          <a:latin typeface="Times New Roman" pitchFamily="18" charset="0"/>
        </a:defRPr>
      </a:lvl6pPr>
      <a:lvl7pPr marL="914400" algn="ctr" rtl="0" fontAlgn="base">
        <a:spcBef>
          <a:spcPct val="0"/>
        </a:spcBef>
        <a:spcAft>
          <a:spcPct val="0"/>
        </a:spcAft>
        <a:defRPr sz="4400">
          <a:solidFill>
            <a:srgbClr val="FFCC00"/>
          </a:solidFill>
          <a:latin typeface="Times New Roman" pitchFamily="18" charset="0"/>
        </a:defRPr>
      </a:lvl7pPr>
      <a:lvl8pPr marL="1371600" algn="ctr" rtl="0" fontAlgn="base">
        <a:spcBef>
          <a:spcPct val="0"/>
        </a:spcBef>
        <a:spcAft>
          <a:spcPct val="0"/>
        </a:spcAft>
        <a:defRPr sz="4400">
          <a:solidFill>
            <a:srgbClr val="FFCC00"/>
          </a:solidFill>
          <a:latin typeface="Times New Roman" pitchFamily="18" charset="0"/>
        </a:defRPr>
      </a:lvl8pPr>
      <a:lvl9pPr marL="1828800" algn="ctr" rtl="0" fontAlgn="base">
        <a:spcBef>
          <a:spcPct val="0"/>
        </a:spcBef>
        <a:spcAft>
          <a:spcPct val="0"/>
        </a:spcAft>
        <a:defRPr sz="44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4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lgn="l">
              <a:defRPr/>
            </a:pPr>
            <a:endParaRPr lang="en-US">
              <a:solidFill>
                <a:srgbClr val="FFFFFF"/>
              </a:solidFill>
            </a:endParaRPr>
          </a:p>
        </p:txBody>
      </p:sp>
      <p:sp>
        <p:nvSpPr>
          <p:cNvPr id="424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a:solidFill>
                <a:srgbClr val="FFFFFF"/>
              </a:solidFill>
            </a:endParaRPr>
          </a:p>
        </p:txBody>
      </p:sp>
      <p:sp>
        <p:nvSpPr>
          <p:cNvPr id="424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7EC2AB83-7820-4FFD-A9AB-9DA7C010EF43}" type="slidenum">
              <a:rPr lang="en-US">
                <a:solidFill>
                  <a:srgbClr val="FFFFFF"/>
                </a:solidFill>
              </a:rPr>
              <a:pPr>
                <a:defRPr/>
              </a:pPr>
              <a:t>‹#›</a:t>
            </a:fld>
            <a:endParaRPr lang="en-US">
              <a:solidFill>
                <a:srgbClr val="FFFFFF"/>
              </a:solidFill>
            </a:endParaRPr>
          </a:p>
        </p:txBody>
      </p:sp>
      <p:pic>
        <p:nvPicPr>
          <p:cNvPr id="2055" name="Picture 7"/>
          <p:cNvPicPr>
            <a:picLocks noChangeAspect="1" noChangeArrowheads="1"/>
          </p:cNvPicPr>
          <p:nvPr userDrawn="1"/>
        </p:nvPicPr>
        <p:blipFill>
          <a:blip r:embed="rId14"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214314"/>
      </p:ext>
    </p:extLst>
  </p:cSld>
  <p:clrMap bg1="dk2" tx1="lt1" bg2="dk1" tx2="lt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000">
          <a:solidFill>
            <a:srgbClr val="FFCC00"/>
          </a:solidFill>
          <a:latin typeface="+mj-lt"/>
          <a:ea typeface="+mj-ea"/>
          <a:cs typeface="+mj-cs"/>
        </a:defRPr>
      </a:lvl1pPr>
      <a:lvl2pPr algn="ctr" rtl="0" eaLnBrk="0" fontAlgn="base" hangingPunct="0">
        <a:spcBef>
          <a:spcPct val="0"/>
        </a:spcBef>
        <a:spcAft>
          <a:spcPct val="0"/>
        </a:spcAft>
        <a:defRPr sz="4000">
          <a:solidFill>
            <a:srgbClr val="FFCC00"/>
          </a:solidFill>
          <a:latin typeface="Times New Roman" pitchFamily="18" charset="0"/>
        </a:defRPr>
      </a:lvl2pPr>
      <a:lvl3pPr algn="ctr" rtl="0" eaLnBrk="0" fontAlgn="base" hangingPunct="0">
        <a:spcBef>
          <a:spcPct val="0"/>
        </a:spcBef>
        <a:spcAft>
          <a:spcPct val="0"/>
        </a:spcAft>
        <a:defRPr sz="4000">
          <a:solidFill>
            <a:srgbClr val="FFCC00"/>
          </a:solidFill>
          <a:latin typeface="Times New Roman" pitchFamily="18" charset="0"/>
        </a:defRPr>
      </a:lvl3pPr>
      <a:lvl4pPr algn="ctr" rtl="0" eaLnBrk="0" fontAlgn="base" hangingPunct="0">
        <a:spcBef>
          <a:spcPct val="0"/>
        </a:spcBef>
        <a:spcAft>
          <a:spcPct val="0"/>
        </a:spcAft>
        <a:defRPr sz="4000">
          <a:solidFill>
            <a:srgbClr val="FFCC00"/>
          </a:solidFill>
          <a:latin typeface="Times New Roman" pitchFamily="18" charset="0"/>
        </a:defRPr>
      </a:lvl4pPr>
      <a:lvl5pPr algn="ctr" rtl="0" eaLnBrk="0" fontAlgn="base" hangingPunct="0">
        <a:spcBef>
          <a:spcPct val="0"/>
        </a:spcBef>
        <a:spcAft>
          <a:spcPct val="0"/>
        </a:spcAft>
        <a:defRPr sz="4000">
          <a:solidFill>
            <a:srgbClr val="FFCC00"/>
          </a:solidFill>
          <a:latin typeface="Times New Roman" pitchFamily="18" charset="0"/>
        </a:defRPr>
      </a:lvl5pPr>
      <a:lvl6pPr marL="457200" algn="ctr" rtl="0" fontAlgn="base">
        <a:spcBef>
          <a:spcPct val="0"/>
        </a:spcBef>
        <a:spcAft>
          <a:spcPct val="0"/>
        </a:spcAft>
        <a:defRPr sz="4000">
          <a:solidFill>
            <a:srgbClr val="FFCC00"/>
          </a:solidFill>
          <a:latin typeface="Times New Roman" pitchFamily="18" charset="0"/>
        </a:defRPr>
      </a:lvl6pPr>
      <a:lvl7pPr marL="914400" algn="ctr" rtl="0" fontAlgn="base">
        <a:spcBef>
          <a:spcPct val="0"/>
        </a:spcBef>
        <a:spcAft>
          <a:spcPct val="0"/>
        </a:spcAft>
        <a:defRPr sz="4000">
          <a:solidFill>
            <a:srgbClr val="FFCC00"/>
          </a:solidFill>
          <a:latin typeface="Times New Roman" pitchFamily="18" charset="0"/>
        </a:defRPr>
      </a:lvl7pPr>
      <a:lvl8pPr marL="1371600" algn="ctr" rtl="0" fontAlgn="base">
        <a:spcBef>
          <a:spcPct val="0"/>
        </a:spcBef>
        <a:spcAft>
          <a:spcPct val="0"/>
        </a:spcAft>
        <a:defRPr sz="4000">
          <a:solidFill>
            <a:srgbClr val="FFCC00"/>
          </a:solidFill>
          <a:latin typeface="Times New Roman" pitchFamily="18" charset="0"/>
        </a:defRPr>
      </a:lvl8pPr>
      <a:lvl9pPr marL="1828800" algn="ctr" rtl="0" fontAlgn="base">
        <a:spcBef>
          <a:spcPct val="0"/>
        </a:spcBef>
        <a:spcAft>
          <a:spcPct val="0"/>
        </a:spcAft>
        <a:defRPr sz="40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a:solidFill>
            <a:schemeClr val="tx1"/>
          </a:solidFill>
          <a:latin typeface="+mn-lt"/>
        </a:defRPr>
      </a:lvl2pPr>
      <a:lvl3pPr marL="1143000" indent="-228600" algn="l" rtl="0" eaLnBrk="0" fontAlgn="base" hangingPunct="0">
        <a:spcBef>
          <a:spcPct val="20000"/>
        </a:spcBef>
        <a:spcAft>
          <a:spcPct val="0"/>
        </a:spcAft>
        <a:buClr>
          <a:srgbClr val="FFCC00"/>
        </a:buClr>
        <a:buChar char="•"/>
        <a:defRPr sz="2000">
          <a:solidFill>
            <a:schemeClr val="tx1"/>
          </a:solidFill>
          <a:latin typeface="+mn-lt"/>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tx1"/>
          </a:solidFill>
          <a:latin typeface="+mn-lt"/>
        </a:defRPr>
      </a:lvl6pPr>
      <a:lvl7pPr marL="2971800" indent="-228600" algn="l" rtl="0" fontAlgn="base">
        <a:spcBef>
          <a:spcPct val="20000"/>
        </a:spcBef>
        <a:spcAft>
          <a:spcPct val="0"/>
        </a:spcAft>
        <a:buClr>
          <a:srgbClr val="FFCC00"/>
        </a:buClr>
        <a:buChar char="»"/>
        <a:defRPr sz="2000">
          <a:solidFill>
            <a:schemeClr val="tx1"/>
          </a:solidFill>
          <a:latin typeface="+mn-lt"/>
        </a:defRPr>
      </a:lvl7pPr>
      <a:lvl8pPr marL="3429000" indent="-228600" algn="l" rtl="0" fontAlgn="base">
        <a:spcBef>
          <a:spcPct val="20000"/>
        </a:spcBef>
        <a:spcAft>
          <a:spcPct val="0"/>
        </a:spcAft>
        <a:buClr>
          <a:srgbClr val="FFCC00"/>
        </a:buClr>
        <a:buChar char="»"/>
        <a:defRPr sz="2000">
          <a:solidFill>
            <a:schemeClr val="tx1"/>
          </a:solidFill>
          <a:latin typeface="+mn-lt"/>
        </a:defRPr>
      </a:lvl8pPr>
      <a:lvl9pPr marL="3886200" indent="-22860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4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latin typeface="Times New Roman" pitchFamily="18" charset="0"/>
              </a:defRPr>
            </a:lvl1pPr>
          </a:lstStyle>
          <a:p>
            <a:pPr algn="l">
              <a:defRPr/>
            </a:pPr>
            <a:endParaRPr lang="en-US"/>
          </a:p>
        </p:txBody>
      </p:sp>
      <p:sp>
        <p:nvSpPr>
          <p:cNvPr id="424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latin typeface="Times New Roman" pitchFamily="18" charset="0"/>
              </a:defRPr>
            </a:lvl1pPr>
          </a:lstStyle>
          <a:p>
            <a:pPr>
              <a:defRPr/>
            </a:pPr>
            <a:endParaRPr lang="en-US"/>
          </a:p>
        </p:txBody>
      </p:sp>
      <p:sp>
        <p:nvSpPr>
          <p:cNvPr id="424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latin typeface="Times New Roman" pitchFamily="18" charset="0"/>
              </a:defRPr>
            </a:lvl1pPr>
          </a:lstStyle>
          <a:p>
            <a:pPr>
              <a:defRPr/>
            </a:pPr>
            <a:fld id="{37F12287-1CD7-4928-9228-6AB10E0E1B03}" type="slidenum">
              <a:rPr lang="en-US"/>
              <a:pPr>
                <a:defRPr/>
              </a:pPr>
              <a:t>‹#›</a:t>
            </a:fld>
            <a:endParaRPr lang="en-US"/>
          </a:p>
        </p:txBody>
      </p:sp>
      <p:pic>
        <p:nvPicPr>
          <p:cNvPr id="2055" name="Picture 7"/>
          <p:cNvPicPr>
            <a:picLocks noChangeAspect="1" noChangeArrowheads="1"/>
          </p:cNvPicPr>
          <p:nvPr userDrawn="1"/>
        </p:nvPicPr>
        <p:blipFill>
          <a:blip r:embed="rId3"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187813"/>
      </p:ext>
    </p:extLst>
  </p:cSld>
  <p:clrMap bg1="lt1" tx1="dk1" bg2="lt2" tx2="dk2" accent1="accent1" accent2="accent2" accent3="accent3" accent4="accent4" accent5="accent5" accent6="accent6" hlink="hlink" folHlink="folHlink"/>
  <p:sldLayoutIdLst>
    <p:sldLayoutId id="2147485478" r:id="rId1"/>
  </p:sldLayoutIdLst>
  <p:txStyles>
    <p:titleStyle>
      <a:lvl1pPr algn="ctr" rtl="0" eaLnBrk="0" fontAlgn="base" hangingPunct="0">
        <a:spcBef>
          <a:spcPct val="0"/>
        </a:spcBef>
        <a:spcAft>
          <a:spcPct val="0"/>
        </a:spcAft>
        <a:defRPr sz="4000">
          <a:solidFill>
            <a:srgbClr val="FFCC00"/>
          </a:solidFill>
          <a:latin typeface="+mj-lt"/>
          <a:ea typeface="+mj-ea"/>
          <a:cs typeface="+mj-cs"/>
        </a:defRPr>
      </a:lvl1pPr>
      <a:lvl2pPr algn="ctr" rtl="0" eaLnBrk="0" fontAlgn="base" hangingPunct="0">
        <a:spcBef>
          <a:spcPct val="0"/>
        </a:spcBef>
        <a:spcAft>
          <a:spcPct val="0"/>
        </a:spcAft>
        <a:defRPr sz="4000">
          <a:solidFill>
            <a:srgbClr val="FFCC00"/>
          </a:solidFill>
          <a:latin typeface="Times New Roman" pitchFamily="18" charset="0"/>
        </a:defRPr>
      </a:lvl2pPr>
      <a:lvl3pPr algn="ctr" rtl="0" eaLnBrk="0" fontAlgn="base" hangingPunct="0">
        <a:spcBef>
          <a:spcPct val="0"/>
        </a:spcBef>
        <a:spcAft>
          <a:spcPct val="0"/>
        </a:spcAft>
        <a:defRPr sz="4000">
          <a:solidFill>
            <a:srgbClr val="FFCC00"/>
          </a:solidFill>
          <a:latin typeface="Times New Roman" pitchFamily="18" charset="0"/>
        </a:defRPr>
      </a:lvl3pPr>
      <a:lvl4pPr algn="ctr" rtl="0" eaLnBrk="0" fontAlgn="base" hangingPunct="0">
        <a:spcBef>
          <a:spcPct val="0"/>
        </a:spcBef>
        <a:spcAft>
          <a:spcPct val="0"/>
        </a:spcAft>
        <a:defRPr sz="4000">
          <a:solidFill>
            <a:srgbClr val="FFCC00"/>
          </a:solidFill>
          <a:latin typeface="Times New Roman" pitchFamily="18" charset="0"/>
        </a:defRPr>
      </a:lvl4pPr>
      <a:lvl5pPr algn="ctr" rtl="0" eaLnBrk="0" fontAlgn="base" hangingPunct="0">
        <a:spcBef>
          <a:spcPct val="0"/>
        </a:spcBef>
        <a:spcAft>
          <a:spcPct val="0"/>
        </a:spcAft>
        <a:defRPr sz="4000">
          <a:solidFill>
            <a:srgbClr val="FFCC00"/>
          </a:solidFill>
          <a:latin typeface="Times New Roman" pitchFamily="18" charset="0"/>
        </a:defRPr>
      </a:lvl5pPr>
      <a:lvl6pPr marL="457200" algn="ctr" rtl="0" fontAlgn="base">
        <a:spcBef>
          <a:spcPct val="0"/>
        </a:spcBef>
        <a:spcAft>
          <a:spcPct val="0"/>
        </a:spcAft>
        <a:defRPr sz="4000">
          <a:solidFill>
            <a:srgbClr val="FFCC00"/>
          </a:solidFill>
          <a:latin typeface="Times New Roman" pitchFamily="18" charset="0"/>
        </a:defRPr>
      </a:lvl6pPr>
      <a:lvl7pPr marL="914400" algn="ctr" rtl="0" fontAlgn="base">
        <a:spcBef>
          <a:spcPct val="0"/>
        </a:spcBef>
        <a:spcAft>
          <a:spcPct val="0"/>
        </a:spcAft>
        <a:defRPr sz="4000">
          <a:solidFill>
            <a:srgbClr val="FFCC00"/>
          </a:solidFill>
          <a:latin typeface="Times New Roman" pitchFamily="18" charset="0"/>
        </a:defRPr>
      </a:lvl7pPr>
      <a:lvl8pPr marL="1371600" algn="ctr" rtl="0" fontAlgn="base">
        <a:spcBef>
          <a:spcPct val="0"/>
        </a:spcBef>
        <a:spcAft>
          <a:spcPct val="0"/>
        </a:spcAft>
        <a:defRPr sz="4000">
          <a:solidFill>
            <a:srgbClr val="FFCC00"/>
          </a:solidFill>
          <a:latin typeface="Times New Roman" pitchFamily="18" charset="0"/>
        </a:defRPr>
      </a:lvl8pPr>
      <a:lvl9pPr marL="1828800" algn="ctr" rtl="0" fontAlgn="base">
        <a:spcBef>
          <a:spcPct val="0"/>
        </a:spcBef>
        <a:spcAft>
          <a:spcPct val="0"/>
        </a:spcAft>
        <a:defRPr sz="40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a:solidFill>
            <a:schemeClr val="tx1"/>
          </a:solidFill>
          <a:latin typeface="+mn-lt"/>
        </a:defRPr>
      </a:lvl2pPr>
      <a:lvl3pPr marL="1143000" indent="-228600" algn="l" rtl="0" eaLnBrk="0" fontAlgn="base" hangingPunct="0">
        <a:spcBef>
          <a:spcPct val="20000"/>
        </a:spcBef>
        <a:spcAft>
          <a:spcPct val="0"/>
        </a:spcAft>
        <a:buClr>
          <a:srgbClr val="FFCC00"/>
        </a:buClr>
        <a:buChar char="•"/>
        <a:defRPr sz="2000">
          <a:solidFill>
            <a:schemeClr val="tx1"/>
          </a:solidFill>
          <a:latin typeface="+mn-lt"/>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tx1"/>
          </a:solidFill>
          <a:latin typeface="+mn-lt"/>
        </a:defRPr>
      </a:lvl6pPr>
      <a:lvl7pPr marL="2971800" indent="-228600" algn="l" rtl="0" fontAlgn="base">
        <a:spcBef>
          <a:spcPct val="20000"/>
        </a:spcBef>
        <a:spcAft>
          <a:spcPct val="0"/>
        </a:spcAft>
        <a:buClr>
          <a:srgbClr val="FFCC00"/>
        </a:buClr>
        <a:buChar char="»"/>
        <a:defRPr sz="2000">
          <a:solidFill>
            <a:schemeClr val="tx1"/>
          </a:solidFill>
          <a:latin typeface="+mn-lt"/>
        </a:defRPr>
      </a:lvl7pPr>
      <a:lvl8pPr marL="3429000" indent="-228600" algn="l" rtl="0" fontAlgn="base">
        <a:spcBef>
          <a:spcPct val="20000"/>
        </a:spcBef>
        <a:spcAft>
          <a:spcPct val="0"/>
        </a:spcAft>
        <a:buClr>
          <a:srgbClr val="FFCC00"/>
        </a:buClr>
        <a:buChar char="»"/>
        <a:defRPr sz="2000">
          <a:solidFill>
            <a:schemeClr val="tx1"/>
          </a:solidFill>
          <a:latin typeface="+mn-lt"/>
        </a:defRPr>
      </a:lvl8pPr>
      <a:lvl9pPr marL="3886200" indent="-22860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10/4/2022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cxnSp>
        <p:nvCxnSpPr>
          <p:cNvPr id="7" name="Straight Connector 6">
            <a:extLst>
              <a:ext uri="{FF2B5EF4-FFF2-40B4-BE49-F238E27FC236}">
                <a16:creationId xmlns:a16="http://schemas.microsoft.com/office/drawing/2014/main" id="{7B11A1F9-F4EC-4752-ACAA-A53532E84E07}"/>
              </a:ext>
            </a:extLst>
          </p:cNvPr>
          <p:cNvCxnSpPr/>
          <p:nvPr userDrawn="1"/>
        </p:nvCxnSpPr>
        <p:spPr>
          <a:xfrm>
            <a:off x="188407" y="6611814"/>
            <a:ext cx="7400611" cy="0"/>
          </a:xfrm>
          <a:prstGeom prst="line">
            <a:avLst/>
          </a:prstGeom>
          <a:ln w="19050">
            <a:solidFill>
              <a:srgbClr val="103875"/>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ark, night sky&#10;&#10;Description automatically generated">
            <a:extLst>
              <a:ext uri="{FF2B5EF4-FFF2-40B4-BE49-F238E27FC236}">
                <a16:creationId xmlns:a16="http://schemas.microsoft.com/office/drawing/2014/main" id="{C211D07D-3C2D-4328-99FF-A95F6F58871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79184" y="6356351"/>
            <a:ext cx="1464816" cy="460851"/>
          </a:xfrm>
          <a:prstGeom prst="rect">
            <a:avLst/>
          </a:prstGeom>
        </p:spPr>
      </p:pic>
    </p:spTree>
    <p:extLst>
      <p:ext uri="{BB962C8B-B14F-4D97-AF65-F5344CB8AC3E}">
        <p14:creationId xmlns:p14="http://schemas.microsoft.com/office/powerpoint/2010/main" val="2317282667"/>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F2CD2C17-2C90-4C23-A5E8-95B85EB6C653}" type="slidenum">
              <a:rPr lang="en-US"/>
              <a:pPr>
                <a:defRPr/>
              </a:pPr>
              <a:t>‹#›</a:t>
            </a:fld>
            <a:endParaRPr lang="en-US"/>
          </a:p>
        </p:txBody>
      </p:sp>
      <p:pic>
        <p:nvPicPr>
          <p:cNvPr id="1031" name="Picture 7"/>
          <p:cNvPicPr>
            <a:picLocks noChangeAspect="1" noChangeArrowheads="1"/>
          </p:cNvPicPr>
          <p:nvPr userDrawn="1"/>
        </p:nvPicPr>
        <p:blipFill>
          <a:blip r:embed="rId16"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037138"/>
      </p:ext>
    </p:extLst>
  </p:cSld>
  <p:clrMap bg1="dk2" tx1="lt1" bg2="dk1" tx2="lt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 id="2147485503" r:id="rId12"/>
    <p:sldLayoutId id="2147485504" r:id="rId13"/>
  </p:sldLayoutIdLst>
  <p:txStyles>
    <p:titleStyle>
      <a:lvl1pPr algn="ctr" rtl="0" eaLnBrk="0" fontAlgn="base" hangingPunct="0">
        <a:spcBef>
          <a:spcPct val="0"/>
        </a:spcBef>
        <a:spcAft>
          <a:spcPct val="0"/>
        </a:spcAft>
        <a:defRPr sz="4400">
          <a:solidFill>
            <a:schemeClr val="tx2"/>
          </a:solidFill>
          <a:latin typeface="Cambria" panose="02040503050406030204" pitchFamily="18" charset="0"/>
          <a:ea typeface="Cambria" panose="02040503050406030204" pitchFamily="18" charset="0"/>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a:solidFill>
            <a:schemeClr val="tx1"/>
          </a:solidFill>
          <a:latin typeface="+mn-lt"/>
        </a:defRPr>
      </a:lvl2pPr>
      <a:lvl3pPr marL="1143000" indent="-228600" algn="l" rtl="0" eaLnBrk="0" fontAlgn="base" hangingPunct="0">
        <a:spcBef>
          <a:spcPct val="20000"/>
        </a:spcBef>
        <a:spcAft>
          <a:spcPct val="0"/>
        </a:spcAft>
        <a:buClr>
          <a:srgbClr val="FFCC00"/>
        </a:buClr>
        <a:buChar char="•"/>
        <a:defRPr sz="2000">
          <a:solidFill>
            <a:schemeClr val="tx1"/>
          </a:solidFill>
          <a:latin typeface="+mn-lt"/>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tx1"/>
          </a:solidFill>
          <a:latin typeface="+mn-lt"/>
        </a:defRPr>
      </a:lvl6pPr>
      <a:lvl7pPr marL="2971800" indent="-228600" algn="l" rtl="0" fontAlgn="base">
        <a:spcBef>
          <a:spcPct val="20000"/>
        </a:spcBef>
        <a:spcAft>
          <a:spcPct val="0"/>
        </a:spcAft>
        <a:buClr>
          <a:srgbClr val="FFCC00"/>
        </a:buClr>
        <a:buChar char="»"/>
        <a:defRPr sz="2000">
          <a:solidFill>
            <a:schemeClr val="tx1"/>
          </a:solidFill>
          <a:latin typeface="+mn-lt"/>
        </a:defRPr>
      </a:lvl7pPr>
      <a:lvl8pPr marL="3429000" indent="-228600" algn="l" rtl="0" fontAlgn="base">
        <a:spcBef>
          <a:spcPct val="20000"/>
        </a:spcBef>
        <a:spcAft>
          <a:spcPct val="0"/>
        </a:spcAft>
        <a:buClr>
          <a:srgbClr val="FFCC00"/>
        </a:buClr>
        <a:buChar char="»"/>
        <a:defRPr sz="2000">
          <a:solidFill>
            <a:schemeClr val="tx1"/>
          </a:solidFill>
          <a:latin typeface="+mn-lt"/>
        </a:defRPr>
      </a:lvl8pPr>
      <a:lvl9pPr marL="3886200" indent="-22860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92024" y="265177"/>
            <a:ext cx="8762287"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sp>
        <p:nvSpPr>
          <p:cNvPr id="2" name="Title Placeholder 1"/>
          <p:cNvSpPr>
            <a:spLocks noGrp="1"/>
          </p:cNvSpPr>
          <p:nvPr>
            <p:ph type="title"/>
          </p:nvPr>
        </p:nvSpPr>
        <p:spPr>
          <a:xfrm>
            <a:off x="390906" y="448056"/>
            <a:ext cx="5157216"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04622" y="1435608"/>
            <a:ext cx="3312414"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4622" y="6203953"/>
            <a:ext cx="2457450" cy="365125"/>
          </a:xfrm>
          <a:prstGeom prst="rect">
            <a:avLst/>
          </a:prstGeom>
        </p:spPr>
        <p:txBody>
          <a:bodyPr vert="horz" lIns="91440" tIns="45720" rIns="91440" bIns="45720" rtlCol="0" anchor="ctr"/>
          <a:lstStyle>
            <a:lvl1pPr algn="l">
              <a:defRPr sz="900" baseline="0">
                <a:solidFill>
                  <a:schemeClr val="tx1">
                    <a:lumMod val="65000"/>
                    <a:lumOff val="35000"/>
                  </a:schemeClr>
                </a:solidFill>
              </a:defRPr>
            </a:lvl1pPr>
          </a:lstStyle>
          <a:p>
            <a:fld id="{8BEEBAAA-29B5-4AF5-BC5F-7E580C29002D}" type="datetimeFigureOut">
              <a:rPr lang="en-US" smtClean="0"/>
              <a:pPr/>
              <a:t>10/4/2022</a:t>
            </a:fld>
            <a:endParaRPr lang="en-US" dirty="0"/>
          </a:p>
        </p:txBody>
      </p:sp>
      <p:sp>
        <p:nvSpPr>
          <p:cNvPr id="5" name="Footer Placeholder 4"/>
          <p:cNvSpPr>
            <a:spLocks noGrp="1"/>
          </p:cNvSpPr>
          <p:nvPr>
            <p:ph type="ftr" sz="quarter" idx="3"/>
          </p:nvPr>
        </p:nvSpPr>
        <p:spPr>
          <a:xfrm>
            <a:off x="3486150" y="6203953"/>
            <a:ext cx="2171700" cy="365125"/>
          </a:xfrm>
          <a:prstGeom prst="rect">
            <a:avLst/>
          </a:prstGeom>
        </p:spPr>
        <p:txBody>
          <a:bodyPr vert="horz" lIns="91440" tIns="45720" rIns="91440" bIns="45720" rtlCol="0" anchor="ctr"/>
          <a:lstStyle>
            <a:lvl1pPr algn="ctr">
              <a:defRPr sz="9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281928" y="6203953"/>
            <a:ext cx="2457450" cy="365125"/>
          </a:xfrm>
          <a:prstGeom prst="rect">
            <a:avLst/>
          </a:prstGeom>
        </p:spPr>
        <p:txBody>
          <a:bodyPr vert="horz" lIns="91440" tIns="45720" rIns="91440" bIns="45720" rtlCol="0" anchor="ctr"/>
          <a:lstStyle>
            <a:lvl1pPr algn="r">
              <a:defRPr sz="9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453326" y="1196392"/>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E990BB1-735C-41EE-A4C5-4EFE2C3E8107}"/>
              </a:ext>
            </a:extLst>
          </p:cNvPr>
          <p:cNvPicPr>
            <a:picLocks noChangeAspect="1"/>
          </p:cNvPicPr>
          <p:nvPr userDrawn="1"/>
        </p:nvPicPr>
        <p:blipFill>
          <a:blip r:embed="rId5"/>
          <a:stretch>
            <a:fillRect/>
          </a:stretch>
        </p:blipFill>
        <p:spPr>
          <a:xfrm>
            <a:off x="7595218" y="6005104"/>
            <a:ext cx="1356758" cy="587720"/>
          </a:xfrm>
          <a:prstGeom prst="rect">
            <a:avLst/>
          </a:prstGeom>
        </p:spPr>
      </p:pic>
    </p:spTree>
    <p:extLst>
      <p:ext uri="{BB962C8B-B14F-4D97-AF65-F5344CB8AC3E}">
        <p14:creationId xmlns:p14="http://schemas.microsoft.com/office/powerpoint/2010/main" val="1848162394"/>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Lst>
  <p:txStyles>
    <p:titleStyle>
      <a:lvl1pPr algn="l" defTabSz="685800" rtl="0" eaLnBrk="1" latinLnBrk="0" hangingPunct="1">
        <a:spcBef>
          <a:spcPct val="0"/>
        </a:spcBef>
        <a:buNone/>
        <a:defRPr sz="2100" kern="1200">
          <a:solidFill>
            <a:schemeClr val="tx1"/>
          </a:solidFill>
          <a:latin typeface="+mj-lt"/>
          <a:ea typeface="+mj-ea"/>
          <a:cs typeface="+mj-cs"/>
        </a:defRPr>
      </a:lvl1pPr>
    </p:titleStyle>
    <p:bodyStyle>
      <a:lvl1pPr marL="0" indent="0" algn="l" defTabSz="685800" rtl="0" eaLnBrk="1" latinLnBrk="0" hangingPunct="1">
        <a:lnSpc>
          <a:spcPct val="150000"/>
        </a:lnSpc>
        <a:spcBef>
          <a:spcPts val="750"/>
        </a:spcBef>
        <a:spcAft>
          <a:spcPts val="900"/>
        </a:spcAft>
        <a:buFontTx/>
        <a:buNone/>
        <a:defRPr lang="en-US" sz="900" kern="1200" dirty="0">
          <a:solidFill>
            <a:schemeClr val="tx1"/>
          </a:solidFill>
          <a:latin typeface="+mn-lt"/>
          <a:ea typeface="+mn-ea"/>
          <a:cs typeface="+mn-cs"/>
        </a:defRPr>
      </a:lvl1pPr>
      <a:lvl2pPr marL="1714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2pPr>
      <a:lvl3pPr marL="5143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3pPr>
      <a:lvl4pPr marL="8572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4pPr>
      <a:lvl5pPr marL="12001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5pPr>
      <a:lvl6pPr marL="15430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6pPr>
      <a:lvl7pPr marL="18859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7pPr>
      <a:lvl8pPr marL="2228850" indent="-171450" algn="l" defTabSz="685800"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8pPr>
      <a:lvl9pPr marL="2571750" indent="-171450" algn="l" defTabSz="685800" rtl="0" eaLnBrk="1" latinLnBrk="0" hangingPunct="1">
        <a:lnSpc>
          <a:spcPct val="90000"/>
        </a:lnSpc>
        <a:spcBef>
          <a:spcPct val="30000"/>
        </a:spcBef>
        <a:buFont typeface="Arial" panose="020B0604020202020204" pitchFamily="34" charset="0"/>
        <a:buNone/>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464CEA-AA94-45AC-9972-C7C63F820A8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BAC5CA-3AA3-4FBE-8E11-8FC5624939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9F591-B872-4A10-91E4-A649E4F58D0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AF82BB-6E49-4578-8FD4-BF10F8A26CC1}" type="datetimeFigureOut">
              <a:rPr lang="en-US" smtClean="0"/>
              <a:t>10/4/2022</a:t>
            </a:fld>
            <a:endParaRPr lang="en-US"/>
          </a:p>
        </p:txBody>
      </p:sp>
      <p:sp>
        <p:nvSpPr>
          <p:cNvPr id="5" name="Footer Placeholder 4">
            <a:extLst>
              <a:ext uri="{FF2B5EF4-FFF2-40B4-BE49-F238E27FC236}">
                <a16:creationId xmlns:a16="http://schemas.microsoft.com/office/drawing/2014/main" id="{827C793B-44F0-4211-8153-B0EC06CD64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4722FC-DD90-4CE8-8C3B-3F07F89DEF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8C36F3-6F59-425F-A324-1C466173F857}" type="slidenum">
              <a:rPr lang="en-US" smtClean="0"/>
              <a:t>‹#›</a:t>
            </a:fld>
            <a:endParaRPr lang="en-US"/>
          </a:p>
        </p:txBody>
      </p:sp>
    </p:spTree>
    <p:extLst>
      <p:ext uri="{BB962C8B-B14F-4D97-AF65-F5344CB8AC3E}">
        <p14:creationId xmlns:p14="http://schemas.microsoft.com/office/powerpoint/2010/main" val="2221206972"/>
      </p:ext>
    </p:extLst>
  </p:cSld>
  <p:clrMap bg1="lt1" tx1="dk1" bg2="lt2" tx2="dk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pPr>
              <a:defRPr/>
            </a:pPr>
            <a:endParaRPr lang="en-US">
              <a:solidFill>
                <a:srgbClr val="FFFFFF"/>
              </a:solidFill>
            </a:endParaRPr>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pPr>
              <a:defRPr/>
            </a:pPr>
            <a:endParaRPr lang="en-US">
              <a:solidFill>
                <a:srgbClr val="FFFFFF"/>
              </a:solidFill>
            </a:endParaRP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pPr>
              <a:defRPr/>
            </a:pPr>
            <a:fld id="{8207630F-6F38-42CC-93C8-53B9194EC7AB}" type="slidenum">
              <a:rPr lang="en-US" smtClean="0">
                <a:solidFill>
                  <a:srgbClr val="FFFFFF"/>
                </a:solidFill>
              </a:rPr>
              <a:pPr>
                <a:defRPr/>
              </a:pPr>
              <a:t>‹#›</a:t>
            </a:fld>
            <a:endParaRPr lang="en-US">
              <a:solidFill>
                <a:srgbClr val="FFFFFF"/>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332030"/>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1"/>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smtClean="0"/>
            </a:lvl1pPr>
          </a:lstStyle>
          <a:p>
            <a:pPr algn="l">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8401"/>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smtClean="0"/>
            </a:lvl1pPr>
          </a:lstStyle>
          <a:p>
            <a:pPr>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8401"/>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smtClean="0"/>
            </a:lvl1pPr>
          </a:lstStyle>
          <a:p>
            <a:pPr>
              <a:defRPr/>
            </a:pPr>
            <a:fld id="{18A02050-59AB-420E-B83D-A83A50D69D5C}" type="slidenum">
              <a:rPr lang="en-US">
                <a:solidFill>
                  <a:srgbClr val="000000"/>
                </a:solidFill>
                <a:cs typeface="Arial" charset="0"/>
              </a:rPr>
              <a:pPr>
                <a:defRPr/>
              </a:pPr>
              <a:t>‹#›</a:t>
            </a:fld>
            <a:endParaRPr lang="en-US">
              <a:solidFill>
                <a:srgbClr val="000000"/>
              </a:solidFill>
              <a:cs typeface="Arial" charset="0"/>
            </a:endParaRPr>
          </a:p>
        </p:txBody>
      </p:sp>
    </p:spTree>
    <p:extLst>
      <p:ext uri="{BB962C8B-B14F-4D97-AF65-F5344CB8AC3E}">
        <p14:creationId xmlns:p14="http://schemas.microsoft.com/office/powerpoint/2010/main" val="668295705"/>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1" algn="ctr" rtl="0" fontAlgn="base">
        <a:spcBef>
          <a:spcPct val="0"/>
        </a:spcBef>
        <a:spcAft>
          <a:spcPct val="0"/>
        </a:spcAft>
        <a:defRPr sz="4400">
          <a:solidFill>
            <a:schemeClr val="tx2"/>
          </a:solidFill>
          <a:latin typeface="Times New Roman" pitchFamily="18" charset="0"/>
        </a:defRPr>
      </a:lvl6pPr>
      <a:lvl7pPr marL="914361" algn="ctr" rtl="0" fontAlgn="base">
        <a:spcBef>
          <a:spcPct val="0"/>
        </a:spcBef>
        <a:spcAft>
          <a:spcPct val="0"/>
        </a:spcAft>
        <a:defRPr sz="4400">
          <a:solidFill>
            <a:schemeClr val="tx2"/>
          </a:solidFill>
          <a:latin typeface="Times New Roman" pitchFamily="18" charset="0"/>
        </a:defRPr>
      </a:lvl7pPr>
      <a:lvl8pPr marL="1371542" algn="ctr" rtl="0" fontAlgn="base">
        <a:spcBef>
          <a:spcPct val="0"/>
        </a:spcBef>
        <a:spcAft>
          <a:spcPct val="0"/>
        </a:spcAft>
        <a:defRPr sz="4400">
          <a:solidFill>
            <a:schemeClr val="tx2"/>
          </a:solidFill>
          <a:latin typeface="Times New Roman" pitchFamily="18" charset="0"/>
        </a:defRPr>
      </a:lvl8pPr>
      <a:lvl9pPr marL="1828722" algn="ctr" rtl="0" fontAlgn="base">
        <a:spcBef>
          <a:spcPct val="0"/>
        </a:spcBef>
        <a:spcAft>
          <a:spcPct val="0"/>
        </a:spcAft>
        <a:defRPr sz="4400">
          <a:solidFill>
            <a:schemeClr val="tx2"/>
          </a:solidFill>
          <a:latin typeface="Times New Roman" pitchFamily="18" charset="0"/>
        </a:defRPr>
      </a:lvl9pPr>
    </p:titleStyle>
    <p:bodyStyle>
      <a:lvl1pPr marL="342885" indent="-342885" algn="l" rtl="0" eaLnBrk="0" fontAlgn="base" hangingPunct="0">
        <a:spcBef>
          <a:spcPct val="20000"/>
        </a:spcBef>
        <a:spcAft>
          <a:spcPct val="0"/>
        </a:spcAft>
        <a:buChar char="•"/>
        <a:defRPr sz="3200">
          <a:solidFill>
            <a:schemeClr val="tx1"/>
          </a:solidFill>
          <a:latin typeface="+mn-lt"/>
          <a:ea typeface="+mn-ea"/>
          <a:cs typeface="+mn-cs"/>
        </a:defRPr>
      </a:lvl1pPr>
      <a:lvl2pPr marL="742918" indent="-285737" algn="l" rtl="0" eaLnBrk="0" fontAlgn="base" hangingPunct="0">
        <a:spcBef>
          <a:spcPct val="20000"/>
        </a:spcBef>
        <a:spcAft>
          <a:spcPct val="0"/>
        </a:spcAft>
        <a:buChar char="–"/>
        <a:defRPr sz="2800">
          <a:solidFill>
            <a:schemeClr val="tx1"/>
          </a:solidFill>
          <a:latin typeface="+mn-lt"/>
        </a:defRPr>
      </a:lvl2pPr>
      <a:lvl3pPr marL="1142951" indent="-228590" algn="l" rtl="0" eaLnBrk="0" fontAlgn="base" hangingPunct="0">
        <a:spcBef>
          <a:spcPct val="20000"/>
        </a:spcBef>
        <a:spcAft>
          <a:spcPct val="0"/>
        </a:spcAft>
        <a:buChar char="•"/>
        <a:defRPr sz="2400">
          <a:solidFill>
            <a:schemeClr val="tx1"/>
          </a:solidFill>
          <a:latin typeface="+mn-lt"/>
        </a:defRPr>
      </a:lvl3pPr>
      <a:lvl4pPr marL="1600132" indent="-228590" algn="l" rtl="0" eaLnBrk="0" fontAlgn="base" hangingPunct="0">
        <a:spcBef>
          <a:spcPct val="20000"/>
        </a:spcBef>
        <a:spcAft>
          <a:spcPct val="0"/>
        </a:spcAft>
        <a:buChar char="–"/>
        <a:defRPr sz="2000">
          <a:solidFill>
            <a:schemeClr val="tx1"/>
          </a:solidFill>
          <a:latin typeface="+mn-lt"/>
        </a:defRPr>
      </a:lvl4pPr>
      <a:lvl5pPr marL="2057312" indent="-228590" algn="l" rtl="0" eaLnBrk="0" fontAlgn="base" hangingPunct="0">
        <a:spcBef>
          <a:spcPct val="20000"/>
        </a:spcBef>
        <a:spcAft>
          <a:spcPct val="0"/>
        </a:spcAft>
        <a:buChar char="»"/>
        <a:defRPr sz="2000">
          <a:solidFill>
            <a:schemeClr val="tx1"/>
          </a:solidFill>
          <a:latin typeface="+mn-lt"/>
        </a:defRPr>
      </a:lvl5pPr>
      <a:lvl6pPr marL="2514493" indent="-228590" algn="l" rtl="0" fontAlgn="base">
        <a:spcBef>
          <a:spcPct val="20000"/>
        </a:spcBef>
        <a:spcAft>
          <a:spcPct val="0"/>
        </a:spcAft>
        <a:buChar char="»"/>
        <a:defRPr sz="2000">
          <a:solidFill>
            <a:schemeClr val="tx1"/>
          </a:solidFill>
          <a:latin typeface="+mn-lt"/>
        </a:defRPr>
      </a:lvl6pPr>
      <a:lvl7pPr marL="2971672" indent="-228590" algn="l" rtl="0" fontAlgn="base">
        <a:spcBef>
          <a:spcPct val="20000"/>
        </a:spcBef>
        <a:spcAft>
          <a:spcPct val="0"/>
        </a:spcAft>
        <a:buChar char="»"/>
        <a:defRPr sz="2000">
          <a:solidFill>
            <a:schemeClr val="tx1"/>
          </a:solidFill>
          <a:latin typeface="+mn-lt"/>
        </a:defRPr>
      </a:lvl7pPr>
      <a:lvl8pPr marL="3428853" indent="-228590" algn="l" rtl="0" fontAlgn="base">
        <a:spcBef>
          <a:spcPct val="20000"/>
        </a:spcBef>
        <a:spcAft>
          <a:spcPct val="0"/>
        </a:spcAft>
        <a:buChar char="»"/>
        <a:defRPr sz="2000">
          <a:solidFill>
            <a:schemeClr val="tx1"/>
          </a:solidFill>
          <a:latin typeface="+mn-lt"/>
        </a:defRPr>
      </a:lvl8pPr>
      <a:lvl9pPr marL="3886033" indent="-22859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43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4243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4243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207630F-6F38-42CC-93C8-53B9194EC7AB}" type="slidenum">
              <a:rPr lang="en-US"/>
              <a:pPr>
                <a:defRPr/>
              </a:pPr>
              <a:t>‹#›</a:t>
            </a:fld>
            <a:endParaRPr lang="en-US"/>
          </a:p>
        </p:txBody>
      </p:sp>
      <p:pic>
        <p:nvPicPr>
          <p:cNvPr id="103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19001"/>
      </p:ext>
    </p:extLst>
  </p:cSld>
  <p:clrMap bg1="dk2" tx1="lt1" bg2="dk1" tx2="lt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 id="2147485559" r:id="rId12"/>
    <p:sldLayoutId id="2147485560" r:id="rId13"/>
    <p:sldLayoutId id="2147485561" r:id="rId14"/>
  </p:sldLayoutIdLst>
  <p:txStyles>
    <p:titleStyle>
      <a:lvl1pPr algn="ctr" rtl="0" eaLnBrk="0" fontAlgn="base" hangingPunct="0">
        <a:spcBef>
          <a:spcPct val="0"/>
        </a:spcBef>
        <a:spcAft>
          <a:spcPct val="0"/>
        </a:spcAft>
        <a:defRPr sz="4000">
          <a:solidFill>
            <a:srgbClr val="FFCC00"/>
          </a:solidFill>
          <a:latin typeface="+mj-lt"/>
          <a:ea typeface="+mj-ea"/>
          <a:cs typeface="+mj-cs"/>
        </a:defRPr>
      </a:lvl1pPr>
      <a:lvl2pPr algn="ctr" rtl="0" eaLnBrk="0" fontAlgn="base" hangingPunct="0">
        <a:spcBef>
          <a:spcPct val="0"/>
        </a:spcBef>
        <a:spcAft>
          <a:spcPct val="0"/>
        </a:spcAft>
        <a:defRPr sz="4000">
          <a:solidFill>
            <a:srgbClr val="FFCC00"/>
          </a:solidFill>
          <a:latin typeface="Times New Roman" pitchFamily="18" charset="0"/>
        </a:defRPr>
      </a:lvl2pPr>
      <a:lvl3pPr algn="ctr" rtl="0" eaLnBrk="0" fontAlgn="base" hangingPunct="0">
        <a:spcBef>
          <a:spcPct val="0"/>
        </a:spcBef>
        <a:spcAft>
          <a:spcPct val="0"/>
        </a:spcAft>
        <a:defRPr sz="4000">
          <a:solidFill>
            <a:srgbClr val="FFCC00"/>
          </a:solidFill>
          <a:latin typeface="Times New Roman" pitchFamily="18" charset="0"/>
        </a:defRPr>
      </a:lvl3pPr>
      <a:lvl4pPr algn="ctr" rtl="0" eaLnBrk="0" fontAlgn="base" hangingPunct="0">
        <a:spcBef>
          <a:spcPct val="0"/>
        </a:spcBef>
        <a:spcAft>
          <a:spcPct val="0"/>
        </a:spcAft>
        <a:defRPr sz="4000">
          <a:solidFill>
            <a:srgbClr val="FFCC00"/>
          </a:solidFill>
          <a:latin typeface="Times New Roman" pitchFamily="18" charset="0"/>
        </a:defRPr>
      </a:lvl4pPr>
      <a:lvl5pPr algn="ctr" rtl="0" eaLnBrk="0" fontAlgn="base" hangingPunct="0">
        <a:spcBef>
          <a:spcPct val="0"/>
        </a:spcBef>
        <a:spcAft>
          <a:spcPct val="0"/>
        </a:spcAft>
        <a:defRPr sz="4000">
          <a:solidFill>
            <a:srgbClr val="FFCC00"/>
          </a:solidFill>
          <a:latin typeface="Times New Roman" pitchFamily="18" charset="0"/>
        </a:defRPr>
      </a:lvl5pPr>
      <a:lvl6pPr marL="457200" algn="ctr" rtl="0" fontAlgn="base">
        <a:spcBef>
          <a:spcPct val="0"/>
        </a:spcBef>
        <a:spcAft>
          <a:spcPct val="0"/>
        </a:spcAft>
        <a:defRPr sz="4000">
          <a:solidFill>
            <a:srgbClr val="FFCC00"/>
          </a:solidFill>
          <a:latin typeface="Times New Roman" pitchFamily="18" charset="0"/>
        </a:defRPr>
      </a:lvl6pPr>
      <a:lvl7pPr marL="914400" algn="ctr" rtl="0" fontAlgn="base">
        <a:spcBef>
          <a:spcPct val="0"/>
        </a:spcBef>
        <a:spcAft>
          <a:spcPct val="0"/>
        </a:spcAft>
        <a:defRPr sz="4000">
          <a:solidFill>
            <a:srgbClr val="FFCC00"/>
          </a:solidFill>
          <a:latin typeface="Times New Roman" pitchFamily="18" charset="0"/>
        </a:defRPr>
      </a:lvl7pPr>
      <a:lvl8pPr marL="1371600" algn="ctr" rtl="0" fontAlgn="base">
        <a:spcBef>
          <a:spcPct val="0"/>
        </a:spcBef>
        <a:spcAft>
          <a:spcPct val="0"/>
        </a:spcAft>
        <a:defRPr sz="4000">
          <a:solidFill>
            <a:srgbClr val="FFCC00"/>
          </a:solidFill>
          <a:latin typeface="Times New Roman" pitchFamily="18" charset="0"/>
        </a:defRPr>
      </a:lvl8pPr>
      <a:lvl9pPr marL="1828800" algn="ctr" rtl="0" fontAlgn="base">
        <a:spcBef>
          <a:spcPct val="0"/>
        </a:spcBef>
        <a:spcAft>
          <a:spcPct val="0"/>
        </a:spcAft>
        <a:defRPr sz="4000">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a:solidFill>
            <a:schemeClr val="tx1"/>
          </a:solidFill>
          <a:latin typeface="+mn-lt"/>
        </a:defRPr>
      </a:lvl2pPr>
      <a:lvl3pPr marL="1143000" indent="-228600" algn="l" rtl="0" eaLnBrk="0" fontAlgn="base" hangingPunct="0">
        <a:spcBef>
          <a:spcPct val="20000"/>
        </a:spcBef>
        <a:spcAft>
          <a:spcPct val="0"/>
        </a:spcAft>
        <a:buClr>
          <a:srgbClr val="FFCC00"/>
        </a:buClr>
        <a:buChar char="•"/>
        <a:defRPr sz="2000">
          <a:solidFill>
            <a:schemeClr val="tx1"/>
          </a:solidFill>
          <a:latin typeface="+mn-lt"/>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tx1"/>
          </a:solidFill>
          <a:latin typeface="+mn-lt"/>
        </a:defRPr>
      </a:lvl6pPr>
      <a:lvl7pPr marL="2971800" indent="-228600" algn="l" rtl="0" fontAlgn="base">
        <a:spcBef>
          <a:spcPct val="20000"/>
        </a:spcBef>
        <a:spcAft>
          <a:spcPct val="0"/>
        </a:spcAft>
        <a:buClr>
          <a:srgbClr val="FFCC00"/>
        </a:buClr>
        <a:buChar char="»"/>
        <a:defRPr sz="2000">
          <a:solidFill>
            <a:schemeClr val="tx1"/>
          </a:solidFill>
          <a:latin typeface="+mn-lt"/>
        </a:defRPr>
      </a:lvl7pPr>
      <a:lvl8pPr marL="3429000" indent="-228600" algn="l" rtl="0" fontAlgn="base">
        <a:spcBef>
          <a:spcPct val="20000"/>
        </a:spcBef>
        <a:spcAft>
          <a:spcPct val="0"/>
        </a:spcAft>
        <a:buClr>
          <a:srgbClr val="FFCC00"/>
        </a:buClr>
        <a:buChar char="»"/>
        <a:defRPr sz="2000">
          <a:solidFill>
            <a:schemeClr val="tx1"/>
          </a:solidFill>
          <a:latin typeface="+mn-lt"/>
        </a:defRPr>
      </a:lvl8pPr>
      <a:lvl9pPr marL="3886200" indent="-228600" algn="l" rtl="0" fontAlgn="base">
        <a:spcBef>
          <a:spcPct val="20000"/>
        </a:spcBef>
        <a:spcAft>
          <a:spcPct val="0"/>
        </a:spcAft>
        <a:buClr>
          <a:srgbClr val="FFCC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0F397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C3262D-5FDB-466F-A910-4325E3681DB8}"/>
              </a:ext>
            </a:extLst>
          </p:cNvPr>
          <p:cNvSpPr/>
          <p:nvPr userDrawn="1"/>
        </p:nvSpPr>
        <p:spPr>
          <a:xfrm>
            <a:off x="449664" y="494883"/>
            <a:ext cx="8244673" cy="58682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2" name="Title Placeholder 1">
            <a:extLst>
              <a:ext uri="{FF2B5EF4-FFF2-40B4-BE49-F238E27FC236}">
                <a16:creationId xmlns:a16="http://schemas.microsoft.com/office/drawing/2014/main" id="{9DD74539-F100-448B-84D8-95F3AE99A75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C8724-421D-4B71-927E-645CB3771B1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dark, night sky&#10;&#10;Description automatically generated">
            <a:extLst>
              <a:ext uri="{FF2B5EF4-FFF2-40B4-BE49-F238E27FC236}">
                <a16:creationId xmlns:a16="http://schemas.microsoft.com/office/drawing/2014/main" id="{DCF011E1-7BDE-4B9C-94A2-E738B0F753B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1234" y="586188"/>
            <a:ext cx="1801533" cy="780387"/>
          </a:xfrm>
          <a:prstGeom prst="rect">
            <a:avLst/>
          </a:prstGeom>
        </p:spPr>
      </p:pic>
    </p:spTree>
    <p:extLst>
      <p:ext uri="{BB962C8B-B14F-4D97-AF65-F5344CB8AC3E}">
        <p14:creationId xmlns:p14="http://schemas.microsoft.com/office/powerpoint/2010/main" val="2499388734"/>
      </p:ext>
    </p:extLst>
  </p:cSld>
  <p:clrMap bg1="dk1" tx1="lt1" bg2="dk2" tx2="lt2" accent1="accent1" accent2="accent2" accent3="accent3" accent4="accent4" accent5="accent5" accent6="accent6" hlink="hlink" folHlink="folHlink"/>
  <p:sldLayoutIdLst>
    <p:sldLayoutId id="2147485563" r:id="rId1"/>
    <p:sldLayoutId id="2147485564" r:id="rId2"/>
    <p:sldLayoutId id="2147485565" r:id="rId3"/>
    <p:sldLayoutId id="2147485566" r:id="rId4"/>
    <p:sldLayoutId id="2147485567" r:id="rId5"/>
    <p:sldLayoutId id="2147485568" r:id="rId6"/>
    <p:sldLayoutId id="2147485569" r:id="rId7"/>
    <p:sldLayoutId id="2147485570" r:id="rId8"/>
    <p:sldLayoutId id="2147485571" r:id="rId9"/>
    <p:sldLayoutId id="2147485572" r:id="rId10"/>
    <p:sldLayoutId id="21474855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770A5-FD0E-446D-8414-CD0A162F63B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9E685E-325C-4C91-A831-4C49A6A22F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286B81D4-A6B7-461A-85E7-D21AEB0D2DB7}"/>
              </a:ext>
            </a:extLst>
          </p:cNvPr>
          <p:cNvCxnSpPr/>
          <p:nvPr userDrawn="1"/>
        </p:nvCxnSpPr>
        <p:spPr>
          <a:xfrm>
            <a:off x="188407" y="6611814"/>
            <a:ext cx="7400611" cy="0"/>
          </a:xfrm>
          <a:prstGeom prst="line">
            <a:avLst/>
          </a:prstGeom>
          <a:ln w="19050">
            <a:solidFill>
              <a:srgbClr val="103875"/>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ark, night sky&#10;&#10;Description automatically generated">
            <a:extLst>
              <a:ext uri="{FF2B5EF4-FFF2-40B4-BE49-F238E27FC236}">
                <a16:creationId xmlns:a16="http://schemas.microsoft.com/office/drawing/2014/main" id="{523F19E0-E630-47AE-8733-C043BBA03DD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2061" y="6254788"/>
            <a:ext cx="1441939" cy="624618"/>
          </a:xfrm>
          <a:prstGeom prst="rect">
            <a:avLst/>
          </a:prstGeom>
        </p:spPr>
      </p:pic>
    </p:spTree>
    <p:extLst>
      <p:ext uri="{BB962C8B-B14F-4D97-AF65-F5344CB8AC3E}">
        <p14:creationId xmlns:p14="http://schemas.microsoft.com/office/powerpoint/2010/main" val="2865871809"/>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C1F69B6-879F-47DB-8798-365BEA444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2246609"/>
      </p:ext>
    </p:extLst>
  </p:cSld>
  <p:clrMap bg1="dk2" tx1="lt1" bg2="dk1" tx2="lt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 id="2147485055" r:id="rId12"/>
    <p:sldLayoutId id="214748505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C1F69B6-879F-47DB-8798-365BEA444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2311257"/>
      </p:ext>
    </p:extLst>
  </p:cSld>
  <p:clrMap bg1="dk2" tx1="lt1" bg2="dk1" tx2="lt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 id="2147485099" r:id="rId12"/>
    <p:sldLayoutId id="21474851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lgn="l">
              <a:defRPr/>
            </a:pPr>
            <a:endParaRPr lang="en-US">
              <a:solidFill>
                <a:srgbClr val="FFFFFF"/>
              </a:solidFill>
            </a:endParaRPr>
          </a:p>
        </p:txBody>
      </p:sp>
      <p:sp>
        <p:nvSpPr>
          <p:cNvPr id="169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a:solidFill>
                <a:srgbClr val="FFFFFF"/>
              </a:solidFill>
            </a:endParaRPr>
          </a:p>
        </p:txBody>
      </p:sp>
      <p:sp>
        <p:nvSpPr>
          <p:cNvPr id="169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1955C68A-3816-4BAE-A585-46E02AA5166C}" type="slidenum">
              <a:rPr lang="en-US">
                <a:solidFill>
                  <a:srgbClr val="FFFFFF"/>
                </a:solidFill>
              </a:rPr>
              <a:pPr>
                <a:defRPr/>
              </a:pPr>
              <a:t>‹#›</a:t>
            </a:fld>
            <a:endParaRPr lang="en-US">
              <a:solidFill>
                <a:srgbClr val="FFFFFF"/>
              </a:solidFill>
            </a:endParaRPr>
          </a:p>
        </p:txBody>
      </p:sp>
      <p:pic>
        <p:nvPicPr>
          <p:cNvPr id="615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581900" y="6448425"/>
            <a:ext cx="1562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772697"/>
      </p:ext>
    </p:extLst>
  </p:cSld>
  <p:clrMap bg1="dk2" tx1="lt1" bg2="dk1" tx2="lt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 id="2147485113" r:id="rId12"/>
    <p:sldLayoutId id="2147485114" r:id="rId13"/>
    <p:sldLayoutId id="214748511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algn="l">
              <a:defRPr/>
            </a:pPr>
            <a:endParaRPr lang="en-US">
              <a:solidFill>
                <a:srgbClr val="FFFFFF"/>
              </a:solidFill>
            </a:endParaRPr>
          </a:p>
        </p:txBody>
      </p:sp>
      <p:sp>
        <p:nvSpPr>
          <p:cNvPr id="169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a:solidFill>
                <a:srgbClr val="FFFFFF"/>
              </a:solidFill>
            </a:endParaRPr>
          </a:p>
        </p:txBody>
      </p:sp>
      <p:sp>
        <p:nvSpPr>
          <p:cNvPr id="169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1955C68A-3816-4BAE-A585-46E02AA5166C}" type="slidenum">
              <a:rPr lang="en-US">
                <a:solidFill>
                  <a:srgbClr val="FFFFFF"/>
                </a:solidFill>
              </a:rPr>
              <a:pPr>
                <a:defRPr/>
              </a:pPr>
              <a:t>‹#›</a:t>
            </a:fld>
            <a:endParaRPr lang="en-US">
              <a:solidFill>
                <a:srgbClr val="FFFFFF"/>
              </a:solidFill>
            </a:endParaRPr>
          </a:p>
        </p:txBody>
      </p:sp>
      <p:pic>
        <p:nvPicPr>
          <p:cNvPr id="6151" name="Picture 7"/>
          <p:cNvPicPr>
            <a:picLocks noChangeAspect="1" noChangeArrowheads="1"/>
          </p:cNvPicPr>
          <p:nvPr userDrawn="1"/>
        </p:nvPicPr>
        <p:blipFill>
          <a:blip r:embed="rId17"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581900" y="6448425"/>
            <a:ext cx="1562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04001"/>
      </p:ext>
    </p:extLst>
  </p:cSld>
  <p:clrMap bg1="dk2" tx1="lt1" bg2="dk1" tx2="lt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 id="2147485128" r:id="rId12"/>
    <p:sldLayoutId id="2147485129" r:id="rId13"/>
    <p:sldLayoutId id="21474851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C1F69B6-879F-47DB-8798-365BEA444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7306280"/>
      </p:ext>
    </p:extLst>
  </p:cSld>
  <p:clrMap bg1="dk2" tx1="lt1" bg2="dk1" tx2="lt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 id="2147485185" r:id="rId12"/>
    <p:sldLayoutId id="21474851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C1F69B6-879F-47DB-8798-365BEA444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6623636"/>
      </p:ext>
    </p:extLst>
  </p:cSld>
  <p:clrMap bg1="dk2" tx1="lt1" bg2="dk1" tx2="lt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 id="2147485199" r:id="rId12"/>
    <p:sldLayoutId id="21474852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832D1CF0-80F4-4597-A157-6C1E9A808650}"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3593328256"/>
      </p:ext>
    </p:extLst>
  </p:cSld>
  <p:clrMap bg1="dk2" tx1="lt1" bg2="dk1" tx2="lt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43" r:id="rId12"/>
    <p:sldLayoutId id="214748524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svg"/><Relationship Id="rId2" Type="http://schemas.openxmlformats.org/officeDocument/2006/relationships/slideLayout" Target="../slideLayouts/slideLayout149.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9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3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3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37.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30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31.png"/><Relationship Id="rId12" Type="http://schemas.openxmlformats.org/officeDocument/2006/relationships/image" Target="../media/image34.jpeg"/><Relationship Id="rId2" Type="http://schemas.openxmlformats.org/officeDocument/2006/relationships/slideLayout" Target="../slideLayouts/slideLayout231.xml"/><Relationship Id="rId1" Type="http://schemas.openxmlformats.org/officeDocument/2006/relationships/tags" Target="../tags/tag4.xml"/><Relationship Id="rId6" Type="http://schemas.openxmlformats.org/officeDocument/2006/relationships/oleObject" Target="../embeddings/oleObject1.bin"/><Relationship Id="rId11" Type="http://schemas.openxmlformats.org/officeDocument/2006/relationships/image" Target="../media/image33.png"/><Relationship Id="rId5" Type="http://schemas.openxmlformats.org/officeDocument/2006/relationships/image" Target="../media/image30.jpeg"/><Relationship Id="rId10" Type="http://schemas.openxmlformats.org/officeDocument/2006/relationships/oleObject" Target="../embeddings/oleObject3.bin"/><Relationship Id="rId4" Type="http://schemas.openxmlformats.org/officeDocument/2006/relationships/image" Target="../media/image29.jpe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5.xml"/><Relationship Id="rId1" Type="http://schemas.openxmlformats.org/officeDocument/2006/relationships/tags" Target="../tags/tag5.xml"/><Relationship Id="rId5" Type="http://schemas.openxmlformats.org/officeDocument/2006/relationships/image" Target="../media/image36.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image" Target="../media/image39.jpeg"/><Relationship Id="rId5" Type="http://schemas.openxmlformats.org/officeDocument/2006/relationships/image" Target="../media/image2.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24.xml"/><Relationship Id="rId7" Type="http://schemas.openxmlformats.org/officeDocument/2006/relationships/image" Target="../media/image43.jpeg"/><Relationship Id="rId2" Type="http://schemas.openxmlformats.org/officeDocument/2006/relationships/slideLayout" Target="../slideLayouts/slideLayout62.xml"/><Relationship Id="rId1" Type="http://schemas.openxmlformats.org/officeDocument/2006/relationships/video" Target="file:///C:\Documents%20and%20Settings\judyf\Desktop\Movies%20and%20Presentations\sue%201%20minute.MPG" TargetMode="Externa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6.xml"/><Relationship Id="rId1" Type="http://schemas.openxmlformats.org/officeDocument/2006/relationships/tags" Target="../tags/tag6.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3.xml"/><Relationship Id="rId1" Type="http://schemas.openxmlformats.org/officeDocument/2006/relationships/tags" Target="../tags/tag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64.xml"/><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79.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6.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6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65.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0.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4.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4.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6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257.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google.com/url?sa=i&amp;rct=j&amp;q=&amp;esrc=s&amp;source=images&amp;cd=&amp;cad=rja&amp;uact=8&amp;ved=2ahUKEwjbxseB5JLeAhVBRa0KHavABkkQjRx6BAgBEAU&amp;url=https://id.kisspng.com/png-0mdpjd/preview.html&amp;psig=AOvVaw3j_11pOfZfjIMW9x6puAtK&amp;ust=1540047981679906"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6.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5.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7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hyperlink" Target="https://www.google.com/url?sa=i&amp;rct=j&amp;q=&amp;esrc=s&amp;source=images&amp;cd=&amp;cad=rja&amp;uact=8&amp;ved=2ahUKEwjZx6mNsrHfAhVPCKwKHSJCCggQjRx6BAgBEAU&amp;url=https://www.amazon.co.uk/gp/video/detail/B07GDMK1PW&amp;psig=AOvVaw1rdNxCMSMyaeRiPpn04_OL&amp;ust=1545497783321023"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2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0.emf"/><Relationship Id="rId3" Type="http://schemas.openxmlformats.org/officeDocument/2006/relationships/image" Target="../media/image80.emf"/><Relationship Id="rId7" Type="http://schemas.openxmlformats.org/officeDocument/2006/relationships/image" Target="../media/image84.emf"/><Relationship Id="rId12" Type="http://schemas.openxmlformats.org/officeDocument/2006/relationships/image" Target="../media/image89.emf"/><Relationship Id="rId2" Type="http://schemas.openxmlformats.org/officeDocument/2006/relationships/notesSlide" Target="../notesSlides/notesSlide38.xml"/><Relationship Id="rId1" Type="http://schemas.openxmlformats.org/officeDocument/2006/relationships/slideLayout" Target="../slideLayouts/slideLayout333.xml"/><Relationship Id="rId6" Type="http://schemas.openxmlformats.org/officeDocument/2006/relationships/image" Target="../media/image83.emf"/><Relationship Id="rId11" Type="http://schemas.openxmlformats.org/officeDocument/2006/relationships/image" Target="../media/image88.emf"/><Relationship Id="rId5" Type="http://schemas.openxmlformats.org/officeDocument/2006/relationships/image" Target="../media/image82.jpeg"/><Relationship Id="rId10" Type="http://schemas.openxmlformats.org/officeDocument/2006/relationships/image" Target="../media/image87.emf"/><Relationship Id="rId4" Type="http://schemas.openxmlformats.org/officeDocument/2006/relationships/image" Target="../media/image81.emf"/><Relationship Id="rId9" Type="http://schemas.openxmlformats.org/officeDocument/2006/relationships/image" Target="../media/image86.emf"/><Relationship Id="rId14" Type="http://schemas.openxmlformats.org/officeDocument/2006/relationships/image" Target="../media/image91.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7.xml"/><Relationship Id="rId1" Type="http://schemas.openxmlformats.org/officeDocument/2006/relationships/tags" Target="../tags/tag3.xml"/><Relationship Id="rId5" Type="http://schemas.openxmlformats.org/officeDocument/2006/relationships/image" Target="../media/image27.jpe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3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3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41.xml"/><Relationship Id="rId1" Type="http://schemas.openxmlformats.org/officeDocument/2006/relationships/slideLayout" Target="../slideLayouts/slideLayout333.xml"/><Relationship Id="rId4" Type="http://schemas.openxmlformats.org/officeDocument/2006/relationships/image" Target="../media/image94.wmf"/></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333.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333.xml"/><Relationship Id="rId5" Type="http://schemas.openxmlformats.org/officeDocument/2006/relationships/image" Target="../media/image98.jpeg"/><Relationship Id="rId4" Type="http://schemas.openxmlformats.org/officeDocument/2006/relationships/image" Target="../media/image9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3.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33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3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3.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333.xml"/><Relationship Id="rId5" Type="http://schemas.openxmlformats.org/officeDocument/2006/relationships/image" Target="../media/image101.jpeg"/><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33.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333.xml"/><Relationship Id="rId5" Type="http://schemas.openxmlformats.org/officeDocument/2006/relationships/image" Target="../media/image105.jpeg"/><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50.xml"/><Relationship Id="rId1" Type="http://schemas.openxmlformats.org/officeDocument/2006/relationships/slideLayout" Target="../slideLayouts/slideLayout333.xml"/><Relationship Id="rId4" Type="http://schemas.openxmlformats.org/officeDocument/2006/relationships/image" Target="../media/image107.wmf"/></Relationships>
</file>

<file path=ppt/slides/_rels/slide83.xml.rels><?xml version="1.0" encoding="UTF-8" standalone="yes"?>
<Relationships xmlns="http://schemas.openxmlformats.org/package/2006/relationships"><Relationship Id="rId3" Type="http://schemas.openxmlformats.org/officeDocument/2006/relationships/hyperlink" Target="http://affiliates.allposters.com/link/redirect.asp?item=334057&amp;AID=563845&amp;PSTID=1&amp;LTID=2" TargetMode="External"/><Relationship Id="rId2" Type="http://schemas.openxmlformats.org/officeDocument/2006/relationships/notesSlide" Target="../notesSlides/notesSlide51.xml"/><Relationship Id="rId1" Type="http://schemas.openxmlformats.org/officeDocument/2006/relationships/slideLayout" Target="../slideLayouts/slideLayout333.xml"/><Relationship Id="rId4"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hyperlink" Target="http://www.breathewell.com/Lung_s.jpg" TargetMode="External"/><Relationship Id="rId2" Type="http://schemas.openxmlformats.org/officeDocument/2006/relationships/notesSlide" Target="../notesSlides/notesSlide52.xml"/><Relationship Id="rId1" Type="http://schemas.openxmlformats.org/officeDocument/2006/relationships/slideLayout" Target="../slideLayouts/slideLayout333.xml"/><Relationship Id="rId6" Type="http://schemas.microsoft.com/office/2007/relationships/hdphoto" Target="../media/hdphoto3.wdp"/><Relationship Id="rId5" Type="http://schemas.openxmlformats.org/officeDocument/2006/relationships/image" Target="../media/image110.png"/><Relationship Id="rId4" Type="http://schemas.openxmlformats.org/officeDocument/2006/relationships/image" Target="../media/image109.jpeg"/></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33.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3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33.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33.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microsoft.com/office/2007/relationships/media" Target="../media/media3.avi"/><Relationship Id="rId7" Type="http://schemas.openxmlformats.org/officeDocument/2006/relationships/image" Target="../media/image117.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16.png"/><Relationship Id="rId5" Type="http://schemas.openxmlformats.org/officeDocument/2006/relationships/slideLayout" Target="../slideLayouts/slideLayout333.xml"/><Relationship Id="rId4" Type="http://schemas.openxmlformats.org/officeDocument/2006/relationships/video" Target="../media/media3.avi"/></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3.xml"/><Relationship Id="rId1" Type="http://schemas.openxmlformats.org/officeDocument/2006/relationships/slideLayout" Target="../slideLayouts/slideLayout333.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4.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A46C745-5072-4E45-ADF2-0E53A32D2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397" y="38540"/>
            <a:ext cx="5162550" cy="5191125"/>
          </a:xfrm>
          <a:prstGeom prst="rect">
            <a:avLst/>
          </a:prstGeom>
        </p:spPr>
      </p:pic>
      <p:pic>
        <p:nvPicPr>
          <p:cNvPr id="3" name="Graphic 2">
            <a:extLst>
              <a:ext uri="{FF2B5EF4-FFF2-40B4-BE49-F238E27FC236}">
                <a16:creationId xmlns:a16="http://schemas.microsoft.com/office/drawing/2014/main" id="{803D5302-6816-4C4C-B50E-DE939C6DB5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9275" y="1133474"/>
            <a:ext cx="3286125" cy="2924175"/>
          </a:xfrm>
          <a:prstGeom prst="rect">
            <a:avLst/>
          </a:prstGeom>
        </p:spPr>
      </p:pic>
      <p:sp>
        <p:nvSpPr>
          <p:cNvPr id="11" name="TextBox 10"/>
          <p:cNvSpPr txBox="1"/>
          <p:nvPr/>
        </p:nvSpPr>
        <p:spPr>
          <a:xfrm>
            <a:off x="3609975" y="2525544"/>
            <a:ext cx="6012160" cy="507823"/>
          </a:xfrm>
          <a:prstGeom prst="rect">
            <a:avLst/>
          </a:prstGeom>
          <a:noFill/>
        </p:spPr>
        <p:txBody>
          <a:bodyPr wrap="square" lIns="91432" tIns="45716" rIns="91432" bIns="45716" rtlCol="0">
            <a:spAutoFit/>
          </a:bodyPr>
          <a:lstStyle/>
          <a:p>
            <a:pPr marL="0" marR="0" lvl="0" indent="0" algn="ctr" defTabSz="914400" rtl="0" eaLnBrk="1" fontAlgn="base" latinLnBrk="0" hangingPunct="1">
              <a:lnSpc>
                <a:spcPct val="100000"/>
              </a:lnSpc>
              <a:spcBef>
                <a:spcPct val="100000"/>
              </a:spcBef>
              <a:spcAft>
                <a:spcPct val="0"/>
              </a:spcAft>
              <a:buClrTx/>
              <a:buSzTx/>
              <a:buFontTx/>
              <a:buNone/>
              <a:tabLst/>
              <a:defRPr/>
            </a:pPr>
            <a:r>
              <a:rPr kumimoji="0" lang="en-US" sz="2700" b="1"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rPr>
              <a:t>Christina Sarge</a:t>
            </a:r>
            <a:endParaRPr kumimoji="0" lang="en-US" sz="2400" b="0"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endParaRPr>
          </a:p>
        </p:txBody>
      </p:sp>
      <p:sp>
        <p:nvSpPr>
          <p:cNvPr id="14" name="TextBox 13"/>
          <p:cNvSpPr txBox="1"/>
          <p:nvPr/>
        </p:nvSpPr>
        <p:spPr>
          <a:xfrm>
            <a:off x="4030394" y="2131146"/>
            <a:ext cx="5059109" cy="369324"/>
          </a:xfrm>
          <a:prstGeom prst="rect">
            <a:avLst/>
          </a:prstGeom>
          <a:noFill/>
        </p:spPr>
        <p:txBody>
          <a:bodyPr wrap="square" lIns="91432" tIns="45716" rIns="91432" bIns="45716" rtlCol="0">
            <a:spAutoFit/>
          </a:bodyPr>
          <a:lstStyle/>
          <a:p>
            <a:pPr marL="0" marR="0" lvl="0" indent="0" algn="ctr" defTabSz="914400" rtl="0" eaLnBrk="1" fontAlgn="base" latinLnBrk="0" hangingPunct="1">
              <a:lnSpc>
                <a:spcPct val="100000"/>
              </a:lnSpc>
              <a:spcBef>
                <a:spcPct val="100000"/>
              </a:spcBef>
              <a:spcAft>
                <a:spcPct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Times New Roman" pitchFamily="18" charset="0"/>
                <a:ea typeface="ＭＳ Ｐゴシック" pitchFamily="-110" charset="-128"/>
                <a:cs typeface="Times New Roman" pitchFamily="18" charset="0"/>
              </a:rPr>
              <a:t>Presented by</a:t>
            </a:r>
            <a:r>
              <a:rPr kumimoji="0" lang="en-US" sz="1800" b="0" i="0" u="none" strike="noStrike" kern="1200" cap="none" spc="0" normalizeH="0" baseline="0" noProof="0" dirty="0">
                <a:ln>
                  <a:noFill/>
                </a:ln>
                <a:solidFill>
                  <a:srgbClr val="000000"/>
                </a:solidFill>
                <a:effectLst/>
                <a:uLnTx/>
                <a:uFillTx/>
                <a:latin typeface="Times New Roman" pitchFamily="18" charset="0"/>
                <a:ea typeface="ＭＳ Ｐゴシック" pitchFamily="-110" charset="-128"/>
                <a:cs typeface="Times New Roman" pitchFamily="18" charset="0"/>
              </a:rPr>
              <a:t>:</a:t>
            </a:r>
            <a:endParaRPr kumimoji="0" lang="en-US" sz="2400" b="0"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endParaRPr>
          </a:p>
        </p:txBody>
      </p:sp>
      <p:sp>
        <p:nvSpPr>
          <p:cNvPr id="17" name="TextBox 16"/>
          <p:cNvSpPr txBox="1"/>
          <p:nvPr/>
        </p:nvSpPr>
        <p:spPr>
          <a:xfrm>
            <a:off x="3731349" y="3033367"/>
            <a:ext cx="6012160" cy="461657"/>
          </a:xfrm>
          <a:prstGeom prst="rect">
            <a:avLst/>
          </a:prstGeom>
          <a:noFill/>
        </p:spPr>
        <p:txBody>
          <a:bodyPr wrap="square" lIns="91432" tIns="45716" rIns="91432" bIns="45716" rtlCol="0">
            <a:spAutoFit/>
          </a:bodyPr>
          <a:lstStyle/>
          <a:p>
            <a:pPr marL="0" marR="0" lvl="0" indent="0" algn="ctr" defTabSz="914400" rtl="0" eaLnBrk="1" fontAlgn="base" latinLnBrk="0" hangingPunct="1">
              <a:lnSpc>
                <a:spcPct val="100000"/>
              </a:lnSpc>
              <a:spcBef>
                <a:spcPct val="10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rPr>
              <a:t>Hospital Services Coordinator</a:t>
            </a:r>
          </a:p>
        </p:txBody>
      </p:sp>
      <p:cxnSp>
        <p:nvCxnSpPr>
          <p:cNvPr id="8" name="Straight Connector 7"/>
          <p:cNvCxnSpPr/>
          <p:nvPr/>
        </p:nvCxnSpPr>
        <p:spPr>
          <a:xfrm>
            <a:off x="4114800" y="5736703"/>
            <a:ext cx="0" cy="1045097"/>
          </a:xfrm>
          <a:prstGeom prst="line">
            <a:avLst/>
          </a:prstGeom>
          <a:ln>
            <a:solidFill>
              <a:srgbClr val="00549E"/>
            </a:solidFill>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04800" y="5181600"/>
            <a:ext cx="403860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549E"/>
                </a:solidFill>
                <a:effectLst/>
                <a:uLnTx/>
                <a:uFillTx/>
                <a:latin typeface="Times New Roman" pitchFamily="18" charset="0"/>
                <a:ea typeface="+mn-ea"/>
                <a:cs typeface="Times New Roman" panose="02020603050405020304" pitchFamily="18" charset="0"/>
              </a:rPr>
              <a:t>When Markita said yes to organ donation, she found comfort knowing that her son Marquis would give others a second chance at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0549E"/>
                </a:solidFill>
                <a:effectLst/>
                <a:uLnTx/>
                <a:uFillTx/>
                <a:latin typeface="Times New Roman" pitchFamily="18" charset="0"/>
                <a:ea typeface="+mn-ea"/>
                <a:cs typeface="Times New Roman" panose="02020603050405020304" pitchFamily="18" charset="0"/>
              </a:rPr>
              <a:t>See their story: donors1.org </a:t>
            </a:r>
          </a:p>
        </p:txBody>
      </p:sp>
      <p:pic>
        <p:nvPicPr>
          <p:cNvPr id="4" name="Graphic 3">
            <a:extLst>
              <a:ext uri="{FF2B5EF4-FFF2-40B4-BE49-F238E27FC236}">
                <a16:creationId xmlns:a16="http://schemas.microsoft.com/office/drawing/2014/main" id="{62476153-B303-4242-BEC4-65A486CAF0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81" y="5765278"/>
            <a:ext cx="3982019" cy="1016522"/>
          </a:xfrm>
          <a:prstGeom prst="rect">
            <a:avLst/>
          </a:prstGeom>
        </p:spPr>
      </p:pic>
      <p:pic>
        <p:nvPicPr>
          <p:cNvPr id="6" name="Graphic 5">
            <a:extLst>
              <a:ext uri="{FF2B5EF4-FFF2-40B4-BE49-F238E27FC236}">
                <a16:creationId xmlns:a16="http://schemas.microsoft.com/office/drawing/2014/main" id="{D18E6790-F852-4D47-BB02-4DDE00A91A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1000" y="5812903"/>
            <a:ext cx="4929903" cy="1045097"/>
          </a:xfrm>
          <a:prstGeom prst="rect">
            <a:avLst/>
          </a:prstGeom>
        </p:spPr>
      </p:pic>
      <p:sp>
        <p:nvSpPr>
          <p:cNvPr id="15" name="TextBox 14">
            <a:extLst>
              <a:ext uri="{FF2B5EF4-FFF2-40B4-BE49-F238E27FC236}">
                <a16:creationId xmlns:a16="http://schemas.microsoft.com/office/drawing/2014/main" id="{2FE26A8F-7B48-498E-BE0A-41CCD4E08A0E}"/>
              </a:ext>
            </a:extLst>
          </p:cNvPr>
          <p:cNvSpPr txBox="1"/>
          <p:nvPr/>
        </p:nvSpPr>
        <p:spPr>
          <a:xfrm>
            <a:off x="3962147" y="4168084"/>
            <a:ext cx="6012160" cy="461657"/>
          </a:xfrm>
          <a:prstGeom prst="rect">
            <a:avLst/>
          </a:prstGeom>
          <a:noFill/>
        </p:spPr>
        <p:txBody>
          <a:bodyPr wrap="square" lIns="91432" tIns="45716" rIns="91432" bIns="45716" rtlCol="0">
            <a:spAutoFit/>
          </a:bodyPr>
          <a:lstStyle/>
          <a:p>
            <a:pPr marL="0" marR="0" lvl="0" indent="0" algn="ctr" defTabSz="914400" rtl="0" eaLnBrk="1" fontAlgn="base" latinLnBrk="0" hangingPunct="1">
              <a:lnSpc>
                <a:spcPct val="100000"/>
              </a:lnSpc>
              <a:spcBef>
                <a:spcPct val="10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rPr>
              <a:t>Transplant Coordinator</a:t>
            </a:r>
          </a:p>
        </p:txBody>
      </p:sp>
      <p:sp>
        <p:nvSpPr>
          <p:cNvPr id="19" name="TextBox 18">
            <a:extLst>
              <a:ext uri="{FF2B5EF4-FFF2-40B4-BE49-F238E27FC236}">
                <a16:creationId xmlns:a16="http://schemas.microsoft.com/office/drawing/2014/main" id="{13A60405-852F-4EA0-86AF-723D71B2C904}"/>
              </a:ext>
            </a:extLst>
          </p:cNvPr>
          <p:cNvSpPr txBox="1"/>
          <p:nvPr/>
        </p:nvSpPr>
        <p:spPr>
          <a:xfrm>
            <a:off x="3942218" y="3708706"/>
            <a:ext cx="6012160" cy="507823"/>
          </a:xfrm>
          <a:prstGeom prst="rect">
            <a:avLst/>
          </a:prstGeom>
          <a:noFill/>
        </p:spPr>
        <p:txBody>
          <a:bodyPr wrap="square" lIns="91432" tIns="45716" rIns="91432" bIns="45716" rtlCol="0">
            <a:spAutoFit/>
          </a:bodyPr>
          <a:lstStyle/>
          <a:p>
            <a:pPr marL="0" marR="0" lvl="0" indent="0" algn="ctr" defTabSz="914400" rtl="0" eaLnBrk="1" fontAlgn="base" latinLnBrk="0" hangingPunct="1">
              <a:lnSpc>
                <a:spcPct val="100000"/>
              </a:lnSpc>
              <a:spcBef>
                <a:spcPct val="100000"/>
              </a:spcBef>
              <a:spcAft>
                <a:spcPct val="0"/>
              </a:spcAft>
              <a:buClrTx/>
              <a:buSzTx/>
              <a:buFontTx/>
              <a:buNone/>
              <a:tabLst/>
              <a:defRPr/>
            </a:pPr>
            <a:r>
              <a:rPr kumimoji="0" lang="en-US" sz="2700" b="1"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rPr>
              <a:t>Marie Ma</a:t>
            </a:r>
            <a:r>
              <a:rPr lang="en-US" sz="2700" b="1" kern="0" dirty="0" err="1">
                <a:solidFill>
                  <a:srgbClr val="000000"/>
                </a:solidFill>
                <a:ea typeface="ＭＳ Ｐゴシック" pitchFamily="-110" charset="-128"/>
              </a:rPr>
              <a:t>gyar</a:t>
            </a:r>
            <a:endParaRPr kumimoji="0" lang="en-US" sz="2400" b="0" i="0" u="none" strike="noStrike" kern="0" cap="none" spc="0" normalizeH="0" baseline="0" noProof="0" dirty="0">
              <a:ln>
                <a:noFill/>
              </a:ln>
              <a:solidFill>
                <a:srgbClr val="000000"/>
              </a:solidFill>
              <a:effectLst/>
              <a:uLnTx/>
              <a:uFillTx/>
              <a:latin typeface="Times New Roman" pitchFamily="18" charset="0"/>
              <a:ea typeface="ＭＳ Ｐゴシック" pitchFamily="-110" charset="-128"/>
              <a:cs typeface="+mn-cs"/>
            </a:endParaRPr>
          </a:p>
        </p:txBody>
      </p:sp>
      <p:sp>
        <p:nvSpPr>
          <p:cNvPr id="21" name="Text Box 13">
            <a:extLst>
              <a:ext uri="{FF2B5EF4-FFF2-40B4-BE49-F238E27FC236}">
                <a16:creationId xmlns:a16="http://schemas.microsoft.com/office/drawing/2014/main" id="{208C1AA1-6CE5-4253-9FCF-5597CDA73F23}"/>
              </a:ext>
            </a:extLst>
          </p:cNvPr>
          <p:cNvSpPr txBox="1">
            <a:spLocks noChangeArrowheads="1"/>
          </p:cNvSpPr>
          <p:nvPr/>
        </p:nvSpPr>
        <p:spPr bwMode="auto">
          <a:xfrm>
            <a:off x="3731349" y="636962"/>
            <a:ext cx="556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CC00"/>
              </a:buClr>
              <a:buChar char="•"/>
              <a:defRPr sz="2800">
                <a:solidFill>
                  <a:schemeClr val="tx1"/>
                </a:solidFill>
                <a:latin typeface="Arial" panose="020B0604020202020204" pitchFamily="34" charset="0"/>
              </a:defRPr>
            </a:lvl1pPr>
            <a:lvl2pPr marL="742950" indent="-285750">
              <a:spcBef>
                <a:spcPct val="20000"/>
              </a:spcBef>
              <a:buClr>
                <a:srgbClr val="FFCC00"/>
              </a:buClr>
              <a:buChar char="–"/>
              <a:defRPr sz="2400">
                <a:solidFill>
                  <a:schemeClr val="tx1"/>
                </a:solidFill>
                <a:latin typeface="Arial" panose="020B0604020202020204" pitchFamily="34" charset="0"/>
              </a:defRPr>
            </a:lvl2pPr>
            <a:lvl3pPr marL="1143000" indent="-228600">
              <a:spcBef>
                <a:spcPct val="20000"/>
              </a:spcBef>
              <a:buClr>
                <a:srgbClr val="FFCC00"/>
              </a:buClr>
              <a:buChar char="•"/>
              <a:defRPr sz="2400">
                <a:solidFill>
                  <a:schemeClr val="tx1"/>
                </a:solidFill>
                <a:latin typeface="Arial" panose="020B0604020202020204" pitchFamily="34" charset="0"/>
              </a:defRPr>
            </a:lvl3pPr>
            <a:lvl4pPr marL="1600200" indent="-228600">
              <a:spcBef>
                <a:spcPct val="20000"/>
              </a:spcBef>
              <a:buClr>
                <a:srgbClr val="FFCC00"/>
              </a:buClr>
              <a:buChar char="–"/>
              <a:defRPr sz="2000">
                <a:solidFill>
                  <a:schemeClr val="tx1"/>
                </a:solidFill>
                <a:latin typeface="Arial" panose="020B0604020202020204" pitchFamily="34" charset="0"/>
              </a:defRPr>
            </a:lvl4pPr>
            <a:lvl5pPr marL="2057400" indent="-228600">
              <a:spcBef>
                <a:spcPct val="20000"/>
              </a:spcBef>
              <a:buClr>
                <a:srgbClr val="FFCC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C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C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C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C00"/>
              </a:buClr>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b="1" dirty="0">
                <a:solidFill>
                  <a:schemeClr val="bg1"/>
                </a:solidFill>
                <a:latin typeface="Times New Roman" panose="02020603050405020304" pitchFamily="18" charset="0"/>
                <a:cs typeface="Times New Roman" panose="02020603050405020304" pitchFamily="18" charset="0"/>
              </a:rPr>
              <a:t>Collaborating for Life –                                   The Donation Process</a:t>
            </a:r>
          </a:p>
        </p:txBody>
      </p:sp>
    </p:spTree>
    <p:custDataLst>
      <p:tags r:id="rId1"/>
    </p:custDataLst>
    <p:extLst>
      <p:ext uri="{BB962C8B-B14F-4D97-AF65-F5344CB8AC3E}">
        <p14:creationId xmlns:p14="http://schemas.microsoft.com/office/powerpoint/2010/main" val="341377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482600" y="1828801"/>
          <a:ext cx="7056438" cy="5130800"/>
        </p:xfrm>
        <a:graphic>
          <a:graphicData uri="http://schemas.openxmlformats.org/drawingml/2006/chart">
            <c:chart xmlns:c="http://schemas.openxmlformats.org/drawingml/2006/chart" xmlns:r="http://schemas.openxmlformats.org/officeDocument/2006/relationships" r:id="rId3"/>
          </a:graphicData>
        </a:graphic>
      </p:graphicFrame>
      <p:sp>
        <p:nvSpPr>
          <p:cNvPr id="6147" name="Text Box 3"/>
          <p:cNvSpPr txBox="1">
            <a:spLocks noChangeArrowheads="1"/>
          </p:cNvSpPr>
          <p:nvPr/>
        </p:nvSpPr>
        <p:spPr bwMode="auto">
          <a:xfrm>
            <a:off x="76200" y="3937001"/>
            <a:ext cx="1600200" cy="843360"/>
          </a:xfrm>
          <a:prstGeom prst="rect">
            <a:avLst/>
          </a:prstGeom>
          <a:noFill/>
          <a:ln w="12700" cap="sq">
            <a:noFill/>
            <a:miter lim="800000"/>
            <a:headEnd type="none" w="sm" len="sm"/>
            <a:tailEnd type="none" w="sm" len="sm"/>
          </a:ln>
          <a:effectLst/>
        </p:spPr>
        <p:txBody>
          <a:bodyPr lIns="91436" tIns="45718" rIns="91436" bIns="45718">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Donors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(619) 60%</a:t>
            </a: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149" name="Text Box 5"/>
          <p:cNvSpPr txBox="1">
            <a:spLocks noChangeArrowheads="1"/>
          </p:cNvSpPr>
          <p:nvPr/>
        </p:nvSpPr>
        <p:spPr bwMode="auto">
          <a:xfrm>
            <a:off x="6096000" y="4838820"/>
            <a:ext cx="3200400" cy="342780"/>
          </a:xfrm>
          <a:prstGeom prst="rect">
            <a:avLst/>
          </a:prstGeom>
          <a:noFill/>
          <a:ln w="12700" cap="sq">
            <a:noFill/>
            <a:miter lim="800000"/>
            <a:headEnd type="none" w="sm" len="sm"/>
            <a:tailEnd type="none" w="sm" len="sm"/>
          </a:ln>
          <a:effectLst/>
        </p:spPr>
        <p:txBody>
          <a:bodyPr lIns="91436" tIns="45718" rIns="91436" bIns="4571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a:ea typeface="+mn-ea"/>
                <a:cs typeface="Arial" charset="0"/>
              </a:rPr>
              <a:t>FAMILY DECLINED (278) 27%</a:t>
            </a:r>
          </a:p>
        </p:txBody>
      </p:sp>
      <p:sp>
        <p:nvSpPr>
          <p:cNvPr id="6150" name="Text Box 6"/>
          <p:cNvSpPr txBox="1">
            <a:spLocks noChangeArrowheads="1"/>
          </p:cNvSpPr>
          <p:nvPr/>
        </p:nvSpPr>
        <p:spPr bwMode="auto">
          <a:xfrm>
            <a:off x="6096000" y="3314820"/>
            <a:ext cx="3048000" cy="338550"/>
          </a:xfrm>
          <a:prstGeom prst="rect">
            <a:avLst/>
          </a:prstGeom>
          <a:noFill/>
          <a:ln w="12700" cap="sq">
            <a:noFill/>
            <a:miter lim="800000"/>
            <a:headEnd type="none" w="sm" len="sm"/>
            <a:tailEnd type="none" w="sm" len="sm"/>
          </a:ln>
          <a:effectLst/>
        </p:spPr>
        <p:txBody>
          <a:bodyPr lIns="91436" tIns="45718" rIns="91436" bIns="4571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a:ea typeface="+mn-ea"/>
                <a:cs typeface="Arial" charset="0"/>
              </a:rPr>
              <a:t>FAMILY NOT ASKED (17) 2%</a:t>
            </a:r>
          </a:p>
        </p:txBody>
      </p:sp>
      <p:sp>
        <p:nvSpPr>
          <p:cNvPr id="6151" name="Text Box 7"/>
          <p:cNvSpPr txBox="1">
            <a:spLocks noChangeArrowheads="1"/>
          </p:cNvSpPr>
          <p:nvPr/>
        </p:nvSpPr>
        <p:spPr bwMode="auto">
          <a:xfrm>
            <a:off x="6096000" y="2709450"/>
            <a:ext cx="2895600" cy="338550"/>
          </a:xfrm>
          <a:prstGeom prst="rect">
            <a:avLst/>
          </a:prstGeom>
          <a:noFill/>
          <a:ln w="12700" cap="sq">
            <a:noFill/>
            <a:miter lim="800000"/>
            <a:headEnd type="none" w="sm" len="sm"/>
            <a:tailEnd type="none" w="sm" len="sm"/>
          </a:ln>
          <a:effectLst/>
        </p:spPr>
        <p:txBody>
          <a:bodyPr wrap="square" lIns="91436" tIns="45718" rIns="91436" bIns="4571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a:ea typeface="+mn-ea"/>
                <a:cs typeface="Arial" charset="0"/>
              </a:rPr>
              <a:t>ARREST/OTHER (108) 11%</a:t>
            </a:r>
            <a:endPar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a:ea typeface="+mn-ea"/>
              <a:cs typeface="Arial" charset="0"/>
            </a:endParaRPr>
          </a:p>
        </p:txBody>
      </p:sp>
      <p:sp>
        <p:nvSpPr>
          <p:cNvPr id="1031" name="Rectangle 8"/>
          <p:cNvSpPr>
            <a:spLocks noChangeArrowheads="1"/>
          </p:cNvSpPr>
          <p:nvPr/>
        </p:nvSpPr>
        <p:spPr bwMode="auto">
          <a:xfrm>
            <a:off x="76200" y="228601"/>
            <a:ext cx="9067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a:ea typeface="+mn-ea"/>
                <a:cs typeface="Arial" charset="0"/>
              </a:rPr>
              <a:t>Medical Record Review Analysis</a:t>
            </a:r>
            <a:br>
              <a:rPr kumimoji="0" lang="en-US" sz="28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a:ea typeface="+mn-ea"/>
                <a:cs typeface="Arial" charset="0"/>
              </a:rPr>
            </a:br>
            <a:r>
              <a:rPr kumimoji="0" lang="en-US" sz="2800" b="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a:ea typeface="+mn-ea"/>
                <a:cs typeface="Arial" charset="0"/>
              </a:rPr>
              <a:t>Potential Organ Donor Outcomes</a:t>
            </a:r>
            <a:br>
              <a:rPr kumimoji="0" lang="en-US" sz="2800" b="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a:ea typeface="+mn-ea"/>
                <a:cs typeface="Arial" charset="0"/>
              </a:rPr>
            </a:br>
            <a:r>
              <a:rPr kumimoji="0" lang="en-US" sz="2800" b="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a:ea typeface="+mn-ea"/>
                <a:cs typeface="Arial" charset="0"/>
              </a:rPr>
              <a:t>2020</a:t>
            </a:r>
          </a:p>
        </p:txBody>
      </p:sp>
      <p:sp>
        <p:nvSpPr>
          <p:cNvPr id="6153" name="Text Box 9"/>
          <p:cNvSpPr txBox="1">
            <a:spLocks noChangeArrowheads="1"/>
          </p:cNvSpPr>
          <p:nvPr/>
        </p:nvSpPr>
        <p:spPr bwMode="auto">
          <a:xfrm>
            <a:off x="2209801" y="3563938"/>
            <a:ext cx="1153383" cy="1482989"/>
          </a:xfrm>
          <a:prstGeom prst="rect">
            <a:avLst/>
          </a:prstGeom>
          <a:noFill/>
          <a:ln w="9525">
            <a:noFill/>
            <a:miter lim="800000"/>
            <a:headEnd/>
            <a:tailEnd/>
          </a:ln>
          <a:effectLst/>
        </p:spPr>
        <p:txBody>
          <a:bodyPr wrap="none" lIns="91436" tIns="45718" rIns="91436" bIns="4571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Donation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Did Not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Occur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(407)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Arial" charset="0"/>
              </a:rPr>
              <a:t>40%</a:t>
            </a:r>
          </a:p>
        </p:txBody>
      </p:sp>
      <p:sp>
        <p:nvSpPr>
          <p:cNvPr id="1033" name="Text Box 10"/>
          <p:cNvSpPr txBox="1">
            <a:spLocks noChangeArrowheads="1"/>
          </p:cNvSpPr>
          <p:nvPr/>
        </p:nvSpPr>
        <p:spPr bwMode="auto">
          <a:xfrm>
            <a:off x="228601" y="1660526"/>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pitchFamily="18" charset="0"/>
                <a:ea typeface="+mn-ea"/>
                <a:cs typeface="Arial" charset="0"/>
              </a:rPr>
              <a:t>N= 1,026</a:t>
            </a:r>
            <a:r>
              <a:rPr kumimoji="0" lang="en-US" sz="16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imes New Roman" pitchFamily="18" charset="0"/>
                <a:ea typeface="+mn-ea"/>
                <a:cs typeface="Arial" charset="0"/>
              </a:rPr>
              <a:t> (from 91 hospitals)</a:t>
            </a:r>
          </a:p>
        </p:txBody>
      </p:sp>
      <p:sp>
        <p:nvSpPr>
          <p:cNvPr id="1035" name="Text Box 14"/>
          <p:cNvSpPr txBox="1">
            <a:spLocks noChangeArrowheads="1"/>
          </p:cNvSpPr>
          <p:nvPr/>
        </p:nvSpPr>
        <p:spPr bwMode="auto">
          <a:xfrm>
            <a:off x="762001" y="6473826"/>
            <a:ext cx="7848600" cy="31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sng" strike="noStrike" kern="1200" cap="none" spc="0" normalizeH="0" baseline="0" noProof="0">
                <a:ln>
                  <a:noFill/>
                </a:ln>
                <a:solidFill>
                  <a:srgbClr val="FFCC00"/>
                </a:solidFill>
                <a:effectLst>
                  <a:outerShdw blurRad="38100" dist="38100" dir="2700000" algn="tl">
                    <a:srgbClr val="000000">
                      <a:alpha val="43137"/>
                    </a:srgbClr>
                  </a:outerShdw>
                </a:effectLst>
                <a:uLnTx/>
                <a:uFillTx/>
                <a:latin typeface="Times New Roman" pitchFamily="18" charset="0"/>
                <a:ea typeface="+mn-ea"/>
                <a:cs typeface="Arial" charset="0"/>
              </a:rPr>
              <a:t>Potential Organ Donor</a:t>
            </a:r>
            <a:r>
              <a:rPr kumimoji="0" lang="en-US" sz="1400" b="0" i="0" u="none" strike="noStrike" kern="1200" cap="none" spc="0" normalizeH="0" baseline="0" noProof="0">
                <a:ln>
                  <a:noFill/>
                </a:ln>
                <a:solidFill>
                  <a:srgbClr val="FFCC00"/>
                </a:solidFill>
                <a:effectLst>
                  <a:outerShdw blurRad="38100" dist="38100" dir="2700000" algn="tl">
                    <a:srgbClr val="000000">
                      <a:alpha val="43137"/>
                    </a:srgbClr>
                  </a:outerShdw>
                </a:effectLst>
                <a:uLnTx/>
                <a:uFillTx/>
                <a:latin typeface="Times New Roman" pitchFamily="18" charset="0"/>
                <a:ea typeface="+mn-ea"/>
                <a:cs typeface="Arial" charset="0"/>
              </a:rPr>
              <a:t> = all donors  + BD, MS organ referrals + BD, MS not referred age </a:t>
            </a:r>
            <a:r>
              <a:rPr kumimoji="0" lang="en-US" sz="1400" b="0" i="0" u="sng" strike="noStrike" kern="1200" cap="none" spc="0" normalizeH="0" baseline="0" noProof="0">
                <a:ln>
                  <a:noFill/>
                </a:ln>
                <a:solidFill>
                  <a:srgbClr val="FFCC00"/>
                </a:solidFill>
                <a:effectLst>
                  <a:outerShdw blurRad="38100" dist="38100" dir="2700000" algn="tl">
                    <a:srgbClr val="000000">
                      <a:alpha val="43137"/>
                    </a:srgbClr>
                  </a:outerShdw>
                </a:effectLst>
                <a:uLnTx/>
                <a:uFillTx/>
                <a:latin typeface="Times New Roman" pitchFamily="18" charset="0"/>
                <a:ea typeface="+mn-ea"/>
                <a:cs typeface="Arial" charset="0"/>
              </a:rPr>
              <a:t>&lt;</a:t>
            </a:r>
            <a:r>
              <a:rPr kumimoji="0" lang="en-US" sz="1400" b="0" i="0" u="none" strike="noStrike" kern="1200" cap="none" spc="0" normalizeH="0" baseline="0" noProof="0">
                <a:ln>
                  <a:noFill/>
                </a:ln>
                <a:solidFill>
                  <a:srgbClr val="FFCC00"/>
                </a:solidFill>
                <a:effectLst>
                  <a:outerShdw blurRad="38100" dist="38100" dir="2700000" algn="tl">
                    <a:srgbClr val="000000">
                      <a:alpha val="43137"/>
                    </a:srgbClr>
                  </a:outerShdw>
                </a:effectLst>
                <a:uLnTx/>
                <a:uFillTx/>
                <a:latin typeface="Times New Roman" pitchFamily="18" charset="0"/>
                <a:ea typeface="+mn-ea"/>
                <a:cs typeface="Arial" charset="0"/>
              </a:rPr>
              <a:t> 75 years.</a:t>
            </a:r>
          </a:p>
        </p:txBody>
      </p:sp>
      <p:sp>
        <p:nvSpPr>
          <p:cNvPr id="11" name="Text Box 6"/>
          <p:cNvSpPr txBox="1">
            <a:spLocks noChangeArrowheads="1"/>
          </p:cNvSpPr>
          <p:nvPr/>
        </p:nvSpPr>
        <p:spPr bwMode="auto">
          <a:xfrm>
            <a:off x="6096000" y="2019420"/>
            <a:ext cx="3048000" cy="342780"/>
          </a:xfrm>
          <a:prstGeom prst="rect">
            <a:avLst/>
          </a:prstGeom>
          <a:noFill/>
          <a:ln w="12700" cap="sq">
            <a:noFill/>
            <a:miter lim="800000"/>
            <a:headEnd type="none" w="sm" len="sm"/>
            <a:tailEnd type="none" w="sm" len="sm"/>
          </a:ln>
          <a:effectLst/>
        </p:spPr>
        <p:txBody>
          <a:bodyPr lIns="91436" tIns="45718" rIns="91436" bIns="4571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a:ea typeface="+mn-ea"/>
                <a:cs typeface="Arial" charset="0"/>
              </a:rPr>
              <a:t>ME Declined (3) &lt;1%</a:t>
            </a:r>
          </a:p>
        </p:txBody>
      </p:sp>
    </p:spTree>
    <p:extLst>
      <p:ext uri="{BB962C8B-B14F-4D97-AF65-F5344CB8AC3E}">
        <p14:creationId xmlns:p14="http://schemas.microsoft.com/office/powerpoint/2010/main" val="1533179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914" name="Rectangle 2"/>
          <p:cNvSpPr>
            <a:spLocks noGrp="1" noChangeArrowheads="1"/>
          </p:cNvSpPr>
          <p:nvPr>
            <p:ph type="title"/>
          </p:nvPr>
        </p:nvSpPr>
        <p:spPr>
          <a:xfrm>
            <a:off x="381000" y="0"/>
            <a:ext cx="8458200" cy="2438400"/>
          </a:xfrm>
        </p:spPr>
        <p:txBody>
          <a:bodyPr/>
          <a:lstStyle/>
          <a:p>
            <a:pPr eaLnBrk="1" hangingPunct="1">
              <a:defRPr/>
            </a:pPr>
            <a:br>
              <a:rPr lang="en-US" sz="2800">
                <a:effectLst>
                  <a:outerShdw blurRad="38100" dist="38100" dir="2700000" algn="tl">
                    <a:srgbClr val="000000"/>
                  </a:outerShdw>
                </a:effectLst>
              </a:rPr>
            </a:br>
            <a:r>
              <a:rPr lang="en-US" sz="3200" b="1">
                <a:effectLst>
                  <a:outerShdw blurRad="38100" dist="38100" dir="2700000" algn="tl">
                    <a:srgbClr val="000000"/>
                  </a:outerShdw>
                </a:effectLst>
                <a:cs typeface="Times New Roman" pitchFamily="18" charset="0"/>
              </a:rPr>
              <a:t>Partnership for Organ Donation Harvard School of Public Health</a:t>
            </a:r>
            <a:br>
              <a:rPr lang="en-US" sz="2800">
                <a:effectLst>
                  <a:outerShdw blurRad="38100" dist="38100" dir="2700000" algn="tl">
                    <a:srgbClr val="000000"/>
                  </a:outerShdw>
                </a:effectLst>
                <a:cs typeface="Times New Roman" pitchFamily="18" charset="0"/>
              </a:rPr>
            </a:br>
            <a:br>
              <a:rPr lang="en-US" sz="2800">
                <a:effectLst>
                  <a:outerShdw blurRad="38100" dist="38100" dir="2700000" algn="tl">
                    <a:srgbClr val="000000"/>
                  </a:outerShdw>
                </a:effectLst>
                <a:cs typeface="Times New Roman" pitchFamily="18" charset="0"/>
              </a:rPr>
            </a:br>
            <a:r>
              <a:rPr lang="en-US" sz="2800">
                <a:effectLst>
                  <a:outerShdw blurRad="38100" dist="38100" dir="2700000" algn="tl">
                    <a:srgbClr val="000000"/>
                  </a:outerShdw>
                </a:effectLst>
                <a:cs typeface="Times New Roman" pitchFamily="18" charset="0"/>
              </a:rPr>
              <a:t> </a:t>
            </a:r>
            <a:r>
              <a:rPr lang="en-US" sz="2800" u="sng">
                <a:effectLst>
                  <a:outerShdw blurRad="38100" dist="38100" dir="2700000" algn="tl">
                    <a:srgbClr val="000000"/>
                  </a:outerShdw>
                </a:effectLst>
              </a:rPr>
              <a:t>Two Comprehensive Studies</a:t>
            </a:r>
            <a:r>
              <a:rPr lang="en-US" sz="2800">
                <a:effectLst>
                  <a:outerShdw blurRad="38100" dist="38100" dir="2700000" algn="tl">
                    <a:srgbClr val="000000"/>
                  </a:outerShdw>
                </a:effectLst>
              </a:rPr>
              <a:t>:</a:t>
            </a:r>
            <a:br>
              <a:rPr lang="en-US" sz="2800">
                <a:effectLst>
                  <a:outerShdw blurRad="38100" dist="38100" dir="2700000" algn="tl">
                    <a:srgbClr val="000000"/>
                  </a:outerShdw>
                </a:effectLst>
              </a:rPr>
            </a:br>
            <a:endParaRPr lang="en-US" sz="2800">
              <a:effectLst>
                <a:outerShdw blurRad="38100" dist="38100" dir="2700000" algn="tl">
                  <a:srgbClr val="000000"/>
                </a:outerShdw>
              </a:effectLst>
            </a:endParaRPr>
          </a:p>
        </p:txBody>
      </p:sp>
      <p:sp>
        <p:nvSpPr>
          <p:cNvPr id="1446915" name="Rectangle 3"/>
          <p:cNvSpPr>
            <a:spLocks noGrp="1" noChangeArrowheads="1"/>
          </p:cNvSpPr>
          <p:nvPr>
            <p:ph type="body" idx="1"/>
          </p:nvPr>
        </p:nvSpPr>
        <p:spPr>
          <a:xfrm>
            <a:off x="685800" y="2209800"/>
            <a:ext cx="7772400" cy="2971800"/>
          </a:xfrm>
        </p:spPr>
        <p:txBody>
          <a:bodyPr/>
          <a:lstStyle/>
          <a:p>
            <a:pPr marL="609600" indent="-609600" eaLnBrk="1" hangingPunct="1">
              <a:lnSpc>
                <a:spcPct val="90000"/>
              </a:lnSpc>
              <a:buClr>
                <a:schemeClr val="tx1"/>
              </a:buClr>
              <a:buFontTx/>
              <a:buNone/>
              <a:defRPr/>
            </a:pPr>
            <a:r>
              <a:rPr lang="en-US" b="1">
                <a:effectLst>
                  <a:outerShdw blurRad="38100" dist="38100" dir="2700000" algn="tl">
                    <a:srgbClr val="000000"/>
                  </a:outerShdw>
                </a:effectLst>
                <a:cs typeface="Times New Roman" pitchFamily="18" charset="0"/>
              </a:rPr>
              <a:t>1.  Relationship Between Understanding Brain Death and Consent Rates for Donation</a:t>
            </a:r>
          </a:p>
          <a:p>
            <a:pPr marL="609600" indent="-609600" eaLnBrk="1" hangingPunct="1">
              <a:lnSpc>
                <a:spcPct val="90000"/>
              </a:lnSpc>
              <a:spcBef>
                <a:spcPct val="0"/>
              </a:spcBef>
              <a:buFontTx/>
              <a:buNone/>
              <a:defRPr/>
            </a:pPr>
            <a:r>
              <a:rPr lang="en-US" sz="2400">
                <a:effectLst>
                  <a:outerShdw blurRad="38100" dist="38100" dir="2700000" algn="tl">
                    <a:srgbClr val="000000"/>
                  </a:outerShdw>
                </a:effectLst>
              </a:rPr>
              <a:t>	“Explaining Brain Death: a Critical Feature of the Donation Process”; Franz, et al..  (</a:t>
            </a:r>
            <a:r>
              <a:rPr lang="en-US" sz="2400" i="1">
                <a:effectLst>
                  <a:outerShdw blurRad="38100" dist="38100" dir="2700000" algn="tl">
                    <a:srgbClr val="000000"/>
                  </a:outerShdw>
                </a:effectLst>
              </a:rPr>
              <a:t>Journal of Transplant Coordination </a:t>
            </a:r>
            <a:r>
              <a:rPr lang="en-US" sz="2400">
                <a:effectLst>
                  <a:outerShdw blurRad="38100" dist="38100" dir="2700000" algn="tl">
                    <a:srgbClr val="000000"/>
                  </a:outerShdw>
                </a:effectLst>
              </a:rPr>
              <a:t>1997;7:14-21)</a:t>
            </a:r>
          </a:p>
          <a:p>
            <a:pPr marL="609600" indent="-609600" eaLnBrk="1" hangingPunct="1">
              <a:lnSpc>
                <a:spcPct val="90000"/>
              </a:lnSpc>
              <a:spcBef>
                <a:spcPct val="0"/>
              </a:spcBef>
              <a:buFontTx/>
              <a:buNone/>
              <a:defRPr/>
            </a:pPr>
            <a:endParaRPr lang="en-US" sz="1800">
              <a:effectLst>
                <a:outerShdw blurRad="38100" dist="38100" dir="2700000" algn="tl">
                  <a:srgbClr val="000000"/>
                </a:outerShdw>
              </a:effectLst>
            </a:endParaRPr>
          </a:p>
          <a:p>
            <a:pPr marL="609600" indent="-609600" eaLnBrk="1" hangingPunct="1">
              <a:lnSpc>
                <a:spcPct val="90000"/>
              </a:lnSpc>
              <a:buClr>
                <a:schemeClr val="tx1"/>
              </a:buClr>
              <a:buFontTx/>
              <a:buNone/>
              <a:defRPr/>
            </a:pPr>
            <a:r>
              <a:rPr lang="en-US" b="1"/>
              <a:t>2.   </a:t>
            </a:r>
            <a:r>
              <a:rPr lang="en-US" b="1">
                <a:effectLst>
                  <a:outerShdw blurRad="38100" dist="38100" dir="2700000" algn="tl">
                    <a:srgbClr val="000000"/>
                  </a:outerShdw>
                </a:effectLst>
              </a:rPr>
              <a:t>Factors Affecting Organ Donation Consent Rates</a:t>
            </a:r>
          </a:p>
          <a:p>
            <a:pPr marL="609600" indent="-609600" eaLnBrk="1" hangingPunct="1">
              <a:lnSpc>
                <a:spcPct val="90000"/>
              </a:lnSpc>
              <a:spcBef>
                <a:spcPct val="0"/>
              </a:spcBef>
              <a:buFontTx/>
              <a:buNone/>
              <a:defRPr/>
            </a:pPr>
            <a:r>
              <a:rPr lang="en-US">
                <a:effectLst>
                  <a:outerShdw blurRad="38100" dist="38100" dir="2700000" algn="tl">
                    <a:srgbClr val="000000"/>
                  </a:outerShdw>
                </a:effectLst>
              </a:rPr>
              <a:t>	</a:t>
            </a:r>
            <a:r>
              <a:rPr lang="en-US" sz="2400">
                <a:effectLst>
                  <a:outerShdw blurRad="38100" dist="38100" dir="2700000" algn="tl">
                    <a:srgbClr val="000000"/>
                  </a:outerShdw>
                </a:effectLst>
              </a:rPr>
              <a:t>“Improving the Request Process to Increase Family Consent  for Organ Donation”; Gortmaker, et.al.   (</a:t>
            </a:r>
            <a:r>
              <a:rPr lang="en-US" sz="2400" i="1">
                <a:effectLst>
                  <a:outerShdw blurRad="38100" dist="38100" dir="2700000" algn="tl">
                    <a:srgbClr val="000000"/>
                  </a:outerShdw>
                </a:effectLst>
              </a:rPr>
              <a:t>Journal of Transplant Coordination </a:t>
            </a:r>
            <a:r>
              <a:rPr lang="en-US" sz="2400">
                <a:effectLst>
                  <a:outerShdw blurRad="38100" dist="38100" dir="2700000" algn="tl">
                    <a:srgbClr val="000000"/>
                  </a:outerShdw>
                </a:effectLst>
              </a:rPr>
              <a:t>1998; 8:210-217)</a:t>
            </a:r>
          </a:p>
          <a:p>
            <a:pPr marL="990600" lvl="1" indent="-533400" eaLnBrk="1" hangingPunct="1">
              <a:lnSpc>
                <a:spcPct val="90000"/>
              </a:lnSpc>
              <a:buClr>
                <a:schemeClr val="tx1"/>
              </a:buClr>
              <a:buFontTx/>
              <a:buNone/>
              <a:defRPr/>
            </a:pPr>
            <a:endParaRPr lang="en-US" b="1">
              <a:effectLst>
                <a:outerShdw blurRad="38100" dist="38100" dir="2700000" algn="tl">
                  <a:srgbClr val="000000"/>
                </a:outerShdw>
              </a:effectLst>
              <a:cs typeface="Times New Roman" pitchFamily="18" charset="0"/>
            </a:endParaRPr>
          </a:p>
        </p:txBody>
      </p:sp>
      <p:sp>
        <p:nvSpPr>
          <p:cNvPr id="29700" name="Line 4"/>
          <p:cNvSpPr>
            <a:spLocks noChangeShapeType="1"/>
          </p:cNvSpPr>
          <p:nvPr/>
        </p:nvSpPr>
        <p:spPr bwMode="auto">
          <a:xfrm>
            <a:off x="228600" y="1524000"/>
            <a:ext cx="8763000" cy="0"/>
          </a:xfrm>
          <a:prstGeom prst="line">
            <a:avLst/>
          </a:prstGeom>
          <a:noFill/>
          <a:ln w="57150" cmpd="thinThick">
            <a:solidFill>
              <a:srgbClr val="CC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381000" y="76200"/>
            <a:ext cx="8458200" cy="1143000"/>
          </a:xfrm>
        </p:spPr>
        <p:txBody>
          <a:bodyPr/>
          <a:lstStyle/>
          <a:p>
            <a:pPr eaLnBrk="1" hangingPunct="1">
              <a:defRPr/>
            </a:pPr>
            <a:r>
              <a:rPr lang="en-US" b="1">
                <a:effectLst>
                  <a:outerShdw blurRad="38100" dist="38100" dir="2700000" algn="tl">
                    <a:srgbClr val="000000"/>
                  </a:outerShdw>
                </a:effectLst>
              </a:rPr>
              <a:t>“</a:t>
            </a:r>
            <a:r>
              <a:rPr lang="en-US" sz="3200" b="1">
                <a:effectLst>
                  <a:outerShdw blurRad="38100" dist="38100" dir="2700000" algn="tl">
                    <a:srgbClr val="000000"/>
                  </a:outerShdw>
                </a:effectLst>
              </a:rPr>
              <a:t>MY RELATIVE WAS BRAIN DEAD</a:t>
            </a:r>
            <a:r>
              <a:rPr lang="en-US" sz="4000" b="1">
                <a:effectLst>
                  <a:outerShdw blurRad="38100" dist="38100" dir="2700000" algn="tl">
                    <a:srgbClr val="000000"/>
                  </a:outerShdw>
                </a:effectLst>
              </a:rPr>
              <a:t>”</a:t>
            </a:r>
            <a:endParaRPr lang="en-US" b="1">
              <a:effectLst>
                <a:outerShdw blurRad="38100" dist="38100" dir="2700000" algn="tl">
                  <a:srgbClr val="000000"/>
                </a:outerShdw>
              </a:effectLst>
            </a:endParaRPr>
          </a:p>
        </p:txBody>
      </p:sp>
      <p:graphicFrame>
        <p:nvGraphicFramePr>
          <p:cNvPr id="2" name="Object 3"/>
          <p:cNvGraphicFramePr>
            <a:graphicFrameLocks noGrp="1" noChangeAspect="1"/>
          </p:cNvGraphicFramePr>
          <p:nvPr>
            <p:ph type="chart" idx="1"/>
          </p:nvPr>
        </p:nvGraphicFramePr>
        <p:xfrm>
          <a:off x="584200" y="1193800"/>
          <a:ext cx="797560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56324" name="Text Box 6"/>
          <p:cNvSpPr txBox="1">
            <a:spLocks noChangeArrowheads="1"/>
          </p:cNvSpPr>
          <p:nvPr/>
        </p:nvSpPr>
        <p:spPr bwMode="auto">
          <a:xfrm>
            <a:off x="4114800" y="5527675"/>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(n.s.)</a:t>
            </a:r>
          </a:p>
        </p:txBody>
      </p:sp>
      <p:sp>
        <p:nvSpPr>
          <p:cNvPr id="394249" name="Rectangle 9"/>
          <p:cNvSpPr>
            <a:spLocks noChangeArrowheads="1"/>
          </p:cNvSpPr>
          <p:nvPr/>
        </p:nvSpPr>
        <p:spPr bwMode="auto">
          <a:xfrm>
            <a:off x="0" y="6251575"/>
            <a:ext cx="8763000" cy="6064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5000"/>
              </a:lnSpc>
              <a:spcBef>
                <a:spcPct val="0"/>
              </a:spcBef>
              <a:spcAft>
                <a:spcPct val="0"/>
              </a:spcAft>
              <a:buClr>
                <a:srgbClr val="FFCC00"/>
              </a:buClr>
              <a:buSzTx/>
              <a:buFontTx/>
              <a:buNone/>
              <a:tabLst/>
              <a:defRPr/>
            </a:pPr>
            <a:r>
              <a:rPr kumimoji="0" 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Franz, et al. Explaining Brain Death: a Critical Feature of the Donation Process. </a:t>
            </a:r>
            <a:r>
              <a:rPr kumimoji="0" lang="en-US" sz="1600" b="0" i="1"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                                               Journal of Transplant Coordination </a:t>
            </a:r>
            <a:r>
              <a:rPr kumimoji="0" 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1997;7:14-21</a:t>
            </a: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endParaRPr>
          </a:p>
        </p:txBody>
      </p:sp>
      <p:sp>
        <p:nvSpPr>
          <p:cNvPr id="394244" name="Text Box 4"/>
          <p:cNvSpPr txBox="1">
            <a:spLocks noChangeArrowheads="1"/>
          </p:cNvSpPr>
          <p:nvPr/>
        </p:nvSpPr>
        <p:spPr bwMode="auto">
          <a:xfrm>
            <a:off x="1981200" y="2895600"/>
            <a:ext cx="2057400" cy="8953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YES</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95%</a:t>
            </a:r>
          </a:p>
        </p:txBody>
      </p:sp>
      <p:sp>
        <p:nvSpPr>
          <p:cNvPr id="394245" name="Text Box 5"/>
          <p:cNvSpPr txBox="1">
            <a:spLocks noChangeArrowheads="1"/>
          </p:cNvSpPr>
          <p:nvPr/>
        </p:nvSpPr>
        <p:spPr bwMode="auto">
          <a:xfrm>
            <a:off x="5334000" y="2914650"/>
            <a:ext cx="2057400" cy="8953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YES</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97%</a:t>
            </a:r>
          </a:p>
        </p:txBody>
      </p:sp>
      <p:sp>
        <p:nvSpPr>
          <p:cNvPr id="56328" name="Text Box 11"/>
          <p:cNvSpPr txBox="1">
            <a:spLocks noChangeArrowheads="1"/>
          </p:cNvSpPr>
          <p:nvPr/>
        </p:nvSpPr>
        <p:spPr bwMode="auto">
          <a:xfrm rot="10800000">
            <a:off x="457200" y="1828800"/>
            <a:ext cx="396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t>PERCENT   RESPONSE</a:t>
            </a:r>
          </a:p>
        </p:txBody>
      </p:sp>
      <p:sp>
        <p:nvSpPr>
          <p:cNvPr id="56329" name="Text Box 12"/>
          <p:cNvSpPr txBox="1">
            <a:spLocks noChangeArrowheads="1"/>
          </p:cNvSpPr>
          <p:nvPr/>
        </p:nvSpPr>
        <p:spPr bwMode="auto">
          <a:xfrm>
            <a:off x="4191000" y="583247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(n = 164)</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304800" y="76200"/>
            <a:ext cx="8458200" cy="1143000"/>
          </a:xfrm>
        </p:spPr>
        <p:txBody>
          <a:bodyPr/>
          <a:lstStyle/>
          <a:p>
            <a:pPr eaLnBrk="1" hangingPunct="1">
              <a:defRPr/>
            </a:pPr>
            <a:r>
              <a:rPr lang="en-US" sz="2800" b="1">
                <a:effectLst>
                  <a:outerShdw blurRad="38100" dist="38100" dir="2700000" algn="tl">
                    <a:srgbClr val="000000"/>
                  </a:outerShdw>
                </a:effectLst>
              </a:rPr>
              <a:t>IS A PERSON DIAGNOSED AS BRAIN DEAD</a:t>
            </a:r>
            <a:br>
              <a:rPr lang="en-US" sz="2800" b="1">
                <a:effectLst>
                  <a:outerShdw blurRad="38100" dist="38100" dir="2700000" algn="tl">
                    <a:srgbClr val="000000"/>
                  </a:outerShdw>
                </a:effectLst>
              </a:rPr>
            </a:br>
            <a:r>
              <a:rPr lang="en-US" sz="2800" b="1">
                <a:effectLst>
                  <a:outerShdw blurRad="38100" dist="38100" dir="2700000" algn="tl">
                    <a:srgbClr val="000000"/>
                  </a:outerShdw>
                </a:effectLst>
              </a:rPr>
              <a:t>IN A COMA OR DEAD?</a:t>
            </a:r>
            <a:endParaRPr lang="en-US" sz="2800"/>
          </a:p>
        </p:txBody>
      </p:sp>
      <p:graphicFrame>
        <p:nvGraphicFramePr>
          <p:cNvPr id="2" name="Object 3"/>
          <p:cNvGraphicFramePr>
            <a:graphicFrameLocks noGrp="1" noChangeAspect="1"/>
          </p:cNvGraphicFramePr>
          <p:nvPr>
            <p:ph type="chart" idx="1"/>
          </p:nvPr>
        </p:nvGraphicFramePr>
        <p:xfrm>
          <a:off x="431800" y="1270000"/>
          <a:ext cx="8585200" cy="4622800"/>
        </p:xfrm>
        <a:graphic>
          <a:graphicData uri="http://schemas.openxmlformats.org/drawingml/2006/chart">
            <c:chart xmlns:c="http://schemas.openxmlformats.org/drawingml/2006/chart" xmlns:r="http://schemas.openxmlformats.org/officeDocument/2006/relationships" r:id="rId3"/>
          </a:graphicData>
        </a:graphic>
      </p:graphicFrame>
      <p:sp>
        <p:nvSpPr>
          <p:cNvPr id="582660" name="Text Box 4"/>
          <p:cNvSpPr txBox="1">
            <a:spLocks noChangeArrowheads="1"/>
          </p:cNvSpPr>
          <p:nvPr/>
        </p:nvSpPr>
        <p:spPr bwMode="auto">
          <a:xfrm>
            <a:off x="2057400" y="3779838"/>
            <a:ext cx="2133600" cy="79216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DEAD                     </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63%</a:t>
            </a:r>
          </a:p>
        </p:txBody>
      </p:sp>
      <p:sp>
        <p:nvSpPr>
          <p:cNvPr id="582661" name="Text Box 5"/>
          <p:cNvSpPr txBox="1">
            <a:spLocks noChangeArrowheads="1"/>
          </p:cNvSpPr>
          <p:nvPr/>
        </p:nvSpPr>
        <p:spPr bwMode="auto">
          <a:xfrm>
            <a:off x="5610225" y="4114800"/>
            <a:ext cx="2133600" cy="79216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DEAD                      </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45%</a:t>
            </a:r>
          </a:p>
        </p:txBody>
      </p:sp>
      <p:sp>
        <p:nvSpPr>
          <p:cNvPr id="57350" name="Text Box 6"/>
          <p:cNvSpPr txBox="1">
            <a:spLocks noChangeArrowheads="1"/>
          </p:cNvSpPr>
          <p:nvPr/>
        </p:nvSpPr>
        <p:spPr bwMode="auto">
          <a:xfrm>
            <a:off x="4267200" y="56388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(p &lt; .027)</a:t>
            </a:r>
          </a:p>
        </p:txBody>
      </p:sp>
      <p:sp>
        <p:nvSpPr>
          <p:cNvPr id="582663" name="Text Box 7"/>
          <p:cNvSpPr txBox="1">
            <a:spLocks noChangeArrowheads="1"/>
          </p:cNvSpPr>
          <p:nvPr/>
        </p:nvSpPr>
        <p:spPr bwMode="auto">
          <a:xfrm>
            <a:off x="2212975" y="1889125"/>
            <a:ext cx="1873250" cy="112712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rPr>
              <a:t>COMA or Didn’t Know  </a:t>
            </a: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rPr>
              <a:t>37%</a:t>
            </a:r>
          </a:p>
        </p:txBody>
      </p:sp>
      <p:sp>
        <p:nvSpPr>
          <p:cNvPr id="582664" name="Text Box 8"/>
          <p:cNvSpPr txBox="1">
            <a:spLocks noChangeArrowheads="1"/>
          </p:cNvSpPr>
          <p:nvPr/>
        </p:nvSpPr>
        <p:spPr bwMode="auto">
          <a:xfrm>
            <a:off x="5791200" y="2133600"/>
            <a:ext cx="1752600" cy="112712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rPr>
              <a:t>COMA or Didn’t Know          </a:t>
            </a: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rPr>
              <a:t>55%</a:t>
            </a:r>
          </a:p>
        </p:txBody>
      </p:sp>
      <p:sp>
        <p:nvSpPr>
          <p:cNvPr id="582665" name="Rectangle 9"/>
          <p:cNvSpPr>
            <a:spLocks noChangeArrowheads="1"/>
          </p:cNvSpPr>
          <p:nvPr/>
        </p:nvSpPr>
        <p:spPr bwMode="auto">
          <a:xfrm>
            <a:off x="0" y="6248400"/>
            <a:ext cx="8763000" cy="6064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5000"/>
              </a:lnSpc>
              <a:spcBef>
                <a:spcPct val="0"/>
              </a:spcBef>
              <a:spcAft>
                <a:spcPct val="0"/>
              </a:spcAft>
              <a:buClr>
                <a:srgbClr val="FFCC00"/>
              </a:buClr>
              <a:buSzTx/>
              <a:buFontTx/>
              <a:buNone/>
              <a:tabLst/>
              <a:defRPr/>
            </a:pPr>
            <a:r>
              <a:rPr kumimoji="0" 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Franz, et al. Explaining Brain Death: a Critical Feature of the Donation Process. </a:t>
            </a:r>
            <a:r>
              <a:rPr kumimoji="0" lang="en-US" sz="1600" b="0" i="1"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                                  Journal of Transplant Coordination </a:t>
            </a:r>
            <a:r>
              <a:rPr kumimoji="0" 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1997;7:14-21</a:t>
            </a: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endParaRPr>
          </a:p>
        </p:txBody>
      </p:sp>
      <p:sp>
        <p:nvSpPr>
          <p:cNvPr id="57354" name="Text Box 10"/>
          <p:cNvSpPr txBox="1">
            <a:spLocks noChangeArrowheads="1"/>
          </p:cNvSpPr>
          <p:nvPr/>
        </p:nvSpPr>
        <p:spPr bwMode="auto">
          <a:xfrm rot="10800000">
            <a:off x="288925" y="1981200"/>
            <a:ext cx="396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t>PERCENT   RESPONSE</a:t>
            </a:r>
          </a:p>
        </p:txBody>
      </p:sp>
      <p:sp>
        <p:nvSpPr>
          <p:cNvPr id="57355" name="Text Box 11"/>
          <p:cNvSpPr txBox="1">
            <a:spLocks noChangeArrowheads="1"/>
          </p:cNvSpPr>
          <p:nvPr/>
        </p:nvSpPr>
        <p:spPr bwMode="auto">
          <a:xfrm>
            <a:off x="4191000" y="59436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(n = 164)</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noChangeAspect="1"/>
          </p:cNvGraphicFramePr>
          <p:nvPr>
            <p:ph type="chart" idx="1"/>
          </p:nvPr>
        </p:nvGraphicFramePr>
        <p:xfrm>
          <a:off x="584200" y="1041400"/>
          <a:ext cx="8509000" cy="5156200"/>
        </p:xfrm>
        <a:graphic>
          <a:graphicData uri="http://schemas.openxmlformats.org/drawingml/2006/chart">
            <c:chart xmlns:c="http://schemas.openxmlformats.org/drawingml/2006/chart" xmlns:r="http://schemas.openxmlformats.org/officeDocument/2006/relationships" r:id="rId3"/>
          </a:graphicData>
        </a:graphic>
      </p:graphicFrame>
      <p:sp>
        <p:nvSpPr>
          <p:cNvPr id="398339" name="Rectangle 3"/>
          <p:cNvSpPr>
            <a:spLocks noGrp="1" noChangeArrowheads="1"/>
          </p:cNvSpPr>
          <p:nvPr>
            <p:ph type="title"/>
          </p:nvPr>
        </p:nvSpPr>
        <p:spPr>
          <a:xfrm>
            <a:off x="0" y="0"/>
            <a:ext cx="9144000" cy="1143000"/>
          </a:xfrm>
        </p:spPr>
        <p:txBody>
          <a:bodyPr/>
          <a:lstStyle/>
          <a:p>
            <a:pPr eaLnBrk="1" hangingPunct="1">
              <a:defRPr/>
            </a:pPr>
            <a:r>
              <a:rPr lang="en-US" sz="2800" b="1">
                <a:effectLst>
                  <a:outerShdw blurRad="38100" dist="38100" dir="2700000" algn="tl">
                    <a:srgbClr val="000000"/>
                  </a:outerShdw>
                </a:effectLst>
              </a:rPr>
              <a:t>WOULD YOU STILL MAKE THE SAME CHOICE ABOUT ORGAN DONATION TODAY? </a:t>
            </a:r>
            <a:endParaRPr lang="en-US" sz="2800"/>
          </a:p>
        </p:txBody>
      </p:sp>
      <p:sp>
        <p:nvSpPr>
          <p:cNvPr id="398340" name="Text Box 4"/>
          <p:cNvSpPr txBox="1">
            <a:spLocks noChangeArrowheads="1"/>
          </p:cNvSpPr>
          <p:nvPr/>
        </p:nvSpPr>
        <p:spPr bwMode="auto">
          <a:xfrm>
            <a:off x="2133600" y="2954338"/>
            <a:ext cx="2209800" cy="93186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YES</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94%</a:t>
            </a:r>
          </a:p>
        </p:txBody>
      </p:sp>
      <p:sp>
        <p:nvSpPr>
          <p:cNvPr id="398341" name="Text Box 5"/>
          <p:cNvSpPr txBox="1">
            <a:spLocks noChangeArrowheads="1"/>
          </p:cNvSpPr>
          <p:nvPr/>
        </p:nvSpPr>
        <p:spPr bwMode="auto">
          <a:xfrm>
            <a:off x="5715000" y="3640138"/>
            <a:ext cx="2209800" cy="93186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YES</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66%</a:t>
            </a:r>
          </a:p>
        </p:txBody>
      </p:sp>
      <p:sp>
        <p:nvSpPr>
          <p:cNvPr id="58374" name="Text Box 6"/>
          <p:cNvSpPr txBox="1">
            <a:spLocks noChangeArrowheads="1"/>
          </p:cNvSpPr>
          <p:nvPr/>
        </p:nvSpPr>
        <p:spPr bwMode="auto">
          <a:xfrm>
            <a:off x="4313238" y="57150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(p &lt; .001)</a:t>
            </a:r>
          </a:p>
        </p:txBody>
      </p:sp>
      <p:sp>
        <p:nvSpPr>
          <p:cNvPr id="398344" name="Text Box 8"/>
          <p:cNvSpPr txBox="1">
            <a:spLocks noChangeArrowheads="1"/>
          </p:cNvSpPr>
          <p:nvPr/>
        </p:nvSpPr>
        <p:spPr bwMode="auto">
          <a:xfrm>
            <a:off x="1857375" y="1552575"/>
            <a:ext cx="2794000" cy="42703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rPr>
              <a:t>NO/Don’t Know 6%</a:t>
            </a:r>
          </a:p>
        </p:txBody>
      </p:sp>
      <p:sp>
        <p:nvSpPr>
          <p:cNvPr id="398345" name="Text Box 9"/>
          <p:cNvSpPr txBox="1">
            <a:spLocks noChangeArrowheads="1"/>
          </p:cNvSpPr>
          <p:nvPr/>
        </p:nvSpPr>
        <p:spPr bwMode="auto">
          <a:xfrm>
            <a:off x="5410200" y="1905000"/>
            <a:ext cx="2743200" cy="7937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3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rPr>
              <a:t>NO/Don’t Know 34%</a:t>
            </a:r>
          </a:p>
        </p:txBody>
      </p:sp>
      <p:sp>
        <p:nvSpPr>
          <p:cNvPr id="398348" name="Rectangle 12"/>
          <p:cNvSpPr>
            <a:spLocks noChangeArrowheads="1"/>
          </p:cNvSpPr>
          <p:nvPr/>
        </p:nvSpPr>
        <p:spPr bwMode="auto">
          <a:xfrm>
            <a:off x="0" y="6251575"/>
            <a:ext cx="8763000" cy="6064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5000"/>
              </a:lnSpc>
              <a:spcBef>
                <a:spcPct val="0"/>
              </a:spcBef>
              <a:spcAft>
                <a:spcPct val="0"/>
              </a:spcAft>
              <a:buClr>
                <a:srgbClr val="FFCC00"/>
              </a:buClr>
              <a:buSzTx/>
              <a:buFontTx/>
              <a:buNone/>
              <a:tabLst/>
              <a:defRPr/>
            </a:pPr>
            <a:r>
              <a:rPr kumimoji="0" 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Franz, et al. Explaining Brain Death: a Critical Feature of the Donation Process. </a:t>
            </a:r>
            <a:r>
              <a:rPr kumimoji="0" lang="en-US" sz="1600" b="0" i="1"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                                         Journal of Transplant Coordination </a:t>
            </a:r>
            <a:r>
              <a:rPr kumimoji="0" 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1997;7:14-21</a:t>
            </a: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endParaRPr>
          </a:p>
        </p:txBody>
      </p:sp>
      <p:sp>
        <p:nvSpPr>
          <p:cNvPr id="58378" name="Text Box 14"/>
          <p:cNvSpPr txBox="1">
            <a:spLocks noChangeArrowheads="1"/>
          </p:cNvSpPr>
          <p:nvPr/>
        </p:nvSpPr>
        <p:spPr bwMode="auto">
          <a:xfrm rot="10800000">
            <a:off x="381000" y="1828800"/>
            <a:ext cx="396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t>PERCENT   RESPONSE</a:t>
            </a:r>
          </a:p>
        </p:txBody>
      </p:sp>
      <p:sp>
        <p:nvSpPr>
          <p:cNvPr id="58379" name="Text Box 15"/>
          <p:cNvSpPr txBox="1">
            <a:spLocks noChangeArrowheads="1"/>
          </p:cNvSpPr>
          <p:nvPr/>
        </p:nvSpPr>
        <p:spPr bwMode="auto">
          <a:xfrm>
            <a:off x="4389438" y="598487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(n = 164)</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295400"/>
          </a:xfrm>
        </p:spPr>
        <p:txBody>
          <a:bodyPr/>
          <a:lstStyle/>
          <a:p>
            <a:pPr eaLnBrk="1" hangingPunct="1"/>
            <a:r>
              <a:rPr lang="en-US" sz="3600"/>
              <a:t>Factors Affecting Organ </a:t>
            </a:r>
            <a:br>
              <a:rPr lang="en-US" sz="3600"/>
            </a:br>
            <a:r>
              <a:rPr lang="en-US" sz="3600"/>
              <a:t>Donation Consent Rates</a:t>
            </a:r>
          </a:p>
        </p:txBody>
      </p:sp>
      <p:sp>
        <p:nvSpPr>
          <p:cNvPr id="31747" name="Text Box 3"/>
          <p:cNvSpPr txBox="1">
            <a:spLocks noChangeArrowheads="1"/>
          </p:cNvSpPr>
          <p:nvPr/>
        </p:nvSpPr>
        <p:spPr bwMode="auto">
          <a:xfrm>
            <a:off x="76200" y="4953000"/>
            <a:ext cx="891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algn="ctr" eaLnBrk="0" fontAlgn="base" hangingPunct="0">
              <a:spcBef>
                <a:spcPct val="0"/>
              </a:spcBef>
              <a:spcAft>
                <a:spcPct val="0"/>
              </a:spcAft>
              <a:defRPr sz="4000">
                <a:solidFill>
                  <a:schemeClr val="tx1"/>
                </a:solidFill>
                <a:latin typeface="Times New Roman" pitchFamily="18" charset="0"/>
              </a:defRPr>
            </a:lvl6pPr>
            <a:lvl7pPr marL="2971800" indent="-228600" algn="ctr" eaLnBrk="0" fontAlgn="base" hangingPunct="0">
              <a:spcBef>
                <a:spcPct val="0"/>
              </a:spcBef>
              <a:spcAft>
                <a:spcPct val="0"/>
              </a:spcAft>
              <a:defRPr sz="4000">
                <a:solidFill>
                  <a:schemeClr val="tx1"/>
                </a:solidFill>
                <a:latin typeface="Times New Roman" pitchFamily="18" charset="0"/>
              </a:defRPr>
            </a:lvl7pPr>
            <a:lvl8pPr marL="3429000" indent="-228600" algn="ctr" eaLnBrk="0" fontAlgn="base" hangingPunct="0">
              <a:spcBef>
                <a:spcPct val="0"/>
              </a:spcBef>
              <a:spcAft>
                <a:spcPct val="0"/>
              </a:spcAft>
              <a:defRPr sz="4000">
                <a:solidFill>
                  <a:schemeClr val="tx1"/>
                </a:solidFill>
                <a:latin typeface="Times New Roman" pitchFamily="18" charset="0"/>
              </a:defRPr>
            </a:lvl8pPr>
            <a:lvl9pPr marL="3886200" indent="-228600" algn="ctr" eaLnBrk="0" fontAlgn="base" hangingPunct="0">
              <a:spcBef>
                <a:spcPct val="0"/>
              </a:spcBef>
              <a:spcAft>
                <a:spcPct val="0"/>
              </a:spcAft>
              <a:defRPr sz="4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  * Appropriate setting defined as private family consultation room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 Decoupled request defined as a temporal separation between discussion of death </a:t>
            </a:r>
          </a:p>
          <a:p>
            <a:pPr marL="0" marR="0" lvl="0" indent="0" algn="l" defTabSz="914400" rtl="0" eaLnBrk="0" fontAlgn="base" latinLnBrk="0" hangingPunct="0">
              <a:lnSpc>
                <a:spcPct val="4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	 and first mention of donation </a:t>
            </a:r>
          </a:p>
          <a:p>
            <a:pPr marL="0" marR="0" lvl="0" indent="0" algn="l" defTabSz="914400" rtl="0" eaLnBrk="0" fontAlgn="base" latinLnBrk="0" hangingPunct="0">
              <a:lnSpc>
                <a:spcPct val="4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Source:  “Improving the Request Process to Increase Family Consent  for Organ Donation”; </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	Gortmaker, et.al. (</a:t>
            </a:r>
            <a:r>
              <a:rPr kumimoji="0" lang="en-US" sz="1400" b="0" i="1" u="none" strike="noStrike" kern="1200" cap="none" spc="0" normalizeH="0" baseline="0" noProof="0">
                <a:ln>
                  <a:noFill/>
                </a:ln>
                <a:solidFill>
                  <a:srgbClr val="FFFFFF"/>
                </a:solidFill>
                <a:effectLst/>
                <a:uLnTx/>
                <a:uFillTx/>
                <a:latin typeface="Arial" pitchFamily="34" charset="0"/>
                <a:ea typeface="+mn-ea"/>
                <a:cs typeface="Times New Roman" pitchFamily="18" charset="0"/>
              </a:rPr>
              <a:t>Journal of Transplant Coordination </a:t>
            </a:r>
            <a:r>
              <a:rPr kumimoji="0" lang="en-US" sz="14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1998; 8:210-217)</a:t>
            </a:r>
          </a:p>
        </p:txBody>
      </p:sp>
      <p:graphicFrame>
        <p:nvGraphicFramePr>
          <p:cNvPr id="2" name="Object 4"/>
          <p:cNvGraphicFramePr>
            <a:graphicFrameLocks noChangeAspect="1"/>
          </p:cNvGraphicFramePr>
          <p:nvPr/>
        </p:nvGraphicFramePr>
        <p:xfrm>
          <a:off x="3327400" y="1574800"/>
          <a:ext cx="5765800" cy="3098800"/>
        </p:xfrm>
        <a:graphic>
          <a:graphicData uri="http://schemas.openxmlformats.org/drawingml/2006/chart">
            <c:chart xmlns:c="http://schemas.openxmlformats.org/drawingml/2006/chart" xmlns:r="http://schemas.openxmlformats.org/officeDocument/2006/relationships" r:id="rId3"/>
          </a:graphicData>
        </a:graphic>
      </p:graphicFrame>
      <p:sp>
        <p:nvSpPr>
          <p:cNvPr id="31749" name="Text Box 5"/>
          <p:cNvSpPr txBox="1">
            <a:spLocks noChangeArrowheads="1"/>
          </p:cNvSpPr>
          <p:nvPr/>
        </p:nvSpPr>
        <p:spPr bwMode="auto">
          <a:xfrm>
            <a:off x="6350" y="1676400"/>
            <a:ext cx="33464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algn="ctr" eaLnBrk="0" fontAlgn="base" hangingPunct="0">
              <a:spcBef>
                <a:spcPct val="0"/>
              </a:spcBef>
              <a:spcAft>
                <a:spcPct val="0"/>
              </a:spcAft>
              <a:defRPr sz="4000">
                <a:solidFill>
                  <a:schemeClr val="tx1"/>
                </a:solidFill>
                <a:latin typeface="Times New Roman" pitchFamily="18" charset="0"/>
              </a:defRPr>
            </a:lvl6pPr>
            <a:lvl7pPr marL="2971800" indent="-228600" algn="ctr" eaLnBrk="0" fontAlgn="base" hangingPunct="0">
              <a:spcBef>
                <a:spcPct val="0"/>
              </a:spcBef>
              <a:spcAft>
                <a:spcPct val="0"/>
              </a:spcAft>
              <a:defRPr sz="4000">
                <a:solidFill>
                  <a:schemeClr val="tx1"/>
                </a:solidFill>
                <a:latin typeface="Times New Roman" pitchFamily="18" charset="0"/>
              </a:defRPr>
            </a:lvl7pPr>
            <a:lvl8pPr marL="3429000" indent="-228600" algn="ctr" eaLnBrk="0" fontAlgn="base" hangingPunct="0">
              <a:spcBef>
                <a:spcPct val="0"/>
              </a:spcBef>
              <a:spcAft>
                <a:spcPct val="0"/>
              </a:spcAft>
              <a:defRPr sz="4000">
                <a:solidFill>
                  <a:schemeClr val="tx1"/>
                </a:solidFill>
                <a:latin typeface="Times New Roman" pitchFamily="18" charset="0"/>
              </a:defRPr>
            </a:lvl8pPr>
            <a:lvl9pPr marL="3886200" indent="-228600" algn="ctr" eaLnBrk="0" fontAlgn="base" hangingPunct="0">
              <a:spcBef>
                <a:spcPct val="0"/>
              </a:spcBef>
              <a:spcAft>
                <a:spcPct val="0"/>
              </a:spcAft>
              <a:defRPr sz="40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Setting is appropriate*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Setting is not appropriate</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Request is decoupled**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Request is not decoupled</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OPO &amp; hospital staff approach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OPO approach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Hospital staff approach</a:t>
            </a:r>
          </a:p>
        </p:txBody>
      </p:sp>
      <p:sp>
        <p:nvSpPr>
          <p:cNvPr id="31750" name="Rectangle 6"/>
          <p:cNvSpPr>
            <a:spLocks noChangeArrowheads="1"/>
          </p:cNvSpPr>
          <p:nvPr/>
        </p:nvSpPr>
        <p:spPr bwMode="auto">
          <a:xfrm>
            <a:off x="76200" y="1371600"/>
            <a:ext cx="83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(n=707)</a:t>
            </a: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1751" name="Rectangle 7"/>
          <p:cNvSpPr>
            <a:spLocks noChangeArrowheads="1"/>
          </p:cNvSpPr>
          <p:nvPr/>
        </p:nvSpPr>
        <p:spPr bwMode="gray">
          <a:xfrm>
            <a:off x="0" y="1263650"/>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8363" name="Picture 1803" descr="Image result for NJ Drivers license"/>
          <p:cNvPicPr>
            <a:picLocks noChangeAspect="1" noChangeArrowheads="1"/>
          </p:cNvPicPr>
          <p:nvPr/>
        </p:nvPicPr>
        <p:blipFill rotWithShape="1">
          <a:blip r:embed="rId4">
            <a:extLst>
              <a:ext uri="{28A0092B-C50C-407E-A947-70E740481C1C}">
                <a14:useLocalDpi xmlns:a14="http://schemas.microsoft.com/office/drawing/2010/main" val="0"/>
              </a:ext>
            </a:extLst>
          </a:blip>
          <a:srcRect r="3679"/>
          <a:stretch/>
        </p:blipFill>
        <p:spPr bwMode="auto">
          <a:xfrm>
            <a:off x="0" y="-228600"/>
            <a:ext cx="4227607" cy="3291840"/>
          </a:xfrm>
          <a:prstGeom prst="rect">
            <a:avLst/>
          </a:prstGeom>
          <a:noFill/>
          <a:extLst>
            <a:ext uri="{909E8E84-426E-40DD-AFC4-6F175D3DCCD1}">
              <a14:hiddenFill xmlns:a14="http://schemas.microsoft.com/office/drawing/2010/main">
                <a:solidFill>
                  <a:srgbClr val="FFFFFF"/>
                </a:solidFill>
              </a14:hiddenFill>
            </a:ext>
          </a:extLst>
        </p:spPr>
      </p:pic>
      <p:pic>
        <p:nvPicPr>
          <p:cNvPr id="68361" name="Picture 1801" descr="Image result for PA Drivers lic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026920"/>
            <a:ext cx="5025374" cy="3383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723" name="Object 6"/>
          <p:cNvGraphicFramePr>
            <a:graphicFrameLocks noChangeAspect="1"/>
          </p:cNvGraphicFramePr>
          <p:nvPr/>
        </p:nvGraphicFramePr>
        <p:xfrm>
          <a:off x="76200" y="2819400"/>
          <a:ext cx="1285875" cy="1009650"/>
        </p:xfrm>
        <a:graphic>
          <a:graphicData uri="http://schemas.openxmlformats.org/presentationml/2006/ole">
            <mc:AlternateContent xmlns:mc="http://schemas.openxmlformats.org/markup-compatibility/2006">
              <mc:Choice xmlns:v="urn:schemas-microsoft-com:vml" Requires="v">
                <p:oleObj name="Photo Editor Photo" r:id="rId6" imgW="1286055" imgH="1009791" progId="MSPhotoEd.3">
                  <p:embed/>
                </p:oleObj>
              </mc:Choice>
              <mc:Fallback>
                <p:oleObj name="Photo Editor Photo" r:id="rId6" imgW="1286055" imgH="1009791" progId="MSPhotoEd.3">
                  <p:embed/>
                  <p:pic>
                    <p:nvPicPr>
                      <p:cNvPr id="30723"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819400"/>
                        <a:ext cx="128587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5" name="Object 11"/>
          <p:cNvGraphicFramePr>
            <a:graphicFrameLocks noChangeAspect="1"/>
          </p:cNvGraphicFramePr>
          <p:nvPr/>
        </p:nvGraphicFramePr>
        <p:xfrm>
          <a:off x="6248400" y="5459413"/>
          <a:ext cx="1600200" cy="1246187"/>
        </p:xfrm>
        <a:graphic>
          <a:graphicData uri="http://schemas.openxmlformats.org/presentationml/2006/ole">
            <mc:AlternateContent xmlns:mc="http://schemas.openxmlformats.org/markup-compatibility/2006">
              <mc:Choice xmlns:v="urn:schemas-microsoft-com:vml" Requires="v">
                <p:oleObj name="Photo Editor Photo" r:id="rId8" imgW="1200318" imgH="933580" progId="MSPhotoEd.3">
                  <p:embed/>
                </p:oleObj>
              </mc:Choice>
              <mc:Fallback>
                <p:oleObj name="Photo Editor Photo" r:id="rId8" imgW="1200318" imgH="933580" progId="MSPhotoEd.3">
                  <p:embed/>
                  <p:pic>
                    <p:nvPicPr>
                      <p:cNvPr id="30725"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5459413"/>
                        <a:ext cx="1600200"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26" name="Group 21"/>
          <p:cNvGrpSpPr>
            <a:grpSpLocks/>
          </p:cNvGrpSpPr>
          <p:nvPr/>
        </p:nvGrpSpPr>
        <p:grpSpPr bwMode="auto">
          <a:xfrm>
            <a:off x="1989138" y="3030538"/>
            <a:ext cx="2209800" cy="1008062"/>
            <a:chOff x="1253" y="1833"/>
            <a:chExt cx="1392" cy="635"/>
          </a:xfrm>
        </p:grpSpPr>
        <p:graphicFrame>
          <p:nvGraphicFramePr>
            <p:cNvPr id="30732" name="Object 13"/>
            <p:cNvGraphicFramePr>
              <a:graphicFrameLocks noChangeAspect="1"/>
            </p:cNvGraphicFramePr>
            <p:nvPr/>
          </p:nvGraphicFramePr>
          <p:xfrm>
            <a:off x="1536" y="1833"/>
            <a:ext cx="359" cy="375"/>
          </p:xfrm>
          <a:graphic>
            <a:graphicData uri="http://schemas.openxmlformats.org/presentationml/2006/ole">
              <mc:AlternateContent xmlns:mc="http://schemas.openxmlformats.org/markup-compatibility/2006">
                <mc:Choice xmlns:v="urn:schemas-microsoft-com:vml" Requires="v">
                  <p:oleObj name="Photo Editor Photo" r:id="rId10" imgW="3142857" imgH="2876190" progId="MSPhotoEd.3">
                    <p:embed/>
                  </p:oleObj>
                </mc:Choice>
                <mc:Fallback>
                  <p:oleObj name="Photo Editor Photo" r:id="rId10" imgW="3142857" imgH="2876190" progId="MSPhotoEd.3">
                    <p:embed/>
                    <p:pic>
                      <p:nvPicPr>
                        <p:cNvPr id="30732"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6" y="1833"/>
                          <a:ext cx="359" cy="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3" name="Text Box 14"/>
            <p:cNvSpPr txBox="1">
              <a:spLocks noChangeArrowheads="1"/>
            </p:cNvSpPr>
            <p:nvPr/>
          </p:nvSpPr>
          <p:spPr bwMode="auto">
            <a:xfrm rot="-600000">
              <a:off x="1253" y="2064"/>
              <a:ext cx="13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Kunstler Script" pitchFamily="66" charset="0"/>
                  <a:ea typeface="+mn-ea"/>
                  <a:cs typeface="+mn-cs"/>
                </a:rPr>
                <a:t>Delaware</a:t>
              </a:r>
            </a:p>
          </p:txBody>
        </p:sp>
      </p:grpSp>
      <p:sp>
        <p:nvSpPr>
          <p:cNvPr id="30727" name="Text Box 15"/>
          <p:cNvSpPr txBox="1">
            <a:spLocks noChangeArrowheads="1"/>
          </p:cNvSpPr>
          <p:nvPr/>
        </p:nvSpPr>
        <p:spPr bwMode="auto">
          <a:xfrm>
            <a:off x="3200400" y="342900"/>
            <a:ext cx="70104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0000FF">
                    <a:lumMod val="75000"/>
                  </a:srgbClr>
                </a:solidFill>
                <a:effectLst/>
                <a:uLnTx/>
                <a:uFillTx/>
                <a:latin typeface="Times New Roman" pitchFamily="18" charset="0"/>
                <a:ea typeface="+mn-ea"/>
                <a:cs typeface="+mn-cs"/>
              </a:rPr>
              <a:t>Drivers’ License  Registries</a:t>
            </a:r>
          </a:p>
        </p:txBody>
      </p:sp>
      <p:pic>
        <p:nvPicPr>
          <p:cNvPr id="68549" name="Picture 19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 y="4114800"/>
            <a:ext cx="434698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Line 3"/>
          <p:cNvSpPr>
            <a:spLocks noChangeShapeType="1"/>
          </p:cNvSpPr>
          <p:nvPr/>
        </p:nvSpPr>
        <p:spPr bwMode="auto">
          <a:xfrm rot="5407525" flipH="1">
            <a:off x="-2057400" y="4216400"/>
            <a:ext cx="4724400" cy="0"/>
          </a:xfrm>
          <a:prstGeom prst="line">
            <a:avLst/>
          </a:prstGeom>
          <a:noFill/>
          <a:ln w="50800">
            <a:solidFill>
              <a:srgbClr val="FF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1747" name="Text Box 4"/>
          <p:cNvSpPr txBox="1">
            <a:spLocks noChangeArrowheads="1"/>
          </p:cNvSpPr>
          <p:nvPr/>
        </p:nvSpPr>
        <p:spPr bwMode="auto">
          <a:xfrm>
            <a:off x="609600" y="2079625"/>
            <a:ext cx="81534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lg" len="lg"/>
                <a:tailEnd type="none" w="lg" len="lg"/>
              </a14:hiddenLine>
            </a:ext>
          </a:extLst>
        </p:spPr>
        <p:txBody>
          <a:bodyPr anchor="ct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marR="0" lvl="0" indent="-457200" algn="l" defTabSz="914400" rtl="0" eaLnBrk="0" fontAlgn="base" latinLnBrk="0" hangingPunct="0">
              <a:lnSpc>
                <a:spcPct val="100000"/>
              </a:lnSpc>
              <a:spcBef>
                <a:spcPct val="0"/>
              </a:spcBef>
              <a:spcAft>
                <a:spcPct val="35000"/>
              </a:spcAft>
              <a:buClr>
                <a:srgbClr val="FFCC00"/>
              </a:buClr>
              <a:buSzTx/>
              <a:buFontTx/>
              <a:buChar char="•"/>
              <a:tabLst/>
              <a:defRPr/>
            </a:pP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Gift of Life coordinator accesses secured DMV 24-hour hotline to ascertain status of donor designation</a:t>
            </a:r>
          </a:p>
          <a:p>
            <a:pPr marL="457200" marR="0" lvl="0" indent="-457200" algn="l" defTabSz="914400" rtl="0" eaLnBrk="0" fontAlgn="base" latinLnBrk="0" hangingPunct="0">
              <a:lnSpc>
                <a:spcPct val="100000"/>
              </a:lnSpc>
              <a:spcBef>
                <a:spcPct val="0"/>
              </a:spcBef>
              <a:spcAft>
                <a:spcPct val="35000"/>
              </a:spcAft>
              <a:buClr>
                <a:srgbClr val="FFCC00"/>
              </a:buClr>
              <a:buSzTx/>
              <a:buFontTx/>
              <a:buChar char="•"/>
              <a:tabLst/>
              <a:defRPr/>
            </a:pP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 Donor Designation communication to care team</a:t>
            </a:r>
          </a:p>
          <a:p>
            <a:pPr marL="457200" marR="0" lvl="0" indent="-457200" algn="l" defTabSz="914400" rtl="0" eaLnBrk="0" fontAlgn="base" latinLnBrk="0" hangingPunct="0">
              <a:lnSpc>
                <a:spcPct val="100000"/>
              </a:lnSpc>
              <a:spcBef>
                <a:spcPct val="0"/>
              </a:spcBef>
              <a:spcAft>
                <a:spcPct val="35000"/>
              </a:spcAft>
              <a:buClr>
                <a:srgbClr val="FFCC00"/>
              </a:buClr>
              <a:buSzTx/>
              <a:buFontTx/>
              <a:buChar char="•"/>
              <a:tabLst/>
              <a:defRPr/>
            </a:pP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When Gift of Life coordinator initiates family discussion, it is explained that </a:t>
            </a:r>
            <a:r>
              <a:rPr kumimoji="0" lang="en-US" sz="2500" b="0" i="1" u="none" strike="noStrike" kern="1200" cap="none" spc="0" normalizeH="0" baseline="0" noProof="0" dirty="0">
                <a:ln>
                  <a:noFill/>
                </a:ln>
                <a:solidFill>
                  <a:srgbClr val="FFFFFF"/>
                </a:solidFill>
                <a:effectLst/>
                <a:uLnTx/>
                <a:uFillTx/>
                <a:latin typeface="Times New Roman" pitchFamily="18" charset="0"/>
                <a:ea typeface="+mn-ea"/>
                <a:cs typeface="+mn-cs"/>
              </a:rPr>
              <a:t>“your loved one has already made this decision”</a:t>
            </a:r>
          </a:p>
          <a:p>
            <a:pPr marL="457200" marR="0" lvl="0" indent="-457200" algn="l" defTabSz="914400" rtl="0" eaLnBrk="0" fontAlgn="base" latinLnBrk="0" hangingPunct="0">
              <a:lnSpc>
                <a:spcPct val="100000"/>
              </a:lnSpc>
              <a:spcBef>
                <a:spcPct val="0"/>
              </a:spcBef>
              <a:spcAft>
                <a:spcPct val="0"/>
              </a:spcAft>
              <a:buClr>
                <a:srgbClr val="FFCC00"/>
              </a:buClr>
              <a:buSzTx/>
              <a:buFontTx/>
              <a:buChar char="•"/>
              <a:tabLst/>
              <a:defRPr/>
            </a:pP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The entire donation process is explained to the family</a:t>
            </a:r>
          </a:p>
          <a:p>
            <a:pPr marL="914400" marR="0" lvl="1" indent="-457200" algn="l" defTabSz="914400" rtl="0" eaLnBrk="0" fontAlgn="base" latinLnBrk="0" hangingPunct="0">
              <a:lnSpc>
                <a:spcPct val="100000"/>
              </a:lnSpc>
              <a:spcBef>
                <a:spcPct val="0"/>
              </a:spcBef>
              <a:spcAft>
                <a:spcPct val="35000"/>
              </a:spcAft>
              <a:buClr>
                <a:srgbClr val="FFCC00"/>
              </a:buClr>
              <a:buSzTx/>
              <a:buFont typeface="Times New Roman" pitchFamily="18" charset="0"/>
              <a:buChar char="–"/>
              <a:tabLst/>
              <a:defRPr/>
            </a:pP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Questions/Concerns are addressed</a:t>
            </a:r>
          </a:p>
          <a:p>
            <a:pPr marL="457200" marR="0" lvl="0" indent="-457200" algn="l" defTabSz="914400" rtl="0" eaLnBrk="0" fontAlgn="base" latinLnBrk="0" hangingPunct="0">
              <a:lnSpc>
                <a:spcPct val="100000"/>
              </a:lnSpc>
              <a:spcBef>
                <a:spcPct val="0"/>
              </a:spcBef>
              <a:spcAft>
                <a:spcPct val="35000"/>
              </a:spcAft>
              <a:buClr>
                <a:srgbClr val="FFCC00"/>
              </a:buClr>
              <a:buSzTx/>
              <a:buFontTx/>
              <a:buChar char="•"/>
              <a:tabLst/>
              <a:defRPr/>
            </a:pP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Any decision to act on legal gift document is made in conjunction with care team, </a:t>
            </a:r>
            <a:r>
              <a:rPr kumimoji="0" lang="en-US" sz="2500" b="0" i="0" u="none" strike="noStrike" kern="1200" cap="none" spc="0" normalizeH="0" baseline="0" noProof="0" dirty="0" err="1">
                <a:ln>
                  <a:noFill/>
                </a:ln>
                <a:solidFill>
                  <a:srgbClr val="FFFFFF"/>
                </a:solidFill>
                <a:effectLst/>
                <a:uLnTx/>
                <a:uFillTx/>
                <a:latin typeface="Times New Roman" pitchFamily="18" charset="0"/>
                <a:ea typeface="+mn-ea"/>
                <a:cs typeface="+mn-cs"/>
              </a:rPr>
              <a:t>GLDP</a:t>
            </a:r>
            <a:r>
              <a:rPr kumimoji="0" lang="en-US" sz="2500" b="0" i="0" u="none" strike="noStrike" kern="1200" cap="none" spc="0" normalizeH="0" baseline="0" noProof="0" dirty="0">
                <a:ln>
                  <a:noFill/>
                </a:ln>
                <a:solidFill>
                  <a:srgbClr val="FFFFFF"/>
                </a:solidFill>
                <a:effectLst/>
                <a:uLnTx/>
                <a:uFillTx/>
                <a:latin typeface="Times New Roman" pitchFamily="18" charset="0"/>
                <a:ea typeface="+mn-ea"/>
                <a:cs typeface="+mn-cs"/>
              </a:rPr>
              <a:t> and hospital leadership</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31748" name="Rectangle 7"/>
          <p:cNvSpPr>
            <a:spLocks noChangeArrowheads="1"/>
          </p:cNvSpPr>
          <p:nvPr/>
        </p:nvSpPr>
        <p:spPr bwMode="gray">
          <a:xfrm>
            <a:off x="0" y="1644650"/>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504841" name="Text Box 9"/>
          <p:cNvSpPr txBox="1">
            <a:spLocks noChangeArrowheads="1"/>
          </p:cNvSpPr>
          <p:nvPr/>
        </p:nvSpPr>
        <p:spPr bwMode="auto">
          <a:xfrm>
            <a:off x="304800" y="76200"/>
            <a:ext cx="8610600" cy="15541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CC00"/>
                </a:solidFill>
                <a:effectLst>
                  <a:outerShdw blurRad="38100" dist="38100" dir="2700000" algn="tl">
                    <a:srgbClr val="000000"/>
                  </a:outerShdw>
                </a:effectLst>
                <a:uLnTx/>
                <a:uFillTx/>
                <a:latin typeface="Times New Roman" pitchFamily="18" charset="0"/>
                <a:ea typeface="+mn-ea"/>
                <a:cs typeface="+mn-cs"/>
              </a:rPr>
              <a:t>Gift of Life Donor Program </a:t>
            </a:r>
            <a:br>
              <a:rPr kumimoji="0" lang="en-US" sz="3200" b="0" i="0" u="none" strike="noStrike" kern="1200" cap="none" spc="0" normalizeH="0" baseline="0" noProof="0">
                <a:ln>
                  <a:noFill/>
                </a:ln>
                <a:solidFill>
                  <a:srgbClr val="FFCC00"/>
                </a:solidFill>
                <a:effectLst>
                  <a:outerShdw blurRad="38100" dist="38100" dir="2700000" algn="tl">
                    <a:srgbClr val="000000"/>
                  </a:outerShdw>
                </a:effectLst>
                <a:uLnTx/>
                <a:uFillTx/>
                <a:latin typeface="Times New Roman" pitchFamily="18" charset="0"/>
                <a:ea typeface="+mn-ea"/>
                <a:cs typeface="+mn-cs"/>
              </a:rPr>
            </a:br>
            <a:r>
              <a:rPr kumimoji="0" lang="en-US" sz="3200" b="0" i="0" u="none" strike="noStrike" kern="1200" cap="none" spc="0" normalizeH="0" baseline="0" noProof="0">
                <a:ln>
                  <a:noFill/>
                </a:ln>
                <a:solidFill>
                  <a:srgbClr val="FFCC00"/>
                </a:solidFill>
                <a:effectLst>
                  <a:outerShdw blurRad="38100" dist="38100" dir="2700000" algn="tl">
                    <a:srgbClr val="000000"/>
                  </a:outerShdw>
                </a:effectLst>
                <a:uLnTx/>
                <a:uFillTx/>
                <a:latin typeface="Times New Roman" pitchFamily="18" charset="0"/>
                <a:ea typeface="+mn-ea"/>
                <a:cs typeface="+mn-cs"/>
              </a:rPr>
              <a:t>Clinical Practice In Presence of Driver’s License, </a:t>
            </a:r>
            <a:br>
              <a:rPr kumimoji="0" lang="en-US" sz="3200" b="0" i="0" u="none" strike="noStrike" kern="1200" cap="none" spc="0" normalizeH="0" baseline="0" noProof="0">
                <a:ln>
                  <a:noFill/>
                </a:ln>
                <a:solidFill>
                  <a:srgbClr val="FFCC00"/>
                </a:solidFill>
                <a:effectLst>
                  <a:outerShdw blurRad="38100" dist="38100" dir="2700000" algn="tl">
                    <a:srgbClr val="000000"/>
                  </a:outerShdw>
                </a:effectLst>
                <a:uLnTx/>
                <a:uFillTx/>
                <a:latin typeface="Times New Roman" pitchFamily="18" charset="0"/>
                <a:ea typeface="+mn-ea"/>
                <a:cs typeface="+mn-cs"/>
              </a:rPr>
            </a:br>
            <a:r>
              <a:rPr kumimoji="0" lang="en-US" sz="3200" b="0" i="0" u="none" strike="noStrike" kern="1200" cap="none" spc="0" normalizeH="0" baseline="0" noProof="0">
                <a:ln>
                  <a:noFill/>
                </a:ln>
                <a:solidFill>
                  <a:srgbClr val="FFCC00"/>
                </a:solidFill>
                <a:effectLst>
                  <a:outerShdw blurRad="38100" dist="38100" dir="2700000" algn="tl">
                    <a:srgbClr val="000000"/>
                  </a:outerShdw>
                </a:effectLst>
                <a:uLnTx/>
                <a:uFillTx/>
                <a:latin typeface="Times New Roman" pitchFamily="18" charset="0"/>
                <a:ea typeface="+mn-ea"/>
                <a:cs typeface="+mn-cs"/>
              </a:rPr>
              <a:t>or State Issued ID Card  Donor Designation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57200" y="457200"/>
            <a:ext cx="8534400" cy="1143000"/>
          </a:xfrm>
          <a:prstGeom prst="rect">
            <a:avLst/>
          </a:prstGeom>
          <a:solidFill>
            <a:srgbClr val="D06800"/>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D06800"/>
            </a:extrusionClr>
          </a:sp3d>
        </p:spPr>
        <p:txBody>
          <a:bodyPr wrap="none" anchor="ctr">
            <a:flatTx/>
          </a:bodyPr>
          <a:lstStyle/>
          <a:p>
            <a:pPr algn="l"/>
            <a:endParaRPr lang="en-US" sz="2400">
              <a:solidFill>
                <a:srgbClr val="FFFFFF"/>
              </a:solidFill>
              <a:cs typeface="Times New Roman" pitchFamily="18" charset="0"/>
            </a:endParaRPr>
          </a:p>
        </p:txBody>
      </p:sp>
      <p:sp>
        <p:nvSpPr>
          <p:cNvPr id="205827" name="Text Box 3"/>
          <p:cNvSpPr txBox="1">
            <a:spLocks noChangeArrowheads="1"/>
          </p:cNvSpPr>
          <p:nvPr/>
        </p:nvSpPr>
        <p:spPr bwMode="auto">
          <a:xfrm>
            <a:off x="381000" y="685800"/>
            <a:ext cx="8610600" cy="762000"/>
          </a:xfrm>
          <a:prstGeom prst="rect">
            <a:avLst/>
          </a:prstGeom>
          <a:noFill/>
          <a:ln w="12700" cap="sq">
            <a:noFill/>
            <a:miter lim="800000"/>
            <a:headEnd/>
            <a:tailEnd/>
          </a:ln>
          <a:effectLst>
            <a:outerShdw dist="35921" dir="2700000" algn="ctr" rotWithShape="0">
              <a:schemeClr val="bg2"/>
            </a:outerShdw>
          </a:effectLst>
        </p:spPr>
        <p:txBody>
          <a:bodyPr anchor="ctr">
            <a:spAutoFit/>
          </a:bodyPr>
          <a:lstStyle/>
          <a:p>
            <a:pPr eaLnBrk="0" hangingPunct="0">
              <a:spcBef>
                <a:spcPct val="50000"/>
              </a:spcBef>
              <a:defRPr/>
            </a:pPr>
            <a:r>
              <a:rPr lang="en-US" sz="4400" b="1">
                <a:solidFill>
                  <a:srgbClr val="FFFFFF"/>
                </a:solidFill>
                <a:effectLst>
                  <a:outerShdw blurRad="38100" dist="38100" dir="2700000" algn="tl">
                    <a:srgbClr val="000000"/>
                  </a:outerShdw>
                </a:effectLst>
                <a:cs typeface="Times New Roman" pitchFamily="18" charset="0"/>
              </a:rPr>
              <a:t>How Does The Process Work ?</a:t>
            </a:r>
            <a:endParaRPr lang="en-US" sz="2400" b="1">
              <a:solidFill>
                <a:srgbClr val="FFFFFF"/>
              </a:solidFill>
              <a:effectLst>
                <a:outerShdw blurRad="38100" dist="38100" dir="2700000" algn="tl">
                  <a:srgbClr val="000000"/>
                </a:outerShdw>
              </a:effectLst>
              <a:cs typeface="Times New Roman" pitchFamily="18" charset="0"/>
            </a:endParaRPr>
          </a:p>
        </p:txBody>
      </p:sp>
      <p:sp>
        <p:nvSpPr>
          <p:cNvPr id="205828" name="Oval 4"/>
          <p:cNvSpPr>
            <a:spLocks noChangeArrowheads="1"/>
          </p:cNvSpPr>
          <p:nvPr/>
        </p:nvSpPr>
        <p:spPr bwMode="auto">
          <a:xfrm>
            <a:off x="838200" y="3048000"/>
            <a:ext cx="4648200" cy="2209800"/>
          </a:xfrm>
          <a:prstGeom prst="ellipse">
            <a:avLst/>
          </a:prstGeom>
          <a:gradFill rotWithShape="0">
            <a:gsLst>
              <a:gs pos="0">
                <a:srgbClr val="3399FF"/>
              </a:gs>
              <a:gs pos="100000">
                <a:srgbClr val="3399FF">
                  <a:gamma/>
                  <a:shade val="46275"/>
                  <a:invGamma/>
                </a:srgb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Transplantable</a:t>
            </a:r>
          </a:p>
          <a:p>
            <a:pPr>
              <a:defRPr/>
            </a:pPr>
            <a:r>
              <a:rPr lang="en-US" sz="2400" b="1">
                <a:solidFill>
                  <a:srgbClr val="FFFFFF"/>
                </a:solidFill>
                <a:effectLst>
                  <a:outerShdw blurRad="38100" dist="38100" dir="2700000" algn="tl">
                    <a:srgbClr val="000000"/>
                  </a:outerShdw>
                </a:effectLst>
                <a:cs typeface="Times New Roman" pitchFamily="18" charset="0"/>
              </a:rPr>
              <a:t> Tissues</a:t>
            </a:r>
          </a:p>
        </p:txBody>
      </p:sp>
      <p:sp>
        <p:nvSpPr>
          <p:cNvPr id="205829" name="Oval 5"/>
          <p:cNvSpPr>
            <a:spLocks noChangeArrowheads="1"/>
          </p:cNvSpPr>
          <p:nvPr/>
        </p:nvSpPr>
        <p:spPr bwMode="auto">
          <a:xfrm>
            <a:off x="4114800" y="2133600"/>
            <a:ext cx="3962400" cy="2209800"/>
          </a:xfrm>
          <a:prstGeom prst="ellipse">
            <a:avLst/>
          </a:prstGeom>
          <a:gradFill rotWithShape="0">
            <a:gsLst>
              <a:gs pos="0">
                <a:srgbClr val="008080"/>
              </a:gs>
              <a:gs pos="100000">
                <a:srgbClr val="008080">
                  <a:gamma/>
                  <a:shade val="46275"/>
                  <a:invGamma/>
                </a:srgb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Clinical Assessment</a:t>
            </a:r>
          </a:p>
        </p:txBody>
      </p:sp>
      <p:sp>
        <p:nvSpPr>
          <p:cNvPr id="205830" name="Oval 6"/>
          <p:cNvSpPr>
            <a:spLocks noChangeArrowheads="1"/>
          </p:cNvSpPr>
          <p:nvPr/>
        </p:nvSpPr>
        <p:spPr bwMode="auto">
          <a:xfrm>
            <a:off x="2590800" y="4419600"/>
            <a:ext cx="3733800" cy="2057400"/>
          </a:xfrm>
          <a:prstGeom prst="ellipse">
            <a:avLst/>
          </a:prstGeom>
          <a:gradFill rotWithShape="0">
            <a:gsLst>
              <a:gs pos="0">
                <a:srgbClr val="FF6600"/>
              </a:gs>
              <a:gs pos="100000">
                <a:srgbClr val="FF6600">
                  <a:gamma/>
                  <a:shade val="46275"/>
                  <a:invGamma/>
                </a:srgb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Organ Donation</a:t>
            </a:r>
          </a:p>
        </p:txBody>
      </p:sp>
      <p:sp>
        <p:nvSpPr>
          <p:cNvPr id="205831" name="Oval 7"/>
          <p:cNvSpPr>
            <a:spLocks noChangeArrowheads="1"/>
          </p:cNvSpPr>
          <p:nvPr/>
        </p:nvSpPr>
        <p:spPr bwMode="auto">
          <a:xfrm>
            <a:off x="5791200" y="4572000"/>
            <a:ext cx="3048000" cy="1676400"/>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Referral Information</a:t>
            </a:r>
          </a:p>
        </p:txBody>
      </p:sp>
      <p:sp>
        <p:nvSpPr>
          <p:cNvPr id="205832" name="Oval 8"/>
          <p:cNvSpPr>
            <a:spLocks noChangeArrowheads="1"/>
          </p:cNvSpPr>
          <p:nvPr/>
        </p:nvSpPr>
        <p:spPr bwMode="auto">
          <a:xfrm>
            <a:off x="152400" y="4343400"/>
            <a:ext cx="3048000" cy="1752600"/>
          </a:xfrm>
          <a:prstGeom prst="ellipse">
            <a:avLst/>
          </a:prstGeom>
          <a:gradFill rotWithShape="0">
            <a:gsLst>
              <a:gs pos="0">
                <a:srgbClr val="009900"/>
              </a:gs>
              <a:gs pos="100000">
                <a:srgbClr val="009900">
                  <a:gamma/>
                  <a:shade val="46275"/>
                  <a:invGamma/>
                </a:srgb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Patient Management</a:t>
            </a:r>
          </a:p>
        </p:txBody>
      </p:sp>
      <p:sp>
        <p:nvSpPr>
          <p:cNvPr id="205833" name="Oval 9"/>
          <p:cNvSpPr>
            <a:spLocks noChangeArrowheads="1"/>
          </p:cNvSpPr>
          <p:nvPr/>
        </p:nvSpPr>
        <p:spPr bwMode="auto">
          <a:xfrm>
            <a:off x="4572000" y="3657600"/>
            <a:ext cx="2743200" cy="1524000"/>
          </a:xfrm>
          <a:prstGeom prst="ellipse">
            <a:avLst/>
          </a:prstGeom>
          <a:gradFill rotWithShape="0">
            <a:gsLst>
              <a:gs pos="0">
                <a:srgbClr val="DAB000"/>
              </a:gs>
              <a:gs pos="100000">
                <a:srgbClr val="DAB000">
                  <a:gamma/>
                  <a:shade val="46275"/>
                  <a:invGamma/>
                </a:srgb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Brain Death</a:t>
            </a:r>
          </a:p>
        </p:txBody>
      </p:sp>
      <p:sp>
        <p:nvSpPr>
          <p:cNvPr id="205834" name="Oval 10"/>
          <p:cNvSpPr>
            <a:spLocks noChangeArrowheads="1"/>
          </p:cNvSpPr>
          <p:nvPr/>
        </p:nvSpPr>
        <p:spPr bwMode="auto">
          <a:xfrm>
            <a:off x="990600" y="2057400"/>
            <a:ext cx="2895600" cy="1752600"/>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bg2"/>
            </a:solidFill>
            <a:round/>
            <a:headEnd/>
            <a:tailEnd/>
          </a:ln>
          <a:effectLst/>
        </p:spPr>
        <p:txBody>
          <a:bodyPr wrap="none" anchor="ctr"/>
          <a:lstStyle/>
          <a:p>
            <a:pPr>
              <a:defRPr/>
            </a:pPr>
            <a:r>
              <a:rPr lang="en-US" sz="2400" b="1">
                <a:solidFill>
                  <a:srgbClr val="FFFFFF"/>
                </a:solidFill>
                <a:effectLst>
                  <a:outerShdw blurRad="38100" dist="38100" dir="2700000" algn="tl">
                    <a:srgbClr val="000000"/>
                  </a:outerShdw>
                </a:effectLst>
                <a:cs typeface="Times New Roman" pitchFamily="18" charset="0"/>
              </a:rPr>
              <a:t>Tissue Donation</a:t>
            </a:r>
          </a:p>
        </p:txBody>
      </p:sp>
    </p:spTree>
    <p:extLst>
      <p:ext uri="{BB962C8B-B14F-4D97-AF65-F5344CB8AC3E}">
        <p14:creationId xmlns:p14="http://schemas.microsoft.com/office/powerpoint/2010/main" val="1602448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04800" y="5486400"/>
            <a:ext cx="8534400" cy="1017588"/>
          </a:xfrm>
          <a:prstGeom prst="rect">
            <a:avLst/>
          </a:prstGeom>
          <a:solidFill>
            <a:srgbClr val="FFFF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0000"/>
              </a:lnSpc>
              <a:spcBef>
                <a:spcPct val="60000"/>
              </a:spcBef>
              <a:buClr>
                <a:srgbClr val="FF0000"/>
              </a:buClr>
              <a:buSzPct val="90000"/>
              <a:buFont typeface="Wingdings" pitchFamily="2" charset="2"/>
              <a:buNone/>
            </a:pPr>
            <a:r>
              <a:rPr lang="en-US" altLang="en-US" sz="1800" b="1" u="sng">
                <a:solidFill>
                  <a:srgbClr val="000000"/>
                </a:solidFill>
                <a:latin typeface="Arial" pitchFamily="34" charset="0"/>
              </a:rPr>
              <a:t>Points for Discussion</a:t>
            </a:r>
            <a:r>
              <a:rPr lang="en-US" altLang="en-US" sz="1800" u="sng">
                <a:solidFill>
                  <a:srgbClr val="000000"/>
                </a:solidFill>
                <a:latin typeface="Arial" pitchFamily="34" charset="0"/>
              </a:rPr>
              <a:t> </a:t>
            </a:r>
          </a:p>
          <a:p>
            <a:pPr>
              <a:lnSpc>
                <a:spcPct val="80000"/>
              </a:lnSpc>
              <a:spcBef>
                <a:spcPct val="60000"/>
              </a:spcBef>
              <a:buClr>
                <a:srgbClr val="FF0000"/>
              </a:buClr>
              <a:buSzPct val="90000"/>
              <a:buFont typeface="Wingdings" pitchFamily="2" charset="2"/>
              <a:buNone/>
            </a:pPr>
            <a:endParaRPr lang="en-US" altLang="en-US" sz="500" u="sng">
              <a:solidFill>
                <a:srgbClr val="000000"/>
              </a:solidFill>
              <a:latin typeface="Arial" pitchFamily="34" charset="0"/>
            </a:endParaRPr>
          </a:p>
          <a:p>
            <a:pPr eaLnBrk="0" hangingPunct="0">
              <a:buFontTx/>
              <a:buNone/>
            </a:pPr>
            <a:r>
              <a:rPr lang="en-US" altLang="en-US" sz="1600" b="1">
                <a:solidFill>
                  <a:srgbClr val="000000"/>
                </a:solidFill>
                <a:latin typeface="Arial Unicode MS" pitchFamily="34" charset="-128"/>
              </a:rPr>
              <a:t> Patient Status, Clinical Plan, Donation Options, </a:t>
            </a:r>
          </a:p>
          <a:p>
            <a:pPr eaLnBrk="0" hangingPunct="0">
              <a:buFontTx/>
              <a:buNone/>
            </a:pPr>
            <a:r>
              <a:rPr lang="en-US" altLang="en-US" sz="1600" b="1">
                <a:solidFill>
                  <a:srgbClr val="000000"/>
                </a:solidFill>
                <a:latin typeface="Arial Unicode MS" pitchFamily="34" charset="-128"/>
              </a:rPr>
              <a:t>Family Communication/Support, Next Steps</a:t>
            </a:r>
          </a:p>
        </p:txBody>
      </p:sp>
      <p:sp>
        <p:nvSpPr>
          <p:cNvPr id="283651" name="Rectangle 3"/>
          <p:cNvSpPr>
            <a:spLocks noGrp="1" noChangeArrowheads="1"/>
          </p:cNvSpPr>
          <p:nvPr>
            <p:ph type="title"/>
          </p:nvPr>
        </p:nvSpPr>
        <p:spPr>
          <a:xfrm>
            <a:off x="2971800" y="0"/>
            <a:ext cx="3581400" cy="790575"/>
          </a:xfrm>
          <a:noFill/>
        </p:spPr>
        <p:txBody>
          <a:bodyPr/>
          <a:lstStyle/>
          <a:p>
            <a:r>
              <a:rPr lang="en-US" altLang="en-US" sz="2800" b="1" u="sng">
                <a:solidFill>
                  <a:schemeClr val="bg1"/>
                </a:solidFill>
              </a:rPr>
              <a:t>Team Huddle</a:t>
            </a:r>
          </a:p>
        </p:txBody>
      </p:sp>
      <p:sp>
        <p:nvSpPr>
          <p:cNvPr id="283652" name="Text Box 4"/>
          <p:cNvSpPr txBox="1">
            <a:spLocks noChangeArrowheads="1"/>
          </p:cNvSpPr>
          <p:nvPr/>
        </p:nvSpPr>
        <p:spPr bwMode="auto">
          <a:xfrm>
            <a:off x="228600" y="885825"/>
            <a:ext cx="8610600" cy="409575"/>
          </a:xfrm>
          <a:prstGeom prst="rect">
            <a:avLst/>
          </a:prstGeom>
          <a:solidFill>
            <a:srgbClr val="FFFF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rgbClr val="000000"/>
                </a:solidFill>
                <a:latin typeface="Arial" pitchFamily="34" charset="0"/>
                <a:cs typeface="Times New Roman" pitchFamily="18" charset="0"/>
              </a:rPr>
              <a:t>Ensures Optimal Communication with Care Team and Family</a:t>
            </a:r>
            <a:endParaRPr lang="en-US" altLang="en-US" sz="3600">
              <a:solidFill>
                <a:srgbClr val="000000"/>
              </a:solidFill>
            </a:endParaRPr>
          </a:p>
        </p:txBody>
      </p:sp>
      <p:sp>
        <p:nvSpPr>
          <p:cNvPr id="283653" name="Text Box 5"/>
          <p:cNvSpPr txBox="1">
            <a:spLocks noChangeArrowheads="1"/>
          </p:cNvSpPr>
          <p:nvPr/>
        </p:nvSpPr>
        <p:spPr bwMode="auto">
          <a:xfrm>
            <a:off x="228600" y="4724400"/>
            <a:ext cx="8397875" cy="64135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hangingPunct="0">
              <a:spcBef>
                <a:spcPct val="0"/>
              </a:spcBef>
              <a:buFontTx/>
              <a:buNone/>
            </a:pPr>
            <a:r>
              <a:rPr lang="en-US" altLang="en-US" sz="1800" b="1">
                <a:solidFill>
                  <a:srgbClr val="000000"/>
                </a:solidFill>
                <a:latin typeface="Arial" pitchFamily="34" charset="0"/>
              </a:rPr>
              <a:t>A Gift of Life Coordinator (with a designated member of the care team)    will facilitate the team huddle at important junctures of the case.</a:t>
            </a:r>
          </a:p>
        </p:txBody>
      </p:sp>
      <p:pic>
        <p:nvPicPr>
          <p:cNvPr id="283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171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82439" name="Group 7"/>
          <p:cNvGraphicFramePr>
            <a:graphicFrameLocks noGrp="1"/>
          </p:cNvGraphicFramePr>
          <p:nvPr/>
        </p:nvGraphicFramePr>
        <p:xfrm>
          <a:off x="228600" y="1547813"/>
          <a:ext cx="8610600" cy="2987675"/>
        </p:xfrm>
        <a:graphic>
          <a:graphicData uri="http://schemas.openxmlformats.org/drawingml/2006/table">
            <a:tbl>
              <a:tblPr/>
              <a:tblGrid>
                <a:gridCol w="4619625">
                  <a:extLst>
                    <a:ext uri="{9D8B030D-6E8A-4147-A177-3AD203B41FA5}">
                      <a16:colId xmlns:a16="http://schemas.microsoft.com/office/drawing/2014/main" val="20000"/>
                    </a:ext>
                  </a:extLst>
                </a:gridCol>
                <a:gridCol w="3990975">
                  <a:extLst>
                    <a:ext uri="{9D8B030D-6E8A-4147-A177-3AD203B41FA5}">
                      <a16:colId xmlns:a16="http://schemas.microsoft.com/office/drawing/2014/main" val="20001"/>
                    </a:ext>
                  </a:extLst>
                </a:gridCol>
              </a:tblGrid>
              <a:tr h="2987675">
                <a:tc>
                  <a:txBody>
                    <a:bodyPr/>
                    <a:lstStyle/>
                    <a:p>
                      <a:pPr marL="57150" marR="0" lvl="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a:ln>
                            <a:noFill/>
                          </a:ln>
                          <a:solidFill>
                            <a:schemeClr val="bg2"/>
                          </a:solidFill>
                          <a:effectLst/>
                          <a:latin typeface="Times New Roman" pitchFamily="18" charset="0"/>
                        </a:rPr>
                        <a:t>Criteria for Team Huddle:</a:t>
                      </a:r>
                    </a:p>
                    <a:p>
                      <a:pPr marL="57150"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Times New Roman" pitchFamily="18" charset="0"/>
                      </a:endParaRP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After medical suitability has been determined</a:t>
                      </a: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Shift change</a:t>
                      </a: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Family/care team are discussing DNR or </a:t>
                      </a:r>
                    </a:p>
                    <a:p>
                      <a:pPr marL="57150" marR="0" lvl="0" indent="0" algn="l" defTabSz="914400" rtl="0" eaLnBrk="0" fontAlgn="base" latinLnBrk="0" hangingPunct="0">
                        <a:lnSpc>
                          <a:spcPct val="100000"/>
                        </a:lnSpc>
                        <a:spcBef>
                          <a:spcPct val="0"/>
                        </a:spcBef>
                        <a:spcAft>
                          <a:spcPct val="0"/>
                        </a:spcAft>
                        <a:buClrTx/>
                        <a:buSzTx/>
                        <a:buFont typeface="Wingdings" pitchFamily="2" charset="2"/>
                        <a:buNone/>
                        <a:tabLst/>
                      </a:pPr>
                      <a:r>
                        <a:rPr kumimoji="0" lang="en-US" sz="1600" b="0" i="0" u="none" strike="noStrike" cap="none" normalizeH="0" baseline="0">
                          <a:ln>
                            <a:noFill/>
                          </a:ln>
                          <a:solidFill>
                            <a:srgbClr val="000000"/>
                          </a:solidFill>
                          <a:effectLst/>
                          <a:latin typeface="Times New Roman" pitchFamily="18" charset="0"/>
                        </a:rPr>
                        <a:t>     withdrawal of support</a:t>
                      </a: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Family brings up donation</a:t>
                      </a: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Brain death has been determined</a:t>
                      </a: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Patient is hemodynamically unstable</a:t>
                      </a:r>
                    </a:p>
                    <a:p>
                      <a:pPr marL="5715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a:ln>
                            <a:noFill/>
                          </a:ln>
                          <a:solidFill>
                            <a:srgbClr val="000000"/>
                          </a:solidFill>
                          <a:effectLst/>
                          <a:latin typeface="Times New Roman" pitchFamily="18" charset="0"/>
                        </a:rPr>
                        <a:t>  At the request of the care team or Gift of Life</a:t>
                      </a:r>
                    </a:p>
                    <a:p>
                      <a:pPr marL="57150" marR="0" lvl="0" indent="0" algn="l" defTabSz="914400" rtl="0" eaLnBrk="0" fontAlgn="base" latinLnBrk="0" hangingPunct="0">
                        <a:lnSpc>
                          <a:spcPct val="100000"/>
                        </a:lnSpc>
                        <a:spcBef>
                          <a:spcPct val="0"/>
                        </a:spcBef>
                        <a:spcAft>
                          <a:spcPct val="0"/>
                        </a:spcAft>
                        <a:buClrTx/>
                        <a:buSzTx/>
                        <a:buFont typeface="Wingdings" pitchFamily="2" charset="2"/>
                        <a:buNone/>
                        <a:tabLst/>
                      </a:pPr>
                      <a:r>
                        <a:rPr kumimoji="0" lang="en-US" sz="1600" b="0" i="0" u="none" strike="noStrike" cap="none" normalizeH="0" baseline="0">
                          <a:ln>
                            <a:noFill/>
                          </a:ln>
                          <a:solidFill>
                            <a:srgbClr val="000000"/>
                          </a:solidFill>
                          <a:effectLst/>
                          <a:latin typeface="Times New Roman" pitchFamily="18" charset="0"/>
                        </a:rPr>
                        <a:t>     Coordinator</a:t>
                      </a:r>
                    </a:p>
                  </a:txBody>
                  <a:tcPr marT="45730" marB="4573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173038" marR="0" lvl="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a:ln>
                            <a:noFill/>
                          </a:ln>
                          <a:solidFill>
                            <a:schemeClr val="bg2"/>
                          </a:solidFill>
                          <a:effectLst/>
                          <a:latin typeface="Times New Roman" pitchFamily="18" charset="0"/>
                        </a:rPr>
                        <a:t>Participants:</a:t>
                      </a:r>
                      <a:endParaRPr kumimoji="0" lang="en-US" sz="1600" b="0" i="0" u="none" strike="noStrike" cap="none" normalizeH="0" baseline="0">
                        <a:ln>
                          <a:noFill/>
                        </a:ln>
                        <a:solidFill>
                          <a:schemeClr val="bg2"/>
                        </a:solidFill>
                        <a:effectLst/>
                        <a:latin typeface="Times New Roman" pitchFamily="18" charset="0"/>
                      </a:endParaRPr>
                    </a:p>
                    <a:p>
                      <a:pPr marL="173038"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bg2"/>
                        </a:solidFill>
                        <a:effectLst/>
                        <a:latin typeface="Times New Roman" pitchFamily="18" charset="0"/>
                      </a:endParaRPr>
                    </a:p>
                    <a:p>
                      <a:pPr marL="173038"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   Gift of Life Coordinator</a:t>
                      </a:r>
                    </a:p>
                    <a:p>
                      <a:pPr marL="173038"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   Bedside Nurse</a:t>
                      </a:r>
                    </a:p>
                    <a:p>
                      <a:pPr marL="173038"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   Treating Physician</a:t>
                      </a:r>
                    </a:p>
                    <a:p>
                      <a:pPr marL="173038"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   Resident</a:t>
                      </a:r>
                    </a:p>
                    <a:p>
                      <a:pPr marL="173038"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   Support Staff (when appropriate)</a:t>
                      </a:r>
                    </a:p>
                    <a:p>
                      <a:pPr marL="742950" marR="0" lvl="1" indent="-28575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Pastoral Care</a:t>
                      </a:r>
                    </a:p>
                    <a:p>
                      <a:pPr marL="742950" marR="0" lvl="1" indent="-28575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Social Work</a:t>
                      </a:r>
                    </a:p>
                    <a:p>
                      <a:pPr marL="742950" marR="0" lvl="1" indent="-28575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Respiratory Care</a:t>
                      </a:r>
                      <a:r>
                        <a:rPr kumimoji="0" lang="en-US" sz="1400" b="0" i="0" u="none" strike="noStrike" cap="none" normalizeH="0" baseline="0">
                          <a:ln>
                            <a:noFill/>
                          </a:ln>
                          <a:solidFill>
                            <a:srgbClr val="000000"/>
                          </a:solidFill>
                          <a:effectLst/>
                          <a:latin typeface="Times New Roman" pitchFamily="18" charset="0"/>
                        </a:rPr>
                        <a:t> </a:t>
                      </a:r>
                    </a:p>
                    <a:p>
                      <a:pPr marL="742950" marR="0" lvl="1" indent="-28575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a:ln>
                            <a:noFill/>
                          </a:ln>
                          <a:solidFill>
                            <a:srgbClr val="000000"/>
                          </a:solidFill>
                          <a:effectLst/>
                          <a:latin typeface="Times New Roman" pitchFamily="18" charset="0"/>
                        </a:rPr>
                        <a:t>Other</a:t>
                      </a:r>
                      <a:r>
                        <a:rPr kumimoji="0" lang="en-US" sz="1400" b="0" i="0" u="none" strike="noStrike" cap="none" normalizeH="0" baseline="0">
                          <a:ln>
                            <a:noFill/>
                          </a:ln>
                          <a:solidFill>
                            <a:srgbClr val="000000"/>
                          </a:solidFill>
                          <a:effectLst/>
                          <a:latin typeface="Times New Roman" pitchFamily="18" charset="0"/>
                        </a:rPr>
                        <a:t>       </a:t>
                      </a:r>
                    </a:p>
                    <a:p>
                      <a:pPr marL="742950" marR="0" lvl="1" indent="-28575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    </a:t>
                      </a:r>
                    </a:p>
                  </a:txBody>
                  <a:tcPr marT="45730" marB="4573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765704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 y="125465"/>
            <a:ext cx="9140824" cy="1143000"/>
          </a:xfrm>
        </p:spPr>
        <p:txBody>
          <a:bodyPr/>
          <a:lstStyle/>
          <a:p>
            <a:pPr eaLnBrk="1" hangingPunct="1"/>
            <a:r>
              <a:rPr lang="en-US" sz="3800" dirty="0">
                <a:solidFill>
                  <a:schemeClr val="accent3">
                    <a:lumMod val="10000"/>
                  </a:schemeClr>
                </a:solidFill>
              </a:rPr>
              <a:t>Program Objectives</a:t>
            </a:r>
          </a:p>
        </p:txBody>
      </p:sp>
      <p:graphicFrame>
        <p:nvGraphicFramePr>
          <p:cNvPr id="3" name="Content Placeholder 2"/>
          <p:cNvGraphicFramePr>
            <a:graphicFrameLocks noGrp="1"/>
          </p:cNvGraphicFramePr>
          <p:nvPr>
            <p:ph idx="1"/>
          </p:nvPr>
        </p:nvGraphicFramePr>
        <p:xfrm>
          <a:off x="-152400" y="1524000"/>
          <a:ext cx="8763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9"/>
          <p:cNvSpPr>
            <a:spLocks noChangeArrowheads="1"/>
          </p:cNvSpPr>
          <p:nvPr/>
        </p:nvSpPr>
        <p:spPr bwMode="gray">
          <a:xfrm>
            <a:off x="0" y="1219202"/>
            <a:ext cx="9140825" cy="45719"/>
          </a:xfrm>
          <a:prstGeom prst="rect">
            <a:avLst/>
          </a:prstGeom>
          <a:gradFill rotWithShape="0">
            <a:gsLst>
              <a:gs pos="48000">
                <a:schemeClr val="accent3">
                  <a:lumMod val="50000"/>
                </a:schemeClr>
              </a:gs>
              <a:gs pos="67000">
                <a:schemeClr val="accent3">
                  <a:lumMod val="25000"/>
                </a:schemeClr>
              </a:gs>
            </a:gsLst>
            <a:lin ang="0" scaled="1"/>
          </a:gradFill>
          <a:ln>
            <a:noFill/>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2563911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76200"/>
            <a:ext cx="9372600" cy="914400"/>
          </a:xfrm>
          <a:noFill/>
        </p:spPr>
        <p:txBody>
          <a:bodyPr/>
          <a:lstStyle/>
          <a:p>
            <a:pPr eaLnBrk="1" hangingPunct="1"/>
            <a:r>
              <a:rPr lang="en-US" sz="4000" dirty="0"/>
              <a:t>Gift of Life Referral Response</a:t>
            </a:r>
            <a:endParaRPr lang="en-US" sz="3200" dirty="0"/>
          </a:p>
        </p:txBody>
      </p:sp>
      <p:sp>
        <p:nvSpPr>
          <p:cNvPr id="35843" name="Text Box 3"/>
          <p:cNvSpPr txBox="1">
            <a:spLocks noChangeArrowheads="1"/>
          </p:cNvSpPr>
          <p:nvPr/>
        </p:nvSpPr>
        <p:spPr bwMode="auto">
          <a:xfrm>
            <a:off x="3429000" y="1295400"/>
            <a:ext cx="5715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173038" eaLnBrk="0" hangingPunct="0">
              <a:defRPr sz="2400">
                <a:solidFill>
                  <a:schemeClr val="tx1"/>
                </a:solidFill>
                <a:latin typeface="Times New Roman" pitchFamily="18" charset="0"/>
              </a:defRPr>
            </a:lvl1pPr>
            <a:lvl2pPr marL="742950" indent="-285750" defTabSz="173038" eaLnBrk="0" hangingPunct="0">
              <a:defRPr sz="2400">
                <a:solidFill>
                  <a:schemeClr val="tx1"/>
                </a:solidFill>
                <a:latin typeface="Times New Roman" pitchFamily="18" charset="0"/>
              </a:defRPr>
            </a:lvl2pPr>
            <a:lvl3pPr marL="1143000" indent="-228600" defTabSz="173038" eaLnBrk="0" hangingPunct="0">
              <a:defRPr sz="2400">
                <a:solidFill>
                  <a:schemeClr val="tx1"/>
                </a:solidFill>
                <a:latin typeface="Times New Roman" pitchFamily="18" charset="0"/>
              </a:defRPr>
            </a:lvl3pPr>
            <a:lvl4pPr marL="1600200" indent="-228600" defTabSz="173038" eaLnBrk="0" hangingPunct="0">
              <a:defRPr sz="2400">
                <a:solidFill>
                  <a:schemeClr val="tx1"/>
                </a:solidFill>
                <a:latin typeface="Times New Roman" pitchFamily="18" charset="0"/>
              </a:defRPr>
            </a:lvl4pPr>
            <a:lvl5pPr marL="2057400" indent="-228600" defTabSz="173038" eaLnBrk="0" hangingPunct="0">
              <a:defRPr sz="2400">
                <a:solidFill>
                  <a:schemeClr val="tx1"/>
                </a:solidFill>
                <a:latin typeface="Times New Roman" pitchFamily="18" charset="0"/>
              </a:defRPr>
            </a:lvl5pPr>
            <a:lvl6pPr marL="2514600" indent="-228600" defTabSz="173038" eaLnBrk="0" fontAlgn="base" hangingPunct="0">
              <a:spcBef>
                <a:spcPct val="0"/>
              </a:spcBef>
              <a:spcAft>
                <a:spcPct val="0"/>
              </a:spcAft>
              <a:defRPr sz="2400">
                <a:solidFill>
                  <a:schemeClr val="tx1"/>
                </a:solidFill>
                <a:latin typeface="Times New Roman" pitchFamily="18" charset="0"/>
              </a:defRPr>
            </a:lvl6pPr>
            <a:lvl7pPr marL="2971800" indent="-228600" defTabSz="173038" eaLnBrk="0" fontAlgn="base" hangingPunct="0">
              <a:spcBef>
                <a:spcPct val="0"/>
              </a:spcBef>
              <a:spcAft>
                <a:spcPct val="0"/>
              </a:spcAft>
              <a:defRPr sz="2400">
                <a:solidFill>
                  <a:schemeClr val="tx1"/>
                </a:solidFill>
                <a:latin typeface="Times New Roman" pitchFamily="18" charset="0"/>
              </a:defRPr>
            </a:lvl7pPr>
            <a:lvl8pPr marL="3429000" indent="-228600" defTabSz="173038" eaLnBrk="0" fontAlgn="base" hangingPunct="0">
              <a:spcBef>
                <a:spcPct val="0"/>
              </a:spcBef>
              <a:spcAft>
                <a:spcPct val="0"/>
              </a:spcAft>
              <a:defRPr sz="2400">
                <a:solidFill>
                  <a:schemeClr val="tx1"/>
                </a:solidFill>
                <a:latin typeface="Times New Roman" pitchFamily="18" charset="0"/>
              </a:defRPr>
            </a:lvl8pPr>
            <a:lvl9pPr marL="3886200" indent="-228600" defTabSz="173038" eaLnBrk="0" fontAlgn="base" hangingPunct="0">
              <a:spcBef>
                <a:spcPct val="0"/>
              </a:spcBef>
              <a:spcAft>
                <a:spcPct val="0"/>
              </a:spcAft>
              <a:defRPr sz="2400">
                <a:solidFill>
                  <a:schemeClr val="tx1"/>
                </a:solidFill>
                <a:latin typeface="Times New Roman" pitchFamily="18" charset="0"/>
              </a:defRPr>
            </a:lvl9pPr>
          </a:lstStyle>
          <a:p>
            <a:pPr marL="0" marR="0" lvl="0" indent="0" algn="l" defTabSz="173038" rtl="0" eaLnBrk="0" fontAlgn="base" latinLnBrk="0" hangingPunct="0">
              <a:lnSpc>
                <a:spcPct val="105000"/>
              </a:lnSpc>
              <a:spcBef>
                <a:spcPct val="0"/>
              </a:spcBef>
              <a:spcAft>
                <a:spcPct val="0"/>
              </a:spcAft>
              <a:buClr>
                <a:srgbClr val="FFCC00"/>
              </a:buClr>
              <a:buSzTx/>
              <a:buFontTx/>
              <a:buNone/>
              <a:tabLst/>
              <a:defRPr/>
            </a:pPr>
            <a:r>
              <a:rPr kumimoji="0" lang="en-US" sz="3200" b="0" i="0" u="none" strike="noStrike" kern="1200" cap="none" spc="0" normalizeH="0" baseline="0" noProof="0" dirty="0">
                <a:ln>
                  <a:noFill/>
                </a:ln>
                <a:solidFill>
                  <a:srgbClr val="FFCC00"/>
                </a:solidFill>
                <a:effectLst/>
                <a:uLnTx/>
                <a:uFillTx/>
                <a:latin typeface="Times New Roman" pitchFamily="18" charset="0"/>
                <a:ea typeface="+mn-ea"/>
                <a:cs typeface="+mn-cs"/>
              </a:rPr>
              <a:t>Gift of Life will:</a:t>
            </a:r>
          </a:p>
          <a:p>
            <a:pPr marL="0" marR="0" lvl="0" indent="0" algn="l" defTabSz="173038" rtl="0" eaLnBrk="0" fontAlgn="base" latinLnBrk="0" hangingPunct="0">
              <a:lnSpc>
                <a:spcPct val="105000"/>
              </a:lnSpc>
              <a:spcBef>
                <a:spcPct val="0"/>
              </a:spcBef>
              <a:spcAft>
                <a:spcPct val="25000"/>
              </a:spcAft>
              <a:buClr>
                <a:srgbClr val="FFCC00"/>
              </a:buClr>
              <a:buSzTx/>
              <a:buFontTx/>
              <a:buChar char="•"/>
              <a:tabLst/>
              <a:defRPr/>
            </a:pPr>
            <a:r>
              <a:rPr kumimoji="0" lang="en-US" sz="2800" b="0" i="0"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Evaluate  the patient  </a:t>
            </a:r>
          </a:p>
          <a:p>
            <a:pPr marL="0" marR="0" lvl="0" indent="0" algn="l" defTabSz="173038" rtl="0" eaLnBrk="0" fontAlgn="base" latinLnBrk="0" hangingPunct="0">
              <a:lnSpc>
                <a:spcPct val="105000"/>
              </a:lnSpc>
              <a:spcBef>
                <a:spcPct val="0"/>
              </a:spcBef>
              <a:spcAft>
                <a:spcPct val="25000"/>
              </a:spcAft>
              <a:buClr>
                <a:srgbClr val="FFCC00"/>
              </a:buClr>
              <a:buSzTx/>
              <a:buFontTx/>
              <a:buChar char="•"/>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  Determine scope of the gift</a:t>
            </a:r>
          </a:p>
          <a:p>
            <a:pPr marL="0" marR="0" lvl="0" indent="0" algn="l" defTabSz="173038" rtl="0" eaLnBrk="0" fontAlgn="base" latinLnBrk="0" hangingPunct="0">
              <a:lnSpc>
                <a:spcPct val="105000"/>
              </a:lnSpc>
              <a:spcBef>
                <a:spcPct val="0"/>
              </a:spcBef>
              <a:spcAft>
                <a:spcPct val="25000"/>
              </a:spcAft>
              <a:buClr>
                <a:srgbClr val="FFCC00"/>
              </a:buClr>
              <a:buSzTx/>
              <a:buFontTx/>
              <a:buChar char="•"/>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  Contact the donor registry</a:t>
            </a:r>
          </a:p>
          <a:p>
            <a:pPr marL="0" marR="0" lvl="0" indent="0" algn="l" defTabSz="173038" rtl="0" eaLnBrk="0" fontAlgn="base" latinLnBrk="0" hangingPunct="0">
              <a:lnSpc>
                <a:spcPct val="105000"/>
              </a:lnSpc>
              <a:spcBef>
                <a:spcPct val="0"/>
              </a:spcBef>
              <a:spcAft>
                <a:spcPct val="25000"/>
              </a:spcAft>
              <a:buClr>
                <a:srgbClr val="FFCC00"/>
              </a:buClr>
              <a:buSzTx/>
              <a:buFontTx/>
              <a:buChar char="•"/>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  Identify the legal next of kin</a:t>
            </a:r>
          </a:p>
          <a:p>
            <a:pPr marL="0" marR="0" lvl="0" indent="0" algn="l" defTabSz="173038" rtl="0" eaLnBrk="0" fontAlgn="base" latinLnBrk="0" hangingPunct="0">
              <a:lnSpc>
                <a:spcPct val="105000"/>
              </a:lnSpc>
              <a:spcBef>
                <a:spcPct val="0"/>
              </a:spcBef>
              <a:spcAft>
                <a:spcPct val="0"/>
              </a:spcAft>
              <a:buClr>
                <a:srgbClr val="FFCC00"/>
              </a:buClr>
              <a:buSzTx/>
              <a:buFontTx/>
              <a:buChar char="•"/>
              <a:tabLst/>
              <a:defRPr/>
            </a:pPr>
            <a:endParaRPr kumimoji="0" lang="en-US" sz="2800" b="0"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35844" name="Text Box 4"/>
          <p:cNvSpPr txBox="1">
            <a:spLocks noChangeArrowheads="1"/>
          </p:cNvSpPr>
          <p:nvPr/>
        </p:nvSpPr>
        <p:spPr bwMode="auto">
          <a:xfrm>
            <a:off x="382588" y="1017588"/>
            <a:ext cx="83804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35845" name="Rectangle 5"/>
          <p:cNvSpPr>
            <a:spLocks noChangeArrowheads="1"/>
          </p:cNvSpPr>
          <p:nvPr/>
        </p:nvSpPr>
        <p:spPr bwMode="auto">
          <a:xfrm>
            <a:off x="0" y="4211638"/>
            <a:ext cx="9144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95000"/>
              </a:lnSpc>
              <a:spcBef>
                <a:spcPct val="50000"/>
              </a:spcBef>
              <a:spcAft>
                <a:spcPct val="0"/>
              </a:spcAft>
              <a:buClr>
                <a:srgbClr val="FFCC00"/>
              </a:buClr>
              <a:buSzTx/>
              <a:buFontTx/>
              <a:buNone/>
              <a:tabLst/>
              <a:defRPr/>
            </a:pPr>
            <a:r>
              <a:rPr kumimoji="0" lang="en-US" sz="3200" b="0" i="0" u="none" strike="noStrike" kern="1200" cap="none" spc="0" normalizeH="0" baseline="0" noProof="0" dirty="0">
                <a:ln>
                  <a:noFill/>
                </a:ln>
                <a:solidFill>
                  <a:srgbClr val="FFCC00"/>
                </a:solidFill>
                <a:effectLst/>
                <a:uLnTx/>
                <a:uFillTx/>
                <a:latin typeface="Times New Roman" pitchFamily="18" charset="0"/>
                <a:ea typeface="+mn-ea"/>
                <a:cs typeface="+mn-cs"/>
              </a:rPr>
              <a:t> In Collaboration with the Care Giving Team to:</a:t>
            </a:r>
          </a:p>
          <a:p>
            <a:pPr marL="1371600" marR="0" lvl="3" indent="0" algn="l" defTabSz="914400" rtl="0" eaLnBrk="0" fontAlgn="base" latinLnBrk="0" hangingPunct="0">
              <a:lnSpc>
                <a:spcPct val="90000"/>
              </a:lnSpc>
              <a:spcBef>
                <a:spcPct val="20000"/>
              </a:spcBef>
              <a:spcAft>
                <a:spcPct val="0"/>
              </a:spcAft>
              <a:buClr>
                <a:srgbClr val="FFCC00"/>
              </a:buClr>
              <a:buSzTx/>
              <a:buFont typeface="Wingdings" pitchFamily="2" charset="2"/>
              <a:buChar char="ü"/>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 Determine family communication plan </a:t>
            </a:r>
          </a:p>
          <a:p>
            <a:pPr marL="1371600" marR="0" lvl="3" indent="0" algn="l" defTabSz="914400" rtl="0" eaLnBrk="0" fontAlgn="base" latinLnBrk="0" hangingPunct="0">
              <a:lnSpc>
                <a:spcPct val="90000"/>
              </a:lnSpc>
              <a:spcBef>
                <a:spcPct val="0"/>
              </a:spcBef>
              <a:spcAft>
                <a:spcPct val="0"/>
              </a:spcAft>
              <a:buClr>
                <a:srgbClr val="FFCC00"/>
              </a:buClr>
              <a:buSzTx/>
              <a:buFont typeface="Wingdings" pitchFamily="2" charset="2"/>
              <a:buNone/>
              <a:tabLst/>
              <a:defRPr/>
            </a:pPr>
            <a:r>
              <a:rPr kumimoji="0" lang="en-US" sz="2800" b="0" i="1" u="none" strike="noStrike" kern="1200" cap="none" spc="0" normalizeH="0" baseline="0" noProof="0" dirty="0">
                <a:ln>
                  <a:noFill/>
                </a:ln>
                <a:solidFill>
                  <a:srgbClr val="FFCC00"/>
                </a:solidFill>
                <a:effectLst/>
                <a:uLnTx/>
                <a:uFillTx/>
                <a:latin typeface="Times New Roman" pitchFamily="18" charset="0"/>
                <a:ea typeface="+mn-ea"/>
                <a:cs typeface="+mn-cs"/>
              </a:rPr>
              <a:t>    (no early mention of donation)</a:t>
            </a:r>
          </a:p>
          <a:p>
            <a:pPr marL="1371600" marR="0" lvl="3" indent="0" algn="l" defTabSz="914400" rtl="0" eaLnBrk="0" fontAlgn="base" latinLnBrk="0" hangingPunct="0">
              <a:lnSpc>
                <a:spcPct val="90000"/>
              </a:lnSpc>
              <a:spcBef>
                <a:spcPct val="50000"/>
              </a:spcBef>
              <a:spcAft>
                <a:spcPct val="0"/>
              </a:spcAft>
              <a:buClr>
                <a:srgbClr val="FFCC00"/>
              </a:buClr>
              <a:buSzTx/>
              <a:buFont typeface="Wingdings" pitchFamily="2" charset="2"/>
              <a:buChar char="ü"/>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 Preserve donation options </a:t>
            </a:r>
          </a:p>
          <a:p>
            <a:pPr marL="1371600" marR="0" lvl="3" indent="0" algn="l" defTabSz="914400" rtl="0" eaLnBrk="0" fontAlgn="base" latinLnBrk="0" hangingPunct="0">
              <a:lnSpc>
                <a:spcPct val="90000"/>
              </a:lnSpc>
              <a:spcBef>
                <a:spcPct val="50000"/>
              </a:spcBef>
              <a:spcAft>
                <a:spcPct val="0"/>
              </a:spcAft>
              <a:buClr>
                <a:srgbClr val="FFCC00"/>
              </a:buClr>
              <a:buSzTx/>
              <a:buFont typeface="Wingdings" pitchFamily="2" charset="2"/>
              <a:buChar char="ü"/>
              <a:tabLst/>
              <a:defRPr/>
            </a:pPr>
            <a:r>
              <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mn-cs"/>
              </a:rPr>
              <a:t> Support the family</a:t>
            </a:r>
          </a:p>
        </p:txBody>
      </p:sp>
      <p:sp>
        <p:nvSpPr>
          <p:cNvPr id="35846" name="Rectangle 6"/>
          <p:cNvSpPr>
            <a:spLocks noChangeArrowheads="1"/>
          </p:cNvSpPr>
          <p:nvPr/>
        </p:nvSpPr>
        <p:spPr bwMode="gray">
          <a:xfrm>
            <a:off x="0" y="958850"/>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35847" name="Picture 7" descr="DSC01499"/>
          <p:cNvPicPr>
            <a:picLocks noChangeAspect="1" noChangeArrowheads="1"/>
          </p:cNvPicPr>
          <p:nvPr/>
        </p:nvPicPr>
        <p:blipFill>
          <a:blip r:embed="rId3">
            <a:lum bright="8000" contrast="4000"/>
            <a:extLst>
              <a:ext uri="{28A0092B-C50C-407E-A947-70E740481C1C}">
                <a14:useLocalDpi xmlns:a14="http://schemas.microsoft.com/office/drawing/2010/main" val="0"/>
              </a:ext>
            </a:extLst>
          </a:blip>
          <a:srcRect/>
          <a:stretch>
            <a:fillRect/>
          </a:stretch>
        </p:blipFill>
        <p:spPr bwMode="auto">
          <a:xfrm>
            <a:off x="76200" y="1371600"/>
            <a:ext cx="3254375" cy="2441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285750"/>
            <a:ext cx="9144000" cy="1143000"/>
          </a:xfrm>
        </p:spPr>
        <p:txBody>
          <a:bodyPr/>
          <a:lstStyle/>
          <a:p>
            <a:pPr eaLnBrk="1" hangingPunct="1"/>
            <a:r>
              <a:rPr lang="en-US" altLang="en-US" sz="4000"/>
              <a:t>Organ Donation Can Occur in Two Ways</a:t>
            </a:r>
          </a:p>
        </p:txBody>
      </p:sp>
      <p:sp>
        <p:nvSpPr>
          <p:cNvPr id="76803" name="Rectangle 3"/>
          <p:cNvSpPr>
            <a:spLocks noGrp="1" noChangeArrowheads="1"/>
          </p:cNvSpPr>
          <p:nvPr>
            <p:ph type="body" sz="half" idx="1"/>
          </p:nvPr>
        </p:nvSpPr>
        <p:spPr>
          <a:xfrm>
            <a:off x="0" y="1524000"/>
            <a:ext cx="9102725" cy="2514600"/>
          </a:xfrm>
        </p:spPr>
        <p:txBody>
          <a:bodyPr/>
          <a:lstStyle/>
          <a:p>
            <a:pPr algn="ctr" eaLnBrk="1" hangingPunct="1">
              <a:buFontTx/>
              <a:buNone/>
            </a:pPr>
            <a:r>
              <a:rPr lang="en-US" altLang="en-US" sz="3200" i="1" u="sng">
                <a:solidFill>
                  <a:srgbClr val="FFFF00"/>
                </a:solidFill>
              </a:rPr>
              <a:t>Donation After Brain Death (DBD)</a:t>
            </a:r>
            <a:endParaRPr lang="en-US" altLang="en-US" sz="2400" i="1" u="sng">
              <a:solidFill>
                <a:srgbClr val="FFFF00"/>
              </a:solidFill>
            </a:endParaRPr>
          </a:p>
          <a:p>
            <a:pPr algn="ctr" eaLnBrk="1" hangingPunct="1">
              <a:lnSpc>
                <a:spcPct val="40000"/>
              </a:lnSpc>
              <a:buFontTx/>
              <a:buNone/>
            </a:pPr>
            <a:endParaRPr lang="en-US" altLang="en-US" sz="2400" b="1" i="1" u="sng"/>
          </a:p>
          <a:p>
            <a:pPr algn="ctr" eaLnBrk="1" hangingPunct="1">
              <a:buFontTx/>
              <a:buNone/>
            </a:pPr>
            <a:r>
              <a:rPr lang="en-US" altLang="en-US" sz="2400"/>
              <a:t>	Organs are surgically recovered following the determination of death utilizing neurological criteria.  </a:t>
            </a:r>
          </a:p>
          <a:p>
            <a:pPr algn="ctr" eaLnBrk="1" hangingPunct="1">
              <a:buFontTx/>
              <a:buNone/>
            </a:pPr>
            <a:r>
              <a:rPr lang="en-US" altLang="en-US" sz="2400"/>
              <a:t>	Circulation is intact at the time of organ recovery.</a:t>
            </a:r>
          </a:p>
          <a:p>
            <a:pPr algn="ctr" eaLnBrk="1" hangingPunct="1">
              <a:buFontTx/>
              <a:buNone/>
            </a:pPr>
            <a:endParaRPr lang="en-US" altLang="en-US" sz="2000"/>
          </a:p>
        </p:txBody>
      </p:sp>
      <p:sp>
        <p:nvSpPr>
          <p:cNvPr id="76804" name="Rectangle 4"/>
          <p:cNvSpPr>
            <a:spLocks noGrp="1" noChangeArrowheads="1"/>
          </p:cNvSpPr>
          <p:nvPr>
            <p:ph type="body" sz="half" idx="2"/>
          </p:nvPr>
        </p:nvSpPr>
        <p:spPr>
          <a:xfrm>
            <a:off x="0" y="3886200"/>
            <a:ext cx="9540875" cy="4114800"/>
          </a:xfrm>
        </p:spPr>
        <p:txBody>
          <a:bodyPr/>
          <a:lstStyle/>
          <a:p>
            <a:pPr algn="ctr" eaLnBrk="1" hangingPunct="1">
              <a:buFontTx/>
              <a:buNone/>
            </a:pPr>
            <a:r>
              <a:rPr lang="en-US" altLang="en-US" sz="3200" i="1" u="sng">
                <a:solidFill>
                  <a:srgbClr val="FFFF00"/>
                </a:solidFill>
              </a:rPr>
              <a:t>Donation After Cardiac Death (DCD)</a:t>
            </a:r>
            <a:endParaRPr lang="en-US" altLang="en-US" sz="2400" b="1" i="1" u="sng">
              <a:solidFill>
                <a:srgbClr val="FFFF00"/>
              </a:solidFill>
            </a:endParaRPr>
          </a:p>
          <a:p>
            <a:pPr algn="ctr" eaLnBrk="1" hangingPunct="1">
              <a:lnSpc>
                <a:spcPct val="50000"/>
              </a:lnSpc>
              <a:buFontTx/>
              <a:buNone/>
            </a:pPr>
            <a:endParaRPr lang="en-US" altLang="en-US" sz="2400"/>
          </a:p>
          <a:p>
            <a:pPr algn="ctr" eaLnBrk="1" hangingPunct="1">
              <a:buFontTx/>
              <a:buNone/>
            </a:pPr>
            <a:r>
              <a:rPr lang="en-US" altLang="en-US" sz="2400"/>
              <a:t>Organs are surgically recovered following </a:t>
            </a:r>
          </a:p>
          <a:p>
            <a:pPr algn="ctr" eaLnBrk="1" hangingPunct="1">
              <a:buFontTx/>
              <a:buNone/>
            </a:pPr>
            <a:r>
              <a:rPr lang="en-US" altLang="en-US" sz="2400"/>
              <a:t>the determination of death, by neurological </a:t>
            </a:r>
          </a:p>
          <a:p>
            <a:pPr algn="ctr" eaLnBrk="1" hangingPunct="1">
              <a:buFontTx/>
              <a:buNone/>
            </a:pPr>
            <a:r>
              <a:rPr lang="en-US" altLang="en-US" sz="2400"/>
              <a:t>or cardiopulmonary criteria.</a:t>
            </a:r>
          </a:p>
          <a:p>
            <a:pPr algn="ctr" eaLnBrk="1" hangingPunct="1">
              <a:buFontTx/>
              <a:buNone/>
            </a:pPr>
            <a:r>
              <a:rPr lang="en-US" altLang="en-US" sz="2400"/>
              <a:t>Circulation is not intact at the time of organ recovery.</a:t>
            </a:r>
            <a:endParaRPr lang="en-US" altLang="en-US"/>
          </a:p>
        </p:txBody>
      </p:sp>
      <p:sp>
        <p:nvSpPr>
          <p:cNvPr id="76805" name="Line 5"/>
          <p:cNvSpPr>
            <a:spLocks noChangeShapeType="1"/>
          </p:cNvSpPr>
          <p:nvPr/>
        </p:nvSpPr>
        <p:spPr bwMode="auto">
          <a:xfrm>
            <a:off x="0" y="1371600"/>
            <a:ext cx="9144000" cy="0"/>
          </a:xfrm>
          <a:prstGeom prst="line">
            <a:avLst/>
          </a:prstGeom>
          <a:noFill/>
          <a:ln w="57150" cmpd="thinThick">
            <a:solidFill>
              <a:srgbClr val="FF0000"/>
            </a:solidFill>
            <a:round/>
            <a:headEnd type="none" w="lg" len="lg"/>
            <a:tailEnd type="none" w="lg" len="lg"/>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0937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1143000"/>
            <a:ext cx="9144000" cy="685800"/>
          </a:xfrm>
          <a:prstGeom prst="rect">
            <a:avLst/>
          </a:prstGeom>
          <a:noFill/>
          <a:ln w="25400">
            <a:noFill/>
            <a:miter lim="800000"/>
            <a:headEnd type="none" w="lg" len="lg"/>
            <a:tailEnd type="none" w="lg" len="lg"/>
          </a:ln>
          <a:effectLst/>
        </p:spPr>
        <p:txBody>
          <a:bodyPr wrap="none" anchor="ctr"/>
          <a:lstStyle/>
          <a:p>
            <a:pPr eaLnBrk="0" hangingPunct="0"/>
            <a:r>
              <a:rPr lang="en-US" altLang="en-US" sz="3200" b="1">
                <a:solidFill>
                  <a:srgbClr val="FFCC00"/>
                </a:solidFill>
                <a:latin typeface="Arial" charset="0"/>
              </a:rPr>
              <a:t>Organ Donation Process</a:t>
            </a:r>
          </a:p>
          <a:p>
            <a:pPr eaLnBrk="0" hangingPunct="0"/>
            <a:endParaRPr lang="en-US" altLang="en-US" sz="800" b="1">
              <a:solidFill>
                <a:srgbClr val="FFCC00"/>
              </a:solidFill>
              <a:latin typeface="Arial" charset="0"/>
            </a:endParaRPr>
          </a:p>
          <a:p>
            <a:pPr eaLnBrk="0" hangingPunct="0"/>
            <a:r>
              <a:rPr lang="en-US" altLang="en-US" sz="2300">
                <a:solidFill>
                  <a:srgbClr val="FFCC00"/>
                </a:solidFill>
                <a:latin typeface="Arial" charset="0"/>
              </a:rPr>
              <a:t>Vent-Dependent Pt with a Non-Recoverable Neurological Injury/Illness</a:t>
            </a:r>
          </a:p>
          <a:p>
            <a:pPr eaLnBrk="0" hangingPunct="0"/>
            <a:r>
              <a:rPr lang="en-US" altLang="en-US" sz="2300">
                <a:solidFill>
                  <a:srgbClr val="FFCC00"/>
                </a:solidFill>
                <a:latin typeface="Arial" charset="0"/>
              </a:rPr>
              <a:t>Care Team Determines Grave Prognosis</a:t>
            </a:r>
          </a:p>
          <a:p>
            <a:pPr eaLnBrk="0" hangingPunct="0">
              <a:lnSpc>
                <a:spcPct val="90000"/>
              </a:lnSpc>
            </a:pPr>
            <a:endParaRPr lang="en-US" altLang="en-US" sz="2300" b="1">
              <a:solidFill>
                <a:srgbClr val="FFCC00"/>
              </a:solidFill>
              <a:latin typeface="Franklin Gothic Book" pitchFamily="34" charset="0"/>
            </a:endParaRPr>
          </a:p>
          <a:p>
            <a:pPr eaLnBrk="0" hangingPunct="0"/>
            <a:endParaRPr lang="en-US" altLang="en-US" sz="4600">
              <a:solidFill>
                <a:srgbClr val="FFFFFF"/>
              </a:solidFill>
              <a:latin typeface="Franklin Gothic Book" pitchFamily="34" charset="0"/>
            </a:endParaRPr>
          </a:p>
          <a:p>
            <a:pPr eaLnBrk="0" hangingPunct="0"/>
            <a:endParaRPr lang="en-US" altLang="en-US" sz="3800">
              <a:solidFill>
                <a:srgbClr val="FFFF00"/>
              </a:solidFill>
              <a:latin typeface="Franklin Gothic Book" pitchFamily="34" charset="0"/>
            </a:endParaRPr>
          </a:p>
        </p:txBody>
      </p:sp>
      <p:sp>
        <p:nvSpPr>
          <p:cNvPr id="77827" name="Rectangle 3"/>
          <p:cNvSpPr>
            <a:spLocks noChangeArrowheads="1"/>
          </p:cNvSpPr>
          <p:nvPr/>
        </p:nvSpPr>
        <p:spPr bwMode="auto">
          <a:xfrm>
            <a:off x="228600" y="2743200"/>
            <a:ext cx="4000500" cy="914400"/>
          </a:xfrm>
          <a:prstGeom prst="rect">
            <a:avLst/>
          </a:prstGeom>
          <a:noFill/>
          <a:ln w="25400">
            <a:solidFill>
              <a:schemeClr val="tx1"/>
            </a:solidFill>
            <a:miter lim="800000"/>
            <a:headEnd type="none" w="lg" len="lg"/>
            <a:tailEnd type="none" w="lg" len="lg"/>
          </a:ln>
          <a:effectLst/>
        </p:spPr>
        <p:txBody>
          <a:bodyPr anchor="ctr"/>
          <a:lstStyle/>
          <a:p>
            <a:pPr algn="l" eaLnBrk="0" hangingPunct="0">
              <a:lnSpc>
                <a:spcPct val="85000"/>
              </a:lnSpc>
              <a:buFontTx/>
              <a:buChar char="•"/>
            </a:pPr>
            <a:r>
              <a:rPr lang="en-US" altLang="en-US" sz="1600">
                <a:solidFill>
                  <a:srgbClr val="FFFFFF"/>
                </a:solidFill>
                <a:latin typeface="Franklin Gothic Book" pitchFamily="34" charset="0"/>
              </a:rPr>
              <a:t> Exam c/w brain death</a:t>
            </a:r>
          </a:p>
          <a:p>
            <a:pPr algn="l" eaLnBrk="0" hangingPunct="0">
              <a:lnSpc>
                <a:spcPct val="85000"/>
              </a:lnSpc>
              <a:buFontTx/>
              <a:buChar char="•"/>
            </a:pPr>
            <a:r>
              <a:rPr lang="en-US" altLang="en-US" sz="1600">
                <a:solidFill>
                  <a:srgbClr val="FFFFFF"/>
                </a:solidFill>
                <a:latin typeface="Franklin Gothic Book" pitchFamily="34" charset="0"/>
              </a:rPr>
              <a:t> Death pronounced on neuro criteria</a:t>
            </a:r>
          </a:p>
        </p:txBody>
      </p:sp>
      <p:sp>
        <p:nvSpPr>
          <p:cNvPr id="77828" name="Rectangle 4"/>
          <p:cNvSpPr>
            <a:spLocks noChangeArrowheads="1"/>
          </p:cNvSpPr>
          <p:nvPr/>
        </p:nvSpPr>
        <p:spPr bwMode="auto">
          <a:xfrm>
            <a:off x="228600" y="3790950"/>
            <a:ext cx="4000500" cy="704850"/>
          </a:xfrm>
          <a:prstGeom prst="rect">
            <a:avLst/>
          </a:prstGeom>
          <a:noFill/>
          <a:ln w="25400">
            <a:solidFill>
              <a:schemeClr val="tx1"/>
            </a:solidFill>
            <a:miter lim="800000"/>
            <a:headEnd type="none" w="lg" len="lg"/>
            <a:tailEnd type="none" w="lg" len="lg"/>
          </a:ln>
          <a:effectLst/>
        </p:spPr>
        <p:txBody>
          <a:bodyPr anchor="ctr"/>
          <a:lstStyle/>
          <a:p>
            <a:pPr algn="l" defTabSz="115888" eaLnBrk="0" hangingPunct="0">
              <a:lnSpc>
                <a:spcPct val="15000"/>
              </a:lnSpc>
              <a:tabLst>
                <a:tab pos="115888" algn="l"/>
              </a:tabLst>
            </a:pPr>
            <a:endParaRPr lang="en-US" altLang="en-US" sz="1600">
              <a:solidFill>
                <a:srgbClr val="FFFFFF"/>
              </a:solidFill>
              <a:latin typeface="Franklin Gothic Book" pitchFamily="34" charset="0"/>
            </a:endParaRPr>
          </a:p>
          <a:p>
            <a:pPr algn="l" defTabSz="115888" eaLnBrk="0" hangingPunct="0">
              <a:lnSpc>
                <a:spcPct val="85000"/>
              </a:lnSpc>
              <a:buFontTx/>
              <a:buChar char="•"/>
              <a:tabLst>
                <a:tab pos="115888" algn="l"/>
              </a:tabLst>
            </a:pPr>
            <a:r>
              <a:rPr lang="en-US" altLang="en-US" sz="1600">
                <a:solidFill>
                  <a:srgbClr val="FFFFFF"/>
                </a:solidFill>
                <a:latin typeface="Franklin Gothic Book" pitchFamily="34" charset="0"/>
              </a:rPr>
              <a:t> Approach family about donation 	       </a:t>
            </a:r>
            <a:br>
              <a:rPr lang="en-US" altLang="en-US" sz="1600">
                <a:solidFill>
                  <a:srgbClr val="FFFFFF"/>
                </a:solidFill>
                <a:latin typeface="Franklin Gothic Book" pitchFamily="34" charset="0"/>
              </a:rPr>
            </a:br>
            <a:r>
              <a:rPr lang="en-US" altLang="en-US" sz="1600">
                <a:solidFill>
                  <a:srgbClr val="FFFFFF"/>
                </a:solidFill>
                <a:latin typeface="Franklin Gothic Book" pitchFamily="34" charset="0"/>
              </a:rPr>
              <a:t>    (GLDP And Care Team)</a:t>
            </a:r>
          </a:p>
        </p:txBody>
      </p:sp>
      <p:sp>
        <p:nvSpPr>
          <p:cNvPr id="77829" name="Rectangle 5"/>
          <p:cNvSpPr>
            <a:spLocks noChangeArrowheads="1"/>
          </p:cNvSpPr>
          <p:nvPr/>
        </p:nvSpPr>
        <p:spPr bwMode="auto">
          <a:xfrm>
            <a:off x="228600" y="4648200"/>
            <a:ext cx="3981450" cy="933450"/>
          </a:xfrm>
          <a:prstGeom prst="rect">
            <a:avLst/>
          </a:prstGeom>
          <a:noFill/>
          <a:ln w="25400">
            <a:solidFill>
              <a:schemeClr val="tx1"/>
            </a:solidFill>
            <a:miter lim="800000"/>
            <a:headEnd type="none" w="lg" len="lg"/>
            <a:tailEnd type="none" w="lg" len="lg"/>
          </a:ln>
          <a:effectLst/>
        </p:spPr>
        <p:txBody>
          <a:bodyPr anchor="ctr"/>
          <a:lstStyle/>
          <a:p>
            <a:pPr algn="l" defTabSz="115888" eaLnBrk="0" hangingPunct="0">
              <a:lnSpc>
                <a:spcPct val="85000"/>
              </a:lnSpc>
              <a:buFontTx/>
              <a:buChar char="•"/>
            </a:pPr>
            <a:r>
              <a:rPr lang="en-US" altLang="en-US" sz="1600">
                <a:solidFill>
                  <a:srgbClr val="FFFFFF"/>
                </a:solidFill>
                <a:latin typeface="Franklin Gothic Book" pitchFamily="34" charset="0"/>
                <a:sym typeface="Monotype Sorts" pitchFamily="2" charset="2"/>
              </a:rPr>
              <a:t> Support family through decision making</a:t>
            </a:r>
          </a:p>
          <a:p>
            <a:pPr algn="l" defTabSz="115888" eaLnBrk="0" hangingPunct="0">
              <a:lnSpc>
                <a:spcPct val="85000"/>
              </a:lnSpc>
              <a:buFontTx/>
              <a:buChar char="•"/>
            </a:pPr>
            <a:r>
              <a:rPr lang="en-US" altLang="en-US" sz="1600">
                <a:solidFill>
                  <a:srgbClr val="FFFFFF"/>
                </a:solidFill>
                <a:latin typeface="Franklin Gothic Book" pitchFamily="34" charset="0"/>
              </a:rPr>
              <a:t> Maintain pt hemodynamic support</a:t>
            </a:r>
            <a:endParaRPr lang="en-US" altLang="en-US" sz="1600">
              <a:solidFill>
                <a:srgbClr val="FFFFFF"/>
              </a:solidFill>
              <a:latin typeface="Franklin Gothic Book" pitchFamily="34" charset="0"/>
              <a:sym typeface="Monotype Sorts" pitchFamily="2" charset="2"/>
            </a:endParaRPr>
          </a:p>
        </p:txBody>
      </p:sp>
      <p:sp>
        <p:nvSpPr>
          <p:cNvPr id="77830" name="Rectangle 6"/>
          <p:cNvSpPr>
            <a:spLocks noChangeArrowheads="1"/>
          </p:cNvSpPr>
          <p:nvPr/>
        </p:nvSpPr>
        <p:spPr bwMode="auto">
          <a:xfrm>
            <a:off x="228600" y="5715000"/>
            <a:ext cx="3981450" cy="1028700"/>
          </a:xfrm>
          <a:prstGeom prst="rect">
            <a:avLst/>
          </a:prstGeom>
          <a:noFill/>
          <a:ln w="25400">
            <a:solidFill>
              <a:schemeClr val="tx1"/>
            </a:solidFill>
            <a:miter lim="800000"/>
            <a:headEnd type="none" w="lg" len="lg"/>
            <a:tailEnd type="none" w="lg" len="lg"/>
          </a:ln>
          <a:effectLst/>
        </p:spPr>
        <p:txBody>
          <a:bodyPr wrap="none" anchor="ctr"/>
          <a:lstStyle/>
          <a:p>
            <a:pPr algn="l" eaLnBrk="0" hangingPunct="0">
              <a:lnSpc>
                <a:spcPct val="85000"/>
              </a:lnSpc>
              <a:buFontTx/>
              <a:buChar char="•"/>
            </a:pPr>
            <a:r>
              <a:rPr lang="en-US" altLang="en-US" sz="1600">
                <a:solidFill>
                  <a:srgbClr val="FFFFFF"/>
                </a:solidFill>
                <a:latin typeface="Franklin Gothic Book" pitchFamily="34" charset="0"/>
              </a:rPr>
              <a:t> Patient transferred to OR</a:t>
            </a:r>
          </a:p>
          <a:p>
            <a:pPr algn="l" eaLnBrk="0" hangingPunct="0">
              <a:lnSpc>
                <a:spcPct val="85000"/>
              </a:lnSpc>
              <a:buFontTx/>
              <a:buChar char="•"/>
            </a:pPr>
            <a:r>
              <a:rPr lang="en-US" altLang="en-US" sz="1600">
                <a:solidFill>
                  <a:srgbClr val="FFFFFF"/>
                </a:solidFill>
                <a:latin typeface="Franklin Gothic Book" pitchFamily="34" charset="0"/>
              </a:rPr>
              <a:t> Surgical recovery </a:t>
            </a:r>
          </a:p>
        </p:txBody>
      </p:sp>
      <p:sp>
        <p:nvSpPr>
          <p:cNvPr id="77831" name="Rectangle 7"/>
          <p:cNvSpPr>
            <a:spLocks noChangeArrowheads="1"/>
          </p:cNvSpPr>
          <p:nvPr/>
        </p:nvSpPr>
        <p:spPr bwMode="auto">
          <a:xfrm>
            <a:off x="4800600" y="5715000"/>
            <a:ext cx="4191000" cy="1028700"/>
          </a:xfrm>
          <a:prstGeom prst="rect">
            <a:avLst/>
          </a:prstGeom>
          <a:noFill/>
          <a:ln w="25400">
            <a:solidFill>
              <a:schemeClr val="tx1"/>
            </a:solidFill>
            <a:miter lim="800000"/>
            <a:headEnd type="none" w="lg" len="lg"/>
            <a:tailEnd type="none" w="lg" len="lg"/>
          </a:ln>
          <a:effectLst/>
        </p:spPr>
        <p:txBody>
          <a:bodyPr anchor="ctr"/>
          <a:lstStyle/>
          <a:p>
            <a:pPr algn="l" defTabSz="677863" eaLnBrk="0" hangingPunct="0">
              <a:lnSpc>
                <a:spcPct val="85000"/>
              </a:lnSpc>
            </a:pPr>
            <a:endParaRPr lang="en-US" altLang="en-US" sz="1600">
              <a:solidFill>
                <a:srgbClr val="FFFFFF"/>
              </a:solidFill>
              <a:latin typeface="Franklin Gothic Book" pitchFamily="34" charset="0"/>
            </a:endParaRPr>
          </a:p>
          <a:p>
            <a:pPr algn="l" defTabSz="677863" eaLnBrk="0" hangingPunct="0">
              <a:lnSpc>
                <a:spcPct val="85000"/>
              </a:lnSpc>
              <a:buFontTx/>
              <a:buChar char="•"/>
            </a:pPr>
            <a:r>
              <a:rPr lang="en-US" altLang="en-US" sz="1600">
                <a:solidFill>
                  <a:srgbClr val="FFFFFF"/>
                </a:solidFill>
                <a:latin typeface="Franklin Gothic Book" pitchFamily="34" charset="0"/>
              </a:rPr>
              <a:t> Patient transferred to OR  for W/D</a:t>
            </a:r>
          </a:p>
          <a:p>
            <a:pPr algn="l" defTabSz="677863" eaLnBrk="0" hangingPunct="0">
              <a:lnSpc>
                <a:spcPct val="85000"/>
              </a:lnSpc>
              <a:buFontTx/>
              <a:buChar char="•"/>
            </a:pPr>
            <a:r>
              <a:rPr lang="en-US" altLang="en-US" sz="1600">
                <a:solidFill>
                  <a:srgbClr val="FFFFFF"/>
                </a:solidFill>
                <a:latin typeface="Franklin Gothic Book" pitchFamily="34" charset="0"/>
              </a:rPr>
              <a:t> Death pronounced on cardio-pulm criteria </a:t>
            </a:r>
          </a:p>
          <a:p>
            <a:pPr algn="l" defTabSz="677863" eaLnBrk="0" hangingPunct="0">
              <a:lnSpc>
                <a:spcPct val="85000"/>
              </a:lnSpc>
              <a:buFontTx/>
              <a:buChar char="•"/>
            </a:pPr>
            <a:r>
              <a:rPr lang="en-US" altLang="en-US" sz="1600">
                <a:solidFill>
                  <a:srgbClr val="FFFFFF"/>
                </a:solidFill>
                <a:latin typeface="Franklin Gothic Book" pitchFamily="34" charset="0"/>
              </a:rPr>
              <a:t> Surgical recovery</a:t>
            </a:r>
          </a:p>
          <a:p>
            <a:pPr algn="l" defTabSz="677863" eaLnBrk="0" hangingPunct="0">
              <a:lnSpc>
                <a:spcPct val="85000"/>
              </a:lnSpc>
            </a:pPr>
            <a:endParaRPr lang="en-US" altLang="en-US" sz="1600">
              <a:solidFill>
                <a:srgbClr val="FFFFFF"/>
              </a:solidFill>
              <a:latin typeface="Franklin Gothic Book" pitchFamily="34" charset="0"/>
            </a:endParaRPr>
          </a:p>
        </p:txBody>
      </p:sp>
      <p:sp>
        <p:nvSpPr>
          <p:cNvPr id="77832" name="Rectangle 8"/>
          <p:cNvSpPr>
            <a:spLocks noChangeArrowheads="1"/>
          </p:cNvSpPr>
          <p:nvPr/>
        </p:nvSpPr>
        <p:spPr bwMode="auto">
          <a:xfrm>
            <a:off x="4800600" y="2743200"/>
            <a:ext cx="4191000" cy="914400"/>
          </a:xfrm>
          <a:prstGeom prst="rect">
            <a:avLst/>
          </a:prstGeom>
          <a:noFill/>
          <a:ln w="25400">
            <a:solidFill>
              <a:schemeClr val="tx1"/>
            </a:solidFill>
            <a:miter lim="800000"/>
            <a:headEnd type="none" w="lg" len="lg"/>
            <a:tailEnd type="none" w="lg" len="lg"/>
          </a:ln>
          <a:effectLst/>
        </p:spPr>
        <p:txBody>
          <a:bodyPr anchor="ctr"/>
          <a:lstStyle/>
          <a:p>
            <a:pPr algn="l" defTabSz="119063" eaLnBrk="0" hangingPunct="0">
              <a:lnSpc>
                <a:spcPct val="85000"/>
              </a:lnSpc>
              <a:buFontTx/>
              <a:buChar char="•"/>
            </a:pPr>
            <a:r>
              <a:rPr lang="en-US" altLang="en-US" sz="1600">
                <a:solidFill>
                  <a:srgbClr val="FFFFFF"/>
                </a:solidFill>
                <a:latin typeface="Franklin Gothic Book" pitchFamily="34" charset="0"/>
              </a:rPr>
              <a:t> Exam </a:t>
            </a:r>
            <a:r>
              <a:rPr lang="en-US" altLang="en-US" sz="1600" b="1" i="1" u="sng">
                <a:solidFill>
                  <a:srgbClr val="FFFFFF"/>
                </a:solidFill>
                <a:latin typeface="Franklin Gothic Book" pitchFamily="34" charset="0"/>
              </a:rPr>
              <a:t>Not</a:t>
            </a:r>
            <a:r>
              <a:rPr lang="en-US" altLang="en-US" sz="1600" b="1">
                <a:solidFill>
                  <a:srgbClr val="FFFFFF"/>
                </a:solidFill>
                <a:latin typeface="Franklin Gothic Book" pitchFamily="34" charset="0"/>
              </a:rPr>
              <a:t> </a:t>
            </a:r>
            <a:r>
              <a:rPr lang="en-US" altLang="en-US" sz="1600">
                <a:solidFill>
                  <a:srgbClr val="FFFFFF"/>
                </a:solidFill>
                <a:latin typeface="Franklin Gothic Book" pitchFamily="34" charset="0"/>
              </a:rPr>
              <a:t>c/w brain death </a:t>
            </a:r>
          </a:p>
          <a:p>
            <a:pPr algn="l" defTabSz="119063" eaLnBrk="0" hangingPunct="0">
              <a:lnSpc>
                <a:spcPct val="85000"/>
              </a:lnSpc>
              <a:buFontTx/>
              <a:buChar char="•"/>
            </a:pPr>
            <a:r>
              <a:rPr lang="en-US" altLang="en-US" sz="1600">
                <a:solidFill>
                  <a:srgbClr val="FFFFFF"/>
                </a:solidFill>
                <a:latin typeface="Franklin Gothic Book" pitchFamily="34" charset="0"/>
              </a:rPr>
              <a:t> Care Team / Family discussion re: grave 	 			 prognosis and W/D</a:t>
            </a:r>
          </a:p>
        </p:txBody>
      </p:sp>
      <p:cxnSp>
        <p:nvCxnSpPr>
          <p:cNvPr id="77833" name="AutoShape 9"/>
          <p:cNvCxnSpPr>
            <a:cxnSpLocks noChangeShapeType="1"/>
          </p:cNvCxnSpPr>
          <p:nvPr/>
        </p:nvCxnSpPr>
        <p:spPr bwMode="auto">
          <a:xfrm rot="10800000" flipV="1">
            <a:off x="2071688" y="2003425"/>
            <a:ext cx="976312" cy="663575"/>
          </a:xfrm>
          <a:prstGeom prst="bentConnector3">
            <a:avLst>
              <a:gd name="adj1" fmla="val 100324"/>
            </a:avLst>
          </a:prstGeom>
          <a:noFill/>
          <a:ln w="25400">
            <a:solidFill>
              <a:schemeClr val="tx1"/>
            </a:solidFill>
            <a:miter lim="800000"/>
            <a:headEnd type="none" w="lg" len="lg"/>
            <a:tailEnd type="triangle" w="lg" len="lg"/>
          </a:ln>
          <a:effectLst/>
        </p:spPr>
      </p:cxnSp>
      <p:grpSp>
        <p:nvGrpSpPr>
          <p:cNvPr id="77834" name="Group 10"/>
          <p:cNvGrpSpPr>
            <a:grpSpLocks/>
          </p:cNvGrpSpPr>
          <p:nvPr/>
        </p:nvGrpSpPr>
        <p:grpSpPr bwMode="auto">
          <a:xfrm>
            <a:off x="4800600" y="3810000"/>
            <a:ext cx="4191000" cy="690563"/>
            <a:chOff x="3024" y="2400"/>
            <a:chExt cx="2640" cy="435"/>
          </a:xfrm>
        </p:grpSpPr>
        <p:sp>
          <p:nvSpPr>
            <p:cNvPr id="77840" name="Rectangle 11"/>
            <p:cNvSpPr>
              <a:spLocks noChangeArrowheads="1"/>
            </p:cNvSpPr>
            <p:nvPr/>
          </p:nvSpPr>
          <p:spPr bwMode="auto">
            <a:xfrm>
              <a:off x="3024" y="2400"/>
              <a:ext cx="2640" cy="435"/>
            </a:xfrm>
            <a:prstGeom prst="rect">
              <a:avLst/>
            </a:prstGeom>
            <a:noFill/>
            <a:ln w="25400">
              <a:solidFill>
                <a:schemeClr val="tx1"/>
              </a:solidFill>
              <a:miter lim="800000"/>
              <a:headEnd type="none" w="lg" len="lg"/>
              <a:tailEnd type="none" w="lg" len="lg"/>
            </a:ln>
            <a:effectLst/>
          </p:spPr>
          <p:txBody>
            <a:bodyPr anchor="ctr"/>
            <a:lstStyle/>
            <a:p>
              <a:pPr algn="l" defTabSz="115888" eaLnBrk="0" hangingPunct="0">
                <a:buClr>
                  <a:srgbClr val="FFFFFF"/>
                </a:buClr>
                <a:buFontTx/>
                <a:buChar char="•"/>
              </a:pPr>
              <a:endParaRPr lang="en-US" altLang="en-US" sz="1600">
                <a:solidFill>
                  <a:srgbClr val="FFFFFF"/>
                </a:solidFill>
                <a:latin typeface="Franklin Gothic Book" pitchFamily="34" charset="0"/>
              </a:endParaRPr>
            </a:p>
          </p:txBody>
        </p:sp>
        <p:sp>
          <p:nvSpPr>
            <p:cNvPr id="77841" name="Text Box 12"/>
            <p:cNvSpPr txBox="1">
              <a:spLocks noChangeArrowheads="1"/>
            </p:cNvSpPr>
            <p:nvPr/>
          </p:nvSpPr>
          <p:spPr bwMode="auto">
            <a:xfrm>
              <a:off x="3024" y="2464"/>
              <a:ext cx="2592" cy="320"/>
            </a:xfrm>
            <a:prstGeom prst="rect">
              <a:avLst/>
            </a:prstGeom>
            <a:noFill/>
            <a:ln w="9525">
              <a:noFill/>
              <a:miter lim="800000"/>
              <a:headEnd/>
              <a:tailEnd/>
            </a:ln>
            <a:effectLst/>
          </p:spPr>
          <p:txBody>
            <a:bodyPr>
              <a:spAutoFit/>
            </a:bodyPr>
            <a:lstStyle/>
            <a:p>
              <a:pPr algn="l" defTabSz="119063" eaLnBrk="0" hangingPunct="0">
                <a:lnSpc>
                  <a:spcPct val="85000"/>
                </a:lnSpc>
                <a:buFontTx/>
                <a:buChar char="•"/>
              </a:pPr>
              <a:r>
                <a:rPr lang="en-US" altLang="en-US" sz="1600">
                  <a:solidFill>
                    <a:srgbClr val="FFFFFF"/>
                  </a:solidFill>
                  <a:latin typeface="Franklin Gothic Book" pitchFamily="34" charset="0"/>
                </a:rPr>
                <a:t> Approach family about donation           </a:t>
              </a:r>
              <a:br>
                <a:rPr lang="en-US" altLang="en-US" sz="1600">
                  <a:solidFill>
                    <a:srgbClr val="FFFFFF"/>
                  </a:solidFill>
                  <a:latin typeface="Franklin Gothic Book" pitchFamily="34" charset="0"/>
                </a:rPr>
              </a:br>
              <a:r>
                <a:rPr lang="en-US" altLang="en-US" sz="1600">
                  <a:solidFill>
                    <a:srgbClr val="FFFFFF"/>
                  </a:solidFill>
                  <a:latin typeface="Franklin Gothic Book" pitchFamily="34" charset="0"/>
                </a:rPr>
                <a:t>   (GLDP And Care Team)</a:t>
              </a:r>
            </a:p>
          </p:txBody>
        </p:sp>
      </p:grpSp>
      <p:sp>
        <p:nvSpPr>
          <p:cNvPr id="77835" name="Rectangle 13"/>
          <p:cNvSpPr>
            <a:spLocks noChangeArrowheads="1"/>
          </p:cNvSpPr>
          <p:nvPr/>
        </p:nvSpPr>
        <p:spPr bwMode="auto">
          <a:xfrm>
            <a:off x="4800600" y="4648200"/>
            <a:ext cx="4191000" cy="933450"/>
          </a:xfrm>
          <a:prstGeom prst="rect">
            <a:avLst/>
          </a:prstGeom>
          <a:noFill/>
          <a:ln w="25400">
            <a:solidFill>
              <a:schemeClr val="tx1"/>
            </a:solidFill>
            <a:miter lim="800000"/>
            <a:headEnd type="none" w="lg" len="lg"/>
            <a:tailEnd type="none" w="lg" len="lg"/>
          </a:ln>
          <a:effectLst/>
        </p:spPr>
        <p:txBody>
          <a:bodyPr anchor="ctr"/>
          <a:lstStyle/>
          <a:p>
            <a:pPr algn="l" defTabSz="115888" eaLnBrk="0" hangingPunct="0">
              <a:lnSpc>
                <a:spcPct val="85000"/>
              </a:lnSpc>
              <a:buFontTx/>
              <a:buChar char="•"/>
            </a:pPr>
            <a:r>
              <a:rPr lang="en-US" altLang="en-US" sz="1600">
                <a:solidFill>
                  <a:srgbClr val="FFFFFF"/>
                </a:solidFill>
                <a:latin typeface="Franklin Gothic Book" pitchFamily="34" charset="0"/>
                <a:sym typeface="Monotype Sorts" pitchFamily="2" charset="2"/>
              </a:rPr>
              <a:t> Support family through decision making</a:t>
            </a:r>
          </a:p>
          <a:p>
            <a:pPr algn="l" defTabSz="115888" eaLnBrk="0" hangingPunct="0">
              <a:lnSpc>
                <a:spcPct val="85000"/>
              </a:lnSpc>
              <a:buFontTx/>
              <a:buChar char="•"/>
            </a:pPr>
            <a:r>
              <a:rPr lang="en-US" altLang="en-US" sz="1600">
                <a:solidFill>
                  <a:srgbClr val="FFFFFF"/>
                </a:solidFill>
                <a:latin typeface="Franklin Gothic Book" pitchFamily="34" charset="0"/>
              </a:rPr>
              <a:t>  Maintain pt hemodynamic support</a:t>
            </a:r>
          </a:p>
        </p:txBody>
      </p:sp>
      <p:cxnSp>
        <p:nvCxnSpPr>
          <p:cNvPr id="77836" name="AutoShape 14"/>
          <p:cNvCxnSpPr>
            <a:cxnSpLocks noChangeShapeType="1"/>
          </p:cNvCxnSpPr>
          <p:nvPr/>
        </p:nvCxnSpPr>
        <p:spPr bwMode="auto">
          <a:xfrm>
            <a:off x="5867400" y="2009775"/>
            <a:ext cx="942975" cy="720725"/>
          </a:xfrm>
          <a:prstGeom prst="bentConnector2">
            <a:avLst/>
          </a:prstGeom>
          <a:noFill/>
          <a:ln w="25400">
            <a:solidFill>
              <a:schemeClr val="tx1"/>
            </a:solidFill>
            <a:miter lim="800000"/>
            <a:headEnd/>
            <a:tailEnd type="triangle" w="lg" len="lg"/>
          </a:ln>
          <a:effectLst/>
        </p:spPr>
      </p:cxnSp>
      <p:sp>
        <p:nvSpPr>
          <p:cNvPr id="515087" name="Text Box 15"/>
          <p:cNvSpPr txBox="1">
            <a:spLocks noChangeArrowheads="1"/>
          </p:cNvSpPr>
          <p:nvPr/>
        </p:nvSpPr>
        <p:spPr bwMode="auto">
          <a:xfrm>
            <a:off x="-7938" y="1463675"/>
            <a:ext cx="2114551"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type="none" w="lg" len="lg"/>
                <a:tailEnd type="none" w="lg" len="lg"/>
              </a14:hiddenLine>
            </a:ext>
            <a:ext uri="{AF507438-7753-43E0-B8FC-AC1667EBCBE1}">
              <a14:hiddenEffects xmlns:a14="http://schemas.microsoft.com/office/drawing/2010/main">
                <a:effectLst>
                  <a:outerShdw dist="107763" dir="13500000" algn="ctr" rotWithShape="0">
                    <a:schemeClr val="bg2"/>
                  </a:outerShdw>
                </a:effectLst>
              </a14:hiddenEffects>
            </a:ext>
          </a:extLst>
        </p:spPr>
        <p:txBody>
          <a:bodyPr wrap="none" anchor="ctr">
            <a:spAutoFit/>
          </a:bodyPr>
          <a:lstStyle/>
          <a:p>
            <a:pPr eaLnBrk="0" hangingPunct="0">
              <a:defRPr/>
            </a:pPr>
            <a:r>
              <a:rPr lang="en-US" sz="2400" b="1">
                <a:solidFill>
                  <a:srgbClr val="00FFFF"/>
                </a:solidFill>
                <a:effectLst>
                  <a:outerShdw blurRad="38100" dist="38100" dir="2700000" algn="tl">
                    <a:srgbClr val="000000"/>
                  </a:outerShdw>
                </a:effectLst>
                <a:latin typeface="Franklin Gothic Book" pitchFamily="34" charset="0"/>
              </a:rPr>
              <a:t>Donation After </a:t>
            </a:r>
          </a:p>
          <a:p>
            <a:pPr eaLnBrk="0" hangingPunct="0">
              <a:defRPr/>
            </a:pPr>
            <a:r>
              <a:rPr lang="en-US" sz="2400" b="1">
                <a:solidFill>
                  <a:srgbClr val="00FFFF"/>
                </a:solidFill>
                <a:effectLst>
                  <a:outerShdw blurRad="38100" dist="38100" dir="2700000" algn="tl">
                    <a:srgbClr val="000000"/>
                  </a:outerShdw>
                </a:effectLst>
                <a:latin typeface="Franklin Gothic Book" pitchFamily="34" charset="0"/>
              </a:rPr>
              <a:t>Brain Death</a:t>
            </a:r>
          </a:p>
        </p:txBody>
      </p:sp>
      <p:sp>
        <p:nvSpPr>
          <p:cNvPr id="515088" name="Text Box 16"/>
          <p:cNvSpPr txBox="1">
            <a:spLocks noChangeArrowheads="1"/>
          </p:cNvSpPr>
          <p:nvPr/>
        </p:nvSpPr>
        <p:spPr bwMode="auto">
          <a:xfrm>
            <a:off x="6815138" y="1463675"/>
            <a:ext cx="211455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chemeClr val="tx1"/>
                </a:solidFill>
                <a:miter lim="800000"/>
                <a:headEnd type="none" w="lg" len="lg"/>
                <a:tailEnd type="none" w="lg" len="lg"/>
              </a14:hiddenLine>
            </a:ext>
            <a:ext uri="{AF507438-7753-43E0-B8FC-AC1667EBCBE1}">
              <a14:hiddenEffects xmlns:a14="http://schemas.microsoft.com/office/drawing/2010/main">
                <a:effectLst>
                  <a:outerShdw dist="107763" dir="13500000" algn="ctr" rotWithShape="0">
                    <a:schemeClr val="bg2"/>
                  </a:outerShdw>
                </a:effectLst>
              </a14:hiddenEffects>
            </a:ext>
          </a:extLst>
        </p:spPr>
        <p:txBody>
          <a:bodyPr wrap="none" anchor="ctr">
            <a:spAutoFit/>
          </a:bodyPr>
          <a:lstStyle/>
          <a:p>
            <a:pPr eaLnBrk="0" hangingPunct="0">
              <a:defRPr/>
            </a:pPr>
            <a:r>
              <a:rPr lang="en-US" sz="2400" b="1">
                <a:solidFill>
                  <a:srgbClr val="00FFFF"/>
                </a:solidFill>
                <a:effectLst>
                  <a:outerShdw blurRad="38100" dist="38100" dir="2700000" algn="tl">
                    <a:srgbClr val="000000"/>
                  </a:outerShdw>
                </a:effectLst>
                <a:latin typeface="Franklin Gothic Book" pitchFamily="34" charset="0"/>
              </a:rPr>
              <a:t>Donation After </a:t>
            </a:r>
          </a:p>
          <a:p>
            <a:pPr eaLnBrk="0" hangingPunct="0">
              <a:defRPr/>
            </a:pPr>
            <a:r>
              <a:rPr lang="en-US" sz="2400" b="1">
                <a:solidFill>
                  <a:srgbClr val="00FFFF"/>
                </a:solidFill>
                <a:effectLst>
                  <a:outerShdw blurRad="38100" dist="38100" dir="2700000" algn="tl">
                    <a:srgbClr val="000000"/>
                  </a:outerShdw>
                </a:effectLst>
                <a:latin typeface="Franklin Gothic Book" pitchFamily="34" charset="0"/>
              </a:rPr>
              <a:t>Cardiac Death</a:t>
            </a:r>
          </a:p>
        </p:txBody>
      </p:sp>
      <p:sp>
        <p:nvSpPr>
          <p:cNvPr id="77839" name="AutoShape 17"/>
          <p:cNvSpPr>
            <a:spLocks noChangeArrowheads="1"/>
          </p:cNvSpPr>
          <p:nvPr/>
        </p:nvSpPr>
        <p:spPr bwMode="auto">
          <a:xfrm>
            <a:off x="2971800" y="1352550"/>
            <a:ext cx="2952750" cy="1314450"/>
          </a:xfrm>
          <a:prstGeom prst="flowChartDecision">
            <a:avLst/>
          </a:prstGeom>
          <a:solidFill>
            <a:schemeClr val="tx1"/>
          </a:solidFill>
          <a:ln w="57150">
            <a:solidFill>
              <a:srgbClr val="FF6600"/>
            </a:solidFill>
            <a:miter lim="800000"/>
            <a:headEnd type="none" w="lg" len="lg"/>
            <a:tailEnd type="none" w="lg" len="lg"/>
          </a:ln>
          <a:effectLst/>
        </p:spPr>
        <p:txBody>
          <a:bodyPr anchor="ctr"/>
          <a:lstStyle/>
          <a:p>
            <a:pPr eaLnBrk="0" hangingPunct="0"/>
            <a:r>
              <a:rPr lang="en-US" altLang="en-US" sz="2400" b="1">
                <a:solidFill>
                  <a:srgbClr val="000000"/>
                </a:solidFill>
                <a:latin typeface="Franklin Gothic Book" pitchFamily="34" charset="0"/>
              </a:rPr>
              <a:t> Neuro      </a:t>
            </a:r>
            <a:br>
              <a:rPr lang="en-US" altLang="en-US" sz="2400" b="1">
                <a:solidFill>
                  <a:srgbClr val="000000"/>
                </a:solidFill>
                <a:latin typeface="Franklin Gothic Book" pitchFamily="34" charset="0"/>
              </a:rPr>
            </a:br>
            <a:r>
              <a:rPr lang="en-US" altLang="en-US" sz="2400" b="1">
                <a:solidFill>
                  <a:srgbClr val="000000"/>
                </a:solidFill>
                <a:latin typeface="Franklin Gothic Book" pitchFamily="34" charset="0"/>
              </a:rPr>
              <a:t> Exam</a:t>
            </a:r>
          </a:p>
        </p:txBody>
      </p:sp>
    </p:spTree>
    <p:extLst>
      <p:ext uri="{BB962C8B-B14F-4D97-AF65-F5344CB8AC3E}">
        <p14:creationId xmlns:p14="http://schemas.microsoft.com/office/powerpoint/2010/main" val="3143491932"/>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46075"/>
            <a:ext cx="7772400" cy="1143000"/>
          </a:xfrm>
        </p:spPr>
        <p:txBody>
          <a:bodyPr/>
          <a:lstStyle/>
          <a:p>
            <a:pPr eaLnBrk="1" hangingPunct="1"/>
            <a:r>
              <a:rPr lang="en-US" sz="4000" dirty="0"/>
              <a:t>Incidence of Deceleration of Care</a:t>
            </a:r>
            <a:br>
              <a:rPr lang="en-US" sz="4000" dirty="0"/>
            </a:br>
            <a:br>
              <a:rPr lang="en-US" sz="3200" dirty="0"/>
            </a:br>
            <a:endParaRPr lang="en-US" sz="3200" dirty="0"/>
          </a:p>
        </p:txBody>
      </p:sp>
      <p:pic>
        <p:nvPicPr>
          <p:cNvPr id="25603" name="Picture 4"/>
          <p:cNvPicPr>
            <a:picLocks noChangeAspect="1" noChangeArrowheads="1"/>
          </p:cNvPicPr>
          <p:nvPr/>
        </p:nvPicPr>
        <p:blipFill>
          <a:blip r:embed="rId4"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696200" y="6477000"/>
            <a:ext cx="1371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Clipboard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1041400"/>
            <a:ext cx="80391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7094" name="Text Box 6"/>
          <p:cNvSpPr txBox="1">
            <a:spLocks noChangeArrowheads="1"/>
          </p:cNvSpPr>
          <p:nvPr/>
        </p:nvSpPr>
        <p:spPr bwMode="auto">
          <a:xfrm>
            <a:off x="284163" y="6477000"/>
            <a:ext cx="5068887" cy="762000"/>
          </a:xfrm>
          <a:prstGeom prst="rect">
            <a:avLst/>
          </a:prstGeom>
          <a:noFill/>
          <a:ln w="50800">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Source: Critical Care Med. 2001 Vol. 29 No. 12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endParaRPr>
          </a:p>
        </p:txBody>
      </p:sp>
      <p:sp>
        <p:nvSpPr>
          <p:cNvPr id="25606" name="Rectangle 7"/>
          <p:cNvSpPr>
            <a:spLocks noGrp="1" noChangeArrowheads="1"/>
          </p:cNvSpPr>
          <p:nvPr>
            <p:ph type="body" idx="1"/>
          </p:nvPr>
        </p:nvSpPr>
        <p:spPr>
          <a:xfrm rot="21593314">
            <a:off x="2740025" y="2598738"/>
            <a:ext cx="6229350" cy="2493962"/>
          </a:xfrm>
          <a:solidFill>
            <a:srgbClr val="CCFF66"/>
          </a:solidFill>
          <a:ln w="38100">
            <a:solidFill>
              <a:srgbClr val="0070C0"/>
            </a:solidFill>
            <a:miter lim="800000"/>
            <a:headEnd/>
            <a:tailEnd/>
          </a:ln>
        </p:spPr>
        <p:txBody>
          <a:bodyPr/>
          <a:lstStyle/>
          <a:p>
            <a:pPr eaLnBrk="1" hangingPunct="1">
              <a:lnSpc>
                <a:spcPct val="90000"/>
              </a:lnSpc>
              <a:buFontTx/>
              <a:buNone/>
            </a:pPr>
            <a:r>
              <a:rPr lang="en-US" sz="2800" dirty="0">
                <a:solidFill>
                  <a:schemeClr val="bg2"/>
                </a:solidFill>
              </a:rPr>
              <a:t>	“The number of deaths that occur in the ICU after the withdrawal of life support is increasing, with one recent survey finding that 90% of patients who die in ICU’s now do so after a decision to limit therapy.”</a:t>
            </a:r>
            <a:endParaRPr lang="en-US" sz="1800" dirty="0">
              <a:solidFill>
                <a:schemeClr val="bg2"/>
              </a:solidFill>
            </a:endParaRPr>
          </a:p>
        </p:txBody>
      </p:sp>
      <p:sp>
        <p:nvSpPr>
          <p:cNvPr id="25607" name="Rectangle 4"/>
          <p:cNvSpPr>
            <a:spLocks noChangeArrowheads="1"/>
          </p:cNvSpPr>
          <p:nvPr/>
        </p:nvSpPr>
        <p:spPr bwMode="gray">
          <a:xfrm>
            <a:off x="0" y="877888"/>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62000" y="152400"/>
            <a:ext cx="7772400" cy="1143000"/>
          </a:xfrm>
        </p:spPr>
        <p:txBody>
          <a:bodyPr/>
          <a:lstStyle/>
          <a:p>
            <a:pPr eaLnBrk="1" hangingPunct="1"/>
            <a:r>
              <a:rPr lang="en-US">
                <a:solidFill>
                  <a:srgbClr val="FFCC00"/>
                </a:solidFill>
              </a:rPr>
              <a:t>Transplantation and DCD: Historical Perspective</a:t>
            </a:r>
          </a:p>
        </p:txBody>
      </p:sp>
      <p:pic>
        <p:nvPicPr>
          <p:cNvPr id="17411" name="Picture 3" descr="DrHume_Pic_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1685925" cy="2133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045829" name="Text Box 5"/>
          <p:cNvSpPr txBox="1">
            <a:spLocks noChangeArrowheads="1"/>
          </p:cNvSpPr>
          <p:nvPr/>
        </p:nvSpPr>
        <p:spPr bwMode="auto">
          <a:xfrm>
            <a:off x="2576513" y="1562100"/>
            <a:ext cx="7391400" cy="457200"/>
          </a:xfrm>
          <a:prstGeom prst="rect">
            <a:avLst/>
          </a:prstGeom>
          <a:noFill/>
          <a:ln w="9525">
            <a:noFill/>
            <a:miter lim="800000"/>
            <a:headEnd/>
            <a:tailEnd/>
          </a:ln>
          <a:effectLst/>
        </p:spPr>
        <p:txBody>
          <a:bodyPr>
            <a:spAutoFit/>
          </a:bodyPr>
          <a:lstStyle/>
          <a:p>
            <a:pPr algn="l">
              <a:spcBef>
                <a:spcPct val="20000"/>
              </a:spcBef>
              <a:defRPr/>
            </a:pPr>
            <a:r>
              <a:rPr lang="en-US" sz="2400" b="1">
                <a:solidFill>
                  <a:srgbClr val="FFCC00"/>
                </a:solidFill>
                <a:effectLst>
                  <a:outerShdw blurRad="38100" dist="38100" dir="2700000" algn="tl">
                    <a:srgbClr val="000000"/>
                  </a:outerShdw>
                </a:effectLst>
              </a:rPr>
              <a:t>1951-</a:t>
            </a:r>
            <a:r>
              <a:rPr lang="en-US" sz="2400" b="1">
                <a:solidFill>
                  <a:srgbClr val="FFCC00"/>
                </a:solidFill>
              </a:rPr>
              <a:t> </a:t>
            </a:r>
            <a:r>
              <a:rPr lang="en-US" sz="2400" u="sng">
                <a:solidFill>
                  <a:srgbClr val="FFFFFF"/>
                </a:solidFill>
              </a:rPr>
              <a:t>Hume</a:t>
            </a:r>
            <a:r>
              <a:rPr lang="en-US" sz="2400">
                <a:solidFill>
                  <a:srgbClr val="FFFFFF"/>
                </a:solidFill>
              </a:rPr>
              <a:t>, Kidney transplant</a:t>
            </a:r>
          </a:p>
        </p:txBody>
      </p:sp>
      <p:sp>
        <p:nvSpPr>
          <p:cNvPr id="4045830" name="Text Box 6"/>
          <p:cNvSpPr txBox="1">
            <a:spLocks noChangeArrowheads="1"/>
          </p:cNvSpPr>
          <p:nvPr/>
        </p:nvSpPr>
        <p:spPr bwMode="auto">
          <a:xfrm>
            <a:off x="2462213" y="2257425"/>
            <a:ext cx="7086600" cy="457200"/>
          </a:xfrm>
          <a:prstGeom prst="rect">
            <a:avLst/>
          </a:prstGeom>
          <a:noFill/>
          <a:ln w="9525">
            <a:noFill/>
            <a:miter lim="800000"/>
            <a:headEnd/>
            <a:tailEnd/>
          </a:ln>
          <a:effectLst/>
        </p:spPr>
        <p:txBody>
          <a:bodyPr>
            <a:spAutoFit/>
          </a:bodyPr>
          <a:lstStyle/>
          <a:p>
            <a:pPr marL="457200" indent="-457200" algn="l">
              <a:defRPr/>
            </a:pPr>
            <a:r>
              <a:rPr lang="en-US" sz="2400" b="1">
                <a:solidFill>
                  <a:srgbClr val="FFCC00"/>
                </a:solidFill>
                <a:effectLst>
                  <a:outerShdw blurRad="38100" dist="38100" dir="2700000" algn="tl">
                    <a:srgbClr val="000000"/>
                  </a:outerShdw>
                </a:effectLst>
              </a:rPr>
              <a:t> 1963 -</a:t>
            </a:r>
            <a:r>
              <a:rPr lang="en-US" sz="2400">
                <a:solidFill>
                  <a:srgbClr val="FFFFFF"/>
                </a:solidFill>
              </a:rPr>
              <a:t> </a:t>
            </a:r>
            <a:r>
              <a:rPr lang="en-US" sz="2400" u="sng">
                <a:solidFill>
                  <a:srgbClr val="FFFFFF"/>
                </a:solidFill>
              </a:rPr>
              <a:t>Starzl</a:t>
            </a:r>
            <a:r>
              <a:rPr lang="en-US" sz="2400">
                <a:solidFill>
                  <a:srgbClr val="FFFFFF"/>
                </a:solidFill>
              </a:rPr>
              <a:t>,  Liver transplant</a:t>
            </a:r>
          </a:p>
        </p:txBody>
      </p:sp>
      <p:pic>
        <p:nvPicPr>
          <p:cNvPr id="174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3352800"/>
            <a:ext cx="1766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415" name="Picture 8"/>
          <p:cNvPicPr>
            <a:picLocks noChangeAspect="1" noChangeArrowheads="1"/>
          </p:cNvPicPr>
          <p:nvPr/>
        </p:nvPicPr>
        <p:blipFill>
          <a:blip r:embed="rId5" cstate="print">
            <a:clrChange>
              <a:clrFrom>
                <a:srgbClr val="202BF5"/>
              </a:clrFrom>
              <a:clrTo>
                <a:srgbClr val="202BF5">
                  <a:alpha val="0"/>
                </a:srgbClr>
              </a:clrTo>
            </a:clrChange>
            <a:lum bright="-30000" contrast="24000"/>
            <a:extLst>
              <a:ext uri="{28A0092B-C50C-407E-A947-70E740481C1C}">
                <a14:useLocalDpi xmlns:a14="http://schemas.microsoft.com/office/drawing/2010/main" val="0"/>
              </a:ext>
            </a:extLst>
          </a:blip>
          <a:srcRect/>
          <a:stretch>
            <a:fillRect/>
          </a:stretch>
        </p:blipFill>
        <p:spPr bwMode="auto">
          <a:xfrm>
            <a:off x="7581900" y="6448425"/>
            <a:ext cx="1562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newsweek 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 y="4038600"/>
            <a:ext cx="1685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5834" name="Text Box 10"/>
          <p:cNvSpPr txBox="1">
            <a:spLocks noChangeArrowheads="1"/>
          </p:cNvSpPr>
          <p:nvPr/>
        </p:nvSpPr>
        <p:spPr bwMode="auto">
          <a:xfrm>
            <a:off x="3276600" y="3581400"/>
            <a:ext cx="6248400" cy="2717800"/>
          </a:xfrm>
          <a:prstGeom prst="rect">
            <a:avLst/>
          </a:prstGeom>
          <a:noFill/>
          <a:ln w="9525">
            <a:noFill/>
            <a:miter lim="800000"/>
            <a:headEnd/>
            <a:tailEnd/>
          </a:ln>
          <a:effectLst/>
        </p:spPr>
        <p:txBody>
          <a:bodyPr>
            <a:spAutoFit/>
          </a:bodyPr>
          <a:lstStyle/>
          <a:p>
            <a:pPr marL="457200" indent="-457200" algn="l">
              <a:lnSpc>
                <a:spcPct val="140000"/>
              </a:lnSpc>
              <a:spcBef>
                <a:spcPct val="20000"/>
              </a:spcBef>
              <a:defRPr/>
            </a:pPr>
            <a:r>
              <a:rPr lang="en-US" sz="2600" b="1">
                <a:solidFill>
                  <a:srgbClr val="FFCC00"/>
                </a:solidFill>
                <a:effectLst>
                  <a:outerShdw blurRad="38100" dist="38100" dir="2700000" algn="tl">
                    <a:srgbClr val="000000"/>
                  </a:outerShdw>
                </a:effectLst>
              </a:rPr>
              <a:t> </a:t>
            </a:r>
            <a:r>
              <a:rPr lang="en-US" sz="2400" b="1">
                <a:solidFill>
                  <a:srgbClr val="FFCC00"/>
                </a:solidFill>
                <a:effectLst>
                  <a:outerShdw blurRad="38100" dist="38100" dir="2700000" algn="tl">
                    <a:srgbClr val="000000"/>
                  </a:outerShdw>
                </a:effectLst>
              </a:rPr>
              <a:t>1968- </a:t>
            </a:r>
            <a:r>
              <a:rPr lang="en-US" sz="2400">
                <a:solidFill>
                  <a:srgbClr val="FFFFFF"/>
                </a:solidFill>
              </a:rPr>
              <a:t>Harvard Committee: Brain death    	 criteria established</a:t>
            </a:r>
          </a:p>
          <a:p>
            <a:pPr marL="457200" indent="-457200" algn="l">
              <a:lnSpc>
                <a:spcPct val="140000"/>
              </a:lnSpc>
              <a:spcBef>
                <a:spcPct val="20000"/>
              </a:spcBef>
              <a:defRPr/>
            </a:pPr>
            <a:endParaRPr lang="en-US" sz="800">
              <a:solidFill>
                <a:srgbClr val="FFFFFF"/>
              </a:solidFill>
            </a:endParaRPr>
          </a:p>
          <a:p>
            <a:pPr marL="457200" indent="-457200" algn="l">
              <a:lnSpc>
                <a:spcPct val="140000"/>
              </a:lnSpc>
              <a:spcBef>
                <a:spcPct val="20000"/>
              </a:spcBef>
              <a:defRPr/>
            </a:pPr>
            <a:r>
              <a:rPr lang="en-US" sz="2400" b="1">
                <a:solidFill>
                  <a:srgbClr val="FFCC00"/>
                </a:solidFill>
              </a:rPr>
              <a:t> </a:t>
            </a:r>
            <a:r>
              <a:rPr lang="en-US" sz="2400" b="1">
                <a:solidFill>
                  <a:srgbClr val="FFCC00"/>
                </a:solidFill>
                <a:effectLst>
                  <a:outerShdw blurRad="38100" dist="38100" dir="2700000" algn="tl">
                    <a:srgbClr val="000000"/>
                  </a:outerShdw>
                </a:effectLst>
              </a:rPr>
              <a:t>1970’s-</a:t>
            </a:r>
            <a:r>
              <a:rPr lang="en-US" sz="2400">
                <a:solidFill>
                  <a:srgbClr val="FFFFFF"/>
                </a:solidFill>
              </a:rPr>
              <a:t> Acceptance of brain death criteria</a:t>
            </a:r>
          </a:p>
          <a:p>
            <a:pPr marL="457200" indent="-457200" algn="l">
              <a:lnSpc>
                <a:spcPct val="140000"/>
              </a:lnSpc>
              <a:spcBef>
                <a:spcPct val="20000"/>
              </a:spcBef>
              <a:defRPr/>
            </a:pPr>
            <a:endParaRPr lang="en-US" sz="800">
              <a:solidFill>
                <a:srgbClr val="FFFFFF"/>
              </a:solidFill>
            </a:endParaRPr>
          </a:p>
          <a:p>
            <a:pPr marL="457200" indent="-457200" algn="l">
              <a:lnSpc>
                <a:spcPct val="140000"/>
              </a:lnSpc>
              <a:spcBef>
                <a:spcPct val="20000"/>
              </a:spcBef>
              <a:defRPr/>
            </a:pPr>
            <a:r>
              <a:rPr lang="en-US" sz="2400" b="1">
                <a:solidFill>
                  <a:srgbClr val="FFCC00"/>
                </a:solidFill>
                <a:effectLst>
                  <a:outerShdw blurRad="38100" dist="38100" dir="2700000" algn="tl">
                    <a:srgbClr val="000000"/>
                  </a:outerShdw>
                </a:effectLst>
              </a:rPr>
              <a:t> 1990’s-</a:t>
            </a:r>
            <a:r>
              <a:rPr lang="en-US" sz="2400">
                <a:solidFill>
                  <a:srgbClr val="FFFFFF"/>
                </a:solidFill>
              </a:rPr>
              <a:t>  Re-evaluation of DCD  </a:t>
            </a:r>
          </a:p>
        </p:txBody>
      </p:sp>
      <p:sp>
        <p:nvSpPr>
          <p:cNvPr id="4045835" name="Text Box 11"/>
          <p:cNvSpPr txBox="1">
            <a:spLocks noChangeArrowheads="1"/>
          </p:cNvSpPr>
          <p:nvPr/>
        </p:nvSpPr>
        <p:spPr bwMode="auto">
          <a:xfrm>
            <a:off x="2471738" y="2943225"/>
            <a:ext cx="7086600" cy="457200"/>
          </a:xfrm>
          <a:prstGeom prst="rect">
            <a:avLst/>
          </a:prstGeom>
          <a:noFill/>
          <a:ln w="9525">
            <a:noFill/>
            <a:miter lim="800000"/>
            <a:headEnd/>
            <a:tailEnd/>
          </a:ln>
          <a:effectLst/>
        </p:spPr>
        <p:txBody>
          <a:bodyPr>
            <a:spAutoFit/>
          </a:bodyPr>
          <a:lstStyle/>
          <a:p>
            <a:pPr marL="457200" indent="-457200" algn="l">
              <a:defRPr/>
            </a:pPr>
            <a:r>
              <a:rPr lang="en-US" sz="2400" b="1">
                <a:solidFill>
                  <a:srgbClr val="FFCC00"/>
                </a:solidFill>
                <a:effectLst>
                  <a:outerShdw blurRad="38100" dist="38100" dir="2700000" algn="tl">
                    <a:srgbClr val="000000"/>
                  </a:outerShdw>
                </a:effectLst>
              </a:rPr>
              <a:t> 1967 -</a:t>
            </a:r>
            <a:r>
              <a:rPr lang="en-US" sz="2400">
                <a:solidFill>
                  <a:srgbClr val="FFFFFF"/>
                </a:solidFill>
              </a:rPr>
              <a:t> </a:t>
            </a:r>
            <a:r>
              <a:rPr lang="en-US" sz="2400" u="sng">
                <a:solidFill>
                  <a:srgbClr val="FFFFFF"/>
                </a:solidFill>
              </a:rPr>
              <a:t>Barnard</a:t>
            </a:r>
            <a:r>
              <a:rPr lang="en-US" sz="2400">
                <a:solidFill>
                  <a:srgbClr val="FFFFFF"/>
                </a:solidFill>
              </a:rPr>
              <a:t>, Heart transplant</a:t>
            </a:r>
          </a:p>
        </p:txBody>
      </p:sp>
      <p:sp>
        <p:nvSpPr>
          <p:cNvPr id="17419" name="Rectangle 4"/>
          <p:cNvSpPr>
            <a:spLocks noChangeArrowheads="1"/>
          </p:cNvSpPr>
          <p:nvPr/>
        </p:nvSpPr>
        <p:spPr bwMode="gray">
          <a:xfrm>
            <a:off x="0" y="1447800"/>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FFFFFF"/>
              </a:solidFill>
              <a:latin typeface="Tahoma" pitchFamily="34" charset="0"/>
            </a:endParaRPr>
          </a:p>
        </p:txBody>
      </p:sp>
    </p:spTree>
    <p:extLst>
      <p:ext uri="{BB962C8B-B14F-4D97-AF65-F5344CB8AC3E}">
        <p14:creationId xmlns:p14="http://schemas.microsoft.com/office/powerpoint/2010/main" val="1490289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287490" name="sue 1 minute.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667000" y="4949825"/>
            <a:ext cx="3048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13" y="4938713"/>
            <a:ext cx="169386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8436" name="Picture 4" descr="Micha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0781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530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lg" len="lg"/>
                <a:tailEnd type="none" w="lg" len="lg"/>
              </a14:hiddenLine>
            </a:ext>
          </a:extLst>
        </p:spPr>
      </p:pic>
      <p:sp>
        <p:nvSpPr>
          <p:cNvPr id="4287494" name="Text Box 6"/>
          <p:cNvSpPr txBox="1">
            <a:spLocks noChangeArrowheads="1"/>
          </p:cNvSpPr>
          <p:nvPr/>
        </p:nvSpPr>
        <p:spPr bwMode="auto">
          <a:xfrm>
            <a:off x="3200400" y="1143000"/>
            <a:ext cx="5791200" cy="2613025"/>
          </a:xfrm>
          <a:prstGeom prst="rect">
            <a:avLst/>
          </a:prstGeom>
          <a:noFill/>
          <a:ln w="9525">
            <a:noFill/>
            <a:miter lim="800000"/>
            <a:headEnd/>
            <a:tailEnd/>
          </a:ln>
          <a:effectLst/>
        </p:spPr>
        <p:txBody>
          <a:bodyPr>
            <a:spAutoFit/>
          </a:bodyPr>
          <a:lstStyle/>
          <a:p>
            <a:pPr eaLnBrk="0" hangingPunct="0">
              <a:lnSpc>
                <a:spcPct val="95000"/>
              </a:lnSpc>
              <a:spcBef>
                <a:spcPct val="5000"/>
              </a:spcBef>
              <a:defRPr/>
            </a:pPr>
            <a:r>
              <a:rPr lang="en-US" sz="2800">
                <a:solidFill>
                  <a:srgbClr val="FFFFFF"/>
                </a:solidFill>
                <a:effectLst>
                  <a:outerShdw blurRad="38100" dist="38100" dir="2700000" algn="tl">
                    <a:srgbClr val="000000"/>
                  </a:outerShdw>
                </a:effectLst>
              </a:rPr>
              <a:t>“</a:t>
            </a:r>
            <a:r>
              <a:rPr lang="en-US" sz="2800" i="1">
                <a:solidFill>
                  <a:srgbClr val="FFFFFF"/>
                </a:solidFill>
                <a:effectLst>
                  <a:outerShdw blurRad="38100" dist="38100" dir="2700000" algn="tl">
                    <a:srgbClr val="000000"/>
                  </a:outerShdw>
                </a:effectLst>
              </a:rPr>
              <a:t>We knew Michael wasn’t brain dead, </a:t>
            </a:r>
          </a:p>
          <a:p>
            <a:pPr eaLnBrk="0" hangingPunct="0">
              <a:lnSpc>
                <a:spcPct val="95000"/>
              </a:lnSpc>
              <a:spcBef>
                <a:spcPct val="5000"/>
              </a:spcBef>
              <a:defRPr/>
            </a:pPr>
            <a:r>
              <a:rPr lang="en-US" sz="2800" i="1">
                <a:solidFill>
                  <a:srgbClr val="FFFFFF"/>
                </a:solidFill>
                <a:effectLst>
                  <a:outerShdw blurRad="38100" dist="38100" dir="2700000" algn="tl">
                    <a:srgbClr val="000000"/>
                  </a:outerShdw>
                </a:effectLst>
              </a:rPr>
              <a:t>but we also knew he was not going to survive.  It was important for us </a:t>
            </a:r>
          </a:p>
          <a:p>
            <a:pPr eaLnBrk="0" hangingPunct="0">
              <a:lnSpc>
                <a:spcPct val="95000"/>
              </a:lnSpc>
              <a:spcBef>
                <a:spcPct val="5000"/>
              </a:spcBef>
              <a:defRPr/>
            </a:pPr>
            <a:r>
              <a:rPr lang="en-US" sz="2800" i="1">
                <a:solidFill>
                  <a:srgbClr val="FFFFFF"/>
                </a:solidFill>
                <a:effectLst>
                  <a:outerShdw blurRad="38100" dist="38100" dir="2700000" algn="tl">
                    <a:srgbClr val="000000"/>
                  </a:outerShdw>
                </a:effectLst>
              </a:rPr>
              <a:t>to be able to donate…</a:t>
            </a:r>
          </a:p>
          <a:p>
            <a:pPr eaLnBrk="0" hangingPunct="0">
              <a:lnSpc>
                <a:spcPct val="95000"/>
              </a:lnSpc>
              <a:spcBef>
                <a:spcPct val="5000"/>
              </a:spcBef>
              <a:defRPr/>
            </a:pPr>
            <a:r>
              <a:rPr lang="en-US" sz="2800" i="1">
                <a:solidFill>
                  <a:srgbClr val="FFFFFF"/>
                </a:solidFill>
                <a:effectLst>
                  <a:outerShdw blurRad="38100" dist="38100" dir="2700000" algn="tl">
                    <a:srgbClr val="000000"/>
                  </a:outerShdw>
                </a:effectLst>
              </a:rPr>
              <a:t>not because we believed in it…</a:t>
            </a:r>
          </a:p>
          <a:p>
            <a:pPr eaLnBrk="0" hangingPunct="0">
              <a:lnSpc>
                <a:spcPct val="95000"/>
              </a:lnSpc>
              <a:spcBef>
                <a:spcPct val="5000"/>
              </a:spcBef>
              <a:defRPr/>
            </a:pPr>
            <a:r>
              <a:rPr lang="en-US" sz="2800" i="1">
                <a:solidFill>
                  <a:srgbClr val="FFFFFF"/>
                </a:solidFill>
                <a:effectLst>
                  <a:outerShdw blurRad="38100" dist="38100" dir="2700000" algn="tl">
                    <a:srgbClr val="000000"/>
                  </a:outerShdw>
                </a:effectLst>
              </a:rPr>
              <a:t>but because it was Michael’s wish.”</a:t>
            </a:r>
            <a:endParaRPr lang="en-US" sz="2800">
              <a:solidFill>
                <a:srgbClr val="FFFFFF"/>
              </a:solidFill>
              <a:effectLst>
                <a:outerShdw blurRad="38100" dist="38100" dir="2700000" algn="tl">
                  <a:srgbClr val="000000"/>
                </a:outerShdw>
              </a:effectLst>
            </a:endParaRPr>
          </a:p>
        </p:txBody>
      </p:sp>
      <p:sp>
        <p:nvSpPr>
          <p:cNvPr id="18439" name="Text Box 7"/>
          <p:cNvSpPr txBox="1">
            <a:spLocks noChangeArrowheads="1"/>
          </p:cNvSpPr>
          <p:nvPr/>
        </p:nvSpPr>
        <p:spPr bwMode="auto">
          <a:xfrm>
            <a:off x="3886200" y="3902075"/>
            <a:ext cx="480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a:solidFill>
                  <a:srgbClr val="FFFFFF"/>
                </a:solidFill>
              </a:rPr>
              <a:t>Susan McVey-Dillon                                                      Michael’s Mother, 1995</a:t>
            </a:r>
          </a:p>
        </p:txBody>
      </p:sp>
      <p:pic>
        <p:nvPicPr>
          <p:cNvPr id="18440" name="Picture 8" descr="Santos&amp;McVe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8775" y="4938713"/>
            <a:ext cx="202406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9"/>
          <p:cNvSpPr txBox="1">
            <a:spLocks noChangeArrowheads="1"/>
          </p:cNvSpPr>
          <p:nvPr/>
        </p:nvSpPr>
        <p:spPr bwMode="auto">
          <a:xfrm>
            <a:off x="3124200" y="76200"/>
            <a:ext cx="601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600">
                <a:solidFill>
                  <a:srgbClr val="FFCC00"/>
                </a:solidFill>
              </a:rPr>
              <a:t>A Mother’s Perseverance </a:t>
            </a:r>
          </a:p>
          <a:p>
            <a:pPr eaLnBrk="1" hangingPunct="1"/>
            <a:r>
              <a:rPr lang="en-US" sz="2600">
                <a:solidFill>
                  <a:srgbClr val="FFCC00"/>
                </a:solidFill>
              </a:rPr>
              <a:t>Changed Gift of Life’s  Practice</a:t>
            </a:r>
          </a:p>
        </p:txBody>
      </p:sp>
    </p:spTree>
    <p:extLst>
      <p:ext uri="{BB962C8B-B14F-4D97-AF65-F5344CB8AC3E}">
        <p14:creationId xmlns:p14="http://schemas.microsoft.com/office/powerpoint/2010/main" val="714199777"/>
      </p:ext>
    </p:ext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28749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a:xfrm>
            <a:off x="-219075" y="76200"/>
            <a:ext cx="9544050" cy="1143000"/>
          </a:xfrm>
        </p:spPr>
        <p:txBody>
          <a:bodyPr/>
          <a:lstStyle/>
          <a:p>
            <a:pPr eaLnBrk="1" hangingPunct="1">
              <a:tabLst>
                <a:tab pos="3771900" algn="l"/>
              </a:tabLst>
              <a:defRPr/>
            </a:pPr>
            <a:r>
              <a:rPr lang="en-US" sz="4000" dirty="0">
                <a:effectLst>
                  <a:outerShdw blurRad="38100" dist="38100" dir="2700000" algn="tl">
                    <a:srgbClr val="000000"/>
                  </a:outerShdw>
                </a:effectLst>
              </a:rPr>
              <a:t>Donation After Circulatory </a:t>
            </a:r>
            <a:br>
              <a:rPr lang="en-US" sz="4000" dirty="0">
                <a:effectLst>
                  <a:outerShdw blurRad="38100" dist="38100" dir="2700000" algn="tl">
                    <a:srgbClr val="000000"/>
                  </a:outerShdw>
                </a:effectLst>
              </a:rPr>
            </a:br>
            <a:r>
              <a:rPr lang="en-US" sz="4000" dirty="0">
                <a:effectLst>
                  <a:outerShdw blurRad="38100" dist="38100" dir="2700000" algn="tl">
                    <a:srgbClr val="000000"/>
                  </a:outerShdw>
                </a:effectLst>
              </a:rPr>
              <a:t>(Cardiac) Death (DCD)</a:t>
            </a:r>
          </a:p>
        </p:txBody>
      </p:sp>
      <p:sp>
        <p:nvSpPr>
          <p:cNvPr id="4313091" name="Rectangle 3"/>
          <p:cNvSpPr>
            <a:spLocks noGrp="1" noChangeArrowheads="1"/>
          </p:cNvSpPr>
          <p:nvPr>
            <p:ph type="body" idx="1"/>
          </p:nvPr>
        </p:nvSpPr>
        <p:spPr>
          <a:xfrm>
            <a:off x="488950" y="1447800"/>
            <a:ext cx="8153400" cy="4114800"/>
          </a:xfrm>
        </p:spPr>
        <p:txBody>
          <a:bodyPr/>
          <a:lstStyle/>
          <a:p>
            <a:pPr eaLnBrk="1" hangingPunct="1">
              <a:buFontTx/>
              <a:buNone/>
              <a:defRPr/>
            </a:pPr>
            <a:r>
              <a:rPr lang="en-US" sz="2800" i="1" dirty="0">
                <a:effectLst>
                  <a:outerShdw blurRad="38100" dist="38100" dir="2700000" algn="tl">
                    <a:srgbClr val="000000"/>
                  </a:outerShdw>
                </a:effectLst>
              </a:rPr>
              <a:t>    </a:t>
            </a:r>
            <a:r>
              <a:rPr lang="en-US" sz="2800" b="1" i="1" u="sng" dirty="0">
                <a:effectLst>
                  <a:outerShdw blurRad="38100" dist="38100" dir="2700000" algn="tl">
                    <a:srgbClr val="000000"/>
                  </a:outerShdw>
                </a:effectLst>
              </a:rPr>
              <a:t>Definition</a:t>
            </a:r>
            <a:r>
              <a:rPr lang="en-US" sz="2800" b="1" dirty="0">
                <a:effectLst>
                  <a:outerShdw blurRad="38100" dist="38100" dir="2700000" algn="tl">
                    <a:srgbClr val="000000"/>
                  </a:outerShdw>
                </a:effectLst>
              </a:rPr>
              <a:t>:</a:t>
            </a:r>
            <a:r>
              <a:rPr lang="en-US" dirty="0">
                <a:effectLst>
                  <a:outerShdw blurRad="38100" dist="38100" dir="2700000" algn="tl">
                    <a:srgbClr val="000000"/>
                  </a:outerShdw>
                </a:effectLst>
              </a:rPr>
              <a:t>	</a:t>
            </a:r>
          </a:p>
          <a:p>
            <a:pPr eaLnBrk="1" hangingPunct="1">
              <a:spcBef>
                <a:spcPct val="10000"/>
              </a:spcBef>
              <a:buFontTx/>
              <a:buNone/>
              <a:defRPr/>
            </a:pPr>
            <a:r>
              <a:rPr lang="en-US" sz="2800" dirty="0">
                <a:effectLst>
                  <a:outerShdw blurRad="38100" dist="38100" dir="2700000" algn="tl">
                    <a:srgbClr val="000000"/>
                  </a:outerShdw>
                </a:effectLst>
              </a:rPr>
              <a:t>		A procedure whereby organs are surgically 	recovered following pronouncement of 		death based on  “irreversible cessation of 	circulatory and respiratory functions.”</a:t>
            </a:r>
          </a:p>
        </p:txBody>
      </p:sp>
      <p:sp>
        <p:nvSpPr>
          <p:cNvPr id="26628" name="Text Box 4"/>
          <p:cNvSpPr txBox="1">
            <a:spLocks noChangeArrowheads="1"/>
          </p:cNvSpPr>
          <p:nvPr/>
        </p:nvSpPr>
        <p:spPr bwMode="auto">
          <a:xfrm>
            <a:off x="434975" y="4016375"/>
            <a:ext cx="3992563" cy="2036763"/>
          </a:xfrm>
          <a:prstGeom prst="rect">
            <a:avLst/>
          </a:prstGeom>
          <a:gradFill rotWithShape="1">
            <a:gsLst>
              <a:gs pos="0">
                <a:srgbClr val="79C9C9"/>
              </a:gs>
              <a:gs pos="50000">
                <a:srgbClr val="009999"/>
              </a:gs>
              <a:gs pos="100000">
                <a:srgbClr val="79C9C9"/>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Times New Roman" pitchFamily="18" charset="0"/>
                <a:ea typeface="+mn-ea"/>
                <a:cs typeface="+mn-cs"/>
              </a:rPr>
              <a:t>Controlled</a:t>
            </a:r>
          </a:p>
          <a:p>
            <a:pPr marL="0" marR="0" lvl="0" indent="0" algn="ctr" defTabSz="914400" rtl="0" eaLnBrk="1" fontAlgn="base" latinLnBrk="0" hangingPunct="1">
              <a:lnSpc>
                <a:spcPct val="40000"/>
              </a:lnSpc>
              <a:spcBef>
                <a:spcPct val="20000"/>
              </a:spcBef>
              <a:spcAft>
                <a:spcPct val="0"/>
              </a:spcAft>
              <a:buClrTx/>
              <a:buSzTx/>
              <a:buFontTx/>
              <a:buNone/>
              <a:tabLst/>
              <a:defRPr/>
            </a:pPr>
            <a:endParaRPr kumimoji="0" lang="en-US" sz="800" b="1" i="1" u="sng"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Death &amp; organ recovery </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can be predictably </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controlled following the withdrawal of life support.</a:t>
            </a:r>
          </a:p>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6629" name="Text Box 5"/>
          <p:cNvSpPr txBox="1">
            <a:spLocks noChangeArrowheads="1"/>
          </p:cNvSpPr>
          <p:nvPr/>
        </p:nvSpPr>
        <p:spPr bwMode="auto">
          <a:xfrm>
            <a:off x="4651375" y="4105275"/>
            <a:ext cx="4052888" cy="2036763"/>
          </a:xfrm>
          <a:prstGeom prst="rect">
            <a:avLst/>
          </a:prstGeom>
          <a:gradFill rotWithShape="1">
            <a:gsLst>
              <a:gs pos="0">
                <a:srgbClr val="FFE88B"/>
              </a:gs>
              <a:gs pos="50000">
                <a:srgbClr val="FFCC00"/>
              </a:gs>
              <a:gs pos="100000">
                <a:srgbClr val="FFE88B"/>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itchFamily="18" charset="0"/>
                <a:ea typeface="+mn-ea"/>
                <a:cs typeface="+mn-cs"/>
              </a:rPr>
              <a:t> </a:t>
            </a:r>
            <a:r>
              <a:rPr kumimoji="0" lang="en-US" sz="2400" b="1" i="1" u="sng" strike="noStrike" kern="1200" cap="none" spc="0" normalizeH="0" baseline="0" noProof="0" dirty="0">
                <a:ln>
                  <a:noFill/>
                </a:ln>
                <a:solidFill>
                  <a:srgbClr val="000000"/>
                </a:solidFill>
                <a:effectLst/>
                <a:uLnTx/>
                <a:uFillTx/>
                <a:latin typeface="Times New Roman" pitchFamily="18" charset="0"/>
                <a:ea typeface="+mn-ea"/>
                <a:cs typeface="+mn-cs"/>
              </a:rPr>
              <a:t>Uncontrolled</a:t>
            </a:r>
          </a:p>
          <a:p>
            <a:pPr marL="0" marR="0" lvl="0" indent="0" algn="ctr" defTabSz="914400" rtl="0" eaLnBrk="1" fontAlgn="base" latinLnBrk="0" hangingPunct="1">
              <a:lnSpc>
                <a:spcPct val="40000"/>
              </a:lnSpc>
              <a:spcBef>
                <a:spcPct val="20000"/>
              </a:spcBef>
              <a:spcAft>
                <a:spcPct val="0"/>
              </a:spcAft>
              <a:buClrTx/>
              <a:buSzTx/>
              <a:buFontTx/>
              <a:buNone/>
              <a:tabLst/>
              <a:defRPr/>
            </a:pPr>
            <a:endParaRPr kumimoji="0" lang="en-US" sz="800" b="1" i="1" u="sng"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Cardiac arrest is unplanned.</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Timing of other aspects of</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organ recovery are not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controlled.</a:t>
            </a:r>
          </a:p>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6630" name="Rectangle 6"/>
          <p:cNvSpPr>
            <a:spLocks noChangeArrowheads="1"/>
          </p:cNvSpPr>
          <p:nvPr/>
        </p:nvSpPr>
        <p:spPr bwMode="gray">
          <a:xfrm>
            <a:off x="0" y="1311275"/>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98439" y="1790700"/>
          <a:ext cx="8866048" cy="466725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Box 3"/>
          <p:cNvSpPr txBox="1">
            <a:spLocks noChangeArrowheads="1"/>
          </p:cNvSpPr>
          <p:nvPr/>
        </p:nvSpPr>
        <p:spPr bwMode="auto">
          <a:xfrm>
            <a:off x="6878922" y="4343400"/>
            <a:ext cx="1311578" cy="492443"/>
          </a:xfrm>
          <a:prstGeom prst="rect">
            <a:avLst/>
          </a:prstGeom>
          <a:no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FFFFFF"/>
                </a:solidFill>
                <a:effectLst/>
                <a:uLnTx/>
                <a:uFillTx/>
                <a:latin typeface="Times New Roman"/>
                <a:ea typeface="ＭＳ Ｐゴシック" pitchFamily="-110" charset="-128"/>
                <a:cs typeface="Arial" charset="0"/>
              </a:rPr>
              <a:t>n=1,682</a:t>
            </a:r>
          </a:p>
        </p:txBody>
      </p:sp>
      <p:sp>
        <p:nvSpPr>
          <p:cNvPr id="4" name="Rectangle 4"/>
          <p:cNvSpPr>
            <a:spLocks noChangeArrowheads="1"/>
          </p:cNvSpPr>
          <p:nvPr/>
        </p:nvSpPr>
        <p:spPr bwMode="auto">
          <a:xfrm>
            <a:off x="838200" y="152400"/>
            <a:ext cx="7772400" cy="1371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t>Gift of Life Donor Program</a:t>
            </a:r>
            <a:br>
              <a:rPr kumimoji="0" lang="en-US" sz="4000" b="0" i="0"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br>
            <a:r>
              <a:rPr kumimoji="0" lang="en-US" sz="4000" b="1" i="0"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t> </a:t>
            </a:r>
            <a:r>
              <a:rPr kumimoji="0" lang="en-US" sz="4000" b="1" i="1"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t>DCD Characteristics</a:t>
            </a:r>
            <a:br>
              <a:rPr kumimoji="0" lang="en-US" sz="3600" b="1" i="1"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br>
            <a:r>
              <a:rPr kumimoji="0" lang="en-US" sz="3600" b="1" i="1"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t>1995 – 2020</a:t>
            </a:r>
            <a:endParaRPr kumimoji="0" lang="en-US" sz="3600" b="1" i="1" u="none" strike="noStrike" kern="1200" cap="none" spc="0" normalizeH="0" baseline="0" noProof="0" dirty="0">
              <a:ln>
                <a:noFill/>
              </a:ln>
              <a:solidFill>
                <a:srgbClr val="FFC000"/>
              </a:solidFill>
              <a:effectLst>
                <a:outerShdw blurRad="38100" dist="38100" dir="2700000" algn="tl">
                  <a:srgbClr val="000000"/>
                </a:outerShdw>
              </a:effectLst>
              <a:uLnTx/>
              <a:uFillTx/>
              <a:latin typeface="Times New Roman"/>
              <a:ea typeface="ＭＳ Ｐゴシック" pitchFamily="-110" charset="-128"/>
              <a:cs typeface="Arial" charset="0"/>
            </a:endParaRPr>
          </a:p>
        </p:txBody>
      </p:sp>
      <p:sp>
        <p:nvSpPr>
          <p:cNvPr id="5" name="Text Box 6"/>
          <p:cNvSpPr txBox="1">
            <a:spLocks noChangeArrowheads="1"/>
          </p:cNvSpPr>
          <p:nvPr/>
        </p:nvSpPr>
        <p:spPr bwMode="auto">
          <a:xfrm>
            <a:off x="1295400" y="1676400"/>
            <a:ext cx="6553200" cy="65563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00" b="1" i="1" u="none" strike="noStrike" kern="1200" cap="none" spc="0" normalizeH="0" baseline="0" noProof="0" dirty="0">
                <a:ln>
                  <a:noFill/>
                </a:ln>
                <a:solidFill>
                  <a:srgbClr val="FFC000"/>
                </a:solidFill>
                <a:effectLst/>
                <a:uLnTx/>
                <a:uFillTx/>
                <a:latin typeface="Times New Roman"/>
                <a:ea typeface="ＭＳ Ｐゴシック" pitchFamily="-110" charset="-128"/>
                <a:cs typeface="Arial" charset="0"/>
              </a:rPr>
              <a:t>Controlled vs. Uncontrolled</a:t>
            </a:r>
          </a:p>
        </p:txBody>
      </p:sp>
      <p:sp>
        <p:nvSpPr>
          <p:cNvPr id="6" name="Text Box 8"/>
          <p:cNvSpPr txBox="1">
            <a:spLocks noChangeArrowheads="1"/>
          </p:cNvSpPr>
          <p:nvPr/>
        </p:nvSpPr>
        <p:spPr bwMode="auto">
          <a:xfrm>
            <a:off x="198438" y="6457950"/>
            <a:ext cx="5257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1" u="sng" strike="noStrike" kern="1200" cap="none" spc="0" normalizeH="0" baseline="0" noProof="0" dirty="0">
                <a:ln>
                  <a:noFill/>
                </a:ln>
                <a:solidFill>
                  <a:srgbClr val="FFFFFF"/>
                </a:solidFill>
                <a:effectLst/>
                <a:uLnTx/>
                <a:uFillTx/>
                <a:latin typeface="Times New Roman" pitchFamily="18" charset="0"/>
                <a:ea typeface="ＭＳ Ｐゴシック" pitchFamily="-110" charset="-128"/>
                <a:cs typeface="Times New Roman" pitchFamily="18" charset="0"/>
              </a:rPr>
              <a:t>Source</a:t>
            </a:r>
            <a:r>
              <a:rPr kumimoji="0" lang="en-US" altLang="en-US" sz="1100" b="0" i="1" u="none" strike="noStrike" kern="1200" cap="none" spc="0" normalizeH="0" baseline="0" noProof="0" dirty="0">
                <a:ln>
                  <a:noFill/>
                </a:ln>
                <a:solidFill>
                  <a:srgbClr val="FFFFFF"/>
                </a:solidFill>
                <a:effectLst/>
                <a:uLnTx/>
                <a:uFillTx/>
                <a:latin typeface="Times New Roman" pitchFamily="18" charset="0"/>
                <a:ea typeface="ＭＳ Ｐゴシック" pitchFamily="-110" charset="-128"/>
                <a:cs typeface="Times New Roman" pitchFamily="18" charset="0"/>
              </a:rPr>
              <a:t>: Based  on Gift of Life Donor Program data through  December 31, 2020.</a:t>
            </a:r>
          </a:p>
        </p:txBody>
      </p:sp>
      <p:sp>
        <p:nvSpPr>
          <p:cNvPr id="7" name="Text Box 7"/>
          <p:cNvSpPr txBox="1">
            <a:spLocks noChangeArrowheads="1"/>
          </p:cNvSpPr>
          <p:nvPr/>
        </p:nvSpPr>
        <p:spPr bwMode="auto">
          <a:xfrm>
            <a:off x="1467430" y="2511420"/>
            <a:ext cx="921026"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ＭＳ Ｐゴシック" pitchFamily="-110" charset="-128"/>
                <a:cs typeface="Arial" charset="0"/>
              </a:rPr>
              <a:t>(14%)</a:t>
            </a:r>
          </a:p>
        </p:txBody>
      </p:sp>
      <p:sp>
        <p:nvSpPr>
          <p:cNvPr id="8" name="Text Box 8"/>
          <p:cNvSpPr txBox="1">
            <a:spLocks noChangeArrowheads="1"/>
          </p:cNvSpPr>
          <p:nvPr/>
        </p:nvSpPr>
        <p:spPr bwMode="auto">
          <a:xfrm>
            <a:off x="6629900" y="5958312"/>
            <a:ext cx="90481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ＭＳ Ｐゴシック" pitchFamily="-110" charset="-128"/>
                <a:cs typeface="Arial" charset="0"/>
              </a:rPr>
              <a:t>(86%)</a:t>
            </a:r>
          </a:p>
        </p:txBody>
      </p:sp>
    </p:spTree>
    <p:custDataLst>
      <p:tags r:id="rId1"/>
    </p:custDataLst>
    <p:extLst>
      <p:ext uri="{BB962C8B-B14F-4D97-AF65-F5344CB8AC3E}">
        <p14:creationId xmlns:p14="http://schemas.microsoft.com/office/powerpoint/2010/main" val="4140831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 y="0"/>
            <a:ext cx="9372600" cy="1143000"/>
          </a:xfrm>
        </p:spPr>
        <p:txBody>
          <a:bodyPr/>
          <a:lstStyle/>
          <a:p>
            <a:pPr eaLnBrk="1" hangingPunct="1"/>
            <a:r>
              <a:rPr lang="en-US" sz="3700" b="1" dirty="0">
                <a:solidFill>
                  <a:srgbClr val="000099"/>
                </a:solidFill>
              </a:rPr>
              <a:t>What is Donation after </a:t>
            </a:r>
            <a:br>
              <a:rPr lang="en-US" sz="3700" b="1" dirty="0">
                <a:solidFill>
                  <a:srgbClr val="000099"/>
                </a:solidFill>
              </a:rPr>
            </a:br>
            <a:r>
              <a:rPr lang="en-US" sz="3700" b="1" dirty="0">
                <a:solidFill>
                  <a:srgbClr val="000099"/>
                </a:solidFill>
              </a:rPr>
              <a:t>Circulatory (Cardiac) Death (DCD)?</a:t>
            </a:r>
          </a:p>
        </p:txBody>
      </p:sp>
      <p:pic>
        <p:nvPicPr>
          <p:cNvPr id="27654" name="Picture 5" descr="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0624"/>
            <a:ext cx="2721406"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6"/>
          <p:cNvSpPr>
            <a:spLocks noChangeArrowheads="1"/>
          </p:cNvSpPr>
          <p:nvPr/>
        </p:nvSpPr>
        <p:spPr bwMode="auto">
          <a:xfrm>
            <a:off x="680700" y="1409700"/>
            <a:ext cx="8460126" cy="51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p>
            <a:pPr marL="1828800" marR="0" lvl="4" indent="0" algn="l" defTabSz="115888" rtl="0" eaLnBrk="1" fontAlgn="base" latinLnBrk="0" hangingPunct="1">
              <a:lnSpc>
                <a:spcPct val="100000"/>
              </a:lnSpc>
              <a:spcBef>
                <a:spcPct val="0"/>
              </a:spcBef>
              <a:spcAft>
                <a:spcPct val="10000"/>
              </a:spcAft>
              <a:buClr>
                <a:srgbClr val="0000FF"/>
              </a:buClr>
              <a:buSzTx/>
              <a:buFontTx/>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Vent-dependent patient with a non-recoverable	</a:t>
            </a:r>
          </a:p>
          <a:p>
            <a:pPr marL="1828800" marR="0" lvl="4" indent="0" algn="l" defTabSz="115888" rtl="0" eaLnBrk="1" fontAlgn="base" latinLnBrk="0" hangingPunct="1">
              <a:lnSpc>
                <a:spcPct val="100000"/>
              </a:lnSpc>
              <a:spcBef>
                <a:spcPct val="0"/>
              </a:spcBef>
              <a:spcAft>
                <a:spcPct val="10000"/>
              </a:spcAft>
              <a:buClr>
                <a:srgbClr val="0000FF"/>
              </a:buClr>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neurological injury or illness; no chance for survival</a:t>
            </a:r>
          </a:p>
          <a:p>
            <a:pPr marL="1828800" marR="0" lvl="4" indent="0" algn="l" defTabSz="115888" rtl="0" eaLnBrk="1" fontAlgn="base" latinLnBrk="0" hangingPunct="1">
              <a:lnSpc>
                <a:spcPct val="100000"/>
              </a:lnSpc>
              <a:spcBef>
                <a:spcPct val="0"/>
              </a:spcBef>
              <a:spcAft>
                <a:spcPct val="10000"/>
              </a:spcAft>
              <a:buClr>
                <a:srgbClr val="0000FF"/>
              </a:buClr>
              <a:buSzTx/>
              <a:buFontTx/>
              <a:buChar char="•"/>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1828800" marR="0" lvl="4" indent="0" algn="l" defTabSz="115888" rtl="0" eaLnBrk="1" fontAlgn="base" latinLnBrk="0" hangingPunct="1">
              <a:lnSpc>
                <a:spcPct val="100000"/>
              </a:lnSpc>
              <a:spcBef>
                <a:spcPct val="0"/>
              </a:spcBef>
              <a:spcAft>
                <a:spcPct val="10000"/>
              </a:spcAft>
              <a:buClr>
                <a:srgbClr val="0000FF"/>
              </a:buClr>
              <a:buSzTx/>
              <a:buFontTx/>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Neuro exam is </a:t>
            </a:r>
            <a:r>
              <a:rPr kumimoji="0" lang="en-US" sz="220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not</a:t>
            </a: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consistent with brain death</a:t>
            </a:r>
          </a:p>
          <a:p>
            <a:pPr marL="0" marR="0" lvl="0" indent="0" algn="l" defTabSz="115888" rtl="0" eaLnBrk="1" fontAlgn="base" latinLnBrk="0" hangingPunct="1">
              <a:lnSpc>
                <a:spcPct val="100000"/>
              </a:lnSpc>
              <a:spcBef>
                <a:spcPct val="0"/>
              </a:spcBef>
              <a:spcAft>
                <a:spcPct val="10000"/>
              </a:spcAft>
              <a:buClr>
                <a:srgbClr val="0000FF"/>
              </a:buClr>
              <a:buSzTx/>
              <a:buFontTx/>
              <a:buChar char="•"/>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1828800" marR="0" lvl="4" indent="0" algn="l" defTabSz="115888" rtl="0" eaLnBrk="1" fontAlgn="base" latinLnBrk="0" hangingPunct="1">
              <a:lnSpc>
                <a:spcPct val="100000"/>
              </a:lnSpc>
              <a:spcBef>
                <a:spcPct val="0"/>
              </a:spcBef>
              <a:spcAft>
                <a:spcPct val="10000"/>
              </a:spcAft>
              <a:buClr>
                <a:srgbClr val="0000FF"/>
              </a:buClr>
              <a:buSzTx/>
              <a:buFontTx/>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Family elects to withdraw support or DNR is initiated </a:t>
            </a:r>
          </a:p>
          <a:p>
            <a:pPr marL="1828800" marR="0" lvl="4" indent="0" algn="l" defTabSz="115888" rtl="0" eaLnBrk="1" fontAlgn="base" latinLnBrk="0" hangingPunct="1">
              <a:lnSpc>
                <a:spcPct val="100000"/>
              </a:lnSpc>
              <a:spcBef>
                <a:spcPct val="0"/>
              </a:spcBef>
              <a:spcAft>
                <a:spcPct val="10000"/>
              </a:spcAft>
              <a:buClr>
                <a:srgbClr val="0000FF"/>
              </a:buClr>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after discussion with physician</a:t>
            </a:r>
          </a:p>
          <a:p>
            <a:pPr marL="0" marR="0" lvl="0" indent="0" algn="l" defTabSz="115888" rtl="0" eaLnBrk="1" fontAlgn="base" latinLnBrk="0" hangingPunct="1">
              <a:lnSpc>
                <a:spcPct val="100000"/>
              </a:lnSpc>
              <a:spcBef>
                <a:spcPct val="0"/>
              </a:spcBef>
              <a:spcAft>
                <a:spcPct val="10000"/>
              </a:spcAft>
              <a:buClr>
                <a:srgbClr val="0000FF"/>
              </a:buClr>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342900" marR="0" lvl="0" indent="-342900" algn="l" defTabSz="115888" rtl="0" eaLnBrk="1" fontAlgn="base" latinLnBrk="0" hangingPunct="1">
              <a:lnSpc>
                <a:spcPct val="100000"/>
              </a:lnSpc>
              <a:spcBef>
                <a:spcPct val="0"/>
              </a:spcBef>
              <a:spcAft>
                <a:spcPts val="1200"/>
              </a:spcAft>
              <a:buClr>
                <a:srgbClr val="0000FF"/>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Family conversation: thorough explanation; informed authorization</a:t>
            </a:r>
          </a:p>
          <a:p>
            <a:pPr marL="342900" marR="0" lvl="0" indent="-342900" algn="l" defTabSz="115888" rtl="0" eaLnBrk="1" fontAlgn="base" latinLnBrk="0" hangingPunct="1">
              <a:lnSpc>
                <a:spcPct val="100000"/>
              </a:lnSpc>
              <a:spcBef>
                <a:spcPct val="0"/>
              </a:spcBef>
              <a:spcAft>
                <a:spcPts val="1200"/>
              </a:spcAft>
              <a:buClr>
                <a:srgbClr val="0000FF"/>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Treating physician, ICU RN, respiratory therapist take patient to the OR for withdrawal of support (duplicated as if in ICU)</a:t>
            </a:r>
          </a:p>
          <a:p>
            <a:pPr marL="342900" marR="0" lvl="0" indent="-342900" algn="l" defTabSz="115888" rtl="0" eaLnBrk="1" fontAlgn="base" latinLnBrk="0" hangingPunct="1">
              <a:lnSpc>
                <a:spcPct val="100000"/>
              </a:lnSpc>
              <a:spcBef>
                <a:spcPct val="0"/>
              </a:spcBef>
              <a:spcAft>
                <a:spcPts val="1200"/>
              </a:spcAft>
              <a:buClr>
                <a:srgbClr val="0000FF"/>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Pronouncement of death by treating physician via cardio-pulmonary criteria</a:t>
            </a:r>
          </a:p>
          <a:p>
            <a:pPr marL="342900" marR="0" lvl="0" indent="-342900" algn="l" defTabSz="115888" rtl="0" eaLnBrk="1" fontAlgn="base" latinLnBrk="0" hangingPunct="1">
              <a:lnSpc>
                <a:spcPct val="100000"/>
              </a:lnSpc>
              <a:spcBef>
                <a:spcPct val="0"/>
              </a:spcBef>
              <a:spcAft>
                <a:spcPts val="1200"/>
              </a:spcAft>
              <a:buClr>
                <a:srgbClr val="0000FF"/>
              </a:buClr>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After 5 minutes, transplant team enters room; starts organ recovery</a:t>
            </a:r>
          </a:p>
        </p:txBody>
      </p:sp>
      <p:sp>
        <p:nvSpPr>
          <p:cNvPr id="8" name="Rectangle 4"/>
          <p:cNvSpPr>
            <a:spLocks noChangeArrowheads="1"/>
          </p:cNvSpPr>
          <p:nvPr/>
        </p:nvSpPr>
        <p:spPr bwMode="gray">
          <a:xfrm>
            <a:off x="0" y="1187450"/>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19050" y="342900"/>
            <a:ext cx="9144000" cy="1143000"/>
          </a:xfrm>
        </p:spPr>
        <p:txBody>
          <a:bodyPr/>
          <a:lstStyle/>
          <a:p>
            <a:pPr eaLnBrk="1" hangingPunct="1">
              <a:defRPr/>
            </a:pPr>
            <a:r>
              <a:rPr lang="en-US" dirty="0">
                <a:solidFill>
                  <a:srgbClr val="FFCC00"/>
                </a:solidFill>
                <a:effectLst>
                  <a:outerShdw blurRad="38100" dist="38100" dir="2700000" algn="tl">
                    <a:srgbClr val="000000"/>
                  </a:outerShdw>
                </a:effectLst>
              </a:rPr>
              <a:t>Patient Evaluation for </a:t>
            </a:r>
            <a:r>
              <a:rPr lang="en-US" dirty="0" err="1">
                <a:solidFill>
                  <a:srgbClr val="FFCC00"/>
                </a:solidFill>
                <a:effectLst>
                  <a:outerShdw blurRad="38100" dist="38100" dir="2700000" algn="tl">
                    <a:srgbClr val="000000"/>
                  </a:outerShdw>
                </a:effectLst>
              </a:rPr>
              <a:t>DCD</a:t>
            </a:r>
            <a:r>
              <a:rPr lang="en-US" dirty="0">
                <a:solidFill>
                  <a:srgbClr val="FFCC00"/>
                </a:solidFill>
                <a:effectLst>
                  <a:outerShdw blurRad="38100" dist="38100" dir="2700000" algn="tl">
                    <a:srgbClr val="000000"/>
                  </a:outerShdw>
                </a:effectLst>
              </a:rPr>
              <a:t> </a:t>
            </a:r>
          </a:p>
        </p:txBody>
      </p:sp>
      <p:sp>
        <p:nvSpPr>
          <p:cNvPr id="4289539" name="Rectangle 3"/>
          <p:cNvSpPr>
            <a:spLocks noGrp="1" noChangeArrowheads="1"/>
          </p:cNvSpPr>
          <p:nvPr>
            <p:ph type="body" sz="half" idx="1"/>
          </p:nvPr>
        </p:nvSpPr>
        <p:spPr>
          <a:xfrm>
            <a:off x="203200" y="2081213"/>
            <a:ext cx="3492500" cy="4114800"/>
          </a:xfrm>
        </p:spPr>
        <p:txBody>
          <a:bodyPr/>
          <a:lstStyle/>
          <a:p>
            <a:pPr eaLnBrk="1" hangingPunct="1">
              <a:buClr>
                <a:srgbClr val="FFCC00"/>
              </a:buClr>
              <a:defRPr/>
            </a:pPr>
            <a:r>
              <a:rPr lang="en-US" sz="2400">
                <a:solidFill>
                  <a:schemeClr val="tx2"/>
                </a:solidFill>
                <a:effectLst>
                  <a:outerShdw blurRad="38100" dist="38100" dir="2700000" algn="tl">
                    <a:srgbClr val="000000"/>
                  </a:outerShdw>
                </a:effectLst>
              </a:rPr>
              <a:t>Age </a:t>
            </a:r>
          </a:p>
          <a:p>
            <a:pPr eaLnBrk="1" hangingPunct="1">
              <a:buClr>
                <a:srgbClr val="FFCC00"/>
              </a:buClr>
              <a:defRPr/>
            </a:pPr>
            <a:r>
              <a:rPr lang="en-US" sz="2400">
                <a:solidFill>
                  <a:schemeClr val="tx2"/>
                </a:solidFill>
                <a:effectLst>
                  <a:outerShdw blurRad="38100" dist="38100" dir="2700000" algn="tl">
                    <a:srgbClr val="000000"/>
                  </a:outerShdw>
                </a:effectLst>
              </a:rPr>
              <a:t>Weight </a:t>
            </a:r>
          </a:p>
          <a:p>
            <a:pPr eaLnBrk="1" hangingPunct="1">
              <a:buClr>
                <a:srgbClr val="FFCC00"/>
              </a:buClr>
              <a:defRPr/>
            </a:pPr>
            <a:r>
              <a:rPr lang="en-US" sz="2400">
                <a:solidFill>
                  <a:schemeClr val="tx2"/>
                </a:solidFill>
                <a:effectLst>
                  <a:outerShdw blurRad="38100" dist="38100" dir="2700000" algn="tl">
                    <a:srgbClr val="000000"/>
                  </a:outerShdw>
                </a:effectLst>
              </a:rPr>
              <a:t>ABO</a:t>
            </a:r>
          </a:p>
          <a:p>
            <a:pPr eaLnBrk="1" hangingPunct="1">
              <a:buClr>
                <a:srgbClr val="FFCC00"/>
              </a:buClr>
              <a:defRPr/>
            </a:pPr>
            <a:r>
              <a:rPr lang="en-US" sz="2400">
                <a:solidFill>
                  <a:schemeClr val="tx2"/>
                </a:solidFill>
                <a:effectLst>
                  <a:outerShdw blurRad="38100" dist="38100" dir="2700000" algn="tl">
                    <a:srgbClr val="000000"/>
                  </a:outerShdw>
                </a:effectLst>
              </a:rPr>
              <a:t>Past Medical History</a:t>
            </a:r>
          </a:p>
          <a:p>
            <a:pPr eaLnBrk="1" hangingPunct="1">
              <a:buClr>
                <a:srgbClr val="FFCC00"/>
              </a:buClr>
              <a:defRPr/>
            </a:pPr>
            <a:r>
              <a:rPr lang="en-US" sz="2400">
                <a:solidFill>
                  <a:schemeClr val="tx2"/>
                </a:solidFill>
                <a:effectLst>
                  <a:outerShdw blurRad="38100" dist="38100" dir="2700000" algn="tl">
                    <a:srgbClr val="000000"/>
                  </a:outerShdw>
                </a:effectLst>
              </a:rPr>
              <a:t>History of Present Illness</a:t>
            </a:r>
          </a:p>
          <a:p>
            <a:pPr eaLnBrk="1" hangingPunct="1">
              <a:buClr>
                <a:srgbClr val="FFCC00"/>
              </a:buClr>
              <a:defRPr/>
            </a:pPr>
            <a:r>
              <a:rPr lang="en-US" sz="2400">
                <a:solidFill>
                  <a:schemeClr val="tx2"/>
                </a:solidFill>
                <a:effectLst>
                  <a:outerShdw blurRad="38100" dist="38100" dir="2700000" algn="tl">
                    <a:srgbClr val="000000"/>
                  </a:outerShdw>
                </a:effectLst>
              </a:rPr>
              <a:t>Current Clinical Condition</a:t>
            </a:r>
          </a:p>
          <a:p>
            <a:pPr eaLnBrk="1" hangingPunct="1">
              <a:buClr>
                <a:srgbClr val="FFCC00"/>
              </a:buClr>
              <a:defRPr/>
            </a:pPr>
            <a:r>
              <a:rPr lang="en-US" sz="2400">
                <a:solidFill>
                  <a:schemeClr val="tx2"/>
                </a:solidFill>
                <a:effectLst>
                  <a:outerShdw blurRad="38100" dist="38100" dir="2700000" algn="tl">
                    <a:srgbClr val="000000"/>
                  </a:outerShdw>
                </a:effectLst>
              </a:rPr>
              <a:t>Organ Function</a:t>
            </a:r>
          </a:p>
        </p:txBody>
      </p:sp>
      <p:sp>
        <p:nvSpPr>
          <p:cNvPr id="4289540" name="Rectangle 4"/>
          <p:cNvSpPr>
            <a:spLocks noGrp="1" noChangeArrowheads="1"/>
          </p:cNvSpPr>
          <p:nvPr>
            <p:ph type="body" sz="half" idx="2"/>
          </p:nvPr>
        </p:nvSpPr>
        <p:spPr>
          <a:xfrm>
            <a:off x="4095750" y="2057400"/>
            <a:ext cx="5276850" cy="4114800"/>
          </a:xfrm>
        </p:spPr>
        <p:txBody>
          <a:bodyPr/>
          <a:lstStyle/>
          <a:p>
            <a:pPr marL="57150" indent="-57150" eaLnBrk="1" hangingPunct="1">
              <a:spcBef>
                <a:spcPct val="50000"/>
              </a:spcBef>
              <a:buFontTx/>
              <a:buNone/>
              <a:defRPr/>
            </a:pPr>
            <a:r>
              <a:rPr lang="en-US" sz="2900" i="1">
                <a:effectLst>
                  <a:outerShdw blurRad="38100" dist="38100" dir="2700000" algn="tl">
                    <a:srgbClr val="000000"/>
                  </a:outerShdw>
                </a:effectLst>
              </a:rPr>
              <a:t>    </a:t>
            </a:r>
            <a:r>
              <a:rPr lang="en-US" sz="2900" i="1" u="sng">
                <a:effectLst>
                  <a:outerShdw blurRad="38100" dist="38100" dir="2700000" algn="tl">
                    <a:srgbClr val="000000"/>
                  </a:outerShdw>
                </a:effectLst>
              </a:rPr>
              <a:t>Respiratory Assessment</a:t>
            </a:r>
          </a:p>
          <a:p>
            <a:pPr marL="404813" lvl="1" indent="-231775" eaLnBrk="1" hangingPunct="1">
              <a:spcBef>
                <a:spcPct val="50000"/>
              </a:spcBef>
              <a:defRPr/>
            </a:pPr>
            <a:r>
              <a:rPr lang="en-US" sz="2200">
                <a:effectLst>
                  <a:outerShdw blurRad="38100" dist="38100" dir="2700000" algn="tl">
                    <a:srgbClr val="000000"/>
                  </a:outerShdw>
                </a:effectLst>
              </a:rPr>
              <a:t>Respiratory Rate</a:t>
            </a:r>
          </a:p>
          <a:p>
            <a:pPr marL="404813" lvl="1" indent="-231775" eaLnBrk="1" hangingPunct="1">
              <a:spcBef>
                <a:spcPct val="50000"/>
              </a:spcBef>
              <a:defRPr/>
            </a:pPr>
            <a:r>
              <a:rPr lang="en-US" sz="2200">
                <a:effectLst>
                  <a:outerShdw blurRad="38100" dist="38100" dir="2700000" algn="tl">
                    <a:srgbClr val="000000"/>
                  </a:outerShdw>
                </a:effectLst>
              </a:rPr>
              <a:t>Tidal Volume</a:t>
            </a:r>
          </a:p>
          <a:p>
            <a:pPr marL="404813" lvl="1" indent="-231775" eaLnBrk="1" hangingPunct="1">
              <a:spcBef>
                <a:spcPct val="50000"/>
              </a:spcBef>
              <a:defRPr/>
            </a:pPr>
            <a:r>
              <a:rPr lang="en-US" sz="2200">
                <a:effectLst>
                  <a:outerShdw blurRad="38100" dist="38100" dir="2700000" algn="tl">
                    <a:srgbClr val="000000"/>
                  </a:outerShdw>
                </a:effectLst>
              </a:rPr>
              <a:t>Minute Ventilation</a:t>
            </a:r>
          </a:p>
          <a:p>
            <a:pPr marL="404813" lvl="1" indent="-231775" eaLnBrk="1" hangingPunct="1">
              <a:spcBef>
                <a:spcPct val="50000"/>
              </a:spcBef>
              <a:defRPr/>
            </a:pPr>
            <a:r>
              <a:rPr lang="en-US" sz="2200">
                <a:effectLst>
                  <a:outerShdw blurRad="38100" dist="38100" dir="2700000" algn="tl">
                    <a:srgbClr val="000000"/>
                  </a:outerShdw>
                </a:effectLst>
              </a:rPr>
              <a:t>Negative Inspiratory Force (NIF)</a:t>
            </a:r>
          </a:p>
          <a:p>
            <a:pPr marL="404813" lvl="1" indent="-231775" eaLnBrk="1" hangingPunct="1">
              <a:spcBef>
                <a:spcPct val="50000"/>
              </a:spcBef>
              <a:defRPr/>
            </a:pPr>
            <a:r>
              <a:rPr lang="en-US" sz="2200">
                <a:effectLst>
                  <a:outerShdw blurRad="38100" dist="38100" dir="2700000" algn="tl">
                    <a:srgbClr val="000000"/>
                  </a:outerShdw>
                </a:effectLst>
              </a:rPr>
              <a:t>Changes in Hemodynamics  &amp; Oxygen Saturation</a:t>
            </a:r>
          </a:p>
          <a:p>
            <a:pPr marL="404813" lvl="1" indent="-231775" eaLnBrk="1" hangingPunct="1">
              <a:spcBef>
                <a:spcPct val="50000"/>
              </a:spcBef>
              <a:defRPr/>
            </a:pPr>
            <a:r>
              <a:rPr lang="en-US" sz="2200">
                <a:effectLst>
                  <a:outerShdw blurRad="38100" dist="38100" dir="2700000" algn="tl">
                    <a:srgbClr val="000000"/>
                  </a:outerShdw>
                </a:effectLst>
              </a:rPr>
              <a:t>Length of Time off Ventilator</a:t>
            </a:r>
          </a:p>
        </p:txBody>
      </p:sp>
      <p:sp>
        <p:nvSpPr>
          <p:cNvPr id="4289541" name="AutoShape 5"/>
          <p:cNvSpPr>
            <a:spLocks/>
          </p:cNvSpPr>
          <p:nvPr/>
        </p:nvSpPr>
        <p:spPr bwMode="auto">
          <a:xfrm>
            <a:off x="3444875" y="2370138"/>
            <a:ext cx="839788" cy="3771900"/>
          </a:xfrm>
          <a:prstGeom prst="leftBrace">
            <a:avLst>
              <a:gd name="adj1" fmla="val 37429"/>
              <a:gd name="adj2" fmla="val 65741"/>
            </a:avLst>
          </a:prstGeom>
          <a:noFill/>
          <a:ln w="50800">
            <a:solidFill>
              <a:srgbClr val="FF0000"/>
            </a:solidFill>
            <a:round/>
            <a:headEnd/>
            <a:tailEnd/>
          </a:ln>
          <a:effectLst/>
        </p:spPr>
        <p:txBody>
          <a:bodyPr anchor="ctr">
            <a:spAutoFit/>
          </a:bodyPr>
          <a:lstStyle/>
          <a:p>
            <a:pPr algn="l">
              <a:defRPr/>
            </a:pPr>
            <a:endParaRPr lang="en-US" sz="2400">
              <a:solidFill>
                <a:srgbClr val="FFFFFF"/>
              </a:solidFill>
              <a:effectLst>
                <a:outerShdw blurRad="38100" dist="38100" dir="2700000" algn="tl">
                  <a:srgbClr val="000000">
                    <a:alpha val="43137"/>
                  </a:srgbClr>
                </a:outerShdw>
              </a:effectLst>
            </a:endParaRPr>
          </a:p>
        </p:txBody>
      </p:sp>
      <p:sp>
        <p:nvSpPr>
          <p:cNvPr id="30726" name="Rectangle 4"/>
          <p:cNvSpPr>
            <a:spLocks noChangeArrowheads="1"/>
          </p:cNvSpPr>
          <p:nvPr/>
        </p:nvSpPr>
        <p:spPr bwMode="gray">
          <a:xfrm>
            <a:off x="0" y="1568450"/>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FFFFFF"/>
              </a:solidFill>
              <a:latin typeface="Tahoma" pitchFamily="34" charset="0"/>
            </a:endParaRPr>
          </a:p>
        </p:txBody>
      </p:sp>
    </p:spTree>
    <p:extLst>
      <p:ext uri="{BB962C8B-B14F-4D97-AF65-F5344CB8AC3E}">
        <p14:creationId xmlns:p14="http://schemas.microsoft.com/office/powerpoint/2010/main" val="30755620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a:extLst>
              <a:ext uri="{FF2B5EF4-FFF2-40B4-BE49-F238E27FC236}">
                <a16:creationId xmlns:a16="http://schemas.microsoft.com/office/drawing/2014/main" id="{3B3A85C2-3CD1-49C5-88CA-A9DDF3650A67}"/>
              </a:ext>
            </a:extLst>
          </p:cNvPr>
          <p:cNvSpPr>
            <a:spLocks noGrp="1" noChangeArrowheads="1"/>
          </p:cNvSpPr>
          <p:nvPr>
            <p:ph type="title"/>
          </p:nvPr>
        </p:nvSpPr>
        <p:spPr>
          <a:xfrm>
            <a:off x="685800" y="152400"/>
            <a:ext cx="7772400" cy="1143000"/>
          </a:xfrm>
        </p:spPr>
        <p:txBody>
          <a:bodyPr/>
          <a:lstStyle/>
          <a:p>
            <a:pPr eaLnBrk="1" hangingPunct="1"/>
            <a:r>
              <a:rPr lang="en-US" altLang="en-US" sz="4400">
                <a:latin typeface="Times New Roman" panose="02020603050405020304" pitchFamily="18" charset="0"/>
              </a:rPr>
              <a:t>Questions to Consider…</a:t>
            </a:r>
          </a:p>
        </p:txBody>
      </p:sp>
      <p:sp>
        <p:nvSpPr>
          <p:cNvPr id="78851" name="Rectangle 1027">
            <a:extLst>
              <a:ext uri="{FF2B5EF4-FFF2-40B4-BE49-F238E27FC236}">
                <a16:creationId xmlns:a16="http://schemas.microsoft.com/office/drawing/2014/main" id="{45405F60-1DC3-4918-88C1-FD353F73B333}"/>
              </a:ext>
            </a:extLst>
          </p:cNvPr>
          <p:cNvSpPr>
            <a:spLocks noGrp="1" noChangeArrowheads="1"/>
          </p:cNvSpPr>
          <p:nvPr>
            <p:ph type="body" idx="1"/>
          </p:nvPr>
        </p:nvSpPr>
        <p:spPr>
          <a:xfrm>
            <a:off x="685800" y="1524000"/>
            <a:ext cx="7772400" cy="4419600"/>
          </a:xfrm>
        </p:spPr>
        <p:txBody>
          <a:bodyPr/>
          <a:lstStyle/>
          <a:p>
            <a:pPr eaLnBrk="1" hangingPunct="1">
              <a:lnSpc>
                <a:spcPct val="90000"/>
              </a:lnSpc>
            </a:pPr>
            <a:r>
              <a:rPr lang="en-US" altLang="en-US" sz="2400" dirty="0">
                <a:latin typeface="Times New Roman" panose="02020603050405020304" pitchFamily="18" charset="0"/>
                <a:cs typeface="Times New Roman" panose="02020603050405020304" pitchFamily="18" charset="0"/>
              </a:rPr>
              <a:t>What do we need to do to preserve the opportunity for families in our care?</a:t>
            </a:r>
          </a:p>
          <a:p>
            <a:pPr eaLnBrk="1" hangingPunct="1">
              <a:lnSpc>
                <a:spcPct val="90000"/>
              </a:lnSpc>
            </a:pPr>
            <a:endParaRPr lang="en-US" altLang="en-US" sz="2400" dirty="0">
              <a:latin typeface="Times New Roman" panose="02020603050405020304" pitchFamily="18" charset="0"/>
              <a:cs typeface="Times New Roman" panose="02020603050405020304" pitchFamily="18" charset="0"/>
            </a:endParaRPr>
          </a:p>
          <a:p>
            <a:pPr eaLnBrk="1" hangingPunct="1">
              <a:lnSpc>
                <a:spcPct val="90000"/>
              </a:lnSpc>
            </a:pPr>
            <a:r>
              <a:rPr lang="en-US" altLang="en-US" sz="2400" dirty="0">
                <a:latin typeface="Times New Roman" panose="02020603050405020304" pitchFamily="18" charset="0"/>
                <a:cs typeface="Times New Roman" panose="02020603050405020304" pitchFamily="18" charset="0"/>
              </a:rPr>
              <a:t>What do you envision as being the most important clinical practices for you to support the organ donation process? </a:t>
            </a:r>
          </a:p>
          <a:p>
            <a:pPr eaLnBrk="1" hangingPunct="1">
              <a:lnSpc>
                <a:spcPct val="90000"/>
              </a:lnSpc>
            </a:pPr>
            <a:endParaRPr lang="en-US" altLang="en-US" sz="2400" dirty="0">
              <a:latin typeface="Times New Roman" panose="02020603050405020304" pitchFamily="18" charset="0"/>
              <a:cs typeface="Times New Roman" panose="02020603050405020304" pitchFamily="18" charset="0"/>
            </a:endParaRPr>
          </a:p>
          <a:p>
            <a:pPr eaLnBrk="1" hangingPunct="1">
              <a:lnSpc>
                <a:spcPct val="90000"/>
              </a:lnSpc>
            </a:pPr>
            <a:r>
              <a:rPr lang="en-US" altLang="en-US" sz="2400" dirty="0">
                <a:latin typeface="Times New Roman" panose="02020603050405020304" pitchFamily="18" charset="0"/>
                <a:cs typeface="Times New Roman" panose="02020603050405020304" pitchFamily="18" charset="0"/>
              </a:rPr>
              <a:t>What’s the most important thing you can do to support grieving families of potential organ donors?</a:t>
            </a:r>
          </a:p>
          <a:p>
            <a:pPr eaLnBrk="1" hangingPunct="1">
              <a:lnSpc>
                <a:spcPct val="90000"/>
              </a:lnSpc>
            </a:pPr>
            <a:endParaRPr lang="en-US" altLang="en-US" sz="2400" dirty="0">
              <a:latin typeface="Times New Roman" panose="02020603050405020304" pitchFamily="18" charset="0"/>
              <a:cs typeface="Times New Roman" panose="02020603050405020304" pitchFamily="18" charset="0"/>
            </a:endParaRPr>
          </a:p>
        </p:txBody>
      </p:sp>
      <p:sp>
        <p:nvSpPr>
          <p:cNvPr id="78852" name="Line 1028">
            <a:extLst>
              <a:ext uri="{FF2B5EF4-FFF2-40B4-BE49-F238E27FC236}">
                <a16:creationId xmlns:a16="http://schemas.microsoft.com/office/drawing/2014/main" id="{2598BFFD-9220-41BA-A996-5BCB30162656}"/>
              </a:ext>
            </a:extLst>
          </p:cNvPr>
          <p:cNvSpPr>
            <a:spLocks noChangeShapeType="1"/>
          </p:cNvSpPr>
          <p:nvPr/>
        </p:nvSpPr>
        <p:spPr bwMode="auto">
          <a:xfrm>
            <a:off x="0" y="11430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1586" name="Rectangle 2"/>
          <p:cNvSpPr>
            <a:spLocks noGrp="1" noChangeArrowheads="1"/>
          </p:cNvSpPr>
          <p:nvPr>
            <p:ph type="title"/>
          </p:nvPr>
        </p:nvSpPr>
        <p:spPr>
          <a:xfrm>
            <a:off x="762000" y="95250"/>
            <a:ext cx="7772400" cy="1143000"/>
          </a:xfrm>
        </p:spPr>
        <p:txBody>
          <a:bodyPr/>
          <a:lstStyle/>
          <a:p>
            <a:pPr eaLnBrk="1" hangingPunct="1">
              <a:defRPr/>
            </a:pPr>
            <a:r>
              <a:rPr lang="en-US">
                <a:solidFill>
                  <a:srgbClr val="FFCC00"/>
                </a:solidFill>
                <a:effectLst>
                  <a:outerShdw blurRad="38100" dist="38100" dir="2700000" algn="tl">
                    <a:srgbClr val="000000"/>
                  </a:outerShdw>
                </a:effectLst>
              </a:rPr>
              <a:t>Clinical Considerations:</a:t>
            </a:r>
            <a:r>
              <a:rPr lang="en-US" sz="4000">
                <a:solidFill>
                  <a:srgbClr val="FFCC00"/>
                </a:solidFill>
                <a:effectLst>
                  <a:outerShdw blurRad="38100" dist="38100" dir="2700000" algn="tl">
                    <a:srgbClr val="000000"/>
                  </a:outerShdw>
                </a:effectLst>
              </a:rPr>
              <a:t> </a:t>
            </a:r>
            <a:br>
              <a:rPr lang="en-US" sz="4000">
                <a:solidFill>
                  <a:srgbClr val="FFCC00"/>
                </a:solidFill>
                <a:effectLst>
                  <a:outerShdw blurRad="38100" dist="38100" dir="2700000" algn="tl">
                    <a:srgbClr val="000000"/>
                  </a:outerShdw>
                </a:effectLst>
              </a:rPr>
            </a:br>
            <a:r>
              <a:rPr lang="en-US" sz="4000">
                <a:solidFill>
                  <a:srgbClr val="FFCC00"/>
                </a:solidFill>
                <a:effectLst>
                  <a:outerShdw blurRad="38100" dist="38100" dir="2700000" algn="tl">
                    <a:srgbClr val="000000"/>
                  </a:outerShdw>
                </a:effectLst>
              </a:rPr>
              <a:t>Family Discussion</a:t>
            </a:r>
          </a:p>
        </p:txBody>
      </p:sp>
      <p:sp>
        <p:nvSpPr>
          <p:cNvPr id="4291587" name="Rectangle 3"/>
          <p:cNvSpPr>
            <a:spLocks noGrp="1" noChangeArrowheads="1"/>
          </p:cNvSpPr>
          <p:nvPr>
            <p:ph type="body" sz="half" idx="2"/>
          </p:nvPr>
        </p:nvSpPr>
        <p:spPr>
          <a:xfrm>
            <a:off x="2952750" y="3359150"/>
            <a:ext cx="6362700" cy="3352800"/>
          </a:xfrm>
        </p:spPr>
        <p:txBody>
          <a:bodyPr/>
          <a:lstStyle/>
          <a:p>
            <a:pPr marL="533400" indent="-533400" defTabSz="398463" eaLnBrk="1" hangingPunct="1">
              <a:buFontTx/>
              <a:buAutoNum type="arabicPeriod"/>
              <a:defRPr/>
            </a:pPr>
            <a:r>
              <a:rPr lang="en-US" sz="2600">
                <a:effectLst>
                  <a:outerShdw blurRad="38100" dist="38100" dir="2700000" algn="tl">
                    <a:srgbClr val="000000"/>
                  </a:outerShdw>
                </a:effectLst>
              </a:rPr>
              <a:t>Heparin administration</a:t>
            </a:r>
          </a:p>
          <a:p>
            <a:pPr marL="533400" indent="-533400" defTabSz="398463" eaLnBrk="1" hangingPunct="1">
              <a:buFontTx/>
              <a:buAutoNum type="arabicPeriod"/>
              <a:defRPr/>
            </a:pPr>
            <a:r>
              <a:rPr lang="en-US" sz="2600">
                <a:effectLst>
                  <a:outerShdw blurRad="38100" dist="38100" dir="2700000" algn="tl">
                    <a:srgbClr val="000000"/>
                  </a:outerShdw>
                </a:effectLst>
              </a:rPr>
              <a:t>Organs may be unsuitable for transplant</a:t>
            </a:r>
          </a:p>
          <a:p>
            <a:pPr marL="533400" indent="-533400" defTabSz="398463" eaLnBrk="1" hangingPunct="1">
              <a:buFontTx/>
              <a:buAutoNum type="arabicPeriod"/>
              <a:defRPr/>
            </a:pPr>
            <a:r>
              <a:rPr lang="en-US" sz="2600">
                <a:effectLst>
                  <a:outerShdw blurRad="38100" dist="38100" dir="2700000" algn="tl">
                    <a:srgbClr val="000000"/>
                  </a:outerShdw>
                </a:effectLst>
              </a:rPr>
              <a:t>Family presence in the OR</a:t>
            </a:r>
          </a:p>
          <a:p>
            <a:pPr marL="533400" indent="-533400" defTabSz="398463" eaLnBrk="1" hangingPunct="1">
              <a:buFontTx/>
              <a:buAutoNum type="arabicPeriod"/>
              <a:defRPr/>
            </a:pPr>
            <a:r>
              <a:rPr lang="en-US" sz="2600">
                <a:effectLst>
                  <a:outerShdw blurRad="38100" dist="38100" dir="2700000" algn="tl">
                    <a:srgbClr val="000000"/>
                  </a:outerShdw>
                </a:effectLst>
              </a:rPr>
              <a:t>Patient may not arrest within required timeframe for donation</a:t>
            </a:r>
          </a:p>
          <a:p>
            <a:pPr marL="533400" indent="-533400" defTabSz="398463" eaLnBrk="1" hangingPunct="1">
              <a:buFontTx/>
              <a:buNone/>
              <a:defRPr/>
            </a:pPr>
            <a:endParaRPr lang="en-US" sz="2600">
              <a:effectLst>
                <a:outerShdw blurRad="38100" dist="38100" dir="2700000" algn="tl">
                  <a:srgbClr val="000000"/>
                </a:outerShdw>
              </a:effectLst>
            </a:endParaRPr>
          </a:p>
        </p:txBody>
      </p:sp>
      <p:sp>
        <p:nvSpPr>
          <p:cNvPr id="4291589" name="Text Box 5"/>
          <p:cNvSpPr txBox="1">
            <a:spLocks noChangeArrowheads="1"/>
          </p:cNvSpPr>
          <p:nvPr/>
        </p:nvSpPr>
        <p:spPr bwMode="auto">
          <a:xfrm>
            <a:off x="133350" y="5921375"/>
            <a:ext cx="8915400" cy="968375"/>
          </a:xfrm>
          <a:prstGeom prst="rect">
            <a:avLst/>
          </a:prstGeom>
          <a:noFill/>
          <a:ln w="9525">
            <a:noFill/>
            <a:miter lim="800000"/>
            <a:headEnd/>
            <a:tailEnd/>
          </a:ln>
          <a:effectLst/>
        </p:spPr>
        <p:txBody>
          <a:bodyPr>
            <a:spAutoFit/>
          </a:bodyPr>
          <a:lstStyle/>
          <a:p>
            <a:pPr algn="l">
              <a:lnSpc>
                <a:spcPct val="90000"/>
              </a:lnSpc>
              <a:spcBef>
                <a:spcPct val="20000"/>
              </a:spcBef>
              <a:defRPr/>
            </a:pPr>
            <a:r>
              <a:rPr lang="en-US" sz="2400" i="1" dirty="0">
                <a:solidFill>
                  <a:srgbClr val="FFFFFF"/>
                </a:solidFill>
                <a:effectLst>
                  <a:outerShdw blurRad="38100" dist="38100" dir="2700000" algn="tl">
                    <a:srgbClr val="000000"/>
                  </a:outerShdw>
                </a:effectLst>
              </a:rPr>
              <a:t>Note: </a:t>
            </a:r>
            <a:r>
              <a:rPr lang="en-US" sz="2400" dirty="0">
                <a:solidFill>
                  <a:srgbClr val="FFFFFF"/>
                </a:solidFill>
                <a:effectLst>
                  <a:outerShdw blurRad="38100" dist="38100" dir="2700000" algn="tl">
                    <a:srgbClr val="000000"/>
                  </a:outerShdw>
                </a:effectLst>
              </a:rPr>
              <a:t>A separate consent is required for any invasive procedure</a:t>
            </a:r>
          </a:p>
          <a:p>
            <a:pPr algn="l">
              <a:spcBef>
                <a:spcPct val="50000"/>
              </a:spcBef>
              <a:defRPr/>
            </a:pPr>
            <a:endParaRPr lang="en-US" sz="2400" dirty="0">
              <a:solidFill>
                <a:srgbClr val="FFFFFF"/>
              </a:solidFill>
              <a:effectLst>
                <a:outerShdw blurRad="38100" dist="38100" dir="2700000" algn="tl">
                  <a:srgbClr val="000000"/>
                </a:outerShdw>
              </a:effectLst>
            </a:endParaRPr>
          </a:p>
        </p:txBody>
      </p:sp>
      <p:sp>
        <p:nvSpPr>
          <p:cNvPr id="4291590" name="Text Box 6"/>
          <p:cNvSpPr txBox="1">
            <a:spLocks noChangeArrowheads="1"/>
          </p:cNvSpPr>
          <p:nvPr/>
        </p:nvSpPr>
        <p:spPr bwMode="auto">
          <a:xfrm>
            <a:off x="1530350" y="2616200"/>
            <a:ext cx="5870575" cy="868363"/>
          </a:xfrm>
          <a:prstGeom prst="rect">
            <a:avLst/>
          </a:prstGeom>
          <a:noFill/>
          <a:ln w="9525">
            <a:noFill/>
            <a:miter lim="800000"/>
            <a:headEnd/>
            <a:tailEnd/>
          </a:ln>
          <a:effectLst/>
        </p:spPr>
        <p:txBody>
          <a:bodyPr wrap="none">
            <a:spAutoFit/>
          </a:bodyPr>
          <a:lstStyle/>
          <a:p>
            <a:pPr algn="l">
              <a:lnSpc>
                <a:spcPct val="90000"/>
              </a:lnSpc>
              <a:spcBef>
                <a:spcPct val="20000"/>
              </a:spcBef>
              <a:defRPr/>
            </a:pPr>
            <a:r>
              <a:rPr lang="en-US" sz="3000" u="sng">
                <a:solidFill>
                  <a:srgbClr val="FFCC00"/>
                </a:solidFill>
                <a:effectLst>
                  <a:outerShdw blurRad="38100" dist="38100" dir="2700000" algn="tl">
                    <a:srgbClr val="000000"/>
                  </a:outerShdw>
                </a:effectLst>
              </a:rPr>
              <a:t>Considerations for Informed Consent</a:t>
            </a:r>
            <a:endParaRPr lang="en-US" sz="3000" u="sng">
              <a:solidFill>
                <a:srgbClr val="FFCC00"/>
              </a:solidFill>
            </a:endParaRPr>
          </a:p>
          <a:p>
            <a:pPr algn="l">
              <a:defRPr/>
            </a:pPr>
            <a:endParaRPr lang="en-US" sz="2400" u="sng">
              <a:solidFill>
                <a:srgbClr val="FFCC00"/>
              </a:solidFill>
            </a:endParaRPr>
          </a:p>
        </p:txBody>
      </p:sp>
      <p:pic>
        <p:nvPicPr>
          <p:cNvPr id="3175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3382963"/>
            <a:ext cx="2476500" cy="20224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291592" name="Text Box 8"/>
          <p:cNvSpPr txBox="1">
            <a:spLocks noChangeArrowheads="1"/>
          </p:cNvSpPr>
          <p:nvPr/>
        </p:nvSpPr>
        <p:spPr bwMode="auto">
          <a:xfrm>
            <a:off x="463550" y="1452563"/>
            <a:ext cx="8264525" cy="946150"/>
          </a:xfrm>
          <a:prstGeom prst="rect">
            <a:avLst/>
          </a:prstGeom>
          <a:noFill/>
          <a:ln w="12700" cap="sq">
            <a:noFill/>
            <a:miter lim="800000"/>
            <a:headEnd/>
            <a:tailEnd/>
          </a:ln>
          <a:effectLst/>
        </p:spPr>
        <p:txBody>
          <a:bodyPr anchor="ctr">
            <a:spAutoFit/>
            <a:flatTx/>
          </a:bodyPr>
          <a:lstStyle/>
          <a:p>
            <a:pPr eaLnBrk="0" hangingPunct="0">
              <a:spcBef>
                <a:spcPct val="50000"/>
              </a:spcBef>
              <a:defRPr/>
            </a:pPr>
            <a:r>
              <a:rPr lang="en-US" sz="2800">
                <a:solidFill>
                  <a:srgbClr val="FFFFFF"/>
                </a:solidFill>
                <a:effectLst>
                  <a:outerShdw blurRad="38100" dist="38100" dir="2700000" algn="tl">
                    <a:srgbClr val="000000"/>
                  </a:outerShdw>
                </a:effectLst>
              </a:rPr>
              <a:t>Discussions about withdrawal of support and organ donation are independent of each other</a:t>
            </a:r>
            <a:r>
              <a:rPr lang="en-US" sz="2800">
                <a:solidFill>
                  <a:srgbClr val="FFFFFF"/>
                </a:solidFill>
                <a:effectLst>
                  <a:outerShdw blurRad="38100" dist="38100" dir="2700000" algn="tl">
                    <a:srgbClr val="000000"/>
                  </a:outerShdw>
                </a:effectLst>
                <a:latin typeface="Trebuchet MS" pitchFamily="34" charset="0"/>
              </a:rPr>
              <a:t> </a:t>
            </a:r>
          </a:p>
        </p:txBody>
      </p:sp>
      <p:sp>
        <p:nvSpPr>
          <p:cNvPr id="31752" name="Rectangle 4"/>
          <p:cNvSpPr>
            <a:spLocks noChangeArrowheads="1"/>
          </p:cNvSpPr>
          <p:nvPr/>
        </p:nvSpPr>
        <p:spPr bwMode="gray">
          <a:xfrm>
            <a:off x="0" y="1395413"/>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FFFFFF"/>
              </a:solidFill>
              <a:latin typeface="Tahoma" pitchFamily="34" charset="0"/>
            </a:endParaRPr>
          </a:p>
        </p:txBody>
      </p:sp>
    </p:spTree>
    <p:extLst>
      <p:ext uri="{BB962C8B-B14F-4D97-AF65-F5344CB8AC3E}">
        <p14:creationId xmlns:p14="http://schemas.microsoft.com/office/powerpoint/2010/main" val="924684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291592"/>
                                        </p:tgtEl>
                                        <p:attrNameLst>
                                          <p:attrName>style.visibility</p:attrName>
                                        </p:attrNameLst>
                                      </p:cBhvr>
                                      <p:to>
                                        <p:strVal val="visible"/>
                                      </p:to>
                                    </p:set>
                                    <p:anim calcmode="lin" valueType="num">
                                      <p:cBhvr>
                                        <p:cTn id="7" dur="500" fill="hold"/>
                                        <p:tgtEl>
                                          <p:spTgt spid="4291592"/>
                                        </p:tgtEl>
                                        <p:attrNameLst>
                                          <p:attrName>ppt_w</p:attrName>
                                        </p:attrNameLst>
                                      </p:cBhvr>
                                      <p:tavLst>
                                        <p:tav tm="0">
                                          <p:val>
                                            <p:fltVal val="0"/>
                                          </p:val>
                                        </p:tav>
                                        <p:tav tm="100000">
                                          <p:val>
                                            <p:strVal val="#ppt_w"/>
                                          </p:val>
                                        </p:tav>
                                      </p:tavLst>
                                    </p:anim>
                                    <p:anim calcmode="lin" valueType="num">
                                      <p:cBhvr>
                                        <p:cTn id="8" dur="500" fill="hold"/>
                                        <p:tgtEl>
                                          <p:spTgt spid="42915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159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5922" name="Rectangle 2"/>
          <p:cNvSpPr>
            <a:spLocks noGrp="1" noChangeArrowheads="1"/>
          </p:cNvSpPr>
          <p:nvPr>
            <p:ph type="title"/>
          </p:nvPr>
        </p:nvSpPr>
        <p:spPr>
          <a:xfrm>
            <a:off x="0" y="107950"/>
            <a:ext cx="9144000" cy="1143000"/>
          </a:xfrm>
        </p:spPr>
        <p:txBody>
          <a:bodyPr/>
          <a:lstStyle/>
          <a:p>
            <a:pPr eaLnBrk="1" hangingPunct="1">
              <a:defRPr/>
            </a:pPr>
            <a:r>
              <a:rPr lang="en-US" sz="3600" dirty="0">
                <a:solidFill>
                  <a:srgbClr val="FFCC00"/>
                </a:solidFill>
                <a:effectLst>
                  <a:outerShdw blurRad="38100" dist="38100" dir="2700000" algn="tl">
                    <a:srgbClr val="000000"/>
                  </a:outerShdw>
                </a:effectLst>
              </a:rPr>
              <a:t>DCD Clinical Considerations</a:t>
            </a:r>
            <a:r>
              <a:rPr lang="en-US" dirty="0">
                <a:solidFill>
                  <a:srgbClr val="FFCC00"/>
                </a:solidFill>
                <a:effectLst>
                  <a:outerShdw blurRad="38100" dist="38100" dir="2700000" algn="tl">
                    <a:srgbClr val="000000"/>
                  </a:outerShdw>
                </a:effectLst>
              </a:rPr>
              <a:t> </a:t>
            </a:r>
            <a:br>
              <a:rPr lang="en-US" dirty="0">
                <a:solidFill>
                  <a:srgbClr val="FFCC00"/>
                </a:solidFill>
                <a:effectLst>
                  <a:outerShdw blurRad="38100" dist="38100" dir="2700000" algn="tl">
                    <a:srgbClr val="000000"/>
                  </a:outerShdw>
                </a:effectLst>
              </a:rPr>
            </a:br>
            <a:r>
              <a:rPr lang="en-US" sz="4000" dirty="0">
                <a:solidFill>
                  <a:srgbClr val="FFCC00"/>
                </a:solidFill>
                <a:effectLst>
                  <a:outerShdw blurRad="38100" dist="38100" dir="2700000" algn="tl">
                    <a:srgbClr val="000000"/>
                  </a:outerShdw>
                </a:effectLst>
              </a:rPr>
              <a:t>Pronouncement of Death</a:t>
            </a:r>
          </a:p>
        </p:txBody>
      </p:sp>
      <p:sp>
        <p:nvSpPr>
          <p:cNvPr id="4305923" name="Rectangle 3"/>
          <p:cNvSpPr>
            <a:spLocks noGrp="1" noChangeArrowheads="1"/>
          </p:cNvSpPr>
          <p:nvPr>
            <p:ph type="body" idx="1"/>
          </p:nvPr>
        </p:nvSpPr>
        <p:spPr>
          <a:xfrm>
            <a:off x="304800" y="1447800"/>
            <a:ext cx="8624888" cy="4787900"/>
          </a:xfrm>
        </p:spPr>
        <p:txBody>
          <a:bodyPr/>
          <a:lstStyle/>
          <a:p>
            <a:pPr marL="404813" indent="-404813" eaLnBrk="1" hangingPunct="1">
              <a:lnSpc>
                <a:spcPct val="95000"/>
              </a:lnSpc>
              <a:spcBef>
                <a:spcPct val="50000"/>
              </a:spcBef>
              <a:buClr>
                <a:srgbClr val="FFCC00"/>
              </a:buClr>
              <a:defRPr/>
            </a:pPr>
            <a:r>
              <a:rPr lang="en-US" sz="2800" dirty="0">
                <a:effectLst>
                  <a:outerShdw blurRad="38100" dist="38100" dir="2700000" algn="tl">
                    <a:srgbClr val="000000"/>
                  </a:outerShdw>
                </a:effectLst>
              </a:rPr>
              <a:t>Physician/designee pronounces death the way they normally would  </a:t>
            </a:r>
          </a:p>
          <a:p>
            <a:pPr marL="804863" lvl="1" indent="-227013" eaLnBrk="1" hangingPunct="1">
              <a:lnSpc>
                <a:spcPct val="95000"/>
              </a:lnSpc>
              <a:spcBef>
                <a:spcPct val="50000"/>
              </a:spcBef>
              <a:buClr>
                <a:srgbClr val="FFCC00"/>
              </a:buClr>
              <a:defRPr/>
            </a:pPr>
            <a:r>
              <a:rPr lang="en-US" sz="2400" dirty="0">
                <a:effectLst>
                  <a:outerShdw blurRad="38100" dist="38100" dir="2700000" algn="tl">
                    <a:srgbClr val="000000"/>
                  </a:outerShdw>
                </a:effectLst>
              </a:rPr>
              <a:t> Based on cardio-pulmonary criteria; </a:t>
            </a:r>
          </a:p>
          <a:p>
            <a:pPr marL="804863" lvl="1" indent="-227013" eaLnBrk="1" hangingPunct="1">
              <a:lnSpc>
                <a:spcPct val="95000"/>
              </a:lnSpc>
              <a:spcBef>
                <a:spcPct val="50000"/>
              </a:spcBef>
              <a:spcAft>
                <a:spcPts val="600"/>
              </a:spcAft>
              <a:buClr>
                <a:srgbClr val="FFCC00"/>
              </a:buClr>
              <a:defRPr/>
            </a:pPr>
            <a:r>
              <a:rPr lang="en-US" sz="2400" dirty="0">
                <a:effectLst>
                  <a:outerShdw blurRad="38100" dist="38100" dir="2700000" algn="tl">
                    <a:srgbClr val="000000"/>
                  </a:outerShdw>
                </a:effectLst>
              </a:rPr>
              <a:t> Pronouncing physician is NOT associated with the transplant team</a:t>
            </a:r>
            <a:endParaRPr lang="en-US" sz="1200" dirty="0">
              <a:effectLst>
                <a:outerShdw blurRad="38100" dist="38100" dir="2700000" algn="tl">
                  <a:srgbClr val="000000"/>
                </a:outerShdw>
              </a:effectLst>
            </a:endParaRPr>
          </a:p>
          <a:p>
            <a:pPr marL="404813" indent="-404813" eaLnBrk="1" hangingPunct="1">
              <a:lnSpc>
                <a:spcPct val="90000"/>
              </a:lnSpc>
              <a:buClr>
                <a:srgbClr val="FFCC00"/>
              </a:buClr>
              <a:defRPr/>
            </a:pPr>
            <a:r>
              <a:rPr lang="en-US" sz="2800" dirty="0">
                <a:effectLst>
                  <a:outerShdw blurRad="38100" dist="38100" dir="2700000" algn="tl">
                    <a:srgbClr val="000000"/>
                  </a:outerShdw>
                </a:effectLst>
              </a:rPr>
              <a:t>Transplant team is </a:t>
            </a:r>
            <a:r>
              <a:rPr lang="en-US" sz="2800" b="1" dirty="0">
                <a:effectLst>
                  <a:outerShdw blurRad="38100" dist="38100" dir="2700000" algn="tl">
                    <a:srgbClr val="000000"/>
                  </a:outerShdw>
                </a:effectLst>
              </a:rPr>
              <a:t>NOT</a:t>
            </a:r>
            <a:r>
              <a:rPr lang="en-US" sz="2800" dirty="0">
                <a:effectLst>
                  <a:outerShdw blurRad="38100" dist="38100" dir="2700000" algn="tl">
                    <a:srgbClr val="000000"/>
                  </a:outerShdw>
                </a:effectLst>
              </a:rPr>
              <a:t> permitted in OR until death has been pronounced</a:t>
            </a:r>
          </a:p>
          <a:p>
            <a:pPr marL="404813" indent="-404813" eaLnBrk="1" hangingPunct="1">
              <a:lnSpc>
                <a:spcPct val="95000"/>
              </a:lnSpc>
              <a:spcBef>
                <a:spcPct val="50000"/>
              </a:spcBef>
              <a:buClr>
                <a:srgbClr val="FFCC00"/>
              </a:buClr>
              <a:defRPr/>
            </a:pPr>
            <a:r>
              <a:rPr lang="en-US" sz="2800" dirty="0">
                <a:effectLst>
                  <a:outerShdw blurRad="38100" dist="38100" dir="2700000" algn="tl">
                    <a:srgbClr val="000000"/>
                  </a:outerShdw>
                </a:effectLst>
              </a:rPr>
              <a:t>IOM guidelines are followed </a:t>
            </a:r>
            <a:r>
              <a:rPr lang="en-US" sz="2800" i="1" dirty="0">
                <a:effectLst>
                  <a:outerShdw blurRad="38100" dist="38100" dir="2700000" algn="tl">
                    <a:srgbClr val="000000"/>
                  </a:outerShdw>
                </a:effectLst>
              </a:rPr>
              <a:t>(5 min. waiting period)</a:t>
            </a:r>
          </a:p>
          <a:p>
            <a:pPr marL="404813" indent="-404813" eaLnBrk="1" hangingPunct="1">
              <a:lnSpc>
                <a:spcPct val="95000"/>
              </a:lnSpc>
              <a:spcBef>
                <a:spcPct val="35000"/>
              </a:spcBef>
              <a:buClr>
                <a:srgbClr val="FFCC00"/>
              </a:buClr>
              <a:buFontTx/>
              <a:buNone/>
              <a:defRPr/>
            </a:pPr>
            <a:r>
              <a:rPr lang="en-US" sz="2800" dirty="0">
                <a:effectLst>
                  <a:outerShdw blurRad="38100" dist="38100" dir="2700000" algn="tl">
                    <a:srgbClr val="000000"/>
                  </a:outerShdw>
                </a:effectLst>
              </a:rPr>
              <a:t>	</a:t>
            </a:r>
            <a:r>
              <a:rPr lang="en-US" sz="2000" i="1" dirty="0">
                <a:effectLst>
                  <a:outerShdw blurRad="38100" dist="38100" dir="2700000" algn="tl">
                    <a:srgbClr val="000000"/>
                  </a:outerShdw>
                </a:effectLst>
              </a:rPr>
              <a:t>Note: In the event the patient does not die in a timeframe that allows for successful organ recovery, the patient will be returned to pre-determined area and comfort care and family support will be continued.</a:t>
            </a:r>
          </a:p>
          <a:p>
            <a:pPr marL="2057400" lvl="3" indent="-566738" eaLnBrk="1" hangingPunct="1">
              <a:lnSpc>
                <a:spcPct val="90000"/>
              </a:lnSpc>
              <a:buClr>
                <a:srgbClr val="FFCC00"/>
              </a:buClr>
              <a:buFontTx/>
              <a:buAutoNum type="arabicPeriod"/>
              <a:defRPr/>
            </a:pPr>
            <a:endParaRPr lang="en-US" i="1" dirty="0">
              <a:effectLst>
                <a:outerShdw blurRad="38100" dist="38100" dir="2700000" algn="tl">
                  <a:srgbClr val="000000"/>
                </a:outerShdw>
              </a:effectLst>
            </a:endParaRPr>
          </a:p>
        </p:txBody>
      </p:sp>
      <p:sp>
        <p:nvSpPr>
          <p:cNvPr id="32772" name="Rectangle 4"/>
          <p:cNvSpPr>
            <a:spLocks noChangeArrowheads="1"/>
          </p:cNvSpPr>
          <p:nvPr/>
        </p:nvSpPr>
        <p:spPr bwMode="gray">
          <a:xfrm>
            <a:off x="0" y="1412875"/>
            <a:ext cx="9140825" cy="31750"/>
          </a:xfrm>
          <a:prstGeom prst="rect">
            <a:avLst/>
          </a:prstGeom>
          <a:gradFill rotWithShape="0">
            <a:gsLst>
              <a:gs pos="0">
                <a:schemeClr val="hlink"/>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FFFFFF"/>
              </a:solidFill>
              <a:latin typeface="Tahoma" pitchFamily="34" charset="0"/>
            </a:endParaRPr>
          </a:p>
        </p:txBody>
      </p:sp>
    </p:spTree>
    <p:extLst>
      <p:ext uri="{BB962C8B-B14F-4D97-AF65-F5344CB8AC3E}">
        <p14:creationId xmlns:p14="http://schemas.microsoft.com/office/powerpoint/2010/main" val="18838334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randfather and granddaughter"/>
          <p:cNvPicPr>
            <a:picLocks noChangeAspect="1" noChangeArrowheads="1"/>
          </p:cNvPicPr>
          <p:nvPr/>
        </p:nvPicPr>
        <p:blipFill>
          <a:blip r:embed="rId2" cstate="print"/>
          <a:srcRect t="13686"/>
          <a:stretch>
            <a:fillRect/>
          </a:stretch>
        </p:blipFill>
        <p:spPr bwMode="auto">
          <a:xfrm>
            <a:off x="6781800" y="1295400"/>
            <a:ext cx="2092325" cy="2362200"/>
          </a:xfrm>
          <a:prstGeom prst="rect">
            <a:avLst/>
          </a:prstGeom>
          <a:noFill/>
          <a:ln w="9525">
            <a:noFill/>
            <a:miter lim="800000"/>
            <a:headEnd/>
            <a:tailEnd/>
          </a:ln>
        </p:spPr>
      </p:pic>
      <p:pic>
        <p:nvPicPr>
          <p:cNvPr id="67587" name="Picture 3" descr="man"/>
          <p:cNvPicPr>
            <a:picLocks noChangeAspect="1" noChangeArrowheads="1"/>
          </p:cNvPicPr>
          <p:nvPr/>
        </p:nvPicPr>
        <p:blipFill>
          <a:blip r:embed="rId3" cstate="print"/>
          <a:srcRect/>
          <a:stretch>
            <a:fillRect/>
          </a:stretch>
        </p:blipFill>
        <p:spPr bwMode="auto">
          <a:xfrm>
            <a:off x="3352800" y="4267200"/>
            <a:ext cx="2160588" cy="2590800"/>
          </a:xfrm>
          <a:prstGeom prst="rect">
            <a:avLst/>
          </a:prstGeom>
          <a:noFill/>
          <a:ln w="9525">
            <a:noFill/>
            <a:miter lim="800000"/>
            <a:headEnd/>
            <a:tailEnd/>
          </a:ln>
        </p:spPr>
      </p:pic>
      <p:pic>
        <p:nvPicPr>
          <p:cNvPr id="67588" name="Picture 4" descr="5_amishboy"/>
          <p:cNvPicPr>
            <a:picLocks noChangeAspect="1" noChangeArrowheads="1"/>
          </p:cNvPicPr>
          <p:nvPr/>
        </p:nvPicPr>
        <p:blipFill>
          <a:blip r:embed="rId4" cstate="print"/>
          <a:srcRect t="5865" b="9079"/>
          <a:stretch>
            <a:fillRect/>
          </a:stretch>
        </p:blipFill>
        <p:spPr bwMode="auto">
          <a:xfrm>
            <a:off x="90488" y="1371600"/>
            <a:ext cx="1738312" cy="2209800"/>
          </a:xfrm>
          <a:prstGeom prst="rect">
            <a:avLst/>
          </a:prstGeom>
          <a:noFill/>
          <a:ln w="9525">
            <a:noFill/>
            <a:miter lim="800000"/>
            <a:headEnd/>
            <a:tailEnd/>
          </a:ln>
        </p:spPr>
      </p:pic>
      <p:pic>
        <p:nvPicPr>
          <p:cNvPr id="67589" name="Picture 5" descr="Clipboard01"/>
          <p:cNvPicPr>
            <a:picLocks noChangeAspect="1" noChangeArrowheads="1"/>
          </p:cNvPicPr>
          <p:nvPr/>
        </p:nvPicPr>
        <p:blipFill>
          <a:blip r:embed="rId5" cstate="print"/>
          <a:srcRect r="4294" b="2951"/>
          <a:stretch>
            <a:fillRect/>
          </a:stretch>
        </p:blipFill>
        <p:spPr bwMode="auto">
          <a:xfrm>
            <a:off x="152400" y="4495800"/>
            <a:ext cx="2362200" cy="2241550"/>
          </a:xfrm>
          <a:prstGeom prst="rect">
            <a:avLst/>
          </a:prstGeom>
          <a:noFill/>
          <a:ln w="9525">
            <a:noFill/>
            <a:miter lim="800000"/>
            <a:headEnd/>
            <a:tailEnd/>
          </a:ln>
        </p:spPr>
      </p:pic>
      <p:pic>
        <p:nvPicPr>
          <p:cNvPr id="67590" name="Picture 6" descr="latino"/>
          <p:cNvPicPr>
            <a:picLocks noChangeAspect="1" noChangeArrowheads="1"/>
          </p:cNvPicPr>
          <p:nvPr/>
        </p:nvPicPr>
        <p:blipFill>
          <a:blip r:embed="rId6" cstate="print"/>
          <a:srcRect/>
          <a:stretch>
            <a:fillRect/>
          </a:stretch>
        </p:blipFill>
        <p:spPr bwMode="auto">
          <a:xfrm>
            <a:off x="6858000" y="4419600"/>
            <a:ext cx="1909763" cy="2362200"/>
          </a:xfrm>
          <a:prstGeom prst="rect">
            <a:avLst/>
          </a:prstGeom>
          <a:noFill/>
          <a:ln w="9525">
            <a:noFill/>
            <a:miter lim="800000"/>
            <a:headEnd/>
            <a:tailEnd/>
          </a:ln>
        </p:spPr>
      </p:pic>
      <p:sp>
        <p:nvSpPr>
          <p:cNvPr id="67591" name="Rectangle 7"/>
          <p:cNvSpPr>
            <a:spLocks noGrp="1" noChangeArrowheads="1"/>
          </p:cNvSpPr>
          <p:nvPr>
            <p:ph type="title"/>
          </p:nvPr>
        </p:nvSpPr>
        <p:spPr>
          <a:xfrm>
            <a:off x="-304800" y="76200"/>
            <a:ext cx="9372600" cy="1143000"/>
          </a:xfrm>
        </p:spPr>
        <p:txBody>
          <a:bodyPr/>
          <a:lstStyle/>
          <a:p>
            <a:pPr algn="r" eaLnBrk="1" hangingPunct="1"/>
            <a:r>
              <a:rPr lang="en-US" altLang="en-US" sz="4000">
                <a:solidFill>
                  <a:srgbClr val="FFCC00"/>
                </a:solidFill>
              </a:rPr>
              <a:t>Family Communication:</a:t>
            </a:r>
            <a:br>
              <a:rPr lang="en-US" altLang="en-US" sz="4000">
                <a:solidFill>
                  <a:srgbClr val="FFCC00"/>
                </a:solidFill>
              </a:rPr>
            </a:br>
            <a:r>
              <a:rPr lang="en-US" altLang="en-US" sz="3200">
                <a:solidFill>
                  <a:srgbClr val="FFCC00"/>
                </a:solidFill>
              </a:rPr>
              <a:t>Achieving Optimal Interactions &amp; Open Dialogue</a:t>
            </a:r>
            <a:r>
              <a:rPr lang="en-US" altLang="en-US" i="1">
                <a:solidFill>
                  <a:srgbClr val="FFCC00"/>
                </a:solidFill>
              </a:rPr>
              <a:t> </a:t>
            </a:r>
            <a:r>
              <a:rPr lang="en-US" altLang="en-US" sz="4000">
                <a:solidFill>
                  <a:srgbClr val="FFCC00"/>
                </a:solidFill>
              </a:rPr>
              <a:t> </a:t>
            </a:r>
          </a:p>
        </p:txBody>
      </p:sp>
      <p:sp>
        <p:nvSpPr>
          <p:cNvPr id="67592" name="Oval 8"/>
          <p:cNvSpPr>
            <a:spLocks noChangeArrowheads="1"/>
          </p:cNvSpPr>
          <p:nvPr/>
        </p:nvSpPr>
        <p:spPr bwMode="auto">
          <a:xfrm>
            <a:off x="228600" y="2895600"/>
            <a:ext cx="4419600" cy="1828800"/>
          </a:xfrm>
          <a:prstGeom prst="ellipse">
            <a:avLst/>
          </a:prstGeom>
          <a:noFill/>
          <a:ln w="76200">
            <a:solidFill>
              <a:srgbClr val="99CC00"/>
            </a:solidFill>
            <a:round/>
            <a:headEnd/>
            <a:tailEnd/>
          </a:ln>
          <a:effectLst/>
        </p:spPr>
        <p:txBody>
          <a:bodyPr wrap="none" anchor="ctr"/>
          <a:lstStyle/>
          <a:p>
            <a:pPr algn="l"/>
            <a:endParaRPr lang="en-US" altLang="en-US" sz="2400">
              <a:solidFill>
                <a:srgbClr val="FFFFFF"/>
              </a:solidFill>
            </a:endParaRPr>
          </a:p>
        </p:txBody>
      </p:sp>
      <p:sp>
        <p:nvSpPr>
          <p:cNvPr id="67593" name="Text Box 9"/>
          <p:cNvSpPr txBox="1">
            <a:spLocks noChangeArrowheads="1"/>
          </p:cNvSpPr>
          <p:nvPr/>
        </p:nvSpPr>
        <p:spPr bwMode="auto">
          <a:xfrm>
            <a:off x="3352800" y="2209800"/>
            <a:ext cx="2667000" cy="625475"/>
          </a:xfrm>
          <a:prstGeom prst="rect">
            <a:avLst/>
          </a:prstGeom>
          <a:noFill/>
          <a:ln w="9525">
            <a:noFill/>
            <a:miter lim="800000"/>
            <a:headEnd/>
            <a:tailEnd/>
          </a:ln>
          <a:effectLst/>
        </p:spPr>
        <p:txBody>
          <a:bodyPr>
            <a:spAutoFit/>
          </a:bodyPr>
          <a:lstStyle/>
          <a:p>
            <a:pPr algn="l" eaLnBrk="0" hangingPunct="0">
              <a:spcBef>
                <a:spcPct val="50000"/>
              </a:spcBef>
            </a:pPr>
            <a:r>
              <a:rPr lang="en-US" altLang="en-US" sz="3500" i="1">
                <a:solidFill>
                  <a:srgbClr val="FFFFFF"/>
                </a:solidFill>
                <a:latin typeface="Arial" charset="0"/>
              </a:rPr>
              <a:t>Information</a:t>
            </a:r>
          </a:p>
        </p:txBody>
      </p:sp>
      <p:sp>
        <p:nvSpPr>
          <p:cNvPr id="67594" name="Text Box 10"/>
          <p:cNvSpPr txBox="1">
            <a:spLocks noChangeArrowheads="1"/>
          </p:cNvSpPr>
          <p:nvPr/>
        </p:nvSpPr>
        <p:spPr bwMode="auto">
          <a:xfrm>
            <a:off x="533400" y="3581400"/>
            <a:ext cx="4495800" cy="625475"/>
          </a:xfrm>
          <a:prstGeom prst="rect">
            <a:avLst/>
          </a:prstGeom>
          <a:noFill/>
          <a:ln w="9525">
            <a:noFill/>
            <a:miter lim="800000"/>
            <a:headEnd/>
            <a:tailEnd/>
          </a:ln>
          <a:effectLst/>
        </p:spPr>
        <p:txBody>
          <a:bodyPr>
            <a:spAutoFit/>
          </a:bodyPr>
          <a:lstStyle/>
          <a:p>
            <a:pPr algn="l" eaLnBrk="0" hangingPunct="0">
              <a:spcBef>
                <a:spcPct val="50000"/>
              </a:spcBef>
            </a:pPr>
            <a:r>
              <a:rPr lang="en-US" altLang="en-US" sz="3500" i="1">
                <a:solidFill>
                  <a:srgbClr val="FFFFFF"/>
                </a:solidFill>
                <a:latin typeface="Arial" charset="0"/>
              </a:rPr>
              <a:t>Decision-making</a:t>
            </a:r>
          </a:p>
        </p:txBody>
      </p:sp>
      <p:sp>
        <p:nvSpPr>
          <p:cNvPr id="67595" name="Text Box 11"/>
          <p:cNvSpPr txBox="1">
            <a:spLocks noChangeArrowheads="1"/>
          </p:cNvSpPr>
          <p:nvPr/>
        </p:nvSpPr>
        <p:spPr bwMode="auto">
          <a:xfrm>
            <a:off x="4572000" y="3581400"/>
            <a:ext cx="4876800" cy="625475"/>
          </a:xfrm>
          <a:prstGeom prst="rect">
            <a:avLst/>
          </a:prstGeom>
          <a:noFill/>
          <a:ln w="9525">
            <a:noFill/>
            <a:miter lim="800000"/>
            <a:headEnd/>
            <a:tailEnd/>
          </a:ln>
          <a:effectLst/>
        </p:spPr>
        <p:txBody>
          <a:bodyPr>
            <a:spAutoFit/>
          </a:bodyPr>
          <a:lstStyle/>
          <a:p>
            <a:pPr algn="l" eaLnBrk="0" hangingPunct="0">
              <a:spcBef>
                <a:spcPct val="50000"/>
              </a:spcBef>
            </a:pPr>
            <a:r>
              <a:rPr lang="en-US" altLang="en-US" sz="3500" i="1">
                <a:solidFill>
                  <a:srgbClr val="FFFFFF"/>
                </a:solidFill>
                <a:latin typeface="Arial" charset="0"/>
              </a:rPr>
              <a:t> Emotional &amp; Spiritual</a:t>
            </a:r>
          </a:p>
        </p:txBody>
      </p:sp>
      <p:sp>
        <p:nvSpPr>
          <p:cNvPr id="67596" name="Line 12"/>
          <p:cNvSpPr>
            <a:spLocks noChangeShapeType="1"/>
          </p:cNvSpPr>
          <p:nvPr/>
        </p:nvSpPr>
        <p:spPr bwMode="auto">
          <a:xfrm flipH="1">
            <a:off x="0" y="1295400"/>
            <a:ext cx="9144000" cy="0"/>
          </a:xfrm>
          <a:prstGeom prst="line">
            <a:avLst/>
          </a:prstGeom>
          <a:noFill/>
          <a:ln w="57150" cmpd="thinThick">
            <a:solidFill>
              <a:schemeClr val="hlink"/>
            </a:solidFill>
            <a:round/>
            <a:headEnd/>
            <a:tailEnd/>
          </a:ln>
          <a:effectLst/>
        </p:spPr>
        <p:txBody>
          <a:bodyPr/>
          <a:lstStyle/>
          <a:p>
            <a:pPr algn="l"/>
            <a:endParaRPr lang="en-US" sz="2400">
              <a:solidFill>
                <a:srgbClr val="FFFFFF"/>
              </a:solidFill>
            </a:endParaRPr>
          </a:p>
        </p:txBody>
      </p:sp>
      <p:sp>
        <p:nvSpPr>
          <p:cNvPr id="67597" name="Oval 13"/>
          <p:cNvSpPr>
            <a:spLocks noChangeArrowheads="1"/>
          </p:cNvSpPr>
          <p:nvPr/>
        </p:nvSpPr>
        <p:spPr bwMode="auto">
          <a:xfrm>
            <a:off x="4267200" y="2971800"/>
            <a:ext cx="4800600" cy="1828800"/>
          </a:xfrm>
          <a:prstGeom prst="ellipse">
            <a:avLst/>
          </a:prstGeom>
          <a:noFill/>
          <a:ln w="76200">
            <a:solidFill>
              <a:srgbClr val="FFCC00"/>
            </a:solidFill>
            <a:round/>
            <a:headEnd/>
            <a:tailEnd/>
          </a:ln>
          <a:effectLst/>
        </p:spPr>
        <p:txBody>
          <a:bodyPr wrap="none" anchor="ctr"/>
          <a:lstStyle/>
          <a:p>
            <a:pPr algn="l"/>
            <a:endParaRPr lang="en-US" altLang="en-US" sz="2400">
              <a:solidFill>
                <a:srgbClr val="FFFFFF"/>
              </a:solidFill>
            </a:endParaRPr>
          </a:p>
        </p:txBody>
      </p:sp>
      <p:sp>
        <p:nvSpPr>
          <p:cNvPr id="67598" name="Oval 14"/>
          <p:cNvSpPr>
            <a:spLocks noChangeArrowheads="1"/>
          </p:cNvSpPr>
          <p:nvPr/>
        </p:nvSpPr>
        <p:spPr bwMode="auto">
          <a:xfrm>
            <a:off x="2362200" y="1752600"/>
            <a:ext cx="4419600" cy="1828800"/>
          </a:xfrm>
          <a:prstGeom prst="ellipse">
            <a:avLst/>
          </a:prstGeom>
          <a:noFill/>
          <a:ln w="76200">
            <a:solidFill>
              <a:srgbClr val="FF0000"/>
            </a:solidFill>
            <a:round/>
            <a:headEnd/>
            <a:tailEnd/>
          </a:ln>
          <a:effectLst/>
        </p:spPr>
        <p:txBody>
          <a:bodyPr wrap="none" anchor="ctr"/>
          <a:lstStyle/>
          <a:p>
            <a:pPr algn="l"/>
            <a:endParaRPr lang="en-US" altLang="en-US" sz="2400">
              <a:solidFill>
                <a:srgbClr val="FFFFFF"/>
              </a:solidFill>
            </a:endParaRPr>
          </a:p>
        </p:txBody>
      </p:sp>
    </p:spTree>
    <p:extLst>
      <p:ext uri="{BB962C8B-B14F-4D97-AF65-F5344CB8AC3E}">
        <p14:creationId xmlns:p14="http://schemas.microsoft.com/office/powerpoint/2010/main" val="265640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05858" name="Group 2"/>
          <p:cNvGraphicFramePr>
            <a:graphicFrameLocks noGrp="1"/>
          </p:cNvGraphicFramePr>
          <p:nvPr/>
        </p:nvGraphicFramePr>
        <p:xfrm>
          <a:off x="457200" y="1143000"/>
          <a:ext cx="8305800" cy="3886200"/>
        </p:xfrm>
        <a:graphic>
          <a:graphicData uri="http://schemas.openxmlformats.org/drawingml/2006/table">
            <a:tbl>
              <a:tblPr/>
              <a:tblGrid>
                <a:gridCol w="1905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60363">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pitchFamily="18" charset="0"/>
                        </a:rPr>
                        <a:t>Phases of Communication for Families of Potential Organ Donors</a:t>
                      </a:r>
                      <a:endParaRPr kumimoji="0" lang="en-US" sz="1400" b="0" i="0" u="none" strike="noStrike" cap="none" normalizeH="0" baseline="0">
                        <a:ln>
                          <a:noFill/>
                        </a:ln>
                        <a:solidFill>
                          <a:srgbClr val="000000"/>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25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a:ln>
                            <a:noFill/>
                          </a:ln>
                          <a:solidFill>
                            <a:srgbClr val="000000"/>
                          </a:solidFill>
                          <a:effectLst/>
                          <a:latin typeface="Times New Roman" pitchFamily="18" charset="0"/>
                        </a:rPr>
                        <a:t>Phase I</a:t>
                      </a: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______ has suffered severe damage to his/her brain.  We are doing everything we can, but it</a:t>
                      </a:r>
                      <a:r>
                        <a:rPr kumimoji="0" lang="en-US" sz="1400" b="0" i="0" u="none" strike="noStrike" cap="none" normalizeH="0" baseline="0">
                          <a:ln>
                            <a:noFill/>
                          </a:ln>
                          <a:solidFill>
                            <a:srgbClr val="000000"/>
                          </a:solidFill>
                          <a:effectLst/>
                          <a:latin typeface="Arial"/>
                        </a:rPr>
                        <a:t>’</a:t>
                      </a:r>
                      <a:r>
                        <a:rPr kumimoji="0" lang="en-US" sz="1400" b="0" i="0" u="none" strike="noStrike" cap="none" normalizeH="0" baseline="0">
                          <a:ln>
                            <a:noFill/>
                          </a:ln>
                          <a:solidFill>
                            <a:srgbClr val="000000"/>
                          </a:solidFill>
                          <a:effectLst/>
                          <a:latin typeface="Times New Roman" pitchFamily="18" charset="0"/>
                        </a:rPr>
                        <a:t>s possible that s/he may not recover.</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(Show pictures of CT scan, etc.)</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a:ln>
                            <a:noFill/>
                          </a:ln>
                          <a:solidFill>
                            <a:srgbClr val="000000"/>
                          </a:solidFill>
                          <a:effectLst/>
                          <a:latin typeface="Times New Roman" pitchFamily="18" charset="0"/>
                        </a:rPr>
                        <a:t>Phase II</a:t>
                      </a: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Despite everything we are doing, things are getting worse.  There is nothing more we can do to help him/her recover.</a:t>
                      </a:r>
                    </a:p>
                  </a:txBody>
                  <a:tcP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a:ln>
                            <a:noFill/>
                          </a:ln>
                          <a:solidFill>
                            <a:srgbClr val="000000"/>
                          </a:solidFill>
                          <a:effectLst/>
                          <a:latin typeface="Times New Roman" pitchFamily="18" charset="0"/>
                        </a:rPr>
                        <a:t>Phase III</a:t>
                      </a: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It looks like ______</a:t>
                      </a:r>
                      <a:r>
                        <a:rPr kumimoji="0" lang="en-US" sz="1400" b="0" i="0" u="none" strike="noStrike" cap="none" normalizeH="0" baseline="0">
                          <a:ln>
                            <a:noFill/>
                          </a:ln>
                          <a:solidFill>
                            <a:srgbClr val="000000"/>
                          </a:solidFill>
                          <a:effectLst/>
                          <a:latin typeface="Arial"/>
                        </a:rPr>
                        <a:t>’</a:t>
                      </a:r>
                      <a:r>
                        <a:rPr kumimoji="0" lang="en-US" sz="1400" b="0" i="0" u="none" strike="noStrike" cap="none" normalizeH="0" baseline="0">
                          <a:ln>
                            <a:noFill/>
                          </a:ln>
                          <a:solidFill>
                            <a:srgbClr val="000000"/>
                          </a:solidFill>
                          <a:effectLst/>
                          <a:latin typeface="Times New Roman" pitchFamily="18" charset="0"/>
                        </a:rPr>
                        <a:t>s brain has been completely destroyed and s/he appears to be dead.   We have begun a series of tests to confirm this.  We want to be extremely thorough and careful to ensure that we are absolutely correct. </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 (timeframe provided for testing)</a:t>
                      </a:r>
                    </a:p>
                  </a:txBody>
                  <a:tcP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a:ln>
                            <a:noFill/>
                          </a:ln>
                          <a:solidFill>
                            <a:srgbClr val="000000"/>
                          </a:solidFill>
                          <a:effectLst/>
                          <a:latin typeface="Times New Roman" pitchFamily="18" charset="0"/>
                        </a:rPr>
                        <a:t>Phase IV</a:t>
                      </a: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pitchFamily="18" charset="0"/>
                        </a:rPr>
                        <a:t>We have finished the testing and found that _________ has died @ ___. </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Times New Roman" pitchFamily="18" charset="0"/>
                      </a:endParaRPr>
                    </a:p>
                  </a:txBody>
                  <a:tcPr horzOverflow="overflow">
                    <a:lnL w="12700" cap="flat" cmpd="sng" algn="ctr">
                      <a:solidFill>
                        <a:srgbClr val="00008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bl>
          </a:graphicData>
        </a:graphic>
      </p:graphicFrame>
      <p:sp>
        <p:nvSpPr>
          <p:cNvPr id="68624" name="Rectangle 18"/>
          <p:cNvSpPr>
            <a:spLocks noGrp="1" noChangeArrowheads="1"/>
          </p:cNvSpPr>
          <p:nvPr>
            <p:ph type="title"/>
          </p:nvPr>
        </p:nvSpPr>
        <p:spPr>
          <a:xfrm>
            <a:off x="457200" y="0"/>
            <a:ext cx="6400800" cy="1143000"/>
          </a:xfrm>
        </p:spPr>
        <p:txBody>
          <a:bodyPr/>
          <a:lstStyle/>
          <a:p>
            <a:pPr algn="l" eaLnBrk="1" hangingPunct="1">
              <a:lnSpc>
                <a:spcPct val="80000"/>
              </a:lnSpc>
            </a:pPr>
            <a:r>
              <a:rPr lang="en-US" altLang="en-US" sz="3000" b="1" i="1">
                <a:solidFill>
                  <a:srgbClr val="000066"/>
                </a:solidFill>
              </a:rPr>
              <a:t>Framework for Family Discussions          on Death and Donation</a:t>
            </a:r>
          </a:p>
        </p:txBody>
      </p:sp>
      <p:sp>
        <p:nvSpPr>
          <p:cNvPr id="505875" name="Rectangle 19"/>
          <p:cNvSpPr>
            <a:spLocks noChangeArrowheads="1"/>
          </p:cNvSpPr>
          <p:nvPr/>
        </p:nvSpPr>
        <p:spPr bwMode="auto">
          <a:xfrm>
            <a:off x="533400" y="5257800"/>
            <a:ext cx="8153400" cy="1438275"/>
          </a:xfrm>
          <a:prstGeom prst="rect">
            <a:avLst/>
          </a:prstGeom>
          <a:solidFill>
            <a:srgbClr val="FFFF99"/>
          </a:solidFill>
          <a:ln w="57150" cmpd="thinThick">
            <a:solidFill>
              <a:srgbClr val="FF3300"/>
            </a:solidFill>
            <a:miter lim="800000"/>
            <a:headEnd/>
            <a:tailEnd/>
          </a:ln>
          <a:effectLst/>
        </p:spPr>
        <p:txBody>
          <a:bodyPr>
            <a:spAutoFit/>
          </a:bodyPr>
          <a:lstStyle/>
          <a:p>
            <a:pPr>
              <a:lnSpc>
                <a:spcPct val="80000"/>
              </a:lnSpc>
              <a:spcBef>
                <a:spcPct val="60000"/>
              </a:spcBef>
              <a:buClr>
                <a:srgbClr val="FF0000"/>
              </a:buClr>
              <a:buSzPct val="90000"/>
              <a:buFont typeface="Wingdings" pitchFamily="2" charset="2"/>
              <a:buNone/>
            </a:pPr>
            <a:r>
              <a:rPr lang="en-US" altLang="en-US" sz="1800" b="1">
                <a:solidFill>
                  <a:srgbClr val="000000"/>
                </a:solidFill>
                <a:latin typeface="Arial" charset="0"/>
              </a:rPr>
              <a:t>Hospital staff introduces GLDP coordinator</a:t>
            </a:r>
          </a:p>
          <a:p>
            <a:pPr algn="l">
              <a:lnSpc>
                <a:spcPct val="80000"/>
              </a:lnSpc>
              <a:spcBef>
                <a:spcPct val="60000"/>
              </a:spcBef>
              <a:buClr>
                <a:srgbClr val="FF0000"/>
              </a:buClr>
              <a:buSzPct val="90000"/>
              <a:buFont typeface="Wingdings" pitchFamily="2" charset="2"/>
              <a:buNone/>
            </a:pPr>
            <a:r>
              <a:rPr lang="en-US" altLang="en-US" sz="1800" b="1" u="sng">
                <a:solidFill>
                  <a:srgbClr val="000000"/>
                </a:solidFill>
                <a:latin typeface="Arial" charset="0"/>
              </a:rPr>
              <a:t>Phase V</a:t>
            </a:r>
          </a:p>
          <a:p>
            <a:pPr algn="l">
              <a:lnSpc>
                <a:spcPct val="95000"/>
              </a:lnSpc>
              <a:spcBef>
                <a:spcPct val="60000"/>
              </a:spcBef>
              <a:buClr>
                <a:srgbClr val="FF0000"/>
              </a:buClr>
              <a:buSzPct val="90000"/>
              <a:buFont typeface="Wingdings" pitchFamily="2" charset="2"/>
              <a:buNone/>
            </a:pPr>
            <a:r>
              <a:rPr lang="en-US" altLang="en-US" sz="1800" b="1">
                <a:solidFill>
                  <a:srgbClr val="000000"/>
                </a:solidFill>
                <a:latin typeface="Arial" charset="0"/>
              </a:rPr>
              <a:t>This is ____________, who works with our team.  S/he is a specialist  who works with families such as yours.</a:t>
            </a:r>
          </a:p>
        </p:txBody>
      </p:sp>
      <p:sp>
        <p:nvSpPr>
          <p:cNvPr id="68626" name="AutoShape 20"/>
          <p:cNvSpPr>
            <a:spLocks noChangeArrowheads="1"/>
          </p:cNvSpPr>
          <p:nvPr/>
        </p:nvSpPr>
        <p:spPr bwMode="auto">
          <a:xfrm>
            <a:off x="3200400" y="3581400"/>
            <a:ext cx="304800" cy="533400"/>
          </a:xfrm>
          <a:prstGeom prst="downArrow">
            <a:avLst>
              <a:gd name="adj1" fmla="val 50000"/>
              <a:gd name="adj2" fmla="val 43750"/>
            </a:avLst>
          </a:prstGeom>
          <a:solidFill>
            <a:schemeClr val="hlink"/>
          </a:solidFill>
          <a:ln w="9525">
            <a:solidFill>
              <a:srgbClr val="000000"/>
            </a:solidFill>
            <a:miter lim="800000"/>
            <a:headEnd/>
            <a:tailEnd/>
          </a:ln>
          <a:effectLst/>
        </p:spPr>
        <p:txBody>
          <a:bodyPr wrap="none" anchor="ctr"/>
          <a:lstStyle/>
          <a:p>
            <a:pPr algn="l"/>
            <a:endParaRPr lang="en-US" altLang="en-US" sz="2400">
              <a:solidFill>
                <a:srgbClr val="FFFFFF"/>
              </a:solidFill>
            </a:endParaRPr>
          </a:p>
        </p:txBody>
      </p:sp>
      <p:sp>
        <p:nvSpPr>
          <p:cNvPr id="68627" name="Text Box 21"/>
          <p:cNvSpPr txBox="1">
            <a:spLocks noChangeArrowheads="1"/>
          </p:cNvSpPr>
          <p:nvPr/>
        </p:nvSpPr>
        <p:spPr bwMode="auto">
          <a:xfrm>
            <a:off x="2286000" y="4267200"/>
            <a:ext cx="2057400" cy="381000"/>
          </a:xfrm>
          <a:prstGeom prst="rect">
            <a:avLst/>
          </a:prstGeom>
          <a:noFill/>
          <a:ln w="9525">
            <a:noFill/>
            <a:miter lim="800000"/>
            <a:headEnd/>
            <a:tailEnd/>
          </a:ln>
          <a:effectLst/>
        </p:spPr>
        <p:txBody>
          <a:bodyPr>
            <a:spAutoFit/>
          </a:bodyPr>
          <a:lstStyle/>
          <a:p>
            <a:pPr>
              <a:spcBef>
                <a:spcPct val="50000"/>
              </a:spcBef>
            </a:pPr>
            <a:r>
              <a:rPr lang="en-US" altLang="en-US" sz="1900" b="1" i="1">
                <a:solidFill>
                  <a:srgbClr val="000000"/>
                </a:solidFill>
                <a:latin typeface="Arial" charset="0"/>
              </a:rPr>
              <a:t>1-800-KIDNEY1</a:t>
            </a:r>
          </a:p>
        </p:txBody>
      </p:sp>
    </p:spTree>
    <p:extLst>
      <p:ext uri="{BB962C8B-B14F-4D97-AF65-F5344CB8AC3E}">
        <p14:creationId xmlns:p14="http://schemas.microsoft.com/office/powerpoint/2010/main" val="2857460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05875"/>
                                        </p:tgtEl>
                                        <p:attrNameLst>
                                          <p:attrName>style.visibility</p:attrName>
                                        </p:attrNameLst>
                                      </p:cBhvr>
                                      <p:to>
                                        <p:strVal val="visible"/>
                                      </p:to>
                                    </p:set>
                                    <p:animEffect transition="in" filter="blinds(vertical)">
                                      <p:cBhvr>
                                        <p:cTn id="7" dur="500"/>
                                        <p:tgtEl>
                                          <p:spTgt spid="50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7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bwMode="auto">
          <a:xfrm>
            <a:off x="990600" y="130175"/>
            <a:ext cx="8001000" cy="933450"/>
            <a:chOff x="990599" y="130175"/>
            <a:chExt cx="8001001" cy="933450"/>
          </a:xfrm>
        </p:grpSpPr>
        <p:sp>
          <p:nvSpPr>
            <p:cNvPr id="4" name="Freeform 6"/>
            <p:cNvSpPr>
              <a:spLocks/>
            </p:cNvSpPr>
            <p:nvPr/>
          </p:nvSpPr>
          <p:spPr bwMode="auto">
            <a:xfrm>
              <a:off x="3321049" y="228600"/>
              <a:ext cx="5670551" cy="676275"/>
            </a:xfrm>
            <a:custGeom>
              <a:avLst/>
              <a:gdLst>
                <a:gd name="T0" fmla="*/ 658382 w 1157844"/>
                <a:gd name="T1" fmla="*/ 0 h 3950208"/>
                <a:gd name="T2" fmla="*/ 3291827 w 1157844"/>
                <a:gd name="T3" fmla="*/ 0 h 3950208"/>
                <a:gd name="T4" fmla="*/ 3950209 w 1157844"/>
                <a:gd name="T5" fmla="*/ 41603 h 3950208"/>
                <a:gd name="T6" fmla="*/ 3950209 w 1157844"/>
                <a:gd name="T7" fmla="*/ 851611 h 3950208"/>
                <a:gd name="T8" fmla="*/ 3950209 w 1157844"/>
                <a:gd name="T9" fmla="*/ 851611 h 3950208"/>
                <a:gd name="T10" fmla="*/ 0 w 1157844"/>
                <a:gd name="T11" fmla="*/ 851611 h 3950208"/>
                <a:gd name="T12" fmla="*/ 0 w 1157844"/>
                <a:gd name="T13" fmla="*/ 851611 h 3950208"/>
                <a:gd name="T14" fmla="*/ 0 w 1157844"/>
                <a:gd name="T15" fmla="*/ 41603 h 3950208"/>
                <a:gd name="T16" fmla="*/ 658382 w 1157844"/>
                <a:gd name="T17" fmla="*/ 0 h 3950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7844"/>
                <a:gd name="T28" fmla="*/ 0 h 3950208"/>
                <a:gd name="T29" fmla="*/ 1157844 w 1157844"/>
                <a:gd name="T30" fmla="*/ 3950208 h 3950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7844" h="3950208">
                  <a:moveTo>
                    <a:pt x="1157844" y="658383"/>
                  </a:moveTo>
                  <a:lnTo>
                    <a:pt x="1157844" y="3291825"/>
                  </a:lnTo>
                  <a:cubicBezTo>
                    <a:pt x="1157844" y="3655440"/>
                    <a:pt x="1132520" y="3950206"/>
                    <a:pt x="1101280" y="3950206"/>
                  </a:cubicBezTo>
                  <a:lnTo>
                    <a:pt x="0" y="3950206"/>
                  </a:lnTo>
                  <a:lnTo>
                    <a:pt x="0" y="2"/>
                  </a:lnTo>
                  <a:lnTo>
                    <a:pt x="1101280" y="2"/>
                  </a:lnTo>
                  <a:cubicBezTo>
                    <a:pt x="1132520" y="2"/>
                    <a:pt x="1157844" y="294768"/>
                    <a:pt x="1157844" y="658383"/>
                  </a:cubicBezTo>
                  <a:close/>
                </a:path>
              </a:pathLst>
            </a:custGeom>
            <a:solidFill>
              <a:srgbClr val="DEE7D1">
                <a:alpha val="90195"/>
              </a:srgbClr>
            </a:solidFill>
            <a:ln w="9525" algn="ctr">
              <a:solidFill>
                <a:srgbClr val="D9E2CC">
                  <a:alpha val="90195"/>
                </a:srgbClr>
              </a:solidFill>
              <a:miter lim="800000"/>
              <a:headEnd/>
              <a:tailEnd/>
            </a:ln>
            <a:effectLst>
              <a:outerShdw blurRad="40000" dist="23000" dir="5400000" rotWithShape="0">
                <a:srgbClr val="000000">
                  <a:alpha val="34999"/>
                </a:srgbClr>
              </a:outerShdw>
            </a:effectLst>
          </p:spPr>
          <p:txBody>
            <a:bodyPr lIns="60961" tIns="87002" rIns="117480" bIns="87002" anchor="ctr"/>
            <a:lstStyle/>
            <a:p>
              <a:pPr lvl="1" algn="l">
                <a:defRPr/>
              </a:pPr>
              <a:r>
                <a:rPr lang="en-US" sz="1300" dirty="0">
                  <a:solidFill>
                    <a:srgbClr val="000000"/>
                  </a:solidFill>
                  <a:latin typeface="Times New Roman"/>
                </a:rPr>
                <a:t>Patient has been pronounced brain dead; family has been given this news and time of death.  Verbalizes understanding that the patient is dead.</a:t>
              </a:r>
              <a:endParaRPr lang="en-US" sz="1300" b="1" dirty="0">
                <a:solidFill>
                  <a:srgbClr val="000000"/>
                </a:solidFill>
                <a:latin typeface="Times New Roman"/>
              </a:endParaRPr>
            </a:p>
          </p:txBody>
        </p:sp>
        <p:sp>
          <p:nvSpPr>
            <p:cNvPr id="5" name="Freeform 7"/>
            <p:cNvSpPr>
              <a:spLocks/>
            </p:cNvSpPr>
            <p:nvPr/>
          </p:nvSpPr>
          <p:spPr bwMode="auto">
            <a:xfrm>
              <a:off x="990599" y="130175"/>
              <a:ext cx="2590800" cy="933450"/>
            </a:xfrm>
            <a:custGeom>
              <a:avLst/>
              <a:gdLst>
                <a:gd name="T0" fmla="*/ 0 w 2221992"/>
                <a:gd name="T1" fmla="*/ 177422 h 1447305"/>
                <a:gd name="T2" fmla="*/ 241222 w 2221992"/>
                <a:gd name="T3" fmla="*/ 0 h 1447305"/>
                <a:gd name="T4" fmla="*/ 1980770 w 2221992"/>
                <a:gd name="T5" fmla="*/ 0 h 1447305"/>
                <a:gd name="T6" fmla="*/ 2221992 w 2221992"/>
                <a:gd name="T7" fmla="*/ 177422 h 1447305"/>
                <a:gd name="T8" fmla="*/ 2221992 w 2221992"/>
                <a:gd name="T9" fmla="*/ 887089 h 1447305"/>
                <a:gd name="T10" fmla="*/ 1980770 w 2221992"/>
                <a:gd name="T11" fmla="*/ 1064511 h 1447305"/>
                <a:gd name="T12" fmla="*/ 241222 w 2221992"/>
                <a:gd name="T13" fmla="*/ 1064511 h 1447305"/>
                <a:gd name="T14" fmla="*/ 0 w 2221992"/>
                <a:gd name="T15" fmla="*/ 887089 h 1447305"/>
                <a:gd name="T16" fmla="*/ 0 w 2221992"/>
                <a:gd name="T17" fmla="*/ 177422 h 1447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1992"/>
                <a:gd name="T28" fmla="*/ 0 h 1447305"/>
                <a:gd name="T29" fmla="*/ 2221992 w 2221992"/>
                <a:gd name="T30" fmla="*/ 1447305 h 14473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1992" h="1447305">
                  <a:moveTo>
                    <a:pt x="0" y="241222"/>
                  </a:moveTo>
                  <a:cubicBezTo>
                    <a:pt x="0" y="107999"/>
                    <a:pt x="107999" y="0"/>
                    <a:pt x="241222" y="0"/>
                  </a:cubicBezTo>
                  <a:lnTo>
                    <a:pt x="1980770" y="0"/>
                  </a:lnTo>
                  <a:cubicBezTo>
                    <a:pt x="2113993" y="0"/>
                    <a:pt x="2221992" y="107999"/>
                    <a:pt x="2221992" y="241222"/>
                  </a:cubicBezTo>
                  <a:lnTo>
                    <a:pt x="2221992" y="1206083"/>
                  </a:lnTo>
                  <a:cubicBezTo>
                    <a:pt x="2221992" y="1339306"/>
                    <a:pt x="2113993" y="1447305"/>
                    <a:pt x="1980770" y="1447305"/>
                  </a:cubicBezTo>
                  <a:lnTo>
                    <a:pt x="241222" y="1447305"/>
                  </a:lnTo>
                  <a:cubicBezTo>
                    <a:pt x="107999" y="1447305"/>
                    <a:pt x="0" y="1339306"/>
                    <a:pt x="0" y="1206083"/>
                  </a:cubicBezTo>
                  <a:lnTo>
                    <a:pt x="0" y="241222"/>
                  </a:lnTo>
                  <a:close/>
                </a:path>
              </a:pathLst>
            </a:custGeom>
            <a:gradFill rotWithShape="1">
              <a:gsLst>
                <a:gs pos="0">
                  <a:srgbClr val="769535"/>
                </a:gs>
                <a:gs pos="80000">
                  <a:srgbClr val="9BC348"/>
                </a:gs>
                <a:gs pos="100000">
                  <a:srgbClr val="9CC746"/>
                </a:gs>
              </a:gsLst>
              <a:lin ang="16200000"/>
            </a:gradFill>
            <a:ln w="9525">
              <a:solidFill>
                <a:srgbClr val="DDDDDD"/>
              </a:solidFill>
              <a:miter lim="800000"/>
              <a:headEnd/>
              <a:tailEnd/>
            </a:ln>
            <a:effectLst>
              <a:outerShdw blurRad="40000" dist="23000" dir="5400000" rotWithShape="0">
                <a:srgbClr val="000000">
                  <a:alpha val="34999"/>
                </a:srgbClr>
              </a:outerShdw>
            </a:effectLst>
          </p:spPr>
          <p:txBody>
            <a:bodyPr lIns="54864" tIns="54864" rIns="54864" bIns="36576" anchor="ctr"/>
            <a:lstStyle/>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Brain Death Pronounced: Family Verbalizes Understanding</a:t>
              </a:r>
              <a:endParaRPr lang="en-US" sz="1600" b="1" dirty="0">
                <a:solidFill>
                  <a:srgbClr val="000000"/>
                </a:solidFill>
                <a:effectLst>
                  <a:outerShdw blurRad="38100" dist="38100" dir="2700000" algn="tl">
                    <a:srgbClr val="000000">
                      <a:alpha val="43137"/>
                    </a:srgbClr>
                  </a:outerShdw>
                </a:effectLst>
                <a:latin typeface="Times New Roman"/>
              </a:endParaRPr>
            </a:p>
          </p:txBody>
        </p:sp>
      </p:grpSp>
      <p:grpSp>
        <p:nvGrpSpPr>
          <p:cNvPr id="18" name="Group 17"/>
          <p:cNvGrpSpPr>
            <a:grpSpLocks/>
          </p:cNvGrpSpPr>
          <p:nvPr/>
        </p:nvGrpSpPr>
        <p:grpSpPr bwMode="auto">
          <a:xfrm>
            <a:off x="990600" y="1143000"/>
            <a:ext cx="8001000" cy="912813"/>
            <a:chOff x="990600" y="1143000"/>
            <a:chExt cx="8001000" cy="912812"/>
          </a:xfrm>
        </p:grpSpPr>
        <p:sp>
          <p:nvSpPr>
            <p:cNvPr id="6" name="Freeform 8"/>
            <p:cNvSpPr>
              <a:spLocks/>
            </p:cNvSpPr>
            <p:nvPr/>
          </p:nvSpPr>
          <p:spPr bwMode="auto">
            <a:xfrm>
              <a:off x="3363913" y="1219200"/>
              <a:ext cx="5627687" cy="676274"/>
            </a:xfrm>
            <a:custGeom>
              <a:avLst/>
              <a:gdLst>
                <a:gd name="T0" fmla="*/ 658382 w 1157844"/>
                <a:gd name="T1" fmla="*/ 0 h 3950208"/>
                <a:gd name="T2" fmla="*/ 3291827 w 1157844"/>
                <a:gd name="T3" fmla="*/ 0 h 3950208"/>
                <a:gd name="T4" fmla="*/ 3950209 w 1157844"/>
                <a:gd name="T5" fmla="*/ 41603 h 3950208"/>
                <a:gd name="T6" fmla="*/ 3950209 w 1157844"/>
                <a:gd name="T7" fmla="*/ 851610 h 3950208"/>
                <a:gd name="T8" fmla="*/ 3950209 w 1157844"/>
                <a:gd name="T9" fmla="*/ 851610 h 3950208"/>
                <a:gd name="T10" fmla="*/ 0 w 1157844"/>
                <a:gd name="T11" fmla="*/ 851610 h 3950208"/>
                <a:gd name="T12" fmla="*/ 0 w 1157844"/>
                <a:gd name="T13" fmla="*/ 851610 h 3950208"/>
                <a:gd name="T14" fmla="*/ 0 w 1157844"/>
                <a:gd name="T15" fmla="*/ 41603 h 3950208"/>
                <a:gd name="T16" fmla="*/ 658382 w 1157844"/>
                <a:gd name="T17" fmla="*/ 0 h 3950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7844"/>
                <a:gd name="T28" fmla="*/ 0 h 3950208"/>
                <a:gd name="T29" fmla="*/ 1157844 w 1157844"/>
                <a:gd name="T30" fmla="*/ 3950208 h 3950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7844" h="3950208">
                  <a:moveTo>
                    <a:pt x="1157844" y="658383"/>
                  </a:moveTo>
                  <a:lnTo>
                    <a:pt x="1157844" y="3291825"/>
                  </a:lnTo>
                  <a:cubicBezTo>
                    <a:pt x="1157844" y="3655440"/>
                    <a:pt x="1132520" y="3950206"/>
                    <a:pt x="1101280" y="3950206"/>
                  </a:cubicBezTo>
                  <a:lnTo>
                    <a:pt x="0" y="3950206"/>
                  </a:lnTo>
                  <a:lnTo>
                    <a:pt x="0" y="2"/>
                  </a:lnTo>
                  <a:lnTo>
                    <a:pt x="1101280" y="2"/>
                  </a:lnTo>
                  <a:cubicBezTo>
                    <a:pt x="1132520" y="2"/>
                    <a:pt x="1157844" y="294768"/>
                    <a:pt x="1157844" y="658383"/>
                  </a:cubicBezTo>
                  <a:close/>
                </a:path>
              </a:pathLst>
            </a:custGeom>
            <a:solidFill>
              <a:srgbClr val="D2E5D5">
                <a:alpha val="90195"/>
              </a:srgbClr>
            </a:solidFill>
            <a:ln w="9525" algn="ctr">
              <a:solidFill>
                <a:srgbClr val="CCE1D0">
                  <a:alpha val="90195"/>
                </a:srgbClr>
              </a:solidFill>
              <a:miter lim="800000"/>
              <a:headEnd/>
              <a:tailEnd/>
            </a:ln>
            <a:effectLst>
              <a:outerShdw blurRad="40000" dist="23000" dir="5400000" rotWithShape="0">
                <a:srgbClr val="000000">
                  <a:alpha val="34999"/>
                </a:srgbClr>
              </a:outerShdw>
            </a:effectLst>
          </p:spPr>
          <p:txBody>
            <a:bodyPr lIns="60961" tIns="87001" rIns="117480" bIns="87002" anchor="ctr"/>
            <a:lstStyle/>
            <a:p>
              <a:pPr lvl="1" algn="l">
                <a:defRPr/>
              </a:pPr>
              <a:r>
                <a:rPr lang="en-US" sz="1300" dirty="0">
                  <a:solidFill>
                    <a:srgbClr val="000000"/>
                  </a:solidFill>
                  <a:latin typeface="Times New Roman"/>
                </a:rPr>
                <a:t>The family indicates that they want to limit, decelerate, or withdraw medical treatment (action may compromise or limit opportunity for donation).</a:t>
              </a:r>
              <a:endParaRPr lang="en-US" sz="1300" b="1" dirty="0">
                <a:solidFill>
                  <a:srgbClr val="000000"/>
                </a:solidFill>
                <a:latin typeface="Times New Roman"/>
              </a:endParaRPr>
            </a:p>
          </p:txBody>
        </p:sp>
        <p:sp>
          <p:nvSpPr>
            <p:cNvPr id="7" name="Freeform 9"/>
            <p:cNvSpPr>
              <a:spLocks/>
            </p:cNvSpPr>
            <p:nvPr/>
          </p:nvSpPr>
          <p:spPr bwMode="auto">
            <a:xfrm>
              <a:off x="990600" y="1143000"/>
              <a:ext cx="2590800" cy="912812"/>
            </a:xfrm>
            <a:custGeom>
              <a:avLst/>
              <a:gdLst>
                <a:gd name="T0" fmla="*/ 0 w 2221992"/>
                <a:gd name="T1" fmla="*/ 177422 h 1447305"/>
                <a:gd name="T2" fmla="*/ 241222 w 2221992"/>
                <a:gd name="T3" fmla="*/ 0 h 1447305"/>
                <a:gd name="T4" fmla="*/ 1980770 w 2221992"/>
                <a:gd name="T5" fmla="*/ 0 h 1447305"/>
                <a:gd name="T6" fmla="*/ 2221992 w 2221992"/>
                <a:gd name="T7" fmla="*/ 177422 h 1447305"/>
                <a:gd name="T8" fmla="*/ 2221992 w 2221992"/>
                <a:gd name="T9" fmla="*/ 887089 h 1447305"/>
                <a:gd name="T10" fmla="*/ 1980770 w 2221992"/>
                <a:gd name="T11" fmla="*/ 1064511 h 1447305"/>
                <a:gd name="T12" fmla="*/ 241222 w 2221992"/>
                <a:gd name="T13" fmla="*/ 1064511 h 1447305"/>
                <a:gd name="T14" fmla="*/ 0 w 2221992"/>
                <a:gd name="T15" fmla="*/ 887089 h 1447305"/>
                <a:gd name="T16" fmla="*/ 0 w 2221992"/>
                <a:gd name="T17" fmla="*/ 177422 h 1447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21992" h="1447305">
                  <a:moveTo>
                    <a:pt x="0" y="241222"/>
                  </a:moveTo>
                  <a:cubicBezTo>
                    <a:pt x="0" y="107999"/>
                    <a:pt x="107999" y="0"/>
                    <a:pt x="241222" y="0"/>
                  </a:cubicBezTo>
                  <a:lnTo>
                    <a:pt x="1980770" y="0"/>
                  </a:lnTo>
                  <a:cubicBezTo>
                    <a:pt x="2113993" y="0"/>
                    <a:pt x="2221992" y="107999"/>
                    <a:pt x="2221992" y="241222"/>
                  </a:cubicBezTo>
                  <a:lnTo>
                    <a:pt x="2221992" y="1206083"/>
                  </a:lnTo>
                  <a:cubicBezTo>
                    <a:pt x="2221992" y="1339306"/>
                    <a:pt x="2113993" y="1447305"/>
                    <a:pt x="1980770" y="1447305"/>
                  </a:cubicBezTo>
                  <a:lnTo>
                    <a:pt x="241222" y="1447305"/>
                  </a:lnTo>
                  <a:cubicBezTo>
                    <a:pt x="107999" y="1447305"/>
                    <a:pt x="0" y="1339306"/>
                    <a:pt x="0" y="1206083"/>
                  </a:cubicBezTo>
                  <a:lnTo>
                    <a:pt x="0" y="241222"/>
                  </a:lnTo>
                  <a:close/>
                </a:path>
              </a:pathLst>
            </a:custGeom>
            <a:gradFill rotWithShape="1">
              <a:gsLst>
                <a:gs pos="0">
                  <a:srgbClr val="388F41"/>
                </a:gs>
                <a:gs pos="80000">
                  <a:srgbClr val="4BBC58"/>
                </a:gs>
                <a:gs pos="100000">
                  <a:srgbClr val="4ABF56"/>
                </a:gs>
              </a:gsLst>
              <a:lin ang="16200000"/>
            </a:gradFill>
            <a:ln w="9525">
              <a:solidFill>
                <a:schemeClr val="tx1">
                  <a:lumMod val="95000"/>
                </a:schemeClr>
              </a:solidFill>
              <a:round/>
              <a:headEnd/>
              <a:tailEnd/>
            </a:ln>
            <a:effectLst>
              <a:outerShdw blurRad="40000" dist="23000" dir="5400000" rotWithShape="0">
                <a:srgbClr val="000000">
                  <a:alpha val="34999"/>
                </a:srgbClr>
              </a:outerShdw>
            </a:effectLst>
          </p:spPr>
          <p:txBody>
            <a:bodyPr lIns="150662" tIns="110657" rIns="150662" bIns="110657" anchor="ctr"/>
            <a:lstStyle/>
            <a:p>
              <a:pPr algn="l" eaLnBrk="0" hangingPunct="0">
                <a:defRPr/>
              </a:pPr>
              <a:endParaRPr lang="en-US" sz="2000" dirty="0">
                <a:solidFill>
                  <a:srgbClr val="FFFFFF"/>
                </a:solidFill>
                <a:effectLst>
                  <a:outerShdw blurRad="38100" dist="38100" dir="2700000" algn="tl">
                    <a:srgbClr val="000000">
                      <a:alpha val="43137"/>
                    </a:srgbClr>
                  </a:outerShdw>
                </a:effectLst>
                <a:latin typeface="Times New Roman"/>
              </a:endParaRPr>
            </a:p>
          </p:txBody>
        </p:sp>
        <p:sp>
          <p:nvSpPr>
            <p:cNvPr id="8" name="Rectangle 2"/>
            <p:cNvSpPr>
              <a:spLocks noChangeArrowheads="1"/>
            </p:cNvSpPr>
            <p:nvPr/>
          </p:nvSpPr>
          <p:spPr bwMode="auto">
            <a:xfrm>
              <a:off x="1219200" y="1220788"/>
              <a:ext cx="2057400" cy="83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Decision made to </a:t>
              </a:r>
              <a:endParaRPr lang="en-US" sz="1200" dirty="0">
                <a:solidFill>
                  <a:srgbClr val="000000"/>
                </a:solidFill>
                <a:effectLst>
                  <a:outerShdw blurRad="38100" dist="38100" dir="2700000" algn="tl">
                    <a:srgbClr val="000000">
                      <a:alpha val="43137"/>
                    </a:srgbClr>
                  </a:outerShdw>
                </a:effectLst>
                <a:latin typeface="Times New Roman"/>
              </a:endParaRPr>
            </a:p>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Limit, Decelerate or </a:t>
              </a:r>
              <a:r>
                <a:rPr lang="en-US" sz="1600" b="1" dirty="0" err="1">
                  <a:solidFill>
                    <a:srgbClr val="FFFFFF"/>
                  </a:solidFill>
                  <a:effectLst>
                    <a:outerShdw blurRad="38100" dist="38100" dir="2700000" algn="tl">
                      <a:srgbClr val="000000">
                        <a:alpha val="43137"/>
                      </a:srgbClr>
                    </a:outerShdw>
                  </a:effectLst>
                  <a:latin typeface="Times New Roman"/>
                </a:rPr>
                <a:t>WD</a:t>
              </a:r>
              <a:r>
                <a:rPr lang="en-US" sz="1600" b="1" dirty="0">
                  <a:solidFill>
                    <a:srgbClr val="FFFFFF"/>
                  </a:solidFill>
                  <a:effectLst>
                    <a:outerShdw blurRad="38100" dist="38100" dir="2700000" algn="tl">
                      <a:srgbClr val="000000">
                        <a:alpha val="43137"/>
                      </a:srgbClr>
                    </a:outerShdw>
                  </a:effectLst>
                  <a:latin typeface="Times New Roman"/>
                </a:rPr>
                <a:t> Treatment</a:t>
              </a:r>
              <a:endParaRPr lang="en-US" sz="1600" b="1" dirty="0">
                <a:solidFill>
                  <a:srgbClr val="000000"/>
                </a:solidFill>
                <a:effectLst>
                  <a:outerShdw blurRad="38100" dist="38100" dir="2700000" algn="tl">
                    <a:srgbClr val="000000">
                      <a:alpha val="43137"/>
                    </a:srgbClr>
                  </a:outerShdw>
                </a:effectLst>
                <a:latin typeface="Times New Roman"/>
              </a:endParaRPr>
            </a:p>
          </p:txBody>
        </p:sp>
      </p:grpSp>
      <p:grpSp>
        <p:nvGrpSpPr>
          <p:cNvPr id="20" name="Group 19"/>
          <p:cNvGrpSpPr>
            <a:grpSpLocks/>
          </p:cNvGrpSpPr>
          <p:nvPr/>
        </p:nvGrpSpPr>
        <p:grpSpPr bwMode="auto">
          <a:xfrm>
            <a:off x="990600" y="2209800"/>
            <a:ext cx="8001000" cy="1063625"/>
            <a:chOff x="990600" y="2209800"/>
            <a:chExt cx="8001000" cy="1063625"/>
          </a:xfrm>
        </p:grpSpPr>
        <p:sp>
          <p:nvSpPr>
            <p:cNvPr id="9" name="Freeform 12"/>
            <p:cNvSpPr>
              <a:spLocks/>
            </p:cNvSpPr>
            <p:nvPr/>
          </p:nvSpPr>
          <p:spPr bwMode="auto">
            <a:xfrm>
              <a:off x="3363913" y="2333625"/>
              <a:ext cx="5627687" cy="676275"/>
            </a:xfrm>
            <a:custGeom>
              <a:avLst/>
              <a:gdLst>
                <a:gd name="T0" fmla="*/ 658382 w 1157844"/>
                <a:gd name="T1" fmla="*/ 0 h 3950208"/>
                <a:gd name="T2" fmla="*/ 3291827 w 1157844"/>
                <a:gd name="T3" fmla="*/ 0 h 3950208"/>
                <a:gd name="T4" fmla="*/ 3950209 w 1157844"/>
                <a:gd name="T5" fmla="*/ 41603 h 3950208"/>
                <a:gd name="T6" fmla="*/ 3950209 w 1157844"/>
                <a:gd name="T7" fmla="*/ 851609 h 3950208"/>
                <a:gd name="T8" fmla="*/ 3950209 w 1157844"/>
                <a:gd name="T9" fmla="*/ 851609 h 3950208"/>
                <a:gd name="T10" fmla="*/ 0 w 1157844"/>
                <a:gd name="T11" fmla="*/ 851609 h 3950208"/>
                <a:gd name="T12" fmla="*/ 0 w 1157844"/>
                <a:gd name="T13" fmla="*/ 851609 h 3950208"/>
                <a:gd name="T14" fmla="*/ 0 w 1157844"/>
                <a:gd name="T15" fmla="*/ 41603 h 3950208"/>
                <a:gd name="T16" fmla="*/ 658382 w 1157844"/>
                <a:gd name="T17" fmla="*/ 0 h 3950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7844"/>
                <a:gd name="T28" fmla="*/ 0 h 3950208"/>
                <a:gd name="T29" fmla="*/ 1157844 w 1157844"/>
                <a:gd name="T30" fmla="*/ 3950208 h 3950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7844" h="3950208">
                  <a:moveTo>
                    <a:pt x="1157844" y="658383"/>
                  </a:moveTo>
                  <a:lnTo>
                    <a:pt x="1157844" y="3291825"/>
                  </a:lnTo>
                  <a:cubicBezTo>
                    <a:pt x="1157844" y="3655440"/>
                    <a:pt x="1132520" y="3950206"/>
                    <a:pt x="1101280" y="3950206"/>
                  </a:cubicBezTo>
                  <a:lnTo>
                    <a:pt x="0" y="3950206"/>
                  </a:lnTo>
                  <a:lnTo>
                    <a:pt x="0" y="2"/>
                  </a:lnTo>
                  <a:lnTo>
                    <a:pt x="1101280" y="2"/>
                  </a:lnTo>
                  <a:cubicBezTo>
                    <a:pt x="1132520" y="2"/>
                    <a:pt x="1157844" y="294768"/>
                    <a:pt x="1157844" y="658383"/>
                  </a:cubicBezTo>
                  <a:close/>
                </a:path>
              </a:pathLst>
            </a:custGeom>
            <a:solidFill>
              <a:srgbClr val="D2D8E2">
                <a:alpha val="90195"/>
              </a:srgbClr>
            </a:solidFill>
            <a:ln w="9525" algn="ctr">
              <a:solidFill>
                <a:srgbClr val="CDD3DD">
                  <a:alpha val="90195"/>
                </a:srgbClr>
              </a:solidFill>
              <a:miter lim="800000"/>
              <a:headEnd/>
              <a:tailEnd/>
            </a:ln>
            <a:effectLst>
              <a:outerShdw blurRad="40000" dist="23000" dir="5400000" rotWithShape="0">
                <a:srgbClr val="000000">
                  <a:alpha val="34999"/>
                </a:srgbClr>
              </a:outerShdw>
            </a:effectLst>
          </p:spPr>
          <p:txBody>
            <a:bodyPr lIns="60961" tIns="87001" rIns="117480" bIns="87001" anchor="ctr"/>
            <a:lstStyle/>
            <a:p>
              <a:pPr lvl="1" algn="l">
                <a:defRPr/>
              </a:pPr>
              <a:r>
                <a:rPr lang="en-US" sz="1300" dirty="0">
                  <a:solidFill>
                    <a:srgbClr val="000000"/>
                  </a:solidFill>
                  <a:latin typeface="Times New Roman"/>
                </a:rPr>
                <a:t>The family mentions donation or expresses an interest in talking about donation.</a:t>
              </a:r>
              <a:endParaRPr lang="en-US" sz="1300" b="1" dirty="0">
                <a:solidFill>
                  <a:srgbClr val="000000"/>
                </a:solidFill>
                <a:latin typeface="Times New Roman"/>
              </a:endParaRPr>
            </a:p>
          </p:txBody>
        </p:sp>
        <p:sp>
          <p:nvSpPr>
            <p:cNvPr id="10" name="Freeform 13"/>
            <p:cNvSpPr>
              <a:spLocks/>
            </p:cNvSpPr>
            <p:nvPr/>
          </p:nvSpPr>
          <p:spPr bwMode="auto">
            <a:xfrm>
              <a:off x="990600" y="2209800"/>
              <a:ext cx="2590800" cy="1063625"/>
            </a:xfrm>
            <a:custGeom>
              <a:avLst/>
              <a:gdLst>
                <a:gd name="T0" fmla="*/ 0 w 2221992"/>
                <a:gd name="T1" fmla="*/ 177422 h 1447305"/>
                <a:gd name="T2" fmla="*/ 241222 w 2221992"/>
                <a:gd name="T3" fmla="*/ 0 h 1447305"/>
                <a:gd name="T4" fmla="*/ 1980770 w 2221992"/>
                <a:gd name="T5" fmla="*/ 0 h 1447305"/>
                <a:gd name="T6" fmla="*/ 2221992 w 2221992"/>
                <a:gd name="T7" fmla="*/ 177422 h 1447305"/>
                <a:gd name="T8" fmla="*/ 2221992 w 2221992"/>
                <a:gd name="T9" fmla="*/ 887089 h 1447305"/>
                <a:gd name="T10" fmla="*/ 1980770 w 2221992"/>
                <a:gd name="T11" fmla="*/ 1064511 h 1447305"/>
                <a:gd name="T12" fmla="*/ 241222 w 2221992"/>
                <a:gd name="T13" fmla="*/ 1064511 h 1447305"/>
                <a:gd name="T14" fmla="*/ 0 w 2221992"/>
                <a:gd name="T15" fmla="*/ 887089 h 1447305"/>
                <a:gd name="T16" fmla="*/ 0 w 2221992"/>
                <a:gd name="T17" fmla="*/ 177422 h 1447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1992"/>
                <a:gd name="T28" fmla="*/ 0 h 1447305"/>
                <a:gd name="T29" fmla="*/ 2221992 w 2221992"/>
                <a:gd name="T30" fmla="*/ 1447305 h 14473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1992" h="1447305">
                  <a:moveTo>
                    <a:pt x="0" y="241222"/>
                  </a:moveTo>
                  <a:cubicBezTo>
                    <a:pt x="0" y="107999"/>
                    <a:pt x="107999" y="0"/>
                    <a:pt x="241222" y="0"/>
                  </a:cubicBezTo>
                  <a:lnTo>
                    <a:pt x="1980770" y="0"/>
                  </a:lnTo>
                  <a:cubicBezTo>
                    <a:pt x="2113993" y="0"/>
                    <a:pt x="2221992" y="107999"/>
                    <a:pt x="2221992" y="241222"/>
                  </a:cubicBezTo>
                  <a:lnTo>
                    <a:pt x="2221992" y="1206083"/>
                  </a:lnTo>
                  <a:cubicBezTo>
                    <a:pt x="2221992" y="1339306"/>
                    <a:pt x="2113993" y="1447305"/>
                    <a:pt x="1980770" y="1447305"/>
                  </a:cubicBezTo>
                  <a:lnTo>
                    <a:pt x="241222" y="1447305"/>
                  </a:lnTo>
                  <a:cubicBezTo>
                    <a:pt x="107999" y="1447305"/>
                    <a:pt x="0" y="1339306"/>
                    <a:pt x="0" y="1206083"/>
                  </a:cubicBezTo>
                  <a:lnTo>
                    <a:pt x="0" y="241222"/>
                  </a:lnTo>
                  <a:close/>
                </a:path>
              </a:pathLst>
            </a:custGeom>
            <a:gradFill rotWithShape="1">
              <a:gsLst>
                <a:gs pos="0">
                  <a:srgbClr val="3E5584"/>
                </a:gs>
                <a:gs pos="80000">
                  <a:srgbClr val="5371AD"/>
                </a:gs>
                <a:gs pos="100000">
                  <a:srgbClr val="5271B0"/>
                </a:gs>
              </a:gsLst>
              <a:lin ang="16200000"/>
            </a:gradFill>
            <a:ln w="9525">
              <a:solidFill>
                <a:schemeClr val="tx1">
                  <a:lumMod val="95000"/>
                </a:schemeClr>
              </a:solidFill>
              <a:miter lim="800000"/>
              <a:headEnd/>
              <a:tailEnd/>
            </a:ln>
            <a:effectLst>
              <a:outerShdw blurRad="40000" dist="23000" dir="5400000" rotWithShape="0">
                <a:srgbClr val="000000">
                  <a:alpha val="34999"/>
                </a:srgbClr>
              </a:outerShdw>
            </a:effectLst>
          </p:spPr>
          <p:txBody>
            <a:bodyPr lIns="150662" tIns="110657" rIns="150662" bIns="110657" anchor="ctr"/>
            <a:lstStyle/>
            <a:p>
              <a:pPr>
                <a:spcBef>
                  <a:spcPts val="0"/>
                </a:spcBef>
                <a:spcAft>
                  <a:spcPts val="0"/>
                </a:spcAft>
                <a:defRPr/>
              </a:pPr>
              <a:r>
                <a:rPr lang="en-US" sz="1600" b="1">
                  <a:solidFill>
                    <a:srgbClr val="FFFFFF"/>
                  </a:solidFill>
                  <a:effectLst>
                    <a:outerShdw blurRad="38100" dist="38100" dir="2700000" algn="tl">
                      <a:srgbClr val="000000">
                        <a:alpha val="43137"/>
                      </a:srgbClr>
                    </a:outerShdw>
                  </a:effectLst>
                  <a:latin typeface="Times New Roman"/>
                </a:rPr>
                <a:t>Family </a:t>
              </a:r>
            </a:p>
            <a:p>
              <a:pPr>
                <a:spcBef>
                  <a:spcPts val="0"/>
                </a:spcBef>
                <a:spcAft>
                  <a:spcPts val="0"/>
                </a:spcAft>
                <a:defRPr/>
              </a:pPr>
              <a:r>
                <a:rPr lang="en-US" sz="1600" b="1">
                  <a:solidFill>
                    <a:srgbClr val="FFFFFF"/>
                  </a:solidFill>
                  <a:effectLst>
                    <a:outerShdw blurRad="38100" dist="38100" dir="2700000" algn="tl">
                      <a:srgbClr val="000000">
                        <a:alpha val="43137"/>
                      </a:srgbClr>
                    </a:outerShdw>
                  </a:effectLst>
                  <a:latin typeface="Times New Roman"/>
                </a:rPr>
                <a:t>Mentions </a:t>
              </a:r>
            </a:p>
            <a:p>
              <a:pPr>
                <a:spcBef>
                  <a:spcPts val="0"/>
                </a:spcBef>
                <a:spcAft>
                  <a:spcPts val="0"/>
                </a:spcAft>
                <a:defRPr/>
              </a:pPr>
              <a:r>
                <a:rPr lang="en-US" sz="1600" b="1">
                  <a:solidFill>
                    <a:srgbClr val="FFFFFF"/>
                  </a:solidFill>
                  <a:effectLst>
                    <a:outerShdw blurRad="38100" dist="38100" dir="2700000" algn="tl">
                      <a:srgbClr val="000000">
                        <a:alpha val="43137"/>
                      </a:srgbClr>
                    </a:outerShdw>
                  </a:effectLst>
                  <a:latin typeface="Times New Roman"/>
                </a:rPr>
                <a:t>Donation</a:t>
              </a:r>
              <a:endParaRPr lang="en-US" sz="1600" b="1">
                <a:solidFill>
                  <a:srgbClr val="000000"/>
                </a:solidFill>
                <a:effectLst>
                  <a:outerShdw blurRad="38100" dist="38100" dir="2700000" algn="tl">
                    <a:srgbClr val="000000">
                      <a:alpha val="43137"/>
                    </a:srgbClr>
                  </a:outerShdw>
                </a:effectLst>
                <a:latin typeface="Times New Roman"/>
              </a:endParaRPr>
            </a:p>
          </p:txBody>
        </p:sp>
      </p:grpSp>
      <p:grpSp>
        <p:nvGrpSpPr>
          <p:cNvPr id="21" name="Group 20"/>
          <p:cNvGrpSpPr>
            <a:grpSpLocks/>
          </p:cNvGrpSpPr>
          <p:nvPr/>
        </p:nvGrpSpPr>
        <p:grpSpPr bwMode="auto">
          <a:xfrm>
            <a:off x="990600" y="3429000"/>
            <a:ext cx="8001000" cy="1063625"/>
            <a:chOff x="990600" y="3429000"/>
            <a:chExt cx="8001000" cy="1063625"/>
          </a:xfrm>
        </p:grpSpPr>
        <p:sp>
          <p:nvSpPr>
            <p:cNvPr id="11" name="Freeform 14"/>
            <p:cNvSpPr>
              <a:spLocks/>
            </p:cNvSpPr>
            <p:nvPr/>
          </p:nvSpPr>
          <p:spPr bwMode="auto">
            <a:xfrm>
              <a:off x="3373438" y="3621088"/>
              <a:ext cx="5618162" cy="676275"/>
            </a:xfrm>
            <a:custGeom>
              <a:avLst/>
              <a:gdLst>
                <a:gd name="T0" fmla="*/ 658382 w 1157844"/>
                <a:gd name="T1" fmla="*/ 0 h 3950208"/>
                <a:gd name="T2" fmla="*/ 3291827 w 1157844"/>
                <a:gd name="T3" fmla="*/ 0 h 3950208"/>
                <a:gd name="T4" fmla="*/ 3950209 w 1157844"/>
                <a:gd name="T5" fmla="*/ 41603 h 3950208"/>
                <a:gd name="T6" fmla="*/ 3950209 w 1157844"/>
                <a:gd name="T7" fmla="*/ 851610 h 3950208"/>
                <a:gd name="T8" fmla="*/ 3950209 w 1157844"/>
                <a:gd name="T9" fmla="*/ 851610 h 3950208"/>
                <a:gd name="T10" fmla="*/ 0 w 1157844"/>
                <a:gd name="T11" fmla="*/ 851610 h 3950208"/>
                <a:gd name="T12" fmla="*/ 0 w 1157844"/>
                <a:gd name="T13" fmla="*/ 851610 h 3950208"/>
                <a:gd name="T14" fmla="*/ 0 w 1157844"/>
                <a:gd name="T15" fmla="*/ 41603 h 3950208"/>
                <a:gd name="T16" fmla="*/ 658382 w 1157844"/>
                <a:gd name="T17" fmla="*/ 0 h 3950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7844"/>
                <a:gd name="T28" fmla="*/ 0 h 3950208"/>
                <a:gd name="T29" fmla="*/ 1157844 w 1157844"/>
                <a:gd name="T30" fmla="*/ 3950208 h 3950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7844" h="3950208">
                  <a:moveTo>
                    <a:pt x="1157844" y="658383"/>
                  </a:moveTo>
                  <a:lnTo>
                    <a:pt x="1157844" y="3291825"/>
                  </a:lnTo>
                  <a:cubicBezTo>
                    <a:pt x="1157844" y="3655440"/>
                    <a:pt x="1132520" y="3950206"/>
                    <a:pt x="1101280" y="3950206"/>
                  </a:cubicBezTo>
                  <a:lnTo>
                    <a:pt x="0" y="3950206"/>
                  </a:lnTo>
                  <a:lnTo>
                    <a:pt x="0" y="2"/>
                  </a:lnTo>
                  <a:lnTo>
                    <a:pt x="1101280" y="2"/>
                  </a:lnTo>
                  <a:cubicBezTo>
                    <a:pt x="1132520" y="2"/>
                    <a:pt x="1157844" y="294768"/>
                    <a:pt x="1157844" y="658383"/>
                  </a:cubicBezTo>
                  <a:close/>
                </a:path>
              </a:pathLst>
            </a:custGeom>
            <a:solidFill>
              <a:srgbClr val="ABD5FF">
                <a:alpha val="89803"/>
              </a:srgbClr>
            </a:solidFill>
            <a:ln w="9525" algn="ctr">
              <a:solidFill>
                <a:srgbClr val="D3CEDB">
                  <a:alpha val="90195"/>
                </a:srgbClr>
              </a:solidFill>
              <a:miter lim="800000"/>
              <a:headEnd/>
              <a:tailEnd/>
            </a:ln>
            <a:effectLst>
              <a:outerShdw blurRad="40000" dist="23000" dir="5400000" rotWithShape="0">
                <a:srgbClr val="000000">
                  <a:alpha val="34999"/>
                </a:srgbClr>
              </a:outerShdw>
            </a:effectLst>
          </p:spPr>
          <p:txBody>
            <a:bodyPr lIns="60961" tIns="87001" rIns="117480" bIns="87002" anchor="ctr"/>
            <a:lstStyle/>
            <a:p>
              <a:pPr lvl="1" algn="l">
                <a:defRPr/>
              </a:pPr>
              <a:r>
                <a:rPr lang="en-US" sz="1300" dirty="0">
                  <a:solidFill>
                    <a:srgbClr val="000000"/>
                  </a:solidFill>
                  <a:latin typeface="Times New Roman"/>
                </a:rPr>
                <a:t>Any health care team member mentions donation or initiates a donation conversation (not optimal practice).</a:t>
              </a:r>
              <a:endParaRPr lang="en-US" sz="1300" b="1" dirty="0">
                <a:solidFill>
                  <a:srgbClr val="000000"/>
                </a:solidFill>
                <a:latin typeface="Times New Roman"/>
              </a:endParaRPr>
            </a:p>
          </p:txBody>
        </p:sp>
        <p:sp>
          <p:nvSpPr>
            <p:cNvPr id="12" name="Freeform 15"/>
            <p:cNvSpPr>
              <a:spLocks/>
            </p:cNvSpPr>
            <p:nvPr/>
          </p:nvSpPr>
          <p:spPr bwMode="auto">
            <a:xfrm>
              <a:off x="990600" y="3429000"/>
              <a:ext cx="2590800" cy="1063625"/>
            </a:xfrm>
            <a:custGeom>
              <a:avLst/>
              <a:gdLst>
                <a:gd name="T0" fmla="*/ 0 w 2221992"/>
                <a:gd name="T1" fmla="*/ 177422 h 1447305"/>
                <a:gd name="T2" fmla="*/ 241222 w 2221992"/>
                <a:gd name="T3" fmla="*/ 0 h 1447305"/>
                <a:gd name="T4" fmla="*/ 1980770 w 2221992"/>
                <a:gd name="T5" fmla="*/ 0 h 1447305"/>
                <a:gd name="T6" fmla="*/ 2221992 w 2221992"/>
                <a:gd name="T7" fmla="*/ 177422 h 1447305"/>
                <a:gd name="T8" fmla="*/ 2221992 w 2221992"/>
                <a:gd name="T9" fmla="*/ 887089 h 1447305"/>
                <a:gd name="T10" fmla="*/ 1980770 w 2221992"/>
                <a:gd name="T11" fmla="*/ 1064511 h 1447305"/>
                <a:gd name="T12" fmla="*/ 241222 w 2221992"/>
                <a:gd name="T13" fmla="*/ 1064511 h 1447305"/>
                <a:gd name="T14" fmla="*/ 0 w 2221992"/>
                <a:gd name="T15" fmla="*/ 887089 h 1447305"/>
                <a:gd name="T16" fmla="*/ 0 w 2221992"/>
                <a:gd name="T17" fmla="*/ 177422 h 1447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1992"/>
                <a:gd name="T28" fmla="*/ 0 h 1447305"/>
                <a:gd name="T29" fmla="*/ 2221992 w 2221992"/>
                <a:gd name="T30" fmla="*/ 1447305 h 14473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1992" h="1447305">
                  <a:moveTo>
                    <a:pt x="0" y="241222"/>
                  </a:moveTo>
                  <a:cubicBezTo>
                    <a:pt x="0" y="107999"/>
                    <a:pt x="107999" y="0"/>
                    <a:pt x="241222" y="0"/>
                  </a:cubicBezTo>
                  <a:lnTo>
                    <a:pt x="1980770" y="0"/>
                  </a:lnTo>
                  <a:cubicBezTo>
                    <a:pt x="2113993" y="0"/>
                    <a:pt x="2221992" y="107999"/>
                    <a:pt x="2221992" y="241222"/>
                  </a:cubicBezTo>
                  <a:lnTo>
                    <a:pt x="2221992" y="1206083"/>
                  </a:lnTo>
                  <a:cubicBezTo>
                    <a:pt x="2221992" y="1339306"/>
                    <a:pt x="2113993" y="1447305"/>
                    <a:pt x="1980770" y="1447305"/>
                  </a:cubicBezTo>
                  <a:lnTo>
                    <a:pt x="241222" y="1447305"/>
                  </a:lnTo>
                  <a:cubicBezTo>
                    <a:pt x="107999" y="1447305"/>
                    <a:pt x="0" y="1339306"/>
                    <a:pt x="0" y="1206083"/>
                  </a:cubicBezTo>
                  <a:lnTo>
                    <a:pt x="0" y="241222"/>
                  </a:lnTo>
                  <a:close/>
                </a:path>
              </a:pathLst>
            </a:custGeom>
            <a:solidFill>
              <a:srgbClr val="254061"/>
            </a:solidFill>
            <a:ln w="9525">
              <a:solidFill>
                <a:schemeClr val="tx1">
                  <a:lumMod val="95000"/>
                </a:schemeClr>
              </a:solidFill>
              <a:miter lim="800000"/>
              <a:headEnd/>
              <a:tailEnd/>
            </a:ln>
            <a:effectLst>
              <a:outerShdw blurRad="40000" dist="23000" dir="5400000" rotWithShape="0">
                <a:srgbClr val="000000">
                  <a:alpha val="34999"/>
                </a:srgbClr>
              </a:outerShdw>
            </a:effectLst>
          </p:spPr>
          <p:txBody>
            <a:bodyPr lIns="150662" tIns="110657" rIns="150662" bIns="110657" anchor="ctr"/>
            <a:lstStyle/>
            <a:p>
              <a:pPr>
                <a:spcBef>
                  <a:spcPts val="0"/>
                </a:spcBef>
                <a:spcAft>
                  <a:spcPts val="0"/>
                </a:spcAft>
                <a:defRPr/>
              </a:pPr>
              <a:r>
                <a:rPr lang="en-US" sz="1600" b="1" dirty="0" err="1">
                  <a:solidFill>
                    <a:srgbClr val="FFFFFF"/>
                  </a:solidFill>
                  <a:effectLst>
                    <a:outerShdw blurRad="38100" dist="38100" dir="2700000" algn="tl">
                      <a:srgbClr val="000000">
                        <a:alpha val="43137"/>
                      </a:srgbClr>
                    </a:outerShdw>
                  </a:effectLst>
                  <a:latin typeface="Times New Roman"/>
                </a:rPr>
                <a:t>HCT</a:t>
              </a:r>
              <a:r>
                <a:rPr lang="en-US" sz="1600" b="1" dirty="0">
                  <a:solidFill>
                    <a:srgbClr val="FFFFFF"/>
                  </a:solidFill>
                  <a:effectLst>
                    <a:outerShdw blurRad="38100" dist="38100" dir="2700000" algn="tl">
                      <a:srgbClr val="000000">
                        <a:alpha val="43137"/>
                      </a:srgbClr>
                    </a:outerShdw>
                  </a:effectLst>
                  <a:latin typeface="Times New Roman"/>
                </a:rPr>
                <a:t> </a:t>
              </a:r>
            </a:p>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Mentions </a:t>
              </a:r>
            </a:p>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Donation</a:t>
              </a:r>
              <a:endParaRPr lang="en-US" sz="1600" b="1" dirty="0">
                <a:solidFill>
                  <a:srgbClr val="000000"/>
                </a:solidFill>
                <a:effectLst>
                  <a:outerShdw blurRad="38100" dist="38100" dir="2700000" algn="tl">
                    <a:srgbClr val="000000">
                      <a:alpha val="43137"/>
                    </a:srgbClr>
                  </a:outerShdw>
                </a:effectLst>
                <a:latin typeface="Times New Roman"/>
              </a:endParaRPr>
            </a:p>
          </p:txBody>
        </p:sp>
      </p:grpSp>
      <p:grpSp>
        <p:nvGrpSpPr>
          <p:cNvPr id="22" name="Group 21"/>
          <p:cNvGrpSpPr>
            <a:grpSpLocks/>
          </p:cNvGrpSpPr>
          <p:nvPr/>
        </p:nvGrpSpPr>
        <p:grpSpPr bwMode="auto">
          <a:xfrm>
            <a:off x="1017588" y="4572000"/>
            <a:ext cx="7974012" cy="1063625"/>
            <a:chOff x="1018381" y="4572000"/>
            <a:chExt cx="7973219" cy="1063625"/>
          </a:xfrm>
        </p:grpSpPr>
        <p:sp>
          <p:nvSpPr>
            <p:cNvPr id="13" name="Freeform 10"/>
            <p:cNvSpPr>
              <a:spLocks/>
            </p:cNvSpPr>
            <p:nvPr/>
          </p:nvSpPr>
          <p:spPr bwMode="auto">
            <a:xfrm>
              <a:off x="3440665" y="4733925"/>
              <a:ext cx="5550935" cy="676275"/>
            </a:xfrm>
            <a:custGeom>
              <a:avLst/>
              <a:gdLst>
                <a:gd name="T0" fmla="*/ 658382 w 1157844"/>
                <a:gd name="T1" fmla="*/ 0 h 3950208"/>
                <a:gd name="T2" fmla="*/ 3291827 w 1157844"/>
                <a:gd name="T3" fmla="*/ 0 h 3950208"/>
                <a:gd name="T4" fmla="*/ 3950209 w 1157844"/>
                <a:gd name="T5" fmla="*/ 41603 h 3950208"/>
                <a:gd name="T6" fmla="*/ 3950209 w 1157844"/>
                <a:gd name="T7" fmla="*/ 851609 h 3950208"/>
                <a:gd name="T8" fmla="*/ 3950209 w 1157844"/>
                <a:gd name="T9" fmla="*/ 851609 h 3950208"/>
                <a:gd name="T10" fmla="*/ 0 w 1157844"/>
                <a:gd name="T11" fmla="*/ 851609 h 3950208"/>
                <a:gd name="T12" fmla="*/ 0 w 1157844"/>
                <a:gd name="T13" fmla="*/ 851609 h 3950208"/>
                <a:gd name="T14" fmla="*/ 0 w 1157844"/>
                <a:gd name="T15" fmla="*/ 41603 h 3950208"/>
                <a:gd name="T16" fmla="*/ 658382 w 1157844"/>
                <a:gd name="T17" fmla="*/ 0 h 3950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7844"/>
                <a:gd name="T28" fmla="*/ 0 h 3950208"/>
                <a:gd name="T29" fmla="*/ 1157844 w 1157844"/>
                <a:gd name="T30" fmla="*/ 3950208 h 3950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7844" h="3950208">
                  <a:moveTo>
                    <a:pt x="1157844" y="658383"/>
                  </a:moveTo>
                  <a:lnTo>
                    <a:pt x="1157844" y="3291825"/>
                  </a:lnTo>
                  <a:cubicBezTo>
                    <a:pt x="1157844" y="3655440"/>
                    <a:pt x="1132520" y="3950206"/>
                    <a:pt x="1101280" y="3950206"/>
                  </a:cubicBezTo>
                  <a:lnTo>
                    <a:pt x="0" y="3950206"/>
                  </a:lnTo>
                  <a:lnTo>
                    <a:pt x="0" y="2"/>
                  </a:lnTo>
                  <a:lnTo>
                    <a:pt x="1101280" y="2"/>
                  </a:lnTo>
                  <a:cubicBezTo>
                    <a:pt x="1132520" y="2"/>
                    <a:pt x="1157844" y="294768"/>
                    <a:pt x="1157844" y="658383"/>
                  </a:cubicBezTo>
                  <a:close/>
                </a:path>
              </a:pathLst>
            </a:custGeom>
            <a:solidFill>
              <a:srgbClr val="D2E4E2">
                <a:alpha val="90195"/>
              </a:srgbClr>
            </a:solidFill>
            <a:ln w="9525" algn="ctr">
              <a:solidFill>
                <a:srgbClr val="CDDFDD">
                  <a:alpha val="90195"/>
                </a:srgbClr>
              </a:solidFill>
              <a:miter lim="800000"/>
              <a:headEnd/>
              <a:tailEnd/>
            </a:ln>
            <a:effectLst>
              <a:outerShdw blurRad="40000" dist="23000" dir="5400000" rotWithShape="0">
                <a:srgbClr val="000000">
                  <a:alpha val="34999"/>
                </a:srgbClr>
              </a:outerShdw>
            </a:effectLst>
          </p:spPr>
          <p:txBody>
            <a:bodyPr lIns="60961" tIns="87001" rIns="117480" bIns="87001" anchor="ctr"/>
            <a:lstStyle/>
            <a:p>
              <a:pPr lvl="1" algn="l">
                <a:defRPr/>
              </a:pPr>
              <a:r>
                <a:rPr lang="en-US" sz="1300" dirty="0">
                  <a:solidFill>
                    <a:srgbClr val="000000"/>
                  </a:solidFill>
                  <a:latin typeface="Times New Roman"/>
                </a:rPr>
                <a:t>The patient suffers pulmonary and/or hemodynamic instability, which may result in compromising the family’s donation opportunity.</a:t>
              </a:r>
              <a:endParaRPr lang="en-US" sz="1300" b="1" dirty="0">
                <a:solidFill>
                  <a:srgbClr val="000000"/>
                </a:solidFill>
                <a:latin typeface="Times New Roman"/>
              </a:endParaRPr>
            </a:p>
          </p:txBody>
        </p:sp>
        <p:sp>
          <p:nvSpPr>
            <p:cNvPr id="14" name="Freeform 11"/>
            <p:cNvSpPr>
              <a:spLocks/>
            </p:cNvSpPr>
            <p:nvPr/>
          </p:nvSpPr>
          <p:spPr bwMode="auto">
            <a:xfrm>
              <a:off x="1018381" y="4572000"/>
              <a:ext cx="2563557" cy="1063625"/>
            </a:xfrm>
            <a:custGeom>
              <a:avLst/>
              <a:gdLst>
                <a:gd name="T0" fmla="*/ 0 w 2221992"/>
                <a:gd name="T1" fmla="*/ 177422 h 1447305"/>
                <a:gd name="T2" fmla="*/ 241222 w 2221992"/>
                <a:gd name="T3" fmla="*/ 0 h 1447305"/>
                <a:gd name="T4" fmla="*/ 1980770 w 2221992"/>
                <a:gd name="T5" fmla="*/ 0 h 1447305"/>
                <a:gd name="T6" fmla="*/ 2221992 w 2221992"/>
                <a:gd name="T7" fmla="*/ 177422 h 1447305"/>
                <a:gd name="T8" fmla="*/ 2221992 w 2221992"/>
                <a:gd name="T9" fmla="*/ 887089 h 1447305"/>
                <a:gd name="T10" fmla="*/ 1980770 w 2221992"/>
                <a:gd name="T11" fmla="*/ 1064511 h 1447305"/>
                <a:gd name="T12" fmla="*/ 241222 w 2221992"/>
                <a:gd name="T13" fmla="*/ 1064511 h 1447305"/>
                <a:gd name="T14" fmla="*/ 0 w 2221992"/>
                <a:gd name="T15" fmla="*/ 887089 h 1447305"/>
                <a:gd name="T16" fmla="*/ 0 w 2221992"/>
                <a:gd name="T17" fmla="*/ 177422 h 1447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1992"/>
                <a:gd name="T28" fmla="*/ 0 h 1447305"/>
                <a:gd name="T29" fmla="*/ 2221992 w 2221992"/>
                <a:gd name="T30" fmla="*/ 1447305 h 14473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1992" h="1447305">
                  <a:moveTo>
                    <a:pt x="0" y="241222"/>
                  </a:moveTo>
                  <a:cubicBezTo>
                    <a:pt x="0" y="107999"/>
                    <a:pt x="107999" y="0"/>
                    <a:pt x="241222" y="0"/>
                  </a:cubicBezTo>
                  <a:lnTo>
                    <a:pt x="1980770" y="0"/>
                  </a:lnTo>
                  <a:cubicBezTo>
                    <a:pt x="2113993" y="0"/>
                    <a:pt x="2221992" y="107999"/>
                    <a:pt x="2221992" y="241222"/>
                  </a:cubicBezTo>
                  <a:lnTo>
                    <a:pt x="2221992" y="1206083"/>
                  </a:lnTo>
                  <a:cubicBezTo>
                    <a:pt x="2221992" y="1339306"/>
                    <a:pt x="2113993" y="1447305"/>
                    <a:pt x="1980770" y="1447305"/>
                  </a:cubicBezTo>
                  <a:lnTo>
                    <a:pt x="241222" y="1447305"/>
                  </a:lnTo>
                  <a:cubicBezTo>
                    <a:pt x="107999" y="1447305"/>
                    <a:pt x="0" y="1339306"/>
                    <a:pt x="0" y="1206083"/>
                  </a:cubicBezTo>
                  <a:lnTo>
                    <a:pt x="0" y="241222"/>
                  </a:lnTo>
                  <a:close/>
                </a:path>
              </a:pathLst>
            </a:custGeom>
            <a:gradFill rotWithShape="1">
              <a:gsLst>
                <a:gs pos="0">
                  <a:srgbClr val="3B8A81"/>
                </a:gs>
                <a:gs pos="80000">
                  <a:srgbClr val="4FB5AA"/>
                </a:gs>
                <a:gs pos="100000">
                  <a:srgbClr val="4EB8AC"/>
                </a:gs>
              </a:gsLst>
              <a:lin ang="16200000"/>
            </a:gradFill>
            <a:ln w="9525">
              <a:solidFill>
                <a:schemeClr val="tx1">
                  <a:lumMod val="95000"/>
                </a:schemeClr>
              </a:solidFill>
              <a:miter lim="800000"/>
              <a:headEnd/>
              <a:tailEnd/>
            </a:ln>
            <a:effectLst>
              <a:outerShdw blurRad="40000" dist="23000" dir="5400000" rotWithShape="0">
                <a:srgbClr val="000000">
                  <a:alpha val="34999"/>
                </a:srgbClr>
              </a:outerShdw>
            </a:effectLst>
          </p:spPr>
          <p:txBody>
            <a:bodyPr lIns="150662" tIns="110657" rIns="150662" bIns="110657" anchor="ctr"/>
            <a:lstStyle/>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Pulmonary or Hemodynamic Instability</a:t>
              </a:r>
            </a:p>
            <a:p>
              <a:pPr>
                <a:spcBef>
                  <a:spcPts val="0"/>
                </a:spcBef>
                <a:spcAft>
                  <a:spcPts val="0"/>
                </a:spcAft>
                <a:defRPr/>
              </a:pPr>
              <a:r>
                <a:rPr lang="en-US" sz="1800" i="1" dirty="0">
                  <a:solidFill>
                    <a:srgbClr val="FFFFFF"/>
                  </a:solidFill>
                  <a:effectLst>
                    <a:outerShdw blurRad="38100" dist="38100" dir="2700000" algn="tl">
                      <a:srgbClr val="000000">
                        <a:alpha val="43137"/>
                      </a:srgbClr>
                    </a:outerShdw>
                  </a:effectLst>
                  <a:latin typeface="Times New Roman"/>
                </a:rPr>
                <a:t>(On the Verge of Coding)</a:t>
              </a:r>
              <a:endParaRPr lang="en-US" sz="1600" b="1" i="1" dirty="0">
                <a:solidFill>
                  <a:srgbClr val="000000"/>
                </a:solidFill>
                <a:effectLst>
                  <a:outerShdw blurRad="38100" dist="38100" dir="2700000" algn="tl">
                    <a:srgbClr val="000000">
                      <a:alpha val="43137"/>
                    </a:srgbClr>
                  </a:outerShdw>
                </a:effectLst>
                <a:latin typeface="Times New Roman"/>
              </a:endParaRPr>
            </a:p>
          </p:txBody>
        </p:sp>
      </p:grpSp>
      <p:grpSp>
        <p:nvGrpSpPr>
          <p:cNvPr id="23" name="Group 22"/>
          <p:cNvGrpSpPr>
            <a:grpSpLocks/>
          </p:cNvGrpSpPr>
          <p:nvPr/>
        </p:nvGrpSpPr>
        <p:grpSpPr bwMode="auto">
          <a:xfrm>
            <a:off x="990600" y="5715000"/>
            <a:ext cx="8001000" cy="1060450"/>
            <a:chOff x="990598" y="5715000"/>
            <a:chExt cx="8001002" cy="1060704"/>
          </a:xfrm>
        </p:grpSpPr>
        <p:sp>
          <p:nvSpPr>
            <p:cNvPr id="15" name="Freeform 10"/>
            <p:cNvSpPr>
              <a:spLocks/>
            </p:cNvSpPr>
            <p:nvPr/>
          </p:nvSpPr>
          <p:spPr bwMode="auto">
            <a:xfrm>
              <a:off x="3352799" y="5788042"/>
              <a:ext cx="5638801" cy="849516"/>
            </a:xfrm>
            <a:custGeom>
              <a:avLst/>
              <a:gdLst>
                <a:gd name="T0" fmla="*/ 658382 w 1157844"/>
                <a:gd name="T1" fmla="*/ 0 h 3950208"/>
                <a:gd name="T2" fmla="*/ 3291827 w 1157844"/>
                <a:gd name="T3" fmla="*/ 0 h 3950208"/>
                <a:gd name="T4" fmla="*/ 3950209 w 1157844"/>
                <a:gd name="T5" fmla="*/ 41603 h 3950208"/>
                <a:gd name="T6" fmla="*/ 3950209 w 1157844"/>
                <a:gd name="T7" fmla="*/ 851609 h 3950208"/>
                <a:gd name="T8" fmla="*/ 3950209 w 1157844"/>
                <a:gd name="T9" fmla="*/ 851609 h 3950208"/>
                <a:gd name="T10" fmla="*/ 0 w 1157844"/>
                <a:gd name="T11" fmla="*/ 851609 h 3950208"/>
                <a:gd name="T12" fmla="*/ 0 w 1157844"/>
                <a:gd name="T13" fmla="*/ 851609 h 3950208"/>
                <a:gd name="T14" fmla="*/ 0 w 1157844"/>
                <a:gd name="T15" fmla="*/ 41603 h 3950208"/>
                <a:gd name="T16" fmla="*/ 658382 w 1157844"/>
                <a:gd name="T17" fmla="*/ 0 h 3950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7844"/>
                <a:gd name="T28" fmla="*/ 0 h 3950208"/>
                <a:gd name="T29" fmla="*/ 1157844 w 1157844"/>
                <a:gd name="T30" fmla="*/ 3950208 h 3950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7844" h="3950208">
                  <a:moveTo>
                    <a:pt x="1157844" y="658383"/>
                  </a:moveTo>
                  <a:lnTo>
                    <a:pt x="1157844" y="3291825"/>
                  </a:lnTo>
                  <a:cubicBezTo>
                    <a:pt x="1157844" y="3655440"/>
                    <a:pt x="1132520" y="3950206"/>
                    <a:pt x="1101280" y="3950206"/>
                  </a:cubicBezTo>
                  <a:lnTo>
                    <a:pt x="0" y="3950206"/>
                  </a:lnTo>
                  <a:lnTo>
                    <a:pt x="0" y="2"/>
                  </a:lnTo>
                  <a:lnTo>
                    <a:pt x="1101280" y="2"/>
                  </a:lnTo>
                  <a:cubicBezTo>
                    <a:pt x="1132520" y="2"/>
                    <a:pt x="1157844" y="294768"/>
                    <a:pt x="1157844" y="658383"/>
                  </a:cubicBezTo>
                  <a:close/>
                </a:path>
              </a:pathLst>
            </a:custGeom>
            <a:solidFill>
              <a:srgbClr val="CDFFFE">
                <a:alpha val="89999"/>
              </a:srgbClr>
            </a:solidFill>
            <a:ln w="9525" algn="ctr">
              <a:solidFill>
                <a:srgbClr val="CDDFDD">
                  <a:alpha val="90195"/>
                </a:srgbClr>
              </a:solidFill>
              <a:miter lim="800000"/>
              <a:headEnd/>
              <a:tailEnd/>
            </a:ln>
            <a:effectLst>
              <a:outerShdw blurRad="40000" dist="23000" dir="5400000" rotWithShape="0">
                <a:srgbClr val="000000">
                  <a:alpha val="34999"/>
                </a:srgbClr>
              </a:outerShdw>
            </a:effectLst>
          </p:spPr>
          <p:txBody>
            <a:bodyPr lIns="54864" tIns="54864" rIns="54864" bIns="54864" anchor="ctr"/>
            <a:lstStyle/>
            <a:p>
              <a:pPr lvl="1" algn="l">
                <a:defRPr/>
              </a:pPr>
              <a:r>
                <a:rPr lang="en-US" sz="1300" dirty="0">
                  <a:solidFill>
                    <a:srgbClr val="000000"/>
                  </a:solidFill>
                  <a:latin typeface="Times New Roman"/>
                </a:rPr>
                <a:t>The family indicates that they understand patient has died and/or that they have no hope for patient’s meaningful survival (can occur </a:t>
              </a:r>
              <a:r>
                <a:rPr lang="en-US" sz="1300" i="1" dirty="0">
                  <a:solidFill>
                    <a:srgbClr val="000000"/>
                  </a:solidFill>
                  <a:latin typeface="Times New Roman"/>
                </a:rPr>
                <a:t>prior</a:t>
              </a:r>
              <a:r>
                <a:rPr lang="en-US" sz="1300" dirty="0">
                  <a:solidFill>
                    <a:srgbClr val="000000"/>
                  </a:solidFill>
                  <a:latin typeface="Times New Roman"/>
                </a:rPr>
                <a:t> to formal brain death pronouncement or prior to final withdrawal meeting).</a:t>
              </a:r>
              <a:endParaRPr lang="en-US" sz="1300" b="1" dirty="0">
                <a:solidFill>
                  <a:srgbClr val="000000"/>
                </a:solidFill>
                <a:latin typeface="Times New Roman"/>
              </a:endParaRPr>
            </a:p>
          </p:txBody>
        </p:sp>
        <p:sp>
          <p:nvSpPr>
            <p:cNvPr id="16" name="Freeform 11"/>
            <p:cNvSpPr>
              <a:spLocks/>
            </p:cNvSpPr>
            <p:nvPr/>
          </p:nvSpPr>
          <p:spPr bwMode="auto">
            <a:xfrm>
              <a:off x="990598" y="5715000"/>
              <a:ext cx="2590801" cy="1060704"/>
            </a:xfrm>
            <a:custGeom>
              <a:avLst/>
              <a:gdLst>
                <a:gd name="T0" fmla="*/ 0 w 2221992"/>
                <a:gd name="T1" fmla="*/ 177422 h 1447305"/>
                <a:gd name="T2" fmla="*/ 241222 w 2221992"/>
                <a:gd name="T3" fmla="*/ 0 h 1447305"/>
                <a:gd name="T4" fmla="*/ 1980770 w 2221992"/>
                <a:gd name="T5" fmla="*/ 0 h 1447305"/>
                <a:gd name="T6" fmla="*/ 2221992 w 2221992"/>
                <a:gd name="T7" fmla="*/ 177422 h 1447305"/>
                <a:gd name="T8" fmla="*/ 2221992 w 2221992"/>
                <a:gd name="T9" fmla="*/ 887089 h 1447305"/>
                <a:gd name="T10" fmla="*/ 1980770 w 2221992"/>
                <a:gd name="T11" fmla="*/ 1064511 h 1447305"/>
                <a:gd name="T12" fmla="*/ 241222 w 2221992"/>
                <a:gd name="T13" fmla="*/ 1064511 h 1447305"/>
                <a:gd name="T14" fmla="*/ 0 w 2221992"/>
                <a:gd name="T15" fmla="*/ 887089 h 1447305"/>
                <a:gd name="T16" fmla="*/ 0 w 2221992"/>
                <a:gd name="T17" fmla="*/ 177422 h 1447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1992"/>
                <a:gd name="T28" fmla="*/ 0 h 1447305"/>
                <a:gd name="T29" fmla="*/ 2221992 w 2221992"/>
                <a:gd name="T30" fmla="*/ 1447305 h 14473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1992" h="1447305">
                  <a:moveTo>
                    <a:pt x="0" y="241222"/>
                  </a:moveTo>
                  <a:cubicBezTo>
                    <a:pt x="0" y="107999"/>
                    <a:pt x="107999" y="0"/>
                    <a:pt x="241222" y="0"/>
                  </a:cubicBezTo>
                  <a:lnTo>
                    <a:pt x="1980770" y="0"/>
                  </a:lnTo>
                  <a:cubicBezTo>
                    <a:pt x="2113993" y="0"/>
                    <a:pt x="2221992" y="107999"/>
                    <a:pt x="2221992" y="241222"/>
                  </a:cubicBezTo>
                  <a:lnTo>
                    <a:pt x="2221992" y="1206083"/>
                  </a:lnTo>
                  <a:cubicBezTo>
                    <a:pt x="2221992" y="1339306"/>
                    <a:pt x="2113993" y="1447305"/>
                    <a:pt x="1980770" y="1447305"/>
                  </a:cubicBezTo>
                  <a:lnTo>
                    <a:pt x="241222" y="1447305"/>
                  </a:lnTo>
                  <a:cubicBezTo>
                    <a:pt x="107999" y="1447305"/>
                    <a:pt x="0" y="1339306"/>
                    <a:pt x="0" y="1206083"/>
                  </a:cubicBezTo>
                  <a:lnTo>
                    <a:pt x="0" y="241222"/>
                  </a:lnTo>
                  <a:close/>
                </a:path>
              </a:pathLst>
            </a:custGeom>
            <a:gradFill rotWithShape="1">
              <a:gsLst>
                <a:gs pos="0">
                  <a:srgbClr val="006866"/>
                </a:gs>
                <a:gs pos="100000">
                  <a:srgbClr val="006866">
                    <a:gamma/>
                    <a:shade val="46275"/>
                    <a:invGamma/>
                  </a:srgbClr>
                </a:gs>
              </a:gsLst>
              <a:lin ang="5400000" scaled="1"/>
            </a:gradFill>
            <a:ln w="9525">
              <a:solidFill>
                <a:schemeClr val="tx1">
                  <a:lumMod val="95000"/>
                </a:schemeClr>
              </a:solidFill>
              <a:miter lim="800000"/>
              <a:headEnd/>
              <a:tailEnd/>
            </a:ln>
            <a:effectLst>
              <a:outerShdw blurRad="40000" dist="23000" dir="5400000" rotWithShape="0">
                <a:srgbClr val="000000">
                  <a:alpha val="34999"/>
                </a:srgbClr>
              </a:outerShdw>
            </a:effectLst>
          </p:spPr>
          <p:txBody>
            <a:bodyPr lIns="0" rIns="0" anchor="ctr"/>
            <a:lstStyle/>
            <a:p>
              <a:pPr>
                <a:spcBef>
                  <a:spcPts val="0"/>
                </a:spcBef>
                <a:spcAft>
                  <a:spcPts val="0"/>
                </a:spcAft>
                <a:defRPr/>
              </a:pPr>
              <a:r>
                <a:rPr lang="en-US" sz="1600" b="1" dirty="0">
                  <a:solidFill>
                    <a:srgbClr val="FFFFFF"/>
                  </a:solidFill>
                  <a:effectLst>
                    <a:outerShdw blurRad="38100" dist="38100" dir="2700000" algn="tl">
                      <a:srgbClr val="000000">
                        <a:alpha val="43137"/>
                      </a:srgbClr>
                    </a:outerShdw>
                  </a:effectLst>
                  <a:latin typeface="Times New Roman"/>
                </a:rPr>
                <a:t>Family Understands Death/ Non-Survivable Nature of Injury</a:t>
              </a:r>
            </a:p>
            <a:p>
              <a:pPr>
                <a:spcBef>
                  <a:spcPts val="0"/>
                </a:spcBef>
                <a:spcAft>
                  <a:spcPts val="0"/>
                </a:spcAft>
                <a:defRPr/>
              </a:pPr>
              <a:r>
                <a:rPr lang="en-US" sz="1400" b="1" dirty="0">
                  <a:solidFill>
                    <a:srgbClr val="FFFFFF"/>
                  </a:solidFill>
                  <a:effectLst>
                    <a:outerShdw blurRad="38100" dist="38100" dir="2700000" algn="tl">
                      <a:srgbClr val="000000">
                        <a:alpha val="43137"/>
                      </a:srgbClr>
                    </a:outerShdw>
                  </a:effectLst>
                  <a:latin typeface="Times New Roman"/>
                </a:rPr>
                <a:t>(…hold no hope for survival)</a:t>
              </a:r>
              <a:endParaRPr lang="en-US" sz="1600" b="1" dirty="0">
                <a:solidFill>
                  <a:srgbClr val="000000"/>
                </a:solidFill>
                <a:effectLst>
                  <a:outerShdw blurRad="38100" dist="38100" dir="2700000" algn="tl">
                    <a:srgbClr val="000000">
                      <a:alpha val="43137"/>
                    </a:srgbClr>
                  </a:outerShdw>
                </a:effectLst>
                <a:latin typeface="Times New Roman"/>
              </a:endParaRPr>
            </a:p>
          </p:txBody>
        </p:sp>
      </p:grpSp>
      <p:sp>
        <p:nvSpPr>
          <p:cNvPr id="19" name="Title 5"/>
          <p:cNvSpPr txBox="1">
            <a:spLocks/>
          </p:cNvSpPr>
          <p:nvPr/>
        </p:nvSpPr>
        <p:spPr>
          <a:xfrm rot="16200000">
            <a:off x="-2743200" y="2693987"/>
            <a:ext cx="6858000" cy="1470026"/>
          </a:xfrm>
          <a:prstGeom prst="rect">
            <a:avLst/>
          </a:prstGeom>
        </p:spPr>
        <p:txBody>
          <a:bodyPr>
            <a:norm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a:lstStyle>
          <a:p>
            <a:pPr>
              <a:defRPr/>
            </a:pPr>
            <a:r>
              <a:rPr lang="en-US" sz="3000" dirty="0">
                <a:solidFill>
                  <a:srgbClr val="FFFFFF">
                    <a:lumMod val="95000"/>
                  </a:srgbClr>
                </a:solidFill>
                <a:effectLst>
                  <a:outerShdw blurRad="38100" dist="38100" dir="2700000" algn="tl">
                    <a:srgbClr val="000000">
                      <a:alpha val="43137"/>
                    </a:srgbClr>
                  </a:outerShdw>
                </a:effectLst>
              </a:rPr>
              <a:t>Six Scenarios that Trigger </a:t>
            </a:r>
            <a:br>
              <a:rPr lang="en-US" sz="3000" dirty="0">
                <a:solidFill>
                  <a:srgbClr val="FFFFFF">
                    <a:lumMod val="95000"/>
                  </a:srgbClr>
                </a:solidFill>
                <a:effectLst>
                  <a:outerShdw blurRad="38100" dist="38100" dir="2700000" algn="tl">
                    <a:srgbClr val="000000">
                      <a:alpha val="43137"/>
                    </a:srgbClr>
                  </a:outerShdw>
                </a:effectLst>
              </a:rPr>
            </a:br>
            <a:r>
              <a:rPr lang="en-US" sz="3000" dirty="0">
                <a:solidFill>
                  <a:srgbClr val="FFFFFF">
                    <a:lumMod val="95000"/>
                  </a:srgbClr>
                </a:solidFill>
                <a:effectLst>
                  <a:outerShdw blurRad="38100" dist="38100" dir="2700000" algn="tl">
                    <a:srgbClr val="000000">
                      <a:alpha val="43137"/>
                    </a:srgbClr>
                  </a:outerShdw>
                </a:effectLst>
              </a:rPr>
              <a:t>A Donation Discussion</a:t>
            </a:r>
          </a:p>
        </p:txBody>
      </p:sp>
    </p:spTree>
    <p:extLst>
      <p:ext uri="{BB962C8B-B14F-4D97-AF65-F5344CB8AC3E}">
        <p14:creationId xmlns:p14="http://schemas.microsoft.com/office/powerpoint/2010/main" val="116745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04800" y="838200"/>
            <a:ext cx="3200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CC00"/>
                </a:solidFill>
                <a:effectLst/>
                <a:uLnTx/>
                <a:uFillTx/>
                <a:latin typeface="Garamond" pitchFamily="18" charset="0"/>
                <a:ea typeface="+mn-ea"/>
                <a:cs typeface="+mn-cs"/>
              </a:rPr>
              <a:t>Families give the gift of life...</a:t>
            </a:r>
            <a:endParaRPr kumimoji="0" lang="en-US" sz="4400" b="1" i="0" u="none" strike="noStrike" kern="1200" cap="none" spc="0" normalizeH="0" baseline="0" noProof="0" dirty="0">
              <a:ln>
                <a:noFill/>
              </a:ln>
              <a:solidFill>
                <a:srgbClr val="FFCC00"/>
              </a:solidFill>
              <a:effectLst/>
              <a:uLnTx/>
              <a:uFillTx/>
              <a:latin typeface="Garamond" pitchFamily="18" charset="0"/>
              <a:ea typeface="+mn-ea"/>
              <a:cs typeface="+mn-cs"/>
            </a:endParaRPr>
          </a:p>
        </p:txBody>
      </p:sp>
      <p:sp>
        <p:nvSpPr>
          <p:cNvPr id="43011" name="Rectangle 3"/>
          <p:cNvSpPr>
            <a:spLocks noChangeArrowheads="1"/>
          </p:cNvSpPr>
          <p:nvPr/>
        </p:nvSpPr>
        <p:spPr bwMode="auto">
          <a:xfrm>
            <a:off x="1295400" y="2895600"/>
            <a:ext cx="3429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defRPr/>
            </a:pPr>
            <a:r>
              <a:rPr kumimoji="0" lang="en-US" altLang="en-US" sz="4800" b="0" i="1" u="none" strike="noStrike" kern="1200" cap="none" spc="0" normalizeH="0" baseline="0" noProof="0" dirty="0">
                <a:ln>
                  <a:noFill/>
                </a:ln>
                <a:solidFill>
                  <a:srgbClr val="FFCC00"/>
                </a:solidFill>
                <a:effectLst/>
                <a:uLnTx/>
                <a:uFillTx/>
                <a:latin typeface="Garamond" pitchFamily="18" charset="0"/>
                <a:ea typeface="+mn-ea"/>
                <a:cs typeface="+mn-cs"/>
              </a:rPr>
              <a:t>if only we give them the</a:t>
            </a:r>
            <a:r>
              <a:rPr kumimoji="0" lang="en-US" altLang="en-US" sz="4800" b="0" i="0" u="none" strike="noStrike" kern="1200" cap="none" spc="0" normalizeH="0" baseline="0" noProof="0" dirty="0">
                <a:ln>
                  <a:noFill/>
                </a:ln>
                <a:solidFill>
                  <a:srgbClr val="FFCC00"/>
                </a:solidFill>
                <a:effectLst/>
                <a:uLnTx/>
                <a:uFillTx/>
                <a:latin typeface="Garamond" pitchFamily="18" charset="0"/>
                <a:ea typeface="+mn-ea"/>
                <a:cs typeface="+mn-cs"/>
              </a:rPr>
              <a:t> </a:t>
            </a:r>
            <a:r>
              <a:rPr kumimoji="0" lang="en-US" altLang="en-US" sz="4800" b="0" i="1" u="none" strike="noStrike" kern="1200" cap="none" spc="0" normalizeH="0" baseline="0" noProof="0" dirty="0">
                <a:ln>
                  <a:noFill/>
                </a:ln>
                <a:solidFill>
                  <a:srgbClr val="FFCC00"/>
                </a:solidFill>
                <a:effectLst/>
                <a:uLnTx/>
                <a:uFillTx/>
                <a:latin typeface="Garamond" pitchFamily="18" charset="0"/>
                <a:ea typeface="+mn-ea"/>
                <a:cs typeface="+mn-cs"/>
              </a:rPr>
              <a:t>opportunity</a:t>
            </a:r>
            <a:r>
              <a:rPr kumimoji="0" lang="en-US" altLang="en-US" sz="4600" b="0" i="0" u="none" strike="noStrike" kern="1200" cap="none" spc="0" normalizeH="0" baseline="0" noProof="0" dirty="0">
                <a:ln>
                  <a:noFill/>
                </a:ln>
                <a:solidFill>
                  <a:srgbClr val="FFCC00"/>
                </a:solidFill>
                <a:effectLst/>
                <a:uLnTx/>
                <a:uFillTx/>
                <a:latin typeface="Times New Roman" pitchFamily="18" charset="0"/>
                <a:ea typeface="+mn-ea"/>
                <a:cs typeface="+mn-cs"/>
              </a:rPr>
              <a:t>.</a:t>
            </a:r>
          </a:p>
        </p:txBody>
      </p:sp>
      <p:pic>
        <p:nvPicPr>
          <p:cNvPr id="43012" name="Picture 4"/>
          <p:cNvPicPr>
            <a:picLocks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029200" y="838200"/>
            <a:ext cx="3886200" cy="4343400"/>
          </a:xfrm>
          <a:prstGeom prst="rect">
            <a:avLst/>
          </a:prstGeom>
          <a:ln>
            <a:noFill/>
          </a:ln>
          <a:effectLst>
            <a:outerShdw blurRad="190500" algn="tl" rotWithShape="0">
              <a:srgbClr val="000000">
                <a:alpha val="70000"/>
              </a:srgbClr>
            </a:outerShdw>
          </a:effec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CFFD29-1CF5-2DDF-B53B-15C7D61A5967}"/>
              </a:ext>
            </a:extLst>
          </p:cNvPr>
          <p:cNvSpPr txBox="1"/>
          <p:nvPr/>
        </p:nvSpPr>
        <p:spPr>
          <a:xfrm>
            <a:off x="1676400" y="1828800"/>
            <a:ext cx="5562600" cy="3170099"/>
          </a:xfrm>
          <a:prstGeom prst="rect">
            <a:avLst/>
          </a:prstGeom>
          <a:noFill/>
        </p:spPr>
        <p:txBody>
          <a:bodyPr wrap="square" rtlCol="0">
            <a:spAutoFit/>
          </a:bodyPr>
          <a:lstStyle/>
          <a:p>
            <a:r>
              <a:rPr lang="en-US" dirty="0"/>
              <a:t>Play Video – Ted Talk – Dr. </a:t>
            </a:r>
            <a:r>
              <a:rPr lang="en-US" dirty="0" err="1"/>
              <a:t>Moritsugu</a:t>
            </a:r>
            <a:r>
              <a:rPr lang="en-US" dirty="0"/>
              <a:t> </a:t>
            </a:r>
          </a:p>
          <a:p>
            <a:endParaRPr lang="en-US" dirty="0"/>
          </a:p>
          <a:p>
            <a:r>
              <a:rPr lang="en-US" dirty="0"/>
              <a:t>https://youtu.be/O78i-C94oSw</a:t>
            </a:r>
          </a:p>
        </p:txBody>
      </p:sp>
    </p:spTree>
    <p:extLst>
      <p:ext uri="{BB962C8B-B14F-4D97-AF65-F5344CB8AC3E}">
        <p14:creationId xmlns:p14="http://schemas.microsoft.com/office/powerpoint/2010/main" val="409854893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047235"/>
            <a:ext cx="7886700" cy="1790700"/>
          </a:xfrm>
        </p:spPr>
        <p:txBody>
          <a:bodyPr anchor="ctr" anchorCtr="0">
            <a:normAutofit/>
          </a:bodyPr>
          <a:lstStyle/>
          <a:p>
            <a:pPr algn="r"/>
            <a:r>
              <a:rPr lang="en-US" sz="3600" b="1" dirty="0">
                <a:solidFill>
                  <a:schemeClr val="bg1"/>
                </a:solidFill>
              </a:rPr>
              <a:t>Determination of Brain Death </a:t>
            </a:r>
            <a:br>
              <a:rPr lang="en-US" sz="3600" b="1" dirty="0">
                <a:solidFill>
                  <a:schemeClr val="bg1"/>
                </a:solidFill>
              </a:rPr>
            </a:br>
            <a:endParaRPr lang="en-US" sz="3600" b="1" dirty="0">
              <a:solidFill>
                <a:schemeClr val="bg1"/>
              </a:solidFill>
            </a:endParaRPr>
          </a:p>
        </p:txBody>
      </p:sp>
      <p:sp>
        <p:nvSpPr>
          <p:cNvPr id="3" name="Subtitle 2"/>
          <p:cNvSpPr>
            <a:spLocks noGrp="1"/>
          </p:cNvSpPr>
          <p:nvPr>
            <p:ph type="subTitle" idx="4294967295"/>
          </p:nvPr>
        </p:nvSpPr>
        <p:spPr>
          <a:xfrm>
            <a:off x="3102771" y="3509706"/>
            <a:ext cx="5412580" cy="1392206"/>
          </a:xfrm>
        </p:spPr>
        <p:txBody>
          <a:bodyPr>
            <a:normAutofit/>
          </a:bodyPr>
          <a:lstStyle/>
          <a:p>
            <a:pPr>
              <a:lnSpc>
                <a:spcPct val="100000"/>
              </a:lnSpc>
              <a:spcBef>
                <a:spcPts val="0"/>
              </a:spcBef>
              <a:spcAft>
                <a:spcPts val="0"/>
              </a:spcAft>
            </a:pPr>
            <a:r>
              <a:rPr lang="en-US" sz="2400" b="1" dirty="0">
                <a:solidFill>
                  <a:schemeClr val="bg1"/>
                </a:solidFill>
                <a:latin typeface="+mj-lt"/>
              </a:rPr>
              <a:t>&lt;Enter Physician Name&gt;</a:t>
            </a:r>
          </a:p>
          <a:p>
            <a:pPr>
              <a:lnSpc>
                <a:spcPct val="100000"/>
              </a:lnSpc>
              <a:spcBef>
                <a:spcPts val="0"/>
              </a:spcBef>
              <a:spcAft>
                <a:spcPts val="0"/>
              </a:spcAft>
            </a:pPr>
            <a:r>
              <a:rPr lang="en-US" sz="2400" b="1" dirty="0">
                <a:solidFill>
                  <a:schemeClr val="bg1"/>
                </a:solidFill>
                <a:latin typeface="+mj-lt"/>
              </a:rPr>
              <a:t>UPMC North Central</a:t>
            </a:r>
            <a:endParaRPr lang="en-US" sz="2400" dirty="0">
              <a:solidFill>
                <a:schemeClr val="bg1"/>
              </a:solidFill>
              <a:latin typeface="+mj-lt"/>
            </a:endParaRPr>
          </a:p>
        </p:txBody>
      </p:sp>
      <p:pic>
        <p:nvPicPr>
          <p:cNvPr id="6" name="Graphic 5" descr="Brain in head">
            <a:extLst>
              <a:ext uri="{FF2B5EF4-FFF2-40B4-BE49-F238E27FC236}">
                <a16:creationId xmlns:a16="http://schemas.microsoft.com/office/drawing/2014/main" id="{40BA7BE3-7F42-4FC0-B873-3A7A25726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892" y="2079892"/>
            <a:ext cx="3364303" cy="3364303"/>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E8C9-F07B-4805-B7CA-40F37F6E6C6C}"/>
              </a:ext>
            </a:extLst>
          </p:cNvPr>
          <p:cNvSpPr>
            <a:spLocks noGrp="1"/>
          </p:cNvSpPr>
          <p:nvPr>
            <p:ph type="title"/>
          </p:nvPr>
        </p:nvSpPr>
        <p:spPr>
          <a:xfrm>
            <a:off x="390906" y="1430457"/>
            <a:ext cx="6108840" cy="1058998"/>
          </a:xfrm>
        </p:spPr>
        <p:txBody>
          <a:bodyPr>
            <a:normAutofit/>
          </a:bodyPr>
          <a:lstStyle/>
          <a:p>
            <a:r>
              <a:rPr lang="en-US" sz="4050" b="1" dirty="0"/>
              <a:t>So, what is Brain Death?</a:t>
            </a:r>
          </a:p>
        </p:txBody>
      </p:sp>
      <p:sp>
        <p:nvSpPr>
          <p:cNvPr id="4" name="Text Box 2">
            <a:extLst>
              <a:ext uri="{FF2B5EF4-FFF2-40B4-BE49-F238E27FC236}">
                <a16:creationId xmlns:a16="http://schemas.microsoft.com/office/drawing/2014/main" id="{1B8310AA-2E3A-4D5E-8C23-E3E544B4341E}"/>
              </a:ext>
            </a:extLst>
          </p:cNvPr>
          <p:cNvSpPr txBox="1">
            <a:spLocks noChangeArrowheads="1"/>
          </p:cNvSpPr>
          <p:nvPr/>
        </p:nvSpPr>
        <p:spPr bwMode="auto">
          <a:xfrm>
            <a:off x="1062089" y="2961754"/>
            <a:ext cx="701982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0" fontAlgn="auto" hangingPunct="0">
              <a:spcBef>
                <a:spcPct val="50000"/>
              </a:spcBef>
              <a:spcAft>
                <a:spcPts val="0"/>
              </a:spcAft>
              <a:defRPr/>
            </a:pPr>
            <a:r>
              <a:rPr lang="en-US" sz="2100" dirty="0">
                <a:solidFill>
                  <a:prstClr val="black"/>
                </a:solidFill>
                <a:latin typeface="Segoe UI"/>
              </a:rPr>
              <a:t>According to the Uniform Determination of Death Act, an individual who has sustained  an irreversible cessation of all brain function, including the brain stem, is </a:t>
            </a:r>
            <a:r>
              <a:rPr lang="en-US" sz="2100" b="1" dirty="0">
                <a:solidFill>
                  <a:prstClr val="black"/>
                </a:solidFill>
                <a:latin typeface="Segoe UI"/>
              </a:rPr>
              <a:t>dead</a:t>
            </a:r>
            <a:r>
              <a:rPr lang="en-US" sz="2100" dirty="0">
                <a:solidFill>
                  <a:prstClr val="black"/>
                </a:solidFill>
                <a:latin typeface="Segoe UI"/>
              </a:rPr>
              <a:t>. </a:t>
            </a:r>
          </a:p>
        </p:txBody>
      </p:sp>
      <p:sp>
        <p:nvSpPr>
          <p:cNvPr id="5" name="Text Box 4">
            <a:extLst>
              <a:ext uri="{FF2B5EF4-FFF2-40B4-BE49-F238E27FC236}">
                <a16:creationId xmlns:a16="http://schemas.microsoft.com/office/drawing/2014/main" id="{E1F9B8B6-79EA-49E6-9CE2-9AF68B4A0017}"/>
              </a:ext>
            </a:extLst>
          </p:cNvPr>
          <p:cNvSpPr txBox="1">
            <a:spLocks noChangeArrowheads="1"/>
          </p:cNvSpPr>
          <p:nvPr/>
        </p:nvSpPr>
        <p:spPr bwMode="auto">
          <a:xfrm>
            <a:off x="1233174" y="4472800"/>
            <a:ext cx="6677654" cy="507831"/>
          </a:xfrm>
          <a:prstGeom prst="rect">
            <a:avLst/>
          </a:prstGeom>
          <a:solidFill>
            <a:srgbClr val="0F3974"/>
          </a:solidFill>
          <a:ln w="38100">
            <a:solidFill>
              <a:schemeClr val="tx1"/>
            </a:solidFill>
          </a:ln>
          <a:effectLst/>
        </p:spPr>
        <p:txBody>
          <a:bodyPr wrap="square">
            <a:spAutoFit/>
          </a:bodyPr>
          <a:lstStyle/>
          <a:p>
            <a:pPr defTabSz="685800" fontAlgn="auto">
              <a:spcBef>
                <a:spcPts val="0"/>
              </a:spcBef>
              <a:spcAft>
                <a:spcPts val="0"/>
              </a:spcAft>
              <a:defRPr/>
            </a:pPr>
            <a:r>
              <a:rPr lang="en-US" sz="2700" b="1" i="1" dirty="0">
                <a:solidFill>
                  <a:prstClr val="white"/>
                </a:solidFill>
                <a:latin typeface="Segoe UI"/>
              </a:rPr>
              <a:t>Brain Death Pronouncement = Death</a:t>
            </a:r>
          </a:p>
        </p:txBody>
      </p:sp>
    </p:spTree>
    <p:extLst>
      <p:ext uri="{BB962C8B-B14F-4D97-AF65-F5344CB8AC3E}">
        <p14:creationId xmlns:p14="http://schemas.microsoft.com/office/powerpoint/2010/main" val="1227334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5947-BE5D-4112-B098-1BC441161F2B}"/>
              </a:ext>
            </a:extLst>
          </p:cNvPr>
          <p:cNvSpPr>
            <a:spLocks noGrp="1"/>
          </p:cNvSpPr>
          <p:nvPr>
            <p:ph type="title"/>
          </p:nvPr>
        </p:nvSpPr>
        <p:spPr>
          <a:xfrm>
            <a:off x="404622" y="1385316"/>
            <a:ext cx="6487566" cy="1392174"/>
          </a:xfrm>
        </p:spPr>
        <p:txBody>
          <a:bodyPr>
            <a:noAutofit/>
          </a:bodyPr>
          <a:lstStyle/>
          <a:p>
            <a:r>
              <a:rPr lang="en-US" sz="4050" dirty="0"/>
              <a:t>Brain Death is </a:t>
            </a:r>
            <a:r>
              <a:rPr lang="en-US" sz="4050" b="1" i="1" dirty="0"/>
              <a:t>not…</a:t>
            </a:r>
            <a:br>
              <a:rPr lang="en-US" sz="4050" dirty="0"/>
            </a:br>
            <a:endParaRPr lang="en-US" sz="4050" dirty="0"/>
          </a:p>
        </p:txBody>
      </p:sp>
      <p:sp>
        <p:nvSpPr>
          <p:cNvPr id="3" name="Content Placeholder 2">
            <a:extLst>
              <a:ext uri="{FF2B5EF4-FFF2-40B4-BE49-F238E27FC236}">
                <a16:creationId xmlns:a16="http://schemas.microsoft.com/office/drawing/2014/main" id="{CE35B682-C1B9-4818-B017-B4CB8D8EF74A}"/>
              </a:ext>
            </a:extLst>
          </p:cNvPr>
          <p:cNvSpPr>
            <a:spLocks noGrp="1"/>
          </p:cNvSpPr>
          <p:nvPr>
            <p:ph sz="quarter" idx="13"/>
          </p:nvPr>
        </p:nvSpPr>
        <p:spPr/>
        <p:txBody>
          <a:bodyPr/>
          <a:lstStyle/>
          <a:p>
            <a:pPr marL="257175" indent="-257175">
              <a:buFont typeface="Arial" panose="020B0604020202020204" pitchFamily="34" charset="0"/>
              <a:buChar char="•"/>
            </a:pPr>
            <a:r>
              <a:rPr lang="en-US" sz="2400" dirty="0">
                <a:solidFill>
                  <a:schemeClr val="tx1"/>
                </a:solidFill>
              </a:rPr>
              <a:t>Coma</a:t>
            </a:r>
          </a:p>
          <a:p>
            <a:pPr marL="257175" indent="-257175">
              <a:buFont typeface="Arial" panose="020B0604020202020204" pitchFamily="34" charset="0"/>
              <a:buChar char="•"/>
            </a:pPr>
            <a:r>
              <a:rPr lang="en-US" sz="2400" dirty="0">
                <a:solidFill>
                  <a:schemeClr val="tx1"/>
                </a:solidFill>
              </a:rPr>
              <a:t>“Persistent Vegetative State (PVS)” </a:t>
            </a:r>
          </a:p>
          <a:p>
            <a:pPr marL="257175" indent="-257175">
              <a:buFont typeface="Arial" panose="020B0604020202020204" pitchFamily="34" charset="0"/>
              <a:buChar char="•"/>
            </a:pPr>
            <a:r>
              <a:rPr lang="en-US" sz="2400" dirty="0">
                <a:solidFill>
                  <a:schemeClr val="tx1"/>
                </a:solidFill>
              </a:rPr>
              <a:t>“Locked-In” Syndrome</a:t>
            </a:r>
          </a:p>
          <a:p>
            <a:endParaRPr lang="en-US" dirty="0"/>
          </a:p>
        </p:txBody>
      </p:sp>
    </p:spTree>
    <p:extLst>
      <p:ext uri="{BB962C8B-B14F-4D97-AF65-F5344CB8AC3E}">
        <p14:creationId xmlns:p14="http://schemas.microsoft.com/office/powerpoint/2010/main" val="2734855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mpathy Jands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0147" name="Rectangle 3"/>
          <p:cNvSpPr>
            <a:spLocks noChangeArrowheads="1"/>
          </p:cNvSpPr>
          <p:nvPr/>
        </p:nvSpPr>
        <p:spPr bwMode="auto">
          <a:xfrm>
            <a:off x="0" y="0"/>
            <a:ext cx="9144000" cy="6858000"/>
          </a:xfrm>
          <a:prstGeom prst="rect">
            <a:avLst/>
          </a:prstGeom>
          <a:no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7412" name="Text Box 4"/>
          <p:cNvSpPr txBox="1">
            <a:spLocks noChangeArrowheads="1"/>
          </p:cNvSpPr>
          <p:nvPr/>
        </p:nvSpPr>
        <p:spPr bwMode="auto">
          <a:xfrm flipV="1">
            <a:off x="1295400" y="2362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4230149" name="Rectangle 5"/>
          <p:cNvSpPr>
            <a:spLocks noGrp="1" noChangeArrowheads="1"/>
          </p:cNvSpPr>
          <p:nvPr>
            <p:ph type="title"/>
          </p:nvPr>
        </p:nvSpPr>
        <p:spPr>
          <a:xfrm>
            <a:off x="76200" y="4572000"/>
            <a:ext cx="8763000" cy="2286000"/>
          </a:xfrm>
        </p:spPr>
        <p:txBody>
          <a:bodyPr/>
          <a:lstStyle/>
          <a:p>
            <a:pPr eaLnBrk="1" hangingPunct="1">
              <a:defRPr/>
            </a:pPr>
            <a:r>
              <a:rPr lang="en-US" sz="3000" b="1" i="1" dirty="0">
                <a:solidFill>
                  <a:schemeClr val="tx1"/>
                </a:solidFill>
                <a:effectLst>
                  <a:outerShdw blurRad="38100" dist="38100" dir="2700000" algn="tl">
                    <a:srgbClr val="000000"/>
                  </a:outerShdw>
                </a:effectLst>
              </a:rPr>
              <a:t>Donation:</a:t>
            </a:r>
            <a:r>
              <a:rPr lang="en-US" sz="3000" dirty="0">
                <a:solidFill>
                  <a:schemeClr val="tx1"/>
                </a:solidFill>
              </a:rPr>
              <a:t> </a:t>
            </a:r>
            <a:r>
              <a:rPr lang="en-US" sz="3000" b="1" i="1" dirty="0">
                <a:solidFill>
                  <a:schemeClr val="tx1"/>
                </a:solidFill>
                <a:effectLst>
                  <a:outerShdw blurRad="38100" dist="38100" dir="2700000" algn="tl">
                    <a:srgbClr val="000000"/>
                  </a:outerShdw>
                </a:effectLst>
              </a:rPr>
              <a:t>A Seamless Operation Working Together</a:t>
            </a:r>
            <a:r>
              <a:rPr lang="en-US" dirty="0">
                <a:solidFill>
                  <a:srgbClr val="FF9900"/>
                </a:solidFill>
              </a:rPr>
              <a:t>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F1E5-1F84-4757-91FE-B42A43C64293}"/>
              </a:ext>
            </a:extLst>
          </p:cNvPr>
          <p:cNvSpPr>
            <a:spLocks noGrp="1"/>
          </p:cNvSpPr>
          <p:nvPr>
            <p:ph type="title"/>
          </p:nvPr>
        </p:nvSpPr>
        <p:spPr>
          <a:xfrm>
            <a:off x="390906" y="1574947"/>
            <a:ext cx="5157216" cy="914507"/>
          </a:xfrm>
        </p:spPr>
        <p:txBody>
          <a:bodyPr>
            <a:normAutofit/>
          </a:bodyPr>
          <a:lstStyle/>
          <a:p>
            <a:r>
              <a:rPr lang="en-US" sz="4050" dirty="0"/>
              <a:t>Historical Perspective</a:t>
            </a:r>
          </a:p>
        </p:txBody>
      </p:sp>
      <p:sp>
        <p:nvSpPr>
          <p:cNvPr id="3" name="Content Placeholder 2">
            <a:extLst>
              <a:ext uri="{FF2B5EF4-FFF2-40B4-BE49-F238E27FC236}">
                <a16:creationId xmlns:a16="http://schemas.microsoft.com/office/drawing/2014/main" id="{FF3B0F57-50F6-469D-8C6B-1DCC70AEA933}"/>
              </a:ext>
            </a:extLst>
          </p:cNvPr>
          <p:cNvSpPr>
            <a:spLocks noGrp="1"/>
          </p:cNvSpPr>
          <p:nvPr>
            <p:ph sz="quarter" idx="13"/>
          </p:nvPr>
        </p:nvSpPr>
        <p:spPr>
          <a:xfrm>
            <a:off x="544254" y="3043781"/>
            <a:ext cx="4850520" cy="2983230"/>
          </a:xfrm>
        </p:spPr>
        <p:txBody>
          <a:bodyPr/>
          <a:lstStyle/>
          <a:p>
            <a:pPr>
              <a:lnSpc>
                <a:spcPct val="90000"/>
              </a:lnSpc>
              <a:spcAft>
                <a:spcPts val="0"/>
              </a:spcAft>
              <a:buClr>
                <a:schemeClr val="accent1"/>
              </a:buClr>
              <a:buFont typeface="Calibri" panose="020F0502020204030204" pitchFamily="34" charset="0"/>
            </a:pPr>
            <a:r>
              <a:rPr lang="en-US" sz="3000" dirty="0">
                <a:solidFill>
                  <a:schemeClr val="tx1"/>
                </a:solidFill>
              </a:rPr>
              <a:t>Prior to the advent of mechanical respiration, death was defined as the cessation of circulation and breathing. </a:t>
            </a:r>
          </a:p>
          <a:p>
            <a:endParaRPr lang="en-US" dirty="0"/>
          </a:p>
        </p:txBody>
      </p:sp>
      <p:pic>
        <p:nvPicPr>
          <p:cNvPr id="4" name="Picture 2" descr="http://ak4.picdn.net/shutterstock/videos/488188/preview/stock-footage-an-animated-heart-monitor-ekg-flatlines-with-sound-and-alpha-matte.jpg">
            <a:extLst>
              <a:ext uri="{FF2B5EF4-FFF2-40B4-BE49-F238E27FC236}">
                <a16:creationId xmlns:a16="http://schemas.microsoft.com/office/drawing/2014/main" id="{0378B6D3-04C8-4A4F-AF2B-2C02815876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09" r="31015" b="-3"/>
          <a:stretch/>
        </p:blipFill>
        <p:spPr bwMode="auto">
          <a:xfrm>
            <a:off x="5928960" y="2809389"/>
            <a:ext cx="2380385" cy="24095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019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CC8E-141D-4A9D-8D72-3667F1CB3720}"/>
              </a:ext>
            </a:extLst>
          </p:cNvPr>
          <p:cNvSpPr>
            <a:spLocks noGrp="1"/>
          </p:cNvSpPr>
          <p:nvPr>
            <p:ph type="title"/>
          </p:nvPr>
        </p:nvSpPr>
        <p:spPr/>
        <p:txBody>
          <a:bodyPr>
            <a:noAutofit/>
          </a:bodyPr>
          <a:lstStyle/>
          <a:p>
            <a:r>
              <a:rPr lang="en-US" sz="4050" dirty="0"/>
              <a:t>Historical Perspective</a:t>
            </a:r>
          </a:p>
        </p:txBody>
      </p:sp>
      <p:sp>
        <p:nvSpPr>
          <p:cNvPr id="4" name="Rectangle 1027">
            <a:extLst>
              <a:ext uri="{FF2B5EF4-FFF2-40B4-BE49-F238E27FC236}">
                <a16:creationId xmlns:a16="http://schemas.microsoft.com/office/drawing/2014/main" id="{A2A9396F-F60F-4126-8529-99457771D167}"/>
              </a:ext>
            </a:extLst>
          </p:cNvPr>
          <p:cNvSpPr txBox="1">
            <a:spLocks noGrp="1" noChangeArrowheads="1"/>
          </p:cNvSpPr>
          <p:nvPr>
            <p:ph sz="quarter" idx="13"/>
          </p:nvPr>
        </p:nvSpPr>
        <p:spPr>
          <a:xfrm>
            <a:off x="2233810" y="2859083"/>
            <a:ext cx="6628625" cy="2982515"/>
          </a:xfrm>
          <a:prstGeom prst="rect">
            <a:avLst/>
          </a:prstGeom>
        </p:spPr>
        <p:txBody>
          <a:bodyPr vert="horz" lIns="0" tIns="34290" rIns="0" bIns="34290" rtlCol="0">
            <a:normAutofit/>
          </a:bodyPr>
          <a:lstStyle>
            <a:lvl1pPr marL="0" indent="0" algn="l" defTabSz="914400" rtl="0" eaLnBrk="1" latinLnBrk="0" hangingPunct="1">
              <a:spcBef>
                <a:spcPct val="20000"/>
              </a:spcBef>
              <a:buFontTx/>
              <a:buNone/>
              <a:defRPr sz="3200" kern="1200">
                <a:solidFill>
                  <a:schemeClr val="accent5">
                    <a:lumMod val="60000"/>
                    <a:lumOff val="4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5">
                    <a:lumMod val="60000"/>
                    <a:lumOff val="4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5">
                    <a:lumMod val="60000"/>
                    <a:lumOff val="4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5">
                    <a:lumMod val="60000"/>
                    <a:lumOff val="4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5">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450"/>
              </a:spcBef>
              <a:spcAft>
                <a:spcPts val="450"/>
              </a:spcAft>
              <a:buClr>
                <a:schemeClr val="accent1"/>
              </a:buClr>
              <a:buFont typeface="Calibri" panose="020F0502020204030204" pitchFamily="34" charset="0"/>
            </a:pPr>
            <a:r>
              <a:rPr lang="en-US" sz="1800" b="1" dirty="0">
                <a:solidFill>
                  <a:schemeClr val="tx1"/>
                </a:solidFill>
              </a:rPr>
              <a:t>Late 1800s to early 1900'</a:t>
            </a:r>
            <a:r>
              <a:rPr lang="en-US" sz="1800" dirty="0">
                <a:solidFill>
                  <a:schemeClr val="tx1"/>
                </a:solidFill>
              </a:rPr>
              <a:t>s: </a:t>
            </a:r>
          </a:p>
          <a:p>
            <a:pPr marL="348854" indent="-175022">
              <a:lnSpc>
                <a:spcPct val="90000"/>
              </a:lnSpc>
              <a:spcBef>
                <a:spcPts val="450"/>
              </a:spcBef>
              <a:spcAft>
                <a:spcPts val="1350"/>
              </a:spcAft>
              <a:buFont typeface="Calibri" panose="020F0502020204030204" pitchFamily="34" charset="0"/>
              <a:buChar char="•"/>
            </a:pPr>
            <a:r>
              <a:rPr lang="en-US" sz="1800" dirty="0">
                <a:solidFill>
                  <a:schemeClr val="tx1"/>
                </a:solidFill>
              </a:rPr>
              <a:t>First accounts of “cessation of respiration” after experimentally inducing increased intracranial pressure also noted clinically in patients with increased intracranial pressure, by the father of modern neuro-surgery, Harvey Cushing, MD.</a:t>
            </a:r>
          </a:p>
          <a:p>
            <a:pPr marL="348854" indent="-175022">
              <a:lnSpc>
                <a:spcPct val="90000"/>
              </a:lnSpc>
              <a:spcBef>
                <a:spcPts val="450"/>
              </a:spcBef>
              <a:spcAft>
                <a:spcPts val="1350"/>
              </a:spcAft>
              <a:buFont typeface="Calibri" panose="020F0502020204030204" pitchFamily="34" charset="0"/>
              <a:buChar char="•"/>
            </a:pPr>
            <a:r>
              <a:rPr lang="en-US" sz="1800" dirty="0">
                <a:solidFill>
                  <a:schemeClr val="tx1"/>
                </a:solidFill>
              </a:rPr>
              <a:t>The respiratory arrest would inevitably lead to cardiac arrest, but was not described as brain death as that concept did not yet exist.</a:t>
            </a:r>
          </a:p>
        </p:txBody>
      </p:sp>
      <p:pic>
        <p:nvPicPr>
          <p:cNvPr id="5" name="Picture 2" descr="http://www.aans.org/bulletin/images/winter06/Cushing.jpg">
            <a:extLst>
              <a:ext uri="{FF2B5EF4-FFF2-40B4-BE49-F238E27FC236}">
                <a16:creationId xmlns:a16="http://schemas.microsoft.com/office/drawing/2014/main" id="{85ED5D17-D5FC-4E52-8764-5794988032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645"/>
          <a:stretch/>
        </p:blipFill>
        <p:spPr bwMode="auto">
          <a:xfrm>
            <a:off x="193881" y="2612126"/>
            <a:ext cx="1823647" cy="322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892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D736-A458-483A-8700-44A269BDCD41}"/>
              </a:ext>
            </a:extLst>
          </p:cNvPr>
          <p:cNvSpPr>
            <a:spLocks noGrp="1"/>
          </p:cNvSpPr>
          <p:nvPr>
            <p:ph type="title"/>
          </p:nvPr>
        </p:nvSpPr>
        <p:spPr>
          <a:xfrm>
            <a:off x="404623" y="1257088"/>
            <a:ext cx="5157839" cy="480060"/>
          </a:xfrm>
        </p:spPr>
        <p:txBody>
          <a:bodyPr>
            <a:noAutofit/>
          </a:bodyPr>
          <a:lstStyle/>
          <a:p>
            <a:r>
              <a:rPr lang="en-US" sz="4050" dirty="0"/>
              <a:t>Historical Perspective</a:t>
            </a:r>
          </a:p>
        </p:txBody>
      </p:sp>
      <p:sp>
        <p:nvSpPr>
          <p:cNvPr id="4" name="Rectangle 1027">
            <a:extLst>
              <a:ext uri="{FF2B5EF4-FFF2-40B4-BE49-F238E27FC236}">
                <a16:creationId xmlns:a16="http://schemas.microsoft.com/office/drawing/2014/main" id="{9CB01406-BB4D-40BD-845E-06C8DAB03E30}"/>
              </a:ext>
            </a:extLst>
          </p:cNvPr>
          <p:cNvSpPr txBox="1">
            <a:spLocks noChangeArrowheads="1"/>
          </p:cNvSpPr>
          <p:nvPr/>
        </p:nvSpPr>
        <p:spPr>
          <a:xfrm>
            <a:off x="483484" y="2265405"/>
            <a:ext cx="7428805" cy="3335507"/>
          </a:xfrm>
          <a:prstGeom prst="rect">
            <a:avLst/>
          </a:prstGeom>
        </p:spPr>
        <p:txBody>
          <a:bodyPr vert="horz" lIns="0" tIns="34290" rIns="0" bIns="34290" rtlCol="0">
            <a:normAutofit fontScale="92500"/>
          </a:bodyPr>
          <a:lstStyle>
            <a:lvl1pPr marL="0" indent="0" algn="l" defTabSz="914400" rtl="0" eaLnBrk="1" latinLnBrk="0" hangingPunct="1">
              <a:lnSpc>
                <a:spcPct val="150000"/>
              </a:lnSpc>
              <a:spcBef>
                <a:spcPct val="20000"/>
              </a:spcBef>
              <a:spcAft>
                <a:spcPts val="1200"/>
              </a:spcAft>
              <a:buFontTx/>
              <a:buNone/>
              <a:defRPr lang="en-US" sz="3200" kern="1200">
                <a:solidFill>
                  <a:schemeClr val="accent5">
                    <a:lumMod val="60000"/>
                    <a:lumOff val="40000"/>
                  </a:schemeClr>
                </a:solidFill>
                <a:latin typeface="+mn-lt"/>
                <a:ea typeface="+mn-ea"/>
                <a:cs typeface="+mn-cs"/>
              </a:defRPr>
            </a:lvl1pPr>
            <a:lvl2pPr marL="0" indent="0" algn="l" defTabSz="914400" rtl="0" eaLnBrk="1" latinLnBrk="0" hangingPunct="1">
              <a:lnSpc>
                <a:spcPct val="150000"/>
              </a:lnSpc>
              <a:spcBef>
                <a:spcPct val="20000"/>
              </a:spcBef>
              <a:spcAft>
                <a:spcPts val="1200"/>
              </a:spcAft>
              <a:buFontTx/>
              <a:buNone/>
              <a:defRPr lang="en-US" sz="2800" kern="1200">
                <a:solidFill>
                  <a:schemeClr val="accent5">
                    <a:lumMod val="60000"/>
                    <a:lumOff val="40000"/>
                  </a:schemeClr>
                </a:solidFill>
                <a:latin typeface="+mn-lt"/>
                <a:ea typeface="+mn-ea"/>
                <a:cs typeface="+mn-cs"/>
              </a:defRPr>
            </a:lvl2pPr>
            <a:lvl3pPr marL="0" indent="0" algn="l" defTabSz="914400" rtl="0" eaLnBrk="1" latinLnBrk="0" hangingPunct="1">
              <a:lnSpc>
                <a:spcPct val="150000"/>
              </a:lnSpc>
              <a:spcBef>
                <a:spcPct val="20000"/>
              </a:spcBef>
              <a:spcAft>
                <a:spcPts val="1200"/>
              </a:spcAft>
              <a:buFontTx/>
              <a:buNone/>
              <a:defRPr lang="en-US" sz="2400" kern="1200">
                <a:solidFill>
                  <a:schemeClr val="accent5">
                    <a:lumMod val="60000"/>
                    <a:lumOff val="40000"/>
                  </a:schemeClr>
                </a:solidFill>
                <a:latin typeface="+mn-lt"/>
                <a:ea typeface="+mn-ea"/>
                <a:cs typeface="+mn-cs"/>
              </a:defRPr>
            </a:lvl3pPr>
            <a:lvl4pPr marL="0" indent="0" algn="l" defTabSz="914400" rtl="0" eaLnBrk="1" latinLnBrk="0" hangingPunct="1">
              <a:lnSpc>
                <a:spcPct val="150000"/>
              </a:lnSpc>
              <a:spcBef>
                <a:spcPct val="20000"/>
              </a:spcBef>
              <a:spcAft>
                <a:spcPts val="1200"/>
              </a:spcAft>
              <a:buFontTx/>
              <a:buNone/>
              <a:defRPr lang="en-US" sz="2000" kern="1200">
                <a:solidFill>
                  <a:schemeClr val="accent5">
                    <a:lumMod val="60000"/>
                    <a:lumOff val="40000"/>
                  </a:schemeClr>
                </a:solidFill>
                <a:latin typeface="+mn-lt"/>
                <a:ea typeface="+mn-ea"/>
                <a:cs typeface="+mn-cs"/>
              </a:defRPr>
            </a:lvl4pPr>
            <a:lvl5pPr marL="0" indent="0" algn="l" defTabSz="914400" rtl="0" eaLnBrk="1" latinLnBrk="0" hangingPunct="1">
              <a:lnSpc>
                <a:spcPct val="150000"/>
              </a:lnSpc>
              <a:spcBef>
                <a:spcPct val="20000"/>
              </a:spcBef>
              <a:spcAft>
                <a:spcPts val="1200"/>
              </a:spcAft>
              <a:buFontTx/>
              <a:buNone/>
              <a:defRPr lang="en-US" sz="20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6pPr>
            <a:lvl7pPr marL="29718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7pPr>
            <a:lvl8pPr marL="34290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defTabSz="685800" fontAlgn="auto">
              <a:lnSpc>
                <a:spcPct val="120000"/>
              </a:lnSpc>
              <a:spcBef>
                <a:spcPts val="450"/>
              </a:spcBef>
              <a:spcAft>
                <a:spcPts val="450"/>
              </a:spcAft>
              <a:buClr>
                <a:srgbClr val="9CE2AD"/>
              </a:buClr>
              <a:defRPr/>
            </a:pPr>
            <a:r>
              <a:rPr lang="en-US" sz="1800" b="1" dirty="0">
                <a:solidFill>
                  <a:prstClr val="black"/>
                </a:solidFill>
                <a:latin typeface="Times New Roman" pitchFamily="18" charset="0"/>
                <a:cs typeface="Times New Roman" pitchFamily="18" charset="0"/>
              </a:rPr>
              <a:t>1950's</a:t>
            </a:r>
            <a:r>
              <a:rPr lang="en-US" sz="1800" dirty="0">
                <a:solidFill>
                  <a:prstClr val="black"/>
                </a:solidFill>
                <a:latin typeface="Times New Roman" pitchFamily="18" charset="0"/>
                <a:cs typeface="Times New Roman" pitchFamily="18" charset="0"/>
              </a:rPr>
              <a:t>: </a:t>
            </a:r>
          </a:p>
          <a:p>
            <a:pPr marL="516731" indent="-342900" defTabSz="685800" fontAlgn="auto">
              <a:lnSpc>
                <a:spcPct val="110000"/>
              </a:lnSpc>
              <a:spcBef>
                <a:spcPts val="450"/>
              </a:spcBef>
              <a:spcAft>
                <a:spcPts val="90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Physicians saw patients in a state “beyond coma”</a:t>
            </a:r>
          </a:p>
          <a:p>
            <a:pPr marL="516731" indent="-342900" defTabSz="685800" fontAlgn="auto">
              <a:lnSpc>
                <a:spcPct val="120000"/>
              </a:lnSpc>
              <a:spcBef>
                <a:spcPts val="450"/>
              </a:spcBef>
              <a:spcAft>
                <a:spcPts val="135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1959 – “death of the nervous system” and “coma </a:t>
            </a:r>
            <a:r>
              <a:rPr lang="en-US" sz="1800" dirty="0" err="1">
                <a:solidFill>
                  <a:prstClr val="black"/>
                </a:solidFill>
                <a:latin typeface="Times New Roman" pitchFamily="18" charset="0"/>
                <a:cs typeface="Times New Roman" pitchFamily="18" charset="0"/>
              </a:rPr>
              <a:t>dépassé</a:t>
            </a:r>
            <a:r>
              <a:rPr lang="en-US" sz="1800" dirty="0">
                <a:solidFill>
                  <a:prstClr val="black"/>
                </a:solidFill>
                <a:latin typeface="Times New Roman" pitchFamily="18" charset="0"/>
                <a:cs typeface="Times New Roman" pitchFamily="18" charset="0"/>
              </a:rPr>
              <a:t>”</a:t>
            </a:r>
            <a:endParaRPr lang="en-US" sz="1200" dirty="0">
              <a:solidFill>
                <a:prstClr val="black"/>
              </a:solidFill>
              <a:latin typeface="Times New Roman" pitchFamily="18" charset="0"/>
              <a:cs typeface="Times New Roman" pitchFamily="18" charset="0"/>
            </a:endParaRPr>
          </a:p>
          <a:p>
            <a:pPr defTabSz="685800" fontAlgn="auto">
              <a:lnSpc>
                <a:spcPct val="120000"/>
              </a:lnSpc>
              <a:spcBef>
                <a:spcPts val="900"/>
              </a:spcBef>
              <a:spcAft>
                <a:spcPts val="450"/>
              </a:spcAft>
              <a:buClr>
                <a:srgbClr val="9CE2AD"/>
              </a:buClr>
              <a:defRPr/>
            </a:pPr>
            <a:r>
              <a:rPr lang="en-US" sz="1800" b="1" dirty="0">
                <a:solidFill>
                  <a:prstClr val="black"/>
                </a:solidFill>
                <a:latin typeface="Times New Roman" pitchFamily="18" charset="0"/>
                <a:cs typeface="Times New Roman" pitchFamily="18" charset="0"/>
              </a:rPr>
              <a:t>1960's</a:t>
            </a:r>
            <a:r>
              <a:rPr lang="en-US" sz="1800" dirty="0">
                <a:solidFill>
                  <a:prstClr val="black"/>
                </a:solidFill>
                <a:latin typeface="Times New Roman" pitchFamily="18" charset="0"/>
                <a:cs typeface="Times New Roman" pitchFamily="18" charset="0"/>
              </a:rPr>
              <a:t>: </a:t>
            </a:r>
          </a:p>
          <a:p>
            <a:pPr marL="516731" indent="-342900" defTabSz="685800" fontAlgn="auto">
              <a:lnSpc>
                <a:spcPct val="110000"/>
              </a:lnSpc>
              <a:spcBef>
                <a:spcPts val="450"/>
              </a:spcBef>
              <a:spcAft>
                <a:spcPts val="90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1963 – the term “brain dead” used by a Belgian surgeon to describe a patient with a heartbeat from whom a kidney was procured and then transplanted</a:t>
            </a:r>
          </a:p>
          <a:p>
            <a:pPr marL="516731" indent="-342900" defTabSz="685800" fontAlgn="auto">
              <a:lnSpc>
                <a:spcPct val="110000"/>
              </a:lnSpc>
              <a:spcBef>
                <a:spcPts val="450"/>
              </a:spcBef>
              <a:spcAft>
                <a:spcPts val="90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1968 – </a:t>
            </a:r>
            <a:r>
              <a:rPr lang="en-US" sz="1800" i="1" dirty="0">
                <a:solidFill>
                  <a:prstClr val="black"/>
                </a:solidFill>
                <a:latin typeface="Times New Roman" pitchFamily="18" charset="0"/>
                <a:cs typeface="Times New Roman" pitchFamily="18" charset="0"/>
              </a:rPr>
              <a:t>Irreversible Coma/Brain Death </a:t>
            </a:r>
            <a:r>
              <a:rPr lang="en-US" sz="1800" dirty="0">
                <a:solidFill>
                  <a:prstClr val="black"/>
                </a:solidFill>
                <a:latin typeface="Times New Roman" pitchFamily="18" charset="0"/>
                <a:cs typeface="Times New Roman" pitchFamily="18" charset="0"/>
              </a:rPr>
              <a:t>/ Harvard Ad Hoc Committee standards for brain death</a:t>
            </a:r>
          </a:p>
        </p:txBody>
      </p:sp>
    </p:spTree>
    <p:extLst>
      <p:ext uri="{BB962C8B-B14F-4D97-AF65-F5344CB8AC3E}">
        <p14:creationId xmlns:p14="http://schemas.microsoft.com/office/powerpoint/2010/main" val="114552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D736-A458-483A-8700-44A269BDCD41}"/>
              </a:ext>
            </a:extLst>
          </p:cNvPr>
          <p:cNvSpPr>
            <a:spLocks noGrp="1"/>
          </p:cNvSpPr>
          <p:nvPr>
            <p:ph type="title"/>
          </p:nvPr>
        </p:nvSpPr>
        <p:spPr>
          <a:xfrm>
            <a:off x="404623" y="1257088"/>
            <a:ext cx="5157839" cy="480060"/>
          </a:xfrm>
        </p:spPr>
        <p:txBody>
          <a:bodyPr>
            <a:noAutofit/>
          </a:bodyPr>
          <a:lstStyle/>
          <a:p>
            <a:r>
              <a:rPr lang="en-US" sz="4050" dirty="0"/>
              <a:t>Historical Perspective</a:t>
            </a:r>
          </a:p>
        </p:txBody>
      </p:sp>
      <p:sp>
        <p:nvSpPr>
          <p:cNvPr id="4" name="Rectangle 1027">
            <a:extLst>
              <a:ext uri="{FF2B5EF4-FFF2-40B4-BE49-F238E27FC236}">
                <a16:creationId xmlns:a16="http://schemas.microsoft.com/office/drawing/2014/main" id="{9CB01406-BB4D-40BD-845E-06C8DAB03E30}"/>
              </a:ext>
            </a:extLst>
          </p:cNvPr>
          <p:cNvSpPr txBox="1">
            <a:spLocks noChangeArrowheads="1"/>
          </p:cNvSpPr>
          <p:nvPr/>
        </p:nvSpPr>
        <p:spPr>
          <a:xfrm>
            <a:off x="483484" y="2265405"/>
            <a:ext cx="8131292" cy="3335507"/>
          </a:xfrm>
          <a:prstGeom prst="rect">
            <a:avLst/>
          </a:prstGeom>
        </p:spPr>
        <p:txBody>
          <a:bodyPr vert="horz" lIns="0" tIns="34290" rIns="0" bIns="34290" rtlCol="0">
            <a:normAutofit lnSpcReduction="10000"/>
          </a:bodyPr>
          <a:lstStyle>
            <a:lvl1pPr marL="0" indent="0" algn="l" defTabSz="914400" rtl="0" eaLnBrk="1" latinLnBrk="0" hangingPunct="1">
              <a:lnSpc>
                <a:spcPct val="150000"/>
              </a:lnSpc>
              <a:spcBef>
                <a:spcPct val="20000"/>
              </a:spcBef>
              <a:spcAft>
                <a:spcPts val="1200"/>
              </a:spcAft>
              <a:buFontTx/>
              <a:buNone/>
              <a:defRPr lang="en-US" sz="3200" kern="1200">
                <a:solidFill>
                  <a:schemeClr val="accent5">
                    <a:lumMod val="60000"/>
                    <a:lumOff val="40000"/>
                  </a:schemeClr>
                </a:solidFill>
                <a:latin typeface="+mn-lt"/>
                <a:ea typeface="+mn-ea"/>
                <a:cs typeface="+mn-cs"/>
              </a:defRPr>
            </a:lvl1pPr>
            <a:lvl2pPr marL="0" indent="0" algn="l" defTabSz="914400" rtl="0" eaLnBrk="1" latinLnBrk="0" hangingPunct="1">
              <a:lnSpc>
                <a:spcPct val="150000"/>
              </a:lnSpc>
              <a:spcBef>
                <a:spcPct val="20000"/>
              </a:spcBef>
              <a:spcAft>
                <a:spcPts val="1200"/>
              </a:spcAft>
              <a:buFontTx/>
              <a:buNone/>
              <a:defRPr lang="en-US" sz="2800" kern="1200">
                <a:solidFill>
                  <a:schemeClr val="accent5">
                    <a:lumMod val="60000"/>
                    <a:lumOff val="40000"/>
                  </a:schemeClr>
                </a:solidFill>
                <a:latin typeface="+mn-lt"/>
                <a:ea typeface="+mn-ea"/>
                <a:cs typeface="+mn-cs"/>
              </a:defRPr>
            </a:lvl2pPr>
            <a:lvl3pPr marL="0" indent="0" algn="l" defTabSz="914400" rtl="0" eaLnBrk="1" latinLnBrk="0" hangingPunct="1">
              <a:lnSpc>
                <a:spcPct val="150000"/>
              </a:lnSpc>
              <a:spcBef>
                <a:spcPct val="20000"/>
              </a:spcBef>
              <a:spcAft>
                <a:spcPts val="1200"/>
              </a:spcAft>
              <a:buFontTx/>
              <a:buNone/>
              <a:defRPr lang="en-US" sz="2400" kern="1200">
                <a:solidFill>
                  <a:schemeClr val="accent5">
                    <a:lumMod val="60000"/>
                    <a:lumOff val="40000"/>
                  </a:schemeClr>
                </a:solidFill>
                <a:latin typeface="+mn-lt"/>
                <a:ea typeface="+mn-ea"/>
                <a:cs typeface="+mn-cs"/>
              </a:defRPr>
            </a:lvl3pPr>
            <a:lvl4pPr marL="0" indent="0" algn="l" defTabSz="914400" rtl="0" eaLnBrk="1" latinLnBrk="0" hangingPunct="1">
              <a:lnSpc>
                <a:spcPct val="150000"/>
              </a:lnSpc>
              <a:spcBef>
                <a:spcPct val="20000"/>
              </a:spcBef>
              <a:spcAft>
                <a:spcPts val="1200"/>
              </a:spcAft>
              <a:buFontTx/>
              <a:buNone/>
              <a:defRPr lang="en-US" sz="2000" kern="1200">
                <a:solidFill>
                  <a:schemeClr val="accent5">
                    <a:lumMod val="60000"/>
                    <a:lumOff val="40000"/>
                  </a:schemeClr>
                </a:solidFill>
                <a:latin typeface="+mn-lt"/>
                <a:ea typeface="+mn-ea"/>
                <a:cs typeface="+mn-cs"/>
              </a:defRPr>
            </a:lvl4pPr>
            <a:lvl5pPr marL="0" indent="0" algn="l" defTabSz="914400" rtl="0" eaLnBrk="1" latinLnBrk="0" hangingPunct="1">
              <a:lnSpc>
                <a:spcPct val="150000"/>
              </a:lnSpc>
              <a:spcBef>
                <a:spcPct val="20000"/>
              </a:spcBef>
              <a:spcAft>
                <a:spcPts val="1200"/>
              </a:spcAft>
              <a:buFontTx/>
              <a:buNone/>
              <a:defRPr lang="en-US" sz="20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6pPr>
            <a:lvl7pPr marL="29718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7pPr>
            <a:lvl8pPr marL="34290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defTabSz="685800" fontAlgn="auto">
              <a:lnSpc>
                <a:spcPct val="120000"/>
              </a:lnSpc>
              <a:spcBef>
                <a:spcPts val="450"/>
              </a:spcBef>
              <a:spcAft>
                <a:spcPts val="450"/>
              </a:spcAft>
              <a:defRPr/>
            </a:pPr>
            <a:r>
              <a:rPr lang="en-US" sz="1800" b="1" dirty="0">
                <a:solidFill>
                  <a:prstClr val="black"/>
                </a:solidFill>
                <a:latin typeface="Times New Roman" panose="02020603050405020304" pitchFamily="18" charset="0"/>
                <a:cs typeface="Times New Roman" panose="02020603050405020304" pitchFamily="18" charset="0"/>
              </a:rPr>
              <a:t>1980's</a:t>
            </a:r>
            <a:r>
              <a:rPr lang="en-US" sz="1800" dirty="0">
                <a:solidFill>
                  <a:prstClr val="black"/>
                </a:solidFill>
                <a:latin typeface="Times New Roman" panose="02020603050405020304" pitchFamily="18" charset="0"/>
                <a:cs typeface="Times New Roman" panose="02020603050405020304" pitchFamily="18" charset="0"/>
              </a:rPr>
              <a:t>: </a:t>
            </a:r>
          </a:p>
          <a:p>
            <a:pPr marL="348854" indent="-175022" defTabSz="685800" fontAlgn="auto">
              <a:lnSpc>
                <a:spcPct val="110000"/>
              </a:lnSpc>
              <a:spcBef>
                <a:spcPts val="450"/>
              </a:spcBef>
              <a:spcAft>
                <a:spcPts val="900"/>
              </a:spcAft>
              <a:buFont typeface="Arial" pitchFamily="34" charset="0"/>
              <a:buChar char="•"/>
              <a:defRPr/>
            </a:pPr>
            <a:r>
              <a:rPr lang="en-US" sz="1800" dirty="0">
                <a:solidFill>
                  <a:prstClr val="black"/>
                </a:solidFill>
                <a:latin typeface="Times New Roman" panose="02020603050405020304" pitchFamily="18" charset="0"/>
                <a:cs typeface="Times New Roman" panose="02020603050405020304" pitchFamily="18" charset="0"/>
              </a:rPr>
              <a:t>Because of a lack of uniformity in brain death statute, the Presidential Commission for the Study of Ethical Problems in Medicine and Biomedical and Behavioral Research issued a report in 1981, </a:t>
            </a:r>
            <a:r>
              <a:rPr lang="en-US" sz="1800" i="1" dirty="0">
                <a:solidFill>
                  <a:prstClr val="black"/>
                </a:solidFill>
                <a:latin typeface="Times New Roman" panose="02020603050405020304" pitchFamily="18" charset="0"/>
                <a:cs typeface="Times New Roman" panose="02020603050405020304" pitchFamily="18" charset="0"/>
              </a:rPr>
              <a:t>Defining Death: Medical, Legal and Ethical Issues in the Determination of Death, </a:t>
            </a:r>
            <a:r>
              <a:rPr lang="en-US" sz="1800" dirty="0">
                <a:solidFill>
                  <a:prstClr val="black"/>
                </a:solidFill>
                <a:latin typeface="Times New Roman" panose="02020603050405020304" pitchFamily="18" charset="0"/>
                <a:cs typeface="Times New Roman" panose="02020603050405020304" pitchFamily="18" charset="0"/>
              </a:rPr>
              <a:t>which detailed a comprehensive set of clinical circumstances and a battery of tests to identify brain death</a:t>
            </a:r>
            <a:endParaRPr lang="en-US" sz="1875" dirty="0">
              <a:solidFill>
                <a:prstClr val="black"/>
              </a:solidFill>
              <a:latin typeface="Times New Roman" panose="02020603050405020304" pitchFamily="18" charset="0"/>
              <a:cs typeface="Times New Roman" panose="02020603050405020304" pitchFamily="18" charset="0"/>
            </a:endParaRPr>
          </a:p>
          <a:p>
            <a:pPr marL="348854" indent="-175022" defTabSz="685800" fontAlgn="auto">
              <a:lnSpc>
                <a:spcPct val="110000"/>
              </a:lnSpc>
              <a:spcBef>
                <a:spcPts val="450"/>
              </a:spcBef>
              <a:spcAft>
                <a:spcPts val="900"/>
              </a:spcAft>
              <a:buFont typeface="Arial" pitchFamily="34" charset="0"/>
              <a:buChar char="•"/>
              <a:defRPr/>
            </a:pPr>
            <a:r>
              <a:rPr lang="en-US" sz="1875" dirty="0">
                <a:solidFill>
                  <a:prstClr val="black"/>
                </a:solidFill>
                <a:latin typeface="Times New Roman" panose="02020603050405020304" pitchFamily="18" charset="0"/>
                <a:cs typeface="Times New Roman" panose="02020603050405020304" pitchFamily="18" charset="0"/>
              </a:rPr>
              <a:t>Uniform Determination of Death Act (UDDA), developed by the National Conference on Uniform State Laws, in cooperation with the American Medical Association (AMA), the American Bar Association (ABA), and the President's Commission.</a:t>
            </a:r>
            <a:r>
              <a:rPr lang="en-US" sz="21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21942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D736-A458-483A-8700-44A269BDCD41}"/>
              </a:ext>
            </a:extLst>
          </p:cNvPr>
          <p:cNvSpPr>
            <a:spLocks noGrp="1"/>
          </p:cNvSpPr>
          <p:nvPr>
            <p:ph type="title"/>
          </p:nvPr>
        </p:nvSpPr>
        <p:spPr>
          <a:xfrm>
            <a:off x="404623" y="1257088"/>
            <a:ext cx="5157839" cy="480060"/>
          </a:xfrm>
        </p:spPr>
        <p:txBody>
          <a:bodyPr>
            <a:noAutofit/>
          </a:bodyPr>
          <a:lstStyle/>
          <a:p>
            <a:r>
              <a:rPr lang="en-US" sz="4050" dirty="0"/>
              <a:t>Historical Perspective</a:t>
            </a:r>
          </a:p>
        </p:txBody>
      </p:sp>
      <p:sp>
        <p:nvSpPr>
          <p:cNvPr id="4" name="Rectangle 1027">
            <a:extLst>
              <a:ext uri="{FF2B5EF4-FFF2-40B4-BE49-F238E27FC236}">
                <a16:creationId xmlns:a16="http://schemas.microsoft.com/office/drawing/2014/main" id="{9CB01406-BB4D-40BD-845E-06C8DAB03E30}"/>
              </a:ext>
            </a:extLst>
          </p:cNvPr>
          <p:cNvSpPr txBox="1">
            <a:spLocks noChangeArrowheads="1"/>
          </p:cNvSpPr>
          <p:nvPr/>
        </p:nvSpPr>
        <p:spPr>
          <a:xfrm>
            <a:off x="483484" y="2265405"/>
            <a:ext cx="7428805" cy="3335507"/>
          </a:xfrm>
          <a:prstGeom prst="rect">
            <a:avLst/>
          </a:prstGeom>
        </p:spPr>
        <p:txBody>
          <a:bodyPr vert="horz" lIns="0" tIns="34290" rIns="0" bIns="34290" rtlCol="0">
            <a:normAutofit/>
          </a:bodyPr>
          <a:lstStyle>
            <a:lvl1pPr marL="0" indent="0" algn="l" defTabSz="914400" rtl="0" eaLnBrk="1" latinLnBrk="0" hangingPunct="1">
              <a:lnSpc>
                <a:spcPct val="150000"/>
              </a:lnSpc>
              <a:spcBef>
                <a:spcPct val="20000"/>
              </a:spcBef>
              <a:spcAft>
                <a:spcPts val="1200"/>
              </a:spcAft>
              <a:buFontTx/>
              <a:buNone/>
              <a:defRPr lang="en-US" sz="3200" kern="1200">
                <a:solidFill>
                  <a:schemeClr val="accent5">
                    <a:lumMod val="60000"/>
                    <a:lumOff val="40000"/>
                  </a:schemeClr>
                </a:solidFill>
                <a:latin typeface="+mn-lt"/>
                <a:ea typeface="+mn-ea"/>
                <a:cs typeface="+mn-cs"/>
              </a:defRPr>
            </a:lvl1pPr>
            <a:lvl2pPr marL="0" indent="0" algn="l" defTabSz="914400" rtl="0" eaLnBrk="1" latinLnBrk="0" hangingPunct="1">
              <a:lnSpc>
                <a:spcPct val="150000"/>
              </a:lnSpc>
              <a:spcBef>
                <a:spcPct val="20000"/>
              </a:spcBef>
              <a:spcAft>
                <a:spcPts val="1200"/>
              </a:spcAft>
              <a:buFontTx/>
              <a:buNone/>
              <a:defRPr lang="en-US" sz="2800" kern="1200">
                <a:solidFill>
                  <a:schemeClr val="accent5">
                    <a:lumMod val="60000"/>
                    <a:lumOff val="40000"/>
                  </a:schemeClr>
                </a:solidFill>
                <a:latin typeface="+mn-lt"/>
                <a:ea typeface="+mn-ea"/>
                <a:cs typeface="+mn-cs"/>
              </a:defRPr>
            </a:lvl2pPr>
            <a:lvl3pPr marL="0" indent="0" algn="l" defTabSz="914400" rtl="0" eaLnBrk="1" latinLnBrk="0" hangingPunct="1">
              <a:lnSpc>
                <a:spcPct val="150000"/>
              </a:lnSpc>
              <a:spcBef>
                <a:spcPct val="20000"/>
              </a:spcBef>
              <a:spcAft>
                <a:spcPts val="1200"/>
              </a:spcAft>
              <a:buFontTx/>
              <a:buNone/>
              <a:defRPr lang="en-US" sz="2400" kern="1200">
                <a:solidFill>
                  <a:schemeClr val="accent5">
                    <a:lumMod val="60000"/>
                    <a:lumOff val="40000"/>
                  </a:schemeClr>
                </a:solidFill>
                <a:latin typeface="+mn-lt"/>
                <a:ea typeface="+mn-ea"/>
                <a:cs typeface="+mn-cs"/>
              </a:defRPr>
            </a:lvl3pPr>
            <a:lvl4pPr marL="0" indent="0" algn="l" defTabSz="914400" rtl="0" eaLnBrk="1" latinLnBrk="0" hangingPunct="1">
              <a:lnSpc>
                <a:spcPct val="150000"/>
              </a:lnSpc>
              <a:spcBef>
                <a:spcPct val="20000"/>
              </a:spcBef>
              <a:spcAft>
                <a:spcPts val="1200"/>
              </a:spcAft>
              <a:buFontTx/>
              <a:buNone/>
              <a:defRPr lang="en-US" sz="2000" kern="1200">
                <a:solidFill>
                  <a:schemeClr val="accent5">
                    <a:lumMod val="60000"/>
                    <a:lumOff val="40000"/>
                  </a:schemeClr>
                </a:solidFill>
                <a:latin typeface="+mn-lt"/>
                <a:ea typeface="+mn-ea"/>
                <a:cs typeface="+mn-cs"/>
              </a:defRPr>
            </a:lvl4pPr>
            <a:lvl5pPr marL="0" indent="0" algn="l" defTabSz="914400" rtl="0" eaLnBrk="1" latinLnBrk="0" hangingPunct="1">
              <a:lnSpc>
                <a:spcPct val="150000"/>
              </a:lnSpc>
              <a:spcBef>
                <a:spcPct val="20000"/>
              </a:spcBef>
              <a:spcAft>
                <a:spcPts val="1200"/>
              </a:spcAft>
              <a:buFontTx/>
              <a:buNone/>
              <a:defRPr lang="en-US" sz="20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6pPr>
            <a:lvl7pPr marL="29718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7pPr>
            <a:lvl8pPr marL="3429000" indent="-228600" algn="l" defTabSz="914400" rtl="0" eaLnBrk="1" latinLnBrk="0" hangingPunct="1">
              <a:lnSpc>
                <a:spcPct val="150000"/>
              </a:lnSpc>
              <a:spcBef>
                <a:spcPct val="20000"/>
              </a:spcBef>
              <a:spcAft>
                <a:spcPts val="1200"/>
              </a:spcAft>
              <a:buFont typeface="Arial" pitchFamily="34" charset="0"/>
              <a:buChar char="•"/>
              <a:defRPr lang="en-US"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defTabSz="685800" fontAlgn="auto">
              <a:lnSpc>
                <a:spcPct val="120000"/>
              </a:lnSpc>
              <a:spcBef>
                <a:spcPts val="450"/>
              </a:spcBef>
              <a:spcAft>
                <a:spcPts val="450"/>
              </a:spcAft>
              <a:defRPr/>
            </a:pPr>
            <a:r>
              <a:rPr lang="en-US" sz="1800" b="1" dirty="0">
                <a:solidFill>
                  <a:prstClr val="black"/>
                </a:solidFill>
                <a:latin typeface="Times New Roman" pitchFamily="18" charset="0"/>
                <a:cs typeface="Times New Roman" pitchFamily="18" charset="0"/>
              </a:rPr>
              <a:t>Uniform Determination of Death Act (UDDA)</a:t>
            </a:r>
            <a:r>
              <a:rPr lang="en-US" sz="1800" dirty="0">
                <a:solidFill>
                  <a:prstClr val="black"/>
                </a:solidFill>
                <a:latin typeface="Times New Roman" pitchFamily="18" charset="0"/>
                <a:cs typeface="Times New Roman" pitchFamily="18" charset="0"/>
              </a:rPr>
              <a:t>: </a:t>
            </a:r>
          </a:p>
          <a:p>
            <a:pPr marL="431006" indent="-257175" defTabSz="685800" fontAlgn="auto">
              <a:lnSpc>
                <a:spcPct val="110000"/>
              </a:lnSpc>
              <a:spcBef>
                <a:spcPts val="450"/>
              </a:spcBef>
              <a:spcAft>
                <a:spcPts val="90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Act reads: “An individual who has sustained either:</a:t>
            </a:r>
          </a:p>
          <a:p>
            <a:pPr marL="723900" indent="-342900" defTabSz="685800" fontAlgn="auto">
              <a:lnSpc>
                <a:spcPct val="110000"/>
              </a:lnSpc>
              <a:spcBef>
                <a:spcPts val="450"/>
              </a:spcBef>
              <a:spcAft>
                <a:spcPts val="900"/>
              </a:spcAft>
              <a:buFont typeface="+mj-lt"/>
              <a:buAutoNum type="arabicPeriod"/>
              <a:defRPr/>
            </a:pPr>
            <a:r>
              <a:rPr lang="en-US" sz="1800" dirty="0">
                <a:solidFill>
                  <a:prstClr val="black"/>
                </a:solidFill>
                <a:latin typeface="Times New Roman" pitchFamily="18" charset="0"/>
                <a:cs typeface="Times New Roman" pitchFamily="18" charset="0"/>
              </a:rPr>
              <a:t>irreversible cessation of circulatory and respiratory functions, or</a:t>
            </a:r>
          </a:p>
          <a:p>
            <a:pPr marL="723900" indent="-342900" defTabSz="685800" fontAlgn="auto">
              <a:lnSpc>
                <a:spcPct val="110000"/>
              </a:lnSpc>
              <a:spcBef>
                <a:spcPts val="450"/>
              </a:spcBef>
              <a:spcAft>
                <a:spcPts val="900"/>
              </a:spcAft>
              <a:buFont typeface="+mj-lt"/>
              <a:buAutoNum type="arabicPeriod"/>
              <a:defRPr/>
            </a:pPr>
            <a:r>
              <a:rPr lang="en-US" sz="1800" dirty="0">
                <a:solidFill>
                  <a:prstClr val="black"/>
                </a:solidFill>
                <a:latin typeface="Times New Roman" pitchFamily="18" charset="0"/>
                <a:cs typeface="Times New Roman" pitchFamily="18" charset="0"/>
              </a:rPr>
              <a:t>irreversible cessation of all functions of the entire brain, including the brain stem, is </a:t>
            </a:r>
            <a:r>
              <a:rPr lang="en-US" sz="1800" b="1" u="sng"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dead.</a:t>
            </a:r>
            <a:r>
              <a:rPr lang="en-US" sz="1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a:t>
            </a:r>
          </a:p>
          <a:p>
            <a:pPr marL="431006" indent="-257175" defTabSz="685800" fontAlgn="auto">
              <a:lnSpc>
                <a:spcPct val="110000"/>
              </a:lnSpc>
              <a:spcBef>
                <a:spcPts val="450"/>
              </a:spcBef>
              <a:spcAft>
                <a:spcPts val="90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Acts as a model for individual state laws governing the determination of death.</a:t>
            </a:r>
          </a:p>
          <a:p>
            <a:pPr marL="431006" indent="-257175" defTabSz="685800" fontAlgn="auto">
              <a:lnSpc>
                <a:spcPct val="110000"/>
              </a:lnSpc>
              <a:spcBef>
                <a:spcPts val="450"/>
              </a:spcBef>
              <a:spcAft>
                <a:spcPts val="90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It has been applied in all 50 states.</a:t>
            </a:r>
          </a:p>
        </p:txBody>
      </p:sp>
    </p:spTree>
    <p:extLst>
      <p:ext uri="{BB962C8B-B14F-4D97-AF65-F5344CB8AC3E}">
        <p14:creationId xmlns:p14="http://schemas.microsoft.com/office/powerpoint/2010/main" val="445260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EADD-7996-4276-8B24-7E5EA95C9F89}"/>
              </a:ext>
            </a:extLst>
          </p:cNvPr>
          <p:cNvSpPr>
            <a:spLocks noGrp="1"/>
          </p:cNvSpPr>
          <p:nvPr>
            <p:ph type="title"/>
          </p:nvPr>
        </p:nvSpPr>
        <p:spPr>
          <a:xfrm>
            <a:off x="1" y="1072203"/>
            <a:ext cx="9144000" cy="601150"/>
          </a:xfrm>
        </p:spPr>
        <p:txBody>
          <a:bodyPr>
            <a:normAutofit/>
          </a:bodyPr>
          <a:lstStyle/>
          <a:p>
            <a:pPr algn="ctr"/>
            <a:r>
              <a:rPr lang="en-US" sz="3300" dirty="0"/>
              <a:t>Brain Death Confirmation</a:t>
            </a:r>
          </a:p>
        </p:txBody>
      </p:sp>
      <p:sp>
        <p:nvSpPr>
          <p:cNvPr id="3" name="Content Placeholder 2">
            <a:extLst>
              <a:ext uri="{FF2B5EF4-FFF2-40B4-BE49-F238E27FC236}">
                <a16:creationId xmlns:a16="http://schemas.microsoft.com/office/drawing/2014/main" id="{DE1C1E6F-A16B-4C4C-B226-507DD961655F}"/>
              </a:ext>
            </a:extLst>
          </p:cNvPr>
          <p:cNvSpPr>
            <a:spLocks noGrp="1"/>
          </p:cNvSpPr>
          <p:nvPr>
            <p:ph sz="quarter" idx="10"/>
          </p:nvPr>
        </p:nvSpPr>
        <p:spPr>
          <a:xfrm>
            <a:off x="795731" y="1849404"/>
            <a:ext cx="7552538" cy="4066795"/>
          </a:xfrm>
        </p:spPr>
        <p:txBody>
          <a:bodyPr>
            <a:normAutofit/>
          </a:bodyPr>
          <a:lstStyle/>
          <a:p>
            <a:pPr marL="214313" indent="-214313">
              <a:buFont typeface="Arial" panose="020B0604020202020204" pitchFamily="34" charset="0"/>
              <a:buChar char="•"/>
            </a:pPr>
            <a:r>
              <a:rPr lang="en-US" sz="1500" dirty="0">
                <a:solidFill>
                  <a:schemeClr val="tx1"/>
                </a:solidFill>
              </a:rPr>
              <a:t>Once the patient meets clinical criteria for brain death, the patient is pronounced and is medico-legally certified as </a:t>
            </a:r>
            <a:r>
              <a:rPr lang="en-US" sz="1500" b="1" u="sng" dirty="0">
                <a:solidFill>
                  <a:schemeClr val="tx1"/>
                </a:solidFill>
                <a:effectLst>
                  <a:outerShdw blurRad="38100" dist="38100" dir="2700000" algn="tl">
                    <a:srgbClr val="000000">
                      <a:alpha val="43137"/>
                    </a:srgbClr>
                  </a:outerShdw>
                </a:effectLst>
              </a:rPr>
              <a:t>deceased</a:t>
            </a:r>
          </a:p>
          <a:p>
            <a:pPr marL="214313" indent="-214313">
              <a:buFont typeface="Arial" panose="020B0604020202020204" pitchFamily="34" charset="0"/>
              <a:buChar char="•"/>
            </a:pPr>
            <a:r>
              <a:rPr lang="en-US" sz="1500" dirty="0">
                <a:solidFill>
                  <a:schemeClr val="tx1"/>
                </a:solidFill>
              </a:rPr>
              <a:t>Multiple complications frequently follow brain death,  and without support, cardio-pulmonary arrest inevitably follows</a:t>
            </a:r>
          </a:p>
          <a:p>
            <a:pPr marL="728663" lvl="2" indent="-214313"/>
            <a:r>
              <a:rPr lang="en-US" sz="1500" dirty="0">
                <a:solidFill>
                  <a:schemeClr val="tx1"/>
                </a:solidFill>
              </a:rPr>
              <a:t>Diabetes insipidus leading to polyuria and hypernatremia, as well as hypovolemic shock and vasopressor requiring hypotension</a:t>
            </a:r>
          </a:p>
          <a:p>
            <a:pPr marL="728663" lvl="2" indent="-214313"/>
            <a:r>
              <a:rPr lang="en-US" sz="1500" dirty="0">
                <a:solidFill>
                  <a:schemeClr val="tx1"/>
                </a:solidFill>
              </a:rPr>
              <a:t>The pituitary gland ceases to function, and the body develops panhypopituitarism, pancytopenia, cardiac ischemia, arrhythmias, lactic acidosis, renal failure, coagulopathy…</a:t>
            </a:r>
          </a:p>
          <a:p>
            <a:endParaRPr lang="en-US" dirty="0"/>
          </a:p>
        </p:txBody>
      </p:sp>
    </p:spTree>
    <p:extLst>
      <p:ext uri="{BB962C8B-B14F-4D97-AF65-F5344CB8AC3E}">
        <p14:creationId xmlns:p14="http://schemas.microsoft.com/office/powerpoint/2010/main" val="3380470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783333-B479-45DF-ACF3-4A31168D44F4}"/>
              </a:ext>
            </a:extLst>
          </p:cNvPr>
          <p:cNvSpPr>
            <a:spLocks noGrp="1"/>
          </p:cNvSpPr>
          <p:nvPr>
            <p:ph sz="quarter" idx="13"/>
          </p:nvPr>
        </p:nvSpPr>
        <p:spPr>
          <a:xfrm>
            <a:off x="3181655" y="2726033"/>
            <a:ext cx="5767578" cy="2983230"/>
          </a:xfrm>
        </p:spPr>
        <p:txBody>
          <a:bodyPr>
            <a:normAutofit/>
          </a:bodyPr>
          <a:lstStyle/>
          <a:p>
            <a:pPr indent="-127397" fontAlgn="base">
              <a:lnSpc>
                <a:spcPct val="100000"/>
              </a:lnSpc>
              <a:spcBef>
                <a:spcPct val="0"/>
              </a:spcBef>
              <a:spcAft>
                <a:spcPct val="0"/>
              </a:spcAft>
              <a:buSzPct val="60000"/>
            </a:pPr>
            <a:r>
              <a:rPr lang="en-US" sz="1950" b="1" dirty="0">
                <a:solidFill>
                  <a:srgbClr val="000000"/>
                </a:solidFill>
                <a:latin typeface="+mn-lt"/>
                <a:cs typeface="Times New Roman" pitchFamily="18" charset="0"/>
              </a:rPr>
              <a:t>Head trauma</a:t>
            </a:r>
          </a:p>
          <a:p>
            <a:pPr lvl="0" fontAlgn="base">
              <a:lnSpc>
                <a:spcPct val="100000"/>
              </a:lnSpc>
              <a:spcBef>
                <a:spcPct val="0"/>
              </a:spcBef>
              <a:spcAft>
                <a:spcPct val="0"/>
              </a:spcAft>
              <a:buSzPct val="60000"/>
            </a:pPr>
            <a:r>
              <a:rPr lang="en-US" i="1" dirty="0">
                <a:solidFill>
                  <a:srgbClr val="000000"/>
                </a:solidFill>
                <a:latin typeface="+mn-lt"/>
                <a:cs typeface="Times New Roman" pitchFamily="18" charset="0"/>
              </a:rPr>
              <a:t>Gunshot wounds, MVC, brain insults</a:t>
            </a:r>
          </a:p>
          <a:p>
            <a:pPr indent="-127397" fontAlgn="base">
              <a:lnSpc>
                <a:spcPct val="100000"/>
              </a:lnSpc>
              <a:spcBef>
                <a:spcPct val="0"/>
              </a:spcBef>
              <a:spcAft>
                <a:spcPct val="0"/>
              </a:spcAft>
              <a:buSzPct val="60000"/>
            </a:pPr>
            <a:endParaRPr lang="en-US" sz="1875" i="1" dirty="0">
              <a:solidFill>
                <a:srgbClr val="000000"/>
              </a:solidFill>
              <a:latin typeface="+mn-lt"/>
              <a:cs typeface="Times New Roman" pitchFamily="18" charset="0"/>
            </a:endParaRPr>
          </a:p>
          <a:p>
            <a:pPr indent="-127397" fontAlgn="base">
              <a:lnSpc>
                <a:spcPct val="100000"/>
              </a:lnSpc>
              <a:spcBef>
                <a:spcPct val="0"/>
              </a:spcBef>
              <a:spcAft>
                <a:spcPct val="0"/>
              </a:spcAft>
              <a:buSzPct val="60000"/>
            </a:pPr>
            <a:r>
              <a:rPr lang="en-US" sz="1950" b="1" dirty="0">
                <a:solidFill>
                  <a:srgbClr val="000000"/>
                </a:solidFill>
                <a:latin typeface="+mn-lt"/>
                <a:cs typeface="Times New Roman" pitchFamily="18" charset="0"/>
              </a:rPr>
              <a:t>Cerebrovascular accident</a:t>
            </a:r>
          </a:p>
          <a:p>
            <a:pPr indent="-127397" fontAlgn="base">
              <a:lnSpc>
                <a:spcPct val="100000"/>
              </a:lnSpc>
              <a:spcBef>
                <a:spcPct val="0"/>
              </a:spcBef>
              <a:spcAft>
                <a:spcPct val="0"/>
              </a:spcAft>
            </a:pPr>
            <a:endParaRPr lang="en-US" sz="1875" dirty="0">
              <a:solidFill>
                <a:srgbClr val="000000"/>
              </a:solidFill>
              <a:latin typeface="+mn-lt"/>
              <a:cs typeface="Times New Roman" pitchFamily="18" charset="0"/>
            </a:endParaRPr>
          </a:p>
          <a:p>
            <a:pPr indent="-127397" fontAlgn="base">
              <a:lnSpc>
                <a:spcPct val="100000"/>
              </a:lnSpc>
              <a:spcBef>
                <a:spcPct val="0"/>
              </a:spcBef>
              <a:spcAft>
                <a:spcPct val="0"/>
              </a:spcAft>
              <a:buSzPct val="60000"/>
            </a:pPr>
            <a:r>
              <a:rPr lang="en-US" sz="1950" b="1" dirty="0">
                <a:solidFill>
                  <a:srgbClr val="000000"/>
                </a:solidFill>
                <a:latin typeface="+mn-lt"/>
                <a:cs typeface="Times New Roman" pitchFamily="18" charset="0"/>
              </a:rPr>
              <a:t>Primary brain tumor</a:t>
            </a:r>
          </a:p>
          <a:p>
            <a:pPr indent="-127397" fontAlgn="base">
              <a:lnSpc>
                <a:spcPct val="100000"/>
              </a:lnSpc>
              <a:spcBef>
                <a:spcPct val="0"/>
              </a:spcBef>
              <a:spcAft>
                <a:spcPct val="0"/>
              </a:spcAft>
            </a:pPr>
            <a:endParaRPr lang="en-US" sz="1875" dirty="0">
              <a:solidFill>
                <a:srgbClr val="000000"/>
              </a:solidFill>
              <a:latin typeface="+mn-lt"/>
              <a:cs typeface="Times New Roman" pitchFamily="18" charset="0"/>
            </a:endParaRPr>
          </a:p>
          <a:p>
            <a:pPr indent="-127397" fontAlgn="base">
              <a:lnSpc>
                <a:spcPct val="100000"/>
              </a:lnSpc>
              <a:spcBef>
                <a:spcPct val="0"/>
              </a:spcBef>
              <a:spcAft>
                <a:spcPct val="0"/>
              </a:spcAft>
              <a:buSzPct val="60000"/>
            </a:pPr>
            <a:r>
              <a:rPr lang="en-US" sz="1950" b="1" dirty="0">
                <a:solidFill>
                  <a:srgbClr val="000000"/>
                </a:solidFill>
                <a:latin typeface="+mn-lt"/>
                <a:cs typeface="Times New Roman" pitchFamily="18" charset="0"/>
              </a:rPr>
              <a:t>Conditions causing cerebral anoxia</a:t>
            </a:r>
          </a:p>
          <a:p>
            <a:pPr lvl="0" fontAlgn="base">
              <a:lnSpc>
                <a:spcPct val="100000"/>
              </a:lnSpc>
              <a:spcBef>
                <a:spcPct val="0"/>
              </a:spcBef>
              <a:spcAft>
                <a:spcPct val="0"/>
              </a:spcAft>
              <a:buSzPct val="60000"/>
            </a:pPr>
            <a:r>
              <a:rPr lang="en-US" i="1" dirty="0">
                <a:solidFill>
                  <a:srgbClr val="000000"/>
                </a:solidFill>
                <a:latin typeface="+mn-lt"/>
                <a:cs typeface="Times New Roman" pitchFamily="18" charset="0"/>
              </a:rPr>
              <a:t>Drowning, smoke inhalation, overdose or prolonged cardiac arrest</a:t>
            </a:r>
            <a:endParaRPr lang="en-US" dirty="0">
              <a:solidFill>
                <a:srgbClr val="000000"/>
              </a:solidFill>
              <a:latin typeface="+mn-lt"/>
              <a:cs typeface="Times New Roman" pitchFamily="18" charset="0"/>
            </a:endParaRPr>
          </a:p>
          <a:p>
            <a:endParaRPr lang="en-US" dirty="0"/>
          </a:p>
        </p:txBody>
      </p:sp>
      <p:sp>
        <p:nvSpPr>
          <p:cNvPr id="4" name="Title 1">
            <a:extLst>
              <a:ext uri="{FF2B5EF4-FFF2-40B4-BE49-F238E27FC236}">
                <a16:creationId xmlns:a16="http://schemas.microsoft.com/office/drawing/2014/main" id="{25F5BFA1-C65E-4395-AB60-B4E6E207A65F}"/>
              </a:ext>
            </a:extLst>
          </p:cNvPr>
          <p:cNvSpPr>
            <a:spLocks noGrp="1"/>
          </p:cNvSpPr>
          <p:nvPr>
            <p:ph type="title"/>
          </p:nvPr>
        </p:nvSpPr>
        <p:spPr>
          <a:xfrm>
            <a:off x="1029844" y="1897182"/>
            <a:ext cx="7084313" cy="479822"/>
          </a:xfrm>
        </p:spPr>
        <p:txBody>
          <a:bodyPr>
            <a:noAutofit/>
          </a:bodyPr>
          <a:lstStyle/>
          <a:p>
            <a:pPr algn="ctr"/>
            <a:r>
              <a:rPr lang="en-US" sz="3600" b="1" dirty="0"/>
              <a:t>Types of Injuries or Illnesses</a:t>
            </a:r>
            <a:br>
              <a:rPr lang="en-US" sz="3600" b="1" dirty="0"/>
            </a:br>
            <a:r>
              <a:rPr lang="en-US" sz="3600" b="1" dirty="0"/>
              <a:t>Resulting in Brain Death</a:t>
            </a:r>
          </a:p>
        </p:txBody>
      </p:sp>
      <p:pic>
        <p:nvPicPr>
          <p:cNvPr id="5" name="Picture 3">
            <a:extLst>
              <a:ext uri="{FF2B5EF4-FFF2-40B4-BE49-F238E27FC236}">
                <a16:creationId xmlns:a16="http://schemas.microsoft.com/office/drawing/2014/main" id="{F1757772-37A4-4D5B-85F5-78D5C47AD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67" y="2634121"/>
            <a:ext cx="2838456" cy="162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meta-2">
            <a:extLst>
              <a:ext uri="{FF2B5EF4-FFF2-40B4-BE49-F238E27FC236}">
                <a16:creationId xmlns:a16="http://schemas.microsoft.com/office/drawing/2014/main" id="{56464944-D1E3-44AA-9FA9-F9847FCD8D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58803" y="4560570"/>
            <a:ext cx="1069225" cy="1440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481c">
            <a:extLst>
              <a:ext uri="{FF2B5EF4-FFF2-40B4-BE49-F238E27FC236}">
                <a16:creationId xmlns:a16="http://schemas.microsoft.com/office/drawing/2014/main" id="{B341DF77-6FA0-4FCB-BDFD-8489497C389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773" y="4557972"/>
            <a:ext cx="1800225" cy="1440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93877884-BE7D-4C96-AB74-67ED71BE0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888" y="3625263"/>
            <a:ext cx="1878336" cy="118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6D1708C4-9D05-4791-81DD-ADEACC69C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767" y="3618169"/>
            <a:ext cx="960120" cy="119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80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64F64D-A709-45DC-98AB-1458F89C760E}"/>
              </a:ext>
            </a:extLst>
          </p:cNvPr>
          <p:cNvGrpSpPr/>
          <p:nvPr/>
        </p:nvGrpSpPr>
        <p:grpSpPr>
          <a:xfrm>
            <a:off x="4690300" y="1356634"/>
            <a:ext cx="3641574" cy="3940016"/>
            <a:chOff x="4393725" y="873125"/>
            <a:chExt cx="4855432" cy="5253355"/>
          </a:xfrm>
        </p:grpSpPr>
        <p:pic>
          <p:nvPicPr>
            <p:cNvPr id="5" name="Picture 1026">
              <a:extLst>
                <a:ext uri="{FF2B5EF4-FFF2-40B4-BE49-F238E27FC236}">
                  <a16:creationId xmlns:a16="http://schemas.microsoft.com/office/drawing/2014/main" id="{3DDEAF52-CFDA-44F9-8B56-17F6C70ED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33" t="26067" r="2499" b="12492"/>
            <a:stretch/>
          </p:blipFill>
          <p:spPr bwMode="auto">
            <a:xfrm>
              <a:off x="4633956" y="1554480"/>
              <a:ext cx="4352544" cy="4572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 Box 1028">
              <a:extLst>
                <a:ext uri="{FF2B5EF4-FFF2-40B4-BE49-F238E27FC236}">
                  <a16:creationId xmlns:a16="http://schemas.microsoft.com/office/drawing/2014/main" id="{F16B7EE7-5946-473F-8708-BE15A1803A45}"/>
                </a:ext>
              </a:extLst>
            </p:cNvPr>
            <p:cNvSpPr txBox="1">
              <a:spLocks noChangeArrowheads="1"/>
            </p:cNvSpPr>
            <p:nvPr/>
          </p:nvSpPr>
          <p:spPr bwMode="auto">
            <a:xfrm>
              <a:off x="4393725" y="873125"/>
              <a:ext cx="485543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auto">
                <a:spcBef>
                  <a:spcPts val="0"/>
                </a:spcBef>
                <a:spcAft>
                  <a:spcPts val="0"/>
                </a:spcAft>
                <a:defRPr/>
              </a:pPr>
              <a:r>
                <a:rPr lang="en-US" sz="2250" b="1" dirty="0">
                  <a:ln>
                    <a:solidFill>
                      <a:srgbClr val="000054"/>
                    </a:solidFill>
                  </a:ln>
                  <a:solidFill>
                    <a:srgbClr val="0F3974"/>
                  </a:solidFill>
                  <a:latin typeface="Segoe UI"/>
                </a:rPr>
                <a:t>Herniation &amp; Brain Death</a:t>
              </a:r>
            </a:p>
          </p:txBody>
        </p:sp>
      </p:grpSp>
      <p:grpSp>
        <p:nvGrpSpPr>
          <p:cNvPr id="7" name="Group 6">
            <a:extLst>
              <a:ext uri="{FF2B5EF4-FFF2-40B4-BE49-F238E27FC236}">
                <a16:creationId xmlns:a16="http://schemas.microsoft.com/office/drawing/2014/main" id="{44DE8CF9-0E9C-4572-8264-EB67950708CD}"/>
              </a:ext>
            </a:extLst>
          </p:cNvPr>
          <p:cNvGrpSpPr/>
          <p:nvPr/>
        </p:nvGrpSpPr>
        <p:grpSpPr>
          <a:xfrm>
            <a:off x="937425" y="1356522"/>
            <a:ext cx="3202998" cy="3940128"/>
            <a:chOff x="142824" y="857736"/>
            <a:chExt cx="4270664" cy="5253504"/>
          </a:xfrm>
        </p:grpSpPr>
        <p:sp>
          <p:nvSpPr>
            <p:cNvPr id="8" name="Text Box 1027">
              <a:extLst>
                <a:ext uri="{FF2B5EF4-FFF2-40B4-BE49-F238E27FC236}">
                  <a16:creationId xmlns:a16="http://schemas.microsoft.com/office/drawing/2014/main" id="{33849823-10D0-4411-BE1B-470680EE0D82}"/>
                </a:ext>
              </a:extLst>
            </p:cNvPr>
            <p:cNvSpPr txBox="1">
              <a:spLocks noChangeArrowheads="1"/>
            </p:cNvSpPr>
            <p:nvPr/>
          </p:nvSpPr>
          <p:spPr bwMode="auto">
            <a:xfrm>
              <a:off x="142824" y="857736"/>
              <a:ext cx="411479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fontAlgn="auto">
                <a:spcBef>
                  <a:spcPts val="0"/>
                </a:spcBef>
                <a:spcAft>
                  <a:spcPts val="0"/>
                </a:spcAft>
                <a:defRPr/>
              </a:pPr>
              <a:r>
                <a:rPr lang="en-US" sz="2400" b="1" dirty="0">
                  <a:ln>
                    <a:solidFill>
                      <a:srgbClr val="000054"/>
                    </a:solidFill>
                  </a:ln>
                  <a:solidFill>
                    <a:srgbClr val="0F3974"/>
                  </a:solidFill>
                  <a:latin typeface="Segoe UI"/>
                </a:rPr>
                <a:t>Normal Brain</a:t>
              </a:r>
            </a:p>
          </p:txBody>
        </p:sp>
        <p:pic>
          <p:nvPicPr>
            <p:cNvPr id="9" name="Picture 1029">
              <a:extLst>
                <a:ext uri="{FF2B5EF4-FFF2-40B4-BE49-F238E27FC236}">
                  <a16:creationId xmlns:a16="http://schemas.microsoft.com/office/drawing/2014/main" id="{A6F204B8-AF7F-44CF-B2A2-9E5476ECB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9" t="25046" r="50833" b="12492"/>
            <a:stretch>
              <a:fillRect/>
            </a:stretch>
          </p:blipFill>
          <p:spPr bwMode="auto">
            <a:xfrm>
              <a:off x="146288" y="1539240"/>
              <a:ext cx="4267200" cy="4572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sp>
        <p:nvSpPr>
          <p:cNvPr id="10" name="Text Box 1030">
            <a:extLst>
              <a:ext uri="{FF2B5EF4-FFF2-40B4-BE49-F238E27FC236}">
                <a16:creationId xmlns:a16="http://schemas.microsoft.com/office/drawing/2014/main" id="{837CCC13-6316-4743-9A1B-0D149529D4F2}"/>
              </a:ext>
            </a:extLst>
          </p:cNvPr>
          <p:cNvSpPr txBox="1">
            <a:spLocks noChangeArrowheads="1"/>
          </p:cNvSpPr>
          <p:nvPr/>
        </p:nvSpPr>
        <p:spPr bwMode="auto">
          <a:xfrm>
            <a:off x="-57150" y="5793001"/>
            <a:ext cx="217239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685800" fontAlgn="auto">
              <a:spcBef>
                <a:spcPts val="0"/>
              </a:spcBef>
              <a:spcAft>
                <a:spcPts val="0"/>
              </a:spcAft>
              <a:defRPr/>
            </a:pPr>
            <a:r>
              <a:rPr lang="en-US" sz="900" dirty="0">
                <a:solidFill>
                  <a:prstClr val="black"/>
                </a:solidFill>
                <a:latin typeface="Segoe UI"/>
              </a:rPr>
              <a:t>Courtesy: Dr. Kenneth Wood, </a:t>
            </a:r>
            <a:r>
              <a:rPr lang="en-US" sz="900" dirty="0" err="1">
                <a:solidFill>
                  <a:prstClr val="black"/>
                </a:solidFill>
                <a:latin typeface="Segoe UI"/>
              </a:rPr>
              <a:t>Geisinger</a:t>
            </a:r>
            <a:endParaRPr lang="en-US" sz="900" dirty="0">
              <a:solidFill>
                <a:prstClr val="black"/>
              </a:solidFill>
              <a:latin typeface="Segoe UI"/>
            </a:endParaRPr>
          </a:p>
        </p:txBody>
      </p:sp>
    </p:spTree>
    <p:extLst>
      <p:ext uri="{BB962C8B-B14F-4D97-AF65-F5344CB8AC3E}">
        <p14:creationId xmlns:p14="http://schemas.microsoft.com/office/powerpoint/2010/main" val="2450179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B6B3-D18D-42FD-B0E5-BA7FCF5B6FF9}"/>
              </a:ext>
            </a:extLst>
          </p:cNvPr>
          <p:cNvSpPr>
            <a:spLocks noGrp="1"/>
          </p:cNvSpPr>
          <p:nvPr>
            <p:ph type="title"/>
          </p:nvPr>
        </p:nvSpPr>
        <p:spPr>
          <a:xfrm>
            <a:off x="194480" y="1097280"/>
            <a:ext cx="8751627" cy="1392174"/>
          </a:xfrm>
        </p:spPr>
        <p:txBody>
          <a:bodyPr>
            <a:normAutofit/>
          </a:bodyPr>
          <a:lstStyle/>
          <a:p>
            <a:pPr algn="ctr"/>
            <a:r>
              <a:rPr lang="en-US" sz="4050" dirty="0"/>
              <a:t>Determination of Brain Death: </a:t>
            </a:r>
            <a:br>
              <a:rPr lang="en-US" sz="4050" dirty="0"/>
            </a:br>
            <a:r>
              <a:rPr lang="en-US" sz="4050" dirty="0"/>
              <a:t>Clinical Exams </a:t>
            </a:r>
          </a:p>
        </p:txBody>
      </p:sp>
      <p:sp>
        <p:nvSpPr>
          <p:cNvPr id="4" name="Rectangle 4">
            <a:extLst>
              <a:ext uri="{FF2B5EF4-FFF2-40B4-BE49-F238E27FC236}">
                <a16:creationId xmlns:a16="http://schemas.microsoft.com/office/drawing/2014/main" id="{F5FB416D-301A-40E9-806A-E742A49505C3}"/>
              </a:ext>
            </a:extLst>
          </p:cNvPr>
          <p:cNvSpPr>
            <a:spLocks noGrp="1" noChangeArrowheads="1"/>
          </p:cNvSpPr>
          <p:nvPr>
            <p:ph sz="quarter" idx="13"/>
          </p:nvPr>
        </p:nvSpPr>
        <p:spPr bwMode="auto">
          <a:xfrm>
            <a:off x="353634" y="2665134"/>
            <a:ext cx="7084219" cy="320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72641" eaLnBrk="0" hangingPunct="0">
              <a:lnSpc>
                <a:spcPct val="75000"/>
              </a:lnSpc>
              <a:spcBef>
                <a:spcPct val="50000"/>
              </a:spcBef>
              <a:buClr>
                <a:srgbClr val="FFCC00"/>
              </a:buClr>
              <a:buSzPct val="120000"/>
            </a:pPr>
            <a:r>
              <a:rPr lang="en-US" sz="2400" b="1" dirty="0">
                <a:solidFill>
                  <a:schemeClr val="tx1"/>
                </a:solidFill>
                <a:latin typeface="Calibri" pitchFamily="34" charset="0"/>
              </a:rPr>
              <a:t>Absence of brainstem reflexes</a:t>
            </a:r>
            <a:r>
              <a:rPr lang="en-US" sz="1950" dirty="0">
                <a:solidFill>
                  <a:schemeClr val="tx1"/>
                </a:solidFill>
                <a:latin typeface="Calibri" pitchFamily="34" charset="0"/>
              </a:rPr>
              <a:t>:</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Pupillary reactivity to light</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Corneal reflex</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a:t>
            </a:r>
            <a:r>
              <a:rPr lang="en-US" sz="1500" dirty="0" err="1">
                <a:solidFill>
                  <a:schemeClr val="tx1"/>
                </a:solidFill>
                <a:latin typeface="Calibri" pitchFamily="34" charset="0"/>
              </a:rPr>
              <a:t>Oculocephalic</a:t>
            </a:r>
            <a:r>
              <a:rPr lang="en-US" sz="1500" dirty="0">
                <a:solidFill>
                  <a:schemeClr val="tx1"/>
                </a:solidFill>
                <a:latin typeface="Calibri" pitchFamily="34" charset="0"/>
              </a:rPr>
              <a:t> (Doll’s Eye) reflex </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Cold </a:t>
            </a:r>
            <a:r>
              <a:rPr lang="en-US" sz="1500" dirty="0" err="1">
                <a:solidFill>
                  <a:schemeClr val="tx1"/>
                </a:solidFill>
                <a:latin typeface="Calibri" pitchFamily="34" charset="0"/>
              </a:rPr>
              <a:t>calorics</a:t>
            </a:r>
            <a:r>
              <a:rPr lang="en-US" sz="1500" dirty="0">
                <a:solidFill>
                  <a:schemeClr val="tx1"/>
                </a:solidFill>
                <a:latin typeface="Calibri" pitchFamily="34" charset="0"/>
              </a:rPr>
              <a:t> reflex</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Jaw-jerk reflex </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Cough and gag response </a:t>
            </a:r>
          </a:p>
          <a:p>
            <a:pPr defTabSz="172641" eaLnBrk="0" hangingPunct="0">
              <a:lnSpc>
                <a:spcPct val="75000"/>
              </a:lnSpc>
              <a:spcBef>
                <a:spcPct val="50000"/>
              </a:spcBef>
              <a:buSzPct val="120000"/>
              <a:buFontTx/>
              <a:buChar char="-"/>
            </a:pPr>
            <a:r>
              <a:rPr lang="en-US" sz="1500" dirty="0">
                <a:solidFill>
                  <a:schemeClr val="tx1"/>
                </a:solidFill>
                <a:latin typeface="Calibri" pitchFamily="34" charset="0"/>
              </a:rPr>
              <a:t>  Facial grimacing or other response to painful stimuli other than reflexes</a:t>
            </a:r>
          </a:p>
        </p:txBody>
      </p:sp>
      <p:pic>
        <p:nvPicPr>
          <p:cNvPr id="5" name="Picture 2" descr="http://images.radiopaedia.org/images/943/c908d8ec29646fdfcd1ad378c00d60.jpg">
            <a:extLst>
              <a:ext uri="{FF2B5EF4-FFF2-40B4-BE49-F238E27FC236}">
                <a16:creationId xmlns:a16="http://schemas.microsoft.com/office/drawing/2014/main" id="{51309F18-A31A-4BD0-BDB8-63E705102D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2260" y="2812899"/>
            <a:ext cx="1748511" cy="21465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1DAE49F-7B28-4E71-AA57-ACCB5E1C6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041" y="2665134"/>
            <a:ext cx="1581623" cy="260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403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3970" name="Rectangle 1026"/>
          <p:cNvSpPr>
            <a:spLocks noGrp="1" noChangeArrowheads="1"/>
          </p:cNvSpPr>
          <p:nvPr>
            <p:ph type="title"/>
          </p:nvPr>
        </p:nvSpPr>
        <p:spPr>
          <a:xfrm>
            <a:off x="771099" y="720329"/>
            <a:ext cx="7601803" cy="857250"/>
          </a:xfrm>
          <a:noFill/>
          <a:ln/>
          <a:extLst>
            <a:ext uri="{91240B29-F687-4F45-9708-019B960494DF}">
              <a14:hiddenLine xmlns:a14="http://schemas.microsoft.com/office/drawing/2010/main" w="12699">
                <a:solidFill>
                  <a:schemeClr val="tx1"/>
                </a:solidFill>
                <a:miter lim="800000"/>
                <a:headEnd/>
                <a:tailEnd/>
              </a14:hiddenLine>
            </a:ext>
          </a:extLst>
        </p:spPr>
        <p:txBody>
          <a:bodyPr vert="horz" lIns="67866" tIns="33338" rIns="67866" bIns="33338" rtlCol="0" anchor="ctr">
            <a:noAutofit/>
          </a:bodyPr>
          <a:lstStyle/>
          <a:p>
            <a:pPr algn="ctr"/>
            <a:r>
              <a:rPr lang="en-US" sz="3300" b="1" dirty="0">
                <a:ln>
                  <a:solidFill>
                    <a:srgbClr val="000054"/>
                  </a:solidFill>
                </a:ln>
                <a:solidFill>
                  <a:srgbClr val="0F3974"/>
                </a:solidFill>
                <a:latin typeface="Segoe UI Light (Headings)"/>
              </a:rPr>
              <a:t>Diagnostic Approach to Brain Death (AAN)</a:t>
            </a:r>
          </a:p>
        </p:txBody>
      </p:sp>
      <p:sp>
        <p:nvSpPr>
          <p:cNvPr id="1363971" name="Text Box 1027"/>
          <p:cNvSpPr txBox="1">
            <a:spLocks noChangeArrowheads="1"/>
          </p:cNvSpPr>
          <p:nvPr/>
        </p:nvSpPr>
        <p:spPr bwMode="auto">
          <a:xfrm>
            <a:off x="4057650" y="1543050"/>
            <a:ext cx="857250" cy="369332"/>
          </a:xfrm>
          <a:prstGeom prst="rect">
            <a:avLst/>
          </a:prstGeom>
          <a:solidFill>
            <a:srgbClr val="FB756B"/>
          </a:solidFill>
          <a:ln w="12700">
            <a:solidFill>
              <a:srgbClr val="000000"/>
            </a:solidFill>
            <a:miter lim="800000"/>
            <a:headEnd/>
            <a:tailEnd/>
          </a:ln>
          <a:effectLst>
            <a:outerShdw dist="35921" dir="2700000" algn="ctr" rotWithShape="0">
              <a:schemeClr val="bg2"/>
            </a:outerShdw>
          </a:effectLst>
        </p:spPr>
        <p:txBody>
          <a:bodyPr>
            <a:spAutoFit/>
          </a:bodyPr>
          <a:lstStyle/>
          <a:p>
            <a:pPr defTabSz="685800" eaLnBrk="0" hangingPunct="0">
              <a:spcBef>
                <a:spcPct val="50000"/>
              </a:spcBef>
              <a:defRPr/>
            </a:pPr>
            <a:r>
              <a:rPr lang="en-US" sz="1800" b="1">
                <a:solidFill>
                  <a:srgbClr val="000000"/>
                </a:solidFill>
                <a:latin typeface="Segoe UI Light (Headings)"/>
              </a:rPr>
              <a:t>Coma</a:t>
            </a:r>
          </a:p>
        </p:txBody>
      </p:sp>
      <p:sp>
        <p:nvSpPr>
          <p:cNvPr id="1363972" name="Text Box 1028"/>
          <p:cNvSpPr txBox="1">
            <a:spLocks noChangeArrowheads="1"/>
          </p:cNvSpPr>
          <p:nvPr/>
        </p:nvSpPr>
        <p:spPr bwMode="auto">
          <a:xfrm>
            <a:off x="3028950" y="2286001"/>
            <a:ext cx="3200400" cy="646331"/>
          </a:xfrm>
          <a:prstGeom prst="rect">
            <a:avLst/>
          </a:prstGeom>
          <a:solidFill>
            <a:srgbClr val="FB756B"/>
          </a:solidFill>
          <a:ln w="12700">
            <a:solidFill>
              <a:srgbClr val="000000"/>
            </a:solidFill>
            <a:miter lim="800000"/>
            <a:headEnd/>
            <a:tailEnd/>
          </a:ln>
          <a:effectLst>
            <a:outerShdw dist="35921" dir="2700000" algn="ctr" rotWithShape="0">
              <a:schemeClr val="bg2"/>
            </a:outerShdw>
          </a:effectLst>
        </p:spPr>
        <p:txBody>
          <a:bodyPr>
            <a:spAutoFit/>
          </a:bodyPr>
          <a:lstStyle/>
          <a:p>
            <a:pPr defTabSz="685800" eaLnBrk="0" hangingPunct="0">
              <a:defRPr/>
            </a:pPr>
            <a:r>
              <a:rPr lang="en-US" sz="1800" b="1" dirty="0">
                <a:solidFill>
                  <a:srgbClr val="000000"/>
                </a:solidFill>
                <a:latin typeface="Segoe UI Light (Headings)"/>
              </a:rPr>
              <a:t>Cause of coma evidence</a:t>
            </a:r>
          </a:p>
          <a:p>
            <a:pPr defTabSz="685800" eaLnBrk="0" hangingPunct="0">
              <a:buFontTx/>
              <a:buChar char="•"/>
              <a:defRPr/>
            </a:pPr>
            <a:r>
              <a:rPr lang="en-US" sz="1800" b="1" dirty="0">
                <a:solidFill>
                  <a:srgbClr val="000000"/>
                </a:solidFill>
                <a:latin typeface="Segoe UI Light (Headings)"/>
              </a:rPr>
              <a:t>Clinical </a:t>
            </a:r>
            <a:r>
              <a:rPr lang="en-US" sz="1800" b="1" dirty="0">
                <a:solidFill>
                  <a:srgbClr val="000000"/>
                </a:solidFill>
                <a:latin typeface="Segoe UI Light (Headings)"/>
                <a:sym typeface="Symbol" pitchFamily="18" charset="2"/>
              </a:rPr>
              <a:t> Neuro-image  CSF</a:t>
            </a:r>
          </a:p>
        </p:txBody>
      </p:sp>
      <p:sp>
        <p:nvSpPr>
          <p:cNvPr id="1363973" name="Text Box 1029"/>
          <p:cNvSpPr txBox="1">
            <a:spLocks noChangeArrowheads="1"/>
          </p:cNvSpPr>
          <p:nvPr/>
        </p:nvSpPr>
        <p:spPr bwMode="auto">
          <a:xfrm>
            <a:off x="2686050" y="3257551"/>
            <a:ext cx="3943350" cy="1200329"/>
          </a:xfrm>
          <a:prstGeom prst="rect">
            <a:avLst/>
          </a:prstGeom>
          <a:solidFill>
            <a:srgbClr val="FB756B"/>
          </a:solidFill>
          <a:ln w="12700">
            <a:solidFill>
              <a:srgbClr val="000000"/>
            </a:solidFill>
            <a:miter lim="800000"/>
            <a:headEnd/>
            <a:tailEnd/>
          </a:ln>
          <a:effectLst>
            <a:outerShdw dist="35921" dir="2700000" algn="ctr" rotWithShape="0">
              <a:schemeClr val="bg2"/>
            </a:outerShdw>
          </a:effectLst>
        </p:spPr>
        <p:txBody>
          <a:bodyPr>
            <a:spAutoFit/>
          </a:bodyPr>
          <a:lstStyle/>
          <a:p>
            <a:pPr defTabSz="685800" eaLnBrk="0" hangingPunct="0">
              <a:defRPr/>
            </a:pPr>
            <a:r>
              <a:rPr lang="en-US" sz="1800" b="1" dirty="0">
                <a:solidFill>
                  <a:srgbClr val="000000"/>
                </a:solidFill>
                <a:latin typeface="Segoe UI Light (Headings)"/>
              </a:rPr>
              <a:t>Clinical Neuro Exam</a:t>
            </a:r>
          </a:p>
          <a:p>
            <a:pPr defTabSz="685800" eaLnBrk="0" hangingPunct="0">
              <a:buFontTx/>
              <a:buChar char="•"/>
              <a:defRPr/>
            </a:pPr>
            <a:r>
              <a:rPr lang="en-US" sz="1800" b="1" dirty="0">
                <a:solidFill>
                  <a:srgbClr val="000000"/>
                </a:solidFill>
                <a:latin typeface="Segoe UI Light (Headings)"/>
              </a:rPr>
              <a:t>  Absent motor response</a:t>
            </a:r>
          </a:p>
          <a:p>
            <a:pPr defTabSz="685800" eaLnBrk="0" hangingPunct="0">
              <a:buFontTx/>
              <a:buChar char="•"/>
              <a:defRPr/>
            </a:pPr>
            <a:r>
              <a:rPr lang="en-US" sz="1800" b="1" dirty="0">
                <a:solidFill>
                  <a:srgbClr val="000000"/>
                </a:solidFill>
                <a:latin typeface="Segoe UI Light (Headings)"/>
              </a:rPr>
              <a:t>  Absent brainstem function</a:t>
            </a:r>
          </a:p>
          <a:p>
            <a:pPr defTabSz="685800" eaLnBrk="0" hangingPunct="0">
              <a:buFontTx/>
              <a:buChar char="•"/>
              <a:defRPr/>
            </a:pPr>
            <a:r>
              <a:rPr lang="en-US" sz="1800" b="1" dirty="0">
                <a:solidFill>
                  <a:srgbClr val="000000"/>
                </a:solidFill>
                <a:latin typeface="Segoe UI Light (Headings)"/>
              </a:rPr>
              <a:t>  Apnea test PaCO2 </a:t>
            </a:r>
            <a:r>
              <a:rPr lang="en-US" sz="1800" b="1" dirty="0">
                <a:solidFill>
                  <a:srgbClr val="000000"/>
                </a:solidFill>
                <a:latin typeface="Segoe UI Light (Headings)"/>
                <a:sym typeface="Symbol" pitchFamily="18" charset="2"/>
              </a:rPr>
              <a:t> 60 mmHg</a:t>
            </a:r>
            <a:r>
              <a:rPr lang="en-US" sz="1800" b="1" dirty="0">
                <a:solidFill>
                  <a:srgbClr val="000000"/>
                </a:solidFill>
                <a:latin typeface="Segoe UI Light (Headings)"/>
              </a:rPr>
              <a:t> </a:t>
            </a:r>
          </a:p>
        </p:txBody>
      </p:sp>
      <p:sp>
        <p:nvSpPr>
          <p:cNvPr id="1363974" name="Text Box 1030"/>
          <p:cNvSpPr txBox="1">
            <a:spLocks noChangeArrowheads="1"/>
          </p:cNvSpPr>
          <p:nvPr/>
        </p:nvSpPr>
        <p:spPr bwMode="auto">
          <a:xfrm>
            <a:off x="2743200" y="4800600"/>
            <a:ext cx="3829050" cy="369332"/>
          </a:xfrm>
          <a:prstGeom prst="rect">
            <a:avLst/>
          </a:prstGeom>
          <a:solidFill>
            <a:srgbClr val="FB756B"/>
          </a:solidFill>
          <a:ln w="12700">
            <a:solidFill>
              <a:srgbClr val="000000"/>
            </a:solidFill>
            <a:miter lim="800000"/>
            <a:headEnd/>
            <a:tailEnd/>
          </a:ln>
          <a:effectLst>
            <a:outerShdw dist="35921" dir="2700000" algn="ctr" rotWithShape="0">
              <a:schemeClr val="bg2"/>
            </a:outerShdw>
          </a:effectLst>
        </p:spPr>
        <p:txBody>
          <a:bodyPr>
            <a:spAutoFit/>
          </a:bodyPr>
          <a:lstStyle/>
          <a:p>
            <a:pPr defTabSz="685800" eaLnBrk="0" hangingPunct="0">
              <a:spcBef>
                <a:spcPct val="20000"/>
              </a:spcBef>
              <a:defRPr/>
            </a:pPr>
            <a:r>
              <a:rPr lang="en-US" sz="1800" b="1">
                <a:solidFill>
                  <a:srgbClr val="000000"/>
                </a:solidFill>
              </a:rPr>
              <a:t>Clinical Diagnosis Brain Death</a:t>
            </a:r>
          </a:p>
        </p:txBody>
      </p:sp>
      <p:sp>
        <p:nvSpPr>
          <p:cNvPr id="1363975" name="Text Box 1031"/>
          <p:cNvSpPr txBox="1">
            <a:spLocks noChangeArrowheads="1"/>
          </p:cNvSpPr>
          <p:nvPr/>
        </p:nvSpPr>
        <p:spPr bwMode="auto">
          <a:xfrm>
            <a:off x="3886200" y="5486401"/>
            <a:ext cx="1428750" cy="323165"/>
          </a:xfrm>
          <a:prstGeom prst="rect">
            <a:avLst/>
          </a:prstGeom>
          <a:solidFill>
            <a:srgbClr val="FB756B"/>
          </a:solidFill>
          <a:ln w="12700">
            <a:solidFill>
              <a:srgbClr val="000000"/>
            </a:solidFill>
            <a:miter lim="800000"/>
            <a:headEnd/>
            <a:tailEnd/>
          </a:ln>
          <a:effectLst>
            <a:outerShdw dist="35921" dir="2700000" algn="ctr" rotWithShape="0">
              <a:schemeClr val="bg2"/>
            </a:outerShdw>
          </a:effectLst>
        </p:spPr>
        <p:txBody>
          <a:bodyPr>
            <a:spAutoFit/>
          </a:bodyPr>
          <a:lstStyle/>
          <a:p>
            <a:pPr defTabSz="685800" eaLnBrk="0" hangingPunct="0">
              <a:spcBef>
                <a:spcPct val="20000"/>
              </a:spcBef>
              <a:defRPr/>
            </a:pPr>
            <a:r>
              <a:rPr lang="en-US" sz="1500" b="1">
                <a:solidFill>
                  <a:srgbClr val="000000"/>
                </a:solidFill>
              </a:rPr>
              <a:t>Donor?</a:t>
            </a:r>
          </a:p>
        </p:txBody>
      </p:sp>
      <p:sp>
        <p:nvSpPr>
          <p:cNvPr id="1363976" name="Text Box 1032"/>
          <p:cNvSpPr txBox="1">
            <a:spLocks noChangeArrowheads="1"/>
          </p:cNvSpPr>
          <p:nvPr/>
        </p:nvSpPr>
        <p:spPr bwMode="auto">
          <a:xfrm>
            <a:off x="1200150" y="1543051"/>
            <a:ext cx="19431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1500" b="1" dirty="0">
                <a:solidFill>
                  <a:srgbClr val="000000"/>
                </a:solidFill>
                <a:latin typeface="Segoe UI Light (Headings)"/>
              </a:rPr>
              <a:t>No severe electrolyte acid base disturbances</a:t>
            </a:r>
          </a:p>
        </p:txBody>
      </p:sp>
      <p:sp>
        <p:nvSpPr>
          <p:cNvPr id="1363977" name="Text Box 1033"/>
          <p:cNvSpPr txBox="1">
            <a:spLocks noChangeArrowheads="1"/>
          </p:cNvSpPr>
          <p:nvPr/>
        </p:nvSpPr>
        <p:spPr bwMode="auto">
          <a:xfrm>
            <a:off x="1200150" y="2936082"/>
            <a:ext cx="18859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1500" b="1">
                <a:solidFill>
                  <a:srgbClr val="000000"/>
                </a:solidFill>
                <a:latin typeface="Segoe UI Light (Headings)"/>
              </a:rPr>
              <a:t>No endocrine crisis</a:t>
            </a:r>
          </a:p>
        </p:txBody>
      </p:sp>
      <p:sp>
        <p:nvSpPr>
          <p:cNvPr id="1363978" name="Text Box 1034"/>
          <p:cNvSpPr txBox="1">
            <a:spLocks noChangeArrowheads="1"/>
          </p:cNvSpPr>
          <p:nvPr/>
        </p:nvSpPr>
        <p:spPr bwMode="auto">
          <a:xfrm>
            <a:off x="6172200" y="1714501"/>
            <a:ext cx="21145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defRPr/>
            </a:pPr>
            <a:r>
              <a:rPr lang="en-US" sz="1500" b="1">
                <a:solidFill>
                  <a:srgbClr val="000000"/>
                </a:solidFill>
                <a:latin typeface="Segoe UI Light (Headings)"/>
              </a:rPr>
              <a:t>No hypothermia</a:t>
            </a:r>
          </a:p>
        </p:txBody>
      </p:sp>
      <p:sp>
        <p:nvSpPr>
          <p:cNvPr id="1363979" name="Text Box 1035"/>
          <p:cNvSpPr txBox="1">
            <a:spLocks noChangeArrowheads="1"/>
          </p:cNvSpPr>
          <p:nvPr/>
        </p:nvSpPr>
        <p:spPr bwMode="auto">
          <a:xfrm>
            <a:off x="6743700" y="2628901"/>
            <a:ext cx="21717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6038" algn="l">
              <a:defRPr sz="2400">
                <a:solidFill>
                  <a:schemeClr val="tx1"/>
                </a:solidFill>
                <a:latin typeface="Times New Roman" pitchFamily="18" charset="0"/>
              </a:defRPr>
            </a:lvl1pPr>
            <a:lvl2pPr marL="62547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indent="34529" defTabSz="685800" eaLnBrk="0" hangingPunct="0">
              <a:defRPr/>
            </a:pPr>
            <a:r>
              <a:rPr lang="en-US" sz="1500" b="1">
                <a:solidFill>
                  <a:srgbClr val="000000"/>
                </a:solidFill>
                <a:latin typeface="Segoe UI Light (Headings)"/>
              </a:rPr>
              <a:t>No drugs</a:t>
            </a:r>
          </a:p>
          <a:p>
            <a:pPr indent="34529" defTabSz="685800" eaLnBrk="0" hangingPunct="0">
              <a:buFontTx/>
              <a:buChar char="•"/>
              <a:defRPr/>
            </a:pPr>
            <a:r>
              <a:rPr lang="en-US" sz="1500" b="1">
                <a:solidFill>
                  <a:srgbClr val="000000"/>
                </a:solidFill>
                <a:latin typeface="Segoe UI Light (Headings)"/>
              </a:rPr>
              <a:t>  Intoxication</a:t>
            </a:r>
          </a:p>
          <a:p>
            <a:pPr indent="34529" defTabSz="685800" eaLnBrk="0" hangingPunct="0">
              <a:buFontTx/>
              <a:buChar char="•"/>
              <a:defRPr/>
            </a:pPr>
            <a:r>
              <a:rPr lang="en-US" sz="1500" b="1">
                <a:solidFill>
                  <a:srgbClr val="000000"/>
                </a:solidFill>
                <a:latin typeface="Segoe UI Light (Headings)"/>
              </a:rPr>
              <a:t>  Sedatives</a:t>
            </a:r>
          </a:p>
          <a:p>
            <a:pPr indent="34529" defTabSz="685800" eaLnBrk="0" hangingPunct="0">
              <a:buFontTx/>
              <a:buChar char="•"/>
              <a:defRPr/>
            </a:pPr>
            <a:r>
              <a:rPr lang="en-US" sz="1500" b="1">
                <a:solidFill>
                  <a:srgbClr val="000000"/>
                </a:solidFill>
                <a:latin typeface="Segoe UI Light (Headings)"/>
              </a:rPr>
              <a:t>  Relaxants</a:t>
            </a:r>
          </a:p>
          <a:p>
            <a:pPr indent="34529" defTabSz="685800" eaLnBrk="0" hangingPunct="0">
              <a:buFontTx/>
              <a:buChar char="•"/>
              <a:defRPr/>
            </a:pPr>
            <a:r>
              <a:rPr lang="en-US" sz="1500" b="1">
                <a:solidFill>
                  <a:srgbClr val="000000"/>
                </a:solidFill>
                <a:latin typeface="Segoe UI Light (Headings)"/>
              </a:rPr>
              <a:t>  Poisoning</a:t>
            </a:r>
          </a:p>
        </p:txBody>
      </p:sp>
      <p:sp>
        <p:nvSpPr>
          <p:cNvPr id="1363980" name="Text Box 1036"/>
          <p:cNvSpPr txBox="1">
            <a:spLocks noChangeArrowheads="1"/>
          </p:cNvSpPr>
          <p:nvPr/>
        </p:nvSpPr>
        <p:spPr bwMode="auto">
          <a:xfrm>
            <a:off x="6115050" y="5314950"/>
            <a:ext cx="2114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defRPr/>
            </a:pPr>
            <a:r>
              <a:rPr lang="en-US" sz="1800" b="1">
                <a:solidFill>
                  <a:srgbClr val="000000"/>
                </a:solidFill>
                <a:latin typeface="Segoe UI Light (Headings)"/>
              </a:rPr>
              <a:t>Disconnect vent</a:t>
            </a:r>
          </a:p>
        </p:txBody>
      </p:sp>
      <p:sp>
        <p:nvSpPr>
          <p:cNvPr id="1363981" name="Text Box 1037"/>
          <p:cNvSpPr txBox="1">
            <a:spLocks noChangeArrowheads="1"/>
          </p:cNvSpPr>
          <p:nvPr/>
        </p:nvSpPr>
        <p:spPr bwMode="auto">
          <a:xfrm>
            <a:off x="1485900" y="5314950"/>
            <a:ext cx="2114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defRPr/>
            </a:pPr>
            <a:r>
              <a:rPr lang="en-US" sz="1800" b="1">
                <a:solidFill>
                  <a:srgbClr val="000000"/>
                </a:solidFill>
                <a:latin typeface="Segoe UI Light (Headings)"/>
              </a:rPr>
              <a:t>Procurement</a:t>
            </a:r>
          </a:p>
        </p:txBody>
      </p:sp>
      <p:sp>
        <p:nvSpPr>
          <p:cNvPr id="1363982" name="Text Box 1038"/>
          <p:cNvSpPr txBox="1">
            <a:spLocks noChangeArrowheads="1"/>
          </p:cNvSpPr>
          <p:nvPr/>
        </p:nvSpPr>
        <p:spPr bwMode="auto">
          <a:xfrm>
            <a:off x="2171700" y="4686301"/>
            <a:ext cx="4000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endParaRPr lang="en-US" sz="1350">
              <a:solidFill>
                <a:srgbClr val="000000"/>
              </a:solidFill>
            </a:endParaRPr>
          </a:p>
        </p:txBody>
      </p:sp>
      <p:sp>
        <p:nvSpPr>
          <p:cNvPr id="1363983" name="Line 1039"/>
          <p:cNvSpPr>
            <a:spLocks noChangeShapeType="1"/>
          </p:cNvSpPr>
          <p:nvPr/>
        </p:nvSpPr>
        <p:spPr bwMode="auto">
          <a:xfrm flipV="1">
            <a:off x="5314950" y="5543550"/>
            <a:ext cx="685800" cy="1714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84" name="Line 1040"/>
          <p:cNvSpPr>
            <a:spLocks noChangeShapeType="1"/>
          </p:cNvSpPr>
          <p:nvPr/>
        </p:nvSpPr>
        <p:spPr bwMode="auto">
          <a:xfrm flipH="1" flipV="1">
            <a:off x="2914650" y="5486400"/>
            <a:ext cx="97155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85" name="Line 1041"/>
          <p:cNvSpPr>
            <a:spLocks noChangeShapeType="1"/>
          </p:cNvSpPr>
          <p:nvPr/>
        </p:nvSpPr>
        <p:spPr bwMode="auto">
          <a:xfrm flipV="1">
            <a:off x="6229350" y="2171700"/>
            <a:ext cx="457200" cy="342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86" name="Line 1042"/>
          <p:cNvSpPr>
            <a:spLocks noChangeShapeType="1"/>
          </p:cNvSpPr>
          <p:nvPr/>
        </p:nvSpPr>
        <p:spPr bwMode="auto">
          <a:xfrm>
            <a:off x="6229350" y="2628900"/>
            <a:ext cx="4572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87" name="Line 1043"/>
          <p:cNvSpPr>
            <a:spLocks noChangeShapeType="1"/>
          </p:cNvSpPr>
          <p:nvPr/>
        </p:nvSpPr>
        <p:spPr bwMode="auto">
          <a:xfrm flipH="1" flipV="1">
            <a:off x="2686050" y="2114550"/>
            <a:ext cx="342900" cy="4000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88" name="Line 1044"/>
          <p:cNvSpPr>
            <a:spLocks noChangeShapeType="1"/>
          </p:cNvSpPr>
          <p:nvPr/>
        </p:nvSpPr>
        <p:spPr bwMode="auto">
          <a:xfrm flipH="1">
            <a:off x="2628900" y="2628900"/>
            <a:ext cx="400050" cy="342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89" name="Line 1045"/>
          <p:cNvSpPr>
            <a:spLocks noChangeShapeType="1"/>
          </p:cNvSpPr>
          <p:nvPr/>
        </p:nvSpPr>
        <p:spPr bwMode="auto">
          <a:xfrm>
            <a:off x="4457700" y="2000250"/>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90" name="Line 1046"/>
          <p:cNvSpPr>
            <a:spLocks noChangeShapeType="1"/>
          </p:cNvSpPr>
          <p:nvPr/>
        </p:nvSpPr>
        <p:spPr bwMode="auto">
          <a:xfrm>
            <a:off x="4514850" y="2971800"/>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91" name="Line 1047"/>
          <p:cNvSpPr>
            <a:spLocks noChangeShapeType="1"/>
          </p:cNvSpPr>
          <p:nvPr/>
        </p:nvSpPr>
        <p:spPr bwMode="auto">
          <a:xfrm>
            <a:off x="4572000" y="4457700"/>
            <a:ext cx="0" cy="2857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92" name="Line 1048"/>
          <p:cNvSpPr>
            <a:spLocks noChangeShapeType="1"/>
          </p:cNvSpPr>
          <p:nvPr/>
        </p:nvSpPr>
        <p:spPr bwMode="auto">
          <a:xfrm>
            <a:off x="4572000" y="5200650"/>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2100">
              <a:solidFill>
                <a:srgbClr val="000000"/>
              </a:solidFill>
            </a:endParaRPr>
          </a:p>
        </p:txBody>
      </p:sp>
      <p:sp>
        <p:nvSpPr>
          <p:cNvPr id="1363993" name="Text Box 1049"/>
          <p:cNvSpPr txBox="1">
            <a:spLocks noChangeArrowheads="1"/>
          </p:cNvSpPr>
          <p:nvPr/>
        </p:nvSpPr>
        <p:spPr bwMode="auto">
          <a:xfrm>
            <a:off x="0" y="5800757"/>
            <a:ext cx="371475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825" dirty="0" err="1">
                <a:solidFill>
                  <a:srgbClr val="000000"/>
                </a:solidFill>
              </a:rPr>
              <a:t>Wijdicks</a:t>
            </a:r>
            <a:r>
              <a:rPr lang="en-US" sz="825" dirty="0">
                <a:solidFill>
                  <a:srgbClr val="000000"/>
                </a:solidFill>
              </a:rPr>
              <a:t> Neurology 1995; 45:1003-11</a:t>
            </a:r>
          </a:p>
        </p:txBody>
      </p:sp>
      <p:sp>
        <p:nvSpPr>
          <p:cNvPr id="1363994" name="Text Box 1050"/>
          <p:cNvSpPr txBox="1">
            <a:spLocks noChangeArrowheads="1"/>
          </p:cNvSpPr>
          <p:nvPr/>
        </p:nvSpPr>
        <p:spPr bwMode="auto">
          <a:xfrm>
            <a:off x="4572000" y="1885951"/>
            <a:ext cx="3429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1500" b="1" dirty="0">
                <a:ln>
                  <a:solidFill>
                    <a:srgbClr val="000000"/>
                  </a:solidFill>
                </a:ln>
                <a:solidFill>
                  <a:srgbClr val="000000"/>
                </a:solidFill>
              </a:rPr>
              <a:t>+</a:t>
            </a:r>
          </a:p>
        </p:txBody>
      </p:sp>
      <p:sp>
        <p:nvSpPr>
          <p:cNvPr id="1363995" name="Text Box 1051"/>
          <p:cNvSpPr txBox="1">
            <a:spLocks noChangeArrowheads="1"/>
          </p:cNvSpPr>
          <p:nvPr/>
        </p:nvSpPr>
        <p:spPr bwMode="auto">
          <a:xfrm>
            <a:off x="4629150" y="2857501"/>
            <a:ext cx="3429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1500" b="1" dirty="0">
                <a:ln>
                  <a:solidFill>
                    <a:srgbClr val="000000"/>
                  </a:solidFill>
                </a:ln>
                <a:solidFill>
                  <a:srgbClr val="000000"/>
                </a:solidFill>
              </a:rPr>
              <a:t>+</a:t>
            </a:r>
          </a:p>
        </p:txBody>
      </p:sp>
      <p:sp>
        <p:nvSpPr>
          <p:cNvPr id="1363996" name="Text Box 1052"/>
          <p:cNvSpPr txBox="1">
            <a:spLocks noChangeArrowheads="1"/>
          </p:cNvSpPr>
          <p:nvPr/>
        </p:nvSpPr>
        <p:spPr bwMode="auto">
          <a:xfrm>
            <a:off x="4686300" y="4457701"/>
            <a:ext cx="3429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1650" b="1" dirty="0">
                <a:ln>
                  <a:solidFill>
                    <a:srgbClr val="000000"/>
                  </a:solidFill>
                </a:ln>
                <a:solidFill>
                  <a:srgbClr val="000000"/>
                </a:solidFill>
              </a:rPr>
              <a:t>+</a:t>
            </a:r>
          </a:p>
        </p:txBody>
      </p:sp>
      <p:sp>
        <p:nvSpPr>
          <p:cNvPr id="1363997" name="Text Box 1053"/>
          <p:cNvSpPr txBox="1">
            <a:spLocks noChangeArrowheads="1"/>
          </p:cNvSpPr>
          <p:nvPr/>
        </p:nvSpPr>
        <p:spPr bwMode="auto">
          <a:xfrm>
            <a:off x="3600450" y="5257801"/>
            <a:ext cx="3429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2100" b="1">
                <a:solidFill>
                  <a:srgbClr val="000000"/>
                </a:solidFill>
              </a:rPr>
              <a:t>+</a:t>
            </a:r>
          </a:p>
        </p:txBody>
      </p:sp>
      <p:sp>
        <p:nvSpPr>
          <p:cNvPr id="1363998" name="Text Box 1054"/>
          <p:cNvSpPr txBox="1">
            <a:spLocks noChangeArrowheads="1"/>
          </p:cNvSpPr>
          <p:nvPr/>
        </p:nvSpPr>
        <p:spPr bwMode="auto">
          <a:xfrm>
            <a:off x="5429250" y="5211366"/>
            <a:ext cx="3429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eaLnBrk="0" hangingPunct="0">
              <a:spcBef>
                <a:spcPct val="50000"/>
              </a:spcBef>
              <a:defRPr/>
            </a:pPr>
            <a:r>
              <a:rPr lang="en-US" sz="2100" b="1">
                <a:solidFill>
                  <a:srgbClr val="000000"/>
                </a:solidFill>
              </a:rPr>
              <a:t>-</a:t>
            </a:r>
          </a:p>
        </p:txBody>
      </p:sp>
      <p:cxnSp>
        <p:nvCxnSpPr>
          <p:cNvPr id="31" name="Straight Connector 30">
            <a:extLst>
              <a:ext uri="{FF2B5EF4-FFF2-40B4-BE49-F238E27FC236}">
                <a16:creationId xmlns:a16="http://schemas.microsoft.com/office/drawing/2014/main" id="{64C5678E-7755-40F6-A085-CFD338ADE2E1}"/>
              </a:ext>
            </a:extLst>
          </p:cNvPr>
          <p:cNvCxnSpPr>
            <a:cxnSpLocks/>
          </p:cNvCxnSpPr>
          <p:nvPr/>
        </p:nvCxnSpPr>
        <p:spPr>
          <a:xfrm>
            <a:off x="399198" y="1418514"/>
            <a:ext cx="83456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E78B77-F7B6-BC57-4E1F-877A9BA534A3}"/>
              </a:ext>
            </a:extLst>
          </p:cNvPr>
          <p:cNvSpPr/>
          <p:nvPr/>
        </p:nvSpPr>
        <p:spPr bwMode="auto">
          <a:xfrm>
            <a:off x="563879" y="3707338"/>
            <a:ext cx="5582921" cy="1093262"/>
          </a:xfrm>
          <a:prstGeom prst="rect">
            <a:avLst/>
          </a:prstGeom>
          <a:solidFill>
            <a:schemeClr val="bg1"/>
          </a:solidFill>
          <a:ln w="38100" cap="sq"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990033"/>
              </a:solidFill>
              <a:effectLst>
                <a:outerShdw blurRad="38100" dist="38100" dir="2700000" algn="tl">
                  <a:srgbClr val="000000">
                    <a:alpha val="43137"/>
                  </a:srgbClr>
                </a:outerShdw>
              </a:effectLst>
              <a:uLnTx/>
              <a:uFillTx/>
              <a:latin typeface="Times New Roman"/>
              <a:ea typeface="+mn-ea"/>
              <a:cs typeface="Times New Roman" pitchFamily="18" charset="0"/>
            </a:endParaRPr>
          </a:p>
        </p:txBody>
      </p:sp>
      <p:sp>
        <p:nvSpPr>
          <p:cNvPr id="5" name="Text Box 4">
            <a:extLst>
              <a:ext uri="{FF2B5EF4-FFF2-40B4-BE49-F238E27FC236}">
                <a16:creationId xmlns:a16="http://schemas.microsoft.com/office/drawing/2014/main" id="{CCEF6596-00E7-1193-10FD-4667BAE2BDDF}"/>
              </a:ext>
            </a:extLst>
          </p:cNvPr>
          <p:cNvSpPr txBox="1">
            <a:spLocks noChangeArrowheads="1"/>
          </p:cNvSpPr>
          <p:nvPr/>
        </p:nvSpPr>
        <p:spPr bwMode="auto">
          <a:xfrm>
            <a:off x="309880" y="1229360"/>
            <a:ext cx="6065520" cy="539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defTabSz="341313" eaLnBrk="0" hangingPunct="0">
              <a:defRPr sz="2400">
                <a:solidFill>
                  <a:schemeClr val="tx1"/>
                </a:solidFill>
                <a:latin typeface="Times New Roman" pitchFamily="18" charset="0"/>
              </a:defRPr>
            </a:lvl1pPr>
            <a:lvl2pPr marL="577850" indent="-233363" defTabSz="341313" eaLnBrk="0" hangingPunct="0">
              <a:defRPr sz="2400">
                <a:solidFill>
                  <a:schemeClr val="tx1"/>
                </a:solidFill>
                <a:latin typeface="Times New Roman" pitchFamily="18" charset="0"/>
              </a:defRPr>
            </a:lvl2pPr>
            <a:lvl3pPr marL="1143000" indent="-228600" defTabSz="341313" eaLnBrk="0" hangingPunct="0">
              <a:defRPr sz="2400">
                <a:solidFill>
                  <a:schemeClr val="tx1"/>
                </a:solidFill>
                <a:latin typeface="Times New Roman" pitchFamily="18" charset="0"/>
              </a:defRPr>
            </a:lvl3pPr>
            <a:lvl4pPr marL="1600200" indent="-228600" defTabSz="341313" eaLnBrk="0" hangingPunct="0">
              <a:defRPr sz="2400">
                <a:solidFill>
                  <a:schemeClr val="tx1"/>
                </a:solidFill>
                <a:latin typeface="Times New Roman" pitchFamily="18" charset="0"/>
              </a:defRPr>
            </a:lvl4pPr>
            <a:lvl5pPr marL="2057400" indent="-228600" defTabSz="341313" eaLnBrk="0" hangingPunct="0">
              <a:defRPr sz="2400">
                <a:solidFill>
                  <a:schemeClr val="tx1"/>
                </a:solidFill>
                <a:latin typeface="Times New Roman" pitchFamily="18" charset="0"/>
              </a:defRPr>
            </a:lvl5pPr>
            <a:lvl6pPr marL="2514600" indent="-228600" defTabSz="341313" eaLnBrk="0" fontAlgn="base" hangingPunct="0">
              <a:spcBef>
                <a:spcPct val="0"/>
              </a:spcBef>
              <a:spcAft>
                <a:spcPct val="0"/>
              </a:spcAft>
              <a:defRPr sz="2400">
                <a:solidFill>
                  <a:schemeClr val="tx1"/>
                </a:solidFill>
                <a:latin typeface="Times New Roman" pitchFamily="18" charset="0"/>
              </a:defRPr>
            </a:lvl6pPr>
            <a:lvl7pPr marL="2971800" indent="-228600" defTabSz="341313" eaLnBrk="0" fontAlgn="base" hangingPunct="0">
              <a:spcBef>
                <a:spcPct val="0"/>
              </a:spcBef>
              <a:spcAft>
                <a:spcPct val="0"/>
              </a:spcAft>
              <a:defRPr sz="2400">
                <a:solidFill>
                  <a:schemeClr val="tx1"/>
                </a:solidFill>
                <a:latin typeface="Times New Roman" pitchFamily="18" charset="0"/>
              </a:defRPr>
            </a:lvl7pPr>
            <a:lvl8pPr marL="3429000" indent="-228600" defTabSz="341313" eaLnBrk="0" fontAlgn="base" hangingPunct="0">
              <a:spcBef>
                <a:spcPct val="0"/>
              </a:spcBef>
              <a:spcAft>
                <a:spcPct val="0"/>
              </a:spcAft>
              <a:defRPr sz="2400">
                <a:solidFill>
                  <a:schemeClr val="tx1"/>
                </a:solidFill>
                <a:latin typeface="Times New Roman" pitchFamily="18" charset="0"/>
              </a:defRPr>
            </a:lvl8pPr>
            <a:lvl9pPr marL="3886200" indent="-228600" defTabSz="341313" eaLnBrk="0" fontAlgn="base" hangingPunct="0">
              <a:spcBef>
                <a:spcPct val="0"/>
              </a:spcBef>
              <a:spcAft>
                <a:spcPct val="0"/>
              </a:spcAft>
              <a:defRPr sz="2400">
                <a:solidFill>
                  <a:schemeClr val="tx1"/>
                </a:solidFill>
                <a:latin typeface="Times New Roman" pitchFamily="18" charset="0"/>
              </a:defRPr>
            </a:lvl9pPr>
          </a:lstStyle>
          <a:p>
            <a:pPr marL="230188" marR="0" lvl="0" indent="-230188" algn="l" defTabSz="341313" rtl="0" eaLnBrk="0" fontAlgn="base" latinLnBrk="0" hangingPunct="0">
              <a:lnSpc>
                <a:spcPct val="95000"/>
              </a:lnSpc>
              <a:spcBef>
                <a:spcPct val="5000"/>
              </a:spcBef>
              <a:spcAft>
                <a:spcPct val="300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Non-Profit OPO/Tissue Recovery/Eye Bank </a:t>
            </a:r>
          </a:p>
          <a:p>
            <a:pPr marL="230188" marR="0" lvl="0" indent="-230188" algn="l" defTabSz="341313" rtl="0" eaLnBrk="0" fontAlgn="base" latinLnBrk="0" hangingPunct="0">
              <a:lnSpc>
                <a:spcPct val="95000"/>
              </a:lnSpc>
              <a:spcBef>
                <a:spcPct val="5000"/>
              </a:spcBef>
              <a:spcAft>
                <a:spcPct val="300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Established in 1974</a:t>
            </a:r>
          </a:p>
          <a:p>
            <a:pPr marL="230188" marR="0" lvl="0" indent="-230188" algn="l" defTabSz="341313" rtl="0" eaLnBrk="0" fontAlgn="base" latinLnBrk="0" hangingPunct="0">
              <a:lnSpc>
                <a:spcPct val="95000"/>
              </a:lnSpc>
              <a:spcBef>
                <a:spcPct val="5000"/>
              </a:spcBef>
              <a:spcAft>
                <a:spcPct val="300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Largest OPO in the United States</a:t>
            </a:r>
          </a:p>
          <a:p>
            <a:pPr marL="230188" marR="0" lvl="0" indent="-230188" algn="l" defTabSz="341313" rtl="0" eaLnBrk="1" fontAlgn="base" latinLnBrk="0" hangingPunct="1">
              <a:lnSpc>
                <a:spcPct val="95000"/>
              </a:lnSpc>
              <a:spcBef>
                <a:spcPct val="0"/>
              </a:spcBef>
              <a:spcAft>
                <a:spcPts val="2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Federally designated OPO (by Medicare) for eastern PA, Southern NJ &amp; Delaware</a:t>
            </a:r>
            <a:b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125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Acute Care Hospitals</a:t>
            </a:r>
          </a:p>
          <a:p>
            <a:pPr marL="577850" marR="0" lvl="1" indent="-233363" algn="l" defTabSz="341313" rtl="0" eaLnBrk="0" fontAlgn="base" latinLnBrk="0" hangingPunct="0">
              <a:lnSpc>
                <a:spcPct val="95000"/>
              </a:lnSpc>
              <a:spcBef>
                <a:spcPct val="0"/>
              </a:spcBef>
              <a:spcAft>
                <a:spcPts val="200"/>
              </a:spcAft>
              <a:buClr>
                <a:srgbClr val="FFC000"/>
              </a:buClr>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14 Transplant Centers, 38 Programs </a:t>
            </a:r>
          </a:p>
          <a:p>
            <a:pPr marL="577850" marR="0" lvl="1" indent="-233363" algn="l" defTabSz="341313" rtl="0" eaLnBrk="0" fontAlgn="base" latinLnBrk="0" hangingPunct="0">
              <a:lnSpc>
                <a:spcPct val="95000"/>
              </a:lnSpc>
              <a:spcBef>
                <a:spcPct val="0"/>
              </a:spcBef>
              <a:spcAft>
                <a:spcPts val="200"/>
              </a:spcAft>
              <a:buClr>
                <a:srgbClr val="FFC000"/>
              </a:buClr>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11.3 Million Population</a:t>
            </a:r>
          </a:p>
          <a:p>
            <a:pPr marL="230188" marR="0" lvl="0" indent="-230188" algn="l" defTabSz="341313" rtl="0" eaLnBrk="1" fontAlgn="base" latinLnBrk="0" hangingPunct="1">
              <a:lnSpc>
                <a:spcPct val="95000"/>
              </a:lnSpc>
              <a:spcBef>
                <a:spcPct val="5000"/>
              </a:spcBef>
              <a:spcAft>
                <a:spcPct val="3000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705 organ donors in 2021, resulting in 1,732 organ transplants;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highest volume in the U.S. – 62 donors/MM and 153 transplants/MM; 2,399 tissue donors, including 1,348 musculoskeletal donors and 1,894 cornea donors</a:t>
            </a:r>
          </a:p>
          <a:p>
            <a:pPr marL="230188" marR="0" lvl="0" indent="-230188" algn="l" defTabSz="341313" rtl="0" eaLnBrk="1" fontAlgn="base" latinLnBrk="0" hangingPunct="1">
              <a:lnSpc>
                <a:spcPct val="95000"/>
              </a:lnSpc>
              <a:spcBef>
                <a:spcPct val="5000"/>
              </a:spcBef>
              <a:spcAft>
                <a:spcPct val="300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More than 55,000 organs coordinated for transplantation and over 2,000,000 tissue allografts</a:t>
            </a:r>
          </a:p>
          <a:p>
            <a:pPr marL="230188" marR="0" lvl="0" indent="-230188" algn="l" defTabSz="341313" rtl="0" eaLnBrk="0" fontAlgn="base" latinLnBrk="0" hangingPunct="0">
              <a:lnSpc>
                <a:spcPct val="95000"/>
              </a:lnSpc>
              <a:spcBef>
                <a:spcPct val="5000"/>
              </a:spcBef>
              <a:spcAft>
                <a:spcPct val="300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Accredited by: Association of Organ Procurement Organizations (AOPO); American Assoc. of Tissue Banks (AATB) &amp; Eye Bank Assoc. of America (EBAA); UNOS/OPTN member OPO</a:t>
            </a:r>
          </a:p>
        </p:txBody>
      </p:sp>
      <p:sp>
        <p:nvSpPr>
          <p:cNvPr id="4" name="Rectangle 3">
            <a:extLst>
              <a:ext uri="{FF2B5EF4-FFF2-40B4-BE49-F238E27FC236}">
                <a16:creationId xmlns:a16="http://schemas.microsoft.com/office/drawing/2014/main" id="{2F02C81A-DB35-0560-F1C0-994AF2AA3FB3}"/>
              </a:ext>
            </a:extLst>
          </p:cNvPr>
          <p:cNvSpPr txBox="1">
            <a:spLocks noChangeArrowheads="1"/>
          </p:cNvSpPr>
          <p:nvPr/>
        </p:nvSpPr>
        <p:spPr>
          <a:xfrm>
            <a:off x="0" y="11951"/>
            <a:ext cx="9144000" cy="10548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Gift of Life Donor Program</a:t>
            </a:r>
            <a:br>
              <a:rPr kumimoji="0" lang="en-US" sz="3400" b="0"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b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Philadelphia, Pennsylvania USA</a:t>
            </a:r>
          </a:p>
        </p:txBody>
      </p:sp>
      <p:pic>
        <p:nvPicPr>
          <p:cNvPr id="6" name="Picture 6">
            <a:extLst>
              <a:ext uri="{FF2B5EF4-FFF2-40B4-BE49-F238E27FC236}">
                <a16:creationId xmlns:a16="http://schemas.microsoft.com/office/drawing/2014/main" id="{AFF1A532-C1CB-2296-DBE2-643D0DD961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7244" y="1643160"/>
            <a:ext cx="2981960" cy="186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28088140-9BDE-71C9-6719-C70238A1F3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2971" y="4284449"/>
            <a:ext cx="2481149" cy="177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990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FB37-4126-44B4-8A59-B2CBB54D1032}"/>
              </a:ext>
            </a:extLst>
          </p:cNvPr>
          <p:cNvSpPr>
            <a:spLocks noGrp="1"/>
          </p:cNvSpPr>
          <p:nvPr>
            <p:ph type="title"/>
          </p:nvPr>
        </p:nvSpPr>
        <p:spPr>
          <a:xfrm>
            <a:off x="390906" y="1097280"/>
            <a:ext cx="6385208" cy="1392174"/>
          </a:xfrm>
        </p:spPr>
        <p:txBody>
          <a:bodyPr>
            <a:normAutofit/>
          </a:bodyPr>
          <a:lstStyle/>
          <a:p>
            <a:r>
              <a:rPr lang="en-US" sz="3600" dirty="0"/>
              <a:t>Apnea Testing </a:t>
            </a:r>
            <a:br>
              <a:rPr lang="en-US" sz="3600" dirty="0"/>
            </a:br>
            <a:r>
              <a:rPr lang="en-US" sz="3600" b="1" i="1" dirty="0"/>
              <a:t>Pre-Test Guidelines</a:t>
            </a:r>
          </a:p>
        </p:txBody>
      </p:sp>
      <p:sp>
        <p:nvSpPr>
          <p:cNvPr id="3" name="Content Placeholder 2">
            <a:extLst>
              <a:ext uri="{FF2B5EF4-FFF2-40B4-BE49-F238E27FC236}">
                <a16:creationId xmlns:a16="http://schemas.microsoft.com/office/drawing/2014/main" id="{52679239-F3F9-406D-A50E-2DEBD1D27543}"/>
              </a:ext>
            </a:extLst>
          </p:cNvPr>
          <p:cNvSpPr>
            <a:spLocks noGrp="1"/>
          </p:cNvSpPr>
          <p:nvPr>
            <p:ph sz="quarter" idx="13"/>
          </p:nvPr>
        </p:nvSpPr>
        <p:spPr>
          <a:xfrm>
            <a:off x="255196" y="2562436"/>
            <a:ext cx="8481708" cy="3612221"/>
          </a:xfrm>
        </p:spPr>
        <p:txBody>
          <a:bodyPr>
            <a:normAutofit fontScale="40000" lnSpcReduction="20000"/>
          </a:bodyPr>
          <a:lstStyle/>
          <a:p>
            <a:pPr>
              <a:lnSpc>
                <a:spcPct val="120000"/>
              </a:lnSpc>
            </a:pPr>
            <a:r>
              <a:rPr lang="en-US" sz="4200" dirty="0">
                <a:solidFill>
                  <a:schemeClr val="tx1"/>
                </a:solidFill>
              </a:rPr>
              <a:t>Clinical exam consistent with brain death</a:t>
            </a:r>
          </a:p>
          <a:p>
            <a:pPr marL="600075" lvl="1" indent="-428625">
              <a:lnSpc>
                <a:spcPct val="120000"/>
              </a:lnSpc>
              <a:buFont typeface="Wingdings" panose="05000000000000000000" pitchFamily="2" charset="2"/>
              <a:buChar char="ü"/>
            </a:pPr>
            <a:r>
              <a:rPr lang="en-US" sz="3300" dirty="0">
                <a:solidFill>
                  <a:schemeClr val="tx1"/>
                </a:solidFill>
              </a:rPr>
              <a:t>Systolic BP &gt; 90 mm Hg</a:t>
            </a:r>
          </a:p>
          <a:p>
            <a:pPr marL="600075" lvl="1" indent="-428625">
              <a:lnSpc>
                <a:spcPct val="120000"/>
              </a:lnSpc>
              <a:buFont typeface="Wingdings" panose="05000000000000000000" pitchFamily="2" charset="2"/>
              <a:buChar char="ü"/>
            </a:pPr>
            <a:r>
              <a:rPr lang="en-US" sz="3300" dirty="0">
                <a:solidFill>
                  <a:schemeClr val="tx1"/>
                </a:solidFill>
              </a:rPr>
              <a:t>Normal PCO2 &gt; 40 mm Hg</a:t>
            </a:r>
          </a:p>
          <a:p>
            <a:pPr marL="600075" lvl="1" indent="-428625">
              <a:lnSpc>
                <a:spcPct val="120000"/>
              </a:lnSpc>
              <a:buFont typeface="Wingdings" panose="05000000000000000000" pitchFamily="2" charset="2"/>
              <a:buChar char="ü"/>
            </a:pPr>
            <a:r>
              <a:rPr lang="en-US" sz="3300" dirty="0">
                <a:solidFill>
                  <a:schemeClr val="tx1"/>
                </a:solidFill>
              </a:rPr>
              <a:t>Core temperature - normothermic</a:t>
            </a:r>
          </a:p>
          <a:p>
            <a:pPr marL="600075" lvl="1" indent="-428625">
              <a:lnSpc>
                <a:spcPct val="120000"/>
              </a:lnSpc>
              <a:buFont typeface="Wingdings" panose="05000000000000000000" pitchFamily="2" charset="2"/>
              <a:buChar char="ü"/>
            </a:pPr>
            <a:r>
              <a:rPr lang="en-US" sz="3300" dirty="0">
                <a:solidFill>
                  <a:schemeClr val="tx1"/>
                </a:solidFill>
              </a:rPr>
              <a:t>EKG, O2 Sat, &amp; BP monitoring -”stable Vital Signs”</a:t>
            </a:r>
          </a:p>
          <a:p>
            <a:pPr marL="600075" lvl="1" indent="-428625">
              <a:lnSpc>
                <a:spcPct val="120000"/>
              </a:lnSpc>
              <a:buFont typeface="Wingdings" panose="05000000000000000000" pitchFamily="2" charset="2"/>
              <a:buChar char="ü"/>
            </a:pPr>
            <a:r>
              <a:rPr lang="en-US" sz="3300" dirty="0">
                <a:solidFill>
                  <a:schemeClr val="tx1"/>
                </a:solidFill>
              </a:rPr>
              <a:t>No drug intoxication or poisoning</a:t>
            </a:r>
          </a:p>
          <a:p>
            <a:pPr marL="600075" lvl="1" indent="-428625">
              <a:lnSpc>
                <a:spcPct val="120000"/>
              </a:lnSpc>
              <a:buFont typeface="Wingdings" panose="05000000000000000000" pitchFamily="2" charset="2"/>
              <a:buChar char="ü"/>
            </a:pPr>
            <a:r>
              <a:rPr lang="en-US" sz="3300" dirty="0">
                <a:solidFill>
                  <a:schemeClr val="tx1"/>
                </a:solidFill>
              </a:rPr>
              <a:t>No metabolic causes for coma</a:t>
            </a:r>
          </a:p>
          <a:p>
            <a:pPr marL="600075" lvl="1" indent="-428625">
              <a:lnSpc>
                <a:spcPct val="120000"/>
              </a:lnSpc>
              <a:buFont typeface="Wingdings" panose="05000000000000000000" pitchFamily="2" charset="2"/>
              <a:buChar char="ü"/>
            </a:pPr>
            <a:r>
              <a:rPr lang="en-US" sz="3300" dirty="0">
                <a:solidFill>
                  <a:schemeClr val="tx1"/>
                </a:solidFill>
              </a:rPr>
              <a:t>A-line placement preferred</a:t>
            </a:r>
          </a:p>
          <a:p>
            <a:endParaRPr lang="en-US" dirty="0"/>
          </a:p>
        </p:txBody>
      </p:sp>
    </p:spTree>
    <p:extLst>
      <p:ext uri="{BB962C8B-B14F-4D97-AF65-F5344CB8AC3E}">
        <p14:creationId xmlns:p14="http://schemas.microsoft.com/office/powerpoint/2010/main" val="2180653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1DDE-FC57-4DFA-AEA8-FF99A59354B1}"/>
              </a:ext>
            </a:extLst>
          </p:cNvPr>
          <p:cNvSpPr>
            <a:spLocks noGrp="1"/>
          </p:cNvSpPr>
          <p:nvPr>
            <p:ph type="title"/>
          </p:nvPr>
        </p:nvSpPr>
        <p:spPr>
          <a:xfrm>
            <a:off x="1804183" y="1051730"/>
            <a:ext cx="5535635" cy="652329"/>
          </a:xfrm>
        </p:spPr>
        <p:txBody>
          <a:bodyPr>
            <a:normAutofit fontScale="90000"/>
          </a:bodyPr>
          <a:lstStyle/>
          <a:p>
            <a:pPr algn="ctr"/>
            <a:r>
              <a:rPr lang="en-US" sz="4050" b="1" dirty="0"/>
              <a:t>Apnea Test Procedure</a:t>
            </a:r>
          </a:p>
        </p:txBody>
      </p:sp>
      <p:graphicFrame>
        <p:nvGraphicFramePr>
          <p:cNvPr id="7" name="Diagram 6">
            <a:extLst>
              <a:ext uri="{FF2B5EF4-FFF2-40B4-BE49-F238E27FC236}">
                <a16:creationId xmlns:a16="http://schemas.microsoft.com/office/drawing/2014/main" id="{C66CB3DA-1154-41AC-A623-B41568B72C2D}"/>
              </a:ext>
            </a:extLst>
          </p:cNvPr>
          <p:cNvGraphicFramePr/>
          <p:nvPr>
            <p:extLst>
              <p:ext uri="{D42A27DB-BD31-4B8C-83A1-F6EECF244321}">
                <p14:modId xmlns:p14="http://schemas.microsoft.com/office/powerpoint/2010/main" val="1343808973"/>
              </p:ext>
            </p:extLst>
          </p:nvPr>
        </p:nvGraphicFramePr>
        <p:xfrm>
          <a:off x="1705046" y="1911539"/>
          <a:ext cx="5733909" cy="3894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7095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F8A5-3574-4A99-A8FE-E4BDCD2F9A51}"/>
              </a:ext>
            </a:extLst>
          </p:cNvPr>
          <p:cNvSpPr>
            <a:spLocks noGrp="1"/>
          </p:cNvSpPr>
          <p:nvPr>
            <p:ph type="title"/>
          </p:nvPr>
        </p:nvSpPr>
        <p:spPr>
          <a:xfrm>
            <a:off x="404623" y="969844"/>
            <a:ext cx="5157839" cy="744452"/>
          </a:xfrm>
        </p:spPr>
        <p:txBody>
          <a:bodyPr>
            <a:normAutofit/>
          </a:bodyPr>
          <a:lstStyle/>
          <a:p>
            <a:r>
              <a:rPr lang="en-US" sz="3600" spc="-38" dirty="0">
                <a:ln>
                  <a:solidFill>
                    <a:srgbClr val="000054"/>
                  </a:solidFill>
                </a:ln>
                <a:latin typeface="Segoe UI Light (Headings)"/>
              </a:rPr>
              <a:t>Apnea Test Procedure</a:t>
            </a:r>
            <a:endParaRPr lang="en-US" sz="3600" dirty="0">
              <a:latin typeface="Segoe UI Light (Headings)"/>
            </a:endParaRPr>
          </a:p>
        </p:txBody>
      </p:sp>
      <p:sp>
        <p:nvSpPr>
          <p:cNvPr id="4" name="Rectangle 2">
            <a:extLst>
              <a:ext uri="{FF2B5EF4-FFF2-40B4-BE49-F238E27FC236}">
                <a16:creationId xmlns:a16="http://schemas.microsoft.com/office/drawing/2014/main" id="{0CE58CEC-E8C2-4191-8478-514FFF95D292}"/>
              </a:ext>
            </a:extLst>
          </p:cNvPr>
          <p:cNvSpPr>
            <a:spLocks noChangeArrowheads="1"/>
          </p:cNvSpPr>
          <p:nvPr/>
        </p:nvSpPr>
        <p:spPr bwMode="auto">
          <a:xfrm>
            <a:off x="404622" y="2347415"/>
            <a:ext cx="4672346" cy="30175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34290" rIns="0" bIns="34290" rtlCol="0">
            <a:normAutofit lnSpcReduction="10000"/>
          </a:bodyPr>
          <a:lstStyle/>
          <a:p>
            <a:pPr algn="l" defTabSz="685800" fontAlgn="auto">
              <a:lnSpc>
                <a:spcPct val="90000"/>
              </a:lnSpc>
              <a:spcBef>
                <a:spcPts val="0"/>
              </a:spcBef>
              <a:spcAft>
                <a:spcPts val="0"/>
              </a:spcAft>
              <a:buFont typeface="Calibri" panose="020F0502020204030204" pitchFamily="34" charset="0"/>
              <a:buChar char="•"/>
              <a:defRPr/>
            </a:pPr>
            <a:r>
              <a:rPr lang="en-US" sz="2100" b="1" dirty="0">
                <a:solidFill>
                  <a:prstClr val="black"/>
                </a:solidFill>
                <a:latin typeface="Segoe UI"/>
              </a:rPr>
              <a:t> Observe for: </a:t>
            </a:r>
          </a:p>
          <a:p>
            <a:pPr marL="600075" lvl="1" indent="-257175" algn="l" defTabSz="685800" fontAlgn="auto">
              <a:lnSpc>
                <a:spcPct val="90000"/>
              </a:lnSpc>
              <a:spcBef>
                <a:spcPts val="0"/>
              </a:spcBef>
              <a:spcAft>
                <a:spcPts val="1350"/>
              </a:spcAft>
              <a:buFont typeface="Calibri" panose="020F0502020204030204" pitchFamily="34" charset="0"/>
              <a:buChar char="−"/>
              <a:defRPr/>
            </a:pPr>
            <a:r>
              <a:rPr lang="en-US" sz="2100" dirty="0">
                <a:solidFill>
                  <a:prstClr val="black"/>
                </a:solidFill>
                <a:latin typeface="Segoe UI"/>
              </a:rPr>
              <a:t> Respiratory movements </a:t>
            </a:r>
          </a:p>
          <a:p>
            <a:pPr marL="600075" lvl="1" indent="-257175" algn="l" defTabSz="685800" fontAlgn="auto">
              <a:lnSpc>
                <a:spcPct val="90000"/>
              </a:lnSpc>
              <a:spcBef>
                <a:spcPts val="0"/>
              </a:spcBef>
              <a:spcAft>
                <a:spcPts val="1350"/>
              </a:spcAft>
              <a:buFont typeface="Calibri" panose="020F0502020204030204" pitchFamily="34" charset="0"/>
              <a:buChar char="−"/>
              <a:defRPr/>
            </a:pPr>
            <a:r>
              <a:rPr lang="en-US" sz="2100" dirty="0">
                <a:solidFill>
                  <a:prstClr val="black"/>
                </a:solidFill>
                <a:latin typeface="Segoe UI"/>
              </a:rPr>
              <a:t> Hemodynamic instability</a:t>
            </a:r>
          </a:p>
          <a:p>
            <a:pPr algn="l" defTabSz="685800" fontAlgn="auto">
              <a:lnSpc>
                <a:spcPct val="90000"/>
              </a:lnSpc>
              <a:spcBef>
                <a:spcPts val="0"/>
              </a:spcBef>
              <a:spcAft>
                <a:spcPts val="0"/>
              </a:spcAft>
              <a:buClr>
                <a:srgbClr val="8FB5E4"/>
              </a:buClr>
              <a:defRPr/>
            </a:pPr>
            <a:endParaRPr lang="en-US" sz="2100" dirty="0">
              <a:solidFill>
                <a:prstClr val="black"/>
              </a:solidFill>
              <a:latin typeface="Segoe UI"/>
            </a:endParaRPr>
          </a:p>
          <a:p>
            <a:pPr algn="l" defTabSz="685800" fontAlgn="auto">
              <a:lnSpc>
                <a:spcPct val="90000"/>
              </a:lnSpc>
              <a:spcBef>
                <a:spcPts val="0"/>
              </a:spcBef>
              <a:spcAft>
                <a:spcPts val="900"/>
              </a:spcAft>
              <a:buFont typeface="Calibri" panose="020F0502020204030204" pitchFamily="34" charset="0"/>
              <a:buChar char="•"/>
              <a:defRPr/>
            </a:pPr>
            <a:r>
              <a:rPr lang="en-US" sz="2100" dirty="0">
                <a:solidFill>
                  <a:prstClr val="black"/>
                </a:solidFill>
                <a:latin typeface="Segoe UI"/>
              </a:rPr>
              <a:t> </a:t>
            </a:r>
            <a:r>
              <a:rPr lang="en-US" sz="2100" b="1" dirty="0">
                <a:solidFill>
                  <a:prstClr val="black"/>
                </a:solidFill>
                <a:latin typeface="Segoe UI"/>
              </a:rPr>
              <a:t>Reconnect to the ventilator:</a:t>
            </a:r>
          </a:p>
          <a:p>
            <a:pPr marL="600075" lvl="1" indent="-257175" algn="l" defTabSz="685800" fontAlgn="auto">
              <a:lnSpc>
                <a:spcPct val="90000"/>
              </a:lnSpc>
              <a:spcBef>
                <a:spcPts val="0"/>
              </a:spcBef>
              <a:spcAft>
                <a:spcPts val="1350"/>
              </a:spcAft>
              <a:buFont typeface="Calibri" panose="020F0502020204030204" pitchFamily="34" charset="0"/>
              <a:buChar char="–"/>
              <a:defRPr/>
            </a:pPr>
            <a:r>
              <a:rPr lang="en-US" sz="2100" dirty="0">
                <a:solidFill>
                  <a:prstClr val="black"/>
                </a:solidFill>
                <a:latin typeface="Segoe UI"/>
              </a:rPr>
              <a:t> If patient becomes unstable</a:t>
            </a:r>
          </a:p>
          <a:p>
            <a:pPr marL="600075" lvl="1" indent="-257175" algn="l" defTabSz="685800" fontAlgn="auto">
              <a:lnSpc>
                <a:spcPct val="90000"/>
              </a:lnSpc>
              <a:spcBef>
                <a:spcPts val="0"/>
              </a:spcBef>
              <a:spcAft>
                <a:spcPts val="1350"/>
              </a:spcAft>
              <a:buFont typeface="Calibri" panose="020F0502020204030204" pitchFamily="34" charset="0"/>
              <a:buChar char="–"/>
              <a:defRPr/>
            </a:pPr>
            <a:r>
              <a:rPr lang="en-US" sz="2100" dirty="0">
                <a:solidFill>
                  <a:prstClr val="black"/>
                </a:solidFill>
                <a:latin typeface="Segoe UI"/>
              </a:rPr>
              <a:t> If/ when PCO2</a:t>
            </a:r>
            <a:r>
              <a:rPr lang="en-US" sz="2100" b="1" dirty="0">
                <a:solidFill>
                  <a:prstClr val="black"/>
                </a:solidFill>
                <a:latin typeface="Segoe UI"/>
              </a:rPr>
              <a:t> </a:t>
            </a:r>
            <a:r>
              <a:rPr lang="en-US" sz="2100" dirty="0">
                <a:solidFill>
                  <a:prstClr val="black"/>
                </a:solidFill>
                <a:latin typeface="Segoe UI"/>
              </a:rPr>
              <a:t>is</a:t>
            </a:r>
            <a:r>
              <a:rPr lang="en-US" sz="2100" b="1" dirty="0">
                <a:solidFill>
                  <a:prstClr val="black"/>
                </a:solidFill>
                <a:latin typeface="Segoe UI"/>
              </a:rPr>
              <a:t> </a:t>
            </a:r>
            <a:r>
              <a:rPr lang="en-US" sz="2100" u="sng" dirty="0">
                <a:solidFill>
                  <a:prstClr val="black"/>
                </a:solidFill>
                <a:latin typeface="Segoe UI"/>
              </a:rPr>
              <a:t>&gt;</a:t>
            </a:r>
            <a:r>
              <a:rPr lang="en-US" sz="2100" dirty="0">
                <a:solidFill>
                  <a:prstClr val="black"/>
                </a:solidFill>
                <a:latin typeface="Segoe UI"/>
              </a:rPr>
              <a:t> 60 mm Hg</a:t>
            </a:r>
          </a:p>
          <a:p>
            <a:pPr marL="342900" lvl="1" algn="l" defTabSz="685800" fontAlgn="auto">
              <a:lnSpc>
                <a:spcPct val="90000"/>
              </a:lnSpc>
              <a:spcBef>
                <a:spcPts val="0"/>
              </a:spcBef>
              <a:spcAft>
                <a:spcPts val="0"/>
              </a:spcAft>
              <a:buClr>
                <a:srgbClr val="8FB5E4"/>
              </a:buClr>
              <a:defRPr/>
            </a:pPr>
            <a:r>
              <a:rPr lang="en-US" sz="2100" dirty="0">
                <a:solidFill>
                  <a:prstClr val="black"/>
                </a:solidFill>
                <a:latin typeface="Segoe UI"/>
              </a:rPr>
              <a:t>    </a:t>
            </a:r>
          </a:p>
        </p:txBody>
      </p:sp>
      <p:pic>
        <p:nvPicPr>
          <p:cNvPr id="5" name="Picture 2" descr="http://4.bp.blogspot.com/-ZKjIvvyVBbs/T21cBSvi4TI/AAAAAAAAAos/pHvpDPCRWIQ/s320/ICU.jpg">
            <a:extLst>
              <a:ext uri="{FF2B5EF4-FFF2-40B4-BE49-F238E27FC236}">
                <a16:creationId xmlns:a16="http://schemas.microsoft.com/office/drawing/2014/main" id="{7F121BA9-F8C9-41C6-9243-F4C1913CE1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67908" y="2454039"/>
            <a:ext cx="3471471" cy="229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75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6AA8-BB4F-4E2B-BE2D-11D7D9186087}"/>
              </a:ext>
            </a:extLst>
          </p:cNvPr>
          <p:cNvSpPr>
            <a:spLocks noGrp="1"/>
          </p:cNvSpPr>
          <p:nvPr>
            <p:ph type="title"/>
          </p:nvPr>
        </p:nvSpPr>
        <p:spPr>
          <a:xfrm>
            <a:off x="1993080" y="1051333"/>
            <a:ext cx="5157839" cy="713744"/>
          </a:xfrm>
        </p:spPr>
        <p:txBody>
          <a:bodyPr>
            <a:normAutofit fontScale="90000"/>
          </a:bodyPr>
          <a:lstStyle/>
          <a:p>
            <a:pPr algn="ctr"/>
            <a:r>
              <a:rPr lang="en-US" sz="4050" b="1" dirty="0"/>
              <a:t>Apnea Test Termination</a:t>
            </a:r>
          </a:p>
        </p:txBody>
      </p:sp>
      <p:sp>
        <p:nvSpPr>
          <p:cNvPr id="4" name="Rectangle 2">
            <a:extLst>
              <a:ext uri="{FF2B5EF4-FFF2-40B4-BE49-F238E27FC236}">
                <a16:creationId xmlns:a16="http://schemas.microsoft.com/office/drawing/2014/main" id="{5E39E3B1-1229-45EA-941F-ACB57E16C2D9}"/>
              </a:ext>
            </a:extLst>
          </p:cNvPr>
          <p:cNvSpPr>
            <a:spLocks noChangeArrowheads="1"/>
          </p:cNvSpPr>
          <p:nvPr/>
        </p:nvSpPr>
        <p:spPr bwMode="auto">
          <a:xfrm>
            <a:off x="1673770" y="1815632"/>
            <a:ext cx="5796460" cy="1579920"/>
          </a:xfrm>
          <a:prstGeom prst="rect">
            <a:avLst/>
          </a:prstGeom>
          <a:solidFill>
            <a:srgbClr val="BD582C">
              <a:lumMod val="60000"/>
              <a:lumOff val="40000"/>
            </a:srgbClr>
          </a:solidFill>
          <a:ln w="12700" cap="flat" cmpd="sng" algn="ctr">
            <a:solidFill>
              <a:srgbClr val="000000"/>
            </a:solidFill>
            <a:prstDash val="solid"/>
          </a:ln>
          <a:effectLst/>
        </p:spPr>
        <p:txBody>
          <a:bodyPr wrap="square">
            <a:spAutoFit/>
          </a:bodyPr>
          <a:lstStyle/>
          <a:p>
            <a:pPr algn="l" defTabSz="129779">
              <a:spcAft>
                <a:spcPts val="225"/>
              </a:spcAft>
              <a:buFontTx/>
              <a:buChar char="•"/>
              <a:defRPr/>
            </a:pPr>
            <a:r>
              <a:rPr lang="en-US" sz="1800" b="1" kern="0" dirty="0">
                <a:solidFill>
                  <a:srgbClr val="000000"/>
                </a:solidFill>
                <a:cs typeface="Times New Roman" pitchFamily="18" charset="0"/>
              </a:rPr>
              <a:t> Discontinue </a:t>
            </a:r>
            <a:r>
              <a:rPr lang="en-US" sz="1800" kern="0" dirty="0">
                <a:solidFill>
                  <a:srgbClr val="000000"/>
                </a:solidFill>
                <a:cs typeface="Times New Roman" pitchFamily="18" charset="0"/>
              </a:rPr>
              <a:t>test</a:t>
            </a:r>
            <a:r>
              <a:rPr lang="en-US" sz="1800" b="1" kern="0" dirty="0">
                <a:solidFill>
                  <a:srgbClr val="000000"/>
                </a:solidFill>
                <a:cs typeface="Times New Roman" pitchFamily="18" charset="0"/>
              </a:rPr>
              <a:t> </a:t>
            </a:r>
            <a:r>
              <a:rPr lang="en-US" sz="1800" kern="0" dirty="0">
                <a:solidFill>
                  <a:srgbClr val="000000"/>
                </a:solidFill>
                <a:cs typeface="Times New Roman" pitchFamily="18" charset="0"/>
              </a:rPr>
              <a:t>if the following occur</a:t>
            </a:r>
            <a:r>
              <a:rPr lang="en-US" sz="1800" b="1" kern="0" dirty="0">
                <a:solidFill>
                  <a:srgbClr val="000000"/>
                </a:solidFill>
                <a:cs typeface="Times New Roman" pitchFamily="18" charset="0"/>
              </a:rPr>
              <a:t>:</a:t>
            </a: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Spontaneous respirations</a:t>
            </a: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Hypotension (≤ 90mm Hg)</a:t>
            </a: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a:t>
            </a:r>
            <a:r>
              <a:rPr lang="en-US" sz="1800" kern="0" dirty="0" err="1">
                <a:solidFill>
                  <a:srgbClr val="000000"/>
                </a:solidFill>
                <a:cs typeface="Times New Roman" pitchFamily="18" charset="0"/>
              </a:rPr>
              <a:t>Dysrrythmias</a:t>
            </a:r>
            <a:endParaRPr lang="en-US" sz="1800" kern="0" dirty="0">
              <a:solidFill>
                <a:srgbClr val="000000"/>
              </a:solidFill>
              <a:cs typeface="Times New Roman" pitchFamily="18" charset="0"/>
            </a:endParaRP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Desaturation</a:t>
            </a:r>
            <a:r>
              <a:rPr lang="en-US" sz="1500" kern="0" dirty="0">
                <a:solidFill>
                  <a:srgbClr val="000000"/>
                </a:solidFill>
                <a:cs typeface="Times New Roman" pitchFamily="18" charset="0"/>
              </a:rPr>
              <a:t>   </a:t>
            </a:r>
          </a:p>
        </p:txBody>
      </p:sp>
      <p:sp>
        <p:nvSpPr>
          <p:cNvPr id="5" name="Rectangle 2">
            <a:extLst>
              <a:ext uri="{FF2B5EF4-FFF2-40B4-BE49-F238E27FC236}">
                <a16:creationId xmlns:a16="http://schemas.microsoft.com/office/drawing/2014/main" id="{2C94996D-C530-4A7F-B344-EEBE33D1D214}"/>
              </a:ext>
            </a:extLst>
          </p:cNvPr>
          <p:cNvSpPr>
            <a:spLocks noChangeArrowheads="1"/>
          </p:cNvSpPr>
          <p:nvPr/>
        </p:nvSpPr>
        <p:spPr bwMode="auto">
          <a:xfrm>
            <a:off x="1673770" y="3435850"/>
            <a:ext cx="5796459" cy="1323439"/>
          </a:xfrm>
          <a:prstGeom prst="rect">
            <a:avLst/>
          </a:prstGeom>
          <a:solidFill>
            <a:srgbClr val="637052">
              <a:lumMod val="40000"/>
              <a:lumOff val="60000"/>
            </a:srgbClr>
          </a:solidFill>
          <a:ln w="12700" cap="flat" cmpd="sng" algn="ctr">
            <a:solidFill>
              <a:srgbClr val="000000"/>
            </a:solidFill>
            <a:prstDash val="solid"/>
          </a:ln>
          <a:effectLst/>
        </p:spPr>
        <p:txBody>
          <a:bodyPr wrap="square">
            <a:spAutoFit/>
          </a:bodyPr>
          <a:lstStyle/>
          <a:p>
            <a:pPr algn="l" defTabSz="129779">
              <a:spcAft>
                <a:spcPts val="225"/>
              </a:spcAft>
              <a:buFontTx/>
              <a:buChar char="•"/>
              <a:defRPr/>
            </a:pPr>
            <a:r>
              <a:rPr lang="en-US" sz="2100" b="1" kern="0" dirty="0">
                <a:solidFill>
                  <a:srgbClr val="000000"/>
                </a:solidFill>
                <a:cs typeface="Times New Roman" pitchFamily="18" charset="0"/>
              </a:rPr>
              <a:t> </a:t>
            </a:r>
            <a:r>
              <a:rPr lang="en-US" sz="2100" kern="0" dirty="0">
                <a:solidFill>
                  <a:srgbClr val="000000"/>
                </a:solidFill>
                <a:cs typeface="Times New Roman" pitchFamily="18" charset="0"/>
              </a:rPr>
              <a:t>If patient becomes </a:t>
            </a:r>
            <a:r>
              <a:rPr lang="en-US" sz="2100" b="1" kern="0" dirty="0">
                <a:solidFill>
                  <a:srgbClr val="000000"/>
                </a:solidFill>
                <a:cs typeface="Times New Roman" pitchFamily="18" charset="0"/>
              </a:rPr>
              <a:t>unstable: </a:t>
            </a: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Draw </a:t>
            </a:r>
            <a:r>
              <a:rPr lang="en-US" sz="1800" kern="0" dirty="0" err="1">
                <a:solidFill>
                  <a:srgbClr val="000000"/>
                </a:solidFill>
                <a:cs typeface="Times New Roman" pitchFamily="18" charset="0"/>
              </a:rPr>
              <a:t>ABG</a:t>
            </a:r>
            <a:r>
              <a:rPr lang="en-US" sz="1800" kern="0" dirty="0">
                <a:solidFill>
                  <a:srgbClr val="000000"/>
                </a:solidFill>
                <a:cs typeface="Times New Roman" pitchFamily="18" charset="0"/>
              </a:rPr>
              <a:t> </a:t>
            </a: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Concurrently reconnect the ventilator </a:t>
            </a:r>
          </a:p>
          <a:p>
            <a:pPr marL="685800" lvl="1" indent="-342900" algn="l" defTabSz="129779">
              <a:spcAft>
                <a:spcPts val="225"/>
              </a:spcAft>
              <a:buFont typeface="Times New Roman" pitchFamily="18" charset="0"/>
              <a:buChar char="−"/>
              <a:defRPr/>
            </a:pPr>
            <a:r>
              <a:rPr lang="en-US" sz="1800" kern="0" dirty="0">
                <a:solidFill>
                  <a:srgbClr val="000000"/>
                </a:solidFill>
                <a:cs typeface="Times New Roman" pitchFamily="18" charset="0"/>
              </a:rPr>
              <a:t> Terminate the apnea test</a:t>
            </a:r>
          </a:p>
        </p:txBody>
      </p:sp>
      <p:sp>
        <p:nvSpPr>
          <p:cNvPr id="6" name="Rectangle 2">
            <a:extLst>
              <a:ext uri="{FF2B5EF4-FFF2-40B4-BE49-F238E27FC236}">
                <a16:creationId xmlns:a16="http://schemas.microsoft.com/office/drawing/2014/main" id="{591F6982-1FC3-4996-98E4-46DC1E02339D}"/>
              </a:ext>
            </a:extLst>
          </p:cNvPr>
          <p:cNvSpPr>
            <a:spLocks noChangeArrowheads="1"/>
          </p:cNvSpPr>
          <p:nvPr/>
        </p:nvSpPr>
        <p:spPr bwMode="auto">
          <a:xfrm>
            <a:off x="1673770" y="4796380"/>
            <a:ext cx="5796459" cy="923330"/>
          </a:xfrm>
          <a:prstGeom prst="rect">
            <a:avLst/>
          </a:prstGeom>
          <a:solidFill>
            <a:srgbClr val="865640">
              <a:lumMod val="20000"/>
              <a:lumOff val="80000"/>
            </a:srgbClr>
          </a:solidFill>
          <a:ln w="12700" cap="flat" cmpd="sng" algn="ctr">
            <a:solidFill>
              <a:srgbClr val="000000"/>
            </a:solidFill>
            <a:prstDash val="solid"/>
          </a:ln>
          <a:effectLst/>
        </p:spPr>
        <p:txBody>
          <a:bodyPr wrap="square">
            <a:spAutoFit/>
          </a:bodyPr>
          <a:lstStyle/>
          <a:p>
            <a:pPr marL="173831" indent="-173831" algn="l" defTabSz="129779">
              <a:spcAft>
                <a:spcPts val="225"/>
              </a:spcAft>
              <a:buFont typeface="Times New Roman" pitchFamily="18" charset="0"/>
              <a:buChar char="•"/>
              <a:defRPr/>
            </a:pPr>
            <a:r>
              <a:rPr lang="en-US" sz="1800" b="1" kern="0" dirty="0">
                <a:solidFill>
                  <a:srgbClr val="000000"/>
                </a:solidFill>
                <a:cs typeface="Times New Roman" pitchFamily="18" charset="0"/>
              </a:rPr>
              <a:t> </a:t>
            </a:r>
            <a:r>
              <a:rPr lang="en-US" sz="1800" kern="0" dirty="0">
                <a:solidFill>
                  <a:srgbClr val="000000"/>
                </a:solidFill>
                <a:cs typeface="Times New Roman" pitchFamily="18" charset="0"/>
              </a:rPr>
              <a:t>If the apnea test was terminated and the PCO2 has not reached goal, this </a:t>
            </a:r>
            <a:r>
              <a:rPr lang="en-US" sz="1800" b="1" kern="0" dirty="0">
                <a:solidFill>
                  <a:srgbClr val="000000"/>
                </a:solidFill>
                <a:cs typeface="Times New Roman" pitchFamily="18" charset="0"/>
              </a:rPr>
              <a:t>does not support </a:t>
            </a:r>
            <a:r>
              <a:rPr lang="en-US" sz="1800" kern="0" dirty="0">
                <a:solidFill>
                  <a:srgbClr val="000000"/>
                </a:solidFill>
                <a:cs typeface="Times New Roman" pitchFamily="18" charset="0"/>
              </a:rPr>
              <a:t>the diagnosis of brain death</a:t>
            </a:r>
          </a:p>
        </p:txBody>
      </p:sp>
    </p:spTree>
    <p:extLst>
      <p:ext uri="{BB962C8B-B14F-4D97-AF65-F5344CB8AC3E}">
        <p14:creationId xmlns:p14="http://schemas.microsoft.com/office/powerpoint/2010/main" val="2881526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5A6A-FC46-47F4-AEE3-893D21BE21A4}"/>
              </a:ext>
            </a:extLst>
          </p:cNvPr>
          <p:cNvSpPr>
            <a:spLocks noGrp="1"/>
          </p:cNvSpPr>
          <p:nvPr>
            <p:ph type="title"/>
          </p:nvPr>
        </p:nvSpPr>
        <p:spPr>
          <a:xfrm>
            <a:off x="1993392" y="1092674"/>
            <a:ext cx="5157216" cy="1120413"/>
          </a:xfrm>
        </p:spPr>
        <p:txBody>
          <a:bodyPr>
            <a:normAutofit/>
          </a:bodyPr>
          <a:lstStyle/>
          <a:p>
            <a:pPr algn="ctr"/>
            <a:r>
              <a:rPr lang="en-US" sz="4500" dirty="0"/>
              <a:t>Apnea Test Result</a:t>
            </a:r>
          </a:p>
        </p:txBody>
      </p:sp>
      <p:sp>
        <p:nvSpPr>
          <p:cNvPr id="4" name="Rectangle 2">
            <a:extLst>
              <a:ext uri="{FF2B5EF4-FFF2-40B4-BE49-F238E27FC236}">
                <a16:creationId xmlns:a16="http://schemas.microsoft.com/office/drawing/2014/main" id="{58C263EA-683C-402C-8CBD-AA08B4BBB3FA}"/>
              </a:ext>
            </a:extLst>
          </p:cNvPr>
          <p:cNvSpPr>
            <a:spLocks noChangeArrowheads="1"/>
          </p:cNvSpPr>
          <p:nvPr/>
        </p:nvSpPr>
        <p:spPr bwMode="auto">
          <a:xfrm>
            <a:off x="390906" y="2659618"/>
            <a:ext cx="8217419" cy="165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2" defTabSz="685800" eaLnBrk="0" fontAlgn="auto" hangingPunct="0">
              <a:spcBef>
                <a:spcPts val="900"/>
              </a:spcBef>
              <a:spcAft>
                <a:spcPts val="1350"/>
              </a:spcAft>
              <a:buClr>
                <a:srgbClr val="003366"/>
              </a:buClr>
              <a:defRPr/>
            </a:pPr>
            <a:r>
              <a:rPr lang="en-US" sz="1800" b="1" i="1" dirty="0">
                <a:solidFill>
                  <a:prstClr val="black"/>
                </a:solidFill>
                <a:latin typeface="Segoe UI"/>
                <a:cs typeface="Times New Roman" pitchFamily="18" charset="0"/>
              </a:rPr>
              <a:t>If respiratory movements are </a:t>
            </a:r>
            <a:r>
              <a:rPr lang="en-US" sz="2100" b="1" i="1" dirty="0">
                <a:solidFill>
                  <a:prstClr val="black"/>
                </a:solidFill>
                <a:latin typeface="Segoe UI"/>
                <a:cs typeface="Times New Roman" pitchFamily="18" charset="0"/>
              </a:rPr>
              <a:t>absent</a:t>
            </a:r>
          </a:p>
          <a:p>
            <a:pPr marL="0" lvl="2" defTabSz="685800" eaLnBrk="0" fontAlgn="auto" hangingPunct="0">
              <a:spcBef>
                <a:spcPts val="900"/>
              </a:spcBef>
              <a:spcAft>
                <a:spcPts val="1350"/>
              </a:spcAft>
              <a:buClr>
                <a:srgbClr val="003366"/>
              </a:buClr>
              <a:defRPr/>
            </a:pPr>
            <a:r>
              <a:rPr lang="en-US" sz="1800" b="1" i="1" dirty="0">
                <a:solidFill>
                  <a:prstClr val="black"/>
                </a:solidFill>
                <a:latin typeface="Segoe UI"/>
                <a:cs typeface="Times New Roman" pitchFamily="18" charset="0"/>
              </a:rPr>
              <a:t>and </a:t>
            </a:r>
            <a:r>
              <a:rPr lang="en-US" sz="2100" b="1" i="1" dirty="0">
                <a:solidFill>
                  <a:prstClr val="black"/>
                </a:solidFill>
                <a:latin typeface="Segoe UI"/>
                <a:cs typeface="Times New Roman" pitchFamily="18" charset="0"/>
              </a:rPr>
              <a:t>PCO2 is </a:t>
            </a:r>
            <a:r>
              <a:rPr lang="en-US" sz="2100" b="1" i="1" u="sng" dirty="0">
                <a:solidFill>
                  <a:prstClr val="black"/>
                </a:solidFill>
                <a:latin typeface="Segoe UI"/>
                <a:cs typeface="Times New Roman" pitchFamily="18" charset="0"/>
              </a:rPr>
              <a:t>&gt;</a:t>
            </a:r>
            <a:r>
              <a:rPr lang="en-US" sz="2100" b="1" i="1" dirty="0">
                <a:solidFill>
                  <a:prstClr val="black"/>
                </a:solidFill>
                <a:latin typeface="Segoe UI"/>
                <a:cs typeface="Times New Roman" pitchFamily="18" charset="0"/>
              </a:rPr>
              <a:t> 60 mm Hg</a:t>
            </a:r>
            <a:r>
              <a:rPr lang="en-US" sz="1800" b="1" i="1" dirty="0">
                <a:solidFill>
                  <a:prstClr val="black"/>
                </a:solidFill>
                <a:latin typeface="Segoe UI"/>
                <a:cs typeface="Times New Roman" pitchFamily="18" charset="0"/>
              </a:rPr>
              <a:t>, or </a:t>
            </a:r>
          </a:p>
          <a:p>
            <a:pPr marL="0" lvl="2" defTabSz="685800" eaLnBrk="0" fontAlgn="auto" hangingPunct="0">
              <a:spcBef>
                <a:spcPts val="900"/>
              </a:spcBef>
              <a:spcAft>
                <a:spcPts val="1350"/>
              </a:spcAft>
              <a:buClr>
                <a:srgbClr val="003366"/>
              </a:buClr>
              <a:defRPr/>
            </a:pPr>
            <a:r>
              <a:rPr lang="en-US" sz="1800" b="1" i="1" dirty="0">
                <a:solidFill>
                  <a:prstClr val="black"/>
                </a:solidFill>
                <a:latin typeface="Segoe UI"/>
                <a:cs typeface="Times New Roman" pitchFamily="18" charset="0"/>
              </a:rPr>
              <a:t>has </a:t>
            </a:r>
            <a:r>
              <a:rPr lang="en-US" sz="2100" b="1" i="1" dirty="0">
                <a:solidFill>
                  <a:prstClr val="black"/>
                </a:solidFill>
                <a:latin typeface="Segoe UI"/>
                <a:cs typeface="Times New Roman" pitchFamily="18" charset="0"/>
              </a:rPr>
              <a:t>changed by &gt; 20 mmHg from baseline</a:t>
            </a:r>
            <a:r>
              <a:rPr lang="en-US" sz="1800" b="1" i="1" dirty="0">
                <a:solidFill>
                  <a:prstClr val="black"/>
                </a:solidFill>
                <a:latin typeface="Segoe UI"/>
                <a:cs typeface="Times New Roman" pitchFamily="18" charset="0"/>
              </a:rPr>
              <a:t>, </a:t>
            </a:r>
            <a:r>
              <a:rPr lang="en-US" sz="1800" dirty="0">
                <a:solidFill>
                  <a:prstClr val="black"/>
                </a:solidFill>
                <a:latin typeface="Segoe UI"/>
                <a:cs typeface="Times New Roman" pitchFamily="18" charset="0"/>
              </a:rPr>
              <a:t>then    </a:t>
            </a:r>
          </a:p>
        </p:txBody>
      </p:sp>
      <p:sp>
        <p:nvSpPr>
          <p:cNvPr id="5" name="Text Box 7">
            <a:extLst>
              <a:ext uri="{FF2B5EF4-FFF2-40B4-BE49-F238E27FC236}">
                <a16:creationId xmlns:a16="http://schemas.microsoft.com/office/drawing/2014/main" id="{801D69AC-14A4-47BB-911E-A2FC818CB05D}"/>
              </a:ext>
            </a:extLst>
          </p:cNvPr>
          <p:cNvSpPr txBox="1">
            <a:spLocks noChangeArrowheads="1"/>
          </p:cNvSpPr>
          <p:nvPr/>
        </p:nvSpPr>
        <p:spPr bwMode="auto">
          <a:xfrm>
            <a:off x="1466401" y="4369422"/>
            <a:ext cx="6211199" cy="1061829"/>
          </a:xfrm>
          <a:prstGeom prst="rect">
            <a:avLst/>
          </a:prstGeom>
          <a:solidFill>
            <a:schemeClr val="accent5">
              <a:lumMod val="75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defTabSz="685800" fontAlgn="auto">
              <a:spcBef>
                <a:spcPts val="0"/>
              </a:spcBef>
              <a:spcAft>
                <a:spcPts val="0"/>
              </a:spcAft>
              <a:defRPr/>
            </a:pPr>
            <a:endParaRPr lang="en-US" sz="900" b="1" dirty="0">
              <a:solidFill>
                <a:prstClr val="black"/>
              </a:solidFill>
              <a:latin typeface="Times New Roman" pitchFamily="18" charset="0"/>
              <a:cs typeface="Times New Roman" pitchFamily="18" charset="0"/>
            </a:endParaRPr>
          </a:p>
          <a:p>
            <a:pPr defTabSz="685800" fontAlgn="auto">
              <a:spcBef>
                <a:spcPts val="0"/>
              </a:spcBef>
              <a:spcAft>
                <a:spcPts val="0"/>
              </a:spcAft>
              <a:defRPr/>
            </a:pPr>
            <a:r>
              <a:rPr lang="en-US" sz="2100" b="1" dirty="0">
                <a:solidFill>
                  <a:prstClr val="black"/>
                </a:solidFill>
                <a:latin typeface="Times New Roman" pitchFamily="18" charset="0"/>
                <a:cs typeface="Times New Roman" pitchFamily="18" charset="0"/>
              </a:rPr>
              <a:t>Test </a:t>
            </a:r>
            <a:r>
              <a:rPr lang="en-US" sz="2400" b="1" dirty="0">
                <a:solidFill>
                  <a:prstClr val="black"/>
                </a:solidFill>
                <a:latin typeface="Times New Roman" pitchFamily="18" charset="0"/>
                <a:cs typeface="Times New Roman" pitchFamily="18" charset="0"/>
              </a:rPr>
              <a:t>Supports/Confirms</a:t>
            </a:r>
            <a:r>
              <a:rPr lang="en-US" sz="2100" b="1" dirty="0">
                <a:solidFill>
                  <a:prstClr val="black"/>
                </a:solidFill>
                <a:latin typeface="Times New Roman" pitchFamily="18" charset="0"/>
                <a:cs typeface="Times New Roman" pitchFamily="18" charset="0"/>
              </a:rPr>
              <a:t> the Diagnosis </a:t>
            </a:r>
          </a:p>
          <a:p>
            <a:pPr defTabSz="685800" fontAlgn="auto">
              <a:spcBef>
                <a:spcPts val="0"/>
              </a:spcBef>
              <a:spcAft>
                <a:spcPts val="0"/>
              </a:spcAft>
              <a:defRPr/>
            </a:pPr>
            <a:r>
              <a:rPr lang="en-US" sz="2100" b="1" dirty="0">
                <a:solidFill>
                  <a:prstClr val="black"/>
                </a:solidFill>
                <a:latin typeface="Times New Roman" pitchFamily="18" charset="0"/>
                <a:cs typeface="Times New Roman" pitchFamily="18" charset="0"/>
              </a:rPr>
              <a:t>of Brain Death</a:t>
            </a:r>
          </a:p>
          <a:p>
            <a:pPr algn="l" defTabSz="685800" fontAlgn="auto">
              <a:spcBef>
                <a:spcPts val="0"/>
              </a:spcBef>
              <a:spcAft>
                <a:spcPts val="0"/>
              </a:spcAft>
              <a:defRPr/>
            </a:pPr>
            <a:endParaRPr lang="en-US" sz="9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65926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D316-00F0-4485-9A8E-EC4C82763DDA}"/>
              </a:ext>
            </a:extLst>
          </p:cNvPr>
          <p:cNvSpPr>
            <a:spLocks noGrp="1"/>
          </p:cNvSpPr>
          <p:nvPr>
            <p:ph type="title"/>
          </p:nvPr>
        </p:nvSpPr>
        <p:spPr>
          <a:xfrm>
            <a:off x="1828800" y="435327"/>
            <a:ext cx="5157839" cy="798395"/>
          </a:xfrm>
        </p:spPr>
        <p:txBody>
          <a:bodyPr>
            <a:normAutofit/>
          </a:bodyPr>
          <a:lstStyle/>
          <a:p>
            <a:pPr algn="ctr"/>
            <a:r>
              <a:rPr lang="en-US" sz="3600" b="1" dirty="0"/>
              <a:t>Ancillary Studies</a:t>
            </a:r>
          </a:p>
        </p:txBody>
      </p:sp>
      <p:sp>
        <p:nvSpPr>
          <p:cNvPr id="4" name="Rectangle 3">
            <a:extLst>
              <a:ext uri="{FF2B5EF4-FFF2-40B4-BE49-F238E27FC236}">
                <a16:creationId xmlns:a16="http://schemas.microsoft.com/office/drawing/2014/main" id="{73076D1A-EE5C-42C8-9527-D27FDE5076C0}"/>
              </a:ext>
            </a:extLst>
          </p:cNvPr>
          <p:cNvSpPr/>
          <p:nvPr/>
        </p:nvSpPr>
        <p:spPr>
          <a:xfrm>
            <a:off x="336874" y="1778475"/>
            <a:ext cx="8517111" cy="646331"/>
          </a:xfrm>
          <a:prstGeom prst="rect">
            <a:avLst/>
          </a:prstGeom>
        </p:spPr>
        <p:txBody>
          <a:bodyPr wrap="square">
            <a:spAutoFit/>
          </a:bodyPr>
          <a:lstStyle/>
          <a:p>
            <a:pPr defTabSz="685800" fontAlgn="auto">
              <a:spcBef>
                <a:spcPts val="0"/>
              </a:spcBef>
              <a:spcAft>
                <a:spcPts val="0"/>
              </a:spcAft>
              <a:defRPr/>
            </a:pPr>
            <a:r>
              <a:rPr lang="en-US" sz="1800" i="1" dirty="0">
                <a:solidFill>
                  <a:prstClr val="black"/>
                </a:solidFill>
                <a:latin typeface="Segoe UI"/>
                <a:cs typeface="Times New Roman" panose="02020603050405020304" pitchFamily="18" charset="0"/>
              </a:rPr>
              <a:t>Ancillary studies are </a:t>
            </a:r>
            <a:r>
              <a:rPr lang="en-US" sz="1800" b="1" i="1" u="sng" dirty="0">
                <a:solidFill>
                  <a:prstClr val="black"/>
                </a:solidFill>
                <a:latin typeface="Segoe UI"/>
                <a:cs typeface="Times New Roman" panose="02020603050405020304" pitchFamily="18" charset="0"/>
              </a:rPr>
              <a:t>not</a:t>
            </a:r>
            <a:r>
              <a:rPr lang="en-US" sz="1800" i="1" dirty="0">
                <a:solidFill>
                  <a:prstClr val="black"/>
                </a:solidFill>
                <a:latin typeface="Segoe UI"/>
                <a:cs typeface="Times New Roman" panose="02020603050405020304" pitchFamily="18" charset="0"/>
              </a:rPr>
              <a:t> mandatory but are needed for patients in whom specific components of clinical testing cannot be reliably evaluated.  </a:t>
            </a:r>
          </a:p>
        </p:txBody>
      </p:sp>
      <p:sp>
        <p:nvSpPr>
          <p:cNvPr id="7" name="Rectangle 3">
            <a:extLst>
              <a:ext uri="{FF2B5EF4-FFF2-40B4-BE49-F238E27FC236}">
                <a16:creationId xmlns:a16="http://schemas.microsoft.com/office/drawing/2014/main" id="{15FADFCC-22A1-4E1C-A0A0-5DB7EFFDBF79}"/>
              </a:ext>
            </a:extLst>
          </p:cNvPr>
          <p:cNvSpPr>
            <a:spLocks noChangeArrowheads="1"/>
          </p:cNvSpPr>
          <p:nvPr/>
        </p:nvSpPr>
        <p:spPr bwMode="auto">
          <a:xfrm>
            <a:off x="313445" y="2664336"/>
            <a:ext cx="8517111" cy="179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p>
            <a:pPr marL="342900" indent="-342900" algn="just" defTabSz="685800">
              <a:buFont typeface="+mj-lt"/>
              <a:buAutoNum type="arabicPeriod"/>
              <a:defRPr/>
            </a:pPr>
            <a:r>
              <a:rPr lang="en-US" sz="1800" dirty="0">
                <a:solidFill>
                  <a:srgbClr val="000000"/>
                </a:solidFill>
                <a:latin typeface="Segoe UI (Body)"/>
                <a:cs typeface="Times New Roman" panose="02020603050405020304" pitchFamily="18" charset="0"/>
              </a:rPr>
              <a:t>Conditions exist that preclude complete clinical evaluation, such as:</a:t>
            </a:r>
          </a:p>
          <a:p>
            <a:pPr marL="342900" indent="-342900" algn="just" defTabSz="685800">
              <a:buClr>
                <a:srgbClr val="8FB5E4"/>
              </a:buClr>
              <a:buFont typeface="+mj-lt"/>
              <a:buAutoNum type="alphaLcParenR"/>
              <a:defRPr/>
            </a:pPr>
            <a:endParaRPr lang="en-US" sz="750" dirty="0">
              <a:solidFill>
                <a:srgbClr val="000000"/>
              </a:solidFill>
              <a:latin typeface="Segoe UI (Body)"/>
              <a:cs typeface="Times New Roman" panose="02020603050405020304" pitchFamily="18" charset="0"/>
            </a:endParaRPr>
          </a:p>
          <a:p>
            <a:pPr marL="685800" lvl="1" indent="-342900" algn="just" defTabSz="685800">
              <a:buFont typeface="+mj-lt"/>
              <a:buAutoNum type="alphaLcPeriod"/>
              <a:defRPr/>
            </a:pPr>
            <a:r>
              <a:rPr lang="en-US" sz="1800" b="1" dirty="0">
                <a:solidFill>
                  <a:srgbClr val="000000"/>
                </a:solidFill>
                <a:latin typeface="Segoe UI (Body)"/>
                <a:cs typeface="Times New Roman" panose="02020603050405020304" pitchFamily="18" charset="0"/>
              </a:rPr>
              <a:t>Severe facial trauma or pre-existing deformity </a:t>
            </a:r>
            <a:r>
              <a:rPr lang="en-US" sz="1800" dirty="0">
                <a:solidFill>
                  <a:srgbClr val="000000"/>
                </a:solidFill>
                <a:latin typeface="Segoe UI (Body)"/>
                <a:cs typeface="Times New Roman" panose="02020603050405020304" pitchFamily="18" charset="0"/>
              </a:rPr>
              <a:t>that precludes assessment of the pupillary light reflex</a:t>
            </a:r>
          </a:p>
          <a:p>
            <a:pPr marL="685800" lvl="1" indent="-342900" algn="just" defTabSz="685800">
              <a:buFont typeface="+mj-lt"/>
              <a:buAutoNum type="alphaLcPeriod"/>
              <a:defRPr/>
            </a:pPr>
            <a:r>
              <a:rPr lang="en-US" sz="1800" b="1" dirty="0">
                <a:solidFill>
                  <a:srgbClr val="000000"/>
                </a:solidFill>
                <a:latin typeface="Segoe UI (Body)"/>
                <a:cs typeface="Times New Roman" panose="02020603050405020304" pitchFamily="18" charset="0"/>
              </a:rPr>
              <a:t>Pre-existing pupillary abnormalities </a:t>
            </a:r>
            <a:r>
              <a:rPr lang="en-US" sz="1800" dirty="0">
                <a:solidFill>
                  <a:srgbClr val="000000"/>
                </a:solidFill>
                <a:latin typeface="Segoe UI (Body)"/>
                <a:cs typeface="Times New Roman" panose="02020603050405020304" pitchFamily="18" charset="0"/>
              </a:rPr>
              <a:t>that preclude assessment of the pupillary light reflex. </a:t>
            </a:r>
            <a:endParaRPr lang="en-US" sz="1800" i="1" dirty="0">
              <a:solidFill>
                <a:srgbClr val="000000"/>
              </a:solidFill>
              <a:latin typeface="Segoe UI (Body)"/>
              <a:cs typeface="Times New Roman" panose="02020603050405020304" pitchFamily="18" charset="0"/>
            </a:endParaRPr>
          </a:p>
          <a:p>
            <a:pPr marL="257175" indent="-257175" algn="l" defTabSz="685800">
              <a:lnSpc>
                <a:spcPct val="145000"/>
              </a:lnSpc>
              <a:spcBef>
                <a:spcPct val="20000"/>
              </a:spcBef>
              <a:defRPr/>
            </a:pPr>
            <a:endParaRPr lang="en-US" sz="1800" dirty="0">
              <a:solidFill>
                <a:srgbClr val="000000"/>
              </a:solidFill>
              <a:latin typeface="Segoe UI (Body)"/>
              <a:cs typeface="Times New Roman" panose="02020603050405020304" pitchFamily="18" charset="0"/>
            </a:endParaRPr>
          </a:p>
        </p:txBody>
      </p:sp>
      <p:sp>
        <p:nvSpPr>
          <p:cNvPr id="8" name="Rectangle 7">
            <a:extLst>
              <a:ext uri="{FF2B5EF4-FFF2-40B4-BE49-F238E27FC236}">
                <a16:creationId xmlns:a16="http://schemas.microsoft.com/office/drawing/2014/main" id="{61C8D449-2136-4E1D-B4D8-12765C7BB2F6}"/>
              </a:ext>
            </a:extLst>
          </p:cNvPr>
          <p:cNvSpPr>
            <a:spLocks noChangeArrowheads="1"/>
          </p:cNvSpPr>
          <p:nvPr/>
        </p:nvSpPr>
        <p:spPr bwMode="auto">
          <a:xfrm>
            <a:off x="313445" y="4196421"/>
            <a:ext cx="8517111"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p>
            <a:pPr marL="685800" lvl="1" indent="-342900" algn="l" defTabSz="685800">
              <a:spcBef>
                <a:spcPct val="20000"/>
              </a:spcBef>
              <a:buFont typeface="+mj-lt"/>
              <a:buAutoNum type="alphaLcPeriod" startAt="3"/>
              <a:defRPr/>
            </a:pPr>
            <a:r>
              <a:rPr lang="en-US" sz="1800" b="1" dirty="0">
                <a:solidFill>
                  <a:srgbClr val="000000"/>
                </a:solidFill>
                <a:latin typeface="Segoe UI (Body)"/>
                <a:cs typeface="Times New Roman" panose="02020603050405020304" pitchFamily="18" charset="0"/>
              </a:rPr>
              <a:t>One or both tympanic membranes are ruptured </a:t>
            </a:r>
            <a:r>
              <a:rPr lang="en-US" sz="1800" dirty="0">
                <a:solidFill>
                  <a:srgbClr val="000000"/>
                </a:solidFill>
                <a:latin typeface="Segoe UI (Body)"/>
                <a:cs typeface="Times New Roman" panose="02020603050405020304" pitchFamily="18" charset="0"/>
              </a:rPr>
              <a:t>precluding testing of the </a:t>
            </a:r>
            <a:r>
              <a:rPr lang="en-US" sz="1800" dirty="0" err="1">
                <a:solidFill>
                  <a:srgbClr val="000000"/>
                </a:solidFill>
                <a:latin typeface="Segoe UI (Body)"/>
                <a:cs typeface="Times New Roman" panose="02020603050405020304" pitchFamily="18" charset="0"/>
              </a:rPr>
              <a:t>oculovestibular</a:t>
            </a:r>
            <a:r>
              <a:rPr lang="en-US" sz="1800" dirty="0">
                <a:solidFill>
                  <a:srgbClr val="000000"/>
                </a:solidFill>
                <a:latin typeface="Segoe UI (Body)"/>
                <a:cs typeface="Times New Roman" panose="02020603050405020304" pitchFamily="18" charset="0"/>
              </a:rPr>
              <a:t> reflex. </a:t>
            </a:r>
          </a:p>
          <a:p>
            <a:pPr marL="685800" lvl="1" indent="-342900" algn="just" defTabSz="685800">
              <a:buFont typeface="+mj-lt"/>
              <a:buAutoNum type="alphaLcPeriod" startAt="3"/>
              <a:defRPr/>
            </a:pPr>
            <a:r>
              <a:rPr lang="en-US" sz="1800" b="1" dirty="0">
                <a:solidFill>
                  <a:srgbClr val="000000"/>
                </a:solidFill>
                <a:latin typeface="Segoe UI (Body)"/>
                <a:cs typeface="Times New Roman" panose="02020603050405020304" pitchFamily="18" charset="0"/>
              </a:rPr>
              <a:t>Conventional apnea testing cannot be performed </a:t>
            </a:r>
            <a:r>
              <a:rPr lang="en-US" sz="1800" dirty="0">
                <a:solidFill>
                  <a:srgbClr val="000000"/>
                </a:solidFill>
                <a:latin typeface="Segoe UI (Body)"/>
                <a:cs typeface="Times New Roman" panose="02020603050405020304" pitchFamily="18" charset="0"/>
              </a:rPr>
              <a:t>or is indeterminate (e.g. due to ECMO or hemodynamic instability during testing).</a:t>
            </a:r>
            <a:endParaRPr lang="en-US" sz="1800" i="1" dirty="0">
              <a:solidFill>
                <a:srgbClr val="000000"/>
              </a:solidFill>
              <a:latin typeface="Segoe UI (Body)"/>
              <a:cs typeface="Times New Roman" panose="02020603050405020304" pitchFamily="18" charset="0"/>
            </a:endParaRPr>
          </a:p>
          <a:p>
            <a:pPr marL="257175" indent="-257175" algn="l" defTabSz="685800">
              <a:lnSpc>
                <a:spcPct val="145000"/>
              </a:lnSpc>
              <a:spcBef>
                <a:spcPct val="20000"/>
              </a:spcBef>
              <a:defRPr/>
            </a:pPr>
            <a:endParaRPr lang="en-US" sz="1800" dirty="0">
              <a:solidFill>
                <a:srgbClr val="000000"/>
              </a:solidFill>
              <a:effectLst>
                <a:outerShdw blurRad="38100" dist="38100" dir="2700000" algn="tl">
                  <a:srgbClr val="000000">
                    <a:alpha val="43137"/>
                  </a:srgbClr>
                </a:outerShdw>
              </a:effectLst>
              <a:latin typeface="Segoe UI (Body)"/>
              <a:cs typeface="Times New Roman" panose="02020603050405020304" pitchFamily="18" charset="0"/>
            </a:endParaRPr>
          </a:p>
        </p:txBody>
      </p:sp>
    </p:spTree>
    <p:extLst>
      <p:ext uri="{BB962C8B-B14F-4D97-AF65-F5344CB8AC3E}">
        <p14:creationId xmlns:p14="http://schemas.microsoft.com/office/powerpoint/2010/main" val="3558514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D316-00F0-4485-9A8E-EC4C82763DDA}"/>
              </a:ext>
            </a:extLst>
          </p:cNvPr>
          <p:cNvSpPr>
            <a:spLocks noGrp="1"/>
          </p:cNvSpPr>
          <p:nvPr>
            <p:ph type="title"/>
          </p:nvPr>
        </p:nvSpPr>
        <p:spPr>
          <a:xfrm>
            <a:off x="1975566" y="384055"/>
            <a:ext cx="5157839" cy="798395"/>
          </a:xfrm>
        </p:spPr>
        <p:txBody>
          <a:bodyPr>
            <a:normAutofit/>
          </a:bodyPr>
          <a:lstStyle/>
          <a:p>
            <a:pPr algn="ctr"/>
            <a:r>
              <a:rPr lang="en-US" sz="3600" b="1" dirty="0"/>
              <a:t>Ancillary Studies</a:t>
            </a:r>
          </a:p>
        </p:txBody>
      </p:sp>
      <p:sp>
        <p:nvSpPr>
          <p:cNvPr id="4" name="Rectangle 3">
            <a:extLst>
              <a:ext uri="{FF2B5EF4-FFF2-40B4-BE49-F238E27FC236}">
                <a16:creationId xmlns:a16="http://schemas.microsoft.com/office/drawing/2014/main" id="{73076D1A-EE5C-42C8-9527-D27FDE5076C0}"/>
              </a:ext>
            </a:extLst>
          </p:cNvPr>
          <p:cNvSpPr/>
          <p:nvPr/>
        </p:nvSpPr>
        <p:spPr>
          <a:xfrm>
            <a:off x="336874" y="1778475"/>
            <a:ext cx="8517111" cy="646331"/>
          </a:xfrm>
          <a:prstGeom prst="rect">
            <a:avLst/>
          </a:prstGeom>
        </p:spPr>
        <p:txBody>
          <a:bodyPr wrap="square">
            <a:spAutoFit/>
          </a:bodyPr>
          <a:lstStyle/>
          <a:p>
            <a:pPr defTabSz="685800" fontAlgn="auto">
              <a:spcBef>
                <a:spcPts val="0"/>
              </a:spcBef>
              <a:spcAft>
                <a:spcPts val="0"/>
              </a:spcAft>
              <a:defRPr/>
            </a:pPr>
            <a:r>
              <a:rPr lang="en-US" sz="1800" i="1" dirty="0">
                <a:solidFill>
                  <a:prstClr val="black"/>
                </a:solidFill>
                <a:latin typeface="Segoe UI"/>
                <a:cs typeface="Times New Roman" panose="02020603050405020304" pitchFamily="18" charset="0"/>
              </a:rPr>
              <a:t>Ancillary studies are </a:t>
            </a:r>
            <a:r>
              <a:rPr lang="en-US" sz="1800" b="1" i="1" u="sng" dirty="0">
                <a:solidFill>
                  <a:prstClr val="black"/>
                </a:solidFill>
                <a:latin typeface="Segoe UI"/>
                <a:cs typeface="Times New Roman" panose="02020603050405020304" pitchFamily="18" charset="0"/>
              </a:rPr>
              <a:t>not</a:t>
            </a:r>
            <a:r>
              <a:rPr lang="en-US" sz="1800" i="1" dirty="0">
                <a:solidFill>
                  <a:prstClr val="black"/>
                </a:solidFill>
                <a:latin typeface="Segoe UI"/>
                <a:cs typeface="Times New Roman" panose="02020603050405020304" pitchFamily="18" charset="0"/>
              </a:rPr>
              <a:t> mandatory but are needed for patients in whom specific components of clinical testing cannot be reliably evaluated.  </a:t>
            </a:r>
          </a:p>
        </p:txBody>
      </p:sp>
      <p:sp>
        <p:nvSpPr>
          <p:cNvPr id="3" name="Rectangle 2">
            <a:extLst>
              <a:ext uri="{FF2B5EF4-FFF2-40B4-BE49-F238E27FC236}">
                <a16:creationId xmlns:a16="http://schemas.microsoft.com/office/drawing/2014/main" id="{420E815B-D42C-480A-9CFD-250F4E6D6795}"/>
              </a:ext>
            </a:extLst>
          </p:cNvPr>
          <p:cNvSpPr/>
          <p:nvPr/>
        </p:nvSpPr>
        <p:spPr>
          <a:xfrm>
            <a:off x="336874" y="2818462"/>
            <a:ext cx="8435225" cy="2552815"/>
          </a:xfrm>
          <a:prstGeom prst="rect">
            <a:avLst/>
          </a:prstGeom>
        </p:spPr>
        <p:txBody>
          <a:bodyPr wrap="square">
            <a:spAutoFit/>
          </a:bodyPr>
          <a:lstStyle/>
          <a:p>
            <a:pPr marL="257175" indent="-257175" algn="l" defTabSz="685800" fontAlgn="auto">
              <a:spcBef>
                <a:spcPct val="20000"/>
              </a:spcBef>
              <a:spcAft>
                <a:spcPts val="0"/>
              </a:spcAft>
              <a:defRPr/>
            </a:pPr>
            <a:r>
              <a:rPr lang="en-US" sz="2100" dirty="0">
                <a:solidFill>
                  <a:prstClr val="black"/>
                </a:solidFill>
                <a:latin typeface="Segoe UI"/>
                <a:cs typeface="Times New Roman" pitchFamily="18" charset="0"/>
              </a:rPr>
              <a:t>	</a:t>
            </a:r>
            <a:r>
              <a:rPr lang="en-US" sz="2100" b="1" dirty="0">
                <a:solidFill>
                  <a:prstClr val="black"/>
                </a:solidFill>
                <a:latin typeface="Segoe UI"/>
                <a:cs typeface="Times New Roman" pitchFamily="18" charset="0"/>
              </a:rPr>
              <a:t>4-Vessel Angiogram – </a:t>
            </a:r>
            <a:r>
              <a:rPr lang="en-US" sz="2100" dirty="0">
                <a:solidFill>
                  <a:prstClr val="black"/>
                </a:solidFill>
                <a:latin typeface="Segoe UI"/>
                <a:cs typeface="Times New Roman" pitchFamily="18" charset="0"/>
              </a:rPr>
              <a:t>gold standard, diagnostic</a:t>
            </a:r>
          </a:p>
          <a:p>
            <a:pPr marL="857250" lvl="2" indent="-171450" algn="l" defTabSz="685800" fontAlgn="auto">
              <a:lnSpc>
                <a:spcPct val="150000"/>
              </a:lnSpc>
              <a:spcBef>
                <a:spcPct val="20000"/>
              </a:spcBef>
              <a:spcAft>
                <a:spcPts val="0"/>
              </a:spcAft>
              <a:buFontTx/>
              <a:buChar char="•"/>
              <a:defRPr/>
            </a:pPr>
            <a:r>
              <a:rPr lang="en-US" sz="2100" b="1" dirty="0">
                <a:solidFill>
                  <a:prstClr val="black"/>
                </a:solidFill>
                <a:latin typeface="Segoe UI"/>
                <a:cs typeface="Times New Roman" pitchFamily="18" charset="0"/>
              </a:rPr>
              <a:t>Cerebral Blood Flow (CBF) Stud</a:t>
            </a:r>
            <a:r>
              <a:rPr lang="en-US" sz="2100" dirty="0">
                <a:solidFill>
                  <a:prstClr val="black"/>
                </a:solidFill>
                <a:latin typeface="Segoe UI"/>
                <a:cs typeface="Times New Roman" pitchFamily="18" charset="0"/>
              </a:rPr>
              <a:t>y – diagnostic</a:t>
            </a:r>
          </a:p>
          <a:p>
            <a:pPr marL="857250" lvl="2" indent="-171450" algn="l" defTabSz="685800" fontAlgn="auto">
              <a:lnSpc>
                <a:spcPct val="150000"/>
              </a:lnSpc>
              <a:spcBef>
                <a:spcPct val="20000"/>
              </a:spcBef>
              <a:spcAft>
                <a:spcPts val="0"/>
              </a:spcAft>
              <a:buFontTx/>
              <a:buChar char="•"/>
              <a:defRPr/>
            </a:pPr>
            <a:r>
              <a:rPr lang="en-US" sz="2100" b="1" dirty="0">
                <a:solidFill>
                  <a:prstClr val="black"/>
                </a:solidFill>
                <a:latin typeface="Segoe UI"/>
                <a:cs typeface="Times New Roman" pitchFamily="18" charset="0"/>
              </a:rPr>
              <a:t>EEG – </a:t>
            </a:r>
            <a:r>
              <a:rPr lang="en-US" sz="2100" dirty="0">
                <a:solidFill>
                  <a:prstClr val="black"/>
                </a:solidFill>
                <a:latin typeface="Segoe UI"/>
                <a:cs typeface="Times New Roman" pitchFamily="18" charset="0"/>
              </a:rPr>
              <a:t>90%  </a:t>
            </a:r>
          </a:p>
          <a:p>
            <a:pPr marL="857250" lvl="2" indent="-171450" algn="l" defTabSz="685800" fontAlgn="auto">
              <a:lnSpc>
                <a:spcPct val="150000"/>
              </a:lnSpc>
              <a:spcBef>
                <a:spcPct val="20000"/>
              </a:spcBef>
              <a:spcAft>
                <a:spcPts val="0"/>
              </a:spcAft>
              <a:buFontTx/>
              <a:buChar char="•"/>
              <a:defRPr/>
            </a:pPr>
            <a:r>
              <a:rPr lang="en-US" sz="2100" b="1" dirty="0">
                <a:solidFill>
                  <a:prstClr val="black"/>
                </a:solidFill>
                <a:latin typeface="Segoe UI"/>
                <a:cs typeface="Times New Roman" pitchFamily="18" charset="0"/>
              </a:rPr>
              <a:t>S &amp; S </a:t>
            </a:r>
            <a:r>
              <a:rPr lang="en-US" sz="2100" dirty="0">
                <a:solidFill>
                  <a:prstClr val="black"/>
                </a:solidFill>
                <a:latin typeface="Segoe UI"/>
                <a:cs typeface="Times New Roman" pitchFamily="18" charset="0"/>
              </a:rPr>
              <a:t>– not diagnostic</a:t>
            </a:r>
          </a:p>
          <a:p>
            <a:pPr marL="857250" lvl="2" indent="-171450" algn="l" defTabSz="685800" fontAlgn="auto">
              <a:lnSpc>
                <a:spcPct val="150000"/>
              </a:lnSpc>
              <a:spcBef>
                <a:spcPct val="20000"/>
              </a:spcBef>
              <a:spcAft>
                <a:spcPts val="0"/>
              </a:spcAft>
              <a:buFontTx/>
              <a:buChar char="•"/>
              <a:defRPr/>
            </a:pPr>
            <a:r>
              <a:rPr lang="en-US" sz="2100" b="1" dirty="0">
                <a:solidFill>
                  <a:prstClr val="black"/>
                </a:solidFill>
                <a:latin typeface="Segoe UI"/>
                <a:cs typeface="Times New Roman" pitchFamily="18" charset="0"/>
              </a:rPr>
              <a:t>BAEP, SSEP, MEP – </a:t>
            </a:r>
            <a:r>
              <a:rPr lang="en-US" sz="2100" dirty="0">
                <a:solidFill>
                  <a:prstClr val="black"/>
                </a:solidFill>
                <a:latin typeface="Segoe UI"/>
                <a:cs typeface="Times New Roman" pitchFamily="18" charset="0"/>
              </a:rPr>
              <a:t>not diagnostic</a:t>
            </a:r>
          </a:p>
        </p:txBody>
      </p:sp>
    </p:spTree>
    <p:extLst>
      <p:ext uri="{BB962C8B-B14F-4D97-AF65-F5344CB8AC3E}">
        <p14:creationId xmlns:p14="http://schemas.microsoft.com/office/powerpoint/2010/main" val="990747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66.39.0.253/wp-content/uploads/2011/09/Brain-Death-Image.jpg">
            <a:extLst>
              <a:ext uri="{FF2B5EF4-FFF2-40B4-BE49-F238E27FC236}">
                <a16:creationId xmlns:a16="http://schemas.microsoft.com/office/drawing/2014/main" id="{E92C8C98-6A02-40A2-ACD5-ACE618E5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73" y="1082438"/>
            <a:ext cx="7406056" cy="38992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9FAA7C-5E43-4730-AE01-181FCE1D7D94}"/>
              </a:ext>
            </a:extLst>
          </p:cNvPr>
          <p:cNvSpPr txBox="1"/>
          <p:nvPr/>
        </p:nvSpPr>
        <p:spPr>
          <a:xfrm>
            <a:off x="1016119" y="5063598"/>
            <a:ext cx="7111763" cy="253916"/>
          </a:xfrm>
          <a:prstGeom prst="rect">
            <a:avLst/>
          </a:prstGeom>
          <a:noFill/>
        </p:spPr>
        <p:txBody>
          <a:bodyPr wrap="square" rtlCol="0">
            <a:spAutoFit/>
          </a:bodyPr>
          <a:lstStyle/>
          <a:p>
            <a:pPr algn="l" defTabSz="685800" fontAlgn="auto">
              <a:spcBef>
                <a:spcPts val="0"/>
              </a:spcBef>
              <a:spcAft>
                <a:spcPts val="0"/>
              </a:spcAft>
              <a:defRPr/>
            </a:pPr>
            <a:r>
              <a:rPr lang="en-US" sz="1050" b="1" dirty="0">
                <a:solidFill>
                  <a:prstClr val="white"/>
                </a:solidFill>
                <a:latin typeface="Segoe UI"/>
              </a:rPr>
              <a:t>Brain death photo illustration showing blood flow at left and no blood flow at right. © </a:t>
            </a:r>
            <a:r>
              <a:rPr lang="en-US" sz="1050" b="1" dirty="0" err="1">
                <a:solidFill>
                  <a:prstClr val="white"/>
                </a:solidFill>
                <a:latin typeface="Segoe UI"/>
              </a:rPr>
              <a:t>Fusionspark</a:t>
            </a:r>
            <a:r>
              <a:rPr lang="en-US" sz="1050" b="1" dirty="0">
                <a:solidFill>
                  <a:prstClr val="white"/>
                </a:solidFill>
                <a:latin typeface="Segoe UI"/>
              </a:rPr>
              <a:t> Media Inc.</a:t>
            </a:r>
          </a:p>
        </p:txBody>
      </p:sp>
    </p:spTree>
    <p:extLst>
      <p:ext uri="{BB962C8B-B14F-4D97-AF65-F5344CB8AC3E}">
        <p14:creationId xmlns:p14="http://schemas.microsoft.com/office/powerpoint/2010/main" val="2621894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A750-DB4E-4842-A1E0-0AE77C34888C}"/>
              </a:ext>
            </a:extLst>
          </p:cNvPr>
          <p:cNvSpPr>
            <a:spLocks noGrp="1"/>
          </p:cNvSpPr>
          <p:nvPr>
            <p:ph type="title"/>
          </p:nvPr>
        </p:nvSpPr>
        <p:spPr>
          <a:xfrm>
            <a:off x="1993392" y="1484505"/>
            <a:ext cx="5157216" cy="480060"/>
          </a:xfrm>
        </p:spPr>
        <p:txBody>
          <a:bodyPr>
            <a:noAutofit/>
          </a:bodyPr>
          <a:lstStyle/>
          <a:p>
            <a:pPr algn="ctr"/>
            <a:r>
              <a:rPr lang="en-US" sz="2700" dirty="0">
                <a:solidFill>
                  <a:schemeClr val="bg1"/>
                </a:solidFill>
              </a:rPr>
              <a:t>Determination of Brain Death </a:t>
            </a:r>
            <a:br>
              <a:rPr lang="en-US" sz="2700" dirty="0">
                <a:solidFill>
                  <a:schemeClr val="bg1"/>
                </a:solidFill>
              </a:rPr>
            </a:br>
            <a:r>
              <a:rPr lang="en-US" sz="2700" i="1" dirty="0">
                <a:solidFill>
                  <a:schemeClr val="bg1"/>
                </a:solidFill>
              </a:rPr>
              <a:t>Ancillary Test</a:t>
            </a:r>
          </a:p>
        </p:txBody>
      </p:sp>
      <p:pic>
        <p:nvPicPr>
          <p:cNvPr id="3" name="Picture 2">
            <a:extLst>
              <a:ext uri="{FF2B5EF4-FFF2-40B4-BE49-F238E27FC236}">
                <a16:creationId xmlns:a16="http://schemas.microsoft.com/office/drawing/2014/main" id="{BCAB8999-95B1-4B66-8C33-73B7C8E52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2085975"/>
            <a:ext cx="680085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CAAA15D-8CB8-484C-965E-3F848E04937C}"/>
              </a:ext>
            </a:extLst>
          </p:cNvPr>
          <p:cNvSpPr/>
          <p:nvPr/>
        </p:nvSpPr>
        <p:spPr>
          <a:xfrm>
            <a:off x="2286000" y="4761789"/>
            <a:ext cx="4572000" cy="641201"/>
          </a:xfrm>
          <a:prstGeom prst="rect">
            <a:avLst/>
          </a:prstGeom>
        </p:spPr>
        <p:txBody>
          <a:bodyPr>
            <a:spAutoFit/>
          </a:bodyPr>
          <a:lstStyle/>
          <a:p>
            <a:pPr defTabSz="685800" eaLnBrk="0" fontAlgn="auto" hangingPunct="0">
              <a:spcBef>
                <a:spcPct val="50000"/>
              </a:spcBef>
              <a:spcAft>
                <a:spcPts val="0"/>
              </a:spcAft>
              <a:defRPr/>
            </a:pPr>
            <a:r>
              <a:rPr lang="en-US" sz="1800" b="1" dirty="0">
                <a:solidFill>
                  <a:prstClr val="white"/>
                </a:solidFill>
                <a:effectLst>
                  <a:outerShdw blurRad="38100" dist="38100" dir="2700000" algn="tl">
                    <a:srgbClr val="000000">
                      <a:alpha val="43137"/>
                    </a:srgbClr>
                  </a:outerShdw>
                </a:effectLst>
                <a:latin typeface="Segoe UI"/>
              </a:rPr>
              <a:t>Cerebral Blood Flow Study</a:t>
            </a:r>
            <a:r>
              <a:rPr lang="en-US" sz="1350" b="1" dirty="0">
                <a:solidFill>
                  <a:prstClr val="white"/>
                </a:solidFill>
                <a:effectLst>
                  <a:outerShdw blurRad="38100" dist="38100" dir="2700000" algn="tl">
                    <a:srgbClr val="000000">
                      <a:alpha val="43137"/>
                    </a:srgbClr>
                  </a:outerShdw>
                </a:effectLst>
                <a:latin typeface="Segoe UI"/>
              </a:rPr>
              <a:t> </a:t>
            </a:r>
          </a:p>
          <a:p>
            <a:pPr defTabSz="685800" eaLnBrk="0" fontAlgn="auto" hangingPunct="0">
              <a:spcBef>
                <a:spcPts val="450"/>
              </a:spcBef>
              <a:spcAft>
                <a:spcPts val="0"/>
              </a:spcAft>
              <a:defRPr/>
            </a:pPr>
            <a:r>
              <a:rPr lang="en-US" sz="1350" b="1" dirty="0">
                <a:solidFill>
                  <a:prstClr val="white"/>
                </a:solidFill>
                <a:effectLst>
                  <a:outerShdw blurRad="38100" dist="38100" dir="2700000" algn="tl">
                    <a:srgbClr val="000000">
                      <a:alpha val="43137"/>
                    </a:srgbClr>
                  </a:outerShdw>
                </a:effectLst>
                <a:latin typeface="Segoe UI"/>
              </a:rPr>
              <a:t>Planar View - No Flow </a:t>
            </a:r>
          </a:p>
        </p:txBody>
      </p:sp>
    </p:spTree>
    <p:extLst>
      <p:ext uri="{BB962C8B-B14F-4D97-AF65-F5344CB8AC3E}">
        <p14:creationId xmlns:p14="http://schemas.microsoft.com/office/powerpoint/2010/main" val="2259434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4680-6542-47D9-A669-70F28DB8C963}"/>
              </a:ext>
            </a:extLst>
          </p:cNvPr>
          <p:cNvSpPr>
            <a:spLocks noGrp="1"/>
          </p:cNvSpPr>
          <p:nvPr>
            <p:ph type="title"/>
          </p:nvPr>
        </p:nvSpPr>
        <p:spPr>
          <a:xfrm>
            <a:off x="1993081" y="1092270"/>
            <a:ext cx="5157839" cy="657714"/>
          </a:xfrm>
        </p:spPr>
        <p:txBody>
          <a:bodyPr>
            <a:normAutofit fontScale="90000"/>
          </a:bodyPr>
          <a:lstStyle/>
          <a:p>
            <a:pPr algn="ctr"/>
            <a:r>
              <a:rPr lang="en-US" sz="4050" b="1" dirty="0"/>
              <a:t>EEG</a:t>
            </a:r>
          </a:p>
        </p:txBody>
      </p:sp>
      <p:grpSp>
        <p:nvGrpSpPr>
          <p:cNvPr id="4" name="Group 3">
            <a:extLst>
              <a:ext uri="{FF2B5EF4-FFF2-40B4-BE49-F238E27FC236}">
                <a16:creationId xmlns:a16="http://schemas.microsoft.com/office/drawing/2014/main" id="{C9E727E7-3819-444E-9065-21A6C5577562}"/>
              </a:ext>
            </a:extLst>
          </p:cNvPr>
          <p:cNvGrpSpPr/>
          <p:nvPr/>
        </p:nvGrpSpPr>
        <p:grpSpPr>
          <a:xfrm>
            <a:off x="1219769" y="1953336"/>
            <a:ext cx="3117191" cy="3539599"/>
            <a:chOff x="152400" y="1447800"/>
            <a:chExt cx="4156254" cy="4719465"/>
          </a:xfrm>
        </p:grpSpPr>
        <p:pic>
          <p:nvPicPr>
            <p:cNvPr id="5" name="Picture 5" descr="normal eeg">
              <a:extLst>
                <a:ext uri="{FF2B5EF4-FFF2-40B4-BE49-F238E27FC236}">
                  <a16:creationId xmlns:a16="http://schemas.microsoft.com/office/drawing/2014/main" id="{9E6AAD36-CDB8-4857-901C-3836DDA3D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600" y="1447800"/>
              <a:ext cx="4080054" cy="42062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9">
              <a:extLst>
                <a:ext uri="{FF2B5EF4-FFF2-40B4-BE49-F238E27FC236}">
                  <a16:creationId xmlns:a16="http://schemas.microsoft.com/office/drawing/2014/main" id="{23A974F0-0AB2-40CE-BA35-B591109F4A62}"/>
                </a:ext>
              </a:extLst>
            </p:cNvPr>
            <p:cNvSpPr txBox="1">
              <a:spLocks noChangeArrowheads="1"/>
            </p:cNvSpPr>
            <p:nvPr/>
          </p:nvSpPr>
          <p:spPr bwMode="auto">
            <a:xfrm>
              <a:off x="152400" y="5674822"/>
              <a:ext cx="408005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defTabSz="685800" fontAlgn="auto">
                <a:spcBef>
                  <a:spcPct val="50000"/>
                </a:spcBef>
                <a:spcAft>
                  <a:spcPts val="0"/>
                </a:spcAft>
                <a:defRPr/>
              </a:pPr>
              <a:r>
                <a:rPr lang="en-US" sz="1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Normal</a:t>
              </a:r>
            </a:p>
          </p:txBody>
        </p:sp>
      </p:grpSp>
      <p:grpSp>
        <p:nvGrpSpPr>
          <p:cNvPr id="7" name="Group 6">
            <a:extLst>
              <a:ext uri="{FF2B5EF4-FFF2-40B4-BE49-F238E27FC236}">
                <a16:creationId xmlns:a16="http://schemas.microsoft.com/office/drawing/2014/main" id="{132C2DAB-92E2-4D94-B7ED-F6EECDE86BFB}"/>
              </a:ext>
            </a:extLst>
          </p:cNvPr>
          <p:cNvGrpSpPr/>
          <p:nvPr/>
        </p:nvGrpSpPr>
        <p:grpSpPr>
          <a:xfrm>
            <a:off x="4826620" y="1953336"/>
            <a:ext cx="2965400" cy="3569732"/>
            <a:chOff x="5037733" y="1447800"/>
            <a:chExt cx="3953867" cy="4759643"/>
          </a:xfrm>
        </p:grpSpPr>
        <p:pic>
          <p:nvPicPr>
            <p:cNvPr id="8" name="Picture 7" descr="EEG">
              <a:extLst>
                <a:ext uri="{FF2B5EF4-FFF2-40B4-BE49-F238E27FC236}">
                  <a16:creationId xmlns:a16="http://schemas.microsoft.com/office/drawing/2014/main" id="{D866CF54-9D89-4700-B4D8-1B6AD8C74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37733" y="1447800"/>
              <a:ext cx="3953867" cy="42062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0">
              <a:extLst>
                <a:ext uri="{FF2B5EF4-FFF2-40B4-BE49-F238E27FC236}">
                  <a16:creationId xmlns:a16="http://schemas.microsoft.com/office/drawing/2014/main" id="{DA227669-A1B1-4317-A87A-DC887755B6C3}"/>
                </a:ext>
              </a:extLst>
            </p:cNvPr>
            <p:cNvSpPr txBox="1">
              <a:spLocks noChangeArrowheads="1"/>
            </p:cNvSpPr>
            <p:nvPr/>
          </p:nvSpPr>
          <p:spPr bwMode="auto">
            <a:xfrm>
              <a:off x="5190133" y="5715000"/>
              <a:ext cx="3801467"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defTabSz="685800" fontAlgn="auto">
                <a:spcBef>
                  <a:spcPct val="50000"/>
                </a:spcBef>
                <a:spcAft>
                  <a:spcPts val="0"/>
                </a:spcAft>
                <a:defRPr/>
              </a:pPr>
              <a:r>
                <a:rPr lang="en-US" sz="18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Electrocerebral</a:t>
              </a:r>
              <a:r>
                <a:rPr lang="en-US" sz="1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Silence</a:t>
              </a:r>
            </a:p>
          </p:txBody>
        </p:sp>
      </p:grpSp>
    </p:spTree>
    <p:extLst>
      <p:ext uri="{BB962C8B-B14F-4D97-AF65-F5344CB8AC3E}">
        <p14:creationId xmlns:p14="http://schemas.microsoft.com/office/powerpoint/2010/main" val="368061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descr="Related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7" y="74431"/>
            <a:ext cx="444264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62878" y="3331537"/>
            <a:ext cx="4368894"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44" name="Rectangle 4"/>
          <p:cNvSpPr>
            <a:spLocks noGrp="1" noChangeArrowheads="1"/>
          </p:cNvSpPr>
          <p:nvPr/>
        </p:nvSpPr>
        <p:spPr bwMode="auto">
          <a:xfrm>
            <a:off x="4648200" y="132903"/>
            <a:ext cx="4572000" cy="1828800"/>
          </a:xfrm>
          <a:prstGeom prst="rect">
            <a:avLst/>
          </a:prstGeom>
          <a:noFill/>
          <a:ln w="9525">
            <a:noFill/>
            <a:miter lim="800000"/>
            <a:headEnd/>
            <a:tailEnd/>
          </a:ln>
          <a:effectLst/>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a:ea typeface="Cambria" panose="02040503050406030204" pitchFamily="18" charset="0"/>
                <a:cs typeface="Times New Roman" pitchFamily="18" charset="0"/>
              </a:rPr>
              <a:t>Organ Transplant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Times New Roman"/>
                <a:ea typeface="Cambria" panose="02040503050406030204" pitchFamily="18" charset="0"/>
                <a:cs typeface="Times New Roman" pitchFamily="18" charset="0"/>
              </a:rPr>
              <a:t>Waiting Lists</a:t>
            </a:r>
            <a:endParaRPr kumimoji="0" lang="en-US" sz="4000" b="0" i="0" u="none" strike="noStrike" kern="1200" cap="none" spc="0" normalizeH="0" baseline="0" noProof="0" dirty="0">
              <a:ln>
                <a:noFill/>
              </a:ln>
              <a:solidFill>
                <a:srgbClr val="000099"/>
              </a:solidFill>
              <a:effectLst/>
              <a:uLnTx/>
              <a:uFillTx/>
              <a:latin typeface="Times New Roman"/>
              <a:ea typeface="Cambria" panose="02040503050406030204"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99"/>
                </a:solidFill>
                <a:effectLst/>
                <a:uLnTx/>
                <a:uFillTx/>
                <a:latin typeface="Times New Roman"/>
                <a:ea typeface="Cambria" panose="02040503050406030204" pitchFamily="18" charset="0"/>
                <a:cs typeface="Times New Roman" pitchFamily="18" charset="0"/>
              </a:rPr>
              <a:t>-Candidates -</a:t>
            </a:r>
          </a:p>
        </p:txBody>
      </p:sp>
      <p:sp>
        <p:nvSpPr>
          <p:cNvPr id="1239045" name="Text Box 5"/>
          <p:cNvSpPr txBox="1">
            <a:spLocks noChangeArrowheads="1"/>
          </p:cNvSpPr>
          <p:nvPr/>
        </p:nvSpPr>
        <p:spPr bwMode="auto">
          <a:xfrm>
            <a:off x="4872063" y="1907079"/>
            <a:ext cx="4191000"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99"/>
                </a:solidFill>
                <a:effectLst/>
                <a:uLnTx/>
                <a:uFillTx/>
                <a:latin typeface="Times New Roman"/>
                <a:ea typeface="Cambria" panose="02040503050406030204" pitchFamily="18" charset="0"/>
                <a:cs typeface="Times New Roman" pitchFamily="18" charset="0"/>
              </a:rPr>
              <a:t>September 2022*</a:t>
            </a:r>
            <a:endParaRPr kumimoji="0" lang="en-US" sz="2800" b="1" i="1" u="none" strike="noStrike" kern="1200" cap="none" spc="0" normalizeH="0" baseline="30000" noProof="0" dirty="0">
              <a:ln>
                <a:noFill/>
              </a:ln>
              <a:solidFill>
                <a:srgbClr val="000099"/>
              </a:solidFill>
              <a:effectLst/>
              <a:uLnTx/>
              <a:uFillTx/>
              <a:latin typeface="Times New Roman"/>
              <a:ea typeface="Cambria" panose="02040503050406030204" pitchFamily="18" charset="0"/>
              <a:cs typeface="Times New Roman" pitchFamily="18" charset="0"/>
            </a:endParaRPr>
          </a:p>
        </p:txBody>
      </p:sp>
      <p:sp>
        <p:nvSpPr>
          <p:cNvPr id="1239049" name="Text Box 9"/>
          <p:cNvSpPr txBox="1">
            <a:spLocks noChangeArrowheads="1"/>
          </p:cNvSpPr>
          <p:nvPr/>
        </p:nvSpPr>
        <p:spPr bwMode="auto">
          <a:xfrm>
            <a:off x="39688" y="3048000"/>
            <a:ext cx="4152900" cy="46166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mn-ea"/>
              <a:cs typeface="Times New Roman" pitchFamily="18" charset="0"/>
            </a:endParaRPr>
          </a:p>
        </p:txBody>
      </p:sp>
      <p:sp>
        <p:nvSpPr>
          <p:cNvPr id="15369" name="Text Box 10"/>
          <p:cNvSpPr txBox="1">
            <a:spLocks noChangeArrowheads="1"/>
          </p:cNvSpPr>
          <p:nvPr/>
        </p:nvSpPr>
        <p:spPr bwMode="auto">
          <a:xfrm>
            <a:off x="76200" y="3483438"/>
            <a:ext cx="5105400" cy="28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3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4,547      Kidney</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406      Liver</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94      Lung </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99      Heart</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122      Kidney - Pancreas</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22      Pancreas</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2      Heart – Lung</a:t>
            </a:r>
          </a:p>
          <a:p>
            <a:pPr marL="457200" marR="0" lvl="1" indent="0" algn="l" defTabSz="914400" rtl="0" eaLnBrk="0" fontAlgn="base" latinLnBrk="0" hangingPunct="0">
              <a:lnSpc>
                <a:spcPct val="80000"/>
              </a:lnSpc>
              <a:spcBef>
                <a:spcPct val="1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0      Intestine</a:t>
            </a:r>
            <a:endParaRPr kumimoji="0" lang="en-US" sz="26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39051" name="Line 11"/>
          <p:cNvSpPr>
            <a:spLocks noChangeShapeType="1"/>
          </p:cNvSpPr>
          <p:nvPr/>
        </p:nvSpPr>
        <p:spPr bwMode="auto">
          <a:xfrm>
            <a:off x="1516512" y="3584582"/>
            <a:ext cx="0" cy="26311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Times New Roman" pitchFamily="18" charset="0"/>
            </a:endParaRPr>
          </a:p>
        </p:txBody>
      </p:sp>
      <p:sp>
        <p:nvSpPr>
          <p:cNvPr id="1239052" name="Text Box 12"/>
          <p:cNvSpPr txBox="1">
            <a:spLocks noChangeArrowheads="1"/>
          </p:cNvSpPr>
          <p:nvPr/>
        </p:nvSpPr>
        <p:spPr bwMode="auto">
          <a:xfrm>
            <a:off x="-6" y="3069771"/>
            <a:ext cx="4267200" cy="492443"/>
          </a:xfrm>
          <a:prstGeom prst="rect">
            <a:avLst/>
          </a:prstGeom>
          <a:noFill/>
          <a:ln w="12700" cap="sq">
            <a:noFill/>
            <a:miter lim="800000"/>
            <a:headEnd type="none" w="sm" len="sm"/>
            <a:tailEnd type="none" w="sm" len="sm"/>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99"/>
                </a:solidFill>
                <a:effectLst/>
                <a:uLnTx/>
                <a:uFillTx/>
                <a:latin typeface="Times New Roman"/>
                <a:ea typeface="+mn-ea"/>
                <a:cs typeface="Times New Roman" pitchFamily="18" charset="0"/>
              </a:rPr>
              <a:t>     </a:t>
            </a:r>
            <a:r>
              <a:rPr kumimoji="0" lang="en-US" sz="2600" b="1" i="0" u="sng" strike="noStrike" kern="1200" cap="none" spc="0" normalizeH="0" baseline="0" noProof="0" dirty="0">
                <a:ln>
                  <a:noFill/>
                </a:ln>
                <a:solidFill>
                  <a:srgbClr val="000099"/>
                </a:solidFill>
                <a:effectLst/>
                <a:uLnTx/>
                <a:uFillTx/>
                <a:latin typeface="Times New Roman"/>
                <a:ea typeface="+mn-ea"/>
                <a:cs typeface="Times New Roman" pitchFamily="18" charset="0"/>
              </a:rPr>
              <a:t>Regional Waiting List</a:t>
            </a:r>
            <a:r>
              <a:rPr kumimoji="0" lang="en-US" sz="2600" b="1" i="0" u="none" strike="noStrike" kern="1200" cap="none" spc="0" normalizeH="0" baseline="0" noProof="0" dirty="0">
                <a:ln>
                  <a:noFill/>
                </a:ln>
                <a:solidFill>
                  <a:srgbClr val="000099"/>
                </a:solidFill>
                <a:effectLst/>
                <a:uLnTx/>
                <a:uFillTx/>
                <a:latin typeface="Times New Roman"/>
                <a:ea typeface="+mn-ea"/>
                <a:cs typeface="Times New Roman" pitchFamily="18" charset="0"/>
              </a:rPr>
              <a:t>      </a:t>
            </a:r>
          </a:p>
        </p:txBody>
      </p:sp>
      <p:sp>
        <p:nvSpPr>
          <p:cNvPr id="1239055" name="Rectangle 15"/>
          <p:cNvSpPr>
            <a:spLocks noChangeArrowheads="1"/>
          </p:cNvSpPr>
          <p:nvPr/>
        </p:nvSpPr>
        <p:spPr bwMode="auto">
          <a:xfrm>
            <a:off x="228600" y="2438400"/>
            <a:ext cx="4267200" cy="609600"/>
          </a:xfrm>
          <a:prstGeom prst="rect">
            <a:avLst/>
          </a:prstGeom>
          <a:solidFill>
            <a:schemeClr val="accent1">
              <a:lumMod val="60000"/>
              <a:lumOff val="40000"/>
            </a:schemeClr>
          </a:solidFill>
          <a:ln w="9525">
            <a:solidFill>
              <a:schemeClr val="bg2"/>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a:ea typeface="+mn-ea"/>
                <a:cs typeface="Times New Roman" pitchFamily="18" charset="0"/>
              </a:rPr>
              <a:t>105,839</a:t>
            </a:r>
            <a:r>
              <a:rPr kumimoji="0" lang="en-US" sz="2400" b="1" i="0" u="none" strike="noStrike" kern="1200" cap="none" spc="0" normalizeH="0" baseline="0" noProof="0" dirty="0">
                <a:ln>
                  <a:noFill/>
                </a:ln>
                <a:solidFill>
                  <a:srgbClr val="000000"/>
                </a:solidFill>
                <a:effectLst/>
                <a:uLnTx/>
                <a:uFillTx/>
                <a:latin typeface="Times New Roman"/>
                <a:ea typeface="+mn-ea"/>
                <a:cs typeface="Times New Roman" pitchFamily="18" charset="0"/>
              </a:rPr>
              <a:t> Total Waiting in U.S.</a:t>
            </a:r>
          </a:p>
        </p:txBody>
      </p:sp>
      <p:sp>
        <p:nvSpPr>
          <p:cNvPr id="18" name="Text Box 16"/>
          <p:cNvSpPr txBox="1">
            <a:spLocks noChangeArrowheads="1"/>
          </p:cNvSpPr>
          <p:nvPr/>
        </p:nvSpPr>
        <p:spPr bwMode="auto">
          <a:xfrm>
            <a:off x="-6" y="6374178"/>
            <a:ext cx="5721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sng"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Source</a:t>
            </a:r>
            <a:r>
              <a:rPr kumimoji="0" lang="en-US" sz="9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Based on OPTN data as of September 1, 2022.  Count based upon candidates.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Candidates - A patient who is waiting at more than one center, or for multiple organs, is counted as only one candidate.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Totals may be less than the sums due to patients included in multiple categories.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sp>
        <p:nvSpPr>
          <p:cNvPr id="1239046" name="Line 6"/>
          <p:cNvSpPr>
            <a:spLocks noChangeShapeType="1"/>
          </p:cNvSpPr>
          <p:nvPr/>
        </p:nvSpPr>
        <p:spPr bwMode="auto">
          <a:xfrm>
            <a:off x="3969842" y="1005840"/>
            <a:ext cx="3621805" cy="3364140"/>
          </a:xfrm>
          <a:prstGeom prst="line">
            <a:avLst/>
          </a:prstGeom>
          <a:noFill/>
          <a:ln w="28575">
            <a:solidFill>
              <a:srgbClr val="FF0000"/>
            </a:solidFill>
            <a:round/>
            <a:headEnd/>
            <a:tailEnd type="stealth" w="med" len="med"/>
          </a:ln>
          <a:effectLst/>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Times New Roman" pitchFamily="18" charset="0"/>
            </a:endParaRPr>
          </a:p>
        </p:txBody>
      </p:sp>
      <p:sp>
        <p:nvSpPr>
          <p:cNvPr id="1239048" name="AutoShape 8"/>
          <p:cNvSpPr>
            <a:spLocks noChangeArrowheads="1"/>
          </p:cNvSpPr>
          <p:nvPr/>
        </p:nvSpPr>
        <p:spPr bwMode="auto">
          <a:xfrm>
            <a:off x="3832682" y="868680"/>
            <a:ext cx="274320" cy="274320"/>
          </a:xfrm>
          <a:prstGeom prst="star5">
            <a:avLst/>
          </a:prstGeom>
          <a:solidFill>
            <a:srgbClr val="FF0000"/>
          </a:solidFill>
          <a:ln w="9525">
            <a:solidFill>
              <a:schemeClr val="bg2"/>
            </a:solidFill>
            <a:miter lim="800000"/>
            <a:headEnd/>
            <a:tailEnd/>
          </a:ln>
          <a:effectLst>
            <a:outerShdw blurRad="50800" dist="38100" algn="l" rotWithShape="0">
              <a:prstClr val="black">
                <a:alpha val="40000"/>
              </a:prst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Times New Roman" pitchFamily="18" charset="0"/>
            </a:endParaRPr>
          </a:p>
        </p:txBody>
      </p:sp>
      <p:sp>
        <p:nvSpPr>
          <p:cNvPr id="1239047" name="Rectangle 7"/>
          <p:cNvSpPr>
            <a:spLocks noChangeArrowheads="1"/>
          </p:cNvSpPr>
          <p:nvPr/>
        </p:nvSpPr>
        <p:spPr bwMode="auto">
          <a:xfrm>
            <a:off x="4429698" y="3733800"/>
            <a:ext cx="4648200" cy="457200"/>
          </a:xfrm>
          <a:prstGeom prst="rect">
            <a:avLst/>
          </a:prstGeom>
          <a:solidFill>
            <a:schemeClr val="accent1">
              <a:lumMod val="60000"/>
              <a:lumOff val="40000"/>
            </a:schemeClr>
          </a:solidFill>
          <a:ln w="9525">
            <a:solidFill>
              <a:schemeClr val="bg2"/>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Times New Roman"/>
                <a:ea typeface="+mn-ea"/>
                <a:cs typeface="Times New Roman" pitchFamily="18" charset="0"/>
              </a:rPr>
              <a:t>5,177 </a:t>
            </a:r>
            <a:r>
              <a:rPr kumimoji="0" lang="en-US" sz="2300" b="1" i="0" u="none" strike="noStrike" kern="1200" cap="none" spc="0" normalizeH="0" baseline="0" noProof="0" dirty="0">
                <a:ln>
                  <a:noFill/>
                </a:ln>
                <a:solidFill>
                  <a:srgbClr val="000000"/>
                </a:solidFill>
                <a:effectLst/>
                <a:uLnTx/>
                <a:uFillTx/>
                <a:latin typeface="Times New Roman"/>
                <a:ea typeface="+mn-ea"/>
                <a:cs typeface="Times New Roman" pitchFamily="18" charset="0"/>
              </a:rPr>
              <a:t>Total Waiting In Our Region</a:t>
            </a:r>
          </a:p>
        </p:txBody>
      </p:sp>
    </p:spTree>
    <p:custDataLst>
      <p:tags r:id="rId1"/>
    </p:custDataLst>
    <p:extLst>
      <p:ext uri="{BB962C8B-B14F-4D97-AF65-F5344CB8AC3E}">
        <p14:creationId xmlns:p14="http://schemas.microsoft.com/office/powerpoint/2010/main" val="884092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3C"/>
        </a:solidFill>
        <a:effectLst/>
      </p:bgPr>
    </p:bg>
    <p:spTree>
      <p:nvGrpSpPr>
        <p:cNvPr id="1" name=""/>
        <p:cNvGrpSpPr/>
        <p:nvPr/>
      </p:nvGrpSpPr>
      <p:grpSpPr>
        <a:xfrm>
          <a:off x="0" y="0"/>
          <a:ext cx="0" cy="0"/>
          <a:chOff x="0" y="0"/>
          <a:chExt cx="0" cy="0"/>
        </a:xfrm>
      </p:grpSpPr>
      <p:pic>
        <p:nvPicPr>
          <p:cNvPr id="4" name="Picture 1026" descr="Diagram&#10;&#10;Description automatically generated">
            <a:extLst>
              <a:ext uri="{FF2B5EF4-FFF2-40B4-BE49-F238E27FC236}">
                <a16:creationId xmlns:a16="http://schemas.microsoft.com/office/drawing/2014/main" id="{D725152C-CB13-4284-8F8A-D268CE0B84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4590" y="857250"/>
            <a:ext cx="6874820" cy="515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613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2C26-1E66-4487-B825-6AA521A17E25}"/>
              </a:ext>
            </a:extLst>
          </p:cNvPr>
          <p:cNvSpPr>
            <a:spLocks noGrp="1"/>
          </p:cNvSpPr>
          <p:nvPr>
            <p:ph type="title"/>
          </p:nvPr>
        </p:nvSpPr>
        <p:spPr>
          <a:xfrm>
            <a:off x="404622" y="2040101"/>
            <a:ext cx="7333658" cy="480060"/>
          </a:xfrm>
        </p:spPr>
        <p:txBody>
          <a:bodyPr>
            <a:noAutofit/>
          </a:bodyPr>
          <a:lstStyle/>
          <a:p>
            <a:r>
              <a:rPr lang="en-US" sz="4050" dirty="0"/>
              <a:t>Spinal Movements and Reflexes Seen in Brain Death</a:t>
            </a:r>
          </a:p>
        </p:txBody>
      </p:sp>
      <p:pic>
        <p:nvPicPr>
          <p:cNvPr id="4" name="Picture 2" descr="http://i1.ytimg.com/vi/Nty6bICZlyA/hqdefault.jpg">
            <a:extLst>
              <a:ext uri="{FF2B5EF4-FFF2-40B4-BE49-F238E27FC236}">
                <a16:creationId xmlns:a16="http://schemas.microsoft.com/office/drawing/2014/main" id="{43DA5E06-20AE-4460-B6F5-BC7CAEF0E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851"/>
          <a:stretch/>
        </p:blipFill>
        <p:spPr bwMode="auto">
          <a:xfrm>
            <a:off x="5364500" y="3937671"/>
            <a:ext cx="2723824" cy="1433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3618D15E-A7FA-4854-810C-9AC16130E992}"/>
              </a:ext>
            </a:extLst>
          </p:cNvPr>
          <p:cNvSpPr txBox="1">
            <a:spLocks noChangeArrowheads="1"/>
          </p:cNvSpPr>
          <p:nvPr/>
        </p:nvSpPr>
        <p:spPr bwMode="auto">
          <a:xfrm>
            <a:off x="1008215" y="2605384"/>
            <a:ext cx="6278248" cy="334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algn="l" defTabSz="685800" fontAlgn="auto">
              <a:spcBef>
                <a:spcPct val="50000"/>
              </a:spcBef>
              <a:spcAft>
                <a:spcPts val="0"/>
              </a:spcAft>
              <a:buFont typeface="Arial" panose="020B0604020202020204" pitchFamily="34" charset="0"/>
              <a:buChar char="•"/>
              <a:defRPr/>
            </a:pPr>
            <a:r>
              <a:rPr lang="en-US" sz="1200" b="1" dirty="0">
                <a:solidFill>
                  <a:prstClr val="black"/>
                </a:solidFill>
                <a:latin typeface="Segoe UI"/>
                <a:cs typeface="Times New Roman" pitchFamily="18" charset="0"/>
              </a:rPr>
              <a:t>Cervical Spine</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Tonic Neck flexion</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Head Turning</a:t>
            </a:r>
          </a:p>
          <a:p>
            <a:pPr marL="257175" indent="-257175" algn="l" defTabSz="685800" fontAlgn="auto">
              <a:spcBef>
                <a:spcPct val="50000"/>
              </a:spcBef>
              <a:spcAft>
                <a:spcPts val="0"/>
              </a:spcAft>
              <a:buFont typeface="Arial" panose="020B0604020202020204" pitchFamily="34" charset="0"/>
              <a:buChar char="•"/>
              <a:defRPr/>
            </a:pPr>
            <a:r>
              <a:rPr lang="en-US" sz="1200" b="1" dirty="0">
                <a:solidFill>
                  <a:prstClr val="black"/>
                </a:solidFill>
                <a:latin typeface="Segoe UI"/>
                <a:cs typeface="Times New Roman" pitchFamily="18" charset="0"/>
              </a:rPr>
              <a:t>Upper Extremity</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Isolated Finger Jerks</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Flexion elevation of arms-hands may join</a:t>
            </a:r>
          </a:p>
          <a:p>
            <a:pPr marL="257175" indent="-257175" algn="l" defTabSz="685800" fontAlgn="auto">
              <a:spcBef>
                <a:spcPct val="50000"/>
              </a:spcBef>
              <a:spcAft>
                <a:spcPts val="0"/>
              </a:spcAft>
              <a:buFont typeface="Arial" panose="020B0604020202020204" pitchFamily="34" charset="0"/>
              <a:buChar char="•"/>
              <a:defRPr/>
            </a:pPr>
            <a:r>
              <a:rPr lang="en-US" sz="1200" b="1" dirty="0">
                <a:solidFill>
                  <a:prstClr val="black"/>
                </a:solidFill>
                <a:latin typeface="Segoe UI"/>
                <a:cs typeface="Times New Roman" pitchFamily="18" charset="0"/>
              </a:rPr>
              <a:t>Trunk</a:t>
            </a:r>
          </a:p>
          <a:p>
            <a:pPr marL="600075" lvl="1" indent="-257175" algn="l" defTabSz="685800" fontAlgn="auto">
              <a:spcBef>
                <a:spcPts val="450"/>
              </a:spcBef>
              <a:spcAft>
                <a:spcPts val="0"/>
              </a:spcAft>
              <a:buFont typeface="Arial" panose="020B0604020202020204" pitchFamily="34" charset="0"/>
              <a:buChar char="•"/>
              <a:defRPr/>
            </a:pPr>
            <a:r>
              <a:rPr lang="en-US" sz="1200" dirty="0" err="1">
                <a:solidFill>
                  <a:prstClr val="black"/>
                </a:solidFill>
                <a:latin typeface="Segoe UI"/>
                <a:cs typeface="Times New Roman" pitchFamily="18" charset="0"/>
              </a:rPr>
              <a:t>Opisthotonic</a:t>
            </a:r>
            <a:r>
              <a:rPr lang="en-US" sz="1200" dirty="0">
                <a:solidFill>
                  <a:prstClr val="black"/>
                </a:solidFill>
                <a:latin typeface="Segoe UI"/>
                <a:cs typeface="Times New Roman" pitchFamily="18" charset="0"/>
              </a:rPr>
              <a:t> posturing</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Sitting</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Abdominal Reflexes</a:t>
            </a:r>
          </a:p>
          <a:p>
            <a:pPr marL="257175" indent="-257175" algn="l" defTabSz="685800" fontAlgn="auto">
              <a:spcBef>
                <a:spcPct val="50000"/>
              </a:spcBef>
              <a:spcAft>
                <a:spcPts val="0"/>
              </a:spcAft>
              <a:buFont typeface="Arial" panose="020B0604020202020204" pitchFamily="34" charset="0"/>
              <a:buChar char="•"/>
              <a:defRPr/>
            </a:pPr>
            <a:r>
              <a:rPr lang="en-US" sz="1200" b="1" dirty="0">
                <a:solidFill>
                  <a:prstClr val="black"/>
                </a:solidFill>
                <a:latin typeface="Segoe UI"/>
                <a:cs typeface="Times New Roman" pitchFamily="18" charset="0"/>
              </a:rPr>
              <a:t>Lower Extremity</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Plantar flexion of toes with percussion</a:t>
            </a:r>
          </a:p>
          <a:p>
            <a:pPr marL="600075" lvl="1" indent="-257175" algn="l" defTabSz="685800" fontAlgn="auto">
              <a:spcBef>
                <a:spcPts val="450"/>
              </a:spcBef>
              <a:spcAft>
                <a:spcPts val="0"/>
              </a:spcAft>
              <a:buFont typeface="Arial" panose="020B0604020202020204" pitchFamily="34" charset="0"/>
              <a:buChar char="•"/>
              <a:defRPr/>
            </a:pPr>
            <a:r>
              <a:rPr lang="en-US" sz="1200" dirty="0">
                <a:solidFill>
                  <a:prstClr val="black"/>
                </a:solidFill>
                <a:latin typeface="Segoe UI"/>
                <a:cs typeface="Times New Roman" pitchFamily="18" charset="0"/>
              </a:rPr>
              <a:t>Triple flexion, Babinski </a:t>
            </a:r>
            <a:r>
              <a:rPr lang="en-US" sz="1200" b="1" dirty="0">
                <a:solidFill>
                  <a:prstClr val="black"/>
                </a:solidFill>
                <a:effectLst>
                  <a:outerShdw blurRad="38100" dist="38100" dir="2700000" algn="tl">
                    <a:srgbClr val="C0C0C0"/>
                  </a:outerShdw>
                </a:effectLst>
                <a:latin typeface="Segoe UI"/>
                <a:cs typeface="Times New Roman" pitchFamily="18" charset="0"/>
              </a:rPr>
              <a:t>↑</a:t>
            </a:r>
            <a:endParaRPr lang="en-US" sz="1200" dirty="0">
              <a:solidFill>
                <a:prstClr val="black"/>
              </a:solidFill>
              <a:latin typeface="Segoe UI"/>
              <a:cs typeface="Times New Roman" pitchFamily="18" charset="0"/>
            </a:endParaRPr>
          </a:p>
        </p:txBody>
      </p:sp>
      <p:grpSp>
        <p:nvGrpSpPr>
          <p:cNvPr id="6" name="Group 15">
            <a:extLst>
              <a:ext uri="{FF2B5EF4-FFF2-40B4-BE49-F238E27FC236}">
                <a16:creationId xmlns:a16="http://schemas.microsoft.com/office/drawing/2014/main" id="{762F9B47-54DB-4AF8-9D0C-C0C4825E7E5B}"/>
              </a:ext>
            </a:extLst>
          </p:cNvPr>
          <p:cNvGrpSpPr>
            <a:grpSpLocks/>
          </p:cNvGrpSpPr>
          <p:nvPr/>
        </p:nvGrpSpPr>
        <p:grpSpPr bwMode="auto">
          <a:xfrm>
            <a:off x="5364500" y="2605384"/>
            <a:ext cx="2636044" cy="1293019"/>
            <a:chOff x="3402" y="1632"/>
            <a:chExt cx="2214" cy="1086"/>
          </a:xfrm>
        </p:grpSpPr>
        <p:sp>
          <p:nvSpPr>
            <p:cNvPr id="7" name="Text Box 8">
              <a:extLst>
                <a:ext uri="{FF2B5EF4-FFF2-40B4-BE49-F238E27FC236}">
                  <a16:creationId xmlns:a16="http://schemas.microsoft.com/office/drawing/2014/main" id="{1670C0B5-D6AA-4F2A-8AB1-931B5D3D56B8}"/>
                </a:ext>
              </a:extLst>
            </p:cNvPr>
            <p:cNvSpPr txBox="1">
              <a:spLocks noChangeArrowheads="1"/>
            </p:cNvSpPr>
            <p:nvPr/>
          </p:nvSpPr>
          <p:spPr bwMode="auto">
            <a:xfrm>
              <a:off x="3402" y="1845"/>
              <a:ext cx="62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fontAlgn="auto">
                <a:spcBef>
                  <a:spcPct val="50000"/>
                </a:spcBef>
                <a:spcAft>
                  <a:spcPts val="0"/>
                </a:spcAft>
                <a:defRPr/>
              </a:pPr>
              <a:r>
                <a:rPr lang="en-US" sz="1200" b="1" dirty="0">
                  <a:solidFill>
                    <a:prstClr val="black"/>
                  </a:solidFill>
                  <a:latin typeface="Segoe UI"/>
                  <a:cs typeface="Times New Roman" pitchFamily="18" charset="0"/>
                </a:rPr>
                <a:t>Neck</a:t>
              </a:r>
            </a:p>
          </p:txBody>
        </p:sp>
        <p:sp>
          <p:nvSpPr>
            <p:cNvPr id="8" name="Line 9">
              <a:extLst>
                <a:ext uri="{FF2B5EF4-FFF2-40B4-BE49-F238E27FC236}">
                  <a16:creationId xmlns:a16="http://schemas.microsoft.com/office/drawing/2014/main" id="{29AE2438-4B5A-474B-8C67-EBA384B20B27}"/>
                </a:ext>
              </a:extLst>
            </p:cNvPr>
            <p:cNvSpPr>
              <a:spLocks noChangeShapeType="1"/>
            </p:cNvSpPr>
            <p:nvPr/>
          </p:nvSpPr>
          <p:spPr bwMode="auto">
            <a:xfrm flipV="1">
              <a:off x="3825" y="1822"/>
              <a:ext cx="576" cy="192"/>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685800" fontAlgn="auto">
                <a:spcBef>
                  <a:spcPts val="0"/>
                </a:spcBef>
                <a:spcAft>
                  <a:spcPts val="0"/>
                </a:spcAft>
                <a:defRPr/>
              </a:pPr>
              <a:endParaRPr lang="en-US" sz="1350">
                <a:solidFill>
                  <a:prstClr val="black"/>
                </a:solidFill>
                <a:latin typeface="Segoe UI"/>
                <a:cs typeface="Times New Roman" pitchFamily="18" charset="0"/>
              </a:endParaRPr>
            </a:p>
          </p:txBody>
        </p:sp>
        <p:sp>
          <p:nvSpPr>
            <p:cNvPr id="9" name="Line 10">
              <a:extLst>
                <a:ext uri="{FF2B5EF4-FFF2-40B4-BE49-F238E27FC236}">
                  <a16:creationId xmlns:a16="http://schemas.microsoft.com/office/drawing/2014/main" id="{709FD9F3-9680-44D7-89D5-C08278CD3DEC}"/>
                </a:ext>
              </a:extLst>
            </p:cNvPr>
            <p:cNvSpPr>
              <a:spLocks noChangeShapeType="1"/>
            </p:cNvSpPr>
            <p:nvPr/>
          </p:nvSpPr>
          <p:spPr bwMode="auto">
            <a:xfrm>
              <a:off x="3840" y="2014"/>
              <a:ext cx="624" cy="5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685800" fontAlgn="auto">
                <a:spcBef>
                  <a:spcPts val="0"/>
                </a:spcBef>
                <a:spcAft>
                  <a:spcPts val="0"/>
                </a:spcAft>
                <a:defRPr/>
              </a:pPr>
              <a:endParaRPr lang="en-US" sz="1350">
                <a:solidFill>
                  <a:prstClr val="black"/>
                </a:solidFill>
                <a:latin typeface="Segoe UI"/>
                <a:cs typeface="Times New Roman" pitchFamily="18" charset="0"/>
              </a:endParaRPr>
            </a:p>
          </p:txBody>
        </p:sp>
        <p:sp>
          <p:nvSpPr>
            <p:cNvPr id="10" name="Line 11">
              <a:extLst>
                <a:ext uri="{FF2B5EF4-FFF2-40B4-BE49-F238E27FC236}">
                  <a16:creationId xmlns:a16="http://schemas.microsoft.com/office/drawing/2014/main" id="{04463548-8E3F-4720-9FEA-A025920A9055}"/>
                </a:ext>
              </a:extLst>
            </p:cNvPr>
            <p:cNvSpPr>
              <a:spLocks noChangeShapeType="1"/>
            </p:cNvSpPr>
            <p:nvPr/>
          </p:nvSpPr>
          <p:spPr bwMode="auto">
            <a:xfrm>
              <a:off x="3825" y="2014"/>
              <a:ext cx="687" cy="29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685800" fontAlgn="auto">
                <a:spcBef>
                  <a:spcPts val="0"/>
                </a:spcBef>
                <a:spcAft>
                  <a:spcPts val="0"/>
                </a:spcAft>
                <a:defRPr/>
              </a:pPr>
              <a:endParaRPr lang="en-US" sz="1350">
                <a:solidFill>
                  <a:prstClr val="black"/>
                </a:solidFill>
                <a:latin typeface="Segoe UI"/>
                <a:cs typeface="Times New Roman" pitchFamily="18" charset="0"/>
              </a:endParaRPr>
            </a:p>
          </p:txBody>
        </p:sp>
        <p:sp>
          <p:nvSpPr>
            <p:cNvPr id="11" name="Text Box 12">
              <a:extLst>
                <a:ext uri="{FF2B5EF4-FFF2-40B4-BE49-F238E27FC236}">
                  <a16:creationId xmlns:a16="http://schemas.microsoft.com/office/drawing/2014/main" id="{4DE4E664-87EF-4C7E-9249-3F7B932F0418}"/>
                </a:ext>
              </a:extLst>
            </p:cNvPr>
            <p:cNvSpPr txBox="1">
              <a:spLocks noChangeArrowheads="1"/>
            </p:cNvSpPr>
            <p:nvPr/>
          </p:nvSpPr>
          <p:spPr bwMode="auto">
            <a:xfrm>
              <a:off x="4512" y="1632"/>
              <a:ext cx="1104" cy="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685800" fontAlgn="auto">
                <a:spcBef>
                  <a:spcPct val="50000"/>
                </a:spcBef>
                <a:spcAft>
                  <a:spcPts val="0"/>
                </a:spcAft>
                <a:defRPr/>
              </a:pPr>
              <a:r>
                <a:rPr lang="en-US" sz="1200" dirty="0" err="1">
                  <a:solidFill>
                    <a:prstClr val="black"/>
                  </a:solidFill>
                  <a:latin typeface="Segoe UI"/>
                  <a:cs typeface="Times New Roman" pitchFamily="18" charset="0"/>
                </a:rPr>
                <a:t>Abd</a:t>
              </a:r>
              <a:r>
                <a:rPr lang="en-US" sz="1200" dirty="0">
                  <a:solidFill>
                    <a:prstClr val="black"/>
                  </a:solidFill>
                  <a:latin typeface="Segoe UI"/>
                  <a:cs typeface="Times New Roman" pitchFamily="18" charset="0"/>
                </a:rPr>
                <a:t>. Muscle</a:t>
              </a:r>
            </a:p>
            <a:p>
              <a:pPr algn="l" defTabSz="685800" fontAlgn="auto">
                <a:spcBef>
                  <a:spcPct val="50000"/>
                </a:spcBef>
                <a:spcAft>
                  <a:spcPts val="0"/>
                </a:spcAft>
                <a:defRPr/>
              </a:pPr>
              <a:r>
                <a:rPr lang="en-US" sz="1200" dirty="0">
                  <a:solidFill>
                    <a:prstClr val="black"/>
                  </a:solidFill>
                  <a:latin typeface="Segoe UI"/>
                  <a:cs typeface="Times New Roman" pitchFamily="18" charset="0"/>
                </a:rPr>
                <a:t>Hip Flexion</a:t>
              </a:r>
            </a:p>
            <a:p>
              <a:pPr algn="l" defTabSz="685800" fontAlgn="auto">
                <a:spcBef>
                  <a:spcPct val="50000"/>
                </a:spcBef>
                <a:spcAft>
                  <a:spcPts val="0"/>
                </a:spcAft>
                <a:defRPr/>
              </a:pPr>
              <a:r>
                <a:rPr lang="en-US" sz="1200" dirty="0">
                  <a:solidFill>
                    <a:prstClr val="black"/>
                  </a:solidFill>
                  <a:latin typeface="Segoe UI"/>
                  <a:cs typeface="Times New Roman" pitchFamily="18" charset="0"/>
                </a:rPr>
                <a:t>Arm/Shoulder Flexion</a:t>
              </a:r>
            </a:p>
            <a:p>
              <a:pPr algn="l" defTabSz="685800" fontAlgn="auto">
                <a:spcBef>
                  <a:spcPct val="50000"/>
                </a:spcBef>
                <a:spcAft>
                  <a:spcPts val="0"/>
                </a:spcAft>
                <a:defRPr/>
              </a:pPr>
              <a:r>
                <a:rPr lang="en-US" sz="1200" dirty="0">
                  <a:solidFill>
                    <a:prstClr val="black"/>
                  </a:solidFill>
                  <a:latin typeface="Segoe UI"/>
                  <a:cs typeface="Times New Roman" pitchFamily="18" charset="0"/>
                </a:rPr>
                <a:t>Shoulder</a:t>
              </a:r>
            </a:p>
          </p:txBody>
        </p:sp>
        <p:sp>
          <p:nvSpPr>
            <p:cNvPr id="12" name="Line 14">
              <a:extLst>
                <a:ext uri="{FF2B5EF4-FFF2-40B4-BE49-F238E27FC236}">
                  <a16:creationId xmlns:a16="http://schemas.microsoft.com/office/drawing/2014/main" id="{857A168A-A603-4903-8E40-383CE8185989}"/>
                </a:ext>
              </a:extLst>
            </p:cNvPr>
            <p:cNvSpPr>
              <a:spLocks noChangeShapeType="1"/>
            </p:cNvSpPr>
            <p:nvPr/>
          </p:nvSpPr>
          <p:spPr bwMode="auto">
            <a:xfrm>
              <a:off x="3888" y="2037"/>
              <a:ext cx="720" cy="651"/>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lstStyle/>
            <a:p>
              <a:pPr algn="l" defTabSz="685800" fontAlgn="auto">
                <a:spcBef>
                  <a:spcPts val="0"/>
                </a:spcBef>
                <a:spcAft>
                  <a:spcPts val="0"/>
                </a:spcAft>
                <a:defRPr/>
              </a:pPr>
              <a:endParaRPr lang="en-US" sz="1350">
                <a:solidFill>
                  <a:prstClr val="black"/>
                </a:solidFill>
                <a:latin typeface="Segoe UI"/>
                <a:cs typeface="Times New Roman" pitchFamily="18" charset="0"/>
              </a:endParaRPr>
            </a:p>
          </p:txBody>
        </p:sp>
      </p:grpSp>
    </p:spTree>
    <p:extLst>
      <p:ext uri="{BB962C8B-B14F-4D97-AF65-F5344CB8AC3E}">
        <p14:creationId xmlns:p14="http://schemas.microsoft.com/office/powerpoint/2010/main" val="3101765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649" y="857250"/>
            <a:ext cx="7886700" cy="1790700"/>
          </a:xfrm>
        </p:spPr>
        <p:txBody>
          <a:bodyPr anchor="ctr" anchorCtr="0">
            <a:normAutofit/>
          </a:bodyPr>
          <a:lstStyle/>
          <a:p>
            <a:r>
              <a:rPr lang="en-US" sz="3600" dirty="0">
                <a:solidFill>
                  <a:schemeClr val="bg1"/>
                </a:solidFill>
              </a:rPr>
              <a:t>Approaching the family…</a:t>
            </a:r>
          </a:p>
        </p:txBody>
      </p:sp>
      <p:pic>
        <p:nvPicPr>
          <p:cNvPr id="5" name="Picture 2" descr="See the source image">
            <a:extLst>
              <a:ext uri="{FF2B5EF4-FFF2-40B4-BE49-F238E27FC236}">
                <a16:creationId xmlns:a16="http://schemas.microsoft.com/office/drawing/2014/main" id="{CDC6EADF-17C9-4BA4-B86B-022EF6A1D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325" y="2280029"/>
            <a:ext cx="4963349" cy="279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3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EE772-B1CD-4DA5-8DA7-B19460389C1C}"/>
              </a:ext>
            </a:extLst>
          </p:cNvPr>
          <p:cNvSpPr>
            <a:spLocks noGrp="1"/>
          </p:cNvSpPr>
          <p:nvPr>
            <p:ph type="title"/>
          </p:nvPr>
        </p:nvSpPr>
        <p:spPr>
          <a:xfrm>
            <a:off x="404623" y="1886564"/>
            <a:ext cx="7910345" cy="480060"/>
          </a:xfrm>
        </p:spPr>
        <p:txBody>
          <a:bodyPr>
            <a:noAutofit/>
          </a:bodyPr>
          <a:lstStyle/>
          <a:p>
            <a:r>
              <a:rPr lang="en-US" sz="3300" b="1" dirty="0"/>
              <a:t>Explaining Brain Death:                                                                     </a:t>
            </a:r>
            <a:r>
              <a:rPr lang="en-US" sz="3300" b="1" i="1" dirty="0"/>
              <a:t>A Critical Feature of the Donation Process</a:t>
            </a:r>
          </a:p>
        </p:txBody>
      </p:sp>
      <p:sp>
        <p:nvSpPr>
          <p:cNvPr id="6" name="Text Box 7">
            <a:extLst>
              <a:ext uri="{FF2B5EF4-FFF2-40B4-BE49-F238E27FC236}">
                <a16:creationId xmlns:a16="http://schemas.microsoft.com/office/drawing/2014/main" id="{3A8CED4C-CB23-4041-BA4C-465C2EDE9199}"/>
              </a:ext>
            </a:extLst>
          </p:cNvPr>
          <p:cNvSpPr txBox="1">
            <a:spLocks noChangeArrowheads="1"/>
          </p:cNvSpPr>
          <p:nvPr/>
        </p:nvSpPr>
        <p:spPr bwMode="auto">
          <a:xfrm>
            <a:off x="404622" y="2604321"/>
            <a:ext cx="7280096" cy="318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l" defTabSz="685800" fontAlgn="auto">
              <a:spcBef>
                <a:spcPct val="50000"/>
              </a:spcBef>
              <a:spcAft>
                <a:spcPts val="0"/>
              </a:spcAft>
              <a:buFont typeface="Arial" panose="020B0604020202020204" pitchFamily="34" charset="0"/>
              <a:buChar char="•"/>
              <a:defRPr/>
            </a:pPr>
            <a:r>
              <a:rPr lang="en-US" sz="1500" dirty="0">
                <a:solidFill>
                  <a:prstClr val="black"/>
                </a:solidFill>
                <a:latin typeface="Segoe UI"/>
                <a:cs typeface="Times New Roman" pitchFamily="18" charset="0"/>
              </a:rPr>
              <a:t>Provide up-to-date information in small amounts</a:t>
            </a:r>
          </a:p>
          <a:p>
            <a:pPr marL="685800" lvl="1" indent="-342900" algn="l" defTabSz="685800" fontAlgn="auto">
              <a:spcBef>
                <a:spcPts val="450"/>
              </a:spcBef>
              <a:spcAft>
                <a:spcPts val="450"/>
              </a:spcAft>
              <a:buFont typeface="Arial" panose="020B0604020202020204" pitchFamily="34" charset="0"/>
              <a:buChar char="•"/>
              <a:defRPr/>
            </a:pPr>
            <a:r>
              <a:rPr lang="en-US" sz="1350" dirty="0">
                <a:solidFill>
                  <a:prstClr val="black"/>
                </a:solidFill>
                <a:latin typeface="Segoe UI"/>
                <a:cs typeface="Times New Roman" pitchFamily="18" charset="0"/>
              </a:rPr>
              <a:t>Choose words carefully</a:t>
            </a:r>
          </a:p>
          <a:p>
            <a:pPr marL="685800" lvl="1" indent="-342900" algn="l" defTabSz="685800" fontAlgn="auto">
              <a:spcBef>
                <a:spcPts val="450"/>
              </a:spcBef>
              <a:spcAft>
                <a:spcPts val="450"/>
              </a:spcAft>
              <a:buFont typeface="Arial" panose="020B0604020202020204" pitchFamily="34" charset="0"/>
              <a:buChar char="•"/>
              <a:defRPr/>
            </a:pPr>
            <a:r>
              <a:rPr lang="en-US" sz="1350" dirty="0">
                <a:solidFill>
                  <a:prstClr val="black"/>
                </a:solidFill>
                <a:latin typeface="Segoe UI"/>
                <a:cs typeface="Times New Roman" pitchFamily="18" charset="0"/>
              </a:rPr>
              <a:t>Explain medical equipment in simple terms/avoid medical jargon</a:t>
            </a:r>
          </a:p>
          <a:p>
            <a:pPr marL="342900" indent="-342900" algn="l" defTabSz="685800" fontAlgn="auto">
              <a:spcBef>
                <a:spcPts val="450"/>
              </a:spcBef>
              <a:spcAft>
                <a:spcPts val="450"/>
              </a:spcAft>
              <a:buFont typeface="Arial" panose="020B0604020202020204" pitchFamily="34" charset="0"/>
              <a:buChar char="•"/>
              <a:defRPr/>
            </a:pPr>
            <a:r>
              <a:rPr lang="en-US" sz="1500" dirty="0">
                <a:solidFill>
                  <a:prstClr val="black"/>
                </a:solidFill>
                <a:latin typeface="Segoe UI"/>
                <a:cs typeface="Times New Roman" pitchFamily="18" charset="0"/>
              </a:rPr>
              <a:t>Allow family to see clinical tests</a:t>
            </a:r>
          </a:p>
          <a:p>
            <a:pPr marL="342900" indent="-342900" algn="l" defTabSz="685800" fontAlgn="auto">
              <a:spcBef>
                <a:spcPts val="450"/>
              </a:spcBef>
              <a:spcAft>
                <a:spcPts val="450"/>
              </a:spcAft>
              <a:buFont typeface="Arial" panose="020B0604020202020204" pitchFamily="34" charset="0"/>
              <a:buChar char="•"/>
              <a:defRPr/>
            </a:pPr>
            <a:r>
              <a:rPr lang="en-US" sz="1500" dirty="0">
                <a:solidFill>
                  <a:prstClr val="black"/>
                </a:solidFill>
                <a:latin typeface="Segoe UI"/>
                <a:cs typeface="Times New Roman" pitchFamily="18" charset="0"/>
              </a:rPr>
              <a:t>Avoid talking to the patient once brain death has been declared as this could confuse the family</a:t>
            </a:r>
          </a:p>
          <a:p>
            <a:pPr marL="342900" indent="-342900" algn="l" defTabSz="685800" fontAlgn="auto">
              <a:spcBef>
                <a:spcPts val="450"/>
              </a:spcBef>
              <a:spcAft>
                <a:spcPts val="450"/>
              </a:spcAft>
              <a:buFont typeface="Arial" panose="020B0604020202020204" pitchFamily="34" charset="0"/>
              <a:buChar char="•"/>
              <a:defRPr/>
            </a:pPr>
            <a:r>
              <a:rPr lang="en-US" sz="1500" dirty="0">
                <a:solidFill>
                  <a:prstClr val="black"/>
                </a:solidFill>
                <a:latin typeface="Segoe UI"/>
                <a:cs typeface="Times New Roman" pitchFamily="18" charset="0"/>
              </a:rPr>
              <a:t>Set aside time for families to ask questions</a:t>
            </a:r>
          </a:p>
          <a:p>
            <a:pPr marL="342900" indent="-342900" algn="l" defTabSz="685800" fontAlgn="auto">
              <a:spcBef>
                <a:spcPts val="450"/>
              </a:spcBef>
              <a:spcAft>
                <a:spcPts val="450"/>
              </a:spcAft>
              <a:buFont typeface="Arial" panose="020B0604020202020204" pitchFamily="34" charset="0"/>
              <a:buChar char="•"/>
              <a:defRPr/>
            </a:pPr>
            <a:r>
              <a:rPr lang="en-US" sz="1500" dirty="0">
                <a:solidFill>
                  <a:prstClr val="black"/>
                </a:solidFill>
                <a:latin typeface="Segoe UI"/>
                <a:cs typeface="Times New Roman" pitchFamily="18" charset="0"/>
              </a:rPr>
              <a:t>Assess the family’s understanding</a:t>
            </a:r>
          </a:p>
          <a:p>
            <a:pPr marL="342900" indent="-342900" algn="l" defTabSz="685800" fontAlgn="auto">
              <a:spcBef>
                <a:spcPts val="450"/>
              </a:spcBef>
              <a:spcAft>
                <a:spcPts val="450"/>
              </a:spcAft>
              <a:buFont typeface="Arial" panose="020B0604020202020204" pitchFamily="34" charset="0"/>
              <a:buChar char="•"/>
              <a:defRPr/>
            </a:pPr>
            <a:r>
              <a:rPr lang="en-US" sz="1500" dirty="0">
                <a:solidFill>
                  <a:prstClr val="black"/>
                </a:solidFill>
                <a:latin typeface="Segoe UI"/>
                <a:cs typeface="Times New Roman" pitchFamily="18" charset="0"/>
              </a:rPr>
              <a:t>Avoid mention of donation until family understands brain death &amp; has had time to absorb their loss </a:t>
            </a:r>
          </a:p>
        </p:txBody>
      </p:sp>
    </p:spTree>
    <p:extLst>
      <p:ext uri="{BB962C8B-B14F-4D97-AF65-F5344CB8AC3E}">
        <p14:creationId xmlns:p14="http://schemas.microsoft.com/office/powerpoint/2010/main" val="2841125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C329-52EC-4D36-9831-D9706505FFD8}"/>
              </a:ext>
            </a:extLst>
          </p:cNvPr>
          <p:cNvSpPr>
            <a:spLocks noGrp="1"/>
          </p:cNvSpPr>
          <p:nvPr>
            <p:ph type="title"/>
          </p:nvPr>
        </p:nvSpPr>
        <p:spPr>
          <a:xfrm>
            <a:off x="1993081" y="857251"/>
            <a:ext cx="5157839" cy="760457"/>
          </a:xfrm>
        </p:spPr>
        <p:txBody>
          <a:bodyPr>
            <a:normAutofit/>
          </a:bodyPr>
          <a:lstStyle/>
          <a:p>
            <a:pPr algn="ctr"/>
            <a:r>
              <a:rPr lang="en-US" sz="3000" b="1" dirty="0"/>
              <a:t>Confusion in the Media</a:t>
            </a:r>
          </a:p>
        </p:txBody>
      </p:sp>
      <p:pic>
        <p:nvPicPr>
          <p:cNvPr id="4" name="Picture 4">
            <a:extLst>
              <a:ext uri="{FF2B5EF4-FFF2-40B4-BE49-F238E27FC236}">
                <a16:creationId xmlns:a16="http://schemas.microsoft.com/office/drawing/2014/main" id="{D84A1E42-EE81-48B3-9E29-C82A6472C4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6" t="16491" r="40357"/>
          <a:stretch/>
        </p:blipFill>
        <p:spPr bwMode="auto">
          <a:xfrm>
            <a:off x="4990995" y="1882099"/>
            <a:ext cx="2823245" cy="346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6952C890-5E3E-45F8-AEFA-E38D2744E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01" t="40201" r="44702" b="-1"/>
          <a:stretch/>
        </p:blipFill>
        <p:spPr bwMode="auto">
          <a:xfrm>
            <a:off x="1497731" y="1779741"/>
            <a:ext cx="2819049" cy="395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266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6C5C29-4D37-41BB-AEDC-C00DA1018066}"/>
              </a:ext>
            </a:extLst>
          </p:cNvPr>
          <p:cNvGrpSpPr/>
          <p:nvPr/>
        </p:nvGrpSpPr>
        <p:grpSpPr>
          <a:xfrm>
            <a:off x="1024822" y="973758"/>
            <a:ext cx="7094357" cy="4910484"/>
            <a:chOff x="140238" y="234261"/>
            <a:chExt cx="9459143" cy="6547312"/>
          </a:xfrm>
        </p:grpSpPr>
        <p:pic>
          <p:nvPicPr>
            <p:cNvPr id="3" name="Picture 2">
              <a:extLst>
                <a:ext uri="{FF2B5EF4-FFF2-40B4-BE49-F238E27FC236}">
                  <a16:creationId xmlns:a16="http://schemas.microsoft.com/office/drawing/2014/main" id="{138FEAF7-35D8-467F-B57B-A965ADEF7A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24" t="23743" r="21334" b="3079"/>
            <a:stretch/>
          </p:blipFill>
          <p:spPr bwMode="auto">
            <a:xfrm>
              <a:off x="140238" y="234261"/>
              <a:ext cx="9459143" cy="651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www2.milwaukee.k12.wi.us/morse/graphics/english/logos/resources/USA_Today.png">
              <a:extLst>
                <a:ext uri="{FF2B5EF4-FFF2-40B4-BE49-F238E27FC236}">
                  <a16:creationId xmlns:a16="http://schemas.microsoft.com/office/drawing/2014/main" id="{79EA08CB-A525-4F69-9D67-78A55C096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83" y="803231"/>
              <a:ext cx="3357765" cy="2105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hlinkClick r:id="rId4"/>
              <a:extLst>
                <a:ext uri="{FF2B5EF4-FFF2-40B4-BE49-F238E27FC236}">
                  <a16:creationId xmlns:a16="http://schemas.microsoft.com/office/drawing/2014/main" id="{DA4D14AD-90A4-4B51-A748-09ED4AA42F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615" y="2744425"/>
              <a:ext cx="3357765" cy="2518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E2E9A21-FFAA-49D5-AA38-D3C5419AC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5989" y="4486518"/>
              <a:ext cx="3423392" cy="229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ounded Rectangle 1">
            <a:extLst>
              <a:ext uri="{FF2B5EF4-FFF2-40B4-BE49-F238E27FC236}">
                <a16:creationId xmlns:a16="http://schemas.microsoft.com/office/drawing/2014/main" id="{610978BA-56E5-4B1B-9FAD-B9CE35EA718F}"/>
              </a:ext>
            </a:extLst>
          </p:cNvPr>
          <p:cNvSpPr/>
          <p:nvPr/>
        </p:nvSpPr>
        <p:spPr bwMode="auto">
          <a:xfrm>
            <a:off x="3448619" y="2770656"/>
            <a:ext cx="1543050" cy="17145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fontAlgn="auto">
              <a:spcBef>
                <a:spcPts val="0"/>
              </a:spcBef>
              <a:spcAft>
                <a:spcPts val="0"/>
              </a:spcAft>
              <a:defRPr/>
            </a:pPr>
            <a:endParaRPr lang="en-US" sz="3000">
              <a:solidFill>
                <a:srgbClr val="FFFFFF"/>
              </a:solidFill>
              <a:latin typeface="Calibri" panose="020F0502020204030204"/>
            </a:endParaRPr>
          </a:p>
        </p:txBody>
      </p:sp>
      <p:sp>
        <p:nvSpPr>
          <p:cNvPr id="8" name="Rounded Rectangle 11">
            <a:extLst>
              <a:ext uri="{FF2B5EF4-FFF2-40B4-BE49-F238E27FC236}">
                <a16:creationId xmlns:a16="http://schemas.microsoft.com/office/drawing/2014/main" id="{88F00AB2-B145-4EE8-8387-C277F8F7F042}"/>
              </a:ext>
            </a:extLst>
          </p:cNvPr>
          <p:cNvSpPr/>
          <p:nvPr/>
        </p:nvSpPr>
        <p:spPr bwMode="auto">
          <a:xfrm>
            <a:off x="2800197" y="2953491"/>
            <a:ext cx="742950" cy="17145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fontAlgn="auto">
              <a:spcBef>
                <a:spcPts val="0"/>
              </a:spcBef>
              <a:spcAft>
                <a:spcPts val="0"/>
              </a:spcAft>
              <a:defRPr/>
            </a:pPr>
            <a:endParaRPr lang="en-US" sz="3000">
              <a:solidFill>
                <a:srgbClr val="FFFFFF"/>
              </a:solidFill>
              <a:latin typeface="Calibri" panose="020F0502020204030204"/>
            </a:endParaRPr>
          </a:p>
        </p:txBody>
      </p:sp>
    </p:spTree>
    <p:extLst>
      <p:ext uri="{BB962C8B-B14F-4D97-AF65-F5344CB8AC3E}">
        <p14:creationId xmlns:p14="http://schemas.microsoft.com/office/powerpoint/2010/main" val="1767763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00984E-6F24-44EE-80CA-C0A91489566E}"/>
              </a:ext>
            </a:extLst>
          </p:cNvPr>
          <p:cNvSpPr txBox="1"/>
          <p:nvPr/>
        </p:nvSpPr>
        <p:spPr>
          <a:xfrm>
            <a:off x="5080000" y="2008717"/>
            <a:ext cx="3352800" cy="300082"/>
          </a:xfrm>
          <a:prstGeom prst="rect">
            <a:avLst/>
          </a:prstGeom>
          <a:solidFill>
            <a:schemeClr val="tx1"/>
          </a:solidFill>
          <a:ln>
            <a:solidFill>
              <a:srgbClr val="002060"/>
            </a:solidFill>
          </a:ln>
        </p:spPr>
        <p:txBody>
          <a:bodyPr wrap="square" rtlCol="0">
            <a:spAutoFit/>
          </a:bodyPr>
          <a:lstStyle/>
          <a:p>
            <a:pPr algn="l" defTabSz="685800" fontAlgn="auto">
              <a:spcBef>
                <a:spcPts val="0"/>
              </a:spcBef>
              <a:spcAft>
                <a:spcPts val="0"/>
              </a:spcAft>
            </a:pPr>
            <a:endParaRPr lang="en-US" sz="1350" dirty="0">
              <a:solidFill>
                <a:prstClr val="white"/>
              </a:solidFill>
              <a:latin typeface="Arial" panose="020B0604020202020204"/>
            </a:endParaRPr>
          </a:p>
        </p:txBody>
      </p:sp>
      <p:sp>
        <p:nvSpPr>
          <p:cNvPr id="2" name="Title 1">
            <a:extLst>
              <a:ext uri="{FF2B5EF4-FFF2-40B4-BE49-F238E27FC236}">
                <a16:creationId xmlns:a16="http://schemas.microsoft.com/office/drawing/2014/main" id="{43BC6C45-74B5-48C4-8194-904B696F56CB}"/>
              </a:ext>
            </a:extLst>
          </p:cNvPr>
          <p:cNvSpPr txBox="1">
            <a:spLocks/>
          </p:cNvSpPr>
          <p:nvPr/>
        </p:nvSpPr>
        <p:spPr>
          <a:xfrm>
            <a:off x="571897" y="2135716"/>
            <a:ext cx="4431902" cy="129328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US" sz="2925" b="1" dirty="0">
                <a:solidFill>
                  <a:prstClr val="black"/>
                </a:solidFill>
                <a:latin typeface="Calisto MT" panose="02040603050505030304" pitchFamily="18" charset="0"/>
                <a:cs typeface="Arial" panose="020B0604020202020204" pitchFamily="34" charset="0"/>
              </a:rPr>
              <a:t>Clinical Evaluation and Management of the Potential Organ Donor</a:t>
            </a:r>
          </a:p>
        </p:txBody>
      </p:sp>
      <p:sp>
        <p:nvSpPr>
          <p:cNvPr id="3" name="Subtitle 2">
            <a:extLst>
              <a:ext uri="{FF2B5EF4-FFF2-40B4-BE49-F238E27FC236}">
                <a16:creationId xmlns:a16="http://schemas.microsoft.com/office/drawing/2014/main" id="{AC75AC8E-5929-4800-85A9-226E62FB3B7D}"/>
              </a:ext>
            </a:extLst>
          </p:cNvPr>
          <p:cNvSpPr txBox="1">
            <a:spLocks/>
          </p:cNvSpPr>
          <p:nvPr/>
        </p:nvSpPr>
        <p:spPr>
          <a:xfrm>
            <a:off x="775097" y="3809891"/>
            <a:ext cx="4025503" cy="14274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0"/>
              </a:spcAft>
              <a:buNone/>
            </a:pPr>
            <a:r>
              <a:rPr lang="en-US" sz="1800" dirty="0">
                <a:solidFill>
                  <a:prstClr val="black"/>
                </a:solidFill>
                <a:latin typeface="Calisto MT" panose="02040603050505030304" pitchFamily="18" charset="0"/>
                <a:ea typeface="Cambria" panose="02040503050406030204" pitchFamily="18" charset="0"/>
              </a:rPr>
              <a:t>Presented by:</a:t>
            </a:r>
          </a:p>
          <a:p>
            <a:pPr marL="0" indent="0" algn="ctr" defTabSz="685800" fontAlgn="auto">
              <a:spcBef>
                <a:spcPts val="750"/>
              </a:spcBef>
              <a:spcAft>
                <a:spcPts val="0"/>
              </a:spcAft>
              <a:buNone/>
            </a:pPr>
            <a:r>
              <a:rPr lang="en-US" sz="1800" b="1" dirty="0">
                <a:solidFill>
                  <a:prstClr val="black"/>
                </a:solidFill>
                <a:latin typeface="Calisto MT" panose="02040603050505030304" pitchFamily="18" charset="0"/>
                <a:ea typeface="Cambria" panose="02040503050406030204" pitchFamily="18" charset="0"/>
              </a:rPr>
              <a:t>Marie </a:t>
            </a:r>
            <a:r>
              <a:rPr lang="en-US" sz="1800" b="1" dirty="0" err="1">
                <a:solidFill>
                  <a:prstClr val="black"/>
                </a:solidFill>
                <a:latin typeface="Calisto MT" panose="02040603050505030304" pitchFamily="18" charset="0"/>
                <a:ea typeface="Cambria" panose="02040503050406030204" pitchFamily="18" charset="0"/>
              </a:rPr>
              <a:t>Magyor</a:t>
            </a:r>
            <a:r>
              <a:rPr lang="en-US" sz="1800" b="1" dirty="0">
                <a:solidFill>
                  <a:prstClr val="black"/>
                </a:solidFill>
                <a:latin typeface="Calisto MT" panose="02040603050505030304" pitchFamily="18" charset="0"/>
                <a:ea typeface="Cambria" panose="02040503050406030204" pitchFamily="18" charset="0"/>
              </a:rPr>
              <a:t>, &lt;Enter Credentials&gt;, </a:t>
            </a:r>
          </a:p>
          <a:p>
            <a:pPr marL="0" indent="0" algn="ctr" defTabSz="685800" fontAlgn="auto">
              <a:spcBef>
                <a:spcPts val="750"/>
              </a:spcBef>
              <a:spcAft>
                <a:spcPts val="0"/>
              </a:spcAft>
              <a:buNone/>
            </a:pPr>
            <a:r>
              <a:rPr lang="en-US" sz="1800" dirty="0">
                <a:solidFill>
                  <a:prstClr val="black"/>
                </a:solidFill>
                <a:latin typeface="Calisto MT" panose="02040603050505030304" pitchFamily="18" charset="0"/>
                <a:ea typeface="Cambria" panose="02040503050406030204" pitchFamily="18" charset="0"/>
              </a:rPr>
              <a:t>Transplant Coordinator, </a:t>
            </a:r>
          </a:p>
          <a:p>
            <a:pPr marL="0" indent="0" algn="ctr" defTabSz="685800" fontAlgn="auto">
              <a:spcBef>
                <a:spcPts val="750"/>
              </a:spcBef>
              <a:spcAft>
                <a:spcPts val="0"/>
              </a:spcAft>
              <a:buNone/>
            </a:pPr>
            <a:r>
              <a:rPr lang="en-US" sz="1800" dirty="0">
                <a:solidFill>
                  <a:prstClr val="black"/>
                </a:solidFill>
                <a:latin typeface="Calisto MT" panose="02040603050505030304" pitchFamily="18" charset="0"/>
                <a:ea typeface="Cambria" panose="02040503050406030204" pitchFamily="18" charset="0"/>
              </a:rPr>
              <a:t>Gift of Life Donor Program</a:t>
            </a:r>
          </a:p>
        </p:txBody>
      </p:sp>
      <p:pic>
        <p:nvPicPr>
          <p:cNvPr id="4" name="Picture 21" descr="man">
            <a:extLst>
              <a:ext uri="{FF2B5EF4-FFF2-40B4-BE49-F238E27FC236}">
                <a16:creationId xmlns:a16="http://schemas.microsoft.com/office/drawing/2014/main" id="{C355674D-9C0A-44BC-AA92-86CBF7D45A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6304" y="2159000"/>
            <a:ext cx="2951748" cy="289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501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FAA8EEA-9E76-4344-A8D3-E4AFBE336439}"/>
              </a:ext>
            </a:extLst>
          </p:cNvPr>
          <p:cNvSpPr txBox="1">
            <a:spLocks noChangeArrowheads="1"/>
          </p:cNvSpPr>
          <p:nvPr/>
        </p:nvSpPr>
        <p:spPr>
          <a:xfrm>
            <a:off x="1244600" y="1127659"/>
            <a:ext cx="6858000" cy="1257300"/>
          </a:xfrm>
          <a:prstGeom prst="rect">
            <a:avLst/>
          </a:prstGeom>
        </p:spPr>
        <p:txBody>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4050" b="1" kern="0" dirty="0">
                <a:solidFill>
                  <a:srgbClr val="002060"/>
                </a:solidFill>
                <a:latin typeface="Calisto MT" panose="02040603050505030304" pitchFamily="18" charset="0"/>
              </a:rPr>
              <a:t>Questions to Run On:</a:t>
            </a:r>
          </a:p>
        </p:txBody>
      </p:sp>
      <p:graphicFrame>
        <p:nvGraphicFramePr>
          <p:cNvPr id="5" name="Content Placeholder 2">
            <a:extLst>
              <a:ext uri="{FF2B5EF4-FFF2-40B4-BE49-F238E27FC236}">
                <a16:creationId xmlns:a16="http://schemas.microsoft.com/office/drawing/2014/main" id="{B15155D5-DDCB-474B-A4CF-6B4C19F5F613}"/>
              </a:ext>
            </a:extLst>
          </p:cNvPr>
          <p:cNvGraphicFramePr>
            <a:graphicFrameLocks/>
          </p:cNvGraphicFramePr>
          <p:nvPr/>
        </p:nvGraphicFramePr>
        <p:xfrm>
          <a:off x="1758950" y="2099733"/>
          <a:ext cx="5829300" cy="325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8181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descr="j0156511">
            <a:extLst>
              <a:ext uri="{FF2B5EF4-FFF2-40B4-BE49-F238E27FC236}">
                <a16:creationId xmlns:a16="http://schemas.microsoft.com/office/drawing/2014/main" id="{95ECD0D4-B32A-46C6-B452-32CC462A8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357" y="4080412"/>
            <a:ext cx="1370410"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j0156511">
            <a:extLst>
              <a:ext uri="{FF2B5EF4-FFF2-40B4-BE49-F238E27FC236}">
                <a16:creationId xmlns:a16="http://schemas.microsoft.com/office/drawing/2014/main" id="{253312C4-992E-49B0-9BA8-E7C5EEBAF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52608" y="4087044"/>
            <a:ext cx="1497806" cy="146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imagination2">
            <a:extLst>
              <a:ext uri="{FF2B5EF4-FFF2-40B4-BE49-F238E27FC236}">
                <a16:creationId xmlns:a16="http://schemas.microsoft.com/office/drawing/2014/main" id="{6443BA15-9DEF-48F8-BFC0-A02681FC5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1519" y="2530078"/>
            <a:ext cx="190261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j0156511">
            <a:extLst>
              <a:ext uri="{FF2B5EF4-FFF2-40B4-BE49-F238E27FC236}">
                <a16:creationId xmlns:a16="http://schemas.microsoft.com/office/drawing/2014/main" id="{AB19FD6A-48D5-424C-9FB5-4B0FDBD2A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272" y="1509279"/>
            <a:ext cx="1583291" cy="154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j0156511">
            <a:extLst>
              <a:ext uri="{FF2B5EF4-FFF2-40B4-BE49-F238E27FC236}">
                <a16:creationId xmlns:a16="http://schemas.microsoft.com/office/drawing/2014/main" id="{299751B9-0CB8-4DCC-AD1B-B69D1D4823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1" y="1589112"/>
            <a:ext cx="1441847"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j0156511">
            <a:extLst>
              <a:ext uri="{FF2B5EF4-FFF2-40B4-BE49-F238E27FC236}">
                <a16:creationId xmlns:a16="http://schemas.microsoft.com/office/drawing/2014/main" id="{C9ECD595-3008-471E-AB82-C3F928979C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6176" y="1645412"/>
            <a:ext cx="8572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j0156511">
            <a:extLst>
              <a:ext uri="{FF2B5EF4-FFF2-40B4-BE49-F238E27FC236}">
                <a16:creationId xmlns:a16="http://schemas.microsoft.com/office/drawing/2014/main" id="{2018AB61-382C-43A1-B025-754A083A22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4900" y="1830022"/>
            <a:ext cx="571500"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j0156511">
            <a:extLst>
              <a:ext uri="{FF2B5EF4-FFF2-40B4-BE49-F238E27FC236}">
                <a16:creationId xmlns:a16="http://schemas.microsoft.com/office/drawing/2014/main" id="{C386805F-8B9F-43B3-A162-F7A4B21748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5280" y="3110645"/>
            <a:ext cx="8572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j0156511">
            <a:extLst>
              <a:ext uri="{FF2B5EF4-FFF2-40B4-BE49-F238E27FC236}">
                <a16:creationId xmlns:a16="http://schemas.microsoft.com/office/drawing/2014/main" id="{668C833A-4100-49B6-B915-8AE0D27641E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14550" y="3217887"/>
            <a:ext cx="457200" cy="4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0156511">
            <a:extLst>
              <a:ext uri="{FF2B5EF4-FFF2-40B4-BE49-F238E27FC236}">
                <a16:creationId xmlns:a16="http://schemas.microsoft.com/office/drawing/2014/main" id="{0F65DC55-C912-42C7-97EE-F0919DA22F5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86150" y="5160987"/>
            <a:ext cx="571500"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j0156511">
            <a:extLst>
              <a:ext uri="{FF2B5EF4-FFF2-40B4-BE49-F238E27FC236}">
                <a16:creationId xmlns:a16="http://schemas.microsoft.com/office/drawing/2014/main" id="{423192C3-CEF1-48B2-AC7C-E3B830C75F5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2100" y="5218137"/>
            <a:ext cx="342900" cy="3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j0156511">
            <a:extLst>
              <a:ext uri="{FF2B5EF4-FFF2-40B4-BE49-F238E27FC236}">
                <a16:creationId xmlns:a16="http://schemas.microsoft.com/office/drawing/2014/main" id="{D39696AE-41F7-4CA7-AE1A-0817096EBC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0" y="5340772"/>
            <a:ext cx="342900" cy="3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a:extLst>
              <a:ext uri="{FF2B5EF4-FFF2-40B4-BE49-F238E27FC236}">
                <a16:creationId xmlns:a16="http://schemas.microsoft.com/office/drawing/2014/main" id="{86DEB011-C7F9-435C-954B-85ED3A3C79C8}"/>
              </a:ext>
            </a:extLst>
          </p:cNvPr>
          <p:cNvSpPr txBox="1">
            <a:spLocks noChangeArrowheads="1"/>
          </p:cNvSpPr>
          <p:nvPr/>
        </p:nvSpPr>
        <p:spPr bwMode="auto">
          <a:xfrm>
            <a:off x="1196220" y="906750"/>
            <a:ext cx="67945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spcBef>
                <a:spcPct val="20000"/>
              </a:spcBef>
              <a:defRPr/>
            </a:pPr>
            <a:r>
              <a:rPr lang="en-US" sz="3600" b="1" dirty="0">
                <a:solidFill>
                  <a:srgbClr val="002060"/>
                </a:solidFill>
                <a:latin typeface="Calisto MT" panose="02040603050505030304" pitchFamily="18" charset="0"/>
              </a:rPr>
              <a:t>End of Life Care Considerations</a:t>
            </a:r>
          </a:p>
        </p:txBody>
      </p:sp>
      <p:sp>
        <p:nvSpPr>
          <p:cNvPr id="13" name="Text Box 2">
            <a:extLst>
              <a:ext uri="{FF2B5EF4-FFF2-40B4-BE49-F238E27FC236}">
                <a16:creationId xmlns:a16="http://schemas.microsoft.com/office/drawing/2014/main" id="{6FAD810F-B483-4F58-8FE1-CEB593FAE1AF}"/>
              </a:ext>
            </a:extLst>
          </p:cNvPr>
          <p:cNvSpPr txBox="1">
            <a:spLocks noChangeArrowheads="1"/>
          </p:cNvSpPr>
          <p:nvPr/>
        </p:nvSpPr>
        <p:spPr bwMode="auto">
          <a:xfrm>
            <a:off x="6210979" y="4438998"/>
            <a:ext cx="1209164" cy="784830"/>
          </a:xfrm>
          <a:prstGeom prst="rect">
            <a:avLst/>
          </a:prstGeom>
          <a:noFill/>
          <a:ln w="9525">
            <a:noFill/>
            <a:miter lim="800000"/>
            <a:headEnd/>
            <a:tailEnd/>
          </a:ln>
          <a:effectLst/>
        </p:spPr>
        <p:txBody>
          <a:bodyPr wrap="square">
            <a:spAutoFit/>
          </a:bodyPr>
          <a:lstStyle/>
          <a:p>
            <a:pPr defTabSz="685800" eaLnBrk="0" hangingPunct="0">
              <a:spcBef>
                <a:spcPct val="50000"/>
              </a:spcBef>
              <a:defRPr/>
            </a:pPr>
            <a:r>
              <a:rPr lang="en-US" sz="1500" b="1" dirty="0">
                <a:solidFill>
                  <a:prstClr val="black"/>
                </a:solidFill>
                <a:latin typeface="Calisto MT" panose="02040603050505030304" pitchFamily="18" charset="0"/>
              </a:rPr>
              <a:t>Spiritual &amp; Cultural Needs</a:t>
            </a:r>
          </a:p>
        </p:txBody>
      </p:sp>
      <p:sp>
        <p:nvSpPr>
          <p:cNvPr id="14" name="Text Box 5">
            <a:extLst>
              <a:ext uri="{FF2B5EF4-FFF2-40B4-BE49-F238E27FC236}">
                <a16:creationId xmlns:a16="http://schemas.microsoft.com/office/drawing/2014/main" id="{4A2C5ABB-1F31-4BDC-B7BB-2650BABC1561}"/>
              </a:ext>
            </a:extLst>
          </p:cNvPr>
          <p:cNvSpPr txBox="1">
            <a:spLocks noChangeArrowheads="1"/>
          </p:cNvSpPr>
          <p:nvPr/>
        </p:nvSpPr>
        <p:spPr bwMode="auto">
          <a:xfrm>
            <a:off x="1558548" y="4508249"/>
            <a:ext cx="1685925" cy="646331"/>
          </a:xfrm>
          <a:prstGeom prst="rect">
            <a:avLst/>
          </a:prstGeom>
          <a:noFill/>
          <a:ln w="9525">
            <a:noFill/>
            <a:miter lim="800000"/>
            <a:headEnd/>
            <a:tailEnd/>
          </a:ln>
          <a:effectLst/>
        </p:spPr>
        <p:txBody>
          <a:bodyPr>
            <a:spAutoFit/>
          </a:bodyPr>
          <a:lstStyle/>
          <a:p>
            <a:pPr defTabSz="685800" eaLnBrk="0" hangingPunct="0">
              <a:spcBef>
                <a:spcPts val="0"/>
              </a:spcBef>
              <a:defRPr/>
            </a:pPr>
            <a:r>
              <a:rPr lang="en-US" sz="1800" b="1" dirty="0">
                <a:solidFill>
                  <a:prstClr val="black"/>
                </a:solidFill>
                <a:latin typeface="Calisto MT" panose="02040603050505030304" pitchFamily="18" charset="0"/>
              </a:rPr>
              <a:t>Organ</a:t>
            </a:r>
          </a:p>
          <a:p>
            <a:pPr defTabSz="685800" eaLnBrk="0" hangingPunct="0">
              <a:spcBef>
                <a:spcPts val="0"/>
              </a:spcBef>
              <a:defRPr/>
            </a:pPr>
            <a:r>
              <a:rPr lang="en-US" sz="1800" b="1" dirty="0">
                <a:solidFill>
                  <a:prstClr val="black"/>
                </a:solidFill>
                <a:latin typeface="Calisto MT" panose="02040603050505030304" pitchFamily="18" charset="0"/>
              </a:rPr>
              <a:t>Donation</a:t>
            </a:r>
          </a:p>
        </p:txBody>
      </p:sp>
      <p:sp>
        <p:nvSpPr>
          <p:cNvPr id="15" name="Text Box 3">
            <a:extLst>
              <a:ext uri="{FF2B5EF4-FFF2-40B4-BE49-F238E27FC236}">
                <a16:creationId xmlns:a16="http://schemas.microsoft.com/office/drawing/2014/main" id="{202B7F60-8DF5-4B5E-8268-D3F71EFB38E8}"/>
              </a:ext>
            </a:extLst>
          </p:cNvPr>
          <p:cNvSpPr txBox="1">
            <a:spLocks noChangeArrowheads="1"/>
          </p:cNvSpPr>
          <p:nvPr/>
        </p:nvSpPr>
        <p:spPr bwMode="auto">
          <a:xfrm>
            <a:off x="1937063" y="1787522"/>
            <a:ext cx="1269374" cy="1015663"/>
          </a:xfrm>
          <a:prstGeom prst="rect">
            <a:avLst/>
          </a:prstGeom>
          <a:noFill/>
          <a:ln w="9525">
            <a:noFill/>
            <a:miter lim="800000"/>
            <a:headEnd/>
            <a:tailEnd/>
          </a:ln>
          <a:effectLst/>
        </p:spPr>
        <p:txBody>
          <a:bodyPr wrap="square">
            <a:spAutoFit/>
          </a:bodyPr>
          <a:lstStyle/>
          <a:p>
            <a:pPr defTabSz="685800" eaLnBrk="0" hangingPunct="0">
              <a:spcBef>
                <a:spcPct val="50000"/>
              </a:spcBef>
              <a:defRPr/>
            </a:pPr>
            <a:r>
              <a:rPr lang="en-US" sz="1500" b="1" dirty="0">
                <a:solidFill>
                  <a:prstClr val="black"/>
                </a:solidFill>
                <a:latin typeface="Calisto MT" panose="02040603050505030304" pitchFamily="18" charset="0"/>
              </a:rPr>
              <a:t>Withdrawal </a:t>
            </a:r>
          </a:p>
          <a:p>
            <a:pPr defTabSz="685800" eaLnBrk="0" hangingPunct="0">
              <a:spcBef>
                <a:spcPct val="50000"/>
              </a:spcBef>
              <a:defRPr/>
            </a:pPr>
            <a:r>
              <a:rPr lang="en-US" sz="1500" b="1" dirty="0">
                <a:solidFill>
                  <a:prstClr val="black"/>
                </a:solidFill>
                <a:latin typeface="Calisto MT" panose="02040603050505030304" pitchFamily="18" charset="0"/>
              </a:rPr>
              <a:t>Vs</a:t>
            </a:r>
          </a:p>
          <a:p>
            <a:pPr defTabSz="685800" eaLnBrk="0" hangingPunct="0">
              <a:spcBef>
                <a:spcPct val="50000"/>
              </a:spcBef>
              <a:defRPr/>
            </a:pPr>
            <a:r>
              <a:rPr lang="en-US" sz="1500" b="1" dirty="0">
                <a:solidFill>
                  <a:prstClr val="black"/>
                </a:solidFill>
                <a:latin typeface="Calisto MT" panose="02040603050505030304" pitchFamily="18" charset="0"/>
              </a:rPr>
              <a:t>Deceleration               </a:t>
            </a:r>
          </a:p>
        </p:txBody>
      </p:sp>
      <p:sp>
        <p:nvSpPr>
          <p:cNvPr id="16" name="Text Box 4">
            <a:extLst>
              <a:ext uri="{FF2B5EF4-FFF2-40B4-BE49-F238E27FC236}">
                <a16:creationId xmlns:a16="http://schemas.microsoft.com/office/drawing/2014/main" id="{0A22C01B-DD63-4B0F-BA37-D494CA292341}"/>
              </a:ext>
            </a:extLst>
          </p:cNvPr>
          <p:cNvSpPr txBox="1">
            <a:spLocks noChangeArrowheads="1"/>
          </p:cNvSpPr>
          <p:nvPr/>
        </p:nvSpPr>
        <p:spPr bwMode="auto">
          <a:xfrm>
            <a:off x="6254557" y="1947810"/>
            <a:ext cx="1048532" cy="646331"/>
          </a:xfrm>
          <a:prstGeom prst="rect">
            <a:avLst/>
          </a:prstGeom>
          <a:noFill/>
          <a:ln w="9525">
            <a:noFill/>
            <a:miter lim="800000"/>
            <a:headEnd/>
            <a:tailEnd/>
          </a:ln>
          <a:effectLst/>
        </p:spPr>
        <p:txBody>
          <a:bodyPr wrap="square">
            <a:spAutoFit/>
          </a:bodyPr>
          <a:lstStyle/>
          <a:p>
            <a:pPr algn="l" defTabSz="685800" eaLnBrk="0" hangingPunct="0">
              <a:spcBef>
                <a:spcPct val="50000"/>
              </a:spcBef>
              <a:defRPr/>
            </a:pPr>
            <a:r>
              <a:rPr lang="en-US" sz="1800" b="1" dirty="0">
                <a:solidFill>
                  <a:prstClr val="black"/>
                </a:solidFill>
                <a:latin typeface="Calisto MT" panose="02040603050505030304" pitchFamily="18" charset="0"/>
              </a:rPr>
              <a:t>Care &amp; Comfort</a:t>
            </a:r>
          </a:p>
        </p:txBody>
      </p:sp>
    </p:spTree>
    <p:extLst>
      <p:ext uri="{BB962C8B-B14F-4D97-AF65-F5344CB8AC3E}">
        <p14:creationId xmlns:p14="http://schemas.microsoft.com/office/powerpoint/2010/main" val="3515485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50">
            <a:extLst>
              <a:ext uri="{FF2B5EF4-FFF2-40B4-BE49-F238E27FC236}">
                <a16:creationId xmlns:a16="http://schemas.microsoft.com/office/drawing/2014/main" id="{367887BB-E118-4716-9A3A-1B8E33ACAB2F}"/>
              </a:ext>
            </a:extLst>
          </p:cNvPr>
          <p:cNvSpPr>
            <a:spLocks noChangeArrowheads="1"/>
          </p:cNvSpPr>
          <p:nvPr/>
        </p:nvSpPr>
        <p:spPr bwMode="auto">
          <a:xfrm>
            <a:off x="108285" y="965534"/>
            <a:ext cx="3528260" cy="4732020"/>
          </a:xfrm>
          <a:prstGeom prst="rect">
            <a:avLst/>
          </a:prstGeom>
          <a:solidFill>
            <a:srgbClr val="0F3974"/>
          </a:solidFill>
          <a:ln w="12699">
            <a:noFill/>
            <a:miter lim="800000"/>
            <a:headEnd/>
            <a:tailEnd/>
          </a:ln>
          <a:effectLst/>
        </p:spPr>
        <p:txBody>
          <a:bodyPr lIns="67866" tIns="33338" rIns="67866" bIns="33338" anchor="ctr"/>
          <a:lstStyle/>
          <a:p>
            <a:pPr defTabSz="685800">
              <a:spcBef>
                <a:spcPts val="4350"/>
              </a:spcBef>
              <a:defRPr/>
            </a:pPr>
            <a:r>
              <a:rPr lang="en-US" sz="3000" b="1" dirty="0">
                <a:solidFill>
                  <a:prstClr val="white"/>
                </a:solidFill>
                <a:latin typeface="Calisto MT" panose="02040603050505030304" pitchFamily="18" charset="0"/>
              </a:rPr>
              <a:t>Optimal Medical Management of the Potential Organ Donor</a:t>
            </a:r>
          </a:p>
        </p:txBody>
      </p:sp>
      <p:sp>
        <p:nvSpPr>
          <p:cNvPr id="3" name="Rectangle 2051">
            <a:extLst>
              <a:ext uri="{FF2B5EF4-FFF2-40B4-BE49-F238E27FC236}">
                <a16:creationId xmlns:a16="http://schemas.microsoft.com/office/drawing/2014/main" id="{A81FC06B-BB7F-40E0-8937-44ED18A9525A}"/>
              </a:ext>
            </a:extLst>
          </p:cNvPr>
          <p:cNvSpPr>
            <a:spLocks noChangeArrowheads="1"/>
          </p:cNvSpPr>
          <p:nvPr/>
        </p:nvSpPr>
        <p:spPr bwMode="auto">
          <a:xfrm>
            <a:off x="4472739" y="1136984"/>
            <a:ext cx="4463716"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67866" tIns="33338" rIns="67866" bIns="33338"/>
          <a:lstStyle/>
          <a:p>
            <a:pPr marL="342900" indent="-342900" algn="l" defTabSz="685800">
              <a:spcBef>
                <a:spcPts val="225"/>
              </a:spcBef>
              <a:buFont typeface="Arial" panose="020B0604020202020204" pitchFamily="34" charset="0"/>
              <a:buChar char="•"/>
              <a:tabLst>
                <a:tab pos="465535" algn="l"/>
              </a:tabLst>
              <a:defRPr/>
            </a:pPr>
            <a:r>
              <a:rPr lang="en-US" sz="2400" dirty="0">
                <a:solidFill>
                  <a:prstClr val="black"/>
                </a:solidFill>
              </a:rPr>
              <a:t>Continued intensity of support</a:t>
            </a:r>
          </a:p>
          <a:p>
            <a:pPr algn="l" defTabSz="685800">
              <a:spcBef>
                <a:spcPts val="225"/>
              </a:spcBef>
              <a:tabLst>
                <a:tab pos="465535" algn="l"/>
              </a:tabLst>
              <a:defRPr/>
            </a:pPr>
            <a:endParaRPr lang="en-US" sz="825" dirty="0">
              <a:solidFill>
                <a:prstClr val="black"/>
              </a:solidFill>
            </a:endParaRPr>
          </a:p>
          <a:p>
            <a:pPr marL="342900" indent="-342900" algn="l" defTabSz="685800">
              <a:spcBef>
                <a:spcPts val="225"/>
              </a:spcBef>
              <a:buFont typeface="Arial" panose="020B0604020202020204" pitchFamily="34" charset="0"/>
              <a:buChar char="•"/>
              <a:tabLst>
                <a:tab pos="465535" algn="l"/>
              </a:tabLst>
              <a:defRPr/>
            </a:pPr>
            <a:r>
              <a:rPr lang="en-US" sz="2400" dirty="0">
                <a:solidFill>
                  <a:prstClr val="black"/>
                </a:solidFill>
              </a:rPr>
              <a:t>Focus shift from cerebral protective strategies to optimizing donor organs for transplantation</a:t>
            </a:r>
          </a:p>
          <a:p>
            <a:pPr algn="l" defTabSz="685800">
              <a:spcBef>
                <a:spcPts val="225"/>
              </a:spcBef>
              <a:tabLst>
                <a:tab pos="465535" algn="l"/>
              </a:tabLst>
              <a:defRPr/>
            </a:pPr>
            <a:endParaRPr lang="en-US" sz="825" dirty="0">
              <a:solidFill>
                <a:prstClr val="black"/>
              </a:solidFill>
            </a:endParaRPr>
          </a:p>
          <a:p>
            <a:pPr marL="342900" indent="-342900" algn="l" defTabSz="685800">
              <a:spcBef>
                <a:spcPts val="225"/>
              </a:spcBef>
              <a:buFont typeface="Arial" panose="020B0604020202020204" pitchFamily="34" charset="0"/>
              <a:buChar char="•"/>
              <a:tabLst>
                <a:tab pos="465535" algn="l"/>
              </a:tabLst>
              <a:defRPr/>
            </a:pPr>
            <a:r>
              <a:rPr lang="en-US" sz="2400" dirty="0">
                <a:solidFill>
                  <a:prstClr val="black"/>
                </a:solidFill>
              </a:rPr>
              <a:t>Critical period</a:t>
            </a:r>
          </a:p>
          <a:p>
            <a:pPr marL="1028700" lvl="2" indent="-342900" algn="l" defTabSz="685800">
              <a:spcBef>
                <a:spcPts val="225"/>
              </a:spcBef>
              <a:buFont typeface="Wingdings" panose="05000000000000000000" pitchFamily="2" charset="2"/>
              <a:buChar char="ü"/>
              <a:tabLst>
                <a:tab pos="465535" algn="l"/>
              </a:tabLst>
              <a:defRPr/>
            </a:pPr>
            <a:r>
              <a:rPr lang="en-US" sz="2100" dirty="0">
                <a:solidFill>
                  <a:prstClr val="black"/>
                </a:solidFill>
              </a:rPr>
              <a:t>Facilitates donor somatic survival</a:t>
            </a:r>
          </a:p>
          <a:p>
            <a:pPr marL="1028700" lvl="2" indent="-342900" algn="l" defTabSz="685800">
              <a:spcBef>
                <a:spcPts val="225"/>
              </a:spcBef>
              <a:buFont typeface="Wingdings" panose="05000000000000000000" pitchFamily="2" charset="2"/>
              <a:buChar char="ü"/>
              <a:tabLst>
                <a:tab pos="465535" algn="l"/>
              </a:tabLst>
              <a:defRPr/>
            </a:pPr>
            <a:r>
              <a:rPr lang="en-US" sz="2100" dirty="0">
                <a:solidFill>
                  <a:prstClr val="black"/>
                </a:solidFill>
              </a:rPr>
              <a:t>Maintains organs to be procured best condition</a:t>
            </a:r>
          </a:p>
          <a:p>
            <a:pPr marL="1028700" lvl="2" indent="-342900" algn="l" defTabSz="685800">
              <a:spcBef>
                <a:spcPts val="225"/>
              </a:spcBef>
              <a:buFont typeface="Wingdings" panose="05000000000000000000" pitchFamily="2" charset="2"/>
              <a:buChar char="ü"/>
              <a:tabLst>
                <a:tab pos="465535" algn="l"/>
              </a:tabLst>
              <a:defRPr/>
            </a:pPr>
            <a:r>
              <a:rPr lang="en-US" sz="2100" dirty="0">
                <a:solidFill>
                  <a:prstClr val="black"/>
                </a:solidFill>
              </a:rPr>
              <a:t>Donor management impact organ</a:t>
            </a:r>
            <a:r>
              <a:rPr lang="en-US" sz="2100" b="1" dirty="0">
                <a:solidFill>
                  <a:prstClr val="black"/>
                </a:solidFill>
              </a:rPr>
              <a:t> </a:t>
            </a:r>
            <a:r>
              <a:rPr lang="en-US" sz="2100" dirty="0">
                <a:solidFill>
                  <a:prstClr val="black"/>
                </a:solidFill>
              </a:rPr>
              <a:t>function</a:t>
            </a:r>
          </a:p>
        </p:txBody>
      </p:sp>
      <p:sp>
        <p:nvSpPr>
          <p:cNvPr id="6" name="Arrow: Right 5">
            <a:extLst>
              <a:ext uri="{FF2B5EF4-FFF2-40B4-BE49-F238E27FC236}">
                <a16:creationId xmlns:a16="http://schemas.microsoft.com/office/drawing/2014/main" id="{AE4352A1-BF1C-40E0-BBD6-89477387CA42}"/>
              </a:ext>
            </a:extLst>
          </p:cNvPr>
          <p:cNvSpPr/>
          <p:nvPr/>
        </p:nvSpPr>
        <p:spPr>
          <a:xfrm>
            <a:off x="3636544" y="2937209"/>
            <a:ext cx="757991" cy="983582"/>
          </a:xfrm>
          <a:prstGeom prst="rightArrow">
            <a:avLst/>
          </a:prstGeom>
          <a:solidFill>
            <a:srgbClr val="0F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74643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304800"/>
            <a:ext cx="9144000" cy="609600"/>
          </a:xfrm>
        </p:spPr>
        <p:txBody>
          <a:bodyPr/>
          <a:lstStyle/>
          <a:p>
            <a:pPr eaLnBrk="1" hangingPunct="1"/>
            <a:r>
              <a:rPr lang="en-US" sz="3200" b="1" i="1">
                <a:solidFill>
                  <a:schemeClr val="bg1"/>
                </a:solidFill>
              </a:rPr>
              <a:t>Organ Donation: </a:t>
            </a:r>
            <a:br>
              <a:rPr lang="en-US" sz="3200" b="1">
                <a:solidFill>
                  <a:schemeClr val="bg1"/>
                </a:solidFill>
              </a:rPr>
            </a:br>
            <a:r>
              <a:rPr lang="en-US" sz="3200" b="1" i="1">
                <a:solidFill>
                  <a:schemeClr val="bg1"/>
                </a:solidFill>
              </a:rPr>
              <a:t>A High-Acuity, </a:t>
            </a:r>
            <a:r>
              <a:rPr lang="en-US" sz="3200" b="1" i="1">
                <a:solidFill>
                  <a:srgbClr val="003399"/>
                </a:solidFill>
              </a:rPr>
              <a:t>Low-Frequency</a:t>
            </a:r>
            <a:r>
              <a:rPr lang="en-US" sz="3200" b="1" i="1">
                <a:solidFill>
                  <a:schemeClr val="bg1"/>
                </a:solidFill>
              </a:rPr>
              <a:t> Event</a:t>
            </a:r>
          </a:p>
        </p:txBody>
      </p:sp>
      <p:sp>
        <p:nvSpPr>
          <p:cNvPr id="19459" name="Rectangle 3"/>
          <p:cNvSpPr>
            <a:spLocks noGrp="1" noChangeArrowheads="1"/>
          </p:cNvSpPr>
          <p:nvPr>
            <p:ph type="body" sz="half" idx="4294967295"/>
          </p:nvPr>
        </p:nvSpPr>
        <p:spPr>
          <a:xfrm>
            <a:off x="381000" y="4495800"/>
            <a:ext cx="8153400" cy="1905000"/>
          </a:xfrm>
          <a:ln w="3175"/>
        </p:spPr>
        <p:txBody>
          <a:bodyPr>
            <a:noAutofit/>
          </a:bodyPr>
          <a:lstStyle/>
          <a:p>
            <a:pPr algn="ctr" eaLnBrk="1" hangingPunct="1">
              <a:spcAft>
                <a:spcPts val="800"/>
              </a:spcAft>
              <a:buClr>
                <a:srgbClr val="C00000"/>
              </a:buClr>
              <a:buNone/>
              <a:defRPr/>
            </a:pPr>
            <a:r>
              <a:rPr lang="en-US" sz="2500" b="1" i="1" dirty="0">
                <a:solidFill>
                  <a:srgbClr val="003399"/>
                </a:solidFill>
                <a:latin typeface="+mj-lt"/>
              </a:rPr>
              <a:t>What is our responsibility to the family?</a:t>
            </a:r>
          </a:p>
          <a:p>
            <a:pPr algn="ctr" eaLnBrk="1" hangingPunct="1">
              <a:spcAft>
                <a:spcPts val="800"/>
              </a:spcAft>
              <a:buClr>
                <a:srgbClr val="C00000"/>
              </a:buClr>
              <a:buNone/>
              <a:defRPr/>
            </a:pPr>
            <a:r>
              <a:rPr lang="en-US" sz="2500" b="1" i="1" dirty="0">
                <a:solidFill>
                  <a:srgbClr val="003399"/>
                </a:solidFill>
                <a:latin typeface="+mj-lt"/>
              </a:rPr>
              <a:t>What is our responsibility to waiting recipients?</a:t>
            </a:r>
          </a:p>
          <a:p>
            <a:pPr algn="ctr" eaLnBrk="1" hangingPunct="1">
              <a:spcAft>
                <a:spcPts val="800"/>
              </a:spcAft>
              <a:buClr>
                <a:srgbClr val="C00000"/>
              </a:buClr>
              <a:buNone/>
              <a:defRPr/>
            </a:pPr>
            <a:r>
              <a:rPr lang="en-US" sz="2500" b="1" i="1" dirty="0">
                <a:solidFill>
                  <a:srgbClr val="003399"/>
                </a:solidFill>
                <a:latin typeface="+mj-lt"/>
              </a:rPr>
              <a:t>What can we learn from our experience caring for                  patients  and families at the end of life?</a:t>
            </a:r>
          </a:p>
        </p:txBody>
      </p:sp>
      <p:pic>
        <p:nvPicPr>
          <p:cNvPr id="22533" name="Picture 4" descr="https://lh5.googleusercontent.com/-8g056A1NPis/TgNZF-_O4lI/AAAAAAAAAEc/5ImzsHuW848/Hospital_ER_Identity_Thef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 y="1219202"/>
            <a:ext cx="49323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http://www.medicaldaily.com/datainfo/images/2011/12/2665ic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5" y="1219204"/>
            <a:ext cx="4786313"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03606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50">
            <a:extLst>
              <a:ext uri="{FF2B5EF4-FFF2-40B4-BE49-F238E27FC236}">
                <a16:creationId xmlns:a16="http://schemas.microsoft.com/office/drawing/2014/main" id="{5E361991-C244-4484-A78F-5DA20A7CE342}"/>
              </a:ext>
            </a:extLst>
          </p:cNvPr>
          <p:cNvSpPr txBox="1">
            <a:spLocks noChangeArrowheads="1"/>
          </p:cNvSpPr>
          <p:nvPr/>
        </p:nvSpPr>
        <p:spPr>
          <a:xfrm>
            <a:off x="0" y="1021619"/>
            <a:ext cx="9144000" cy="857250"/>
          </a:xfrm>
          <a:prstGeom prst="rect">
            <a:avLst/>
          </a:prstGeom>
        </p:spPr>
        <p:txBody>
          <a:bodyPr>
            <a:normAutofit/>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300" b="1" kern="0" dirty="0">
                <a:solidFill>
                  <a:srgbClr val="002060"/>
                </a:solidFill>
                <a:latin typeface="Calisto MT" panose="02040603050505030304" pitchFamily="18" charset="0"/>
              </a:rPr>
              <a:t>Initial Clinical Presentation of Herniation</a:t>
            </a:r>
          </a:p>
        </p:txBody>
      </p:sp>
      <p:sp>
        <p:nvSpPr>
          <p:cNvPr id="3" name="Rectangle 2051">
            <a:extLst>
              <a:ext uri="{FF2B5EF4-FFF2-40B4-BE49-F238E27FC236}">
                <a16:creationId xmlns:a16="http://schemas.microsoft.com/office/drawing/2014/main" id="{0DA9C567-BE62-4390-AD29-45DD83AC81DE}"/>
              </a:ext>
            </a:extLst>
          </p:cNvPr>
          <p:cNvSpPr txBox="1">
            <a:spLocks noChangeArrowheads="1"/>
          </p:cNvSpPr>
          <p:nvPr/>
        </p:nvSpPr>
        <p:spPr>
          <a:xfrm>
            <a:off x="460209" y="1878869"/>
            <a:ext cx="4111792" cy="4042172"/>
          </a:xfrm>
          <a:prstGeom prst="rect">
            <a:avLst/>
          </a:prstGeom>
        </p:spPr>
        <p:txBody>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685800">
              <a:lnSpc>
                <a:spcPct val="90000"/>
              </a:lnSpc>
              <a:buNone/>
              <a:defRPr/>
            </a:pPr>
            <a:r>
              <a:rPr lang="en-US" sz="2100" u="sng" kern="0" dirty="0">
                <a:solidFill>
                  <a:srgbClr val="000000"/>
                </a:solidFill>
                <a:latin typeface="Times New Roman" pitchFamily="18" charset="0"/>
              </a:rPr>
              <a:t>Catecholamine Storm results in</a:t>
            </a:r>
            <a:r>
              <a:rPr lang="en-US" sz="2100" kern="0" dirty="0">
                <a:solidFill>
                  <a:srgbClr val="000000"/>
                </a:solidFill>
                <a:latin typeface="Times New Roman" pitchFamily="18" charset="0"/>
              </a:rPr>
              <a:t>:</a:t>
            </a:r>
          </a:p>
          <a:p>
            <a:pPr marL="257175" indent="-257175" defTabSz="685800">
              <a:lnSpc>
                <a:spcPct val="75000"/>
              </a:lnSpc>
              <a:spcBef>
                <a:spcPct val="0"/>
              </a:spcBef>
              <a:defRPr/>
            </a:pPr>
            <a:endParaRPr lang="en-US" sz="900" kern="0" dirty="0">
              <a:solidFill>
                <a:srgbClr val="000000"/>
              </a:solidFill>
              <a:latin typeface="Times New Roman" pitchFamily="18" charset="0"/>
            </a:endParaRPr>
          </a:p>
          <a:p>
            <a:pPr marL="342900" lvl="1" indent="0" defTabSz="685800">
              <a:lnSpc>
                <a:spcPct val="90000"/>
              </a:lnSpc>
              <a:spcBef>
                <a:spcPct val="0"/>
              </a:spcBef>
              <a:buClr>
                <a:srgbClr val="FFC000"/>
              </a:buClr>
              <a:buNone/>
              <a:defRPr/>
            </a:pPr>
            <a:r>
              <a:rPr lang="en-US" sz="1800" kern="0" dirty="0">
                <a:solidFill>
                  <a:srgbClr val="000000"/>
                </a:solidFill>
                <a:latin typeface="Times New Roman" pitchFamily="18" charset="0"/>
              </a:rPr>
              <a:t>- </a:t>
            </a:r>
            <a:r>
              <a:rPr lang="en-US" sz="2100" kern="0" dirty="0">
                <a:solidFill>
                  <a:srgbClr val="000000"/>
                </a:solidFill>
                <a:latin typeface="Times New Roman" pitchFamily="18" charset="0"/>
              </a:rPr>
              <a:t>Elevated</a:t>
            </a:r>
          </a:p>
          <a:p>
            <a:pPr marL="857250" lvl="2" indent="-171450" defTabSz="685800">
              <a:lnSpc>
                <a:spcPct val="90000"/>
              </a:lnSpc>
              <a:spcBef>
                <a:spcPct val="0"/>
              </a:spcBef>
              <a:buClr>
                <a:srgbClr val="FFC000"/>
              </a:buClr>
              <a:buFont typeface="Wingdings" panose="05000000000000000000" pitchFamily="2" charset="2"/>
              <a:buChar char="ü"/>
              <a:defRPr/>
            </a:pPr>
            <a:r>
              <a:rPr lang="en-US" sz="1950" kern="0" dirty="0">
                <a:solidFill>
                  <a:srgbClr val="000000"/>
                </a:solidFill>
                <a:latin typeface="Times New Roman" pitchFamily="18" charset="0"/>
              </a:rPr>
              <a:t> ICP</a:t>
            </a:r>
          </a:p>
          <a:p>
            <a:pPr marL="857250" lvl="2" indent="-171450" defTabSz="685800">
              <a:lnSpc>
                <a:spcPct val="90000"/>
              </a:lnSpc>
              <a:spcBef>
                <a:spcPct val="0"/>
              </a:spcBef>
              <a:buClr>
                <a:srgbClr val="FFC000"/>
              </a:buClr>
              <a:buFont typeface="Wingdings" panose="05000000000000000000" pitchFamily="2" charset="2"/>
              <a:buChar char="ü"/>
              <a:defRPr/>
            </a:pPr>
            <a:r>
              <a:rPr lang="en-US" sz="1950" kern="0" dirty="0">
                <a:solidFill>
                  <a:srgbClr val="000000"/>
                </a:solidFill>
                <a:latin typeface="Times New Roman" pitchFamily="18" charset="0"/>
              </a:rPr>
              <a:t> HR</a:t>
            </a:r>
          </a:p>
          <a:p>
            <a:pPr marL="857250" lvl="2" indent="-171450" defTabSz="685800">
              <a:lnSpc>
                <a:spcPct val="90000"/>
              </a:lnSpc>
              <a:spcBef>
                <a:spcPct val="0"/>
              </a:spcBef>
              <a:buClr>
                <a:srgbClr val="FFC000"/>
              </a:buClr>
              <a:buFont typeface="Wingdings" panose="05000000000000000000" pitchFamily="2" charset="2"/>
              <a:buChar char="ü"/>
              <a:defRPr/>
            </a:pPr>
            <a:r>
              <a:rPr lang="en-US" sz="1950" kern="0" dirty="0">
                <a:solidFill>
                  <a:srgbClr val="000000"/>
                </a:solidFill>
                <a:latin typeface="Times New Roman" pitchFamily="18" charset="0"/>
              </a:rPr>
              <a:t> BP</a:t>
            </a:r>
          </a:p>
          <a:p>
            <a:pPr marL="557213" lvl="1" indent="-214313" defTabSz="685800">
              <a:lnSpc>
                <a:spcPct val="90000"/>
              </a:lnSpc>
              <a:spcBef>
                <a:spcPct val="0"/>
              </a:spcBef>
              <a:defRPr/>
            </a:pPr>
            <a:endParaRPr lang="en-US" sz="1350" kern="0" dirty="0">
              <a:solidFill>
                <a:srgbClr val="000000"/>
              </a:solidFill>
              <a:latin typeface="Times New Roman" pitchFamily="18" charset="0"/>
            </a:endParaRPr>
          </a:p>
          <a:p>
            <a:pPr marL="342900" lvl="1" indent="0" defTabSz="685800">
              <a:lnSpc>
                <a:spcPct val="90000"/>
              </a:lnSpc>
              <a:spcBef>
                <a:spcPct val="0"/>
              </a:spcBef>
              <a:buNone/>
              <a:defRPr/>
            </a:pPr>
            <a:r>
              <a:rPr lang="en-US" sz="2100" kern="0" dirty="0">
                <a:solidFill>
                  <a:srgbClr val="000000"/>
                </a:solidFill>
                <a:latin typeface="Times New Roman" pitchFamily="18" charset="0"/>
              </a:rPr>
              <a:t>- Rise in Hormones</a:t>
            </a:r>
          </a:p>
          <a:p>
            <a:pPr marL="857250" lvl="2" indent="-171450" defTabSz="685800">
              <a:lnSpc>
                <a:spcPct val="90000"/>
              </a:lnSpc>
              <a:spcBef>
                <a:spcPct val="0"/>
              </a:spcBef>
              <a:buFont typeface="Wingdings" panose="05000000000000000000" pitchFamily="2" charset="2"/>
              <a:buChar char="ü"/>
              <a:defRPr/>
            </a:pPr>
            <a:r>
              <a:rPr lang="en-US" sz="1950" kern="0" dirty="0">
                <a:solidFill>
                  <a:srgbClr val="000000"/>
                </a:solidFill>
                <a:latin typeface="Times New Roman" pitchFamily="18" charset="0"/>
              </a:rPr>
              <a:t> Epinephrine</a:t>
            </a:r>
          </a:p>
          <a:p>
            <a:pPr marL="857250" lvl="2" indent="-171450" defTabSz="685800">
              <a:lnSpc>
                <a:spcPct val="90000"/>
              </a:lnSpc>
              <a:spcBef>
                <a:spcPct val="0"/>
              </a:spcBef>
              <a:buFont typeface="Wingdings" panose="05000000000000000000" pitchFamily="2" charset="2"/>
              <a:buChar char="ü"/>
              <a:defRPr/>
            </a:pPr>
            <a:r>
              <a:rPr lang="en-US" sz="1950" kern="0" dirty="0">
                <a:solidFill>
                  <a:srgbClr val="000000"/>
                </a:solidFill>
                <a:latin typeface="Times New Roman" pitchFamily="18" charset="0"/>
              </a:rPr>
              <a:t> Norepinephrine</a:t>
            </a:r>
          </a:p>
          <a:p>
            <a:pPr marL="857250" lvl="2" indent="-171450" defTabSz="685800">
              <a:lnSpc>
                <a:spcPct val="90000"/>
              </a:lnSpc>
              <a:spcBef>
                <a:spcPct val="0"/>
              </a:spcBef>
              <a:buFont typeface="Wingdings" panose="05000000000000000000" pitchFamily="2" charset="2"/>
              <a:buChar char="ü"/>
              <a:defRPr/>
            </a:pPr>
            <a:r>
              <a:rPr lang="en-US" sz="1950" kern="0" dirty="0">
                <a:solidFill>
                  <a:srgbClr val="000000"/>
                </a:solidFill>
                <a:latin typeface="Times New Roman" pitchFamily="18" charset="0"/>
              </a:rPr>
              <a:t> Dopamine</a:t>
            </a:r>
          </a:p>
          <a:p>
            <a:pPr marL="857250" lvl="2" indent="-171450" defTabSz="685800">
              <a:lnSpc>
                <a:spcPct val="90000"/>
              </a:lnSpc>
              <a:spcBef>
                <a:spcPct val="0"/>
              </a:spcBef>
              <a:defRPr/>
            </a:pPr>
            <a:endParaRPr lang="en-US" sz="1350" kern="0" dirty="0">
              <a:solidFill>
                <a:srgbClr val="000000"/>
              </a:solidFill>
              <a:latin typeface="Times New Roman" pitchFamily="18" charset="0"/>
            </a:endParaRPr>
          </a:p>
          <a:p>
            <a:pPr marL="342900" lvl="1" indent="0" defTabSz="685800">
              <a:lnSpc>
                <a:spcPct val="90000"/>
              </a:lnSpc>
              <a:spcBef>
                <a:spcPct val="0"/>
              </a:spcBef>
              <a:buNone/>
              <a:defRPr/>
            </a:pPr>
            <a:r>
              <a:rPr lang="en-US" sz="2100" kern="0" dirty="0">
                <a:solidFill>
                  <a:srgbClr val="000000"/>
                </a:solidFill>
                <a:latin typeface="Times New Roman" pitchFamily="18" charset="0"/>
              </a:rPr>
              <a:t>- ECG Changes</a:t>
            </a:r>
          </a:p>
          <a:p>
            <a:pPr marL="857250" lvl="2" indent="-171450" defTabSz="685800">
              <a:lnSpc>
                <a:spcPct val="90000"/>
              </a:lnSpc>
              <a:spcBef>
                <a:spcPct val="0"/>
              </a:spcBef>
              <a:buFont typeface="Wingdings" panose="05000000000000000000" pitchFamily="2" charset="2"/>
              <a:buChar char="ü"/>
              <a:defRPr/>
            </a:pPr>
            <a:r>
              <a:rPr lang="en-US" sz="1950" kern="0" dirty="0">
                <a:solidFill>
                  <a:srgbClr val="000000"/>
                </a:solidFill>
                <a:latin typeface="Times New Roman" pitchFamily="18" charset="0"/>
              </a:rPr>
              <a:t> Sinus tach</a:t>
            </a:r>
          </a:p>
          <a:p>
            <a:pPr marL="857250" lvl="2" indent="-171450" defTabSz="685800">
              <a:lnSpc>
                <a:spcPct val="90000"/>
              </a:lnSpc>
              <a:spcBef>
                <a:spcPct val="0"/>
              </a:spcBef>
              <a:buFont typeface="Wingdings" panose="05000000000000000000" pitchFamily="2" charset="2"/>
              <a:buChar char="ü"/>
              <a:defRPr/>
            </a:pPr>
            <a:r>
              <a:rPr lang="en-US" sz="1950" kern="0" dirty="0">
                <a:solidFill>
                  <a:srgbClr val="000000"/>
                </a:solidFill>
                <a:latin typeface="Times New Roman" pitchFamily="18" charset="0"/>
              </a:rPr>
              <a:t> Multifocal PVCs</a:t>
            </a:r>
          </a:p>
          <a:p>
            <a:pPr marL="557213" lvl="1" indent="-214313" defTabSz="685800">
              <a:lnSpc>
                <a:spcPct val="90000"/>
              </a:lnSpc>
              <a:defRPr/>
            </a:pPr>
            <a:endParaRPr lang="en-US" sz="1800" kern="0" dirty="0">
              <a:solidFill>
                <a:srgbClr val="000000"/>
              </a:solidFill>
              <a:effectLst>
                <a:outerShdw blurRad="38100" dist="38100" dir="2700000" algn="tl">
                  <a:srgbClr val="000000"/>
                </a:outerShdw>
              </a:effectLst>
              <a:latin typeface="Times New Roman" pitchFamily="18" charset="0"/>
            </a:endParaRPr>
          </a:p>
        </p:txBody>
      </p:sp>
      <p:pic>
        <p:nvPicPr>
          <p:cNvPr id="4" name="Picture 2052">
            <a:extLst>
              <a:ext uri="{FF2B5EF4-FFF2-40B4-BE49-F238E27FC236}">
                <a16:creationId xmlns:a16="http://schemas.microsoft.com/office/drawing/2014/main" id="{25FC9AFD-132B-4E78-8E2F-9790786A2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790" y="2361198"/>
            <a:ext cx="3600450" cy="2784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32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A4E2070-DEEB-45FF-98BF-06C3E1D09A2A}"/>
              </a:ext>
            </a:extLst>
          </p:cNvPr>
          <p:cNvGraphicFramePr/>
          <p:nvPr/>
        </p:nvGraphicFramePr>
        <p:xfrm>
          <a:off x="1573129" y="857251"/>
          <a:ext cx="5997742" cy="5089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9705776-539E-4ECE-944B-F7939A17ACA4}"/>
              </a:ext>
            </a:extLst>
          </p:cNvPr>
          <p:cNvSpPr txBox="1"/>
          <p:nvPr/>
        </p:nvSpPr>
        <p:spPr>
          <a:xfrm>
            <a:off x="141591" y="5423100"/>
            <a:ext cx="3542592" cy="438582"/>
          </a:xfrm>
          <a:prstGeom prst="rect">
            <a:avLst/>
          </a:prstGeom>
          <a:noFill/>
        </p:spPr>
        <p:txBody>
          <a:bodyPr wrap="square">
            <a:spAutoFit/>
          </a:bodyPr>
          <a:lstStyle/>
          <a:p>
            <a:pPr algn="l" defTabSz="685800" fontAlgn="auto">
              <a:spcBef>
                <a:spcPts val="0"/>
              </a:spcBef>
              <a:spcAft>
                <a:spcPts val="0"/>
              </a:spcAft>
            </a:pPr>
            <a:r>
              <a:rPr lang="en-US" altLang="en-US" sz="750" dirty="0" err="1">
                <a:solidFill>
                  <a:prstClr val="white">
                    <a:lumMod val="50000"/>
                  </a:prstClr>
                </a:solidFill>
                <a:latin typeface="Calisto MT" panose="02040603050505030304" pitchFamily="18" charset="0"/>
              </a:rPr>
              <a:t>Galinanes</a:t>
            </a:r>
            <a:r>
              <a:rPr lang="en-US" altLang="en-US" sz="750" dirty="0">
                <a:solidFill>
                  <a:prstClr val="white">
                    <a:lumMod val="50000"/>
                  </a:prstClr>
                </a:solidFill>
                <a:latin typeface="Calisto MT" panose="02040603050505030304" pitchFamily="18" charset="0"/>
              </a:rPr>
              <a:t> M, Hearse DJ (1992) Brain death induced impairment of cardiac contractile performance can be reversed by explanation and may not preclude the use of the hearts for transplantation. Circ Res 71: 1213</a:t>
            </a:r>
          </a:p>
        </p:txBody>
      </p:sp>
    </p:spTree>
    <p:extLst>
      <p:ext uri="{BB962C8B-B14F-4D97-AF65-F5344CB8AC3E}">
        <p14:creationId xmlns:p14="http://schemas.microsoft.com/office/powerpoint/2010/main" val="4105187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E66D2E3-EFDD-47EC-88DC-AA37D95C1AB9}"/>
              </a:ext>
            </a:extLst>
          </p:cNvPr>
          <p:cNvSpPr txBox="1">
            <a:spLocks noChangeArrowheads="1"/>
          </p:cNvSpPr>
          <p:nvPr/>
        </p:nvSpPr>
        <p:spPr bwMode="auto">
          <a:xfrm>
            <a:off x="1143000" y="928078"/>
            <a:ext cx="6858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866" tIns="33338" rIns="67866" bIns="33338" numCol="1" anchor="b"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300" b="1" kern="0" dirty="0">
                <a:solidFill>
                  <a:srgbClr val="002060"/>
                </a:solidFill>
                <a:latin typeface="Calisto MT" panose="02040603050505030304" pitchFamily="18" charset="0"/>
              </a:rPr>
              <a:t>Secondary Effects of Herniation</a:t>
            </a:r>
          </a:p>
        </p:txBody>
      </p:sp>
      <p:sp>
        <p:nvSpPr>
          <p:cNvPr id="3" name="Rectangle 2">
            <a:extLst>
              <a:ext uri="{FF2B5EF4-FFF2-40B4-BE49-F238E27FC236}">
                <a16:creationId xmlns:a16="http://schemas.microsoft.com/office/drawing/2014/main" id="{7B221969-6AA4-43F5-9234-56F9B4BBE8F8}"/>
              </a:ext>
            </a:extLst>
          </p:cNvPr>
          <p:cNvSpPr txBox="1">
            <a:spLocks noChangeArrowheads="1"/>
          </p:cNvSpPr>
          <p:nvPr/>
        </p:nvSpPr>
        <p:spPr bwMode="auto">
          <a:xfrm>
            <a:off x="978976" y="1847850"/>
            <a:ext cx="7186049"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866" tIns="33338" rIns="67866" bIns="33338" numCol="1" anchor="t" anchorCtr="0" compatLnSpc="1">
            <a:prstTxWarp prst="textNoShape">
              <a:avLst/>
            </a:prstTxWarp>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685800">
              <a:lnSpc>
                <a:spcPct val="120000"/>
              </a:lnSpc>
              <a:buClrTx/>
              <a:defRPr/>
            </a:pPr>
            <a:r>
              <a:rPr lang="en-US" sz="2100" kern="0" dirty="0">
                <a:solidFill>
                  <a:srgbClr val="000000"/>
                </a:solidFill>
                <a:latin typeface="Times New Roman" pitchFamily="18" charset="0"/>
              </a:rPr>
              <a:t>Destruction of vasomotor center and complete vasodilation</a:t>
            </a:r>
          </a:p>
          <a:p>
            <a:pPr marL="257175" indent="-257175" defTabSz="685800">
              <a:lnSpc>
                <a:spcPct val="120000"/>
              </a:lnSpc>
              <a:buClrTx/>
              <a:defRPr/>
            </a:pPr>
            <a:r>
              <a:rPr lang="en-US" sz="2100" kern="0" dirty="0">
                <a:solidFill>
                  <a:srgbClr val="000000"/>
                </a:solidFill>
                <a:latin typeface="Times New Roman" pitchFamily="18" charset="0"/>
              </a:rPr>
              <a:t>Free water loss due to lack of ADH</a:t>
            </a:r>
          </a:p>
          <a:p>
            <a:pPr marL="257175" indent="-257175" defTabSz="685800">
              <a:lnSpc>
                <a:spcPct val="120000"/>
              </a:lnSpc>
              <a:buClrTx/>
              <a:defRPr/>
            </a:pPr>
            <a:r>
              <a:rPr lang="en-US" sz="2100" kern="0" dirty="0">
                <a:solidFill>
                  <a:srgbClr val="000000"/>
                </a:solidFill>
                <a:latin typeface="Times New Roman" pitchFamily="18" charset="0"/>
              </a:rPr>
              <a:t>Secondary diuresis and dehydration due to prior cerebral resuscitation</a:t>
            </a:r>
          </a:p>
          <a:p>
            <a:pPr marL="257175" indent="-257175" defTabSz="685800">
              <a:lnSpc>
                <a:spcPct val="120000"/>
              </a:lnSpc>
              <a:buClrTx/>
              <a:defRPr/>
            </a:pPr>
            <a:r>
              <a:rPr lang="en-US" sz="2100" kern="0" dirty="0">
                <a:solidFill>
                  <a:srgbClr val="000000"/>
                </a:solidFill>
                <a:latin typeface="Times New Roman" pitchFamily="18" charset="0"/>
              </a:rPr>
              <a:t>Loss of hypothalamic temperature regulation</a:t>
            </a:r>
          </a:p>
        </p:txBody>
      </p:sp>
      <p:grpSp>
        <p:nvGrpSpPr>
          <p:cNvPr id="8" name="Group 7">
            <a:extLst>
              <a:ext uri="{FF2B5EF4-FFF2-40B4-BE49-F238E27FC236}">
                <a16:creationId xmlns:a16="http://schemas.microsoft.com/office/drawing/2014/main" id="{F666D095-35EC-463B-8DC8-DBA39BF52DEA}"/>
              </a:ext>
            </a:extLst>
          </p:cNvPr>
          <p:cNvGrpSpPr/>
          <p:nvPr/>
        </p:nvGrpSpPr>
        <p:grpSpPr>
          <a:xfrm>
            <a:off x="2395538" y="4166688"/>
            <a:ext cx="4352925" cy="1561145"/>
            <a:chOff x="3288631" y="4412582"/>
            <a:chExt cx="5803900" cy="2081526"/>
          </a:xfrm>
        </p:grpSpPr>
        <p:pic>
          <p:nvPicPr>
            <p:cNvPr id="4" name="Picture 6">
              <a:extLst>
                <a:ext uri="{FF2B5EF4-FFF2-40B4-BE49-F238E27FC236}">
                  <a16:creationId xmlns:a16="http://schemas.microsoft.com/office/drawing/2014/main" id="{C7CAF8D2-3407-4515-BF51-555366B38592}"/>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8631" y="4431632"/>
              <a:ext cx="2481263" cy="160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7">
              <a:extLst>
                <a:ext uri="{FF2B5EF4-FFF2-40B4-BE49-F238E27FC236}">
                  <a16:creationId xmlns:a16="http://schemas.microsoft.com/office/drawing/2014/main" id="{DF982E6A-C7B9-4621-9393-3E7CCF9BE65B}"/>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231" y="4412582"/>
              <a:ext cx="2527300" cy="1612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8">
              <a:extLst>
                <a:ext uri="{FF2B5EF4-FFF2-40B4-BE49-F238E27FC236}">
                  <a16:creationId xmlns:a16="http://schemas.microsoft.com/office/drawing/2014/main" id="{F37C6DA0-31D3-4AC2-ACF6-DC9D909F91B4}"/>
                </a:ext>
              </a:extLst>
            </p:cNvPr>
            <p:cNvSpPr>
              <a:spLocks noChangeArrowheads="1"/>
            </p:cNvSpPr>
            <p:nvPr/>
          </p:nvSpPr>
          <p:spPr bwMode="auto">
            <a:xfrm>
              <a:off x="7327231" y="6035007"/>
              <a:ext cx="832493" cy="459101"/>
            </a:xfrm>
            <a:prstGeom prst="rect">
              <a:avLst/>
            </a:prstGeom>
            <a:noFill/>
            <a:ln w="12700">
              <a:noFill/>
              <a:miter lim="800000"/>
              <a:headEnd/>
              <a:tailEnd/>
            </a:ln>
            <a:effectLst/>
          </p:spPr>
          <p:txBody>
            <a:bodyPr wrap="none" lIns="67866" tIns="33338" rIns="67866" bIns="33338">
              <a:spAutoFit/>
            </a:bodyPr>
            <a:lstStyle/>
            <a:p>
              <a:pPr algn="l" defTabSz="685800" eaLnBrk="0" hangingPunct="0">
                <a:defRPr/>
              </a:pPr>
              <a:r>
                <a:rPr lang="en-US" sz="1800" b="1" i="1" dirty="0">
                  <a:solidFill>
                    <a:srgbClr val="000000"/>
                  </a:solidFill>
                </a:rPr>
                <a:t>After</a:t>
              </a:r>
            </a:p>
          </p:txBody>
        </p:sp>
        <p:sp>
          <p:nvSpPr>
            <p:cNvPr id="7" name="Rectangle 9">
              <a:extLst>
                <a:ext uri="{FF2B5EF4-FFF2-40B4-BE49-F238E27FC236}">
                  <a16:creationId xmlns:a16="http://schemas.microsoft.com/office/drawing/2014/main" id="{49F15666-A225-44A9-B5CD-6651B4F020BF}"/>
                </a:ext>
              </a:extLst>
            </p:cNvPr>
            <p:cNvSpPr>
              <a:spLocks noChangeArrowheads="1"/>
            </p:cNvSpPr>
            <p:nvPr/>
          </p:nvSpPr>
          <p:spPr bwMode="auto">
            <a:xfrm>
              <a:off x="3898231" y="6035007"/>
              <a:ext cx="1037679" cy="459101"/>
            </a:xfrm>
            <a:prstGeom prst="rect">
              <a:avLst/>
            </a:prstGeom>
            <a:noFill/>
            <a:ln w="12700">
              <a:noFill/>
              <a:miter lim="800000"/>
              <a:headEnd/>
              <a:tailEnd/>
            </a:ln>
            <a:effectLst/>
          </p:spPr>
          <p:txBody>
            <a:bodyPr wrap="none" lIns="67866" tIns="33338" rIns="67866" bIns="33338">
              <a:spAutoFit/>
            </a:bodyPr>
            <a:lstStyle/>
            <a:p>
              <a:pPr algn="l" defTabSz="685800" eaLnBrk="0" hangingPunct="0">
                <a:defRPr/>
              </a:pPr>
              <a:r>
                <a:rPr lang="en-US" sz="1800" b="1" i="1" dirty="0">
                  <a:solidFill>
                    <a:srgbClr val="000000"/>
                  </a:solidFill>
                </a:rPr>
                <a:t>Before</a:t>
              </a:r>
            </a:p>
          </p:txBody>
        </p:sp>
      </p:grpSp>
    </p:spTree>
    <p:extLst>
      <p:ext uri="{BB962C8B-B14F-4D97-AF65-F5344CB8AC3E}">
        <p14:creationId xmlns:p14="http://schemas.microsoft.com/office/powerpoint/2010/main" val="2153711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277DCC7-8200-4E83-B6D8-21872B862C81}"/>
              </a:ext>
            </a:extLst>
          </p:cNvPr>
          <p:cNvSpPr txBox="1">
            <a:spLocks noChangeArrowheads="1"/>
          </p:cNvSpPr>
          <p:nvPr/>
        </p:nvSpPr>
        <p:spPr bwMode="auto">
          <a:xfrm>
            <a:off x="215995" y="5450306"/>
            <a:ext cx="4165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defRPr/>
            </a:pPr>
            <a:r>
              <a:rPr lang="en-US" sz="900" dirty="0">
                <a:solidFill>
                  <a:srgbClr val="000000"/>
                </a:solidFill>
                <a:latin typeface="Times New Roman" pitchFamily="18" charset="0"/>
                <a:cs typeface="Arial" pitchFamily="34" charset="0"/>
              </a:rPr>
              <a:t>Source: </a:t>
            </a:r>
            <a:r>
              <a:rPr lang="en-US" sz="900" dirty="0" err="1">
                <a:solidFill>
                  <a:srgbClr val="000000"/>
                </a:solidFill>
                <a:latin typeface="Times New Roman" pitchFamily="18" charset="0"/>
                <a:cs typeface="Arial" pitchFamily="34" charset="0"/>
              </a:rPr>
              <a:t>Phongsamran</a:t>
            </a:r>
            <a:r>
              <a:rPr lang="en-US" sz="900" dirty="0">
                <a:solidFill>
                  <a:srgbClr val="000000"/>
                </a:solidFill>
                <a:latin typeface="Times New Roman" pitchFamily="18" charset="0"/>
                <a:cs typeface="Arial" pitchFamily="34" charset="0"/>
              </a:rPr>
              <a:t>, P. Critical care pharmacy in donor management. </a:t>
            </a:r>
          </a:p>
          <a:p>
            <a:pPr algn="l" defTabSz="685800" eaLnBrk="1" hangingPunct="1">
              <a:defRPr/>
            </a:pPr>
            <a:r>
              <a:rPr lang="en-US" sz="900" dirty="0">
                <a:solidFill>
                  <a:srgbClr val="000000"/>
                </a:solidFill>
                <a:latin typeface="Times New Roman" pitchFamily="18" charset="0"/>
                <a:cs typeface="Arial" pitchFamily="34" charset="0"/>
              </a:rPr>
              <a:t>Progress in Transplantation. 2004; 14: 105-113.</a:t>
            </a:r>
          </a:p>
        </p:txBody>
      </p:sp>
      <p:pic>
        <p:nvPicPr>
          <p:cNvPr id="3" name="Picture 6" descr="Progress in Transplantation">
            <a:extLst>
              <a:ext uri="{FF2B5EF4-FFF2-40B4-BE49-F238E27FC236}">
                <a16:creationId xmlns:a16="http://schemas.microsoft.com/office/drawing/2014/main" id="{264520D2-3278-4EEE-AD0C-36EC95089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208" y="1260810"/>
            <a:ext cx="3829050" cy="1704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9">
            <a:extLst>
              <a:ext uri="{FF2B5EF4-FFF2-40B4-BE49-F238E27FC236}">
                <a16:creationId xmlns:a16="http://schemas.microsoft.com/office/drawing/2014/main" id="{4F7F4A93-A997-4B2C-8B4F-D79559FFB4AB}"/>
              </a:ext>
            </a:extLst>
          </p:cNvPr>
          <p:cNvSpPr txBox="1">
            <a:spLocks noChangeArrowheads="1"/>
          </p:cNvSpPr>
          <p:nvPr/>
        </p:nvSpPr>
        <p:spPr bwMode="auto">
          <a:xfrm>
            <a:off x="1660358" y="2680035"/>
            <a:ext cx="4286250" cy="2286000"/>
          </a:xfrm>
          <a:prstGeom prst="rect">
            <a:avLst/>
          </a:prstGeom>
          <a:gradFill rotWithShape="0">
            <a:gsLst>
              <a:gs pos="0">
                <a:srgbClr val="E00070"/>
              </a:gs>
              <a:gs pos="100000">
                <a:srgbClr val="880044"/>
              </a:gs>
            </a:gsLst>
            <a:lin ang="18900000" scaled="1"/>
          </a:gradFill>
          <a:ln>
            <a:solidFill>
              <a:srgbClr val="000000"/>
            </a:solidFill>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259556">
              <a:buNone/>
              <a:defRPr/>
            </a:pPr>
            <a:r>
              <a:rPr lang="en-US" sz="900" b="1" kern="0" dirty="0">
                <a:solidFill>
                  <a:srgbClr val="FFFFFF"/>
                </a:solidFill>
                <a:latin typeface="Times New Roman" pitchFamily="18" charset="0"/>
              </a:rPr>
              <a:t>	</a:t>
            </a:r>
          </a:p>
          <a:p>
            <a:pPr marL="257175" indent="-257175" algn="ctr" defTabSz="259556">
              <a:spcBef>
                <a:spcPct val="0"/>
              </a:spcBef>
              <a:buNone/>
              <a:defRPr/>
            </a:pPr>
            <a:r>
              <a:rPr lang="en-US" sz="2700" b="1" i="1" kern="0" dirty="0">
                <a:solidFill>
                  <a:srgbClr val="FFFFFF"/>
                </a:solidFill>
                <a:effectLst>
                  <a:outerShdw blurRad="38100" dist="38100" dir="2700000" algn="tl">
                    <a:srgbClr val="000000"/>
                  </a:outerShdw>
                </a:effectLst>
                <a:latin typeface="Times New Roman" pitchFamily="18" charset="0"/>
              </a:rPr>
              <a:t>Approximately</a:t>
            </a:r>
            <a:r>
              <a:rPr lang="en-US" sz="2100" b="1" i="1" kern="0" dirty="0">
                <a:solidFill>
                  <a:srgbClr val="FFFFFF"/>
                </a:solidFill>
                <a:latin typeface="Times New Roman" pitchFamily="18" charset="0"/>
              </a:rPr>
              <a:t> </a:t>
            </a:r>
            <a:r>
              <a:rPr lang="en-US" sz="3000" b="1" i="1" kern="0" dirty="0">
                <a:solidFill>
                  <a:srgbClr val="FFFF00"/>
                </a:solidFill>
                <a:effectLst>
                  <a:outerShdw blurRad="38100" dist="38100" dir="2700000" algn="tl">
                    <a:srgbClr val="000000"/>
                  </a:outerShdw>
                </a:effectLst>
                <a:latin typeface="Times New Roman" pitchFamily="18" charset="0"/>
              </a:rPr>
              <a:t>25%</a:t>
            </a:r>
            <a:r>
              <a:rPr lang="en-US" sz="2100" b="1" i="1" kern="0" dirty="0">
                <a:solidFill>
                  <a:srgbClr val="FFFFFF"/>
                </a:solidFill>
                <a:latin typeface="Times New Roman" pitchFamily="18" charset="0"/>
              </a:rPr>
              <a:t> </a:t>
            </a:r>
            <a:r>
              <a:rPr lang="en-US" sz="2100" b="1" i="1" kern="0" dirty="0">
                <a:solidFill>
                  <a:srgbClr val="FFFFFF"/>
                </a:solidFill>
                <a:effectLst>
                  <a:outerShdw blurRad="38100" dist="38100" dir="2700000" algn="tl">
                    <a:srgbClr val="000000"/>
                  </a:outerShdw>
                </a:effectLst>
                <a:latin typeface="Times New Roman" pitchFamily="18" charset="0"/>
              </a:rPr>
              <a:t>of all </a:t>
            </a:r>
            <a:r>
              <a:rPr lang="en-US" sz="2700" b="1" i="1" kern="0" dirty="0">
                <a:solidFill>
                  <a:srgbClr val="FFFFFF"/>
                </a:solidFill>
                <a:effectLst>
                  <a:outerShdw blurRad="38100" dist="38100" dir="2700000" algn="tl">
                    <a:srgbClr val="000000"/>
                  </a:outerShdw>
                </a:effectLst>
                <a:latin typeface="Times New Roman" pitchFamily="18" charset="0"/>
              </a:rPr>
              <a:t>potential brain-dead organ donors are lost due to cardiovascular collapse</a:t>
            </a:r>
          </a:p>
        </p:txBody>
      </p:sp>
    </p:spTree>
    <p:extLst>
      <p:ext uri="{BB962C8B-B14F-4D97-AF65-F5344CB8AC3E}">
        <p14:creationId xmlns:p14="http://schemas.microsoft.com/office/powerpoint/2010/main" val="1674208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0">
            <a:extLst>
              <a:ext uri="{FF2B5EF4-FFF2-40B4-BE49-F238E27FC236}">
                <a16:creationId xmlns:a16="http://schemas.microsoft.com/office/drawing/2014/main" id="{86C861AF-6D94-4449-AF43-4BFFD86BDB88}"/>
              </a:ext>
            </a:extLst>
          </p:cNvPr>
          <p:cNvSpPr>
            <a:spLocks noChangeArrowheads="1"/>
          </p:cNvSpPr>
          <p:nvPr/>
        </p:nvSpPr>
        <p:spPr bwMode="auto">
          <a:xfrm>
            <a:off x="4655063" y="1130764"/>
            <a:ext cx="4232720" cy="4407784"/>
          </a:xfrm>
          <a:prstGeom prst="rect">
            <a:avLst/>
          </a:prstGeom>
          <a:solidFill>
            <a:srgbClr val="0F3974"/>
          </a:solidFill>
          <a:ln w="12699">
            <a:noFill/>
            <a:miter lim="800000"/>
            <a:headEnd/>
            <a:tailEnd/>
          </a:ln>
          <a:effectLst/>
        </p:spPr>
        <p:txBody>
          <a:bodyPr lIns="67866" tIns="33338" rIns="67866" bIns="33338" anchor="ctr"/>
          <a:lstStyle/>
          <a:p>
            <a:pPr defTabSz="685800">
              <a:spcBef>
                <a:spcPts val="4350"/>
              </a:spcBef>
              <a:defRPr/>
            </a:pPr>
            <a:endParaRPr lang="en-US" sz="3000" b="1" dirty="0">
              <a:solidFill>
                <a:prstClr val="white"/>
              </a:solidFill>
              <a:latin typeface="Calisto MT" panose="02040603050505030304" pitchFamily="18" charset="0"/>
            </a:endParaRPr>
          </a:p>
        </p:txBody>
      </p:sp>
      <p:sp>
        <p:nvSpPr>
          <p:cNvPr id="2" name="Rectangle 2">
            <a:extLst>
              <a:ext uri="{FF2B5EF4-FFF2-40B4-BE49-F238E27FC236}">
                <a16:creationId xmlns:a16="http://schemas.microsoft.com/office/drawing/2014/main" id="{16F7378F-432D-492D-B9D8-D584CA57CEDE}"/>
              </a:ext>
            </a:extLst>
          </p:cNvPr>
          <p:cNvSpPr txBox="1">
            <a:spLocks noChangeArrowheads="1"/>
          </p:cNvSpPr>
          <p:nvPr/>
        </p:nvSpPr>
        <p:spPr bwMode="auto">
          <a:xfrm>
            <a:off x="256217" y="1128767"/>
            <a:ext cx="3886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600" b="1" kern="0" dirty="0">
                <a:solidFill>
                  <a:srgbClr val="002060"/>
                </a:solidFill>
                <a:latin typeface="Calisto MT" panose="02040603050505030304" pitchFamily="18" charset="0"/>
              </a:rPr>
              <a:t>Hypotension</a:t>
            </a:r>
          </a:p>
        </p:txBody>
      </p:sp>
      <p:sp>
        <p:nvSpPr>
          <p:cNvPr id="4" name="Rectangle 4">
            <a:extLst>
              <a:ext uri="{FF2B5EF4-FFF2-40B4-BE49-F238E27FC236}">
                <a16:creationId xmlns:a16="http://schemas.microsoft.com/office/drawing/2014/main" id="{C92E7122-DA17-4ACA-9639-D9AF43FF0BE6}"/>
              </a:ext>
            </a:extLst>
          </p:cNvPr>
          <p:cNvSpPr txBox="1">
            <a:spLocks noChangeArrowheads="1"/>
          </p:cNvSpPr>
          <p:nvPr/>
        </p:nvSpPr>
        <p:spPr bwMode="auto">
          <a:xfrm>
            <a:off x="256218" y="1863795"/>
            <a:ext cx="3657599"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0" indent="0" algn="ctr" defTabSz="346472">
              <a:buNone/>
              <a:tabLst>
                <a:tab pos="552450" algn="l"/>
              </a:tabLst>
              <a:defRPr/>
            </a:pPr>
            <a:r>
              <a:rPr lang="en-US" sz="2700" b="1" u="sng" kern="0" dirty="0">
                <a:solidFill>
                  <a:srgbClr val="990000"/>
                </a:solidFill>
                <a:latin typeface="Times New Roman" pitchFamily="18" charset="0"/>
              </a:rPr>
              <a:t>Cause</a:t>
            </a:r>
          </a:p>
          <a:p>
            <a:pPr marL="0" indent="0" algn="ctr" defTabSz="346472">
              <a:buNone/>
              <a:tabLst>
                <a:tab pos="552450" algn="l"/>
              </a:tabLst>
              <a:defRPr/>
            </a:pPr>
            <a:r>
              <a:rPr lang="en-US" sz="2400" kern="0" dirty="0">
                <a:solidFill>
                  <a:srgbClr val="000000"/>
                </a:solidFill>
                <a:latin typeface="Times New Roman" pitchFamily="18" charset="0"/>
              </a:rPr>
              <a:t>Hypovolemia</a:t>
            </a:r>
          </a:p>
          <a:p>
            <a:pPr marL="0" indent="0" algn="ctr" defTabSz="346472">
              <a:buNone/>
              <a:tabLst>
                <a:tab pos="552450" algn="l"/>
              </a:tabLst>
              <a:defRPr/>
            </a:pPr>
            <a:r>
              <a:rPr lang="en-US" sz="2400" kern="0" dirty="0">
                <a:solidFill>
                  <a:srgbClr val="000000"/>
                </a:solidFill>
                <a:latin typeface="Times New Roman" pitchFamily="18" charset="0"/>
              </a:rPr>
              <a:t>Loss of vasomotor tone</a:t>
            </a:r>
          </a:p>
        </p:txBody>
      </p:sp>
      <p:grpSp>
        <p:nvGrpSpPr>
          <p:cNvPr id="9" name="Group 8">
            <a:extLst>
              <a:ext uri="{FF2B5EF4-FFF2-40B4-BE49-F238E27FC236}">
                <a16:creationId xmlns:a16="http://schemas.microsoft.com/office/drawing/2014/main" id="{B1B6B943-4E87-4729-9159-A0A1CB89A61C}"/>
              </a:ext>
            </a:extLst>
          </p:cNvPr>
          <p:cNvGrpSpPr/>
          <p:nvPr/>
        </p:nvGrpSpPr>
        <p:grpSpPr>
          <a:xfrm>
            <a:off x="5054364" y="1223112"/>
            <a:ext cx="3508625" cy="2336315"/>
            <a:chOff x="6719637" y="487816"/>
            <a:chExt cx="4678166" cy="3115086"/>
          </a:xfrm>
        </p:grpSpPr>
        <p:pic>
          <p:nvPicPr>
            <p:cNvPr id="3" name="Picture 2" descr="30694663_333654b899_m">
              <a:extLst>
                <a:ext uri="{FF2B5EF4-FFF2-40B4-BE49-F238E27FC236}">
                  <a16:creationId xmlns:a16="http://schemas.microsoft.com/office/drawing/2014/main" id="{D2A219D4-92DE-4A27-815F-BD05D7BFA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637" y="491341"/>
              <a:ext cx="2086979" cy="3111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p_cuff">
              <a:extLst>
                <a:ext uri="{FF2B5EF4-FFF2-40B4-BE49-F238E27FC236}">
                  <a16:creationId xmlns:a16="http://schemas.microsoft.com/office/drawing/2014/main" id="{51868349-FB08-446E-B2E7-3EF255FE7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889" y="487816"/>
              <a:ext cx="2448914" cy="3111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a:extLst>
              <a:ext uri="{FF2B5EF4-FFF2-40B4-BE49-F238E27FC236}">
                <a16:creationId xmlns:a16="http://schemas.microsoft.com/office/drawing/2014/main" id="{B9F45F5A-F528-4CD9-AA56-40A8CA3F7C2D}"/>
              </a:ext>
            </a:extLst>
          </p:cNvPr>
          <p:cNvSpPr txBox="1">
            <a:spLocks noChangeArrowheads="1"/>
          </p:cNvSpPr>
          <p:nvPr/>
        </p:nvSpPr>
        <p:spPr bwMode="auto">
          <a:xfrm>
            <a:off x="256219" y="3451156"/>
            <a:ext cx="3657599" cy="24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a:spcBef>
                <a:spcPct val="50000"/>
              </a:spcBef>
              <a:buClr>
                <a:srgbClr val="FFCC00"/>
              </a:buClr>
              <a:defRPr/>
            </a:pPr>
            <a:r>
              <a:rPr lang="en-US" sz="2700" b="1" u="sng" kern="0" dirty="0">
                <a:solidFill>
                  <a:srgbClr val="990000"/>
                </a:solidFill>
                <a:latin typeface="Times New Roman" pitchFamily="18" charset="0"/>
              </a:rPr>
              <a:t>Actions</a:t>
            </a:r>
          </a:p>
          <a:p>
            <a:pPr defTabSz="685800">
              <a:lnSpc>
                <a:spcPct val="90000"/>
              </a:lnSpc>
              <a:spcBef>
                <a:spcPct val="50000"/>
              </a:spcBef>
              <a:buClr>
                <a:srgbClr val="FFCC00"/>
              </a:buClr>
              <a:defRPr/>
            </a:pPr>
            <a:r>
              <a:rPr lang="en-US" kern="0" dirty="0">
                <a:solidFill>
                  <a:prstClr val="black"/>
                </a:solidFill>
                <a:latin typeface="Times New Roman" pitchFamily="18" charset="0"/>
              </a:rPr>
              <a:t>IV fluid replacement</a:t>
            </a:r>
          </a:p>
          <a:p>
            <a:pPr defTabSz="685800">
              <a:lnSpc>
                <a:spcPct val="90000"/>
              </a:lnSpc>
              <a:spcBef>
                <a:spcPct val="50000"/>
              </a:spcBef>
              <a:buClr>
                <a:srgbClr val="FFCC00"/>
              </a:buClr>
              <a:defRPr/>
            </a:pPr>
            <a:r>
              <a:rPr lang="en-US" kern="0" dirty="0">
                <a:solidFill>
                  <a:prstClr val="black"/>
                </a:solidFill>
                <a:latin typeface="Times New Roman" pitchFamily="18" charset="0"/>
              </a:rPr>
              <a:t>Consider transfusion</a:t>
            </a:r>
          </a:p>
          <a:p>
            <a:pPr defTabSz="685800">
              <a:lnSpc>
                <a:spcPct val="90000"/>
              </a:lnSpc>
              <a:spcBef>
                <a:spcPct val="50000"/>
              </a:spcBef>
              <a:buClr>
                <a:srgbClr val="FFCC00"/>
              </a:buClr>
              <a:defRPr/>
            </a:pPr>
            <a:r>
              <a:rPr lang="en-US" kern="0" dirty="0">
                <a:solidFill>
                  <a:prstClr val="black"/>
                </a:solidFill>
                <a:latin typeface="Times New Roman" pitchFamily="18" charset="0"/>
              </a:rPr>
              <a:t>Vasopressor support</a:t>
            </a:r>
          </a:p>
          <a:p>
            <a:pPr defTabSz="685800" eaLnBrk="1" hangingPunct="1">
              <a:defRPr/>
            </a:pPr>
            <a:endParaRPr lang="en-US" kern="0" dirty="0">
              <a:solidFill>
                <a:prstClr val="black"/>
              </a:solidFill>
            </a:endParaRPr>
          </a:p>
        </p:txBody>
      </p:sp>
      <p:pic>
        <p:nvPicPr>
          <p:cNvPr id="5" name="Picture 6" descr="heart_monitor2">
            <a:extLst>
              <a:ext uri="{FF2B5EF4-FFF2-40B4-BE49-F238E27FC236}">
                <a16:creationId xmlns:a16="http://schemas.microsoft.com/office/drawing/2014/main" id="{9958EE90-2E1F-431A-8AD3-CC66DF7B6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038" y="3650323"/>
            <a:ext cx="2616675" cy="1768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335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C1E25C-03EE-4040-90E3-85A06126AB2F}"/>
              </a:ext>
            </a:extLst>
          </p:cNvPr>
          <p:cNvSpPr txBox="1">
            <a:spLocks noChangeArrowheads="1"/>
          </p:cNvSpPr>
          <p:nvPr/>
        </p:nvSpPr>
        <p:spPr bwMode="auto">
          <a:xfrm>
            <a:off x="2628900" y="1046155"/>
            <a:ext cx="3886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600" b="1" kern="0" dirty="0">
                <a:solidFill>
                  <a:srgbClr val="002060"/>
                </a:solidFill>
                <a:latin typeface="Calisto MT" panose="02040603050505030304" pitchFamily="18" charset="0"/>
              </a:rPr>
              <a:t>Hypotension</a:t>
            </a:r>
          </a:p>
        </p:txBody>
      </p:sp>
      <p:graphicFrame>
        <p:nvGraphicFramePr>
          <p:cNvPr id="9" name="Table 9">
            <a:extLst>
              <a:ext uri="{FF2B5EF4-FFF2-40B4-BE49-F238E27FC236}">
                <a16:creationId xmlns:a16="http://schemas.microsoft.com/office/drawing/2014/main" id="{FC54C0D5-593E-4307-90EA-1F3B8EBFBD22}"/>
              </a:ext>
            </a:extLst>
          </p:cNvPr>
          <p:cNvGraphicFramePr>
            <a:graphicFrameLocks noGrp="1"/>
          </p:cNvGraphicFramePr>
          <p:nvPr/>
        </p:nvGraphicFramePr>
        <p:xfrm>
          <a:off x="541672" y="1935503"/>
          <a:ext cx="2788067" cy="3478707"/>
        </p:xfrm>
        <a:graphic>
          <a:graphicData uri="http://schemas.openxmlformats.org/drawingml/2006/table">
            <a:tbl>
              <a:tblPr firstRow="1" bandRow="1">
                <a:tableStyleId>{5C22544A-7EE6-4342-B048-85BDC9FD1C3A}</a:tableStyleId>
              </a:tblPr>
              <a:tblGrid>
                <a:gridCol w="2788067">
                  <a:extLst>
                    <a:ext uri="{9D8B030D-6E8A-4147-A177-3AD203B41FA5}">
                      <a16:colId xmlns:a16="http://schemas.microsoft.com/office/drawing/2014/main" val="484562636"/>
                    </a:ext>
                  </a:extLst>
                </a:gridCol>
              </a:tblGrid>
              <a:tr h="512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1" i="1" u="sng" dirty="0">
                          <a:solidFill>
                            <a:schemeClr val="bg1"/>
                          </a:solidFill>
                          <a:latin typeface="Calisto MT" panose="02040603050505030304" pitchFamily="18" charset="0"/>
                        </a:rPr>
                        <a:t>Goals</a:t>
                      </a:r>
                      <a:endParaRPr lang="en-US" sz="2100" i="1" dirty="0">
                        <a:solidFill>
                          <a:schemeClr val="bg1"/>
                        </a:solidFill>
                        <a:latin typeface="Calisto MT" panose="02040603050505030304" pitchFamily="18" charset="0"/>
                      </a:endParaRPr>
                    </a:p>
                  </a:txBody>
                  <a:tcPr marL="68580" marR="68580" marT="34290" marB="34290">
                    <a:solidFill>
                      <a:srgbClr val="0F3974"/>
                    </a:solidFill>
                  </a:tcPr>
                </a:tc>
                <a:extLst>
                  <a:ext uri="{0D108BD9-81ED-4DB2-BD59-A6C34878D82A}">
                    <a16:rowId xmlns:a16="http://schemas.microsoft.com/office/drawing/2014/main" val="70291424"/>
                  </a:ext>
                </a:extLst>
              </a:tr>
              <a:tr h="2965710">
                <a:tc>
                  <a:txBody>
                    <a:bodyPr/>
                    <a:lstStyle/>
                    <a:p>
                      <a:pPr algn="ctr" fontAlgn="base">
                        <a:lnSpc>
                          <a:spcPct val="95000"/>
                        </a:lnSpc>
                        <a:spcBef>
                          <a:spcPct val="0"/>
                        </a:spcBef>
                        <a:spcAft>
                          <a:spcPct val="0"/>
                        </a:spcAft>
                      </a:pPr>
                      <a:endParaRPr lang="en-US" sz="2100" dirty="0">
                        <a:solidFill>
                          <a:srgbClr val="000000"/>
                        </a:solidFill>
                        <a:latin typeface="Calisto MT" panose="02040603050505030304" pitchFamily="18" charset="0"/>
                      </a:endParaRPr>
                    </a:p>
                    <a:p>
                      <a:pPr algn="ctr" fontAlgn="base">
                        <a:lnSpc>
                          <a:spcPct val="95000"/>
                        </a:lnSpc>
                        <a:spcBef>
                          <a:spcPct val="0"/>
                        </a:spcBef>
                        <a:spcAft>
                          <a:spcPct val="0"/>
                        </a:spcAft>
                      </a:pPr>
                      <a:r>
                        <a:rPr lang="en-US" sz="2100" b="1" i="0" u="sng" dirty="0">
                          <a:solidFill>
                            <a:srgbClr val="000000"/>
                          </a:solidFill>
                          <a:latin typeface="Calisto MT" panose="02040603050505030304" pitchFamily="18" charset="0"/>
                        </a:rPr>
                        <a:t>Hemodynamics</a:t>
                      </a:r>
                      <a:r>
                        <a:rPr lang="en-US" sz="2100" dirty="0">
                          <a:solidFill>
                            <a:srgbClr val="000000"/>
                          </a:solidFill>
                          <a:latin typeface="Calisto MT" panose="02040603050505030304" pitchFamily="18" charset="0"/>
                        </a:rPr>
                        <a:t>: </a:t>
                      </a:r>
                    </a:p>
                    <a:p>
                      <a:pPr algn="ctr" fontAlgn="base">
                        <a:lnSpc>
                          <a:spcPct val="95000"/>
                        </a:lnSpc>
                        <a:spcBef>
                          <a:spcPct val="0"/>
                        </a:spcBef>
                        <a:spcAft>
                          <a:spcPct val="0"/>
                        </a:spcAft>
                      </a:pPr>
                      <a:r>
                        <a:rPr lang="en-US" sz="2100" dirty="0">
                          <a:solidFill>
                            <a:srgbClr val="000000"/>
                          </a:solidFill>
                          <a:latin typeface="Calisto MT" panose="02040603050505030304" pitchFamily="18" charset="0"/>
                        </a:rPr>
                        <a:t>CVP 2-6</a:t>
                      </a:r>
                    </a:p>
                    <a:p>
                      <a:pPr algn="ctr" fontAlgn="base">
                        <a:lnSpc>
                          <a:spcPct val="95000"/>
                        </a:lnSpc>
                        <a:spcBef>
                          <a:spcPct val="0"/>
                        </a:spcBef>
                        <a:spcAft>
                          <a:spcPct val="0"/>
                        </a:spcAft>
                        <a:buClr>
                          <a:srgbClr val="FFFFFF"/>
                        </a:buClr>
                      </a:pPr>
                      <a:r>
                        <a:rPr lang="en-US" sz="2100" dirty="0">
                          <a:solidFill>
                            <a:srgbClr val="000000"/>
                          </a:solidFill>
                          <a:latin typeface="Calisto MT" panose="02040603050505030304" pitchFamily="18" charset="0"/>
                        </a:rPr>
                        <a:t>Hgb &gt; 8</a:t>
                      </a:r>
                    </a:p>
                    <a:p>
                      <a:pPr algn="ctr" fontAlgn="base">
                        <a:lnSpc>
                          <a:spcPct val="95000"/>
                        </a:lnSpc>
                        <a:spcBef>
                          <a:spcPct val="0"/>
                        </a:spcBef>
                        <a:spcAft>
                          <a:spcPct val="0"/>
                        </a:spcAft>
                        <a:buClr>
                          <a:srgbClr val="FFFFFF"/>
                        </a:buClr>
                      </a:pPr>
                      <a:r>
                        <a:rPr lang="en-US" sz="2100" dirty="0">
                          <a:solidFill>
                            <a:srgbClr val="000000"/>
                          </a:solidFill>
                          <a:latin typeface="Calisto MT" panose="02040603050505030304" pitchFamily="18" charset="0"/>
                        </a:rPr>
                        <a:t>Keep SBP &gt; 100</a:t>
                      </a:r>
                    </a:p>
                    <a:p>
                      <a:pPr algn="ctr" fontAlgn="base">
                        <a:lnSpc>
                          <a:spcPct val="95000"/>
                        </a:lnSpc>
                        <a:spcBef>
                          <a:spcPct val="0"/>
                        </a:spcBef>
                        <a:spcAft>
                          <a:spcPct val="0"/>
                        </a:spcAft>
                        <a:buClr>
                          <a:srgbClr val="FFFFFF"/>
                        </a:buClr>
                      </a:pPr>
                      <a:r>
                        <a:rPr lang="en-US" sz="2100" dirty="0">
                          <a:solidFill>
                            <a:srgbClr val="000000"/>
                          </a:solidFill>
                          <a:latin typeface="Calisto MT" panose="02040603050505030304" pitchFamily="18" charset="0"/>
                        </a:rPr>
                        <a:t>MAP ~ 65</a:t>
                      </a:r>
                    </a:p>
                    <a:p>
                      <a:pPr algn="ctr"/>
                      <a:endParaRPr lang="en-US" sz="2100" dirty="0">
                        <a:latin typeface="Calisto MT" panose="02040603050505030304" pitchFamily="18" charset="0"/>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804692601"/>
                  </a:ext>
                </a:extLst>
              </a:tr>
            </a:tbl>
          </a:graphicData>
        </a:graphic>
      </p:graphicFrame>
      <p:graphicFrame>
        <p:nvGraphicFramePr>
          <p:cNvPr id="10" name="Table 10">
            <a:extLst>
              <a:ext uri="{FF2B5EF4-FFF2-40B4-BE49-F238E27FC236}">
                <a16:creationId xmlns:a16="http://schemas.microsoft.com/office/drawing/2014/main" id="{E4AB30CB-25B6-419D-8E64-0DA65AD5BE4D}"/>
              </a:ext>
            </a:extLst>
          </p:cNvPr>
          <p:cNvGraphicFramePr>
            <a:graphicFrameLocks noGrp="1"/>
          </p:cNvGraphicFramePr>
          <p:nvPr/>
        </p:nvGraphicFramePr>
        <p:xfrm>
          <a:off x="3636545" y="1935503"/>
          <a:ext cx="5323974" cy="3535680"/>
        </p:xfrm>
        <a:graphic>
          <a:graphicData uri="http://schemas.openxmlformats.org/drawingml/2006/table">
            <a:tbl>
              <a:tblPr firstRow="1" bandRow="1">
                <a:tableStyleId>{5C22544A-7EE6-4342-B048-85BDC9FD1C3A}</a:tableStyleId>
              </a:tblPr>
              <a:tblGrid>
                <a:gridCol w="2661987">
                  <a:extLst>
                    <a:ext uri="{9D8B030D-6E8A-4147-A177-3AD203B41FA5}">
                      <a16:colId xmlns:a16="http://schemas.microsoft.com/office/drawing/2014/main" val="2524133300"/>
                    </a:ext>
                  </a:extLst>
                </a:gridCol>
                <a:gridCol w="2661987">
                  <a:extLst>
                    <a:ext uri="{9D8B030D-6E8A-4147-A177-3AD203B41FA5}">
                      <a16:colId xmlns:a16="http://schemas.microsoft.com/office/drawing/2014/main" val="853592381"/>
                    </a:ext>
                  </a:extLst>
                </a:gridCol>
              </a:tblGrid>
              <a:tr h="48006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1" i="1" u="sng" dirty="0">
                          <a:solidFill>
                            <a:schemeClr val="bg1"/>
                          </a:solidFill>
                          <a:latin typeface="Calisto MT" panose="02040603050505030304" pitchFamily="18" charset="0"/>
                        </a:rPr>
                        <a:t>Interventions</a:t>
                      </a:r>
                    </a:p>
                  </a:txBody>
                  <a:tcPr marL="68580" marR="68580" marT="34290" marB="34290">
                    <a:solidFill>
                      <a:srgbClr val="68211C"/>
                    </a:solidFill>
                  </a:tcPr>
                </a:tc>
                <a:tc hMerge="1">
                  <a:txBody>
                    <a:bodyPr/>
                    <a:lstStyle/>
                    <a:p>
                      <a:endParaRPr lang="en-US" dirty="0"/>
                    </a:p>
                  </a:txBody>
                  <a:tcPr/>
                </a:tc>
                <a:extLst>
                  <a:ext uri="{0D108BD9-81ED-4DB2-BD59-A6C34878D82A}">
                    <a16:rowId xmlns:a16="http://schemas.microsoft.com/office/drawing/2014/main" val="426650928"/>
                  </a:ext>
                </a:extLst>
              </a:tr>
              <a:tr h="3040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u="sng" dirty="0">
                        <a:solidFill>
                          <a:srgbClr val="000000"/>
                        </a:solidFill>
                        <a:latin typeface="Calisto MT" panose="0204060305050503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solidFill>
                            <a:srgbClr val="000000"/>
                          </a:solidFill>
                          <a:latin typeface="Calisto MT" panose="02040603050505030304" pitchFamily="18" charset="0"/>
                        </a:rPr>
                        <a:t>Volume Replacement</a:t>
                      </a:r>
                      <a:endParaRPr lang="en-US" sz="2100" b="1" dirty="0">
                        <a:solidFill>
                          <a:srgbClr val="000000"/>
                        </a:solidFill>
                        <a:latin typeface="Calisto MT" panose="02040603050505030304" pitchFamily="18" charset="0"/>
                      </a:endParaRPr>
                    </a:p>
                    <a:p>
                      <a:pPr algn="ctr" eaLnBrk="1" fontAlgn="base" hangingPunct="1">
                        <a:spcBef>
                          <a:spcPct val="0"/>
                        </a:spcBef>
                        <a:spcAft>
                          <a:spcPct val="0"/>
                        </a:spcAft>
                      </a:pPr>
                      <a:endParaRPr lang="en-US" sz="1400" dirty="0">
                        <a:solidFill>
                          <a:srgbClr val="000000"/>
                        </a:solidFill>
                        <a:latin typeface="Calisto MT" panose="02040603050505030304" pitchFamily="18" charset="0"/>
                      </a:endParaRPr>
                    </a:p>
                    <a:p>
                      <a:pPr algn="ctr" eaLnBrk="1" fontAlgn="base" hangingPunct="1">
                        <a:spcBef>
                          <a:spcPct val="0"/>
                        </a:spcBef>
                        <a:spcAft>
                          <a:spcPct val="0"/>
                        </a:spcAft>
                      </a:pPr>
                      <a:r>
                        <a:rPr lang="en-US" sz="1400" dirty="0">
                          <a:solidFill>
                            <a:srgbClr val="000000"/>
                          </a:solidFill>
                          <a:latin typeface="Calisto MT" panose="02040603050505030304" pitchFamily="18" charset="0"/>
                        </a:rPr>
                        <a:t>(SBP &lt;100 &amp; CVP &lt;4)</a:t>
                      </a:r>
                    </a:p>
                    <a:p>
                      <a:pPr algn="ctr" eaLnBrk="1" fontAlgn="base" hangingPunct="1">
                        <a:spcBef>
                          <a:spcPct val="0"/>
                        </a:spcBef>
                        <a:spcAft>
                          <a:spcPct val="0"/>
                        </a:spcAft>
                      </a:pPr>
                      <a:r>
                        <a:rPr lang="en-US" sz="2100" dirty="0">
                          <a:solidFill>
                            <a:srgbClr val="000000"/>
                          </a:solidFill>
                          <a:latin typeface="Calisto MT" panose="02040603050505030304" pitchFamily="18" charset="0"/>
                        </a:rPr>
                        <a:t>Isotonic IVF</a:t>
                      </a:r>
                    </a:p>
                    <a:p>
                      <a:pPr algn="ctr" eaLnBrk="1" fontAlgn="base" hangingPunct="1">
                        <a:spcBef>
                          <a:spcPct val="0"/>
                        </a:spcBef>
                        <a:spcAft>
                          <a:spcPct val="0"/>
                        </a:spcAft>
                      </a:pPr>
                      <a:r>
                        <a:rPr lang="en-US" sz="2100" dirty="0">
                          <a:solidFill>
                            <a:srgbClr val="000000"/>
                          </a:solidFill>
                          <a:latin typeface="Calisto MT" panose="02040603050505030304" pitchFamily="18" charset="0"/>
                        </a:rPr>
                        <a:t>Colloids</a:t>
                      </a:r>
                    </a:p>
                    <a:p>
                      <a:pPr algn="ctr" eaLnBrk="1" fontAlgn="base" hangingPunct="1">
                        <a:spcBef>
                          <a:spcPct val="0"/>
                        </a:spcBef>
                        <a:spcAft>
                          <a:spcPct val="0"/>
                        </a:spcAft>
                      </a:pPr>
                      <a:r>
                        <a:rPr lang="en-US" sz="2100" dirty="0">
                          <a:solidFill>
                            <a:srgbClr val="000000"/>
                          </a:solidFill>
                          <a:latin typeface="Calisto MT" panose="02040603050505030304" pitchFamily="18" charset="0"/>
                        </a:rPr>
                        <a:t>Blood Products</a:t>
                      </a:r>
                    </a:p>
                    <a:p>
                      <a:pPr algn="ctr"/>
                      <a:endParaRPr lang="en-US" sz="2100" dirty="0">
                        <a:latin typeface="Calisto MT" panose="02040603050505030304" pitchFamily="18" charset="0"/>
                      </a:endParaRPr>
                    </a:p>
                  </a:txBody>
                  <a:tcPr marL="68580" marR="68580" marT="34290" marB="34290">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u="sng" dirty="0">
                        <a:solidFill>
                          <a:srgbClr val="000000"/>
                        </a:solidFill>
                        <a:latin typeface="Calisto MT" panose="0204060305050503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solidFill>
                            <a:srgbClr val="000000"/>
                          </a:solidFill>
                          <a:latin typeface="Calisto MT" panose="02040603050505030304" pitchFamily="18" charset="0"/>
                        </a:rPr>
                        <a:t>Blood Pressure Support</a:t>
                      </a:r>
                      <a:endParaRPr lang="en-US" sz="2100" b="1" dirty="0">
                        <a:solidFill>
                          <a:srgbClr val="000000"/>
                        </a:solidFill>
                        <a:latin typeface="Calisto MT" panose="02040603050505030304" pitchFamily="18" charset="0"/>
                      </a:endParaRPr>
                    </a:p>
                    <a:p>
                      <a:pPr algn="ctr" eaLnBrk="1" fontAlgn="base" hangingPunct="1">
                        <a:spcBef>
                          <a:spcPct val="0"/>
                        </a:spcBef>
                        <a:spcAft>
                          <a:spcPct val="0"/>
                        </a:spcAft>
                      </a:pPr>
                      <a:endParaRPr lang="en-US" sz="1400" dirty="0">
                        <a:solidFill>
                          <a:srgbClr val="000000"/>
                        </a:solidFill>
                        <a:latin typeface="Calisto MT" panose="02040603050505030304" pitchFamily="18" charset="0"/>
                      </a:endParaRPr>
                    </a:p>
                    <a:p>
                      <a:pPr algn="ctr" eaLnBrk="1" fontAlgn="base" hangingPunct="1">
                        <a:spcBef>
                          <a:spcPct val="0"/>
                        </a:spcBef>
                        <a:spcAft>
                          <a:spcPct val="0"/>
                        </a:spcAft>
                      </a:pPr>
                      <a:r>
                        <a:rPr lang="en-US" sz="1400" dirty="0">
                          <a:solidFill>
                            <a:srgbClr val="000000"/>
                          </a:solidFill>
                          <a:latin typeface="Calisto MT" panose="02040603050505030304" pitchFamily="18" charset="0"/>
                        </a:rPr>
                        <a:t>(SBP &lt;100 &amp; CVP &gt;4)</a:t>
                      </a:r>
                    </a:p>
                    <a:p>
                      <a:pPr algn="ctr" eaLnBrk="1" fontAlgn="base" hangingPunct="1">
                        <a:spcBef>
                          <a:spcPct val="0"/>
                        </a:spcBef>
                        <a:spcAft>
                          <a:spcPct val="0"/>
                        </a:spcAft>
                      </a:pPr>
                      <a:r>
                        <a:rPr lang="en-US" sz="2100" dirty="0">
                          <a:solidFill>
                            <a:srgbClr val="000000"/>
                          </a:solidFill>
                          <a:latin typeface="Calisto MT" panose="02040603050505030304" pitchFamily="18" charset="0"/>
                        </a:rPr>
                        <a:t>Neo-Synephrine</a:t>
                      </a:r>
                    </a:p>
                    <a:p>
                      <a:pPr algn="ctr" eaLnBrk="1" fontAlgn="base" hangingPunct="1">
                        <a:spcBef>
                          <a:spcPct val="0"/>
                        </a:spcBef>
                        <a:spcAft>
                          <a:spcPct val="0"/>
                        </a:spcAft>
                      </a:pPr>
                      <a:r>
                        <a:rPr lang="en-US" sz="2100" dirty="0">
                          <a:solidFill>
                            <a:srgbClr val="000000"/>
                          </a:solidFill>
                          <a:latin typeface="Calisto MT" panose="02040603050505030304" pitchFamily="18" charset="0"/>
                        </a:rPr>
                        <a:t>Dopamine</a:t>
                      </a:r>
                    </a:p>
                    <a:p>
                      <a:pPr algn="ctr" eaLnBrk="1" fontAlgn="base" hangingPunct="1">
                        <a:spcBef>
                          <a:spcPct val="0"/>
                        </a:spcBef>
                        <a:spcAft>
                          <a:spcPct val="0"/>
                        </a:spcAft>
                      </a:pPr>
                      <a:r>
                        <a:rPr lang="en-US" sz="2100" dirty="0">
                          <a:solidFill>
                            <a:srgbClr val="000000"/>
                          </a:solidFill>
                          <a:latin typeface="Calisto MT" panose="02040603050505030304" pitchFamily="18" charset="0"/>
                        </a:rPr>
                        <a:t>Epinephrine</a:t>
                      </a:r>
                    </a:p>
                    <a:p>
                      <a:pPr algn="ctr" eaLnBrk="1" fontAlgn="base" hangingPunct="1">
                        <a:spcBef>
                          <a:spcPct val="0"/>
                        </a:spcBef>
                        <a:spcAft>
                          <a:spcPct val="0"/>
                        </a:spcAft>
                      </a:pPr>
                      <a:r>
                        <a:rPr lang="en-US" sz="2100" dirty="0">
                          <a:solidFill>
                            <a:srgbClr val="000000"/>
                          </a:solidFill>
                          <a:latin typeface="Calisto MT" panose="02040603050505030304" pitchFamily="18" charset="0"/>
                        </a:rPr>
                        <a:t>Norepinephrine</a:t>
                      </a:r>
                      <a:endParaRPr lang="en-US" sz="2100" u="sng" dirty="0">
                        <a:solidFill>
                          <a:srgbClr val="000000"/>
                        </a:solidFill>
                        <a:latin typeface="Calisto MT" panose="02040603050505030304" pitchFamily="18" charset="0"/>
                      </a:endParaRPr>
                    </a:p>
                    <a:p>
                      <a:pPr algn="ctr"/>
                      <a:endParaRPr lang="en-US" sz="2100" dirty="0">
                        <a:latin typeface="Calisto MT" panose="02040603050505030304" pitchFamily="18" charset="0"/>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694275926"/>
                  </a:ext>
                </a:extLst>
              </a:tr>
            </a:tbl>
          </a:graphicData>
        </a:graphic>
      </p:graphicFrame>
    </p:spTree>
    <p:extLst>
      <p:ext uri="{BB962C8B-B14F-4D97-AF65-F5344CB8AC3E}">
        <p14:creationId xmlns:p14="http://schemas.microsoft.com/office/powerpoint/2010/main" val="1783656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AFD414E-23A7-450B-A2F2-580F12779097}"/>
              </a:ext>
            </a:extLst>
          </p:cNvPr>
          <p:cNvSpPr txBox="1">
            <a:spLocks noChangeArrowheads="1"/>
          </p:cNvSpPr>
          <p:nvPr/>
        </p:nvSpPr>
        <p:spPr bwMode="auto">
          <a:xfrm>
            <a:off x="1228725" y="1113235"/>
            <a:ext cx="66865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4050" b="1" kern="0" dirty="0">
                <a:solidFill>
                  <a:srgbClr val="002060"/>
                </a:solidFill>
                <a:latin typeface="Calisto MT" panose="02040603050505030304" pitchFamily="18" charset="0"/>
              </a:rPr>
              <a:t>Hormonal Changes</a:t>
            </a:r>
          </a:p>
        </p:txBody>
      </p:sp>
      <p:sp>
        <p:nvSpPr>
          <p:cNvPr id="3" name="Rectangle 3">
            <a:extLst>
              <a:ext uri="{FF2B5EF4-FFF2-40B4-BE49-F238E27FC236}">
                <a16:creationId xmlns:a16="http://schemas.microsoft.com/office/drawing/2014/main" id="{2B06302C-2675-4685-81EE-236BE72DED75}"/>
              </a:ext>
            </a:extLst>
          </p:cNvPr>
          <p:cNvSpPr txBox="1">
            <a:spLocks noChangeArrowheads="1"/>
          </p:cNvSpPr>
          <p:nvPr/>
        </p:nvSpPr>
        <p:spPr bwMode="auto">
          <a:xfrm>
            <a:off x="4123824" y="2057400"/>
            <a:ext cx="37719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algn="ctr" defTabSz="685800">
              <a:buNone/>
              <a:defRPr/>
            </a:pPr>
            <a:r>
              <a:rPr lang="en-US" sz="3000" b="1" u="sng" kern="0">
                <a:solidFill>
                  <a:srgbClr val="990000"/>
                </a:solidFill>
                <a:latin typeface="Times New Roman" pitchFamily="18" charset="0"/>
              </a:rPr>
              <a:t>Cause</a:t>
            </a:r>
          </a:p>
          <a:p>
            <a:pPr marL="257175" indent="-257175" algn="ctr" defTabSz="685800">
              <a:buNone/>
              <a:defRPr/>
            </a:pPr>
            <a:r>
              <a:rPr lang="en-US" sz="2100" kern="0">
                <a:solidFill>
                  <a:srgbClr val="000000"/>
                </a:solidFill>
                <a:latin typeface="Times New Roman" pitchFamily="18" charset="0"/>
              </a:rPr>
              <a:t>Reduced Triiodothyronine (T3) &amp; ADH production</a:t>
            </a:r>
            <a:endParaRPr lang="en-US" sz="2100" kern="0" dirty="0">
              <a:solidFill>
                <a:srgbClr val="000000"/>
              </a:solidFill>
              <a:latin typeface="Times New Roman" pitchFamily="18" charset="0"/>
            </a:endParaRPr>
          </a:p>
        </p:txBody>
      </p:sp>
      <p:pic>
        <p:nvPicPr>
          <p:cNvPr id="4" name="Picture 7">
            <a:extLst>
              <a:ext uri="{FF2B5EF4-FFF2-40B4-BE49-F238E27FC236}">
                <a16:creationId xmlns:a16="http://schemas.microsoft.com/office/drawing/2014/main" id="{0A6E40AD-FB08-4C20-BFBB-D2DD00699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33" t="25046" r="2499" b="12492"/>
          <a:stretch>
            <a:fillRect/>
          </a:stretch>
        </p:blipFill>
        <p:spPr bwMode="auto">
          <a:xfrm>
            <a:off x="1168693" y="2268141"/>
            <a:ext cx="282773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1787E8E3-AB52-4A9A-9AC2-1F63E642FDFB}"/>
              </a:ext>
            </a:extLst>
          </p:cNvPr>
          <p:cNvSpPr txBox="1">
            <a:spLocks noChangeArrowheads="1"/>
          </p:cNvSpPr>
          <p:nvPr/>
        </p:nvSpPr>
        <p:spPr bwMode="auto">
          <a:xfrm>
            <a:off x="3990071" y="3602832"/>
            <a:ext cx="3822713" cy="170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eaLnBrk="1" hangingPunct="1">
              <a:spcBef>
                <a:spcPct val="20000"/>
              </a:spcBef>
              <a:buClr>
                <a:srgbClr val="FFCC00"/>
              </a:buClr>
            </a:pPr>
            <a:r>
              <a:rPr lang="en-US" sz="3000" b="1" u="sng" dirty="0">
                <a:solidFill>
                  <a:srgbClr val="990000"/>
                </a:solidFill>
                <a:latin typeface="Times New Roman" pitchFamily="18" charset="0"/>
              </a:rPr>
              <a:t>Actions</a:t>
            </a:r>
          </a:p>
          <a:p>
            <a:pPr defTabSz="685800" eaLnBrk="1" hangingPunct="1">
              <a:spcBef>
                <a:spcPct val="20000"/>
              </a:spcBef>
              <a:buClr>
                <a:srgbClr val="FFCC00"/>
              </a:buClr>
            </a:pPr>
            <a:r>
              <a:rPr lang="en-US" sz="2100" dirty="0">
                <a:solidFill>
                  <a:srgbClr val="000000"/>
                </a:solidFill>
                <a:latin typeface="Times New Roman" pitchFamily="18" charset="0"/>
              </a:rPr>
              <a:t>Replacement therapies:</a:t>
            </a:r>
          </a:p>
          <a:p>
            <a:pPr marL="342900" lvl="1" defTabSz="685800" eaLnBrk="1" hangingPunct="1">
              <a:lnSpc>
                <a:spcPct val="120000"/>
              </a:lnSpc>
              <a:spcBef>
                <a:spcPct val="20000"/>
              </a:spcBef>
              <a:buClr>
                <a:srgbClr val="FFCC00"/>
              </a:buClr>
            </a:pPr>
            <a:r>
              <a:rPr lang="en-US" sz="1875" dirty="0">
                <a:solidFill>
                  <a:srgbClr val="000000"/>
                </a:solidFill>
                <a:latin typeface="Times New Roman" pitchFamily="18" charset="0"/>
              </a:rPr>
              <a:t>Levothyroxine replaces T3</a:t>
            </a:r>
          </a:p>
          <a:p>
            <a:pPr marL="342900" lvl="1" defTabSz="685800" eaLnBrk="1" hangingPunct="1">
              <a:lnSpc>
                <a:spcPct val="120000"/>
              </a:lnSpc>
              <a:spcBef>
                <a:spcPct val="20000"/>
              </a:spcBef>
              <a:buClr>
                <a:srgbClr val="FFCC00"/>
              </a:buClr>
            </a:pPr>
            <a:r>
              <a:rPr lang="en-US" sz="1800" dirty="0">
                <a:solidFill>
                  <a:srgbClr val="000000"/>
                </a:solidFill>
                <a:latin typeface="Times New Roman" pitchFamily="18" charset="0"/>
              </a:rPr>
              <a:t>DDAVP/Vasopressin replaces ADH</a:t>
            </a:r>
          </a:p>
        </p:txBody>
      </p:sp>
    </p:spTree>
    <p:extLst>
      <p:ext uri="{BB962C8B-B14F-4D97-AF65-F5344CB8AC3E}">
        <p14:creationId xmlns:p14="http://schemas.microsoft.com/office/powerpoint/2010/main" val="3155994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0FAFD61-7AEF-477C-9A25-BD2A14397465}"/>
              </a:ext>
            </a:extLst>
          </p:cNvPr>
          <p:cNvSpPr txBox="1">
            <a:spLocks noChangeArrowheads="1"/>
          </p:cNvSpPr>
          <p:nvPr/>
        </p:nvSpPr>
        <p:spPr bwMode="auto">
          <a:xfrm>
            <a:off x="2478505" y="4867854"/>
            <a:ext cx="629251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r>
              <a:rPr lang="en-US" sz="1950" dirty="0">
                <a:solidFill>
                  <a:srgbClr val="990000"/>
                </a:solidFill>
                <a:latin typeface="Calisto MT" panose="02040603050505030304" pitchFamily="18" charset="0"/>
              </a:rPr>
              <a:t>The goal of thyroxine replacement is to </a:t>
            </a:r>
            <a:r>
              <a:rPr lang="en-US" sz="1950" u="sng" dirty="0">
                <a:solidFill>
                  <a:srgbClr val="990000"/>
                </a:solidFill>
                <a:latin typeface="Calisto MT" panose="02040603050505030304" pitchFamily="18" charset="0"/>
              </a:rPr>
              <a:t>enhance</a:t>
            </a:r>
            <a:r>
              <a:rPr lang="en-US" sz="1950" dirty="0">
                <a:solidFill>
                  <a:srgbClr val="990000"/>
                </a:solidFill>
                <a:latin typeface="Calisto MT" panose="02040603050505030304" pitchFamily="18" charset="0"/>
              </a:rPr>
              <a:t> the hemodynamic and </a:t>
            </a:r>
            <a:r>
              <a:rPr lang="en-US" sz="1950" u="sng" dirty="0">
                <a:solidFill>
                  <a:srgbClr val="990000"/>
                </a:solidFill>
                <a:latin typeface="Calisto MT" panose="02040603050505030304" pitchFamily="18" charset="0"/>
              </a:rPr>
              <a:t>metabolic stability</a:t>
            </a:r>
            <a:r>
              <a:rPr lang="en-US" sz="1950" dirty="0">
                <a:solidFill>
                  <a:srgbClr val="990000"/>
                </a:solidFill>
                <a:latin typeface="Calisto MT" panose="02040603050505030304" pitchFamily="18" charset="0"/>
              </a:rPr>
              <a:t> of the organ donor.</a:t>
            </a:r>
          </a:p>
        </p:txBody>
      </p:sp>
      <p:sp>
        <p:nvSpPr>
          <p:cNvPr id="3" name="Text Box 5">
            <a:extLst>
              <a:ext uri="{FF2B5EF4-FFF2-40B4-BE49-F238E27FC236}">
                <a16:creationId xmlns:a16="http://schemas.microsoft.com/office/drawing/2014/main" id="{36507843-73AC-4EB3-B7BC-361C9F42E38A}"/>
              </a:ext>
            </a:extLst>
          </p:cNvPr>
          <p:cNvSpPr txBox="1">
            <a:spLocks noChangeArrowheads="1"/>
          </p:cNvSpPr>
          <p:nvPr/>
        </p:nvSpPr>
        <p:spPr bwMode="auto">
          <a:xfrm>
            <a:off x="901742" y="1894097"/>
            <a:ext cx="66841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r>
              <a:rPr lang="en-US" sz="2100" dirty="0">
                <a:solidFill>
                  <a:srgbClr val="000000"/>
                </a:solidFill>
                <a:latin typeface="Calisto MT" panose="02040603050505030304" pitchFamily="18" charset="0"/>
              </a:rPr>
              <a:t>The thyroid hormones (T3, TSH, TRH) regulate the rate and the efficiency of energy utilization within the cells.</a:t>
            </a:r>
          </a:p>
        </p:txBody>
      </p:sp>
      <p:sp>
        <p:nvSpPr>
          <p:cNvPr id="4" name="Text Box 6">
            <a:extLst>
              <a:ext uri="{FF2B5EF4-FFF2-40B4-BE49-F238E27FC236}">
                <a16:creationId xmlns:a16="http://schemas.microsoft.com/office/drawing/2014/main" id="{00E63AD7-F9D7-4C9D-8D97-73DF4EB1535C}"/>
              </a:ext>
            </a:extLst>
          </p:cNvPr>
          <p:cNvSpPr txBox="1">
            <a:spLocks noChangeArrowheads="1"/>
          </p:cNvSpPr>
          <p:nvPr/>
        </p:nvSpPr>
        <p:spPr bwMode="auto">
          <a:xfrm>
            <a:off x="2379245" y="2783306"/>
            <a:ext cx="5953125"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r>
              <a:rPr lang="en-US" sz="1950" dirty="0">
                <a:solidFill>
                  <a:srgbClr val="990000"/>
                </a:solidFill>
                <a:latin typeface="Calisto MT" panose="02040603050505030304" pitchFamily="18" charset="0"/>
              </a:rPr>
              <a:t>Research has concluded that serum thyroid hormone levels drop sharply during brain stem herniation and become </a:t>
            </a:r>
            <a:r>
              <a:rPr lang="en-US" sz="1950" b="1" u="sng" dirty="0">
                <a:solidFill>
                  <a:srgbClr val="990000"/>
                </a:solidFill>
                <a:latin typeface="Calisto MT" panose="02040603050505030304" pitchFamily="18" charset="0"/>
              </a:rPr>
              <a:t>undetectable within hours of brain death</a:t>
            </a:r>
            <a:r>
              <a:rPr lang="en-US" sz="1950" dirty="0">
                <a:solidFill>
                  <a:srgbClr val="990000"/>
                </a:solidFill>
                <a:latin typeface="Calisto MT" panose="02040603050505030304" pitchFamily="18" charset="0"/>
              </a:rPr>
              <a:t>.</a:t>
            </a:r>
          </a:p>
        </p:txBody>
      </p:sp>
      <p:sp>
        <p:nvSpPr>
          <p:cNvPr id="5" name="Text Box 8">
            <a:extLst>
              <a:ext uri="{FF2B5EF4-FFF2-40B4-BE49-F238E27FC236}">
                <a16:creationId xmlns:a16="http://schemas.microsoft.com/office/drawing/2014/main" id="{2C55250B-E229-4AC5-83AC-9A5E51A2C542}"/>
              </a:ext>
            </a:extLst>
          </p:cNvPr>
          <p:cNvSpPr txBox="1">
            <a:spLocks noChangeArrowheads="1"/>
          </p:cNvSpPr>
          <p:nvPr/>
        </p:nvSpPr>
        <p:spPr bwMode="auto">
          <a:xfrm>
            <a:off x="994548" y="3861386"/>
            <a:ext cx="7337822"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r>
              <a:rPr lang="en-US" sz="1950" dirty="0">
                <a:solidFill>
                  <a:srgbClr val="000000"/>
                </a:solidFill>
                <a:latin typeface="Calisto MT" panose="02040603050505030304" pitchFamily="18" charset="0"/>
              </a:rPr>
              <a:t>The end result:  acidosis, hemodynamic instability, deterioration</a:t>
            </a:r>
          </a:p>
          <a:p>
            <a:pPr algn="l" defTabSz="685800" eaLnBrk="1" hangingPunct="1"/>
            <a:r>
              <a:rPr lang="en-US" sz="1950" dirty="0">
                <a:solidFill>
                  <a:srgbClr val="000000"/>
                </a:solidFill>
                <a:latin typeface="Calisto MT" panose="02040603050505030304" pitchFamily="18" charset="0"/>
              </a:rPr>
              <a:t>of organ function and a diffuse “metabolic injury” due to the lack of functioning cellular mitochondria.</a:t>
            </a:r>
            <a:r>
              <a:rPr lang="en-US" sz="1800" dirty="0">
                <a:solidFill>
                  <a:srgbClr val="000000"/>
                </a:solidFill>
                <a:latin typeface="Calisto MT" panose="02040603050505030304" pitchFamily="18" charset="0"/>
              </a:rPr>
              <a:t> </a:t>
            </a:r>
          </a:p>
        </p:txBody>
      </p:sp>
      <p:sp>
        <p:nvSpPr>
          <p:cNvPr id="6" name="Rectangle 10">
            <a:extLst>
              <a:ext uri="{FF2B5EF4-FFF2-40B4-BE49-F238E27FC236}">
                <a16:creationId xmlns:a16="http://schemas.microsoft.com/office/drawing/2014/main" id="{AAE84CA0-079F-41DA-89B4-038D4F437240}"/>
              </a:ext>
            </a:extLst>
          </p:cNvPr>
          <p:cNvSpPr txBox="1">
            <a:spLocks noChangeArrowheads="1"/>
          </p:cNvSpPr>
          <p:nvPr/>
        </p:nvSpPr>
        <p:spPr bwMode="auto">
          <a:xfrm>
            <a:off x="1657350" y="857250"/>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600" b="1" kern="0" dirty="0">
                <a:solidFill>
                  <a:srgbClr val="002060"/>
                </a:solidFill>
                <a:latin typeface="Calisto MT" panose="02040603050505030304" pitchFamily="18" charset="0"/>
              </a:rPr>
              <a:t>Levothyroxine Protocol</a:t>
            </a:r>
          </a:p>
        </p:txBody>
      </p:sp>
    </p:spTree>
    <p:extLst>
      <p:ext uri="{BB962C8B-B14F-4D97-AF65-F5344CB8AC3E}">
        <p14:creationId xmlns:p14="http://schemas.microsoft.com/office/powerpoint/2010/main" val="3447292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32AC4B-FC76-4771-BFBB-37B63636182A}"/>
              </a:ext>
            </a:extLst>
          </p:cNvPr>
          <p:cNvSpPr txBox="1"/>
          <p:nvPr/>
        </p:nvSpPr>
        <p:spPr>
          <a:xfrm>
            <a:off x="2286752" y="978763"/>
            <a:ext cx="4570496" cy="646331"/>
          </a:xfrm>
          <a:prstGeom prst="rect">
            <a:avLst/>
          </a:prstGeom>
          <a:noFill/>
        </p:spPr>
        <p:txBody>
          <a:bodyPr wrap="square">
            <a:spAutoFit/>
          </a:bodyPr>
          <a:lstStyle/>
          <a:p>
            <a:pPr algn="l" defTabSz="685800" fontAlgn="auto">
              <a:spcBef>
                <a:spcPts val="0"/>
              </a:spcBef>
              <a:spcAft>
                <a:spcPts val="0"/>
              </a:spcAft>
            </a:pPr>
            <a:r>
              <a:rPr lang="en-US" sz="3600" b="1" kern="0" dirty="0">
                <a:solidFill>
                  <a:srgbClr val="002060"/>
                </a:solidFill>
                <a:latin typeface="Calisto MT" panose="02040603050505030304" pitchFamily="18" charset="0"/>
              </a:rPr>
              <a:t>Electrolyte Imbalance</a:t>
            </a:r>
            <a:endParaRPr lang="en-US" sz="1350" dirty="0">
              <a:solidFill>
                <a:srgbClr val="002060"/>
              </a:solidFill>
              <a:latin typeface="Calisto MT" panose="02040603050505030304" pitchFamily="18" charset="0"/>
            </a:endParaRPr>
          </a:p>
        </p:txBody>
      </p:sp>
      <p:sp>
        <p:nvSpPr>
          <p:cNvPr id="9" name="Text Box 1031">
            <a:extLst>
              <a:ext uri="{FF2B5EF4-FFF2-40B4-BE49-F238E27FC236}">
                <a16:creationId xmlns:a16="http://schemas.microsoft.com/office/drawing/2014/main" id="{84ADD431-9F94-4A8E-AAC6-23BCC17C9504}"/>
              </a:ext>
            </a:extLst>
          </p:cNvPr>
          <p:cNvSpPr txBox="1">
            <a:spLocks noChangeArrowheads="1"/>
          </p:cNvSpPr>
          <p:nvPr/>
        </p:nvSpPr>
        <p:spPr bwMode="auto">
          <a:xfrm>
            <a:off x="4007143" y="1738564"/>
            <a:ext cx="131959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r>
              <a:rPr lang="en-US" sz="2700" b="1" i="1" u="sng" dirty="0">
                <a:solidFill>
                  <a:srgbClr val="000000"/>
                </a:solidFill>
                <a:latin typeface="Times New Roman" pitchFamily="18" charset="0"/>
              </a:rPr>
              <a:t>GOALS</a:t>
            </a:r>
          </a:p>
        </p:txBody>
      </p:sp>
      <p:graphicFrame>
        <p:nvGraphicFramePr>
          <p:cNvPr id="12" name="Table 12">
            <a:extLst>
              <a:ext uri="{FF2B5EF4-FFF2-40B4-BE49-F238E27FC236}">
                <a16:creationId xmlns:a16="http://schemas.microsoft.com/office/drawing/2014/main" id="{A154011E-CD8E-40C7-8138-2E1849582B0B}"/>
              </a:ext>
            </a:extLst>
          </p:cNvPr>
          <p:cNvGraphicFramePr>
            <a:graphicFrameLocks noGrp="1"/>
          </p:cNvGraphicFramePr>
          <p:nvPr/>
        </p:nvGraphicFramePr>
        <p:xfrm>
          <a:off x="1563940" y="1785962"/>
          <a:ext cx="6096000" cy="140116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75465898"/>
                    </a:ext>
                  </a:extLst>
                </a:gridCol>
                <a:gridCol w="3048000">
                  <a:extLst>
                    <a:ext uri="{9D8B030D-6E8A-4147-A177-3AD203B41FA5}">
                      <a16:colId xmlns:a16="http://schemas.microsoft.com/office/drawing/2014/main" val="3104850635"/>
                    </a:ext>
                  </a:extLst>
                </a:gridCol>
              </a:tblGrid>
              <a:tr h="463903">
                <a:tc gridSpan="2">
                  <a:txBody>
                    <a:bodyPr/>
                    <a:lstStyle/>
                    <a:p>
                      <a:pPr algn="ctr"/>
                      <a:r>
                        <a:rPr lang="en-US" sz="2100" b="1" i="1" u="sng" dirty="0">
                          <a:solidFill>
                            <a:schemeClr val="bg1"/>
                          </a:solidFill>
                          <a:latin typeface="Calisto MT" panose="02040603050505030304" pitchFamily="18" charset="0"/>
                        </a:rPr>
                        <a:t>GOALS</a:t>
                      </a:r>
                      <a:endParaRPr lang="en-US" sz="2100" dirty="0">
                        <a:solidFill>
                          <a:schemeClr val="bg1"/>
                        </a:solidFill>
                        <a:latin typeface="Calisto MT" panose="02040603050505030304" pitchFamily="18" charset="0"/>
                      </a:endParaRPr>
                    </a:p>
                  </a:txBody>
                  <a:tcPr marL="68580" marR="68580" marT="34290" marB="34290">
                    <a:solidFill>
                      <a:srgbClr val="002060"/>
                    </a:solidFill>
                  </a:tcPr>
                </a:tc>
                <a:tc hMerge="1">
                  <a:txBody>
                    <a:bodyPr/>
                    <a:lstStyle/>
                    <a:p>
                      <a:endParaRPr lang="en-US" dirty="0"/>
                    </a:p>
                  </a:txBody>
                  <a:tcPr/>
                </a:tc>
                <a:extLst>
                  <a:ext uri="{0D108BD9-81ED-4DB2-BD59-A6C34878D82A}">
                    <a16:rowId xmlns:a16="http://schemas.microsoft.com/office/drawing/2014/main" val="3755001335"/>
                  </a:ext>
                </a:extLst>
              </a:tr>
              <a:tr h="931545">
                <a:tc>
                  <a:txBody>
                    <a:bodyPr/>
                    <a:lstStyle/>
                    <a:p>
                      <a:pPr algn="ctr" eaLnBrk="1" fontAlgn="base" hangingPunct="1">
                        <a:spcBef>
                          <a:spcPct val="0"/>
                        </a:spcBef>
                        <a:spcAft>
                          <a:spcPct val="0"/>
                        </a:spcAft>
                      </a:pPr>
                      <a:r>
                        <a:rPr lang="en-US" sz="1800" b="1" u="sng" dirty="0">
                          <a:solidFill>
                            <a:schemeClr val="tx1"/>
                          </a:solidFill>
                          <a:latin typeface="Calisto MT" panose="02040603050505030304" pitchFamily="18" charset="0"/>
                        </a:rPr>
                        <a:t>Serum Sodium</a:t>
                      </a:r>
                    </a:p>
                    <a:p>
                      <a:pPr algn="ctr" eaLnBrk="1" fontAlgn="base" hangingPunct="1">
                        <a:spcBef>
                          <a:spcPct val="0"/>
                        </a:spcBef>
                        <a:spcAft>
                          <a:spcPct val="0"/>
                        </a:spcAft>
                      </a:pPr>
                      <a:endParaRPr lang="en-US" sz="800" u="sng" dirty="0">
                        <a:solidFill>
                          <a:srgbClr val="000000"/>
                        </a:solidFill>
                        <a:latin typeface="Calisto MT" panose="02040603050505030304" pitchFamily="18" charset="0"/>
                      </a:endParaRPr>
                    </a:p>
                    <a:p>
                      <a:pPr algn="ctr" eaLnBrk="1" fontAlgn="base" hangingPunct="1">
                        <a:spcBef>
                          <a:spcPct val="0"/>
                        </a:spcBef>
                        <a:spcAft>
                          <a:spcPct val="0"/>
                        </a:spcAft>
                      </a:pPr>
                      <a:r>
                        <a:rPr lang="en-US" sz="1800" dirty="0">
                          <a:solidFill>
                            <a:srgbClr val="000000"/>
                          </a:solidFill>
                          <a:latin typeface="Calisto MT" panose="02040603050505030304" pitchFamily="18" charset="0"/>
                        </a:rPr>
                        <a:t>Normal: &lt; 150 </a:t>
                      </a:r>
                      <a:r>
                        <a:rPr lang="en-US" sz="1800" dirty="0" err="1">
                          <a:solidFill>
                            <a:srgbClr val="000000"/>
                          </a:solidFill>
                          <a:latin typeface="Calisto MT" panose="02040603050505030304" pitchFamily="18" charset="0"/>
                        </a:rPr>
                        <a:t>mEq</a:t>
                      </a:r>
                      <a:endParaRPr lang="en-US" sz="1800" dirty="0">
                        <a:latin typeface="Calisto MT" panose="02040603050505030304" pitchFamily="18" charset="0"/>
                      </a:endParaRPr>
                    </a:p>
                  </a:txBody>
                  <a:tcPr marL="68580" marR="68580" marT="34290" marB="34290">
                    <a:solidFill>
                      <a:schemeClr val="accent1">
                        <a:lumMod val="20000"/>
                        <a:lumOff val="80000"/>
                      </a:schemeClr>
                    </a:solidFill>
                  </a:tcPr>
                </a:tc>
                <a:tc>
                  <a:txBody>
                    <a:bodyPr/>
                    <a:lstStyle/>
                    <a:p>
                      <a:pPr algn="ctr" eaLnBrk="1" fontAlgn="base" hangingPunct="1">
                        <a:spcBef>
                          <a:spcPct val="0"/>
                        </a:spcBef>
                        <a:spcAft>
                          <a:spcPct val="0"/>
                        </a:spcAft>
                      </a:pPr>
                      <a:r>
                        <a:rPr lang="en-US" sz="1800" b="1" u="sng" dirty="0">
                          <a:solidFill>
                            <a:schemeClr val="tx1"/>
                          </a:solidFill>
                          <a:latin typeface="Calisto MT" panose="02040603050505030304" pitchFamily="18" charset="0"/>
                        </a:rPr>
                        <a:t>Serum Potassium</a:t>
                      </a:r>
                    </a:p>
                    <a:p>
                      <a:pPr algn="ctr" eaLnBrk="1" fontAlgn="base" hangingPunct="1">
                        <a:spcBef>
                          <a:spcPct val="0"/>
                        </a:spcBef>
                        <a:spcAft>
                          <a:spcPct val="0"/>
                        </a:spcAft>
                      </a:pPr>
                      <a:endParaRPr lang="en-US" sz="1100" u="sng" dirty="0">
                        <a:solidFill>
                          <a:srgbClr val="FFCC00"/>
                        </a:solidFill>
                        <a:latin typeface="Calisto MT" panose="02040603050505030304" pitchFamily="18" charset="0"/>
                      </a:endParaRPr>
                    </a:p>
                    <a:p>
                      <a:pPr algn="ctr" eaLnBrk="1" fontAlgn="base" hangingPunct="1">
                        <a:spcBef>
                          <a:spcPct val="0"/>
                        </a:spcBef>
                        <a:spcAft>
                          <a:spcPct val="0"/>
                        </a:spcAft>
                      </a:pPr>
                      <a:r>
                        <a:rPr lang="en-US" sz="1800" dirty="0">
                          <a:solidFill>
                            <a:srgbClr val="000000"/>
                          </a:solidFill>
                          <a:latin typeface="Calisto MT" panose="02040603050505030304" pitchFamily="18" charset="0"/>
                        </a:rPr>
                        <a:t>Normal &gt; 3.5mEq/L</a:t>
                      </a:r>
                    </a:p>
                    <a:p>
                      <a:endParaRPr lang="en-US" sz="1000" dirty="0">
                        <a:latin typeface="Calisto MT" panose="02040603050505030304" pitchFamily="18" charset="0"/>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3219012237"/>
                  </a:ext>
                </a:extLst>
              </a:tr>
            </a:tbl>
          </a:graphicData>
        </a:graphic>
      </p:graphicFrame>
      <p:graphicFrame>
        <p:nvGraphicFramePr>
          <p:cNvPr id="13" name="Table 12">
            <a:extLst>
              <a:ext uri="{FF2B5EF4-FFF2-40B4-BE49-F238E27FC236}">
                <a16:creationId xmlns:a16="http://schemas.microsoft.com/office/drawing/2014/main" id="{C6FFA566-E715-4FEE-941E-DE6346E0DDF8}"/>
              </a:ext>
            </a:extLst>
          </p:cNvPr>
          <p:cNvGraphicFramePr>
            <a:graphicFrameLocks noGrp="1"/>
          </p:cNvGraphicFramePr>
          <p:nvPr/>
        </p:nvGraphicFramePr>
        <p:xfrm>
          <a:off x="1590174" y="3653348"/>
          <a:ext cx="6096000" cy="215634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75465898"/>
                    </a:ext>
                  </a:extLst>
                </a:gridCol>
                <a:gridCol w="3048000">
                  <a:extLst>
                    <a:ext uri="{9D8B030D-6E8A-4147-A177-3AD203B41FA5}">
                      <a16:colId xmlns:a16="http://schemas.microsoft.com/office/drawing/2014/main" val="3104850635"/>
                    </a:ext>
                  </a:extLst>
                </a:gridCol>
              </a:tblGrid>
              <a:tr h="441842">
                <a:tc gridSpan="2">
                  <a:txBody>
                    <a:bodyPr/>
                    <a:lstStyle/>
                    <a:p>
                      <a:pPr algn="ctr" eaLnBrk="1" fontAlgn="base" hangingPunct="1">
                        <a:spcBef>
                          <a:spcPct val="0"/>
                        </a:spcBef>
                        <a:spcAft>
                          <a:spcPct val="0"/>
                        </a:spcAft>
                      </a:pPr>
                      <a:r>
                        <a:rPr lang="en-US" sz="2100" b="1" i="1" u="sng" dirty="0">
                          <a:solidFill>
                            <a:schemeClr val="bg1"/>
                          </a:solidFill>
                          <a:latin typeface="Calisto MT" panose="02040603050505030304" pitchFamily="18" charset="0"/>
                        </a:rPr>
                        <a:t>INTERVENTIONS</a:t>
                      </a:r>
                    </a:p>
                  </a:txBody>
                  <a:tcPr marL="68580" marR="68580" marT="34290" marB="34290">
                    <a:solidFill>
                      <a:srgbClr val="68211C"/>
                    </a:solidFill>
                  </a:tcPr>
                </a:tc>
                <a:tc hMerge="1">
                  <a:txBody>
                    <a:bodyPr/>
                    <a:lstStyle/>
                    <a:p>
                      <a:endParaRPr lang="en-US" dirty="0"/>
                    </a:p>
                  </a:txBody>
                  <a:tcPr/>
                </a:tc>
                <a:extLst>
                  <a:ext uri="{0D108BD9-81ED-4DB2-BD59-A6C34878D82A}">
                    <a16:rowId xmlns:a16="http://schemas.microsoft.com/office/drawing/2014/main" val="3755001335"/>
                  </a:ext>
                </a:extLst>
              </a:tr>
              <a:tr h="1714500">
                <a:tc>
                  <a:txBody>
                    <a:bodyPr/>
                    <a:lstStyle/>
                    <a:p>
                      <a:pPr algn="ctr" eaLnBrk="1" fontAlgn="base" hangingPunct="1">
                        <a:spcBef>
                          <a:spcPct val="0"/>
                        </a:spcBef>
                        <a:spcAft>
                          <a:spcPct val="0"/>
                        </a:spcAft>
                      </a:pPr>
                      <a:r>
                        <a:rPr lang="en-US" sz="1800" b="1" u="sng" dirty="0">
                          <a:solidFill>
                            <a:schemeClr val="tx1"/>
                          </a:solidFill>
                          <a:latin typeface="Calisto MT" panose="02040603050505030304" pitchFamily="18" charset="0"/>
                        </a:rPr>
                        <a:t>Serum Sodium</a:t>
                      </a:r>
                      <a:endParaRPr lang="en-US" sz="1800" b="1" dirty="0">
                        <a:solidFill>
                          <a:schemeClr val="tx1"/>
                        </a:solidFill>
                        <a:latin typeface="Calisto MT" panose="02040603050505030304" pitchFamily="18" charset="0"/>
                      </a:endParaRPr>
                    </a:p>
                    <a:p>
                      <a:pPr algn="ctr" eaLnBrk="1" fontAlgn="base" hangingPunct="1">
                        <a:spcBef>
                          <a:spcPct val="0"/>
                        </a:spcBef>
                        <a:spcAft>
                          <a:spcPct val="0"/>
                        </a:spcAft>
                      </a:pPr>
                      <a:r>
                        <a:rPr lang="en-US" sz="1800" dirty="0">
                          <a:solidFill>
                            <a:srgbClr val="000000"/>
                          </a:solidFill>
                          <a:latin typeface="Calisto MT" panose="02040603050505030304" pitchFamily="18" charset="0"/>
                        </a:rPr>
                        <a:t>Change IVF/0.225% NSS</a:t>
                      </a:r>
                    </a:p>
                    <a:p>
                      <a:pPr algn="ctr" eaLnBrk="1" fontAlgn="base" hangingPunct="1">
                        <a:spcBef>
                          <a:spcPct val="0"/>
                        </a:spcBef>
                        <a:spcAft>
                          <a:spcPct val="0"/>
                        </a:spcAft>
                      </a:pPr>
                      <a:r>
                        <a:rPr lang="en-US" sz="1800" dirty="0">
                          <a:solidFill>
                            <a:srgbClr val="000000"/>
                          </a:solidFill>
                          <a:latin typeface="Calisto MT" panose="02040603050505030304" pitchFamily="18" charset="0"/>
                        </a:rPr>
                        <a:t>Monitor central pressures</a:t>
                      </a:r>
                    </a:p>
                    <a:p>
                      <a:pPr algn="ctr" eaLnBrk="1" fontAlgn="base" hangingPunct="1">
                        <a:spcBef>
                          <a:spcPct val="0"/>
                        </a:spcBef>
                        <a:spcAft>
                          <a:spcPct val="0"/>
                        </a:spcAft>
                      </a:pPr>
                      <a:r>
                        <a:rPr lang="en-US" sz="1800" dirty="0">
                          <a:solidFill>
                            <a:srgbClr val="000000"/>
                          </a:solidFill>
                          <a:latin typeface="Calisto MT" panose="02040603050505030304" pitchFamily="18" charset="0"/>
                        </a:rPr>
                        <a:t>Consider DDAVP/Vasopressin</a:t>
                      </a:r>
                    </a:p>
                    <a:p>
                      <a:pPr algn="ctr" eaLnBrk="1" fontAlgn="base" hangingPunct="1">
                        <a:spcBef>
                          <a:spcPct val="0"/>
                        </a:spcBef>
                        <a:spcAft>
                          <a:spcPct val="0"/>
                        </a:spcAft>
                      </a:pPr>
                      <a:r>
                        <a:rPr lang="en-US" sz="1800" dirty="0">
                          <a:solidFill>
                            <a:srgbClr val="000000"/>
                          </a:solidFill>
                          <a:latin typeface="Calisto MT" panose="02040603050505030304" pitchFamily="18" charset="0"/>
                        </a:rPr>
                        <a:t>Correct Glucose</a:t>
                      </a:r>
                    </a:p>
                  </a:txBody>
                  <a:tcPr marL="68580" marR="68580" marT="34290" marB="34290">
                    <a:solidFill>
                      <a:schemeClr val="accent1">
                        <a:lumMod val="20000"/>
                        <a:lumOff val="80000"/>
                      </a:schemeClr>
                    </a:solidFill>
                  </a:tcPr>
                </a:tc>
                <a:tc>
                  <a:txBody>
                    <a:bodyPr/>
                    <a:lstStyle/>
                    <a:p>
                      <a:pPr algn="ctr" eaLnBrk="1" fontAlgn="base" hangingPunct="1">
                        <a:spcBef>
                          <a:spcPct val="0"/>
                        </a:spcBef>
                        <a:spcAft>
                          <a:spcPct val="0"/>
                        </a:spcAft>
                      </a:pPr>
                      <a:r>
                        <a:rPr lang="en-US" sz="1800" b="1" u="sng" dirty="0">
                          <a:solidFill>
                            <a:schemeClr val="tx1"/>
                          </a:solidFill>
                          <a:latin typeface="Calisto MT" panose="02040603050505030304" pitchFamily="18" charset="0"/>
                        </a:rPr>
                        <a:t>Serum Potassium</a:t>
                      </a:r>
                      <a:endParaRPr lang="en-US" sz="1800" b="1" dirty="0">
                        <a:solidFill>
                          <a:schemeClr val="tx1"/>
                        </a:solidFill>
                        <a:latin typeface="Calisto MT" panose="02040603050505030304" pitchFamily="18" charset="0"/>
                      </a:endParaRPr>
                    </a:p>
                    <a:p>
                      <a:pPr algn="ctr" eaLnBrk="1" fontAlgn="base" hangingPunct="1">
                        <a:spcBef>
                          <a:spcPct val="0"/>
                        </a:spcBef>
                        <a:spcAft>
                          <a:spcPct val="0"/>
                        </a:spcAft>
                      </a:pPr>
                      <a:endParaRPr lang="en-US" sz="1800" dirty="0">
                        <a:solidFill>
                          <a:srgbClr val="000000"/>
                        </a:solidFill>
                        <a:latin typeface="Calisto MT" panose="02040603050505030304" pitchFamily="18" charset="0"/>
                      </a:endParaRPr>
                    </a:p>
                    <a:p>
                      <a:pPr algn="ctr" eaLnBrk="1" fontAlgn="base" hangingPunct="1">
                        <a:spcBef>
                          <a:spcPct val="0"/>
                        </a:spcBef>
                        <a:spcAft>
                          <a:spcPct val="0"/>
                        </a:spcAft>
                      </a:pPr>
                      <a:r>
                        <a:rPr lang="en-US" sz="1800" dirty="0">
                          <a:solidFill>
                            <a:srgbClr val="000000"/>
                          </a:solidFill>
                          <a:latin typeface="Calisto MT" panose="02040603050505030304" pitchFamily="18" charset="0"/>
                        </a:rPr>
                        <a:t>Replace via central line</a:t>
                      </a:r>
                    </a:p>
                    <a:p>
                      <a:pPr algn="ctr" eaLnBrk="1" fontAlgn="base" hangingPunct="1">
                        <a:spcBef>
                          <a:spcPct val="0"/>
                        </a:spcBef>
                        <a:spcAft>
                          <a:spcPct val="0"/>
                        </a:spcAft>
                      </a:pPr>
                      <a:r>
                        <a:rPr lang="en-US" sz="1800" dirty="0">
                          <a:solidFill>
                            <a:srgbClr val="000000"/>
                          </a:solidFill>
                          <a:latin typeface="Calisto MT" panose="02040603050505030304" pitchFamily="18" charset="0"/>
                        </a:rPr>
                        <a:t>Monitor serum potassium</a:t>
                      </a:r>
                      <a:endParaRPr lang="en-US" sz="1800" u="sng" dirty="0">
                        <a:solidFill>
                          <a:srgbClr val="000000"/>
                        </a:solidFill>
                        <a:latin typeface="Calisto MT" panose="02040603050505030304" pitchFamily="18" charset="0"/>
                      </a:endParaRPr>
                    </a:p>
                    <a:p>
                      <a:endParaRPr lang="en-US" sz="1000" dirty="0">
                        <a:latin typeface="Calisto MT" panose="02040603050505030304" pitchFamily="18" charset="0"/>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3219012237"/>
                  </a:ext>
                </a:extLst>
              </a:tr>
            </a:tbl>
          </a:graphicData>
        </a:graphic>
      </p:graphicFrame>
    </p:spTree>
    <p:extLst>
      <p:ext uri="{BB962C8B-B14F-4D97-AF65-F5344CB8AC3E}">
        <p14:creationId xmlns:p14="http://schemas.microsoft.com/office/powerpoint/2010/main" val="3217691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9CBF-A865-4FF4-BA1C-5A603E548C96}"/>
              </a:ext>
            </a:extLst>
          </p:cNvPr>
          <p:cNvSpPr txBox="1">
            <a:spLocks/>
          </p:cNvSpPr>
          <p:nvPr/>
        </p:nvSpPr>
        <p:spPr bwMode="auto">
          <a:xfrm>
            <a:off x="1657350" y="794868"/>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r>
              <a:rPr lang="en-US" sz="3300" b="1" kern="0" dirty="0">
                <a:solidFill>
                  <a:srgbClr val="002060"/>
                </a:solidFill>
                <a:latin typeface="Calisto MT" panose="02040603050505030304" pitchFamily="18" charset="0"/>
                <a:cs typeface="Times New Roman" pitchFamily="18" charset="0"/>
              </a:rPr>
              <a:t>Hepatic Considerations</a:t>
            </a:r>
          </a:p>
        </p:txBody>
      </p:sp>
      <p:sp>
        <p:nvSpPr>
          <p:cNvPr id="3" name="Content Placeholder 3">
            <a:extLst>
              <a:ext uri="{FF2B5EF4-FFF2-40B4-BE49-F238E27FC236}">
                <a16:creationId xmlns:a16="http://schemas.microsoft.com/office/drawing/2014/main" id="{C1515BCE-9ED1-4135-9E91-71E9335A7E6D}"/>
              </a:ext>
            </a:extLst>
          </p:cNvPr>
          <p:cNvSpPr txBox="1">
            <a:spLocks/>
          </p:cNvSpPr>
          <p:nvPr/>
        </p:nvSpPr>
        <p:spPr bwMode="auto">
          <a:xfrm>
            <a:off x="1657350" y="1850639"/>
            <a:ext cx="6699905" cy="208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685800">
              <a:buClr>
                <a:srgbClr val="002060"/>
              </a:buClr>
              <a:defRPr/>
            </a:pPr>
            <a:r>
              <a:rPr lang="en-US" sz="2100" b="1" u="sng" kern="0" dirty="0">
                <a:solidFill>
                  <a:srgbClr val="68211C"/>
                </a:solidFill>
                <a:latin typeface="Calisto MT" panose="02040603050505030304" pitchFamily="18" charset="0"/>
                <a:cs typeface="Times New Roman" pitchFamily="18" charset="0"/>
              </a:rPr>
              <a:t>Admission Course</a:t>
            </a:r>
            <a:r>
              <a:rPr lang="en-US" sz="2100" b="1" kern="0" dirty="0">
                <a:solidFill>
                  <a:srgbClr val="68211C"/>
                </a:solidFill>
                <a:latin typeface="Calisto MT" panose="02040603050505030304" pitchFamily="18" charset="0"/>
                <a:cs typeface="Times New Roman" pitchFamily="18" charset="0"/>
              </a:rPr>
              <a:t> </a:t>
            </a:r>
            <a:r>
              <a:rPr lang="en-US" sz="2100" kern="0" dirty="0">
                <a:solidFill>
                  <a:srgbClr val="000000"/>
                </a:solidFill>
                <a:latin typeface="Calisto MT" panose="02040603050505030304" pitchFamily="18" charset="0"/>
                <a:cs typeface="Times New Roman" pitchFamily="18" charset="0"/>
              </a:rPr>
              <a:t>– trauma, downtime, resuscitation</a:t>
            </a:r>
          </a:p>
          <a:p>
            <a:pPr marL="0" indent="0" defTabSz="685800">
              <a:buNone/>
              <a:defRPr/>
            </a:pPr>
            <a:endParaRPr lang="en-US" sz="1350" kern="0" dirty="0">
              <a:solidFill>
                <a:srgbClr val="000000"/>
              </a:solidFill>
              <a:latin typeface="Calisto MT" panose="02040603050505030304" pitchFamily="18" charset="0"/>
              <a:cs typeface="Times New Roman" pitchFamily="18" charset="0"/>
            </a:endParaRPr>
          </a:p>
          <a:p>
            <a:pPr marL="257175" indent="-257175" defTabSz="685800">
              <a:buClr>
                <a:srgbClr val="002060"/>
              </a:buClr>
              <a:defRPr/>
            </a:pPr>
            <a:r>
              <a:rPr lang="en-US" sz="2100" b="1" u="sng" kern="0" dirty="0">
                <a:solidFill>
                  <a:srgbClr val="68211C"/>
                </a:solidFill>
                <a:latin typeface="Calisto MT" panose="02040603050505030304" pitchFamily="18" charset="0"/>
                <a:cs typeface="Times New Roman" pitchFamily="18" charset="0"/>
              </a:rPr>
              <a:t>Diagnostics</a:t>
            </a:r>
            <a:r>
              <a:rPr lang="en-US" sz="2100" b="1" kern="0" dirty="0">
                <a:solidFill>
                  <a:srgbClr val="000000"/>
                </a:solidFill>
                <a:latin typeface="Calisto MT" panose="02040603050505030304" pitchFamily="18" charset="0"/>
                <a:cs typeface="Times New Roman" pitchFamily="18" charset="0"/>
              </a:rPr>
              <a:t> </a:t>
            </a:r>
            <a:r>
              <a:rPr lang="en-US" sz="2100" kern="0" dirty="0">
                <a:solidFill>
                  <a:srgbClr val="000000"/>
                </a:solidFill>
                <a:latin typeface="Calisto MT" panose="02040603050505030304" pitchFamily="18" charset="0"/>
                <a:cs typeface="Times New Roman" pitchFamily="18" charset="0"/>
              </a:rPr>
              <a:t>– liver panel, </a:t>
            </a:r>
            <a:r>
              <a:rPr lang="en-US" sz="2100" kern="0" dirty="0" err="1">
                <a:solidFill>
                  <a:srgbClr val="000000"/>
                </a:solidFill>
                <a:latin typeface="Calisto MT" panose="02040603050505030304" pitchFamily="18" charset="0"/>
                <a:cs typeface="Times New Roman" pitchFamily="18" charset="0"/>
              </a:rPr>
              <a:t>coags</a:t>
            </a:r>
            <a:r>
              <a:rPr lang="en-US" sz="2100" kern="0" dirty="0">
                <a:solidFill>
                  <a:srgbClr val="000000"/>
                </a:solidFill>
                <a:latin typeface="Calisto MT" panose="02040603050505030304" pitchFamily="18" charset="0"/>
                <a:cs typeface="Times New Roman" pitchFamily="18" charset="0"/>
              </a:rPr>
              <a:t>, CBC</a:t>
            </a:r>
          </a:p>
          <a:p>
            <a:pPr marL="257175" indent="-257175" defTabSz="685800">
              <a:defRPr/>
            </a:pPr>
            <a:endParaRPr lang="en-US" sz="1350" u="sng" kern="0" dirty="0">
              <a:solidFill>
                <a:srgbClr val="000000"/>
              </a:solidFill>
              <a:latin typeface="Calisto MT" panose="02040603050505030304" pitchFamily="18" charset="0"/>
              <a:cs typeface="Times New Roman" pitchFamily="18" charset="0"/>
            </a:endParaRPr>
          </a:p>
          <a:p>
            <a:pPr marL="257175" indent="-257175" defTabSz="685800">
              <a:buClr>
                <a:srgbClr val="002060"/>
              </a:buClr>
              <a:defRPr/>
            </a:pPr>
            <a:r>
              <a:rPr lang="en-US" sz="2100" b="1" u="sng" kern="0" dirty="0">
                <a:solidFill>
                  <a:srgbClr val="68211C"/>
                </a:solidFill>
                <a:latin typeface="Calisto MT" panose="02040603050505030304" pitchFamily="18" charset="0"/>
                <a:cs typeface="Times New Roman" pitchFamily="18" charset="0"/>
              </a:rPr>
              <a:t>Goals</a:t>
            </a:r>
            <a:r>
              <a:rPr lang="en-US" sz="2100" kern="0" dirty="0">
                <a:solidFill>
                  <a:srgbClr val="68211C"/>
                </a:solidFill>
                <a:latin typeface="Calisto MT" panose="02040603050505030304" pitchFamily="18" charset="0"/>
                <a:cs typeface="Times New Roman" pitchFamily="18" charset="0"/>
              </a:rPr>
              <a:t> </a:t>
            </a:r>
            <a:r>
              <a:rPr lang="en-US" sz="2100" kern="0" dirty="0">
                <a:solidFill>
                  <a:srgbClr val="000000"/>
                </a:solidFill>
                <a:latin typeface="Calisto MT" panose="02040603050505030304" pitchFamily="18" charset="0"/>
                <a:cs typeface="Times New Roman" pitchFamily="18" charset="0"/>
              </a:rPr>
              <a:t>– Downward trend of LFTs, Sodium &lt;155</a:t>
            </a:r>
          </a:p>
          <a:p>
            <a:pPr marL="257175" indent="-257175" defTabSz="685800">
              <a:defRPr/>
            </a:pPr>
            <a:endParaRPr lang="en-US" sz="2100" u="sng" kern="0" dirty="0">
              <a:solidFill>
                <a:srgbClr val="000000"/>
              </a:solidFill>
              <a:latin typeface="Calisto MT" panose="02040603050505030304" pitchFamily="18" charset="0"/>
              <a:cs typeface="Times New Roman" pitchFamily="18" charset="0"/>
            </a:endParaRPr>
          </a:p>
          <a:p>
            <a:pPr marL="257175" indent="-257175" defTabSz="685800">
              <a:defRPr/>
            </a:pPr>
            <a:endParaRPr lang="en-US" sz="2100" u="sng" kern="0" dirty="0">
              <a:solidFill>
                <a:srgbClr val="000000"/>
              </a:solidFill>
              <a:latin typeface="Calisto MT" panose="02040603050505030304" pitchFamily="18" charset="0"/>
              <a:cs typeface="Times New Roman" pitchFamily="18" charset="0"/>
            </a:endParaRPr>
          </a:p>
          <a:p>
            <a:pPr marL="257175" indent="-257175" defTabSz="685800">
              <a:defRPr/>
            </a:pPr>
            <a:endParaRPr lang="en-US" sz="2100" u="sng" kern="0" dirty="0">
              <a:solidFill>
                <a:srgbClr val="000000"/>
              </a:solidFill>
              <a:latin typeface="Calisto MT" panose="02040603050505030304" pitchFamily="18" charset="0"/>
              <a:cs typeface="Times New Roman" pitchFamily="18" charset="0"/>
            </a:endParaRPr>
          </a:p>
          <a:p>
            <a:pPr marL="257175" indent="-257175" defTabSz="685800">
              <a:defRPr/>
            </a:pPr>
            <a:endParaRPr lang="en-US" sz="2100" u="sng" kern="0" dirty="0">
              <a:solidFill>
                <a:srgbClr val="000000"/>
              </a:solidFill>
              <a:latin typeface="Calisto MT" panose="02040603050505030304" pitchFamily="18" charset="0"/>
              <a:cs typeface="Times New Roman" pitchFamily="18" charset="0"/>
            </a:endParaRPr>
          </a:p>
          <a:p>
            <a:pPr marL="557213" lvl="1" indent="-214313" defTabSz="685800">
              <a:buFont typeface="Arial" pitchFamily="34" charset="0"/>
              <a:buChar char="•"/>
              <a:defRPr/>
            </a:pPr>
            <a:endParaRPr lang="en-US" sz="1800" kern="0" dirty="0">
              <a:solidFill>
                <a:srgbClr val="000000"/>
              </a:solidFill>
              <a:latin typeface="Calisto MT" panose="02040603050505030304" pitchFamily="18" charset="0"/>
              <a:cs typeface="Times New Roman" pitchFamily="18" charset="0"/>
            </a:endParaRPr>
          </a:p>
          <a:p>
            <a:pPr marL="342900" lvl="1" indent="0" defTabSz="685800">
              <a:buNone/>
              <a:defRPr/>
            </a:pPr>
            <a:endParaRPr lang="en-US" sz="1800" kern="0" dirty="0">
              <a:solidFill>
                <a:srgbClr val="000000"/>
              </a:solidFill>
              <a:latin typeface="Calisto MT" panose="02040603050505030304" pitchFamily="18" charset="0"/>
              <a:cs typeface="Times New Roman" pitchFamily="18" charset="0"/>
            </a:endParaRPr>
          </a:p>
          <a:p>
            <a:pPr marL="342900" lvl="1" indent="0" defTabSz="685800">
              <a:buNone/>
              <a:defRPr/>
            </a:pPr>
            <a:endParaRPr lang="en-US" sz="1800" kern="0" dirty="0">
              <a:solidFill>
                <a:srgbClr val="000000"/>
              </a:solidFill>
              <a:latin typeface="Calisto MT" panose="02040603050505030304" pitchFamily="18" charset="0"/>
              <a:cs typeface="Times New Roman" pitchFamily="18" charset="0"/>
            </a:endParaRPr>
          </a:p>
        </p:txBody>
      </p:sp>
      <p:pic>
        <p:nvPicPr>
          <p:cNvPr id="4" name="Picture 3">
            <a:extLst>
              <a:ext uri="{FF2B5EF4-FFF2-40B4-BE49-F238E27FC236}">
                <a16:creationId xmlns:a16="http://schemas.microsoft.com/office/drawing/2014/main" id="{31DCBAD7-47D0-4F1F-A952-B9F7FAB292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103" y="3779233"/>
            <a:ext cx="2403461" cy="18026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5" name="Picture 7">
            <a:extLst>
              <a:ext uri="{FF2B5EF4-FFF2-40B4-BE49-F238E27FC236}">
                <a16:creationId xmlns:a16="http://schemas.microsoft.com/office/drawing/2014/main" id="{1B3CB1E9-9DD4-47B7-89C4-23E12A3A2C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0550" y="3779120"/>
            <a:ext cx="2403461" cy="1802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03B31E10-20BE-469D-B3A9-D6D75A7415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474" y="3779120"/>
            <a:ext cx="2403460" cy="1802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235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7"/>
          <p:cNvSpPr txBox="1">
            <a:spLocks noChangeArrowheads="1"/>
          </p:cNvSpPr>
          <p:nvPr/>
        </p:nvSpPr>
        <p:spPr bwMode="auto">
          <a:xfrm>
            <a:off x="-14288" y="0"/>
            <a:ext cx="9163051" cy="1015663"/>
          </a:xfrm>
          <a:prstGeom prst="rect">
            <a:avLst/>
          </a:prstGeom>
          <a:solidFill>
            <a:srgbClr val="003366"/>
          </a:solid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24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Call Gift of Life on all Vent-Dependent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 Suspected Non-Recoverable Injury/Illness</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075" name="Rectangle 1029"/>
          <p:cNvSpPr>
            <a:spLocks noChangeArrowheads="1"/>
          </p:cNvSpPr>
          <p:nvPr/>
        </p:nvSpPr>
        <p:spPr bwMode="auto">
          <a:xfrm>
            <a:off x="0" y="685800"/>
            <a:ext cx="9144000" cy="49667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a:spcBef>
                <a:spcPct val="20000"/>
              </a:spcBef>
              <a:buChar char="•"/>
              <a:tabLst>
                <a:tab pos="57150" algn="r"/>
                <a:tab pos="115888" algn="l"/>
                <a:tab pos="2120900" algn="l"/>
                <a:tab pos="2743200" algn="ctr"/>
                <a:tab pos="5486400" algn="r"/>
              </a:tabLst>
              <a:defRPr sz="3200">
                <a:solidFill>
                  <a:schemeClr val="tx1"/>
                </a:solidFill>
                <a:latin typeface="Arial" charset="0"/>
              </a:defRPr>
            </a:lvl1pPr>
            <a:lvl2pPr marL="742950" indent="-285750">
              <a:spcBef>
                <a:spcPct val="20000"/>
              </a:spcBef>
              <a:buChar char="–"/>
              <a:tabLst>
                <a:tab pos="57150" algn="r"/>
                <a:tab pos="115888" algn="l"/>
                <a:tab pos="2120900" algn="l"/>
                <a:tab pos="2743200" algn="ctr"/>
                <a:tab pos="5486400" algn="r"/>
              </a:tabLst>
              <a:defRPr sz="2800">
                <a:solidFill>
                  <a:schemeClr val="tx1"/>
                </a:solidFill>
                <a:latin typeface="Arial" charset="0"/>
              </a:defRPr>
            </a:lvl2pPr>
            <a:lvl3pPr marL="1143000" indent="-228600">
              <a:spcBef>
                <a:spcPct val="20000"/>
              </a:spcBef>
              <a:buChar char="•"/>
              <a:tabLst>
                <a:tab pos="57150" algn="r"/>
                <a:tab pos="115888" algn="l"/>
                <a:tab pos="2120900" algn="l"/>
                <a:tab pos="2743200" algn="ctr"/>
                <a:tab pos="5486400" algn="r"/>
              </a:tabLst>
              <a:defRPr sz="2400">
                <a:solidFill>
                  <a:schemeClr val="tx1"/>
                </a:solidFill>
                <a:latin typeface="Arial" charset="0"/>
              </a:defRPr>
            </a:lvl3pPr>
            <a:lvl4pPr marL="1714500" indent="-342900">
              <a:spcBef>
                <a:spcPct val="20000"/>
              </a:spcBef>
              <a:buChar char="–"/>
              <a:tabLst>
                <a:tab pos="57150" algn="r"/>
                <a:tab pos="115888" algn="l"/>
                <a:tab pos="2120900" algn="l"/>
                <a:tab pos="2743200" algn="ctr"/>
                <a:tab pos="5486400" algn="r"/>
              </a:tabLst>
              <a:defRPr sz="2000">
                <a:solidFill>
                  <a:schemeClr val="tx1"/>
                </a:solidFill>
                <a:latin typeface="Arial" charset="0"/>
              </a:defRPr>
            </a:lvl4pPr>
            <a:lvl5pPr marL="2171700" indent="-342900">
              <a:spcBef>
                <a:spcPct val="20000"/>
              </a:spcBef>
              <a:buChar char="»"/>
              <a:tabLst>
                <a:tab pos="57150" algn="r"/>
                <a:tab pos="115888" algn="l"/>
                <a:tab pos="2120900" algn="l"/>
                <a:tab pos="2743200" algn="ctr"/>
                <a:tab pos="5486400" algn="r"/>
              </a:tabLst>
              <a:defRPr sz="2000">
                <a:solidFill>
                  <a:schemeClr val="tx1"/>
                </a:solidFill>
                <a:latin typeface="Arial" charset="0"/>
              </a:defRPr>
            </a:lvl5pPr>
            <a:lvl6pPr marL="2628900" indent="-342900" eaLnBrk="0" fontAlgn="base" hangingPunct="0">
              <a:spcBef>
                <a:spcPct val="20000"/>
              </a:spcBef>
              <a:spcAft>
                <a:spcPct val="0"/>
              </a:spcAft>
              <a:buChar char="»"/>
              <a:tabLst>
                <a:tab pos="57150" algn="r"/>
                <a:tab pos="115888" algn="l"/>
                <a:tab pos="2120900" algn="l"/>
                <a:tab pos="2743200" algn="ctr"/>
                <a:tab pos="5486400" algn="r"/>
              </a:tabLst>
              <a:defRPr sz="2000">
                <a:solidFill>
                  <a:schemeClr val="tx1"/>
                </a:solidFill>
                <a:latin typeface="Arial" charset="0"/>
              </a:defRPr>
            </a:lvl6pPr>
            <a:lvl7pPr marL="3086100" indent="-342900" eaLnBrk="0" fontAlgn="base" hangingPunct="0">
              <a:spcBef>
                <a:spcPct val="20000"/>
              </a:spcBef>
              <a:spcAft>
                <a:spcPct val="0"/>
              </a:spcAft>
              <a:buChar char="»"/>
              <a:tabLst>
                <a:tab pos="57150" algn="r"/>
                <a:tab pos="115888" algn="l"/>
                <a:tab pos="2120900" algn="l"/>
                <a:tab pos="2743200" algn="ctr"/>
                <a:tab pos="5486400" algn="r"/>
              </a:tabLst>
              <a:defRPr sz="2000">
                <a:solidFill>
                  <a:schemeClr val="tx1"/>
                </a:solidFill>
                <a:latin typeface="Arial" charset="0"/>
              </a:defRPr>
            </a:lvl7pPr>
            <a:lvl8pPr marL="3543300" indent="-342900" eaLnBrk="0" fontAlgn="base" hangingPunct="0">
              <a:spcBef>
                <a:spcPct val="20000"/>
              </a:spcBef>
              <a:spcAft>
                <a:spcPct val="0"/>
              </a:spcAft>
              <a:buChar char="»"/>
              <a:tabLst>
                <a:tab pos="57150" algn="r"/>
                <a:tab pos="115888" algn="l"/>
                <a:tab pos="2120900" algn="l"/>
                <a:tab pos="2743200" algn="ctr"/>
                <a:tab pos="5486400" algn="r"/>
              </a:tabLst>
              <a:defRPr sz="2000">
                <a:solidFill>
                  <a:schemeClr val="tx1"/>
                </a:solidFill>
                <a:latin typeface="Arial" charset="0"/>
              </a:defRPr>
            </a:lvl8pPr>
            <a:lvl9pPr marL="4000500" indent="-342900" eaLnBrk="0" fontAlgn="base" hangingPunct="0">
              <a:spcBef>
                <a:spcPct val="20000"/>
              </a:spcBef>
              <a:spcAft>
                <a:spcPct val="0"/>
              </a:spcAft>
              <a:buChar char="»"/>
              <a:tabLst>
                <a:tab pos="57150" algn="r"/>
                <a:tab pos="115888" algn="l"/>
                <a:tab pos="2120900" algn="l"/>
                <a:tab pos="2743200" algn="ctr"/>
                <a:tab pos="5486400" algn="r"/>
              </a:tabLst>
              <a:defRPr sz="2000">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57150" algn="r"/>
                <a:tab pos="115888" algn="l"/>
                <a:tab pos="2120900" algn="l"/>
                <a:tab pos="2743200" algn="ctr"/>
                <a:tab pos="5486400" algn="r"/>
              </a:tabLst>
              <a:defRPr/>
            </a:pPr>
            <a:endParaRPr kumimoji="0" lang="en-US" altLang="en-US" sz="1000" b="1" i="0"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000" b="1" i="0" u="none" strike="noStrike" kern="1200" cap="none" spc="0" normalizeH="0" baseline="0" noProof="0" dirty="0">
                <a:ln>
                  <a:noFill/>
                </a:ln>
                <a:solidFill>
                  <a:srgbClr val="000000"/>
                </a:solidFill>
                <a:effectLst/>
                <a:uLnTx/>
                <a:uFillTx/>
                <a:latin typeface="Arial" charset="0"/>
                <a:ea typeface="+mn-ea"/>
                <a:cs typeface="Arial" charset="0"/>
              </a:rPr>
              <a:t> </a:t>
            </a:r>
          </a:p>
          <a:p>
            <a:pPr marL="342900" marR="0" lvl="0" indent="-342900" algn="ctr"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endParaRPr kumimoji="0" lang="en-US" altLang="en-US" sz="2000" b="1" i="0" u="none" strike="noStrike" kern="1200" cap="none" spc="0" normalizeH="0" baseline="0" noProof="0" dirty="0">
              <a:ln>
                <a:noFill/>
              </a:ln>
              <a:solidFill>
                <a:srgbClr val="000099"/>
              </a:solidFill>
              <a:effectLst/>
              <a:uLnTx/>
              <a:uFillTx/>
              <a:latin typeface="Arial" charset="0"/>
              <a:ea typeface="+mn-ea"/>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rPr>
              <a:t>     To preserve the organ donation option,</a:t>
            </a:r>
          </a:p>
          <a:p>
            <a:pPr marL="342900" marR="0" lvl="0" indent="-342900" algn="ctr"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rPr>
              <a:t>			call </a:t>
            </a:r>
            <a:r>
              <a:rPr kumimoji="0" lang="en-US" altLang="en-US" sz="2400" b="1" i="0" u="sng" strike="noStrike" kern="1200" cap="none" spc="0" normalizeH="0" baseline="0" noProof="0" dirty="0">
                <a:ln>
                  <a:noFill/>
                </a:ln>
                <a:solidFill>
                  <a:srgbClr val="0000FF"/>
                </a:solidFill>
                <a:effectLst/>
                <a:uLnTx/>
                <a:uFillTx/>
                <a:latin typeface="Arial" charset="0"/>
                <a:ea typeface="+mn-ea"/>
                <a:cs typeface="Arial" charset="0"/>
              </a:rPr>
              <a:t>1-800-KIDNEY-1</a:t>
            </a:r>
            <a:r>
              <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rPr>
              <a:t> using the following criteria:</a:t>
            </a:r>
          </a:p>
          <a:p>
            <a:pPr marL="342900" marR="0" lvl="0" indent="-342900" algn="ctr"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600" b="1" i="1" u="none" strike="noStrike" kern="1200" cap="none" spc="0" normalizeH="0" baseline="0" noProof="0" dirty="0">
                <a:ln>
                  <a:noFill/>
                </a:ln>
                <a:solidFill>
                  <a:srgbClr val="000000"/>
                </a:solidFill>
                <a:effectLst/>
                <a:uLnTx/>
                <a:uFillTx/>
                <a:latin typeface="Arial" charset="0"/>
                <a:ea typeface="+mn-ea"/>
                <a:cs typeface="Arial" charset="0"/>
              </a:rPr>
              <a:t>   (regardless of age, medical history, current hospital course, hemodynamic status)</a:t>
            </a:r>
            <a:endParaRPr kumimoji="0" lang="en-US" altLang="en-US" sz="1800" b="1" i="1"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1. At the first indication the patient has suffered a suspected non-recoverable</a:t>
            </a: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injury/illness (any loss of reflexes, HTP/TTM, VV ECMO)</a:t>
            </a: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2. Prior to neuro consult/brain death examination</a:t>
            </a: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3. Prior to discussion of DNR status, W/D or limiting life-sustaining therapies</a:t>
            </a: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4. Patient has suffered: Cardiac Arrest, Anoxia, Stroke, or Head Trauma</a:t>
            </a:r>
          </a:p>
          <a:p>
            <a:pPr marL="2171700" marR="0" lvl="4" indent="-342900" algn="l" defTabSz="914400" rtl="0" eaLnBrk="0" fontAlgn="base" latinLnBrk="0" hangingPunct="0">
              <a:lnSpc>
                <a:spcPct val="85000"/>
              </a:lnSpc>
              <a:spcBef>
                <a:spcPct val="0"/>
              </a:spcBef>
              <a:spcAft>
                <a:spcPct val="0"/>
              </a:spcAft>
              <a:buClrTx/>
              <a:buSzTx/>
              <a:buFont typeface="Wingdings" pitchFamily="2" charset="2"/>
              <a:buNone/>
              <a:tabLst>
                <a:tab pos="57150" algn="r"/>
                <a:tab pos="115888" algn="l"/>
                <a:tab pos="2120900" algn="l"/>
                <a:tab pos="2743200" algn="ctr"/>
                <a:tab pos="5486400" algn="r"/>
              </a:tabLst>
              <a:defRPr/>
            </a:pPr>
            <a:endParaRPr kumimoji="0" lang="en-US" altLang="en-US" sz="500" b="0" i="0" u="none" strike="noStrike" kern="1200" cap="none" spc="0" normalizeH="0" baseline="0" noProof="0" dirty="0">
              <a:ln>
                <a:noFill/>
              </a:ln>
              <a:solidFill>
                <a:srgbClr val="000000"/>
              </a:solidFill>
              <a:effectLst/>
              <a:uLnTx/>
              <a:uFillTx/>
              <a:latin typeface="Arial" charset="0"/>
              <a:ea typeface="+mn-ea"/>
              <a:cs typeface="Arial" charset="0"/>
            </a:endParaRPr>
          </a:p>
          <a:p>
            <a:pPr marL="2171700" marR="0" lvl="4" indent="-342900" algn="l" defTabSz="914400" rtl="0" eaLnBrk="0" fontAlgn="base" latinLnBrk="0" hangingPunct="0">
              <a:lnSpc>
                <a:spcPct val="85000"/>
              </a:lnSpc>
              <a:spcBef>
                <a:spcPct val="0"/>
              </a:spcBef>
              <a:spcAft>
                <a:spcPct val="0"/>
              </a:spcAft>
              <a:buClrTx/>
              <a:buSzTx/>
              <a:buFont typeface="Wingdings" pitchFamily="2" charset="2"/>
              <a:buNone/>
              <a:tabLst>
                <a:tab pos="57150" algn="r"/>
                <a:tab pos="115888" algn="l"/>
                <a:tab pos="2120900" algn="l"/>
                <a:tab pos="2743200" algn="ctr"/>
                <a:tab pos="5486400" algn="r"/>
              </a:tabLst>
              <a:defRPr/>
            </a:pPr>
            <a:endParaRPr kumimoji="0" lang="en-US" altLang="en-US" sz="1000" b="0" i="0"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Arial" charset="0"/>
              </a:rPr>
              <a:t>Call Gift of Life –</a:t>
            </a:r>
            <a:r>
              <a:rPr kumimoji="0" lang="en-US" altLang="en-US" sz="2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altLang="en-US" sz="2400" b="1" i="1" u="none" strike="noStrike" kern="1200" cap="none" spc="0" normalizeH="0" baseline="0" noProof="0" dirty="0">
                <a:ln>
                  <a:noFill/>
                </a:ln>
                <a:solidFill>
                  <a:srgbClr val="000000"/>
                </a:solidFill>
                <a:effectLst/>
                <a:uLnTx/>
                <a:uFillTx/>
                <a:latin typeface="Arial" charset="0"/>
                <a:ea typeface="+mn-ea"/>
                <a:cs typeface="Arial" charset="0"/>
              </a:rPr>
              <a:t>1-800-KIDNEY-1 </a:t>
            </a:r>
          </a:p>
          <a:p>
            <a:pPr marL="342900" marR="0" lvl="0" indent="-342900" algn="ctr"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2400" b="1" i="1" u="none" strike="noStrike" kern="1200" cap="none" spc="0" normalizeH="0" baseline="0" noProof="0" dirty="0">
                <a:ln>
                  <a:noFill/>
                </a:ln>
                <a:solidFill>
                  <a:srgbClr val="000000"/>
                </a:solidFill>
                <a:effectLst/>
                <a:uLnTx/>
                <a:uFillTx/>
                <a:latin typeface="Arial" charset="0"/>
                <a:ea typeface="+mn-ea"/>
                <a:cs typeface="Arial" charset="0"/>
              </a:rPr>
              <a:t>(1-800-543-6391)</a:t>
            </a:r>
          </a:p>
          <a:p>
            <a:pPr marL="2171700" marR="0" lvl="4" indent="-342900" algn="l" defTabSz="914400" rtl="0" eaLnBrk="0" fontAlgn="base" latinLnBrk="0" hangingPunct="0">
              <a:lnSpc>
                <a:spcPct val="75000"/>
              </a:lnSpc>
              <a:spcBef>
                <a:spcPct val="0"/>
              </a:spcBef>
              <a:spcAft>
                <a:spcPct val="0"/>
              </a:spcAft>
              <a:buClrTx/>
              <a:buSzTx/>
              <a:buFont typeface="Wingdings" pitchFamily="2" charset="2"/>
              <a:buNone/>
              <a:tabLst>
                <a:tab pos="57150" algn="r"/>
                <a:tab pos="115888" algn="l"/>
                <a:tab pos="2120900" algn="l"/>
                <a:tab pos="2743200" algn="ctr"/>
                <a:tab pos="5486400" algn="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Arial" charset="0"/>
            </a:endParaRPr>
          </a:p>
          <a:p>
            <a:pPr marL="1714500" marR="0" lvl="3"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342900" marR="0" lvl="0" indent="-342900" algn="l" defTabSz="914400" rtl="0" eaLnBrk="0" fontAlgn="base" latinLnBrk="0" hangingPunct="0">
              <a:lnSpc>
                <a:spcPct val="100000"/>
              </a:lnSpc>
              <a:spcBef>
                <a:spcPct val="0"/>
              </a:spcBef>
              <a:spcAft>
                <a:spcPct val="0"/>
              </a:spcAft>
              <a:buClrTx/>
              <a:buSzTx/>
              <a:buFontTx/>
              <a:buNone/>
              <a:tabLst>
                <a:tab pos="57150" algn="r"/>
                <a:tab pos="115888" algn="l"/>
                <a:tab pos="2120900" algn="l"/>
                <a:tab pos="2743200" algn="ctr"/>
                <a:tab pos="5486400" algn="r"/>
              </a:tabLst>
              <a:defRPr/>
            </a:pP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076" name="Rectangle 1030"/>
          <p:cNvSpPr>
            <a:spLocks noChangeArrowheads="1"/>
          </p:cNvSpPr>
          <p:nvPr/>
        </p:nvSpPr>
        <p:spPr bwMode="auto">
          <a:xfrm>
            <a:off x="152400" y="5241815"/>
            <a:ext cx="8686800" cy="646331"/>
          </a:xfrm>
          <a:prstGeom prst="rect">
            <a:avLst/>
          </a:prstGeom>
          <a:solidFill>
            <a:srgbClr val="FFFF99"/>
          </a:solidFill>
          <a:ln w="12700">
            <a:solidFill>
              <a:srgbClr val="000000"/>
            </a:solidFill>
            <a:miter lim="800000"/>
            <a:headEnd/>
            <a:tailEnd/>
          </a:ln>
        </p:spPr>
        <p:txBody>
          <a:bodyPr lIns="0" rIns="0"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In collaboration with the care team, Gift of Life will initiate the donation discussion and partner with the team to develop a family communication plan.</a:t>
            </a:r>
          </a:p>
        </p:txBody>
      </p:sp>
      <p:pic>
        <p:nvPicPr>
          <p:cNvPr id="307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450" y="6172200"/>
            <a:ext cx="2368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C5ED622-7AC2-41A1-876E-7F87CBE40C8A}"/>
              </a:ext>
            </a:extLst>
          </p:cNvPr>
          <p:cNvSpPr txBox="1">
            <a:spLocks noChangeArrowheads="1"/>
          </p:cNvSpPr>
          <p:nvPr/>
        </p:nvSpPr>
        <p:spPr bwMode="auto">
          <a:xfrm>
            <a:off x="1795713" y="857250"/>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600" b="1" kern="0" dirty="0">
                <a:solidFill>
                  <a:srgbClr val="002060"/>
                </a:solidFill>
                <a:latin typeface="Calisto MT" panose="02040603050505030304" pitchFamily="18" charset="0"/>
              </a:rPr>
              <a:t>Renal Components</a:t>
            </a:r>
          </a:p>
        </p:txBody>
      </p:sp>
      <p:pic>
        <p:nvPicPr>
          <p:cNvPr id="3" name="Picture 4" descr="kidney">
            <a:extLst>
              <a:ext uri="{FF2B5EF4-FFF2-40B4-BE49-F238E27FC236}">
                <a16:creationId xmlns:a16="http://schemas.microsoft.com/office/drawing/2014/main" id="{867D3372-7518-476A-93AA-C2BDB928C2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166" y="1885951"/>
            <a:ext cx="2399097" cy="1988584"/>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D5725BB6-DA81-4AA1-BF18-72D74805EFB6}"/>
              </a:ext>
            </a:extLst>
          </p:cNvPr>
          <p:cNvSpPr txBox="1">
            <a:spLocks noChangeArrowheads="1"/>
          </p:cNvSpPr>
          <p:nvPr/>
        </p:nvSpPr>
        <p:spPr bwMode="auto">
          <a:xfrm>
            <a:off x="4030579" y="1867905"/>
            <a:ext cx="428925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marL="342900" indent="-342900" algn="l" defTabSz="685800" eaLnBrk="1" hangingPunct="1">
              <a:spcAft>
                <a:spcPts val="900"/>
              </a:spcAft>
              <a:buClr>
                <a:srgbClr val="002060"/>
              </a:buClr>
              <a:buFont typeface="Arial" panose="020B0604020202020204" pitchFamily="34" charset="0"/>
              <a:buChar char="•"/>
              <a:defRPr/>
            </a:pPr>
            <a:r>
              <a:rPr lang="en-US" sz="2100" b="1" u="sng" dirty="0">
                <a:solidFill>
                  <a:srgbClr val="68211C"/>
                </a:solidFill>
                <a:latin typeface="Calisto MT" panose="02040603050505030304" pitchFamily="18" charset="0"/>
              </a:rPr>
              <a:t>Admission Course</a:t>
            </a:r>
            <a:r>
              <a:rPr lang="en-US" sz="2100" b="1" dirty="0">
                <a:solidFill>
                  <a:srgbClr val="68211C"/>
                </a:solidFill>
                <a:latin typeface="Calisto MT" panose="02040603050505030304" pitchFamily="18" charset="0"/>
              </a:rPr>
              <a:t> </a:t>
            </a:r>
            <a:r>
              <a:rPr lang="en-US" sz="2100" dirty="0">
                <a:solidFill>
                  <a:srgbClr val="000000"/>
                </a:solidFill>
                <a:latin typeface="Calisto MT" panose="02040603050505030304" pitchFamily="18" charset="0"/>
              </a:rPr>
              <a:t>– trauma,  downtime, medical history</a:t>
            </a:r>
          </a:p>
          <a:p>
            <a:pPr marL="214313" indent="-214313" algn="l" defTabSz="685800" eaLnBrk="1" hangingPunct="1">
              <a:spcAft>
                <a:spcPts val="900"/>
              </a:spcAft>
              <a:buClr>
                <a:srgbClr val="002060"/>
              </a:buClr>
              <a:buFont typeface="Arial" panose="020B0604020202020204" pitchFamily="34" charset="0"/>
              <a:buChar char="•"/>
              <a:defRPr/>
            </a:pPr>
            <a:endParaRPr lang="en-US" sz="1050" dirty="0">
              <a:solidFill>
                <a:srgbClr val="000000"/>
              </a:solidFill>
              <a:latin typeface="Calisto MT" panose="02040603050505030304" pitchFamily="18" charset="0"/>
            </a:endParaRPr>
          </a:p>
          <a:p>
            <a:pPr marL="342900" indent="-342900" algn="l" defTabSz="685800" eaLnBrk="1" hangingPunct="1">
              <a:spcAft>
                <a:spcPts val="900"/>
              </a:spcAft>
              <a:buClr>
                <a:srgbClr val="002060"/>
              </a:buClr>
              <a:buFont typeface="Arial" panose="020B0604020202020204" pitchFamily="34" charset="0"/>
              <a:buChar char="•"/>
              <a:defRPr/>
            </a:pPr>
            <a:r>
              <a:rPr lang="en-US" sz="2100" b="1" u="sng" dirty="0">
                <a:solidFill>
                  <a:srgbClr val="68211C"/>
                </a:solidFill>
                <a:latin typeface="Calisto MT" panose="02040603050505030304" pitchFamily="18" charset="0"/>
              </a:rPr>
              <a:t>Hospital Course</a:t>
            </a:r>
            <a:r>
              <a:rPr lang="en-US" sz="2100" b="1" dirty="0">
                <a:solidFill>
                  <a:srgbClr val="68211C"/>
                </a:solidFill>
                <a:latin typeface="Calisto MT" panose="02040603050505030304" pitchFamily="18" charset="0"/>
              </a:rPr>
              <a:t> </a:t>
            </a:r>
            <a:r>
              <a:rPr lang="en-US" sz="2100" dirty="0">
                <a:solidFill>
                  <a:srgbClr val="000000"/>
                </a:solidFill>
                <a:latin typeface="Calisto MT" panose="02040603050505030304" pitchFamily="18" charset="0"/>
              </a:rPr>
              <a:t>– Hypotension,  Pressors</a:t>
            </a:r>
          </a:p>
          <a:p>
            <a:pPr marL="214313" indent="-214313" algn="l" defTabSz="685800" eaLnBrk="1" hangingPunct="1">
              <a:spcAft>
                <a:spcPts val="900"/>
              </a:spcAft>
              <a:buClr>
                <a:srgbClr val="002060"/>
              </a:buClr>
              <a:buFont typeface="Arial" panose="020B0604020202020204" pitchFamily="34" charset="0"/>
              <a:buChar char="•"/>
              <a:defRPr/>
            </a:pPr>
            <a:endParaRPr lang="en-US" sz="1050" dirty="0">
              <a:solidFill>
                <a:srgbClr val="000000"/>
              </a:solidFill>
              <a:latin typeface="Calisto MT" panose="02040603050505030304" pitchFamily="18" charset="0"/>
            </a:endParaRPr>
          </a:p>
          <a:p>
            <a:pPr marL="342900" indent="-342900" algn="l" defTabSz="685800" eaLnBrk="1" hangingPunct="1">
              <a:spcAft>
                <a:spcPts val="900"/>
              </a:spcAft>
              <a:buClr>
                <a:srgbClr val="002060"/>
              </a:buClr>
              <a:buFont typeface="Arial" panose="020B0604020202020204" pitchFamily="34" charset="0"/>
              <a:buChar char="•"/>
              <a:defRPr/>
            </a:pPr>
            <a:r>
              <a:rPr lang="en-US" sz="2100" b="1" u="sng" dirty="0">
                <a:solidFill>
                  <a:srgbClr val="68211C"/>
                </a:solidFill>
                <a:latin typeface="Calisto MT" panose="02040603050505030304" pitchFamily="18" charset="0"/>
              </a:rPr>
              <a:t>Diagnostics</a:t>
            </a:r>
            <a:r>
              <a:rPr lang="en-US" sz="2100" dirty="0">
                <a:solidFill>
                  <a:srgbClr val="000000"/>
                </a:solidFill>
                <a:latin typeface="Calisto MT" panose="02040603050505030304" pitchFamily="18" charset="0"/>
              </a:rPr>
              <a:t> – BUN/Cr, </a:t>
            </a:r>
            <a:r>
              <a:rPr lang="en-US" sz="2100" dirty="0" err="1">
                <a:solidFill>
                  <a:srgbClr val="000000"/>
                </a:solidFill>
                <a:latin typeface="Calisto MT" panose="02040603050505030304" pitchFamily="18" charset="0"/>
              </a:rPr>
              <a:t>lytes</a:t>
            </a:r>
            <a:r>
              <a:rPr lang="en-US" sz="2100" dirty="0">
                <a:solidFill>
                  <a:srgbClr val="000000"/>
                </a:solidFill>
                <a:latin typeface="Calisto MT" panose="02040603050505030304" pitchFamily="18" charset="0"/>
              </a:rPr>
              <a:t>, UA, hourly outputs</a:t>
            </a:r>
          </a:p>
          <a:p>
            <a:pPr marL="214313" indent="-214313" algn="l" defTabSz="685800" eaLnBrk="1" hangingPunct="1">
              <a:spcAft>
                <a:spcPts val="900"/>
              </a:spcAft>
              <a:buClr>
                <a:srgbClr val="002060"/>
              </a:buClr>
              <a:buFont typeface="Arial" panose="020B0604020202020204" pitchFamily="34" charset="0"/>
              <a:buChar char="•"/>
              <a:defRPr/>
            </a:pPr>
            <a:endParaRPr lang="en-US" sz="1050" dirty="0">
              <a:solidFill>
                <a:srgbClr val="000000"/>
              </a:solidFill>
              <a:latin typeface="Calisto MT" panose="02040603050505030304" pitchFamily="18" charset="0"/>
            </a:endParaRPr>
          </a:p>
          <a:p>
            <a:pPr marL="342900" indent="-342900" algn="l" defTabSz="685800" eaLnBrk="1" hangingPunct="1">
              <a:spcAft>
                <a:spcPts val="900"/>
              </a:spcAft>
              <a:buClr>
                <a:srgbClr val="002060"/>
              </a:buClr>
              <a:buFont typeface="Arial" panose="020B0604020202020204" pitchFamily="34" charset="0"/>
              <a:buChar char="•"/>
              <a:defRPr/>
            </a:pPr>
            <a:r>
              <a:rPr lang="en-US" sz="2100" b="1" u="sng" dirty="0">
                <a:solidFill>
                  <a:srgbClr val="68211C"/>
                </a:solidFill>
                <a:latin typeface="Calisto MT" panose="02040603050505030304" pitchFamily="18" charset="0"/>
              </a:rPr>
              <a:t>Goals</a:t>
            </a:r>
            <a:r>
              <a:rPr lang="en-US" sz="2100" dirty="0">
                <a:solidFill>
                  <a:srgbClr val="000000"/>
                </a:solidFill>
                <a:latin typeface="Calisto MT" panose="02040603050505030304" pitchFamily="18" charset="0"/>
              </a:rPr>
              <a:t> – </a:t>
            </a:r>
            <a:r>
              <a:rPr lang="en-US" sz="2100" dirty="0" err="1">
                <a:solidFill>
                  <a:srgbClr val="000000"/>
                </a:solidFill>
                <a:latin typeface="Calisto MT" panose="02040603050505030304" pitchFamily="18" charset="0"/>
              </a:rPr>
              <a:t>u.o</a:t>
            </a:r>
            <a:r>
              <a:rPr lang="en-US" sz="2100" dirty="0">
                <a:solidFill>
                  <a:srgbClr val="000000"/>
                </a:solidFill>
                <a:latin typeface="Calisto MT" panose="02040603050505030304" pitchFamily="18" charset="0"/>
              </a:rPr>
              <a:t>. of 1-3cc/kg, IVF to   match </a:t>
            </a:r>
            <a:r>
              <a:rPr lang="en-US" sz="2100" dirty="0" err="1">
                <a:solidFill>
                  <a:srgbClr val="000000"/>
                </a:solidFill>
                <a:latin typeface="Calisto MT" panose="02040603050505030304" pitchFamily="18" charset="0"/>
              </a:rPr>
              <a:t>u.o</a:t>
            </a:r>
            <a:r>
              <a:rPr lang="en-US" sz="2100" dirty="0">
                <a:solidFill>
                  <a:srgbClr val="000000"/>
                </a:solidFill>
                <a:latin typeface="Calisto MT" panose="02040603050505030304" pitchFamily="18" charset="0"/>
              </a:rPr>
              <a:t>., +50cc</a:t>
            </a:r>
          </a:p>
          <a:p>
            <a:pPr algn="l" defTabSz="685800" eaLnBrk="1" hangingPunct="1">
              <a:spcAft>
                <a:spcPts val="900"/>
              </a:spcAft>
              <a:defRPr/>
            </a:pPr>
            <a:endParaRPr lang="en-US" sz="1800" dirty="0">
              <a:solidFill>
                <a:srgbClr val="FFFFFF"/>
              </a:solidFill>
              <a:latin typeface="Calisto MT" panose="02040603050505030304" pitchFamily="18" charset="0"/>
            </a:endParaRPr>
          </a:p>
        </p:txBody>
      </p:sp>
      <p:pic>
        <p:nvPicPr>
          <p:cNvPr id="5" name="Picture 5">
            <a:extLst>
              <a:ext uri="{FF2B5EF4-FFF2-40B4-BE49-F238E27FC236}">
                <a16:creationId xmlns:a16="http://schemas.microsoft.com/office/drawing/2014/main" id="{F53B1966-4665-4842-B46F-BA8001D7A3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2642" r="5040" b="2080"/>
          <a:stretch>
            <a:fillRect/>
          </a:stretch>
        </p:blipFill>
        <p:spPr bwMode="auto">
          <a:xfrm>
            <a:off x="1526123" y="4033588"/>
            <a:ext cx="2399097" cy="16161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810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17527F0-02E7-489D-8FAB-FAC64BB1F4A7}"/>
              </a:ext>
            </a:extLst>
          </p:cNvPr>
          <p:cNvSpPr txBox="1">
            <a:spLocks noChangeArrowheads="1"/>
          </p:cNvSpPr>
          <p:nvPr/>
        </p:nvSpPr>
        <p:spPr bwMode="auto">
          <a:xfrm>
            <a:off x="1657350" y="929439"/>
            <a:ext cx="58293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4050" b="1" kern="0" dirty="0">
                <a:solidFill>
                  <a:srgbClr val="002060"/>
                </a:solidFill>
                <a:latin typeface="Calisto MT" panose="02040603050505030304" pitchFamily="18" charset="0"/>
              </a:rPr>
              <a:t>Pancreas</a:t>
            </a:r>
            <a:endParaRPr lang="en-US" sz="3300" b="1" kern="0" dirty="0">
              <a:solidFill>
                <a:srgbClr val="002060"/>
              </a:solidFill>
              <a:latin typeface="Calisto MT" panose="02040603050505030304" pitchFamily="18" charset="0"/>
            </a:endParaRPr>
          </a:p>
        </p:txBody>
      </p:sp>
      <p:sp>
        <p:nvSpPr>
          <p:cNvPr id="3" name="Rectangle 3">
            <a:extLst>
              <a:ext uri="{FF2B5EF4-FFF2-40B4-BE49-F238E27FC236}">
                <a16:creationId xmlns:a16="http://schemas.microsoft.com/office/drawing/2014/main" id="{18BE54AD-2316-4CD6-ABD6-84ABE91F41F0}"/>
              </a:ext>
            </a:extLst>
          </p:cNvPr>
          <p:cNvSpPr txBox="1">
            <a:spLocks noChangeArrowheads="1"/>
          </p:cNvSpPr>
          <p:nvPr/>
        </p:nvSpPr>
        <p:spPr>
          <a:xfrm>
            <a:off x="1019676" y="1998143"/>
            <a:ext cx="4364456" cy="3429000"/>
          </a:xfrm>
          <a:prstGeom prst="rect">
            <a:avLst/>
          </a:prstGeom>
        </p:spPr>
        <p:txBody>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685800">
              <a:spcAft>
                <a:spcPts val="450"/>
              </a:spcAft>
              <a:buClr>
                <a:srgbClr val="002060"/>
              </a:buClr>
              <a:buFont typeface="Arial" panose="020B0604020202020204" pitchFamily="34" charset="0"/>
              <a:buChar char="•"/>
            </a:pPr>
            <a:r>
              <a:rPr lang="en-US" sz="2100" b="1" u="sng" kern="0" dirty="0">
                <a:solidFill>
                  <a:srgbClr val="68211C"/>
                </a:solidFill>
                <a:latin typeface="Calisto MT" panose="02040603050505030304" pitchFamily="18" charset="0"/>
              </a:rPr>
              <a:t>Diagnostics</a:t>
            </a:r>
            <a:r>
              <a:rPr lang="en-US" sz="2100" kern="0" dirty="0">
                <a:solidFill>
                  <a:srgbClr val="68211C"/>
                </a:solidFill>
                <a:latin typeface="Calisto MT" panose="02040603050505030304" pitchFamily="18" charset="0"/>
              </a:rPr>
              <a:t> </a:t>
            </a:r>
          </a:p>
          <a:p>
            <a:pPr marL="300038" lvl="1" indent="0" defTabSz="685800">
              <a:spcBef>
                <a:spcPts val="0"/>
              </a:spcBef>
              <a:spcAft>
                <a:spcPct val="30000"/>
              </a:spcAft>
              <a:buClr>
                <a:srgbClr val="002060"/>
              </a:buClr>
              <a:buNone/>
            </a:pPr>
            <a:r>
              <a:rPr lang="en-US" sz="2100" b="1" kern="0" dirty="0">
                <a:solidFill>
                  <a:srgbClr val="000000"/>
                </a:solidFill>
                <a:latin typeface="Calisto MT" panose="02040603050505030304" pitchFamily="18" charset="0"/>
              </a:rPr>
              <a:t>Amylase, Lipase, Glucose</a:t>
            </a:r>
          </a:p>
          <a:p>
            <a:pPr marL="300038" lvl="1" indent="0" defTabSz="685800">
              <a:spcBef>
                <a:spcPts val="0"/>
              </a:spcBef>
              <a:spcAft>
                <a:spcPct val="30000"/>
              </a:spcAft>
              <a:buClr>
                <a:srgbClr val="002060"/>
              </a:buClr>
              <a:buNone/>
            </a:pPr>
            <a:endParaRPr lang="en-US" sz="750" b="1" kern="0" dirty="0">
              <a:solidFill>
                <a:srgbClr val="000000"/>
              </a:solidFill>
              <a:latin typeface="Calisto MT" panose="02040603050505030304" pitchFamily="18" charset="0"/>
            </a:endParaRPr>
          </a:p>
          <a:p>
            <a:pPr marL="257175" indent="-257175" defTabSz="685800">
              <a:spcAft>
                <a:spcPts val="0"/>
              </a:spcAft>
              <a:buClr>
                <a:srgbClr val="002060"/>
              </a:buClr>
              <a:buFont typeface="Arial" panose="020B0604020202020204" pitchFamily="34" charset="0"/>
              <a:buChar char="•"/>
            </a:pPr>
            <a:r>
              <a:rPr lang="en-US" sz="2100" b="1" u="sng" kern="0" dirty="0">
                <a:solidFill>
                  <a:srgbClr val="68211C"/>
                </a:solidFill>
                <a:latin typeface="Calisto MT" panose="02040603050505030304" pitchFamily="18" charset="0"/>
              </a:rPr>
              <a:t>Hospital Course</a:t>
            </a:r>
            <a:r>
              <a:rPr lang="en-US" sz="2100" b="1" kern="0" dirty="0">
                <a:solidFill>
                  <a:srgbClr val="68211C"/>
                </a:solidFill>
                <a:latin typeface="Calisto MT" panose="02040603050505030304" pitchFamily="18" charset="0"/>
              </a:rPr>
              <a:t> </a:t>
            </a:r>
          </a:p>
          <a:p>
            <a:pPr marL="300038" lvl="1" indent="0" defTabSz="685800">
              <a:spcBef>
                <a:spcPts val="0"/>
              </a:spcBef>
              <a:spcAft>
                <a:spcPct val="30000"/>
              </a:spcAft>
              <a:buClr>
                <a:srgbClr val="002060"/>
              </a:buClr>
              <a:buNone/>
            </a:pPr>
            <a:r>
              <a:rPr lang="en-US" sz="2100" b="1" kern="0" dirty="0">
                <a:solidFill>
                  <a:srgbClr val="000000"/>
                </a:solidFill>
                <a:latin typeface="Calisto MT" panose="02040603050505030304" pitchFamily="18" charset="0"/>
              </a:rPr>
              <a:t>IVF, Insulin </a:t>
            </a:r>
          </a:p>
          <a:p>
            <a:pPr marL="300038" lvl="1" indent="0" defTabSz="685800">
              <a:spcBef>
                <a:spcPts val="0"/>
              </a:spcBef>
              <a:spcAft>
                <a:spcPct val="30000"/>
              </a:spcAft>
              <a:buClr>
                <a:srgbClr val="002060"/>
              </a:buClr>
              <a:buNone/>
            </a:pPr>
            <a:endParaRPr lang="en-US" sz="750" b="1" kern="0" dirty="0">
              <a:solidFill>
                <a:srgbClr val="000000"/>
              </a:solidFill>
              <a:latin typeface="Calisto MT" panose="02040603050505030304" pitchFamily="18" charset="0"/>
            </a:endParaRPr>
          </a:p>
          <a:p>
            <a:pPr marL="257175" indent="-257175" defTabSz="685800">
              <a:spcAft>
                <a:spcPts val="0"/>
              </a:spcAft>
              <a:buClr>
                <a:srgbClr val="002060"/>
              </a:buClr>
              <a:buFont typeface="Arial" panose="020B0604020202020204" pitchFamily="34" charset="0"/>
              <a:buChar char="•"/>
            </a:pPr>
            <a:r>
              <a:rPr lang="en-US" sz="2100" b="1" u="sng" kern="0" dirty="0">
                <a:solidFill>
                  <a:srgbClr val="68211C"/>
                </a:solidFill>
                <a:latin typeface="Calisto MT" panose="02040603050505030304" pitchFamily="18" charset="0"/>
              </a:rPr>
              <a:t>Recipient Care</a:t>
            </a:r>
          </a:p>
          <a:p>
            <a:pPr marL="0" indent="0" defTabSz="685800">
              <a:spcAft>
                <a:spcPts val="0"/>
              </a:spcAft>
              <a:buClr>
                <a:srgbClr val="002060"/>
              </a:buClr>
              <a:buNone/>
            </a:pPr>
            <a:r>
              <a:rPr lang="en-US" sz="2100" b="1" kern="0" dirty="0">
                <a:solidFill>
                  <a:srgbClr val="C00000"/>
                </a:solidFill>
                <a:latin typeface="Calisto MT" panose="02040603050505030304" pitchFamily="18" charset="0"/>
              </a:rPr>
              <a:t>    </a:t>
            </a:r>
            <a:r>
              <a:rPr lang="en-US" sz="2100" b="1" kern="0" dirty="0">
                <a:solidFill>
                  <a:srgbClr val="000000"/>
                </a:solidFill>
                <a:latin typeface="Calisto MT" panose="02040603050505030304" pitchFamily="18" charset="0"/>
              </a:rPr>
              <a:t>“Pancreas Cocktail”</a:t>
            </a:r>
          </a:p>
          <a:p>
            <a:pPr marL="0" indent="0" defTabSz="685800">
              <a:spcAft>
                <a:spcPts val="0"/>
              </a:spcAft>
              <a:buClr>
                <a:srgbClr val="002060"/>
              </a:buClr>
              <a:buNone/>
            </a:pPr>
            <a:endParaRPr lang="en-US" sz="750" b="1" kern="0" dirty="0">
              <a:solidFill>
                <a:srgbClr val="000000"/>
              </a:solidFill>
              <a:latin typeface="Calisto MT" panose="02040603050505030304" pitchFamily="18" charset="0"/>
            </a:endParaRPr>
          </a:p>
          <a:p>
            <a:pPr marL="257175" indent="-257175" defTabSz="685800">
              <a:spcAft>
                <a:spcPct val="30000"/>
              </a:spcAft>
              <a:buClr>
                <a:srgbClr val="002060"/>
              </a:buClr>
              <a:buFont typeface="Arial" panose="020B0604020202020204" pitchFamily="34" charset="0"/>
              <a:buChar char="•"/>
            </a:pPr>
            <a:r>
              <a:rPr lang="en-US" sz="2100" b="1" u="sng" kern="0" dirty="0">
                <a:solidFill>
                  <a:srgbClr val="68211C"/>
                </a:solidFill>
                <a:latin typeface="Calisto MT" panose="02040603050505030304" pitchFamily="18" charset="0"/>
              </a:rPr>
              <a:t>Transplant Options</a:t>
            </a:r>
            <a:r>
              <a:rPr lang="en-US" sz="2100" b="1" kern="0" dirty="0">
                <a:solidFill>
                  <a:srgbClr val="68211C"/>
                </a:solidFill>
                <a:latin typeface="Calisto MT" panose="02040603050505030304" pitchFamily="18" charset="0"/>
              </a:rPr>
              <a:t>                      </a:t>
            </a:r>
            <a:r>
              <a:rPr lang="en-US" sz="2100" b="1" kern="0" dirty="0">
                <a:solidFill>
                  <a:srgbClr val="000000"/>
                </a:solidFill>
                <a:latin typeface="Calisto MT" panose="02040603050505030304" pitchFamily="18" charset="0"/>
              </a:rPr>
              <a:t>Whole, Islets</a:t>
            </a:r>
          </a:p>
        </p:txBody>
      </p:sp>
      <p:pic>
        <p:nvPicPr>
          <p:cNvPr id="4" name="Picture 2">
            <a:extLst>
              <a:ext uri="{FF2B5EF4-FFF2-40B4-BE49-F238E27FC236}">
                <a16:creationId xmlns:a16="http://schemas.microsoft.com/office/drawing/2014/main" id="{F6A63B8C-0A4E-4439-9E14-33CA1095445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9000"/>
                    </a14:imgEffect>
                  </a14:imgLayer>
                </a14:imgProps>
              </a:ext>
              <a:ext uri="{28A0092B-C50C-407E-A947-70E740481C1C}">
                <a14:useLocalDpi xmlns:a14="http://schemas.microsoft.com/office/drawing/2010/main" val="0"/>
              </a:ext>
            </a:extLst>
          </a:blip>
          <a:srcRect/>
          <a:stretch>
            <a:fillRect/>
          </a:stretch>
        </p:blipFill>
        <p:spPr bwMode="auto">
          <a:xfrm>
            <a:off x="5128552" y="1998144"/>
            <a:ext cx="2468882" cy="164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gi64">
            <a:extLst>
              <a:ext uri="{FF2B5EF4-FFF2-40B4-BE49-F238E27FC236}">
                <a16:creationId xmlns:a16="http://schemas.microsoft.com/office/drawing/2014/main" id="{A6243AD6-31CF-4E93-A846-663B964AEF8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5122838" y="3844089"/>
            <a:ext cx="2474595" cy="1645920"/>
          </a:xfrm>
          <a:prstGeom prst="rect">
            <a:avLst/>
          </a:prstGeom>
        </p:spPr>
      </p:pic>
    </p:spTree>
    <p:extLst>
      <p:ext uri="{BB962C8B-B14F-4D97-AF65-F5344CB8AC3E}">
        <p14:creationId xmlns:p14="http://schemas.microsoft.com/office/powerpoint/2010/main" val="3199354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5E93343-CB99-4DEC-9B38-60BCF4F2C69D}"/>
              </a:ext>
            </a:extLst>
          </p:cNvPr>
          <p:cNvGrpSpPr>
            <a:grpSpLocks/>
          </p:cNvGrpSpPr>
          <p:nvPr/>
        </p:nvGrpSpPr>
        <p:grpSpPr bwMode="auto">
          <a:xfrm>
            <a:off x="4665245" y="1657350"/>
            <a:ext cx="3314700" cy="3314700"/>
            <a:chOff x="240" y="1440"/>
            <a:chExt cx="2408" cy="2153"/>
          </a:xfrm>
        </p:grpSpPr>
        <p:pic>
          <p:nvPicPr>
            <p:cNvPr id="3" name="Picture 3">
              <a:extLst>
                <a:ext uri="{FF2B5EF4-FFF2-40B4-BE49-F238E27FC236}">
                  <a16:creationId xmlns:a16="http://schemas.microsoft.com/office/drawing/2014/main" id="{BACBF411-B1D5-4DDA-8D62-C1525FF135EA}"/>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440"/>
              <a:ext cx="2408" cy="2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CCAB9A6F-6E0D-4644-890D-CCA91FD087C3}"/>
                </a:ext>
              </a:extLst>
            </p:cNvPr>
            <p:cNvSpPr>
              <a:spLocks noChangeArrowheads="1"/>
            </p:cNvSpPr>
            <p:nvPr/>
          </p:nvSpPr>
          <p:spPr bwMode="auto">
            <a:xfrm>
              <a:off x="298" y="1469"/>
              <a:ext cx="2284" cy="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57175" indent="-257175" algn="l" defTabSz="685800">
                <a:spcBef>
                  <a:spcPct val="20000"/>
                </a:spcBef>
                <a:buClr>
                  <a:srgbClr val="FF0000"/>
                </a:buClr>
                <a:buSzPct val="120000"/>
                <a:buFontTx/>
                <a:buChar char="•"/>
              </a:pPr>
              <a:endParaRPr lang="en-US" sz="1350">
                <a:solidFill>
                  <a:srgbClr val="FFFFFF"/>
                </a:solidFill>
                <a:latin typeface="Arial" pitchFamily="34" charset="0"/>
              </a:endParaRPr>
            </a:p>
          </p:txBody>
        </p:sp>
      </p:grpSp>
      <p:pic>
        <p:nvPicPr>
          <p:cNvPr id="5" name="Picture 5">
            <a:extLst>
              <a:ext uri="{FF2B5EF4-FFF2-40B4-BE49-F238E27FC236}">
                <a16:creationId xmlns:a16="http://schemas.microsoft.com/office/drawing/2014/main" id="{6576E1C7-F3AB-49AC-BFE4-6C546909ECD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0545" y="1657350"/>
            <a:ext cx="3086100" cy="3314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1725035C-B53D-4B6A-B4FB-045B72946BFB}"/>
              </a:ext>
            </a:extLst>
          </p:cNvPr>
          <p:cNvSpPr txBox="1">
            <a:spLocks noChangeArrowheads="1"/>
          </p:cNvSpPr>
          <p:nvPr/>
        </p:nvSpPr>
        <p:spPr bwMode="auto">
          <a:xfrm>
            <a:off x="1750595" y="917406"/>
            <a:ext cx="58293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300" b="1" kern="0" dirty="0">
                <a:solidFill>
                  <a:srgbClr val="002060"/>
                </a:solidFill>
                <a:latin typeface="Calisto MT" panose="02040603050505030304" pitchFamily="18" charset="0"/>
              </a:rPr>
              <a:t>Impaired Gas Exchange</a:t>
            </a:r>
          </a:p>
        </p:txBody>
      </p:sp>
      <p:sp>
        <p:nvSpPr>
          <p:cNvPr id="7" name="Text Box 7">
            <a:extLst>
              <a:ext uri="{FF2B5EF4-FFF2-40B4-BE49-F238E27FC236}">
                <a16:creationId xmlns:a16="http://schemas.microsoft.com/office/drawing/2014/main" id="{E25216F9-F3B0-422F-A11F-05D464765D1E}"/>
              </a:ext>
            </a:extLst>
          </p:cNvPr>
          <p:cNvSpPr txBox="1">
            <a:spLocks noChangeArrowheads="1"/>
          </p:cNvSpPr>
          <p:nvPr/>
        </p:nvSpPr>
        <p:spPr bwMode="auto">
          <a:xfrm>
            <a:off x="1141693" y="5029200"/>
            <a:ext cx="705186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eaLnBrk="1" hangingPunct="1"/>
            <a:r>
              <a:rPr lang="en-US" sz="1950" b="1" dirty="0">
                <a:solidFill>
                  <a:srgbClr val="68211C"/>
                </a:solidFill>
                <a:latin typeface="Calisto MT" panose="02040603050505030304" pitchFamily="18" charset="0"/>
              </a:rPr>
              <a:t>What are some donor management strategies we might suggest</a:t>
            </a:r>
          </a:p>
          <a:p>
            <a:pPr defTabSz="685800" eaLnBrk="1" hangingPunct="1"/>
            <a:r>
              <a:rPr lang="en-US" sz="1950" b="1" dirty="0">
                <a:solidFill>
                  <a:srgbClr val="68211C"/>
                </a:solidFill>
                <a:latin typeface="Calisto MT" panose="02040603050505030304" pitchFamily="18" charset="0"/>
              </a:rPr>
              <a:t>to get from the x-ray on the left to the x-ray on the right?</a:t>
            </a:r>
          </a:p>
        </p:txBody>
      </p:sp>
    </p:spTree>
    <p:extLst>
      <p:ext uri="{BB962C8B-B14F-4D97-AF65-F5344CB8AC3E}">
        <p14:creationId xmlns:p14="http://schemas.microsoft.com/office/powerpoint/2010/main" val="1343020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0">
            <a:extLst>
              <a:ext uri="{FF2B5EF4-FFF2-40B4-BE49-F238E27FC236}">
                <a16:creationId xmlns:a16="http://schemas.microsoft.com/office/drawing/2014/main" id="{D151FCBF-8890-408B-B558-9DAB9218A3A6}"/>
              </a:ext>
            </a:extLst>
          </p:cNvPr>
          <p:cNvSpPr>
            <a:spLocks noChangeArrowheads="1"/>
          </p:cNvSpPr>
          <p:nvPr/>
        </p:nvSpPr>
        <p:spPr bwMode="auto">
          <a:xfrm>
            <a:off x="5530767" y="1775978"/>
            <a:ext cx="2842460" cy="3760334"/>
          </a:xfrm>
          <a:prstGeom prst="rect">
            <a:avLst/>
          </a:prstGeom>
          <a:solidFill>
            <a:srgbClr val="0F3974"/>
          </a:solidFill>
          <a:ln w="12699">
            <a:noFill/>
            <a:miter lim="800000"/>
            <a:headEnd/>
            <a:tailEnd/>
          </a:ln>
          <a:effectLst/>
        </p:spPr>
        <p:txBody>
          <a:bodyPr lIns="67866" tIns="33338" rIns="67866" bIns="33338" anchor="ctr"/>
          <a:lstStyle/>
          <a:p>
            <a:pPr defTabSz="685800">
              <a:spcBef>
                <a:spcPts val="4350"/>
              </a:spcBef>
              <a:defRPr/>
            </a:pPr>
            <a:endParaRPr lang="en-US" sz="3000" b="1" dirty="0">
              <a:solidFill>
                <a:prstClr val="white"/>
              </a:solidFill>
              <a:latin typeface="Calisto MT" panose="02040603050505030304" pitchFamily="18" charset="0"/>
            </a:endParaRPr>
          </a:p>
        </p:txBody>
      </p:sp>
      <p:sp>
        <p:nvSpPr>
          <p:cNvPr id="2" name="Rectangle 2">
            <a:extLst>
              <a:ext uri="{FF2B5EF4-FFF2-40B4-BE49-F238E27FC236}">
                <a16:creationId xmlns:a16="http://schemas.microsoft.com/office/drawing/2014/main" id="{8B38264E-A283-4C39-AD3A-A502F2148159}"/>
              </a:ext>
            </a:extLst>
          </p:cNvPr>
          <p:cNvSpPr txBox="1">
            <a:spLocks noChangeArrowheads="1"/>
          </p:cNvSpPr>
          <p:nvPr/>
        </p:nvSpPr>
        <p:spPr>
          <a:xfrm>
            <a:off x="569996" y="1008397"/>
            <a:ext cx="8004008" cy="857250"/>
          </a:xfrm>
          <a:prstGeom prst="rect">
            <a:avLst/>
          </a:prstGeom>
        </p:spPr>
        <p:txBody>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300" b="1" kern="0" dirty="0">
                <a:solidFill>
                  <a:srgbClr val="002060"/>
                </a:solidFill>
                <a:latin typeface="Calisto MT" panose="02040603050505030304" pitchFamily="18" charset="0"/>
              </a:rPr>
              <a:t>Impaired Gas Exchange Management</a:t>
            </a:r>
          </a:p>
        </p:txBody>
      </p:sp>
      <p:sp>
        <p:nvSpPr>
          <p:cNvPr id="3" name="Rectangle 3">
            <a:extLst>
              <a:ext uri="{FF2B5EF4-FFF2-40B4-BE49-F238E27FC236}">
                <a16:creationId xmlns:a16="http://schemas.microsoft.com/office/drawing/2014/main" id="{B0086B26-7AE7-4FFD-9CB7-AB77CACD68DB}"/>
              </a:ext>
            </a:extLst>
          </p:cNvPr>
          <p:cNvSpPr txBox="1">
            <a:spLocks noChangeArrowheads="1"/>
          </p:cNvSpPr>
          <p:nvPr/>
        </p:nvSpPr>
        <p:spPr>
          <a:xfrm>
            <a:off x="582779" y="1878195"/>
            <a:ext cx="4972050" cy="3645569"/>
          </a:xfrm>
          <a:prstGeom prst="rect">
            <a:avLst/>
          </a:prstGeom>
        </p:spPr>
        <p:txBody>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685800">
              <a:buNone/>
              <a:defRPr/>
            </a:pPr>
            <a:r>
              <a:rPr lang="en-US" sz="2100" b="1" i="1" kern="0" dirty="0">
                <a:solidFill>
                  <a:srgbClr val="68211C"/>
                </a:solidFill>
                <a:latin typeface="Calisto MT" panose="02040603050505030304" pitchFamily="18" charset="0"/>
              </a:rPr>
              <a:t>       </a:t>
            </a:r>
            <a:r>
              <a:rPr lang="en-US" sz="2700" b="1" i="1" u="sng" kern="0" dirty="0">
                <a:solidFill>
                  <a:srgbClr val="68211C"/>
                </a:solidFill>
                <a:latin typeface="Calisto MT" panose="02040603050505030304" pitchFamily="18" charset="0"/>
              </a:rPr>
              <a:t>GOALS</a:t>
            </a:r>
            <a:endParaRPr lang="en-US" sz="2100" b="1" i="1" u="sng" kern="0" dirty="0">
              <a:solidFill>
                <a:srgbClr val="68211C"/>
              </a:solidFill>
              <a:latin typeface="Calisto MT" panose="02040603050505030304" pitchFamily="18" charset="0"/>
            </a:endParaRPr>
          </a:p>
          <a:p>
            <a:pPr marL="557213" lvl="1" indent="-214313" defTabSz="685800">
              <a:lnSpc>
                <a:spcPct val="120000"/>
              </a:lnSpc>
              <a:buClr>
                <a:srgbClr val="002060"/>
              </a:buClr>
              <a:buFont typeface="Arial" panose="020B0604020202020204" pitchFamily="34" charset="0"/>
              <a:buChar char="•"/>
              <a:defRPr/>
            </a:pPr>
            <a:r>
              <a:rPr lang="en-US" sz="1950" kern="0" dirty="0">
                <a:solidFill>
                  <a:srgbClr val="000000"/>
                </a:solidFill>
                <a:latin typeface="Calisto MT" panose="02040603050505030304" pitchFamily="18" charset="0"/>
              </a:rPr>
              <a:t>Keep O</a:t>
            </a:r>
            <a:r>
              <a:rPr lang="en-US" sz="1950" kern="0" baseline="-25000" dirty="0">
                <a:solidFill>
                  <a:srgbClr val="000000"/>
                </a:solidFill>
                <a:latin typeface="Calisto MT" panose="02040603050505030304" pitchFamily="18" charset="0"/>
              </a:rPr>
              <a:t>2</a:t>
            </a:r>
            <a:r>
              <a:rPr lang="en-US" sz="1950" kern="0" dirty="0">
                <a:solidFill>
                  <a:srgbClr val="000000"/>
                </a:solidFill>
                <a:latin typeface="Calisto MT" panose="02040603050505030304" pitchFamily="18" charset="0"/>
              </a:rPr>
              <a:t> Saturation &gt; 95%</a:t>
            </a:r>
          </a:p>
          <a:p>
            <a:pPr marL="557213" lvl="1" indent="-214313" defTabSz="685800">
              <a:lnSpc>
                <a:spcPct val="120000"/>
              </a:lnSpc>
              <a:buClr>
                <a:srgbClr val="002060"/>
              </a:buClr>
              <a:buFont typeface="Arial" panose="020B0604020202020204" pitchFamily="34" charset="0"/>
              <a:buChar char="•"/>
              <a:defRPr/>
            </a:pPr>
            <a:r>
              <a:rPr lang="en-US" sz="1950" kern="0" dirty="0">
                <a:solidFill>
                  <a:srgbClr val="000000"/>
                </a:solidFill>
                <a:latin typeface="Calisto MT" panose="02040603050505030304" pitchFamily="18" charset="0"/>
              </a:rPr>
              <a:t>FiO</a:t>
            </a:r>
            <a:r>
              <a:rPr lang="en-US" sz="1950" kern="0" baseline="-25000" dirty="0">
                <a:solidFill>
                  <a:srgbClr val="000000"/>
                </a:solidFill>
                <a:latin typeface="Calisto MT" panose="02040603050505030304" pitchFamily="18" charset="0"/>
              </a:rPr>
              <a:t>2</a:t>
            </a:r>
            <a:r>
              <a:rPr lang="en-US" sz="1950" kern="0" dirty="0">
                <a:solidFill>
                  <a:srgbClr val="000000"/>
                </a:solidFill>
                <a:latin typeface="Calisto MT" panose="02040603050505030304" pitchFamily="18" charset="0"/>
              </a:rPr>
              <a:t> to maintain Pa O</a:t>
            </a:r>
            <a:r>
              <a:rPr lang="en-US" sz="1950" kern="0" baseline="-25000" dirty="0">
                <a:solidFill>
                  <a:srgbClr val="000000"/>
                </a:solidFill>
                <a:latin typeface="Calisto MT" panose="02040603050505030304" pitchFamily="18" charset="0"/>
              </a:rPr>
              <a:t>2</a:t>
            </a:r>
            <a:r>
              <a:rPr lang="en-US" sz="1950" kern="0" dirty="0">
                <a:solidFill>
                  <a:srgbClr val="000000"/>
                </a:solidFill>
                <a:latin typeface="Calisto MT" panose="02040603050505030304" pitchFamily="18" charset="0"/>
              </a:rPr>
              <a:t> 80-100 mmHg</a:t>
            </a:r>
          </a:p>
          <a:p>
            <a:pPr marL="685800" lvl="2" indent="0" defTabSz="685800">
              <a:lnSpc>
                <a:spcPct val="120000"/>
              </a:lnSpc>
              <a:buClr>
                <a:srgbClr val="002060"/>
              </a:buClr>
              <a:buNone/>
              <a:defRPr/>
            </a:pPr>
            <a:r>
              <a:rPr lang="en-US" sz="2025" kern="0" dirty="0">
                <a:solidFill>
                  <a:srgbClr val="000000"/>
                </a:solidFill>
                <a:latin typeface="Calisto MT" panose="02040603050505030304" pitchFamily="18" charset="0"/>
              </a:rPr>
              <a:t>- On lowest FiO</a:t>
            </a:r>
            <a:r>
              <a:rPr lang="en-US" sz="2025" kern="0" baseline="-25000" dirty="0">
                <a:solidFill>
                  <a:srgbClr val="000000"/>
                </a:solidFill>
                <a:latin typeface="Calisto MT" panose="02040603050505030304" pitchFamily="18" charset="0"/>
              </a:rPr>
              <a:t>2</a:t>
            </a:r>
          </a:p>
          <a:p>
            <a:pPr marL="557213" lvl="1" indent="-214313" defTabSz="685800">
              <a:lnSpc>
                <a:spcPct val="120000"/>
              </a:lnSpc>
              <a:buClr>
                <a:srgbClr val="002060"/>
              </a:buClr>
              <a:buFont typeface="Arial" panose="020B0604020202020204" pitchFamily="34" charset="0"/>
              <a:buChar char="•"/>
              <a:defRPr/>
            </a:pPr>
            <a:r>
              <a:rPr lang="en-US" sz="1950" kern="0" dirty="0">
                <a:solidFill>
                  <a:srgbClr val="000000"/>
                </a:solidFill>
                <a:latin typeface="Calisto MT" panose="02040603050505030304" pitchFamily="18" charset="0"/>
              </a:rPr>
              <a:t>O</a:t>
            </a:r>
            <a:r>
              <a:rPr lang="en-US" sz="1950" kern="0" baseline="-25000" dirty="0">
                <a:solidFill>
                  <a:srgbClr val="000000"/>
                </a:solidFill>
                <a:latin typeface="Calisto MT" panose="02040603050505030304" pitchFamily="18" charset="0"/>
              </a:rPr>
              <a:t>2 </a:t>
            </a:r>
            <a:r>
              <a:rPr lang="en-US" sz="1950" kern="0" dirty="0">
                <a:solidFill>
                  <a:srgbClr val="000000"/>
                </a:solidFill>
                <a:latin typeface="Calisto MT" panose="02040603050505030304" pitchFamily="18" charset="0"/>
              </a:rPr>
              <a:t>challenge: Pa O</a:t>
            </a:r>
            <a:r>
              <a:rPr lang="en-US" sz="1950" kern="0" baseline="-25000" dirty="0">
                <a:solidFill>
                  <a:srgbClr val="000000"/>
                </a:solidFill>
                <a:latin typeface="Calisto MT" panose="02040603050505030304" pitchFamily="18" charset="0"/>
              </a:rPr>
              <a:t>2</a:t>
            </a:r>
            <a:r>
              <a:rPr lang="en-US" sz="1950" kern="0" dirty="0">
                <a:solidFill>
                  <a:srgbClr val="000000"/>
                </a:solidFill>
                <a:latin typeface="Calisto MT" panose="02040603050505030304" pitchFamily="18" charset="0"/>
              </a:rPr>
              <a:t> &gt; 300 mmHg </a:t>
            </a:r>
          </a:p>
          <a:p>
            <a:pPr marL="685800" lvl="2" indent="0" defTabSz="685800">
              <a:lnSpc>
                <a:spcPct val="120000"/>
              </a:lnSpc>
              <a:buClr>
                <a:srgbClr val="002060"/>
              </a:buClr>
              <a:buNone/>
              <a:defRPr/>
            </a:pPr>
            <a:r>
              <a:rPr lang="en-US" sz="2025" kern="0" dirty="0">
                <a:solidFill>
                  <a:srgbClr val="000000"/>
                </a:solidFill>
                <a:latin typeface="Calisto MT" panose="02040603050505030304" pitchFamily="18" charset="0"/>
              </a:rPr>
              <a:t>- On 100%, PEEP +5 cmH2O</a:t>
            </a:r>
          </a:p>
          <a:p>
            <a:pPr marL="685800" lvl="2" indent="0" defTabSz="685800">
              <a:lnSpc>
                <a:spcPct val="120000"/>
              </a:lnSpc>
              <a:buClr>
                <a:srgbClr val="002060"/>
              </a:buClr>
              <a:buNone/>
              <a:defRPr/>
            </a:pPr>
            <a:r>
              <a:rPr lang="en-US" sz="2025" kern="0" dirty="0">
                <a:solidFill>
                  <a:srgbClr val="000000"/>
                </a:solidFill>
                <a:latin typeface="Calisto MT" panose="02040603050505030304" pitchFamily="18" charset="0"/>
              </a:rPr>
              <a:t>- P/F ratio &gt; 300 </a:t>
            </a:r>
          </a:p>
          <a:p>
            <a:pPr marL="557213" lvl="1" indent="-214313" defTabSz="685800">
              <a:lnSpc>
                <a:spcPct val="120000"/>
              </a:lnSpc>
              <a:buClr>
                <a:srgbClr val="002060"/>
              </a:buClr>
              <a:buFont typeface="Arial" panose="020B0604020202020204" pitchFamily="34" charset="0"/>
              <a:buChar char="•"/>
              <a:defRPr/>
            </a:pPr>
            <a:r>
              <a:rPr lang="en-US" sz="1950" kern="0" dirty="0">
                <a:solidFill>
                  <a:srgbClr val="000000"/>
                </a:solidFill>
                <a:latin typeface="Calisto MT" panose="02040603050505030304" pitchFamily="18" charset="0"/>
              </a:rPr>
              <a:t>Maintain pH between 7.30 – 7.45</a:t>
            </a:r>
            <a:endParaRPr lang="en-US" sz="1800" kern="0" dirty="0">
              <a:solidFill>
                <a:srgbClr val="000000"/>
              </a:solidFill>
              <a:latin typeface="Calisto MT" panose="02040603050505030304" pitchFamily="18" charset="0"/>
            </a:endParaRPr>
          </a:p>
          <a:p>
            <a:pPr marL="257175" indent="-257175" defTabSz="685800">
              <a:buNone/>
              <a:defRPr/>
            </a:pPr>
            <a:endParaRPr lang="en-US" sz="2100" kern="0" dirty="0">
              <a:solidFill>
                <a:srgbClr val="000000"/>
              </a:solidFill>
              <a:latin typeface="Calisto MT" panose="02040603050505030304" pitchFamily="18" charset="0"/>
            </a:endParaRPr>
          </a:p>
        </p:txBody>
      </p:sp>
      <p:pic>
        <p:nvPicPr>
          <p:cNvPr id="4" name="Picture 6" descr="Mountain Climbing, climbing posters, climbing art, climbing photos, climbing images, climbing prints">
            <a:hlinkClick r:id="rId3"/>
            <a:extLst>
              <a:ext uri="{FF2B5EF4-FFF2-40B4-BE49-F238E27FC236}">
                <a16:creationId xmlns:a16="http://schemas.microsoft.com/office/drawing/2014/main" id="{2F5D58AE-015B-4138-90E3-A71281119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606" y="1865647"/>
            <a:ext cx="2392781" cy="35809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275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595A9B-B097-44E6-AF61-E226D994EC44}"/>
              </a:ext>
            </a:extLst>
          </p:cNvPr>
          <p:cNvSpPr txBox="1">
            <a:spLocks noChangeArrowheads="1"/>
          </p:cNvSpPr>
          <p:nvPr/>
        </p:nvSpPr>
        <p:spPr>
          <a:xfrm>
            <a:off x="1228725" y="1028700"/>
            <a:ext cx="668655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en-US" sz="3600" b="1" dirty="0">
                <a:solidFill>
                  <a:srgbClr val="002060"/>
                </a:solidFill>
                <a:latin typeface="Calisto MT" panose="02040603050505030304" pitchFamily="18" charset="0"/>
              </a:rPr>
              <a:t>Pulmonary Management</a:t>
            </a:r>
          </a:p>
        </p:txBody>
      </p:sp>
      <p:sp>
        <p:nvSpPr>
          <p:cNvPr id="3" name="Text Box 3">
            <a:extLst>
              <a:ext uri="{FF2B5EF4-FFF2-40B4-BE49-F238E27FC236}">
                <a16:creationId xmlns:a16="http://schemas.microsoft.com/office/drawing/2014/main" id="{1CBD387D-4758-4DF4-BBF1-AF66E9A12626}"/>
              </a:ext>
            </a:extLst>
          </p:cNvPr>
          <p:cNvSpPr txBox="1">
            <a:spLocks noChangeArrowheads="1"/>
          </p:cNvSpPr>
          <p:nvPr/>
        </p:nvSpPr>
        <p:spPr bwMode="auto">
          <a:xfrm>
            <a:off x="3098131" y="1809219"/>
            <a:ext cx="6045869" cy="421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
              </a:defRPr>
            </a:lvl1pPr>
            <a:lvl2pPr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marL="342900" indent="-342900" algn="l" defTabSz="685800">
              <a:buClr>
                <a:srgbClr val="002060"/>
              </a:buClr>
              <a:buFont typeface="Arial" panose="020B0604020202020204" pitchFamily="34" charset="0"/>
              <a:buChar char="•"/>
            </a:pPr>
            <a:r>
              <a:rPr lang="en-US" sz="1950" dirty="0">
                <a:solidFill>
                  <a:srgbClr val="000000"/>
                </a:solidFill>
                <a:latin typeface="Calisto MT" panose="02040603050505030304" pitchFamily="18" charset="0"/>
              </a:rPr>
              <a:t> Aggressive pulmonary toileting</a:t>
            </a:r>
          </a:p>
          <a:p>
            <a:pPr marL="342900" lvl="1" algn="l" defTabSz="685800">
              <a:buClr>
                <a:srgbClr val="002060"/>
              </a:buClr>
            </a:pPr>
            <a:r>
              <a:rPr lang="en-US" sz="1875" dirty="0">
                <a:solidFill>
                  <a:srgbClr val="000000"/>
                </a:solidFill>
                <a:latin typeface="Calisto MT" panose="02040603050505030304" pitchFamily="18" charset="0"/>
              </a:rPr>
              <a:t>	- Bronchodilator therapy</a:t>
            </a:r>
          </a:p>
          <a:p>
            <a:pPr marL="342900" lvl="1" algn="l" defTabSz="685800">
              <a:buClr>
                <a:srgbClr val="002060"/>
              </a:buClr>
            </a:pPr>
            <a:r>
              <a:rPr lang="en-US" sz="1875" dirty="0">
                <a:solidFill>
                  <a:srgbClr val="000000"/>
                </a:solidFill>
                <a:latin typeface="Calisto MT" panose="02040603050505030304" pitchFamily="18" charset="0"/>
              </a:rPr>
              <a:t>	- CPT</a:t>
            </a:r>
          </a:p>
          <a:p>
            <a:pPr marL="342900" lvl="1" algn="l" defTabSz="685800">
              <a:buClr>
                <a:srgbClr val="002060"/>
              </a:buClr>
            </a:pPr>
            <a:r>
              <a:rPr lang="en-US" sz="1875" dirty="0">
                <a:solidFill>
                  <a:srgbClr val="000000"/>
                </a:solidFill>
                <a:latin typeface="Calisto MT" panose="02040603050505030304" pitchFamily="18" charset="0"/>
              </a:rPr>
              <a:t>	- Head of bed up 30</a:t>
            </a:r>
            <a:r>
              <a:rPr lang="en-US" sz="1875" baseline="30000" dirty="0">
                <a:solidFill>
                  <a:srgbClr val="000000"/>
                </a:solidFill>
                <a:latin typeface="Calisto MT" panose="02040603050505030304" pitchFamily="18" charset="0"/>
              </a:rPr>
              <a:t>o</a:t>
            </a:r>
          </a:p>
          <a:p>
            <a:pPr marL="128588" indent="-128588" algn="l" defTabSz="685800">
              <a:buClr>
                <a:srgbClr val="002060"/>
              </a:buClr>
              <a:buFont typeface="Arial" panose="020B0604020202020204" pitchFamily="34" charset="0"/>
              <a:buChar char="•"/>
            </a:pPr>
            <a:endParaRPr lang="en-US" sz="600" baseline="30000" dirty="0">
              <a:solidFill>
                <a:srgbClr val="000000"/>
              </a:solidFill>
              <a:latin typeface="Calisto MT" panose="02040603050505030304" pitchFamily="18" charset="0"/>
            </a:endParaRPr>
          </a:p>
          <a:p>
            <a:pPr marL="128588" indent="-128588" algn="l" defTabSz="685800">
              <a:buClr>
                <a:srgbClr val="002060"/>
              </a:buClr>
              <a:buFont typeface="Arial" panose="020B0604020202020204" pitchFamily="34" charset="0"/>
              <a:buChar char="•"/>
            </a:pPr>
            <a:endParaRPr lang="en-US" sz="600" baseline="30000" dirty="0">
              <a:solidFill>
                <a:srgbClr val="000000"/>
              </a:solidFill>
              <a:latin typeface="Calisto MT" panose="02040603050505030304" pitchFamily="18" charset="0"/>
            </a:endParaRPr>
          </a:p>
          <a:p>
            <a:pPr marL="257175" indent="-257175" algn="l" defTabSz="685800">
              <a:buClr>
                <a:srgbClr val="002060"/>
              </a:buClr>
              <a:buFont typeface="Arial" panose="020B0604020202020204" pitchFamily="34" charset="0"/>
              <a:buChar char="•"/>
            </a:pPr>
            <a:r>
              <a:rPr lang="en-US" sz="1875" dirty="0">
                <a:solidFill>
                  <a:srgbClr val="000000"/>
                </a:solidFill>
                <a:latin typeface="Calisto MT" panose="02040603050505030304" pitchFamily="18" charset="0"/>
              </a:rPr>
              <a:t> </a:t>
            </a:r>
            <a:r>
              <a:rPr lang="en-US" sz="1950" dirty="0">
                <a:solidFill>
                  <a:srgbClr val="000000"/>
                </a:solidFill>
                <a:latin typeface="Calisto MT" panose="02040603050505030304" pitchFamily="18" charset="0"/>
              </a:rPr>
              <a:t>Aggressive ventilator management</a:t>
            </a:r>
          </a:p>
          <a:p>
            <a:pPr algn="l" defTabSz="685800">
              <a:buClr>
                <a:srgbClr val="002060"/>
              </a:buClr>
            </a:pPr>
            <a:r>
              <a:rPr lang="en-US" sz="1950" dirty="0">
                <a:solidFill>
                  <a:srgbClr val="000000"/>
                </a:solidFill>
                <a:latin typeface="Calisto MT" panose="02040603050505030304" pitchFamily="18" charset="0"/>
              </a:rPr>
              <a:t>	- TV 6-10cc/kg IBW, Increase resting PEEP</a:t>
            </a:r>
          </a:p>
          <a:p>
            <a:pPr algn="l" defTabSz="685800">
              <a:lnSpc>
                <a:spcPct val="90000"/>
              </a:lnSpc>
              <a:buClr>
                <a:srgbClr val="002060"/>
              </a:buClr>
            </a:pPr>
            <a:endParaRPr lang="en-US" sz="600" dirty="0">
              <a:solidFill>
                <a:srgbClr val="000000"/>
              </a:solidFill>
              <a:latin typeface="Calisto MT" panose="02040603050505030304" pitchFamily="18" charset="0"/>
            </a:endParaRPr>
          </a:p>
          <a:p>
            <a:pPr algn="l" defTabSz="685800">
              <a:lnSpc>
                <a:spcPct val="90000"/>
              </a:lnSpc>
              <a:buClr>
                <a:srgbClr val="002060"/>
              </a:buClr>
            </a:pPr>
            <a:endParaRPr lang="en-US" sz="600" dirty="0">
              <a:solidFill>
                <a:srgbClr val="000000"/>
              </a:solidFill>
              <a:latin typeface="Calisto MT" panose="02040603050505030304" pitchFamily="18" charset="0"/>
            </a:endParaRPr>
          </a:p>
          <a:p>
            <a:pPr marL="257175" indent="-257175" algn="l" defTabSz="685800">
              <a:lnSpc>
                <a:spcPct val="90000"/>
              </a:lnSpc>
              <a:buClr>
                <a:srgbClr val="002060"/>
              </a:buClr>
              <a:buFont typeface="Arial" panose="020B0604020202020204" pitchFamily="34" charset="0"/>
              <a:buChar char="•"/>
            </a:pPr>
            <a:r>
              <a:rPr lang="en-US" sz="1875" dirty="0">
                <a:solidFill>
                  <a:srgbClr val="000000"/>
                </a:solidFill>
                <a:latin typeface="Calisto MT" panose="02040603050505030304" pitchFamily="18" charset="0"/>
              </a:rPr>
              <a:t>  </a:t>
            </a:r>
            <a:r>
              <a:rPr lang="en-US" sz="1950" dirty="0">
                <a:solidFill>
                  <a:srgbClr val="000000"/>
                </a:solidFill>
                <a:latin typeface="Calisto MT" panose="02040603050505030304" pitchFamily="18" charset="0"/>
              </a:rPr>
              <a:t>Frequent ABG’s; O</a:t>
            </a:r>
            <a:r>
              <a:rPr lang="en-US" sz="1950" baseline="-25000" dirty="0">
                <a:solidFill>
                  <a:srgbClr val="000000"/>
                </a:solidFill>
                <a:latin typeface="Calisto MT" panose="02040603050505030304" pitchFamily="18" charset="0"/>
              </a:rPr>
              <a:t>2</a:t>
            </a:r>
            <a:r>
              <a:rPr lang="en-US" sz="1950" dirty="0">
                <a:solidFill>
                  <a:srgbClr val="000000"/>
                </a:solidFill>
                <a:latin typeface="Calisto MT" panose="02040603050505030304" pitchFamily="18" charset="0"/>
              </a:rPr>
              <a:t> challenge testing</a:t>
            </a:r>
          </a:p>
          <a:p>
            <a:pPr marL="128588" indent="-128588" algn="l" defTabSz="685800">
              <a:lnSpc>
                <a:spcPct val="90000"/>
              </a:lnSpc>
              <a:buClr>
                <a:srgbClr val="002060"/>
              </a:buClr>
              <a:buFont typeface="Arial" panose="020B0604020202020204" pitchFamily="34" charset="0"/>
              <a:buChar char="•"/>
            </a:pPr>
            <a:endParaRPr lang="en-US" sz="600" dirty="0">
              <a:solidFill>
                <a:srgbClr val="000000"/>
              </a:solidFill>
              <a:latin typeface="Calisto MT" panose="02040603050505030304" pitchFamily="18" charset="0"/>
            </a:endParaRPr>
          </a:p>
          <a:p>
            <a:pPr marL="128588" indent="-128588" algn="l" defTabSz="685800">
              <a:lnSpc>
                <a:spcPct val="90000"/>
              </a:lnSpc>
              <a:buClr>
                <a:srgbClr val="002060"/>
              </a:buClr>
              <a:buFont typeface="Arial" panose="020B0604020202020204" pitchFamily="34" charset="0"/>
              <a:buChar char="•"/>
            </a:pPr>
            <a:endParaRPr lang="en-US" sz="600" dirty="0">
              <a:solidFill>
                <a:srgbClr val="000000"/>
              </a:solidFill>
              <a:latin typeface="Calisto MT" panose="02040603050505030304" pitchFamily="18" charset="0"/>
            </a:endParaRPr>
          </a:p>
          <a:p>
            <a:pPr marL="257175" indent="-257175" algn="l" defTabSz="685800">
              <a:lnSpc>
                <a:spcPct val="90000"/>
              </a:lnSpc>
              <a:buClr>
                <a:srgbClr val="002060"/>
              </a:buClr>
              <a:buFont typeface="Arial" panose="020B0604020202020204" pitchFamily="34" charset="0"/>
              <a:buChar char="•"/>
            </a:pPr>
            <a:r>
              <a:rPr lang="en-US" sz="1875" dirty="0">
                <a:solidFill>
                  <a:srgbClr val="000000"/>
                </a:solidFill>
                <a:latin typeface="Calisto MT" panose="02040603050505030304" pitchFamily="18" charset="0"/>
              </a:rPr>
              <a:t>  </a:t>
            </a:r>
            <a:r>
              <a:rPr lang="en-US" sz="1950" dirty="0">
                <a:solidFill>
                  <a:srgbClr val="000000"/>
                </a:solidFill>
                <a:latin typeface="Calisto MT" panose="02040603050505030304" pitchFamily="18" charset="0"/>
              </a:rPr>
              <a:t>ET tube maintenance</a:t>
            </a:r>
          </a:p>
          <a:p>
            <a:pPr algn="l" defTabSz="685800">
              <a:lnSpc>
                <a:spcPct val="90000"/>
              </a:lnSpc>
              <a:buClr>
                <a:srgbClr val="002060"/>
              </a:buClr>
            </a:pPr>
            <a:r>
              <a:rPr lang="en-US" sz="1950" dirty="0">
                <a:solidFill>
                  <a:srgbClr val="000000"/>
                </a:solidFill>
                <a:latin typeface="Calisto MT" panose="02040603050505030304" pitchFamily="18" charset="0"/>
              </a:rPr>
              <a:t>	- </a:t>
            </a:r>
            <a:r>
              <a:rPr lang="en-US" sz="1875" dirty="0">
                <a:solidFill>
                  <a:srgbClr val="000000"/>
                </a:solidFill>
                <a:latin typeface="Calisto MT" panose="02040603050505030304" pitchFamily="18" charset="0"/>
              </a:rPr>
              <a:t>Hyperinflation of the ETT cuff</a:t>
            </a:r>
          </a:p>
          <a:p>
            <a:pPr marL="214313" indent="-214313" algn="l" defTabSz="685800">
              <a:lnSpc>
                <a:spcPct val="90000"/>
              </a:lnSpc>
              <a:buClr>
                <a:srgbClr val="002060"/>
              </a:buClr>
              <a:buFont typeface="Arial" panose="020B0604020202020204" pitchFamily="34" charset="0"/>
              <a:buChar char="•"/>
            </a:pPr>
            <a:endParaRPr lang="en-US" sz="1050" dirty="0">
              <a:solidFill>
                <a:srgbClr val="000000"/>
              </a:solidFill>
              <a:latin typeface="Calisto MT" panose="02040603050505030304" pitchFamily="18" charset="0"/>
            </a:endParaRPr>
          </a:p>
          <a:p>
            <a:pPr marL="214313" indent="-214313" algn="l" defTabSz="685800">
              <a:lnSpc>
                <a:spcPct val="90000"/>
              </a:lnSpc>
              <a:buClr>
                <a:srgbClr val="002060"/>
              </a:buClr>
              <a:buFont typeface="Arial" panose="020B0604020202020204" pitchFamily="34" charset="0"/>
              <a:buChar char="•"/>
            </a:pPr>
            <a:endParaRPr lang="en-US" sz="1050" dirty="0">
              <a:solidFill>
                <a:srgbClr val="000000"/>
              </a:solidFill>
              <a:latin typeface="Calisto MT" panose="02040603050505030304" pitchFamily="18" charset="0"/>
            </a:endParaRPr>
          </a:p>
          <a:p>
            <a:pPr marL="257175" indent="-257175" algn="l" defTabSz="685800">
              <a:lnSpc>
                <a:spcPct val="90000"/>
              </a:lnSpc>
              <a:buClr>
                <a:srgbClr val="002060"/>
              </a:buClr>
              <a:buFont typeface="Arial" panose="020B0604020202020204" pitchFamily="34" charset="0"/>
              <a:buChar char="•"/>
            </a:pPr>
            <a:r>
              <a:rPr lang="en-US" sz="1875" dirty="0">
                <a:solidFill>
                  <a:srgbClr val="000000"/>
                </a:solidFill>
                <a:latin typeface="Calisto MT" panose="02040603050505030304" pitchFamily="18" charset="0"/>
              </a:rPr>
              <a:t>  </a:t>
            </a:r>
            <a:r>
              <a:rPr lang="en-US" sz="1950" dirty="0">
                <a:solidFill>
                  <a:srgbClr val="000000"/>
                </a:solidFill>
                <a:latin typeface="Calisto MT" panose="02040603050505030304" pitchFamily="18" charset="0"/>
              </a:rPr>
              <a:t>Therapeutic or diagnostic bronchoscopy, as needed</a:t>
            </a:r>
          </a:p>
          <a:p>
            <a:pPr algn="l" defTabSz="685800">
              <a:lnSpc>
                <a:spcPct val="90000"/>
              </a:lnSpc>
              <a:buClr>
                <a:srgbClr val="FFCC00"/>
              </a:buClr>
            </a:pPr>
            <a:endParaRPr lang="en-US" sz="1950" dirty="0">
              <a:solidFill>
                <a:srgbClr val="000000"/>
              </a:solidFill>
              <a:latin typeface="Times New Roman" pitchFamily="18" charset="0"/>
            </a:endParaRPr>
          </a:p>
          <a:p>
            <a:pPr algn="l" defTabSz="685800">
              <a:lnSpc>
                <a:spcPct val="90000"/>
              </a:lnSpc>
              <a:buClr>
                <a:srgbClr val="FFCC00"/>
              </a:buClr>
            </a:pPr>
            <a:r>
              <a:rPr lang="en-US" sz="1875" dirty="0">
                <a:solidFill>
                  <a:srgbClr val="000000"/>
                </a:solidFill>
                <a:latin typeface="Arial" pitchFamily="34" charset="0"/>
              </a:rPr>
              <a:t> </a:t>
            </a:r>
          </a:p>
        </p:txBody>
      </p:sp>
      <p:pic>
        <p:nvPicPr>
          <p:cNvPr id="4" name="Picture 4" descr="Lung_s">
            <a:hlinkClick r:id="rId3"/>
            <a:extLst>
              <a:ext uri="{FF2B5EF4-FFF2-40B4-BE49-F238E27FC236}">
                <a16:creationId xmlns:a16="http://schemas.microsoft.com/office/drawing/2014/main" id="{16DA203A-23EA-46ED-8BED-BAD0E55D1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03" y="1824994"/>
            <a:ext cx="1968103" cy="2114550"/>
          </a:xfrm>
          <a:prstGeom prst="rect">
            <a:avLst/>
          </a:prstGeom>
          <a:noFill/>
          <a:ln w="57150">
            <a:solidFill>
              <a:srgbClr val="0F3974"/>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473864B-008A-4202-8939-A7E0ECDE675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51000" contrast="26000"/>
                    </a14:imgEffect>
                  </a14:imgLayer>
                </a14:imgProps>
              </a:ext>
              <a:ext uri="{28A0092B-C50C-407E-A947-70E740481C1C}">
                <a14:useLocalDpi xmlns:a14="http://schemas.microsoft.com/office/drawing/2010/main" val="0"/>
              </a:ext>
            </a:extLst>
          </a:blip>
          <a:srcRect/>
          <a:stretch>
            <a:fillRect/>
          </a:stretch>
        </p:blipFill>
        <p:spPr bwMode="auto">
          <a:xfrm>
            <a:off x="603367" y="4072162"/>
            <a:ext cx="2212776" cy="1659582"/>
          </a:xfrm>
          <a:prstGeom prst="rect">
            <a:avLst/>
          </a:prstGeom>
          <a:noFill/>
          <a:ln w="57150">
            <a:solidFill>
              <a:srgbClr val="0F397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5138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8D3400-4C20-46DC-974B-F3DAE4A45817}"/>
              </a:ext>
            </a:extLst>
          </p:cNvPr>
          <p:cNvSpPr txBox="1">
            <a:spLocks noChangeArrowheads="1"/>
          </p:cNvSpPr>
          <p:nvPr/>
        </p:nvSpPr>
        <p:spPr>
          <a:xfrm>
            <a:off x="1228725" y="1028700"/>
            <a:ext cx="6686550" cy="857250"/>
          </a:xfrm>
          <a:prstGeom prst="rect">
            <a:avLst/>
          </a:prstGeom>
        </p:spPr>
        <p:txBody>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600" b="1" kern="0" dirty="0">
                <a:solidFill>
                  <a:srgbClr val="002060"/>
                </a:solidFill>
                <a:latin typeface="Calisto MT" panose="02040603050505030304" pitchFamily="18" charset="0"/>
              </a:rPr>
              <a:t>Impaired Gas Exchange</a:t>
            </a:r>
            <a:endParaRPr lang="en-US" sz="3300" b="1" kern="0" dirty="0">
              <a:solidFill>
                <a:srgbClr val="002060"/>
              </a:solidFill>
              <a:latin typeface="Calisto MT" panose="02040603050505030304" pitchFamily="18" charset="0"/>
            </a:endParaRPr>
          </a:p>
        </p:txBody>
      </p:sp>
      <p:sp>
        <p:nvSpPr>
          <p:cNvPr id="3" name="Text Box 5">
            <a:extLst>
              <a:ext uri="{FF2B5EF4-FFF2-40B4-BE49-F238E27FC236}">
                <a16:creationId xmlns:a16="http://schemas.microsoft.com/office/drawing/2014/main" id="{EF06EF63-E332-41E9-B4BA-7E3A62E46FF5}"/>
              </a:ext>
            </a:extLst>
          </p:cNvPr>
          <p:cNvSpPr txBox="1">
            <a:spLocks noChangeArrowheads="1"/>
          </p:cNvSpPr>
          <p:nvPr/>
        </p:nvSpPr>
        <p:spPr bwMode="auto">
          <a:xfrm>
            <a:off x="529390" y="2024973"/>
            <a:ext cx="512846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defRPr/>
            </a:pPr>
            <a:r>
              <a:rPr lang="en-US" u="sng" dirty="0">
                <a:solidFill>
                  <a:srgbClr val="000000"/>
                </a:solidFill>
                <a:latin typeface="Calisto MT" panose="02040603050505030304" pitchFamily="18" charset="0"/>
              </a:rPr>
              <a:t>Recruiting Pulmonary Alveoli…</a:t>
            </a:r>
          </a:p>
          <a:p>
            <a:pPr algn="l" defTabSz="685800" eaLnBrk="1" hangingPunct="1">
              <a:defRPr/>
            </a:pPr>
            <a:r>
              <a:rPr lang="en-US" sz="1800" dirty="0">
                <a:solidFill>
                  <a:srgbClr val="000000"/>
                </a:solidFill>
                <a:latin typeface="Calisto MT" panose="02040603050505030304" pitchFamily="18" charset="0"/>
              </a:rPr>
              <a:t> </a:t>
            </a:r>
          </a:p>
          <a:p>
            <a:pPr algn="l" defTabSz="685800" eaLnBrk="1" hangingPunct="1">
              <a:defRPr/>
            </a:pPr>
            <a:r>
              <a:rPr lang="en-US" sz="1800" i="1" dirty="0">
                <a:solidFill>
                  <a:srgbClr val="000000"/>
                </a:solidFill>
                <a:latin typeface="Calisto MT" panose="02040603050505030304" pitchFamily="18" charset="0"/>
              </a:rPr>
              <a:t>“Sustained Inflation Maneuver”</a:t>
            </a:r>
            <a:r>
              <a:rPr lang="en-US" sz="1800" dirty="0">
                <a:solidFill>
                  <a:srgbClr val="000000"/>
                </a:solidFill>
                <a:latin typeface="Calisto MT" panose="02040603050505030304" pitchFamily="18" charset="0"/>
              </a:rPr>
              <a:t> - High levels of PEEP for a brief period of time, followed by a precipitous wean in PEEP while monitoring hemodynamics during the recruitment maneuver.</a:t>
            </a:r>
          </a:p>
          <a:p>
            <a:pPr algn="l" defTabSz="685800" eaLnBrk="1" hangingPunct="1">
              <a:defRPr/>
            </a:pPr>
            <a:endParaRPr lang="en-US" sz="1800" dirty="0">
              <a:solidFill>
                <a:srgbClr val="000000"/>
              </a:solidFill>
              <a:latin typeface="Calisto MT" panose="02040603050505030304" pitchFamily="18" charset="0"/>
            </a:endParaRPr>
          </a:p>
          <a:p>
            <a:pPr algn="l" defTabSz="685800" eaLnBrk="1" hangingPunct="1">
              <a:defRPr/>
            </a:pPr>
            <a:r>
              <a:rPr lang="en-US" sz="1800" dirty="0">
                <a:solidFill>
                  <a:srgbClr val="000000"/>
                </a:solidFill>
                <a:latin typeface="Calisto MT" panose="02040603050505030304" pitchFamily="18" charset="0"/>
              </a:rPr>
              <a:t>PEEP 30 x30s, 20 x20min, 10x10min, 5 x30min-&gt; then repeat ABG</a:t>
            </a:r>
          </a:p>
          <a:p>
            <a:pPr algn="l" defTabSz="685800" eaLnBrk="1" hangingPunct="1">
              <a:defRPr/>
            </a:pPr>
            <a:endParaRPr lang="en-US" sz="1800" dirty="0">
              <a:solidFill>
                <a:srgbClr val="000000"/>
              </a:solidFill>
              <a:latin typeface="Calisto MT" panose="02040603050505030304" pitchFamily="18" charset="0"/>
            </a:endParaRPr>
          </a:p>
          <a:p>
            <a:pPr algn="l" defTabSz="685800" eaLnBrk="1" hangingPunct="1">
              <a:defRPr/>
            </a:pPr>
            <a:r>
              <a:rPr lang="en-US" sz="1800" i="1" dirty="0">
                <a:solidFill>
                  <a:srgbClr val="000000"/>
                </a:solidFill>
                <a:latin typeface="Calisto MT" panose="02040603050505030304" pitchFamily="18" charset="0"/>
              </a:rPr>
              <a:t>Other options</a:t>
            </a:r>
            <a:r>
              <a:rPr lang="en-US" sz="1800" dirty="0">
                <a:solidFill>
                  <a:srgbClr val="000000"/>
                </a:solidFill>
                <a:latin typeface="Calisto MT" panose="02040603050505030304" pitchFamily="18" charset="0"/>
              </a:rPr>
              <a:t>: PCV, Bi-Level/APRV</a:t>
            </a:r>
          </a:p>
          <a:p>
            <a:pPr algn="l" defTabSz="685800" eaLnBrk="1" hangingPunct="1">
              <a:defRPr/>
            </a:pPr>
            <a:r>
              <a:rPr lang="en-US" sz="1800" dirty="0">
                <a:solidFill>
                  <a:srgbClr val="000000"/>
                </a:solidFill>
                <a:latin typeface="Calisto MT" panose="02040603050505030304" pitchFamily="18" charset="0"/>
              </a:rPr>
              <a:t> </a:t>
            </a:r>
          </a:p>
        </p:txBody>
      </p:sp>
      <p:pic>
        <p:nvPicPr>
          <p:cNvPr id="4" name="Picture 6" descr="AlveoliDrawing">
            <a:extLst>
              <a:ext uri="{FF2B5EF4-FFF2-40B4-BE49-F238E27FC236}">
                <a16:creationId xmlns:a16="http://schemas.microsoft.com/office/drawing/2014/main" id="{C09B2CE8-291C-404A-8577-4E5195498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623" y="2156661"/>
            <a:ext cx="2628712" cy="3222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0459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5A5739-40CC-4629-AA54-9B220C1B89F6}"/>
              </a:ext>
            </a:extLst>
          </p:cNvPr>
          <p:cNvSpPr txBox="1">
            <a:spLocks noChangeArrowheads="1"/>
          </p:cNvSpPr>
          <p:nvPr/>
        </p:nvSpPr>
        <p:spPr>
          <a:xfrm>
            <a:off x="586540" y="2709173"/>
            <a:ext cx="2863328" cy="857250"/>
          </a:xfrm>
          <a:prstGeom prst="rect">
            <a:avLst/>
          </a:prstGeom>
        </p:spPr>
        <p:txBody>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600" b="1" kern="0" dirty="0">
                <a:solidFill>
                  <a:srgbClr val="002060"/>
                </a:solidFill>
                <a:latin typeface="Calisto MT" panose="02040603050505030304" pitchFamily="18" charset="0"/>
              </a:rPr>
              <a:t>Recruitment </a:t>
            </a:r>
          </a:p>
          <a:p>
            <a:pPr defTabSz="685800">
              <a:defRPr/>
            </a:pPr>
            <a:r>
              <a:rPr lang="en-US" sz="3600" b="1" kern="0" dirty="0">
                <a:solidFill>
                  <a:srgbClr val="002060"/>
                </a:solidFill>
                <a:latin typeface="Calisto MT" panose="02040603050505030304" pitchFamily="18" charset="0"/>
              </a:rPr>
              <a:t>Maneuver </a:t>
            </a:r>
            <a:endParaRPr lang="en-US" sz="3300" b="1" kern="0" dirty="0">
              <a:solidFill>
                <a:srgbClr val="002060"/>
              </a:solidFill>
              <a:latin typeface="Calisto MT" panose="02040603050505030304" pitchFamily="18" charset="0"/>
            </a:endParaRPr>
          </a:p>
        </p:txBody>
      </p:sp>
      <p:pic>
        <p:nvPicPr>
          <p:cNvPr id="3" name="IMG_0540">
            <a:hlinkClick r:id="" action="ppaction://media"/>
            <a:extLst>
              <a:ext uri="{FF2B5EF4-FFF2-40B4-BE49-F238E27FC236}">
                <a16:creationId xmlns:a16="http://schemas.microsoft.com/office/drawing/2014/main" id="{CF7EEAFA-4396-4BFF-97E0-464A8DC9DB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095" y="1083971"/>
            <a:ext cx="2680034" cy="4690059"/>
          </a:xfrm>
          <a:prstGeom prst="rect">
            <a:avLst/>
          </a:prstGeom>
        </p:spPr>
      </p:pic>
    </p:spTree>
    <p:extLst>
      <p:ext uri="{BB962C8B-B14F-4D97-AF65-F5344CB8AC3E}">
        <p14:creationId xmlns:p14="http://schemas.microsoft.com/office/powerpoint/2010/main" val="26449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mute="1">
                <p:cTn id="12" fill="hold" display="0">
                  <p:stCondLst>
                    <p:cond delay="indefinite"/>
                  </p:stCondLst>
                </p:cTn>
                <p:tgtEl>
                  <p:spTgt spid="3"/>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5815-88AF-4B5A-92BB-9B5AAEEE125D}"/>
              </a:ext>
            </a:extLst>
          </p:cNvPr>
          <p:cNvSpPr txBox="1">
            <a:spLocks/>
          </p:cNvSpPr>
          <p:nvPr/>
        </p:nvSpPr>
        <p:spPr>
          <a:xfrm>
            <a:off x="1203151" y="2292796"/>
            <a:ext cx="3961397" cy="2995082"/>
          </a:xfrm>
          <a:prstGeom prst="rect">
            <a:avLst/>
          </a:prstGeom>
        </p:spPr>
        <p:txBody>
          <a:bodyPr vert="horz" lIns="68580" tIns="34290" rIns="68580" bIns="34290" rtlCol="0" anchor="ctr">
            <a:normAutofit/>
          </a:bodyPr>
          <a:lstStyle>
            <a:lvl1pPr algn="ctr" rtl="0" eaLnBrk="0" fontAlgn="base" hangingPunct="0">
              <a:spcBef>
                <a:spcPct val="0"/>
              </a:spcBef>
              <a:spcAft>
                <a:spcPct val="0"/>
              </a:spcAft>
              <a:defRPr sz="4400">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latin typeface="Times New Roman" pitchFamily="18" charset="0"/>
              </a:defRPr>
            </a:lvl2pPr>
            <a:lvl3pPr algn="ctr" rtl="0" eaLnBrk="0" fontAlgn="base" hangingPunct="0">
              <a:spcBef>
                <a:spcPct val="0"/>
              </a:spcBef>
              <a:spcAft>
                <a:spcPct val="0"/>
              </a:spcAft>
              <a:defRPr sz="4400">
                <a:solidFill>
                  <a:srgbClr val="003366"/>
                </a:solidFill>
                <a:latin typeface="Times New Roman" pitchFamily="18" charset="0"/>
              </a:defRPr>
            </a:lvl3pPr>
            <a:lvl4pPr algn="ctr" rtl="0" eaLnBrk="0" fontAlgn="base" hangingPunct="0">
              <a:spcBef>
                <a:spcPct val="0"/>
              </a:spcBef>
              <a:spcAft>
                <a:spcPct val="0"/>
              </a:spcAft>
              <a:defRPr sz="4400">
                <a:solidFill>
                  <a:srgbClr val="003366"/>
                </a:solidFill>
                <a:latin typeface="Times New Roman" pitchFamily="18" charset="0"/>
              </a:defRPr>
            </a:lvl4pPr>
            <a:lvl5pPr algn="ctr" rtl="0" eaLnBrk="0" fontAlgn="base" hangingPunct="0">
              <a:spcBef>
                <a:spcPct val="0"/>
              </a:spcBef>
              <a:spcAft>
                <a:spcPct val="0"/>
              </a:spcAft>
              <a:defRPr sz="4400">
                <a:solidFill>
                  <a:srgbClr val="003366"/>
                </a:solidFill>
                <a:latin typeface="Times New Roman" pitchFamily="18" charset="0"/>
              </a:defRPr>
            </a:lvl5pPr>
            <a:lvl6pPr marL="457200" algn="ctr" rtl="0" fontAlgn="base">
              <a:spcBef>
                <a:spcPct val="0"/>
              </a:spcBef>
              <a:spcAft>
                <a:spcPct val="0"/>
              </a:spcAft>
              <a:defRPr sz="4400">
                <a:solidFill>
                  <a:srgbClr val="003366"/>
                </a:solidFill>
                <a:latin typeface="Times New Roman" pitchFamily="18" charset="0"/>
              </a:defRPr>
            </a:lvl6pPr>
            <a:lvl7pPr marL="914400" algn="ctr" rtl="0" fontAlgn="base">
              <a:spcBef>
                <a:spcPct val="0"/>
              </a:spcBef>
              <a:spcAft>
                <a:spcPct val="0"/>
              </a:spcAft>
              <a:defRPr sz="4400">
                <a:solidFill>
                  <a:srgbClr val="003366"/>
                </a:solidFill>
                <a:latin typeface="Times New Roman" pitchFamily="18" charset="0"/>
              </a:defRPr>
            </a:lvl7pPr>
            <a:lvl8pPr marL="1371600" algn="ctr" rtl="0" fontAlgn="base">
              <a:spcBef>
                <a:spcPct val="0"/>
              </a:spcBef>
              <a:spcAft>
                <a:spcPct val="0"/>
              </a:spcAft>
              <a:defRPr sz="4400">
                <a:solidFill>
                  <a:srgbClr val="003366"/>
                </a:solidFill>
                <a:latin typeface="Times New Roman" pitchFamily="18" charset="0"/>
              </a:defRPr>
            </a:lvl8pPr>
            <a:lvl9pPr marL="1828800" algn="ctr" rtl="0" fontAlgn="base">
              <a:spcBef>
                <a:spcPct val="0"/>
              </a:spcBef>
              <a:spcAft>
                <a:spcPct val="0"/>
              </a:spcAft>
              <a:defRPr sz="4400">
                <a:solidFill>
                  <a:srgbClr val="003366"/>
                </a:solidFill>
                <a:latin typeface="Times New Roman" pitchFamily="18" charset="0"/>
              </a:defRPr>
            </a:lvl9pPr>
          </a:lstStyle>
          <a:p>
            <a:pPr algn="l" defTabSz="685800" eaLnBrk="1" hangingPunct="1">
              <a:lnSpc>
                <a:spcPct val="90000"/>
              </a:lnSpc>
              <a:spcAft>
                <a:spcPts val="450"/>
              </a:spcAft>
            </a:pPr>
            <a:r>
              <a:rPr lang="en-US" sz="3300" b="1" dirty="0">
                <a:solidFill>
                  <a:srgbClr val="002060"/>
                </a:solidFill>
                <a:latin typeface="Calisto MT" panose="02040603050505030304" pitchFamily="18" charset="0"/>
              </a:rPr>
              <a:t>It’s All About….</a:t>
            </a:r>
          </a:p>
          <a:p>
            <a:pPr algn="l" defTabSz="685800" eaLnBrk="1" hangingPunct="1">
              <a:lnSpc>
                <a:spcPct val="90000"/>
              </a:lnSpc>
              <a:spcAft>
                <a:spcPts val="450"/>
              </a:spcAft>
            </a:pPr>
            <a:r>
              <a:rPr lang="en-US" sz="3300" b="1" dirty="0">
                <a:solidFill>
                  <a:srgbClr val="002060"/>
                </a:solidFill>
                <a:latin typeface="Calisto MT" panose="02040603050505030304" pitchFamily="18" charset="0"/>
              </a:rPr>
              <a:t>Reading The Mail</a:t>
            </a:r>
          </a:p>
        </p:txBody>
      </p:sp>
      <p:pic>
        <p:nvPicPr>
          <p:cNvPr id="4" name="Picture 2">
            <a:extLst>
              <a:ext uri="{FF2B5EF4-FFF2-40B4-BE49-F238E27FC236}">
                <a16:creationId xmlns:a16="http://schemas.microsoft.com/office/drawing/2014/main" id="{151CDCB3-CC15-4DD0-AA24-DCA327E133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979" b="31915"/>
          <a:stretch/>
        </p:blipFill>
        <p:spPr bwMode="auto">
          <a:xfrm>
            <a:off x="2406323" y="1010653"/>
            <a:ext cx="4331354" cy="131823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8EA58426-462B-4B14-8B21-1DDE33442308}"/>
              </a:ext>
            </a:extLst>
          </p:cNvPr>
          <p:cNvSpPr txBox="1">
            <a:spLocks/>
          </p:cNvSpPr>
          <p:nvPr/>
        </p:nvSpPr>
        <p:spPr>
          <a:xfrm>
            <a:off x="5335999" y="2044254"/>
            <a:ext cx="2372555" cy="3492166"/>
          </a:xfrm>
          <a:prstGeom prst="rect">
            <a:avLst/>
          </a:prstGeom>
        </p:spPr>
        <p:txBody>
          <a:bodyPr vert="horz" lIns="68580" tIns="34290" rIns="68580" bIns="34290" rtlCol="0" anchor="ctr">
            <a:norm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a:lstStyle>
          <a:p>
            <a:pPr marL="257175" indent="-171450" defTabSz="685800" eaLnBrk="1" hangingPunct="1">
              <a:lnSpc>
                <a:spcPct val="90000"/>
              </a:lnSpc>
              <a:spcAft>
                <a:spcPts val="1350"/>
              </a:spcAft>
              <a:buClr>
                <a:srgbClr val="002060"/>
              </a:buClr>
              <a:buFont typeface="Arial" panose="020B0604020202020204" pitchFamily="34" charset="0"/>
              <a:buChar char="•"/>
            </a:pPr>
            <a:r>
              <a:rPr lang="en-US" sz="2700" b="1" u="sng" dirty="0">
                <a:solidFill>
                  <a:prstClr val="black"/>
                </a:solidFill>
                <a:latin typeface="Calisto MT" panose="02040603050505030304" pitchFamily="18" charset="0"/>
              </a:rPr>
              <a:t>A</a:t>
            </a:r>
            <a:r>
              <a:rPr lang="en-US" sz="2700" dirty="0">
                <a:solidFill>
                  <a:prstClr val="black"/>
                </a:solidFill>
                <a:latin typeface="Calisto MT" panose="02040603050505030304" pitchFamily="18" charset="0"/>
              </a:rPr>
              <a:t>-assess </a:t>
            </a:r>
          </a:p>
          <a:p>
            <a:pPr marL="257175" indent="-171450" defTabSz="685800" eaLnBrk="1" hangingPunct="1">
              <a:lnSpc>
                <a:spcPct val="90000"/>
              </a:lnSpc>
              <a:spcAft>
                <a:spcPts val="1350"/>
              </a:spcAft>
              <a:buClr>
                <a:srgbClr val="002060"/>
              </a:buClr>
              <a:buFont typeface="Arial" panose="020B0604020202020204" pitchFamily="34" charset="0"/>
              <a:buChar char="•"/>
            </a:pPr>
            <a:r>
              <a:rPr lang="en-US" sz="2700" b="1" u="sng" dirty="0">
                <a:solidFill>
                  <a:prstClr val="black"/>
                </a:solidFill>
                <a:latin typeface="Calisto MT" panose="02040603050505030304" pitchFamily="18" charset="0"/>
              </a:rPr>
              <a:t>A</a:t>
            </a:r>
            <a:r>
              <a:rPr lang="en-US" sz="2700" dirty="0">
                <a:solidFill>
                  <a:prstClr val="black"/>
                </a:solidFill>
                <a:latin typeface="Calisto MT" panose="02040603050505030304" pitchFamily="18" charset="0"/>
              </a:rPr>
              <a:t>-adjust</a:t>
            </a:r>
          </a:p>
          <a:p>
            <a:pPr marL="257175" indent="-171450" defTabSz="685800" eaLnBrk="1" hangingPunct="1">
              <a:lnSpc>
                <a:spcPct val="90000"/>
              </a:lnSpc>
              <a:spcAft>
                <a:spcPts val="1350"/>
              </a:spcAft>
              <a:buClr>
                <a:srgbClr val="002060"/>
              </a:buClr>
              <a:buFont typeface="Arial" panose="020B0604020202020204" pitchFamily="34" charset="0"/>
              <a:buChar char="•"/>
            </a:pPr>
            <a:r>
              <a:rPr lang="en-US" sz="2700" b="1" u="sng" dirty="0">
                <a:solidFill>
                  <a:prstClr val="black"/>
                </a:solidFill>
                <a:latin typeface="Calisto MT" panose="02040603050505030304" pitchFamily="18" charset="0"/>
              </a:rPr>
              <a:t>R</a:t>
            </a:r>
            <a:r>
              <a:rPr lang="en-US" sz="2700" dirty="0">
                <a:solidFill>
                  <a:prstClr val="black"/>
                </a:solidFill>
                <a:latin typeface="Calisto MT" panose="02040603050505030304" pitchFamily="18" charset="0"/>
              </a:rPr>
              <a:t>-recruit</a:t>
            </a:r>
          </a:p>
          <a:p>
            <a:pPr marL="257175" indent="-171450" defTabSz="685800" eaLnBrk="1" hangingPunct="1">
              <a:lnSpc>
                <a:spcPct val="90000"/>
              </a:lnSpc>
              <a:spcAft>
                <a:spcPts val="1350"/>
              </a:spcAft>
              <a:buClr>
                <a:srgbClr val="002060"/>
              </a:buClr>
              <a:buFont typeface="Arial" panose="020B0604020202020204" pitchFamily="34" charset="0"/>
              <a:buChar char="•"/>
            </a:pPr>
            <a:r>
              <a:rPr lang="en-US" sz="2700" b="1" u="sng" dirty="0">
                <a:solidFill>
                  <a:prstClr val="black"/>
                </a:solidFill>
                <a:latin typeface="Calisto MT" panose="02040603050505030304" pitchFamily="18" charset="0"/>
              </a:rPr>
              <a:t>P</a:t>
            </a:r>
            <a:r>
              <a:rPr lang="en-US" sz="2700" dirty="0">
                <a:solidFill>
                  <a:prstClr val="black"/>
                </a:solidFill>
                <a:latin typeface="Calisto MT" panose="02040603050505030304" pitchFamily="18" charset="0"/>
              </a:rPr>
              <a:t>-protect</a:t>
            </a:r>
          </a:p>
        </p:txBody>
      </p:sp>
    </p:spTree>
    <p:extLst>
      <p:ext uri="{BB962C8B-B14F-4D97-AF65-F5344CB8AC3E}">
        <p14:creationId xmlns:p14="http://schemas.microsoft.com/office/powerpoint/2010/main" val="971885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1EF5-A56D-4DBF-9263-D16B5AF68B73}"/>
              </a:ext>
            </a:extLst>
          </p:cNvPr>
          <p:cNvSpPr txBox="1">
            <a:spLocks/>
          </p:cNvSpPr>
          <p:nvPr/>
        </p:nvSpPr>
        <p:spPr>
          <a:xfrm>
            <a:off x="532210" y="3703564"/>
            <a:ext cx="2468165" cy="1839515"/>
          </a:xfrm>
          <a:prstGeom prst="rect">
            <a:avLst/>
          </a:prstGeom>
        </p:spPr>
        <p:txBody>
          <a:bodyPr vert="horz" lIns="68580" tIns="34290" rIns="68580" bIns="34290" rtlCol="0" anchor="ctr">
            <a:normAutofit/>
          </a:bodyPr>
          <a:lstStyle>
            <a:lvl1pPr algn="ctr" rtl="0" eaLnBrk="0" fontAlgn="base" hangingPunct="0">
              <a:spcBef>
                <a:spcPct val="0"/>
              </a:spcBef>
              <a:spcAft>
                <a:spcPct val="0"/>
              </a:spcAft>
              <a:defRPr sz="4400">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latin typeface="Times New Roman" pitchFamily="18" charset="0"/>
              </a:defRPr>
            </a:lvl2pPr>
            <a:lvl3pPr algn="ctr" rtl="0" eaLnBrk="0" fontAlgn="base" hangingPunct="0">
              <a:spcBef>
                <a:spcPct val="0"/>
              </a:spcBef>
              <a:spcAft>
                <a:spcPct val="0"/>
              </a:spcAft>
              <a:defRPr sz="4400">
                <a:solidFill>
                  <a:srgbClr val="003366"/>
                </a:solidFill>
                <a:latin typeface="Times New Roman" pitchFamily="18" charset="0"/>
              </a:defRPr>
            </a:lvl3pPr>
            <a:lvl4pPr algn="ctr" rtl="0" eaLnBrk="0" fontAlgn="base" hangingPunct="0">
              <a:spcBef>
                <a:spcPct val="0"/>
              </a:spcBef>
              <a:spcAft>
                <a:spcPct val="0"/>
              </a:spcAft>
              <a:defRPr sz="4400">
                <a:solidFill>
                  <a:srgbClr val="003366"/>
                </a:solidFill>
                <a:latin typeface="Times New Roman" pitchFamily="18" charset="0"/>
              </a:defRPr>
            </a:lvl4pPr>
            <a:lvl5pPr algn="ctr" rtl="0" eaLnBrk="0" fontAlgn="base" hangingPunct="0">
              <a:spcBef>
                <a:spcPct val="0"/>
              </a:spcBef>
              <a:spcAft>
                <a:spcPct val="0"/>
              </a:spcAft>
              <a:defRPr sz="4400">
                <a:solidFill>
                  <a:srgbClr val="003366"/>
                </a:solidFill>
                <a:latin typeface="Times New Roman" pitchFamily="18" charset="0"/>
              </a:defRPr>
            </a:lvl5pPr>
            <a:lvl6pPr marL="457200" algn="ctr" rtl="0" fontAlgn="base">
              <a:spcBef>
                <a:spcPct val="0"/>
              </a:spcBef>
              <a:spcAft>
                <a:spcPct val="0"/>
              </a:spcAft>
              <a:defRPr sz="4400">
                <a:solidFill>
                  <a:srgbClr val="003366"/>
                </a:solidFill>
                <a:latin typeface="Times New Roman" pitchFamily="18" charset="0"/>
              </a:defRPr>
            </a:lvl6pPr>
            <a:lvl7pPr marL="914400" algn="ctr" rtl="0" fontAlgn="base">
              <a:spcBef>
                <a:spcPct val="0"/>
              </a:spcBef>
              <a:spcAft>
                <a:spcPct val="0"/>
              </a:spcAft>
              <a:defRPr sz="4400">
                <a:solidFill>
                  <a:srgbClr val="003366"/>
                </a:solidFill>
                <a:latin typeface="Times New Roman" pitchFamily="18" charset="0"/>
              </a:defRPr>
            </a:lvl7pPr>
            <a:lvl8pPr marL="1371600" algn="ctr" rtl="0" fontAlgn="base">
              <a:spcBef>
                <a:spcPct val="0"/>
              </a:spcBef>
              <a:spcAft>
                <a:spcPct val="0"/>
              </a:spcAft>
              <a:defRPr sz="4400">
                <a:solidFill>
                  <a:srgbClr val="003366"/>
                </a:solidFill>
                <a:latin typeface="Times New Roman" pitchFamily="18" charset="0"/>
              </a:defRPr>
            </a:lvl8pPr>
            <a:lvl9pPr marL="1828800" algn="ctr" rtl="0" fontAlgn="base">
              <a:spcBef>
                <a:spcPct val="0"/>
              </a:spcBef>
              <a:spcAft>
                <a:spcPct val="0"/>
              </a:spcAft>
              <a:defRPr sz="4400">
                <a:solidFill>
                  <a:srgbClr val="003366"/>
                </a:solidFill>
                <a:latin typeface="Times New Roman" pitchFamily="18" charset="0"/>
              </a:defRPr>
            </a:lvl9pPr>
          </a:lstStyle>
          <a:p>
            <a:pPr algn="l" defTabSz="685800" eaLnBrk="1" hangingPunct="1">
              <a:lnSpc>
                <a:spcPct val="90000"/>
              </a:lnSpc>
              <a:spcAft>
                <a:spcPts val="450"/>
              </a:spcAft>
            </a:pPr>
            <a:r>
              <a:rPr lang="en-US" sz="3300" b="1" dirty="0">
                <a:solidFill>
                  <a:srgbClr val="002060"/>
                </a:solidFill>
                <a:latin typeface="Calisto MT" panose="02040603050505030304" pitchFamily="18" charset="0"/>
              </a:rPr>
              <a:t>One Size Does Not Fit All</a:t>
            </a:r>
          </a:p>
        </p:txBody>
      </p:sp>
      <p:pic>
        <p:nvPicPr>
          <p:cNvPr id="4" name="Picture 3" descr="A collage of a person's legs&#10;&#10;Description automatically generated with medium confidence">
            <a:extLst>
              <a:ext uri="{FF2B5EF4-FFF2-40B4-BE49-F238E27FC236}">
                <a16:creationId xmlns:a16="http://schemas.microsoft.com/office/drawing/2014/main" id="{6D8F1E07-F369-40B7-B8AA-58E6038EEB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6" b="24170"/>
          <a:stretch/>
        </p:blipFill>
        <p:spPr bwMode="auto">
          <a:xfrm>
            <a:off x="15" y="857258"/>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06FA577D-481C-48AE-B555-3DB29E8527B2}"/>
              </a:ext>
            </a:extLst>
          </p:cNvPr>
          <p:cNvSpPr txBox="1">
            <a:spLocks/>
          </p:cNvSpPr>
          <p:nvPr/>
        </p:nvSpPr>
        <p:spPr>
          <a:xfrm>
            <a:off x="2828925" y="3703564"/>
            <a:ext cx="6090314" cy="1839515"/>
          </a:xfrm>
          <a:prstGeom prst="rect">
            <a:avLst/>
          </a:prstGeom>
        </p:spPr>
        <p:txBody>
          <a:bodyPr vert="horz" lIns="68580" tIns="34290" rIns="68580" bIns="34290" rtlCol="0" anchor="ctr">
            <a:normAutofit lnSpcReduction="10000"/>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a:lstStyle>
          <a:p>
            <a:pPr marL="257175" indent="-171450" defTabSz="685800" eaLnBrk="1" hangingPunct="1">
              <a:lnSpc>
                <a:spcPct val="90000"/>
              </a:lnSpc>
              <a:spcAft>
                <a:spcPts val="900"/>
              </a:spcAft>
              <a:buClr>
                <a:srgbClr val="C00000"/>
              </a:buClr>
              <a:buFont typeface="Arial" panose="020B0604020202020204" pitchFamily="34" charset="0"/>
              <a:buChar char="•"/>
            </a:pPr>
            <a:r>
              <a:rPr lang="en-US" sz="2100" b="1" u="sng" dirty="0">
                <a:solidFill>
                  <a:prstClr val="black"/>
                </a:solidFill>
                <a:latin typeface="Calisto MT" panose="02040603050505030304" pitchFamily="18" charset="0"/>
                <a:cs typeface="Arial" panose="020B0604020202020204" pitchFamily="34" charset="0"/>
              </a:rPr>
              <a:t>Slim Fit</a:t>
            </a:r>
            <a:r>
              <a:rPr lang="en-US" sz="2100" b="1" dirty="0">
                <a:solidFill>
                  <a:prstClr val="black"/>
                </a:solidFill>
                <a:latin typeface="Calisto MT" panose="02040603050505030304" pitchFamily="18" charset="0"/>
                <a:cs typeface="Arial" panose="020B0604020202020204" pitchFamily="34" charset="0"/>
              </a:rPr>
              <a:t> </a:t>
            </a:r>
            <a:r>
              <a:rPr lang="en-US" sz="2100" dirty="0">
                <a:solidFill>
                  <a:prstClr val="black"/>
                </a:solidFill>
                <a:latin typeface="Calisto MT" panose="02040603050505030304" pitchFamily="18" charset="0"/>
                <a:cs typeface="Arial" panose="020B0604020202020204" pitchFamily="34" charset="0"/>
              </a:rPr>
              <a:t>- AC mode without PEEP recruitment.</a:t>
            </a:r>
          </a:p>
          <a:p>
            <a:pPr marL="257175" indent="-171450" defTabSz="685800" eaLnBrk="1" hangingPunct="1">
              <a:lnSpc>
                <a:spcPct val="90000"/>
              </a:lnSpc>
              <a:spcAft>
                <a:spcPts val="900"/>
              </a:spcAft>
              <a:buClr>
                <a:srgbClr val="C00000"/>
              </a:buClr>
              <a:buFont typeface="Arial" panose="020B0604020202020204" pitchFamily="34" charset="0"/>
              <a:buChar char="•"/>
            </a:pPr>
            <a:r>
              <a:rPr lang="en-US" sz="2100" b="1" u="sng" dirty="0">
                <a:solidFill>
                  <a:prstClr val="black"/>
                </a:solidFill>
                <a:latin typeface="Calisto MT" panose="02040603050505030304" pitchFamily="18" charset="0"/>
                <a:cs typeface="Arial" panose="020B0604020202020204" pitchFamily="34" charset="0"/>
              </a:rPr>
              <a:t>Relaxed Fit</a:t>
            </a:r>
            <a:r>
              <a:rPr lang="en-US" sz="2100" b="1" dirty="0">
                <a:solidFill>
                  <a:prstClr val="black"/>
                </a:solidFill>
                <a:latin typeface="Calisto MT" panose="02040603050505030304" pitchFamily="18" charset="0"/>
                <a:cs typeface="Arial" panose="020B0604020202020204" pitchFamily="34" charset="0"/>
              </a:rPr>
              <a:t> </a:t>
            </a:r>
            <a:r>
              <a:rPr lang="en-US" sz="2100" dirty="0">
                <a:solidFill>
                  <a:prstClr val="black"/>
                </a:solidFill>
                <a:latin typeface="Calisto MT" panose="02040603050505030304" pitchFamily="18" charset="0"/>
                <a:cs typeface="Arial" panose="020B0604020202020204" pitchFamily="34" charset="0"/>
              </a:rPr>
              <a:t>- AC mode, </a:t>
            </a:r>
            <a:r>
              <a:rPr lang="en-US" sz="2100" dirty="0" err="1">
                <a:solidFill>
                  <a:prstClr val="black"/>
                </a:solidFill>
                <a:latin typeface="Calisto MT" panose="02040603050505030304" pitchFamily="18" charset="0"/>
                <a:cs typeface="Arial" panose="020B0604020202020204" pitchFamily="34" charset="0"/>
              </a:rPr>
              <a:t>diuresing</a:t>
            </a:r>
            <a:r>
              <a:rPr lang="en-US" sz="2100" dirty="0">
                <a:solidFill>
                  <a:prstClr val="black"/>
                </a:solidFill>
                <a:latin typeface="Calisto MT" panose="02040603050505030304" pitchFamily="18" charset="0"/>
                <a:cs typeface="Arial" panose="020B0604020202020204" pitchFamily="34" charset="0"/>
              </a:rPr>
              <a:t>, PEEP recruitment.</a:t>
            </a:r>
          </a:p>
          <a:p>
            <a:pPr marL="257175" indent="-171450" defTabSz="685800" eaLnBrk="1" hangingPunct="1">
              <a:lnSpc>
                <a:spcPct val="90000"/>
              </a:lnSpc>
              <a:spcAft>
                <a:spcPts val="900"/>
              </a:spcAft>
              <a:buClr>
                <a:srgbClr val="C00000"/>
              </a:buClr>
              <a:buFont typeface="Arial" panose="020B0604020202020204" pitchFamily="34" charset="0"/>
              <a:buChar char="•"/>
            </a:pPr>
            <a:r>
              <a:rPr lang="en-US" sz="2100" b="1" u="sng" dirty="0">
                <a:solidFill>
                  <a:prstClr val="black"/>
                </a:solidFill>
                <a:latin typeface="Calisto MT" panose="02040603050505030304" pitchFamily="18" charset="0"/>
                <a:cs typeface="Arial" panose="020B0604020202020204" pitchFamily="34" charset="0"/>
              </a:rPr>
              <a:t>Boot Cut</a:t>
            </a:r>
            <a:r>
              <a:rPr lang="en-US" sz="2100" b="1" dirty="0">
                <a:solidFill>
                  <a:prstClr val="black"/>
                </a:solidFill>
                <a:latin typeface="Calisto MT" panose="02040603050505030304" pitchFamily="18" charset="0"/>
                <a:cs typeface="Arial" panose="020B0604020202020204" pitchFamily="34" charset="0"/>
              </a:rPr>
              <a:t> </a:t>
            </a:r>
            <a:r>
              <a:rPr lang="en-US" sz="2100" dirty="0">
                <a:solidFill>
                  <a:prstClr val="black"/>
                </a:solidFill>
                <a:latin typeface="Calisto MT" panose="02040603050505030304" pitchFamily="18" charset="0"/>
                <a:cs typeface="Arial" panose="020B0604020202020204" pitchFamily="34" charset="0"/>
              </a:rPr>
              <a:t>- APRV because nothing else is working.</a:t>
            </a:r>
          </a:p>
        </p:txBody>
      </p:sp>
    </p:spTree>
    <p:extLst>
      <p:ext uri="{BB962C8B-B14F-4D97-AF65-F5344CB8AC3E}">
        <p14:creationId xmlns:p14="http://schemas.microsoft.com/office/powerpoint/2010/main" val="16970958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65DF7DB-D7E5-4562-B1C7-6921F1F2DAF7}"/>
              </a:ext>
            </a:extLst>
          </p:cNvPr>
          <p:cNvSpPr txBox="1">
            <a:spLocks noChangeArrowheads="1"/>
          </p:cNvSpPr>
          <p:nvPr/>
        </p:nvSpPr>
        <p:spPr>
          <a:xfrm>
            <a:off x="1867903" y="857250"/>
            <a:ext cx="5829300" cy="857250"/>
          </a:xfrm>
          <a:prstGeom prst="rect">
            <a:avLst/>
          </a:prstGeom>
        </p:spPr>
        <p:txBody>
          <a:bodyPr lIns="67866" tIns="33338" rIns="67866" bIns="33338"/>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4050" b="1" kern="0" dirty="0">
                <a:solidFill>
                  <a:srgbClr val="002060"/>
                </a:solidFill>
                <a:latin typeface="Calisto MT" panose="02040603050505030304" pitchFamily="18" charset="0"/>
              </a:rPr>
              <a:t>Cardiac Evaluation </a:t>
            </a:r>
          </a:p>
        </p:txBody>
      </p:sp>
      <p:sp>
        <p:nvSpPr>
          <p:cNvPr id="3" name="Rectangle 3">
            <a:extLst>
              <a:ext uri="{FF2B5EF4-FFF2-40B4-BE49-F238E27FC236}">
                <a16:creationId xmlns:a16="http://schemas.microsoft.com/office/drawing/2014/main" id="{3BDBA6EA-7702-4597-9A7A-2470C4A5DA57}"/>
              </a:ext>
            </a:extLst>
          </p:cNvPr>
          <p:cNvSpPr txBox="1">
            <a:spLocks noChangeArrowheads="1"/>
          </p:cNvSpPr>
          <p:nvPr/>
        </p:nvSpPr>
        <p:spPr>
          <a:xfrm>
            <a:off x="4438149" y="2277581"/>
            <a:ext cx="3829050" cy="1657350"/>
          </a:xfrm>
          <a:prstGeom prst="rect">
            <a:avLst/>
          </a:prstGeom>
          <a:noFill/>
        </p:spPr>
        <p:txBody>
          <a:bodyPr/>
          <a:lstStyle>
            <a:lvl1pPr marL="342900" indent="-342900" algn="l" rtl="0" eaLnBrk="1" fontAlgn="base" hangingPunct="1">
              <a:spcBef>
                <a:spcPct val="20000"/>
              </a:spcBef>
              <a:spcAft>
                <a:spcPct val="0"/>
              </a:spcAft>
              <a:buClr>
                <a:srgbClr val="FFCC00"/>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CC00"/>
              </a:buClr>
              <a:buChar char="–"/>
              <a:defRPr sz="2400">
                <a:solidFill>
                  <a:schemeClr val="tx1"/>
                </a:solidFill>
                <a:latin typeface="+mn-lt"/>
              </a:defRPr>
            </a:lvl2pPr>
            <a:lvl3pPr marL="1143000" indent="-228600" algn="l" rtl="0" eaLnBrk="1" fontAlgn="base" hangingPunct="1">
              <a:spcBef>
                <a:spcPct val="20000"/>
              </a:spcBef>
              <a:spcAft>
                <a:spcPct val="0"/>
              </a:spcAft>
              <a:buClr>
                <a:srgbClr val="FFCC00"/>
              </a:buClr>
              <a:buChar char="•"/>
              <a:defRPr sz="2000">
                <a:solidFill>
                  <a:schemeClr val="tx1"/>
                </a:solidFill>
                <a:latin typeface="+mn-lt"/>
              </a:defRPr>
            </a:lvl3pPr>
            <a:lvl4pPr marL="1600200" indent="-228600" algn="l" rtl="0" eaLnBrk="1" fontAlgn="base" hangingPunct="1">
              <a:spcBef>
                <a:spcPct val="20000"/>
              </a:spcBef>
              <a:spcAft>
                <a:spcPct val="0"/>
              </a:spcAft>
              <a:buClr>
                <a:srgbClr val="FFCC00"/>
              </a:buClr>
              <a:buChar char="–"/>
              <a:defRPr sz="2000">
                <a:solidFill>
                  <a:schemeClr val="tx1"/>
                </a:solidFill>
                <a:latin typeface="+mn-lt"/>
              </a:defRPr>
            </a:lvl4pPr>
            <a:lvl5pPr marL="2057400" indent="-228600" algn="l" rtl="0" eaLnBrk="1" fontAlgn="base" hangingPunct="1">
              <a:spcBef>
                <a:spcPct val="20000"/>
              </a:spcBef>
              <a:spcAft>
                <a:spcPct val="0"/>
              </a:spcAft>
              <a:buClr>
                <a:srgbClr val="FFCC00"/>
              </a:buClr>
              <a:buChar char="»"/>
              <a:defRPr sz="2000">
                <a:solidFill>
                  <a:schemeClr val="tx1"/>
                </a:solidFill>
                <a:latin typeface="+mn-lt"/>
              </a:defRPr>
            </a:lvl5pPr>
            <a:lvl6pPr marL="2514600" indent="-228600" algn="l" rtl="0" eaLnBrk="1" fontAlgn="base" hangingPunct="1">
              <a:spcBef>
                <a:spcPct val="20000"/>
              </a:spcBef>
              <a:spcAft>
                <a:spcPct val="0"/>
              </a:spcAft>
              <a:buClr>
                <a:srgbClr val="FFCC00"/>
              </a:buClr>
              <a:buChar char="»"/>
              <a:defRPr sz="2000">
                <a:solidFill>
                  <a:schemeClr val="tx1"/>
                </a:solidFill>
                <a:latin typeface="+mn-lt"/>
              </a:defRPr>
            </a:lvl6pPr>
            <a:lvl7pPr marL="2971800" indent="-228600" algn="l" rtl="0" eaLnBrk="1" fontAlgn="base" hangingPunct="1">
              <a:spcBef>
                <a:spcPct val="20000"/>
              </a:spcBef>
              <a:spcAft>
                <a:spcPct val="0"/>
              </a:spcAft>
              <a:buClr>
                <a:srgbClr val="FFCC00"/>
              </a:buClr>
              <a:buChar char="»"/>
              <a:defRPr sz="2000">
                <a:solidFill>
                  <a:schemeClr val="tx1"/>
                </a:solidFill>
                <a:latin typeface="+mn-lt"/>
              </a:defRPr>
            </a:lvl7pPr>
            <a:lvl8pPr marL="3429000" indent="-228600" algn="l" rtl="0" eaLnBrk="1" fontAlgn="base" hangingPunct="1">
              <a:spcBef>
                <a:spcPct val="20000"/>
              </a:spcBef>
              <a:spcAft>
                <a:spcPct val="0"/>
              </a:spcAft>
              <a:buClr>
                <a:srgbClr val="FFCC00"/>
              </a:buClr>
              <a:buChar char="»"/>
              <a:defRPr sz="2000">
                <a:solidFill>
                  <a:schemeClr val="tx1"/>
                </a:solidFill>
                <a:latin typeface="+mn-lt"/>
              </a:defRPr>
            </a:lvl8pPr>
            <a:lvl9pPr marL="3886200" indent="-228600" algn="l" rtl="0" eaLnBrk="1" fontAlgn="base" hangingPunct="1">
              <a:spcBef>
                <a:spcPct val="20000"/>
              </a:spcBef>
              <a:spcAft>
                <a:spcPct val="0"/>
              </a:spcAft>
              <a:buClr>
                <a:srgbClr val="FFCC00"/>
              </a:buClr>
              <a:buChar char="»"/>
              <a:defRPr sz="2000">
                <a:solidFill>
                  <a:schemeClr val="tx1"/>
                </a:solidFill>
                <a:latin typeface="+mn-lt"/>
              </a:defRPr>
            </a:lvl9pPr>
          </a:lstStyle>
          <a:p>
            <a:pPr marL="257175" indent="-257175" defTabSz="685800">
              <a:lnSpc>
                <a:spcPct val="140000"/>
              </a:lnSpc>
              <a:buClr>
                <a:srgbClr val="002060"/>
              </a:buClr>
              <a:defRPr/>
            </a:pPr>
            <a:r>
              <a:rPr lang="en-US" sz="1800" kern="0" dirty="0">
                <a:solidFill>
                  <a:srgbClr val="000000"/>
                </a:solidFill>
                <a:latin typeface="Calisto MT" panose="02040603050505030304" pitchFamily="18" charset="0"/>
              </a:rPr>
              <a:t>CPK Trends</a:t>
            </a:r>
          </a:p>
          <a:p>
            <a:pPr marL="257175" indent="-257175" defTabSz="685800">
              <a:lnSpc>
                <a:spcPct val="105000"/>
              </a:lnSpc>
              <a:buClr>
                <a:srgbClr val="002060"/>
              </a:buClr>
              <a:defRPr/>
            </a:pPr>
            <a:r>
              <a:rPr lang="en-US" sz="1800" kern="0" dirty="0">
                <a:solidFill>
                  <a:srgbClr val="000000"/>
                </a:solidFill>
                <a:latin typeface="Calisto MT" panose="02040603050505030304" pitchFamily="18" charset="0"/>
              </a:rPr>
              <a:t>CPK-MB %</a:t>
            </a:r>
          </a:p>
          <a:p>
            <a:pPr marL="257175" indent="-257175" defTabSz="685800">
              <a:lnSpc>
                <a:spcPct val="105000"/>
              </a:lnSpc>
              <a:buClr>
                <a:srgbClr val="002060"/>
              </a:buClr>
              <a:defRPr/>
            </a:pPr>
            <a:r>
              <a:rPr lang="en-US" sz="1800" kern="0" dirty="0">
                <a:solidFill>
                  <a:srgbClr val="000000"/>
                </a:solidFill>
                <a:latin typeface="Calisto MT" panose="02040603050505030304" pitchFamily="18" charset="0"/>
              </a:rPr>
              <a:t>Troponin</a:t>
            </a:r>
          </a:p>
          <a:p>
            <a:pPr marL="257175" indent="-257175" defTabSz="685800">
              <a:lnSpc>
                <a:spcPct val="105000"/>
              </a:lnSpc>
              <a:buClr>
                <a:srgbClr val="002060"/>
              </a:buClr>
              <a:defRPr/>
            </a:pPr>
            <a:r>
              <a:rPr lang="en-US" sz="1800" kern="0" dirty="0">
                <a:solidFill>
                  <a:srgbClr val="000000"/>
                </a:solidFill>
                <a:latin typeface="Calisto MT" panose="02040603050505030304" pitchFamily="18" charset="0"/>
              </a:rPr>
              <a:t>Non-invasive CO monitoring</a:t>
            </a:r>
          </a:p>
          <a:p>
            <a:pPr marL="257175" indent="-257175" defTabSz="685800">
              <a:lnSpc>
                <a:spcPct val="105000"/>
              </a:lnSpc>
              <a:buClr>
                <a:srgbClr val="002060"/>
              </a:buClr>
              <a:defRPr/>
            </a:pPr>
            <a:r>
              <a:rPr lang="en-US" sz="1800" kern="0" dirty="0">
                <a:solidFill>
                  <a:srgbClr val="000000"/>
                </a:solidFill>
                <a:latin typeface="Calisto MT" panose="02040603050505030304" pitchFamily="18" charset="0"/>
              </a:rPr>
              <a:t>Cardiac Catheterization</a:t>
            </a:r>
          </a:p>
        </p:txBody>
      </p:sp>
      <p:pic>
        <p:nvPicPr>
          <p:cNvPr id="4" name="Picture 5" descr="Heart back table">
            <a:extLst>
              <a:ext uri="{FF2B5EF4-FFF2-40B4-BE49-F238E27FC236}">
                <a16:creationId xmlns:a16="http://schemas.microsoft.com/office/drawing/2014/main" id="{CA10A4DC-6F4C-4201-B3CF-385685F2E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828" y="1927012"/>
            <a:ext cx="2800350" cy="2353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D83EC8F5-F68E-4E25-8F52-FD345DCEC444}"/>
              </a:ext>
            </a:extLst>
          </p:cNvPr>
          <p:cNvSpPr txBox="1">
            <a:spLocks noChangeArrowheads="1"/>
          </p:cNvSpPr>
          <p:nvPr/>
        </p:nvSpPr>
        <p:spPr bwMode="auto">
          <a:xfrm>
            <a:off x="4438149" y="1878270"/>
            <a:ext cx="2800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spcBef>
                <a:spcPct val="50000"/>
              </a:spcBef>
              <a:defRPr/>
            </a:pPr>
            <a:r>
              <a:rPr lang="en-US" u="sng" dirty="0">
                <a:solidFill>
                  <a:srgbClr val="68211C"/>
                </a:solidFill>
                <a:latin typeface="Calisto MT" panose="02040603050505030304" pitchFamily="18" charset="0"/>
              </a:rPr>
              <a:t>Diagnostic Data</a:t>
            </a:r>
          </a:p>
        </p:txBody>
      </p:sp>
      <p:sp>
        <p:nvSpPr>
          <p:cNvPr id="6" name="Text Box 11">
            <a:extLst>
              <a:ext uri="{FF2B5EF4-FFF2-40B4-BE49-F238E27FC236}">
                <a16:creationId xmlns:a16="http://schemas.microsoft.com/office/drawing/2014/main" id="{DC981BC0-6656-4165-B21B-EDC2BFBE2EBF}"/>
              </a:ext>
            </a:extLst>
          </p:cNvPr>
          <p:cNvSpPr txBox="1">
            <a:spLocks noChangeArrowheads="1"/>
          </p:cNvSpPr>
          <p:nvPr/>
        </p:nvSpPr>
        <p:spPr bwMode="auto">
          <a:xfrm>
            <a:off x="4068178" y="4443854"/>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spcBef>
                <a:spcPct val="50000"/>
              </a:spcBef>
              <a:defRPr/>
            </a:pPr>
            <a:r>
              <a:rPr lang="en-US" b="1" i="1" u="sng" dirty="0">
                <a:solidFill>
                  <a:srgbClr val="68211C"/>
                </a:solidFill>
                <a:latin typeface="Calisto MT" panose="02040603050505030304" pitchFamily="18" charset="0"/>
              </a:rPr>
              <a:t>GOALS</a:t>
            </a:r>
          </a:p>
        </p:txBody>
      </p:sp>
      <p:sp>
        <p:nvSpPr>
          <p:cNvPr id="7" name="Text Box 12">
            <a:extLst>
              <a:ext uri="{FF2B5EF4-FFF2-40B4-BE49-F238E27FC236}">
                <a16:creationId xmlns:a16="http://schemas.microsoft.com/office/drawing/2014/main" id="{7A95AD1C-AA46-452D-AEC6-354CB658F43C}"/>
              </a:ext>
            </a:extLst>
          </p:cNvPr>
          <p:cNvSpPr txBox="1">
            <a:spLocks noChangeArrowheads="1"/>
          </p:cNvSpPr>
          <p:nvPr/>
        </p:nvSpPr>
        <p:spPr bwMode="auto">
          <a:xfrm>
            <a:off x="2668003" y="4878431"/>
            <a:ext cx="42862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spcBef>
                <a:spcPct val="50000"/>
              </a:spcBef>
              <a:buFontTx/>
              <a:buChar char="•"/>
              <a:defRPr/>
            </a:pPr>
            <a:r>
              <a:rPr lang="en-US" sz="2250" dirty="0">
                <a:solidFill>
                  <a:srgbClr val="000000"/>
                </a:solidFill>
                <a:latin typeface="Calisto MT" panose="02040603050505030304" pitchFamily="18" charset="0"/>
              </a:rPr>
              <a:t> EF &gt; 45%            • CO  4-8 </a:t>
            </a:r>
            <a:r>
              <a:rPr lang="en-US" sz="2250" dirty="0" err="1">
                <a:solidFill>
                  <a:srgbClr val="000000"/>
                </a:solidFill>
                <a:latin typeface="Calisto MT" panose="02040603050505030304" pitchFamily="18" charset="0"/>
              </a:rPr>
              <a:t>lpm</a:t>
            </a:r>
            <a:endParaRPr lang="en-US" sz="2250" dirty="0">
              <a:solidFill>
                <a:srgbClr val="000000"/>
              </a:solidFill>
              <a:latin typeface="Calisto MT" panose="02040603050505030304" pitchFamily="18" charset="0"/>
            </a:endParaRPr>
          </a:p>
        </p:txBody>
      </p:sp>
      <p:sp>
        <p:nvSpPr>
          <p:cNvPr id="8" name="Text Box 13">
            <a:extLst>
              <a:ext uri="{FF2B5EF4-FFF2-40B4-BE49-F238E27FC236}">
                <a16:creationId xmlns:a16="http://schemas.microsoft.com/office/drawing/2014/main" id="{88247131-FDE9-4906-98A8-C6C54BBDD288}"/>
              </a:ext>
            </a:extLst>
          </p:cNvPr>
          <p:cNvSpPr txBox="1">
            <a:spLocks noChangeArrowheads="1"/>
          </p:cNvSpPr>
          <p:nvPr/>
        </p:nvSpPr>
        <p:spPr bwMode="auto">
          <a:xfrm>
            <a:off x="2668003" y="5259491"/>
            <a:ext cx="491490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eaLnBrk="1" hangingPunct="1">
              <a:spcBef>
                <a:spcPct val="50000"/>
              </a:spcBef>
              <a:buFontTx/>
              <a:buChar char="•"/>
              <a:defRPr/>
            </a:pPr>
            <a:r>
              <a:rPr lang="en-US" sz="2250" dirty="0">
                <a:solidFill>
                  <a:srgbClr val="000000"/>
                </a:solidFill>
                <a:latin typeface="Calisto MT" panose="02040603050505030304" pitchFamily="18" charset="0"/>
              </a:rPr>
              <a:t> CI  2.5-5              • UO  1-3 cc/kg/</a:t>
            </a:r>
            <a:r>
              <a:rPr lang="en-US" sz="2250" dirty="0" err="1">
                <a:solidFill>
                  <a:srgbClr val="000000"/>
                </a:solidFill>
                <a:latin typeface="Calisto MT" panose="02040603050505030304" pitchFamily="18" charset="0"/>
              </a:rPr>
              <a:t>hr</a:t>
            </a:r>
            <a:endParaRPr lang="en-US" sz="2250" dirty="0">
              <a:solidFill>
                <a:srgbClr val="000000"/>
              </a:solidFill>
              <a:latin typeface="Calisto MT" panose="02040603050505030304" pitchFamily="18" charset="0"/>
            </a:endParaRPr>
          </a:p>
          <a:p>
            <a:pPr algn="l" defTabSz="685800" eaLnBrk="1" hangingPunct="1">
              <a:spcBef>
                <a:spcPct val="50000"/>
              </a:spcBef>
              <a:defRPr/>
            </a:pPr>
            <a:endParaRPr lang="en-US" sz="1800" dirty="0">
              <a:solidFill>
                <a:srgbClr val="000000"/>
              </a:solidFill>
              <a:latin typeface="Calisto MT" panose="02040603050505030304" pitchFamily="18" charset="0"/>
            </a:endParaRPr>
          </a:p>
        </p:txBody>
      </p:sp>
    </p:spTree>
    <p:extLst>
      <p:ext uri="{BB962C8B-B14F-4D97-AF65-F5344CB8AC3E}">
        <p14:creationId xmlns:p14="http://schemas.microsoft.com/office/powerpoint/2010/main" val="169318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1346" name="Rectangle 2"/>
          <p:cNvSpPr>
            <a:spLocks noGrp="1" noChangeArrowheads="1"/>
          </p:cNvSpPr>
          <p:nvPr>
            <p:ph type="title"/>
          </p:nvPr>
        </p:nvSpPr>
        <p:spPr>
          <a:xfrm>
            <a:off x="0" y="-152400"/>
            <a:ext cx="9144000" cy="1066800"/>
          </a:xfrm>
        </p:spPr>
        <p:txBody>
          <a:bodyPr/>
          <a:lstStyle/>
          <a:p>
            <a:pPr eaLnBrk="1" hangingPunct="1">
              <a:defRPr/>
            </a:pPr>
            <a:r>
              <a:rPr lang="en-US" sz="3400" dirty="0">
                <a:effectLst>
                  <a:outerShdw blurRad="38100" dist="38100" dir="2700000" algn="tl">
                    <a:srgbClr val="000000"/>
                  </a:outerShdw>
                </a:effectLst>
              </a:rPr>
              <a:t>Gift of Life Triage for Patient Deaths</a:t>
            </a:r>
          </a:p>
        </p:txBody>
      </p:sp>
      <p:sp>
        <p:nvSpPr>
          <p:cNvPr id="4281347" name="Rectangle 3"/>
          <p:cNvSpPr>
            <a:spLocks noGrp="1" noChangeArrowheads="1"/>
          </p:cNvSpPr>
          <p:nvPr>
            <p:ph type="body" sz="half" idx="1"/>
          </p:nvPr>
        </p:nvSpPr>
        <p:spPr>
          <a:xfrm>
            <a:off x="0" y="990600"/>
            <a:ext cx="4114800" cy="5029200"/>
          </a:xfrm>
        </p:spPr>
        <p:txBody>
          <a:bodyPr/>
          <a:lstStyle/>
          <a:p>
            <a:pPr algn="ctr" eaLnBrk="1" hangingPunct="1">
              <a:spcBef>
                <a:spcPct val="5000"/>
              </a:spcBef>
              <a:buFontTx/>
              <a:buNone/>
              <a:defRPr/>
            </a:pPr>
            <a:r>
              <a:rPr lang="en-US" sz="2400" b="1" u="sng">
                <a:effectLst>
                  <a:outerShdw blurRad="38100" dist="38100" dir="2700000" algn="tl">
                    <a:srgbClr val="000000"/>
                  </a:outerShdw>
                </a:effectLst>
              </a:rPr>
              <a:t>Cardio-Respiratory Death</a:t>
            </a:r>
          </a:p>
          <a:p>
            <a:pPr algn="ctr" eaLnBrk="1" hangingPunct="1">
              <a:buFontTx/>
              <a:buNone/>
              <a:defRPr/>
            </a:pPr>
            <a:endParaRPr lang="en-US" sz="2400" u="sng">
              <a:effectLst>
                <a:outerShdw blurRad="38100" dist="38100" dir="2700000" algn="tl">
                  <a:srgbClr val="000000"/>
                </a:outerShdw>
              </a:effectLst>
            </a:endParaRPr>
          </a:p>
          <a:p>
            <a:pPr eaLnBrk="1" hangingPunct="1">
              <a:defRPr/>
            </a:pPr>
            <a:r>
              <a:rPr lang="en-US" sz="2400"/>
              <a:t>Loss of cardiac function</a:t>
            </a:r>
          </a:p>
          <a:p>
            <a:pPr eaLnBrk="1" hangingPunct="1">
              <a:buFontTx/>
              <a:buNone/>
              <a:defRPr/>
            </a:pPr>
            <a:endParaRPr lang="en-US" sz="2400"/>
          </a:p>
          <a:p>
            <a:pPr eaLnBrk="1" hangingPunct="1">
              <a:lnSpc>
                <a:spcPct val="0"/>
              </a:lnSpc>
              <a:defRPr/>
            </a:pPr>
            <a:endParaRPr lang="en-US" sz="2400"/>
          </a:p>
          <a:p>
            <a:pPr eaLnBrk="1" hangingPunct="1">
              <a:lnSpc>
                <a:spcPct val="110000"/>
              </a:lnSpc>
              <a:defRPr/>
            </a:pPr>
            <a:r>
              <a:rPr lang="en-US" sz="2400"/>
              <a:t>Loss of respiratory function</a:t>
            </a:r>
          </a:p>
        </p:txBody>
      </p:sp>
      <p:sp>
        <p:nvSpPr>
          <p:cNvPr id="4281348" name="Rectangle 4"/>
          <p:cNvSpPr>
            <a:spLocks noGrp="1" noChangeArrowheads="1"/>
          </p:cNvSpPr>
          <p:nvPr>
            <p:ph type="body" sz="half" idx="2"/>
          </p:nvPr>
        </p:nvSpPr>
        <p:spPr>
          <a:xfrm>
            <a:off x="4038600" y="1066800"/>
            <a:ext cx="5105400" cy="4343400"/>
          </a:xfrm>
        </p:spPr>
        <p:txBody>
          <a:bodyPr/>
          <a:lstStyle/>
          <a:p>
            <a:pPr marL="169863" indent="-169863" algn="ctr" defTabSz="909638" eaLnBrk="1" hangingPunct="1">
              <a:lnSpc>
                <a:spcPct val="75000"/>
              </a:lnSpc>
              <a:buFontTx/>
              <a:buNone/>
              <a:tabLst>
                <a:tab pos="511175" algn="l"/>
              </a:tabLst>
              <a:defRPr/>
            </a:pPr>
            <a:r>
              <a:rPr lang="en-US" sz="2400" b="1" u="sng">
                <a:effectLst>
                  <a:outerShdw blurRad="38100" dist="38100" dir="2700000" algn="tl">
                    <a:srgbClr val="000000"/>
                  </a:outerShdw>
                </a:effectLst>
              </a:rPr>
              <a:t>Non-Recoverable Brain Injury/Illness</a:t>
            </a:r>
          </a:p>
          <a:p>
            <a:pPr marL="169863" indent="-169863" algn="ctr" defTabSz="909638" eaLnBrk="1" hangingPunct="1">
              <a:lnSpc>
                <a:spcPct val="75000"/>
              </a:lnSpc>
              <a:buFontTx/>
              <a:buNone/>
              <a:tabLst>
                <a:tab pos="511175" algn="l"/>
              </a:tabLst>
              <a:defRPr/>
            </a:pPr>
            <a:r>
              <a:rPr lang="en-US" sz="2400" i="1">
                <a:effectLst>
                  <a:outerShdw blurRad="38100" dist="38100" dir="2700000" algn="tl">
                    <a:srgbClr val="000000"/>
                  </a:outerShdw>
                </a:effectLst>
              </a:rPr>
              <a:t>(Ventilator Dependent)</a:t>
            </a:r>
          </a:p>
          <a:p>
            <a:pPr marL="169863" indent="-169863" defTabSz="909638" eaLnBrk="1" hangingPunct="1">
              <a:lnSpc>
                <a:spcPct val="80000"/>
              </a:lnSpc>
              <a:buFontTx/>
              <a:buNone/>
              <a:tabLst>
                <a:tab pos="511175" algn="l"/>
              </a:tabLst>
              <a:defRPr/>
            </a:pPr>
            <a:endParaRPr lang="en-US" sz="1600" i="1">
              <a:effectLst>
                <a:outerShdw blurRad="38100" dist="38100" dir="2700000" algn="tl">
                  <a:srgbClr val="000000"/>
                </a:outerShdw>
              </a:effectLst>
            </a:endParaRPr>
          </a:p>
          <a:p>
            <a:pPr marL="169863" indent="-169863" defTabSz="909638" eaLnBrk="1" hangingPunct="1">
              <a:tabLst>
                <a:tab pos="511175" algn="l"/>
              </a:tabLst>
              <a:defRPr/>
            </a:pPr>
            <a:r>
              <a:rPr lang="en-US" sz="2200"/>
              <a:t>Irreversible loss of all brain &amp; 	brain </a:t>
            </a:r>
          </a:p>
          <a:p>
            <a:pPr marL="169863" indent="-169863" defTabSz="909638" eaLnBrk="1" hangingPunct="1">
              <a:buFontTx/>
              <a:buNone/>
              <a:tabLst>
                <a:tab pos="511175" algn="l"/>
              </a:tabLst>
              <a:defRPr/>
            </a:pPr>
            <a:r>
              <a:rPr lang="en-US" sz="2200"/>
              <a:t>	stem function in absence of metabolic or pharmacologic inhibitors   </a:t>
            </a:r>
          </a:p>
          <a:p>
            <a:pPr marL="169863" indent="-169863" defTabSz="909638" eaLnBrk="1" hangingPunct="1">
              <a:buFontTx/>
              <a:buNone/>
              <a:tabLst>
                <a:tab pos="511175" algn="l"/>
              </a:tabLst>
              <a:defRPr/>
            </a:pPr>
            <a:r>
              <a:rPr lang="en-US" sz="2200" i="1">
                <a:effectLst>
                  <a:outerShdw blurRad="38100" dist="38100" dir="2700000" algn="tl">
                    <a:srgbClr val="000000"/>
                  </a:outerShdw>
                </a:effectLst>
              </a:rPr>
              <a:t>			  	</a:t>
            </a:r>
            <a:r>
              <a:rPr lang="en-US" sz="2200" i="1" u="sng">
                <a:effectLst>
                  <a:outerShdw blurRad="38100" dist="38100" dir="2700000" algn="tl">
                    <a:srgbClr val="000000"/>
                  </a:outerShdw>
                </a:effectLst>
              </a:rPr>
              <a:t>or</a:t>
            </a:r>
            <a:endParaRPr lang="en-US" sz="2200">
              <a:effectLst>
                <a:outerShdw blurRad="38100" dist="38100" dir="2700000" algn="tl">
                  <a:srgbClr val="000000"/>
                </a:outerShdw>
              </a:effectLst>
            </a:endParaRPr>
          </a:p>
          <a:p>
            <a:pPr marL="169863" indent="-169863" defTabSz="909638" eaLnBrk="1" hangingPunct="1">
              <a:lnSpc>
                <a:spcPct val="30000"/>
              </a:lnSpc>
              <a:spcBef>
                <a:spcPct val="0"/>
              </a:spcBef>
              <a:buFont typeface="Monotype Sorts" pitchFamily="2" charset="2"/>
              <a:buNone/>
              <a:tabLst>
                <a:tab pos="511175" algn="l"/>
              </a:tabLst>
              <a:defRPr/>
            </a:pPr>
            <a:endParaRPr lang="en-US" sz="2200"/>
          </a:p>
          <a:p>
            <a:pPr marL="169863" indent="-169863" defTabSz="909638" eaLnBrk="1" hangingPunct="1">
              <a:tabLst>
                <a:tab pos="511175" algn="l"/>
              </a:tabLst>
              <a:defRPr/>
            </a:pPr>
            <a:r>
              <a:rPr lang="en-US" sz="2200"/>
              <a:t>Family is discussing withdrawal of  life-sustaining measures </a:t>
            </a:r>
          </a:p>
          <a:p>
            <a:pPr marL="169863" indent="-169863" defTabSz="909638" eaLnBrk="1" hangingPunct="1">
              <a:buFontTx/>
              <a:buNone/>
              <a:tabLst>
                <a:tab pos="511175" algn="l"/>
              </a:tabLst>
              <a:defRPr/>
            </a:pPr>
            <a:endParaRPr lang="en-US" sz="2200"/>
          </a:p>
          <a:p>
            <a:pPr marL="169863" indent="-169863" defTabSz="909638" eaLnBrk="1" hangingPunct="1">
              <a:buFontTx/>
              <a:buNone/>
              <a:tabLst>
                <a:tab pos="511175" algn="l"/>
              </a:tabLst>
              <a:defRPr/>
            </a:pPr>
            <a:endParaRPr lang="en-US" sz="2200"/>
          </a:p>
        </p:txBody>
      </p:sp>
      <p:sp>
        <p:nvSpPr>
          <p:cNvPr id="4281349" name="Text Box 5"/>
          <p:cNvSpPr txBox="1">
            <a:spLocks noChangeArrowheads="1"/>
          </p:cNvSpPr>
          <p:nvPr/>
        </p:nvSpPr>
        <p:spPr bwMode="auto">
          <a:xfrm>
            <a:off x="-457200" y="4953000"/>
            <a:ext cx="4572000" cy="4730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en-US" sz="2500" b="1">
                <a:solidFill>
                  <a:srgbClr val="FFFF00"/>
                </a:solidFill>
                <a:effectLst>
                  <a:outerShdw blurRad="38100" dist="38100" dir="2700000" algn="tl">
                    <a:srgbClr val="000000"/>
                  </a:outerShdw>
                </a:effectLst>
                <a:cs typeface="Times New Roman" pitchFamily="18" charset="0"/>
              </a:rPr>
              <a:t>Potential Tissue Donor</a:t>
            </a:r>
          </a:p>
        </p:txBody>
      </p:sp>
      <p:sp>
        <p:nvSpPr>
          <p:cNvPr id="4281350" name="Text Box 6"/>
          <p:cNvSpPr txBox="1">
            <a:spLocks noChangeArrowheads="1"/>
          </p:cNvSpPr>
          <p:nvPr/>
        </p:nvSpPr>
        <p:spPr bwMode="auto">
          <a:xfrm>
            <a:off x="4267200" y="4953000"/>
            <a:ext cx="5029200" cy="45720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en-US" sz="2400" b="1">
                <a:solidFill>
                  <a:srgbClr val="FFFF00"/>
                </a:solidFill>
                <a:effectLst>
                  <a:outerShdw blurRad="38100" dist="38100" dir="2700000" algn="tl">
                    <a:srgbClr val="000000"/>
                  </a:outerShdw>
                </a:effectLst>
                <a:cs typeface="Times New Roman" pitchFamily="18" charset="0"/>
              </a:rPr>
              <a:t>Potential Organ &amp; Tissue Donor</a:t>
            </a:r>
          </a:p>
        </p:txBody>
      </p:sp>
      <p:sp>
        <p:nvSpPr>
          <p:cNvPr id="4281351" name="Line 7"/>
          <p:cNvSpPr>
            <a:spLocks noChangeShapeType="1"/>
          </p:cNvSpPr>
          <p:nvPr/>
        </p:nvSpPr>
        <p:spPr bwMode="auto">
          <a:xfrm>
            <a:off x="4038600" y="914400"/>
            <a:ext cx="0" cy="5334000"/>
          </a:xfrm>
          <a:prstGeom prst="line">
            <a:avLst/>
          </a:prstGeom>
          <a:noFill/>
          <a:ln w="44450" cap="sq">
            <a:solidFill>
              <a:schemeClr val="hlink"/>
            </a:solidFill>
            <a:round/>
            <a:headEnd type="none" w="sm" len="sm"/>
            <a:tailEnd type="none" w="sm" len="sm"/>
          </a:ln>
          <a:effectLst>
            <a:outerShdw dist="35921" dir="2700000" algn="ctr" rotWithShape="0">
              <a:schemeClr val="bg2"/>
            </a:outerShdw>
          </a:effectLst>
        </p:spPr>
        <p:txBody>
          <a:bodyPr wrap="none" anchor="ctr"/>
          <a:lstStyle/>
          <a:p>
            <a:pPr algn="l">
              <a:defRPr/>
            </a:pPr>
            <a:endParaRPr lang="en-US" sz="2400">
              <a:solidFill>
                <a:srgbClr val="FFFFFF"/>
              </a:solidFill>
              <a:effectLst>
                <a:outerShdw blurRad="38100" dist="38100" dir="2700000" algn="tl">
                  <a:srgbClr val="000000">
                    <a:alpha val="43137"/>
                  </a:srgbClr>
                </a:outerShdw>
              </a:effectLst>
            </a:endParaRPr>
          </a:p>
        </p:txBody>
      </p:sp>
      <p:sp>
        <p:nvSpPr>
          <p:cNvPr id="18440" name="AutoShape 8"/>
          <p:cNvSpPr>
            <a:spLocks noChangeArrowheads="1"/>
          </p:cNvSpPr>
          <p:nvPr/>
        </p:nvSpPr>
        <p:spPr bwMode="auto">
          <a:xfrm>
            <a:off x="1752600" y="3962400"/>
            <a:ext cx="381000" cy="762000"/>
          </a:xfrm>
          <a:prstGeom prst="downArrow">
            <a:avLst>
              <a:gd name="adj1" fmla="val 50000"/>
              <a:gd name="adj2" fmla="val 50000"/>
            </a:avLst>
          </a:prstGeom>
          <a:solidFill>
            <a:srgbClr val="FF0000"/>
          </a:solidFill>
          <a:ln w="12700" cap="sq">
            <a:solidFill>
              <a:srgbClr val="FF0000"/>
            </a:solidFill>
            <a:miter lim="800000"/>
            <a:headEnd type="none" w="sm" len="sm"/>
            <a:tailEnd type="none" w="sm" len="sm"/>
          </a:ln>
          <a:effectLst>
            <a:outerShdw dist="91581" dir="2021404" algn="ctr" rotWithShape="0">
              <a:schemeClr val="bg2"/>
            </a:outerShdw>
          </a:effectLst>
        </p:spPr>
        <p:txBody>
          <a:bodyPr wrap="none" anchor="ctr"/>
          <a:lstStyle/>
          <a:p>
            <a:pPr eaLnBrk="0" hangingPunct="0"/>
            <a:endParaRPr lang="en-US" sz="2400">
              <a:solidFill>
                <a:srgbClr val="FF0000"/>
              </a:solidFill>
              <a:cs typeface="Times New Roman" pitchFamily="18" charset="0"/>
            </a:endParaRPr>
          </a:p>
        </p:txBody>
      </p:sp>
      <p:sp>
        <p:nvSpPr>
          <p:cNvPr id="18441" name="AutoShape 9"/>
          <p:cNvSpPr>
            <a:spLocks noChangeArrowheads="1"/>
          </p:cNvSpPr>
          <p:nvPr/>
        </p:nvSpPr>
        <p:spPr bwMode="auto">
          <a:xfrm>
            <a:off x="6500813" y="4468813"/>
            <a:ext cx="381000" cy="533400"/>
          </a:xfrm>
          <a:prstGeom prst="downArrow">
            <a:avLst>
              <a:gd name="adj1" fmla="val 50000"/>
              <a:gd name="adj2" fmla="val 35000"/>
            </a:avLst>
          </a:prstGeom>
          <a:solidFill>
            <a:srgbClr val="FF0000"/>
          </a:solidFill>
          <a:ln w="12700" cap="sq">
            <a:solidFill>
              <a:srgbClr val="FF0000"/>
            </a:solidFill>
            <a:miter lim="800000"/>
            <a:headEnd type="none" w="sm" len="sm"/>
            <a:tailEnd type="none" w="sm" len="sm"/>
          </a:ln>
          <a:effectLst>
            <a:outerShdw dist="91581" dir="2021404" algn="ctr" rotWithShape="0">
              <a:schemeClr val="bg2"/>
            </a:outerShdw>
          </a:effectLst>
        </p:spPr>
        <p:txBody>
          <a:bodyPr wrap="none" anchor="ctr"/>
          <a:lstStyle/>
          <a:p>
            <a:pPr eaLnBrk="0" hangingPunct="0"/>
            <a:endParaRPr lang="en-US" sz="2400">
              <a:solidFill>
                <a:srgbClr val="FF0000"/>
              </a:solidFill>
              <a:cs typeface="Times New Roman" pitchFamily="18" charset="0"/>
            </a:endParaRPr>
          </a:p>
        </p:txBody>
      </p:sp>
      <p:sp>
        <p:nvSpPr>
          <p:cNvPr id="4281354" name="Text Box 10"/>
          <p:cNvSpPr txBox="1">
            <a:spLocks noChangeArrowheads="1"/>
          </p:cNvSpPr>
          <p:nvPr/>
        </p:nvSpPr>
        <p:spPr bwMode="auto">
          <a:xfrm>
            <a:off x="76200" y="5486400"/>
            <a:ext cx="3810000" cy="754063"/>
          </a:xfrm>
          <a:prstGeom prst="rect">
            <a:avLst/>
          </a:prstGeom>
          <a:gradFill rotWithShape="1">
            <a:gsLst>
              <a:gs pos="0">
                <a:srgbClr val="008080">
                  <a:gamma/>
                  <a:shade val="36078"/>
                  <a:invGamma/>
                </a:srgbClr>
              </a:gs>
              <a:gs pos="100000">
                <a:srgbClr val="008080"/>
              </a:gs>
            </a:gsLst>
            <a:lin ang="5400000" scaled="1"/>
          </a:gradFill>
          <a:ln w="9525">
            <a:solidFill>
              <a:schemeClr val="tx2"/>
            </a:solidFill>
            <a:miter lim="800000"/>
            <a:headEnd/>
            <a:tailEnd/>
          </a:ln>
          <a:effectLst/>
        </p:spPr>
        <p:txBody>
          <a:bodyPr>
            <a:spAutoFit/>
          </a:bodyPr>
          <a:lstStyle/>
          <a:p>
            <a:pPr eaLnBrk="0" hangingPunct="0">
              <a:spcBef>
                <a:spcPct val="50000"/>
              </a:spcBef>
              <a:defRPr/>
            </a:pPr>
            <a:r>
              <a:rPr lang="en-US" sz="2200">
                <a:solidFill>
                  <a:srgbClr val="FFFFFF"/>
                </a:solidFill>
                <a:effectLst>
                  <a:outerShdw blurRad="38100" dist="38100" dir="2700000" algn="tl">
                    <a:srgbClr val="000000"/>
                  </a:outerShdw>
                </a:effectLst>
                <a:cs typeface="Times New Roman" pitchFamily="18" charset="0"/>
              </a:rPr>
              <a:t>Corneas, Heart Valves, Skin, </a:t>
            </a:r>
          </a:p>
          <a:p>
            <a:pPr eaLnBrk="0" hangingPunct="0">
              <a:lnSpc>
                <a:spcPct val="95000"/>
              </a:lnSpc>
              <a:defRPr/>
            </a:pPr>
            <a:r>
              <a:rPr lang="en-US" sz="2200">
                <a:solidFill>
                  <a:srgbClr val="FFFFFF"/>
                </a:solidFill>
                <a:effectLst>
                  <a:outerShdw blurRad="38100" dist="38100" dir="2700000" algn="tl">
                    <a:srgbClr val="000000"/>
                  </a:outerShdw>
                </a:effectLst>
                <a:cs typeface="Times New Roman" pitchFamily="18" charset="0"/>
              </a:rPr>
              <a:t>Long Bones, Saphenous Veins</a:t>
            </a:r>
          </a:p>
        </p:txBody>
      </p:sp>
      <p:sp>
        <p:nvSpPr>
          <p:cNvPr id="18443" name="Text Box 11"/>
          <p:cNvSpPr txBox="1">
            <a:spLocks noChangeArrowheads="1"/>
          </p:cNvSpPr>
          <p:nvPr/>
        </p:nvSpPr>
        <p:spPr bwMode="auto">
          <a:xfrm>
            <a:off x="4267200" y="5486400"/>
            <a:ext cx="4572000" cy="771525"/>
          </a:xfrm>
          <a:prstGeom prst="rect">
            <a:avLst/>
          </a:prstGeom>
          <a:gradFill rotWithShape="1">
            <a:gsLst>
              <a:gs pos="0">
                <a:srgbClr val="002E2E"/>
              </a:gs>
              <a:gs pos="100000">
                <a:srgbClr val="008080"/>
              </a:gs>
            </a:gsLst>
            <a:lin ang="5400000" scaled="1"/>
          </a:gradFill>
          <a:ln w="9525">
            <a:solidFill>
              <a:schemeClr val="tx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200">
                <a:solidFill>
                  <a:srgbClr val="FFFFFF"/>
                </a:solidFill>
                <a:cs typeface="Times New Roman" pitchFamily="18" charset="0"/>
              </a:rPr>
              <a:t>Heart, Lungs, Liver, Pancreas, Intestine, Kidneys &amp; Tissues</a:t>
            </a:r>
          </a:p>
        </p:txBody>
      </p:sp>
      <p:sp>
        <p:nvSpPr>
          <p:cNvPr id="4281356" name="Text Box 12"/>
          <p:cNvSpPr txBox="1">
            <a:spLocks noChangeArrowheads="1"/>
          </p:cNvSpPr>
          <p:nvPr/>
        </p:nvSpPr>
        <p:spPr bwMode="auto">
          <a:xfrm>
            <a:off x="76200" y="6248400"/>
            <a:ext cx="8534400" cy="60960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en-US" sz="3400" i="1">
                <a:solidFill>
                  <a:srgbClr val="FFFF99"/>
                </a:solidFill>
                <a:effectLst>
                  <a:outerShdw blurRad="38100" dist="38100" dir="2700000" algn="tl">
                    <a:srgbClr val="000000"/>
                  </a:outerShdw>
                </a:effectLst>
                <a:cs typeface="Times New Roman" pitchFamily="18" charset="0"/>
              </a:rPr>
              <a:t>Call 1-800-KIDNEY-1</a:t>
            </a:r>
            <a:r>
              <a:rPr lang="en-US" sz="3400" i="1">
                <a:solidFill>
                  <a:srgbClr val="FFFF00"/>
                </a:solidFill>
                <a:effectLst>
                  <a:outerShdw blurRad="38100" dist="38100" dir="2700000" algn="tl">
                    <a:srgbClr val="000000"/>
                  </a:outerShdw>
                </a:effectLst>
                <a:cs typeface="Times New Roman" pitchFamily="18" charset="0"/>
              </a:rPr>
              <a:t> </a:t>
            </a:r>
          </a:p>
        </p:txBody>
      </p:sp>
      <p:sp>
        <p:nvSpPr>
          <p:cNvPr id="4281357" name="Line 13"/>
          <p:cNvSpPr>
            <a:spLocks noChangeShapeType="1"/>
          </p:cNvSpPr>
          <p:nvPr/>
        </p:nvSpPr>
        <p:spPr bwMode="auto">
          <a:xfrm>
            <a:off x="0" y="914400"/>
            <a:ext cx="9144000" cy="0"/>
          </a:xfrm>
          <a:prstGeom prst="line">
            <a:avLst/>
          </a:prstGeom>
          <a:noFill/>
          <a:ln w="76200" cap="sq" cmpd="tri">
            <a:solidFill>
              <a:srgbClr val="FF0000"/>
            </a:solidFill>
            <a:round/>
            <a:headEnd type="none" w="sm" len="sm"/>
            <a:tailEnd type="none" w="sm" len="sm"/>
          </a:ln>
          <a:effectLst/>
        </p:spPr>
        <p:txBody>
          <a:bodyPr wrap="none" anchor="ctr"/>
          <a:lstStyle/>
          <a:p>
            <a:pPr algn="l">
              <a:defRPr/>
            </a:pPr>
            <a:endParaRPr lang="en-US" sz="240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55994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34A8CD-9E38-4578-AAAF-67EE50078F02}"/>
              </a:ext>
            </a:extLst>
          </p:cNvPr>
          <p:cNvSpPr txBox="1">
            <a:spLocks noChangeArrowheads="1"/>
          </p:cNvSpPr>
          <p:nvPr/>
        </p:nvSpPr>
        <p:spPr>
          <a:xfrm>
            <a:off x="1657350" y="993030"/>
            <a:ext cx="5829300" cy="857250"/>
          </a:xfrm>
          <a:prstGeom prst="rect">
            <a:avLst/>
          </a:prstGeom>
        </p:spPr>
        <p:txBody>
          <a:bodyPr lIns="67866" tIns="33338" rIns="67866" bIns="33338"/>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000" b="1" kern="0" dirty="0">
                <a:solidFill>
                  <a:srgbClr val="002060"/>
                </a:solidFill>
                <a:latin typeface="Calisto MT" panose="02040603050505030304" pitchFamily="18" charset="0"/>
              </a:rPr>
              <a:t>17 Year Old Male: Anoxic Injury</a:t>
            </a:r>
            <a:br>
              <a:rPr lang="en-US" sz="2700" b="1" kern="0" dirty="0">
                <a:solidFill>
                  <a:srgbClr val="002060"/>
                </a:solidFill>
                <a:latin typeface="Calisto MT" panose="02040603050505030304" pitchFamily="18" charset="0"/>
              </a:rPr>
            </a:br>
            <a:r>
              <a:rPr lang="en-US" sz="2700" b="1" kern="0" dirty="0">
                <a:solidFill>
                  <a:srgbClr val="002060"/>
                </a:solidFill>
                <a:latin typeface="Calisto MT" panose="02040603050505030304" pitchFamily="18" charset="0"/>
              </a:rPr>
              <a:t>What a Difference Time Can Make</a:t>
            </a:r>
          </a:p>
        </p:txBody>
      </p:sp>
      <p:sp>
        <p:nvSpPr>
          <p:cNvPr id="3" name="Text Box 3">
            <a:extLst>
              <a:ext uri="{FF2B5EF4-FFF2-40B4-BE49-F238E27FC236}">
                <a16:creationId xmlns:a16="http://schemas.microsoft.com/office/drawing/2014/main" id="{2FDEE196-066D-40C7-A8E9-D045226079DF}"/>
              </a:ext>
            </a:extLst>
          </p:cNvPr>
          <p:cNvSpPr txBox="1">
            <a:spLocks noChangeArrowheads="1"/>
          </p:cNvSpPr>
          <p:nvPr/>
        </p:nvSpPr>
        <p:spPr bwMode="auto">
          <a:xfrm>
            <a:off x="1818651" y="4518662"/>
            <a:ext cx="21034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a:defRPr/>
            </a:pPr>
            <a:r>
              <a:rPr lang="en-US" sz="1500" b="1" dirty="0">
                <a:solidFill>
                  <a:srgbClr val="000000"/>
                </a:solidFill>
                <a:latin typeface="Calisto MT" panose="02040603050505030304" pitchFamily="18" charset="0"/>
              </a:rPr>
              <a:t>HR 80, SBP 90, CVP 6</a:t>
            </a:r>
          </a:p>
          <a:p>
            <a:pPr defTabSz="685800">
              <a:defRPr/>
            </a:pPr>
            <a:r>
              <a:rPr lang="en-US" sz="1500" b="1" dirty="0">
                <a:solidFill>
                  <a:srgbClr val="000000"/>
                </a:solidFill>
                <a:latin typeface="Calisto MT" panose="02040603050505030304" pitchFamily="18" charset="0"/>
              </a:rPr>
              <a:t>Dopamine 9.6 mcg</a:t>
            </a:r>
          </a:p>
          <a:p>
            <a:pPr defTabSz="685800">
              <a:defRPr/>
            </a:pPr>
            <a:r>
              <a:rPr lang="en-US" b="1" dirty="0">
                <a:solidFill>
                  <a:srgbClr val="C00000"/>
                </a:solidFill>
                <a:latin typeface="Calisto MT" panose="02040603050505030304" pitchFamily="18" charset="0"/>
              </a:rPr>
              <a:t>EF 46%</a:t>
            </a:r>
          </a:p>
        </p:txBody>
      </p:sp>
      <p:grpSp>
        <p:nvGrpSpPr>
          <p:cNvPr id="4" name="Group 17">
            <a:extLst>
              <a:ext uri="{FF2B5EF4-FFF2-40B4-BE49-F238E27FC236}">
                <a16:creationId xmlns:a16="http://schemas.microsoft.com/office/drawing/2014/main" id="{26A8A01B-0056-4377-A493-239C14D1EA94}"/>
              </a:ext>
            </a:extLst>
          </p:cNvPr>
          <p:cNvGrpSpPr>
            <a:grpSpLocks/>
          </p:cNvGrpSpPr>
          <p:nvPr/>
        </p:nvGrpSpPr>
        <p:grpSpPr bwMode="auto">
          <a:xfrm>
            <a:off x="4199024" y="4728702"/>
            <a:ext cx="1176338" cy="461962"/>
            <a:chOff x="2544" y="3118"/>
            <a:chExt cx="988" cy="388"/>
          </a:xfrm>
        </p:grpSpPr>
        <p:sp>
          <p:nvSpPr>
            <p:cNvPr id="5" name="Line 5">
              <a:extLst>
                <a:ext uri="{FF2B5EF4-FFF2-40B4-BE49-F238E27FC236}">
                  <a16:creationId xmlns:a16="http://schemas.microsoft.com/office/drawing/2014/main" id="{904933BB-F5A6-42DB-9A8C-76B29D804928}"/>
                </a:ext>
              </a:extLst>
            </p:cNvPr>
            <p:cNvSpPr>
              <a:spLocks noChangeShapeType="1"/>
            </p:cNvSpPr>
            <p:nvPr/>
          </p:nvSpPr>
          <p:spPr bwMode="auto">
            <a:xfrm>
              <a:off x="2675" y="3498"/>
              <a:ext cx="672" cy="0"/>
            </a:xfrm>
            <a:prstGeom prst="line">
              <a:avLst/>
            </a:prstGeom>
            <a:noFill/>
            <a:ln w="57150" cap="flat" cmpd="sng" algn="ctr">
              <a:solidFill>
                <a:srgbClr val="000000">
                  <a:shade val="95000"/>
                  <a:satMod val="105000"/>
                </a:srgbClr>
              </a:solidFill>
              <a:prstDash val="solid"/>
              <a:headEnd/>
              <a:tailEnd type="triangle" w="med" len="med"/>
            </a:ln>
            <a:effectLst/>
            <a:extLst>
              <a:ext uri="{909E8E84-426E-40DD-AFC4-6F175D3DCCD1}">
                <a14:hiddenFill xmlns:a14="http://schemas.microsoft.com/office/drawing/2010/main">
                  <a:noFill/>
                </a14:hiddenFill>
              </a:ext>
            </a:extLst>
          </p:spPr>
          <p:txBody>
            <a:bodyPr/>
            <a:lstStyle/>
            <a:p>
              <a:pPr algn="l" defTabSz="685800">
                <a:defRPr/>
              </a:pPr>
              <a:endParaRPr lang="en-US" sz="1800" kern="0">
                <a:solidFill>
                  <a:srgbClr val="000000"/>
                </a:solidFill>
                <a:latin typeface="Calisto MT" panose="02040603050505030304" pitchFamily="18" charset="0"/>
              </a:endParaRPr>
            </a:p>
          </p:txBody>
        </p:sp>
        <p:sp>
          <p:nvSpPr>
            <p:cNvPr id="6" name="Text Box 6">
              <a:extLst>
                <a:ext uri="{FF2B5EF4-FFF2-40B4-BE49-F238E27FC236}">
                  <a16:creationId xmlns:a16="http://schemas.microsoft.com/office/drawing/2014/main" id="{64094B40-7B3A-42B9-ADE6-BEB2C85151F3}"/>
                </a:ext>
              </a:extLst>
            </p:cNvPr>
            <p:cNvSpPr txBox="1">
              <a:spLocks noChangeArrowheads="1"/>
            </p:cNvSpPr>
            <p:nvPr/>
          </p:nvSpPr>
          <p:spPr bwMode="auto">
            <a:xfrm>
              <a:off x="2544" y="3118"/>
              <a:ext cx="98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algn="l" defTabSz="685800">
                <a:defRPr/>
              </a:pPr>
              <a:r>
                <a:rPr lang="en-US" b="1" kern="0" dirty="0">
                  <a:solidFill>
                    <a:srgbClr val="C00000"/>
                  </a:solidFill>
                  <a:latin typeface="Calisto MT" panose="02040603050505030304" pitchFamily="18" charset="0"/>
                </a:rPr>
                <a:t>8 hours</a:t>
              </a:r>
            </a:p>
          </p:txBody>
        </p:sp>
      </p:grpSp>
      <p:sp>
        <p:nvSpPr>
          <p:cNvPr id="7" name="Text Box 10">
            <a:extLst>
              <a:ext uri="{FF2B5EF4-FFF2-40B4-BE49-F238E27FC236}">
                <a16:creationId xmlns:a16="http://schemas.microsoft.com/office/drawing/2014/main" id="{33B41E03-9E25-4ACF-B335-6788A83C45A1}"/>
              </a:ext>
            </a:extLst>
          </p:cNvPr>
          <p:cNvSpPr txBox="1">
            <a:spLocks noChangeArrowheads="1"/>
          </p:cNvSpPr>
          <p:nvPr/>
        </p:nvSpPr>
        <p:spPr bwMode="auto">
          <a:xfrm>
            <a:off x="110869" y="5616089"/>
            <a:ext cx="1964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eaLnBrk="1" hangingPunct="1">
              <a:defRPr/>
            </a:pPr>
            <a:r>
              <a:rPr lang="en-US" sz="1050" i="1" dirty="0">
                <a:solidFill>
                  <a:srgbClr val="002060"/>
                </a:solidFill>
                <a:latin typeface="Calisto MT" panose="02040603050505030304" pitchFamily="18" charset="0"/>
              </a:rPr>
              <a:t>Courtesy: Wayne Babcock, CTDN</a:t>
            </a:r>
          </a:p>
        </p:txBody>
      </p:sp>
      <p:pic>
        <p:nvPicPr>
          <p:cNvPr id="8" name="17 yoBernard pre2.avi">
            <a:hlinkClick r:id="" action="ppaction://media"/>
            <a:extLst>
              <a:ext uri="{FF2B5EF4-FFF2-40B4-BE49-F238E27FC236}">
                <a16:creationId xmlns:a16="http://schemas.microsoft.com/office/drawing/2014/main" id="{F6CD8052-2733-4947-86E3-09BE91AC954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5746" y="2129299"/>
            <a:ext cx="2839615" cy="2248028"/>
          </a:xfrm>
          <a:prstGeom prst="rect">
            <a:avLst/>
          </a:prstGeom>
        </p:spPr>
      </p:pic>
      <p:grpSp>
        <p:nvGrpSpPr>
          <p:cNvPr id="9" name="Group 8">
            <a:extLst>
              <a:ext uri="{FF2B5EF4-FFF2-40B4-BE49-F238E27FC236}">
                <a16:creationId xmlns:a16="http://schemas.microsoft.com/office/drawing/2014/main" id="{C868F977-EFE0-4C25-9C9C-06ED9E26B605}"/>
              </a:ext>
            </a:extLst>
          </p:cNvPr>
          <p:cNvGrpSpPr/>
          <p:nvPr/>
        </p:nvGrpSpPr>
        <p:grpSpPr>
          <a:xfrm>
            <a:off x="5139615" y="2129299"/>
            <a:ext cx="2839615" cy="3312695"/>
            <a:chOff x="5292725" y="1698084"/>
            <a:chExt cx="3786153" cy="4416926"/>
          </a:xfrm>
        </p:grpSpPr>
        <p:sp>
          <p:nvSpPr>
            <p:cNvPr id="10" name="Text Box 4">
              <a:extLst>
                <a:ext uri="{FF2B5EF4-FFF2-40B4-BE49-F238E27FC236}">
                  <a16:creationId xmlns:a16="http://schemas.microsoft.com/office/drawing/2014/main" id="{B043821E-69DF-4696-99AF-D0A6E72401DC}"/>
                </a:ext>
              </a:extLst>
            </p:cNvPr>
            <p:cNvSpPr txBox="1">
              <a:spLocks noChangeArrowheads="1"/>
            </p:cNvSpPr>
            <p:nvPr/>
          </p:nvSpPr>
          <p:spPr bwMode="auto">
            <a:xfrm>
              <a:off x="5868824" y="4883903"/>
              <a:ext cx="2934993"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a:defRPr/>
              </a:pPr>
              <a:r>
                <a:rPr lang="en-US" sz="1500" b="1" dirty="0" err="1">
                  <a:solidFill>
                    <a:srgbClr val="000000"/>
                  </a:solidFill>
                  <a:latin typeface="Calisto MT" panose="02040603050505030304" pitchFamily="18" charset="0"/>
                </a:rPr>
                <a:t>HR</a:t>
              </a:r>
              <a:r>
                <a:rPr lang="en-US" sz="1500" b="1" dirty="0">
                  <a:solidFill>
                    <a:srgbClr val="000000"/>
                  </a:solidFill>
                  <a:latin typeface="Calisto MT" panose="02040603050505030304" pitchFamily="18" charset="0"/>
                </a:rPr>
                <a:t> 85, </a:t>
              </a:r>
              <a:r>
                <a:rPr lang="en-US" sz="1500" b="1" dirty="0" err="1">
                  <a:solidFill>
                    <a:srgbClr val="000000"/>
                  </a:solidFill>
                  <a:latin typeface="Calisto MT" panose="02040603050505030304" pitchFamily="18" charset="0"/>
                </a:rPr>
                <a:t>SBP</a:t>
              </a:r>
              <a:r>
                <a:rPr lang="en-US" sz="1500" b="1" dirty="0">
                  <a:solidFill>
                    <a:srgbClr val="000000"/>
                  </a:solidFill>
                  <a:latin typeface="Calisto MT" panose="02040603050505030304" pitchFamily="18" charset="0"/>
                </a:rPr>
                <a:t> 102, </a:t>
              </a:r>
              <a:r>
                <a:rPr lang="en-US" sz="1500" b="1" dirty="0" err="1">
                  <a:solidFill>
                    <a:srgbClr val="000000"/>
                  </a:solidFill>
                  <a:latin typeface="Calisto MT" panose="02040603050505030304" pitchFamily="18" charset="0"/>
                </a:rPr>
                <a:t>CVP</a:t>
              </a:r>
              <a:r>
                <a:rPr lang="en-US" sz="1500" b="1" dirty="0">
                  <a:solidFill>
                    <a:srgbClr val="000000"/>
                  </a:solidFill>
                  <a:latin typeface="Calisto MT" panose="02040603050505030304" pitchFamily="18" charset="0"/>
                </a:rPr>
                <a:t> 9</a:t>
              </a:r>
            </a:p>
            <a:p>
              <a:pPr defTabSz="685800">
                <a:defRPr/>
              </a:pPr>
              <a:r>
                <a:rPr lang="en-US" sz="1500" b="1" dirty="0">
                  <a:solidFill>
                    <a:srgbClr val="000000"/>
                  </a:solidFill>
                  <a:latin typeface="Calisto MT" panose="02040603050505030304" pitchFamily="18" charset="0"/>
                </a:rPr>
                <a:t>Dopamine 8</a:t>
              </a:r>
            </a:p>
            <a:p>
              <a:pPr defTabSz="685800">
                <a:defRPr/>
              </a:pPr>
              <a:r>
                <a:rPr lang="en-US" b="1" dirty="0" err="1">
                  <a:solidFill>
                    <a:srgbClr val="C00000"/>
                  </a:solidFill>
                  <a:latin typeface="Calisto MT" panose="02040603050505030304" pitchFamily="18" charset="0"/>
                </a:rPr>
                <a:t>EF</a:t>
              </a:r>
              <a:r>
                <a:rPr lang="en-US" b="1" dirty="0">
                  <a:solidFill>
                    <a:srgbClr val="C00000"/>
                  </a:solidFill>
                  <a:latin typeface="Calisto MT" panose="02040603050505030304" pitchFamily="18" charset="0"/>
                </a:rPr>
                <a:t> 71%</a:t>
              </a:r>
            </a:p>
          </p:txBody>
        </p:sp>
        <p:pic>
          <p:nvPicPr>
            <p:cNvPr id="11" name="17 yoBernard post1.avi">
              <a:hlinkClick r:id="" action="ppaction://media"/>
              <a:extLst>
                <a:ext uri="{FF2B5EF4-FFF2-40B4-BE49-F238E27FC236}">
                  <a16:creationId xmlns:a16="http://schemas.microsoft.com/office/drawing/2014/main" id="{37A173A8-23AC-492D-B5E0-1EE44835042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92725" y="1698084"/>
              <a:ext cx="3786153" cy="2997371"/>
            </a:xfrm>
            <a:prstGeom prst="rect">
              <a:avLst/>
            </a:prstGeom>
          </p:spPr>
        </p:pic>
      </p:grpSp>
    </p:spTree>
    <p:extLst>
      <p:ext uri="{BB962C8B-B14F-4D97-AF65-F5344CB8AC3E}">
        <p14:creationId xmlns:p14="http://schemas.microsoft.com/office/powerpoint/2010/main" val="26340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fullScrn="1">
              <p:cMediaNode vol="80000">
                <p:cTn id="20" fill="hold" display="0">
                  <p:stCondLst>
                    <p:cond delay="indefinite"/>
                  </p:stCondLst>
                </p:cTn>
                <p:tgtEl>
                  <p:spTgt spid="8"/>
                </p:tgtEl>
              </p:cMediaNode>
            </p:video>
            <p:video fullScrn="1">
              <p:cMediaNode vol="80000">
                <p:cTn id="21" repeatCount="indefinite" fill="hold" display="0">
                  <p:stCondLst>
                    <p:cond delay="indefinite"/>
                  </p:stCondLst>
                </p:cTn>
                <p:tgtEl>
                  <p:spTgt spid="11"/>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1FEAC3E-7EAB-4C10-8096-685E815F1E5B}"/>
              </a:ext>
            </a:extLst>
          </p:cNvPr>
          <p:cNvSpPr txBox="1">
            <a:spLocks noChangeArrowheads="1"/>
          </p:cNvSpPr>
          <p:nvPr/>
        </p:nvSpPr>
        <p:spPr bwMode="auto">
          <a:xfrm>
            <a:off x="1709487" y="664682"/>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a:solidFill>
                  <a:srgbClr val="FFCC00"/>
                </a:solidFill>
                <a:latin typeface="+mj-lt"/>
                <a:ea typeface="+mj-ea"/>
                <a:cs typeface="+mj-cs"/>
              </a:defRPr>
            </a:lvl1pPr>
            <a:lvl2pPr algn="ctr" rtl="0" eaLnBrk="1" fontAlgn="base" hangingPunct="1">
              <a:spcBef>
                <a:spcPct val="0"/>
              </a:spcBef>
              <a:spcAft>
                <a:spcPct val="0"/>
              </a:spcAft>
              <a:defRPr sz="4000">
                <a:solidFill>
                  <a:srgbClr val="FFCC00"/>
                </a:solidFill>
                <a:latin typeface="Times New Roman" pitchFamily="18" charset="0"/>
              </a:defRPr>
            </a:lvl2pPr>
            <a:lvl3pPr algn="ctr" rtl="0" eaLnBrk="1" fontAlgn="base" hangingPunct="1">
              <a:spcBef>
                <a:spcPct val="0"/>
              </a:spcBef>
              <a:spcAft>
                <a:spcPct val="0"/>
              </a:spcAft>
              <a:defRPr sz="4000">
                <a:solidFill>
                  <a:srgbClr val="FFCC00"/>
                </a:solidFill>
                <a:latin typeface="Times New Roman" pitchFamily="18" charset="0"/>
              </a:defRPr>
            </a:lvl3pPr>
            <a:lvl4pPr algn="ctr" rtl="0" eaLnBrk="1" fontAlgn="base" hangingPunct="1">
              <a:spcBef>
                <a:spcPct val="0"/>
              </a:spcBef>
              <a:spcAft>
                <a:spcPct val="0"/>
              </a:spcAft>
              <a:defRPr sz="4000">
                <a:solidFill>
                  <a:srgbClr val="FFCC00"/>
                </a:solidFill>
                <a:latin typeface="Times New Roman" pitchFamily="18" charset="0"/>
              </a:defRPr>
            </a:lvl4pPr>
            <a:lvl5pPr algn="ctr" rtl="0" eaLnBrk="1" fontAlgn="base" hangingPunct="1">
              <a:spcBef>
                <a:spcPct val="0"/>
              </a:spcBef>
              <a:spcAft>
                <a:spcPct val="0"/>
              </a:spcAft>
              <a:defRPr sz="4000">
                <a:solidFill>
                  <a:srgbClr val="FFCC00"/>
                </a:solidFill>
                <a:latin typeface="Times New Roman" pitchFamily="18" charset="0"/>
              </a:defRPr>
            </a:lvl5pPr>
            <a:lvl6pPr marL="457200" algn="ctr" rtl="0" eaLnBrk="1" fontAlgn="base" hangingPunct="1">
              <a:spcBef>
                <a:spcPct val="0"/>
              </a:spcBef>
              <a:spcAft>
                <a:spcPct val="0"/>
              </a:spcAft>
              <a:defRPr sz="4000">
                <a:solidFill>
                  <a:srgbClr val="FFCC00"/>
                </a:solidFill>
                <a:latin typeface="Times New Roman" pitchFamily="18" charset="0"/>
              </a:defRPr>
            </a:lvl6pPr>
            <a:lvl7pPr marL="914400" algn="ctr" rtl="0" eaLnBrk="1" fontAlgn="base" hangingPunct="1">
              <a:spcBef>
                <a:spcPct val="0"/>
              </a:spcBef>
              <a:spcAft>
                <a:spcPct val="0"/>
              </a:spcAft>
              <a:defRPr sz="4000">
                <a:solidFill>
                  <a:srgbClr val="FFCC00"/>
                </a:solidFill>
                <a:latin typeface="Times New Roman" pitchFamily="18" charset="0"/>
              </a:defRPr>
            </a:lvl7pPr>
            <a:lvl8pPr marL="1371600" algn="ctr" rtl="0" eaLnBrk="1" fontAlgn="base" hangingPunct="1">
              <a:spcBef>
                <a:spcPct val="0"/>
              </a:spcBef>
              <a:spcAft>
                <a:spcPct val="0"/>
              </a:spcAft>
              <a:defRPr sz="4000">
                <a:solidFill>
                  <a:srgbClr val="FFCC00"/>
                </a:solidFill>
                <a:latin typeface="Times New Roman" pitchFamily="18" charset="0"/>
              </a:defRPr>
            </a:lvl8pPr>
            <a:lvl9pPr marL="1828800" algn="ctr" rtl="0" eaLnBrk="1" fontAlgn="base" hangingPunct="1">
              <a:spcBef>
                <a:spcPct val="0"/>
              </a:spcBef>
              <a:spcAft>
                <a:spcPct val="0"/>
              </a:spcAft>
              <a:defRPr sz="4000">
                <a:solidFill>
                  <a:srgbClr val="FFCC00"/>
                </a:solidFill>
                <a:latin typeface="Times New Roman" pitchFamily="18" charset="0"/>
              </a:defRPr>
            </a:lvl9pPr>
          </a:lstStyle>
          <a:p>
            <a:pPr defTabSz="685800">
              <a:defRPr/>
            </a:pPr>
            <a:r>
              <a:rPr lang="en-US" sz="3000" b="1" kern="0" dirty="0">
                <a:solidFill>
                  <a:srgbClr val="002060"/>
                </a:solidFill>
                <a:latin typeface="Calisto MT" panose="02040603050505030304" pitchFamily="18" charset="0"/>
              </a:rPr>
              <a:t>Aggressive Care Plan</a:t>
            </a:r>
          </a:p>
        </p:txBody>
      </p:sp>
      <p:pic>
        <p:nvPicPr>
          <p:cNvPr id="3" name="Picture 3" descr="body">
            <a:extLst>
              <a:ext uri="{FF2B5EF4-FFF2-40B4-BE49-F238E27FC236}">
                <a16:creationId xmlns:a16="http://schemas.microsoft.com/office/drawing/2014/main" id="{4403DC84-E300-4228-8B71-6A480769D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072"/>
          <a:stretch>
            <a:fillRect/>
          </a:stretch>
        </p:blipFill>
        <p:spPr bwMode="auto">
          <a:xfrm>
            <a:off x="3295650" y="2180137"/>
            <a:ext cx="2552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83EBE731-1A2B-41CC-A9D4-3C0CF5ED51FE}"/>
              </a:ext>
            </a:extLst>
          </p:cNvPr>
          <p:cNvSpPr txBox="1">
            <a:spLocks noChangeArrowheads="1"/>
          </p:cNvSpPr>
          <p:nvPr/>
        </p:nvSpPr>
        <p:spPr bwMode="auto">
          <a:xfrm>
            <a:off x="5492573" y="3336773"/>
            <a:ext cx="1438214" cy="369332"/>
          </a:xfrm>
          <a:prstGeom prst="rect">
            <a:avLst/>
          </a:prstGeom>
          <a:noFill/>
          <a:ln w="9525">
            <a:noFill/>
            <a:miter lim="800000"/>
            <a:headEnd/>
            <a:tailEnd/>
          </a:ln>
          <a:effectLst/>
        </p:spPr>
        <p:txBody>
          <a:bodyPr wrap="none">
            <a:spAutoFit/>
          </a:bodyPr>
          <a:lstStyle/>
          <a:p>
            <a:pPr defTabSz="685800">
              <a:defRPr/>
            </a:pPr>
            <a:r>
              <a:rPr lang="en-US" sz="1800">
                <a:solidFill>
                  <a:srgbClr val="002060"/>
                </a:solidFill>
                <a:latin typeface="Calisto MT" panose="02040603050505030304" pitchFamily="18" charset="0"/>
              </a:rPr>
              <a:t>Hypotension	</a:t>
            </a:r>
          </a:p>
        </p:txBody>
      </p:sp>
      <p:sp>
        <p:nvSpPr>
          <p:cNvPr id="5" name="Text Box 5">
            <a:extLst>
              <a:ext uri="{FF2B5EF4-FFF2-40B4-BE49-F238E27FC236}">
                <a16:creationId xmlns:a16="http://schemas.microsoft.com/office/drawing/2014/main" id="{6A54333A-84E1-4071-9F26-77F2F90B9F8E}"/>
              </a:ext>
            </a:extLst>
          </p:cNvPr>
          <p:cNvSpPr txBox="1">
            <a:spLocks noChangeArrowheads="1"/>
          </p:cNvSpPr>
          <p:nvPr/>
        </p:nvSpPr>
        <p:spPr bwMode="auto">
          <a:xfrm>
            <a:off x="2000251" y="3908274"/>
            <a:ext cx="1428750" cy="840230"/>
          </a:xfrm>
          <a:prstGeom prst="rect">
            <a:avLst/>
          </a:prstGeom>
          <a:noFill/>
          <a:ln w="9525">
            <a:noFill/>
            <a:miter lim="800000"/>
            <a:headEnd/>
            <a:tailEnd/>
          </a:ln>
          <a:effectLst/>
        </p:spPr>
        <p:txBody>
          <a:bodyPr>
            <a:spAutoFit/>
          </a:bodyPr>
          <a:lstStyle/>
          <a:p>
            <a:pPr defTabSz="685800" eaLnBrk="0" hangingPunct="0">
              <a:lnSpc>
                <a:spcPct val="90000"/>
              </a:lnSpc>
              <a:spcBef>
                <a:spcPct val="50000"/>
              </a:spcBef>
              <a:buClr>
                <a:srgbClr val="FFFFFF"/>
              </a:buClr>
              <a:buSzPct val="75000"/>
              <a:defRPr/>
            </a:pPr>
            <a:r>
              <a:rPr lang="en-US" sz="1800">
                <a:solidFill>
                  <a:srgbClr val="002060"/>
                </a:solidFill>
                <a:latin typeface="Calisto MT" panose="02040603050505030304" pitchFamily="18" charset="0"/>
              </a:rPr>
              <a:t>Excessive Urinary Output</a:t>
            </a:r>
          </a:p>
        </p:txBody>
      </p:sp>
      <p:sp>
        <p:nvSpPr>
          <p:cNvPr id="6" name="Text Box 6">
            <a:extLst>
              <a:ext uri="{FF2B5EF4-FFF2-40B4-BE49-F238E27FC236}">
                <a16:creationId xmlns:a16="http://schemas.microsoft.com/office/drawing/2014/main" id="{A64807E9-AC4A-4A52-8503-317E0B88141C}"/>
              </a:ext>
            </a:extLst>
          </p:cNvPr>
          <p:cNvSpPr txBox="1">
            <a:spLocks noChangeArrowheads="1"/>
          </p:cNvSpPr>
          <p:nvPr/>
        </p:nvSpPr>
        <p:spPr bwMode="auto">
          <a:xfrm>
            <a:off x="1495421" y="4708373"/>
            <a:ext cx="994183" cy="369332"/>
          </a:xfrm>
          <a:prstGeom prst="rect">
            <a:avLst/>
          </a:prstGeom>
          <a:noFill/>
          <a:ln w="9525">
            <a:noFill/>
            <a:miter lim="800000"/>
            <a:headEnd/>
            <a:tailEnd/>
          </a:ln>
          <a:effectLst/>
        </p:spPr>
        <p:txBody>
          <a:bodyPr wrap="none">
            <a:spAutoFit/>
          </a:bodyPr>
          <a:lstStyle/>
          <a:p>
            <a:pPr defTabSz="685800">
              <a:defRPr/>
            </a:pPr>
            <a:r>
              <a:rPr lang="en-US" sz="1800">
                <a:solidFill>
                  <a:srgbClr val="002060"/>
                </a:solidFill>
                <a:latin typeface="Calisto MT" panose="02040603050505030304" pitchFamily="18" charset="0"/>
              </a:rPr>
              <a:t>Oliguria</a:t>
            </a:r>
          </a:p>
        </p:txBody>
      </p:sp>
      <p:sp>
        <p:nvSpPr>
          <p:cNvPr id="7" name="Text Box 7">
            <a:extLst>
              <a:ext uri="{FF2B5EF4-FFF2-40B4-BE49-F238E27FC236}">
                <a16:creationId xmlns:a16="http://schemas.microsoft.com/office/drawing/2014/main" id="{D6D8FFBB-F2FB-4F6A-8D58-DA5768120F04}"/>
              </a:ext>
            </a:extLst>
          </p:cNvPr>
          <p:cNvSpPr txBox="1">
            <a:spLocks noChangeArrowheads="1"/>
          </p:cNvSpPr>
          <p:nvPr/>
        </p:nvSpPr>
        <p:spPr bwMode="auto">
          <a:xfrm>
            <a:off x="5513973" y="2536674"/>
            <a:ext cx="1657350" cy="646331"/>
          </a:xfrm>
          <a:prstGeom prst="rect">
            <a:avLst/>
          </a:prstGeom>
          <a:noFill/>
          <a:ln w="9525">
            <a:noFill/>
            <a:miter lim="800000"/>
            <a:headEnd/>
            <a:tailEnd/>
          </a:ln>
          <a:effectLst/>
        </p:spPr>
        <p:txBody>
          <a:bodyPr>
            <a:spAutoFit/>
          </a:bodyPr>
          <a:lstStyle/>
          <a:p>
            <a:pPr defTabSz="685800">
              <a:defRPr/>
            </a:pPr>
            <a:r>
              <a:rPr lang="en-US" sz="1800">
                <a:solidFill>
                  <a:srgbClr val="002060"/>
                </a:solidFill>
                <a:latin typeface="Calisto MT" panose="02040603050505030304" pitchFamily="18" charset="0"/>
              </a:rPr>
              <a:t>Impaired Gas Exchange</a:t>
            </a:r>
          </a:p>
        </p:txBody>
      </p:sp>
      <p:sp>
        <p:nvSpPr>
          <p:cNvPr id="8" name="Text Box 8">
            <a:extLst>
              <a:ext uri="{FF2B5EF4-FFF2-40B4-BE49-F238E27FC236}">
                <a16:creationId xmlns:a16="http://schemas.microsoft.com/office/drawing/2014/main" id="{71DCCC00-209A-4C82-BF19-AA74B91AF591}"/>
              </a:ext>
            </a:extLst>
          </p:cNvPr>
          <p:cNvSpPr txBox="1">
            <a:spLocks noChangeArrowheads="1"/>
          </p:cNvSpPr>
          <p:nvPr/>
        </p:nvSpPr>
        <p:spPr bwMode="auto">
          <a:xfrm>
            <a:off x="5811035" y="4079723"/>
            <a:ext cx="623890" cy="369332"/>
          </a:xfrm>
          <a:prstGeom prst="rect">
            <a:avLst/>
          </a:prstGeom>
          <a:noFill/>
          <a:ln w="9525">
            <a:noFill/>
            <a:miter lim="800000"/>
            <a:headEnd/>
            <a:tailEnd/>
          </a:ln>
          <a:effectLst/>
        </p:spPr>
        <p:txBody>
          <a:bodyPr wrap="none">
            <a:spAutoFit/>
          </a:bodyPr>
          <a:lstStyle/>
          <a:p>
            <a:pPr defTabSz="685800">
              <a:defRPr/>
            </a:pPr>
            <a:r>
              <a:rPr lang="en-US" sz="1800">
                <a:solidFill>
                  <a:srgbClr val="002060"/>
                </a:solidFill>
                <a:latin typeface="Calisto MT" panose="02040603050505030304" pitchFamily="18" charset="0"/>
              </a:rPr>
              <a:t>DIC</a:t>
            </a:r>
          </a:p>
        </p:txBody>
      </p:sp>
      <p:sp>
        <p:nvSpPr>
          <p:cNvPr id="9" name="Rectangle 9">
            <a:extLst>
              <a:ext uri="{FF2B5EF4-FFF2-40B4-BE49-F238E27FC236}">
                <a16:creationId xmlns:a16="http://schemas.microsoft.com/office/drawing/2014/main" id="{755CDBDF-E72D-4ECA-8F94-88CBCF12DCBB}"/>
              </a:ext>
            </a:extLst>
          </p:cNvPr>
          <p:cNvSpPr>
            <a:spLocks noChangeArrowheads="1"/>
          </p:cNvSpPr>
          <p:nvPr/>
        </p:nvSpPr>
        <p:spPr bwMode="auto">
          <a:xfrm>
            <a:off x="2143258" y="5281064"/>
            <a:ext cx="1492781" cy="369332"/>
          </a:xfrm>
          <a:prstGeom prst="rect">
            <a:avLst/>
          </a:prstGeom>
          <a:noFill/>
          <a:ln w="9525">
            <a:noFill/>
            <a:miter lim="800000"/>
            <a:headEnd/>
            <a:tailEnd/>
          </a:ln>
          <a:effectLst/>
        </p:spPr>
        <p:txBody>
          <a:bodyPr wrap="none">
            <a:spAutoFit/>
          </a:bodyPr>
          <a:lstStyle/>
          <a:p>
            <a:pPr defTabSz="685800">
              <a:defRPr/>
            </a:pPr>
            <a:r>
              <a:rPr lang="en-US" sz="1800">
                <a:solidFill>
                  <a:srgbClr val="002060"/>
                </a:solidFill>
                <a:latin typeface="Calisto MT" panose="02040603050505030304" pitchFamily="18" charset="0"/>
              </a:rPr>
              <a:t>Hypothermia</a:t>
            </a:r>
          </a:p>
        </p:txBody>
      </p:sp>
      <p:sp>
        <p:nvSpPr>
          <p:cNvPr id="10" name="Text Box 10">
            <a:extLst>
              <a:ext uri="{FF2B5EF4-FFF2-40B4-BE49-F238E27FC236}">
                <a16:creationId xmlns:a16="http://schemas.microsoft.com/office/drawing/2014/main" id="{3E755426-372B-4CE5-BB37-7077B799C107}"/>
              </a:ext>
            </a:extLst>
          </p:cNvPr>
          <p:cNvSpPr txBox="1">
            <a:spLocks noChangeArrowheads="1"/>
          </p:cNvSpPr>
          <p:nvPr/>
        </p:nvSpPr>
        <p:spPr bwMode="auto">
          <a:xfrm>
            <a:off x="5134603" y="5051274"/>
            <a:ext cx="2145506" cy="867930"/>
          </a:xfrm>
          <a:prstGeom prst="rect">
            <a:avLst/>
          </a:prstGeom>
          <a:noFill/>
          <a:ln w="9525">
            <a:noFill/>
            <a:miter lim="800000"/>
            <a:headEnd/>
            <a:tailEnd/>
          </a:ln>
          <a:effectLst/>
        </p:spPr>
        <p:txBody>
          <a:bodyPr>
            <a:spAutoFit/>
          </a:bodyPr>
          <a:lstStyle/>
          <a:p>
            <a:pPr defTabSz="685800" eaLnBrk="0" hangingPunct="0">
              <a:lnSpc>
                <a:spcPct val="90000"/>
              </a:lnSpc>
              <a:spcBef>
                <a:spcPct val="50000"/>
              </a:spcBef>
              <a:buClr>
                <a:srgbClr val="FFFFFF"/>
              </a:buClr>
              <a:buSzPct val="75000"/>
              <a:defRPr/>
            </a:pPr>
            <a:r>
              <a:rPr lang="en-US" sz="1800" dirty="0">
                <a:solidFill>
                  <a:srgbClr val="002060"/>
                </a:solidFill>
                <a:latin typeface="Calisto MT" panose="02040603050505030304" pitchFamily="18" charset="0"/>
              </a:rPr>
              <a:t>Electrolyte Imbalances</a:t>
            </a:r>
          </a:p>
          <a:p>
            <a:pPr defTabSz="685800">
              <a:defRPr/>
            </a:pPr>
            <a:endParaRPr lang="en-US" sz="1800" dirty="0">
              <a:solidFill>
                <a:srgbClr val="002060"/>
              </a:solidFill>
              <a:latin typeface="Calisto MT" panose="02040603050505030304" pitchFamily="18" charset="0"/>
            </a:endParaRPr>
          </a:p>
        </p:txBody>
      </p:sp>
      <p:sp>
        <p:nvSpPr>
          <p:cNvPr id="11" name="Text Box 11">
            <a:extLst>
              <a:ext uri="{FF2B5EF4-FFF2-40B4-BE49-F238E27FC236}">
                <a16:creationId xmlns:a16="http://schemas.microsoft.com/office/drawing/2014/main" id="{EEE68E5F-4D98-49F6-A57E-B67A0D78AD62}"/>
              </a:ext>
            </a:extLst>
          </p:cNvPr>
          <p:cNvSpPr txBox="1">
            <a:spLocks noChangeArrowheads="1"/>
          </p:cNvSpPr>
          <p:nvPr/>
        </p:nvSpPr>
        <p:spPr bwMode="auto">
          <a:xfrm>
            <a:off x="1856373" y="2536673"/>
            <a:ext cx="1885950" cy="369332"/>
          </a:xfrm>
          <a:prstGeom prst="rect">
            <a:avLst/>
          </a:prstGeom>
          <a:noFill/>
          <a:ln w="9525">
            <a:noFill/>
            <a:miter lim="800000"/>
            <a:headEnd/>
            <a:tailEnd/>
          </a:ln>
          <a:effectLst/>
        </p:spPr>
        <p:txBody>
          <a:bodyPr>
            <a:spAutoFit/>
          </a:bodyPr>
          <a:lstStyle/>
          <a:p>
            <a:pPr defTabSz="685800">
              <a:defRPr/>
            </a:pPr>
            <a:r>
              <a:rPr lang="en-US" sz="1800">
                <a:solidFill>
                  <a:srgbClr val="002060"/>
                </a:solidFill>
                <a:latin typeface="Calisto MT" panose="02040603050505030304" pitchFamily="18" charset="0"/>
              </a:rPr>
              <a:t>Oxygenation </a:t>
            </a:r>
          </a:p>
        </p:txBody>
      </p:sp>
      <p:sp>
        <p:nvSpPr>
          <p:cNvPr id="12" name="Text Box 12">
            <a:extLst>
              <a:ext uri="{FF2B5EF4-FFF2-40B4-BE49-F238E27FC236}">
                <a16:creationId xmlns:a16="http://schemas.microsoft.com/office/drawing/2014/main" id="{E0B96834-2785-443C-A1C8-7E584CFAECFA}"/>
              </a:ext>
            </a:extLst>
          </p:cNvPr>
          <p:cNvSpPr txBox="1">
            <a:spLocks noChangeArrowheads="1"/>
          </p:cNvSpPr>
          <p:nvPr/>
        </p:nvSpPr>
        <p:spPr bwMode="auto">
          <a:xfrm>
            <a:off x="6563353" y="4136874"/>
            <a:ext cx="1338263" cy="646331"/>
          </a:xfrm>
          <a:prstGeom prst="rect">
            <a:avLst/>
          </a:prstGeom>
          <a:noFill/>
          <a:ln w="9525">
            <a:noFill/>
            <a:miter lim="800000"/>
            <a:headEnd/>
            <a:tailEnd/>
          </a:ln>
          <a:effectLst/>
        </p:spPr>
        <p:txBody>
          <a:bodyPr>
            <a:spAutoFit/>
          </a:bodyPr>
          <a:lstStyle/>
          <a:p>
            <a:pPr defTabSz="685800">
              <a:defRPr/>
            </a:pPr>
            <a:r>
              <a:rPr lang="en-US" sz="1800">
                <a:solidFill>
                  <a:srgbClr val="002060"/>
                </a:solidFill>
                <a:latin typeface="Calisto MT" panose="02040603050505030304" pitchFamily="18" charset="0"/>
              </a:rPr>
              <a:t>Hormonal Changes</a:t>
            </a:r>
          </a:p>
        </p:txBody>
      </p:sp>
      <p:sp>
        <p:nvSpPr>
          <p:cNvPr id="13" name="Text Box 13">
            <a:extLst>
              <a:ext uri="{FF2B5EF4-FFF2-40B4-BE49-F238E27FC236}">
                <a16:creationId xmlns:a16="http://schemas.microsoft.com/office/drawing/2014/main" id="{C6C21FB0-2323-481A-96BA-9CCB39B83B00}"/>
              </a:ext>
            </a:extLst>
          </p:cNvPr>
          <p:cNvSpPr txBox="1">
            <a:spLocks noChangeArrowheads="1"/>
          </p:cNvSpPr>
          <p:nvPr/>
        </p:nvSpPr>
        <p:spPr bwMode="auto">
          <a:xfrm>
            <a:off x="1826796" y="1367559"/>
            <a:ext cx="5594684" cy="840679"/>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
              </a:defRPr>
            </a:lvl1pPr>
            <a:lvl2pPr marL="742950" indent="-285750" eaLnBrk="0" hangingPunct="0">
              <a:defRPr sz="2400">
                <a:solidFill>
                  <a:schemeClr val="tx1"/>
                </a:solidFill>
                <a:latin typeface="Arial "/>
              </a:defRPr>
            </a:lvl2pPr>
            <a:lvl3pPr marL="1143000" indent="-228600" eaLnBrk="0" hangingPunct="0">
              <a:defRPr sz="2400">
                <a:solidFill>
                  <a:schemeClr val="tx1"/>
                </a:solidFill>
                <a:latin typeface="Arial "/>
              </a:defRPr>
            </a:lvl3pPr>
            <a:lvl4pPr marL="1600200" indent="-228600" eaLnBrk="0" hangingPunct="0">
              <a:defRPr sz="2400">
                <a:solidFill>
                  <a:schemeClr val="tx1"/>
                </a:solidFill>
                <a:latin typeface="Arial "/>
              </a:defRPr>
            </a:lvl4pPr>
            <a:lvl5pPr marL="2057400" indent="-228600" eaLnBrk="0" hangingPunct="0">
              <a:defRPr sz="2400">
                <a:solidFill>
                  <a:schemeClr val="tx1"/>
                </a:solidFill>
                <a:latin typeface="Arial "/>
              </a:defRPr>
            </a:lvl5pPr>
            <a:lvl6pPr marL="2514600" indent="-228600" eaLnBrk="0" fontAlgn="base" hangingPunct="0">
              <a:spcBef>
                <a:spcPct val="0"/>
              </a:spcBef>
              <a:spcAft>
                <a:spcPct val="0"/>
              </a:spcAft>
              <a:defRPr sz="2400">
                <a:solidFill>
                  <a:schemeClr val="tx1"/>
                </a:solidFill>
                <a:latin typeface="Arial "/>
              </a:defRPr>
            </a:lvl6pPr>
            <a:lvl7pPr marL="2971800" indent="-228600" eaLnBrk="0" fontAlgn="base" hangingPunct="0">
              <a:spcBef>
                <a:spcPct val="0"/>
              </a:spcBef>
              <a:spcAft>
                <a:spcPct val="0"/>
              </a:spcAft>
              <a:defRPr sz="2400">
                <a:solidFill>
                  <a:schemeClr val="tx1"/>
                </a:solidFill>
                <a:latin typeface="Arial "/>
              </a:defRPr>
            </a:lvl7pPr>
            <a:lvl8pPr marL="3429000" indent="-228600" eaLnBrk="0" fontAlgn="base" hangingPunct="0">
              <a:spcBef>
                <a:spcPct val="0"/>
              </a:spcBef>
              <a:spcAft>
                <a:spcPct val="0"/>
              </a:spcAft>
              <a:defRPr sz="2400">
                <a:solidFill>
                  <a:schemeClr val="tx1"/>
                </a:solidFill>
                <a:latin typeface="Arial "/>
              </a:defRPr>
            </a:lvl8pPr>
            <a:lvl9pPr marL="3886200" indent="-228600" eaLnBrk="0" fontAlgn="base" hangingPunct="0">
              <a:spcBef>
                <a:spcPct val="0"/>
              </a:spcBef>
              <a:spcAft>
                <a:spcPct val="0"/>
              </a:spcAft>
              <a:defRPr sz="2400">
                <a:solidFill>
                  <a:schemeClr val="tx1"/>
                </a:solidFill>
                <a:latin typeface="Arial "/>
              </a:defRPr>
            </a:lvl9pPr>
          </a:lstStyle>
          <a:p>
            <a:pPr defTabSz="685800">
              <a:lnSpc>
                <a:spcPct val="110000"/>
              </a:lnSpc>
            </a:pPr>
            <a:r>
              <a:rPr lang="en-US" sz="1500" i="1" dirty="0">
                <a:solidFill>
                  <a:srgbClr val="002060"/>
                </a:solidFill>
                <a:latin typeface="Calisto MT" panose="02040603050505030304" pitchFamily="18" charset="0"/>
              </a:rPr>
              <a:t>From the moment brain death is declared, the emphasis shifts from saving the patient’s life, to maintaining the family’s option to donate by optimizing end-organ function for possible transplantation.</a:t>
            </a:r>
          </a:p>
        </p:txBody>
      </p:sp>
      <p:sp>
        <p:nvSpPr>
          <p:cNvPr id="14" name="Text Box 14">
            <a:extLst>
              <a:ext uri="{FF2B5EF4-FFF2-40B4-BE49-F238E27FC236}">
                <a16:creationId xmlns:a16="http://schemas.microsoft.com/office/drawing/2014/main" id="{19A0F15B-8D0D-4C6B-801A-7A337AE9E39D}"/>
              </a:ext>
            </a:extLst>
          </p:cNvPr>
          <p:cNvSpPr txBox="1">
            <a:spLocks noChangeArrowheads="1"/>
          </p:cNvSpPr>
          <p:nvPr/>
        </p:nvSpPr>
        <p:spPr bwMode="auto">
          <a:xfrm>
            <a:off x="1200151" y="2993874"/>
            <a:ext cx="1600200" cy="646331"/>
          </a:xfrm>
          <a:prstGeom prst="rect">
            <a:avLst/>
          </a:prstGeom>
          <a:noFill/>
          <a:ln w="9525">
            <a:noFill/>
            <a:miter lim="800000"/>
            <a:headEnd/>
            <a:tailEnd/>
          </a:ln>
          <a:effectLst/>
        </p:spPr>
        <p:txBody>
          <a:bodyPr>
            <a:spAutoFit/>
          </a:bodyPr>
          <a:lstStyle/>
          <a:p>
            <a:pPr defTabSz="685800">
              <a:defRPr/>
            </a:pPr>
            <a:r>
              <a:rPr lang="en-US" sz="1800">
                <a:solidFill>
                  <a:srgbClr val="002060"/>
                </a:solidFill>
                <a:latin typeface="Calisto MT" panose="02040603050505030304" pitchFamily="18" charset="0"/>
              </a:rPr>
              <a:t>Acid Base</a:t>
            </a:r>
          </a:p>
          <a:p>
            <a:pPr defTabSz="685800">
              <a:defRPr/>
            </a:pPr>
            <a:r>
              <a:rPr lang="en-US" sz="1800">
                <a:solidFill>
                  <a:srgbClr val="002060"/>
                </a:solidFill>
                <a:latin typeface="Calisto MT" panose="02040603050505030304" pitchFamily="18" charset="0"/>
              </a:rPr>
              <a:t>Abnormalities</a:t>
            </a:r>
          </a:p>
        </p:txBody>
      </p:sp>
    </p:spTree>
    <p:extLst>
      <p:ext uri="{BB962C8B-B14F-4D97-AF65-F5344CB8AC3E}">
        <p14:creationId xmlns:p14="http://schemas.microsoft.com/office/powerpoint/2010/main" val="915753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y be an image of 6 people and text that says 'wea ALL HAVE THE ABILITY ΤΟ make a DIFFeRence -Howard M. Nathan, President &amp; CEO, Gift of Life Donor Program'">
            <a:extLst>
              <a:ext uri="{FF2B5EF4-FFF2-40B4-BE49-F238E27FC236}">
                <a16:creationId xmlns:a16="http://schemas.microsoft.com/office/drawing/2014/main" id="{6611EF9A-687D-4B38-B2E9-6E025289A40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4937" y="1307599"/>
            <a:ext cx="4794126" cy="424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799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5715000"/>
            <a:ext cx="7505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914400" rtl="0" eaLnBrk="0" fontAlgn="base" latinLnBrk="0" hangingPunct="0">
              <a:lnSpc>
                <a:spcPct val="90000"/>
              </a:lnSpc>
              <a:spcBef>
                <a:spcPct val="20000"/>
              </a:spcBef>
              <a:spcAft>
                <a:spcPct val="0"/>
              </a:spcAft>
              <a:buClr>
                <a:srgbClr val="FF0000"/>
              </a:buClr>
              <a:buSzTx/>
              <a:buFontTx/>
              <a:buNone/>
              <a:tabLst/>
              <a:defRPr/>
            </a:pPr>
            <a:r>
              <a:rPr kumimoji="0" lang="en-US" sz="3600" b="0" i="0" u="none" strike="noStrike" kern="1200" cap="none" spc="0" normalizeH="0" baseline="0" noProof="0" dirty="0">
                <a:ln>
                  <a:noFill/>
                </a:ln>
                <a:solidFill>
                  <a:srgbClr val="FFCC00"/>
                </a:solidFill>
                <a:effectLst/>
                <a:uLnTx/>
                <a:uFillTx/>
                <a:latin typeface="Monotype Corsiva" pitchFamily="66" charset="0"/>
                <a:ea typeface="+mn-ea"/>
                <a:cs typeface="+mn-cs"/>
              </a:rPr>
              <a:t>……and the Responsibility of all Members of the Healthcare Team</a:t>
            </a:r>
          </a:p>
        </p:txBody>
      </p:sp>
      <p:sp>
        <p:nvSpPr>
          <p:cNvPr id="4297731" name="Freeform 3"/>
          <p:cNvSpPr>
            <a:spLocks/>
          </p:cNvSpPr>
          <p:nvPr/>
        </p:nvSpPr>
        <p:spPr bwMode="auto">
          <a:xfrm>
            <a:off x="836613" y="1677988"/>
            <a:ext cx="4497387" cy="3914775"/>
          </a:xfrm>
          <a:custGeom>
            <a:avLst/>
            <a:gdLst/>
            <a:ahLst/>
            <a:cxnLst>
              <a:cxn ang="0">
                <a:pos x="254" y="1763"/>
              </a:cxn>
              <a:cxn ang="0">
                <a:pos x="128" y="1552"/>
              </a:cxn>
              <a:cxn ang="0">
                <a:pos x="18" y="1294"/>
              </a:cxn>
              <a:cxn ang="0">
                <a:pos x="0" y="1098"/>
              </a:cxn>
              <a:cxn ang="0">
                <a:pos x="14" y="912"/>
              </a:cxn>
              <a:cxn ang="0">
                <a:pos x="59" y="718"/>
              </a:cxn>
              <a:cxn ang="0">
                <a:pos x="149" y="521"/>
              </a:cxn>
              <a:cxn ang="0">
                <a:pos x="315" y="316"/>
              </a:cxn>
              <a:cxn ang="0">
                <a:pos x="532" y="158"/>
              </a:cxn>
              <a:cxn ang="0">
                <a:pos x="752" y="60"/>
              </a:cxn>
              <a:cxn ang="0">
                <a:pos x="901" y="22"/>
              </a:cxn>
              <a:cxn ang="0">
                <a:pos x="979" y="9"/>
              </a:cxn>
              <a:cxn ang="0">
                <a:pos x="1064" y="1"/>
              </a:cxn>
              <a:cxn ang="0">
                <a:pos x="1158" y="1"/>
              </a:cxn>
              <a:cxn ang="0">
                <a:pos x="1283" y="11"/>
              </a:cxn>
              <a:cxn ang="0">
                <a:pos x="1410" y="38"/>
              </a:cxn>
              <a:cxn ang="0">
                <a:pos x="1540" y="85"/>
              </a:cxn>
              <a:cxn ang="0">
                <a:pos x="1671" y="152"/>
              </a:cxn>
              <a:cxn ang="0">
                <a:pos x="1800" y="244"/>
              </a:cxn>
              <a:cxn ang="0">
                <a:pos x="1924" y="362"/>
              </a:cxn>
              <a:cxn ang="0">
                <a:pos x="2111" y="613"/>
              </a:cxn>
              <a:cxn ang="0">
                <a:pos x="2213" y="860"/>
              </a:cxn>
              <a:cxn ang="0">
                <a:pos x="2231" y="1101"/>
              </a:cxn>
              <a:cxn ang="0">
                <a:pos x="2196" y="1359"/>
              </a:cxn>
              <a:cxn ang="0">
                <a:pos x="2091" y="1667"/>
              </a:cxn>
              <a:cxn ang="0">
                <a:pos x="1864" y="1956"/>
              </a:cxn>
              <a:cxn ang="0">
                <a:pos x="1574" y="2110"/>
              </a:cxn>
              <a:cxn ang="0">
                <a:pos x="1398" y="2163"/>
              </a:cxn>
              <a:cxn ang="0">
                <a:pos x="1241" y="2193"/>
              </a:cxn>
              <a:cxn ang="0">
                <a:pos x="1088" y="2202"/>
              </a:cxn>
              <a:cxn ang="0">
                <a:pos x="911" y="2177"/>
              </a:cxn>
              <a:cxn ang="0">
                <a:pos x="771" y="2123"/>
              </a:cxn>
              <a:cxn ang="0">
                <a:pos x="663" y="2048"/>
              </a:cxn>
              <a:cxn ang="0">
                <a:pos x="522" y="1895"/>
              </a:cxn>
              <a:cxn ang="0">
                <a:pos x="496" y="1809"/>
              </a:cxn>
              <a:cxn ang="0">
                <a:pos x="567" y="1822"/>
              </a:cxn>
              <a:cxn ang="0">
                <a:pos x="711" y="1943"/>
              </a:cxn>
              <a:cxn ang="0">
                <a:pos x="876" y="2022"/>
              </a:cxn>
              <a:cxn ang="0">
                <a:pos x="1011" y="2056"/>
              </a:cxn>
              <a:cxn ang="0">
                <a:pos x="1138" y="2053"/>
              </a:cxn>
              <a:cxn ang="0">
                <a:pos x="1359" y="2015"/>
              </a:cxn>
              <a:cxn ang="0">
                <a:pos x="1589" y="1943"/>
              </a:cxn>
              <a:cxn ang="0">
                <a:pos x="1781" y="1807"/>
              </a:cxn>
              <a:cxn ang="0">
                <a:pos x="1950" y="1565"/>
              </a:cxn>
              <a:cxn ang="0">
                <a:pos x="2044" y="1268"/>
              </a:cxn>
              <a:cxn ang="0">
                <a:pos x="2050" y="952"/>
              </a:cxn>
              <a:cxn ang="0">
                <a:pos x="1925" y="643"/>
              </a:cxn>
              <a:cxn ang="0">
                <a:pos x="1672" y="350"/>
              </a:cxn>
              <a:cxn ang="0">
                <a:pos x="1334" y="203"/>
              </a:cxn>
              <a:cxn ang="0">
                <a:pos x="1161" y="191"/>
              </a:cxn>
              <a:cxn ang="0">
                <a:pos x="1012" y="190"/>
              </a:cxn>
              <a:cxn ang="0">
                <a:pos x="878" y="202"/>
              </a:cxn>
              <a:cxn ang="0">
                <a:pos x="755" y="233"/>
              </a:cxn>
              <a:cxn ang="0">
                <a:pos x="637" y="284"/>
              </a:cxn>
              <a:cxn ang="0">
                <a:pos x="515" y="362"/>
              </a:cxn>
              <a:cxn ang="0">
                <a:pos x="353" y="515"/>
              </a:cxn>
              <a:cxn ang="0">
                <a:pos x="235" y="737"/>
              </a:cxn>
              <a:cxn ang="0">
                <a:pos x="175" y="967"/>
              </a:cxn>
              <a:cxn ang="0">
                <a:pos x="155" y="1197"/>
              </a:cxn>
              <a:cxn ang="0">
                <a:pos x="211" y="1460"/>
              </a:cxn>
              <a:cxn ang="0">
                <a:pos x="296" y="1668"/>
              </a:cxn>
              <a:cxn ang="0">
                <a:pos x="339" y="1772"/>
              </a:cxn>
              <a:cxn ang="0">
                <a:pos x="352" y="1864"/>
              </a:cxn>
            </a:cxnLst>
            <a:rect l="0" t="0" r="r" b="b"/>
            <a:pathLst>
              <a:path w="2233" h="2202">
                <a:moveTo>
                  <a:pt x="299" y="1828"/>
                </a:moveTo>
                <a:lnTo>
                  <a:pt x="296" y="1824"/>
                </a:lnTo>
                <a:lnTo>
                  <a:pt x="287" y="1811"/>
                </a:lnTo>
                <a:lnTo>
                  <a:pt x="273" y="1790"/>
                </a:lnTo>
                <a:lnTo>
                  <a:pt x="254" y="1763"/>
                </a:lnTo>
                <a:lnTo>
                  <a:pt x="233" y="1729"/>
                </a:lnTo>
                <a:lnTo>
                  <a:pt x="208" y="1690"/>
                </a:lnTo>
                <a:lnTo>
                  <a:pt x="182" y="1648"/>
                </a:lnTo>
                <a:lnTo>
                  <a:pt x="155" y="1601"/>
                </a:lnTo>
                <a:lnTo>
                  <a:pt x="128" y="1552"/>
                </a:lnTo>
                <a:lnTo>
                  <a:pt x="102" y="1501"/>
                </a:lnTo>
                <a:lnTo>
                  <a:pt x="76" y="1449"/>
                </a:lnTo>
                <a:lnTo>
                  <a:pt x="53" y="1397"/>
                </a:lnTo>
                <a:lnTo>
                  <a:pt x="34" y="1345"/>
                </a:lnTo>
                <a:lnTo>
                  <a:pt x="18" y="1294"/>
                </a:lnTo>
                <a:lnTo>
                  <a:pt x="8" y="1247"/>
                </a:lnTo>
                <a:lnTo>
                  <a:pt x="2" y="1202"/>
                </a:lnTo>
                <a:lnTo>
                  <a:pt x="1" y="1168"/>
                </a:lnTo>
                <a:lnTo>
                  <a:pt x="0" y="1133"/>
                </a:lnTo>
                <a:lnTo>
                  <a:pt x="0" y="1098"/>
                </a:lnTo>
                <a:lnTo>
                  <a:pt x="1" y="1063"/>
                </a:lnTo>
                <a:lnTo>
                  <a:pt x="2" y="1026"/>
                </a:lnTo>
                <a:lnTo>
                  <a:pt x="6" y="989"/>
                </a:lnTo>
                <a:lnTo>
                  <a:pt x="9" y="950"/>
                </a:lnTo>
                <a:lnTo>
                  <a:pt x="14" y="912"/>
                </a:lnTo>
                <a:lnTo>
                  <a:pt x="19" y="874"/>
                </a:lnTo>
                <a:lnTo>
                  <a:pt x="27" y="834"/>
                </a:lnTo>
                <a:lnTo>
                  <a:pt x="36" y="796"/>
                </a:lnTo>
                <a:lnTo>
                  <a:pt x="46" y="756"/>
                </a:lnTo>
                <a:lnTo>
                  <a:pt x="59" y="718"/>
                </a:lnTo>
                <a:lnTo>
                  <a:pt x="72" y="678"/>
                </a:lnTo>
                <a:lnTo>
                  <a:pt x="89" y="639"/>
                </a:lnTo>
                <a:lnTo>
                  <a:pt x="107" y="599"/>
                </a:lnTo>
                <a:lnTo>
                  <a:pt x="126" y="561"/>
                </a:lnTo>
                <a:lnTo>
                  <a:pt x="149" y="521"/>
                </a:lnTo>
                <a:lnTo>
                  <a:pt x="174" y="483"/>
                </a:lnTo>
                <a:lnTo>
                  <a:pt x="201" y="445"/>
                </a:lnTo>
                <a:lnTo>
                  <a:pt x="237" y="398"/>
                </a:lnTo>
                <a:lnTo>
                  <a:pt x="276" y="356"/>
                </a:lnTo>
                <a:lnTo>
                  <a:pt x="315" y="316"/>
                </a:lnTo>
                <a:lnTo>
                  <a:pt x="357" y="279"/>
                </a:lnTo>
                <a:lnTo>
                  <a:pt x="399" y="245"/>
                </a:lnTo>
                <a:lnTo>
                  <a:pt x="443" y="213"/>
                </a:lnTo>
                <a:lnTo>
                  <a:pt x="487" y="184"/>
                </a:lnTo>
                <a:lnTo>
                  <a:pt x="532" y="158"/>
                </a:lnTo>
                <a:lnTo>
                  <a:pt x="577" y="133"/>
                </a:lnTo>
                <a:lnTo>
                  <a:pt x="621" y="112"/>
                </a:lnTo>
                <a:lnTo>
                  <a:pt x="665" y="93"/>
                </a:lnTo>
                <a:lnTo>
                  <a:pt x="709" y="76"/>
                </a:lnTo>
                <a:lnTo>
                  <a:pt x="752" y="60"/>
                </a:lnTo>
                <a:lnTo>
                  <a:pt x="794" y="48"/>
                </a:lnTo>
                <a:lnTo>
                  <a:pt x="833" y="36"/>
                </a:lnTo>
                <a:lnTo>
                  <a:pt x="872" y="27"/>
                </a:lnTo>
                <a:lnTo>
                  <a:pt x="886" y="24"/>
                </a:lnTo>
                <a:lnTo>
                  <a:pt x="901" y="22"/>
                </a:lnTo>
                <a:lnTo>
                  <a:pt x="916" y="18"/>
                </a:lnTo>
                <a:lnTo>
                  <a:pt x="932" y="16"/>
                </a:lnTo>
                <a:lnTo>
                  <a:pt x="947" y="14"/>
                </a:lnTo>
                <a:lnTo>
                  <a:pt x="963" y="11"/>
                </a:lnTo>
                <a:lnTo>
                  <a:pt x="979" y="9"/>
                </a:lnTo>
                <a:lnTo>
                  <a:pt x="996" y="7"/>
                </a:lnTo>
                <a:lnTo>
                  <a:pt x="1012" y="6"/>
                </a:lnTo>
                <a:lnTo>
                  <a:pt x="1029" y="4"/>
                </a:lnTo>
                <a:lnTo>
                  <a:pt x="1047" y="2"/>
                </a:lnTo>
                <a:lnTo>
                  <a:pt x="1064" y="1"/>
                </a:lnTo>
                <a:lnTo>
                  <a:pt x="1081" y="1"/>
                </a:lnTo>
                <a:lnTo>
                  <a:pt x="1099" y="0"/>
                </a:lnTo>
                <a:lnTo>
                  <a:pt x="1117" y="0"/>
                </a:lnTo>
                <a:lnTo>
                  <a:pt x="1135" y="0"/>
                </a:lnTo>
                <a:lnTo>
                  <a:pt x="1158" y="1"/>
                </a:lnTo>
                <a:lnTo>
                  <a:pt x="1183" y="1"/>
                </a:lnTo>
                <a:lnTo>
                  <a:pt x="1207" y="4"/>
                </a:lnTo>
                <a:lnTo>
                  <a:pt x="1232" y="6"/>
                </a:lnTo>
                <a:lnTo>
                  <a:pt x="1257" y="8"/>
                </a:lnTo>
                <a:lnTo>
                  <a:pt x="1283" y="11"/>
                </a:lnTo>
                <a:lnTo>
                  <a:pt x="1308" y="16"/>
                </a:lnTo>
                <a:lnTo>
                  <a:pt x="1334" y="20"/>
                </a:lnTo>
                <a:lnTo>
                  <a:pt x="1358" y="26"/>
                </a:lnTo>
                <a:lnTo>
                  <a:pt x="1384" y="32"/>
                </a:lnTo>
                <a:lnTo>
                  <a:pt x="1410" y="38"/>
                </a:lnTo>
                <a:lnTo>
                  <a:pt x="1436" y="46"/>
                </a:lnTo>
                <a:lnTo>
                  <a:pt x="1462" y="55"/>
                </a:lnTo>
                <a:lnTo>
                  <a:pt x="1488" y="64"/>
                </a:lnTo>
                <a:lnTo>
                  <a:pt x="1514" y="73"/>
                </a:lnTo>
                <a:lnTo>
                  <a:pt x="1540" y="85"/>
                </a:lnTo>
                <a:lnTo>
                  <a:pt x="1566" y="96"/>
                </a:lnTo>
                <a:lnTo>
                  <a:pt x="1593" y="108"/>
                </a:lnTo>
                <a:lnTo>
                  <a:pt x="1619" y="122"/>
                </a:lnTo>
                <a:lnTo>
                  <a:pt x="1645" y="137"/>
                </a:lnTo>
                <a:lnTo>
                  <a:pt x="1671" y="152"/>
                </a:lnTo>
                <a:lnTo>
                  <a:pt x="1697" y="168"/>
                </a:lnTo>
                <a:lnTo>
                  <a:pt x="1723" y="185"/>
                </a:lnTo>
                <a:lnTo>
                  <a:pt x="1748" y="204"/>
                </a:lnTo>
                <a:lnTo>
                  <a:pt x="1774" y="224"/>
                </a:lnTo>
                <a:lnTo>
                  <a:pt x="1800" y="244"/>
                </a:lnTo>
                <a:lnTo>
                  <a:pt x="1825" y="265"/>
                </a:lnTo>
                <a:lnTo>
                  <a:pt x="1850" y="288"/>
                </a:lnTo>
                <a:lnTo>
                  <a:pt x="1874" y="312"/>
                </a:lnTo>
                <a:lnTo>
                  <a:pt x="1899" y="336"/>
                </a:lnTo>
                <a:lnTo>
                  <a:pt x="1924" y="362"/>
                </a:lnTo>
                <a:lnTo>
                  <a:pt x="1948" y="389"/>
                </a:lnTo>
                <a:lnTo>
                  <a:pt x="1996" y="448"/>
                </a:lnTo>
                <a:lnTo>
                  <a:pt x="2039" y="505"/>
                </a:lnTo>
                <a:lnTo>
                  <a:pt x="2078" y="560"/>
                </a:lnTo>
                <a:lnTo>
                  <a:pt x="2111" y="613"/>
                </a:lnTo>
                <a:lnTo>
                  <a:pt x="2140" y="664"/>
                </a:lnTo>
                <a:lnTo>
                  <a:pt x="2165" y="714"/>
                </a:lnTo>
                <a:lnTo>
                  <a:pt x="2184" y="764"/>
                </a:lnTo>
                <a:lnTo>
                  <a:pt x="2201" y="813"/>
                </a:lnTo>
                <a:lnTo>
                  <a:pt x="2213" y="860"/>
                </a:lnTo>
                <a:lnTo>
                  <a:pt x="2222" y="908"/>
                </a:lnTo>
                <a:lnTo>
                  <a:pt x="2229" y="956"/>
                </a:lnTo>
                <a:lnTo>
                  <a:pt x="2232" y="1003"/>
                </a:lnTo>
                <a:lnTo>
                  <a:pt x="2233" y="1052"/>
                </a:lnTo>
                <a:lnTo>
                  <a:pt x="2231" y="1101"/>
                </a:lnTo>
                <a:lnTo>
                  <a:pt x="2228" y="1151"/>
                </a:lnTo>
                <a:lnTo>
                  <a:pt x="2222" y="1202"/>
                </a:lnTo>
                <a:lnTo>
                  <a:pt x="2215" y="1250"/>
                </a:lnTo>
                <a:lnTo>
                  <a:pt x="2207" y="1302"/>
                </a:lnTo>
                <a:lnTo>
                  <a:pt x="2196" y="1359"/>
                </a:lnTo>
                <a:lnTo>
                  <a:pt x="2183" y="1417"/>
                </a:lnTo>
                <a:lnTo>
                  <a:pt x="2166" y="1478"/>
                </a:lnTo>
                <a:lnTo>
                  <a:pt x="2144" y="1540"/>
                </a:lnTo>
                <a:lnTo>
                  <a:pt x="2119" y="1604"/>
                </a:lnTo>
                <a:lnTo>
                  <a:pt x="2091" y="1667"/>
                </a:lnTo>
                <a:lnTo>
                  <a:pt x="2056" y="1729"/>
                </a:lnTo>
                <a:lnTo>
                  <a:pt x="2018" y="1790"/>
                </a:lnTo>
                <a:lnTo>
                  <a:pt x="1973" y="1848"/>
                </a:lnTo>
                <a:lnTo>
                  <a:pt x="1922" y="1904"/>
                </a:lnTo>
                <a:lnTo>
                  <a:pt x="1864" y="1956"/>
                </a:lnTo>
                <a:lnTo>
                  <a:pt x="1801" y="2003"/>
                </a:lnTo>
                <a:lnTo>
                  <a:pt x="1730" y="2045"/>
                </a:lnTo>
                <a:lnTo>
                  <a:pt x="1651" y="2081"/>
                </a:lnTo>
                <a:lnTo>
                  <a:pt x="1612" y="2096"/>
                </a:lnTo>
                <a:lnTo>
                  <a:pt x="1574" y="2110"/>
                </a:lnTo>
                <a:lnTo>
                  <a:pt x="1538" y="2123"/>
                </a:lnTo>
                <a:lnTo>
                  <a:pt x="1502" y="2135"/>
                </a:lnTo>
                <a:lnTo>
                  <a:pt x="1467" y="2145"/>
                </a:lnTo>
                <a:lnTo>
                  <a:pt x="1432" y="2155"/>
                </a:lnTo>
                <a:lnTo>
                  <a:pt x="1398" y="2163"/>
                </a:lnTo>
                <a:lnTo>
                  <a:pt x="1365" y="2171"/>
                </a:lnTo>
                <a:lnTo>
                  <a:pt x="1334" y="2178"/>
                </a:lnTo>
                <a:lnTo>
                  <a:pt x="1302" y="2184"/>
                </a:lnTo>
                <a:lnTo>
                  <a:pt x="1271" y="2189"/>
                </a:lnTo>
                <a:lnTo>
                  <a:pt x="1241" y="2193"/>
                </a:lnTo>
                <a:lnTo>
                  <a:pt x="1213" y="2196"/>
                </a:lnTo>
                <a:lnTo>
                  <a:pt x="1183" y="2199"/>
                </a:lnTo>
                <a:lnTo>
                  <a:pt x="1156" y="2200"/>
                </a:lnTo>
                <a:lnTo>
                  <a:pt x="1129" y="2202"/>
                </a:lnTo>
                <a:lnTo>
                  <a:pt x="1088" y="2202"/>
                </a:lnTo>
                <a:lnTo>
                  <a:pt x="1050" y="2199"/>
                </a:lnTo>
                <a:lnTo>
                  <a:pt x="1013" y="2196"/>
                </a:lnTo>
                <a:lnTo>
                  <a:pt x="978" y="2191"/>
                </a:lnTo>
                <a:lnTo>
                  <a:pt x="944" y="2185"/>
                </a:lnTo>
                <a:lnTo>
                  <a:pt x="911" y="2177"/>
                </a:lnTo>
                <a:lnTo>
                  <a:pt x="881" y="2168"/>
                </a:lnTo>
                <a:lnTo>
                  <a:pt x="851" y="2159"/>
                </a:lnTo>
                <a:lnTo>
                  <a:pt x="823" y="2147"/>
                </a:lnTo>
                <a:lnTo>
                  <a:pt x="796" y="2135"/>
                </a:lnTo>
                <a:lnTo>
                  <a:pt x="771" y="2123"/>
                </a:lnTo>
                <a:lnTo>
                  <a:pt x="746" y="2109"/>
                </a:lnTo>
                <a:lnTo>
                  <a:pt x="724" y="2094"/>
                </a:lnTo>
                <a:lnTo>
                  <a:pt x="702" y="2080"/>
                </a:lnTo>
                <a:lnTo>
                  <a:pt x="682" y="2064"/>
                </a:lnTo>
                <a:lnTo>
                  <a:pt x="663" y="2048"/>
                </a:lnTo>
                <a:lnTo>
                  <a:pt x="633" y="2021"/>
                </a:lnTo>
                <a:lnTo>
                  <a:pt x="603" y="1991"/>
                </a:lnTo>
                <a:lnTo>
                  <a:pt x="574" y="1958"/>
                </a:lnTo>
                <a:lnTo>
                  <a:pt x="546" y="1925"/>
                </a:lnTo>
                <a:lnTo>
                  <a:pt x="522" y="1895"/>
                </a:lnTo>
                <a:lnTo>
                  <a:pt x="504" y="1866"/>
                </a:lnTo>
                <a:lnTo>
                  <a:pt x="491" y="1844"/>
                </a:lnTo>
                <a:lnTo>
                  <a:pt x="487" y="1828"/>
                </a:lnTo>
                <a:lnTo>
                  <a:pt x="489" y="1817"/>
                </a:lnTo>
                <a:lnTo>
                  <a:pt x="496" y="1809"/>
                </a:lnTo>
                <a:lnTo>
                  <a:pt x="505" y="1803"/>
                </a:lnTo>
                <a:lnTo>
                  <a:pt x="518" y="1802"/>
                </a:lnTo>
                <a:lnTo>
                  <a:pt x="533" y="1804"/>
                </a:lnTo>
                <a:lnTo>
                  <a:pt x="550" y="1811"/>
                </a:lnTo>
                <a:lnTo>
                  <a:pt x="567" y="1822"/>
                </a:lnTo>
                <a:lnTo>
                  <a:pt x="585" y="1839"/>
                </a:lnTo>
                <a:lnTo>
                  <a:pt x="614" y="1869"/>
                </a:lnTo>
                <a:lnTo>
                  <a:pt x="646" y="1896"/>
                </a:lnTo>
                <a:lnTo>
                  <a:pt x="679" y="1921"/>
                </a:lnTo>
                <a:lnTo>
                  <a:pt x="711" y="1943"/>
                </a:lnTo>
                <a:lnTo>
                  <a:pt x="744" y="1964"/>
                </a:lnTo>
                <a:lnTo>
                  <a:pt x="778" y="1982"/>
                </a:lnTo>
                <a:lnTo>
                  <a:pt x="812" y="1997"/>
                </a:lnTo>
                <a:lnTo>
                  <a:pt x="845" y="2011"/>
                </a:lnTo>
                <a:lnTo>
                  <a:pt x="876" y="2022"/>
                </a:lnTo>
                <a:lnTo>
                  <a:pt x="907" y="2032"/>
                </a:lnTo>
                <a:lnTo>
                  <a:pt x="936" y="2040"/>
                </a:lnTo>
                <a:lnTo>
                  <a:pt x="963" y="2047"/>
                </a:lnTo>
                <a:lnTo>
                  <a:pt x="988" y="2053"/>
                </a:lnTo>
                <a:lnTo>
                  <a:pt x="1011" y="2056"/>
                </a:lnTo>
                <a:lnTo>
                  <a:pt x="1030" y="2057"/>
                </a:lnTo>
                <a:lnTo>
                  <a:pt x="1047" y="2058"/>
                </a:lnTo>
                <a:lnTo>
                  <a:pt x="1073" y="2057"/>
                </a:lnTo>
                <a:lnTo>
                  <a:pt x="1103" y="2056"/>
                </a:lnTo>
                <a:lnTo>
                  <a:pt x="1138" y="2053"/>
                </a:lnTo>
                <a:lnTo>
                  <a:pt x="1178" y="2048"/>
                </a:lnTo>
                <a:lnTo>
                  <a:pt x="1221" y="2041"/>
                </a:lnTo>
                <a:lnTo>
                  <a:pt x="1265" y="2035"/>
                </a:lnTo>
                <a:lnTo>
                  <a:pt x="1311" y="2026"/>
                </a:lnTo>
                <a:lnTo>
                  <a:pt x="1359" y="2015"/>
                </a:lnTo>
                <a:lnTo>
                  <a:pt x="1407" y="2004"/>
                </a:lnTo>
                <a:lnTo>
                  <a:pt x="1454" y="1991"/>
                </a:lnTo>
                <a:lnTo>
                  <a:pt x="1501" y="1976"/>
                </a:lnTo>
                <a:lnTo>
                  <a:pt x="1546" y="1961"/>
                </a:lnTo>
                <a:lnTo>
                  <a:pt x="1589" y="1943"/>
                </a:lnTo>
                <a:lnTo>
                  <a:pt x="1628" y="1925"/>
                </a:lnTo>
                <a:lnTo>
                  <a:pt x="1663" y="1905"/>
                </a:lnTo>
                <a:lnTo>
                  <a:pt x="1695" y="1883"/>
                </a:lnTo>
                <a:lnTo>
                  <a:pt x="1739" y="1846"/>
                </a:lnTo>
                <a:lnTo>
                  <a:pt x="1781" y="1807"/>
                </a:lnTo>
                <a:lnTo>
                  <a:pt x="1820" y="1764"/>
                </a:lnTo>
                <a:lnTo>
                  <a:pt x="1856" y="1718"/>
                </a:lnTo>
                <a:lnTo>
                  <a:pt x="1890" y="1669"/>
                </a:lnTo>
                <a:lnTo>
                  <a:pt x="1922" y="1618"/>
                </a:lnTo>
                <a:lnTo>
                  <a:pt x="1950" y="1565"/>
                </a:lnTo>
                <a:lnTo>
                  <a:pt x="1975" y="1510"/>
                </a:lnTo>
                <a:lnTo>
                  <a:pt x="1997" y="1452"/>
                </a:lnTo>
                <a:lnTo>
                  <a:pt x="2017" y="1393"/>
                </a:lnTo>
                <a:lnTo>
                  <a:pt x="2032" y="1330"/>
                </a:lnTo>
                <a:lnTo>
                  <a:pt x="2044" y="1268"/>
                </a:lnTo>
                <a:lnTo>
                  <a:pt x="2053" y="1204"/>
                </a:lnTo>
                <a:lnTo>
                  <a:pt x="2058" y="1139"/>
                </a:lnTo>
                <a:lnTo>
                  <a:pt x="2060" y="1072"/>
                </a:lnTo>
                <a:lnTo>
                  <a:pt x="2057" y="1004"/>
                </a:lnTo>
                <a:lnTo>
                  <a:pt x="2050" y="952"/>
                </a:lnTo>
                <a:lnTo>
                  <a:pt x="2038" y="895"/>
                </a:lnTo>
                <a:lnTo>
                  <a:pt x="2019" y="835"/>
                </a:lnTo>
                <a:lnTo>
                  <a:pt x="1993" y="772"/>
                </a:lnTo>
                <a:lnTo>
                  <a:pt x="1961" y="708"/>
                </a:lnTo>
                <a:lnTo>
                  <a:pt x="1925" y="643"/>
                </a:lnTo>
                <a:lnTo>
                  <a:pt x="1883" y="579"/>
                </a:lnTo>
                <a:lnTo>
                  <a:pt x="1837" y="517"/>
                </a:lnTo>
                <a:lnTo>
                  <a:pt x="1786" y="457"/>
                </a:lnTo>
                <a:lnTo>
                  <a:pt x="1731" y="402"/>
                </a:lnTo>
                <a:lnTo>
                  <a:pt x="1672" y="350"/>
                </a:lnTo>
                <a:lnTo>
                  <a:pt x="1610" y="305"/>
                </a:lnTo>
                <a:lnTo>
                  <a:pt x="1546" y="266"/>
                </a:lnTo>
                <a:lnTo>
                  <a:pt x="1477" y="236"/>
                </a:lnTo>
                <a:lnTo>
                  <a:pt x="1407" y="215"/>
                </a:lnTo>
                <a:lnTo>
                  <a:pt x="1334" y="203"/>
                </a:lnTo>
                <a:lnTo>
                  <a:pt x="1297" y="200"/>
                </a:lnTo>
                <a:lnTo>
                  <a:pt x="1261" y="198"/>
                </a:lnTo>
                <a:lnTo>
                  <a:pt x="1227" y="195"/>
                </a:lnTo>
                <a:lnTo>
                  <a:pt x="1193" y="193"/>
                </a:lnTo>
                <a:lnTo>
                  <a:pt x="1161" y="191"/>
                </a:lnTo>
                <a:lnTo>
                  <a:pt x="1130" y="190"/>
                </a:lnTo>
                <a:lnTo>
                  <a:pt x="1099" y="190"/>
                </a:lnTo>
                <a:lnTo>
                  <a:pt x="1069" y="189"/>
                </a:lnTo>
                <a:lnTo>
                  <a:pt x="1040" y="189"/>
                </a:lnTo>
                <a:lnTo>
                  <a:pt x="1012" y="190"/>
                </a:lnTo>
                <a:lnTo>
                  <a:pt x="983" y="191"/>
                </a:lnTo>
                <a:lnTo>
                  <a:pt x="956" y="193"/>
                </a:lnTo>
                <a:lnTo>
                  <a:pt x="930" y="195"/>
                </a:lnTo>
                <a:lnTo>
                  <a:pt x="904" y="199"/>
                </a:lnTo>
                <a:lnTo>
                  <a:pt x="878" y="202"/>
                </a:lnTo>
                <a:lnTo>
                  <a:pt x="854" y="207"/>
                </a:lnTo>
                <a:lnTo>
                  <a:pt x="829" y="212"/>
                </a:lnTo>
                <a:lnTo>
                  <a:pt x="804" y="218"/>
                </a:lnTo>
                <a:lnTo>
                  <a:pt x="780" y="225"/>
                </a:lnTo>
                <a:lnTo>
                  <a:pt x="755" y="233"/>
                </a:lnTo>
                <a:lnTo>
                  <a:pt x="732" y="242"/>
                </a:lnTo>
                <a:lnTo>
                  <a:pt x="708" y="251"/>
                </a:lnTo>
                <a:lnTo>
                  <a:pt x="684" y="261"/>
                </a:lnTo>
                <a:lnTo>
                  <a:pt x="661" y="272"/>
                </a:lnTo>
                <a:lnTo>
                  <a:pt x="637" y="284"/>
                </a:lnTo>
                <a:lnTo>
                  <a:pt x="613" y="298"/>
                </a:lnTo>
                <a:lnTo>
                  <a:pt x="588" y="313"/>
                </a:lnTo>
                <a:lnTo>
                  <a:pt x="565" y="327"/>
                </a:lnTo>
                <a:lnTo>
                  <a:pt x="540" y="344"/>
                </a:lnTo>
                <a:lnTo>
                  <a:pt x="515" y="362"/>
                </a:lnTo>
                <a:lnTo>
                  <a:pt x="490" y="380"/>
                </a:lnTo>
                <a:lnTo>
                  <a:pt x="464" y="401"/>
                </a:lnTo>
                <a:lnTo>
                  <a:pt x="423" y="436"/>
                </a:lnTo>
                <a:lnTo>
                  <a:pt x="387" y="474"/>
                </a:lnTo>
                <a:lnTo>
                  <a:pt x="353" y="515"/>
                </a:lnTo>
                <a:lnTo>
                  <a:pt x="324" y="556"/>
                </a:lnTo>
                <a:lnTo>
                  <a:pt x="297" y="599"/>
                </a:lnTo>
                <a:lnTo>
                  <a:pt x="273" y="644"/>
                </a:lnTo>
                <a:lnTo>
                  <a:pt x="253" y="691"/>
                </a:lnTo>
                <a:lnTo>
                  <a:pt x="235" y="737"/>
                </a:lnTo>
                <a:lnTo>
                  <a:pt x="219" y="783"/>
                </a:lnTo>
                <a:lnTo>
                  <a:pt x="206" y="831"/>
                </a:lnTo>
                <a:lnTo>
                  <a:pt x="193" y="877"/>
                </a:lnTo>
                <a:lnTo>
                  <a:pt x="184" y="922"/>
                </a:lnTo>
                <a:lnTo>
                  <a:pt x="175" y="967"/>
                </a:lnTo>
                <a:lnTo>
                  <a:pt x="168" y="1010"/>
                </a:lnTo>
                <a:lnTo>
                  <a:pt x="161" y="1053"/>
                </a:lnTo>
                <a:lnTo>
                  <a:pt x="157" y="1092"/>
                </a:lnTo>
                <a:lnTo>
                  <a:pt x="154" y="1144"/>
                </a:lnTo>
                <a:lnTo>
                  <a:pt x="155" y="1197"/>
                </a:lnTo>
                <a:lnTo>
                  <a:pt x="159" y="1252"/>
                </a:lnTo>
                <a:lnTo>
                  <a:pt x="168" y="1305"/>
                </a:lnTo>
                <a:lnTo>
                  <a:pt x="181" y="1358"/>
                </a:lnTo>
                <a:lnTo>
                  <a:pt x="194" y="1409"/>
                </a:lnTo>
                <a:lnTo>
                  <a:pt x="211" y="1460"/>
                </a:lnTo>
                <a:lnTo>
                  <a:pt x="228" y="1508"/>
                </a:lnTo>
                <a:lnTo>
                  <a:pt x="246" y="1554"/>
                </a:lnTo>
                <a:lnTo>
                  <a:pt x="263" y="1596"/>
                </a:lnTo>
                <a:lnTo>
                  <a:pt x="280" y="1634"/>
                </a:lnTo>
                <a:lnTo>
                  <a:pt x="296" y="1668"/>
                </a:lnTo>
                <a:lnTo>
                  <a:pt x="309" y="1697"/>
                </a:lnTo>
                <a:lnTo>
                  <a:pt x="321" y="1722"/>
                </a:lnTo>
                <a:lnTo>
                  <a:pt x="327" y="1740"/>
                </a:lnTo>
                <a:lnTo>
                  <a:pt x="332" y="1751"/>
                </a:lnTo>
                <a:lnTo>
                  <a:pt x="339" y="1772"/>
                </a:lnTo>
                <a:lnTo>
                  <a:pt x="347" y="1795"/>
                </a:lnTo>
                <a:lnTo>
                  <a:pt x="356" y="1821"/>
                </a:lnTo>
                <a:lnTo>
                  <a:pt x="361" y="1844"/>
                </a:lnTo>
                <a:lnTo>
                  <a:pt x="361" y="1859"/>
                </a:lnTo>
                <a:lnTo>
                  <a:pt x="352" y="1864"/>
                </a:lnTo>
                <a:lnTo>
                  <a:pt x="333" y="1855"/>
                </a:lnTo>
                <a:lnTo>
                  <a:pt x="299" y="1828"/>
                </a:lnTo>
                <a:close/>
              </a:path>
            </a:pathLst>
          </a:custGeom>
          <a:solidFill>
            <a:srgbClr val="99CC00"/>
          </a:solidFill>
          <a:ln w="9525">
            <a:noFill/>
            <a:round/>
            <a:headEnd/>
            <a:tailEnd/>
          </a:ln>
          <a:effectLst>
            <a:outerShdw blurRad="50800" dist="38100" dir="8100000" sx="101000" sy="101000" algn="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297732" name="Freeform 4"/>
          <p:cNvSpPr>
            <a:spLocks/>
          </p:cNvSpPr>
          <p:nvPr/>
        </p:nvSpPr>
        <p:spPr bwMode="auto">
          <a:xfrm>
            <a:off x="3887788" y="1636713"/>
            <a:ext cx="4505325" cy="3946525"/>
          </a:xfrm>
          <a:custGeom>
            <a:avLst/>
            <a:gdLst/>
            <a:ahLst/>
            <a:cxnLst>
              <a:cxn ang="0">
                <a:pos x="323" y="1991"/>
              </a:cxn>
              <a:cxn ang="0">
                <a:pos x="162" y="1752"/>
              </a:cxn>
              <a:cxn ang="0">
                <a:pos x="23" y="1462"/>
              </a:cxn>
              <a:cxn ang="0">
                <a:pos x="0" y="1240"/>
              </a:cxn>
              <a:cxn ang="0">
                <a:pos x="17" y="1030"/>
              </a:cxn>
              <a:cxn ang="0">
                <a:pos x="75" y="811"/>
              </a:cxn>
              <a:cxn ang="0">
                <a:pos x="189" y="589"/>
              </a:cxn>
              <a:cxn ang="0">
                <a:pos x="400" y="357"/>
              </a:cxn>
              <a:cxn ang="0">
                <a:pos x="676" y="179"/>
              </a:cxn>
              <a:cxn ang="0">
                <a:pos x="956" y="68"/>
              </a:cxn>
              <a:cxn ang="0">
                <a:pos x="1145" y="24"/>
              </a:cxn>
              <a:cxn ang="0">
                <a:pos x="1244" y="10"/>
              </a:cxn>
              <a:cxn ang="0">
                <a:pos x="1352" y="2"/>
              </a:cxn>
              <a:cxn ang="0">
                <a:pos x="1472" y="2"/>
              </a:cxn>
              <a:cxn ang="0">
                <a:pos x="1630" y="13"/>
              </a:cxn>
              <a:cxn ang="0">
                <a:pos x="1792" y="44"/>
              </a:cxn>
              <a:cxn ang="0">
                <a:pos x="1957" y="96"/>
              </a:cxn>
              <a:cxn ang="0">
                <a:pos x="2124" y="172"/>
              </a:cxn>
              <a:cxn ang="0">
                <a:pos x="2287" y="275"/>
              </a:cxn>
              <a:cxn ang="0">
                <a:pos x="2445" y="409"/>
              </a:cxn>
              <a:cxn ang="0">
                <a:pos x="2683" y="692"/>
              </a:cxn>
              <a:cxn ang="0">
                <a:pos x="2812" y="971"/>
              </a:cxn>
              <a:cxn ang="0">
                <a:pos x="2835" y="1244"/>
              </a:cxn>
              <a:cxn ang="0">
                <a:pos x="2791" y="1534"/>
              </a:cxn>
              <a:cxn ang="0">
                <a:pos x="2657" y="1882"/>
              </a:cxn>
              <a:cxn ang="0">
                <a:pos x="2369" y="2208"/>
              </a:cxn>
              <a:cxn ang="0">
                <a:pos x="2000" y="2383"/>
              </a:cxn>
              <a:cxn ang="0">
                <a:pos x="1776" y="2443"/>
              </a:cxn>
              <a:cxn ang="0">
                <a:pos x="1577" y="2476"/>
              </a:cxn>
              <a:cxn ang="0">
                <a:pos x="1383" y="2486"/>
              </a:cxn>
              <a:cxn ang="0">
                <a:pos x="1158" y="2458"/>
              </a:cxn>
              <a:cxn ang="0">
                <a:pos x="980" y="2397"/>
              </a:cxn>
              <a:cxn ang="0">
                <a:pos x="842" y="2313"/>
              </a:cxn>
              <a:cxn ang="0">
                <a:pos x="663" y="2140"/>
              </a:cxn>
              <a:cxn ang="0">
                <a:pos x="630" y="2043"/>
              </a:cxn>
              <a:cxn ang="0">
                <a:pos x="720" y="2058"/>
              </a:cxn>
              <a:cxn ang="0">
                <a:pos x="904" y="2194"/>
              </a:cxn>
              <a:cxn ang="0">
                <a:pos x="1114" y="2284"/>
              </a:cxn>
              <a:cxn ang="0">
                <a:pos x="1284" y="2322"/>
              </a:cxn>
              <a:cxn ang="0">
                <a:pos x="1446" y="2318"/>
              </a:cxn>
              <a:cxn ang="0">
                <a:pos x="1728" y="2276"/>
              </a:cxn>
              <a:cxn ang="0">
                <a:pos x="2019" y="2194"/>
              </a:cxn>
              <a:cxn ang="0">
                <a:pos x="2263" y="2040"/>
              </a:cxn>
              <a:cxn ang="0">
                <a:pos x="2478" y="1768"/>
              </a:cxn>
              <a:cxn ang="0">
                <a:pos x="2597" y="1432"/>
              </a:cxn>
              <a:cxn ang="0">
                <a:pos x="2606" y="1076"/>
              </a:cxn>
              <a:cxn ang="0">
                <a:pos x="2447" y="727"/>
              </a:cxn>
              <a:cxn ang="0">
                <a:pos x="2125" y="395"/>
              </a:cxn>
              <a:cxn ang="0">
                <a:pos x="1695" y="230"/>
              </a:cxn>
              <a:cxn ang="0">
                <a:pos x="1475" y="216"/>
              </a:cxn>
              <a:cxn ang="0">
                <a:pos x="1286" y="214"/>
              </a:cxn>
              <a:cxn ang="0">
                <a:pos x="1116" y="228"/>
              </a:cxn>
              <a:cxn ang="0">
                <a:pos x="960" y="263"/>
              </a:cxn>
              <a:cxn ang="0">
                <a:pos x="809" y="321"/>
              </a:cxn>
              <a:cxn ang="0">
                <a:pos x="654" y="409"/>
              </a:cxn>
              <a:cxn ang="0">
                <a:pos x="449" y="581"/>
              </a:cxn>
              <a:cxn ang="0">
                <a:pos x="298" y="832"/>
              </a:cxn>
              <a:cxn ang="0">
                <a:pos x="222" y="1092"/>
              </a:cxn>
              <a:cxn ang="0">
                <a:pos x="197" y="1352"/>
              </a:cxn>
              <a:cxn ang="0">
                <a:pos x="268" y="1649"/>
              </a:cxn>
              <a:cxn ang="0">
                <a:pos x="376" y="1883"/>
              </a:cxn>
              <a:cxn ang="0">
                <a:pos x="430" y="2001"/>
              </a:cxn>
              <a:cxn ang="0">
                <a:pos x="448" y="2105"/>
              </a:cxn>
            </a:cxnLst>
            <a:rect l="0" t="0" r="r" b="b"/>
            <a:pathLst>
              <a:path w="2838" h="2486">
                <a:moveTo>
                  <a:pt x="380" y="2064"/>
                </a:moveTo>
                <a:lnTo>
                  <a:pt x="376" y="2059"/>
                </a:lnTo>
                <a:lnTo>
                  <a:pt x="364" y="2045"/>
                </a:lnTo>
                <a:lnTo>
                  <a:pt x="347" y="2021"/>
                </a:lnTo>
                <a:lnTo>
                  <a:pt x="323" y="1991"/>
                </a:lnTo>
                <a:lnTo>
                  <a:pt x="296" y="1952"/>
                </a:lnTo>
                <a:lnTo>
                  <a:pt x="264" y="1909"/>
                </a:lnTo>
                <a:lnTo>
                  <a:pt x="231" y="1861"/>
                </a:lnTo>
                <a:lnTo>
                  <a:pt x="197" y="1808"/>
                </a:lnTo>
                <a:lnTo>
                  <a:pt x="162" y="1752"/>
                </a:lnTo>
                <a:lnTo>
                  <a:pt x="129" y="1695"/>
                </a:lnTo>
                <a:lnTo>
                  <a:pt x="96" y="1636"/>
                </a:lnTo>
                <a:lnTo>
                  <a:pt x="67" y="1578"/>
                </a:lnTo>
                <a:lnTo>
                  <a:pt x="43" y="1519"/>
                </a:lnTo>
                <a:lnTo>
                  <a:pt x="23" y="1462"/>
                </a:lnTo>
                <a:lnTo>
                  <a:pt x="10" y="1408"/>
                </a:lnTo>
                <a:lnTo>
                  <a:pt x="3" y="1357"/>
                </a:lnTo>
                <a:lnTo>
                  <a:pt x="1" y="1319"/>
                </a:lnTo>
                <a:lnTo>
                  <a:pt x="0" y="1280"/>
                </a:lnTo>
                <a:lnTo>
                  <a:pt x="0" y="1240"/>
                </a:lnTo>
                <a:lnTo>
                  <a:pt x="1" y="1201"/>
                </a:lnTo>
                <a:lnTo>
                  <a:pt x="3" y="1158"/>
                </a:lnTo>
                <a:lnTo>
                  <a:pt x="7" y="1116"/>
                </a:lnTo>
                <a:lnTo>
                  <a:pt x="11" y="1073"/>
                </a:lnTo>
                <a:lnTo>
                  <a:pt x="17" y="1030"/>
                </a:lnTo>
                <a:lnTo>
                  <a:pt x="24" y="986"/>
                </a:lnTo>
                <a:lnTo>
                  <a:pt x="34" y="942"/>
                </a:lnTo>
                <a:lnTo>
                  <a:pt x="46" y="899"/>
                </a:lnTo>
                <a:lnTo>
                  <a:pt x="59" y="854"/>
                </a:lnTo>
                <a:lnTo>
                  <a:pt x="75" y="811"/>
                </a:lnTo>
                <a:lnTo>
                  <a:pt x="92" y="766"/>
                </a:lnTo>
                <a:lnTo>
                  <a:pt x="113" y="721"/>
                </a:lnTo>
                <a:lnTo>
                  <a:pt x="136" y="677"/>
                </a:lnTo>
                <a:lnTo>
                  <a:pt x="161" y="634"/>
                </a:lnTo>
                <a:lnTo>
                  <a:pt x="189" y="589"/>
                </a:lnTo>
                <a:lnTo>
                  <a:pt x="221" y="546"/>
                </a:lnTo>
                <a:lnTo>
                  <a:pt x="255" y="502"/>
                </a:lnTo>
                <a:lnTo>
                  <a:pt x="301" y="450"/>
                </a:lnTo>
                <a:lnTo>
                  <a:pt x="350" y="402"/>
                </a:lnTo>
                <a:lnTo>
                  <a:pt x="400" y="357"/>
                </a:lnTo>
                <a:lnTo>
                  <a:pt x="453" y="315"/>
                </a:lnTo>
                <a:lnTo>
                  <a:pt x="507" y="277"/>
                </a:lnTo>
                <a:lnTo>
                  <a:pt x="562" y="241"/>
                </a:lnTo>
                <a:lnTo>
                  <a:pt x="618" y="208"/>
                </a:lnTo>
                <a:lnTo>
                  <a:pt x="676" y="179"/>
                </a:lnTo>
                <a:lnTo>
                  <a:pt x="733" y="151"/>
                </a:lnTo>
                <a:lnTo>
                  <a:pt x="789" y="126"/>
                </a:lnTo>
                <a:lnTo>
                  <a:pt x="845" y="105"/>
                </a:lnTo>
                <a:lnTo>
                  <a:pt x="901" y="86"/>
                </a:lnTo>
                <a:lnTo>
                  <a:pt x="956" y="68"/>
                </a:lnTo>
                <a:lnTo>
                  <a:pt x="1009" y="54"/>
                </a:lnTo>
                <a:lnTo>
                  <a:pt x="1059" y="41"/>
                </a:lnTo>
                <a:lnTo>
                  <a:pt x="1108" y="31"/>
                </a:lnTo>
                <a:lnTo>
                  <a:pt x="1126" y="27"/>
                </a:lnTo>
                <a:lnTo>
                  <a:pt x="1145" y="24"/>
                </a:lnTo>
                <a:lnTo>
                  <a:pt x="1164" y="21"/>
                </a:lnTo>
                <a:lnTo>
                  <a:pt x="1184" y="18"/>
                </a:lnTo>
                <a:lnTo>
                  <a:pt x="1204" y="16"/>
                </a:lnTo>
                <a:lnTo>
                  <a:pt x="1224" y="13"/>
                </a:lnTo>
                <a:lnTo>
                  <a:pt x="1244" y="10"/>
                </a:lnTo>
                <a:lnTo>
                  <a:pt x="1266" y="8"/>
                </a:lnTo>
                <a:lnTo>
                  <a:pt x="1286" y="7"/>
                </a:lnTo>
                <a:lnTo>
                  <a:pt x="1307" y="4"/>
                </a:lnTo>
                <a:lnTo>
                  <a:pt x="1330" y="3"/>
                </a:lnTo>
                <a:lnTo>
                  <a:pt x="1352" y="2"/>
                </a:lnTo>
                <a:lnTo>
                  <a:pt x="1373" y="2"/>
                </a:lnTo>
                <a:lnTo>
                  <a:pt x="1396" y="0"/>
                </a:lnTo>
                <a:lnTo>
                  <a:pt x="1419" y="0"/>
                </a:lnTo>
                <a:lnTo>
                  <a:pt x="1442" y="0"/>
                </a:lnTo>
                <a:lnTo>
                  <a:pt x="1472" y="2"/>
                </a:lnTo>
                <a:lnTo>
                  <a:pt x="1504" y="2"/>
                </a:lnTo>
                <a:lnTo>
                  <a:pt x="1534" y="4"/>
                </a:lnTo>
                <a:lnTo>
                  <a:pt x="1566" y="7"/>
                </a:lnTo>
                <a:lnTo>
                  <a:pt x="1597" y="9"/>
                </a:lnTo>
                <a:lnTo>
                  <a:pt x="1630" y="13"/>
                </a:lnTo>
                <a:lnTo>
                  <a:pt x="1662" y="18"/>
                </a:lnTo>
                <a:lnTo>
                  <a:pt x="1695" y="23"/>
                </a:lnTo>
                <a:lnTo>
                  <a:pt x="1726" y="30"/>
                </a:lnTo>
                <a:lnTo>
                  <a:pt x="1759" y="36"/>
                </a:lnTo>
                <a:lnTo>
                  <a:pt x="1792" y="44"/>
                </a:lnTo>
                <a:lnTo>
                  <a:pt x="1825" y="53"/>
                </a:lnTo>
                <a:lnTo>
                  <a:pt x="1858" y="63"/>
                </a:lnTo>
                <a:lnTo>
                  <a:pt x="1891" y="73"/>
                </a:lnTo>
                <a:lnTo>
                  <a:pt x="1924" y="83"/>
                </a:lnTo>
                <a:lnTo>
                  <a:pt x="1957" y="96"/>
                </a:lnTo>
                <a:lnTo>
                  <a:pt x="1990" y="109"/>
                </a:lnTo>
                <a:lnTo>
                  <a:pt x="2025" y="123"/>
                </a:lnTo>
                <a:lnTo>
                  <a:pt x="2058" y="138"/>
                </a:lnTo>
                <a:lnTo>
                  <a:pt x="2091" y="154"/>
                </a:lnTo>
                <a:lnTo>
                  <a:pt x="2124" y="172"/>
                </a:lnTo>
                <a:lnTo>
                  <a:pt x="2157" y="190"/>
                </a:lnTo>
                <a:lnTo>
                  <a:pt x="2190" y="209"/>
                </a:lnTo>
                <a:lnTo>
                  <a:pt x="2221" y="231"/>
                </a:lnTo>
                <a:lnTo>
                  <a:pt x="2254" y="253"/>
                </a:lnTo>
                <a:lnTo>
                  <a:pt x="2287" y="275"/>
                </a:lnTo>
                <a:lnTo>
                  <a:pt x="2319" y="300"/>
                </a:lnTo>
                <a:lnTo>
                  <a:pt x="2350" y="325"/>
                </a:lnTo>
                <a:lnTo>
                  <a:pt x="2382" y="352"/>
                </a:lnTo>
                <a:lnTo>
                  <a:pt x="2414" y="380"/>
                </a:lnTo>
                <a:lnTo>
                  <a:pt x="2445" y="409"/>
                </a:lnTo>
                <a:lnTo>
                  <a:pt x="2475" y="440"/>
                </a:lnTo>
                <a:lnTo>
                  <a:pt x="2537" y="506"/>
                </a:lnTo>
                <a:lnTo>
                  <a:pt x="2591" y="570"/>
                </a:lnTo>
                <a:lnTo>
                  <a:pt x="2640" y="632"/>
                </a:lnTo>
                <a:lnTo>
                  <a:pt x="2683" y="692"/>
                </a:lnTo>
                <a:lnTo>
                  <a:pt x="2719" y="749"/>
                </a:lnTo>
                <a:lnTo>
                  <a:pt x="2751" y="807"/>
                </a:lnTo>
                <a:lnTo>
                  <a:pt x="2775" y="863"/>
                </a:lnTo>
                <a:lnTo>
                  <a:pt x="2797" y="918"/>
                </a:lnTo>
                <a:lnTo>
                  <a:pt x="2812" y="971"/>
                </a:lnTo>
                <a:lnTo>
                  <a:pt x="2824" y="1026"/>
                </a:lnTo>
                <a:lnTo>
                  <a:pt x="2833" y="1079"/>
                </a:lnTo>
                <a:lnTo>
                  <a:pt x="2837" y="1133"/>
                </a:lnTo>
                <a:lnTo>
                  <a:pt x="2838" y="1188"/>
                </a:lnTo>
                <a:lnTo>
                  <a:pt x="2835" y="1244"/>
                </a:lnTo>
                <a:lnTo>
                  <a:pt x="2831" y="1300"/>
                </a:lnTo>
                <a:lnTo>
                  <a:pt x="2824" y="1357"/>
                </a:lnTo>
                <a:lnTo>
                  <a:pt x="2815" y="1412"/>
                </a:lnTo>
                <a:lnTo>
                  <a:pt x="2805" y="1471"/>
                </a:lnTo>
                <a:lnTo>
                  <a:pt x="2791" y="1534"/>
                </a:lnTo>
                <a:lnTo>
                  <a:pt x="2774" y="1601"/>
                </a:lnTo>
                <a:lnTo>
                  <a:pt x="2752" y="1669"/>
                </a:lnTo>
                <a:lnTo>
                  <a:pt x="2725" y="1740"/>
                </a:lnTo>
                <a:lnTo>
                  <a:pt x="2693" y="1811"/>
                </a:lnTo>
                <a:lnTo>
                  <a:pt x="2657" y="1882"/>
                </a:lnTo>
                <a:lnTo>
                  <a:pt x="2613" y="1952"/>
                </a:lnTo>
                <a:lnTo>
                  <a:pt x="2564" y="2021"/>
                </a:lnTo>
                <a:lnTo>
                  <a:pt x="2507" y="2087"/>
                </a:lnTo>
                <a:lnTo>
                  <a:pt x="2442" y="2150"/>
                </a:lnTo>
                <a:lnTo>
                  <a:pt x="2369" y="2208"/>
                </a:lnTo>
                <a:lnTo>
                  <a:pt x="2289" y="2262"/>
                </a:lnTo>
                <a:lnTo>
                  <a:pt x="2198" y="2309"/>
                </a:lnTo>
                <a:lnTo>
                  <a:pt x="2098" y="2350"/>
                </a:lnTo>
                <a:lnTo>
                  <a:pt x="2049" y="2366"/>
                </a:lnTo>
                <a:lnTo>
                  <a:pt x="2000" y="2383"/>
                </a:lnTo>
                <a:lnTo>
                  <a:pt x="1954" y="2397"/>
                </a:lnTo>
                <a:lnTo>
                  <a:pt x="1908" y="2411"/>
                </a:lnTo>
                <a:lnTo>
                  <a:pt x="1864" y="2422"/>
                </a:lnTo>
                <a:lnTo>
                  <a:pt x="1819" y="2434"/>
                </a:lnTo>
                <a:lnTo>
                  <a:pt x="1776" y="2443"/>
                </a:lnTo>
                <a:lnTo>
                  <a:pt x="1735" y="2452"/>
                </a:lnTo>
                <a:lnTo>
                  <a:pt x="1695" y="2459"/>
                </a:lnTo>
                <a:lnTo>
                  <a:pt x="1654" y="2466"/>
                </a:lnTo>
                <a:lnTo>
                  <a:pt x="1616" y="2472"/>
                </a:lnTo>
                <a:lnTo>
                  <a:pt x="1577" y="2476"/>
                </a:lnTo>
                <a:lnTo>
                  <a:pt x="1541" y="2480"/>
                </a:lnTo>
                <a:lnTo>
                  <a:pt x="1504" y="2484"/>
                </a:lnTo>
                <a:lnTo>
                  <a:pt x="1469" y="2485"/>
                </a:lnTo>
                <a:lnTo>
                  <a:pt x="1435" y="2486"/>
                </a:lnTo>
                <a:lnTo>
                  <a:pt x="1383" y="2486"/>
                </a:lnTo>
                <a:lnTo>
                  <a:pt x="1334" y="2484"/>
                </a:lnTo>
                <a:lnTo>
                  <a:pt x="1287" y="2480"/>
                </a:lnTo>
                <a:lnTo>
                  <a:pt x="1243" y="2475"/>
                </a:lnTo>
                <a:lnTo>
                  <a:pt x="1200" y="2467"/>
                </a:lnTo>
                <a:lnTo>
                  <a:pt x="1158" y="2458"/>
                </a:lnTo>
                <a:lnTo>
                  <a:pt x="1119" y="2448"/>
                </a:lnTo>
                <a:lnTo>
                  <a:pt x="1082" y="2438"/>
                </a:lnTo>
                <a:lnTo>
                  <a:pt x="1046" y="2425"/>
                </a:lnTo>
                <a:lnTo>
                  <a:pt x="1012" y="2411"/>
                </a:lnTo>
                <a:lnTo>
                  <a:pt x="980" y="2397"/>
                </a:lnTo>
                <a:lnTo>
                  <a:pt x="948" y="2382"/>
                </a:lnTo>
                <a:lnTo>
                  <a:pt x="920" y="2365"/>
                </a:lnTo>
                <a:lnTo>
                  <a:pt x="893" y="2349"/>
                </a:lnTo>
                <a:lnTo>
                  <a:pt x="867" y="2331"/>
                </a:lnTo>
                <a:lnTo>
                  <a:pt x="842" y="2313"/>
                </a:lnTo>
                <a:lnTo>
                  <a:pt x="805" y="2282"/>
                </a:lnTo>
                <a:lnTo>
                  <a:pt x="766" y="2248"/>
                </a:lnTo>
                <a:lnTo>
                  <a:pt x="729" y="2211"/>
                </a:lnTo>
                <a:lnTo>
                  <a:pt x="695" y="2174"/>
                </a:lnTo>
                <a:lnTo>
                  <a:pt x="663" y="2140"/>
                </a:lnTo>
                <a:lnTo>
                  <a:pt x="640" y="2108"/>
                </a:lnTo>
                <a:lnTo>
                  <a:pt x="624" y="2082"/>
                </a:lnTo>
                <a:lnTo>
                  <a:pt x="618" y="2064"/>
                </a:lnTo>
                <a:lnTo>
                  <a:pt x="621" y="2052"/>
                </a:lnTo>
                <a:lnTo>
                  <a:pt x="630" y="2043"/>
                </a:lnTo>
                <a:lnTo>
                  <a:pt x="641" y="2036"/>
                </a:lnTo>
                <a:lnTo>
                  <a:pt x="659" y="2035"/>
                </a:lnTo>
                <a:lnTo>
                  <a:pt x="677" y="2038"/>
                </a:lnTo>
                <a:lnTo>
                  <a:pt x="699" y="2045"/>
                </a:lnTo>
                <a:lnTo>
                  <a:pt x="720" y="2058"/>
                </a:lnTo>
                <a:lnTo>
                  <a:pt x="743" y="2077"/>
                </a:lnTo>
                <a:lnTo>
                  <a:pt x="781" y="2110"/>
                </a:lnTo>
                <a:lnTo>
                  <a:pt x="821" y="2141"/>
                </a:lnTo>
                <a:lnTo>
                  <a:pt x="862" y="2169"/>
                </a:lnTo>
                <a:lnTo>
                  <a:pt x="904" y="2194"/>
                </a:lnTo>
                <a:lnTo>
                  <a:pt x="946" y="2217"/>
                </a:lnTo>
                <a:lnTo>
                  <a:pt x="989" y="2238"/>
                </a:lnTo>
                <a:lnTo>
                  <a:pt x="1032" y="2256"/>
                </a:lnTo>
                <a:lnTo>
                  <a:pt x="1073" y="2271"/>
                </a:lnTo>
                <a:lnTo>
                  <a:pt x="1114" y="2284"/>
                </a:lnTo>
                <a:lnTo>
                  <a:pt x="1152" y="2295"/>
                </a:lnTo>
                <a:lnTo>
                  <a:pt x="1190" y="2304"/>
                </a:lnTo>
                <a:lnTo>
                  <a:pt x="1224" y="2312"/>
                </a:lnTo>
                <a:lnTo>
                  <a:pt x="1256" y="2318"/>
                </a:lnTo>
                <a:lnTo>
                  <a:pt x="1284" y="2322"/>
                </a:lnTo>
                <a:lnTo>
                  <a:pt x="1309" y="2323"/>
                </a:lnTo>
                <a:lnTo>
                  <a:pt x="1330" y="2324"/>
                </a:lnTo>
                <a:lnTo>
                  <a:pt x="1363" y="2323"/>
                </a:lnTo>
                <a:lnTo>
                  <a:pt x="1402" y="2322"/>
                </a:lnTo>
                <a:lnTo>
                  <a:pt x="1446" y="2318"/>
                </a:lnTo>
                <a:lnTo>
                  <a:pt x="1497" y="2313"/>
                </a:lnTo>
                <a:lnTo>
                  <a:pt x="1551" y="2305"/>
                </a:lnTo>
                <a:lnTo>
                  <a:pt x="1607" y="2298"/>
                </a:lnTo>
                <a:lnTo>
                  <a:pt x="1666" y="2287"/>
                </a:lnTo>
                <a:lnTo>
                  <a:pt x="1728" y="2276"/>
                </a:lnTo>
                <a:lnTo>
                  <a:pt x="1788" y="2263"/>
                </a:lnTo>
                <a:lnTo>
                  <a:pt x="1848" y="2248"/>
                </a:lnTo>
                <a:lnTo>
                  <a:pt x="1907" y="2231"/>
                </a:lnTo>
                <a:lnTo>
                  <a:pt x="1964" y="2215"/>
                </a:lnTo>
                <a:lnTo>
                  <a:pt x="2019" y="2194"/>
                </a:lnTo>
                <a:lnTo>
                  <a:pt x="2069" y="2174"/>
                </a:lnTo>
                <a:lnTo>
                  <a:pt x="2114" y="2151"/>
                </a:lnTo>
                <a:lnTo>
                  <a:pt x="2154" y="2127"/>
                </a:lnTo>
                <a:lnTo>
                  <a:pt x="2210" y="2085"/>
                </a:lnTo>
                <a:lnTo>
                  <a:pt x="2263" y="2040"/>
                </a:lnTo>
                <a:lnTo>
                  <a:pt x="2313" y="1992"/>
                </a:lnTo>
                <a:lnTo>
                  <a:pt x="2359" y="1940"/>
                </a:lnTo>
                <a:lnTo>
                  <a:pt x="2402" y="1885"/>
                </a:lnTo>
                <a:lnTo>
                  <a:pt x="2442" y="1827"/>
                </a:lnTo>
                <a:lnTo>
                  <a:pt x="2478" y="1768"/>
                </a:lnTo>
                <a:lnTo>
                  <a:pt x="2510" y="1705"/>
                </a:lnTo>
                <a:lnTo>
                  <a:pt x="2538" y="1640"/>
                </a:lnTo>
                <a:lnTo>
                  <a:pt x="2563" y="1573"/>
                </a:lnTo>
                <a:lnTo>
                  <a:pt x="2583" y="1503"/>
                </a:lnTo>
                <a:lnTo>
                  <a:pt x="2597" y="1432"/>
                </a:lnTo>
                <a:lnTo>
                  <a:pt x="2609" y="1360"/>
                </a:lnTo>
                <a:lnTo>
                  <a:pt x="2616" y="1286"/>
                </a:lnTo>
                <a:lnTo>
                  <a:pt x="2617" y="1211"/>
                </a:lnTo>
                <a:lnTo>
                  <a:pt x="2614" y="1134"/>
                </a:lnTo>
                <a:lnTo>
                  <a:pt x="2606" y="1076"/>
                </a:lnTo>
                <a:lnTo>
                  <a:pt x="2590" y="1011"/>
                </a:lnTo>
                <a:lnTo>
                  <a:pt x="2566" y="943"/>
                </a:lnTo>
                <a:lnTo>
                  <a:pt x="2533" y="872"/>
                </a:lnTo>
                <a:lnTo>
                  <a:pt x="2492" y="799"/>
                </a:lnTo>
                <a:lnTo>
                  <a:pt x="2447" y="727"/>
                </a:lnTo>
                <a:lnTo>
                  <a:pt x="2393" y="654"/>
                </a:lnTo>
                <a:lnTo>
                  <a:pt x="2335" y="584"/>
                </a:lnTo>
                <a:lnTo>
                  <a:pt x="2270" y="516"/>
                </a:lnTo>
                <a:lnTo>
                  <a:pt x="2200" y="454"/>
                </a:lnTo>
                <a:lnTo>
                  <a:pt x="2125" y="395"/>
                </a:lnTo>
                <a:lnTo>
                  <a:pt x="2046" y="344"/>
                </a:lnTo>
                <a:lnTo>
                  <a:pt x="1964" y="301"/>
                </a:lnTo>
                <a:lnTo>
                  <a:pt x="1877" y="267"/>
                </a:lnTo>
                <a:lnTo>
                  <a:pt x="1788" y="242"/>
                </a:lnTo>
                <a:lnTo>
                  <a:pt x="1695" y="230"/>
                </a:lnTo>
                <a:lnTo>
                  <a:pt x="1649" y="226"/>
                </a:lnTo>
                <a:lnTo>
                  <a:pt x="1603" y="223"/>
                </a:lnTo>
                <a:lnTo>
                  <a:pt x="1560" y="221"/>
                </a:lnTo>
                <a:lnTo>
                  <a:pt x="1517" y="218"/>
                </a:lnTo>
                <a:lnTo>
                  <a:pt x="1475" y="216"/>
                </a:lnTo>
                <a:lnTo>
                  <a:pt x="1436" y="214"/>
                </a:lnTo>
                <a:lnTo>
                  <a:pt x="1396" y="214"/>
                </a:lnTo>
                <a:lnTo>
                  <a:pt x="1359" y="213"/>
                </a:lnTo>
                <a:lnTo>
                  <a:pt x="1322" y="213"/>
                </a:lnTo>
                <a:lnTo>
                  <a:pt x="1286" y="214"/>
                </a:lnTo>
                <a:lnTo>
                  <a:pt x="1250" y="216"/>
                </a:lnTo>
                <a:lnTo>
                  <a:pt x="1215" y="218"/>
                </a:lnTo>
                <a:lnTo>
                  <a:pt x="1182" y="221"/>
                </a:lnTo>
                <a:lnTo>
                  <a:pt x="1149" y="225"/>
                </a:lnTo>
                <a:lnTo>
                  <a:pt x="1116" y="228"/>
                </a:lnTo>
                <a:lnTo>
                  <a:pt x="1085" y="233"/>
                </a:lnTo>
                <a:lnTo>
                  <a:pt x="1053" y="240"/>
                </a:lnTo>
                <a:lnTo>
                  <a:pt x="1022" y="246"/>
                </a:lnTo>
                <a:lnTo>
                  <a:pt x="992" y="254"/>
                </a:lnTo>
                <a:lnTo>
                  <a:pt x="960" y="263"/>
                </a:lnTo>
                <a:lnTo>
                  <a:pt x="930" y="273"/>
                </a:lnTo>
                <a:lnTo>
                  <a:pt x="900" y="283"/>
                </a:lnTo>
                <a:lnTo>
                  <a:pt x="870" y="295"/>
                </a:lnTo>
                <a:lnTo>
                  <a:pt x="839" y="307"/>
                </a:lnTo>
                <a:lnTo>
                  <a:pt x="809" y="321"/>
                </a:lnTo>
                <a:lnTo>
                  <a:pt x="779" y="337"/>
                </a:lnTo>
                <a:lnTo>
                  <a:pt x="748" y="353"/>
                </a:lnTo>
                <a:lnTo>
                  <a:pt x="717" y="370"/>
                </a:lnTo>
                <a:lnTo>
                  <a:pt x="686" y="389"/>
                </a:lnTo>
                <a:lnTo>
                  <a:pt x="654" y="409"/>
                </a:lnTo>
                <a:lnTo>
                  <a:pt x="623" y="430"/>
                </a:lnTo>
                <a:lnTo>
                  <a:pt x="590" y="453"/>
                </a:lnTo>
                <a:lnTo>
                  <a:pt x="538" y="492"/>
                </a:lnTo>
                <a:lnTo>
                  <a:pt x="492" y="535"/>
                </a:lnTo>
                <a:lnTo>
                  <a:pt x="449" y="581"/>
                </a:lnTo>
                <a:lnTo>
                  <a:pt x="412" y="628"/>
                </a:lnTo>
                <a:lnTo>
                  <a:pt x="377" y="677"/>
                </a:lnTo>
                <a:lnTo>
                  <a:pt x="347" y="728"/>
                </a:lnTo>
                <a:lnTo>
                  <a:pt x="321" y="780"/>
                </a:lnTo>
                <a:lnTo>
                  <a:pt x="298" y="832"/>
                </a:lnTo>
                <a:lnTo>
                  <a:pt x="278" y="885"/>
                </a:lnTo>
                <a:lnTo>
                  <a:pt x="261" y="938"/>
                </a:lnTo>
                <a:lnTo>
                  <a:pt x="245" y="990"/>
                </a:lnTo>
                <a:lnTo>
                  <a:pt x="234" y="1041"/>
                </a:lnTo>
                <a:lnTo>
                  <a:pt x="222" y="1092"/>
                </a:lnTo>
                <a:lnTo>
                  <a:pt x="214" y="1141"/>
                </a:lnTo>
                <a:lnTo>
                  <a:pt x="205" y="1189"/>
                </a:lnTo>
                <a:lnTo>
                  <a:pt x="199" y="1234"/>
                </a:lnTo>
                <a:lnTo>
                  <a:pt x="195" y="1292"/>
                </a:lnTo>
                <a:lnTo>
                  <a:pt x="197" y="1352"/>
                </a:lnTo>
                <a:lnTo>
                  <a:pt x="202" y="1413"/>
                </a:lnTo>
                <a:lnTo>
                  <a:pt x="214" y="1473"/>
                </a:lnTo>
                <a:lnTo>
                  <a:pt x="230" y="1533"/>
                </a:lnTo>
                <a:lnTo>
                  <a:pt x="247" y="1592"/>
                </a:lnTo>
                <a:lnTo>
                  <a:pt x="268" y="1649"/>
                </a:lnTo>
                <a:lnTo>
                  <a:pt x="290" y="1703"/>
                </a:lnTo>
                <a:lnTo>
                  <a:pt x="313" y="1755"/>
                </a:lnTo>
                <a:lnTo>
                  <a:pt x="334" y="1802"/>
                </a:lnTo>
                <a:lnTo>
                  <a:pt x="356" y="1845"/>
                </a:lnTo>
                <a:lnTo>
                  <a:pt x="376" y="1883"/>
                </a:lnTo>
                <a:lnTo>
                  <a:pt x="393" y="1917"/>
                </a:lnTo>
                <a:lnTo>
                  <a:pt x="408" y="1945"/>
                </a:lnTo>
                <a:lnTo>
                  <a:pt x="416" y="1965"/>
                </a:lnTo>
                <a:lnTo>
                  <a:pt x="422" y="1978"/>
                </a:lnTo>
                <a:lnTo>
                  <a:pt x="430" y="2001"/>
                </a:lnTo>
                <a:lnTo>
                  <a:pt x="441" y="2027"/>
                </a:lnTo>
                <a:lnTo>
                  <a:pt x="452" y="2057"/>
                </a:lnTo>
                <a:lnTo>
                  <a:pt x="459" y="2082"/>
                </a:lnTo>
                <a:lnTo>
                  <a:pt x="459" y="2099"/>
                </a:lnTo>
                <a:lnTo>
                  <a:pt x="448" y="2105"/>
                </a:lnTo>
                <a:lnTo>
                  <a:pt x="423" y="2095"/>
                </a:lnTo>
                <a:lnTo>
                  <a:pt x="380" y="2064"/>
                </a:lnTo>
                <a:close/>
              </a:path>
            </a:pathLst>
          </a:custGeom>
          <a:solidFill>
            <a:schemeClr val="accent1"/>
          </a:solidFill>
          <a:ln w="9525">
            <a:noFill/>
            <a:round/>
            <a:headEnd/>
            <a:tailEnd/>
          </a:ln>
          <a:effectLst>
            <a:outerShdw blurRad="50800" dist="38100" dir="2700000" sx="102000" sy="102000" algn="tl"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297733" name="Text Box 5"/>
          <p:cNvSpPr txBox="1">
            <a:spLocks noChangeArrowheads="1"/>
          </p:cNvSpPr>
          <p:nvPr/>
        </p:nvSpPr>
        <p:spPr bwMode="auto">
          <a:xfrm>
            <a:off x="5157788" y="2828925"/>
            <a:ext cx="2911475" cy="15700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rPr>
              <a:t>Organ</a:t>
            </a:r>
          </a:p>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rPr>
              <a:t>Donation</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4297734" name="Text Box 6"/>
          <p:cNvSpPr txBox="1">
            <a:spLocks noChangeArrowheads="1"/>
          </p:cNvSpPr>
          <p:nvPr/>
        </p:nvSpPr>
        <p:spPr bwMode="auto">
          <a:xfrm>
            <a:off x="1381125" y="2901950"/>
            <a:ext cx="2701925" cy="15700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rPr>
              <a:t>End of Life</a:t>
            </a:r>
          </a:p>
          <a:p>
            <a:pPr marL="0" marR="0" lvl="0" indent="0" algn="ctr" defTabSz="914400" rtl="0" eaLnBrk="1" fontAlgn="base" latinLnBrk="0" hangingPunct="1">
              <a:lnSpc>
                <a:spcPct val="100000"/>
              </a:lnSpc>
              <a:spcBef>
                <a:spcPts val="0"/>
              </a:spcBef>
              <a:spcAft>
                <a:spcPct val="0"/>
              </a:spcAft>
              <a:buClr>
                <a:srgbClr val="FF0000"/>
              </a:buClr>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rPr>
              <a:t>Care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41991" name="Rectangle 7"/>
          <p:cNvSpPr>
            <a:spLocks noChangeArrowheads="1"/>
          </p:cNvSpPr>
          <p:nvPr/>
        </p:nvSpPr>
        <p:spPr bwMode="auto">
          <a:xfrm>
            <a:off x="0" y="0"/>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90000"/>
              </a:lnSpc>
              <a:spcBef>
                <a:spcPct val="20000"/>
              </a:spcBef>
              <a:spcAft>
                <a:spcPct val="0"/>
              </a:spcAft>
              <a:buClr>
                <a:srgbClr val="FF0000"/>
              </a:buClr>
              <a:buSzTx/>
              <a:buFontTx/>
              <a:buNone/>
              <a:tabLst/>
              <a:defRPr/>
            </a:pPr>
            <a:r>
              <a:rPr kumimoji="0" lang="en-US" sz="6600" b="0" i="0" u="none" strike="noStrike" kern="1200" cap="none" spc="0" normalizeH="0" baseline="0" noProof="0" dirty="0">
                <a:ln>
                  <a:noFill/>
                </a:ln>
                <a:solidFill>
                  <a:srgbClr val="FFCC00"/>
                </a:solidFill>
                <a:effectLst/>
                <a:uLnTx/>
                <a:uFillTx/>
                <a:latin typeface="Monotype Corsiva" pitchFamily="66" charset="0"/>
                <a:ea typeface="+mn-ea"/>
                <a:cs typeface="+mn-cs"/>
              </a:rPr>
              <a:t>C</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ompassionate </a:t>
            </a:r>
            <a:r>
              <a:rPr kumimoji="0" lang="en-US" sz="4400" b="0" i="0" u="none" strike="noStrike" kern="1200" cap="none" spc="0" normalizeH="0" baseline="0" noProof="0" dirty="0">
                <a:ln>
                  <a:noFill/>
                </a:ln>
                <a:solidFill>
                  <a:srgbClr val="FFCC00"/>
                </a:solidFill>
                <a:effectLst/>
                <a:uLnTx/>
                <a:uFillTx/>
                <a:latin typeface="Monotype Corsiva" pitchFamily="66" charset="0"/>
                <a:ea typeface="+mn-ea"/>
                <a:cs typeface="+mn-cs"/>
              </a:rPr>
              <a:t>E</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nd of </a:t>
            </a:r>
            <a:r>
              <a:rPr kumimoji="0" lang="en-US" sz="4400" b="0" i="0" u="none" strike="noStrike" kern="1200" cap="none" spc="0" normalizeH="0" baseline="0" noProof="0" dirty="0">
                <a:ln>
                  <a:noFill/>
                </a:ln>
                <a:solidFill>
                  <a:srgbClr val="FFCC00"/>
                </a:solidFill>
                <a:effectLst/>
                <a:uLnTx/>
                <a:uFillTx/>
                <a:latin typeface="Monotype Corsiva" pitchFamily="66" charset="0"/>
                <a:ea typeface="+mn-ea"/>
                <a:cs typeface="+mn-cs"/>
              </a:rPr>
              <a:t>L</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ife </a:t>
            </a:r>
            <a:r>
              <a:rPr kumimoji="0" lang="en-US" sz="4800" b="0" i="0" u="none" strike="noStrike" kern="1200" cap="none" spc="0" normalizeH="0" baseline="0" noProof="0" dirty="0">
                <a:ln>
                  <a:noFill/>
                </a:ln>
                <a:solidFill>
                  <a:srgbClr val="FFCC00"/>
                </a:solidFill>
                <a:effectLst/>
                <a:uLnTx/>
                <a:uFillTx/>
                <a:latin typeface="Monotype Corsiva" pitchFamily="66" charset="0"/>
                <a:ea typeface="+mn-ea"/>
                <a:cs typeface="+mn-cs"/>
              </a:rPr>
              <a:t>C</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are and the </a:t>
            </a:r>
            <a:r>
              <a:rPr kumimoji="0" lang="en-US" sz="4800" b="0" i="0" u="none" strike="noStrike" kern="1200" cap="none" spc="0" normalizeH="0" baseline="0" noProof="0" dirty="0">
                <a:ln>
                  <a:noFill/>
                </a:ln>
                <a:solidFill>
                  <a:srgbClr val="FFCC00"/>
                </a:solidFill>
                <a:effectLst/>
                <a:uLnTx/>
                <a:uFillTx/>
                <a:latin typeface="Monotype Corsiva" pitchFamily="66" charset="0"/>
                <a:ea typeface="+mn-ea"/>
                <a:cs typeface="+mn-cs"/>
              </a:rPr>
              <a:t>O</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pportunity for </a:t>
            </a:r>
            <a:r>
              <a:rPr kumimoji="0" lang="en-US" sz="4800" b="0" i="0" u="none" strike="noStrike" kern="1200" cap="none" spc="0" normalizeH="0" baseline="0" noProof="0" dirty="0">
                <a:ln>
                  <a:noFill/>
                </a:ln>
                <a:solidFill>
                  <a:srgbClr val="FFCC00"/>
                </a:solidFill>
                <a:effectLst/>
                <a:uLnTx/>
                <a:uFillTx/>
                <a:latin typeface="Monotype Corsiva" pitchFamily="66" charset="0"/>
                <a:ea typeface="+mn-ea"/>
                <a:cs typeface="+mn-cs"/>
              </a:rPr>
              <a:t>O</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rgan </a:t>
            </a:r>
            <a:r>
              <a:rPr kumimoji="0" lang="en-US" sz="4800" b="0" i="0" u="none" strike="noStrike" kern="1200" cap="none" spc="0" normalizeH="0" baseline="0" noProof="0" dirty="0">
                <a:ln>
                  <a:noFill/>
                </a:ln>
                <a:solidFill>
                  <a:srgbClr val="FFCC00"/>
                </a:solidFill>
                <a:effectLst/>
                <a:uLnTx/>
                <a:uFillTx/>
                <a:latin typeface="Monotype Corsiva" pitchFamily="66" charset="0"/>
                <a:ea typeface="+mn-ea"/>
                <a:cs typeface="+mn-cs"/>
              </a:rPr>
              <a:t>D</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onation is the </a:t>
            </a:r>
            <a:r>
              <a:rPr kumimoji="0" lang="en-US" sz="4400" b="0" i="0" u="none" strike="noStrike" kern="1200" cap="none" spc="0" normalizeH="0" baseline="0" noProof="0" dirty="0">
                <a:ln>
                  <a:noFill/>
                </a:ln>
                <a:solidFill>
                  <a:srgbClr val="FFCC00"/>
                </a:solidFill>
                <a:effectLst/>
                <a:uLnTx/>
                <a:uFillTx/>
                <a:latin typeface="Monotype Corsiva" pitchFamily="66" charset="0"/>
                <a:ea typeface="+mn-ea"/>
                <a:cs typeface="+mn-cs"/>
              </a:rPr>
              <a:t>F</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amily’s </a:t>
            </a:r>
            <a:r>
              <a:rPr kumimoji="0" lang="en-US" sz="4400" b="0" i="0" u="none" strike="noStrike" kern="1200" cap="none" spc="0" normalizeH="0" baseline="0" noProof="0" dirty="0">
                <a:ln>
                  <a:noFill/>
                </a:ln>
                <a:solidFill>
                  <a:srgbClr val="FFCC00"/>
                </a:solidFill>
                <a:effectLst/>
                <a:uLnTx/>
                <a:uFillTx/>
                <a:latin typeface="Monotype Corsiva" pitchFamily="66" charset="0"/>
                <a:ea typeface="+mn-ea"/>
                <a:cs typeface="+mn-cs"/>
              </a:rPr>
              <a:t>R</a:t>
            </a:r>
            <a:r>
              <a:rPr kumimoji="0" lang="en-US" sz="3200" b="0" i="0" u="none" strike="noStrike" kern="1200" cap="none" spc="0" normalizeH="0" baseline="0" noProof="0" dirty="0">
                <a:ln>
                  <a:noFill/>
                </a:ln>
                <a:solidFill>
                  <a:srgbClr val="FFCC00"/>
                </a:solidFill>
                <a:effectLst/>
                <a:uLnTx/>
                <a:uFillTx/>
                <a:latin typeface="Monotype Corsiva" pitchFamily="66" charset="0"/>
                <a:ea typeface="+mn-ea"/>
                <a:cs typeface="+mn-cs"/>
              </a:rPr>
              <a:t>ight……</a:t>
            </a:r>
          </a:p>
        </p:txBody>
      </p:sp>
    </p:spTree>
    <p:extLst>
      <p:ext uri="{BB962C8B-B14F-4D97-AF65-F5344CB8AC3E}">
        <p14:creationId xmlns:p14="http://schemas.microsoft.com/office/powerpoint/2010/main" val="123406166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226" name="Rectangle 2"/>
          <p:cNvSpPr>
            <a:spLocks noGrp="1" noChangeArrowheads="1"/>
          </p:cNvSpPr>
          <p:nvPr>
            <p:ph type="title"/>
          </p:nvPr>
        </p:nvSpPr>
        <p:spPr>
          <a:xfrm>
            <a:off x="0" y="228600"/>
            <a:ext cx="9144000" cy="1143000"/>
          </a:xfrm>
        </p:spPr>
        <p:txBody>
          <a:bodyPr/>
          <a:lstStyle/>
          <a:p>
            <a:pPr eaLnBrk="1" hangingPunct="1">
              <a:defRPr/>
            </a:pPr>
            <a:r>
              <a:rPr lang="en-US" sz="3600">
                <a:effectLst>
                  <a:outerShdw blurRad="38100" dist="38100" dir="2700000" algn="tl">
                    <a:srgbClr val="000000"/>
                  </a:outerShdw>
                </a:effectLst>
              </a:rPr>
              <a:t>Best-Demonstrated Practices</a:t>
            </a:r>
            <a:br>
              <a:rPr lang="en-US" sz="3600">
                <a:effectLst>
                  <a:outerShdw blurRad="38100" dist="38100" dir="2700000" algn="tl">
                    <a:srgbClr val="000000"/>
                  </a:outerShdw>
                </a:effectLst>
              </a:rPr>
            </a:br>
            <a:r>
              <a:rPr lang="en-US" sz="3600">
                <a:effectLst>
                  <a:outerShdw blurRad="38100" dist="38100" dir="2700000" algn="tl">
                    <a:srgbClr val="000000"/>
                  </a:outerShdw>
                </a:effectLst>
              </a:rPr>
              <a:t>Organ Donation Process</a:t>
            </a:r>
          </a:p>
        </p:txBody>
      </p:sp>
      <p:sp>
        <p:nvSpPr>
          <p:cNvPr id="32771" name="Rectangle 3"/>
          <p:cNvSpPr>
            <a:spLocks noGrp="1" noChangeArrowheads="1"/>
          </p:cNvSpPr>
          <p:nvPr>
            <p:ph type="body" idx="1"/>
          </p:nvPr>
        </p:nvSpPr>
        <p:spPr>
          <a:xfrm>
            <a:off x="533400" y="6477000"/>
            <a:ext cx="8229600" cy="381000"/>
          </a:xfrm>
        </p:spPr>
        <p:txBody>
          <a:bodyPr/>
          <a:lstStyle/>
          <a:p>
            <a:pPr algn="ctr" eaLnBrk="1" hangingPunct="1">
              <a:lnSpc>
                <a:spcPct val="80000"/>
              </a:lnSpc>
              <a:buFontTx/>
              <a:buNone/>
            </a:pPr>
            <a:r>
              <a:rPr lang="en-US" sz="1200" dirty="0"/>
              <a:t>Source: The Partnership for Organ Donation</a:t>
            </a:r>
          </a:p>
        </p:txBody>
      </p:sp>
      <p:graphicFrame>
        <p:nvGraphicFramePr>
          <p:cNvPr id="2" name="Diagram 1"/>
          <p:cNvGraphicFramePr/>
          <p:nvPr>
            <p:extLst>
              <p:ext uri="{D42A27DB-BD31-4B8C-83A1-F6EECF244321}">
                <p14:modId xmlns:p14="http://schemas.microsoft.com/office/powerpoint/2010/main" val="1769609423"/>
              </p:ext>
            </p:extLst>
          </p:nvPr>
        </p:nvGraphicFramePr>
        <p:xfrm>
          <a:off x="304800" y="1727200"/>
          <a:ext cx="85344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20455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457200"/>
            <a:ext cx="7772400" cy="1143000"/>
          </a:xfrm>
        </p:spPr>
        <p:txBody>
          <a:bodyPr/>
          <a:lstStyle/>
          <a:p>
            <a:pPr eaLnBrk="1" hangingPunct="1"/>
            <a:r>
              <a:rPr lang="en-US" altLang="en-US"/>
              <a:t>Questions &amp; Comments!</a:t>
            </a:r>
          </a:p>
        </p:txBody>
      </p:sp>
      <p:pic>
        <p:nvPicPr>
          <p:cNvPr id="99331" name="Picture 3" descr="question-mark"/>
          <p:cNvPicPr>
            <a:picLocks noChangeAspect="1" noChangeArrowheads="1"/>
          </p:cNvPicPr>
          <p:nvPr/>
        </p:nvPicPr>
        <p:blipFill>
          <a:blip r:embed="rId3" cstate="print"/>
          <a:srcRect/>
          <a:stretch>
            <a:fillRect/>
          </a:stretch>
        </p:blipFill>
        <p:spPr bwMode="auto">
          <a:xfrm>
            <a:off x="2438400" y="1676400"/>
            <a:ext cx="4343400" cy="4343400"/>
          </a:xfrm>
          <a:prstGeom prst="rect">
            <a:avLst/>
          </a:prstGeom>
          <a:noFill/>
          <a:ln w="9525">
            <a:noFill/>
            <a:miter lim="800000"/>
            <a:headEnd/>
            <a:tailEnd/>
          </a:ln>
        </p:spPr>
      </p:pic>
    </p:spTree>
    <p:extLst>
      <p:ext uri="{BB962C8B-B14F-4D97-AF65-F5344CB8AC3E}">
        <p14:creationId xmlns:p14="http://schemas.microsoft.com/office/powerpoint/2010/main" val="31875087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ARTICULATE_SLIDE_THUMBNAIL_REFRESH" val="1"/>
</p:tagLst>
</file>

<file path=ppt/theme/theme1.xml><?xml version="1.0" encoding="utf-8"?>
<a:theme xmlns:a="http://schemas.openxmlformats.org/drawingml/2006/main" name="7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New Slide Template 10_03">
  <a:themeElements>
    <a:clrScheme name="">
      <a:dk1>
        <a:srgbClr val="000000"/>
      </a:dk1>
      <a:lt1>
        <a:srgbClr val="FFFFFF"/>
      </a:lt1>
      <a:dk2>
        <a:srgbClr val="003399"/>
      </a:dk2>
      <a:lt2>
        <a:srgbClr val="FFFF00"/>
      </a:lt2>
      <a:accent1>
        <a:srgbClr val="FF9900"/>
      </a:accent1>
      <a:accent2>
        <a:srgbClr val="00FFFF"/>
      </a:accent2>
      <a:accent3>
        <a:srgbClr val="AAADCA"/>
      </a:accent3>
      <a:accent4>
        <a:srgbClr val="DADADA"/>
      </a:accent4>
      <a:accent5>
        <a:srgbClr val="FFCAAA"/>
      </a:accent5>
      <a:accent6>
        <a:srgbClr val="00E7E7"/>
      </a:accent6>
      <a:hlink>
        <a:srgbClr val="FF0000"/>
      </a:hlink>
      <a:folHlink>
        <a:srgbClr val="969696"/>
      </a:folHlink>
    </a:clrScheme>
    <a:fontScheme name="New Slide Template 10_03">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Slide Template 10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 10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 10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 10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New Slide Template 10_03">
  <a:themeElements>
    <a:clrScheme name="">
      <a:dk1>
        <a:srgbClr val="000000"/>
      </a:dk1>
      <a:lt1>
        <a:srgbClr val="FFFFFF"/>
      </a:lt1>
      <a:dk2>
        <a:srgbClr val="003399"/>
      </a:dk2>
      <a:lt2>
        <a:srgbClr val="FFFF00"/>
      </a:lt2>
      <a:accent1>
        <a:srgbClr val="FF9900"/>
      </a:accent1>
      <a:accent2>
        <a:srgbClr val="00FFFF"/>
      </a:accent2>
      <a:accent3>
        <a:srgbClr val="AAADCA"/>
      </a:accent3>
      <a:accent4>
        <a:srgbClr val="DADADA"/>
      </a:accent4>
      <a:accent5>
        <a:srgbClr val="FFCAAA"/>
      </a:accent5>
      <a:accent6>
        <a:srgbClr val="00E7E7"/>
      </a:accent6>
      <a:hlink>
        <a:srgbClr val="FF0000"/>
      </a:hlink>
      <a:folHlink>
        <a:srgbClr val="969696"/>
      </a:folHlink>
    </a:clrScheme>
    <a:fontScheme name="New Slide Template 10_03">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Slide Template 10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Slide Template 10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Slide Template 10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Slide Template 10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Slide Template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Slide Template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Slide Template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rThomasPAST">
  <a:themeElements>
    <a:clrScheme name="DrThomasPA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rThomasPA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rThomasPA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rThomasPA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rThomasPA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rThomasPA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rThomasPA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rThomasPA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rThomasPA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rThomasPA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rThomasPA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ThomasPA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rThomasPA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rThomasPA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heartman">
  <a:themeElements>
    <a:clrScheme name="">
      <a:dk1>
        <a:srgbClr val="000000"/>
      </a:dk1>
      <a:lt1>
        <a:srgbClr val="FFFFFF"/>
      </a:lt1>
      <a:dk2>
        <a:srgbClr val="0000CC"/>
      </a:dk2>
      <a:lt2>
        <a:srgbClr val="FFCC00"/>
      </a:lt2>
      <a:accent1>
        <a:srgbClr val="00CC99"/>
      </a:accent1>
      <a:accent2>
        <a:srgbClr val="3333CC"/>
      </a:accent2>
      <a:accent3>
        <a:srgbClr val="AAAAE2"/>
      </a:accent3>
      <a:accent4>
        <a:srgbClr val="DADADA"/>
      </a:accent4>
      <a:accent5>
        <a:srgbClr val="AAE2CA"/>
      </a:accent5>
      <a:accent6>
        <a:srgbClr val="2D2DB9"/>
      </a:accent6>
      <a:hlink>
        <a:srgbClr val="FF0000"/>
      </a:hlink>
      <a:folHlink>
        <a:srgbClr val="000000"/>
      </a:folHlink>
    </a:clrScheme>
    <a:fontScheme name="heart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heartma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artma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artma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artma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artma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artma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artma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heartman">
  <a:themeElements>
    <a:clrScheme name="">
      <a:dk1>
        <a:srgbClr val="000000"/>
      </a:dk1>
      <a:lt1>
        <a:srgbClr val="FFFFFF"/>
      </a:lt1>
      <a:dk2>
        <a:srgbClr val="0000CC"/>
      </a:dk2>
      <a:lt2>
        <a:srgbClr val="FFCC00"/>
      </a:lt2>
      <a:accent1>
        <a:srgbClr val="00CC99"/>
      </a:accent1>
      <a:accent2>
        <a:srgbClr val="3333CC"/>
      </a:accent2>
      <a:accent3>
        <a:srgbClr val="AAAAE2"/>
      </a:accent3>
      <a:accent4>
        <a:srgbClr val="DADADA"/>
      </a:accent4>
      <a:accent5>
        <a:srgbClr val="AAE2CA"/>
      </a:accent5>
      <a:accent6>
        <a:srgbClr val="2D2DB9"/>
      </a:accent6>
      <a:hlink>
        <a:srgbClr val="FF0000"/>
      </a:hlink>
      <a:folHlink>
        <a:srgbClr val="000000"/>
      </a:folHlink>
    </a:clrScheme>
    <a:fontScheme name="heart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heartma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artma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artma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artma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artma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artma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artma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WelcomeDoc">
  <a:themeElements>
    <a:clrScheme name="Custom 2">
      <a:dk1>
        <a:sysClr val="windowText" lastClr="000000"/>
      </a:dk1>
      <a:lt1>
        <a:sysClr val="window" lastClr="FFFFFF"/>
      </a:lt1>
      <a:dk2>
        <a:srgbClr val="073E87"/>
      </a:dk2>
      <a:lt2>
        <a:srgbClr val="C6E7FC"/>
      </a:lt2>
      <a:accent1>
        <a:srgbClr val="8FB5E4"/>
      </a:accent1>
      <a:accent2>
        <a:srgbClr val="9CE2AD"/>
      </a:accent2>
      <a:accent3>
        <a:srgbClr val="8FB5E4"/>
      </a:accent3>
      <a:accent4>
        <a:srgbClr val="A5D028"/>
      </a:accent4>
      <a:accent5>
        <a:srgbClr val="F5C040"/>
      </a:accent5>
      <a:accent6>
        <a:srgbClr val="05E0DB"/>
      </a:accent6>
      <a:hlink>
        <a:srgbClr val="0080FF"/>
      </a:hlink>
      <a:folHlink>
        <a:srgbClr val="5EAEFF"/>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25A0713-A64B-439B-91E9-551CE2BAEA8D}" vid="{FD9CE0B8-0910-4446-AF74-F335AEE71FFD}"/>
    </a:ext>
  </a:ext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FFFFFF"/>
        </a:dk1>
        <a:lt1>
          <a:srgbClr val="FFFFFF"/>
        </a:lt1>
        <a:dk2>
          <a:srgbClr val="FFCC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_Office Theme">
  <a:themeElements>
    <a:clrScheme name="Custom 1">
      <a:dk1>
        <a:sysClr val="windowText" lastClr="000000"/>
      </a:dk1>
      <a:lt1>
        <a:sysClr val="window" lastClr="FFFFFF"/>
      </a:lt1>
      <a:dk2>
        <a:srgbClr val="04617B"/>
      </a:dk2>
      <a:lt2>
        <a:srgbClr val="DBF5F9"/>
      </a:lt2>
      <a:accent1>
        <a:srgbClr val="59A9F2"/>
      </a:accent1>
      <a:accent2>
        <a:srgbClr val="B0DFA0"/>
      </a:accent2>
      <a:accent3>
        <a:srgbClr val="C4EEFF"/>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eartman">
  <a:themeElements>
    <a:clrScheme name="">
      <a:dk1>
        <a:srgbClr val="000000"/>
      </a:dk1>
      <a:lt1>
        <a:srgbClr val="FFFFFF"/>
      </a:lt1>
      <a:dk2>
        <a:srgbClr val="0000CC"/>
      </a:dk2>
      <a:lt2>
        <a:srgbClr val="FFCC00"/>
      </a:lt2>
      <a:accent1>
        <a:srgbClr val="00CC99"/>
      </a:accent1>
      <a:accent2>
        <a:srgbClr val="3333CC"/>
      </a:accent2>
      <a:accent3>
        <a:srgbClr val="AAAAE2"/>
      </a:accent3>
      <a:accent4>
        <a:srgbClr val="DADADA"/>
      </a:accent4>
      <a:accent5>
        <a:srgbClr val="AAE2CA"/>
      </a:accent5>
      <a:accent6>
        <a:srgbClr val="2D2DB9"/>
      </a:accent6>
      <a:hlink>
        <a:srgbClr val="FF0000"/>
      </a:hlink>
      <a:folHlink>
        <a:srgbClr val="000000"/>
      </a:folHlink>
    </a:clrScheme>
    <a:fontScheme name="heart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heartma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artma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artma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artma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artma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artma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artma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heartman">
  <a:themeElements>
    <a:clrScheme name="">
      <a:dk1>
        <a:srgbClr val="000000"/>
      </a:dk1>
      <a:lt1>
        <a:srgbClr val="FFFFFF"/>
      </a:lt1>
      <a:dk2>
        <a:srgbClr val="0000CC"/>
      </a:dk2>
      <a:lt2>
        <a:srgbClr val="FFCC00"/>
      </a:lt2>
      <a:accent1>
        <a:srgbClr val="00CC99"/>
      </a:accent1>
      <a:accent2>
        <a:srgbClr val="3333CC"/>
      </a:accent2>
      <a:accent3>
        <a:srgbClr val="AAAAE2"/>
      </a:accent3>
      <a:accent4>
        <a:srgbClr val="DADADA"/>
      </a:accent4>
      <a:accent5>
        <a:srgbClr val="AAE2CA"/>
      </a:accent5>
      <a:accent6>
        <a:srgbClr val="2D2DB9"/>
      </a:accent6>
      <a:hlink>
        <a:srgbClr val="FF0000"/>
      </a:hlink>
      <a:folHlink>
        <a:srgbClr val="000000"/>
      </a:folHlink>
    </a:clrScheme>
    <a:fontScheme name="heart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outerShdw dist="107763" dir="135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heartma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artma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artma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artma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artma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artma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artma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9927</TotalTime>
  <Words>9126</Words>
  <Application>Microsoft Office PowerPoint</Application>
  <PresentationFormat>On-screen Show (4:3)</PresentationFormat>
  <Paragraphs>1054</Paragraphs>
  <Slides>95</Slides>
  <Notes>56</Notes>
  <HiddenSlides>0</HiddenSlides>
  <MMClips>4</MMClips>
  <ScaleCrop>false</ScaleCrop>
  <HeadingPairs>
    <vt:vector size="8" baseType="variant">
      <vt:variant>
        <vt:lpstr>Fonts Used</vt:lpstr>
      </vt:variant>
      <vt:variant>
        <vt:i4>24</vt:i4>
      </vt:variant>
      <vt:variant>
        <vt:lpstr>Theme</vt:lpstr>
      </vt:variant>
      <vt:variant>
        <vt:i4>29</vt:i4>
      </vt:variant>
      <vt:variant>
        <vt:lpstr>Embedded OLE Servers</vt:lpstr>
      </vt:variant>
      <vt:variant>
        <vt:i4>1</vt:i4>
      </vt:variant>
      <vt:variant>
        <vt:lpstr>Slide Titles</vt:lpstr>
      </vt:variant>
      <vt:variant>
        <vt:i4>95</vt:i4>
      </vt:variant>
    </vt:vector>
  </HeadingPairs>
  <TitlesOfParts>
    <vt:vector size="149" baseType="lpstr">
      <vt:lpstr>Arial</vt:lpstr>
      <vt:lpstr>Arial </vt:lpstr>
      <vt:lpstr>Arial Narrow</vt:lpstr>
      <vt:lpstr>Arial Unicode MS</vt:lpstr>
      <vt:lpstr>Calibri</vt:lpstr>
      <vt:lpstr>Calibri Light</vt:lpstr>
      <vt:lpstr>Calisto MT</vt:lpstr>
      <vt:lpstr>Cambria</vt:lpstr>
      <vt:lpstr>Cambria Math</vt:lpstr>
      <vt:lpstr>Franklin Gothic Book</vt:lpstr>
      <vt:lpstr>Garamond</vt:lpstr>
      <vt:lpstr>Kunstler Script</vt:lpstr>
      <vt:lpstr>Monotype Corsiva</vt:lpstr>
      <vt:lpstr>Monotype Sorts</vt:lpstr>
      <vt:lpstr>Palatino</vt:lpstr>
      <vt:lpstr>Segoe UI</vt:lpstr>
      <vt:lpstr>Segoe UI (Body)</vt:lpstr>
      <vt:lpstr>Segoe UI Light</vt:lpstr>
      <vt:lpstr>Segoe UI Light (Headings)</vt:lpstr>
      <vt:lpstr>Showcard Gothic</vt:lpstr>
      <vt:lpstr>Tahoma</vt:lpstr>
      <vt:lpstr>Times New Roman</vt:lpstr>
      <vt:lpstr>Trebuchet MS</vt:lpstr>
      <vt:lpstr>Wingdings</vt:lpstr>
      <vt:lpstr>7_Default Design</vt:lpstr>
      <vt:lpstr>2_Default Design</vt:lpstr>
      <vt:lpstr>4_Default Design</vt:lpstr>
      <vt:lpstr>10_Default Design</vt:lpstr>
      <vt:lpstr>heartman</vt:lpstr>
      <vt:lpstr>1_heartman</vt:lpstr>
      <vt:lpstr>15_Default Design</vt:lpstr>
      <vt:lpstr>Default Design</vt:lpstr>
      <vt:lpstr>5_Default Design</vt:lpstr>
      <vt:lpstr>11_Default Design</vt:lpstr>
      <vt:lpstr>13_Default Design</vt:lpstr>
      <vt:lpstr>5_New Slide Template 10_03</vt:lpstr>
      <vt:lpstr>New Slide Template 10_03</vt:lpstr>
      <vt:lpstr>DrThomasPAST</vt:lpstr>
      <vt:lpstr>2_heartman</vt:lpstr>
      <vt:lpstr>19_Default Design</vt:lpstr>
      <vt:lpstr>5_heartman</vt:lpstr>
      <vt:lpstr>20_Default Design</vt:lpstr>
      <vt:lpstr>17_Default Design</vt:lpstr>
      <vt:lpstr>18_Default Design</vt:lpstr>
      <vt:lpstr>Office Theme</vt:lpstr>
      <vt:lpstr>14_Default Design</vt:lpstr>
      <vt:lpstr>WelcomeDoc</vt:lpstr>
      <vt:lpstr>1_Office Theme</vt:lpstr>
      <vt:lpstr>Retrospect</vt:lpstr>
      <vt:lpstr>8_Default Design</vt:lpstr>
      <vt:lpstr>1_Default Design</vt:lpstr>
      <vt:lpstr>Custom Design</vt:lpstr>
      <vt:lpstr>2_Office Theme</vt:lpstr>
      <vt:lpstr>Photo Editor Photo</vt:lpstr>
      <vt:lpstr>PowerPoint Presentation</vt:lpstr>
      <vt:lpstr>Program Objectives</vt:lpstr>
      <vt:lpstr>Questions to Consider…</vt:lpstr>
      <vt:lpstr>Donation: A Seamless Operation Working Together </vt:lpstr>
      <vt:lpstr>PowerPoint Presentation</vt:lpstr>
      <vt:lpstr>PowerPoint Presentation</vt:lpstr>
      <vt:lpstr>Organ Donation:  A High-Acuity, Low-Frequency Event</vt:lpstr>
      <vt:lpstr>PowerPoint Presentation</vt:lpstr>
      <vt:lpstr>Gift of Life Triage for Patient Deaths</vt:lpstr>
      <vt:lpstr>PowerPoint Presentation</vt:lpstr>
      <vt:lpstr> Partnership for Organ Donation Harvard School of Public Health   Two Comprehensive Studies: </vt:lpstr>
      <vt:lpstr>“MY RELATIVE WAS BRAIN DEAD”</vt:lpstr>
      <vt:lpstr>IS A PERSON DIAGNOSED AS BRAIN DEAD IN A COMA OR DEAD?</vt:lpstr>
      <vt:lpstr>WOULD YOU STILL MAKE THE SAME CHOICE ABOUT ORGAN DONATION TODAY? </vt:lpstr>
      <vt:lpstr>Factors Affecting Organ  Donation Consent Rates</vt:lpstr>
      <vt:lpstr>PowerPoint Presentation</vt:lpstr>
      <vt:lpstr>PowerPoint Presentation</vt:lpstr>
      <vt:lpstr>PowerPoint Presentation</vt:lpstr>
      <vt:lpstr>Team Huddle</vt:lpstr>
      <vt:lpstr>Gift of Life Referral Response</vt:lpstr>
      <vt:lpstr>Organ Donation Can Occur in Two Ways</vt:lpstr>
      <vt:lpstr>PowerPoint Presentation</vt:lpstr>
      <vt:lpstr>Incidence of Deceleration of Care  </vt:lpstr>
      <vt:lpstr>Transplantation and DCD: Historical Perspective</vt:lpstr>
      <vt:lpstr>PowerPoint Presentation</vt:lpstr>
      <vt:lpstr>Donation After Circulatory  (Cardiac) Death (DCD)</vt:lpstr>
      <vt:lpstr>PowerPoint Presentation</vt:lpstr>
      <vt:lpstr>What is Donation after  Circulatory (Cardiac) Death (DCD)?</vt:lpstr>
      <vt:lpstr>Patient Evaluation for DCD </vt:lpstr>
      <vt:lpstr>Clinical Considerations:  Family Discussion</vt:lpstr>
      <vt:lpstr>DCD Clinical Considerations  Pronouncement of Death</vt:lpstr>
      <vt:lpstr>Family Communication: Achieving Optimal Interactions &amp; Open Dialogue  </vt:lpstr>
      <vt:lpstr>Framework for Family Discussions          on Death and Donation</vt:lpstr>
      <vt:lpstr>PowerPoint Presentation</vt:lpstr>
      <vt:lpstr>PowerPoint Presentation</vt:lpstr>
      <vt:lpstr>PowerPoint Presentation</vt:lpstr>
      <vt:lpstr>Determination of Brain Death  </vt:lpstr>
      <vt:lpstr>So, what is Brain Death?</vt:lpstr>
      <vt:lpstr>Brain Death is not… </vt:lpstr>
      <vt:lpstr>Historical Perspective</vt:lpstr>
      <vt:lpstr>Historical Perspective</vt:lpstr>
      <vt:lpstr>Historical Perspective</vt:lpstr>
      <vt:lpstr>Historical Perspective</vt:lpstr>
      <vt:lpstr>Historical Perspective</vt:lpstr>
      <vt:lpstr>Brain Death Confirmation</vt:lpstr>
      <vt:lpstr>Types of Injuries or Illnesses Resulting in Brain Death</vt:lpstr>
      <vt:lpstr>PowerPoint Presentation</vt:lpstr>
      <vt:lpstr>Determination of Brain Death:  Clinical Exams </vt:lpstr>
      <vt:lpstr>Diagnostic Approach to Brain Death (AAN)</vt:lpstr>
      <vt:lpstr>Apnea Testing  Pre-Test Guidelines</vt:lpstr>
      <vt:lpstr>Apnea Test Procedure</vt:lpstr>
      <vt:lpstr>Apnea Test Procedure</vt:lpstr>
      <vt:lpstr>Apnea Test Termination</vt:lpstr>
      <vt:lpstr>Apnea Test Result</vt:lpstr>
      <vt:lpstr>Ancillary Studies</vt:lpstr>
      <vt:lpstr>Ancillary Studies</vt:lpstr>
      <vt:lpstr>PowerPoint Presentation</vt:lpstr>
      <vt:lpstr>Determination of Brain Death  Ancillary Test</vt:lpstr>
      <vt:lpstr>EEG</vt:lpstr>
      <vt:lpstr>PowerPoint Presentation</vt:lpstr>
      <vt:lpstr>Spinal Movements and Reflexes Seen in Brain Death</vt:lpstr>
      <vt:lpstr>Approaching the family…</vt:lpstr>
      <vt:lpstr>Explaining Brain Death:                                                                     A Critical Feature of the Donation Process</vt:lpstr>
      <vt:lpstr>Confusion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Best-Demonstrated Practices Organ Donation Process</vt:lpstr>
      <vt:lpstr>Questions &amp; Comments!</vt:lpstr>
    </vt:vector>
  </TitlesOfParts>
  <Company>Gift of Life Donor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Resident Training Master Presentation</dc:title>
  <dc:creator>Andrea M. Reynolds</dc:creator>
  <dc:description>PAUP May 2015</dc:description>
  <cp:lastModifiedBy>Dorn, Carolyn</cp:lastModifiedBy>
  <cp:revision>729</cp:revision>
  <cp:lastPrinted>2019-04-02T13:08:31Z</cp:lastPrinted>
  <dcterms:created xsi:type="dcterms:W3CDTF">2003-10-22T16:01:44Z</dcterms:created>
  <dcterms:modified xsi:type="dcterms:W3CDTF">2022-10-04T16:41:19Z</dcterms:modified>
</cp:coreProperties>
</file>