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1"/>
  </p:notesMasterIdLst>
  <p:handoutMasterIdLst>
    <p:handoutMasterId r:id="rId12"/>
  </p:handoutMasterIdLst>
  <p:sldIdLst>
    <p:sldId id="258" r:id="rId3"/>
    <p:sldId id="473" r:id="rId4"/>
    <p:sldId id="465" r:id="rId5"/>
    <p:sldId id="466" r:id="rId6"/>
    <p:sldId id="467" r:id="rId7"/>
    <p:sldId id="468" r:id="rId8"/>
    <p:sldId id="469" r:id="rId9"/>
    <p:sldId id="47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712C6B"/>
    <a:srgbClr val="F6914C"/>
    <a:srgbClr val="DBCFDE"/>
    <a:srgbClr val="EEE8EF"/>
    <a:srgbClr val="D2E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4419" autoAdjust="0"/>
  </p:normalViewPr>
  <p:slideViewPr>
    <p:cSldViewPr snapToGrid="0">
      <p:cViewPr varScale="1">
        <p:scale>
          <a:sx n="97" d="100"/>
          <a:sy n="97" d="100"/>
        </p:scale>
        <p:origin x="1080"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1D6FC7B-725A-4C16-ACFB-5FAE0A0D88E9}" type="datetimeFigureOut">
              <a:rPr lang="en-US" smtClean="0"/>
              <a:t>11/22/2022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67D3BB-E355-48AE-9CB0-2D3770CEEC57}" type="slidenum">
              <a:rPr lang="en-US" smtClean="0"/>
              <a:t>‹#›</a:t>
            </a:fld>
            <a:endParaRPr lang="en-US" dirty="0"/>
          </a:p>
        </p:txBody>
      </p:sp>
    </p:spTree>
    <p:extLst>
      <p:ext uri="{BB962C8B-B14F-4D97-AF65-F5344CB8AC3E}">
        <p14:creationId xmlns:p14="http://schemas.microsoft.com/office/powerpoint/2010/main" val="194486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E649E7D2-940B-400D-ACB4-8E0E76D8CFBF}" type="datetimeFigureOut">
              <a:rPr lang="en-US" smtClean="0"/>
              <a:t>11/22/2022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F0DED5E8-C5DD-43B2-B07F-C45395959BF6}" type="slidenum">
              <a:rPr lang="en-US" smtClean="0"/>
              <a:t>‹#›</a:t>
            </a:fld>
            <a:endParaRPr lang="en-US" dirty="0"/>
          </a:p>
        </p:txBody>
      </p:sp>
    </p:spTree>
    <p:extLst>
      <p:ext uri="{BB962C8B-B14F-4D97-AF65-F5344CB8AC3E}">
        <p14:creationId xmlns:p14="http://schemas.microsoft.com/office/powerpoint/2010/main" val="33499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9134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14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14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A5FDA7-9DC2-4522-8923-27275FEECD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Tree>
    <p:extLst>
      <p:ext uri="{BB962C8B-B14F-4D97-AF65-F5344CB8AC3E}">
        <p14:creationId xmlns:p14="http://schemas.microsoft.com/office/powerpoint/2010/main" val="58793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10032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6" y="629"/>
            <a:ext cx="12186153" cy="6856743"/>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4267"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tx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130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9" y="2029"/>
            <a:ext cx="12181172" cy="685393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4267"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bg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9640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371977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950084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107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93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731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2723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052407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588378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48188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01960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383948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404172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947347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1519551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357185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Whitney Medium"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7963818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1032207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49400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38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614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22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1435100"/>
            <a:ext cx="40116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2846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188" y="5367338"/>
            <a:ext cx="73152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12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image" Target="../media/image2.jpg"/><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E90D43-5266-48EF-A36F-3E11408D31AF}"/>
              </a:ext>
            </a:extLst>
          </p:cNvPr>
          <p:cNvSpPr/>
          <p:nvPr userDrawn="1"/>
        </p:nvSpPr>
        <p:spPr>
          <a:xfrm>
            <a:off x="0" y="6281530"/>
            <a:ext cx="12192000" cy="576470"/>
          </a:xfrm>
          <a:prstGeom prst="rect">
            <a:avLst/>
          </a:prstGeom>
          <a:solidFill>
            <a:srgbClr val="712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5864F7A-181D-482D-BF1D-4CAE1750CA8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p:nvSpPr>
        <p:spPr>
          <a:xfrm>
            <a:off x="273332" y="6391177"/>
            <a:ext cx="1320800" cy="365125"/>
          </a:xfrm>
          <a:prstGeom prst="rect">
            <a:avLst/>
          </a:prstGeom>
        </p:spPr>
        <p:txBody>
          <a:bodyPr/>
          <a:lstStyle>
            <a:defPPr>
              <a:defRPr lang="en-US"/>
            </a:defPPr>
            <a:lvl1pPr marL="0" algn="l" defTabSz="914400" rtl="0" eaLnBrk="1" latinLnBrk="0" hangingPunct="1">
              <a:defRPr sz="1800" kern="1200">
                <a:solidFill>
                  <a:schemeClr val="tx1"/>
                </a:solidFill>
                <a:latin typeface="Whitney Light"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CDF50-F893-4765-9CA8-BAF0C2CDEC97}" type="slidenum">
              <a:rPr lang="en-US" sz="1400" smtClean="0">
                <a:solidFill>
                  <a:schemeClr val="bg1"/>
                </a:solidFill>
              </a:rPr>
              <a:pPr/>
              <a:t>‹#›</a:t>
            </a:fld>
            <a:endParaRPr lang="en-US" sz="1400" dirty="0">
              <a:solidFill>
                <a:schemeClr val="bg1"/>
              </a:solidFill>
            </a:endParaRPr>
          </a:p>
        </p:txBody>
      </p:sp>
    </p:spTree>
    <p:extLst>
      <p:ext uri="{BB962C8B-B14F-4D97-AF65-F5344CB8AC3E}">
        <p14:creationId xmlns:p14="http://schemas.microsoft.com/office/powerpoint/2010/main" val="306956786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14400" rtl="0" eaLnBrk="1" latinLnBrk="0" hangingPunct="1">
        <a:spcBef>
          <a:spcPct val="0"/>
        </a:spcBef>
        <a:buNone/>
        <a:defRPr sz="4400" kern="1200">
          <a:solidFill>
            <a:schemeClr val="tx1"/>
          </a:solidFill>
          <a:latin typeface="Gotham Blac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Whitney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Whitney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Whitney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1"/>
            <a:ext cx="2844800" cy="366183"/>
          </a:xfrm>
          <a:prstGeom prst="rect">
            <a:avLst/>
          </a:prstGeom>
        </p:spPr>
        <p:txBody>
          <a:bodyPr vert="horz" lIns="91440" tIns="45720" rIns="91440" bIns="45720" rtlCol="0" anchor="ctr"/>
          <a:lstStyle>
            <a:lvl1pPr algn="l">
              <a:defRPr sz="16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562271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Circle of Willis: Navigating Neurocritical Care </a:t>
            </a:r>
            <a:endParaRPr lang="en-US" dirty="0"/>
          </a:p>
        </p:txBody>
      </p:sp>
      <p:sp>
        <p:nvSpPr>
          <p:cNvPr id="4" name="Subtitle 3"/>
          <p:cNvSpPr>
            <a:spLocks noGrp="1"/>
          </p:cNvSpPr>
          <p:nvPr>
            <p:ph type="subTitle" idx="1"/>
          </p:nvPr>
        </p:nvSpPr>
        <p:spPr>
          <a:xfrm>
            <a:off x="1700980" y="4111060"/>
            <a:ext cx="8534400" cy="1752600"/>
          </a:xfrm>
        </p:spPr>
        <p:txBody>
          <a:bodyPr/>
          <a:lstStyle/>
          <a:p>
            <a:r>
              <a:rPr lang="en-US" sz="2800" dirty="0" smtClean="0"/>
              <a:t>Kristen Looney, PharmD, BCCCP</a:t>
            </a:r>
          </a:p>
          <a:p>
            <a:r>
              <a:rPr lang="en-US" sz="2800" dirty="0" smtClean="0"/>
              <a:t>Clinical Pharmacy Specialist</a:t>
            </a:r>
          </a:p>
          <a:p>
            <a:r>
              <a:rPr lang="en-US" sz="2800" dirty="0" smtClean="0"/>
              <a:t>01/26/2023</a:t>
            </a:r>
          </a:p>
        </p:txBody>
      </p:sp>
    </p:spTree>
    <p:extLst>
      <p:ext uri="{BB962C8B-B14F-4D97-AF65-F5344CB8AC3E}">
        <p14:creationId xmlns:p14="http://schemas.microsoft.com/office/powerpoint/2010/main" val="97066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Disclosures: Meeting Recording</a:t>
            </a:r>
            <a:endParaRPr lang="en-US" dirty="0"/>
          </a:p>
        </p:txBody>
      </p:sp>
      <p:sp>
        <p:nvSpPr>
          <p:cNvPr id="5" name="Content Placeholder 4"/>
          <p:cNvSpPr>
            <a:spLocks noGrp="1"/>
          </p:cNvSpPr>
          <p:nvPr>
            <p:ph idx="1"/>
          </p:nvPr>
        </p:nvSpPr>
        <p:spPr/>
        <p:txBody>
          <a:bodyPr>
            <a:normAutofit fontScale="62500" lnSpcReduction="20000"/>
          </a:bodyPr>
          <a:lstStyle/>
          <a:p>
            <a:r>
              <a:rPr lang="en-US"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a:t>
            </a:r>
            <a:endParaRPr lang="en-US" dirty="0" smtClean="0"/>
          </a:p>
          <a:p>
            <a:r>
              <a:rPr lang="en-US" dirty="0" smtClean="0"/>
              <a:t>By </a:t>
            </a:r>
            <a:r>
              <a:rPr lang="en-US" dirty="0"/>
              <a:t>attending this meeting, you consent under the governing law to the recording. You will have no obligation to appear, speak, or participate in the meeting. You may mute your microphone and turn off your camera for the entirety of the meeting.</a:t>
            </a:r>
          </a:p>
        </p:txBody>
      </p:sp>
    </p:spTree>
    <p:extLst>
      <p:ext uri="{BB962C8B-B14F-4D97-AF65-F5344CB8AC3E}">
        <p14:creationId xmlns:p14="http://schemas.microsoft.com/office/powerpoint/2010/main" val="231645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fontScale="92500"/>
          </a:bodyPr>
          <a:lstStyle/>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2400" dirty="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110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514350" marR="0" indent="-285750">
              <a:spcBef>
                <a:spcPts val="525"/>
              </a:spcBef>
              <a:spcAft>
                <a:spcPts val="525"/>
              </a:spcAft>
              <a:buFont typeface="Arial" panose="020B0604020202020204" pitchFamily="34" charset="0"/>
              <a:buChar char="•"/>
            </a:pPr>
            <a:r>
              <a:rPr lang="en-US" sz="2800" dirty="0" smtClean="0">
                <a:effectLst/>
                <a:ea typeface="Times New Roman" panose="02020603050405020304" pitchFamily="18" charset="0"/>
                <a:cs typeface="Times New Roman" panose="02020603050405020304" pitchFamily="18" charset="0"/>
              </a:rPr>
              <a:t>TARGET AUDIENCE</a:t>
            </a:r>
          </a:p>
          <a:p>
            <a:pPr marL="1047736" lvl="1" indent="-285750">
              <a:spcBef>
                <a:spcPts val="525"/>
              </a:spcBef>
              <a:spcAft>
                <a:spcPts val="525"/>
              </a:spcAft>
              <a:buFont typeface="Arial" panose="020B0604020202020204" pitchFamily="34" charset="0"/>
              <a:buChar char="•"/>
            </a:pPr>
            <a:r>
              <a:rPr lang="en-US" sz="2266" dirty="0"/>
              <a:t>All inpatient pharmacists who are involved in operational and clinical components of the pharmacy including order verification and medical information support to healthcare providers</a:t>
            </a:r>
            <a:endParaRPr lang="en-US" sz="2266" dirty="0">
              <a:effectLst/>
              <a:ea typeface="Times New Roman" panose="02020603050405020304" pitchFamily="18" charset="0"/>
              <a:cs typeface="Times New Roman" panose="02020603050405020304" pitchFamily="18" charset="0"/>
            </a:endParaRPr>
          </a:p>
          <a:p>
            <a:pPr marL="514350" marR="0" indent="-285750">
              <a:spcBef>
                <a:spcPts val="525"/>
              </a:spcBef>
              <a:spcAft>
                <a:spcPts val="525"/>
              </a:spcAft>
              <a:buFont typeface="Arial" panose="020B0604020202020204" pitchFamily="34" charset="0"/>
              <a:buChar char="•"/>
            </a:pPr>
            <a:r>
              <a:rPr lang="en-US" sz="2800" dirty="0" smtClean="0">
                <a:effectLst/>
                <a:ea typeface="Times New Roman" panose="02020603050405020304" pitchFamily="18" charset="0"/>
                <a:cs typeface="Times New Roman" panose="02020603050405020304" pitchFamily="18" charset="0"/>
              </a:rPr>
              <a:t>OBJECTIVES</a:t>
            </a:r>
          </a:p>
          <a:p>
            <a:pPr marL="1047736" lvl="1" indent="-285750">
              <a:spcBef>
                <a:spcPts val="525"/>
              </a:spcBef>
              <a:spcAft>
                <a:spcPts val="525"/>
              </a:spcAft>
              <a:buFont typeface="Arial" panose="020B0604020202020204" pitchFamily="34" charset="0"/>
              <a:buChar char="•"/>
            </a:pPr>
            <a:r>
              <a:rPr lang="en-US" sz="2266" dirty="0" smtClean="0">
                <a:ea typeface="Times New Roman" panose="02020603050405020304" pitchFamily="18" charset="0"/>
                <a:cs typeface="Times New Roman" panose="02020603050405020304" pitchFamily="18" charset="0"/>
              </a:rPr>
              <a:t>#1 Describe </a:t>
            </a:r>
            <a:r>
              <a:rPr lang="en-US" sz="2266" dirty="0">
                <a:ea typeface="Times New Roman" panose="02020603050405020304" pitchFamily="18" charset="0"/>
                <a:cs typeface="Times New Roman" panose="02020603050405020304" pitchFamily="18" charset="0"/>
              </a:rPr>
              <a:t>the anatomy and hemodynamics of the brain</a:t>
            </a:r>
            <a:endParaRPr lang="en-US" sz="2266" dirty="0" smtClean="0">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#2 </a:t>
            </a:r>
            <a:r>
              <a:rPr lang="en-US" sz="2266" dirty="0" smtClean="0">
                <a:ea typeface="Times New Roman" panose="02020603050405020304" pitchFamily="18" charset="0"/>
                <a:cs typeface="Times New Roman" panose="02020603050405020304" pitchFamily="18" charset="0"/>
              </a:rPr>
              <a:t>Apply </a:t>
            </a:r>
            <a:r>
              <a:rPr lang="en-US" sz="2266" dirty="0">
                <a:ea typeface="Times New Roman" panose="02020603050405020304" pitchFamily="18" charset="0"/>
                <a:cs typeface="Times New Roman" panose="02020603050405020304" pitchFamily="18" charset="0"/>
              </a:rPr>
              <a:t>current guidelines and literature to neurocritical care patients</a:t>
            </a:r>
            <a:endParaRPr lang="en-US" sz="2266" dirty="0" smtClean="0">
              <a:effectLst/>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a:t>
            </a:r>
            <a:r>
              <a:rPr lang="en-US" sz="2266" dirty="0" smtClean="0">
                <a:ea typeface="Times New Roman" panose="02020603050405020304" pitchFamily="18" charset="0"/>
                <a:cs typeface="Times New Roman" panose="02020603050405020304" pitchFamily="18" charset="0"/>
              </a:rPr>
              <a:t>3 Construct an </a:t>
            </a:r>
            <a:r>
              <a:rPr lang="en-US" sz="2266" dirty="0">
                <a:ea typeface="Times New Roman" panose="02020603050405020304" pitchFamily="18" charset="0"/>
                <a:cs typeface="Times New Roman" panose="02020603050405020304" pitchFamily="18" charset="0"/>
              </a:rPr>
              <a:t>appropriate </a:t>
            </a:r>
            <a:r>
              <a:rPr lang="en-US" sz="2266" dirty="0" smtClean="0">
                <a:ea typeface="Times New Roman" panose="02020603050405020304" pitchFamily="18" charset="0"/>
                <a:cs typeface="Times New Roman" panose="02020603050405020304" pitchFamily="18" charset="0"/>
              </a:rPr>
              <a:t>regimen </a:t>
            </a:r>
            <a:r>
              <a:rPr lang="en-US" sz="2266" dirty="0">
                <a:ea typeface="Times New Roman" panose="02020603050405020304" pitchFamily="18" charset="0"/>
                <a:cs typeface="Times New Roman" panose="02020603050405020304" pitchFamily="18" charset="0"/>
              </a:rPr>
              <a:t>given a neurocritical care patient case</a:t>
            </a:r>
            <a:endParaRPr lang="en-US" sz="2266" dirty="0" smtClean="0">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#4  Select the appropriate treatment for brain herniation given patient case</a:t>
            </a:r>
            <a:endParaRPr lang="en-US" sz="2266" dirty="0" smtClean="0">
              <a:effectLst/>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8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18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72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8A38FAF8-786F-7C4F-9F1B-B820815ED72A}" type="slidenum">
              <a:rPr lang="en-US" smtClean="0"/>
              <a:t>7</a:t>
            </a:fld>
            <a:endParaRPr lang="en-US" dirty="0"/>
          </a:p>
        </p:txBody>
      </p:sp>
    </p:spTree>
    <p:extLst>
      <p:ext uri="{BB962C8B-B14F-4D97-AF65-F5344CB8AC3E}">
        <p14:creationId xmlns:p14="http://schemas.microsoft.com/office/powerpoint/2010/main" val="195934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838200" y="85207"/>
            <a:ext cx="10515600" cy="1325563"/>
          </a:xfrm>
        </p:spPr>
        <p:txBody>
          <a:bodyPr>
            <a:normAutofit/>
          </a:bodyPr>
          <a:lstStyle/>
          <a:p>
            <a:pPr algn="ctr"/>
            <a:r>
              <a:rPr lang="en-US" sz="3600" dirty="0"/>
              <a:t>Record your Attendance by SMS Text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697589" y="1149829"/>
            <a:ext cx="10815484" cy="837592"/>
          </a:xfrm>
          <a:solidFill>
            <a:srgbClr val="CCFFFF"/>
          </a:solidFill>
        </p:spPr>
        <p:txBody>
          <a:bodyPr>
            <a:noAutofit/>
          </a:bodyPr>
          <a:lstStyle/>
          <a:p>
            <a:pPr marL="0" indent="0" algn="ctr">
              <a:spcBef>
                <a:spcPts val="0"/>
              </a:spcBef>
              <a:buNone/>
            </a:pPr>
            <a:r>
              <a:rPr lang="en-US" sz="2400" dirty="0"/>
              <a:t>To enable the SMS texting feature, login to your account @ </a:t>
            </a:r>
            <a:r>
              <a:rPr lang="en-US" sz="2400" dirty="0">
                <a:hlinkClick r:id="rId2"/>
              </a:rPr>
              <a:t>http://cce.upmc.com</a:t>
            </a:r>
            <a:r>
              <a:rPr lang="en-US" sz="2400" dirty="0"/>
              <a:t> .</a:t>
            </a:r>
          </a:p>
          <a:p>
            <a:pPr marL="0" indent="0" algn="ctr">
              <a:spcBef>
                <a:spcPts val="0"/>
              </a:spcBef>
              <a:buNone/>
            </a:pPr>
            <a:r>
              <a:rPr lang="en-US" sz="24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4024605" y="2750810"/>
            <a:ext cx="4049487" cy="769441"/>
          </a:xfrm>
          <a:prstGeom prst="rect">
            <a:avLst/>
          </a:prstGeom>
          <a:noFill/>
        </p:spPr>
        <p:txBody>
          <a:bodyPr wrap="square" rtlCol="0">
            <a:spAutoFit/>
          </a:bodyPr>
          <a:lstStyle/>
          <a:p>
            <a:pPr lvl="0" algn="ctr"/>
            <a:r>
              <a:rPr lang="en-US" sz="4400">
                <a:solidFill>
                  <a:srgbClr val="FF0000"/>
                </a:solidFill>
              </a:rPr>
              <a:t>[XXXXX]</a:t>
            </a:r>
            <a:endParaRPr lang="en-US" sz="4400" dirty="0">
              <a:solidFill>
                <a:srgbClr val="FF0000"/>
              </a:solidFill>
            </a:endParaRPr>
          </a:p>
        </p:txBody>
      </p:sp>
      <p:sp>
        <p:nvSpPr>
          <p:cNvPr id="7" name="TextBox 6">
            <a:extLst>
              <a:ext uri="{FF2B5EF4-FFF2-40B4-BE49-F238E27FC236}">
                <a16:creationId xmlns:a16="http://schemas.microsoft.com/office/drawing/2014/main" id="{099FEE6F-E0F2-4BD5-BCAE-85E90A72EFDF}"/>
              </a:ext>
            </a:extLst>
          </p:cNvPr>
          <p:cNvSpPr txBox="1"/>
          <p:nvPr/>
        </p:nvSpPr>
        <p:spPr>
          <a:xfrm>
            <a:off x="1248750" y="2135256"/>
            <a:ext cx="9601199" cy="584775"/>
          </a:xfrm>
          <a:prstGeom prst="rect">
            <a:avLst/>
          </a:prstGeom>
          <a:noFill/>
        </p:spPr>
        <p:txBody>
          <a:bodyPr wrap="square" rtlCol="0">
            <a:spAutoFit/>
          </a:bodyPr>
          <a:lstStyle/>
          <a:p>
            <a:pPr algn="ctr"/>
            <a:r>
              <a:rPr lang="en-US" sz="3200" dirty="0"/>
              <a:t>Receive credit instantly by texting the following code:</a:t>
            </a:r>
          </a:p>
        </p:txBody>
      </p:sp>
      <p:sp>
        <p:nvSpPr>
          <p:cNvPr id="8" name="TextBox 7">
            <a:extLst>
              <a:ext uri="{FF2B5EF4-FFF2-40B4-BE49-F238E27FC236}">
                <a16:creationId xmlns:a16="http://schemas.microsoft.com/office/drawing/2014/main" id="{F9EAD448-89BB-496D-9D71-91042B0DB465}"/>
              </a:ext>
            </a:extLst>
          </p:cNvPr>
          <p:cNvSpPr txBox="1"/>
          <p:nvPr/>
        </p:nvSpPr>
        <p:spPr>
          <a:xfrm>
            <a:off x="298580" y="3330664"/>
            <a:ext cx="11504645" cy="2123658"/>
          </a:xfrm>
          <a:prstGeom prst="rect">
            <a:avLst/>
          </a:prstGeom>
          <a:noFill/>
        </p:spPr>
        <p:txBody>
          <a:bodyPr wrap="square" rtlCol="0">
            <a:spAutoFit/>
          </a:bodyPr>
          <a:lstStyle/>
          <a:p>
            <a:pPr algn="ctr"/>
            <a:r>
              <a:rPr lang="en-US" sz="4400" dirty="0"/>
              <a:t>to</a:t>
            </a:r>
          </a:p>
          <a:p>
            <a:pPr algn="ctr"/>
            <a:r>
              <a:rPr lang="en-US" sz="4400" dirty="0">
                <a:solidFill>
                  <a:srgbClr val="FF0000"/>
                </a:solidFill>
              </a:rPr>
              <a:t>412-312-4424</a:t>
            </a:r>
          </a:p>
          <a:p>
            <a:pPr algn="ctr"/>
            <a:r>
              <a:rPr lang="en-US" sz="4400" dirty="0"/>
              <a:t>Text must be sent today by [7:30p]</a:t>
            </a:r>
          </a:p>
        </p:txBody>
      </p:sp>
    </p:spTree>
    <p:extLst>
      <p:ext uri="{BB962C8B-B14F-4D97-AF65-F5344CB8AC3E}">
        <p14:creationId xmlns:p14="http://schemas.microsoft.com/office/powerpoint/2010/main" val="2363013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UPMC Pinnacle PP Waterfall Template">
  <a:themeElements>
    <a:clrScheme name="UPMC Pinnacle">
      <a:dk1>
        <a:sysClr val="windowText" lastClr="000000"/>
      </a:dk1>
      <a:lt1>
        <a:sysClr val="window" lastClr="FFFFFF"/>
      </a:lt1>
      <a:dk2>
        <a:srgbClr val="1F497D"/>
      </a:dk2>
      <a:lt2>
        <a:srgbClr val="EEECE1"/>
      </a:lt2>
      <a:accent1>
        <a:srgbClr val="904199"/>
      </a:accent1>
      <a:accent2>
        <a:srgbClr val="47C6E6"/>
      </a:accent2>
      <a:accent3>
        <a:srgbClr val="F47721"/>
      </a:accent3>
      <a:accent4>
        <a:srgbClr val="CDDC29"/>
      </a:accent4>
      <a:accent5>
        <a:srgbClr val="BB2253"/>
      </a:accent5>
      <a:accent6>
        <a:srgbClr val="0092B4"/>
      </a:accent6>
      <a:hlink>
        <a:srgbClr val="0000FF"/>
      </a:hlink>
      <a:folHlink>
        <a:srgbClr val="800080"/>
      </a:folHlink>
    </a:clrScheme>
    <a:fontScheme name="Sentinel Only">
      <a:majorFont>
        <a:latin typeface="Sentinel Black"/>
        <a:ea typeface=""/>
        <a:cs typeface=""/>
      </a:majorFont>
      <a:minorFont>
        <a:latin typeface="Sentin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SYS412992_UPMCPPTTemplate_FINAL_02-17-16 [Read-Only]" id="{8443FD9B-04A5-4AB6-AFB3-D780514D9EE0}" vid="{CE0DAE1E-947F-4FD3-BC07-89D6E5125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UPMC Pinnacle PP Plain Template</Template>
  <TotalTime>21374</TotalTime>
  <Words>592</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Corbel</vt:lpstr>
      <vt:lpstr>Gotham</vt:lpstr>
      <vt:lpstr>Gotham Black</vt:lpstr>
      <vt:lpstr>Museo Sans 500</vt:lpstr>
      <vt:lpstr>Sentinel</vt:lpstr>
      <vt:lpstr>Times New Roman</vt:lpstr>
      <vt:lpstr>Whitney Book</vt:lpstr>
      <vt:lpstr>Whitney Light</vt:lpstr>
      <vt:lpstr>Whitney Medium</vt:lpstr>
      <vt:lpstr>UPMC Pinnacle PP Waterfall Template</vt:lpstr>
      <vt:lpstr>Office Theme</vt:lpstr>
      <vt:lpstr>The Circle of Willis: Navigating Neurocritical Care </vt:lpstr>
      <vt:lpstr>Disclosures: Meeting Recording</vt:lpstr>
      <vt:lpstr>Continuing Education Information</vt:lpstr>
      <vt:lpstr>Continuing Education Information</vt:lpstr>
      <vt:lpstr>Disclosures</vt:lpstr>
      <vt:lpstr>Disclaimer</vt:lpstr>
      <vt:lpstr>PowerPoint Presentation</vt:lpstr>
      <vt:lpstr>Record your Attendance by SMS Text</vt:lpstr>
    </vt:vector>
  </TitlesOfParts>
  <Company>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UPMC Pinnacle System P&amp;T Committee</dc:title>
  <dc:creator>Kristen Thorson</dc:creator>
  <cp:lastModifiedBy>Kristen Looney</cp:lastModifiedBy>
  <cp:revision>1171</cp:revision>
  <cp:lastPrinted>2021-12-06T13:13:26Z</cp:lastPrinted>
  <dcterms:created xsi:type="dcterms:W3CDTF">2018-09-12T18:14:59Z</dcterms:created>
  <dcterms:modified xsi:type="dcterms:W3CDTF">2022-11-22T21:19:29Z</dcterms:modified>
</cp:coreProperties>
</file>