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2" d="100"/>
          <a:sy n="132" d="100"/>
        </p:scale>
        <p:origin x="1014" y="-4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spcBef>
                <a:spcPts val="0"/>
              </a:spcBef>
            </a:pPr>
            <a:r>
              <a:rPr lang="en-US" sz="1400" b="1" dirty="0">
                <a:solidFill>
                  <a:schemeClr val="tx1"/>
                </a:solidFill>
              </a:rPr>
              <a:t>Continuing Education Information</a:t>
            </a:r>
          </a:p>
          <a:p>
            <a:pPr algn="l"/>
            <a:r>
              <a:rPr lang="en-US" sz="1200" b="1" dirty="0">
                <a:solidFill>
                  <a:schemeClr val="tx1"/>
                </a:solidFill>
              </a:rPr>
              <a:t>Accreditation and credit designation</a:t>
            </a:r>
          </a:p>
          <a:p>
            <a:pPr algn="l"/>
            <a:r>
              <a:rPr lang="en-US" sz="1200" b="1" dirty="0">
                <a:solidFill>
                  <a:schemeClr val="tx1"/>
                </a:solidFill>
              </a:rPr>
              <a:t>Joint </a:t>
            </a:r>
            <a:r>
              <a:rPr lang="en-US" sz="1200" b="1" dirty="0" err="1">
                <a:solidFill>
                  <a:schemeClr val="tx1"/>
                </a:solidFill>
              </a:rPr>
              <a:t>Providership</a:t>
            </a:r>
            <a:endParaRPr lang="en-US" sz="1200" b="1" dirty="0">
              <a:solidFill>
                <a:schemeClr val="tx1"/>
              </a:solidFill>
            </a:endParaRPr>
          </a:p>
          <a:p>
            <a:pPr algn="l"/>
            <a:r>
              <a:rPr lang="en-US" sz="1200" dirty="0">
                <a:solidFill>
                  <a:schemeClr val="tx1"/>
                </a:solidFill>
              </a:rPr>
              <a:t>In support of improving patient care, this activity has been planned and implemented by the University of Pittsburgh and the Jewish </a:t>
            </a:r>
            <a:r>
              <a:rPr lang="en-US" sz="1200">
                <a:solidFill>
                  <a:schemeClr val="tx1"/>
                </a:solidFill>
              </a:rPr>
              <a:t>Healthcare Foundation. </a:t>
            </a:r>
            <a:r>
              <a:rPr lang="en-US" sz="1200" dirty="0">
                <a:solidFill>
                  <a:schemeClr val="tx1"/>
                </a:solidFill>
              </a:rPr>
              <a:t>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r>
              <a:rPr lang="en-US" sz="1200" b="1" dirty="0">
                <a:solidFill>
                  <a:schemeClr val="tx1"/>
                </a:solidFill>
              </a:rPr>
              <a:t>Physician (CME)</a:t>
            </a:r>
          </a:p>
          <a:p>
            <a:pPr algn="l"/>
            <a:r>
              <a:rPr lang="en-US" sz="1200" dirty="0">
                <a:solidFill>
                  <a:schemeClr val="tx1"/>
                </a:solidFill>
              </a:rPr>
              <a:t>The University of Pittsburgh School designates this blended activity for a maximum of 2.0 AMA PRA Category 1 Credits™. Physicians should claim only the credit commensurate with the extent of their participation in the activity.</a:t>
            </a:r>
          </a:p>
          <a:p>
            <a:pPr algn="l"/>
            <a:r>
              <a:rPr lang="en-US" sz="1200" b="1" dirty="0">
                <a:solidFill>
                  <a:schemeClr val="tx1"/>
                </a:solidFill>
              </a:rPr>
              <a:t>Nursing (CNE)</a:t>
            </a:r>
          </a:p>
          <a:p>
            <a:pPr algn="l"/>
            <a:r>
              <a:rPr lang="en-US" sz="1200" dirty="0">
                <a:solidFill>
                  <a:schemeClr val="tx1"/>
                </a:solidFill>
              </a:rPr>
              <a:t>The maximum number of hours awarded for this Continuing Nursing Education activity is 2.0 contact hours.</a:t>
            </a:r>
          </a:p>
          <a:p>
            <a:pPr algn="l"/>
            <a:r>
              <a:rPr lang="en-US" sz="1200" b="1" dirty="0">
                <a:solidFill>
                  <a:schemeClr val="tx1"/>
                </a:solidFill>
              </a:rPr>
              <a:t>Social Work (ASWB)</a:t>
            </a:r>
          </a:p>
          <a:p>
            <a:pPr algn="l"/>
            <a:r>
              <a:rPr lang="en-US" sz="12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2.0 continuing education credits.</a:t>
            </a:r>
          </a:p>
          <a:p>
            <a:pPr algn="l"/>
            <a:r>
              <a:rPr lang="en-US" sz="1200" b="1" dirty="0">
                <a:solidFill>
                  <a:schemeClr val="tx1"/>
                </a:solidFill>
              </a:rPr>
              <a:t>Other Healthcare Professionals</a:t>
            </a:r>
          </a:p>
          <a:p>
            <a:pPr algn="l"/>
            <a:r>
              <a:rPr lang="en-US" sz="1200" dirty="0">
                <a:solidFill>
                  <a:schemeClr val="tx1"/>
                </a:solidFill>
              </a:rPr>
              <a:t>Other health care professionals will receive a certificate of attendance confirming the number of contact hours commensurate with the extent of participation in this activity.</a:t>
            </a: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dirty="0">
                <a:solidFill>
                  <a:srgbClr val="FF0000"/>
                </a:solidFill>
              </a:rPr>
              <a:t>[MEWCOM]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738664"/>
          </a:xfrm>
          <a:prstGeom prst="rect">
            <a:avLst/>
          </a:prstGeom>
          <a:noFill/>
        </p:spPr>
        <p:txBody>
          <a:bodyPr wrap="square">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t>
            </a:r>
            <a:r>
              <a:rPr lang="en-US" sz="2100" u="sng" dirty="0">
                <a:highlight>
                  <a:srgbClr val="FFFF00"/>
                </a:highlight>
              </a:rPr>
              <a:t>December 18</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9630</TotalTime>
  <Words>563</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2022-12-08T13:33:02Z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2022-12-08T13:32:16Z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b80a6934-90fd-4fc8-91e8-39c87244de72</vt:lpwstr>
  </property>
  <property fmtid="{D5CDD505-2E9C-101B-9397-08002B2CF9AE}" pid="8" name="MSIP_Label_5e4b1be8-281e-475d-98b0-21c3457e5a46_ContentBits">
    <vt:lpwstr>0</vt:lpwstr>
  </property>
</Properties>
</file>