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4" r:id="rId3"/>
    <p:sldId id="265" r:id="rId4"/>
    <p:sldId id="271"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12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12/20/2022</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97108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25502486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72621992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02636070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12/20/2022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98899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DFF08F-DC6B-4601-B491-B0F83F6DD2DA}" type="datetimeFigureOut">
              <a:rPr lang="en-US" dirty="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86828161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12/20/2022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0409866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12/20/2022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25057938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67946469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4131918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12/20/2022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211089609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12/20/2022</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597849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1575-3078-1021-1AA4-F155AC310C1C}"/>
              </a:ext>
            </a:extLst>
          </p:cNvPr>
          <p:cNvSpPr>
            <a:spLocks noGrp="1"/>
          </p:cNvSpPr>
          <p:nvPr>
            <p:ph type="ctrTitle"/>
          </p:nvPr>
        </p:nvSpPr>
        <p:spPr>
          <a:xfrm>
            <a:off x="1109980" y="882376"/>
            <a:ext cx="9966960" cy="2775453"/>
          </a:xfrm>
        </p:spPr>
        <p:txBody>
          <a:bodyPr>
            <a:normAutofit/>
          </a:bodyPr>
          <a:lstStyle/>
          <a:p>
            <a:pPr>
              <a:lnSpc>
                <a:spcPct val="100000"/>
              </a:lnSpc>
              <a:spcBef>
                <a:spcPts val="0"/>
              </a:spcBef>
            </a:pPr>
            <a:r>
              <a:rPr lang="en-US" sz="3100" b="0">
                <a:latin typeface="Euphemia"/>
                <a:ea typeface="+mj-lt"/>
                <a:cs typeface="+mj-lt"/>
              </a:rPr>
              <a:t>A-B-CMV is </a:t>
            </a:r>
            <a:r>
              <a:rPr lang="en-US" sz="3100" b="0" u="sng">
                <a:latin typeface="Euphemia"/>
                <a:ea typeface="+mj-lt"/>
                <a:cs typeface="+mj-lt"/>
              </a:rPr>
              <a:t>NOT</a:t>
            </a:r>
            <a:r>
              <a:rPr lang="en-US" sz="3100" b="0">
                <a:latin typeface="Euphemia"/>
                <a:ea typeface="+mj-lt"/>
                <a:cs typeface="+mj-lt"/>
              </a:rPr>
              <a:t>, Easy as 1-2-3 in Pediatrics: Pediatric Considerations for Cytomegalovirus (CMV) Management in Hematopoietic Stem Cell Transplant</a:t>
            </a:r>
            <a:r>
              <a:rPr lang="en-US" sz="2800" b="0">
                <a:latin typeface="Euphemia"/>
                <a:ea typeface="+mj-lt"/>
                <a:cs typeface="+mj-lt"/>
              </a:rPr>
              <a:t> </a:t>
            </a:r>
            <a:r>
              <a:rPr lang="en-US" sz="3100" b="0">
                <a:latin typeface="Euphemia"/>
                <a:ea typeface="+mj-lt"/>
                <a:cs typeface="+mj-lt"/>
              </a:rPr>
              <a:t>Patients</a:t>
            </a:r>
            <a:endParaRPr lang="en-US" sz="3100" b="0">
              <a:latin typeface="Euphemia"/>
              <a:cs typeface="Calibri Light" panose="020F0302020204030204"/>
            </a:endParaRPr>
          </a:p>
        </p:txBody>
      </p:sp>
      <p:sp>
        <p:nvSpPr>
          <p:cNvPr id="3" name="Subtitle 2">
            <a:extLst>
              <a:ext uri="{FF2B5EF4-FFF2-40B4-BE49-F238E27FC236}">
                <a16:creationId xmlns:a16="http://schemas.microsoft.com/office/drawing/2014/main" id="{348F419E-B4AE-F39C-9B68-2B7BA8D6A93C}"/>
              </a:ext>
            </a:extLst>
          </p:cNvPr>
          <p:cNvSpPr>
            <a:spLocks noGrp="1"/>
          </p:cNvSpPr>
          <p:nvPr>
            <p:ph type="subTitle" idx="1"/>
          </p:nvPr>
        </p:nvSpPr>
        <p:spPr/>
        <p:txBody>
          <a:bodyPr vert="horz" lIns="91440" tIns="45720" rIns="91440" bIns="45720" rtlCol="0" anchor="t">
            <a:normAutofit/>
          </a:bodyPr>
          <a:lstStyle/>
          <a:p>
            <a:pPr>
              <a:lnSpc>
                <a:spcPct val="100000"/>
              </a:lnSpc>
            </a:pPr>
            <a:r>
              <a:rPr lang="en-US" sz="1800">
                <a:solidFill>
                  <a:srgbClr val="7030A0"/>
                </a:solidFill>
                <a:latin typeface="Euphemia"/>
                <a:ea typeface="Cambria"/>
                <a:cs typeface="Calibri"/>
              </a:rPr>
              <a:t>Erin Tamulonis, PharmD</a:t>
            </a:r>
            <a:endParaRPr lang="en-US">
              <a:latin typeface="Euphemia"/>
            </a:endParaRPr>
          </a:p>
          <a:p>
            <a:pPr>
              <a:lnSpc>
                <a:spcPct val="100000"/>
              </a:lnSpc>
            </a:pPr>
            <a:r>
              <a:rPr lang="en-US" sz="1800">
                <a:solidFill>
                  <a:srgbClr val="7030A0"/>
                </a:solidFill>
                <a:latin typeface="Euphemia"/>
                <a:ea typeface="Cambria"/>
                <a:cs typeface="Calibri"/>
              </a:rPr>
              <a:t>UPMC Children's Hospital of Pittsburgh</a:t>
            </a:r>
            <a:endParaRPr lang="en-US">
              <a:latin typeface="Euphemia"/>
            </a:endParaRPr>
          </a:p>
          <a:p>
            <a:pPr>
              <a:lnSpc>
                <a:spcPct val="100000"/>
              </a:lnSpc>
            </a:pPr>
            <a:r>
              <a:rPr lang="en-US" sz="1800">
                <a:solidFill>
                  <a:srgbClr val="7030A0"/>
                </a:solidFill>
                <a:latin typeface="Euphemia"/>
                <a:ea typeface="Cambria"/>
                <a:cs typeface="Calibri"/>
              </a:rPr>
              <a:t>PGY1 Resident</a:t>
            </a:r>
            <a:r>
              <a:rPr lang="en-US" sz="1800">
                <a:solidFill>
                  <a:srgbClr val="7030A0"/>
                </a:solidFill>
                <a:latin typeface="Cambria"/>
                <a:ea typeface="Cambria"/>
                <a:cs typeface="Calibri"/>
              </a:rPr>
              <a:t> </a:t>
            </a:r>
          </a:p>
        </p:txBody>
      </p:sp>
    </p:spTree>
    <p:extLst>
      <p:ext uri="{BB962C8B-B14F-4D97-AF65-F5344CB8AC3E}">
        <p14:creationId xmlns:p14="http://schemas.microsoft.com/office/powerpoint/2010/main" val="77978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atin typeface="Euphemia"/>
                <a:ea typeface="Cambria"/>
              </a:rPr>
              <a:t>Continuing Education Information</a:t>
            </a:r>
          </a:p>
        </p:txBody>
      </p:sp>
      <p:sp>
        <p:nvSpPr>
          <p:cNvPr id="7" name="Content Placeholder 6"/>
          <p:cNvSpPr>
            <a:spLocks noGrp="1"/>
          </p:cNvSpPr>
          <p:nvPr>
            <p:ph idx="1"/>
          </p:nvPr>
        </p:nvSpPr>
        <p:spPr/>
        <p:txBody>
          <a:bodyPr vert="horz" lIns="91440" tIns="45720" rIns="91440" bIns="45720" rtlCol="0" anchor="t">
            <a:normAutofit/>
          </a:bodyPr>
          <a:lstStyle/>
          <a:p>
            <a:pPr marL="228600" marR="0">
              <a:spcBef>
                <a:spcPts val="525"/>
              </a:spcBef>
              <a:spcAft>
                <a:spcPts val="525"/>
              </a:spcAft>
            </a:pPr>
            <a:r>
              <a:rPr lang="en-US" sz="1800">
                <a:solidFill>
                  <a:srgbClr val="2F2F2F"/>
                </a:solidFill>
                <a:effectLst/>
                <a:latin typeface="Euphemia"/>
                <a:ea typeface="Times New Roman" panose="02020603050405020304" pitchFamily="18" charset="0"/>
                <a:cs typeface="Times New Roman"/>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a:effectLst/>
              <a:latin typeface="Euphemia"/>
              <a:ea typeface="Times New Roman" panose="02020603050405020304" pitchFamily="18" charset="0"/>
              <a:cs typeface="Times New Roman"/>
            </a:endParaRPr>
          </a:p>
          <a:p>
            <a:pPr marL="228600" marR="0">
              <a:lnSpc>
                <a:spcPct val="100000"/>
              </a:lnSpc>
              <a:spcBef>
                <a:spcPts val="525"/>
              </a:spcBef>
              <a:spcAft>
                <a:spcPts val="525"/>
              </a:spcAft>
            </a:pPr>
            <a:r>
              <a:rPr lang="en-US" sz="1800">
                <a:solidFill>
                  <a:srgbClr val="2F2F2F"/>
                </a:solidFill>
                <a:effectLst/>
                <a:latin typeface="Euphemia"/>
                <a:ea typeface="Times New Roman" panose="02020603050405020304" pitchFamily="18" charset="0"/>
                <a:cs typeface="Times New Roman"/>
              </a:rPr>
              <a:t>Pharmacy (CPE)</a:t>
            </a:r>
          </a:p>
          <a:p>
            <a:pPr marL="228600" marR="0">
              <a:lnSpc>
                <a:spcPct val="100000"/>
              </a:lnSpc>
              <a:spcBef>
                <a:spcPts val="525"/>
              </a:spcBef>
              <a:spcAft>
                <a:spcPts val="525"/>
              </a:spcAft>
            </a:pPr>
            <a:r>
              <a:rPr lang="en-US" sz="1800">
                <a:solidFill>
                  <a:srgbClr val="2F2F2F"/>
                </a:solidFill>
                <a:effectLst/>
                <a:latin typeface="Euphemia"/>
                <a:ea typeface="Times New Roman" panose="02020603050405020304" pitchFamily="18" charset="0"/>
                <a:cs typeface="Times New Roman"/>
              </a:rPr>
              <a:t>This knowledge-based activity provides 1.0 contact hours of continuing pharmacy education credit</a:t>
            </a:r>
          </a:p>
          <a:p>
            <a:pPr marL="228600" marR="0">
              <a:spcBef>
                <a:spcPts val="525"/>
              </a:spcBef>
              <a:spcAft>
                <a:spcPts val="525"/>
              </a:spcAft>
            </a:pPr>
            <a:endParaRPr lang="en-US" sz="1800">
              <a:solidFill>
                <a:srgbClr val="2F2F2F"/>
              </a:solidFill>
              <a:latin typeface="Euphemia"/>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a:solidFill>
                  <a:srgbClr val="2F2F2F"/>
                </a:solidFill>
                <a:effectLst/>
                <a:latin typeface="Euphemia"/>
                <a:ea typeface="Times New Roman" panose="02020603050405020304" pitchFamily="18" charset="0"/>
                <a:cs typeface="Times New Roman"/>
              </a:rPr>
              <a:t>Other health care professionals will receive a certificate of attendance confirming the number of contact hours commensurate with the extent of participation in this activity.</a:t>
            </a:r>
            <a:endParaRPr lang="en-US" sz="1800">
              <a:effectLst/>
              <a:latin typeface="Euphemia"/>
              <a:ea typeface="Times New Roman" panose="02020603050405020304" pitchFamily="18" charset="0"/>
              <a:cs typeface="Times New Roman"/>
            </a:endParaRPr>
          </a:p>
          <a:p>
            <a:pPr marL="45720" indent="0">
              <a:buNone/>
            </a:pPr>
            <a:endParaRPr lang="en-US"/>
          </a:p>
        </p:txBody>
      </p:sp>
      <p:cxnSp>
        <p:nvCxnSpPr>
          <p:cNvPr id="3" name="Straight Arrow Connector 2">
            <a:extLst>
              <a:ext uri="{FF2B5EF4-FFF2-40B4-BE49-F238E27FC236}">
                <a16:creationId xmlns:a16="http://schemas.microsoft.com/office/drawing/2014/main" id="{A1981187-D05F-D759-F70C-C10E0B2CF6C8}"/>
              </a:ext>
            </a:extLst>
          </p:cNvPr>
          <p:cNvCxnSpPr/>
          <p:nvPr/>
        </p:nvCxnSpPr>
        <p:spPr>
          <a:xfrm>
            <a:off x="1144954" y="1830845"/>
            <a:ext cx="9872784" cy="15631"/>
          </a:xfrm>
          <a:prstGeom prst="straightConnector1">
            <a:avLst/>
          </a:prstGeom>
          <a:ln>
            <a:solidFill>
              <a:srgbClr val="7030A0"/>
            </a:solidFill>
          </a:ln>
        </p:spPr>
        <p:style>
          <a:lnRef idx="3">
            <a:schemeClr val="accent6"/>
          </a:lnRef>
          <a:fillRef idx="0">
            <a:schemeClr val="accent6"/>
          </a:fillRef>
          <a:effectRef idx="2">
            <a:schemeClr val="accent6"/>
          </a:effectRef>
          <a:fontRef idx="minor">
            <a:schemeClr val="tx1"/>
          </a:fontRef>
        </p:style>
      </p:cxnSp>
      <p:sp>
        <p:nvSpPr>
          <p:cNvPr id="8" name="Slide Number Placeholder 7">
            <a:extLst>
              <a:ext uri="{FF2B5EF4-FFF2-40B4-BE49-F238E27FC236}">
                <a16:creationId xmlns:a16="http://schemas.microsoft.com/office/drawing/2014/main" id="{40D7D86E-873A-5DF1-DD62-2A6411ABC8C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0" i="0" u="none" strike="noStrike" kern="1200" cap="none" spc="0" normalizeH="0" baseline="0" noProof="0" dirty="0">
                <a:ln>
                  <a:noFill/>
                </a:ln>
                <a:solidFill>
                  <a:srgbClr val="000000"/>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289621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Euphemia"/>
                <a:ea typeface="Cambria"/>
              </a:rPr>
              <a:t>Disclosures</a:t>
            </a:r>
          </a:p>
        </p:txBody>
      </p:sp>
      <p:sp>
        <p:nvSpPr>
          <p:cNvPr id="3" name="Content Placeholder 2"/>
          <p:cNvSpPr>
            <a:spLocks noGrp="1"/>
          </p:cNvSpPr>
          <p:nvPr>
            <p:ph idx="1"/>
          </p:nvPr>
        </p:nvSpPr>
        <p:spPr/>
        <p:txBody>
          <a:bodyPr vert="horz" lIns="91440" tIns="45720" rIns="91440" bIns="45720" rtlCol="0" anchor="t">
            <a:normAutofit/>
          </a:bodyPr>
          <a:lstStyle/>
          <a:p>
            <a:r>
              <a:rPr lang="en-US" sz="2400">
                <a:latin typeface="Euphemia"/>
                <a:ea typeface="Cambria"/>
              </a:rPr>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2400" b="1">
              <a:latin typeface="Euphemia"/>
              <a:ea typeface="Cambria"/>
            </a:endParaRPr>
          </a:p>
          <a:p>
            <a:endParaRPr lang="en-US"/>
          </a:p>
        </p:txBody>
      </p:sp>
      <p:cxnSp>
        <p:nvCxnSpPr>
          <p:cNvPr id="11" name="Straight Arrow Connector 10">
            <a:extLst>
              <a:ext uri="{FF2B5EF4-FFF2-40B4-BE49-F238E27FC236}">
                <a16:creationId xmlns:a16="http://schemas.microsoft.com/office/drawing/2014/main" id="{81E30C18-4368-BD70-46C9-E4B015906D0A}"/>
              </a:ext>
            </a:extLst>
          </p:cNvPr>
          <p:cNvCxnSpPr/>
          <p:nvPr/>
        </p:nvCxnSpPr>
        <p:spPr>
          <a:xfrm>
            <a:off x="1144954" y="1830845"/>
            <a:ext cx="9872784" cy="15631"/>
          </a:xfrm>
          <a:prstGeom prst="straightConnector1">
            <a:avLst/>
          </a:prstGeom>
          <a:ln>
            <a:solidFill>
              <a:srgbClr val="7030A0"/>
            </a:solidFill>
          </a:ln>
        </p:spPr>
        <p:style>
          <a:lnRef idx="3">
            <a:schemeClr val="accent6"/>
          </a:lnRef>
          <a:fillRef idx="0">
            <a:schemeClr val="accent6"/>
          </a:fillRef>
          <a:effectRef idx="2">
            <a:schemeClr val="accent6"/>
          </a:effectRef>
          <a:fontRef idx="minor">
            <a:schemeClr val="tx1"/>
          </a:fontRef>
        </p:style>
      </p:cxnSp>
      <p:sp>
        <p:nvSpPr>
          <p:cNvPr id="12" name="Slide Number Placeholder 11">
            <a:extLst>
              <a:ext uri="{FF2B5EF4-FFF2-40B4-BE49-F238E27FC236}">
                <a16:creationId xmlns:a16="http://schemas.microsoft.com/office/drawing/2014/main" id="{B17F9CC1-DBA1-4118-DC30-2786E39B5CA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0" i="0" u="none" strike="noStrike" kern="1200" cap="none" spc="0" normalizeH="0" baseline="0" noProof="0" dirty="0">
                <a:ln>
                  <a:noFill/>
                </a:ln>
                <a:solidFill>
                  <a:srgbClr val="000000"/>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170240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Euphemia"/>
                <a:ea typeface="Cambria"/>
              </a:rPr>
              <a:t>Disclaimer</a:t>
            </a:r>
          </a:p>
        </p:txBody>
      </p:sp>
      <p:sp>
        <p:nvSpPr>
          <p:cNvPr id="3" name="Content Placeholder 2"/>
          <p:cNvSpPr>
            <a:spLocks noGrp="1"/>
          </p:cNvSpPr>
          <p:nvPr>
            <p:ph idx="1"/>
          </p:nvPr>
        </p:nvSpPr>
        <p:spPr/>
        <p:txBody>
          <a:bodyPr vert="horz" lIns="91440" tIns="45720" rIns="91440" bIns="45720" rtlCol="0" anchor="t">
            <a:normAutofit fontScale="92500"/>
          </a:bodyPr>
          <a:lstStyle/>
          <a:p>
            <a:r>
              <a:rPr lang="en-US" sz="2400">
                <a:latin typeface="Euphemia"/>
                <a:ea typeface="Cambria"/>
              </a:rPr>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a:p>
        </p:txBody>
      </p:sp>
      <p:cxnSp>
        <p:nvCxnSpPr>
          <p:cNvPr id="7" name="Straight Arrow Connector 6">
            <a:extLst>
              <a:ext uri="{FF2B5EF4-FFF2-40B4-BE49-F238E27FC236}">
                <a16:creationId xmlns:a16="http://schemas.microsoft.com/office/drawing/2014/main" id="{A977F6C7-F64C-3D1B-5C59-7ABC565C2219}"/>
              </a:ext>
            </a:extLst>
          </p:cNvPr>
          <p:cNvCxnSpPr/>
          <p:nvPr/>
        </p:nvCxnSpPr>
        <p:spPr>
          <a:xfrm>
            <a:off x="1144954" y="1830845"/>
            <a:ext cx="9872784" cy="15631"/>
          </a:xfrm>
          <a:prstGeom prst="straightConnector1">
            <a:avLst/>
          </a:prstGeom>
          <a:ln>
            <a:solidFill>
              <a:srgbClr val="7030A0"/>
            </a:solidFill>
          </a:ln>
        </p:spPr>
        <p:style>
          <a:lnRef idx="3">
            <a:schemeClr val="accent6"/>
          </a:lnRef>
          <a:fillRef idx="0">
            <a:schemeClr val="accent6"/>
          </a:fillRef>
          <a:effectRef idx="2">
            <a:schemeClr val="accent6"/>
          </a:effectRef>
          <a:fontRef idx="minor">
            <a:schemeClr val="tx1"/>
          </a:fontRef>
        </p:style>
      </p:cxnSp>
      <p:sp>
        <p:nvSpPr>
          <p:cNvPr id="8" name="Slide Number Placeholder 7">
            <a:extLst>
              <a:ext uri="{FF2B5EF4-FFF2-40B4-BE49-F238E27FC236}">
                <a16:creationId xmlns:a16="http://schemas.microsoft.com/office/drawing/2014/main" id="{172AE4D9-5E22-8B56-68D0-F2476B414BB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0" i="0" u="none" strike="noStrike" kern="1200" cap="none" spc="0" normalizeH="0" baseline="0" noProof="0" dirty="0">
                <a:ln>
                  <a:noFill/>
                </a:ln>
                <a:solidFill>
                  <a:srgbClr val="000000"/>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545083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EF70-D35E-4729-35C3-F73E8CF7D281}"/>
              </a:ext>
            </a:extLst>
          </p:cNvPr>
          <p:cNvSpPr>
            <a:spLocks noGrp="1"/>
          </p:cNvSpPr>
          <p:nvPr>
            <p:ph type="title"/>
          </p:nvPr>
        </p:nvSpPr>
        <p:spPr/>
        <p:txBody>
          <a:bodyPr/>
          <a:lstStyle/>
          <a:p>
            <a:r>
              <a:rPr lang="en-US">
                <a:latin typeface="Euphemia"/>
                <a:ea typeface="Cambria"/>
              </a:rPr>
              <a:t>Learning Objectives</a:t>
            </a:r>
            <a:endParaRPr lang="en-US">
              <a:latin typeface="Euphemia"/>
            </a:endParaRPr>
          </a:p>
        </p:txBody>
      </p:sp>
      <p:sp>
        <p:nvSpPr>
          <p:cNvPr id="3" name="Content Placeholder 2">
            <a:extLst>
              <a:ext uri="{FF2B5EF4-FFF2-40B4-BE49-F238E27FC236}">
                <a16:creationId xmlns:a16="http://schemas.microsoft.com/office/drawing/2014/main" id="{F9D0D0E5-6F14-B59C-D9CC-482F9F5874DF}"/>
              </a:ext>
            </a:extLst>
          </p:cNvPr>
          <p:cNvSpPr>
            <a:spLocks noGrp="1"/>
          </p:cNvSpPr>
          <p:nvPr>
            <p:ph idx="1"/>
          </p:nvPr>
        </p:nvSpPr>
        <p:spPr/>
        <p:txBody>
          <a:bodyPr vert="horz" lIns="91440" tIns="45720" rIns="91440" bIns="45720" rtlCol="0" anchor="t">
            <a:normAutofit/>
          </a:bodyPr>
          <a:lstStyle/>
          <a:p>
            <a:pPr marL="502920" indent="-457200">
              <a:buAutoNum type="arabicPeriod"/>
            </a:pPr>
            <a:r>
              <a:rPr lang="en-US">
                <a:latin typeface="Euphemia"/>
                <a:ea typeface="+mn-lt"/>
                <a:cs typeface="+mn-lt"/>
              </a:rPr>
              <a:t>Identify pathophysiology and diagnostics for cytomegalovirus (CMV) infection in hematopoietic stem cell transplant (HCT) patients. </a:t>
            </a:r>
            <a:endParaRPr lang="en-US">
              <a:latin typeface="Euphemia"/>
              <a:ea typeface="Cambria"/>
            </a:endParaRPr>
          </a:p>
          <a:p>
            <a:pPr marL="502920" indent="-457200">
              <a:buAutoNum type="arabicPeriod"/>
            </a:pPr>
            <a:r>
              <a:rPr lang="en-US">
                <a:latin typeface="Euphemia"/>
                <a:ea typeface="+mn-lt"/>
                <a:cs typeface="+mn-lt"/>
              </a:rPr>
              <a:t>Discuss recommendations for CMV prophylaxis, with a focus on differences between pediatric and adult HCT patients. </a:t>
            </a:r>
          </a:p>
          <a:p>
            <a:pPr marL="502920" indent="-457200">
              <a:buAutoNum type="arabicPeriod"/>
            </a:pPr>
            <a:r>
              <a:rPr lang="en-US">
                <a:latin typeface="Euphemia"/>
                <a:ea typeface="+mn-lt"/>
                <a:cs typeface="+mn-lt"/>
              </a:rPr>
              <a:t>Describe treatment options for CMV in HCT, including refractory or resistant cases. </a:t>
            </a:r>
          </a:p>
          <a:p>
            <a:pPr marL="45720" indent="0">
              <a:buNone/>
            </a:pPr>
            <a:endParaRPr lang="en-US"/>
          </a:p>
        </p:txBody>
      </p:sp>
      <p:cxnSp>
        <p:nvCxnSpPr>
          <p:cNvPr id="6" name="Straight Arrow Connector 5">
            <a:extLst>
              <a:ext uri="{FF2B5EF4-FFF2-40B4-BE49-F238E27FC236}">
                <a16:creationId xmlns:a16="http://schemas.microsoft.com/office/drawing/2014/main" id="{BA99C7DC-7FF6-2A52-1479-3CFD2A0183EF}"/>
              </a:ext>
            </a:extLst>
          </p:cNvPr>
          <p:cNvCxnSpPr/>
          <p:nvPr/>
        </p:nvCxnSpPr>
        <p:spPr>
          <a:xfrm>
            <a:off x="1144954" y="1830845"/>
            <a:ext cx="9872784" cy="15631"/>
          </a:xfrm>
          <a:prstGeom prst="straightConnector1">
            <a:avLst/>
          </a:prstGeom>
          <a:ln>
            <a:solidFill>
              <a:srgbClr val="7030A0"/>
            </a:solidFill>
          </a:ln>
        </p:spPr>
        <p:style>
          <a:lnRef idx="3">
            <a:schemeClr val="accent6"/>
          </a:lnRef>
          <a:fillRef idx="0">
            <a:schemeClr val="accent6"/>
          </a:fillRef>
          <a:effectRef idx="2">
            <a:schemeClr val="accent6"/>
          </a:effectRef>
          <a:fontRef idx="minor">
            <a:schemeClr val="tx1"/>
          </a:fontRef>
        </p:style>
      </p:cxnSp>
      <p:sp>
        <p:nvSpPr>
          <p:cNvPr id="7" name="Slide Number Placeholder 6">
            <a:extLst>
              <a:ext uri="{FF2B5EF4-FFF2-40B4-BE49-F238E27FC236}">
                <a16:creationId xmlns:a16="http://schemas.microsoft.com/office/drawing/2014/main" id="{400D2EA5-7928-0E03-AC90-CDF139A62EC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0" i="0" u="none" strike="noStrike" kern="1200" cap="none" spc="0" normalizeH="0" baseline="0" noProof="0" dirty="0">
                <a:ln>
                  <a:noFill/>
                </a:ln>
                <a:solidFill>
                  <a:srgbClr val="000000"/>
                </a:soli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54761043"/>
      </p:ext>
    </p:extLst>
  </p:cSld>
  <p:clrMapOvr>
    <a:masterClrMapping/>
  </p:clrMapOvr>
</p:sld>
</file>

<file path=ppt/theme/theme1.xml><?xml version="1.0" encoding="utf-8"?>
<a:theme xmlns:a="http://schemas.openxmlformats.org/drawingml/2006/main" name="Basis">
  <a:themeElements>
    <a:clrScheme name="Custom 1">
      <a:dk1>
        <a:srgbClr val="000000"/>
      </a:dk1>
      <a:lt1>
        <a:srgbClr val="FFFFFF"/>
      </a:lt1>
      <a:dk2>
        <a:srgbClr val="565349"/>
      </a:dk2>
      <a:lt2>
        <a:srgbClr val="DDDDDD"/>
      </a:lt2>
      <a:accent1>
        <a:srgbClr val="7030A0"/>
      </a:accent1>
      <a:accent2>
        <a:srgbClr val="320C5C"/>
      </a:accent2>
      <a:accent3>
        <a:srgbClr val="89B9D4"/>
      </a:accent3>
      <a:accent4>
        <a:srgbClr val="306786"/>
      </a:accent4>
      <a:accent5>
        <a:srgbClr val="D7D447"/>
      </a:accent5>
      <a:accent6>
        <a:srgbClr val="818183"/>
      </a:accent6>
      <a:hlink>
        <a:srgbClr val="B0D0E2"/>
      </a:hlink>
      <a:folHlink>
        <a:srgbClr val="B0D0E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otalTime>0</TotalTime>
  <Words>393</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Cambria</vt:lpstr>
      <vt:lpstr>Corbel</vt:lpstr>
      <vt:lpstr>Euphemia</vt:lpstr>
      <vt:lpstr>Basis</vt:lpstr>
      <vt:lpstr>A-B-CMV is NOT, Easy as 1-2-3 in Pediatrics: Pediatric Considerations for Cytomegalovirus (CMV) Management in Hematopoietic Stem Cell Transplant Patients</vt:lpstr>
      <vt:lpstr>Continuing Education Information</vt:lpstr>
      <vt:lpstr>Disclosures</vt:lpstr>
      <vt:lpstr>Disclaimer</vt:lpstr>
      <vt:lpstr>Learning Objectives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A-B-CMV is NOT, Easy as 1-2-3 in Pediatrics: Pediatric Considerations for Cytomegalovirus (CMV) Management in Hematopoietic Stem Cell Transplant Patients</dc:title>
  <dc:creator>Tamulonis, Erin E</dc:creator>
  <cp:lastModifiedBy>Dorn, Carolyn</cp:lastModifiedBy>
  <cp:revision>1</cp:revision>
  <dcterms:created xsi:type="dcterms:W3CDTF">2022-12-14T13:27:24Z</dcterms:created>
  <dcterms:modified xsi:type="dcterms:W3CDTF">2022-12-20T15:15:27Z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2022-12-14T13:28:49Z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181d532a-009b-4d62-ae9c-b22f8023a5f4</vt:lpwstr>
  </property>
  <property fmtid="{D5CDD505-2E9C-101B-9397-08002B2CF9AE}" pid="8" name="MSIP_Label_5e4b1be8-281e-475d-98b0-21c3457e5a46_ContentBits">
    <vt:lpwstr>0</vt:lpwstr>
  </property>
</Properties>
</file>