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7"/>
  </p:notesMasterIdLst>
  <p:handoutMasterIdLst>
    <p:handoutMasterId r:id="rId8"/>
  </p:handoutMasterIdLst>
  <p:sldIdLst>
    <p:sldId id="465" r:id="rId3"/>
    <p:sldId id="466" r:id="rId4"/>
    <p:sldId id="467" r:id="rId5"/>
    <p:sldId id="468"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712C6B"/>
    <a:srgbClr val="F6914C"/>
    <a:srgbClr val="DBCFDE"/>
    <a:srgbClr val="EEE8EF"/>
    <a:srgbClr val="D2E1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4419" autoAdjust="0"/>
  </p:normalViewPr>
  <p:slideViewPr>
    <p:cSldViewPr snapToGrid="0">
      <p:cViewPr varScale="1">
        <p:scale>
          <a:sx n="96" d="100"/>
          <a:sy n="96" d="100"/>
        </p:scale>
        <p:origin x="1116"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1D6FC7B-725A-4C16-ACFB-5FAE0A0D88E9}" type="datetimeFigureOut">
              <a:rPr lang="en-US" smtClean="0"/>
              <a:t>2/2/2023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67D3BB-E355-48AE-9CB0-2D3770CEEC57}" type="slidenum">
              <a:rPr lang="en-US" smtClean="0"/>
              <a:t>‹#›</a:t>
            </a:fld>
            <a:endParaRPr lang="en-US" dirty="0"/>
          </a:p>
        </p:txBody>
      </p:sp>
    </p:spTree>
    <p:extLst>
      <p:ext uri="{BB962C8B-B14F-4D97-AF65-F5344CB8AC3E}">
        <p14:creationId xmlns:p14="http://schemas.microsoft.com/office/powerpoint/2010/main" val="1944869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E649E7D2-940B-400D-ACB4-8E0E76D8CFBF}" type="datetimeFigureOut">
              <a:rPr lang="en-US" smtClean="0"/>
              <a:t>2/2/2023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1440" tIns="45720" rIns="91440" bIns="45720" rtlCol="0" anchor="b"/>
          <a:lstStyle>
            <a:lvl1pPr algn="r">
              <a:defRPr sz="1200"/>
            </a:lvl1pPr>
          </a:lstStyle>
          <a:p>
            <a:fld id="{F0DED5E8-C5DD-43B2-B07F-C45395959BF6}" type="slidenum">
              <a:rPr lang="en-US" smtClean="0"/>
              <a:t>‹#›</a:t>
            </a:fld>
            <a:endParaRPr lang="en-US" dirty="0"/>
          </a:p>
        </p:txBody>
      </p:sp>
    </p:spTree>
    <p:extLst>
      <p:ext uri="{BB962C8B-B14F-4D97-AF65-F5344CB8AC3E}">
        <p14:creationId xmlns:p14="http://schemas.microsoft.com/office/powerpoint/2010/main" val="33499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DED5E8-C5DD-43B2-B07F-C45395959BF6}" type="slidenum">
              <a:rPr lang="en-US" smtClean="0"/>
              <a:t>2</a:t>
            </a:fld>
            <a:endParaRPr lang="en-US" dirty="0"/>
          </a:p>
        </p:txBody>
      </p:sp>
    </p:spTree>
    <p:extLst>
      <p:ext uri="{BB962C8B-B14F-4D97-AF65-F5344CB8AC3E}">
        <p14:creationId xmlns:p14="http://schemas.microsoft.com/office/powerpoint/2010/main" val="663979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9134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14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314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A5FDA7-9DC2-4522-8923-27275FEECD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Tree>
    <p:extLst>
      <p:ext uri="{BB962C8B-B14F-4D97-AF65-F5344CB8AC3E}">
        <p14:creationId xmlns:p14="http://schemas.microsoft.com/office/powerpoint/2010/main" val="58793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1003262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46" y="629"/>
            <a:ext cx="12186153" cy="6856743"/>
          </a:xfrm>
          <a:prstGeom prst="rect">
            <a:avLst/>
          </a:prstGeom>
        </p:spPr>
      </p:pic>
      <p:sp>
        <p:nvSpPr>
          <p:cNvPr id="11" name="Title 10"/>
          <p:cNvSpPr>
            <a:spLocks noGrp="1"/>
          </p:cNvSpPr>
          <p:nvPr>
            <p:ph type="title" hasCustomPrompt="1"/>
          </p:nvPr>
        </p:nvSpPr>
        <p:spPr>
          <a:xfrm>
            <a:off x="609600" y="3505200"/>
            <a:ext cx="10972800" cy="1143000"/>
          </a:xfrm>
          <a:prstGeom prst="rect">
            <a:avLst/>
          </a:prstGeom>
        </p:spPr>
        <p:txBody>
          <a:bodyPr vert="horz"/>
          <a:lstStyle>
            <a:lvl1pPr>
              <a:defRPr sz="4267" b="1"/>
            </a:lvl1pPr>
          </a:lstStyle>
          <a:p>
            <a:r>
              <a:rPr lang="en-US" dirty="0"/>
              <a:t>CLICK TO EDIT MASTER TITLE STYLE</a:t>
            </a:r>
          </a:p>
        </p:txBody>
      </p:sp>
      <p:sp>
        <p:nvSpPr>
          <p:cNvPr id="16"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tx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81309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9" y="2029"/>
            <a:ext cx="12181172" cy="6853939"/>
          </a:xfrm>
          <a:prstGeom prst="rect">
            <a:avLst/>
          </a:prstGeom>
        </p:spPr>
      </p:pic>
      <p:sp>
        <p:nvSpPr>
          <p:cNvPr id="6" name="Title 10"/>
          <p:cNvSpPr>
            <a:spLocks noGrp="1"/>
          </p:cNvSpPr>
          <p:nvPr>
            <p:ph type="title" hasCustomPrompt="1"/>
          </p:nvPr>
        </p:nvSpPr>
        <p:spPr>
          <a:xfrm>
            <a:off x="609600" y="3505200"/>
            <a:ext cx="10972800" cy="1143000"/>
          </a:xfrm>
          <a:prstGeom prst="rect">
            <a:avLst/>
          </a:prstGeom>
        </p:spPr>
        <p:txBody>
          <a:bodyPr vert="horz"/>
          <a:lstStyle>
            <a:lvl1pPr>
              <a:defRPr sz="4267" b="1">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bg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9640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3719771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950084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1071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936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731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2723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2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052407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588378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48188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019609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383948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404172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947347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1519551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357185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latin typeface="Whitney Medium"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7963818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210322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38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73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614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22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0" y="1435100"/>
            <a:ext cx="40116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2846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188" y="5367338"/>
            <a:ext cx="73152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12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E90D43-5266-48EF-A36F-3E11408D31AF}"/>
              </a:ext>
            </a:extLst>
          </p:cNvPr>
          <p:cNvSpPr/>
          <p:nvPr userDrawn="1"/>
        </p:nvSpPr>
        <p:spPr>
          <a:xfrm>
            <a:off x="0" y="6281530"/>
            <a:ext cx="12192000" cy="576470"/>
          </a:xfrm>
          <a:prstGeom prst="rect">
            <a:avLst/>
          </a:prstGeom>
          <a:solidFill>
            <a:srgbClr val="712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5864F7A-181D-482D-BF1D-4CAE1750CA8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txBox="1">
            <a:spLocks/>
          </p:cNvSpPr>
          <p:nvPr/>
        </p:nvSpPr>
        <p:spPr>
          <a:xfrm>
            <a:off x="273332" y="6391177"/>
            <a:ext cx="1320800" cy="365125"/>
          </a:xfrm>
          <a:prstGeom prst="rect">
            <a:avLst/>
          </a:prstGeom>
        </p:spPr>
        <p:txBody>
          <a:bodyPr/>
          <a:lstStyle>
            <a:defPPr>
              <a:defRPr lang="en-US"/>
            </a:defPPr>
            <a:lvl1pPr marL="0" algn="l" defTabSz="914400" rtl="0" eaLnBrk="1" latinLnBrk="0" hangingPunct="1">
              <a:defRPr sz="1800" kern="1200">
                <a:solidFill>
                  <a:schemeClr val="tx1"/>
                </a:solidFill>
                <a:latin typeface="Whitney Light"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CDF50-F893-4765-9CA8-BAF0C2CDEC97}" type="slidenum">
              <a:rPr lang="en-US" sz="1400" smtClean="0">
                <a:solidFill>
                  <a:schemeClr val="bg1"/>
                </a:solidFill>
              </a:rPr>
              <a:pPr/>
              <a:t>‹#›</a:t>
            </a:fld>
            <a:endParaRPr lang="en-US" sz="1400" dirty="0">
              <a:solidFill>
                <a:schemeClr val="bg1"/>
              </a:solidFill>
            </a:endParaRPr>
          </a:p>
        </p:txBody>
      </p:sp>
    </p:spTree>
    <p:extLst>
      <p:ext uri="{BB962C8B-B14F-4D97-AF65-F5344CB8AC3E}">
        <p14:creationId xmlns:p14="http://schemas.microsoft.com/office/powerpoint/2010/main" val="306956786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914400" rtl="0" eaLnBrk="1" latinLnBrk="0" hangingPunct="1">
        <a:spcBef>
          <a:spcPct val="0"/>
        </a:spcBef>
        <a:buNone/>
        <a:defRPr sz="4400" kern="1200">
          <a:solidFill>
            <a:schemeClr val="tx1"/>
          </a:solidFill>
          <a:latin typeface="Gotham Black"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Whitney Book" pitchFamily="50"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Whitney Book" pitchFamily="50"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Whitney Book" pitchFamily="50"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341223" y="6356351"/>
            <a:ext cx="2844800" cy="366183"/>
          </a:xfrm>
          <a:prstGeom prst="rect">
            <a:avLst/>
          </a:prstGeom>
        </p:spPr>
        <p:txBody>
          <a:bodyPr vert="horz" lIns="91440" tIns="45720" rIns="91440" bIns="45720" rtlCol="0" anchor="ctr"/>
          <a:lstStyle>
            <a:lvl1pPr algn="l">
              <a:defRPr sz="16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5622718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a:xfrm>
            <a:off x="609600" y="1559104"/>
            <a:ext cx="10972800" cy="4525963"/>
          </a:xfrm>
        </p:spPr>
        <p:txBody>
          <a:bodyPr>
            <a:normAutofit fontScale="32500" lnSpcReduction="20000"/>
          </a:bodyPr>
          <a:lstStyle/>
          <a:p>
            <a:r>
              <a:rPr lang="en-US" dirty="0"/>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endParaRPr lang="en-US" dirty="0"/>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a:t>
            </a:r>
          </a:p>
          <a:p>
            <a:endParaRPr lang="en-US" dirty="0"/>
          </a:p>
          <a:p>
            <a:r>
              <a:rPr lang="en-US" b="1" dirty="0"/>
              <a:t>Nursing (CNE)</a:t>
            </a:r>
            <a:br>
              <a:rPr lang="en-US" dirty="0"/>
            </a:br>
            <a:r>
              <a:rPr lang="en-US" dirty="0"/>
              <a:t>The maximum number of hours awarded for this Continuing Nursing Education activity is 1.0 contact hours.</a:t>
            </a:r>
          </a:p>
          <a:p>
            <a:endParaRPr lang="en-US" b="1" dirty="0"/>
          </a:p>
          <a:p>
            <a:r>
              <a:rPr lang="en-US" b="1" dirty="0"/>
              <a:t>Social Work (ASWB)</a:t>
            </a:r>
            <a:endParaRPr lang="en-US" dirty="0"/>
          </a:p>
          <a:p>
            <a:r>
              <a:rPr lang="en-US" dirty="0"/>
              <a:t>This program is offered for 1.0 hours of social work continuing education.</a:t>
            </a:r>
          </a:p>
          <a:p>
            <a:endParaRPr lang="en-US" b="1" dirty="0"/>
          </a:p>
          <a:p>
            <a:r>
              <a:rPr lang="en-US" b="1" dirty="0"/>
              <a:t>Other Health Care Professionals</a:t>
            </a:r>
            <a:endParaRPr lang="en-US" dirty="0"/>
          </a:p>
          <a:p>
            <a:r>
              <a:rPr lang="en-US" dirty="0"/>
              <a:t>Other health care professionals will receive a certificate of attendance confirming the number of contact hours commensurate with the extent of participation in this activity.</a:t>
            </a:r>
          </a:p>
          <a:p>
            <a:pPr marL="0" indent="0">
              <a:buNone/>
            </a:pPr>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10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a:xfrm>
            <a:off x="609600" y="1417639"/>
            <a:ext cx="10972800" cy="4525963"/>
          </a:xfrm>
        </p:spPr>
        <p:txBody>
          <a:bodyPr>
            <a:normAutofit/>
          </a:bodyPr>
          <a:lstStyle/>
          <a:p>
            <a:pPr marL="514350" marR="0" indent="-285750">
              <a:spcBef>
                <a:spcPts val="525"/>
              </a:spcBef>
              <a:spcAft>
                <a:spcPts val="525"/>
              </a:spcAft>
              <a:buFont typeface="Arial" panose="020B0604020202020204" pitchFamily="34" charset="0"/>
              <a:buChar char="•"/>
            </a:pPr>
            <a:r>
              <a:rPr lang="en-US" sz="3100" dirty="0">
                <a:effectLst/>
                <a:ea typeface="Times New Roman" panose="02020603050405020304" pitchFamily="18" charset="0"/>
                <a:cs typeface="Times New Roman" panose="02020603050405020304" pitchFamily="18" charset="0"/>
              </a:rPr>
              <a:t>TARGET AUDIENCE</a:t>
            </a:r>
          </a:p>
          <a:p>
            <a:pPr marL="1047736" lvl="1" indent="-285750">
              <a:spcBef>
                <a:spcPts val="525"/>
              </a:spcBef>
              <a:spcAft>
                <a:spcPts val="525"/>
              </a:spcAft>
              <a:buFont typeface="Arial" panose="020B0604020202020204" pitchFamily="34" charset="0"/>
              <a:buChar char="•"/>
            </a:pPr>
            <a:r>
              <a:rPr lang="en-US" sz="3100" dirty="0">
                <a:solidFill>
                  <a:schemeClr val="bg2">
                    <a:lumMod val="10000"/>
                  </a:schemeClr>
                </a:solidFill>
              </a:rPr>
              <a:t>Nurses</a:t>
            </a:r>
          </a:p>
          <a:p>
            <a:pPr marL="1047736" lvl="1" indent="-285750">
              <a:spcBef>
                <a:spcPts val="525"/>
              </a:spcBef>
              <a:spcAft>
                <a:spcPts val="525"/>
              </a:spcAft>
              <a:buFont typeface="Arial" panose="020B0604020202020204" pitchFamily="34" charset="0"/>
              <a:buChar char="•"/>
            </a:pPr>
            <a:r>
              <a:rPr lang="en-US" sz="3100" dirty="0">
                <a:solidFill>
                  <a:schemeClr val="bg2">
                    <a:lumMod val="10000"/>
                  </a:schemeClr>
                </a:solidFill>
              </a:rPr>
              <a:t>Social Workers</a:t>
            </a:r>
          </a:p>
          <a:p>
            <a:pPr marL="514350" indent="-285750">
              <a:spcBef>
                <a:spcPts val="525"/>
              </a:spcBef>
              <a:spcAft>
                <a:spcPts val="525"/>
              </a:spcAft>
              <a:buFont typeface="Arial" panose="020B0604020202020204" pitchFamily="34" charset="0"/>
              <a:buChar char="•"/>
            </a:pPr>
            <a:r>
              <a:rPr lang="en-US" sz="3100" dirty="0">
                <a:effectLst/>
                <a:ea typeface="Times New Roman" panose="02020603050405020304" pitchFamily="18" charset="0"/>
                <a:cs typeface="Times New Roman" panose="02020603050405020304" pitchFamily="18" charset="0"/>
              </a:rPr>
              <a:t>OBJECTIVES</a:t>
            </a:r>
          </a:p>
          <a:p>
            <a:pPr lvl="1">
              <a:lnSpc>
                <a:spcPct val="107000"/>
              </a:lnSpc>
              <a:spcBef>
                <a:spcPts val="0"/>
              </a:spcBef>
              <a:spcAft>
                <a:spcPts val="800"/>
              </a:spcAft>
              <a:buFont typeface="Arial" panose="020B0604020202020204" pitchFamily="34" charset="0"/>
              <a:buChar char="•"/>
            </a:pPr>
            <a:r>
              <a:rPr lang="en-US" sz="2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Recommend the use of Condition Code 44 and Occurrence Code 72 appropriately to ensure accurate billing. </a:t>
            </a:r>
          </a:p>
          <a:p>
            <a:pPr lvl="1">
              <a:lnSpc>
                <a:spcPct val="107000"/>
              </a:lnSpc>
              <a:spcBef>
                <a:spcPts val="0"/>
              </a:spcBef>
              <a:spcAft>
                <a:spcPts val="800"/>
              </a:spcAft>
              <a:buFont typeface="Arial" panose="020B0604020202020204" pitchFamily="34" charset="0"/>
              <a:buChar char="•"/>
            </a:pPr>
            <a:r>
              <a:rPr lang="en-US" sz="2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Identify suitable situations to issue Hospital-Issued Notice of Non-Coverage (HINNs). </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08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18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728932"/>
      </p:ext>
    </p:extLst>
  </p:cSld>
  <p:clrMapOvr>
    <a:masterClrMapping/>
  </p:clrMapOvr>
</p:sld>
</file>

<file path=ppt/theme/theme1.xml><?xml version="1.0" encoding="utf-8"?>
<a:theme xmlns:a="http://schemas.openxmlformats.org/drawingml/2006/main" name="UPMC Pinnacle PP Waterfall Template">
  <a:themeElements>
    <a:clrScheme name="UPMC Pinnacle">
      <a:dk1>
        <a:sysClr val="windowText" lastClr="000000"/>
      </a:dk1>
      <a:lt1>
        <a:sysClr val="window" lastClr="FFFFFF"/>
      </a:lt1>
      <a:dk2>
        <a:srgbClr val="1F497D"/>
      </a:dk2>
      <a:lt2>
        <a:srgbClr val="EEECE1"/>
      </a:lt2>
      <a:accent1>
        <a:srgbClr val="904199"/>
      </a:accent1>
      <a:accent2>
        <a:srgbClr val="47C6E6"/>
      </a:accent2>
      <a:accent3>
        <a:srgbClr val="F47721"/>
      </a:accent3>
      <a:accent4>
        <a:srgbClr val="CDDC29"/>
      </a:accent4>
      <a:accent5>
        <a:srgbClr val="BB2253"/>
      </a:accent5>
      <a:accent6>
        <a:srgbClr val="0092B4"/>
      </a:accent6>
      <a:hlink>
        <a:srgbClr val="0000FF"/>
      </a:hlink>
      <a:folHlink>
        <a:srgbClr val="800080"/>
      </a:folHlink>
    </a:clrScheme>
    <a:fontScheme name="Sentinel Only">
      <a:majorFont>
        <a:latin typeface="Sentinel Black"/>
        <a:ea typeface=""/>
        <a:cs typeface=""/>
      </a:majorFont>
      <a:minorFont>
        <a:latin typeface="Sentin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UPMC">
      <a:dk1>
        <a:srgbClr val="771B61"/>
      </a:dk1>
      <a:lt1>
        <a:sysClr val="window" lastClr="FFFFFF"/>
      </a:lt1>
      <a:dk2>
        <a:srgbClr val="666D70"/>
      </a:dk2>
      <a:lt2>
        <a:srgbClr val="D7DBDB"/>
      </a:lt2>
      <a:accent1>
        <a:srgbClr val="40A6C0"/>
      </a:accent1>
      <a:accent2>
        <a:srgbClr val="F47A28"/>
      </a:accent2>
      <a:accent3>
        <a:srgbClr val="959836"/>
      </a:accent3>
      <a:accent4>
        <a:srgbClr val="9B1889"/>
      </a:accent4>
      <a:accent5>
        <a:srgbClr val="DED1AC"/>
      </a:accent5>
      <a:accent6>
        <a:srgbClr val="333092"/>
      </a:accent6>
      <a:hlink>
        <a:srgbClr val="C1CD23"/>
      </a:hlink>
      <a:folHlink>
        <a:srgbClr val="0081C6"/>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2400" b="0" dirty="0" smtClean="0">
            <a:solidFill>
              <a:schemeClr val="tx2"/>
            </a:solidFill>
          </a:defRPr>
        </a:defPPr>
      </a:lstStyle>
    </a:txDef>
  </a:objectDefaults>
  <a:extraClrSchemeLst/>
  <a:extLst>
    <a:ext uri="{05A4C25C-085E-4340-85A3-A5531E510DB2}">
      <thm15:themeFamily xmlns:thm15="http://schemas.microsoft.com/office/thememl/2012/main" name="SYS412992_UPMCPPTTemplate_FINAL_02-17-16 [Read-Only]" id="{8443FD9B-04A5-4AB6-AFB3-D780514D9EE0}" vid="{CE0DAE1E-947F-4FD3-BC07-89D6E5125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UPMC Pinnacle PP Plain Template</Template>
  <TotalTime>21352</TotalTime>
  <Words>461</Words>
  <Application>Microsoft Office PowerPoint</Application>
  <PresentationFormat>Widescreen</PresentationFormat>
  <Paragraphs>28</Paragraphs>
  <Slides>4</Slides>
  <Notes>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vt:i4>
      </vt:variant>
    </vt:vector>
  </HeadingPairs>
  <TitlesOfParts>
    <vt:vector size="16" baseType="lpstr">
      <vt:lpstr>Arial</vt:lpstr>
      <vt:lpstr>Calibri</vt:lpstr>
      <vt:lpstr>Corbel</vt:lpstr>
      <vt:lpstr>Gotham</vt:lpstr>
      <vt:lpstr>Gotham Black</vt:lpstr>
      <vt:lpstr>Sentinel</vt:lpstr>
      <vt:lpstr>Times New Roman</vt:lpstr>
      <vt:lpstr>Whitney Book</vt:lpstr>
      <vt:lpstr>Whitney Light</vt:lpstr>
      <vt:lpstr>Whitney Medium</vt:lpstr>
      <vt:lpstr>UPMC Pinnacle PP Waterfall Template</vt:lpstr>
      <vt:lpstr>Office Theme</vt:lpstr>
      <vt:lpstr>Continuing Education Information</vt:lpstr>
      <vt:lpstr>Continuing Education Information</vt:lpstr>
      <vt:lpstr>Disclosures</vt:lpstr>
      <vt:lpstr>Disclaimer</vt:lpstr>
    </vt:vector>
  </TitlesOfParts>
  <Company>PHS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UPMC Pinnacle System P&amp;T Committee</dc:title>
  <dc:creator>Kristen Thorson</dc:creator>
  <cp:lastModifiedBy>Dorn, Carolyn</cp:lastModifiedBy>
  <cp:revision>1174</cp:revision>
  <cp:lastPrinted>2021-12-06T13:13:26Z</cp:lastPrinted>
  <dcterms:created xsi:type="dcterms:W3CDTF">2018-09-12T18:14:59Z</dcterms:created>
  <dcterms:modified xsi:type="dcterms:W3CDTF">2023-02-02T12:51:00Z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2023-01-24T14:52:20Z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9f212637-bf23-47e6-8e3b-904c2ac74d01</vt:lpwstr>
  </property>
  <property fmtid="{D5CDD505-2E9C-101B-9397-08002B2CF9AE}" pid="8" name="MSIP_Label_5e4b1be8-281e-475d-98b0-21c3457e5a46_ContentBits">
    <vt:lpwstr>0</vt:lpwstr>
  </property>
</Properties>
</file>