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59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2/27/2023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vert="horz" lIns="91440" tIns="45720" rIns="91440" bIns="45720" rtlCol="0" anchor="t">
            <a:noAutofit/>
          </a:bodyPr>
          <a:lstStyle/>
          <a:p>
            <a:pPr algn="l">
              <a:spcBef>
                <a:spcPts val="0"/>
              </a:spcBef>
            </a:pPr>
            <a:endParaRPr lang="en-US" sz="1400" b="1" dirty="0">
              <a:solidFill>
                <a:schemeClr val="tx1"/>
              </a:solidFill>
            </a:endParaRPr>
          </a:p>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endParaRPr lang="en-US" sz="1200" b="1" u="sng" dirty="0">
              <a:solidFill>
                <a:schemeClr val="tx1"/>
              </a:solidFill>
              <a:cs typeface="Calibri"/>
            </a:endParaRP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200" dirty="0">
              <a:solidFill>
                <a:schemeClr val="tx1"/>
              </a:solidFill>
              <a:cs typeface="Calibri"/>
            </a:endParaRPr>
          </a:p>
          <a:p>
            <a:pPr algn="l">
              <a:spcBef>
                <a:spcPts val="0"/>
              </a:spcBef>
            </a:pPr>
            <a:endParaRPr lang="en-US" sz="1200" dirty="0">
              <a:solidFill>
                <a:schemeClr val="tx1"/>
              </a:solidFill>
            </a:endParaRPr>
          </a:p>
          <a:p>
            <a:pPr algn="l">
              <a:spcBef>
                <a:spcPts val="0"/>
              </a:spcBef>
            </a:pPr>
            <a:r>
              <a:rPr lang="en-US" sz="1200" b="1" u="sng" dirty="0">
                <a:solidFill>
                  <a:schemeClr val="tx1"/>
                </a:solidFill>
              </a:rPr>
              <a:t>Physician:</a:t>
            </a:r>
            <a:endParaRPr lang="en-US" sz="1200" b="1" u="sng" dirty="0">
              <a:solidFill>
                <a:schemeClr val="tx1"/>
              </a:solidFill>
              <a:cs typeface="Calibri"/>
            </a:endParaRPr>
          </a:p>
          <a:p>
            <a:pPr algn="l">
              <a:spcBef>
                <a:spcPts val="0"/>
              </a:spcBef>
            </a:pPr>
            <a:r>
              <a:rPr lang="en-US" sz="1200" dirty="0">
                <a:solidFill>
                  <a:schemeClr val="tx1"/>
                </a:solidFill>
              </a:rPr>
              <a:t>The University of Pittsburgh School of Medicine designates this blended activity for a maximum of 8.0 AMA PRA Category 1 Credits™.   Physicians should claim only the credit commensurate with the extent of their participation in the activity.</a:t>
            </a:r>
            <a:endParaRPr lang="en-US" sz="1200" dirty="0">
              <a:solidFill>
                <a:schemeClr val="tx1"/>
              </a:solidFill>
              <a:cs typeface="Calibri"/>
            </a:endParaRPr>
          </a:p>
          <a:p>
            <a:pPr algn="l"/>
            <a:endParaRPr lang="en-US" sz="1200" b="1" u="sng" dirty="0">
              <a:solidFill>
                <a:schemeClr val="tx1"/>
              </a:solidFill>
              <a:cs typeface="Calibri"/>
            </a:endParaRPr>
          </a:p>
          <a:p>
            <a:pPr algn="l">
              <a:spcBef>
                <a:spcPts val="0"/>
              </a:spcBef>
            </a:pPr>
            <a:r>
              <a:rPr lang="en-US" sz="1200" b="1" u="sng" dirty="0">
                <a:solidFill>
                  <a:schemeClr val="tx1"/>
                </a:solidFill>
              </a:rPr>
              <a:t>Other health care professionals: </a:t>
            </a:r>
            <a:endParaRPr lang="en-US" sz="1200" b="1" u="sng" dirty="0">
              <a:solidFill>
                <a:schemeClr val="tx1"/>
              </a:solidFill>
              <a:cs typeface="Calibri"/>
            </a:endParaRP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dirty="0">
              <a:solidFill>
                <a:schemeClr val="tx1"/>
              </a:solidFill>
              <a:cs typeface="Calibri"/>
            </a:endParaRPr>
          </a:p>
          <a:p>
            <a:pPr algn="l">
              <a:spcBef>
                <a:spcPts val="0"/>
              </a:spcBef>
            </a:pPr>
            <a:endParaRPr lang="en-US" sz="1200" dirty="0">
              <a:solidFill>
                <a:schemeClr val="tx1"/>
              </a:solidFill>
              <a:cs typeface="Calibri"/>
            </a:endParaRPr>
          </a:p>
          <a:p>
            <a:pPr algn="l">
              <a:spcBef>
                <a:spcPts val="0"/>
              </a:spcBef>
            </a:pPr>
            <a:endParaRPr lang="en-US" sz="1200" dirty="0">
              <a:solidFill>
                <a:srgbClr val="898989"/>
              </a:solidFill>
              <a:cs typeface="Calibri"/>
            </a:endParaRPr>
          </a:p>
          <a:p>
            <a:pPr marL="0" marR="0" lvl="0" indent="0" algn="l" defTabSz="914400" rtl="0" eaLnBrk="0" fontAlgn="base" latinLnBrk="0" hangingPunct="0">
              <a:lnSpc>
                <a:spcPct val="100000"/>
              </a:lnSpc>
              <a:spcBef>
                <a:spcPct val="0"/>
              </a:spcBef>
              <a:spcAft>
                <a:spcPct val="0"/>
              </a:spcAft>
              <a:buClrTx/>
              <a:buSzTx/>
              <a:tabLst/>
            </a:pPr>
            <a:r>
              <a:rPr lang="en-US" altLang="en-US" sz="1200" b="1" dirty="0">
                <a:solidFill>
                  <a:schemeClr val="tx1"/>
                </a:solidFill>
              </a:rPr>
              <a:t>Disclaimer Statement</a:t>
            </a:r>
            <a:endParaRPr lang="en-US" altLang="en-US" sz="1200" b="1" dirty="0">
              <a:solidFill>
                <a:schemeClr val="tx1"/>
              </a:solidFill>
              <a:cs typeface="Calibri"/>
            </a:endParaRPr>
          </a:p>
          <a:p>
            <a:pPr algn="l" eaLnBrk="0" fontAlgn="base" hangingPunct="0">
              <a:spcBef>
                <a:spcPct val="0"/>
              </a:spcBef>
              <a:spcAft>
                <a:spcPct val="0"/>
              </a:spcAft>
            </a:pPr>
            <a:r>
              <a:rPr kumimoji="0" lang="en-US" altLang="en-US" sz="1200" b="0" i="0" u="none" strike="noStrike" cap="none" normalizeH="0" baseline="0" dirty="0">
                <a:ln>
                  <a:noFill/>
                </a:ln>
                <a:solidFill>
                  <a:schemeClr val="tx1"/>
                </a:solidFill>
                <a:effectLst/>
                <a:latin typeface="Calibri"/>
                <a:ea typeface="Times New Roman" panose="02020603050405020304" pitchFamily="18" charset="0"/>
                <a:cs typeface="Calibri"/>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a:t>
            </a:r>
            <a:r>
              <a:rPr lang="en-US" altLang="en-US" sz="1200" dirty="0">
                <a:solidFill>
                  <a:schemeClr val="tx1"/>
                </a:solidFill>
                <a:latin typeface="Calibri"/>
                <a:ea typeface="Times New Roman" panose="02020603050405020304" pitchFamily="18" charset="0"/>
                <a:cs typeface="Calibri"/>
              </a:rPr>
              <a:t> </a:t>
            </a:r>
            <a:r>
              <a:rPr kumimoji="0" lang="en-US" altLang="en-US" sz="1200" b="0" i="0" u="none" strike="noStrike" cap="none" normalizeH="0" baseline="0" dirty="0">
                <a:ln>
                  <a:noFill/>
                </a:ln>
                <a:solidFill>
                  <a:schemeClr val="tx1"/>
                </a:solidFill>
                <a:effectLst/>
                <a:latin typeface="Calibri"/>
                <a:ea typeface="Times New Roman" panose="02020603050405020304" pitchFamily="18" charset="0"/>
                <a:cs typeface="Calibri"/>
              </a:rPr>
              <a:t>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pPr algn="l"/>
            <a:endParaRPr lang="en-US" sz="1900" dirty="0"/>
          </a:p>
          <a:p>
            <a:pPr algn="l"/>
            <a:endParaRPr lang="en-US" sz="1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554181" y="480936"/>
            <a:ext cx="7862013" cy="1038746"/>
          </a:xfrm>
        </p:spPr>
        <p:txBody>
          <a:bodyPr>
            <a:normAutofit fontScale="90000"/>
          </a:bodyPr>
          <a:lstStyle/>
          <a:p>
            <a:pPr marL="0" marR="0" algn="ctr">
              <a:spcBef>
                <a:spcPts val="0"/>
              </a:spcBef>
              <a:spcAft>
                <a:spcPts val="0"/>
              </a:spcAft>
            </a:pPr>
            <a:br>
              <a:rPr lang="en-US" sz="2700" b="1" u="sng" dirty="0"/>
            </a:br>
            <a:r>
              <a:rPr lang="en-US" sz="2700" b="1" u="sng" dirty="0"/>
              <a:t>Instructions for Claiming Credit </a:t>
            </a:r>
            <a:br>
              <a:rPr lang="en-US" sz="1800" b="1" kern="0" dirty="0">
                <a:effectLst/>
                <a:latin typeface="Times New Roman" panose="02020603050405020304" pitchFamily="18" charset="0"/>
              </a:rPr>
            </a:br>
            <a:r>
              <a:rPr lang="en-US" sz="1800" b="1" kern="0" dirty="0">
                <a:effectLst/>
                <a:latin typeface="Times New Roman" panose="02020603050405020304" pitchFamily="18" charset="0"/>
              </a:rPr>
              <a:t>Healthcare Leadership Program </a:t>
            </a:r>
            <a:br>
              <a:rPr lang="en-US" sz="1800" b="1" kern="0" dirty="0">
                <a:effectLst/>
                <a:latin typeface="Times New Roman" panose="02020603050405020304" pitchFamily="18" charset="0"/>
              </a:rPr>
            </a:br>
            <a:r>
              <a:rPr lang="en-US" sz="1800" b="1" dirty="0">
                <a:effectLst/>
                <a:latin typeface="Times New Roman" panose="02020603050405020304" pitchFamily="18" charset="0"/>
                <a:ea typeface="Times New Roman" panose="02020603050405020304" pitchFamily="18" charset="0"/>
              </a:rPr>
              <a:t>Leadership Self-Awareness and Managing Change </a:t>
            </a:r>
            <a:br>
              <a:rPr lang="en-US" sz="1800" dirty="0">
                <a:effectLst/>
                <a:latin typeface="Times New Roman" panose="02020603050405020304" pitchFamily="18" charset="0"/>
                <a:ea typeface="Times New Roman" panose="02020603050405020304" pitchFamily="18" charset="0"/>
              </a:rPr>
            </a:br>
            <a:r>
              <a:rPr lang="en-US" sz="1800" b="1" dirty="0">
                <a:effectLst/>
                <a:latin typeface="Times New Roman" panose="02020603050405020304" pitchFamily="18" charset="0"/>
                <a:ea typeface="Times New Roman" panose="02020603050405020304" pitchFamily="18" charset="0"/>
              </a:rPr>
              <a:t>Asynchronous - 8 hours</a:t>
            </a:r>
            <a:br>
              <a:rPr lang="en-US" sz="1800" b="1" dirty="0">
                <a:latin typeface="Times New Roman" panose="02020603050405020304" pitchFamily="18" charset="0"/>
                <a:ea typeface="Times New Roman" panose="02020603050405020304" pitchFamily="18" charset="0"/>
              </a:rPr>
            </a:br>
            <a:r>
              <a:rPr lang="en-US" sz="1800" b="1" dirty="0">
                <a:latin typeface="Times New Roman" panose="02020603050405020304" pitchFamily="18" charset="0"/>
                <a:ea typeface="Times New Roman" panose="02020603050405020304" pitchFamily="18" charset="0"/>
              </a:rPr>
              <a:t>March 1-29</a:t>
            </a:r>
            <a:r>
              <a:rPr lang="en-US" sz="1800" b="1" kern="0" dirty="0">
                <a:effectLst/>
                <a:latin typeface="Times New Roman" panose="02020603050405020304" pitchFamily="18" charset="0"/>
              </a:rPr>
              <a:t>, 2023</a:t>
            </a:r>
            <a:br>
              <a:rPr lang="en-US" sz="1800" b="1" kern="0" dirty="0">
                <a:effectLst/>
                <a:latin typeface="Times New Roman" panose="02020603050405020304" pitchFamily="18" charset="0"/>
              </a:rPr>
            </a:br>
            <a:br>
              <a:rPr lang="en-US" sz="1800" b="1" kern="0" dirty="0">
                <a:effectLst/>
                <a:latin typeface="Times New Roman" panose="02020603050405020304" pitchFamily="18" charset="0"/>
              </a:rPr>
            </a:br>
            <a:endParaRPr lang="en-US" sz="2700" b="1" u="sng" dirty="0"/>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0" y="5867400"/>
            <a:ext cx="9144000" cy="990600"/>
          </a:xfrm>
          <a:solidFill>
            <a:srgbClr val="CCFFFF"/>
          </a:solidFill>
        </p:spPr>
        <p:txBody>
          <a:bodyPr>
            <a:noAutofit/>
          </a:bodyPr>
          <a:lstStyle/>
          <a:p>
            <a:pPr marL="0" indent="0" algn="ctr">
              <a:spcBef>
                <a:spcPts val="0"/>
              </a:spcBef>
              <a:buNone/>
            </a:pPr>
            <a:r>
              <a:rPr lang="en-US" sz="1800"/>
              <a:t>To enable the SMS texting feature, login to your account @ </a:t>
            </a:r>
            <a:r>
              <a:rPr lang="en-US" sz="1800">
                <a:hlinkClick r:id="rId2"/>
              </a:rPr>
              <a:t>http://cce.upmc.com</a:t>
            </a:r>
            <a:r>
              <a:rPr lang="en-US" sz="1800"/>
              <a:t> .</a:t>
            </a:r>
          </a:p>
          <a:p>
            <a:pPr marL="0" indent="0" algn="ctr">
              <a:spcBef>
                <a:spcPts val="0"/>
              </a:spcBef>
              <a:buNone/>
            </a:pPr>
            <a:r>
              <a:rPr lang="en-US" sz="180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2514600" y="1938105"/>
            <a:ext cx="5183754" cy="415498"/>
          </a:xfrm>
          <a:prstGeom prst="rect">
            <a:avLst/>
          </a:prstGeom>
          <a:noFill/>
        </p:spPr>
        <p:txBody>
          <a:bodyPr wrap="square" lIns="91440" tIns="45720" rIns="91440" bIns="45720" rtlCol="0" anchor="t">
            <a:spAutoFit/>
          </a:bodyPr>
          <a:lstStyle/>
          <a:p>
            <a:r>
              <a:rPr lang="en-US" sz="2100" dirty="0">
                <a:solidFill>
                  <a:srgbClr val="FF0000"/>
                </a:solidFill>
              </a:rPr>
              <a:t>[WOWPAD]   </a:t>
            </a:r>
            <a:r>
              <a:rPr lang="en-US" sz="2100" dirty="0"/>
              <a:t>to  </a:t>
            </a:r>
            <a:r>
              <a:rPr lang="en-US" sz="2100" dirty="0">
                <a:solidFill>
                  <a:srgbClr val="FF0000"/>
                </a:solidFill>
              </a:rPr>
              <a:t> 412-312-4424.</a:t>
            </a:r>
            <a:endParaRPr lang="en-US" sz="2100" dirty="0"/>
          </a:p>
        </p:txBody>
      </p:sp>
      <p:sp>
        <p:nvSpPr>
          <p:cNvPr id="7" name="TextBox 6">
            <a:extLst>
              <a:ext uri="{FF2B5EF4-FFF2-40B4-BE49-F238E27FC236}">
                <a16:creationId xmlns:a16="http://schemas.microsoft.com/office/drawing/2014/main" id="{099FEE6F-E0F2-4BD5-BCAE-85E90A72EFDF}"/>
              </a:ext>
            </a:extLst>
          </p:cNvPr>
          <p:cNvSpPr txBox="1"/>
          <p:nvPr/>
        </p:nvSpPr>
        <p:spPr>
          <a:xfrm>
            <a:off x="814526" y="1521145"/>
            <a:ext cx="7200899" cy="415498"/>
          </a:xfrm>
          <a:prstGeom prst="rect">
            <a:avLst/>
          </a:prstGeom>
          <a:noFill/>
        </p:spPr>
        <p:txBody>
          <a:bodyPr wrap="square" rtlCol="0">
            <a:spAutoFit/>
          </a:bodyPr>
          <a:lstStyle/>
          <a:p>
            <a:r>
              <a:rPr lang="en-US" sz="2100">
                <a:solidFill>
                  <a:srgbClr val="FF0000"/>
                </a:solidFill>
              </a:rPr>
              <a:t>Step One: </a:t>
            </a:r>
            <a:r>
              <a:rPr lang="en-US" sz="2100"/>
              <a:t>Record attendance texting the following code:</a:t>
            </a:r>
          </a:p>
        </p:txBody>
      </p:sp>
      <p:sp>
        <p:nvSpPr>
          <p:cNvPr id="6" name="TextBox 5">
            <a:extLst>
              <a:ext uri="{FF2B5EF4-FFF2-40B4-BE49-F238E27FC236}">
                <a16:creationId xmlns:a16="http://schemas.microsoft.com/office/drawing/2014/main" id="{02C133A4-0540-49EE-BA9D-F84D9415E739}"/>
              </a:ext>
            </a:extLst>
          </p:cNvPr>
          <p:cNvSpPr txBox="1"/>
          <p:nvPr/>
        </p:nvSpPr>
        <p:spPr>
          <a:xfrm>
            <a:off x="872395" y="2579254"/>
            <a:ext cx="7200899" cy="1038746"/>
          </a:xfrm>
          <a:prstGeom prst="rect">
            <a:avLst/>
          </a:prstGeom>
          <a:noFill/>
        </p:spPr>
        <p:txBody>
          <a:bodyPr wrap="square" rtlCol="0">
            <a:spAutoFit/>
          </a:bodyPr>
          <a:lstStyle/>
          <a:p>
            <a:r>
              <a:rPr lang="en-US" sz="2100">
                <a:solidFill>
                  <a:srgbClr val="FF0000"/>
                </a:solidFill>
              </a:rPr>
              <a:t>Step Two: </a:t>
            </a:r>
            <a:r>
              <a:rPr lang="en-US" sz="2100"/>
              <a:t>Login to your account, </a:t>
            </a:r>
            <a:r>
              <a:rPr lang="en-US" sz="2100" u="sng">
                <a:solidFill>
                  <a:srgbClr val="0000FF"/>
                </a:solidFill>
                <a:latin typeface="Calibri" panose="020F0502020204030204" pitchFamily="34" charset="0"/>
                <a:ea typeface="Times New Roman" panose="02020603050405020304" pitchFamily="18" charset="0"/>
                <a:hlinkClick r:id="rId2"/>
              </a:rPr>
              <a:t>http://cce.upmc.com</a:t>
            </a:r>
            <a:r>
              <a:rPr lang="en-US" sz="2100">
                <a:latin typeface="Calibri" panose="020F0502020204030204" pitchFamily="34" charset="0"/>
                <a:ea typeface="Times New Roman" panose="02020603050405020304" pitchFamily="18" charset="0"/>
              </a:rPr>
              <a:t>. </a:t>
            </a:r>
          </a:p>
          <a:p>
            <a:pPr marL="1628775" lvl="4" indent="-257175">
              <a:buSzPts val="1200"/>
              <a:buFont typeface="Wingdings" panose="05000000000000000000" pitchFamily="2" charset="2"/>
              <a:buChar char=""/>
              <a:tabLst>
                <a:tab pos="385763" algn="l"/>
              </a:tabLst>
            </a:pPr>
            <a:r>
              <a:rPr lang="en-US" sz="1350">
                <a:latin typeface="Calibri" panose="020F0502020204030204" pitchFamily="34" charset="0"/>
                <a:ea typeface="Times New Roman" panose="02020603050405020304" pitchFamily="18" charset="0"/>
              </a:rPr>
              <a:t>Go to </a:t>
            </a:r>
            <a:r>
              <a:rPr lang="en-US" sz="1350" b="1">
                <a:latin typeface="Calibri" panose="020F0502020204030204" pitchFamily="34" charset="0"/>
                <a:ea typeface="Times New Roman" panose="02020603050405020304" pitchFamily="18" charset="0"/>
              </a:rPr>
              <a:t>My Account</a:t>
            </a:r>
            <a:r>
              <a:rPr lang="en-US" sz="1350">
                <a:latin typeface="Calibri" panose="020F0502020204030204" pitchFamily="34" charset="0"/>
                <a:ea typeface="Times New Roman" panose="02020603050405020304" pitchFamily="18" charset="0"/>
              </a:rPr>
              <a:t>, </a:t>
            </a:r>
            <a:r>
              <a:rPr lang="en-US" sz="1350" b="1">
                <a:latin typeface="Calibri" panose="020F0502020204030204" pitchFamily="34" charset="0"/>
                <a:ea typeface="Times New Roman" panose="02020603050405020304" pitchFamily="18" charset="0"/>
              </a:rPr>
              <a:t>My Courses, </a:t>
            </a:r>
            <a:r>
              <a:rPr lang="en-US" sz="1350">
                <a:latin typeface="Calibri" panose="020F0502020204030204" pitchFamily="34" charset="0"/>
                <a:ea typeface="Times New Roman" panose="02020603050405020304" pitchFamily="18" charset="0"/>
              </a:rPr>
              <a:t>Choose </a:t>
            </a:r>
            <a:r>
              <a:rPr lang="en-US" sz="1350" b="1">
                <a:latin typeface="Calibri" panose="020F0502020204030204" pitchFamily="34" charset="0"/>
                <a:ea typeface="Times New Roman" panose="02020603050405020304" pitchFamily="18" charset="0"/>
              </a:rPr>
              <a:t>Pending Activities</a:t>
            </a:r>
            <a:endParaRPr lang="en-US" sz="1350">
              <a:latin typeface="Times New Roman" panose="02020603050405020304" pitchFamily="18" charset="0"/>
              <a:ea typeface="Times New Roman" panose="02020603050405020304" pitchFamily="18" charset="0"/>
            </a:endParaRPr>
          </a:p>
          <a:p>
            <a:pPr marL="1628775" lvl="4" indent="-257175">
              <a:buSzPts val="1200"/>
              <a:buFont typeface="Wingdings" panose="05000000000000000000" pitchFamily="2" charset="2"/>
              <a:buChar char=""/>
              <a:tabLst>
                <a:tab pos="385763" algn="l"/>
              </a:tabLst>
            </a:pPr>
            <a:r>
              <a:rPr lang="en-US" sz="1350">
                <a:latin typeface="Calibri" panose="020F0502020204030204" pitchFamily="34" charset="0"/>
                <a:ea typeface="Times New Roman" panose="02020603050405020304" pitchFamily="18" charset="0"/>
              </a:rPr>
              <a:t>Click on the </a:t>
            </a:r>
            <a:r>
              <a:rPr lang="en-US" sz="1350" b="1">
                <a:latin typeface="Calibri" panose="020F0502020204030204" pitchFamily="34" charset="0"/>
                <a:ea typeface="Times New Roman" panose="02020603050405020304" pitchFamily="18" charset="0"/>
              </a:rPr>
              <a:t>course title</a:t>
            </a:r>
            <a:r>
              <a:rPr lang="en-US" sz="1350">
                <a:latin typeface="Calibri" panose="020F0502020204030204" pitchFamily="34" charset="0"/>
                <a:ea typeface="Times New Roman" panose="02020603050405020304" pitchFamily="18" charset="0"/>
              </a:rPr>
              <a:t> to complete the course evaluation. </a:t>
            </a:r>
          </a:p>
          <a:p>
            <a:pPr marL="1628775" lvl="4" indent="-257175">
              <a:buSzPts val="1200"/>
              <a:buFont typeface="Wingdings" panose="05000000000000000000" pitchFamily="2" charset="2"/>
              <a:buChar char="Ø"/>
              <a:tabLst>
                <a:tab pos="385763" algn="l"/>
              </a:tabLst>
            </a:pPr>
            <a:r>
              <a:rPr lang="en-US" sz="1350">
                <a:latin typeface="Calibri" panose="020F0502020204030204" pitchFamily="34" charset="0"/>
              </a:rPr>
              <a:t>Certificates will be available to download and stored for future reference.</a:t>
            </a:r>
            <a:endParaRPr lang="en-US" sz="1350"/>
          </a:p>
        </p:txBody>
      </p:sp>
      <p:sp>
        <p:nvSpPr>
          <p:cNvPr id="13" name="TextBox 12">
            <a:extLst>
              <a:ext uri="{FF2B5EF4-FFF2-40B4-BE49-F238E27FC236}">
                <a16:creationId xmlns:a16="http://schemas.microsoft.com/office/drawing/2014/main" id="{475909C1-ABFF-4CB0-8B45-C41F826E7E90}"/>
              </a:ext>
            </a:extLst>
          </p:cNvPr>
          <p:cNvSpPr txBox="1"/>
          <p:nvPr/>
        </p:nvSpPr>
        <p:spPr>
          <a:xfrm>
            <a:off x="272138" y="4015578"/>
            <a:ext cx="8414662" cy="415498"/>
          </a:xfrm>
          <a:prstGeom prst="rect">
            <a:avLst/>
          </a:prstGeom>
          <a:noFill/>
        </p:spPr>
        <p:txBody>
          <a:bodyPr wrap="square" lIns="91440" tIns="45720" rIns="91440" bIns="45720" anchor="t">
            <a:spAutoFit/>
          </a:bodyPr>
          <a:lstStyle/>
          <a:p>
            <a:r>
              <a:rPr lang="en-US" sz="2100" dirty="0">
                <a:highlight>
                  <a:srgbClr val="FFFF00"/>
                </a:highlight>
              </a:rPr>
              <a:t>Step One and Step Two must be complete </a:t>
            </a:r>
            <a:r>
              <a:rPr lang="en-US" sz="2100" dirty="0">
                <a:solidFill>
                  <a:srgbClr val="FF0000"/>
                </a:solidFill>
                <a:highlight>
                  <a:srgbClr val="FFFF00"/>
                </a:highlight>
              </a:rPr>
              <a:t>before</a:t>
            </a:r>
            <a:r>
              <a:rPr lang="en-US" sz="2100" dirty="0">
                <a:highlight>
                  <a:srgbClr val="FFFF00"/>
                </a:highlight>
              </a:rPr>
              <a:t> April 9</a:t>
            </a:r>
            <a:r>
              <a:rPr lang="en-US" sz="2100" baseline="30000" dirty="0">
                <a:highlight>
                  <a:srgbClr val="FFFF00"/>
                </a:highlight>
              </a:rPr>
              <a:t>th</a:t>
            </a:r>
            <a:r>
              <a:rPr lang="en-US" sz="2100" dirty="0">
                <a:highlight>
                  <a:srgbClr val="FFFF00"/>
                </a:highlight>
              </a:rPr>
              <a:t> at midnight.</a:t>
            </a:r>
          </a:p>
        </p:txBody>
      </p:sp>
    </p:spTree>
    <p:extLst>
      <p:ext uri="{BB962C8B-B14F-4D97-AF65-F5344CB8AC3E}">
        <p14:creationId xmlns:p14="http://schemas.microsoft.com/office/powerpoint/2010/main" val="1279464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406</Words>
  <Application>Microsoft Office PowerPoint</Application>
  <PresentationFormat>On-screen Show (4:3)</PresentationFormat>
  <Paragraphs>26</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Office Theme</vt:lpstr>
      <vt:lpstr>PowerPoint Presentation</vt:lpstr>
      <vt:lpstr> Instructions for Claiming Credit  Healthcare Leadership Program  Leadership Self-Awareness and Managing Change  Asynchronous - 8 hours March 1-29, 2023  </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11</cp:revision>
  <dcterms:created xsi:type="dcterms:W3CDTF">2010-08-03T12:49:34Z</dcterms:created>
  <dcterms:modified xsi:type="dcterms:W3CDTF">2023-02-27T16:53:45Z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2023-02-27T16:53:15Z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1a9c0866-f4c7-4e4a-9050-0123bac7d331</vt:lpwstr>
  </property>
  <property fmtid="{D5CDD505-2E9C-101B-9397-08002B2CF9AE}" pid="8" name="MSIP_Label_5e4b1be8-281e-475d-98b0-21c3457e5a46_ContentBits">
    <vt:lpwstr>0</vt:lpwstr>
  </property>
</Properties>
</file>