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8" r:id="rId4"/>
    <p:sldId id="270" r:id="rId5"/>
    <p:sldId id="275" r:id="rId6"/>
    <p:sldId id="451" r:id="rId7"/>
    <p:sldId id="265" r:id="rId8"/>
    <p:sldId id="267" r:id="rId9"/>
    <p:sldId id="274" r:id="rId10"/>
    <p:sldId id="272" r:id="rId11"/>
    <p:sldId id="276" r:id="rId12"/>
    <p:sldId id="266" r:id="rId13"/>
    <p:sldId id="269" r:id="rId14"/>
    <p:sldId id="268" r:id="rId15"/>
    <p:sldId id="271" r:id="rId16"/>
    <p:sldId id="273" r:id="rId17"/>
    <p:sldId id="263" r:id="rId18"/>
    <p:sldId id="452" r:id="rId19"/>
    <p:sldId id="447" r:id="rId20"/>
    <p:sldId id="450" r:id="rId21"/>
    <p:sldId id="456" r:id="rId22"/>
    <p:sldId id="461" r:id="rId23"/>
    <p:sldId id="459" r:id="rId24"/>
    <p:sldId id="460" r:id="rId25"/>
    <p:sldId id="457" r:id="rId26"/>
    <p:sldId id="471" r:id="rId27"/>
    <p:sldId id="458" r:id="rId28"/>
    <p:sldId id="472" r:id="rId29"/>
    <p:sldId id="473" r:id="rId30"/>
    <p:sldId id="277" r:id="rId31"/>
    <p:sldId id="446" r:id="rId32"/>
    <p:sldId id="474" r:id="rId33"/>
    <p:sldId id="444" r:id="rId34"/>
    <p:sldId id="442" r:id="rId35"/>
    <p:sldId id="445" r:id="rId36"/>
    <p:sldId id="257" r:id="rId37"/>
    <p:sldId id="260" r:id="rId38"/>
    <p:sldId id="258" r:id="rId39"/>
    <p:sldId id="469" r:id="rId40"/>
    <p:sldId id="467" r:id="rId41"/>
    <p:sldId id="301" r:id="rId42"/>
    <p:sldId id="448" r:id="rId43"/>
    <p:sldId id="436" r:id="rId44"/>
    <p:sldId id="312" r:id="rId45"/>
    <p:sldId id="313" r:id="rId46"/>
    <p:sldId id="470" r:id="rId47"/>
    <p:sldId id="454" r:id="rId48"/>
    <p:sldId id="45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906A-CB9C-4C36-A206-415662FD4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98330-FD03-4D7B-9DD7-C7119C14E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4CE4-8976-4647-9BC0-00648D14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CFC41-6833-4904-B859-339548CE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5FF6-5D0F-4B0F-A78D-EE0E4C88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9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9EFB-A079-4C22-981C-09E7FFDA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6F2A9-8C88-4542-B4AF-F8A6FE3E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8D8E4-5F98-4CCA-9FB1-D77E951E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58EF-1167-4D9E-971A-1E7CA011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19F39-64A1-44D6-B36D-9DD8FA86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7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1F33E-EE6F-4A78-8C41-BE568E5D9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5BEC0-7807-429C-822A-D84E76C2D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1DDF-2EF6-49FE-AD01-FA484D90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927DA-ECEA-4CE5-B8F9-A515878D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9DCC-7E0C-4538-B8A5-D6B7DF90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1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17DC-9CCA-4958-B34D-520ADFF57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FBB6-92E3-4059-86F1-8693A142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A50A-1A24-45EF-9AB2-20F6892D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4896-D45A-4690-ACEE-453A8585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993D-3207-4137-947A-670DF8C3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0F44-ECCB-44BD-861D-1B6D7082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E7F0-5C28-4CAB-B337-AA48759A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074E-6BB5-451C-9FE9-C8A01DEE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3F70-F0D6-4D78-84F3-AA2F8932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17D66-356F-494D-8893-1ED5549C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C63CD-79C7-4930-B6D1-AC3C3862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8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F12C-3C53-4847-A308-D5005484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56DD-EDB2-4B08-AE66-5F50BD5A5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B9338-8E0D-45F4-827F-89FCBDD5B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A7B8D-6968-466B-B1A6-DAA503BD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74362-B002-4381-965D-34287CC0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60A28-D3E5-40C2-950A-CE250317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6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FCB5-A833-4D70-933B-98810442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ACC97-9681-4ABE-B625-ECB6C421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A7053-67A2-4A0A-B0BA-06739E228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BDE56-F8C1-47F2-B5F1-22A048991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5C09F-A913-42BE-9E44-67D9C6D49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BA88F-F724-4F05-9158-6EB33A08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8E7B3-54F9-48FE-A97C-FEC1D57E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2051A-D7A9-415C-AA8F-9BDFEACA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62C8-23E5-43C8-A47C-0CACBD1C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00A5E-62EC-4FCA-896F-B89CD90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DC41B-9759-48B5-8C1E-A9A54D08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7F3D7-FD45-479E-8C54-FD61C257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D22C8-5563-4C2A-AA33-CE5DAAF5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9DD11-260C-4802-A72F-1D04F28C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99035-67D1-4F4A-8379-8FE327A5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4942-E21A-4FB5-A257-2CF950D0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D79-3F56-42B7-ACA0-43CC6341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B20A-F8D0-4CA7-B718-5E3ADA5A6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0F186-4825-4B8C-9C9F-8409DBCA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5E628-3028-40A1-BC17-BA48BB3D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19B24-1518-4953-96F6-9CD61FC2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6F9F-8EBE-48EB-9679-BC8D0E0F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E50EA-E3E7-4E58-B91B-8C60262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27C07-8060-4EB4-9030-887434BEB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3A1B9-D1D2-491C-8D0D-DEE00FC7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6819A-7191-4B99-A00C-151C6F0D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AFCD2-833A-4CC6-9BC8-90C12E75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9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D435-46B5-4F03-A313-7DFFF31A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C5A33-6165-4433-A8AA-B09B69FFE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0761D-3DC0-4B4A-90F9-9316129E8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8DC2-E11C-486A-8CA8-735581DC8B9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1C53B-5F75-4FD9-9B6F-DF0DAA728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B9D4-6B9A-4161-AD24-37F59FCC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1914-B6A4-4DAC-8DE2-BCEBE17BE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basics/livingwithhiv/treatment.html" TargetMode="External"/><Relationship Id="rId2" Type="http://schemas.openxmlformats.org/officeDocument/2006/relationships/hyperlink" Target="https://www.cdc.gov/hiv/basics/livingwithhiv/opportunisticinfection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epatitis/hbv/hbvfaq.htm#ref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4735-2F54-48F6-9894-A9275C91F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HIV, HBV, HCV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48760-3026-4F5A-A6AA-745EA5DCC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Ho</a:t>
            </a:r>
          </a:p>
          <a:p>
            <a:r>
              <a:rPr lang="en-US" dirty="0"/>
              <a:t>3/30/2023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6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8515-6348-47BB-952D-CE4B93FA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Testing (and then some)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E4D9-A274-45EF-8AB1-42FFEC9B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Hepatitis B surface antigen (HBsAg): </a:t>
            </a:r>
            <a:r>
              <a:rPr lang="en-US" dirty="0"/>
              <a:t>high levels during acute or chronic HBV</a:t>
            </a:r>
          </a:p>
          <a:p>
            <a:r>
              <a:rPr lang="en-US" b="1" dirty="0"/>
              <a:t>Hepatitis B surface antibody (anti-HBs): </a:t>
            </a:r>
            <a:r>
              <a:rPr lang="en-US" dirty="0"/>
              <a:t>recovery and immunity from hepatitis B virus infection. Also develops if successfully vaccinated against hepatitis B</a:t>
            </a:r>
          </a:p>
          <a:p>
            <a:r>
              <a:rPr lang="en-US" b="1" dirty="0"/>
              <a:t>Total antibody to hepatitis B core antigen (anti-</a:t>
            </a:r>
            <a:r>
              <a:rPr lang="en-US" b="1" dirty="0" err="1"/>
              <a:t>HBc</a:t>
            </a:r>
            <a:r>
              <a:rPr lang="en-US" b="1" dirty="0"/>
              <a:t>):</a:t>
            </a:r>
            <a:br>
              <a:rPr lang="en-US" dirty="0"/>
            </a:br>
            <a:r>
              <a:rPr lang="en-US" dirty="0"/>
              <a:t>Appears at the onset of symptoms in acute hepatitis B. Indicates previous or ongoing infection with hepatitis B virus. </a:t>
            </a:r>
          </a:p>
          <a:p>
            <a:r>
              <a:rPr lang="en-US" b="1" dirty="0"/>
              <a:t>IgM antibody to hepatitis B core antigen (IgM anti-</a:t>
            </a:r>
            <a:r>
              <a:rPr lang="en-US" b="1" dirty="0" err="1"/>
              <a:t>HBc</a:t>
            </a:r>
            <a:r>
              <a:rPr lang="en-US" b="1" dirty="0"/>
              <a:t>):</a:t>
            </a:r>
            <a:br>
              <a:rPr lang="en-US" dirty="0"/>
            </a:br>
            <a:r>
              <a:rPr lang="en-US" dirty="0"/>
              <a:t>Positivity indicates recent infection with hepatitis B virus (&lt;6 </a:t>
            </a:r>
            <a:r>
              <a:rPr lang="en-US" dirty="0" err="1"/>
              <a:t>mos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74ACBC65-5EA9-4ECC-89F7-7BA6914BD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92388765"/>
                  </p:ext>
                </p:extLst>
              </p:nvPr>
            </p:nvGraphicFramePr>
            <p:xfrm>
              <a:off x="-13390011" y="-138793"/>
              <a:ext cx="3048000" cy="1714500"/>
            </p:xfrm>
            <a:graphic>
              <a:graphicData uri="http://schemas.microsoft.com/office/powerpoint/2016/slidezoom">
                <pslz:sldZm>
                  <pslz:sldZmObj sldId="272" cId="440476079">
                    <pslz:zmPr id="{28C1C614-A9D4-462B-BAC6-3A9E5143785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4ACBC65-5EA9-4ECC-89F7-7BA6914BD6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390011" y="-13879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47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B978-60CE-49D1-8491-66F5B58F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HBV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07023-9C25-4F2A-8769-9AA08348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B931A-5CB1-49FD-A9FF-ADA91524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8" y="1724393"/>
            <a:ext cx="11153764" cy="34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2E93-E55E-4A9B-BDCA-987F9AC8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C9FC-43A1-4441-B16D-B41B6DCA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HBV is transmitted from a person who has HBV infection to a person who is not infected through activities that involve percutaneous (i.e., puncture through the skin) or mucosal contact with infectious blood or body fluids (e.g., semen and saliva)</a:t>
            </a:r>
          </a:p>
          <a:p>
            <a:pPr lvl="1"/>
            <a:r>
              <a:rPr lang="en-US" dirty="0"/>
              <a:t>Vertical transmission</a:t>
            </a:r>
          </a:p>
          <a:p>
            <a:pPr lvl="1"/>
            <a:r>
              <a:rPr lang="en-US" dirty="0"/>
              <a:t>sexual contact with an infected partner</a:t>
            </a:r>
          </a:p>
          <a:p>
            <a:pPr lvl="1"/>
            <a:r>
              <a:rPr lang="en-US" dirty="0"/>
              <a:t>injection drug use that involves sharing needles, syringes, or drug-preparation equipment</a:t>
            </a:r>
          </a:p>
          <a:p>
            <a:pPr lvl="1"/>
            <a:r>
              <a:rPr lang="en-US" dirty="0"/>
              <a:t>contact with blood from or open sores</a:t>
            </a:r>
          </a:p>
          <a:p>
            <a:pPr lvl="1"/>
            <a:r>
              <a:rPr lang="en-US" dirty="0"/>
              <a:t>exposures to needle sticks or sharp instruments</a:t>
            </a:r>
          </a:p>
          <a:p>
            <a:pPr lvl="1"/>
            <a:r>
              <a:rPr lang="en-US" dirty="0"/>
              <a:t>sharing certain items that can break the skin or mucous membranes (e.g., razors, toothbrushes, and glucose monitoring equipment), potentially resulting in exposure to blood</a:t>
            </a:r>
          </a:p>
        </p:txBody>
      </p:sp>
    </p:spTree>
    <p:extLst>
      <p:ext uri="{BB962C8B-B14F-4D97-AF65-F5344CB8AC3E}">
        <p14:creationId xmlns:p14="http://schemas.microsoft.com/office/powerpoint/2010/main" val="7221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525E-1ABB-4A38-96B3-D77FB2D6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BDF4-C0A8-43EF-9096-916ABAA98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medications available for recently acquired (acute) HBV infection</a:t>
            </a:r>
          </a:p>
          <a:p>
            <a:r>
              <a:rPr lang="en-US" dirty="0"/>
              <a:t>Chronic HBV can be treated with antiviral medications</a:t>
            </a:r>
          </a:p>
          <a:p>
            <a:pPr lvl="1"/>
            <a:r>
              <a:rPr lang="en-US" dirty="0"/>
              <a:t>TDF</a:t>
            </a:r>
          </a:p>
          <a:p>
            <a:pPr lvl="1"/>
            <a:r>
              <a:rPr lang="en-US" dirty="0"/>
              <a:t>TAF</a:t>
            </a:r>
          </a:p>
          <a:p>
            <a:pPr lvl="1"/>
            <a:r>
              <a:rPr lang="en-US" dirty="0"/>
              <a:t>Peg‐IFN‐</a:t>
            </a:r>
            <a:r>
              <a:rPr lang="el-GR" dirty="0"/>
              <a:t>α‐2</a:t>
            </a:r>
            <a:r>
              <a:rPr lang="en-US" dirty="0"/>
              <a:t>a</a:t>
            </a:r>
          </a:p>
          <a:p>
            <a:pPr lvl="1"/>
            <a:r>
              <a:rPr lang="en-US" dirty="0"/>
              <a:t>Adefovir</a:t>
            </a:r>
          </a:p>
        </p:txBody>
      </p:sp>
    </p:spTree>
    <p:extLst>
      <p:ext uri="{BB962C8B-B14F-4D97-AF65-F5344CB8AC3E}">
        <p14:creationId xmlns:p14="http://schemas.microsoft.com/office/powerpoint/2010/main" val="213295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CCC8-9CFB-410E-ABBC-7C87B757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hepatitis B vaccines licensed for use in the United States?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3551-0A22-4128-A783-CB612A2F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Single-antigen hepatitis B vaccines</a:t>
            </a:r>
            <a:endParaRPr lang="en-US" dirty="0"/>
          </a:p>
          <a:p>
            <a:pPr lvl="1"/>
            <a:r>
              <a:rPr lang="en-US" dirty="0" err="1"/>
              <a:t>Engerix</a:t>
            </a:r>
            <a:r>
              <a:rPr lang="en-US" dirty="0"/>
              <a:t>-B</a:t>
            </a:r>
          </a:p>
          <a:p>
            <a:pPr lvl="1"/>
            <a:r>
              <a:rPr lang="en-US" dirty="0" err="1"/>
              <a:t>Recombivax</a:t>
            </a:r>
            <a:r>
              <a:rPr lang="en-US" dirty="0"/>
              <a:t> HB</a:t>
            </a:r>
          </a:p>
          <a:p>
            <a:pPr lvl="1"/>
            <a:r>
              <a:rPr lang="en-US" dirty="0" err="1"/>
              <a:t>Heplisav</a:t>
            </a:r>
            <a:r>
              <a:rPr lang="en-US" dirty="0"/>
              <a:t>-B (2 doses for adults)</a:t>
            </a:r>
          </a:p>
          <a:p>
            <a:r>
              <a:rPr lang="en-US" i="1" dirty="0"/>
              <a:t>Three-antigen hepatitis B vaccines</a:t>
            </a:r>
            <a:endParaRPr lang="en-US" dirty="0"/>
          </a:p>
          <a:p>
            <a:pPr lvl="1"/>
            <a:r>
              <a:rPr lang="en-US" dirty="0" err="1"/>
              <a:t>PreHevbrio</a:t>
            </a:r>
            <a:r>
              <a:rPr lang="en-US" dirty="0"/>
              <a:t> (13)</a:t>
            </a:r>
          </a:p>
          <a:p>
            <a:r>
              <a:rPr lang="en-US" i="1" dirty="0"/>
              <a:t>Combination vaccines</a:t>
            </a:r>
            <a:endParaRPr lang="en-US" dirty="0"/>
          </a:p>
          <a:p>
            <a:pPr lvl="1"/>
            <a:r>
              <a:rPr lang="en-US" dirty="0" err="1"/>
              <a:t>Pediarix</a:t>
            </a:r>
            <a:r>
              <a:rPr lang="en-US" dirty="0"/>
              <a:t>: Combined hepatitis B, diphtheria, tetanus, acellular pertussis (DTaP), and inactivated poliovirus (IPV) vaccine</a:t>
            </a:r>
          </a:p>
          <a:p>
            <a:pPr lvl="1"/>
            <a:r>
              <a:rPr lang="en-US" dirty="0" err="1"/>
              <a:t>Twinrix</a:t>
            </a:r>
            <a:r>
              <a:rPr lang="en-US" dirty="0"/>
              <a:t>: Combined hepatitis A and hepatitis B vaccine</a:t>
            </a:r>
          </a:p>
          <a:p>
            <a:pPr lvl="1"/>
            <a:r>
              <a:rPr lang="en-US" dirty="0" err="1"/>
              <a:t>Vaxelis</a:t>
            </a:r>
            <a:r>
              <a:rPr lang="en-US" dirty="0"/>
              <a:t>: Combined DTaP, IPV, </a:t>
            </a:r>
            <a:r>
              <a:rPr lang="en-US" i="1" dirty="0" err="1"/>
              <a:t>Haemophilus</a:t>
            </a:r>
            <a:r>
              <a:rPr lang="en-US" i="1" dirty="0"/>
              <a:t> influenzae</a:t>
            </a:r>
            <a:r>
              <a:rPr lang="en-US" dirty="0"/>
              <a:t> type b, and hepatitis B vaccine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D2FB-1A48-4737-820E-45AB6167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B7DD2-E755-481D-9709-593DDCC6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there is an interruption between doses of hepatitis B vaccine, does the vaccine series need to be restarted?</a:t>
            </a:r>
          </a:p>
          <a:p>
            <a:r>
              <a:rPr lang="en-US" dirty="0"/>
              <a:t>No. The provider does not need to restart the series, but should consider the following:</a:t>
            </a:r>
          </a:p>
          <a:p>
            <a:r>
              <a:rPr lang="en-US" dirty="0"/>
              <a:t>If the vaccine series was interrupted after the first dose, the second dose should be administered as soon as possible.</a:t>
            </a:r>
          </a:p>
          <a:p>
            <a:r>
              <a:rPr lang="en-US" dirty="0"/>
              <a:t>The second and third doses should be separated by an interval of at least 8 weeks.</a:t>
            </a:r>
          </a:p>
          <a:p>
            <a:r>
              <a:rPr lang="en-US" dirty="0"/>
              <a:t>If only the third dose is delayed, it should be administered as soon as possible.</a:t>
            </a:r>
          </a:p>
          <a:p>
            <a:r>
              <a:rPr lang="en-US" dirty="0"/>
              <a:t>Is it harmful to administer an extra dose(s) of hepatitis B vaccine or repeat the entire vaccine series if documentation of vaccination history is unavailable?</a:t>
            </a:r>
          </a:p>
          <a:p>
            <a:r>
              <a:rPr lang="en-US" dirty="0"/>
              <a:t>Administering extra doses of single-antigen hepatitis B vaccine is not harmful.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7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B973-32D1-4CF1-8998-C6C873EE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575D-88EF-4969-847C-E2C805646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Can anti-HBs levels following vaccination decline over time?</a:t>
            </a:r>
          </a:p>
          <a:p>
            <a:r>
              <a:rPr lang="en-US" dirty="0"/>
              <a:t>Yes. Following vaccination, anti-HBs levels decline over time. Anti-HBs ≥10 </a:t>
            </a:r>
            <a:r>
              <a:rPr lang="en-US" dirty="0" err="1"/>
              <a:t>mIU</a:t>
            </a:r>
            <a:r>
              <a:rPr lang="en-US" dirty="0"/>
              <a:t>/mL is considered a correlate of vaccine-induced protection for people who have completed an approved vaccination series. </a:t>
            </a:r>
          </a:p>
          <a:p>
            <a:r>
              <a:rPr lang="en-US" dirty="0"/>
              <a:t>Immunocompetent people with anti-HBs level ≥10 </a:t>
            </a:r>
            <a:r>
              <a:rPr lang="en-US" dirty="0" err="1"/>
              <a:t>mIU</a:t>
            </a:r>
            <a:r>
              <a:rPr lang="en-US" dirty="0"/>
              <a:t>/mL 1–2 months after vaccination, even if anti-HBs levels decline to &lt;10 </a:t>
            </a:r>
            <a:r>
              <a:rPr lang="en-US" dirty="0" err="1"/>
              <a:t>mIU</a:t>
            </a:r>
            <a:r>
              <a:rPr lang="en-US" dirty="0"/>
              <a:t>/mL beyond that time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Are booster doses of hepatitis B vaccine recommended?</a:t>
            </a:r>
          </a:p>
          <a:p>
            <a:r>
              <a:rPr lang="en-US" dirty="0"/>
              <a:t>Booster doses are not recommended for vaccinated immunocompetent people</a:t>
            </a:r>
          </a:p>
          <a:p>
            <a:r>
              <a:rPr lang="en-US" dirty="0"/>
              <a:t>For patients on hemodialysis, if annual testing for antibody to hepatitis B surface antigen (anti-HBs) shows a decline to &lt;10 </a:t>
            </a:r>
            <a:r>
              <a:rPr lang="en-US" dirty="0" err="1"/>
              <a:t>mlU</a:t>
            </a:r>
            <a:r>
              <a:rPr lang="en-US" dirty="0"/>
              <a:t>/mL, a booster dose should be administered. </a:t>
            </a:r>
          </a:p>
          <a:p>
            <a:r>
              <a:rPr lang="en-US" dirty="0"/>
              <a:t>For other immunocompromised people (including those with HIV, hematopoietic stem-cell transplant recipients, and people receiving chemotherapy), the need for booster doses has not been determined. When anti-HBs levels decline to &lt;10 </a:t>
            </a:r>
            <a:r>
              <a:rPr lang="en-US" dirty="0" err="1"/>
              <a:t>mIU</a:t>
            </a:r>
            <a:r>
              <a:rPr lang="en-US" dirty="0"/>
              <a:t>/mL, annual anti-HBs testing, and booster doses should be considered for those with an ongoing risk for exposure.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4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00E2-32BD-4FE9-8844-8BD36DFD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6FD2-5E54-45E3-81DF-3B1D7924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EB25A-50DA-4C35-843D-F586F1BB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514475"/>
            <a:ext cx="11439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460C-4B28-4E52-B1EE-FE16DFB7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CEDE7-AED9-4ED3-8924-7946FCB86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2B77C-8A95-4ABB-8C1E-5135E322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6" y="1825625"/>
            <a:ext cx="10652194" cy="26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C56B-E523-4F29-AA66-1DFA87FA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0898-696D-4C82-9D24-8664619B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5292C-220B-4DFC-8859-7F15B5EB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94361"/>
            <a:ext cx="11092361" cy="54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4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F46F-1511-47C5-B719-39DC20C0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8B21-F2C0-4422-8E9C-6A2A9CB7B7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HBV</a:t>
            </a:r>
          </a:p>
          <a:p>
            <a:r>
              <a:rPr lang="en-US" dirty="0"/>
              <a:t>HCV</a:t>
            </a:r>
          </a:p>
          <a:p>
            <a:r>
              <a:rPr lang="en-US" dirty="0"/>
              <a:t>HIV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B999F-C320-4A90-8346-E51FCA9382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  <a:p>
            <a:r>
              <a:rPr lang="en-US" dirty="0"/>
              <a:t>Natural History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Treatment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8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29A4-5814-4072-A796-6E7755BA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7D890C-DE24-4DA8-9473-A80F1388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25" y="1352361"/>
            <a:ext cx="11633575" cy="39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7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BEB3-264B-4DFE-836E-D6B5BAE3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111111"/>
                </a:solidFill>
                <a:latin typeface="Helvetica" panose="020B0604020202020204" pitchFamily="34" charset="0"/>
              </a:rPr>
              <a:t>Screening for hepatitis 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AC6D1-59B4-46DB-9B04-780FFE24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Anyone who has ever injected or inhaled illicit drugs</a:t>
            </a:r>
          </a:p>
          <a:p>
            <a:r>
              <a:rPr lang="en-US" dirty="0"/>
              <a:t>Anyone who has abnormal liver function test results with no identified cause</a:t>
            </a:r>
          </a:p>
          <a:p>
            <a:r>
              <a:rPr lang="en-US" dirty="0"/>
              <a:t>Babies born to mothers with hepatitis C</a:t>
            </a:r>
          </a:p>
          <a:p>
            <a:r>
              <a:rPr lang="en-US" dirty="0"/>
              <a:t>Health care and emergency workers who have been exposed to blood or accidental needle sticks</a:t>
            </a:r>
          </a:p>
          <a:p>
            <a:r>
              <a:rPr lang="en-US" dirty="0"/>
              <a:t>People with hemophilia who were treated with clotting factors before 1987</a:t>
            </a:r>
          </a:p>
          <a:p>
            <a:r>
              <a:rPr lang="en-US" dirty="0"/>
              <a:t>People who have undergone long-term hemodialysis treatments</a:t>
            </a:r>
          </a:p>
          <a:p>
            <a:r>
              <a:rPr lang="en-US" dirty="0"/>
              <a:t>People who received blood transfusions or organ transplants before 1992</a:t>
            </a:r>
          </a:p>
          <a:p>
            <a:r>
              <a:rPr lang="en-US" dirty="0"/>
              <a:t>Sexual partners of anyone diagnosed with hepatitis C infection</a:t>
            </a:r>
          </a:p>
          <a:p>
            <a:r>
              <a:rPr lang="en-US" dirty="0"/>
              <a:t>People with HIV infection</a:t>
            </a:r>
          </a:p>
          <a:p>
            <a:r>
              <a:rPr lang="en-US" dirty="0"/>
              <a:t>Anyone born from 1945 to 1965</a:t>
            </a:r>
          </a:p>
          <a:p>
            <a:r>
              <a:rPr lang="en-US" dirty="0"/>
              <a:t>Anyone who has been in prison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E473-D2FE-4FCB-833F-47AF7AD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DC5B71-3E6C-4A83-83CF-41F40A68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751" y="246490"/>
            <a:ext cx="10105218" cy="62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9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29DF-DC06-475D-BFAB-3E8CC454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clearance?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7437-0396-440B-93B9-77743C2A5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Approximately half of people who test anti-HCV positive do not have current chronic infection  (clearance after acute infection)</a:t>
            </a:r>
          </a:p>
          <a:p>
            <a:r>
              <a:rPr lang="en-US" dirty="0"/>
              <a:t>Only those with current infection as evidenced by a positive HCV RNA test need treatment. </a:t>
            </a:r>
          </a:p>
          <a:p>
            <a:r>
              <a:rPr lang="en-US" dirty="0"/>
              <a:t>Factors that are predictive of spontaneous clearance of HCV include having jaundice, elevated ALT level, and hepatitis B virus surface antigen (HBsAg) positivity; younger age, being female; being infected with HCV genotype 1; and having certain host genetic polymorphisms, most notably those near the IL28B gene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3CAD-C44F-4F4C-9BC9-232BB49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HCV Sequelae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9EC4-E0CE-4F6D-BEC6-FA0F309C8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chances of someone with HCV infection developing cirrhosis or liver cancer?</a:t>
            </a:r>
          </a:p>
          <a:p>
            <a:r>
              <a:rPr lang="en-US" dirty="0"/>
              <a:t>Of every 100 people infected with HCV, approximately 5–25 will develop cirrhosis within 10–20 years. P</a:t>
            </a:r>
          </a:p>
          <a:p>
            <a:r>
              <a:rPr lang="en-US" dirty="0"/>
              <a:t>Patients with cirrhosis have a 1%–4% annual risk of hepatocellular carcinoma and a 3%–6% annual risk of hepatic decompensation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3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1DB9-B87C-4F5C-9ABB-BE2F4A34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for Liver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C7D0-6FE3-4709-938A-97CC3C46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111111"/>
                </a:solidFill>
                <a:latin typeface="Helvetica" panose="020B0604020202020204" pitchFamily="34" charset="0"/>
              </a:rPr>
              <a:t>Magnetic resonance elastography (MRE)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11111"/>
                </a:solidFill>
                <a:latin typeface="Helvetica" panose="020B0604020202020204" pitchFamily="34" charset="0"/>
              </a:rPr>
              <a:t> Noninvasive alternative 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11111"/>
                </a:solidFill>
                <a:latin typeface="Helvetica" panose="020B0604020202020204" pitchFamily="34" charset="0"/>
              </a:rPr>
              <a:t> Stiff liver tissue indicates the presence of scarring of the liver (fibrosis) as a result of chronic hepatitis C.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111111"/>
                </a:solidFill>
                <a:latin typeface="Helvetica" panose="020B0604020202020204" pitchFamily="34" charset="0"/>
              </a:rPr>
              <a:t>Transient elastography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11111"/>
                </a:solidFill>
                <a:latin typeface="Helvetica" panose="020B0604020202020204" pitchFamily="34" charset="0"/>
              </a:rPr>
              <a:t>noninvasive test, transient elastography is a type of ultrasound that transmits vibrations into the liver and measures the speed of their dispersal through liver tissue to estimate its stiffness.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111111"/>
                </a:solidFill>
                <a:latin typeface="Helvetica" panose="020B0604020202020204" pitchFamily="34" charset="0"/>
              </a:rPr>
              <a:t>Liver biopsy</a:t>
            </a:r>
            <a:endParaRPr lang="en-US" altLang="en-US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11111"/>
                </a:solidFill>
                <a:latin typeface="Helvetica" panose="020B0604020202020204" pitchFamily="34" charset="0"/>
              </a:rPr>
              <a:t>Typically done using ultrasound guidance, this test involves inserting a thin needle through the abdominal wall to remove a small sample of liver tissue for laboratory testing.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111111"/>
                </a:solidFill>
                <a:latin typeface="Helvetica" panose="020B0604020202020204" pitchFamily="34" charset="0"/>
              </a:rPr>
              <a:t>Blood test</a:t>
            </a:r>
            <a:endParaRPr lang="en-US" altLang="en-US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11111"/>
                </a:solidFill>
                <a:latin typeface="Helvetica" panose="020B0604020202020204" pitchFamily="34" charset="0"/>
              </a:rPr>
              <a:t>A series of blood tests can indicate the extent of fibrosis in your liver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9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1D24-4A6B-4AB2-AB98-484FD788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DC2A-7585-4798-9CA5-EDB5802F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6D5FD-9092-45B0-BB42-243C111C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909637"/>
            <a:ext cx="95154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0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F664-D2EC-4015-82B3-FC52720C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9A25-F9C9-4EDE-96D8-5F5E2DB3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Direct-acting antiviral (DAA) tablets</a:t>
            </a:r>
          </a:p>
          <a:p>
            <a:pPr lvl="1"/>
            <a:r>
              <a:rPr lang="en-US" dirty="0"/>
              <a:t>Safe and effective</a:t>
            </a:r>
          </a:p>
          <a:p>
            <a:pPr lvl="1"/>
            <a:r>
              <a:rPr lang="en-US" dirty="0"/>
              <a:t>Clearance of infection in more than 90% of people. </a:t>
            </a:r>
          </a:p>
          <a:p>
            <a:pPr lvl="1"/>
            <a:r>
              <a:rPr lang="en-US" dirty="0"/>
              <a:t>8 to 12 weeks</a:t>
            </a:r>
          </a:p>
          <a:p>
            <a:r>
              <a:rPr lang="en-US" dirty="0"/>
              <a:t>There are 3 classes of currently recommended DAA medications:</a:t>
            </a:r>
          </a:p>
          <a:p>
            <a:pPr lvl="1"/>
            <a:r>
              <a:rPr lang="en-US" dirty="0"/>
              <a:t>NS3/4A protease inhibitors</a:t>
            </a:r>
          </a:p>
          <a:p>
            <a:pPr lvl="1"/>
            <a:r>
              <a:rPr lang="en-US" dirty="0"/>
              <a:t>NS5A polymerase inhibitors</a:t>
            </a:r>
          </a:p>
          <a:p>
            <a:pPr lvl="1"/>
            <a:r>
              <a:rPr lang="en-US" dirty="0"/>
              <a:t>NS5B polymerase inhibitors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2F3C-3E0E-4EC3-937C-0718778E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8D09-82A8-46C3-856C-873F979A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480A8-AA44-4E7A-AC8B-C3398676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13" y="547668"/>
            <a:ext cx="11350832" cy="50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0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AC05-681C-4FFF-9B3C-9D0163F3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FFE8D-ACCA-44EF-83C3-D390D200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Cirrhosis versus no cirrhosis</a:t>
            </a:r>
          </a:p>
          <a:p>
            <a:r>
              <a:rPr lang="en-US" dirty="0"/>
              <a:t>Compensated versus decompensated cirrhosis</a:t>
            </a:r>
          </a:p>
          <a:p>
            <a:r>
              <a:rPr lang="en-US" dirty="0"/>
              <a:t>History of prior HCV treatment</a:t>
            </a:r>
          </a:p>
          <a:p>
            <a:r>
              <a:rPr lang="en-US" dirty="0"/>
              <a:t>Renal function</a:t>
            </a:r>
          </a:p>
          <a:p>
            <a:r>
              <a:rPr lang="en-US" dirty="0"/>
              <a:t>HCV Genotype</a:t>
            </a:r>
          </a:p>
        </p:txBody>
      </p:sp>
    </p:spTree>
    <p:extLst>
      <p:ext uri="{BB962C8B-B14F-4D97-AF65-F5344CB8AC3E}">
        <p14:creationId xmlns:p14="http://schemas.microsoft.com/office/powerpoint/2010/main" val="297506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24858B-548A-413E-A718-212B5704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 – Key Facts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196846-A654-4D38-A870-A21103092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vaccine available</a:t>
            </a:r>
          </a:p>
          <a:p>
            <a:r>
              <a:rPr lang="en-US" dirty="0"/>
              <a:t>About 2 in 3 people with hepatitis B do not know they are infected</a:t>
            </a:r>
          </a:p>
          <a:p>
            <a:r>
              <a:rPr lang="en-US" dirty="0"/>
              <a:t>In 2020 the rate of newly reported cases was almost 12 times higher in Asian Pacific Islander persons than among non-Hispanic White persons.</a:t>
            </a:r>
          </a:p>
          <a:p>
            <a:r>
              <a:rPr lang="en-US" dirty="0"/>
              <a:t>Hepatitis B is a leading cause of liver cancer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7CD3-967E-41B6-A9F4-672B08BC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DOH Viral Hepatitis Elimination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6E774-2786-48E9-9DEF-54FCE9E2D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Long-term Goal 1</a:t>
            </a:r>
            <a:r>
              <a:rPr lang="en-US" dirty="0"/>
              <a:t>: Ensure all Pennsylvanians know their hepatitis B and C status</a:t>
            </a:r>
          </a:p>
          <a:p>
            <a:pPr lvl="1"/>
            <a:r>
              <a:rPr lang="en-US" dirty="0"/>
              <a:t>Improve diagnostic tools and systems for hepatitis B and C.</a:t>
            </a:r>
          </a:p>
          <a:p>
            <a:pPr lvl="1"/>
            <a:r>
              <a:rPr lang="en-US" dirty="0"/>
              <a:t>Expand pharmacy scope of practice to include hepatitis B and C education, vaccination and screening.</a:t>
            </a:r>
          </a:p>
          <a:p>
            <a:pPr lvl="1"/>
            <a:r>
              <a:rPr lang="en-US" dirty="0"/>
              <a:t>Improve provider knowledge and uptake of United States Preventive Services Task Force and Centers for Disease Control and Prevention's hepatitis B and C screening guidelines.</a:t>
            </a:r>
          </a:p>
          <a:p>
            <a:pPr lvl="1"/>
            <a:r>
              <a:rPr lang="en-US" dirty="0"/>
              <a:t>Ensure all pregnant people are tested for hepatitis B and C during pregnancy, and gestational parents living with hepatitis B and/or C are appropriately reported and referred for follow-up care.</a:t>
            </a:r>
          </a:p>
          <a:p>
            <a:pPr lvl="1"/>
            <a:r>
              <a:rPr lang="en-US" dirty="0"/>
              <a:t>Ensure all children born to hepatitis B and/or C-positive gestational parents are vaccinated for hepatitis B, and all infected children are appropriately referred for follow-up care.</a:t>
            </a:r>
          </a:p>
          <a:p>
            <a:r>
              <a:rPr lang="en-US" b="1" dirty="0"/>
              <a:t>Long-term Goal 2</a:t>
            </a:r>
            <a:r>
              <a:rPr lang="en-US" dirty="0"/>
              <a:t>: Ensure all Pennsylvanians living with hepatitis B and/or C access sustainable, appropriate medical care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24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662A-6610-4F07-952E-EE4B4CC2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9C71-AC9D-4750-9876-AE4C9B5F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Long-term Goal 1</a:t>
            </a:r>
            <a:r>
              <a:rPr lang="en-US" dirty="0"/>
              <a:t>: Ensure that every individual living with hepatitis B and C in Pennsylvania receives treatment.</a:t>
            </a:r>
          </a:p>
          <a:p>
            <a:r>
              <a:rPr lang="en-US" dirty="0"/>
              <a:t>Short-term goals: </a:t>
            </a:r>
          </a:p>
          <a:p>
            <a:pPr lvl="1"/>
            <a:r>
              <a:rPr lang="en-US" dirty="0"/>
              <a:t>Streamline, reduce, or remove health insurance hepatitis C prior authorization, broaden liver score assessments to those recommended by American Association for The Study of Liver Diseases, and remove genotype testing requirement for hepatitis C treatment.</a:t>
            </a:r>
          </a:p>
          <a:p>
            <a:pPr lvl="1"/>
            <a:r>
              <a:rPr lang="en-US" dirty="0"/>
              <a:t>Eliminate barriers to Medicaid reimbursement of hepatitis C- related services in Pennsylvania drug and alcohol treatment facilities.</a:t>
            </a:r>
          </a:p>
          <a:p>
            <a:pPr lvl="1"/>
            <a:r>
              <a:rPr lang="en-US" dirty="0"/>
              <a:t>Reduce hepatitis B treatment costs and improve access to treatment by addressing adverse drug tiering issues.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Long-term Goal 2</a:t>
            </a:r>
            <a:r>
              <a:rPr lang="en-US" dirty="0"/>
              <a:t>: Expand the number of hepatitis B and hepatitis C treatment providers in Pennsylvania.</a:t>
            </a:r>
          </a:p>
          <a:p>
            <a:r>
              <a:rPr lang="en-US" dirty="0"/>
              <a:t>Short-term goals: </a:t>
            </a:r>
          </a:p>
          <a:p>
            <a:pPr lvl="1"/>
            <a:r>
              <a:rPr lang="en-US" dirty="0"/>
              <a:t>Document the number of hepatitis B treatment providers in Pennsylvania.</a:t>
            </a:r>
          </a:p>
          <a:p>
            <a:pPr lvl="1"/>
            <a:r>
              <a:rPr lang="en-US" dirty="0"/>
              <a:t>Expand hepatitis B treatment training opportunities for providers.</a:t>
            </a:r>
          </a:p>
          <a:p>
            <a:pPr lvl="1"/>
            <a:r>
              <a:rPr lang="en-US" dirty="0"/>
              <a:t>Document the number of hepatitis C treatment providers in Pennsylvania.</a:t>
            </a:r>
          </a:p>
          <a:p>
            <a:pPr lvl="1"/>
            <a:r>
              <a:rPr lang="en-US" dirty="0"/>
              <a:t>Expand hepatitis C treatment training opportunities.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Long-term Goal 3</a:t>
            </a:r>
            <a:r>
              <a:rPr lang="en-US" dirty="0"/>
              <a:t>: Significantly reduce stigma surrounding hepatitis B and C among patients and healthcare providers.</a:t>
            </a:r>
          </a:p>
          <a:p>
            <a:r>
              <a:rPr lang="en-US" dirty="0"/>
              <a:t>Short-term goal: </a:t>
            </a:r>
          </a:p>
          <a:p>
            <a:pPr lvl="1"/>
            <a:r>
              <a:rPr lang="en-US" dirty="0"/>
              <a:t>Educate providers regarding current American Association for The Study of Liver Diseases /Infectious Disease Society of America guidelines that support treatment of people who use drugs to benefit the individual's health as well as the public's health reducing rates of transmission.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5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C332-3EF0-4956-928C-37673DDE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6422-D75E-40C8-9D00-D5E9FF7B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 (human immunodeficiency virus) is a RNA virus that attacks the body’s immune system. If HIV is not treated, it can lead to </a:t>
            </a:r>
            <a:r>
              <a:rPr lang="en-US" u="sng" dirty="0">
                <a:hlinkClick r:id="rId2"/>
              </a:rPr>
              <a:t>AIDS</a:t>
            </a:r>
            <a:r>
              <a:rPr lang="en-US" dirty="0"/>
              <a:t> (acquired immunodeficiency syndrome).</a:t>
            </a:r>
          </a:p>
          <a:p>
            <a:r>
              <a:rPr lang="en-US" dirty="0"/>
              <a:t>No vaccine or cure current exists</a:t>
            </a:r>
          </a:p>
          <a:p>
            <a:r>
              <a:rPr lang="en-US" dirty="0"/>
              <a:t>HIV can be controlled with medical treatment</a:t>
            </a:r>
          </a:p>
          <a:p>
            <a:r>
              <a:rPr lang="en-US"/>
              <a:t>People </a:t>
            </a:r>
            <a:r>
              <a:rPr lang="en-US" dirty="0"/>
              <a:t>with HIV who get </a:t>
            </a:r>
            <a:r>
              <a:rPr lang="en-US" u="sng" dirty="0">
                <a:hlinkClick r:id="rId3"/>
              </a:rPr>
              <a:t>effective HIV treatment</a:t>
            </a:r>
            <a:r>
              <a:rPr lang="en-US" dirty="0"/>
              <a:t> can live long, healthy lives and protect their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04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3EEE-BB74-4963-9893-3FD3714A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E409-9660-48E3-A0EE-E3A577353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9362-C512-4BA0-81C8-07B49D12A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E0E27-2235-472D-A027-049ADFC7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11" y="205494"/>
            <a:ext cx="10850777" cy="66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0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0DCC-C94E-4A66-8C11-654BD9A7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HIV Infections Among Black/African American People in the US, 2015–2019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DB7E-0674-42B4-BF76-5A010F9E48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F471C-4899-4C92-8778-3A1F6A1DB7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stimated HIV Infections Among Black/African American People in the US, 2015–2019">
            <a:extLst>
              <a:ext uri="{FF2B5EF4-FFF2-40B4-BE49-F238E27FC236}">
                <a16:creationId xmlns:a16="http://schemas.microsoft.com/office/drawing/2014/main" id="{FF1A7D75-FD6A-480D-93B4-1287C745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62" y="1792468"/>
            <a:ext cx="4923738" cy="45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ADCC8D-32C9-401E-9CF6-89FB84BFEDF2}"/>
              </a:ext>
            </a:extLst>
          </p:cNvPr>
          <p:cNvSpPr/>
          <p:nvPr/>
        </p:nvSpPr>
        <p:spPr>
          <a:xfrm>
            <a:off x="7293678" y="659426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https://www.cdc.gov/hiv/group/racialethnic/africanamericans/incidence.html</a:t>
            </a:r>
          </a:p>
        </p:txBody>
      </p:sp>
    </p:spTree>
    <p:extLst>
      <p:ext uri="{BB962C8B-B14F-4D97-AF65-F5344CB8AC3E}">
        <p14:creationId xmlns:p14="http://schemas.microsoft.com/office/powerpoint/2010/main" val="2366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CF67-755C-4A53-9CCE-DD5A14D9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169A-7DA2-4696-A31E-FB4769CC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4A1F1-5939-41BD-AE9C-7976AD73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39" y="469887"/>
            <a:ext cx="9779356" cy="59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9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A21B-D128-4527-97BC-C341C603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3EDD-0076-4E50-ADBD-0693DB3F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89C2C-4536-4E2C-8385-6936EA77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900237"/>
            <a:ext cx="9953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47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4ABB-0077-4880-9740-3ABFB10A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90A1-D842-4B82-B76A-E4C926A0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7AFFE-39D3-483F-B201-29595C51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90" y="1467882"/>
            <a:ext cx="10659647" cy="47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A1E2-D8E3-46C1-ACAB-279A273E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823E7-6C2C-44D7-B0E3-770E894E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C0EE5-8EA0-49D0-8D0E-12C18C1E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409700"/>
            <a:ext cx="102393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13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United States Preventative Services Task Force recommended routine screening in individuals ages 15-65 as of May 2013</a:t>
            </a:r>
          </a:p>
          <a:p>
            <a:pPr lvl="1"/>
            <a:endParaRPr lang="en-US" dirty="0"/>
          </a:p>
          <a:p>
            <a:r>
              <a:rPr lang="en-US" dirty="0"/>
              <a:t>Opt out screening in Pennsylvania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Types of HIV tests</a:t>
            </a:r>
          </a:p>
          <a:p>
            <a:pPr lvl="1"/>
            <a:r>
              <a:rPr lang="en-US" dirty="0"/>
              <a:t>Oral testing</a:t>
            </a:r>
          </a:p>
          <a:p>
            <a:pPr lvl="1"/>
            <a:r>
              <a:rPr lang="en-US" dirty="0"/>
              <a:t>Rapid blood tests</a:t>
            </a:r>
          </a:p>
          <a:p>
            <a:pPr lvl="1"/>
            <a:r>
              <a:rPr lang="en-US" dirty="0"/>
              <a:t>Blood versus </a:t>
            </a:r>
          </a:p>
          <a:p>
            <a:pPr lvl="1"/>
            <a:r>
              <a:rPr lang="en-US" dirty="0"/>
              <a:t>Home test kits now available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generation HIV testing (picks up HIV earlier)</a:t>
            </a:r>
          </a:p>
        </p:txBody>
      </p:sp>
    </p:spTree>
    <p:extLst>
      <p:ext uri="{BB962C8B-B14F-4D97-AF65-F5344CB8AC3E}">
        <p14:creationId xmlns:p14="http://schemas.microsoft.com/office/powerpoint/2010/main" val="158372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4C7A-09E5-4925-93E0-42E338F3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15C19-B1E5-4593-A03B-E082B62F1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AF68C-7A95-4345-985D-2B5C8BA0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79" y="128440"/>
            <a:ext cx="8932467" cy="6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4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2" y="243609"/>
            <a:ext cx="8494376" cy="637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253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Pitt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0" y="6248400"/>
            <a:ext cx="6096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39" y="457199"/>
            <a:ext cx="8065009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91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330C-1138-4EF9-A2A1-30563308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Virologic 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6150-90E7-4D53-8C9B-3B3AB7BFD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Survival benefit</a:t>
            </a:r>
          </a:p>
          <a:p>
            <a:r>
              <a:rPr lang="en-US" dirty="0"/>
              <a:t>Public health impact </a:t>
            </a:r>
          </a:p>
          <a:p>
            <a:r>
              <a:rPr lang="en-US" dirty="0"/>
              <a:t>Undetectable = </a:t>
            </a:r>
            <a:r>
              <a:rPr lang="en-US" dirty="0" err="1"/>
              <a:t>Untransmittable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E8913-1824-4141-A63C-865F6D8D4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1" y="3667312"/>
            <a:ext cx="6743700" cy="26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2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Care Continuum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2" descr="http://www.cdc.gov/mmwr/preview/mmwrhtml/figures%5Cm6047a4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82296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9448800" y="3524310"/>
            <a:ext cx="0" cy="8952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71410" y="2721114"/>
            <a:ext cx="185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percentage has improved!!</a:t>
            </a:r>
          </a:p>
        </p:txBody>
      </p:sp>
    </p:spTree>
    <p:extLst>
      <p:ext uri="{BB962C8B-B14F-4D97-AF65-F5344CB8AC3E}">
        <p14:creationId xmlns:p14="http://schemas.microsoft.com/office/powerpoint/2010/main" val="3517539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4" y="1690688"/>
            <a:ext cx="11149559" cy="38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5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6" y="1596975"/>
            <a:ext cx="11843753" cy="44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5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5711-98D7-4D27-B321-A47BCF63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B8D2E-440C-4CF9-825B-94B0FB03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one pill once a day regimens for treatment of HIV (integrase based, improved safety, fewer side effects)</a:t>
            </a:r>
          </a:p>
          <a:p>
            <a:r>
              <a:rPr lang="en-US" dirty="0"/>
              <a:t>Two drug regimens now also available</a:t>
            </a:r>
          </a:p>
          <a:p>
            <a:r>
              <a:rPr lang="en-US" dirty="0"/>
              <a:t>Long acting injectable agents (once a month or every other month)</a:t>
            </a:r>
          </a:p>
          <a:p>
            <a:endParaRPr lang="en-US" dirty="0"/>
          </a:p>
        </p:txBody>
      </p:sp>
      <p:pic>
        <p:nvPicPr>
          <p:cNvPr id="4098" name="Picture 2" descr="Biktarvy pill">
            <a:extLst>
              <a:ext uri="{FF2B5EF4-FFF2-40B4-BE49-F238E27FC236}">
                <a16:creationId xmlns:a16="http://schemas.microsoft.com/office/drawing/2014/main" id="{E8C880C7-AFEF-47C7-B309-64A64FCE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8" y="4051787"/>
            <a:ext cx="1193724" cy="11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lutegravir / Lamivudine - Patient | NIH">
            <a:extLst>
              <a:ext uri="{FF2B5EF4-FFF2-40B4-BE49-F238E27FC236}">
                <a16:creationId xmlns:a16="http://schemas.microsoft.com/office/drawing/2014/main" id="{28DD03E7-52D4-455E-84C4-9B3CEC0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0" y="5702300"/>
            <a:ext cx="1314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sitively Aware Triumeq">
            <a:extLst>
              <a:ext uri="{FF2B5EF4-FFF2-40B4-BE49-F238E27FC236}">
                <a16:creationId xmlns:a16="http://schemas.microsoft.com/office/drawing/2014/main" id="{F1766255-86BD-4082-8B9A-795C340C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92" y="5395263"/>
            <a:ext cx="1648028" cy="10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escovy for PrEP | Positively Aware">
            <a:extLst>
              <a:ext uri="{FF2B5EF4-FFF2-40B4-BE49-F238E27FC236}">
                <a16:creationId xmlns:a16="http://schemas.microsoft.com/office/drawing/2014/main" id="{B98EED56-C7CC-4767-92D9-42294A89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59" y="4223305"/>
            <a:ext cx="967241" cy="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ivicay | Positively Aware">
            <a:extLst>
              <a:ext uri="{FF2B5EF4-FFF2-40B4-BE49-F238E27FC236}">
                <a16:creationId xmlns:a16="http://schemas.microsoft.com/office/drawing/2014/main" id="{5553573B-9CC2-49F6-A367-ED4968CB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09" y="4223304"/>
            <a:ext cx="1016596" cy="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20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303-A9D6-4B54-B8F0-030364CC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in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EC7D-C921-4296-9B3D-DC195050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with anyone with significant risk for HIV, offered to anyone who asks for </a:t>
            </a:r>
            <a:r>
              <a:rPr lang="en-US" dirty="0" err="1"/>
              <a:t>PrEP</a:t>
            </a:r>
            <a:endParaRPr lang="en-US" dirty="0"/>
          </a:p>
          <a:p>
            <a:r>
              <a:rPr lang="en-US" dirty="0"/>
              <a:t>Oral options: </a:t>
            </a:r>
          </a:p>
          <a:p>
            <a:pPr lvl="1"/>
            <a:r>
              <a:rPr lang="en-US" dirty="0"/>
              <a:t>once daily FTC/TDF, FTC/TAF </a:t>
            </a:r>
          </a:p>
          <a:p>
            <a:r>
              <a:rPr lang="en-US" dirty="0"/>
              <a:t>Safety monitoring: quarterly HIV testing, initial screening for HBV, 6-12 month  creatinine monitoring</a:t>
            </a:r>
          </a:p>
          <a:p>
            <a:r>
              <a:rPr lang="en-US" dirty="0"/>
              <a:t>Preventative monitoring (screening for STI)</a:t>
            </a:r>
          </a:p>
          <a:p>
            <a:r>
              <a:rPr lang="en-US" dirty="0"/>
              <a:t>Encourage adherence, quarterly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67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3E6A-B914-4246-BC90-CCCF741D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5B7D-E381-4FD7-B747-35A0728EB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96C0A659-2109-4B8F-8B31-699D4464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5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4994-8079-4646-8430-3AB21D97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D1FD-B6A8-4FB5-8CA2-4D42C03A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B4038-FD37-4D15-9B8E-659D3128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07" y="207831"/>
            <a:ext cx="8956586" cy="66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460C-4B28-4E52-B1EE-FE16DFB7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CEDE7-AED9-4ED3-8924-7946FCB86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2B77C-8A95-4ABB-8C1E-5135E322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6" y="1825625"/>
            <a:ext cx="10652194" cy="26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EA29-5BC2-41B8-A58A-860B706E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 Incidence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919E-0398-4073-B37E-1FF7FEA8E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2020, a total of 2,157 cases of acute hepatitis B were reported to CDC, for an overall incidence rate of 0.7 cases per 100,000. CDC estimates 14,000 acute hepatitis B cases occurred in 2020 </a:t>
            </a:r>
          </a:p>
          <a:p>
            <a:r>
              <a:rPr lang="en-US" dirty="0"/>
              <a:t>1,752 hepatitis B-associated deaths among US residents were reported (0.45 cases per 100,000)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67EEE-B788-40CC-83D7-C9E95F68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95262"/>
            <a:ext cx="11801475" cy="6467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B27573-B099-4AA9-9610-7A7F34995AD9}"/>
              </a:ext>
            </a:extLst>
          </p:cNvPr>
          <p:cNvSpPr/>
          <p:nvPr/>
        </p:nvSpPr>
        <p:spPr>
          <a:xfrm>
            <a:off x="3543300" y="3246198"/>
            <a:ext cx="5645426" cy="1812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32B25-CCB0-4C38-BFE2-9378FE97D354}"/>
              </a:ext>
            </a:extLst>
          </p:cNvPr>
          <p:cNvSpPr txBox="1"/>
          <p:nvPr/>
        </p:nvSpPr>
        <p:spPr>
          <a:xfrm>
            <a:off x="4052183" y="3428999"/>
            <a:ext cx="490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hepatitis B infections are highest among people aged 30-59 years because many people at risk in this group have not been vaccinated as recommended.</a:t>
            </a:r>
          </a:p>
        </p:txBody>
      </p:sp>
    </p:spTree>
    <p:extLst>
      <p:ext uri="{BB962C8B-B14F-4D97-AF65-F5344CB8AC3E}">
        <p14:creationId xmlns:p14="http://schemas.microsoft.com/office/powerpoint/2010/main" val="414466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CFB2-C5B0-48DA-BBB6-76DA47BD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should be screened for hepatitis B infection?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D6F5-1055-4A18-9D63-DC9F2971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Adults</a:t>
            </a:r>
            <a:endParaRPr lang="en-US" dirty="0"/>
          </a:p>
          <a:p>
            <a:r>
              <a:rPr lang="en-US" dirty="0"/>
              <a:t>Clinicians should screen all adults aged 18 years and older for HBV infection at least once during their lifetime using the triple panel test which includes hepatitis B surface antigen (HBsAg), antibody to hepatitis B surface antigen (anti-HBs), and total antibody to hepatitis B core antigen total anti-</a:t>
            </a:r>
            <a:r>
              <a:rPr lang="en-US" dirty="0" err="1"/>
              <a:t>HBc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Infants</a:t>
            </a:r>
            <a:endParaRPr lang="en-US" dirty="0"/>
          </a:p>
          <a:p>
            <a:r>
              <a:rPr lang="en-US" dirty="0"/>
              <a:t>Clinicians should test all infants born to pregnant people who are HBsAg positive or have other evidence of HBV infection for HBsAg and anti-HBs </a:t>
            </a:r>
            <a:r>
              <a:rPr lang="en-US" dirty="0" err="1"/>
              <a:t>seromarkers</a:t>
            </a:r>
            <a:r>
              <a:rPr lang="en-US" dirty="0"/>
              <a:t>, at 9-12 months of age or 1-2 months after vaccine series completion if the series is delayed</a:t>
            </a:r>
          </a:p>
          <a:p>
            <a:pPr marL="0" indent="0">
              <a:buNone/>
            </a:pPr>
            <a:r>
              <a:rPr lang="en-US" b="1" dirty="0"/>
              <a:t>Pregnant people</a:t>
            </a:r>
            <a:endParaRPr lang="en-US" dirty="0"/>
          </a:p>
          <a:p>
            <a:r>
              <a:rPr lang="en-US" dirty="0"/>
              <a:t>Clinicians should screen all pregnant people for hepatitis B surface antigen (HBsAg) during each pregnancy, preferably in the first trimester, regardless of vaccination status or history of testing (</a:t>
            </a:r>
            <a:r>
              <a:rPr lang="en-US" u="sng" dirty="0">
                <a:hlinkClick r:id="rId2"/>
              </a:rPr>
              <a:t>11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637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3A7E-B96C-4397-A84A-912791B4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3042F-8F19-442B-AE62-AE8A88923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3866A-5656-491A-8E76-0AB0D250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80987"/>
            <a:ext cx="117443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3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2073</Words>
  <Application>Microsoft Office PowerPoint</Application>
  <PresentationFormat>Widescreen</PresentationFormat>
  <Paragraphs>184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Helvetica</vt:lpstr>
      <vt:lpstr>Office Theme</vt:lpstr>
      <vt:lpstr>HIV, HBV, HCV</vt:lpstr>
      <vt:lpstr>Outline</vt:lpstr>
      <vt:lpstr>Hepatitis B – Key Facts</vt:lpstr>
      <vt:lpstr>Natural History</vt:lpstr>
      <vt:lpstr>PowerPoint Presentation</vt:lpstr>
      <vt:lpstr>PowerPoint Presentation</vt:lpstr>
      <vt:lpstr>HBV Incidence in the US</vt:lpstr>
      <vt:lpstr>Who should be screened for hepatitis B infection? </vt:lpstr>
      <vt:lpstr>PowerPoint Presentation</vt:lpstr>
      <vt:lpstr>Triple Testing (and then some)</vt:lpstr>
      <vt:lpstr>Interpreting HBV Testing</vt:lpstr>
      <vt:lpstr>Transmission</vt:lpstr>
      <vt:lpstr>Hepatitis B Treatment</vt:lpstr>
      <vt:lpstr>What are the hepatitis B vaccines licensed for use in the United States?</vt:lpstr>
      <vt:lpstr>Other Questions</vt:lpstr>
      <vt:lpstr>FAQ</vt:lpstr>
      <vt:lpstr>Hepatitis B</vt:lpstr>
      <vt:lpstr>PowerPoint Presentation</vt:lpstr>
      <vt:lpstr>PowerPoint Presentation</vt:lpstr>
      <vt:lpstr>PowerPoint Presentation</vt:lpstr>
      <vt:lpstr>Screening for hepatitis C</vt:lpstr>
      <vt:lpstr>PowerPoint Presentation</vt:lpstr>
      <vt:lpstr>Spontaneous clearance?</vt:lpstr>
      <vt:lpstr>Chronic HCV Sequelae</vt:lpstr>
      <vt:lpstr>Tests for Liver Damage</vt:lpstr>
      <vt:lpstr>PowerPoint Presentation</vt:lpstr>
      <vt:lpstr>HCV Treatment</vt:lpstr>
      <vt:lpstr>PowerPoint Presentation</vt:lpstr>
      <vt:lpstr>Treatment Considerations</vt:lpstr>
      <vt:lpstr>PA DOH Viral Hepatitis Elimination Program</vt:lpstr>
      <vt:lpstr>Hepatitis Treatment</vt:lpstr>
      <vt:lpstr>HIV</vt:lpstr>
      <vt:lpstr>PowerPoint Presentation</vt:lpstr>
      <vt:lpstr>Estimated HIV Infections Among Black/African American People in the US, 2015–2019</vt:lpstr>
      <vt:lpstr>PowerPoint Presentation</vt:lpstr>
      <vt:lpstr>Epidemiology</vt:lpstr>
      <vt:lpstr>PowerPoint Presentation</vt:lpstr>
      <vt:lpstr>PowerPoint Presentation</vt:lpstr>
      <vt:lpstr>HIV Testing</vt:lpstr>
      <vt:lpstr>PowerPoint Presentation</vt:lpstr>
      <vt:lpstr>PowerPoint Presentation</vt:lpstr>
      <vt:lpstr>Goal: Virologic suppression</vt:lpstr>
      <vt:lpstr>HIV Care Continuum</vt:lpstr>
      <vt:lpstr>State of the ART</vt:lpstr>
      <vt:lpstr>State of the ART</vt:lpstr>
      <vt:lpstr>HIV Treatment</vt:lpstr>
      <vt:lpstr>PrEP in Pinch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HIV, HBV, HCV</dc:title>
  <dc:creator>Ho, Ken Sujin</dc:creator>
  <cp:lastModifiedBy>Jennifer Condel</cp:lastModifiedBy>
  <cp:revision>31</cp:revision>
  <dcterms:created xsi:type="dcterms:W3CDTF">2023-03-17T20:18:17Z</dcterms:created>
  <dcterms:modified xsi:type="dcterms:W3CDTF">2023-03-21T12:55:48Z</dcterms:modified>
</cp:coreProperties>
</file>