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3/27/2023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6"/>
            <a:ext cx="8610600" cy="6559673"/>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00" b="1" u="sng" dirty="0">
                <a:solidFill>
                  <a:schemeClr val="tx1"/>
                </a:solidFill>
              </a:rPr>
              <a:t>Accreditation Statement:</a:t>
            </a:r>
          </a:p>
          <a:p>
            <a:pPr algn="l">
              <a:spcBef>
                <a:spcPts val="0"/>
              </a:spcBef>
            </a:pPr>
            <a:r>
              <a:rPr lang="en-US" sz="10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000" dirty="0">
              <a:solidFill>
                <a:schemeClr val="tx1"/>
              </a:solidFill>
              <a:latin typeface="Calibri" panose="020F0502020204030204" pitchFamily="34" charset="0"/>
              <a:cs typeface="Calibri" panose="020F0502020204030204" pitchFamily="34" charset="0"/>
            </a:endParaRPr>
          </a:p>
          <a:p>
            <a:pPr algn="l">
              <a:spcBef>
                <a:spcPts val="0"/>
              </a:spcBef>
            </a:pPr>
            <a:r>
              <a:rPr lang="en-US" sz="10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000" dirty="0">
                <a:solidFill>
                  <a:schemeClr val="tx1"/>
                </a:solidFill>
              </a:rPr>
              <a:t>The University of Pittsburgh School of Medicine designates this live activity for a maximum of 3.0 AMA PRA Category 1 Credits™.   Physicians should claim only the credit commensurate with the extent of their participation in the activity.</a:t>
            </a:r>
          </a:p>
          <a:p>
            <a:pPr algn="l">
              <a:spcBef>
                <a:spcPts val="0"/>
              </a:spcBef>
            </a:pPr>
            <a:endParaRPr lang="en-US" sz="1000" dirty="0">
              <a:solidFill>
                <a:schemeClr val="tx1"/>
              </a:solidFill>
            </a:endParaRPr>
          </a:p>
          <a:p>
            <a:pPr algn="l"/>
            <a:r>
              <a:rPr lang="en-US" sz="1000" b="1" u="sng" dirty="0">
                <a:solidFill>
                  <a:schemeClr val="tx1"/>
                </a:solidFill>
              </a:rPr>
              <a:t>Nursing (CNE)</a:t>
            </a:r>
            <a:br>
              <a:rPr lang="en-US" sz="1000" dirty="0">
                <a:solidFill>
                  <a:schemeClr val="tx1"/>
                </a:solidFill>
              </a:rPr>
            </a:br>
            <a:r>
              <a:rPr lang="en-US" sz="1000" dirty="0">
                <a:solidFill>
                  <a:schemeClr val="tx1"/>
                </a:solidFill>
              </a:rPr>
              <a:t>The maximum number of hours awarded for this Continuing Nursing Education activity is 3.0 contact hours.</a:t>
            </a:r>
            <a:br>
              <a:rPr lang="en-US" sz="1000" dirty="0">
                <a:solidFill>
                  <a:schemeClr val="tx1"/>
                </a:solidFill>
              </a:rPr>
            </a:br>
            <a:endParaRPr lang="en-US" sz="1000" dirty="0">
              <a:solidFill>
                <a:schemeClr val="tx1"/>
              </a:solidFill>
            </a:endParaRPr>
          </a:p>
          <a:p>
            <a:pPr algn="l"/>
            <a:r>
              <a:rPr lang="en-US" sz="1000" b="1" u="sng" dirty="0">
                <a:solidFill>
                  <a:schemeClr val="tx1"/>
                </a:solidFill>
              </a:rPr>
              <a:t>Physician Assistant (AAPA)</a:t>
            </a:r>
            <a:br>
              <a:rPr lang="en-US" sz="1000" dirty="0">
                <a:solidFill>
                  <a:schemeClr val="tx1"/>
                </a:solidFill>
              </a:rPr>
            </a:br>
            <a:r>
              <a:rPr lang="en-US" sz="1000" dirty="0">
                <a:solidFill>
                  <a:schemeClr val="tx1"/>
                </a:solidFill>
              </a:rPr>
              <a:t>The University of Pittsburgh has been authorized by the American Academy of PAs (AAPA) to award AAPA Category 1 CME credit for activities planned in accordance with AAPA CME Criteria. This activity is designated for 3.0  AAPA Category 1 CME credit. PAs should only claim credit commensurate with the extent of their participation. </a:t>
            </a:r>
          </a:p>
          <a:p>
            <a:pPr algn="l"/>
            <a:endParaRPr lang="en-US" sz="1000" dirty="0">
              <a:solidFill>
                <a:schemeClr val="tx1"/>
              </a:solidFill>
            </a:endParaRPr>
          </a:p>
          <a:p>
            <a:pPr algn="l"/>
            <a:r>
              <a:rPr lang="en-US" sz="1000" b="1" u="sng" dirty="0">
                <a:solidFill>
                  <a:schemeClr val="tx1"/>
                </a:solidFill>
              </a:rPr>
              <a:t>Social Work (ASWB) </a:t>
            </a:r>
            <a:br>
              <a:rPr lang="en-US" sz="1000" dirty="0">
                <a:solidFill>
                  <a:schemeClr val="tx1"/>
                </a:solidFill>
              </a:rPr>
            </a:br>
            <a:r>
              <a:rPr lang="en-US" sz="10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00">
                <a:solidFill>
                  <a:schemeClr val="tx1"/>
                </a:solidFill>
              </a:rPr>
              <a:t>receive 3.0 </a:t>
            </a:r>
            <a:r>
              <a:rPr lang="en-US" sz="1000" dirty="0">
                <a:solidFill>
                  <a:schemeClr val="tx1"/>
                </a:solidFill>
              </a:rPr>
              <a:t>continuing education credits. </a:t>
            </a:r>
          </a:p>
          <a:p>
            <a:pPr algn="l">
              <a:spcBef>
                <a:spcPts val="0"/>
              </a:spcBef>
            </a:pPr>
            <a:endParaRPr lang="en-US" sz="1000" dirty="0">
              <a:solidFill>
                <a:schemeClr val="tx1"/>
              </a:solidFill>
            </a:endParaRPr>
          </a:p>
          <a:p>
            <a:pPr algn="l">
              <a:spcBef>
                <a:spcPts val="0"/>
              </a:spcBef>
            </a:pPr>
            <a:endParaRPr lang="en-US" sz="1000" dirty="0">
              <a:solidFill>
                <a:schemeClr val="tx1"/>
              </a:solidFill>
            </a:endParaRPr>
          </a:p>
          <a:p>
            <a:pPr algn="l">
              <a:spcBef>
                <a:spcPts val="0"/>
              </a:spcBef>
            </a:pPr>
            <a:r>
              <a:rPr lang="en-US" sz="1000" b="1" u="sng" dirty="0">
                <a:solidFill>
                  <a:schemeClr val="tx1"/>
                </a:solidFill>
              </a:rPr>
              <a:t>Other health care professionals: </a:t>
            </a:r>
          </a:p>
          <a:p>
            <a:pPr algn="l">
              <a:spcBef>
                <a:spcPts val="0"/>
              </a:spcBef>
            </a:pPr>
            <a:r>
              <a:rPr lang="en-US" sz="1000" dirty="0">
                <a:solidFill>
                  <a:schemeClr val="tx1"/>
                </a:solidFill>
              </a:rPr>
              <a:t>Other health care professionals will receive a certificate of attendance confirming the number of contact hours commensurate with the extent of participation in this activity.  </a:t>
            </a:r>
            <a:endParaRPr lang="en-US" sz="10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Conflict of Interest Disclosure</a:t>
            </a:r>
            <a:r>
              <a:rPr lang="en-US" sz="1000" b="1" dirty="0">
                <a:solidFill>
                  <a:schemeClr val="tx1"/>
                </a:solidFill>
              </a:rPr>
              <a:t>:</a:t>
            </a:r>
            <a:endParaRPr lang="en-US" sz="1000" dirty="0">
              <a:solidFill>
                <a:schemeClr val="tx1"/>
              </a:solidFill>
            </a:endParaRPr>
          </a:p>
          <a:p>
            <a:pPr algn="l">
              <a:spcBef>
                <a:spcPts val="0"/>
              </a:spcBef>
            </a:pPr>
            <a:r>
              <a:rPr lang="en-US" sz="10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00" dirty="0"/>
              <a:t>. </a:t>
            </a:r>
          </a:p>
          <a:p>
            <a:pPr algn="l">
              <a:spcBef>
                <a:spcPts val="0"/>
              </a:spcBef>
            </a:pPr>
            <a:endParaRPr lang="en-US" sz="1000" dirty="0"/>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3166</TotalTime>
  <Words>494</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61</cp:revision>
  <dcterms:created xsi:type="dcterms:W3CDTF">2010-08-03T12:49:34Z</dcterms:created>
  <dcterms:modified xsi:type="dcterms:W3CDTF">2023-03-27T13:10:31Z</dcterms:modified>
</cp:coreProperties>
</file>