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</p:sldMasterIdLst>
  <p:notesMasterIdLst>
    <p:notesMasterId r:id="rId11"/>
  </p:notesMasterIdLst>
  <p:sldIdLst>
    <p:sldId id="286" r:id="rId5"/>
    <p:sldId id="287" r:id="rId6"/>
    <p:sldId id="297" r:id="rId7"/>
    <p:sldId id="288" r:id="rId8"/>
    <p:sldId id="299" r:id="rId9"/>
    <p:sldId id="300" r:id="rId10"/>
  </p:sldIdLst>
  <p:sldSz cx="9144000" cy="5143500" type="screen16x9"/>
  <p:notesSz cx="9144000" cy="51435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104A"/>
    <a:srgbClr val="904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4"/>
    <p:restoredTop sz="94670"/>
  </p:normalViewPr>
  <p:slideViewPr>
    <p:cSldViewPr>
      <p:cViewPr varScale="1">
        <p:scale>
          <a:sx n="142" d="100"/>
          <a:sy n="142" d="100"/>
        </p:scale>
        <p:origin x="648" y="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875EF-3063-4547-A1ED-C7C89C7BB693}" type="datetimeFigureOut">
              <a:rPr lang="en-US" smtClean="0"/>
              <a:t>6/14/2023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642938"/>
            <a:ext cx="3086100" cy="1736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2474913"/>
            <a:ext cx="7315200" cy="20256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4886325"/>
            <a:ext cx="3962400" cy="257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2435-2A54-5D47-B2E7-E30D321477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45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02F55-CB66-B23B-B120-33F9AB6CF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878252"/>
            <a:ext cx="8534400" cy="182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4D10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C0BE3-B379-1A62-D54B-D7B1820B7C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" y="2738802"/>
            <a:ext cx="8534400" cy="126783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bg object 18">
            <a:extLst>
              <a:ext uri="{FF2B5EF4-FFF2-40B4-BE49-F238E27FC236}">
                <a16:creationId xmlns:a16="http://schemas.microsoft.com/office/drawing/2014/main" id="{BA99B2E0-9FB0-E6B0-C1BB-D956629762F4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5006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27DD7-38E5-A93B-9D76-98686A057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047750"/>
            <a:ext cx="8458199" cy="3505201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bg object 18">
            <a:extLst>
              <a:ext uri="{FF2B5EF4-FFF2-40B4-BE49-F238E27FC236}">
                <a16:creationId xmlns:a16="http://schemas.microsoft.com/office/drawing/2014/main" id="{2852F736-B64A-B3BA-B03A-E42B03ED0FEC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Holder 2">
            <a:extLst>
              <a:ext uri="{FF2B5EF4-FFF2-40B4-BE49-F238E27FC236}">
                <a16:creationId xmlns:a16="http://schemas.microsoft.com/office/drawing/2014/main" id="{7344CBD1-E0EE-FB34-CD21-5BA2D496B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8458200" cy="87020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668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8">
            <a:extLst>
              <a:ext uri="{FF2B5EF4-FFF2-40B4-BE49-F238E27FC236}">
                <a16:creationId xmlns:a16="http://schemas.microsoft.com/office/drawing/2014/main" id="{842389F1-693F-2C27-F595-29277537D795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806191-3825-7D18-984E-560279D876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870585"/>
            <a:ext cx="8382000" cy="18288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>
                <a:solidFill>
                  <a:srgbClr val="4D104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F019AF1-9FE6-4CDA-AC03-30FE0A185D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2731135"/>
            <a:ext cx="8382000" cy="126783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1852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C3405-8D8D-61DC-2879-E172CEA24E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073" y="1123950"/>
            <a:ext cx="4114801" cy="3262312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2F2E8-F1A6-29CB-421A-41EE155F7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4399" y="1123950"/>
            <a:ext cx="4114801" cy="3262312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g object 18">
            <a:extLst>
              <a:ext uri="{FF2B5EF4-FFF2-40B4-BE49-F238E27FC236}">
                <a16:creationId xmlns:a16="http://schemas.microsoft.com/office/drawing/2014/main" id="{5DC7E593-11B0-5883-AFE6-2774A0D9EA11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Holder 2">
            <a:extLst>
              <a:ext uri="{FF2B5EF4-FFF2-40B4-BE49-F238E27FC236}">
                <a16:creationId xmlns:a16="http://schemas.microsoft.com/office/drawing/2014/main" id="{CE4E97DB-E110-0E62-C10F-22F8D9A2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8458200" cy="87020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42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ECDD4-D16D-C151-15BC-11D739D3D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2" y="986191"/>
            <a:ext cx="3997684" cy="619125"/>
          </a:xfrm>
        </p:spPr>
        <p:txBody>
          <a:bodyPr lIns="0" tIns="0" rIns="0" bIns="0" anchor="b"/>
          <a:lstStyle>
            <a:lvl1pPr marL="0" indent="0">
              <a:buNone/>
              <a:defRPr sz="2400" b="1">
                <a:solidFill>
                  <a:srgbClr val="4D10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0F13C-B6A0-1C49-FE9A-D3716A39B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2" y="1666874"/>
            <a:ext cx="3997684" cy="2886075"/>
          </a:xfr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682DA-AA0A-3E72-EECF-A575146D2F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986191"/>
            <a:ext cx="4191000" cy="619125"/>
          </a:xfrm>
        </p:spPr>
        <p:txBody>
          <a:bodyPr lIns="0" tIns="0" rIns="0" bIns="0" anchor="b"/>
          <a:lstStyle>
            <a:lvl1pPr marL="0" indent="0">
              <a:buNone/>
              <a:defRPr sz="2400" b="1">
                <a:solidFill>
                  <a:srgbClr val="4D104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73D66-91DC-5A72-8210-2B971B97C6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72000" y="1666874"/>
            <a:ext cx="4191000" cy="2886075"/>
          </a:xfrm>
        </p:spPr>
        <p:txBody>
          <a:bodyPr lIns="0" tIns="0" rIns="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g object 18">
            <a:extLst>
              <a:ext uri="{FF2B5EF4-FFF2-40B4-BE49-F238E27FC236}">
                <a16:creationId xmlns:a16="http://schemas.microsoft.com/office/drawing/2014/main" id="{86D7F95F-B717-0C27-A918-58D53EAFCD8E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Holder 2">
            <a:extLst>
              <a:ext uri="{FF2B5EF4-FFF2-40B4-BE49-F238E27FC236}">
                <a16:creationId xmlns:a16="http://schemas.microsoft.com/office/drawing/2014/main" id="{DDF4FAF5-70E8-7E38-E931-81B149AFC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8458200" cy="87020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327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g object 18">
            <a:extLst>
              <a:ext uri="{FF2B5EF4-FFF2-40B4-BE49-F238E27FC236}">
                <a16:creationId xmlns:a16="http://schemas.microsoft.com/office/drawing/2014/main" id="{B934575E-ACCB-4741-5BC5-5A8999006B92}"/>
              </a:ext>
            </a:extLst>
          </p:cNvPr>
          <p:cNvSpPr/>
          <p:nvPr userDrawn="1"/>
        </p:nvSpPr>
        <p:spPr>
          <a:xfrm>
            <a:off x="0" y="0"/>
            <a:ext cx="9144000" cy="870585"/>
          </a:xfrm>
          <a:custGeom>
            <a:avLst/>
            <a:gdLst/>
            <a:ahLst/>
            <a:cxnLst/>
            <a:rect l="l" t="t" r="r" b="b"/>
            <a:pathLst>
              <a:path w="9144000" h="870585">
                <a:moveTo>
                  <a:pt x="9144000" y="0"/>
                </a:moveTo>
                <a:lnTo>
                  <a:pt x="0" y="0"/>
                </a:lnTo>
                <a:lnTo>
                  <a:pt x="0" y="870203"/>
                </a:lnTo>
                <a:lnTo>
                  <a:pt x="9144000" y="870203"/>
                </a:lnTo>
                <a:lnTo>
                  <a:pt x="9144000" y="0"/>
                </a:lnTo>
                <a:close/>
              </a:path>
            </a:pathLst>
          </a:custGeom>
          <a:solidFill>
            <a:srgbClr val="4D10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Holder 2">
            <a:extLst>
              <a:ext uri="{FF2B5EF4-FFF2-40B4-BE49-F238E27FC236}">
                <a16:creationId xmlns:a16="http://schemas.microsoft.com/office/drawing/2014/main" id="{7DD7B9A5-9586-80A8-3463-D634B8681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0"/>
            <a:ext cx="8458200" cy="870204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>
              <a:defRPr sz="24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7610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71A1B-9D63-1418-5106-0B1D960F1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E4425-0704-1D83-1BDF-C64FAFB3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331B4B-68D2-AD51-8B13-3FDD0E6B8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2098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3F7C7-F74D-BACF-6398-1746483D7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5F78FB-ACFA-BD6D-387C-82AA949797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18BAF5-5EF9-E009-2845-E1058436475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4705350"/>
            <a:ext cx="1737360" cy="288891"/>
          </a:xfrm>
          <a:prstGeom prst="rect">
            <a:avLst/>
          </a:prstGeom>
        </p:spPr>
      </p:pic>
      <p:sp>
        <p:nvSpPr>
          <p:cNvPr id="12" name="Holder 5">
            <a:extLst>
              <a:ext uri="{FF2B5EF4-FFF2-40B4-BE49-F238E27FC236}">
                <a16:creationId xmlns:a16="http://schemas.microsoft.com/office/drawing/2014/main" id="{626ECAA9-9676-85C5-0F7C-AB2555323E26}"/>
              </a:ext>
            </a:extLst>
          </p:cNvPr>
          <p:cNvSpPr txBox="1">
            <a:spLocks/>
          </p:cNvSpPr>
          <p:nvPr userDrawn="1"/>
        </p:nvSpPr>
        <p:spPr>
          <a:xfrm>
            <a:off x="76200" y="4828540"/>
            <a:ext cx="320929" cy="165701"/>
          </a:xfrm>
          <a:prstGeom prst="rect">
            <a:avLst/>
          </a:prstGeom>
        </p:spPr>
        <p:txBody>
          <a:bodyPr lIns="0" tIns="0" rIns="0" bIns="0"/>
          <a:lstStyle>
            <a:defPPr>
              <a:defRPr kern="0"/>
            </a:defPPr>
            <a:lvl1pPr>
              <a:defRPr sz="1000" b="0" i="0">
                <a:solidFill>
                  <a:srgbClr val="4D0F49"/>
                </a:solidFill>
                <a:latin typeface="Arial"/>
                <a:cs typeface="Arial"/>
              </a:defRPr>
            </a:lvl1pPr>
          </a:lstStyle>
          <a:p>
            <a:pPr marL="107950"/>
            <a:fld id="{81D60167-4931-47E6-BA6A-407CBD079E47}" type="slidenum">
              <a:rPr lang="en-US" spc="-5" smtClean="0"/>
              <a:pPr marL="107950"/>
              <a:t>‹#›</a:t>
            </a:fld>
            <a:endParaRPr lang="en-US" spc="-5" dirty="0"/>
          </a:p>
        </p:txBody>
      </p:sp>
    </p:spTree>
    <p:extLst>
      <p:ext uri="{BB962C8B-B14F-4D97-AF65-F5344CB8AC3E}">
        <p14:creationId xmlns:p14="http://schemas.microsoft.com/office/powerpoint/2010/main" val="227382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mbridge.org/core/journals/infection-control-and-hospital-epidemiology/article/impact-of-healthcare-associated-infections-on-mortality-and-length-of-stay-in-singaporea-timevarying-analysis/9AACBE66488BBECEE725D80B2904168B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hindawi.com/journals/bmri/2019/2590563/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ncbi.nlm.nih.gov/pmc/articles/PMC6224124/" TargetMode="External"/><Relationship Id="rId5" Type="http://schemas.openxmlformats.org/officeDocument/2006/relationships/hyperlink" Target="https://academic.oup.com/intqhc/article/34/2/mzab160/6464696" TargetMode="External"/><Relationship Id="rId4" Type="http://schemas.openxmlformats.org/officeDocument/2006/relationships/hyperlink" Target="https://www.ncbi.nlm.nih.gov/pmc/articles/PMC5813333/" TargetMode="Externa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C8EC1-65D9-AF50-192E-E1A337EFAE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Finance Leader Training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7F9A2-33EA-31B6-3528-DB6A57826B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Outcome Measu</a:t>
            </a:r>
            <a:r>
              <a:rPr lang="en-US" dirty="0"/>
              <a:t>rements (Trending and Responding)</a:t>
            </a:r>
            <a:endParaRPr lang="en-US" sz="2400" dirty="0"/>
          </a:p>
          <a:p>
            <a:r>
              <a:rPr lang="en-US" sz="2000" dirty="0"/>
              <a:t>Prep by: Holly Schrag, BS, MBA, Director of Business Operations and Capacity Management (2023)</a:t>
            </a:r>
          </a:p>
          <a:p>
            <a:endParaRPr lang="en-US" dirty="0"/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EBBD1790-943E-F351-AD2E-E4EF9228E6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043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7"/>
    </mc:Choice>
    <mc:Fallback xmlns="">
      <p:transition spd="slow" advTm="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F14B2B-4BA0-3445-90DA-B3B3A9DAA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Outcome measures </a:t>
            </a:r>
            <a:r>
              <a:rPr lang="en-US" dirty="0"/>
              <a:t>reflect the impact of the health care service or intervention on the health status of patients.</a:t>
            </a:r>
          </a:p>
          <a:p>
            <a:r>
              <a:rPr lang="en-US" dirty="0"/>
              <a:t>Mortality </a:t>
            </a:r>
          </a:p>
          <a:p>
            <a:r>
              <a:rPr lang="en-US" dirty="0"/>
              <a:t>Complications</a:t>
            </a:r>
          </a:p>
          <a:p>
            <a:r>
              <a:rPr lang="en-US" dirty="0"/>
              <a:t>HAI </a:t>
            </a:r>
          </a:p>
          <a:p>
            <a:r>
              <a:rPr lang="en-US" dirty="0"/>
              <a:t>Patient Experience</a:t>
            </a:r>
          </a:p>
          <a:p>
            <a:r>
              <a:rPr lang="en-US" dirty="0"/>
              <a:t>Readmission </a:t>
            </a:r>
          </a:p>
          <a:p>
            <a:r>
              <a:rPr lang="en-US" dirty="0"/>
              <a:t>Length of Stay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7998D-88A5-ED14-A312-B06468929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Outcomes and Measurements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C5AFE8F2-248C-6DC7-BCA7-EC619C5CE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169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06"/>
    </mc:Choice>
    <mc:Fallback xmlns="">
      <p:transition spd="slow" advTm="10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9EF689-859A-C215-BAC8-C656B73CB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Risk of infection/adverse events</a:t>
            </a:r>
          </a:p>
          <a:p>
            <a:pPr lvl="1"/>
            <a:r>
              <a:rPr lang="en-US" dirty="0"/>
              <a:t>HAI</a:t>
            </a:r>
          </a:p>
          <a:p>
            <a:pPr lvl="1"/>
            <a:r>
              <a:rPr lang="en-US" dirty="0"/>
              <a:t>Other infectious disease</a:t>
            </a:r>
          </a:p>
          <a:p>
            <a:r>
              <a:rPr lang="en-US" dirty="0"/>
              <a:t>Cost impact</a:t>
            </a:r>
          </a:p>
          <a:p>
            <a:pPr lvl="1"/>
            <a:r>
              <a:rPr lang="en-US" dirty="0"/>
              <a:t>Payment on DRG</a:t>
            </a:r>
          </a:p>
          <a:p>
            <a:pPr lvl="1"/>
            <a:r>
              <a:rPr lang="en-US" dirty="0"/>
              <a:t>Expected LOS vs Actual</a:t>
            </a:r>
          </a:p>
          <a:p>
            <a:pPr lvl="1"/>
            <a:r>
              <a:rPr lang="en-US" dirty="0"/>
              <a:t>Increased resources/supplies/daily living</a:t>
            </a:r>
          </a:p>
          <a:p>
            <a:r>
              <a:rPr lang="en-US" dirty="0"/>
              <a:t>Patient throughput and Quality</a:t>
            </a:r>
          </a:p>
          <a:p>
            <a:pPr lvl="1"/>
            <a:r>
              <a:rPr lang="en-US" dirty="0"/>
              <a:t>Right bed/right patient/right time</a:t>
            </a:r>
          </a:p>
          <a:p>
            <a:pPr lvl="1"/>
            <a:r>
              <a:rPr lang="en-US" dirty="0"/>
              <a:t>ICU LOS</a:t>
            </a:r>
          </a:p>
          <a:p>
            <a:pPr lvl="1"/>
            <a:r>
              <a:rPr lang="en-US" dirty="0"/>
              <a:t>ED Boarders</a:t>
            </a:r>
          </a:p>
          <a:p>
            <a:pPr lvl="1"/>
            <a:r>
              <a:rPr lang="en-US" dirty="0"/>
              <a:t>PACU Boarders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FFEE69-D991-A831-FB8A-F65A4DC5D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 impact on Quality and Cost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FB3E16B-6A35-1EFA-B28F-10C6A6E10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2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8346"/>
    </mc:Choice>
    <mc:Fallback xmlns="">
      <p:transition spd="slow" advTm="40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2910A-8EAF-BF78-59B9-44A95046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7523162" cy="552450"/>
          </a:xfrm>
        </p:spPr>
        <p:txBody>
          <a:bodyPr>
            <a:normAutofit/>
          </a:bodyPr>
          <a:lstStyle/>
          <a:p>
            <a:r>
              <a:rPr lang="en-US" dirty="0"/>
              <a:t>Using Trended Data to make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EC5C6-1EC6-C591-19AA-6FF65C223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1123950"/>
            <a:ext cx="4629150" cy="327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/>
              <a:t>Who/what/why</a:t>
            </a:r>
          </a:p>
          <a:p>
            <a:r>
              <a:rPr lang="en-US" sz="1800" dirty="0"/>
              <a:t>Service Line</a:t>
            </a:r>
          </a:p>
          <a:p>
            <a:r>
              <a:rPr lang="en-US" sz="1800" dirty="0"/>
              <a:t>Physician</a:t>
            </a:r>
          </a:p>
          <a:p>
            <a:r>
              <a:rPr lang="en-US" sz="1800" dirty="0"/>
              <a:t>Diagnosis</a:t>
            </a:r>
          </a:p>
          <a:p>
            <a:r>
              <a:rPr lang="en-US" sz="1800" dirty="0"/>
              <a:t>Predictive Model</a:t>
            </a:r>
          </a:p>
          <a:p>
            <a:r>
              <a:rPr lang="en-US" sz="1800" dirty="0"/>
              <a:t>Perception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65C6C3-A5B3-BF94-B89A-DC596EB70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200150"/>
            <a:ext cx="2949575" cy="3201988"/>
          </a:xfrm>
        </p:spPr>
        <p:txBody>
          <a:bodyPr/>
          <a:lstStyle/>
          <a:p>
            <a:r>
              <a:rPr lang="en-US" sz="2400" b="1" u="sng" dirty="0"/>
              <a:t>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Readmission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Quality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Patient Experience	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C804C9-CAD3-F846-155D-3D5C0B0D56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9487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53"/>
    </mc:Choice>
    <mc:Fallback xmlns="">
      <p:transition spd="slow" advTm="192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5F69BD-7D4A-3591-04DD-DB0C01FCD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Training/Education</a:t>
            </a:r>
          </a:p>
          <a:p>
            <a:r>
              <a:rPr lang="en-US" dirty="0"/>
              <a:t>Rounding</a:t>
            </a:r>
          </a:p>
          <a:p>
            <a:r>
              <a:rPr lang="en-US" dirty="0"/>
              <a:t>Discharge Planning</a:t>
            </a:r>
          </a:p>
          <a:p>
            <a:r>
              <a:rPr lang="en-US" dirty="0"/>
              <a:t>Multi disciplinary Communication/planning</a:t>
            </a:r>
          </a:p>
          <a:p>
            <a:r>
              <a:rPr lang="en-US" dirty="0"/>
              <a:t>LOS planning/day of discharge</a:t>
            </a:r>
          </a:p>
          <a:p>
            <a:r>
              <a:rPr lang="en-US" dirty="0"/>
              <a:t>Budget Analysis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A28740F-69EC-B360-A48B-7D5FC915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Nurse Leader Response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B9FDA39-9979-9CD7-C35C-E5F9DC258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03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960"/>
    </mc:Choice>
    <mc:Fallback xmlns="">
      <p:transition spd="slow" advTm="1669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DAFC98-B731-634C-DA51-1BCAC4ACB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https://www.ncbi.nlm.nih.gov/pmc/articles/PMC5813333/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https://academic.oup.com/intqhc/article/34/2/mzab160/6464696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https://www.ncbi.nlm.nih.gov/pmc/articles/PMC6224124/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7"/>
              </a:rPr>
              <a:t>https://www.hindawi.com/journals/bmri/2019/2590563/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8"/>
              </a:rPr>
              <a:t>https://www.cambridge.org/core/journals/infection-control-and-hospital-epidemiology/article/impact-of-healthcare-associated-infections-on-mortality-and-length-of-stay-in-singaporea-timevarying-analysis/9AACBE66488BBECEE725D80B2904168B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77579C-6E4F-6875-C966-564544D97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and Additional Resources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60EF76-1283-B1D1-CD28-956BA614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751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5"/>
    </mc:Choice>
    <mc:Fallback xmlns="">
      <p:transition spd="slow" advTm="36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UPMC_PPT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D1049"/>
      </a:accent1>
      <a:accent2>
        <a:srgbClr val="904199"/>
      </a:accent2>
      <a:accent3>
        <a:srgbClr val="47C6E6"/>
      </a:accent3>
      <a:accent4>
        <a:srgbClr val="0092B3"/>
      </a:accent4>
      <a:accent5>
        <a:srgbClr val="5B9BD5"/>
      </a:accent5>
      <a:accent6>
        <a:srgbClr val="DBD9D6"/>
      </a:accent6>
      <a:hlink>
        <a:srgbClr val="F37F89"/>
      </a:hlink>
      <a:folHlink>
        <a:srgbClr val="3634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b7fc808-0dc0-4490-946a-2df308eeff09" xsi:nil="true"/>
    <lcf76f155ced4ddcb4097134ff3c332f xmlns="22fc5484-432a-4a90-901e-205d5c126e96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25372FC35DE24FB3E60AE1E63578E1" ma:contentTypeVersion="17" ma:contentTypeDescription="Create a new document." ma:contentTypeScope="" ma:versionID="7f75a77f5091e249bd6c257851e6eeb5">
  <xsd:schema xmlns:xsd="http://www.w3.org/2001/XMLSchema" xmlns:xs="http://www.w3.org/2001/XMLSchema" xmlns:p="http://schemas.microsoft.com/office/2006/metadata/properties" xmlns:ns2="22fc5484-432a-4a90-901e-205d5c126e96" xmlns:ns3="6b7fc808-0dc0-4490-946a-2df308eeff09" targetNamespace="http://schemas.microsoft.com/office/2006/metadata/properties" ma:root="true" ma:fieldsID="6a92c68dfbe2484b604c70e117e90bc5" ns2:_="" ns3:_="">
    <xsd:import namespace="22fc5484-432a-4a90-901e-205d5c126e96"/>
    <xsd:import namespace="6b7fc808-0dc0-4490-946a-2df308eeff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fc5484-432a-4a90-901e-205d5c126e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ad8b9ce-7cfe-4c6e-ad5f-084dd22e8f9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7fc808-0dc0-4490-946a-2df308eeff0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7b6fbf8-3145-45ad-8c3a-f60375376c0d}" ma:internalName="TaxCatchAll" ma:showField="CatchAllData" ma:web="6b7fc808-0dc0-4490-946a-2df308eef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2F7133-48C2-4E88-9349-DF4A8AE76F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C66269-F897-427C-A3F9-179EAE4FC428}">
  <ds:schemaRefs>
    <ds:schemaRef ds:uri="http://purl.org/dc/elements/1.1/"/>
    <ds:schemaRef ds:uri="6b7fc808-0dc0-4490-946a-2df308eeff09"/>
    <ds:schemaRef ds:uri="http://schemas.microsoft.com/office/2006/documentManagement/type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22fc5484-432a-4a90-901e-205d5c126e96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7599ED7-7F6C-4FB0-8232-47A7997ACD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fc5484-432a-4a90-901e-205d5c126e96"/>
    <ds:schemaRef ds:uri="6b7fc808-0dc0-4490-946a-2df308eeff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</TotalTime>
  <Words>249</Words>
  <Application>Microsoft Office PowerPoint</Application>
  <PresentationFormat>On-screen Show (16:9)</PresentationFormat>
  <Paragraphs>52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Custom Design</vt:lpstr>
      <vt:lpstr>Finance Leader Training</vt:lpstr>
      <vt:lpstr>Outcomes and Measurements</vt:lpstr>
      <vt:lpstr>LOS impact on Quality and Cost</vt:lpstr>
      <vt:lpstr>Using Trended Data to make Decisions</vt:lpstr>
      <vt:lpstr>Nurse Leader Response</vt:lpstr>
      <vt:lpstr>References and 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UPMC PowerPoint</dc:title>
  <dc:creator>Millick, Karissa;Christina Persson</dc:creator>
  <cp:lastModifiedBy>Barone, Annamarie</cp:lastModifiedBy>
  <cp:revision>15</cp:revision>
  <dcterms:created xsi:type="dcterms:W3CDTF">2022-09-28T12:10:58Z</dcterms:created>
  <dcterms:modified xsi:type="dcterms:W3CDTF">2023-06-14T11:31:07Z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2022-09-23T00:00:00Z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2022-09-28T00:00:00Z</vt:filetime>
  </property>
  <property fmtid="{D5CDD505-2E9C-101B-9397-08002B2CF9AE}" pid="5" name="Producer">
    <vt:lpwstr>Microsoft® PowerPoint® 2016</vt:lpwstr>
  </property>
  <property fmtid="{D5CDD505-2E9C-101B-9397-08002B2CF9AE}" pid="6" name="ContentTypeId">
    <vt:lpwstr>0x010100D025372FC35DE24FB3E60AE1E63578E1</vt:lpwstr>
  </property>
  <property fmtid="{D5CDD505-2E9C-101B-9397-08002B2CF9AE}" pid="7" name="MediaServiceImageTags">
    <vt:lpwstr/>
  </property>
  <property fmtid="{D5CDD505-2E9C-101B-9397-08002B2CF9AE}" pid="8" name="MSIP_Label_5e4b1be8-281e-475d-98b0-21c3457e5a46_Enabled">
    <vt:lpwstr>true</vt:lpwstr>
  </property>
  <property fmtid="{D5CDD505-2E9C-101B-9397-08002B2CF9AE}" pid="9" name="MSIP_Label_5e4b1be8-281e-475d-98b0-21c3457e5a46_SetDate">
    <vt:lpwstr>2023-04-27T14:51:54Z</vt:lpwstr>
  </property>
  <property fmtid="{D5CDD505-2E9C-101B-9397-08002B2CF9AE}" pid="10" name="MSIP_Label_5e4b1be8-281e-475d-98b0-21c3457e5a46_Method">
    <vt:lpwstr>Standard</vt:lpwstr>
  </property>
  <property fmtid="{D5CDD505-2E9C-101B-9397-08002B2CF9AE}" pid="11" name="MSIP_Label_5e4b1be8-281e-475d-98b0-21c3457e5a46_Name">
    <vt:lpwstr>Public</vt:lpwstr>
  </property>
  <property fmtid="{D5CDD505-2E9C-101B-9397-08002B2CF9AE}" pid="12" name="MSIP_Label_5e4b1be8-281e-475d-98b0-21c3457e5a46_SiteId">
    <vt:lpwstr>8b3dd73e-4e72-4679-b191-56da1588712b</vt:lpwstr>
  </property>
  <property fmtid="{D5CDD505-2E9C-101B-9397-08002B2CF9AE}" pid="13" name="MSIP_Label_5e4b1be8-281e-475d-98b0-21c3457e5a46_ActionId">
    <vt:lpwstr>edaafb4a-db99-4da7-b99b-476dc75b57b9</vt:lpwstr>
  </property>
  <property fmtid="{D5CDD505-2E9C-101B-9397-08002B2CF9AE}" pid="14" name="MSIP_Label_5e4b1be8-281e-475d-98b0-21c3457e5a46_ContentBits">
    <vt:lpwstr>0</vt:lpwstr>
  </property>
</Properties>
</file>