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7/31/2023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vert="horz" lIns="91440" tIns="45720" rIns="91440" bIns="45720" rtlCol="0" anchor="t">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r>
              <a:rPr lang="en-US" sz="1200" b="1" u="sng" dirty="0">
                <a:solidFill>
                  <a:schemeClr val="tx1"/>
                </a:solidFill>
              </a:rPr>
              <a:t>Physician:</a:t>
            </a:r>
          </a:p>
          <a:p>
            <a:pPr algn="l">
              <a:spcBef>
                <a:spcPts val="0"/>
              </a:spcBef>
            </a:pPr>
            <a:r>
              <a:rPr lang="en-US" sz="1200" dirty="0">
                <a:solidFill>
                  <a:schemeClr val="tx1"/>
                </a:solidFill>
              </a:rPr>
              <a:t>The University of Pittsburgh School of Medicine designates this live activity for a maximum of 1.0 AMA PRA Category 1 Credit™.   Physicians should claim only the credit commensurate with the extent of their participation in the activity.</a:t>
            </a:r>
          </a:p>
          <a:p>
            <a:pPr algn="l"/>
            <a:r>
              <a:rPr lang="en-US" sz="1200" b="1" u="sng" dirty="0">
                <a:solidFill>
                  <a:schemeClr val="tx1"/>
                </a:solidFill>
              </a:rPr>
              <a:t>Physician Assistant (AAPA)</a:t>
            </a:r>
          </a:p>
          <a:p>
            <a:pPr algn="l"/>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1.0 AAPA Category 1 CME credits. PAs should only claim credit commensurate with the extent of their participation. </a:t>
            </a:r>
          </a:p>
          <a:p>
            <a:pPr algn="l"/>
            <a:r>
              <a:rPr lang="en-US" sz="1200" b="1" u="sng" dirty="0">
                <a:solidFill>
                  <a:schemeClr val="tx1"/>
                </a:solidFill>
              </a:rPr>
              <a:t>Social Work (ASWB) </a:t>
            </a:r>
          </a:p>
          <a:p>
            <a:pPr algn="l"/>
            <a:r>
              <a:rPr lang="en-US" sz="120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algn="l">
              <a:spcBef>
                <a:spcPts val="0"/>
              </a:spcBef>
            </a:pPr>
            <a:r>
              <a:rPr lang="en-US" sz="1200" b="1" u="sng" dirty="0">
                <a:solidFill>
                  <a:schemeClr val="tx1"/>
                </a:solidFill>
              </a:rPr>
              <a:t>Other health care professionals: </a:t>
            </a:r>
            <a:endParaRPr lang="en-US" sz="1200" b="1" u="sng" dirty="0">
              <a:solidFill>
                <a:schemeClr val="tx1"/>
              </a:solidFill>
              <a:cs typeface="Calibri"/>
            </a:endParaRP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000" b="1" u="sng" dirty="0">
              <a:solidFill>
                <a:schemeClr val="tx1"/>
              </a:solidFill>
            </a:endParaRPr>
          </a:p>
          <a:p>
            <a:pPr marL="0" marR="0" algn="l">
              <a:lnSpc>
                <a:spcPts val="1400"/>
              </a:lnSpc>
              <a:spcBef>
                <a:spcPts val="0"/>
              </a:spcBef>
              <a:spcAft>
                <a:spcPts val="0"/>
              </a:spcAft>
            </a:pPr>
            <a:r>
              <a:rPr lang="en-US" sz="1200" b="1" u="sng" dirty="0">
                <a:solidFill>
                  <a:schemeClr val="tx1"/>
                </a:solidFill>
              </a:rPr>
              <a:t>The following relevant financial relationships were disclosed</a:t>
            </a:r>
            <a:r>
              <a:rPr lang="en-US" sz="1200" b="1" dirty="0">
                <a:solidFill>
                  <a:schemeClr val="tx1"/>
                </a:solidFill>
              </a:rPr>
              <a:t>: </a:t>
            </a:r>
            <a:r>
              <a:rPr lang="en-US" sz="1200" dirty="0">
                <a:solidFill>
                  <a:schemeClr val="tx1"/>
                </a:solidFill>
              </a:rPr>
              <a:t>Rameshwari </a:t>
            </a:r>
            <a:r>
              <a:rPr lang="en-US" sz="1200" dirty="0" err="1">
                <a:solidFill>
                  <a:schemeClr val="tx1"/>
                </a:solidFill>
              </a:rPr>
              <a:t>Tumuluru</a:t>
            </a:r>
            <a:r>
              <a:rPr lang="en-US" sz="1200" dirty="0">
                <a:solidFill>
                  <a:schemeClr val="tx1"/>
                </a:solidFill>
              </a:rPr>
              <a:t>, MD, receives Grant/Research support from Roche Hoffman Pharmaceutical (sub-investigator, project Aurora Borealis) and Michael Moritz, MD is a Consultant for </a:t>
            </a:r>
            <a:r>
              <a:rPr lang="en-US" sz="1200" dirty="0" err="1">
                <a:solidFill>
                  <a:schemeClr val="tx1"/>
                </a:solidFill>
              </a:rPr>
              <a:t>Alnylum</a:t>
            </a:r>
            <a:r>
              <a:rPr lang="en-US" sz="1200">
                <a:solidFill>
                  <a:schemeClr val="tx1"/>
                </a:solidFill>
              </a:rPr>
              <a:t> Pharmaceuticals and receives an Honoraria from Frontiers in Pediatrics</a:t>
            </a:r>
            <a:endParaRPr lang="en-US" sz="1200" dirty="0">
              <a:solidFill>
                <a:schemeClr val="tx1"/>
              </a:solidFill>
            </a:endParaRPr>
          </a:p>
          <a:p>
            <a:pPr marL="0" marR="0" algn="l">
              <a:lnSpc>
                <a:spcPts val="1400"/>
              </a:lnSpc>
              <a:spcBef>
                <a:spcPts val="0"/>
              </a:spcBef>
              <a:spcAft>
                <a:spcPts val="0"/>
              </a:spcAft>
            </a:pPr>
            <a:r>
              <a:rPr lang="en-US" sz="1200" dirty="0">
                <a:solidFill>
                  <a:schemeClr val="tx1"/>
                </a:solidFill>
              </a:rPr>
              <a:t> No other planners, members of the planning committee, speakers, presenters, authors, content reviewers and/or anyone else in a position to control the content of this education activity have relevant financial relationships to disclose.</a:t>
            </a:r>
          </a:p>
          <a:p>
            <a:pPr marL="0" marR="0" lvl="0" indent="0" algn="l" defTabSz="914400" rtl="0" eaLnBrk="0" fontAlgn="base" latinLnBrk="0" hangingPunct="0">
              <a:lnSpc>
                <a:spcPct val="100000"/>
              </a:lnSpc>
              <a:spcBef>
                <a:spcPct val="0"/>
              </a:spcBef>
              <a:spcAft>
                <a:spcPct val="0"/>
              </a:spcAft>
              <a:buClrTx/>
              <a:buSzTx/>
              <a:tabLst/>
            </a:pPr>
            <a:r>
              <a:rPr lang="en-US" altLang="en-US" sz="10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dirty="0">
                <a:solidFill>
                  <a:schemeClr val="tx1"/>
                </a:solidFill>
                <a:latin typeface="Calibri" panose="020F0502020204030204" pitchFamily="34"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1872</TotalTime>
  <Words>514</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88</cp:revision>
  <dcterms:created xsi:type="dcterms:W3CDTF">2010-08-03T12:49:34Z</dcterms:created>
  <dcterms:modified xsi:type="dcterms:W3CDTF">2023-07-31T13:36:19Z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2023-07-18T16:30:44Z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fdab6bd9-f076-4ec9-aadf-58981a662e97</vt:lpwstr>
  </property>
  <property fmtid="{D5CDD505-2E9C-101B-9397-08002B2CF9AE}" pid="8" name="MSIP_Label_5e4b1be8-281e-475d-98b0-21c3457e5a46_ContentBits">
    <vt:lpwstr>0</vt:lpwstr>
  </property>
</Properties>
</file>