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3" r:id="rId3"/>
    <p:sldId id="260" r:id="rId4"/>
    <p:sldId id="261" r:id="rId5"/>
    <p:sldId id="26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marR="0">
              <a:lnSpc>
                <a:spcPct val="100000"/>
              </a:lnSpc>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Pharmacy (CPE)</a:t>
            </a:r>
          </a:p>
          <a:p>
            <a:pPr marL="228600" marR="0">
              <a:lnSpc>
                <a:spcPct val="100000"/>
              </a:lnSpc>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This knowledge-based activity provides 1.0 contact hours of continuing pharmacy education credit</a:t>
            </a:r>
          </a:p>
          <a:p>
            <a:pPr marL="228600" marR="0">
              <a:spcBef>
                <a:spcPts val="525"/>
              </a:spcBef>
              <a:spcAft>
                <a:spcPts val="525"/>
              </a:spcAft>
            </a:pPr>
            <a:endParaRPr lang="en-US" sz="1800" dirty="0">
              <a:solidFill>
                <a:srgbClr val="2F2F2F"/>
              </a:solidFill>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Other health care professionals will receive a certificate of attendance confirming the number of contact hours commensurate with the extent of participation in this activity.</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pPr marL="342900" marR="0" lvl="0" indent="-342900">
              <a:lnSpc>
                <a:spcPct val="107000"/>
              </a:lnSpc>
              <a:spcBef>
                <a:spcPts val="0"/>
              </a:spcBef>
              <a:spcAft>
                <a:spcPts val="0"/>
              </a:spcAft>
              <a:buFont typeface="+mj-lt"/>
              <a:buAutoNum type="arabicParenR"/>
            </a:pPr>
            <a:r>
              <a:rPr lang="en-US" sz="1800" dirty="0">
                <a:effectLst/>
                <a:latin typeface="Calibri" panose="020F0502020204030204" pitchFamily="34" charset="0"/>
                <a:ea typeface="Calibri" panose="020F0502020204030204" pitchFamily="34" charset="0"/>
                <a:cs typeface="Arial" panose="020B0604020202020204" pitchFamily="34" charset="0"/>
              </a:rPr>
              <a:t>Describe what donor derived cell-free DNA (dd-cfDNA) is and how the test works</a:t>
            </a:r>
          </a:p>
          <a:p>
            <a:pPr marL="342900" marR="0" lvl="0" indent="-342900">
              <a:lnSpc>
                <a:spcPct val="107000"/>
              </a:lnSpc>
              <a:spcBef>
                <a:spcPts val="0"/>
              </a:spcBef>
              <a:spcAft>
                <a:spcPts val="0"/>
              </a:spcAft>
              <a:buFont typeface="+mj-lt"/>
              <a:buAutoNum type="arabicParenR"/>
            </a:pPr>
            <a:r>
              <a:rPr lang="en-US" sz="1800" dirty="0">
                <a:effectLst/>
                <a:latin typeface="Calibri" panose="020F0502020204030204" pitchFamily="34" charset="0"/>
                <a:ea typeface="Calibri" panose="020F0502020204030204" pitchFamily="34" charset="0"/>
                <a:cs typeface="Arial" panose="020B0604020202020204" pitchFamily="34" charset="0"/>
              </a:rPr>
              <a:t>Discuss evidence for dd-cfDNA in heart, lung, liver, and kidney transplant</a:t>
            </a:r>
          </a:p>
          <a:p>
            <a:pPr marL="342900" marR="0" lvl="0" indent="-342900">
              <a:lnSpc>
                <a:spcPct val="107000"/>
              </a:lnSpc>
              <a:spcBef>
                <a:spcPts val="0"/>
              </a:spcBef>
              <a:spcAft>
                <a:spcPts val="0"/>
              </a:spcAft>
              <a:buFont typeface="+mj-lt"/>
              <a:buAutoNum type="arabicParenR"/>
            </a:pPr>
            <a:r>
              <a:rPr lang="en-US" sz="1800" dirty="0">
                <a:effectLst/>
                <a:latin typeface="Calibri" panose="020F0502020204030204" pitchFamily="34" charset="0"/>
                <a:ea typeface="Calibri" panose="020F0502020204030204" pitchFamily="34" charset="0"/>
                <a:cs typeface="Arial" panose="020B0604020202020204" pitchFamily="34" charset="0"/>
              </a:rPr>
              <a:t>Discuss future directions for implementation of dd-cfDNA into solid organ transplant management</a:t>
            </a:r>
          </a:p>
          <a:p>
            <a:pPr marL="342900" marR="0" lvl="0" indent="-342900">
              <a:lnSpc>
                <a:spcPct val="107000"/>
              </a:lnSpc>
              <a:spcBef>
                <a:spcPts val="0"/>
              </a:spcBef>
              <a:spcAft>
                <a:spcPts val="800"/>
              </a:spcAft>
              <a:buFont typeface="+mj-lt"/>
              <a:buAutoNum type="arabicParenR"/>
            </a:pPr>
            <a:r>
              <a:rPr lang="en-US" sz="1800">
                <a:effectLst/>
                <a:latin typeface="Calibri" panose="020F0502020204030204" pitchFamily="34" charset="0"/>
                <a:ea typeface="Calibri" panose="020F0502020204030204" pitchFamily="34" charset="0"/>
                <a:cs typeface="Arial" panose="020B0604020202020204" pitchFamily="34" charset="0"/>
              </a:rPr>
              <a:t>Identify role of the pharmacist in interpreting and reacting to dd-cfDNA results</a:t>
            </a: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a:p>
            <a:pPr marR="0" algn="l" rtl="0">
              <a:buClr>
                <a:srgbClr val="000000"/>
              </a:buClr>
            </a:pPr>
            <a:endParaRPr lang="en-US" sz="1800" b="0" i="0" u="none" strike="noStrike" baseline="0" dirty="0">
              <a:solidFill>
                <a:srgbClr val="000000"/>
              </a:solidFill>
              <a:latin typeface="Calibri" panose="020F0502020204030204" pitchFamily="34" charset="0"/>
            </a:endParaRP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0811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a:bodyPr>
          <a:lstStyle/>
          <a:p>
            <a:r>
              <a:rPr lang="en-US" sz="2400" dirty="0"/>
              <a:t>ATTENTION: This meeting will be recorded. Pursuant to UPMC Policy No. HS-IS0241, no Confidential Information may be discussed during the meeting. Confidential Information includes: Protected Health Information; information about specific UPMC patients (de-identified or not), specific UPMC employees (de-identified or not) or specific UPMC Health Plan members (de-identified or not); UPMC’s proprietary business information; privileged communications between UPMC counsel and UPMC personnel; and information subject to a UPMC legal or contractual obligation. By attending this meeting, you consent under the governing law to the recording. You will have no obligation to appear, speak, or participate in the meeting. You may mute your microphone and turn off your camera for the entirety of the meeting.</a:t>
            </a: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8912606"/>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9</TotalTime>
  <Words>498</Words>
  <Application>Microsoft Office PowerPoint</Application>
  <PresentationFormat>Widescreen</PresentationFormat>
  <Paragraphs>27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Times New Roman</vt:lpstr>
      <vt:lpstr>Wingdings</vt:lpstr>
      <vt:lpstr>Retrospect</vt:lpstr>
      <vt:lpstr>Continuing Education Information</vt:lpstr>
      <vt:lpstr>Continuing Education Information</vt:lpstr>
      <vt:lpstr>Disclosures</vt:lpstr>
      <vt:lpstr>Disclaimer</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Dorn, Carolyn</cp:lastModifiedBy>
  <cp:revision>29</cp:revision>
  <dcterms:created xsi:type="dcterms:W3CDTF">2020-02-18T19:41:54Z</dcterms:created>
  <dcterms:modified xsi:type="dcterms:W3CDTF">2023-08-22T17:57:45Z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2022-10-31T18:29:31Z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08ac1640-b9d0-4b7c-87f3-9661a9c26b7c</vt:lpwstr>
  </property>
  <property fmtid="{D5CDD505-2E9C-101B-9397-08002B2CF9AE}" pid="8" name="MSIP_Label_5e4b1be8-281e-475d-98b0-21c3457e5a46_ContentBits">
    <vt:lpwstr>0</vt:lpwstr>
  </property>
</Properties>
</file>