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8/16/2023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6"/>
            <a:ext cx="8610600" cy="6559673"/>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00" b="1" u="sng" dirty="0">
                <a:solidFill>
                  <a:schemeClr val="tx1"/>
                </a:solidFill>
              </a:rPr>
              <a:t>Accreditation Statement:</a:t>
            </a:r>
          </a:p>
          <a:p>
            <a:pPr algn="l">
              <a:spcBef>
                <a:spcPts val="0"/>
              </a:spcBef>
            </a:pPr>
            <a:r>
              <a:rPr lang="en-US" sz="10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000" dirty="0">
              <a:solidFill>
                <a:schemeClr val="tx1"/>
              </a:solidFill>
            </a:endParaRPr>
          </a:p>
          <a:p>
            <a:pPr algn="l"/>
            <a:r>
              <a:rPr lang="en-US" sz="1000" b="1" u="sng" dirty="0">
                <a:solidFill>
                  <a:schemeClr val="tx1"/>
                </a:solidFill>
              </a:rPr>
              <a:t>Nursing (CNE)</a:t>
            </a:r>
            <a:br>
              <a:rPr lang="en-US" sz="1000" dirty="0">
                <a:solidFill>
                  <a:schemeClr val="tx1"/>
                </a:solidFill>
              </a:rPr>
            </a:br>
            <a:r>
              <a:rPr lang="en-US" sz="1000" dirty="0">
                <a:solidFill>
                  <a:schemeClr val="tx1"/>
                </a:solidFill>
              </a:rPr>
              <a:t>The maximum number of hours awarded for this Continuing Nursing Education activity is 2.50 contact hours.</a:t>
            </a:r>
            <a:br>
              <a:rPr lang="en-US" sz="1000" dirty="0">
                <a:solidFill>
                  <a:schemeClr val="tx1"/>
                </a:solidFill>
              </a:rPr>
            </a:br>
            <a:endParaRPr lang="en-US" sz="1000" dirty="0">
              <a:solidFill>
                <a:schemeClr val="tx1"/>
              </a:solidFill>
            </a:endParaRPr>
          </a:p>
          <a:p>
            <a:pPr algn="l"/>
            <a:r>
              <a:rPr lang="en-US" sz="1000" b="1" u="sng" dirty="0">
                <a:solidFill>
                  <a:schemeClr val="tx1"/>
                </a:solidFill>
              </a:rPr>
              <a:t>Physician Assistant (AAPA)</a:t>
            </a:r>
            <a:br>
              <a:rPr lang="en-US" sz="1000" dirty="0">
                <a:solidFill>
                  <a:schemeClr val="tx1"/>
                </a:solidFill>
              </a:rPr>
            </a:br>
            <a:r>
              <a:rPr lang="en-US" sz="1000" dirty="0">
                <a:solidFill>
                  <a:schemeClr val="tx1"/>
                </a:solidFill>
              </a:rPr>
              <a:t>The University of Pittsburgh has been authorized by the American Academy of PAs (AAPA) to award AAPA Category 1 CME credit for activities planned in accordance with AAPA CME Criteria. This activity is designated for 2.50  AAPA Category 1 CME credit. PAs should only claim credit commensurate with the extent of their participation. </a:t>
            </a:r>
          </a:p>
          <a:p>
            <a:pPr algn="l"/>
            <a:endParaRPr lang="en-US" sz="1000" dirty="0">
              <a:solidFill>
                <a:schemeClr val="tx1"/>
              </a:solidFill>
            </a:endParaRPr>
          </a:p>
          <a:p>
            <a:pPr algn="l"/>
            <a:r>
              <a:rPr lang="en-US" sz="1000" b="1" u="sng" dirty="0">
                <a:solidFill>
                  <a:schemeClr val="tx1"/>
                </a:solidFill>
              </a:rPr>
              <a:t>Social Work (ASWB) </a:t>
            </a:r>
            <a:br>
              <a:rPr lang="en-US" sz="1000" dirty="0">
                <a:solidFill>
                  <a:schemeClr val="tx1"/>
                </a:solidFill>
              </a:rPr>
            </a:br>
            <a:r>
              <a:rPr lang="en-US" sz="100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2.50 continuing education credits. </a:t>
            </a:r>
          </a:p>
          <a:p>
            <a:pPr algn="l">
              <a:spcBef>
                <a:spcPts val="0"/>
              </a:spcBef>
            </a:pPr>
            <a:endParaRPr lang="en-US" sz="1000" dirty="0">
              <a:solidFill>
                <a:schemeClr val="tx1"/>
              </a:solidFill>
            </a:endParaRPr>
          </a:p>
          <a:p>
            <a:pPr algn="l">
              <a:spcBef>
                <a:spcPts val="0"/>
              </a:spcBef>
            </a:pPr>
            <a:endParaRPr lang="en-US" sz="1000" dirty="0">
              <a:solidFill>
                <a:schemeClr val="tx1"/>
              </a:solidFill>
            </a:endParaRPr>
          </a:p>
          <a:p>
            <a:pPr algn="l">
              <a:spcBef>
                <a:spcPts val="0"/>
              </a:spcBef>
            </a:pPr>
            <a:r>
              <a:rPr lang="en-US" sz="1000" b="1" u="sng" dirty="0">
                <a:solidFill>
                  <a:schemeClr val="tx1"/>
                </a:solidFill>
              </a:rPr>
              <a:t>Other health care professionals: </a:t>
            </a:r>
          </a:p>
          <a:p>
            <a:pPr algn="l">
              <a:spcBef>
                <a:spcPts val="0"/>
              </a:spcBef>
            </a:pPr>
            <a:r>
              <a:rPr lang="en-US" sz="1000" dirty="0">
                <a:solidFill>
                  <a:schemeClr val="tx1"/>
                </a:solidFill>
              </a:rPr>
              <a:t>Other health care professionals will receive a certificate of attendance confirming the number of contact hours commensurate with the extent of participation in this activity.  </a:t>
            </a:r>
            <a:endParaRPr lang="en-US" sz="1000" b="1" u="sng" dirty="0">
              <a:solidFill>
                <a:schemeClr val="tx1"/>
              </a:solidFill>
            </a:endParaRPr>
          </a:p>
          <a:p>
            <a:pPr algn="l">
              <a:spcBef>
                <a:spcPts val="0"/>
              </a:spcBef>
            </a:pPr>
            <a:endParaRPr lang="en-US" sz="1000" b="1" u="sng" dirty="0">
              <a:solidFill>
                <a:schemeClr val="tx1"/>
              </a:solidFill>
            </a:endParaRPr>
          </a:p>
          <a:p>
            <a:pPr algn="l">
              <a:spcBef>
                <a:spcPts val="0"/>
              </a:spcBef>
            </a:pPr>
            <a:r>
              <a:rPr lang="en-US" sz="1000" b="1" u="sng" dirty="0">
                <a:solidFill>
                  <a:schemeClr val="tx1"/>
                </a:solidFill>
              </a:rPr>
              <a:t>Conflict of Interest Disclosure</a:t>
            </a:r>
            <a:r>
              <a:rPr lang="en-US" sz="1000" b="1" dirty="0">
                <a:solidFill>
                  <a:schemeClr val="tx1"/>
                </a:solidFill>
              </a:rPr>
              <a:t>:</a:t>
            </a:r>
            <a:endParaRPr lang="en-US" sz="1000" dirty="0">
              <a:solidFill>
                <a:schemeClr val="tx1"/>
              </a:solidFill>
            </a:endParaRPr>
          </a:p>
          <a:p>
            <a:pPr algn="l">
              <a:spcBef>
                <a:spcPts val="0"/>
              </a:spcBef>
            </a:pPr>
            <a:r>
              <a:rPr lang="en-US" sz="10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00" dirty="0"/>
              <a:t>. </a:t>
            </a:r>
          </a:p>
          <a:p>
            <a:pPr algn="l">
              <a:spcBef>
                <a:spcPts val="0"/>
              </a:spcBef>
            </a:pPr>
            <a:endParaRPr lang="en-US" sz="1000" dirty="0"/>
          </a:p>
          <a:p>
            <a:pPr marL="0" marR="0" lvl="0" indent="0" algn="l" defTabSz="914400" rtl="0" eaLnBrk="0" fontAlgn="base" latinLnBrk="0" hangingPunct="0">
              <a:lnSpc>
                <a:spcPct val="100000"/>
              </a:lnSpc>
              <a:spcBef>
                <a:spcPct val="0"/>
              </a:spcBef>
              <a:spcAft>
                <a:spcPct val="0"/>
              </a:spcAft>
              <a:buClrTx/>
              <a:buSzTx/>
              <a:tabLst/>
            </a:pPr>
            <a:r>
              <a:rPr lang="en-US" altLang="en-US" sz="10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3169</TotalTime>
  <Words>452</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63</cp:revision>
  <dcterms:created xsi:type="dcterms:W3CDTF">2010-08-03T12:49:34Z</dcterms:created>
  <dcterms:modified xsi:type="dcterms:W3CDTF">2023-08-16T16:58:57Z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2023-08-14T15:19:13Z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d9635114-76a2-4afe-a0ca-0a6ff363a9ef</vt:lpwstr>
  </property>
  <property fmtid="{D5CDD505-2E9C-101B-9397-08002B2CF9AE}" pid="8" name="MSIP_Label_5e4b1be8-281e-475d-98b0-21c3457e5a46_ContentBits">
    <vt:lpwstr>0</vt:lpwstr>
  </property>
</Properties>
</file>