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92" r:id="rId5"/>
    <p:sldId id="304" r:id="rId6"/>
    <p:sldId id="305" r:id="rId7"/>
    <p:sldId id="300"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5" r:id="rId27"/>
    <p:sldId id="326"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6">
          <p15:clr>
            <a:srgbClr val="A4A3A4"/>
          </p15:clr>
        </p15:guide>
        <p15:guide id="2" pos="28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D104A"/>
    <a:srgbClr val="904199"/>
    <a:srgbClr val="1B104A"/>
    <a:srgbClr val="8B2E74"/>
    <a:srgbClr val="7980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94"/>
  </p:normalViewPr>
  <p:slideViewPr>
    <p:cSldViewPr snapToGrid="0">
      <p:cViewPr varScale="1">
        <p:scale>
          <a:sx n="142" d="100"/>
          <a:sy n="142" d="100"/>
        </p:scale>
        <p:origin x="720" y="126"/>
      </p:cViewPr>
      <p:guideLst>
        <p:guide orient="horz" pos="1656"/>
        <p:guide pos="28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1FE40E-0EB6-4E48-899D-2D88198D4ED2}" type="datetimeFigureOut">
              <a:rPr lang="en-US" smtClean="0"/>
              <a:t>8/16/2023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E488BB-9BED-8544-A677-20570A7DCFDC}" type="slidenum">
              <a:rPr lang="en-US" smtClean="0"/>
              <a:t>‹#›</a:t>
            </a:fld>
            <a:endParaRPr lang="en-US"/>
          </a:p>
        </p:txBody>
      </p:sp>
    </p:spTree>
    <p:extLst>
      <p:ext uri="{BB962C8B-B14F-4D97-AF65-F5344CB8AC3E}">
        <p14:creationId xmlns:p14="http://schemas.microsoft.com/office/powerpoint/2010/main" val="3820920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BF6C1-D610-C14F-97C6-C121B7E5A4AA}" type="datetimeFigureOut">
              <a:rPr lang="en-US" smtClean="0"/>
              <a:t>8/16/2023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557F8D-41A5-3C4A-A462-FE7C10BECEC1}" type="slidenum">
              <a:rPr lang="en-US" smtClean="0"/>
              <a:t>‹#›</a:t>
            </a:fld>
            <a:endParaRPr lang="en-US"/>
          </a:p>
        </p:txBody>
      </p:sp>
    </p:spTree>
    <p:extLst>
      <p:ext uri="{BB962C8B-B14F-4D97-AF65-F5344CB8AC3E}">
        <p14:creationId xmlns:p14="http://schemas.microsoft.com/office/powerpoint/2010/main" val="378785452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557F8D-41A5-3C4A-A462-FE7C10BECEC1}" type="slidenum">
              <a:rPr lang="en-US" smtClean="0"/>
              <a:t>2</a:t>
            </a:fld>
            <a:endParaRPr lang="en-US"/>
          </a:p>
        </p:txBody>
      </p:sp>
    </p:spTree>
    <p:extLst>
      <p:ext uri="{BB962C8B-B14F-4D97-AF65-F5344CB8AC3E}">
        <p14:creationId xmlns:p14="http://schemas.microsoft.com/office/powerpoint/2010/main" val="310638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557F8D-41A5-3C4A-A462-FE7C10BECEC1}" type="slidenum">
              <a:rPr lang="en-US" smtClean="0"/>
              <a:t>3</a:t>
            </a:fld>
            <a:endParaRPr lang="en-US"/>
          </a:p>
        </p:txBody>
      </p:sp>
    </p:spTree>
    <p:extLst>
      <p:ext uri="{BB962C8B-B14F-4D97-AF65-F5344CB8AC3E}">
        <p14:creationId xmlns:p14="http://schemas.microsoft.com/office/powerpoint/2010/main" val="379914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557F8D-41A5-3C4A-A462-FE7C10BECEC1}" type="slidenum">
              <a:rPr lang="en-US" smtClean="0"/>
              <a:t>7</a:t>
            </a:fld>
            <a:endParaRPr lang="en-US"/>
          </a:p>
        </p:txBody>
      </p:sp>
    </p:spTree>
    <p:extLst>
      <p:ext uri="{BB962C8B-B14F-4D97-AF65-F5344CB8AC3E}">
        <p14:creationId xmlns:p14="http://schemas.microsoft.com/office/powerpoint/2010/main" val="2821935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557F8D-41A5-3C4A-A462-FE7C10BECEC1}" type="slidenum">
              <a:rPr lang="en-US" smtClean="0"/>
              <a:t>17</a:t>
            </a:fld>
            <a:endParaRPr lang="en-US"/>
          </a:p>
        </p:txBody>
      </p:sp>
    </p:spTree>
    <p:extLst>
      <p:ext uri="{BB962C8B-B14F-4D97-AF65-F5344CB8AC3E}">
        <p14:creationId xmlns:p14="http://schemas.microsoft.com/office/powerpoint/2010/main" val="234784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One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sz="3600" b="0"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lvl1pPr marL="0" indent="0">
              <a:buNone/>
              <a:defRPr sz="1600" b="0" i="0">
                <a:solidFill>
                  <a:schemeClr val="bg2">
                    <a:lumMod val="10000"/>
                  </a:schemeClr>
                </a:solidFill>
                <a:latin typeface="+mn-lt"/>
                <a:cs typeface="Arial" panose="020B0604020202020204" pitchFamily="34" charset="0"/>
              </a:defRPr>
            </a:lvl1pPr>
            <a:lvl2pPr marL="457200" indent="0">
              <a:buNone/>
              <a:defRPr sz="1600">
                <a:solidFill>
                  <a:schemeClr val="bg2">
                    <a:lumMod val="10000"/>
                  </a:schemeClr>
                </a:solidFill>
                <a:latin typeface="+mn-lt"/>
              </a:defRPr>
            </a:lvl2pPr>
            <a:lvl3pPr marL="914400" indent="0">
              <a:buNone/>
              <a:defRPr sz="1600">
                <a:solidFill>
                  <a:schemeClr val="bg2">
                    <a:lumMod val="10000"/>
                  </a:schemeClr>
                </a:solidFill>
                <a:latin typeface="+mn-lt"/>
              </a:defRPr>
            </a:lvl3pPr>
            <a:lvl4pPr marL="1371600" indent="0">
              <a:buNone/>
              <a:defRPr sz="1600">
                <a:solidFill>
                  <a:schemeClr val="bg2">
                    <a:lumMod val="10000"/>
                  </a:schemeClr>
                </a:solidFill>
                <a:latin typeface="+mn-lt"/>
              </a:defRPr>
            </a:lvl4pPr>
            <a:lvl5pPr marL="1828800" indent="0">
              <a:buNone/>
              <a:defRPr sz="1600">
                <a:solidFill>
                  <a:schemeClr val="bg2">
                    <a:lumMod val="10000"/>
                  </a:schemeClr>
                </a:solidFill>
                <a:latin typeface="+mn-lt"/>
              </a:defRPr>
            </a:lvl5pPr>
          </a:lstStyle>
          <a:p>
            <a:pPr lvl="0"/>
            <a:r>
              <a:rPr lang="en-US"/>
              <a:t>Click to edit Master text style</a:t>
            </a:r>
          </a:p>
        </p:txBody>
      </p:sp>
      <p:sp>
        <p:nvSpPr>
          <p:cNvPr id="4" name="Slide Number Placeholder 6"/>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316082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261257" y="1530220"/>
            <a:ext cx="8201608" cy="1567543"/>
          </a:xfrm>
          <a:prstGeom prst="rect">
            <a:avLst/>
          </a:prstGeom>
        </p:spPr>
        <p:txBody>
          <a:bodyPr vert="horz" anchor="ctr" anchorCtr="0"/>
          <a:lstStyle>
            <a:lvl1pPr algn="l">
              <a:defRPr sz="3200" b="0"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261257" y="3097763"/>
            <a:ext cx="8201608" cy="768609"/>
          </a:xfrm>
          <a:prstGeom prst="rect">
            <a:avLst/>
          </a:prstGeom>
        </p:spPr>
        <p:txBody>
          <a:bodyPr/>
          <a:lstStyle>
            <a:lvl1pPr marL="0" indent="0" algn="l">
              <a:buNone/>
              <a:defRPr sz="2400" b="0" i="0">
                <a:solidFill>
                  <a:srgbClr val="798083"/>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6799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261256" y="1530220"/>
            <a:ext cx="8005665" cy="1567543"/>
          </a:xfrm>
          <a:prstGeom prst="rect">
            <a:avLst/>
          </a:prstGeom>
        </p:spPr>
        <p:txBody>
          <a:bodyPr vert="horz" anchor="ctr" anchorCtr="0"/>
          <a:lstStyle>
            <a:lvl1pPr algn="l">
              <a:defRPr sz="3200" b="0" i="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261257" y="3097763"/>
            <a:ext cx="8005664" cy="768609"/>
          </a:xfrm>
          <a:prstGeom prst="rect">
            <a:avLst/>
          </a:prstGeom>
        </p:spPr>
        <p:txBody>
          <a:bodyPr/>
          <a:lstStyle>
            <a:lvl1pPr marL="0" indent="0" algn="l">
              <a:buNone/>
              <a:defRPr sz="2400" b="0" i="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27714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sz="3600" b="0"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457200" y="1200151"/>
            <a:ext cx="8229600" cy="3073269"/>
          </a:xfrm>
          <a:prstGeom prst="rect">
            <a:avLst/>
          </a:prstGeom>
        </p:spPr>
        <p:txBody>
          <a:bodyPr numCol="2"/>
          <a:lstStyle>
            <a:lvl1pPr marL="0" indent="0">
              <a:buNone/>
              <a:defRPr sz="1600" b="0" i="0">
                <a:solidFill>
                  <a:schemeClr val="bg2">
                    <a:lumMod val="10000"/>
                  </a:schemeClr>
                </a:solidFill>
                <a:latin typeface="Arial" panose="020B0604020202020204" pitchFamily="34" charset="0"/>
                <a:cs typeface="Arial" panose="020B0604020202020204" pitchFamily="34" charset="0"/>
              </a:defRPr>
            </a:lvl1pPr>
            <a:lvl2pPr marL="457200" indent="0">
              <a:buNone/>
              <a:defRPr sz="1400">
                <a:solidFill>
                  <a:schemeClr val="bg2">
                    <a:lumMod val="10000"/>
                  </a:schemeClr>
                </a:solidFill>
              </a:defRPr>
            </a:lvl2pPr>
            <a:lvl3pPr marL="914400" indent="0">
              <a:buNone/>
              <a:defRPr sz="1400">
                <a:solidFill>
                  <a:schemeClr val="bg2">
                    <a:lumMod val="10000"/>
                  </a:schemeClr>
                </a:solidFill>
              </a:defRPr>
            </a:lvl3pPr>
            <a:lvl4pPr marL="1371600" indent="0">
              <a:buNone/>
              <a:defRPr sz="1400">
                <a:solidFill>
                  <a:schemeClr val="bg2">
                    <a:lumMod val="10000"/>
                  </a:schemeClr>
                </a:solidFill>
              </a:defRPr>
            </a:lvl4pPr>
            <a:lvl5pPr marL="1828800" indent="0">
              <a:buNone/>
              <a:defRPr sz="1600">
                <a:solidFill>
                  <a:schemeClr val="bg2">
                    <a:lumMod val="10000"/>
                  </a:schemeClr>
                </a:solidFill>
              </a:defRPr>
            </a:lvl5pPr>
          </a:lstStyle>
          <a:p>
            <a:pPr lvl="0"/>
            <a:r>
              <a:rPr lang="en-US"/>
              <a:t>Column one</a:t>
            </a:r>
          </a:p>
          <a:p>
            <a:pPr lvl="0"/>
            <a:br>
              <a:rPr lang="en-US"/>
            </a:br>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Column Two</a:t>
            </a:r>
          </a:p>
          <a:p>
            <a:pPr lvl="4"/>
            <a:endParaRPr lang="en-US"/>
          </a:p>
        </p:txBody>
      </p:sp>
      <p:sp>
        <p:nvSpPr>
          <p:cNvPr id="4" name="Slide Number Placeholder 6"/>
          <p:cNvSpPr>
            <a:spLocks noGrp="1"/>
          </p:cNvSpPr>
          <p:nvPr>
            <p:ph type="sldNum" sz="quarter" idx="12"/>
          </p:nvPr>
        </p:nvSpPr>
        <p:spPr>
          <a:xfrm>
            <a:off x="251125" y="4767263"/>
            <a:ext cx="2133600" cy="273844"/>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242342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lide Number Placeholder 6"/>
          <p:cNvSpPr>
            <a:spLocks noGrp="1"/>
          </p:cNvSpPr>
          <p:nvPr>
            <p:ph type="sldNum" sz="quarter" idx="4"/>
          </p:nvPr>
        </p:nvSpPr>
        <p:spPr>
          <a:xfrm>
            <a:off x="251125" y="4767263"/>
            <a:ext cx="2133600" cy="273844"/>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1911154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64B37CB2-B3B7-A441-A8D0-FA38AADBDF0B}"/>
              </a:ext>
            </a:extLst>
          </p:cNvPr>
          <p:cNvSpPr>
            <a:spLocks noGrp="1"/>
          </p:cNvSpPr>
          <p:nvPr>
            <p:ph type="title" hasCustomPrompt="1"/>
          </p:nvPr>
        </p:nvSpPr>
        <p:spPr>
          <a:xfrm>
            <a:off x="3909526" y="1530220"/>
            <a:ext cx="4665306" cy="1567543"/>
          </a:xfrm>
          <a:prstGeom prst="rect">
            <a:avLst/>
          </a:prstGeom>
        </p:spPr>
        <p:txBody>
          <a:bodyPr vert="horz" anchor="ctr" anchorCtr="0"/>
          <a:lstStyle>
            <a:lvl1pPr algn="l">
              <a:defRPr sz="3200" b="0" i="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C3EFCC1-8DF3-4645-8FBB-43C7F6DB7687}"/>
              </a:ext>
            </a:extLst>
          </p:cNvPr>
          <p:cNvSpPr>
            <a:spLocks noGrp="1"/>
          </p:cNvSpPr>
          <p:nvPr>
            <p:ph type="subTitle" idx="1"/>
          </p:nvPr>
        </p:nvSpPr>
        <p:spPr>
          <a:xfrm>
            <a:off x="3909526" y="3097763"/>
            <a:ext cx="4758612" cy="768609"/>
          </a:xfrm>
          <a:prstGeom prst="rect">
            <a:avLst/>
          </a:prstGeom>
        </p:spPr>
        <p:txBody>
          <a:bodyPr/>
          <a:lstStyle>
            <a:lvl1pPr marL="0" indent="0" algn="l">
              <a:buNone/>
              <a:defRPr sz="2400" b="0" i="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05035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3909526" y="1530220"/>
            <a:ext cx="4665306" cy="1567543"/>
          </a:xfrm>
          <a:prstGeom prst="rect">
            <a:avLst/>
          </a:prstGeom>
        </p:spPr>
        <p:txBody>
          <a:bodyPr vert="horz" anchor="ctr" anchorCtr="0"/>
          <a:lstStyle>
            <a:lvl1pPr algn="l">
              <a:defRPr sz="3200" b="0" i="0">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3909526" y="3097763"/>
            <a:ext cx="4758612" cy="768609"/>
          </a:xfrm>
          <a:prstGeom prst="rect">
            <a:avLst/>
          </a:prstGeom>
        </p:spPr>
        <p:txBody>
          <a:bodyPr/>
          <a:lstStyle>
            <a:lvl1pPr marL="0" indent="0" algn="l">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40574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3909526" y="1530220"/>
            <a:ext cx="4665306" cy="1567543"/>
          </a:xfrm>
          <a:prstGeom prst="rect">
            <a:avLst/>
          </a:prstGeom>
        </p:spPr>
        <p:txBody>
          <a:bodyPr vert="horz" anchor="ctr" anchorCtr="0"/>
          <a:lstStyle>
            <a:lvl1pPr algn="l">
              <a:defRPr sz="3200" b="0" i="0">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3909526" y="3097763"/>
            <a:ext cx="4758612" cy="768609"/>
          </a:xfrm>
          <a:prstGeom prst="rect">
            <a:avLst/>
          </a:prstGeom>
        </p:spPr>
        <p:txBody>
          <a:bodyPr/>
          <a:lstStyle>
            <a:lvl1pPr marL="0" indent="0" algn="l">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0476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3909526" y="1530220"/>
            <a:ext cx="4665306" cy="1567543"/>
          </a:xfrm>
          <a:prstGeom prst="rect">
            <a:avLst/>
          </a:prstGeom>
        </p:spPr>
        <p:txBody>
          <a:bodyPr vert="horz" anchor="ctr" anchorCtr="0"/>
          <a:lstStyle>
            <a:lvl1pPr algn="l">
              <a:defRPr sz="3200" b="0" i="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3909526" y="3097763"/>
            <a:ext cx="4758612" cy="768609"/>
          </a:xfrm>
          <a:prstGeom prst="rect">
            <a:avLst/>
          </a:prstGeom>
        </p:spPr>
        <p:txBody>
          <a:bodyPr/>
          <a:lstStyle>
            <a:lvl1pPr marL="0" indent="0" algn="l">
              <a:buNone/>
              <a:defRPr sz="2400" b="0" i="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9333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261257" y="1530220"/>
            <a:ext cx="8201608" cy="1567543"/>
          </a:xfrm>
          <a:prstGeom prst="rect">
            <a:avLst/>
          </a:prstGeom>
        </p:spPr>
        <p:txBody>
          <a:bodyPr vert="horz" anchor="ctr" anchorCtr="0"/>
          <a:lstStyle>
            <a:lvl1pPr algn="l">
              <a:defRPr sz="3200" b="0"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261257" y="3097763"/>
            <a:ext cx="8201608" cy="768609"/>
          </a:xfrm>
          <a:prstGeom prst="rect">
            <a:avLst/>
          </a:prstGeom>
        </p:spPr>
        <p:txBody>
          <a:bodyPr/>
          <a:lstStyle>
            <a:lvl1pPr marL="0" indent="0" algn="l">
              <a:buNone/>
              <a:defRPr sz="2400" b="0" i="0">
                <a:solidFill>
                  <a:srgbClr val="798083"/>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67240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261256" y="1530220"/>
            <a:ext cx="8005665" cy="1567543"/>
          </a:xfrm>
          <a:prstGeom prst="rect">
            <a:avLst/>
          </a:prstGeom>
        </p:spPr>
        <p:txBody>
          <a:bodyPr vert="horz" anchor="ctr" anchorCtr="0"/>
          <a:lstStyle>
            <a:lvl1pPr algn="l">
              <a:defRPr sz="3200" b="0" i="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p:cNvSpPr>
            <a:spLocks noGrp="1"/>
          </p:cNvSpPr>
          <p:nvPr>
            <p:ph type="subTitle" idx="1"/>
          </p:nvPr>
        </p:nvSpPr>
        <p:spPr>
          <a:xfrm>
            <a:off x="261257" y="3097763"/>
            <a:ext cx="8005664" cy="768609"/>
          </a:xfrm>
          <a:prstGeom prst="rect">
            <a:avLst/>
          </a:prstGeom>
        </p:spPr>
        <p:txBody>
          <a:bodyPr/>
          <a:lstStyle>
            <a:lvl1pPr marL="0" indent="0" algn="l">
              <a:buNone/>
              <a:defRPr sz="2400" b="0" i="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72558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aturation sat="10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55917" y="4767263"/>
            <a:ext cx="2133600" cy="274637"/>
          </a:xfrm>
          <a:prstGeom prst="rect">
            <a:avLst/>
          </a:prstGeom>
        </p:spPr>
        <p:txBody>
          <a:bodyPr vert="horz" lIns="91440" tIns="45720" rIns="91440" bIns="45720" rtlCol="0" anchor="ctr"/>
          <a:lstStyle>
            <a:lvl1pPr algn="l">
              <a:defRPr sz="1200">
                <a:solidFill>
                  <a:schemeClr val="tx1"/>
                </a:solidFill>
              </a:defRPr>
            </a:lvl1pPr>
          </a:lstStyle>
          <a:p>
            <a:fld id="{23088ACA-6532-5B47-9D60-7AF590FE3009}" type="slidenum">
              <a:rPr lang="en-US" smtClean="0"/>
              <a:pPr/>
              <a:t>‹#›</a:t>
            </a:fld>
            <a:endParaRPr lang="en-US"/>
          </a:p>
        </p:txBody>
      </p:sp>
    </p:spTree>
    <p:extLst>
      <p:ext uri="{BB962C8B-B14F-4D97-AF65-F5344CB8AC3E}">
        <p14:creationId xmlns:p14="http://schemas.microsoft.com/office/powerpoint/2010/main" val="3020266952"/>
      </p:ext>
    </p:extLst>
  </p:cSld>
  <p:clrMap bg1="lt1" tx1="dk1" bg2="lt2" tx2="dk2" accent1="accent1" accent2="accent2" accent3="accent3" accent4="accent4" accent5="accent5" accent6="accent6" hlink="hlink" folHlink="folHlink"/>
  <p:sldLayoutIdLst>
    <p:sldLayoutId id="2147483685" r:id="rId1"/>
    <p:sldLayoutId id="2147483650" r:id="rId2"/>
    <p:sldLayoutId id="2147483649" r:id="rId3"/>
    <p:sldLayoutId id="2147483661" r:id="rId4"/>
    <p:sldLayoutId id="2147483659" r:id="rId5"/>
    <p:sldLayoutId id="2147483688" r:id="rId6"/>
    <p:sldLayoutId id="2147483663" r:id="rId7"/>
    <p:sldLayoutId id="2147483664" r:id="rId8"/>
    <p:sldLayoutId id="2147483662" r:id="rId9"/>
    <p:sldLayoutId id="2147483690" r:id="rId10"/>
    <p:sldLayoutId id="214748369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C9E1-6FF5-048D-C3A7-76C254EA49F7}"/>
              </a:ext>
            </a:extLst>
          </p:cNvPr>
          <p:cNvSpPr>
            <a:spLocks noGrp="1"/>
          </p:cNvSpPr>
          <p:nvPr>
            <p:ph type="title"/>
          </p:nvPr>
        </p:nvSpPr>
        <p:spPr>
          <a:xfrm>
            <a:off x="3267456" y="2187445"/>
            <a:ext cx="5779008" cy="768609"/>
          </a:xfrm>
        </p:spPr>
        <p:txBody>
          <a:bodyPr/>
          <a:lstStyle/>
          <a:p>
            <a:pPr algn="ctr"/>
            <a:r>
              <a:rPr lang="en-US" sz="3800" dirty="0"/>
              <a:t>Perinatal &amp; Neonatal Loss</a:t>
            </a:r>
          </a:p>
        </p:txBody>
      </p:sp>
      <p:sp>
        <p:nvSpPr>
          <p:cNvPr id="3" name="Subtitle 2">
            <a:extLst>
              <a:ext uri="{FF2B5EF4-FFF2-40B4-BE49-F238E27FC236}">
                <a16:creationId xmlns:a16="http://schemas.microsoft.com/office/drawing/2014/main" id="{84C61C3F-EE3C-9F20-98A4-461A3B324131}"/>
              </a:ext>
            </a:extLst>
          </p:cNvPr>
          <p:cNvSpPr>
            <a:spLocks noGrp="1"/>
          </p:cNvSpPr>
          <p:nvPr>
            <p:ph type="subTitle" idx="1"/>
          </p:nvPr>
        </p:nvSpPr>
        <p:spPr>
          <a:xfrm>
            <a:off x="3267456" y="3097763"/>
            <a:ext cx="5779008" cy="768609"/>
          </a:xfrm>
        </p:spPr>
        <p:txBody>
          <a:bodyPr/>
          <a:lstStyle/>
          <a:p>
            <a:pPr algn="ctr"/>
            <a:r>
              <a:rPr lang="en-US" sz="2000" b="1" dirty="0"/>
              <a:t>Audrey Wrobel, LSW </a:t>
            </a:r>
            <a:r>
              <a:rPr lang="en-US" sz="800" b="1" dirty="0"/>
              <a:t>(she/her)</a:t>
            </a:r>
          </a:p>
          <a:p>
            <a:pPr algn="ctr"/>
            <a:r>
              <a:rPr lang="en-US" sz="1800" b="1" dirty="0"/>
              <a:t>Social Worker &amp; Bereavement Coordinator</a:t>
            </a:r>
          </a:p>
        </p:txBody>
      </p:sp>
    </p:spTree>
    <p:extLst>
      <p:ext uri="{BB962C8B-B14F-4D97-AF65-F5344CB8AC3E}">
        <p14:creationId xmlns:p14="http://schemas.microsoft.com/office/powerpoint/2010/main" val="1796999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a:xfrm>
            <a:off x="346626" y="141231"/>
            <a:ext cx="8229600" cy="857250"/>
          </a:xfrm>
        </p:spPr>
        <p:txBody>
          <a:bodyPr/>
          <a:lstStyle/>
          <a:p>
            <a:r>
              <a:rPr lang="en-US" sz="4000" dirty="0"/>
              <a:t>Identifying a Loss Patient</a:t>
            </a:r>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a:xfrm>
            <a:off x="0" y="4884302"/>
            <a:ext cx="2133600" cy="273844"/>
          </a:xfrm>
        </p:spPr>
        <p:txBody>
          <a:bodyPr/>
          <a:lstStyle/>
          <a:p>
            <a:fld id="{8A38FAF8-786F-7C4F-9F1B-B820815ED72A}" type="slidenum">
              <a:rPr lang="en-US" smtClean="0"/>
              <a:t>10</a:t>
            </a:fld>
            <a:endParaRPr lang="en-US" dirty="0"/>
          </a:p>
        </p:txBody>
      </p:sp>
      <p:sp>
        <p:nvSpPr>
          <p:cNvPr id="7" name="Content Placeholder 2">
            <a:extLst>
              <a:ext uri="{FF2B5EF4-FFF2-40B4-BE49-F238E27FC236}">
                <a16:creationId xmlns:a16="http://schemas.microsoft.com/office/drawing/2014/main" id="{97EEF5CD-9B38-A3B7-BE9A-A2714ABD4381}"/>
              </a:ext>
            </a:extLst>
          </p:cNvPr>
          <p:cNvSpPr>
            <a:spLocks noGrp="1"/>
          </p:cNvSpPr>
          <p:nvPr>
            <p:ph idx="1"/>
          </p:nvPr>
        </p:nvSpPr>
        <p:spPr>
          <a:xfrm>
            <a:off x="221371" y="969324"/>
            <a:ext cx="1950329" cy="771017"/>
          </a:xfrm>
        </p:spPr>
        <p:txBody>
          <a:bodyPr/>
          <a:lstStyle/>
          <a:p>
            <a:pPr marL="285750" indent="-285750">
              <a:buFont typeface="Arial" panose="020B0604020202020204" pitchFamily="34" charset="0"/>
              <a:buChar char="•"/>
            </a:pPr>
            <a:r>
              <a:rPr lang="en-US" sz="2000" dirty="0"/>
              <a:t>Room Cards</a:t>
            </a:r>
          </a:p>
          <a:p>
            <a:pPr marL="0" indent="0">
              <a:buNone/>
            </a:pPr>
            <a:endParaRPr lang="en-US" dirty="0"/>
          </a:p>
          <a:p>
            <a:pPr marL="0" indent="0">
              <a:buNone/>
            </a:pPr>
            <a:endParaRPr lang="en-US" dirty="0"/>
          </a:p>
        </p:txBody>
      </p:sp>
      <p:pic>
        <p:nvPicPr>
          <p:cNvPr id="8" name="Picture 4" descr="A close up of a sink&#10;&#10;Description generated with high confidence">
            <a:extLst>
              <a:ext uri="{FF2B5EF4-FFF2-40B4-BE49-F238E27FC236}">
                <a16:creationId xmlns:a16="http://schemas.microsoft.com/office/drawing/2014/main" id="{DE353478-C689-D823-2994-82B11ECFEB39}"/>
              </a:ext>
            </a:extLst>
          </p:cNvPr>
          <p:cNvPicPr>
            <a:picLocks noChangeAspect="1"/>
          </p:cNvPicPr>
          <p:nvPr/>
        </p:nvPicPr>
        <p:blipFill>
          <a:blip r:embed="rId2"/>
          <a:stretch>
            <a:fillRect/>
          </a:stretch>
        </p:blipFill>
        <p:spPr>
          <a:xfrm>
            <a:off x="6791466" y="2677506"/>
            <a:ext cx="2244406" cy="1885302"/>
          </a:xfrm>
          <a:prstGeom prst="rect">
            <a:avLst/>
          </a:prstGeom>
        </p:spPr>
      </p:pic>
      <p:pic>
        <p:nvPicPr>
          <p:cNvPr id="9" name="Picture 8" descr="A picture containing indoor, floor, wall&#10;&#10;Description generated with very high confidence">
            <a:extLst>
              <a:ext uri="{FF2B5EF4-FFF2-40B4-BE49-F238E27FC236}">
                <a16:creationId xmlns:a16="http://schemas.microsoft.com/office/drawing/2014/main" id="{C45ABD4F-FBD1-C734-0822-B71E296D1F3A}"/>
              </a:ext>
            </a:extLst>
          </p:cNvPr>
          <p:cNvPicPr>
            <a:picLocks noChangeAspect="1"/>
          </p:cNvPicPr>
          <p:nvPr/>
        </p:nvPicPr>
        <p:blipFill rotWithShape="1">
          <a:blip r:embed="rId3"/>
          <a:srcRect t="4969" b="14591"/>
          <a:stretch/>
        </p:blipFill>
        <p:spPr>
          <a:xfrm>
            <a:off x="4461426" y="2340864"/>
            <a:ext cx="2060232" cy="2221944"/>
          </a:xfrm>
          <a:prstGeom prst="rect">
            <a:avLst/>
          </a:prstGeom>
        </p:spPr>
      </p:pic>
      <p:grpSp>
        <p:nvGrpSpPr>
          <p:cNvPr id="10" name="Group 9">
            <a:extLst>
              <a:ext uri="{FF2B5EF4-FFF2-40B4-BE49-F238E27FC236}">
                <a16:creationId xmlns:a16="http://schemas.microsoft.com/office/drawing/2014/main" id="{503C0CA0-F021-68FD-D74C-ACC5F7A00F48}"/>
              </a:ext>
            </a:extLst>
          </p:cNvPr>
          <p:cNvGrpSpPr/>
          <p:nvPr/>
        </p:nvGrpSpPr>
        <p:grpSpPr>
          <a:xfrm>
            <a:off x="108128" y="1539222"/>
            <a:ext cx="1617043" cy="1617044"/>
            <a:chOff x="141984" y="2358112"/>
            <a:chExt cx="2029716" cy="2396533"/>
          </a:xfrm>
        </p:grpSpPr>
        <p:pic>
          <p:nvPicPr>
            <p:cNvPr id="11" name="Picture 10">
              <a:extLst>
                <a:ext uri="{FF2B5EF4-FFF2-40B4-BE49-F238E27FC236}">
                  <a16:creationId xmlns:a16="http://schemas.microsoft.com/office/drawing/2014/main" id="{0D124630-9073-A27E-FD82-503ACE87A846}"/>
                </a:ext>
              </a:extLst>
            </p:cNvPr>
            <p:cNvPicPr>
              <a:picLocks noChangeAspect="1"/>
            </p:cNvPicPr>
            <p:nvPr/>
          </p:nvPicPr>
          <p:blipFill>
            <a:blip r:embed="rId4"/>
            <a:stretch>
              <a:fillRect/>
            </a:stretch>
          </p:blipFill>
          <p:spPr>
            <a:xfrm>
              <a:off x="141984" y="2358112"/>
              <a:ext cx="2029716" cy="1996423"/>
            </a:xfrm>
            <a:prstGeom prst="rect">
              <a:avLst/>
            </a:prstGeom>
          </p:spPr>
        </p:pic>
        <p:sp>
          <p:nvSpPr>
            <p:cNvPr id="12" name="TextBox 11">
              <a:extLst>
                <a:ext uri="{FF2B5EF4-FFF2-40B4-BE49-F238E27FC236}">
                  <a16:creationId xmlns:a16="http://schemas.microsoft.com/office/drawing/2014/main" id="{417B116C-896C-4B91-D86F-406C2F5ED710}"/>
                </a:ext>
              </a:extLst>
            </p:cNvPr>
            <p:cNvSpPr txBox="1"/>
            <p:nvPr/>
          </p:nvSpPr>
          <p:spPr>
            <a:xfrm>
              <a:off x="141984" y="4354535"/>
              <a:ext cx="2029716" cy="400110"/>
            </a:xfrm>
            <a:prstGeom prst="rect">
              <a:avLst/>
            </a:prstGeom>
            <a:noFill/>
          </p:spPr>
          <p:txBody>
            <a:bodyPr wrap="square" rtlCol="0">
              <a:spAutoFit/>
            </a:bodyPr>
            <a:lstStyle/>
            <a:p>
              <a:pPr algn="ctr"/>
              <a:r>
                <a:rPr lang="en-US" sz="1100" b="1" dirty="0"/>
                <a:t>Perinatal Loss</a:t>
              </a:r>
            </a:p>
            <a:p>
              <a:pPr algn="ctr"/>
              <a:r>
                <a:rPr lang="en-US" sz="900" b="1" dirty="0"/>
                <a:t>Gundersen Medical Foundation, 2012</a:t>
              </a:r>
            </a:p>
          </p:txBody>
        </p:sp>
      </p:grpSp>
      <p:grpSp>
        <p:nvGrpSpPr>
          <p:cNvPr id="13" name="Group 12">
            <a:extLst>
              <a:ext uri="{FF2B5EF4-FFF2-40B4-BE49-F238E27FC236}">
                <a16:creationId xmlns:a16="http://schemas.microsoft.com/office/drawing/2014/main" id="{62F4EF85-8FE2-BC00-EEBB-889D34B3FC4D}"/>
              </a:ext>
            </a:extLst>
          </p:cNvPr>
          <p:cNvGrpSpPr/>
          <p:nvPr/>
        </p:nvGrpSpPr>
        <p:grpSpPr>
          <a:xfrm>
            <a:off x="2036455" y="1539222"/>
            <a:ext cx="1950329" cy="1757876"/>
            <a:chOff x="103393" y="2419899"/>
            <a:chExt cx="2390985" cy="2020353"/>
          </a:xfrm>
        </p:grpSpPr>
        <p:pic>
          <p:nvPicPr>
            <p:cNvPr id="14" name="image21.png" descr="A white flower with water droplets on it&#10;&#10;Description automatically generated with medium confidence">
              <a:extLst>
                <a:ext uri="{FF2B5EF4-FFF2-40B4-BE49-F238E27FC236}">
                  <a16:creationId xmlns:a16="http://schemas.microsoft.com/office/drawing/2014/main" id="{AEC66714-1F71-90C8-114B-E26B1988ED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096" y="2419899"/>
              <a:ext cx="2388282" cy="1604855"/>
            </a:xfrm>
            <a:prstGeom prst="rect">
              <a:avLst/>
            </a:prstGeom>
          </p:spPr>
        </p:pic>
        <p:sp>
          <p:nvSpPr>
            <p:cNvPr id="15" name="TextBox 14">
              <a:extLst>
                <a:ext uri="{FF2B5EF4-FFF2-40B4-BE49-F238E27FC236}">
                  <a16:creationId xmlns:a16="http://schemas.microsoft.com/office/drawing/2014/main" id="{39DAAF35-B464-BE58-E48D-88F82EF7DFC3}"/>
                </a:ext>
              </a:extLst>
            </p:cNvPr>
            <p:cNvSpPr txBox="1"/>
            <p:nvPr/>
          </p:nvSpPr>
          <p:spPr>
            <a:xfrm>
              <a:off x="103393" y="4024754"/>
              <a:ext cx="2388282" cy="415498"/>
            </a:xfrm>
            <a:prstGeom prst="rect">
              <a:avLst/>
            </a:prstGeom>
            <a:noFill/>
          </p:spPr>
          <p:txBody>
            <a:bodyPr wrap="square" rtlCol="0">
              <a:spAutoFit/>
            </a:bodyPr>
            <a:lstStyle/>
            <a:p>
              <a:pPr algn="ctr"/>
              <a:r>
                <a:rPr lang="en-US" sz="1200" b="1" dirty="0"/>
                <a:t>CMO</a:t>
              </a:r>
            </a:p>
            <a:p>
              <a:pPr algn="ctr"/>
              <a:r>
                <a:rPr lang="en-US" sz="900" b="1" dirty="0"/>
                <a:t>Developed by ICU and Palliative Care Team</a:t>
              </a:r>
            </a:p>
          </p:txBody>
        </p:sp>
      </p:grpSp>
      <p:grpSp>
        <p:nvGrpSpPr>
          <p:cNvPr id="16" name="Group 15">
            <a:extLst>
              <a:ext uri="{FF2B5EF4-FFF2-40B4-BE49-F238E27FC236}">
                <a16:creationId xmlns:a16="http://schemas.microsoft.com/office/drawing/2014/main" id="{C4A4025F-4F16-E7CF-E18E-9CF6CD8A5F0B}"/>
              </a:ext>
            </a:extLst>
          </p:cNvPr>
          <p:cNvGrpSpPr/>
          <p:nvPr/>
        </p:nvGrpSpPr>
        <p:grpSpPr>
          <a:xfrm>
            <a:off x="1085480" y="3464467"/>
            <a:ext cx="1401327" cy="1537802"/>
            <a:chOff x="1579138" y="4875832"/>
            <a:chExt cx="1617044" cy="2002370"/>
          </a:xfrm>
        </p:grpSpPr>
        <p:pic>
          <p:nvPicPr>
            <p:cNvPr id="17" name="Picture 16" descr="A picture containing purple, arranged&#10;&#10;Description automatically generated">
              <a:extLst>
                <a:ext uri="{FF2B5EF4-FFF2-40B4-BE49-F238E27FC236}">
                  <a16:creationId xmlns:a16="http://schemas.microsoft.com/office/drawing/2014/main" id="{871E68A2-A31F-0AE8-4F0E-C1F0710769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9138" y="4875832"/>
              <a:ext cx="1617043" cy="1617043"/>
            </a:xfrm>
            <a:prstGeom prst="rect">
              <a:avLst/>
            </a:prstGeom>
          </p:spPr>
        </p:pic>
        <p:sp>
          <p:nvSpPr>
            <p:cNvPr id="18" name="TextBox 17">
              <a:extLst>
                <a:ext uri="{FF2B5EF4-FFF2-40B4-BE49-F238E27FC236}">
                  <a16:creationId xmlns:a16="http://schemas.microsoft.com/office/drawing/2014/main" id="{B1B2B44F-79D1-E424-3E9D-CB405DF040B4}"/>
                </a:ext>
              </a:extLst>
            </p:cNvPr>
            <p:cNvSpPr txBox="1"/>
            <p:nvPr/>
          </p:nvSpPr>
          <p:spPr>
            <a:xfrm>
              <a:off x="1579138" y="6478092"/>
              <a:ext cx="1617044" cy="400110"/>
            </a:xfrm>
            <a:prstGeom prst="rect">
              <a:avLst/>
            </a:prstGeom>
            <a:noFill/>
          </p:spPr>
          <p:txBody>
            <a:bodyPr wrap="square" rtlCol="0">
              <a:spAutoFit/>
            </a:bodyPr>
            <a:lstStyle/>
            <a:p>
              <a:pPr algn="ctr"/>
              <a:r>
                <a:rPr lang="en-US" sz="1100" b="1" dirty="0"/>
                <a:t>Twin Loss</a:t>
              </a:r>
            </a:p>
            <a:p>
              <a:pPr algn="ctr"/>
              <a:r>
                <a:rPr lang="en-US" sz="900" b="1" dirty="0"/>
                <a:t>Newcastle Health System</a:t>
              </a:r>
            </a:p>
          </p:txBody>
        </p:sp>
      </p:grpSp>
      <p:sp>
        <p:nvSpPr>
          <p:cNvPr id="20" name="Content Placeholder 2">
            <a:extLst>
              <a:ext uri="{FF2B5EF4-FFF2-40B4-BE49-F238E27FC236}">
                <a16:creationId xmlns:a16="http://schemas.microsoft.com/office/drawing/2014/main" id="{6ADA39EB-E2AD-0D32-6F8A-B183CBEA7AD9}"/>
              </a:ext>
            </a:extLst>
          </p:cNvPr>
          <p:cNvSpPr txBox="1">
            <a:spLocks/>
          </p:cNvSpPr>
          <p:nvPr/>
        </p:nvSpPr>
        <p:spPr>
          <a:xfrm>
            <a:off x="3986784" y="969323"/>
            <a:ext cx="5049088" cy="771017"/>
          </a:xfrm>
          <a:prstGeom prst="rect">
            <a:avLst/>
          </a:prstGeom>
        </p:spPr>
        <p:txBody>
          <a:bodyPr/>
          <a:lstStyle>
            <a:lvl1pPr marL="0" indent="0" algn="l" defTabSz="457200" rtl="0" eaLnBrk="1" latinLnBrk="0" hangingPunct="1">
              <a:spcBef>
                <a:spcPct val="20000"/>
              </a:spcBef>
              <a:buFont typeface="Arial"/>
              <a:buNone/>
              <a:defRPr sz="1600" b="0" i="0" kern="1200">
                <a:solidFill>
                  <a:schemeClr val="bg2">
                    <a:lumMod val="10000"/>
                  </a:schemeClr>
                </a:solidFill>
                <a:latin typeface="+mn-lt"/>
                <a:ea typeface="+mn-ea"/>
                <a:cs typeface="Arial" panose="020B0604020202020204" pitchFamily="34" charset="0"/>
              </a:defRPr>
            </a:lvl1pPr>
            <a:lvl2pPr marL="457200" indent="0" algn="l" defTabSz="457200" rtl="0" eaLnBrk="1" latinLnBrk="0" hangingPunct="1">
              <a:spcBef>
                <a:spcPct val="20000"/>
              </a:spcBef>
              <a:buFont typeface="Arial"/>
              <a:buNone/>
              <a:defRPr sz="1600" kern="1200">
                <a:solidFill>
                  <a:schemeClr val="bg2">
                    <a:lumMod val="10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bg2">
                    <a:lumMod val="10000"/>
                  </a:schemeClr>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bg2">
                    <a:lumMod val="10000"/>
                  </a:schemeClr>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bg2">
                    <a:lumMod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2000" dirty="0"/>
              <a:t>Cuddle Cots</a:t>
            </a:r>
          </a:p>
          <a:p>
            <a:pPr marL="742950" lvl="1" indent="-285750">
              <a:buFont typeface="Arial" panose="020B0604020202020204" pitchFamily="34" charset="0"/>
              <a:buChar char="•"/>
            </a:pPr>
            <a:r>
              <a:rPr lang="en-US" dirty="0"/>
              <a:t>Crib that has been outfitted with a cooling system which slows the natural death process to allow families to spend more time with their baby</a:t>
            </a:r>
          </a:p>
          <a:p>
            <a:pPr marL="285750" indent="-285750">
              <a:buFont typeface="Arial" panose="020B0604020202020204" pitchFamily="34" charset="0"/>
              <a:buChar char="•"/>
            </a:pPr>
            <a:endParaRPr lang="en-US" sz="2000" dirty="0"/>
          </a:p>
          <a:p>
            <a:endParaRPr lang="en-US" dirty="0"/>
          </a:p>
          <a:p>
            <a:endParaRPr lang="en-US" dirty="0"/>
          </a:p>
        </p:txBody>
      </p:sp>
    </p:spTree>
    <p:extLst>
      <p:ext uri="{BB962C8B-B14F-4D97-AF65-F5344CB8AC3E}">
        <p14:creationId xmlns:p14="http://schemas.microsoft.com/office/powerpoint/2010/main" val="209089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a:xfrm>
            <a:off x="251125" y="275891"/>
            <a:ext cx="8223504" cy="857250"/>
          </a:xfrm>
        </p:spPr>
        <p:txBody>
          <a:bodyPr/>
          <a:lstStyle/>
          <a:p>
            <a:r>
              <a:rPr lang="en-US" sz="4000" dirty="0"/>
              <a:t>Supporting the Bereaved Family:</a:t>
            </a:r>
            <a:br>
              <a:rPr lang="en-US" sz="4000" dirty="0"/>
            </a:br>
            <a:r>
              <a:rPr lang="en-US" sz="3200" dirty="0"/>
              <a:t>Saying “Hello”</a:t>
            </a:r>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a:xfrm>
            <a:off x="0" y="4869656"/>
            <a:ext cx="2133600" cy="273844"/>
          </a:xfrm>
        </p:spPr>
        <p:txBody>
          <a:bodyPr/>
          <a:lstStyle/>
          <a:p>
            <a:fld id="{8A38FAF8-786F-7C4F-9F1B-B820815ED72A}" type="slidenum">
              <a:rPr lang="en-US" smtClean="0"/>
              <a:t>11</a:t>
            </a:fld>
            <a:endParaRPr lang="en-US" dirty="0"/>
          </a:p>
        </p:txBody>
      </p:sp>
      <p:sp>
        <p:nvSpPr>
          <p:cNvPr id="8" name="Content Placeholder 2">
            <a:extLst>
              <a:ext uri="{FF2B5EF4-FFF2-40B4-BE49-F238E27FC236}">
                <a16:creationId xmlns:a16="http://schemas.microsoft.com/office/drawing/2014/main" id="{399CC914-4DA9-181F-5F00-E3466D616DDD}"/>
              </a:ext>
            </a:extLst>
          </p:cNvPr>
          <p:cNvSpPr>
            <a:spLocks noGrp="1"/>
          </p:cNvSpPr>
          <p:nvPr>
            <p:ph idx="1"/>
          </p:nvPr>
        </p:nvSpPr>
        <p:spPr>
          <a:xfrm>
            <a:off x="251125" y="1679686"/>
            <a:ext cx="4186762" cy="3297651"/>
          </a:xfrm>
        </p:spPr>
        <p:txBody>
          <a:bodyPr>
            <a:noAutofit/>
          </a:bodyPr>
          <a:lstStyle/>
          <a:p>
            <a:pPr marL="285750" indent="-285750">
              <a:buFont typeface="Arial" panose="020B0604020202020204" pitchFamily="34" charset="0"/>
              <a:buChar char="•"/>
            </a:pPr>
            <a:r>
              <a:rPr lang="en-US" sz="2000" dirty="0"/>
              <a:t>Encourage parents to parent</a:t>
            </a:r>
          </a:p>
          <a:p>
            <a:pPr marL="742950" lvl="1" indent="-285750">
              <a:buFont typeface="Arial" panose="020B0604020202020204" pitchFamily="34" charset="0"/>
              <a:buChar char="•"/>
            </a:pPr>
            <a:r>
              <a:rPr lang="en-US" sz="1800" dirty="0"/>
              <a:t>Seeing and holding baby</a:t>
            </a:r>
          </a:p>
          <a:p>
            <a:pPr marL="742950" lvl="1" indent="-285750">
              <a:buFont typeface="Arial" panose="020B0604020202020204" pitchFamily="34" charset="0"/>
              <a:buChar char="•"/>
            </a:pPr>
            <a:r>
              <a:rPr lang="en-US" sz="1800" dirty="0"/>
              <a:t>Dressing and changing baby</a:t>
            </a:r>
          </a:p>
          <a:p>
            <a:pPr marL="742950" lvl="1" indent="-285750">
              <a:buFont typeface="Arial" panose="020B0604020202020204" pitchFamily="34" charset="0"/>
              <a:buChar char="•"/>
            </a:pPr>
            <a:r>
              <a:rPr lang="en-US" sz="1800" dirty="0"/>
              <a:t>Bathing baby</a:t>
            </a:r>
          </a:p>
          <a:p>
            <a:pPr marL="742950" lvl="1" indent="-285750">
              <a:buFont typeface="Arial" panose="020B0604020202020204" pitchFamily="34" charset="0"/>
              <a:buChar char="•"/>
            </a:pPr>
            <a:r>
              <a:rPr lang="en-US" sz="1800" dirty="0"/>
              <a:t>Tucking in baby</a:t>
            </a:r>
          </a:p>
          <a:p>
            <a:pPr marL="742950" lvl="1" indent="-285750">
              <a:buFont typeface="Arial" panose="020B0604020202020204" pitchFamily="34" charset="0"/>
              <a:buChar char="•"/>
            </a:pPr>
            <a:r>
              <a:rPr lang="en-US" sz="1800" dirty="0"/>
              <a:t>Singing, telling stories, dancing</a:t>
            </a:r>
          </a:p>
          <a:p>
            <a:pPr marL="742950" lvl="1" indent="-285750">
              <a:buFont typeface="Arial" panose="020B0604020202020204" pitchFamily="34" charset="0"/>
              <a:buChar char="•"/>
            </a:pPr>
            <a:r>
              <a:rPr lang="en-US" sz="1800" dirty="0"/>
              <a:t>Baptism/Prayer Service</a:t>
            </a:r>
          </a:p>
          <a:p>
            <a:pPr marL="742950" lvl="1" indent="-285750">
              <a:buFont typeface="Arial" panose="020B0604020202020204" pitchFamily="34" charset="0"/>
              <a:buChar char="•"/>
            </a:pPr>
            <a:r>
              <a:rPr lang="en-US" sz="1800" dirty="0"/>
              <a:t>Introduce baby to others</a:t>
            </a:r>
          </a:p>
          <a:p>
            <a:pPr marL="742950" lvl="1" indent="-285750">
              <a:buFont typeface="Arial" panose="020B0604020202020204" pitchFamily="34" charset="0"/>
              <a:buChar char="•"/>
            </a:pPr>
            <a:r>
              <a:rPr lang="en-US" sz="1800" dirty="0"/>
              <a:t>Participate in memory-making</a:t>
            </a:r>
          </a:p>
        </p:txBody>
      </p:sp>
      <p:sp>
        <p:nvSpPr>
          <p:cNvPr id="10" name="Content Placeholder 2">
            <a:extLst>
              <a:ext uri="{FF2B5EF4-FFF2-40B4-BE49-F238E27FC236}">
                <a16:creationId xmlns:a16="http://schemas.microsoft.com/office/drawing/2014/main" id="{5E676A7F-2D39-EE81-4128-BCC0ED03CD1E}"/>
              </a:ext>
            </a:extLst>
          </p:cNvPr>
          <p:cNvSpPr txBox="1">
            <a:spLocks/>
          </p:cNvSpPr>
          <p:nvPr/>
        </p:nvSpPr>
        <p:spPr>
          <a:xfrm>
            <a:off x="4437887" y="1679685"/>
            <a:ext cx="4454987" cy="3297651"/>
          </a:xfrm>
          <a:prstGeom prst="rect">
            <a:avLst/>
          </a:prstGeom>
        </p:spPr>
        <p:txBody>
          <a:bodyPr>
            <a:normAutofit/>
          </a:bodyPr>
          <a:lstStyle>
            <a:lvl1pPr marL="0" indent="0" algn="l" defTabSz="457200" rtl="0" eaLnBrk="1" latinLnBrk="0" hangingPunct="1">
              <a:spcBef>
                <a:spcPct val="20000"/>
              </a:spcBef>
              <a:buFont typeface="Arial"/>
              <a:buNone/>
              <a:defRPr sz="1600" b="0" i="0" kern="1200">
                <a:solidFill>
                  <a:schemeClr val="bg2">
                    <a:lumMod val="10000"/>
                  </a:schemeClr>
                </a:solidFill>
                <a:latin typeface="+mn-lt"/>
                <a:ea typeface="+mn-ea"/>
                <a:cs typeface="Arial" panose="020B0604020202020204" pitchFamily="34" charset="0"/>
              </a:defRPr>
            </a:lvl1pPr>
            <a:lvl2pPr marL="457200" indent="0" algn="l" defTabSz="457200" rtl="0" eaLnBrk="1" latinLnBrk="0" hangingPunct="1">
              <a:spcBef>
                <a:spcPct val="20000"/>
              </a:spcBef>
              <a:buFont typeface="Arial"/>
              <a:buNone/>
              <a:defRPr sz="1600" kern="1200">
                <a:solidFill>
                  <a:schemeClr val="bg2">
                    <a:lumMod val="10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bg2">
                    <a:lumMod val="10000"/>
                  </a:schemeClr>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bg2">
                    <a:lumMod val="10000"/>
                  </a:schemeClr>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bg2">
                    <a:lumMod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Memory-making</a:t>
            </a:r>
          </a:p>
          <a:p>
            <a:pPr marL="800100" lvl="1" indent="-342900">
              <a:buFont typeface="Arial" panose="020B0604020202020204" pitchFamily="34" charset="0"/>
              <a:buChar char="•"/>
            </a:pPr>
            <a:r>
              <a:rPr lang="en-US" sz="1800" dirty="0"/>
              <a:t>Pictures</a:t>
            </a:r>
          </a:p>
          <a:p>
            <a:pPr marL="800100" lvl="1" indent="-342900">
              <a:buFont typeface="Arial" panose="020B0604020202020204" pitchFamily="34" charset="0"/>
              <a:buChar char="•"/>
            </a:pPr>
            <a:r>
              <a:rPr lang="en-US" sz="1800" dirty="0"/>
              <a:t>Handprints/footprints</a:t>
            </a:r>
          </a:p>
          <a:p>
            <a:pPr marL="800100" lvl="1" indent="-342900">
              <a:buFont typeface="Arial" panose="020B0604020202020204" pitchFamily="34" charset="0"/>
              <a:buChar char="•"/>
            </a:pPr>
            <a:r>
              <a:rPr lang="en-US" sz="1800" dirty="0"/>
              <a:t>Locks of hair</a:t>
            </a:r>
          </a:p>
          <a:p>
            <a:pPr marL="800100" lvl="1" indent="-342900">
              <a:buFont typeface="Arial" panose="020B0604020202020204" pitchFamily="34" charset="0"/>
              <a:buChar char="•"/>
            </a:pPr>
            <a:r>
              <a:rPr lang="en-US" sz="1800" dirty="0"/>
              <a:t>Molds</a:t>
            </a:r>
          </a:p>
          <a:p>
            <a:pPr marL="800100" lvl="1" indent="-342900">
              <a:buFont typeface="Arial" panose="020B0604020202020204" pitchFamily="34" charset="0"/>
              <a:buChar char="•"/>
            </a:pPr>
            <a:r>
              <a:rPr lang="en-US" sz="1800" dirty="0"/>
              <a:t>Creative outlets (bead bracelets, drawings, artwork)</a:t>
            </a:r>
          </a:p>
          <a:p>
            <a:pPr marL="800100" lvl="1" indent="-342900">
              <a:buFont typeface="Arial" panose="020B0604020202020204" pitchFamily="34" charset="0"/>
              <a:buChar char="•"/>
            </a:pPr>
            <a:endParaRPr lang="en-US" sz="18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503956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p:txBody>
          <a:bodyPr/>
          <a:lstStyle/>
          <a:p>
            <a:r>
              <a:rPr lang="en-US" sz="4000" dirty="0"/>
              <a:t>Memory-Making</a:t>
            </a:r>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a:xfrm>
            <a:off x="0" y="4869656"/>
            <a:ext cx="2133600" cy="273844"/>
          </a:xfrm>
        </p:spPr>
        <p:txBody>
          <a:bodyPr/>
          <a:lstStyle/>
          <a:p>
            <a:fld id="{8A38FAF8-786F-7C4F-9F1B-B820815ED72A}" type="slidenum">
              <a:rPr lang="en-US" smtClean="0"/>
              <a:t>12</a:t>
            </a:fld>
            <a:endParaRPr lang="en-US" dirty="0"/>
          </a:p>
        </p:txBody>
      </p:sp>
      <p:sp>
        <p:nvSpPr>
          <p:cNvPr id="6" name="Content Placeholder 5">
            <a:extLst>
              <a:ext uri="{FF2B5EF4-FFF2-40B4-BE49-F238E27FC236}">
                <a16:creationId xmlns:a16="http://schemas.microsoft.com/office/drawing/2014/main" id="{1999B6F1-792F-C7FB-3567-0281D24D4967}"/>
              </a:ext>
            </a:extLst>
          </p:cNvPr>
          <p:cNvSpPr>
            <a:spLocks noGrp="1"/>
          </p:cNvSpPr>
          <p:nvPr>
            <p:ph idx="1"/>
          </p:nvPr>
        </p:nvSpPr>
        <p:spPr/>
        <p:txBody>
          <a:bodyPr/>
          <a:lstStyle/>
          <a:p>
            <a:pPr marL="342900" indent="-342900">
              <a:buFont typeface="Arial" panose="020B0604020202020204" pitchFamily="34" charset="0"/>
              <a:buChar char="•"/>
            </a:pPr>
            <a:r>
              <a:rPr lang="en-US" sz="2000" dirty="0"/>
              <a:t>Magee works with many generous donors who provide us with kits for memory-making.</a:t>
            </a:r>
          </a:p>
          <a:p>
            <a:pPr marL="800100" lvl="1" indent="-342900">
              <a:buFont typeface="Arial" panose="020B0604020202020204" pitchFamily="34" charset="0"/>
              <a:buChar char="•"/>
            </a:pPr>
            <a:r>
              <a:rPr lang="en-US" sz="1800" dirty="0"/>
              <a:t>Still Remembered Project</a:t>
            </a:r>
          </a:p>
          <a:p>
            <a:pPr marL="800100" lvl="1" indent="-342900">
              <a:buFont typeface="Arial" panose="020B0604020202020204" pitchFamily="34" charset="0"/>
              <a:buChar char="•"/>
            </a:pPr>
            <a:r>
              <a:rPr lang="en-US" sz="1800" dirty="0"/>
              <a:t>Bridget’s Cradles</a:t>
            </a:r>
          </a:p>
          <a:p>
            <a:pPr marL="800100" lvl="1" indent="-342900">
              <a:buFont typeface="Arial" panose="020B0604020202020204" pitchFamily="34" charset="0"/>
              <a:buChar char="•"/>
            </a:pPr>
            <a:r>
              <a:rPr lang="en-US" sz="1800" dirty="0"/>
              <a:t>Queen B Project</a:t>
            </a:r>
          </a:p>
          <a:p>
            <a:pPr marL="800100" lvl="1" indent="-342900">
              <a:buFont typeface="Arial" panose="020B0604020202020204" pitchFamily="34" charset="0"/>
              <a:buChar char="•"/>
            </a:pPr>
            <a:r>
              <a:rPr lang="en-US" sz="1800" dirty="0"/>
              <a:t>Mr. Boxes</a:t>
            </a:r>
          </a:p>
          <a:p>
            <a:pPr marL="800100" lvl="1" indent="-342900">
              <a:buFont typeface="Arial" panose="020B0604020202020204" pitchFamily="34" charset="0"/>
              <a:buChar char="•"/>
            </a:pPr>
            <a:r>
              <a:rPr lang="en-US" sz="1800" dirty="0"/>
              <a:t>Magee Knitters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Comfort Cub (NICU): weighted bear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grpSp>
        <p:nvGrpSpPr>
          <p:cNvPr id="8" name="Group 7">
            <a:extLst>
              <a:ext uri="{FF2B5EF4-FFF2-40B4-BE49-F238E27FC236}">
                <a16:creationId xmlns:a16="http://schemas.microsoft.com/office/drawing/2014/main" id="{A13F9613-A5A1-948D-DFEE-9CE72CD3BE4C}"/>
              </a:ext>
            </a:extLst>
          </p:cNvPr>
          <p:cNvGrpSpPr/>
          <p:nvPr/>
        </p:nvGrpSpPr>
        <p:grpSpPr>
          <a:xfrm>
            <a:off x="4155047" y="1730878"/>
            <a:ext cx="2422828" cy="1486232"/>
            <a:chOff x="9203826" y="2400300"/>
            <a:chExt cx="2756149" cy="1517001"/>
          </a:xfrm>
        </p:grpSpPr>
        <p:pic>
          <p:nvPicPr>
            <p:cNvPr id="9" name="Picture 8" descr="A picture containing text, indoor&#10;&#10;Description automatically generated">
              <a:extLst>
                <a:ext uri="{FF2B5EF4-FFF2-40B4-BE49-F238E27FC236}">
                  <a16:creationId xmlns:a16="http://schemas.microsoft.com/office/drawing/2014/main" id="{C8BEE7DB-E465-AEA2-A069-AE4D13249D8C}"/>
                </a:ext>
              </a:extLst>
            </p:cNvPr>
            <p:cNvPicPr>
              <a:picLocks noChangeAspect="1"/>
            </p:cNvPicPr>
            <p:nvPr/>
          </p:nvPicPr>
          <p:blipFill rotWithShape="1">
            <a:blip r:embed="rId2">
              <a:extLst>
                <a:ext uri="{28A0092B-C50C-407E-A947-70E740481C1C}">
                  <a14:useLocalDpi xmlns:a14="http://schemas.microsoft.com/office/drawing/2010/main" val="0"/>
                </a:ext>
              </a:extLst>
            </a:blip>
            <a:srcRect l="33985" t="1" b="-343"/>
            <a:stretch/>
          </p:blipFill>
          <p:spPr>
            <a:xfrm>
              <a:off x="9224778" y="2400300"/>
              <a:ext cx="2735197" cy="1322617"/>
            </a:xfrm>
            <a:prstGeom prst="rect">
              <a:avLst/>
            </a:prstGeom>
          </p:spPr>
        </p:pic>
        <p:sp>
          <p:nvSpPr>
            <p:cNvPr id="10" name="TextBox 9">
              <a:extLst>
                <a:ext uri="{FF2B5EF4-FFF2-40B4-BE49-F238E27FC236}">
                  <a16:creationId xmlns:a16="http://schemas.microsoft.com/office/drawing/2014/main" id="{6E743A6D-D596-124B-1EA9-C34139B6AF49}"/>
                </a:ext>
              </a:extLst>
            </p:cNvPr>
            <p:cNvSpPr txBox="1"/>
            <p:nvPr/>
          </p:nvSpPr>
          <p:spPr>
            <a:xfrm>
              <a:off x="9203826" y="3686469"/>
              <a:ext cx="2579960" cy="230832"/>
            </a:xfrm>
            <a:prstGeom prst="rect">
              <a:avLst/>
            </a:prstGeom>
            <a:noFill/>
          </p:spPr>
          <p:txBody>
            <a:bodyPr wrap="square" rtlCol="0">
              <a:spAutoFit/>
            </a:bodyPr>
            <a:lstStyle/>
            <a:p>
              <a:pPr algn="ctr"/>
              <a:r>
                <a:rPr lang="en-US" sz="900"/>
                <a:t>Still Remembered Project</a:t>
              </a:r>
            </a:p>
          </p:txBody>
        </p:sp>
      </p:grpSp>
      <p:grpSp>
        <p:nvGrpSpPr>
          <p:cNvPr id="11" name="Group 10">
            <a:extLst>
              <a:ext uri="{FF2B5EF4-FFF2-40B4-BE49-F238E27FC236}">
                <a16:creationId xmlns:a16="http://schemas.microsoft.com/office/drawing/2014/main" id="{2F2A109F-A1B7-F2F5-074B-064A8AA93378}"/>
              </a:ext>
            </a:extLst>
          </p:cNvPr>
          <p:cNvGrpSpPr/>
          <p:nvPr/>
        </p:nvGrpSpPr>
        <p:grpSpPr>
          <a:xfrm>
            <a:off x="6729931" y="2522892"/>
            <a:ext cx="2203219" cy="1606117"/>
            <a:chOff x="9306565" y="4132921"/>
            <a:chExt cx="2579960" cy="1634953"/>
          </a:xfrm>
        </p:grpSpPr>
        <p:pic>
          <p:nvPicPr>
            <p:cNvPr id="12" name="Picture 11" descr="Text, letter&#10;&#10;Description automatically generated">
              <a:extLst>
                <a:ext uri="{FF2B5EF4-FFF2-40B4-BE49-F238E27FC236}">
                  <a16:creationId xmlns:a16="http://schemas.microsoft.com/office/drawing/2014/main" id="{42C1E34D-F95B-7E89-67C4-A9622AEE1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7605" y="4132921"/>
              <a:ext cx="2469542" cy="1404121"/>
            </a:xfrm>
            <a:prstGeom prst="rect">
              <a:avLst/>
            </a:prstGeom>
          </p:spPr>
        </p:pic>
        <p:sp>
          <p:nvSpPr>
            <p:cNvPr id="13" name="TextBox 12">
              <a:extLst>
                <a:ext uri="{FF2B5EF4-FFF2-40B4-BE49-F238E27FC236}">
                  <a16:creationId xmlns:a16="http://schemas.microsoft.com/office/drawing/2014/main" id="{3CCBE90C-23D6-44DE-5157-DDCD769D2971}"/>
                </a:ext>
              </a:extLst>
            </p:cNvPr>
            <p:cNvSpPr txBox="1"/>
            <p:nvPr/>
          </p:nvSpPr>
          <p:spPr>
            <a:xfrm>
              <a:off x="9306565" y="5537042"/>
              <a:ext cx="2579960" cy="230832"/>
            </a:xfrm>
            <a:prstGeom prst="rect">
              <a:avLst/>
            </a:prstGeom>
            <a:noFill/>
          </p:spPr>
          <p:txBody>
            <a:bodyPr wrap="square" rtlCol="0">
              <a:spAutoFit/>
            </a:bodyPr>
            <a:lstStyle/>
            <a:p>
              <a:pPr algn="ctr"/>
              <a:r>
                <a:rPr lang="en-US" sz="900"/>
                <a:t>Bridget’s Cradles</a:t>
              </a:r>
            </a:p>
          </p:txBody>
        </p:sp>
      </p:grpSp>
      <p:grpSp>
        <p:nvGrpSpPr>
          <p:cNvPr id="14" name="Group 13">
            <a:extLst>
              <a:ext uri="{FF2B5EF4-FFF2-40B4-BE49-F238E27FC236}">
                <a16:creationId xmlns:a16="http://schemas.microsoft.com/office/drawing/2014/main" id="{3FA9DF17-8380-14E8-3C6C-1B3BF7236C5C}"/>
              </a:ext>
            </a:extLst>
          </p:cNvPr>
          <p:cNvGrpSpPr/>
          <p:nvPr/>
        </p:nvGrpSpPr>
        <p:grpSpPr>
          <a:xfrm>
            <a:off x="4769146" y="3495751"/>
            <a:ext cx="1970554" cy="1460079"/>
            <a:chOff x="6846319" y="5339809"/>
            <a:chExt cx="2307510" cy="1486293"/>
          </a:xfrm>
        </p:grpSpPr>
        <p:pic>
          <p:nvPicPr>
            <p:cNvPr id="15" name="Picture 14" descr="A stuffed bear with a bow tie&#10;&#10;Description automatically generated with low confidence">
              <a:extLst>
                <a:ext uri="{FF2B5EF4-FFF2-40B4-BE49-F238E27FC236}">
                  <a16:creationId xmlns:a16="http://schemas.microsoft.com/office/drawing/2014/main" id="{B9093086-F888-60A2-F696-8B5861D328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5741" y="5339809"/>
              <a:ext cx="1948088" cy="1454394"/>
            </a:xfrm>
            <a:prstGeom prst="rect">
              <a:avLst/>
            </a:prstGeom>
          </p:spPr>
        </p:pic>
        <p:sp>
          <p:nvSpPr>
            <p:cNvPr id="16" name="TextBox 15">
              <a:extLst>
                <a:ext uri="{FF2B5EF4-FFF2-40B4-BE49-F238E27FC236}">
                  <a16:creationId xmlns:a16="http://schemas.microsoft.com/office/drawing/2014/main" id="{19688DF9-0F16-427B-9338-A544310B8C12}"/>
                </a:ext>
              </a:extLst>
            </p:cNvPr>
            <p:cNvSpPr txBox="1"/>
            <p:nvPr/>
          </p:nvSpPr>
          <p:spPr>
            <a:xfrm>
              <a:off x="6846319" y="6595270"/>
              <a:ext cx="1333466" cy="230832"/>
            </a:xfrm>
            <a:prstGeom prst="rect">
              <a:avLst/>
            </a:prstGeom>
            <a:noFill/>
          </p:spPr>
          <p:txBody>
            <a:bodyPr wrap="square" rtlCol="0">
              <a:spAutoFit/>
            </a:bodyPr>
            <a:lstStyle/>
            <a:p>
              <a:pPr algn="ctr"/>
              <a:r>
                <a:rPr lang="en-US" sz="900"/>
                <a:t>Comfort Cub</a:t>
              </a:r>
            </a:p>
          </p:txBody>
        </p:sp>
      </p:grpSp>
    </p:spTree>
    <p:extLst>
      <p:ext uri="{BB962C8B-B14F-4D97-AF65-F5344CB8AC3E}">
        <p14:creationId xmlns:p14="http://schemas.microsoft.com/office/powerpoint/2010/main" val="2177152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p:txBody>
          <a:bodyPr/>
          <a:lstStyle/>
          <a:p>
            <a:r>
              <a:rPr lang="en-US" sz="4000" dirty="0"/>
              <a:t>Pictures</a:t>
            </a:r>
          </a:p>
        </p:txBody>
      </p:sp>
      <p:sp>
        <p:nvSpPr>
          <p:cNvPr id="3" name="Content Placeholder 2">
            <a:extLst>
              <a:ext uri="{FF2B5EF4-FFF2-40B4-BE49-F238E27FC236}">
                <a16:creationId xmlns:a16="http://schemas.microsoft.com/office/drawing/2014/main" id="{170A39B6-6337-5527-E5D8-08C7DEDBC804}"/>
              </a:ext>
            </a:extLst>
          </p:cNvPr>
          <p:cNvSpPr>
            <a:spLocks noGrp="1"/>
          </p:cNvSpPr>
          <p:nvPr>
            <p:ph idx="1"/>
          </p:nvPr>
        </p:nvSpPr>
        <p:spPr/>
        <p:txBody>
          <a:bodyPr/>
          <a:lstStyle/>
          <a:p>
            <a:pPr marL="342900" indent="-342900">
              <a:buFont typeface="Arial" panose="020B0604020202020204" pitchFamily="34" charset="0"/>
              <a:buChar char="•"/>
            </a:pPr>
            <a:r>
              <a:rPr lang="en-US" sz="2000" dirty="0"/>
              <a:t>History of photography</a:t>
            </a:r>
          </a:p>
          <a:p>
            <a:pPr marL="342900" indent="-342900">
              <a:buFont typeface="Arial" panose="020B0604020202020204" pitchFamily="34" charset="0"/>
              <a:buChar char="•"/>
            </a:pPr>
            <a:r>
              <a:rPr lang="en-US" sz="2000" dirty="0"/>
              <a:t>Trained nurses can offer to take pictures of the baby, parents with the baby, and other family members with the baby. </a:t>
            </a:r>
          </a:p>
          <a:p>
            <a:pPr marL="800100" lvl="1" indent="-342900">
              <a:buFont typeface="Arial" panose="020B0604020202020204" pitchFamily="34" charset="0"/>
              <a:buChar char="•"/>
            </a:pPr>
            <a:r>
              <a:rPr lang="en-US" sz="1800" dirty="0"/>
              <a:t>Pictures are offered even in the presence of significant anomalies. </a:t>
            </a:r>
          </a:p>
          <a:p>
            <a:pPr marL="342900" indent="-342900">
              <a:buFont typeface="Arial" panose="020B0604020202020204" pitchFamily="34" charset="0"/>
              <a:buChar char="•"/>
            </a:pPr>
            <a:r>
              <a:rPr lang="en-US" sz="2000" dirty="0"/>
              <a:t>Some photos can be printed immediately and given to families. Photographs are sent to Now I Lay Me Down To Sleep for editing and distribution to families.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a:xfrm>
            <a:off x="0" y="4869656"/>
            <a:ext cx="2133600" cy="273844"/>
          </a:xfrm>
        </p:spPr>
        <p:txBody>
          <a:bodyPr/>
          <a:lstStyle/>
          <a:p>
            <a:fld id="{8A38FAF8-786F-7C4F-9F1B-B820815ED72A}" type="slidenum">
              <a:rPr lang="en-US" smtClean="0"/>
              <a:t>13</a:t>
            </a:fld>
            <a:endParaRPr lang="en-US" dirty="0"/>
          </a:p>
        </p:txBody>
      </p:sp>
      <p:grpSp>
        <p:nvGrpSpPr>
          <p:cNvPr id="7" name="Group 6">
            <a:extLst>
              <a:ext uri="{FF2B5EF4-FFF2-40B4-BE49-F238E27FC236}">
                <a16:creationId xmlns:a16="http://schemas.microsoft.com/office/drawing/2014/main" id="{6798452E-7964-4ABE-D04A-11E9DDBABC48}"/>
              </a:ext>
            </a:extLst>
          </p:cNvPr>
          <p:cNvGrpSpPr/>
          <p:nvPr/>
        </p:nvGrpSpPr>
        <p:grpSpPr>
          <a:xfrm>
            <a:off x="1836497" y="3328416"/>
            <a:ext cx="5471006" cy="1712691"/>
            <a:chOff x="1836497" y="3328416"/>
            <a:chExt cx="5471006" cy="1712691"/>
          </a:xfrm>
        </p:grpSpPr>
        <p:pic>
          <p:nvPicPr>
            <p:cNvPr id="5" name="Picture 4">
              <a:extLst>
                <a:ext uri="{FF2B5EF4-FFF2-40B4-BE49-F238E27FC236}">
                  <a16:creationId xmlns:a16="http://schemas.microsoft.com/office/drawing/2014/main" id="{A9532647-DFF3-B13E-3E8B-77BBB5353068}"/>
                </a:ext>
              </a:extLst>
            </p:cNvPr>
            <p:cNvPicPr>
              <a:picLocks noChangeAspect="1"/>
            </p:cNvPicPr>
            <p:nvPr/>
          </p:nvPicPr>
          <p:blipFill>
            <a:blip r:embed="rId2"/>
            <a:stretch>
              <a:fillRect/>
            </a:stretch>
          </p:blipFill>
          <p:spPr>
            <a:xfrm>
              <a:off x="1836497" y="3877164"/>
              <a:ext cx="3357295" cy="1027021"/>
            </a:xfrm>
            <a:prstGeom prst="rect">
              <a:avLst/>
            </a:prstGeom>
          </p:spPr>
        </p:pic>
        <p:pic>
          <p:nvPicPr>
            <p:cNvPr id="6" name="Picture 5" descr="A qr code with black dots&#10;&#10;Description automatically generated with low confidence">
              <a:extLst>
                <a:ext uri="{FF2B5EF4-FFF2-40B4-BE49-F238E27FC236}">
                  <a16:creationId xmlns:a16="http://schemas.microsoft.com/office/drawing/2014/main" id="{FA84696C-B570-5384-8C45-CE8D16678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4812" y="3328416"/>
              <a:ext cx="1712691" cy="1712691"/>
            </a:xfrm>
            <a:prstGeom prst="rect">
              <a:avLst/>
            </a:prstGeom>
          </p:spPr>
        </p:pic>
      </p:grpSp>
    </p:spTree>
    <p:extLst>
      <p:ext uri="{BB962C8B-B14F-4D97-AF65-F5344CB8AC3E}">
        <p14:creationId xmlns:p14="http://schemas.microsoft.com/office/powerpoint/2010/main" val="4055065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a:xfrm>
            <a:off x="384048" y="205979"/>
            <a:ext cx="8229600" cy="857250"/>
          </a:xfrm>
        </p:spPr>
        <p:txBody>
          <a:bodyPr/>
          <a:lstStyle/>
          <a:p>
            <a:r>
              <a:rPr lang="en-US" sz="4000" dirty="0"/>
              <a:t>Pittsburgh Bereavement Doulas</a:t>
            </a:r>
          </a:p>
        </p:txBody>
      </p:sp>
      <p:sp>
        <p:nvSpPr>
          <p:cNvPr id="3" name="Content Placeholder 2">
            <a:extLst>
              <a:ext uri="{FF2B5EF4-FFF2-40B4-BE49-F238E27FC236}">
                <a16:creationId xmlns:a16="http://schemas.microsoft.com/office/drawing/2014/main" id="{170A39B6-6337-5527-E5D8-08C7DEDBC804}"/>
              </a:ext>
            </a:extLst>
          </p:cNvPr>
          <p:cNvSpPr>
            <a:spLocks noGrp="1"/>
          </p:cNvSpPr>
          <p:nvPr>
            <p:ph idx="1"/>
          </p:nvPr>
        </p:nvSpPr>
        <p:spPr/>
        <p:txBody>
          <a:bodyPr/>
          <a:lstStyle/>
          <a:p>
            <a:pPr marL="285750" indent="-285750">
              <a:buFont typeface="Arial" panose="020B0604020202020204" pitchFamily="34" charset="0"/>
              <a:buChar char="•"/>
            </a:pPr>
            <a:r>
              <a:rPr lang="en-US" sz="2000" dirty="0"/>
              <a:t>Provide physical, emotional, and informational support during labor and birth</a:t>
            </a:r>
          </a:p>
          <a:p>
            <a:pPr marL="285750" indent="-285750">
              <a:buFont typeface="Arial" panose="020B0604020202020204" pitchFamily="34" charset="0"/>
              <a:buChar char="•"/>
            </a:pPr>
            <a:r>
              <a:rPr lang="en-US" sz="2000" dirty="0"/>
              <a:t>Early-term Loss (miscarriage), Stillbirth, Life-Limiting Diagnosis</a:t>
            </a:r>
          </a:p>
          <a:p>
            <a:pPr marL="285750" indent="-285750">
              <a:buFont typeface="Arial" panose="020B0604020202020204" pitchFamily="34" charset="0"/>
              <a:buChar char="•"/>
            </a:pPr>
            <a:r>
              <a:rPr lang="en-US" sz="2000" dirty="0"/>
              <a:t>FREE service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CONTACT:</a:t>
            </a:r>
          </a:p>
          <a:p>
            <a:pPr marL="285750" indent="-285750">
              <a:buFont typeface="Arial" panose="020B0604020202020204" pitchFamily="34" charset="0"/>
              <a:buChar char="•"/>
            </a:pPr>
            <a:r>
              <a:rPr lang="en-US" sz="2000" dirty="0"/>
              <a:t>Director, Heather Bradley: 412-901-9568 </a:t>
            </a:r>
          </a:p>
          <a:p>
            <a:pPr marL="285750" indent="-285750">
              <a:buFont typeface="Arial" panose="020B0604020202020204" pitchFamily="34" charset="0"/>
              <a:buChar char="•"/>
            </a:pPr>
            <a:r>
              <a:rPr lang="en-US" sz="2000" dirty="0"/>
              <a:t>www.pittsburghbereavementdoulas.com</a:t>
            </a:r>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a:xfrm>
            <a:off x="0" y="4869656"/>
            <a:ext cx="2133600" cy="273844"/>
          </a:xfrm>
        </p:spPr>
        <p:txBody>
          <a:bodyPr/>
          <a:lstStyle/>
          <a:p>
            <a:fld id="{8A38FAF8-786F-7C4F-9F1B-B820815ED72A}" type="slidenum">
              <a:rPr lang="en-US" smtClean="0"/>
              <a:t>14</a:t>
            </a:fld>
            <a:endParaRPr lang="en-US" dirty="0"/>
          </a:p>
        </p:txBody>
      </p:sp>
      <p:pic>
        <p:nvPicPr>
          <p:cNvPr id="5" name="Picture 4">
            <a:extLst>
              <a:ext uri="{FF2B5EF4-FFF2-40B4-BE49-F238E27FC236}">
                <a16:creationId xmlns:a16="http://schemas.microsoft.com/office/drawing/2014/main" id="{EC285094-7467-58B1-E0AF-C1CB18B08A8A}"/>
              </a:ext>
            </a:extLst>
          </p:cNvPr>
          <p:cNvPicPr>
            <a:picLocks noChangeAspect="1"/>
          </p:cNvPicPr>
          <p:nvPr/>
        </p:nvPicPr>
        <p:blipFill>
          <a:blip r:embed="rId2"/>
          <a:stretch>
            <a:fillRect/>
          </a:stretch>
        </p:blipFill>
        <p:spPr>
          <a:xfrm>
            <a:off x="3536463" y="2366183"/>
            <a:ext cx="1657329" cy="999922"/>
          </a:xfrm>
          <a:prstGeom prst="rect">
            <a:avLst/>
          </a:prstGeom>
        </p:spPr>
      </p:pic>
      <p:pic>
        <p:nvPicPr>
          <p:cNvPr id="6" name="Picture 5">
            <a:extLst>
              <a:ext uri="{FF2B5EF4-FFF2-40B4-BE49-F238E27FC236}">
                <a16:creationId xmlns:a16="http://schemas.microsoft.com/office/drawing/2014/main" id="{E42552B5-6F0B-A43F-9765-B91E97656263}"/>
              </a:ext>
            </a:extLst>
          </p:cNvPr>
          <p:cNvPicPr>
            <a:picLocks noChangeAspect="1"/>
          </p:cNvPicPr>
          <p:nvPr/>
        </p:nvPicPr>
        <p:blipFill>
          <a:blip r:embed="rId3"/>
          <a:stretch>
            <a:fillRect/>
          </a:stretch>
        </p:blipFill>
        <p:spPr>
          <a:xfrm>
            <a:off x="6759277" y="2866144"/>
            <a:ext cx="1951980" cy="1951980"/>
          </a:xfrm>
          <a:prstGeom prst="rect">
            <a:avLst/>
          </a:prstGeom>
        </p:spPr>
      </p:pic>
    </p:spTree>
    <p:extLst>
      <p:ext uri="{BB962C8B-B14F-4D97-AF65-F5344CB8AC3E}">
        <p14:creationId xmlns:p14="http://schemas.microsoft.com/office/powerpoint/2010/main" val="3879674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p:txBody>
          <a:bodyPr/>
          <a:lstStyle/>
          <a:p>
            <a:r>
              <a:rPr lang="en-US" sz="4000" dirty="0"/>
              <a:t>Communication Strategies</a:t>
            </a:r>
          </a:p>
        </p:txBody>
      </p:sp>
      <p:sp>
        <p:nvSpPr>
          <p:cNvPr id="3" name="Content Placeholder 2">
            <a:extLst>
              <a:ext uri="{FF2B5EF4-FFF2-40B4-BE49-F238E27FC236}">
                <a16:creationId xmlns:a16="http://schemas.microsoft.com/office/drawing/2014/main" id="{170A39B6-6337-5527-E5D8-08C7DEDBC804}"/>
              </a:ext>
            </a:extLst>
          </p:cNvPr>
          <p:cNvSpPr>
            <a:spLocks noGrp="1"/>
          </p:cNvSpPr>
          <p:nvPr>
            <p:ph idx="1"/>
          </p:nvPr>
        </p:nvSpPr>
        <p:spPr>
          <a:xfrm>
            <a:off x="457200" y="1063229"/>
            <a:ext cx="8229600" cy="3874292"/>
          </a:xfrm>
        </p:spPr>
        <p:txBody>
          <a:bodyPr/>
          <a:lstStyle/>
          <a:p>
            <a:pPr algn="ctr"/>
            <a:r>
              <a:rPr lang="en-US" sz="2200" b="1" i="1" dirty="0"/>
              <a:t>Goal is not to “fix”; goal is to be with and support grief.</a:t>
            </a:r>
          </a:p>
          <a:p>
            <a:r>
              <a:rPr lang="en-US" sz="2000" b="1" u="sng" dirty="0"/>
              <a:t>DOs:</a:t>
            </a:r>
          </a:p>
          <a:p>
            <a:pPr marL="342900" indent="-342900">
              <a:buFont typeface="Arial" panose="020B0604020202020204" pitchFamily="34" charset="0"/>
              <a:buChar char="•"/>
            </a:pPr>
            <a:r>
              <a:rPr lang="en-US" sz="1800" dirty="0"/>
              <a:t>Use baby’s name, compliment baby’s features</a:t>
            </a:r>
          </a:p>
          <a:p>
            <a:pPr marL="342900" indent="-342900">
              <a:buFont typeface="Arial" panose="020B0604020202020204" pitchFamily="34" charset="0"/>
              <a:buChar char="•"/>
            </a:pPr>
            <a:r>
              <a:rPr lang="en-US" sz="1800" dirty="0"/>
              <a:t>Remain genuine and demonstrate empathy</a:t>
            </a:r>
          </a:p>
          <a:p>
            <a:pPr marL="800100" lvl="1" indent="-342900">
              <a:buFont typeface="Arial" panose="020B0604020202020204" pitchFamily="34" charset="0"/>
              <a:buChar char="•"/>
            </a:pPr>
            <a:r>
              <a:rPr lang="en-US" dirty="0"/>
              <a:t>Supportive statements: “My heart aches for you right now”. “I’m so sad for you.” “I’m here to listen.”</a:t>
            </a:r>
          </a:p>
          <a:p>
            <a:pPr marL="800100" lvl="1" indent="-342900">
              <a:buFont typeface="Arial" panose="020B0604020202020204" pitchFamily="34" charset="0"/>
              <a:buChar char="•"/>
            </a:pPr>
            <a:r>
              <a:rPr lang="en-US" dirty="0"/>
              <a:t>“I wish” statements: “I wish your baby didn’t have this condition.” “I wish things were different.”</a:t>
            </a:r>
          </a:p>
          <a:p>
            <a:pPr marL="342900" indent="-342900">
              <a:buFont typeface="Arial" panose="020B0604020202020204" pitchFamily="34" charset="0"/>
              <a:buChar char="•"/>
            </a:pPr>
            <a:r>
              <a:rPr lang="en-US" sz="1800" dirty="0"/>
              <a:t>Use concrete terms: death, died, will die</a:t>
            </a:r>
          </a:p>
          <a:p>
            <a:pPr marL="342900" indent="-342900">
              <a:buFont typeface="Arial" panose="020B0604020202020204" pitchFamily="34" charset="0"/>
              <a:buChar char="•"/>
            </a:pPr>
            <a:r>
              <a:rPr lang="en-US" sz="1800" dirty="0"/>
              <a:t>Compassionate silence</a:t>
            </a:r>
          </a:p>
          <a:p>
            <a:pPr marL="342900" indent="-342900">
              <a:buFont typeface="Arial" panose="020B0604020202020204" pitchFamily="34" charset="0"/>
              <a:buChar char="•"/>
            </a:pPr>
            <a:r>
              <a:rPr lang="en-US" sz="1800" dirty="0"/>
              <a:t>Appropriate physical touch </a:t>
            </a:r>
            <a:r>
              <a:rPr lang="en-US" sz="1400" dirty="0"/>
              <a:t>(with consent)</a:t>
            </a:r>
          </a:p>
          <a:p>
            <a:pPr marL="342900" indent="-342900">
              <a:buFont typeface="Arial" panose="020B0604020202020204" pitchFamily="34" charset="0"/>
              <a:buChar char="•"/>
            </a:pPr>
            <a:r>
              <a:rPr lang="en-US" sz="1800" dirty="0"/>
              <a:t>Identify and include support persons</a:t>
            </a:r>
          </a:p>
          <a:p>
            <a:endParaRPr lang="en-US" sz="1800" dirty="0"/>
          </a:p>
          <a:p>
            <a:endParaRPr lang="en-US" sz="1800" dirty="0"/>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a:xfrm>
            <a:off x="0" y="4869656"/>
            <a:ext cx="2133600" cy="273844"/>
          </a:xfrm>
        </p:spPr>
        <p:txBody>
          <a:bodyPr/>
          <a:lstStyle/>
          <a:p>
            <a:fld id="{8A38FAF8-786F-7C4F-9F1B-B820815ED72A}" type="slidenum">
              <a:rPr lang="en-US" smtClean="0"/>
              <a:t>15</a:t>
            </a:fld>
            <a:endParaRPr lang="en-US" dirty="0"/>
          </a:p>
        </p:txBody>
      </p:sp>
      <p:sp>
        <p:nvSpPr>
          <p:cNvPr id="7" name="TextBox 6">
            <a:extLst>
              <a:ext uri="{FF2B5EF4-FFF2-40B4-BE49-F238E27FC236}">
                <a16:creationId xmlns:a16="http://schemas.microsoft.com/office/drawing/2014/main" id="{E1BA7402-1BD6-DF4F-1298-DB4AF550E424}"/>
              </a:ext>
            </a:extLst>
          </p:cNvPr>
          <p:cNvSpPr txBox="1"/>
          <p:nvPr/>
        </p:nvSpPr>
        <p:spPr>
          <a:xfrm>
            <a:off x="7573297" y="4932789"/>
            <a:ext cx="1570703" cy="215444"/>
          </a:xfrm>
          <a:prstGeom prst="rect">
            <a:avLst/>
          </a:prstGeom>
        </p:spPr>
        <p:txBody>
          <a:bodyPr vert="horz" wrap="square" rtlCol="0">
            <a:spAutoFit/>
          </a:bodyPr>
          <a:lstStyle/>
          <a:p>
            <a:pPr algn="ctr"/>
            <a:r>
              <a:rPr lang="en-US" sz="800" dirty="0">
                <a:solidFill>
                  <a:schemeClr val="bg1">
                    <a:lumMod val="95000"/>
                    <a:lumOff val="5000"/>
                  </a:schemeClr>
                </a:solidFill>
              </a:rPr>
              <a:t>Gunderson Health System, 2023</a:t>
            </a:r>
            <a:endParaRPr lang="en-US" sz="800" b="0" dirty="0">
              <a:solidFill>
                <a:schemeClr val="tx2"/>
              </a:solidFill>
            </a:endParaRPr>
          </a:p>
        </p:txBody>
      </p:sp>
    </p:spTree>
    <p:extLst>
      <p:ext uri="{BB962C8B-B14F-4D97-AF65-F5344CB8AC3E}">
        <p14:creationId xmlns:p14="http://schemas.microsoft.com/office/powerpoint/2010/main" val="3780778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p:txBody>
          <a:bodyPr/>
          <a:lstStyle/>
          <a:p>
            <a:r>
              <a:rPr lang="en-US" sz="4000" dirty="0"/>
              <a:t>Communication Strategies </a:t>
            </a:r>
            <a:r>
              <a:rPr lang="en-US" sz="1100" dirty="0"/>
              <a:t>(cont.)</a:t>
            </a:r>
            <a:endParaRPr lang="en-US" dirty="0"/>
          </a:p>
        </p:txBody>
      </p:sp>
      <p:sp>
        <p:nvSpPr>
          <p:cNvPr id="3" name="Content Placeholder 2">
            <a:extLst>
              <a:ext uri="{FF2B5EF4-FFF2-40B4-BE49-F238E27FC236}">
                <a16:creationId xmlns:a16="http://schemas.microsoft.com/office/drawing/2014/main" id="{170A39B6-6337-5527-E5D8-08C7DEDBC804}"/>
              </a:ext>
            </a:extLst>
          </p:cNvPr>
          <p:cNvSpPr>
            <a:spLocks noGrp="1"/>
          </p:cNvSpPr>
          <p:nvPr>
            <p:ph idx="1"/>
          </p:nvPr>
        </p:nvSpPr>
        <p:spPr/>
        <p:txBody>
          <a:bodyPr/>
          <a:lstStyle/>
          <a:p>
            <a:pPr marL="0" indent="0">
              <a:buNone/>
            </a:pPr>
            <a:r>
              <a:rPr lang="en-US" sz="2000" b="1" u="sng" dirty="0"/>
              <a:t>DONTs:</a:t>
            </a:r>
          </a:p>
          <a:p>
            <a:pPr marL="342900" indent="-342900">
              <a:buFont typeface="Arial" panose="020B0604020202020204" pitchFamily="34" charset="0"/>
              <a:buChar char="•"/>
            </a:pPr>
            <a:r>
              <a:rPr lang="en-US" sz="2000" dirty="0"/>
              <a:t>Ignore baby in the crib</a:t>
            </a:r>
          </a:p>
          <a:p>
            <a:pPr marL="342900" indent="-342900">
              <a:buFont typeface="Arial" panose="020B0604020202020204" pitchFamily="34" charset="0"/>
              <a:buChar char="•"/>
            </a:pPr>
            <a:r>
              <a:rPr lang="en-US" sz="2000" dirty="0"/>
              <a:t>Moralizing statements</a:t>
            </a:r>
          </a:p>
          <a:p>
            <a:pPr marL="800100" lvl="1" indent="-342900">
              <a:buFont typeface="Arial" panose="020B0604020202020204" pitchFamily="34" charset="0"/>
              <a:buChar char="•"/>
            </a:pPr>
            <a:r>
              <a:rPr lang="en-US" sz="1800" dirty="0"/>
              <a:t>“Everything happens for a reason.”</a:t>
            </a:r>
          </a:p>
          <a:p>
            <a:pPr marL="342900" indent="-342900">
              <a:buFont typeface="Arial" panose="020B0604020202020204" pitchFamily="34" charset="0"/>
              <a:buChar char="•"/>
            </a:pPr>
            <a:r>
              <a:rPr lang="en-US" sz="2000" dirty="0"/>
              <a:t>“At least” statements</a:t>
            </a:r>
          </a:p>
          <a:p>
            <a:pPr marL="800100" lvl="1" indent="-342900">
              <a:buFont typeface="Arial" panose="020B0604020202020204" pitchFamily="34" charset="0"/>
              <a:buChar char="•"/>
            </a:pPr>
            <a:r>
              <a:rPr lang="en-US" sz="1800" dirty="0"/>
              <a:t>“At least you’re young and can have more children.” “At least you have another baby.” </a:t>
            </a:r>
            <a:r>
              <a:rPr lang="en-US" sz="1400" dirty="0"/>
              <a:t>(twin loss)</a:t>
            </a:r>
          </a:p>
          <a:p>
            <a:pPr marL="342900" indent="-342900">
              <a:buFont typeface="Arial" panose="020B0604020202020204" pitchFamily="34" charset="0"/>
              <a:buChar char="•"/>
            </a:pPr>
            <a:r>
              <a:rPr lang="en-US" sz="2000" dirty="0"/>
              <a:t>Dominate the conversation</a:t>
            </a:r>
          </a:p>
          <a:p>
            <a:pPr marL="342900" indent="-342900">
              <a:buFont typeface="Arial" panose="020B0604020202020204" pitchFamily="34" charset="0"/>
              <a:buChar char="•"/>
            </a:pPr>
            <a:r>
              <a:rPr lang="en-US" sz="2000" dirty="0"/>
              <a:t>Make choices for the family</a:t>
            </a:r>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a:xfrm>
            <a:off x="0" y="4869656"/>
            <a:ext cx="2133600" cy="273844"/>
          </a:xfrm>
        </p:spPr>
        <p:txBody>
          <a:bodyPr/>
          <a:lstStyle/>
          <a:p>
            <a:fld id="{8A38FAF8-786F-7C4F-9F1B-B820815ED72A}" type="slidenum">
              <a:rPr lang="en-US" smtClean="0"/>
              <a:t>16</a:t>
            </a:fld>
            <a:endParaRPr lang="en-US" dirty="0"/>
          </a:p>
        </p:txBody>
      </p:sp>
      <p:sp>
        <p:nvSpPr>
          <p:cNvPr id="5" name="TextBox 4">
            <a:extLst>
              <a:ext uri="{FF2B5EF4-FFF2-40B4-BE49-F238E27FC236}">
                <a16:creationId xmlns:a16="http://schemas.microsoft.com/office/drawing/2014/main" id="{751698FE-1392-9AC8-0FBA-435627C95A28}"/>
              </a:ext>
            </a:extLst>
          </p:cNvPr>
          <p:cNvSpPr txBox="1"/>
          <p:nvPr/>
        </p:nvSpPr>
        <p:spPr>
          <a:xfrm>
            <a:off x="7573297" y="4932789"/>
            <a:ext cx="1570703" cy="215444"/>
          </a:xfrm>
          <a:prstGeom prst="rect">
            <a:avLst/>
          </a:prstGeom>
        </p:spPr>
        <p:txBody>
          <a:bodyPr vert="horz" wrap="square" rtlCol="0">
            <a:spAutoFit/>
          </a:bodyPr>
          <a:lstStyle/>
          <a:p>
            <a:pPr algn="ctr"/>
            <a:r>
              <a:rPr lang="en-US" sz="800" dirty="0">
                <a:solidFill>
                  <a:schemeClr val="bg1">
                    <a:lumMod val="95000"/>
                    <a:lumOff val="5000"/>
                  </a:schemeClr>
                </a:solidFill>
              </a:rPr>
              <a:t>Gunderson Health System, 2023</a:t>
            </a:r>
            <a:endParaRPr lang="en-US" sz="800" b="0" dirty="0">
              <a:solidFill>
                <a:schemeClr val="tx2"/>
              </a:solidFill>
            </a:endParaRPr>
          </a:p>
        </p:txBody>
      </p:sp>
    </p:spTree>
    <p:extLst>
      <p:ext uri="{BB962C8B-B14F-4D97-AF65-F5344CB8AC3E}">
        <p14:creationId xmlns:p14="http://schemas.microsoft.com/office/powerpoint/2010/main" val="2363516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p:txBody>
          <a:bodyPr/>
          <a:lstStyle/>
          <a:p>
            <a:r>
              <a:rPr lang="en-US" sz="4000" dirty="0"/>
              <a:t>Respectful Disposition</a:t>
            </a:r>
          </a:p>
        </p:txBody>
      </p:sp>
      <p:sp>
        <p:nvSpPr>
          <p:cNvPr id="3" name="Content Placeholder 2">
            <a:extLst>
              <a:ext uri="{FF2B5EF4-FFF2-40B4-BE49-F238E27FC236}">
                <a16:creationId xmlns:a16="http://schemas.microsoft.com/office/drawing/2014/main" id="{170A39B6-6337-5527-E5D8-08C7DEDBC804}"/>
              </a:ext>
            </a:extLst>
          </p:cNvPr>
          <p:cNvSpPr>
            <a:spLocks noGrp="1"/>
          </p:cNvSpPr>
          <p:nvPr>
            <p:ph idx="1"/>
          </p:nvPr>
        </p:nvSpPr>
        <p:spPr>
          <a:xfrm>
            <a:off x="457200" y="4202178"/>
            <a:ext cx="8229600" cy="937273"/>
          </a:xfrm>
        </p:spPr>
        <p:txBody>
          <a:bodyPr/>
          <a:lstStyle/>
          <a:p>
            <a:pPr marL="285750" indent="-285750">
              <a:buFont typeface="Arial" panose="020B0604020202020204" pitchFamily="34" charset="0"/>
              <a:buChar char="•"/>
            </a:pPr>
            <a:r>
              <a:rPr lang="en-US" sz="1800" dirty="0"/>
              <a:t>Autopsy is free to the patient at Magee </a:t>
            </a:r>
            <a:r>
              <a:rPr lang="en-US" dirty="0"/>
              <a:t>(genetic testing is not free)</a:t>
            </a:r>
          </a:p>
          <a:p>
            <a:pPr marL="285750" indent="-285750">
              <a:buFont typeface="Arial" panose="020B0604020202020204" pitchFamily="34" charset="0"/>
              <a:buChar char="•"/>
            </a:pPr>
            <a:r>
              <a:rPr lang="en-US" sz="1800" dirty="0"/>
              <a:t>Emma’s Footprints, TEARS Foundation </a:t>
            </a:r>
            <a:r>
              <a:rPr lang="en-US" dirty="0"/>
              <a:t>(provides financial assistance)</a:t>
            </a:r>
          </a:p>
          <a:p>
            <a:pPr marL="285750" indent="-285750">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a:xfrm>
            <a:off x="15151" y="4848379"/>
            <a:ext cx="2133600" cy="273844"/>
          </a:xfrm>
        </p:spPr>
        <p:txBody>
          <a:bodyPr/>
          <a:lstStyle/>
          <a:p>
            <a:fld id="{8A38FAF8-786F-7C4F-9F1B-B820815ED72A}" type="slidenum">
              <a:rPr lang="en-US" smtClean="0"/>
              <a:t>17</a:t>
            </a:fld>
            <a:endParaRPr lang="en-US" dirty="0"/>
          </a:p>
        </p:txBody>
      </p:sp>
      <p:graphicFrame>
        <p:nvGraphicFramePr>
          <p:cNvPr id="5" name="Table 20">
            <a:extLst>
              <a:ext uri="{FF2B5EF4-FFF2-40B4-BE49-F238E27FC236}">
                <a16:creationId xmlns:a16="http://schemas.microsoft.com/office/drawing/2014/main" id="{A7D389CB-1774-8103-B38E-B53E664ED30D}"/>
              </a:ext>
            </a:extLst>
          </p:cNvPr>
          <p:cNvGraphicFramePr>
            <a:graphicFrameLocks noGrp="1"/>
          </p:cNvGraphicFramePr>
          <p:nvPr>
            <p:extLst>
              <p:ext uri="{D42A27DB-BD31-4B8C-83A1-F6EECF244321}">
                <p14:modId xmlns:p14="http://schemas.microsoft.com/office/powerpoint/2010/main" val="2068969141"/>
              </p:ext>
            </p:extLst>
          </p:nvPr>
        </p:nvGraphicFramePr>
        <p:xfrm>
          <a:off x="457200" y="1063229"/>
          <a:ext cx="8229600" cy="2956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874365193"/>
                    </a:ext>
                  </a:extLst>
                </a:gridCol>
                <a:gridCol w="4114800">
                  <a:extLst>
                    <a:ext uri="{9D8B030D-6E8A-4147-A177-3AD203B41FA5}">
                      <a16:colId xmlns:a16="http://schemas.microsoft.com/office/drawing/2014/main" val="2374453923"/>
                    </a:ext>
                  </a:extLst>
                </a:gridCol>
              </a:tblGrid>
              <a:tr h="198015">
                <a:tc>
                  <a:txBody>
                    <a:bodyPr/>
                    <a:lstStyle/>
                    <a:p>
                      <a:pPr algn="ctr"/>
                      <a:r>
                        <a:rPr lang="en-US" sz="2800" dirty="0"/>
                        <a:t>&lt; 16 Weeks Gestation</a:t>
                      </a:r>
                    </a:p>
                  </a:txBody>
                  <a:tcPr/>
                </a:tc>
                <a:tc>
                  <a:txBody>
                    <a:bodyPr/>
                    <a:lstStyle/>
                    <a:p>
                      <a:pPr algn="ctr"/>
                      <a:r>
                        <a:rPr lang="en-US" sz="2800" dirty="0"/>
                        <a:t>&gt; 16 Weeks Gestation</a:t>
                      </a:r>
                    </a:p>
                  </a:txBody>
                  <a:tcPr/>
                </a:tc>
                <a:extLst>
                  <a:ext uri="{0D108BD9-81ED-4DB2-BD59-A6C34878D82A}">
                    <a16:rowId xmlns:a16="http://schemas.microsoft.com/office/drawing/2014/main" val="3164833191"/>
                  </a:ext>
                </a:extLst>
              </a:tr>
              <a:tr h="503709">
                <a:tc>
                  <a:txBody>
                    <a:bodyPr/>
                    <a:lstStyle/>
                    <a:p>
                      <a:pPr algn="ctr"/>
                      <a:r>
                        <a:rPr lang="en-US" sz="2200" dirty="0"/>
                        <a:t>Take baby home </a:t>
                      </a:r>
                    </a:p>
                    <a:p>
                      <a:pPr algn="ctr"/>
                      <a:r>
                        <a:rPr lang="en-US" sz="1800" dirty="0"/>
                        <a:t>(State burial laws)</a:t>
                      </a:r>
                    </a:p>
                  </a:txBody>
                  <a:tcPr/>
                </a:tc>
                <a:tc>
                  <a:txBody>
                    <a:bodyPr/>
                    <a:lstStyle/>
                    <a:p>
                      <a:pPr algn="ctr"/>
                      <a:r>
                        <a:rPr lang="en-US" sz="2200" dirty="0"/>
                        <a:t>Take baby home</a:t>
                      </a:r>
                    </a:p>
                    <a:p>
                      <a:pPr algn="ctr"/>
                      <a:r>
                        <a:rPr lang="en-US" sz="1800" dirty="0"/>
                        <a:t>(Transit Permit through Funeral Director/Registrar)</a:t>
                      </a:r>
                    </a:p>
                  </a:txBody>
                  <a:tcPr/>
                </a:tc>
                <a:extLst>
                  <a:ext uri="{0D108BD9-81ED-4DB2-BD59-A6C34878D82A}">
                    <a16:rowId xmlns:a16="http://schemas.microsoft.com/office/drawing/2014/main" val="1830114500"/>
                  </a:ext>
                </a:extLst>
              </a:tr>
              <a:tr h="393523">
                <a:tc>
                  <a:txBody>
                    <a:bodyPr/>
                    <a:lstStyle/>
                    <a:p>
                      <a:pPr algn="ctr"/>
                      <a:r>
                        <a:rPr lang="en-US" sz="2200" dirty="0"/>
                        <a:t>Funeral Home for Burial or Cremation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Funeral Home for Burial or Cremation</a:t>
                      </a:r>
                    </a:p>
                  </a:txBody>
                  <a:tcPr/>
                </a:tc>
                <a:extLst>
                  <a:ext uri="{0D108BD9-81ED-4DB2-BD59-A6C34878D82A}">
                    <a16:rowId xmlns:a16="http://schemas.microsoft.com/office/drawing/2014/main" val="3883378062"/>
                  </a:ext>
                </a:extLst>
              </a:tr>
              <a:tr h="362041">
                <a:tc>
                  <a:txBody>
                    <a:bodyPr/>
                    <a:lstStyle/>
                    <a:p>
                      <a:pPr algn="ctr"/>
                      <a:r>
                        <a:rPr lang="en-US" sz="2200" dirty="0"/>
                        <a:t>Hospital Disposition</a:t>
                      </a:r>
                    </a:p>
                    <a:p>
                      <a:pPr algn="ctr"/>
                      <a:r>
                        <a:rPr lang="en-US" sz="1800" dirty="0"/>
                        <a:t>(Will not receive remains)</a:t>
                      </a:r>
                    </a:p>
                  </a:txBody>
                  <a:tcPr/>
                </a:tc>
                <a:tc>
                  <a:txBody>
                    <a:bodyPr/>
                    <a:lstStyle/>
                    <a:p>
                      <a:pPr algn="ctr"/>
                      <a:r>
                        <a:rPr lang="en-US" sz="2200" dirty="0"/>
                        <a:t>Hospital Disposition</a:t>
                      </a:r>
                    </a:p>
                    <a:p>
                      <a:pPr algn="ctr"/>
                      <a:r>
                        <a:rPr lang="en-US" sz="1800" dirty="0"/>
                        <a:t>(Will not receive remains)</a:t>
                      </a:r>
                    </a:p>
                  </a:txBody>
                  <a:tcPr/>
                </a:tc>
                <a:extLst>
                  <a:ext uri="{0D108BD9-81ED-4DB2-BD59-A6C34878D82A}">
                    <a16:rowId xmlns:a16="http://schemas.microsoft.com/office/drawing/2014/main" val="3000101904"/>
                  </a:ext>
                </a:extLst>
              </a:tr>
            </a:tbl>
          </a:graphicData>
        </a:graphic>
      </p:graphicFrame>
      <p:sp>
        <p:nvSpPr>
          <p:cNvPr id="6" name="TextBox 5">
            <a:extLst>
              <a:ext uri="{FF2B5EF4-FFF2-40B4-BE49-F238E27FC236}">
                <a16:creationId xmlns:a16="http://schemas.microsoft.com/office/drawing/2014/main" id="{1522665C-36B8-B9F0-D7C5-EAC3F9155E18}"/>
              </a:ext>
            </a:extLst>
          </p:cNvPr>
          <p:cNvSpPr txBox="1"/>
          <p:nvPr/>
        </p:nvSpPr>
        <p:spPr>
          <a:xfrm>
            <a:off x="7846142" y="4932789"/>
            <a:ext cx="1297858" cy="215444"/>
          </a:xfrm>
          <a:prstGeom prst="rect">
            <a:avLst/>
          </a:prstGeom>
        </p:spPr>
        <p:txBody>
          <a:bodyPr vert="horz" wrap="square" rtlCol="0">
            <a:spAutoFit/>
          </a:bodyPr>
          <a:lstStyle/>
          <a:p>
            <a:pPr algn="ctr"/>
            <a:r>
              <a:rPr lang="en-US" sz="800" dirty="0">
                <a:solidFill>
                  <a:schemeClr val="bg1">
                    <a:lumMod val="95000"/>
                    <a:lumOff val="5000"/>
                  </a:schemeClr>
                </a:solidFill>
              </a:rPr>
              <a:t>UPMC Policy: HS-WH0002</a:t>
            </a:r>
            <a:endParaRPr lang="en-US" sz="800" b="0" dirty="0">
              <a:solidFill>
                <a:schemeClr val="tx2"/>
              </a:solidFill>
            </a:endParaRPr>
          </a:p>
        </p:txBody>
      </p:sp>
    </p:spTree>
    <p:extLst>
      <p:ext uri="{BB962C8B-B14F-4D97-AF65-F5344CB8AC3E}">
        <p14:creationId xmlns:p14="http://schemas.microsoft.com/office/powerpoint/2010/main" val="4204786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a:xfrm>
            <a:off x="457200" y="102393"/>
            <a:ext cx="8229600" cy="658630"/>
          </a:xfrm>
        </p:spPr>
        <p:txBody>
          <a:bodyPr/>
          <a:lstStyle/>
          <a:p>
            <a:r>
              <a:rPr lang="en-US" dirty="0"/>
              <a:t>Taking Their Baby Home</a:t>
            </a:r>
          </a:p>
        </p:txBody>
      </p:sp>
      <p:sp>
        <p:nvSpPr>
          <p:cNvPr id="3" name="Content Placeholder 2">
            <a:extLst>
              <a:ext uri="{FF2B5EF4-FFF2-40B4-BE49-F238E27FC236}">
                <a16:creationId xmlns:a16="http://schemas.microsoft.com/office/drawing/2014/main" id="{170A39B6-6337-5527-E5D8-08C7DEDBC804}"/>
              </a:ext>
            </a:extLst>
          </p:cNvPr>
          <p:cNvSpPr>
            <a:spLocks noGrp="1"/>
          </p:cNvSpPr>
          <p:nvPr>
            <p:ph idx="1"/>
          </p:nvPr>
        </p:nvSpPr>
        <p:spPr>
          <a:xfrm>
            <a:off x="251125" y="933663"/>
            <a:ext cx="8435675" cy="3660960"/>
          </a:xfrm>
        </p:spPr>
        <p:txBody>
          <a:bodyPr/>
          <a:lstStyle/>
          <a:p>
            <a:pPr marL="342900" indent="-342900">
              <a:buFont typeface="Arial" panose="020B0604020202020204" pitchFamily="34" charset="0"/>
              <a:buChar char="•"/>
            </a:pPr>
            <a:r>
              <a:rPr lang="en-US" sz="2000" dirty="0"/>
              <a:t>Historically common for families to care for their deceased loved ones at home</a:t>
            </a:r>
          </a:p>
          <a:p>
            <a:pPr marL="800100" lvl="1" indent="-342900">
              <a:buFont typeface="Arial" panose="020B0604020202020204" pitchFamily="34" charset="0"/>
              <a:buChar char="•"/>
            </a:pPr>
            <a:r>
              <a:rPr lang="en-US" dirty="0"/>
              <a:t>Amish</a:t>
            </a:r>
          </a:p>
          <a:p>
            <a:pPr marL="342900" indent="-342900">
              <a:buFont typeface="Arial" panose="020B0604020202020204" pitchFamily="34" charset="0"/>
              <a:buChar char="•"/>
            </a:pPr>
            <a:r>
              <a:rPr lang="en-US" sz="2000" dirty="0"/>
              <a:t>Therapeutic benefits:</a:t>
            </a:r>
          </a:p>
          <a:p>
            <a:pPr marL="800100" lvl="1" indent="-342900">
              <a:buFont typeface="Arial" panose="020B0604020202020204" pitchFamily="34" charset="0"/>
              <a:buChar char="•"/>
            </a:pPr>
            <a:r>
              <a:rPr lang="en-US" dirty="0"/>
              <a:t>Expressing their love</a:t>
            </a:r>
          </a:p>
          <a:p>
            <a:pPr marL="800100" lvl="1" indent="-342900">
              <a:buFont typeface="Arial" panose="020B0604020202020204" pitchFamily="34" charset="0"/>
              <a:buChar char="•"/>
            </a:pPr>
            <a:r>
              <a:rPr lang="en-US" dirty="0"/>
              <a:t>Introduce to friends and family</a:t>
            </a:r>
          </a:p>
          <a:p>
            <a:pPr marL="800100" lvl="1" indent="-342900">
              <a:buFont typeface="Arial" panose="020B0604020202020204" pitchFamily="34" charset="0"/>
              <a:buChar char="•"/>
            </a:pPr>
            <a:r>
              <a:rPr lang="en-US" dirty="0"/>
              <a:t>Creating shared memories</a:t>
            </a:r>
          </a:p>
          <a:p>
            <a:pPr marL="342900" indent="-342900">
              <a:buFont typeface="Arial" panose="020B0604020202020204" pitchFamily="34" charset="0"/>
              <a:buChar char="•"/>
            </a:pPr>
            <a:r>
              <a:rPr lang="en-US" sz="2000" dirty="0"/>
              <a:t>Process:</a:t>
            </a:r>
          </a:p>
          <a:p>
            <a:pPr marL="800100" lvl="1" indent="-342900">
              <a:buFont typeface="Arial" panose="020B0604020202020204" pitchFamily="34" charset="0"/>
              <a:buChar char="•"/>
            </a:pPr>
            <a:r>
              <a:rPr lang="en-US" dirty="0"/>
              <a:t>Contact funeral home for “Burial Transit Permit” OR local Registrar (they need copy of the death certificate to issue)</a:t>
            </a:r>
          </a:p>
          <a:p>
            <a:pPr marL="800100" lvl="1" indent="-342900">
              <a:buFont typeface="Arial" panose="020B0604020202020204" pitchFamily="34" charset="0"/>
              <a:buChar char="•"/>
            </a:pPr>
            <a:r>
              <a:rPr lang="en-US" dirty="0" err="1"/>
              <a:t>Health.PA.Gov</a:t>
            </a:r>
            <a:r>
              <a:rPr lang="en-US" dirty="0"/>
              <a:t> to download “List of Local Registrars”</a:t>
            </a:r>
          </a:p>
          <a:p>
            <a:pPr marL="800100" lvl="1" indent="-342900">
              <a:buFont typeface="Arial" panose="020B0604020202020204" pitchFamily="34" charset="0"/>
              <a:buChar char="•"/>
            </a:pPr>
            <a:r>
              <a:rPr lang="en-US" dirty="0"/>
              <a:t>Copy given to family for transport</a:t>
            </a:r>
          </a:p>
          <a:p>
            <a:pPr marL="800100" lvl="1" indent="-342900">
              <a:buFont typeface="Arial" panose="020B0604020202020204" pitchFamily="34" charset="0"/>
              <a:buChar char="•"/>
            </a:pPr>
            <a:r>
              <a:rPr lang="en-US" dirty="0"/>
              <a:t>Morgue has small coffins to give to families and unit can supply ice</a:t>
            </a:r>
          </a:p>
          <a:p>
            <a:pPr marL="342900" indent="-34290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a:xfrm>
            <a:off x="-7374" y="4869656"/>
            <a:ext cx="2133600" cy="273844"/>
          </a:xfrm>
        </p:spPr>
        <p:txBody>
          <a:bodyPr/>
          <a:lstStyle/>
          <a:p>
            <a:fld id="{8A38FAF8-786F-7C4F-9F1B-B820815ED72A}" type="slidenum">
              <a:rPr lang="en-US" smtClean="0"/>
              <a:t>18</a:t>
            </a:fld>
            <a:endParaRPr lang="en-US" dirty="0"/>
          </a:p>
        </p:txBody>
      </p:sp>
      <p:grpSp>
        <p:nvGrpSpPr>
          <p:cNvPr id="5" name="Group 4">
            <a:extLst>
              <a:ext uri="{FF2B5EF4-FFF2-40B4-BE49-F238E27FC236}">
                <a16:creationId xmlns:a16="http://schemas.microsoft.com/office/drawing/2014/main" id="{423A93F5-0FC5-AF0A-6C21-2BE299E5D442}"/>
              </a:ext>
            </a:extLst>
          </p:cNvPr>
          <p:cNvGrpSpPr/>
          <p:nvPr/>
        </p:nvGrpSpPr>
        <p:grpSpPr>
          <a:xfrm>
            <a:off x="5919810" y="1353312"/>
            <a:ext cx="2098148" cy="2059284"/>
            <a:chOff x="7669131" y="1869644"/>
            <a:chExt cx="2000249" cy="2221073"/>
          </a:xfrm>
        </p:grpSpPr>
        <p:pic>
          <p:nvPicPr>
            <p:cNvPr id="6" name="Picture 5" descr="A qr code with dots">
              <a:extLst>
                <a:ext uri="{FF2B5EF4-FFF2-40B4-BE49-F238E27FC236}">
                  <a16:creationId xmlns:a16="http://schemas.microsoft.com/office/drawing/2014/main" id="{70772DA3-F93C-8609-DB01-272FB4796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131" y="1869644"/>
              <a:ext cx="2000249" cy="2000249"/>
            </a:xfrm>
            <a:prstGeom prst="rect">
              <a:avLst/>
            </a:prstGeom>
          </p:spPr>
        </p:pic>
        <p:sp>
          <p:nvSpPr>
            <p:cNvPr id="7" name="TextBox 6">
              <a:extLst>
                <a:ext uri="{FF2B5EF4-FFF2-40B4-BE49-F238E27FC236}">
                  <a16:creationId xmlns:a16="http://schemas.microsoft.com/office/drawing/2014/main" id="{D1CB1CBA-E199-CB6E-F977-1353DE2C2463}"/>
                </a:ext>
              </a:extLst>
            </p:cNvPr>
            <p:cNvSpPr txBox="1"/>
            <p:nvPr/>
          </p:nvSpPr>
          <p:spPr>
            <a:xfrm flipH="1">
              <a:off x="7669131" y="3752163"/>
              <a:ext cx="2000249" cy="338554"/>
            </a:xfrm>
            <a:prstGeom prst="rect">
              <a:avLst/>
            </a:prstGeom>
            <a:noFill/>
          </p:spPr>
          <p:txBody>
            <a:bodyPr wrap="square" rtlCol="0">
              <a:spAutoFit/>
            </a:bodyPr>
            <a:lstStyle/>
            <a:p>
              <a:pPr algn="ctr"/>
              <a:r>
                <a:rPr lang="en-US" sz="1400" b="1" dirty="0"/>
                <a:t>PBD: Hugs at Home</a:t>
              </a:r>
            </a:p>
          </p:txBody>
        </p:sp>
      </p:grpSp>
      <p:sp>
        <p:nvSpPr>
          <p:cNvPr id="8" name="TextBox 7">
            <a:extLst>
              <a:ext uri="{FF2B5EF4-FFF2-40B4-BE49-F238E27FC236}">
                <a16:creationId xmlns:a16="http://schemas.microsoft.com/office/drawing/2014/main" id="{74774498-99EA-3824-3FC1-A59EBC5F6260}"/>
              </a:ext>
            </a:extLst>
          </p:cNvPr>
          <p:cNvSpPr txBox="1"/>
          <p:nvPr/>
        </p:nvSpPr>
        <p:spPr>
          <a:xfrm>
            <a:off x="7315201" y="4932789"/>
            <a:ext cx="1828800" cy="215444"/>
          </a:xfrm>
          <a:prstGeom prst="rect">
            <a:avLst/>
          </a:prstGeom>
        </p:spPr>
        <p:txBody>
          <a:bodyPr vert="horz" wrap="square" rtlCol="0">
            <a:spAutoFit/>
          </a:bodyPr>
          <a:lstStyle/>
          <a:p>
            <a:pPr algn="ctr"/>
            <a:r>
              <a:rPr lang="en-US" sz="800" dirty="0">
                <a:solidFill>
                  <a:schemeClr val="bg1">
                    <a:lumMod val="95000"/>
                    <a:lumOff val="5000"/>
                  </a:schemeClr>
                </a:solidFill>
              </a:rPr>
              <a:t>Pittsburgh Bereavement Doulas, 2023</a:t>
            </a:r>
            <a:endParaRPr lang="en-US" sz="800" b="0" dirty="0">
              <a:solidFill>
                <a:schemeClr val="tx2"/>
              </a:solidFill>
            </a:endParaRPr>
          </a:p>
        </p:txBody>
      </p:sp>
    </p:spTree>
    <p:extLst>
      <p:ext uri="{BB962C8B-B14F-4D97-AF65-F5344CB8AC3E}">
        <p14:creationId xmlns:p14="http://schemas.microsoft.com/office/powerpoint/2010/main" val="1112785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a:xfrm>
            <a:off x="190165" y="323374"/>
            <a:ext cx="8229600" cy="857250"/>
          </a:xfrm>
        </p:spPr>
        <p:txBody>
          <a:bodyPr/>
          <a:lstStyle/>
          <a:p>
            <a:r>
              <a:rPr lang="en-US" dirty="0"/>
              <a:t>Grief in Perinatal and Neonatal Loss</a:t>
            </a:r>
          </a:p>
        </p:txBody>
      </p:sp>
      <p:sp>
        <p:nvSpPr>
          <p:cNvPr id="3" name="Content Placeholder 2">
            <a:extLst>
              <a:ext uri="{FF2B5EF4-FFF2-40B4-BE49-F238E27FC236}">
                <a16:creationId xmlns:a16="http://schemas.microsoft.com/office/drawing/2014/main" id="{170A39B6-6337-5527-E5D8-08C7DEDBC804}"/>
              </a:ext>
            </a:extLst>
          </p:cNvPr>
          <p:cNvSpPr>
            <a:spLocks noGrp="1"/>
          </p:cNvSpPr>
          <p:nvPr>
            <p:ph idx="1"/>
          </p:nvPr>
        </p:nvSpPr>
        <p:spPr>
          <a:xfrm>
            <a:off x="359664" y="1200151"/>
            <a:ext cx="8229600" cy="3394472"/>
          </a:xfrm>
        </p:spPr>
        <p:txBody>
          <a:bodyPr/>
          <a:lstStyle/>
          <a:p>
            <a:pPr marL="342900" indent="-342900">
              <a:buFont typeface="Arial" panose="020B0604020202020204" pitchFamily="34" charset="0"/>
              <a:buChar char="•"/>
            </a:pPr>
            <a:r>
              <a:rPr lang="en-US" sz="2000" dirty="0"/>
              <a:t>Grief is a normal, healthy, unique, and universal response to loss</a:t>
            </a:r>
          </a:p>
          <a:p>
            <a:pPr marL="800100" lvl="1" indent="-342900">
              <a:buFont typeface="Arial" panose="020B0604020202020204" pitchFamily="34" charset="0"/>
              <a:buChar char="•"/>
            </a:pPr>
            <a:r>
              <a:rPr lang="en-US" dirty="0"/>
              <a:t>Physical, behavioral, affective, cognitive, spiritual responses</a:t>
            </a:r>
          </a:p>
          <a:p>
            <a:pPr marL="800100" lvl="1" indent="-342900">
              <a:buFont typeface="Arial" panose="020B0604020202020204" pitchFamily="34" charset="0"/>
              <a:buChar char="•"/>
            </a:pPr>
            <a:r>
              <a:rPr lang="en-US" dirty="0"/>
              <a:t>“Grief is not a sign of weakness…it is the price of love.”</a:t>
            </a:r>
          </a:p>
          <a:p>
            <a:pPr marL="800100" lvl="1" indent="-342900">
              <a:buFont typeface="Arial" panose="020B0604020202020204" pitchFamily="34" charset="0"/>
              <a:buChar char="•"/>
            </a:pPr>
            <a:r>
              <a:rPr lang="en-US" dirty="0"/>
              <a:t>PPD screening for bereaved parents</a:t>
            </a:r>
          </a:p>
          <a:p>
            <a:pPr marL="342900" indent="-342900">
              <a:buFont typeface="Arial" panose="020B0604020202020204" pitchFamily="34" charset="0"/>
              <a:buChar char="•"/>
            </a:pPr>
            <a:r>
              <a:rPr lang="en-US" sz="2000" dirty="0"/>
              <a:t>Multitude of emotions vs stages</a:t>
            </a:r>
          </a:p>
          <a:p>
            <a:pPr marL="800100" lvl="1" indent="-342900">
              <a:buFont typeface="Arial" panose="020B0604020202020204" pitchFamily="34" charset="0"/>
              <a:buChar char="•"/>
            </a:pPr>
            <a:r>
              <a:rPr lang="en-US" sz="1800" dirty="0"/>
              <a:t>Finding continued bond with the deceased</a:t>
            </a:r>
          </a:p>
          <a:p>
            <a:pPr marL="800100" lvl="1" indent="-342900">
              <a:buFont typeface="Arial" panose="020B0604020202020204" pitchFamily="34" charset="0"/>
              <a:buChar char="•"/>
            </a:pPr>
            <a:r>
              <a:rPr lang="en-US" sz="1800" dirty="0">
                <a:sym typeface="Wingdings" panose="05000000000000000000" pitchFamily="2" charset="2"/>
              </a:rPr>
              <a:t>Grief can be delayed but not denied</a:t>
            </a:r>
          </a:p>
          <a:p>
            <a:pPr marL="342900" indent="-342900">
              <a:buFont typeface="Arial" panose="020B0604020202020204" pitchFamily="34" charset="0"/>
              <a:buChar char="•"/>
            </a:pPr>
            <a:r>
              <a:rPr lang="en-US" sz="2000" dirty="0"/>
              <a:t>Disenfranchised grief</a:t>
            </a:r>
          </a:p>
          <a:p>
            <a:pPr marL="342900" indent="-342900">
              <a:buFont typeface="Arial" panose="020B0604020202020204" pitchFamily="34" charset="0"/>
              <a:buChar char="•"/>
            </a:pPr>
            <a:r>
              <a:rPr lang="en-US" sz="2000" dirty="0"/>
              <a:t>Providing tools vs solutions</a:t>
            </a:r>
          </a:p>
          <a:p>
            <a:pPr marL="800100" lvl="1" indent="-342900">
              <a:buFont typeface="Arial" panose="020B0604020202020204" pitchFamily="34" charset="0"/>
              <a:buChar char="•"/>
            </a:pPr>
            <a:r>
              <a:rPr lang="en-US" sz="1800" dirty="0"/>
              <a:t>Support system, hydrating/fueling, sleeping, movement</a:t>
            </a:r>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a:xfrm>
            <a:off x="0" y="4869656"/>
            <a:ext cx="2133600" cy="273844"/>
          </a:xfrm>
        </p:spPr>
        <p:txBody>
          <a:bodyPr/>
          <a:lstStyle/>
          <a:p>
            <a:fld id="{8A38FAF8-786F-7C4F-9F1B-B820815ED72A}" type="slidenum">
              <a:rPr lang="en-US" smtClean="0"/>
              <a:t>19</a:t>
            </a:fld>
            <a:endParaRPr lang="en-US"/>
          </a:p>
        </p:txBody>
      </p:sp>
      <p:pic>
        <p:nvPicPr>
          <p:cNvPr id="5" name="Picture 4" descr="A lit candle and a white flower">
            <a:extLst>
              <a:ext uri="{FF2B5EF4-FFF2-40B4-BE49-F238E27FC236}">
                <a16:creationId xmlns:a16="http://schemas.microsoft.com/office/drawing/2014/main" id="{59689C57-2ECB-A7F6-44B7-2045D76DB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9780" y="3181224"/>
            <a:ext cx="2285918" cy="1524250"/>
          </a:xfrm>
          <a:prstGeom prst="rect">
            <a:avLst/>
          </a:prstGeom>
        </p:spPr>
      </p:pic>
      <p:sp>
        <p:nvSpPr>
          <p:cNvPr id="7" name="TextBox 6">
            <a:extLst>
              <a:ext uri="{FF2B5EF4-FFF2-40B4-BE49-F238E27FC236}">
                <a16:creationId xmlns:a16="http://schemas.microsoft.com/office/drawing/2014/main" id="{6701DFC5-07CD-97F4-30FC-FE3E8A9DD391}"/>
              </a:ext>
            </a:extLst>
          </p:cNvPr>
          <p:cNvSpPr txBox="1"/>
          <p:nvPr/>
        </p:nvSpPr>
        <p:spPr>
          <a:xfrm>
            <a:off x="7660223" y="4832278"/>
            <a:ext cx="1519084" cy="415498"/>
          </a:xfrm>
          <a:prstGeom prst="rect">
            <a:avLst/>
          </a:prstGeom>
        </p:spPr>
        <p:txBody>
          <a:bodyPr vert="horz" wrap="square" rtlCol="0">
            <a:spAutoFit/>
          </a:bodyPr>
          <a:lstStyle/>
          <a:p>
            <a:pPr algn="ctr"/>
            <a:r>
              <a:rPr lang="en-US" sz="700" dirty="0">
                <a:solidFill>
                  <a:schemeClr val="bg1">
                    <a:lumMod val="95000"/>
                    <a:lumOff val="5000"/>
                  </a:schemeClr>
                </a:solidFill>
              </a:rPr>
              <a:t>Gunderson Health System, 2023</a:t>
            </a:r>
          </a:p>
          <a:p>
            <a:pPr algn="ctr"/>
            <a:r>
              <a:rPr lang="en-US" sz="700" dirty="0">
                <a:solidFill>
                  <a:schemeClr val="bg1">
                    <a:lumMod val="95000"/>
                    <a:lumOff val="5000"/>
                  </a:schemeClr>
                </a:solidFill>
              </a:rPr>
              <a:t>Baby Loss Advisor Baby Doulas, 2023</a:t>
            </a:r>
          </a:p>
          <a:p>
            <a:pPr algn="ctr"/>
            <a:endParaRPr lang="en-US" sz="700" b="0" dirty="0">
              <a:solidFill>
                <a:schemeClr val="tx2"/>
              </a:solidFill>
            </a:endParaRPr>
          </a:p>
        </p:txBody>
      </p:sp>
    </p:spTree>
    <p:extLst>
      <p:ext uri="{BB962C8B-B14F-4D97-AF65-F5344CB8AC3E}">
        <p14:creationId xmlns:p14="http://schemas.microsoft.com/office/powerpoint/2010/main" val="966684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EDA10-9C9A-07B6-B418-24ADEC5B9BA5}"/>
              </a:ext>
            </a:extLst>
          </p:cNvPr>
          <p:cNvSpPr>
            <a:spLocks noGrp="1"/>
          </p:cNvSpPr>
          <p:nvPr>
            <p:ph type="title"/>
          </p:nvPr>
        </p:nvSpPr>
        <p:spPr>
          <a:xfrm>
            <a:off x="261257" y="829056"/>
            <a:ext cx="8201608" cy="962406"/>
          </a:xfrm>
        </p:spPr>
        <p:txBody>
          <a:bodyPr/>
          <a:lstStyle/>
          <a:p>
            <a:pPr algn="ctr"/>
            <a:r>
              <a:rPr lang="en-US" sz="4000" dirty="0"/>
              <a:t>Disclosures</a:t>
            </a:r>
          </a:p>
        </p:txBody>
      </p:sp>
      <p:sp>
        <p:nvSpPr>
          <p:cNvPr id="3" name="Subtitle 2">
            <a:extLst>
              <a:ext uri="{FF2B5EF4-FFF2-40B4-BE49-F238E27FC236}">
                <a16:creationId xmlns:a16="http://schemas.microsoft.com/office/drawing/2014/main" id="{4D63BE0F-8BE0-873B-8BA0-D6F2926A7AEC}"/>
              </a:ext>
            </a:extLst>
          </p:cNvPr>
          <p:cNvSpPr>
            <a:spLocks noGrp="1"/>
          </p:cNvSpPr>
          <p:nvPr>
            <p:ph type="subTitle" idx="1"/>
          </p:nvPr>
        </p:nvSpPr>
        <p:spPr>
          <a:xfrm>
            <a:off x="261257" y="1999488"/>
            <a:ext cx="8201608" cy="3035808"/>
          </a:xfrm>
        </p:spPr>
        <p:txBody>
          <a:bodyPr/>
          <a:lstStyle/>
          <a:p>
            <a:r>
              <a:rPr lang="en-US" dirty="0">
                <a:solidFill>
                  <a:schemeClr val="bg1"/>
                </a:solidFill>
              </a:rPr>
              <a:t>No members of the planning committee, speakers, presenters, authors, content reviewers and/or anyone else in a position to control the content of this education activity have relevant financial relationships with any companies whose primary business is producing, marketing, selling, reselling, or distributing healthcare products used by or on patients. </a:t>
            </a:r>
          </a:p>
          <a:p>
            <a:endParaRPr lang="en-US" dirty="0"/>
          </a:p>
        </p:txBody>
      </p:sp>
    </p:spTree>
    <p:extLst>
      <p:ext uri="{BB962C8B-B14F-4D97-AF65-F5344CB8AC3E}">
        <p14:creationId xmlns:p14="http://schemas.microsoft.com/office/powerpoint/2010/main" val="49898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a:xfrm>
            <a:off x="347472" y="242555"/>
            <a:ext cx="8229600" cy="857250"/>
          </a:xfrm>
        </p:spPr>
        <p:txBody>
          <a:bodyPr/>
          <a:lstStyle/>
          <a:p>
            <a:r>
              <a:rPr lang="en-US" dirty="0"/>
              <a:t>Grief: Perinatal and Neonatal Loss </a:t>
            </a:r>
            <a:r>
              <a:rPr lang="en-US" sz="1050" dirty="0"/>
              <a:t>(</a:t>
            </a:r>
            <a:r>
              <a:rPr lang="en-US" sz="1050" dirty="0" err="1"/>
              <a:t>cont</a:t>
            </a:r>
            <a:r>
              <a:rPr lang="en-US" sz="1050" dirty="0"/>
              <a:t>)</a:t>
            </a:r>
            <a:endParaRPr lang="en-US" dirty="0"/>
          </a:p>
        </p:txBody>
      </p:sp>
      <p:sp>
        <p:nvSpPr>
          <p:cNvPr id="3" name="Content Placeholder 2">
            <a:extLst>
              <a:ext uri="{FF2B5EF4-FFF2-40B4-BE49-F238E27FC236}">
                <a16:creationId xmlns:a16="http://schemas.microsoft.com/office/drawing/2014/main" id="{170A39B6-6337-5527-E5D8-08C7DEDBC804}"/>
              </a:ext>
            </a:extLst>
          </p:cNvPr>
          <p:cNvSpPr>
            <a:spLocks noGrp="1"/>
          </p:cNvSpPr>
          <p:nvPr>
            <p:ph idx="1"/>
          </p:nvPr>
        </p:nvSpPr>
        <p:spPr>
          <a:xfrm>
            <a:off x="457200" y="1011936"/>
            <a:ext cx="8229600" cy="4029171"/>
          </a:xfrm>
        </p:spPr>
        <p:txBody>
          <a:bodyPr/>
          <a:lstStyle/>
          <a:p>
            <a:pPr marL="342900" indent="-342900">
              <a:buFont typeface="Arial" panose="020B0604020202020204" pitchFamily="34" charset="0"/>
              <a:buChar char="•"/>
            </a:pPr>
            <a:r>
              <a:rPr lang="en-US" sz="2000" dirty="0"/>
              <a:t>Grief and the family</a:t>
            </a:r>
          </a:p>
          <a:p>
            <a:pPr marL="800100" lvl="1" indent="-342900">
              <a:buFont typeface="Arial" panose="020B0604020202020204" pitchFamily="34" charset="0"/>
              <a:buChar char="•"/>
            </a:pPr>
            <a:r>
              <a:rPr lang="en-US" sz="1800" dirty="0"/>
              <a:t>Mother vs Father grief</a:t>
            </a:r>
          </a:p>
          <a:p>
            <a:pPr marL="800100" lvl="1" indent="-342900">
              <a:buFont typeface="Arial" panose="020B0604020202020204" pitchFamily="34" charset="0"/>
              <a:buChar char="•"/>
            </a:pPr>
            <a:r>
              <a:rPr lang="en-US" sz="1800" dirty="0"/>
              <a:t>Grandparent grief</a:t>
            </a:r>
          </a:p>
          <a:p>
            <a:pPr marL="800100" lvl="1" indent="-342900">
              <a:buFont typeface="Arial" panose="020B0604020202020204" pitchFamily="34" charset="0"/>
              <a:buChar char="•"/>
            </a:pPr>
            <a:r>
              <a:rPr lang="en-US" sz="1800" dirty="0"/>
              <a:t>Sibling Grief</a:t>
            </a:r>
          </a:p>
          <a:p>
            <a:pPr marL="1257300" lvl="2" indent="-342900">
              <a:buFont typeface="Arial" panose="020B0604020202020204" pitchFamily="34" charset="0"/>
              <a:buChar char="•"/>
            </a:pPr>
            <a:r>
              <a:rPr lang="en-US" dirty="0"/>
              <a:t>Highmark Caring Place</a:t>
            </a:r>
          </a:p>
          <a:p>
            <a:pPr marL="342900" indent="-342900">
              <a:buFont typeface="Arial" panose="020B0604020202020204" pitchFamily="34" charset="0"/>
              <a:buChar char="•"/>
            </a:pPr>
            <a:r>
              <a:rPr lang="en-US" sz="2000" dirty="0"/>
              <a:t>Supporting families</a:t>
            </a:r>
          </a:p>
          <a:p>
            <a:pPr marL="800100" lvl="1" indent="-342900">
              <a:buFont typeface="Arial" panose="020B0604020202020204" pitchFamily="34" charset="0"/>
              <a:buChar char="•"/>
            </a:pPr>
            <a:r>
              <a:rPr lang="en-US" sz="1800" dirty="0"/>
              <a:t>Telling their story</a:t>
            </a:r>
          </a:p>
          <a:p>
            <a:pPr marL="800100" lvl="1" indent="-342900">
              <a:buFont typeface="Arial" panose="020B0604020202020204" pitchFamily="34" charset="0"/>
              <a:buChar char="•"/>
            </a:pPr>
            <a:r>
              <a:rPr lang="en-US" sz="1800" dirty="0"/>
              <a:t>Finding ways to honor their baby</a:t>
            </a:r>
          </a:p>
          <a:p>
            <a:pPr marL="800100" lvl="1" indent="-342900">
              <a:buFont typeface="Arial" panose="020B0604020202020204" pitchFamily="34" charset="0"/>
              <a:buChar char="•"/>
            </a:pPr>
            <a:r>
              <a:rPr lang="en-US" sz="1800" dirty="0"/>
              <a:t>Don’t automatically or too freely offer to medicate their pain</a:t>
            </a:r>
          </a:p>
          <a:p>
            <a:pPr marL="800100" lvl="1" indent="-342900">
              <a:buFont typeface="Arial" panose="020B0604020202020204" pitchFamily="34" charset="0"/>
              <a:buChar char="•"/>
            </a:pPr>
            <a:r>
              <a:rPr lang="en-US" sz="1800" dirty="0"/>
              <a:t>VALIDATE</a:t>
            </a:r>
          </a:p>
          <a:p>
            <a:pPr marL="800100" lvl="1" indent="-342900">
              <a:buFont typeface="Arial" panose="020B0604020202020204" pitchFamily="34" charset="0"/>
              <a:buChar char="•"/>
            </a:pPr>
            <a:r>
              <a:rPr lang="en-US" sz="1800" dirty="0"/>
              <a:t>Ensure they have memories</a:t>
            </a:r>
          </a:p>
          <a:p>
            <a:pPr marL="800100" lvl="1" indent="-342900">
              <a:buFont typeface="Arial" panose="020B0604020202020204" pitchFamily="34" charset="0"/>
              <a:buChar char="•"/>
            </a:pPr>
            <a:r>
              <a:rPr lang="en-US" sz="1800" dirty="0"/>
              <a:t>Connection to resources: </a:t>
            </a:r>
            <a:r>
              <a:rPr lang="en-US" sz="1800" u="sng" dirty="0"/>
              <a:t>support group</a:t>
            </a:r>
            <a:r>
              <a:rPr lang="en-US" sz="1800" dirty="0"/>
              <a:t>, grief counselor</a:t>
            </a:r>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a:xfrm>
            <a:off x="0" y="4869656"/>
            <a:ext cx="2133600" cy="273844"/>
          </a:xfrm>
        </p:spPr>
        <p:txBody>
          <a:bodyPr/>
          <a:lstStyle/>
          <a:p>
            <a:fld id="{8A38FAF8-786F-7C4F-9F1B-B820815ED72A}" type="slidenum">
              <a:rPr lang="en-US" smtClean="0"/>
              <a:t>20</a:t>
            </a:fld>
            <a:endParaRPr lang="en-US" dirty="0"/>
          </a:p>
        </p:txBody>
      </p:sp>
      <p:sp>
        <p:nvSpPr>
          <p:cNvPr id="5" name="TextBox 4">
            <a:extLst>
              <a:ext uri="{FF2B5EF4-FFF2-40B4-BE49-F238E27FC236}">
                <a16:creationId xmlns:a16="http://schemas.microsoft.com/office/drawing/2014/main" id="{84E1D877-4777-61BE-FDE4-4BB963FBECFE}"/>
              </a:ext>
            </a:extLst>
          </p:cNvPr>
          <p:cNvSpPr txBox="1"/>
          <p:nvPr/>
        </p:nvSpPr>
        <p:spPr>
          <a:xfrm>
            <a:off x="7660223" y="4832278"/>
            <a:ext cx="1519084" cy="415498"/>
          </a:xfrm>
          <a:prstGeom prst="rect">
            <a:avLst/>
          </a:prstGeom>
        </p:spPr>
        <p:txBody>
          <a:bodyPr vert="horz" wrap="square" rtlCol="0">
            <a:spAutoFit/>
          </a:bodyPr>
          <a:lstStyle/>
          <a:p>
            <a:pPr algn="ctr"/>
            <a:r>
              <a:rPr lang="en-US" sz="700" dirty="0">
                <a:solidFill>
                  <a:schemeClr val="bg1">
                    <a:lumMod val="95000"/>
                    <a:lumOff val="5000"/>
                  </a:schemeClr>
                </a:solidFill>
              </a:rPr>
              <a:t>Gunderson Health System, 2023</a:t>
            </a:r>
          </a:p>
          <a:p>
            <a:pPr algn="ctr"/>
            <a:r>
              <a:rPr lang="en-US" sz="700" dirty="0">
                <a:solidFill>
                  <a:schemeClr val="bg1">
                    <a:lumMod val="95000"/>
                    <a:lumOff val="5000"/>
                  </a:schemeClr>
                </a:solidFill>
              </a:rPr>
              <a:t>Baby Loss Advisor Baby Doulas, 2023</a:t>
            </a:r>
          </a:p>
          <a:p>
            <a:pPr algn="ctr"/>
            <a:endParaRPr lang="en-US" sz="700" b="0" dirty="0">
              <a:solidFill>
                <a:schemeClr val="tx2"/>
              </a:solidFill>
            </a:endParaRPr>
          </a:p>
        </p:txBody>
      </p:sp>
    </p:spTree>
    <p:extLst>
      <p:ext uri="{BB962C8B-B14F-4D97-AF65-F5344CB8AC3E}">
        <p14:creationId xmlns:p14="http://schemas.microsoft.com/office/powerpoint/2010/main" val="736631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p:txBody>
          <a:bodyPr/>
          <a:lstStyle/>
          <a:p>
            <a:r>
              <a:rPr lang="en-US" sz="4000" dirty="0"/>
              <a:t>Pregnancy After Loss</a:t>
            </a:r>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a:xfrm>
            <a:off x="0" y="4869656"/>
            <a:ext cx="2133600" cy="273844"/>
          </a:xfrm>
        </p:spPr>
        <p:txBody>
          <a:bodyPr/>
          <a:lstStyle/>
          <a:p>
            <a:fld id="{8A38FAF8-786F-7C4F-9F1B-B820815ED72A}" type="slidenum">
              <a:rPr lang="en-US" smtClean="0"/>
              <a:t>21</a:t>
            </a:fld>
            <a:endParaRPr lang="en-US" dirty="0"/>
          </a:p>
        </p:txBody>
      </p:sp>
      <p:pic>
        <p:nvPicPr>
          <p:cNvPr id="5" name="Picture 4">
            <a:extLst>
              <a:ext uri="{FF2B5EF4-FFF2-40B4-BE49-F238E27FC236}">
                <a16:creationId xmlns:a16="http://schemas.microsoft.com/office/drawing/2014/main" id="{14E32BFA-6DE4-F7CD-A24E-E11402F42E89}"/>
              </a:ext>
            </a:extLst>
          </p:cNvPr>
          <p:cNvPicPr>
            <a:picLocks noChangeAspect="1"/>
          </p:cNvPicPr>
          <p:nvPr/>
        </p:nvPicPr>
        <p:blipFill>
          <a:blip r:embed="rId2"/>
          <a:stretch>
            <a:fillRect/>
          </a:stretch>
        </p:blipFill>
        <p:spPr>
          <a:xfrm>
            <a:off x="6320020" y="153945"/>
            <a:ext cx="1519948" cy="857251"/>
          </a:xfrm>
          <a:prstGeom prst="rect">
            <a:avLst/>
          </a:prstGeom>
        </p:spPr>
      </p:pic>
      <p:sp>
        <p:nvSpPr>
          <p:cNvPr id="9" name="Content Placeholder 2">
            <a:extLst>
              <a:ext uri="{FF2B5EF4-FFF2-40B4-BE49-F238E27FC236}">
                <a16:creationId xmlns:a16="http://schemas.microsoft.com/office/drawing/2014/main" id="{21E169B7-B718-4438-12EA-8BD09318FB57}"/>
              </a:ext>
            </a:extLst>
          </p:cNvPr>
          <p:cNvSpPr>
            <a:spLocks noGrp="1"/>
          </p:cNvSpPr>
          <p:nvPr>
            <p:ph idx="1"/>
          </p:nvPr>
        </p:nvSpPr>
        <p:spPr>
          <a:xfrm>
            <a:off x="119598" y="2224944"/>
            <a:ext cx="7061489" cy="2816163"/>
          </a:xfrm>
        </p:spPr>
        <p:txBody>
          <a:bodyPr>
            <a:noAutofit/>
          </a:bodyPr>
          <a:lstStyle/>
          <a:p>
            <a:pPr marL="342900" indent="-342900">
              <a:buFont typeface="Arial" panose="020B0604020202020204" pitchFamily="34" charset="0"/>
              <a:buChar char="•"/>
            </a:pPr>
            <a:r>
              <a:rPr lang="en-US" sz="2000" dirty="0"/>
              <a:t>Tips for HCP</a:t>
            </a:r>
          </a:p>
          <a:p>
            <a:pPr marL="742950" lvl="1" indent="-285750">
              <a:buFont typeface="Arial" panose="020B0604020202020204" pitchFamily="34" charset="0"/>
              <a:buChar char="•"/>
            </a:pPr>
            <a:r>
              <a:rPr lang="en-US" sz="1800" b="1" dirty="0"/>
              <a:t>Pause</a:t>
            </a:r>
            <a:r>
              <a:rPr lang="en-US" b="1" dirty="0"/>
              <a:t>: </a:t>
            </a:r>
            <a:r>
              <a:rPr lang="en-US" dirty="0"/>
              <a:t>Take a moment to review history; be fully present; provide reassurance and take time to answer questions (may have to repeat)</a:t>
            </a:r>
          </a:p>
          <a:p>
            <a:pPr marL="742950" lvl="1" indent="-285750">
              <a:buFont typeface="Arial" panose="020B0604020202020204" pitchFamily="34" charset="0"/>
              <a:buChar char="•"/>
            </a:pPr>
            <a:r>
              <a:rPr lang="en-US" sz="1800" b="1" dirty="0"/>
              <a:t>Acknowledge</a:t>
            </a:r>
            <a:r>
              <a:rPr lang="en-US" b="1" dirty="0"/>
              <a:t>: </a:t>
            </a:r>
            <a:r>
              <a:rPr lang="en-US" dirty="0"/>
              <a:t>Ask about previous loss; understand the complexity of the relationship between the patient and her body (may have a hard time trusting her body – guilt)</a:t>
            </a:r>
          </a:p>
          <a:p>
            <a:pPr marL="742950" lvl="1" indent="-285750">
              <a:buFont typeface="Arial" panose="020B0604020202020204" pitchFamily="34" charset="0"/>
              <a:buChar char="•"/>
            </a:pPr>
            <a:r>
              <a:rPr lang="en-US" sz="1800" b="1" dirty="0"/>
              <a:t>Listen</a:t>
            </a:r>
            <a:r>
              <a:rPr lang="en-US" b="1" dirty="0"/>
              <a:t>: </a:t>
            </a:r>
            <a:r>
              <a:rPr lang="en-US" dirty="0"/>
              <a:t>Take time to understand emotional needs; convey empathy</a:t>
            </a:r>
          </a:p>
          <a:p>
            <a:pPr marL="742950" lvl="1" indent="-285750">
              <a:buFont typeface="Arial" panose="020B0604020202020204" pitchFamily="34" charset="0"/>
              <a:buChar char="•"/>
            </a:pPr>
            <a:r>
              <a:rPr lang="en-US" sz="1800" b="1" dirty="0"/>
              <a:t>Support</a:t>
            </a:r>
            <a:r>
              <a:rPr lang="en-US" b="1" dirty="0"/>
              <a:t>: </a:t>
            </a:r>
            <a:r>
              <a:rPr lang="en-US" dirty="0"/>
              <a:t>Provide emotional support, one baby does not replace another; connect to support groups</a:t>
            </a:r>
            <a:endParaRPr lang="en-US" b="1" dirty="0"/>
          </a:p>
        </p:txBody>
      </p:sp>
      <p:sp>
        <p:nvSpPr>
          <p:cNvPr id="12" name="Content Placeholder 2">
            <a:extLst>
              <a:ext uri="{FF2B5EF4-FFF2-40B4-BE49-F238E27FC236}">
                <a16:creationId xmlns:a16="http://schemas.microsoft.com/office/drawing/2014/main" id="{8854F280-9686-F43C-1497-C32BFEA3F2C3}"/>
              </a:ext>
            </a:extLst>
          </p:cNvPr>
          <p:cNvSpPr txBox="1">
            <a:spLocks/>
          </p:cNvSpPr>
          <p:nvPr/>
        </p:nvSpPr>
        <p:spPr>
          <a:xfrm>
            <a:off x="345149" y="823160"/>
            <a:ext cx="9401201" cy="3497179"/>
          </a:xfrm>
          <a:prstGeom prst="rect">
            <a:avLst/>
          </a:prstGeom>
        </p:spPr>
        <p:txBody>
          <a:bodyPr>
            <a:noAutofit/>
          </a:bodyPr>
          <a:lstStyle>
            <a:lvl1pPr marL="0" indent="0" algn="l" defTabSz="457200" rtl="0" eaLnBrk="1" latinLnBrk="0" hangingPunct="1">
              <a:spcBef>
                <a:spcPct val="20000"/>
              </a:spcBef>
              <a:buFont typeface="Arial"/>
              <a:buNone/>
              <a:defRPr sz="1600" b="0" i="0" kern="1200">
                <a:solidFill>
                  <a:schemeClr val="bg2">
                    <a:lumMod val="10000"/>
                  </a:schemeClr>
                </a:solidFill>
                <a:latin typeface="+mn-lt"/>
                <a:ea typeface="+mn-ea"/>
                <a:cs typeface="Arial" panose="020B0604020202020204" pitchFamily="34" charset="0"/>
              </a:defRPr>
            </a:lvl1pPr>
            <a:lvl2pPr marL="457200" indent="0" algn="l" defTabSz="457200" rtl="0" eaLnBrk="1" latinLnBrk="0" hangingPunct="1">
              <a:spcBef>
                <a:spcPct val="20000"/>
              </a:spcBef>
              <a:buFont typeface="Arial"/>
              <a:buNone/>
              <a:defRPr sz="1600" kern="1200">
                <a:solidFill>
                  <a:schemeClr val="bg2">
                    <a:lumMod val="10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bg2">
                    <a:lumMod val="10000"/>
                  </a:schemeClr>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bg2">
                    <a:lumMod val="10000"/>
                  </a:schemeClr>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bg2">
                    <a:lumMod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b="1" dirty="0"/>
          </a:p>
        </p:txBody>
      </p:sp>
      <p:sp>
        <p:nvSpPr>
          <p:cNvPr id="15" name="Content Placeholder 2">
            <a:extLst>
              <a:ext uri="{FF2B5EF4-FFF2-40B4-BE49-F238E27FC236}">
                <a16:creationId xmlns:a16="http://schemas.microsoft.com/office/drawing/2014/main" id="{AAF1938F-CEBC-26ED-5D7F-7A6377795530}"/>
              </a:ext>
            </a:extLst>
          </p:cNvPr>
          <p:cNvSpPr txBox="1">
            <a:spLocks/>
          </p:cNvSpPr>
          <p:nvPr/>
        </p:nvSpPr>
        <p:spPr>
          <a:xfrm>
            <a:off x="119597" y="1053771"/>
            <a:ext cx="8679254" cy="1128598"/>
          </a:xfrm>
          <a:prstGeom prst="rect">
            <a:avLst/>
          </a:prstGeom>
        </p:spPr>
        <p:txBody>
          <a:bodyPr>
            <a:noAutofit/>
          </a:bodyPr>
          <a:lstStyle>
            <a:lvl1pPr marL="0" indent="0" algn="l" defTabSz="457200" rtl="0" eaLnBrk="1" latinLnBrk="0" hangingPunct="1">
              <a:spcBef>
                <a:spcPct val="20000"/>
              </a:spcBef>
              <a:buFont typeface="Arial"/>
              <a:buNone/>
              <a:defRPr sz="1600" b="0" i="0" kern="1200">
                <a:solidFill>
                  <a:schemeClr val="bg2">
                    <a:lumMod val="10000"/>
                  </a:schemeClr>
                </a:solidFill>
                <a:latin typeface="+mn-lt"/>
                <a:ea typeface="+mn-ea"/>
                <a:cs typeface="Arial" panose="020B0604020202020204" pitchFamily="34" charset="0"/>
              </a:defRPr>
            </a:lvl1pPr>
            <a:lvl2pPr marL="457200" indent="0" algn="l" defTabSz="457200" rtl="0" eaLnBrk="1" latinLnBrk="0" hangingPunct="1">
              <a:spcBef>
                <a:spcPct val="20000"/>
              </a:spcBef>
              <a:buFont typeface="Arial"/>
              <a:buNone/>
              <a:defRPr sz="1600" kern="1200">
                <a:solidFill>
                  <a:schemeClr val="bg2">
                    <a:lumMod val="10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bg2">
                    <a:lumMod val="10000"/>
                  </a:schemeClr>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bg2">
                    <a:lumMod val="10000"/>
                  </a:schemeClr>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bg2">
                    <a:lumMod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Being pregnant and welcoming a new baby can be a bittersweet time to many parents who have experience pregnancy or infant loss</a:t>
            </a:r>
          </a:p>
          <a:p>
            <a:pPr marL="800100" lvl="1" indent="-342900">
              <a:buFont typeface="Arial" panose="020B0604020202020204" pitchFamily="34" charset="0"/>
              <a:buChar char="•"/>
            </a:pPr>
            <a:r>
              <a:rPr lang="en-US" sz="1800" dirty="0"/>
              <a:t>Disbelief, doubt, emptiness, excitement, fear, guilt, hope, joy, regret, relief</a:t>
            </a:r>
          </a:p>
        </p:txBody>
      </p:sp>
      <p:pic>
        <p:nvPicPr>
          <p:cNvPr id="16" name="Picture 15">
            <a:extLst>
              <a:ext uri="{FF2B5EF4-FFF2-40B4-BE49-F238E27FC236}">
                <a16:creationId xmlns:a16="http://schemas.microsoft.com/office/drawing/2014/main" id="{3097C78F-6655-3B1E-38DE-1AF32260EC2D}"/>
              </a:ext>
            </a:extLst>
          </p:cNvPr>
          <p:cNvPicPr>
            <a:picLocks noChangeAspect="1"/>
          </p:cNvPicPr>
          <p:nvPr/>
        </p:nvPicPr>
        <p:blipFill>
          <a:blip r:embed="rId3"/>
          <a:stretch>
            <a:fillRect/>
          </a:stretch>
        </p:blipFill>
        <p:spPr>
          <a:xfrm>
            <a:off x="7158228" y="2812705"/>
            <a:ext cx="1985772" cy="1985772"/>
          </a:xfrm>
          <a:prstGeom prst="rect">
            <a:avLst/>
          </a:prstGeom>
        </p:spPr>
      </p:pic>
      <p:sp>
        <p:nvSpPr>
          <p:cNvPr id="17" name="TextBox 16">
            <a:extLst>
              <a:ext uri="{FF2B5EF4-FFF2-40B4-BE49-F238E27FC236}">
                <a16:creationId xmlns:a16="http://schemas.microsoft.com/office/drawing/2014/main" id="{018D30EA-EC08-BD64-23CA-C8700805727C}"/>
              </a:ext>
            </a:extLst>
          </p:cNvPr>
          <p:cNvSpPr txBox="1"/>
          <p:nvPr/>
        </p:nvSpPr>
        <p:spPr>
          <a:xfrm>
            <a:off x="7638052" y="4950675"/>
            <a:ext cx="1519084" cy="200055"/>
          </a:xfrm>
          <a:prstGeom prst="rect">
            <a:avLst/>
          </a:prstGeom>
        </p:spPr>
        <p:txBody>
          <a:bodyPr vert="horz" wrap="square" rtlCol="0">
            <a:spAutoFit/>
          </a:bodyPr>
          <a:lstStyle/>
          <a:p>
            <a:pPr algn="ctr"/>
            <a:r>
              <a:rPr lang="en-US" sz="700" dirty="0">
                <a:solidFill>
                  <a:schemeClr val="bg1">
                    <a:lumMod val="95000"/>
                    <a:lumOff val="5000"/>
                  </a:schemeClr>
                </a:solidFill>
              </a:rPr>
              <a:t>Pregnancy After Loss Support, 2023</a:t>
            </a:r>
          </a:p>
        </p:txBody>
      </p:sp>
    </p:spTree>
    <p:extLst>
      <p:ext uri="{BB962C8B-B14F-4D97-AF65-F5344CB8AC3E}">
        <p14:creationId xmlns:p14="http://schemas.microsoft.com/office/powerpoint/2010/main" val="528268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p:txBody>
          <a:bodyPr/>
          <a:lstStyle/>
          <a:p>
            <a:r>
              <a:rPr lang="en-US" sz="4000" dirty="0"/>
              <a:t>How Can We Help?</a:t>
            </a:r>
          </a:p>
        </p:txBody>
      </p:sp>
      <p:sp>
        <p:nvSpPr>
          <p:cNvPr id="3" name="Content Placeholder 2">
            <a:extLst>
              <a:ext uri="{FF2B5EF4-FFF2-40B4-BE49-F238E27FC236}">
                <a16:creationId xmlns:a16="http://schemas.microsoft.com/office/drawing/2014/main" id="{170A39B6-6337-5527-E5D8-08C7DEDBC804}"/>
              </a:ext>
            </a:extLst>
          </p:cNvPr>
          <p:cNvSpPr>
            <a:spLocks noGrp="1"/>
          </p:cNvSpPr>
          <p:nvPr>
            <p:ph idx="1"/>
          </p:nvPr>
        </p:nvSpPr>
        <p:spPr>
          <a:xfrm>
            <a:off x="251125" y="1277471"/>
            <a:ext cx="8435676" cy="3763635"/>
          </a:xfrm>
        </p:spPr>
        <p:txBody>
          <a:bodyPr/>
          <a:lstStyle/>
          <a:p>
            <a:pPr marL="0" indent="0">
              <a:buNone/>
            </a:pPr>
            <a:r>
              <a:rPr lang="en-US" sz="2500" b="1" dirty="0"/>
              <a:t>We Can Never Say the “Right” Thing</a:t>
            </a:r>
          </a:p>
          <a:p>
            <a:pPr marL="0" indent="0">
              <a:buNone/>
            </a:pPr>
            <a:endParaRPr lang="en-US" sz="2000" b="1" u="sng" dirty="0"/>
          </a:p>
          <a:p>
            <a:pPr marL="0" indent="0">
              <a:buNone/>
            </a:pPr>
            <a:endParaRPr lang="en-US" sz="2000" b="1" u="sng" dirty="0"/>
          </a:p>
          <a:p>
            <a:pPr marL="342900" indent="-342900">
              <a:buFont typeface="Arial" panose="020B0604020202020204" pitchFamily="34" charset="0"/>
              <a:buChar char="•"/>
            </a:pPr>
            <a:r>
              <a:rPr lang="en-US" sz="2000" dirty="0"/>
              <a:t>Companioning, Dr. Alan Wolfelt</a:t>
            </a:r>
          </a:p>
          <a:p>
            <a:pPr marL="800100" lvl="1" indent="-342900">
              <a:buFont typeface="Arial" panose="020B0604020202020204" pitchFamily="34" charset="0"/>
              <a:buChar char="•"/>
            </a:pPr>
            <a:r>
              <a:rPr lang="en-US" sz="1800" dirty="0"/>
              <a:t>Companioning is about </a:t>
            </a:r>
            <a:r>
              <a:rPr lang="en-US" sz="1800" b="1" dirty="0"/>
              <a:t>curiosity</a:t>
            </a:r>
            <a:r>
              <a:rPr lang="en-US" sz="1800" dirty="0"/>
              <a:t>; it is not about expertise.</a:t>
            </a:r>
            <a:endParaRPr lang="en-US" sz="1800" dirty="0">
              <a:cs typeface="Calibri"/>
            </a:endParaRPr>
          </a:p>
          <a:p>
            <a:pPr marL="800100" lvl="1" indent="-342900">
              <a:buFont typeface="Arial" panose="020B0604020202020204" pitchFamily="34" charset="0"/>
              <a:buChar char="•"/>
            </a:pPr>
            <a:r>
              <a:rPr lang="en-US" sz="1800" dirty="0"/>
              <a:t>Companioning is about </a:t>
            </a:r>
            <a:r>
              <a:rPr lang="en-US" sz="1800" b="1" dirty="0"/>
              <a:t>walking alongside</a:t>
            </a:r>
            <a:r>
              <a:rPr lang="en-US" sz="1800" dirty="0"/>
              <a:t>; it is not about leading or being led.</a:t>
            </a:r>
          </a:p>
          <a:p>
            <a:pPr marL="800100" lvl="1" indent="-342900">
              <a:buFont typeface="Arial" panose="020B0604020202020204" pitchFamily="34" charset="0"/>
              <a:buChar char="•"/>
            </a:pPr>
            <a:r>
              <a:rPr lang="en-US" sz="1800" dirty="0"/>
              <a:t>Companioning is about </a:t>
            </a:r>
            <a:r>
              <a:rPr lang="en-US" sz="1800" b="1" dirty="0"/>
              <a:t>being present to another person’s pain</a:t>
            </a:r>
            <a:r>
              <a:rPr lang="en-US" sz="1800" dirty="0"/>
              <a:t>; it is not about taking away or relieving the pain.</a:t>
            </a:r>
          </a:p>
          <a:p>
            <a:pPr marL="800100" lvl="1" indent="-342900">
              <a:buFont typeface="Arial" panose="020B0604020202020204" pitchFamily="34" charset="0"/>
              <a:buChar char="•"/>
            </a:pPr>
            <a:r>
              <a:rPr lang="en-US" sz="1800" dirty="0"/>
              <a:t>Companioning is about </a:t>
            </a:r>
            <a:r>
              <a:rPr lang="en-US" sz="1800" b="1" dirty="0"/>
              <a:t>going to the wilderness of the soul with another </a:t>
            </a:r>
            <a:r>
              <a:rPr lang="en-US" sz="1800" dirty="0"/>
              <a:t>human being; it is not about thinking you are responsible for finding the way out.</a:t>
            </a:r>
          </a:p>
          <a:p>
            <a:pPr marL="0" indent="0">
              <a:buNone/>
            </a:pPr>
            <a:endParaRPr lang="en-US" sz="2000" dirty="0"/>
          </a:p>
          <a:p>
            <a:endParaRPr lang="en-US" sz="2000" dirty="0"/>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a:xfrm>
            <a:off x="0" y="4869656"/>
            <a:ext cx="2133600" cy="273844"/>
          </a:xfrm>
        </p:spPr>
        <p:txBody>
          <a:bodyPr/>
          <a:lstStyle/>
          <a:p>
            <a:fld id="{8A38FAF8-786F-7C4F-9F1B-B820815ED72A}" type="slidenum">
              <a:rPr lang="en-US" smtClean="0"/>
              <a:t>22</a:t>
            </a:fld>
            <a:endParaRPr lang="en-US" dirty="0"/>
          </a:p>
        </p:txBody>
      </p:sp>
      <p:pic>
        <p:nvPicPr>
          <p:cNvPr id="5" name="Picture 4">
            <a:extLst>
              <a:ext uri="{FF2B5EF4-FFF2-40B4-BE49-F238E27FC236}">
                <a16:creationId xmlns:a16="http://schemas.microsoft.com/office/drawing/2014/main" id="{2BAAB04E-1476-A36E-9AEA-98DA674E7433}"/>
              </a:ext>
            </a:extLst>
          </p:cNvPr>
          <p:cNvPicPr>
            <a:picLocks noChangeAspect="1"/>
          </p:cNvPicPr>
          <p:nvPr/>
        </p:nvPicPr>
        <p:blipFill>
          <a:blip r:embed="rId2"/>
          <a:stretch>
            <a:fillRect/>
          </a:stretch>
        </p:blipFill>
        <p:spPr>
          <a:xfrm>
            <a:off x="6317035" y="493768"/>
            <a:ext cx="1189894" cy="1838385"/>
          </a:xfrm>
          <a:prstGeom prst="rect">
            <a:avLst/>
          </a:prstGeom>
        </p:spPr>
      </p:pic>
      <p:sp>
        <p:nvSpPr>
          <p:cNvPr id="6" name="TextBox 5">
            <a:extLst>
              <a:ext uri="{FF2B5EF4-FFF2-40B4-BE49-F238E27FC236}">
                <a16:creationId xmlns:a16="http://schemas.microsoft.com/office/drawing/2014/main" id="{1C052475-6C3A-7256-8EDA-39C77F4D5417}"/>
              </a:ext>
            </a:extLst>
          </p:cNvPr>
          <p:cNvSpPr txBox="1"/>
          <p:nvPr/>
        </p:nvSpPr>
        <p:spPr>
          <a:xfrm>
            <a:off x="7506929" y="4928056"/>
            <a:ext cx="1637071" cy="215444"/>
          </a:xfrm>
          <a:prstGeom prst="rect">
            <a:avLst/>
          </a:prstGeom>
        </p:spPr>
        <p:txBody>
          <a:bodyPr vert="horz" wrap="square" rtlCol="0">
            <a:spAutoFit/>
          </a:bodyPr>
          <a:lstStyle/>
          <a:p>
            <a:pPr algn="ctr"/>
            <a:r>
              <a:rPr lang="en-US" sz="800" dirty="0" err="1">
                <a:solidFill>
                  <a:schemeClr val="bg1">
                    <a:lumMod val="95000"/>
                    <a:lumOff val="5000"/>
                  </a:schemeClr>
                </a:solidFill>
              </a:rPr>
              <a:t>Heustisk</a:t>
            </a:r>
            <a:r>
              <a:rPr lang="en-US" sz="800" dirty="0">
                <a:solidFill>
                  <a:schemeClr val="bg1">
                    <a:lumMod val="95000"/>
                    <a:lumOff val="5000"/>
                  </a:schemeClr>
                </a:solidFill>
              </a:rPr>
              <a:t>, Jenkins, &amp; Wolfelt, 2005</a:t>
            </a:r>
            <a:endParaRPr lang="en-US" sz="800" b="0" dirty="0">
              <a:solidFill>
                <a:schemeClr val="tx2"/>
              </a:solidFill>
            </a:endParaRPr>
          </a:p>
        </p:txBody>
      </p:sp>
    </p:spTree>
    <p:extLst>
      <p:ext uri="{BB962C8B-B14F-4D97-AF65-F5344CB8AC3E}">
        <p14:creationId xmlns:p14="http://schemas.microsoft.com/office/powerpoint/2010/main" val="2446377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a:xfrm>
            <a:off x="457200" y="1737599"/>
            <a:ext cx="8229600" cy="857250"/>
          </a:xfrm>
        </p:spPr>
        <p:txBody>
          <a:bodyPr/>
          <a:lstStyle/>
          <a:p>
            <a:pPr marL="0" indent="0" algn="ctr">
              <a:buNone/>
            </a:pPr>
            <a:r>
              <a:rPr lang="en-US" sz="4000" dirty="0"/>
              <a:t>Questions?</a:t>
            </a:r>
          </a:p>
        </p:txBody>
      </p:sp>
      <p:sp>
        <p:nvSpPr>
          <p:cNvPr id="3" name="Content Placeholder 2">
            <a:extLst>
              <a:ext uri="{FF2B5EF4-FFF2-40B4-BE49-F238E27FC236}">
                <a16:creationId xmlns:a16="http://schemas.microsoft.com/office/drawing/2014/main" id="{170A39B6-6337-5527-E5D8-08C7DEDBC804}"/>
              </a:ext>
            </a:extLst>
          </p:cNvPr>
          <p:cNvSpPr>
            <a:spLocks noGrp="1"/>
          </p:cNvSpPr>
          <p:nvPr>
            <p:ph idx="1"/>
          </p:nvPr>
        </p:nvSpPr>
        <p:spPr>
          <a:xfrm>
            <a:off x="457200" y="2761206"/>
            <a:ext cx="8229600" cy="857250"/>
          </a:xfrm>
        </p:spPr>
        <p:txBody>
          <a:bodyPr/>
          <a:lstStyle/>
          <a:p>
            <a:pPr marL="0" indent="0" algn="ctr">
              <a:buNone/>
            </a:pPr>
            <a:r>
              <a:rPr lang="en-US" sz="3000" dirty="0"/>
              <a:t>wrobelaj2@upmc.edu / 412-641-1178</a:t>
            </a:r>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a:xfrm>
            <a:off x="0" y="4869656"/>
            <a:ext cx="2133600" cy="273844"/>
          </a:xfrm>
        </p:spPr>
        <p:txBody>
          <a:bodyPr/>
          <a:lstStyle/>
          <a:p>
            <a:fld id="{8A38FAF8-786F-7C4F-9F1B-B820815ED72A}" type="slidenum">
              <a:rPr lang="en-US" smtClean="0"/>
              <a:t>23</a:t>
            </a:fld>
            <a:endParaRPr lang="en-US"/>
          </a:p>
        </p:txBody>
      </p:sp>
    </p:spTree>
    <p:extLst>
      <p:ext uri="{BB962C8B-B14F-4D97-AF65-F5344CB8AC3E}">
        <p14:creationId xmlns:p14="http://schemas.microsoft.com/office/powerpoint/2010/main" val="2222637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a:xfrm>
            <a:off x="352289" y="110612"/>
            <a:ext cx="8229600" cy="746637"/>
          </a:xfrm>
        </p:spPr>
        <p:txBody>
          <a:bodyPr/>
          <a:lstStyle/>
          <a:p>
            <a:pPr marL="0" indent="0">
              <a:buNone/>
            </a:pPr>
            <a:r>
              <a:rPr lang="en-US" sz="4000" dirty="0"/>
              <a:t>References</a:t>
            </a:r>
          </a:p>
        </p:txBody>
      </p:sp>
      <p:sp>
        <p:nvSpPr>
          <p:cNvPr id="3" name="Content Placeholder 2">
            <a:extLst>
              <a:ext uri="{FF2B5EF4-FFF2-40B4-BE49-F238E27FC236}">
                <a16:creationId xmlns:a16="http://schemas.microsoft.com/office/drawing/2014/main" id="{170A39B6-6337-5527-E5D8-08C7DEDBC804}"/>
              </a:ext>
            </a:extLst>
          </p:cNvPr>
          <p:cNvSpPr>
            <a:spLocks noGrp="1"/>
          </p:cNvSpPr>
          <p:nvPr>
            <p:ph idx="1"/>
          </p:nvPr>
        </p:nvSpPr>
        <p:spPr>
          <a:xfrm>
            <a:off x="280622" y="793376"/>
            <a:ext cx="8770955" cy="4350124"/>
          </a:xfrm>
        </p:spPr>
        <p:txBody>
          <a:bodyPr/>
          <a:lstStyle/>
          <a:p>
            <a:pPr marL="457200" indent="-457200">
              <a:lnSpc>
                <a:spcPct val="150000"/>
              </a:lnSpc>
              <a:buNone/>
            </a:pPr>
            <a:r>
              <a:rPr lang="en-US" sz="1000" dirty="0">
                <a:solidFill>
                  <a:schemeClr val="bg1">
                    <a:lumMod val="95000"/>
                    <a:lumOff val="5000"/>
                  </a:schemeClr>
                </a:solidFill>
              </a:rPr>
              <a:t>Baby Loss Advisor Baby Doula Workshop. (2023). www.babylossfamilyadvisors.org</a:t>
            </a:r>
          </a:p>
          <a:p>
            <a:pPr marL="457200" indent="-457200">
              <a:lnSpc>
                <a:spcPct val="150000"/>
              </a:lnSpc>
              <a:buNone/>
            </a:pPr>
            <a:r>
              <a:rPr lang="en-US" sz="1000" dirty="0" err="1">
                <a:solidFill>
                  <a:schemeClr val="bg1">
                    <a:lumMod val="95000"/>
                    <a:lumOff val="5000"/>
                  </a:schemeClr>
                </a:solidFill>
              </a:rPr>
              <a:t>Côté</a:t>
            </a:r>
            <a:r>
              <a:rPr lang="en-US" sz="1000" dirty="0">
                <a:solidFill>
                  <a:schemeClr val="bg1">
                    <a:lumMod val="95000"/>
                    <a:lumOff val="5000"/>
                  </a:schemeClr>
                </a:solidFill>
              </a:rPr>
              <a:t>-Arsenault, D., &amp; </a:t>
            </a:r>
            <a:r>
              <a:rPr lang="en-US" sz="1000" dirty="0" err="1">
                <a:solidFill>
                  <a:schemeClr val="bg1">
                    <a:lumMod val="95000"/>
                    <a:lumOff val="5000"/>
                  </a:schemeClr>
                </a:solidFill>
              </a:rPr>
              <a:t>Dombeck</a:t>
            </a:r>
            <a:r>
              <a:rPr lang="en-US" sz="1000" dirty="0">
                <a:solidFill>
                  <a:schemeClr val="bg1">
                    <a:lumMod val="95000"/>
                    <a:lumOff val="5000"/>
                  </a:schemeClr>
                </a:solidFill>
              </a:rPr>
              <a:t>, M. T. (2001). Maternal assignment of fetal personhood to a previous pregnancy loss: Relationship to anxiety in the current pregnancy. Health Care for Women International, 22(7), 649-665.</a:t>
            </a:r>
          </a:p>
          <a:p>
            <a:pPr marL="457200" indent="-457200">
              <a:lnSpc>
                <a:spcPct val="150000"/>
              </a:lnSpc>
              <a:buNone/>
            </a:pPr>
            <a:r>
              <a:rPr lang="en-US" sz="1000" dirty="0">
                <a:solidFill>
                  <a:schemeClr val="bg1">
                    <a:lumMod val="95000"/>
                    <a:lumOff val="5000"/>
                  </a:schemeClr>
                </a:solidFill>
              </a:rPr>
              <a:t>Gunderson Health System. (2023). Perinatal Death. www.resolvethroughsharing.org</a:t>
            </a:r>
          </a:p>
          <a:p>
            <a:pPr marL="457200" indent="-457200">
              <a:lnSpc>
                <a:spcPct val="150000"/>
              </a:lnSpc>
              <a:buNone/>
            </a:pPr>
            <a:r>
              <a:rPr lang="en-US" sz="1000" dirty="0" err="1">
                <a:solidFill>
                  <a:schemeClr val="bg1">
                    <a:lumMod val="95000"/>
                    <a:lumOff val="5000"/>
                  </a:schemeClr>
                </a:solidFill>
              </a:rPr>
              <a:t>Heneke</a:t>
            </a:r>
            <a:r>
              <a:rPr lang="en-US" sz="1000" dirty="0">
                <a:solidFill>
                  <a:schemeClr val="bg1">
                    <a:lumMod val="95000"/>
                    <a:lumOff val="5000"/>
                  </a:schemeClr>
                </a:solidFill>
              </a:rPr>
              <a:t>. (2019). Tips for healthcare providers when treating the mom experiencing pregnancy after loss (PALS). Pregnancy After Loss Support. www.pregnancyafterlosssupport.org</a:t>
            </a:r>
          </a:p>
          <a:p>
            <a:pPr marL="457200" indent="-457200">
              <a:lnSpc>
                <a:spcPct val="150000"/>
              </a:lnSpc>
              <a:buNone/>
            </a:pPr>
            <a:r>
              <a:rPr lang="en-US" sz="1000" dirty="0" err="1">
                <a:solidFill>
                  <a:schemeClr val="bg1">
                    <a:lumMod val="95000"/>
                    <a:lumOff val="5000"/>
                  </a:schemeClr>
                </a:solidFill>
              </a:rPr>
              <a:t>Heustis</a:t>
            </a:r>
            <a:r>
              <a:rPr lang="en-US" sz="1000" dirty="0">
                <a:solidFill>
                  <a:schemeClr val="bg1">
                    <a:lumMod val="95000"/>
                    <a:lumOff val="5000"/>
                  </a:schemeClr>
                </a:solidFill>
              </a:rPr>
              <a:t>, J., Jenkins, M., &amp; Wolfelt, A. D. (2005). Companioning at a time of perinatal loss: A guide for nurses, physicians, social workers, chaplains and other bedside caregivers. Companion Press.</a:t>
            </a:r>
          </a:p>
          <a:p>
            <a:pPr marL="457200" indent="-457200">
              <a:lnSpc>
                <a:spcPct val="150000"/>
              </a:lnSpc>
              <a:buNone/>
            </a:pPr>
            <a:r>
              <a:rPr lang="en-US" sz="1000" dirty="0" err="1">
                <a:solidFill>
                  <a:schemeClr val="bg1">
                    <a:lumMod val="95000"/>
                    <a:lumOff val="5000"/>
                  </a:schemeClr>
                </a:solidFill>
              </a:rPr>
              <a:t>Levick</a:t>
            </a:r>
            <a:r>
              <a:rPr lang="en-US" sz="1000" dirty="0">
                <a:solidFill>
                  <a:schemeClr val="bg1">
                    <a:lumMod val="95000"/>
                    <a:lumOff val="5000"/>
                  </a:schemeClr>
                </a:solidFill>
              </a:rPr>
              <a:t>, J., </a:t>
            </a:r>
            <a:r>
              <a:rPr lang="en-US" sz="1000" dirty="0" err="1">
                <a:solidFill>
                  <a:schemeClr val="bg1">
                    <a:lumMod val="95000"/>
                    <a:lumOff val="5000"/>
                  </a:schemeClr>
                </a:solidFill>
              </a:rPr>
              <a:t>Fannon</a:t>
            </a:r>
            <a:r>
              <a:rPr lang="en-US" sz="1000" dirty="0">
                <a:solidFill>
                  <a:schemeClr val="bg1">
                    <a:lumMod val="95000"/>
                    <a:lumOff val="5000"/>
                  </a:schemeClr>
                </a:solidFill>
              </a:rPr>
              <a:t>, J., </a:t>
            </a:r>
            <a:r>
              <a:rPr lang="en-US" sz="1000" dirty="0" err="1">
                <a:solidFill>
                  <a:schemeClr val="bg1">
                    <a:lumMod val="95000"/>
                    <a:lumOff val="5000"/>
                  </a:schemeClr>
                </a:solidFill>
              </a:rPr>
              <a:t>Bodemann</a:t>
            </a:r>
            <a:r>
              <a:rPr lang="en-US" sz="1000" dirty="0">
                <a:solidFill>
                  <a:schemeClr val="bg1">
                    <a:lumMod val="95000"/>
                    <a:lumOff val="5000"/>
                  </a:schemeClr>
                </a:solidFill>
              </a:rPr>
              <a:t>, J., Munch, S., &amp; Ahern, K. (2017). NICU bereavement care and follow-up support for families and staff. Advances in Neonatal Care, 17(6), 451-460.</a:t>
            </a:r>
          </a:p>
          <a:p>
            <a:pPr marL="457200" indent="-457200">
              <a:lnSpc>
                <a:spcPct val="150000"/>
              </a:lnSpc>
              <a:buNone/>
            </a:pPr>
            <a:r>
              <a:rPr lang="en-US" sz="1000" dirty="0">
                <a:solidFill>
                  <a:schemeClr val="bg1">
                    <a:lumMod val="95000"/>
                    <a:lumOff val="5000"/>
                  </a:schemeClr>
                </a:solidFill>
              </a:rPr>
              <a:t>Lichtenthal, W. G., Sweeney, C. R., Roberts, K. E., Corner, G. W., Donovan, L. A., </a:t>
            </a:r>
            <a:r>
              <a:rPr lang="en-US" sz="1000" dirty="0" err="1">
                <a:solidFill>
                  <a:schemeClr val="bg1">
                    <a:lumMod val="95000"/>
                    <a:lumOff val="5000"/>
                  </a:schemeClr>
                </a:solidFill>
              </a:rPr>
              <a:t>Prigerson</a:t>
            </a:r>
            <a:r>
              <a:rPr lang="en-US" sz="1000" dirty="0">
                <a:solidFill>
                  <a:schemeClr val="bg1">
                    <a:lumMod val="95000"/>
                    <a:lumOff val="5000"/>
                  </a:schemeClr>
                </a:solidFill>
              </a:rPr>
              <a:t>, H. G., &amp; Wiener, L. (2015). Bereavement follow‐up after the death of a child as a standard of care in pediatric oncology. Pediatric blood &amp; cancer, 62(S5), S834-S869.</a:t>
            </a:r>
          </a:p>
          <a:p>
            <a:pPr marL="457200" indent="-457200">
              <a:lnSpc>
                <a:spcPct val="150000"/>
              </a:lnSpc>
              <a:buNone/>
            </a:pPr>
            <a:r>
              <a:rPr lang="en-US" sz="1000" dirty="0">
                <a:solidFill>
                  <a:schemeClr val="bg1">
                    <a:lumMod val="95000"/>
                    <a:lumOff val="5000"/>
                  </a:schemeClr>
                </a:solidFill>
              </a:rPr>
              <a:t>Limbo, R., &amp; </a:t>
            </a:r>
            <a:r>
              <a:rPr lang="en-US" sz="1000" dirty="0" err="1">
                <a:solidFill>
                  <a:schemeClr val="bg1">
                    <a:lumMod val="95000"/>
                    <a:lumOff val="5000"/>
                  </a:schemeClr>
                </a:solidFill>
              </a:rPr>
              <a:t>Kobler</a:t>
            </a:r>
            <a:r>
              <a:rPr lang="en-US" sz="1000" dirty="0">
                <a:solidFill>
                  <a:schemeClr val="bg1">
                    <a:lumMod val="95000"/>
                    <a:lumOff val="5000"/>
                  </a:schemeClr>
                </a:solidFill>
              </a:rPr>
              <a:t>, K. (2010). The tie that binds: Relationships in perinatal bereavement. MCN: The American Journal of Maternal/Child Nursing, 35(6), 316-321.</a:t>
            </a:r>
          </a:p>
          <a:p>
            <a:pPr marL="457200" indent="-457200">
              <a:lnSpc>
                <a:spcPct val="150000"/>
              </a:lnSpc>
              <a:buNone/>
            </a:pPr>
            <a:r>
              <a:rPr lang="en-US" sz="1000" dirty="0">
                <a:solidFill>
                  <a:schemeClr val="bg1">
                    <a:lumMod val="95000"/>
                    <a:lumOff val="5000"/>
                  </a:schemeClr>
                </a:solidFill>
              </a:rPr>
              <a:t>Newcastle Health System. (2023). The Butterfly Project. https://www.neonatalbutterflyproject.org/</a:t>
            </a:r>
          </a:p>
          <a:p>
            <a:pPr marL="457200" indent="-457200">
              <a:lnSpc>
                <a:spcPct val="150000"/>
              </a:lnSpc>
            </a:pPr>
            <a:r>
              <a:rPr lang="en-US" sz="1000" dirty="0">
                <a:solidFill>
                  <a:schemeClr val="bg1">
                    <a:lumMod val="95000"/>
                    <a:lumOff val="5000"/>
                  </a:schemeClr>
                </a:solidFill>
              </a:rPr>
              <a:t>Pittsburgh Bereavement Doulas. (2023). www.pittsburghbereavementdoulas.com</a:t>
            </a:r>
          </a:p>
          <a:p>
            <a:pPr marL="457200" indent="-457200">
              <a:lnSpc>
                <a:spcPct val="150000"/>
              </a:lnSpc>
              <a:buNone/>
            </a:pPr>
            <a:r>
              <a:rPr lang="en-US" sz="1000" dirty="0" err="1">
                <a:solidFill>
                  <a:schemeClr val="bg1">
                    <a:lumMod val="95000"/>
                    <a:lumOff val="5000"/>
                  </a:schemeClr>
                </a:solidFill>
              </a:rPr>
              <a:t>Raitio</a:t>
            </a:r>
            <a:r>
              <a:rPr lang="en-US" sz="1000" dirty="0">
                <a:solidFill>
                  <a:schemeClr val="bg1">
                    <a:lumMod val="95000"/>
                    <a:lumOff val="5000"/>
                  </a:schemeClr>
                </a:solidFill>
              </a:rPr>
              <a:t>, K., </a:t>
            </a:r>
            <a:r>
              <a:rPr lang="en-US" sz="1000" dirty="0" err="1">
                <a:solidFill>
                  <a:schemeClr val="bg1">
                    <a:lumMod val="95000"/>
                    <a:lumOff val="5000"/>
                  </a:schemeClr>
                </a:solidFill>
              </a:rPr>
              <a:t>Kaunonen</a:t>
            </a:r>
            <a:r>
              <a:rPr lang="en-US" sz="1000" dirty="0">
                <a:solidFill>
                  <a:schemeClr val="bg1">
                    <a:lumMod val="95000"/>
                    <a:lumOff val="5000"/>
                  </a:schemeClr>
                </a:solidFill>
              </a:rPr>
              <a:t>, M., &amp; </a:t>
            </a:r>
            <a:r>
              <a:rPr lang="en-US" sz="1000" dirty="0" err="1">
                <a:solidFill>
                  <a:schemeClr val="bg1">
                    <a:lumMod val="95000"/>
                    <a:lumOff val="5000"/>
                  </a:schemeClr>
                </a:solidFill>
              </a:rPr>
              <a:t>Aho</a:t>
            </a:r>
            <a:r>
              <a:rPr lang="en-US" sz="1000" dirty="0">
                <a:solidFill>
                  <a:schemeClr val="bg1">
                    <a:lumMod val="95000"/>
                    <a:lumOff val="5000"/>
                  </a:schemeClr>
                </a:solidFill>
              </a:rPr>
              <a:t>, A. L. (2015). Evaluating a bereavement follow‐up intervention for grieving mothers after the death of a child. Scandinavian Journal of Caring Sciences, 29(3), 510-520.</a:t>
            </a:r>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a:xfrm>
            <a:off x="0" y="4869656"/>
            <a:ext cx="2133600" cy="273844"/>
          </a:xfrm>
        </p:spPr>
        <p:txBody>
          <a:bodyPr/>
          <a:lstStyle/>
          <a:p>
            <a:fld id="{8A38FAF8-786F-7C4F-9F1B-B820815ED72A}" type="slidenum">
              <a:rPr lang="en-US" smtClean="0"/>
              <a:t>24</a:t>
            </a:fld>
            <a:endParaRPr lang="en-US" dirty="0"/>
          </a:p>
        </p:txBody>
      </p:sp>
    </p:spTree>
    <p:extLst>
      <p:ext uri="{BB962C8B-B14F-4D97-AF65-F5344CB8AC3E}">
        <p14:creationId xmlns:p14="http://schemas.microsoft.com/office/powerpoint/2010/main" val="3389446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EDA10-9C9A-07B6-B418-24ADEC5B9BA5}"/>
              </a:ext>
            </a:extLst>
          </p:cNvPr>
          <p:cNvSpPr>
            <a:spLocks noGrp="1"/>
          </p:cNvSpPr>
          <p:nvPr>
            <p:ph type="title"/>
          </p:nvPr>
        </p:nvSpPr>
        <p:spPr>
          <a:xfrm>
            <a:off x="261257" y="829056"/>
            <a:ext cx="8201608" cy="962406"/>
          </a:xfrm>
        </p:spPr>
        <p:txBody>
          <a:bodyPr/>
          <a:lstStyle/>
          <a:p>
            <a:pPr algn="ctr"/>
            <a:r>
              <a:rPr lang="en-US" sz="4000" dirty="0"/>
              <a:t>Objectives</a:t>
            </a:r>
          </a:p>
        </p:txBody>
      </p:sp>
      <p:sp>
        <p:nvSpPr>
          <p:cNvPr id="3" name="Subtitle 2">
            <a:extLst>
              <a:ext uri="{FF2B5EF4-FFF2-40B4-BE49-F238E27FC236}">
                <a16:creationId xmlns:a16="http://schemas.microsoft.com/office/drawing/2014/main" id="{4D63BE0F-8BE0-873B-8BA0-D6F2926A7AEC}"/>
              </a:ext>
            </a:extLst>
          </p:cNvPr>
          <p:cNvSpPr>
            <a:spLocks noGrp="1"/>
          </p:cNvSpPr>
          <p:nvPr>
            <p:ph type="subTitle" idx="1"/>
          </p:nvPr>
        </p:nvSpPr>
        <p:spPr>
          <a:xfrm>
            <a:off x="261257" y="1791462"/>
            <a:ext cx="8201608" cy="3243834"/>
          </a:xfrm>
        </p:spPr>
        <p:txBody>
          <a:bodyPr/>
          <a:lstStyle/>
          <a:p>
            <a:pPr marL="342900" indent="-342900">
              <a:buFont typeface="Arial" panose="020B0604020202020204" pitchFamily="34" charset="0"/>
              <a:buChar char="•"/>
            </a:pPr>
            <a:r>
              <a:rPr lang="en-US" sz="2300" dirty="0">
                <a:solidFill>
                  <a:schemeClr val="bg1"/>
                </a:solidFill>
              </a:rPr>
              <a:t>Build skills to effectively and compassionately care for patients who experience perinatal loss.  </a:t>
            </a:r>
          </a:p>
          <a:p>
            <a:pPr marL="342900" indent="-342900">
              <a:buFont typeface="Arial" panose="020B0604020202020204" pitchFamily="34" charset="0"/>
              <a:buChar char="•"/>
            </a:pPr>
            <a:r>
              <a:rPr lang="en-US" sz="2300" dirty="0">
                <a:solidFill>
                  <a:schemeClr val="bg1"/>
                </a:solidFill>
              </a:rPr>
              <a:t>Identify resources available to families who experience perinatal loss.</a:t>
            </a:r>
          </a:p>
          <a:p>
            <a:pPr marL="342900" indent="-342900">
              <a:buFont typeface="Arial" panose="020B0604020202020204" pitchFamily="34" charset="0"/>
              <a:buChar char="•"/>
            </a:pPr>
            <a:r>
              <a:rPr lang="en-US" sz="2300" dirty="0">
                <a:solidFill>
                  <a:schemeClr val="bg1"/>
                </a:solidFill>
              </a:rPr>
              <a:t>Gain a better understanding of grief in perinatal loss.</a:t>
            </a:r>
          </a:p>
          <a:p>
            <a:pPr marL="342900" indent="-342900">
              <a:buFont typeface="Arial" panose="020B0604020202020204" pitchFamily="34" charset="0"/>
              <a:buChar char="•"/>
            </a:pPr>
            <a:r>
              <a:rPr lang="en-US" sz="2300" dirty="0">
                <a:solidFill>
                  <a:schemeClr val="bg1"/>
                </a:solidFill>
              </a:rPr>
              <a:t>Understand how to support families who experience pregnancy after loss.</a:t>
            </a:r>
          </a:p>
          <a:p>
            <a:endParaRPr lang="en-US" dirty="0"/>
          </a:p>
        </p:txBody>
      </p:sp>
    </p:spTree>
    <p:extLst>
      <p:ext uri="{BB962C8B-B14F-4D97-AF65-F5344CB8AC3E}">
        <p14:creationId xmlns:p14="http://schemas.microsoft.com/office/powerpoint/2010/main" val="2971568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a:xfrm>
            <a:off x="457200" y="327002"/>
            <a:ext cx="8229600" cy="857250"/>
          </a:xfrm>
        </p:spPr>
        <p:txBody>
          <a:bodyPr/>
          <a:lstStyle/>
          <a:p>
            <a:r>
              <a:rPr lang="en-US" sz="4000" dirty="0"/>
              <a:t>Perinatal and Neonatal Loss</a:t>
            </a:r>
          </a:p>
        </p:txBody>
      </p:sp>
      <p:sp>
        <p:nvSpPr>
          <p:cNvPr id="3" name="Content Placeholder 2">
            <a:extLst>
              <a:ext uri="{FF2B5EF4-FFF2-40B4-BE49-F238E27FC236}">
                <a16:creationId xmlns:a16="http://schemas.microsoft.com/office/drawing/2014/main" id="{170A39B6-6337-5527-E5D8-08C7DEDBC804}"/>
              </a:ext>
            </a:extLst>
          </p:cNvPr>
          <p:cNvSpPr>
            <a:spLocks noGrp="1"/>
          </p:cNvSpPr>
          <p:nvPr>
            <p:ph idx="1"/>
          </p:nvPr>
        </p:nvSpPr>
        <p:spPr>
          <a:xfrm>
            <a:off x="457200" y="1372791"/>
            <a:ext cx="8095129" cy="3394472"/>
          </a:xfrm>
        </p:spPr>
        <p:txBody>
          <a:bodyPr/>
          <a:lstStyle/>
          <a:p>
            <a:pPr marL="285750" indent="-285750">
              <a:buFont typeface="Arial" panose="020B0604020202020204" pitchFamily="34" charset="0"/>
              <a:buChar char="•"/>
            </a:pPr>
            <a:r>
              <a:rPr lang="en-US" sz="1800" dirty="0"/>
              <a:t>Perinatal loss: loss at any stage of pregnancy or a newborn death.</a:t>
            </a:r>
          </a:p>
          <a:p>
            <a:pPr marL="742950" lvl="1" indent="-285750">
              <a:buFont typeface="Arial" panose="020B0604020202020204" pitchFamily="34" charset="0"/>
              <a:buChar char="•"/>
            </a:pPr>
            <a:r>
              <a:rPr lang="en-US" sz="1800" dirty="0"/>
              <a:t>Ectopic pregnancy, early term losses/miscarriage (&lt; 20w gestation), stillbirth (&gt; 20w gestation), newborn death (&lt; 28 days of life).</a:t>
            </a:r>
          </a:p>
          <a:p>
            <a:pPr marL="285750" indent="-285750">
              <a:buFont typeface="Arial" panose="020B0604020202020204" pitchFamily="34" charset="0"/>
              <a:buChar char="•"/>
            </a:pPr>
            <a:r>
              <a:rPr lang="en-US" sz="1800" dirty="0"/>
              <a:t>Neonatal loss: death of infant &gt; 28 days of life.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Parents and their families may grieve for the loss of a child even if there is not a physical body to see and to hold.</a:t>
            </a:r>
          </a:p>
          <a:p>
            <a:pPr marL="742950" lvl="1" indent="-285750">
              <a:buFont typeface="Arial" panose="020B0604020202020204" pitchFamily="34" charset="0"/>
              <a:buChar char="•"/>
            </a:pPr>
            <a:r>
              <a:rPr lang="en-US" sz="1800" dirty="0"/>
              <a:t>“She wasn’t just expecting a baby; she was expecting the rest of her life.”</a:t>
            </a:r>
          </a:p>
          <a:p>
            <a:endParaRPr lang="en-US" sz="1800" dirty="0"/>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a:xfrm>
            <a:off x="0" y="4869656"/>
            <a:ext cx="2133600" cy="273844"/>
          </a:xfrm>
        </p:spPr>
        <p:txBody>
          <a:bodyPr/>
          <a:lstStyle/>
          <a:p>
            <a:fld id="{8A38FAF8-786F-7C4F-9F1B-B820815ED72A}" type="slidenum">
              <a:rPr lang="en-US" smtClean="0"/>
              <a:t>4</a:t>
            </a:fld>
            <a:endParaRPr lang="en-US" dirty="0"/>
          </a:p>
        </p:txBody>
      </p:sp>
      <p:sp>
        <p:nvSpPr>
          <p:cNvPr id="5" name="TextBox 4">
            <a:extLst>
              <a:ext uri="{FF2B5EF4-FFF2-40B4-BE49-F238E27FC236}">
                <a16:creationId xmlns:a16="http://schemas.microsoft.com/office/drawing/2014/main" id="{813865E2-7E02-5AF1-3639-EF9EA6F5C3C5}"/>
              </a:ext>
            </a:extLst>
          </p:cNvPr>
          <p:cNvSpPr txBox="1"/>
          <p:nvPr/>
        </p:nvSpPr>
        <p:spPr>
          <a:xfrm>
            <a:off x="7624916" y="4869655"/>
            <a:ext cx="1519084" cy="415498"/>
          </a:xfrm>
          <a:prstGeom prst="rect">
            <a:avLst/>
          </a:prstGeom>
        </p:spPr>
        <p:txBody>
          <a:bodyPr vert="horz" wrap="square" rtlCol="0">
            <a:spAutoFit/>
          </a:bodyPr>
          <a:lstStyle/>
          <a:p>
            <a:pPr algn="ctr"/>
            <a:r>
              <a:rPr lang="en-US" sz="700" dirty="0">
                <a:solidFill>
                  <a:schemeClr val="bg1">
                    <a:lumMod val="95000"/>
                    <a:lumOff val="5000"/>
                  </a:schemeClr>
                </a:solidFill>
              </a:rPr>
              <a:t>Gunderson Health System, 2023</a:t>
            </a:r>
          </a:p>
          <a:p>
            <a:pPr algn="ctr"/>
            <a:r>
              <a:rPr lang="en-US" sz="700" dirty="0">
                <a:solidFill>
                  <a:schemeClr val="bg1">
                    <a:lumMod val="95000"/>
                    <a:lumOff val="5000"/>
                  </a:schemeClr>
                </a:solidFill>
              </a:rPr>
              <a:t>Baby Loss Advisor Baby Doulas, 2023</a:t>
            </a:r>
          </a:p>
          <a:p>
            <a:pPr algn="ctr"/>
            <a:endParaRPr lang="en-US" sz="700" b="0" dirty="0">
              <a:solidFill>
                <a:schemeClr val="tx2"/>
              </a:solidFill>
            </a:endParaRPr>
          </a:p>
        </p:txBody>
      </p:sp>
    </p:spTree>
    <p:extLst>
      <p:ext uri="{BB962C8B-B14F-4D97-AF65-F5344CB8AC3E}">
        <p14:creationId xmlns:p14="http://schemas.microsoft.com/office/powerpoint/2010/main" val="3278643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a:xfrm>
            <a:off x="457200" y="205978"/>
            <a:ext cx="8229600" cy="1232677"/>
          </a:xfrm>
        </p:spPr>
        <p:txBody>
          <a:bodyPr/>
          <a:lstStyle/>
          <a:p>
            <a:r>
              <a:rPr lang="en-US" sz="4000" dirty="0"/>
              <a:t>Perinatal and Neonatal Loss</a:t>
            </a:r>
            <a:br>
              <a:rPr lang="en-US" sz="4000" dirty="0"/>
            </a:br>
            <a:r>
              <a:rPr lang="en-US" sz="3200" dirty="0"/>
              <a:t>Complicated and Layered Grief</a:t>
            </a:r>
          </a:p>
        </p:txBody>
      </p:sp>
      <p:sp>
        <p:nvSpPr>
          <p:cNvPr id="3" name="Content Placeholder 2">
            <a:extLst>
              <a:ext uri="{FF2B5EF4-FFF2-40B4-BE49-F238E27FC236}">
                <a16:creationId xmlns:a16="http://schemas.microsoft.com/office/drawing/2014/main" id="{170A39B6-6337-5527-E5D8-08C7DEDBC804}"/>
              </a:ext>
            </a:extLst>
          </p:cNvPr>
          <p:cNvSpPr>
            <a:spLocks noGrp="1"/>
          </p:cNvSpPr>
          <p:nvPr>
            <p:ph idx="1"/>
          </p:nvPr>
        </p:nvSpPr>
        <p:spPr>
          <a:xfrm>
            <a:off x="457200" y="1646635"/>
            <a:ext cx="8229600" cy="3394472"/>
          </a:xfrm>
        </p:spPr>
        <p:txBody>
          <a:bodyPr/>
          <a:lstStyle/>
          <a:p>
            <a:pPr marL="285750" indent="-285750">
              <a:buFont typeface="Arial" panose="020B0604020202020204" pitchFamily="34" charset="0"/>
              <a:buChar char="•"/>
            </a:pPr>
            <a:r>
              <a:rPr lang="en-US" sz="2000" dirty="0"/>
              <a:t>Loss of…</a:t>
            </a:r>
          </a:p>
          <a:p>
            <a:pPr marL="742950" lvl="1" indent="-285750">
              <a:buFont typeface="Arial" panose="020B0604020202020204" pitchFamily="34" charset="0"/>
              <a:buChar char="•"/>
            </a:pPr>
            <a:r>
              <a:rPr lang="en-US" sz="2000" dirty="0"/>
              <a:t>A Person/Child</a:t>
            </a:r>
          </a:p>
          <a:p>
            <a:pPr marL="742950" lvl="1" indent="-285750">
              <a:buFont typeface="Arial" panose="020B0604020202020204" pitchFamily="34" charset="0"/>
              <a:buChar char="•"/>
            </a:pPr>
            <a:r>
              <a:rPr lang="en-US" sz="2000" dirty="0"/>
              <a:t>A Lifetime</a:t>
            </a:r>
          </a:p>
          <a:p>
            <a:pPr marL="742950" lvl="1" indent="-285750">
              <a:buFont typeface="Arial" panose="020B0604020202020204" pitchFamily="34" charset="0"/>
              <a:buChar char="•"/>
            </a:pPr>
            <a:r>
              <a:rPr lang="en-US" sz="2000" dirty="0"/>
              <a:t>Hopes, Dreams and Plans</a:t>
            </a:r>
          </a:p>
          <a:p>
            <a:pPr marL="742950" lvl="1" indent="-285750">
              <a:buFont typeface="Arial" panose="020B0604020202020204" pitchFamily="34" charset="0"/>
              <a:buChar char="•"/>
            </a:pPr>
            <a:r>
              <a:rPr lang="en-US" sz="2000" dirty="0"/>
              <a:t>Ability to Actively Parent</a:t>
            </a:r>
          </a:p>
          <a:p>
            <a:pPr marL="742950" lvl="1" indent="-285750">
              <a:buFont typeface="Arial" panose="020B0604020202020204" pitchFamily="34" charset="0"/>
              <a:buChar char="•"/>
            </a:pPr>
            <a:r>
              <a:rPr lang="en-US" sz="2000" dirty="0"/>
              <a:t>Watching Partner/Family with the Baby</a:t>
            </a:r>
          </a:p>
          <a:p>
            <a:pPr marL="742950" lvl="1" indent="-285750">
              <a:buFont typeface="Arial" panose="020B0604020202020204" pitchFamily="34" charset="0"/>
              <a:buChar char="•"/>
            </a:pPr>
            <a:r>
              <a:rPr lang="en-US" sz="2000" dirty="0"/>
              <a:t>Family Constellation</a:t>
            </a:r>
          </a:p>
          <a:p>
            <a:pPr marL="742950" lvl="1" indent="-285750">
              <a:buFont typeface="Arial" panose="020B0604020202020204" pitchFamily="34" charset="0"/>
              <a:buChar char="•"/>
            </a:pPr>
            <a:r>
              <a:rPr lang="en-US" sz="2000" dirty="0"/>
              <a:t>Control of Body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a:xfrm>
            <a:off x="0" y="4869656"/>
            <a:ext cx="2133600" cy="273844"/>
          </a:xfrm>
        </p:spPr>
        <p:txBody>
          <a:bodyPr/>
          <a:lstStyle/>
          <a:p>
            <a:fld id="{8A38FAF8-786F-7C4F-9F1B-B820815ED72A}" type="slidenum">
              <a:rPr lang="en-US" smtClean="0"/>
              <a:t>5</a:t>
            </a:fld>
            <a:endParaRPr lang="en-US" dirty="0"/>
          </a:p>
        </p:txBody>
      </p:sp>
    </p:spTree>
    <p:extLst>
      <p:ext uri="{BB962C8B-B14F-4D97-AF65-F5344CB8AC3E}">
        <p14:creationId xmlns:p14="http://schemas.microsoft.com/office/powerpoint/2010/main" val="1540140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p:txBody>
          <a:bodyPr/>
          <a:lstStyle/>
          <a:p>
            <a:r>
              <a:rPr lang="en-US" sz="4000" dirty="0"/>
              <a:t>Baby or a Part of Life?</a:t>
            </a:r>
          </a:p>
        </p:txBody>
      </p:sp>
      <p:sp>
        <p:nvSpPr>
          <p:cNvPr id="3" name="Content Placeholder 2">
            <a:extLst>
              <a:ext uri="{FF2B5EF4-FFF2-40B4-BE49-F238E27FC236}">
                <a16:creationId xmlns:a16="http://schemas.microsoft.com/office/drawing/2014/main" id="{170A39B6-6337-5527-E5D8-08C7DEDBC804}"/>
              </a:ext>
            </a:extLst>
          </p:cNvPr>
          <p:cNvSpPr>
            <a:spLocks noGrp="1"/>
          </p:cNvSpPr>
          <p:nvPr>
            <p:ph idx="1"/>
          </p:nvPr>
        </p:nvSpPr>
        <p:spPr>
          <a:xfrm>
            <a:off x="6614652" y="4880564"/>
            <a:ext cx="2529348" cy="257244"/>
          </a:xfrm>
        </p:spPr>
        <p:txBody>
          <a:bodyPr/>
          <a:lstStyle/>
          <a:p>
            <a:pPr algn="ctr"/>
            <a:r>
              <a:rPr lang="en-US" sz="800" dirty="0"/>
              <a:t>Limbo &amp; </a:t>
            </a:r>
            <a:r>
              <a:rPr lang="en-US" sz="800" dirty="0" err="1"/>
              <a:t>Kobler</a:t>
            </a:r>
            <a:r>
              <a:rPr lang="en-US" sz="800" dirty="0"/>
              <a:t>, 2010; </a:t>
            </a:r>
            <a:r>
              <a:rPr lang="en-US" sz="800" dirty="0" err="1"/>
              <a:t>Côté</a:t>
            </a:r>
            <a:r>
              <a:rPr lang="en-US" sz="800" dirty="0"/>
              <a:t>-Arsenault &amp; </a:t>
            </a:r>
            <a:r>
              <a:rPr lang="en-US" sz="800" dirty="0" err="1"/>
              <a:t>Dombeck</a:t>
            </a:r>
            <a:r>
              <a:rPr lang="en-US" sz="800" dirty="0"/>
              <a:t>, 2001</a:t>
            </a:r>
          </a:p>
          <a:p>
            <a:endParaRPr lang="en-US" sz="1800" dirty="0"/>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a:xfrm>
            <a:off x="0" y="4880564"/>
            <a:ext cx="2133600" cy="273844"/>
          </a:xfrm>
        </p:spPr>
        <p:txBody>
          <a:bodyPr/>
          <a:lstStyle/>
          <a:p>
            <a:fld id="{8A38FAF8-786F-7C4F-9F1B-B820815ED72A}" type="slidenum">
              <a:rPr lang="en-US" smtClean="0"/>
              <a:t>6</a:t>
            </a:fld>
            <a:endParaRPr lang="en-US" dirty="0"/>
          </a:p>
        </p:txBody>
      </p:sp>
      <p:sp>
        <p:nvSpPr>
          <p:cNvPr id="6" name="Rectangle 5">
            <a:extLst>
              <a:ext uri="{FF2B5EF4-FFF2-40B4-BE49-F238E27FC236}">
                <a16:creationId xmlns:a16="http://schemas.microsoft.com/office/drawing/2014/main" id="{A1F0E705-38E9-8EA7-18DC-1FE650E0092A}"/>
              </a:ext>
            </a:extLst>
          </p:cNvPr>
          <p:cNvSpPr/>
          <p:nvPr/>
        </p:nvSpPr>
        <p:spPr>
          <a:xfrm>
            <a:off x="2262714" y="1149961"/>
            <a:ext cx="4618572" cy="3170099"/>
          </a:xfrm>
          <a:prstGeom prst="rect">
            <a:avLst/>
          </a:prstGeom>
          <a:noFill/>
        </p:spPr>
        <p:txBody>
          <a:bodyPr wrap="none" lIns="91440" tIns="45720" rIns="91440" bIns="45720">
            <a:spAutoFit/>
          </a:bodyPr>
          <a:lstStyle/>
          <a:p>
            <a:pPr algn="ctr"/>
            <a:r>
              <a:rPr lang="en-US" sz="20000" b="0" cap="none" spc="0" dirty="0">
                <a:ln w="0"/>
                <a:solidFill>
                  <a:schemeClr val="accent1"/>
                </a:solidFill>
                <a:effectLst>
                  <a:outerShdw blurRad="38100" dist="25400" dir="5400000" algn="ctr" rotWithShape="0">
                    <a:srgbClr val="6E747A">
                      <a:alpha val="43000"/>
                    </a:srgbClr>
                  </a:outerShdw>
                </a:effectLst>
              </a:rPr>
              <a:t>75%</a:t>
            </a:r>
          </a:p>
        </p:txBody>
      </p:sp>
    </p:spTree>
    <p:extLst>
      <p:ext uri="{BB962C8B-B14F-4D97-AF65-F5344CB8AC3E}">
        <p14:creationId xmlns:p14="http://schemas.microsoft.com/office/powerpoint/2010/main" val="656240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p:txBody>
          <a:bodyPr/>
          <a:lstStyle/>
          <a:p>
            <a:r>
              <a:rPr lang="en-US" sz="4000" dirty="0"/>
              <a:t>Perinatal Loss at Magee</a:t>
            </a:r>
          </a:p>
        </p:txBody>
      </p:sp>
      <p:sp>
        <p:nvSpPr>
          <p:cNvPr id="3" name="Content Placeholder 2">
            <a:extLst>
              <a:ext uri="{FF2B5EF4-FFF2-40B4-BE49-F238E27FC236}">
                <a16:creationId xmlns:a16="http://schemas.microsoft.com/office/drawing/2014/main" id="{170A39B6-6337-5527-E5D8-08C7DEDBC804}"/>
              </a:ext>
            </a:extLst>
          </p:cNvPr>
          <p:cNvSpPr>
            <a:spLocks noGrp="1"/>
          </p:cNvSpPr>
          <p:nvPr>
            <p:ph idx="1"/>
          </p:nvPr>
        </p:nvSpPr>
        <p:spPr/>
        <p:txBody>
          <a:bodyPr/>
          <a:lstStyle/>
          <a:p>
            <a:pPr marL="285750" indent="-285750">
              <a:buFont typeface="Arial" panose="020B0604020202020204" pitchFamily="34" charset="0"/>
              <a:buChar char="•"/>
            </a:pPr>
            <a:r>
              <a:rPr lang="en-US" sz="2000" dirty="0"/>
              <a:t>Units provide excellent bereavement support and aid in memory-making</a:t>
            </a:r>
          </a:p>
          <a:p>
            <a:pPr marL="285750" indent="-285750">
              <a:buFont typeface="Arial" panose="020B0604020202020204" pitchFamily="34" charset="0"/>
              <a:buChar char="•"/>
            </a:pPr>
            <a:r>
              <a:rPr lang="en-US" sz="2000" dirty="0"/>
              <a:t>MWH Social Work provided support and resources during admission</a:t>
            </a:r>
          </a:p>
          <a:p>
            <a:pPr marL="742950" lvl="1" indent="-285750">
              <a:buFont typeface="Arial" panose="020B0604020202020204" pitchFamily="34" charset="0"/>
              <a:buChar char="•"/>
            </a:pPr>
            <a:r>
              <a:rPr lang="en-US" sz="1800" dirty="0"/>
              <a:t>No formal anticipatory, outpatient, or post-discharge grief support offered at MWH</a:t>
            </a:r>
          </a:p>
          <a:p>
            <a:pPr marL="285750" indent="-285750">
              <a:buFont typeface="Arial" panose="020B0604020202020204" pitchFamily="34" charset="0"/>
              <a:buChar char="•"/>
            </a:pPr>
            <a:r>
              <a:rPr lang="en-US" sz="2000" dirty="0"/>
              <a:t>“Grief reactions may be compounded by secondary losses, such as the loss of support from the child’s medical team” </a:t>
            </a:r>
            <a:r>
              <a:rPr lang="en-US" sz="1200" dirty="0"/>
              <a:t>(Lichtenthal et. al., 2015)</a:t>
            </a:r>
          </a:p>
          <a:p>
            <a:pPr marL="1200150" lvl="2" indent="-285750">
              <a:buFont typeface="Arial" panose="020B0604020202020204" pitchFamily="34" charset="0"/>
              <a:buChar char="•"/>
            </a:pPr>
            <a:r>
              <a:rPr lang="en-US" sz="1800" dirty="0"/>
              <a:t>Abrupt end to care experienced as abandonment </a:t>
            </a:r>
          </a:p>
          <a:p>
            <a:pPr marL="285750" indent="-285750">
              <a:buFont typeface="Arial" panose="020B0604020202020204" pitchFamily="34" charset="0"/>
              <a:buChar char="•"/>
            </a:pPr>
            <a:r>
              <a:rPr lang="en-US" sz="2000" dirty="0"/>
              <a:t>Contact from healthcare professionals has an impact on parents’ bereavement adjustment </a:t>
            </a:r>
            <a:r>
              <a:rPr lang="en-US" sz="1200" dirty="0"/>
              <a:t>(</a:t>
            </a:r>
            <a:r>
              <a:rPr lang="en-US" sz="1200" dirty="0" err="1"/>
              <a:t>Raitio</a:t>
            </a:r>
            <a:r>
              <a:rPr lang="en-US" sz="1200" dirty="0"/>
              <a:t>, </a:t>
            </a:r>
            <a:r>
              <a:rPr lang="en-US" sz="1200" dirty="0" err="1"/>
              <a:t>Kaunonen</a:t>
            </a:r>
            <a:r>
              <a:rPr lang="en-US" sz="1200" dirty="0"/>
              <a:t>, &amp; </a:t>
            </a:r>
            <a:r>
              <a:rPr lang="en-US" sz="1200" dirty="0" err="1"/>
              <a:t>Aho</a:t>
            </a:r>
            <a:r>
              <a:rPr lang="en-US" sz="1200" dirty="0"/>
              <a:t>, 2015)</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a:xfrm>
            <a:off x="0" y="4869656"/>
            <a:ext cx="2133600" cy="273844"/>
          </a:xfrm>
        </p:spPr>
        <p:txBody>
          <a:bodyPr/>
          <a:lstStyle/>
          <a:p>
            <a:fld id="{8A38FAF8-786F-7C4F-9F1B-B820815ED72A}" type="slidenum">
              <a:rPr lang="en-US" smtClean="0"/>
              <a:t>7</a:t>
            </a:fld>
            <a:endParaRPr lang="en-US"/>
          </a:p>
        </p:txBody>
      </p:sp>
    </p:spTree>
    <p:extLst>
      <p:ext uri="{BB962C8B-B14F-4D97-AF65-F5344CB8AC3E}">
        <p14:creationId xmlns:p14="http://schemas.microsoft.com/office/powerpoint/2010/main" val="1660025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p:txBody>
          <a:bodyPr/>
          <a:lstStyle/>
          <a:p>
            <a:r>
              <a:rPr lang="en-US" sz="4000" dirty="0"/>
              <a:t>Bereavement Coordinator</a:t>
            </a:r>
          </a:p>
        </p:txBody>
      </p:sp>
      <p:sp>
        <p:nvSpPr>
          <p:cNvPr id="3" name="Content Placeholder 2">
            <a:extLst>
              <a:ext uri="{FF2B5EF4-FFF2-40B4-BE49-F238E27FC236}">
                <a16:creationId xmlns:a16="http://schemas.microsoft.com/office/drawing/2014/main" id="{170A39B6-6337-5527-E5D8-08C7DEDBC804}"/>
              </a:ext>
            </a:extLst>
          </p:cNvPr>
          <p:cNvSpPr>
            <a:spLocks noGrp="1"/>
          </p:cNvSpPr>
          <p:nvPr>
            <p:ph idx="1"/>
          </p:nvPr>
        </p:nvSpPr>
        <p:spPr>
          <a:xfrm>
            <a:off x="457200" y="1063229"/>
            <a:ext cx="8229600" cy="3874292"/>
          </a:xfrm>
        </p:spPr>
        <p:txBody>
          <a:bodyPr/>
          <a:lstStyle/>
          <a:p>
            <a:pPr marL="285750" indent="-285750">
              <a:buFont typeface="Arial" panose="020B0604020202020204" pitchFamily="34" charset="0"/>
              <a:buChar char="•"/>
            </a:pPr>
            <a:r>
              <a:rPr lang="en-US" sz="2000" dirty="0"/>
              <a:t>Engage with perinatal loss families</a:t>
            </a:r>
          </a:p>
          <a:p>
            <a:pPr marL="742950" lvl="1" indent="-285750">
              <a:buFont typeface="Arial" panose="020B0604020202020204" pitchFamily="34" charset="0"/>
              <a:buChar char="•"/>
            </a:pPr>
            <a:r>
              <a:rPr lang="en-US" sz="1800" dirty="0"/>
              <a:t>Provide bereavement support, grief education, and resources</a:t>
            </a:r>
          </a:p>
          <a:p>
            <a:pPr marL="742950" lvl="1" indent="-285750">
              <a:buFont typeface="Arial" panose="020B0604020202020204" pitchFamily="34" charset="0"/>
              <a:buChar char="•"/>
            </a:pPr>
            <a:r>
              <a:rPr lang="en-US" sz="1800" dirty="0"/>
              <a:t>Refer to appropriate organizations/providers</a:t>
            </a:r>
          </a:p>
          <a:p>
            <a:pPr marL="742950" lvl="1" indent="-285750">
              <a:buFont typeface="Arial" panose="020B0604020202020204" pitchFamily="34" charset="0"/>
              <a:buChar char="•"/>
            </a:pPr>
            <a:r>
              <a:rPr lang="en-US" sz="1800" dirty="0"/>
              <a:t>Disposition planning</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Provide long-term outpatient follow-up (24 months post-loss)</a:t>
            </a:r>
          </a:p>
          <a:p>
            <a:pPr marL="742950" lvl="1" indent="-285750">
              <a:buFont typeface="Arial" panose="020B0604020202020204" pitchFamily="34" charset="0"/>
              <a:buChar char="•"/>
            </a:pPr>
            <a:r>
              <a:rPr lang="en-US" sz="1800" dirty="0"/>
              <a:t>Perinatal loss </a:t>
            </a:r>
            <a:r>
              <a:rPr lang="en-US" sz="1800" b="1" dirty="0"/>
              <a:t>20+ weeks </a:t>
            </a:r>
            <a:r>
              <a:rPr lang="en-US" sz="1800" dirty="0"/>
              <a:t>gestation</a:t>
            </a:r>
          </a:p>
          <a:p>
            <a:pPr marL="1200150" lvl="2" indent="-285750">
              <a:buFont typeface="Arial" panose="020B0604020202020204" pitchFamily="34" charset="0"/>
              <a:buChar char="•"/>
            </a:pPr>
            <a:r>
              <a:rPr lang="en-US" dirty="0"/>
              <a:t>Not yet including TFMR and TA patients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Coordinate Magee’s Perinatal Loss Remembrance Ceremony</a:t>
            </a:r>
          </a:p>
          <a:p>
            <a:pPr marL="742950" lvl="1" indent="-285750">
              <a:buFont typeface="Arial" panose="020B0604020202020204" pitchFamily="34" charset="0"/>
              <a:buChar char="•"/>
            </a:pPr>
            <a:r>
              <a:rPr lang="en-US" sz="1800" dirty="0"/>
              <a:t>Spring and Winter ceremonies</a:t>
            </a:r>
          </a:p>
          <a:p>
            <a:pPr marL="285750" indent="-28575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a:xfrm>
            <a:off x="0" y="4869656"/>
            <a:ext cx="2133600" cy="273844"/>
          </a:xfrm>
        </p:spPr>
        <p:txBody>
          <a:bodyPr/>
          <a:lstStyle/>
          <a:p>
            <a:fld id="{8A38FAF8-786F-7C4F-9F1B-B820815ED72A}" type="slidenum">
              <a:rPr lang="en-US" smtClean="0"/>
              <a:t>8</a:t>
            </a:fld>
            <a:r>
              <a:rPr lang="en-US" dirty="0"/>
              <a:t>	</a:t>
            </a:r>
          </a:p>
        </p:txBody>
      </p:sp>
    </p:spTree>
    <p:extLst>
      <p:ext uri="{BB962C8B-B14F-4D97-AF65-F5344CB8AC3E}">
        <p14:creationId xmlns:p14="http://schemas.microsoft.com/office/powerpoint/2010/main" val="153385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p:txBody>
          <a:bodyPr/>
          <a:lstStyle/>
          <a:p>
            <a:r>
              <a:rPr lang="en-US" sz="4000" dirty="0"/>
              <a:t>Perinatal Supportive Care</a:t>
            </a:r>
          </a:p>
        </p:txBody>
      </p:sp>
      <p:sp>
        <p:nvSpPr>
          <p:cNvPr id="3" name="Content Placeholder 2">
            <a:extLst>
              <a:ext uri="{FF2B5EF4-FFF2-40B4-BE49-F238E27FC236}">
                <a16:creationId xmlns:a16="http://schemas.microsoft.com/office/drawing/2014/main" id="{170A39B6-6337-5527-E5D8-08C7DEDBC804}"/>
              </a:ext>
            </a:extLst>
          </p:cNvPr>
          <p:cNvSpPr>
            <a:spLocks noGrp="1"/>
          </p:cNvSpPr>
          <p:nvPr>
            <p:ph idx="1"/>
          </p:nvPr>
        </p:nvSpPr>
        <p:spPr>
          <a:xfrm>
            <a:off x="457200" y="1063229"/>
            <a:ext cx="8229600" cy="3555778"/>
          </a:xfrm>
        </p:spPr>
        <p:txBody>
          <a:bodyPr/>
          <a:lstStyle/>
          <a:p>
            <a:pPr marL="342900" indent="-342900">
              <a:buFont typeface="Arial" panose="020B0604020202020204" pitchFamily="34" charset="0"/>
              <a:buChar char="•"/>
            </a:pPr>
            <a:r>
              <a:rPr lang="en-US" sz="2000" dirty="0"/>
              <a:t>Neonatologist, Neonatal Nurse Practitioner, Social Worker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Support during the pregnancy</a:t>
            </a:r>
          </a:p>
          <a:p>
            <a:pPr marL="800100" lvl="1" indent="-342900">
              <a:buFont typeface="Arial" panose="020B0604020202020204" pitchFamily="34" charset="0"/>
              <a:buChar char="•"/>
            </a:pPr>
            <a:r>
              <a:rPr lang="en-US" sz="1800" dirty="0"/>
              <a:t>Formation of parent-child bond</a:t>
            </a:r>
          </a:p>
          <a:p>
            <a:pPr marL="800100" lvl="1" indent="-342900">
              <a:buFont typeface="Arial" panose="020B0604020202020204" pitchFamily="34" charset="0"/>
              <a:buChar char="•"/>
            </a:pPr>
            <a:r>
              <a:rPr lang="en-US" sz="1800" dirty="0"/>
              <a:t>Anticipatory Grief</a:t>
            </a:r>
          </a:p>
          <a:p>
            <a:pPr marL="800100" lvl="1" indent="-342900">
              <a:buFont typeface="Arial" panose="020B0604020202020204" pitchFamily="34" charset="0"/>
              <a:buChar char="•"/>
            </a:pPr>
            <a:r>
              <a:rPr lang="en-US" sz="1800" dirty="0"/>
              <a:t>Resources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Intrapartum Care Planning</a:t>
            </a:r>
          </a:p>
          <a:p>
            <a:pPr marL="800100" lvl="1" indent="-342900">
              <a:buFont typeface="Arial" panose="020B0604020202020204" pitchFamily="34" charset="0"/>
              <a:buChar char="•"/>
            </a:pPr>
            <a:r>
              <a:rPr lang="en-US" sz="1800" dirty="0"/>
              <a:t>Birth and Parenting Preference Plan</a:t>
            </a:r>
          </a:p>
          <a:p>
            <a:pPr marL="800100" lvl="1" indent="-342900">
              <a:buFont typeface="Arial" panose="020B0604020202020204" pitchFamily="34" charset="0"/>
              <a:buChar char="•"/>
            </a:pPr>
            <a:r>
              <a:rPr lang="en-US" sz="1800" dirty="0"/>
              <a:t>Comfort Care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a:xfrm>
            <a:off x="0" y="4869656"/>
            <a:ext cx="2133600" cy="273844"/>
          </a:xfrm>
        </p:spPr>
        <p:txBody>
          <a:bodyPr/>
          <a:lstStyle/>
          <a:p>
            <a:fld id="{8A38FAF8-786F-7C4F-9F1B-B820815ED72A}" type="slidenum">
              <a:rPr lang="en-US" smtClean="0"/>
              <a:t>9</a:t>
            </a:fld>
            <a:endParaRPr lang="en-US"/>
          </a:p>
        </p:txBody>
      </p:sp>
    </p:spTree>
    <p:extLst>
      <p:ext uri="{BB962C8B-B14F-4D97-AF65-F5344CB8AC3E}">
        <p14:creationId xmlns:p14="http://schemas.microsoft.com/office/powerpoint/2010/main" val="186309831"/>
      </p:ext>
    </p:extLst>
  </p:cSld>
  <p:clrMapOvr>
    <a:masterClrMapping/>
  </p:clrMapOvr>
</p:sld>
</file>

<file path=ppt/theme/theme1.xml><?xml version="1.0" encoding="utf-8"?>
<a:theme xmlns:a="http://schemas.openxmlformats.org/drawingml/2006/main" name="Office Theme">
  <a:themeElements>
    <a:clrScheme name="Custom 3">
      <a:dk1>
        <a:srgbClr val="4D1049"/>
      </a:dk1>
      <a:lt1>
        <a:srgbClr val="363433"/>
      </a:lt1>
      <a:dk2>
        <a:srgbClr val="787779"/>
      </a:dk2>
      <a:lt2>
        <a:srgbClr val="9A9A9B"/>
      </a:lt2>
      <a:accent1>
        <a:srgbClr val="904199"/>
      </a:accent1>
      <a:accent2>
        <a:srgbClr val="0092B3"/>
      </a:accent2>
      <a:accent3>
        <a:srgbClr val="F37720"/>
      </a:accent3>
      <a:accent4>
        <a:srgbClr val="A9B533"/>
      </a:accent4>
      <a:accent5>
        <a:srgbClr val="BB2253"/>
      </a:accent5>
      <a:accent6>
        <a:srgbClr val="47C6E6"/>
      </a:accent6>
      <a:hlink>
        <a:srgbClr val="F37F89"/>
      </a:hlink>
      <a:folHlink>
        <a:srgbClr val="CDDC28"/>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2400" b="0" dirty="0" smtClean="0">
            <a:solidFill>
              <a:schemeClr val="tx2"/>
            </a:solidFill>
          </a:defRPr>
        </a:defPPr>
      </a:lstStyle>
    </a:txDef>
  </a:objectDefaults>
  <a:extraClrSchemeLst/>
  <a:extLst>
    <a:ext uri="{05A4C25C-085E-4340-85A3-A5531E510DB2}">
      <thm15:themeFamily xmlns:thm15="http://schemas.microsoft.com/office/thememl/2012/main" name="SYS412992_UPMCPPTTemplate_FINAL_02-17-16 [Read-Only]" id="{8443FD9B-04A5-4AB6-AFB3-D780514D9EE0}" vid="{CE0DAE1E-947F-4FD3-BC07-89D6E5125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300fdbd-2e9f-4f38-9606-54735612a1a4">
      <Value>205</Value>
      <Value>3</Value>
      <Value>2</Value>
      <Value>1</Value>
      <Value>255</Value>
    </TaxCatchAll>
    <i5016741841f40d5b961caa05915b9ff xmlns="9d4db2aa-fc63-4ec2-853c-ebc82710a459">
      <Terms xmlns="http://schemas.microsoft.com/office/infopath/2007/PartnerControls">
        <TermInfo xmlns="http://schemas.microsoft.com/office/infopath/2007/PartnerControls">
          <TermName xmlns="http://schemas.microsoft.com/office/infopath/2007/PartnerControls">All Business Units</TermName>
          <TermId xmlns="http://schemas.microsoft.com/office/infopath/2007/PartnerControls">0d720952-413d-4e89-8cd6-06b85e9c17fb</TermId>
        </TermInfo>
      </Terms>
    </i5016741841f40d5b961caa05915b9ff>
    <ae3e0ae7b07849b8898f7caf9c138958 xmlns="9d4db2aa-fc63-4ec2-853c-ebc82710a459">
      <Terms xmlns="http://schemas.microsoft.com/office/infopath/2007/PartnerControls">
        <TermInfo xmlns="http://schemas.microsoft.com/office/infopath/2007/PartnerControls">
          <TermName xmlns="http://schemas.microsoft.com/office/infopath/2007/PartnerControls">All Job Families</TermName>
          <TermId xmlns="http://schemas.microsoft.com/office/infopath/2007/PartnerControls">fc0c399f-7593-4fa0-b21a-a408909d74e4</TermId>
        </TermInfo>
      </Terms>
    </ae3e0ae7b07849b8898f7caf9c138958>
    <TaxCatchAllLabel xmlns="9300fdbd-2e9f-4f38-9606-54735612a1a4" xsi:nil="true"/>
    <bd5db9621b434dc48fd106e1c6103540 xmlns="9d4db2aa-fc63-4ec2-853c-ebc82710a459">
      <Terms xmlns="http://schemas.microsoft.com/office/infopath/2007/PartnerControls">
        <TermInfo xmlns="http://schemas.microsoft.com/office/infopath/2007/PartnerControls">
          <TermName xmlns="http://schemas.microsoft.com/office/infopath/2007/PartnerControls">Communications and Marketing</TermName>
          <TermId xmlns="http://schemas.microsoft.com/office/infopath/2007/PartnerControls">61441077-5036-4f7c-96ae-3787ba87ac85</TermId>
        </TermInfo>
      </Terms>
    </bd5db9621b434dc48fd106e1c6103540>
    <a381ecf182f6459e8bd2ee80f245ab67 xmlns="9d4db2aa-fc63-4ec2-853c-ebc82710a459">
      <Terms xmlns="http://schemas.microsoft.com/office/infopath/2007/PartnerControls">
        <TermInfo xmlns="http://schemas.microsoft.com/office/infopath/2007/PartnerControls">
          <TermName xmlns="http://schemas.microsoft.com/office/infopath/2007/PartnerControls">PowerPoints</TermName>
          <TermId xmlns="http://schemas.microsoft.com/office/infopath/2007/PartnerControls">36ec3219-a17c-4cbc-a68d-09e209fc0bbb</TermId>
        </TermInfo>
      </Terms>
    </a381ecf182f6459e8bd2ee80f245ab67>
    <PublishingExpirationDate xmlns="http://schemas.microsoft.com/sharepoint/v3" xsi:nil="true"/>
    <PublishingStartDate xmlns="http://schemas.microsoft.com/sharepoint/v3" xsi:nil="true"/>
    <ha9e2e9c60e6414da16da73f28cf3a0c xmlns="9d4db2aa-fc63-4ec2-853c-ebc82710a459">
      <Terms xmlns="http://schemas.microsoft.com/office/infopath/2007/PartnerControls">
        <TermInfo xmlns="http://schemas.microsoft.com/office/infopath/2007/PartnerControls">
          <TermName xmlns="http://schemas.microsoft.com/office/infopath/2007/PartnerControls">Non-manager</TermName>
          <TermId xmlns="http://schemas.microsoft.com/office/infopath/2007/PartnerControls">d12c5e93-d095-4401-8670-d67e7df93c65</TermId>
        </TermInfo>
      </Terms>
    </ha9e2e9c60e6414da16da73f28cf3a0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ase Infonet Document" ma:contentTypeID="0x010100EC1F2C8B28AAB14781271398C24F97CD0087874D9088F6404F9AECE73861383170" ma:contentTypeVersion="110" ma:contentTypeDescription="Create a new document." ma:contentTypeScope="" ma:versionID="d5ed86dbb0e53765893c01f0f1daf2ff">
  <xsd:schema xmlns:xsd="http://www.w3.org/2001/XMLSchema" xmlns:xs="http://www.w3.org/2001/XMLSchema" xmlns:p="http://schemas.microsoft.com/office/2006/metadata/properties" xmlns:ns1="http://schemas.microsoft.com/sharepoint/v3" xmlns:ns2="9300fdbd-2e9f-4f38-9606-54735612a1a4" xmlns:ns3="9d4db2aa-fc63-4ec2-853c-ebc82710a459" xmlns:ns4="a4c88849-ff7e-406e-935f-08335d99c5b6" targetNamespace="http://schemas.microsoft.com/office/2006/metadata/properties" ma:root="true" ma:fieldsID="fcc5369503702fa97331070c5697d5af" ns1:_="" ns2:_="" ns3:_="" ns4:_="">
    <xsd:import namespace="http://schemas.microsoft.com/sharepoint/v3"/>
    <xsd:import namespace="9300fdbd-2e9f-4f38-9606-54735612a1a4"/>
    <xsd:import namespace="9d4db2aa-fc63-4ec2-853c-ebc82710a459"/>
    <xsd:import namespace="a4c88849-ff7e-406e-935f-08335d99c5b6"/>
    <xsd:element name="properties">
      <xsd:complexType>
        <xsd:sequence>
          <xsd:element name="documentManagement">
            <xsd:complexType>
              <xsd:all>
                <xsd:element ref="ns1:PublishingStartDate" minOccurs="0"/>
                <xsd:element ref="ns1:PublishingExpirationDate" minOccurs="0"/>
                <xsd:element ref="ns2:TaxCatchAllLabel" minOccurs="0"/>
                <xsd:element ref="ns3:ae3e0ae7b07849b8898f7caf9c138958" minOccurs="0"/>
                <xsd:element ref="ns3:bd5db9621b434dc48fd106e1c6103540" minOccurs="0"/>
                <xsd:element ref="ns3:ha9e2e9c60e6414da16da73f28cf3a0c" minOccurs="0"/>
                <xsd:element ref="ns3:a381ecf182f6459e8bd2ee80f245ab67" minOccurs="0"/>
                <xsd:element ref="ns2:TaxCatchAll" minOccurs="0"/>
                <xsd:element ref="ns3:i5016741841f40d5b961caa05915b9ff" minOccurs="0"/>
                <xsd:element ref="ns4:MediaServiceMetadata" minOccurs="0"/>
                <xsd:element ref="ns4:MediaServiceFastMetadata" minOccurs="0"/>
                <xsd:element ref="ns2:SharedWithUsers" minOccurs="0"/>
                <xsd:element ref="ns2:SharedWithDetail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8"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00fdbd-2e9f-4f38-9606-54735612a1a4" elementFormDefault="qualified">
    <xsd:import namespace="http://schemas.microsoft.com/office/2006/documentManagement/types"/>
    <xsd:import namespace="http://schemas.microsoft.com/office/infopath/2007/PartnerControls"/>
    <xsd:element name="TaxCatchAllLabel" ma:index="9" nillable="true" ma:displayName="Taxonomy Catch All Column1" ma:hidden="true" ma:list="{9cfa55d1-5196-4f3c-88d3-849638048736}" ma:internalName="TaxCatchAllLabel" ma:readOnly="false" ma:showField="CatchAllDataLabel" ma:web="9300fdbd-2e9f-4f38-9606-54735612a1a4">
      <xsd:complexType>
        <xsd:complexContent>
          <xsd:extension base="dms:MultiChoiceLookup">
            <xsd:sequence>
              <xsd:element name="Value" type="dms:Lookup" maxOccurs="unbounded" minOccurs="0" nillable="true"/>
            </xsd:sequence>
          </xsd:extension>
        </xsd:complexContent>
      </xsd:complexType>
    </xsd:element>
    <xsd:element name="TaxCatchAll" ma:index="20" nillable="true" ma:displayName="Taxonomy Catch All Column" ma:hidden="true" ma:list="{9cfa55d1-5196-4f3c-88d3-849638048736}" ma:internalName="TaxCatchAll" ma:readOnly="false" ma:showField="CatchAllData" ma:web="9300fdbd-2e9f-4f38-9606-54735612a1a4">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4db2aa-fc63-4ec2-853c-ebc82710a459" elementFormDefault="qualified">
    <xsd:import namespace="http://schemas.microsoft.com/office/2006/documentManagement/types"/>
    <xsd:import namespace="http://schemas.microsoft.com/office/infopath/2007/PartnerControls"/>
    <xsd:element name="ae3e0ae7b07849b8898f7caf9c138958" ma:index="11" nillable="true" ma:taxonomy="true" ma:internalName="ae3e0ae7b07849b8898f7caf9c138958" ma:taxonomyFieldName="JobFamily" ma:displayName="JobFamily" ma:readOnly="false" ma:fieldId="{ae3e0ae7-b078-49b8-898f-7caf9c138958}" ma:taxonomyMulti="true" ma:sspId="4ad8b9ce-7cfe-4c6e-ad5f-084dd22e8f9a" ma:termSetId="64ee3f2e-5f5a-4e9a-95bb-15bb2f1b955d" ma:anchorId="00000000-0000-0000-0000-000000000000" ma:open="false" ma:isKeyword="false">
      <xsd:complexType>
        <xsd:sequence>
          <xsd:element ref="pc:Terms" minOccurs="0" maxOccurs="1"/>
        </xsd:sequence>
      </xsd:complexType>
    </xsd:element>
    <xsd:element name="bd5db9621b434dc48fd106e1c6103540" ma:index="13" nillable="true" ma:taxonomy="true" ma:internalName="bd5db9621b434dc48fd106e1c6103540" ma:taxonomyFieldName="Topic" ma:displayName="Topic" ma:readOnly="false" ma:fieldId="{bd5db962-1b43-4dc4-8fd1-06e1c6103540}" ma:taxonomyMulti="true" ma:sspId="4ad8b9ce-7cfe-4c6e-ad5f-084dd22e8f9a" ma:termSetId="35e8f796-e217-4749-97e0-81952a3a26ad" ma:anchorId="00000000-0000-0000-0000-000000000000" ma:open="false" ma:isKeyword="false">
      <xsd:complexType>
        <xsd:sequence>
          <xsd:element ref="pc:Terms" minOccurs="0" maxOccurs="1"/>
        </xsd:sequence>
      </xsd:complexType>
    </xsd:element>
    <xsd:element name="ha9e2e9c60e6414da16da73f28cf3a0c" ma:index="16" nillable="true" ma:taxonomy="true" ma:internalName="ha9e2e9c60e6414da16da73f28cf3a0c" ma:taxonomyFieldName="Managers" ma:displayName="ManagerStatus" ma:readOnly="false" ma:fieldId="{1a9e2e9c-60e6-414d-a16d-a73f28cf3a0c}" ma:sspId="4ad8b9ce-7cfe-4c6e-ad5f-084dd22e8f9a" ma:termSetId="82cfd0e0-7369-46d4-a4a6-000fb51d8ec5" ma:anchorId="00000000-0000-0000-0000-000000000000" ma:open="false" ma:isKeyword="false">
      <xsd:complexType>
        <xsd:sequence>
          <xsd:element ref="pc:Terms" minOccurs="0" maxOccurs="1"/>
        </xsd:sequence>
      </xsd:complexType>
    </xsd:element>
    <xsd:element name="a381ecf182f6459e8bd2ee80f245ab67" ma:index="18" nillable="true" ma:taxonomy="true" ma:internalName="a381ecf182f6459e8bd2ee80f245ab67" ma:taxonomyFieldName="Content_x0020_Collector" ma:displayName="Content Collector" ma:readOnly="false" ma:fieldId="{a381ecf1-82f6-459e-8bd2-ee80f245ab67}" ma:taxonomyMulti="true" ma:sspId="4ad8b9ce-7cfe-4c6e-ad5f-084dd22e8f9a" ma:termSetId="a66721b5-b79e-4964-a82e-2135692f3933" ma:anchorId="00000000-0000-0000-0000-000000000000" ma:open="true" ma:isKeyword="false">
      <xsd:complexType>
        <xsd:sequence>
          <xsd:element ref="pc:Terms" minOccurs="0" maxOccurs="1"/>
        </xsd:sequence>
      </xsd:complexType>
    </xsd:element>
    <xsd:element name="i5016741841f40d5b961caa05915b9ff" ma:index="21" nillable="true" ma:taxonomy="true" ma:internalName="i5016741841f40d5b961caa05915b9ff" ma:taxonomyFieldName="BusinessUnit" ma:displayName="BusinessUnit" ma:readOnly="false" ma:fieldId="{25016741-841f-40d5-b961-caa05915b9ff}" ma:taxonomyMulti="true" ma:sspId="4ad8b9ce-7cfe-4c6e-ad5f-084dd22e8f9a" ma:termSetId="dff8ba45-1178-4a79-9bd3-7b9f41690fc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4c88849-ff7e-406e-935f-08335d99c5b6"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AD99EE-7505-4943-A7B5-2E5830D4D239}">
  <ds:schemaRefs>
    <ds:schemaRef ds:uri="http://schemas.openxmlformats.org/package/2006/metadata/core-properties"/>
    <ds:schemaRef ds:uri="http://www.w3.org/XML/1998/namespace"/>
    <ds:schemaRef ds:uri="http://purl.org/dc/terms/"/>
    <ds:schemaRef ds:uri="2fccf6af-f99b-4d47-ab95-3511180f2987"/>
    <ds:schemaRef ds:uri="http://schemas.microsoft.com/office/2006/documentManagement/types"/>
    <ds:schemaRef ds:uri="http://schemas.microsoft.com/office/2006/metadata/properties"/>
    <ds:schemaRef ds:uri="http://purl.org/dc/elements/1.1/"/>
    <ds:schemaRef ds:uri="http://schemas.microsoft.com/office/infopath/2007/PartnerControls"/>
    <ds:schemaRef ds:uri="7fcbde04-c4bb-498b-8240-601fe21267f7"/>
    <ds:schemaRef ds:uri="http://schemas.microsoft.com/sharepoint/v3"/>
    <ds:schemaRef ds:uri="http://purl.org/dc/dcmitype/"/>
    <ds:schemaRef ds:uri="9300fdbd-2e9f-4f38-9606-54735612a1a4"/>
    <ds:schemaRef ds:uri="9d4db2aa-fc63-4ec2-853c-ebc82710a459"/>
  </ds:schemaRefs>
</ds:datastoreItem>
</file>

<file path=customXml/itemProps2.xml><?xml version="1.0" encoding="utf-8"?>
<ds:datastoreItem xmlns:ds="http://schemas.openxmlformats.org/officeDocument/2006/customXml" ds:itemID="{9992EF2C-33DB-4854-A744-C6B885616297}">
  <ds:schemaRefs>
    <ds:schemaRef ds:uri="http://schemas.microsoft.com/sharepoint/v3/contenttype/forms"/>
  </ds:schemaRefs>
</ds:datastoreItem>
</file>

<file path=customXml/itemProps3.xml><?xml version="1.0" encoding="utf-8"?>
<ds:datastoreItem xmlns:ds="http://schemas.openxmlformats.org/officeDocument/2006/customXml" ds:itemID="{02043D64-9511-40EF-A474-A9FDD51A4B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00fdbd-2e9f-4f38-9606-54735612a1a4"/>
    <ds:schemaRef ds:uri="9d4db2aa-fc63-4ec2-853c-ebc82710a459"/>
    <ds:schemaRef ds:uri="a4c88849-ff7e-406e-935f-08335d99c5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UPMCPPT</Template>
  <TotalTime>347</TotalTime>
  <Words>1924</Words>
  <Application>Microsoft Office PowerPoint</Application>
  <PresentationFormat>On-screen Show (16:9)</PresentationFormat>
  <Paragraphs>255</Paragraphs>
  <Slides>24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Perinatal &amp; Neonatal Loss</vt:lpstr>
      <vt:lpstr>Disclosures</vt:lpstr>
      <vt:lpstr>Objectives</vt:lpstr>
      <vt:lpstr>Perinatal and Neonatal Loss</vt:lpstr>
      <vt:lpstr>Perinatal and Neonatal Loss Complicated and Layered Grief</vt:lpstr>
      <vt:lpstr>Baby or a Part of Life?</vt:lpstr>
      <vt:lpstr>Perinatal Loss at Magee</vt:lpstr>
      <vt:lpstr>Bereavement Coordinator</vt:lpstr>
      <vt:lpstr>Perinatal Supportive Care</vt:lpstr>
      <vt:lpstr>Identifying a Loss Patient</vt:lpstr>
      <vt:lpstr>Supporting the Bereaved Family: Saying “Hello”</vt:lpstr>
      <vt:lpstr>Memory-Making</vt:lpstr>
      <vt:lpstr>Pictures</vt:lpstr>
      <vt:lpstr>Pittsburgh Bereavement Doulas</vt:lpstr>
      <vt:lpstr>Communication Strategies</vt:lpstr>
      <vt:lpstr>Communication Strategies (cont.)</vt:lpstr>
      <vt:lpstr>Respectful Disposition</vt:lpstr>
      <vt:lpstr>Taking Their Baby Home</vt:lpstr>
      <vt:lpstr>Grief in Perinatal and Neonatal Loss</vt:lpstr>
      <vt:lpstr>Grief: Perinatal and Neonatal Loss (cont)</vt:lpstr>
      <vt:lpstr>Pregnancy After Loss</vt:lpstr>
      <vt:lpstr>How Can We Help?</vt:lpstr>
      <vt:lpstr>Questions?</vt:lpstr>
      <vt:lpstr>References</vt:lpstr>
    </vt:vector>
  </TitlesOfParts>
  <Company>UPMC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UPMC PowerPoint</dc:title>
  <dc:creator>Millick, Karissa</dc:creator>
  <cp:lastModifiedBy>Boulanger, Kimberly S</cp:lastModifiedBy>
  <cp:revision>9</cp:revision>
  <cp:lastPrinted>2022-06-16T15:19:42Z</cp:lastPrinted>
  <dcterms:created xsi:type="dcterms:W3CDTF">2016-03-09T20:58:27Z</dcterms:created>
  <dcterms:modified xsi:type="dcterms:W3CDTF">2023-08-16T12:57:59Z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acility">
    <vt:lpwstr/>
  </property>
  <property fmtid="{D5CDD505-2E9C-101B-9397-08002B2CF9AE}" pid="3" name="Template Type">
    <vt:lpwstr>109;#PowerPoint|53014d65-2a80-4bb9-a8d0-3481f0cda7bc</vt:lpwstr>
  </property>
  <property fmtid="{D5CDD505-2E9C-101B-9397-08002B2CF9AE}" pid="4" name="ContentTypeId">
    <vt:lpwstr>0x010100EC1F2C8B28AAB14781271398C24F97CD0087874D9088F6404F9AECE73861383170</vt:lpwstr>
  </property>
  <property fmtid="{D5CDD505-2E9C-101B-9397-08002B2CF9AE}" pid="5" name="TaxCatchAll">
    <vt:lpwstr>109;#PowerPoint|53014d65-2a80-4bb9-a8d0-3481f0cda7bc</vt:lpwstr>
  </property>
  <property fmtid="{D5CDD505-2E9C-101B-9397-08002B2CF9AE}" pid="6" name="Gateway">
    <vt:lpwstr/>
  </property>
  <property fmtid="{D5CDD505-2E9C-101B-9397-08002B2CF9AE}" pid="7" name="UPMC Department">
    <vt:lpwstr/>
  </property>
  <property fmtid="{D5CDD505-2E9C-101B-9397-08002B2CF9AE}" pid="8" name="Order">
    <vt:r8>8700</vt:r8>
  </property>
  <property fmtid="{D5CDD505-2E9C-101B-9397-08002B2CF9AE}" pid="9" name="xd_Signature">
    <vt:bool>false</vt:bool>
  </property>
  <property fmtid="{D5CDD505-2E9C-101B-9397-08002B2CF9AE}" pid="10" name="Guide Type">
    <vt:lpwstr/>
  </property>
  <property fmtid="{D5CDD505-2E9C-101B-9397-08002B2CF9AE}" pid="11" name="xd_ProgID">
    <vt:lpwstr/>
  </property>
  <property fmtid="{D5CDD505-2E9C-101B-9397-08002B2CF9AE}" pid="12" name="Manual Type">
    <vt:lpwstr/>
  </property>
  <property fmtid="{D5CDD505-2E9C-101B-9397-08002B2CF9AE}" pid="13" name="Form TypeTaxHTField0">
    <vt:lpwstr/>
  </property>
  <property fmtid="{D5CDD505-2E9C-101B-9397-08002B2CF9AE}" pid="14" name="Form Type">
    <vt:lpwstr/>
  </property>
  <property fmtid="{D5CDD505-2E9C-101B-9397-08002B2CF9AE}" pid="15" name="Guide TypeTaxHTField0">
    <vt:lpwstr/>
  </property>
  <property fmtid="{D5CDD505-2E9C-101B-9397-08002B2CF9AE}" pid="16" name="TemplateUrl">
    <vt:lpwstr/>
  </property>
  <property fmtid="{D5CDD505-2E9C-101B-9397-08002B2CF9AE}" pid="17" name="Manual TypeTaxHTField0">
    <vt:lpwstr/>
  </property>
  <property fmtid="{D5CDD505-2E9C-101B-9397-08002B2CF9AE}" pid="18" name="JobFamily">
    <vt:lpwstr>2;#All Job Families|fc0c399f-7593-4fa0-b21a-a408909d74e4</vt:lpwstr>
  </property>
  <property fmtid="{D5CDD505-2E9C-101B-9397-08002B2CF9AE}" pid="19" name="Topic">
    <vt:lpwstr>255;#Communications and Marketing|61441077-5036-4f7c-96ae-3787ba87ac85</vt:lpwstr>
  </property>
  <property fmtid="{D5CDD505-2E9C-101B-9397-08002B2CF9AE}" pid="20" name="BusinessUnit">
    <vt:lpwstr>1;#All Business Units|0d720952-413d-4e89-8cd6-06b85e9c17fb</vt:lpwstr>
  </property>
  <property fmtid="{D5CDD505-2E9C-101B-9397-08002B2CF9AE}" pid="21" name="Content Collector">
    <vt:lpwstr>205;#PowerPoints|36ec3219-a17c-4cbc-a68d-09e209fc0bbb</vt:lpwstr>
  </property>
  <property fmtid="{D5CDD505-2E9C-101B-9397-08002B2CF9AE}" pid="22" name="Managers">
    <vt:lpwstr>3;#Non-manager|d12c5e93-d095-4401-8670-d67e7df93c65</vt:lpwstr>
  </property>
  <property fmtid="{D5CDD505-2E9C-101B-9397-08002B2CF9AE}" pid="23" name="MediaServiceImageTags">
    <vt:lpwstr/>
  </property>
  <property fmtid="{D5CDD505-2E9C-101B-9397-08002B2CF9AE}" pid="24" name="MSIP_Label_5e4b1be8-281e-475d-98b0-21c3457e5a46_Enabled">
    <vt:lpwstr>true</vt:lpwstr>
  </property>
  <property fmtid="{D5CDD505-2E9C-101B-9397-08002B2CF9AE}" pid="25" name="MSIP_Label_5e4b1be8-281e-475d-98b0-21c3457e5a46_SetDate">
    <vt:lpwstr>2022-11-09T20:31:18Z</vt:lpwstr>
  </property>
  <property fmtid="{D5CDD505-2E9C-101B-9397-08002B2CF9AE}" pid="26" name="MSIP_Label_5e4b1be8-281e-475d-98b0-21c3457e5a46_Method">
    <vt:lpwstr>Standard</vt:lpwstr>
  </property>
  <property fmtid="{D5CDD505-2E9C-101B-9397-08002B2CF9AE}" pid="27" name="MSIP_Label_5e4b1be8-281e-475d-98b0-21c3457e5a46_Name">
    <vt:lpwstr>Public</vt:lpwstr>
  </property>
  <property fmtid="{D5CDD505-2E9C-101B-9397-08002B2CF9AE}" pid="28" name="MSIP_Label_5e4b1be8-281e-475d-98b0-21c3457e5a46_SiteId">
    <vt:lpwstr>8b3dd73e-4e72-4679-b191-56da1588712b</vt:lpwstr>
  </property>
  <property fmtid="{D5CDD505-2E9C-101B-9397-08002B2CF9AE}" pid="29" name="MSIP_Label_5e4b1be8-281e-475d-98b0-21c3457e5a46_ActionId">
    <vt:lpwstr>4466180a-0f50-4f4d-a0f4-dcd978f3aedf</vt:lpwstr>
  </property>
  <property fmtid="{D5CDD505-2E9C-101B-9397-08002B2CF9AE}" pid="30" name="MSIP_Label_5e4b1be8-281e-475d-98b0-21c3457e5a46_ContentBits">
    <vt:lpwstr>0</vt:lpwstr>
  </property>
</Properties>
</file>