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61"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660"/>
  </p:normalViewPr>
  <p:slideViewPr>
    <p:cSldViewPr snapToGrid="0">
      <p:cViewPr varScale="1">
        <p:scale>
          <a:sx n="106" d="100"/>
          <a:sy n="106" d="100"/>
        </p:scale>
        <p:origin x="132"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rgbClr val="1B75BC"/>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2782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cap="none" baseline="0"/>
            </a:lvl1pPr>
          </a:lstStyle>
          <a:p>
            <a:r>
              <a:rPr lang="en-US"/>
              <a:t>© 2019 JHF, PRHI, HCF, &amp; WHAMglobal</a:t>
            </a:r>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1015797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cap="none" baseline="0"/>
            </a:lvl1pPr>
          </a:lstStyle>
          <a:p>
            <a:r>
              <a:rPr lang="en-US"/>
              <a:t>© 2019 JHF, PRHI, HCF, &amp; WHAMglobal</a:t>
            </a:r>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9900971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924708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Graph and Text">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203200" y="152400"/>
            <a:ext cx="11684000" cy="685800"/>
          </a:xfrm>
          <a:prstGeom prst="rect">
            <a:avLst/>
          </a:prstGeom>
        </p:spPr>
        <p:txBody>
          <a:bodyPr>
            <a:normAutofit/>
          </a:bodyPr>
          <a:lstStyle>
            <a:lvl1pPr algn="l">
              <a:defRPr b="0">
                <a:solidFill>
                  <a:srgbClr val="006CA3"/>
                </a:solidFill>
                <a:latin typeface="Arial" panose="020B0604020202020204" pitchFamily="34" charset="0"/>
                <a:cs typeface="Arial" panose="020B0604020202020204" pitchFamily="34" charset="0"/>
              </a:defRPr>
            </a:lvl1pPr>
          </a:lstStyle>
          <a:p>
            <a:r>
              <a:rPr lang="en-US" dirty="0"/>
              <a:t>Title</a:t>
            </a:r>
          </a:p>
        </p:txBody>
      </p:sp>
      <p:sp>
        <p:nvSpPr>
          <p:cNvPr id="5" name="Content Placeholder 2"/>
          <p:cNvSpPr>
            <a:spLocks noGrp="1"/>
          </p:cNvSpPr>
          <p:nvPr>
            <p:ph idx="1" hasCustomPrompt="1"/>
          </p:nvPr>
        </p:nvSpPr>
        <p:spPr>
          <a:xfrm>
            <a:off x="203200" y="1219201"/>
            <a:ext cx="11684000" cy="4038600"/>
          </a:xfrm>
          <a:prstGeom prst="rect">
            <a:avLst/>
          </a:prstGeom>
        </p:spPr>
        <p:txBody>
          <a:bodyPr/>
          <a:lstStyle>
            <a:lvl1pPr marL="0" indent="0">
              <a:buClr>
                <a:srgbClr val="508CA4"/>
              </a:buClr>
              <a:buSzPct val="80000"/>
              <a:buFont typeface="Wingdings" panose="05000000000000000000" pitchFamily="2" charset="2"/>
              <a:buNone/>
              <a:defRPr sz="24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20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Graph or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0" hasCustomPrompt="1"/>
          </p:nvPr>
        </p:nvSpPr>
        <p:spPr>
          <a:xfrm>
            <a:off x="203200" y="5334000"/>
            <a:ext cx="11684000" cy="990600"/>
          </a:xfrm>
          <a:prstGeom prst="rect">
            <a:avLst/>
          </a:prstGeom>
        </p:spPr>
        <p:txBody>
          <a:bodyPr/>
          <a:lstStyle>
            <a:lvl1pPr marL="0" indent="0">
              <a:buClr>
                <a:srgbClr val="508CA4"/>
              </a:buClr>
              <a:buSzPct val="80000"/>
              <a:buFont typeface="Wingdings" panose="05000000000000000000" pitchFamily="2" charset="2"/>
              <a:buNone/>
              <a:defRPr sz="2000" baseline="0">
                <a:solidFill>
                  <a:srgbClr val="373737"/>
                </a:solidFill>
                <a:latin typeface="Arial" panose="020B0604020202020204" pitchFamily="34" charset="0"/>
                <a:cs typeface="Arial" panose="020B0604020202020204" pitchFamily="34" charset="0"/>
              </a:defRPr>
            </a:lvl1pPr>
            <a:lvl2pPr marL="742950" indent="-285750">
              <a:buClr>
                <a:srgbClr val="508CA4"/>
              </a:buClr>
              <a:buSzPct val="100000"/>
              <a:buFont typeface="Wingdings" panose="05000000000000000000" pitchFamily="2" charset="2"/>
              <a:buChar char="§"/>
              <a:defRPr sz="1700">
                <a:solidFill>
                  <a:srgbClr val="373737"/>
                </a:solidFill>
                <a:latin typeface="Arial" panose="020B0604020202020204" pitchFamily="34" charset="0"/>
                <a:cs typeface="Arial" panose="020B0604020202020204" pitchFamily="34" charset="0"/>
              </a:defRPr>
            </a:lvl2pPr>
            <a:lvl3pPr marL="1143000" indent="-228600">
              <a:buClr>
                <a:srgbClr val="008551"/>
              </a:buClr>
              <a:buFont typeface="Wingdings" panose="05000000000000000000" pitchFamily="2" charset="2"/>
              <a:buChar char="§"/>
              <a:defRPr sz="1700" baseline="0">
                <a:solidFill>
                  <a:srgbClr val="373737"/>
                </a:solidFill>
                <a:latin typeface="Arial" panose="020B0604020202020204" pitchFamily="34" charset="0"/>
                <a:cs typeface="Arial" panose="020B0604020202020204" pitchFamily="34" charset="0"/>
              </a:defRPr>
            </a:lvl3pPr>
            <a:lvl4pPr marL="1600200" indent="-228600">
              <a:buClr>
                <a:srgbClr val="508CA4"/>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4pPr>
            <a:lvl5pPr marL="2057400" indent="-228600">
              <a:buClr>
                <a:srgbClr val="008559"/>
              </a:buClr>
              <a:buSzPct val="100000"/>
              <a:buFont typeface="Wingdings" panose="05000000000000000000" pitchFamily="2" charset="2"/>
              <a:buChar char="§"/>
              <a:defRPr sz="1400">
                <a:solidFill>
                  <a:srgbClr val="373737"/>
                </a:solidFill>
                <a:latin typeface="Arial" panose="020B0604020202020204" pitchFamily="34" charset="0"/>
                <a:cs typeface="Arial" panose="020B0604020202020204" pitchFamily="34" charset="0"/>
              </a:defRPr>
            </a:lvl5pPr>
          </a:lstStyle>
          <a:p>
            <a:pPr lvl="0"/>
            <a:r>
              <a:rPr lang="en-US" dirty="0"/>
              <a:t>Insert Text</a:t>
            </a:r>
          </a:p>
          <a:p>
            <a:pPr lvl="1"/>
            <a:r>
              <a:rPr lang="en-US" dirty="0"/>
              <a:t>Second level</a:t>
            </a:r>
          </a:p>
        </p:txBody>
      </p:sp>
      <p:sp>
        <p:nvSpPr>
          <p:cNvPr id="8" name="Text Placeholder 4"/>
          <p:cNvSpPr>
            <a:spLocks noGrp="1"/>
          </p:cNvSpPr>
          <p:nvPr>
            <p:ph type="body" sz="quarter" idx="11" hasCustomPrompt="1"/>
          </p:nvPr>
        </p:nvSpPr>
        <p:spPr>
          <a:xfrm>
            <a:off x="203200" y="6324600"/>
            <a:ext cx="8331200" cy="304800"/>
          </a:xfrm>
          <a:prstGeom prst="rect">
            <a:avLst/>
          </a:prstGeom>
        </p:spPr>
        <p:txBody>
          <a:bodyPr>
            <a:normAutofit/>
          </a:bodyPr>
          <a:lstStyle>
            <a:lvl1pPr marL="0" indent="0">
              <a:buFontTx/>
              <a:buNone/>
              <a:defRPr sz="1000">
                <a:solidFill>
                  <a:srgbClr val="373737"/>
                </a:solidFill>
                <a:latin typeface="Arial" panose="020B0604020202020204" pitchFamily="34" charset="0"/>
                <a:cs typeface="Arial" panose="020B0604020202020204" pitchFamily="34" charset="0"/>
              </a:defRPr>
            </a:lvl1pPr>
          </a:lstStyle>
          <a:p>
            <a:pPr lvl="0"/>
            <a:r>
              <a:rPr lang="en-US" dirty="0"/>
              <a:t>Add References</a:t>
            </a:r>
          </a:p>
        </p:txBody>
      </p:sp>
    </p:spTree>
    <p:extLst>
      <p:ext uri="{BB962C8B-B14F-4D97-AF65-F5344CB8AC3E}">
        <p14:creationId xmlns:p14="http://schemas.microsoft.com/office/powerpoint/2010/main" val="2281825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buClr>
                <a:srgbClr val="D56283"/>
              </a:buClr>
              <a:buFont typeface="Arial" panose="020B0604020202020204" pitchFamily="34" charse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560987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rgbClr val="1B75BC"/>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rgbClr val="D56283"/>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6" name="Slide Number Placeholder 5"/>
          <p:cNvSpPr>
            <a:spLocks noGrp="1"/>
          </p:cNvSpPr>
          <p:nvPr>
            <p:ph type="sldNum" sz="quarter" idx="12"/>
          </p:nvPr>
        </p:nvSpPr>
        <p:spPr/>
        <p:txBody>
          <a:bodyPr/>
          <a:lstStyle/>
          <a:p>
            <a:fld id="{E7000212-68E8-4E0F-BB6F-A6238CCAF7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55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7" name="Slide Number Placeholder 6"/>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4061773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rgbClr val="D5628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966675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lvl1pPr>
              <a:defRPr baseline="0"/>
            </a:lvl1pPr>
          </a:lstStyle>
          <a:p>
            <a:r>
              <a:rPr lang="en-US"/>
              <a:t>© 2019 JHF, PRHI, HCF, &amp; WHAMglobal</a:t>
            </a:r>
            <a:endParaRPr lang="en-US" dirty="0"/>
          </a:p>
        </p:txBody>
      </p:sp>
      <p:sp>
        <p:nvSpPr>
          <p:cNvPr id="5" name="Slide Number Placeholder 4"/>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326061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baseline="0">
                <a:solidFill>
                  <a:srgbClr val="FFFFFF"/>
                </a:solidFill>
              </a:defRPr>
            </a:lvl1pPr>
          </a:lstStyle>
          <a:p>
            <a:r>
              <a:rPr lang="en-US"/>
              <a:t>© 2019 JHF, PRHI, HCF, &amp; WHAMglobal</a:t>
            </a:r>
            <a:endParaRPr lang="en-US" dirty="0"/>
          </a:p>
        </p:txBody>
      </p:sp>
      <p:sp>
        <p:nvSpPr>
          <p:cNvPr id="9" name="Slide Number Placeholder 8"/>
          <p:cNvSpPr>
            <a:spLocks noGrp="1"/>
          </p:cNvSpPr>
          <p:nvPr>
            <p:ph type="sldNum" sz="quarter" idx="12"/>
          </p:nvPr>
        </p:nvSpPr>
        <p:spPr/>
        <p:txBody>
          <a:bodyPr/>
          <a:lstStyle/>
          <a:p>
            <a:fld id="{E7000212-68E8-4E0F-BB6F-A6238CCAF7D0}" type="slidenum">
              <a:rPr lang="en-US" smtClean="0"/>
              <a:t>‹#›</a:t>
            </a:fld>
            <a:endParaRPr lang="en-US"/>
          </a:p>
        </p:txBody>
      </p:sp>
    </p:spTree>
    <p:extLst>
      <p:ext uri="{BB962C8B-B14F-4D97-AF65-F5344CB8AC3E}">
        <p14:creationId xmlns:p14="http://schemas.microsoft.com/office/powerpoint/2010/main" val="730781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945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cap="none" baseline="0">
                <a:solidFill>
                  <a:schemeClr val="tx1"/>
                </a:solidFill>
              </a:defRPr>
            </a:lvl1pPr>
          </a:lstStyle>
          <a:p>
            <a:r>
              <a:rPr lang="en-US"/>
              <a:t>© 2019 JHF, PRHI, HCF, &amp; WHAMglobal</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7000212-68E8-4E0F-BB6F-A6238CCAF7D0}" type="slidenum">
              <a:rPr lang="en-US" smtClean="0"/>
              <a:pPr/>
              <a:t>‹#›</a:t>
            </a:fld>
            <a:endParaRPr lang="en-US"/>
          </a:p>
        </p:txBody>
      </p:sp>
    </p:spTree>
    <p:extLst>
      <p:ext uri="{BB962C8B-B14F-4D97-AF65-F5344CB8AC3E}">
        <p14:creationId xmlns:p14="http://schemas.microsoft.com/office/powerpoint/2010/main" val="1258748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1B75B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D56283"/>
          </a:solidFill>
          <a:ln>
            <a:solidFill>
              <a:srgbClr val="D5628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none" baseline="0">
                <a:solidFill>
                  <a:srgbClr val="FFFFFF"/>
                </a:solidFill>
              </a:defRPr>
            </a:lvl1pPr>
          </a:lstStyle>
          <a:p>
            <a:r>
              <a:rPr lang="en-US"/>
              <a:t>© 2019 JHF, PRHI, HCF, &amp; WHAMglobal</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7000212-68E8-4E0F-BB6F-A6238CCAF7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91514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hf hdr="0" dt="0"/>
  <p:txStyles>
    <p:titleStyle>
      <a:lvl1pPr algn="l" defTabSz="914400" rtl="0" eaLnBrk="1" latinLnBrk="0" hangingPunct="1">
        <a:lnSpc>
          <a:spcPct val="85000"/>
        </a:lnSpc>
        <a:spcBef>
          <a:spcPct val="0"/>
        </a:spcBef>
        <a:buNone/>
        <a:defRPr sz="4800" kern="1200" spc="-50" baseline="0">
          <a:solidFill>
            <a:srgbClr val="1B75B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rgbClr val="D56283"/>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rgbClr val="D56283"/>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r>
              <a:rPr lang="en-US" dirty="0"/>
              <a:t>In support of improving patient care, this activity has been planned and implemented by the University of Pittsburgh and The Jewish Healthcare Foundation. The University of Pittsburgh is jointly accredited by the Accreditation Council for Continuing Medical Education (ACCME) and the American Nurses Credentialing Center (ANCC), to provide continuing education for the healthcare team. </a:t>
            </a:r>
            <a:r>
              <a:rPr lang="en-US" b="1" dirty="0"/>
              <a:t>2 hours is approved for this course. </a:t>
            </a:r>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a:t>
            </a:r>
            <a:r>
              <a:rPr lang="en-US"/>
              <a:t>receive </a:t>
            </a:r>
            <a:r>
              <a:rPr lang="en-US" b="1"/>
              <a:t>2 </a:t>
            </a:r>
            <a:r>
              <a:rPr lang="en-US" b="1" dirty="0"/>
              <a:t>continuing education credits</a:t>
            </a:r>
            <a:r>
              <a:rPr lang="en-US" dirty="0"/>
              <a:t>.</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090757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7710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lnSpcReduction="10000"/>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FFFFFF"/>
                </a:solidFill>
                <a:effectLst/>
                <a:uLnTx/>
                <a:uFillTx/>
                <a:latin typeface="Calibri" panose="020F0502020204030204"/>
                <a:ea typeface="+mn-ea"/>
                <a:cs typeface="+mn-cs"/>
              </a:rPr>
              <a:t>© 2019 JHF, PRHI, HCF, &amp; WHAMglobal</a:t>
            </a: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28555014"/>
      </p:ext>
    </p:extLst>
  </p:cSld>
  <p:clrMapOvr>
    <a:masterClrMapping/>
  </p:clrMapOvr>
</p:sld>
</file>

<file path=ppt/theme/theme1.xml><?xml version="1.0" encoding="utf-8"?>
<a:theme xmlns:a="http://schemas.openxmlformats.org/drawingml/2006/main" name="Retrospect">
  <a:themeElements>
    <a:clrScheme name="Custom 5">
      <a:dk1>
        <a:sysClr val="windowText" lastClr="000000"/>
      </a:dk1>
      <a:lt1>
        <a:sysClr val="window" lastClr="FFFFFF"/>
      </a:lt1>
      <a:dk2>
        <a:srgbClr val="455F51"/>
      </a:dk2>
      <a:lt2>
        <a:srgbClr val="E2DFCC"/>
      </a:lt2>
      <a:accent1>
        <a:srgbClr val="99CB38"/>
      </a:accent1>
      <a:accent2>
        <a:srgbClr val="2D8DA8"/>
      </a:accent2>
      <a:accent3>
        <a:srgbClr val="37A76F"/>
      </a:accent3>
      <a:accent4>
        <a:srgbClr val="44C1A3"/>
      </a:accent4>
      <a:accent5>
        <a:srgbClr val="4EB3CF"/>
      </a:accent5>
      <a:accent6>
        <a:srgbClr val="51C3F9"/>
      </a:accent6>
      <a:hlink>
        <a:srgbClr val="6B9F25"/>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TotalTime>
  <Words>398</Words>
  <Application>Microsoft Office PowerPoint</Application>
  <PresentationFormat>Widescreen</PresentationFormat>
  <Paragraphs>13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Wingdings</vt:lpstr>
      <vt:lpstr>Retrospect</vt:lpstr>
      <vt:lpstr>Continuing Education Information</vt:lpstr>
      <vt:lpstr>Disclosures</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Continuing Education Information</dc:title>
  <dc:creator>Pauline Taylor</dc:creator>
  <cp:lastModifiedBy>Dorn, Carolyn</cp:lastModifiedBy>
  <cp:revision>27</cp:revision>
  <dcterms:created xsi:type="dcterms:W3CDTF">2020-02-18T19:41:54Z</dcterms:created>
  <dcterms:modified xsi:type="dcterms:W3CDTF">2023-09-26T12:38:09Z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2023-09-26T12:37:23Z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614ffdd3-6e81-41a6-8779-ab858fa6789a</vt:lpwstr>
  </property>
  <property fmtid="{D5CDD505-2E9C-101B-9397-08002B2CF9AE}" pid="8" name="MSIP_Label_5e4b1be8-281e-475d-98b0-21c3457e5a46_ContentBits">
    <vt:lpwstr>0</vt:lpwstr>
  </property>
</Properties>
</file>