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0.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72" r:id="rId5"/>
    <p:sldMasterId id="2147483679" r:id="rId6"/>
  </p:sldMasterIdLst>
  <p:notesMasterIdLst>
    <p:notesMasterId r:id="rId53"/>
  </p:notesMasterIdLst>
  <p:handoutMasterIdLst>
    <p:handoutMasterId r:id="rId54"/>
  </p:handoutMasterIdLst>
  <p:sldIdLst>
    <p:sldId id="798" r:id="rId7"/>
    <p:sldId id="260" r:id="rId8"/>
    <p:sldId id="796" r:id="rId9"/>
    <p:sldId id="816" r:id="rId10"/>
    <p:sldId id="727" r:id="rId11"/>
    <p:sldId id="741" r:id="rId12"/>
    <p:sldId id="815" r:id="rId13"/>
    <p:sldId id="814" r:id="rId14"/>
    <p:sldId id="787" r:id="rId15"/>
    <p:sldId id="737" r:id="rId16"/>
    <p:sldId id="811" r:id="rId17"/>
    <p:sldId id="738" r:id="rId18"/>
    <p:sldId id="739" r:id="rId19"/>
    <p:sldId id="800" r:id="rId20"/>
    <p:sldId id="740" r:id="rId21"/>
    <p:sldId id="689" r:id="rId22"/>
    <p:sldId id="755" r:id="rId23"/>
    <p:sldId id="695" r:id="rId24"/>
    <p:sldId id="691" r:id="rId25"/>
    <p:sldId id="720" r:id="rId26"/>
    <p:sldId id="697" r:id="rId27"/>
    <p:sldId id="698" r:id="rId28"/>
    <p:sldId id="820" r:id="rId29"/>
    <p:sldId id="702" r:id="rId30"/>
    <p:sldId id="759" r:id="rId31"/>
    <p:sldId id="810" r:id="rId32"/>
    <p:sldId id="783" r:id="rId33"/>
    <p:sldId id="817" r:id="rId34"/>
    <p:sldId id="761" r:id="rId35"/>
    <p:sldId id="760" r:id="rId36"/>
    <p:sldId id="785" r:id="rId37"/>
    <p:sldId id="762" r:id="rId38"/>
    <p:sldId id="763" r:id="rId39"/>
    <p:sldId id="777" r:id="rId40"/>
    <p:sldId id="778" r:id="rId41"/>
    <p:sldId id="784" r:id="rId42"/>
    <p:sldId id="804" r:id="rId43"/>
    <p:sldId id="803" r:id="rId44"/>
    <p:sldId id="807" r:id="rId45"/>
    <p:sldId id="802" r:id="rId46"/>
    <p:sldId id="809" r:id="rId47"/>
    <p:sldId id="808" r:id="rId48"/>
    <p:sldId id="786" r:id="rId49"/>
    <p:sldId id="818" r:id="rId50"/>
    <p:sldId id="819" r:id="rId51"/>
    <p:sldId id="707" r:id="rId52"/>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56">
          <p15:clr>
            <a:srgbClr val="A4A3A4"/>
          </p15:clr>
        </p15:guide>
        <p15:guide id="2" pos="2862">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8B2E74"/>
    <a:srgbClr val="79808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E69C397-918D-F624-5A35-104608C0F55A}" v="902" dt="2023-09-07T21:40:59.701"/>
    <p1510:client id="{28346848-CD34-B14A-DB8E-6D5639F85507}" v="1" dt="2021-02-12T17:23:56.091"/>
    <p1510:client id="{3632CF96-A34E-3F50-250D-1CDFD2EC9647}" v="196" dt="2022-02-16T16:34:55.024"/>
    <p1510:client id="{3A8D5DCB-E28B-3CF4-941F-EF48B6773CD1}" v="112" dt="2023-09-05T20:32:26.949"/>
    <p1510:client id="{451FAE9F-B047-B000-C9C5-7C6C9E9B1DFD}" v="100" dt="2021-02-23T16:54:27.601"/>
    <p1510:client id="{4C6348BC-39A9-E987-4F60-ABE81B14CE0D}" v="275" dt="2023-09-08T17:38:30.442"/>
    <p1510:client id="{4D83C4F0-9350-5ED4-CEA2-B64CAA560BA3}" v="613" dt="2023-09-01T17:46:12.484"/>
    <p1510:client id="{57C104DA-1500-2401-5BCD-8E9F97E80BDE}" v="27" dt="2021-03-01T14:50:16.393"/>
    <p1510:client id="{6189F1BD-B665-CFE9-738E-8B322A6808DB}" v="102" dt="2021-02-23T16:41:51.635"/>
    <p1510:client id="{651FAE9F-E0D8-B000-C9C5-7F37878668BF}" v="9" dt="2021-02-23T16:48:18.351"/>
    <p1510:client id="{7A1DAE9F-50C9-B000-C9C5-7FB7089E0DC2}" v="274" dt="2021-02-23T16:43:34.668"/>
    <p1510:client id="{7AD5BDAA-4D91-6419-7B43-1C096B087591}" v="3" dt="2021-02-19T17:41:44.039"/>
    <p1510:client id="{80E4AC43-B377-7A79-9318-89A37E02F9CC}" v="1852" dt="2021-02-19T17:59:06.330"/>
    <p1510:client id="{AC4378C1-818E-EC89-FCE0-C75347553881}" v="276" dt="2021-02-19T17:13:58.440"/>
    <p1510:client id="{B9B2C583-26CF-DCB3-4E0C-19270574E29B}" v="4175" dt="2021-02-16T21:46:18.271"/>
    <p1510:client id="{E7D4297F-B298-4E62-86B1-D399281FAB85}" v="155" dt="2021-01-27T20:09:15.847"/>
    <p1510:client id="{EF1CAE9F-6029-B000-C9C5-7E7A774658A1}" v="136" dt="2021-02-23T16:11:52.645"/>
    <p1510:client id="{F6F191FF-A8E8-301D-19F3-90283EF11199}" v="4" dt="2021-02-23T16:11:58.307"/>
    <p1510:client id="{F7C8633C-EB50-B987-EC7D-556202509BAE}" v="1982" dt="2021-02-09T21:42:25.639"/>
  </p1510:revLst>
</p1510:revInfo>
</file>

<file path=ppt/tableStyles.xml><?xml version="1.0" encoding="utf-8"?>
<a:tblStyleLst xmlns:a="http://schemas.openxmlformats.org/drawingml/2006/main" def="{5C22544A-7EE6-4342-B048-85BDC9FD1C3A}">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42" d="100"/>
          <a:sy n="142" d="100"/>
        </p:scale>
        <p:origin x="714" y="126"/>
      </p:cViewPr>
      <p:guideLst>
        <p:guide orient="horz" pos="1656"/>
        <p:guide pos="2862"/>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viewProps" Target="viewProp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s>
</file>

<file path=ppt/diagrams/_rels/data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ata6.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28.svg"/><Relationship Id="rId5" Type="http://schemas.openxmlformats.org/officeDocument/2006/relationships/image" Target="../media/image27.png"/><Relationship Id="rId10" Type="http://schemas.openxmlformats.org/officeDocument/2006/relationships/image" Target="../media/image32.svg"/><Relationship Id="rId4" Type="http://schemas.openxmlformats.org/officeDocument/2006/relationships/image" Target="../media/image26.svg"/><Relationship Id="rId9" Type="http://schemas.openxmlformats.org/officeDocument/2006/relationships/image" Target="../media/image31.png"/></Relationships>
</file>

<file path=ppt/diagrams/_rels/data7.xml.rels><?xml version="1.0" encoding="UTF-8" standalone="yes"?>
<Relationships xmlns="http://schemas.openxmlformats.org/package/2006/relationships"><Relationship Id="rId8" Type="http://schemas.openxmlformats.org/officeDocument/2006/relationships/image" Target="../media/image46.svg"/><Relationship Id="rId3" Type="http://schemas.openxmlformats.org/officeDocument/2006/relationships/image" Target="../media/image41.png"/><Relationship Id="rId7" Type="http://schemas.openxmlformats.org/officeDocument/2006/relationships/image" Target="../media/image45.png"/><Relationship Id="rId12" Type="http://schemas.openxmlformats.org/officeDocument/2006/relationships/image" Target="../media/image50.svg"/><Relationship Id="rId2" Type="http://schemas.openxmlformats.org/officeDocument/2006/relationships/image" Target="../media/image40.svg"/><Relationship Id="rId1" Type="http://schemas.openxmlformats.org/officeDocument/2006/relationships/image" Target="../media/image39.png"/><Relationship Id="rId6" Type="http://schemas.openxmlformats.org/officeDocument/2006/relationships/image" Target="../media/image44.svg"/><Relationship Id="rId11" Type="http://schemas.openxmlformats.org/officeDocument/2006/relationships/image" Target="../media/image49.png"/><Relationship Id="rId5" Type="http://schemas.openxmlformats.org/officeDocument/2006/relationships/image" Target="../media/image43.png"/><Relationship Id="rId10" Type="http://schemas.openxmlformats.org/officeDocument/2006/relationships/image" Target="../media/image48.svg"/><Relationship Id="rId4" Type="http://schemas.openxmlformats.org/officeDocument/2006/relationships/image" Target="../media/image42.svg"/><Relationship Id="rId9" Type="http://schemas.openxmlformats.org/officeDocument/2006/relationships/image" Target="../media/image47.png"/></Relationships>
</file>

<file path=ppt/diagrams/_rels/drawing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rawing6.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28.svg"/><Relationship Id="rId5" Type="http://schemas.openxmlformats.org/officeDocument/2006/relationships/image" Target="../media/image27.png"/><Relationship Id="rId10" Type="http://schemas.openxmlformats.org/officeDocument/2006/relationships/image" Target="../media/image32.svg"/><Relationship Id="rId4" Type="http://schemas.openxmlformats.org/officeDocument/2006/relationships/image" Target="../media/image26.svg"/><Relationship Id="rId9" Type="http://schemas.openxmlformats.org/officeDocument/2006/relationships/image" Target="../media/image31.png"/></Relationships>
</file>

<file path=ppt/diagrams/_rels/drawing7.xml.rels><?xml version="1.0" encoding="UTF-8" standalone="yes"?>
<Relationships xmlns="http://schemas.openxmlformats.org/package/2006/relationships"><Relationship Id="rId8" Type="http://schemas.openxmlformats.org/officeDocument/2006/relationships/image" Target="../media/image46.svg"/><Relationship Id="rId3" Type="http://schemas.openxmlformats.org/officeDocument/2006/relationships/image" Target="../media/image41.png"/><Relationship Id="rId7" Type="http://schemas.openxmlformats.org/officeDocument/2006/relationships/image" Target="../media/image45.png"/><Relationship Id="rId12" Type="http://schemas.openxmlformats.org/officeDocument/2006/relationships/image" Target="../media/image50.svg"/><Relationship Id="rId2" Type="http://schemas.openxmlformats.org/officeDocument/2006/relationships/image" Target="../media/image40.svg"/><Relationship Id="rId1" Type="http://schemas.openxmlformats.org/officeDocument/2006/relationships/image" Target="../media/image39.png"/><Relationship Id="rId6" Type="http://schemas.openxmlformats.org/officeDocument/2006/relationships/image" Target="../media/image44.svg"/><Relationship Id="rId11" Type="http://schemas.openxmlformats.org/officeDocument/2006/relationships/image" Target="../media/image49.png"/><Relationship Id="rId5" Type="http://schemas.openxmlformats.org/officeDocument/2006/relationships/image" Target="../media/image43.png"/><Relationship Id="rId10" Type="http://schemas.openxmlformats.org/officeDocument/2006/relationships/image" Target="../media/image48.svg"/><Relationship Id="rId4" Type="http://schemas.openxmlformats.org/officeDocument/2006/relationships/image" Target="../media/image42.svg"/><Relationship Id="rId9" Type="http://schemas.openxmlformats.org/officeDocument/2006/relationships/image" Target="../media/image47.png"/></Relationships>
</file>

<file path=ppt/diagrams/colors1.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bg_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a:alpha val="0"/>
      </a:schemeClr>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18/5/colors/Iconchunking_neutralbg_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a:alpha val="0"/>
      </a:schemeClr>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4EF21BE-4164-4CB6-9D7A-7E3A77EF5FB9}" type="doc">
      <dgm:prSet loTypeId="urn:microsoft.com/office/officeart/2018/2/layout/IconLabelList" loCatId="icon" qsTypeId="urn:microsoft.com/office/officeart/2005/8/quickstyle/simple1" qsCatId="simple" csTypeId="urn:microsoft.com/office/officeart/2018/5/colors/Iconchunking_neutralbg_accent1_2" csCatId="accent1" phldr="1"/>
      <dgm:spPr/>
      <dgm:t>
        <a:bodyPr/>
        <a:lstStyle/>
        <a:p>
          <a:endParaRPr lang="en-US"/>
        </a:p>
      </dgm:t>
    </dgm:pt>
    <dgm:pt modelId="{D525B806-A83C-403A-A24C-A3C06CABBA6A}">
      <dgm:prSet/>
      <dgm:spPr/>
      <dgm:t>
        <a:bodyPr/>
        <a:lstStyle/>
        <a:p>
          <a:r>
            <a:rPr lang="en-US"/>
            <a:t>Define grief and identify types and variations</a:t>
          </a:r>
        </a:p>
      </dgm:t>
    </dgm:pt>
    <dgm:pt modelId="{15BCAA42-5B2C-4641-BBE0-4735161F0214}" type="parTrans" cxnId="{8F9B2DCE-EEBF-439D-97D4-A44FAB87E44F}">
      <dgm:prSet/>
      <dgm:spPr/>
      <dgm:t>
        <a:bodyPr/>
        <a:lstStyle/>
        <a:p>
          <a:endParaRPr lang="en-US"/>
        </a:p>
      </dgm:t>
    </dgm:pt>
    <dgm:pt modelId="{DE9E37F6-F909-4F9D-B675-DAF0D870F961}" type="sibTrans" cxnId="{8F9B2DCE-EEBF-439D-97D4-A44FAB87E44F}">
      <dgm:prSet/>
      <dgm:spPr/>
      <dgm:t>
        <a:bodyPr/>
        <a:lstStyle/>
        <a:p>
          <a:endParaRPr lang="en-US"/>
        </a:p>
      </dgm:t>
    </dgm:pt>
    <dgm:pt modelId="{B5016815-ACD4-45B0-A541-B34D8CB8C3B8}">
      <dgm:prSet/>
      <dgm:spPr/>
      <dgm:t>
        <a:bodyPr/>
        <a:lstStyle/>
        <a:p>
          <a:r>
            <a:rPr lang="en-US"/>
            <a:t>Discuss and differentiate between Prolonged Grief Disorder DSM v ICD;</a:t>
          </a:r>
          <a:r>
            <a:rPr lang="en-US">
              <a:latin typeface="Corbel"/>
            </a:rPr>
            <a:t> compare</a:t>
          </a:r>
          <a:r>
            <a:rPr lang="en-US"/>
            <a:t> Grief/Depression/Adjustment Disorder/PTSD</a:t>
          </a:r>
          <a:r>
            <a:rPr lang="en-US">
              <a:latin typeface="Corbel"/>
            </a:rPr>
            <a:t>;</a:t>
          </a:r>
          <a:r>
            <a:rPr lang="en-US"/>
            <a:t> review </a:t>
          </a:r>
          <a:r>
            <a:rPr lang="en-US">
              <a:latin typeface="Corbel"/>
            </a:rPr>
            <a:t>bereavement models</a:t>
          </a:r>
          <a:endParaRPr lang="en-US"/>
        </a:p>
      </dgm:t>
    </dgm:pt>
    <dgm:pt modelId="{42872371-7DE8-409B-8A81-8447C25A291D}" type="parTrans" cxnId="{88594689-558D-4BC9-8A7D-43F3E7FD5E4D}">
      <dgm:prSet/>
      <dgm:spPr/>
      <dgm:t>
        <a:bodyPr/>
        <a:lstStyle/>
        <a:p>
          <a:endParaRPr lang="en-US"/>
        </a:p>
      </dgm:t>
    </dgm:pt>
    <dgm:pt modelId="{A1AD448F-6FCC-4987-AA4C-7BA110D208DA}" type="sibTrans" cxnId="{88594689-558D-4BC9-8A7D-43F3E7FD5E4D}">
      <dgm:prSet/>
      <dgm:spPr/>
      <dgm:t>
        <a:bodyPr/>
        <a:lstStyle/>
        <a:p>
          <a:endParaRPr lang="en-US"/>
        </a:p>
      </dgm:t>
    </dgm:pt>
    <dgm:pt modelId="{6F80203D-45EA-41C9-B30B-D146440671F1}">
      <dgm:prSet/>
      <dgm:spPr/>
      <dgm:t>
        <a:bodyPr/>
        <a:lstStyle/>
        <a:p>
          <a:r>
            <a:rPr lang="en-US"/>
            <a:t>Identify strategies, techniques and resources for supporting bereaved clients, colleagues and yourself</a:t>
          </a:r>
        </a:p>
      </dgm:t>
    </dgm:pt>
    <dgm:pt modelId="{F4D6B702-C1DB-4FD9-8721-1436FAB1D471}" type="parTrans" cxnId="{0A323DFD-17EC-4580-891C-CA8E388E41FF}">
      <dgm:prSet/>
      <dgm:spPr/>
      <dgm:t>
        <a:bodyPr/>
        <a:lstStyle/>
        <a:p>
          <a:endParaRPr lang="en-US"/>
        </a:p>
      </dgm:t>
    </dgm:pt>
    <dgm:pt modelId="{09411CA6-0358-492A-B854-563F0BBC4588}" type="sibTrans" cxnId="{0A323DFD-17EC-4580-891C-CA8E388E41FF}">
      <dgm:prSet/>
      <dgm:spPr/>
      <dgm:t>
        <a:bodyPr/>
        <a:lstStyle/>
        <a:p>
          <a:endParaRPr lang="en-US"/>
        </a:p>
      </dgm:t>
    </dgm:pt>
    <dgm:pt modelId="{0DC0575A-9405-4A33-A681-03A12945FC3B}" type="pres">
      <dgm:prSet presAssocID="{34EF21BE-4164-4CB6-9D7A-7E3A77EF5FB9}" presName="root" presStyleCnt="0">
        <dgm:presLayoutVars>
          <dgm:dir/>
          <dgm:resizeHandles val="exact"/>
        </dgm:presLayoutVars>
      </dgm:prSet>
      <dgm:spPr/>
    </dgm:pt>
    <dgm:pt modelId="{DEB998A7-04CC-4E65-B43B-CF93559FCB00}" type="pres">
      <dgm:prSet presAssocID="{D525B806-A83C-403A-A24C-A3C06CABBA6A}" presName="compNode" presStyleCnt="0"/>
      <dgm:spPr/>
    </dgm:pt>
    <dgm:pt modelId="{3D5AED15-FCC7-4EC2-951A-5E08D2DD91F4}" type="pres">
      <dgm:prSet presAssocID="{D525B806-A83C-403A-A24C-A3C06CABBA6A}" presName="iconRect" presStyleLbl="node1" presStyleIdx="0" presStyleCnt="3"/>
      <dgm:spPr>
        <a:blipFill>
          <a:blip xmlns:r="http://schemas.openxmlformats.org/officeDocument/2006/relationships" r:embed="rId1">
            <a:extLs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roken Heart outline"/>
        </a:ext>
      </dgm:extLst>
    </dgm:pt>
    <dgm:pt modelId="{747BC926-1613-4820-846B-F543F84832BD}" type="pres">
      <dgm:prSet presAssocID="{D525B806-A83C-403A-A24C-A3C06CABBA6A}" presName="spaceRect" presStyleCnt="0"/>
      <dgm:spPr/>
    </dgm:pt>
    <dgm:pt modelId="{F8E9AAB5-C7A9-497C-B0A3-D1CDBE2803D7}" type="pres">
      <dgm:prSet presAssocID="{D525B806-A83C-403A-A24C-A3C06CABBA6A}" presName="textRect" presStyleLbl="revTx" presStyleIdx="0" presStyleCnt="3">
        <dgm:presLayoutVars>
          <dgm:chMax val="1"/>
          <dgm:chPref val="1"/>
        </dgm:presLayoutVars>
      </dgm:prSet>
      <dgm:spPr/>
    </dgm:pt>
    <dgm:pt modelId="{327982A1-6DDD-4D78-BDD7-1DF1DC98C4C2}" type="pres">
      <dgm:prSet presAssocID="{DE9E37F6-F909-4F9D-B675-DAF0D870F961}" presName="sibTrans" presStyleCnt="0"/>
      <dgm:spPr/>
    </dgm:pt>
    <dgm:pt modelId="{133D520B-BAD4-464C-87FC-DA33ED5FE425}" type="pres">
      <dgm:prSet presAssocID="{B5016815-ACD4-45B0-A541-B34D8CB8C3B8}" presName="compNode" presStyleCnt="0"/>
      <dgm:spPr/>
    </dgm:pt>
    <dgm:pt modelId="{926B4BA6-5786-478A-9836-081F5C21339B}" type="pres">
      <dgm:prSet presAssocID="{B5016815-ACD4-45B0-A541-B34D8CB8C3B8}" presName="iconRect" presStyleLbl="node1" presStyleIdx="1" presStyleCnt="3"/>
      <dgm:spPr>
        <a:blipFill>
          <a:blip xmlns:r="http://schemas.openxmlformats.org/officeDocument/2006/relationships" r:embed="rId3">
            <a:extLs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ustomer review outline"/>
        </a:ext>
      </dgm:extLst>
    </dgm:pt>
    <dgm:pt modelId="{1D522234-59D9-4C9D-A3AB-5DBC623BAC02}" type="pres">
      <dgm:prSet presAssocID="{B5016815-ACD4-45B0-A541-B34D8CB8C3B8}" presName="spaceRect" presStyleCnt="0"/>
      <dgm:spPr/>
    </dgm:pt>
    <dgm:pt modelId="{93ECD667-1082-4005-AEC6-93E0744D47B9}" type="pres">
      <dgm:prSet presAssocID="{B5016815-ACD4-45B0-A541-B34D8CB8C3B8}" presName="textRect" presStyleLbl="revTx" presStyleIdx="1" presStyleCnt="3">
        <dgm:presLayoutVars>
          <dgm:chMax val="1"/>
          <dgm:chPref val="1"/>
        </dgm:presLayoutVars>
      </dgm:prSet>
      <dgm:spPr/>
    </dgm:pt>
    <dgm:pt modelId="{02805998-228A-475E-AA40-B54D61B715A9}" type="pres">
      <dgm:prSet presAssocID="{A1AD448F-6FCC-4987-AA4C-7BA110D208DA}" presName="sibTrans" presStyleCnt="0"/>
      <dgm:spPr/>
    </dgm:pt>
    <dgm:pt modelId="{A8672F9F-8662-414A-8909-73AE955ECD3C}" type="pres">
      <dgm:prSet presAssocID="{6F80203D-45EA-41C9-B30B-D146440671F1}" presName="compNode" presStyleCnt="0"/>
      <dgm:spPr/>
    </dgm:pt>
    <dgm:pt modelId="{3EFAA8DE-C605-4B26-8C40-C1DACC13B15F}" type="pres">
      <dgm:prSet presAssocID="{6F80203D-45EA-41C9-B30B-D146440671F1}" presName="iconRect" presStyleLbl="node1" presStyleIdx="2" presStyleCnt="3"/>
      <dgm:spPr>
        <a:blipFill>
          <a:blip xmlns:r="http://schemas.openxmlformats.org/officeDocument/2006/relationships" r:embed="rId5">
            <a:extLs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are outline"/>
        </a:ext>
      </dgm:extLst>
    </dgm:pt>
    <dgm:pt modelId="{4F12F013-4E47-4AD8-9054-AFFC99F3CD9B}" type="pres">
      <dgm:prSet presAssocID="{6F80203D-45EA-41C9-B30B-D146440671F1}" presName="spaceRect" presStyleCnt="0"/>
      <dgm:spPr/>
    </dgm:pt>
    <dgm:pt modelId="{9DF3977C-E71E-4A94-9A40-C8897ABE2C2E}" type="pres">
      <dgm:prSet presAssocID="{6F80203D-45EA-41C9-B30B-D146440671F1}" presName="textRect" presStyleLbl="revTx" presStyleIdx="2" presStyleCnt="3">
        <dgm:presLayoutVars>
          <dgm:chMax val="1"/>
          <dgm:chPref val="1"/>
        </dgm:presLayoutVars>
      </dgm:prSet>
      <dgm:spPr/>
    </dgm:pt>
  </dgm:ptLst>
  <dgm:cxnLst>
    <dgm:cxn modelId="{4BC85301-BD37-4128-ACAE-232EC3968F69}" type="presOf" srcId="{6F80203D-45EA-41C9-B30B-D146440671F1}" destId="{9DF3977C-E71E-4A94-9A40-C8897ABE2C2E}" srcOrd="0" destOrd="0" presId="urn:microsoft.com/office/officeart/2018/2/layout/IconLabelList"/>
    <dgm:cxn modelId="{1E431A05-ED4F-40CE-B633-6FAB1041D9F8}" type="presOf" srcId="{34EF21BE-4164-4CB6-9D7A-7E3A77EF5FB9}" destId="{0DC0575A-9405-4A33-A681-03A12945FC3B}" srcOrd="0" destOrd="0" presId="urn:microsoft.com/office/officeart/2018/2/layout/IconLabelList"/>
    <dgm:cxn modelId="{85548B13-DF2B-4143-83EB-CA5503939672}" type="presOf" srcId="{B5016815-ACD4-45B0-A541-B34D8CB8C3B8}" destId="{93ECD667-1082-4005-AEC6-93E0744D47B9}" srcOrd="0" destOrd="0" presId="urn:microsoft.com/office/officeart/2018/2/layout/IconLabelList"/>
    <dgm:cxn modelId="{88594689-558D-4BC9-8A7D-43F3E7FD5E4D}" srcId="{34EF21BE-4164-4CB6-9D7A-7E3A77EF5FB9}" destId="{B5016815-ACD4-45B0-A541-B34D8CB8C3B8}" srcOrd="1" destOrd="0" parTransId="{42872371-7DE8-409B-8A81-8447C25A291D}" sibTransId="{A1AD448F-6FCC-4987-AA4C-7BA110D208DA}"/>
    <dgm:cxn modelId="{C7503DB8-7553-4DD1-900D-FE4C7DFCEA11}" type="presOf" srcId="{D525B806-A83C-403A-A24C-A3C06CABBA6A}" destId="{F8E9AAB5-C7A9-497C-B0A3-D1CDBE2803D7}" srcOrd="0" destOrd="0" presId="urn:microsoft.com/office/officeart/2018/2/layout/IconLabelList"/>
    <dgm:cxn modelId="{8F9B2DCE-EEBF-439D-97D4-A44FAB87E44F}" srcId="{34EF21BE-4164-4CB6-9D7A-7E3A77EF5FB9}" destId="{D525B806-A83C-403A-A24C-A3C06CABBA6A}" srcOrd="0" destOrd="0" parTransId="{15BCAA42-5B2C-4641-BBE0-4735161F0214}" sibTransId="{DE9E37F6-F909-4F9D-B675-DAF0D870F961}"/>
    <dgm:cxn modelId="{0A323DFD-17EC-4580-891C-CA8E388E41FF}" srcId="{34EF21BE-4164-4CB6-9D7A-7E3A77EF5FB9}" destId="{6F80203D-45EA-41C9-B30B-D146440671F1}" srcOrd="2" destOrd="0" parTransId="{F4D6B702-C1DB-4FD9-8721-1436FAB1D471}" sibTransId="{09411CA6-0358-492A-B854-563F0BBC4588}"/>
    <dgm:cxn modelId="{6DA7AF64-0411-40D2-A958-E2A003229052}" type="presParOf" srcId="{0DC0575A-9405-4A33-A681-03A12945FC3B}" destId="{DEB998A7-04CC-4E65-B43B-CF93559FCB00}" srcOrd="0" destOrd="0" presId="urn:microsoft.com/office/officeart/2018/2/layout/IconLabelList"/>
    <dgm:cxn modelId="{C3859016-06B3-4F8A-992E-5D80E4BA82B9}" type="presParOf" srcId="{DEB998A7-04CC-4E65-B43B-CF93559FCB00}" destId="{3D5AED15-FCC7-4EC2-951A-5E08D2DD91F4}" srcOrd="0" destOrd="0" presId="urn:microsoft.com/office/officeart/2018/2/layout/IconLabelList"/>
    <dgm:cxn modelId="{0AADD1BD-A153-46BE-833A-9F013C57C935}" type="presParOf" srcId="{DEB998A7-04CC-4E65-B43B-CF93559FCB00}" destId="{747BC926-1613-4820-846B-F543F84832BD}" srcOrd="1" destOrd="0" presId="urn:microsoft.com/office/officeart/2018/2/layout/IconLabelList"/>
    <dgm:cxn modelId="{8AF3AD5F-9194-47A7-8A23-A1180E1AA74B}" type="presParOf" srcId="{DEB998A7-04CC-4E65-B43B-CF93559FCB00}" destId="{F8E9AAB5-C7A9-497C-B0A3-D1CDBE2803D7}" srcOrd="2" destOrd="0" presId="urn:microsoft.com/office/officeart/2018/2/layout/IconLabelList"/>
    <dgm:cxn modelId="{B6F441AE-0F5A-4AC3-8FFA-3BC9F72305B4}" type="presParOf" srcId="{0DC0575A-9405-4A33-A681-03A12945FC3B}" destId="{327982A1-6DDD-4D78-BDD7-1DF1DC98C4C2}" srcOrd="1" destOrd="0" presId="urn:microsoft.com/office/officeart/2018/2/layout/IconLabelList"/>
    <dgm:cxn modelId="{CC59FA4C-566B-4F0D-B9B0-A6538E103241}" type="presParOf" srcId="{0DC0575A-9405-4A33-A681-03A12945FC3B}" destId="{133D520B-BAD4-464C-87FC-DA33ED5FE425}" srcOrd="2" destOrd="0" presId="urn:microsoft.com/office/officeart/2018/2/layout/IconLabelList"/>
    <dgm:cxn modelId="{A0750CBC-9837-4732-9B69-C612513FF380}" type="presParOf" srcId="{133D520B-BAD4-464C-87FC-DA33ED5FE425}" destId="{926B4BA6-5786-478A-9836-081F5C21339B}" srcOrd="0" destOrd="0" presId="urn:microsoft.com/office/officeart/2018/2/layout/IconLabelList"/>
    <dgm:cxn modelId="{FC942857-8F50-48BB-9649-F164F1D5E673}" type="presParOf" srcId="{133D520B-BAD4-464C-87FC-DA33ED5FE425}" destId="{1D522234-59D9-4C9D-A3AB-5DBC623BAC02}" srcOrd="1" destOrd="0" presId="urn:microsoft.com/office/officeart/2018/2/layout/IconLabelList"/>
    <dgm:cxn modelId="{9A8D8CE8-9673-41A8-BDDB-6F5121EC2D79}" type="presParOf" srcId="{133D520B-BAD4-464C-87FC-DA33ED5FE425}" destId="{93ECD667-1082-4005-AEC6-93E0744D47B9}" srcOrd="2" destOrd="0" presId="urn:microsoft.com/office/officeart/2018/2/layout/IconLabelList"/>
    <dgm:cxn modelId="{9BAA002C-0E8A-4B8C-A9FA-81EA59914810}" type="presParOf" srcId="{0DC0575A-9405-4A33-A681-03A12945FC3B}" destId="{02805998-228A-475E-AA40-B54D61B715A9}" srcOrd="3" destOrd="0" presId="urn:microsoft.com/office/officeart/2018/2/layout/IconLabelList"/>
    <dgm:cxn modelId="{E7F715C8-32B5-4420-9FCF-01C596F3DAD8}" type="presParOf" srcId="{0DC0575A-9405-4A33-A681-03A12945FC3B}" destId="{A8672F9F-8662-414A-8909-73AE955ECD3C}" srcOrd="4" destOrd="0" presId="urn:microsoft.com/office/officeart/2018/2/layout/IconLabelList"/>
    <dgm:cxn modelId="{556D7D71-985E-4867-94BA-A9B54FF36E60}" type="presParOf" srcId="{A8672F9F-8662-414A-8909-73AE955ECD3C}" destId="{3EFAA8DE-C605-4B26-8C40-C1DACC13B15F}" srcOrd="0" destOrd="0" presId="urn:microsoft.com/office/officeart/2018/2/layout/IconLabelList"/>
    <dgm:cxn modelId="{B266776B-CA54-4E9C-A6A6-9A236512322E}" type="presParOf" srcId="{A8672F9F-8662-414A-8909-73AE955ECD3C}" destId="{4F12F013-4E47-4AD8-9054-AFFC99F3CD9B}" srcOrd="1" destOrd="0" presId="urn:microsoft.com/office/officeart/2018/2/layout/IconLabelList"/>
    <dgm:cxn modelId="{F7B84BFE-581D-4913-9E5B-D35645222DA7}" type="presParOf" srcId="{A8672F9F-8662-414A-8909-73AE955ECD3C}" destId="{9DF3977C-E71E-4A94-9A40-C8897ABE2C2E}"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9BF3EB2-5FAF-40E3-8EE7-B1967D38CE69}" type="doc">
      <dgm:prSet loTypeId="urn:microsoft.com/office/officeart/2005/8/layout/list1" loCatId="list" qsTypeId="urn:microsoft.com/office/officeart/2005/8/quickstyle/simple1" qsCatId="simple" csTypeId="urn:microsoft.com/office/officeart/2005/8/colors/colorful2" csCatId="colorful" phldr="1"/>
      <dgm:spPr/>
      <dgm:t>
        <a:bodyPr/>
        <a:lstStyle/>
        <a:p>
          <a:endParaRPr lang="en-US"/>
        </a:p>
      </dgm:t>
    </dgm:pt>
    <dgm:pt modelId="{B784277F-B0D5-4BE8-9008-E9A031AFDBB2}">
      <dgm:prSet/>
      <dgm:spPr/>
      <dgm:t>
        <a:bodyPr/>
        <a:lstStyle/>
        <a:p>
          <a:pPr>
            <a:defRPr b="1"/>
          </a:pPr>
          <a:r>
            <a:rPr lang="en-US"/>
            <a:t>Natural and normal response to loss</a:t>
          </a:r>
        </a:p>
      </dgm:t>
    </dgm:pt>
    <dgm:pt modelId="{DA2759E7-8864-45EC-A27B-7ABDBB018EFF}" type="parTrans" cxnId="{43AFC857-E633-40C7-BBB0-3AEFE621E463}">
      <dgm:prSet/>
      <dgm:spPr/>
      <dgm:t>
        <a:bodyPr/>
        <a:lstStyle/>
        <a:p>
          <a:endParaRPr lang="en-US"/>
        </a:p>
      </dgm:t>
    </dgm:pt>
    <dgm:pt modelId="{E3DEF9DE-7100-4EEA-8BF5-8E9D080C21E8}" type="sibTrans" cxnId="{43AFC857-E633-40C7-BBB0-3AEFE621E463}">
      <dgm:prSet/>
      <dgm:spPr/>
      <dgm:t>
        <a:bodyPr/>
        <a:lstStyle/>
        <a:p>
          <a:endParaRPr lang="en-US"/>
        </a:p>
      </dgm:t>
    </dgm:pt>
    <dgm:pt modelId="{163B6D10-F430-441A-A8FF-9A49FE23B022}">
      <dgm:prSet/>
      <dgm:spPr/>
      <dgm:t>
        <a:bodyPr/>
        <a:lstStyle/>
        <a:p>
          <a:r>
            <a:rPr lang="en-US"/>
            <a:t>Can include death and non-death related losses</a:t>
          </a:r>
        </a:p>
      </dgm:t>
    </dgm:pt>
    <dgm:pt modelId="{532B30FB-66C6-4DD9-ACF4-4536FA93C04C}" type="parTrans" cxnId="{E694CEFA-4111-4C68-B490-F0353059F406}">
      <dgm:prSet/>
      <dgm:spPr/>
      <dgm:t>
        <a:bodyPr/>
        <a:lstStyle/>
        <a:p>
          <a:endParaRPr lang="en-US"/>
        </a:p>
      </dgm:t>
    </dgm:pt>
    <dgm:pt modelId="{31631734-5850-41D7-A767-737B9156D6A3}" type="sibTrans" cxnId="{E694CEFA-4111-4C68-B490-F0353059F406}">
      <dgm:prSet/>
      <dgm:spPr/>
      <dgm:t>
        <a:bodyPr/>
        <a:lstStyle/>
        <a:p>
          <a:endParaRPr lang="en-US"/>
        </a:p>
      </dgm:t>
    </dgm:pt>
    <dgm:pt modelId="{F9F6095B-DF31-4E32-9848-EEBD61446140}">
      <dgm:prSet/>
      <dgm:spPr/>
      <dgm:t>
        <a:bodyPr/>
        <a:lstStyle/>
        <a:p>
          <a:r>
            <a:rPr lang="en-US"/>
            <a:t>Can describe anticipatory, preparatory and twilight losses</a:t>
          </a:r>
        </a:p>
      </dgm:t>
    </dgm:pt>
    <dgm:pt modelId="{3C92D2BC-CAAD-4ED8-A4EB-70A03A60DE98}" type="parTrans" cxnId="{8873F63B-D2EF-4C56-9130-0717B3BA7D8F}">
      <dgm:prSet/>
      <dgm:spPr/>
      <dgm:t>
        <a:bodyPr/>
        <a:lstStyle/>
        <a:p>
          <a:endParaRPr lang="en-US"/>
        </a:p>
      </dgm:t>
    </dgm:pt>
    <dgm:pt modelId="{6A50FFF8-6759-4F04-AB7A-B23322D0BDAB}" type="sibTrans" cxnId="{8873F63B-D2EF-4C56-9130-0717B3BA7D8F}">
      <dgm:prSet/>
      <dgm:spPr/>
      <dgm:t>
        <a:bodyPr/>
        <a:lstStyle/>
        <a:p>
          <a:endParaRPr lang="en-US"/>
        </a:p>
      </dgm:t>
    </dgm:pt>
    <dgm:pt modelId="{52D68A75-B250-4BF5-B2BA-A882A6FB327D}">
      <dgm:prSet/>
      <dgm:spPr/>
      <dgm:t>
        <a:bodyPr/>
        <a:lstStyle/>
        <a:p>
          <a:r>
            <a:rPr lang="en-US"/>
            <a:t>Not typically pathological, generally predictable/patterned</a:t>
          </a:r>
        </a:p>
      </dgm:t>
    </dgm:pt>
    <dgm:pt modelId="{D1A0E61C-4476-44B7-A435-69F93675C6B4}" type="parTrans" cxnId="{5C6D6439-617E-4536-B7E5-F5ECBA872C0D}">
      <dgm:prSet/>
      <dgm:spPr/>
      <dgm:t>
        <a:bodyPr/>
        <a:lstStyle/>
        <a:p>
          <a:endParaRPr lang="en-US"/>
        </a:p>
      </dgm:t>
    </dgm:pt>
    <dgm:pt modelId="{C4C48EFE-C3DF-4B86-867E-D831DBF9BA04}" type="sibTrans" cxnId="{5C6D6439-617E-4536-B7E5-F5ECBA872C0D}">
      <dgm:prSet/>
      <dgm:spPr/>
      <dgm:t>
        <a:bodyPr/>
        <a:lstStyle/>
        <a:p>
          <a:endParaRPr lang="en-US"/>
        </a:p>
      </dgm:t>
    </dgm:pt>
    <dgm:pt modelId="{91D1CF0F-1A0D-44A5-9E56-624C33DD84AA}">
      <dgm:prSet/>
      <dgm:spPr/>
      <dgm:t>
        <a:bodyPr/>
        <a:lstStyle/>
        <a:p>
          <a:r>
            <a:rPr lang="en-US"/>
            <a:t>Cultural expression</a:t>
          </a:r>
        </a:p>
      </dgm:t>
    </dgm:pt>
    <dgm:pt modelId="{FFF99747-61CE-4DFC-890B-E59ECFF38EF3}" type="parTrans" cxnId="{F10CE47B-18B5-4B20-B6CA-DB5130DA3FBE}">
      <dgm:prSet/>
      <dgm:spPr/>
      <dgm:t>
        <a:bodyPr/>
        <a:lstStyle/>
        <a:p>
          <a:endParaRPr lang="en-US"/>
        </a:p>
      </dgm:t>
    </dgm:pt>
    <dgm:pt modelId="{E073F125-C959-4510-B0B2-ACF2C3CE16EB}" type="sibTrans" cxnId="{F10CE47B-18B5-4B20-B6CA-DB5130DA3FBE}">
      <dgm:prSet/>
      <dgm:spPr/>
      <dgm:t>
        <a:bodyPr/>
        <a:lstStyle/>
        <a:p>
          <a:endParaRPr lang="en-US"/>
        </a:p>
      </dgm:t>
    </dgm:pt>
    <dgm:pt modelId="{D44ED48A-BD36-43D9-A70E-72AEE01967AF}">
      <dgm:prSet/>
      <dgm:spPr/>
      <dgm:t>
        <a:bodyPr/>
        <a:lstStyle/>
        <a:p>
          <a:pPr>
            <a:defRPr b="1"/>
          </a:pPr>
          <a:r>
            <a:rPr lang="en-US"/>
            <a:t>Periods of grief</a:t>
          </a:r>
        </a:p>
      </dgm:t>
    </dgm:pt>
    <dgm:pt modelId="{71EBD37F-1F3B-4639-B293-68375D2B2383}" type="parTrans" cxnId="{60D4BC6C-9AE6-43BE-9CA2-1E0637CE3796}">
      <dgm:prSet/>
      <dgm:spPr/>
      <dgm:t>
        <a:bodyPr/>
        <a:lstStyle/>
        <a:p>
          <a:endParaRPr lang="en-US"/>
        </a:p>
      </dgm:t>
    </dgm:pt>
    <dgm:pt modelId="{D3D64E93-E95F-4D3A-9C05-2D68AD9D054C}" type="sibTrans" cxnId="{60D4BC6C-9AE6-43BE-9CA2-1E0637CE3796}">
      <dgm:prSet/>
      <dgm:spPr/>
      <dgm:t>
        <a:bodyPr/>
        <a:lstStyle/>
        <a:p>
          <a:endParaRPr lang="en-US"/>
        </a:p>
      </dgm:t>
    </dgm:pt>
    <dgm:pt modelId="{38A2089B-0B47-45B6-8C8E-07A4BDD2CE2F}">
      <dgm:prSet/>
      <dgm:spPr/>
      <dgm:t>
        <a:bodyPr/>
        <a:lstStyle/>
        <a:p>
          <a:r>
            <a:rPr lang="en-US"/>
            <a:t>Grief: initial reaction to a loss</a:t>
          </a:r>
        </a:p>
      </dgm:t>
    </dgm:pt>
    <dgm:pt modelId="{F36DA541-9352-4A3B-8912-0B3A04902D2A}" type="parTrans" cxnId="{831074B4-D8F1-4E8C-A713-2F1C3A9802B9}">
      <dgm:prSet/>
      <dgm:spPr/>
      <dgm:t>
        <a:bodyPr/>
        <a:lstStyle/>
        <a:p>
          <a:endParaRPr lang="en-US"/>
        </a:p>
      </dgm:t>
    </dgm:pt>
    <dgm:pt modelId="{B75EAF26-DB1B-402F-B6D6-12EAA063947E}" type="sibTrans" cxnId="{831074B4-D8F1-4E8C-A713-2F1C3A9802B9}">
      <dgm:prSet/>
      <dgm:spPr/>
      <dgm:t>
        <a:bodyPr/>
        <a:lstStyle/>
        <a:p>
          <a:endParaRPr lang="en-US"/>
        </a:p>
      </dgm:t>
    </dgm:pt>
    <dgm:pt modelId="{02A99C01-D054-4AC5-849B-011D1CA612D5}">
      <dgm:prSet/>
      <dgm:spPr/>
      <dgm:t>
        <a:bodyPr/>
        <a:lstStyle/>
        <a:p>
          <a:r>
            <a:rPr lang="en-US"/>
            <a:t>Mourning: process of adapting to a loss</a:t>
          </a:r>
        </a:p>
      </dgm:t>
    </dgm:pt>
    <dgm:pt modelId="{54193DF5-0CDE-43D2-B735-57ABAE3716A6}" type="parTrans" cxnId="{9C16E182-ABA1-4E9A-A23C-BB16803B0BCB}">
      <dgm:prSet/>
      <dgm:spPr/>
      <dgm:t>
        <a:bodyPr/>
        <a:lstStyle/>
        <a:p>
          <a:endParaRPr lang="en-US"/>
        </a:p>
      </dgm:t>
    </dgm:pt>
    <dgm:pt modelId="{5CDF78AB-CD0F-4DC3-BC29-5C2C4919389A}" type="sibTrans" cxnId="{9C16E182-ABA1-4E9A-A23C-BB16803B0BCB}">
      <dgm:prSet/>
      <dgm:spPr/>
      <dgm:t>
        <a:bodyPr/>
        <a:lstStyle/>
        <a:p>
          <a:endParaRPr lang="en-US"/>
        </a:p>
      </dgm:t>
    </dgm:pt>
    <dgm:pt modelId="{9F5ACE08-2694-48BF-B64C-916D0DBEB41D}">
      <dgm:prSet/>
      <dgm:spPr/>
      <dgm:t>
        <a:bodyPr/>
        <a:lstStyle/>
        <a:p>
          <a:r>
            <a:rPr lang="en-US"/>
            <a:t>Bereavement: period after a loss during which mourning occurs</a:t>
          </a:r>
        </a:p>
      </dgm:t>
    </dgm:pt>
    <dgm:pt modelId="{E1FBE7CF-494D-47D7-9154-9EDED7EE8DA9}" type="parTrans" cxnId="{798404A8-7D2E-4A0C-AE0D-1B51D27770CC}">
      <dgm:prSet/>
      <dgm:spPr/>
      <dgm:t>
        <a:bodyPr/>
        <a:lstStyle/>
        <a:p>
          <a:endParaRPr lang="en-US"/>
        </a:p>
      </dgm:t>
    </dgm:pt>
    <dgm:pt modelId="{4EB2F0BE-6472-4ADD-BFDE-3E04E476578B}" type="sibTrans" cxnId="{798404A8-7D2E-4A0C-AE0D-1B51D27770CC}">
      <dgm:prSet/>
      <dgm:spPr/>
      <dgm:t>
        <a:bodyPr/>
        <a:lstStyle/>
        <a:p>
          <a:endParaRPr lang="en-US"/>
        </a:p>
      </dgm:t>
    </dgm:pt>
    <dgm:pt modelId="{66C19434-ACFF-4236-9556-0012822BE327}" type="pres">
      <dgm:prSet presAssocID="{D9BF3EB2-5FAF-40E3-8EE7-B1967D38CE69}" presName="linear" presStyleCnt="0">
        <dgm:presLayoutVars>
          <dgm:dir/>
          <dgm:animLvl val="lvl"/>
          <dgm:resizeHandles val="exact"/>
        </dgm:presLayoutVars>
      </dgm:prSet>
      <dgm:spPr/>
    </dgm:pt>
    <dgm:pt modelId="{6A705CEC-EF21-454C-933B-2F341ECFF232}" type="pres">
      <dgm:prSet presAssocID="{B784277F-B0D5-4BE8-9008-E9A031AFDBB2}" presName="parentLin" presStyleCnt="0"/>
      <dgm:spPr/>
    </dgm:pt>
    <dgm:pt modelId="{3951B642-0926-4746-834B-2AE2A4B661A0}" type="pres">
      <dgm:prSet presAssocID="{B784277F-B0D5-4BE8-9008-E9A031AFDBB2}" presName="parentLeftMargin" presStyleLbl="node1" presStyleIdx="0" presStyleCnt="2"/>
      <dgm:spPr/>
    </dgm:pt>
    <dgm:pt modelId="{7C984FB5-7ACC-45A5-A2C4-6020CDDC5B0F}" type="pres">
      <dgm:prSet presAssocID="{B784277F-B0D5-4BE8-9008-E9A031AFDBB2}" presName="parentText" presStyleLbl="node1" presStyleIdx="0" presStyleCnt="2">
        <dgm:presLayoutVars>
          <dgm:chMax val="0"/>
          <dgm:bulletEnabled val="1"/>
        </dgm:presLayoutVars>
      </dgm:prSet>
      <dgm:spPr/>
    </dgm:pt>
    <dgm:pt modelId="{2CBA6905-DF66-4227-BC32-06821D2CFE8A}" type="pres">
      <dgm:prSet presAssocID="{B784277F-B0D5-4BE8-9008-E9A031AFDBB2}" presName="negativeSpace" presStyleCnt="0"/>
      <dgm:spPr/>
    </dgm:pt>
    <dgm:pt modelId="{7B23F8A1-7B77-49B8-9B4C-A8CACABBE28C}" type="pres">
      <dgm:prSet presAssocID="{B784277F-B0D5-4BE8-9008-E9A031AFDBB2}" presName="childText" presStyleLbl="conFgAcc1" presStyleIdx="0" presStyleCnt="2">
        <dgm:presLayoutVars>
          <dgm:bulletEnabled val="1"/>
        </dgm:presLayoutVars>
      </dgm:prSet>
      <dgm:spPr/>
    </dgm:pt>
    <dgm:pt modelId="{11FF5623-5B30-4E21-B485-306492426E12}" type="pres">
      <dgm:prSet presAssocID="{E3DEF9DE-7100-4EEA-8BF5-8E9D080C21E8}" presName="spaceBetweenRectangles" presStyleCnt="0"/>
      <dgm:spPr/>
    </dgm:pt>
    <dgm:pt modelId="{F2E37FE5-DB07-4FB3-B64B-36B2656B6CF4}" type="pres">
      <dgm:prSet presAssocID="{D44ED48A-BD36-43D9-A70E-72AEE01967AF}" presName="parentLin" presStyleCnt="0"/>
      <dgm:spPr/>
    </dgm:pt>
    <dgm:pt modelId="{0D970AD8-D04E-44CD-BC83-2C5618F4B69A}" type="pres">
      <dgm:prSet presAssocID="{D44ED48A-BD36-43D9-A70E-72AEE01967AF}" presName="parentLeftMargin" presStyleLbl="node1" presStyleIdx="0" presStyleCnt="2"/>
      <dgm:spPr/>
    </dgm:pt>
    <dgm:pt modelId="{B2DE7B64-510F-4C63-B1FB-1BF0D17E8E08}" type="pres">
      <dgm:prSet presAssocID="{D44ED48A-BD36-43D9-A70E-72AEE01967AF}" presName="parentText" presStyleLbl="node1" presStyleIdx="1" presStyleCnt="2">
        <dgm:presLayoutVars>
          <dgm:chMax val="0"/>
          <dgm:bulletEnabled val="1"/>
        </dgm:presLayoutVars>
      </dgm:prSet>
      <dgm:spPr/>
    </dgm:pt>
    <dgm:pt modelId="{CC660B62-13E0-40C2-BCD5-0E484B40CEE1}" type="pres">
      <dgm:prSet presAssocID="{D44ED48A-BD36-43D9-A70E-72AEE01967AF}" presName="negativeSpace" presStyleCnt="0"/>
      <dgm:spPr/>
    </dgm:pt>
    <dgm:pt modelId="{628E90BC-F04A-4D2C-8A7C-184B185FAF88}" type="pres">
      <dgm:prSet presAssocID="{D44ED48A-BD36-43D9-A70E-72AEE01967AF}" presName="childText" presStyleLbl="conFgAcc1" presStyleIdx="1" presStyleCnt="2">
        <dgm:presLayoutVars>
          <dgm:bulletEnabled val="1"/>
        </dgm:presLayoutVars>
      </dgm:prSet>
      <dgm:spPr/>
    </dgm:pt>
  </dgm:ptLst>
  <dgm:cxnLst>
    <dgm:cxn modelId="{2B936903-26DB-42D0-8794-189AB1607779}" type="presOf" srcId="{D9BF3EB2-5FAF-40E3-8EE7-B1967D38CE69}" destId="{66C19434-ACFF-4236-9556-0012822BE327}" srcOrd="0" destOrd="0" presId="urn:microsoft.com/office/officeart/2005/8/layout/list1"/>
    <dgm:cxn modelId="{631A7620-6568-4006-86D8-B3487F03F451}" type="presOf" srcId="{02A99C01-D054-4AC5-849B-011D1CA612D5}" destId="{628E90BC-F04A-4D2C-8A7C-184B185FAF88}" srcOrd="0" destOrd="1" presId="urn:microsoft.com/office/officeart/2005/8/layout/list1"/>
    <dgm:cxn modelId="{6D962035-1DD9-4DEB-A600-377C1FDE1531}" type="presOf" srcId="{38A2089B-0B47-45B6-8C8E-07A4BDD2CE2F}" destId="{628E90BC-F04A-4D2C-8A7C-184B185FAF88}" srcOrd="0" destOrd="0" presId="urn:microsoft.com/office/officeart/2005/8/layout/list1"/>
    <dgm:cxn modelId="{5C6D6439-617E-4536-B7E5-F5ECBA872C0D}" srcId="{B784277F-B0D5-4BE8-9008-E9A031AFDBB2}" destId="{52D68A75-B250-4BF5-B2BA-A882A6FB327D}" srcOrd="2" destOrd="0" parTransId="{D1A0E61C-4476-44B7-A435-69F93675C6B4}" sibTransId="{C4C48EFE-C3DF-4B86-867E-D831DBF9BA04}"/>
    <dgm:cxn modelId="{8873F63B-D2EF-4C56-9130-0717B3BA7D8F}" srcId="{B784277F-B0D5-4BE8-9008-E9A031AFDBB2}" destId="{F9F6095B-DF31-4E32-9848-EEBD61446140}" srcOrd="1" destOrd="0" parTransId="{3C92D2BC-CAAD-4ED8-A4EB-70A03A60DE98}" sibTransId="{6A50FFF8-6759-4F04-AB7A-B23322D0BDAB}"/>
    <dgm:cxn modelId="{5910D23E-B01D-42A3-AEE0-E94F59EBC747}" type="presOf" srcId="{91D1CF0F-1A0D-44A5-9E56-624C33DD84AA}" destId="{7B23F8A1-7B77-49B8-9B4C-A8CACABBE28C}" srcOrd="0" destOrd="3" presId="urn:microsoft.com/office/officeart/2005/8/layout/list1"/>
    <dgm:cxn modelId="{B347C33F-B00F-47D3-8696-60CABF3D763C}" type="presOf" srcId="{9F5ACE08-2694-48BF-B64C-916D0DBEB41D}" destId="{628E90BC-F04A-4D2C-8A7C-184B185FAF88}" srcOrd="0" destOrd="2" presId="urn:microsoft.com/office/officeart/2005/8/layout/list1"/>
    <dgm:cxn modelId="{71CC0347-F39D-4D16-AEE5-AF3720FFC28A}" type="presOf" srcId="{52D68A75-B250-4BF5-B2BA-A882A6FB327D}" destId="{7B23F8A1-7B77-49B8-9B4C-A8CACABBE28C}" srcOrd="0" destOrd="2" presId="urn:microsoft.com/office/officeart/2005/8/layout/list1"/>
    <dgm:cxn modelId="{60D4BC6C-9AE6-43BE-9CA2-1E0637CE3796}" srcId="{D9BF3EB2-5FAF-40E3-8EE7-B1967D38CE69}" destId="{D44ED48A-BD36-43D9-A70E-72AEE01967AF}" srcOrd="1" destOrd="0" parTransId="{71EBD37F-1F3B-4639-B293-68375D2B2383}" sibTransId="{D3D64E93-E95F-4D3A-9C05-2D68AD9D054C}"/>
    <dgm:cxn modelId="{02AB9476-7C54-4C64-89EB-921F289222FE}" type="presOf" srcId="{B784277F-B0D5-4BE8-9008-E9A031AFDBB2}" destId="{3951B642-0926-4746-834B-2AE2A4B661A0}" srcOrd="0" destOrd="0" presId="urn:microsoft.com/office/officeart/2005/8/layout/list1"/>
    <dgm:cxn modelId="{43AFC857-E633-40C7-BBB0-3AEFE621E463}" srcId="{D9BF3EB2-5FAF-40E3-8EE7-B1967D38CE69}" destId="{B784277F-B0D5-4BE8-9008-E9A031AFDBB2}" srcOrd="0" destOrd="0" parTransId="{DA2759E7-8864-45EC-A27B-7ABDBB018EFF}" sibTransId="{E3DEF9DE-7100-4EEA-8BF5-8E9D080C21E8}"/>
    <dgm:cxn modelId="{F10CE47B-18B5-4B20-B6CA-DB5130DA3FBE}" srcId="{B784277F-B0D5-4BE8-9008-E9A031AFDBB2}" destId="{91D1CF0F-1A0D-44A5-9E56-624C33DD84AA}" srcOrd="3" destOrd="0" parTransId="{FFF99747-61CE-4DFC-890B-E59ECFF38EF3}" sibTransId="{E073F125-C959-4510-B0B2-ACF2C3CE16EB}"/>
    <dgm:cxn modelId="{9C16E182-ABA1-4E9A-A23C-BB16803B0BCB}" srcId="{D44ED48A-BD36-43D9-A70E-72AEE01967AF}" destId="{02A99C01-D054-4AC5-849B-011D1CA612D5}" srcOrd="1" destOrd="0" parTransId="{54193DF5-0CDE-43D2-B735-57ABAE3716A6}" sibTransId="{5CDF78AB-CD0F-4DC3-BC29-5C2C4919389A}"/>
    <dgm:cxn modelId="{11A1B090-FEAF-45B1-9782-E9A328D85B2C}" type="presOf" srcId="{D44ED48A-BD36-43D9-A70E-72AEE01967AF}" destId="{B2DE7B64-510F-4C63-B1FB-1BF0D17E8E08}" srcOrd="1" destOrd="0" presId="urn:microsoft.com/office/officeart/2005/8/layout/list1"/>
    <dgm:cxn modelId="{58DFD093-D42C-4175-B294-A0D5FD0187A5}" type="presOf" srcId="{163B6D10-F430-441A-A8FF-9A49FE23B022}" destId="{7B23F8A1-7B77-49B8-9B4C-A8CACABBE28C}" srcOrd="0" destOrd="0" presId="urn:microsoft.com/office/officeart/2005/8/layout/list1"/>
    <dgm:cxn modelId="{798404A8-7D2E-4A0C-AE0D-1B51D27770CC}" srcId="{D44ED48A-BD36-43D9-A70E-72AEE01967AF}" destId="{9F5ACE08-2694-48BF-B64C-916D0DBEB41D}" srcOrd="2" destOrd="0" parTransId="{E1FBE7CF-494D-47D7-9154-9EDED7EE8DA9}" sibTransId="{4EB2F0BE-6472-4ADD-BFDE-3E04E476578B}"/>
    <dgm:cxn modelId="{BE4DD3B1-EB2B-40A2-BD9E-7CD0AFB60936}" type="presOf" srcId="{D44ED48A-BD36-43D9-A70E-72AEE01967AF}" destId="{0D970AD8-D04E-44CD-BC83-2C5618F4B69A}" srcOrd="0" destOrd="0" presId="urn:microsoft.com/office/officeart/2005/8/layout/list1"/>
    <dgm:cxn modelId="{831074B4-D8F1-4E8C-A713-2F1C3A9802B9}" srcId="{D44ED48A-BD36-43D9-A70E-72AEE01967AF}" destId="{38A2089B-0B47-45B6-8C8E-07A4BDD2CE2F}" srcOrd="0" destOrd="0" parTransId="{F36DA541-9352-4A3B-8912-0B3A04902D2A}" sibTransId="{B75EAF26-DB1B-402F-B6D6-12EAA063947E}"/>
    <dgm:cxn modelId="{8A6D29C7-DC9A-418C-A033-4569478D6263}" type="presOf" srcId="{B784277F-B0D5-4BE8-9008-E9A031AFDBB2}" destId="{7C984FB5-7ACC-45A5-A2C4-6020CDDC5B0F}" srcOrd="1" destOrd="0" presId="urn:microsoft.com/office/officeart/2005/8/layout/list1"/>
    <dgm:cxn modelId="{0869B9EF-1B13-464F-B33C-21DE38ACA3D5}" type="presOf" srcId="{F9F6095B-DF31-4E32-9848-EEBD61446140}" destId="{7B23F8A1-7B77-49B8-9B4C-A8CACABBE28C}" srcOrd="0" destOrd="1" presId="urn:microsoft.com/office/officeart/2005/8/layout/list1"/>
    <dgm:cxn modelId="{E694CEFA-4111-4C68-B490-F0353059F406}" srcId="{B784277F-B0D5-4BE8-9008-E9A031AFDBB2}" destId="{163B6D10-F430-441A-A8FF-9A49FE23B022}" srcOrd="0" destOrd="0" parTransId="{532B30FB-66C6-4DD9-ACF4-4536FA93C04C}" sibTransId="{31631734-5850-41D7-A767-737B9156D6A3}"/>
    <dgm:cxn modelId="{39432F56-96E4-45C1-B4BC-1402E45559B2}" type="presParOf" srcId="{66C19434-ACFF-4236-9556-0012822BE327}" destId="{6A705CEC-EF21-454C-933B-2F341ECFF232}" srcOrd="0" destOrd="0" presId="urn:microsoft.com/office/officeart/2005/8/layout/list1"/>
    <dgm:cxn modelId="{16D136BC-029B-4449-973E-2211FEF383C0}" type="presParOf" srcId="{6A705CEC-EF21-454C-933B-2F341ECFF232}" destId="{3951B642-0926-4746-834B-2AE2A4B661A0}" srcOrd="0" destOrd="0" presId="urn:microsoft.com/office/officeart/2005/8/layout/list1"/>
    <dgm:cxn modelId="{86400DEA-4228-42C2-80EB-E69A678E55C6}" type="presParOf" srcId="{6A705CEC-EF21-454C-933B-2F341ECFF232}" destId="{7C984FB5-7ACC-45A5-A2C4-6020CDDC5B0F}" srcOrd="1" destOrd="0" presId="urn:microsoft.com/office/officeart/2005/8/layout/list1"/>
    <dgm:cxn modelId="{8AA19ED8-A298-4152-8E99-92270ACE9453}" type="presParOf" srcId="{66C19434-ACFF-4236-9556-0012822BE327}" destId="{2CBA6905-DF66-4227-BC32-06821D2CFE8A}" srcOrd="1" destOrd="0" presId="urn:microsoft.com/office/officeart/2005/8/layout/list1"/>
    <dgm:cxn modelId="{C2AC814B-B19B-4395-9FED-924F4E3BC05E}" type="presParOf" srcId="{66C19434-ACFF-4236-9556-0012822BE327}" destId="{7B23F8A1-7B77-49B8-9B4C-A8CACABBE28C}" srcOrd="2" destOrd="0" presId="urn:microsoft.com/office/officeart/2005/8/layout/list1"/>
    <dgm:cxn modelId="{FEA90E6E-597C-426C-BA43-62F11F16605E}" type="presParOf" srcId="{66C19434-ACFF-4236-9556-0012822BE327}" destId="{11FF5623-5B30-4E21-B485-306492426E12}" srcOrd="3" destOrd="0" presId="urn:microsoft.com/office/officeart/2005/8/layout/list1"/>
    <dgm:cxn modelId="{B8971BEC-3D26-4994-9011-A79B3BDD5BD3}" type="presParOf" srcId="{66C19434-ACFF-4236-9556-0012822BE327}" destId="{F2E37FE5-DB07-4FB3-B64B-36B2656B6CF4}" srcOrd="4" destOrd="0" presId="urn:microsoft.com/office/officeart/2005/8/layout/list1"/>
    <dgm:cxn modelId="{BF4B5040-9C87-4267-8CF6-27DAF06C7D70}" type="presParOf" srcId="{F2E37FE5-DB07-4FB3-B64B-36B2656B6CF4}" destId="{0D970AD8-D04E-44CD-BC83-2C5618F4B69A}" srcOrd="0" destOrd="0" presId="urn:microsoft.com/office/officeart/2005/8/layout/list1"/>
    <dgm:cxn modelId="{DE2DED49-03A9-4374-A355-6BD3AD6396CE}" type="presParOf" srcId="{F2E37FE5-DB07-4FB3-B64B-36B2656B6CF4}" destId="{B2DE7B64-510F-4C63-B1FB-1BF0D17E8E08}" srcOrd="1" destOrd="0" presId="urn:microsoft.com/office/officeart/2005/8/layout/list1"/>
    <dgm:cxn modelId="{DA357A1C-C82F-4E36-B1DD-61D38DB6988D}" type="presParOf" srcId="{66C19434-ACFF-4236-9556-0012822BE327}" destId="{CC660B62-13E0-40C2-BCD5-0E484B40CEE1}" srcOrd="5" destOrd="0" presId="urn:microsoft.com/office/officeart/2005/8/layout/list1"/>
    <dgm:cxn modelId="{DB341148-1CE3-4630-8017-852B830FC79E}" type="presParOf" srcId="{66C19434-ACFF-4236-9556-0012822BE327}" destId="{628E90BC-F04A-4D2C-8A7C-184B185FAF88}"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35916D2-C477-4BA3-8ED3-6E2618C95300}" type="doc">
      <dgm:prSet loTypeId="urn:microsoft.com/office/officeart/2008/layout/LinedList" loCatId="list" qsTypeId="urn:microsoft.com/office/officeart/2005/8/quickstyle/simple1" qsCatId="simple" csTypeId="urn:microsoft.com/office/officeart/2005/8/colors/accent0_3" csCatId="mainScheme"/>
      <dgm:spPr/>
      <dgm:t>
        <a:bodyPr/>
        <a:lstStyle/>
        <a:p>
          <a:endParaRPr lang="en-US"/>
        </a:p>
      </dgm:t>
    </dgm:pt>
    <dgm:pt modelId="{08ABE998-8D16-47F9-9392-0D09C849FBAE}">
      <dgm:prSet/>
      <dgm:spPr/>
      <dgm:t>
        <a:bodyPr/>
        <a:lstStyle/>
        <a:p>
          <a:r>
            <a:rPr lang="en-US" dirty="0"/>
            <a:t>“Normal” vs. “complicated” vs. “pathological” (Prolonged Grief Disorder)</a:t>
          </a:r>
        </a:p>
      </dgm:t>
    </dgm:pt>
    <dgm:pt modelId="{E90602CA-3770-4423-A10A-DE99A7B65A72}" type="parTrans" cxnId="{80342F33-C15B-4273-B1BB-DAE25203D89D}">
      <dgm:prSet/>
      <dgm:spPr/>
      <dgm:t>
        <a:bodyPr/>
        <a:lstStyle/>
        <a:p>
          <a:endParaRPr lang="en-US"/>
        </a:p>
      </dgm:t>
    </dgm:pt>
    <dgm:pt modelId="{A07674CC-3D22-4E06-AC01-3A9EE6833403}" type="sibTrans" cxnId="{80342F33-C15B-4273-B1BB-DAE25203D89D}">
      <dgm:prSet/>
      <dgm:spPr/>
      <dgm:t>
        <a:bodyPr/>
        <a:lstStyle/>
        <a:p>
          <a:endParaRPr lang="en-US"/>
        </a:p>
      </dgm:t>
    </dgm:pt>
    <dgm:pt modelId="{890C34A3-B65B-4C86-AD4B-A21D90071609}">
      <dgm:prSet/>
      <dgm:spPr/>
      <dgm:t>
        <a:bodyPr/>
        <a:lstStyle/>
        <a:p>
          <a:pPr rtl="0"/>
          <a:r>
            <a:rPr lang="en-US" dirty="0"/>
            <a:t>Anticipatory:</a:t>
          </a:r>
          <a:r>
            <a:rPr lang="en-US" dirty="0">
              <a:latin typeface="Corbel"/>
            </a:rPr>
            <a:t> circle</a:t>
          </a:r>
          <a:r>
            <a:rPr lang="en-US" dirty="0"/>
            <a:t> of support</a:t>
          </a:r>
          <a:r>
            <a:rPr lang="en-US" dirty="0">
              <a:latin typeface="Corbel"/>
            </a:rPr>
            <a:t>,</a:t>
          </a:r>
          <a:r>
            <a:rPr lang="en-US" dirty="0"/>
            <a:t> apprehension, concern for comfort, denial, dread, confusion, guilt, shame</a:t>
          </a:r>
        </a:p>
      </dgm:t>
    </dgm:pt>
    <dgm:pt modelId="{4F38C9E5-94EF-4347-8A70-081E1FF512B2}" type="parTrans" cxnId="{D72B34FF-35B6-4F44-ABB5-660E50E90446}">
      <dgm:prSet/>
      <dgm:spPr/>
      <dgm:t>
        <a:bodyPr/>
        <a:lstStyle/>
        <a:p>
          <a:endParaRPr lang="en-US"/>
        </a:p>
      </dgm:t>
    </dgm:pt>
    <dgm:pt modelId="{F1DB1943-E46C-4D1E-8745-FA0F716DD891}" type="sibTrans" cxnId="{D72B34FF-35B6-4F44-ABB5-660E50E90446}">
      <dgm:prSet/>
      <dgm:spPr/>
      <dgm:t>
        <a:bodyPr/>
        <a:lstStyle/>
        <a:p>
          <a:endParaRPr lang="en-US"/>
        </a:p>
      </dgm:t>
    </dgm:pt>
    <dgm:pt modelId="{08F7D1CB-C73F-4E5A-92E0-D62894521DDD}">
      <dgm:prSet/>
      <dgm:spPr/>
      <dgm:t>
        <a:bodyPr/>
        <a:lstStyle/>
        <a:p>
          <a:pPr rtl="0"/>
          <a:r>
            <a:rPr lang="en-US" dirty="0"/>
            <a:t>Preparatory:</a:t>
          </a:r>
          <a:r>
            <a:rPr lang="en-US" dirty="0">
              <a:latin typeface="Corbel"/>
            </a:rPr>
            <a:t> the</a:t>
          </a:r>
          <a:r>
            <a:rPr lang="en-US" dirty="0"/>
            <a:t> dying</a:t>
          </a:r>
          <a:r>
            <a:rPr lang="en-US" dirty="0">
              <a:latin typeface="Corbel"/>
            </a:rPr>
            <a:t>, </a:t>
          </a:r>
          <a:r>
            <a:rPr lang="en-US" dirty="0"/>
            <a:t> existential or spiritual crisis, legacy concerns, curiosity/fear about the dying process</a:t>
          </a:r>
        </a:p>
      </dgm:t>
    </dgm:pt>
    <dgm:pt modelId="{172CEAF7-46AE-4B13-964B-85AC84A79BA8}" type="parTrans" cxnId="{0F26064D-D3BB-49B3-A567-3F6CEA06FDAB}">
      <dgm:prSet/>
      <dgm:spPr/>
      <dgm:t>
        <a:bodyPr/>
        <a:lstStyle/>
        <a:p>
          <a:endParaRPr lang="en-US"/>
        </a:p>
      </dgm:t>
    </dgm:pt>
    <dgm:pt modelId="{6653603D-112F-4779-8231-78155138D53E}" type="sibTrans" cxnId="{0F26064D-D3BB-49B3-A567-3F6CEA06FDAB}">
      <dgm:prSet/>
      <dgm:spPr/>
      <dgm:t>
        <a:bodyPr/>
        <a:lstStyle/>
        <a:p>
          <a:endParaRPr lang="en-US"/>
        </a:p>
      </dgm:t>
    </dgm:pt>
    <dgm:pt modelId="{8518CEDF-C22E-40E3-A5C7-0D58338AE146}">
      <dgm:prSet/>
      <dgm:spPr/>
      <dgm:t>
        <a:bodyPr/>
        <a:lstStyle/>
        <a:p>
          <a:r>
            <a:rPr lang="en-US" dirty="0"/>
            <a:t>Twilight: Long-term period between diagnosis and end of life</a:t>
          </a:r>
        </a:p>
      </dgm:t>
    </dgm:pt>
    <dgm:pt modelId="{5372EF88-CA41-4C99-B26A-CA11AA10DA8C}" type="parTrans" cxnId="{74E53CA4-E875-4800-856A-A6BA35F52055}">
      <dgm:prSet/>
      <dgm:spPr/>
      <dgm:t>
        <a:bodyPr/>
        <a:lstStyle/>
        <a:p>
          <a:endParaRPr lang="en-US"/>
        </a:p>
      </dgm:t>
    </dgm:pt>
    <dgm:pt modelId="{5728BD2C-9BAE-4526-B96D-7CB855B9AF55}" type="sibTrans" cxnId="{74E53CA4-E875-4800-856A-A6BA35F52055}">
      <dgm:prSet/>
      <dgm:spPr/>
      <dgm:t>
        <a:bodyPr/>
        <a:lstStyle/>
        <a:p>
          <a:endParaRPr lang="en-US"/>
        </a:p>
      </dgm:t>
    </dgm:pt>
    <dgm:pt modelId="{7487F093-6DD0-41D5-9619-BFBFD6BABD94}">
      <dgm:prSet/>
      <dgm:spPr/>
      <dgm:t>
        <a:bodyPr/>
        <a:lstStyle/>
        <a:p>
          <a:r>
            <a:rPr lang="en-US" dirty="0"/>
            <a:t>Collective/Cultural/Inherited: shared societal</a:t>
          </a:r>
          <a:r>
            <a:rPr lang="en-US" dirty="0">
              <a:latin typeface="Corbel"/>
            </a:rPr>
            <a:t>/cultural/familial</a:t>
          </a:r>
          <a:r>
            <a:rPr lang="en-US" dirty="0"/>
            <a:t> losses</a:t>
          </a:r>
        </a:p>
      </dgm:t>
    </dgm:pt>
    <dgm:pt modelId="{AE1C0735-5D52-4B82-9537-C7669B4AA521}" type="parTrans" cxnId="{FC9FA748-516F-4416-9B46-7310D4B2EF59}">
      <dgm:prSet/>
      <dgm:spPr/>
      <dgm:t>
        <a:bodyPr/>
        <a:lstStyle/>
        <a:p>
          <a:endParaRPr lang="en-US"/>
        </a:p>
      </dgm:t>
    </dgm:pt>
    <dgm:pt modelId="{F651180D-1486-4171-923C-90F13CE32672}" type="sibTrans" cxnId="{FC9FA748-516F-4416-9B46-7310D4B2EF59}">
      <dgm:prSet/>
      <dgm:spPr/>
      <dgm:t>
        <a:bodyPr/>
        <a:lstStyle/>
        <a:p>
          <a:endParaRPr lang="en-US"/>
        </a:p>
      </dgm:t>
    </dgm:pt>
    <dgm:pt modelId="{12111792-50ED-4F1D-A80F-D285A4AB5585}">
      <dgm:prSet/>
      <dgm:spPr/>
      <dgm:t>
        <a:bodyPr/>
        <a:lstStyle/>
        <a:p>
          <a:r>
            <a:rPr lang="en-US" dirty="0"/>
            <a:t>Cumulative: multiple losses</a:t>
          </a:r>
        </a:p>
      </dgm:t>
    </dgm:pt>
    <dgm:pt modelId="{6394D0D5-8EFD-490F-BB71-1ACEBA7FE02A}" type="parTrans" cxnId="{EECF3060-B77D-4F35-BBE8-32DE8F4378A2}">
      <dgm:prSet/>
      <dgm:spPr/>
      <dgm:t>
        <a:bodyPr/>
        <a:lstStyle/>
        <a:p>
          <a:endParaRPr lang="en-US"/>
        </a:p>
      </dgm:t>
    </dgm:pt>
    <dgm:pt modelId="{291289FE-EDE6-45EE-8543-1D7C9976B6FC}" type="sibTrans" cxnId="{EECF3060-B77D-4F35-BBE8-32DE8F4378A2}">
      <dgm:prSet/>
      <dgm:spPr/>
      <dgm:t>
        <a:bodyPr/>
        <a:lstStyle/>
        <a:p>
          <a:endParaRPr lang="en-US"/>
        </a:p>
      </dgm:t>
    </dgm:pt>
    <dgm:pt modelId="{B188A8F0-5B5C-4068-A641-96D2F4F8D580}">
      <dgm:prSet/>
      <dgm:spPr/>
      <dgm:t>
        <a:bodyPr/>
        <a:lstStyle/>
        <a:p>
          <a:r>
            <a:rPr lang="en-US" b="1" dirty="0"/>
            <a:t>Disenfranchised: unacknowledged losses</a:t>
          </a:r>
          <a:endParaRPr lang="en-US" dirty="0"/>
        </a:p>
      </dgm:t>
    </dgm:pt>
    <dgm:pt modelId="{BACA179B-D14F-46FD-9B4C-8C2F864DA0EF}" type="parTrans" cxnId="{956E7E5C-1933-448C-8728-2658CEAD5CCD}">
      <dgm:prSet/>
      <dgm:spPr/>
      <dgm:t>
        <a:bodyPr/>
        <a:lstStyle/>
        <a:p>
          <a:endParaRPr lang="en-US"/>
        </a:p>
      </dgm:t>
    </dgm:pt>
    <dgm:pt modelId="{E1549E89-37A5-4345-A49D-1729E5802CBB}" type="sibTrans" cxnId="{956E7E5C-1933-448C-8728-2658CEAD5CCD}">
      <dgm:prSet/>
      <dgm:spPr/>
      <dgm:t>
        <a:bodyPr/>
        <a:lstStyle/>
        <a:p>
          <a:endParaRPr lang="en-US"/>
        </a:p>
      </dgm:t>
    </dgm:pt>
    <dgm:pt modelId="{3EBE20B6-F667-4F65-979C-7EB05BFF8725}">
      <dgm:prSet/>
      <dgm:spPr/>
      <dgm:t>
        <a:bodyPr/>
        <a:lstStyle/>
        <a:p>
          <a:r>
            <a:rPr lang="en-US" dirty="0"/>
            <a:t>Traumatic: circumstances surrounding the death</a:t>
          </a:r>
        </a:p>
      </dgm:t>
    </dgm:pt>
    <dgm:pt modelId="{59AEC260-E4E2-444C-A971-2DDEF7E88272}" type="parTrans" cxnId="{6B932669-FE69-47C7-A20F-AFBBB10FE964}">
      <dgm:prSet/>
      <dgm:spPr/>
      <dgm:t>
        <a:bodyPr/>
        <a:lstStyle/>
        <a:p>
          <a:endParaRPr lang="en-US"/>
        </a:p>
      </dgm:t>
    </dgm:pt>
    <dgm:pt modelId="{16D963D1-B5F7-4CF6-A200-8811560A356D}" type="sibTrans" cxnId="{6B932669-FE69-47C7-A20F-AFBBB10FE964}">
      <dgm:prSet/>
      <dgm:spPr/>
      <dgm:t>
        <a:bodyPr/>
        <a:lstStyle/>
        <a:p>
          <a:endParaRPr lang="en-US"/>
        </a:p>
      </dgm:t>
    </dgm:pt>
    <dgm:pt modelId="{1BE63202-1288-49B2-92B8-2BCC6957D0B0}">
      <dgm:prSet/>
      <dgm:spPr/>
      <dgm:t>
        <a:bodyPr/>
        <a:lstStyle/>
        <a:p>
          <a:r>
            <a:rPr lang="en-US" dirty="0"/>
            <a:t>Secondary: “hidden” impacts of a death (i.e., finances, friendships, home, safety/security)</a:t>
          </a:r>
        </a:p>
      </dgm:t>
    </dgm:pt>
    <dgm:pt modelId="{DD41698B-BB50-4090-8E30-2253A568CDC0}" type="parTrans" cxnId="{7A79C428-984D-49C5-82A0-A3873D03B0F4}">
      <dgm:prSet/>
      <dgm:spPr/>
      <dgm:t>
        <a:bodyPr/>
        <a:lstStyle/>
        <a:p>
          <a:endParaRPr lang="en-US"/>
        </a:p>
      </dgm:t>
    </dgm:pt>
    <dgm:pt modelId="{20255D83-E05F-42D0-94F3-A2B6E98A56BB}" type="sibTrans" cxnId="{7A79C428-984D-49C5-82A0-A3873D03B0F4}">
      <dgm:prSet/>
      <dgm:spPr/>
      <dgm:t>
        <a:bodyPr/>
        <a:lstStyle/>
        <a:p>
          <a:endParaRPr lang="en-US"/>
        </a:p>
      </dgm:t>
    </dgm:pt>
    <dgm:pt modelId="{F98E36FD-4A8A-41EA-B9C7-FD63E27EC17A}">
      <dgm:prSet/>
      <dgm:spPr/>
      <dgm:t>
        <a:bodyPr/>
        <a:lstStyle/>
        <a:p>
          <a:r>
            <a:rPr lang="en-US" dirty="0"/>
            <a:t>Delayed: process of grieving is "put on hold" for some amount of time</a:t>
          </a:r>
        </a:p>
      </dgm:t>
    </dgm:pt>
    <dgm:pt modelId="{412B2F5B-EFBE-4B4B-96BA-64FA527696C0}" type="parTrans" cxnId="{4C7EB74B-F0A5-470F-9110-F621233C0A39}">
      <dgm:prSet/>
      <dgm:spPr/>
      <dgm:t>
        <a:bodyPr/>
        <a:lstStyle/>
        <a:p>
          <a:endParaRPr lang="en-US"/>
        </a:p>
      </dgm:t>
    </dgm:pt>
    <dgm:pt modelId="{4003B627-8EAD-4AEC-BEF4-8A9340A1C288}" type="sibTrans" cxnId="{4C7EB74B-F0A5-470F-9110-F621233C0A39}">
      <dgm:prSet/>
      <dgm:spPr/>
      <dgm:t>
        <a:bodyPr/>
        <a:lstStyle/>
        <a:p>
          <a:endParaRPr lang="en-US"/>
        </a:p>
      </dgm:t>
    </dgm:pt>
    <dgm:pt modelId="{591D3A05-B5B3-4EA6-BE4D-22D70B59D062}">
      <dgm:prSet/>
      <dgm:spPr/>
      <dgm:t>
        <a:bodyPr/>
        <a:lstStyle/>
        <a:p>
          <a:r>
            <a:rPr lang="en-US" dirty="0"/>
            <a:t>Suffocated: grief reactions that are punished (i.e., “acting out” or being told to “move on”)</a:t>
          </a:r>
        </a:p>
      </dgm:t>
    </dgm:pt>
    <dgm:pt modelId="{36A78B96-5AA6-4374-95BB-5ABA48F05F7F}" type="parTrans" cxnId="{8555C589-0DF6-4174-992B-A2BB86CB52C4}">
      <dgm:prSet/>
      <dgm:spPr/>
      <dgm:t>
        <a:bodyPr/>
        <a:lstStyle/>
        <a:p>
          <a:endParaRPr lang="en-US"/>
        </a:p>
      </dgm:t>
    </dgm:pt>
    <dgm:pt modelId="{4CAFC64C-0D1C-4842-9FB8-CBCEF60B1F18}" type="sibTrans" cxnId="{8555C589-0DF6-4174-992B-A2BB86CB52C4}">
      <dgm:prSet/>
      <dgm:spPr/>
      <dgm:t>
        <a:bodyPr/>
        <a:lstStyle/>
        <a:p>
          <a:endParaRPr lang="en-US"/>
        </a:p>
      </dgm:t>
    </dgm:pt>
    <dgm:pt modelId="{699418AB-5149-49F4-AC15-5A476AFE0FB8}" type="pres">
      <dgm:prSet presAssocID="{935916D2-C477-4BA3-8ED3-6E2618C95300}" presName="vert0" presStyleCnt="0">
        <dgm:presLayoutVars>
          <dgm:dir/>
          <dgm:animOne val="branch"/>
          <dgm:animLvl val="lvl"/>
        </dgm:presLayoutVars>
      </dgm:prSet>
      <dgm:spPr/>
    </dgm:pt>
    <dgm:pt modelId="{9B190D50-6FFD-4F98-841B-8AD25598EEEF}" type="pres">
      <dgm:prSet presAssocID="{08ABE998-8D16-47F9-9392-0D09C849FBAE}" presName="thickLine" presStyleLbl="alignNode1" presStyleIdx="0" presStyleCnt="11"/>
      <dgm:spPr/>
    </dgm:pt>
    <dgm:pt modelId="{D78DDAA8-B3A1-456D-B43E-13AAAA4FD8B3}" type="pres">
      <dgm:prSet presAssocID="{08ABE998-8D16-47F9-9392-0D09C849FBAE}" presName="horz1" presStyleCnt="0"/>
      <dgm:spPr/>
    </dgm:pt>
    <dgm:pt modelId="{703EBBFF-ADDF-4284-A041-61145E9B9C1E}" type="pres">
      <dgm:prSet presAssocID="{08ABE998-8D16-47F9-9392-0D09C849FBAE}" presName="tx1" presStyleLbl="revTx" presStyleIdx="0" presStyleCnt="11"/>
      <dgm:spPr/>
    </dgm:pt>
    <dgm:pt modelId="{B4891627-10B3-42EF-B34E-CF6182A9C599}" type="pres">
      <dgm:prSet presAssocID="{08ABE998-8D16-47F9-9392-0D09C849FBAE}" presName="vert1" presStyleCnt="0"/>
      <dgm:spPr/>
    </dgm:pt>
    <dgm:pt modelId="{F7D8D1D7-0250-4105-B55C-08F775EBBCFA}" type="pres">
      <dgm:prSet presAssocID="{890C34A3-B65B-4C86-AD4B-A21D90071609}" presName="thickLine" presStyleLbl="alignNode1" presStyleIdx="1" presStyleCnt="11"/>
      <dgm:spPr/>
    </dgm:pt>
    <dgm:pt modelId="{F008D520-993A-4A00-942C-CCDFE7088839}" type="pres">
      <dgm:prSet presAssocID="{890C34A3-B65B-4C86-AD4B-A21D90071609}" presName="horz1" presStyleCnt="0"/>
      <dgm:spPr/>
    </dgm:pt>
    <dgm:pt modelId="{6CD47F2B-C7EB-4C0A-864E-F8C1732ED0A5}" type="pres">
      <dgm:prSet presAssocID="{890C34A3-B65B-4C86-AD4B-A21D90071609}" presName="tx1" presStyleLbl="revTx" presStyleIdx="1" presStyleCnt="11"/>
      <dgm:spPr/>
    </dgm:pt>
    <dgm:pt modelId="{D803AFC4-5261-4FB3-823F-7036A6291C1D}" type="pres">
      <dgm:prSet presAssocID="{890C34A3-B65B-4C86-AD4B-A21D90071609}" presName="vert1" presStyleCnt="0"/>
      <dgm:spPr/>
    </dgm:pt>
    <dgm:pt modelId="{6AAC776B-7FDE-4F96-BB2F-EAC20BD0A9E3}" type="pres">
      <dgm:prSet presAssocID="{08F7D1CB-C73F-4E5A-92E0-D62894521DDD}" presName="thickLine" presStyleLbl="alignNode1" presStyleIdx="2" presStyleCnt="11"/>
      <dgm:spPr/>
    </dgm:pt>
    <dgm:pt modelId="{EB7C0C2E-6C95-46F9-99FB-6537F9F3AAF5}" type="pres">
      <dgm:prSet presAssocID="{08F7D1CB-C73F-4E5A-92E0-D62894521DDD}" presName="horz1" presStyleCnt="0"/>
      <dgm:spPr/>
    </dgm:pt>
    <dgm:pt modelId="{BAC797FE-7A1D-4701-900E-D6E2B3E7B13B}" type="pres">
      <dgm:prSet presAssocID="{08F7D1CB-C73F-4E5A-92E0-D62894521DDD}" presName="tx1" presStyleLbl="revTx" presStyleIdx="2" presStyleCnt="11"/>
      <dgm:spPr/>
    </dgm:pt>
    <dgm:pt modelId="{9BB7423F-671E-4A02-B8C7-6218FECDB288}" type="pres">
      <dgm:prSet presAssocID="{08F7D1CB-C73F-4E5A-92E0-D62894521DDD}" presName="vert1" presStyleCnt="0"/>
      <dgm:spPr/>
    </dgm:pt>
    <dgm:pt modelId="{E763CF73-F196-4296-8476-51E8CDFD6309}" type="pres">
      <dgm:prSet presAssocID="{8518CEDF-C22E-40E3-A5C7-0D58338AE146}" presName="thickLine" presStyleLbl="alignNode1" presStyleIdx="3" presStyleCnt="11"/>
      <dgm:spPr/>
    </dgm:pt>
    <dgm:pt modelId="{06C0FBE2-C6FD-47C1-98B1-2070D6D20C7A}" type="pres">
      <dgm:prSet presAssocID="{8518CEDF-C22E-40E3-A5C7-0D58338AE146}" presName="horz1" presStyleCnt="0"/>
      <dgm:spPr/>
    </dgm:pt>
    <dgm:pt modelId="{C568CF94-4DCC-4336-A62A-CC50B4F4B020}" type="pres">
      <dgm:prSet presAssocID="{8518CEDF-C22E-40E3-A5C7-0D58338AE146}" presName="tx1" presStyleLbl="revTx" presStyleIdx="3" presStyleCnt="11"/>
      <dgm:spPr/>
    </dgm:pt>
    <dgm:pt modelId="{AAE680DF-8112-4D93-92A6-FFC0649C9560}" type="pres">
      <dgm:prSet presAssocID="{8518CEDF-C22E-40E3-A5C7-0D58338AE146}" presName="vert1" presStyleCnt="0"/>
      <dgm:spPr/>
    </dgm:pt>
    <dgm:pt modelId="{4E007E05-AEBA-4F81-B44B-A2DA4747A8C5}" type="pres">
      <dgm:prSet presAssocID="{7487F093-6DD0-41D5-9619-BFBFD6BABD94}" presName="thickLine" presStyleLbl="alignNode1" presStyleIdx="4" presStyleCnt="11"/>
      <dgm:spPr/>
    </dgm:pt>
    <dgm:pt modelId="{708B5246-8DD0-4560-A52E-650DA160339D}" type="pres">
      <dgm:prSet presAssocID="{7487F093-6DD0-41D5-9619-BFBFD6BABD94}" presName="horz1" presStyleCnt="0"/>
      <dgm:spPr/>
    </dgm:pt>
    <dgm:pt modelId="{7445A37F-AB31-47E2-84AD-284ABBB7511B}" type="pres">
      <dgm:prSet presAssocID="{7487F093-6DD0-41D5-9619-BFBFD6BABD94}" presName="tx1" presStyleLbl="revTx" presStyleIdx="4" presStyleCnt="11"/>
      <dgm:spPr/>
    </dgm:pt>
    <dgm:pt modelId="{37F1F3D6-31B1-4A06-B6D8-32786891DA13}" type="pres">
      <dgm:prSet presAssocID="{7487F093-6DD0-41D5-9619-BFBFD6BABD94}" presName="vert1" presStyleCnt="0"/>
      <dgm:spPr/>
    </dgm:pt>
    <dgm:pt modelId="{893F178E-92ED-4F88-98E4-ECC0411AB49D}" type="pres">
      <dgm:prSet presAssocID="{12111792-50ED-4F1D-A80F-D285A4AB5585}" presName="thickLine" presStyleLbl="alignNode1" presStyleIdx="5" presStyleCnt="11"/>
      <dgm:spPr/>
    </dgm:pt>
    <dgm:pt modelId="{AD2588D3-46F2-4C8B-A6DB-6855C145D7AE}" type="pres">
      <dgm:prSet presAssocID="{12111792-50ED-4F1D-A80F-D285A4AB5585}" presName="horz1" presStyleCnt="0"/>
      <dgm:spPr/>
    </dgm:pt>
    <dgm:pt modelId="{DE6EDFAC-F67C-4A5C-A6FE-DC68BCDEF149}" type="pres">
      <dgm:prSet presAssocID="{12111792-50ED-4F1D-A80F-D285A4AB5585}" presName="tx1" presStyleLbl="revTx" presStyleIdx="5" presStyleCnt="11"/>
      <dgm:spPr/>
    </dgm:pt>
    <dgm:pt modelId="{AD0DDD15-8D08-481D-AC15-452FD0BDAE7C}" type="pres">
      <dgm:prSet presAssocID="{12111792-50ED-4F1D-A80F-D285A4AB5585}" presName="vert1" presStyleCnt="0"/>
      <dgm:spPr/>
    </dgm:pt>
    <dgm:pt modelId="{5E892A8B-E15B-41E5-A7D1-1DA6E1592B1D}" type="pres">
      <dgm:prSet presAssocID="{B188A8F0-5B5C-4068-A641-96D2F4F8D580}" presName="thickLine" presStyleLbl="alignNode1" presStyleIdx="6" presStyleCnt="11"/>
      <dgm:spPr/>
    </dgm:pt>
    <dgm:pt modelId="{8B5E73F9-A129-4745-B3B3-9DE048CC8860}" type="pres">
      <dgm:prSet presAssocID="{B188A8F0-5B5C-4068-A641-96D2F4F8D580}" presName="horz1" presStyleCnt="0"/>
      <dgm:spPr/>
    </dgm:pt>
    <dgm:pt modelId="{2DFEEE67-A009-452C-AA9D-9BB6C628A2EC}" type="pres">
      <dgm:prSet presAssocID="{B188A8F0-5B5C-4068-A641-96D2F4F8D580}" presName="tx1" presStyleLbl="revTx" presStyleIdx="6" presStyleCnt="11"/>
      <dgm:spPr/>
    </dgm:pt>
    <dgm:pt modelId="{087EBD4F-8AC5-4660-8D00-44E14B48239D}" type="pres">
      <dgm:prSet presAssocID="{B188A8F0-5B5C-4068-A641-96D2F4F8D580}" presName="vert1" presStyleCnt="0"/>
      <dgm:spPr/>
    </dgm:pt>
    <dgm:pt modelId="{C2845F7C-0A7F-4F37-B17F-31BB193EAF65}" type="pres">
      <dgm:prSet presAssocID="{3EBE20B6-F667-4F65-979C-7EB05BFF8725}" presName="thickLine" presStyleLbl="alignNode1" presStyleIdx="7" presStyleCnt="11"/>
      <dgm:spPr/>
    </dgm:pt>
    <dgm:pt modelId="{FEBC78E1-138B-48DD-8373-07442164A4F7}" type="pres">
      <dgm:prSet presAssocID="{3EBE20B6-F667-4F65-979C-7EB05BFF8725}" presName="horz1" presStyleCnt="0"/>
      <dgm:spPr/>
    </dgm:pt>
    <dgm:pt modelId="{0D3A06E3-3FC1-4926-BF95-E1104617D6CB}" type="pres">
      <dgm:prSet presAssocID="{3EBE20B6-F667-4F65-979C-7EB05BFF8725}" presName="tx1" presStyleLbl="revTx" presStyleIdx="7" presStyleCnt="11"/>
      <dgm:spPr/>
    </dgm:pt>
    <dgm:pt modelId="{552FEDF4-FFB8-42C7-ADFF-313D75E42CDA}" type="pres">
      <dgm:prSet presAssocID="{3EBE20B6-F667-4F65-979C-7EB05BFF8725}" presName="vert1" presStyleCnt="0"/>
      <dgm:spPr/>
    </dgm:pt>
    <dgm:pt modelId="{5FDAC00B-C86B-4954-911F-FA073E80658F}" type="pres">
      <dgm:prSet presAssocID="{1BE63202-1288-49B2-92B8-2BCC6957D0B0}" presName="thickLine" presStyleLbl="alignNode1" presStyleIdx="8" presStyleCnt="11"/>
      <dgm:spPr/>
    </dgm:pt>
    <dgm:pt modelId="{0413D43F-4EF7-40B2-9A09-9EB843159B9E}" type="pres">
      <dgm:prSet presAssocID="{1BE63202-1288-49B2-92B8-2BCC6957D0B0}" presName="horz1" presStyleCnt="0"/>
      <dgm:spPr/>
    </dgm:pt>
    <dgm:pt modelId="{C89FBFC9-FE5F-4719-9C28-385B361983FE}" type="pres">
      <dgm:prSet presAssocID="{1BE63202-1288-49B2-92B8-2BCC6957D0B0}" presName="tx1" presStyleLbl="revTx" presStyleIdx="8" presStyleCnt="11"/>
      <dgm:spPr/>
    </dgm:pt>
    <dgm:pt modelId="{F20D9EF4-3A34-48D2-AA7E-62FB08569867}" type="pres">
      <dgm:prSet presAssocID="{1BE63202-1288-49B2-92B8-2BCC6957D0B0}" presName="vert1" presStyleCnt="0"/>
      <dgm:spPr/>
    </dgm:pt>
    <dgm:pt modelId="{4F4602CA-A36E-4B34-B7D4-C6D51D86432C}" type="pres">
      <dgm:prSet presAssocID="{F98E36FD-4A8A-41EA-B9C7-FD63E27EC17A}" presName="thickLine" presStyleLbl="alignNode1" presStyleIdx="9" presStyleCnt="11"/>
      <dgm:spPr/>
    </dgm:pt>
    <dgm:pt modelId="{20FA773F-10CA-4DDF-9DA3-4CA65084949D}" type="pres">
      <dgm:prSet presAssocID="{F98E36FD-4A8A-41EA-B9C7-FD63E27EC17A}" presName="horz1" presStyleCnt="0"/>
      <dgm:spPr/>
    </dgm:pt>
    <dgm:pt modelId="{A2DF4EAA-D765-47E3-9AD3-68E2D375A226}" type="pres">
      <dgm:prSet presAssocID="{F98E36FD-4A8A-41EA-B9C7-FD63E27EC17A}" presName="tx1" presStyleLbl="revTx" presStyleIdx="9" presStyleCnt="11"/>
      <dgm:spPr/>
    </dgm:pt>
    <dgm:pt modelId="{F2F96129-E2E0-4663-A738-A90C2D30CDC8}" type="pres">
      <dgm:prSet presAssocID="{F98E36FD-4A8A-41EA-B9C7-FD63E27EC17A}" presName="vert1" presStyleCnt="0"/>
      <dgm:spPr/>
    </dgm:pt>
    <dgm:pt modelId="{C6B557F7-D7A8-4836-8DCC-7DE1C358B092}" type="pres">
      <dgm:prSet presAssocID="{591D3A05-B5B3-4EA6-BE4D-22D70B59D062}" presName="thickLine" presStyleLbl="alignNode1" presStyleIdx="10" presStyleCnt="11"/>
      <dgm:spPr/>
    </dgm:pt>
    <dgm:pt modelId="{02C754FF-DBE8-423D-84CF-5DC3226F5E49}" type="pres">
      <dgm:prSet presAssocID="{591D3A05-B5B3-4EA6-BE4D-22D70B59D062}" presName="horz1" presStyleCnt="0"/>
      <dgm:spPr/>
    </dgm:pt>
    <dgm:pt modelId="{67AA0D6B-3989-4854-9EC3-56E52EE119B5}" type="pres">
      <dgm:prSet presAssocID="{591D3A05-B5B3-4EA6-BE4D-22D70B59D062}" presName="tx1" presStyleLbl="revTx" presStyleIdx="10" presStyleCnt="11"/>
      <dgm:spPr/>
    </dgm:pt>
    <dgm:pt modelId="{DFC03782-478A-4B89-91BA-9F8E17026945}" type="pres">
      <dgm:prSet presAssocID="{591D3A05-B5B3-4EA6-BE4D-22D70B59D062}" presName="vert1" presStyleCnt="0"/>
      <dgm:spPr/>
    </dgm:pt>
  </dgm:ptLst>
  <dgm:cxnLst>
    <dgm:cxn modelId="{7A79C428-984D-49C5-82A0-A3873D03B0F4}" srcId="{935916D2-C477-4BA3-8ED3-6E2618C95300}" destId="{1BE63202-1288-49B2-92B8-2BCC6957D0B0}" srcOrd="8" destOrd="0" parTransId="{DD41698B-BB50-4090-8E30-2253A568CDC0}" sibTransId="{20255D83-E05F-42D0-94F3-A2B6E98A56BB}"/>
    <dgm:cxn modelId="{C249E32C-0D8C-4078-8F9E-E132D6332B6F}" type="presOf" srcId="{08F7D1CB-C73F-4E5A-92E0-D62894521DDD}" destId="{BAC797FE-7A1D-4701-900E-D6E2B3E7B13B}" srcOrd="0" destOrd="0" presId="urn:microsoft.com/office/officeart/2008/layout/LinedList"/>
    <dgm:cxn modelId="{80342F33-C15B-4273-B1BB-DAE25203D89D}" srcId="{935916D2-C477-4BA3-8ED3-6E2618C95300}" destId="{08ABE998-8D16-47F9-9392-0D09C849FBAE}" srcOrd="0" destOrd="0" parTransId="{E90602CA-3770-4423-A10A-DE99A7B65A72}" sibTransId="{A07674CC-3D22-4E06-AC01-3A9EE6833403}"/>
    <dgm:cxn modelId="{956E7E5C-1933-448C-8728-2658CEAD5CCD}" srcId="{935916D2-C477-4BA3-8ED3-6E2618C95300}" destId="{B188A8F0-5B5C-4068-A641-96D2F4F8D580}" srcOrd="6" destOrd="0" parTransId="{BACA179B-D14F-46FD-9B4C-8C2F864DA0EF}" sibTransId="{E1549E89-37A5-4345-A49D-1729E5802CBB}"/>
    <dgm:cxn modelId="{E682AA5F-F7E7-454E-85A0-2A14012B0660}" type="presOf" srcId="{B188A8F0-5B5C-4068-A641-96D2F4F8D580}" destId="{2DFEEE67-A009-452C-AA9D-9BB6C628A2EC}" srcOrd="0" destOrd="0" presId="urn:microsoft.com/office/officeart/2008/layout/LinedList"/>
    <dgm:cxn modelId="{EECF3060-B77D-4F35-BBE8-32DE8F4378A2}" srcId="{935916D2-C477-4BA3-8ED3-6E2618C95300}" destId="{12111792-50ED-4F1D-A80F-D285A4AB5585}" srcOrd="5" destOrd="0" parTransId="{6394D0D5-8EFD-490F-BB71-1ACEBA7FE02A}" sibTransId="{291289FE-EDE6-45EE-8543-1D7C9976B6FC}"/>
    <dgm:cxn modelId="{97758144-127E-420F-B584-3C1EFED2D465}" type="presOf" srcId="{08ABE998-8D16-47F9-9392-0D09C849FBAE}" destId="{703EBBFF-ADDF-4284-A041-61145E9B9C1E}" srcOrd="0" destOrd="0" presId="urn:microsoft.com/office/officeart/2008/layout/LinedList"/>
    <dgm:cxn modelId="{FC9FA748-516F-4416-9B46-7310D4B2EF59}" srcId="{935916D2-C477-4BA3-8ED3-6E2618C95300}" destId="{7487F093-6DD0-41D5-9619-BFBFD6BABD94}" srcOrd="4" destOrd="0" parTransId="{AE1C0735-5D52-4B82-9537-C7669B4AA521}" sibTransId="{F651180D-1486-4171-923C-90F13CE32672}"/>
    <dgm:cxn modelId="{6B932669-FE69-47C7-A20F-AFBBB10FE964}" srcId="{935916D2-C477-4BA3-8ED3-6E2618C95300}" destId="{3EBE20B6-F667-4F65-979C-7EB05BFF8725}" srcOrd="7" destOrd="0" parTransId="{59AEC260-E4E2-444C-A971-2DDEF7E88272}" sibTransId="{16D963D1-B5F7-4CF6-A200-8811560A356D}"/>
    <dgm:cxn modelId="{08D2F44A-2342-432F-883D-432C5876A8A1}" type="presOf" srcId="{12111792-50ED-4F1D-A80F-D285A4AB5585}" destId="{DE6EDFAC-F67C-4A5C-A6FE-DC68BCDEF149}" srcOrd="0" destOrd="0" presId="urn:microsoft.com/office/officeart/2008/layout/LinedList"/>
    <dgm:cxn modelId="{DA442C4B-D0DF-4564-AABD-62661898AECE}" type="presOf" srcId="{3EBE20B6-F667-4F65-979C-7EB05BFF8725}" destId="{0D3A06E3-3FC1-4926-BF95-E1104617D6CB}" srcOrd="0" destOrd="0" presId="urn:microsoft.com/office/officeart/2008/layout/LinedList"/>
    <dgm:cxn modelId="{4C7EB74B-F0A5-470F-9110-F621233C0A39}" srcId="{935916D2-C477-4BA3-8ED3-6E2618C95300}" destId="{F98E36FD-4A8A-41EA-B9C7-FD63E27EC17A}" srcOrd="9" destOrd="0" parTransId="{412B2F5B-EFBE-4B4B-96BA-64FA527696C0}" sibTransId="{4003B627-8EAD-4AEC-BEF4-8A9340A1C288}"/>
    <dgm:cxn modelId="{0F26064D-D3BB-49B3-A567-3F6CEA06FDAB}" srcId="{935916D2-C477-4BA3-8ED3-6E2618C95300}" destId="{08F7D1CB-C73F-4E5A-92E0-D62894521DDD}" srcOrd="2" destOrd="0" parTransId="{172CEAF7-46AE-4B13-964B-85AC84A79BA8}" sibTransId="{6653603D-112F-4779-8231-78155138D53E}"/>
    <dgm:cxn modelId="{9E830352-9F06-421C-A65E-1A75BD0C504C}" type="presOf" srcId="{7487F093-6DD0-41D5-9619-BFBFD6BABD94}" destId="{7445A37F-AB31-47E2-84AD-284ABBB7511B}" srcOrd="0" destOrd="0" presId="urn:microsoft.com/office/officeart/2008/layout/LinedList"/>
    <dgm:cxn modelId="{8555C589-0DF6-4174-992B-A2BB86CB52C4}" srcId="{935916D2-C477-4BA3-8ED3-6E2618C95300}" destId="{591D3A05-B5B3-4EA6-BE4D-22D70B59D062}" srcOrd="10" destOrd="0" parTransId="{36A78B96-5AA6-4374-95BB-5ABA48F05F7F}" sibTransId="{4CAFC64C-0D1C-4842-9FB8-CBCEF60B1F18}"/>
    <dgm:cxn modelId="{F260C292-997F-455C-AB6A-8A9725994B97}" type="presOf" srcId="{8518CEDF-C22E-40E3-A5C7-0D58338AE146}" destId="{C568CF94-4DCC-4336-A62A-CC50B4F4B020}" srcOrd="0" destOrd="0" presId="urn:microsoft.com/office/officeart/2008/layout/LinedList"/>
    <dgm:cxn modelId="{DBCE249E-AA61-4F85-AC40-2EDDCADCC06F}" type="presOf" srcId="{890C34A3-B65B-4C86-AD4B-A21D90071609}" destId="{6CD47F2B-C7EB-4C0A-864E-F8C1732ED0A5}" srcOrd="0" destOrd="0" presId="urn:microsoft.com/office/officeart/2008/layout/LinedList"/>
    <dgm:cxn modelId="{74E53CA4-E875-4800-856A-A6BA35F52055}" srcId="{935916D2-C477-4BA3-8ED3-6E2618C95300}" destId="{8518CEDF-C22E-40E3-A5C7-0D58338AE146}" srcOrd="3" destOrd="0" parTransId="{5372EF88-CA41-4C99-B26A-CA11AA10DA8C}" sibTransId="{5728BD2C-9BAE-4526-B96D-7CB855B9AF55}"/>
    <dgm:cxn modelId="{59D2F4AD-66EC-45E6-977B-A94EE9F063B7}" type="presOf" srcId="{F98E36FD-4A8A-41EA-B9C7-FD63E27EC17A}" destId="{A2DF4EAA-D765-47E3-9AD3-68E2D375A226}" srcOrd="0" destOrd="0" presId="urn:microsoft.com/office/officeart/2008/layout/LinedList"/>
    <dgm:cxn modelId="{2D9F7AB4-CD92-49E9-A8CB-8A760316AA20}" type="presOf" srcId="{935916D2-C477-4BA3-8ED3-6E2618C95300}" destId="{699418AB-5149-49F4-AC15-5A476AFE0FB8}" srcOrd="0" destOrd="0" presId="urn:microsoft.com/office/officeart/2008/layout/LinedList"/>
    <dgm:cxn modelId="{F9278BC0-E609-4815-8371-29A9BA9DEF51}" type="presOf" srcId="{591D3A05-B5B3-4EA6-BE4D-22D70B59D062}" destId="{67AA0D6B-3989-4854-9EC3-56E52EE119B5}" srcOrd="0" destOrd="0" presId="urn:microsoft.com/office/officeart/2008/layout/LinedList"/>
    <dgm:cxn modelId="{009752CC-E6FE-4BAD-98A0-20B12C5FFDC3}" type="presOf" srcId="{1BE63202-1288-49B2-92B8-2BCC6957D0B0}" destId="{C89FBFC9-FE5F-4719-9C28-385B361983FE}" srcOrd="0" destOrd="0" presId="urn:microsoft.com/office/officeart/2008/layout/LinedList"/>
    <dgm:cxn modelId="{D72B34FF-35B6-4F44-ABB5-660E50E90446}" srcId="{935916D2-C477-4BA3-8ED3-6E2618C95300}" destId="{890C34A3-B65B-4C86-AD4B-A21D90071609}" srcOrd="1" destOrd="0" parTransId="{4F38C9E5-94EF-4347-8A70-081E1FF512B2}" sibTransId="{F1DB1943-E46C-4D1E-8745-FA0F716DD891}"/>
    <dgm:cxn modelId="{0EA1B7D6-DF3E-4BFD-9A9E-37C3F49639AD}" type="presParOf" srcId="{699418AB-5149-49F4-AC15-5A476AFE0FB8}" destId="{9B190D50-6FFD-4F98-841B-8AD25598EEEF}" srcOrd="0" destOrd="0" presId="urn:microsoft.com/office/officeart/2008/layout/LinedList"/>
    <dgm:cxn modelId="{516C277A-451A-49F0-AA22-EC138051E6B0}" type="presParOf" srcId="{699418AB-5149-49F4-AC15-5A476AFE0FB8}" destId="{D78DDAA8-B3A1-456D-B43E-13AAAA4FD8B3}" srcOrd="1" destOrd="0" presId="urn:microsoft.com/office/officeart/2008/layout/LinedList"/>
    <dgm:cxn modelId="{18C9FD39-723A-4039-9B6E-6F1023061482}" type="presParOf" srcId="{D78DDAA8-B3A1-456D-B43E-13AAAA4FD8B3}" destId="{703EBBFF-ADDF-4284-A041-61145E9B9C1E}" srcOrd="0" destOrd="0" presId="urn:microsoft.com/office/officeart/2008/layout/LinedList"/>
    <dgm:cxn modelId="{4187665F-A13B-4DCE-8412-637378B8AFEC}" type="presParOf" srcId="{D78DDAA8-B3A1-456D-B43E-13AAAA4FD8B3}" destId="{B4891627-10B3-42EF-B34E-CF6182A9C599}" srcOrd="1" destOrd="0" presId="urn:microsoft.com/office/officeart/2008/layout/LinedList"/>
    <dgm:cxn modelId="{1D9C11EC-4A59-4775-B1AE-2628D0EF74E8}" type="presParOf" srcId="{699418AB-5149-49F4-AC15-5A476AFE0FB8}" destId="{F7D8D1D7-0250-4105-B55C-08F775EBBCFA}" srcOrd="2" destOrd="0" presId="urn:microsoft.com/office/officeart/2008/layout/LinedList"/>
    <dgm:cxn modelId="{1B4041FC-9C3A-4C8A-86B4-BAE347956B94}" type="presParOf" srcId="{699418AB-5149-49F4-AC15-5A476AFE0FB8}" destId="{F008D520-993A-4A00-942C-CCDFE7088839}" srcOrd="3" destOrd="0" presId="urn:microsoft.com/office/officeart/2008/layout/LinedList"/>
    <dgm:cxn modelId="{B4A011E9-B4E9-4AC4-820A-8E0C900138FE}" type="presParOf" srcId="{F008D520-993A-4A00-942C-CCDFE7088839}" destId="{6CD47F2B-C7EB-4C0A-864E-F8C1732ED0A5}" srcOrd="0" destOrd="0" presId="urn:microsoft.com/office/officeart/2008/layout/LinedList"/>
    <dgm:cxn modelId="{4E36A750-673F-421D-B4FC-511C0518F9A5}" type="presParOf" srcId="{F008D520-993A-4A00-942C-CCDFE7088839}" destId="{D803AFC4-5261-4FB3-823F-7036A6291C1D}" srcOrd="1" destOrd="0" presId="urn:microsoft.com/office/officeart/2008/layout/LinedList"/>
    <dgm:cxn modelId="{EA4E0EA9-145A-420B-86C9-0283F4E6FD5C}" type="presParOf" srcId="{699418AB-5149-49F4-AC15-5A476AFE0FB8}" destId="{6AAC776B-7FDE-4F96-BB2F-EAC20BD0A9E3}" srcOrd="4" destOrd="0" presId="urn:microsoft.com/office/officeart/2008/layout/LinedList"/>
    <dgm:cxn modelId="{40E08F2A-18B6-4977-A685-5D7A2C756D28}" type="presParOf" srcId="{699418AB-5149-49F4-AC15-5A476AFE0FB8}" destId="{EB7C0C2E-6C95-46F9-99FB-6537F9F3AAF5}" srcOrd="5" destOrd="0" presId="urn:microsoft.com/office/officeart/2008/layout/LinedList"/>
    <dgm:cxn modelId="{D9BAFB5F-3293-43DF-BD9E-47A40F7A8FC5}" type="presParOf" srcId="{EB7C0C2E-6C95-46F9-99FB-6537F9F3AAF5}" destId="{BAC797FE-7A1D-4701-900E-D6E2B3E7B13B}" srcOrd="0" destOrd="0" presId="urn:microsoft.com/office/officeart/2008/layout/LinedList"/>
    <dgm:cxn modelId="{1C305EBF-9BC7-412C-8517-D1C3377268AA}" type="presParOf" srcId="{EB7C0C2E-6C95-46F9-99FB-6537F9F3AAF5}" destId="{9BB7423F-671E-4A02-B8C7-6218FECDB288}" srcOrd="1" destOrd="0" presId="urn:microsoft.com/office/officeart/2008/layout/LinedList"/>
    <dgm:cxn modelId="{44D68009-382C-4274-A1EC-F9C4DA24BCEB}" type="presParOf" srcId="{699418AB-5149-49F4-AC15-5A476AFE0FB8}" destId="{E763CF73-F196-4296-8476-51E8CDFD6309}" srcOrd="6" destOrd="0" presId="urn:microsoft.com/office/officeart/2008/layout/LinedList"/>
    <dgm:cxn modelId="{8813A7E3-3046-4B30-8866-67A88331CE66}" type="presParOf" srcId="{699418AB-5149-49F4-AC15-5A476AFE0FB8}" destId="{06C0FBE2-C6FD-47C1-98B1-2070D6D20C7A}" srcOrd="7" destOrd="0" presId="urn:microsoft.com/office/officeart/2008/layout/LinedList"/>
    <dgm:cxn modelId="{A6839560-79F7-483B-AB78-CF3B5125AA47}" type="presParOf" srcId="{06C0FBE2-C6FD-47C1-98B1-2070D6D20C7A}" destId="{C568CF94-4DCC-4336-A62A-CC50B4F4B020}" srcOrd="0" destOrd="0" presId="urn:microsoft.com/office/officeart/2008/layout/LinedList"/>
    <dgm:cxn modelId="{BD7AA439-8E58-4FD6-8CCD-DD2891040820}" type="presParOf" srcId="{06C0FBE2-C6FD-47C1-98B1-2070D6D20C7A}" destId="{AAE680DF-8112-4D93-92A6-FFC0649C9560}" srcOrd="1" destOrd="0" presId="urn:microsoft.com/office/officeart/2008/layout/LinedList"/>
    <dgm:cxn modelId="{EC172F09-F2E7-4BD9-A856-96BEBFAA183E}" type="presParOf" srcId="{699418AB-5149-49F4-AC15-5A476AFE0FB8}" destId="{4E007E05-AEBA-4F81-B44B-A2DA4747A8C5}" srcOrd="8" destOrd="0" presId="urn:microsoft.com/office/officeart/2008/layout/LinedList"/>
    <dgm:cxn modelId="{93C5B9B9-2BB2-4BF0-B880-26500058B616}" type="presParOf" srcId="{699418AB-5149-49F4-AC15-5A476AFE0FB8}" destId="{708B5246-8DD0-4560-A52E-650DA160339D}" srcOrd="9" destOrd="0" presId="urn:microsoft.com/office/officeart/2008/layout/LinedList"/>
    <dgm:cxn modelId="{659780D5-B98A-495B-89DD-5B7E6B960667}" type="presParOf" srcId="{708B5246-8DD0-4560-A52E-650DA160339D}" destId="{7445A37F-AB31-47E2-84AD-284ABBB7511B}" srcOrd="0" destOrd="0" presId="urn:microsoft.com/office/officeart/2008/layout/LinedList"/>
    <dgm:cxn modelId="{D2626910-4BDB-42CD-B692-C54CDD6D8C2A}" type="presParOf" srcId="{708B5246-8DD0-4560-A52E-650DA160339D}" destId="{37F1F3D6-31B1-4A06-B6D8-32786891DA13}" srcOrd="1" destOrd="0" presId="urn:microsoft.com/office/officeart/2008/layout/LinedList"/>
    <dgm:cxn modelId="{3F57C95A-32C4-4424-8FF1-4C4D701D0BBD}" type="presParOf" srcId="{699418AB-5149-49F4-AC15-5A476AFE0FB8}" destId="{893F178E-92ED-4F88-98E4-ECC0411AB49D}" srcOrd="10" destOrd="0" presId="urn:microsoft.com/office/officeart/2008/layout/LinedList"/>
    <dgm:cxn modelId="{A02F6345-0E9D-40CD-8F4F-956A3A4DEA0B}" type="presParOf" srcId="{699418AB-5149-49F4-AC15-5A476AFE0FB8}" destId="{AD2588D3-46F2-4C8B-A6DB-6855C145D7AE}" srcOrd="11" destOrd="0" presId="urn:microsoft.com/office/officeart/2008/layout/LinedList"/>
    <dgm:cxn modelId="{DAB47EA8-CBFA-4E5B-B681-DE35C4DD88B2}" type="presParOf" srcId="{AD2588D3-46F2-4C8B-A6DB-6855C145D7AE}" destId="{DE6EDFAC-F67C-4A5C-A6FE-DC68BCDEF149}" srcOrd="0" destOrd="0" presId="urn:microsoft.com/office/officeart/2008/layout/LinedList"/>
    <dgm:cxn modelId="{6C4E4FD5-2055-42EB-916E-0436F7F6B2AD}" type="presParOf" srcId="{AD2588D3-46F2-4C8B-A6DB-6855C145D7AE}" destId="{AD0DDD15-8D08-481D-AC15-452FD0BDAE7C}" srcOrd="1" destOrd="0" presId="urn:microsoft.com/office/officeart/2008/layout/LinedList"/>
    <dgm:cxn modelId="{9525CFEB-E726-4AB8-BFA3-3F4A7344B03D}" type="presParOf" srcId="{699418AB-5149-49F4-AC15-5A476AFE0FB8}" destId="{5E892A8B-E15B-41E5-A7D1-1DA6E1592B1D}" srcOrd="12" destOrd="0" presId="urn:microsoft.com/office/officeart/2008/layout/LinedList"/>
    <dgm:cxn modelId="{79F586C3-64CA-496F-B666-F41F70157543}" type="presParOf" srcId="{699418AB-5149-49F4-AC15-5A476AFE0FB8}" destId="{8B5E73F9-A129-4745-B3B3-9DE048CC8860}" srcOrd="13" destOrd="0" presId="urn:microsoft.com/office/officeart/2008/layout/LinedList"/>
    <dgm:cxn modelId="{3D505B68-1BDF-4091-A64F-FDBBC9452917}" type="presParOf" srcId="{8B5E73F9-A129-4745-B3B3-9DE048CC8860}" destId="{2DFEEE67-A009-452C-AA9D-9BB6C628A2EC}" srcOrd="0" destOrd="0" presId="urn:microsoft.com/office/officeart/2008/layout/LinedList"/>
    <dgm:cxn modelId="{77EC5AFD-EE5B-43B4-AD1E-D1BE4EB191B1}" type="presParOf" srcId="{8B5E73F9-A129-4745-B3B3-9DE048CC8860}" destId="{087EBD4F-8AC5-4660-8D00-44E14B48239D}" srcOrd="1" destOrd="0" presId="urn:microsoft.com/office/officeart/2008/layout/LinedList"/>
    <dgm:cxn modelId="{7DF1DAD6-D8F2-41AA-BBBA-8BFC2926121D}" type="presParOf" srcId="{699418AB-5149-49F4-AC15-5A476AFE0FB8}" destId="{C2845F7C-0A7F-4F37-B17F-31BB193EAF65}" srcOrd="14" destOrd="0" presId="urn:microsoft.com/office/officeart/2008/layout/LinedList"/>
    <dgm:cxn modelId="{EF952409-B3C7-494B-92B4-A28B22B267D8}" type="presParOf" srcId="{699418AB-5149-49F4-AC15-5A476AFE0FB8}" destId="{FEBC78E1-138B-48DD-8373-07442164A4F7}" srcOrd="15" destOrd="0" presId="urn:microsoft.com/office/officeart/2008/layout/LinedList"/>
    <dgm:cxn modelId="{C4AB9F3E-A189-4478-A8AC-587BAE3D8EC7}" type="presParOf" srcId="{FEBC78E1-138B-48DD-8373-07442164A4F7}" destId="{0D3A06E3-3FC1-4926-BF95-E1104617D6CB}" srcOrd="0" destOrd="0" presId="urn:microsoft.com/office/officeart/2008/layout/LinedList"/>
    <dgm:cxn modelId="{73C62A8E-93DB-42D3-8F8E-A20AFD88D6CC}" type="presParOf" srcId="{FEBC78E1-138B-48DD-8373-07442164A4F7}" destId="{552FEDF4-FFB8-42C7-ADFF-313D75E42CDA}" srcOrd="1" destOrd="0" presId="urn:microsoft.com/office/officeart/2008/layout/LinedList"/>
    <dgm:cxn modelId="{E9716C86-2910-44DE-9678-F0257ED5E9DE}" type="presParOf" srcId="{699418AB-5149-49F4-AC15-5A476AFE0FB8}" destId="{5FDAC00B-C86B-4954-911F-FA073E80658F}" srcOrd="16" destOrd="0" presId="urn:microsoft.com/office/officeart/2008/layout/LinedList"/>
    <dgm:cxn modelId="{290704A1-93C7-4660-BD5A-27B1977B0D81}" type="presParOf" srcId="{699418AB-5149-49F4-AC15-5A476AFE0FB8}" destId="{0413D43F-4EF7-40B2-9A09-9EB843159B9E}" srcOrd="17" destOrd="0" presId="urn:microsoft.com/office/officeart/2008/layout/LinedList"/>
    <dgm:cxn modelId="{095189D9-21C6-4A98-8812-08F2A580D5AD}" type="presParOf" srcId="{0413D43F-4EF7-40B2-9A09-9EB843159B9E}" destId="{C89FBFC9-FE5F-4719-9C28-385B361983FE}" srcOrd="0" destOrd="0" presId="urn:microsoft.com/office/officeart/2008/layout/LinedList"/>
    <dgm:cxn modelId="{1D419733-AFFA-4D43-A4EE-5FE6D8148660}" type="presParOf" srcId="{0413D43F-4EF7-40B2-9A09-9EB843159B9E}" destId="{F20D9EF4-3A34-48D2-AA7E-62FB08569867}" srcOrd="1" destOrd="0" presId="urn:microsoft.com/office/officeart/2008/layout/LinedList"/>
    <dgm:cxn modelId="{03B5D007-6071-45F0-B29E-97A816F47B44}" type="presParOf" srcId="{699418AB-5149-49F4-AC15-5A476AFE0FB8}" destId="{4F4602CA-A36E-4B34-B7D4-C6D51D86432C}" srcOrd="18" destOrd="0" presId="urn:microsoft.com/office/officeart/2008/layout/LinedList"/>
    <dgm:cxn modelId="{309F8D4F-613E-4284-A199-8E38F21FE8E7}" type="presParOf" srcId="{699418AB-5149-49F4-AC15-5A476AFE0FB8}" destId="{20FA773F-10CA-4DDF-9DA3-4CA65084949D}" srcOrd="19" destOrd="0" presId="urn:microsoft.com/office/officeart/2008/layout/LinedList"/>
    <dgm:cxn modelId="{D062FD4A-8DA7-42AE-80F7-D497837540C3}" type="presParOf" srcId="{20FA773F-10CA-4DDF-9DA3-4CA65084949D}" destId="{A2DF4EAA-D765-47E3-9AD3-68E2D375A226}" srcOrd="0" destOrd="0" presId="urn:microsoft.com/office/officeart/2008/layout/LinedList"/>
    <dgm:cxn modelId="{89A1AFEC-0AE5-49D1-AC8D-DBE9164EF404}" type="presParOf" srcId="{20FA773F-10CA-4DDF-9DA3-4CA65084949D}" destId="{F2F96129-E2E0-4663-A738-A90C2D30CDC8}" srcOrd="1" destOrd="0" presId="urn:microsoft.com/office/officeart/2008/layout/LinedList"/>
    <dgm:cxn modelId="{4F75BE1B-8C72-4F64-B8E8-0097FBA4F3F4}" type="presParOf" srcId="{699418AB-5149-49F4-AC15-5A476AFE0FB8}" destId="{C6B557F7-D7A8-4836-8DCC-7DE1C358B092}" srcOrd="20" destOrd="0" presId="urn:microsoft.com/office/officeart/2008/layout/LinedList"/>
    <dgm:cxn modelId="{8FBFACB2-EFC0-4DE6-B566-A1B9AFD8E808}" type="presParOf" srcId="{699418AB-5149-49F4-AC15-5A476AFE0FB8}" destId="{02C754FF-DBE8-423D-84CF-5DC3226F5E49}" srcOrd="21" destOrd="0" presId="urn:microsoft.com/office/officeart/2008/layout/LinedList"/>
    <dgm:cxn modelId="{C4C9BD50-25F5-47CF-B5D1-17E64340AF5F}" type="presParOf" srcId="{02C754FF-DBE8-423D-84CF-5DC3226F5E49}" destId="{67AA0D6B-3989-4854-9EC3-56E52EE119B5}" srcOrd="0" destOrd="0" presId="urn:microsoft.com/office/officeart/2008/layout/LinedList"/>
    <dgm:cxn modelId="{88C6F762-E99D-4666-97E8-F534643CBCEF}" type="presParOf" srcId="{02C754FF-DBE8-423D-84CF-5DC3226F5E49}" destId="{DFC03782-478A-4B89-91BA-9F8E17026945}"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036B1F5-080E-4E4F-8A85-16F71619513B}" type="doc">
      <dgm:prSet loTypeId="urn:microsoft.com/office/officeart/2005/8/layout/default" loCatId="list" qsTypeId="urn:microsoft.com/office/officeart/2005/8/quickstyle/simple1" qsCatId="simple" csTypeId="urn:microsoft.com/office/officeart/2005/8/colors/colorful1" csCatId="colorful"/>
      <dgm:spPr/>
      <dgm:t>
        <a:bodyPr/>
        <a:lstStyle/>
        <a:p>
          <a:endParaRPr lang="en-US"/>
        </a:p>
      </dgm:t>
    </dgm:pt>
    <dgm:pt modelId="{F89DDF12-DAB4-4DEE-9C11-A9D6B7814114}">
      <dgm:prSet/>
      <dgm:spPr/>
      <dgm:t>
        <a:bodyPr/>
        <a:lstStyle/>
        <a:p>
          <a:r>
            <a:rPr lang="en-US"/>
            <a:t>Exhaustion and fatigue</a:t>
          </a:r>
        </a:p>
      </dgm:t>
    </dgm:pt>
    <dgm:pt modelId="{AF8DD327-E340-480A-B3BF-2176D381AD21}" type="parTrans" cxnId="{9279DB0B-542C-4EA2-865E-75D011D636FC}">
      <dgm:prSet/>
      <dgm:spPr/>
      <dgm:t>
        <a:bodyPr/>
        <a:lstStyle/>
        <a:p>
          <a:endParaRPr lang="en-US"/>
        </a:p>
      </dgm:t>
    </dgm:pt>
    <dgm:pt modelId="{E8EC9361-434B-45E9-B1E5-427A0502B808}" type="sibTrans" cxnId="{9279DB0B-542C-4EA2-865E-75D011D636FC}">
      <dgm:prSet/>
      <dgm:spPr/>
      <dgm:t>
        <a:bodyPr/>
        <a:lstStyle/>
        <a:p>
          <a:endParaRPr lang="en-US"/>
        </a:p>
      </dgm:t>
    </dgm:pt>
    <dgm:pt modelId="{446587EE-E60D-4066-A0EF-7F778E07F386}">
      <dgm:prSet/>
      <dgm:spPr/>
      <dgm:t>
        <a:bodyPr/>
        <a:lstStyle/>
        <a:p>
          <a:r>
            <a:rPr lang="en-US"/>
            <a:t>Change in sleep patterns (falling asleep and staying asleep)</a:t>
          </a:r>
        </a:p>
      </dgm:t>
    </dgm:pt>
    <dgm:pt modelId="{5726B867-2BF0-4157-838F-607268AEE470}" type="parTrans" cxnId="{3CB95982-9996-4976-95E5-ECFF5A972369}">
      <dgm:prSet/>
      <dgm:spPr/>
      <dgm:t>
        <a:bodyPr/>
        <a:lstStyle/>
        <a:p>
          <a:endParaRPr lang="en-US"/>
        </a:p>
      </dgm:t>
    </dgm:pt>
    <dgm:pt modelId="{C9360E1A-8A36-400C-B7B8-CCA97FDB0084}" type="sibTrans" cxnId="{3CB95982-9996-4976-95E5-ECFF5A972369}">
      <dgm:prSet/>
      <dgm:spPr/>
      <dgm:t>
        <a:bodyPr/>
        <a:lstStyle/>
        <a:p>
          <a:endParaRPr lang="en-US"/>
        </a:p>
      </dgm:t>
    </dgm:pt>
    <dgm:pt modelId="{C0CABAD1-FE7C-470C-97B0-03D25BCD3721}">
      <dgm:prSet/>
      <dgm:spPr/>
      <dgm:t>
        <a:bodyPr/>
        <a:lstStyle/>
        <a:p>
          <a:r>
            <a:rPr lang="en-US"/>
            <a:t>Difficulty focusing, fogginess, forgetfulness, “clumsiness”</a:t>
          </a:r>
        </a:p>
      </dgm:t>
    </dgm:pt>
    <dgm:pt modelId="{BBA77A7E-56B8-4392-B0E1-75AC8573AD26}" type="parTrans" cxnId="{B25BD4AA-0AEB-46E4-BEC5-FCF653767DF6}">
      <dgm:prSet/>
      <dgm:spPr/>
      <dgm:t>
        <a:bodyPr/>
        <a:lstStyle/>
        <a:p>
          <a:endParaRPr lang="en-US"/>
        </a:p>
      </dgm:t>
    </dgm:pt>
    <dgm:pt modelId="{6251BB1C-AE1F-491D-8320-AF0B8F1C3D4B}" type="sibTrans" cxnId="{B25BD4AA-0AEB-46E4-BEC5-FCF653767DF6}">
      <dgm:prSet/>
      <dgm:spPr/>
      <dgm:t>
        <a:bodyPr/>
        <a:lstStyle/>
        <a:p>
          <a:endParaRPr lang="en-US"/>
        </a:p>
      </dgm:t>
    </dgm:pt>
    <dgm:pt modelId="{4B41A4DF-BA74-4BE2-B44F-FC3EA2192AAF}">
      <dgm:prSet/>
      <dgm:spPr/>
      <dgm:t>
        <a:bodyPr/>
        <a:lstStyle/>
        <a:p>
          <a:r>
            <a:rPr lang="en-US"/>
            <a:t>Changes in appetite (increase or decrease), digestive issues</a:t>
          </a:r>
        </a:p>
      </dgm:t>
    </dgm:pt>
    <dgm:pt modelId="{F54BA076-7AAB-4E9A-A980-3D6D48732B63}" type="parTrans" cxnId="{EFAEC9A3-D982-40D3-A841-11D9F380BA4F}">
      <dgm:prSet/>
      <dgm:spPr/>
      <dgm:t>
        <a:bodyPr/>
        <a:lstStyle/>
        <a:p>
          <a:endParaRPr lang="en-US"/>
        </a:p>
      </dgm:t>
    </dgm:pt>
    <dgm:pt modelId="{CDC5732C-1758-4EFD-B5FB-64C1BA9C91D3}" type="sibTrans" cxnId="{EFAEC9A3-D982-40D3-A841-11D9F380BA4F}">
      <dgm:prSet/>
      <dgm:spPr/>
      <dgm:t>
        <a:bodyPr/>
        <a:lstStyle/>
        <a:p>
          <a:endParaRPr lang="en-US"/>
        </a:p>
      </dgm:t>
    </dgm:pt>
    <dgm:pt modelId="{8DB053DC-5173-48BC-9D62-C666A7486584}">
      <dgm:prSet/>
      <dgm:spPr/>
      <dgm:t>
        <a:bodyPr/>
        <a:lstStyle/>
        <a:p>
          <a:r>
            <a:rPr lang="en-US"/>
            <a:t>Headaches, muscle aches</a:t>
          </a:r>
        </a:p>
      </dgm:t>
    </dgm:pt>
    <dgm:pt modelId="{F30457FA-A7BF-49B2-B6F5-27B643A67C89}" type="parTrans" cxnId="{8CA98605-8297-4784-8AD5-4C51BFFDD1C5}">
      <dgm:prSet/>
      <dgm:spPr/>
      <dgm:t>
        <a:bodyPr/>
        <a:lstStyle/>
        <a:p>
          <a:endParaRPr lang="en-US"/>
        </a:p>
      </dgm:t>
    </dgm:pt>
    <dgm:pt modelId="{056DE3CC-268B-4A10-8125-3DF07936FCDA}" type="sibTrans" cxnId="{8CA98605-8297-4784-8AD5-4C51BFFDD1C5}">
      <dgm:prSet/>
      <dgm:spPr/>
      <dgm:t>
        <a:bodyPr/>
        <a:lstStyle/>
        <a:p>
          <a:endParaRPr lang="en-US"/>
        </a:p>
      </dgm:t>
    </dgm:pt>
    <dgm:pt modelId="{AE1C5D67-E563-4A6D-B570-6832C536F917}">
      <dgm:prSet/>
      <dgm:spPr/>
      <dgm:t>
        <a:bodyPr/>
        <a:lstStyle/>
        <a:p>
          <a:r>
            <a:rPr lang="en-US"/>
            <a:t>Sensitivity to light and/or sound</a:t>
          </a:r>
        </a:p>
      </dgm:t>
    </dgm:pt>
    <dgm:pt modelId="{A6E96AC8-2AB6-47C8-90FD-04B8551F0FFF}" type="parTrans" cxnId="{3E5CA1AC-7990-4C2E-B784-255BA62A949E}">
      <dgm:prSet/>
      <dgm:spPr/>
      <dgm:t>
        <a:bodyPr/>
        <a:lstStyle/>
        <a:p>
          <a:endParaRPr lang="en-US"/>
        </a:p>
      </dgm:t>
    </dgm:pt>
    <dgm:pt modelId="{1509D63A-3988-4014-A8D3-9EE0F36BC35A}" type="sibTrans" cxnId="{3E5CA1AC-7990-4C2E-B784-255BA62A949E}">
      <dgm:prSet/>
      <dgm:spPr/>
      <dgm:t>
        <a:bodyPr/>
        <a:lstStyle/>
        <a:p>
          <a:endParaRPr lang="en-US"/>
        </a:p>
      </dgm:t>
    </dgm:pt>
    <dgm:pt modelId="{FA67CD69-6841-4704-AC7B-29A33BDFE9D1}">
      <dgm:prSet/>
      <dgm:spPr/>
      <dgm:t>
        <a:bodyPr/>
        <a:lstStyle/>
        <a:p>
          <a:r>
            <a:rPr lang="en-US"/>
            <a:t>Suppressed immune system</a:t>
          </a:r>
        </a:p>
      </dgm:t>
    </dgm:pt>
    <dgm:pt modelId="{CC8BF037-F300-4421-A77A-F38700F54548}" type="parTrans" cxnId="{1918807C-57AE-49FB-BB1D-E88D7A1F3461}">
      <dgm:prSet/>
      <dgm:spPr/>
      <dgm:t>
        <a:bodyPr/>
        <a:lstStyle/>
        <a:p>
          <a:endParaRPr lang="en-US"/>
        </a:p>
      </dgm:t>
    </dgm:pt>
    <dgm:pt modelId="{932805E7-A0C3-4C4E-9F44-BFD6E5356ABB}" type="sibTrans" cxnId="{1918807C-57AE-49FB-BB1D-E88D7A1F3461}">
      <dgm:prSet/>
      <dgm:spPr/>
      <dgm:t>
        <a:bodyPr/>
        <a:lstStyle/>
        <a:p>
          <a:endParaRPr lang="en-US"/>
        </a:p>
      </dgm:t>
    </dgm:pt>
    <dgm:pt modelId="{BB4B2F07-75D9-4F92-9D99-522CCAEB148D}">
      <dgm:prSet/>
      <dgm:spPr/>
      <dgm:t>
        <a:bodyPr/>
        <a:lstStyle/>
        <a:p>
          <a:r>
            <a:rPr lang="en-US"/>
            <a:t>Tightness in chest, shortness of breath, heart palpitations</a:t>
          </a:r>
        </a:p>
      </dgm:t>
    </dgm:pt>
    <dgm:pt modelId="{B33A7E7F-28D5-4ABC-B015-4A5C9A502330}" type="parTrans" cxnId="{64209596-53E9-49F8-BB00-674D4C3D9319}">
      <dgm:prSet/>
      <dgm:spPr/>
      <dgm:t>
        <a:bodyPr/>
        <a:lstStyle/>
        <a:p>
          <a:endParaRPr lang="en-US"/>
        </a:p>
      </dgm:t>
    </dgm:pt>
    <dgm:pt modelId="{7CA1E336-D146-41C4-AA24-6CB7A96F2F44}" type="sibTrans" cxnId="{64209596-53E9-49F8-BB00-674D4C3D9319}">
      <dgm:prSet/>
      <dgm:spPr/>
      <dgm:t>
        <a:bodyPr/>
        <a:lstStyle/>
        <a:p>
          <a:endParaRPr lang="en-US"/>
        </a:p>
      </dgm:t>
    </dgm:pt>
    <dgm:pt modelId="{8257FB7D-BCFF-442D-AFC4-CF0990B013CD}" type="pres">
      <dgm:prSet presAssocID="{6036B1F5-080E-4E4F-8A85-16F71619513B}" presName="diagram" presStyleCnt="0">
        <dgm:presLayoutVars>
          <dgm:dir/>
          <dgm:resizeHandles val="exact"/>
        </dgm:presLayoutVars>
      </dgm:prSet>
      <dgm:spPr/>
    </dgm:pt>
    <dgm:pt modelId="{B2EE4B8D-AA76-4E1D-B36B-48DFC35042AD}" type="pres">
      <dgm:prSet presAssocID="{F89DDF12-DAB4-4DEE-9C11-A9D6B7814114}" presName="node" presStyleLbl="node1" presStyleIdx="0" presStyleCnt="8">
        <dgm:presLayoutVars>
          <dgm:bulletEnabled val="1"/>
        </dgm:presLayoutVars>
      </dgm:prSet>
      <dgm:spPr/>
    </dgm:pt>
    <dgm:pt modelId="{0F0FE9C5-3398-495C-9729-B8F56833A50F}" type="pres">
      <dgm:prSet presAssocID="{E8EC9361-434B-45E9-B1E5-427A0502B808}" presName="sibTrans" presStyleCnt="0"/>
      <dgm:spPr/>
    </dgm:pt>
    <dgm:pt modelId="{839640F4-0F76-4CF9-A0BB-40FBA8C3F20D}" type="pres">
      <dgm:prSet presAssocID="{446587EE-E60D-4066-A0EF-7F778E07F386}" presName="node" presStyleLbl="node1" presStyleIdx="1" presStyleCnt="8">
        <dgm:presLayoutVars>
          <dgm:bulletEnabled val="1"/>
        </dgm:presLayoutVars>
      </dgm:prSet>
      <dgm:spPr/>
    </dgm:pt>
    <dgm:pt modelId="{440C51D1-B828-4447-863F-10A313759C33}" type="pres">
      <dgm:prSet presAssocID="{C9360E1A-8A36-400C-B7B8-CCA97FDB0084}" presName="sibTrans" presStyleCnt="0"/>
      <dgm:spPr/>
    </dgm:pt>
    <dgm:pt modelId="{47AE9321-AB7B-4A5B-9991-0EA1D979A4F0}" type="pres">
      <dgm:prSet presAssocID="{C0CABAD1-FE7C-470C-97B0-03D25BCD3721}" presName="node" presStyleLbl="node1" presStyleIdx="2" presStyleCnt="8">
        <dgm:presLayoutVars>
          <dgm:bulletEnabled val="1"/>
        </dgm:presLayoutVars>
      </dgm:prSet>
      <dgm:spPr/>
    </dgm:pt>
    <dgm:pt modelId="{25430812-7B1B-4333-978A-4D121594D27D}" type="pres">
      <dgm:prSet presAssocID="{6251BB1C-AE1F-491D-8320-AF0B8F1C3D4B}" presName="sibTrans" presStyleCnt="0"/>
      <dgm:spPr/>
    </dgm:pt>
    <dgm:pt modelId="{A47F7919-BC72-44B9-B1F1-ED367D8F21A0}" type="pres">
      <dgm:prSet presAssocID="{4B41A4DF-BA74-4BE2-B44F-FC3EA2192AAF}" presName="node" presStyleLbl="node1" presStyleIdx="3" presStyleCnt="8">
        <dgm:presLayoutVars>
          <dgm:bulletEnabled val="1"/>
        </dgm:presLayoutVars>
      </dgm:prSet>
      <dgm:spPr>
        <a:solidFill>
          <a:srgbClr val="002060"/>
        </a:solidFill>
      </dgm:spPr>
    </dgm:pt>
    <dgm:pt modelId="{6DB2EA92-6B0A-44B6-8F01-DC1F0C519EC5}" type="pres">
      <dgm:prSet presAssocID="{CDC5732C-1758-4EFD-B5FB-64C1BA9C91D3}" presName="sibTrans" presStyleCnt="0"/>
      <dgm:spPr/>
    </dgm:pt>
    <dgm:pt modelId="{9BDAABCB-997E-48EA-A5E8-3B19B71FBB38}" type="pres">
      <dgm:prSet presAssocID="{8DB053DC-5173-48BC-9D62-C666A7486584}" presName="node" presStyleLbl="node1" presStyleIdx="4" presStyleCnt="8">
        <dgm:presLayoutVars>
          <dgm:bulletEnabled val="1"/>
        </dgm:presLayoutVars>
      </dgm:prSet>
      <dgm:spPr/>
    </dgm:pt>
    <dgm:pt modelId="{3E452943-D46F-413D-A09A-542A37A7ED60}" type="pres">
      <dgm:prSet presAssocID="{056DE3CC-268B-4A10-8125-3DF07936FCDA}" presName="sibTrans" presStyleCnt="0"/>
      <dgm:spPr/>
    </dgm:pt>
    <dgm:pt modelId="{4272E9B7-A1E8-4A98-BA73-9ED308673FD3}" type="pres">
      <dgm:prSet presAssocID="{AE1C5D67-E563-4A6D-B570-6832C536F917}" presName="node" presStyleLbl="node1" presStyleIdx="5" presStyleCnt="8">
        <dgm:presLayoutVars>
          <dgm:bulletEnabled val="1"/>
        </dgm:presLayoutVars>
      </dgm:prSet>
      <dgm:spPr/>
    </dgm:pt>
    <dgm:pt modelId="{17177763-D4BF-4543-B61F-853D465E15E7}" type="pres">
      <dgm:prSet presAssocID="{1509D63A-3988-4014-A8D3-9EE0F36BC35A}" presName="sibTrans" presStyleCnt="0"/>
      <dgm:spPr/>
    </dgm:pt>
    <dgm:pt modelId="{9E935F0E-B53F-43E5-AF6A-C54C8EB28306}" type="pres">
      <dgm:prSet presAssocID="{FA67CD69-6841-4704-AC7B-29A33BDFE9D1}" presName="node" presStyleLbl="node1" presStyleIdx="6" presStyleCnt="8">
        <dgm:presLayoutVars>
          <dgm:bulletEnabled val="1"/>
        </dgm:presLayoutVars>
      </dgm:prSet>
      <dgm:spPr/>
    </dgm:pt>
    <dgm:pt modelId="{66150C65-5A99-46D3-BE51-B68B35175AFB}" type="pres">
      <dgm:prSet presAssocID="{932805E7-A0C3-4C4E-9F44-BFD6E5356ABB}" presName="sibTrans" presStyleCnt="0"/>
      <dgm:spPr/>
    </dgm:pt>
    <dgm:pt modelId="{DE44E296-1332-4B6B-90BA-FFDE2F624046}" type="pres">
      <dgm:prSet presAssocID="{BB4B2F07-75D9-4F92-9D99-522CCAEB148D}" presName="node" presStyleLbl="node1" presStyleIdx="7" presStyleCnt="8">
        <dgm:presLayoutVars>
          <dgm:bulletEnabled val="1"/>
        </dgm:presLayoutVars>
      </dgm:prSet>
      <dgm:spPr/>
    </dgm:pt>
  </dgm:ptLst>
  <dgm:cxnLst>
    <dgm:cxn modelId="{05136F02-F160-4228-BA0B-A8616F3A0280}" type="presOf" srcId="{8DB053DC-5173-48BC-9D62-C666A7486584}" destId="{9BDAABCB-997E-48EA-A5E8-3B19B71FBB38}" srcOrd="0" destOrd="0" presId="urn:microsoft.com/office/officeart/2005/8/layout/default"/>
    <dgm:cxn modelId="{8CA98605-8297-4784-8AD5-4C51BFFDD1C5}" srcId="{6036B1F5-080E-4E4F-8A85-16F71619513B}" destId="{8DB053DC-5173-48BC-9D62-C666A7486584}" srcOrd="4" destOrd="0" parTransId="{F30457FA-A7BF-49B2-B6F5-27B643A67C89}" sibTransId="{056DE3CC-268B-4A10-8125-3DF07936FCDA}"/>
    <dgm:cxn modelId="{9279DB0B-542C-4EA2-865E-75D011D636FC}" srcId="{6036B1F5-080E-4E4F-8A85-16F71619513B}" destId="{F89DDF12-DAB4-4DEE-9C11-A9D6B7814114}" srcOrd="0" destOrd="0" parTransId="{AF8DD327-E340-480A-B3BF-2176D381AD21}" sibTransId="{E8EC9361-434B-45E9-B1E5-427A0502B808}"/>
    <dgm:cxn modelId="{1918807C-57AE-49FB-BB1D-E88D7A1F3461}" srcId="{6036B1F5-080E-4E4F-8A85-16F71619513B}" destId="{FA67CD69-6841-4704-AC7B-29A33BDFE9D1}" srcOrd="6" destOrd="0" parTransId="{CC8BF037-F300-4421-A77A-F38700F54548}" sibTransId="{932805E7-A0C3-4C4E-9F44-BFD6E5356ABB}"/>
    <dgm:cxn modelId="{3CB95982-9996-4976-95E5-ECFF5A972369}" srcId="{6036B1F5-080E-4E4F-8A85-16F71619513B}" destId="{446587EE-E60D-4066-A0EF-7F778E07F386}" srcOrd="1" destOrd="0" parTransId="{5726B867-2BF0-4157-838F-607268AEE470}" sibTransId="{C9360E1A-8A36-400C-B7B8-CCA97FDB0084}"/>
    <dgm:cxn modelId="{F4027095-6F22-4EEB-88FE-FB6603E83207}" type="presOf" srcId="{FA67CD69-6841-4704-AC7B-29A33BDFE9D1}" destId="{9E935F0E-B53F-43E5-AF6A-C54C8EB28306}" srcOrd="0" destOrd="0" presId="urn:microsoft.com/office/officeart/2005/8/layout/default"/>
    <dgm:cxn modelId="{64209596-53E9-49F8-BB00-674D4C3D9319}" srcId="{6036B1F5-080E-4E4F-8A85-16F71619513B}" destId="{BB4B2F07-75D9-4F92-9D99-522CCAEB148D}" srcOrd="7" destOrd="0" parTransId="{B33A7E7F-28D5-4ABC-B015-4A5C9A502330}" sibTransId="{7CA1E336-D146-41C4-AA24-6CB7A96F2F44}"/>
    <dgm:cxn modelId="{EFAEC9A3-D982-40D3-A841-11D9F380BA4F}" srcId="{6036B1F5-080E-4E4F-8A85-16F71619513B}" destId="{4B41A4DF-BA74-4BE2-B44F-FC3EA2192AAF}" srcOrd="3" destOrd="0" parTransId="{F54BA076-7AAB-4E9A-A980-3D6D48732B63}" sibTransId="{CDC5732C-1758-4EFD-B5FB-64C1BA9C91D3}"/>
    <dgm:cxn modelId="{7FB23DA4-ED1E-4ADB-BAA2-A600948DA194}" type="presOf" srcId="{C0CABAD1-FE7C-470C-97B0-03D25BCD3721}" destId="{47AE9321-AB7B-4A5B-9991-0EA1D979A4F0}" srcOrd="0" destOrd="0" presId="urn:microsoft.com/office/officeart/2005/8/layout/default"/>
    <dgm:cxn modelId="{B25BD4AA-0AEB-46E4-BEC5-FCF653767DF6}" srcId="{6036B1F5-080E-4E4F-8A85-16F71619513B}" destId="{C0CABAD1-FE7C-470C-97B0-03D25BCD3721}" srcOrd="2" destOrd="0" parTransId="{BBA77A7E-56B8-4392-B0E1-75AC8573AD26}" sibTransId="{6251BB1C-AE1F-491D-8320-AF0B8F1C3D4B}"/>
    <dgm:cxn modelId="{3E5CA1AC-7990-4C2E-B784-255BA62A949E}" srcId="{6036B1F5-080E-4E4F-8A85-16F71619513B}" destId="{AE1C5D67-E563-4A6D-B570-6832C536F917}" srcOrd="5" destOrd="0" parTransId="{A6E96AC8-2AB6-47C8-90FD-04B8551F0FFF}" sibTransId="{1509D63A-3988-4014-A8D3-9EE0F36BC35A}"/>
    <dgm:cxn modelId="{DB629ECF-60BC-48E5-8983-F6F63A61B949}" type="presOf" srcId="{4B41A4DF-BA74-4BE2-B44F-FC3EA2192AAF}" destId="{A47F7919-BC72-44B9-B1F1-ED367D8F21A0}" srcOrd="0" destOrd="0" presId="urn:microsoft.com/office/officeart/2005/8/layout/default"/>
    <dgm:cxn modelId="{4AE3C2D7-A8CF-4EF5-8812-6E6ED03A2B51}" type="presOf" srcId="{446587EE-E60D-4066-A0EF-7F778E07F386}" destId="{839640F4-0F76-4CF9-A0BB-40FBA8C3F20D}" srcOrd="0" destOrd="0" presId="urn:microsoft.com/office/officeart/2005/8/layout/default"/>
    <dgm:cxn modelId="{20BD15DE-62F3-459A-8EB3-94455000908C}" type="presOf" srcId="{BB4B2F07-75D9-4F92-9D99-522CCAEB148D}" destId="{DE44E296-1332-4B6B-90BA-FFDE2F624046}" srcOrd="0" destOrd="0" presId="urn:microsoft.com/office/officeart/2005/8/layout/default"/>
    <dgm:cxn modelId="{7033A0EA-5E53-41E7-96A8-CEBE300DE20B}" type="presOf" srcId="{AE1C5D67-E563-4A6D-B570-6832C536F917}" destId="{4272E9B7-A1E8-4A98-BA73-9ED308673FD3}" srcOrd="0" destOrd="0" presId="urn:microsoft.com/office/officeart/2005/8/layout/default"/>
    <dgm:cxn modelId="{8F9FA5EF-92B9-41BD-AB0A-8FDE81683847}" type="presOf" srcId="{F89DDF12-DAB4-4DEE-9C11-A9D6B7814114}" destId="{B2EE4B8D-AA76-4E1D-B36B-48DFC35042AD}" srcOrd="0" destOrd="0" presId="urn:microsoft.com/office/officeart/2005/8/layout/default"/>
    <dgm:cxn modelId="{9AD515F9-6D59-4664-B2D0-D6E1F42E9C12}" type="presOf" srcId="{6036B1F5-080E-4E4F-8A85-16F71619513B}" destId="{8257FB7D-BCFF-442D-AFC4-CF0990B013CD}" srcOrd="0" destOrd="0" presId="urn:microsoft.com/office/officeart/2005/8/layout/default"/>
    <dgm:cxn modelId="{8F34885E-9C82-4435-8F18-EC64946E1215}" type="presParOf" srcId="{8257FB7D-BCFF-442D-AFC4-CF0990B013CD}" destId="{B2EE4B8D-AA76-4E1D-B36B-48DFC35042AD}" srcOrd="0" destOrd="0" presId="urn:microsoft.com/office/officeart/2005/8/layout/default"/>
    <dgm:cxn modelId="{4776CE79-928D-4EC2-A687-19DA70059A91}" type="presParOf" srcId="{8257FB7D-BCFF-442D-AFC4-CF0990B013CD}" destId="{0F0FE9C5-3398-495C-9729-B8F56833A50F}" srcOrd="1" destOrd="0" presId="urn:microsoft.com/office/officeart/2005/8/layout/default"/>
    <dgm:cxn modelId="{4A0B1ED9-C3E4-4F60-BE90-1A04CCF4692B}" type="presParOf" srcId="{8257FB7D-BCFF-442D-AFC4-CF0990B013CD}" destId="{839640F4-0F76-4CF9-A0BB-40FBA8C3F20D}" srcOrd="2" destOrd="0" presId="urn:microsoft.com/office/officeart/2005/8/layout/default"/>
    <dgm:cxn modelId="{7C9F562B-91E4-4BFC-BA71-A74901F7E084}" type="presParOf" srcId="{8257FB7D-BCFF-442D-AFC4-CF0990B013CD}" destId="{440C51D1-B828-4447-863F-10A313759C33}" srcOrd="3" destOrd="0" presId="urn:microsoft.com/office/officeart/2005/8/layout/default"/>
    <dgm:cxn modelId="{AB3E082A-FB0E-45B4-AB31-45588D3A8659}" type="presParOf" srcId="{8257FB7D-BCFF-442D-AFC4-CF0990B013CD}" destId="{47AE9321-AB7B-4A5B-9991-0EA1D979A4F0}" srcOrd="4" destOrd="0" presId="urn:microsoft.com/office/officeart/2005/8/layout/default"/>
    <dgm:cxn modelId="{24DDF786-FBE5-49F9-B3E4-542862397D0D}" type="presParOf" srcId="{8257FB7D-BCFF-442D-AFC4-CF0990B013CD}" destId="{25430812-7B1B-4333-978A-4D121594D27D}" srcOrd="5" destOrd="0" presId="urn:microsoft.com/office/officeart/2005/8/layout/default"/>
    <dgm:cxn modelId="{37C6E5AE-B0A2-4AEC-AE8C-51BE5CE53262}" type="presParOf" srcId="{8257FB7D-BCFF-442D-AFC4-CF0990B013CD}" destId="{A47F7919-BC72-44B9-B1F1-ED367D8F21A0}" srcOrd="6" destOrd="0" presId="urn:microsoft.com/office/officeart/2005/8/layout/default"/>
    <dgm:cxn modelId="{2672BBA2-A73E-4156-AC1F-B949E20A440B}" type="presParOf" srcId="{8257FB7D-BCFF-442D-AFC4-CF0990B013CD}" destId="{6DB2EA92-6B0A-44B6-8F01-DC1F0C519EC5}" srcOrd="7" destOrd="0" presId="urn:microsoft.com/office/officeart/2005/8/layout/default"/>
    <dgm:cxn modelId="{BF80D60C-FCD0-44DB-8FC7-3401452BC2E9}" type="presParOf" srcId="{8257FB7D-BCFF-442D-AFC4-CF0990B013CD}" destId="{9BDAABCB-997E-48EA-A5E8-3B19B71FBB38}" srcOrd="8" destOrd="0" presId="urn:microsoft.com/office/officeart/2005/8/layout/default"/>
    <dgm:cxn modelId="{3FC4CCAB-8E1A-4A25-8DEB-92E97BE7E7BE}" type="presParOf" srcId="{8257FB7D-BCFF-442D-AFC4-CF0990B013CD}" destId="{3E452943-D46F-413D-A09A-542A37A7ED60}" srcOrd="9" destOrd="0" presId="urn:microsoft.com/office/officeart/2005/8/layout/default"/>
    <dgm:cxn modelId="{7E552CDB-A870-49C0-B191-E6E3FEACC484}" type="presParOf" srcId="{8257FB7D-BCFF-442D-AFC4-CF0990B013CD}" destId="{4272E9B7-A1E8-4A98-BA73-9ED308673FD3}" srcOrd="10" destOrd="0" presId="urn:microsoft.com/office/officeart/2005/8/layout/default"/>
    <dgm:cxn modelId="{F6C58AF9-C6EF-4DA7-A411-1A70DB2C59B3}" type="presParOf" srcId="{8257FB7D-BCFF-442D-AFC4-CF0990B013CD}" destId="{17177763-D4BF-4543-B61F-853D465E15E7}" srcOrd="11" destOrd="0" presId="urn:microsoft.com/office/officeart/2005/8/layout/default"/>
    <dgm:cxn modelId="{273DBDFB-2DEB-4DAF-8D3F-78C18FF9C614}" type="presParOf" srcId="{8257FB7D-BCFF-442D-AFC4-CF0990B013CD}" destId="{9E935F0E-B53F-43E5-AF6A-C54C8EB28306}" srcOrd="12" destOrd="0" presId="urn:microsoft.com/office/officeart/2005/8/layout/default"/>
    <dgm:cxn modelId="{030CC5CF-6311-4EAF-9B77-0C5C37DA232E}" type="presParOf" srcId="{8257FB7D-BCFF-442D-AFC4-CF0990B013CD}" destId="{66150C65-5A99-46D3-BE51-B68B35175AFB}" srcOrd="13" destOrd="0" presId="urn:microsoft.com/office/officeart/2005/8/layout/default"/>
    <dgm:cxn modelId="{2DF5F5EE-E4E6-4556-8886-63230C6C34FB}" type="presParOf" srcId="{8257FB7D-BCFF-442D-AFC4-CF0990B013CD}" destId="{DE44E296-1332-4B6B-90BA-FFDE2F624046}" srcOrd="1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B2FECA4-CD7E-4C51-8118-64F0A42F0B04}" type="doc">
      <dgm:prSet loTypeId="urn:microsoft.com/office/officeart/2005/8/layout/hierarchy2" loCatId="hierarchy" qsTypeId="urn:microsoft.com/office/officeart/2005/8/quickstyle/simple1" qsCatId="simple" csTypeId="urn:microsoft.com/office/officeart/2005/8/colors/colorful5" csCatId="colorful" phldr="1"/>
      <dgm:spPr/>
      <dgm:t>
        <a:bodyPr/>
        <a:lstStyle/>
        <a:p>
          <a:endParaRPr lang="en-US"/>
        </a:p>
      </dgm:t>
    </dgm:pt>
    <dgm:pt modelId="{A6890CCA-D3C0-46B9-AC14-AF3CE42FCD47}">
      <dgm:prSet/>
      <dgm:spPr/>
      <dgm:t>
        <a:bodyPr/>
        <a:lstStyle/>
        <a:p>
          <a:r>
            <a:rPr lang="en-US" dirty="0"/>
            <a:t>Removal of multiaxial system</a:t>
          </a:r>
        </a:p>
      </dgm:t>
    </dgm:pt>
    <dgm:pt modelId="{27423E79-5429-4FE5-9FC8-675F364F8BE0}" type="parTrans" cxnId="{59DA41D5-AA21-473C-91D8-5135172ACD37}">
      <dgm:prSet/>
      <dgm:spPr/>
      <dgm:t>
        <a:bodyPr/>
        <a:lstStyle/>
        <a:p>
          <a:endParaRPr lang="en-US"/>
        </a:p>
      </dgm:t>
    </dgm:pt>
    <dgm:pt modelId="{54EE4BE8-C54C-42E3-B3B2-0CF574967930}" type="sibTrans" cxnId="{59DA41D5-AA21-473C-91D8-5135172ACD37}">
      <dgm:prSet/>
      <dgm:spPr/>
      <dgm:t>
        <a:bodyPr/>
        <a:lstStyle/>
        <a:p>
          <a:endParaRPr lang="en-US"/>
        </a:p>
      </dgm:t>
    </dgm:pt>
    <dgm:pt modelId="{F3489E61-4181-4858-9F5C-6A7A3B2B1648}">
      <dgm:prSet/>
      <dgm:spPr/>
      <dgm:t>
        <a:bodyPr/>
        <a:lstStyle/>
        <a:p>
          <a:r>
            <a:rPr lang="en-US" dirty="0"/>
            <a:t>Elimination of the “Bereavement Exclusion” for Major Depressive Disorder</a:t>
          </a:r>
        </a:p>
      </dgm:t>
    </dgm:pt>
    <dgm:pt modelId="{56B4F80C-7C53-412B-A7FB-B23CC5036D41}" type="parTrans" cxnId="{4DE60C5D-8435-4155-AD90-3F3FD81E51B4}">
      <dgm:prSet/>
      <dgm:spPr/>
      <dgm:t>
        <a:bodyPr/>
        <a:lstStyle/>
        <a:p>
          <a:endParaRPr lang="en-US"/>
        </a:p>
      </dgm:t>
    </dgm:pt>
    <dgm:pt modelId="{9C1095EB-FCC8-48DE-A3F4-F2A6152D4860}" type="sibTrans" cxnId="{4DE60C5D-8435-4155-AD90-3F3FD81E51B4}">
      <dgm:prSet/>
      <dgm:spPr/>
      <dgm:t>
        <a:bodyPr/>
        <a:lstStyle/>
        <a:p>
          <a:endParaRPr lang="en-US"/>
        </a:p>
      </dgm:t>
    </dgm:pt>
    <dgm:pt modelId="{8642CAF5-E078-47EA-BDC0-BB233253A03E}">
      <dgm:prSet/>
      <dgm:spPr/>
      <dgm:t>
        <a:bodyPr/>
        <a:lstStyle/>
        <a:p>
          <a:r>
            <a:rPr lang="en-US" dirty="0"/>
            <a:t>In DSM-IV, an individual who experienced a death and who had a depressed mood could not be diagnosed with MDD unless symptoms persisted beyond two months</a:t>
          </a:r>
        </a:p>
      </dgm:t>
    </dgm:pt>
    <dgm:pt modelId="{41AB328B-0CDA-42F4-9D16-763377C658E5}" type="parTrans" cxnId="{B69DF553-EEA9-4293-B6A9-C6F67B2AF718}">
      <dgm:prSet/>
      <dgm:spPr/>
      <dgm:t>
        <a:bodyPr/>
        <a:lstStyle/>
        <a:p>
          <a:endParaRPr lang="en-US"/>
        </a:p>
      </dgm:t>
    </dgm:pt>
    <dgm:pt modelId="{D1D2F7B3-F183-4E2F-B1B9-3D132C41A949}" type="sibTrans" cxnId="{B69DF553-EEA9-4293-B6A9-C6F67B2AF718}">
      <dgm:prSet/>
      <dgm:spPr/>
      <dgm:t>
        <a:bodyPr/>
        <a:lstStyle/>
        <a:p>
          <a:endParaRPr lang="en-US"/>
        </a:p>
      </dgm:t>
    </dgm:pt>
    <dgm:pt modelId="{E7794A97-217C-4EC2-96BF-75B5035F6602}">
      <dgm:prSet/>
      <dgm:spPr/>
      <dgm:t>
        <a:bodyPr/>
        <a:lstStyle/>
        <a:p>
          <a:pPr rtl="0"/>
          <a:r>
            <a:rPr lang="en-US" dirty="0"/>
            <a:t>Replaced by a note offering guidance on differentiating grief from MDD​</a:t>
          </a:r>
          <a:r>
            <a:rPr lang="en-US" dirty="0">
              <a:latin typeface="Corbel"/>
            </a:rPr>
            <a:t> (Bereavement Exclusion)</a:t>
          </a:r>
          <a:endParaRPr lang="en-US" dirty="0"/>
        </a:p>
      </dgm:t>
    </dgm:pt>
    <dgm:pt modelId="{D64F53E4-BED0-4766-882D-18799A830666}" type="parTrans" cxnId="{EEB55345-632D-463E-915F-CE3717F9E696}">
      <dgm:prSet/>
      <dgm:spPr/>
      <dgm:t>
        <a:bodyPr/>
        <a:lstStyle/>
        <a:p>
          <a:endParaRPr lang="en-US"/>
        </a:p>
      </dgm:t>
    </dgm:pt>
    <dgm:pt modelId="{1CF1C911-DA89-486D-BF68-74F1CD7B0C7C}" type="sibTrans" cxnId="{EEB55345-632D-463E-915F-CE3717F9E696}">
      <dgm:prSet/>
      <dgm:spPr/>
      <dgm:t>
        <a:bodyPr/>
        <a:lstStyle/>
        <a:p>
          <a:endParaRPr lang="en-US"/>
        </a:p>
      </dgm:t>
    </dgm:pt>
    <dgm:pt modelId="{6C961B95-5263-4DD0-8936-99A5F8DAAC09}" type="pres">
      <dgm:prSet presAssocID="{6B2FECA4-CD7E-4C51-8118-64F0A42F0B04}" presName="diagram" presStyleCnt="0">
        <dgm:presLayoutVars>
          <dgm:chPref val="1"/>
          <dgm:dir/>
          <dgm:animOne val="branch"/>
          <dgm:animLvl val="lvl"/>
          <dgm:resizeHandles val="exact"/>
        </dgm:presLayoutVars>
      </dgm:prSet>
      <dgm:spPr/>
    </dgm:pt>
    <dgm:pt modelId="{44611044-2128-414E-84A0-DFEDBE47BE85}" type="pres">
      <dgm:prSet presAssocID="{A6890CCA-D3C0-46B9-AC14-AF3CE42FCD47}" presName="root1" presStyleCnt="0"/>
      <dgm:spPr/>
    </dgm:pt>
    <dgm:pt modelId="{BDC3D965-E38E-4EF2-94F5-EE80446B68A9}" type="pres">
      <dgm:prSet presAssocID="{A6890CCA-D3C0-46B9-AC14-AF3CE42FCD47}" presName="LevelOneTextNode" presStyleLbl="node0" presStyleIdx="0" presStyleCnt="2">
        <dgm:presLayoutVars>
          <dgm:chPref val="3"/>
        </dgm:presLayoutVars>
      </dgm:prSet>
      <dgm:spPr/>
    </dgm:pt>
    <dgm:pt modelId="{802EA6AA-E41D-4FFF-AED6-1B8D9F0611D1}" type="pres">
      <dgm:prSet presAssocID="{A6890CCA-D3C0-46B9-AC14-AF3CE42FCD47}" presName="level2hierChild" presStyleCnt="0"/>
      <dgm:spPr/>
    </dgm:pt>
    <dgm:pt modelId="{ECD2ADF9-2377-423D-A1D1-72B149C1413A}" type="pres">
      <dgm:prSet presAssocID="{F3489E61-4181-4858-9F5C-6A7A3B2B1648}" presName="root1" presStyleCnt="0"/>
      <dgm:spPr/>
    </dgm:pt>
    <dgm:pt modelId="{7D2222CB-7A28-40EE-840B-74C45449904D}" type="pres">
      <dgm:prSet presAssocID="{F3489E61-4181-4858-9F5C-6A7A3B2B1648}" presName="LevelOneTextNode" presStyleLbl="node0" presStyleIdx="1" presStyleCnt="2">
        <dgm:presLayoutVars>
          <dgm:chPref val="3"/>
        </dgm:presLayoutVars>
      </dgm:prSet>
      <dgm:spPr/>
    </dgm:pt>
    <dgm:pt modelId="{08897B99-C0BD-48DB-8322-38ADF336CD7C}" type="pres">
      <dgm:prSet presAssocID="{F3489E61-4181-4858-9F5C-6A7A3B2B1648}" presName="level2hierChild" presStyleCnt="0"/>
      <dgm:spPr/>
    </dgm:pt>
    <dgm:pt modelId="{FE9E1B9D-EA65-41B5-9160-9BA073488384}" type="pres">
      <dgm:prSet presAssocID="{41AB328B-0CDA-42F4-9D16-763377C658E5}" presName="conn2-1" presStyleLbl="parChTrans1D2" presStyleIdx="0" presStyleCnt="2"/>
      <dgm:spPr/>
    </dgm:pt>
    <dgm:pt modelId="{D6329129-D264-4A16-A6B6-68173067D4D4}" type="pres">
      <dgm:prSet presAssocID="{41AB328B-0CDA-42F4-9D16-763377C658E5}" presName="connTx" presStyleLbl="parChTrans1D2" presStyleIdx="0" presStyleCnt="2"/>
      <dgm:spPr/>
    </dgm:pt>
    <dgm:pt modelId="{1185142F-9AE7-4447-A396-B0F0C92309A7}" type="pres">
      <dgm:prSet presAssocID="{8642CAF5-E078-47EA-BDC0-BB233253A03E}" presName="root2" presStyleCnt="0"/>
      <dgm:spPr/>
    </dgm:pt>
    <dgm:pt modelId="{EC537394-CDF2-4604-8C2B-DC1F71D57C92}" type="pres">
      <dgm:prSet presAssocID="{8642CAF5-E078-47EA-BDC0-BB233253A03E}" presName="LevelTwoTextNode" presStyleLbl="node2" presStyleIdx="0" presStyleCnt="2">
        <dgm:presLayoutVars>
          <dgm:chPref val="3"/>
        </dgm:presLayoutVars>
      </dgm:prSet>
      <dgm:spPr/>
    </dgm:pt>
    <dgm:pt modelId="{9071DF00-50FB-4F80-B4E6-81A25066B424}" type="pres">
      <dgm:prSet presAssocID="{8642CAF5-E078-47EA-BDC0-BB233253A03E}" presName="level3hierChild" presStyleCnt="0"/>
      <dgm:spPr/>
    </dgm:pt>
    <dgm:pt modelId="{D05C6642-39F7-4C8A-B62D-9B6FC5ABCB24}" type="pres">
      <dgm:prSet presAssocID="{D64F53E4-BED0-4766-882D-18799A830666}" presName="conn2-1" presStyleLbl="parChTrans1D2" presStyleIdx="1" presStyleCnt="2"/>
      <dgm:spPr/>
    </dgm:pt>
    <dgm:pt modelId="{01499E1A-6F89-4F64-826F-B0BDAFDB4490}" type="pres">
      <dgm:prSet presAssocID="{D64F53E4-BED0-4766-882D-18799A830666}" presName="connTx" presStyleLbl="parChTrans1D2" presStyleIdx="1" presStyleCnt="2"/>
      <dgm:spPr/>
    </dgm:pt>
    <dgm:pt modelId="{8CEAB4AA-FD84-4511-B25A-3E49EF094456}" type="pres">
      <dgm:prSet presAssocID="{E7794A97-217C-4EC2-96BF-75B5035F6602}" presName="root2" presStyleCnt="0"/>
      <dgm:spPr/>
    </dgm:pt>
    <dgm:pt modelId="{E6ADF4FD-245F-48FC-8CC8-DE654317EA41}" type="pres">
      <dgm:prSet presAssocID="{E7794A97-217C-4EC2-96BF-75B5035F6602}" presName="LevelTwoTextNode" presStyleLbl="node2" presStyleIdx="1" presStyleCnt="2">
        <dgm:presLayoutVars>
          <dgm:chPref val="3"/>
        </dgm:presLayoutVars>
      </dgm:prSet>
      <dgm:spPr/>
    </dgm:pt>
    <dgm:pt modelId="{E8EB2726-DBA5-4F7B-B577-4FE1D3C49ADC}" type="pres">
      <dgm:prSet presAssocID="{E7794A97-217C-4EC2-96BF-75B5035F6602}" presName="level3hierChild" presStyleCnt="0"/>
      <dgm:spPr/>
    </dgm:pt>
  </dgm:ptLst>
  <dgm:cxnLst>
    <dgm:cxn modelId="{F5C9D10F-0A98-44C7-8FFB-35373A55FD53}" type="presOf" srcId="{41AB328B-0CDA-42F4-9D16-763377C658E5}" destId="{D6329129-D264-4A16-A6B6-68173067D4D4}" srcOrd="1" destOrd="0" presId="urn:microsoft.com/office/officeart/2005/8/layout/hierarchy2"/>
    <dgm:cxn modelId="{5E6A1411-E764-4D3D-84A7-CC2F19F832FB}" type="presOf" srcId="{41AB328B-0CDA-42F4-9D16-763377C658E5}" destId="{FE9E1B9D-EA65-41B5-9160-9BA073488384}" srcOrd="0" destOrd="0" presId="urn:microsoft.com/office/officeart/2005/8/layout/hierarchy2"/>
    <dgm:cxn modelId="{3890C917-63E0-443E-8156-DD4C01EC552C}" type="presOf" srcId="{F3489E61-4181-4858-9F5C-6A7A3B2B1648}" destId="{7D2222CB-7A28-40EE-840B-74C45449904D}" srcOrd="0" destOrd="0" presId="urn:microsoft.com/office/officeart/2005/8/layout/hierarchy2"/>
    <dgm:cxn modelId="{E841C431-6C45-4CDF-8535-5D1EE9B14B05}" type="presOf" srcId="{A6890CCA-D3C0-46B9-AC14-AF3CE42FCD47}" destId="{BDC3D965-E38E-4EF2-94F5-EE80446B68A9}" srcOrd="0" destOrd="0" presId="urn:microsoft.com/office/officeart/2005/8/layout/hierarchy2"/>
    <dgm:cxn modelId="{4DE60C5D-8435-4155-AD90-3F3FD81E51B4}" srcId="{6B2FECA4-CD7E-4C51-8118-64F0A42F0B04}" destId="{F3489E61-4181-4858-9F5C-6A7A3B2B1648}" srcOrd="1" destOrd="0" parTransId="{56B4F80C-7C53-412B-A7FB-B23CC5036D41}" sibTransId="{9C1095EB-FCC8-48DE-A3F4-F2A6152D4860}"/>
    <dgm:cxn modelId="{EEB55345-632D-463E-915F-CE3717F9E696}" srcId="{F3489E61-4181-4858-9F5C-6A7A3B2B1648}" destId="{E7794A97-217C-4EC2-96BF-75B5035F6602}" srcOrd="1" destOrd="0" parTransId="{D64F53E4-BED0-4766-882D-18799A830666}" sibTransId="{1CF1C911-DA89-486D-BF68-74F1CD7B0C7C}"/>
    <dgm:cxn modelId="{CD93A165-D157-4492-845A-6C583BD5F4D9}" type="presOf" srcId="{8642CAF5-E078-47EA-BDC0-BB233253A03E}" destId="{EC537394-CDF2-4604-8C2B-DC1F71D57C92}" srcOrd="0" destOrd="0" presId="urn:microsoft.com/office/officeart/2005/8/layout/hierarchy2"/>
    <dgm:cxn modelId="{B69DF553-EEA9-4293-B6A9-C6F67B2AF718}" srcId="{F3489E61-4181-4858-9F5C-6A7A3B2B1648}" destId="{8642CAF5-E078-47EA-BDC0-BB233253A03E}" srcOrd="0" destOrd="0" parTransId="{41AB328B-0CDA-42F4-9D16-763377C658E5}" sibTransId="{D1D2F7B3-F183-4E2F-B1B9-3D132C41A949}"/>
    <dgm:cxn modelId="{26D6BF97-F8BE-4DED-B2C2-26B19A414483}" type="presOf" srcId="{E7794A97-217C-4EC2-96BF-75B5035F6602}" destId="{E6ADF4FD-245F-48FC-8CC8-DE654317EA41}" srcOrd="0" destOrd="0" presId="urn:microsoft.com/office/officeart/2005/8/layout/hierarchy2"/>
    <dgm:cxn modelId="{2B59909C-7D24-4095-99CF-35B4FA3F5346}" type="presOf" srcId="{D64F53E4-BED0-4766-882D-18799A830666}" destId="{01499E1A-6F89-4F64-826F-B0BDAFDB4490}" srcOrd="1" destOrd="0" presId="urn:microsoft.com/office/officeart/2005/8/layout/hierarchy2"/>
    <dgm:cxn modelId="{F71881B7-D0E5-4CCA-9A94-AEB5AD711801}" type="presOf" srcId="{6B2FECA4-CD7E-4C51-8118-64F0A42F0B04}" destId="{6C961B95-5263-4DD0-8936-99A5F8DAAC09}" srcOrd="0" destOrd="0" presId="urn:microsoft.com/office/officeart/2005/8/layout/hierarchy2"/>
    <dgm:cxn modelId="{0F4152BE-DA67-49FF-B141-D94E16710714}" type="presOf" srcId="{D64F53E4-BED0-4766-882D-18799A830666}" destId="{D05C6642-39F7-4C8A-B62D-9B6FC5ABCB24}" srcOrd="0" destOrd="0" presId="urn:microsoft.com/office/officeart/2005/8/layout/hierarchy2"/>
    <dgm:cxn modelId="{59DA41D5-AA21-473C-91D8-5135172ACD37}" srcId="{6B2FECA4-CD7E-4C51-8118-64F0A42F0B04}" destId="{A6890CCA-D3C0-46B9-AC14-AF3CE42FCD47}" srcOrd="0" destOrd="0" parTransId="{27423E79-5429-4FE5-9FC8-675F364F8BE0}" sibTransId="{54EE4BE8-C54C-42E3-B3B2-0CF574967930}"/>
    <dgm:cxn modelId="{B793318E-E23C-487A-B438-7B2547A97E97}" type="presParOf" srcId="{6C961B95-5263-4DD0-8936-99A5F8DAAC09}" destId="{44611044-2128-414E-84A0-DFEDBE47BE85}" srcOrd="0" destOrd="0" presId="urn:microsoft.com/office/officeart/2005/8/layout/hierarchy2"/>
    <dgm:cxn modelId="{196CA847-CC61-4832-A617-101C08E6A300}" type="presParOf" srcId="{44611044-2128-414E-84A0-DFEDBE47BE85}" destId="{BDC3D965-E38E-4EF2-94F5-EE80446B68A9}" srcOrd="0" destOrd="0" presId="urn:microsoft.com/office/officeart/2005/8/layout/hierarchy2"/>
    <dgm:cxn modelId="{057AEFA9-4668-47EB-BF2F-85352E79E563}" type="presParOf" srcId="{44611044-2128-414E-84A0-DFEDBE47BE85}" destId="{802EA6AA-E41D-4FFF-AED6-1B8D9F0611D1}" srcOrd="1" destOrd="0" presId="urn:microsoft.com/office/officeart/2005/8/layout/hierarchy2"/>
    <dgm:cxn modelId="{082755B9-6F1D-4759-974F-740306611EAC}" type="presParOf" srcId="{6C961B95-5263-4DD0-8936-99A5F8DAAC09}" destId="{ECD2ADF9-2377-423D-A1D1-72B149C1413A}" srcOrd="1" destOrd="0" presId="urn:microsoft.com/office/officeart/2005/8/layout/hierarchy2"/>
    <dgm:cxn modelId="{F847BBE0-9603-4214-A2A5-5FDA4E9A2918}" type="presParOf" srcId="{ECD2ADF9-2377-423D-A1D1-72B149C1413A}" destId="{7D2222CB-7A28-40EE-840B-74C45449904D}" srcOrd="0" destOrd="0" presId="urn:microsoft.com/office/officeart/2005/8/layout/hierarchy2"/>
    <dgm:cxn modelId="{3BA321FF-1BF5-49D1-96D2-E11BBF308B93}" type="presParOf" srcId="{ECD2ADF9-2377-423D-A1D1-72B149C1413A}" destId="{08897B99-C0BD-48DB-8322-38ADF336CD7C}" srcOrd="1" destOrd="0" presId="urn:microsoft.com/office/officeart/2005/8/layout/hierarchy2"/>
    <dgm:cxn modelId="{2D681DCD-801A-489E-9FB1-B5E99C8682F6}" type="presParOf" srcId="{08897B99-C0BD-48DB-8322-38ADF336CD7C}" destId="{FE9E1B9D-EA65-41B5-9160-9BA073488384}" srcOrd="0" destOrd="0" presId="urn:microsoft.com/office/officeart/2005/8/layout/hierarchy2"/>
    <dgm:cxn modelId="{67D37125-F5C8-46E7-97E4-C71C6C14A184}" type="presParOf" srcId="{FE9E1B9D-EA65-41B5-9160-9BA073488384}" destId="{D6329129-D264-4A16-A6B6-68173067D4D4}" srcOrd="0" destOrd="0" presId="urn:microsoft.com/office/officeart/2005/8/layout/hierarchy2"/>
    <dgm:cxn modelId="{2B9A320C-92CC-4CE1-ABDC-AE1617E44475}" type="presParOf" srcId="{08897B99-C0BD-48DB-8322-38ADF336CD7C}" destId="{1185142F-9AE7-4447-A396-B0F0C92309A7}" srcOrd="1" destOrd="0" presId="urn:microsoft.com/office/officeart/2005/8/layout/hierarchy2"/>
    <dgm:cxn modelId="{C2E895D9-A216-472A-B4C1-299FA0B0EE25}" type="presParOf" srcId="{1185142F-9AE7-4447-A396-B0F0C92309A7}" destId="{EC537394-CDF2-4604-8C2B-DC1F71D57C92}" srcOrd="0" destOrd="0" presId="urn:microsoft.com/office/officeart/2005/8/layout/hierarchy2"/>
    <dgm:cxn modelId="{A57FD6C4-8791-4722-8BEC-A256D5818FBD}" type="presParOf" srcId="{1185142F-9AE7-4447-A396-B0F0C92309A7}" destId="{9071DF00-50FB-4F80-B4E6-81A25066B424}" srcOrd="1" destOrd="0" presId="urn:microsoft.com/office/officeart/2005/8/layout/hierarchy2"/>
    <dgm:cxn modelId="{3BD702D9-5CC4-425C-9EE4-6C0981385FDA}" type="presParOf" srcId="{08897B99-C0BD-48DB-8322-38ADF336CD7C}" destId="{D05C6642-39F7-4C8A-B62D-9B6FC5ABCB24}" srcOrd="2" destOrd="0" presId="urn:microsoft.com/office/officeart/2005/8/layout/hierarchy2"/>
    <dgm:cxn modelId="{D4EECCA4-E542-4F44-8681-9652AC36614C}" type="presParOf" srcId="{D05C6642-39F7-4C8A-B62D-9B6FC5ABCB24}" destId="{01499E1A-6F89-4F64-826F-B0BDAFDB4490}" srcOrd="0" destOrd="0" presId="urn:microsoft.com/office/officeart/2005/8/layout/hierarchy2"/>
    <dgm:cxn modelId="{FE3683F5-36CA-4399-873C-9FAC9C8C3BD8}" type="presParOf" srcId="{08897B99-C0BD-48DB-8322-38ADF336CD7C}" destId="{8CEAB4AA-FD84-4511-B25A-3E49EF094456}" srcOrd="3" destOrd="0" presId="urn:microsoft.com/office/officeart/2005/8/layout/hierarchy2"/>
    <dgm:cxn modelId="{07FDA0DC-538A-4A2D-9AAF-99BBD7D9370B}" type="presParOf" srcId="{8CEAB4AA-FD84-4511-B25A-3E49EF094456}" destId="{E6ADF4FD-245F-48FC-8CC8-DE654317EA41}" srcOrd="0" destOrd="0" presId="urn:microsoft.com/office/officeart/2005/8/layout/hierarchy2"/>
    <dgm:cxn modelId="{89114B31-7B1E-4FFA-B319-61D3E6308A0D}" type="presParOf" srcId="{8CEAB4AA-FD84-4511-B25A-3E49EF094456}" destId="{E8EB2726-DBA5-4F7B-B577-4FE1D3C49ADC}"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56F730A-B490-480D-959F-806123CF7AA8}" type="doc">
      <dgm:prSet loTypeId="urn:microsoft.com/office/officeart/2018/2/layout/IconLabelList" loCatId="icon" qsTypeId="urn:microsoft.com/office/officeart/2005/8/quickstyle/simple1" qsCatId="simple" csTypeId="urn:microsoft.com/office/officeart/2018/5/colors/Iconchunking_neutralbg_accent0_3" csCatId="mainScheme" phldr="1"/>
      <dgm:spPr/>
      <dgm:t>
        <a:bodyPr/>
        <a:lstStyle/>
        <a:p>
          <a:endParaRPr lang="en-US"/>
        </a:p>
      </dgm:t>
    </dgm:pt>
    <dgm:pt modelId="{63029F34-D9EE-4482-8947-9880F1B66A29}">
      <dgm:prSet/>
      <dgm:spPr/>
      <dgm:t>
        <a:bodyPr/>
        <a:lstStyle/>
        <a:p>
          <a:pPr>
            <a:lnSpc>
              <a:spcPct val="100000"/>
            </a:lnSpc>
          </a:pPr>
          <a:r>
            <a:rPr lang="en-US"/>
            <a:t>Use SW and IDT to assess for emotional and physical stressors</a:t>
          </a:r>
        </a:p>
      </dgm:t>
    </dgm:pt>
    <dgm:pt modelId="{2E70AD71-E84E-456B-AB67-CBCE87F81827}" type="parTrans" cxnId="{5C2D2B4D-7EE6-472E-A87D-EF83761BBC31}">
      <dgm:prSet/>
      <dgm:spPr/>
      <dgm:t>
        <a:bodyPr/>
        <a:lstStyle/>
        <a:p>
          <a:endParaRPr lang="en-US"/>
        </a:p>
      </dgm:t>
    </dgm:pt>
    <dgm:pt modelId="{41C67C25-A30D-482F-BC51-FB1F073C0B41}" type="sibTrans" cxnId="{5C2D2B4D-7EE6-472E-A87D-EF83761BBC31}">
      <dgm:prSet/>
      <dgm:spPr/>
      <dgm:t>
        <a:bodyPr/>
        <a:lstStyle/>
        <a:p>
          <a:endParaRPr lang="en-US"/>
        </a:p>
      </dgm:t>
    </dgm:pt>
    <dgm:pt modelId="{879B2EB0-CC6D-4293-BD19-1CA5BCD588FF}">
      <dgm:prSet/>
      <dgm:spPr/>
      <dgm:t>
        <a:bodyPr/>
        <a:lstStyle/>
        <a:p>
          <a:pPr>
            <a:lnSpc>
              <a:spcPct val="100000"/>
            </a:lnSpc>
          </a:pPr>
          <a:r>
            <a:rPr lang="en-US"/>
            <a:t>Refer to appropriate disciplines as needed </a:t>
          </a:r>
        </a:p>
      </dgm:t>
    </dgm:pt>
    <dgm:pt modelId="{A2DDBBE5-8499-4240-8003-ABA96884B88E}" type="parTrans" cxnId="{C0A4A4A3-1E96-4A7C-A880-CD31A5434785}">
      <dgm:prSet/>
      <dgm:spPr/>
      <dgm:t>
        <a:bodyPr/>
        <a:lstStyle/>
        <a:p>
          <a:endParaRPr lang="en-US"/>
        </a:p>
      </dgm:t>
    </dgm:pt>
    <dgm:pt modelId="{D87613F5-D75E-4627-9C77-464E677AA508}" type="sibTrans" cxnId="{C0A4A4A3-1E96-4A7C-A880-CD31A5434785}">
      <dgm:prSet/>
      <dgm:spPr/>
      <dgm:t>
        <a:bodyPr/>
        <a:lstStyle/>
        <a:p>
          <a:endParaRPr lang="en-US"/>
        </a:p>
      </dgm:t>
    </dgm:pt>
    <dgm:pt modelId="{337BCE30-E500-4C26-9ACC-2609F178DFEB}">
      <dgm:prSet/>
      <dgm:spPr/>
      <dgm:t>
        <a:bodyPr/>
        <a:lstStyle/>
        <a:p>
          <a:pPr>
            <a:lnSpc>
              <a:spcPct val="100000"/>
            </a:lnSpc>
          </a:pPr>
          <a:r>
            <a:rPr lang="en-US"/>
            <a:t>Provide active, empathetic listening</a:t>
          </a:r>
        </a:p>
      </dgm:t>
    </dgm:pt>
    <dgm:pt modelId="{EA0105CF-FFC6-4CB3-86BB-7D34DD7AE112}" type="parTrans" cxnId="{EF54755F-EDA6-4B0B-8B6B-6D5D376EE5EF}">
      <dgm:prSet/>
      <dgm:spPr/>
      <dgm:t>
        <a:bodyPr/>
        <a:lstStyle/>
        <a:p>
          <a:endParaRPr lang="en-US"/>
        </a:p>
      </dgm:t>
    </dgm:pt>
    <dgm:pt modelId="{D0C5B17D-149A-4DD7-962B-08094FCE4383}" type="sibTrans" cxnId="{EF54755F-EDA6-4B0B-8B6B-6D5D376EE5EF}">
      <dgm:prSet/>
      <dgm:spPr/>
      <dgm:t>
        <a:bodyPr/>
        <a:lstStyle/>
        <a:p>
          <a:endParaRPr lang="en-US"/>
        </a:p>
      </dgm:t>
    </dgm:pt>
    <dgm:pt modelId="{CD35F862-4E28-4F66-8880-2EFB0F1E8215}">
      <dgm:prSet/>
      <dgm:spPr/>
      <dgm:t>
        <a:bodyPr/>
        <a:lstStyle/>
        <a:p>
          <a:pPr>
            <a:lnSpc>
              <a:spcPct val="100000"/>
            </a:lnSpc>
          </a:pPr>
          <a:r>
            <a:rPr lang="en-US"/>
            <a:t>Normalize and validate feelings</a:t>
          </a:r>
        </a:p>
      </dgm:t>
    </dgm:pt>
    <dgm:pt modelId="{77516367-C568-48C2-BE4C-1E97FEEA60ED}" type="parTrans" cxnId="{420AC224-177E-4AEB-961A-E549CB6D8B29}">
      <dgm:prSet/>
      <dgm:spPr/>
      <dgm:t>
        <a:bodyPr/>
        <a:lstStyle/>
        <a:p>
          <a:endParaRPr lang="en-US"/>
        </a:p>
      </dgm:t>
    </dgm:pt>
    <dgm:pt modelId="{59FDF5E0-6E75-420F-8FE3-0FD4FECFBC81}" type="sibTrans" cxnId="{420AC224-177E-4AEB-961A-E549CB6D8B29}">
      <dgm:prSet/>
      <dgm:spPr/>
      <dgm:t>
        <a:bodyPr/>
        <a:lstStyle/>
        <a:p>
          <a:endParaRPr lang="en-US"/>
        </a:p>
      </dgm:t>
    </dgm:pt>
    <dgm:pt modelId="{A6074D6F-52C0-4B51-8BB1-2B96B3B19AA9}">
      <dgm:prSet/>
      <dgm:spPr/>
      <dgm:t>
        <a:bodyPr/>
        <a:lstStyle/>
        <a:p>
          <a:pPr>
            <a:lnSpc>
              <a:spcPct val="100000"/>
            </a:lnSpc>
          </a:pPr>
          <a:r>
            <a:rPr lang="en-US"/>
            <a:t>Discuss and explore coping strategies</a:t>
          </a:r>
        </a:p>
      </dgm:t>
    </dgm:pt>
    <dgm:pt modelId="{1C2D09A0-0561-4606-A055-DA98EE750565}" type="parTrans" cxnId="{D3EB312F-1547-4FB9-8413-D5D4C5A2E0D5}">
      <dgm:prSet/>
      <dgm:spPr/>
      <dgm:t>
        <a:bodyPr/>
        <a:lstStyle/>
        <a:p>
          <a:endParaRPr lang="en-US"/>
        </a:p>
      </dgm:t>
    </dgm:pt>
    <dgm:pt modelId="{43D904CF-3C29-46F3-9A81-0A1619F0D6A1}" type="sibTrans" cxnId="{D3EB312F-1547-4FB9-8413-D5D4C5A2E0D5}">
      <dgm:prSet/>
      <dgm:spPr/>
      <dgm:t>
        <a:bodyPr/>
        <a:lstStyle/>
        <a:p>
          <a:endParaRPr lang="en-US"/>
        </a:p>
      </dgm:t>
    </dgm:pt>
    <dgm:pt modelId="{9B89DEFF-06BB-4E8D-A97C-6B7CA3446BC0}" type="pres">
      <dgm:prSet presAssocID="{656F730A-B490-480D-959F-806123CF7AA8}" presName="root" presStyleCnt="0">
        <dgm:presLayoutVars>
          <dgm:dir/>
          <dgm:resizeHandles val="exact"/>
        </dgm:presLayoutVars>
      </dgm:prSet>
      <dgm:spPr/>
    </dgm:pt>
    <dgm:pt modelId="{A71F3E6D-EB3A-4331-952F-36354A7A4CE9}" type="pres">
      <dgm:prSet presAssocID="{63029F34-D9EE-4482-8947-9880F1B66A29}" presName="compNode" presStyleCnt="0"/>
      <dgm:spPr/>
    </dgm:pt>
    <dgm:pt modelId="{971A5E0D-947C-4B48-A5D7-45AA37857A57}" type="pres">
      <dgm:prSet presAssocID="{63029F34-D9EE-4482-8947-9880F1B66A29}"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rain in head"/>
        </a:ext>
      </dgm:extLst>
    </dgm:pt>
    <dgm:pt modelId="{D6907BA7-8C04-4C26-8E0B-B9C94F4D3916}" type="pres">
      <dgm:prSet presAssocID="{63029F34-D9EE-4482-8947-9880F1B66A29}" presName="spaceRect" presStyleCnt="0"/>
      <dgm:spPr/>
    </dgm:pt>
    <dgm:pt modelId="{3707DCB0-4345-45D9-9917-1AF374EF28C2}" type="pres">
      <dgm:prSet presAssocID="{63029F34-D9EE-4482-8947-9880F1B66A29}" presName="textRect" presStyleLbl="revTx" presStyleIdx="0" presStyleCnt="5">
        <dgm:presLayoutVars>
          <dgm:chMax val="1"/>
          <dgm:chPref val="1"/>
        </dgm:presLayoutVars>
      </dgm:prSet>
      <dgm:spPr/>
    </dgm:pt>
    <dgm:pt modelId="{4691C589-6B94-47FE-B4A8-8FDC78030127}" type="pres">
      <dgm:prSet presAssocID="{41C67C25-A30D-482F-BC51-FB1F073C0B41}" presName="sibTrans" presStyleCnt="0"/>
      <dgm:spPr/>
    </dgm:pt>
    <dgm:pt modelId="{44A20150-FDB5-474B-B0E6-6BC6FC5941D1}" type="pres">
      <dgm:prSet presAssocID="{879B2EB0-CC6D-4293-BD19-1CA5BCD588FF}" presName="compNode" presStyleCnt="0"/>
      <dgm:spPr/>
    </dgm:pt>
    <dgm:pt modelId="{8B6E5BC5-CE4D-447C-8B6C-B3FE73A942B0}" type="pres">
      <dgm:prSet presAssocID="{879B2EB0-CC6D-4293-BD19-1CA5BCD588FF}"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mark"/>
        </a:ext>
      </dgm:extLst>
    </dgm:pt>
    <dgm:pt modelId="{00CE70C8-6C50-4E0B-897D-6ED724ECBC94}" type="pres">
      <dgm:prSet presAssocID="{879B2EB0-CC6D-4293-BD19-1CA5BCD588FF}" presName="spaceRect" presStyleCnt="0"/>
      <dgm:spPr/>
    </dgm:pt>
    <dgm:pt modelId="{861FEEB9-0EB2-45C8-A06A-CE7E7306D7B2}" type="pres">
      <dgm:prSet presAssocID="{879B2EB0-CC6D-4293-BD19-1CA5BCD588FF}" presName="textRect" presStyleLbl="revTx" presStyleIdx="1" presStyleCnt="5">
        <dgm:presLayoutVars>
          <dgm:chMax val="1"/>
          <dgm:chPref val="1"/>
        </dgm:presLayoutVars>
      </dgm:prSet>
      <dgm:spPr/>
    </dgm:pt>
    <dgm:pt modelId="{C42A6198-1B1D-49B0-B4CE-7401EC42F618}" type="pres">
      <dgm:prSet presAssocID="{D87613F5-D75E-4627-9C77-464E677AA508}" presName="sibTrans" presStyleCnt="0"/>
      <dgm:spPr/>
    </dgm:pt>
    <dgm:pt modelId="{87CC6D16-3775-4A5E-A1CD-C8A48743874D}" type="pres">
      <dgm:prSet presAssocID="{337BCE30-E500-4C26-9ACC-2609F178DFEB}" presName="compNode" presStyleCnt="0"/>
      <dgm:spPr/>
    </dgm:pt>
    <dgm:pt modelId="{AE2C1A62-ABF2-4A4F-8594-29452DA8EF3E}" type="pres">
      <dgm:prSet presAssocID="{337BCE30-E500-4C26-9ACC-2609F178DFEB}"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at"/>
        </a:ext>
      </dgm:extLst>
    </dgm:pt>
    <dgm:pt modelId="{5A69DF1D-0226-4442-9D20-759B7C06FC96}" type="pres">
      <dgm:prSet presAssocID="{337BCE30-E500-4C26-9ACC-2609F178DFEB}" presName="spaceRect" presStyleCnt="0"/>
      <dgm:spPr/>
    </dgm:pt>
    <dgm:pt modelId="{9A278CB2-CEBE-4065-A786-1B0A1A675DB6}" type="pres">
      <dgm:prSet presAssocID="{337BCE30-E500-4C26-9ACC-2609F178DFEB}" presName="textRect" presStyleLbl="revTx" presStyleIdx="2" presStyleCnt="5">
        <dgm:presLayoutVars>
          <dgm:chMax val="1"/>
          <dgm:chPref val="1"/>
        </dgm:presLayoutVars>
      </dgm:prSet>
      <dgm:spPr/>
    </dgm:pt>
    <dgm:pt modelId="{4EE81D77-0156-4799-93BC-4B9CB474BFC4}" type="pres">
      <dgm:prSet presAssocID="{D0C5B17D-149A-4DD7-962B-08094FCE4383}" presName="sibTrans" presStyleCnt="0"/>
      <dgm:spPr/>
    </dgm:pt>
    <dgm:pt modelId="{4F70D7E7-9FCA-49C9-BAF3-A99517B2673E}" type="pres">
      <dgm:prSet presAssocID="{CD35F862-4E28-4F66-8880-2EFB0F1E8215}" presName="compNode" presStyleCnt="0"/>
      <dgm:spPr/>
    </dgm:pt>
    <dgm:pt modelId="{B5CCDB54-DE56-43A6-9577-A9D329DD1FB9}" type="pres">
      <dgm:prSet presAssocID="{CD35F862-4E28-4F66-8880-2EFB0F1E8215}"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Angry Face with No Fill"/>
        </a:ext>
      </dgm:extLst>
    </dgm:pt>
    <dgm:pt modelId="{8C79F368-07EF-49AB-8BA9-1AADABFB4B25}" type="pres">
      <dgm:prSet presAssocID="{CD35F862-4E28-4F66-8880-2EFB0F1E8215}" presName="spaceRect" presStyleCnt="0"/>
      <dgm:spPr/>
    </dgm:pt>
    <dgm:pt modelId="{16B9F09C-152B-4D81-85EC-ACE7166A1E56}" type="pres">
      <dgm:prSet presAssocID="{CD35F862-4E28-4F66-8880-2EFB0F1E8215}" presName="textRect" presStyleLbl="revTx" presStyleIdx="3" presStyleCnt="5">
        <dgm:presLayoutVars>
          <dgm:chMax val="1"/>
          <dgm:chPref val="1"/>
        </dgm:presLayoutVars>
      </dgm:prSet>
      <dgm:spPr/>
    </dgm:pt>
    <dgm:pt modelId="{64BDBA18-270A-4C7D-B3FD-F41091E27CA7}" type="pres">
      <dgm:prSet presAssocID="{59FDF5E0-6E75-420F-8FE3-0FD4FECFBC81}" presName="sibTrans" presStyleCnt="0"/>
      <dgm:spPr/>
    </dgm:pt>
    <dgm:pt modelId="{9700A4BC-3F89-450F-B7C3-26B2902B9816}" type="pres">
      <dgm:prSet presAssocID="{A6074D6F-52C0-4B51-8BB1-2B96B3B19AA9}" presName="compNode" presStyleCnt="0"/>
      <dgm:spPr/>
    </dgm:pt>
    <dgm:pt modelId="{EC4A2585-7CE4-4FCE-9D18-25C0FDB04913}" type="pres">
      <dgm:prSet presAssocID="{A6074D6F-52C0-4B51-8BB1-2B96B3B19AA9}"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Head with Gears"/>
        </a:ext>
      </dgm:extLst>
    </dgm:pt>
    <dgm:pt modelId="{6B521C85-F029-45FD-B6F8-0D98A7FC89E4}" type="pres">
      <dgm:prSet presAssocID="{A6074D6F-52C0-4B51-8BB1-2B96B3B19AA9}" presName="spaceRect" presStyleCnt="0"/>
      <dgm:spPr/>
    </dgm:pt>
    <dgm:pt modelId="{53B08778-ED60-43C7-A275-AE38B390E217}" type="pres">
      <dgm:prSet presAssocID="{A6074D6F-52C0-4B51-8BB1-2B96B3B19AA9}" presName="textRect" presStyleLbl="revTx" presStyleIdx="4" presStyleCnt="5">
        <dgm:presLayoutVars>
          <dgm:chMax val="1"/>
          <dgm:chPref val="1"/>
        </dgm:presLayoutVars>
      </dgm:prSet>
      <dgm:spPr/>
    </dgm:pt>
  </dgm:ptLst>
  <dgm:cxnLst>
    <dgm:cxn modelId="{420AC224-177E-4AEB-961A-E549CB6D8B29}" srcId="{656F730A-B490-480D-959F-806123CF7AA8}" destId="{CD35F862-4E28-4F66-8880-2EFB0F1E8215}" srcOrd="3" destOrd="0" parTransId="{77516367-C568-48C2-BE4C-1E97FEEA60ED}" sibTransId="{59FDF5E0-6E75-420F-8FE3-0FD4FECFBC81}"/>
    <dgm:cxn modelId="{D3EB312F-1547-4FB9-8413-D5D4C5A2E0D5}" srcId="{656F730A-B490-480D-959F-806123CF7AA8}" destId="{A6074D6F-52C0-4B51-8BB1-2B96B3B19AA9}" srcOrd="4" destOrd="0" parTransId="{1C2D09A0-0561-4606-A055-DA98EE750565}" sibTransId="{43D904CF-3C29-46F3-9A81-0A1619F0D6A1}"/>
    <dgm:cxn modelId="{EF54755F-EDA6-4B0B-8B6B-6D5D376EE5EF}" srcId="{656F730A-B490-480D-959F-806123CF7AA8}" destId="{337BCE30-E500-4C26-9ACC-2609F178DFEB}" srcOrd="2" destOrd="0" parTransId="{EA0105CF-FFC6-4CB3-86BB-7D34DD7AE112}" sibTransId="{D0C5B17D-149A-4DD7-962B-08094FCE4383}"/>
    <dgm:cxn modelId="{5C2D2B4D-7EE6-472E-A87D-EF83761BBC31}" srcId="{656F730A-B490-480D-959F-806123CF7AA8}" destId="{63029F34-D9EE-4482-8947-9880F1B66A29}" srcOrd="0" destOrd="0" parTransId="{2E70AD71-E84E-456B-AB67-CBCE87F81827}" sibTransId="{41C67C25-A30D-482F-BC51-FB1F073C0B41}"/>
    <dgm:cxn modelId="{0CC6D871-3033-4744-A508-6B0F70E7B301}" type="presOf" srcId="{63029F34-D9EE-4482-8947-9880F1B66A29}" destId="{3707DCB0-4345-45D9-9917-1AF374EF28C2}" srcOrd="0" destOrd="0" presId="urn:microsoft.com/office/officeart/2018/2/layout/IconLabelList"/>
    <dgm:cxn modelId="{D9E635A2-5139-43C9-8D50-01662A17BE3D}" type="presOf" srcId="{A6074D6F-52C0-4B51-8BB1-2B96B3B19AA9}" destId="{53B08778-ED60-43C7-A275-AE38B390E217}" srcOrd="0" destOrd="0" presId="urn:microsoft.com/office/officeart/2018/2/layout/IconLabelList"/>
    <dgm:cxn modelId="{C0A4A4A3-1E96-4A7C-A880-CD31A5434785}" srcId="{656F730A-B490-480D-959F-806123CF7AA8}" destId="{879B2EB0-CC6D-4293-BD19-1CA5BCD588FF}" srcOrd="1" destOrd="0" parTransId="{A2DDBBE5-8499-4240-8003-ABA96884B88E}" sibTransId="{D87613F5-D75E-4627-9C77-464E677AA508}"/>
    <dgm:cxn modelId="{0D1CD4A4-4CA2-4101-AAC2-10FD70CEA7D1}" type="presOf" srcId="{337BCE30-E500-4C26-9ACC-2609F178DFEB}" destId="{9A278CB2-CEBE-4065-A786-1B0A1A675DB6}" srcOrd="0" destOrd="0" presId="urn:microsoft.com/office/officeart/2018/2/layout/IconLabelList"/>
    <dgm:cxn modelId="{E62AE7AB-8AFE-4536-A37A-EFDAEF3167F9}" type="presOf" srcId="{656F730A-B490-480D-959F-806123CF7AA8}" destId="{9B89DEFF-06BB-4E8D-A97C-6B7CA3446BC0}" srcOrd="0" destOrd="0" presId="urn:microsoft.com/office/officeart/2018/2/layout/IconLabelList"/>
    <dgm:cxn modelId="{40BD9FFC-5A40-4542-A478-03378156878D}" type="presOf" srcId="{879B2EB0-CC6D-4293-BD19-1CA5BCD588FF}" destId="{861FEEB9-0EB2-45C8-A06A-CE7E7306D7B2}" srcOrd="0" destOrd="0" presId="urn:microsoft.com/office/officeart/2018/2/layout/IconLabelList"/>
    <dgm:cxn modelId="{7BDC92FD-BB6E-43E6-80FD-DD6C50249AAC}" type="presOf" srcId="{CD35F862-4E28-4F66-8880-2EFB0F1E8215}" destId="{16B9F09C-152B-4D81-85EC-ACE7166A1E56}" srcOrd="0" destOrd="0" presId="urn:microsoft.com/office/officeart/2018/2/layout/IconLabelList"/>
    <dgm:cxn modelId="{DA5A345D-22AC-4C95-BDFA-1B45D97A7F67}" type="presParOf" srcId="{9B89DEFF-06BB-4E8D-A97C-6B7CA3446BC0}" destId="{A71F3E6D-EB3A-4331-952F-36354A7A4CE9}" srcOrd="0" destOrd="0" presId="urn:microsoft.com/office/officeart/2018/2/layout/IconLabelList"/>
    <dgm:cxn modelId="{7BB0A438-304C-4D25-8856-31832921A312}" type="presParOf" srcId="{A71F3E6D-EB3A-4331-952F-36354A7A4CE9}" destId="{971A5E0D-947C-4B48-A5D7-45AA37857A57}" srcOrd="0" destOrd="0" presId="urn:microsoft.com/office/officeart/2018/2/layout/IconLabelList"/>
    <dgm:cxn modelId="{9CD7558B-7E5B-40F6-88A7-595921143A06}" type="presParOf" srcId="{A71F3E6D-EB3A-4331-952F-36354A7A4CE9}" destId="{D6907BA7-8C04-4C26-8E0B-B9C94F4D3916}" srcOrd="1" destOrd="0" presId="urn:microsoft.com/office/officeart/2018/2/layout/IconLabelList"/>
    <dgm:cxn modelId="{9C621404-ACAC-4481-BC04-2F90EB09202B}" type="presParOf" srcId="{A71F3E6D-EB3A-4331-952F-36354A7A4CE9}" destId="{3707DCB0-4345-45D9-9917-1AF374EF28C2}" srcOrd="2" destOrd="0" presId="urn:microsoft.com/office/officeart/2018/2/layout/IconLabelList"/>
    <dgm:cxn modelId="{885C74D3-AC08-440E-9A1C-157C882C40FE}" type="presParOf" srcId="{9B89DEFF-06BB-4E8D-A97C-6B7CA3446BC0}" destId="{4691C589-6B94-47FE-B4A8-8FDC78030127}" srcOrd="1" destOrd="0" presId="urn:microsoft.com/office/officeart/2018/2/layout/IconLabelList"/>
    <dgm:cxn modelId="{0F09BCA3-DFF1-4AFF-9751-823F4C2D7AEF}" type="presParOf" srcId="{9B89DEFF-06BB-4E8D-A97C-6B7CA3446BC0}" destId="{44A20150-FDB5-474B-B0E6-6BC6FC5941D1}" srcOrd="2" destOrd="0" presId="urn:microsoft.com/office/officeart/2018/2/layout/IconLabelList"/>
    <dgm:cxn modelId="{463B2EC3-202E-45E8-AF3E-B589C5C34D9A}" type="presParOf" srcId="{44A20150-FDB5-474B-B0E6-6BC6FC5941D1}" destId="{8B6E5BC5-CE4D-447C-8B6C-B3FE73A942B0}" srcOrd="0" destOrd="0" presId="urn:microsoft.com/office/officeart/2018/2/layout/IconLabelList"/>
    <dgm:cxn modelId="{B53277ED-35FB-4A4A-B9C6-50AB8AFBED40}" type="presParOf" srcId="{44A20150-FDB5-474B-B0E6-6BC6FC5941D1}" destId="{00CE70C8-6C50-4E0B-897D-6ED724ECBC94}" srcOrd="1" destOrd="0" presId="urn:microsoft.com/office/officeart/2018/2/layout/IconLabelList"/>
    <dgm:cxn modelId="{43E67E83-1774-46D4-A9A3-B1128C2636D7}" type="presParOf" srcId="{44A20150-FDB5-474B-B0E6-6BC6FC5941D1}" destId="{861FEEB9-0EB2-45C8-A06A-CE7E7306D7B2}" srcOrd="2" destOrd="0" presId="urn:microsoft.com/office/officeart/2018/2/layout/IconLabelList"/>
    <dgm:cxn modelId="{FAE8BEFA-D39E-40EF-9D0A-CED17B877904}" type="presParOf" srcId="{9B89DEFF-06BB-4E8D-A97C-6B7CA3446BC0}" destId="{C42A6198-1B1D-49B0-B4CE-7401EC42F618}" srcOrd="3" destOrd="0" presId="urn:microsoft.com/office/officeart/2018/2/layout/IconLabelList"/>
    <dgm:cxn modelId="{4A7695B1-6A9D-435E-90D5-D32F29D11E13}" type="presParOf" srcId="{9B89DEFF-06BB-4E8D-A97C-6B7CA3446BC0}" destId="{87CC6D16-3775-4A5E-A1CD-C8A48743874D}" srcOrd="4" destOrd="0" presId="urn:microsoft.com/office/officeart/2018/2/layout/IconLabelList"/>
    <dgm:cxn modelId="{1BEA31CA-0200-4ACD-A625-3C77F7C13F49}" type="presParOf" srcId="{87CC6D16-3775-4A5E-A1CD-C8A48743874D}" destId="{AE2C1A62-ABF2-4A4F-8594-29452DA8EF3E}" srcOrd="0" destOrd="0" presId="urn:microsoft.com/office/officeart/2018/2/layout/IconLabelList"/>
    <dgm:cxn modelId="{FD767F9A-29B9-454B-A12F-C2871EB062DC}" type="presParOf" srcId="{87CC6D16-3775-4A5E-A1CD-C8A48743874D}" destId="{5A69DF1D-0226-4442-9D20-759B7C06FC96}" srcOrd="1" destOrd="0" presId="urn:microsoft.com/office/officeart/2018/2/layout/IconLabelList"/>
    <dgm:cxn modelId="{62055F93-661D-46EB-8BA7-BBFBC5D22941}" type="presParOf" srcId="{87CC6D16-3775-4A5E-A1CD-C8A48743874D}" destId="{9A278CB2-CEBE-4065-A786-1B0A1A675DB6}" srcOrd="2" destOrd="0" presId="urn:microsoft.com/office/officeart/2018/2/layout/IconLabelList"/>
    <dgm:cxn modelId="{C76C3B3B-2D8B-45B8-B5CC-279FB43BA99C}" type="presParOf" srcId="{9B89DEFF-06BB-4E8D-A97C-6B7CA3446BC0}" destId="{4EE81D77-0156-4799-93BC-4B9CB474BFC4}" srcOrd="5" destOrd="0" presId="urn:microsoft.com/office/officeart/2018/2/layout/IconLabelList"/>
    <dgm:cxn modelId="{1FF6D15D-0D6C-4716-8AED-DB1EAAD85BAD}" type="presParOf" srcId="{9B89DEFF-06BB-4E8D-A97C-6B7CA3446BC0}" destId="{4F70D7E7-9FCA-49C9-BAF3-A99517B2673E}" srcOrd="6" destOrd="0" presId="urn:microsoft.com/office/officeart/2018/2/layout/IconLabelList"/>
    <dgm:cxn modelId="{E09E9E94-1652-4E85-AC0D-256B47BD48B4}" type="presParOf" srcId="{4F70D7E7-9FCA-49C9-BAF3-A99517B2673E}" destId="{B5CCDB54-DE56-43A6-9577-A9D329DD1FB9}" srcOrd="0" destOrd="0" presId="urn:microsoft.com/office/officeart/2018/2/layout/IconLabelList"/>
    <dgm:cxn modelId="{CFB63FFD-C488-49E4-BAAC-9805FE3601B4}" type="presParOf" srcId="{4F70D7E7-9FCA-49C9-BAF3-A99517B2673E}" destId="{8C79F368-07EF-49AB-8BA9-1AADABFB4B25}" srcOrd="1" destOrd="0" presId="urn:microsoft.com/office/officeart/2018/2/layout/IconLabelList"/>
    <dgm:cxn modelId="{DDB11E46-9E5D-4BDD-BCD9-E6BEE8F6956C}" type="presParOf" srcId="{4F70D7E7-9FCA-49C9-BAF3-A99517B2673E}" destId="{16B9F09C-152B-4D81-85EC-ACE7166A1E56}" srcOrd="2" destOrd="0" presId="urn:microsoft.com/office/officeart/2018/2/layout/IconLabelList"/>
    <dgm:cxn modelId="{BEDDE7A4-90EE-4284-BB14-5F42E0573F3B}" type="presParOf" srcId="{9B89DEFF-06BB-4E8D-A97C-6B7CA3446BC0}" destId="{64BDBA18-270A-4C7D-B3FD-F41091E27CA7}" srcOrd="7" destOrd="0" presId="urn:microsoft.com/office/officeart/2018/2/layout/IconLabelList"/>
    <dgm:cxn modelId="{2E8C74F3-781C-437F-ADD2-55EBB88E438A}" type="presParOf" srcId="{9B89DEFF-06BB-4E8D-A97C-6B7CA3446BC0}" destId="{9700A4BC-3F89-450F-B7C3-26B2902B9816}" srcOrd="8" destOrd="0" presId="urn:microsoft.com/office/officeart/2018/2/layout/IconLabelList"/>
    <dgm:cxn modelId="{C629FFE2-B4ED-424F-9CA1-75C60CF07873}" type="presParOf" srcId="{9700A4BC-3F89-450F-B7C3-26B2902B9816}" destId="{EC4A2585-7CE4-4FCE-9D18-25C0FDB04913}" srcOrd="0" destOrd="0" presId="urn:microsoft.com/office/officeart/2018/2/layout/IconLabelList"/>
    <dgm:cxn modelId="{18DFDE59-ED7E-428B-BD76-EE2C6171AE76}" type="presParOf" srcId="{9700A4BC-3F89-450F-B7C3-26B2902B9816}" destId="{6B521C85-F029-45FD-B6F8-0D98A7FC89E4}" srcOrd="1" destOrd="0" presId="urn:microsoft.com/office/officeart/2018/2/layout/IconLabelList"/>
    <dgm:cxn modelId="{91E391E3-D300-4AD3-AC3A-72C48FFF8893}" type="presParOf" srcId="{9700A4BC-3F89-450F-B7C3-26B2902B9816}" destId="{53B08778-ED60-43C7-A275-AE38B390E217}"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0EAB5ED-CE8D-4571-8856-1EFF5DF39FD6}" type="doc">
      <dgm:prSet loTypeId="urn:microsoft.com/office/officeart/2018/2/layout/IconVerticalSolidList" loCatId="icon" qsTypeId="urn:microsoft.com/office/officeart/2005/8/quickstyle/simple1" qsCatId="simple" csTypeId="urn:microsoft.com/office/officeart/2018/5/colors/Iconchunking_neutralbg_colorful2" csCatId="colorful" phldr="1"/>
      <dgm:spPr/>
      <dgm:t>
        <a:bodyPr/>
        <a:lstStyle/>
        <a:p>
          <a:endParaRPr lang="en-US"/>
        </a:p>
      </dgm:t>
    </dgm:pt>
    <dgm:pt modelId="{9AA80BAB-CA3A-463C-BABB-1273730093A4}">
      <dgm:prSet/>
      <dgm:spPr/>
      <dgm:t>
        <a:bodyPr/>
        <a:lstStyle/>
        <a:p>
          <a:r>
            <a:rPr lang="en-US" dirty="0"/>
            <a:t>Remember, you can't care for others if you don't take care of yourself</a:t>
          </a:r>
        </a:p>
      </dgm:t>
    </dgm:pt>
    <dgm:pt modelId="{6F1A62E0-4EB1-4583-8363-38F20AAAF85D}" type="parTrans" cxnId="{B08DC194-3729-4B8E-AB98-6A57BEEE1ECD}">
      <dgm:prSet/>
      <dgm:spPr/>
      <dgm:t>
        <a:bodyPr/>
        <a:lstStyle/>
        <a:p>
          <a:endParaRPr lang="en-US"/>
        </a:p>
      </dgm:t>
    </dgm:pt>
    <dgm:pt modelId="{032DDD04-4BA9-49C6-AFC8-A321B1A9BA7F}" type="sibTrans" cxnId="{B08DC194-3729-4B8E-AB98-6A57BEEE1ECD}">
      <dgm:prSet/>
      <dgm:spPr/>
      <dgm:t>
        <a:bodyPr/>
        <a:lstStyle/>
        <a:p>
          <a:endParaRPr lang="en-US"/>
        </a:p>
      </dgm:t>
    </dgm:pt>
    <dgm:pt modelId="{488BE98C-02C0-4405-9BCC-D798E41786B9}">
      <dgm:prSet/>
      <dgm:spPr/>
      <dgm:t>
        <a:bodyPr/>
        <a:lstStyle/>
        <a:p>
          <a:pPr rtl="0"/>
          <a:r>
            <a:rPr lang="en-US" dirty="0"/>
            <a:t>Divide duties with </a:t>
          </a:r>
          <a:r>
            <a:rPr lang="en-US" dirty="0">
              <a:latin typeface="Corbel"/>
            </a:rPr>
            <a:t>colleagues, family</a:t>
          </a:r>
          <a:r>
            <a:rPr lang="en-US" dirty="0"/>
            <a:t>, friends, community groups, faith organizations</a:t>
          </a:r>
        </a:p>
      </dgm:t>
    </dgm:pt>
    <dgm:pt modelId="{B382670E-BA66-46FC-A2D7-7339859563AF}" type="parTrans" cxnId="{64395533-52A5-4C00-84C3-BB1C922E63DE}">
      <dgm:prSet/>
      <dgm:spPr/>
      <dgm:t>
        <a:bodyPr/>
        <a:lstStyle/>
        <a:p>
          <a:endParaRPr lang="en-US"/>
        </a:p>
      </dgm:t>
    </dgm:pt>
    <dgm:pt modelId="{DCAEA168-47E5-45BB-BC6F-BACBCA53F05F}" type="sibTrans" cxnId="{64395533-52A5-4C00-84C3-BB1C922E63DE}">
      <dgm:prSet/>
      <dgm:spPr/>
      <dgm:t>
        <a:bodyPr/>
        <a:lstStyle/>
        <a:p>
          <a:endParaRPr lang="en-US"/>
        </a:p>
      </dgm:t>
    </dgm:pt>
    <dgm:pt modelId="{4A2FB047-CE66-4FCD-83C8-55420FDB1636}">
      <dgm:prSet/>
      <dgm:spPr/>
      <dgm:t>
        <a:bodyPr/>
        <a:lstStyle/>
        <a:p>
          <a:r>
            <a:rPr lang="en-US" dirty="0"/>
            <a:t>Eat, hydrate, sleep, exercise...repeat</a:t>
          </a:r>
        </a:p>
      </dgm:t>
    </dgm:pt>
    <dgm:pt modelId="{3D46D5CF-1393-43B2-A598-CB768E0F0A14}" type="parTrans" cxnId="{50FDBE9E-5325-4BE0-A7C8-ACF61A7F7C55}">
      <dgm:prSet/>
      <dgm:spPr/>
      <dgm:t>
        <a:bodyPr/>
        <a:lstStyle/>
        <a:p>
          <a:endParaRPr lang="en-US"/>
        </a:p>
      </dgm:t>
    </dgm:pt>
    <dgm:pt modelId="{C72C81CA-7979-4F50-A4F4-E6002F00C07B}" type="sibTrans" cxnId="{50FDBE9E-5325-4BE0-A7C8-ACF61A7F7C55}">
      <dgm:prSet/>
      <dgm:spPr/>
      <dgm:t>
        <a:bodyPr/>
        <a:lstStyle/>
        <a:p>
          <a:endParaRPr lang="en-US"/>
        </a:p>
      </dgm:t>
    </dgm:pt>
    <dgm:pt modelId="{83234262-A828-4094-8DC6-62E0E46993CE}">
      <dgm:prSet/>
      <dgm:spPr/>
      <dgm:t>
        <a:bodyPr/>
        <a:lstStyle/>
        <a:p>
          <a:r>
            <a:rPr lang="en-US" dirty="0"/>
            <a:t>Take breaks, have some fun</a:t>
          </a:r>
        </a:p>
      </dgm:t>
    </dgm:pt>
    <dgm:pt modelId="{2E8F1763-0D08-4419-84E0-6B2EF9DC5C0A}" type="parTrans" cxnId="{27E2E56A-B451-4E18-8CEF-DEF23695F1FC}">
      <dgm:prSet/>
      <dgm:spPr/>
      <dgm:t>
        <a:bodyPr/>
        <a:lstStyle/>
        <a:p>
          <a:endParaRPr lang="en-US"/>
        </a:p>
      </dgm:t>
    </dgm:pt>
    <dgm:pt modelId="{DA68BD56-902F-46B4-AA46-6B66C6D1F359}" type="sibTrans" cxnId="{27E2E56A-B451-4E18-8CEF-DEF23695F1FC}">
      <dgm:prSet/>
      <dgm:spPr/>
      <dgm:t>
        <a:bodyPr/>
        <a:lstStyle/>
        <a:p>
          <a:endParaRPr lang="en-US"/>
        </a:p>
      </dgm:t>
    </dgm:pt>
    <dgm:pt modelId="{52F55AAE-46ED-4467-B9D9-04EC0D27BD25}">
      <dgm:prSet/>
      <dgm:spPr/>
      <dgm:t>
        <a:bodyPr/>
        <a:lstStyle/>
        <a:p>
          <a:r>
            <a:rPr lang="en-US" dirty="0"/>
            <a:t>Connect with others, reach out for support</a:t>
          </a:r>
        </a:p>
      </dgm:t>
    </dgm:pt>
    <dgm:pt modelId="{44736FED-42B7-4BFB-872D-2BF088440D0B}" type="parTrans" cxnId="{1764BB7C-29AA-4CFB-BCAD-4D8A1DFF05C5}">
      <dgm:prSet/>
      <dgm:spPr/>
      <dgm:t>
        <a:bodyPr/>
        <a:lstStyle/>
        <a:p>
          <a:endParaRPr lang="en-US"/>
        </a:p>
      </dgm:t>
    </dgm:pt>
    <dgm:pt modelId="{6E822175-3931-43C1-8A9A-934CA53B07B6}" type="sibTrans" cxnId="{1764BB7C-29AA-4CFB-BCAD-4D8A1DFF05C5}">
      <dgm:prSet/>
      <dgm:spPr/>
      <dgm:t>
        <a:bodyPr/>
        <a:lstStyle/>
        <a:p>
          <a:endParaRPr lang="en-US"/>
        </a:p>
      </dgm:t>
    </dgm:pt>
    <dgm:pt modelId="{22F57C36-175D-4A5F-B9C9-F6F9BFF59E4A}">
      <dgm:prSet phldr="0"/>
      <dgm:spPr/>
      <dgm:t>
        <a:bodyPr/>
        <a:lstStyle/>
        <a:p>
          <a:r>
            <a:rPr lang="en-US" dirty="0">
              <a:latin typeface="Corbel"/>
            </a:rPr>
            <a:t>Ask for (and accept!) help</a:t>
          </a:r>
        </a:p>
      </dgm:t>
    </dgm:pt>
    <dgm:pt modelId="{B7B0F780-9BEA-4208-9CAD-D3A1CA9115A3}" type="parTrans" cxnId="{0125B1CC-C81E-4A6F-90EE-7B709C0BCE6B}">
      <dgm:prSet/>
      <dgm:spPr/>
    </dgm:pt>
    <dgm:pt modelId="{BED45FBC-6F21-4B11-AA0E-44049FBBA876}" type="sibTrans" cxnId="{0125B1CC-C81E-4A6F-90EE-7B709C0BCE6B}">
      <dgm:prSet/>
      <dgm:spPr/>
      <dgm:t>
        <a:bodyPr/>
        <a:lstStyle/>
        <a:p>
          <a:endParaRPr lang="en-US"/>
        </a:p>
      </dgm:t>
    </dgm:pt>
    <dgm:pt modelId="{A2F1A713-3605-4E3B-BD6F-1FF6F06AC596}" type="pres">
      <dgm:prSet presAssocID="{B0EAB5ED-CE8D-4571-8856-1EFF5DF39FD6}" presName="root" presStyleCnt="0">
        <dgm:presLayoutVars>
          <dgm:dir/>
          <dgm:resizeHandles val="exact"/>
        </dgm:presLayoutVars>
      </dgm:prSet>
      <dgm:spPr/>
    </dgm:pt>
    <dgm:pt modelId="{9CB953C5-BA51-43AD-8CF4-C8FF32F37364}" type="pres">
      <dgm:prSet presAssocID="{9AA80BAB-CA3A-463C-BABB-1273730093A4}" presName="compNode" presStyleCnt="0"/>
      <dgm:spPr/>
    </dgm:pt>
    <dgm:pt modelId="{32059247-E84C-4C5E-B71B-593052AFA2E1}" type="pres">
      <dgm:prSet presAssocID="{9AA80BAB-CA3A-463C-BABB-1273730093A4}" presName="bgRect" presStyleLbl="bgShp" presStyleIdx="0" presStyleCnt="6"/>
      <dgm:spPr/>
    </dgm:pt>
    <dgm:pt modelId="{D63281B0-8C23-4C79-B8BA-19D003CBA2E7}" type="pres">
      <dgm:prSet presAssocID="{9AA80BAB-CA3A-463C-BABB-1273730093A4}"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onfused Person"/>
        </a:ext>
      </dgm:extLst>
    </dgm:pt>
    <dgm:pt modelId="{2D447720-ECA6-4D57-9FF5-E860F985C1CD}" type="pres">
      <dgm:prSet presAssocID="{9AA80BAB-CA3A-463C-BABB-1273730093A4}" presName="spaceRect" presStyleCnt="0"/>
      <dgm:spPr/>
    </dgm:pt>
    <dgm:pt modelId="{68911757-7C9E-4C28-84E6-4A5DEF2C1A1F}" type="pres">
      <dgm:prSet presAssocID="{9AA80BAB-CA3A-463C-BABB-1273730093A4}" presName="parTx" presStyleLbl="revTx" presStyleIdx="0" presStyleCnt="6">
        <dgm:presLayoutVars>
          <dgm:chMax val="0"/>
          <dgm:chPref val="0"/>
        </dgm:presLayoutVars>
      </dgm:prSet>
      <dgm:spPr/>
    </dgm:pt>
    <dgm:pt modelId="{36B465C3-0CC3-4CCE-B0FD-E223DD1C4849}" type="pres">
      <dgm:prSet presAssocID="{032DDD04-4BA9-49C6-AFC8-A321B1A9BA7F}" presName="sibTrans" presStyleCnt="0"/>
      <dgm:spPr/>
    </dgm:pt>
    <dgm:pt modelId="{5973C87F-3FE8-4E14-B06D-CAC67F682A39}" type="pres">
      <dgm:prSet presAssocID="{488BE98C-02C0-4405-9BCC-D798E41786B9}" presName="compNode" presStyleCnt="0"/>
      <dgm:spPr/>
    </dgm:pt>
    <dgm:pt modelId="{98B8A293-3D0D-4807-BC19-7E39448EFEB0}" type="pres">
      <dgm:prSet presAssocID="{488BE98C-02C0-4405-9BCC-D798E41786B9}" presName="bgRect" presStyleLbl="bgShp" presStyleIdx="1" presStyleCnt="6"/>
      <dgm:spPr/>
    </dgm:pt>
    <dgm:pt modelId="{A6329A87-244F-4D8E-BC7B-F2274FFBBEEC}" type="pres">
      <dgm:prSet presAssocID="{488BE98C-02C0-4405-9BCC-D798E41786B9}"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Group of People"/>
        </a:ext>
      </dgm:extLst>
    </dgm:pt>
    <dgm:pt modelId="{17E92024-CC84-47C2-9FF7-A8E7B714B002}" type="pres">
      <dgm:prSet presAssocID="{488BE98C-02C0-4405-9BCC-D798E41786B9}" presName="spaceRect" presStyleCnt="0"/>
      <dgm:spPr/>
    </dgm:pt>
    <dgm:pt modelId="{F54CBDE7-F00A-4B5A-98D3-4D3AD1A22D2C}" type="pres">
      <dgm:prSet presAssocID="{488BE98C-02C0-4405-9BCC-D798E41786B9}" presName="parTx" presStyleLbl="revTx" presStyleIdx="1" presStyleCnt="6">
        <dgm:presLayoutVars>
          <dgm:chMax val="0"/>
          <dgm:chPref val="0"/>
        </dgm:presLayoutVars>
      </dgm:prSet>
      <dgm:spPr/>
    </dgm:pt>
    <dgm:pt modelId="{A4E01F87-D050-472B-A202-DFE0C4325C72}" type="pres">
      <dgm:prSet presAssocID="{DCAEA168-47E5-45BB-BC6F-BACBCA53F05F}" presName="sibTrans" presStyleCnt="0"/>
      <dgm:spPr/>
    </dgm:pt>
    <dgm:pt modelId="{E4F4A586-4F3D-46B9-A061-78C5E90E6EA1}" type="pres">
      <dgm:prSet presAssocID="{4A2FB047-CE66-4FCD-83C8-55420FDB1636}" presName="compNode" presStyleCnt="0"/>
      <dgm:spPr/>
    </dgm:pt>
    <dgm:pt modelId="{ED32E841-6124-4B34-91B6-8DD5A575B77D}" type="pres">
      <dgm:prSet presAssocID="{4A2FB047-CE66-4FCD-83C8-55420FDB1636}" presName="bgRect" presStyleLbl="bgShp" presStyleIdx="2" presStyleCnt="6"/>
      <dgm:spPr/>
    </dgm:pt>
    <dgm:pt modelId="{E2181F66-DF37-49F0-821D-C14475AE1438}" type="pres">
      <dgm:prSet presAssocID="{4A2FB047-CE66-4FCD-83C8-55420FDB1636}"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Open Hand with Plant"/>
        </a:ext>
      </dgm:extLst>
    </dgm:pt>
    <dgm:pt modelId="{36B01EC8-DE06-45BD-83D4-95B0D2050C3A}" type="pres">
      <dgm:prSet presAssocID="{4A2FB047-CE66-4FCD-83C8-55420FDB1636}" presName="spaceRect" presStyleCnt="0"/>
      <dgm:spPr/>
    </dgm:pt>
    <dgm:pt modelId="{29F1FB69-CAA8-48B1-BA23-79BB359D0194}" type="pres">
      <dgm:prSet presAssocID="{4A2FB047-CE66-4FCD-83C8-55420FDB1636}" presName="parTx" presStyleLbl="revTx" presStyleIdx="2" presStyleCnt="6">
        <dgm:presLayoutVars>
          <dgm:chMax val="0"/>
          <dgm:chPref val="0"/>
        </dgm:presLayoutVars>
      </dgm:prSet>
      <dgm:spPr/>
    </dgm:pt>
    <dgm:pt modelId="{D996E0E4-9AEC-4F73-9CAD-ECCAEC78CCEF}" type="pres">
      <dgm:prSet presAssocID="{C72C81CA-7979-4F50-A4F4-E6002F00C07B}" presName="sibTrans" presStyleCnt="0"/>
      <dgm:spPr/>
    </dgm:pt>
    <dgm:pt modelId="{FEFB264C-F64E-4981-8C0E-F28B66A5A1CF}" type="pres">
      <dgm:prSet presAssocID="{83234262-A828-4094-8DC6-62E0E46993CE}" presName="compNode" presStyleCnt="0"/>
      <dgm:spPr/>
    </dgm:pt>
    <dgm:pt modelId="{8C6D9FA9-C1FA-458B-824C-AF5F75B7B834}" type="pres">
      <dgm:prSet presAssocID="{83234262-A828-4094-8DC6-62E0E46993CE}" presName="bgRect" presStyleLbl="bgShp" presStyleIdx="3" presStyleCnt="6"/>
      <dgm:spPr/>
    </dgm:pt>
    <dgm:pt modelId="{302AD834-B3B4-45DC-AA76-0B42947E118E}" type="pres">
      <dgm:prSet presAssocID="{83234262-A828-4094-8DC6-62E0E46993CE}"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Dance"/>
        </a:ext>
      </dgm:extLst>
    </dgm:pt>
    <dgm:pt modelId="{3F71552C-60A5-4A48-BB8E-97967AB9598D}" type="pres">
      <dgm:prSet presAssocID="{83234262-A828-4094-8DC6-62E0E46993CE}" presName="spaceRect" presStyleCnt="0"/>
      <dgm:spPr/>
    </dgm:pt>
    <dgm:pt modelId="{2027BF9C-76E9-4C42-A0A3-18333D6A2FE0}" type="pres">
      <dgm:prSet presAssocID="{83234262-A828-4094-8DC6-62E0E46993CE}" presName="parTx" presStyleLbl="revTx" presStyleIdx="3" presStyleCnt="6">
        <dgm:presLayoutVars>
          <dgm:chMax val="0"/>
          <dgm:chPref val="0"/>
        </dgm:presLayoutVars>
      </dgm:prSet>
      <dgm:spPr/>
    </dgm:pt>
    <dgm:pt modelId="{D1F55E27-89AD-461C-8B4A-7DE9A4B4C09C}" type="pres">
      <dgm:prSet presAssocID="{DA68BD56-902F-46B4-AA46-6B66C6D1F359}" presName="sibTrans" presStyleCnt="0"/>
      <dgm:spPr/>
    </dgm:pt>
    <dgm:pt modelId="{0C0CA2BF-CDEF-4F1A-9CDC-5DDD28E8B236}" type="pres">
      <dgm:prSet presAssocID="{52F55AAE-46ED-4467-B9D9-04EC0D27BD25}" presName="compNode" presStyleCnt="0"/>
      <dgm:spPr/>
    </dgm:pt>
    <dgm:pt modelId="{DFEFEC92-F3E1-44C3-8EC4-3BB175599971}" type="pres">
      <dgm:prSet presAssocID="{52F55AAE-46ED-4467-B9D9-04EC0D27BD25}" presName="bgRect" presStyleLbl="bgShp" presStyleIdx="4" presStyleCnt="6"/>
      <dgm:spPr/>
    </dgm:pt>
    <dgm:pt modelId="{1B9C7444-50D9-40F8-878D-8AD2405524E1}" type="pres">
      <dgm:prSet presAssocID="{52F55AAE-46ED-4467-B9D9-04EC0D27BD25}"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Social Network"/>
        </a:ext>
      </dgm:extLst>
    </dgm:pt>
    <dgm:pt modelId="{FBD04A21-00A2-4E89-A8C2-EE1E9792B754}" type="pres">
      <dgm:prSet presAssocID="{52F55AAE-46ED-4467-B9D9-04EC0D27BD25}" presName="spaceRect" presStyleCnt="0"/>
      <dgm:spPr/>
    </dgm:pt>
    <dgm:pt modelId="{3957311C-F1DF-4D38-9DCF-F03CC533F03D}" type="pres">
      <dgm:prSet presAssocID="{52F55AAE-46ED-4467-B9D9-04EC0D27BD25}" presName="parTx" presStyleLbl="revTx" presStyleIdx="4" presStyleCnt="6">
        <dgm:presLayoutVars>
          <dgm:chMax val="0"/>
          <dgm:chPref val="0"/>
        </dgm:presLayoutVars>
      </dgm:prSet>
      <dgm:spPr/>
    </dgm:pt>
    <dgm:pt modelId="{F45438C5-C7C0-48ED-A973-647F268B3637}" type="pres">
      <dgm:prSet presAssocID="{6E822175-3931-43C1-8A9A-934CA53B07B6}" presName="sibTrans" presStyleCnt="0"/>
      <dgm:spPr/>
    </dgm:pt>
    <dgm:pt modelId="{DDF2E73A-4697-443E-A107-CE1364D727D0}" type="pres">
      <dgm:prSet presAssocID="{22F57C36-175D-4A5F-B9C9-F6F9BFF59E4A}" presName="compNode" presStyleCnt="0"/>
      <dgm:spPr/>
    </dgm:pt>
    <dgm:pt modelId="{8CF031D4-1E77-4E5D-9D58-4844D1D8A1BF}" type="pres">
      <dgm:prSet presAssocID="{22F57C36-175D-4A5F-B9C9-F6F9BFF59E4A}" presName="bgRect" presStyleLbl="bgShp" presStyleIdx="5" presStyleCnt="6"/>
      <dgm:spPr/>
    </dgm:pt>
    <dgm:pt modelId="{7ABF637D-1A90-4135-87E1-24E2747EBB0C}" type="pres">
      <dgm:prSet presAssocID="{22F57C36-175D-4A5F-B9C9-F6F9BFF59E4A}"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Protecting Hand"/>
        </a:ext>
      </dgm:extLst>
    </dgm:pt>
    <dgm:pt modelId="{A858EB9C-3BFC-4095-94A4-12DD36859CEB}" type="pres">
      <dgm:prSet presAssocID="{22F57C36-175D-4A5F-B9C9-F6F9BFF59E4A}" presName="spaceRect" presStyleCnt="0"/>
      <dgm:spPr/>
    </dgm:pt>
    <dgm:pt modelId="{29F32148-C164-4C85-AA93-29EB7AC23102}" type="pres">
      <dgm:prSet presAssocID="{22F57C36-175D-4A5F-B9C9-F6F9BFF59E4A}" presName="parTx" presStyleLbl="revTx" presStyleIdx="5" presStyleCnt="6">
        <dgm:presLayoutVars>
          <dgm:chMax val="0"/>
          <dgm:chPref val="0"/>
        </dgm:presLayoutVars>
      </dgm:prSet>
      <dgm:spPr/>
    </dgm:pt>
  </dgm:ptLst>
  <dgm:cxnLst>
    <dgm:cxn modelId="{64395533-52A5-4C00-84C3-BB1C922E63DE}" srcId="{B0EAB5ED-CE8D-4571-8856-1EFF5DF39FD6}" destId="{488BE98C-02C0-4405-9BCC-D798E41786B9}" srcOrd="1" destOrd="0" parTransId="{B382670E-BA66-46FC-A2D7-7339859563AF}" sibTransId="{DCAEA168-47E5-45BB-BC6F-BACBCA53F05F}"/>
    <dgm:cxn modelId="{37423035-CC93-46B0-A4DF-194103677BFA}" type="presOf" srcId="{B0EAB5ED-CE8D-4571-8856-1EFF5DF39FD6}" destId="{A2F1A713-3605-4E3B-BD6F-1FF6F06AC596}" srcOrd="0" destOrd="0" presId="urn:microsoft.com/office/officeart/2018/2/layout/IconVerticalSolidList"/>
    <dgm:cxn modelId="{A1E7653D-F0F0-4EBA-960E-70E1DF5F6FAD}" type="presOf" srcId="{9AA80BAB-CA3A-463C-BABB-1273730093A4}" destId="{68911757-7C9E-4C28-84E6-4A5DEF2C1A1F}" srcOrd="0" destOrd="0" presId="urn:microsoft.com/office/officeart/2018/2/layout/IconVerticalSolidList"/>
    <dgm:cxn modelId="{BB287340-3DC1-4A2D-8D30-A82702FC9A2D}" type="presOf" srcId="{22F57C36-175D-4A5F-B9C9-F6F9BFF59E4A}" destId="{29F32148-C164-4C85-AA93-29EB7AC23102}" srcOrd="0" destOrd="0" presId="urn:microsoft.com/office/officeart/2018/2/layout/IconVerticalSolidList"/>
    <dgm:cxn modelId="{27E2E56A-B451-4E18-8CEF-DEF23695F1FC}" srcId="{B0EAB5ED-CE8D-4571-8856-1EFF5DF39FD6}" destId="{83234262-A828-4094-8DC6-62E0E46993CE}" srcOrd="3" destOrd="0" parTransId="{2E8F1763-0D08-4419-84E0-6B2EF9DC5C0A}" sibTransId="{DA68BD56-902F-46B4-AA46-6B66C6D1F359}"/>
    <dgm:cxn modelId="{4450D274-778B-4FC9-9676-5D172F49D9A4}" type="presOf" srcId="{488BE98C-02C0-4405-9BCC-D798E41786B9}" destId="{F54CBDE7-F00A-4B5A-98D3-4D3AD1A22D2C}" srcOrd="0" destOrd="0" presId="urn:microsoft.com/office/officeart/2018/2/layout/IconVerticalSolidList"/>
    <dgm:cxn modelId="{1764BB7C-29AA-4CFB-BCAD-4D8A1DFF05C5}" srcId="{B0EAB5ED-CE8D-4571-8856-1EFF5DF39FD6}" destId="{52F55AAE-46ED-4467-B9D9-04EC0D27BD25}" srcOrd="4" destOrd="0" parTransId="{44736FED-42B7-4BFB-872D-2BF088440D0B}" sibTransId="{6E822175-3931-43C1-8A9A-934CA53B07B6}"/>
    <dgm:cxn modelId="{B08DC194-3729-4B8E-AB98-6A57BEEE1ECD}" srcId="{B0EAB5ED-CE8D-4571-8856-1EFF5DF39FD6}" destId="{9AA80BAB-CA3A-463C-BABB-1273730093A4}" srcOrd="0" destOrd="0" parTransId="{6F1A62E0-4EB1-4583-8363-38F20AAAF85D}" sibTransId="{032DDD04-4BA9-49C6-AFC8-A321B1A9BA7F}"/>
    <dgm:cxn modelId="{50FDBE9E-5325-4BE0-A7C8-ACF61A7F7C55}" srcId="{B0EAB5ED-CE8D-4571-8856-1EFF5DF39FD6}" destId="{4A2FB047-CE66-4FCD-83C8-55420FDB1636}" srcOrd="2" destOrd="0" parTransId="{3D46D5CF-1393-43B2-A598-CB768E0F0A14}" sibTransId="{C72C81CA-7979-4F50-A4F4-E6002F00C07B}"/>
    <dgm:cxn modelId="{0125B1CC-C81E-4A6F-90EE-7B709C0BCE6B}" srcId="{B0EAB5ED-CE8D-4571-8856-1EFF5DF39FD6}" destId="{22F57C36-175D-4A5F-B9C9-F6F9BFF59E4A}" srcOrd="5" destOrd="0" parTransId="{B7B0F780-9BEA-4208-9CAD-D3A1CA9115A3}" sibTransId="{BED45FBC-6F21-4B11-AA0E-44049FBBA876}"/>
    <dgm:cxn modelId="{0919A5D5-04D7-47A4-A897-7CDB621B2E43}" type="presOf" srcId="{52F55AAE-46ED-4467-B9D9-04EC0D27BD25}" destId="{3957311C-F1DF-4D38-9DCF-F03CC533F03D}" srcOrd="0" destOrd="0" presId="urn:microsoft.com/office/officeart/2018/2/layout/IconVerticalSolidList"/>
    <dgm:cxn modelId="{EF1A7AD6-B7BE-4337-A6F8-02534A24DD54}" type="presOf" srcId="{4A2FB047-CE66-4FCD-83C8-55420FDB1636}" destId="{29F1FB69-CAA8-48B1-BA23-79BB359D0194}" srcOrd="0" destOrd="0" presId="urn:microsoft.com/office/officeart/2018/2/layout/IconVerticalSolidList"/>
    <dgm:cxn modelId="{2F1662F0-A158-4ABF-85E4-4CD7A87A0051}" type="presOf" srcId="{83234262-A828-4094-8DC6-62E0E46993CE}" destId="{2027BF9C-76E9-4C42-A0A3-18333D6A2FE0}" srcOrd="0" destOrd="0" presId="urn:microsoft.com/office/officeart/2018/2/layout/IconVerticalSolidList"/>
    <dgm:cxn modelId="{629B1166-DE4F-4B49-8DD2-C21352C05736}" type="presParOf" srcId="{A2F1A713-3605-4E3B-BD6F-1FF6F06AC596}" destId="{9CB953C5-BA51-43AD-8CF4-C8FF32F37364}" srcOrd="0" destOrd="0" presId="urn:microsoft.com/office/officeart/2018/2/layout/IconVerticalSolidList"/>
    <dgm:cxn modelId="{A58C4632-C4F9-48EA-BDAB-B84879C77AF1}" type="presParOf" srcId="{9CB953C5-BA51-43AD-8CF4-C8FF32F37364}" destId="{32059247-E84C-4C5E-B71B-593052AFA2E1}" srcOrd="0" destOrd="0" presId="urn:microsoft.com/office/officeart/2018/2/layout/IconVerticalSolidList"/>
    <dgm:cxn modelId="{3FD270B8-A741-497A-B03C-1FC7EE9A75DA}" type="presParOf" srcId="{9CB953C5-BA51-43AD-8CF4-C8FF32F37364}" destId="{D63281B0-8C23-4C79-B8BA-19D003CBA2E7}" srcOrd="1" destOrd="0" presId="urn:microsoft.com/office/officeart/2018/2/layout/IconVerticalSolidList"/>
    <dgm:cxn modelId="{F6C03BBC-6B3F-4DA9-83C4-5419B4DE4F7C}" type="presParOf" srcId="{9CB953C5-BA51-43AD-8CF4-C8FF32F37364}" destId="{2D447720-ECA6-4D57-9FF5-E860F985C1CD}" srcOrd="2" destOrd="0" presId="urn:microsoft.com/office/officeart/2018/2/layout/IconVerticalSolidList"/>
    <dgm:cxn modelId="{51D4832E-B7F9-4B2F-8C17-B2BFF214A33B}" type="presParOf" srcId="{9CB953C5-BA51-43AD-8CF4-C8FF32F37364}" destId="{68911757-7C9E-4C28-84E6-4A5DEF2C1A1F}" srcOrd="3" destOrd="0" presId="urn:microsoft.com/office/officeart/2018/2/layout/IconVerticalSolidList"/>
    <dgm:cxn modelId="{420CE84A-289C-4484-9C11-5230DCFAD087}" type="presParOf" srcId="{A2F1A713-3605-4E3B-BD6F-1FF6F06AC596}" destId="{36B465C3-0CC3-4CCE-B0FD-E223DD1C4849}" srcOrd="1" destOrd="0" presId="urn:microsoft.com/office/officeart/2018/2/layout/IconVerticalSolidList"/>
    <dgm:cxn modelId="{2B0C4AED-1BCC-4C45-8CAC-D671914ACBDE}" type="presParOf" srcId="{A2F1A713-3605-4E3B-BD6F-1FF6F06AC596}" destId="{5973C87F-3FE8-4E14-B06D-CAC67F682A39}" srcOrd="2" destOrd="0" presId="urn:microsoft.com/office/officeart/2018/2/layout/IconVerticalSolidList"/>
    <dgm:cxn modelId="{EF152AE8-4661-4D8E-91CE-CD776DCFE4AA}" type="presParOf" srcId="{5973C87F-3FE8-4E14-B06D-CAC67F682A39}" destId="{98B8A293-3D0D-4807-BC19-7E39448EFEB0}" srcOrd="0" destOrd="0" presId="urn:microsoft.com/office/officeart/2018/2/layout/IconVerticalSolidList"/>
    <dgm:cxn modelId="{86DE8AD2-5EBE-4008-BFF1-27A25E1E700F}" type="presParOf" srcId="{5973C87F-3FE8-4E14-B06D-CAC67F682A39}" destId="{A6329A87-244F-4D8E-BC7B-F2274FFBBEEC}" srcOrd="1" destOrd="0" presId="urn:microsoft.com/office/officeart/2018/2/layout/IconVerticalSolidList"/>
    <dgm:cxn modelId="{1931B49B-EE5D-47FD-B7DE-6994618E338D}" type="presParOf" srcId="{5973C87F-3FE8-4E14-B06D-CAC67F682A39}" destId="{17E92024-CC84-47C2-9FF7-A8E7B714B002}" srcOrd="2" destOrd="0" presId="urn:microsoft.com/office/officeart/2018/2/layout/IconVerticalSolidList"/>
    <dgm:cxn modelId="{9AD5F6B6-C219-46DF-B6CA-747C762220AF}" type="presParOf" srcId="{5973C87F-3FE8-4E14-B06D-CAC67F682A39}" destId="{F54CBDE7-F00A-4B5A-98D3-4D3AD1A22D2C}" srcOrd="3" destOrd="0" presId="urn:microsoft.com/office/officeart/2018/2/layout/IconVerticalSolidList"/>
    <dgm:cxn modelId="{853491E3-E1DD-4369-9CBD-D8D875A5FFAF}" type="presParOf" srcId="{A2F1A713-3605-4E3B-BD6F-1FF6F06AC596}" destId="{A4E01F87-D050-472B-A202-DFE0C4325C72}" srcOrd="3" destOrd="0" presId="urn:microsoft.com/office/officeart/2018/2/layout/IconVerticalSolidList"/>
    <dgm:cxn modelId="{CE269AF4-F2DB-4236-8D56-A1C157B4A337}" type="presParOf" srcId="{A2F1A713-3605-4E3B-BD6F-1FF6F06AC596}" destId="{E4F4A586-4F3D-46B9-A061-78C5E90E6EA1}" srcOrd="4" destOrd="0" presId="urn:microsoft.com/office/officeart/2018/2/layout/IconVerticalSolidList"/>
    <dgm:cxn modelId="{226D9667-6BCA-49B3-8094-983373CC76B5}" type="presParOf" srcId="{E4F4A586-4F3D-46B9-A061-78C5E90E6EA1}" destId="{ED32E841-6124-4B34-91B6-8DD5A575B77D}" srcOrd="0" destOrd="0" presId="urn:microsoft.com/office/officeart/2018/2/layout/IconVerticalSolidList"/>
    <dgm:cxn modelId="{CCA977C3-55B8-49A1-B30F-F0B3D26162AA}" type="presParOf" srcId="{E4F4A586-4F3D-46B9-A061-78C5E90E6EA1}" destId="{E2181F66-DF37-49F0-821D-C14475AE1438}" srcOrd="1" destOrd="0" presId="urn:microsoft.com/office/officeart/2018/2/layout/IconVerticalSolidList"/>
    <dgm:cxn modelId="{769FFBDE-0E77-48D1-AEB8-518E07221356}" type="presParOf" srcId="{E4F4A586-4F3D-46B9-A061-78C5E90E6EA1}" destId="{36B01EC8-DE06-45BD-83D4-95B0D2050C3A}" srcOrd="2" destOrd="0" presId="urn:microsoft.com/office/officeart/2018/2/layout/IconVerticalSolidList"/>
    <dgm:cxn modelId="{A81D5A0E-A234-45EC-867D-572C7D9BD999}" type="presParOf" srcId="{E4F4A586-4F3D-46B9-A061-78C5E90E6EA1}" destId="{29F1FB69-CAA8-48B1-BA23-79BB359D0194}" srcOrd="3" destOrd="0" presId="urn:microsoft.com/office/officeart/2018/2/layout/IconVerticalSolidList"/>
    <dgm:cxn modelId="{EF78839A-05C9-4983-B26E-AF5D6D6DA3C6}" type="presParOf" srcId="{A2F1A713-3605-4E3B-BD6F-1FF6F06AC596}" destId="{D996E0E4-9AEC-4F73-9CAD-ECCAEC78CCEF}" srcOrd="5" destOrd="0" presId="urn:microsoft.com/office/officeart/2018/2/layout/IconVerticalSolidList"/>
    <dgm:cxn modelId="{97FAB65A-AAC5-4F5C-B3C8-D4F61FCAE037}" type="presParOf" srcId="{A2F1A713-3605-4E3B-BD6F-1FF6F06AC596}" destId="{FEFB264C-F64E-4981-8C0E-F28B66A5A1CF}" srcOrd="6" destOrd="0" presId="urn:microsoft.com/office/officeart/2018/2/layout/IconVerticalSolidList"/>
    <dgm:cxn modelId="{8267DD24-BB83-4FEE-A826-62A9DDB89F81}" type="presParOf" srcId="{FEFB264C-F64E-4981-8C0E-F28B66A5A1CF}" destId="{8C6D9FA9-C1FA-458B-824C-AF5F75B7B834}" srcOrd="0" destOrd="0" presId="urn:microsoft.com/office/officeart/2018/2/layout/IconVerticalSolidList"/>
    <dgm:cxn modelId="{FE87E917-EA90-4BFC-A9BD-9E69BBCC34E7}" type="presParOf" srcId="{FEFB264C-F64E-4981-8C0E-F28B66A5A1CF}" destId="{302AD834-B3B4-45DC-AA76-0B42947E118E}" srcOrd="1" destOrd="0" presId="urn:microsoft.com/office/officeart/2018/2/layout/IconVerticalSolidList"/>
    <dgm:cxn modelId="{60135344-94F7-47DE-A427-101FC9C9F804}" type="presParOf" srcId="{FEFB264C-F64E-4981-8C0E-F28B66A5A1CF}" destId="{3F71552C-60A5-4A48-BB8E-97967AB9598D}" srcOrd="2" destOrd="0" presId="urn:microsoft.com/office/officeart/2018/2/layout/IconVerticalSolidList"/>
    <dgm:cxn modelId="{CADD1D11-B8D6-41DC-B5FB-1663F7FFA627}" type="presParOf" srcId="{FEFB264C-F64E-4981-8C0E-F28B66A5A1CF}" destId="{2027BF9C-76E9-4C42-A0A3-18333D6A2FE0}" srcOrd="3" destOrd="0" presId="urn:microsoft.com/office/officeart/2018/2/layout/IconVerticalSolidList"/>
    <dgm:cxn modelId="{557555C2-39E7-4464-B1AE-814EF9B0B9FC}" type="presParOf" srcId="{A2F1A713-3605-4E3B-BD6F-1FF6F06AC596}" destId="{D1F55E27-89AD-461C-8B4A-7DE9A4B4C09C}" srcOrd="7" destOrd="0" presId="urn:microsoft.com/office/officeart/2018/2/layout/IconVerticalSolidList"/>
    <dgm:cxn modelId="{46A0AF11-0CCF-42CB-84F1-87BC971B82FD}" type="presParOf" srcId="{A2F1A713-3605-4E3B-BD6F-1FF6F06AC596}" destId="{0C0CA2BF-CDEF-4F1A-9CDC-5DDD28E8B236}" srcOrd="8" destOrd="0" presId="urn:microsoft.com/office/officeart/2018/2/layout/IconVerticalSolidList"/>
    <dgm:cxn modelId="{3EF90350-D0A1-4AC0-AA68-93930C4CD944}" type="presParOf" srcId="{0C0CA2BF-CDEF-4F1A-9CDC-5DDD28E8B236}" destId="{DFEFEC92-F3E1-44C3-8EC4-3BB175599971}" srcOrd="0" destOrd="0" presId="urn:microsoft.com/office/officeart/2018/2/layout/IconVerticalSolidList"/>
    <dgm:cxn modelId="{42204AE5-686A-4A25-9206-FC7705642922}" type="presParOf" srcId="{0C0CA2BF-CDEF-4F1A-9CDC-5DDD28E8B236}" destId="{1B9C7444-50D9-40F8-878D-8AD2405524E1}" srcOrd="1" destOrd="0" presId="urn:microsoft.com/office/officeart/2018/2/layout/IconVerticalSolidList"/>
    <dgm:cxn modelId="{DB66CAC3-147C-44A1-81AA-1AFA3AFE5259}" type="presParOf" srcId="{0C0CA2BF-CDEF-4F1A-9CDC-5DDD28E8B236}" destId="{FBD04A21-00A2-4E89-A8C2-EE1E9792B754}" srcOrd="2" destOrd="0" presId="urn:microsoft.com/office/officeart/2018/2/layout/IconVerticalSolidList"/>
    <dgm:cxn modelId="{BFC75F20-AB99-423D-AE91-5D6B0F2DAFAB}" type="presParOf" srcId="{0C0CA2BF-CDEF-4F1A-9CDC-5DDD28E8B236}" destId="{3957311C-F1DF-4D38-9DCF-F03CC533F03D}" srcOrd="3" destOrd="0" presId="urn:microsoft.com/office/officeart/2018/2/layout/IconVerticalSolidList"/>
    <dgm:cxn modelId="{95D64CC4-1554-4F70-91DB-06FA895D200D}" type="presParOf" srcId="{A2F1A713-3605-4E3B-BD6F-1FF6F06AC596}" destId="{F45438C5-C7C0-48ED-A973-647F268B3637}" srcOrd="9" destOrd="0" presId="urn:microsoft.com/office/officeart/2018/2/layout/IconVerticalSolidList"/>
    <dgm:cxn modelId="{B8E8C8CD-D37F-4A89-AB2D-E576DC499FAD}" type="presParOf" srcId="{A2F1A713-3605-4E3B-BD6F-1FF6F06AC596}" destId="{DDF2E73A-4697-443E-A107-CE1364D727D0}" srcOrd="10" destOrd="0" presId="urn:microsoft.com/office/officeart/2018/2/layout/IconVerticalSolidList"/>
    <dgm:cxn modelId="{2187A959-2CE8-4BEB-8C59-77570DB42530}" type="presParOf" srcId="{DDF2E73A-4697-443E-A107-CE1364D727D0}" destId="{8CF031D4-1E77-4E5D-9D58-4844D1D8A1BF}" srcOrd="0" destOrd="0" presId="urn:microsoft.com/office/officeart/2018/2/layout/IconVerticalSolidList"/>
    <dgm:cxn modelId="{152C76D8-2072-45B1-A96A-1F269A52B62D}" type="presParOf" srcId="{DDF2E73A-4697-443E-A107-CE1364D727D0}" destId="{7ABF637D-1A90-4135-87E1-24E2747EBB0C}" srcOrd="1" destOrd="0" presId="urn:microsoft.com/office/officeart/2018/2/layout/IconVerticalSolidList"/>
    <dgm:cxn modelId="{69E02816-4D94-460B-B9E2-627B73C5F99C}" type="presParOf" srcId="{DDF2E73A-4697-443E-A107-CE1364D727D0}" destId="{A858EB9C-3BFC-4095-94A4-12DD36859CEB}" srcOrd="2" destOrd="0" presId="urn:microsoft.com/office/officeart/2018/2/layout/IconVerticalSolidList"/>
    <dgm:cxn modelId="{180ECC65-69A7-4D93-99DF-BEBE1193D068}" type="presParOf" srcId="{DDF2E73A-4697-443E-A107-CE1364D727D0}" destId="{29F32148-C164-4C85-AA93-29EB7AC23102}"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0052B14-DB73-47AD-91EA-F4CE43058998}"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7FB345FF-96DA-44AC-BBF1-DC5019BC99BA}">
      <dgm:prSet/>
      <dgm:spPr/>
      <dgm:t>
        <a:bodyPr/>
        <a:lstStyle/>
        <a:p>
          <a:pPr>
            <a:lnSpc>
              <a:spcPct val="100000"/>
            </a:lnSpc>
          </a:pPr>
          <a:r>
            <a:rPr lang="en-US" dirty="0"/>
            <a:t>Bereavement support groups</a:t>
          </a:r>
        </a:p>
      </dgm:t>
    </dgm:pt>
    <dgm:pt modelId="{60D2E1B4-DE81-4F50-8C28-64CCA292B855}" type="parTrans" cxnId="{B68557C7-5FB0-470B-B165-46FB2C08DFAD}">
      <dgm:prSet/>
      <dgm:spPr/>
      <dgm:t>
        <a:bodyPr/>
        <a:lstStyle/>
        <a:p>
          <a:endParaRPr lang="en-US"/>
        </a:p>
      </dgm:t>
    </dgm:pt>
    <dgm:pt modelId="{EFEBE32E-F5DB-4862-A9EE-7BD691B5BAEA}" type="sibTrans" cxnId="{B68557C7-5FB0-470B-B165-46FB2C08DFAD}">
      <dgm:prSet/>
      <dgm:spPr/>
      <dgm:t>
        <a:bodyPr/>
        <a:lstStyle/>
        <a:p>
          <a:endParaRPr lang="en-US"/>
        </a:p>
      </dgm:t>
    </dgm:pt>
    <dgm:pt modelId="{70E6048A-3CE0-40BC-8895-8F4C3FEADBE5}">
      <dgm:prSet/>
      <dgm:spPr/>
      <dgm:t>
        <a:bodyPr/>
        <a:lstStyle/>
        <a:p>
          <a:pPr>
            <a:lnSpc>
              <a:spcPct val="100000"/>
            </a:lnSpc>
          </a:pPr>
          <a:r>
            <a:rPr lang="en-US" dirty="0"/>
            <a:t>Most are available to community members at large</a:t>
          </a:r>
        </a:p>
      </dgm:t>
    </dgm:pt>
    <dgm:pt modelId="{DFD4E499-93E5-4E39-9C0C-0591D13AF006}" type="parTrans" cxnId="{B0F915ED-B28B-4F90-BC98-843B4369CB6A}">
      <dgm:prSet/>
      <dgm:spPr/>
      <dgm:t>
        <a:bodyPr/>
        <a:lstStyle/>
        <a:p>
          <a:endParaRPr lang="en-US"/>
        </a:p>
      </dgm:t>
    </dgm:pt>
    <dgm:pt modelId="{3A057FE4-D015-4617-B6BE-6C42A69E6124}" type="sibTrans" cxnId="{B0F915ED-B28B-4F90-BC98-843B4369CB6A}">
      <dgm:prSet/>
      <dgm:spPr/>
      <dgm:t>
        <a:bodyPr/>
        <a:lstStyle/>
        <a:p>
          <a:endParaRPr lang="en-US"/>
        </a:p>
      </dgm:t>
    </dgm:pt>
    <dgm:pt modelId="{ABDB5121-AF1D-4109-A487-540F7FBE269F}">
      <dgm:prSet/>
      <dgm:spPr/>
      <dgm:t>
        <a:bodyPr/>
        <a:lstStyle/>
        <a:p>
          <a:pPr>
            <a:lnSpc>
              <a:spcPct val="100000"/>
            </a:lnSpc>
          </a:pPr>
          <a:r>
            <a:rPr lang="en-US" dirty="0"/>
            <a:t>Many are specialized according to loss (e.g., cancer-related, child loss, survivor of suicide, etc.)</a:t>
          </a:r>
        </a:p>
      </dgm:t>
    </dgm:pt>
    <dgm:pt modelId="{543F4AC3-A96E-40F2-9C6F-94AD717F6C46}" type="parTrans" cxnId="{E9234DA0-08DB-4BE1-B153-A0A168A2AD81}">
      <dgm:prSet/>
      <dgm:spPr/>
      <dgm:t>
        <a:bodyPr/>
        <a:lstStyle/>
        <a:p>
          <a:endParaRPr lang="en-US"/>
        </a:p>
      </dgm:t>
    </dgm:pt>
    <dgm:pt modelId="{02E8C2B1-9D0A-4BE3-950E-7F9E0D424C71}" type="sibTrans" cxnId="{E9234DA0-08DB-4BE1-B153-A0A168A2AD81}">
      <dgm:prSet/>
      <dgm:spPr/>
      <dgm:t>
        <a:bodyPr/>
        <a:lstStyle/>
        <a:p>
          <a:endParaRPr lang="en-US"/>
        </a:p>
      </dgm:t>
    </dgm:pt>
    <dgm:pt modelId="{4D9C0731-DF1E-48EF-BC10-A097A6726B0A}">
      <dgm:prSet/>
      <dgm:spPr/>
      <dgm:t>
        <a:bodyPr/>
        <a:lstStyle/>
        <a:p>
          <a:pPr>
            <a:lnSpc>
              <a:spcPct val="100000"/>
            </a:lnSpc>
          </a:pPr>
          <a:r>
            <a:rPr lang="en-US" dirty="0"/>
            <a:t>Hospice bereavement services</a:t>
          </a:r>
        </a:p>
      </dgm:t>
    </dgm:pt>
    <dgm:pt modelId="{B28DCC1D-9FC0-4DCF-A62E-0A3F97FEAE49}" type="parTrans" cxnId="{DF8848D9-8CD3-49BB-936B-279A9F8C7B5A}">
      <dgm:prSet/>
      <dgm:spPr/>
      <dgm:t>
        <a:bodyPr/>
        <a:lstStyle/>
        <a:p>
          <a:endParaRPr lang="en-US"/>
        </a:p>
      </dgm:t>
    </dgm:pt>
    <dgm:pt modelId="{840DD9AE-E3E7-4B3C-B5C6-7E3AB02683DB}" type="sibTrans" cxnId="{DF8848D9-8CD3-49BB-936B-279A9F8C7B5A}">
      <dgm:prSet/>
      <dgm:spPr/>
      <dgm:t>
        <a:bodyPr/>
        <a:lstStyle/>
        <a:p>
          <a:endParaRPr lang="en-US"/>
        </a:p>
      </dgm:t>
    </dgm:pt>
    <dgm:pt modelId="{693323D7-3EE3-43AC-92D1-9F2DF44F39BF}">
      <dgm:prSet/>
      <dgm:spPr/>
      <dgm:t>
        <a:bodyPr/>
        <a:lstStyle/>
        <a:p>
          <a:pPr>
            <a:lnSpc>
              <a:spcPct val="100000"/>
            </a:lnSpc>
          </a:pPr>
          <a:r>
            <a:rPr lang="en-US" dirty="0"/>
            <a:t>Not a reimbursed Medicare expense</a:t>
          </a:r>
        </a:p>
      </dgm:t>
    </dgm:pt>
    <dgm:pt modelId="{400EA739-F3CE-46F3-B4BA-45C96B20D771}" type="parTrans" cxnId="{0841DE28-D53A-4F7C-AA7C-8E5E9595F895}">
      <dgm:prSet/>
      <dgm:spPr/>
      <dgm:t>
        <a:bodyPr/>
        <a:lstStyle/>
        <a:p>
          <a:endParaRPr lang="en-US"/>
        </a:p>
      </dgm:t>
    </dgm:pt>
    <dgm:pt modelId="{0A9D0587-D42F-42DE-B668-4D92AA73A1BF}" type="sibTrans" cxnId="{0841DE28-D53A-4F7C-AA7C-8E5E9595F895}">
      <dgm:prSet/>
      <dgm:spPr/>
      <dgm:t>
        <a:bodyPr/>
        <a:lstStyle/>
        <a:p>
          <a:endParaRPr lang="en-US"/>
        </a:p>
      </dgm:t>
    </dgm:pt>
    <dgm:pt modelId="{6F7A0A37-316F-42FE-8E55-9EB041E5B72D}">
      <dgm:prSet/>
      <dgm:spPr/>
      <dgm:t>
        <a:bodyPr/>
        <a:lstStyle/>
        <a:p>
          <a:pPr>
            <a:lnSpc>
              <a:spcPct val="100000"/>
            </a:lnSpc>
          </a:pPr>
          <a:r>
            <a:rPr lang="en-US" dirty="0"/>
            <a:t>Services vary between hospice agencies and locations</a:t>
          </a:r>
        </a:p>
      </dgm:t>
    </dgm:pt>
    <dgm:pt modelId="{1B6AB694-27E9-465A-9ACD-56AC3B148E96}" type="parTrans" cxnId="{191C09F6-F9CB-4CD3-B173-F66A80D496E9}">
      <dgm:prSet/>
      <dgm:spPr/>
      <dgm:t>
        <a:bodyPr/>
        <a:lstStyle/>
        <a:p>
          <a:endParaRPr lang="en-US"/>
        </a:p>
      </dgm:t>
    </dgm:pt>
    <dgm:pt modelId="{61EE225B-D017-402A-BA84-B8000E347815}" type="sibTrans" cxnId="{191C09F6-F9CB-4CD3-B173-F66A80D496E9}">
      <dgm:prSet/>
      <dgm:spPr/>
      <dgm:t>
        <a:bodyPr/>
        <a:lstStyle/>
        <a:p>
          <a:endParaRPr lang="en-US"/>
        </a:p>
      </dgm:t>
    </dgm:pt>
    <dgm:pt modelId="{5B012A11-67B7-4C39-9557-652824746757}">
      <dgm:prSet/>
      <dgm:spPr/>
      <dgm:t>
        <a:bodyPr/>
        <a:lstStyle/>
        <a:p>
          <a:pPr>
            <a:lnSpc>
              <a:spcPct val="100000"/>
            </a:lnSpc>
          </a:pPr>
          <a:r>
            <a:rPr lang="en-US" dirty="0"/>
            <a:t>Psychotherapy</a:t>
          </a:r>
        </a:p>
      </dgm:t>
    </dgm:pt>
    <dgm:pt modelId="{87441CAC-4C9C-4E08-92F5-4816CDD0C973}" type="parTrans" cxnId="{EA7558B2-F2D0-4759-A59D-8B1242C77310}">
      <dgm:prSet/>
      <dgm:spPr/>
      <dgm:t>
        <a:bodyPr/>
        <a:lstStyle/>
        <a:p>
          <a:endParaRPr lang="en-US"/>
        </a:p>
      </dgm:t>
    </dgm:pt>
    <dgm:pt modelId="{1F205E8F-2977-43FE-B7FD-9CC13FCBE2CC}" type="sibTrans" cxnId="{EA7558B2-F2D0-4759-A59D-8B1242C77310}">
      <dgm:prSet/>
      <dgm:spPr/>
      <dgm:t>
        <a:bodyPr/>
        <a:lstStyle/>
        <a:p>
          <a:endParaRPr lang="en-US"/>
        </a:p>
      </dgm:t>
    </dgm:pt>
    <dgm:pt modelId="{020E8FFF-CB45-45F2-8706-9E2CF3FA25C2}">
      <dgm:prSet/>
      <dgm:spPr/>
      <dgm:t>
        <a:bodyPr/>
        <a:lstStyle/>
        <a:p>
          <a:pPr>
            <a:lnSpc>
              <a:spcPct val="100000"/>
            </a:lnSpc>
          </a:pPr>
          <a:r>
            <a:rPr lang="en-US" dirty="0"/>
            <a:t>Psychiatry</a:t>
          </a:r>
        </a:p>
      </dgm:t>
    </dgm:pt>
    <dgm:pt modelId="{6E777109-7171-43CF-8219-4288CA48E832}" type="parTrans" cxnId="{D231E1B8-6337-4C92-8315-2FAA96B7A1BE}">
      <dgm:prSet/>
      <dgm:spPr/>
      <dgm:t>
        <a:bodyPr/>
        <a:lstStyle/>
        <a:p>
          <a:endParaRPr lang="en-US"/>
        </a:p>
      </dgm:t>
    </dgm:pt>
    <dgm:pt modelId="{BDB70780-6617-4890-9A4A-321B9ED8DF2E}" type="sibTrans" cxnId="{D231E1B8-6337-4C92-8315-2FAA96B7A1BE}">
      <dgm:prSet/>
      <dgm:spPr/>
      <dgm:t>
        <a:bodyPr/>
        <a:lstStyle/>
        <a:p>
          <a:endParaRPr lang="en-US"/>
        </a:p>
      </dgm:t>
    </dgm:pt>
    <dgm:pt modelId="{D7DA4195-C0DB-44C6-A533-BF8FF5015C3F}" type="pres">
      <dgm:prSet presAssocID="{00052B14-DB73-47AD-91EA-F4CE43058998}" presName="linear" presStyleCnt="0">
        <dgm:presLayoutVars>
          <dgm:animLvl val="lvl"/>
          <dgm:resizeHandles val="exact"/>
        </dgm:presLayoutVars>
      </dgm:prSet>
      <dgm:spPr/>
    </dgm:pt>
    <dgm:pt modelId="{38CFDAEF-E8DC-49DE-A918-90AA63F07C7C}" type="pres">
      <dgm:prSet presAssocID="{7FB345FF-96DA-44AC-BBF1-DC5019BC99BA}" presName="parentText" presStyleLbl="node1" presStyleIdx="0" presStyleCnt="4">
        <dgm:presLayoutVars>
          <dgm:chMax val="0"/>
          <dgm:bulletEnabled val="1"/>
        </dgm:presLayoutVars>
      </dgm:prSet>
      <dgm:spPr/>
    </dgm:pt>
    <dgm:pt modelId="{0528ECCC-CF54-4C68-A37D-78E2D5A2818C}" type="pres">
      <dgm:prSet presAssocID="{7FB345FF-96DA-44AC-BBF1-DC5019BC99BA}" presName="childText" presStyleLbl="revTx" presStyleIdx="0" presStyleCnt="2">
        <dgm:presLayoutVars>
          <dgm:bulletEnabled val="1"/>
        </dgm:presLayoutVars>
      </dgm:prSet>
      <dgm:spPr/>
    </dgm:pt>
    <dgm:pt modelId="{A1F37B18-812E-47A0-BC1E-FEC190ADD222}" type="pres">
      <dgm:prSet presAssocID="{4D9C0731-DF1E-48EF-BC10-A097A6726B0A}" presName="parentText" presStyleLbl="node1" presStyleIdx="1" presStyleCnt="4">
        <dgm:presLayoutVars>
          <dgm:chMax val="0"/>
          <dgm:bulletEnabled val="1"/>
        </dgm:presLayoutVars>
      </dgm:prSet>
      <dgm:spPr/>
    </dgm:pt>
    <dgm:pt modelId="{3485393F-1415-41C2-848E-043E9B1D1F73}" type="pres">
      <dgm:prSet presAssocID="{4D9C0731-DF1E-48EF-BC10-A097A6726B0A}" presName="childText" presStyleLbl="revTx" presStyleIdx="1" presStyleCnt="2">
        <dgm:presLayoutVars>
          <dgm:bulletEnabled val="1"/>
        </dgm:presLayoutVars>
      </dgm:prSet>
      <dgm:spPr/>
    </dgm:pt>
    <dgm:pt modelId="{717C9F9C-EBF8-4441-866F-28175BFA9D50}" type="pres">
      <dgm:prSet presAssocID="{5B012A11-67B7-4C39-9557-652824746757}" presName="parentText" presStyleLbl="node1" presStyleIdx="2" presStyleCnt="4">
        <dgm:presLayoutVars>
          <dgm:chMax val="0"/>
          <dgm:bulletEnabled val="1"/>
        </dgm:presLayoutVars>
      </dgm:prSet>
      <dgm:spPr/>
    </dgm:pt>
    <dgm:pt modelId="{62BFD591-2AC3-4E31-B1AA-49A539B091C7}" type="pres">
      <dgm:prSet presAssocID="{1F205E8F-2977-43FE-B7FD-9CC13FCBE2CC}" presName="spacer" presStyleCnt="0"/>
      <dgm:spPr/>
    </dgm:pt>
    <dgm:pt modelId="{1D2B3BB7-1E40-45D8-9938-68B0738DD3D5}" type="pres">
      <dgm:prSet presAssocID="{020E8FFF-CB45-45F2-8706-9E2CF3FA25C2}" presName="parentText" presStyleLbl="node1" presStyleIdx="3" presStyleCnt="4">
        <dgm:presLayoutVars>
          <dgm:chMax val="0"/>
          <dgm:bulletEnabled val="1"/>
        </dgm:presLayoutVars>
      </dgm:prSet>
      <dgm:spPr/>
    </dgm:pt>
  </dgm:ptLst>
  <dgm:cxnLst>
    <dgm:cxn modelId="{0841DE28-D53A-4F7C-AA7C-8E5E9595F895}" srcId="{4D9C0731-DF1E-48EF-BC10-A097A6726B0A}" destId="{693323D7-3EE3-43AC-92D1-9F2DF44F39BF}" srcOrd="0" destOrd="0" parTransId="{400EA739-F3CE-46F3-B4BA-45C96B20D771}" sibTransId="{0A9D0587-D42F-42DE-B668-4D92AA73A1BF}"/>
    <dgm:cxn modelId="{C83ABC2A-F22B-4B0A-A12D-6C08AE5DB2CF}" type="presOf" srcId="{ABDB5121-AF1D-4109-A487-540F7FBE269F}" destId="{0528ECCC-CF54-4C68-A37D-78E2D5A2818C}" srcOrd="0" destOrd="1" presId="urn:microsoft.com/office/officeart/2005/8/layout/vList2"/>
    <dgm:cxn modelId="{C097425E-770B-4265-9087-C3134B36417F}" type="presOf" srcId="{6F7A0A37-316F-42FE-8E55-9EB041E5B72D}" destId="{3485393F-1415-41C2-848E-043E9B1D1F73}" srcOrd="0" destOrd="1" presId="urn:microsoft.com/office/officeart/2005/8/layout/vList2"/>
    <dgm:cxn modelId="{41AB0249-D79E-4E59-9296-952EFDD31F99}" type="presOf" srcId="{693323D7-3EE3-43AC-92D1-9F2DF44F39BF}" destId="{3485393F-1415-41C2-848E-043E9B1D1F73}" srcOrd="0" destOrd="0" presId="urn:microsoft.com/office/officeart/2005/8/layout/vList2"/>
    <dgm:cxn modelId="{AD58D37B-E39C-47E8-B857-BD5F67270DCE}" type="presOf" srcId="{020E8FFF-CB45-45F2-8706-9E2CF3FA25C2}" destId="{1D2B3BB7-1E40-45D8-9938-68B0738DD3D5}" srcOrd="0" destOrd="0" presId="urn:microsoft.com/office/officeart/2005/8/layout/vList2"/>
    <dgm:cxn modelId="{B6E4BD8D-52E7-4D84-8856-349ED2B5031B}" type="presOf" srcId="{7FB345FF-96DA-44AC-BBF1-DC5019BC99BA}" destId="{38CFDAEF-E8DC-49DE-A918-90AA63F07C7C}" srcOrd="0" destOrd="0" presId="urn:microsoft.com/office/officeart/2005/8/layout/vList2"/>
    <dgm:cxn modelId="{F4746096-046D-4798-BC6C-9F760635D1B4}" type="presOf" srcId="{70E6048A-3CE0-40BC-8895-8F4C3FEADBE5}" destId="{0528ECCC-CF54-4C68-A37D-78E2D5A2818C}" srcOrd="0" destOrd="0" presId="urn:microsoft.com/office/officeart/2005/8/layout/vList2"/>
    <dgm:cxn modelId="{E9234DA0-08DB-4BE1-B153-A0A168A2AD81}" srcId="{7FB345FF-96DA-44AC-BBF1-DC5019BC99BA}" destId="{ABDB5121-AF1D-4109-A487-540F7FBE269F}" srcOrd="1" destOrd="0" parTransId="{543F4AC3-A96E-40F2-9C6F-94AD717F6C46}" sibTransId="{02E8C2B1-9D0A-4BE3-950E-7F9E0D424C71}"/>
    <dgm:cxn modelId="{EA7558B2-F2D0-4759-A59D-8B1242C77310}" srcId="{00052B14-DB73-47AD-91EA-F4CE43058998}" destId="{5B012A11-67B7-4C39-9557-652824746757}" srcOrd="2" destOrd="0" parTransId="{87441CAC-4C9C-4E08-92F5-4816CDD0C973}" sibTransId="{1F205E8F-2977-43FE-B7FD-9CC13FCBE2CC}"/>
    <dgm:cxn modelId="{D231E1B8-6337-4C92-8315-2FAA96B7A1BE}" srcId="{00052B14-DB73-47AD-91EA-F4CE43058998}" destId="{020E8FFF-CB45-45F2-8706-9E2CF3FA25C2}" srcOrd="3" destOrd="0" parTransId="{6E777109-7171-43CF-8219-4288CA48E832}" sibTransId="{BDB70780-6617-4890-9A4A-321B9ED8DF2E}"/>
    <dgm:cxn modelId="{B68557C7-5FB0-470B-B165-46FB2C08DFAD}" srcId="{00052B14-DB73-47AD-91EA-F4CE43058998}" destId="{7FB345FF-96DA-44AC-BBF1-DC5019BC99BA}" srcOrd="0" destOrd="0" parTransId="{60D2E1B4-DE81-4F50-8C28-64CCA292B855}" sibTransId="{EFEBE32E-F5DB-4862-A9EE-7BD691B5BAEA}"/>
    <dgm:cxn modelId="{D7176ACE-BADB-4421-98FE-75AFBE94F715}" type="presOf" srcId="{00052B14-DB73-47AD-91EA-F4CE43058998}" destId="{D7DA4195-C0DB-44C6-A533-BF8FF5015C3F}" srcOrd="0" destOrd="0" presId="urn:microsoft.com/office/officeart/2005/8/layout/vList2"/>
    <dgm:cxn modelId="{DF8848D9-8CD3-49BB-936B-279A9F8C7B5A}" srcId="{00052B14-DB73-47AD-91EA-F4CE43058998}" destId="{4D9C0731-DF1E-48EF-BC10-A097A6726B0A}" srcOrd="1" destOrd="0" parTransId="{B28DCC1D-9FC0-4DCF-A62E-0A3F97FEAE49}" sibTransId="{840DD9AE-E3E7-4B3C-B5C6-7E3AB02683DB}"/>
    <dgm:cxn modelId="{9905ACEC-9519-4A51-9539-0A8BF28255BF}" type="presOf" srcId="{4D9C0731-DF1E-48EF-BC10-A097A6726B0A}" destId="{A1F37B18-812E-47A0-BC1E-FEC190ADD222}" srcOrd="0" destOrd="0" presId="urn:microsoft.com/office/officeart/2005/8/layout/vList2"/>
    <dgm:cxn modelId="{B0F915ED-B28B-4F90-BC98-843B4369CB6A}" srcId="{7FB345FF-96DA-44AC-BBF1-DC5019BC99BA}" destId="{70E6048A-3CE0-40BC-8895-8F4C3FEADBE5}" srcOrd="0" destOrd="0" parTransId="{DFD4E499-93E5-4E39-9C0C-0591D13AF006}" sibTransId="{3A057FE4-D015-4617-B6BE-6C42A69E6124}"/>
    <dgm:cxn modelId="{8E240CF1-0EB3-4237-9432-66A118D3E054}" type="presOf" srcId="{5B012A11-67B7-4C39-9557-652824746757}" destId="{717C9F9C-EBF8-4441-866F-28175BFA9D50}" srcOrd="0" destOrd="0" presId="urn:microsoft.com/office/officeart/2005/8/layout/vList2"/>
    <dgm:cxn modelId="{191C09F6-F9CB-4CD3-B173-F66A80D496E9}" srcId="{4D9C0731-DF1E-48EF-BC10-A097A6726B0A}" destId="{6F7A0A37-316F-42FE-8E55-9EB041E5B72D}" srcOrd="1" destOrd="0" parTransId="{1B6AB694-27E9-465A-9ACD-56AC3B148E96}" sibTransId="{61EE225B-D017-402A-BA84-B8000E347815}"/>
    <dgm:cxn modelId="{D8002B13-9FA1-4A0F-A1F9-B956DDA175C0}" type="presParOf" srcId="{D7DA4195-C0DB-44C6-A533-BF8FF5015C3F}" destId="{38CFDAEF-E8DC-49DE-A918-90AA63F07C7C}" srcOrd="0" destOrd="0" presId="urn:microsoft.com/office/officeart/2005/8/layout/vList2"/>
    <dgm:cxn modelId="{5C42DFD6-7557-48AF-BA0F-1CBEA723AE4D}" type="presParOf" srcId="{D7DA4195-C0DB-44C6-A533-BF8FF5015C3F}" destId="{0528ECCC-CF54-4C68-A37D-78E2D5A2818C}" srcOrd="1" destOrd="0" presId="urn:microsoft.com/office/officeart/2005/8/layout/vList2"/>
    <dgm:cxn modelId="{374AC84B-F909-41F6-8F92-C2D08DC421BE}" type="presParOf" srcId="{D7DA4195-C0DB-44C6-A533-BF8FF5015C3F}" destId="{A1F37B18-812E-47A0-BC1E-FEC190ADD222}" srcOrd="2" destOrd="0" presId="urn:microsoft.com/office/officeart/2005/8/layout/vList2"/>
    <dgm:cxn modelId="{10C057CB-9919-49D4-ACE7-177A7BB7E75D}" type="presParOf" srcId="{D7DA4195-C0DB-44C6-A533-BF8FF5015C3F}" destId="{3485393F-1415-41C2-848E-043E9B1D1F73}" srcOrd="3" destOrd="0" presId="urn:microsoft.com/office/officeart/2005/8/layout/vList2"/>
    <dgm:cxn modelId="{E8EB1050-65DC-44C3-B174-739525737D8F}" type="presParOf" srcId="{D7DA4195-C0DB-44C6-A533-BF8FF5015C3F}" destId="{717C9F9C-EBF8-4441-866F-28175BFA9D50}" srcOrd="4" destOrd="0" presId="urn:microsoft.com/office/officeart/2005/8/layout/vList2"/>
    <dgm:cxn modelId="{12C4BF90-8CBE-4132-9621-46C26F2D15D2}" type="presParOf" srcId="{D7DA4195-C0DB-44C6-A533-BF8FF5015C3F}" destId="{62BFD591-2AC3-4E31-B1AA-49A539B091C7}" srcOrd="5" destOrd="0" presId="urn:microsoft.com/office/officeart/2005/8/layout/vList2"/>
    <dgm:cxn modelId="{317705F5-A564-4060-907E-E6640CB3764C}" type="presParOf" srcId="{D7DA4195-C0DB-44C6-A533-BF8FF5015C3F}" destId="{1D2B3BB7-1E40-45D8-9938-68B0738DD3D5}"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5AED15-FCC7-4EC2-951A-5E08D2DD91F4}">
      <dsp:nvSpPr>
        <dsp:cNvPr id="0" name=""/>
        <dsp:cNvSpPr/>
      </dsp:nvSpPr>
      <dsp:spPr>
        <a:xfrm>
          <a:off x="890763" y="511875"/>
          <a:ext cx="981188" cy="981188"/>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8E9AAB5-C7A9-497C-B0A3-D1CDBE2803D7}">
      <dsp:nvSpPr>
        <dsp:cNvPr id="0" name=""/>
        <dsp:cNvSpPr/>
      </dsp:nvSpPr>
      <dsp:spPr>
        <a:xfrm>
          <a:off x="291148" y="1829128"/>
          <a:ext cx="2180418" cy="922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US" sz="1100" kern="1200"/>
            <a:t>Define grief and identify types and variations</a:t>
          </a:r>
        </a:p>
      </dsp:txBody>
      <dsp:txXfrm>
        <a:off x="291148" y="1829128"/>
        <a:ext cx="2180418" cy="922500"/>
      </dsp:txXfrm>
    </dsp:sp>
    <dsp:sp modelId="{926B4BA6-5786-478A-9836-081F5C21339B}">
      <dsp:nvSpPr>
        <dsp:cNvPr id="0" name=""/>
        <dsp:cNvSpPr/>
      </dsp:nvSpPr>
      <dsp:spPr>
        <a:xfrm>
          <a:off x="3452755" y="511875"/>
          <a:ext cx="981188" cy="981188"/>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3ECD667-1082-4005-AEC6-93E0744D47B9}">
      <dsp:nvSpPr>
        <dsp:cNvPr id="0" name=""/>
        <dsp:cNvSpPr/>
      </dsp:nvSpPr>
      <dsp:spPr>
        <a:xfrm>
          <a:off x="2853140" y="1829128"/>
          <a:ext cx="2180418" cy="922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US" sz="1100" kern="1200"/>
            <a:t>Discuss and differentiate between Prolonged Grief Disorder DSM v ICD;</a:t>
          </a:r>
          <a:r>
            <a:rPr lang="en-US" sz="1100" kern="1200">
              <a:latin typeface="Corbel"/>
            </a:rPr>
            <a:t> compare</a:t>
          </a:r>
          <a:r>
            <a:rPr lang="en-US" sz="1100" kern="1200"/>
            <a:t> Grief/Depression/Adjustment Disorder/PTSD</a:t>
          </a:r>
          <a:r>
            <a:rPr lang="en-US" sz="1100" kern="1200">
              <a:latin typeface="Corbel"/>
            </a:rPr>
            <a:t>;</a:t>
          </a:r>
          <a:r>
            <a:rPr lang="en-US" sz="1100" kern="1200"/>
            <a:t> review </a:t>
          </a:r>
          <a:r>
            <a:rPr lang="en-US" sz="1100" kern="1200">
              <a:latin typeface="Corbel"/>
            </a:rPr>
            <a:t>bereavement models</a:t>
          </a:r>
          <a:endParaRPr lang="en-US" sz="1100" kern="1200"/>
        </a:p>
      </dsp:txBody>
      <dsp:txXfrm>
        <a:off x="2853140" y="1829128"/>
        <a:ext cx="2180418" cy="922500"/>
      </dsp:txXfrm>
    </dsp:sp>
    <dsp:sp modelId="{3EFAA8DE-C605-4B26-8C40-C1DACC13B15F}">
      <dsp:nvSpPr>
        <dsp:cNvPr id="0" name=""/>
        <dsp:cNvSpPr/>
      </dsp:nvSpPr>
      <dsp:spPr>
        <a:xfrm>
          <a:off x="6014747" y="511875"/>
          <a:ext cx="981188" cy="981188"/>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DF3977C-E71E-4A94-9A40-C8897ABE2C2E}">
      <dsp:nvSpPr>
        <dsp:cNvPr id="0" name=""/>
        <dsp:cNvSpPr/>
      </dsp:nvSpPr>
      <dsp:spPr>
        <a:xfrm>
          <a:off x="5415132" y="1829128"/>
          <a:ext cx="2180418" cy="922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US" sz="1100" kern="1200"/>
            <a:t>Identify strategies, techniques and resources for supporting bereaved clients, colleagues and yourself</a:t>
          </a:r>
        </a:p>
      </dsp:txBody>
      <dsp:txXfrm>
        <a:off x="5415132" y="1829128"/>
        <a:ext cx="2180418" cy="9225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23F8A1-7B77-49B8-9B4C-A8CACABBE28C}">
      <dsp:nvSpPr>
        <dsp:cNvPr id="0" name=""/>
        <dsp:cNvSpPr/>
      </dsp:nvSpPr>
      <dsp:spPr>
        <a:xfrm>
          <a:off x="0" y="252952"/>
          <a:ext cx="7886700" cy="14616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12096" tIns="333248" rIns="612096"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a:t>Can include death and non-death related losses</a:t>
          </a:r>
        </a:p>
        <a:p>
          <a:pPr marL="171450" lvl="1" indent="-171450" algn="l" defTabSz="711200">
            <a:lnSpc>
              <a:spcPct val="90000"/>
            </a:lnSpc>
            <a:spcBef>
              <a:spcPct val="0"/>
            </a:spcBef>
            <a:spcAft>
              <a:spcPct val="15000"/>
            </a:spcAft>
            <a:buChar char="•"/>
          </a:pPr>
          <a:r>
            <a:rPr lang="en-US" sz="1600" kern="1200"/>
            <a:t>Can describe anticipatory, preparatory and twilight losses</a:t>
          </a:r>
        </a:p>
        <a:p>
          <a:pPr marL="171450" lvl="1" indent="-171450" algn="l" defTabSz="711200">
            <a:lnSpc>
              <a:spcPct val="90000"/>
            </a:lnSpc>
            <a:spcBef>
              <a:spcPct val="0"/>
            </a:spcBef>
            <a:spcAft>
              <a:spcPct val="15000"/>
            </a:spcAft>
            <a:buChar char="•"/>
          </a:pPr>
          <a:r>
            <a:rPr lang="en-US" sz="1600" kern="1200"/>
            <a:t>Not typically pathological, generally predictable/patterned</a:t>
          </a:r>
        </a:p>
        <a:p>
          <a:pPr marL="171450" lvl="1" indent="-171450" algn="l" defTabSz="711200">
            <a:lnSpc>
              <a:spcPct val="90000"/>
            </a:lnSpc>
            <a:spcBef>
              <a:spcPct val="0"/>
            </a:spcBef>
            <a:spcAft>
              <a:spcPct val="15000"/>
            </a:spcAft>
            <a:buChar char="•"/>
          </a:pPr>
          <a:r>
            <a:rPr lang="en-US" sz="1600" kern="1200"/>
            <a:t>Cultural expression</a:t>
          </a:r>
        </a:p>
      </dsp:txBody>
      <dsp:txXfrm>
        <a:off x="0" y="252952"/>
        <a:ext cx="7886700" cy="1461600"/>
      </dsp:txXfrm>
    </dsp:sp>
    <dsp:sp modelId="{7C984FB5-7ACC-45A5-A2C4-6020CDDC5B0F}">
      <dsp:nvSpPr>
        <dsp:cNvPr id="0" name=""/>
        <dsp:cNvSpPr/>
      </dsp:nvSpPr>
      <dsp:spPr>
        <a:xfrm>
          <a:off x="394335" y="16792"/>
          <a:ext cx="5520690" cy="47232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8669" tIns="0" rIns="208669" bIns="0" numCol="1" spcCol="1270" anchor="ctr" anchorCtr="0">
          <a:noAutofit/>
        </a:bodyPr>
        <a:lstStyle/>
        <a:p>
          <a:pPr marL="0" lvl="0" indent="0" algn="l" defTabSz="711200">
            <a:lnSpc>
              <a:spcPct val="90000"/>
            </a:lnSpc>
            <a:spcBef>
              <a:spcPct val="0"/>
            </a:spcBef>
            <a:spcAft>
              <a:spcPct val="35000"/>
            </a:spcAft>
            <a:buNone/>
            <a:defRPr b="1"/>
          </a:pPr>
          <a:r>
            <a:rPr lang="en-US" sz="1600" kern="1200"/>
            <a:t>Natural and normal response to loss</a:t>
          </a:r>
        </a:p>
      </dsp:txBody>
      <dsp:txXfrm>
        <a:off x="417392" y="39849"/>
        <a:ext cx="5474576" cy="426206"/>
      </dsp:txXfrm>
    </dsp:sp>
    <dsp:sp modelId="{628E90BC-F04A-4D2C-8A7C-184B185FAF88}">
      <dsp:nvSpPr>
        <dsp:cNvPr id="0" name=""/>
        <dsp:cNvSpPr/>
      </dsp:nvSpPr>
      <dsp:spPr>
        <a:xfrm>
          <a:off x="0" y="2037112"/>
          <a:ext cx="7886700" cy="1209600"/>
        </a:xfrm>
        <a:prstGeom prst="rect">
          <a:avLst/>
        </a:prstGeom>
        <a:solidFill>
          <a:schemeClr val="lt1">
            <a:alpha val="90000"/>
            <a:hueOff val="0"/>
            <a:satOff val="0"/>
            <a:lumOff val="0"/>
            <a:alphaOff val="0"/>
          </a:schemeClr>
        </a:solidFill>
        <a:ln w="25400" cap="flat" cmpd="sng" algn="ctr">
          <a:solidFill>
            <a:schemeClr val="accent2">
              <a:hueOff val="2263186"/>
              <a:satOff val="-42692"/>
              <a:lumOff val="-1529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12096" tIns="333248" rIns="612096"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a:t>Grief: initial reaction to a loss</a:t>
          </a:r>
        </a:p>
        <a:p>
          <a:pPr marL="171450" lvl="1" indent="-171450" algn="l" defTabSz="711200">
            <a:lnSpc>
              <a:spcPct val="90000"/>
            </a:lnSpc>
            <a:spcBef>
              <a:spcPct val="0"/>
            </a:spcBef>
            <a:spcAft>
              <a:spcPct val="15000"/>
            </a:spcAft>
            <a:buChar char="•"/>
          </a:pPr>
          <a:r>
            <a:rPr lang="en-US" sz="1600" kern="1200"/>
            <a:t>Mourning: process of adapting to a loss</a:t>
          </a:r>
        </a:p>
        <a:p>
          <a:pPr marL="171450" lvl="1" indent="-171450" algn="l" defTabSz="711200">
            <a:lnSpc>
              <a:spcPct val="90000"/>
            </a:lnSpc>
            <a:spcBef>
              <a:spcPct val="0"/>
            </a:spcBef>
            <a:spcAft>
              <a:spcPct val="15000"/>
            </a:spcAft>
            <a:buChar char="•"/>
          </a:pPr>
          <a:r>
            <a:rPr lang="en-US" sz="1600" kern="1200"/>
            <a:t>Bereavement: period after a loss during which mourning occurs</a:t>
          </a:r>
        </a:p>
      </dsp:txBody>
      <dsp:txXfrm>
        <a:off x="0" y="2037112"/>
        <a:ext cx="7886700" cy="1209600"/>
      </dsp:txXfrm>
    </dsp:sp>
    <dsp:sp modelId="{B2DE7B64-510F-4C63-B1FB-1BF0D17E8E08}">
      <dsp:nvSpPr>
        <dsp:cNvPr id="0" name=""/>
        <dsp:cNvSpPr/>
      </dsp:nvSpPr>
      <dsp:spPr>
        <a:xfrm>
          <a:off x="394335" y="1800952"/>
          <a:ext cx="5520690" cy="472320"/>
        </a:xfrm>
        <a:prstGeom prst="roundRect">
          <a:avLst/>
        </a:prstGeom>
        <a:solidFill>
          <a:schemeClr val="accent2">
            <a:hueOff val="2263186"/>
            <a:satOff val="-42692"/>
            <a:lumOff val="-1529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8669" tIns="0" rIns="208669" bIns="0" numCol="1" spcCol="1270" anchor="ctr" anchorCtr="0">
          <a:noAutofit/>
        </a:bodyPr>
        <a:lstStyle/>
        <a:p>
          <a:pPr marL="0" lvl="0" indent="0" algn="l" defTabSz="711200">
            <a:lnSpc>
              <a:spcPct val="90000"/>
            </a:lnSpc>
            <a:spcBef>
              <a:spcPct val="0"/>
            </a:spcBef>
            <a:spcAft>
              <a:spcPct val="35000"/>
            </a:spcAft>
            <a:buNone/>
            <a:defRPr b="1"/>
          </a:pPr>
          <a:r>
            <a:rPr lang="en-US" sz="1600" kern="1200"/>
            <a:t>Periods of grief</a:t>
          </a:r>
        </a:p>
      </dsp:txBody>
      <dsp:txXfrm>
        <a:off x="417392" y="1824009"/>
        <a:ext cx="5474576" cy="42620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190D50-6FFD-4F98-841B-8AD25598EEEF}">
      <dsp:nvSpPr>
        <dsp:cNvPr id="0" name=""/>
        <dsp:cNvSpPr/>
      </dsp:nvSpPr>
      <dsp:spPr>
        <a:xfrm>
          <a:off x="0" y="2037"/>
          <a:ext cx="5051582" cy="0"/>
        </a:xfrm>
        <a:prstGeom prst="line">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03EBBFF-ADDF-4284-A041-61145E9B9C1E}">
      <dsp:nvSpPr>
        <dsp:cNvPr id="0" name=""/>
        <dsp:cNvSpPr/>
      </dsp:nvSpPr>
      <dsp:spPr>
        <a:xfrm>
          <a:off x="0" y="2037"/>
          <a:ext cx="5051582" cy="3790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en-US" sz="1000" kern="1200" dirty="0"/>
            <a:t>“Normal” vs. “complicated” vs. “pathological” (Prolonged Grief Disorder)</a:t>
          </a:r>
        </a:p>
      </dsp:txBody>
      <dsp:txXfrm>
        <a:off x="0" y="2037"/>
        <a:ext cx="5051582" cy="379034"/>
      </dsp:txXfrm>
    </dsp:sp>
    <dsp:sp modelId="{F7D8D1D7-0250-4105-B55C-08F775EBBCFA}">
      <dsp:nvSpPr>
        <dsp:cNvPr id="0" name=""/>
        <dsp:cNvSpPr/>
      </dsp:nvSpPr>
      <dsp:spPr>
        <a:xfrm>
          <a:off x="0" y="381071"/>
          <a:ext cx="5051582" cy="0"/>
        </a:xfrm>
        <a:prstGeom prst="line">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CD47F2B-C7EB-4C0A-864E-F8C1732ED0A5}">
      <dsp:nvSpPr>
        <dsp:cNvPr id="0" name=""/>
        <dsp:cNvSpPr/>
      </dsp:nvSpPr>
      <dsp:spPr>
        <a:xfrm>
          <a:off x="0" y="381071"/>
          <a:ext cx="5051582" cy="3790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rtl="0">
            <a:lnSpc>
              <a:spcPct val="90000"/>
            </a:lnSpc>
            <a:spcBef>
              <a:spcPct val="0"/>
            </a:spcBef>
            <a:spcAft>
              <a:spcPct val="35000"/>
            </a:spcAft>
            <a:buNone/>
          </a:pPr>
          <a:r>
            <a:rPr lang="en-US" sz="1000" kern="1200" dirty="0"/>
            <a:t>Anticipatory:</a:t>
          </a:r>
          <a:r>
            <a:rPr lang="en-US" sz="1000" kern="1200" dirty="0">
              <a:latin typeface="Corbel"/>
            </a:rPr>
            <a:t> circle</a:t>
          </a:r>
          <a:r>
            <a:rPr lang="en-US" sz="1000" kern="1200" dirty="0"/>
            <a:t> of support</a:t>
          </a:r>
          <a:r>
            <a:rPr lang="en-US" sz="1000" kern="1200" dirty="0">
              <a:latin typeface="Corbel"/>
            </a:rPr>
            <a:t>,</a:t>
          </a:r>
          <a:r>
            <a:rPr lang="en-US" sz="1000" kern="1200" dirty="0"/>
            <a:t> apprehension, concern for comfort, denial, dread, confusion, guilt, shame</a:t>
          </a:r>
        </a:p>
      </dsp:txBody>
      <dsp:txXfrm>
        <a:off x="0" y="381071"/>
        <a:ext cx="5051582" cy="379034"/>
      </dsp:txXfrm>
    </dsp:sp>
    <dsp:sp modelId="{6AAC776B-7FDE-4F96-BB2F-EAC20BD0A9E3}">
      <dsp:nvSpPr>
        <dsp:cNvPr id="0" name=""/>
        <dsp:cNvSpPr/>
      </dsp:nvSpPr>
      <dsp:spPr>
        <a:xfrm>
          <a:off x="0" y="760106"/>
          <a:ext cx="5051582" cy="0"/>
        </a:xfrm>
        <a:prstGeom prst="line">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AC797FE-7A1D-4701-900E-D6E2B3E7B13B}">
      <dsp:nvSpPr>
        <dsp:cNvPr id="0" name=""/>
        <dsp:cNvSpPr/>
      </dsp:nvSpPr>
      <dsp:spPr>
        <a:xfrm>
          <a:off x="0" y="760106"/>
          <a:ext cx="5051582" cy="3790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rtl="0">
            <a:lnSpc>
              <a:spcPct val="90000"/>
            </a:lnSpc>
            <a:spcBef>
              <a:spcPct val="0"/>
            </a:spcBef>
            <a:spcAft>
              <a:spcPct val="35000"/>
            </a:spcAft>
            <a:buNone/>
          </a:pPr>
          <a:r>
            <a:rPr lang="en-US" sz="1000" kern="1200" dirty="0"/>
            <a:t>Preparatory:</a:t>
          </a:r>
          <a:r>
            <a:rPr lang="en-US" sz="1000" kern="1200" dirty="0">
              <a:latin typeface="Corbel"/>
            </a:rPr>
            <a:t> the</a:t>
          </a:r>
          <a:r>
            <a:rPr lang="en-US" sz="1000" kern="1200" dirty="0"/>
            <a:t> dying</a:t>
          </a:r>
          <a:r>
            <a:rPr lang="en-US" sz="1000" kern="1200" dirty="0">
              <a:latin typeface="Corbel"/>
            </a:rPr>
            <a:t>, </a:t>
          </a:r>
          <a:r>
            <a:rPr lang="en-US" sz="1000" kern="1200" dirty="0"/>
            <a:t> existential or spiritual crisis, legacy concerns, curiosity/fear about the dying process</a:t>
          </a:r>
        </a:p>
      </dsp:txBody>
      <dsp:txXfrm>
        <a:off x="0" y="760106"/>
        <a:ext cx="5051582" cy="379034"/>
      </dsp:txXfrm>
    </dsp:sp>
    <dsp:sp modelId="{E763CF73-F196-4296-8476-51E8CDFD6309}">
      <dsp:nvSpPr>
        <dsp:cNvPr id="0" name=""/>
        <dsp:cNvSpPr/>
      </dsp:nvSpPr>
      <dsp:spPr>
        <a:xfrm>
          <a:off x="0" y="1139140"/>
          <a:ext cx="5051582" cy="0"/>
        </a:xfrm>
        <a:prstGeom prst="line">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568CF94-4DCC-4336-A62A-CC50B4F4B020}">
      <dsp:nvSpPr>
        <dsp:cNvPr id="0" name=""/>
        <dsp:cNvSpPr/>
      </dsp:nvSpPr>
      <dsp:spPr>
        <a:xfrm>
          <a:off x="0" y="1139140"/>
          <a:ext cx="5051582" cy="3790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en-US" sz="1000" kern="1200" dirty="0"/>
            <a:t>Twilight: Long-term period between diagnosis and end of life</a:t>
          </a:r>
        </a:p>
      </dsp:txBody>
      <dsp:txXfrm>
        <a:off x="0" y="1139140"/>
        <a:ext cx="5051582" cy="379034"/>
      </dsp:txXfrm>
    </dsp:sp>
    <dsp:sp modelId="{4E007E05-AEBA-4F81-B44B-A2DA4747A8C5}">
      <dsp:nvSpPr>
        <dsp:cNvPr id="0" name=""/>
        <dsp:cNvSpPr/>
      </dsp:nvSpPr>
      <dsp:spPr>
        <a:xfrm>
          <a:off x="0" y="1518174"/>
          <a:ext cx="5051582" cy="0"/>
        </a:xfrm>
        <a:prstGeom prst="line">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445A37F-AB31-47E2-84AD-284ABBB7511B}">
      <dsp:nvSpPr>
        <dsp:cNvPr id="0" name=""/>
        <dsp:cNvSpPr/>
      </dsp:nvSpPr>
      <dsp:spPr>
        <a:xfrm>
          <a:off x="0" y="1518174"/>
          <a:ext cx="5051582" cy="3790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en-US" sz="1000" kern="1200" dirty="0"/>
            <a:t>Collective/Cultural/Inherited: shared societal</a:t>
          </a:r>
          <a:r>
            <a:rPr lang="en-US" sz="1000" kern="1200" dirty="0">
              <a:latin typeface="Corbel"/>
            </a:rPr>
            <a:t>/cultural/familial</a:t>
          </a:r>
          <a:r>
            <a:rPr lang="en-US" sz="1000" kern="1200" dirty="0"/>
            <a:t> losses</a:t>
          </a:r>
        </a:p>
      </dsp:txBody>
      <dsp:txXfrm>
        <a:off x="0" y="1518174"/>
        <a:ext cx="5051582" cy="379034"/>
      </dsp:txXfrm>
    </dsp:sp>
    <dsp:sp modelId="{893F178E-92ED-4F88-98E4-ECC0411AB49D}">
      <dsp:nvSpPr>
        <dsp:cNvPr id="0" name=""/>
        <dsp:cNvSpPr/>
      </dsp:nvSpPr>
      <dsp:spPr>
        <a:xfrm>
          <a:off x="0" y="1897208"/>
          <a:ext cx="5051582" cy="0"/>
        </a:xfrm>
        <a:prstGeom prst="line">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E6EDFAC-F67C-4A5C-A6FE-DC68BCDEF149}">
      <dsp:nvSpPr>
        <dsp:cNvPr id="0" name=""/>
        <dsp:cNvSpPr/>
      </dsp:nvSpPr>
      <dsp:spPr>
        <a:xfrm>
          <a:off x="0" y="1897208"/>
          <a:ext cx="5051582" cy="3790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en-US" sz="1000" kern="1200" dirty="0"/>
            <a:t>Cumulative: multiple losses</a:t>
          </a:r>
        </a:p>
      </dsp:txBody>
      <dsp:txXfrm>
        <a:off x="0" y="1897208"/>
        <a:ext cx="5051582" cy="379034"/>
      </dsp:txXfrm>
    </dsp:sp>
    <dsp:sp modelId="{5E892A8B-E15B-41E5-A7D1-1DA6E1592B1D}">
      <dsp:nvSpPr>
        <dsp:cNvPr id="0" name=""/>
        <dsp:cNvSpPr/>
      </dsp:nvSpPr>
      <dsp:spPr>
        <a:xfrm>
          <a:off x="0" y="2276242"/>
          <a:ext cx="5051582" cy="0"/>
        </a:xfrm>
        <a:prstGeom prst="line">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DFEEE67-A009-452C-AA9D-9BB6C628A2EC}">
      <dsp:nvSpPr>
        <dsp:cNvPr id="0" name=""/>
        <dsp:cNvSpPr/>
      </dsp:nvSpPr>
      <dsp:spPr>
        <a:xfrm>
          <a:off x="0" y="2276242"/>
          <a:ext cx="5051582" cy="3790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en-US" sz="1000" b="1" kern="1200" dirty="0"/>
            <a:t>Disenfranchised: unacknowledged losses</a:t>
          </a:r>
          <a:endParaRPr lang="en-US" sz="1000" kern="1200" dirty="0"/>
        </a:p>
      </dsp:txBody>
      <dsp:txXfrm>
        <a:off x="0" y="2276242"/>
        <a:ext cx="5051582" cy="379034"/>
      </dsp:txXfrm>
    </dsp:sp>
    <dsp:sp modelId="{C2845F7C-0A7F-4F37-B17F-31BB193EAF65}">
      <dsp:nvSpPr>
        <dsp:cNvPr id="0" name=""/>
        <dsp:cNvSpPr/>
      </dsp:nvSpPr>
      <dsp:spPr>
        <a:xfrm>
          <a:off x="0" y="2655276"/>
          <a:ext cx="5051582" cy="0"/>
        </a:xfrm>
        <a:prstGeom prst="line">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D3A06E3-3FC1-4926-BF95-E1104617D6CB}">
      <dsp:nvSpPr>
        <dsp:cNvPr id="0" name=""/>
        <dsp:cNvSpPr/>
      </dsp:nvSpPr>
      <dsp:spPr>
        <a:xfrm>
          <a:off x="0" y="2655276"/>
          <a:ext cx="5051582" cy="3790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en-US" sz="1000" kern="1200" dirty="0"/>
            <a:t>Traumatic: circumstances surrounding the death</a:t>
          </a:r>
        </a:p>
      </dsp:txBody>
      <dsp:txXfrm>
        <a:off x="0" y="2655276"/>
        <a:ext cx="5051582" cy="379034"/>
      </dsp:txXfrm>
    </dsp:sp>
    <dsp:sp modelId="{5FDAC00B-C86B-4954-911F-FA073E80658F}">
      <dsp:nvSpPr>
        <dsp:cNvPr id="0" name=""/>
        <dsp:cNvSpPr/>
      </dsp:nvSpPr>
      <dsp:spPr>
        <a:xfrm>
          <a:off x="0" y="3034310"/>
          <a:ext cx="5051582" cy="0"/>
        </a:xfrm>
        <a:prstGeom prst="line">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89FBFC9-FE5F-4719-9C28-385B361983FE}">
      <dsp:nvSpPr>
        <dsp:cNvPr id="0" name=""/>
        <dsp:cNvSpPr/>
      </dsp:nvSpPr>
      <dsp:spPr>
        <a:xfrm>
          <a:off x="0" y="3034310"/>
          <a:ext cx="5051582" cy="3790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en-US" sz="1000" kern="1200" dirty="0"/>
            <a:t>Secondary: “hidden” impacts of a death (i.e., finances, friendships, home, safety/security)</a:t>
          </a:r>
        </a:p>
      </dsp:txBody>
      <dsp:txXfrm>
        <a:off x="0" y="3034310"/>
        <a:ext cx="5051582" cy="379034"/>
      </dsp:txXfrm>
    </dsp:sp>
    <dsp:sp modelId="{4F4602CA-A36E-4B34-B7D4-C6D51D86432C}">
      <dsp:nvSpPr>
        <dsp:cNvPr id="0" name=""/>
        <dsp:cNvSpPr/>
      </dsp:nvSpPr>
      <dsp:spPr>
        <a:xfrm>
          <a:off x="0" y="3413344"/>
          <a:ext cx="5051582" cy="0"/>
        </a:xfrm>
        <a:prstGeom prst="line">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2DF4EAA-D765-47E3-9AD3-68E2D375A226}">
      <dsp:nvSpPr>
        <dsp:cNvPr id="0" name=""/>
        <dsp:cNvSpPr/>
      </dsp:nvSpPr>
      <dsp:spPr>
        <a:xfrm>
          <a:off x="0" y="3413344"/>
          <a:ext cx="5051582" cy="3790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en-US" sz="1000" kern="1200" dirty="0"/>
            <a:t>Delayed: process of grieving is "put on hold" for some amount of time</a:t>
          </a:r>
        </a:p>
      </dsp:txBody>
      <dsp:txXfrm>
        <a:off x="0" y="3413344"/>
        <a:ext cx="5051582" cy="379034"/>
      </dsp:txXfrm>
    </dsp:sp>
    <dsp:sp modelId="{C6B557F7-D7A8-4836-8DCC-7DE1C358B092}">
      <dsp:nvSpPr>
        <dsp:cNvPr id="0" name=""/>
        <dsp:cNvSpPr/>
      </dsp:nvSpPr>
      <dsp:spPr>
        <a:xfrm>
          <a:off x="0" y="3792379"/>
          <a:ext cx="5051582" cy="0"/>
        </a:xfrm>
        <a:prstGeom prst="line">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7AA0D6B-3989-4854-9EC3-56E52EE119B5}">
      <dsp:nvSpPr>
        <dsp:cNvPr id="0" name=""/>
        <dsp:cNvSpPr/>
      </dsp:nvSpPr>
      <dsp:spPr>
        <a:xfrm>
          <a:off x="0" y="3792379"/>
          <a:ext cx="5051582" cy="3790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en-US" sz="1000" kern="1200" dirty="0"/>
            <a:t>Suffocated: grief reactions that are punished (i.e., “acting out” or being told to “move on”)</a:t>
          </a:r>
        </a:p>
      </dsp:txBody>
      <dsp:txXfrm>
        <a:off x="0" y="3792379"/>
        <a:ext cx="5051582" cy="37903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EE4B8D-AA76-4E1D-B36B-48DFC35042AD}">
      <dsp:nvSpPr>
        <dsp:cNvPr id="0" name=""/>
        <dsp:cNvSpPr/>
      </dsp:nvSpPr>
      <dsp:spPr>
        <a:xfrm>
          <a:off x="2310" y="289351"/>
          <a:ext cx="1833041" cy="1099824"/>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Exhaustion and fatigue</a:t>
          </a:r>
        </a:p>
      </dsp:txBody>
      <dsp:txXfrm>
        <a:off x="2310" y="289351"/>
        <a:ext cx="1833041" cy="1099824"/>
      </dsp:txXfrm>
    </dsp:sp>
    <dsp:sp modelId="{839640F4-0F76-4CF9-A0BB-40FBA8C3F20D}">
      <dsp:nvSpPr>
        <dsp:cNvPr id="0" name=""/>
        <dsp:cNvSpPr/>
      </dsp:nvSpPr>
      <dsp:spPr>
        <a:xfrm>
          <a:off x="2018656" y="289351"/>
          <a:ext cx="1833041" cy="1099824"/>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Change in sleep patterns (falling asleep and staying asleep)</a:t>
          </a:r>
        </a:p>
      </dsp:txBody>
      <dsp:txXfrm>
        <a:off x="2018656" y="289351"/>
        <a:ext cx="1833041" cy="1099824"/>
      </dsp:txXfrm>
    </dsp:sp>
    <dsp:sp modelId="{47AE9321-AB7B-4A5B-9991-0EA1D979A4F0}">
      <dsp:nvSpPr>
        <dsp:cNvPr id="0" name=""/>
        <dsp:cNvSpPr/>
      </dsp:nvSpPr>
      <dsp:spPr>
        <a:xfrm>
          <a:off x="4035002" y="289351"/>
          <a:ext cx="1833041" cy="1099824"/>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Difficulty focusing, fogginess, forgetfulness, “clumsiness”</a:t>
          </a:r>
        </a:p>
      </dsp:txBody>
      <dsp:txXfrm>
        <a:off x="4035002" y="289351"/>
        <a:ext cx="1833041" cy="1099824"/>
      </dsp:txXfrm>
    </dsp:sp>
    <dsp:sp modelId="{A47F7919-BC72-44B9-B1F1-ED367D8F21A0}">
      <dsp:nvSpPr>
        <dsp:cNvPr id="0" name=""/>
        <dsp:cNvSpPr/>
      </dsp:nvSpPr>
      <dsp:spPr>
        <a:xfrm>
          <a:off x="6051347" y="289351"/>
          <a:ext cx="1833041" cy="1099824"/>
        </a:xfrm>
        <a:prstGeom prst="rect">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Changes in appetite (increase or decrease), digestive issues</a:t>
          </a:r>
        </a:p>
      </dsp:txBody>
      <dsp:txXfrm>
        <a:off x="6051347" y="289351"/>
        <a:ext cx="1833041" cy="1099824"/>
      </dsp:txXfrm>
    </dsp:sp>
    <dsp:sp modelId="{9BDAABCB-997E-48EA-A5E8-3B19B71FBB38}">
      <dsp:nvSpPr>
        <dsp:cNvPr id="0" name=""/>
        <dsp:cNvSpPr/>
      </dsp:nvSpPr>
      <dsp:spPr>
        <a:xfrm>
          <a:off x="2310" y="1572480"/>
          <a:ext cx="1833041" cy="1099824"/>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Headaches, muscle aches</a:t>
          </a:r>
        </a:p>
      </dsp:txBody>
      <dsp:txXfrm>
        <a:off x="2310" y="1572480"/>
        <a:ext cx="1833041" cy="1099824"/>
      </dsp:txXfrm>
    </dsp:sp>
    <dsp:sp modelId="{4272E9B7-A1E8-4A98-BA73-9ED308673FD3}">
      <dsp:nvSpPr>
        <dsp:cNvPr id="0" name=""/>
        <dsp:cNvSpPr/>
      </dsp:nvSpPr>
      <dsp:spPr>
        <a:xfrm>
          <a:off x="2018656" y="1572480"/>
          <a:ext cx="1833041" cy="1099824"/>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Sensitivity to light and/or sound</a:t>
          </a:r>
        </a:p>
      </dsp:txBody>
      <dsp:txXfrm>
        <a:off x="2018656" y="1572480"/>
        <a:ext cx="1833041" cy="1099824"/>
      </dsp:txXfrm>
    </dsp:sp>
    <dsp:sp modelId="{9E935F0E-B53F-43E5-AF6A-C54C8EB28306}">
      <dsp:nvSpPr>
        <dsp:cNvPr id="0" name=""/>
        <dsp:cNvSpPr/>
      </dsp:nvSpPr>
      <dsp:spPr>
        <a:xfrm>
          <a:off x="4035002" y="1572480"/>
          <a:ext cx="1833041" cy="1099824"/>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Suppressed immune system</a:t>
          </a:r>
        </a:p>
      </dsp:txBody>
      <dsp:txXfrm>
        <a:off x="4035002" y="1572480"/>
        <a:ext cx="1833041" cy="1099824"/>
      </dsp:txXfrm>
    </dsp:sp>
    <dsp:sp modelId="{DE44E296-1332-4B6B-90BA-FFDE2F624046}">
      <dsp:nvSpPr>
        <dsp:cNvPr id="0" name=""/>
        <dsp:cNvSpPr/>
      </dsp:nvSpPr>
      <dsp:spPr>
        <a:xfrm>
          <a:off x="6051347" y="1572480"/>
          <a:ext cx="1833041" cy="1099824"/>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Tightness in chest, shortness of breath, heart palpitations</a:t>
          </a:r>
        </a:p>
      </dsp:txBody>
      <dsp:txXfrm>
        <a:off x="6051347" y="1572480"/>
        <a:ext cx="1833041" cy="109982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C3D965-E38E-4EF2-94F5-EE80446B68A9}">
      <dsp:nvSpPr>
        <dsp:cNvPr id="0" name=""/>
        <dsp:cNvSpPr/>
      </dsp:nvSpPr>
      <dsp:spPr>
        <a:xfrm>
          <a:off x="1071211" y="1215"/>
          <a:ext cx="2393448" cy="1196724"/>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Removal of multiaxial system</a:t>
          </a:r>
        </a:p>
      </dsp:txBody>
      <dsp:txXfrm>
        <a:off x="1106262" y="36266"/>
        <a:ext cx="2323346" cy="1126622"/>
      </dsp:txXfrm>
    </dsp:sp>
    <dsp:sp modelId="{7D2222CB-7A28-40EE-840B-74C45449904D}">
      <dsp:nvSpPr>
        <dsp:cNvPr id="0" name=""/>
        <dsp:cNvSpPr/>
      </dsp:nvSpPr>
      <dsp:spPr>
        <a:xfrm>
          <a:off x="1071211" y="1377448"/>
          <a:ext cx="2393448" cy="1196724"/>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Elimination of the “Bereavement Exclusion” for Major Depressive Disorder</a:t>
          </a:r>
        </a:p>
      </dsp:txBody>
      <dsp:txXfrm>
        <a:off x="1106262" y="1412499"/>
        <a:ext cx="2323346" cy="1126622"/>
      </dsp:txXfrm>
    </dsp:sp>
    <dsp:sp modelId="{FE9E1B9D-EA65-41B5-9160-9BA073488384}">
      <dsp:nvSpPr>
        <dsp:cNvPr id="0" name=""/>
        <dsp:cNvSpPr/>
      </dsp:nvSpPr>
      <dsp:spPr>
        <a:xfrm rot="19457599">
          <a:off x="3353841" y="1598749"/>
          <a:ext cx="1179016" cy="66005"/>
        </a:xfrm>
        <a:custGeom>
          <a:avLst/>
          <a:gdLst/>
          <a:ahLst/>
          <a:cxnLst/>
          <a:rect l="0" t="0" r="0" b="0"/>
          <a:pathLst>
            <a:path>
              <a:moveTo>
                <a:pt x="0" y="33002"/>
              </a:moveTo>
              <a:lnTo>
                <a:pt x="1179016" y="33002"/>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913874" y="1602276"/>
        <a:ext cx="58950" cy="58950"/>
      </dsp:txXfrm>
    </dsp:sp>
    <dsp:sp modelId="{EC537394-CDF2-4604-8C2B-DC1F71D57C92}">
      <dsp:nvSpPr>
        <dsp:cNvPr id="0" name=""/>
        <dsp:cNvSpPr/>
      </dsp:nvSpPr>
      <dsp:spPr>
        <a:xfrm>
          <a:off x="4422039" y="689331"/>
          <a:ext cx="2393448" cy="1196724"/>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In DSM-IV, an individual who experienced a death and who had a depressed mood could not be diagnosed with MDD unless symptoms persisted beyond two months</a:t>
          </a:r>
        </a:p>
      </dsp:txBody>
      <dsp:txXfrm>
        <a:off x="4457090" y="724382"/>
        <a:ext cx="2323346" cy="1126622"/>
      </dsp:txXfrm>
    </dsp:sp>
    <dsp:sp modelId="{D05C6642-39F7-4C8A-B62D-9B6FC5ABCB24}">
      <dsp:nvSpPr>
        <dsp:cNvPr id="0" name=""/>
        <dsp:cNvSpPr/>
      </dsp:nvSpPr>
      <dsp:spPr>
        <a:xfrm rot="2142401">
          <a:off x="3353841" y="2286865"/>
          <a:ext cx="1179016" cy="66005"/>
        </a:xfrm>
        <a:custGeom>
          <a:avLst/>
          <a:gdLst/>
          <a:ahLst/>
          <a:cxnLst/>
          <a:rect l="0" t="0" r="0" b="0"/>
          <a:pathLst>
            <a:path>
              <a:moveTo>
                <a:pt x="0" y="33002"/>
              </a:moveTo>
              <a:lnTo>
                <a:pt x="1179016" y="33002"/>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913874" y="2290393"/>
        <a:ext cx="58950" cy="58950"/>
      </dsp:txXfrm>
    </dsp:sp>
    <dsp:sp modelId="{E6ADF4FD-245F-48FC-8CC8-DE654317EA41}">
      <dsp:nvSpPr>
        <dsp:cNvPr id="0" name=""/>
        <dsp:cNvSpPr/>
      </dsp:nvSpPr>
      <dsp:spPr>
        <a:xfrm>
          <a:off x="4422039" y="2065564"/>
          <a:ext cx="2393448" cy="1196724"/>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rtl="0">
            <a:lnSpc>
              <a:spcPct val="90000"/>
            </a:lnSpc>
            <a:spcBef>
              <a:spcPct val="0"/>
            </a:spcBef>
            <a:spcAft>
              <a:spcPct val="35000"/>
            </a:spcAft>
            <a:buNone/>
          </a:pPr>
          <a:r>
            <a:rPr lang="en-US" sz="1300" kern="1200" dirty="0"/>
            <a:t>Replaced by a note offering guidance on differentiating grief from MDD​</a:t>
          </a:r>
          <a:r>
            <a:rPr lang="en-US" sz="1300" kern="1200" dirty="0">
              <a:latin typeface="Corbel"/>
            </a:rPr>
            <a:t> (Bereavement Exclusion)</a:t>
          </a:r>
          <a:endParaRPr lang="en-US" sz="1300" kern="1200" dirty="0"/>
        </a:p>
      </dsp:txBody>
      <dsp:txXfrm>
        <a:off x="4457090" y="2100615"/>
        <a:ext cx="2323346" cy="112662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1A5E0D-947C-4B48-A5D7-45AA37857A57}">
      <dsp:nvSpPr>
        <dsp:cNvPr id="0" name=""/>
        <dsp:cNvSpPr/>
      </dsp:nvSpPr>
      <dsp:spPr>
        <a:xfrm>
          <a:off x="381099" y="939974"/>
          <a:ext cx="622529" cy="62252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707DCB0-4345-45D9-9917-1AF374EF28C2}">
      <dsp:nvSpPr>
        <dsp:cNvPr id="0" name=""/>
        <dsp:cNvSpPr/>
      </dsp:nvSpPr>
      <dsp:spPr>
        <a:xfrm>
          <a:off x="664" y="1770169"/>
          <a:ext cx="1383398" cy="5533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kern="1200"/>
            <a:t>Use SW and IDT to assess for emotional and physical stressors</a:t>
          </a:r>
        </a:p>
      </dsp:txBody>
      <dsp:txXfrm>
        <a:off x="664" y="1770169"/>
        <a:ext cx="1383398" cy="553359"/>
      </dsp:txXfrm>
    </dsp:sp>
    <dsp:sp modelId="{8B6E5BC5-CE4D-447C-8B6C-B3FE73A942B0}">
      <dsp:nvSpPr>
        <dsp:cNvPr id="0" name=""/>
        <dsp:cNvSpPr/>
      </dsp:nvSpPr>
      <dsp:spPr>
        <a:xfrm>
          <a:off x="2006592" y="939974"/>
          <a:ext cx="622529" cy="62252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61FEEB9-0EB2-45C8-A06A-CE7E7306D7B2}">
      <dsp:nvSpPr>
        <dsp:cNvPr id="0" name=""/>
        <dsp:cNvSpPr/>
      </dsp:nvSpPr>
      <dsp:spPr>
        <a:xfrm>
          <a:off x="1626157" y="1770169"/>
          <a:ext cx="1383398" cy="5533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kern="1200"/>
            <a:t>Refer to appropriate disciplines as needed </a:t>
          </a:r>
        </a:p>
      </dsp:txBody>
      <dsp:txXfrm>
        <a:off x="1626157" y="1770169"/>
        <a:ext cx="1383398" cy="553359"/>
      </dsp:txXfrm>
    </dsp:sp>
    <dsp:sp modelId="{AE2C1A62-ABF2-4A4F-8594-29452DA8EF3E}">
      <dsp:nvSpPr>
        <dsp:cNvPr id="0" name=""/>
        <dsp:cNvSpPr/>
      </dsp:nvSpPr>
      <dsp:spPr>
        <a:xfrm>
          <a:off x="3632085" y="939974"/>
          <a:ext cx="622529" cy="62252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A278CB2-CEBE-4065-A786-1B0A1A675DB6}">
      <dsp:nvSpPr>
        <dsp:cNvPr id="0" name=""/>
        <dsp:cNvSpPr/>
      </dsp:nvSpPr>
      <dsp:spPr>
        <a:xfrm>
          <a:off x="3251650" y="1770169"/>
          <a:ext cx="1383398" cy="5533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kern="1200"/>
            <a:t>Provide active, empathetic listening</a:t>
          </a:r>
        </a:p>
      </dsp:txBody>
      <dsp:txXfrm>
        <a:off x="3251650" y="1770169"/>
        <a:ext cx="1383398" cy="553359"/>
      </dsp:txXfrm>
    </dsp:sp>
    <dsp:sp modelId="{B5CCDB54-DE56-43A6-9577-A9D329DD1FB9}">
      <dsp:nvSpPr>
        <dsp:cNvPr id="0" name=""/>
        <dsp:cNvSpPr/>
      </dsp:nvSpPr>
      <dsp:spPr>
        <a:xfrm>
          <a:off x="5257578" y="939974"/>
          <a:ext cx="622529" cy="62252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6B9F09C-152B-4D81-85EC-ACE7166A1E56}">
      <dsp:nvSpPr>
        <dsp:cNvPr id="0" name=""/>
        <dsp:cNvSpPr/>
      </dsp:nvSpPr>
      <dsp:spPr>
        <a:xfrm>
          <a:off x="4877143" y="1770169"/>
          <a:ext cx="1383398" cy="5533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kern="1200"/>
            <a:t>Normalize and validate feelings</a:t>
          </a:r>
        </a:p>
      </dsp:txBody>
      <dsp:txXfrm>
        <a:off x="4877143" y="1770169"/>
        <a:ext cx="1383398" cy="553359"/>
      </dsp:txXfrm>
    </dsp:sp>
    <dsp:sp modelId="{EC4A2585-7CE4-4FCE-9D18-25C0FDB04913}">
      <dsp:nvSpPr>
        <dsp:cNvPr id="0" name=""/>
        <dsp:cNvSpPr/>
      </dsp:nvSpPr>
      <dsp:spPr>
        <a:xfrm>
          <a:off x="6883071" y="939974"/>
          <a:ext cx="622529" cy="622529"/>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3B08778-ED60-43C7-A275-AE38B390E217}">
      <dsp:nvSpPr>
        <dsp:cNvPr id="0" name=""/>
        <dsp:cNvSpPr/>
      </dsp:nvSpPr>
      <dsp:spPr>
        <a:xfrm>
          <a:off x="6502637" y="1770169"/>
          <a:ext cx="1383398" cy="5533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kern="1200"/>
            <a:t>Discuss and explore coping strategies</a:t>
          </a:r>
        </a:p>
      </dsp:txBody>
      <dsp:txXfrm>
        <a:off x="6502637" y="1770169"/>
        <a:ext cx="1383398" cy="55335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059247-E84C-4C5E-B71B-593052AFA2E1}">
      <dsp:nvSpPr>
        <dsp:cNvPr id="0" name=""/>
        <dsp:cNvSpPr/>
      </dsp:nvSpPr>
      <dsp:spPr>
        <a:xfrm>
          <a:off x="0" y="1426"/>
          <a:ext cx="4726201" cy="60775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63281B0-8C23-4C79-B8BA-19D003CBA2E7}">
      <dsp:nvSpPr>
        <dsp:cNvPr id="0" name=""/>
        <dsp:cNvSpPr/>
      </dsp:nvSpPr>
      <dsp:spPr>
        <a:xfrm>
          <a:off x="183847" y="138172"/>
          <a:ext cx="334267" cy="33426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8911757-7C9E-4C28-84E6-4A5DEF2C1A1F}">
      <dsp:nvSpPr>
        <dsp:cNvPr id="0" name=""/>
        <dsp:cNvSpPr/>
      </dsp:nvSpPr>
      <dsp:spPr>
        <a:xfrm>
          <a:off x="701961" y="1426"/>
          <a:ext cx="4024239" cy="6077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321" tIns="64321" rIns="64321" bIns="64321" numCol="1" spcCol="1270" anchor="ctr" anchorCtr="0">
          <a:noAutofit/>
        </a:bodyPr>
        <a:lstStyle/>
        <a:p>
          <a:pPr marL="0" lvl="0" indent="0" algn="l" defTabSz="711200">
            <a:lnSpc>
              <a:spcPct val="90000"/>
            </a:lnSpc>
            <a:spcBef>
              <a:spcPct val="0"/>
            </a:spcBef>
            <a:spcAft>
              <a:spcPct val="35000"/>
            </a:spcAft>
            <a:buNone/>
          </a:pPr>
          <a:r>
            <a:rPr lang="en-US" sz="1600" kern="1200" dirty="0"/>
            <a:t>Remember, you can't care for others if you don't take care of yourself</a:t>
          </a:r>
        </a:p>
      </dsp:txBody>
      <dsp:txXfrm>
        <a:off x="701961" y="1426"/>
        <a:ext cx="4024239" cy="607759"/>
      </dsp:txXfrm>
    </dsp:sp>
    <dsp:sp modelId="{98B8A293-3D0D-4807-BC19-7E39448EFEB0}">
      <dsp:nvSpPr>
        <dsp:cNvPr id="0" name=""/>
        <dsp:cNvSpPr/>
      </dsp:nvSpPr>
      <dsp:spPr>
        <a:xfrm>
          <a:off x="0" y="761125"/>
          <a:ext cx="4726201" cy="60775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6329A87-244F-4D8E-BC7B-F2274FFBBEEC}">
      <dsp:nvSpPr>
        <dsp:cNvPr id="0" name=""/>
        <dsp:cNvSpPr/>
      </dsp:nvSpPr>
      <dsp:spPr>
        <a:xfrm>
          <a:off x="183847" y="897870"/>
          <a:ext cx="334267" cy="33426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54CBDE7-F00A-4B5A-98D3-4D3AD1A22D2C}">
      <dsp:nvSpPr>
        <dsp:cNvPr id="0" name=""/>
        <dsp:cNvSpPr/>
      </dsp:nvSpPr>
      <dsp:spPr>
        <a:xfrm>
          <a:off x="701961" y="761125"/>
          <a:ext cx="4024239" cy="6077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321" tIns="64321" rIns="64321" bIns="64321" numCol="1" spcCol="1270" anchor="ctr" anchorCtr="0">
          <a:noAutofit/>
        </a:bodyPr>
        <a:lstStyle/>
        <a:p>
          <a:pPr marL="0" lvl="0" indent="0" algn="l" defTabSz="711200" rtl="0">
            <a:lnSpc>
              <a:spcPct val="90000"/>
            </a:lnSpc>
            <a:spcBef>
              <a:spcPct val="0"/>
            </a:spcBef>
            <a:spcAft>
              <a:spcPct val="35000"/>
            </a:spcAft>
            <a:buNone/>
          </a:pPr>
          <a:r>
            <a:rPr lang="en-US" sz="1600" kern="1200" dirty="0"/>
            <a:t>Divide duties with </a:t>
          </a:r>
          <a:r>
            <a:rPr lang="en-US" sz="1600" kern="1200" dirty="0">
              <a:latin typeface="Corbel"/>
            </a:rPr>
            <a:t>colleagues, family</a:t>
          </a:r>
          <a:r>
            <a:rPr lang="en-US" sz="1600" kern="1200" dirty="0"/>
            <a:t>, friends, community groups, faith organizations</a:t>
          </a:r>
        </a:p>
      </dsp:txBody>
      <dsp:txXfrm>
        <a:off x="701961" y="761125"/>
        <a:ext cx="4024239" cy="607759"/>
      </dsp:txXfrm>
    </dsp:sp>
    <dsp:sp modelId="{ED32E841-6124-4B34-91B6-8DD5A575B77D}">
      <dsp:nvSpPr>
        <dsp:cNvPr id="0" name=""/>
        <dsp:cNvSpPr/>
      </dsp:nvSpPr>
      <dsp:spPr>
        <a:xfrm>
          <a:off x="0" y="1520824"/>
          <a:ext cx="4726201" cy="60775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2181F66-DF37-49F0-821D-C14475AE1438}">
      <dsp:nvSpPr>
        <dsp:cNvPr id="0" name=""/>
        <dsp:cNvSpPr/>
      </dsp:nvSpPr>
      <dsp:spPr>
        <a:xfrm>
          <a:off x="183847" y="1657569"/>
          <a:ext cx="334267" cy="33426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9F1FB69-CAA8-48B1-BA23-79BB359D0194}">
      <dsp:nvSpPr>
        <dsp:cNvPr id="0" name=""/>
        <dsp:cNvSpPr/>
      </dsp:nvSpPr>
      <dsp:spPr>
        <a:xfrm>
          <a:off x="701961" y="1520824"/>
          <a:ext cx="4024239" cy="6077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321" tIns="64321" rIns="64321" bIns="64321" numCol="1" spcCol="1270" anchor="ctr" anchorCtr="0">
          <a:noAutofit/>
        </a:bodyPr>
        <a:lstStyle/>
        <a:p>
          <a:pPr marL="0" lvl="0" indent="0" algn="l" defTabSz="711200">
            <a:lnSpc>
              <a:spcPct val="90000"/>
            </a:lnSpc>
            <a:spcBef>
              <a:spcPct val="0"/>
            </a:spcBef>
            <a:spcAft>
              <a:spcPct val="35000"/>
            </a:spcAft>
            <a:buNone/>
          </a:pPr>
          <a:r>
            <a:rPr lang="en-US" sz="1600" kern="1200" dirty="0"/>
            <a:t>Eat, hydrate, sleep, exercise...repeat</a:t>
          </a:r>
        </a:p>
      </dsp:txBody>
      <dsp:txXfrm>
        <a:off x="701961" y="1520824"/>
        <a:ext cx="4024239" cy="607759"/>
      </dsp:txXfrm>
    </dsp:sp>
    <dsp:sp modelId="{8C6D9FA9-C1FA-458B-824C-AF5F75B7B834}">
      <dsp:nvSpPr>
        <dsp:cNvPr id="0" name=""/>
        <dsp:cNvSpPr/>
      </dsp:nvSpPr>
      <dsp:spPr>
        <a:xfrm>
          <a:off x="0" y="2280522"/>
          <a:ext cx="4726201" cy="60775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02AD834-B3B4-45DC-AA76-0B42947E118E}">
      <dsp:nvSpPr>
        <dsp:cNvPr id="0" name=""/>
        <dsp:cNvSpPr/>
      </dsp:nvSpPr>
      <dsp:spPr>
        <a:xfrm>
          <a:off x="183847" y="2417268"/>
          <a:ext cx="334267" cy="33426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027BF9C-76E9-4C42-A0A3-18333D6A2FE0}">
      <dsp:nvSpPr>
        <dsp:cNvPr id="0" name=""/>
        <dsp:cNvSpPr/>
      </dsp:nvSpPr>
      <dsp:spPr>
        <a:xfrm>
          <a:off x="701961" y="2280522"/>
          <a:ext cx="4024239" cy="6077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321" tIns="64321" rIns="64321" bIns="64321" numCol="1" spcCol="1270" anchor="ctr" anchorCtr="0">
          <a:noAutofit/>
        </a:bodyPr>
        <a:lstStyle/>
        <a:p>
          <a:pPr marL="0" lvl="0" indent="0" algn="l" defTabSz="711200">
            <a:lnSpc>
              <a:spcPct val="90000"/>
            </a:lnSpc>
            <a:spcBef>
              <a:spcPct val="0"/>
            </a:spcBef>
            <a:spcAft>
              <a:spcPct val="35000"/>
            </a:spcAft>
            <a:buNone/>
          </a:pPr>
          <a:r>
            <a:rPr lang="en-US" sz="1600" kern="1200" dirty="0"/>
            <a:t>Take breaks, have some fun</a:t>
          </a:r>
        </a:p>
      </dsp:txBody>
      <dsp:txXfrm>
        <a:off x="701961" y="2280522"/>
        <a:ext cx="4024239" cy="607759"/>
      </dsp:txXfrm>
    </dsp:sp>
    <dsp:sp modelId="{DFEFEC92-F3E1-44C3-8EC4-3BB175599971}">
      <dsp:nvSpPr>
        <dsp:cNvPr id="0" name=""/>
        <dsp:cNvSpPr/>
      </dsp:nvSpPr>
      <dsp:spPr>
        <a:xfrm>
          <a:off x="0" y="3040221"/>
          <a:ext cx="4726201" cy="60775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B9C7444-50D9-40F8-878D-8AD2405524E1}">
      <dsp:nvSpPr>
        <dsp:cNvPr id="0" name=""/>
        <dsp:cNvSpPr/>
      </dsp:nvSpPr>
      <dsp:spPr>
        <a:xfrm>
          <a:off x="183847" y="3176967"/>
          <a:ext cx="334267" cy="334267"/>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957311C-F1DF-4D38-9DCF-F03CC533F03D}">
      <dsp:nvSpPr>
        <dsp:cNvPr id="0" name=""/>
        <dsp:cNvSpPr/>
      </dsp:nvSpPr>
      <dsp:spPr>
        <a:xfrm>
          <a:off x="701961" y="3040221"/>
          <a:ext cx="4024239" cy="6077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321" tIns="64321" rIns="64321" bIns="64321" numCol="1" spcCol="1270" anchor="ctr" anchorCtr="0">
          <a:noAutofit/>
        </a:bodyPr>
        <a:lstStyle/>
        <a:p>
          <a:pPr marL="0" lvl="0" indent="0" algn="l" defTabSz="711200">
            <a:lnSpc>
              <a:spcPct val="90000"/>
            </a:lnSpc>
            <a:spcBef>
              <a:spcPct val="0"/>
            </a:spcBef>
            <a:spcAft>
              <a:spcPct val="35000"/>
            </a:spcAft>
            <a:buNone/>
          </a:pPr>
          <a:r>
            <a:rPr lang="en-US" sz="1600" kern="1200" dirty="0"/>
            <a:t>Connect with others, reach out for support</a:t>
          </a:r>
        </a:p>
      </dsp:txBody>
      <dsp:txXfrm>
        <a:off x="701961" y="3040221"/>
        <a:ext cx="4024239" cy="607759"/>
      </dsp:txXfrm>
    </dsp:sp>
    <dsp:sp modelId="{8CF031D4-1E77-4E5D-9D58-4844D1D8A1BF}">
      <dsp:nvSpPr>
        <dsp:cNvPr id="0" name=""/>
        <dsp:cNvSpPr/>
      </dsp:nvSpPr>
      <dsp:spPr>
        <a:xfrm>
          <a:off x="0" y="3799920"/>
          <a:ext cx="4726201" cy="60775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ABF637D-1A90-4135-87E1-24E2747EBB0C}">
      <dsp:nvSpPr>
        <dsp:cNvPr id="0" name=""/>
        <dsp:cNvSpPr/>
      </dsp:nvSpPr>
      <dsp:spPr>
        <a:xfrm>
          <a:off x="183847" y="3936666"/>
          <a:ext cx="334267" cy="334267"/>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9F32148-C164-4C85-AA93-29EB7AC23102}">
      <dsp:nvSpPr>
        <dsp:cNvPr id="0" name=""/>
        <dsp:cNvSpPr/>
      </dsp:nvSpPr>
      <dsp:spPr>
        <a:xfrm>
          <a:off x="701961" y="3799920"/>
          <a:ext cx="4024239" cy="6077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321" tIns="64321" rIns="64321" bIns="64321" numCol="1" spcCol="1270" anchor="ctr" anchorCtr="0">
          <a:noAutofit/>
        </a:bodyPr>
        <a:lstStyle/>
        <a:p>
          <a:pPr marL="0" lvl="0" indent="0" algn="l" defTabSz="711200">
            <a:lnSpc>
              <a:spcPct val="90000"/>
            </a:lnSpc>
            <a:spcBef>
              <a:spcPct val="0"/>
            </a:spcBef>
            <a:spcAft>
              <a:spcPct val="35000"/>
            </a:spcAft>
            <a:buNone/>
          </a:pPr>
          <a:r>
            <a:rPr lang="en-US" sz="1600" kern="1200" dirty="0">
              <a:latin typeface="Corbel"/>
            </a:rPr>
            <a:t>Ask for (and accept!) help</a:t>
          </a:r>
        </a:p>
      </dsp:txBody>
      <dsp:txXfrm>
        <a:off x="701961" y="3799920"/>
        <a:ext cx="4024239" cy="60775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CFDAEF-E8DC-49DE-A918-90AA63F07C7C}">
      <dsp:nvSpPr>
        <dsp:cNvPr id="0" name=""/>
        <dsp:cNvSpPr/>
      </dsp:nvSpPr>
      <dsp:spPr>
        <a:xfrm>
          <a:off x="0" y="68466"/>
          <a:ext cx="5669628" cy="617759"/>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100000"/>
            </a:lnSpc>
            <a:spcBef>
              <a:spcPct val="0"/>
            </a:spcBef>
            <a:spcAft>
              <a:spcPct val="35000"/>
            </a:spcAft>
            <a:buNone/>
          </a:pPr>
          <a:r>
            <a:rPr lang="en-US" sz="2400" kern="1200" dirty="0"/>
            <a:t>Bereavement support groups</a:t>
          </a:r>
        </a:p>
      </dsp:txBody>
      <dsp:txXfrm>
        <a:off x="30157" y="98623"/>
        <a:ext cx="5609314" cy="557445"/>
      </dsp:txXfrm>
    </dsp:sp>
    <dsp:sp modelId="{0528ECCC-CF54-4C68-A37D-78E2D5A2818C}">
      <dsp:nvSpPr>
        <dsp:cNvPr id="0" name=""/>
        <dsp:cNvSpPr/>
      </dsp:nvSpPr>
      <dsp:spPr>
        <a:xfrm>
          <a:off x="0" y="686226"/>
          <a:ext cx="5669628" cy="1018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0011" tIns="30480" rIns="170688" bIns="30480" numCol="1" spcCol="1270" anchor="t" anchorCtr="0">
          <a:noAutofit/>
        </a:bodyPr>
        <a:lstStyle/>
        <a:p>
          <a:pPr marL="171450" lvl="1" indent="-171450" algn="l" defTabSz="844550">
            <a:lnSpc>
              <a:spcPct val="100000"/>
            </a:lnSpc>
            <a:spcBef>
              <a:spcPct val="0"/>
            </a:spcBef>
            <a:spcAft>
              <a:spcPct val="20000"/>
            </a:spcAft>
            <a:buChar char="•"/>
          </a:pPr>
          <a:r>
            <a:rPr lang="en-US" sz="1900" kern="1200" dirty="0"/>
            <a:t>Most are available to community members at large</a:t>
          </a:r>
        </a:p>
        <a:p>
          <a:pPr marL="171450" lvl="1" indent="-171450" algn="l" defTabSz="844550">
            <a:lnSpc>
              <a:spcPct val="100000"/>
            </a:lnSpc>
            <a:spcBef>
              <a:spcPct val="0"/>
            </a:spcBef>
            <a:spcAft>
              <a:spcPct val="20000"/>
            </a:spcAft>
            <a:buChar char="•"/>
          </a:pPr>
          <a:r>
            <a:rPr lang="en-US" sz="1900" kern="1200" dirty="0"/>
            <a:t>Many are specialized according to loss (e.g., cancer-related, child loss, survivor of suicide, etc.)</a:t>
          </a:r>
        </a:p>
      </dsp:txBody>
      <dsp:txXfrm>
        <a:off x="0" y="686226"/>
        <a:ext cx="5669628" cy="1018440"/>
      </dsp:txXfrm>
    </dsp:sp>
    <dsp:sp modelId="{A1F37B18-812E-47A0-BC1E-FEC190ADD222}">
      <dsp:nvSpPr>
        <dsp:cNvPr id="0" name=""/>
        <dsp:cNvSpPr/>
      </dsp:nvSpPr>
      <dsp:spPr>
        <a:xfrm>
          <a:off x="0" y="1704666"/>
          <a:ext cx="5669628" cy="617759"/>
        </a:xfrm>
        <a:prstGeom prst="roundRect">
          <a:avLst/>
        </a:prstGeom>
        <a:solidFill>
          <a:schemeClr val="accent2">
            <a:hueOff val="754395"/>
            <a:satOff val="-14231"/>
            <a:lumOff val="-509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100000"/>
            </a:lnSpc>
            <a:spcBef>
              <a:spcPct val="0"/>
            </a:spcBef>
            <a:spcAft>
              <a:spcPct val="35000"/>
            </a:spcAft>
            <a:buNone/>
          </a:pPr>
          <a:r>
            <a:rPr lang="en-US" sz="2400" kern="1200" dirty="0"/>
            <a:t>Hospice bereavement services</a:t>
          </a:r>
        </a:p>
      </dsp:txBody>
      <dsp:txXfrm>
        <a:off x="30157" y="1734823"/>
        <a:ext cx="5609314" cy="557445"/>
      </dsp:txXfrm>
    </dsp:sp>
    <dsp:sp modelId="{3485393F-1415-41C2-848E-043E9B1D1F73}">
      <dsp:nvSpPr>
        <dsp:cNvPr id="0" name=""/>
        <dsp:cNvSpPr/>
      </dsp:nvSpPr>
      <dsp:spPr>
        <a:xfrm>
          <a:off x="0" y="2322426"/>
          <a:ext cx="5669628" cy="1018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0011" tIns="30480" rIns="170688" bIns="30480" numCol="1" spcCol="1270" anchor="t" anchorCtr="0">
          <a:noAutofit/>
        </a:bodyPr>
        <a:lstStyle/>
        <a:p>
          <a:pPr marL="171450" lvl="1" indent="-171450" algn="l" defTabSz="844550">
            <a:lnSpc>
              <a:spcPct val="100000"/>
            </a:lnSpc>
            <a:spcBef>
              <a:spcPct val="0"/>
            </a:spcBef>
            <a:spcAft>
              <a:spcPct val="20000"/>
            </a:spcAft>
            <a:buChar char="•"/>
          </a:pPr>
          <a:r>
            <a:rPr lang="en-US" sz="1900" kern="1200" dirty="0"/>
            <a:t>Not a reimbursed Medicare expense</a:t>
          </a:r>
        </a:p>
        <a:p>
          <a:pPr marL="171450" lvl="1" indent="-171450" algn="l" defTabSz="844550">
            <a:lnSpc>
              <a:spcPct val="100000"/>
            </a:lnSpc>
            <a:spcBef>
              <a:spcPct val="0"/>
            </a:spcBef>
            <a:spcAft>
              <a:spcPct val="20000"/>
            </a:spcAft>
            <a:buChar char="•"/>
          </a:pPr>
          <a:r>
            <a:rPr lang="en-US" sz="1900" kern="1200" dirty="0"/>
            <a:t>Services vary between hospice agencies and locations</a:t>
          </a:r>
        </a:p>
      </dsp:txBody>
      <dsp:txXfrm>
        <a:off x="0" y="2322426"/>
        <a:ext cx="5669628" cy="1018440"/>
      </dsp:txXfrm>
    </dsp:sp>
    <dsp:sp modelId="{717C9F9C-EBF8-4441-866F-28175BFA9D50}">
      <dsp:nvSpPr>
        <dsp:cNvPr id="0" name=""/>
        <dsp:cNvSpPr/>
      </dsp:nvSpPr>
      <dsp:spPr>
        <a:xfrm>
          <a:off x="0" y="3340866"/>
          <a:ext cx="5669628" cy="617759"/>
        </a:xfrm>
        <a:prstGeom prst="roundRect">
          <a:avLst/>
        </a:prstGeom>
        <a:solidFill>
          <a:schemeClr val="accent2">
            <a:hueOff val="1508791"/>
            <a:satOff val="-28461"/>
            <a:lumOff val="-1019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100000"/>
            </a:lnSpc>
            <a:spcBef>
              <a:spcPct val="0"/>
            </a:spcBef>
            <a:spcAft>
              <a:spcPct val="35000"/>
            </a:spcAft>
            <a:buNone/>
          </a:pPr>
          <a:r>
            <a:rPr lang="en-US" sz="2400" kern="1200" dirty="0"/>
            <a:t>Psychotherapy</a:t>
          </a:r>
        </a:p>
      </dsp:txBody>
      <dsp:txXfrm>
        <a:off x="30157" y="3371023"/>
        <a:ext cx="5609314" cy="557445"/>
      </dsp:txXfrm>
    </dsp:sp>
    <dsp:sp modelId="{1D2B3BB7-1E40-45D8-9938-68B0738DD3D5}">
      <dsp:nvSpPr>
        <dsp:cNvPr id="0" name=""/>
        <dsp:cNvSpPr/>
      </dsp:nvSpPr>
      <dsp:spPr>
        <a:xfrm>
          <a:off x="0" y="4027746"/>
          <a:ext cx="5669628" cy="617759"/>
        </a:xfrm>
        <a:prstGeom prst="roundRect">
          <a:avLst/>
        </a:prstGeom>
        <a:solidFill>
          <a:schemeClr val="accent2">
            <a:hueOff val="2263186"/>
            <a:satOff val="-42692"/>
            <a:lumOff val="-1529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100000"/>
            </a:lnSpc>
            <a:spcBef>
              <a:spcPct val="0"/>
            </a:spcBef>
            <a:spcAft>
              <a:spcPct val="35000"/>
            </a:spcAft>
            <a:buNone/>
          </a:pPr>
          <a:r>
            <a:rPr lang="en-US" sz="2400" kern="1200" dirty="0"/>
            <a:t>Psychiatry</a:t>
          </a:r>
        </a:p>
      </dsp:txBody>
      <dsp:txXfrm>
        <a:off x="30157" y="4057903"/>
        <a:ext cx="5609314" cy="557445"/>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51FE40E-0EB6-4E48-899D-2D88198D4ED2}" type="datetimeFigureOut">
              <a:rPr lang="en-US" smtClean="0"/>
              <a:t>9/21/2023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EE488BB-9BED-8544-A677-20570A7DCFDC}" type="slidenum">
              <a:rPr lang="en-US" smtClean="0"/>
              <a:t>‹#›</a:t>
            </a:fld>
            <a:endParaRPr lang="en-US"/>
          </a:p>
        </p:txBody>
      </p:sp>
    </p:spTree>
    <p:extLst>
      <p:ext uri="{BB962C8B-B14F-4D97-AF65-F5344CB8AC3E}">
        <p14:creationId xmlns:p14="http://schemas.microsoft.com/office/powerpoint/2010/main" val="382092019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51BF6C1-D610-C14F-97C6-C121B7E5A4AA}" type="datetimeFigureOut">
              <a:rPr lang="en-US" smtClean="0"/>
              <a:t>9/21/2023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9557F8D-41A5-3C4A-A462-FE7C10BECEC1}" type="slidenum">
              <a:rPr lang="en-US" smtClean="0"/>
              <a:t>‹#›</a:t>
            </a:fld>
            <a:endParaRPr lang="en-US"/>
          </a:p>
        </p:txBody>
      </p:sp>
    </p:spTree>
    <p:extLst>
      <p:ext uri="{BB962C8B-B14F-4D97-AF65-F5344CB8AC3E}">
        <p14:creationId xmlns:p14="http://schemas.microsoft.com/office/powerpoint/2010/main" val="3787854526"/>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Speak to "complicated grief", stems from persistent complex grief disorder but used inappropriately and without a clear definition, often "diagnosed" either before a death or shortly after rather than at the 6 or 12 month mark</a:t>
            </a:r>
          </a:p>
        </p:txBody>
      </p:sp>
      <p:sp>
        <p:nvSpPr>
          <p:cNvPr id="4" name="Slide Number Placeholder 3"/>
          <p:cNvSpPr>
            <a:spLocks noGrp="1"/>
          </p:cNvSpPr>
          <p:nvPr>
            <p:ph type="sldNum" sz="quarter" idx="5"/>
          </p:nvPr>
        </p:nvSpPr>
        <p:spPr/>
        <p:txBody>
          <a:bodyPr/>
          <a:lstStyle/>
          <a:p>
            <a:fld id="{89557F8D-41A5-3C4A-A462-FE7C10BECEC1}" type="slidenum">
              <a:rPr lang="en-US" smtClean="0"/>
              <a:t>6</a:t>
            </a:fld>
            <a:endParaRPr lang="en-US"/>
          </a:p>
        </p:txBody>
      </p:sp>
    </p:spTree>
    <p:extLst>
      <p:ext uri="{BB962C8B-B14F-4D97-AF65-F5344CB8AC3E}">
        <p14:creationId xmlns:p14="http://schemas.microsoft.com/office/powerpoint/2010/main" val="28997902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This is a major point of discussion and controversy regarding defining grief as a pathology and if it is to be defined as such, then how to classify, disagreement is reflected in the different standards proposed by the newest versions of both the ICD and the DSM. Shifting DSM away from trauma to depressive disorder diagnosis while trying to differentiate grief from </a:t>
            </a:r>
            <a:r>
              <a:rPr lang="en-US" err="1">
                <a:cs typeface="Calibri"/>
              </a:rPr>
              <a:t>depresssion</a:t>
            </a:r>
            <a:r>
              <a:rPr lang="en-US">
                <a:cs typeface="Calibri"/>
              </a:rPr>
              <a:t>.</a:t>
            </a:r>
          </a:p>
        </p:txBody>
      </p:sp>
      <p:sp>
        <p:nvSpPr>
          <p:cNvPr id="4" name="Slide Number Placeholder 3"/>
          <p:cNvSpPr>
            <a:spLocks noGrp="1"/>
          </p:cNvSpPr>
          <p:nvPr>
            <p:ph type="sldNum" sz="quarter" idx="5"/>
          </p:nvPr>
        </p:nvSpPr>
        <p:spPr/>
        <p:txBody>
          <a:bodyPr/>
          <a:lstStyle/>
          <a:p>
            <a:fld id="{89557F8D-41A5-3C4A-A462-FE7C10BECEC1}" type="slidenum">
              <a:rPr lang="en-US" smtClean="0"/>
              <a:t>21</a:t>
            </a:fld>
            <a:endParaRPr lang="en-US"/>
          </a:p>
        </p:txBody>
      </p:sp>
    </p:spTree>
    <p:extLst>
      <p:ext uri="{BB962C8B-B14F-4D97-AF65-F5344CB8AC3E}">
        <p14:creationId xmlns:p14="http://schemas.microsoft.com/office/powerpoint/2010/main" val="15539704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Important to note that there is some disagreement about whether psychoactive medications are an effective treatment for non-pathological grief responses</a:t>
            </a:r>
          </a:p>
        </p:txBody>
      </p:sp>
      <p:sp>
        <p:nvSpPr>
          <p:cNvPr id="4" name="Slide Number Placeholder 3"/>
          <p:cNvSpPr>
            <a:spLocks noGrp="1"/>
          </p:cNvSpPr>
          <p:nvPr>
            <p:ph type="sldNum" sz="quarter" idx="5"/>
          </p:nvPr>
        </p:nvSpPr>
        <p:spPr/>
        <p:txBody>
          <a:bodyPr/>
          <a:lstStyle/>
          <a:p>
            <a:fld id="{89557F8D-41A5-3C4A-A462-FE7C10BECEC1}" type="slidenum">
              <a:rPr lang="en-US" smtClean="0"/>
              <a:t>22</a:t>
            </a:fld>
            <a:endParaRPr lang="en-US"/>
          </a:p>
        </p:txBody>
      </p:sp>
    </p:spTree>
    <p:extLst>
      <p:ext uri="{BB962C8B-B14F-4D97-AF65-F5344CB8AC3E}">
        <p14:creationId xmlns:p14="http://schemas.microsoft.com/office/powerpoint/2010/main" val="34744066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89557F8D-41A5-3C4A-A462-FE7C10BECEC1}" type="slidenum">
              <a:rPr lang="en-US" smtClean="0"/>
              <a:t>29</a:t>
            </a:fld>
            <a:endParaRPr lang="en-US"/>
          </a:p>
        </p:txBody>
      </p:sp>
    </p:spTree>
    <p:extLst>
      <p:ext uri="{BB962C8B-B14F-4D97-AF65-F5344CB8AC3E}">
        <p14:creationId xmlns:p14="http://schemas.microsoft.com/office/powerpoint/2010/main" val="37972711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Arial"/>
                <a:cs typeface="Arial"/>
              </a:rPr>
              <a:t>These are places where we can all do better, things to keep in mind during discussion.</a:t>
            </a:r>
            <a:endParaRPr lang="en-US">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89557F8D-41A5-3C4A-A462-FE7C10BECEC1}" type="slidenum">
              <a:rPr lang="en-US" smtClean="0"/>
              <a:t>30</a:t>
            </a:fld>
            <a:endParaRPr lang="en-US"/>
          </a:p>
        </p:txBody>
      </p:sp>
    </p:spTree>
    <p:extLst>
      <p:ext uri="{BB962C8B-B14F-4D97-AF65-F5344CB8AC3E}">
        <p14:creationId xmlns:p14="http://schemas.microsoft.com/office/powerpoint/2010/main" val="10830201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Don't feel that you have to be able to do it all, call on your team for varied perspective and resources</a:t>
            </a:r>
          </a:p>
        </p:txBody>
      </p:sp>
      <p:sp>
        <p:nvSpPr>
          <p:cNvPr id="4" name="Slide Number Placeholder 3"/>
          <p:cNvSpPr>
            <a:spLocks noGrp="1"/>
          </p:cNvSpPr>
          <p:nvPr>
            <p:ph type="sldNum" sz="quarter" idx="5"/>
          </p:nvPr>
        </p:nvSpPr>
        <p:spPr/>
        <p:txBody>
          <a:bodyPr/>
          <a:lstStyle/>
          <a:p>
            <a:fld id="{89557F8D-41A5-3C4A-A462-FE7C10BECEC1}" type="slidenum">
              <a:rPr lang="en-US" smtClean="0"/>
              <a:t>31</a:t>
            </a:fld>
            <a:endParaRPr lang="en-US"/>
          </a:p>
        </p:txBody>
      </p:sp>
    </p:spTree>
    <p:extLst>
      <p:ext uri="{BB962C8B-B14F-4D97-AF65-F5344CB8AC3E}">
        <p14:creationId xmlns:p14="http://schemas.microsoft.com/office/powerpoint/2010/main" val="13234789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89557F8D-41A5-3C4A-A462-FE7C10BECEC1}" type="slidenum">
              <a:rPr lang="en-US" smtClean="0"/>
              <a:t>32</a:t>
            </a:fld>
            <a:endParaRPr lang="en-US"/>
          </a:p>
        </p:txBody>
      </p:sp>
    </p:spTree>
    <p:extLst>
      <p:ext uri="{BB962C8B-B14F-4D97-AF65-F5344CB8AC3E}">
        <p14:creationId xmlns:p14="http://schemas.microsoft.com/office/powerpoint/2010/main" val="17698579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89557F8D-41A5-3C4A-A462-FE7C10BECEC1}" type="slidenum">
              <a:rPr lang="en-US" smtClean="0"/>
              <a:t>33</a:t>
            </a:fld>
            <a:endParaRPr lang="en-US"/>
          </a:p>
        </p:txBody>
      </p:sp>
    </p:spTree>
    <p:extLst>
      <p:ext uri="{BB962C8B-B14F-4D97-AF65-F5344CB8AC3E}">
        <p14:creationId xmlns:p14="http://schemas.microsoft.com/office/powerpoint/2010/main" val="20112591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Talk through this slide, point out that age of patient or whether there are children involved are not necessarily red flag issues</a:t>
            </a:r>
          </a:p>
        </p:txBody>
      </p:sp>
      <p:sp>
        <p:nvSpPr>
          <p:cNvPr id="4" name="Slide Number Placeholder 3"/>
          <p:cNvSpPr>
            <a:spLocks noGrp="1"/>
          </p:cNvSpPr>
          <p:nvPr>
            <p:ph type="sldNum" sz="quarter" idx="5"/>
          </p:nvPr>
        </p:nvSpPr>
        <p:spPr/>
        <p:txBody>
          <a:bodyPr/>
          <a:lstStyle/>
          <a:p>
            <a:fld id="{89557F8D-41A5-3C4A-A462-FE7C10BECEC1}" type="slidenum">
              <a:rPr lang="en-US" smtClean="0"/>
              <a:t>36</a:t>
            </a:fld>
            <a:endParaRPr lang="en-US"/>
          </a:p>
        </p:txBody>
      </p:sp>
    </p:spTree>
    <p:extLst>
      <p:ext uri="{BB962C8B-B14F-4D97-AF65-F5344CB8AC3E}">
        <p14:creationId xmlns:p14="http://schemas.microsoft.com/office/powerpoint/2010/main" val="35619026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Telling the truth</a:t>
            </a:r>
            <a:r>
              <a:rPr lang="en-US" baseline="0"/>
              <a:t> can be harder than it sounds, I don’t know should be followed by “but I can find out”, be concrete, empathize but do not own, “I wish we could do more”, “I hear that you feel frustrated”, “of course you are crying, this is a very sad day filled with terrible news, sometimes silence is more valuable than words, its ok to tell funny or sad stories</a:t>
            </a:r>
            <a:endParaRPr lang="en-US"/>
          </a:p>
        </p:txBody>
      </p:sp>
      <p:sp>
        <p:nvSpPr>
          <p:cNvPr id="4" name="Slide Number Placeholder 3"/>
          <p:cNvSpPr>
            <a:spLocks noGrp="1"/>
          </p:cNvSpPr>
          <p:nvPr>
            <p:ph type="sldNum" sz="quarter" idx="10"/>
          </p:nvPr>
        </p:nvSpPr>
        <p:spPr/>
        <p:txBody>
          <a:bodyPr/>
          <a:lstStyle/>
          <a:p>
            <a:fld id="{89557F8D-41A5-3C4A-A462-FE7C10BECEC1}" type="slidenum">
              <a:rPr lang="en-US" smtClean="0"/>
              <a:t>37</a:t>
            </a:fld>
            <a:endParaRPr lang="en-US"/>
          </a:p>
        </p:txBody>
      </p:sp>
    </p:spTree>
    <p:extLst>
      <p:ext uri="{BB962C8B-B14F-4D97-AF65-F5344CB8AC3E}">
        <p14:creationId xmlns:p14="http://schemas.microsoft.com/office/powerpoint/2010/main" val="42045661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solidFill>
                  <a:schemeClr val="accent1">
                    <a:lumMod val="75000"/>
                  </a:schemeClr>
                </a:solidFill>
                <a:latin typeface="Book Antiqua" panose="02040602050305030304" pitchFamily="18" charset="0"/>
              </a:rPr>
              <a:t>Breathe and laugh, life is short</a:t>
            </a:r>
          </a:p>
          <a:p>
            <a:endParaRPr lang="en-US"/>
          </a:p>
        </p:txBody>
      </p:sp>
      <p:sp>
        <p:nvSpPr>
          <p:cNvPr id="4" name="Slide Number Placeholder 3"/>
          <p:cNvSpPr>
            <a:spLocks noGrp="1"/>
          </p:cNvSpPr>
          <p:nvPr>
            <p:ph type="sldNum" sz="quarter" idx="10"/>
          </p:nvPr>
        </p:nvSpPr>
        <p:spPr/>
        <p:txBody>
          <a:bodyPr/>
          <a:lstStyle/>
          <a:p>
            <a:fld id="{89557F8D-41A5-3C4A-A462-FE7C10BECEC1}" type="slidenum">
              <a:rPr lang="en-US" smtClean="0"/>
              <a:t>40</a:t>
            </a:fld>
            <a:endParaRPr lang="en-US"/>
          </a:p>
        </p:txBody>
      </p:sp>
    </p:spTree>
    <p:extLst>
      <p:ext uri="{BB962C8B-B14F-4D97-AF65-F5344CB8AC3E}">
        <p14:creationId xmlns:p14="http://schemas.microsoft.com/office/powerpoint/2010/main" val="35424611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Jenna</a:t>
            </a:r>
          </a:p>
        </p:txBody>
      </p:sp>
      <p:sp>
        <p:nvSpPr>
          <p:cNvPr id="4" name="Slide Number Placeholder 3"/>
          <p:cNvSpPr>
            <a:spLocks noGrp="1"/>
          </p:cNvSpPr>
          <p:nvPr>
            <p:ph type="sldNum" sz="quarter" idx="5"/>
          </p:nvPr>
        </p:nvSpPr>
        <p:spPr/>
        <p:txBody>
          <a:bodyPr/>
          <a:lstStyle/>
          <a:p>
            <a:fld id="{8C0E6782-C2A8-459A-8EB8-A3FD24E3BDBD}" type="slidenum">
              <a:rPr lang="en-US" smtClean="0"/>
              <a:t>7</a:t>
            </a:fld>
            <a:endParaRPr lang="en-US"/>
          </a:p>
        </p:txBody>
      </p:sp>
    </p:spTree>
    <p:extLst>
      <p:ext uri="{BB962C8B-B14F-4D97-AF65-F5344CB8AC3E}">
        <p14:creationId xmlns:p14="http://schemas.microsoft.com/office/powerpoint/2010/main" val="22066675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Depending on where you are, resources may be radically different or nonexistent</a:t>
            </a:r>
          </a:p>
        </p:txBody>
      </p:sp>
      <p:sp>
        <p:nvSpPr>
          <p:cNvPr id="4" name="Slide Number Placeholder 3"/>
          <p:cNvSpPr>
            <a:spLocks noGrp="1"/>
          </p:cNvSpPr>
          <p:nvPr>
            <p:ph type="sldNum" sz="quarter" idx="5"/>
          </p:nvPr>
        </p:nvSpPr>
        <p:spPr/>
        <p:txBody>
          <a:bodyPr/>
          <a:lstStyle/>
          <a:p>
            <a:fld id="{89557F8D-41A5-3C4A-A462-FE7C10BECEC1}" type="slidenum">
              <a:rPr lang="en-US" smtClean="0"/>
              <a:t>43</a:t>
            </a:fld>
            <a:endParaRPr lang="en-US"/>
          </a:p>
        </p:txBody>
      </p:sp>
    </p:spTree>
    <p:extLst>
      <p:ext uri="{BB962C8B-B14F-4D97-AF65-F5344CB8AC3E}">
        <p14:creationId xmlns:p14="http://schemas.microsoft.com/office/powerpoint/2010/main" val="30074204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These are examples, not an exhaustive list</a:t>
            </a:r>
          </a:p>
        </p:txBody>
      </p:sp>
      <p:sp>
        <p:nvSpPr>
          <p:cNvPr id="4" name="Slide Number Placeholder 3"/>
          <p:cNvSpPr>
            <a:spLocks noGrp="1"/>
          </p:cNvSpPr>
          <p:nvPr>
            <p:ph type="sldNum" sz="quarter" idx="5"/>
          </p:nvPr>
        </p:nvSpPr>
        <p:spPr/>
        <p:txBody>
          <a:bodyPr/>
          <a:lstStyle/>
          <a:p>
            <a:fld id="{89557F8D-41A5-3C4A-A462-FE7C10BECEC1}" type="slidenum">
              <a:rPr lang="en-US" smtClean="0"/>
              <a:t>10</a:t>
            </a:fld>
            <a:endParaRPr lang="en-US"/>
          </a:p>
        </p:txBody>
      </p:sp>
    </p:spTree>
    <p:extLst>
      <p:ext uri="{BB962C8B-B14F-4D97-AF65-F5344CB8AC3E}">
        <p14:creationId xmlns:p14="http://schemas.microsoft.com/office/powerpoint/2010/main" val="10281191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Bereaved are always encouraged to visit their PCP for a health checkup, often bereaved have neglected their own care and follow up through the course of another person's illness, important to rule out any underlying causes for physical symptoms but also important to encouraged bereaved to shift their behavior away from caring for others and toward caring for themselves.</a:t>
            </a:r>
          </a:p>
        </p:txBody>
      </p:sp>
      <p:sp>
        <p:nvSpPr>
          <p:cNvPr id="4" name="Slide Number Placeholder 3"/>
          <p:cNvSpPr>
            <a:spLocks noGrp="1"/>
          </p:cNvSpPr>
          <p:nvPr>
            <p:ph type="sldNum" sz="quarter" idx="5"/>
          </p:nvPr>
        </p:nvSpPr>
        <p:spPr/>
        <p:txBody>
          <a:bodyPr/>
          <a:lstStyle/>
          <a:p>
            <a:fld id="{89557F8D-41A5-3C4A-A462-FE7C10BECEC1}" type="slidenum">
              <a:rPr lang="en-US" smtClean="0"/>
              <a:t>12</a:t>
            </a:fld>
            <a:endParaRPr lang="en-US"/>
          </a:p>
        </p:txBody>
      </p:sp>
    </p:spTree>
    <p:extLst>
      <p:ext uri="{BB962C8B-B14F-4D97-AF65-F5344CB8AC3E}">
        <p14:creationId xmlns:p14="http://schemas.microsoft.com/office/powerpoint/2010/main" val="1323253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Important for medical professionals to be aware of this and to check in about this because the bereaved are often worried that their fogginess or memory loss are potentially due to medical or mental health issues. Sometimes the bereaved are hesitant to mention because they are embarrassed or uneasy about the thought. These symptoms are often overlooked in discussion as compared with emotional or physical symptoms.</a:t>
            </a:r>
          </a:p>
        </p:txBody>
      </p:sp>
      <p:sp>
        <p:nvSpPr>
          <p:cNvPr id="4" name="Slide Number Placeholder 3"/>
          <p:cNvSpPr>
            <a:spLocks noGrp="1"/>
          </p:cNvSpPr>
          <p:nvPr>
            <p:ph type="sldNum" sz="quarter" idx="5"/>
          </p:nvPr>
        </p:nvSpPr>
        <p:spPr/>
        <p:txBody>
          <a:bodyPr/>
          <a:lstStyle/>
          <a:p>
            <a:fld id="{89557F8D-41A5-3C4A-A462-FE7C10BECEC1}" type="slidenum">
              <a:rPr lang="en-US" smtClean="0"/>
              <a:t>13</a:t>
            </a:fld>
            <a:endParaRPr lang="en-US"/>
          </a:p>
        </p:txBody>
      </p:sp>
    </p:spTree>
    <p:extLst>
      <p:ext uri="{BB962C8B-B14F-4D97-AF65-F5344CB8AC3E}">
        <p14:creationId xmlns:p14="http://schemas.microsoft.com/office/powerpoint/2010/main" val="5819039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Remember,</a:t>
            </a:r>
            <a:r>
              <a:rPr lang="en-US" baseline="0"/>
              <a:t> you are likely participating in a family’s worst day ever</a:t>
            </a:r>
            <a:endParaRPr lang="en-US"/>
          </a:p>
        </p:txBody>
      </p:sp>
      <p:sp>
        <p:nvSpPr>
          <p:cNvPr id="4" name="Slide Number Placeholder 3"/>
          <p:cNvSpPr>
            <a:spLocks noGrp="1"/>
          </p:cNvSpPr>
          <p:nvPr>
            <p:ph type="sldNum" sz="quarter" idx="10"/>
          </p:nvPr>
        </p:nvSpPr>
        <p:spPr/>
        <p:txBody>
          <a:bodyPr/>
          <a:lstStyle/>
          <a:p>
            <a:fld id="{89557F8D-41A5-3C4A-A462-FE7C10BECEC1}" type="slidenum">
              <a:rPr lang="en-US" smtClean="0"/>
              <a:t>14</a:t>
            </a:fld>
            <a:endParaRPr lang="en-US"/>
          </a:p>
        </p:txBody>
      </p:sp>
    </p:spTree>
    <p:extLst>
      <p:ext uri="{BB962C8B-B14F-4D97-AF65-F5344CB8AC3E}">
        <p14:creationId xmlns:p14="http://schemas.microsoft.com/office/powerpoint/2010/main" val="41220775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Seeking to shift grief away from the idea of a linear model to one that accommodates chaos.</a:t>
            </a:r>
          </a:p>
        </p:txBody>
      </p:sp>
      <p:sp>
        <p:nvSpPr>
          <p:cNvPr id="4" name="Slide Number Placeholder 3"/>
          <p:cNvSpPr>
            <a:spLocks noGrp="1"/>
          </p:cNvSpPr>
          <p:nvPr>
            <p:ph type="sldNum" sz="quarter" idx="5"/>
          </p:nvPr>
        </p:nvSpPr>
        <p:spPr/>
        <p:txBody>
          <a:bodyPr/>
          <a:lstStyle/>
          <a:p>
            <a:fld id="{89557F8D-41A5-3C4A-A462-FE7C10BECEC1}" type="slidenum">
              <a:rPr lang="en-US" smtClean="0"/>
              <a:t>17</a:t>
            </a:fld>
            <a:endParaRPr lang="en-US"/>
          </a:p>
        </p:txBody>
      </p:sp>
    </p:spTree>
    <p:extLst>
      <p:ext uri="{BB962C8B-B14F-4D97-AF65-F5344CB8AC3E}">
        <p14:creationId xmlns:p14="http://schemas.microsoft.com/office/powerpoint/2010/main" val="7281411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Point out exact name of publications, this marks </a:t>
            </a:r>
            <a:r>
              <a:rPr lang="en-US" err="1">
                <a:cs typeface="Calibri"/>
              </a:rPr>
              <a:t>pathologization</a:t>
            </a:r>
            <a:r>
              <a:rPr lang="en-US">
                <a:cs typeface="Calibri"/>
              </a:rPr>
              <a:t> of grief as a "disease" or "mental disorder"</a:t>
            </a:r>
          </a:p>
        </p:txBody>
      </p:sp>
      <p:sp>
        <p:nvSpPr>
          <p:cNvPr id="4" name="Slide Number Placeholder 3"/>
          <p:cNvSpPr>
            <a:spLocks noGrp="1"/>
          </p:cNvSpPr>
          <p:nvPr>
            <p:ph type="sldNum" sz="quarter" idx="5"/>
          </p:nvPr>
        </p:nvSpPr>
        <p:spPr/>
        <p:txBody>
          <a:bodyPr/>
          <a:lstStyle/>
          <a:p>
            <a:fld id="{89557F8D-41A5-3C4A-A462-FE7C10BECEC1}" type="slidenum">
              <a:rPr lang="en-US" smtClean="0"/>
              <a:t>18</a:t>
            </a:fld>
            <a:endParaRPr lang="en-US"/>
          </a:p>
        </p:txBody>
      </p:sp>
    </p:spTree>
    <p:extLst>
      <p:ext uri="{BB962C8B-B14F-4D97-AF65-F5344CB8AC3E}">
        <p14:creationId xmlns:p14="http://schemas.microsoft.com/office/powerpoint/2010/main" val="20781761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Point out shift in DSM from trauma/stressor related disorder to depressive disorder (reflected in the new definition) and shift in ICD from stress or adjustment disorder to specifically stress disorder</a:t>
            </a:r>
          </a:p>
        </p:txBody>
      </p:sp>
      <p:sp>
        <p:nvSpPr>
          <p:cNvPr id="4" name="Slide Number Placeholder 3"/>
          <p:cNvSpPr>
            <a:spLocks noGrp="1"/>
          </p:cNvSpPr>
          <p:nvPr>
            <p:ph type="sldNum" sz="quarter" idx="5"/>
          </p:nvPr>
        </p:nvSpPr>
        <p:spPr/>
        <p:txBody>
          <a:bodyPr/>
          <a:lstStyle/>
          <a:p>
            <a:fld id="{89557F8D-41A5-3C4A-A462-FE7C10BECEC1}" type="slidenum">
              <a:rPr lang="en-US" smtClean="0"/>
              <a:t>19</a:t>
            </a:fld>
            <a:endParaRPr lang="en-US"/>
          </a:p>
        </p:txBody>
      </p:sp>
    </p:spTree>
    <p:extLst>
      <p:ext uri="{BB962C8B-B14F-4D97-AF65-F5344CB8AC3E}">
        <p14:creationId xmlns:p14="http://schemas.microsoft.com/office/powerpoint/2010/main" val="313262719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4404E43-8906-E446-8C94-8F4F358EC8CE}"/>
              </a:ext>
            </a:extLst>
          </p:cNvPr>
          <p:cNvPicPr>
            <a:picLocks noChangeAspect="1"/>
          </p:cNvPicPr>
          <p:nvPr userDrawn="1"/>
        </p:nvPicPr>
        <p:blipFill>
          <a:blip r:embed="rId2"/>
          <a:stretch>
            <a:fillRect/>
          </a:stretch>
        </p:blipFill>
        <p:spPr>
          <a:xfrm>
            <a:off x="-10195" y="-40718"/>
            <a:ext cx="9199224" cy="5174563"/>
          </a:xfrm>
          <a:prstGeom prst="rect">
            <a:avLst/>
          </a:prstGeom>
        </p:spPr>
      </p:pic>
      <p:sp>
        <p:nvSpPr>
          <p:cNvPr id="4" name="Slide Number Placeholder 3"/>
          <p:cNvSpPr>
            <a:spLocks noGrp="1"/>
          </p:cNvSpPr>
          <p:nvPr>
            <p:ph type="sldNum" sz="quarter" idx="12"/>
          </p:nvPr>
        </p:nvSpPr>
        <p:spPr>
          <a:xfrm>
            <a:off x="251125" y="4767263"/>
            <a:ext cx="2133600" cy="273844"/>
          </a:xfrm>
          <a:prstGeom prst="rect">
            <a:avLst/>
          </a:prstGeom>
        </p:spPr>
        <p:txBody>
          <a:bodyPr/>
          <a:lstStyle/>
          <a:p>
            <a:fld id="{8A38FAF8-786F-7C4F-9F1B-B820815ED72A}" type="slidenum">
              <a:rPr lang="en-US" smtClean="0"/>
              <a:t>‹#›</a:t>
            </a:fld>
            <a:endParaRPr lang="en-US"/>
          </a:p>
        </p:txBody>
      </p:sp>
      <p:sp>
        <p:nvSpPr>
          <p:cNvPr id="6" name="Title 10"/>
          <p:cNvSpPr>
            <a:spLocks noGrp="1"/>
          </p:cNvSpPr>
          <p:nvPr>
            <p:ph type="title" hasCustomPrompt="1"/>
          </p:nvPr>
        </p:nvSpPr>
        <p:spPr>
          <a:xfrm>
            <a:off x="457200" y="2628900"/>
            <a:ext cx="8229600" cy="857250"/>
          </a:xfrm>
          <a:prstGeom prst="rect">
            <a:avLst/>
          </a:prstGeom>
        </p:spPr>
        <p:txBody>
          <a:bodyPr vert="horz"/>
          <a:lstStyle>
            <a:lvl1pPr>
              <a:defRPr sz="3200" b="1">
                <a:solidFill>
                  <a:srgbClr val="8B2E74"/>
                </a:solidFill>
              </a:defRPr>
            </a:lvl1pPr>
          </a:lstStyle>
          <a:p>
            <a:r>
              <a:rPr lang="en-US"/>
              <a:t>CLICK TO EDIT MASTER TITLE STYLE</a:t>
            </a:r>
          </a:p>
        </p:txBody>
      </p:sp>
      <p:sp>
        <p:nvSpPr>
          <p:cNvPr id="8" name="Subtitle 2"/>
          <p:cNvSpPr>
            <a:spLocks noGrp="1"/>
          </p:cNvSpPr>
          <p:nvPr>
            <p:ph type="subTitle" idx="1"/>
          </p:nvPr>
        </p:nvSpPr>
        <p:spPr>
          <a:xfrm>
            <a:off x="1371600" y="3486150"/>
            <a:ext cx="6400800" cy="742950"/>
          </a:xfrm>
          <a:prstGeom prst="rect">
            <a:avLst/>
          </a:prstGeom>
        </p:spPr>
        <p:txBody>
          <a:bodyPr/>
          <a:lstStyle>
            <a:lvl1pPr marL="0" indent="0" algn="ctr">
              <a:buNone/>
              <a:defRPr sz="2400">
                <a:solidFill>
                  <a:srgbClr val="79808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59332975"/>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712858"/>
            <a:ext cx="8229600" cy="857250"/>
          </a:xfrm>
          <a:prstGeom prst="rect">
            <a:avLst/>
          </a:prstGeom>
        </p:spPr>
        <p:txBody>
          <a:bodyPr anchor="ctr"/>
          <a:lstStyle>
            <a:lvl1pPr>
              <a:defRPr sz="2700" b="0">
                <a:solidFill>
                  <a:schemeClr val="bg2">
                    <a:lumMod val="10000"/>
                  </a:schemeClr>
                </a:solidFill>
                <a:latin typeface="Arial" panose="020B0604020202020204" pitchFamily="34" charset="0"/>
                <a:cs typeface="Arial" panose="020B0604020202020204" pitchFamily="34" charset="0"/>
              </a:defRPr>
            </a:lvl1pPr>
          </a:lstStyle>
          <a:p>
            <a:r>
              <a:rPr lang="en-US"/>
              <a:t>Title</a:t>
            </a:r>
          </a:p>
        </p:txBody>
      </p:sp>
      <p:sp>
        <p:nvSpPr>
          <p:cNvPr id="3" name="Content Placeholder 2"/>
          <p:cNvSpPr>
            <a:spLocks noGrp="1"/>
          </p:cNvSpPr>
          <p:nvPr>
            <p:ph idx="1" hasCustomPrompt="1"/>
          </p:nvPr>
        </p:nvSpPr>
        <p:spPr>
          <a:xfrm>
            <a:off x="457200" y="1770829"/>
            <a:ext cx="8229600" cy="2996435"/>
          </a:xfrm>
          <a:prstGeom prst="rect">
            <a:avLst/>
          </a:prstGeom>
        </p:spPr>
        <p:txBody>
          <a:bodyPr/>
          <a:lstStyle>
            <a:lvl1pPr>
              <a:spcBef>
                <a:spcPts val="0"/>
              </a:spcBef>
              <a:spcAft>
                <a:spcPts val="450"/>
              </a:spcAft>
              <a:defRPr sz="2100">
                <a:solidFill>
                  <a:schemeClr val="bg2">
                    <a:lumMod val="10000"/>
                  </a:schemeClr>
                </a:solidFill>
                <a:latin typeface="Arial" panose="020B0604020202020204" pitchFamily="34" charset="0"/>
                <a:cs typeface="Arial" panose="020B0604020202020204" pitchFamily="34" charset="0"/>
              </a:defRPr>
            </a:lvl1pPr>
            <a:lvl2pPr>
              <a:spcBef>
                <a:spcPts val="0"/>
              </a:spcBef>
              <a:spcAft>
                <a:spcPts val="450"/>
              </a:spcAft>
              <a:defRPr sz="1800">
                <a:solidFill>
                  <a:schemeClr val="bg2">
                    <a:lumMod val="10000"/>
                  </a:schemeClr>
                </a:solidFill>
                <a:latin typeface="Arial" panose="020B0604020202020204" pitchFamily="34" charset="0"/>
                <a:cs typeface="Arial" panose="020B0604020202020204" pitchFamily="34" charset="0"/>
              </a:defRPr>
            </a:lvl2pPr>
            <a:lvl3pPr>
              <a:spcBef>
                <a:spcPts val="0"/>
              </a:spcBef>
              <a:spcAft>
                <a:spcPts val="450"/>
              </a:spcAft>
              <a:defRPr sz="1500">
                <a:solidFill>
                  <a:schemeClr val="bg2">
                    <a:lumMod val="10000"/>
                  </a:schemeClr>
                </a:solidFill>
                <a:latin typeface="Arial" panose="020B0604020202020204" pitchFamily="34" charset="0"/>
                <a:cs typeface="Arial" panose="020B0604020202020204" pitchFamily="34" charset="0"/>
              </a:defRPr>
            </a:lvl3pPr>
            <a:lvl4pPr>
              <a:spcBef>
                <a:spcPts val="0"/>
              </a:spcBef>
              <a:spcAft>
                <a:spcPts val="450"/>
              </a:spcAft>
              <a:defRPr>
                <a:solidFill>
                  <a:schemeClr val="bg2">
                    <a:lumMod val="10000"/>
                  </a:schemeClr>
                </a:solidFill>
                <a:latin typeface="Arial" panose="020B0604020202020204" pitchFamily="34" charset="0"/>
                <a:cs typeface="Arial" panose="020B0604020202020204" pitchFamily="34" charset="0"/>
              </a:defRPr>
            </a:lvl4pPr>
            <a:lvl5pPr>
              <a:spcBef>
                <a:spcPts val="0"/>
              </a:spcBef>
              <a:spcAft>
                <a:spcPts val="450"/>
              </a:spcAft>
              <a:defRPr>
                <a:solidFill>
                  <a:schemeClr val="bg2">
                    <a:lumMod val="10000"/>
                  </a:schemeClr>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6"/>
          <p:cNvSpPr>
            <a:spLocks noGrp="1"/>
          </p:cNvSpPr>
          <p:nvPr>
            <p:ph type="sldNum" sz="quarter" idx="12"/>
          </p:nvPr>
        </p:nvSpPr>
        <p:spPr>
          <a:xfrm>
            <a:off x="457202" y="4782312"/>
            <a:ext cx="8229599" cy="273844"/>
          </a:xfrm>
          <a:prstGeom prst="rect">
            <a:avLst/>
          </a:prstGeom>
        </p:spPr>
        <p:txBody>
          <a:bodyPr/>
          <a:lstStyle>
            <a:lvl1pPr>
              <a:defRPr sz="600">
                <a:solidFill>
                  <a:srgbClr val="798083"/>
                </a:solidFill>
                <a:latin typeface="Arial" panose="020B0604020202020204" pitchFamily="34" charset="0"/>
                <a:cs typeface="Arial" panose="020B0604020202020204" pitchFamily="34" charset="0"/>
              </a:defRPr>
            </a:lvl1pPr>
          </a:lstStyle>
          <a:p>
            <a:r>
              <a:rPr lang="en-US"/>
              <a:t>Source: </a:t>
            </a:r>
          </a:p>
        </p:txBody>
      </p:sp>
    </p:spTree>
    <p:extLst>
      <p:ext uri="{BB962C8B-B14F-4D97-AF65-F5344CB8AC3E}">
        <p14:creationId xmlns:p14="http://schemas.microsoft.com/office/powerpoint/2010/main" val="1403640926"/>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685398"/>
            <a:ext cx="8229600" cy="857250"/>
          </a:xfrm>
          <a:prstGeom prst="rect">
            <a:avLst/>
          </a:prstGeom>
        </p:spPr>
        <p:txBody>
          <a:bodyPr anchor="ctr"/>
          <a:lstStyle>
            <a:lvl1pPr>
              <a:defRPr sz="2700" b="0" baseline="0">
                <a:solidFill>
                  <a:srgbClr val="798083"/>
                </a:solidFill>
                <a:latin typeface="Arial" panose="020B0604020202020204" pitchFamily="34" charset="0"/>
                <a:cs typeface="Arial" panose="020B0604020202020204" pitchFamily="34" charset="0"/>
              </a:defRPr>
            </a:lvl1pPr>
          </a:lstStyle>
          <a:p>
            <a:r>
              <a:rPr lang="en-US"/>
              <a:t>Click to Edit Master Title Slide</a:t>
            </a:r>
          </a:p>
        </p:txBody>
      </p:sp>
    </p:spTree>
    <p:extLst>
      <p:ext uri="{BB962C8B-B14F-4D97-AF65-F5344CB8AC3E}">
        <p14:creationId xmlns:p14="http://schemas.microsoft.com/office/powerpoint/2010/main" val="2190475601"/>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4404E43-8906-E446-8C94-8F4F358EC8CE}"/>
              </a:ext>
            </a:extLst>
          </p:cNvPr>
          <p:cNvPicPr>
            <a:picLocks noChangeAspect="1"/>
          </p:cNvPicPr>
          <p:nvPr userDrawn="1"/>
        </p:nvPicPr>
        <p:blipFill>
          <a:blip r:embed="rId2"/>
          <a:stretch>
            <a:fillRect/>
          </a:stretch>
        </p:blipFill>
        <p:spPr>
          <a:xfrm>
            <a:off x="-10195" y="-40717"/>
            <a:ext cx="9199224" cy="5174563"/>
          </a:xfrm>
          <a:prstGeom prst="rect">
            <a:avLst/>
          </a:prstGeom>
        </p:spPr>
      </p:pic>
      <p:sp>
        <p:nvSpPr>
          <p:cNvPr id="4" name="Slide Number Placeholder 3"/>
          <p:cNvSpPr>
            <a:spLocks noGrp="1"/>
          </p:cNvSpPr>
          <p:nvPr>
            <p:ph type="sldNum" sz="quarter" idx="12"/>
          </p:nvPr>
        </p:nvSpPr>
        <p:spPr>
          <a:xfrm>
            <a:off x="251125" y="4767264"/>
            <a:ext cx="2133600" cy="273844"/>
          </a:xfrm>
          <a:prstGeom prst="rect">
            <a:avLst/>
          </a:prstGeom>
        </p:spPr>
        <p:txBody>
          <a:bodyPr/>
          <a:lstStyle/>
          <a:p>
            <a:fld id="{8A38FAF8-786F-7C4F-9F1B-B820815ED72A}" type="slidenum">
              <a:rPr lang="en-US" smtClean="0"/>
              <a:t>‹#›</a:t>
            </a:fld>
            <a:endParaRPr lang="en-US"/>
          </a:p>
        </p:txBody>
      </p:sp>
      <p:sp>
        <p:nvSpPr>
          <p:cNvPr id="6" name="Title 10"/>
          <p:cNvSpPr>
            <a:spLocks noGrp="1"/>
          </p:cNvSpPr>
          <p:nvPr>
            <p:ph type="title" hasCustomPrompt="1"/>
          </p:nvPr>
        </p:nvSpPr>
        <p:spPr>
          <a:xfrm>
            <a:off x="457200" y="2628900"/>
            <a:ext cx="8229600" cy="857250"/>
          </a:xfrm>
          <a:prstGeom prst="rect">
            <a:avLst/>
          </a:prstGeom>
        </p:spPr>
        <p:txBody>
          <a:bodyPr vert="horz"/>
          <a:lstStyle>
            <a:lvl1pPr>
              <a:defRPr sz="3200" b="1">
                <a:solidFill>
                  <a:srgbClr val="8B2E74"/>
                </a:solidFill>
              </a:defRPr>
            </a:lvl1pPr>
          </a:lstStyle>
          <a:p>
            <a:r>
              <a:rPr lang="en-US"/>
              <a:t>CLICK TO EDIT MASTER TITLE STYLE</a:t>
            </a:r>
          </a:p>
        </p:txBody>
      </p:sp>
      <p:sp>
        <p:nvSpPr>
          <p:cNvPr id="8" name="Subtitle 2"/>
          <p:cNvSpPr>
            <a:spLocks noGrp="1"/>
          </p:cNvSpPr>
          <p:nvPr>
            <p:ph type="subTitle" idx="1"/>
          </p:nvPr>
        </p:nvSpPr>
        <p:spPr>
          <a:xfrm>
            <a:off x="1371600" y="3486150"/>
            <a:ext cx="6400800" cy="742950"/>
          </a:xfrm>
          <a:prstGeom prst="rect">
            <a:avLst/>
          </a:prstGeom>
        </p:spPr>
        <p:txBody>
          <a:bodyPr/>
          <a:lstStyle>
            <a:lvl1pPr marL="0" indent="0" algn="ctr">
              <a:buNone/>
              <a:defRPr sz="2400">
                <a:solidFill>
                  <a:srgbClr val="798083"/>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21076648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stretch>
            <a:fillRect/>
          </a:stretch>
        </p:blipFill>
        <p:spPr>
          <a:xfrm>
            <a:off x="-10195" y="-40717"/>
            <a:ext cx="9199224" cy="5174563"/>
          </a:xfrm>
          <a:prstGeom prst="rect">
            <a:avLst/>
          </a:prstGeom>
        </p:spPr>
      </p:pic>
      <p:sp>
        <p:nvSpPr>
          <p:cNvPr id="11" name="Title 10"/>
          <p:cNvSpPr>
            <a:spLocks noGrp="1"/>
          </p:cNvSpPr>
          <p:nvPr>
            <p:ph type="title" hasCustomPrompt="1"/>
          </p:nvPr>
        </p:nvSpPr>
        <p:spPr>
          <a:xfrm>
            <a:off x="457200" y="2628900"/>
            <a:ext cx="8229600" cy="857250"/>
          </a:xfrm>
          <a:prstGeom prst="rect">
            <a:avLst/>
          </a:prstGeom>
        </p:spPr>
        <p:txBody>
          <a:bodyPr vert="horz"/>
          <a:lstStyle>
            <a:lvl1pPr>
              <a:defRPr sz="3200" b="1"/>
            </a:lvl1pPr>
          </a:lstStyle>
          <a:p>
            <a:r>
              <a:rPr lang="en-US"/>
              <a:t>CLICK TO EDIT MASTER TITLE STYLE</a:t>
            </a:r>
          </a:p>
        </p:txBody>
      </p:sp>
      <p:sp>
        <p:nvSpPr>
          <p:cNvPr id="16" name="Subtitle 2"/>
          <p:cNvSpPr>
            <a:spLocks noGrp="1"/>
          </p:cNvSpPr>
          <p:nvPr>
            <p:ph type="subTitle" idx="1"/>
          </p:nvPr>
        </p:nvSpPr>
        <p:spPr>
          <a:xfrm>
            <a:off x="1371600" y="3486150"/>
            <a:ext cx="6400800" cy="742950"/>
          </a:xfrm>
          <a:prstGeom prst="rect">
            <a:avLst/>
          </a:prstGeom>
        </p:spPr>
        <p:txBody>
          <a:bodyPr/>
          <a:lstStyle>
            <a:lvl1pPr marL="0" indent="0" algn="ctr">
              <a:buNone/>
              <a:defRPr sz="2400">
                <a:solidFill>
                  <a:schemeClr val="tx2"/>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25742497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4404E43-8906-E446-8C94-8F4F358EC8CE}"/>
              </a:ext>
            </a:extLst>
          </p:cNvPr>
          <p:cNvPicPr>
            <a:picLocks noChangeAspect="1"/>
          </p:cNvPicPr>
          <p:nvPr userDrawn="1"/>
        </p:nvPicPr>
        <p:blipFill>
          <a:blip r:embed="rId2"/>
          <a:stretch>
            <a:fillRect/>
          </a:stretch>
        </p:blipFill>
        <p:spPr>
          <a:xfrm>
            <a:off x="-10195" y="-40718"/>
            <a:ext cx="9199224" cy="5174563"/>
          </a:xfrm>
          <a:prstGeom prst="rect">
            <a:avLst/>
          </a:prstGeom>
        </p:spPr>
      </p:pic>
      <p:sp>
        <p:nvSpPr>
          <p:cNvPr id="4" name="Slide Number Placeholder 3"/>
          <p:cNvSpPr>
            <a:spLocks noGrp="1"/>
          </p:cNvSpPr>
          <p:nvPr>
            <p:ph type="sldNum" sz="quarter" idx="12"/>
          </p:nvPr>
        </p:nvSpPr>
        <p:spPr>
          <a:xfrm>
            <a:off x="251125" y="4767263"/>
            <a:ext cx="2133600" cy="273844"/>
          </a:xfrm>
          <a:prstGeom prst="rect">
            <a:avLst/>
          </a:prstGeom>
        </p:spPr>
        <p:txBody>
          <a:bodyPr/>
          <a:lstStyle/>
          <a:p>
            <a:fld id="{8A38FAF8-786F-7C4F-9F1B-B820815ED72A}" type="slidenum">
              <a:rPr lang="en-US" smtClean="0"/>
              <a:t>‹#›</a:t>
            </a:fld>
            <a:endParaRPr lang="en-US"/>
          </a:p>
        </p:txBody>
      </p:sp>
      <p:sp>
        <p:nvSpPr>
          <p:cNvPr id="6" name="Title 10"/>
          <p:cNvSpPr>
            <a:spLocks noGrp="1"/>
          </p:cNvSpPr>
          <p:nvPr>
            <p:ph type="title" hasCustomPrompt="1"/>
          </p:nvPr>
        </p:nvSpPr>
        <p:spPr>
          <a:xfrm>
            <a:off x="457200" y="2628900"/>
            <a:ext cx="8229600" cy="857250"/>
          </a:xfrm>
          <a:prstGeom prst="rect">
            <a:avLst/>
          </a:prstGeom>
        </p:spPr>
        <p:txBody>
          <a:bodyPr vert="horz"/>
          <a:lstStyle>
            <a:lvl1pPr>
              <a:defRPr sz="3200" b="1">
                <a:solidFill>
                  <a:srgbClr val="8B2E74"/>
                </a:solidFill>
              </a:defRPr>
            </a:lvl1pPr>
          </a:lstStyle>
          <a:p>
            <a:r>
              <a:rPr lang="en-US" dirty="0"/>
              <a:t>CLICK TO EDIT MASTER TITLE STYLE</a:t>
            </a:r>
          </a:p>
        </p:txBody>
      </p:sp>
      <p:sp>
        <p:nvSpPr>
          <p:cNvPr id="8" name="Subtitle 2"/>
          <p:cNvSpPr>
            <a:spLocks noGrp="1"/>
          </p:cNvSpPr>
          <p:nvPr>
            <p:ph type="subTitle" idx="1"/>
          </p:nvPr>
        </p:nvSpPr>
        <p:spPr>
          <a:xfrm>
            <a:off x="1371600" y="3486150"/>
            <a:ext cx="6400800" cy="742950"/>
          </a:xfrm>
          <a:prstGeom prst="rect">
            <a:avLst/>
          </a:prstGeom>
        </p:spPr>
        <p:txBody>
          <a:bodyPr/>
          <a:lstStyle>
            <a:lvl1pPr marL="0" indent="0" algn="ctr">
              <a:buNone/>
              <a:defRPr sz="2400">
                <a:solidFill>
                  <a:srgbClr val="79808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593329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stretch>
            <a:fillRect/>
          </a:stretch>
        </p:blipFill>
        <p:spPr>
          <a:xfrm>
            <a:off x="-10195" y="-40718"/>
            <a:ext cx="9199224" cy="5174563"/>
          </a:xfrm>
          <a:prstGeom prst="rect">
            <a:avLst/>
          </a:prstGeom>
        </p:spPr>
      </p:pic>
      <p:sp>
        <p:nvSpPr>
          <p:cNvPr id="11" name="Title 10"/>
          <p:cNvSpPr>
            <a:spLocks noGrp="1"/>
          </p:cNvSpPr>
          <p:nvPr>
            <p:ph type="title" hasCustomPrompt="1"/>
          </p:nvPr>
        </p:nvSpPr>
        <p:spPr>
          <a:xfrm>
            <a:off x="457200" y="2628900"/>
            <a:ext cx="8229600" cy="857250"/>
          </a:xfrm>
          <a:prstGeom prst="rect">
            <a:avLst/>
          </a:prstGeom>
        </p:spPr>
        <p:txBody>
          <a:bodyPr vert="horz"/>
          <a:lstStyle>
            <a:lvl1pPr>
              <a:defRPr sz="3200" b="1"/>
            </a:lvl1pPr>
          </a:lstStyle>
          <a:p>
            <a:r>
              <a:rPr lang="en-US" dirty="0"/>
              <a:t>CLICK TO EDIT MASTER TITLE STYLE</a:t>
            </a:r>
          </a:p>
        </p:txBody>
      </p:sp>
      <p:sp>
        <p:nvSpPr>
          <p:cNvPr id="16" name="Subtitle 2"/>
          <p:cNvSpPr>
            <a:spLocks noGrp="1"/>
          </p:cNvSpPr>
          <p:nvPr>
            <p:ph type="subTitle" idx="1"/>
          </p:nvPr>
        </p:nvSpPr>
        <p:spPr>
          <a:xfrm>
            <a:off x="1371600" y="3486150"/>
            <a:ext cx="6400800" cy="742950"/>
          </a:xfrm>
          <a:prstGeom prst="rect">
            <a:avLst/>
          </a:prstGeom>
        </p:spPr>
        <p:txBody>
          <a:bodyPr/>
          <a:lstStyle>
            <a:lvl1pPr marL="0" indent="0" algn="ctr">
              <a:buNone/>
              <a:defRPr sz="24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7405745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76656"/>
            <a:ext cx="8229600" cy="857250"/>
          </a:xfrm>
          <a:prstGeom prst="rect">
            <a:avLst/>
          </a:prstGeom>
        </p:spPr>
        <p:txBody>
          <a:bodyPr/>
          <a:lstStyle>
            <a:lvl1pPr>
              <a:defRPr b="1"/>
            </a:lvl1pPr>
          </a:lstStyle>
          <a:p>
            <a:r>
              <a:rPr lang="en-US" dirty="0"/>
              <a:t>Click to edit Master title style</a:t>
            </a:r>
          </a:p>
        </p:txBody>
      </p:sp>
      <p:sp>
        <p:nvSpPr>
          <p:cNvPr id="3" name="Content Placeholder 2"/>
          <p:cNvSpPr>
            <a:spLocks noGrp="1"/>
          </p:cNvSpPr>
          <p:nvPr>
            <p:ph idx="1"/>
          </p:nvPr>
        </p:nvSpPr>
        <p:spPr>
          <a:xfrm>
            <a:off x="457200" y="1770828"/>
            <a:ext cx="8229600" cy="3394472"/>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6"/>
          <p:cNvSpPr>
            <a:spLocks noGrp="1"/>
          </p:cNvSpPr>
          <p:nvPr>
            <p:ph type="sldNum" sz="quarter" idx="12"/>
          </p:nvPr>
        </p:nvSpPr>
        <p:spPr>
          <a:xfrm>
            <a:off x="251125" y="4767263"/>
            <a:ext cx="2133600" cy="273844"/>
          </a:xfrm>
          <a:prstGeom prst="rect">
            <a:avLst/>
          </a:prstGeom>
        </p:spPr>
        <p:txBody>
          <a:bodyPr/>
          <a:lstStyle/>
          <a:p>
            <a:fld id="{8A38FAF8-786F-7C4F-9F1B-B820815ED72A}" type="slidenum">
              <a:rPr lang="en-US" smtClean="0"/>
              <a:t>‹#›</a:t>
            </a:fld>
            <a:endParaRPr lang="en-US" dirty="0"/>
          </a:p>
        </p:txBody>
      </p:sp>
    </p:spTree>
    <p:extLst>
      <p:ext uri="{BB962C8B-B14F-4D97-AF65-F5344CB8AC3E}">
        <p14:creationId xmlns:p14="http://schemas.microsoft.com/office/powerpoint/2010/main" val="24234240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828148"/>
            <a:ext cx="8229600" cy="857250"/>
          </a:xfrm>
          <a:prstGeom prst="rect">
            <a:avLst/>
          </a:prstGeom>
        </p:spPr>
        <p:txBody>
          <a:bodyPr/>
          <a:lstStyle>
            <a:lvl1pPr>
              <a:defRPr sz="3200" b="1">
                <a:latin typeface="Corbel"/>
                <a:cs typeface="Corbel"/>
              </a:defRPr>
            </a:lvl1pPr>
          </a:lstStyle>
          <a:p>
            <a:r>
              <a:rPr lang="en-US" dirty="0"/>
              <a:t>CLICK TO EDIT MASTER TITLE STYLE</a:t>
            </a:r>
          </a:p>
        </p:txBody>
      </p:sp>
      <p:sp>
        <p:nvSpPr>
          <p:cNvPr id="5" name="Slide Number Placeholder 4"/>
          <p:cNvSpPr>
            <a:spLocks noGrp="1"/>
          </p:cNvSpPr>
          <p:nvPr>
            <p:ph type="sldNum" sz="quarter" idx="12"/>
          </p:nvPr>
        </p:nvSpPr>
        <p:spPr>
          <a:xfrm>
            <a:off x="251125" y="4767263"/>
            <a:ext cx="2133600" cy="273844"/>
          </a:xfrm>
          <a:prstGeom prst="rect">
            <a:avLst/>
          </a:prstGeom>
        </p:spPr>
        <p:txBody>
          <a:bodyPr/>
          <a:lstStyle/>
          <a:p>
            <a:fld id="{8A38FAF8-786F-7C4F-9F1B-B820815ED72A}" type="slidenum">
              <a:rPr lang="en-US" smtClean="0"/>
              <a:t>‹#›</a:t>
            </a:fld>
            <a:endParaRPr lang="en-US"/>
          </a:p>
        </p:txBody>
      </p:sp>
    </p:spTree>
    <p:extLst>
      <p:ext uri="{BB962C8B-B14F-4D97-AF65-F5344CB8AC3E}">
        <p14:creationId xmlns:p14="http://schemas.microsoft.com/office/powerpoint/2010/main" val="34406799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stretch>
            <a:fillRect/>
          </a:stretch>
        </p:blipFill>
        <p:spPr>
          <a:xfrm>
            <a:off x="-10195" y="-40718"/>
            <a:ext cx="9199224" cy="5174563"/>
          </a:xfrm>
          <a:prstGeom prst="rect">
            <a:avLst/>
          </a:prstGeom>
        </p:spPr>
      </p:pic>
      <p:sp>
        <p:nvSpPr>
          <p:cNvPr id="11" name="Title 10"/>
          <p:cNvSpPr>
            <a:spLocks noGrp="1"/>
          </p:cNvSpPr>
          <p:nvPr>
            <p:ph type="title" hasCustomPrompt="1"/>
          </p:nvPr>
        </p:nvSpPr>
        <p:spPr>
          <a:xfrm>
            <a:off x="457200" y="2628900"/>
            <a:ext cx="8229600" cy="857250"/>
          </a:xfrm>
          <a:prstGeom prst="rect">
            <a:avLst/>
          </a:prstGeom>
        </p:spPr>
        <p:txBody>
          <a:bodyPr vert="horz"/>
          <a:lstStyle>
            <a:lvl1pPr>
              <a:defRPr sz="3200" b="1"/>
            </a:lvl1pPr>
          </a:lstStyle>
          <a:p>
            <a:r>
              <a:rPr lang="en-US"/>
              <a:t>CLICK TO EDIT MASTER TITLE STYLE</a:t>
            </a:r>
          </a:p>
        </p:txBody>
      </p:sp>
      <p:sp>
        <p:nvSpPr>
          <p:cNvPr id="16" name="Subtitle 2"/>
          <p:cNvSpPr>
            <a:spLocks noGrp="1"/>
          </p:cNvSpPr>
          <p:nvPr>
            <p:ph type="subTitle" idx="1"/>
          </p:nvPr>
        </p:nvSpPr>
        <p:spPr>
          <a:xfrm>
            <a:off x="1371600" y="3486150"/>
            <a:ext cx="6400800" cy="742950"/>
          </a:xfrm>
          <a:prstGeom prst="rect">
            <a:avLst/>
          </a:prstGeom>
        </p:spPr>
        <p:txBody>
          <a:bodyPr/>
          <a:lstStyle>
            <a:lvl1pPr marL="0" indent="0" algn="ctr">
              <a:buNone/>
              <a:defRPr sz="24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740574561"/>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76656"/>
            <a:ext cx="8229600" cy="857250"/>
          </a:xfrm>
          <a:prstGeom prst="rect">
            <a:avLst/>
          </a:prstGeom>
        </p:spPr>
        <p:txBody>
          <a:bodyPr/>
          <a:lstStyle>
            <a:lvl1pPr>
              <a:defRPr b="1"/>
            </a:lvl1pPr>
          </a:lstStyle>
          <a:p>
            <a:r>
              <a:rPr lang="en-US"/>
              <a:t>Click to edit Master title style</a:t>
            </a:r>
          </a:p>
        </p:txBody>
      </p:sp>
      <p:sp>
        <p:nvSpPr>
          <p:cNvPr id="3" name="Content Placeholder 2"/>
          <p:cNvSpPr>
            <a:spLocks noGrp="1"/>
          </p:cNvSpPr>
          <p:nvPr>
            <p:ph idx="1"/>
          </p:nvPr>
        </p:nvSpPr>
        <p:spPr>
          <a:xfrm>
            <a:off x="457200" y="1770828"/>
            <a:ext cx="8229600" cy="33944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6"/>
          <p:cNvSpPr>
            <a:spLocks noGrp="1"/>
          </p:cNvSpPr>
          <p:nvPr>
            <p:ph type="sldNum" sz="quarter" idx="12"/>
          </p:nvPr>
        </p:nvSpPr>
        <p:spPr>
          <a:xfrm>
            <a:off x="251125" y="4767263"/>
            <a:ext cx="2133600" cy="273844"/>
          </a:xfrm>
          <a:prstGeom prst="rect">
            <a:avLst/>
          </a:prstGeom>
        </p:spPr>
        <p:txBody>
          <a:bodyPr/>
          <a:lstStyle/>
          <a:p>
            <a:fld id="{8A38FAF8-786F-7C4F-9F1B-B820815ED72A}" type="slidenum">
              <a:rPr lang="en-US" smtClean="0"/>
              <a:t>‹#›</a:t>
            </a:fld>
            <a:endParaRPr lang="en-US"/>
          </a:p>
        </p:txBody>
      </p:sp>
    </p:spTree>
    <p:extLst>
      <p:ext uri="{BB962C8B-B14F-4D97-AF65-F5344CB8AC3E}">
        <p14:creationId xmlns:p14="http://schemas.microsoft.com/office/powerpoint/2010/main" val="2423424059"/>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828148"/>
            <a:ext cx="8229600" cy="857250"/>
          </a:xfrm>
          <a:prstGeom prst="rect">
            <a:avLst/>
          </a:prstGeom>
        </p:spPr>
        <p:txBody>
          <a:bodyPr/>
          <a:lstStyle>
            <a:lvl1pPr>
              <a:defRPr sz="3200" b="1">
                <a:latin typeface="Corbel"/>
                <a:cs typeface="Corbel"/>
              </a:defRPr>
            </a:lvl1pPr>
          </a:lstStyle>
          <a:p>
            <a:r>
              <a:rPr lang="en-US"/>
              <a:t>CLICK TO EDIT MASTER TITLE STYLE</a:t>
            </a:r>
          </a:p>
        </p:txBody>
      </p:sp>
      <p:sp>
        <p:nvSpPr>
          <p:cNvPr id="5" name="Slide Number Placeholder 4"/>
          <p:cNvSpPr>
            <a:spLocks noGrp="1"/>
          </p:cNvSpPr>
          <p:nvPr>
            <p:ph type="sldNum" sz="quarter" idx="12"/>
          </p:nvPr>
        </p:nvSpPr>
        <p:spPr>
          <a:xfrm>
            <a:off x="251125" y="4767263"/>
            <a:ext cx="2133600" cy="273844"/>
          </a:xfrm>
          <a:prstGeom prst="rect">
            <a:avLst/>
          </a:prstGeom>
        </p:spPr>
        <p:txBody>
          <a:bodyPr/>
          <a:lstStyle/>
          <a:p>
            <a:fld id="{8A38FAF8-786F-7C4F-9F1B-B820815ED72A}" type="slidenum">
              <a:rPr lang="en-US" smtClean="0"/>
              <a:t>‹#›</a:t>
            </a:fld>
            <a:endParaRPr lang="en-US"/>
          </a:p>
        </p:txBody>
      </p:sp>
    </p:spTree>
    <p:extLst>
      <p:ext uri="{BB962C8B-B14F-4D97-AF65-F5344CB8AC3E}">
        <p14:creationId xmlns:p14="http://schemas.microsoft.com/office/powerpoint/2010/main" val="3440679921"/>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41910" y="1885950"/>
            <a:ext cx="6686549" cy="1697086"/>
          </a:xfrm>
          <a:prstGeom prst="rect">
            <a:avLst/>
          </a:prstGeom>
        </p:spPr>
        <p:txBody>
          <a:bodyPr anchor="b">
            <a:normAutofit/>
          </a:bodyPr>
          <a:lstStyle>
            <a:lvl1pPr>
              <a:defRPr sz="4050"/>
            </a:lvl1pPr>
          </a:lstStyle>
          <a:p>
            <a:r>
              <a:rPr lang="en-US"/>
              <a:t>Click to edit Master title style</a:t>
            </a:r>
          </a:p>
        </p:txBody>
      </p:sp>
      <p:sp>
        <p:nvSpPr>
          <p:cNvPr id="3" name="Subtitle 2"/>
          <p:cNvSpPr>
            <a:spLocks noGrp="1"/>
          </p:cNvSpPr>
          <p:nvPr>
            <p:ph type="subTitle" idx="1"/>
          </p:nvPr>
        </p:nvSpPr>
        <p:spPr>
          <a:xfrm>
            <a:off x="1941910" y="3583035"/>
            <a:ext cx="6686549" cy="844712"/>
          </a:xfrm>
          <a:prstGeom prst="rect">
            <a:avLst/>
          </a:prstGeom>
        </p:spPr>
        <p:txBody>
          <a:bodyPr anchor="t"/>
          <a:lstStyle>
            <a:lvl1pPr marL="0" indent="0" algn="l">
              <a:buNone/>
              <a:defRPr>
                <a:solidFill>
                  <a:schemeClr val="tx1">
                    <a:lumMod val="65000"/>
                    <a:lumOff val="3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7771210" y="4597828"/>
            <a:ext cx="859712" cy="277797"/>
          </a:xfrm>
          <a:prstGeom prst="rect">
            <a:avLst/>
          </a:prstGeom>
        </p:spPr>
        <p:txBody>
          <a:bodyPr/>
          <a:lstStyle/>
          <a:p>
            <a:fld id="{B61BEF0D-F0BB-DE4B-95CE-6DB70DBA9567}" type="datetimeFigureOut">
              <a:rPr lang="en-US" dirty="0"/>
              <a:pPr/>
              <a:t>9/21/2023</a:t>
            </a:fld>
            <a:endParaRPr lang="en-US"/>
          </a:p>
        </p:txBody>
      </p:sp>
      <p:sp>
        <p:nvSpPr>
          <p:cNvPr id="5" name="Footer Placeholder 4"/>
          <p:cNvSpPr>
            <a:spLocks noGrp="1"/>
          </p:cNvSpPr>
          <p:nvPr>
            <p:ph type="ftr" sz="quarter" idx="11"/>
          </p:nvPr>
        </p:nvSpPr>
        <p:spPr>
          <a:xfrm>
            <a:off x="1941910" y="4601856"/>
            <a:ext cx="5714999" cy="273844"/>
          </a:xfrm>
          <a:prstGeom prst="rect">
            <a:avLst/>
          </a:prstGeom>
        </p:spPr>
        <p:txBody>
          <a:bodyPr/>
          <a:lstStyle/>
          <a:p>
            <a:endParaRPr lang="en-US"/>
          </a:p>
        </p:txBody>
      </p:sp>
      <p:sp>
        <p:nvSpPr>
          <p:cNvPr id="7" name="Freeform 6"/>
          <p:cNvSpPr/>
          <p:nvPr/>
        </p:nvSpPr>
        <p:spPr bwMode="auto">
          <a:xfrm>
            <a:off x="0" y="3242858"/>
            <a:ext cx="1308489" cy="583942"/>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398860" y="3397155"/>
            <a:ext cx="584825" cy="273844"/>
          </a:xfrm>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3137422124"/>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stretch>
            <a:fillRect/>
          </a:stretch>
        </p:blipFill>
        <p:spPr>
          <a:xfrm>
            <a:off x="-10195" y="-40718"/>
            <a:ext cx="9199224" cy="5174563"/>
          </a:xfrm>
          <a:prstGeom prst="rect">
            <a:avLst/>
          </a:prstGeom>
        </p:spPr>
      </p:pic>
      <p:sp>
        <p:nvSpPr>
          <p:cNvPr id="11" name="Title 10"/>
          <p:cNvSpPr>
            <a:spLocks noGrp="1"/>
          </p:cNvSpPr>
          <p:nvPr>
            <p:ph type="title" hasCustomPrompt="1"/>
          </p:nvPr>
        </p:nvSpPr>
        <p:spPr>
          <a:xfrm>
            <a:off x="457200" y="2628900"/>
            <a:ext cx="8229600" cy="857250"/>
          </a:xfrm>
          <a:prstGeom prst="rect">
            <a:avLst/>
          </a:prstGeom>
        </p:spPr>
        <p:txBody>
          <a:bodyPr vert="horz"/>
          <a:lstStyle>
            <a:lvl1pPr>
              <a:defRPr sz="3200" b="0">
                <a:latin typeface="Arial" panose="020B0604020202020204" pitchFamily="34" charset="0"/>
                <a:cs typeface="Arial" panose="020B0604020202020204" pitchFamily="34" charset="0"/>
              </a:defRPr>
            </a:lvl1pPr>
          </a:lstStyle>
          <a:p>
            <a:r>
              <a:rPr lang="en-US"/>
              <a:t>CLICK TO EDIT MASTER TITLE STYLE</a:t>
            </a:r>
          </a:p>
        </p:txBody>
      </p:sp>
      <p:sp>
        <p:nvSpPr>
          <p:cNvPr id="16" name="Subtitle 2"/>
          <p:cNvSpPr>
            <a:spLocks noGrp="1"/>
          </p:cNvSpPr>
          <p:nvPr>
            <p:ph type="subTitle" idx="1"/>
          </p:nvPr>
        </p:nvSpPr>
        <p:spPr>
          <a:xfrm>
            <a:off x="1371600" y="3486150"/>
            <a:ext cx="6400800" cy="742950"/>
          </a:xfrm>
          <a:prstGeom prst="rect">
            <a:avLst/>
          </a:prstGeom>
        </p:spPr>
        <p:txBody>
          <a:bodyPr/>
          <a:lstStyle>
            <a:lvl1pPr marL="0" indent="0" algn="ctr">
              <a:spcBef>
                <a:spcPts val="0"/>
              </a:spcBef>
              <a:buNone/>
              <a:defRPr sz="2400">
                <a:solidFill>
                  <a:srgbClr val="000000"/>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740574561"/>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76656"/>
            <a:ext cx="8229600" cy="647030"/>
          </a:xfrm>
          <a:prstGeom prst="rect">
            <a:avLst/>
          </a:prstGeom>
        </p:spPr>
        <p:txBody>
          <a:bodyPr anchor="ctr"/>
          <a:lstStyle>
            <a:lvl1pPr>
              <a:defRPr sz="2800" b="0">
                <a:solidFill>
                  <a:srgbClr val="000000"/>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a:xfrm>
            <a:off x="457200" y="1551007"/>
            <a:ext cx="8229600" cy="3216255"/>
          </a:xfrm>
          <a:prstGeom prst="rect">
            <a:avLst/>
          </a:prstGeom>
        </p:spPr>
        <p:txBody>
          <a:bodyPr/>
          <a:lstStyle>
            <a:lvl1pPr>
              <a:spcBef>
                <a:spcPts val="600"/>
              </a:spcBef>
              <a:defRPr sz="2400">
                <a:solidFill>
                  <a:srgbClr val="000000"/>
                </a:solidFill>
                <a:latin typeface="Arial" panose="020B0604020202020204" pitchFamily="34" charset="0"/>
                <a:cs typeface="Arial" panose="020B0604020202020204" pitchFamily="34" charset="0"/>
              </a:defRPr>
            </a:lvl1pPr>
            <a:lvl2pPr>
              <a:spcBef>
                <a:spcPts val="600"/>
              </a:spcBef>
              <a:defRPr sz="2000">
                <a:solidFill>
                  <a:srgbClr val="000000"/>
                </a:solidFill>
                <a:latin typeface="Arial" panose="020B0604020202020204" pitchFamily="34" charset="0"/>
                <a:cs typeface="Arial" panose="020B0604020202020204" pitchFamily="34" charset="0"/>
              </a:defRPr>
            </a:lvl2pPr>
            <a:lvl3pPr>
              <a:spcBef>
                <a:spcPts val="600"/>
              </a:spcBef>
              <a:defRPr sz="1800">
                <a:solidFill>
                  <a:srgbClr val="000000"/>
                </a:solidFill>
                <a:latin typeface="Arial" panose="020B0604020202020204" pitchFamily="34" charset="0"/>
                <a:cs typeface="Arial" panose="020B0604020202020204" pitchFamily="34" charset="0"/>
              </a:defRPr>
            </a:lvl3pPr>
            <a:lvl4pPr>
              <a:spcBef>
                <a:spcPts val="600"/>
              </a:spcBef>
              <a:defRPr sz="1800">
                <a:solidFill>
                  <a:srgbClr val="000000"/>
                </a:solidFill>
                <a:latin typeface="Arial" panose="020B0604020202020204" pitchFamily="34" charset="0"/>
                <a:cs typeface="Arial" panose="020B0604020202020204" pitchFamily="34" charset="0"/>
              </a:defRPr>
            </a:lvl4pPr>
            <a:lvl5pPr>
              <a:spcBef>
                <a:spcPts val="600"/>
              </a:spcBef>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Slide Number Placeholder 6"/>
          <p:cNvSpPr>
            <a:spLocks noGrp="1"/>
          </p:cNvSpPr>
          <p:nvPr>
            <p:ph type="sldNum" sz="quarter" idx="12"/>
          </p:nvPr>
        </p:nvSpPr>
        <p:spPr>
          <a:xfrm>
            <a:off x="6553200" y="4803359"/>
            <a:ext cx="2133600" cy="273844"/>
          </a:xfrm>
          <a:prstGeom prst="rect">
            <a:avLst/>
          </a:prstGeom>
        </p:spPr>
        <p:txBody>
          <a:bodyPr/>
          <a:lstStyle>
            <a:lvl1pPr>
              <a:defRPr sz="1000">
                <a:solidFill>
                  <a:srgbClr val="798083"/>
                </a:solidFill>
                <a:latin typeface="Arial" panose="020B0604020202020204" pitchFamily="34" charset="0"/>
                <a:cs typeface="Arial" panose="020B0604020202020204" pitchFamily="34" charset="0"/>
              </a:defRPr>
            </a:lvl1pPr>
          </a:lstStyle>
          <a:p>
            <a:pPr algn="r"/>
            <a:r>
              <a:rPr lang="en-US"/>
              <a:t>Source:</a:t>
            </a:r>
          </a:p>
        </p:txBody>
      </p:sp>
    </p:spTree>
    <p:extLst>
      <p:ext uri="{BB962C8B-B14F-4D97-AF65-F5344CB8AC3E}">
        <p14:creationId xmlns:p14="http://schemas.microsoft.com/office/powerpoint/2010/main" val="2423424059"/>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828148"/>
            <a:ext cx="8229600" cy="857250"/>
          </a:xfrm>
          <a:prstGeom prst="rect">
            <a:avLst/>
          </a:prstGeom>
        </p:spPr>
        <p:txBody>
          <a:bodyPr/>
          <a:lstStyle>
            <a:lvl1pPr>
              <a:defRPr sz="3200" b="0">
                <a:solidFill>
                  <a:srgbClr val="000000"/>
                </a:solidFill>
                <a:latin typeface="Arial" panose="020B0604020202020204" pitchFamily="34" charset="0"/>
                <a:cs typeface="Arial" panose="020B0604020202020204" pitchFamily="34" charset="0"/>
              </a:defRPr>
            </a:lvl1pPr>
          </a:lstStyle>
          <a:p>
            <a:r>
              <a:rPr lang="en-US"/>
              <a:t>CLICK TO EDIT MASTER TITLE STYLE</a:t>
            </a:r>
          </a:p>
        </p:txBody>
      </p:sp>
      <p:sp>
        <p:nvSpPr>
          <p:cNvPr id="5" name="Slide Number Placeholder 4"/>
          <p:cNvSpPr>
            <a:spLocks noGrp="1"/>
          </p:cNvSpPr>
          <p:nvPr>
            <p:ph type="sldNum" sz="quarter" idx="12"/>
          </p:nvPr>
        </p:nvSpPr>
        <p:spPr>
          <a:xfrm>
            <a:off x="251125" y="4767263"/>
            <a:ext cx="2133600" cy="273844"/>
          </a:xfrm>
          <a:prstGeom prst="rect">
            <a:avLst/>
          </a:prstGeom>
        </p:spPr>
        <p:txBody>
          <a:bodyPr/>
          <a:lstStyle/>
          <a:p>
            <a:fld id="{8A38FAF8-786F-7C4F-9F1B-B820815ED72A}" type="slidenum">
              <a:rPr lang="en-US" smtClean="0"/>
              <a:t>‹#›</a:t>
            </a:fld>
            <a:endParaRPr lang="en-US"/>
          </a:p>
        </p:txBody>
      </p:sp>
    </p:spTree>
    <p:extLst>
      <p:ext uri="{BB962C8B-B14F-4D97-AF65-F5344CB8AC3E}">
        <p14:creationId xmlns:p14="http://schemas.microsoft.com/office/powerpoint/2010/main" val="3440679921"/>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stretch>
            <a:fillRect/>
          </a:stretch>
        </p:blipFill>
        <p:spPr>
          <a:xfrm>
            <a:off x="-10195" y="-40717"/>
            <a:ext cx="9199224" cy="5174563"/>
          </a:xfrm>
          <a:prstGeom prst="rect">
            <a:avLst/>
          </a:prstGeom>
        </p:spPr>
      </p:pic>
      <p:sp>
        <p:nvSpPr>
          <p:cNvPr id="11" name="Title 10"/>
          <p:cNvSpPr>
            <a:spLocks noGrp="1"/>
          </p:cNvSpPr>
          <p:nvPr>
            <p:ph type="title" hasCustomPrompt="1"/>
          </p:nvPr>
        </p:nvSpPr>
        <p:spPr>
          <a:xfrm>
            <a:off x="457200" y="2628900"/>
            <a:ext cx="8229600" cy="857250"/>
          </a:xfrm>
          <a:prstGeom prst="rect">
            <a:avLst/>
          </a:prstGeom>
        </p:spPr>
        <p:txBody>
          <a:bodyPr vert="horz" anchor="ctr"/>
          <a:lstStyle>
            <a:lvl1pPr>
              <a:defRPr sz="2400" b="0">
                <a:latin typeface="Arial" panose="020B0604020202020204" pitchFamily="34" charset="0"/>
                <a:cs typeface="Arial" panose="020B0604020202020204" pitchFamily="34" charset="0"/>
              </a:defRPr>
            </a:lvl1pPr>
          </a:lstStyle>
          <a:p>
            <a:r>
              <a:rPr lang="en-US"/>
              <a:t>CLICK TO EDIT MASTER TITLE STYLE</a:t>
            </a:r>
          </a:p>
        </p:txBody>
      </p:sp>
      <p:sp>
        <p:nvSpPr>
          <p:cNvPr id="16" name="Subtitle 2"/>
          <p:cNvSpPr>
            <a:spLocks noGrp="1"/>
          </p:cNvSpPr>
          <p:nvPr>
            <p:ph type="subTitle" idx="1"/>
          </p:nvPr>
        </p:nvSpPr>
        <p:spPr>
          <a:xfrm>
            <a:off x="1371600" y="3486150"/>
            <a:ext cx="6400800" cy="742950"/>
          </a:xfrm>
          <a:prstGeom prst="rect">
            <a:avLst/>
          </a:prstGeom>
        </p:spPr>
        <p:txBody>
          <a:bodyPr anchor="ctr"/>
          <a:lstStyle>
            <a:lvl1pPr marL="0" indent="0" algn="ctr">
              <a:spcBef>
                <a:spcPts val="0"/>
              </a:spcBef>
              <a:buNone/>
              <a:defRPr sz="1800">
                <a:solidFill>
                  <a:schemeClr val="tx2"/>
                </a:solidFill>
                <a:latin typeface="Arial" panose="020B0604020202020204" pitchFamily="34" charset="0"/>
                <a:cs typeface="Arial" panose="020B0604020202020204" pitchFamily="34"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488050429"/>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5" Type="http://schemas.openxmlformats.org/officeDocument/2006/relationships/image" Target="../media/image1.jpe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theme" Target="../theme/theme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a:xfrm>
            <a:off x="255917" y="4767263"/>
            <a:ext cx="2133600" cy="274637"/>
          </a:xfrm>
          <a:prstGeom prst="rect">
            <a:avLst/>
          </a:prstGeom>
        </p:spPr>
        <p:txBody>
          <a:bodyPr vert="horz" lIns="91440" tIns="45720" rIns="91440" bIns="45720" rtlCol="0" anchor="ctr"/>
          <a:lstStyle>
            <a:lvl1pPr algn="l">
              <a:defRPr sz="1200">
                <a:solidFill>
                  <a:schemeClr val="tx1"/>
                </a:solidFill>
              </a:defRPr>
            </a:lvl1pPr>
          </a:lstStyle>
          <a:p>
            <a:fld id="{23088ACA-6532-5B47-9D60-7AF590FE3009}" type="slidenum">
              <a:rPr lang="en-US" smtClean="0"/>
              <a:pPr/>
              <a:t>‹#›</a:t>
            </a:fld>
            <a:endParaRPr lang="en-US"/>
          </a:p>
        </p:txBody>
      </p:sp>
    </p:spTree>
    <p:extLst>
      <p:ext uri="{BB962C8B-B14F-4D97-AF65-F5344CB8AC3E}">
        <p14:creationId xmlns:p14="http://schemas.microsoft.com/office/powerpoint/2010/main" val="3020266952"/>
      </p:ext>
    </p:extLst>
  </p:cSld>
  <p:clrMap bg1="lt1" tx1="dk1" bg2="lt2" tx2="dk2" accent1="accent1" accent2="accent2" accent3="accent3" accent4="accent4" accent5="accent5" accent6="accent6" hlink="hlink" folHlink="folHlink"/>
  <p:sldLayoutIdLst>
    <p:sldLayoutId id="2147483655" r:id="rId1"/>
    <p:sldLayoutId id="2147483676" r:id="rId2"/>
    <p:sldLayoutId id="2147483677" r:id="rId3"/>
    <p:sldLayoutId id="2147483678" r:id="rId4"/>
    <p:sldLayoutId id="2147483660" r:id="rId5"/>
    <p:sldLayoutId id="2147483659" r:id="rId6"/>
    <p:sldLayoutId id="2147483650" r:id="rId7"/>
    <p:sldLayoutId id="2147483654" r:id="rId8"/>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a:xfrm>
            <a:off x="255917" y="4767264"/>
            <a:ext cx="2133600" cy="274637"/>
          </a:xfrm>
          <a:prstGeom prst="rect">
            <a:avLst/>
          </a:prstGeom>
        </p:spPr>
        <p:txBody>
          <a:bodyPr vert="horz" lIns="91440" tIns="45720" rIns="91440" bIns="45720" rtlCol="0" anchor="ctr"/>
          <a:lstStyle>
            <a:lvl1pPr algn="l">
              <a:defRPr sz="900">
                <a:solidFill>
                  <a:schemeClr val="tx1"/>
                </a:solidFill>
              </a:defRPr>
            </a:lvl1pPr>
          </a:lstStyle>
          <a:p>
            <a:fld id="{23088ACA-6532-5B47-9D60-7AF590FE3009}" type="slidenum">
              <a:rPr lang="en-US" smtClean="0"/>
              <a:pPr/>
              <a:t>‹#›</a:t>
            </a:fld>
            <a:endParaRPr lang="en-US"/>
          </a:p>
        </p:txBody>
      </p:sp>
    </p:spTree>
    <p:extLst>
      <p:ext uri="{BB962C8B-B14F-4D97-AF65-F5344CB8AC3E}">
        <p14:creationId xmlns:p14="http://schemas.microsoft.com/office/powerpoint/2010/main" val="302936413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Lst>
  <p:hf sldNum="0" hdr="0" ftr="0" dt="0"/>
  <p:txStyles>
    <p:titleStyle>
      <a:lvl1pPr algn="ctr" defTabSz="3429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a:xfrm>
            <a:off x="255917" y="4767263"/>
            <a:ext cx="2133600" cy="274637"/>
          </a:xfrm>
          <a:prstGeom prst="rect">
            <a:avLst/>
          </a:prstGeom>
        </p:spPr>
        <p:txBody>
          <a:bodyPr vert="horz" lIns="91440" tIns="45720" rIns="91440" bIns="45720" rtlCol="0" anchor="ctr"/>
          <a:lstStyle>
            <a:lvl1pPr algn="l">
              <a:defRPr sz="1200">
                <a:solidFill>
                  <a:schemeClr val="tx1"/>
                </a:solidFill>
              </a:defRPr>
            </a:lvl1pPr>
          </a:lstStyle>
          <a:p>
            <a:fld id="{23088ACA-6532-5B47-9D60-7AF590FE3009}" type="slidenum">
              <a:rPr lang="en-US" smtClean="0"/>
              <a:pPr/>
              <a:t>‹#›</a:t>
            </a:fld>
            <a:endParaRPr lang="en-US" dirty="0"/>
          </a:p>
        </p:txBody>
      </p:sp>
    </p:spTree>
    <p:extLst>
      <p:ext uri="{BB962C8B-B14F-4D97-AF65-F5344CB8AC3E}">
        <p14:creationId xmlns:p14="http://schemas.microsoft.com/office/powerpoint/2010/main" val="30202669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80" r:id="rId3"/>
    <p:sldLayoutId id="2147483681" r:id="rId4"/>
    <p:sldLayoutId id="2147483682" r:id="rId5"/>
    <p:sldLayoutId id="2147483683" r:id="rId6"/>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16.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44.xml.rels><?xml version="1.0" encoding="UTF-8" standalone="yes"?>
<Relationships xmlns="http://schemas.openxmlformats.org/package/2006/relationships"><Relationship Id="rId8" Type="http://schemas.openxmlformats.org/officeDocument/2006/relationships/hyperlink" Target="http://www.psychology.sunysb.edu/attachment/online/inge_origins.pdf" TargetMode="External"/><Relationship Id="rId3" Type="http://schemas.openxmlformats.org/officeDocument/2006/relationships/hyperlink" Target="https://www.psychiatry.org/File%20Library/Psychiatrists/Practice/DSM/APA_DSM-5-Section-III.pdf" TargetMode="External"/><Relationship Id="rId7" Type="http://schemas.openxmlformats.org/officeDocument/2006/relationships/hyperlink" Target="https://doi.org/10.1080/20008198.2020.1771008" TargetMode="External"/><Relationship Id="rId2" Type="http://schemas.openxmlformats.org/officeDocument/2006/relationships/hyperlink" Target="https://psychiatry.msu.edu/_files/docs/Changes-From-DSM-IV-TR-to-DSM-5.pdf" TargetMode="External"/><Relationship Id="rId1" Type="http://schemas.openxmlformats.org/officeDocument/2006/relationships/slideLayout" Target="../slideLayouts/slideLayout7.xml"/><Relationship Id="rId6" Type="http://schemas.openxmlformats.org/officeDocument/2006/relationships/hyperlink" Target="https://www.psychiatry.org/psychiatrists/practice/dsm/submit-proposals" TargetMode="External"/><Relationship Id="rId5" Type="http://schemas.openxmlformats.org/officeDocument/2006/relationships/hyperlink" Target="https://www.psychiatry.org/psychiatrists/practice/dsm/feedback-and-questions/frequently-asked-questions" TargetMode="External"/><Relationship Id="rId10" Type="http://schemas.openxmlformats.org/officeDocument/2006/relationships/hyperlink" Target="https://doi.org/10.1176/appi.psy.46.2.109" TargetMode="External"/><Relationship Id="rId4" Type="http://schemas.openxmlformats.org/officeDocument/2006/relationships/hyperlink" Target="https://www.psychiatry.org/psychiatrists/practice/dsm/proposed-changes" TargetMode="External"/><Relationship Id="rId9" Type="http://schemas.openxmlformats.org/officeDocument/2006/relationships/hyperlink" Target="https://www.cdc.gov/nchs/icd/icd10cm_pcs_background.htm" TargetMode="External"/></Relationships>
</file>

<file path=ppt/slides/_rels/slide45.xml.rels><?xml version="1.0" encoding="UTF-8" standalone="yes"?>
<Relationships xmlns="http://schemas.openxmlformats.org/package/2006/relationships"><Relationship Id="rId8" Type="http://schemas.openxmlformats.org/officeDocument/2006/relationships/hyperlink" Target="https://www.nctsn.org/treatments-and-practices/dsm-5-tr-prolonged-grief-disorder-informed-consumer-and-advocate" TargetMode="External"/><Relationship Id="rId3" Type="http://schemas.openxmlformats.org/officeDocument/2006/relationships/hyperlink" Target="https://doi.org/10.1371/journal.pone.0031209" TargetMode="External"/><Relationship Id="rId7" Type="http://schemas.openxmlformats.org/officeDocument/2006/relationships/hyperlink" Target="https://www.ncpsychiatry.org/assets/2015AnnualMeeting/Handouts/Friday/4_dsm-5_and_icd-10-mehul_mankad.pdf" TargetMode="External"/><Relationship Id="rId2" Type="http://schemas.openxmlformats.org/officeDocument/2006/relationships/hyperlink" Target="https://whatsyourgrief.com/grief-concept-care-continuing-bonds/" TargetMode="External"/><Relationship Id="rId1" Type="http://schemas.openxmlformats.org/officeDocument/2006/relationships/slideLayout" Target="../slideLayouts/slideLayout7.xml"/><Relationship Id="rId6" Type="http://schemas.openxmlformats.org/officeDocument/2006/relationships/hyperlink" Target="https://grief.com/the-five-stages-of-grief/" TargetMode="External"/><Relationship Id="rId5" Type="http://schemas.openxmlformats.org/officeDocument/2006/relationships/hyperlink" Target="https://www.aafp.org/afp/2014/1115/p690.html#afp20141115p690-t1" TargetMode="External"/><Relationship Id="rId10" Type="http://schemas.openxmlformats.org/officeDocument/2006/relationships/hyperlink" Target="https://doi.org/10.1007/s10879-009-9135-3" TargetMode="External"/><Relationship Id="rId4" Type="http://schemas.openxmlformats.org/officeDocument/2006/relationships/hyperlink" Target="https://doi.org/10.1080/713842360" TargetMode="External"/><Relationship Id="rId9" Type="http://schemas.openxmlformats.org/officeDocument/2006/relationships/hyperlink" Target="https://www.nctsn.org/resources/DSM-5-TR-draft-criteria-prolonged-grief-disorder" TargetMode="External"/></Relationships>
</file>

<file path=ppt/slides/_rels/slide46.xml.rels><?xml version="1.0" encoding="UTF-8" standalone="yes"?>
<Relationships xmlns="http://schemas.openxmlformats.org/package/2006/relationships"><Relationship Id="rId3" Type="http://schemas.openxmlformats.org/officeDocument/2006/relationships/hyperlink" Target="https://www.ncbi.nlm.nih.gov/books/NBK507885/" TargetMode="External"/><Relationship Id="rId2" Type="http://schemas.openxmlformats.org/officeDocument/2006/relationships/hyperlink" Target="https://endoflife.weill.cornell.edu/sites/default/files/icg_publication.pdf" TargetMode="External"/><Relationship Id="rId1" Type="http://schemas.openxmlformats.org/officeDocument/2006/relationships/slideLayout" Target="../slideLayouts/slideLayout7.xml"/><Relationship Id="rId6" Type="http://schemas.openxmlformats.org/officeDocument/2006/relationships/hyperlink" Target="https://icd.who.int/" TargetMode="External"/><Relationship Id="rId5" Type="http://schemas.openxmlformats.org/officeDocument/2006/relationships/hyperlink" Target="https://icd.who.int/browse10/2016/en" TargetMode="External"/><Relationship Id="rId4" Type="http://schemas.openxmlformats.org/officeDocument/2006/relationships/hyperlink" Target="https://whatsyourgrief.com/dual-process-model-of-grief/" TargetMode="Externa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514302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12613"/>
            <a:ext cx="266396" cy="505095"/>
            <a:chOff x="0" y="823811"/>
            <a:chExt cx="355196" cy="673460"/>
          </a:xfrm>
        </p:grpSpPr>
        <p:sp>
          <p:nvSpPr>
            <p:cNvPr id="22" name="Rectangle 21">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Rectangle 24">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98813" y="1567926"/>
            <a:ext cx="3223260" cy="2057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704AC41-DC3A-288B-4EF2-84183A6B769F}"/>
              </a:ext>
            </a:extLst>
          </p:cNvPr>
          <p:cNvSpPr>
            <a:spLocks noGrp="1"/>
          </p:cNvSpPr>
          <p:nvPr>
            <p:ph idx="1"/>
          </p:nvPr>
        </p:nvSpPr>
        <p:spPr>
          <a:xfrm>
            <a:off x="443039" y="1747878"/>
            <a:ext cx="3419569" cy="2984689"/>
          </a:xfrm>
        </p:spPr>
        <p:txBody>
          <a:bodyPr lIns="91440" tIns="45720" rIns="91440" bIns="45720" anchor="ctr">
            <a:normAutofit/>
          </a:bodyPr>
          <a:lstStyle/>
          <a:p>
            <a:pPr marL="0" indent="0">
              <a:spcBef>
                <a:spcPts val="0"/>
              </a:spcBef>
              <a:spcAft>
                <a:spcPts val="600"/>
              </a:spcAft>
              <a:buNone/>
            </a:pPr>
            <a:r>
              <a:rPr lang="en-US" sz="1500" i="1">
                <a:latin typeface="Calibri"/>
                <a:cs typeface="Calibri"/>
              </a:rPr>
              <a:t>This existence of ours is as transient as autumn clouds. To watch the birth and death of beings is like looking at the movements of a dance. A lifetime is like a flash of lightning in the sky; rushing by, like a torrent down a steep mountain.</a:t>
            </a:r>
            <a:endParaRPr lang="en-US" sz="1500">
              <a:latin typeface="Calibri"/>
              <a:cs typeface="Calibri"/>
            </a:endParaRPr>
          </a:p>
          <a:p>
            <a:pPr>
              <a:spcBef>
                <a:spcPts val="0"/>
              </a:spcBef>
              <a:spcAft>
                <a:spcPts val="600"/>
              </a:spcAft>
            </a:pPr>
            <a:endParaRPr lang="en-US" sz="1500">
              <a:latin typeface="Calibri"/>
              <a:cs typeface="Calibri"/>
            </a:endParaRPr>
          </a:p>
          <a:p>
            <a:pPr marL="0" indent="0">
              <a:spcBef>
                <a:spcPts val="0"/>
              </a:spcBef>
              <a:spcAft>
                <a:spcPts val="600"/>
              </a:spcAft>
              <a:buNone/>
            </a:pPr>
            <a:r>
              <a:rPr lang="en-US" sz="1500">
                <a:latin typeface="Calibri"/>
                <a:cs typeface="Calibri"/>
              </a:rPr>
              <a:t>— Gautama Buddha</a:t>
            </a:r>
            <a:endParaRPr lang="en-US" sz="1500"/>
          </a:p>
        </p:txBody>
      </p:sp>
      <p:sp>
        <p:nvSpPr>
          <p:cNvPr id="27" name="Rectangle 26">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23252" y="0"/>
            <a:ext cx="1120748" cy="51435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64357" y="385389"/>
            <a:ext cx="4507025" cy="4375933"/>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Birth To Death Images – Browse 8,694 Stock Photos, Vectors, and Video |  Adobe Stock">
            <a:extLst>
              <a:ext uri="{FF2B5EF4-FFF2-40B4-BE49-F238E27FC236}">
                <a16:creationId xmlns:a16="http://schemas.microsoft.com/office/drawing/2014/main" id="{541214F6-4D91-D1EE-AD70-405B0074993F}"/>
              </a:ext>
            </a:extLst>
          </p:cNvPr>
          <p:cNvPicPr>
            <a:picLocks noChangeAspect="1"/>
          </p:cNvPicPr>
          <p:nvPr/>
        </p:nvPicPr>
        <p:blipFill rotWithShape="1">
          <a:blip r:embed="rId2"/>
          <a:srcRect l="14600" r="23504" b="-2"/>
          <a:stretch/>
        </p:blipFill>
        <p:spPr>
          <a:xfrm>
            <a:off x="4483341" y="599514"/>
            <a:ext cx="4069057" cy="3944472"/>
          </a:xfrm>
          <a:prstGeom prst="rect">
            <a:avLst/>
          </a:prstGeom>
        </p:spPr>
      </p:pic>
    </p:spTree>
    <p:extLst>
      <p:ext uri="{BB962C8B-B14F-4D97-AF65-F5344CB8AC3E}">
        <p14:creationId xmlns:p14="http://schemas.microsoft.com/office/powerpoint/2010/main" val="10117180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6B5269-A5F0-4CDC-9892-4E65031C7082}"/>
              </a:ext>
            </a:extLst>
          </p:cNvPr>
          <p:cNvSpPr>
            <a:spLocks noGrp="1"/>
          </p:cNvSpPr>
          <p:nvPr>
            <p:ph type="title"/>
          </p:nvPr>
        </p:nvSpPr>
        <p:spPr>
          <a:xfrm>
            <a:off x="5870122" y="846070"/>
            <a:ext cx="3228777" cy="1061453"/>
          </a:xfrm>
        </p:spPr>
        <p:txBody>
          <a:bodyPr lIns="91440" tIns="45720" rIns="91440" bIns="45720" anchor="t">
            <a:normAutofit/>
          </a:bodyPr>
          <a:lstStyle/>
          <a:p>
            <a:pPr>
              <a:lnSpc>
                <a:spcPct val="90000"/>
              </a:lnSpc>
            </a:pPr>
            <a:r>
              <a:rPr lang="en-US" sz="2200">
                <a:latin typeface="Arial"/>
                <a:cs typeface="Arial"/>
              </a:rPr>
              <a:t>Grief Reactions: Emotional Responses</a:t>
            </a:r>
            <a:endParaRPr lang="en-US" sz="2200"/>
          </a:p>
        </p:txBody>
      </p:sp>
      <p:sp>
        <p:nvSpPr>
          <p:cNvPr id="10" name="Rectangle 9">
            <a:extLst>
              <a:ext uri="{FF2B5EF4-FFF2-40B4-BE49-F238E27FC236}">
                <a16:creationId xmlns:a16="http://schemas.microsoft.com/office/drawing/2014/main" id="{7ED7575E-88D2-B771-681D-46A7E55415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682342" cy="5143500"/>
          </a:xfrm>
          <a:prstGeom prst="rect">
            <a:avLst/>
          </a:prstGeom>
          <a:solidFill>
            <a:schemeClr val="bg1">
              <a:lumMod val="9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group of smiley faces&#10;&#10;Description automatically generated">
            <a:extLst>
              <a:ext uri="{FF2B5EF4-FFF2-40B4-BE49-F238E27FC236}">
                <a16:creationId xmlns:a16="http://schemas.microsoft.com/office/drawing/2014/main" id="{2F96BD78-8F28-C8B8-42F1-10D3BED9B7C0}"/>
              </a:ext>
            </a:extLst>
          </p:cNvPr>
          <p:cNvPicPr>
            <a:picLocks noChangeAspect="1"/>
          </p:cNvPicPr>
          <p:nvPr/>
        </p:nvPicPr>
        <p:blipFill>
          <a:blip r:embed="rId3"/>
          <a:stretch>
            <a:fillRect/>
          </a:stretch>
        </p:blipFill>
        <p:spPr>
          <a:xfrm>
            <a:off x="501926" y="1007406"/>
            <a:ext cx="4666421" cy="3133654"/>
          </a:xfrm>
          <a:prstGeom prst="rect">
            <a:avLst/>
          </a:prstGeom>
        </p:spPr>
      </p:pic>
      <p:cxnSp>
        <p:nvCxnSpPr>
          <p:cNvPr id="12" name="Straight Connector 11">
            <a:extLst>
              <a:ext uri="{FF2B5EF4-FFF2-40B4-BE49-F238E27FC236}">
                <a16:creationId xmlns:a16="http://schemas.microsoft.com/office/drawing/2014/main" id="{249EDD1B-F94D-B4E6-ACAA-566B9A26FDE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49542" y="653359"/>
            <a:ext cx="552704"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1D0A77E5-4E8A-4B4B-910E-90983CCD1B48}"/>
              </a:ext>
            </a:extLst>
          </p:cNvPr>
          <p:cNvSpPr>
            <a:spLocks noGrp="1"/>
          </p:cNvSpPr>
          <p:nvPr>
            <p:ph idx="1"/>
          </p:nvPr>
        </p:nvSpPr>
        <p:spPr>
          <a:xfrm>
            <a:off x="6196693" y="1640328"/>
            <a:ext cx="2575635" cy="2699264"/>
          </a:xfrm>
        </p:spPr>
        <p:txBody>
          <a:bodyPr lIns="91440" tIns="45720" rIns="91440" bIns="45720" anchor="t">
            <a:noAutofit/>
          </a:bodyPr>
          <a:lstStyle/>
          <a:p>
            <a:r>
              <a:rPr lang="en-US" sz="2000" dirty="0">
                <a:latin typeface="Corbel"/>
                <a:cs typeface="Arial"/>
              </a:rPr>
              <a:t>Sadness</a:t>
            </a:r>
          </a:p>
          <a:p>
            <a:r>
              <a:rPr lang="en-US" sz="2000" dirty="0">
                <a:latin typeface="Corbel"/>
                <a:cs typeface="Arial"/>
              </a:rPr>
              <a:t>Guilt and shame</a:t>
            </a:r>
          </a:p>
          <a:p>
            <a:r>
              <a:rPr lang="en-US" sz="2000" dirty="0">
                <a:latin typeface="Corbel"/>
                <a:cs typeface="Arial"/>
              </a:rPr>
              <a:t>Anxiety</a:t>
            </a:r>
          </a:p>
          <a:p>
            <a:r>
              <a:rPr lang="en-US" sz="2000" dirty="0">
                <a:latin typeface="Corbel"/>
                <a:cs typeface="Arial"/>
              </a:rPr>
              <a:t>Emancipation/liberation</a:t>
            </a:r>
            <a:endParaRPr lang="en-US" sz="2000">
              <a:latin typeface="Corbel"/>
              <a:cs typeface="Calibri"/>
            </a:endParaRPr>
          </a:p>
          <a:p>
            <a:r>
              <a:rPr lang="en-US" sz="2000" dirty="0">
                <a:latin typeface="Corbel"/>
                <a:cs typeface="Arial"/>
              </a:rPr>
              <a:t>Relief</a:t>
            </a:r>
          </a:p>
          <a:p>
            <a:r>
              <a:rPr lang="en-US" sz="2000" dirty="0">
                <a:latin typeface="Corbel"/>
                <a:cs typeface="Arial"/>
              </a:rPr>
              <a:t>Anger</a:t>
            </a:r>
          </a:p>
          <a:p>
            <a:r>
              <a:rPr lang="en-US" sz="2000" dirty="0">
                <a:latin typeface="Corbel"/>
                <a:cs typeface="Arial"/>
              </a:rPr>
              <a:t>Loneliness</a:t>
            </a:r>
          </a:p>
        </p:txBody>
      </p:sp>
    </p:spTree>
    <p:extLst>
      <p:ext uri="{BB962C8B-B14F-4D97-AF65-F5344CB8AC3E}">
        <p14:creationId xmlns:p14="http://schemas.microsoft.com/office/powerpoint/2010/main" val="9022560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8">
            <a:extLst>
              <a:ext uri="{FF2B5EF4-FFF2-40B4-BE49-F238E27FC236}">
                <a16:creationId xmlns:a16="http://schemas.microsoft.com/office/drawing/2014/main" id="{C1A1C5D3-C053-4EE9-BE1A-419B6E27CC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6" name="Rectangle 10">
            <a:extLst>
              <a:ext uri="{FF2B5EF4-FFF2-40B4-BE49-F238E27FC236}">
                <a16:creationId xmlns:a16="http://schemas.microsoft.com/office/drawing/2014/main" id="{A3473CF9-37EB-43E7-89EF-D2D1C53D1D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27711" y="166254"/>
            <a:ext cx="6288577" cy="999476"/>
          </a:xfrm>
          <a:prstGeom prst="rect">
            <a:avLst/>
          </a:prstGeom>
          <a:ln w="12700">
            <a:solidFill>
              <a:srgbClr val="E1E1E1"/>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1577340" y="232757"/>
            <a:ext cx="5989320" cy="651617"/>
          </a:xfrm>
        </p:spPr>
        <p:txBody>
          <a:bodyPr vert="horz" lIns="91440" tIns="45720" rIns="91440" bIns="45720" rtlCol="0" anchor="ctr">
            <a:normAutofit/>
          </a:bodyPr>
          <a:lstStyle/>
          <a:p>
            <a:pPr defTabSz="914400">
              <a:lnSpc>
                <a:spcPct val="90000"/>
              </a:lnSpc>
            </a:pPr>
            <a:r>
              <a:rPr lang="en-US" sz="3000" kern="1200">
                <a:solidFill>
                  <a:schemeClr val="tx1"/>
                </a:solidFill>
                <a:latin typeface="+mj-lt"/>
                <a:ea typeface="+mj-ea"/>
                <a:cs typeface="+mj-cs"/>
              </a:rPr>
              <a:t>Grief is also physical</a:t>
            </a:r>
          </a:p>
        </p:txBody>
      </p:sp>
      <p:sp>
        <p:nvSpPr>
          <p:cNvPr id="27" name="Rectangle: Rounded Corners 12">
            <a:extLst>
              <a:ext uri="{FF2B5EF4-FFF2-40B4-BE49-F238E27FC236}">
                <a16:creationId xmlns:a16="http://schemas.microsoft.com/office/drawing/2014/main" id="{586B4EF9-43BA-4655-A6FF-1D8E21574C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2332" y="908555"/>
            <a:ext cx="5419335" cy="51435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4" name="Picture 4" descr="Text&#10;&#10;Description automatically generated">
            <a:extLst>
              <a:ext uri="{FF2B5EF4-FFF2-40B4-BE49-F238E27FC236}">
                <a16:creationId xmlns:a16="http://schemas.microsoft.com/office/drawing/2014/main" id="{9F4079E9-8A7C-3AD6-79DD-BF64B886D353}"/>
              </a:ext>
            </a:extLst>
          </p:cNvPr>
          <p:cNvPicPr>
            <a:picLocks noChangeAspect="1"/>
          </p:cNvPicPr>
          <p:nvPr/>
        </p:nvPicPr>
        <p:blipFill>
          <a:blip r:embed="rId2"/>
          <a:stretch>
            <a:fillRect/>
          </a:stretch>
        </p:blipFill>
        <p:spPr>
          <a:xfrm>
            <a:off x="420130" y="1604613"/>
            <a:ext cx="8303740" cy="3072384"/>
          </a:xfrm>
          <a:prstGeom prst="rect">
            <a:avLst/>
          </a:prstGeom>
        </p:spPr>
      </p:pic>
    </p:spTree>
    <p:extLst>
      <p:ext uri="{BB962C8B-B14F-4D97-AF65-F5344CB8AC3E}">
        <p14:creationId xmlns:p14="http://schemas.microsoft.com/office/powerpoint/2010/main" val="30964630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5DB3719-6FDC-4E5D-891D-FF40B7300F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D6B5269-A5F0-4CDC-9892-4E65031C7082}"/>
              </a:ext>
            </a:extLst>
          </p:cNvPr>
          <p:cNvSpPr>
            <a:spLocks noGrp="1"/>
          </p:cNvSpPr>
          <p:nvPr>
            <p:ph type="title"/>
          </p:nvPr>
        </p:nvSpPr>
        <p:spPr>
          <a:xfrm>
            <a:off x="628650" y="273843"/>
            <a:ext cx="7886700" cy="994173"/>
          </a:xfrm>
        </p:spPr>
        <p:txBody>
          <a:bodyPr lIns="91440" tIns="45720" rIns="91440" bIns="45720">
            <a:normAutofit/>
          </a:bodyPr>
          <a:lstStyle/>
          <a:p>
            <a:pPr>
              <a:lnSpc>
                <a:spcPct val="90000"/>
              </a:lnSpc>
            </a:pPr>
            <a:r>
              <a:rPr lang="en-US" sz="3500">
                <a:latin typeface="Arial"/>
                <a:cs typeface="Arial"/>
              </a:rPr>
              <a:t>Grief Reactions: Physical Symptoms</a:t>
            </a:r>
            <a:endParaRPr lang="en-US" sz="3500"/>
          </a:p>
        </p:txBody>
      </p:sp>
      <p:sp>
        <p:nvSpPr>
          <p:cNvPr id="11" name="sketch line">
            <a:extLst>
              <a:ext uri="{FF2B5EF4-FFF2-40B4-BE49-F238E27FC236}">
                <a16:creationId xmlns:a16="http://schemas.microsoft.com/office/drawing/2014/main" id="{E0CBAC23-2E3F-4A90-BA59-F8299F6A5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8650" y="1398984"/>
            <a:ext cx="7818120" cy="13716"/>
          </a:xfrm>
          <a:custGeom>
            <a:avLst/>
            <a:gdLst>
              <a:gd name="connsiteX0" fmla="*/ 0 w 7818120"/>
              <a:gd name="connsiteY0" fmla="*/ 0 h 13716"/>
              <a:gd name="connsiteX1" fmla="*/ 416966 w 7818120"/>
              <a:gd name="connsiteY1" fmla="*/ 0 h 13716"/>
              <a:gd name="connsiteX2" fmla="*/ 1146658 w 7818120"/>
              <a:gd name="connsiteY2" fmla="*/ 0 h 13716"/>
              <a:gd name="connsiteX3" fmla="*/ 1563624 w 7818120"/>
              <a:gd name="connsiteY3" fmla="*/ 0 h 13716"/>
              <a:gd name="connsiteX4" fmla="*/ 2136953 w 7818120"/>
              <a:gd name="connsiteY4" fmla="*/ 0 h 13716"/>
              <a:gd name="connsiteX5" fmla="*/ 2944825 w 7818120"/>
              <a:gd name="connsiteY5" fmla="*/ 0 h 13716"/>
              <a:gd name="connsiteX6" fmla="*/ 3596335 w 7818120"/>
              <a:gd name="connsiteY6" fmla="*/ 0 h 13716"/>
              <a:gd name="connsiteX7" fmla="*/ 4326026 w 7818120"/>
              <a:gd name="connsiteY7" fmla="*/ 0 h 13716"/>
              <a:gd name="connsiteX8" fmla="*/ 4899355 w 7818120"/>
              <a:gd name="connsiteY8" fmla="*/ 0 h 13716"/>
              <a:gd name="connsiteX9" fmla="*/ 5550865 w 7818120"/>
              <a:gd name="connsiteY9" fmla="*/ 0 h 13716"/>
              <a:gd name="connsiteX10" fmla="*/ 6358738 w 7818120"/>
              <a:gd name="connsiteY10" fmla="*/ 0 h 13716"/>
              <a:gd name="connsiteX11" fmla="*/ 6853885 w 7818120"/>
              <a:gd name="connsiteY11" fmla="*/ 0 h 13716"/>
              <a:gd name="connsiteX12" fmla="*/ 7818120 w 7818120"/>
              <a:gd name="connsiteY12" fmla="*/ 0 h 13716"/>
              <a:gd name="connsiteX13" fmla="*/ 7818120 w 7818120"/>
              <a:gd name="connsiteY13" fmla="*/ 13716 h 13716"/>
              <a:gd name="connsiteX14" fmla="*/ 7244791 w 7818120"/>
              <a:gd name="connsiteY14" fmla="*/ 13716 h 13716"/>
              <a:gd name="connsiteX15" fmla="*/ 6827825 w 7818120"/>
              <a:gd name="connsiteY15" fmla="*/ 13716 h 13716"/>
              <a:gd name="connsiteX16" fmla="*/ 6176315 w 7818120"/>
              <a:gd name="connsiteY16" fmla="*/ 13716 h 13716"/>
              <a:gd name="connsiteX17" fmla="*/ 5681167 w 7818120"/>
              <a:gd name="connsiteY17" fmla="*/ 13716 h 13716"/>
              <a:gd name="connsiteX18" fmla="*/ 5029657 w 7818120"/>
              <a:gd name="connsiteY18" fmla="*/ 13716 h 13716"/>
              <a:gd name="connsiteX19" fmla="*/ 4378147 w 7818120"/>
              <a:gd name="connsiteY19" fmla="*/ 13716 h 13716"/>
              <a:gd name="connsiteX20" fmla="*/ 3726637 w 7818120"/>
              <a:gd name="connsiteY20" fmla="*/ 13716 h 13716"/>
              <a:gd name="connsiteX21" fmla="*/ 3075127 w 7818120"/>
              <a:gd name="connsiteY21" fmla="*/ 13716 h 13716"/>
              <a:gd name="connsiteX22" fmla="*/ 2501798 w 7818120"/>
              <a:gd name="connsiteY22" fmla="*/ 13716 h 13716"/>
              <a:gd name="connsiteX23" fmla="*/ 1772107 w 7818120"/>
              <a:gd name="connsiteY23" fmla="*/ 13716 h 13716"/>
              <a:gd name="connsiteX24" fmla="*/ 1120597 w 7818120"/>
              <a:gd name="connsiteY24" fmla="*/ 13716 h 13716"/>
              <a:gd name="connsiteX25" fmla="*/ 0 w 7818120"/>
              <a:gd name="connsiteY25" fmla="*/ 13716 h 13716"/>
              <a:gd name="connsiteX26" fmla="*/ 0 w 7818120"/>
              <a:gd name="connsiteY26" fmla="*/ 0 h 13716"/>
              <a:gd name="connsiteX0" fmla="*/ 0 w 7818120"/>
              <a:gd name="connsiteY0" fmla="*/ 0 h 13716"/>
              <a:gd name="connsiteX1" fmla="*/ 573329 w 7818120"/>
              <a:gd name="connsiteY1" fmla="*/ 0 h 13716"/>
              <a:gd name="connsiteX2" fmla="*/ 990295 w 7818120"/>
              <a:gd name="connsiteY2" fmla="*/ 0 h 13716"/>
              <a:gd name="connsiteX3" fmla="*/ 1394232 w 7818120"/>
              <a:gd name="connsiteY3" fmla="*/ 0 h 13716"/>
              <a:gd name="connsiteX4" fmla="*/ 1798168 w 7818120"/>
              <a:gd name="connsiteY4" fmla="*/ 0 h 13716"/>
              <a:gd name="connsiteX5" fmla="*/ 2371496 w 7818120"/>
              <a:gd name="connsiteY5" fmla="*/ 0 h 13716"/>
              <a:gd name="connsiteX6" fmla="*/ 2944825 w 7818120"/>
              <a:gd name="connsiteY6" fmla="*/ 0 h 13716"/>
              <a:gd name="connsiteX7" fmla="*/ 3752698 w 7818120"/>
              <a:gd name="connsiteY7" fmla="*/ 0 h 13716"/>
              <a:gd name="connsiteX8" fmla="*/ 4247845 w 7818120"/>
              <a:gd name="connsiteY8" fmla="*/ 0 h 13716"/>
              <a:gd name="connsiteX9" fmla="*/ 5055718 w 7818120"/>
              <a:gd name="connsiteY9" fmla="*/ 0 h 13716"/>
              <a:gd name="connsiteX10" fmla="*/ 5863590 w 7818120"/>
              <a:gd name="connsiteY10" fmla="*/ 0 h 13716"/>
              <a:gd name="connsiteX11" fmla="*/ 6515100 w 7818120"/>
              <a:gd name="connsiteY11" fmla="*/ 0 h 13716"/>
              <a:gd name="connsiteX12" fmla="*/ 7818120 w 7818120"/>
              <a:gd name="connsiteY12" fmla="*/ 0 h 13716"/>
              <a:gd name="connsiteX13" fmla="*/ 7818120 w 7818120"/>
              <a:gd name="connsiteY13" fmla="*/ 13716 h 13716"/>
              <a:gd name="connsiteX14" fmla="*/ 7401154 w 7818120"/>
              <a:gd name="connsiteY14" fmla="*/ 13716 h 13716"/>
              <a:gd name="connsiteX15" fmla="*/ 6593281 w 7818120"/>
              <a:gd name="connsiteY15" fmla="*/ 13716 h 13716"/>
              <a:gd name="connsiteX16" fmla="*/ 6098134 w 7818120"/>
              <a:gd name="connsiteY16" fmla="*/ 13716 h 13716"/>
              <a:gd name="connsiteX17" fmla="*/ 5446624 w 7818120"/>
              <a:gd name="connsiteY17" fmla="*/ 13716 h 13716"/>
              <a:gd name="connsiteX18" fmla="*/ 4638751 w 7818120"/>
              <a:gd name="connsiteY18" fmla="*/ 13716 h 13716"/>
              <a:gd name="connsiteX19" fmla="*/ 3987241 w 7818120"/>
              <a:gd name="connsiteY19" fmla="*/ 13716 h 13716"/>
              <a:gd name="connsiteX20" fmla="*/ 3570275 w 7818120"/>
              <a:gd name="connsiteY20" fmla="*/ 13716 h 13716"/>
              <a:gd name="connsiteX21" fmla="*/ 3075127 w 7818120"/>
              <a:gd name="connsiteY21" fmla="*/ 13716 h 13716"/>
              <a:gd name="connsiteX22" fmla="*/ 2267255 w 7818120"/>
              <a:gd name="connsiteY22" fmla="*/ 13716 h 13716"/>
              <a:gd name="connsiteX23" fmla="*/ 1615745 w 7818120"/>
              <a:gd name="connsiteY23" fmla="*/ 13716 h 13716"/>
              <a:gd name="connsiteX24" fmla="*/ 1120597 w 7818120"/>
              <a:gd name="connsiteY24" fmla="*/ 13716 h 13716"/>
              <a:gd name="connsiteX25" fmla="*/ 0 w 7818120"/>
              <a:gd name="connsiteY25" fmla="*/ 13716 h 13716"/>
              <a:gd name="connsiteX26" fmla="*/ 0 w 7818120"/>
              <a:gd name="connsiteY26"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818120" h="13716" fill="none" extrusionOk="0">
                <a:moveTo>
                  <a:pt x="0" y="0"/>
                </a:moveTo>
                <a:cubicBezTo>
                  <a:pt x="101002" y="-20048"/>
                  <a:pt x="215808" y="13837"/>
                  <a:pt x="416966" y="0"/>
                </a:cubicBezTo>
                <a:cubicBezTo>
                  <a:pt x="573264" y="9422"/>
                  <a:pt x="897859" y="4188"/>
                  <a:pt x="1146658" y="0"/>
                </a:cubicBezTo>
                <a:cubicBezTo>
                  <a:pt x="1409722" y="12227"/>
                  <a:pt x="1377475" y="-3286"/>
                  <a:pt x="1563624" y="0"/>
                </a:cubicBezTo>
                <a:cubicBezTo>
                  <a:pt x="1758084" y="11330"/>
                  <a:pt x="1967746" y="-7403"/>
                  <a:pt x="2136953" y="0"/>
                </a:cubicBezTo>
                <a:cubicBezTo>
                  <a:pt x="2354826" y="-5751"/>
                  <a:pt x="2687014" y="20029"/>
                  <a:pt x="2944825" y="0"/>
                </a:cubicBezTo>
                <a:cubicBezTo>
                  <a:pt x="3238848" y="15226"/>
                  <a:pt x="3415761" y="33925"/>
                  <a:pt x="3596335" y="0"/>
                </a:cubicBezTo>
                <a:cubicBezTo>
                  <a:pt x="3815108" y="13362"/>
                  <a:pt x="3972448" y="-68797"/>
                  <a:pt x="4326026" y="0"/>
                </a:cubicBezTo>
                <a:cubicBezTo>
                  <a:pt x="4638028" y="39995"/>
                  <a:pt x="4794473" y="211"/>
                  <a:pt x="4899355" y="0"/>
                </a:cubicBezTo>
                <a:cubicBezTo>
                  <a:pt x="5037170" y="-13296"/>
                  <a:pt x="5289722" y="-48609"/>
                  <a:pt x="5550865" y="0"/>
                </a:cubicBezTo>
                <a:cubicBezTo>
                  <a:pt x="5740088" y="19163"/>
                  <a:pt x="6143605" y="-29909"/>
                  <a:pt x="6358738" y="0"/>
                </a:cubicBezTo>
                <a:cubicBezTo>
                  <a:pt x="6556443" y="18955"/>
                  <a:pt x="6741581" y="-22634"/>
                  <a:pt x="6853885" y="0"/>
                </a:cubicBezTo>
                <a:cubicBezTo>
                  <a:pt x="6996029" y="20497"/>
                  <a:pt x="7453286" y="6658"/>
                  <a:pt x="7818120" y="0"/>
                </a:cubicBezTo>
                <a:cubicBezTo>
                  <a:pt x="7817249" y="3138"/>
                  <a:pt x="7818107" y="8565"/>
                  <a:pt x="7818120" y="13716"/>
                </a:cubicBezTo>
                <a:cubicBezTo>
                  <a:pt x="7701883" y="-38533"/>
                  <a:pt x="7395843" y="3865"/>
                  <a:pt x="7244791" y="13716"/>
                </a:cubicBezTo>
                <a:cubicBezTo>
                  <a:pt x="7088282" y="9835"/>
                  <a:pt x="6958165" y="16330"/>
                  <a:pt x="6827825" y="13716"/>
                </a:cubicBezTo>
                <a:cubicBezTo>
                  <a:pt x="6715653" y="-7377"/>
                  <a:pt x="6356779" y="28552"/>
                  <a:pt x="6176315" y="13716"/>
                </a:cubicBezTo>
                <a:cubicBezTo>
                  <a:pt x="6015772" y="-9504"/>
                  <a:pt x="5852284" y="-4528"/>
                  <a:pt x="5681167" y="13716"/>
                </a:cubicBezTo>
                <a:cubicBezTo>
                  <a:pt x="5508148" y="43447"/>
                  <a:pt x="5305363" y="-11419"/>
                  <a:pt x="5029657" y="13716"/>
                </a:cubicBezTo>
                <a:cubicBezTo>
                  <a:pt x="4760375" y="42218"/>
                  <a:pt x="4637400" y="31106"/>
                  <a:pt x="4378147" y="13716"/>
                </a:cubicBezTo>
                <a:cubicBezTo>
                  <a:pt x="4094943" y="3471"/>
                  <a:pt x="4037303" y="22996"/>
                  <a:pt x="3726637" y="13716"/>
                </a:cubicBezTo>
                <a:cubicBezTo>
                  <a:pt x="3400340" y="-7031"/>
                  <a:pt x="3320728" y="56486"/>
                  <a:pt x="3075127" y="13716"/>
                </a:cubicBezTo>
                <a:cubicBezTo>
                  <a:pt x="2809301" y="-30329"/>
                  <a:pt x="2702630" y="11905"/>
                  <a:pt x="2501798" y="13716"/>
                </a:cubicBezTo>
                <a:cubicBezTo>
                  <a:pt x="2308686" y="16179"/>
                  <a:pt x="2079466" y="978"/>
                  <a:pt x="1772107" y="13716"/>
                </a:cubicBezTo>
                <a:cubicBezTo>
                  <a:pt x="1420202" y="42492"/>
                  <a:pt x="1431765" y="24341"/>
                  <a:pt x="1120597" y="13716"/>
                </a:cubicBezTo>
                <a:cubicBezTo>
                  <a:pt x="791266" y="27035"/>
                  <a:pt x="235945" y="77750"/>
                  <a:pt x="0" y="13716"/>
                </a:cubicBezTo>
                <a:cubicBezTo>
                  <a:pt x="-457" y="9675"/>
                  <a:pt x="580" y="3290"/>
                  <a:pt x="0" y="0"/>
                </a:cubicBezTo>
                <a:close/>
              </a:path>
              <a:path w="7818120" h="13716" stroke="0" extrusionOk="0">
                <a:moveTo>
                  <a:pt x="0" y="0"/>
                </a:moveTo>
                <a:cubicBezTo>
                  <a:pt x="161767" y="-7030"/>
                  <a:pt x="286873" y="-11228"/>
                  <a:pt x="573329" y="0"/>
                </a:cubicBezTo>
                <a:cubicBezTo>
                  <a:pt x="860952" y="-8429"/>
                  <a:pt x="823968" y="-2420"/>
                  <a:pt x="990295" y="0"/>
                </a:cubicBezTo>
                <a:cubicBezTo>
                  <a:pt x="1144921" y="-13846"/>
                  <a:pt x="1288801" y="10931"/>
                  <a:pt x="1394232" y="0"/>
                </a:cubicBezTo>
                <a:cubicBezTo>
                  <a:pt x="1499663" y="-10931"/>
                  <a:pt x="1677634" y="10318"/>
                  <a:pt x="1798168" y="0"/>
                </a:cubicBezTo>
                <a:cubicBezTo>
                  <a:pt x="2021167" y="5465"/>
                  <a:pt x="2087775" y="-15972"/>
                  <a:pt x="2371496" y="0"/>
                </a:cubicBezTo>
                <a:cubicBezTo>
                  <a:pt x="2646084" y="3640"/>
                  <a:pt x="2709294" y="-15431"/>
                  <a:pt x="2944825" y="0"/>
                </a:cubicBezTo>
                <a:cubicBezTo>
                  <a:pt x="3182104" y="39801"/>
                  <a:pt x="3563508" y="7189"/>
                  <a:pt x="3752698" y="0"/>
                </a:cubicBezTo>
                <a:cubicBezTo>
                  <a:pt x="4004713" y="-51688"/>
                  <a:pt x="4111759" y="8465"/>
                  <a:pt x="4247845" y="0"/>
                </a:cubicBezTo>
                <a:cubicBezTo>
                  <a:pt x="4409051" y="-38636"/>
                  <a:pt x="4840912" y="-6880"/>
                  <a:pt x="5055718" y="0"/>
                </a:cubicBezTo>
                <a:cubicBezTo>
                  <a:pt x="5318987" y="12828"/>
                  <a:pt x="5464207" y="16349"/>
                  <a:pt x="5863590" y="0"/>
                </a:cubicBezTo>
                <a:cubicBezTo>
                  <a:pt x="6258188" y="21536"/>
                  <a:pt x="6373895" y="-20866"/>
                  <a:pt x="6515100" y="0"/>
                </a:cubicBezTo>
                <a:cubicBezTo>
                  <a:pt x="6673199" y="-42487"/>
                  <a:pt x="7368245" y="-124798"/>
                  <a:pt x="7818120" y="0"/>
                </a:cubicBezTo>
                <a:cubicBezTo>
                  <a:pt x="7817779" y="6351"/>
                  <a:pt x="7818443" y="9419"/>
                  <a:pt x="7818120" y="13716"/>
                </a:cubicBezTo>
                <a:cubicBezTo>
                  <a:pt x="7615777" y="-5643"/>
                  <a:pt x="7527543" y="-10322"/>
                  <a:pt x="7401154" y="13716"/>
                </a:cubicBezTo>
                <a:cubicBezTo>
                  <a:pt x="7322611" y="43324"/>
                  <a:pt x="6964426" y="-29538"/>
                  <a:pt x="6593281" y="13716"/>
                </a:cubicBezTo>
                <a:cubicBezTo>
                  <a:pt x="6260055" y="29261"/>
                  <a:pt x="6287545" y="-8535"/>
                  <a:pt x="6098134" y="13716"/>
                </a:cubicBezTo>
                <a:cubicBezTo>
                  <a:pt x="5900337" y="10423"/>
                  <a:pt x="5605990" y="68049"/>
                  <a:pt x="5446624" y="13716"/>
                </a:cubicBezTo>
                <a:cubicBezTo>
                  <a:pt x="5244167" y="-27676"/>
                  <a:pt x="4914971" y="-38930"/>
                  <a:pt x="4638751" y="13716"/>
                </a:cubicBezTo>
                <a:cubicBezTo>
                  <a:pt x="4353273" y="3808"/>
                  <a:pt x="4297533" y="9304"/>
                  <a:pt x="3987241" y="13716"/>
                </a:cubicBezTo>
                <a:cubicBezTo>
                  <a:pt x="3687723" y="37304"/>
                  <a:pt x="3776181" y="25467"/>
                  <a:pt x="3570275" y="13716"/>
                </a:cubicBezTo>
                <a:cubicBezTo>
                  <a:pt x="3396160" y="5677"/>
                  <a:pt x="3285909" y="43738"/>
                  <a:pt x="3075127" y="13716"/>
                </a:cubicBezTo>
                <a:cubicBezTo>
                  <a:pt x="2869474" y="36940"/>
                  <a:pt x="2676329" y="400"/>
                  <a:pt x="2267255" y="13716"/>
                </a:cubicBezTo>
                <a:cubicBezTo>
                  <a:pt x="1866401" y="19960"/>
                  <a:pt x="1882987" y="21124"/>
                  <a:pt x="1615745" y="13716"/>
                </a:cubicBezTo>
                <a:cubicBezTo>
                  <a:pt x="1346085" y="8807"/>
                  <a:pt x="1323312" y="7820"/>
                  <a:pt x="1120597" y="13716"/>
                </a:cubicBezTo>
                <a:cubicBezTo>
                  <a:pt x="940237" y="-65547"/>
                  <a:pt x="569386" y="23019"/>
                  <a:pt x="0" y="13716"/>
                </a:cubicBezTo>
                <a:cubicBezTo>
                  <a:pt x="794" y="8095"/>
                  <a:pt x="29" y="5295"/>
                  <a:pt x="0" y="0"/>
                </a:cubicBezTo>
                <a:close/>
              </a:path>
              <a:path w="7818120" h="13716" fill="none" stroke="0" extrusionOk="0">
                <a:moveTo>
                  <a:pt x="0" y="0"/>
                </a:moveTo>
                <a:cubicBezTo>
                  <a:pt x="102311" y="-24031"/>
                  <a:pt x="206428" y="20084"/>
                  <a:pt x="416966" y="0"/>
                </a:cubicBezTo>
                <a:cubicBezTo>
                  <a:pt x="662339" y="-9883"/>
                  <a:pt x="833564" y="-11910"/>
                  <a:pt x="1146658" y="0"/>
                </a:cubicBezTo>
                <a:cubicBezTo>
                  <a:pt x="1398993" y="16754"/>
                  <a:pt x="1378239" y="-4997"/>
                  <a:pt x="1563624" y="0"/>
                </a:cubicBezTo>
                <a:cubicBezTo>
                  <a:pt x="1738265" y="3015"/>
                  <a:pt x="2006667" y="23864"/>
                  <a:pt x="2136953" y="0"/>
                </a:cubicBezTo>
                <a:cubicBezTo>
                  <a:pt x="2338524" y="-3063"/>
                  <a:pt x="2693378" y="-15904"/>
                  <a:pt x="2944825" y="0"/>
                </a:cubicBezTo>
                <a:cubicBezTo>
                  <a:pt x="3201439" y="-13695"/>
                  <a:pt x="3379198" y="46243"/>
                  <a:pt x="3596335" y="0"/>
                </a:cubicBezTo>
                <a:cubicBezTo>
                  <a:pt x="3778868" y="-61549"/>
                  <a:pt x="3979469" y="3461"/>
                  <a:pt x="4326026" y="0"/>
                </a:cubicBezTo>
                <a:cubicBezTo>
                  <a:pt x="4670641" y="40397"/>
                  <a:pt x="4801160" y="2093"/>
                  <a:pt x="4899355" y="0"/>
                </a:cubicBezTo>
                <a:cubicBezTo>
                  <a:pt x="4972821" y="-4221"/>
                  <a:pt x="5326959" y="8892"/>
                  <a:pt x="5550865" y="0"/>
                </a:cubicBezTo>
                <a:cubicBezTo>
                  <a:pt x="5793178" y="12267"/>
                  <a:pt x="6146346" y="-4531"/>
                  <a:pt x="6358738" y="0"/>
                </a:cubicBezTo>
                <a:cubicBezTo>
                  <a:pt x="6580825" y="49349"/>
                  <a:pt x="6739467" y="13524"/>
                  <a:pt x="6853885" y="0"/>
                </a:cubicBezTo>
                <a:cubicBezTo>
                  <a:pt x="7057243" y="-60557"/>
                  <a:pt x="7415107" y="-58698"/>
                  <a:pt x="7818120" y="0"/>
                </a:cubicBezTo>
                <a:cubicBezTo>
                  <a:pt x="7818044" y="2812"/>
                  <a:pt x="7817504" y="9122"/>
                  <a:pt x="7818120" y="13716"/>
                </a:cubicBezTo>
                <a:cubicBezTo>
                  <a:pt x="7693944" y="-8187"/>
                  <a:pt x="7376376" y="-11249"/>
                  <a:pt x="7244791" y="13716"/>
                </a:cubicBezTo>
                <a:cubicBezTo>
                  <a:pt x="7100086" y="-10289"/>
                  <a:pt x="6942350" y="30849"/>
                  <a:pt x="6827825" y="13716"/>
                </a:cubicBezTo>
                <a:cubicBezTo>
                  <a:pt x="6691364" y="23301"/>
                  <a:pt x="6342432" y="32760"/>
                  <a:pt x="6176315" y="13716"/>
                </a:cubicBezTo>
                <a:cubicBezTo>
                  <a:pt x="6012855" y="23946"/>
                  <a:pt x="5862931" y="-5523"/>
                  <a:pt x="5681167" y="13716"/>
                </a:cubicBezTo>
                <a:cubicBezTo>
                  <a:pt x="5485664" y="67025"/>
                  <a:pt x="5296023" y="-3294"/>
                  <a:pt x="5029657" y="13716"/>
                </a:cubicBezTo>
                <a:cubicBezTo>
                  <a:pt x="4753680" y="44474"/>
                  <a:pt x="4640335" y="33934"/>
                  <a:pt x="4378147" y="13716"/>
                </a:cubicBezTo>
                <a:cubicBezTo>
                  <a:pt x="4103046" y="-9109"/>
                  <a:pt x="4022480" y="39276"/>
                  <a:pt x="3726637" y="13716"/>
                </a:cubicBezTo>
                <a:cubicBezTo>
                  <a:pt x="3429109" y="-1096"/>
                  <a:pt x="3316488" y="56843"/>
                  <a:pt x="3075127" y="13716"/>
                </a:cubicBezTo>
                <a:cubicBezTo>
                  <a:pt x="2821014" y="1521"/>
                  <a:pt x="2665050" y="-15835"/>
                  <a:pt x="2501798" y="13716"/>
                </a:cubicBezTo>
                <a:cubicBezTo>
                  <a:pt x="2343345" y="24822"/>
                  <a:pt x="2120041" y="-54999"/>
                  <a:pt x="1772107" y="13716"/>
                </a:cubicBezTo>
                <a:cubicBezTo>
                  <a:pt x="1424078" y="46093"/>
                  <a:pt x="1427418" y="28000"/>
                  <a:pt x="1120597" y="13716"/>
                </a:cubicBezTo>
                <a:cubicBezTo>
                  <a:pt x="796486" y="41366"/>
                  <a:pt x="243712" y="43226"/>
                  <a:pt x="0" y="13716"/>
                </a:cubicBezTo>
                <a:cubicBezTo>
                  <a:pt x="203" y="9362"/>
                  <a:pt x="845" y="2328"/>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7818120"/>
                      <a:gd name="connsiteY0" fmla="*/ 0 h 13716"/>
                      <a:gd name="connsiteX1" fmla="*/ 416966 w 7818120"/>
                      <a:gd name="connsiteY1" fmla="*/ 0 h 13716"/>
                      <a:gd name="connsiteX2" fmla="*/ 1146658 w 7818120"/>
                      <a:gd name="connsiteY2" fmla="*/ 0 h 13716"/>
                      <a:gd name="connsiteX3" fmla="*/ 1563624 w 7818120"/>
                      <a:gd name="connsiteY3" fmla="*/ 0 h 13716"/>
                      <a:gd name="connsiteX4" fmla="*/ 2136953 w 7818120"/>
                      <a:gd name="connsiteY4" fmla="*/ 0 h 13716"/>
                      <a:gd name="connsiteX5" fmla="*/ 2944825 w 7818120"/>
                      <a:gd name="connsiteY5" fmla="*/ 0 h 13716"/>
                      <a:gd name="connsiteX6" fmla="*/ 3596335 w 7818120"/>
                      <a:gd name="connsiteY6" fmla="*/ 0 h 13716"/>
                      <a:gd name="connsiteX7" fmla="*/ 4326026 w 7818120"/>
                      <a:gd name="connsiteY7" fmla="*/ 0 h 13716"/>
                      <a:gd name="connsiteX8" fmla="*/ 4899355 w 7818120"/>
                      <a:gd name="connsiteY8" fmla="*/ 0 h 13716"/>
                      <a:gd name="connsiteX9" fmla="*/ 5550865 w 7818120"/>
                      <a:gd name="connsiteY9" fmla="*/ 0 h 13716"/>
                      <a:gd name="connsiteX10" fmla="*/ 6358738 w 7818120"/>
                      <a:gd name="connsiteY10" fmla="*/ 0 h 13716"/>
                      <a:gd name="connsiteX11" fmla="*/ 6853885 w 7818120"/>
                      <a:gd name="connsiteY11" fmla="*/ 0 h 13716"/>
                      <a:gd name="connsiteX12" fmla="*/ 7818120 w 7818120"/>
                      <a:gd name="connsiteY12" fmla="*/ 0 h 13716"/>
                      <a:gd name="connsiteX13" fmla="*/ 7818120 w 7818120"/>
                      <a:gd name="connsiteY13" fmla="*/ 13716 h 13716"/>
                      <a:gd name="connsiteX14" fmla="*/ 7244791 w 7818120"/>
                      <a:gd name="connsiteY14" fmla="*/ 13716 h 13716"/>
                      <a:gd name="connsiteX15" fmla="*/ 6827825 w 7818120"/>
                      <a:gd name="connsiteY15" fmla="*/ 13716 h 13716"/>
                      <a:gd name="connsiteX16" fmla="*/ 6176315 w 7818120"/>
                      <a:gd name="connsiteY16" fmla="*/ 13716 h 13716"/>
                      <a:gd name="connsiteX17" fmla="*/ 5681167 w 7818120"/>
                      <a:gd name="connsiteY17" fmla="*/ 13716 h 13716"/>
                      <a:gd name="connsiteX18" fmla="*/ 5029657 w 7818120"/>
                      <a:gd name="connsiteY18" fmla="*/ 13716 h 13716"/>
                      <a:gd name="connsiteX19" fmla="*/ 4378147 w 7818120"/>
                      <a:gd name="connsiteY19" fmla="*/ 13716 h 13716"/>
                      <a:gd name="connsiteX20" fmla="*/ 3726637 w 7818120"/>
                      <a:gd name="connsiteY20" fmla="*/ 13716 h 13716"/>
                      <a:gd name="connsiteX21" fmla="*/ 3075127 w 7818120"/>
                      <a:gd name="connsiteY21" fmla="*/ 13716 h 13716"/>
                      <a:gd name="connsiteX22" fmla="*/ 2501798 w 7818120"/>
                      <a:gd name="connsiteY22" fmla="*/ 13716 h 13716"/>
                      <a:gd name="connsiteX23" fmla="*/ 1772107 w 7818120"/>
                      <a:gd name="connsiteY23" fmla="*/ 13716 h 13716"/>
                      <a:gd name="connsiteX24" fmla="*/ 1120597 w 7818120"/>
                      <a:gd name="connsiteY24" fmla="*/ 13716 h 13716"/>
                      <a:gd name="connsiteX25" fmla="*/ 0 w 7818120"/>
                      <a:gd name="connsiteY25" fmla="*/ 13716 h 13716"/>
                      <a:gd name="connsiteX26" fmla="*/ 0 w 7818120"/>
                      <a:gd name="connsiteY26"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818120" h="13716" fill="none" extrusionOk="0">
                        <a:moveTo>
                          <a:pt x="0" y="0"/>
                        </a:moveTo>
                        <a:cubicBezTo>
                          <a:pt x="121520" y="-12182"/>
                          <a:pt x="211324" y="18247"/>
                          <a:pt x="416966" y="0"/>
                        </a:cubicBezTo>
                        <a:cubicBezTo>
                          <a:pt x="622608" y="-18247"/>
                          <a:pt x="891241" y="-13744"/>
                          <a:pt x="1146658" y="0"/>
                        </a:cubicBezTo>
                        <a:cubicBezTo>
                          <a:pt x="1402075" y="13744"/>
                          <a:pt x="1378880" y="-8543"/>
                          <a:pt x="1563624" y="0"/>
                        </a:cubicBezTo>
                        <a:cubicBezTo>
                          <a:pt x="1748368" y="8543"/>
                          <a:pt x="1972300" y="7443"/>
                          <a:pt x="2136953" y="0"/>
                        </a:cubicBezTo>
                        <a:cubicBezTo>
                          <a:pt x="2301606" y="-7443"/>
                          <a:pt x="2679634" y="12382"/>
                          <a:pt x="2944825" y="0"/>
                        </a:cubicBezTo>
                        <a:cubicBezTo>
                          <a:pt x="3210016" y="-12382"/>
                          <a:pt x="3409232" y="17967"/>
                          <a:pt x="3596335" y="0"/>
                        </a:cubicBezTo>
                        <a:cubicBezTo>
                          <a:pt x="3783438" y="-17967"/>
                          <a:pt x="4002523" y="-28578"/>
                          <a:pt x="4326026" y="0"/>
                        </a:cubicBezTo>
                        <a:cubicBezTo>
                          <a:pt x="4649529" y="28578"/>
                          <a:pt x="4777384" y="-3624"/>
                          <a:pt x="4899355" y="0"/>
                        </a:cubicBezTo>
                        <a:cubicBezTo>
                          <a:pt x="5021326" y="3624"/>
                          <a:pt x="5317653" y="1281"/>
                          <a:pt x="5550865" y="0"/>
                        </a:cubicBezTo>
                        <a:cubicBezTo>
                          <a:pt x="5784077" y="-1281"/>
                          <a:pt x="6142956" y="-39637"/>
                          <a:pt x="6358738" y="0"/>
                        </a:cubicBezTo>
                        <a:cubicBezTo>
                          <a:pt x="6574520" y="39637"/>
                          <a:pt x="6724785" y="-4460"/>
                          <a:pt x="6853885" y="0"/>
                        </a:cubicBezTo>
                        <a:cubicBezTo>
                          <a:pt x="6982985" y="4460"/>
                          <a:pt x="7403044" y="-1955"/>
                          <a:pt x="7818120" y="0"/>
                        </a:cubicBezTo>
                        <a:cubicBezTo>
                          <a:pt x="7818217" y="2784"/>
                          <a:pt x="7818136" y="9558"/>
                          <a:pt x="7818120" y="13716"/>
                        </a:cubicBezTo>
                        <a:cubicBezTo>
                          <a:pt x="7698847" y="-7839"/>
                          <a:pt x="7390924" y="18407"/>
                          <a:pt x="7244791" y="13716"/>
                        </a:cubicBezTo>
                        <a:cubicBezTo>
                          <a:pt x="7098658" y="9025"/>
                          <a:pt x="6952735" y="24785"/>
                          <a:pt x="6827825" y="13716"/>
                        </a:cubicBezTo>
                        <a:cubicBezTo>
                          <a:pt x="6702915" y="2647"/>
                          <a:pt x="6338661" y="29958"/>
                          <a:pt x="6176315" y="13716"/>
                        </a:cubicBezTo>
                        <a:cubicBezTo>
                          <a:pt x="6013969" y="-2526"/>
                          <a:pt x="5850602" y="1790"/>
                          <a:pt x="5681167" y="13716"/>
                        </a:cubicBezTo>
                        <a:cubicBezTo>
                          <a:pt x="5511732" y="25642"/>
                          <a:pt x="5312143" y="-4154"/>
                          <a:pt x="5029657" y="13716"/>
                        </a:cubicBezTo>
                        <a:cubicBezTo>
                          <a:pt x="4747171" y="31586"/>
                          <a:pt x="4655062" y="26168"/>
                          <a:pt x="4378147" y="13716"/>
                        </a:cubicBezTo>
                        <a:cubicBezTo>
                          <a:pt x="4101232" y="1265"/>
                          <a:pt x="4037646" y="40134"/>
                          <a:pt x="3726637" y="13716"/>
                        </a:cubicBezTo>
                        <a:cubicBezTo>
                          <a:pt x="3415628" y="-12702"/>
                          <a:pt x="3321756" y="40935"/>
                          <a:pt x="3075127" y="13716"/>
                        </a:cubicBezTo>
                        <a:cubicBezTo>
                          <a:pt x="2828498" y="-13503"/>
                          <a:pt x="2684733" y="10281"/>
                          <a:pt x="2501798" y="13716"/>
                        </a:cubicBezTo>
                        <a:cubicBezTo>
                          <a:pt x="2318863" y="17151"/>
                          <a:pt x="2121844" y="-17585"/>
                          <a:pt x="1772107" y="13716"/>
                        </a:cubicBezTo>
                        <a:cubicBezTo>
                          <a:pt x="1422370" y="45017"/>
                          <a:pt x="1431548" y="27094"/>
                          <a:pt x="1120597" y="13716"/>
                        </a:cubicBezTo>
                        <a:cubicBezTo>
                          <a:pt x="809646" y="339"/>
                          <a:pt x="246393" y="51668"/>
                          <a:pt x="0" y="13716"/>
                        </a:cubicBezTo>
                        <a:cubicBezTo>
                          <a:pt x="-100" y="9589"/>
                          <a:pt x="468" y="2983"/>
                          <a:pt x="0" y="0"/>
                        </a:cubicBezTo>
                        <a:close/>
                      </a:path>
                      <a:path w="7818120" h="13716" stroke="0" extrusionOk="0">
                        <a:moveTo>
                          <a:pt x="0" y="0"/>
                        </a:moveTo>
                        <a:cubicBezTo>
                          <a:pt x="177487" y="-4302"/>
                          <a:pt x="287499" y="4997"/>
                          <a:pt x="573329" y="0"/>
                        </a:cubicBezTo>
                        <a:cubicBezTo>
                          <a:pt x="859159" y="-4997"/>
                          <a:pt x="821965" y="-336"/>
                          <a:pt x="990295" y="0"/>
                        </a:cubicBezTo>
                        <a:cubicBezTo>
                          <a:pt x="1158625" y="336"/>
                          <a:pt x="1587918" y="-4681"/>
                          <a:pt x="1798168" y="0"/>
                        </a:cubicBezTo>
                        <a:cubicBezTo>
                          <a:pt x="2008418" y="4681"/>
                          <a:pt x="2088841" y="-2754"/>
                          <a:pt x="2371496" y="0"/>
                        </a:cubicBezTo>
                        <a:cubicBezTo>
                          <a:pt x="2654151" y="2754"/>
                          <a:pt x="2701462" y="-24976"/>
                          <a:pt x="2944825" y="0"/>
                        </a:cubicBezTo>
                        <a:cubicBezTo>
                          <a:pt x="3188188" y="24976"/>
                          <a:pt x="3511636" y="25407"/>
                          <a:pt x="3752698" y="0"/>
                        </a:cubicBezTo>
                        <a:cubicBezTo>
                          <a:pt x="3993760" y="-25407"/>
                          <a:pt x="4107153" y="6432"/>
                          <a:pt x="4247845" y="0"/>
                        </a:cubicBezTo>
                        <a:cubicBezTo>
                          <a:pt x="4388537" y="-6432"/>
                          <a:pt x="4835598" y="-5108"/>
                          <a:pt x="5055718" y="0"/>
                        </a:cubicBezTo>
                        <a:cubicBezTo>
                          <a:pt x="5275838" y="5108"/>
                          <a:pt x="5461006" y="-24536"/>
                          <a:pt x="5863590" y="0"/>
                        </a:cubicBezTo>
                        <a:cubicBezTo>
                          <a:pt x="6266174" y="24536"/>
                          <a:pt x="6355549" y="-19657"/>
                          <a:pt x="6515100" y="0"/>
                        </a:cubicBezTo>
                        <a:cubicBezTo>
                          <a:pt x="6674651" y="19657"/>
                          <a:pt x="7275423" y="-57462"/>
                          <a:pt x="7818120" y="0"/>
                        </a:cubicBezTo>
                        <a:cubicBezTo>
                          <a:pt x="7817446" y="5682"/>
                          <a:pt x="7817517" y="9439"/>
                          <a:pt x="7818120" y="13716"/>
                        </a:cubicBezTo>
                        <a:cubicBezTo>
                          <a:pt x="7610240" y="34"/>
                          <a:pt x="7521789" y="3149"/>
                          <a:pt x="7401154" y="13716"/>
                        </a:cubicBezTo>
                        <a:cubicBezTo>
                          <a:pt x="7280519" y="24283"/>
                          <a:pt x="6930719" y="-347"/>
                          <a:pt x="6593281" y="13716"/>
                        </a:cubicBezTo>
                        <a:cubicBezTo>
                          <a:pt x="6255843" y="27779"/>
                          <a:pt x="6286682" y="-3410"/>
                          <a:pt x="6098134" y="13716"/>
                        </a:cubicBezTo>
                        <a:cubicBezTo>
                          <a:pt x="5909586" y="30842"/>
                          <a:pt x="5602789" y="44024"/>
                          <a:pt x="5446624" y="13716"/>
                        </a:cubicBezTo>
                        <a:cubicBezTo>
                          <a:pt x="5290459" y="-16592"/>
                          <a:pt x="4917039" y="17388"/>
                          <a:pt x="4638751" y="13716"/>
                        </a:cubicBezTo>
                        <a:cubicBezTo>
                          <a:pt x="4360463" y="10044"/>
                          <a:pt x="4304690" y="878"/>
                          <a:pt x="3987241" y="13716"/>
                        </a:cubicBezTo>
                        <a:cubicBezTo>
                          <a:pt x="3669792" y="26555"/>
                          <a:pt x="3758742" y="27979"/>
                          <a:pt x="3570275" y="13716"/>
                        </a:cubicBezTo>
                        <a:cubicBezTo>
                          <a:pt x="3381808" y="-547"/>
                          <a:pt x="3267153" y="31628"/>
                          <a:pt x="3075127" y="13716"/>
                        </a:cubicBezTo>
                        <a:cubicBezTo>
                          <a:pt x="2883101" y="-4196"/>
                          <a:pt x="2665825" y="6401"/>
                          <a:pt x="2267255" y="13716"/>
                        </a:cubicBezTo>
                        <a:cubicBezTo>
                          <a:pt x="1868685" y="21031"/>
                          <a:pt x="1884698" y="23838"/>
                          <a:pt x="1615745" y="13716"/>
                        </a:cubicBezTo>
                        <a:cubicBezTo>
                          <a:pt x="1346792" y="3595"/>
                          <a:pt x="1320952" y="5858"/>
                          <a:pt x="1120597" y="13716"/>
                        </a:cubicBezTo>
                        <a:cubicBezTo>
                          <a:pt x="920242" y="21574"/>
                          <a:pt x="556507" y="46218"/>
                          <a:pt x="0" y="13716"/>
                        </a:cubicBezTo>
                        <a:cubicBezTo>
                          <a:pt x="303" y="7982"/>
                          <a:pt x="182" y="5202"/>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538D5F1F-0504-02D3-5BB1-8D2B50E792D0}"/>
              </a:ext>
            </a:extLst>
          </p:cNvPr>
          <p:cNvGraphicFramePr>
            <a:graphicFrameLocks noGrp="1"/>
          </p:cNvGraphicFramePr>
          <p:nvPr>
            <p:ph idx="1"/>
            <p:extLst>
              <p:ext uri="{D42A27DB-BD31-4B8C-83A1-F6EECF244321}">
                <p14:modId xmlns:p14="http://schemas.microsoft.com/office/powerpoint/2010/main" val="637690893"/>
              </p:ext>
            </p:extLst>
          </p:nvPr>
        </p:nvGraphicFramePr>
        <p:xfrm>
          <a:off x="628650" y="1671065"/>
          <a:ext cx="7886700" cy="29616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675073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D6B5269-A5F0-4CDC-9892-4E65031C7082}"/>
              </a:ext>
            </a:extLst>
          </p:cNvPr>
          <p:cNvSpPr>
            <a:spLocks noGrp="1"/>
          </p:cNvSpPr>
          <p:nvPr>
            <p:ph type="title"/>
          </p:nvPr>
        </p:nvSpPr>
        <p:spPr>
          <a:xfrm>
            <a:off x="4676148" y="426387"/>
            <a:ext cx="3936166" cy="800407"/>
          </a:xfrm>
        </p:spPr>
        <p:txBody>
          <a:bodyPr lIns="91440" tIns="45720" rIns="91440" bIns="45720">
            <a:normAutofit/>
          </a:bodyPr>
          <a:lstStyle/>
          <a:p>
            <a:pPr>
              <a:lnSpc>
                <a:spcPct val="90000"/>
              </a:lnSpc>
            </a:pPr>
            <a:r>
              <a:rPr lang="en-US" sz="2400">
                <a:solidFill>
                  <a:schemeClr val="bg1"/>
                </a:solidFill>
                <a:latin typeface="Arial"/>
                <a:cs typeface="Arial"/>
              </a:rPr>
              <a:t>Grief Reactions: Cognition Shifts</a:t>
            </a:r>
            <a:endParaRPr lang="en-US" sz="2400">
              <a:solidFill>
                <a:schemeClr val="bg1"/>
              </a:solidFill>
            </a:endParaRPr>
          </a:p>
        </p:txBody>
      </p:sp>
      <p:pic>
        <p:nvPicPr>
          <p:cNvPr id="5" name="Picture 4" descr="The 'Brain Fog' of Long COVID Is a Serious Medical Issue That Needs More  Attention - Scientific American">
            <a:extLst>
              <a:ext uri="{FF2B5EF4-FFF2-40B4-BE49-F238E27FC236}">
                <a16:creationId xmlns:a16="http://schemas.microsoft.com/office/drawing/2014/main" id="{72980FDB-EEDA-74C4-6F53-1D3B5FB5283F}"/>
              </a:ext>
            </a:extLst>
          </p:cNvPr>
          <p:cNvPicPr>
            <a:picLocks noChangeAspect="1"/>
          </p:cNvPicPr>
          <p:nvPr/>
        </p:nvPicPr>
        <p:blipFill rotWithShape="1">
          <a:blip r:embed="rId3"/>
          <a:srcRect l="7567" r="25886" b="-2"/>
          <a:stretch/>
        </p:blipFill>
        <p:spPr>
          <a:xfrm>
            <a:off x="554969" y="821555"/>
            <a:ext cx="3566210" cy="3566210"/>
          </a:xfrm>
          <a:custGeom>
            <a:avLst/>
            <a:gdLst/>
            <a:ahLst/>
            <a:cxnLst/>
            <a:rect l="l" t="t" r="r" b="b"/>
            <a:pathLst>
              <a:path w="2388070" h="2388070">
                <a:moveTo>
                  <a:pt x="1194035" y="0"/>
                </a:moveTo>
                <a:cubicBezTo>
                  <a:pt x="1853482" y="0"/>
                  <a:pt x="2388070" y="534588"/>
                  <a:pt x="2388070" y="1194035"/>
                </a:cubicBezTo>
                <a:cubicBezTo>
                  <a:pt x="2388070" y="1853482"/>
                  <a:pt x="1853482" y="2388070"/>
                  <a:pt x="1194035" y="2388070"/>
                </a:cubicBezTo>
                <a:cubicBezTo>
                  <a:pt x="534588" y="2388070"/>
                  <a:pt x="0" y="1853482"/>
                  <a:pt x="0" y="1194035"/>
                </a:cubicBezTo>
                <a:cubicBezTo>
                  <a:pt x="0" y="534588"/>
                  <a:pt x="534588" y="0"/>
                  <a:pt x="1194035" y="0"/>
                </a:cubicBezTo>
                <a:close/>
              </a:path>
            </a:pathLst>
          </a:custGeom>
          <a:ln w="28575">
            <a:noFill/>
          </a:ln>
        </p:spPr>
      </p:pic>
      <p:grpSp>
        <p:nvGrpSpPr>
          <p:cNvPr id="12" name="Group 11">
            <a:extLst>
              <a:ext uri="{FF2B5EF4-FFF2-40B4-BE49-F238E27FC236}">
                <a16:creationId xmlns:a16="http://schemas.microsoft.com/office/drawing/2014/main" id="{B894EFA8-F425-4D19-A94B-445388B31E2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83418"/>
            <a:ext cx="1396390" cy="538135"/>
            <a:chOff x="0" y="377893"/>
            <a:chExt cx="1861854" cy="717514"/>
          </a:xfrm>
          <a:solidFill>
            <a:schemeClr val="bg1"/>
          </a:solidFill>
        </p:grpSpPr>
        <p:sp>
          <p:nvSpPr>
            <p:cNvPr id="13" name="Freeform: Shape 12">
              <a:extLst>
                <a:ext uri="{FF2B5EF4-FFF2-40B4-BE49-F238E27FC236}">
                  <a16:creationId xmlns:a16="http://schemas.microsoft.com/office/drawing/2014/main" id="{C5A741B9-65EC-4C5B-9FE0-4A18575771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77893"/>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grpFill/>
            <a:ln w="9525" cap="flat">
              <a:noFill/>
              <a:prstDash val="solid"/>
              <a:miter/>
            </a:ln>
          </p:spPr>
          <p:txBody>
            <a:bodyPr wrap="square" rtlCol="0" anchor="ctr">
              <a:noAutofit/>
            </a:bodyPr>
            <a:lstStyle/>
            <a:p>
              <a:endParaRPr lang="en-US"/>
            </a:p>
          </p:txBody>
        </p:sp>
        <p:sp>
          <p:nvSpPr>
            <p:cNvPr id="14" name="Freeform: Shape 13">
              <a:extLst>
                <a:ext uri="{FF2B5EF4-FFF2-40B4-BE49-F238E27FC236}">
                  <a16:creationId xmlns:a16="http://schemas.microsoft.com/office/drawing/2014/main" id="{C0BB4301-41FA-4453-956F-A11CC664B6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17628"/>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grpFill/>
            <a:ln w="9525" cap="flat">
              <a:noFill/>
              <a:prstDash val="solid"/>
              <a:miter/>
            </a:ln>
          </p:spPr>
          <p:txBody>
            <a:bodyPr wrap="square" rtlCol="0" anchor="ctr">
              <a:noAutofit/>
            </a:bodyPr>
            <a:lstStyle/>
            <a:p>
              <a:endParaRPr lang="en-US" dirty="0"/>
            </a:p>
          </p:txBody>
        </p:sp>
      </p:grpSp>
      <p:sp>
        <p:nvSpPr>
          <p:cNvPr id="3" name="Content Placeholder 2">
            <a:extLst>
              <a:ext uri="{FF2B5EF4-FFF2-40B4-BE49-F238E27FC236}">
                <a16:creationId xmlns:a16="http://schemas.microsoft.com/office/drawing/2014/main" id="{1D0A77E5-4E8A-4B4B-910E-90983CCD1B48}"/>
              </a:ext>
            </a:extLst>
          </p:cNvPr>
          <p:cNvSpPr>
            <a:spLocks noGrp="1"/>
          </p:cNvSpPr>
          <p:nvPr>
            <p:ph idx="1"/>
          </p:nvPr>
        </p:nvSpPr>
        <p:spPr>
          <a:xfrm>
            <a:off x="4676151" y="1365276"/>
            <a:ext cx="3912879" cy="3263504"/>
          </a:xfrm>
        </p:spPr>
        <p:txBody>
          <a:bodyPr lIns="91440" tIns="45720" rIns="91440" bIns="45720">
            <a:normAutofit/>
          </a:bodyPr>
          <a:lstStyle/>
          <a:p>
            <a:pPr>
              <a:lnSpc>
                <a:spcPct val="90000"/>
              </a:lnSpc>
            </a:pPr>
            <a:r>
              <a:rPr lang="en-US" sz="1700">
                <a:solidFill>
                  <a:schemeClr val="bg1"/>
                </a:solidFill>
                <a:latin typeface="Arial"/>
                <a:cs typeface="Arial"/>
              </a:rPr>
              <a:t>“Disbelief,” initial inability to integrate loss into daily life</a:t>
            </a:r>
          </a:p>
          <a:p>
            <a:pPr>
              <a:lnSpc>
                <a:spcPct val="90000"/>
              </a:lnSpc>
            </a:pPr>
            <a:r>
              <a:rPr lang="en-US" sz="1700">
                <a:solidFill>
                  <a:schemeClr val="bg1"/>
                </a:solidFill>
                <a:latin typeface="Arial"/>
                <a:cs typeface="Arial"/>
              </a:rPr>
              <a:t>Heightened emotional sensitivity/lability</a:t>
            </a:r>
          </a:p>
          <a:p>
            <a:pPr>
              <a:lnSpc>
                <a:spcPct val="90000"/>
              </a:lnSpc>
            </a:pPr>
            <a:r>
              <a:rPr lang="en-US" sz="1700">
                <a:solidFill>
                  <a:schemeClr val="bg1"/>
                </a:solidFill>
                <a:latin typeface="Arial"/>
                <a:cs typeface="Arial"/>
              </a:rPr>
              <a:t>Confusion, forgetfulness, brain fog, preoccupation</a:t>
            </a:r>
            <a:endParaRPr lang="en-US" sz="1700">
              <a:solidFill>
                <a:schemeClr val="bg1"/>
              </a:solidFill>
            </a:endParaRPr>
          </a:p>
          <a:p>
            <a:pPr>
              <a:lnSpc>
                <a:spcPct val="90000"/>
              </a:lnSpc>
            </a:pPr>
            <a:r>
              <a:rPr lang="en-US" sz="1700">
                <a:solidFill>
                  <a:schemeClr val="bg1"/>
                </a:solidFill>
                <a:latin typeface="Arial"/>
                <a:cs typeface="Arial"/>
              </a:rPr>
              <a:t>Functional impairment (usually minor and temporary)</a:t>
            </a:r>
          </a:p>
          <a:p>
            <a:pPr>
              <a:lnSpc>
                <a:spcPct val="90000"/>
              </a:lnSpc>
            </a:pPr>
            <a:r>
              <a:rPr lang="en-US" sz="1700">
                <a:solidFill>
                  <a:schemeClr val="bg1"/>
                </a:solidFill>
                <a:latin typeface="Arial"/>
                <a:cs typeface="Arial"/>
              </a:rPr>
              <a:t>Heightened sense of “presence”</a:t>
            </a:r>
          </a:p>
          <a:p>
            <a:pPr>
              <a:lnSpc>
                <a:spcPct val="90000"/>
              </a:lnSpc>
            </a:pPr>
            <a:r>
              <a:rPr lang="en-US" sz="1700">
                <a:solidFill>
                  <a:schemeClr val="bg1"/>
                </a:solidFill>
                <a:latin typeface="Arial"/>
                <a:cs typeface="Arial"/>
              </a:rPr>
              <a:t>Challenge to sense of order, safety, and security in the world</a:t>
            </a:r>
          </a:p>
        </p:txBody>
      </p:sp>
      <p:grpSp>
        <p:nvGrpSpPr>
          <p:cNvPr id="16" name="Graphic 185">
            <a:extLst>
              <a:ext uri="{FF2B5EF4-FFF2-40B4-BE49-F238E27FC236}">
                <a16:creationId xmlns:a16="http://schemas.microsoft.com/office/drawing/2014/main" id="{582A903B-6B78-4F0A-B7C9-3D80499020B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821453" y="4490298"/>
            <a:ext cx="790849" cy="352266"/>
            <a:chOff x="9841624" y="4115729"/>
            <a:chExt cx="602169" cy="268223"/>
          </a:xfrm>
          <a:solidFill>
            <a:schemeClr val="bg1"/>
          </a:solidFill>
        </p:grpSpPr>
        <p:sp>
          <p:nvSpPr>
            <p:cNvPr id="17" name="Freeform: Shape 16">
              <a:extLst>
                <a:ext uri="{FF2B5EF4-FFF2-40B4-BE49-F238E27FC236}">
                  <a16:creationId xmlns:a16="http://schemas.microsoft.com/office/drawing/2014/main" id="{D510EA93-8F64-42C8-A630-D449506E95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06CB53FC-E4DA-4001-928B-9998A85EA5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D210B969-4FDF-4AAC-9397-63D5434958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570B3EF0-84EA-4F47-86A3-1EA1F644A4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259369A8-EF57-42A1-8EC8-F6A9F92A3A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21574934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DBC6133C-0615-4CE4-9132-37E609A9BD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514302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1532" y="394486"/>
            <a:ext cx="3509119" cy="892849"/>
          </a:xfrm>
          <a:prstGeom prst="rect">
            <a:avLst/>
          </a:prstGeom>
        </p:spPr>
        <p:txBody>
          <a:bodyPr vert="horz" lIns="91440" tIns="45720" rIns="91440" bIns="45720" rtlCol="0" anchor="b">
            <a:normAutofit/>
          </a:bodyPr>
          <a:lstStyle/>
          <a:p>
            <a:pPr defTabSz="914400">
              <a:lnSpc>
                <a:spcPct val="90000"/>
              </a:lnSpc>
              <a:spcBef>
                <a:spcPct val="0"/>
              </a:spcBef>
              <a:spcAft>
                <a:spcPts val="600"/>
              </a:spcAft>
            </a:pPr>
            <a:r>
              <a:rPr lang="en-US" sz="2700" kern="1200">
                <a:solidFill>
                  <a:schemeClr val="tx1"/>
                </a:solidFill>
                <a:latin typeface="+mj-lt"/>
                <a:ea typeface="+mj-ea"/>
                <a:cs typeface="+mj-cs"/>
              </a:rPr>
              <a:t>Things to remember…</a:t>
            </a:r>
          </a:p>
        </p:txBody>
      </p:sp>
      <p:sp>
        <p:nvSpPr>
          <p:cNvPr id="23" name="Rectangle 22">
            <a:extLst>
              <a:ext uri="{FF2B5EF4-FFF2-40B4-BE49-F238E27FC236}">
                <a16:creationId xmlns:a16="http://schemas.microsoft.com/office/drawing/2014/main" id="{169CC832-2974-4E8D-90ED-3E2941BA73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2399" y="1458684"/>
            <a:ext cx="3017520" cy="2057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513487" y="1256130"/>
            <a:ext cx="3212238" cy="2633958"/>
          </a:xfrm>
          <a:prstGeom prst="rect">
            <a:avLst/>
          </a:prstGeom>
        </p:spPr>
        <p:txBody>
          <a:bodyPr vert="horz" lIns="91440" tIns="45720" rIns="91440" bIns="45720" rtlCol="0" anchor="ctr">
            <a:normAutofit/>
          </a:bodyPr>
          <a:lstStyle/>
          <a:p>
            <a:pPr algn="ctr" defTabSz="914400">
              <a:lnSpc>
                <a:spcPct val="90000"/>
              </a:lnSpc>
              <a:spcAft>
                <a:spcPts val="600"/>
              </a:spcAft>
            </a:pPr>
            <a:r>
              <a:rPr lang="en-US" sz="2000" dirty="0"/>
              <a:t>Grief contributes to disorganized thinking at a time when organized thinking is required</a:t>
            </a:r>
            <a:endParaRPr lang="en-US" sz="2000" dirty="0">
              <a:cs typeface="Calibri"/>
            </a:endParaRPr>
          </a:p>
        </p:txBody>
      </p:sp>
      <p:sp>
        <p:nvSpPr>
          <p:cNvPr id="25" name="Rectangle 24">
            <a:extLst>
              <a:ext uri="{FF2B5EF4-FFF2-40B4-BE49-F238E27FC236}">
                <a16:creationId xmlns:a16="http://schemas.microsoft.com/office/drawing/2014/main" id="{55222F96-971A-4F90-B841-6BAB416C7A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9382" y="4540020"/>
            <a:ext cx="555498" cy="11559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08980754-6F4B-43C9-B9BE-127B6BED6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428692" y="161401"/>
            <a:ext cx="555498" cy="887511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72594" y="266219"/>
            <a:ext cx="4638730" cy="443640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descr="Image result for grief platitudes"/>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490803" y="901543"/>
            <a:ext cx="4221014" cy="3165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8837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D6B5269-A5F0-4CDC-9892-4E65031C7082}"/>
              </a:ext>
            </a:extLst>
          </p:cNvPr>
          <p:cNvSpPr>
            <a:spLocks noGrp="1"/>
          </p:cNvSpPr>
          <p:nvPr>
            <p:ph type="title"/>
          </p:nvPr>
        </p:nvSpPr>
        <p:spPr>
          <a:xfrm>
            <a:off x="709890" y="297087"/>
            <a:ext cx="3912879" cy="869143"/>
          </a:xfrm>
        </p:spPr>
        <p:txBody>
          <a:bodyPr anchor="b">
            <a:normAutofit/>
          </a:bodyPr>
          <a:lstStyle/>
          <a:p>
            <a:pPr>
              <a:lnSpc>
                <a:spcPct val="90000"/>
              </a:lnSpc>
            </a:pPr>
            <a:r>
              <a:rPr lang="en-US">
                <a:solidFill>
                  <a:schemeClr val="bg1"/>
                </a:solidFill>
              </a:rPr>
              <a:t>Grief Reactions: Behavioral Reactions</a:t>
            </a:r>
          </a:p>
        </p:txBody>
      </p:sp>
      <p:sp>
        <p:nvSpPr>
          <p:cNvPr id="12" name="Graphic 212">
            <a:extLst>
              <a:ext uri="{FF2B5EF4-FFF2-40B4-BE49-F238E27FC236}">
                <a16:creationId xmlns:a16="http://schemas.microsoft.com/office/drawing/2014/main" id="{52D7FCC1-2D52-49CE-A986-EE6E0CA649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93443" y="464456"/>
            <a:ext cx="699150" cy="699150"/>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14" name="Graphic 212">
            <a:extLst>
              <a:ext uri="{FF2B5EF4-FFF2-40B4-BE49-F238E27FC236}">
                <a16:creationId xmlns:a16="http://schemas.microsoft.com/office/drawing/2014/main" id="{28C3CACD-E5A7-4AAC-AE47-75CF7D30FF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93443" y="464456"/>
            <a:ext cx="699150" cy="699150"/>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3" name="Content Placeholder 2">
            <a:extLst>
              <a:ext uri="{FF2B5EF4-FFF2-40B4-BE49-F238E27FC236}">
                <a16:creationId xmlns:a16="http://schemas.microsoft.com/office/drawing/2014/main" id="{1D0A77E5-4E8A-4B4B-910E-90983CCD1B48}"/>
              </a:ext>
            </a:extLst>
          </p:cNvPr>
          <p:cNvSpPr>
            <a:spLocks noGrp="1"/>
          </p:cNvSpPr>
          <p:nvPr>
            <p:ph idx="1"/>
          </p:nvPr>
        </p:nvSpPr>
        <p:spPr>
          <a:xfrm>
            <a:off x="709890" y="1310694"/>
            <a:ext cx="3912879" cy="3263503"/>
          </a:xfrm>
        </p:spPr>
        <p:txBody>
          <a:bodyPr lIns="91440" tIns="45720" rIns="91440" bIns="45720">
            <a:normAutofit/>
          </a:bodyPr>
          <a:lstStyle/>
          <a:p>
            <a:r>
              <a:rPr lang="en-US">
                <a:solidFill>
                  <a:schemeClr val="bg1"/>
                </a:solidFill>
                <a:latin typeface="Arial"/>
                <a:cs typeface="Arial"/>
              </a:rPr>
              <a:t>Social withdrawal</a:t>
            </a:r>
          </a:p>
          <a:p>
            <a:r>
              <a:rPr lang="en-US">
                <a:solidFill>
                  <a:schemeClr val="bg1"/>
                </a:solidFill>
                <a:latin typeface="Arial"/>
                <a:cs typeface="Arial"/>
              </a:rPr>
              <a:t>Hyper/hypoactivity</a:t>
            </a:r>
            <a:endParaRPr lang="en-US">
              <a:solidFill>
                <a:schemeClr val="bg1"/>
              </a:solidFill>
            </a:endParaRPr>
          </a:p>
          <a:p>
            <a:r>
              <a:rPr lang="en-US">
                <a:solidFill>
                  <a:schemeClr val="bg1"/>
                </a:solidFill>
                <a:latin typeface="Arial"/>
                <a:cs typeface="Arial"/>
              </a:rPr>
              <a:t>Irritability/restlessness</a:t>
            </a:r>
          </a:p>
          <a:p>
            <a:r>
              <a:rPr lang="en-US">
                <a:solidFill>
                  <a:schemeClr val="bg1"/>
                </a:solidFill>
                <a:latin typeface="Arial"/>
                <a:cs typeface="Arial"/>
              </a:rPr>
              <a:t>Avoidance of reminders of the deceased </a:t>
            </a:r>
          </a:p>
          <a:p>
            <a:r>
              <a:rPr lang="en-US">
                <a:solidFill>
                  <a:schemeClr val="bg1"/>
                </a:solidFill>
                <a:latin typeface="Arial"/>
                <a:cs typeface="Arial"/>
              </a:rPr>
              <a:t>Task-oriented behaviors</a:t>
            </a:r>
          </a:p>
        </p:txBody>
      </p:sp>
      <p:grpSp>
        <p:nvGrpSpPr>
          <p:cNvPr id="16" name="Group 15">
            <a:extLst>
              <a:ext uri="{FF2B5EF4-FFF2-40B4-BE49-F238E27FC236}">
                <a16:creationId xmlns:a16="http://schemas.microsoft.com/office/drawing/2014/main" id="{3A35C15A-135A-4FD3-BA11-A046CFA3907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868648" y="919583"/>
            <a:ext cx="1199122" cy="398470"/>
            <a:chOff x="6491531" y="1420258"/>
            <a:chExt cx="1598829" cy="531293"/>
          </a:xfrm>
          <a:solidFill>
            <a:schemeClr val="bg1"/>
          </a:solidFill>
        </p:grpSpPr>
        <p:grpSp>
          <p:nvGrpSpPr>
            <p:cNvPr id="17" name="Graphic 190">
              <a:extLst>
                <a:ext uri="{FF2B5EF4-FFF2-40B4-BE49-F238E27FC236}">
                  <a16:creationId xmlns:a16="http://schemas.microsoft.com/office/drawing/2014/main" id="{61E65A99-85A2-448D-AA1F-7690BD01A720}"/>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6491531" y="1420258"/>
              <a:ext cx="1598829" cy="531293"/>
              <a:chOff x="2504802" y="1755501"/>
              <a:chExt cx="1598829" cy="531293"/>
            </a:xfrm>
            <a:grpFill/>
          </p:grpSpPr>
          <p:sp>
            <p:nvSpPr>
              <p:cNvPr id="21" name="Freeform: Shape 20">
                <a:extLst>
                  <a:ext uri="{FF2B5EF4-FFF2-40B4-BE49-F238E27FC236}">
                    <a16:creationId xmlns:a16="http://schemas.microsoft.com/office/drawing/2014/main" id="{A127EC05-3250-408F-8F9F-A73F8B9B1D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4802" y="2113855"/>
                <a:ext cx="1598614" cy="172939"/>
              </a:xfrm>
              <a:custGeom>
                <a:avLst/>
                <a:gdLst>
                  <a:gd name="connsiteX0" fmla="*/ 1248648 w 1598614"/>
                  <a:gd name="connsiteY0" fmla="*/ 172939 h 172939"/>
                  <a:gd name="connsiteX1" fmla="*/ 1123031 w 1598614"/>
                  <a:gd name="connsiteY1" fmla="*/ 92708 h 172939"/>
                  <a:gd name="connsiteX2" fmla="*/ 1024085 w 1598614"/>
                  <a:gd name="connsiteY2" fmla="*/ 29469 h 172939"/>
                  <a:gd name="connsiteX3" fmla="*/ 925140 w 1598614"/>
                  <a:gd name="connsiteY3" fmla="*/ 92708 h 172939"/>
                  <a:gd name="connsiteX4" fmla="*/ 799522 w 1598614"/>
                  <a:gd name="connsiteY4" fmla="*/ 172939 h 172939"/>
                  <a:gd name="connsiteX5" fmla="*/ 799522 w 1598614"/>
                  <a:gd name="connsiteY5" fmla="*/ 172939 h 172939"/>
                  <a:gd name="connsiteX6" fmla="*/ 673905 w 1598614"/>
                  <a:gd name="connsiteY6" fmla="*/ 92708 h 172939"/>
                  <a:gd name="connsiteX7" fmla="*/ 574959 w 1598614"/>
                  <a:gd name="connsiteY7" fmla="*/ 29469 h 172939"/>
                  <a:gd name="connsiteX8" fmla="*/ 476014 w 1598614"/>
                  <a:gd name="connsiteY8" fmla="*/ 92708 h 172939"/>
                  <a:gd name="connsiteX9" fmla="*/ 350396 w 1598614"/>
                  <a:gd name="connsiteY9" fmla="*/ 172939 h 172939"/>
                  <a:gd name="connsiteX10" fmla="*/ 224778 w 1598614"/>
                  <a:gd name="connsiteY10" fmla="*/ 92708 h 172939"/>
                  <a:gd name="connsiteX11" fmla="*/ 125833 w 1598614"/>
                  <a:gd name="connsiteY11" fmla="*/ 29469 h 172939"/>
                  <a:gd name="connsiteX12" fmla="*/ 26887 w 1598614"/>
                  <a:gd name="connsiteY12" fmla="*/ 92708 h 172939"/>
                  <a:gd name="connsiteX13" fmla="*/ 0 w 1598614"/>
                  <a:gd name="connsiteY13" fmla="*/ 80232 h 172939"/>
                  <a:gd name="connsiteX14" fmla="*/ 125618 w 1598614"/>
                  <a:gd name="connsiteY14" fmla="*/ 0 h 172939"/>
                  <a:gd name="connsiteX15" fmla="*/ 251235 w 1598614"/>
                  <a:gd name="connsiteY15" fmla="*/ 80232 h 172939"/>
                  <a:gd name="connsiteX16" fmla="*/ 350181 w 1598614"/>
                  <a:gd name="connsiteY16" fmla="*/ 143471 h 172939"/>
                  <a:gd name="connsiteX17" fmla="*/ 449126 w 1598614"/>
                  <a:gd name="connsiteY17" fmla="*/ 80232 h 172939"/>
                  <a:gd name="connsiteX18" fmla="*/ 574744 w 1598614"/>
                  <a:gd name="connsiteY18" fmla="*/ 0 h 172939"/>
                  <a:gd name="connsiteX19" fmla="*/ 700362 w 1598614"/>
                  <a:gd name="connsiteY19" fmla="*/ 80232 h 172939"/>
                  <a:gd name="connsiteX20" fmla="*/ 799307 w 1598614"/>
                  <a:gd name="connsiteY20" fmla="*/ 143471 h 172939"/>
                  <a:gd name="connsiteX21" fmla="*/ 799307 w 1598614"/>
                  <a:gd name="connsiteY21" fmla="*/ 143471 h 172939"/>
                  <a:gd name="connsiteX22" fmla="*/ 898253 w 1598614"/>
                  <a:gd name="connsiteY22" fmla="*/ 80232 h 172939"/>
                  <a:gd name="connsiteX23" fmla="*/ 1023870 w 1598614"/>
                  <a:gd name="connsiteY23" fmla="*/ 0 h 172939"/>
                  <a:gd name="connsiteX24" fmla="*/ 1149488 w 1598614"/>
                  <a:gd name="connsiteY24" fmla="*/ 80232 h 172939"/>
                  <a:gd name="connsiteX25" fmla="*/ 1248433 w 1598614"/>
                  <a:gd name="connsiteY25" fmla="*/ 143471 h 172939"/>
                  <a:gd name="connsiteX26" fmla="*/ 1347379 w 1598614"/>
                  <a:gd name="connsiteY26" fmla="*/ 80232 h 172939"/>
                  <a:gd name="connsiteX27" fmla="*/ 1472997 w 1598614"/>
                  <a:gd name="connsiteY27" fmla="*/ 0 h 172939"/>
                  <a:gd name="connsiteX28" fmla="*/ 1598614 w 1598614"/>
                  <a:gd name="connsiteY28" fmla="*/ 80232 h 172939"/>
                  <a:gd name="connsiteX29" fmla="*/ 1571942 w 1598614"/>
                  <a:gd name="connsiteY29" fmla="*/ 92708 h 172939"/>
                  <a:gd name="connsiteX30" fmla="*/ 1472997 w 1598614"/>
                  <a:gd name="connsiteY30" fmla="*/ 29469 h 172939"/>
                  <a:gd name="connsiteX31" fmla="*/ 1374051 w 1598614"/>
                  <a:gd name="connsiteY31" fmla="*/ 92708 h 172939"/>
                  <a:gd name="connsiteX32" fmla="*/ 1248648 w 1598614"/>
                  <a:gd name="connsiteY32" fmla="*/ 172939 h 172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614" h="172939">
                    <a:moveTo>
                      <a:pt x="1248648" y="172939"/>
                    </a:moveTo>
                    <a:cubicBezTo>
                      <a:pt x="1194229" y="172939"/>
                      <a:pt x="1146046" y="142180"/>
                      <a:pt x="1123031" y="92708"/>
                    </a:cubicBezTo>
                    <a:cubicBezTo>
                      <a:pt x="1104962" y="53775"/>
                      <a:pt x="1067105" y="29469"/>
                      <a:pt x="1024085" y="29469"/>
                    </a:cubicBezTo>
                    <a:cubicBezTo>
                      <a:pt x="981066" y="29469"/>
                      <a:pt x="943208" y="53775"/>
                      <a:pt x="925140" y="92708"/>
                    </a:cubicBezTo>
                    <a:cubicBezTo>
                      <a:pt x="902124" y="142180"/>
                      <a:pt x="853942" y="172939"/>
                      <a:pt x="799522" y="172939"/>
                    </a:cubicBezTo>
                    <a:cubicBezTo>
                      <a:pt x="799522" y="172939"/>
                      <a:pt x="799522" y="172939"/>
                      <a:pt x="799522" y="172939"/>
                    </a:cubicBezTo>
                    <a:cubicBezTo>
                      <a:pt x="744887" y="172939"/>
                      <a:pt x="696920" y="142180"/>
                      <a:pt x="673905" y="92708"/>
                    </a:cubicBezTo>
                    <a:cubicBezTo>
                      <a:pt x="655836" y="53775"/>
                      <a:pt x="617979" y="29469"/>
                      <a:pt x="574959" y="29469"/>
                    </a:cubicBezTo>
                    <a:cubicBezTo>
                      <a:pt x="531939" y="29469"/>
                      <a:pt x="494082" y="53775"/>
                      <a:pt x="476014" y="92708"/>
                    </a:cubicBezTo>
                    <a:cubicBezTo>
                      <a:pt x="452998" y="142180"/>
                      <a:pt x="405031" y="172939"/>
                      <a:pt x="350396" y="172939"/>
                    </a:cubicBezTo>
                    <a:cubicBezTo>
                      <a:pt x="295976" y="172939"/>
                      <a:pt x="247794" y="142180"/>
                      <a:pt x="224778" y="92708"/>
                    </a:cubicBezTo>
                    <a:cubicBezTo>
                      <a:pt x="206710" y="53775"/>
                      <a:pt x="168853" y="29469"/>
                      <a:pt x="125833" y="29469"/>
                    </a:cubicBezTo>
                    <a:cubicBezTo>
                      <a:pt x="82813" y="29469"/>
                      <a:pt x="44956" y="53775"/>
                      <a:pt x="26887" y="92708"/>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268" y="30759"/>
                      <a:pt x="969235" y="0"/>
                      <a:pt x="1023870" y="0"/>
                    </a:cubicBezTo>
                    <a:cubicBezTo>
                      <a:pt x="1078505" y="0"/>
                      <a:pt x="1126472" y="30759"/>
                      <a:pt x="1149488" y="80232"/>
                    </a:cubicBezTo>
                    <a:cubicBezTo>
                      <a:pt x="1167556" y="119165"/>
                      <a:pt x="1205414" y="143471"/>
                      <a:pt x="1248433" y="143471"/>
                    </a:cubicBezTo>
                    <a:cubicBezTo>
                      <a:pt x="1291453" y="143471"/>
                      <a:pt x="1329311" y="119165"/>
                      <a:pt x="1347379" y="80232"/>
                    </a:cubicBezTo>
                    <a:cubicBezTo>
                      <a:pt x="1370394" y="30759"/>
                      <a:pt x="1418361" y="0"/>
                      <a:pt x="1472997" y="0"/>
                    </a:cubicBezTo>
                    <a:cubicBezTo>
                      <a:pt x="1527632" y="0"/>
                      <a:pt x="1575814" y="30759"/>
                      <a:pt x="1598614" y="80232"/>
                    </a:cubicBezTo>
                    <a:lnTo>
                      <a:pt x="1571942" y="92708"/>
                    </a:lnTo>
                    <a:cubicBezTo>
                      <a:pt x="1553874" y="53775"/>
                      <a:pt x="1515801" y="29469"/>
                      <a:pt x="1472997" y="29469"/>
                    </a:cubicBezTo>
                    <a:cubicBezTo>
                      <a:pt x="1429977" y="29469"/>
                      <a:pt x="1392119" y="53775"/>
                      <a:pt x="1374051" y="92708"/>
                    </a:cubicBezTo>
                    <a:cubicBezTo>
                      <a:pt x="1351251" y="142180"/>
                      <a:pt x="1303069" y="172939"/>
                      <a:pt x="1248648" y="172939"/>
                    </a:cubicBezTo>
                    <a:close/>
                  </a:path>
                </a:pathLst>
              </a:custGeom>
              <a:grpFill/>
              <a:ln w="21496"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E6D9B8D4-23BB-4CD2-A0FF-95423AFEB0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4802" y="1755501"/>
                <a:ext cx="1598829" cy="172724"/>
              </a:xfrm>
              <a:custGeom>
                <a:avLst/>
                <a:gdLst>
                  <a:gd name="connsiteX0" fmla="*/ 1248648 w 1598829"/>
                  <a:gd name="connsiteY0" fmla="*/ 172724 h 172724"/>
                  <a:gd name="connsiteX1" fmla="*/ 1123031 w 1598829"/>
                  <a:gd name="connsiteY1" fmla="*/ 92492 h 172724"/>
                  <a:gd name="connsiteX2" fmla="*/ 1024085 w 1598829"/>
                  <a:gd name="connsiteY2" fmla="*/ 29253 h 172724"/>
                  <a:gd name="connsiteX3" fmla="*/ 925140 w 1598829"/>
                  <a:gd name="connsiteY3" fmla="*/ 92492 h 172724"/>
                  <a:gd name="connsiteX4" fmla="*/ 799522 w 1598829"/>
                  <a:gd name="connsiteY4" fmla="*/ 172724 h 172724"/>
                  <a:gd name="connsiteX5" fmla="*/ 799522 w 1598829"/>
                  <a:gd name="connsiteY5" fmla="*/ 172724 h 172724"/>
                  <a:gd name="connsiteX6" fmla="*/ 673905 w 1598829"/>
                  <a:gd name="connsiteY6" fmla="*/ 92492 h 172724"/>
                  <a:gd name="connsiteX7" fmla="*/ 574959 w 1598829"/>
                  <a:gd name="connsiteY7" fmla="*/ 29253 h 172724"/>
                  <a:gd name="connsiteX8" fmla="*/ 476014 w 1598829"/>
                  <a:gd name="connsiteY8" fmla="*/ 92492 h 172724"/>
                  <a:gd name="connsiteX9" fmla="*/ 350396 w 1598829"/>
                  <a:gd name="connsiteY9" fmla="*/ 172724 h 172724"/>
                  <a:gd name="connsiteX10" fmla="*/ 224778 w 1598829"/>
                  <a:gd name="connsiteY10" fmla="*/ 92492 h 172724"/>
                  <a:gd name="connsiteX11" fmla="*/ 125833 w 1598829"/>
                  <a:gd name="connsiteY11" fmla="*/ 29253 h 172724"/>
                  <a:gd name="connsiteX12" fmla="*/ 26887 w 1598829"/>
                  <a:gd name="connsiteY12" fmla="*/ 92492 h 172724"/>
                  <a:gd name="connsiteX13" fmla="*/ 0 w 1598829"/>
                  <a:gd name="connsiteY13" fmla="*/ 80232 h 172724"/>
                  <a:gd name="connsiteX14" fmla="*/ 125618 w 1598829"/>
                  <a:gd name="connsiteY14" fmla="*/ 0 h 172724"/>
                  <a:gd name="connsiteX15" fmla="*/ 251235 w 1598829"/>
                  <a:gd name="connsiteY15" fmla="*/ 80232 h 172724"/>
                  <a:gd name="connsiteX16" fmla="*/ 350181 w 1598829"/>
                  <a:gd name="connsiteY16" fmla="*/ 143471 h 172724"/>
                  <a:gd name="connsiteX17" fmla="*/ 449126 w 1598829"/>
                  <a:gd name="connsiteY17" fmla="*/ 80232 h 172724"/>
                  <a:gd name="connsiteX18" fmla="*/ 574744 w 1598829"/>
                  <a:gd name="connsiteY18" fmla="*/ 0 h 172724"/>
                  <a:gd name="connsiteX19" fmla="*/ 700362 w 1598829"/>
                  <a:gd name="connsiteY19" fmla="*/ 80232 h 172724"/>
                  <a:gd name="connsiteX20" fmla="*/ 799307 w 1598829"/>
                  <a:gd name="connsiteY20" fmla="*/ 143471 h 172724"/>
                  <a:gd name="connsiteX21" fmla="*/ 799307 w 1598829"/>
                  <a:gd name="connsiteY21" fmla="*/ 143471 h 172724"/>
                  <a:gd name="connsiteX22" fmla="*/ 898253 w 1598829"/>
                  <a:gd name="connsiteY22" fmla="*/ 80232 h 172724"/>
                  <a:gd name="connsiteX23" fmla="*/ 1024085 w 1598829"/>
                  <a:gd name="connsiteY23" fmla="*/ 0 h 172724"/>
                  <a:gd name="connsiteX24" fmla="*/ 1149703 w 1598829"/>
                  <a:gd name="connsiteY24" fmla="*/ 80232 h 172724"/>
                  <a:gd name="connsiteX25" fmla="*/ 1248648 w 1598829"/>
                  <a:gd name="connsiteY25" fmla="*/ 143471 h 172724"/>
                  <a:gd name="connsiteX26" fmla="*/ 1347594 w 1598829"/>
                  <a:gd name="connsiteY26" fmla="*/ 80232 h 172724"/>
                  <a:gd name="connsiteX27" fmla="*/ 1473212 w 1598829"/>
                  <a:gd name="connsiteY27" fmla="*/ 0 h 172724"/>
                  <a:gd name="connsiteX28" fmla="*/ 1598829 w 1598829"/>
                  <a:gd name="connsiteY28" fmla="*/ 80232 h 172724"/>
                  <a:gd name="connsiteX29" fmla="*/ 1572157 w 1598829"/>
                  <a:gd name="connsiteY29" fmla="*/ 92492 h 172724"/>
                  <a:gd name="connsiteX30" fmla="*/ 1473212 w 1598829"/>
                  <a:gd name="connsiteY30" fmla="*/ 29253 h 172724"/>
                  <a:gd name="connsiteX31" fmla="*/ 1374266 w 1598829"/>
                  <a:gd name="connsiteY31" fmla="*/ 92492 h 172724"/>
                  <a:gd name="connsiteX32" fmla="*/ 1248648 w 1598829"/>
                  <a:gd name="connsiteY32" fmla="*/ 172724 h 172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829" h="172724">
                    <a:moveTo>
                      <a:pt x="1248648" y="172724"/>
                    </a:moveTo>
                    <a:cubicBezTo>
                      <a:pt x="1194229" y="172724"/>
                      <a:pt x="1146046" y="141965"/>
                      <a:pt x="1123031" y="92492"/>
                    </a:cubicBezTo>
                    <a:cubicBezTo>
                      <a:pt x="1104962" y="53560"/>
                      <a:pt x="1067105" y="29253"/>
                      <a:pt x="1024085" y="29253"/>
                    </a:cubicBezTo>
                    <a:cubicBezTo>
                      <a:pt x="981066" y="29253"/>
                      <a:pt x="943208" y="53560"/>
                      <a:pt x="925140" y="92492"/>
                    </a:cubicBezTo>
                    <a:cubicBezTo>
                      <a:pt x="902124" y="141965"/>
                      <a:pt x="853942" y="172724"/>
                      <a:pt x="799522" y="172724"/>
                    </a:cubicBezTo>
                    <a:cubicBezTo>
                      <a:pt x="799522" y="172724"/>
                      <a:pt x="799522" y="172724"/>
                      <a:pt x="799522" y="172724"/>
                    </a:cubicBezTo>
                    <a:cubicBezTo>
                      <a:pt x="744887" y="172724"/>
                      <a:pt x="696920" y="141965"/>
                      <a:pt x="673905" y="92492"/>
                    </a:cubicBezTo>
                    <a:cubicBezTo>
                      <a:pt x="655836" y="53560"/>
                      <a:pt x="617979" y="29253"/>
                      <a:pt x="574959" y="29253"/>
                    </a:cubicBezTo>
                    <a:cubicBezTo>
                      <a:pt x="531939" y="29253"/>
                      <a:pt x="494082" y="53560"/>
                      <a:pt x="476014" y="92492"/>
                    </a:cubicBezTo>
                    <a:cubicBezTo>
                      <a:pt x="452998" y="141965"/>
                      <a:pt x="405031" y="172724"/>
                      <a:pt x="350396" y="172724"/>
                    </a:cubicBezTo>
                    <a:cubicBezTo>
                      <a:pt x="295976" y="172724"/>
                      <a:pt x="247794" y="141965"/>
                      <a:pt x="224778" y="92492"/>
                    </a:cubicBezTo>
                    <a:cubicBezTo>
                      <a:pt x="206710" y="53560"/>
                      <a:pt x="168853" y="29253"/>
                      <a:pt x="125833" y="29253"/>
                    </a:cubicBezTo>
                    <a:cubicBezTo>
                      <a:pt x="82813" y="29253"/>
                      <a:pt x="44956" y="53560"/>
                      <a:pt x="26887" y="92492"/>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483" y="30759"/>
                      <a:pt x="969450" y="0"/>
                      <a:pt x="1024085" y="0"/>
                    </a:cubicBezTo>
                    <a:cubicBezTo>
                      <a:pt x="1078720" y="0"/>
                      <a:pt x="1126688" y="30759"/>
                      <a:pt x="1149703" y="80232"/>
                    </a:cubicBezTo>
                    <a:cubicBezTo>
                      <a:pt x="1167771" y="119165"/>
                      <a:pt x="1205629" y="143471"/>
                      <a:pt x="1248648" y="143471"/>
                    </a:cubicBezTo>
                    <a:cubicBezTo>
                      <a:pt x="1291668" y="143471"/>
                      <a:pt x="1329526" y="119165"/>
                      <a:pt x="1347594" y="80232"/>
                    </a:cubicBezTo>
                    <a:cubicBezTo>
                      <a:pt x="1370610" y="30759"/>
                      <a:pt x="1418792" y="0"/>
                      <a:pt x="1473212" y="0"/>
                    </a:cubicBezTo>
                    <a:cubicBezTo>
                      <a:pt x="1527847" y="0"/>
                      <a:pt x="1576029" y="30759"/>
                      <a:pt x="1598829" y="80232"/>
                    </a:cubicBezTo>
                    <a:lnTo>
                      <a:pt x="1572157" y="92492"/>
                    </a:lnTo>
                    <a:cubicBezTo>
                      <a:pt x="1554089" y="53560"/>
                      <a:pt x="1516016" y="29253"/>
                      <a:pt x="1473212" y="29253"/>
                    </a:cubicBezTo>
                    <a:cubicBezTo>
                      <a:pt x="1430192" y="29253"/>
                      <a:pt x="1392335" y="53560"/>
                      <a:pt x="1374266" y="92492"/>
                    </a:cubicBezTo>
                    <a:cubicBezTo>
                      <a:pt x="1351251" y="141965"/>
                      <a:pt x="1303069" y="172724"/>
                      <a:pt x="1248648" y="172724"/>
                    </a:cubicBezTo>
                    <a:close/>
                  </a:path>
                </a:pathLst>
              </a:custGeom>
              <a:grpFill/>
              <a:ln w="21496" cap="flat">
                <a:noFill/>
                <a:prstDash val="solid"/>
                <a:miter/>
              </a:ln>
            </p:spPr>
            <p:txBody>
              <a:bodyPr rtlCol="0" anchor="ctr"/>
              <a:lstStyle/>
              <a:p>
                <a:endParaRPr lang="en-US" dirty="0"/>
              </a:p>
            </p:txBody>
          </p:sp>
        </p:grpSp>
        <p:grpSp>
          <p:nvGrpSpPr>
            <p:cNvPr id="18" name="Graphic 190">
              <a:extLst>
                <a:ext uri="{FF2B5EF4-FFF2-40B4-BE49-F238E27FC236}">
                  <a16:creationId xmlns:a16="http://schemas.microsoft.com/office/drawing/2014/main" id="{91DC38B0-ED19-4BAC-A009-485461F23D8A}"/>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6491531" y="1420258"/>
              <a:ext cx="1598829" cy="531293"/>
              <a:chOff x="2504802" y="1755501"/>
              <a:chExt cx="1598829" cy="531293"/>
            </a:xfrm>
            <a:grpFill/>
          </p:grpSpPr>
          <p:sp>
            <p:nvSpPr>
              <p:cNvPr id="19" name="Freeform: Shape 18">
                <a:extLst>
                  <a:ext uri="{FF2B5EF4-FFF2-40B4-BE49-F238E27FC236}">
                    <a16:creationId xmlns:a16="http://schemas.microsoft.com/office/drawing/2014/main" id="{1A2C10C3-E625-41E2-8047-2AE4A87F33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4802" y="2113855"/>
                <a:ext cx="1598614" cy="172939"/>
              </a:xfrm>
              <a:custGeom>
                <a:avLst/>
                <a:gdLst>
                  <a:gd name="connsiteX0" fmla="*/ 1248648 w 1598614"/>
                  <a:gd name="connsiteY0" fmla="*/ 172939 h 172939"/>
                  <a:gd name="connsiteX1" fmla="*/ 1123031 w 1598614"/>
                  <a:gd name="connsiteY1" fmla="*/ 92708 h 172939"/>
                  <a:gd name="connsiteX2" fmla="*/ 1024085 w 1598614"/>
                  <a:gd name="connsiteY2" fmla="*/ 29469 h 172939"/>
                  <a:gd name="connsiteX3" fmla="*/ 925140 w 1598614"/>
                  <a:gd name="connsiteY3" fmla="*/ 92708 h 172939"/>
                  <a:gd name="connsiteX4" fmla="*/ 799522 w 1598614"/>
                  <a:gd name="connsiteY4" fmla="*/ 172939 h 172939"/>
                  <a:gd name="connsiteX5" fmla="*/ 799522 w 1598614"/>
                  <a:gd name="connsiteY5" fmla="*/ 172939 h 172939"/>
                  <a:gd name="connsiteX6" fmla="*/ 673905 w 1598614"/>
                  <a:gd name="connsiteY6" fmla="*/ 92708 h 172939"/>
                  <a:gd name="connsiteX7" fmla="*/ 574959 w 1598614"/>
                  <a:gd name="connsiteY7" fmla="*/ 29469 h 172939"/>
                  <a:gd name="connsiteX8" fmla="*/ 476014 w 1598614"/>
                  <a:gd name="connsiteY8" fmla="*/ 92708 h 172939"/>
                  <a:gd name="connsiteX9" fmla="*/ 350396 w 1598614"/>
                  <a:gd name="connsiteY9" fmla="*/ 172939 h 172939"/>
                  <a:gd name="connsiteX10" fmla="*/ 224778 w 1598614"/>
                  <a:gd name="connsiteY10" fmla="*/ 92708 h 172939"/>
                  <a:gd name="connsiteX11" fmla="*/ 125833 w 1598614"/>
                  <a:gd name="connsiteY11" fmla="*/ 29469 h 172939"/>
                  <a:gd name="connsiteX12" fmla="*/ 26887 w 1598614"/>
                  <a:gd name="connsiteY12" fmla="*/ 92708 h 172939"/>
                  <a:gd name="connsiteX13" fmla="*/ 0 w 1598614"/>
                  <a:gd name="connsiteY13" fmla="*/ 80232 h 172939"/>
                  <a:gd name="connsiteX14" fmla="*/ 125618 w 1598614"/>
                  <a:gd name="connsiteY14" fmla="*/ 0 h 172939"/>
                  <a:gd name="connsiteX15" fmla="*/ 251235 w 1598614"/>
                  <a:gd name="connsiteY15" fmla="*/ 80232 h 172939"/>
                  <a:gd name="connsiteX16" fmla="*/ 350181 w 1598614"/>
                  <a:gd name="connsiteY16" fmla="*/ 143471 h 172939"/>
                  <a:gd name="connsiteX17" fmla="*/ 449126 w 1598614"/>
                  <a:gd name="connsiteY17" fmla="*/ 80232 h 172939"/>
                  <a:gd name="connsiteX18" fmla="*/ 574744 w 1598614"/>
                  <a:gd name="connsiteY18" fmla="*/ 0 h 172939"/>
                  <a:gd name="connsiteX19" fmla="*/ 700362 w 1598614"/>
                  <a:gd name="connsiteY19" fmla="*/ 80232 h 172939"/>
                  <a:gd name="connsiteX20" fmla="*/ 799307 w 1598614"/>
                  <a:gd name="connsiteY20" fmla="*/ 143471 h 172939"/>
                  <a:gd name="connsiteX21" fmla="*/ 799307 w 1598614"/>
                  <a:gd name="connsiteY21" fmla="*/ 143471 h 172939"/>
                  <a:gd name="connsiteX22" fmla="*/ 898253 w 1598614"/>
                  <a:gd name="connsiteY22" fmla="*/ 80232 h 172939"/>
                  <a:gd name="connsiteX23" fmla="*/ 1023870 w 1598614"/>
                  <a:gd name="connsiteY23" fmla="*/ 0 h 172939"/>
                  <a:gd name="connsiteX24" fmla="*/ 1149488 w 1598614"/>
                  <a:gd name="connsiteY24" fmla="*/ 80232 h 172939"/>
                  <a:gd name="connsiteX25" fmla="*/ 1248433 w 1598614"/>
                  <a:gd name="connsiteY25" fmla="*/ 143471 h 172939"/>
                  <a:gd name="connsiteX26" fmla="*/ 1347379 w 1598614"/>
                  <a:gd name="connsiteY26" fmla="*/ 80232 h 172939"/>
                  <a:gd name="connsiteX27" fmla="*/ 1472997 w 1598614"/>
                  <a:gd name="connsiteY27" fmla="*/ 0 h 172939"/>
                  <a:gd name="connsiteX28" fmla="*/ 1598614 w 1598614"/>
                  <a:gd name="connsiteY28" fmla="*/ 80232 h 172939"/>
                  <a:gd name="connsiteX29" fmla="*/ 1571942 w 1598614"/>
                  <a:gd name="connsiteY29" fmla="*/ 92708 h 172939"/>
                  <a:gd name="connsiteX30" fmla="*/ 1472997 w 1598614"/>
                  <a:gd name="connsiteY30" fmla="*/ 29469 h 172939"/>
                  <a:gd name="connsiteX31" fmla="*/ 1374051 w 1598614"/>
                  <a:gd name="connsiteY31" fmla="*/ 92708 h 172939"/>
                  <a:gd name="connsiteX32" fmla="*/ 1248648 w 1598614"/>
                  <a:gd name="connsiteY32" fmla="*/ 172939 h 172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614" h="172939">
                    <a:moveTo>
                      <a:pt x="1248648" y="172939"/>
                    </a:moveTo>
                    <a:cubicBezTo>
                      <a:pt x="1194229" y="172939"/>
                      <a:pt x="1146046" y="142180"/>
                      <a:pt x="1123031" y="92708"/>
                    </a:cubicBezTo>
                    <a:cubicBezTo>
                      <a:pt x="1104962" y="53775"/>
                      <a:pt x="1067105" y="29469"/>
                      <a:pt x="1024085" y="29469"/>
                    </a:cubicBezTo>
                    <a:cubicBezTo>
                      <a:pt x="981066" y="29469"/>
                      <a:pt x="943208" y="53775"/>
                      <a:pt x="925140" y="92708"/>
                    </a:cubicBezTo>
                    <a:cubicBezTo>
                      <a:pt x="902124" y="142180"/>
                      <a:pt x="853942" y="172939"/>
                      <a:pt x="799522" y="172939"/>
                    </a:cubicBezTo>
                    <a:cubicBezTo>
                      <a:pt x="799522" y="172939"/>
                      <a:pt x="799522" y="172939"/>
                      <a:pt x="799522" y="172939"/>
                    </a:cubicBezTo>
                    <a:cubicBezTo>
                      <a:pt x="744887" y="172939"/>
                      <a:pt x="696920" y="142180"/>
                      <a:pt x="673905" y="92708"/>
                    </a:cubicBezTo>
                    <a:cubicBezTo>
                      <a:pt x="655836" y="53775"/>
                      <a:pt x="617979" y="29469"/>
                      <a:pt x="574959" y="29469"/>
                    </a:cubicBezTo>
                    <a:cubicBezTo>
                      <a:pt x="531939" y="29469"/>
                      <a:pt x="494082" y="53775"/>
                      <a:pt x="476014" y="92708"/>
                    </a:cubicBezTo>
                    <a:cubicBezTo>
                      <a:pt x="452998" y="142180"/>
                      <a:pt x="405031" y="172939"/>
                      <a:pt x="350396" y="172939"/>
                    </a:cubicBezTo>
                    <a:cubicBezTo>
                      <a:pt x="295976" y="172939"/>
                      <a:pt x="247794" y="142180"/>
                      <a:pt x="224778" y="92708"/>
                    </a:cubicBezTo>
                    <a:cubicBezTo>
                      <a:pt x="206710" y="53775"/>
                      <a:pt x="168853" y="29469"/>
                      <a:pt x="125833" y="29469"/>
                    </a:cubicBezTo>
                    <a:cubicBezTo>
                      <a:pt x="82813" y="29469"/>
                      <a:pt x="44956" y="53775"/>
                      <a:pt x="26887" y="92708"/>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268" y="30759"/>
                      <a:pt x="969235" y="0"/>
                      <a:pt x="1023870" y="0"/>
                    </a:cubicBezTo>
                    <a:cubicBezTo>
                      <a:pt x="1078505" y="0"/>
                      <a:pt x="1126472" y="30759"/>
                      <a:pt x="1149488" y="80232"/>
                    </a:cubicBezTo>
                    <a:cubicBezTo>
                      <a:pt x="1167556" y="119165"/>
                      <a:pt x="1205414" y="143471"/>
                      <a:pt x="1248433" y="143471"/>
                    </a:cubicBezTo>
                    <a:cubicBezTo>
                      <a:pt x="1291453" y="143471"/>
                      <a:pt x="1329311" y="119165"/>
                      <a:pt x="1347379" y="80232"/>
                    </a:cubicBezTo>
                    <a:cubicBezTo>
                      <a:pt x="1370394" y="30759"/>
                      <a:pt x="1418361" y="0"/>
                      <a:pt x="1472997" y="0"/>
                    </a:cubicBezTo>
                    <a:cubicBezTo>
                      <a:pt x="1527632" y="0"/>
                      <a:pt x="1575814" y="30759"/>
                      <a:pt x="1598614" y="80232"/>
                    </a:cubicBezTo>
                    <a:lnTo>
                      <a:pt x="1571942" y="92708"/>
                    </a:lnTo>
                    <a:cubicBezTo>
                      <a:pt x="1553874" y="53775"/>
                      <a:pt x="1515801" y="29469"/>
                      <a:pt x="1472997" y="29469"/>
                    </a:cubicBezTo>
                    <a:cubicBezTo>
                      <a:pt x="1429977" y="29469"/>
                      <a:pt x="1392119" y="53775"/>
                      <a:pt x="1374051" y="92708"/>
                    </a:cubicBezTo>
                    <a:cubicBezTo>
                      <a:pt x="1351251" y="142180"/>
                      <a:pt x="1303069" y="172939"/>
                      <a:pt x="1248648" y="172939"/>
                    </a:cubicBezTo>
                    <a:close/>
                  </a:path>
                </a:pathLst>
              </a:custGeom>
              <a:grpFill/>
              <a:ln w="21496"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0F0340A9-BD8A-4ABB-9AC1-7A14DF22EE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4802" y="1755501"/>
                <a:ext cx="1598829" cy="172724"/>
              </a:xfrm>
              <a:custGeom>
                <a:avLst/>
                <a:gdLst>
                  <a:gd name="connsiteX0" fmla="*/ 1248648 w 1598829"/>
                  <a:gd name="connsiteY0" fmla="*/ 172724 h 172724"/>
                  <a:gd name="connsiteX1" fmla="*/ 1123031 w 1598829"/>
                  <a:gd name="connsiteY1" fmla="*/ 92492 h 172724"/>
                  <a:gd name="connsiteX2" fmla="*/ 1024085 w 1598829"/>
                  <a:gd name="connsiteY2" fmla="*/ 29253 h 172724"/>
                  <a:gd name="connsiteX3" fmla="*/ 925140 w 1598829"/>
                  <a:gd name="connsiteY3" fmla="*/ 92492 h 172724"/>
                  <a:gd name="connsiteX4" fmla="*/ 799522 w 1598829"/>
                  <a:gd name="connsiteY4" fmla="*/ 172724 h 172724"/>
                  <a:gd name="connsiteX5" fmla="*/ 799522 w 1598829"/>
                  <a:gd name="connsiteY5" fmla="*/ 172724 h 172724"/>
                  <a:gd name="connsiteX6" fmla="*/ 673905 w 1598829"/>
                  <a:gd name="connsiteY6" fmla="*/ 92492 h 172724"/>
                  <a:gd name="connsiteX7" fmla="*/ 574959 w 1598829"/>
                  <a:gd name="connsiteY7" fmla="*/ 29253 h 172724"/>
                  <a:gd name="connsiteX8" fmla="*/ 476014 w 1598829"/>
                  <a:gd name="connsiteY8" fmla="*/ 92492 h 172724"/>
                  <a:gd name="connsiteX9" fmla="*/ 350396 w 1598829"/>
                  <a:gd name="connsiteY9" fmla="*/ 172724 h 172724"/>
                  <a:gd name="connsiteX10" fmla="*/ 224778 w 1598829"/>
                  <a:gd name="connsiteY10" fmla="*/ 92492 h 172724"/>
                  <a:gd name="connsiteX11" fmla="*/ 125833 w 1598829"/>
                  <a:gd name="connsiteY11" fmla="*/ 29253 h 172724"/>
                  <a:gd name="connsiteX12" fmla="*/ 26887 w 1598829"/>
                  <a:gd name="connsiteY12" fmla="*/ 92492 h 172724"/>
                  <a:gd name="connsiteX13" fmla="*/ 0 w 1598829"/>
                  <a:gd name="connsiteY13" fmla="*/ 80232 h 172724"/>
                  <a:gd name="connsiteX14" fmla="*/ 125618 w 1598829"/>
                  <a:gd name="connsiteY14" fmla="*/ 0 h 172724"/>
                  <a:gd name="connsiteX15" fmla="*/ 251235 w 1598829"/>
                  <a:gd name="connsiteY15" fmla="*/ 80232 h 172724"/>
                  <a:gd name="connsiteX16" fmla="*/ 350181 w 1598829"/>
                  <a:gd name="connsiteY16" fmla="*/ 143471 h 172724"/>
                  <a:gd name="connsiteX17" fmla="*/ 449126 w 1598829"/>
                  <a:gd name="connsiteY17" fmla="*/ 80232 h 172724"/>
                  <a:gd name="connsiteX18" fmla="*/ 574744 w 1598829"/>
                  <a:gd name="connsiteY18" fmla="*/ 0 h 172724"/>
                  <a:gd name="connsiteX19" fmla="*/ 700362 w 1598829"/>
                  <a:gd name="connsiteY19" fmla="*/ 80232 h 172724"/>
                  <a:gd name="connsiteX20" fmla="*/ 799307 w 1598829"/>
                  <a:gd name="connsiteY20" fmla="*/ 143471 h 172724"/>
                  <a:gd name="connsiteX21" fmla="*/ 799307 w 1598829"/>
                  <a:gd name="connsiteY21" fmla="*/ 143471 h 172724"/>
                  <a:gd name="connsiteX22" fmla="*/ 898253 w 1598829"/>
                  <a:gd name="connsiteY22" fmla="*/ 80232 h 172724"/>
                  <a:gd name="connsiteX23" fmla="*/ 1024085 w 1598829"/>
                  <a:gd name="connsiteY23" fmla="*/ 0 h 172724"/>
                  <a:gd name="connsiteX24" fmla="*/ 1149703 w 1598829"/>
                  <a:gd name="connsiteY24" fmla="*/ 80232 h 172724"/>
                  <a:gd name="connsiteX25" fmla="*/ 1248648 w 1598829"/>
                  <a:gd name="connsiteY25" fmla="*/ 143471 h 172724"/>
                  <a:gd name="connsiteX26" fmla="*/ 1347594 w 1598829"/>
                  <a:gd name="connsiteY26" fmla="*/ 80232 h 172724"/>
                  <a:gd name="connsiteX27" fmla="*/ 1473212 w 1598829"/>
                  <a:gd name="connsiteY27" fmla="*/ 0 h 172724"/>
                  <a:gd name="connsiteX28" fmla="*/ 1598829 w 1598829"/>
                  <a:gd name="connsiteY28" fmla="*/ 80232 h 172724"/>
                  <a:gd name="connsiteX29" fmla="*/ 1572157 w 1598829"/>
                  <a:gd name="connsiteY29" fmla="*/ 92492 h 172724"/>
                  <a:gd name="connsiteX30" fmla="*/ 1473212 w 1598829"/>
                  <a:gd name="connsiteY30" fmla="*/ 29253 h 172724"/>
                  <a:gd name="connsiteX31" fmla="*/ 1374266 w 1598829"/>
                  <a:gd name="connsiteY31" fmla="*/ 92492 h 172724"/>
                  <a:gd name="connsiteX32" fmla="*/ 1248648 w 1598829"/>
                  <a:gd name="connsiteY32" fmla="*/ 172724 h 172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829" h="172724">
                    <a:moveTo>
                      <a:pt x="1248648" y="172724"/>
                    </a:moveTo>
                    <a:cubicBezTo>
                      <a:pt x="1194229" y="172724"/>
                      <a:pt x="1146046" y="141965"/>
                      <a:pt x="1123031" y="92492"/>
                    </a:cubicBezTo>
                    <a:cubicBezTo>
                      <a:pt x="1104962" y="53560"/>
                      <a:pt x="1067105" y="29253"/>
                      <a:pt x="1024085" y="29253"/>
                    </a:cubicBezTo>
                    <a:cubicBezTo>
                      <a:pt x="981066" y="29253"/>
                      <a:pt x="943208" y="53560"/>
                      <a:pt x="925140" y="92492"/>
                    </a:cubicBezTo>
                    <a:cubicBezTo>
                      <a:pt x="902124" y="141965"/>
                      <a:pt x="853942" y="172724"/>
                      <a:pt x="799522" y="172724"/>
                    </a:cubicBezTo>
                    <a:cubicBezTo>
                      <a:pt x="799522" y="172724"/>
                      <a:pt x="799522" y="172724"/>
                      <a:pt x="799522" y="172724"/>
                    </a:cubicBezTo>
                    <a:cubicBezTo>
                      <a:pt x="744887" y="172724"/>
                      <a:pt x="696920" y="141965"/>
                      <a:pt x="673905" y="92492"/>
                    </a:cubicBezTo>
                    <a:cubicBezTo>
                      <a:pt x="655836" y="53560"/>
                      <a:pt x="617979" y="29253"/>
                      <a:pt x="574959" y="29253"/>
                    </a:cubicBezTo>
                    <a:cubicBezTo>
                      <a:pt x="531939" y="29253"/>
                      <a:pt x="494082" y="53560"/>
                      <a:pt x="476014" y="92492"/>
                    </a:cubicBezTo>
                    <a:cubicBezTo>
                      <a:pt x="452998" y="141965"/>
                      <a:pt x="405031" y="172724"/>
                      <a:pt x="350396" y="172724"/>
                    </a:cubicBezTo>
                    <a:cubicBezTo>
                      <a:pt x="295976" y="172724"/>
                      <a:pt x="247794" y="141965"/>
                      <a:pt x="224778" y="92492"/>
                    </a:cubicBezTo>
                    <a:cubicBezTo>
                      <a:pt x="206710" y="53560"/>
                      <a:pt x="168853" y="29253"/>
                      <a:pt x="125833" y="29253"/>
                    </a:cubicBezTo>
                    <a:cubicBezTo>
                      <a:pt x="82813" y="29253"/>
                      <a:pt x="44956" y="53560"/>
                      <a:pt x="26887" y="92492"/>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483" y="30759"/>
                      <a:pt x="969450" y="0"/>
                      <a:pt x="1024085" y="0"/>
                    </a:cubicBezTo>
                    <a:cubicBezTo>
                      <a:pt x="1078720" y="0"/>
                      <a:pt x="1126688" y="30759"/>
                      <a:pt x="1149703" y="80232"/>
                    </a:cubicBezTo>
                    <a:cubicBezTo>
                      <a:pt x="1167771" y="119165"/>
                      <a:pt x="1205629" y="143471"/>
                      <a:pt x="1248648" y="143471"/>
                    </a:cubicBezTo>
                    <a:cubicBezTo>
                      <a:pt x="1291668" y="143471"/>
                      <a:pt x="1329526" y="119165"/>
                      <a:pt x="1347594" y="80232"/>
                    </a:cubicBezTo>
                    <a:cubicBezTo>
                      <a:pt x="1370610" y="30759"/>
                      <a:pt x="1418792" y="0"/>
                      <a:pt x="1473212" y="0"/>
                    </a:cubicBezTo>
                    <a:cubicBezTo>
                      <a:pt x="1527847" y="0"/>
                      <a:pt x="1576029" y="30759"/>
                      <a:pt x="1598829" y="80232"/>
                    </a:cubicBezTo>
                    <a:lnTo>
                      <a:pt x="1572157" y="92492"/>
                    </a:lnTo>
                    <a:cubicBezTo>
                      <a:pt x="1554089" y="53560"/>
                      <a:pt x="1516016" y="29253"/>
                      <a:pt x="1473212" y="29253"/>
                    </a:cubicBezTo>
                    <a:cubicBezTo>
                      <a:pt x="1430192" y="29253"/>
                      <a:pt x="1392335" y="53560"/>
                      <a:pt x="1374266" y="92492"/>
                    </a:cubicBezTo>
                    <a:cubicBezTo>
                      <a:pt x="1351251" y="141965"/>
                      <a:pt x="1303069" y="172724"/>
                      <a:pt x="1248648" y="172724"/>
                    </a:cubicBezTo>
                    <a:close/>
                  </a:path>
                </a:pathLst>
              </a:custGeom>
              <a:grpFill/>
              <a:ln w="21496" cap="flat">
                <a:noFill/>
                <a:prstDash val="solid"/>
                <a:miter/>
              </a:ln>
            </p:spPr>
            <p:txBody>
              <a:bodyPr rtlCol="0" anchor="ctr"/>
              <a:lstStyle/>
              <a:p>
                <a:endParaRPr lang="en-US" dirty="0"/>
              </a:p>
            </p:txBody>
          </p:sp>
        </p:grpSp>
      </p:grpSp>
      <p:pic>
        <p:nvPicPr>
          <p:cNvPr id="5" name="Picture 4" descr="Changing your behavior can solicit surprising reactions | Chatsworth  Consulting Group">
            <a:extLst>
              <a:ext uri="{FF2B5EF4-FFF2-40B4-BE49-F238E27FC236}">
                <a16:creationId xmlns:a16="http://schemas.microsoft.com/office/drawing/2014/main" id="{0F62156C-939D-04FE-FDD1-08C33CC08FEA}"/>
              </a:ext>
            </a:extLst>
          </p:cNvPr>
          <p:cNvPicPr>
            <a:picLocks noChangeAspect="1"/>
          </p:cNvPicPr>
          <p:nvPr/>
        </p:nvPicPr>
        <p:blipFill>
          <a:blip r:embed="rId2"/>
          <a:stretch>
            <a:fillRect/>
          </a:stretch>
        </p:blipFill>
        <p:spPr>
          <a:xfrm>
            <a:off x="5439765" y="1684605"/>
            <a:ext cx="2666283" cy="1774290"/>
          </a:xfrm>
          <a:prstGeom prst="rect">
            <a:avLst/>
          </a:prstGeom>
        </p:spPr>
      </p:pic>
      <p:grpSp>
        <p:nvGrpSpPr>
          <p:cNvPr id="24" name="Group 23">
            <a:extLst>
              <a:ext uri="{FF2B5EF4-FFF2-40B4-BE49-F238E27FC236}">
                <a16:creationId xmlns:a16="http://schemas.microsoft.com/office/drawing/2014/main" id="{03AF83E4-4DE2-499C-9F36-0279E7E4FBB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615795" y="3339390"/>
            <a:ext cx="1082554" cy="1082570"/>
            <a:chOff x="10154385" y="4452524"/>
            <a:chExt cx="1443404" cy="1443428"/>
          </a:xfrm>
          <a:solidFill>
            <a:schemeClr val="bg1"/>
          </a:solidFill>
        </p:grpSpPr>
        <p:grpSp>
          <p:nvGrpSpPr>
            <p:cNvPr id="25" name="Graphic 4">
              <a:extLst>
                <a:ext uri="{FF2B5EF4-FFF2-40B4-BE49-F238E27FC236}">
                  <a16:creationId xmlns:a16="http://schemas.microsoft.com/office/drawing/2014/main" id="{0B09EB4D-4323-43F4-9970-42885A83A87D}"/>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0154385" y="4452524"/>
              <a:ext cx="1443404" cy="1443428"/>
              <a:chOff x="5734037" y="3067039"/>
              <a:chExt cx="724483" cy="724489"/>
            </a:xfrm>
            <a:grpFill/>
          </p:grpSpPr>
          <p:sp>
            <p:nvSpPr>
              <p:cNvPr id="196" name="Freeform: Shape 195">
                <a:extLst>
                  <a:ext uri="{FF2B5EF4-FFF2-40B4-BE49-F238E27FC236}">
                    <a16:creationId xmlns:a16="http://schemas.microsoft.com/office/drawing/2014/main" id="{BA9C6284-1137-47FE-9471-23CA824947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067039"/>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197" name="Freeform: Shape 196">
                <a:extLst>
                  <a:ext uri="{FF2B5EF4-FFF2-40B4-BE49-F238E27FC236}">
                    <a16:creationId xmlns:a16="http://schemas.microsoft.com/office/drawing/2014/main" id="{A00A6D3C-23F9-41D9-B891-14D8E2E98D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98" name="Freeform: Shape 197">
                <a:extLst>
                  <a:ext uri="{FF2B5EF4-FFF2-40B4-BE49-F238E27FC236}">
                    <a16:creationId xmlns:a16="http://schemas.microsoft.com/office/drawing/2014/main" id="{8F8D96F5-1ED7-4891-8D8B-A24E72DA7C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99" name="Freeform: Shape 198">
                <a:extLst>
                  <a:ext uri="{FF2B5EF4-FFF2-40B4-BE49-F238E27FC236}">
                    <a16:creationId xmlns:a16="http://schemas.microsoft.com/office/drawing/2014/main" id="{0E9A3A72-EC37-423D-B309-A6487A86C7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00" name="Freeform: Shape 199">
                <a:extLst>
                  <a:ext uri="{FF2B5EF4-FFF2-40B4-BE49-F238E27FC236}">
                    <a16:creationId xmlns:a16="http://schemas.microsoft.com/office/drawing/2014/main" id="{EBE630AB-13C0-44A2-80CA-C07483E934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01" name="Freeform: Shape 200">
                <a:extLst>
                  <a:ext uri="{FF2B5EF4-FFF2-40B4-BE49-F238E27FC236}">
                    <a16:creationId xmlns:a16="http://schemas.microsoft.com/office/drawing/2014/main" id="{B7768337-3D65-4FE5-8E1A-D79219E0A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02" name="Freeform: Shape 201">
                <a:extLst>
                  <a:ext uri="{FF2B5EF4-FFF2-40B4-BE49-F238E27FC236}">
                    <a16:creationId xmlns:a16="http://schemas.microsoft.com/office/drawing/2014/main" id="{968E4331-550E-4929-ACE8-D2ED2D6EA3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03" name="Freeform: Shape 202">
                <a:extLst>
                  <a:ext uri="{FF2B5EF4-FFF2-40B4-BE49-F238E27FC236}">
                    <a16:creationId xmlns:a16="http://schemas.microsoft.com/office/drawing/2014/main" id="{768D8817-CAEE-45BB-820E-A67C68D480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126284"/>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204" name="Freeform: Shape 203">
                <a:extLst>
                  <a:ext uri="{FF2B5EF4-FFF2-40B4-BE49-F238E27FC236}">
                    <a16:creationId xmlns:a16="http://schemas.microsoft.com/office/drawing/2014/main" id="{350A8C31-0139-4ABD-967A-139738E88F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12628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05" name="Freeform: Shape 204">
                <a:extLst>
                  <a:ext uri="{FF2B5EF4-FFF2-40B4-BE49-F238E27FC236}">
                    <a16:creationId xmlns:a16="http://schemas.microsoft.com/office/drawing/2014/main" id="{9855AEE1-1C1C-4832-8B4C-042F59E029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06" name="Freeform: Shape 205">
                <a:extLst>
                  <a:ext uri="{FF2B5EF4-FFF2-40B4-BE49-F238E27FC236}">
                    <a16:creationId xmlns:a16="http://schemas.microsoft.com/office/drawing/2014/main" id="{A41C5A32-BD0A-4457-9CF7-97467FA2B7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07" name="Freeform: Shape 206">
                <a:extLst>
                  <a:ext uri="{FF2B5EF4-FFF2-40B4-BE49-F238E27FC236}">
                    <a16:creationId xmlns:a16="http://schemas.microsoft.com/office/drawing/2014/main" id="{93C14A20-2E3C-49F8-AF55-C384FEB955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08" name="Freeform: Shape 207">
                <a:extLst>
                  <a:ext uri="{FF2B5EF4-FFF2-40B4-BE49-F238E27FC236}">
                    <a16:creationId xmlns:a16="http://schemas.microsoft.com/office/drawing/2014/main" id="{DB167719-0D82-4ABF-9BC8-B073A84741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126284"/>
                <a:ext cx="14097" cy="14097"/>
              </a:xfrm>
              <a:custGeom>
                <a:avLst/>
                <a:gdLst>
                  <a:gd name="connsiteX0" fmla="*/ 14097 w 14097"/>
                  <a:gd name="connsiteY0" fmla="*/ 7049 h 14097"/>
                  <a:gd name="connsiteX1" fmla="*/ 7048 w 14097"/>
                  <a:gd name="connsiteY1" fmla="*/ 14097 h 14097"/>
                  <a:gd name="connsiteX2" fmla="*/ 0 w 14097"/>
                  <a:gd name="connsiteY2" fmla="*/ 7049 h 14097"/>
                  <a:gd name="connsiteX3" fmla="*/ 7048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09" name="Freeform: Shape 208">
                <a:extLst>
                  <a:ext uri="{FF2B5EF4-FFF2-40B4-BE49-F238E27FC236}">
                    <a16:creationId xmlns:a16="http://schemas.microsoft.com/office/drawing/2014/main" id="{660582DE-E250-4561-9298-E4FADEB90F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10" name="Freeform: Shape 209">
                <a:extLst>
                  <a:ext uri="{FF2B5EF4-FFF2-40B4-BE49-F238E27FC236}">
                    <a16:creationId xmlns:a16="http://schemas.microsoft.com/office/drawing/2014/main" id="{820B635A-6E81-4D8A-98A3-141E57A6FF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18543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211" name="Freeform: Shape 210">
                <a:extLst>
                  <a:ext uri="{FF2B5EF4-FFF2-40B4-BE49-F238E27FC236}">
                    <a16:creationId xmlns:a16="http://schemas.microsoft.com/office/drawing/2014/main" id="{3909A0ED-D070-4792-A2EE-CCEB6BA63C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4619A19C-3B55-4085-8668-4589996280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87D16772-2B59-486E-BE47-65D591C088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14" name="Freeform: Shape 213">
                <a:extLst>
                  <a:ext uri="{FF2B5EF4-FFF2-40B4-BE49-F238E27FC236}">
                    <a16:creationId xmlns:a16="http://schemas.microsoft.com/office/drawing/2014/main" id="{1D6A06B8-1E4A-497F-B977-F78E5D7D00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15" name="Freeform: Shape 214">
                <a:extLst>
                  <a:ext uri="{FF2B5EF4-FFF2-40B4-BE49-F238E27FC236}">
                    <a16:creationId xmlns:a16="http://schemas.microsoft.com/office/drawing/2014/main" id="{55BC53AD-5249-4FB1-AB74-3F71AAEB5A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16" name="Freeform: Shape 215">
                <a:extLst>
                  <a:ext uri="{FF2B5EF4-FFF2-40B4-BE49-F238E27FC236}">
                    <a16:creationId xmlns:a16="http://schemas.microsoft.com/office/drawing/2014/main" id="{36F8561A-874A-48BB-BCC2-07F002ED4F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17" name="Freeform: Shape 216">
                <a:extLst>
                  <a:ext uri="{FF2B5EF4-FFF2-40B4-BE49-F238E27FC236}">
                    <a16:creationId xmlns:a16="http://schemas.microsoft.com/office/drawing/2014/main" id="{BA6B1B8F-9695-447F-BF2F-9010D40A07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24467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218" name="Freeform: Shape 217">
                <a:extLst>
                  <a:ext uri="{FF2B5EF4-FFF2-40B4-BE49-F238E27FC236}">
                    <a16:creationId xmlns:a16="http://schemas.microsoft.com/office/drawing/2014/main" id="{454192F9-26C5-4212-BA60-CADA662AFE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244677"/>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19" name="Freeform: Shape 218">
                <a:extLst>
                  <a:ext uri="{FF2B5EF4-FFF2-40B4-BE49-F238E27FC236}">
                    <a16:creationId xmlns:a16="http://schemas.microsoft.com/office/drawing/2014/main" id="{BFBDA013-4858-422E-AE7A-614BF71FBA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20" name="Freeform: Shape 219">
                <a:extLst>
                  <a:ext uri="{FF2B5EF4-FFF2-40B4-BE49-F238E27FC236}">
                    <a16:creationId xmlns:a16="http://schemas.microsoft.com/office/drawing/2014/main" id="{42BA261C-0C75-431D-9FD5-2C3AA241BE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21" name="Freeform: Shape 220">
                <a:extLst>
                  <a:ext uri="{FF2B5EF4-FFF2-40B4-BE49-F238E27FC236}">
                    <a16:creationId xmlns:a16="http://schemas.microsoft.com/office/drawing/2014/main" id="{0F8709D9-2655-4A39-9228-BCFCBF4122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22" name="Freeform: Shape 221">
                <a:extLst>
                  <a:ext uri="{FF2B5EF4-FFF2-40B4-BE49-F238E27FC236}">
                    <a16:creationId xmlns:a16="http://schemas.microsoft.com/office/drawing/2014/main" id="{9653F80B-5CF7-45EF-889B-FD0AAF4835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24467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2A1DA86A-7442-4897-88A4-EDD18A01C5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39623279-A4CE-49AC-B5FA-CD224324BE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30382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225" name="Freeform: Shape 224">
                <a:extLst>
                  <a:ext uri="{FF2B5EF4-FFF2-40B4-BE49-F238E27FC236}">
                    <a16:creationId xmlns:a16="http://schemas.microsoft.com/office/drawing/2014/main" id="{EB9D8B4D-1BE5-4CD9-A592-D0D3D76911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26" name="Freeform: Shape 225">
                <a:extLst>
                  <a:ext uri="{FF2B5EF4-FFF2-40B4-BE49-F238E27FC236}">
                    <a16:creationId xmlns:a16="http://schemas.microsoft.com/office/drawing/2014/main" id="{769A47A3-F5B7-4BF0-B920-21A62F96F7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27" name="Freeform: Shape 226">
                <a:extLst>
                  <a:ext uri="{FF2B5EF4-FFF2-40B4-BE49-F238E27FC236}">
                    <a16:creationId xmlns:a16="http://schemas.microsoft.com/office/drawing/2014/main" id="{6E5DCDE9-48A4-41BA-987D-CC72C62B36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28" name="Freeform: Shape 227">
                <a:extLst>
                  <a:ext uri="{FF2B5EF4-FFF2-40B4-BE49-F238E27FC236}">
                    <a16:creationId xmlns:a16="http://schemas.microsoft.com/office/drawing/2014/main" id="{0F51F840-3DBF-444E-BC79-718416C51D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29" name="Freeform: Shape 228">
                <a:extLst>
                  <a:ext uri="{FF2B5EF4-FFF2-40B4-BE49-F238E27FC236}">
                    <a16:creationId xmlns:a16="http://schemas.microsoft.com/office/drawing/2014/main" id="{2DFD2B64-98D0-4E59-AE1F-693872F36D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30382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30" name="Freeform: Shape 229">
                <a:extLst>
                  <a:ext uri="{FF2B5EF4-FFF2-40B4-BE49-F238E27FC236}">
                    <a16:creationId xmlns:a16="http://schemas.microsoft.com/office/drawing/2014/main" id="{CF09CB65-8B7E-426C-A3FE-DD20196FCB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31" name="Freeform: Shape 230">
                <a:extLst>
                  <a:ext uri="{FF2B5EF4-FFF2-40B4-BE49-F238E27FC236}">
                    <a16:creationId xmlns:a16="http://schemas.microsoft.com/office/drawing/2014/main" id="{43149294-A5BC-4E62-A167-3CD55E05B3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363074"/>
                <a:ext cx="14192" cy="14097"/>
              </a:xfrm>
              <a:custGeom>
                <a:avLst/>
                <a:gdLst>
                  <a:gd name="connsiteX0" fmla="*/ 14192 w 14192"/>
                  <a:gd name="connsiteY0" fmla="*/ 7048 h 14097"/>
                  <a:gd name="connsiteX1" fmla="*/ 7144 w 14192"/>
                  <a:gd name="connsiteY1" fmla="*/ 14097 h 14097"/>
                  <a:gd name="connsiteX2" fmla="*/ 0 w 14192"/>
                  <a:gd name="connsiteY2" fmla="*/ 7048 h 14097"/>
                  <a:gd name="connsiteX3" fmla="*/ 7049 w 14192"/>
                  <a:gd name="connsiteY3" fmla="*/ 0 h 14097"/>
                  <a:gd name="connsiteX4" fmla="*/ 14192 w 14192"/>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232" name="Freeform: Shape 231">
                <a:extLst>
                  <a:ext uri="{FF2B5EF4-FFF2-40B4-BE49-F238E27FC236}">
                    <a16:creationId xmlns:a16="http://schemas.microsoft.com/office/drawing/2014/main" id="{DB99FCDF-C9A0-40F7-ABDE-7247B2238D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33" name="Freeform: Shape 232">
                <a:extLst>
                  <a:ext uri="{FF2B5EF4-FFF2-40B4-BE49-F238E27FC236}">
                    <a16:creationId xmlns:a16="http://schemas.microsoft.com/office/drawing/2014/main" id="{0CE59751-EC07-43C1-A5F5-AF5D30EBBE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34" name="Freeform: Shape 233">
                <a:extLst>
                  <a:ext uri="{FF2B5EF4-FFF2-40B4-BE49-F238E27FC236}">
                    <a16:creationId xmlns:a16="http://schemas.microsoft.com/office/drawing/2014/main" id="{4573CCF2-67F2-4BD1-A01C-1D064B908F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35" name="Freeform: Shape 234">
                <a:extLst>
                  <a:ext uri="{FF2B5EF4-FFF2-40B4-BE49-F238E27FC236}">
                    <a16:creationId xmlns:a16="http://schemas.microsoft.com/office/drawing/2014/main" id="{1C60C662-612D-485A-A50D-E938C6E499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36" name="Freeform: Shape 235">
                <a:extLst>
                  <a:ext uri="{FF2B5EF4-FFF2-40B4-BE49-F238E27FC236}">
                    <a16:creationId xmlns:a16="http://schemas.microsoft.com/office/drawing/2014/main" id="{0048F63C-A2BB-4D89-9649-91EC2045C0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363074"/>
                <a:ext cx="14097" cy="14097"/>
              </a:xfrm>
              <a:custGeom>
                <a:avLst/>
                <a:gdLst>
                  <a:gd name="connsiteX0" fmla="*/ 14097 w 14097"/>
                  <a:gd name="connsiteY0" fmla="*/ 7048 h 14097"/>
                  <a:gd name="connsiteX1" fmla="*/ 7048 w 14097"/>
                  <a:gd name="connsiteY1" fmla="*/ 14097 h 14097"/>
                  <a:gd name="connsiteX2" fmla="*/ 0 w 14097"/>
                  <a:gd name="connsiteY2" fmla="*/ 7048 h 14097"/>
                  <a:gd name="connsiteX3" fmla="*/ 7048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37" name="Freeform: Shape 236">
                <a:extLst>
                  <a:ext uri="{FF2B5EF4-FFF2-40B4-BE49-F238E27FC236}">
                    <a16:creationId xmlns:a16="http://schemas.microsoft.com/office/drawing/2014/main" id="{1C29F96C-43D4-4F0F-A76D-4CED9C610C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38" name="Freeform: Shape 237">
                <a:extLst>
                  <a:ext uri="{FF2B5EF4-FFF2-40B4-BE49-F238E27FC236}">
                    <a16:creationId xmlns:a16="http://schemas.microsoft.com/office/drawing/2014/main" id="{B660107F-776B-455F-AC78-225F21B81D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42222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239" name="Freeform: Shape 238">
                <a:extLst>
                  <a:ext uri="{FF2B5EF4-FFF2-40B4-BE49-F238E27FC236}">
                    <a16:creationId xmlns:a16="http://schemas.microsoft.com/office/drawing/2014/main" id="{EB1DB332-7265-477D-9A04-EDB3799DEA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40" name="Freeform: Shape 239">
                <a:extLst>
                  <a:ext uri="{FF2B5EF4-FFF2-40B4-BE49-F238E27FC236}">
                    <a16:creationId xmlns:a16="http://schemas.microsoft.com/office/drawing/2014/main" id="{EBBEFE2D-1654-40D8-A838-45728A1683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41" name="Freeform: Shape 240">
                <a:extLst>
                  <a:ext uri="{FF2B5EF4-FFF2-40B4-BE49-F238E27FC236}">
                    <a16:creationId xmlns:a16="http://schemas.microsoft.com/office/drawing/2014/main" id="{190211E2-64DF-4171-811B-B8A0CD87B9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42" name="Freeform: Shape 241">
                <a:extLst>
                  <a:ext uri="{FF2B5EF4-FFF2-40B4-BE49-F238E27FC236}">
                    <a16:creationId xmlns:a16="http://schemas.microsoft.com/office/drawing/2014/main" id="{5F7CDCE8-8B48-4859-BDFE-FCB7BC6F58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43" name="Freeform: Shape 242">
                <a:extLst>
                  <a:ext uri="{FF2B5EF4-FFF2-40B4-BE49-F238E27FC236}">
                    <a16:creationId xmlns:a16="http://schemas.microsoft.com/office/drawing/2014/main" id="{B770A8C4-614E-4295-A937-718CC61B25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42222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44" name="Freeform: Shape 243">
                <a:extLst>
                  <a:ext uri="{FF2B5EF4-FFF2-40B4-BE49-F238E27FC236}">
                    <a16:creationId xmlns:a16="http://schemas.microsoft.com/office/drawing/2014/main" id="{A699ADB6-675C-44B0-B96E-EDD7AC1F96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45" name="Freeform: Shape 244">
                <a:extLst>
                  <a:ext uri="{FF2B5EF4-FFF2-40B4-BE49-F238E27FC236}">
                    <a16:creationId xmlns:a16="http://schemas.microsoft.com/office/drawing/2014/main" id="{64875E98-2AA1-4001-90EA-2F3D9E017E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6953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9" y="14097"/>
                    </a:cubicBezTo>
                    <a:cubicBezTo>
                      <a:pt x="3143" y="14097"/>
                      <a:pt x="0" y="10954"/>
                      <a:pt x="0" y="7049"/>
                    </a:cubicBezTo>
                    <a:cubicBezTo>
                      <a:pt x="0" y="3143"/>
                      <a:pt x="3048" y="0"/>
                      <a:pt x="6953"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46" name="Freeform: Shape 245">
                <a:extLst>
                  <a:ext uri="{FF2B5EF4-FFF2-40B4-BE49-F238E27FC236}">
                    <a16:creationId xmlns:a16="http://schemas.microsoft.com/office/drawing/2014/main" id="{5BEC7219-356F-4141-B57B-8BCD85BF77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47" name="Freeform: Shape 246">
                <a:extLst>
                  <a:ext uri="{FF2B5EF4-FFF2-40B4-BE49-F238E27FC236}">
                    <a16:creationId xmlns:a16="http://schemas.microsoft.com/office/drawing/2014/main" id="{564D4AAB-BB2C-4A77-BB45-94EEC66CD7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067039"/>
                <a:ext cx="14096" cy="14097"/>
              </a:xfrm>
              <a:custGeom>
                <a:avLst/>
                <a:gdLst>
                  <a:gd name="connsiteX0" fmla="*/ 14097 w 14096"/>
                  <a:gd name="connsiteY0" fmla="*/ 7049 h 14097"/>
                  <a:gd name="connsiteX1" fmla="*/ 7049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9" y="14097"/>
                    </a:cubicBezTo>
                    <a:cubicBezTo>
                      <a:pt x="3143" y="14097"/>
                      <a:pt x="0" y="10954"/>
                      <a:pt x="0" y="7049"/>
                    </a:cubicBezTo>
                    <a:cubicBezTo>
                      <a:pt x="0" y="3143"/>
                      <a:pt x="3048" y="0"/>
                      <a:pt x="6953" y="0"/>
                    </a:cubicBezTo>
                    <a:cubicBezTo>
                      <a:pt x="10859" y="0"/>
                      <a:pt x="14097" y="3143"/>
                      <a:pt x="14097" y="7049"/>
                    </a:cubicBezTo>
                    <a:close/>
                  </a:path>
                </a:pathLst>
              </a:custGeom>
              <a:grpFill/>
              <a:ln w="9525" cap="flat">
                <a:noFill/>
                <a:prstDash val="solid"/>
                <a:miter/>
              </a:ln>
            </p:spPr>
            <p:txBody>
              <a:bodyPr rtlCol="0" anchor="ctr"/>
              <a:lstStyle/>
              <a:p>
                <a:endParaRPr lang="en-US"/>
              </a:p>
            </p:txBody>
          </p:sp>
          <p:sp>
            <p:nvSpPr>
              <p:cNvPr id="248" name="Freeform: Shape 247">
                <a:extLst>
                  <a:ext uri="{FF2B5EF4-FFF2-40B4-BE49-F238E27FC236}">
                    <a16:creationId xmlns:a16="http://schemas.microsoft.com/office/drawing/2014/main" id="{CE9CF29A-81CA-4A03-8B04-55F5668826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49" name="Freeform: Shape 248">
                <a:extLst>
                  <a:ext uri="{FF2B5EF4-FFF2-40B4-BE49-F238E27FC236}">
                    <a16:creationId xmlns:a16="http://schemas.microsoft.com/office/drawing/2014/main" id="{52FEFF22-7798-4730-9C0B-EC7EAFCD01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048" y="0"/>
                      <a:pt x="6953" y="0"/>
                    </a:cubicBezTo>
                    <a:cubicBezTo>
                      <a:pt x="10858" y="0"/>
                      <a:pt x="14097" y="3143"/>
                      <a:pt x="14097" y="7049"/>
                    </a:cubicBezTo>
                    <a:close/>
                  </a:path>
                </a:pathLst>
              </a:custGeom>
              <a:grpFill/>
              <a:ln w="9525" cap="flat">
                <a:noFill/>
                <a:prstDash val="solid"/>
                <a:miter/>
              </a:ln>
            </p:spPr>
            <p:txBody>
              <a:bodyPr rtlCol="0" anchor="ctr"/>
              <a:lstStyle/>
              <a:p>
                <a:endParaRPr lang="en-US"/>
              </a:p>
            </p:txBody>
          </p:sp>
          <p:sp>
            <p:nvSpPr>
              <p:cNvPr id="250" name="Freeform: Shape 249">
                <a:extLst>
                  <a:ext uri="{FF2B5EF4-FFF2-40B4-BE49-F238E27FC236}">
                    <a16:creationId xmlns:a16="http://schemas.microsoft.com/office/drawing/2014/main" id="{00149276-D167-4D2B-93F1-FD2958302B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51" name="Freeform: Shape 250">
                <a:extLst>
                  <a:ext uri="{FF2B5EF4-FFF2-40B4-BE49-F238E27FC236}">
                    <a16:creationId xmlns:a16="http://schemas.microsoft.com/office/drawing/2014/main" id="{E7DC22D5-A39C-4789-A952-D891488772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126281"/>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52" name="Freeform: Shape 251">
                <a:extLst>
                  <a:ext uri="{FF2B5EF4-FFF2-40B4-BE49-F238E27FC236}">
                    <a16:creationId xmlns:a16="http://schemas.microsoft.com/office/drawing/2014/main" id="{7BA51EF1-15F0-4193-AB83-F8C8A64D62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53" name="Freeform: Shape 252">
                <a:extLst>
                  <a:ext uri="{FF2B5EF4-FFF2-40B4-BE49-F238E27FC236}">
                    <a16:creationId xmlns:a16="http://schemas.microsoft.com/office/drawing/2014/main" id="{3FB75ADB-F020-4C56-91C6-9AB4629855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126281"/>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254" name="Freeform: Shape 253">
                <a:extLst>
                  <a:ext uri="{FF2B5EF4-FFF2-40B4-BE49-F238E27FC236}">
                    <a16:creationId xmlns:a16="http://schemas.microsoft.com/office/drawing/2014/main" id="{DBCE5CDF-BBF6-4E67-8CCE-9482D7EB4F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55" name="Freeform: Shape 254">
                <a:extLst>
                  <a:ext uri="{FF2B5EF4-FFF2-40B4-BE49-F238E27FC236}">
                    <a16:creationId xmlns:a16="http://schemas.microsoft.com/office/drawing/2014/main" id="{2138BABC-E51C-4F80-972E-CF44385C16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256" name="Freeform: Shape 255">
                <a:extLst>
                  <a:ext uri="{FF2B5EF4-FFF2-40B4-BE49-F238E27FC236}">
                    <a16:creationId xmlns:a16="http://schemas.microsoft.com/office/drawing/2014/main" id="{96B0C850-272E-4B08-8779-B872DCAA37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12628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57" name="Freeform: Shape 256">
                <a:extLst>
                  <a:ext uri="{FF2B5EF4-FFF2-40B4-BE49-F238E27FC236}">
                    <a16:creationId xmlns:a16="http://schemas.microsoft.com/office/drawing/2014/main" id="{2EEE54AF-B9C2-494D-9E02-2F67FEF7A2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185433"/>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58" name="Freeform: Shape 257">
                <a:extLst>
                  <a:ext uri="{FF2B5EF4-FFF2-40B4-BE49-F238E27FC236}">
                    <a16:creationId xmlns:a16="http://schemas.microsoft.com/office/drawing/2014/main" id="{D21349A4-F7C9-492C-A658-EA9F7538B6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59" name="Freeform: Shape 258">
                <a:extLst>
                  <a:ext uri="{FF2B5EF4-FFF2-40B4-BE49-F238E27FC236}">
                    <a16:creationId xmlns:a16="http://schemas.microsoft.com/office/drawing/2014/main" id="{D88D1ED8-AC07-4621-9933-E10CE61220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185433"/>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260" name="Freeform: Shape 259">
                <a:extLst>
                  <a:ext uri="{FF2B5EF4-FFF2-40B4-BE49-F238E27FC236}">
                    <a16:creationId xmlns:a16="http://schemas.microsoft.com/office/drawing/2014/main" id="{6FD21FCD-1DA9-45C2-9AB5-548EE0E6E6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61" name="Freeform: Shape 260">
                <a:extLst>
                  <a:ext uri="{FF2B5EF4-FFF2-40B4-BE49-F238E27FC236}">
                    <a16:creationId xmlns:a16="http://schemas.microsoft.com/office/drawing/2014/main" id="{C8BDD8CA-1442-470F-A5D3-FC8A87A103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262" name="Freeform: Shape 261">
                <a:extLst>
                  <a:ext uri="{FF2B5EF4-FFF2-40B4-BE49-F238E27FC236}">
                    <a16:creationId xmlns:a16="http://schemas.microsoft.com/office/drawing/2014/main" id="{3B8DF094-690E-4C13-8284-7A7C97441A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185432"/>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63" name="Freeform: Shape 262">
                <a:extLst>
                  <a:ext uri="{FF2B5EF4-FFF2-40B4-BE49-F238E27FC236}">
                    <a16:creationId xmlns:a16="http://schemas.microsoft.com/office/drawing/2014/main" id="{FE0B926C-A114-444D-BA51-FECE28B03C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244676"/>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64" name="Freeform: Shape 263">
                <a:extLst>
                  <a:ext uri="{FF2B5EF4-FFF2-40B4-BE49-F238E27FC236}">
                    <a16:creationId xmlns:a16="http://schemas.microsoft.com/office/drawing/2014/main" id="{00BDE6CC-5F54-4752-ACC4-E3BCF2BEEA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65" name="Freeform: Shape 264">
                <a:extLst>
                  <a:ext uri="{FF2B5EF4-FFF2-40B4-BE49-F238E27FC236}">
                    <a16:creationId xmlns:a16="http://schemas.microsoft.com/office/drawing/2014/main" id="{6E28F857-CCD8-4222-84C0-A0B415E7BD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244676"/>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266" name="Freeform: Shape 265">
                <a:extLst>
                  <a:ext uri="{FF2B5EF4-FFF2-40B4-BE49-F238E27FC236}">
                    <a16:creationId xmlns:a16="http://schemas.microsoft.com/office/drawing/2014/main" id="{CD2687E0-0214-44E6-8BB1-34F6B7BA89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67" name="Freeform: Shape 266">
                <a:extLst>
                  <a:ext uri="{FF2B5EF4-FFF2-40B4-BE49-F238E27FC236}">
                    <a16:creationId xmlns:a16="http://schemas.microsoft.com/office/drawing/2014/main" id="{7F1236AA-FC17-487E-83B1-D71BCB2A87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268" name="Freeform: Shape 267">
                <a:extLst>
                  <a:ext uri="{FF2B5EF4-FFF2-40B4-BE49-F238E27FC236}">
                    <a16:creationId xmlns:a16="http://schemas.microsoft.com/office/drawing/2014/main" id="{623384AA-72EF-4BCF-9137-1944405836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24467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69" name="Freeform: Shape 268">
                <a:extLst>
                  <a:ext uri="{FF2B5EF4-FFF2-40B4-BE49-F238E27FC236}">
                    <a16:creationId xmlns:a16="http://schemas.microsoft.com/office/drawing/2014/main" id="{1BD81D1B-2270-4FBE-B437-F0DBB8DDF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70" name="Freeform: Shape 269">
                <a:extLst>
                  <a:ext uri="{FF2B5EF4-FFF2-40B4-BE49-F238E27FC236}">
                    <a16:creationId xmlns:a16="http://schemas.microsoft.com/office/drawing/2014/main" id="{6411E268-F8CA-4C78-82ED-DDCF28B0BE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71" name="Freeform: Shape 270">
                <a:extLst>
                  <a:ext uri="{FF2B5EF4-FFF2-40B4-BE49-F238E27FC236}">
                    <a16:creationId xmlns:a16="http://schemas.microsoft.com/office/drawing/2014/main" id="{D48F8732-5205-4843-A2EB-3E0EB18F9F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303829"/>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272" name="Freeform: Shape 271">
                <a:extLst>
                  <a:ext uri="{FF2B5EF4-FFF2-40B4-BE49-F238E27FC236}">
                    <a16:creationId xmlns:a16="http://schemas.microsoft.com/office/drawing/2014/main" id="{DC5966DA-8E1A-43FF-A1A4-C6879B4564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73" name="Freeform: Shape 272">
                <a:extLst>
                  <a:ext uri="{FF2B5EF4-FFF2-40B4-BE49-F238E27FC236}">
                    <a16:creationId xmlns:a16="http://schemas.microsoft.com/office/drawing/2014/main" id="{E3BEFD3E-662F-4B38-859E-093A14241D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274" name="Freeform: Shape 273">
                <a:extLst>
                  <a:ext uri="{FF2B5EF4-FFF2-40B4-BE49-F238E27FC236}">
                    <a16:creationId xmlns:a16="http://schemas.microsoft.com/office/drawing/2014/main" id="{06C52F63-F17B-4356-A3AE-9707D93D29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75" name="Freeform: Shape 274">
                <a:extLst>
                  <a:ext uri="{FF2B5EF4-FFF2-40B4-BE49-F238E27FC236}">
                    <a16:creationId xmlns:a16="http://schemas.microsoft.com/office/drawing/2014/main" id="{85706A28-0822-4064-AD3E-2A1F4E1C9E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76" name="Freeform: Shape 275">
                <a:extLst>
                  <a:ext uri="{FF2B5EF4-FFF2-40B4-BE49-F238E27FC236}">
                    <a16:creationId xmlns:a16="http://schemas.microsoft.com/office/drawing/2014/main" id="{348A813F-1672-44DB-A207-F3494E7C28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77" name="Freeform: Shape 276">
                <a:extLst>
                  <a:ext uri="{FF2B5EF4-FFF2-40B4-BE49-F238E27FC236}">
                    <a16:creationId xmlns:a16="http://schemas.microsoft.com/office/drawing/2014/main" id="{6FC8AEBA-4BD5-4BB0-B004-A8B06B6A41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363072"/>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278" name="Freeform: Shape 277">
                <a:extLst>
                  <a:ext uri="{FF2B5EF4-FFF2-40B4-BE49-F238E27FC236}">
                    <a16:creationId xmlns:a16="http://schemas.microsoft.com/office/drawing/2014/main" id="{71ED8D8F-0325-426C-9257-1A5048211F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79" name="Freeform: Shape 278">
                <a:extLst>
                  <a:ext uri="{FF2B5EF4-FFF2-40B4-BE49-F238E27FC236}">
                    <a16:creationId xmlns:a16="http://schemas.microsoft.com/office/drawing/2014/main" id="{0FF054DF-85C2-466A-9D64-EB6D95AA82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280" name="Freeform: Shape 279">
                <a:extLst>
                  <a:ext uri="{FF2B5EF4-FFF2-40B4-BE49-F238E27FC236}">
                    <a16:creationId xmlns:a16="http://schemas.microsoft.com/office/drawing/2014/main" id="{2D01FA60-E77D-41EE-8228-CFB979E3D5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363074"/>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81" name="Freeform: Shape 280">
                <a:extLst>
                  <a:ext uri="{FF2B5EF4-FFF2-40B4-BE49-F238E27FC236}">
                    <a16:creationId xmlns:a16="http://schemas.microsoft.com/office/drawing/2014/main" id="{AC8D6F02-E0C8-4EF5-9D41-E75C16C16E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82" name="Freeform: Shape 281">
                <a:extLst>
                  <a:ext uri="{FF2B5EF4-FFF2-40B4-BE49-F238E27FC236}">
                    <a16:creationId xmlns:a16="http://schemas.microsoft.com/office/drawing/2014/main" id="{BD111AAF-4EE4-4A89-84D2-4201F035D7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83" name="Freeform: Shape 282">
                <a:extLst>
                  <a:ext uri="{FF2B5EF4-FFF2-40B4-BE49-F238E27FC236}">
                    <a16:creationId xmlns:a16="http://schemas.microsoft.com/office/drawing/2014/main" id="{E8F4C133-3F54-4715-A7D6-4261B9A998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422225"/>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284" name="Freeform: Shape 283">
                <a:extLst>
                  <a:ext uri="{FF2B5EF4-FFF2-40B4-BE49-F238E27FC236}">
                    <a16:creationId xmlns:a16="http://schemas.microsoft.com/office/drawing/2014/main" id="{0BAA2E6B-E393-45EA-8AE6-A775AA69CC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85" name="Freeform: Shape 284">
                <a:extLst>
                  <a:ext uri="{FF2B5EF4-FFF2-40B4-BE49-F238E27FC236}">
                    <a16:creationId xmlns:a16="http://schemas.microsoft.com/office/drawing/2014/main" id="{7DB4F953-9FE8-4B8D-A62B-CB20A7037A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286" name="Freeform: Shape 285">
                <a:extLst>
                  <a:ext uri="{FF2B5EF4-FFF2-40B4-BE49-F238E27FC236}">
                    <a16:creationId xmlns:a16="http://schemas.microsoft.com/office/drawing/2014/main" id="{9D918AF2-85FB-436F-99DB-622B076646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4222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87" name="Freeform: Shape 286">
                <a:extLst>
                  <a:ext uri="{FF2B5EF4-FFF2-40B4-BE49-F238E27FC236}">
                    <a16:creationId xmlns:a16="http://schemas.microsoft.com/office/drawing/2014/main" id="{1F078C58-0893-4D64-B685-BCB70CAC62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481374"/>
                <a:ext cx="14192" cy="14096"/>
              </a:xfrm>
              <a:custGeom>
                <a:avLst/>
                <a:gdLst>
                  <a:gd name="connsiteX0" fmla="*/ 14192 w 14192"/>
                  <a:gd name="connsiteY0" fmla="*/ 7049 h 14096"/>
                  <a:gd name="connsiteX1" fmla="*/ 7144 w 14192"/>
                  <a:gd name="connsiteY1" fmla="*/ 14097 h 14096"/>
                  <a:gd name="connsiteX2" fmla="*/ 0 w 14192"/>
                  <a:gd name="connsiteY2" fmla="*/ 7049 h 14096"/>
                  <a:gd name="connsiteX3" fmla="*/ 7049 w 14192"/>
                  <a:gd name="connsiteY3" fmla="*/ 0 h 14096"/>
                  <a:gd name="connsiteX4" fmla="*/ 14192 w 14192"/>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9"/>
                    </a:moveTo>
                    <a:cubicBezTo>
                      <a:pt x="14192" y="10954"/>
                      <a:pt x="11049" y="14097"/>
                      <a:pt x="7144" y="14097"/>
                    </a:cubicBezTo>
                    <a:cubicBezTo>
                      <a:pt x="3239" y="14097"/>
                      <a:pt x="0" y="11049"/>
                      <a:pt x="0" y="7049"/>
                    </a:cubicBezTo>
                    <a:cubicBezTo>
                      <a:pt x="0" y="3048"/>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288" name="Freeform: Shape 287">
                <a:extLst>
                  <a:ext uri="{FF2B5EF4-FFF2-40B4-BE49-F238E27FC236}">
                    <a16:creationId xmlns:a16="http://schemas.microsoft.com/office/drawing/2014/main" id="{AEDA3784-7618-477C-A8B0-36FA393D64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89" name="Freeform: Shape 288">
                <a:extLst>
                  <a:ext uri="{FF2B5EF4-FFF2-40B4-BE49-F238E27FC236}">
                    <a16:creationId xmlns:a16="http://schemas.microsoft.com/office/drawing/2014/main" id="{0AC49727-CA00-439E-82D4-B446B78965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90" name="Freeform: Shape 289">
                <a:extLst>
                  <a:ext uri="{FF2B5EF4-FFF2-40B4-BE49-F238E27FC236}">
                    <a16:creationId xmlns:a16="http://schemas.microsoft.com/office/drawing/2014/main" id="{6B67B441-65C8-4A53-968B-C56CB40867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91" name="Freeform: Shape 290">
                <a:extLst>
                  <a:ext uri="{FF2B5EF4-FFF2-40B4-BE49-F238E27FC236}">
                    <a16:creationId xmlns:a16="http://schemas.microsoft.com/office/drawing/2014/main" id="{94CEDDB5-CC85-4A9E-A73C-85D7B714FA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92" name="Freeform: Shape 291">
                <a:extLst>
                  <a:ext uri="{FF2B5EF4-FFF2-40B4-BE49-F238E27FC236}">
                    <a16:creationId xmlns:a16="http://schemas.microsoft.com/office/drawing/2014/main" id="{80BF7883-770D-4CA2-BE01-C5F4B102B9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93" name="Freeform: Shape 292">
                <a:extLst>
                  <a:ext uri="{FF2B5EF4-FFF2-40B4-BE49-F238E27FC236}">
                    <a16:creationId xmlns:a16="http://schemas.microsoft.com/office/drawing/2014/main" id="{7DF07BC6-9560-430C-86FA-AFA6F7DF09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94" name="Freeform: Shape 293">
                <a:extLst>
                  <a:ext uri="{FF2B5EF4-FFF2-40B4-BE49-F238E27FC236}">
                    <a16:creationId xmlns:a16="http://schemas.microsoft.com/office/drawing/2014/main" id="{9B085920-7744-44C8-AF91-D2F16C997D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54062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295" name="Freeform: Shape 294">
                <a:extLst>
                  <a:ext uri="{FF2B5EF4-FFF2-40B4-BE49-F238E27FC236}">
                    <a16:creationId xmlns:a16="http://schemas.microsoft.com/office/drawing/2014/main" id="{22308C0A-08FC-4AAA-87B2-1E57033E4A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296" name="Freeform: Shape 295">
                <a:extLst>
                  <a:ext uri="{FF2B5EF4-FFF2-40B4-BE49-F238E27FC236}">
                    <a16:creationId xmlns:a16="http://schemas.microsoft.com/office/drawing/2014/main" id="{AB727BDA-993C-4BB5-8CED-8D50C55F7A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97" name="Freeform: Shape 296">
                <a:extLst>
                  <a:ext uri="{FF2B5EF4-FFF2-40B4-BE49-F238E27FC236}">
                    <a16:creationId xmlns:a16="http://schemas.microsoft.com/office/drawing/2014/main" id="{1BB192D1-56DC-4342-911C-7D80A9084D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98" name="Freeform: Shape 297">
                <a:extLst>
                  <a:ext uri="{FF2B5EF4-FFF2-40B4-BE49-F238E27FC236}">
                    <a16:creationId xmlns:a16="http://schemas.microsoft.com/office/drawing/2014/main" id="{337ADC5A-E225-4E91-B940-2DD15330E7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99" name="Freeform: Shape 298">
                <a:extLst>
                  <a:ext uri="{FF2B5EF4-FFF2-40B4-BE49-F238E27FC236}">
                    <a16:creationId xmlns:a16="http://schemas.microsoft.com/office/drawing/2014/main" id="{0D170CF5-349D-4588-8AD3-373D47A4EC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300" name="Freeform: Shape 299">
                <a:extLst>
                  <a:ext uri="{FF2B5EF4-FFF2-40B4-BE49-F238E27FC236}">
                    <a16:creationId xmlns:a16="http://schemas.microsoft.com/office/drawing/2014/main" id="{297A6982-5B80-4376-A9D2-C11E9B0843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1" name="Freeform: Shape 300">
                <a:extLst>
                  <a:ext uri="{FF2B5EF4-FFF2-40B4-BE49-F238E27FC236}">
                    <a16:creationId xmlns:a16="http://schemas.microsoft.com/office/drawing/2014/main" id="{0B14F779-546D-4011-8459-2E8E34C505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59977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302" name="Freeform: Shape 301">
                <a:extLst>
                  <a:ext uri="{FF2B5EF4-FFF2-40B4-BE49-F238E27FC236}">
                    <a16:creationId xmlns:a16="http://schemas.microsoft.com/office/drawing/2014/main" id="{35AE6943-22C6-405D-A071-F8EC29DAB0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59977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3" name="Freeform: Shape 302">
                <a:extLst>
                  <a:ext uri="{FF2B5EF4-FFF2-40B4-BE49-F238E27FC236}">
                    <a16:creationId xmlns:a16="http://schemas.microsoft.com/office/drawing/2014/main" id="{2464DBFD-1DA1-456F-8427-CF66CD4C8D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4" name="Freeform: Shape 303">
                <a:extLst>
                  <a:ext uri="{FF2B5EF4-FFF2-40B4-BE49-F238E27FC236}">
                    <a16:creationId xmlns:a16="http://schemas.microsoft.com/office/drawing/2014/main" id="{C9CA1114-00C4-448B-BF9A-9D70C709B0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5" name="Freeform: Shape 304">
                <a:extLst>
                  <a:ext uri="{FF2B5EF4-FFF2-40B4-BE49-F238E27FC236}">
                    <a16:creationId xmlns:a16="http://schemas.microsoft.com/office/drawing/2014/main" id="{2101A885-A4A8-4AFE-9905-E510D58C84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6" name="Freeform: Shape 305">
                <a:extLst>
                  <a:ext uri="{FF2B5EF4-FFF2-40B4-BE49-F238E27FC236}">
                    <a16:creationId xmlns:a16="http://schemas.microsoft.com/office/drawing/2014/main" id="{661E165D-4826-43AD-AD75-1C965A71A0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599770"/>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7" name="Freeform: Shape 306">
                <a:extLst>
                  <a:ext uri="{FF2B5EF4-FFF2-40B4-BE49-F238E27FC236}">
                    <a16:creationId xmlns:a16="http://schemas.microsoft.com/office/drawing/2014/main" id="{C1F2231A-5945-44AF-95E4-6D14529C86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8" name="Freeform: Shape 307">
                <a:extLst>
                  <a:ext uri="{FF2B5EF4-FFF2-40B4-BE49-F238E27FC236}">
                    <a16:creationId xmlns:a16="http://schemas.microsoft.com/office/drawing/2014/main" id="{1998F14A-698C-4220-92B8-2EC10C3561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7" y="365901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309" name="Freeform: Shape 308">
                <a:extLst>
                  <a:ext uri="{FF2B5EF4-FFF2-40B4-BE49-F238E27FC236}">
                    <a16:creationId xmlns:a16="http://schemas.microsoft.com/office/drawing/2014/main" id="{496E0BBF-D595-4DAE-91C6-4EB179C693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2" y="3659014"/>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0" name="Freeform: Shape 309">
                <a:extLst>
                  <a:ext uri="{FF2B5EF4-FFF2-40B4-BE49-F238E27FC236}">
                    <a16:creationId xmlns:a16="http://schemas.microsoft.com/office/drawing/2014/main" id="{E31F1BC0-CB0A-4386-BE5E-7972AFB050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2"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1" name="Freeform: Shape 310">
                <a:extLst>
                  <a:ext uri="{FF2B5EF4-FFF2-40B4-BE49-F238E27FC236}">
                    <a16:creationId xmlns:a16="http://schemas.microsoft.com/office/drawing/2014/main" id="{B1575BDE-4CFA-4FAD-9F64-692A6DBFF5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2" name="Freeform: Shape 311">
                <a:extLst>
                  <a:ext uri="{FF2B5EF4-FFF2-40B4-BE49-F238E27FC236}">
                    <a16:creationId xmlns:a16="http://schemas.microsoft.com/office/drawing/2014/main" id="{9D32D2E3-5D5B-4751-A477-A26860AC17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3" name="Freeform: Shape 312">
                <a:extLst>
                  <a:ext uri="{FF2B5EF4-FFF2-40B4-BE49-F238E27FC236}">
                    <a16:creationId xmlns:a16="http://schemas.microsoft.com/office/drawing/2014/main" id="{92009233-25F1-4029-B170-318CBBA005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659014"/>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4" name="Freeform: Shape 313">
                <a:extLst>
                  <a:ext uri="{FF2B5EF4-FFF2-40B4-BE49-F238E27FC236}">
                    <a16:creationId xmlns:a16="http://schemas.microsoft.com/office/drawing/2014/main" id="{CCBFA5E5-8384-4D58-BD73-BA36E23E80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5" name="Freeform: Shape 314">
                <a:extLst>
                  <a:ext uri="{FF2B5EF4-FFF2-40B4-BE49-F238E27FC236}">
                    <a16:creationId xmlns:a16="http://schemas.microsoft.com/office/drawing/2014/main" id="{3ACBBAC3-185E-4C28-81AB-C9BE2A88DE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9" y="371816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316" name="Freeform: Shape 315">
                <a:extLst>
                  <a:ext uri="{FF2B5EF4-FFF2-40B4-BE49-F238E27FC236}">
                    <a16:creationId xmlns:a16="http://schemas.microsoft.com/office/drawing/2014/main" id="{225AF996-F3FB-4AF2-B954-BDF79069E7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4" y="371816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7" name="Freeform: Shape 316">
                <a:extLst>
                  <a:ext uri="{FF2B5EF4-FFF2-40B4-BE49-F238E27FC236}">
                    <a16:creationId xmlns:a16="http://schemas.microsoft.com/office/drawing/2014/main" id="{E10B0127-17D3-4B62-8708-9558A79455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4"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8" name="Freeform: Shape 317">
                <a:extLst>
                  <a:ext uri="{FF2B5EF4-FFF2-40B4-BE49-F238E27FC236}">
                    <a16:creationId xmlns:a16="http://schemas.microsoft.com/office/drawing/2014/main" id="{A36A9D1B-B750-446F-99FF-E3280E32AD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9" name="Freeform: Shape 318">
                <a:extLst>
                  <a:ext uri="{FF2B5EF4-FFF2-40B4-BE49-F238E27FC236}">
                    <a16:creationId xmlns:a16="http://schemas.microsoft.com/office/drawing/2014/main" id="{C078DB92-DE53-4BEC-BBD4-B5966EAA16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20" name="Freeform: Shape 319">
                <a:extLst>
                  <a:ext uri="{FF2B5EF4-FFF2-40B4-BE49-F238E27FC236}">
                    <a16:creationId xmlns:a16="http://schemas.microsoft.com/office/drawing/2014/main" id="{7334AD7D-F850-4E92-89F9-49EE6E3AA7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71816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21" name="Freeform: Shape 320">
                <a:extLst>
                  <a:ext uri="{FF2B5EF4-FFF2-40B4-BE49-F238E27FC236}">
                    <a16:creationId xmlns:a16="http://schemas.microsoft.com/office/drawing/2014/main" id="{14D983A3-96A9-4BB8-90D5-93B0E625F8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5"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22" name="Freeform: Shape 321">
                <a:extLst>
                  <a:ext uri="{FF2B5EF4-FFF2-40B4-BE49-F238E27FC236}">
                    <a16:creationId xmlns:a16="http://schemas.microsoft.com/office/drawing/2014/main" id="{43A1FFE3-BB5F-4455-B23F-DA56AE791E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40" y="377741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323" name="Freeform: Shape 322">
                <a:extLst>
                  <a:ext uri="{FF2B5EF4-FFF2-40B4-BE49-F238E27FC236}">
                    <a16:creationId xmlns:a16="http://schemas.microsoft.com/office/drawing/2014/main" id="{C34E69E0-4115-4CAA-86FB-1D5A8830D9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5"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324" name="Freeform: Shape 323">
                <a:extLst>
                  <a:ext uri="{FF2B5EF4-FFF2-40B4-BE49-F238E27FC236}">
                    <a16:creationId xmlns:a16="http://schemas.microsoft.com/office/drawing/2014/main" id="{E5707C7C-BEB2-4920-9D44-8AF218FFB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6"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25" name="Freeform: Shape 324">
                <a:extLst>
                  <a:ext uri="{FF2B5EF4-FFF2-40B4-BE49-F238E27FC236}">
                    <a16:creationId xmlns:a16="http://schemas.microsoft.com/office/drawing/2014/main" id="{D95D2E5E-6D1E-43FC-A231-E28A082964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83"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26" name="Freeform: Shape 325">
                <a:extLst>
                  <a:ext uri="{FF2B5EF4-FFF2-40B4-BE49-F238E27FC236}">
                    <a16:creationId xmlns:a16="http://schemas.microsoft.com/office/drawing/2014/main" id="{DB511D52-FE0D-4F8D-AC2F-6806904C67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35"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27" name="Freeform: Shape 326">
                <a:extLst>
                  <a:ext uri="{FF2B5EF4-FFF2-40B4-BE49-F238E27FC236}">
                    <a16:creationId xmlns:a16="http://schemas.microsoft.com/office/drawing/2014/main" id="{E4D31CC7-D38B-4566-A6F9-5CB84EEAAD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82"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328" name="Freeform: Shape 327">
                <a:extLst>
                  <a:ext uri="{FF2B5EF4-FFF2-40B4-BE49-F238E27FC236}">
                    <a16:creationId xmlns:a16="http://schemas.microsoft.com/office/drawing/2014/main" id="{48116577-FA2A-434D-83D4-213A1497D2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31"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29" name="Freeform: Shape 328">
                <a:extLst>
                  <a:ext uri="{FF2B5EF4-FFF2-40B4-BE49-F238E27FC236}">
                    <a16:creationId xmlns:a16="http://schemas.microsoft.com/office/drawing/2014/main" id="{02288414-AA9B-4065-A506-AE5ED2ABC5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481374"/>
                <a:ext cx="14097" cy="14096"/>
              </a:xfrm>
              <a:custGeom>
                <a:avLst/>
                <a:gdLst>
                  <a:gd name="connsiteX0" fmla="*/ 14097 w 14097"/>
                  <a:gd name="connsiteY0" fmla="*/ 7049 h 14096"/>
                  <a:gd name="connsiteX1" fmla="*/ 7049 w 14097"/>
                  <a:gd name="connsiteY1" fmla="*/ 14097 h 14096"/>
                  <a:gd name="connsiteX2" fmla="*/ 0 w 14097"/>
                  <a:gd name="connsiteY2" fmla="*/ 7049 h 14096"/>
                  <a:gd name="connsiteX3" fmla="*/ 7049 w 14097"/>
                  <a:gd name="connsiteY3" fmla="*/ 0 h 14096"/>
                  <a:gd name="connsiteX4" fmla="*/ 14097 w 14097"/>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9"/>
                    </a:moveTo>
                    <a:cubicBezTo>
                      <a:pt x="14097" y="10954"/>
                      <a:pt x="10954" y="14097"/>
                      <a:pt x="7049" y="14097"/>
                    </a:cubicBezTo>
                    <a:cubicBezTo>
                      <a:pt x="3143" y="14097"/>
                      <a:pt x="0" y="10954"/>
                      <a:pt x="0" y="7049"/>
                    </a:cubicBezTo>
                    <a:cubicBezTo>
                      <a:pt x="0" y="3143"/>
                      <a:pt x="3143" y="0"/>
                      <a:pt x="7049"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30" name="Freeform: Shape 329">
                <a:extLst>
                  <a:ext uri="{FF2B5EF4-FFF2-40B4-BE49-F238E27FC236}">
                    <a16:creationId xmlns:a16="http://schemas.microsoft.com/office/drawing/2014/main" id="{92EAF5E5-70A0-4FE6-B906-6BCF9C49F7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31" name="Freeform: Shape 330">
                <a:extLst>
                  <a:ext uri="{FF2B5EF4-FFF2-40B4-BE49-F238E27FC236}">
                    <a16:creationId xmlns:a16="http://schemas.microsoft.com/office/drawing/2014/main" id="{3DA12971-2CD2-4DE8-8B05-8B11B5614B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481374"/>
                <a:ext cx="14096" cy="14096"/>
              </a:xfrm>
              <a:custGeom>
                <a:avLst/>
                <a:gdLst>
                  <a:gd name="connsiteX0" fmla="*/ 14097 w 14096"/>
                  <a:gd name="connsiteY0" fmla="*/ 7049 h 14096"/>
                  <a:gd name="connsiteX1" fmla="*/ 7049 w 14096"/>
                  <a:gd name="connsiteY1" fmla="*/ 14097 h 14096"/>
                  <a:gd name="connsiteX2" fmla="*/ 0 w 14096"/>
                  <a:gd name="connsiteY2" fmla="*/ 7049 h 14096"/>
                  <a:gd name="connsiteX3" fmla="*/ 7049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9" y="14097"/>
                    </a:cubicBezTo>
                    <a:cubicBezTo>
                      <a:pt x="3143" y="14097"/>
                      <a:pt x="0" y="10954"/>
                      <a:pt x="0" y="7049"/>
                    </a:cubicBezTo>
                    <a:cubicBezTo>
                      <a:pt x="0" y="3143"/>
                      <a:pt x="3143" y="0"/>
                      <a:pt x="7049" y="0"/>
                    </a:cubicBezTo>
                    <a:cubicBezTo>
                      <a:pt x="10859" y="0"/>
                      <a:pt x="14097" y="3143"/>
                      <a:pt x="14097" y="7049"/>
                    </a:cubicBezTo>
                    <a:close/>
                  </a:path>
                </a:pathLst>
              </a:custGeom>
              <a:grpFill/>
              <a:ln w="9525" cap="flat">
                <a:noFill/>
                <a:prstDash val="solid"/>
                <a:miter/>
              </a:ln>
            </p:spPr>
            <p:txBody>
              <a:bodyPr rtlCol="0" anchor="ctr"/>
              <a:lstStyle/>
              <a:p>
                <a:endParaRPr lang="en-US"/>
              </a:p>
            </p:txBody>
          </p:sp>
          <p:sp>
            <p:nvSpPr>
              <p:cNvPr id="332" name="Freeform: Shape 331">
                <a:extLst>
                  <a:ext uri="{FF2B5EF4-FFF2-40B4-BE49-F238E27FC236}">
                    <a16:creationId xmlns:a16="http://schemas.microsoft.com/office/drawing/2014/main" id="{B9486073-CABC-45A3-B442-5959E5CE6D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33" name="Freeform: Shape 332">
                <a:extLst>
                  <a:ext uri="{FF2B5EF4-FFF2-40B4-BE49-F238E27FC236}">
                    <a16:creationId xmlns:a16="http://schemas.microsoft.com/office/drawing/2014/main" id="{3EEB7953-85A2-4391-931C-CE88AC0532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858" y="0"/>
                      <a:pt x="14097" y="3143"/>
                      <a:pt x="14097" y="7049"/>
                    </a:cubicBezTo>
                    <a:close/>
                  </a:path>
                </a:pathLst>
              </a:custGeom>
              <a:grpFill/>
              <a:ln w="9525" cap="flat">
                <a:noFill/>
                <a:prstDash val="solid"/>
                <a:miter/>
              </a:ln>
            </p:spPr>
            <p:txBody>
              <a:bodyPr rtlCol="0" anchor="ctr"/>
              <a:lstStyle/>
              <a:p>
                <a:endParaRPr lang="en-US"/>
              </a:p>
            </p:txBody>
          </p:sp>
          <p:sp>
            <p:nvSpPr>
              <p:cNvPr id="334" name="Freeform: Shape 333">
                <a:extLst>
                  <a:ext uri="{FF2B5EF4-FFF2-40B4-BE49-F238E27FC236}">
                    <a16:creationId xmlns:a16="http://schemas.microsoft.com/office/drawing/2014/main" id="{1BF2EBC9-4A08-4A35-8C75-15E51BA0AB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48137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335" name="Freeform: Shape 334">
                <a:extLst>
                  <a:ext uri="{FF2B5EF4-FFF2-40B4-BE49-F238E27FC236}">
                    <a16:creationId xmlns:a16="http://schemas.microsoft.com/office/drawing/2014/main" id="{1686BEF1-7F1A-40F6-BC3F-24221ACECC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540622"/>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36" name="Freeform: Shape 335">
                <a:extLst>
                  <a:ext uri="{FF2B5EF4-FFF2-40B4-BE49-F238E27FC236}">
                    <a16:creationId xmlns:a16="http://schemas.microsoft.com/office/drawing/2014/main" id="{5D2D2281-DA3F-41A6-B56E-2EE507826A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54062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37" name="Freeform: Shape 336">
                <a:extLst>
                  <a:ext uri="{FF2B5EF4-FFF2-40B4-BE49-F238E27FC236}">
                    <a16:creationId xmlns:a16="http://schemas.microsoft.com/office/drawing/2014/main" id="{B1EBA419-056B-478C-A25C-B349F4DDD9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5406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338" name="Freeform: Shape 337">
                <a:extLst>
                  <a:ext uri="{FF2B5EF4-FFF2-40B4-BE49-F238E27FC236}">
                    <a16:creationId xmlns:a16="http://schemas.microsoft.com/office/drawing/2014/main" id="{3DE38383-61B3-4E4E-B781-1C7DA04D65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54062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39" name="Freeform: Shape 338">
                <a:extLst>
                  <a:ext uri="{FF2B5EF4-FFF2-40B4-BE49-F238E27FC236}">
                    <a16:creationId xmlns:a16="http://schemas.microsoft.com/office/drawing/2014/main" id="{F62AD048-154B-4830-A46F-263BA35AA7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54063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340" name="Freeform: Shape 339">
                <a:extLst>
                  <a:ext uri="{FF2B5EF4-FFF2-40B4-BE49-F238E27FC236}">
                    <a16:creationId xmlns:a16="http://schemas.microsoft.com/office/drawing/2014/main" id="{636A730F-15EE-440C-84B5-0541AE9546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540631"/>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341" name="Freeform: Shape 340">
                <a:extLst>
                  <a:ext uri="{FF2B5EF4-FFF2-40B4-BE49-F238E27FC236}">
                    <a16:creationId xmlns:a16="http://schemas.microsoft.com/office/drawing/2014/main" id="{31AF286F-6D0E-447F-B4D1-24729E0D62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599781"/>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42" name="Freeform: Shape 341">
                <a:extLst>
                  <a:ext uri="{FF2B5EF4-FFF2-40B4-BE49-F238E27FC236}">
                    <a16:creationId xmlns:a16="http://schemas.microsoft.com/office/drawing/2014/main" id="{36F64061-98E4-477D-BABF-CC6BA8D676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43" name="Freeform: Shape 342">
                <a:extLst>
                  <a:ext uri="{FF2B5EF4-FFF2-40B4-BE49-F238E27FC236}">
                    <a16:creationId xmlns:a16="http://schemas.microsoft.com/office/drawing/2014/main" id="{1C601616-D38B-4ED2-BD55-F5AEA36AB0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599781"/>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344" name="Freeform: Shape 343">
                <a:extLst>
                  <a:ext uri="{FF2B5EF4-FFF2-40B4-BE49-F238E27FC236}">
                    <a16:creationId xmlns:a16="http://schemas.microsoft.com/office/drawing/2014/main" id="{E0593B16-48EE-41A8-B4AF-E03A74CBB8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45" name="Freeform: Shape 344">
                <a:extLst>
                  <a:ext uri="{FF2B5EF4-FFF2-40B4-BE49-F238E27FC236}">
                    <a16:creationId xmlns:a16="http://schemas.microsoft.com/office/drawing/2014/main" id="{26B2406B-8A3A-4381-8D69-1178F16C4D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59978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346" name="Freeform: Shape 345">
                <a:extLst>
                  <a:ext uri="{FF2B5EF4-FFF2-40B4-BE49-F238E27FC236}">
                    <a16:creationId xmlns:a16="http://schemas.microsoft.com/office/drawing/2014/main" id="{DF1F792D-BA16-4D8F-99C3-E5E6959A51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59978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47" name="Freeform: Shape 346">
                <a:extLst>
                  <a:ext uri="{FF2B5EF4-FFF2-40B4-BE49-F238E27FC236}">
                    <a16:creationId xmlns:a16="http://schemas.microsoft.com/office/drawing/2014/main" id="{AA77D5AF-6FFE-4577-BC40-BA19023071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659026"/>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48" name="Freeform: Shape 347">
                <a:extLst>
                  <a:ext uri="{FF2B5EF4-FFF2-40B4-BE49-F238E27FC236}">
                    <a16:creationId xmlns:a16="http://schemas.microsoft.com/office/drawing/2014/main" id="{08F16A01-2EE8-4E4F-83CD-2000577D14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49" name="Freeform: Shape 348">
                <a:extLst>
                  <a:ext uri="{FF2B5EF4-FFF2-40B4-BE49-F238E27FC236}">
                    <a16:creationId xmlns:a16="http://schemas.microsoft.com/office/drawing/2014/main" id="{18ACB7FF-8D64-44A2-8571-7DB441D97E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6590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350" name="Freeform: Shape 349">
                <a:extLst>
                  <a:ext uri="{FF2B5EF4-FFF2-40B4-BE49-F238E27FC236}">
                    <a16:creationId xmlns:a16="http://schemas.microsoft.com/office/drawing/2014/main" id="{E15E0D81-20B6-4D4C-9B7C-4D5A01B6AA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51" name="Freeform: Shape 350">
                <a:extLst>
                  <a:ext uri="{FF2B5EF4-FFF2-40B4-BE49-F238E27FC236}">
                    <a16:creationId xmlns:a16="http://schemas.microsoft.com/office/drawing/2014/main" id="{8F687395-0ADA-4504-B6D0-D55493AB66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352" name="Freeform: Shape 351">
                <a:extLst>
                  <a:ext uri="{FF2B5EF4-FFF2-40B4-BE49-F238E27FC236}">
                    <a16:creationId xmlns:a16="http://schemas.microsoft.com/office/drawing/2014/main" id="{94D99C3F-4701-403D-A69E-EE345B0E41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53" name="Freeform: Shape 352">
                <a:extLst>
                  <a:ext uri="{FF2B5EF4-FFF2-40B4-BE49-F238E27FC236}">
                    <a16:creationId xmlns:a16="http://schemas.microsoft.com/office/drawing/2014/main" id="{0C6D9CF1-A535-4742-B2CF-B61ADC55ED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718177"/>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54" name="Freeform: Shape 353">
                <a:extLst>
                  <a:ext uri="{FF2B5EF4-FFF2-40B4-BE49-F238E27FC236}">
                    <a16:creationId xmlns:a16="http://schemas.microsoft.com/office/drawing/2014/main" id="{E9EB265F-CF4E-4485-88F1-AE3CE1BE37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55" name="Freeform: Shape 354">
                <a:extLst>
                  <a:ext uri="{FF2B5EF4-FFF2-40B4-BE49-F238E27FC236}">
                    <a16:creationId xmlns:a16="http://schemas.microsoft.com/office/drawing/2014/main" id="{9B354D37-6517-4AF4-8195-9A7B43D20C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718177"/>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356" name="Freeform: Shape 355">
                <a:extLst>
                  <a:ext uri="{FF2B5EF4-FFF2-40B4-BE49-F238E27FC236}">
                    <a16:creationId xmlns:a16="http://schemas.microsoft.com/office/drawing/2014/main" id="{2A3087FA-3C5B-4898-9FE2-633DAA0B74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57" name="Freeform: Shape 356">
                <a:extLst>
                  <a:ext uri="{FF2B5EF4-FFF2-40B4-BE49-F238E27FC236}">
                    <a16:creationId xmlns:a16="http://schemas.microsoft.com/office/drawing/2014/main" id="{C8D7AB32-147E-4110-ABBE-7F1FB68942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71817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358" name="Freeform: Shape 357">
                <a:extLst>
                  <a:ext uri="{FF2B5EF4-FFF2-40B4-BE49-F238E27FC236}">
                    <a16:creationId xmlns:a16="http://schemas.microsoft.com/office/drawing/2014/main" id="{542ED17E-A6FC-4BC6-B7FE-EF9BC5B151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71817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59" name="Freeform: Shape 358">
                <a:extLst>
                  <a:ext uri="{FF2B5EF4-FFF2-40B4-BE49-F238E27FC236}">
                    <a16:creationId xmlns:a16="http://schemas.microsoft.com/office/drawing/2014/main" id="{4610CFBC-B173-4CBE-BBD7-7E859FCAB0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2" y="3777419"/>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60" name="Freeform: Shape 359">
                <a:extLst>
                  <a:ext uri="{FF2B5EF4-FFF2-40B4-BE49-F238E27FC236}">
                    <a16:creationId xmlns:a16="http://schemas.microsoft.com/office/drawing/2014/main" id="{7578019C-8AAF-4A81-84C4-155EB43FAF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2" y="377741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61" name="Freeform: Shape 360">
                <a:extLst>
                  <a:ext uri="{FF2B5EF4-FFF2-40B4-BE49-F238E27FC236}">
                    <a16:creationId xmlns:a16="http://schemas.microsoft.com/office/drawing/2014/main" id="{46936191-0661-4BD8-9A61-D00FAC97DF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8" y="3777419"/>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362" name="Freeform: Shape 361">
                <a:extLst>
                  <a:ext uri="{FF2B5EF4-FFF2-40B4-BE49-F238E27FC236}">
                    <a16:creationId xmlns:a16="http://schemas.microsoft.com/office/drawing/2014/main" id="{F7BC1D8F-F88B-4A19-B640-8DCC739927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4" y="3777383"/>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63" name="Freeform: Shape 362">
                <a:extLst>
                  <a:ext uri="{FF2B5EF4-FFF2-40B4-BE49-F238E27FC236}">
                    <a16:creationId xmlns:a16="http://schemas.microsoft.com/office/drawing/2014/main" id="{47D77817-943A-4D8A-82EE-C309FC9FF0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87" y="377742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364" name="Freeform: Shape 363">
                <a:extLst>
                  <a:ext uri="{FF2B5EF4-FFF2-40B4-BE49-F238E27FC236}">
                    <a16:creationId xmlns:a16="http://schemas.microsoft.com/office/drawing/2014/main" id="{BF86E220-D031-40B7-B3A2-0C723E3A91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24" y="37774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dirty="0"/>
              </a:p>
            </p:txBody>
          </p:sp>
        </p:grpSp>
        <p:grpSp>
          <p:nvGrpSpPr>
            <p:cNvPr id="26" name="Graphic 4">
              <a:extLst>
                <a:ext uri="{FF2B5EF4-FFF2-40B4-BE49-F238E27FC236}">
                  <a16:creationId xmlns:a16="http://schemas.microsoft.com/office/drawing/2014/main" id="{226E1D80-1BFB-4A13-8F3C-94D54398C5F1}"/>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0154385" y="4452524"/>
              <a:ext cx="1443404" cy="1443428"/>
              <a:chOff x="5734037" y="3067039"/>
              <a:chExt cx="724483" cy="724489"/>
            </a:xfrm>
            <a:grpFill/>
          </p:grpSpPr>
          <p:sp>
            <p:nvSpPr>
              <p:cNvPr id="27" name="Freeform: Shape 26">
                <a:extLst>
                  <a:ext uri="{FF2B5EF4-FFF2-40B4-BE49-F238E27FC236}">
                    <a16:creationId xmlns:a16="http://schemas.microsoft.com/office/drawing/2014/main" id="{3DCC1C21-CB11-4506-90E4-37DCD97AFC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067039"/>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68177170-8FD3-4752-B1DB-0186ADF9B1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8CAA5FB4-9073-4612-99F5-95E1C6D067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DE021324-18DD-4114-8992-9652707C16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6ECBC33B-D8EB-4804-9EA3-57C07B57C0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D03927C7-0E45-4B61-844A-4A626FDF6A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AC6AF6E8-E748-47F7-B35C-567D5FBA6C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1EC671E5-B299-470C-9C7A-A50106E51B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126284"/>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7410EBDF-623D-41EF-82A4-9FB938A7B6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12628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B6F866F8-B429-471B-9C2B-051BDCBAFE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883B4FBD-06C8-4D5D-B0D9-755E4CD1AA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DE3FD149-0B2F-4DA0-9721-59B9FEE8E0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4D26DB48-036E-4616-BA8B-C606A7B58B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126284"/>
                <a:ext cx="14097" cy="14097"/>
              </a:xfrm>
              <a:custGeom>
                <a:avLst/>
                <a:gdLst>
                  <a:gd name="connsiteX0" fmla="*/ 14097 w 14097"/>
                  <a:gd name="connsiteY0" fmla="*/ 7049 h 14097"/>
                  <a:gd name="connsiteX1" fmla="*/ 7048 w 14097"/>
                  <a:gd name="connsiteY1" fmla="*/ 14097 h 14097"/>
                  <a:gd name="connsiteX2" fmla="*/ 0 w 14097"/>
                  <a:gd name="connsiteY2" fmla="*/ 7049 h 14097"/>
                  <a:gd name="connsiteX3" fmla="*/ 7048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8D6F6275-06AB-4316-B8C4-927E53487C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8E8CABF3-9C76-46A0-8DE9-F055C94A93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18543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01A12ED9-6299-4ABD-9827-DD52FE22B2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C0ADA37A-E396-4F92-AB19-D6994E0DD5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6A96001A-BD0F-4CF9-A22B-545ED4F863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BD9ACB13-4C6C-4347-9F65-1309B33A17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1F17BE4A-72F8-4529-8558-E62103AEA7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806708C3-D03F-4605-8C6F-AE8EDA0838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D520ADFA-68AE-4CE4-913A-F070A2817D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24467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3C6C63AD-C87A-403E-ADB5-4EDD034438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244677"/>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9370EAC6-89F0-4826-90D1-E55C334479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1FB61DD4-AB7B-417A-AE96-B1D9CBAC10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B4AD18D2-11BA-4192-9845-206C033F3E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85892E2D-483A-4C0A-87C7-6FFA2EB5E2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24467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A4037ACD-005D-4907-942F-D565AF6C83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AA8FD84E-39BE-456B-84C5-E03698AAC9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30382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B2FC47C2-6EF5-4D17-8703-527F28609C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DD29BC8A-00E1-481E-8BA4-1AA7F4AA12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8" name="Freeform: Shape 57">
                <a:extLst>
                  <a:ext uri="{FF2B5EF4-FFF2-40B4-BE49-F238E27FC236}">
                    <a16:creationId xmlns:a16="http://schemas.microsoft.com/office/drawing/2014/main" id="{5AF6ABE5-726A-495B-A832-3851CB9115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F8E250A7-0600-440B-BEBC-61B2D4D7B1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id="{CC36BEB1-881D-4496-AD7F-1CC4B46FA5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30382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371DFE25-AF37-409C-B032-5F47D7150F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id="{39AF97A7-FC44-49BF-ABD1-59DB48B898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363074"/>
                <a:ext cx="14192" cy="14097"/>
              </a:xfrm>
              <a:custGeom>
                <a:avLst/>
                <a:gdLst>
                  <a:gd name="connsiteX0" fmla="*/ 14192 w 14192"/>
                  <a:gd name="connsiteY0" fmla="*/ 7048 h 14097"/>
                  <a:gd name="connsiteX1" fmla="*/ 7144 w 14192"/>
                  <a:gd name="connsiteY1" fmla="*/ 14097 h 14097"/>
                  <a:gd name="connsiteX2" fmla="*/ 0 w 14192"/>
                  <a:gd name="connsiteY2" fmla="*/ 7048 h 14097"/>
                  <a:gd name="connsiteX3" fmla="*/ 7049 w 14192"/>
                  <a:gd name="connsiteY3" fmla="*/ 0 h 14097"/>
                  <a:gd name="connsiteX4" fmla="*/ 14192 w 14192"/>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63" name="Freeform: Shape 62">
                <a:extLst>
                  <a:ext uri="{FF2B5EF4-FFF2-40B4-BE49-F238E27FC236}">
                    <a16:creationId xmlns:a16="http://schemas.microsoft.com/office/drawing/2014/main" id="{3939D792-9C64-48CF-8607-C7873A563A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id="{2F69E48F-45D8-4A8A-A101-5DF775A539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5" name="Freeform: Shape 64">
                <a:extLst>
                  <a:ext uri="{FF2B5EF4-FFF2-40B4-BE49-F238E27FC236}">
                    <a16:creationId xmlns:a16="http://schemas.microsoft.com/office/drawing/2014/main" id="{EE47C3F3-8AC5-414F-8E20-25DA306C55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6" name="Freeform: Shape 65">
                <a:extLst>
                  <a:ext uri="{FF2B5EF4-FFF2-40B4-BE49-F238E27FC236}">
                    <a16:creationId xmlns:a16="http://schemas.microsoft.com/office/drawing/2014/main" id="{F09CB222-24C1-414A-B56E-EA3617D05C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7" name="Freeform: Shape 66">
                <a:extLst>
                  <a:ext uri="{FF2B5EF4-FFF2-40B4-BE49-F238E27FC236}">
                    <a16:creationId xmlns:a16="http://schemas.microsoft.com/office/drawing/2014/main" id="{7FC26844-A93E-4C55-8619-F58615B4A2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363074"/>
                <a:ext cx="14097" cy="14097"/>
              </a:xfrm>
              <a:custGeom>
                <a:avLst/>
                <a:gdLst>
                  <a:gd name="connsiteX0" fmla="*/ 14097 w 14097"/>
                  <a:gd name="connsiteY0" fmla="*/ 7048 h 14097"/>
                  <a:gd name="connsiteX1" fmla="*/ 7048 w 14097"/>
                  <a:gd name="connsiteY1" fmla="*/ 14097 h 14097"/>
                  <a:gd name="connsiteX2" fmla="*/ 0 w 14097"/>
                  <a:gd name="connsiteY2" fmla="*/ 7048 h 14097"/>
                  <a:gd name="connsiteX3" fmla="*/ 7048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id="{3EA8BA8A-4848-4084-A841-501CECF285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9" name="Freeform: Shape 68">
                <a:extLst>
                  <a:ext uri="{FF2B5EF4-FFF2-40B4-BE49-F238E27FC236}">
                    <a16:creationId xmlns:a16="http://schemas.microsoft.com/office/drawing/2014/main" id="{34BC148C-3116-4C75-89DF-2BF3484297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42222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70" name="Freeform: Shape 69">
                <a:extLst>
                  <a:ext uri="{FF2B5EF4-FFF2-40B4-BE49-F238E27FC236}">
                    <a16:creationId xmlns:a16="http://schemas.microsoft.com/office/drawing/2014/main" id="{91F3F7CB-7B69-49A3-A09E-D206488312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id="{58072F8C-2347-472F-9D9A-F5511BA401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id="{322C76E0-8D4F-4788-9856-B1AB15B209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3" name="Freeform: Shape 72">
                <a:extLst>
                  <a:ext uri="{FF2B5EF4-FFF2-40B4-BE49-F238E27FC236}">
                    <a16:creationId xmlns:a16="http://schemas.microsoft.com/office/drawing/2014/main" id="{63A9EC23-E263-4098-AC45-E628E1A297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id="{B72211D0-3733-443C-999F-6CE736381C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42222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5" name="Freeform: Shape 74">
                <a:extLst>
                  <a:ext uri="{FF2B5EF4-FFF2-40B4-BE49-F238E27FC236}">
                    <a16:creationId xmlns:a16="http://schemas.microsoft.com/office/drawing/2014/main" id="{CEC069AD-6364-4585-A8F1-931648A1BF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39361719-49F1-40E3-9ABA-2FE9D78364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6953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9" y="14097"/>
                    </a:cubicBezTo>
                    <a:cubicBezTo>
                      <a:pt x="3143" y="14097"/>
                      <a:pt x="0" y="10954"/>
                      <a:pt x="0" y="7049"/>
                    </a:cubicBezTo>
                    <a:cubicBezTo>
                      <a:pt x="0" y="3143"/>
                      <a:pt x="3048" y="0"/>
                      <a:pt x="6953"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737F2D47-03EF-4AE6-ABB9-36506DF5A4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78" name="Freeform: Shape 77">
                <a:extLst>
                  <a:ext uri="{FF2B5EF4-FFF2-40B4-BE49-F238E27FC236}">
                    <a16:creationId xmlns:a16="http://schemas.microsoft.com/office/drawing/2014/main" id="{2554F257-3BD2-493C-A5F1-FCC2C64C35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067039"/>
                <a:ext cx="14096" cy="14097"/>
              </a:xfrm>
              <a:custGeom>
                <a:avLst/>
                <a:gdLst>
                  <a:gd name="connsiteX0" fmla="*/ 14097 w 14096"/>
                  <a:gd name="connsiteY0" fmla="*/ 7049 h 14097"/>
                  <a:gd name="connsiteX1" fmla="*/ 7049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9" y="14097"/>
                    </a:cubicBezTo>
                    <a:cubicBezTo>
                      <a:pt x="3143" y="14097"/>
                      <a:pt x="0" y="10954"/>
                      <a:pt x="0" y="7049"/>
                    </a:cubicBezTo>
                    <a:cubicBezTo>
                      <a:pt x="0" y="3143"/>
                      <a:pt x="3048" y="0"/>
                      <a:pt x="6953" y="0"/>
                    </a:cubicBezTo>
                    <a:cubicBezTo>
                      <a:pt x="10859" y="0"/>
                      <a:pt x="14097" y="3143"/>
                      <a:pt x="14097" y="7049"/>
                    </a:cubicBezTo>
                    <a:close/>
                  </a:path>
                </a:pathLst>
              </a:custGeom>
              <a:grpFill/>
              <a:ln w="9525" cap="flat">
                <a:noFill/>
                <a:prstDash val="solid"/>
                <a:miter/>
              </a:ln>
            </p:spPr>
            <p:txBody>
              <a:bodyPr rtlCol="0" anchor="ctr"/>
              <a:lstStyle/>
              <a:p>
                <a:endParaRPr lang="en-US"/>
              </a:p>
            </p:txBody>
          </p:sp>
          <p:sp>
            <p:nvSpPr>
              <p:cNvPr id="79" name="Freeform: Shape 78">
                <a:extLst>
                  <a:ext uri="{FF2B5EF4-FFF2-40B4-BE49-F238E27FC236}">
                    <a16:creationId xmlns:a16="http://schemas.microsoft.com/office/drawing/2014/main" id="{4D297D55-4523-4CE1-9A0F-3EA6B27F79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80" name="Freeform: Shape 79">
                <a:extLst>
                  <a:ext uri="{FF2B5EF4-FFF2-40B4-BE49-F238E27FC236}">
                    <a16:creationId xmlns:a16="http://schemas.microsoft.com/office/drawing/2014/main" id="{605D1D96-783B-407F-BF8C-B0773589EB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048" y="0"/>
                      <a:pt x="6953" y="0"/>
                    </a:cubicBezTo>
                    <a:cubicBezTo>
                      <a:pt x="10858" y="0"/>
                      <a:pt x="14097" y="3143"/>
                      <a:pt x="14097" y="7049"/>
                    </a:cubicBezTo>
                    <a:close/>
                  </a:path>
                </a:pathLst>
              </a:custGeom>
              <a:grpFill/>
              <a:ln w="9525" cap="flat">
                <a:noFill/>
                <a:prstDash val="solid"/>
                <a:miter/>
              </a:ln>
            </p:spPr>
            <p:txBody>
              <a:bodyPr rtlCol="0" anchor="ctr"/>
              <a:lstStyle/>
              <a:p>
                <a:endParaRPr lang="en-US"/>
              </a:p>
            </p:txBody>
          </p:sp>
          <p:sp>
            <p:nvSpPr>
              <p:cNvPr id="81" name="Freeform: Shape 80">
                <a:extLst>
                  <a:ext uri="{FF2B5EF4-FFF2-40B4-BE49-F238E27FC236}">
                    <a16:creationId xmlns:a16="http://schemas.microsoft.com/office/drawing/2014/main" id="{95D03B3C-A55A-4738-A6FF-8F2DA5B99E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82" name="Freeform: Shape 81">
                <a:extLst>
                  <a:ext uri="{FF2B5EF4-FFF2-40B4-BE49-F238E27FC236}">
                    <a16:creationId xmlns:a16="http://schemas.microsoft.com/office/drawing/2014/main" id="{D41CE56E-C4C8-427A-9E82-C1EEF78E84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126281"/>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83" name="Freeform: Shape 82">
                <a:extLst>
                  <a:ext uri="{FF2B5EF4-FFF2-40B4-BE49-F238E27FC236}">
                    <a16:creationId xmlns:a16="http://schemas.microsoft.com/office/drawing/2014/main" id="{72359086-D108-47DE-B6EA-0BEE1835D7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84" name="Freeform: Shape 83">
                <a:extLst>
                  <a:ext uri="{FF2B5EF4-FFF2-40B4-BE49-F238E27FC236}">
                    <a16:creationId xmlns:a16="http://schemas.microsoft.com/office/drawing/2014/main" id="{6FA49818-F2EA-427C-B93C-15E320DA1B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126281"/>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85" name="Freeform: Shape 84">
                <a:extLst>
                  <a:ext uri="{FF2B5EF4-FFF2-40B4-BE49-F238E27FC236}">
                    <a16:creationId xmlns:a16="http://schemas.microsoft.com/office/drawing/2014/main" id="{E435C1E1-0D80-4B30-8CAC-C6EDE1DE7B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86" name="Freeform: Shape 85">
                <a:extLst>
                  <a:ext uri="{FF2B5EF4-FFF2-40B4-BE49-F238E27FC236}">
                    <a16:creationId xmlns:a16="http://schemas.microsoft.com/office/drawing/2014/main" id="{30FCB137-01B0-4770-AFC3-003DF7897D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7D03298B-8D34-487C-9DF0-DB9AC83071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12628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4698B28F-FFEF-44BA-B657-E59F80990F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185433"/>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89" name="Freeform: Shape 88">
                <a:extLst>
                  <a:ext uri="{FF2B5EF4-FFF2-40B4-BE49-F238E27FC236}">
                    <a16:creationId xmlns:a16="http://schemas.microsoft.com/office/drawing/2014/main" id="{900A4B40-BCFB-46E4-AE4F-FCC5C65091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id="{914CE6AE-7FAB-4A5D-8EA2-861CAF598A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185433"/>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91" name="Freeform: Shape 90">
                <a:extLst>
                  <a:ext uri="{FF2B5EF4-FFF2-40B4-BE49-F238E27FC236}">
                    <a16:creationId xmlns:a16="http://schemas.microsoft.com/office/drawing/2014/main" id="{FF0F3D4A-D39F-48EE-934D-C73834DC56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2" name="Freeform: Shape 91">
                <a:extLst>
                  <a:ext uri="{FF2B5EF4-FFF2-40B4-BE49-F238E27FC236}">
                    <a16:creationId xmlns:a16="http://schemas.microsoft.com/office/drawing/2014/main" id="{09B630BB-5848-4C72-9F5A-FC8EBE7A6B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93" name="Freeform: Shape 92">
                <a:extLst>
                  <a:ext uri="{FF2B5EF4-FFF2-40B4-BE49-F238E27FC236}">
                    <a16:creationId xmlns:a16="http://schemas.microsoft.com/office/drawing/2014/main" id="{F662A334-5814-480B-861F-17661B60F7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185432"/>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94" name="Freeform: Shape 93">
                <a:extLst>
                  <a:ext uri="{FF2B5EF4-FFF2-40B4-BE49-F238E27FC236}">
                    <a16:creationId xmlns:a16="http://schemas.microsoft.com/office/drawing/2014/main" id="{DC0FC730-550F-42A2-AE79-EEA30B11C7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244676"/>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95" name="Freeform: Shape 94">
                <a:extLst>
                  <a:ext uri="{FF2B5EF4-FFF2-40B4-BE49-F238E27FC236}">
                    <a16:creationId xmlns:a16="http://schemas.microsoft.com/office/drawing/2014/main" id="{03054F4A-43DC-46A1-89D0-87DA8F3157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96" name="Freeform: Shape 95">
                <a:extLst>
                  <a:ext uri="{FF2B5EF4-FFF2-40B4-BE49-F238E27FC236}">
                    <a16:creationId xmlns:a16="http://schemas.microsoft.com/office/drawing/2014/main" id="{5F66EF36-2C9F-49B2-B972-1BA82C8F36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244676"/>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97" name="Freeform: Shape 96">
                <a:extLst>
                  <a:ext uri="{FF2B5EF4-FFF2-40B4-BE49-F238E27FC236}">
                    <a16:creationId xmlns:a16="http://schemas.microsoft.com/office/drawing/2014/main" id="{47955EF8-6501-4579-B85F-DE5C0815FF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98" name="Freeform: Shape 97">
                <a:extLst>
                  <a:ext uri="{FF2B5EF4-FFF2-40B4-BE49-F238E27FC236}">
                    <a16:creationId xmlns:a16="http://schemas.microsoft.com/office/drawing/2014/main" id="{E0BA4174-EBEB-40DA-8B1D-6A7851E38C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99" name="Freeform: Shape 98">
                <a:extLst>
                  <a:ext uri="{FF2B5EF4-FFF2-40B4-BE49-F238E27FC236}">
                    <a16:creationId xmlns:a16="http://schemas.microsoft.com/office/drawing/2014/main" id="{50512C7C-98D6-45AD-8CA4-1BEB01262D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24467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0" name="Freeform: Shape 99">
                <a:extLst>
                  <a:ext uri="{FF2B5EF4-FFF2-40B4-BE49-F238E27FC236}">
                    <a16:creationId xmlns:a16="http://schemas.microsoft.com/office/drawing/2014/main" id="{416CB557-0CE9-4015-A920-C6766A0664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1" name="Freeform: Shape 100">
                <a:extLst>
                  <a:ext uri="{FF2B5EF4-FFF2-40B4-BE49-F238E27FC236}">
                    <a16:creationId xmlns:a16="http://schemas.microsoft.com/office/drawing/2014/main" id="{5EA7B3B4-3BF2-4B69-B300-5D86CCB0A0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2" name="Freeform: Shape 101">
                <a:extLst>
                  <a:ext uri="{FF2B5EF4-FFF2-40B4-BE49-F238E27FC236}">
                    <a16:creationId xmlns:a16="http://schemas.microsoft.com/office/drawing/2014/main" id="{D887DF00-5D34-4A8B-9A84-C40D336238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303829"/>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03" name="Freeform: Shape 102">
                <a:extLst>
                  <a:ext uri="{FF2B5EF4-FFF2-40B4-BE49-F238E27FC236}">
                    <a16:creationId xmlns:a16="http://schemas.microsoft.com/office/drawing/2014/main" id="{EADE921C-83B0-4521-916F-E7EC5CFDAD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4" name="Freeform: Shape 103">
                <a:extLst>
                  <a:ext uri="{FF2B5EF4-FFF2-40B4-BE49-F238E27FC236}">
                    <a16:creationId xmlns:a16="http://schemas.microsoft.com/office/drawing/2014/main" id="{5CEDA6FA-EB55-47AE-A005-BF546085C1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05" name="Freeform: Shape 104">
                <a:extLst>
                  <a:ext uri="{FF2B5EF4-FFF2-40B4-BE49-F238E27FC236}">
                    <a16:creationId xmlns:a16="http://schemas.microsoft.com/office/drawing/2014/main" id="{9DAC0C40-EF50-4632-B781-ACDAE95AF3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6" name="Freeform: Shape 105">
                <a:extLst>
                  <a:ext uri="{FF2B5EF4-FFF2-40B4-BE49-F238E27FC236}">
                    <a16:creationId xmlns:a16="http://schemas.microsoft.com/office/drawing/2014/main" id="{582AAB43-E3D9-4272-8809-5F70B30206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07" name="Freeform: Shape 106">
                <a:extLst>
                  <a:ext uri="{FF2B5EF4-FFF2-40B4-BE49-F238E27FC236}">
                    <a16:creationId xmlns:a16="http://schemas.microsoft.com/office/drawing/2014/main" id="{28C7D300-E0BD-4C12-92B1-0801266F02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08" name="Freeform: Shape 107">
                <a:extLst>
                  <a:ext uri="{FF2B5EF4-FFF2-40B4-BE49-F238E27FC236}">
                    <a16:creationId xmlns:a16="http://schemas.microsoft.com/office/drawing/2014/main" id="{CCA3ED35-2344-4402-B61B-3932E69457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363072"/>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109" name="Freeform: Shape 108">
                <a:extLst>
                  <a:ext uri="{FF2B5EF4-FFF2-40B4-BE49-F238E27FC236}">
                    <a16:creationId xmlns:a16="http://schemas.microsoft.com/office/drawing/2014/main" id="{949146BF-06FF-41BB-BDD3-B80BABB3AA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10" name="Freeform: Shape 109">
                <a:extLst>
                  <a:ext uri="{FF2B5EF4-FFF2-40B4-BE49-F238E27FC236}">
                    <a16:creationId xmlns:a16="http://schemas.microsoft.com/office/drawing/2014/main" id="{393A6A5F-F75B-4BBC-AADC-A84DA758EE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111" name="Freeform: Shape 110">
                <a:extLst>
                  <a:ext uri="{FF2B5EF4-FFF2-40B4-BE49-F238E27FC236}">
                    <a16:creationId xmlns:a16="http://schemas.microsoft.com/office/drawing/2014/main" id="{77B21059-EA9B-4329-968B-81F7966D27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363074"/>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12" name="Freeform: Shape 111">
                <a:extLst>
                  <a:ext uri="{FF2B5EF4-FFF2-40B4-BE49-F238E27FC236}">
                    <a16:creationId xmlns:a16="http://schemas.microsoft.com/office/drawing/2014/main" id="{BFF9C99F-41B4-4789-934B-8BF03EA94E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13" name="Freeform: Shape 112">
                <a:extLst>
                  <a:ext uri="{FF2B5EF4-FFF2-40B4-BE49-F238E27FC236}">
                    <a16:creationId xmlns:a16="http://schemas.microsoft.com/office/drawing/2014/main" id="{C180277F-7E18-4896-AE91-960B379D2C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14" name="Freeform: Shape 113">
                <a:extLst>
                  <a:ext uri="{FF2B5EF4-FFF2-40B4-BE49-F238E27FC236}">
                    <a16:creationId xmlns:a16="http://schemas.microsoft.com/office/drawing/2014/main" id="{C95FE437-DA37-44C9-B975-96C6DD9DE0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422225"/>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15" name="Freeform: Shape 114">
                <a:extLst>
                  <a:ext uri="{FF2B5EF4-FFF2-40B4-BE49-F238E27FC236}">
                    <a16:creationId xmlns:a16="http://schemas.microsoft.com/office/drawing/2014/main" id="{A2A5369E-5DB7-4854-BBEC-D043F3A5F2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16" name="Freeform: Shape 115">
                <a:extLst>
                  <a:ext uri="{FF2B5EF4-FFF2-40B4-BE49-F238E27FC236}">
                    <a16:creationId xmlns:a16="http://schemas.microsoft.com/office/drawing/2014/main" id="{B6B0D6D9-913A-4804-83B5-5A9858F570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17" name="Freeform: Shape 116">
                <a:extLst>
                  <a:ext uri="{FF2B5EF4-FFF2-40B4-BE49-F238E27FC236}">
                    <a16:creationId xmlns:a16="http://schemas.microsoft.com/office/drawing/2014/main" id="{29B4FACF-EF13-4EFA-86D3-D5B2B6703A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4222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18" name="Freeform: Shape 117">
                <a:extLst>
                  <a:ext uri="{FF2B5EF4-FFF2-40B4-BE49-F238E27FC236}">
                    <a16:creationId xmlns:a16="http://schemas.microsoft.com/office/drawing/2014/main" id="{7BD767A9-D2A3-4942-B654-34DDDFD60B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481374"/>
                <a:ext cx="14192" cy="14096"/>
              </a:xfrm>
              <a:custGeom>
                <a:avLst/>
                <a:gdLst>
                  <a:gd name="connsiteX0" fmla="*/ 14192 w 14192"/>
                  <a:gd name="connsiteY0" fmla="*/ 7049 h 14096"/>
                  <a:gd name="connsiteX1" fmla="*/ 7144 w 14192"/>
                  <a:gd name="connsiteY1" fmla="*/ 14097 h 14096"/>
                  <a:gd name="connsiteX2" fmla="*/ 0 w 14192"/>
                  <a:gd name="connsiteY2" fmla="*/ 7049 h 14096"/>
                  <a:gd name="connsiteX3" fmla="*/ 7049 w 14192"/>
                  <a:gd name="connsiteY3" fmla="*/ 0 h 14096"/>
                  <a:gd name="connsiteX4" fmla="*/ 14192 w 14192"/>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9"/>
                    </a:moveTo>
                    <a:cubicBezTo>
                      <a:pt x="14192" y="10954"/>
                      <a:pt x="11049" y="14097"/>
                      <a:pt x="7144" y="14097"/>
                    </a:cubicBezTo>
                    <a:cubicBezTo>
                      <a:pt x="3239" y="14097"/>
                      <a:pt x="0" y="11049"/>
                      <a:pt x="0" y="7049"/>
                    </a:cubicBezTo>
                    <a:cubicBezTo>
                      <a:pt x="0" y="3048"/>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119" name="Freeform: Shape 118">
                <a:extLst>
                  <a:ext uri="{FF2B5EF4-FFF2-40B4-BE49-F238E27FC236}">
                    <a16:creationId xmlns:a16="http://schemas.microsoft.com/office/drawing/2014/main" id="{0C97F02F-13B9-4D7E-B916-BC8713CC0D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20" name="Freeform: Shape 119">
                <a:extLst>
                  <a:ext uri="{FF2B5EF4-FFF2-40B4-BE49-F238E27FC236}">
                    <a16:creationId xmlns:a16="http://schemas.microsoft.com/office/drawing/2014/main" id="{99C0654B-0803-40FA-BF28-D8EA65F58C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21" name="Freeform: Shape 120">
                <a:extLst>
                  <a:ext uri="{FF2B5EF4-FFF2-40B4-BE49-F238E27FC236}">
                    <a16:creationId xmlns:a16="http://schemas.microsoft.com/office/drawing/2014/main" id="{D44F31B6-3657-4241-A94E-EEDBFF0C98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22" name="Freeform: Shape 121">
                <a:extLst>
                  <a:ext uri="{FF2B5EF4-FFF2-40B4-BE49-F238E27FC236}">
                    <a16:creationId xmlns:a16="http://schemas.microsoft.com/office/drawing/2014/main" id="{3557624B-3CCB-43DA-998B-B1EC599C75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23" name="Freeform: Shape 122">
                <a:extLst>
                  <a:ext uri="{FF2B5EF4-FFF2-40B4-BE49-F238E27FC236}">
                    <a16:creationId xmlns:a16="http://schemas.microsoft.com/office/drawing/2014/main" id="{75B0CCD4-215D-456D-808C-F96ABB74D3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24" name="Freeform: Shape 123">
                <a:extLst>
                  <a:ext uri="{FF2B5EF4-FFF2-40B4-BE49-F238E27FC236}">
                    <a16:creationId xmlns:a16="http://schemas.microsoft.com/office/drawing/2014/main" id="{FE4E038E-23E6-43BE-9A3B-523A28DF73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25" name="Freeform: Shape 124">
                <a:extLst>
                  <a:ext uri="{FF2B5EF4-FFF2-40B4-BE49-F238E27FC236}">
                    <a16:creationId xmlns:a16="http://schemas.microsoft.com/office/drawing/2014/main" id="{A686F1FD-4135-414B-8575-ED97CC8DBF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54062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26" name="Freeform: Shape 125">
                <a:extLst>
                  <a:ext uri="{FF2B5EF4-FFF2-40B4-BE49-F238E27FC236}">
                    <a16:creationId xmlns:a16="http://schemas.microsoft.com/office/drawing/2014/main" id="{36FBC8D5-B3FE-4E26-8B4F-5D5668A8A7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27" name="Freeform: Shape 126">
                <a:extLst>
                  <a:ext uri="{FF2B5EF4-FFF2-40B4-BE49-F238E27FC236}">
                    <a16:creationId xmlns:a16="http://schemas.microsoft.com/office/drawing/2014/main" id="{33A60C97-778A-4251-A66B-49769F0C20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8" name="Freeform: Shape 127">
                <a:extLst>
                  <a:ext uri="{FF2B5EF4-FFF2-40B4-BE49-F238E27FC236}">
                    <a16:creationId xmlns:a16="http://schemas.microsoft.com/office/drawing/2014/main" id="{0CC04E3B-2AC3-4A7B-A425-DDABEA8AF3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9" name="Freeform: Shape 128">
                <a:extLst>
                  <a:ext uri="{FF2B5EF4-FFF2-40B4-BE49-F238E27FC236}">
                    <a16:creationId xmlns:a16="http://schemas.microsoft.com/office/drawing/2014/main" id="{CEF7D0E1-459C-4A15-9F05-545F6430B6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0" name="Freeform: Shape 129">
                <a:extLst>
                  <a:ext uri="{FF2B5EF4-FFF2-40B4-BE49-F238E27FC236}">
                    <a16:creationId xmlns:a16="http://schemas.microsoft.com/office/drawing/2014/main" id="{D5797445-BFB3-4EB2-8B44-4BF2C9E915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31" name="Freeform: Shape 130">
                <a:extLst>
                  <a:ext uri="{FF2B5EF4-FFF2-40B4-BE49-F238E27FC236}">
                    <a16:creationId xmlns:a16="http://schemas.microsoft.com/office/drawing/2014/main" id="{E27FB1FC-477D-45B3-82B0-0F49364698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2" name="Freeform: Shape 131">
                <a:extLst>
                  <a:ext uri="{FF2B5EF4-FFF2-40B4-BE49-F238E27FC236}">
                    <a16:creationId xmlns:a16="http://schemas.microsoft.com/office/drawing/2014/main" id="{D94CF442-4FF2-41B3-8870-097DBAF46C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59977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33" name="Freeform: Shape 132">
                <a:extLst>
                  <a:ext uri="{FF2B5EF4-FFF2-40B4-BE49-F238E27FC236}">
                    <a16:creationId xmlns:a16="http://schemas.microsoft.com/office/drawing/2014/main" id="{A24927C8-A42E-4B8D-84A4-50A58968BC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59977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4" name="Freeform: Shape 133">
                <a:extLst>
                  <a:ext uri="{FF2B5EF4-FFF2-40B4-BE49-F238E27FC236}">
                    <a16:creationId xmlns:a16="http://schemas.microsoft.com/office/drawing/2014/main" id="{5379CB96-0D3A-4582-8650-A909955BA3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5" name="Freeform: Shape 134">
                <a:extLst>
                  <a:ext uri="{FF2B5EF4-FFF2-40B4-BE49-F238E27FC236}">
                    <a16:creationId xmlns:a16="http://schemas.microsoft.com/office/drawing/2014/main" id="{531F84F2-CE93-4841-9AA6-BC9E355796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D1BED9D2-07EF-452E-AFA1-9A1E80AE24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2C75A1A5-0A11-42EA-AF4E-FF52721258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599770"/>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8" name="Freeform: Shape 137">
                <a:extLst>
                  <a:ext uri="{FF2B5EF4-FFF2-40B4-BE49-F238E27FC236}">
                    <a16:creationId xmlns:a16="http://schemas.microsoft.com/office/drawing/2014/main" id="{4275A1C7-FA96-4BBB-A7EF-A7ED02814E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9" name="Freeform: Shape 138">
                <a:extLst>
                  <a:ext uri="{FF2B5EF4-FFF2-40B4-BE49-F238E27FC236}">
                    <a16:creationId xmlns:a16="http://schemas.microsoft.com/office/drawing/2014/main" id="{8CA8B3B4-73BE-41D5-900B-42FBF6AA72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7" y="365901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40" name="Freeform: Shape 139">
                <a:extLst>
                  <a:ext uri="{FF2B5EF4-FFF2-40B4-BE49-F238E27FC236}">
                    <a16:creationId xmlns:a16="http://schemas.microsoft.com/office/drawing/2014/main" id="{B0264B0D-E150-4641-BBB1-58080670EE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2" y="3659014"/>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1" name="Freeform: Shape 140">
                <a:extLst>
                  <a:ext uri="{FF2B5EF4-FFF2-40B4-BE49-F238E27FC236}">
                    <a16:creationId xmlns:a16="http://schemas.microsoft.com/office/drawing/2014/main" id="{BCC2D199-EF36-4077-A50C-D9FC99331B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2"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2" name="Freeform: Shape 141">
                <a:extLst>
                  <a:ext uri="{FF2B5EF4-FFF2-40B4-BE49-F238E27FC236}">
                    <a16:creationId xmlns:a16="http://schemas.microsoft.com/office/drawing/2014/main" id="{C6DCCA13-7F75-46F9-97B3-A9DA4C2173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3" name="Freeform: Shape 142">
                <a:extLst>
                  <a:ext uri="{FF2B5EF4-FFF2-40B4-BE49-F238E27FC236}">
                    <a16:creationId xmlns:a16="http://schemas.microsoft.com/office/drawing/2014/main" id="{56C76EEB-75A4-418F-9FE0-CC513BC3C2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4" name="Freeform: Shape 143">
                <a:extLst>
                  <a:ext uri="{FF2B5EF4-FFF2-40B4-BE49-F238E27FC236}">
                    <a16:creationId xmlns:a16="http://schemas.microsoft.com/office/drawing/2014/main" id="{1E952CEF-EC1B-4714-8900-D2DFAEF30F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659014"/>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5" name="Freeform: Shape 144">
                <a:extLst>
                  <a:ext uri="{FF2B5EF4-FFF2-40B4-BE49-F238E27FC236}">
                    <a16:creationId xmlns:a16="http://schemas.microsoft.com/office/drawing/2014/main" id="{2B899198-ADCC-4613-957B-7A40B17B15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6" name="Freeform: Shape 145">
                <a:extLst>
                  <a:ext uri="{FF2B5EF4-FFF2-40B4-BE49-F238E27FC236}">
                    <a16:creationId xmlns:a16="http://schemas.microsoft.com/office/drawing/2014/main" id="{5581AF7F-95DB-4163-B608-C04A61FB92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9" y="371816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5616F834-835A-42B4-B51B-5AD285E283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4" y="371816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EF598AFA-5F8F-4191-8881-1DE91BB2B0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4"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9" name="Freeform: Shape 148">
                <a:extLst>
                  <a:ext uri="{FF2B5EF4-FFF2-40B4-BE49-F238E27FC236}">
                    <a16:creationId xmlns:a16="http://schemas.microsoft.com/office/drawing/2014/main" id="{6623A080-F2C6-4664-B99C-99A9C287B4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0" name="Freeform: Shape 149">
                <a:extLst>
                  <a:ext uri="{FF2B5EF4-FFF2-40B4-BE49-F238E27FC236}">
                    <a16:creationId xmlns:a16="http://schemas.microsoft.com/office/drawing/2014/main" id="{330E7091-D82F-490A-8F32-DE8745212E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1" name="Freeform: Shape 150">
                <a:extLst>
                  <a:ext uri="{FF2B5EF4-FFF2-40B4-BE49-F238E27FC236}">
                    <a16:creationId xmlns:a16="http://schemas.microsoft.com/office/drawing/2014/main" id="{2B340B39-E421-434F-AF1A-DAD7E7802D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71816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2" name="Freeform: Shape 151">
                <a:extLst>
                  <a:ext uri="{FF2B5EF4-FFF2-40B4-BE49-F238E27FC236}">
                    <a16:creationId xmlns:a16="http://schemas.microsoft.com/office/drawing/2014/main" id="{6C2ED568-9809-4A18-A06A-87018A987E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5"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3" name="Freeform: Shape 152">
                <a:extLst>
                  <a:ext uri="{FF2B5EF4-FFF2-40B4-BE49-F238E27FC236}">
                    <a16:creationId xmlns:a16="http://schemas.microsoft.com/office/drawing/2014/main" id="{A6C26F4B-6369-4557-B6D4-A1B448B127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40" y="377741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54" name="Freeform: Shape 153">
                <a:extLst>
                  <a:ext uri="{FF2B5EF4-FFF2-40B4-BE49-F238E27FC236}">
                    <a16:creationId xmlns:a16="http://schemas.microsoft.com/office/drawing/2014/main" id="{42CEA830-FB77-4EA5-9BAB-64B6F500F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5"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55" name="Freeform: Shape 154">
                <a:extLst>
                  <a:ext uri="{FF2B5EF4-FFF2-40B4-BE49-F238E27FC236}">
                    <a16:creationId xmlns:a16="http://schemas.microsoft.com/office/drawing/2014/main" id="{E5A9B88C-3ADF-40D8-9E9B-42439F8520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6"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56" name="Freeform: Shape 155">
                <a:extLst>
                  <a:ext uri="{FF2B5EF4-FFF2-40B4-BE49-F238E27FC236}">
                    <a16:creationId xmlns:a16="http://schemas.microsoft.com/office/drawing/2014/main" id="{CC9DEE2F-0410-4B1A-BED8-D1371CE8B4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83"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57" name="Freeform: Shape 156">
                <a:extLst>
                  <a:ext uri="{FF2B5EF4-FFF2-40B4-BE49-F238E27FC236}">
                    <a16:creationId xmlns:a16="http://schemas.microsoft.com/office/drawing/2014/main" id="{8A66E75A-959E-436D-B1F1-DBD1E460E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35"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58" name="Freeform: Shape 157">
                <a:extLst>
                  <a:ext uri="{FF2B5EF4-FFF2-40B4-BE49-F238E27FC236}">
                    <a16:creationId xmlns:a16="http://schemas.microsoft.com/office/drawing/2014/main" id="{B35526DB-3749-43FA-84BA-E73EE1D1DB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82"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59" name="Freeform: Shape 158">
                <a:extLst>
                  <a:ext uri="{FF2B5EF4-FFF2-40B4-BE49-F238E27FC236}">
                    <a16:creationId xmlns:a16="http://schemas.microsoft.com/office/drawing/2014/main" id="{6503C90B-19EF-4925-A08A-AE40956A26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31"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60" name="Freeform: Shape 159">
                <a:extLst>
                  <a:ext uri="{FF2B5EF4-FFF2-40B4-BE49-F238E27FC236}">
                    <a16:creationId xmlns:a16="http://schemas.microsoft.com/office/drawing/2014/main" id="{B98692DC-F401-45BC-ABC7-421F3391C3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481374"/>
                <a:ext cx="14097" cy="14096"/>
              </a:xfrm>
              <a:custGeom>
                <a:avLst/>
                <a:gdLst>
                  <a:gd name="connsiteX0" fmla="*/ 14097 w 14097"/>
                  <a:gd name="connsiteY0" fmla="*/ 7049 h 14096"/>
                  <a:gd name="connsiteX1" fmla="*/ 7049 w 14097"/>
                  <a:gd name="connsiteY1" fmla="*/ 14097 h 14096"/>
                  <a:gd name="connsiteX2" fmla="*/ 0 w 14097"/>
                  <a:gd name="connsiteY2" fmla="*/ 7049 h 14096"/>
                  <a:gd name="connsiteX3" fmla="*/ 7049 w 14097"/>
                  <a:gd name="connsiteY3" fmla="*/ 0 h 14096"/>
                  <a:gd name="connsiteX4" fmla="*/ 14097 w 14097"/>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9"/>
                    </a:moveTo>
                    <a:cubicBezTo>
                      <a:pt x="14097" y="10954"/>
                      <a:pt x="10954" y="14097"/>
                      <a:pt x="7049" y="14097"/>
                    </a:cubicBezTo>
                    <a:cubicBezTo>
                      <a:pt x="3143" y="14097"/>
                      <a:pt x="0" y="10954"/>
                      <a:pt x="0" y="7049"/>
                    </a:cubicBezTo>
                    <a:cubicBezTo>
                      <a:pt x="0" y="3143"/>
                      <a:pt x="3143" y="0"/>
                      <a:pt x="7049"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61" name="Freeform: Shape 160">
                <a:extLst>
                  <a:ext uri="{FF2B5EF4-FFF2-40B4-BE49-F238E27FC236}">
                    <a16:creationId xmlns:a16="http://schemas.microsoft.com/office/drawing/2014/main" id="{8629B1A4-7BFC-4F45-9FAD-BB035C4E47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62" name="Freeform: Shape 161">
                <a:extLst>
                  <a:ext uri="{FF2B5EF4-FFF2-40B4-BE49-F238E27FC236}">
                    <a16:creationId xmlns:a16="http://schemas.microsoft.com/office/drawing/2014/main" id="{A2F92592-AB8B-4732-BEE7-3E2B830EA3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481374"/>
                <a:ext cx="14096" cy="14096"/>
              </a:xfrm>
              <a:custGeom>
                <a:avLst/>
                <a:gdLst>
                  <a:gd name="connsiteX0" fmla="*/ 14097 w 14096"/>
                  <a:gd name="connsiteY0" fmla="*/ 7049 h 14096"/>
                  <a:gd name="connsiteX1" fmla="*/ 7049 w 14096"/>
                  <a:gd name="connsiteY1" fmla="*/ 14097 h 14096"/>
                  <a:gd name="connsiteX2" fmla="*/ 0 w 14096"/>
                  <a:gd name="connsiteY2" fmla="*/ 7049 h 14096"/>
                  <a:gd name="connsiteX3" fmla="*/ 7049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9" y="14097"/>
                    </a:cubicBezTo>
                    <a:cubicBezTo>
                      <a:pt x="3143" y="14097"/>
                      <a:pt x="0" y="10954"/>
                      <a:pt x="0" y="7049"/>
                    </a:cubicBezTo>
                    <a:cubicBezTo>
                      <a:pt x="0" y="3143"/>
                      <a:pt x="3143" y="0"/>
                      <a:pt x="7049" y="0"/>
                    </a:cubicBezTo>
                    <a:cubicBezTo>
                      <a:pt x="10859" y="0"/>
                      <a:pt x="14097" y="3143"/>
                      <a:pt x="14097" y="7049"/>
                    </a:cubicBezTo>
                    <a:close/>
                  </a:path>
                </a:pathLst>
              </a:custGeom>
              <a:grpFill/>
              <a:ln w="9525" cap="flat">
                <a:noFill/>
                <a:prstDash val="solid"/>
                <a:miter/>
              </a:ln>
            </p:spPr>
            <p:txBody>
              <a:bodyPr rtlCol="0" anchor="ctr"/>
              <a:lstStyle/>
              <a:p>
                <a:endParaRPr lang="en-US"/>
              </a:p>
            </p:txBody>
          </p:sp>
          <p:sp>
            <p:nvSpPr>
              <p:cNvPr id="163" name="Freeform: Shape 162">
                <a:extLst>
                  <a:ext uri="{FF2B5EF4-FFF2-40B4-BE49-F238E27FC236}">
                    <a16:creationId xmlns:a16="http://schemas.microsoft.com/office/drawing/2014/main" id="{9C3644DC-02D1-43FF-8ED1-0ECBBA4B30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64" name="Freeform: Shape 163">
                <a:extLst>
                  <a:ext uri="{FF2B5EF4-FFF2-40B4-BE49-F238E27FC236}">
                    <a16:creationId xmlns:a16="http://schemas.microsoft.com/office/drawing/2014/main" id="{4DC12AE3-E70C-4CD8-9A74-7567F99C46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858" y="0"/>
                      <a:pt x="14097" y="3143"/>
                      <a:pt x="14097" y="7049"/>
                    </a:cubicBezTo>
                    <a:close/>
                  </a:path>
                </a:pathLst>
              </a:custGeom>
              <a:grpFill/>
              <a:ln w="9525" cap="flat">
                <a:noFill/>
                <a:prstDash val="solid"/>
                <a:miter/>
              </a:ln>
            </p:spPr>
            <p:txBody>
              <a:bodyPr rtlCol="0" anchor="ctr"/>
              <a:lstStyle/>
              <a:p>
                <a:endParaRPr lang="en-US"/>
              </a:p>
            </p:txBody>
          </p:sp>
          <p:sp>
            <p:nvSpPr>
              <p:cNvPr id="165" name="Freeform: Shape 164">
                <a:extLst>
                  <a:ext uri="{FF2B5EF4-FFF2-40B4-BE49-F238E27FC236}">
                    <a16:creationId xmlns:a16="http://schemas.microsoft.com/office/drawing/2014/main" id="{0E0DDE12-8B48-4D21-8863-06298ED8B8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48137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66" name="Freeform: Shape 165">
                <a:extLst>
                  <a:ext uri="{FF2B5EF4-FFF2-40B4-BE49-F238E27FC236}">
                    <a16:creationId xmlns:a16="http://schemas.microsoft.com/office/drawing/2014/main" id="{C611F1DE-AF40-48FC-8A1E-0A175D439E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540622"/>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7" name="Freeform: Shape 166">
                <a:extLst>
                  <a:ext uri="{FF2B5EF4-FFF2-40B4-BE49-F238E27FC236}">
                    <a16:creationId xmlns:a16="http://schemas.microsoft.com/office/drawing/2014/main" id="{34C2CAED-22FC-4450-8BBC-7811F7DF9B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54062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8" name="Freeform: Shape 167">
                <a:extLst>
                  <a:ext uri="{FF2B5EF4-FFF2-40B4-BE49-F238E27FC236}">
                    <a16:creationId xmlns:a16="http://schemas.microsoft.com/office/drawing/2014/main" id="{F89E6B45-A41C-4735-A7F5-E4EFD5DCFD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5406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69" name="Freeform: Shape 168">
                <a:extLst>
                  <a:ext uri="{FF2B5EF4-FFF2-40B4-BE49-F238E27FC236}">
                    <a16:creationId xmlns:a16="http://schemas.microsoft.com/office/drawing/2014/main" id="{44BFE35C-5487-42E8-AC30-01FC1E4F51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54062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0" name="Freeform: Shape 169">
                <a:extLst>
                  <a:ext uri="{FF2B5EF4-FFF2-40B4-BE49-F238E27FC236}">
                    <a16:creationId xmlns:a16="http://schemas.microsoft.com/office/drawing/2014/main" id="{3575E1A5-C3CB-4081-A394-36172B7DB1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54063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71" name="Freeform: Shape 170">
                <a:extLst>
                  <a:ext uri="{FF2B5EF4-FFF2-40B4-BE49-F238E27FC236}">
                    <a16:creationId xmlns:a16="http://schemas.microsoft.com/office/drawing/2014/main" id="{C9C6DF24-803A-44A1-B29A-B90297D393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540631"/>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72" name="Freeform: Shape 171">
                <a:extLst>
                  <a:ext uri="{FF2B5EF4-FFF2-40B4-BE49-F238E27FC236}">
                    <a16:creationId xmlns:a16="http://schemas.microsoft.com/office/drawing/2014/main" id="{22A7B096-566C-4312-AF19-D9A3B6BC0E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599781"/>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3" name="Freeform: Shape 172">
                <a:extLst>
                  <a:ext uri="{FF2B5EF4-FFF2-40B4-BE49-F238E27FC236}">
                    <a16:creationId xmlns:a16="http://schemas.microsoft.com/office/drawing/2014/main" id="{8B429767-12DD-4020-BC3E-9944CF36F6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4" name="Freeform: Shape 173">
                <a:extLst>
                  <a:ext uri="{FF2B5EF4-FFF2-40B4-BE49-F238E27FC236}">
                    <a16:creationId xmlns:a16="http://schemas.microsoft.com/office/drawing/2014/main" id="{FF510776-417B-4B74-9082-ED3915450A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599781"/>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75" name="Freeform: Shape 174">
                <a:extLst>
                  <a:ext uri="{FF2B5EF4-FFF2-40B4-BE49-F238E27FC236}">
                    <a16:creationId xmlns:a16="http://schemas.microsoft.com/office/drawing/2014/main" id="{FEF51D3D-E951-49CE-BCE4-D444BEF6B2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6" name="Freeform: Shape 175">
                <a:extLst>
                  <a:ext uri="{FF2B5EF4-FFF2-40B4-BE49-F238E27FC236}">
                    <a16:creationId xmlns:a16="http://schemas.microsoft.com/office/drawing/2014/main" id="{B27BA73E-E784-4961-884D-F507DDE38A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59978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77" name="Freeform: Shape 176">
                <a:extLst>
                  <a:ext uri="{FF2B5EF4-FFF2-40B4-BE49-F238E27FC236}">
                    <a16:creationId xmlns:a16="http://schemas.microsoft.com/office/drawing/2014/main" id="{2849019E-0178-4A1C-A5D8-DC3DFC572B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59978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8" name="Freeform: Shape 177">
                <a:extLst>
                  <a:ext uri="{FF2B5EF4-FFF2-40B4-BE49-F238E27FC236}">
                    <a16:creationId xmlns:a16="http://schemas.microsoft.com/office/drawing/2014/main" id="{0B49676D-9D41-4B2D-8FF9-69AC31CFDC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659026"/>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9" name="Freeform: Shape 178">
                <a:extLst>
                  <a:ext uri="{FF2B5EF4-FFF2-40B4-BE49-F238E27FC236}">
                    <a16:creationId xmlns:a16="http://schemas.microsoft.com/office/drawing/2014/main" id="{6BDFE3E8-9647-4400-B019-8EDD4E688B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0" name="Freeform: Shape 179">
                <a:extLst>
                  <a:ext uri="{FF2B5EF4-FFF2-40B4-BE49-F238E27FC236}">
                    <a16:creationId xmlns:a16="http://schemas.microsoft.com/office/drawing/2014/main" id="{EDD57B95-ED61-4561-9ADF-38126BADCE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6590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81" name="Freeform: Shape 180">
                <a:extLst>
                  <a:ext uri="{FF2B5EF4-FFF2-40B4-BE49-F238E27FC236}">
                    <a16:creationId xmlns:a16="http://schemas.microsoft.com/office/drawing/2014/main" id="{3744F230-BFBA-41B0-9FE2-481D1EAFFF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2" name="Freeform: Shape 181">
                <a:extLst>
                  <a:ext uri="{FF2B5EF4-FFF2-40B4-BE49-F238E27FC236}">
                    <a16:creationId xmlns:a16="http://schemas.microsoft.com/office/drawing/2014/main" id="{C32022D3-12E0-4BC1-8085-D6CBF3CDD7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83" name="Freeform: Shape 182">
                <a:extLst>
                  <a:ext uri="{FF2B5EF4-FFF2-40B4-BE49-F238E27FC236}">
                    <a16:creationId xmlns:a16="http://schemas.microsoft.com/office/drawing/2014/main" id="{D1AED37F-874A-4B21-A522-FEBCB38F4C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4" name="Freeform: Shape 183">
                <a:extLst>
                  <a:ext uri="{FF2B5EF4-FFF2-40B4-BE49-F238E27FC236}">
                    <a16:creationId xmlns:a16="http://schemas.microsoft.com/office/drawing/2014/main" id="{5BB466E2-3497-4A3B-8777-FAA0AAEE2B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718177"/>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5" name="Freeform: Shape 184">
                <a:extLst>
                  <a:ext uri="{FF2B5EF4-FFF2-40B4-BE49-F238E27FC236}">
                    <a16:creationId xmlns:a16="http://schemas.microsoft.com/office/drawing/2014/main" id="{A924D178-36E4-4E29-86E8-7716F3B4A7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6" name="Freeform: Shape 185">
                <a:extLst>
                  <a:ext uri="{FF2B5EF4-FFF2-40B4-BE49-F238E27FC236}">
                    <a16:creationId xmlns:a16="http://schemas.microsoft.com/office/drawing/2014/main" id="{D0DF84E5-BB3D-4120-8FD3-98ECDA31BB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718177"/>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87" name="Freeform: Shape 186">
                <a:extLst>
                  <a:ext uri="{FF2B5EF4-FFF2-40B4-BE49-F238E27FC236}">
                    <a16:creationId xmlns:a16="http://schemas.microsoft.com/office/drawing/2014/main" id="{E5B29635-10AC-481E-A2DE-80E9DE6128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8" name="Freeform: Shape 187">
                <a:extLst>
                  <a:ext uri="{FF2B5EF4-FFF2-40B4-BE49-F238E27FC236}">
                    <a16:creationId xmlns:a16="http://schemas.microsoft.com/office/drawing/2014/main" id="{AAB430CA-3259-463F-85F9-B6E180323A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71817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89" name="Freeform: Shape 188">
                <a:extLst>
                  <a:ext uri="{FF2B5EF4-FFF2-40B4-BE49-F238E27FC236}">
                    <a16:creationId xmlns:a16="http://schemas.microsoft.com/office/drawing/2014/main" id="{8EF18909-FC9F-4845-B1DC-027E82B219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71817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90" name="Freeform: Shape 189">
                <a:extLst>
                  <a:ext uri="{FF2B5EF4-FFF2-40B4-BE49-F238E27FC236}">
                    <a16:creationId xmlns:a16="http://schemas.microsoft.com/office/drawing/2014/main" id="{EFCE2389-D574-49C1-89EB-D8C7308883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2" y="3777419"/>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91" name="Freeform: Shape 190">
                <a:extLst>
                  <a:ext uri="{FF2B5EF4-FFF2-40B4-BE49-F238E27FC236}">
                    <a16:creationId xmlns:a16="http://schemas.microsoft.com/office/drawing/2014/main" id="{D44B35A5-5216-45FC-8F0F-D80E383B42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2" y="377741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92" name="Freeform: Shape 191">
                <a:extLst>
                  <a:ext uri="{FF2B5EF4-FFF2-40B4-BE49-F238E27FC236}">
                    <a16:creationId xmlns:a16="http://schemas.microsoft.com/office/drawing/2014/main" id="{9470F10A-F708-41AA-A910-5C288B3556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8" y="3777419"/>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193" name="Freeform: Shape 192">
                <a:extLst>
                  <a:ext uri="{FF2B5EF4-FFF2-40B4-BE49-F238E27FC236}">
                    <a16:creationId xmlns:a16="http://schemas.microsoft.com/office/drawing/2014/main" id="{CD73E13B-910B-40D2-B53F-6614C098BA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4" y="3777383"/>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94" name="Freeform: Shape 193">
                <a:extLst>
                  <a:ext uri="{FF2B5EF4-FFF2-40B4-BE49-F238E27FC236}">
                    <a16:creationId xmlns:a16="http://schemas.microsoft.com/office/drawing/2014/main" id="{8267FC95-0200-40B3-B043-D33BEA60D0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87" y="377742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195" name="Freeform: Shape 194">
                <a:extLst>
                  <a:ext uri="{FF2B5EF4-FFF2-40B4-BE49-F238E27FC236}">
                    <a16:creationId xmlns:a16="http://schemas.microsoft.com/office/drawing/2014/main" id="{9F14022C-37CD-4CDD-ACD1-86161EF001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24" y="37774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dirty="0"/>
              </a:p>
            </p:txBody>
          </p:sp>
        </p:grpSp>
      </p:grpSp>
    </p:spTree>
    <p:extLst>
      <p:ext uri="{BB962C8B-B14F-4D97-AF65-F5344CB8AC3E}">
        <p14:creationId xmlns:p14="http://schemas.microsoft.com/office/powerpoint/2010/main" val="14028192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00075" y="1118507"/>
            <a:ext cx="2500312" cy="2624327"/>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9DCB0A1-494E-42B6-A906-F54E64271881}"/>
              </a:ext>
            </a:extLst>
          </p:cNvPr>
          <p:cNvSpPr>
            <a:spLocks noGrp="1"/>
          </p:cNvSpPr>
          <p:nvPr>
            <p:ph type="title"/>
          </p:nvPr>
        </p:nvSpPr>
        <p:spPr>
          <a:xfrm>
            <a:off x="771525" y="1475449"/>
            <a:ext cx="1971675" cy="1910443"/>
          </a:xfrm>
          <a:noFill/>
        </p:spPr>
        <p:txBody>
          <a:bodyPr lIns="91440" tIns="45720" rIns="91440" bIns="45720" anchor="ctr">
            <a:normAutofit/>
          </a:bodyPr>
          <a:lstStyle/>
          <a:p>
            <a:r>
              <a:rPr lang="en-US" sz="2500">
                <a:solidFill>
                  <a:srgbClr val="FFFFFF"/>
                </a:solidFill>
                <a:latin typeface="Arial"/>
                <a:cs typeface="Arial"/>
              </a:rPr>
              <a:t>Diagnosing Grief: It's Complicated</a:t>
            </a:r>
            <a:endParaRPr lang="en-US" sz="2500">
              <a:solidFill>
                <a:srgbClr val="FFFFFF"/>
              </a:solidFill>
            </a:endParaRPr>
          </a:p>
        </p:txBody>
      </p:sp>
      <p:pic>
        <p:nvPicPr>
          <p:cNvPr id="3" name="Picture 2" descr="Diagnosing an Organization | 9m Consulting">
            <a:extLst>
              <a:ext uri="{FF2B5EF4-FFF2-40B4-BE49-F238E27FC236}">
                <a16:creationId xmlns:a16="http://schemas.microsoft.com/office/drawing/2014/main" id="{F205F57B-BBC4-62DB-DD66-57785FC6883E}"/>
              </a:ext>
            </a:extLst>
          </p:cNvPr>
          <p:cNvPicPr>
            <a:picLocks noChangeAspect="1"/>
          </p:cNvPicPr>
          <p:nvPr/>
        </p:nvPicPr>
        <p:blipFill>
          <a:blip r:embed="rId2"/>
          <a:stretch>
            <a:fillRect/>
          </a:stretch>
        </p:blipFill>
        <p:spPr>
          <a:xfrm>
            <a:off x="3582987" y="614141"/>
            <a:ext cx="5085525" cy="3913470"/>
          </a:xfrm>
          <a:prstGeom prst="rect">
            <a:avLst/>
          </a:prstGeom>
        </p:spPr>
      </p:pic>
    </p:spTree>
    <p:extLst>
      <p:ext uri="{BB962C8B-B14F-4D97-AF65-F5344CB8AC3E}">
        <p14:creationId xmlns:p14="http://schemas.microsoft.com/office/powerpoint/2010/main" val="24492999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3AD318CC-E2A8-4E27-9548-A047A78999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514302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250F8F40-0810-75BE-ED97-525AFE8D4E08}"/>
              </a:ext>
            </a:extLst>
          </p:cNvPr>
          <p:cNvSpPr txBox="1"/>
          <p:nvPr/>
        </p:nvSpPr>
        <p:spPr>
          <a:xfrm>
            <a:off x="483798" y="1097280"/>
            <a:ext cx="2847230" cy="2018211"/>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defTabSz="914400">
              <a:lnSpc>
                <a:spcPct val="90000"/>
              </a:lnSpc>
              <a:spcBef>
                <a:spcPct val="0"/>
              </a:spcBef>
              <a:spcAft>
                <a:spcPts val="600"/>
              </a:spcAft>
            </a:pPr>
            <a:r>
              <a:rPr lang="en-US" sz="3600" kern="1200">
                <a:solidFill>
                  <a:schemeClr val="tx1"/>
                </a:solidFill>
                <a:latin typeface="+mj-lt"/>
                <a:ea typeface="+mj-ea"/>
                <a:cs typeface="+mj-cs"/>
              </a:rPr>
              <a:t>Models of Bereavement</a:t>
            </a:r>
            <a:endParaRPr lang="en-US" sz="3600" b="0" kern="1200">
              <a:solidFill>
                <a:schemeClr val="tx1"/>
              </a:solidFill>
              <a:latin typeface="+mj-lt"/>
              <a:ea typeface="+mj-ea"/>
              <a:cs typeface="+mj-cs"/>
            </a:endParaRPr>
          </a:p>
        </p:txBody>
      </p:sp>
      <p:grpSp>
        <p:nvGrpSpPr>
          <p:cNvPr id="35" name="Group 34">
            <a:extLst>
              <a:ext uri="{FF2B5EF4-FFF2-40B4-BE49-F238E27FC236}">
                <a16:creationId xmlns:a16="http://schemas.microsoft.com/office/drawing/2014/main" id="{B14B560F-9DD7-4302-A60B-EBD3EF59B0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250" y="3311434"/>
            <a:ext cx="8986749" cy="1565846"/>
            <a:chOff x="143163" y="5763486"/>
            <a:chExt cx="11982332" cy="739555"/>
          </a:xfrm>
        </p:grpSpPr>
        <p:sp>
          <p:nvSpPr>
            <p:cNvPr id="36" name="Rectangle 35">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357444" y="5763486"/>
              <a:ext cx="11768051"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7" name="Straight Connector 36">
              <a:extLst>
                <a:ext uri="{FF2B5EF4-FFF2-40B4-BE49-F238E27FC236}">
                  <a16:creationId xmlns:a16="http://schemas.microsoft.com/office/drawing/2014/main" id="{C21D6966-343E-49AC-A026-D2497E0C3CA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39" name="Rectangle 38">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50279" y="440871"/>
            <a:ext cx="4878975" cy="426175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819106" y="458981"/>
            <a:ext cx="4720867" cy="4234736"/>
          </a:xfrm>
        </p:spPr>
        <p:txBody>
          <a:bodyPr vert="horz" lIns="91440" tIns="45720" rIns="91440" bIns="45720" rtlCol="0" anchor="t">
            <a:noAutofit/>
          </a:bodyPr>
          <a:lstStyle/>
          <a:p>
            <a:pPr marL="339090" indent="-228600" defTabSz="914400">
              <a:lnSpc>
                <a:spcPct val="90000"/>
              </a:lnSpc>
              <a:spcBef>
                <a:spcPts val="594"/>
              </a:spcBef>
              <a:buFont typeface="Arial" panose="020B0604020202020204" pitchFamily="34" charset="0"/>
              <a:buChar char="•"/>
            </a:pPr>
            <a:r>
              <a:rPr lang="en-US" sz="1600" dirty="0"/>
              <a:t>K</a:t>
            </a:r>
            <a:r>
              <a:rPr lang="en-US" sz="1400" dirty="0"/>
              <a:t>übler-Ross, Stages of Grief (denial, anger, bargaining, depression, acceptance, finding meaning)</a:t>
            </a:r>
            <a:endParaRPr lang="en-US" sz="1400">
              <a:cs typeface="Calibri"/>
            </a:endParaRPr>
          </a:p>
          <a:p>
            <a:pPr marL="339090" indent="-228600" defTabSz="914400">
              <a:lnSpc>
                <a:spcPct val="90000"/>
              </a:lnSpc>
              <a:spcBef>
                <a:spcPts val="594"/>
              </a:spcBef>
              <a:buFont typeface="Arial" panose="020B0604020202020204" pitchFamily="34" charset="0"/>
              <a:buChar char="•"/>
            </a:pPr>
            <a:r>
              <a:rPr lang="en-US" sz="1400" dirty="0"/>
              <a:t>Worden's Tasks of Mourning (accept the reality, process the pain, adjust to a world without the deceased [external, internal, spiritual], create enduring connection)</a:t>
            </a:r>
            <a:endParaRPr lang="en-US" sz="1400">
              <a:cs typeface="Calibri"/>
            </a:endParaRPr>
          </a:p>
          <a:p>
            <a:pPr marL="339090" indent="-228600" defTabSz="914400">
              <a:lnSpc>
                <a:spcPct val="90000"/>
              </a:lnSpc>
              <a:spcBef>
                <a:spcPts val="594"/>
              </a:spcBef>
              <a:buFont typeface="Arial" panose="020B0604020202020204" pitchFamily="34" charset="0"/>
              <a:buChar char="•"/>
            </a:pPr>
            <a:r>
              <a:rPr lang="en-US" sz="1400" dirty="0"/>
              <a:t>Stroebe and Schut Dual Process Model (Oscillate between loss-oriented coping and restoration-oriented coping and between coping and not coping with the loss. Cannot attend to both dimensions at the same time)</a:t>
            </a:r>
            <a:endParaRPr lang="en-US" sz="1400">
              <a:cs typeface="Calibri"/>
            </a:endParaRPr>
          </a:p>
          <a:p>
            <a:pPr marL="339090" indent="-228600" defTabSz="914400">
              <a:lnSpc>
                <a:spcPct val="90000"/>
              </a:lnSpc>
              <a:spcBef>
                <a:spcPts val="594"/>
              </a:spcBef>
              <a:buFont typeface="Arial" panose="020B0604020202020204" pitchFamily="34" charset="0"/>
              <a:buChar char="•"/>
            </a:pPr>
            <a:r>
              <a:rPr lang="en-US" sz="1400" dirty="0"/>
              <a:t>Neimeyer Meaning Reconstruction (learn how to develop a meaningful life without the deceased by assimilating and accommodating the loss)</a:t>
            </a:r>
            <a:endParaRPr lang="en-US" sz="1400">
              <a:cs typeface="Calibri"/>
            </a:endParaRPr>
          </a:p>
          <a:p>
            <a:pPr marL="339090" indent="-228600" defTabSz="914400">
              <a:lnSpc>
                <a:spcPct val="90000"/>
              </a:lnSpc>
              <a:spcBef>
                <a:spcPts val="594"/>
              </a:spcBef>
              <a:buFont typeface="Arial" panose="020B0604020202020204" pitchFamily="34" charset="0"/>
              <a:buChar char="•"/>
            </a:pPr>
            <a:r>
              <a:rPr lang="en-US" sz="1400" dirty="0"/>
              <a:t>Klass, Silverman, Nickman Continuing Bonds (Challenges models of grief that end in a detachment from the deceased and suggests a paradigm in which it is normal for the bereaved to continue their bond with the deceased, considered other cultures)</a:t>
            </a:r>
            <a:endParaRPr lang="en-US" sz="1400">
              <a:cs typeface="Calibri"/>
            </a:endParaRPr>
          </a:p>
          <a:p>
            <a:pPr marL="339090" indent="-228600" defTabSz="914400">
              <a:lnSpc>
                <a:spcPct val="90000"/>
              </a:lnSpc>
              <a:spcBef>
                <a:spcPts val="594"/>
              </a:spcBef>
              <a:buFont typeface="Arial" panose="020B0604020202020204" pitchFamily="34" charset="0"/>
              <a:buChar char="•"/>
            </a:pPr>
            <a:endParaRPr lang="en-US" sz="1600" dirty="0">
              <a:cs typeface="Calibri"/>
            </a:endParaRPr>
          </a:p>
          <a:p>
            <a:pPr marL="339090" indent="-228600" defTabSz="914400">
              <a:lnSpc>
                <a:spcPct val="90000"/>
              </a:lnSpc>
              <a:spcBef>
                <a:spcPts val="594"/>
              </a:spcBef>
              <a:buFont typeface="Arial" panose="020B0604020202020204" pitchFamily="34" charset="0"/>
              <a:buChar char="•"/>
            </a:pPr>
            <a:endParaRPr lang="en-US" sz="1600" dirty="0">
              <a:cs typeface="Calibri"/>
            </a:endParaRPr>
          </a:p>
          <a:p>
            <a:pPr indent="-228600" defTabSz="914400">
              <a:lnSpc>
                <a:spcPct val="90000"/>
              </a:lnSpc>
              <a:buFont typeface="Arial" panose="020B0604020202020204" pitchFamily="34" charset="0"/>
              <a:buChar char="•"/>
            </a:pPr>
            <a:endParaRPr lang="en-US" sz="1600" dirty="0">
              <a:cs typeface="Calibri"/>
            </a:endParaRPr>
          </a:p>
        </p:txBody>
      </p:sp>
    </p:spTree>
    <p:extLst>
      <p:ext uri="{BB962C8B-B14F-4D97-AF65-F5344CB8AC3E}">
        <p14:creationId xmlns:p14="http://schemas.microsoft.com/office/powerpoint/2010/main" val="851460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D6B5269-A5F0-4CDC-9892-4E65031C7082}"/>
              </a:ext>
            </a:extLst>
          </p:cNvPr>
          <p:cNvSpPr>
            <a:spLocks noGrp="1"/>
          </p:cNvSpPr>
          <p:nvPr>
            <p:ph type="title"/>
          </p:nvPr>
        </p:nvSpPr>
        <p:spPr>
          <a:xfrm>
            <a:off x="628650" y="417891"/>
            <a:ext cx="7886700" cy="850124"/>
          </a:xfrm>
        </p:spPr>
        <p:txBody>
          <a:bodyPr lIns="91440" tIns="45720" rIns="91440" bIns="45720">
            <a:normAutofit/>
          </a:bodyPr>
          <a:lstStyle/>
          <a:p>
            <a:pPr>
              <a:lnSpc>
                <a:spcPct val="90000"/>
              </a:lnSpc>
            </a:pPr>
            <a:r>
              <a:rPr lang="en-US" sz="2700">
                <a:latin typeface="Arial"/>
                <a:cs typeface="Arial"/>
              </a:rPr>
              <a:t>Companion Publications Defining Pathological Grief (Prolonged Grief Disorder)</a:t>
            </a:r>
          </a:p>
        </p:txBody>
      </p:sp>
      <p:grpSp>
        <p:nvGrpSpPr>
          <p:cNvPr id="3" name="Group 2"/>
          <p:cNvGrpSpPr/>
          <p:nvPr/>
        </p:nvGrpSpPr>
        <p:grpSpPr>
          <a:xfrm>
            <a:off x="628650" y="1587948"/>
            <a:ext cx="7886699" cy="2831715"/>
            <a:chOff x="732961" y="1746797"/>
            <a:chExt cx="7678077" cy="2756808"/>
          </a:xfrm>
        </p:grpSpPr>
        <p:sp>
          <p:nvSpPr>
            <p:cNvPr id="6" name="Freeform 5"/>
            <p:cNvSpPr/>
            <p:nvPr/>
          </p:nvSpPr>
          <p:spPr>
            <a:xfrm>
              <a:off x="732961" y="1765660"/>
              <a:ext cx="3587886" cy="1005840"/>
            </a:xfrm>
            <a:custGeom>
              <a:avLst/>
              <a:gdLst>
                <a:gd name="connsiteX0" fmla="*/ 0 w 3587886"/>
                <a:gd name="connsiteY0" fmla="*/ 0 h 1005840"/>
                <a:gd name="connsiteX1" fmla="*/ 3587886 w 3587886"/>
                <a:gd name="connsiteY1" fmla="*/ 0 h 1005840"/>
                <a:gd name="connsiteX2" fmla="*/ 3587886 w 3587886"/>
                <a:gd name="connsiteY2" fmla="*/ 1005840 h 1005840"/>
                <a:gd name="connsiteX3" fmla="*/ 0 w 3587886"/>
                <a:gd name="connsiteY3" fmla="*/ 1005840 h 1005840"/>
                <a:gd name="connsiteX4" fmla="*/ 0 w 3587886"/>
                <a:gd name="connsiteY4" fmla="*/ 0 h 10058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87886" h="1005840">
                  <a:moveTo>
                    <a:pt x="0" y="0"/>
                  </a:moveTo>
                  <a:lnTo>
                    <a:pt x="3587886" y="0"/>
                  </a:lnTo>
                  <a:lnTo>
                    <a:pt x="3587886" y="1005840"/>
                  </a:lnTo>
                  <a:lnTo>
                    <a:pt x="0" y="1005840"/>
                  </a:lnTo>
                  <a:lnTo>
                    <a:pt x="0" y="0"/>
                  </a:lnTo>
                  <a:close/>
                </a:path>
              </a:pathLst>
            </a:custGeom>
          </p:spPr>
          <p:style>
            <a:lnRef idx="2">
              <a:schemeClr val="accent3">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28016" tIns="73152" rIns="128016" bIns="73152" numCol="1" spcCol="1270" anchor="ctr" anchorCtr="0">
              <a:noAutofit/>
            </a:bodyPr>
            <a:lstStyle/>
            <a:p>
              <a:pPr algn="ctr" defTabSz="816102">
                <a:spcAft>
                  <a:spcPts val="600"/>
                </a:spcAft>
              </a:pPr>
              <a:r>
                <a:rPr lang="en-US" sz="2448" kern="1200">
                  <a:solidFill>
                    <a:schemeClr val="lt1"/>
                  </a:solidFill>
                  <a:latin typeface="Arial"/>
                  <a:ea typeface="+mn-ea"/>
                  <a:cs typeface="Arial"/>
                </a:rPr>
                <a:t>ICD (11)</a:t>
              </a:r>
              <a:endParaRPr lang="en-US" sz="1836" kern="1200">
                <a:solidFill>
                  <a:schemeClr val="lt1"/>
                </a:solidFill>
                <a:latin typeface="Arial"/>
                <a:ea typeface="+mn-ea"/>
                <a:cs typeface="Arial"/>
              </a:endParaRPr>
            </a:p>
            <a:p>
              <a:pPr algn="ctr" defTabSz="816102">
                <a:spcAft>
                  <a:spcPts val="600"/>
                </a:spcAft>
              </a:pPr>
              <a:r>
                <a:rPr lang="en-US" sz="1428" kern="1200">
                  <a:solidFill>
                    <a:schemeClr val="lt1"/>
                  </a:solidFill>
                  <a:latin typeface="Arial"/>
                  <a:ea typeface="+mn-ea"/>
                  <a:cs typeface="Arial"/>
                </a:rPr>
                <a:t>International Classification of Diseases</a:t>
              </a:r>
              <a:endParaRPr lang="en-US" sz="1400" kern="1200">
                <a:latin typeface="Arial"/>
                <a:cs typeface="Arial"/>
              </a:endParaRPr>
            </a:p>
          </p:txBody>
        </p:sp>
        <p:sp>
          <p:nvSpPr>
            <p:cNvPr id="7" name="Freeform 6"/>
            <p:cNvSpPr/>
            <p:nvPr/>
          </p:nvSpPr>
          <p:spPr>
            <a:xfrm>
              <a:off x="732961" y="2684022"/>
              <a:ext cx="3587886" cy="1800720"/>
            </a:xfrm>
            <a:custGeom>
              <a:avLst/>
              <a:gdLst>
                <a:gd name="connsiteX0" fmla="*/ 0 w 3587886"/>
                <a:gd name="connsiteY0" fmla="*/ 0 h 1800720"/>
                <a:gd name="connsiteX1" fmla="*/ 3587886 w 3587886"/>
                <a:gd name="connsiteY1" fmla="*/ 0 h 1800720"/>
                <a:gd name="connsiteX2" fmla="*/ 3587886 w 3587886"/>
                <a:gd name="connsiteY2" fmla="*/ 1800720 h 1800720"/>
                <a:gd name="connsiteX3" fmla="*/ 0 w 3587886"/>
                <a:gd name="connsiteY3" fmla="*/ 1800720 h 1800720"/>
                <a:gd name="connsiteX4" fmla="*/ 0 w 3587886"/>
                <a:gd name="connsiteY4" fmla="*/ 0 h 18007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87886" h="1800720">
                  <a:moveTo>
                    <a:pt x="0" y="0"/>
                  </a:moveTo>
                  <a:lnTo>
                    <a:pt x="3587886" y="0"/>
                  </a:lnTo>
                  <a:lnTo>
                    <a:pt x="3587886" y="1800720"/>
                  </a:lnTo>
                  <a:lnTo>
                    <a:pt x="0" y="1800720"/>
                  </a:lnTo>
                  <a:lnTo>
                    <a:pt x="0" y="0"/>
                  </a:lnTo>
                  <a:close/>
                </a:path>
              </a:pathLst>
            </a:custGeom>
          </p:spPr>
          <p:style>
            <a:lnRef idx="2">
              <a:schemeClr val="accent3">
                <a:tint val="40000"/>
                <a:alpha val="90000"/>
                <a:hueOff val="0"/>
                <a:satOff val="0"/>
                <a:lumOff val="0"/>
                <a:alphaOff val="0"/>
              </a:schemeClr>
            </a:lnRef>
            <a:fillRef idx="1">
              <a:schemeClr val="accent3">
                <a:tint val="40000"/>
                <a:alpha val="90000"/>
                <a:hueOff val="0"/>
                <a:satOff val="0"/>
                <a:lumOff val="0"/>
                <a:alphaOff val="0"/>
              </a:schemeClr>
            </a:fillRef>
            <a:effectRef idx="0">
              <a:schemeClr val="accent3">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85344" tIns="85344" rIns="113792" bIns="128016" numCol="1" spcCol="1270" anchor="t" anchorCtr="0">
              <a:noAutofit/>
            </a:bodyPr>
            <a:lstStyle/>
            <a:p>
              <a:pPr marL="174879" lvl="1" indent="-174879" defTabSz="725424">
                <a:spcBef>
                  <a:spcPct val="0"/>
                </a:spcBef>
                <a:spcAft>
                  <a:spcPts val="600"/>
                </a:spcAft>
                <a:buChar char="••"/>
              </a:pPr>
              <a:r>
                <a:rPr lang="en-US" sz="1632" kern="1200">
                  <a:solidFill>
                    <a:srgbClr val="000000"/>
                  </a:solidFill>
                  <a:latin typeface="Arial" panose="020B0604020202020204" pitchFamily="34" charset="0"/>
                  <a:ea typeface="+mn-ea"/>
                  <a:cs typeface="Arial" panose="020B0604020202020204" pitchFamily="34" charset="0"/>
                </a:rPr>
                <a:t>Written by WHO and NCHS</a:t>
              </a:r>
            </a:p>
            <a:p>
              <a:pPr marL="174879" lvl="1" indent="-174879" defTabSz="725424">
                <a:spcBef>
                  <a:spcPct val="0"/>
                </a:spcBef>
                <a:spcAft>
                  <a:spcPts val="600"/>
                </a:spcAft>
                <a:buChar char="••"/>
              </a:pPr>
              <a:r>
                <a:rPr lang="en-US" sz="1632" kern="1200">
                  <a:solidFill>
                    <a:srgbClr val="000000"/>
                  </a:solidFill>
                  <a:latin typeface="Arial" panose="020B0604020202020204" pitchFamily="34" charset="0"/>
                  <a:ea typeface="+mn-ea"/>
                  <a:cs typeface="Arial" panose="020B0604020202020204" pitchFamily="34" charset="0"/>
                </a:rPr>
                <a:t>Provides codes for insurance reimbursement for all health conditions, including mental disorders</a:t>
              </a:r>
              <a:endParaRPr lang="en-US" sz="1600" kern="1200">
                <a:solidFill>
                  <a:srgbClr val="000000"/>
                </a:solidFill>
                <a:latin typeface="Arial" panose="020B0604020202020204" pitchFamily="34" charset="0"/>
                <a:cs typeface="Arial" panose="020B0604020202020204" pitchFamily="34" charset="0"/>
              </a:endParaRPr>
            </a:p>
          </p:txBody>
        </p:sp>
        <p:sp>
          <p:nvSpPr>
            <p:cNvPr id="8" name="Freeform 7"/>
            <p:cNvSpPr/>
            <p:nvPr/>
          </p:nvSpPr>
          <p:spPr>
            <a:xfrm>
              <a:off x="4823152" y="1746797"/>
              <a:ext cx="3587886" cy="1030991"/>
            </a:xfrm>
            <a:custGeom>
              <a:avLst/>
              <a:gdLst>
                <a:gd name="connsiteX0" fmla="*/ 0 w 3587886"/>
                <a:gd name="connsiteY0" fmla="*/ 0 h 1030991"/>
                <a:gd name="connsiteX1" fmla="*/ 3587886 w 3587886"/>
                <a:gd name="connsiteY1" fmla="*/ 0 h 1030991"/>
                <a:gd name="connsiteX2" fmla="*/ 3587886 w 3587886"/>
                <a:gd name="connsiteY2" fmla="*/ 1030991 h 1030991"/>
                <a:gd name="connsiteX3" fmla="*/ 0 w 3587886"/>
                <a:gd name="connsiteY3" fmla="*/ 1030991 h 1030991"/>
                <a:gd name="connsiteX4" fmla="*/ 0 w 3587886"/>
                <a:gd name="connsiteY4" fmla="*/ 0 h 10309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87886" h="1030991">
                  <a:moveTo>
                    <a:pt x="0" y="0"/>
                  </a:moveTo>
                  <a:lnTo>
                    <a:pt x="3587886" y="0"/>
                  </a:lnTo>
                  <a:lnTo>
                    <a:pt x="3587886" y="1030991"/>
                  </a:lnTo>
                  <a:lnTo>
                    <a:pt x="0" y="1030991"/>
                  </a:lnTo>
                  <a:lnTo>
                    <a:pt x="0" y="0"/>
                  </a:lnTo>
                  <a:close/>
                </a:path>
              </a:pathLst>
            </a:custGeom>
          </p:spPr>
          <p:style>
            <a:lnRef idx="2">
              <a:schemeClr val="accent3">
                <a:hueOff val="14784382"/>
                <a:satOff val="25618"/>
                <a:lumOff val="-5295"/>
                <a:alphaOff val="0"/>
              </a:schemeClr>
            </a:lnRef>
            <a:fillRef idx="1">
              <a:schemeClr val="accent3">
                <a:hueOff val="14784382"/>
                <a:satOff val="25618"/>
                <a:lumOff val="-5295"/>
                <a:alphaOff val="0"/>
              </a:schemeClr>
            </a:fillRef>
            <a:effectRef idx="0">
              <a:schemeClr val="accent3">
                <a:hueOff val="14784382"/>
                <a:satOff val="25618"/>
                <a:lumOff val="-5295"/>
                <a:alphaOff val="0"/>
              </a:schemeClr>
            </a:effectRef>
            <a:fontRef idx="minor">
              <a:schemeClr val="lt1"/>
            </a:fontRef>
          </p:style>
          <p:txBody>
            <a:bodyPr spcFirstLastPara="0" vert="horz" wrap="square" lIns="199136" tIns="113792" rIns="199136" bIns="113792" numCol="1" spcCol="1270" anchor="ctr" anchorCtr="0">
              <a:noAutofit/>
            </a:bodyPr>
            <a:lstStyle/>
            <a:p>
              <a:pPr algn="ctr" defTabSz="1269492">
                <a:spcBef>
                  <a:spcPct val="0"/>
                </a:spcBef>
                <a:spcAft>
                  <a:spcPts val="600"/>
                </a:spcAft>
              </a:pPr>
              <a:r>
                <a:rPr lang="en-US" sz="2448" kern="1200">
                  <a:solidFill>
                    <a:schemeClr val="lt1"/>
                  </a:solidFill>
                  <a:latin typeface="Arial"/>
                  <a:ea typeface="+mn-ea"/>
                  <a:cs typeface="Arial"/>
                </a:rPr>
                <a:t>DSM (TR-5)</a:t>
              </a:r>
              <a:endParaRPr lang="en-US" sz="2856" kern="1200">
                <a:solidFill>
                  <a:schemeClr val="lt1"/>
                </a:solidFill>
                <a:latin typeface="Arial"/>
                <a:ea typeface="+mn-ea"/>
                <a:cs typeface="Arial"/>
              </a:endParaRPr>
            </a:p>
            <a:p>
              <a:pPr algn="ctr" defTabSz="1269492">
                <a:spcBef>
                  <a:spcPct val="0"/>
                </a:spcBef>
                <a:spcAft>
                  <a:spcPts val="600"/>
                </a:spcAft>
              </a:pPr>
              <a:r>
                <a:rPr lang="en-US" sz="1428" kern="1200">
                  <a:solidFill>
                    <a:schemeClr val="lt1"/>
                  </a:solidFill>
                  <a:latin typeface="Arial"/>
                  <a:ea typeface="+mn-ea"/>
                  <a:cs typeface="Arial"/>
                </a:rPr>
                <a:t>Diagnostic and Statistical Manual of Mental Disorders</a:t>
              </a:r>
              <a:endParaRPr lang="en-US" sz="2800" kern="1200">
                <a:latin typeface="Arial"/>
                <a:cs typeface="Arial"/>
              </a:endParaRPr>
            </a:p>
          </p:txBody>
        </p:sp>
        <p:sp>
          <p:nvSpPr>
            <p:cNvPr id="9" name="Freeform 8"/>
            <p:cNvSpPr/>
            <p:nvPr/>
          </p:nvSpPr>
          <p:spPr>
            <a:xfrm>
              <a:off x="4823152" y="2702885"/>
              <a:ext cx="3587886" cy="1800720"/>
            </a:xfrm>
            <a:custGeom>
              <a:avLst/>
              <a:gdLst>
                <a:gd name="connsiteX0" fmla="*/ 0 w 3587886"/>
                <a:gd name="connsiteY0" fmla="*/ 0 h 1800720"/>
                <a:gd name="connsiteX1" fmla="*/ 3587886 w 3587886"/>
                <a:gd name="connsiteY1" fmla="*/ 0 h 1800720"/>
                <a:gd name="connsiteX2" fmla="*/ 3587886 w 3587886"/>
                <a:gd name="connsiteY2" fmla="*/ 1800720 h 1800720"/>
                <a:gd name="connsiteX3" fmla="*/ 0 w 3587886"/>
                <a:gd name="connsiteY3" fmla="*/ 1800720 h 1800720"/>
                <a:gd name="connsiteX4" fmla="*/ 0 w 3587886"/>
                <a:gd name="connsiteY4" fmla="*/ 0 h 18007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87886" h="1800720">
                  <a:moveTo>
                    <a:pt x="0" y="0"/>
                  </a:moveTo>
                  <a:lnTo>
                    <a:pt x="3587886" y="0"/>
                  </a:lnTo>
                  <a:lnTo>
                    <a:pt x="3587886" y="1800720"/>
                  </a:lnTo>
                  <a:lnTo>
                    <a:pt x="0" y="1800720"/>
                  </a:lnTo>
                  <a:lnTo>
                    <a:pt x="0" y="0"/>
                  </a:lnTo>
                  <a:close/>
                </a:path>
              </a:pathLst>
            </a:custGeom>
          </p:spPr>
          <p:style>
            <a:lnRef idx="2">
              <a:schemeClr val="accent3">
                <a:tint val="40000"/>
                <a:alpha val="90000"/>
                <a:hueOff val="15073889"/>
                <a:satOff val="2659"/>
                <a:lumOff val="-181"/>
                <a:alphaOff val="0"/>
              </a:schemeClr>
            </a:lnRef>
            <a:fillRef idx="1">
              <a:schemeClr val="accent3">
                <a:tint val="40000"/>
                <a:alpha val="90000"/>
                <a:hueOff val="15073889"/>
                <a:satOff val="2659"/>
                <a:lumOff val="-181"/>
                <a:alphaOff val="0"/>
              </a:schemeClr>
            </a:fillRef>
            <a:effectRef idx="0">
              <a:schemeClr val="accent3">
                <a:tint val="40000"/>
                <a:alpha val="90000"/>
                <a:hueOff val="15073889"/>
                <a:satOff val="2659"/>
                <a:lumOff val="-181"/>
                <a:alphaOff val="0"/>
              </a:schemeClr>
            </a:effectRef>
            <a:fontRef idx="minor">
              <a:schemeClr val="dk1">
                <a:hueOff val="0"/>
                <a:satOff val="0"/>
                <a:lumOff val="0"/>
                <a:alphaOff val="0"/>
              </a:schemeClr>
            </a:fontRef>
          </p:style>
          <p:txBody>
            <a:bodyPr spcFirstLastPara="0" vert="horz" wrap="square" lIns="85344" tIns="85344" rIns="113792" bIns="128016" numCol="1" spcCol="1270" anchor="t" anchorCtr="0">
              <a:noAutofit/>
            </a:bodyPr>
            <a:lstStyle/>
            <a:p>
              <a:pPr marL="174879" lvl="1" indent="-174879" defTabSz="725424">
                <a:spcBef>
                  <a:spcPct val="0"/>
                </a:spcBef>
                <a:spcAft>
                  <a:spcPts val="600"/>
                </a:spcAft>
                <a:buChar char="••"/>
              </a:pPr>
              <a:r>
                <a:rPr lang="en-US" sz="1632" kern="1200">
                  <a:solidFill>
                    <a:srgbClr val="000000"/>
                  </a:solidFill>
                  <a:latin typeface="Arial" panose="020B0604020202020204" pitchFamily="34" charset="0"/>
                  <a:ea typeface="+mn-ea"/>
                  <a:cs typeface="Arial" panose="020B0604020202020204" pitchFamily="34" charset="0"/>
                </a:rPr>
                <a:t>Developed by psychiatrists and approved by APA</a:t>
              </a:r>
            </a:p>
            <a:p>
              <a:pPr marL="174879" lvl="1" indent="-174879" defTabSz="725424">
                <a:spcBef>
                  <a:spcPct val="0"/>
                </a:spcBef>
                <a:spcAft>
                  <a:spcPts val="600"/>
                </a:spcAft>
                <a:buChar char="••"/>
              </a:pPr>
              <a:r>
                <a:rPr lang="en-US" sz="1632" kern="1200">
                  <a:solidFill>
                    <a:srgbClr val="000000"/>
                  </a:solidFill>
                  <a:latin typeface="Arial" panose="020B0604020202020204" pitchFamily="34" charset="0"/>
                  <a:ea typeface="+mn-ea"/>
                  <a:cs typeface="Arial" panose="020B0604020202020204" pitchFamily="34" charset="0"/>
                </a:rPr>
                <a:t>Provides definitions and criteria for mental disorders</a:t>
              </a:r>
              <a:endParaRPr lang="en-US" sz="1600" kern="1200">
                <a:solidFill>
                  <a:srgbClr val="000000"/>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243962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6" name="Table 4">
            <a:extLst>
              <a:ext uri="{FF2B5EF4-FFF2-40B4-BE49-F238E27FC236}">
                <a16:creationId xmlns:a16="http://schemas.microsoft.com/office/drawing/2014/main" id="{16EC480C-965F-4F85-B667-3523E9A356BC}"/>
              </a:ext>
            </a:extLst>
          </p:cNvPr>
          <p:cNvGraphicFramePr>
            <a:graphicFrameLocks noGrp="1"/>
          </p:cNvGraphicFramePr>
          <p:nvPr>
            <p:extLst>
              <p:ext uri="{D42A27DB-BD31-4B8C-83A1-F6EECF244321}">
                <p14:modId xmlns:p14="http://schemas.microsoft.com/office/powerpoint/2010/main" val="3371752311"/>
              </p:ext>
            </p:extLst>
          </p:nvPr>
        </p:nvGraphicFramePr>
        <p:xfrm>
          <a:off x="482600" y="674425"/>
          <a:ext cx="8178801" cy="3794650"/>
        </p:xfrm>
        <a:graphic>
          <a:graphicData uri="http://schemas.openxmlformats.org/drawingml/2006/table">
            <a:tbl>
              <a:tblPr firstRow="1" bandRow="1">
                <a:solidFill>
                  <a:schemeClr val="bg1">
                    <a:lumMod val="95000"/>
                  </a:schemeClr>
                </a:solidFill>
                <a:tableStyleId>{7E9639D4-E3E2-4D34-9284-5A2195B3D0D7}</a:tableStyleId>
              </a:tblPr>
              <a:tblGrid>
                <a:gridCol w="2080762">
                  <a:extLst>
                    <a:ext uri="{9D8B030D-6E8A-4147-A177-3AD203B41FA5}">
                      <a16:colId xmlns:a16="http://schemas.microsoft.com/office/drawing/2014/main" val="2591150380"/>
                    </a:ext>
                  </a:extLst>
                </a:gridCol>
                <a:gridCol w="1115989">
                  <a:extLst>
                    <a:ext uri="{9D8B030D-6E8A-4147-A177-3AD203B41FA5}">
                      <a16:colId xmlns:a16="http://schemas.microsoft.com/office/drawing/2014/main" val="860955756"/>
                    </a:ext>
                  </a:extLst>
                </a:gridCol>
                <a:gridCol w="3197276">
                  <a:extLst>
                    <a:ext uri="{9D8B030D-6E8A-4147-A177-3AD203B41FA5}">
                      <a16:colId xmlns:a16="http://schemas.microsoft.com/office/drawing/2014/main" val="3056343389"/>
                    </a:ext>
                  </a:extLst>
                </a:gridCol>
                <a:gridCol w="1784774">
                  <a:extLst>
                    <a:ext uri="{9D8B030D-6E8A-4147-A177-3AD203B41FA5}">
                      <a16:colId xmlns:a16="http://schemas.microsoft.com/office/drawing/2014/main" val="2795272738"/>
                    </a:ext>
                  </a:extLst>
                </a:gridCol>
              </a:tblGrid>
              <a:tr h="514346">
                <a:tc>
                  <a:txBody>
                    <a:bodyPr/>
                    <a:lstStyle/>
                    <a:p>
                      <a:pPr algn="ctr"/>
                      <a:r>
                        <a:rPr lang="en-US" sz="1900" b="1" cap="none" spc="0">
                          <a:solidFill>
                            <a:schemeClr val="tx1"/>
                          </a:solidFill>
                          <a:latin typeface="Arial"/>
                          <a:cs typeface="Arial"/>
                        </a:rPr>
                        <a:t>Name</a:t>
                      </a:r>
                    </a:p>
                  </a:txBody>
                  <a:tcPr marL="75533" marR="80929" marT="21581" marB="161857" anchor="b">
                    <a:lnL w="12700" cmpd="sng">
                      <a:noFill/>
                    </a:lnL>
                    <a:lnR w="12700" cmpd="sng">
                      <a:noFill/>
                    </a:lnR>
                    <a:lnT w="9525" cap="flat" cmpd="sng" algn="ctr">
                      <a:noFill/>
                      <a:prstDash val="solid"/>
                    </a:lnT>
                    <a:lnB w="381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en-US" sz="1900" b="1" cap="none" spc="0">
                          <a:solidFill>
                            <a:schemeClr val="tx1"/>
                          </a:solidFill>
                          <a:latin typeface="Arial"/>
                          <a:cs typeface="Arial"/>
                        </a:rPr>
                        <a:t>Source</a:t>
                      </a:r>
                    </a:p>
                  </a:txBody>
                  <a:tcPr marL="75533" marR="80929" marT="21581" marB="161857" anchor="b">
                    <a:lnL w="12700" cmpd="sng">
                      <a:noFill/>
                    </a:lnL>
                    <a:lnR w="12700" cmpd="sng">
                      <a:noFill/>
                    </a:lnR>
                    <a:lnT w="9525" cap="flat" cmpd="sng" algn="ctr">
                      <a:noFill/>
                      <a:prstDash val="solid"/>
                    </a:lnT>
                    <a:lnB w="381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en-US" sz="1900" b="1" cap="none" spc="0">
                          <a:solidFill>
                            <a:schemeClr val="tx1"/>
                          </a:solidFill>
                          <a:latin typeface="Arial"/>
                          <a:cs typeface="Arial"/>
                        </a:rPr>
                        <a:t>Locations</a:t>
                      </a:r>
                    </a:p>
                  </a:txBody>
                  <a:tcPr marL="75533" marR="80929" marT="21581" marB="161857" anchor="b">
                    <a:lnL w="12700" cmpd="sng">
                      <a:noFill/>
                    </a:lnL>
                    <a:lnR w="12700" cmpd="sng">
                      <a:noFill/>
                    </a:lnR>
                    <a:lnT w="9525" cap="flat" cmpd="sng" algn="ctr">
                      <a:noFill/>
                      <a:prstDash val="solid"/>
                    </a:lnT>
                    <a:lnB w="381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en-US" sz="1900" b="1" cap="none" spc="0">
                          <a:solidFill>
                            <a:schemeClr val="tx1"/>
                          </a:solidFill>
                          <a:latin typeface="Arial"/>
                          <a:cs typeface="Arial"/>
                        </a:rPr>
                        <a:t>Implemented</a:t>
                      </a:r>
                    </a:p>
                  </a:txBody>
                  <a:tcPr marL="75533" marR="80929" marT="21581" marB="161857" anchor="b">
                    <a:lnL w="12700" cmpd="sng">
                      <a:noFill/>
                    </a:lnL>
                    <a:lnR w="12700" cmpd="sng">
                      <a:noFill/>
                    </a:lnR>
                    <a:lnT w="9525" cap="flat" cmpd="sng" algn="ctr">
                      <a:noFill/>
                      <a:prstDash val="solid"/>
                    </a:lnT>
                    <a:lnB w="381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58391267"/>
                  </a:ext>
                </a:extLst>
              </a:tr>
              <a:tr h="1305647">
                <a:tc>
                  <a:txBody>
                    <a:bodyPr/>
                    <a:lstStyle/>
                    <a:p>
                      <a:pPr algn="l"/>
                      <a:r>
                        <a:rPr lang="en-US" sz="1400" b="0" cap="none" spc="0">
                          <a:solidFill>
                            <a:schemeClr val="tx1"/>
                          </a:solidFill>
                          <a:latin typeface="Arial"/>
                          <a:cs typeface="Arial"/>
                        </a:rPr>
                        <a:t>Persistent Complex Bereavement Disorder</a:t>
                      </a:r>
                    </a:p>
                  </a:txBody>
                  <a:tcPr marL="75533" marR="80929" marT="21581" marB="161857" anchor="ctr">
                    <a:lnL w="12700" cap="flat" cmpd="sng" algn="ctr">
                      <a:solidFill>
                        <a:schemeClr val="accent1"/>
                      </a:solidFill>
                      <a:prstDash val="solid"/>
                    </a:lnL>
                    <a:lnR w="12700" cmpd="sng">
                      <a:noFill/>
                      <a:prstDash val="solid"/>
                    </a:lnR>
                    <a:lnT w="38100" cmpd="sng">
                      <a:noFill/>
                    </a:lnT>
                    <a:lnB w="12700" cmpd="sng">
                      <a:noFill/>
                      <a:prstDash val="soli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cap="none" spc="0">
                          <a:solidFill>
                            <a:schemeClr val="tx1"/>
                          </a:solidFill>
                          <a:latin typeface="Arial"/>
                          <a:cs typeface="Arial"/>
                        </a:rPr>
                        <a:t>DSM-5</a:t>
                      </a:r>
                    </a:p>
                  </a:txBody>
                  <a:tcPr marL="75533" marR="80929" marT="21581" marB="161857" anchor="ctr">
                    <a:lnL w="12700" cmpd="sng">
                      <a:noFill/>
                      <a:prstDash val="solid"/>
                    </a:lnL>
                    <a:lnR w="12700" cmpd="sng">
                      <a:noFill/>
                      <a:prstDash val="solid"/>
                    </a:lnR>
                    <a:lnT w="38100" cmpd="sng">
                      <a:noFill/>
                    </a:lnT>
                    <a:lnB w="12700" cmpd="sng">
                      <a:noFill/>
                      <a:prstDash val="solid"/>
                    </a:lnB>
                    <a:lnTlToBr w="12700" cmpd="sng">
                      <a:noFill/>
                      <a:prstDash val="solid"/>
                    </a:lnTlToBr>
                    <a:lnBlToTr w="12700" cmpd="sng">
                      <a:noFill/>
                      <a:prstDash val="solid"/>
                    </a:lnBlToTr>
                    <a:solidFill>
                      <a:schemeClr val="bg1">
                        <a:lumMod val="95000"/>
                      </a:schemeClr>
                    </a:solidFill>
                  </a:tcPr>
                </a:tc>
                <a:tc>
                  <a:txBody>
                    <a:bodyPr/>
                    <a:lstStyle/>
                    <a:p>
                      <a:pPr marL="168275" marR="0" lvl="0" indent="-1682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cap="none" spc="0">
                          <a:solidFill>
                            <a:schemeClr val="tx1"/>
                          </a:solidFill>
                          <a:latin typeface="Arial"/>
                          <a:cs typeface="Arial"/>
                        </a:rPr>
                        <a:t>Section II: </a:t>
                      </a:r>
                      <a:r>
                        <a:rPr lang="en-US" sz="1400" b="0" u="none" cap="none" spc="0">
                          <a:solidFill>
                            <a:schemeClr val="tx1"/>
                          </a:solidFill>
                          <a:latin typeface="Arial"/>
                          <a:cs typeface="Arial"/>
                        </a:rPr>
                        <a:t>Trauma- and Stressor-</a:t>
                      </a:r>
                      <a:r>
                        <a:rPr lang="en-US" sz="1400" b="0" cap="none" spc="0">
                          <a:solidFill>
                            <a:schemeClr val="tx1"/>
                          </a:solidFill>
                          <a:latin typeface="Arial"/>
                          <a:cs typeface="Arial"/>
                        </a:rPr>
                        <a:t>Related </a:t>
                      </a:r>
                      <a:r>
                        <a:rPr lang="en-US" sz="1400" cap="none" spc="0">
                          <a:solidFill>
                            <a:schemeClr val="tx1"/>
                          </a:solidFill>
                          <a:latin typeface="Arial"/>
                          <a:cs typeface="Arial"/>
                        </a:rPr>
                        <a:t>Disorders</a:t>
                      </a:r>
                    </a:p>
                    <a:p>
                      <a:pPr marL="168275" marR="0" lvl="0" indent="-168275" algn="l" rtl="0" eaLnBrk="1" fontAlgn="auto" latinLnBrk="0" hangingPunct="1">
                        <a:lnSpc>
                          <a:spcPct val="100000"/>
                        </a:lnSpc>
                        <a:spcBef>
                          <a:spcPts val="0"/>
                        </a:spcBef>
                        <a:spcAft>
                          <a:spcPts val="0"/>
                        </a:spcAft>
                        <a:buClrTx/>
                        <a:buSzTx/>
                        <a:buFont typeface="Arial" panose="020B0604020202020204" pitchFamily="34" charset="0"/>
                        <a:buChar char="•"/>
                      </a:pPr>
                      <a:r>
                        <a:rPr lang="en-US" sz="1400" b="0" cap="none" spc="0">
                          <a:solidFill>
                            <a:schemeClr val="tx1"/>
                          </a:solidFill>
                          <a:latin typeface="Arial"/>
                          <a:cs typeface="Arial"/>
                        </a:rPr>
                        <a:t>Section III: Emerging Measures and Models/Conditions for Further Study</a:t>
                      </a:r>
                    </a:p>
                  </a:txBody>
                  <a:tcPr marL="75533" marR="80929" marT="21581" marB="161857" anchor="ctr">
                    <a:lnL w="12700" cmpd="sng">
                      <a:noFill/>
                      <a:prstDash val="solid"/>
                    </a:lnL>
                    <a:lnR w="12700" cmpd="sng">
                      <a:noFill/>
                      <a:prstDash val="solid"/>
                    </a:lnR>
                    <a:lnT w="38100" cmpd="sng">
                      <a:noFill/>
                    </a:lnT>
                    <a:lnB w="12700" cmpd="sng">
                      <a:noFill/>
                      <a:prstDash val="soli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cap="none" spc="0">
                          <a:solidFill>
                            <a:schemeClr val="tx1"/>
                          </a:solidFill>
                          <a:latin typeface="Arial"/>
                          <a:cs typeface="Arial"/>
                        </a:rPr>
                        <a:t>2013</a:t>
                      </a:r>
                    </a:p>
                  </a:txBody>
                  <a:tcPr marL="75533" marR="80929" marT="21581" marB="161857" anchor="ctr">
                    <a:lnL w="12700" cmpd="sng">
                      <a:noFill/>
                      <a:prstDash val="solid"/>
                    </a:lnL>
                    <a:lnR w="12700" cmpd="sng">
                      <a:noFill/>
                      <a:prstDash val="solid"/>
                    </a:lnR>
                    <a:lnT w="38100" cmpd="sng">
                      <a:noFill/>
                    </a:lnT>
                    <a:lnB w="12700" cmpd="sng">
                      <a:noFill/>
                      <a:prstDash val="soli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141387551"/>
                  </a:ext>
                </a:extLst>
              </a:tr>
              <a:tr h="658219">
                <a:tc>
                  <a:txBody>
                    <a:bodyPr/>
                    <a:lstStyle/>
                    <a:p>
                      <a:pPr algn="l"/>
                      <a:r>
                        <a:rPr lang="en-US" sz="1400" b="0" cap="none" spc="0">
                          <a:solidFill>
                            <a:schemeClr val="tx1"/>
                          </a:solidFill>
                          <a:latin typeface="Arial"/>
                          <a:cs typeface="Arial"/>
                        </a:rPr>
                        <a:t>Prolonged Grief Disorder</a:t>
                      </a:r>
                    </a:p>
                  </a:txBody>
                  <a:tcPr marL="75533" marR="80929" marT="21581" marB="161857" anchor="ctr">
                    <a:lnL w="12700" cap="flat" cmpd="sng" algn="ctr">
                      <a:solidFill>
                        <a:schemeClr val="accent1"/>
                      </a:solid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lumMod val="85000"/>
                      </a:schemeClr>
                    </a:solidFill>
                  </a:tcPr>
                </a:tc>
                <a:tc>
                  <a:txBody>
                    <a:bodyPr/>
                    <a:lstStyle/>
                    <a:p>
                      <a:pPr algn="l"/>
                      <a:r>
                        <a:rPr lang="en-US" sz="1400" b="0" cap="none" spc="0">
                          <a:solidFill>
                            <a:schemeClr val="tx1"/>
                          </a:solidFill>
                          <a:latin typeface="Arial"/>
                          <a:cs typeface="Arial"/>
                        </a:rPr>
                        <a:t>DSM-5-TR</a:t>
                      </a:r>
                    </a:p>
                  </a:txBody>
                  <a:tcPr marL="75533" marR="80929" marT="21581" marB="161857"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lumMod val="85000"/>
                      </a:schemeClr>
                    </a:solidFill>
                  </a:tcPr>
                </a:tc>
                <a:tc>
                  <a:txBody>
                    <a:bodyPr/>
                    <a:lstStyle/>
                    <a:p>
                      <a:pPr marL="168275" indent="-168275" algn="l">
                        <a:buFont typeface="Arial" panose="020B0604020202020204" pitchFamily="34" charset="0"/>
                        <a:buChar char="•"/>
                      </a:pPr>
                      <a:r>
                        <a:rPr lang="en-US" sz="1400" b="0" cap="none" spc="0">
                          <a:solidFill>
                            <a:schemeClr val="tx1"/>
                          </a:solidFill>
                          <a:latin typeface="Arial"/>
                          <a:cs typeface="Arial"/>
                        </a:rPr>
                        <a:t>Section II: Depressive Disorders</a:t>
                      </a:r>
                    </a:p>
                  </a:txBody>
                  <a:tcPr marL="75533" marR="80929" marT="21581" marB="161857"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lumMod val="85000"/>
                      </a:schemeClr>
                    </a:solidFill>
                  </a:tcPr>
                </a:tc>
                <a:tc>
                  <a:txBody>
                    <a:bodyPr/>
                    <a:lstStyle/>
                    <a:p>
                      <a:pPr algn="l"/>
                      <a:r>
                        <a:rPr lang="en-US" sz="1400" b="0" cap="none" spc="0" baseline="0">
                          <a:solidFill>
                            <a:schemeClr val="tx1"/>
                          </a:solidFill>
                          <a:latin typeface="Arial"/>
                          <a:cs typeface="Arial"/>
                        </a:rPr>
                        <a:t>2022</a:t>
                      </a:r>
                    </a:p>
                  </a:txBody>
                  <a:tcPr marL="75533" marR="80929" marT="21581" marB="161857"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622958056"/>
                  </a:ext>
                </a:extLst>
              </a:tr>
              <a:tr h="658219">
                <a:tc>
                  <a:txBody>
                    <a:bodyPr/>
                    <a:lstStyle/>
                    <a:p>
                      <a:pPr algn="l"/>
                      <a:r>
                        <a:rPr lang="en-US" sz="1400" b="0" cap="none" spc="0">
                          <a:solidFill>
                            <a:schemeClr val="tx1"/>
                          </a:solidFill>
                          <a:latin typeface="Arial"/>
                          <a:cs typeface="Arial"/>
                        </a:rPr>
                        <a:t>Adjustment Disorder with Depressed Mood</a:t>
                      </a:r>
                    </a:p>
                  </a:txBody>
                  <a:tcPr marL="75533" marR="80929" marT="21581" marB="161857" anchor="ctr">
                    <a:lnL w="12700" cap="flat" cmpd="sng" algn="ctr">
                      <a:solidFill>
                        <a:schemeClr val="accent1"/>
                      </a:solid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cap="none" spc="0">
                          <a:solidFill>
                            <a:schemeClr val="tx1"/>
                          </a:solidFill>
                          <a:latin typeface="Arial"/>
                          <a:cs typeface="Arial"/>
                        </a:rPr>
                        <a:t>ICD-10</a:t>
                      </a:r>
                    </a:p>
                  </a:txBody>
                  <a:tcPr marL="75533" marR="80929" marT="21581" marB="161857"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tc>
                  <a:txBody>
                    <a:bodyPr/>
                    <a:lstStyle/>
                    <a:p>
                      <a:pPr marL="120650" marR="0" lvl="0" indent="-1206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cap="none" spc="0">
                          <a:solidFill>
                            <a:schemeClr val="tx1"/>
                          </a:solidFill>
                          <a:latin typeface="Arial"/>
                          <a:cs typeface="Arial"/>
                        </a:rPr>
                        <a:t>Reaction to severe </a:t>
                      </a:r>
                      <a:r>
                        <a:rPr lang="en-US" sz="1400" b="0" u="none" cap="none" spc="0">
                          <a:solidFill>
                            <a:schemeClr val="tx1"/>
                          </a:solidFill>
                          <a:latin typeface="Arial"/>
                          <a:cs typeface="Arial"/>
                        </a:rPr>
                        <a:t>stress</a:t>
                      </a:r>
                      <a:r>
                        <a:rPr lang="en-US" sz="1400" b="0" cap="none" spc="0">
                          <a:solidFill>
                            <a:schemeClr val="tx1"/>
                          </a:solidFill>
                          <a:latin typeface="Arial"/>
                          <a:cs typeface="Arial"/>
                        </a:rPr>
                        <a:t> and adjustment disorders</a:t>
                      </a:r>
                    </a:p>
                  </a:txBody>
                  <a:tcPr marL="75533" marR="80929" marT="21581" marB="161857"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cap="none" spc="0">
                          <a:solidFill>
                            <a:schemeClr val="tx1"/>
                          </a:solidFill>
                          <a:latin typeface="Arial"/>
                          <a:cs typeface="Arial"/>
                        </a:rPr>
                        <a:t>October 2015 (US)</a:t>
                      </a:r>
                    </a:p>
                  </a:txBody>
                  <a:tcPr marL="75533" marR="80929" marT="21581" marB="161857"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434657443"/>
                  </a:ext>
                </a:extLst>
              </a:tr>
              <a:tr h="6582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cap="none" spc="0">
                          <a:solidFill>
                            <a:schemeClr val="tx1"/>
                          </a:solidFill>
                          <a:latin typeface="Arial"/>
                          <a:cs typeface="Arial"/>
                        </a:rPr>
                        <a:t>Prolonged Grief Disorder</a:t>
                      </a:r>
                    </a:p>
                  </a:txBody>
                  <a:tcPr marL="75533" marR="80929" marT="21581" marB="161857" anchor="ctr">
                    <a:lnL w="12700" cap="flat" cmpd="sng" algn="ctr">
                      <a:solidFill>
                        <a:schemeClr val="accent1"/>
                      </a:solid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cap="none" spc="0">
                          <a:solidFill>
                            <a:schemeClr val="tx1"/>
                          </a:solidFill>
                          <a:latin typeface="Arial"/>
                          <a:cs typeface="Arial"/>
                        </a:rPr>
                        <a:t>ICD-11</a:t>
                      </a:r>
                    </a:p>
                  </a:txBody>
                  <a:tcPr marL="75533" marR="80929" marT="21581" marB="161857"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lumMod val="85000"/>
                      </a:schemeClr>
                    </a:solidFill>
                  </a:tcPr>
                </a:tc>
                <a:tc>
                  <a:txBody>
                    <a:bodyPr/>
                    <a:lstStyle/>
                    <a:p>
                      <a:pPr marL="120650" marR="0" lvl="0" indent="-1206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cap="none" spc="0">
                          <a:solidFill>
                            <a:schemeClr val="tx1"/>
                          </a:solidFill>
                          <a:latin typeface="Arial"/>
                          <a:cs typeface="Arial"/>
                        </a:rPr>
                        <a:t>Disorders specifically associated with </a:t>
                      </a:r>
                      <a:r>
                        <a:rPr lang="en-US" sz="1400" b="0" u="none" cap="none" spc="0">
                          <a:solidFill>
                            <a:schemeClr val="tx1"/>
                          </a:solidFill>
                          <a:latin typeface="Arial"/>
                          <a:cs typeface="Arial"/>
                        </a:rPr>
                        <a:t>stress</a:t>
                      </a:r>
                    </a:p>
                  </a:txBody>
                  <a:tcPr marL="75533" marR="80929" marT="21581" marB="161857"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u="none" cap="none" spc="0">
                          <a:solidFill>
                            <a:schemeClr val="tx1"/>
                          </a:solidFill>
                          <a:latin typeface="Arial"/>
                          <a:cs typeface="Arial"/>
                        </a:rPr>
                        <a:t>2022</a:t>
                      </a:r>
                    </a:p>
                  </a:txBody>
                  <a:tcPr marL="75533" marR="80929" marT="21581" marB="161857"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885075786"/>
                  </a:ext>
                </a:extLst>
              </a:tr>
            </a:tbl>
          </a:graphicData>
        </a:graphic>
      </p:graphicFrame>
    </p:spTree>
    <p:extLst>
      <p:ext uri="{BB962C8B-B14F-4D97-AF65-F5344CB8AC3E}">
        <p14:creationId xmlns:p14="http://schemas.microsoft.com/office/powerpoint/2010/main" val="9129250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41910" y="1885950"/>
            <a:ext cx="6686549" cy="1697086"/>
          </a:xfrm>
        </p:spPr>
        <p:txBody>
          <a:bodyPr vert="horz" lIns="91440" tIns="45720" rIns="91440" bIns="45720" anchor="b">
            <a:normAutofit/>
          </a:bodyPr>
          <a:lstStyle/>
          <a:p>
            <a:r>
              <a:rPr lang="en-US"/>
              <a:t>Grief, Loss and Bereavement</a:t>
            </a:r>
          </a:p>
        </p:txBody>
      </p:sp>
      <p:sp>
        <p:nvSpPr>
          <p:cNvPr id="3" name="Subtitle 2"/>
          <p:cNvSpPr>
            <a:spLocks noGrp="1"/>
          </p:cNvSpPr>
          <p:nvPr>
            <p:ph type="subTitle" idx="1"/>
          </p:nvPr>
        </p:nvSpPr>
        <p:spPr>
          <a:xfrm>
            <a:off x="1941910" y="3583035"/>
            <a:ext cx="6686549" cy="844712"/>
          </a:xfrm>
        </p:spPr>
        <p:txBody>
          <a:bodyPr lIns="91440" tIns="45720" rIns="91440" bIns="45720" anchor="t">
            <a:normAutofit/>
          </a:bodyPr>
          <a:lstStyle/>
          <a:p>
            <a:r>
              <a:rPr lang="en-US" sz="3000"/>
              <a:t>Elizabeth Schandelmeier, LCSW, APHSW-C</a:t>
            </a:r>
          </a:p>
        </p:txBody>
      </p:sp>
      <p:sp>
        <p:nvSpPr>
          <p:cNvPr id="7" name="Slide Number Placeholder 3">
            <a:extLst>
              <a:ext uri="{FF2B5EF4-FFF2-40B4-BE49-F238E27FC236}">
                <a16:creationId xmlns:a16="http://schemas.microsoft.com/office/drawing/2014/main" id="{A277C2A3-4F16-4AEB-B345-885E659E976F}"/>
              </a:ext>
            </a:extLst>
          </p:cNvPr>
          <p:cNvSpPr txBox="1">
            <a:spLocks/>
          </p:cNvSpPr>
          <p:nvPr/>
        </p:nvSpPr>
        <p:spPr>
          <a:xfrm>
            <a:off x="5162550" y="4803359"/>
            <a:ext cx="3524250" cy="273844"/>
          </a:xfrm>
          <a:prstGeom prst="rect">
            <a:avLst/>
          </a:prstGeom>
        </p:spPr>
        <p:txBody>
          <a:bodyPr lIns="91440" tIns="45720" rIns="91440" bIns="4572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394265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D6B5269-A5F0-4CDC-9892-4E65031C7082}"/>
              </a:ext>
            </a:extLst>
          </p:cNvPr>
          <p:cNvSpPr>
            <a:spLocks noGrp="1"/>
          </p:cNvSpPr>
          <p:nvPr>
            <p:ph type="title"/>
          </p:nvPr>
        </p:nvSpPr>
        <p:spPr>
          <a:xfrm>
            <a:off x="628650" y="417746"/>
            <a:ext cx="7886700" cy="850270"/>
          </a:xfrm>
        </p:spPr>
        <p:txBody>
          <a:bodyPr lIns="91440" tIns="45720" rIns="91440" bIns="45720">
            <a:normAutofit/>
          </a:bodyPr>
          <a:lstStyle/>
          <a:p>
            <a:pPr>
              <a:lnSpc>
                <a:spcPct val="90000"/>
              </a:lnSpc>
            </a:pPr>
            <a:r>
              <a:rPr lang="en-US" sz="3000">
                <a:latin typeface="Arial"/>
                <a:cs typeface="Arial"/>
              </a:rPr>
              <a:t>Relevant Changes to DSM-5 from DSM-IV</a:t>
            </a:r>
            <a:endParaRPr lang="en-US" sz="3000"/>
          </a:p>
        </p:txBody>
      </p:sp>
      <p:graphicFrame>
        <p:nvGraphicFramePr>
          <p:cNvPr id="12" name="Content Placeholder 2">
            <a:extLst>
              <a:ext uri="{FF2B5EF4-FFF2-40B4-BE49-F238E27FC236}">
                <a16:creationId xmlns:a16="http://schemas.microsoft.com/office/drawing/2014/main" id="{C866046A-C61C-B582-1A93-A6912B7FBFB1}"/>
              </a:ext>
            </a:extLst>
          </p:cNvPr>
          <p:cNvGraphicFramePr>
            <a:graphicFrameLocks noGrp="1"/>
          </p:cNvGraphicFramePr>
          <p:nvPr>
            <p:ph idx="1"/>
            <p:extLst>
              <p:ext uri="{D42A27DB-BD31-4B8C-83A1-F6EECF244321}">
                <p14:modId xmlns:p14="http://schemas.microsoft.com/office/powerpoint/2010/main" val="1776613109"/>
              </p:ext>
            </p:extLst>
          </p:nvPr>
        </p:nvGraphicFramePr>
        <p:xfrm>
          <a:off x="628650" y="1369218"/>
          <a:ext cx="7886700" cy="3263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978355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D6B5269-A5F0-4CDC-9892-4E65031C7082}"/>
              </a:ext>
            </a:extLst>
          </p:cNvPr>
          <p:cNvSpPr>
            <a:spLocks noGrp="1"/>
          </p:cNvSpPr>
          <p:nvPr>
            <p:ph type="title"/>
          </p:nvPr>
        </p:nvSpPr>
        <p:spPr>
          <a:xfrm>
            <a:off x="628650" y="417746"/>
            <a:ext cx="7886700" cy="850270"/>
          </a:xfrm>
        </p:spPr>
        <p:txBody>
          <a:bodyPr>
            <a:normAutofit/>
          </a:bodyPr>
          <a:lstStyle/>
          <a:p>
            <a:pPr>
              <a:lnSpc>
                <a:spcPct val="90000"/>
              </a:lnSpc>
            </a:pPr>
            <a:r>
              <a:rPr lang="en-US" sz="3000"/>
              <a:t>Elimination of the Bereavement Exclusion</a:t>
            </a:r>
          </a:p>
        </p:txBody>
      </p:sp>
      <p:sp>
        <p:nvSpPr>
          <p:cNvPr id="3" name="Content Placeholder 2">
            <a:extLst>
              <a:ext uri="{FF2B5EF4-FFF2-40B4-BE49-F238E27FC236}">
                <a16:creationId xmlns:a16="http://schemas.microsoft.com/office/drawing/2014/main" id="{1D0A77E5-4E8A-4B4B-910E-90983CCD1B48}"/>
              </a:ext>
            </a:extLst>
          </p:cNvPr>
          <p:cNvSpPr>
            <a:spLocks noGrp="1"/>
          </p:cNvSpPr>
          <p:nvPr>
            <p:ph idx="1"/>
          </p:nvPr>
        </p:nvSpPr>
        <p:spPr>
          <a:xfrm>
            <a:off x="838662" y="1369218"/>
            <a:ext cx="7667389" cy="2996535"/>
          </a:xfrm>
        </p:spPr>
        <p:txBody>
          <a:bodyPr lIns="91440" tIns="45720" rIns="91440" bIns="45720" anchor="t">
            <a:normAutofit/>
          </a:bodyPr>
          <a:lstStyle/>
          <a:p>
            <a:pPr marL="0" indent="0" defTabSz="425196">
              <a:lnSpc>
                <a:spcPct val="110000"/>
              </a:lnSpc>
              <a:spcBef>
                <a:spcPts val="558"/>
              </a:spcBef>
              <a:buNone/>
            </a:pPr>
            <a:r>
              <a:rPr lang="en-US" sz="1300" kern="1200">
                <a:solidFill>
                  <a:srgbClr val="000000"/>
                </a:solidFill>
                <a:latin typeface="Arial" panose="020B0604020202020204" pitchFamily="34" charset="0"/>
                <a:ea typeface="+mn-ea"/>
                <a:cs typeface="Arial" panose="020B0604020202020204" pitchFamily="34" charset="0"/>
              </a:rPr>
              <a:t>Reasons to </a:t>
            </a:r>
            <a:r>
              <a:rPr lang="en-US" sz="1300" b="1" kern="1200">
                <a:solidFill>
                  <a:srgbClr val="000000"/>
                </a:solidFill>
                <a:latin typeface="Arial" panose="020B0604020202020204" pitchFamily="34" charset="0"/>
                <a:ea typeface="+mn-ea"/>
                <a:cs typeface="Arial" panose="020B0604020202020204" pitchFamily="34" charset="0"/>
              </a:rPr>
              <a:t>eliminate</a:t>
            </a:r>
            <a:r>
              <a:rPr lang="en-US" sz="1300" kern="1200">
                <a:solidFill>
                  <a:srgbClr val="000000"/>
                </a:solidFill>
                <a:latin typeface="Arial" panose="020B0604020202020204" pitchFamily="34" charset="0"/>
                <a:ea typeface="+mn-ea"/>
                <a:cs typeface="Arial" panose="020B0604020202020204" pitchFamily="34" charset="0"/>
              </a:rPr>
              <a:t> the exclusion:  </a:t>
            </a:r>
            <a:endParaRPr lang="en-US">
              <a:ea typeface="+mn-ea"/>
            </a:endParaRPr>
          </a:p>
          <a:p>
            <a:pPr marL="690880" lvl="1" indent="-265430" defTabSz="425196">
              <a:lnSpc>
                <a:spcPct val="110000"/>
              </a:lnSpc>
              <a:spcBef>
                <a:spcPts val="558"/>
              </a:spcBef>
            </a:pPr>
            <a:r>
              <a:rPr lang="en-US" sz="1300" kern="1200" dirty="0">
                <a:solidFill>
                  <a:srgbClr val="000000"/>
                </a:solidFill>
                <a:latin typeface="Arial"/>
                <a:cs typeface="Arial"/>
              </a:rPr>
              <a:t>Remove implication that bereavement only lasts 2 months</a:t>
            </a:r>
          </a:p>
          <a:p>
            <a:pPr marL="690880" lvl="1" indent="-265430" defTabSz="425196">
              <a:lnSpc>
                <a:spcPct val="110000"/>
              </a:lnSpc>
              <a:spcBef>
                <a:spcPts val="558"/>
              </a:spcBef>
            </a:pPr>
            <a:r>
              <a:rPr lang="en-US" sz="1300" kern="1200" dirty="0">
                <a:solidFill>
                  <a:srgbClr val="000000"/>
                </a:solidFill>
                <a:latin typeface="Arial"/>
                <a:cs typeface="Arial"/>
              </a:rPr>
              <a:t>Recognize bereavement as a stressor that can precipitate a depressive episode</a:t>
            </a:r>
            <a:r>
              <a:rPr lang="en-US" sz="1300" dirty="0">
                <a:solidFill>
                  <a:srgbClr val="000000"/>
                </a:solidFill>
                <a:latin typeface="Arial"/>
                <a:cs typeface="Arial"/>
              </a:rPr>
              <a:t> </a:t>
            </a:r>
          </a:p>
          <a:p>
            <a:pPr marL="690944" lvl="1" indent="-265748" defTabSz="425196">
              <a:lnSpc>
                <a:spcPct val="110000"/>
              </a:lnSpc>
              <a:spcBef>
                <a:spcPts val="558"/>
              </a:spcBef>
            </a:pPr>
            <a:r>
              <a:rPr lang="en-US" sz="1300" kern="1200" dirty="0">
                <a:solidFill>
                  <a:srgbClr val="000000"/>
                </a:solidFill>
                <a:latin typeface="Arial"/>
                <a:cs typeface="Arial"/>
              </a:rPr>
              <a:t>Bereavement-related MDD is genetically influenced and is associated with similar personality characteristics, patterns of comorbidity, and risks of chronicity and recurrence as non–bereavement-related MDD</a:t>
            </a:r>
          </a:p>
          <a:p>
            <a:pPr marL="690880" lvl="1" indent="-265430" defTabSz="425196">
              <a:lnSpc>
                <a:spcPct val="110000"/>
              </a:lnSpc>
              <a:spcBef>
                <a:spcPts val="558"/>
              </a:spcBef>
            </a:pPr>
            <a:r>
              <a:rPr lang="en-US" sz="1300" kern="1200" dirty="0">
                <a:solidFill>
                  <a:srgbClr val="000000"/>
                </a:solidFill>
                <a:latin typeface="Arial"/>
                <a:cs typeface="Arial"/>
              </a:rPr>
              <a:t>Bereavement-related MDD responds similarly to psychosocial and pharmacologic treatments as non–bereavement-related MDD</a:t>
            </a:r>
          </a:p>
          <a:p>
            <a:pPr marL="690880" lvl="1" indent="-265430" defTabSz="425196">
              <a:lnSpc>
                <a:spcPct val="110000"/>
              </a:lnSpc>
              <a:spcBef>
                <a:spcPts val="558"/>
              </a:spcBef>
            </a:pPr>
            <a:r>
              <a:rPr lang="en-US" sz="1300" kern="1200" dirty="0">
                <a:solidFill>
                  <a:srgbClr val="000000"/>
                </a:solidFill>
                <a:latin typeface="Arial"/>
                <a:cs typeface="Arial"/>
              </a:rPr>
              <a:t>MDD can occur in a person who is experiencing another stressor yet that stressor does not preclude a diagnosis</a:t>
            </a:r>
            <a:r>
              <a:rPr lang="en-US" sz="1300" dirty="0">
                <a:solidFill>
                  <a:srgbClr val="000000"/>
                </a:solidFill>
                <a:latin typeface="Arial"/>
                <a:cs typeface="Arial"/>
              </a:rPr>
              <a:t> </a:t>
            </a:r>
            <a:endParaRPr lang="en-US" sz="1300" kern="1200" dirty="0">
              <a:solidFill>
                <a:srgbClr val="000000"/>
              </a:solidFill>
              <a:latin typeface="Arial" panose="020B0604020202020204" pitchFamily="34" charset="0"/>
              <a:cs typeface="Arial" panose="020B0604020202020204" pitchFamily="34" charset="0"/>
            </a:endParaRPr>
          </a:p>
          <a:p>
            <a:pPr marL="690880" lvl="1" indent="-265430" defTabSz="425196">
              <a:lnSpc>
                <a:spcPct val="110000"/>
              </a:lnSpc>
              <a:spcBef>
                <a:spcPts val="558"/>
              </a:spcBef>
            </a:pPr>
            <a:r>
              <a:rPr lang="en-US" sz="1300" kern="1200" dirty="0">
                <a:solidFill>
                  <a:srgbClr val="000000"/>
                </a:solidFill>
                <a:latin typeface="Arial"/>
                <a:cs typeface="Arial"/>
              </a:rPr>
              <a:t>Risk of stigmatization outweighs the potential for treatment and the prevention of suicide</a:t>
            </a:r>
            <a:endParaRPr lang="en-US" sz="1300" dirty="0">
              <a:latin typeface="Arial"/>
              <a:cs typeface="Arial"/>
            </a:endParaRPr>
          </a:p>
        </p:txBody>
      </p:sp>
      <p:sp>
        <p:nvSpPr>
          <p:cNvPr id="5" name="Left Brace 4">
            <a:extLst>
              <a:ext uri="{FF2B5EF4-FFF2-40B4-BE49-F238E27FC236}">
                <a16:creationId xmlns:a16="http://schemas.microsoft.com/office/drawing/2014/main" id="{ABA37CAC-0564-4362-B9EA-734849874104}"/>
              </a:ext>
            </a:extLst>
          </p:cNvPr>
          <p:cNvSpPr/>
          <p:nvPr/>
        </p:nvSpPr>
        <p:spPr>
          <a:xfrm>
            <a:off x="974734" y="1687195"/>
            <a:ext cx="319475" cy="1609205"/>
          </a:xfrm>
          <a:prstGeom prst="leftBrace">
            <a:avLst>
              <a:gd name="adj1" fmla="val 8333"/>
              <a:gd name="adj2" fmla="val 50000"/>
            </a:avLst>
          </a:prstGeom>
          <a:noFill/>
          <a:ln w="10000" cap="flat" cmpd="sng" algn="ctr">
            <a:solidFill>
              <a:srgbClr val="6F6F74"/>
            </a:solid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Tw Cen MT"/>
              <a:ea typeface="+mn-ea"/>
              <a:cs typeface="+mn-cs"/>
            </a:endParaRPr>
          </a:p>
        </p:txBody>
      </p:sp>
      <p:sp>
        <p:nvSpPr>
          <p:cNvPr id="6" name="TextBox 5">
            <a:extLst>
              <a:ext uri="{FF2B5EF4-FFF2-40B4-BE49-F238E27FC236}">
                <a16:creationId xmlns:a16="http://schemas.microsoft.com/office/drawing/2014/main" id="{D14FDFB2-C2C6-4299-8AAB-70FB1ED78DDA}"/>
              </a:ext>
            </a:extLst>
          </p:cNvPr>
          <p:cNvSpPr txBox="1"/>
          <p:nvPr/>
        </p:nvSpPr>
        <p:spPr>
          <a:xfrm>
            <a:off x="637949" y="1687195"/>
            <a:ext cx="377924" cy="1609205"/>
          </a:xfrm>
          <a:prstGeom prst="rect">
            <a:avLst/>
          </a:prstGeom>
          <a:noFill/>
          <a:ln>
            <a:noFill/>
          </a:ln>
        </p:spPr>
        <p:txBody>
          <a:bodyPr vert="vert270" wrap="square" rtlCol="0">
            <a:spAutoFit/>
          </a:bodyPr>
          <a:lstStyle/>
          <a:p>
            <a:pPr algn="ctr" defTabSz="637794">
              <a:spcAft>
                <a:spcPts val="600"/>
              </a:spcAft>
            </a:pPr>
            <a:r>
              <a:rPr lang="en-US" sz="1256" kern="1200">
                <a:solidFill>
                  <a:srgbClr val="000000"/>
                </a:solidFill>
                <a:latin typeface="Arial" panose="020B0604020202020204" pitchFamily="34" charset="0"/>
                <a:ea typeface="+mn-ea"/>
                <a:cs typeface="Arial" panose="020B0604020202020204" pitchFamily="34" charset="0"/>
              </a:rPr>
              <a:t>From APA:</a:t>
            </a:r>
            <a:endParaRPr lang="en-US" sz="1350">
              <a:solidFill>
                <a:srgbClr val="000000"/>
              </a:solidFill>
              <a:latin typeface="Arial" panose="020B0604020202020204" pitchFamily="34" charset="0"/>
              <a:cs typeface="Arial" panose="020B0604020202020204" pitchFamily="34" charset="0"/>
            </a:endParaRPr>
          </a:p>
        </p:txBody>
      </p:sp>
      <p:sp>
        <p:nvSpPr>
          <p:cNvPr id="9" name="Slide Number Placeholder 3">
            <a:extLst>
              <a:ext uri="{FF2B5EF4-FFF2-40B4-BE49-F238E27FC236}">
                <a16:creationId xmlns:a16="http://schemas.microsoft.com/office/drawing/2014/main" id="{C333D833-9B52-473D-822C-7B05BCEF3E51}"/>
              </a:ext>
            </a:extLst>
          </p:cNvPr>
          <p:cNvSpPr txBox="1">
            <a:spLocks/>
          </p:cNvSpPr>
          <p:nvPr/>
        </p:nvSpPr>
        <p:spPr>
          <a:xfrm>
            <a:off x="5429629" y="4399384"/>
            <a:ext cx="3076422" cy="233338"/>
          </a:xfrm>
          <a:prstGeom prst="rect">
            <a:avLst/>
          </a:prstGeom>
        </p:spPr>
        <p:txBody>
          <a:bodyPr vert="horz" lIns="91440" tIns="45720" rIns="91440" bIns="45720" rtlCol="0" anchor="ctr"/>
          <a:lstStyle>
            <a:defPPr>
              <a:defRPr lang="en-US"/>
            </a:defPPr>
            <a:lvl1pPr marL="0" algn="l" defTabSz="457200" rtl="0" eaLnBrk="1" latinLnBrk="0" hangingPunct="1">
              <a:defRPr sz="1000" kern="1200">
                <a:solidFill>
                  <a:srgbClr val="798083"/>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425196">
              <a:spcAft>
                <a:spcPts val="600"/>
              </a:spcAft>
            </a:pPr>
            <a:r>
              <a:rPr lang="en-US" sz="930" kern="1200">
                <a:solidFill>
                  <a:srgbClr val="798083"/>
                </a:solidFill>
                <a:latin typeface="Arial" panose="020B0604020202020204" pitchFamily="34" charset="0"/>
                <a:ea typeface="+mn-ea"/>
                <a:cs typeface="Arial" panose="020B0604020202020204" pitchFamily="34" charset="0"/>
              </a:rPr>
              <a:t>APA, 2013b; </a:t>
            </a:r>
            <a:r>
              <a:rPr lang="en-US" sz="930" kern="1200" err="1">
                <a:solidFill>
                  <a:srgbClr val="798083"/>
                </a:solidFill>
                <a:latin typeface="Arial" panose="020B0604020202020204" pitchFamily="34" charset="0"/>
                <a:ea typeface="+mn-ea"/>
                <a:cs typeface="Arial" panose="020B0604020202020204" pitchFamily="34" charset="0"/>
              </a:rPr>
              <a:t>Kavan</a:t>
            </a:r>
            <a:r>
              <a:rPr lang="en-US" sz="930" kern="1200">
                <a:solidFill>
                  <a:srgbClr val="798083"/>
                </a:solidFill>
                <a:latin typeface="Arial" panose="020B0604020202020204" pitchFamily="34" charset="0"/>
                <a:ea typeface="+mn-ea"/>
                <a:cs typeface="Arial" panose="020B0604020202020204" pitchFamily="34" charset="0"/>
              </a:rPr>
              <a:t> &amp; Barone, 2014</a:t>
            </a:r>
            <a:endParaRPr lang="en-US"/>
          </a:p>
        </p:txBody>
      </p:sp>
    </p:spTree>
    <p:extLst>
      <p:ext uri="{BB962C8B-B14F-4D97-AF65-F5344CB8AC3E}">
        <p14:creationId xmlns:p14="http://schemas.microsoft.com/office/powerpoint/2010/main" val="37172533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ight Triangle 3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432540" y="2501900"/>
            <a:ext cx="2468880" cy="24003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330" y="467456"/>
            <a:ext cx="8178790" cy="4205911"/>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D6B5269-A5F0-4CDC-9892-4E65031C7082}"/>
              </a:ext>
            </a:extLst>
          </p:cNvPr>
          <p:cNvSpPr>
            <a:spLocks noGrp="1"/>
          </p:cNvSpPr>
          <p:nvPr>
            <p:ph type="title"/>
          </p:nvPr>
        </p:nvSpPr>
        <p:spPr>
          <a:xfrm>
            <a:off x="806825" y="891477"/>
            <a:ext cx="2374772" cy="3360545"/>
          </a:xfrm>
        </p:spPr>
        <p:txBody>
          <a:bodyPr vert="horz" lIns="91440" tIns="45720" rIns="91440" bIns="45720" rtlCol="0" anchor="t">
            <a:normAutofit/>
          </a:bodyPr>
          <a:lstStyle/>
          <a:p>
            <a:pPr algn="r" defTabSz="914400">
              <a:lnSpc>
                <a:spcPct val="90000"/>
              </a:lnSpc>
            </a:pPr>
            <a:r>
              <a:rPr lang="en-US" sz="2400" dirty="0"/>
              <a:t>Maintaining </a:t>
            </a:r>
            <a:r>
              <a:rPr lang="en-US" sz="2400" kern="1200" dirty="0">
                <a:latin typeface="+mj-lt"/>
                <a:ea typeface="+mj-ea"/>
                <a:cs typeface="+mj-cs"/>
              </a:rPr>
              <a:t>the Bereavement Exclusion</a:t>
            </a:r>
          </a:p>
        </p:txBody>
      </p:sp>
      <p:cxnSp>
        <p:nvCxnSpPr>
          <p:cNvPr id="44" name="Straight Connector 43">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1389647"/>
            <a:ext cx="0" cy="2427371"/>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1D0A77E5-4E8A-4B4B-910E-90983CCD1B48}"/>
              </a:ext>
            </a:extLst>
          </p:cNvPr>
          <p:cNvSpPr>
            <a:spLocks noGrp="1"/>
          </p:cNvSpPr>
          <p:nvPr>
            <p:ph idx="1"/>
          </p:nvPr>
        </p:nvSpPr>
        <p:spPr>
          <a:xfrm>
            <a:off x="3562919" y="798750"/>
            <a:ext cx="4633025" cy="3620220"/>
          </a:xfrm>
        </p:spPr>
        <p:txBody>
          <a:bodyPr vert="horz" lIns="91440" tIns="45720" rIns="91440" bIns="45720" rtlCol="0" anchor="ctr">
            <a:normAutofit fontScale="92500" lnSpcReduction="10000"/>
          </a:bodyPr>
          <a:lstStyle/>
          <a:p>
            <a:pPr defTabSz="914400">
              <a:lnSpc>
                <a:spcPct val="90000"/>
              </a:lnSpc>
              <a:buFont typeface="Arial" panose="020B0604020202020204" pitchFamily="34" charset="0"/>
              <a:buChar char="•"/>
            </a:pPr>
            <a:r>
              <a:rPr lang="en-US" sz="1800" dirty="0">
                <a:latin typeface="+mn-lt"/>
                <a:cs typeface="+mn-cs"/>
              </a:rPr>
              <a:t>Bereavement-related depression is different from MDD. Bereavement-related depressive symptoms were not associated with increased risk of future depression</a:t>
            </a:r>
            <a:endParaRPr lang="en-US" sz="1800" dirty="0">
              <a:latin typeface="+mn-lt"/>
              <a:cs typeface="Calibri"/>
            </a:endParaRPr>
          </a:p>
          <a:p>
            <a:pPr defTabSz="914400">
              <a:lnSpc>
                <a:spcPct val="90000"/>
              </a:lnSpc>
              <a:buFont typeface="Arial" panose="020B0604020202020204" pitchFamily="34" charset="0"/>
              <a:buChar char="•"/>
            </a:pPr>
            <a:r>
              <a:rPr lang="en-US" sz="1800" dirty="0">
                <a:latin typeface="+mn-lt"/>
                <a:cs typeface="+mn-cs"/>
              </a:rPr>
              <a:t>Literature review found no support for removing the exclusion. No increased risk of suicide among persons with excluded bereavement-related depression</a:t>
            </a:r>
            <a:endParaRPr lang="en-US" sz="1800">
              <a:latin typeface="+mn-lt"/>
              <a:cs typeface="Calibri"/>
            </a:endParaRPr>
          </a:p>
          <a:p>
            <a:pPr defTabSz="914400">
              <a:lnSpc>
                <a:spcPct val="90000"/>
              </a:lnSpc>
              <a:buFont typeface="Arial" panose="020B0604020202020204" pitchFamily="34" charset="0"/>
              <a:buChar char="•"/>
            </a:pPr>
            <a:r>
              <a:rPr lang="en-US" sz="1800" dirty="0">
                <a:latin typeface="+mn-lt"/>
                <a:cs typeface="+mn-cs"/>
              </a:rPr>
              <a:t>Eliminating the exclusion will result in an increase in the number of people with normal grief inappropriately diagnosed with MDD</a:t>
            </a:r>
            <a:r>
              <a:rPr lang="en-US" sz="1800" dirty="0"/>
              <a:t> </a:t>
            </a:r>
            <a:endParaRPr lang="en-US" sz="1800">
              <a:latin typeface="+mn-lt"/>
              <a:cs typeface="Calibri"/>
            </a:endParaRPr>
          </a:p>
          <a:p>
            <a:pPr lvl="1" defTabSz="914400">
              <a:lnSpc>
                <a:spcPct val="90000"/>
              </a:lnSpc>
            </a:pPr>
            <a:r>
              <a:rPr lang="en-US" sz="1800" dirty="0">
                <a:latin typeface="+mn-lt"/>
                <a:cs typeface="+mn-cs"/>
              </a:rPr>
              <a:t>Stigma of mental illness</a:t>
            </a:r>
            <a:endParaRPr lang="en-US" sz="1800">
              <a:latin typeface="+mn-lt"/>
              <a:cs typeface="Calibri"/>
            </a:endParaRPr>
          </a:p>
          <a:p>
            <a:pPr lvl="1" defTabSz="914400">
              <a:lnSpc>
                <a:spcPct val="90000"/>
              </a:lnSpc>
            </a:pPr>
            <a:r>
              <a:rPr lang="en-US" sz="1800" dirty="0">
                <a:latin typeface="+mn-lt"/>
                <a:cs typeface="+mn-cs"/>
              </a:rPr>
              <a:t>Unnecessary prescription of antidepressant medications and associated adverse effects</a:t>
            </a:r>
            <a:endParaRPr lang="en-US" sz="1800">
              <a:latin typeface="+mn-lt"/>
              <a:cs typeface="Calibri"/>
            </a:endParaRPr>
          </a:p>
          <a:p>
            <a:pPr indent="-228600" defTabSz="914400">
              <a:lnSpc>
                <a:spcPct val="90000"/>
              </a:lnSpc>
              <a:buFont typeface="Arial" panose="020B0604020202020204" pitchFamily="34" charset="0"/>
              <a:buChar char="•"/>
            </a:pPr>
            <a:endParaRPr lang="en-US" sz="1000">
              <a:latin typeface="+mn-lt"/>
              <a:cs typeface="+mn-cs"/>
            </a:endParaRPr>
          </a:p>
        </p:txBody>
      </p:sp>
    </p:spTree>
    <p:extLst>
      <p:ext uri="{BB962C8B-B14F-4D97-AF65-F5344CB8AC3E}">
        <p14:creationId xmlns:p14="http://schemas.microsoft.com/office/powerpoint/2010/main" val="6554796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2" name="Rectangle 41">
            <a:extLst>
              <a:ext uri="{FF2B5EF4-FFF2-40B4-BE49-F238E27FC236}">
                <a16:creationId xmlns:a16="http://schemas.microsoft.com/office/drawing/2014/main" id="{DBC6133C-0615-4CE4-9132-37E609A9BD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514302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169CC832-2974-4E8D-90ED-3E2941BA73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2399" y="1458684"/>
            <a:ext cx="3017520" cy="2057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89F7F62-1C7D-70A0-F695-B6FF61A38F2B}"/>
              </a:ext>
            </a:extLst>
          </p:cNvPr>
          <p:cNvSpPr>
            <a:spLocks noGrp="1"/>
          </p:cNvSpPr>
          <p:nvPr>
            <p:ph idx="1"/>
          </p:nvPr>
        </p:nvSpPr>
        <p:spPr>
          <a:xfrm>
            <a:off x="483799" y="1523325"/>
            <a:ext cx="3212238" cy="2633958"/>
          </a:xfrm>
        </p:spPr>
        <p:txBody>
          <a:bodyPr lIns="91440" tIns="45720" rIns="91440" bIns="45720" anchor="ctr">
            <a:normAutofit/>
          </a:bodyPr>
          <a:lstStyle/>
          <a:p>
            <a:pPr>
              <a:spcBef>
                <a:spcPts val="0"/>
              </a:spcBef>
              <a:spcAft>
                <a:spcPts val="600"/>
              </a:spcAft>
            </a:pPr>
            <a:r>
              <a:rPr lang="en-US" sz="1300">
                <a:latin typeface="Calibri"/>
                <a:cs typeface="Calibri"/>
              </a:rPr>
              <a:t>When DSM-IV-TR updated to DSM-5, the bereavement exclusion shifted to a Trauma- and Stressor-Related Disorder</a:t>
            </a:r>
          </a:p>
          <a:p>
            <a:pPr>
              <a:spcBef>
                <a:spcPts val="0"/>
              </a:spcBef>
              <a:spcAft>
                <a:spcPts val="600"/>
              </a:spcAft>
            </a:pPr>
            <a:r>
              <a:rPr lang="en-US" sz="1300">
                <a:latin typeface="Calibri"/>
                <a:cs typeface="Calibri"/>
              </a:rPr>
              <a:t>DSM-5 (Persistent Complex Bereavement Disorder) updated to DSM-5-TR, Prolonged Grief Disorder is now classified as a Depressive Disorder</a:t>
            </a:r>
          </a:p>
          <a:p>
            <a:pPr>
              <a:spcBef>
                <a:spcPts val="0"/>
              </a:spcBef>
              <a:spcAft>
                <a:spcPts val="600"/>
              </a:spcAft>
            </a:pPr>
            <a:r>
              <a:rPr lang="en-US" sz="1300">
                <a:latin typeface="Calibri"/>
                <a:cs typeface="Calibri"/>
              </a:rPr>
              <a:t>ICD-11, Prolonged Grief Disorder has been reclassified from an Adjustment Disorder to a Disorder Specifically Associated with Stress </a:t>
            </a:r>
            <a:endParaRPr lang="en-US" sz="1300"/>
          </a:p>
        </p:txBody>
      </p:sp>
      <p:sp>
        <p:nvSpPr>
          <p:cNvPr id="36" name="Rectangle 35">
            <a:extLst>
              <a:ext uri="{FF2B5EF4-FFF2-40B4-BE49-F238E27FC236}">
                <a16:creationId xmlns:a16="http://schemas.microsoft.com/office/drawing/2014/main" id="{55222F96-971A-4F90-B841-6BAB416C7A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9382" y="4540020"/>
            <a:ext cx="555498" cy="11559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08980754-6F4B-43C9-B9BE-127B6BED6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428692" y="161401"/>
            <a:ext cx="555498" cy="887511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72594" y="266219"/>
            <a:ext cx="4638730" cy="443640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Key Takeaway Images – Browse 1,221 Stock Photos, Vectors, and Video | Adobe  Stock">
            <a:extLst>
              <a:ext uri="{FF2B5EF4-FFF2-40B4-BE49-F238E27FC236}">
                <a16:creationId xmlns:a16="http://schemas.microsoft.com/office/drawing/2014/main" id="{07850468-7203-AC14-D594-662D20F212D5}"/>
              </a:ext>
            </a:extLst>
          </p:cNvPr>
          <p:cNvPicPr>
            <a:picLocks noChangeAspect="1"/>
          </p:cNvPicPr>
          <p:nvPr/>
        </p:nvPicPr>
        <p:blipFill>
          <a:blip r:embed="rId2"/>
          <a:stretch>
            <a:fillRect/>
          </a:stretch>
        </p:blipFill>
        <p:spPr>
          <a:xfrm>
            <a:off x="4490803" y="1486211"/>
            <a:ext cx="4221014" cy="1996425"/>
          </a:xfrm>
          <a:prstGeom prst="rect">
            <a:avLst/>
          </a:prstGeom>
        </p:spPr>
      </p:pic>
    </p:spTree>
    <p:extLst>
      <p:ext uri="{BB962C8B-B14F-4D97-AF65-F5344CB8AC3E}">
        <p14:creationId xmlns:p14="http://schemas.microsoft.com/office/powerpoint/2010/main" val="30133672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9D8233B0-41B5-4D9A-AEEC-13DB66A8C9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514302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D6B5269-A5F0-4CDC-9892-4E65031C7082}"/>
              </a:ext>
            </a:extLst>
          </p:cNvPr>
          <p:cNvSpPr>
            <a:spLocks noGrp="1"/>
          </p:cNvSpPr>
          <p:nvPr>
            <p:ph type="title"/>
          </p:nvPr>
        </p:nvSpPr>
        <p:spPr>
          <a:xfrm>
            <a:off x="606478" y="290197"/>
            <a:ext cx="6927525" cy="891713"/>
          </a:xfrm>
        </p:spPr>
        <p:txBody>
          <a:bodyPr anchor="b">
            <a:normAutofit/>
          </a:bodyPr>
          <a:lstStyle/>
          <a:p>
            <a:r>
              <a:rPr lang="en-US" sz="4100"/>
              <a:t>Differential Diagnoses</a:t>
            </a:r>
          </a:p>
        </p:txBody>
      </p:sp>
      <p:grpSp>
        <p:nvGrpSpPr>
          <p:cNvPr id="25" name="Group 24">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498776"/>
            <a:ext cx="8771274" cy="586632"/>
            <a:chOff x="-2" y="1998368"/>
            <a:chExt cx="11695083" cy="782176"/>
          </a:xfrm>
        </p:grpSpPr>
        <p:sp>
          <p:nvSpPr>
            <p:cNvPr id="26" name="Rectangle 25">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Rectangle 28">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52309"/>
            <a:ext cx="8537521" cy="311088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5"/>
          <p:cNvGraphicFramePr>
            <a:graphicFrameLocks noGrp="1"/>
          </p:cNvGraphicFramePr>
          <p:nvPr>
            <p:ph idx="1"/>
            <p:extLst>
              <p:ext uri="{D42A27DB-BD31-4B8C-83A1-F6EECF244321}">
                <p14:modId xmlns:p14="http://schemas.microsoft.com/office/powerpoint/2010/main" val="986396539"/>
              </p:ext>
            </p:extLst>
          </p:nvPr>
        </p:nvGraphicFramePr>
        <p:xfrm>
          <a:off x="237506" y="1766454"/>
          <a:ext cx="8084790" cy="2881817"/>
        </p:xfrm>
        <a:graphic>
          <a:graphicData uri="http://schemas.openxmlformats.org/drawingml/2006/table">
            <a:tbl>
              <a:tblPr firstRow="1" bandRow="1">
                <a:tableStyleId>{2D5ABB26-0587-4C30-8999-92F81FD0307C}</a:tableStyleId>
              </a:tblPr>
              <a:tblGrid>
                <a:gridCol w="595222">
                  <a:extLst>
                    <a:ext uri="{9D8B030D-6E8A-4147-A177-3AD203B41FA5}">
                      <a16:colId xmlns:a16="http://schemas.microsoft.com/office/drawing/2014/main" val="3231642652"/>
                    </a:ext>
                  </a:extLst>
                </a:gridCol>
                <a:gridCol w="1358929">
                  <a:extLst>
                    <a:ext uri="{9D8B030D-6E8A-4147-A177-3AD203B41FA5}">
                      <a16:colId xmlns:a16="http://schemas.microsoft.com/office/drawing/2014/main" val="1909415392"/>
                    </a:ext>
                  </a:extLst>
                </a:gridCol>
                <a:gridCol w="1549539">
                  <a:extLst>
                    <a:ext uri="{9D8B030D-6E8A-4147-A177-3AD203B41FA5}">
                      <a16:colId xmlns:a16="http://schemas.microsoft.com/office/drawing/2014/main" val="1256237596"/>
                    </a:ext>
                  </a:extLst>
                </a:gridCol>
                <a:gridCol w="1162228">
                  <a:extLst>
                    <a:ext uri="{9D8B030D-6E8A-4147-A177-3AD203B41FA5}">
                      <a16:colId xmlns:a16="http://schemas.microsoft.com/office/drawing/2014/main" val="1774444750"/>
                    </a:ext>
                  </a:extLst>
                </a:gridCol>
                <a:gridCol w="1081263">
                  <a:extLst>
                    <a:ext uri="{9D8B030D-6E8A-4147-A177-3AD203B41FA5}">
                      <a16:colId xmlns:a16="http://schemas.microsoft.com/office/drawing/2014/main" val="2514749764"/>
                    </a:ext>
                  </a:extLst>
                </a:gridCol>
                <a:gridCol w="2337609">
                  <a:extLst>
                    <a:ext uri="{9D8B030D-6E8A-4147-A177-3AD203B41FA5}">
                      <a16:colId xmlns:a16="http://schemas.microsoft.com/office/drawing/2014/main" val="2710934000"/>
                    </a:ext>
                  </a:extLst>
                </a:gridCol>
              </a:tblGrid>
              <a:tr h="424777">
                <a:tc rowSpan="2">
                  <a:txBody>
                    <a:bodyPr/>
                    <a:lstStyle/>
                    <a:p>
                      <a:pPr algn="ctr"/>
                      <a:r>
                        <a:rPr lang="en-US" sz="800" b="1" dirty="0">
                          <a:solidFill>
                            <a:srgbClr val="000000"/>
                          </a:solidFill>
                          <a:latin typeface="Arial"/>
                          <a:cs typeface="Arial"/>
                        </a:rPr>
                        <a:t>Criteria</a:t>
                      </a:r>
                    </a:p>
                  </a:txBody>
                  <a:tcPr marL="56043" marR="56043" marT="28021" marB="2802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800" b="1" dirty="0">
                          <a:solidFill>
                            <a:srgbClr val="000000"/>
                          </a:solidFill>
                          <a:latin typeface="Arial"/>
                          <a:cs typeface="Arial"/>
                        </a:rPr>
                        <a:t>Standard Bereavement</a:t>
                      </a:r>
                    </a:p>
                  </a:txBody>
                  <a:tcPr marL="56043" marR="56043" marT="28021" marB="2802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lvl="0" algn="ctr">
                        <a:buNone/>
                      </a:pPr>
                      <a:r>
                        <a:rPr lang="en-US" sz="800" b="1" dirty="0">
                          <a:solidFill>
                            <a:srgbClr val="000000"/>
                          </a:solidFill>
                          <a:latin typeface="Arial"/>
                          <a:cs typeface="Arial"/>
                        </a:rPr>
                        <a:t>Prolonged Grief Disorder</a:t>
                      </a:r>
                      <a:endParaRPr lang="en-US" sz="1500" dirty="0"/>
                    </a:p>
                  </a:txBody>
                  <a:tcPr marL="56043" marR="56043" marT="28021" marB="28021" anchor="ctr">
                    <a:lnL w="12700">
                      <a:solidFill>
                        <a:srgbClr val="000000"/>
                      </a:solidFill>
                    </a:lnL>
                    <a:lnR w="12700">
                      <a:solidFill>
                        <a:srgbClr val="000000"/>
                      </a:solidFill>
                    </a:lnR>
                    <a:lnT w="12700">
                      <a:solidFill>
                        <a:srgbClr val="000000"/>
                      </a:solidFill>
                    </a:lnT>
                    <a:lnB w="12700">
                      <a:solidFill>
                        <a:srgbClr val="000000"/>
                      </a:solidFill>
                    </a:lnB>
                    <a:lnTlToBr w="0">
                      <a:noFill/>
                    </a:lnTlToBr>
                    <a:lnBlToTr w="0">
                      <a:noFill/>
                    </a:lnBlToTr>
                  </a:tcPr>
                </a:tc>
                <a:tc>
                  <a:txBody>
                    <a:bodyPr/>
                    <a:lstStyle/>
                    <a:p>
                      <a:pPr algn="ctr"/>
                      <a:r>
                        <a:rPr lang="en-US" sz="800" b="1" dirty="0">
                          <a:solidFill>
                            <a:srgbClr val="000000"/>
                          </a:solidFill>
                          <a:latin typeface="Arial"/>
                          <a:cs typeface="Arial"/>
                        </a:rPr>
                        <a:t>Major Depressive Disorder </a:t>
                      </a:r>
                      <a:endParaRPr lang="en-US" sz="800" b="1" dirty="0">
                        <a:solidFill>
                          <a:srgbClr val="000000"/>
                        </a:solidFill>
                        <a:latin typeface="Arial" panose="020B0604020202020204" pitchFamily="34" charset="0"/>
                        <a:cs typeface="Arial" panose="020B0604020202020204" pitchFamily="34" charset="0"/>
                      </a:endParaRPr>
                    </a:p>
                  </a:txBody>
                  <a:tcPr marL="56043" marR="56043" marT="28021" marB="2802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800" b="1" dirty="0">
                          <a:solidFill>
                            <a:srgbClr val="000000"/>
                          </a:solidFill>
                          <a:latin typeface="Arial"/>
                          <a:cs typeface="Arial"/>
                        </a:rPr>
                        <a:t>Adjustment Disorder</a:t>
                      </a:r>
                    </a:p>
                  </a:txBody>
                  <a:tcPr marL="56043" marR="56043" marT="28021" marB="2802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800" b="1" dirty="0">
                          <a:solidFill>
                            <a:srgbClr val="000000"/>
                          </a:solidFill>
                          <a:latin typeface="Arial"/>
                          <a:cs typeface="Arial"/>
                        </a:rPr>
                        <a:t>Post-Traumatic Stress Disorder</a:t>
                      </a:r>
                    </a:p>
                  </a:txBody>
                  <a:tcPr marL="56043" marR="56043" marT="28021" marB="2802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51795664"/>
                  </a:ext>
                </a:extLst>
              </a:tr>
              <a:tr h="241539">
                <a:tc vMerge="1">
                  <a:txBody>
                    <a:bodyPr/>
                    <a:lstStyle/>
                    <a:p>
                      <a:endParaRPr lang="en-US"/>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12713" indent="-112713">
                        <a:buFont typeface="Arial" panose="020B0604020202020204" pitchFamily="34" charset="0"/>
                        <a:buChar char="•"/>
                      </a:pPr>
                      <a:endParaRPr lang="en-US" sz="700" i="0">
                        <a:solidFill>
                          <a:srgbClr val="000000"/>
                        </a:solidFill>
                        <a:latin typeface="Arial" panose="020B0604020202020204" pitchFamily="34" charset="0"/>
                        <a:cs typeface="Arial" panose="020B0604020202020204" pitchFamily="34" charset="0"/>
                      </a:endParaRPr>
                    </a:p>
                  </a:txBody>
                  <a:tcPr marL="56043" marR="56043" marT="28021" marB="280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17475" lvl="0" indent="-117475">
                        <a:buFont typeface="Arial" panose="020B0604020202020204" pitchFamily="34" charset="0"/>
                        <a:buChar char="•"/>
                      </a:pPr>
                      <a:r>
                        <a:rPr lang="en-US" sz="700" dirty="0">
                          <a:solidFill>
                            <a:srgbClr val="000000"/>
                          </a:solidFill>
                          <a:latin typeface="Arial"/>
                          <a:cs typeface="Arial"/>
                        </a:rPr>
                        <a:t>DSM-5-TR</a:t>
                      </a:r>
                      <a:endParaRPr lang="en-US" sz="1500" dirty="0"/>
                    </a:p>
                  </a:txBody>
                  <a:tcPr marL="56043" marR="56043" marT="28021" marB="28021">
                    <a:lnL w="12700">
                      <a:solidFill>
                        <a:srgbClr val="000000"/>
                      </a:solidFill>
                    </a:lnL>
                    <a:lnR w="12700">
                      <a:solidFill>
                        <a:srgbClr val="000000"/>
                      </a:solidFill>
                    </a:lnR>
                    <a:lnT w="12700">
                      <a:solidFill>
                        <a:srgbClr val="000000"/>
                      </a:solidFill>
                    </a:lnT>
                    <a:lnB w="12700">
                      <a:solidFill>
                        <a:srgbClr val="000000"/>
                      </a:solidFill>
                    </a:lnB>
                    <a:lnTlToBr w="0">
                      <a:noFill/>
                    </a:lnTlToBr>
                    <a:lnBlToTr w="0">
                      <a:noFill/>
                    </a:lnBlToTr>
                  </a:tcPr>
                </a:tc>
                <a:tc>
                  <a:txBody>
                    <a:bodyPr/>
                    <a:lstStyle/>
                    <a:p>
                      <a:pPr marL="112395" indent="-112395">
                        <a:buFont typeface="Arial" panose="020B0604020202020204" pitchFamily="34" charset="0"/>
                        <a:buChar char="•"/>
                      </a:pPr>
                      <a:r>
                        <a:rPr lang="en-US" sz="700" dirty="0">
                          <a:solidFill>
                            <a:srgbClr val="000000"/>
                          </a:solidFill>
                          <a:latin typeface="Arial"/>
                          <a:cs typeface="Arial"/>
                        </a:rPr>
                        <a:t>DSM-5</a:t>
                      </a:r>
                    </a:p>
                  </a:txBody>
                  <a:tcPr marL="56043" marR="56043" marT="28021" marB="280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12395" indent="-112395">
                        <a:buFont typeface="Arial" panose="020B0604020202020204" pitchFamily="34" charset="0"/>
                        <a:buChar char="•"/>
                      </a:pPr>
                      <a:r>
                        <a:rPr lang="en-US" sz="700" dirty="0">
                          <a:solidFill>
                            <a:srgbClr val="000000"/>
                          </a:solidFill>
                          <a:latin typeface="Arial"/>
                          <a:cs typeface="Arial"/>
                        </a:rPr>
                        <a:t>DSM-5</a:t>
                      </a:r>
                    </a:p>
                  </a:txBody>
                  <a:tcPr marL="56043" marR="56043" marT="28021" marB="280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12395" indent="-112395">
                        <a:buFont typeface="Arial" panose="020B0604020202020204" pitchFamily="34" charset="0"/>
                        <a:buChar char="•"/>
                      </a:pPr>
                      <a:r>
                        <a:rPr lang="en-US" sz="700" dirty="0">
                          <a:solidFill>
                            <a:srgbClr val="000000"/>
                          </a:solidFill>
                          <a:latin typeface="Arial"/>
                          <a:cs typeface="Arial"/>
                        </a:rPr>
                        <a:t>DSM-5</a:t>
                      </a:r>
                    </a:p>
                  </a:txBody>
                  <a:tcPr marL="56043" marR="56043" marT="28021" marB="280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65782124"/>
                  </a:ext>
                </a:extLst>
              </a:tr>
              <a:tr h="541382">
                <a:tc>
                  <a:txBody>
                    <a:bodyPr/>
                    <a:lstStyle/>
                    <a:p>
                      <a:r>
                        <a:rPr lang="en-US" sz="800" b="1" i="1" dirty="0">
                          <a:solidFill>
                            <a:srgbClr val="000000"/>
                          </a:solidFill>
                          <a:latin typeface="Arial"/>
                          <a:cs typeface="Arial"/>
                        </a:rPr>
                        <a:t>Time</a:t>
                      </a:r>
                    </a:p>
                  </a:txBody>
                  <a:tcPr marL="56043" marR="56043" marT="28021" marB="2802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12395" indent="-112395">
                        <a:buFont typeface="Arial" panose="020B0604020202020204" pitchFamily="34" charset="0"/>
                        <a:buChar char="•"/>
                      </a:pPr>
                      <a:r>
                        <a:rPr lang="en-US" sz="700" i="0" dirty="0">
                          <a:solidFill>
                            <a:srgbClr val="000000"/>
                          </a:solidFill>
                          <a:latin typeface="Arial"/>
                          <a:cs typeface="Arial"/>
                        </a:rPr>
                        <a:t>Forever?</a:t>
                      </a:r>
                    </a:p>
                  </a:txBody>
                  <a:tcPr marL="56043" marR="56043" marT="28021" marB="280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17475" lvl="0" indent="-117475">
                        <a:buFont typeface="Arial" panose="020B0604020202020204" pitchFamily="34" charset="0"/>
                        <a:buChar char="•"/>
                      </a:pPr>
                      <a:r>
                        <a:rPr lang="en-US" sz="700" dirty="0">
                          <a:solidFill>
                            <a:srgbClr val="000000"/>
                          </a:solidFill>
                          <a:latin typeface="Arial"/>
                          <a:cs typeface="Arial"/>
                        </a:rPr>
                        <a:t>Death ≥ 12 months ago</a:t>
                      </a:r>
                      <a:endParaRPr lang="en-US" sz="1500" dirty="0"/>
                    </a:p>
                    <a:p>
                      <a:pPr marL="117475" lvl="0" indent="-117475">
                        <a:buFont typeface="Arial" panose="020B0604020202020204" pitchFamily="34" charset="0"/>
                        <a:buChar char="•"/>
                      </a:pPr>
                      <a:r>
                        <a:rPr lang="en-US" sz="700" dirty="0">
                          <a:solidFill>
                            <a:srgbClr val="000000"/>
                          </a:solidFill>
                          <a:latin typeface="Arial"/>
                          <a:cs typeface="Arial"/>
                        </a:rPr>
                        <a:t>Symptoms experienced ≥ 1 month</a:t>
                      </a:r>
                      <a:endParaRPr lang="en-US" sz="1500" dirty="0"/>
                    </a:p>
                  </a:txBody>
                  <a:tcPr marL="56043" marR="56043" marT="28021" marB="28021">
                    <a:lnL w="12700">
                      <a:solidFill>
                        <a:srgbClr val="000000"/>
                      </a:solidFill>
                    </a:lnL>
                    <a:lnR w="12700">
                      <a:solidFill>
                        <a:srgbClr val="000000"/>
                      </a:solidFill>
                    </a:lnR>
                    <a:lnT w="12700">
                      <a:solidFill>
                        <a:srgbClr val="000000"/>
                      </a:solidFill>
                    </a:lnT>
                    <a:lnB w="12700">
                      <a:solidFill>
                        <a:srgbClr val="000000"/>
                      </a:solidFill>
                    </a:lnB>
                    <a:lnTlToBr w="0">
                      <a:noFill/>
                    </a:lnTlToBr>
                    <a:lnBlToTr w="0">
                      <a:noFill/>
                    </a:lnBlToTr>
                  </a:tcPr>
                </a:tc>
                <a:tc>
                  <a:txBody>
                    <a:bodyPr/>
                    <a:lstStyle/>
                    <a:p>
                      <a:pPr marL="112395" indent="-112395">
                        <a:buFont typeface="Arial" panose="020B0604020202020204" pitchFamily="34" charset="0"/>
                        <a:buChar char="•"/>
                      </a:pPr>
                      <a:r>
                        <a:rPr lang="en-US" sz="700" dirty="0">
                          <a:solidFill>
                            <a:srgbClr val="000000"/>
                          </a:solidFill>
                          <a:latin typeface="Arial"/>
                          <a:cs typeface="Arial"/>
                        </a:rPr>
                        <a:t>≥ 2 weeks</a:t>
                      </a:r>
                    </a:p>
                  </a:txBody>
                  <a:tcPr marL="56043" marR="56043" marT="28021" marB="280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12395" indent="-112395">
                        <a:buFont typeface="Arial" panose="020B0604020202020204" pitchFamily="34" charset="0"/>
                        <a:buChar char="•"/>
                      </a:pPr>
                      <a:r>
                        <a:rPr lang="en-US" sz="700">
                          <a:solidFill>
                            <a:srgbClr val="000000"/>
                          </a:solidFill>
                          <a:latin typeface="Arial"/>
                          <a:cs typeface="Arial"/>
                        </a:rPr>
                        <a:t>Stressor ≥ 3 months ago</a:t>
                      </a:r>
                    </a:p>
                  </a:txBody>
                  <a:tcPr marL="56043" marR="56043" marT="28021" marB="280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12395" indent="-112395">
                        <a:buFont typeface="Arial" panose="020B0604020202020204" pitchFamily="34" charset="0"/>
                        <a:buChar char="•"/>
                      </a:pPr>
                      <a:r>
                        <a:rPr lang="en-US" sz="700" dirty="0">
                          <a:solidFill>
                            <a:srgbClr val="000000"/>
                          </a:solidFill>
                          <a:latin typeface="Arial"/>
                          <a:cs typeface="Arial"/>
                        </a:rPr>
                        <a:t>After experiencing or witnessing traumatic event. Usually within 3 months</a:t>
                      </a:r>
                    </a:p>
                    <a:p>
                      <a:pPr marL="112395" marR="0" lvl="0" indent="-112395"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700" dirty="0">
                          <a:solidFill>
                            <a:srgbClr val="000000"/>
                          </a:solidFill>
                          <a:latin typeface="Arial"/>
                          <a:cs typeface="Arial"/>
                        </a:rPr>
                        <a:t>Symptoms experienced ≥ 1 month</a:t>
                      </a:r>
                    </a:p>
                  </a:txBody>
                  <a:tcPr marL="56043" marR="56043" marT="28021" marB="280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49475469"/>
                  </a:ext>
                </a:extLst>
              </a:tr>
              <a:tr h="982816">
                <a:tc>
                  <a:txBody>
                    <a:bodyPr/>
                    <a:lstStyle/>
                    <a:p>
                      <a:pPr marL="0" indent="0">
                        <a:buFont typeface="Arial" panose="020B0604020202020204" pitchFamily="34" charset="0"/>
                        <a:buNone/>
                      </a:pPr>
                      <a:r>
                        <a:rPr lang="en-US" sz="800" b="1" i="1" dirty="0">
                          <a:solidFill>
                            <a:srgbClr val="000000"/>
                          </a:solidFill>
                          <a:latin typeface="Arial"/>
                          <a:cs typeface="Arial"/>
                        </a:rPr>
                        <a:t>Pattern</a:t>
                      </a:r>
                    </a:p>
                  </a:txBody>
                  <a:tcPr marL="56043" marR="56043" marT="28021" marB="2802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12395" marR="0" lvl="0" indent="-112395" algn="l" rtl="0" eaLnBrk="1" fontAlgn="auto" latinLnBrk="0" hangingPunct="1">
                        <a:lnSpc>
                          <a:spcPct val="100000"/>
                        </a:lnSpc>
                        <a:spcBef>
                          <a:spcPts val="0"/>
                        </a:spcBef>
                        <a:spcAft>
                          <a:spcPts val="0"/>
                        </a:spcAft>
                        <a:buClrTx/>
                        <a:buSzTx/>
                        <a:buFont typeface="Arial" panose="020B0604020202020204" pitchFamily="34" charset="0"/>
                        <a:buChar char="•"/>
                      </a:pPr>
                      <a:r>
                        <a:rPr lang="en-US" sz="700" i="0">
                          <a:solidFill>
                            <a:srgbClr val="000000"/>
                          </a:solidFill>
                          <a:latin typeface="Arial"/>
                          <a:cs typeface="Arial"/>
                        </a:rPr>
                        <a:t>Waves or pangs of grief associated with thoughts or reminders of deceased </a:t>
                      </a:r>
                      <a:endParaRPr lang="en-US" sz="700" i="0">
                        <a:solidFill>
                          <a:srgbClr val="000000"/>
                        </a:solidFill>
                        <a:latin typeface="Arial" panose="020B0604020202020204" pitchFamily="34" charset="0"/>
                        <a:cs typeface="Arial" panose="020B0604020202020204" pitchFamily="34" charset="0"/>
                      </a:endParaRPr>
                    </a:p>
                    <a:p>
                      <a:pPr marL="112395" marR="0" lvl="0" indent="-112395"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700" i="0" dirty="0">
                          <a:solidFill>
                            <a:srgbClr val="000000"/>
                          </a:solidFill>
                          <a:latin typeface="Arial"/>
                          <a:cs typeface="Arial"/>
                        </a:rPr>
                        <a:t>Becomes less</a:t>
                      </a:r>
                      <a:r>
                        <a:rPr lang="en-US" sz="700" i="0" baseline="0" dirty="0">
                          <a:solidFill>
                            <a:srgbClr val="000000"/>
                          </a:solidFill>
                          <a:latin typeface="Arial"/>
                          <a:cs typeface="Arial"/>
                        </a:rPr>
                        <a:t> intense as time passes</a:t>
                      </a:r>
                      <a:endParaRPr lang="en-US" sz="700" i="0" dirty="0">
                        <a:solidFill>
                          <a:srgbClr val="000000"/>
                        </a:solidFill>
                        <a:latin typeface="Arial"/>
                        <a:cs typeface="Arial"/>
                      </a:endParaRPr>
                    </a:p>
                  </a:txBody>
                  <a:tcPr marL="56043" marR="56043" marT="28021" marB="280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14300" lvl="0" indent="-114300">
                        <a:buFont typeface="Arial" panose="020B0604020202020204" pitchFamily="34" charset="0"/>
                        <a:buChar char="•"/>
                      </a:pPr>
                      <a:r>
                        <a:rPr lang="en-US" sz="700" i="0">
                          <a:solidFill>
                            <a:srgbClr val="000000"/>
                          </a:solidFill>
                          <a:latin typeface="Arial"/>
                          <a:cs typeface="Arial"/>
                        </a:rPr>
                        <a:t>Intense yearning or longing for deceased or preoccupation with thoughts or memories of deceased</a:t>
                      </a:r>
                      <a:endParaRPr lang="en-US" sz="1500"/>
                    </a:p>
                    <a:p>
                      <a:pPr marL="114300" marR="0" lvl="0" indent="-114300" algn="l" rtl="0">
                        <a:lnSpc>
                          <a:spcPct val="100000"/>
                        </a:lnSpc>
                        <a:spcBef>
                          <a:spcPts val="0"/>
                        </a:spcBef>
                        <a:spcAft>
                          <a:spcPts val="0"/>
                        </a:spcAft>
                        <a:buClrTx/>
                        <a:buSzTx/>
                        <a:buFont typeface="Arial" panose="020B0604020202020204" pitchFamily="34" charset="0"/>
                        <a:buChar char="•"/>
                      </a:pPr>
                      <a:r>
                        <a:rPr lang="en-US" sz="700" dirty="0">
                          <a:solidFill>
                            <a:srgbClr val="000000"/>
                          </a:solidFill>
                          <a:latin typeface="Arial"/>
                          <a:cs typeface="Arial"/>
                        </a:rPr>
                        <a:t>≥ 3 other symptoms</a:t>
                      </a:r>
                      <a:endParaRPr lang="en-US" sz="700" i="0" dirty="0">
                        <a:solidFill>
                          <a:srgbClr val="000000"/>
                        </a:solidFill>
                        <a:latin typeface="Arial"/>
                        <a:cs typeface="Arial"/>
                      </a:endParaRPr>
                    </a:p>
                  </a:txBody>
                  <a:tcPr marL="56043" marR="56043" marT="28021" marB="28021">
                    <a:lnL w="12700">
                      <a:solidFill>
                        <a:srgbClr val="000000"/>
                      </a:solidFill>
                    </a:lnL>
                    <a:lnR w="12700">
                      <a:solidFill>
                        <a:srgbClr val="000000"/>
                      </a:solidFill>
                    </a:lnR>
                    <a:lnT w="12700">
                      <a:solidFill>
                        <a:srgbClr val="000000"/>
                      </a:solidFill>
                    </a:lnT>
                    <a:lnB w="12700">
                      <a:solidFill>
                        <a:srgbClr val="000000"/>
                      </a:solidFill>
                    </a:lnB>
                    <a:lnTlToBr w="0">
                      <a:noFill/>
                    </a:lnTlToBr>
                    <a:lnBlToTr w="0">
                      <a:noFill/>
                    </a:lnBlToTr>
                  </a:tcPr>
                </a:tc>
                <a:tc>
                  <a:txBody>
                    <a:bodyPr/>
                    <a:lstStyle/>
                    <a:p>
                      <a:pPr marL="112395" indent="-112395">
                        <a:buFont typeface="Arial" panose="020B0604020202020204" pitchFamily="34" charset="0"/>
                        <a:buChar char="•"/>
                      </a:pPr>
                      <a:r>
                        <a:rPr lang="en-US" sz="700" i="0">
                          <a:solidFill>
                            <a:srgbClr val="000000"/>
                          </a:solidFill>
                          <a:latin typeface="Arial"/>
                          <a:cs typeface="Arial"/>
                        </a:rPr>
                        <a:t>Persistent depressed mood or loss of interest or pleasure in nearly all activities</a:t>
                      </a:r>
                    </a:p>
                    <a:p>
                      <a:pPr marL="112395" indent="-112395">
                        <a:buFont typeface="Arial" panose="020B0604020202020204" pitchFamily="34" charset="0"/>
                        <a:buChar char="•"/>
                      </a:pPr>
                      <a:r>
                        <a:rPr lang="en-US" sz="700" dirty="0">
                          <a:solidFill>
                            <a:srgbClr val="000000"/>
                          </a:solidFill>
                          <a:latin typeface="Arial"/>
                          <a:cs typeface="Arial"/>
                        </a:rPr>
                        <a:t>≥ 5 other symptoms</a:t>
                      </a:r>
                      <a:endParaRPr lang="en-US" sz="700" i="0" dirty="0">
                        <a:solidFill>
                          <a:srgbClr val="000000"/>
                        </a:solidFill>
                        <a:latin typeface="Arial"/>
                        <a:cs typeface="Arial"/>
                      </a:endParaRPr>
                    </a:p>
                  </a:txBody>
                  <a:tcPr marL="56043" marR="56043" marT="28021" marB="280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71450" lvl="0" indent="-171450">
                        <a:buFont typeface="Arial" panose="020B0604020202020204" pitchFamily="34" charset="0"/>
                        <a:buChar char="•"/>
                      </a:pPr>
                      <a:r>
                        <a:rPr lang="en-US" sz="700" i="0" dirty="0">
                          <a:solidFill>
                            <a:srgbClr val="000000"/>
                          </a:solidFill>
                          <a:latin typeface="Arial"/>
                          <a:cs typeface="Arial"/>
                        </a:rPr>
                        <a:t>Disproportionate marked distress</a:t>
                      </a:r>
                      <a:endParaRPr lang="en-US" sz="700" i="0" dirty="0">
                        <a:solidFill>
                          <a:srgbClr val="000000"/>
                        </a:solidFill>
                        <a:latin typeface="Arial" panose="020B0604020202020204" pitchFamily="34" charset="0"/>
                        <a:cs typeface="Arial" panose="020B0604020202020204" pitchFamily="34" charset="0"/>
                      </a:endParaRPr>
                    </a:p>
                    <a:p>
                      <a:pPr marL="171450" marR="0" lvl="0" indent="-171450" algn="l">
                        <a:lnSpc>
                          <a:spcPct val="100000"/>
                        </a:lnSpc>
                        <a:spcBef>
                          <a:spcPts val="0"/>
                        </a:spcBef>
                        <a:spcAft>
                          <a:spcPts val="0"/>
                        </a:spcAft>
                        <a:buClrTx/>
                        <a:buSzTx/>
                        <a:buFont typeface="Arial" panose="020B0604020202020204" pitchFamily="34" charset="0"/>
                        <a:buChar char="•"/>
                      </a:pPr>
                      <a:r>
                        <a:rPr lang="en-US" sz="700" dirty="0">
                          <a:solidFill>
                            <a:srgbClr val="000000"/>
                          </a:solidFill>
                          <a:latin typeface="Arial"/>
                          <a:cs typeface="Arial"/>
                        </a:rPr>
                        <a:t>Significant impairment</a:t>
                      </a:r>
                    </a:p>
                  </a:txBody>
                  <a:tcPr marL="56043" marR="56043" marT="28021" marB="280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11125" indent="-111125">
                        <a:buFont typeface="Arial" panose="020B0604020202020204" pitchFamily="34" charset="0"/>
                        <a:buChar char="•"/>
                      </a:pPr>
                      <a:r>
                        <a:rPr lang="en-US" sz="700" i="0">
                          <a:solidFill>
                            <a:srgbClr val="000000"/>
                          </a:solidFill>
                          <a:latin typeface="Arial"/>
                          <a:cs typeface="Arial"/>
                        </a:rPr>
                        <a:t>Presence</a:t>
                      </a:r>
                      <a:r>
                        <a:rPr lang="en-US" sz="700" i="0" baseline="0">
                          <a:solidFill>
                            <a:srgbClr val="000000"/>
                          </a:solidFill>
                          <a:latin typeface="Arial"/>
                          <a:cs typeface="Arial"/>
                        </a:rPr>
                        <a:t> of </a:t>
                      </a:r>
                      <a:r>
                        <a:rPr lang="en-US" sz="700" i="0">
                          <a:solidFill>
                            <a:srgbClr val="000000"/>
                          </a:solidFill>
                          <a:latin typeface="Arial"/>
                          <a:cs typeface="Arial"/>
                        </a:rPr>
                        <a:t>intrusion symptoms, avoidance,</a:t>
                      </a:r>
                      <a:r>
                        <a:rPr lang="en-US" sz="700" i="0" baseline="0" dirty="0">
                          <a:solidFill>
                            <a:srgbClr val="000000"/>
                          </a:solidFill>
                          <a:latin typeface="Arial"/>
                          <a:cs typeface="Arial"/>
                        </a:rPr>
                        <a:t> </a:t>
                      </a:r>
                      <a:r>
                        <a:rPr lang="en-US" sz="700" i="0">
                          <a:solidFill>
                            <a:srgbClr val="000000"/>
                          </a:solidFill>
                          <a:latin typeface="Arial"/>
                          <a:cs typeface="Arial"/>
                        </a:rPr>
                        <a:t>negative changes in thinking and mood, and changes in physical and emotional reactions</a:t>
                      </a:r>
                    </a:p>
                    <a:p>
                      <a:pPr marL="111125" indent="-111125">
                        <a:buFont typeface="Arial" panose="020B0604020202020204" pitchFamily="34" charset="0"/>
                        <a:buChar char="•"/>
                      </a:pPr>
                      <a:r>
                        <a:rPr lang="en-US" sz="700" i="0" dirty="0">
                          <a:solidFill>
                            <a:srgbClr val="000000"/>
                          </a:solidFill>
                          <a:latin typeface="Arial"/>
                          <a:cs typeface="Arial"/>
                        </a:rPr>
                        <a:t>Clinical presentation varies by individual</a:t>
                      </a:r>
                    </a:p>
                  </a:txBody>
                  <a:tcPr marL="56043" marR="56043" marT="28021" marB="280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60912373"/>
                  </a:ext>
                </a:extLst>
              </a:tr>
              <a:tr h="691303">
                <a:tc>
                  <a:txBody>
                    <a:bodyPr/>
                    <a:lstStyle/>
                    <a:p>
                      <a:r>
                        <a:rPr lang="en-US" sz="800" b="1" i="1" dirty="0">
                          <a:solidFill>
                            <a:srgbClr val="000000"/>
                          </a:solidFill>
                          <a:latin typeface="Arial"/>
                          <a:cs typeface="Arial"/>
                        </a:rPr>
                        <a:t>Affect</a:t>
                      </a:r>
                    </a:p>
                  </a:txBody>
                  <a:tcPr marL="56043" marR="56043" marT="28021" marB="2802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12395" indent="-112395">
                        <a:buFont typeface="Arial" panose="020B0604020202020204" pitchFamily="34" charset="0"/>
                        <a:buChar char="•"/>
                      </a:pPr>
                      <a:r>
                        <a:rPr lang="en-US" sz="700" i="0" dirty="0">
                          <a:solidFill>
                            <a:srgbClr val="000000"/>
                          </a:solidFill>
                          <a:latin typeface="Arial"/>
                          <a:cs typeface="Arial"/>
                        </a:rPr>
                        <a:t>Feelings of emptiness and loss</a:t>
                      </a:r>
                    </a:p>
                    <a:p>
                      <a:pPr marL="112395" indent="-112395">
                        <a:buFont typeface="Arial" panose="020B0604020202020204" pitchFamily="34" charset="0"/>
                        <a:buChar char="•"/>
                      </a:pPr>
                      <a:r>
                        <a:rPr lang="en-US" sz="700" i="0" dirty="0">
                          <a:solidFill>
                            <a:srgbClr val="000000"/>
                          </a:solidFill>
                          <a:latin typeface="Arial"/>
                          <a:cs typeface="Arial"/>
                        </a:rPr>
                        <a:t>Occasional positive emotions and humor</a:t>
                      </a:r>
                    </a:p>
                  </a:txBody>
                  <a:tcPr marL="56043" marR="56043" marT="28021" marB="280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12395" lvl="0" indent="-112395">
                        <a:buFont typeface="Arial" panose="020B0604020202020204" pitchFamily="34" charset="0"/>
                        <a:buChar char="•"/>
                      </a:pPr>
                      <a:r>
                        <a:rPr lang="en-US" sz="700" dirty="0">
                          <a:solidFill>
                            <a:srgbClr val="000000"/>
                          </a:solidFill>
                          <a:latin typeface="Arial"/>
                          <a:cs typeface="Arial"/>
                        </a:rPr>
                        <a:t>Intense</a:t>
                      </a:r>
                      <a:r>
                        <a:rPr lang="en-US" sz="700" baseline="0" dirty="0">
                          <a:solidFill>
                            <a:srgbClr val="000000"/>
                          </a:solidFill>
                          <a:latin typeface="Arial"/>
                          <a:cs typeface="Arial"/>
                        </a:rPr>
                        <a:t> yearning or longing</a:t>
                      </a:r>
                      <a:endParaRPr lang="en-US" sz="700" dirty="0">
                        <a:solidFill>
                          <a:srgbClr val="000000"/>
                        </a:solidFill>
                        <a:latin typeface="Arial"/>
                        <a:cs typeface="Arial"/>
                      </a:endParaRPr>
                    </a:p>
                  </a:txBody>
                  <a:tcPr marL="56043" marR="56043" marT="28021" marB="28021">
                    <a:lnL w="12700">
                      <a:solidFill>
                        <a:srgbClr val="000000"/>
                      </a:solidFill>
                    </a:lnL>
                    <a:lnR w="12700">
                      <a:solidFill>
                        <a:srgbClr val="000000"/>
                      </a:solidFill>
                    </a:lnR>
                    <a:lnT w="12700">
                      <a:solidFill>
                        <a:srgbClr val="000000"/>
                      </a:solidFill>
                    </a:lnT>
                    <a:lnB w="12700">
                      <a:solidFill>
                        <a:srgbClr val="000000"/>
                      </a:solidFill>
                    </a:lnB>
                    <a:lnTlToBr w="0">
                      <a:noFill/>
                    </a:lnTlToBr>
                    <a:lnBlToTr w="0">
                      <a:noFill/>
                    </a:lnBlToTr>
                  </a:tcPr>
                </a:tc>
                <a:tc>
                  <a:txBody>
                    <a:bodyPr/>
                    <a:lstStyle/>
                    <a:p>
                      <a:pPr marL="112395" indent="-112395">
                        <a:buFont typeface="Arial" panose="020B0604020202020204" pitchFamily="34" charset="0"/>
                        <a:buChar char="•"/>
                      </a:pPr>
                      <a:r>
                        <a:rPr lang="en-US" sz="700" dirty="0">
                          <a:solidFill>
                            <a:srgbClr val="000000"/>
                          </a:solidFill>
                          <a:latin typeface="Arial"/>
                          <a:cs typeface="Arial"/>
                        </a:rPr>
                        <a:t>Persistent</a:t>
                      </a:r>
                      <a:r>
                        <a:rPr lang="en-US" sz="700" baseline="0" dirty="0">
                          <a:solidFill>
                            <a:srgbClr val="000000"/>
                          </a:solidFill>
                          <a:latin typeface="Arial"/>
                          <a:cs typeface="Arial"/>
                        </a:rPr>
                        <a:t> d</a:t>
                      </a:r>
                      <a:r>
                        <a:rPr lang="en-US" sz="700" dirty="0">
                          <a:solidFill>
                            <a:srgbClr val="000000"/>
                          </a:solidFill>
                          <a:latin typeface="Arial"/>
                          <a:cs typeface="Arial"/>
                        </a:rPr>
                        <a:t>epressed mood</a:t>
                      </a:r>
                    </a:p>
                    <a:p>
                      <a:pPr marL="112395" indent="-112395">
                        <a:buFont typeface="Arial" panose="020B0604020202020204" pitchFamily="34" charset="0"/>
                        <a:buChar char="•"/>
                      </a:pPr>
                      <a:r>
                        <a:rPr lang="en-US" sz="700">
                          <a:solidFill>
                            <a:srgbClr val="000000"/>
                          </a:solidFill>
                          <a:latin typeface="Arial"/>
                          <a:cs typeface="Arial"/>
                        </a:rPr>
                        <a:t>Pervasive unhappiness</a:t>
                      </a:r>
                    </a:p>
                  </a:txBody>
                  <a:tcPr marL="56043" marR="56043" marT="28021" marB="280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12395" indent="-112395">
                        <a:buFont typeface="Arial" panose="020B0604020202020204" pitchFamily="34" charset="0"/>
                        <a:buChar char="•"/>
                      </a:pPr>
                      <a:r>
                        <a:rPr lang="en-US" sz="700" dirty="0">
                          <a:solidFill>
                            <a:srgbClr val="000000"/>
                          </a:solidFill>
                          <a:latin typeface="Arial"/>
                          <a:cs typeface="Arial"/>
                        </a:rPr>
                        <a:t>Intense sorrow</a:t>
                      </a:r>
                    </a:p>
                    <a:p>
                      <a:pPr marL="112395" indent="-112395">
                        <a:buFont typeface="Arial" panose="020B0604020202020204" pitchFamily="34" charset="0"/>
                        <a:buChar char="•"/>
                      </a:pPr>
                      <a:r>
                        <a:rPr lang="en-US" sz="700" dirty="0">
                          <a:solidFill>
                            <a:srgbClr val="000000"/>
                          </a:solidFill>
                          <a:latin typeface="Arial"/>
                          <a:cs typeface="Arial"/>
                        </a:rPr>
                        <a:t>Reactive distress</a:t>
                      </a:r>
                    </a:p>
                    <a:p>
                      <a:pPr marL="112395" lvl="0" indent="-112395">
                        <a:buFont typeface="Arial" panose="020B0604020202020204" pitchFamily="34" charset="0"/>
                        <a:buChar char="•"/>
                      </a:pPr>
                      <a:r>
                        <a:rPr lang="en-US" sz="700" dirty="0">
                          <a:solidFill>
                            <a:srgbClr val="000000"/>
                          </a:solidFill>
                          <a:latin typeface="Arial"/>
                          <a:cs typeface="Arial"/>
                        </a:rPr>
                        <a:t>Hopelessness</a:t>
                      </a:r>
                    </a:p>
                  </a:txBody>
                  <a:tcPr marL="56043" marR="56043" marT="28021" marB="280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14300" indent="-114300">
                        <a:buFont typeface="Arial" panose="020B0604020202020204" pitchFamily="34" charset="0"/>
                        <a:buChar char="•"/>
                      </a:pPr>
                      <a:r>
                        <a:rPr lang="en-US" sz="700" dirty="0">
                          <a:solidFill>
                            <a:srgbClr val="000000"/>
                          </a:solidFill>
                          <a:latin typeface="Arial"/>
                          <a:cs typeface="Arial"/>
                        </a:rPr>
                        <a:t>Intense psychological distress</a:t>
                      </a:r>
                    </a:p>
                    <a:p>
                      <a:pPr marL="114300" indent="-114300">
                        <a:buFont typeface="Arial" panose="020B0604020202020204" pitchFamily="34" charset="0"/>
                        <a:buChar char="•"/>
                      </a:pPr>
                      <a:r>
                        <a:rPr lang="en-US" sz="700" dirty="0">
                          <a:solidFill>
                            <a:srgbClr val="000000"/>
                          </a:solidFill>
                          <a:latin typeface="Arial"/>
                          <a:cs typeface="Arial"/>
                        </a:rPr>
                        <a:t>Persistent inability to experience positive emotions</a:t>
                      </a:r>
                    </a:p>
                    <a:p>
                      <a:pPr marL="114300" indent="-114300">
                        <a:buFont typeface="Arial" panose="020B0604020202020204" pitchFamily="34" charset="0"/>
                        <a:buChar char="•"/>
                      </a:pPr>
                      <a:r>
                        <a:rPr lang="en-US" sz="700" dirty="0">
                          <a:solidFill>
                            <a:srgbClr val="000000"/>
                          </a:solidFill>
                          <a:latin typeface="Arial"/>
                          <a:cs typeface="Arial"/>
                        </a:rPr>
                        <a:t>Anger, aggressive verbal or physical behavior</a:t>
                      </a:r>
                    </a:p>
                  </a:txBody>
                  <a:tcPr marL="56043" marR="56043" marT="28021" marB="280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28761850"/>
                  </a:ext>
                </a:extLst>
              </a:tr>
            </a:tbl>
          </a:graphicData>
        </a:graphic>
      </p:graphicFrame>
    </p:spTree>
    <p:extLst>
      <p:ext uri="{BB962C8B-B14F-4D97-AF65-F5344CB8AC3E}">
        <p14:creationId xmlns:p14="http://schemas.microsoft.com/office/powerpoint/2010/main" val="19908976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00075" y="1118507"/>
            <a:ext cx="2500312" cy="2624327"/>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71525" y="1475449"/>
            <a:ext cx="1971675" cy="1910443"/>
          </a:xfrm>
          <a:noFill/>
        </p:spPr>
        <p:txBody>
          <a:bodyPr lIns="91440" tIns="45720" rIns="91440" bIns="45720" anchor="ctr">
            <a:normAutofit/>
          </a:bodyPr>
          <a:lstStyle/>
          <a:p>
            <a:pPr>
              <a:spcBef>
                <a:spcPts val="600"/>
              </a:spcBef>
            </a:pPr>
            <a:r>
              <a:rPr lang="en-US" sz="2500">
                <a:solidFill>
                  <a:srgbClr val="FFFFFF"/>
                </a:solidFill>
                <a:latin typeface="Arial"/>
                <a:cs typeface="Arial"/>
              </a:rPr>
              <a:t>How Can I Help People Who are Grieving?</a:t>
            </a:r>
            <a:endParaRPr lang="en-US" sz="2500">
              <a:solidFill>
                <a:srgbClr val="FFFFFF"/>
              </a:solidFill>
            </a:endParaRPr>
          </a:p>
        </p:txBody>
      </p:sp>
      <p:pic>
        <p:nvPicPr>
          <p:cNvPr id="3" name="Picture 2" descr="How to support a partner who's lost a loved one - Los Angeles Times">
            <a:extLst>
              <a:ext uri="{FF2B5EF4-FFF2-40B4-BE49-F238E27FC236}">
                <a16:creationId xmlns:a16="http://schemas.microsoft.com/office/drawing/2014/main" id="{B2CBAF48-1BEB-1EDD-915D-8E7D2436FE6B}"/>
              </a:ext>
            </a:extLst>
          </p:cNvPr>
          <p:cNvPicPr>
            <a:picLocks noChangeAspect="1"/>
          </p:cNvPicPr>
          <p:nvPr/>
        </p:nvPicPr>
        <p:blipFill>
          <a:blip r:embed="rId2"/>
          <a:stretch>
            <a:fillRect/>
          </a:stretch>
        </p:blipFill>
        <p:spPr>
          <a:xfrm>
            <a:off x="3582987" y="878783"/>
            <a:ext cx="5085525" cy="3384185"/>
          </a:xfrm>
          <a:prstGeom prst="rect">
            <a:avLst/>
          </a:prstGeom>
        </p:spPr>
      </p:pic>
    </p:spTree>
    <p:extLst>
      <p:ext uri="{BB962C8B-B14F-4D97-AF65-F5344CB8AC3E}">
        <p14:creationId xmlns:p14="http://schemas.microsoft.com/office/powerpoint/2010/main" val="22591427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02472DE8-E58B-4D56-BA61-C69C601DC7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183ACFC-B25E-402F-BBD8-E42034CDD4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1632613"/>
          </a:xfrm>
          <a:custGeom>
            <a:avLst/>
            <a:gdLst>
              <a:gd name="connsiteX0" fmla="*/ 0 w 12192000"/>
              <a:gd name="connsiteY0" fmla="*/ 0 h 2237474"/>
              <a:gd name="connsiteX1" fmla="*/ 12192000 w 12192000"/>
              <a:gd name="connsiteY1" fmla="*/ 0 h 2237474"/>
              <a:gd name="connsiteX2" fmla="*/ 12192000 w 12192000"/>
              <a:gd name="connsiteY2" fmla="*/ 751299 h 2237474"/>
              <a:gd name="connsiteX3" fmla="*/ 12176759 w 12192000"/>
              <a:gd name="connsiteY3" fmla="*/ 759190 h 2237474"/>
              <a:gd name="connsiteX4" fmla="*/ 12154948 w 12192000"/>
              <a:gd name="connsiteY4" fmla="*/ 762731 h 2237474"/>
              <a:gd name="connsiteX5" fmla="*/ 12047364 w 12192000"/>
              <a:gd name="connsiteY5" fmla="*/ 749662 h 2237474"/>
              <a:gd name="connsiteX6" fmla="*/ 11890686 w 12192000"/>
              <a:gd name="connsiteY6" fmla="*/ 732766 h 2237474"/>
              <a:gd name="connsiteX7" fmla="*/ 11782413 w 12192000"/>
              <a:gd name="connsiteY7" fmla="*/ 769868 h 2237474"/>
              <a:gd name="connsiteX8" fmla="*/ 11649954 w 12192000"/>
              <a:gd name="connsiteY8" fmla="*/ 749628 h 2237474"/>
              <a:gd name="connsiteX9" fmla="*/ 11560424 w 12192000"/>
              <a:gd name="connsiteY9" fmla="*/ 748017 h 2237474"/>
              <a:gd name="connsiteX10" fmla="*/ 11358455 w 12192000"/>
              <a:gd name="connsiteY10" fmla="*/ 747593 h 2237474"/>
              <a:gd name="connsiteX11" fmla="*/ 11165209 w 12192000"/>
              <a:gd name="connsiteY11" fmla="*/ 748852 h 2237474"/>
              <a:gd name="connsiteX12" fmla="*/ 11058755 w 12192000"/>
              <a:gd name="connsiteY12" fmla="*/ 749617 h 2237474"/>
              <a:gd name="connsiteX13" fmla="*/ 10884013 w 12192000"/>
              <a:gd name="connsiteY13" fmla="*/ 760728 h 2237474"/>
              <a:gd name="connsiteX14" fmla="*/ 10834688 w 12192000"/>
              <a:gd name="connsiteY14" fmla="*/ 757726 h 2237474"/>
              <a:gd name="connsiteX15" fmla="*/ 10805004 w 12192000"/>
              <a:gd name="connsiteY15" fmla="*/ 757573 h 2237474"/>
              <a:gd name="connsiteX16" fmla="*/ 10739478 w 12192000"/>
              <a:gd name="connsiteY16" fmla="*/ 776841 h 2237474"/>
              <a:gd name="connsiteX17" fmla="*/ 10458762 w 12192000"/>
              <a:gd name="connsiteY17" fmla="*/ 755400 h 2237474"/>
              <a:gd name="connsiteX18" fmla="*/ 10246919 w 12192000"/>
              <a:gd name="connsiteY18" fmla="*/ 769960 h 2237474"/>
              <a:gd name="connsiteX19" fmla="*/ 10167995 w 12192000"/>
              <a:gd name="connsiteY19" fmla="*/ 760843 h 2237474"/>
              <a:gd name="connsiteX20" fmla="*/ 9997044 w 12192000"/>
              <a:gd name="connsiteY20" fmla="*/ 780129 h 2237474"/>
              <a:gd name="connsiteX21" fmla="*/ 9943887 w 12192000"/>
              <a:gd name="connsiteY21" fmla="*/ 804141 h 2237474"/>
              <a:gd name="connsiteX22" fmla="*/ 9918248 w 12192000"/>
              <a:gd name="connsiteY22" fmla="*/ 816628 h 2237474"/>
              <a:gd name="connsiteX23" fmla="*/ 9836148 w 12192000"/>
              <a:gd name="connsiteY23" fmla="*/ 858312 h 2237474"/>
              <a:gd name="connsiteX24" fmla="*/ 9823800 w 12192000"/>
              <a:gd name="connsiteY24" fmla="*/ 866604 h 2237474"/>
              <a:gd name="connsiteX25" fmla="*/ 9794684 w 12192000"/>
              <a:gd name="connsiteY25" fmla="*/ 864509 h 2237474"/>
              <a:gd name="connsiteX26" fmla="*/ 9778288 w 12192000"/>
              <a:gd name="connsiteY26" fmla="*/ 854362 h 2237474"/>
              <a:gd name="connsiteX27" fmla="*/ 9773886 w 12192000"/>
              <a:gd name="connsiteY27" fmla="*/ 857543 h 2237474"/>
              <a:gd name="connsiteX28" fmla="*/ 9761459 w 12192000"/>
              <a:gd name="connsiteY28" fmla="*/ 862394 h 2237474"/>
              <a:gd name="connsiteX29" fmla="*/ 9705768 w 12192000"/>
              <a:gd name="connsiteY29" fmla="*/ 894610 h 2237474"/>
              <a:gd name="connsiteX30" fmla="*/ 9683005 w 12192000"/>
              <a:gd name="connsiteY30" fmla="*/ 894128 h 2237474"/>
              <a:gd name="connsiteX31" fmla="*/ 9594438 w 12192000"/>
              <a:gd name="connsiteY31" fmla="*/ 919051 h 2237474"/>
              <a:gd name="connsiteX32" fmla="*/ 9577033 w 12192000"/>
              <a:gd name="connsiteY32" fmla="*/ 922857 h 2237474"/>
              <a:gd name="connsiteX33" fmla="*/ 9544189 w 12192000"/>
              <a:gd name="connsiteY33" fmla="*/ 938966 h 2237474"/>
              <a:gd name="connsiteX34" fmla="*/ 9534048 w 12192000"/>
              <a:gd name="connsiteY34" fmla="*/ 940158 h 2237474"/>
              <a:gd name="connsiteX35" fmla="*/ 9500499 w 12192000"/>
              <a:gd name="connsiteY35" fmla="*/ 954680 h 2237474"/>
              <a:gd name="connsiteX36" fmla="*/ 9428195 w 12192000"/>
              <a:gd name="connsiteY36" fmla="*/ 986225 h 2237474"/>
              <a:gd name="connsiteX37" fmla="*/ 9410017 w 12192000"/>
              <a:gd name="connsiteY37" fmla="*/ 993931 h 2237474"/>
              <a:gd name="connsiteX38" fmla="*/ 9392919 w 12192000"/>
              <a:gd name="connsiteY38" fmla="*/ 994656 h 2237474"/>
              <a:gd name="connsiteX39" fmla="*/ 9301293 w 12192000"/>
              <a:gd name="connsiteY39" fmla="*/ 1011593 h 2237474"/>
              <a:gd name="connsiteX40" fmla="*/ 9278619 w 12192000"/>
              <a:gd name="connsiteY40" fmla="*/ 1011878 h 2237474"/>
              <a:gd name="connsiteX41" fmla="*/ 9268019 w 12192000"/>
              <a:gd name="connsiteY41" fmla="*/ 1007442 h 2237474"/>
              <a:gd name="connsiteX42" fmla="*/ 9234662 w 12192000"/>
              <a:gd name="connsiteY42" fmla="*/ 1023056 h 2237474"/>
              <a:gd name="connsiteX43" fmla="*/ 9181033 w 12192000"/>
              <a:gd name="connsiteY43" fmla="*/ 1037921 h 2237474"/>
              <a:gd name="connsiteX44" fmla="*/ 9155969 w 12192000"/>
              <a:gd name="connsiteY44" fmla="*/ 1046804 h 2237474"/>
              <a:gd name="connsiteX45" fmla="*/ 9133985 w 12192000"/>
              <a:gd name="connsiteY45" fmla="*/ 1046450 h 2237474"/>
              <a:gd name="connsiteX46" fmla="*/ 9012987 w 12192000"/>
              <a:gd name="connsiteY46" fmla="*/ 1061986 h 2237474"/>
              <a:gd name="connsiteX47" fmla="*/ 8968445 w 12192000"/>
              <a:gd name="connsiteY47" fmla="*/ 1052169 h 2237474"/>
              <a:gd name="connsiteX48" fmla="*/ 8958984 w 12192000"/>
              <a:gd name="connsiteY48" fmla="*/ 1057212 h 2237474"/>
              <a:gd name="connsiteX49" fmla="*/ 8886001 w 12192000"/>
              <a:gd name="connsiteY49" fmla="*/ 1067468 h 2237474"/>
              <a:gd name="connsiteX50" fmla="*/ 8838610 w 12192000"/>
              <a:gd name="connsiteY50" fmla="*/ 1075091 h 2237474"/>
              <a:gd name="connsiteX51" fmla="*/ 8750383 w 12192000"/>
              <a:gd name="connsiteY51" fmla="*/ 1097387 h 2237474"/>
              <a:gd name="connsiteX52" fmla="*/ 8697365 w 12192000"/>
              <a:gd name="connsiteY52" fmla="*/ 1105869 h 2237474"/>
              <a:gd name="connsiteX53" fmla="*/ 8665605 w 12192000"/>
              <a:gd name="connsiteY53" fmla="*/ 1110791 h 2237474"/>
              <a:gd name="connsiteX54" fmla="*/ 8584946 w 12192000"/>
              <a:gd name="connsiteY54" fmla="*/ 1135226 h 2237474"/>
              <a:gd name="connsiteX55" fmla="*/ 8460755 w 12192000"/>
              <a:gd name="connsiteY55" fmla="*/ 1203427 h 2237474"/>
              <a:gd name="connsiteX56" fmla="*/ 8419755 w 12192000"/>
              <a:gd name="connsiteY56" fmla="*/ 1216260 h 2237474"/>
              <a:gd name="connsiteX57" fmla="*/ 8411626 w 12192000"/>
              <a:gd name="connsiteY57" fmla="*/ 1214397 h 2237474"/>
              <a:gd name="connsiteX58" fmla="*/ 8363469 w 12192000"/>
              <a:gd name="connsiteY58" fmla="*/ 1246658 h 2237474"/>
              <a:gd name="connsiteX59" fmla="*/ 8275497 w 12192000"/>
              <a:gd name="connsiteY59" fmla="*/ 1264396 h 2237474"/>
              <a:gd name="connsiteX60" fmla="*/ 8206287 w 12192000"/>
              <a:gd name="connsiteY60" fmla="*/ 1273060 h 2237474"/>
              <a:gd name="connsiteX61" fmla="*/ 8168705 w 12192000"/>
              <a:gd name="connsiteY61" fmla="*/ 1279956 h 2237474"/>
              <a:gd name="connsiteX62" fmla="*/ 8139997 w 12192000"/>
              <a:gd name="connsiteY62" fmla="*/ 1282713 h 2237474"/>
              <a:gd name="connsiteX63" fmla="*/ 8074238 w 12192000"/>
              <a:gd name="connsiteY63" fmla="*/ 1301895 h 2237474"/>
              <a:gd name="connsiteX64" fmla="*/ 7968292 w 12192000"/>
              <a:gd name="connsiteY64" fmla="*/ 1338779 h 2237474"/>
              <a:gd name="connsiteX65" fmla="*/ 7945122 w 12192000"/>
              <a:gd name="connsiteY65" fmla="*/ 1345477 h 2237474"/>
              <a:gd name="connsiteX66" fmla="*/ 7922771 w 12192000"/>
              <a:gd name="connsiteY66" fmla="*/ 1346645 h 2237474"/>
              <a:gd name="connsiteX67" fmla="*/ 7915461 w 12192000"/>
              <a:gd name="connsiteY67" fmla="*/ 1342919 h 2237474"/>
              <a:gd name="connsiteX68" fmla="*/ 7902328 w 12192000"/>
              <a:gd name="connsiteY68" fmla="*/ 1345865 h 2237474"/>
              <a:gd name="connsiteX69" fmla="*/ 7898322 w 12192000"/>
              <a:gd name="connsiteY69" fmla="*/ 1345689 h 2237474"/>
              <a:gd name="connsiteX70" fmla="*/ 7875879 w 12192000"/>
              <a:gd name="connsiteY70" fmla="*/ 1345646 h 2237474"/>
              <a:gd name="connsiteX71" fmla="*/ 7840612 w 12192000"/>
              <a:gd name="connsiteY71" fmla="*/ 1369373 h 2237474"/>
              <a:gd name="connsiteX72" fmla="*/ 7786819 w 12192000"/>
              <a:gd name="connsiteY72" fmla="*/ 1378970 h 2237474"/>
              <a:gd name="connsiteX73" fmla="*/ 7548172 w 12192000"/>
              <a:gd name="connsiteY73" fmla="*/ 1417460 h 2237474"/>
              <a:gd name="connsiteX74" fmla="*/ 7483437 w 12192000"/>
              <a:gd name="connsiteY74" fmla="*/ 1478152 h 2237474"/>
              <a:gd name="connsiteX75" fmla="*/ 7377870 w 12192000"/>
              <a:gd name="connsiteY75" fmla="*/ 1523319 h 2237474"/>
              <a:gd name="connsiteX76" fmla="*/ 7230737 w 12192000"/>
              <a:gd name="connsiteY76" fmla="*/ 1562633 h 2237474"/>
              <a:gd name="connsiteX77" fmla="*/ 7224458 w 12192000"/>
              <a:gd name="connsiteY77" fmla="*/ 1573008 h 2237474"/>
              <a:gd name="connsiteX78" fmla="*/ 7213486 w 12192000"/>
              <a:gd name="connsiteY78" fmla="*/ 1580987 h 2237474"/>
              <a:gd name="connsiteX79" fmla="*/ 7210972 w 12192000"/>
              <a:gd name="connsiteY79" fmla="*/ 1580856 h 2237474"/>
              <a:gd name="connsiteX80" fmla="*/ 7183121 w 12192000"/>
              <a:gd name="connsiteY80" fmla="*/ 1595162 h 2237474"/>
              <a:gd name="connsiteX81" fmla="*/ 7164601 w 12192000"/>
              <a:gd name="connsiteY81" fmla="*/ 1606490 h 2237474"/>
              <a:gd name="connsiteX82" fmla="*/ 7159286 w 12192000"/>
              <a:gd name="connsiteY82" fmla="*/ 1606850 h 2237474"/>
              <a:gd name="connsiteX83" fmla="*/ 7114651 w 12192000"/>
              <a:gd name="connsiteY83" fmla="*/ 1620959 h 2237474"/>
              <a:gd name="connsiteX84" fmla="*/ 7092727 w 12192000"/>
              <a:gd name="connsiteY84" fmla="*/ 1623628 h 2237474"/>
              <a:gd name="connsiteX85" fmla="*/ 7031309 w 12192000"/>
              <a:gd name="connsiteY85" fmla="*/ 1619451 h 2237474"/>
              <a:gd name="connsiteX86" fmla="*/ 6999084 w 12192000"/>
              <a:gd name="connsiteY86" fmla="*/ 1634317 h 2237474"/>
              <a:gd name="connsiteX87" fmla="*/ 6992107 w 12192000"/>
              <a:gd name="connsiteY87" fmla="*/ 1636860 h 2237474"/>
              <a:gd name="connsiteX88" fmla="*/ 6991765 w 12192000"/>
              <a:gd name="connsiteY88" fmla="*/ 1636725 h 2237474"/>
              <a:gd name="connsiteX89" fmla="*/ 6983996 w 12192000"/>
              <a:gd name="connsiteY89" fmla="*/ 1639040 h 2237474"/>
              <a:gd name="connsiteX90" fmla="*/ 6979383 w 12192000"/>
              <a:gd name="connsiteY90" fmla="*/ 1641496 h 2237474"/>
              <a:gd name="connsiteX91" fmla="*/ 6900177 w 12192000"/>
              <a:gd name="connsiteY91" fmla="*/ 1636016 h 2237474"/>
              <a:gd name="connsiteX92" fmla="*/ 6795372 w 12192000"/>
              <a:gd name="connsiteY92" fmla="*/ 1644845 h 2237474"/>
              <a:gd name="connsiteX93" fmla="*/ 6692251 w 12192000"/>
              <a:gd name="connsiteY93" fmla="*/ 1656357 h 2237474"/>
              <a:gd name="connsiteX94" fmla="*/ 6655235 w 12192000"/>
              <a:gd name="connsiteY94" fmla="*/ 1661869 h 2237474"/>
              <a:gd name="connsiteX95" fmla="*/ 6587857 w 12192000"/>
              <a:gd name="connsiteY95" fmla="*/ 1665769 h 2237474"/>
              <a:gd name="connsiteX96" fmla="*/ 6554894 w 12192000"/>
              <a:gd name="connsiteY96" fmla="*/ 1664428 h 2237474"/>
              <a:gd name="connsiteX97" fmla="*/ 6551579 w 12192000"/>
              <a:gd name="connsiteY97" fmla="*/ 1662213 h 2237474"/>
              <a:gd name="connsiteX98" fmla="*/ 6545693 w 12192000"/>
              <a:gd name="connsiteY98" fmla="*/ 1661776 h 2237474"/>
              <a:gd name="connsiteX99" fmla="*/ 6530561 w 12192000"/>
              <a:gd name="connsiteY99" fmla="*/ 1664619 h 2237474"/>
              <a:gd name="connsiteX100" fmla="*/ 6525028 w 12192000"/>
              <a:gd name="connsiteY100" fmla="*/ 1666354 h 2237474"/>
              <a:gd name="connsiteX101" fmla="*/ 6516595 w 12192000"/>
              <a:gd name="connsiteY101" fmla="*/ 1667475 h 2237474"/>
              <a:gd name="connsiteX102" fmla="*/ 6516340 w 12192000"/>
              <a:gd name="connsiteY102" fmla="*/ 1667291 h 2237474"/>
              <a:gd name="connsiteX103" fmla="*/ 6508541 w 12192000"/>
              <a:gd name="connsiteY103" fmla="*/ 1668757 h 2237474"/>
              <a:gd name="connsiteX104" fmla="*/ 6471012 w 12192000"/>
              <a:gd name="connsiteY104" fmla="*/ 1678604 h 2237474"/>
              <a:gd name="connsiteX105" fmla="*/ 6415265 w 12192000"/>
              <a:gd name="connsiteY105" fmla="*/ 1665317 h 2237474"/>
              <a:gd name="connsiteX106" fmla="*/ 6393343 w 12192000"/>
              <a:gd name="connsiteY106" fmla="*/ 1664672 h 2237474"/>
              <a:gd name="connsiteX107" fmla="*/ 6380457 w 12192000"/>
              <a:gd name="connsiteY107" fmla="*/ 1662376 h 2237474"/>
              <a:gd name="connsiteX108" fmla="*/ 6280959 w 12192000"/>
              <a:gd name="connsiteY108" fmla="*/ 1689329 h 2237474"/>
              <a:gd name="connsiteX109" fmla="*/ 6266765 w 12192000"/>
              <a:gd name="connsiteY109" fmla="*/ 1695560 h 2237474"/>
              <a:gd name="connsiteX110" fmla="*/ 6255823 w 12192000"/>
              <a:gd name="connsiteY110" fmla="*/ 1704850 h 2237474"/>
              <a:gd name="connsiteX111" fmla="*/ 6098321 w 12192000"/>
              <a:gd name="connsiteY111" fmla="*/ 1721646 h 2237474"/>
              <a:gd name="connsiteX112" fmla="*/ 5880652 w 12192000"/>
              <a:gd name="connsiteY112" fmla="*/ 1779643 h 2237474"/>
              <a:gd name="connsiteX113" fmla="*/ 5785959 w 12192000"/>
              <a:gd name="connsiteY113" fmla="*/ 1775307 h 2237474"/>
              <a:gd name="connsiteX114" fmla="*/ 5643534 w 12192000"/>
              <a:gd name="connsiteY114" fmla="*/ 1802919 h 2237474"/>
              <a:gd name="connsiteX115" fmla="*/ 5518799 w 12192000"/>
              <a:gd name="connsiteY115" fmla="*/ 1818312 h 2237474"/>
              <a:gd name="connsiteX116" fmla="*/ 5505014 w 12192000"/>
              <a:gd name="connsiteY116" fmla="*/ 1819259 h 2237474"/>
              <a:gd name="connsiteX117" fmla="*/ 5499949 w 12192000"/>
              <a:gd name="connsiteY117" fmla="*/ 1814490 h 2237474"/>
              <a:gd name="connsiteX118" fmla="*/ 5453307 w 12192000"/>
              <a:gd name="connsiteY118" fmla="*/ 1815450 h 2237474"/>
              <a:gd name="connsiteX119" fmla="*/ 5364192 w 12192000"/>
              <a:gd name="connsiteY119" fmla="*/ 1826074 h 2237474"/>
              <a:gd name="connsiteX120" fmla="*/ 5350380 w 12192000"/>
              <a:gd name="connsiteY120" fmla="*/ 1830891 h 2237474"/>
              <a:gd name="connsiteX121" fmla="*/ 5259633 w 12192000"/>
              <a:gd name="connsiteY121" fmla="*/ 1837160 h 2237474"/>
              <a:gd name="connsiteX122" fmla="*/ 5197513 w 12192000"/>
              <a:gd name="connsiteY122" fmla="*/ 1844718 h 2237474"/>
              <a:gd name="connsiteX123" fmla="*/ 5184170 w 12192000"/>
              <a:gd name="connsiteY123" fmla="*/ 1849402 h 2237474"/>
              <a:gd name="connsiteX124" fmla="*/ 5168852 w 12192000"/>
              <a:gd name="connsiteY124" fmla="*/ 1844846 h 2237474"/>
              <a:gd name="connsiteX125" fmla="*/ 5164370 w 12192000"/>
              <a:gd name="connsiteY125" fmla="*/ 1840597 h 2237474"/>
              <a:gd name="connsiteX126" fmla="*/ 5114927 w 12192000"/>
              <a:gd name="connsiteY126" fmla="*/ 1847827 h 2237474"/>
              <a:gd name="connsiteX127" fmla="*/ 5108970 w 12192000"/>
              <a:gd name="connsiteY127" fmla="*/ 1847935 h 2237474"/>
              <a:gd name="connsiteX128" fmla="*/ 5067961 w 12192000"/>
              <a:gd name="connsiteY128" fmla="*/ 1845917 h 2237474"/>
              <a:gd name="connsiteX129" fmla="*/ 5007075 w 12192000"/>
              <a:gd name="connsiteY129" fmla="*/ 1838626 h 2237474"/>
              <a:gd name="connsiteX130" fmla="*/ 4944087 w 12192000"/>
              <a:gd name="connsiteY130" fmla="*/ 1823332 h 2237474"/>
              <a:gd name="connsiteX131" fmla="*/ 4907662 w 12192000"/>
              <a:gd name="connsiteY131" fmla="*/ 1816900 h 2237474"/>
              <a:gd name="connsiteX132" fmla="*/ 4882386 w 12192000"/>
              <a:gd name="connsiteY132" fmla="*/ 1809844 h 2237474"/>
              <a:gd name="connsiteX133" fmla="*/ 4811440 w 12192000"/>
              <a:gd name="connsiteY133" fmla="*/ 1804655 h 2237474"/>
              <a:gd name="connsiteX134" fmla="*/ 4691075 w 12192000"/>
              <a:gd name="connsiteY134" fmla="*/ 1801389 h 2237474"/>
              <a:gd name="connsiteX135" fmla="*/ 4647449 w 12192000"/>
              <a:gd name="connsiteY135" fmla="*/ 1793181 h 2237474"/>
              <a:gd name="connsiteX136" fmla="*/ 4645504 w 12192000"/>
              <a:gd name="connsiteY136" fmla="*/ 1787606 h 2237474"/>
              <a:gd name="connsiteX137" fmla="*/ 4632229 w 12192000"/>
              <a:gd name="connsiteY137" fmla="*/ 1785815 h 2237474"/>
              <a:gd name="connsiteX138" fmla="*/ 4629273 w 12192000"/>
              <a:gd name="connsiteY138" fmla="*/ 1784355 h 2237474"/>
              <a:gd name="connsiteX139" fmla="*/ 4611738 w 12192000"/>
              <a:gd name="connsiteY139" fmla="*/ 1776964 h 2237474"/>
              <a:gd name="connsiteX140" fmla="*/ 4560070 w 12192000"/>
              <a:gd name="connsiteY140" fmla="*/ 1785640 h 2237474"/>
              <a:gd name="connsiteX141" fmla="*/ 4536503 w 12192000"/>
              <a:gd name="connsiteY141" fmla="*/ 1785334 h 2237474"/>
              <a:gd name="connsiteX142" fmla="*/ 4513724 w 12192000"/>
              <a:gd name="connsiteY142" fmla="*/ 1791996 h 2237474"/>
              <a:gd name="connsiteX143" fmla="*/ 4501513 w 12192000"/>
              <a:gd name="connsiteY143" fmla="*/ 1799835 h 2237474"/>
              <a:gd name="connsiteX144" fmla="*/ 4459076 w 12192000"/>
              <a:gd name="connsiteY144" fmla="*/ 1813003 h 2237474"/>
              <a:gd name="connsiteX145" fmla="*/ 4459810 w 12192000"/>
              <a:gd name="connsiteY145" fmla="*/ 1797886 h 2237474"/>
              <a:gd name="connsiteX146" fmla="*/ 4379064 w 12192000"/>
              <a:gd name="connsiteY146" fmla="*/ 1817177 h 2237474"/>
              <a:gd name="connsiteX147" fmla="*/ 4319209 w 12192000"/>
              <a:gd name="connsiteY147" fmla="*/ 1834833 h 2237474"/>
              <a:gd name="connsiteX148" fmla="*/ 4306907 w 12192000"/>
              <a:gd name="connsiteY148" fmla="*/ 1841641 h 2237474"/>
              <a:gd name="connsiteX149" fmla="*/ 4290981 w 12192000"/>
              <a:gd name="connsiteY149" fmla="*/ 1839677 h 2237474"/>
              <a:gd name="connsiteX150" fmla="*/ 4285792 w 12192000"/>
              <a:gd name="connsiteY150" fmla="*/ 1836231 h 2237474"/>
              <a:gd name="connsiteX151" fmla="*/ 4238372 w 12192000"/>
              <a:gd name="connsiteY151" fmla="*/ 1851480 h 2237474"/>
              <a:gd name="connsiteX152" fmla="*/ 4232517 w 12192000"/>
              <a:gd name="connsiteY152" fmla="*/ 1852567 h 2237474"/>
              <a:gd name="connsiteX153" fmla="*/ 4191732 w 12192000"/>
              <a:gd name="connsiteY153" fmla="*/ 1857328 h 2237474"/>
              <a:gd name="connsiteX154" fmla="*/ 4065532 w 12192000"/>
              <a:gd name="connsiteY154" fmla="*/ 1855477 h 2237474"/>
              <a:gd name="connsiteX155" fmla="*/ 4028460 w 12192000"/>
              <a:gd name="connsiteY155" fmla="*/ 1855137 h 2237474"/>
              <a:gd name="connsiteX156" fmla="*/ 4002267 w 12192000"/>
              <a:gd name="connsiteY156" fmla="*/ 1852352 h 2237474"/>
              <a:gd name="connsiteX157" fmla="*/ 3931396 w 12192000"/>
              <a:gd name="connsiteY157" fmla="*/ 1858915 h 2237474"/>
              <a:gd name="connsiteX158" fmla="*/ 3812162 w 12192000"/>
              <a:gd name="connsiteY158" fmla="*/ 1875501 h 2237474"/>
              <a:gd name="connsiteX159" fmla="*/ 3767672 w 12192000"/>
              <a:gd name="connsiteY159" fmla="*/ 1874600 h 2237474"/>
              <a:gd name="connsiteX160" fmla="*/ 3764741 w 12192000"/>
              <a:gd name="connsiteY160" fmla="*/ 1869433 h 2237474"/>
              <a:gd name="connsiteX161" fmla="*/ 3751332 w 12192000"/>
              <a:gd name="connsiteY161" fmla="*/ 1869854 h 2237474"/>
              <a:gd name="connsiteX162" fmla="*/ 3748155 w 12192000"/>
              <a:gd name="connsiteY162" fmla="*/ 1868903 h 2237474"/>
              <a:gd name="connsiteX163" fmla="*/ 3729530 w 12192000"/>
              <a:gd name="connsiteY163" fmla="*/ 1864513 h 2237474"/>
              <a:gd name="connsiteX164" fmla="*/ 3680177 w 12192000"/>
              <a:gd name="connsiteY164" fmla="*/ 1881552 h 2237474"/>
              <a:gd name="connsiteX165" fmla="*/ 3567259 w 12192000"/>
              <a:gd name="connsiteY165" fmla="*/ 1893482 h 2237474"/>
              <a:gd name="connsiteX166" fmla="*/ 3405770 w 12192000"/>
              <a:gd name="connsiteY166" fmla="*/ 1904591 h 2237474"/>
              <a:gd name="connsiteX167" fmla="*/ 3280097 w 12192000"/>
              <a:gd name="connsiteY167" fmla="*/ 1919610 h 2237474"/>
              <a:gd name="connsiteX168" fmla="*/ 3123424 w 12192000"/>
              <a:gd name="connsiteY168" fmla="*/ 1952930 h 2237474"/>
              <a:gd name="connsiteX169" fmla="*/ 3009910 w 12192000"/>
              <a:gd name="connsiteY169" fmla="*/ 1957866 h 2237474"/>
              <a:gd name="connsiteX170" fmla="*/ 2995934 w 12192000"/>
              <a:gd name="connsiteY170" fmla="*/ 1967085 h 2237474"/>
              <a:gd name="connsiteX171" fmla="*/ 2980071 w 12192000"/>
              <a:gd name="connsiteY171" fmla="*/ 1972988 h 2237474"/>
              <a:gd name="connsiteX172" fmla="*/ 2978094 w 12192000"/>
              <a:gd name="connsiteY172" fmla="*/ 1972369 h 2237474"/>
              <a:gd name="connsiteX173" fmla="*/ 2942858 w 12192000"/>
              <a:gd name="connsiteY173" fmla="*/ 1981367 h 2237474"/>
              <a:gd name="connsiteX174" fmla="*/ 2875436 w 12192000"/>
              <a:gd name="connsiteY174" fmla="*/ 1996977 h 2237474"/>
              <a:gd name="connsiteX175" fmla="*/ 2874892 w 12192000"/>
              <a:gd name="connsiteY175" fmla="*/ 1996085 h 2237474"/>
              <a:gd name="connsiteX176" fmla="*/ 2864145 w 12192000"/>
              <a:gd name="connsiteY176" fmla="*/ 1994061 h 2237474"/>
              <a:gd name="connsiteX177" fmla="*/ 2843662 w 12192000"/>
              <a:gd name="connsiteY177" fmla="*/ 1992498 h 2237474"/>
              <a:gd name="connsiteX178" fmla="*/ 2796128 w 12192000"/>
              <a:gd name="connsiteY178" fmla="*/ 1976403 h 2237474"/>
              <a:gd name="connsiteX179" fmla="*/ 2756784 w 12192000"/>
              <a:gd name="connsiteY179" fmla="*/ 1985116 h 2237474"/>
              <a:gd name="connsiteX180" fmla="*/ 2748833 w 12192000"/>
              <a:gd name="connsiteY180" fmla="*/ 1986323 h 2237474"/>
              <a:gd name="connsiteX181" fmla="*/ 2748661 w 12192000"/>
              <a:gd name="connsiteY181" fmla="*/ 1986122 h 2237474"/>
              <a:gd name="connsiteX182" fmla="*/ 2740251 w 12192000"/>
              <a:gd name="connsiteY182" fmla="*/ 1986946 h 2237474"/>
              <a:gd name="connsiteX183" fmla="*/ 2718916 w 12192000"/>
              <a:gd name="connsiteY183" fmla="*/ 1990867 h 2237474"/>
              <a:gd name="connsiteX184" fmla="*/ 2713522 w 12192000"/>
              <a:gd name="connsiteY184" fmla="*/ 1990173 h 2237474"/>
              <a:gd name="connsiteX185" fmla="*/ 2680597 w 12192000"/>
              <a:gd name="connsiteY185" fmla="*/ 1984996 h 2237474"/>
              <a:gd name="connsiteX186" fmla="*/ 2578178 w 12192000"/>
              <a:gd name="connsiteY186" fmla="*/ 1990531 h 2237474"/>
              <a:gd name="connsiteX187" fmla="*/ 2476147 w 12192000"/>
              <a:gd name="connsiteY187" fmla="*/ 1998305 h 2237474"/>
              <a:gd name="connsiteX188" fmla="*/ 2373568 w 12192000"/>
              <a:gd name="connsiteY188" fmla="*/ 2003219 h 2237474"/>
              <a:gd name="connsiteX189" fmla="*/ 2321399 w 12192000"/>
              <a:gd name="connsiteY189" fmla="*/ 1989467 h 2237474"/>
              <a:gd name="connsiteX190" fmla="*/ 2315525 w 12192000"/>
              <a:gd name="connsiteY190" fmla="*/ 1989708 h 2237474"/>
              <a:gd name="connsiteX191" fmla="*/ 2300792 w 12192000"/>
              <a:gd name="connsiteY191" fmla="*/ 1994290 h 2237474"/>
              <a:gd name="connsiteX192" fmla="*/ 2295469 w 12192000"/>
              <a:gd name="connsiteY192" fmla="*/ 1996659 h 2237474"/>
              <a:gd name="connsiteX193" fmla="*/ 2287219 w 12192000"/>
              <a:gd name="connsiteY193" fmla="*/ 1998750 h 2237474"/>
              <a:gd name="connsiteX194" fmla="*/ 2286948 w 12192000"/>
              <a:gd name="connsiteY194" fmla="*/ 1998596 h 2237474"/>
              <a:gd name="connsiteX195" fmla="*/ 2243069 w 12192000"/>
              <a:gd name="connsiteY195" fmla="*/ 2015111 h 2237474"/>
              <a:gd name="connsiteX196" fmla="*/ 2186609 w 12192000"/>
              <a:gd name="connsiteY196" fmla="*/ 2008263 h 2237474"/>
              <a:gd name="connsiteX197" fmla="*/ 2164831 w 12192000"/>
              <a:gd name="connsiteY197" fmla="*/ 2010143 h 2237474"/>
              <a:gd name="connsiteX198" fmla="*/ 2152836 w 12192000"/>
              <a:gd name="connsiteY198" fmla="*/ 2010048 h 2237474"/>
              <a:gd name="connsiteX199" fmla="*/ 2117102 w 12192000"/>
              <a:gd name="connsiteY199" fmla="*/ 2023004 h 2237474"/>
              <a:gd name="connsiteX200" fmla="*/ 2111935 w 12192000"/>
              <a:gd name="connsiteY200" fmla="*/ 2023163 h 2237474"/>
              <a:gd name="connsiteX201" fmla="*/ 2089991 w 12192000"/>
              <a:gd name="connsiteY201" fmla="*/ 2034193 h 2237474"/>
              <a:gd name="connsiteX202" fmla="*/ 2058061 w 12192000"/>
              <a:gd name="connsiteY202" fmla="*/ 2047942 h 2237474"/>
              <a:gd name="connsiteX203" fmla="*/ 2055737 w 12192000"/>
              <a:gd name="connsiteY203" fmla="*/ 2047704 h 2237474"/>
              <a:gd name="connsiteX204" fmla="*/ 2042244 w 12192000"/>
              <a:gd name="connsiteY204" fmla="*/ 2055560 h 2237474"/>
              <a:gd name="connsiteX205" fmla="*/ 1976224 w 12192000"/>
              <a:gd name="connsiteY205" fmla="*/ 2074257 h 2237474"/>
              <a:gd name="connsiteX206" fmla="*/ 1877728 w 12192000"/>
              <a:gd name="connsiteY206" fmla="*/ 2101004 h 2237474"/>
              <a:gd name="connsiteX207" fmla="*/ 1759056 w 12192000"/>
              <a:gd name="connsiteY207" fmla="*/ 2125608 h 2237474"/>
              <a:gd name="connsiteX208" fmla="*/ 1637948 w 12192000"/>
              <a:gd name="connsiteY208" fmla="*/ 2172597 h 2237474"/>
              <a:gd name="connsiteX209" fmla="*/ 1434549 w 12192000"/>
              <a:gd name="connsiteY209" fmla="*/ 2234522 h 2237474"/>
              <a:gd name="connsiteX210" fmla="*/ 1398481 w 12192000"/>
              <a:gd name="connsiteY210" fmla="*/ 2237074 h 2237474"/>
              <a:gd name="connsiteX211" fmla="*/ 1398407 w 12192000"/>
              <a:gd name="connsiteY211" fmla="*/ 2237095 h 2237474"/>
              <a:gd name="connsiteX212" fmla="*/ 1370962 w 12192000"/>
              <a:gd name="connsiteY212" fmla="*/ 2237474 h 2237474"/>
              <a:gd name="connsiteX213" fmla="*/ 1356367 w 12192000"/>
              <a:gd name="connsiteY213" fmla="*/ 2235089 h 2237474"/>
              <a:gd name="connsiteX214" fmla="*/ 1324828 w 12192000"/>
              <a:gd name="connsiteY214" fmla="*/ 2231968 h 2237474"/>
              <a:gd name="connsiteX215" fmla="*/ 1297744 w 12192000"/>
              <a:gd name="connsiteY215" fmla="*/ 2235849 h 2237474"/>
              <a:gd name="connsiteX216" fmla="*/ 1286236 w 12192000"/>
              <a:gd name="connsiteY216" fmla="*/ 2233135 h 2237474"/>
              <a:gd name="connsiteX217" fmla="*/ 1283504 w 12192000"/>
              <a:gd name="connsiteY217" fmla="*/ 2233797 h 2237474"/>
              <a:gd name="connsiteX218" fmla="*/ 1279765 w 12192000"/>
              <a:gd name="connsiteY218" fmla="*/ 2229639 h 2237474"/>
              <a:gd name="connsiteX219" fmla="*/ 1195347 w 12192000"/>
              <a:gd name="connsiteY219" fmla="*/ 2212354 h 2237474"/>
              <a:gd name="connsiteX220" fmla="*/ 970251 w 12192000"/>
              <a:gd name="connsiteY220" fmla="*/ 2221029 h 2237474"/>
              <a:gd name="connsiteX221" fmla="*/ 812914 w 12192000"/>
              <a:gd name="connsiteY221" fmla="*/ 2202752 h 2237474"/>
              <a:gd name="connsiteX222" fmla="*/ 800195 w 12192000"/>
              <a:gd name="connsiteY222" fmla="*/ 2209407 h 2237474"/>
              <a:gd name="connsiteX223" fmla="*/ 784978 w 12192000"/>
              <a:gd name="connsiteY223" fmla="*/ 2212360 h 2237474"/>
              <a:gd name="connsiteX224" fmla="*/ 681987 w 12192000"/>
              <a:gd name="connsiteY224" fmla="*/ 2216757 h 2237474"/>
              <a:gd name="connsiteX225" fmla="*/ 669923 w 12192000"/>
              <a:gd name="connsiteY225" fmla="*/ 2211682 h 2237474"/>
              <a:gd name="connsiteX226" fmla="*/ 648680 w 12192000"/>
              <a:gd name="connsiteY226" fmla="*/ 2206229 h 2237474"/>
              <a:gd name="connsiteX227" fmla="*/ 597225 w 12192000"/>
              <a:gd name="connsiteY227" fmla="*/ 2180999 h 2237474"/>
              <a:gd name="connsiteX228" fmla="*/ 558449 w 12192000"/>
              <a:gd name="connsiteY228" fmla="*/ 2182346 h 2237474"/>
              <a:gd name="connsiteX229" fmla="*/ 550517 w 12192000"/>
              <a:gd name="connsiteY229" fmla="*/ 2182060 h 2237474"/>
              <a:gd name="connsiteX230" fmla="*/ 550309 w 12192000"/>
              <a:gd name="connsiteY230" fmla="*/ 2181825 h 2237474"/>
              <a:gd name="connsiteX231" fmla="*/ 541836 w 12192000"/>
              <a:gd name="connsiteY231" fmla="*/ 2181063 h 2237474"/>
              <a:gd name="connsiteX232" fmla="*/ 536057 w 12192000"/>
              <a:gd name="connsiteY232" fmla="*/ 2181537 h 2237474"/>
              <a:gd name="connsiteX233" fmla="*/ 520671 w 12192000"/>
              <a:gd name="connsiteY233" fmla="*/ 2180980 h 2237474"/>
              <a:gd name="connsiteX234" fmla="*/ 515024 w 12192000"/>
              <a:gd name="connsiteY234" fmla="*/ 2179258 h 2237474"/>
              <a:gd name="connsiteX235" fmla="*/ 512278 w 12192000"/>
              <a:gd name="connsiteY235" fmla="*/ 2176369 h 2237474"/>
              <a:gd name="connsiteX236" fmla="*/ 480419 w 12192000"/>
              <a:gd name="connsiteY236" fmla="*/ 2167807 h 2237474"/>
              <a:gd name="connsiteX237" fmla="*/ 413835 w 12192000"/>
              <a:gd name="connsiteY237" fmla="*/ 2156783 h 2237474"/>
              <a:gd name="connsiteX238" fmla="*/ 376513 w 12192000"/>
              <a:gd name="connsiteY238" fmla="*/ 2154014 h 2237474"/>
              <a:gd name="connsiteX239" fmla="*/ 273386 w 12192000"/>
              <a:gd name="connsiteY239" fmla="*/ 2142551 h 2237474"/>
              <a:gd name="connsiteX240" fmla="*/ 169207 w 12192000"/>
              <a:gd name="connsiteY240" fmla="*/ 2128100 h 2237474"/>
              <a:gd name="connsiteX241" fmla="*/ 93149 w 12192000"/>
              <a:gd name="connsiteY241" fmla="*/ 2105324 h 2237474"/>
              <a:gd name="connsiteX242" fmla="*/ 88109 w 12192000"/>
              <a:gd name="connsiteY242" fmla="*/ 2106704 h 2237474"/>
              <a:gd name="connsiteX243" fmla="*/ 80022 w 12192000"/>
              <a:gd name="connsiteY243" fmla="*/ 2107254 h 2237474"/>
              <a:gd name="connsiteX244" fmla="*/ 79717 w 12192000"/>
              <a:gd name="connsiteY244" fmla="*/ 2107046 h 2237474"/>
              <a:gd name="connsiteX245" fmla="*/ 72352 w 12192000"/>
              <a:gd name="connsiteY245" fmla="*/ 2107991 h 2237474"/>
              <a:gd name="connsiteX246" fmla="*/ 37645 w 12192000"/>
              <a:gd name="connsiteY246" fmla="*/ 2115401 h 2237474"/>
              <a:gd name="connsiteX247" fmla="*/ 4572 w 12192000"/>
              <a:gd name="connsiteY247" fmla="*/ 2111091 h 2237474"/>
              <a:gd name="connsiteX248" fmla="*/ 0 w 12192000"/>
              <a:gd name="connsiteY248" fmla="*/ 2110468 h 2237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Lst>
            <a:rect l="l" t="t" r="r" b="b"/>
            <a:pathLst>
              <a:path w="12192000" h="2237474">
                <a:moveTo>
                  <a:pt x="0" y="0"/>
                </a:moveTo>
                <a:lnTo>
                  <a:pt x="12192000" y="0"/>
                </a:lnTo>
                <a:lnTo>
                  <a:pt x="12192000" y="751299"/>
                </a:lnTo>
                <a:lnTo>
                  <a:pt x="12176759" y="759190"/>
                </a:lnTo>
                <a:cubicBezTo>
                  <a:pt x="12165968" y="763819"/>
                  <a:pt x="12157853" y="765770"/>
                  <a:pt x="12154948" y="762731"/>
                </a:cubicBezTo>
                <a:cubicBezTo>
                  <a:pt x="12116503" y="759396"/>
                  <a:pt x="12073342" y="763579"/>
                  <a:pt x="12047364" y="749662"/>
                </a:cubicBezTo>
                <a:cubicBezTo>
                  <a:pt x="12041261" y="730599"/>
                  <a:pt x="11914319" y="741909"/>
                  <a:pt x="11890686" y="732766"/>
                </a:cubicBezTo>
                <a:cubicBezTo>
                  <a:pt x="11832408" y="747890"/>
                  <a:pt x="11815359" y="777569"/>
                  <a:pt x="11782413" y="769868"/>
                </a:cubicBezTo>
                <a:cubicBezTo>
                  <a:pt x="11760031" y="763594"/>
                  <a:pt x="11675205" y="777151"/>
                  <a:pt x="11649954" y="749628"/>
                </a:cubicBezTo>
                <a:cubicBezTo>
                  <a:pt x="11608286" y="767874"/>
                  <a:pt x="11593031" y="740811"/>
                  <a:pt x="11560424" y="748017"/>
                </a:cubicBezTo>
                <a:cubicBezTo>
                  <a:pt x="11488916" y="747650"/>
                  <a:pt x="11449669" y="773362"/>
                  <a:pt x="11358455" y="747593"/>
                </a:cubicBezTo>
                <a:cubicBezTo>
                  <a:pt x="11316233" y="754756"/>
                  <a:pt x="11256313" y="713012"/>
                  <a:pt x="11165209" y="748852"/>
                </a:cubicBezTo>
                <a:cubicBezTo>
                  <a:pt x="11113345" y="753539"/>
                  <a:pt x="11140250" y="736122"/>
                  <a:pt x="11058755" y="749617"/>
                </a:cubicBezTo>
                <a:cubicBezTo>
                  <a:pt x="11036836" y="722990"/>
                  <a:pt x="10909903" y="759211"/>
                  <a:pt x="10884013" y="760728"/>
                </a:cubicBezTo>
                <a:cubicBezTo>
                  <a:pt x="10864519" y="743356"/>
                  <a:pt x="10853492" y="756172"/>
                  <a:pt x="10834688" y="757726"/>
                </a:cubicBezTo>
                <a:cubicBezTo>
                  <a:pt x="10826871" y="747343"/>
                  <a:pt x="10811086" y="746602"/>
                  <a:pt x="10805004" y="757573"/>
                </a:cubicBezTo>
                <a:cubicBezTo>
                  <a:pt x="10810951" y="784448"/>
                  <a:pt x="10744688" y="759043"/>
                  <a:pt x="10739478" y="776841"/>
                </a:cubicBezTo>
                <a:cubicBezTo>
                  <a:pt x="10678284" y="779408"/>
                  <a:pt x="10540854" y="756546"/>
                  <a:pt x="10458762" y="755400"/>
                </a:cubicBezTo>
                <a:cubicBezTo>
                  <a:pt x="10426976" y="747433"/>
                  <a:pt x="10362961" y="776166"/>
                  <a:pt x="10246919" y="769960"/>
                </a:cubicBezTo>
                <a:cubicBezTo>
                  <a:pt x="10231631" y="763610"/>
                  <a:pt x="10172943" y="749095"/>
                  <a:pt x="10167995" y="760843"/>
                </a:cubicBezTo>
                <a:cubicBezTo>
                  <a:pt x="10131971" y="759999"/>
                  <a:pt x="10021683" y="796978"/>
                  <a:pt x="9997044" y="780129"/>
                </a:cubicBezTo>
                <a:cubicBezTo>
                  <a:pt x="10001018" y="806225"/>
                  <a:pt x="9951331" y="779975"/>
                  <a:pt x="9943887" y="804141"/>
                </a:cubicBezTo>
                <a:lnTo>
                  <a:pt x="9918248" y="816628"/>
                </a:lnTo>
                <a:lnTo>
                  <a:pt x="9836148" y="858312"/>
                </a:lnTo>
                <a:lnTo>
                  <a:pt x="9823800" y="866604"/>
                </a:lnTo>
                <a:lnTo>
                  <a:pt x="9794684" y="864509"/>
                </a:lnTo>
                <a:lnTo>
                  <a:pt x="9778288" y="854362"/>
                </a:lnTo>
                <a:lnTo>
                  <a:pt x="9773886" y="857543"/>
                </a:lnTo>
                <a:cubicBezTo>
                  <a:pt x="9769008" y="863842"/>
                  <a:pt x="9766501" y="867741"/>
                  <a:pt x="9761459" y="862394"/>
                </a:cubicBezTo>
                <a:lnTo>
                  <a:pt x="9705768" y="894610"/>
                </a:lnTo>
                <a:cubicBezTo>
                  <a:pt x="9699860" y="897215"/>
                  <a:pt x="9692576" y="897590"/>
                  <a:pt x="9683005" y="894128"/>
                </a:cubicBezTo>
                <a:cubicBezTo>
                  <a:pt x="9664449" y="898200"/>
                  <a:pt x="9612100" y="914263"/>
                  <a:pt x="9594438" y="919051"/>
                </a:cubicBezTo>
                <a:lnTo>
                  <a:pt x="9577033" y="922857"/>
                </a:lnTo>
                <a:cubicBezTo>
                  <a:pt x="9568659" y="926175"/>
                  <a:pt x="9551353" y="936082"/>
                  <a:pt x="9544189" y="938966"/>
                </a:cubicBezTo>
                <a:cubicBezTo>
                  <a:pt x="9538380" y="940584"/>
                  <a:pt x="9541329" y="937538"/>
                  <a:pt x="9534048" y="940158"/>
                </a:cubicBezTo>
                <a:cubicBezTo>
                  <a:pt x="9533709" y="946069"/>
                  <a:pt x="9530854" y="951684"/>
                  <a:pt x="9500499" y="954680"/>
                </a:cubicBezTo>
                <a:cubicBezTo>
                  <a:pt x="9481230" y="968165"/>
                  <a:pt x="9456325" y="979029"/>
                  <a:pt x="9428195" y="986225"/>
                </a:cubicBezTo>
                <a:cubicBezTo>
                  <a:pt x="9422499" y="981315"/>
                  <a:pt x="9414660" y="991352"/>
                  <a:pt x="9410017" y="993931"/>
                </a:cubicBezTo>
                <a:cubicBezTo>
                  <a:pt x="9408360" y="990327"/>
                  <a:pt x="9395782" y="990863"/>
                  <a:pt x="9392919" y="994656"/>
                </a:cubicBezTo>
                <a:cubicBezTo>
                  <a:pt x="9310581" y="1024474"/>
                  <a:pt x="9345163" y="981210"/>
                  <a:pt x="9301293" y="1011593"/>
                </a:cubicBezTo>
                <a:cubicBezTo>
                  <a:pt x="9292916" y="1014346"/>
                  <a:pt x="9285483" y="1013807"/>
                  <a:pt x="9278619" y="1011878"/>
                </a:cubicBezTo>
                <a:lnTo>
                  <a:pt x="9268019" y="1007442"/>
                </a:lnTo>
                <a:lnTo>
                  <a:pt x="9234662" y="1023056"/>
                </a:lnTo>
                <a:cubicBezTo>
                  <a:pt x="9217868" y="1029197"/>
                  <a:pt x="9199852" y="1034202"/>
                  <a:pt x="9181033" y="1037921"/>
                </a:cubicBezTo>
                <a:cubicBezTo>
                  <a:pt x="9174974" y="1030923"/>
                  <a:pt x="9162516" y="1043719"/>
                  <a:pt x="9155969" y="1046804"/>
                </a:cubicBezTo>
                <a:cubicBezTo>
                  <a:pt x="9154734" y="1041866"/>
                  <a:pt x="9138567" y="1041606"/>
                  <a:pt x="9133985" y="1046450"/>
                </a:cubicBezTo>
                <a:cubicBezTo>
                  <a:pt x="9021681" y="1079910"/>
                  <a:pt x="9076377" y="1024799"/>
                  <a:pt x="9012987" y="1061986"/>
                </a:cubicBezTo>
                <a:lnTo>
                  <a:pt x="8968445" y="1052169"/>
                </a:lnTo>
                <a:lnTo>
                  <a:pt x="8958984" y="1057212"/>
                </a:lnTo>
                <a:cubicBezTo>
                  <a:pt x="8920115" y="1062770"/>
                  <a:pt x="8906181" y="1053838"/>
                  <a:pt x="8886001" y="1067468"/>
                </a:cubicBezTo>
                <a:cubicBezTo>
                  <a:pt x="8847384" y="1050046"/>
                  <a:pt x="8863283" y="1068286"/>
                  <a:pt x="8838610" y="1075091"/>
                </a:cubicBezTo>
                <a:cubicBezTo>
                  <a:pt x="8816007" y="1080079"/>
                  <a:pt x="8773923" y="1092257"/>
                  <a:pt x="8750383" y="1097387"/>
                </a:cubicBezTo>
                <a:cubicBezTo>
                  <a:pt x="8735450" y="1116502"/>
                  <a:pt x="8721220" y="1097372"/>
                  <a:pt x="8697365" y="1105869"/>
                </a:cubicBezTo>
                <a:cubicBezTo>
                  <a:pt x="8687037" y="1113735"/>
                  <a:pt x="8678781" y="1115961"/>
                  <a:pt x="8665605" y="1110791"/>
                </a:cubicBezTo>
                <a:cubicBezTo>
                  <a:pt x="8618410" y="1148662"/>
                  <a:pt x="8633049" y="1116609"/>
                  <a:pt x="8584946" y="1135226"/>
                </a:cubicBezTo>
                <a:cubicBezTo>
                  <a:pt x="8544020" y="1153499"/>
                  <a:pt x="8496232" y="1168229"/>
                  <a:pt x="8460755" y="1203427"/>
                </a:cubicBezTo>
                <a:cubicBezTo>
                  <a:pt x="8454928" y="1212828"/>
                  <a:pt x="8436573" y="1218574"/>
                  <a:pt x="8419755" y="1216260"/>
                </a:cubicBezTo>
                <a:cubicBezTo>
                  <a:pt x="8416861" y="1215863"/>
                  <a:pt x="8414124" y="1215234"/>
                  <a:pt x="8411626" y="1214397"/>
                </a:cubicBezTo>
                <a:cubicBezTo>
                  <a:pt x="8391326" y="1238641"/>
                  <a:pt x="8371389" y="1231045"/>
                  <a:pt x="8363469" y="1246658"/>
                </a:cubicBezTo>
                <a:cubicBezTo>
                  <a:pt x="8322316" y="1258746"/>
                  <a:pt x="8283162" y="1250600"/>
                  <a:pt x="8275497" y="1264396"/>
                </a:cubicBezTo>
                <a:cubicBezTo>
                  <a:pt x="8253233" y="1266996"/>
                  <a:pt x="8218383" y="1257577"/>
                  <a:pt x="8206287" y="1273060"/>
                </a:cubicBezTo>
                <a:cubicBezTo>
                  <a:pt x="8200396" y="1262794"/>
                  <a:pt x="8183827" y="1285000"/>
                  <a:pt x="8168705" y="1279956"/>
                </a:cubicBezTo>
                <a:cubicBezTo>
                  <a:pt x="8157611" y="1275235"/>
                  <a:pt x="8149996" y="1280870"/>
                  <a:pt x="8139997" y="1282713"/>
                </a:cubicBezTo>
                <a:cubicBezTo>
                  <a:pt x="8125566" y="1279776"/>
                  <a:pt x="8084128" y="1294221"/>
                  <a:pt x="8074238" y="1301895"/>
                </a:cubicBezTo>
                <a:cubicBezTo>
                  <a:pt x="8052170" y="1326903"/>
                  <a:pt x="7986951" y="1319381"/>
                  <a:pt x="7968292" y="1338779"/>
                </a:cubicBezTo>
                <a:cubicBezTo>
                  <a:pt x="7960694" y="1342282"/>
                  <a:pt x="7952937" y="1344333"/>
                  <a:pt x="7945122" y="1345477"/>
                </a:cubicBezTo>
                <a:lnTo>
                  <a:pt x="7922771" y="1346645"/>
                </a:lnTo>
                <a:lnTo>
                  <a:pt x="7915461" y="1342919"/>
                </a:lnTo>
                <a:lnTo>
                  <a:pt x="7902328" y="1345865"/>
                </a:lnTo>
                <a:lnTo>
                  <a:pt x="7898322" y="1345689"/>
                </a:lnTo>
                <a:lnTo>
                  <a:pt x="7875879" y="1345646"/>
                </a:lnTo>
                <a:cubicBezTo>
                  <a:pt x="7890672" y="1367295"/>
                  <a:pt x="7816428" y="1353520"/>
                  <a:pt x="7840612" y="1369373"/>
                </a:cubicBezTo>
                <a:cubicBezTo>
                  <a:pt x="7803208" y="1375918"/>
                  <a:pt x="7836041" y="1389289"/>
                  <a:pt x="7786819" y="1378970"/>
                </a:cubicBezTo>
                <a:cubicBezTo>
                  <a:pt x="7732613" y="1405648"/>
                  <a:pt x="7587405" y="1382806"/>
                  <a:pt x="7548172" y="1417460"/>
                </a:cubicBezTo>
                <a:cubicBezTo>
                  <a:pt x="7551327" y="1405830"/>
                  <a:pt x="7499280" y="1470447"/>
                  <a:pt x="7483437" y="1478152"/>
                </a:cubicBezTo>
                <a:cubicBezTo>
                  <a:pt x="7446517" y="1491067"/>
                  <a:pt x="7432754" y="1502351"/>
                  <a:pt x="7377870" y="1523319"/>
                </a:cubicBezTo>
                <a:cubicBezTo>
                  <a:pt x="7324166" y="1536168"/>
                  <a:pt x="7290459" y="1563749"/>
                  <a:pt x="7230737" y="1562633"/>
                </a:cubicBezTo>
                <a:cubicBezTo>
                  <a:pt x="7229794" y="1566487"/>
                  <a:pt x="7227568" y="1569908"/>
                  <a:pt x="7224458" y="1573008"/>
                </a:cubicBezTo>
                <a:lnTo>
                  <a:pt x="7213486" y="1580987"/>
                </a:lnTo>
                <a:lnTo>
                  <a:pt x="7210972" y="1580856"/>
                </a:lnTo>
                <a:lnTo>
                  <a:pt x="7183121" y="1595162"/>
                </a:lnTo>
                <a:lnTo>
                  <a:pt x="7164601" y="1606490"/>
                </a:lnTo>
                <a:lnTo>
                  <a:pt x="7159286" y="1606850"/>
                </a:lnTo>
                <a:cubicBezTo>
                  <a:pt x="7150961" y="1609262"/>
                  <a:pt x="7125743" y="1618162"/>
                  <a:pt x="7114651" y="1620959"/>
                </a:cubicBezTo>
                <a:cubicBezTo>
                  <a:pt x="7109310" y="1606138"/>
                  <a:pt x="7106695" y="1617324"/>
                  <a:pt x="7092727" y="1623628"/>
                </a:cubicBezTo>
                <a:cubicBezTo>
                  <a:pt x="7081313" y="1602012"/>
                  <a:pt x="7049394" y="1627301"/>
                  <a:pt x="7031309" y="1619451"/>
                </a:cubicBezTo>
                <a:cubicBezTo>
                  <a:pt x="7021305" y="1624569"/>
                  <a:pt x="7010515" y="1629587"/>
                  <a:pt x="6999084" y="1634317"/>
                </a:cubicBezTo>
                <a:lnTo>
                  <a:pt x="6992107" y="1636860"/>
                </a:lnTo>
                <a:lnTo>
                  <a:pt x="6991765" y="1636725"/>
                </a:lnTo>
                <a:cubicBezTo>
                  <a:pt x="6989813" y="1636884"/>
                  <a:pt x="6987353" y="1637572"/>
                  <a:pt x="6983996" y="1639040"/>
                </a:cubicBezTo>
                <a:lnTo>
                  <a:pt x="6979383" y="1641496"/>
                </a:lnTo>
                <a:lnTo>
                  <a:pt x="6900177" y="1636016"/>
                </a:lnTo>
                <a:cubicBezTo>
                  <a:pt x="6859708" y="1641136"/>
                  <a:pt x="6829973" y="1628753"/>
                  <a:pt x="6795372" y="1644845"/>
                </a:cubicBezTo>
                <a:cubicBezTo>
                  <a:pt x="6757466" y="1649571"/>
                  <a:pt x="6723150" y="1647290"/>
                  <a:pt x="6692251" y="1656357"/>
                </a:cubicBezTo>
                <a:cubicBezTo>
                  <a:pt x="6678032" y="1652894"/>
                  <a:pt x="6665282" y="1652445"/>
                  <a:pt x="6655235" y="1661869"/>
                </a:cubicBezTo>
                <a:cubicBezTo>
                  <a:pt x="6619334" y="1664040"/>
                  <a:pt x="6608179" y="1654034"/>
                  <a:pt x="6587857" y="1665769"/>
                </a:cubicBezTo>
                <a:lnTo>
                  <a:pt x="6554894" y="1664428"/>
                </a:lnTo>
                <a:lnTo>
                  <a:pt x="6551579" y="1662213"/>
                </a:lnTo>
                <a:lnTo>
                  <a:pt x="6545693" y="1661776"/>
                </a:lnTo>
                <a:lnTo>
                  <a:pt x="6530561" y="1664619"/>
                </a:lnTo>
                <a:lnTo>
                  <a:pt x="6525028" y="1666354"/>
                </a:lnTo>
                <a:cubicBezTo>
                  <a:pt x="6521154" y="1667301"/>
                  <a:pt x="6518510" y="1667613"/>
                  <a:pt x="6516595" y="1667475"/>
                </a:cubicBezTo>
                <a:lnTo>
                  <a:pt x="6516340" y="1667291"/>
                </a:lnTo>
                <a:lnTo>
                  <a:pt x="6508541" y="1668757"/>
                </a:lnTo>
                <a:cubicBezTo>
                  <a:pt x="6495493" y="1671715"/>
                  <a:pt x="6482908" y="1675051"/>
                  <a:pt x="6471012" y="1678604"/>
                </a:cubicBezTo>
                <a:cubicBezTo>
                  <a:pt x="6457809" y="1668164"/>
                  <a:pt x="6415506" y="1688334"/>
                  <a:pt x="6415265" y="1665317"/>
                </a:cubicBezTo>
                <a:cubicBezTo>
                  <a:pt x="6399063" y="1669446"/>
                  <a:pt x="6391173" y="1680085"/>
                  <a:pt x="6393343" y="1664672"/>
                </a:cubicBezTo>
                <a:lnTo>
                  <a:pt x="6380457" y="1662376"/>
                </a:lnTo>
                <a:lnTo>
                  <a:pt x="6280959" y="1689329"/>
                </a:lnTo>
                <a:lnTo>
                  <a:pt x="6266765" y="1695560"/>
                </a:lnTo>
                <a:cubicBezTo>
                  <a:pt x="6262331" y="1698152"/>
                  <a:pt x="6258580" y="1701192"/>
                  <a:pt x="6255823" y="1704850"/>
                </a:cubicBezTo>
                <a:cubicBezTo>
                  <a:pt x="6200184" y="1694834"/>
                  <a:pt x="6155082" y="1716996"/>
                  <a:pt x="6098321" y="1721646"/>
                </a:cubicBezTo>
                <a:cubicBezTo>
                  <a:pt x="6036511" y="1734126"/>
                  <a:pt x="5902526" y="1770074"/>
                  <a:pt x="5880652" y="1779643"/>
                </a:cubicBezTo>
                <a:cubicBezTo>
                  <a:pt x="5862008" y="1784877"/>
                  <a:pt x="5777344" y="1786304"/>
                  <a:pt x="5785959" y="1775307"/>
                </a:cubicBezTo>
                <a:cubicBezTo>
                  <a:pt x="5732223" y="1803618"/>
                  <a:pt x="5707481" y="1784706"/>
                  <a:pt x="5643534" y="1802919"/>
                </a:cubicBezTo>
                <a:lnTo>
                  <a:pt x="5518799" y="1818312"/>
                </a:lnTo>
                <a:lnTo>
                  <a:pt x="5505014" y="1819259"/>
                </a:lnTo>
                <a:lnTo>
                  <a:pt x="5499949" y="1814490"/>
                </a:lnTo>
                <a:lnTo>
                  <a:pt x="5453307" y="1815450"/>
                </a:lnTo>
                <a:cubicBezTo>
                  <a:pt x="5433075" y="1827706"/>
                  <a:pt x="5395563" y="1821122"/>
                  <a:pt x="5364192" y="1826074"/>
                </a:cubicBezTo>
                <a:lnTo>
                  <a:pt x="5350380" y="1830891"/>
                </a:lnTo>
                <a:lnTo>
                  <a:pt x="5259633" y="1837160"/>
                </a:lnTo>
                <a:lnTo>
                  <a:pt x="5197513" y="1844718"/>
                </a:lnTo>
                <a:lnTo>
                  <a:pt x="5184170" y="1849402"/>
                </a:lnTo>
                <a:lnTo>
                  <a:pt x="5168852" y="1844846"/>
                </a:lnTo>
                <a:cubicBezTo>
                  <a:pt x="5166986" y="1843561"/>
                  <a:pt x="5165478" y="1842127"/>
                  <a:pt x="5164370" y="1840597"/>
                </a:cubicBezTo>
                <a:lnTo>
                  <a:pt x="5114927" y="1847827"/>
                </a:lnTo>
                <a:lnTo>
                  <a:pt x="5108970" y="1847935"/>
                </a:lnTo>
                <a:lnTo>
                  <a:pt x="5067961" y="1845917"/>
                </a:lnTo>
                <a:lnTo>
                  <a:pt x="5007075" y="1838626"/>
                </a:lnTo>
                <a:cubicBezTo>
                  <a:pt x="4987003" y="1833546"/>
                  <a:pt x="4969259" y="1814096"/>
                  <a:pt x="4944087" y="1823332"/>
                </a:cubicBezTo>
                <a:cubicBezTo>
                  <a:pt x="4949882" y="1812650"/>
                  <a:pt x="4914396" y="1826154"/>
                  <a:pt x="4907662" y="1816900"/>
                </a:cubicBezTo>
                <a:cubicBezTo>
                  <a:pt x="4903760" y="1809237"/>
                  <a:pt x="4892087" y="1811549"/>
                  <a:pt x="4882386" y="1809844"/>
                </a:cubicBezTo>
                <a:cubicBezTo>
                  <a:pt x="4874062" y="1802609"/>
                  <a:pt x="4826962" y="1801349"/>
                  <a:pt x="4811440" y="1804655"/>
                </a:cubicBezTo>
                <a:cubicBezTo>
                  <a:pt x="4768806" y="1818748"/>
                  <a:pt x="4725356" y="1790961"/>
                  <a:pt x="4691075" y="1801389"/>
                </a:cubicBezTo>
                <a:cubicBezTo>
                  <a:pt x="4663743" y="1799478"/>
                  <a:pt x="4655044" y="1795479"/>
                  <a:pt x="4647449" y="1793181"/>
                </a:cubicBezTo>
                <a:lnTo>
                  <a:pt x="4645504" y="1787606"/>
                </a:lnTo>
                <a:lnTo>
                  <a:pt x="4632229" y="1785815"/>
                </a:lnTo>
                <a:lnTo>
                  <a:pt x="4629273" y="1784355"/>
                </a:lnTo>
                <a:cubicBezTo>
                  <a:pt x="4623639" y="1781544"/>
                  <a:pt x="4617950" y="1778917"/>
                  <a:pt x="4611738" y="1776964"/>
                </a:cubicBezTo>
                <a:cubicBezTo>
                  <a:pt x="4601379" y="1800272"/>
                  <a:pt x="4557197" y="1764196"/>
                  <a:pt x="4560070" y="1785640"/>
                </a:cubicBezTo>
                <a:lnTo>
                  <a:pt x="4536503" y="1785334"/>
                </a:lnTo>
                <a:lnTo>
                  <a:pt x="4513724" y="1791996"/>
                </a:lnTo>
                <a:lnTo>
                  <a:pt x="4501513" y="1799835"/>
                </a:lnTo>
                <a:lnTo>
                  <a:pt x="4459076" y="1813003"/>
                </a:lnTo>
                <a:lnTo>
                  <a:pt x="4459810" y="1797886"/>
                </a:lnTo>
                <a:lnTo>
                  <a:pt x="4379064" y="1817177"/>
                </a:lnTo>
                <a:lnTo>
                  <a:pt x="4319209" y="1834833"/>
                </a:lnTo>
                <a:lnTo>
                  <a:pt x="4306907" y="1841641"/>
                </a:lnTo>
                <a:lnTo>
                  <a:pt x="4290981" y="1839677"/>
                </a:lnTo>
                <a:cubicBezTo>
                  <a:pt x="4288909" y="1838717"/>
                  <a:pt x="4287163" y="1837555"/>
                  <a:pt x="4285792" y="1836231"/>
                </a:cubicBezTo>
                <a:lnTo>
                  <a:pt x="4238372" y="1851480"/>
                </a:lnTo>
                <a:lnTo>
                  <a:pt x="4232517" y="1852567"/>
                </a:lnTo>
                <a:lnTo>
                  <a:pt x="4191732" y="1857328"/>
                </a:lnTo>
                <a:lnTo>
                  <a:pt x="4065532" y="1855477"/>
                </a:lnTo>
                <a:cubicBezTo>
                  <a:pt x="4069305" y="1844009"/>
                  <a:pt x="4036780" y="1863138"/>
                  <a:pt x="4028460" y="1855137"/>
                </a:cubicBezTo>
                <a:cubicBezTo>
                  <a:pt x="4023224" y="1848238"/>
                  <a:pt x="4012138" y="1852433"/>
                  <a:pt x="4002267" y="1852352"/>
                </a:cubicBezTo>
                <a:cubicBezTo>
                  <a:pt x="3992749" y="1846600"/>
                  <a:pt x="3946095" y="1853107"/>
                  <a:pt x="3931396" y="1858915"/>
                </a:cubicBezTo>
                <a:cubicBezTo>
                  <a:pt x="3891932" y="1879798"/>
                  <a:pt x="3844059" y="1859600"/>
                  <a:pt x="3812162" y="1875501"/>
                </a:cubicBezTo>
                <a:cubicBezTo>
                  <a:pt x="3784875" y="1878116"/>
                  <a:pt x="3775574" y="1875612"/>
                  <a:pt x="3767672" y="1874600"/>
                </a:cubicBezTo>
                <a:lnTo>
                  <a:pt x="3764741" y="1869433"/>
                </a:lnTo>
                <a:lnTo>
                  <a:pt x="3751332" y="1869854"/>
                </a:lnTo>
                <a:lnTo>
                  <a:pt x="3748155" y="1868903"/>
                </a:lnTo>
                <a:cubicBezTo>
                  <a:pt x="3742091" y="1867062"/>
                  <a:pt x="3736007" y="1865414"/>
                  <a:pt x="3729530" y="1864513"/>
                </a:cubicBezTo>
                <a:cubicBezTo>
                  <a:pt x="3723549" y="1889158"/>
                  <a:pt x="3673453" y="1860919"/>
                  <a:pt x="3680177" y="1881552"/>
                </a:cubicBezTo>
                <a:cubicBezTo>
                  <a:pt x="3643549" y="1880892"/>
                  <a:pt x="3599470" y="1913398"/>
                  <a:pt x="3567259" y="1893482"/>
                </a:cubicBezTo>
                <a:cubicBezTo>
                  <a:pt x="3512865" y="1897927"/>
                  <a:pt x="3463644" y="1898121"/>
                  <a:pt x="3405770" y="1904591"/>
                </a:cubicBezTo>
                <a:cubicBezTo>
                  <a:pt x="3361027" y="1917619"/>
                  <a:pt x="3312439" y="1902759"/>
                  <a:pt x="3280097" y="1919610"/>
                </a:cubicBezTo>
                <a:cubicBezTo>
                  <a:pt x="3228353" y="1917339"/>
                  <a:pt x="3163854" y="1927961"/>
                  <a:pt x="3123424" y="1952930"/>
                </a:cubicBezTo>
                <a:cubicBezTo>
                  <a:pt x="3067921" y="1955455"/>
                  <a:pt x="3058626" y="1970554"/>
                  <a:pt x="3009910" y="1957866"/>
                </a:cubicBezTo>
                <a:cubicBezTo>
                  <a:pt x="3005875" y="1961558"/>
                  <a:pt x="3001138" y="1964570"/>
                  <a:pt x="2995934" y="1967085"/>
                </a:cubicBezTo>
                <a:lnTo>
                  <a:pt x="2980071" y="1972988"/>
                </a:lnTo>
                <a:lnTo>
                  <a:pt x="2978094" y="1972369"/>
                </a:lnTo>
                <a:lnTo>
                  <a:pt x="2942858" y="1981367"/>
                </a:lnTo>
                <a:lnTo>
                  <a:pt x="2875436" y="1996977"/>
                </a:lnTo>
                <a:lnTo>
                  <a:pt x="2874892" y="1996085"/>
                </a:lnTo>
                <a:cubicBezTo>
                  <a:pt x="2872808" y="1994277"/>
                  <a:pt x="2869648" y="1993306"/>
                  <a:pt x="2864145" y="1994061"/>
                </a:cubicBezTo>
                <a:cubicBezTo>
                  <a:pt x="2872218" y="1978115"/>
                  <a:pt x="2860603" y="1988862"/>
                  <a:pt x="2843662" y="1992498"/>
                </a:cubicBezTo>
                <a:cubicBezTo>
                  <a:pt x="2852423" y="1968542"/>
                  <a:pt x="2804535" y="1987804"/>
                  <a:pt x="2796128" y="1976403"/>
                </a:cubicBezTo>
                <a:cubicBezTo>
                  <a:pt x="2783487" y="1979614"/>
                  <a:pt x="2770278" y="1982573"/>
                  <a:pt x="2756784" y="1985116"/>
                </a:cubicBezTo>
                <a:lnTo>
                  <a:pt x="2748833" y="1986323"/>
                </a:lnTo>
                <a:cubicBezTo>
                  <a:pt x="2748775" y="1986256"/>
                  <a:pt x="2748719" y="1986188"/>
                  <a:pt x="2748661" y="1986122"/>
                </a:cubicBezTo>
                <a:cubicBezTo>
                  <a:pt x="2746906" y="1985902"/>
                  <a:pt x="2744280" y="1986117"/>
                  <a:pt x="2740251" y="1986946"/>
                </a:cubicBezTo>
                <a:lnTo>
                  <a:pt x="2718916" y="1990867"/>
                </a:lnTo>
                <a:lnTo>
                  <a:pt x="2713522" y="1990173"/>
                </a:lnTo>
                <a:lnTo>
                  <a:pt x="2680597" y="1984996"/>
                </a:lnTo>
                <a:cubicBezTo>
                  <a:pt x="2658416" y="1985461"/>
                  <a:pt x="2612251" y="1988312"/>
                  <a:pt x="2578178" y="1990531"/>
                </a:cubicBezTo>
                <a:cubicBezTo>
                  <a:pt x="2545413" y="1998704"/>
                  <a:pt x="2513846" y="1994934"/>
                  <a:pt x="2476147" y="1998305"/>
                </a:cubicBezTo>
                <a:cubicBezTo>
                  <a:pt x="2437134" y="2013637"/>
                  <a:pt x="2413847" y="1999542"/>
                  <a:pt x="2373568" y="2003219"/>
                </a:cubicBezTo>
                <a:cubicBezTo>
                  <a:pt x="2341422" y="2024631"/>
                  <a:pt x="2342856" y="1992997"/>
                  <a:pt x="2321399" y="1989467"/>
                </a:cubicBezTo>
                <a:lnTo>
                  <a:pt x="2315525" y="1989708"/>
                </a:lnTo>
                <a:lnTo>
                  <a:pt x="2300792" y="1994290"/>
                </a:lnTo>
                <a:lnTo>
                  <a:pt x="2295469" y="1996659"/>
                </a:lnTo>
                <a:cubicBezTo>
                  <a:pt x="2291722" y="1998049"/>
                  <a:pt x="2289127" y="1998665"/>
                  <a:pt x="2287219" y="1998750"/>
                </a:cubicBezTo>
                <a:lnTo>
                  <a:pt x="2286948" y="1998596"/>
                </a:lnTo>
                <a:lnTo>
                  <a:pt x="2243069" y="2015111"/>
                </a:lnTo>
                <a:cubicBezTo>
                  <a:pt x="2229030" y="2006206"/>
                  <a:pt x="2188966" y="2031217"/>
                  <a:pt x="2186609" y="2008263"/>
                </a:cubicBezTo>
                <a:cubicBezTo>
                  <a:pt x="2170936" y="2014251"/>
                  <a:pt x="2164097" y="2025782"/>
                  <a:pt x="2164831" y="2010143"/>
                </a:cubicBezTo>
                <a:cubicBezTo>
                  <a:pt x="2159536" y="2011705"/>
                  <a:pt x="2155830" y="2011340"/>
                  <a:pt x="2152836" y="2010048"/>
                </a:cubicBezTo>
                <a:lnTo>
                  <a:pt x="2117102" y="2023004"/>
                </a:lnTo>
                <a:lnTo>
                  <a:pt x="2111935" y="2023163"/>
                </a:lnTo>
                <a:lnTo>
                  <a:pt x="2089991" y="2034193"/>
                </a:lnTo>
                <a:lnTo>
                  <a:pt x="2058061" y="2047942"/>
                </a:lnTo>
                <a:lnTo>
                  <a:pt x="2055737" y="2047704"/>
                </a:lnTo>
                <a:lnTo>
                  <a:pt x="2042244" y="2055560"/>
                </a:lnTo>
                <a:cubicBezTo>
                  <a:pt x="2038090" y="2058656"/>
                  <a:pt x="1978623" y="2070285"/>
                  <a:pt x="1976224" y="2074257"/>
                </a:cubicBezTo>
                <a:cubicBezTo>
                  <a:pt x="1920172" y="2070662"/>
                  <a:pt x="1933546" y="2089824"/>
                  <a:pt x="1877728" y="2101004"/>
                </a:cubicBezTo>
                <a:cubicBezTo>
                  <a:pt x="1839146" y="2101989"/>
                  <a:pt x="1818769" y="2108983"/>
                  <a:pt x="1759056" y="2125608"/>
                </a:cubicBezTo>
                <a:cubicBezTo>
                  <a:pt x="1719091" y="2137539"/>
                  <a:pt x="1691494" y="2161097"/>
                  <a:pt x="1637948" y="2172597"/>
                </a:cubicBezTo>
                <a:cubicBezTo>
                  <a:pt x="1587306" y="2207053"/>
                  <a:pt x="1496241" y="2208973"/>
                  <a:pt x="1434549" y="2234522"/>
                </a:cubicBezTo>
                <a:cubicBezTo>
                  <a:pt x="1402655" y="2224964"/>
                  <a:pt x="1409212" y="2231152"/>
                  <a:pt x="1398481" y="2237074"/>
                </a:cubicBezTo>
                <a:cubicBezTo>
                  <a:pt x="1398456" y="2237082"/>
                  <a:pt x="1398432" y="2237089"/>
                  <a:pt x="1398407" y="2237095"/>
                </a:cubicBezTo>
                <a:lnTo>
                  <a:pt x="1370962" y="2237474"/>
                </a:lnTo>
                <a:lnTo>
                  <a:pt x="1356367" y="2235089"/>
                </a:lnTo>
                <a:cubicBezTo>
                  <a:pt x="1346056" y="2233320"/>
                  <a:pt x="1335986" y="2231930"/>
                  <a:pt x="1324828" y="2231968"/>
                </a:cubicBezTo>
                <a:lnTo>
                  <a:pt x="1297744" y="2235849"/>
                </a:lnTo>
                <a:lnTo>
                  <a:pt x="1286236" y="2233135"/>
                </a:lnTo>
                <a:lnTo>
                  <a:pt x="1283504" y="2233797"/>
                </a:lnTo>
                <a:lnTo>
                  <a:pt x="1279765" y="2229639"/>
                </a:lnTo>
                <a:cubicBezTo>
                  <a:pt x="1260110" y="2221111"/>
                  <a:pt x="1209850" y="2211602"/>
                  <a:pt x="1195347" y="2212354"/>
                </a:cubicBezTo>
                <a:cubicBezTo>
                  <a:pt x="1171903" y="2216875"/>
                  <a:pt x="1033292" y="2222456"/>
                  <a:pt x="970251" y="2221029"/>
                </a:cubicBezTo>
                <a:cubicBezTo>
                  <a:pt x="913858" y="2213074"/>
                  <a:pt x="864984" y="2224767"/>
                  <a:pt x="812914" y="2202752"/>
                </a:cubicBezTo>
                <a:cubicBezTo>
                  <a:pt x="809419" y="2205714"/>
                  <a:pt x="805091" y="2207855"/>
                  <a:pt x="800195" y="2209407"/>
                </a:cubicBezTo>
                <a:lnTo>
                  <a:pt x="784978" y="2212360"/>
                </a:lnTo>
                <a:lnTo>
                  <a:pt x="681987" y="2216757"/>
                </a:lnTo>
                <a:lnTo>
                  <a:pt x="669923" y="2211682"/>
                </a:lnTo>
                <a:cubicBezTo>
                  <a:pt x="675432" y="2197125"/>
                  <a:pt x="665394" y="2205767"/>
                  <a:pt x="648680" y="2206229"/>
                </a:cubicBezTo>
                <a:cubicBezTo>
                  <a:pt x="653511" y="2183723"/>
                  <a:pt x="607806" y="2194090"/>
                  <a:pt x="597225" y="2180999"/>
                </a:cubicBezTo>
                <a:cubicBezTo>
                  <a:pt x="584838" y="2181847"/>
                  <a:pt x="571827" y="2182333"/>
                  <a:pt x="558449" y="2182346"/>
                </a:cubicBezTo>
                <a:lnTo>
                  <a:pt x="550517" y="2182060"/>
                </a:lnTo>
                <a:lnTo>
                  <a:pt x="550309" y="2181825"/>
                </a:lnTo>
                <a:cubicBezTo>
                  <a:pt x="548471" y="2181269"/>
                  <a:pt x="545824" y="2180990"/>
                  <a:pt x="541836" y="2181063"/>
                </a:cubicBezTo>
                <a:lnTo>
                  <a:pt x="536057" y="2181537"/>
                </a:lnTo>
                <a:lnTo>
                  <a:pt x="520671" y="2180980"/>
                </a:lnTo>
                <a:lnTo>
                  <a:pt x="515024" y="2179258"/>
                </a:lnTo>
                <a:lnTo>
                  <a:pt x="512278" y="2176369"/>
                </a:lnTo>
                <a:lnTo>
                  <a:pt x="480419" y="2167807"/>
                </a:lnTo>
                <a:cubicBezTo>
                  <a:pt x="458012" y="2174781"/>
                  <a:pt x="449332" y="2162566"/>
                  <a:pt x="413835" y="2156783"/>
                </a:cubicBezTo>
                <a:cubicBezTo>
                  <a:pt x="401959" y="2163765"/>
                  <a:pt x="389622" y="2160522"/>
                  <a:pt x="376513" y="2154014"/>
                </a:cubicBezTo>
                <a:cubicBezTo>
                  <a:pt x="344376" y="2156059"/>
                  <a:pt x="311403" y="2146283"/>
                  <a:pt x="273386" y="2142551"/>
                </a:cubicBezTo>
                <a:cubicBezTo>
                  <a:pt x="236093" y="2150634"/>
                  <a:pt x="209811" y="2132011"/>
                  <a:pt x="169207" y="2128100"/>
                </a:cubicBezTo>
                <a:lnTo>
                  <a:pt x="93149" y="2105324"/>
                </a:lnTo>
                <a:lnTo>
                  <a:pt x="88109" y="2106704"/>
                </a:lnTo>
                <a:cubicBezTo>
                  <a:pt x="84511" y="2107398"/>
                  <a:pt x="81960" y="2107528"/>
                  <a:pt x="80022" y="2107254"/>
                </a:cubicBezTo>
                <a:lnTo>
                  <a:pt x="79717" y="2107046"/>
                </a:lnTo>
                <a:lnTo>
                  <a:pt x="72352" y="2107991"/>
                </a:lnTo>
                <a:cubicBezTo>
                  <a:pt x="60160" y="2110089"/>
                  <a:pt x="48530" y="2112610"/>
                  <a:pt x="37645" y="2115401"/>
                </a:cubicBezTo>
                <a:cubicBezTo>
                  <a:pt x="29688" y="2109582"/>
                  <a:pt x="16534" y="2111084"/>
                  <a:pt x="4572" y="2111091"/>
                </a:cubicBezTo>
                <a:lnTo>
                  <a:pt x="0" y="2110468"/>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8140DB8E-6145-CB31-BF5B-9119D876A7BB}"/>
              </a:ext>
            </a:extLst>
          </p:cNvPr>
          <p:cNvSpPr>
            <a:spLocks noGrp="1"/>
          </p:cNvSpPr>
          <p:nvPr>
            <p:ph type="title"/>
          </p:nvPr>
        </p:nvSpPr>
        <p:spPr>
          <a:xfrm>
            <a:off x="1090003" y="102924"/>
            <a:ext cx="6955884" cy="712205"/>
          </a:xfrm>
        </p:spPr>
        <p:txBody>
          <a:bodyPr lIns="91440" tIns="45720" rIns="91440" bIns="45720">
            <a:normAutofit/>
          </a:bodyPr>
          <a:lstStyle/>
          <a:p>
            <a:pPr>
              <a:lnSpc>
                <a:spcPct val="90000"/>
              </a:lnSpc>
            </a:pPr>
            <a:r>
              <a:rPr lang="en-US" sz="4100"/>
              <a:t>Support for Decision Making</a:t>
            </a:r>
          </a:p>
        </p:txBody>
      </p:sp>
      <p:sp>
        <p:nvSpPr>
          <p:cNvPr id="16" name="Freeform: Shape 15">
            <a:extLst>
              <a:ext uri="{FF2B5EF4-FFF2-40B4-BE49-F238E27FC236}">
                <a16:creationId xmlns:a16="http://schemas.microsoft.com/office/drawing/2014/main" id="{3501A971-CEBD-4E4B-8529-3BB4F4100C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0345" y="4641945"/>
            <a:ext cx="5873655" cy="501555"/>
          </a:xfrm>
          <a:custGeom>
            <a:avLst/>
            <a:gdLst>
              <a:gd name="connsiteX0" fmla="*/ 4686423 w 9517857"/>
              <a:gd name="connsiteY0" fmla="*/ 247919 h 918356"/>
              <a:gd name="connsiteX1" fmla="*/ 4689051 w 9517857"/>
              <a:gd name="connsiteY1" fmla="*/ 250968 h 918356"/>
              <a:gd name="connsiteX2" fmla="*/ 4687244 w 9517857"/>
              <a:gd name="connsiteY2" fmla="*/ 251298 h 918356"/>
              <a:gd name="connsiteX3" fmla="*/ 4685225 w 9517857"/>
              <a:gd name="connsiteY3" fmla="*/ 246530 h 918356"/>
              <a:gd name="connsiteX4" fmla="*/ 4686133 w 9517857"/>
              <a:gd name="connsiteY4" fmla="*/ 246727 h 918356"/>
              <a:gd name="connsiteX5" fmla="*/ 4686423 w 9517857"/>
              <a:gd name="connsiteY5" fmla="*/ 247919 h 918356"/>
              <a:gd name="connsiteX6" fmla="*/ 9517856 w 9517857"/>
              <a:gd name="connsiteY6" fmla="*/ 0 h 918356"/>
              <a:gd name="connsiteX7" fmla="*/ 9517857 w 9517857"/>
              <a:gd name="connsiteY7" fmla="*/ 12 h 918356"/>
              <a:gd name="connsiteX8" fmla="*/ 9517857 w 9517857"/>
              <a:gd name="connsiteY8" fmla="*/ 918356 h 918356"/>
              <a:gd name="connsiteX9" fmla="*/ 14604 w 9517857"/>
              <a:gd name="connsiteY9" fmla="*/ 918356 h 918356"/>
              <a:gd name="connsiteX10" fmla="*/ 12841 w 9517857"/>
              <a:gd name="connsiteY10" fmla="*/ 917763 h 918356"/>
              <a:gd name="connsiteX11" fmla="*/ 93 w 9517857"/>
              <a:gd name="connsiteY11" fmla="*/ 912471 h 918356"/>
              <a:gd name="connsiteX12" fmla="*/ 58674 w 9517857"/>
              <a:gd name="connsiteY12" fmla="*/ 890322 h 918356"/>
              <a:gd name="connsiteX13" fmla="*/ 275005 w 9517857"/>
              <a:gd name="connsiteY13" fmla="*/ 807229 h 918356"/>
              <a:gd name="connsiteX14" fmla="*/ 587824 w 9517857"/>
              <a:gd name="connsiteY14" fmla="*/ 798195 h 918356"/>
              <a:gd name="connsiteX15" fmla="*/ 651826 w 9517857"/>
              <a:gd name="connsiteY15" fmla="*/ 738338 h 918356"/>
              <a:gd name="connsiteX16" fmla="*/ 727985 w 9517857"/>
              <a:gd name="connsiteY16" fmla="*/ 719826 h 918356"/>
              <a:gd name="connsiteX17" fmla="*/ 778982 w 9517857"/>
              <a:gd name="connsiteY17" fmla="*/ 710142 h 918356"/>
              <a:gd name="connsiteX18" fmla="*/ 849944 w 9517857"/>
              <a:gd name="connsiteY18" fmla="*/ 717987 h 918356"/>
              <a:gd name="connsiteX19" fmla="*/ 921659 w 9517857"/>
              <a:gd name="connsiteY19" fmla="*/ 712695 h 918356"/>
              <a:gd name="connsiteX20" fmla="*/ 930946 w 9517857"/>
              <a:gd name="connsiteY20" fmla="*/ 734046 h 918356"/>
              <a:gd name="connsiteX21" fmla="*/ 986250 w 9517857"/>
              <a:gd name="connsiteY21" fmla="*/ 713530 h 918356"/>
              <a:gd name="connsiteX22" fmla="*/ 1013752 w 9517857"/>
              <a:gd name="connsiteY22" fmla="*/ 713361 h 918356"/>
              <a:gd name="connsiteX23" fmla="*/ 1023734 w 9517857"/>
              <a:gd name="connsiteY23" fmla="*/ 718571 h 918356"/>
              <a:gd name="connsiteX24" fmla="*/ 1063207 w 9517857"/>
              <a:gd name="connsiteY24" fmla="*/ 715651 h 918356"/>
              <a:gd name="connsiteX25" fmla="*/ 1081980 w 9517857"/>
              <a:gd name="connsiteY25" fmla="*/ 738455 h 918356"/>
              <a:gd name="connsiteX26" fmla="*/ 1218120 w 9517857"/>
              <a:gd name="connsiteY26" fmla="*/ 713280 h 918356"/>
              <a:gd name="connsiteX27" fmla="*/ 1397459 w 9517857"/>
              <a:gd name="connsiteY27" fmla="*/ 691190 h 918356"/>
              <a:gd name="connsiteX28" fmla="*/ 1580688 w 9517857"/>
              <a:gd name="connsiteY28" fmla="*/ 693697 h 918356"/>
              <a:gd name="connsiteX29" fmla="*/ 1772334 w 9517857"/>
              <a:gd name="connsiteY29" fmla="*/ 710640 h 918356"/>
              <a:gd name="connsiteX30" fmla="*/ 2002561 w 9517857"/>
              <a:gd name="connsiteY30" fmla="*/ 659917 h 918356"/>
              <a:gd name="connsiteX31" fmla="*/ 2135144 w 9517857"/>
              <a:gd name="connsiteY31" fmla="*/ 636501 h 918356"/>
              <a:gd name="connsiteX32" fmla="*/ 2440292 w 9517857"/>
              <a:gd name="connsiteY32" fmla="*/ 593862 h 918356"/>
              <a:gd name="connsiteX33" fmla="*/ 2547829 w 9517857"/>
              <a:gd name="connsiteY33" fmla="*/ 566150 h 918356"/>
              <a:gd name="connsiteX34" fmla="*/ 2658055 w 9517857"/>
              <a:gd name="connsiteY34" fmla="*/ 578727 h 918356"/>
              <a:gd name="connsiteX35" fmla="*/ 2693698 w 9517857"/>
              <a:gd name="connsiteY35" fmla="*/ 560029 h 918356"/>
              <a:gd name="connsiteX36" fmla="*/ 2699673 w 9517857"/>
              <a:gd name="connsiteY36" fmla="*/ 556400 h 918356"/>
              <a:gd name="connsiteX37" fmla="*/ 2727306 w 9517857"/>
              <a:gd name="connsiteY37" fmla="*/ 550698 h 918356"/>
              <a:gd name="connsiteX38" fmla="*/ 2730451 w 9517857"/>
              <a:gd name="connsiteY38" fmla="*/ 538058 h 918356"/>
              <a:gd name="connsiteX39" fmla="*/ 2768713 w 9517857"/>
              <a:gd name="connsiteY39" fmla="*/ 521575 h 918356"/>
              <a:gd name="connsiteX40" fmla="*/ 2820868 w 9517857"/>
              <a:gd name="connsiteY40" fmla="*/ 514160 h 918356"/>
              <a:gd name="connsiteX41" fmla="*/ 3073635 w 9517857"/>
              <a:gd name="connsiteY41" fmla="*/ 491294 h 918356"/>
              <a:gd name="connsiteX42" fmla="*/ 3222071 w 9517857"/>
              <a:gd name="connsiteY42" fmla="*/ 470559 h 918356"/>
              <a:gd name="connsiteX43" fmla="*/ 3274069 w 9517857"/>
              <a:gd name="connsiteY43" fmla="*/ 451605 h 918356"/>
              <a:gd name="connsiteX44" fmla="*/ 3349632 w 9517857"/>
              <a:gd name="connsiteY44" fmla="*/ 432583 h 918356"/>
              <a:gd name="connsiteX45" fmla="*/ 3479593 w 9517857"/>
              <a:gd name="connsiteY45" fmla="*/ 390437 h 918356"/>
              <a:gd name="connsiteX46" fmla="*/ 3660110 w 9517857"/>
              <a:gd name="connsiteY46" fmla="*/ 348726 h 918356"/>
              <a:gd name="connsiteX47" fmla="*/ 3750023 w 9517857"/>
              <a:gd name="connsiteY47" fmla="*/ 370678 h 918356"/>
              <a:gd name="connsiteX48" fmla="*/ 3844133 w 9517857"/>
              <a:gd name="connsiteY48" fmla="*/ 360648 h 918356"/>
              <a:gd name="connsiteX49" fmla="*/ 3913545 w 9517857"/>
              <a:gd name="connsiteY49" fmla="*/ 344235 h 918356"/>
              <a:gd name="connsiteX50" fmla="*/ 4266740 w 9517857"/>
              <a:gd name="connsiteY50" fmla="*/ 361454 h 918356"/>
              <a:gd name="connsiteX51" fmla="*/ 4430770 w 9517857"/>
              <a:gd name="connsiteY51" fmla="*/ 342643 h 918356"/>
              <a:gd name="connsiteX52" fmla="*/ 4512664 w 9517857"/>
              <a:gd name="connsiteY52" fmla="*/ 319948 h 918356"/>
              <a:gd name="connsiteX53" fmla="*/ 4616423 w 9517857"/>
              <a:gd name="connsiteY53" fmla="*/ 290914 h 918356"/>
              <a:gd name="connsiteX54" fmla="*/ 4691675 w 9517857"/>
              <a:gd name="connsiteY54" fmla="*/ 254011 h 918356"/>
              <a:gd name="connsiteX55" fmla="*/ 4689051 w 9517857"/>
              <a:gd name="connsiteY55" fmla="*/ 250968 h 918356"/>
              <a:gd name="connsiteX56" fmla="*/ 4719994 w 9517857"/>
              <a:gd name="connsiteY56" fmla="*/ 245307 h 918356"/>
              <a:gd name="connsiteX57" fmla="*/ 4752894 w 9517857"/>
              <a:gd name="connsiteY57" fmla="*/ 239875 h 918356"/>
              <a:gd name="connsiteX58" fmla="*/ 4769329 w 9517857"/>
              <a:gd name="connsiteY58" fmla="*/ 233585 h 918356"/>
              <a:gd name="connsiteX59" fmla="*/ 4775634 w 9517857"/>
              <a:gd name="connsiteY59" fmla="*/ 234063 h 918356"/>
              <a:gd name="connsiteX60" fmla="*/ 4790452 w 9517857"/>
              <a:gd name="connsiteY60" fmla="*/ 233572 h 918356"/>
              <a:gd name="connsiteX61" fmla="*/ 4789062 w 9517857"/>
              <a:gd name="connsiteY61" fmla="*/ 241924 h 918356"/>
              <a:gd name="connsiteX62" fmla="*/ 4827826 w 9517857"/>
              <a:gd name="connsiteY62" fmla="*/ 246977 h 918356"/>
              <a:gd name="connsiteX63" fmla="*/ 4892569 w 9517857"/>
              <a:gd name="connsiteY63" fmla="*/ 249933 h 918356"/>
              <a:gd name="connsiteX64" fmla="*/ 4896611 w 9517857"/>
              <a:gd name="connsiteY64" fmla="*/ 240448 h 918356"/>
              <a:gd name="connsiteX65" fmla="*/ 4917286 w 9517857"/>
              <a:gd name="connsiteY65" fmla="*/ 243659 h 918356"/>
              <a:gd name="connsiteX66" fmla="*/ 4981173 w 9517857"/>
              <a:gd name="connsiteY66" fmla="*/ 247103 h 918356"/>
              <a:gd name="connsiteX67" fmla="*/ 5060397 w 9517857"/>
              <a:gd name="connsiteY67" fmla="*/ 263688 h 918356"/>
              <a:gd name="connsiteX68" fmla="*/ 5252996 w 9517857"/>
              <a:gd name="connsiteY68" fmla="*/ 270655 h 918356"/>
              <a:gd name="connsiteX69" fmla="*/ 5358056 w 9517857"/>
              <a:gd name="connsiteY69" fmla="*/ 247248 h 918356"/>
              <a:gd name="connsiteX70" fmla="*/ 5426496 w 9517857"/>
              <a:gd name="connsiteY70" fmla="*/ 235142 h 918356"/>
              <a:gd name="connsiteX71" fmla="*/ 5497161 w 9517857"/>
              <a:gd name="connsiteY71" fmla="*/ 228808 h 918356"/>
              <a:gd name="connsiteX72" fmla="*/ 5826043 w 9517857"/>
              <a:gd name="connsiteY72" fmla="*/ 148073 h 918356"/>
              <a:gd name="connsiteX73" fmla="*/ 6013415 w 9517857"/>
              <a:gd name="connsiteY73" fmla="*/ 137316 h 918356"/>
              <a:gd name="connsiteX74" fmla="*/ 6080994 w 9517857"/>
              <a:gd name="connsiteY74" fmla="*/ 142938 h 918356"/>
              <a:gd name="connsiteX75" fmla="*/ 6194152 w 9517857"/>
              <a:gd name="connsiteY75" fmla="*/ 151772 h 918356"/>
              <a:gd name="connsiteX76" fmla="*/ 6281379 w 9517857"/>
              <a:gd name="connsiteY76" fmla="*/ 181626 h 918356"/>
              <a:gd name="connsiteX77" fmla="*/ 6374947 w 9517857"/>
              <a:gd name="connsiteY77" fmla="*/ 179799 h 918356"/>
              <a:gd name="connsiteX78" fmla="*/ 6448518 w 9517857"/>
              <a:gd name="connsiteY78" fmla="*/ 164378 h 918356"/>
              <a:gd name="connsiteX79" fmla="*/ 6544700 w 9517857"/>
              <a:gd name="connsiteY79" fmla="*/ 167161 h 918356"/>
              <a:gd name="connsiteX80" fmla="*/ 6648353 w 9517857"/>
              <a:gd name="connsiteY80" fmla="*/ 172250 h 918356"/>
              <a:gd name="connsiteX81" fmla="*/ 6736227 w 9517857"/>
              <a:gd name="connsiteY81" fmla="*/ 173216 h 918356"/>
              <a:gd name="connsiteX82" fmla="*/ 6977218 w 9517857"/>
              <a:gd name="connsiteY82" fmla="*/ 184289 h 918356"/>
              <a:gd name="connsiteX83" fmla="*/ 7065221 w 9517857"/>
              <a:gd name="connsiteY83" fmla="*/ 227531 h 918356"/>
              <a:gd name="connsiteX84" fmla="*/ 7366876 w 9517857"/>
              <a:gd name="connsiteY84" fmla="*/ 248468 h 918356"/>
              <a:gd name="connsiteX85" fmla="*/ 7565449 w 9517857"/>
              <a:gd name="connsiteY85" fmla="*/ 258950 h 918356"/>
              <a:gd name="connsiteX86" fmla="*/ 7599285 w 9517857"/>
              <a:gd name="connsiteY86" fmla="*/ 266021 h 918356"/>
              <a:gd name="connsiteX87" fmla="*/ 7644411 w 9517857"/>
              <a:gd name="connsiteY87" fmla="*/ 258986 h 918356"/>
              <a:gd name="connsiteX88" fmla="*/ 7825110 w 9517857"/>
              <a:gd name="connsiteY88" fmla="*/ 229109 h 918356"/>
              <a:gd name="connsiteX89" fmla="*/ 7965804 w 9517857"/>
              <a:gd name="connsiteY89" fmla="*/ 190545 h 918356"/>
              <a:gd name="connsiteX90" fmla="*/ 8147401 w 9517857"/>
              <a:gd name="connsiteY90" fmla="*/ 205617 h 918356"/>
              <a:gd name="connsiteX91" fmla="*/ 8256033 w 9517857"/>
              <a:gd name="connsiteY91" fmla="*/ 193713 h 918356"/>
              <a:gd name="connsiteX92" fmla="*/ 8410677 w 9517857"/>
              <a:gd name="connsiteY92" fmla="*/ 172167 h 918356"/>
              <a:gd name="connsiteX93" fmla="*/ 8617841 w 9517857"/>
              <a:gd name="connsiteY93" fmla="*/ 155167 h 918356"/>
              <a:gd name="connsiteX94" fmla="*/ 8715976 w 9517857"/>
              <a:gd name="connsiteY94" fmla="*/ 178374 h 918356"/>
              <a:gd name="connsiteX95" fmla="*/ 8778827 w 9517857"/>
              <a:gd name="connsiteY95" fmla="*/ 172936 h 918356"/>
              <a:gd name="connsiteX96" fmla="*/ 8840778 w 9517857"/>
              <a:gd name="connsiteY96" fmla="*/ 143149 h 918356"/>
              <a:gd name="connsiteX97" fmla="*/ 9010380 w 9517857"/>
              <a:gd name="connsiteY97" fmla="*/ 91891 h 918356"/>
              <a:gd name="connsiteX98" fmla="*/ 9110856 w 9517857"/>
              <a:gd name="connsiteY98" fmla="*/ 70997 h 918356"/>
              <a:gd name="connsiteX99" fmla="*/ 9268817 w 9517857"/>
              <a:gd name="connsiteY99" fmla="*/ 53082 h 918356"/>
              <a:gd name="connsiteX100" fmla="*/ 9316667 w 9517857"/>
              <a:gd name="connsiteY100" fmla="*/ 45047 h 918356"/>
              <a:gd name="connsiteX101" fmla="*/ 9428209 w 9517857"/>
              <a:gd name="connsiteY101" fmla="*/ 29923 h 918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9517857" h="918356">
                <a:moveTo>
                  <a:pt x="4686423" y="247919"/>
                </a:moveTo>
                <a:lnTo>
                  <a:pt x="4689051" y="250968"/>
                </a:lnTo>
                <a:lnTo>
                  <a:pt x="4687244" y="251298"/>
                </a:lnTo>
                <a:close/>
                <a:moveTo>
                  <a:pt x="4685225" y="246530"/>
                </a:moveTo>
                <a:cubicBezTo>
                  <a:pt x="4688837" y="243198"/>
                  <a:pt x="4687468" y="244598"/>
                  <a:pt x="4686133" y="246727"/>
                </a:cubicBezTo>
                <a:lnTo>
                  <a:pt x="4686423" y="247919"/>
                </a:lnTo>
                <a:close/>
                <a:moveTo>
                  <a:pt x="9517856" y="0"/>
                </a:moveTo>
                <a:lnTo>
                  <a:pt x="9517857" y="12"/>
                </a:lnTo>
                <a:lnTo>
                  <a:pt x="9517857" y="918356"/>
                </a:lnTo>
                <a:lnTo>
                  <a:pt x="14604" y="918356"/>
                </a:lnTo>
                <a:lnTo>
                  <a:pt x="12841" y="917763"/>
                </a:lnTo>
                <a:cubicBezTo>
                  <a:pt x="4532" y="914864"/>
                  <a:pt x="-773" y="912807"/>
                  <a:pt x="93" y="912471"/>
                </a:cubicBezTo>
                <a:cubicBezTo>
                  <a:pt x="172" y="912298"/>
                  <a:pt x="58594" y="890495"/>
                  <a:pt x="58674" y="890322"/>
                </a:cubicBezTo>
                <a:cubicBezTo>
                  <a:pt x="127436" y="929614"/>
                  <a:pt x="206243" y="828226"/>
                  <a:pt x="275005" y="807229"/>
                </a:cubicBezTo>
                <a:cubicBezTo>
                  <a:pt x="303983" y="806087"/>
                  <a:pt x="504960" y="777375"/>
                  <a:pt x="587824" y="798195"/>
                </a:cubicBezTo>
                <a:cubicBezTo>
                  <a:pt x="598733" y="769348"/>
                  <a:pt x="682904" y="785924"/>
                  <a:pt x="651826" y="738338"/>
                </a:cubicBezTo>
                <a:cubicBezTo>
                  <a:pt x="688440" y="737862"/>
                  <a:pt x="753255" y="750396"/>
                  <a:pt x="727985" y="719826"/>
                </a:cubicBezTo>
                <a:cubicBezTo>
                  <a:pt x="739648" y="718749"/>
                  <a:pt x="775717" y="715087"/>
                  <a:pt x="778982" y="710142"/>
                </a:cubicBezTo>
                <a:cubicBezTo>
                  <a:pt x="779189" y="709407"/>
                  <a:pt x="849736" y="718721"/>
                  <a:pt x="849944" y="717987"/>
                </a:cubicBezTo>
                <a:lnTo>
                  <a:pt x="921659" y="712695"/>
                </a:lnTo>
                <a:lnTo>
                  <a:pt x="930946" y="734046"/>
                </a:lnTo>
                <a:lnTo>
                  <a:pt x="986250" y="713530"/>
                </a:lnTo>
                <a:lnTo>
                  <a:pt x="1013752" y="713361"/>
                </a:lnTo>
                <a:lnTo>
                  <a:pt x="1023734" y="718571"/>
                </a:lnTo>
                <a:cubicBezTo>
                  <a:pt x="1033291" y="721276"/>
                  <a:pt x="1045398" y="721394"/>
                  <a:pt x="1063207" y="715651"/>
                </a:cubicBezTo>
                <a:lnTo>
                  <a:pt x="1081980" y="738455"/>
                </a:lnTo>
                <a:lnTo>
                  <a:pt x="1218120" y="713280"/>
                </a:lnTo>
                <a:cubicBezTo>
                  <a:pt x="1230137" y="716162"/>
                  <a:pt x="1387179" y="685179"/>
                  <a:pt x="1397459" y="691190"/>
                </a:cubicBezTo>
                <a:cubicBezTo>
                  <a:pt x="1490025" y="704984"/>
                  <a:pt x="1465878" y="715604"/>
                  <a:pt x="1580688" y="693697"/>
                </a:cubicBezTo>
                <a:cubicBezTo>
                  <a:pt x="1607067" y="704379"/>
                  <a:pt x="1719477" y="658239"/>
                  <a:pt x="1772334" y="710640"/>
                </a:cubicBezTo>
                <a:cubicBezTo>
                  <a:pt x="1745536" y="644824"/>
                  <a:pt x="1976078" y="716436"/>
                  <a:pt x="2002561" y="659917"/>
                </a:cubicBezTo>
                <a:cubicBezTo>
                  <a:pt x="2045346" y="660357"/>
                  <a:pt x="2166676" y="654391"/>
                  <a:pt x="2135144" y="636501"/>
                </a:cubicBezTo>
                <a:cubicBezTo>
                  <a:pt x="2276591" y="665055"/>
                  <a:pt x="2293173" y="591792"/>
                  <a:pt x="2440292" y="593862"/>
                </a:cubicBezTo>
                <a:cubicBezTo>
                  <a:pt x="2495160" y="534824"/>
                  <a:pt x="2473343" y="585644"/>
                  <a:pt x="2547829" y="566150"/>
                </a:cubicBezTo>
                <a:cubicBezTo>
                  <a:pt x="2545438" y="614169"/>
                  <a:pt x="2632278" y="528280"/>
                  <a:pt x="2658055" y="578727"/>
                </a:cubicBezTo>
                <a:cubicBezTo>
                  <a:pt x="2670795" y="573581"/>
                  <a:pt x="2682322" y="567005"/>
                  <a:pt x="2693698" y="560029"/>
                </a:cubicBezTo>
                <a:lnTo>
                  <a:pt x="2699673" y="556400"/>
                </a:lnTo>
                <a:lnTo>
                  <a:pt x="2727306" y="550698"/>
                </a:lnTo>
                <a:lnTo>
                  <a:pt x="2730451" y="538058"/>
                </a:lnTo>
                <a:lnTo>
                  <a:pt x="2768713" y="521575"/>
                </a:lnTo>
                <a:cubicBezTo>
                  <a:pt x="2783756" y="517104"/>
                  <a:pt x="2800788" y="514291"/>
                  <a:pt x="2820868" y="514160"/>
                </a:cubicBezTo>
                <a:cubicBezTo>
                  <a:pt x="2894791" y="532885"/>
                  <a:pt x="2981506" y="465507"/>
                  <a:pt x="3073635" y="491294"/>
                </a:cubicBezTo>
                <a:cubicBezTo>
                  <a:pt x="3106872" y="496624"/>
                  <a:pt x="3205785" y="487718"/>
                  <a:pt x="3222071" y="470559"/>
                </a:cubicBezTo>
                <a:cubicBezTo>
                  <a:pt x="3242193" y="465514"/>
                  <a:pt x="3267163" y="469136"/>
                  <a:pt x="3274069" y="451605"/>
                </a:cubicBezTo>
                <a:cubicBezTo>
                  <a:pt x="3286659" y="430165"/>
                  <a:pt x="3363648" y="455571"/>
                  <a:pt x="3349632" y="432583"/>
                </a:cubicBezTo>
                <a:cubicBezTo>
                  <a:pt x="3404182" y="449847"/>
                  <a:pt x="3438210" y="404323"/>
                  <a:pt x="3479593" y="390437"/>
                </a:cubicBezTo>
                <a:cubicBezTo>
                  <a:pt x="3523240" y="408403"/>
                  <a:pt x="3567027" y="361554"/>
                  <a:pt x="3660110" y="348726"/>
                </a:cubicBezTo>
                <a:cubicBezTo>
                  <a:pt x="3708299" y="369683"/>
                  <a:pt x="3662447" y="344775"/>
                  <a:pt x="3750023" y="370678"/>
                </a:cubicBezTo>
                <a:cubicBezTo>
                  <a:pt x="3752092" y="367132"/>
                  <a:pt x="3816880" y="365055"/>
                  <a:pt x="3844133" y="360648"/>
                </a:cubicBezTo>
                <a:cubicBezTo>
                  <a:pt x="3871386" y="356240"/>
                  <a:pt x="3882848" y="332490"/>
                  <a:pt x="3913545" y="344235"/>
                </a:cubicBezTo>
                <a:cubicBezTo>
                  <a:pt x="4050255" y="376864"/>
                  <a:pt x="4159924" y="363190"/>
                  <a:pt x="4266740" y="361454"/>
                </a:cubicBezTo>
                <a:cubicBezTo>
                  <a:pt x="4385770" y="354374"/>
                  <a:pt x="4314535" y="340143"/>
                  <a:pt x="4430770" y="342643"/>
                </a:cubicBezTo>
                <a:cubicBezTo>
                  <a:pt x="4439969" y="322594"/>
                  <a:pt x="4478290" y="314645"/>
                  <a:pt x="4512664" y="319948"/>
                </a:cubicBezTo>
                <a:cubicBezTo>
                  <a:pt x="4570011" y="315138"/>
                  <a:pt x="4549085" y="269599"/>
                  <a:pt x="4616423" y="290914"/>
                </a:cubicBezTo>
                <a:cubicBezTo>
                  <a:pt x="4599641" y="270277"/>
                  <a:pt x="4692085" y="269216"/>
                  <a:pt x="4691675" y="254011"/>
                </a:cubicBezTo>
                <a:lnTo>
                  <a:pt x="4689051" y="250968"/>
                </a:lnTo>
                <a:lnTo>
                  <a:pt x="4719994" y="245307"/>
                </a:lnTo>
                <a:cubicBezTo>
                  <a:pt x="4732635" y="242775"/>
                  <a:pt x="4745300" y="240335"/>
                  <a:pt x="4752894" y="239875"/>
                </a:cubicBezTo>
                <a:lnTo>
                  <a:pt x="4769329" y="233585"/>
                </a:lnTo>
                <a:lnTo>
                  <a:pt x="4775634" y="234063"/>
                </a:lnTo>
                <a:lnTo>
                  <a:pt x="4790452" y="233572"/>
                </a:lnTo>
                <a:cubicBezTo>
                  <a:pt x="4789989" y="236356"/>
                  <a:pt x="4789525" y="239141"/>
                  <a:pt x="4789062" y="241924"/>
                </a:cubicBezTo>
                <a:cubicBezTo>
                  <a:pt x="4786342" y="249932"/>
                  <a:pt x="4804560" y="248631"/>
                  <a:pt x="4827826" y="246977"/>
                </a:cubicBezTo>
                <a:cubicBezTo>
                  <a:pt x="4875782" y="239569"/>
                  <a:pt x="4874112" y="283413"/>
                  <a:pt x="4892569" y="249933"/>
                </a:cubicBezTo>
                <a:lnTo>
                  <a:pt x="4896611" y="240448"/>
                </a:lnTo>
                <a:lnTo>
                  <a:pt x="4917286" y="243659"/>
                </a:lnTo>
                <a:cubicBezTo>
                  <a:pt x="4923060" y="243799"/>
                  <a:pt x="4981729" y="240979"/>
                  <a:pt x="4981173" y="247103"/>
                </a:cubicBezTo>
                <a:cubicBezTo>
                  <a:pt x="5024880" y="220690"/>
                  <a:pt x="5014146" y="257963"/>
                  <a:pt x="5060397" y="263688"/>
                </a:cubicBezTo>
                <a:cubicBezTo>
                  <a:pt x="5093356" y="238589"/>
                  <a:pt x="5157892" y="275351"/>
                  <a:pt x="5252996" y="270655"/>
                </a:cubicBezTo>
                <a:cubicBezTo>
                  <a:pt x="5288840" y="241872"/>
                  <a:pt x="5287005" y="287921"/>
                  <a:pt x="5358056" y="247248"/>
                </a:cubicBezTo>
                <a:cubicBezTo>
                  <a:pt x="5361752" y="250257"/>
                  <a:pt x="5403312" y="238215"/>
                  <a:pt x="5426496" y="235142"/>
                </a:cubicBezTo>
                <a:cubicBezTo>
                  <a:pt x="5449679" y="232069"/>
                  <a:pt x="5473549" y="245611"/>
                  <a:pt x="5497161" y="228808"/>
                </a:cubicBezTo>
                <a:cubicBezTo>
                  <a:pt x="5611861" y="172767"/>
                  <a:pt x="5723211" y="165860"/>
                  <a:pt x="5826043" y="148073"/>
                </a:cubicBezTo>
                <a:cubicBezTo>
                  <a:pt x="5943127" y="133166"/>
                  <a:pt x="5872659" y="193078"/>
                  <a:pt x="6013415" y="137316"/>
                </a:cubicBezTo>
                <a:cubicBezTo>
                  <a:pt x="6031924" y="154783"/>
                  <a:pt x="6050745" y="154258"/>
                  <a:pt x="6080994" y="142938"/>
                </a:cubicBezTo>
                <a:cubicBezTo>
                  <a:pt x="6138083" y="137090"/>
                  <a:pt x="6140195" y="184383"/>
                  <a:pt x="6194152" y="151772"/>
                </a:cubicBezTo>
                <a:cubicBezTo>
                  <a:pt x="6187280" y="177783"/>
                  <a:pt x="6304222" y="153410"/>
                  <a:pt x="6281379" y="181626"/>
                </a:cubicBezTo>
                <a:cubicBezTo>
                  <a:pt x="6321899" y="201819"/>
                  <a:pt x="6335111" y="162590"/>
                  <a:pt x="6374947" y="179799"/>
                </a:cubicBezTo>
                <a:cubicBezTo>
                  <a:pt x="6417404" y="181336"/>
                  <a:pt x="6402484" y="169694"/>
                  <a:pt x="6448518" y="164378"/>
                </a:cubicBezTo>
                <a:cubicBezTo>
                  <a:pt x="6504958" y="162488"/>
                  <a:pt x="6493438" y="111203"/>
                  <a:pt x="6544700" y="167161"/>
                </a:cubicBezTo>
                <a:cubicBezTo>
                  <a:pt x="6601507" y="148697"/>
                  <a:pt x="6566269" y="164386"/>
                  <a:pt x="6648353" y="172250"/>
                </a:cubicBezTo>
                <a:cubicBezTo>
                  <a:pt x="6680008" y="155223"/>
                  <a:pt x="6707960" y="160673"/>
                  <a:pt x="6736227" y="173216"/>
                </a:cubicBezTo>
                <a:cubicBezTo>
                  <a:pt x="6813963" y="164284"/>
                  <a:pt x="6888143" y="181296"/>
                  <a:pt x="6977218" y="184289"/>
                </a:cubicBezTo>
                <a:cubicBezTo>
                  <a:pt x="7040424" y="188318"/>
                  <a:pt x="7000278" y="216835"/>
                  <a:pt x="7065221" y="227531"/>
                </a:cubicBezTo>
                <a:cubicBezTo>
                  <a:pt x="7130163" y="238228"/>
                  <a:pt x="7291878" y="238208"/>
                  <a:pt x="7366876" y="248468"/>
                </a:cubicBezTo>
                <a:cubicBezTo>
                  <a:pt x="7491356" y="206752"/>
                  <a:pt x="7367734" y="280166"/>
                  <a:pt x="7565449" y="258950"/>
                </a:cubicBezTo>
                <a:cubicBezTo>
                  <a:pt x="7575959" y="252432"/>
                  <a:pt x="7600854" y="257628"/>
                  <a:pt x="7599285" y="266021"/>
                </a:cubicBezTo>
                <a:cubicBezTo>
                  <a:pt x="7611616" y="262940"/>
                  <a:pt x="7639946" y="245819"/>
                  <a:pt x="7644411" y="258986"/>
                </a:cubicBezTo>
                <a:cubicBezTo>
                  <a:pt x="7708015" y="258012"/>
                  <a:pt x="7770249" y="247724"/>
                  <a:pt x="7825110" y="229109"/>
                </a:cubicBezTo>
                <a:cubicBezTo>
                  <a:pt x="7949762" y="247028"/>
                  <a:pt x="7921956" y="197757"/>
                  <a:pt x="7965804" y="190545"/>
                </a:cubicBezTo>
                <a:cubicBezTo>
                  <a:pt x="8039439" y="213878"/>
                  <a:pt x="8063651" y="191475"/>
                  <a:pt x="8147401" y="205617"/>
                </a:cubicBezTo>
                <a:cubicBezTo>
                  <a:pt x="8166453" y="196610"/>
                  <a:pt x="8225048" y="207099"/>
                  <a:pt x="8256033" y="193713"/>
                </a:cubicBezTo>
                <a:cubicBezTo>
                  <a:pt x="8311388" y="242017"/>
                  <a:pt x="8350376" y="178592"/>
                  <a:pt x="8410677" y="172167"/>
                </a:cubicBezTo>
                <a:cubicBezTo>
                  <a:pt x="8470978" y="165743"/>
                  <a:pt x="8572470" y="206385"/>
                  <a:pt x="8617841" y="155167"/>
                </a:cubicBezTo>
                <a:cubicBezTo>
                  <a:pt x="8646050" y="160448"/>
                  <a:pt x="8664949" y="183631"/>
                  <a:pt x="8715976" y="178374"/>
                </a:cubicBezTo>
                <a:cubicBezTo>
                  <a:pt x="8737194" y="188216"/>
                  <a:pt x="8738009" y="189511"/>
                  <a:pt x="8778827" y="172936"/>
                </a:cubicBezTo>
                <a:cubicBezTo>
                  <a:pt x="8725277" y="146372"/>
                  <a:pt x="8850819" y="175612"/>
                  <a:pt x="8840778" y="143149"/>
                </a:cubicBezTo>
                <a:cubicBezTo>
                  <a:pt x="8903519" y="121096"/>
                  <a:pt x="9021861" y="150359"/>
                  <a:pt x="9010380" y="91891"/>
                </a:cubicBezTo>
                <a:cubicBezTo>
                  <a:pt x="9027103" y="56852"/>
                  <a:pt x="9112524" y="108357"/>
                  <a:pt x="9110856" y="70997"/>
                </a:cubicBezTo>
                <a:cubicBezTo>
                  <a:pt x="9148189" y="94250"/>
                  <a:pt x="9209809" y="53285"/>
                  <a:pt x="9268817" y="53082"/>
                </a:cubicBezTo>
                <a:cubicBezTo>
                  <a:pt x="9279135" y="35997"/>
                  <a:pt x="9292736" y="36520"/>
                  <a:pt x="9316667" y="45047"/>
                </a:cubicBezTo>
                <a:cubicBezTo>
                  <a:pt x="9352186" y="45862"/>
                  <a:pt x="9390008" y="39799"/>
                  <a:pt x="9428209" y="29923"/>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0C1798D-E922-CDCF-C8EF-9603E644AFA5}"/>
              </a:ext>
            </a:extLst>
          </p:cNvPr>
          <p:cNvSpPr>
            <a:spLocks noGrp="1"/>
          </p:cNvSpPr>
          <p:nvPr>
            <p:ph idx="1"/>
          </p:nvPr>
        </p:nvSpPr>
        <p:spPr>
          <a:xfrm>
            <a:off x="354547" y="1210295"/>
            <a:ext cx="4218569" cy="3513116"/>
          </a:xfrm>
        </p:spPr>
        <p:txBody>
          <a:bodyPr lIns="91440" tIns="45720" rIns="91440" bIns="45720" anchor="t"/>
          <a:lstStyle/>
          <a:p>
            <a:pPr marL="0" indent="0" algn="ctr" defTabSz="384048">
              <a:buNone/>
            </a:pPr>
            <a:r>
              <a:rPr lang="en-US" sz="2400" kern="1200" dirty="0">
                <a:latin typeface="+mn-lt"/>
                <a:ea typeface="+mn-ea"/>
                <a:cs typeface="Calibri"/>
              </a:rPr>
              <a:t>Palliative Service</a:t>
            </a:r>
            <a:endParaRPr lang="en-US">
              <a:ea typeface="+mn-ea"/>
            </a:endParaRPr>
          </a:p>
          <a:p>
            <a:pPr marL="287655" indent="-287655" defTabSz="384048"/>
            <a:r>
              <a:rPr lang="en-US" sz="1600" kern="1200" dirty="0">
                <a:latin typeface="+mn-lt"/>
                <a:ea typeface="+mn-ea"/>
                <a:cs typeface="Calibri"/>
              </a:rPr>
              <a:t>Care for people with serious illness, no prognosis required, can be curative</a:t>
            </a:r>
            <a:endParaRPr lang="en-US" sz="1600" kern="1200" dirty="0">
              <a:latin typeface="+mn-lt"/>
              <a:cs typeface="Calibri"/>
            </a:endParaRPr>
          </a:p>
          <a:p>
            <a:pPr marL="287655" indent="-287655" defTabSz="384048"/>
            <a:r>
              <a:rPr lang="en-US" sz="1600" kern="1200" dirty="0">
                <a:latin typeface="+mn-lt"/>
                <a:ea typeface="+mn-ea"/>
                <a:cs typeface="Calibri"/>
              </a:rPr>
              <a:t>Expanded focus includes the family, patient at center</a:t>
            </a:r>
            <a:endParaRPr lang="en-US" sz="1600" kern="1200" dirty="0">
              <a:latin typeface="+mn-lt"/>
              <a:cs typeface="Calibri"/>
            </a:endParaRPr>
          </a:p>
          <a:p>
            <a:pPr marL="287655" indent="-287655" defTabSz="384048"/>
            <a:r>
              <a:rPr lang="en-US" sz="1600" kern="1200" dirty="0">
                <a:latin typeface="+mn-lt"/>
                <a:ea typeface="+mn-ea"/>
                <a:cs typeface="Calibri"/>
              </a:rPr>
              <a:t>Interdisciplinary team (doctor, nurse, social work, spiritual care, other specialists)</a:t>
            </a:r>
            <a:endParaRPr lang="en-US" sz="1600" kern="1200" dirty="0">
              <a:latin typeface="+mn-lt"/>
              <a:cs typeface="Calibri"/>
            </a:endParaRPr>
          </a:p>
          <a:p>
            <a:pPr marL="287655" indent="-287655" defTabSz="384048"/>
            <a:r>
              <a:rPr lang="en-US" sz="1600" kern="1200" dirty="0">
                <a:latin typeface="+mn-lt"/>
                <a:ea typeface="+mn-ea"/>
                <a:cs typeface="Calibri"/>
              </a:rPr>
              <a:t>Palliate = relieve symptoms (medical, physical, emotional, spiritual)</a:t>
            </a:r>
            <a:endParaRPr lang="en-US" sz="1600" kern="1200" dirty="0">
              <a:latin typeface="+mn-lt"/>
              <a:cs typeface="Calibri"/>
            </a:endParaRPr>
          </a:p>
          <a:p>
            <a:pPr marL="287655" indent="-287655" defTabSz="384048"/>
            <a:r>
              <a:rPr lang="en-US" sz="1600" kern="1200" dirty="0">
                <a:latin typeface="+mn-lt"/>
                <a:ea typeface="+mn-ea"/>
                <a:cs typeface="Calibri"/>
              </a:rPr>
              <a:t>Can help people define "quality of life" for themselves or those they are caring for</a:t>
            </a:r>
            <a:endParaRPr lang="en-US" sz="1600" kern="1200" dirty="0">
              <a:latin typeface="+mn-lt"/>
              <a:cs typeface="Calibri"/>
            </a:endParaRPr>
          </a:p>
          <a:p>
            <a:pPr marL="287655" indent="-287655" defTabSz="384048"/>
            <a:r>
              <a:rPr lang="en-US" sz="1600" kern="1200" dirty="0">
                <a:latin typeface="+mn-lt"/>
                <a:ea typeface="+mn-ea"/>
                <a:cs typeface="Calibri"/>
              </a:rPr>
              <a:t>Can serve as a bridge between specialists</a:t>
            </a:r>
            <a:endParaRPr lang="en-US" sz="1600" kern="1200" dirty="0">
              <a:latin typeface="+mn-lt"/>
              <a:cs typeface="Calibri"/>
            </a:endParaRPr>
          </a:p>
          <a:p>
            <a:pPr marL="287655" indent="-287655" defTabSz="384048"/>
            <a:r>
              <a:rPr lang="en-US" sz="1600" kern="1200" dirty="0">
                <a:latin typeface="+mn-lt"/>
                <a:ea typeface="+mn-ea"/>
                <a:cs typeface="Calibri"/>
              </a:rPr>
              <a:t>Can facilitate decision making</a:t>
            </a:r>
            <a:endParaRPr lang="en-US" sz="1600" dirty="0">
              <a:cs typeface="Calibri"/>
            </a:endParaRPr>
          </a:p>
        </p:txBody>
      </p:sp>
      <p:sp>
        <p:nvSpPr>
          <p:cNvPr id="5" name="TextBox 4">
            <a:extLst>
              <a:ext uri="{FF2B5EF4-FFF2-40B4-BE49-F238E27FC236}">
                <a16:creationId xmlns:a16="http://schemas.microsoft.com/office/drawing/2014/main" id="{BF6A08EC-546D-1D10-4937-360417633E45}"/>
              </a:ext>
            </a:extLst>
          </p:cNvPr>
          <p:cNvSpPr txBox="1"/>
          <p:nvPr/>
        </p:nvSpPr>
        <p:spPr>
          <a:xfrm>
            <a:off x="4455714" y="1214336"/>
            <a:ext cx="4534700" cy="34624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defTabSz="384048">
              <a:spcAft>
                <a:spcPts val="600"/>
              </a:spcAft>
            </a:pPr>
            <a:r>
              <a:rPr lang="en-US" sz="2400" kern="1200" dirty="0">
                <a:latin typeface="+mn-lt"/>
                <a:ea typeface="+mn-ea"/>
                <a:cs typeface="Calibri"/>
              </a:rPr>
              <a:t>Hospice</a:t>
            </a:r>
            <a:endParaRPr lang="en-US"/>
          </a:p>
          <a:p>
            <a:pPr marL="287655" indent="-287655" defTabSz="384048">
              <a:spcAft>
                <a:spcPts val="600"/>
              </a:spcAft>
              <a:buFont typeface="Arial"/>
              <a:buChar char="•"/>
            </a:pPr>
            <a:r>
              <a:rPr lang="en-US" sz="1600" kern="1200" dirty="0">
                <a:latin typeface="+mn-lt"/>
                <a:ea typeface="+mn-ea"/>
                <a:cs typeface="Calibri"/>
              </a:rPr>
              <a:t>Philosophy of care, not a physical place</a:t>
            </a:r>
            <a:endParaRPr lang="en-US" sz="1600" kern="1200" dirty="0">
              <a:latin typeface="+mn-lt"/>
              <a:cs typeface="Calibri"/>
            </a:endParaRPr>
          </a:p>
          <a:p>
            <a:pPr marL="287655" indent="-287655" defTabSz="384048">
              <a:spcAft>
                <a:spcPts val="600"/>
              </a:spcAft>
              <a:buFont typeface="Arial"/>
              <a:buChar char="•"/>
            </a:pPr>
            <a:r>
              <a:rPr lang="en-US" sz="1600" kern="1200" dirty="0">
                <a:latin typeface="+mn-lt"/>
                <a:ea typeface="+mn-ea"/>
                <a:cs typeface="Calibri"/>
              </a:rPr>
              <a:t>End of life care, prognosis 6 months or less if left to "natural course"</a:t>
            </a:r>
            <a:endParaRPr lang="en-US" sz="1600" kern="1200" dirty="0">
              <a:latin typeface="+mn-lt"/>
              <a:cs typeface="Calibri"/>
            </a:endParaRPr>
          </a:p>
          <a:p>
            <a:pPr marL="287655" indent="-287655" defTabSz="384048">
              <a:spcAft>
                <a:spcPts val="600"/>
              </a:spcAft>
              <a:buFont typeface="Arial"/>
              <a:buChar char="•"/>
            </a:pPr>
            <a:r>
              <a:rPr lang="en-US" sz="1600" kern="1200" dirty="0">
                <a:latin typeface="+mn-lt"/>
                <a:ea typeface="+mn-ea"/>
                <a:cs typeface="Calibri"/>
              </a:rPr>
              <a:t>Full symptom management (emotional, spiritual, physical) with no curative treatment of disease</a:t>
            </a:r>
            <a:endParaRPr lang="en-US" sz="1600" kern="1200" dirty="0">
              <a:latin typeface="+mn-lt"/>
              <a:cs typeface="Calibri"/>
            </a:endParaRPr>
          </a:p>
          <a:p>
            <a:pPr marL="287655" indent="-287655" defTabSz="384048">
              <a:spcAft>
                <a:spcPts val="600"/>
              </a:spcAft>
              <a:buFont typeface="Arial"/>
              <a:buChar char="•"/>
            </a:pPr>
            <a:r>
              <a:rPr lang="en-US" sz="1600" kern="1200" dirty="0">
                <a:latin typeface="+mn-lt"/>
                <a:ea typeface="+mn-ea"/>
                <a:cs typeface="Calibri"/>
              </a:rPr>
              <a:t>Medications assisting with comfort are </a:t>
            </a:r>
            <a:r>
              <a:rPr lang="en-US" sz="1600" dirty="0">
                <a:cs typeface="Calibri"/>
              </a:rPr>
              <a:t>allowed</a:t>
            </a:r>
            <a:endParaRPr lang="en-US" sz="1600" kern="1200" dirty="0">
              <a:latin typeface="+mn-lt"/>
              <a:cs typeface="Calibri"/>
            </a:endParaRPr>
          </a:p>
          <a:p>
            <a:pPr marL="287655" indent="-287655" defTabSz="384048">
              <a:spcAft>
                <a:spcPts val="600"/>
              </a:spcAft>
              <a:buFont typeface="Arial"/>
              <a:buChar char="•"/>
            </a:pPr>
            <a:r>
              <a:rPr lang="en-US" sz="1600" kern="1200" dirty="0">
                <a:latin typeface="+mn-lt"/>
                <a:ea typeface="+mn-ea"/>
                <a:cs typeface="Calibri"/>
              </a:rPr>
              <a:t>Focus on patient's circle of support</a:t>
            </a:r>
            <a:endParaRPr lang="en-US" sz="1600" kern="1200" dirty="0">
              <a:latin typeface="+mn-lt"/>
              <a:cs typeface="Calibri"/>
            </a:endParaRPr>
          </a:p>
          <a:p>
            <a:pPr marL="287655" indent="-287655" defTabSz="384048">
              <a:spcAft>
                <a:spcPts val="600"/>
              </a:spcAft>
              <a:buFont typeface="Arial"/>
              <a:buChar char="•"/>
            </a:pPr>
            <a:r>
              <a:rPr lang="en-US" sz="1600" kern="1200" dirty="0">
                <a:latin typeface="+mn-lt"/>
                <a:ea typeface="+mn-ea"/>
                <a:cs typeface="Calibri"/>
              </a:rPr>
              <a:t>Interdisciplinary team, including volunteers</a:t>
            </a:r>
            <a:endParaRPr lang="en-US" sz="1600" kern="1200" dirty="0">
              <a:latin typeface="+mn-lt"/>
              <a:cs typeface="Calibri"/>
            </a:endParaRPr>
          </a:p>
          <a:p>
            <a:pPr marL="287655" indent="-287655" defTabSz="384048">
              <a:spcAft>
                <a:spcPts val="600"/>
              </a:spcAft>
              <a:buFont typeface="Arial"/>
              <a:buChar char="•"/>
            </a:pPr>
            <a:r>
              <a:rPr lang="en-US" sz="1600" kern="1200" dirty="0">
                <a:latin typeface="+mn-lt"/>
                <a:ea typeface="+mn-ea"/>
                <a:cs typeface="Calibri"/>
              </a:rPr>
              <a:t>Aim to provide highest quality of life for as long as possible, does not seek to hasten death</a:t>
            </a:r>
            <a:endParaRPr lang="en-US" sz="1600" dirty="0">
              <a:cs typeface="Calibri"/>
            </a:endParaRPr>
          </a:p>
        </p:txBody>
      </p:sp>
      <p:sp>
        <p:nvSpPr>
          <p:cNvPr id="6" name="TextBox 5">
            <a:extLst>
              <a:ext uri="{FF2B5EF4-FFF2-40B4-BE49-F238E27FC236}">
                <a16:creationId xmlns:a16="http://schemas.microsoft.com/office/drawing/2014/main" id="{BBDFA85A-20AD-E2E2-89A4-46B683EDC05E}"/>
              </a:ext>
            </a:extLst>
          </p:cNvPr>
          <p:cNvSpPr txBox="1"/>
          <p:nvPr/>
        </p:nvSpPr>
        <p:spPr>
          <a:xfrm>
            <a:off x="1104231" y="729400"/>
            <a:ext cx="6935987" cy="40254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defTabSz="384048">
              <a:spcAft>
                <a:spcPts val="600"/>
              </a:spcAft>
            </a:pPr>
            <a:r>
              <a:rPr lang="en-US" sz="2000" i="1" kern="1200" dirty="0">
                <a:solidFill>
                  <a:schemeClr val="bg2">
                    <a:lumMod val="25000"/>
                  </a:schemeClr>
                </a:solidFill>
                <a:latin typeface="+mn-lt"/>
                <a:ea typeface="+mn-ea"/>
                <a:cs typeface="Calibri"/>
              </a:rPr>
              <a:t>All hospice is palliative care, but not all palliative care is hospice</a:t>
            </a:r>
            <a:endParaRPr lang="en-US" sz="2000" b="0" i="1" dirty="0">
              <a:solidFill>
                <a:schemeClr val="bg2">
                  <a:lumMod val="25000"/>
                </a:schemeClr>
              </a:solidFill>
            </a:endParaRPr>
          </a:p>
        </p:txBody>
      </p:sp>
    </p:spTree>
    <p:extLst>
      <p:ext uri="{BB962C8B-B14F-4D97-AF65-F5344CB8AC3E}">
        <p14:creationId xmlns:p14="http://schemas.microsoft.com/office/powerpoint/2010/main" val="12399649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514302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06478" y="290197"/>
            <a:ext cx="6927525" cy="891713"/>
          </a:xfrm>
        </p:spPr>
        <p:txBody>
          <a:bodyPr lIns="91440" tIns="45720" rIns="91440" bIns="45720" anchor="b">
            <a:normAutofit/>
          </a:bodyPr>
          <a:lstStyle/>
          <a:p>
            <a:pPr>
              <a:lnSpc>
                <a:spcPct val="90000"/>
              </a:lnSpc>
            </a:pPr>
            <a:r>
              <a:rPr lang="en-US" sz="2900">
                <a:latin typeface="Arial"/>
                <a:cs typeface="Arial"/>
              </a:rPr>
              <a:t>Select Bereavement Screening Tools</a:t>
            </a:r>
          </a:p>
        </p:txBody>
      </p:sp>
      <p:grpSp>
        <p:nvGrpSpPr>
          <p:cNvPr id="17" name="Group 16">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498776"/>
            <a:ext cx="8771274" cy="586632"/>
            <a:chOff x="-2" y="1998368"/>
            <a:chExt cx="11695083" cy="782176"/>
          </a:xfrm>
        </p:grpSpPr>
        <p:sp>
          <p:nvSpPr>
            <p:cNvPr id="18" name="Rectangle 17">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Rectangle 20">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52309"/>
            <a:ext cx="8537521" cy="311088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595245" y="1949631"/>
            <a:ext cx="7607751" cy="2576649"/>
          </a:xfrm>
        </p:spPr>
        <p:txBody>
          <a:bodyPr lIns="91440" tIns="45720" rIns="91440" bIns="45720" anchor="ctr">
            <a:normAutofit/>
          </a:bodyPr>
          <a:lstStyle/>
          <a:p>
            <a:pPr>
              <a:lnSpc>
                <a:spcPct val="90000"/>
              </a:lnSpc>
            </a:pPr>
            <a:r>
              <a:rPr lang="en-US" sz="1400">
                <a:latin typeface="Arial"/>
                <a:cs typeface="Arial"/>
              </a:rPr>
              <a:t>Prigerson Inventory of Complicated Grief (ICG), 19-item inventory to isolate symptoms of uncomplicated grief</a:t>
            </a:r>
          </a:p>
          <a:p>
            <a:pPr>
              <a:lnSpc>
                <a:spcPct val="90000"/>
              </a:lnSpc>
            </a:pPr>
            <a:r>
              <a:rPr lang="en-US" sz="1400">
                <a:latin typeface="Arial"/>
                <a:cs typeface="Arial"/>
              </a:rPr>
              <a:t>Brief Grief Questionnaire (BGQ), 5-item self-report or interview instrument for screening complicated grief developed for a study of individuals seeking support after the 9-11 terrorist attacks</a:t>
            </a:r>
            <a:endParaRPr lang="en-US" sz="1400"/>
          </a:p>
          <a:p>
            <a:pPr>
              <a:lnSpc>
                <a:spcPct val="90000"/>
              </a:lnSpc>
            </a:pPr>
            <a:r>
              <a:rPr lang="en-US" sz="1400">
                <a:latin typeface="Arial"/>
                <a:cs typeface="Arial"/>
              </a:rPr>
              <a:t>Prolonged Grief Disorder (PG-13-Revised) Scale, revision of Inventory of Complicated Grief (ICG) to 13-item scale to assess intensity of grief and to diagnose PGD according to proposed criteria (DSM-5-TR and ICD-11)</a:t>
            </a:r>
          </a:p>
          <a:p>
            <a:pPr>
              <a:lnSpc>
                <a:spcPct val="90000"/>
              </a:lnSpc>
            </a:pPr>
            <a:r>
              <a:rPr lang="en-US" sz="1400">
                <a:latin typeface="Arial"/>
                <a:cs typeface="Arial"/>
              </a:rPr>
              <a:t>Pandemic Grief Scale (PGS) is a self-report mental health screener of dysfunctional grief due to a COVID-19 loss</a:t>
            </a:r>
          </a:p>
          <a:p>
            <a:pPr>
              <a:lnSpc>
                <a:spcPct val="90000"/>
              </a:lnSpc>
            </a:pPr>
            <a:r>
              <a:rPr lang="en-US" sz="1400">
                <a:latin typeface="Arial"/>
                <a:cs typeface="Arial"/>
              </a:rPr>
              <a:t>Grief Impairment Scale or GIS,  5-item screening instrument to assess the impact of loss on cognitive, behavioral, health, social role and interpersonal domains</a:t>
            </a:r>
          </a:p>
        </p:txBody>
      </p:sp>
    </p:spTree>
    <p:extLst>
      <p:ext uri="{BB962C8B-B14F-4D97-AF65-F5344CB8AC3E}">
        <p14:creationId xmlns:p14="http://schemas.microsoft.com/office/powerpoint/2010/main" val="38733034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3AD318CC-E2A8-4E27-9548-A047A78999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514302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24183A3-9A36-E7D8-92CE-A70FCB898915}"/>
              </a:ext>
            </a:extLst>
          </p:cNvPr>
          <p:cNvSpPr>
            <a:spLocks noGrp="1"/>
          </p:cNvSpPr>
          <p:nvPr>
            <p:ph type="title"/>
          </p:nvPr>
        </p:nvSpPr>
        <p:spPr>
          <a:xfrm>
            <a:off x="483798" y="1097280"/>
            <a:ext cx="2847230" cy="2018211"/>
          </a:xfrm>
        </p:spPr>
        <p:txBody>
          <a:bodyPr vert="horz" lIns="91440" tIns="45720" rIns="91440" bIns="45720" rtlCol="0" anchor="t">
            <a:normAutofit/>
          </a:bodyPr>
          <a:lstStyle/>
          <a:p>
            <a:pPr algn="l" defTabSz="914400">
              <a:lnSpc>
                <a:spcPct val="90000"/>
              </a:lnSpc>
              <a:spcAft>
                <a:spcPts val="800"/>
              </a:spcAft>
            </a:pPr>
            <a:r>
              <a:rPr lang="en-US" sz="2000" kern="1200">
                <a:solidFill>
                  <a:schemeClr val="tx1"/>
                </a:solidFill>
                <a:latin typeface="+mj-lt"/>
                <a:ea typeface="+mj-ea"/>
                <a:cs typeface="+mj-cs"/>
              </a:rPr>
              <a:t>Cultural Considerations</a:t>
            </a:r>
            <a:br>
              <a:rPr lang="en-US" sz="2000" kern="1200">
                <a:solidFill>
                  <a:schemeClr val="tx1"/>
                </a:solidFill>
                <a:latin typeface="+mj-lt"/>
                <a:ea typeface="+mj-ea"/>
                <a:cs typeface="+mj-cs"/>
              </a:rPr>
            </a:br>
            <a:br>
              <a:rPr lang="en-US" sz="2000" kern="1200">
                <a:solidFill>
                  <a:schemeClr val="tx1"/>
                </a:solidFill>
                <a:latin typeface="+mj-lt"/>
                <a:ea typeface="+mj-ea"/>
                <a:cs typeface="+mj-cs"/>
              </a:rPr>
            </a:br>
            <a:r>
              <a:rPr lang="en-US" sz="2000" i="1" kern="1200">
                <a:solidFill>
                  <a:schemeClr val="tx1"/>
                </a:solidFill>
                <a:latin typeface="+mj-lt"/>
                <a:ea typeface="+mj-ea"/>
                <a:cs typeface="+mj-cs"/>
              </a:rPr>
              <a:t>Grief is a common denominator...the expression of grief is not.</a:t>
            </a:r>
            <a:endParaRPr lang="en-US" sz="2000" kern="1200">
              <a:solidFill>
                <a:schemeClr val="tx1"/>
              </a:solidFill>
              <a:latin typeface="+mj-lt"/>
              <a:ea typeface="+mj-ea"/>
              <a:cs typeface="+mj-cs"/>
            </a:endParaRPr>
          </a:p>
        </p:txBody>
      </p:sp>
      <p:grpSp>
        <p:nvGrpSpPr>
          <p:cNvPr id="24" name="Group 23">
            <a:extLst>
              <a:ext uri="{FF2B5EF4-FFF2-40B4-BE49-F238E27FC236}">
                <a16:creationId xmlns:a16="http://schemas.microsoft.com/office/drawing/2014/main" id="{B14B560F-9DD7-4302-A60B-EBD3EF59B0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250" y="3311434"/>
            <a:ext cx="8986749" cy="1565846"/>
            <a:chOff x="143163" y="5763486"/>
            <a:chExt cx="11982332" cy="739555"/>
          </a:xfrm>
        </p:grpSpPr>
        <p:sp>
          <p:nvSpPr>
            <p:cNvPr id="25" name="Rectangle 24">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357444" y="5763486"/>
              <a:ext cx="11768051"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a:extLst>
                <a:ext uri="{FF2B5EF4-FFF2-40B4-BE49-F238E27FC236}">
                  <a16:creationId xmlns:a16="http://schemas.microsoft.com/office/drawing/2014/main" id="{C21D6966-343E-49AC-A026-D2497E0C3CA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28" name="Rectangle 27">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50279" y="440871"/>
            <a:ext cx="4878975" cy="426175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6841C812-9BDE-A5C3-F2CB-4B96EF3EE045}"/>
              </a:ext>
            </a:extLst>
          </p:cNvPr>
          <p:cNvSpPr txBox="1"/>
          <p:nvPr/>
        </p:nvSpPr>
        <p:spPr>
          <a:xfrm>
            <a:off x="3848794" y="622267"/>
            <a:ext cx="4661490" cy="3908165"/>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Autofit/>
          </a:bodyPr>
          <a:lstStyle/>
          <a:p>
            <a:pPr marL="400050" indent="-228600" defTabSz="914400">
              <a:lnSpc>
                <a:spcPct val="90000"/>
              </a:lnSpc>
              <a:spcAft>
                <a:spcPts val="300"/>
              </a:spcAft>
              <a:buFont typeface="Arial" panose="020B0604020202020204" pitchFamily="34" charset="0"/>
              <a:buChar char="•"/>
            </a:pPr>
            <a:r>
              <a:rPr lang="en-US" dirty="0"/>
              <a:t>Collective, community, family, or individual experience</a:t>
            </a:r>
            <a:endParaRPr lang="en-US">
              <a:cs typeface="Calibri"/>
            </a:endParaRPr>
          </a:p>
          <a:p>
            <a:pPr marL="400050" indent="-228600" defTabSz="914400">
              <a:lnSpc>
                <a:spcPct val="90000"/>
              </a:lnSpc>
              <a:spcAft>
                <a:spcPts val="300"/>
              </a:spcAft>
              <a:buFont typeface="Arial" panose="020B0604020202020204" pitchFamily="34" charset="0"/>
              <a:buChar char="•"/>
            </a:pPr>
            <a:r>
              <a:rPr lang="en-US" dirty="0"/>
              <a:t>Language to describe loss</a:t>
            </a:r>
            <a:endParaRPr lang="en-US">
              <a:cs typeface="Calibri"/>
            </a:endParaRPr>
          </a:p>
          <a:p>
            <a:pPr marL="400050" indent="-228600" defTabSz="914400">
              <a:lnSpc>
                <a:spcPct val="90000"/>
              </a:lnSpc>
              <a:spcAft>
                <a:spcPts val="300"/>
              </a:spcAft>
              <a:buFont typeface="Arial" panose="020B0604020202020204" pitchFamily="34" charset="0"/>
              <a:buChar char="•"/>
            </a:pPr>
            <a:r>
              <a:rPr lang="en-US" dirty="0"/>
              <a:t>Support providers (family, friends, faith and religious community/leaders, therapist)</a:t>
            </a:r>
            <a:endParaRPr lang="en-US">
              <a:cs typeface="Calibri"/>
            </a:endParaRPr>
          </a:p>
          <a:p>
            <a:pPr marL="400050" indent="-228600" defTabSz="914400">
              <a:lnSpc>
                <a:spcPct val="90000"/>
              </a:lnSpc>
              <a:spcAft>
                <a:spcPts val="300"/>
              </a:spcAft>
              <a:buFont typeface="Arial" panose="020B0604020202020204" pitchFamily="34" charset="0"/>
              <a:buChar char="•"/>
            </a:pPr>
            <a:r>
              <a:rPr lang="en-US" dirty="0"/>
              <a:t>Sense of familial duty or sacrifice</a:t>
            </a:r>
            <a:endParaRPr lang="en-US">
              <a:cs typeface="Calibri"/>
            </a:endParaRPr>
          </a:p>
          <a:p>
            <a:pPr marL="400050" indent="-228600" defTabSz="914400">
              <a:lnSpc>
                <a:spcPct val="90000"/>
              </a:lnSpc>
              <a:spcAft>
                <a:spcPts val="300"/>
              </a:spcAft>
              <a:buFont typeface="Arial" panose="020B0604020202020204" pitchFamily="34" charset="0"/>
              <a:buChar char="•"/>
            </a:pPr>
            <a:r>
              <a:rPr lang="en-US" dirty="0"/>
              <a:t>Faith, spirituality, philosophy, or atheism/agnosticism</a:t>
            </a:r>
            <a:endParaRPr lang="en-US">
              <a:cs typeface="Calibri"/>
            </a:endParaRPr>
          </a:p>
          <a:p>
            <a:pPr marL="400050" indent="-228600" defTabSz="914400">
              <a:lnSpc>
                <a:spcPct val="90000"/>
              </a:lnSpc>
              <a:spcAft>
                <a:spcPts val="300"/>
              </a:spcAft>
              <a:buFont typeface="Arial" panose="020B0604020202020204" pitchFamily="34" charset="0"/>
              <a:buChar char="•"/>
            </a:pPr>
            <a:r>
              <a:rPr lang="en-US" dirty="0"/>
              <a:t>Access to resources</a:t>
            </a:r>
            <a:endParaRPr lang="en-US">
              <a:cs typeface="Calibri"/>
            </a:endParaRPr>
          </a:p>
          <a:p>
            <a:pPr marL="400050" indent="-228600" defTabSz="914400">
              <a:lnSpc>
                <a:spcPct val="90000"/>
              </a:lnSpc>
              <a:spcAft>
                <a:spcPts val="300"/>
              </a:spcAft>
              <a:buFont typeface="Arial" panose="020B0604020202020204" pitchFamily="34" charset="0"/>
              <a:buChar char="•"/>
            </a:pPr>
            <a:r>
              <a:rPr lang="en-US" dirty="0"/>
              <a:t>Views on loss/dying/death and what comes next</a:t>
            </a:r>
            <a:endParaRPr lang="en-US">
              <a:cs typeface="Calibri"/>
            </a:endParaRPr>
          </a:p>
          <a:p>
            <a:pPr marL="400050" indent="-228600" defTabSz="914400">
              <a:lnSpc>
                <a:spcPct val="90000"/>
              </a:lnSpc>
              <a:spcAft>
                <a:spcPts val="300"/>
              </a:spcAft>
              <a:buFont typeface="Arial" panose="020B0604020202020204" pitchFamily="34" charset="0"/>
              <a:buChar char="•"/>
            </a:pPr>
            <a:r>
              <a:rPr lang="en-US" dirty="0"/>
              <a:t>Norms about how to express grief (stoic, emotional)</a:t>
            </a:r>
            <a:endParaRPr lang="en-US">
              <a:cs typeface="Calibri"/>
            </a:endParaRPr>
          </a:p>
          <a:p>
            <a:pPr marL="400050" indent="-228600" defTabSz="914400">
              <a:lnSpc>
                <a:spcPct val="90000"/>
              </a:lnSpc>
              <a:spcAft>
                <a:spcPts val="300"/>
              </a:spcAft>
              <a:buFont typeface="Arial" panose="020B0604020202020204" pitchFamily="34" charset="0"/>
              <a:buChar char="•"/>
            </a:pPr>
            <a:r>
              <a:rPr lang="en-US" dirty="0"/>
              <a:t>Outward expression may differ from internal experience</a:t>
            </a:r>
            <a:endParaRPr lang="en-US">
              <a:cs typeface="Calibri"/>
            </a:endParaRPr>
          </a:p>
        </p:txBody>
      </p:sp>
    </p:spTree>
    <p:extLst>
      <p:ext uri="{BB962C8B-B14F-4D97-AF65-F5344CB8AC3E}">
        <p14:creationId xmlns:p14="http://schemas.microsoft.com/office/powerpoint/2010/main" val="15685250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0" name="Rectangle 39">
            <a:extLst>
              <a:ext uri="{FF2B5EF4-FFF2-40B4-BE49-F238E27FC236}">
                <a16:creationId xmlns:a16="http://schemas.microsoft.com/office/drawing/2014/main" id="{6EFC920F-B85A-4068-BD93-41064EDE93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514302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a:extLst>
              <a:ext uri="{FF2B5EF4-FFF2-40B4-BE49-F238E27FC236}">
                <a16:creationId xmlns:a16="http://schemas.microsoft.com/office/drawing/2014/main" id="{1C559108-BBAE-426C-8564-051D2BA6DDC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1755331" y="1999637"/>
            <a:ext cx="4395038" cy="395784"/>
            <a:chOff x="6081624" y="1998368"/>
            <a:chExt cx="5613457" cy="782175"/>
          </a:xfrm>
          <a:solidFill>
            <a:schemeClr val="accent4"/>
          </a:solidFill>
        </p:grpSpPr>
        <p:sp>
          <p:nvSpPr>
            <p:cNvPr id="30" name="Rectangle 29">
              <a:extLst>
                <a:ext uri="{FF2B5EF4-FFF2-40B4-BE49-F238E27FC236}">
                  <a16:creationId xmlns:a16="http://schemas.microsoft.com/office/drawing/2014/main" id="{42BC35EE-6650-42D2-AEFB-4B7CD1AFC9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952C743-9049-4DFB-878B-2AB07B6E4F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Rectangle 32">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4646" y="692189"/>
            <a:ext cx="8333796" cy="409593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24568" y="928560"/>
            <a:ext cx="3532009" cy="722215"/>
          </a:xfrm>
        </p:spPr>
        <p:txBody>
          <a:bodyPr anchor="b">
            <a:normAutofit/>
          </a:bodyPr>
          <a:lstStyle/>
          <a:p>
            <a:pPr>
              <a:lnSpc>
                <a:spcPct val="90000"/>
              </a:lnSpc>
            </a:pPr>
            <a:r>
              <a:rPr lang="en-US" sz="2200"/>
              <a:t>Supporting Someone Who is Grieving</a:t>
            </a:r>
          </a:p>
        </p:txBody>
      </p:sp>
      <p:sp>
        <p:nvSpPr>
          <p:cNvPr id="35" name="Rectangle 34">
            <a:extLst>
              <a:ext uri="{FF2B5EF4-FFF2-40B4-BE49-F238E27FC236}">
                <a16:creationId xmlns:a16="http://schemas.microsoft.com/office/drawing/2014/main" id="{1382A32C-5B0C-4B1C-A074-76C6DBCC9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4913" y="1779127"/>
            <a:ext cx="3291840" cy="2057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825552" y="1881078"/>
            <a:ext cx="3532008" cy="2724370"/>
          </a:xfrm>
        </p:spPr>
        <p:txBody>
          <a:bodyPr lIns="91440" tIns="45720" rIns="91440" bIns="45720" anchor="ctr">
            <a:normAutofit/>
          </a:bodyPr>
          <a:lstStyle/>
          <a:p>
            <a:pPr>
              <a:lnSpc>
                <a:spcPct val="90000"/>
              </a:lnSpc>
            </a:pPr>
            <a:r>
              <a:rPr lang="en-US" altLang="en-US" sz="1300">
                <a:latin typeface="Arial"/>
                <a:cs typeface="Arial"/>
              </a:rPr>
              <a:t>Use appropriate and concise language (actualizing the death)</a:t>
            </a:r>
            <a:endParaRPr lang="en-US" altLang="en-US" sz="1300"/>
          </a:p>
          <a:p>
            <a:pPr>
              <a:lnSpc>
                <a:spcPct val="90000"/>
              </a:lnSpc>
            </a:pPr>
            <a:r>
              <a:rPr lang="en-US" altLang="en-US" sz="1300">
                <a:latin typeface="Arial"/>
                <a:cs typeface="Arial"/>
              </a:rPr>
              <a:t>Allow time, do not set limits on the grief experience </a:t>
            </a:r>
            <a:endParaRPr lang="en-US" altLang="en-US" sz="1300">
              <a:latin typeface="Calibri"/>
              <a:cs typeface="Calibri"/>
            </a:endParaRPr>
          </a:p>
          <a:p>
            <a:pPr>
              <a:lnSpc>
                <a:spcPct val="90000"/>
              </a:lnSpc>
            </a:pPr>
            <a:r>
              <a:rPr lang="en-US" altLang="en-US" sz="1300">
                <a:latin typeface="Arial"/>
                <a:cs typeface="Arial"/>
              </a:rPr>
              <a:t>Explore transformation and growth over time</a:t>
            </a:r>
            <a:endParaRPr lang="en-US" altLang="en-US" sz="1300">
              <a:cs typeface="Calibri"/>
            </a:endParaRPr>
          </a:p>
          <a:p>
            <a:pPr>
              <a:lnSpc>
                <a:spcPct val="90000"/>
              </a:lnSpc>
            </a:pPr>
            <a:r>
              <a:rPr lang="en-US" altLang="en-US" sz="1300">
                <a:latin typeface="Arial"/>
                <a:cs typeface="Arial"/>
              </a:rPr>
              <a:t>Encourage the identification, expression, and experience of all feelings</a:t>
            </a:r>
            <a:endParaRPr lang="en-US" altLang="en-US" sz="1300"/>
          </a:p>
          <a:p>
            <a:pPr>
              <a:lnSpc>
                <a:spcPct val="90000"/>
              </a:lnSpc>
            </a:pPr>
            <a:r>
              <a:rPr lang="en-US" altLang="en-US" sz="1300">
                <a:latin typeface="Arial"/>
                <a:cs typeface="Arial"/>
              </a:rPr>
              <a:t>Encourage adaptation to living without the deceased and finding meaning in the death, one’s own life and the future</a:t>
            </a:r>
            <a:endParaRPr lang="en-US" altLang="en-US" sz="1300"/>
          </a:p>
        </p:txBody>
      </p:sp>
      <p:pic>
        <p:nvPicPr>
          <p:cNvPr id="4" name="Picture 3" descr="Good Grief Support Isn't Just a One Time Thing - Whats your Grief">
            <a:extLst>
              <a:ext uri="{FF2B5EF4-FFF2-40B4-BE49-F238E27FC236}">
                <a16:creationId xmlns:a16="http://schemas.microsoft.com/office/drawing/2014/main" id="{4532F3CC-2668-166A-EE5A-8631ECBF161E}"/>
              </a:ext>
            </a:extLst>
          </p:cNvPr>
          <p:cNvPicPr>
            <a:picLocks noChangeAspect="1"/>
          </p:cNvPicPr>
          <p:nvPr/>
        </p:nvPicPr>
        <p:blipFill rotWithShape="1">
          <a:blip r:embed="rId3"/>
          <a:srcRect l="21954" r="24071" b="2"/>
          <a:stretch/>
        </p:blipFill>
        <p:spPr>
          <a:xfrm>
            <a:off x="4903774" y="1037803"/>
            <a:ext cx="3696824" cy="3567653"/>
          </a:xfrm>
          <a:prstGeom prst="rect">
            <a:avLst/>
          </a:prstGeom>
        </p:spPr>
      </p:pic>
    </p:spTree>
    <p:extLst>
      <p:ext uri="{BB962C8B-B14F-4D97-AF65-F5344CB8AC3E}">
        <p14:creationId xmlns:p14="http://schemas.microsoft.com/office/powerpoint/2010/main" val="13505031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9A5669F-89A0-4966-AF89-2E29C937CA3F}"/>
              </a:ext>
            </a:extLst>
          </p:cNvPr>
          <p:cNvSpPr>
            <a:spLocks noGrp="1"/>
          </p:cNvSpPr>
          <p:nvPr>
            <p:ph type="title"/>
          </p:nvPr>
        </p:nvSpPr>
        <p:spPr>
          <a:xfrm>
            <a:off x="628650" y="417746"/>
            <a:ext cx="7886700" cy="850270"/>
          </a:xfrm>
        </p:spPr>
        <p:txBody>
          <a:bodyPr lIns="91440" tIns="45720" rIns="91440" bIns="45720">
            <a:normAutofit/>
          </a:bodyPr>
          <a:lstStyle/>
          <a:p>
            <a:r>
              <a:rPr lang="en-US" sz="3900">
                <a:latin typeface="Arial"/>
                <a:cs typeface="Arial"/>
              </a:rPr>
              <a:t>Objectives</a:t>
            </a:r>
            <a:endParaRPr lang="en-US" sz="3900"/>
          </a:p>
        </p:txBody>
      </p:sp>
      <p:graphicFrame>
        <p:nvGraphicFramePr>
          <p:cNvPr id="5" name="Content Placeholder 2">
            <a:extLst>
              <a:ext uri="{FF2B5EF4-FFF2-40B4-BE49-F238E27FC236}">
                <a16:creationId xmlns:a16="http://schemas.microsoft.com/office/drawing/2014/main" id="{E3337168-FE33-39F1-1781-271DEB1B06B9}"/>
              </a:ext>
            </a:extLst>
          </p:cNvPr>
          <p:cNvGraphicFramePr>
            <a:graphicFrameLocks noGrp="1"/>
          </p:cNvGraphicFramePr>
          <p:nvPr>
            <p:ph idx="1"/>
            <p:extLst>
              <p:ext uri="{D42A27DB-BD31-4B8C-83A1-F6EECF244321}">
                <p14:modId xmlns:p14="http://schemas.microsoft.com/office/powerpoint/2010/main" val="2419521173"/>
              </p:ext>
            </p:extLst>
          </p:nvPr>
        </p:nvGraphicFramePr>
        <p:xfrm>
          <a:off x="628650" y="1369218"/>
          <a:ext cx="7886700" cy="3263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135530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117AB3D3-3C9C-4DED-809A-78734805B8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514302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72188" y="-58641"/>
            <a:ext cx="8677747" cy="973836"/>
          </a:xfrm>
        </p:spPr>
        <p:txBody>
          <a:bodyPr lIns="91440" tIns="45720" rIns="91440" bIns="45720" anchor="b">
            <a:normAutofit/>
          </a:bodyPr>
          <a:lstStyle/>
          <a:p>
            <a:pPr>
              <a:lnSpc>
                <a:spcPct val="90000"/>
              </a:lnSpc>
            </a:pPr>
            <a:r>
              <a:rPr lang="en-US" sz="3100">
                <a:latin typeface="Arial"/>
                <a:cs typeface="Arial"/>
              </a:rPr>
              <a:t>Recognize Potential Communication Barriers</a:t>
            </a:r>
          </a:p>
        </p:txBody>
      </p:sp>
      <p:sp>
        <p:nvSpPr>
          <p:cNvPr id="37" name="Rectangle 36">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1499133"/>
            <a:ext cx="8590945" cy="5862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52309"/>
            <a:ext cx="8537521" cy="3200993"/>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0856" y="2023852"/>
            <a:ext cx="4266556" cy="2885451"/>
          </a:xfrm>
        </p:spPr>
        <p:txBody>
          <a:bodyPr lIns="91440" tIns="45720" rIns="91440" bIns="45720" anchor="ctr">
            <a:noAutofit/>
          </a:bodyPr>
          <a:lstStyle/>
          <a:p>
            <a:pPr>
              <a:lnSpc>
                <a:spcPct val="90000"/>
              </a:lnSpc>
            </a:pPr>
            <a:r>
              <a:rPr lang="en-US" sz="1400" dirty="0">
                <a:latin typeface="Arial"/>
                <a:cs typeface="Arial"/>
              </a:rPr>
              <a:t>Cultural misunderstandings, including language, family system/structure, decision-making process, accepted medical strategies/expectations, bias (perceived or otherwise)</a:t>
            </a:r>
            <a:endParaRPr lang="en-US" sz="1400" dirty="0">
              <a:cs typeface="Calibri"/>
            </a:endParaRPr>
          </a:p>
          <a:p>
            <a:pPr>
              <a:lnSpc>
                <a:spcPct val="90000"/>
              </a:lnSpc>
            </a:pPr>
            <a:r>
              <a:rPr lang="en-US" sz="1400" dirty="0">
                <a:latin typeface="Arial"/>
                <a:cs typeface="Arial"/>
              </a:rPr>
              <a:t>Denial or disagreement</a:t>
            </a:r>
          </a:p>
          <a:p>
            <a:pPr>
              <a:lnSpc>
                <a:spcPct val="90000"/>
              </a:lnSpc>
            </a:pPr>
            <a:r>
              <a:rPr lang="en-US" sz="1400" dirty="0">
                <a:latin typeface="Arial"/>
                <a:cs typeface="Arial"/>
              </a:rPr>
              <a:t>Emotion, including fear, guilt, and injustice</a:t>
            </a:r>
          </a:p>
          <a:p>
            <a:pPr>
              <a:lnSpc>
                <a:spcPct val="90000"/>
              </a:lnSpc>
            </a:pPr>
            <a:r>
              <a:rPr lang="en-US" sz="1400" dirty="0">
                <a:latin typeface="Arial"/>
                <a:cs typeface="Arial"/>
              </a:rPr>
              <a:t>Education level, health literacy, previous experience with medical system</a:t>
            </a:r>
            <a:endParaRPr lang="en-US" sz="1400" dirty="0">
              <a:cs typeface="Calibri"/>
            </a:endParaRPr>
          </a:p>
          <a:p>
            <a:pPr>
              <a:lnSpc>
                <a:spcPct val="90000"/>
              </a:lnSpc>
            </a:pPr>
            <a:r>
              <a:rPr lang="en-US" sz="1400" dirty="0">
                <a:latin typeface="Arial"/>
                <a:cs typeface="Arial"/>
              </a:rPr>
              <a:t>Language, including use of medical jargon or technical terms</a:t>
            </a:r>
          </a:p>
          <a:p>
            <a:pPr>
              <a:lnSpc>
                <a:spcPct val="90000"/>
              </a:lnSpc>
            </a:pPr>
            <a:r>
              <a:rPr lang="en-US" sz="1400" dirty="0">
                <a:latin typeface="Arial"/>
                <a:cs typeface="Arial"/>
              </a:rPr>
              <a:t>Access to resources, especially those that may result in barriers to treatment or support</a:t>
            </a:r>
          </a:p>
          <a:p>
            <a:pPr>
              <a:lnSpc>
                <a:spcPct val="90000"/>
              </a:lnSpc>
            </a:pPr>
            <a:r>
              <a:rPr lang="en-US" sz="1400" dirty="0">
                <a:latin typeface="Arial"/>
                <a:cs typeface="Arial"/>
              </a:rPr>
              <a:t>Other underlying issues</a:t>
            </a:r>
          </a:p>
          <a:p>
            <a:pPr>
              <a:lnSpc>
                <a:spcPct val="90000"/>
              </a:lnSpc>
            </a:pPr>
            <a:endParaRPr lang="en-US" sz="1400" dirty="0">
              <a:cs typeface="Calibri"/>
            </a:endParaRPr>
          </a:p>
          <a:p>
            <a:pPr>
              <a:lnSpc>
                <a:spcPct val="90000"/>
              </a:lnSpc>
            </a:pPr>
            <a:endParaRPr lang="en-US" sz="1400" dirty="0">
              <a:cs typeface="Calibri"/>
            </a:endParaRPr>
          </a:p>
        </p:txBody>
      </p:sp>
      <p:pic>
        <p:nvPicPr>
          <p:cNvPr id="4" name="Picture 3" descr="Cartoon of a dog and a cat holding signs&#10;&#10;Description automatically generated">
            <a:extLst>
              <a:ext uri="{FF2B5EF4-FFF2-40B4-BE49-F238E27FC236}">
                <a16:creationId xmlns:a16="http://schemas.microsoft.com/office/drawing/2014/main" id="{1B0C1CAD-BF4B-077C-52BA-C931EEB55D30}"/>
              </a:ext>
            </a:extLst>
          </p:cNvPr>
          <p:cNvPicPr>
            <a:picLocks noChangeAspect="1"/>
          </p:cNvPicPr>
          <p:nvPr/>
        </p:nvPicPr>
        <p:blipFill rotWithShape="1">
          <a:blip r:embed="rId3"/>
          <a:srcRect r="1" b="14993"/>
          <a:stretch/>
        </p:blipFill>
        <p:spPr>
          <a:xfrm>
            <a:off x="4433649" y="1863191"/>
            <a:ext cx="3862707" cy="2785683"/>
          </a:xfrm>
          <a:prstGeom prst="rect">
            <a:avLst/>
          </a:prstGeom>
        </p:spPr>
      </p:pic>
      <p:sp>
        <p:nvSpPr>
          <p:cNvPr id="39" name="Rectangle 38">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421030" y="1734770"/>
            <a:ext cx="586275" cy="11428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15871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8650" y="417746"/>
            <a:ext cx="7886700" cy="850270"/>
          </a:xfrm>
        </p:spPr>
        <p:txBody>
          <a:bodyPr>
            <a:normAutofit/>
          </a:bodyPr>
          <a:lstStyle/>
          <a:p>
            <a:r>
              <a:rPr lang="en-US" sz="3900"/>
              <a:t>Bereavement Support</a:t>
            </a:r>
          </a:p>
        </p:txBody>
      </p:sp>
      <p:graphicFrame>
        <p:nvGraphicFramePr>
          <p:cNvPr id="5" name="Content Placeholder 2">
            <a:extLst>
              <a:ext uri="{FF2B5EF4-FFF2-40B4-BE49-F238E27FC236}">
                <a16:creationId xmlns:a16="http://schemas.microsoft.com/office/drawing/2014/main" id="{AC67DD1E-9FD4-89F9-9BC1-F37D2A72D58A}"/>
              </a:ext>
            </a:extLst>
          </p:cNvPr>
          <p:cNvGraphicFramePr>
            <a:graphicFrameLocks noGrp="1"/>
          </p:cNvGraphicFramePr>
          <p:nvPr>
            <p:ph idx="1"/>
            <p:extLst>
              <p:ext uri="{D42A27DB-BD31-4B8C-83A1-F6EECF244321}">
                <p14:modId xmlns:p14="http://schemas.microsoft.com/office/powerpoint/2010/main" val="1805685338"/>
              </p:ext>
            </p:extLst>
          </p:nvPr>
        </p:nvGraphicFramePr>
        <p:xfrm>
          <a:off x="628650" y="1369218"/>
          <a:ext cx="7886700" cy="3263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941885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FF81F8D5-515A-45DC-B296-30AB11F2C1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514302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90464369-70FA-42AF-948F-80664CA7BF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1610112"/>
          </a:xfrm>
          <a:prstGeom prst="rect">
            <a:avLst/>
          </a:prstGeom>
          <a:solidFill>
            <a:schemeClr val="bg1">
              <a:lumMod val="85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36234" y="262248"/>
            <a:ext cx="4384178" cy="1228782"/>
          </a:xfrm>
        </p:spPr>
        <p:txBody>
          <a:bodyPr anchor="b">
            <a:normAutofit/>
          </a:bodyPr>
          <a:lstStyle/>
          <a:p>
            <a:r>
              <a:rPr lang="en-US" sz="3600"/>
              <a:t>Interventions and Strategies</a:t>
            </a:r>
          </a:p>
        </p:txBody>
      </p:sp>
      <p:sp>
        <p:nvSpPr>
          <p:cNvPr id="3" name="Content Placeholder 2"/>
          <p:cNvSpPr>
            <a:spLocks noGrp="1"/>
          </p:cNvSpPr>
          <p:nvPr>
            <p:ph idx="1"/>
          </p:nvPr>
        </p:nvSpPr>
        <p:spPr>
          <a:xfrm>
            <a:off x="84732" y="1609221"/>
            <a:ext cx="5135363" cy="2854120"/>
          </a:xfrm>
        </p:spPr>
        <p:txBody>
          <a:bodyPr lIns="91440" tIns="45720" rIns="91440" bIns="45720" anchor="ctr">
            <a:noAutofit/>
          </a:bodyPr>
          <a:lstStyle/>
          <a:p>
            <a:pPr>
              <a:lnSpc>
                <a:spcPct val="90000"/>
              </a:lnSpc>
            </a:pPr>
            <a:r>
              <a:rPr lang="en-US" altLang="en-US" sz="1600" dirty="0">
                <a:latin typeface="Corbel"/>
                <a:cs typeface="Arial"/>
              </a:rPr>
              <a:t>Listen, sometimes it is helpful to be quiet</a:t>
            </a:r>
            <a:endParaRPr lang="en-US" sz="1600">
              <a:latin typeface="Corbel"/>
              <a:cs typeface="Calibri"/>
            </a:endParaRPr>
          </a:p>
          <a:p>
            <a:pPr>
              <a:lnSpc>
                <a:spcPct val="90000"/>
              </a:lnSpc>
            </a:pPr>
            <a:r>
              <a:rPr lang="en-US" altLang="en-US" sz="1600" dirty="0">
                <a:latin typeface="Corbel"/>
                <a:cs typeface="Arial"/>
              </a:rPr>
              <a:t>Be compassionate and empathetic, remember that this is the person’s experience to live with</a:t>
            </a:r>
            <a:endParaRPr lang="en-US" sz="1600">
              <a:latin typeface="Corbel"/>
              <a:cs typeface="Calibri"/>
            </a:endParaRPr>
          </a:p>
          <a:p>
            <a:pPr>
              <a:lnSpc>
                <a:spcPct val="90000"/>
              </a:lnSpc>
            </a:pPr>
            <a:r>
              <a:rPr lang="en-US" altLang="en-US" sz="1600" dirty="0">
                <a:latin typeface="Corbel"/>
                <a:cs typeface="Arial"/>
              </a:rPr>
              <a:t>Use an informed biopsychosocial, strengths-based approach to empower the person to ask for help</a:t>
            </a:r>
            <a:endParaRPr lang="en-US" sz="1600">
              <a:latin typeface="Corbel"/>
              <a:cs typeface="Arial"/>
            </a:endParaRPr>
          </a:p>
          <a:p>
            <a:pPr>
              <a:lnSpc>
                <a:spcPct val="90000"/>
              </a:lnSpc>
            </a:pPr>
            <a:r>
              <a:rPr lang="en-US" altLang="en-US" sz="1600" dirty="0">
                <a:latin typeface="Corbel"/>
                <a:cs typeface="Arial"/>
              </a:rPr>
              <a:t>Customize interventions to the person’s background, gender, resources, and needs (as defined by the person)</a:t>
            </a:r>
          </a:p>
          <a:p>
            <a:pPr>
              <a:lnSpc>
                <a:spcPct val="90000"/>
              </a:lnSpc>
            </a:pPr>
            <a:r>
              <a:rPr lang="en-US" altLang="en-US" sz="1600" dirty="0">
                <a:latin typeface="Corbel"/>
                <a:cs typeface="Arial"/>
              </a:rPr>
              <a:t>Consider coping style, personality, previous losses, access to and availability of support resources, as well as medical, psychiatric, and trauma history</a:t>
            </a:r>
            <a:endParaRPr lang="en-US" sz="1600">
              <a:latin typeface="Corbel"/>
              <a:cs typeface="Arial"/>
            </a:endParaRPr>
          </a:p>
        </p:txBody>
      </p:sp>
      <p:sp>
        <p:nvSpPr>
          <p:cNvPr id="25" name="Rectangle 24">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4252176" y="208434"/>
            <a:ext cx="393192" cy="889754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C552A98-EF7D-4D42-AB69-066B786AB5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1585" y="299756"/>
            <a:ext cx="3485526" cy="435744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group of cartoon figures holding puzzle pieces&#10;&#10;Description automatically generated">
            <a:extLst>
              <a:ext uri="{FF2B5EF4-FFF2-40B4-BE49-F238E27FC236}">
                <a16:creationId xmlns:a16="http://schemas.microsoft.com/office/drawing/2014/main" id="{4702607C-0B85-A5DD-E7D5-947FA41116D6}"/>
              </a:ext>
            </a:extLst>
          </p:cNvPr>
          <p:cNvPicPr>
            <a:picLocks noChangeAspect="1"/>
          </p:cNvPicPr>
          <p:nvPr/>
        </p:nvPicPr>
        <p:blipFill rotWithShape="1">
          <a:blip r:embed="rId3"/>
          <a:srcRect l="16045" r="11908" b="1"/>
          <a:stretch/>
        </p:blipFill>
        <p:spPr>
          <a:xfrm>
            <a:off x="5566029" y="470965"/>
            <a:ext cx="3176637" cy="4015030"/>
          </a:xfrm>
          <a:prstGeom prst="rect">
            <a:avLst/>
          </a:prstGeom>
        </p:spPr>
      </p:pic>
      <p:sp>
        <p:nvSpPr>
          <p:cNvPr id="29" name="Rectangle 28">
            <a:extLst>
              <a:ext uri="{FF2B5EF4-FFF2-40B4-BE49-F238E27FC236}">
                <a16:creationId xmlns:a16="http://schemas.microsoft.com/office/drawing/2014/main" id="{A648176E-454C-437C-B0FC-9B82FCF32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830639" y="4598919"/>
            <a:ext cx="393192" cy="11428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244588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5" name="Rectangle 54">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514302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5095CEB3-616F-9721-A3AC-AAA072B4DEA5}"/>
              </a:ext>
            </a:extLst>
          </p:cNvPr>
          <p:cNvSpPr txBox="1"/>
          <p:nvPr/>
        </p:nvSpPr>
        <p:spPr>
          <a:xfrm>
            <a:off x="606478" y="290197"/>
            <a:ext cx="6927525" cy="891713"/>
          </a:xfrm>
          <a:prstGeom prst="rect">
            <a:avLst/>
          </a:prstGeom>
        </p:spPr>
        <p:txBody>
          <a:bodyPr rot="0" spcFirstLastPara="0" vertOverflow="overflow" horzOverflow="overflow" vert="horz" lIns="91440" tIns="45720" rIns="91440" bIns="45720" numCol="1" spcCol="0" rtlCol="0" fromWordArt="0" anchor="b" anchorCtr="0" forceAA="0" compatLnSpc="1">
            <a:prstTxWarp prst="textNoShape">
              <a:avLst/>
            </a:prstTxWarp>
            <a:normAutofit/>
          </a:bodyPr>
          <a:lstStyle/>
          <a:p>
            <a:pPr defTabSz="914400">
              <a:lnSpc>
                <a:spcPct val="90000"/>
              </a:lnSpc>
              <a:spcBef>
                <a:spcPct val="0"/>
              </a:spcBef>
              <a:spcAft>
                <a:spcPts val="600"/>
              </a:spcAft>
            </a:pPr>
            <a:r>
              <a:rPr lang="en-US" sz="3500" kern="1200">
                <a:solidFill>
                  <a:schemeClr val="tx1"/>
                </a:solidFill>
                <a:latin typeface="+mj-lt"/>
                <a:ea typeface="+mj-ea"/>
                <a:cs typeface="+mj-cs"/>
              </a:rPr>
              <a:t>Interventions and Strategies Cont'd</a:t>
            </a:r>
            <a:endParaRPr lang="en-US" sz="3500" b="0" kern="1200">
              <a:solidFill>
                <a:schemeClr val="tx1"/>
              </a:solidFill>
              <a:latin typeface="+mj-lt"/>
              <a:ea typeface="+mj-ea"/>
              <a:cs typeface="+mj-cs"/>
            </a:endParaRPr>
          </a:p>
        </p:txBody>
      </p:sp>
      <p:grpSp>
        <p:nvGrpSpPr>
          <p:cNvPr id="57" name="Group 56">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498776"/>
            <a:ext cx="8771274" cy="586632"/>
            <a:chOff x="-2" y="1998368"/>
            <a:chExt cx="11695083" cy="782176"/>
          </a:xfrm>
        </p:grpSpPr>
        <p:sp>
          <p:nvSpPr>
            <p:cNvPr id="58" name="Rectangle 57">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Rectangle 60">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52309"/>
            <a:ext cx="8537521" cy="311088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Content Placeholder 2"/>
          <p:cNvSpPr>
            <a:spLocks noGrp="1"/>
          </p:cNvSpPr>
          <p:nvPr>
            <p:ph idx="1"/>
          </p:nvPr>
        </p:nvSpPr>
        <p:spPr>
          <a:xfrm>
            <a:off x="595245" y="1949631"/>
            <a:ext cx="7607751" cy="2576649"/>
          </a:xfrm>
        </p:spPr>
        <p:txBody>
          <a:bodyPr vert="horz" lIns="91440" tIns="45720" rIns="91440" bIns="45720" rtlCol="0" anchor="ctr">
            <a:normAutofit/>
          </a:bodyPr>
          <a:lstStyle/>
          <a:p>
            <a:pPr indent="-228600" defTabSz="914400">
              <a:lnSpc>
                <a:spcPct val="90000"/>
              </a:lnSpc>
              <a:buFont typeface="Arial" panose="020B0604020202020204" pitchFamily="34" charset="0"/>
              <a:buChar char="•"/>
            </a:pPr>
            <a:r>
              <a:rPr lang="en-US" altLang="en-US" sz="1800"/>
              <a:t>Be mindful of timing (assistance too early/too late reduces effectiveness)</a:t>
            </a:r>
            <a:endParaRPr lang="en-US" sz="1800"/>
          </a:p>
          <a:p>
            <a:pPr indent="-228600" defTabSz="914400">
              <a:lnSpc>
                <a:spcPct val="90000"/>
              </a:lnSpc>
              <a:buFont typeface="Arial" panose="020B0604020202020204" pitchFamily="34" charset="0"/>
              <a:buChar char="•"/>
            </a:pPr>
            <a:r>
              <a:rPr lang="en-US" altLang="en-US" sz="1800"/>
              <a:t>Develop follow-up that is appropriate to the needs of the bereaved and follows best practices (programs with cut-offs are less effective than those with less frequent and longer term contact)</a:t>
            </a:r>
            <a:endParaRPr lang="en-US" sz="1800"/>
          </a:p>
          <a:p>
            <a:pPr indent="-228600" defTabSz="914400">
              <a:lnSpc>
                <a:spcPct val="90000"/>
              </a:lnSpc>
              <a:buFont typeface="Arial" panose="020B0604020202020204" pitchFamily="34" charset="0"/>
              <a:buChar char="•"/>
            </a:pPr>
            <a:r>
              <a:rPr lang="en-US" altLang="en-US" sz="1800"/>
              <a:t>Use initial contact to develop rapport and provide psychoeducation allowing the bereaved to take the lead</a:t>
            </a:r>
            <a:endParaRPr lang="en-US" sz="1800"/>
          </a:p>
          <a:p>
            <a:pPr indent="-228600" defTabSz="914400">
              <a:lnSpc>
                <a:spcPct val="90000"/>
              </a:lnSpc>
              <a:buFont typeface="Arial" panose="020B0604020202020204" pitchFamily="34" charset="0"/>
              <a:buChar char="•"/>
            </a:pPr>
            <a:r>
              <a:rPr lang="en-US" altLang="en-US" sz="1800"/>
              <a:t>Develop a strategy for identifying and engaging “high-risk” mourners</a:t>
            </a:r>
          </a:p>
        </p:txBody>
      </p:sp>
    </p:spTree>
    <p:extLst>
      <p:ext uri="{BB962C8B-B14F-4D97-AF65-F5344CB8AC3E}">
        <p14:creationId xmlns:p14="http://schemas.microsoft.com/office/powerpoint/2010/main" val="24064643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7" name="Rectangle 46">
            <a:extLst>
              <a:ext uri="{FF2B5EF4-FFF2-40B4-BE49-F238E27FC236}">
                <a16:creationId xmlns:a16="http://schemas.microsoft.com/office/drawing/2014/main" id="{361DC183-07AE-409A-AB63-34A0C77B60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514302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90464369-70FA-42AF-948F-80664CA7BF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1610112"/>
          </a:xfrm>
          <a:prstGeom prst="rect">
            <a:avLst/>
          </a:prstGeom>
          <a:solidFill>
            <a:schemeClr val="bg1">
              <a:lumMod val="85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36234" y="262248"/>
            <a:ext cx="4384178" cy="1228782"/>
          </a:xfrm>
        </p:spPr>
        <p:txBody>
          <a:bodyPr lIns="91440" tIns="45720" rIns="91440" bIns="45720" anchor="b">
            <a:normAutofit/>
          </a:bodyPr>
          <a:lstStyle/>
          <a:p>
            <a:r>
              <a:rPr lang="en-US" sz="3600">
                <a:latin typeface="Arial"/>
                <a:cs typeface="Arial"/>
              </a:rPr>
              <a:t>Target Demoralization</a:t>
            </a:r>
          </a:p>
        </p:txBody>
      </p:sp>
      <p:sp>
        <p:nvSpPr>
          <p:cNvPr id="3" name="Content Placeholder 2"/>
          <p:cNvSpPr>
            <a:spLocks noGrp="1"/>
          </p:cNvSpPr>
          <p:nvPr>
            <p:ph idx="1"/>
          </p:nvPr>
        </p:nvSpPr>
        <p:spPr>
          <a:xfrm>
            <a:off x="32778" y="1750241"/>
            <a:ext cx="5380291" cy="2638880"/>
          </a:xfrm>
        </p:spPr>
        <p:txBody>
          <a:bodyPr lIns="91440" tIns="45720" rIns="91440" bIns="45720" anchor="ctr">
            <a:noAutofit/>
          </a:bodyPr>
          <a:lstStyle/>
          <a:p>
            <a:pPr>
              <a:lnSpc>
                <a:spcPct val="90000"/>
              </a:lnSpc>
            </a:pPr>
            <a:r>
              <a:rPr lang="en-US" sz="1400" dirty="0">
                <a:latin typeface="Corbel"/>
                <a:cs typeface="Arial"/>
              </a:rPr>
              <a:t>Demoralization: despair, helplessness, sense of isolation experienced through illness, treatment, and terminal prognosis</a:t>
            </a:r>
            <a:endParaRPr lang="en-US" sz="1400">
              <a:latin typeface="Corbel"/>
            </a:endParaRPr>
          </a:p>
          <a:p>
            <a:pPr>
              <a:lnSpc>
                <a:spcPct val="90000"/>
              </a:lnSpc>
            </a:pPr>
            <a:r>
              <a:rPr lang="en-US" sz="1400" dirty="0">
                <a:latin typeface="Corbel"/>
                <a:cs typeface="Arial"/>
              </a:rPr>
              <a:t>Acknowledge and ameliorate emotional or physical stressors</a:t>
            </a:r>
            <a:endParaRPr lang="en-US" sz="1400">
              <a:latin typeface="Corbel"/>
              <a:cs typeface="Calibri"/>
            </a:endParaRPr>
          </a:p>
          <a:p>
            <a:pPr>
              <a:lnSpc>
                <a:spcPct val="90000"/>
              </a:lnSpc>
            </a:pPr>
            <a:r>
              <a:rPr lang="en-US" sz="1400" dirty="0">
                <a:latin typeface="Corbel"/>
                <a:cs typeface="Arial"/>
              </a:rPr>
              <a:t>Normalize patient’s stress response by acknowledge suffering and seeking to enhance and support dignity</a:t>
            </a:r>
            <a:endParaRPr lang="en-US" sz="1400">
              <a:latin typeface="Corbel"/>
              <a:cs typeface="Calibri"/>
            </a:endParaRPr>
          </a:p>
          <a:p>
            <a:pPr>
              <a:lnSpc>
                <a:spcPct val="90000"/>
              </a:lnSpc>
            </a:pPr>
            <a:r>
              <a:rPr lang="en-US" sz="1400" dirty="0">
                <a:latin typeface="Corbel"/>
                <a:cs typeface="Arial"/>
              </a:rPr>
              <a:t>Use bedside interviewing to discern existential and other major concerns and vulnerabilities</a:t>
            </a:r>
            <a:endParaRPr lang="en-US" sz="1400">
              <a:latin typeface="Corbel"/>
            </a:endParaRPr>
          </a:p>
          <a:p>
            <a:pPr>
              <a:lnSpc>
                <a:spcPct val="90000"/>
              </a:lnSpc>
            </a:pPr>
            <a:r>
              <a:rPr lang="en-US" sz="1400" dirty="0">
                <a:latin typeface="Corbel"/>
                <a:cs typeface="Arial"/>
              </a:rPr>
              <a:t>Take into consideration the needs of the family system (i.e., patient, caregiver, others in the circle of support), as well as the relationships between them</a:t>
            </a:r>
            <a:endParaRPr lang="en-US" sz="1400">
              <a:latin typeface="Corbel"/>
            </a:endParaRPr>
          </a:p>
          <a:p>
            <a:pPr>
              <a:lnSpc>
                <a:spcPct val="90000"/>
              </a:lnSpc>
            </a:pPr>
            <a:r>
              <a:rPr lang="en-US" sz="1400" dirty="0">
                <a:latin typeface="Corbel"/>
                <a:cs typeface="Arial"/>
              </a:rPr>
              <a:t>Suggest support groups targeted to specific populations (e.g., caregiver fatigue, specific cancer diagnoses, children’s experience)</a:t>
            </a:r>
            <a:endParaRPr lang="en-US" sz="1400">
              <a:latin typeface="Corbel"/>
            </a:endParaRPr>
          </a:p>
        </p:txBody>
      </p:sp>
      <p:sp>
        <p:nvSpPr>
          <p:cNvPr id="51" name="Rectangle 5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4252176" y="208434"/>
            <a:ext cx="393192" cy="889754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CC552A98-EF7D-4D42-AB69-066B786AB5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1585" y="299756"/>
            <a:ext cx="3485526" cy="435744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More 440 Demoralized Synonyms. Similar words for Demoralized.">
            <a:extLst>
              <a:ext uri="{FF2B5EF4-FFF2-40B4-BE49-F238E27FC236}">
                <a16:creationId xmlns:a16="http://schemas.microsoft.com/office/drawing/2014/main" id="{B61DB53A-8274-C2EF-0879-FC0AA147D7C9}"/>
              </a:ext>
            </a:extLst>
          </p:cNvPr>
          <p:cNvPicPr>
            <a:picLocks noChangeAspect="1"/>
          </p:cNvPicPr>
          <p:nvPr/>
        </p:nvPicPr>
        <p:blipFill>
          <a:blip r:embed="rId2"/>
          <a:stretch>
            <a:fillRect/>
          </a:stretch>
        </p:blipFill>
        <p:spPr>
          <a:xfrm>
            <a:off x="5566029" y="1501053"/>
            <a:ext cx="3176637" cy="1954853"/>
          </a:xfrm>
          <a:prstGeom prst="rect">
            <a:avLst/>
          </a:prstGeom>
        </p:spPr>
      </p:pic>
      <p:sp>
        <p:nvSpPr>
          <p:cNvPr id="55" name="Rectangle 54">
            <a:extLst>
              <a:ext uri="{FF2B5EF4-FFF2-40B4-BE49-F238E27FC236}">
                <a16:creationId xmlns:a16="http://schemas.microsoft.com/office/drawing/2014/main" id="{A648176E-454C-437C-B0FC-9B82FCF32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830639" y="4598919"/>
            <a:ext cx="393192" cy="11428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616221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0DEDCC5D-8B8A-40DB-BE90-A3AA27C64A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514302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5167ED7-6315-43AB-B1B6-C326D5FD8F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1755331" y="1999637"/>
            <a:ext cx="4395038" cy="395784"/>
            <a:chOff x="6081624" y="1998368"/>
            <a:chExt cx="5613457" cy="782175"/>
          </a:xfrm>
          <a:solidFill>
            <a:schemeClr val="accent4"/>
          </a:solidFill>
        </p:grpSpPr>
        <p:sp>
          <p:nvSpPr>
            <p:cNvPr id="35" name="Rectangle 34">
              <a:extLst>
                <a:ext uri="{FF2B5EF4-FFF2-40B4-BE49-F238E27FC236}">
                  <a16:creationId xmlns:a16="http://schemas.microsoft.com/office/drawing/2014/main" id="{EF4D8839-FB03-487D-ACC8-8BFEDD4FEB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0EF75023-9A3B-42FC-B704-61A8F7BEF4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Rectangle 37">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4646" y="692189"/>
            <a:ext cx="8333796" cy="409593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93129760"/>
              </p:ext>
            </p:extLst>
          </p:nvPr>
        </p:nvGraphicFramePr>
        <p:xfrm>
          <a:off x="987136" y="497279"/>
          <a:ext cx="7600536" cy="4203543"/>
        </p:xfrm>
        <a:graphic>
          <a:graphicData uri="http://schemas.openxmlformats.org/drawingml/2006/table">
            <a:tbl>
              <a:tblPr firstRow="1" bandRow="1">
                <a:noFill/>
                <a:tableStyleId>{7E9639D4-E3E2-4D34-9284-5A2195B3D0D7}</a:tableStyleId>
              </a:tblPr>
              <a:tblGrid>
                <a:gridCol w="1634524">
                  <a:extLst>
                    <a:ext uri="{9D8B030D-6E8A-4147-A177-3AD203B41FA5}">
                      <a16:colId xmlns:a16="http://schemas.microsoft.com/office/drawing/2014/main" val="2645450737"/>
                    </a:ext>
                  </a:extLst>
                </a:gridCol>
                <a:gridCol w="5966012">
                  <a:extLst>
                    <a:ext uri="{9D8B030D-6E8A-4147-A177-3AD203B41FA5}">
                      <a16:colId xmlns:a16="http://schemas.microsoft.com/office/drawing/2014/main" val="1983331909"/>
                    </a:ext>
                  </a:extLst>
                </a:gridCol>
              </a:tblGrid>
              <a:tr h="523800">
                <a:tc>
                  <a:txBody>
                    <a:bodyPr/>
                    <a:lstStyle/>
                    <a:p>
                      <a:pPr algn="ctr"/>
                      <a:r>
                        <a:rPr lang="en-US" sz="1400" b="0" cap="none" spc="0" dirty="0">
                          <a:solidFill>
                            <a:schemeClr val="tx1"/>
                          </a:solidFill>
                          <a:latin typeface="Arial"/>
                          <a:cs typeface="Arial"/>
                        </a:rPr>
                        <a:t>Vulnerability</a:t>
                      </a:r>
                    </a:p>
                  </a:txBody>
                  <a:tcPr marL="0" marR="70138" marT="14028" marB="70138" anchor="b">
                    <a:lnL w="12700" cmpd="sng">
                      <a:noFill/>
                    </a:lnL>
                    <a:lnR w="12700" cmpd="sng">
                      <a:noFill/>
                    </a:lnR>
                    <a:lnT w="9525" cap="flat" cmpd="sng" algn="ctr">
                      <a:solidFill>
                        <a:schemeClr val="tx1"/>
                      </a:solidFill>
                      <a:prstDash val="solid"/>
                    </a:lnT>
                    <a:lnB w="38100" cmpd="sng">
                      <a:noFill/>
                    </a:lnB>
                    <a:lnTlToBr w="12700" cmpd="sng">
                      <a:noFill/>
                      <a:prstDash val="solid"/>
                    </a:lnTlToBr>
                    <a:lnBlToTr w="12700" cmpd="sng">
                      <a:noFill/>
                      <a:prstDash val="solid"/>
                    </a:lnBlToTr>
                    <a:noFill/>
                  </a:tcPr>
                </a:tc>
                <a:tc>
                  <a:txBody>
                    <a:bodyPr/>
                    <a:lstStyle/>
                    <a:p>
                      <a:pPr algn="ctr"/>
                      <a:r>
                        <a:rPr lang="en-US" sz="1400" b="0" cap="none" spc="0" dirty="0">
                          <a:solidFill>
                            <a:schemeClr val="tx1"/>
                          </a:solidFill>
                          <a:latin typeface="Arial"/>
                          <a:cs typeface="Arial"/>
                        </a:rPr>
                        <a:t>Targeted</a:t>
                      </a:r>
                      <a:r>
                        <a:rPr lang="en-US" sz="1400" b="0" cap="none" spc="0" baseline="0" dirty="0">
                          <a:solidFill>
                            <a:schemeClr val="tx1"/>
                          </a:solidFill>
                          <a:latin typeface="Arial"/>
                          <a:cs typeface="Arial"/>
                        </a:rPr>
                        <a:t> Questions</a:t>
                      </a:r>
                      <a:endParaRPr lang="en-US" sz="1400" b="0" cap="none" spc="0" dirty="0">
                        <a:solidFill>
                          <a:schemeClr val="tx1"/>
                        </a:solidFill>
                        <a:latin typeface="Arial"/>
                        <a:cs typeface="Arial"/>
                      </a:endParaRPr>
                    </a:p>
                  </a:txBody>
                  <a:tcPr marL="0" marR="70138" marT="14028" marB="70138" anchor="b">
                    <a:lnL w="12700" cmpd="sng">
                      <a:noFill/>
                    </a:lnL>
                    <a:lnR w="12700" cmpd="sng">
                      <a:noFill/>
                    </a:lnR>
                    <a:lnT w="9525" cap="flat" cmpd="sng" algn="ctr">
                      <a:solidFill>
                        <a:schemeClr val="tx1"/>
                      </a:solidFill>
                      <a:prstDash val="solid"/>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879715165"/>
                  </a:ext>
                </a:extLst>
              </a:tr>
              <a:tr h="457286">
                <a:tc>
                  <a:txBody>
                    <a:bodyPr/>
                    <a:lstStyle/>
                    <a:p>
                      <a:pPr>
                        <a:spcBef>
                          <a:spcPts val="600"/>
                        </a:spcBef>
                      </a:pPr>
                      <a:r>
                        <a:rPr lang="en-US" sz="1400" cap="none" spc="0" dirty="0">
                          <a:solidFill>
                            <a:schemeClr val="tx1"/>
                          </a:solidFill>
                          <a:latin typeface="Arial"/>
                          <a:cs typeface="Arial"/>
                        </a:rPr>
                        <a:t>Confusion</a:t>
                      </a:r>
                    </a:p>
                  </a:txBody>
                  <a:tcPr marL="0" marR="70138" marT="21041" marB="70138" anchor="ctr">
                    <a:lnL w="12700" cmpd="sng">
                      <a:noFill/>
                      <a:prstDash val="solid"/>
                    </a:lnL>
                    <a:lnR w="12700" cmpd="sng">
                      <a:noFill/>
                      <a:prstDash val="solid"/>
                    </a:lnR>
                    <a:lnT w="38100" cmpd="sng">
                      <a:noFill/>
                    </a:lnT>
                    <a:lnB w="9525" cap="flat" cmpd="sng" algn="ctr">
                      <a:solidFill>
                        <a:schemeClr val="tx1"/>
                      </a:solidFill>
                      <a:prstDash val="solid"/>
                    </a:lnB>
                    <a:lnTlToBr w="12700" cmpd="sng">
                      <a:noFill/>
                      <a:prstDash val="solid"/>
                    </a:lnTlToBr>
                    <a:lnBlToTr w="12700" cmpd="sng">
                      <a:noFill/>
                      <a:prstDash val="solid"/>
                    </a:lnBlToTr>
                    <a:noFill/>
                  </a:tcPr>
                </a:tc>
                <a:tc>
                  <a:txBody>
                    <a:bodyPr/>
                    <a:lstStyle/>
                    <a:p>
                      <a:pPr marL="171450" indent="-171450">
                        <a:spcBef>
                          <a:spcPts val="600"/>
                        </a:spcBef>
                        <a:buFont typeface="Arial" panose="020B0604020202020204" pitchFamily="34" charset="0"/>
                        <a:buChar char="•"/>
                      </a:pPr>
                      <a:r>
                        <a:rPr lang="en-US" sz="1400" cap="none" spc="0" dirty="0">
                          <a:solidFill>
                            <a:schemeClr val="tx1"/>
                          </a:solidFill>
                          <a:latin typeface="Arial"/>
                          <a:cs typeface="Arial"/>
                        </a:rPr>
                        <a:t>“How are you making sense of what you are going through?”</a:t>
                      </a:r>
                    </a:p>
                  </a:txBody>
                  <a:tcPr marL="0" marR="70138" marT="21041" marB="70138" anchor="ctr">
                    <a:lnL w="12700" cmpd="sng">
                      <a:noFill/>
                      <a:prstDash val="solid"/>
                    </a:lnL>
                    <a:lnR w="12700" cmpd="sng">
                      <a:noFill/>
                      <a:prstDash val="solid"/>
                    </a:lnR>
                    <a:lnT w="38100" cmpd="sng">
                      <a:noFill/>
                    </a:lnT>
                    <a:lnB w="9525" cap="flat" cmpd="sng" algn="ctr">
                      <a:solidFill>
                        <a:schemeClr val="tx1"/>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4160854621"/>
                  </a:ext>
                </a:extLst>
              </a:tr>
              <a:tr h="457286">
                <a:tc>
                  <a:txBody>
                    <a:bodyPr/>
                    <a:lstStyle/>
                    <a:p>
                      <a:pPr>
                        <a:spcBef>
                          <a:spcPts val="600"/>
                        </a:spcBef>
                      </a:pPr>
                      <a:r>
                        <a:rPr lang="en-US" sz="1400" cap="none" spc="0" dirty="0">
                          <a:solidFill>
                            <a:schemeClr val="tx1"/>
                          </a:solidFill>
                          <a:latin typeface="Arial"/>
                          <a:cs typeface="Arial"/>
                        </a:rPr>
                        <a:t>Isolation</a:t>
                      </a:r>
                    </a:p>
                  </a:txBody>
                  <a:tcPr marL="0" marR="70138" marT="21041" marB="70138" anchor="ctr">
                    <a:lnL w="12700" cmpd="sng">
                      <a:noFill/>
                      <a:prstDash val="solid"/>
                    </a:lnL>
                    <a:lnR w="12700" cmpd="sng">
                      <a:noFill/>
                      <a:prstDash val="solid"/>
                    </a:lnR>
                    <a:lnT w="9525" cap="flat" cmpd="sng" algn="ctr">
                      <a:solidFill>
                        <a:schemeClr val="tx1"/>
                      </a:solid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tc>
                  <a:txBody>
                    <a:bodyPr/>
                    <a:lstStyle/>
                    <a:p>
                      <a:pPr marL="171450" indent="-171450">
                        <a:spcBef>
                          <a:spcPts val="600"/>
                        </a:spcBef>
                        <a:buFont typeface="Arial" panose="020B0604020202020204" pitchFamily="34" charset="0"/>
                        <a:buChar char="•"/>
                      </a:pPr>
                      <a:r>
                        <a:rPr lang="en-US" sz="1400" cap="none" spc="0" dirty="0">
                          <a:solidFill>
                            <a:schemeClr val="tx1"/>
                          </a:solidFill>
                          <a:latin typeface="Arial"/>
                          <a:cs typeface="Arial"/>
                        </a:rPr>
                        <a:t>“On difficult days, who can you talk to?”</a:t>
                      </a:r>
                    </a:p>
                  </a:txBody>
                  <a:tcPr marL="0" marR="70138" marT="21041" marB="70138" anchor="ctr">
                    <a:lnL w="12700" cmpd="sng">
                      <a:noFill/>
                      <a:prstDash val="solid"/>
                    </a:lnL>
                    <a:lnR w="12700" cmpd="sng">
                      <a:noFill/>
                      <a:prstDash val="solid"/>
                    </a:lnR>
                    <a:lnT w="9525" cap="flat" cmpd="sng" algn="ctr">
                      <a:solidFill>
                        <a:schemeClr val="tx1"/>
                      </a:solid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098899684"/>
                  </a:ext>
                </a:extLst>
              </a:tr>
              <a:tr h="457286">
                <a:tc>
                  <a:txBody>
                    <a:bodyPr/>
                    <a:lstStyle/>
                    <a:p>
                      <a:pPr>
                        <a:spcBef>
                          <a:spcPts val="600"/>
                        </a:spcBef>
                      </a:pPr>
                      <a:r>
                        <a:rPr lang="en-US" sz="1400" cap="none" spc="0" dirty="0">
                          <a:solidFill>
                            <a:schemeClr val="tx1"/>
                          </a:solidFill>
                          <a:latin typeface="Arial"/>
                          <a:cs typeface="Arial"/>
                        </a:rPr>
                        <a:t>Despair</a:t>
                      </a:r>
                    </a:p>
                  </a:txBody>
                  <a:tcPr marL="0" marR="70138" marT="21041" marB="70138" anchor="ctr">
                    <a:lnL w="12700" cmpd="sng">
                      <a:noFill/>
                      <a:prstDash val="solid"/>
                    </a:lnL>
                    <a:lnR w="12700" cmpd="sng">
                      <a:noFill/>
                      <a:prstDash val="solid"/>
                    </a:lnR>
                    <a:lnT w="12700" cmpd="sng">
                      <a:noFill/>
                      <a:prstDash val="solid"/>
                    </a:lnT>
                    <a:lnB w="9525" cap="flat" cmpd="sng" algn="ctr">
                      <a:solidFill>
                        <a:schemeClr val="tx1"/>
                      </a:solidFill>
                      <a:prstDash val="solid"/>
                    </a:lnB>
                    <a:lnTlToBr w="12700" cmpd="sng">
                      <a:noFill/>
                      <a:prstDash val="solid"/>
                    </a:lnTlToBr>
                    <a:lnBlToTr w="12700" cmpd="sng">
                      <a:noFill/>
                      <a:prstDash val="solid"/>
                    </a:lnBlToTr>
                    <a:noFill/>
                  </a:tcPr>
                </a:tc>
                <a:tc>
                  <a:txBody>
                    <a:bodyPr/>
                    <a:lstStyle/>
                    <a:p>
                      <a:pPr marL="171450" indent="-171450">
                        <a:spcBef>
                          <a:spcPts val="600"/>
                        </a:spcBef>
                        <a:buFont typeface="Arial" panose="020B0604020202020204" pitchFamily="34" charset="0"/>
                        <a:buChar char="•"/>
                      </a:pPr>
                      <a:r>
                        <a:rPr lang="en-US" sz="1400" cap="none" spc="0" dirty="0">
                          <a:solidFill>
                            <a:schemeClr val="tx1"/>
                          </a:solidFill>
                          <a:latin typeface="Arial"/>
                          <a:cs typeface="Arial"/>
                        </a:rPr>
                        <a:t>“On difficult days, what keeps you going?”</a:t>
                      </a:r>
                    </a:p>
                  </a:txBody>
                  <a:tcPr marL="0" marR="70138" marT="21041" marB="70138" anchor="ctr">
                    <a:lnL w="12700" cmpd="sng">
                      <a:noFill/>
                      <a:prstDash val="solid"/>
                    </a:lnL>
                    <a:lnR w="12700" cmpd="sng">
                      <a:noFill/>
                      <a:prstDash val="solid"/>
                    </a:lnR>
                    <a:lnT w="12700" cmpd="sng">
                      <a:noFill/>
                      <a:prstDash val="solid"/>
                    </a:lnT>
                    <a:lnB w="9525" cap="flat" cmpd="sng" algn="ctr">
                      <a:solidFill>
                        <a:schemeClr val="tx1"/>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959694677"/>
                  </a:ext>
                </a:extLst>
              </a:tr>
              <a:tr h="457286">
                <a:tc>
                  <a:txBody>
                    <a:bodyPr/>
                    <a:lstStyle/>
                    <a:p>
                      <a:pPr>
                        <a:spcBef>
                          <a:spcPts val="600"/>
                        </a:spcBef>
                      </a:pPr>
                      <a:r>
                        <a:rPr lang="en-US" sz="1400" cap="none" spc="0" dirty="0">
                          <a:solidFill>
                            <a:schemeClr val="tx1"/>
                          </a:solidFill>
                          <a:latin typeface="Arial"/>
                          <a:cs typeface="Arial"/>
                        </a:rPr>
                        <a:t>Helplessness</a:t>
                      </a:r>
                    </a:p>
                  </a:txBody>
                  <a:tcPr marL="0" marR="70138" marT="21041" marB="70138" anchor="ctr">
                    <a:lnL w="12700" cmpd="sng">
                      <a:noFill/>
                      <a:prstDash val="solid"/>
                    </a:lnL>
                    <a:lnR w="12700" cmpd="sng">
                      <a:noFill/>
                      <a:prstDash val="solid"/>
                    </a:lnR>
                    <a:lnT w="9525" cap="flat" cmpd="sng" algn="ctr">
                      <a:solidFill>
                        <a:schemeClr val="tx1"/>
                      </a:solid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tc>
                  <a:txBody>
                    <a:bodyPr/>
                    <a:lstStyle/>
                    <a:p>
                      <a:pPr marL="171450" indent="-171450">
                        <a:spcBef>
                          <a:spcPts val="600"/>
                        </a:spcBef>
                        <a:buFont typeface="Arial" panose="020B0604020202020204" pitchFamily="34" charset="0"/>
                        <a:buChar char="•"/>
                      </a:pPr>
                      <a:r>
                        <a:rPr lang="en-US" sz="1400" cap="none" spc="0" dirty="0">
                          <a:solidFill>
                            <a:schemeClr val="tx1"/>
                          </a:solidFill>
                          <a:latin typeface="Arial"/>
                          <a:cs typeface="Arial"/>
                        </a:rPr>
                        <a:t>“What concerns you most? How have you kept this illness from taking charge of your life?”</a:t>
                      </a:r>
                    </a:p>
                  </a:txBody>
                  <a:tcPr marL="0" marR="70138" marT="21041" marB="70138" anchor="ctr">
                    <a:lnL w="12700" cmpd="sng">
                      <a:noFill/>
                      <a:prstDash val="solid"/>
                    </a:lnL>
                    <a:lnR w="12700" cmpd="sng">
                      <a:noFill/>
                      <a:prstDash val="solid"/>
                    </a:lnR>
                    <a:lnT w="9525" cap="flat" cmpd="sng" algn="ctr">
                      <a:solidFill>
                        <a:schemeClr val="tx1"/>
                      </a:solid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897622983"/>
                  </a:ext>
                </a:extLst>
              </a:tr>
              <a:tr h="457286">
                <a:tc>
                  <a:txBody>
                    <a:bodyPr/>
                    <a:lstStyle/>
                    <a:p>
                      <a:pPr>
                        <a:spcBef>
                          <a:spcPts val="600"/>
                        </a:spcBef>
                      </a:pPr>
                      <a:r>
                        <a:rPr lang="en-US" sz="1400" cap="none" spc="0" dirty="0">
                          <a:solidFill>
                            <a:schemeClr val="tx1"/>
                          </a:solidFill>
                          <a:latin typeface="Arial"/>
                          <a:cs typeface="Arial"/>
                        </a:rPr>
                        <a:t>Meaninglessness</a:t>
                      </a:r>
                    </a:p>
                  </a:txBody>
                  <a:tcPr marL="0" marR="70138" marT="21041" marB="70138" anchor="ctr">
                    <a:lnL w="12700" cmpd="sng">
                      <a:noFill/>
                      <a:prstDash val="solid"/>
                    </a:lnL>
                    <a:lnR w="12700" cmpd="sng">
                      <a:noFill/>
                      <a:prstDash val="solid"/>
                    </a:lnR>
                    <a:lnT w="12700" cmpd="sng">
                      <a:noFill/>
                      <a:prstDash val="solid"/>
                    </a:lnT>
                    <a:lnB w="9525" cap="flat" cmpd="sng" algn="ctr">
                      <a:solidFill>
                        <a:schemeClr val="tx1"/>
                      </a:solidFill>
                      <a:prstDash val="solid"/>
                    </a:lnB>
                    <a:lnTlToBr w="12700" cmpd="sng">
                      <a:noFill/>
                      <a:prstDash val="solid"/>
                    </a:lnTlToBr>
                    <a:lnBlToTr w="12700" cmpd="sng">
                      <a:noFill/>
                      <a:prstDash val="solid"/>
                    </a:lnBlToTr>
                    <a:noFill/>
                  </a:tcPr>
                </a:tc>
                <a:tc>
                  <a:txBody>
                    <a:bodyPr/>
                    <a:lstStyle/>
                    <a:p>
                      <a:pPr marL="171450" indent="-171450">
                        <a:spcBef>
                          <a:spcPts val="600"/>
                        </a:spcBef>
                        <a:buFont typeface="Arial" panose="020B0604020202020204" pitchFamily="34" charset="0"/>
                        <a:buChar char="•"/>
                      </a:pPr>
                      <a:r>
                        <a:rPr lang="en-US" sz="1400" cap="none" spc="0" dirty="0">
                          <a:solidFill>
                            <a:schemeClr val="tx1"/>
                          </a:solidFill>
                          <a:latin typeface="Arial"/>
                          <a:cs typeface="Arial"/>
                        </a:rPr>
                        <a:t>“For whom</a:t>
                      </a:r>
                      <a:r>
                        <a:rPr lang="en-US" sz="1400" cap="none" spc="0" baseline="0" dirty="0">
                          <a:solidFill>
                            <a:schemeClr val="tx1"/>
                          </a:solidFill>
                          <a:latin typeface="Arial"/>
                          <a:cs typeface="Arial"/>
                        </a:rPr>
                        <a:t> o</a:t>
                      </a:r>
                      <a:r>
                        <a:rPr lang="en-US" sz="1400" cap="none" spc="0" dirty="0">
                          <a:solidFill>
                            <a:schemeClr val="tx1"/>
                          </a:solidFill>
                          <a:latin typeface="Arial"/>
                          <a:cs typeface="Arial"/>
                        </a:rPr>
                        <a:t>r for what does it matter that you continue to live?”</a:t>
                      </a:r>
                    </a:p>
                  </a:txBody>
                  <a:tcPr marL="0" marR="70138" marT="21041" marB="70138" anchor="ctr">
                    <a:lnL w="12700" cmpd="sng">
                      <a:noFill/>
                      <a:prstDash val="solid"/>
                    </a:lnL>
                    <a:lnR w="12700" cmpd="sng">
                      <a:noFill/>
                      <a:prstDash val="solid"/>
                    </a:lnR>
                    <a:lnT w="12700" cmpd="sng">
                      <a:noFill/>
                      <a:prstDash val="solid"/>
                    </a:lnT>
                    <a:lnB w="9525" cap="flat" cmpd="sng" algn="ctr">
                      <a:solidFill>
                        <a:schemeClr val="tx1"/>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2661542570"/>
                  </a:ext>
                </a:extLst>
              </a:tr>
              <a:tr h="814801">
                <a:tc>
                  <a:txBody>
                    <a:bodyPr/>
                    <a:lstStyle/>
                    <a:p>
                      <a:pPr>
                        <a:spcBef>
                          <a:spcPts val="600"/>
                        </a:spcBef>
                      </a:pPr>
                      <a:r>
                        <a:rPr lang="en-US" sz="1400" cap="none" spc="0" dirty="0">
                          <a:solidFill>
                            <a:schemeClr val="tx1"/>
                          </a:solidFill>
                          <a:latin typeface="Arial"/>
                          <a:cs typeface="Arial"/>
                        </a:rPr>
                        <a:t>Cowardice</a:t>
                      </a:r>
                    </a:p>
                  </a:txBody>
                  <a:tcPr marL="0" marR="70138" marT="21041" marB="70138" anchor="ctr">
                    <a:lnL w="12700" cmpd="sng">
                      <a:noFill/>
                      <a:prstDash val="solid"/>
                    </a:lnL>
                    <a:lnR w="12700" cmpd="sng">
                      <a:noFill/>
                      <a:prstDash val="solid"/>
                    </a:lnR>
                    <a:lnT w="9525" cap="flat" cmpd="sng" algn="ctr">
                      <a:solidFill>
                        <a:schemeClr val="tx1"/>
                      </a:solid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tc>
                  <a:txBody>
                    <a:bodyPr/>
                    <a:lstStyle/>
                    <a:p>
                      <a:pPr marL="171450" indent="-171450">
                        <a:spcBef>
                          <a:spcPts val="600"/>
                        </a:spcBef>
                        <a:buFont typeface="Arial" panose="020B0604020202020204" pitchFamily="34" charset="0"/>
                        <a:buChar char="•"/>
                      </a:pPr>
                      <a:r>
                        <a:rPr lang="en-US" sz="1400" cap="none" spc="0" dirty="0">
                          <a:solidFill>
                            <a:schemeClr val="tx1"/>
                          </a:solidFill>
                          <a:latin typeface="Arial"/>
                          <a:cs typeface="Arial"/>
                        </a:rPr>
                        <a:t>“Have there been moments when you felt tempted to give up but didn’t?”</a:t>
                      </a:r>
                    </a:p>
                    <a:p>
                      <a:pPr marL="171450" indent="-171450">
                        <a:spcBef>
                          <a:spcPts val="600"/>
                        </a:spcBef>
                        <a:buFont typeface="Arial" panose="020B0604020202020204" pitchFamily="34" charset="0"/>
                        <a:buChar char="•"/>
                      </a:pPr>
                      <a:r>
                        <a:rPr lang="en-US" sz="1400" cap="none" spc="0" dirty="0">
                          <a:solidFill>
                            <a:schemeClr val="tx1"/>
                          </a:solidFill>
                          <a:latin typeface="Arial"/>
                          <a:cs typeface="Arial"/>
                        </a:rPr>
                        <a:t>“How did you make a decision to persevere?”</a:t>
                      </a:r>
                    </a:p>
                  </a:txBody>
                  <a:tcPr marL="0" marR="70138" marT="21041" marB="70138" anchor="ctr">
                    <a:lnL w="12700" cmpd="sng">
                      <a:noFill/>
                      <a:prstDash val="solid"/>
                    </a:lnL>
                    <a:lnR w="12700" cmpd="sng">
                      <a:noFill/>
                      <a:prstDash val="solid"/>
                    </a:lnR>
                    <a:lnT w="9525" cap="flat" cmpd="sng" algn="ctr">
                      <a:solidFill>
                        <a:schemeClr val="tx1"/>
                      </a:solid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90683168"/>
                  </a:ext>
                </a:extLst>
              </a:tr>
              <a:tr h="457286">
                <a:tc>
                  <a:txBody>
                    <a:bodyPr/>
                    <a:lstStyle/>
                    <a:p>
                      <a:pPr>
                        <a:spcBef>
                          <a:spcPts val="600"/>
                        </a:spcBef>
                      </a:pPr>
                      <a:r>
                        <a:rPr lang="en-US" sz="1400" cap="none" spc="0" dirty="0">
                          <a:solidFill>
                            <a:schemeClr val="tx1"/>
                          </a:solidFill>
                          <a:latin typeface="Arial"/>
                          <a:cs typeface="Arial"/>
                        </a:rPr>
                        <a:t>Gratitude</a:t>
                      </a:r>
                    </a:p>
                  </a:txBody>
                  <a:tcPr marL="0" marR="70138" marT="21041" marB="70138"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pPr marL="171450" indent="-171450">
                        <a:spcBef>
                          <a:spcPts val="600"/>
                        </a:spcBef>
                        <a:buFont typeface="Arial" panose="020B0604020202020204" pitchFamily="34" charset="0"/>
                        <a:buChar char="•"/>
                      </a:pPr>
                      <a:r>
                        <a:rPr lang="en-US" sz="1400" cap="none" spc="0" dirty="0">
                          <a:solidFill>
                            <a:schemeClr val="tx1"/>
                          </a:solidFill>
                          <a:latin typeface="Arial"/>
                          <a:cs typeface="Arial"/>
                        </a:rPr>
                        <a:t>“Are there moments when you can feel joy despite the sorrow you have been through?”</a:t>
                      </a:r>
                    </a:p>
                  </a:txBody>
                  <a:tcPr marL="0" marR="70138" marT="21041" marB="70138"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3402428"/>
                  </a:ext>
                </a:extLst>
              </a:tr>
            </a:tbl>
          </a:graphicData>
        </a:graphic>
      </p:graphicFrame>
    </p:spTree>
    <p:extLst>
      <p:ext uri="{BB962C8B-B14F-4D97-AF65-F5344CB8AC3E}">
        <p14:creationId xmlns:p14="http://schemas.microsoft.com/office/powerpoint/2010/main" val="36376103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0FE2D22C-409B-48AF-B24F-7988A8F7F8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514302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0464369-70FA-42AF-948F-80664CA7BF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1610112"/>
          </a:xfrm>
          <a:prstGeom prst="rect">
            <a:avLst/>
          </a:prstGeom>
          <a:solidFill>
            <a:schemeClr val="bg1">
              <a:lumMod val="85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323587" y="262248"/>
            <a:ext cx="4384178" cy="1228782"/>
          </a:xfrm>
        </p:spPr>
        <p:txBody>
          <a:bodyPr anchor="b">
            <a:normAutofit/>
          </a:bodyPr>
          <a:lstStyle/>
          <a:p>
            <a:r>
              <a:rPr lang="en-US" sz="3600"/>
              <a:t>Potential Red Flag Circumstances</a:t>
            </a:r>
          </a:p>
        </p:txBody>
      </p:sp>
      <p:sp>
        <p:nvSpPr>
          <p:cNvPr id="18" name="Rectangle 17">
            <a:extLst>
              <a:ext uri="{FF2B5EF4-FFF2-40B4-BE49-F238E27FC236}">
                <a16:creationId xmlns:a16="http://schemas.microsoft.com/office/drawing/2014/main" id="{A648176E-454C-437C-B0FC-9B82FCF32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9831" y="4598919"/>
            <a:ext cx="393192" cy="11428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4498632" y="208434"/>
            <a:ext cx="393192" cy="889754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CC552A98-EF7D-4D42-AB69-066B786AB5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6888" y="299756"/>
            <a:ext cx="3485526" cy="435744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20 Big Relationship Red Flags - Breakup Warning Signs">
            <a:extLst>
              <a:ext uri="{FF2B5EF4-FFF2-40B4-BE49-F238E27FC236}">
                <a16:creationId xmlns:a16="http://schemas.microsoft.com/office/drawing/2014/main" id="{52CDC066-B221-1455-3664-7322D99D202B}"/>
              </a:ext>
            </a:extLst>
          </p:cNvPr>
          <p:cNvPicPr>
            <a:picLocks noChangeAspect="1"/>
          </p:cNvPicPr>
          <p:nvPr/>
        </p:nvPicPr>
        <p:blipFill rotWithShape="1">
          <a:blip r:embed="rId3"/>
          <a:srcRect l="1367" r="19517" b="2"/>
          <a:stretch/>
        </p:blipFill>
        <p:spPr>
          <a:xfrm>
            <a:off x="401332" y="470965"/>
            <a:ext cx="3176637" cy="4015030"/>
          </a:xfrm>
          <a:prstGeom prst="rect">
            <a:avLst/>
          </a:prstGeom>
        </p:spPr>
      </p:pic>
      <p:sp>
        <p:nvSpPr>
          <p:cNvPr id="3" name="Content Placeholder 2"/>
          <p:cNvSpPr>
            <a:spLocks noGrp="1"/>
          </p:cNvSpPr>
          <p:nvPr>
            <p:ph idx="1"/>
          </p:nvPr>
        </p:nvSpPr>
        <p:spPr>
          <a:xfrm>
            <a:off x="3894216" y="1972902"/>
            <a:ext cx="5105676" cy="2445906"/>
          </a:xfrm>
        </p:spPr>
        <p:txBody>
          <a:bodyPr lIns="91440" tIns="45720" rIns="91440" bIns="45720" anchor="ctr">
            <a:noAutofit/>
          </a:bodyPr>
          <a:lstStyle/>
          <a:p>
            <a:pPr>
              <a:lnSpc>
                <a:spcPct val="90000"/>
              </a:lnSpc>
            </a:pPr>
            <a:r>
              <a:rPr lang="en-US" sz="1600" dirty="0">
                <a:latin typeface="Corbel"/>
                <a:cs typeface="Arial"/>
              </a:rPr>
              <a:t>Guilt or shame</a:t>
            </a:r>
            <a:endParaRPr lang="en-US" sz="1600" dirty="0">
              <a:latin typeface="Corbel"/>
            </a:endParaRPr>
          </a:p>
          <a:p>
            <a:pPr>
              <a:lnSpc>
                <a:spcPct val="90000"/>
              </a:lnSpc>
            </a:pPr>
            <a:r>
              <a:rPr lang="en-US" sz="1600" dirty="0">
                <a:latin typeface="Corbel"/>
                <a:cs typeface="Arial"/>
              </a:rPr>
              <a:t>Cumulative losses</a:t>
            </a:r>
            <a:endParaRPr lang="en-US" sz="1600" dirty="0">
              <a:latin typeface="Corbel"/>
            </a:endParaRPr>
          </a:p>
          <a:p>
            <a:pPr>
              <a:lnSpc>
                <a:spcPct val="90000"/>
              </a:lnSpc>
            </a:pPr>
            <a:r>
              <a:rPr lang="en-US" sz="1600" dirty="0">
                <a:latin typeface="Corbel"/>
                <a:cs typeface="Arial"/>
              </a:rPr>
              <a:t>Psychiatric history</a:t>
            </a:r>
          </a:p>
          <a:p>
            <a:pPr>
              <a:lnSpc>
                <a:spcPct val="90000"/>
              </a:lnSpc>
            </a:pPr>
            <a:r>
              <a:rPr lang="en-US" sz="1600" dirty="0">
                <a:latin typeface="Corbel"/>
                <a:cs typeface="Arial"/>
              </a:rPr>
              <a:t>Conflicted or ambivalent relationship with deceased</a:t>
            </a:r>
          </a:p>
          <a:p>
            <a:pPr>
              <a:lnSpc>
                <a:spcPct val="90000"/>
              </a:lnSpc>
            </a:pPr>
            <a:r>
              <a:rPr lang="en-US" sz="1600" dirty="0">
                <a:latin typeface="Corbel"/>
                <a:cs typeface="Arial"/>
              </a:rPr>
              <a:t>Isolated or alienated family/support network</a:t>
            </a:r>
          </a:p>
          <a:p>
            <a:pPr>
              <a:lnSpc>
                <a:spcPct val="90000"/>
              </a:lnSpc>
            </a:pPr>
            <a:r>
              <a:rPr lang="en-US" sz="1600" dirty="0">
                <a:latin typeface="Corbel"/>
                <a:cs typeface="Arial"/>
              </a:rPr>
              <a:t>Type of death (sudden, violent death; suicide; highly medicalized death: ICU stay, technology [e.g., dialysis, feeding tubes, intubation]; quality of medical intervention [e.g., communication, level of care, support received])</a:t>
            </a:r>
          </a:p>
          <a:p>
            <a:pPr>
              <a:lnSpc>
                <a:spcPct val="90000"/>
              </a:lnSpc>
            </a:pPr>
            <a:endParaRPr lang="en-US" sz="1600" dirty="0">
              <a:latin typeface="Corbel"/>
            </a:endParaRPr>
          </a:p>
        </p:txBody>
      </p:sp>
    </p:spTree>
    <p:extLst>
      <p:ext uri="{BB962C8B-B14F-4D97-AF65-F5344CB8AC3E}">
        <p14:creationId xmlns:p14="http://schemas.microsoft.com/office/powerpoint/2010/main" val="41141053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7515D20E-1AB7-4E74-9236-2B72B63D60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514302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783771" y="1002246"/>
            <a:ext cx="2919549" cy="3286941"/>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4100" kern="1200">
                <a:solidFill>
                  <a:schemeClr val="tx1"/>
                </a:solidFill>
                <a:latin typeface="+mj-lt"/>
                <a:ea typeface="+mj-ea"/>
                <a:cs typeface="+mj-cs"/>
              </a:rPr>
              <a:t>What can I say?</a:t>
            </a:r>
          </a:p>
        </p:txBody>
      </p:sp>
      <p:grpSp>
        <p:nvGrpSpPr>
          <p:cNvPr id="20" name="Group 19">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2372595"/>
            <a:ext cx="548639" cy="505095"/>
            <a:chOff x="3940602" y="308034"/>
            <a:chExt cx="2116791" cy="3428999"/>
          </a:xfrm>
          <a:solidFill>
            <a:schemeClr val="accent4"/>
          </a:solidFill>
        </p:grpSpPr>
        <p:sp>
          <p:nvSpPr>
            <p:cNvPr id="21" name="Rectangle 20">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Rectangle 24">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23252" y="0"/>
            <a:ext cx="1120748" cy="51435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64357" y="737232"/>
            <a:ext cx="4507025" cy="384047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4572000" y="1002246"/>
            <a:ext cx="4094077" cy="3286941"/>
          </a:xfrm>
          <a:prstGeom prst="rect">
            <a:avLst/>
          </a:prstGeom>
        </p:spPr>
        <p:txBody>
          <a:bodyPr vert="horz" lIns="91440" tIns="45720" rIns="91440" bIns="45720" rtlCol="0" anchor="ctr">
            <a:normAutofit/>
          </a:bodyPr>
          <a:lstStyle/>
          <a:p>
            <a:pPr marL="342900" indent="-228600" defTabSz="914400">
              <a:lnSpc>
                <a:spcPct val="90000"/>
              </a:lnSpc>
              <a:spcAft>
                <a:spcPts val="600"/>
              </a:spcAft>
              <a:buFont typeface="Arial" panose="020B0604020202020204" pitchFamily="34" charset="0"/>
              <a:buChar char="•"/>
            </a:pPr>
            <a:r>
              <a:rPr lang="en-US" dirty="0"/>
              <a:t>Ask about their person and their story</a:t>
            </a:r>
            <a:endParaRPr lang="en-US" dirty="0">
              <a:cs typeface="Calibri"/>
            </a:endParaRPr>
          </a:p>
          <a:p>
            <a:pPr marL="342900" indent="-228600" defTabSz="914400">
              <a:lnSpc>
                <a:spcPct val="90000"/>
              </a:lnSpc>
              <a:spcAft>
                <a:spcPts val="600"/>
              </a:spcAft>
              <a:buFont typeface="Arial" panose="020B0604020202020204" pitchFamily="34" charset="0"/>
              <a:buChar char="•"/>
            </a:pPr>
            <a:r>
              <a:rPr lang="en-US" dirty="0"/>
              <a:t>“I don’t know”</a:t>
            </a:r>
            <a:endParaRPr lang="en-US" dirty="0">
              <a:cs typeface="Calibri"/>
            </a:endParaRPr>
          </a:p>
          <a:p>
            <a:pPr marL="342900" indent="-228600" defTabSz="914400">
              <a:lnSpc>
                <a:spcPct val="90000"/>
              </a:lnSpc>
              <a:spcAft>
                <a:spcPts val="600"/>
              </a:spcAft>
              <a:buFont typeface="Arial" panose="020B0604020202020204" pitchFamily="34" charset="0"/>
              <a:buChar char="•"/>
            </a:pPr>
            <a:r>
              <a:rPr lang="en-US" dirty="0"/>
              <a:t>“I am here to do X,Y,Z”</a:t>
            </a:r>
            <a:endParaRPr lang="en-US" dirty="0">
              <a:cs typeface="Calibri"/>
            </a:endParaRPr>
          </a:p>
          <a:p>
            <a:pPr marL="342900" indent="-228600" defTabSz="914400">
              <a:lnSpc>
                <a:spcPct val="90000"/>
              </a:lnSpc>
              <a:spcAft>
                <a:spcPts val="600"/>
              </a:spcAft>
              <a:buFont typeface="Arial" panose="020B0604020202020204" pitchFamily="34" charset="0"/>
              <a:buChar char="•"/>
            </a:pPr>
            <a:r>
              <a:rPr lang="en-US" dirty="0"/>
              <a:t>Use empathetic and supportive statements</a:t>
            </a:r>
            <a:endParaRPr lang="en-US" dirty="0">
              <a:cs typeface="Calibri"/>
            </a:endParaRPr>
          </a:p>
          <a:p>
            <a:pPr marL="342900" indent="-228600" defTabSz="914400">
              <a:lnSpc>
                <a:spcPct val="90000"/>
              </a:lnSpc>
              <a:spcAft>
                <a:spcPts val="600"/>
              </a:spcAft>
              <a:buFont typeface="Arial" panose="020B0604020202020204" pitchFamily="34" charset="0"/>
              <a:buChar char="•"/>
            </a:pPr>
            <a:r>
              <a:rPr lang="en-US" dirty="0"/>
              <a:t>Validate their feelings</a:t>
            </a:r>
            <a:endParaRPr lang="en-US" dirty="0">
              <a:cs typeface="Calibri"/>
            </a:endParaRPr>
          </a:p>
          <a:p>
            <a:pPr marL="342900" indent="-228600" defTabSz="914400">
              <a:lnSpc>
                <a:spcPct val="90000"/>
              </a:lnSpc>
              <a:spcAft>
                <a:spcPts val="600"/>
              </a:spcAft>
              <a:buFont typeface="Arial" panose="020B0604020202020204" pitchFamily="34" charset="0"/>
              <a:buChar char="•"/>
            </a:pPr>
            <a:r>
              <a:rPr lang="en-US" dirty="0"/>
              <a:t>Nothing – just listen</a:t>
            </a:r>
            <a:endParaRPr lang="en-US" dirty="0">
              <a:cs typeface="Calibri"/>
            </a:endParaRPr>
          </a:p>
        </p:txBody>
      </p:sp>
    </p:spTree>
    <p:extLst>
      <p:ext uri="{BB962C8B-B14F-4D97-AF65-F5344CB8AC3E}">
        <p14:creationId xmlns:p14="http://schemas.microsoft.com/office/powerpoint/2010/main" val="24289150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61" name="Rectangle 6160">
            <a:extLst>
              <a:ext uri="{FF2B5EF4-FFF2-40B4-BE49-F238E27FC236}">
                <a16:creationId xmlns:a16="http://schemas.microsoft.com/office/drawing/2014/main" id="{79477870-C64A-4E35-8F2F-05B7114F3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59486" y="809244"/>
            <a:ext cx="4701577" cy="1152144"/>
          </a:xfrm>
          <a:prstGeom prst="rect">
            <a:avLst/>
          </a:prstGeom>
        </p:spPr>
        <p:txBody>
          <a:bodyPr vert="horz" lIns="91440" tIns="45720" rIns="91440" bIns="45720" rtlCol="0" anchor="b">
            <a:normAutofit/>
          </a:bodyPr>
          <a:lstStyle/>
          <a:p>
            <a:pPr defTabSz="914400">
              <a:lnSpc>
                <a:spcPct val="90000"/>
              </a:lnSpc>
              <a:spcBef>
                <a:spcPct val="0"/>
              </a:spcBef>
              <a:spcAft>
                <a:spcPts val="600"/>
              </a:spcAft>
            </a:pPr>
            <a:r>
              <a:rPr lang="en-US" sz="3900">
                <a:latin typeface="+mj-lt"/>
                <a:ea typeface="+mj-ea"/>
                <a:cs typeface="+mj-cs"/>
              </a:rPr>
              <a:t>What shouldn’t I say?</a:t>
            </a:r>
          </a:p>
        </p:txBody>
      </p:sp>
      <p:sp>
        <p:nvSpPr>
          <p:cNvPr id="6162" name="!!accent">
            <a:extLst>
              <a:ext uri="{FF2B5EF4-FFF2-40B4-BE49-F238E27FC236}">
                <a16:creationId xmlns:a16="http://schemas.microsoft.com/office/drawing/2014/main" id="{8AEA628B-C8FF-4D0B-B111-F101F580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39902" y="272542"/>
            <a:ext cx="54864" cy="4114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163" name="Rectangle 6162">
            <a:extLst>
              <a:ext uri="{FF2B5EF4-FFF2-40B4-BE49-F238E27FC236}">
                <a16:creationId xmlns:a16="http://schemas.microsoft.com/office/drawing/2014/main" id="{42663BD0-064C-40FC-A331-F49FCA9536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879" y="2201655"/>
            <a:ext cx="4663440" cy="13716"/>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Rectangle 2"/>
          <p:cNvSpPr/>
          <p:nvPr/>
        </p:nvSpPr>
        <p:spPr>
          <a:xfrm>
            <a:off x="461593" y="2516886"/>
            <a:ext cx="4701578" cy="2119122"/>
          </a:xfrm>
          <a:prstGeom prst="rect">
            <a:avLst/>
          </a:prstGeom>
        </p:spPr>
        <p:txBody>
          <a:bodyPr vert="horz" lIns="91440" tIns="45720" rIns="91440" bIns="45720" rtlCol="0" anchor="t">
            <a:normAutofit/>
          </a:bodyPr>
          <a:lstStyle/>
          <a:p>
            <a:pPr marL="285750" indent="-228600" defTabSz="914400">
              <a:lnSpc>
                <a:spcPct val="90000"/>
              </a:lnSpc>
              <a:spcAft>
                <a:spcPts val="600"/>
              </a:spcAft>
              <a:buFont typeface="Arial" panose="020B0604020202020204" pitchFamily="34" charset="0"/>
              <a:buChar char="•"/>
            </a:pPr>
            <a:r>
              <a:rPr lang="en-US" dirty="0"/>
              <a:t>“I know how you feel” (hint: you don’t) </a:t>
            </a:r>
            <a:endParaRPr lang="en-US" dirty="0">
              <a:cs typeface="Calibri"/>
            </a:endParaRPr>
          </a:p>
          <a:p>
            <a:pPr marL="285750" indent="-228600" defTabSz="914400">
              <a:lnSpc>
                <a:spcPct val="90000"/>
              </a:lnSpc>
              <a:spcAft>
                <a:spcPts val="600"/>
              </a:spcAft>
              <a:buFont typeface="Arial" panose="020B0604020202020204" pitchFamily="34" charset="0"/>
              <a:buChar char="•"/>
            </a:pPr>
            <a:r>
              <a:rPr lang="en-US" dirty="0"/>
              <a:t>Platitudes (they don’t help)</a:t>
            </a:r>
            <a:endParaRPr lang="en-US" dirty="0">
              <a:cs typeface="Calibri"/>
            </a:endParaRPr>
          </a:p>
          <a:p>
            <a:pPr marL="285750" indent="-228600" defTabSz="914400">
              <a:lnSpc>
                <a:spcPct val="90000"/>
              </a:lnSpc>
              <a:spcAft>
                <a:spcPts val="600"/>
              </a:spcAft>
              <a:buFont typeface="Arial" panose="020B0604020202020204" pitchFamily="34" charset="0"/>
              <a:buChar char="•"/>
            </a:pPr>
            <a:r>
              <a:rPr lang="en-US" dirty="0"/>
              <a:t>Faith-based or spiritual comments</a:t>
            </a:r>
            <a:endParaRPr lang="en-US" dirty="0">
              <a:cs typeface="Calibri"/>
            </a:endParaRPr>
          </a:p>
          <a:p>
            <a:pPr marL="285750" indent="-228600" defTabSz="914400">
              <a:lnSpc>
                <a:spcPct val="90000"/>
              </a:lnSpc>
              <a:spcAft>
                <a:spcPts val="600"/>
              </a:spcAft>
              <a:buFont typeface="Arial" panose="020B0604020202020204" pitchFamily="34" charset="0"/>
              <a:buChar char="•"/>
            </a:pPr>
            <a:r>
              <a:rPr lang="en-US" dirty="0"/>
              <a:t>Anything that implies taking sides</a:t>
            </a:r>
            <a:endParaRPr lang="en-US" dirty="0">
              <a:cs typeface="Calibri"/>
            </a:endParaRPr>
          </a:p>
          <a:p>
            <a:pPr marL="285750" indent="-228600" defTabSz="914400">
              <a:lnSpc>
                <a:spcPct val="90000"/>
              </a:lnSpc>
              <a:spcAft>
                <a:spcPts val="600"/>
              </a:spcAft>
              <a:buFont typeface="Arial" panose="020B0604020202020204" pitchFamily="34" charset="0"/>
              <a:buChar char="•"/>
            </a:pPr>
            <a:r>
              <a:rPr lang="en-US" dirty="0"/>
              <a:t>Anything that implies fault</a:t>
            </a:r>
            <a:endParaRPr lang="en-US" dirty="0">
              <a:cs typeface="Calibri"/>
            </a:endParaRPr>
          </a:p>
          <a:p>
            <a:pPr marL="285750" indent="-228600" defTabSz="914400">
              <a:lnSpc>
                <a:spcPct val="90000"/>
              </a:lnSpc>
              <a:spcAft>
                <a:spcPts val="600"/>
              </a:spcAft>
              <a:buFont typeface="Arial" panose="020B0604020202020204" pitchFamily="34" charset="0"/>
              <a:buChar char="•"/>
            </a:pPr>
            <a:endParaRPr lang="en-US" sz="1700"/>
          </a:p>
        </p:txBody>
      </p:sp>
      <p:pic>
        <p:nvPicPr>
          <p:cNvPr id="6146" name="Picture 2" descr="Image result for grief platitudes"/>
          <p:cNvPicPr>
            <a:picLocks noChangeAspect="1" noChangeArrowheads="1"/>
          </p:cNvPicPr>
          <p:nvPr/>
        </p:nvPicPr>
        <p:blipFill rotWithShape="1">
          <a:blip r:embed="rId2">
            <a:extLst>
              <a:ext uri="{28A0092B-C50C-407E-A947-70E740481C1C}">
                <a14:useLocalDpi xmlns:a14="http://schemas.microsoft.com/office/drawing/2010/main" val="0"/>
              </a:ext>
            </a:extLst>
          </a:blip>
          <a:srcRect r="1525" b="2"/>
          <a:stretch/>
        </p:blipFill>
        <p:spPr bwMode="auto">
          <a:xfrm>
            <a:off x="5763004" y="10"/>
            <a:ext cx="3380995" cy="51434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84548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16B067B1-F4E5-4FDF-813D-C9E872E800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5" descr="Text, letter&#10;&#10;Description automatically generated">
            <a:extLst>
              <a:ext uri="{FF2B5EF4-FFF2-40B4-BE49-F238E27FC236}">
                <a16:creationId xmlns:a16="http://schemas.microsoft.com/office/drawing/2014/main" id="{5D7DAF83-2DD2-E27F-EFEE-1752970A9FDE}"/>
              </a:ext>
            </a:extLst>
          </p:cNvPr>
          <p:cNvPicPr>
            <a:picLocks noGrp="1" noChangeAspect="1"/>
          </p:cNvPicPr>
          <p:nvPr>
            <p:ph idx="1"/>
          </p:nvPr>
        </p:nvPicPr>
        <p:blipFill rotWithShape="1">
          <a:blip r:embed="rId2"/>
          <a:srcRect t="480" r="1" b="5168"/>
          <a:stretch/>
        </p:blipFill>
        <p:spPr>
          <a:xfrm>
            <a:off x="230831" y="196077"/>
            <a:ext cx="8682337" cy="4751345"/>
          </a:xfrm>
          <a:prstGeom prst="rect">
            <a:avLst/>
          </a:prstGeom>
        </p:spPr>
      </p:pic>
    </p:spTree>
    <p:extLst>
      <p:ext uri="{BB962C8B-B14F-4D97-AF65-F5344CB8AC3E}">
        <p14:creationId xmlns:p14="http://schemas.microsoft.com/office/powerpoint/2010/main" val="15250783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 name="Rectangle 34">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36">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360045"/>
            <a:ext cx="8428482" cy="442341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9" name="Rectangle 24">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8420" y="482600"/>
            <a:ext cx="7426230" cy="41782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8395" y="2058749"/>
            <a:ext cx="2117005" cy="11142"/>
          </a:xfrm>
          <a:custGeom>
            <a:avLst/>
            <a:gdLst>
              <a:gd name="connsiteX0" fmla="*/ 0 w 2117005"/>
              <a:gd name="connsiteY0" fmla="*/ 0 h 11142"/>
              <a:gd name="connsiteX1" fmla="*/ 423400 w 2117005"/>
              <a:gd name="connsiteY1" fmla="*/ 0 h 11142"/>
              <a:gd name="connsiteX2" fmla="*/ 825632 w 2117005"/>
              <a:gd name="connsiteY2" fmla="*/ 0 h 11142"/>
              <a:gd name="connsiteX3" fmla="*/ 1227863 w 2117005"/>
              <a:gd name="connsiteY3" fmla="*/ 0 h 11142"/>
              <a:gd name="connsiteX4" fmla="*/ 1693603 w 2117005"/>
              <a:gd name="connsiteY4" fmla="*/ 0 h 11142"/>
              <a:gd name="connsiteX5" fmla="*/ 2117005 w 2117005"/>
              <a:gd name="connsiteY5" fmla="*/ 0 h 11142"/>
              <a:gd name="connsiteX6" fmla="*/ 2117005 w 2117005"/>
              <a:gd name="connsiteY6" fmla="*/ 11142 h 11142"/>
              <a:gd name="connsiteX7" fmla="*/ 1693603 w 2117005"/>
              <a:gd name="connsiteY7" fmla="*/ 11142 h 11142"/>
              <a:gd name="connsiteX8" fmla="*/ 1333713 w 2117005"/>
              <a:gd name="connsiteY8" fmla="*/ 11142 h 11142"/>
              <a:gd name="connsiteX9" fmla="*/ 931482 w 2117005"/>
              <a:gd name="connsiteY9" fmla="*/ 11142 h 11142"/>
              <a:gd name="connsiteX10" fmla="*/ 529251 w 2117005"/>
              <a:gd name="connsiteY10" fmla="*/ 11142 h 11142"/>
              <a:gd name="connsiteX11" fmla="*/ 0 w 2117005"/>
              <a:gd name="connsiteY11" fmla="*/ 11142 h 11142"/>
              <a:gd name="connsiteX12" fmla="*/ 0 w 2117005"/>
              <a:gd name="connsiteY12" fmla="*/ 0 h 11142"/>
              <a:gd name="connsiteX0" fmla="*/ 0 w 2117005"/>
              <a:gd name="connsiteY0" fmla="*/ 0 h 11142"/>
              <a:gd name="connsiteX1" fmla="*/ 381061 w 2117005"/>
              <a:gd name="connsiteY1" fmla="*/ 0 h 11142"/>
              <a:gd name="connsiteX2" fmla="*/ 846801 w 2117005"/>
              <a:gd name="connsiteY2" fmla="*/ 0 h 11142"/>
              <a:gd name="connsiteX3" fmla="*/ 1206692 w 2117005"/>
              <a:gd name="connsiteY3" fmla="*/ 0 h 11142"/>
              <a:gd name="connsiteX4" fmla="*/ 1566583 w 2117005"/>
              <a:gd name="connsiteY4" fmla="*/ 0 h 11142"/>
              <a:gd name="connsiteX5" fmla="*/ 2117005 w 2117005"/>
              <a:gd name="connsiteY5" fmla="*/ 0 h 11142"/>
              <a:gd name="connsiteX6" fmla="*/ 2117005 w 2117005"/>
              <a:gd name="connsiteY6" fmla="*/ 11142 h 11142"/>
              <a:gd name="connsiteX7" fmla="*/ 1714773 w 2117005"/>
              <a:gd name="connsiteY7" fmla="*/ 11142 h 11142"/>
              <a:gd name="connsiteX8" fmla="*/ 1312542 w 2117005"/>
              <a:gd name="connsiteY8" fmla="*/ 11142 h 11142"/>
              <a:gd name="connsiteX9" fmla="*/ 910312 w 2117005"/>
              <a:gd name="connsiteY9" fmla="*/ 11142 h 11142"/>
              <a:gd name="connsiteX10" fmla="*/ 444570 w 2117005"/>
              <a:gd name="connsiteY10" fmla="*/ 11142 h 11142"/>
              <a:gd name="connsiteX11" fmla="*/ 0 w 2117005"/>
              <a:gd name="connsiteY11" fmla="*/ 11142 h 11142"/>
              <a:gd name="connsiteX12" fmla="*/ 0 w 2117005"/>
              <a:gd name="connsiteY12" fmla="*/ 0 h 11142"/>
              <a:gd name="connsiteX0" fmla="*/ 0 w 2117005"/>
              <a:gd name="connsiteY0" fmla="*/ 0 h 11142"/>
              <a:gd name="connsiteX1" fmla="*/ 423400 w 2117005"/>
              <a:gd name="connsiteY1" fmla="*/ 0 h 11142"/>
              <a:gd name="connsiteX2" fmla="*/ 825632 w 2117005"/>
              <a:gd name="connsiteY2" fmla="*/ 0 h 11142"/>
              <a:gd name="connsiteX3" fmla="*/ 1227863 w 2117005"/>
              <a:gd name="connsiteY3" fmla="*/ 0 h 11142"/>
              <a:gd name="connsiteX4" fmla="*/ 1693603 w 2117005"/>
              <a:gd name="connsiteY4" fmla="*/ 0 h 11142"/>
              <a:gd name="connsiteX5" fmla="*/ 2117005 w 2117005"/>
              <a:gd name="connsiteY5" fmla="*/ 0 h 11142"/>
              <a:gd name="connsiteX6" fmla="*/ 2117005 w 2117005"/>
              <a:gd name="connsiteY6" fmla="*/ 11142 h 11142"/>
              <a:gd name="connsiteX7" fmla="*/ 1693603 w 2117005"/>
              <a:gd name="connsiteY7" fmla="*/ 11142 h 11142"/>
              <a:gd name="connsiteX8" fmla="*/ 1333713 w 2117005"/>
              <a:gd name="connsiteY8" fmla="*/ 11142 h 11142"/>
              <a:gd name="connsiteX9" fmla="*/ 931482 w 2117005"/>
              <a:gd name="connsiteY9" fmla="*/ 11142 h 11142"/>
              <a:gd name="connsiteX10" fmla="*/ 529251 w 2117005"/>
              <a:gd name="connsiteY10" fmla="*/ 11142 h 11142"/>
              <a:gd name="connsiteX11" fmla="*/ 0 w 2117005"/>
              <a:gd name="connsiteY11" fmla="*/ 11142 h 11142"/>
              <a:gd name="connsiteX12" fmla="*/ 0 w 2117005"/>
              <a:gd name="connsiteY12" fmla="*/ 0 h 11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17005" h="11142" fill="none" extrusionOk="0">
                <a:moveTo>
                  <a:pt x="0" y="0"/>
                </a:moveTo>
                <a:cubicBezTo>
                  <a:pt x="145530" y="-2966"/>
                  <a:pt x="303092" y="-3771"/>
                  <a:pt x="423400" y="0"/>
                </a:cubicBezTo>
                <a:cubicBezTo>
                  <a:pt x="529858" y="-44239"/>
                  <a:pt x="697534" y="16829"/>
                  <a:pt x="825632" y="0"/>
                </a:cubicBezTo>
                <a:cubicBezTo>
                  <a:pt x="967004" y="5718"/>
                  <a:pt x="1091573" y="-4140"/>
                  <a:pt x="1227863" y="0"/>
                </a:cubicBezTo>
                <a:cubicBezTo>
                  <a:pt x="1378858" y="-4543"/>
                  <a:pt x="1484430" y="-12956"/>
                  <a:pt x="1693603" y="0"/>
                </a:cubicBezTo>
                <a:cubicBezTo>
                  <a:pt x="1927272" y="16912"/>
                  <a:pt x="2024489" y="-3359"/>
                  <a:pt x="2117005" y="0"/>
                </a:cubicBezTo>
                <a:cubicBezTo>
                  <a:pt x="2116679" y="4552"/>
                  <a:pt x="2116707" y="6005"/>
                  <a:pt x="2117005" y="11142"/>
                </a:cubicBezTo>
                <a:cubicBezTo>
                  <a:pt x="1973106" y="14593"/>
                  <a:pt x="1890726" y="7401"/>
                  <a:pt x="1693603" y="11142"/>
                </a:cubicBezTo>
                <a:cubicBezTo>
                  <a:pt x="1615122" y="35738"/>
                  <a:pt x="1438838" y="18734"/>
                  <a:pt x="1333713" y="11142"/>
                </a:cubicBezTo>
                <a:cubicBezTo>
                  <a:pt x="1237315" y="28665"/>
                  <a:pt x="1111780" y="-20707"/>
                  <a:pt x="931482" y="11142"/>
                </a:cubicBezTo>
                <a:cubicBezTo>
                  <a:pt x="761549" y="35190"/>
                  <a:pt x="629594" y="34691"/>
                  <a:pt x="529251" y="11142"/>
                </a:cubicBezTo>
                <a:cubicBezTo>
                  <a:pt x="426277" y="19794"/>
                  <a:pt x="165086" y="29800"/>
                  <a:pt x="0" y="11142"/>
                </a:cubicBezTo>
                <a:cubicBezTo>
                  <a:pt x="65" y="6966"/>
                  <a:pt x="326" y="1931"/>
                  <a:pt x="0" y="0"/>
                </a:cubicBezTo>
                <a:close/>
              </a:path>
              <a:path w="2117005" h="11142" stroke="0" extrusionOk="0">
                <a:moveTo>
                  <a:pt x="0" y="0"/>
                </a:moveTo>
                <a:cubicBezTo>
                  <a:pt x="131927" y="-29185"/>
                  <a:pt x="216851" y="-2498"/>
                  <a:pt x="381061" y="0"/>
                </a:cubicBezTo>
                <a:cubicBezTo>
                  <a:pt x="555651" y="10405"/>
                  <a:pt x="643163" y="-1992"/>
                  <a:pt x="846801" y="0"/>
                </a:cubicBezTo>
                <a:cubicBezTo>
                  <a:pt x="1039924" y="-13963"/>
                  <a:pt x="1147103" y="-7150"/>
                  <a:pt x="1206692" y="0"/>
                </a:cubicBezTo>
                <a:cubicBezTo>
                  <a:pt x="1307413" y="-8461"/>
                  <a:pt x="1459464" y="-6518"/>
                  <a:pt x="1566583" y="0"/>
                </a:cubicBezTo>
                <a:cubicBezTo>
                  <a:pt x="1674641" y="1693"/>
                  <a:pt x="1858550" y="-36689"/>
                  <a:pt x="2117005" y="0"/>
                </a:cubicBezTo>
                <a:cubicBezTo>
                  <a:pt x="2117800" y="2326"/>
                  <a:pt x="2117797" y="6659"/>
                  <a:pt x="2117005" y="11142"/>
                </a:cubicBezTo>
                <a:cubicBezTo>
                  <a:pt x="2029513" y="23904"/>
                  <a:pt x="1927265" y="-13023"/>
                  <a:pt x="1714773" y="11142"/>
                </a:cubicBezTo>
                <a:cubicBezTo>
                  <a:pt x="1499162" y="18556"/>
                  <a:pt x="1382563" y="30413"/>
                  <a:pt x="1312542" y="11142"/>
                </a:cubicBezTo>
                <a:cubicBezTo>
                  <a:pt x="1241468" y="-22785"/>
                  <a:pt x="1137469" y="5373"/>
                  <a:pt x="910312" y="11142"/>
                </a:cubicBezTo>
                <a:cubicBezTo>
                  <a:pt x="705294" y="-21853"/>
                  <a:pt x="559418" y="1366"/>
                  <a:pt x="444570" y="11142"/>
                </a:cubicBezTo>
                <a:cubicBezTo>
                  <a:pt x="291321" y="-9431"/>
                  <a:pt x="154812" y="20947"/>
                  <a:pt x="0" y="11142"/>
                </a:cubicBezTo>
                <a:cubicBezTo>
                  <a:pt x="-541" y="9397"/>
                  <a:pt x="-836" y="2562"/>
                  <a:pt x="0" y="0"/>
                </a:cubicBezTo>
                <a:close/>
              </a:path>
              <a:path w="2117005" h="11142" fill="none" stroke="0" extrusionOk="0">
                <a:moveTo>
                  <a:pt x="0" y="0"/>
                </a:moveTo>
                <a:cubicBezTo>
                  <a:pt x="138352" y="-35513"/>
                  <a:pt x="284277" y="29731"/>
                  <a:pt x="423400" y="0"/>
                </a:cubicBezTo>
                <a:cubicBezTo>
                  <a:pt x="554612" y="-46991"/>
                  <a:pt x="674558" y="25404"/>
                  <a:pt x="825632" y="0"/>
                </a:cubicBezTo>
                <a:cubicBezTo>
                  <a:pt x="950053" y="-40858"/>
                  <a:pt x="1086778" y="59514"/>
                  <a:pt x="1227863" y="0"/>
                </a:cubicBezTo>
                <a:cubicBezTo>
                  <a:pt x="1329008" y="-14501"/>
                  <a:pt x="1457051" y="1839"/>
                  <a:pt x="1693603" y="0"/>
                </a:cubicBezTo>
                <a:cubicBezTo>
                  <a:pt x="1922028" y="11180"/>
                  <a:pt x="1996939" y="16032"/>
                  <a:pt x="2117005" y="0"/>
                </a:cubicBezTo>
                <a:cubicBezTo>
                  <a:pt x="2116722" y="4717"/>
                  <a:pt x="2116174" y="6064"/>
                  <a:pt x="2117005" y="11142"/>
                </a:cubicBezTo>
                <a:cubicBezTo>
                  <a:pt x="1961981" y="43954"/>
                  <a:pt x="1777332" y="614"/>
                  <a:pt x="1693603" y="11142"/>
                </a:cubicBezTo>
                <a:cubicBezTo>
                  <a:pt x="1599657" y="38351"/>
                  <a:pt x="1447960" y="13184"/>
                  <a:pt x="1333713" y="11142"/>
                </a:cubicBezTo>
                <a:cubicBezTo>
                  <a:pt x="1252754" y="-38145"/>
                  <a:pt x="1067269" y="-2160"/>
                  <a:pt x="931482" y="11142"/>
                </a:cubicBezTo>
                <a:cubicBezTo>
                  <a:pt x="758706" y="25068"/>
                  <a:pt x="642459" y="25429"/>
                  <a:pt x="529251" y="11142"/>
                </a:cubicBezTo>
                <a:cubicBezTo>
                  <a:pt x="397576" y="-24682"/>
                  <a:pt x="111850" y="20938"/>
                  <a:pt x="0" y="11142"/>
                </a:cubicBezTo>
                <a:cubicBezTo>
                  <a:pt x="114" y="6319"/>
                  <a:pt x="-693" y="2190"/>
                  <a:pt x="0" y="0"/>
                </a:cubicBezTo>
                <a:close/>
              </a:path>
              <a:path w="2117005" h="11142" fill="none" stroke="0" extrusionOk="0">
                <a:moveTo>
                  <a:pt x="0" y="0"/>
                </a:moveTo>
                <a:cubicBezTo>
                  <a:pt x="152334" y="-11601"/>
                  <a:pt x="289690" y="16874"/>
                  <a:pt x="423400" y="0"/>
                </a:cubicBezTo>
                <a:cubicBezTo>
                  <a:pt x="530450" y="-43172"/>
                  <a:pt x="678052" y="9981"/>
                  <a:pt x="825632" y="0"/>
                </a:cubicBezTo>
                <a:cubicBezTo>
                  <a:pt x="953613" y="-17095"/>
                  <a:pt x="1108728" y="21795"/>
                  <a:pt x="1227863" y="0"/>
                </a:cubicBezTo>
                <a:cubicBezTo>
                  <a:pt x="1354647" y="35831"/>
                  <a:pt x="1463105" y="-4907"/>
                  <a:pt x="1693603" y="0"/>
                </a:cubicBezTo>
                <a:cubicBezTo>
                  <a:pt x="1911037" y="6419"/>
                  <a:pt x="2002308" y="-4461"/>
                  <a:pt x="2117005" y="0"/>
                </a:cubicBezTo>
                <a:cubicBezTo>
                  <a:pt x="2117006" y="4449"/>
                  <a:pt x="2116448" y="5867"/>
                  <a:pt x="2117005" y="11142"/>
                </a:cubicBezTo>
                <a:cubicBezTo>
                  <a:pt x="2008824" y="31977"/>
                  <a:pt x="1796481" y="27429"/>
                  <a:pt x="1693603" y="11142"/>
                </a:cubicBezTo>
                <a:cubicBezTo>
                  <a:pt x="1586045" y="39344"/>
                  <a:pt x="1439943" y="5369"/>
                  <a:pt x="1333713" y="11142"/>
                </a:cubicBezTo>
                <a:cubicBezTo>
                  <a:pt x="1282335" y="21798"/>
                  <a:pt x="1107522" y="-4960"/>
                  <a:pt x="931482" y="11142"/>
                </a:cubicBezTo>
                <a:cubicBezTo>
                  <a:pt x="785338" y="8293"/>
                  <a:pt x="653484" y="22807"/>
                  <a:pt x="529251" y="11142"/>
                </a:cubicBezTo>
                <a:cubicBezTo>
                  <a:pt x="400219" y="40461"/>
                  <a:pt x="178969" y="26445"/>
                  <a:pt x="0" y="11142"/>
                </a:cubicBezTo>
                <a:cubicBezTo>
                  <a:pt x="-425" y="7346"/>
                  <a:pt x="112" y="2222"/>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custGeom>
                    <a:avLst/>
                    <a:gdLst>
                      <a:gd name="connsiteX0" fmla="*/ 0 w 2117005"/>
                      <a:gd name="connsiteY0" fmla="*/ 0 h 11142"/>
                      <a:gd name="connsiteX1" fmla="*/ 423400 w 2117005"/>
                      <a:gd name="connsiteY1" fmla="*/ 0 h 11142"/>
                      <a:gd name="connsiteX2" fmla="*/ 825632 w 2117005"/>
                      <a:gd name="connsiteY2" fmla="*/ 0 h 11142"/>
                      <a:gd name="connsiteX3" fmla="*/ 1227863 w 2117005"/>
                      <a:gd name="connsiteY3" fmla="*/ 0 h 11142"/>
                      <a:gd name="connsiteX4" fmla="*/ 1693603 w 2117005"/>
                      <a:gd name="connsiteY4" fmla="*/ 0 h 11142"/>
                      <a:gd name="connsiteX5" fmla="*/ 2117005 w 2117005"/>
                      <a:gd name="connsiteY5" fmla="*/ 0 h 11142"/>
                      <a:gd name="connsiteX6" fmla="*/ 2117005 w 2117005"/>
                      <a:gd name="connsiteY6" fmla="*/ 11142 h 11142"/>
                      <a:gd name="connsiteX7" fmla="*/ 1693603 w 2117005"/>
                      <a:gd name="connsiteY7" fmla="*/ 11142 h 11142"/>
                      <a:gd name="connsiteX8" fmla="*/ 1333713 w 2117005"/>
                      <a:gd name="connsiteY8" fmla="*/ 11142 h 11142"/>
                      <a:gd name="connsiteX9" fmla="*/ 931482 w 2117005"/>
                      <a:gd name="connsiteY9" fmla="*/ 11142 h 11142"/>
                      <a:gd name="connsiteX10" fmla="*/ 529251 w 2117005"/>
                      <a:gd name="connsiteY10" fmla="*/ 11142 h 11142"/>
                      <a:gd name="connsiteX11" fmla="*/ 0 w 2117005"/>
                      <a:gd name="connsiteY11" fmla="*/ 11142 h 11142"/>
                      <a:gd name="connsiteX12" fmla="*/ 0 w 2117005"/>
                      <a:gd name="connsiteY12" fmla="*/ 0 h 11142"/>
                      <a:gd name="connsiteX0" fmla="*/ 0 w 2117005"/>
                      <a:gd name="connsiteY0" fmla="*/ 0 h 11142"/>
                      <a:gd name="connsiteX1" fmla="*/ 381061 w 2117005"/>
                      <a:gd name="connsiteY1" fmla="*/ 0 h 11142"/>
                      <a:gd name="connsiteX2" fmla="*/ 846801 w 2117005"/>
                      <a:gd name="connsiteY2" fmla="*/ 0 h 11142"/>
                      <a:gd name="connsiteX3" fmla="*/ 1206692 w 2117005"/>
                      <a:gd name="connsiteY3" fmla="*/ 0 h 11142"/>
                      <a:gd name="connsiteX4" fmla="*/ 1566583 w 2117005"/>
                      <a:gd name="connsiteY4" fmla="*/ 0 h 11142"/>
                      <a:gd name="connsiteX5" fmla="*/ 2117005 w 2117005"/>
                      <a:gd name="connsiteY5" fmla="*/ 0 h 11142"/>
                      <a:gd name="connsiteX6" fmla="*/ 2117005 w 2117005"/>
                      <a:gd name="connsiteY6" fmla="*/ 11142 h 11142"/>
                      <a:gd name="connsiteX7" fmla="*/ 1714773 w 2117005"/>
                      <a:gd name="connsiteY7" fmla="*/ 11142 h 11142"/>
                      <a:gd name="connsiteX8" fmla="*/ 1312542 w 2117005"/>
                      <a:gd name="connsiteY8" fmla="*/ 11142 h 11142"/>
                      <a:gd name="connsiteX9" fmla="*/ 910312 w 2117005"/>
                      <a:gd name="connsiteY9" fmla="*/ 11142 h 11142"/>
                      <a:gd name="connsiteX10" fmla="*/ 444570 w 2117005"/>
                      <a:gd name="connsiteY10" fmla="*/ 11142 h 11142"/>
                      <a:gd name="connsiteX11" fmla="*/ 0 w 2117005"/>
                      <a:gd name="connsiteY11" fmla="*/ 11142 h 11142"/>
                      <a:gd name="connsiteX12" fmla="*/ 0 w 2117005"/>
                      <a:gd name="connsiteY12" fmla="*/ 0 h 11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17005" h="11142" fill="none" extrusionOk="0">
                        <a:moveTo>
                          <a:pt x="0" y="0"/>
                        </a:moveTo>
                        <a:cubicBezTo>
                          <a:pt x="144114" y="602"/>
                          <a:pt x="292179" y="5566"/>
                          <a:pt x="423400" y="0"/>
                        </a:cubicBezTo>
                        <a:cubicBezTo>
                          <a:pt x="527773" y="-39233"/>
                          <a:pt x="689126" y="10771"/>
                          <a:pt x="825632" y="0"/>
                        </a:cubicBezTo>
                        <a:cubicBezTo>
                          <a:pt x="954695" y="-11272"/>
                          <a:pt x="1112055" y="15440"/>
                          <a:pt x="1227863" y="0"/>
                        </a:cubicBezTo>
                        <a:cubicBezTo>
                          <a:pt x="1352918" y="5745"/>
                          <a:pt x="1473221" y="-5753"/>
                          <a:pt x="1693603" y="0"/>
                        </a:cubicBezTo>
                        <a:cubicBezTo>
                          <a:pt x="1924076" y="2952"/>
                          <a:pt x="2008599" y="-16388"/>
                          <a:pt x="2117005" y="0"/>
                        </a:cubicBezTo>
                        <a:cubicBezTo>
                          <a:pt x="2116737" y="4474"/>
                          <a:pt x="2116677" y="5963"/>
                          <a:pt x="2117005" y="11142"/>
                        </a:cubicBezTo>
                        <a:cubicBezTo>
                          <a:pt x="1956143" y="11332"/>
                          <a:pt x="1785852" y="9402"/>
                          <a:pt x="1693603" y="11142"/>
                        </a:cubicBezTo>
                        <a:cubicBezTo>
                          <a:pt x="1593514" y="31579"/>
                          <a:pt x="1435704" y="15794"/>
                          <a:pt x="1333713" y="11142"/>
                        </a:cubicBezTo>
                        <a:cubicBezTo>
                          <a:pt x="1264117" y="29286"/>
                          <a:pt x="1102179" y="-3132"/>
                          <a:pt x="931482" y="11142"/>
                        </a:cubicBezTo>
                        <a:cubicBezTo>
                          <a:pt x="760619" y="16249"/>
                          <a:pt x="635540" y="31209"/>
                          <a:pt x="529251" y="11142"/>
                        </a:cubicBezTo>
                        <a:cubicBezTo>
                          <a:pt x="393645" y="17035"/>
                          <a:pt x="173682" y="30030"/>
                          <a:pt x="0" y="11142"/>
                        </a:cubicBezTo>
                        <a:cubicBezTo>
                          <a:pt x="-171" y="7119"/>
                          <a:pt x="356" y="2085"/>
                          <a:pt x="0" y="0"/>
                        </a:cubicBezTo>
                        <a:close/>
                      </a:path>
                      <a:path w="2117005" h="11142" stroke="0" extrusionOk="0">
                        <a:moveTo>
                          <a:pt x="0" y="0"/>
                        </a:moveTo>
                        <a:cubicBezTo>
                          <a:pt x="120399" y="-23874"/>
                          <a:pt x="216777" y="-13486"/>
                          <a:pt x="381061" y="0"/>
                        </a:cubicBezTo>
                        <a:cubicBezTo>
                          <a:pt x="559431" y="10373"/>
                          <a:pt x="643016" y="3331"/>
                          <a:pt x="846801" y="0"/>
                        </a:cubicBezTo>
                        <a:cubicBezTo>
                          <a:pt x="1025535" y="-6686"/>
                          <a:pt x="1135616" y="-17164"/>
                          <a:pt x="1206692" y="0"/>
                        </a:cubicBezTo>
                        <a:cubicBezTo>
                          <a:pt x="1301562" y="14451"/>
                          <a:pt x="1462221" y="-13692"/>
                          <a:pt x="1566583" y="0"/>
                        </a:cubicBezTo>
                        <a:cubicBezTo>
                          <a:pt x="1663771" y="29241"/>
                          <a:pt x="1857266" y="-17819"/>
                          <a:pt x="2117005" y="0"/>
                        </a:cubicBezTo>
                        <a:cubicBezTo>
                          <a:pt x="2116982" y="2293"/>
                          <a:pt x="2117771" y="6115"/>
                          <a:pt x="2117005" y="11142"/>
                        </a:cubicBezTo>
                        <a:cubicBezTo>
                          <a:pt x="2026251" y="24654"/>
                          <a:pt x="1936356" y="1858"/>
                          <a:pt x="1714773" y="11142"/>
                        </a:cubicBezTo>
                        <a:cubicBezTo>
                          <a:pt x="1514060" y="7443"/>
                          <a:pt x="1383740" y="39254"/>
                          <a:pt x="1312542" y="11142"/>
                        </a:cubicBezTo>
                        <a:cubicBezTo>
                          <a:pt x="1224294" y="-28254"/>
                          <a:pt x="1131951" y="27949"/>
                          <a:pt x="910312" y="11142"/>
                        </a:cubicBezTo>
                        <a:cubicBezTo>
                          <a:pt x="717551" y="-22801"/>
                          <a:pt x="562577" y="10238"/>
                          <a:pt x="444570" y="11142"/>
                        </a:cubicBezTo>
                        <a:cubicBezTo>
                          <a:pt x="303066" y="-9899"/>
                          <a:pt x="156686" y="15003"/>
                          <a:pt x="0" y="11142"/>
                        </a:cubicBezTo>
                        <a:cubicBezTo>
                          <a:pt x="-18" y="9125"/>
                          <a:pt x="-820" y="2486"/>
                          <a:pt x="0" y="0"/>
                        </a:cubicBezTo>
                        <a:close/>
                      </a:path>
                      <a:path w="2117005" h="11142" fill="none" stroke="0" extrusionOk="0">
                        <a:moveTo>
                          <a:pt x="0" y="0"/>
                        </a:moveTo>
                        <a:cubicBezTo>
                          <a:pt x="147384" y="-24649"/>
                          <a:pt x="299825" y="25283"/>
                          <a:pt x="423400" y="0"/>
                        </a:cubicBezTo>
                        <a:cubicBezTo>
                          <a:pt x="554982" y="-30901"/>
                          <a:pt x="676450" y="14196"/>
                          <a:pt x="825632" y="0"/>
                        </a:cubicBezTo>
                        <a:cubicBezTo>
                          <a:pt x="957829" y="-41597"/>
                          <a:pt x="1100001" y="33282"/>
                          <a:pt x="1227863" y="0"/>
                        </a:cubicBezTo>
                        <a:cubicBezTo>
                          <a:pt x="1347659" y="-1558"/>
                          <a:pt x="1452722" y="999"/>
                          <a:pt x="1693603" y="0"/>
                        </a:cubicBezTo>
                        <a:cubicBezTo>
                          <a:pt x="1911537" y="3144"/>
                          <a:pt x="1997384" y="304"/>
                          <a:pt x="2117005" y="0"/>
                        </a:cubicBezTo>
                        <a:cubicBezTo>
                          <a:pt x="2116795" y="4595"/>
                          <a:pt x="2116423" y="5860"/>
                          <a:pt x="2117005" y="11142"/>
                        </a:cubicBezTo>
                        <a:cubicBezTo>
                          <a:pt x="1958864" y="29521"/>
                          <a:pt x="1783189" y="3276"/>
                          <a:pt x="1693603" y="11142"/>
                        </a:cubicBezTo>
                        <a:cubicBezTo>
                          <a:pt x="1600303" y="29710"/>
                          <a:pt x="1444708" y="12836"/>
                          <a:pt x="1333713" y="11142"/>
                        </a:cubicBezTo>
                        <a:cubicBezTo>
                          <a:pt x="1266840" y="-6882"/>
                          <a:pt x="1084106" y="-3041"/>
                          <a:pt x="931482" y="11142"/>
                        </a:cubicBezTo>
                        <a:cubicBezTo>
                          <a:pt x="767236" y="43286"/>
                          <a:pt x="631787" y="29219"/>
                          <a:pt x="529251" y="11142"/>
                        </a:cubicBezTo>
                        <a:cubicBezTo>
                          <a:pt x="424661" y="-12260"/>
                          <a:pt x="135146" y="30066"/>
                          <a:pt x="0" y="11142"/>
                        </a:cubicBezTo>
                        <a:cubicBezTo>
                          <a:pt x="-118" y="6634"/>
                          <a:pt x="-243" y="2089"/>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CEB503F-44D1-5858-CECE-BCAFD13B6282}"/>
              </a:ext>
            </a:extLst>
          </p:cNvPr>
          <p:cNvSpPr>
            <a:spLocks noGrp="1"/>
          </p:cNvSpPr>
          <p:nvPr>
            <p:ph idx="1"/>
          </p:nvPr>
        </p:nvSpPr>
        <p:spPr>
          <a:xfrm>
            <a:off x="1248395" y="2232940"/>
            <a:ext cx="2585445" cy="2023147"/>
          </a:xfrm>
        </p:spPr>
        <p:txBody>
          <a:bodyPr lIns="91440" tIns="45720" rIns="91440" bIns="45720" anchor="t">
            <a:normAutofit/>
          </a:bodyPr>
          <a:lstStyle/>
          <a:p>
            <a:pPr marL="0" indent="0" algn="ctr" defTabSz="370332">
              <a:buNone/>
            </a:pPr>
            <a:r>
              <a:rPr lang="en-US" sz="2592" kern="1200">
                <a:solidFill>
                  <a:schemeClr val="tx1"/>
                </a:solidFill>
                <a:latin typeface="+mn-lt"/>
                <a:ea typeface="+mn-ea"/>
                <a:cs typeface="Calibri"/>
              </a:rPr>
              <a:t>Grief is a normal and natural response to loss.</a:t>
            </a:r>
          </a:p>
          <a:p>
            <a:pPr marL="0" indent="0">
              <a:buNone/>
            </a:pPr>
            <a:endParaRPr lang="en-US" sz="1700">
              <a:cs typeface="Calibri"/>
            </a:endParaRPr>
          </a:p>
        </p:txBody>
      </p:sp>
      <p:pic>
        <p:nvPicPr>
          <p:cNvPr id="6" name="Picture 6" descr="Diagram&#10;&#10;Description automatically generated">
            <a:extLst>
              <a:ext uri="{FF2B5EF4-FFF2-40B4-BE49-F238E27FC236}">
                <a16:creationId xmlns:a16="http://schemas.microsoft.com/office/drawing/2014/main" id="{0AEB9386-2C43-F34D-E245-D15332F4AD9B}"/>
              </a:ext>
            </a:extLst>
          </p:cNvPr>
          <p:cNvPicPr>
            <a:picLocks noChangeAspect="1"/>
          </p:cNvPicPr>
          <p:nvPr/>
        </p:nvPicPr>
        <p:blipFill rotWithShape="1">
          <a:blip r:embed="rId2"/>
          <a:srcRect t="302" r="2" b="2"/>
          <a:stretch/>
        </p:blipFill>
        <p:spPr>
          <a:xfrm>
            <a:off x="4094623" y="482608"/>
            <a:ext cx="4190956" cy="4178291"/>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2" name="TextBox 1">
            <a:extLst>
              <a:ext uri="{FF2B5EF4-FFF2-40B4-BE49-F238E27FC236}">
                <a16:creationId xmlns:a16="http://schemas.microsoft.com/office/drawing/2014/main" id="{D5EFF40F-3E67-F1FE-9314-7AEA69831A89}"/>
              </a:ext>
            </a:extLst>
          </p:cNvPr>
          <p:cNvSpPr txBox="1"/>
          <p:nvPr/>
        </p:nvSpPr>
        <p:spPr>
          <a:xfrm>
            <a:off x="1519056" y="1119189"/>
            <a:ext cx="2038156" cy="4912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defTabSz="370332">
              <a:spcAft>
                <a:spcPts val="600"/>
              </a:spcAft>
            </a:pPr>
            <a:r>
              <a:rPr lang="en-US" sz="2592" kern="1200">
                <a:solidFill>
                  <a:schemeClr val="tx1"/>
                </a:solidFill>
                <a:latin typeface="+mn-lt"/>
                <a:ea typeface="+mn-ea"/>
                <a:cs typeface="Calibri"/>
              </a:rPr>
              <a:t>What is grief?</a:t>
            </a:r>
            <a:endParaRPr lang="en-US" sz="3200" b="0"/>
          </a:p>
        </p:txBody>
      </p:sp>
    </p:spTree>
    <p:extLst>
      <p:ext uri="{BB962C8B-B14F-4D97-AF65-F5344CB8AC3E}">
        <p14:creationId xmlns:p14="http://schemas.microsoft.com/office/powerpoint/2010/main" val="63637204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CD81A2A-6ED4-4EF4-A14C-912D31E148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Rectangle 1"/>
          <p:cNvSpPr/>
          <p:nvPr/>
        </p:nvSpPr>
        <p:spPr>
          <a:xfrm>
            <a:off x="628650" y="273843"/>
            <a:ext cx="4045020" cy="994173"/>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4100" kern="1200">
                <a:solidFill>
                  <a:schemeClr val="tx1"/>
                </a:solidFill>
                <a:latin typeface="+mj-lt"/>
                <a:ea typeface="+mj-ea"/>
                <a:cs typeface="+mj-cs"/>
              </a:rPr>
              <a:t>Self Care at Work</a:t>
            </a:r>
          </a:p>
        </p:txBody>
      </p:sp>
      <p:sp>
        <p:nvSpPr>
          <p:cNvPr id="11" name="Freeform: Shape 10">
            <a:extLst>
              <a:ext uri="{FF2B5EF4-FFF2-40B4-BE49-F238E27FC236}">
                <a16:creationId xmlns:a16="http://schemas.microsoft.com/office/drawing/2014/main" id="{1661932C-CA15-4E17-B115-FAE7CBEE47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48992" y="0"/>
            <a:ext cx="866357" cy="468771"/>
          </a:xfrm>
          <a:custGeom>
            <a:avLst/>
            <a:gdLst>
              <a:gd name="connsiteX0" fmla="*/ 4784 w 1155142"/>
              <a:gd name="connsiteY0" fmla="*/ 0 h 625027"/>
              <a:gd name="connsiteX1" fmla="*/ 1150358 w 1155142"/>
              <a:gd name="connsiteY1" fmla="*/ 0 h 625027"/>
              <a:gd name="connsiteX2" fmla="*/ 1155142 w 1155142"/>
              <a:gd name="connsiteY2" fmla="*/ 47456 h 625027"/>
              <a:gd name="connsiteX3" fmla="*/ 577571 w 1155142"/>
              <a:gd name="connsiteY3" fmla="*/ 625027 h 625027"/>
              <a:gd name="connsiteX4" fmla="*/ 0 w 1155142"/>
              <a:gd name="connsiteY4" fmla="*/ 47456 h 625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625027">
                <a:moveTo>
                  <a:pt x="4784" y="0"/>
                </a:moveTo>
                <a:lnTo>
                  <a:pt x="1150358" y="0"/>
                </a:lnTo>
                <a:lnTo>
                  <a:pt x="1155142" y="47456"/>
                </a:lnTo>
                <a:cubicBezTo>
                  <a:pt x="1155142" y="366440"/>
                  <a:pt x="896555" y="625027"/>
                  <a:pt x="577571" y="625027"/>
                </a:cubicBezTo>
                <a:cubicBezTo>
                  <a:pt x="258587" y="625027"/>
                  <a:pt x="0" y="366440"/>
                  <a:pt x="0" y="47456"/>
                </a:cubicBezTo>
                <a:close/>
              </a:path>
            </a:pathLst>
          </a:custGeom>
          <a:solidFill>
            <a:schemeClr val="accent5">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Rectangle 2"/>
          <p:cNvSpPr/>
          <p:nvPr/>
        </p:nvSpPr>
        <p:spPr>
          <a:xfrm>
            <a:off x="175904" y="1369218"/>
            <a:ext cx="4653629" cy="3270926"/>
          </a:xfrm>
          <a:prstGeom prst="rect">
            <a:avLst/>
          </a:prstGeom>
        </p:spPr>
        <p:txBody>
          <a:bodyPr vert="horz" lIns="91440" tIns="45720" rIns="91440" bIns="45720" rtlCol="0" anchor="t">
            <a:noAutofit/>
          </a:bodyPr>
          <a:lstStyle/>
          <a:p>
            <a:pPr marL="285750" indent="-228600" defTabSz="914400">
              <a:lnSpc>
                <a:spcPct val="90000"/>
              </a:lnSpc>
              <a:spcAft>
                <a:spcPts val="600"/>
              </a:spcAft>
              <a:buFont typeface="Arial" panose="020B0604020202020204" pitchFamily="34" charset="0"/>
              <a:buChar char="•"/>
            </a:pPr>
            <a:r>
              <a:rPr lang="en-US" sz="1600" dirty="0"/>
              <a:t>Feeling overwhelmed or sad? Know who you should talk to.</a:t>
            </a:r>
            <a:endParaRPr lang="en-US" sz="1600" dirty="0">
              <a:cs typeface="Calibri"/>
            </a:endParaRPr>
          </a:p>
          <a:p>
            <a:pPr marL="285750" indent="-228600" defTabSz="914400">
              <a:lnSpc>
                <a:spcPct val="90000"/>
              </a:lnSpc>
              <a:spcAft>
                <a:spcPts val="600"/>
              </a:spcAft>
              <a:buFont typeface="Arial" panose="020B0604020202020204" pitchFamily="34" charset="0"/>
              <a:buChar char="•"/>
            </a:pPr>
            <a:r>
              <a:rPr lang="en-US" sz="1600" dirty="0"/>
              <a:t>We can only give what we have, find ways to refuel</a:t>
            </a:r>
            <a:endParaRPr lang="en-US" sz="1600" dirty="0">
              <a:cs typeface="Calibri"/>
            </a:endParaRPr>
          </a:p>
          <a:p>
            <a:pPr marL="742950" lvl="1" indent="-228600" defTabSz="914400">
              <a:lnSpc>
                <a:spcPct val="90000"/>
              </a:lnSpc>
              <a:spcAft>
                <a:spcPts val="600"/>
              </a:spcAft>
              <a:buFont typeface="Arial" panose="020B0604020202020204" pitchFamily="34" charset="0"/>
              <a:buChar char="•"/>
            </a:pPr>
            <a:r>
              <a:rPr lang="en-US" sz="1600" dirty="0"/>
              <a:t>Breathe deeply</a:t>
            </a:r>
            <a:endParaRPr lang="en-US" sz="1600" dirty="0">
              <a:cs typeface="Calibri"/>
            </a:endParaRPr>
          </a:p>
          <a:p>
            <a:pPr marL="742950" lvl="1" indent="-228600" defTabSz="914400">
              <a:lnSpc>
                <a:spcPct val="90000"/>
              </a:lnSpc>
              <a:spcAft>
                <a:spcPts val="600"/>
              </a:spcAft>
              <a:buFont typeface="Arial" panose="020B0604020202020204" pitchFamily="34" charset="0"/>
              <a:buChar char="•"/>
            </a:pPr>
            <a:r>
              <a:rPr lang="en-US" sz="1600" dirty="0"/>
              <a:t>Move your body</a:t>
            </a:r>
            <a:endParaRPr lang="en-US" sz="1600" dirty="0">
              <a:cs typeface="Calibri"/>
            </a:endParaRPr>
          </a:p>
          <a:p>
            <a:pPr marL="742950" lvl="1" indent="-228600" defTabSz="914400">
              <a:lnSpc>
                <a:spcPct val="90000"/>
              </a:lnSpc>
              <a:spcAft>
                <a:spcPts val="600"/>
              </a:spcAft>
              <a:buFont typeface="Arial" panose="020B0604020202020204" pitchFamily="34" charset="0"/>
              <a:buChar char="•"/>
            </a:pPr>
            <a:r>
              <a:rPr lang="en-US" sz="1600" dirty="0"/>
              <a:t>Get outside/take a moment to look out a window</a:t>
            </a:r>
            <a:endParaRPr lang="en-US" sz="1600" dirty="0">
              <a:cs typeface="Calibri"/>
            </a:endParaRPr>
          </a:p>
          <a:p>
            <a:pPr marL="742950" lvl="1" indent="-228600" defTabSz="914400">
              <a:lnSpc>
                <a:spcPct val="90000"/>
              </a:lnSpc>
              <a:spcAft>
                <a:spcPts val="600"/>
              </a:spcAft>
              <a:buFont typeface="Arial" panose="020B0604020202020204" pitchFamily="34" charset="0"/>
              <a:buChar char="•"/>
            </a:pPr>
            <a:r>
              <a:rPr lang="en-US" sz="1600" dirty="0"/>
              <a:t>Find a quiet space and visualize a comforting place</a:t>
            </a:r>
            <a:endParaRPr lang="en-US" sz="1600" dirty="0">
              <a:cs typeface="Calibri"/>
            </a:endParaRPr>
          </a:p>
          <a:p>
            <a:pPr marL="285750" indent="-228600" defTabSz="914400">
              <a:lnSpc>
                <a:spcPct val="90000"/>
              </a:lnSpc>
              <a:spcAft>
                <a:spcPts val="600"/>
              </a:spcAft>
              <a:buFont typeface="Arial" panose="020B0604020202020204" pitchFamily="34" charset="0"/>
              <a:buChar char="•"/>
            </a:pPr>
            <a:r>
              <a:rPr lang="en-US" sz="1600" dirty="0"/>
              <a:t>Be acutely aware of your professional boundaries</a:t>
            </a:r>
            <a:endParaRPr lang="en-US" sz="1600" dirty="0">
              <a:cs typeface="Calibri"/>
            </a:endParaRPr>
          </a:p>
          <a:p>
            <a:pPr marL="285750" indent="-228600" defTabSz="914400">
              <a:lnSpc>
                <a:spcPct val="90000"/>
              </a:lnSpc>
              <a:spcAft>
                <a:spcPts val="600"/>
              </a:spcAft>
              <a:buFont typeface="Arial" panose="020B0604020202020204" pitchFamily="34" charset="0"/>
              <a:buChar char="•"/>
            </a:pPr>
            <a:r>
              <a:rPr lang="en-US" sz="1600" dirty="0"/>
              <a:t>Do your best work</a:t>
            </a:r>
            <a:endParaRPr lang="en-US" sz="1600" dirty="0">
              <a:cs typeface="Calibri"/>
            </a:endParaRPr>
          </a:p>
        </p:txBody>
      </p:sp>
      <p:sp>
        <p:nvSpPr>
          <p:cNvPr id="13" name="Oval 12">
            <a:extLst>
              <a:ext uri="{FF2B5EF4-FFF2-40B4-BE49-F238E27FC236}">
                <a16:creationId xmlns:a16="http://schemas.microsoft.com/office/drawing/2014/main" id="{8590ADD5-9383-4D3D-9047-3DA2593CC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06138" y="2567969"/>
            <a:ext cx="405617" cy="405616"/>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National Association of Social Workers (NASW) Code of Ethics (CoE) 2021  Updates Include Self-Care: Celebrations and Crucial Caveats -  SocialWorker.com">
            <a:extLst>
              <a:ext uri="{FF2B5EF4-FFF2-40B4-BE49-F238E27FC236}">
                <a16:creationId xmlns:a16="http://schemas.microsoft.com/office/drawing/2014/main" id="{16F57885-9349-7C2A-3CCA-BCD6599BE04C}"/>
              </a:ext>
            </a:extLst>
          </p:cNvPr>
          <p:cNvPicPr>
            <a:picLocks noChangeAspect="1"/>
          </p:cNvPicPr>
          <p:nvPr/>
        </p:nvPicPr>
        <p:blipFill>
          <a:blip r:embed="rId3"/>
          <a:stretch>
            <a:fillRect/>
          </a:stretch>
        </p:blipFill>
        <p:spPr>
          <a:xfrm>
            <a:off x="5915388" y="1497910"/>
            <a:ext cx="2835788" cy="1664694"/>
          </a:xfrm>
          <a:custGeom>
            <a:avLst/>
            <a:gdLst/>
            <a:ahLst/>
            <a:cxnLst/>
            <a:rect l="l" t="t" r="r" b="b"/>
            <a:pathLst>
              <a:path w="4114800" h="5712488">
                <a:moveTo>
                  <a:pt x="133155" y="0"/>
                </a:moveTo>
                <a:lnTo>
                  <a:pt x="3981645" y="0"/>
                </a:lnTo>
                <a:cubicBezTo>
                  <a:pt x="4055184" y="0"/>
                  <a:pt x="4114800" y="59616"/>
                  <a:pt x="4114800" y="133155"/>
                </a:cubicBezTo>
                <a:lnTo>
                  <a:pt x="4114800" y="5579333"/>
                </a:lnTo>
                <a:cubicBezTo>
                  <a:pt x="4114800" y="5652872"/>
                  <a:pt x="4055184" y="5712488"/>
                  <a:pt x="3981645" y="5712488"/>
                </a:cubicBezTo>
                <a:lnTo>
                  <a:pt x="133155" y="5712488"/>
                </a:lnTo>
                <a:cubicBezTo>
                  <a:pt x="59616" y="5712488"/>
                  <a:pt x="0" y="5652872"/>
                  <a:pt x="0" y="5579333"/>
                </a:cubicBezTo>
                <a:lnTo>
                  <a:pt x="0" y="133155"/>
                </a:lnTo>
                <a:cubicBezTo>
                  <a:pt x="0" y="59616"/>
                  <a:pt x="59616" y="0"/>
                  <a:pt x="133155" y="0"/>
                </a:cubicBezTo>
                <a:close/>
              </a:path>
            </a:pathLst>
          </a:custGeom>
        </p:spPr>
      </p:pic>
      <p:sp>
        <p:nvSpPr>
          <p:cNvPr id="15" name="Freeform: Shape 14">
            <a:extLst>
              <a:ext uri="{FF2B5EF4-FFF2-40B4-BE49-F238E27FC236}">
                <a16:creationId xmlns:a16="http://schemas.microsoft.com/office/drawing/2014/main" id="{DABE3E45-88CF-45D8-8D40-C773324D9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62201" y="0"/>
            <a:ext cx="1550211" cy="1216410"/>
          </a:xfrm>
          <a:custGeom>
            <a:avLst/>
            <a:gdLst>
              <a:gd name="connsiteX0" fmla="*/ 0 w 2066948"/>
              <a:gd name="connsiteY0" fmla="*/ 0 h 1621879"/>
              <a:gd name="connsiteX1" fmla="*/ 123825 w 2066948"/>
              <a:gd name="connsiteY1" fmla="*/ 0 h 1621879"/>
              <a:gd name="connsiteX2" fmla="*/ 123825 w 2066948"/>
              <a:gd name="connsiteY2" fmla="*/ 1452620 h 1621879"/>
              <a:gd name="connsiteX3" fmla="*/ 1881378 w 2066948"/>
              <a:gd name="connsiteY3" fmla="*/ 436017 h 1621879"/>
              <a:gd name="connsiteX4" fmla="*/ 1127572 w 2066948"/>
              <a:gd name="connsiteY4" fmla="*/ 0 h 1621879"/>
              <a:gd name="connsiteX5" fmla="*/ 1374887 w 2066948"/>
              <a:gd name="connsiteY5" fmla="*/ 0 h 1621879"/>
              <a:gd name="connsiteX6" fmla="*/ 2035969 w 2066948"/>
              <a:gd name="connsiteY6" fmla="*/ 382391 h 1621879"/>
              <a:gd name="connsiteX7" fmla="*/ 2058648 w 2066948"/>
              <a:gd name="connsiteY7" fmla="*/ 466963 h 1621879"/>
              <a:gd name="connsiteX8" fmla="*/ 2035969 w 2066948"/>
              <a:gd name="connsiteY8" fmla="*/ 489642 h 1621879"/>
              <a:gd name="connsiteX9" fmla="*/ 92869 w 2066948"/>
              <a:gd name="connsiteY9" fmla="*/ 1613592 h 1621879"/>
              <a:gd name="connsiteX10" fmla="*/ 61913 w 2066948"/>
              <a:gd name="connsiteY10" fmla="*/ 1621879 h 1621879"/>
              <a:gd name="connsiteX11" fmla="*/ 0 w 2066948"/>
              <a:gd name="connsiteY11" fmla="*/ 1559967 h 162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6948" h="1621879">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w="9525" cap="flat">
            <a:noFill/>
            <a:prstDash val="solid"/>
            <a:miter/>
          </a:ln>
        </p:spPr>
        <p:txBody>
          <a:bodyPr rtlCol="0" anchor="ctr"/>
          <a:lstStyle/>
          <a:p>
            <a:endParaRPr lang="en-US"/>
          </a:p>
        </p:txBody>
      </p:sp>
      <p:cxnSp>
        <p:nvCxnSpPr>
          <p:cNvPr id="17" name="Straight Connector 16">
            <a:extLst>
              <a:ext uri="{FF2B5EF4-FFF2-40B4-BE49-F238E27FC236}">
                <a16:creationId xmlns:a16="http://schemas.microsoft.com/office/drawing/2014/main" id="{49CD1692-827B-4C8D-B4A1-134FD04CF4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104058" y="770929"/>
            <a:ext cx="0" cy="1198281"/>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19" name="Freeform: Shape 18">
            <a:extLst>
              <a:ext uri="{FF2B5EF4-FFF2-40B4-BE49-F238E27FC236}">
                <a16:creationId xmlns:a16="http://schemas.microsoft.com/office/drawing/2014/main" id="{B91ECDA9-56DC-4270-8F33-01C5637B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63438">
            <a:off x="5592435" y="3875011"/>
            <a:ext cx="1376793" cy="1518589"/>
          </a:xfrm>
          <a:custGeom>
            <a:avLst/>
            <a:gdLst>
              <a:gd name="connsiteX0" fmla="*/ 1801138 w 1835725"/>
              <a:gd name="connsiteY0" fmla="*/ 1622662 h 2024785"/>
              <a:gd name="connsiteX1" fmla="*/ 1835717 w 1835725"/>
              <a:gd name="connsiteY1" fmla="*/ 1680254 h 2024785"/>
              <a:gd name="connsiteX2" fmla="*/ 1812568 w 1835725"/>
              <a:gd name="connsiteY2" fmla="*/ 1877193 h 2024785"/>
              <a:gd name="connsiteX3" fmla="*/ 1776210 w 1835725"/>
              <a:gd name="connsiteY3" fmla="*/ 2024785 h 2024785"/>
              <a:gd name="connsiteX4" fmla="*/ 1655772 w 1835725"/>
              <a:gd name="connsiteY4" fmla="*/ 1983449 h 2024785"/>
              <a:gd name="connsiteX5" fmla="*/ 1687591 w 1835725"/>
              <a:gd name="connsiteY5" fmla="*/ 1854495 h 2024785"/>
              <a:gd name="connsiteX6" fmla="*/ 1708939 w 1835725"/>
              <a:gd name="connsiteY6" fmla="*/ 1673301 h 2024785"/>
              <a:gd name="connsiteX7" fmla="*/ 1778129 w 1835725"/>
              <a:gd name="connsiteY7" fmla="*/ 1615979 h 2024785"/>
              <a:gd name="connsiteX8" fmla="*/ 1801138 w 1835725"/>
              <a:gd name="connsiteY8" fmla="*/ 1622662 h 2024785"/>
              <a:gd name="connsiteX9" fmla="*/ 1585229 w 1835725"/>
              <a:gd name="connsiteY9" fmla="*/ 764759 h 2024785"/>
              <a:gd name="connsiteX10" fmla="*/ 1623024 w 1835725"/>
              <a:gd name="connsiteY10" fmla="*/ 792810 h 2024785"/>
              <a:gd name="connsiteX11" fmla="*/ 1777614 w 1835725"/>
              <a:gd name="connsiteY11" fmla="*/ 1157141 h 2024785"/>
              <a:gd name="connsiteX12" fmla="*/ 1733799 w 1835725"/>
              <a:gd name="connsiteY12" fmla="*/ 1235532 h 2024785"/>
              <a:gd name="connsiteX13" fmla="*/ 1716464 w 1835725"/>
              <a:gd name="connsiteY13" fmla="*/ 1237722 h 2024785"/>
              <a:gd name="connsiteX14" fmla="*/ 1716464 w 1835725"/>
              <a:gd name="connsiteY14" fmla="*/ 1237913 h 2024785"/>
              <a:gd name="connsiteX15" fmla="*/ 1655409 w 1835725"/>
              <a:gd name="connsiteY15" fmla="*/ 1191717 h 2024785"/>
              <a:gd name="connsiteX16" fmla="*/ 1513200 w 1835725"/>
              <a:gd name="connsiteY16" fmla="*/ 856627 h 2024785"/>
              <a:gd name="connsiteX17" fmla="*/ 1538499 w 1835725"/>
              <a:gd name="connsiteY17" fmla="*/ 770415 h 2024785"/>
              <a:gd name="connsiteX18" fmla="*/ 1585229 w 1835725"/>
              <a:gd name="connsiteY18" fmla="*/ 764759 h 2024785"/>
              <a:gd name="connsiteX19" fmla="*/ 477919 w 1835725"/>
              <a:gd name="connsiteY19" fmla="*/ 21437 h 2024785"/>
              <a:gd name="connsiteX20" fmla="*/ 509236 w 1835725"/>
              <a:gd name="connsiteY20" fmla="*/ 84182 h 2024785"/>
              <a:gd name="connsiteX21" fmla="*/ 445829 w 1835725"/>
              <a:gd name="connsiteY21" fmla="*/ 139871 h 2024785"/>
              <a:gd name="connsiteX22" fmla="*/ 437447 w 1835725"/>
              <a:gd name="connsiteY22" fmla="*/ 139395 h 2024785"/>
              <a:gd name="connsiteX23" fmla="*/ 73211 w 1835725"/>
              <a:gd name="connsiteY23" fmla="*/ 137204 h 2024785"/>
              <a:gd name="connsiteX24" fmla="*/ 749 w 1835725"/>
              <a:gd name="connsiteY24" fmla="*/ 84082 h 2024785"/>
              <a:gd name="connsiteX25" fmla="*/ 53871 w 1835725"/>
              <a:gd name="connsiteY25" fmla="*/ 11621 h 2024785"/>
              <a:gd name="connsiteX26" fmla="*/ 58352 w 1835725"/>
              <a:gd name="connsiteY26" fmla="*/ 11093 h 2024785"/>
              <a:gd name="connsiteX27" fmla="*/ 454020 w 1835725"/>
              <a:gd name="connsiteY27" fmla="*/ 13474 h 2024785"/>
              <a:gd name="connsiteX28" fmla="*/ 477919 w 1835725"/>
              <a:gd name="connsiteY28" fmla="*/ 21437 h 2024785"/>
              <a:gd name="connsiteX29" fmla="*/ 957797 w 1835725"/>
              <a:gd name="connsiteY29" fmla="*/ 167970 h 2024785"/>
              <a:gd name="connsiteX30" fmla="*/ 1286982 w 1835725"/>
              <a:gd name="connsiteY30" fmla="*/ 387616 h 2024785"/>
              <a:gd name="connsiteX31" fmla="*/ 1293725 w 1835725"/>
              <a:gd name="connsiteY31" fmla="*/ 477075 h 2024785"/>
              <a:gd name="connsiteX32" fmla="*/ 1245453 w 1835725"/>
              <a:gd name="connsiteY32" fmla="*/ 499154 h 2024785"/>
              <a:gd name="connsiteX33" fmla="*/ 1245167 w 1835725"/>
              <a:gd name="connsiteY33" fmla="*/ 499154 h 2024785"/>
              <a:gd name="connsiteX34" fmla="*/ 1203638 w 1835725"/>
              <a:gd name="connsiteY34" fmla="*/ 484104 h 2024785"/>
              <a:gd name="connsiteX35" fmla="*/ 900647 w 1835725"/>
              <a:gd name="connsiteY35" fmla="*/ 281508 h 2024785"/>
              <a:gd name="connsiteX36" fmla="*/ 872454 w 1835725"/>
              <a:gd name="connsiteY36" fmla="*/ 196164 h 2024785"/>
              <a:gd name="connsiteX37" fmla="*/ 957797 w 1835725"/>
              <a:gd name="connsiteY37" fmla="*/ 167970 h 202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35725" h="202478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w="9525"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75F47824-961D-465D-84F9-EAE11BC617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07145" y="4525346"/>
            <a:ext cx="1493298" cy="618154"/>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Freeform: Shape 22">
            <a:extLst>
              <a:ext uri="{FF2B5EF4-FFF2-40B4-BE49-F238E27FC236}">
                <a16:creationId xmlns:a16="http://schemas.microsoft.com/office/drawing/2014/main" id="{FEC9DA3E-C1D7-472D-B7C0-F71AE41FBA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8772" y="4139397"/>
            <a:ext cx="1005228" cy="1004103"/>
          </a:xfrm>
          <a:custGeom>
            <a:avLst/>
            <a:gdLst>
              <a:gd name="connsiteX0" fmla="*/ 61913 w 1340305"/>
              <a:gd name="connsiteY0" fmla="*/ 0 h 1338805"/>
              <a:gd name="connsiteX1" fmla="*/ 1340305 w 1340305"/>
              <a:gd name="connsiteY1" fmla="*/ 0 h 1338805"/>
              <a:gd name="connsiteX2" fmla="*/ 1340305 w 1340305"/>
              <a:gd name="connsiteY2" fmla="*/ 123825 h 1338805"/>
              <a:gd name="connsiteX3" fmla="*/ 123825 w 1340305"/>
              <a:gd name="connsiteY3" fmla="*/ 123825 h 1338805"/>
              <a:gd name="connsiteX4" fmla="*/ 123825 w 1340305"/>
              <a:gd name="connsiteY4" fmla="*/ 1338805 h 1338805"/>
              <a:gd name="connsiteX5" fmla="*/ 0 w 1340305"/>
              <a:gd name="connsiteY5" fmla="*/ 1338805 h 1338805"/>
              <a:gd name="connsiteX6" fmla="*/ 0 w 1340305"/>
              <a:gd name="connsiteY6" fmla="*/ 61913 h 1338805"/>
              <a:gd name="connsiteX7" fmla="*/ 61913 w 1340305"/>
              <a:gd name="connsiteY7" fmla="*/ 0 h 13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0305" h="13388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291106430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2" name="Rectangle 114">
            <a:extLst>
              <a:ext uri="{FF2B5EF4-FFF2-40B4-BE49-F238E27FC236}">
                <a16:creationId xmlns:a16="http://schemas.microsoft.com/office/drawing/2014/main" id="{0C541B88-1AE9-40C3-AFD5-967787C197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4" name="Rectangle 116">
            <a:extLst>
              <a:ext uri="{FF2B5EF4-FFF2-40B4-BE49-F238E27FC236}">
                <a16:creationId xmlns:a16="http://schemas.microsoft.com/office/drawing/2014/main" id="{E5F17139-31EE-46AC-B04F-DBBD852DD6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667947" cy="51435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EE79E1A-0B2D-C4E1-BBFE-CC1E2709443D}"/>
              </a:ext>
            </a:extLst>
          </p:cNvPr>
          <p:cNvSpPr>
            <a:spLocks noGrp="1"/>
          </p:cNvSpPr>
          <p:nvPr>
            <p:ph type="title"/>
          </p:nvPr>
        </p:nvSpPr>
        <p:spPr>
          <a:xfrm>
            <a:off x="628650" y="896772"/>
            <a:ext cx="2400300" cy="3178589"/>
          </a:xfrm>
        </p:spPr>
        <p:txBody>
          <a:bodyPr lIns="91440" tIns="45720" rIns="91440" bIns="45720">
            <a:normAutofit/>
          </a:bodyPr>
          <a:lstStyle/>
          <a:p>
            <a:pPr>
              <a:lnSpc>
                <a:spcPct val="90000"/>
              </a:lnSpc>
            </a:pPr>
            <a:r>
              <a:rPr lang="en-US" sz="3700">
                <a:solidFill>
                  <a:schemeClr val="bg1"/>
                </a:solidFill>
              </a:rPr>
              <a:t>If self-care seems impossible</a:t>
            </a:r>
          </a:p>
        </p:txBody>
      </p:sp>
      <p:grpSp>
        <p:nvGrpSpPr>
          <p:cNvPr id="126" name="Graphic 38">
            <a:extLst>
              <a:ext uri="{FF2B5EF4-FFF2-40B4-BE49-F238E27FC236}">
                <a16:creationId xmlns:a16="http://schemas.microsoft.com/office/drawing/2014/main" id="{7CF625D3-71A3-4F30-A096-8EF334E959D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52186"/>
            <a:ext cx="1432689" cy="532245"/>
            <a:chOff x="2267504" y="2540250"/>
            <a:chExt cx="1990951" cy="739640"/>
          </a:xfrm>
          <a:solidFill>
            <a:schemeClr val="bg1"/>
          </a:solidFill>
        </p:grpSpPr>
        <p:sp>
          <p:nvSpPr>
            <p:cNvPr id="120" name="Freeform: Shape 119">
              <a:extLst>
                <a:ext uri="{FF2B5EF4-FFF2-40B4-BE49-F238E27FC236}">
                  <a16:creationId xmlns:a16="http://schemas.microsoft.com/office/drawing/2014/main" id="{C6754E2F-F56E-4BA3-99DD-8EBF110E34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267504" y="254025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5835 h 286230"/>
                <a:gd name="connsiteX8" fmla="*/ 255835 w 1990951"/>
                <a:gd name="connsiteY8" fmla="*/ 0 h 286230"/>
                <a:gd name="connsiteX9" fmla="*/ 504071 w 1990951"/>
                <a:gd name="connsiteY9" fmla="*/ 245703 h 286230"/>
                <a:gd name="connsiteX10" fmla="*/ 749773 w 1990951"/>
                <a:gd name="connsiteY10" fmla="*/ 0 h 286230"/>
                <a:gd name="connsiteX11" fmla="*/ 995476 w 1990951"/>
                <a:gd name="connsiteY11" fmla="*/ 245703 h 286230"/>
                <a:gd name="connsiteX12" fmla="*/ 1243712 w 1990951"/>
                <a:gd name="connsiteY12" fmla="*/ 0 h 286230"/>
                <a:gd name="connsiteX13" fmla="*/ 1489414 w 1990951"/>
                <a:gd name="connsiteY13" fmla="*/ 245703 h 286230"/>
                <a:gd name="connsiteX14" fmla="*/ 1735117 w 1990951"/>
                <a:gd name="connsiteY14" fmla="*/ 0 h 286230"/>
                <a:gd name="connsiteX15" fmla="*/ 1990952 w 1990951"/>
                <a:gd name="connsiteY15" fmla="*/ 255835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5835"/>
                  </a:lnTo>
                  <a:lnTo>
                    <a:pt x="255835" y="0"/>
                  </a:lnTo>
                  <a:lnTo>
                    <a:pt x="504071" y="245703"/>
                  </a:lnTo>
                  <a:lnTo>
                    <a:pt x="749773" y="0"/>
                  </a:lnTo>
                  <a:lnTo>
                    <a:pt x="995476" y="245703"/>
                  </a:lnTo>
                  <a:lnTo>
                    <a:pt x="1243712" y="0"/>
                  </a:lnTo>
                  <a:lnTo>
                    <a:pt x="1489414" y="245703"/>
                  </a:lnTo>
                  <a:lnTo>
                    <a:pt x="1735117" y="0"/>
                  </a:lnTo>
                  <a:lnTo>
                    <a:pt x="1990952" y="255835"/>
                  </a:lnTo>
                  <a:lnTo>
                    <a:pt x="1973221" y="276099"/>
                  </a:lnTo>
                  <a:lnTo>
                    <a:pt x="1735117" y="40528"/>
                  </a:lnTo>
                  <a:close/>
                </a:path>
              </a:pathLst>
            </a:custGeom>
            <a:grpFill/>
            <a:ln w="25320" cap="flat">
              <a:noFill/>
              <a:prstDash val="solid"/>
              <a:miter/>
            </a:ln>
          </p:spPr>
          <p:txBody>
            <a:bodyPr rtlCol="0" anchor="ctr"/>
            <a:lstStyle/>
            <a:p>
              <a:endParaRPr lang="en-US" dirty="0"/>
            </a:p>
          </p:txBody>
        </p:sp>
        <p:sp>
          <p:nvSpPr>
            <p:cNvPr id="121" name="Freeform: Shape 120">
              <a:extLst>
                <a:ext uri="{FF2B5EF4-FFF2-40B4-BE49-F238E27FC236}">
                  <a16:creationId xmlns:a16="http://schemas.microsoft.com/office/drawing/2014/main" id="{24A69059-7C49-49C6-B071-F2A9B558E0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267504" y="299366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8368 h 286230"/>
                <a:gd name="connsiteX8" fmla="*/ 255835 w 1990951"/>
                <a:gd name="connsiteY8" fmla="*/ 0 h 286230"/>
                <a:gd name="connsiteX9" fmla="*/ 504071 w 1990951"/>
                <a:gd name="connsiteY9" fmla="*/ 248236 h 286230"/>
                <a:gd name="connsiteX10" fmla="*/ 749773 w 1990951"/>
                <a:gd name="connsiteY10" fmla="*/ 0 h 286230"/>
                <a:gd name="connsiteX11" fmla="*/ 995476 w 1990951"/>
                <a:gd name="connsiteY11" fmla="*/ 248236 h 286230"/>
                <a:gd name="connsiteX12" fmla="*/ 1243712 w 1990951"/>
                <a:gd name="connsiteY12" fmla="*/ 0 h 286230"/>
                <a:gd name="connsiteX13" fmla="*/ 1489414 w 1990951"/>
                <a:gd name="connsiteY13" fmla="*/ 248236 h 286230"/>
                <a:gd name="connsiteX14" fmla="*/ 1735117 w 1990951"/>
                <a:gd name="connsiteY14" fmla="*/ 0 h 286230"/>
                <a:gd name="connsiteX15" fmla="*/ 1990952 w 1990951"/>
                <a:gd name="connsiteY15" fmla="*/ 258368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8368"/>
                  </a:lnTo>
                  <a:lnTo>
                    <a:pt x="255835" y="0"/>
                  </a:lnTo>
                  <a:lnTo>
                    <a:pt x="504071" y="248236"/>
                  </a:lnTo>
                  <a:lnTo>
                    <a:pt x="749773" y="0"/>
                  </a:lnTo>
                  <a:lnTo>
                    <a:pt x="995476" y="248236"/>
                  </a:lnTo>
                  <a:lnTo>
                    <a:pt x="1243712" y="0"/>
                  </a:lnTo>
                  <a:lnTo>
                    <a:pt x="1489414" y="248236"/>
                  </a:lnTo>
                  <a:lnTo>
                    <a:pt x="1735117" y="0"/>
                  </a:lnTo>
                  <a:lnTo>
                    <a:pt x="1990952" y="258368"/>
                  </a:lnTo>
                  <a:lnTo>
                    <a:pt x="1973221" y="276099"/>
                  </a:lnTo>
                  <a:lnTo>
                    <a:pt x="1735117" y="40528"/>
                  </a:lnTo>
                  <a:close/>
                </a:path>
              </a:pathLst>
            </a:custGeom>
            <a:grpFill/>
            <a:ln w="25320" cap="flat">
              <a:noFill/>
              <a:prstDash val="solid"/>
              <a:miter/>
            </a:ln>
          </p:spPr>
          <p:txBody>
            <a:bodyPr rtlCol="0" anchor="ctr"/>
            <a:lstStyle/>
            <a:p>
              <a:endParaRPr lang="en-US"/>
            </a:p>
          </p:txBody>
        </p:sp>
      </p:grpSp>
      <p:sp>
        <p:nvSpPr>
          <p:cNvPr id="141" name="Oval 122">
            <a:extLst>
              <a:ext uri="{FF2B5EF4-FFF2-40B4-BE49-F238E27FC236}">
                <a16:creationId xmlns:a16="http://schemas.microsoft.com/office/drawing/2014/main" id="{89D16701-DA76-4F72-BB63-E2C3FFBDFE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695" y="3564156"/>
            <a:ext cx="273765" cy="273765"/>
          </a:xfrm>
          <a:prstGeom prst="ellipse">
            <a:avLst/>
          </a:pr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2" name="Oval 124">
            <a:extLst>
              <a:ext uri="{FF2B5EF4-FFF2-40B4-BE49-F238E27FC236}">
                <a16:creationId xmlns:a16="http://schemas.microsoft.com/office/drawing/2014/main" id="{1CC28BE1-9DC6-43FE-9582-39F091098D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695" y="3564156"/>
            <a:ext cx="273765" cy="273765"/>
          </a:xfrm>
          <a:prstGeom prst="ellipse">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43" name="Graphic 4">
            <a:extLst>
              <a:ext uri="{FF2B5EF4-FFF2-40B4-BE49-F238E27FC236}">
                <a16:creationId xmlns:a16="http://schemas.microsoft.com/office/drawing/2014/main" id="{AF9AF3F3-CE0C-4125-BDD7-346487FA0B4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82214" y="4154935"/>
            <a:ext cx="731374" cy="731376"/>
            <a:chOff x="5829300" y="3162300"/>
            <a:chExt cx="532256" cy="532257"/>
          </a:xfrm>
          <a:solidFill>
            <a:schemeClr val="bg1"/>
          </a:solidFill>
        </p:grpSpPr>
        <p:sp>
          <p:nvSpPr>
            <p:cNvPr id="128" name="Freeform: Shape 127">
              <a:extLst>
                <a:ext uri="{FF2B5EF4-FFF2-40B4-BE49-F238E27FC236}">
                  <a16:creationId xmlns:a16="http://schemas.microsoft.com/office/drawing/2014/main" id="{B31DFBFA-CF4D-4940-9086-26F83E5C6B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9208" y="3192208"/>
              <a:ext cx="112966" cy="112966"/>
            </a:xfrm>
            <a:custGeom>
              <a:avLst/>
              <a:gdLst>
                <a:gd name="connsiteX0" fmla="*/ 112967 w 112966"/>
                <a:gd name="connsiteY0" fmla="*/ 0 h 112966"/>
                <a:gd name="connsiteX1" fmla="*/ 0 w 112966"/>
                <a:gd name="connsiteY1" fmla="*/ 112967 h 112966"/>
                <a:gd name="connsiteX2" fmla="*/ 112967 w 112966"/>
                <a:gd name="connsiteY2" fmla="*/ 0 h 112966"/>
              </a:gdLst>
              <a:ahLst/>
              <a:cxnLst>
                <a:cxn ang="0">
                  <a:pos x="connsiteX0" y="connsiteY0"/>
                </a:cxn>
                <a:cxn ang="0">
                  <a:pos x="connsiteX1" y="connsiteY1"/>
                </a:cxn>
                <a:cxn ang="0">
                  <a:pos x="connsiteX2" y="connsiteY2"/>
                </a:cxn>
              </a:cxnLst>
              <a:rect l="l" t="t" r="r" b="b"/>
              <a:pathLst>
                <a:path w="112966" h="112966">
                  <a:moveTo>
                    <a:pt x="112967" y="0"/>
                  </a:moveTo>
                  <a:lnTo>
                    <a:pt x="0" y="112967"/>
                  </a:lnTo>
                  <a:cubicBezTo>
                    <a:pt x="25356" y="64747"/>
                    <a:pt x="64747" y="25356"/>
                    <a:pt x="112967" y="0"/>
                  </a:cubicBezTo>
                  <a:close/>
                </a:path>
              </a:pathLst>
            </a:custGeom>
            <a:grpFill/>
            <a:ln w="9525" cap="flat">
              <a:noFill/>
              <a:prstDash val="solid"/>
              <a:miter/>
            </a:ln>
          </p:spPr>
          <p:txBody>
            <a:bodyPr rtlCol="0" anchor="ctr"/>
            <a:lstStyle/>
            <a:p>
              <a:endParaRPr lang="en-US"/>
            </a:p>
          </p:txBody>
        </p:sp>
        <p:sp>
          <p:nvSpPr>
            <p:cNvPr id="129" name="Freeform: Shape 128">
              <a:extLst>
                <a:ext uri="{FF2B5EF4-FFF2-40B4-BE49-F238E27FC236}">
                  <a16:creationId xmlns:a16="http://schemas.microsoft.com/office/drawing/2014/main" id="{27854033-BD20-4C77-8C5B-048F4B3BDD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31205" y="3164205"/>
              <a:ext cx="230314" cy="230314"/>
            </a:xfrm>
            <a:custGeom>
              <a:avLst/>
              <a:gdLst>
                <a:gd name="connsiteX0" fmla="*/ 230314 w 230314"/>
                <a:gd name="connsiteY0" fmla="*/ 0 h 230314"/>
                <a:gd name="connsiteX1" fmla="*/ 0 w 230314"/>
                <a:gd name="connsiteY1" fmla="*/ 230314 h 230314"/>
                <a:gd name="connsiteX2" fmla="*/ 3524 w 230314"/>
                <a:gd name="connsiteY2" fmla="*/ 209550 h 230314"/>
                <a:gd name="connsiteX3" fmla="*/ 209550 w 230314"/>
                <a:gd name="connsiteY3" fmla="*/ 3524 h 230314"/>
                <a:gd name="connsiteX4" fmla="*/ 230314 w 230314"/>
                <a:gd name="connsiteY4" fmla="*/ 0 h 230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14" h="230314">
                  <a:moveTo>
                    <a:pt x="230314" y="0"/>
                  </a:moveTo>
                  <a:lnTo>
                    <a:pt x="0" y="230314"/>
                  </a:lnTo>
                  <a:cubicBezTo>
                    <a:pt x="953" y="223361"/>
                    <a:pt x="2095" y="216408"/>
                    <a:pt x="3524" y="209550"/>
                  </a:cubicBezTo>
                  <a:lnTo>
                    <a:pt x="209550" y="3524"/>
                  </a:lnTo>
                  <a:cubicBezTo>
                    <a:pt x="216408" y="2095"/>
                    <a:pt x="223361" y="953"/>
                    <a:pt x="230314" y="0"/>
                  </a:cubicBezTo>
                  <a:close/>
                </a:path>
              </a:pathLst>
            </a:custGeom>
            <a:grpFill/>
            <a:ln w="9525" cap="flat">
              <a:noFill/>
              <a:prstDash val="solid"/>
              <a:miter/>
            </a:ln>
          </p:spPr>
          <p:txBody>
            <a:bodyPr rtlCol="0" anchor="ctr"/>
            <a:lstStyle/>
            <a:p>
              <a:endParaRPr lang="en-US"/>
            </a:p>
          </p:txBody>
        </p:sp>
        <p:sp>
          <p:nvSpPr>
            <p:cNvPr id="130" name="Freeform: Shape 129">
              <a:extLst>
                <a:ext uri="{FF2B5EF4-FFF2-40B4-BE49-F238E27FC236}">
                  <a16:creationId xmlns:a16="http://schemas.microsoft.com/office/drawing/2014/main" id="{BC93AA74-BEB3-444F-835B-7AA6ECE617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29300" y="3162300"/>
              <a:ext cx="294131" cy="294131"/>
            </a:xfrm>
            <a:custGeom>
              <a:avLst/>
              <a:gdLst>
                <a:gd name="connsiteX0" fmla="*/ 294132 w 294131"/>
                <a:gd name="connsiteY0" fmla="*/ 1238 h 294131"/>
                <a:gd name="connsiteX1" fmla="*/ 1238 w 294131"/>
                <a:gd name="connsiteY1" fmla="*/ 294132 h 294131"/>
                <a:gd name="connsiteX2" fmla="*/ 0 w 294131"/>
                <a:gd name="connsiteY2" fmla="*/ 278225 h 294131"/>
                <a:gd name="connsiteX3" fmla="*/ 278225 w 294131"/>
                <a:gd name="connsiteY3" fmla="*/ 0 h 294131"/>
                <a:gd name="connsiteX4" fmla="*/ 294132 w 294131"/>
                <a:gd name="connsiteY4" fmla="*/ 1238 h 294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131" h="294131">
                  <a:moveTo>
                    <a:pt x="294132" y="1238"/>
                  </a:moveTo>
                  <a:lnTo>
                    <a:pt x="1238" y="294132"/>
                  </a:lnTo>
                  <a:cubicBezTo>
                    <a:pt x="667" y="288893"/>
                    <a:pt x="0" y="283559"/>
                    <a:pt x="0" y="278225"/>
                  </a:cubicBezTo>
                  <a:lnTo>
                    <a:pt x="278225" y="0"/>
                  </a:lnTo>
                  <a:cubicBezTo>
                    <a:pt x="283559" y="0"/>
                    <a:pt x="288893" y="667"/>
                    <a:pt x="294132" y="1238"/>
                  </a:cubicBezTo>
                  <a:close/>
                </a:path>
              </a:pathLst>
            </a:custGeom>
            <a:grpFill/>
            <a:ln w="9525" cap="flat">
              <a:noFill/>
              <a:prstDash val="solid"/>
              <a:miter/>
            </a:ln>
          </p:spPr>
          <p:txBody>
            <a:bodyPr rtlCol="0" anchor="ctr"/>
            <a:lstStyle/>
            <a:p>
              <a:endParaRPr lang="en-US"/>
            </a:p>
          </p:txBody>
        </p:sp>
        <p:sp>
          <p:nvSpPr>
            <p:cNvPr id="131" name="Freeform: Shape 130">
              <a:extLst>
                <a:ext uri="{FF2B5EF4-FFF2-40B4-BE49-F238E27FC236}">
                  <a16:creationId xmlns:a16="http://schemas.microsoft.com/office/drawing/2014/main" id="{F00DF1C9-6952-4704-B8B3-95406E18E4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37205" y="3170110"/>
              <a:ext cx="337184" cy="337280"/>
            </a:xfrm>
            <a:custGeom>
              <a:avLst/>
              <a:gdLst>
                <a:gd name="connsiteX0" fmla="*/ 337185 w 337184"/>
                <a:gd name="connsiteY0" fmla="*/ 3905 h 337280"/>
                <a:gd name="connsiteX1" fmla="*/ 3810 w 337184"/>
                <a:gd name="connsiteY1" fmla="*/ 337280 h 337280"/>
                <a:gd name="connsiteX2" fmla="*/ 0 w 337184"/>
                <a:gd name="connsiteY2" fmla="*/ 323850 h 337280"/>
                <a:gd name="connsiteX3" fmla="*/ 323850 w 337184"/>
                <a:gd name="connsiteY3" fmla="*/ 0 h 337280"/>
                <a:gd name="connsiteX4" fmla="*/ 337185 w 337184"/>
                <a:gd name="connsiteY4" fmla="*/ 3905 h 33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84" h="337280">
                  <a:moveTo>
                    <a:pt x="337185" y="3905"/>
                  </a:moveTo>
                  <a:lnTo>
                    <a:pt x="3810" y="337280"/>
                  </a:lnTo>
                  <a:cubicBezTo>
                    <a:pt x="2381" y="332899"/>
                    <a:pt x="1143" y="328422"/>
                    <a:pt x="0" y="323850"/>
                  </a:cubicBezTo>
                  <a:lnTo>
                    <a:pt x="323850" y="0"/>
                  </a:lnTo>
                  <a:cubicBezTo>
                    <a:pt x="328327" y="1715"/>
                    <a:pt x="332804" y="2477"/>
                    <a:pt x="337185" y="3905"/>
                  </a:cubicBezTo>
                  <a:close/>
                </a:path>
              </a:pathLst>
            </a:custGeom>
            <a:grpFill/>
            <a:ln w="9525" cap="flat">
              <a:noFill/>
              <a:prstDash val="solid"/>
              <a:miter/>
            </a:ln>
          </p:spPr>
          <p:txBody>
            <a:bodyPr rtlCol="0" anchor="ctr"/>
            <a:lstStyle/>
            <a:p>
              <a:endParaRPr lang="en-US"/>
            </a:p>
          </p:txBody>
        </p:sp>
        <p:sp>
          <p:nvSpPr>
            <p:cNvPr id="132" name="Freeform: Shape 131">
              <a:extLst>
                <a:ext uri="{FF2B5EF4-FFF2-40B4-BE49-F238E27FC236}">
                  <a16:creationId xmlns:a16="http://schemas.microsoft.com/office/drawing/2014/main" id="{B34783FD-297C-40D2-964B-DBAE4DE283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3207" y="3186207"/>
              <a:ext cx="364617" cy="364617"/>
            </a:xfrm>
            <a:custGeom>
              <a:avLst/>
              <a:gdLst>
                <a:gd name="connsiteX0" fmla="*/ 364617 w 364617"/>
                <a:gd name="connsiteY0" fmla="*/ 5620 h 364617"/>
                <a:gd name="connsiteX1" fmla="*/ 5620 w 364617"/>
                <a:gd name="connsiteY1" fmla="*/ 364617 h 364617"/>
                <a:gd name="connsiteX2" fmla="*/ 0 w 364617"/>
                <a:gd name="connsiteY2" fmla="*/ 353187 h 364617"/>
                <a:gd name="connsiteX3" fmla="*/ 353187 w 364617"/>
                <a:gd name="connsiteY3" fmla="*/ 0 h 364617"/>
                <a:gd name="connsiteX4" fmla="*/ 364617 w 364617"/>
                <a:gd name="connsiteY4" fmla="*/ 5620 h 364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617" h="364617">
                  <a:moveTo>
                    <a:pt x="364617" y="5620"/>
                  </a:moveTo>
                  <a:lnTo>
                    <a:pt x="5620" y="364617"/>
                  </a:lnTo>
                  <a:cubicBezTo>
                    <a:pt x="3620" y="360902"/>
                    <a:pt x="1715" y="357092"/>
                    <a:pt x="0" y="353187"/>
                  </a:cubicBezTo>
                  <a:lnTo>
                    <a:pt x="353187" y="0"/>
                  </a:lnTo>
                  <a:cubicBezTo>
                    <a:pt x="357092" y="1715"/>
                    <a:pt x="360902" y="3715"/>
                    <a:pt x="364617" y="5620"/>
                  </a:cubicBezTo>
                  <a:close/>
                </a:path>
              </a:pathLst>
            </a:custGeom>
            <a:grpFill/>
            <a:ln w="9525" cap="flat">
              <a:noFill/>
              <a:prstDash val="solid"/>
              <a:miter/>
            </a:ln>
          </p:spPr>
          <p:txBody>
            <a:bodyPr rtlCol="0" anchor="ctr"/>
            <a:lstStyle/>
            <a:p>
              <a:endParaRPr lang="en-US"/>
            </a:p>
          </p:txBody>
        </p:sp>
        <p:sp>
          <p:nvSpPr>
            <p:cNvPr id="133" name="Freeform: Shape 132">
              <a:extLst>
                <a:ext uri="{FF2B5EF4-FFF2-40B4-BE49-F238E27FC236}">
                  <a16:creationId xmlns:a16="http://schemas.microsoft.com/office/drawing/2014/main" id="{DE621623-0357-4FD5-A1AC-4005010259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5305" y="3208305"/>
              <a:ext cx="380238" cy="380238"/>
            </a:xfrm>
            <a:custGeom>
              <a:avLst/>
              <a:gdLst>
                <a:gd name="connsiteX0" fmla="*/ 380238 w 380238"/>
                <a:gd name="connsiteY0" fmla="*/ 7239 h 380238"/>
                <a:gd name="connsiteX1" fmla="*/ 7239 w 380238"/>
                <a:gd name="connsiteY1" fmla="*/ 380238 h 380238"/>
                <a:gd name="connsiteX2" fmla="*/ 0 w 380238"/>
                <a:gd name="connsiteY2" fmla="*/ 370713 h 380238"/>
                <a:gd name="connsiteX3" fmla="*/ 370237 w 380238"/>
                <a:gd name="connsiteY3" fmla="*/ 0 h 380238"/>
                <a:gd name="connsiteX4" fmla="*/ 380238 w 380238"/>
                <a:gd name="connsiteY4" fmla="*/ 7239 h 380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238" h="380238">
                  <a:moveTo>
                    <a:pt x="380238" y="7239"/>
                  </a:moveTo>
                  <a:lnTo>
                    <a:pt x="7239" y="380238"/>
                  </a:lnTo>
                  <a:cubicBezTo>
                    <a:pt x="4763" y="377000"/>
                    <a:pt x="2381" y="373571"/>
                    <a:pt x="0" y="370713"/>
                  </a:cubicBezTo>
                  <a:lnTo>
                    <a:pt x="370237" y="0"/>
                  </a:lnTo>
                  <a:cubicBezTo>
                    <a:pt x="373571" y="2381"/>
                    <a:pt x="377000" y="4763"/>
                    <a:pt x="380238" y="7239"/>
                  </a:cubicBezTo>
                  <a:close/>
                </a:path>
              </a:pathLst>
            </a:custGeom>
            <a:grpFill/>
            <a:ln w="9525" cap="flat">
              <a:noFill/>
              <a:prstDash val="solid"/>
              <a:miter/>
            </a:ln>
          </p:spPr>
          <p:txBody>
            <a:bodyPr rtlCol="0" anchor="ctr"/>
            <a:lstStyle/>
            <a:p>
              <a:endParaRPr lang="en-US"/>
            </a:p>
          </p:txBody>
        </p:sp>
        <p:sp>
          <p:nvSpPr>
            <p:cNvPr id="134" name="Freeform: Shape 133">
              <a:extLst>
                <a:ext uri="{FF2B5EF4-FFF2-40B4-BE49-F238E27FC236}">
                  <a16:creationId xmlns:a16="http://schemas.microsoft.com/office/drawing/2014/main" id="{024F346E-10A0-458F-A9CA-8C0079472F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02832" y="3235832"/>
              <a:ext cx="385191" cy="385191"/>
            </a:xfrm>
            <a:custGeom>
              <a:avLst/>
              <a:gdLst>
                <a:gd name="connsiteX0" fmla="*/ 380905 w 385191"/>
                <a:gd name="connsiteY0" fmla="*/ 4286 h 385191"/>
                <a:gd name="connsiteX1" fmla="*/ 385191 w 385191"/>
                <a:gd name="connsiteY1" fmla="*/ 8573 h 385191"/>
                <a:gd name="connsiteX2" fmla="*/ 8573 w 385191"/>
                <a:gd name="connsiteY2" fmla="*/ 385191 h 385191"/>
                <a:gd name="connsiteX3" fmla="*/ 4286 w 385191"/>
                <a:gd name="connsiteY3" fmla="*/ 380905 h 385191"/>
                <a:gd name="connsiteX4" fmla="*/ 0 w 385191"/>
                <a:gd name="connsiteY4" fmla="*/ 376523 h 385191"/>
                <a:gd name="connsiteX5" fmla="*/ 376523 w 385191"/>
                <a:gd name="connsiteY5" fmla="*/ 0 h 385191"/>
                <a:gd name="connsiteX6" fmla="*/ 380905 w 385191"/>
                <a:gd name="connsiteY6" fmla="*/ 4286 h 385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191" h="385191">
                  <a:moveTo>
                    <a:pt x="380905" y="4286"/>
                  </a:moveTo>
                  <a:lnTo>
                    <a:pt x="385191" y="8573"/>
                  </a:lnTo>
                  <a:lnTo>
                    <a:pt x="8573" y="385191"/>
                  </a:lnTo>
                  <a:lnTo>
                    <a:pt x="4286" y="380905"/>
                  </a:lnTo>
                  <a:cubicBezTo>
                    <a:pt x="2762" y="379476"/>
                    <a:pt x="1334" y="377952"/>
                    <a:pt x="0" y="376523"/>
                  </a:cubicBezTo>
                  <a:lnTo>
                    <a:pt x="376523" y="0"/>
                  </a:lnTo>
                  <a:cubicBezTo>
                    <a:pt x="377952" y="1334"/>
                    <a:pt x="379476" y="2667"/>
                    <a:pt x="380905" y="4286"/>
                  </a:cubicBezTo>
                  <a:close/>
                </a:path>
              </a:pathLst>
            </a:custGeom>
            <a:grpFill/>
            <a:ln w="9525" cap="flat">
              <a:noFill/>
              <a:prstDash val="solid"/>
              <a:miter/>
            </a:ln>
          </p:spPr>
          <p:txBody>
            <a:bodyPr rtlCol="0" anchor="ctr"/>
            <a:lstStyle/>
            <a:p>
              <a:endParaRPr lang="en-US"/>
            </a:p>
          </p:txBody>
        </p:sp>
        <p:sp>
          <p:nvSpPr>
            <p:cNvPr id="135" name="Freeform: Shape 134">
              <a:extLst>
                <a:ext uri="{FF2B5EF4-FFF2-40B4-BE49-F238E27FC236}">
                  <a16:creationId xmlns:a16="http://schemas.microsoft.com/office/drawing/2014/main" id="{7937A2F7-01A9-47F3-BED6-B61D998408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35789" y="3268313"/>
              <a:ext cx="379761" cy="380237"/>
            </a:xfrm>
            <a:custGeom>
              <a:avLst/>
              <a:gdLst>
                <a:gd name="connsiteX0" fmla="*/ 372428 w 379761"/>
                <a:gd name="connsiteY0" fmla="*/ 0 h 380237"/>
                <a:gd name="connsiteX1" fmla="*/ 379762 w 379761"/>
                <a:gd name="connsiteY1" fmla="*/ 9525 h 380237"/>
                <a:gd name="connsiteX2" fmla="*/ 9525 w 379761"/>
                <a:gd name="connsiteY2" fmla="*/ 380238 h 380237"/>
                <a:gd name="connsiteX3" fmla="*/ 0 w 379761"/>
                <a:gd name="connsiteY3" fmla="*/ 372904 h 380237"/>
              </a:gdLst>
              <a:ahLst/>
              <a:cxnLst>
                <a:cxn ang="0">
                  <a:pos x="connsiteX0" y="connsiteY0"/>
                </a:cxn>
                <a:cxn ang="0">
                  <a:pos x="connsiteX1" y="connsiteY1"/>
                </a:cxn>
                <a:cxn ang="0">
                  <a:pos x="connsiteX2" y="connsiteY2"/>
                </a:cxn>
                <a:cxn ang="0">
                  <a:pos x="connsiteX3" y="connsiteY3"/>
                </a:cxn>
              </a:cxnLst>
              <a:rect l="l" t="t" r="r" b="b"/>
              <a:pathLst>
                <a:path w="379761" h="380237">
                  <a:moveTo>
                    <a:pt x="372428" y="0"/>
                  </a:moveTo>
                  <a:cubicBezTo>
                    <a:pt x="374999" y="3239"/>
                    <a:pt x="377381" y="6572"/>
                    <a:pt x="379762" y="9525"/>
                  </a:cubicBezTo>
                  <a:lnTo>
                    <a:pt x="9525" y="380238"/>
                  </a:lnTo>
                  <a:cubicBezTo>
                    <a:pt x="6096" y="377857"/>
                    <a:pt x="2762" y="375476"/>
                    <a:pt x="0" y="372904"/>
                  </a:cubicBezTo>
                  <a:close/>
                </a:path>
              </a:pathLst>
            </a:custGeom>
            <a:grp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5B44DAF8-5073-441A-82E1-180385D35F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2841" y="3305841"/>
              <a:ext cx="364807" cy="364807"/>
            </a:xfrm>
            <a:custGeom>
              <a:avLst/>
              <a:gdLst>
                <a:gd name="connsiteX0" fmla="*/ 359188 w 364807"/>
                <a:gd name="connsiteY0" fmla="*/ 0 h 364807"/>
                <a:gd name="connsiteX1" fmla="*/ 364808 w 364807"/>
                <a:gd name="connsiteY1" fmla="*/ 11621 h 364807"/>
                <a:gd name="connsiteX2" fmla="*/ 11621 w 364807"/>
                <a:gd name="connsiteY2" fmla="*/ 364808 h 364807"/>
                <a:gd name="connsiteX3" fmla="*/ 0 w 364807"/>
                <a:gd name="connsiteY3" fmla="*/ 359188 h 364807"/>
              </a:gdLst>
              <a:ahLst/>
              <a:cxnLst>
                <a:cxn ang="0">
                  <a:pos x="connsiteX0" y="connsiteY0"/>
                </a:cxn>
                <a:cxn ang="0">
                  <a:pos x="connsiteX1" y="connsiteY1"/>
                </a:cxn>
                <a:cxn ang="0">
                  <a:pos x="connsiteX2" y="connsiteY2"/>
                </a:cxn>
                <a:cxn ang="0">
                  <a:pos x="connsiteX3" y="connsiteY3"/>
                </a:cxn>
              </a:cxnLst>
              <a:rect l="l" t="t" r="r" b="b"/>
              <a:pathLst>
                <a:path w="364807" h="364807">
                  <a:moveTo>
                    <a:pt x="359188" y="0"/>
                  </a:moveTo>
                  <a:cubicBezTo>
                    <a:pt x="361188" y="3905"/>
                    <a:pt x="362998" y="7715"/>
                    <a:pt x="364808" y="11621"/>
                  </a:cubicBezTo>
                  <a:lnTo>
                    <a:pt x="11621" y="364808"/>
                  </a:lnTo>
                  <a:cubicBezTo>
                    <a:pt x="7715" y="362998"/>
                    <a:pt x="3905" y="361188"/>
                    <a:pt x="0" y="359188"/>
                  </a:cubicBezTo>
                  <a:close/>
                </a:path>
              </a:pathLst>
            </a:custGeom>
            <a:grpFill/>
            <a:ln w="9525"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52B0413D-0E36-4A90-8E6A-9EDC676A60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16370" y="3349466"/>
              <a:ext cx="337280" cy="337280"/>
            </a:xfrm>
            <a:custGeom>
              <a:avLst/>
              <a:gdLst>
                <a:gd name="connsiteX0" fmla="*/ 333470 w 337280"/>
                <a:gd name="connsiteY0" fmla="*/ 0 h 337280"/>
                <a:gd name="connsiteX1" fmla="*/ 337280 w 337280"/>
                <a:gd name="connsiteY1" fmla="*/ 13430 h 337280"/>
                <a:gd name="connsiteX2" fmla="*/ 13430 w 337280"/>
                <a:gd name="connsiteY2" fmla="*/ 337280 h 337280"/>
                <a:gd name="connsiteX3" fmla="*/ 0 w 337280"/>
                <a:gd name="connsiteY3" fmla="*/ 333470 h 337280"/>
              </a:gdLst>
              <a:ahLst/>
              <a:cxnLst>
                <a:cxn ang="0">
                  <a:pos x="connsiteX0" y="connsiteY0"/>
                </a:cxn>
                <a:cxn ang="0">
                  <a:pos x="connsiteX1" y="connsiteY1"/>
                </a:cxn>
                <a:cxn ang="0">
                  <a:pos x="connsiteX2" y="connsiteY2"/>
                </a:cxn>
                <a:cxn ang="0">
                  <a:pos x="connsiteX3" y="connsiteY3"/>
                </a:cxn>
              </a:cxnLst>
              <a:rect l="l" t="t" r="r" b="b"/>
              <a:pathLst>
                <a:path w="337280" h="337280">
                  <a:moveTo>
                    <a:pt x="333470" y="0"/>
                  </a:moveTo>
                  <a:cubicBezTo>
                    <a:pt x="334899" y="4382"/>
                    <a:pt x="336137" y="8858"/>
                    <a:pt x="337280" y="13430"/>
                  </a:cubicBezTo>
                  <a:lnTo>
                    <a:pt x="13430" y="337280"/>
                  </a:lnTo>
                  <a:cubicBezTo>
                    <a:pt x="8858" y="336137"/>
                    <a:pt x="4382" y="334899"/>
                    <a:pt x="0" y="333470"/>
                  </a:cubicBezTo>
                  <a:close/>
                </a:path>
              </a:pathLst>
            </a:custGeom>
            <a:grpFill/>
            <a:ln w="9525" cap="flat">
              <a:noFill/>
              <a:prstDash val="solid"/>
              <a:miter/>
            </a:ln>
          </p:spPr>
          <p:txBody>
            <a:bodyPr rtlCol="0" anchor="ctr"/>
            <a:lstStyle/>
            <a:p>
              <a:endParaRPr lang="en-US"/>
            </a:p>
          </p:txBody>
        </p:sp>
        <p:sp>
          <p:nvSpPr>
            <p:cNvPr id="138" name="Freeform: Shape 137">
              <a:extLst>
                <a:ext uri="{FF2B5EF4-FFF2-40B4-BE49-F238E27FC236}">
                  <a16:creationId xmlns:a16="http://schemas.microsoft.com/office/drawing/2014/main" id="{86059ECF-0D50-48AD-B67A-645EC29D33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67329" y="3400425"/>
              <a:ext cx="294227" cy="294132"/>
            </a:xfrm>
            <a:custGeom>
              <a:avLst/>
              <a:gdLst>
                <a:gd name="connsiteX0" fmla="*/ 292989 w 294227"/>
                <a:gd name="connsiteY0" fmla="*/ 0 h 294132"/>
                <a:gd name="connsiteX1" fmla="*/ 294227 w 294227"/>
                <a:gd name="connsiteY1" fmla="*/ 15907 h 294132"/>
                <a:gd name="connsiteX2" fmla="*/ 15907 w 294227"/>
                <a:gd name="connsiteY2" fmla="*/ 294132 h 294132"/>
                <a:gd name="connsiteX3" fmla="*/ 0 w 294227"/>
                <a:gd name="connsiteY3" fmla="*/ 292894 h 294132"/>
              </a:gdLst>
              <a:ahLst/>
              <a:cxnLst>
                <a:cxn ang="0">
                  <a:pos x="connsiteX0" y="connsiteY0"/>
                </a:cxn>
                <a:cxn ang="0">
                  <a:pos x="connsiteX1" y="connsiteY1"/>
                </a:cxn>
                <a:cxn ang="0">
                  <a:pos x="connsiteX2" y="connsiteY2"/>
                </a:cxn>
                <a:cxn ang="0">
                  <a:pos x="connsiteX3" y="connsiteY3"/>
                </a:cxn>
              </a:cxnLst>
              <a:rect l="l" t="t" r="r" b="b"/>
              <a:pathLst>
                <a:path w="294227" h="294132">
                  <a:moveTo>
                    <a:pt x="292989" y="0"/>
                  </a:moveTo>
                  <a:cubicBezTo>
                    <a:pt x="293561" y="5334"/>
                    <a:pt x="293942" y="10668"/>
                    <a:pt x="294227" y="15907"/>
                  </a:cubicBezTo>
                  <a:lnTo>
                    <a:pt x="15907" y="294132"/>
                  </a:lnTo>
                  <a:cubicBezTo>
                    <a:pt x="10668" y="294132"/>
                    <a:pt x="5334" y="293465"/>
                    <a:pt x="0" y="292894"/>
                  </a:cubicBezTo>
                  <a:close/>
                </a:path>
              </a:pathLst>
            </a:custGeom>
            <a:grpFill/>
            <a:ln w="9525" cap="flat">
              <a:noFill/>
              <a:prstDash val="solid"/>
              <a:miter/>
            </a:ln>
          </p:spPr>
          <p:txBody>
            <a:bodyPr rtlCol="0" anchor="ctr"/>
            <a:lstStyle/>
            <a:p>
              <a:endParaRPr lang="en-US"/>
            </a:p>
          </p:txBody>
        </p:sp>
        <p:sp>
          <p:nvSpPr>
            <p:cNvPr id="139" name="Freeform: Shape 138">
              <a:extLst>
                <a:ext uri="{FF2B5EF4-FFF2-40B4-BE49-F238E27FC236}">
                  <a16:creationId xmlns:a16="http://schemas.microsoft.com/office/drawing/2014/main" id="{B394906F-6BF2-447E-9886-F12708E128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29337" y="3462337"/>
              <a:ext cx="230314" cy="230314"/>
            </a:xfrm>
            <a:custGeom>
              <a:avLst/>
              <a:gdLst>
                <a:gd name="connsiteX0" fmla="*/ 230315 w 230314"/>
                <a:gd name="connsiteY0" fmla="*/ 0 h 230314"/>
                <a:gd name="connsiteX1" fmla="*/ 226886 w 230314"/>
                <a:gd name="connsiteY1" fmla="*/ 20574 h 230314"/>
                <a:gd name="connsiteX2" fmla="*/ 20669 w 230314"/>
                <a:gd name="connsiteY2" fmla="*/ 226790 h 230314"/>
                <a:gd name="connsiteX3" fmla="*/ 0 w 230314"/>
                <a:gd name="connsiteY3" fmla="*/ 230315 h 230314"/>
              </a:gdLst>
              <a:ahLst/>
              <a:cxnLst>
                <a:cxn ang="0">
                  <a:pos x="connsiteX0" y="connsiteY0"/>
                </a:cxn>
                <a:cxn ang="0">
                  <a:pos x="connsiteX1" y="connsiteY1"/>
                </a:cxn>
                <a:cxn ang="0">
                  <a:pos x="connsiteX2" y="connsiteY2"/>
                </a:cxn>
                <a:cxn ang="0">
                  <a:pos x="connsiteX3" y="connsiteY3"/>
                </a:cxn>
              </a:cxnLst>
              <a:rect l="l" t="t" r="r" b="b"/>
              <a:pathLst>
                <a:path w="230314" h="230314">
                  <a:moveTo>
                    <a:pt x="230315" y="0"/>
                  </a:moveTo>
                  <a:cubicBezTo>
                    <a:pt x="229457" y="6953"/>
                    <a:pt x="228314" y="13716"/>
                    <a:pt x="226886" y="20574"/>
                  </a:cubicBezTo>
                  <a:lnTo>
                    <a:pt x="20669" y="226790"/>
                  </a:lnTo>
                  <a:cubicBezTo>
                    <a:pt x="13811" y="228314"/>
                    <a:pt x="6953" y="229457"/>
                    <a:pt x="0" y="230315"/>
                  </a:cubicBezTo>
                  <a:close/>
                </a:path>
              </a:pathLst>
            </a:custGeom>
            <a:grpFill/>
            <a:ln w="9525" cap="flat">
              <a:noFill/>
              <a:prstDash val="solid"/>
              <a:miter/>
            </a:ln>
          </p:spPr>
          <p:txBody>
            <a:bodyPr rtlCol="0" anchor="ctr"/>
            <a:lstStyle/>
            <a:p>
              <a:endParaRPr lang="en-US"/>
            </a:p>
          </p:txBody>
        </p:sp>
        <p:sp>
          <p:nvSpPr>
            <p:cNvPr id="140" name="Freeform: Shape 139">
              <a:extLst>
                <a:ext uri="{FF2B5EF4-FFF2-40B4-BE49-F238E27FC236}">
                  <a16:creationId xmlns:a16="http://schemas.microsoft.com/office/drawing/2014/main" id="{A45EB96B-215A-4EBF-A594-2B08222339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18682" y="3551682"/>
              <a:ext cx="112871" cy="112871"/>
            </a:xfrm>
            <a:custGeom>
              <a:avLst/>
              <a:gdLst>
                <a:gd name="connsiteX0" fmla="*/ 112871 w 112871"/>
                <a:gd name="connsiteY0" fmla="*/ 0 h 112871"/>
                <a:gd name="connsiteX1" fmla="*/ 0 w 112871"/>
                <a:gd name="connsiteY1" fmla="*/ 112871 h 112871"/>
              </a:gdLst>
              <a:ahLst/>
              <a:cxnLst>
                <a:cxn ang="0">
                  <a:pos x="connsiteX0" y="connsiteY0"/>
                </a:cxn>
                <a:cxn ang="0">
                  <a:pos x="connsiteX1" y="connsiteY1"/>
                </a:cxn>
              </a:cxnLst>
              <a:rect l="l" t="t" r="r" b="b"/>
              <a:pathLst>
                <a:path w="112871" h="112871">
                  <a:moveTo>
                    <a:pt x="112871" y="0"/>
                  </a:moveTo>
                  <a:cubicBezTo>
                    <a:pt x="87618" y="48239"/>
                    <a:pt x="48239" y="87618"/>
                    <a:pt x="0" y="112871"/>
                  </a:cubicBezTo>
                  <a:close/>
                </a:path>
              </a:pathLst>
            </a:custGeom>
            <a:grpFill/>
            <a:ln w="9525" cap="flat">
              <a:noFill/>
              <a:prstDash val="solid"/>
              <a:miter/>
            </a:ln>
          </p:spPr>
          <p:txBody>
            <a:bodyPr rtlCol="0" anchor="ctr"/>
            <a:lstStyle/>
            <a:p>
              <a:endParaRPr lang="en-US" dirty="0"/>
            </a:p>
          </p:txBody>
        </p:sp>
      </p:grpSp>
      <p:graphicFrame>
        <p:nvGraphicFramePr>
          <p:cNvPr id="144" name="Content Placeholder 2">
            <a:extLst>
              <a:ext uri="{FF2B5EF4-FFF2-40B4-BE49-F238E27FC236}">
                <a16:creationId xmlns:a16="http://schemas.microsoft.com/office/drawing/2014/main" id="{73156F0E-11E3-AAD4-7951-B932E4833903}"/>
              </a:ext>
            </a:extLst>
          </p:cNvPr>
          <p:cNvGraphicFramePr>
            <a:graphicFrameLocks noGrp="1"/>
          </p:cNvGraphicFramePr>
          <p:nvPr>
            <p:ph idx="1"/>
            <p:extLst>
              <p:ext uri="{D42A27DB-BD31-4B8C-83A1-F6EECF244321}">
                <p14:modId xmlns:p14="http://schemas.microsoft.com/office/powerpoint/2010/main" val="3843773795"/>
              </p:ext>
            </p:extLst>
          </p:nvPr>
        </p:nvGraphicFramePr>
        <p:xfrm>
          <a:off x="4113104" y="358155"/>
          <a:ext cx="4726201" cy="44091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808233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7517A47C-B2E5-4B79-8061-D74B1311A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Freeform: Shape 12">
            <a:extLst>
              <a:ext uri="{FF2B5EF4-FFF2-40B4-BE49-F238E27FC236}">
                <a16:creationId xmlns:a16="http://schemas.microsoft.com/office/drawing/2014/main" id="{C505E780-2083-4CB5-A42A-5E0E2908EC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614166" cy="51435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rgbClr val="EFEFEF"/>
            </a:solidFill>
          </a:ln>
          <a:effectLst>
            <a:outerShdw blurRad="889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5" name="Freeform: Shape 14">
            <a:extLst>
              <a:ext uri="{FF2B5EF4-FFF2-40B4-BE49-F238E27FC236}">
                <a16:creationId xmlns:a16="http://schemas.microsoft.com/office/drawing/2014/main" id="{D2C0AE1C-0118-41AE-8A10-7CDCBF10E9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608608" cy="51435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5737534-EF20-B1C9-C6EA-574BB73C80A9}"/>
              </a:ext>
            </a:extLst>
          </p:cNvPr>
          <p:cNvSpPr>
            <a:spLocks noGrp="1"/>
          </p:cNvSpPr>
          <p:nvPr>
            <p:ph type="title"/>
          </p:nvPr>
        </p:nvSpPr>
        <p:spPr>
          <a:xfrm>
            <a:off x="466344" y="870966"/>
            <a:ext cx="2702052" cy="3394710"/>
          </a:xfrm>
        </p:spPr>
        <p:txBody>
          <a:bodyPr lIns="91440" tIns="45720" rIns="91440" bIns="45720" anchor="t">
            <a:normAutofit/>
          </a:bodyPr>
          <a:lstStyle/>
          <a:p>
            <a:r>
              <a:rPr lang="en-US" sz="3000" dirty="0"/>
              <a:t>5-minute self-care ideas (</a:t>
            </a:r>
            <a:r>
              <a:rPr lang="en-US" sz="3000" i="1" dirty="0"/>
              <a:t>that are not about self-improvement</a:t>
            </a:r>
            <a:r>
              <a:rPr lang="en-US" sz="3000" dirty="0"/>
              <a:t>)</a:t>
            </a:r>
          </a:p>
        </p:txBody>
      </p:sp>
      <p:sp>
        <p:nvSpPr>
          <p:cNvPr id="17" name="Rectangle 16">
            <a:extLst>
              <a:ext uri="{FF2B5EF4-FFF2-40B4-BE49-F238E27FC236}">
                <a16:creationId xmlns:a16="http://schemas.microsoft.com/office/drawing/2014/main" id="{463EEC44-1BA3-44ED-81FC-A644B04B2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311146"/>
            <a:ext cx="96012" cy="5280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840E9FA1-AFC4-B4D1-3309-52797A930D5F}"/>
              </a:ext>
            </a:extLst>
          </p:cNvPr>
          <p:cNvSpPr>
            <a:spLocks noGrp="1"/>
          </p:cNvSpPr>
          <p:nvPr>
            <p:ph idx="1"/>
          </p:nvPr>
        </p:nvSpPr>
        <p:spPr>
          <a:xfrm>
            <a:off x="3876318" y="525765"/>
            <a:ext cx="2756047" cy="2047897"/>
          </a:xfrm>
        </p:spPr>
        <p:txBody>
          <a:bodyPr lIns="91440" tIns="45720" rIns="91440" bIns="45720" anchor="t"/>
          <a:lstStyle/>
          <a:p>
            <a:pPr defTabSz="274320">
              <a:buFont typeface="Wingdings"/>
              <a:buChar char="Ø"/>
            </a:pPr>
            <a:r>
              <a:rPr lang="en-US" sz="1900" kern="1200" dirty="0">
                <a:latin typeface="+mn-lt"/>
                <a:ea typeface="+mn-ea"/>
                <a:cs typeface="Calibri"/>
              </a:rPr>
              <a:t>Clean/organize one thing</a:t>
            </a:r>
            <a:endParaRPr lang="en-US" sz="1900" dirty="0">
              <a:cs typeface="Calibri"/>
            </a:endParaRPr>
          </a:p>
          <a:p>
            <a:pPr defTabSz="274320">
              <a:buFont typeface="Wingdings"/>
              <a:buChar char="Ø"/>
            </a:pPr>
            <a:r>
              <a:rPr lang="en-US" sz="1900" kern="1200" dirty="0">
                <a:latin typeface="+mn-lt"/>
                <a:ea typeface="+mn-ea"/>
                <a:cs typeface="Calibri"/>
              </a:rPr>
              <a:t>Have a good cry</a:t>
            </a:r>
            <a:endParaRPr lang="en-US" sz="1900" kern="1200" dirty="0">
              <a:latin typeface="+mn-lt"/>
              <a:cs typeface="Calibri"/>
            </a:endParaRPr>
          </a:p>
          <a:p>
            <a:pPr defTabSz="274320">
              <a:buFont typeface="Wingdings"/>
              <a:buChar char="Ø"/>
            </a:pPr>
            <a:r>
              <a:rPr lang="en-US" sz="1900" kern="1200" dirty="0">
                <a:latin typeface="+mn-lt"/>
                <a:ea typeface="+mn-ea"/>
                <a:cs typeface="Calibri"/>
              </a:rPr>
              <a:t>Read some good news</a:t>
            </a:r>
            <a:endParaRPr lang="en-US" sz="1900" kern="1200" dirty="0">
              <a:latin typeface="+mn-lt"/>
              <a:cs typeface="Calibri"/>
            </a:endParaRPr>
          </a:p>
          <a:p>
            <a:pPr defTabSz="274320">
              <a:buFont typeface="Wingdings"/>
              <a:buChar char="Ø"/>
            </a:pPr>
            <a:r>
              <a:rPr lang="en-US" sz="1900" kern="1200" dirty="0">
                <a:latin typeface="+mn-lt"/>
                <a:ea typeface="+mn-ea"/>
                <a:cs typeface="Calibri"/>
              </a:rPr>
              <a:t>Put on lotion</a:t>
            </a:r>
            <a:endParaRPr lang="en-US" sz="1900" kern="1200" dirty="0">
              <a:latin typeface="+mn-lt"/>
              <a:cs typeface="Calibri"/>
            </a:endParaRPr>
          </a:p>
          <a:p>
            <a:pPr defTabSz="274320">
              <a:buFont typeface="Wingdings"/>
              <a:buChar char="Ø"/>
            </a:pPr>
            <a:r>
              <a:rPr lang="en-US" sz="1900" kern="1200" dirty="0">
                <a:latin typeface="+mn-lt"/>
                <a:ea typeface="+mn-ea"/>
                <a:cs typeface="Calibri"/>
              </a:rPr>
              <a:t>Cut or paint your fingernails</a:t>
            </a:r>
            <a:endParaRPr lang="en-US" sz="1900" kern="1200" dirty="0">
              <a:latin typeface="+mn-lt"/>
              <a:cs typeface="Calibri"/>
            </a:endParaRPr>
          </a:p>
          <a:p>
            <a:pPr defTabSz="274320">
              <a:buFont typeface="Wingdings"/>
              <a:buChar char="Ø"/>
            </a:pPr>
            <a:r>
              <a:rPr lang="en-US" sz="1900" kern="1200" dirty="0">
                <a:latin typeface="+mn-lt"/>
                <a:ea typeface="+mn-ea"/>
                <a:cs typeface="Calibri"/>
              </a:rPr>
              <a:t>Light candles</a:t>
            </a:r>
            <a:endParaRPr lang="en-US" sz="1900" kern="1200" dirty="0">
              <a:latin typeface="+mn-lt"/>
              <a:cs typeface="Calibri"/>
            </a:endParaRPr>
          </a:p>
          <a:p>
            <a:pPr defTabSz="274320">
              <a:buFont typeface="Wingdings"/>
              <a:buChar char="Ø"/>
            </a:pPr>
            <a:r>
              <a:rPr lang="en-US" sz="1900" kern="1200" dirty="0">
                <a:latin typeface="+mn-lt"/>
                <a:ea typeface="+mn-ea"/>
                <a:cs typeface="Calibri"/>
              </a:rPr>
              <a:t>Play your favorite song</a:t>
            </a:r>
            <a:endParaRPr lang="en-US" sz="1900" kern="1200" dirty="0">
              <a:latin typeface="+mn-lt"/>
              <a:cs typeface="Calibri"/>
            </a:endParaRPr>
          </a:p>
          <a:p>
            <a:pPr defTabSz="274320">
              <a:buFont typeface="Wingdings"/>
              <a:buChar char="Ø"/>
            </a:pPr>
            <a:r>
              <a:rPr lang="en-US" sz="1900" kern="1200" dirty="0">
                <a:latin typeface="+mn-lt"/>
                <a:ea typeface="+mn-ea"/>
                <a:cs typeface="Calibri"/>
              </a:rPr>
              <a:t>Laugh </a:t>
            </a:r>
            <a:r>
              <a:rPr lang="en-US" sz="1900" dirty="0">
                <a:cs typeface="Calibri"/>
              </a:rPr>
              <a:t>(</a:t>
            </a:r>
            <a:r>
              <a:rPr lang="en-US" sz="1900" kern="1200" dirty="0">
                <a:latin typeface="+mn-lt"/>
                <a:ea typeface="+mn-ea"/>
                <a:cs typeface="Calibri"/>
              </a:rPr>
              <a:t>at anything</a:t>
            </a:r>
            <a:r>
              <a:rPr lang="en-US" sz="1900" dirty="0">
                <a:cs typeface="Calibri"/>
              </a:rPr>
              <a:t>!)</a:t>
            </a:r>
            <a:endParaRPr lang="en-US" sz="1900" kern="1200" dirty="0">
              <a:latin typeface="+mn-lt"/>
              <a:cs typeface="Calibri"/>
            </a:endParaRPr>
          </a:p>
          <a:p>
            <a:pPr defTabSz="274320">
              <a:buFont typeface="Wingdings"/>
              <a:buChar char="Ø"/>
            </a:pPr>
            <a:r>
              <a:rPr lang="en-US" sz="1900" kern="1200" dirty="0">
                <a:latin typeface="+mn-lt"/>
                <a:ea typeface="+mn-ea"/>
                <a:cs typeface="Calibri"/>
              </a:rPr>
              <a:t>Go off the grid</a:t>
            </a:r>
            <a:endParaRPr lang="en-US" sz="1900" kern="1200" dirty="0">
              <a:latin typeface="+mn-lt"/>
              <a:cs typeface="Calibri"/>
            </a:endParaRPr>
          </a:p>
          <a:p>
            <a:pPr marL="205740" indent="-205740" defTabSz="274320"/>
            <a:endParaRPr lang="en-US" sz="1920" kern="1200">
              <a:solidFill>
                <a:schemeClr val="tx1"/>
              </a:solidFill>
              <a:latin typeface="+mn-lt"/>
              <a:ea typeface="+mn-ea"/>
              <a:cs typeface="Calibri"/>
            </a:endParaRPr>
          </a:p>
          <a:p>
            <a:pPr marL="205740" indent="-205740" defTabSz="274320"/>
            <a:endParaRPr lang="en-US" sz="1920" kern="1200">
              <a:solidFill>
                <a:schemeClr val="tx1"/>
              </a:solidFill>
              <a:latin typeface="+mn-lt"/>
              <a:ea typeface="+mn-ea"/>
              <a:cs typeface="Calibri"/>
            </a:endParaRPr>
          </a:p>
          <a:p>
            <a:endParaRPr lang="en-US" dirty="0">
              <a:cs typeface="Calibri"/>
            </a:endParaRPr>
          </a:p>
        </p:txBody>
      </p:sp>
      <p:sp>
        <p:nvSpPr>
          <p:cNvPr id="5" name="TextBox 4">
            <a:extLst>
              <a:ext uri="{FF2B5EF4-FFF2-40B4-BE49-F238E27FC236}">
                <a16:creationId xmlns:a16="http://schemas.microsoft.com/office/drawing/2014/main" id="{325AAB1A-4DFF-78B5-EC40-D162847177C5}"/>
              </a:ext>
            </a:extLst>
          </p:cNvPr>
          <p:cNvSpPr txBox="1"/>
          <p:nvPr/>
        </p:nvSpPr>
        <p:spPr>
          <a:xfrm>
            <a:off x="6855157" y="521877"/>
            <a:ext cx="2208359" cy="373948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defTabSz="274320">
              <a:spcAft>
                <a:spcPts val="600"/>
              </a:spcAft>
              <a:buFont typeface="Wingdings"/>
              <a:buChar char="Ø"/>
            </a:pPr>
            <a:r>
              <a:rPr lang="en-US" sz="1900" kern="1200" dirty="0">
                <a:solidFill>
                  <a:srgbClr val="771B61"/>
                </a:solidFill>
                <a:latin typeface="Calibri"/>
                <a:ea typeface="+mn-ea"/>
                <a:cs typeface="Arial"/>
              </a:rPr>
              <a:t>Breathe​</a:t>
            </a:r>
            <a:endParaRPr lang="en-US" sz="1900" dirty="0">
              <a:ea typeface="+mn-ea"/>
            </a:endParaRPr>
          </a:p>
          <a:p>
            <a:pPr marL="342900" indent="-342900" defTabSz="274320">
              <a:spcAft>
                <a:spcPts val="600"/>
              </a:spcAft>
              <a:buFont typeface="Wingdings"/>
              <a:buChar char="Ø"/>
            </a:pPr>
            <a:r>
              <a:rPr lang="en-US" sz="1900" kern="1200" dirty="0">
                <a:solidFill>
                  <a:srgbClr val="771B61"/>
                </a:solidFill>
                <a:latin typeface="Calibri"/>
                <a:ea typeface="+mn-ea"/>
                <a:cs typeface="Arial"/>
              </a:rPr>
              <a:t>Step outside​</a:t>
            </a:r>
            <a:endParaRPr lang="en-US" sz="1900" kern="1200" dirty="0">
              <a:solidFill>
                <a:srgbClr val="771B61"/>
              </a:solidFill>
              <a:latin typeface="Calibri"/>
              <a:cs typeface="Arial"/>
            </a:endParaRPr>
          </a:p>
          <a:p>
            <a:pPr marL="342900" indent="-342900" defTabSz="274320">
              <a:spcAft>
                <a:spcPts val="600"/>
              </a:spcAft>
              <a:buFont typeface="Wingdings"/>
              <a:buChar char="Ø"/>
            </a:pPr>
            <a:r>
              <a:rPr lang="en-US" sz="1900" kern="1200" dirty="0">
                <a:solidFill>
                  <a:srgbClr val="771B61"/>
                </a:solidFill>
                <a:latin typeface="Calibri"/>
                <a:ea typeface="+mn-ea"/>
                <a:cs typeface="Arial"/>
              </a:rPr>
              <a:t>Journal​</a:t>
            </a:r>
            <a:endParaRPr lang="en-US" sz="1900" kern="1200" dirty="0">
              <a:solidFill>
                <a:srgbClr val="771B61"/>
              </a:solidFill>
              <a:latin typeface="Calibri"/>
              <a:cs typeface="Arial"/>
            </a:endParaRPr>
          </a:p>
          <a:p>
            <a:pPr marL="342900" indent="-342900" defTabSz="274320">
              <a:spcAft>
                <a:spcPts val="600"/>
              </a:spcAft>
              <a:buFont typeface="Wingdings"/>
              <a:buChar char="Ø"/>
            </a:pPr>
            <a:r>
              <a:rPr lang="en-US" sz="1900" kern="1200" dirty="0">
                <a:solidFill>
                  <a:srgbClr val="771B61"/>
                </a:solidFill>
                <a:latin typeface="Calibri"/>
                <a:ea typeface="+mn-ea"/>
                <a:cs typeface="Arial"/>
              </a:rPr>
              <a:t>Sing and dance​</a:t>
            </a:r>
            <a:endParaRPr lang="en-US" sz="1900" kern="1200" dirty="0">
              <a:solidFill>
                <a:srgbClr val="771B61"/>
              </a:solidFill>
              <a:latin typeface="Calibri"/>
              <a:cs typeface="Arial"/>
            </a:endParaRPr>
          </a:p>
          <a:p>
            <a:pPr marL="342900" indent="-342900" defTabSz="274320">
              <a:spcAft>
                <a:spcPts val="600"/>
              </a:spcAft>
              <a:buFont typeface="Wingdings"/>
              <a:buChar char="Ø"/>
            </a:pPr>
            <a:r>
              <a:rPr lang="en-US" sz="1900" kern="1200" dirty="0">
                <a:solidFill>
                  <a:srgbClr val="771B61"/>
                </a:solidFill>
                <a:latin typeface="Calibri"/>
                <a:ea typeface="+mn-ea"/>
                <a:cs typeface="Arial"/>
              </a:rPr>
              <a:t>Stretch​</a:t>
            </a:r>
            <a:endParaRPr lang="en-US" sz="1900" kern="1200" dirty="0">
              <a:solidFill>
                <a:srgbClr val="771B61"/>
              </a:solidFill>
              <a:latin typeface="Calibri"/>
              <a:cs typeface="Arial"/>
            </a:endParaRPr>
          </a:p>
          <a:p>
            <a:pPr marL="342900" indent="-342900" defTabSz="274320">
              <a:spcAft>
                <a:spcPts val="600"/>
              </a:spcAft>
              <a:buFont typeface="Wingdings"/>
              <a:buChar char="Ø"/>
            </a:pPr>
            <a:r>
              <a:rPr lang="en-US" sz="1900" kern="1200" dirty="0">
                <a:solidFill>
                  <a:srgbClr val="771B61"/>
                </a:solidFill>
                <a:latin typeface="Calibri"/>
                <a:ea typeface="+mn-ea"/>
                <a:cs typeface="Arial"/>
              </a:rPr>
              <a:t>Shower​</a:t>
            </a:r>
            <a:endParaRPr lang="en-US" sz="1900" kern="1200" dirty="0">
              <a:solidFill>
                <a:srgbClr val="771B61"/>
              </a:solidFill>
              <a:latin typeface="Calibri"/>
              <a:cs typeface="Arial"/>
            </a:endParaRPr>
          </a:p>
          <a:p>
            <a:pPr marL="342900" indent="-342900" defTabSz="274320">
              <a:spcAft>
                <a:spcPts val="600"/>
              </a:spcAft>
              <a:buFont typeface="Wingdings"/>
              <a:buChar char="Ø"/>
            </a:pPr>
            <a:r>
              <a:rPr lang="en-US" sz="1900" kern="1200" dirty="0">
                <a:solidFill>
                  <a:srgbClr val="771B61"/>
                </a:solidFill>
                <a:latin typeface="Calibri"/>
                <a:ea typeface="+mn-ea"/>
                <a:cs typeface="Arial"/>
              </a:rPr>
              <a:t>Close your eyes​</a:t>
            </a:r>
            <a:endParaRPr lang="en-US" sz="1900" kern="1200" dirty="0">
              <a:solidFill>
                <a:srgbClr val="771B61"/>
              </a:solidFill>
              <a:latin typeface="Calibri"/>
              <a:cs typeface="Arial"/>
            </a:endParaRPr>
          </a:p>
          <a:p>
            <a:pPr marL="342900" indent="-342900" defTabSz="274320">
              <a:spcAft>
                <a:spcPts val="600"/>
              </a:spcAft>
              <a:buFont typeface="Wingdings"/>
              <a:buChar char="Ø"/>
            </a:pPr>
            <a:r>
              <a:rPr lang="en-US" sz="1900" kern="1200" dirty="0">
                <a:solidFill>
                  <a:srgbClr val="771B61"/>
                </a:solidFill>
                <a:latin typeface="Calibri"/>
                <a:ea typeface="+mn-ea"/>
                <a:cs typeface="Arial"/>
              </a:rPr>
              <a:t>Text a friend​</a:t>
            </a:r>
            <a:endParaRPr lang="en-US" sz="1900" kern="1200" dirty="0">
              <a:solidFill>
                <a:srgbClr val="771B61"/>
              </a:solidFill>
              <a:latin typeface="Calibri"/>
              <a:cs typeface="Arial"/>
            </a:endParaRPr>
          </a:p>
          <a:p>
            <a:pPr marL="342900" indent="-342900" defTabSz="274320">
              <a:spcAft>
                <a:spcPts val="600"/>
              </a:spcAft>
              <a:buFont typeface="Wingdings"/>
              <a:buChar char="Ø"/>
            </a:pPr>
            <a:r>
              <a:rPr lang="en-US" sz="1900" kern="1200" dirty="0">
                <a:solidFill>
                  <a:srgbClr val="771B61"/>
                </a:solidFill>
                <a:latin typeface="Calibri"/>
                <a:ea typeface="+mn-ea"/>
                <a:cs typeface="Arial"/>
              </a:rPr>
              <a:t>Say thank you​</a:t>
            </a:r>
            <a:endParaRPr lang="en-US" sz="1900" kern="1200" dirty="0">
              <a:solidFill>
                <a:srgbClr val="771B61"/>
              </a:solidFill>
              <a:latin typeface="Calibri"/>
              <a:cs typeface="Arial"/>
            </a:endParaRPr>
          </a:p>
          <a:p>
            <a:pPr marL="342900" indent="-342900" defTabSz="274320">
              <a:spcAft>
                <a:spcPts val="600"/>
              </a:spcAft>
              <a:buFont typeface="Wingdings"/>
              <a:buChar char="Ø"/>
            </a:pPr>
            <a:r>
              <a:rPr lang="en-US" sz="1900" kern="1200" dirty="0">
                <a:solidFill>
                  <a:srgbClr val="771B61"/>
                </a:solidFill>
                <a:latin typeface="Calibri"/>
                <a:ea typeface="+mn-ea"/>
                <a:cs typeface="Arial"/>
              </a:rPr>
              <a:t>Color or draw</a:t>
            </a:r>
            <a:endParaRPr lang="en-US" sz="1900" b="0" dirty="0">
              <a:solidFill>
                <a:schemeClr val="tx2"/>
              </a:solidFill>
              <a:cs typeface="Calibri"/>
            </a:endParaRPr>
          </a:p>
        </p:txBody>
      </p:sp>
    </p:spTree>
    <p:extLst>
      <p:ext uri="{BB962C8B-B14F-4D97-AF65-F5344CB8AC3E}">
        <p14:creationId xmlns:p14="http://schemas.microsoft.com/office/powerpoint/2010/main" val="99342669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useBgFill="1">
        <p:nvSpPr>
          <p:cNvPr id="9" name="Slide background fill">
            <a:extLst>
              <a:ext uri="{FF2B5EF4-FFF2-40B4-BE49-F238E27FC236}">
                <a16:creationId xmlns:a16="http://schemas.microsoft.com/office/drawing/2014/main" id="{CB49665F-0298-4449-8D2D-209989CB9E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1"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Color 2">
            <a:extLst>
              <a:ext uri="{FF2B5EF4-FFF2-40B4-BE49-F238E27FC236}">
                <a16:creationId xmlns:a16="http://schemas.microsoft.com/office/drawing/2014/main" id="{A71EEC14-174A-46FA-B046-4747504571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1" cy="51435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a:extLst>
              <a:ext uri="{FF2B5EF4-FFF2-40B4-BE49-F238E27FC236}">
                <a16:creationId xmlns:a16="http://schemas.microsoft.com/office/drawing/2014/main" id="{EEB6CB95-E653-4C6C-AE51-62FD848E8D5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16" y="-1"/>
            <a:ext cx="2601176" cy="5143499"/>
            <a:chOff x="651279" y="598259"/>
            <a:chExt cx="10889442" cy="5680742"/>
          </a:xfrm>
        </p:grpSpPr>
        <p:sp>
          <p:nvSpPr>
            <p:cNvPr id="14" name="Color">
              <a:extLst>
                <a:ext uri="{FF2B5EF4-FFF2-40B4-BE49-F238E27FC236}">
                  <a16:creationId xmlns:a16="http://schemas.microsoft.com/office/drawing/2014/main" id="{BDD3CB8E-ABA7-4F37-BB2C-64FFD19813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Color">
              <a:extLst>
                <a:ext uri="{FF2B5EF4-FFF2-40B4-BE49-F238E27FC236}">
                  <a16:creationId xmlns:a16="http://schemas.microsoft.com/office/drawing/2014/main" id="{C2CA788A-B2FD-494C-BED0-83E31F6DFF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3" y="0"/>
            <a:ext cx="9141717" cy="5143498"/>
            <a:chOff x="0" y="0"/>
            <a:chExt cx="12188952" cy="6858000"/>
          </a:xfrm>
        </p:grpSpPr>
        <p:sp>
          <p:nvSpPr>
            <p:cNvPr id="18" name="Freeform: Shape 17">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p:cNvSpPr>
            <a:spLocks noGrp="1"/>
          </p:cNvSpPr>
          <p:nvPr>
            <p:ph type="title"/>
          </p:nvPr>
        </p:nvSpPr>
        <p:spPr>
          <a:xfrm rot="16200000">
            <a:off x="-994410" y="1460754"/>
            <a:ext cx="4471416" cy="2091690"/>
          </a:xfrm>
        </p:spPr>
        <p:txBody>
          <a:bodyPr anchor="ctr">
            <a:normAutofit/>
          </a:bodyPr>
          <a:lstStyle/>
          <a:p>
            <a:pPr algn="l"/>
            <a:r>
              <a:rPr lang="en-US" sz="3600" dirty="0">
                <a:solidFill>
                  <a:schemeClr val="bg1"/>
                </a:solidFill>
              </a:rPr>
              <a:t>Bereavement Referral Resources</a:t>
            </a:r>
          </a:p>
        </p:txBody>
      </p:sp>
      <p:graphicFrame>
        <p:nvGraphicFramePr>
          <p:cNvPr id="5" name="Content Placeholder 2">
            <a:extLst>
              <a:ext uri="{FF2B5EF4-FFF2-40B4-BE49-F238E27FC236}">
                <a16:creationId xmlns:a16="http://schemas.microsoft.com/office/drawing/2014/main" id="{D4CB2A6C-9340-3B3A-D9BB-ED1B7055AB32}"/>
              </a:ext>
            </a:extLst>
          </p:cNvPr>
          <p:cNvGraphicFramePr>
            <a:graphicFrameLocks noGrp="1"/>
          </p:cNvGraphicFramePr>
          <p:nvPr>
            <p:ph idx="1"/>
            <p:extLst>
              <p:ext uri="{D42A27DB-BD31-4B8C-83A1-F6EECF244321}">
                <p14:modId xmlns:p14="http://schemas.microsoft.com/office/powerpoint/2010/main" val="2800042533"/>
              </p:ext>
            </p:extLst>
          </p:nvPr>
        </p:nvGraphicFramePr>
        <p:xfrm>
          <a:off x="2845722" y="216568"/>
          <a:ext cx="5669628" cy="47139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3544192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1A7AB-7074-4ED2-9D97-9332A4A4DE06}"/>
              </a:ext>
            </a:extLst>
          </p:cNvPr>
          <p:cNvSpPr>
            <a:spLocks noGrp="1"/>
          </p:cNvSpPr>
          <p:nvPr>
            <p:ph type="title"/>
          </p:nvPr>
        </p:nvSpPr>
        <p:spPr/>
        <p:txBody>
          <a:bodyPr/>
          <a:lstStyle/>
          <a:p>
            <a:r>
              <a:rPr lang="en-US"/>
              <a:t>References</a:t>
            </a:r>
          </a:p>
        </p:txBody>
      </p:sp>
      <p:sp>
        <p:nvSpPr>
          <p:cNvPr id="3" name="Content Placeholder 2">
            <a:extLst>
              <a:ext uri="{FF2B5EF4-FFF2-40B4-BE49-F238E27FC236}">
                <a16:creationId xmlns:a16="http://schemas.microsoft.com/office/drawing/2014/main" id="{72BEA1C1-C618-4CAD-949B-2FAD2818487B}"/>
              </a:ext>
            </a:extLst>
          </p:cNvPr>
          <p:cNvSpPr>
            <a:spLocks noGrp="1"/>
          </p:cNvSpPr>
          <p:nvPr>
            <p:ph idx="1"/>
          </p:nvPr>
        </p:nvSpPr>
        <p:spPr>
          <a:xfrm>
            <a:off x="178594" y="1416749"/>
            <a:ext cx="8779668" cy="3449288"/>
          </a:xfrm>
        </p:spPr>
        <p:txBody>
          <a:bodyPr lIns="91440" tIns="45720" rIns="91440" bIns="45720" anchor="t">
            <a:noAutofit/>
          </a:bodyPr>
          <a:lstStyle/>
          <a:p>
            <a:pPr>
              <a:lnSpc>
                <a:spcPct val="120000"/>
              </a:lnSpc>
              <a:spcBef>
                <a:spcPts val="0"/>
              </a:spcBef>
            </a:pPr>
            <a:r>
              <a:rPr lang="en-US" sz="1000" dirty="0">
                <a:latin typeface="Arial"/>
                <a:cs typeface="Arial"/>
              </a:rPr>
              <a:t>American Psychiatric Association. (2013a). </a:t>
            </a:r>
            <a:r>
              <a:rPr lang="en-US" sz="1000" i="1" dirty="0">
                <a:latin typeface="Arial"/>
                <a:cs typeface="Arial"/>
              </a:rPr>
              <a:t>Diagnostic and statistical manual of mental disorders </a:t>
            </a:r>
            <a:r>
              <a:rPr lang="en-US" sz="1000" dirty="0">
                <a:latin typeface="Arial"/>
                <a:cs typeface="Arial"/>
              </a:rPr>
              <a:t>(5th ed.). Arlington, VA: Author.</a:t>
            </a:r>
            <a:endParaRPr lang="en-US" sz="1000"/>
          </a:p>
          <a:p>
            <a:pPr>
              <a:lnSpc>
                <a:spcPct val="120000"/>
              </a:lnSpc>
              <a:spcBef>
                <a:spcPts val="0"/>
              </a:spcBef>
            </a:pPr>
            <a:r>
              <a:rPr lang="en-US" sz="1000" dirty="0">
                <a:latin typeface="Arial"/>
                <a:cs typeface="Arial"/>
              </a:rPr>
              <a:t>APA. (2013b). </a:t>
            </a:r>
            <a:r>
              <a:rPr lang="en-US" sz="1000" i="1" dirty="0">
                <a:latin typeface="Arial"/>
                <a:cs typeface="Arial"/>
              </a:rPr>
              <a:t>Highlights of changes from DSM-IV-TR to DSM-5</a:t>
            </a:r>
            <a:r>
              <a:rPr lang="en-US" sz="1000" dirty="0">
                <a:latin typeface="Arial"/>
                <a:cs typeface="Arial"/>
              </a:rPr>
              <a:t>. </a:t>
            </a:r>
            <a:r>
              <a:rPr lang="en-US" sz="1000" dirty="0">
                <a:latin typeface="Arial"/>
                <a:cs typeface="Arial"/>
                <a:hlinkClick r:id="rId2">
                  <a:extLst>
                    <a:ext uri="{A12FA001-AC4F-418D-AE19-62706E023703}">
                      <ahyp:hlinkClr xmlns:ahyp="http://schemas.microsoft.com/office/drawing/2018/hyperlinkcolor" val="tx"/>
                    </a:ext>
                  </a:extLst>
                </a:hlinkClick>
              </a:rPr>
              <a:t>https://psychiatry.msu.edu/_files/docs/Changes-From-DSM-IV-TR-to-DSM-5.pdf</a:t>
            </a:r>
            <a:endParaRPr lang="en-US" sz="1000" dirty="0">
              <a:latin typeface="Arial"/>
              <a:cs typeface="Arial"/>
            </a:endParaRPr>
          </a:p>
          <a:p>
            <a:pPr>
              <a:lnSpc>
                <a:spcPct val="120000"/>
              </a:lnSpc>
              <a:spcBef>
                <a:spcPts val="0"/>
              </a:spcBef>
            </a:pPr>
            <a:r>
              <a:rPr lang="en-US" sz="1000" dirty="0">
                <a:latin typeface="Arial"/>
                <a:cs typeface="Arial"/>
              </a:rPr>
              <a:t>APA. (2013c). </a:t>
            </a:r>
            <a:r>
              <a:rPr lang="en-US" sz="1000" i="1" dirty="0">
                <a:latin typeface="Arial"/>
                <a:cs typeface="Arial"/>
              </a:rPr>
              <a:t>Section III</a:t>
            </a:r>
            <a:r>
              <a:rPr lang="en-US" sz="1000" dirty="0">
                <a:latin typeface="Arial"/>
                <a:cs typeface="Arial"/>
              </a:rPr>
              <a:t>. </a:t>
            </a:r>
            <a:r>
              <a:rPr lang="en-US" sz="1000" dirty="0">
                <a:latin typeface="Arial"/>
                <a:cs typeface="Arial"/>
                <a:hlinkClick r:id="rId3">
                  <a:extLst>
                    <a:ext uri="{A12FA001-AC4F-418D-AE19-62706E023703}">
                      <ahyp:hlinkClr xmlns:ahyp="http://schemas.microsoft.com/office/drawing/2018/hyperlinkcolor" val="tx"/>
                    </a:ext>
                  </a:extLst>
                </a:hlinkClick>
              </a:rPr>
              <a:t>https://www.psychiatry.org/File%20Library/Psychiatrists/Practice/DSM/APA_DSM-5-Section-III.pdf</a:t>
            </a:r>
            <a:endParaRPr lang="en-US" sz="1000" dirty="0">
              <a:latin typeface="Arial"/>
              <a:cs typeface="Arial"/>
            </a:endParaRPr>
          </a:p>
          <a:p>
            <a:pPr>
              <a:lnSpc>
                <a:spcPct val="120000"/>
              </a:lnSpc>
              <a:spcBef>
                <a:spcPts val="0"/>
              </a:spcBef>
            </a:pPr>
            <a:r>
              <a:rPr lang="en-US" sz="1000" dirty="0">
                <a:latin typeface="Arial"/>
                <a:cs typeface="Arial"/>
              </a:rPr>
              <a:t>APA. (2020). </a:t>
            </a:r>
            <a:r>
              <a:rPr lang="en-US" sz="1000" i="1" dirty="0">
                <a:latin typeface="Arial"/>
                <a:cs typeface="Arial"/>
              </a:rPr>
              <a:t>View and comment on recently proposed changes to DSM–5</a:t>
            </a:r>
            <a:r>
              <a:rPr lang="en-US" sz="1000" dirty="0">
                <a:latin typeface="Arial"/>
                <a:cs typeface="Arial"/>
              </a:rPr>
              <a:t>. </a:t>
            </a:r>
            <a:r>
              <a:rPr lang="en-US" sz="1000" dirty="0">
                <a:latin typeface="Arial"/>
                <a:cs typeface="Arial"/>
                <a:hlinkClick r:id="rId4">
                  <a:extLst>
                    <a:ext uri="{A12FA001-AC4F-418D-AE19-62706E023703}">
                      <ahyp:hlinkClr xmlns:ahyp="http://schemas.microsoft.com/office/drawing/2018/hyperlinkcolor" val="tx"/>
                    </a:ext>
                  </a:extLst>
                </a:hlinkClick>
              </a:rPr>
              <a:t>https://www.psychiatry.org/psychiatrists/practice/dsm/proposed-changes</a:t>
            </a:r>
            <a:r>
              <a:rPr lang="en-US" sz="1000" dirty="0">
                <a:latin typeface="Arial"/>
                <a:cs typeface="Arial"/>
              </a:rPr>
              <a:t> (accessed November 2020)</a:t>
            </a:r>
          </a:p>
          <a:p>
            <a:pPr>
              <a:lnSpc>
                <a:spcPct val="120000"/>
              </a:lnSpc>
              <a:spcBef>
                <a:spcPts val="0"/>
              </a:spcBef>
            </a:pPr>
            <a:r>
              <a:rPr lang="en-US" sz="1000" dirty="0">
                <a:latin typeface="Arial"/>
                <a:cs typeface="Arial"/>
              </a:rPr>
              <a:t>APA. (2021a). </a:t>
            </a:r>
            <a:r>
              <a:rPr lang="en-US" sz="1000" i="1" dirty="0">
                <a:latin typeface="Arial"/>
                <a:cs typeface="Arial"/>
              </a:rPr>
              <a:t>DSM–5: Frequently asked questions</a:t>
            </a:r>
            <a:r>
              <a:rPr lang="en-US" sz="1000" dirty="0">
                <a:latin typeface="Arial"/>
                <a:cs typeface="Arial"/>
              </a:rPr>
              <a:t>. </a:t>
            </a:r>
            <a:r>
              <a:rPr lang="en-US" sz="1000" dirty="0">
                <a:latin typeface="Arial"/>
                <a:cs typeface="Arial"/>
                <a:hlinkClick r:id="rId5">
                  <a:extLst>
                    <a:ext uri="{A12FA001-AC4F-418D-AE19-62706E023703}">
                      <ahyp:hlinkClr xmlns:ahyp="http://schemas.microsoft.com/office/drawing/2018/hyperlinkcolor" val="tx"/>
                    </a:ext>
                  </a:extLst>
                </a:hlinkClick>
              </a:rPr>
              <a:t>https://www.psychiatry.org/psychiatrists/practice/dsm/feedback-and-questions/frequently-asked-questions</a:t>
            </a:r>
            <a:endParaRPr lang="en-US" sz="1000" dirty="0">
              <a:latin typeface="Arial"/>
              <a:cs typeface="Arial"/>
            </a:endParaRPr>
          </a:p>
          <a:p>
            <a:pPr>
              <a:lnSpc>
                <a:spcPct val="120000"/>
              </a:lnSpc>
              <a:spcBef>
                <a:spcPts val="0"/>
              </a:spcBef>
            </a:pPr>
            <a:r>
              <a:rPr lang="en-US" sz="1000" dirty="0">
                <a:latin typeface="Arial"/>
                <a:cs typeface="Arial"/>
              </a:rPr>
              <a:t>APA. (2021b). </a:t>
            </a:r>
            <a:r>
              <a:rPr lang="en-US" sz="1000" i="1" dirty="0">
                <a:latin typeface="Arial"/>
                <a:cs typeface="Arial"/>
              </a:rPr>
              <a:t>Submit proposals for making changes to DSM–5</a:t>
            </a:r>
            <a:r>
              <a:rPr lang="en-US" sz="1000" dirty="0">
                <a:latin typeface="Arial"/>
                <a:cs typeface="Arial"/>
              </a:rPr>
              <a:t>. </a:t>
            </a:r>
            <a:r>
              <a:rPr lang="en-US" sz="1000" dirty="0">
                <a:latin typeface="Arial"/>
                <a:cs typeface="Arial"/>
                <a:hlinkClick r:id="rId6">
                  <a:extLst>
                    <a:ext uri="{A12FA001-AC4F-418D-AE19-62706E023703}">
                      <ahyp:hlinkClr xmlns:ahyp="http://schemas.microsoft.com/office/drawing/2018/hyperlinkcolor" val="tx"/>
                    </a:ext>
                  </a:extLst>
                </a:hlinkClick>
              </a:rPr>
              <a:t>https://www.psychiatry.org/psychiatrists/practice/dsm/submit-proposals</a:t>
            </a:r>
            <a:endParaRPr lang="en-US" sz="1000" dirty="0">
              <a:latin typeface="Arial"/>
              <a:cs typeface="Arial"/>
            </a:endParaRPr>
          </a:p>
          <a:p>
            <a:pPr>
              <a:lnSpc>
                <a:spcPct val="120000"/>
              </a:lnSpc>
              <a:spcBef>
                <a:spcPts val="0"/>
              </a:spcBef>
            </a:pPr>
            <a:r>
              <a:rPr lang="en-US" sz="1000" err="1">
                <a:latin typeface="Arial"/>
                <a:cs typeface="Arial"/>
              </a:rPr>
              <a:t>Boelen</a:t>
            </a:r>
            <a:r>
              <a:rPr lang="en-US" sz="1000" dirty="0">
                <a:latin typeface="Arial"/>
                <a:cs typeface="Arial"/>
              </a:rPr>
              <a:t>, P. A., Eisma, M. C., Smid, G. E., &amp; </a:t>
            </a:r>
            <a:r>
              <a:rPr lang="en-US" sz="1000" err="1">
                <a:latin typeface="Arial"/>
                <a:cs typeface="Arial"/>
              </a:rPr>
              <a:t>Lenferink</a:t>
            </a:r>
            <a:r>
              <a:rPr lang="en-US" sz="1000" dirty="0">
                <a:latin typeface="Arial"/>
                <a:cs typeface="Arial"/>
              </a:rPr>
              <a:t>, L. (2020). Prolonged grief disorder in section II of DSM-5: A commentary. </a:t>
            </a:r>
            <a:r>
              <a:rPr lang="en-US" sz="1000" i="1" dirty="0">
                <a:latin typeface="Arial"/>
                <a:cs typeface="Arial"/>
              </a:rPr>
              <a:t>European Journal of </a:t>
            </a:r>
            <a:r>
              <a:rPr lang="en-US" sz="1000" i="1" err="1">
                <a:latin typeface="Arial"/>
                <a:cs typeface="Arial"/>
              </a:rPr>
              <a:t>Psychotraumatology</a:t>
            </a:r>
            <a:r>
              <a:rPr lang="en-US" sz="1000" i="1" dirty="0">
                <a:latin typeface="Arial"/>
                <a:cs typeface="Arial"/>
              </a:rPr>
              <a:t>, 11</a:t>
            </a:r>
            <a:r>
              <a:rPr lang="en-US" sz="1000" dirty="0">
                <a:latin typeface="Arial"/>
                <a:cs typeface="Arial"/>
              </a:rPr>
              <a:t>(1). </a:t>
            </a:r>
            <a:r>
              <a:rPr lang="en-US" sz="1000" dirty="0">
                <a:latin typeface="Arial"/>
                <a:cs typeface="Arial"/>
                <a:hlinkClick r:id="rId7">
                  <a:extLst>
                    <a:ext uri="{A12FA001-AC4F-418D-AE19-62706E023703}">
                      <ahyp:hlinkClr xmlns:ahyp="http://schemas.microsoft.com/office/drawing/2018/hyperlinkcolor" val="tx"/>
                    </a:ext>
                  </a:extLst>
                </a:hlinkClick>
              </a:rPr>
              <a:t>https://doi.org/10.1080/20008198.2020.1771008</a:t>
            </a:r>
            <a:r>
              <a:rPr lang="en-US" sz="1000" dirty="0">
                <a:latin typeface="Arial"/>
                <a:cs typeface="Arial"/>
              </a:rPr>
              <a:t> </a:t>
            </a:r>
          </a:p>
          <a:p>
            <a:pPr>
              <a:lnSpc>
                <a:spcPct val="120000"/>
              </a:lnSpc>
              <a:spcBef>
                <a:spcPts val="0"/>
              </a:spcBef>
            </a:pPr>
            <a:r>
              <a:rPr lang="en-US" sz="1000" dirty="0">
                <a:latin typeface="Arial"/>
                <a:cs typeface="Arial"/>
              </a:rPr>
              <a:t>Breitbart W., </a:t>
            </a:r>
            <a:r>
              <a:rPr lang="en-US" sz="1000" err="1">
                <a:latin typeface="Arial"/>
                <a:cs typeface="Arial"/>
              </a:rPr>
              <a:t>Chochinov</a:t>
            </a:r>
            <a:r>
              <a:rPr lang="en-US" sz="1000" dirty="0">
                <a:latin typeface="Arial"/>
                <a:cs typeface="Arial"/>
              </a:rPr>
              <a:t>, H. M., </a:t>
            </a:r>
            <a:r>
              <a:rPr lang="en-US" sz="1000" err="1">
                <a:latin typeface="Arial"/>
                <a:cs typeface="Arial"/>
              </a:rPr>
              <a:t>Alici</a:t>
            </a:r>
            <a:r>
              <a:rPr lang="en-US" sz="1000" dirty="0">
                <a:latin typeface="Arial"/>
                <a:cs typeface="Arial"/>
              </a:rPr>
              <a:t>, Y (2011). Palliative care. In J. Levenson (Ed.), </a:t>
            </a:r>
            <a:r>
              <a:rPr lang="en-US" sz="1000" i="1" dirty="0">
                <a:latin typeface="Arial"/>
                <a:cs typeface="Arial"/>
              </a:rPr>
              <a:t>Textbook of psychosomatic medicine: Psychiatric care of the medically </a:t>
            </a:r>
            <a:r>
              <a:rPr lang="en-US" sz="1000" i="1" err="1">
                <a:latin typeface="Arial"/>
                <a:cs typeface="Arial"/>
              </a:rPr>
              <a:t>iII</a:t>
            </a:r>
            <a:r>
              <a:rPr lang="en-US" sz="1000" i="1" dirty="0">
                <a:latin typeface="Arial"/>
                <a:cs typeface="Arial"/>
              </a:rPr>
              <a:t> </a:t>
            </a:r>
            <a:r>
              <a:rPr lang="en-US" sz="1000" dirty="0">
                <a:latin typeface="Arial"/>
                <a:cs typeface="Arial"/>
              </a:rPr>
              <a:t>(2nd ed.). American Psychiatric Publishing.</a:t>
            </a:r>
          </a:p>
          <a:p>
            <a:pPr>
              <a:lnSpc>
                <a:spcPct val="120000"/>
              </a:lnSpc>
              <a:spcBef>
                <a:spcPts val="0"/>
              </a:spcBef>
            </a:pPr>
            <a:r>
              <a:rPr lang="en-US" sz="1000" dirty="0">
                <a:latin typeface="Arial"/>
                <a:cs typeface="Arial"/>
              </a:rPr>
              <a:t>Bretherton, I. (1992). The origins of attachment theory: John Bowlby and Mary Ainsworth. </a:t>
            </a:r>
            <a:r>
              <a:rPr lang="en-US" sz="1000" i="1" dirty="0">
                <a:latin typeface="Arial"/>
                <a:cs typeface="Arial"/>
              </a:rPr>
              <a:t>Developmental Psychology, 28</a:t>
            </a:r>
            <a:r>
              <a:rPr lang="en-US" sz="1000" dirty="0">
                <a:latin typeface="Arial"/>
                <a:cs typeface="Arial"/>
              </a:rPr>
              <a:t>, 759-775. Retrieved from </a:t>
            </a:r>
            <a:r>
              <a:rPr lang="en-US" sz="1000" dirty="0">
                <a:latin typeface="Arial"/>
                <a:cs typeface="Arial"/>
                <a:hlinkClick r:id="rId8">
                  <a:extLst>
                    <a:ext uri="{A12FA001-AC4F-418D-AE19-62706E023703}">
                      <ahyp:hlinkClr xmlns:ahyp="http://schemas.microsoft.com/office/drawing/2018/hyperlinkcolor" val="tx"/>
                    </a:ext>
                  </a:extLst>
                </a:hlinkClick>
              </a:rPr>
              <a:t>http://www.psychology.sunysb.edu/attachment/online/inge_origins.pdf</a:t>
            </a:r>
          </a:p>
          <a:p>
            <a:pPr>
              <a:lnSpc>
                <a:spcPct val="120000"/>
              </a:lnSpc>
              <a:spcBef>
                <a:spcPts val="0"/>
              </a:spcBef>
            </a:pPr>
            <a:r>
              <a:rPr lang="en-US" sz="1000">
                <a:latin typeface="Arial"/>
                <a:cs typeface="Arial"/>
              </a:rPr>
              <a:t>Centers for Disease Control and Prevention. (2015). </a:t>
            </a:r>
            <a:r>
              <a:rPr lang="en-US" sz="1000" i="1">
                <a:latin typeface="Arial"/>
                <a:cs typeface="Arial"/>
              </a:rPr>
              <a:t>International Classification of Diseases (ICD-10-CM/PCS) Transition – Background</a:t>
            </a:r>
            <a:r>
              <a:rPr lang="en-US" sz="1000">
                <a:latin typeface="Arial"/>
                <a:cs typeface="Arial"/>
              </a:rPr>
              <a:t>. </a:t>
            </a:r>
            <a:r>
              <a:rPr lang="en-US" sz="1000" dirty="0">
                <a:latin typeface="Arial"/>
                <a:cs typeface="Arial"/>
                <a:hlinkClick r:id="rId9">
                  <a:extLst>
                    <a:ext uri="{A12FA001-AC4F-418D-AE19-62706E023703}">
                      <ahyp:hlinkClr xmlns:ahyp="http://schemas.microsoft.com/office/drawing/2018/hyperlinkcolor" val="tx"/>
                    </a:ext>
                  </a:extLst>
                </a:hlinkClick>
              </a:rPr>
              <a:t>https://www.cdc.gov/nchs/icd/icd10cm_pcs_background.htm</a:t>
            </a:r>
            <a:endParaRPr lang="en-US" sz="1000">
              <a:latin typeface="Arial"/>
              <a:cs typeface="Arial"/>
            </a:endParaRPr>
          </a:p>
          <a:p>
            <a:pPr>
              <a:lnSpc>
                <a:spcPct val="120000"/>
              </a:lnSpc>
              <a:spcBef>
                <a:spcPts val="0"/>
              </a:spcBef>
            </a:pPr>
            <a:r>
              <a:rPr lang="en-US" sz="1000" dirty="0">
                <a:latin typeface="Arial"/>
                <a:cs typeface="Arial"/>
              </a:rPr>
              <a:t>Griffith, J. L., &amp; Gaby, L. (2005). Brief psychotherapy at the bedside: Countering demoralization from medical illness. </a:t>
            </a:r>
            <a:r>
              <a:rPr lang="en-US" sz="1000" i="1" dirty="0">
                <a:latin typeface="Arial"/>
                <a:cs typeface="Arial"/>
              </a:rPr>
              <a:t>Psychosomatics, 46</a:t>
            </a:r>
            <a:r>
              <a:rPr lang="en-US" sz="1000" dirty="0">
                <a:latin typeface="Arial"/>
                <a:cs typeface="Arial"/>
              </a:rPr>
              <a:t>(2), 109-116. </a:t>
            </a:r>
            <a:r>
              <a:rPr lang="en-US" sz="1000" dirty="0">
                <a:latin typeface="Arial"/>
                <a:cs typeface="Arial"/>
                <a:hlinkClick r:id="rId10">
                  <a:extLst>
                    <a:ext uri="{A12FA001-AC4F-418D-AE19-62706E023703}">
                      <ahyp:hlinkClr xmlns:ahyp="http://schemas.microsoft.com/office/drawing/2018/hyperlinkcolor" val="tx"/>
                    </a:ext>
                  </a:extLst>
                </a:hlinkClick>
              </a:rPr>
              <a:t>https://doi.org/10.1176/appi.psy.46.2.109</a:t>
            </a:r>
            <a:endParaRPr lang="en-US" sz="1000">
              <a:latin typeface="Arial"/>
              <a:cs typeface="Arial"/>
            </a:endParaRPr>
          </a:p>
          <a:p>
            <a:pPr>
              <a:lnSpc>
                <a:spcPct val="120000"/>
              </a:lnSpc>
              <a:spcBef>
                <a:spcPts val="0"/>
              </a:spcBef>
            </a:pPr>
            <a:endParaRPr lang="en-US" sz="1000" dirty="0"/>
          </a:p>
        </p:txBody>
      </p:sp>
    </p:spTree>
    <p:extLst>
      <p:ext uri="{BB962C8B-B14F-4D97-AF65-F5344CB8AC3E}">
        <p14:creationId xmlns:p14="http://schemas.microsoft.com/office/powerpoint/2010/main" val="165689599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1A7AB-7074-4ED2-9D97-9332A4A4DE06}"/>
              </a:ext>
            </a:extLst>
          </p:cNvPr>
          <p:cNvSpPr>
            <a:spLocks noGrp="1"/>
          </p:cNvSpPr>
          <p:nvPr>
            <p:ph type="title"/>
          </p:nvPr>
        </p:nvSpPr>
        <p:spPr/>
        <p:txBody>
          <a:bodyPr/>
          <a:lstStyle/>
          <a:p>
            <a:r>
              <a:rPr lang="en-US"/>
              <a:t>References</a:t>
            </a:r>
          </a:p>
        </p:txBody>
      </p:sp>
      <p:sp>
        <p:nvSpPr>
          <p:cNvPr id="3" name="Content Placeholder 2">
            <a:extLst>
              <a:ext uri="{FF2B5EF4-FFF2-40B4-BE49-F238E27FC236}">
                <a16:creationId xmlns:a16="http://schemas.microsoft.com/office/drawing/2014/main" id="{72BEA1C1-C618-4CAD-949B-2FAD2818487B}"/>
              </a:ext>
            </a:extLst>
          </p:cNvPr>
          <p:cNvSpPr>
            <a:spLocks noGrp="1"/>
          </p:cNvSpPr>
          <p:nvPr>
            <p:ph idx="1"/>
          </p:nvPr>
        </p:nvSpPr>
        <p:spPr>
          <a:xfrm>
            <a:off x="178594" y="1416749"/>
            <a:ext cx="8779668" cy="3613594"/>
          </a:xfrm>
        </p:spPr>
        <p:txBody>
          <a:bodyPr lIns="91440" tIns="45720" rIns="91440" bIns="45720" anchor="t">
            <a:noAutofit/>
          </a:bodyPr>
          <a:lstStyle/>
          <a:p>
            <a:pPr>
              <a:lnSpc>
                <a:spcPct val="120000"/>
              </a:lnSpc>
              <a:spcBef>
                <a:spcPts val="0"/>
              </a:spcBef>
            </a:pPr>
            <a:r>
              <a:rPr lang="en-US" sz="1000" dirty="0">
                <a:latin typeface="Arial"/>
                <a:cs typeface="Arial"/>
              </a:rPr>
              <a:t>Haley, E. (2018, February 14.) </a:t>
            </a:r>
            <a:r>
              <a:rPr lang="en-US" sz="1000" i="1" dirty="0">
                <a:latin typeface="Arial"/>
                <a:cs typeface="Arial"/>
              </a:rPr>
              <a:t>A grief concept you should care about: Continuing bonds. </a:t>
            </a:r>
            <a:r>
              <a:rPr lang="en-US" sz="1000" dirty="0">
                <a:latin typeface="Arial"/>
                <a:cs typeface="Arial"/>
              </a:rPr>
              <a:t>What’s Your Grief. </a:t>
            </a:r>
            <a:r>
              <a:rPr lang="en-US" sz="1000" dirty="0">
                <a:latin typeface="Arial"/>
                <a:cs typeface="Arial"/>
                <a:hlinkClick r:id="rId2">
                  <a:extLst>
                    <a:ext uri="{A12FA001-AC4F-418D-AE19-62706E023703}">
                      <ahyp:hlinkClr xmlns:ahyp="http://schemas.microsoft.com/office/drawing/2018/hyperlinkcolor" val="tx"/>
                    </a:ext>
                  </a:extLst>
                </a:hlinkClick>
              </a:rPr>
              <a:t>https://whatsyourgrief.com/grief-concept-care-continuing-bonds/</a:t>
            </a:r>
            <a:endParaRPr lang="en-US" sz="1000" dirty="0">
              <a:latin typeface="Arial"/>
              <a:cs typeface="Arial"/>
            </a:endParaRPr>
          </a:p>
          <a:p>
            <a:pPr>
              <a:lnSpc>
                <a:spcPct val="120000"/>
              </a:lnSpc>
              <a:spcBef>
                <a:spcPts val="0"/>
              </a:spcBef>
            </a:pPr>
            <a:r>
              <a:rPr lang="en-US" sz="1000" dirty="0">
                <a:latin typeface="Arial"/>
                <a:cs typeface="Arial"/>
              </a:rPr>
              <a:t>Ito, M., Nakajima, S., Fujisawa, D., Miyashita, M., Kim, Y., Shear, M. K., Ghesquiere, A., &amp; Wall, M. M. (2012). Brief measure for screening complicated grief: Reliability and discriminant validity. </a:t>
            </a:r>
            <a:r>
              <a:rPr lang="en-US" sz="1000" i="1" err="1">
                <a:latin typeface="Arial"/>
                <a:cs typeface="Arial"/>
              </a:rPr>
              <a:t>PloS</a:t>
            </a:r>
            <a:r>
              <a:rPr lang="en-US" sz="1000" i="1" dirty="0">
                <a:latin typeface="Arial"/>
                <a:cs typeface="Arial"/>
              </a:rPr>
              <a:t> One, 7</a:t>
            </a:r>
            <a:r>
              <a:rPr lang="en-US" sz="1000" dirty="0">
                <a:latin typeface="Arial"/>
                <a:cs typeface="Arial"/>
              </a:rPr>
              <a:t>(2), e31209. </a:t>
            </a:r>
            <a:r>
              <a:rPr lang="en-US" sz="1000" dirty="0">
                <a:latin typeface="Arial"/>
                <a:cs typeface="Arial"/>
                <a:hlinkClick r:id="rId3">
                  <a:extLst>
                    <a:ext uri="{A12FA001-AC4F-418D-AE19-62706E023703}">
                      <ahyp:hlinkClr xmlns:ahyp="http://schemas.microsoft.com/office/drawing/2018/hyperlinkcolor" val="tx"/>
                    </a:ext>
                  </a:extLst>
                </a:hlinkClick>
              </a:rPr>
              <a:t>https://doi.org/10.1371/journal.pone.0031209</a:t>
            </a:r>
            <a:endParaRPr lang="en-US" sz="1000" dirty="0">
              <a:latin typeface="Arial"/>
              <a:cs typeface="Arial"/>
            </a:endParaRPr>
          </a:p>
          <a:p>
            <a:pPr>
              <a:lnSpc>
                <a:spcPct val="120000"/>
              </a:lnSpc>
              <a:spcBef>
                <a:spcPts val="0"/>
              </a:spcBef>
            </a:pPr>
            <a:r>
              <a:rPr lang="en-US" sz="1000" dirty="0">
                <a:latin typeface="Arial"/>
                <a:cs typeface="Arial"/>
              </a:rPr>
              <a:t>Jordan, J. R., &amp; Neimeyer, R. A. (2003). Does grief counseling work? </a:t>
            </a:r>
            <a:r>
              <a:rPr lang="en-US" sz="1000" i="1" dirty="0">
                <a:latin typeface="Arial"/>
                <a:cs typeface="Arial"/>
              </a:rPr>
              <a:t>Death Studies, 27</a:t>
            </a:r>
            <a:r>
              <a:rPr lang="en-US" sz="1000" dirty="0">
                <a:latin typeface="Arial"/>
                <a:cs typeface="Arial"/>
              </a:rPr>
              <a:t>(9), 763-786. </a:t>
            </a:r>
            <a:r>
              <a:rPr lang="en-US" sz="1000" dirty="0">
                <a:latin typeface="Arial"/>
                <a:cs typeface="Arial"/>
                <a:hlinkClick r:id="rId4">
                  <a:extLst>
                    <a:ext uri="{A12FA001-AC4F-418D-AE19-62706E023703}">
                      <ahyp:hlinkClr xmlns:ahyp="http://schemas.microsoft.com/office/drawing/2018/hyperlinkcolor" val="tx"/>
                    </a:ext>
                  </a:extLst>
                </a:hlinkClick>
              </a:rPr>
              <a:t>https://doi.org/10.1080/713842360</a:t>
            </a:r>
            <a:endParaRPr lang="en-US" sz="1000" dirty="0">
              <a:latin typeface="Arial"/>
              <a:cs typeface="Arial"/>
            </a:endParaRPr>
          </a:p>
          <a:p>
            <a:pPr>
              <a:lnSpc>
                <a:spcPct val="120000"/>
              </a:lnSpc>
              <a:spcBef>
                <a:spcPts val="0"/>
              </a:spcBef>
            </a:pPr>
            <a:r>
              <a:rPr lang="en-US" sz="1000" dirty="0">
                <a:latin typeface="Arial"/>
                <a:cs typeface="Arial"/>
              </a:rPr>
              <a:t>Kavan, M. G., &amp; Barone, E. J. (2014, November 15). Grief and Major Depression – Controversy over changes in DSM-5 diagnostic criteria. </a:t>
            </a:r>
            <a:r>
              <a:rPr lang="en-US" sz="1000" i="1" dirty="0">
                <a:latin typeface="Arial"/>
                <a:cs typeface="Arial"/>
              </a:rPr>
              <a:t>American Family Physician, 90</a:t>
            </a:r>
            <a:r>
              <a:rPr lang="en-US" sz="1000" dirty="0">
                <a:latin typeface="Arial"/>
                <a:cs typeface="Arial"/>
              </a:rPr>
              <a:t>(10), 690, 694. Retrieved from </a:t>
            </a:r>
            <a:r>
              <a:rPr lang="en-US" sz="1000" dirty="0">
                <a:latin typeface="Arial"/>
                <a:cs typeface="Arial"/>
                <a:hlinkClick r:id="rId5">
                  <a:extLst>
                    <a:ext uri="{A12FA001-AC4F-418D-AE19-62706E023703}">
                      <ahyp:hlinkClr xmlns:ahyp="http://schemas.microsoft.com/office/drawing/2018/hyperlinkcolor" val="tx"/>
                    </a:ext>
                  </a:extLst>
                </a:hlinkClick>
              </a:rPr>
              <a:t>https://www.aafp.org/afp/2014/1115/p690.html#afp20141115p690-t1</a:t>
            </a:r>
            <a:endParaRPr lang="en-US" sz="1000" dirty="0">
              <a:latin typeface="Arial"/>
              <a:cs typeface="Arial"/>
            </a:endParaRPr>
          </a:p>
          <a:p>
            <a:pPr>
              <a:lnSpc>
                <a:spcPct val="120000"/>
              </a:lnSpc>
              <a:spcBef>
                <a:spcPts val="0"/>
              </a:spcBef>
            </a:pPr>
            <a:r>
              <a:rPr lang="en-US" sz="1000" dirty="0">
                <a:latin typeface="Arial"/>
                <a:cs typeface="Arial"/>
              </a:rPr>
              <a:t>Kessler, D. (2019). </a:t>
            </a:r>
            <a:r>
              <a:rPr lang="en-US" sz="1000" i="1" dirty="0">
                <a:latin typeface="Arial"/>
                <a:cs typeface="Arial"/>
              </a:rPr>
              <a:t>Five stages of grief</a:t>
            </a:r>
            <a:r>
              <a:rPr lang="en-US" sz="1000" dirty="0">
                <a:latin typeface="Arial"/>
                <a:cs typeface="Arial"/>
              </a:rPr>
              <a:t>. </a:t>
            </a:r>
            <a:r>
              <a:rPr lang="en-US" sz="1000" dirty="0">
                <a:latin typeface="Arial"/>
                <a:cs typeface="Arial"/>
                <a:hlinkClick r:id="rId6">
                  <a:extLst>
                    <a:ext uri="{A12FA001-AC4F-418D-AE19-62706E023703}">
                      <ahyp:hlinkClr xmlns:ahyp="http://schemas.microsoft.com/office/drawing/2018/hyperlinkcolor" val="tx"/>
                    </a:ext>
                  </a:extLst>
                </a:hlinkClick>
              </a:rPr>
              <a:t>https://grief.com/the-five-stages-of-grief/</a:t>
            </a:r>
            <a:endParaRPr lang="en-US" sz="1000" dirty="0">
              <a:latin typeface="Arial"/>
              <a:cs typeface="Arial"/>
            </a:endParaRPr>
          </a:p>
          <a:p>
            <a:pPr>
              <a:lnSpc>
                <a:spcPct val="120000"/>
              </a:lnSpc>
              <a:spcBef>
                <a:spcPts val="0"/>
              </a:spcBef>
            </a:pPr>
            <a:r>
              <a:rPr lang="en-US" sz="1000" dirty="0">
                <a:latin typeface="Arial"/>
                <a:cs typeface="Arial"/>
              </a:rPr>
              <a:t>Klass, D., Silverman, P. R., &amp; Nickman, S. L. (Eds.). (1996). </a:t>
            </a:r>
            <a:r>
              <a:rPr lang="en-US" sz="1000" i="1" dirty="0">
                <a:latin typeface="Arial"/>
                <a:cs typeface="Arial"/>
              </a:rPr>
              <a:t>Continuing bonds: New understandings of grief</a:t>
            </a:r>
            <a:r>
              <a:rPr lang="en-US" sz="1000" dirty="0">
                <a:latin typeface="Arial"/>
                <a:cs typeface="Arial"/>
              </a:rPr>
              <a:t>. New York, NY: Routledge.</a:t>
            </a:r>
            <a:endParaRPr lang="en-US" sz="1000">
              <a:latin typeface="Arial"/>
              <a:cs typeface="Arial"/>
            </a:endParaRPr>
          </a:p>
          <a:p>
            <a:pPr>
              <a:lnSpc>
                <a:spcPct val="120000"/>
              </a:lnSpc>
              <a:spcBef>
                <a:spcPts val="0"/>
              </a:spcBef>
            </a:pPr>
            <a:r>
              <a:rPr lang="en-US" sz="1000" dirty="0">
                <a:latin typeface="Arial"/>
                <a:cs typeface="Arial"/>
              </a:rPr>
              <a:t>Mankad, M. (2015, October 2). </a:t>
            </a:r>
            <a:r>
              <a:rPr lang="en-US" sz="1000" i="1" dirty="0">
                <a:latin typeface="Arial"/>
                <a:cs typeface="Arial"/>
              </a:rPr>
              <a:t>ICD-10 and DSM-5: Making sense in the clinical environment</a:t>
            </a:r>
            <a:r>
              <a:rPr lang="en-US" sz="1000" dirty="0">
                <a:latin typeface="Arial"/>
                <a:cs typeface="Arial"/>
              </a:rPr>
              <a:t>. North Carolina Psychiatric Association. Retrieved from </a:t>
            </a:r>
            <a:r>
              <a:rPr lang="en-US" sz="1000" dirty="0">
                <a:latin typeface="Arial"/>
                <a:cs typeface="Arial"/>
                <a:hlinkClick r:id="rId7">
                  <a:extLst>
                    <a:ext uri="{A12FA001-AC4F-418D-AE19-62706E023703}">
                      <ahyp:hlinkClr xmlns:ahyp="http://schemas.microsoft.com/office/drawing/2018/hyperlinkcolor" val="tx"/>
                    </a:ext>
                  </a:extLst>
                </a:hlinkClick>
              </a:rPr>
              <a:t>https://www.ncpsychiatry.org/assets/2015AnnualMeeting/Handouts/Friday/4_dsm-5_and_icd-10-mehul_mankad.pdf</a:t>
            </a:r>
            <a:endParaRPr lang="en-US" sz="1000">
              <a:latin typeface="Arial"/>
              <a:cs typeface="Arial"/>
            </a:endParaRPr>
          </a:p>
          <a:p>
            <a:pPr>
              <a:lnSpc>
                <a:spcPct val="120000"/>
              </a:lnSpc>
              <a:spcBef>
                <a:spcPts val="0"/>
              </a:spcBef>
            </a:pPr>
            <a:r>
              <a:rPr lang="en-US" sz="1000" dirty="0">
                <a:latin typeface="Arial"/>
                <a:cs typeface="Arial"/>
              </a:rPr>
              <a:t>National Child Traumatic Stress Network. (2020a). </a:t>
            </a:r>
            <a:r>
              <a:rPr lang="en-US" sz="1000" i="1" dirty="0">
                <a:latin typeface="Arial"/>
                <a:cs typeface="Arial"/>
              </a:rPr>
              <a:t>DSM-5-TR Prolonged Grief Disorder: Become an informed consumer and advocate</a:t>
            </a:r>
            <a:r>
              <a:rPr lang="en-US" sz="1000" dirty="0">
                <a:latin typeface="Arial"/>
                <a:cs typeface="Arial"/>
              </a:rPr>
              <a:t>. </a:t>
            </a:r>
            <a:r>
              <a:rPr lang="en-US" sz="1000" dirty="0">
                <a:latin typeface="Arial"/>
                <a:cs typeface="Arial"/>
                <a:hlinkClick r:id="rId8">
                  <a:extLst>
                    <a:ext uri="{A12FA001-AC4F-418D-AE19-62706E023703}">
                      <ahyp:hlinkClr xmlns:ahyp="http://schemas.microsoft.com/office/drawing/2018/hyperlinkcolor" val="tx"/>
                    </a:ext>
                  </a:extLst>
                </a:hlinkClick>
              </a:rPr>
              <a:t>https://www.nctsn.org/treatments-and-practices/dsm-5-tr-prolonged-grief-disorder-informed-consumer-and-advocate</a:t>
            </a:r>
            <a:endParaRPr lang="en-US" sz="1000">
              <a:latin typeface="Arial"/>
              <a:cs typeface="Arial"/>
            </a:endParaRPr>
          </a:p>
          <a:p>
            <a:pPr>
              <a:lnSpc>
                <a:spcPct val="120000"/>
              </a:lnSpc>
              <a:spcBef>
                <a:spcPts val="0"/>
              </a:spcBef>
            </a:pPr>
            <a:r>
              <a:rPr lang="en-US" sz="1000" dirty="0">
                <a:latin typeface="Arial"/>
                <a:cs typeface="Arial"/>
              </a:rPr>
              <a:t>NCTSN. (2020b). </a:t>
            </a:r>
            <a:r>
              <a:rPr lang="en-US" sz="1000" i="1" dirty="0">
                <a:latin typeface="Arial"/>
                <a:cs typeface="Arial"/>
              </a:rPr>
              <a:t>DSM-5-TR draft criteria: Prolonged Grief Disorder</a:t>
            </a:r>
            <a:r>
              <a:rPr lang="en-US" sz="1000" dirty="0">
                <a:latin typeface="Arial"/>
                <a:cs typeface="Arial"/>
              </a:rPr>
              <a:t>. </a:t>
            </a:r>
            <a:r>
              <a:rPr lang="en-US" sz="1000" dirty="0">
                <a:latin typeface="Arial"/>
                <a:cs typeface="Arial"/>
                <a:hlinkClick r:id="rId9">
                  <a:extLst>
                    <a:ext uri="{A12FA001-AC4F-418D-AE19-62706E023703}">
                      <ahyp:hlinkClr xmlns:ahyp="http://schemas.microsoft.com/office/drawing/2018/hyperlinkcolor" val="tx"/>
                    </a:ext>
                  </a:extLst>
                </a:hlinkClick>
              </a:rPr>
              <a:t>https://www.nctsn.org/resources/DSM-5-TR-draft-criteria-prolonged-grief-disorder</a:t>
            </a:r>
            <a:endParaRPr lang="en-US" sz="1000">
              <a:latin typeface="Arial"/>
              <a:cs typeface="Arial"/>
            </a:endParaRPr>
          </a:p>
          <a:p>
            <a:pPr>
              <a:lnSpc>
                <a:spcPct val="120000"/>
              </a:lnSpc>
              <a:spcBef>
                <a:spcPts val="0"/>
              </a:spcBef>
            </a:pPr>
            <a:r>
              <a:rPr lang="en-US" sz="1000" dirty="0">
                <a:latin typeface="Arial"/>
                <a:cs typeface="Arial"/>
              </a:rPr>
              <a:t>Neimeyer, R. A., Burke, L. A., Mackay, M. M., &amp; van Dyke Stringer, J. G. (2010). Grief therapy and the reconstruction of meaning: From principles to practice. </a:t>
            </a:r>
            <a:r>
              <a:rPr lang="en-US" sz="1000" i="1" dirty="0">
                <a:latin typeface="Arial"/>
                <a:cs typeface="Arial"/>
              </a:rPr>
              <a:t>Journal of Contemporary Psychotherapy, 40</a:t>
            </a:r>
            <a:r>
              <a:rPr lang="en-US" sz="1000" dirty="0">
                <a:latin typeface="Arial"/>
                <a:cs typeface="Arial"/>
              </a:rPr>
              <a:t>(2), 73-83. </a:t>
            </a:r>
            <a:r>
              <a:rPr lang="en-US" sz="1000" dirty="0">
                <a:latin typeface="Arial"/>
                <a:cs typeface="Arial"/>
                <a:hlinkClick r:id="rId10">
                  <a:extLst>
                    <a:ext uri="{A12FA001-AC4F-418D-AE19-62706E023703}">
                      <ahyp:hlinkClr xmlns:ahyp="http://schemas.microsoft.com/office/drawing/2018/hyperlinkcolor" val="tx"/>
                    </a:ext>
                  </a:extLst>
                </a:hlinkClick>
              </a:rPr>
              <a:t>https://doi.org/10.1007/s10879-009-9135-3</a:t>
            </a:r>
            <a:endParaRPr lang="en-US" sz="1000" dirty="0">
              <a:latin typeface="Arial"/>
              <a:cs typeface="Arial"/>
            </a:endParaRPr>
          </a:p>
          <a:p>
            <a:pPr>
              <a:lnSpc>
                <a:spcPct val="120000"/>
              </a:lnSpc>
              <a:spcBef>
                <a:spcPts val="0"/>
              </a:spcBef>
            </a:pPr>
            <a:endParaRPr lang="en-US" sz="1000" dirty="0"/>
          </a:p>
          <a:p>
            <a:pPr marL="348615" indent="-348615">
              <a:lnSpc>
                <a:spcPct val="120000"/>
              </a:lnSpc>
              <a:spcBef>
                <a:spcPts val="0"/>
              </a:spcBef>
              <a:buNone/>
            </a:pPr>
            <a:endParaRPr lang="en-US" sz="1000" dirty="0"/>
          </a:p>
        </p:txBody>
      </p:sp>
    </p:spTree>
    <p:extLst>
      <p:ext uri="{BB962C8B-B14F-4D97-AF65-F5344CB8AC3E}">
        <p14:creationId xmlns:p14="http://schemas.microsoft.com/office/powerpoint/2010/main" val="248100714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1A7AB-7074-4ED2-9D97-9332A4A4DE06}"/>
              </a:ext>
            </a:extLst>
          </p:cNvPr>
          <p:cNvSpPr>
            <a:spLocks noGrp="1"/>
          </p:cNvSpPr>
          <p:nvPr>
            <p:ph type="title"/>
          </p:nvPr>
        </p:nvSpPr>
        <p:spPr>
          <a:xfrm>
            <a:off x="457200" y="669500"/>
            <a:ext cx="8229600" cy="647030"/>
          </a:xfrm>
        </p:spPr>
        <p:txBody>
          <a:bodyPr/>
          <a:lstStyle/>
          <a:p>
            <a:r>
              <a:rPr lang="en-US"/>
              <a:t>References</a:t>
            </a:r>
          </a:p>
        </p:txBody>
      </p:sp>
      <p:sp>
        <p:nvSpPr>
          <p:cNvPr id="3" name="Content Placeholder 2">
            <a:extLst>
              <a:ext uri="{FF2B5EF4-FFF2-40B4-BE49-F238E27FC236}">
                <a16:creationId xmlns:a16="http://schemas.microsoft.com/office/drawing/2014/main" id="{72BEA1C1-C618-4CAD-949B-2FAD2818487B}"/>
              </a:ext>
            </a:extLst>
          </p:cNvPr>
          <p:cNvSpPr>
            <a:spLocks noGrp="1"/>
          </p:cNvSpPr>
          <p:nvPr>
            <p:ph idx="1"/>
          </p:nvPr>
        </p:nvSpPr>
        <p:spPr>
          <a:xfrm>
            <a:off x="157163" y="1188149"/>
            <a:ext cx="8779668" cy="3134963"/>
          </a:xfrm>
        </p:spPr>
        <p:txBody>
          <a:bodyPr lIns="91440" tIns="45720" rIns="91440" bIns="45720" anchor="t">
            <a:noAutofit/>
          </a:bodyPr>
          <a:lstStyle/>
          <a:p>
            <a:pPr>
              <a:lnSpc>
                <a:spcPct val="120000"/>
              </a:lnSpc>
              <a:spcBef>
                <a:spcPts val="0"/>
              </a:spcBef>
            </a:pPr>
            <a:endParaRPr lang="en-US" sz="1000" dirty="0">
              <a:latin typeface="Arial"/>
              <a:cs typeface="Arial"/>
            </a:endParaRPr>
          </a:p>
          <a:p>
            <a:pPr>
              <a:lnSpc>
                <a:spcPct val="120000"/>
              </a:lnSpc>
              <a:spcBef>
                <a:spcPts val="0"/>
              </a:spcBef>
            </a:pPr>
            <a:r>
              <a:rPr lang="en-US" sz="1000" err="1">
                <a:latin typeface="Arial"/>
                <a:cs typeface="Arial"/>
              </a:rPr>
              <a:t>Prigerson</a:t>
            </a:r>
            <a:r>
              <a:rPr lang="en-US" sz="1000" dirty="0">
                <a:latin typeface="Arial"/>
                <a:cs typeface="Arial"/>
              </a:rPr>
              <a:t>, H.G., </a:t>
            </a:r>
            <a:r>
              <a:rPr lang="en-US" sz="1000" err="1">
                <a:latin typeface="Arial"/>
                <a:cs typeface="Arial"/>
              </a:rPr>
              <a:t>Boelen</a:t>
            </a:r>
            <a:r>
              <a:rPr lang="en-US" sz="1000" dirty="0">
                <a:latin typeface="Arial"/>
                <a:cs typeface="Arial"/>
              </a:rPr>
              <a:t>, P. A., Xu, J., Smith, K. V., &amp; Maciejewski, P. K. (2021). Validation of the newly proposed DSM criteria for prolonged grief disorder and the PG-13-Revised (PG-13-R) scale. </a:t>
            </a:r>
            <a:r>
              <a:rPr lang="en-US" sz="1000" i="1" dirty="0">
                <a:latin typeface="Arial"/>
                <a:cs typeface="Arial"/>
              </a:rPr>
              <a:t>World Psychiatry, 20</a:t>
            </a:r>
            <a:r>
              <a:rPr lang="en-US" sz="1000" dirty="0">
                <a:latin typeface="Arial"/>
                <a:cs typeface="Arial"/>
              </a:rPr>
              <a:t>, 1-10. </a:t>
            </a:r>
            <a:endParaRPr lang="en-US" sz="1000" dirty="0"/>
          </a:p>
          <a:p>
            <a:pPr>
              <a:lnSpc>
                <a:spcPct val="120000"/>
              </a:lnSpc>
              <a:spcBef>
                <a:spcPts val="0"/>
              </a:spcBef>
            </a:pPr>
            <a:r>
              <a:rPr lang="en-US" sz="1000" err="1">
                <a:latin typeface="Arial"/>
                <a:cs typeface="Arial"/>
              </a:rPr>
              <a:t>Prigerson</a:t>
            </a:r>
            <a:r>
              <a:rPr lang="en-US" sz="1000" dirty="0">
                <a:latin typeface="Arial"/>
                <a:cs typeface="Arial"/>
              </a:rPr>
              <a:t>, H. G., Maciejewski, P. K., Reynolds, C. F., III, Bierhals, A. J., Newsom, J. T., </a:t>
            </a:r>
            <a:r>
              <a:rPr lang="en-US" sz="1000" err="1">
                <a:latin typeface="Arial"/>
                <a:cs typeface="Arial"/>
              </a:rPr>
              <a:t>Fasiczka</a:t>
            </a:r>
            <a:r>
              <a:rPr lang="en-US" sz="1000" dirty="0">
                <a:latin typeface="Arial"/>
                <a:cs typeface="Arial"/>
              </a:rPr>
              <a:t>, A., Frank, E., Doman, J., &amp; Miller, M. (1995). Inventory of complicated grief: A scale to measure maladaptive symptoms of loss. </a:t>
            </a:r>
            <a:r>
              <a:rPr lang="en-US" sz="1000" i="1" dirty="0">
                <a:latin typeface="Arial"/>
                <a:cs typeface="Arial"/>
              </a:rPr>
              <a:t>Psychiatry Research, 59</a:t>
            </a:r>
            <a:r>
              <a:rPr lang="en-US" sz="1000" dirty="0">
                <a:latin typeface="Arial"/>
                <a:cs typeface="Arial"/>
              </a:rPr>
              <a:t>, 65-79. Retrieved from </a:t>
            </a:r>
            <a:r>
              <a:rPr lang="en-US" sz="1000" dirty="0">
                <a:latin typeface="Arial"/>
                <a:cs typeface="Arial"/>
                <a:hlinkClick r:id="rId2">
                  <a:extLst>
                    <a:ext uri="{A12FA001-AC4F-418D-AE19-62706E023703}">
                      <ahyp:hlinkClr xmlns:ahyp="http://schemas.microsoft.com/office/drawing/2018/hyperlinkcolor" val="tx"/>
                    </a:ext>
                  </a:extLst>
                </a:hlinkClick>
              </a:rPr>
              <a:t>https://endoflife.weill.cornell.edu/sites/default/files/icg_publication.pdf</a:t>
            </a:r>
            <a:r>
              <a:rPr lang="en-US" sz="1000" dirty="0">
                <a:latin typeface="Arial"/>
                <a:cs typeface="Arial"/>
              </a:rPr>
              <a:t> </a:t>
            </a:r>
            <a:endParaRPr lang="en-US" sz="1000" dirty="0"/>
          </a:p>
          <a:p>
            <a:pPr>
              <a:lnSpc>
                <a:spcPct val="120000"/>
              </a:lnSpc>
              <a:spcBef>
                <a:spcPts val="0"/>
              </a:spcBef>
            </a:pPr>
            <a:r>
              <a:rPr lang="en-US" sz="1000" dirty="0">
                <a:latin typeface="Arial"/>
                <a:cs typeface="Arial"/>
              </a:rPr>
              <a:t>Newsom JT, et al. Tyrrell, P., </a:t>
            </a:r>
            <a:r>
              <a:rPr lang="en-US" sz="1000" err="1">
                <a:latin typeface="Arial"/>
                <a:cs typeface="Arial"/>
              </a:rPr>
              <a:t>Harberger</a:t>
            </a:r>
            <a:r>
              <a:rPr lang="en-US" sz="1000" dirty="0">
                <a:latin typeface="Arial"/>
                <a:cs typeface="Arial"/>
              </a:rPr>
              <a:t>, S., &amp; Siddiqui, W. (2020). Stages of Dying. In </a:t>
            </a:r>
            <a:r>
              <a:rPr lang="en-US" sz="1000" i="1" err="1">
                <a:latin typeface="Arial"/>
                <a:cs typeface="Arial"/>
              </a:rPr>
              <a:t>StatPearls</a:t>
            </a:r>
            <a:r>
              <a:rPr lang="en-US" sz="1000" dirty="0">
                <a:latin typeface="Arial"/>
                <a:cs typeface="Arial"/>
              </a:rPr>
              <a:t>. </a:t>
            </a:r>
            <a:r>
              <a:rPr lang="en-US" sz="1000" err="1">
                <a:latin typeface="Arial"/>
                <a:cs typeface="Arial"/>
              </a:rPr>
              <a:t>StatPearls</a:t>
            </a:r>
            <a:r>
              <a:rPr lang="en-US" sz="1000" dirty="0">
                <a:latin typeface="Arial"/>
                <a:cs typeface="Arial"/>
              </a:rPr>
              <a:t> Publishing. Retrieved from </a:t>
            </a:r>
            <a:r>
              <a:rPr lang="en-US" sz="1000" dirty="0">
                <a:latin typeface="Arial"/>
                <a:cs typeface="Arial"/>
                <a:hlinkClick r:id="rId3">
                  <a:extLst>
                    <a:ext uri="{A12FA001-AC4F-418D-AE19-62706E023703}">
                      <ahyp:hlinkClr xmlns:ahyp="http://schemas.microsoft.com/office/drawing/2018/hyperlinkcolor" val="tx"/>
                    </a:ext>
                  </a:extLst>
                </a:hlinkClick>
              </a:rPr>
              <a:t>https://www.ncbi.nlm.nih.gov/books/NBK507885/</a:t>
            </a:r>
            <a:r>
              <a:rPr lang="en-US" sz="1000" dirty="0">
                <a:latin typeface="Arial"/>
                <a:cs typeface="Arial"/>
              </a:rPr>
              <a:t> </a:t>
            </a:r>
            <a:endParaRPr lang="en-US" sz="1000" dirty="0"/>
          </a:p>
          <a:p>
            <a:pPr>
              <a:lnSpc>
                <a:spcPct val="120000"/>
              </a:lnSpc>
              <a:spcBef>
                <a:spcPts val="0"/>
              </a:spcBef>
            </a:pPr>
            <a:r>
              <a:rPr lang="en-US" sz="1000" dirty="0">
                <a:latin typeface="Arial"/>
                <a:cs typeface="Arial"/>
              </a:rPr>
              <a:t>Williams, L. (2013, September 23). </a:t>
            </a:r>
            <a:r>
              <a:rPr lang="en-US" sz="1000" i="1" dirty="0">
                <a:latin typeface="Arial"/>
                <a:cs typeface="Arial"/>
              </a:rPr>
              <a:t>Grief theory 101: The dual process model of grief. </a:t>
            </a:r>
            <a:r>
              <a:rPr lang="en-US" sz="1000" dirty="0">
                <a:latin typeface="Arial"/>
                <a:cs typeface="Arial"/>
              </a:rPr>
              <a:t>What’s Your Grief. </a:t>
            </a:r>
            <a:r>
              <a:rPr lang="en-US" sz="1000" dirty="0">
                <a:latin typeface="Arial"/>
                <a:cs typeface="Arial"/>
                <a:hlinkClick r:id="rId4">
                  <a:extLst>
                    <a:ext uri="{A12FA001-AC4F-418D-AE19-62706E023703}">
                      <ahyp:hlinkClr xmlns:ahyp="http://schemas.microsoft.com/office/drawing/2018/hyperlinkcolor" val="tx"/>
                    </a:ext>
                  </a:extLst>
                </a:hlinkClick>
              </a:rPr>
              <a:t>https://whatsyourgrief.com/dual-process-model-of-grief/</a:t>
            </a:r>
            <a:endParaRPr lang="en-US" sz="1000" dirty="0">
              <a:latin typeface="Arial"/>
              <a:cs typeface="Arial"/>
            </a:endParaRPr>
          </a:p>
          <a:p>
            <a:pPr>
              <a:lnSpc>
                <a:spcPct val="120000"/>
              </a:lnSpc>
              <a:spcBef>
                <a:spcPts val="0"/>
              </a:spcBef>
            </a:pPr>
            <a:r>
              <a:rPr lang="en-US" sz="1000" dirty="0">
                <a:latin typeface="Arial"/>
                <a:cs typeface="Arial"/>
              </a:rPr>
              <a:t>Worden, J. W. (2009). </a:t>
            </a:r>
            <a:r>
              <a:rPr lang="en-US" sz="1000" i="1" dirty="0">
                <a:latin typeface="Arial"/>
                <a:cs typeface="Arial"/>
              </a:rPr>
              <a:t>Grief counseling and grief therapy: A handbook for the mental health practitioner </a:t>
            </a:r>
            <a:r>
              <a:rPr lang="en-US" sz="1000" dirty="0">
                <a:latin typeface="Arial"/>
                <a:cs typeface="Arial"/>
              </a:rPr>
              <a:t>(4th ed.). Springer Publishing Company.</a:t>
            </a:r>
          </a:p>
          <a:p>
            <a:pPr>
              <a:lnSpc>
                <a:spcPct val="120000"/>
              </a:lnSpc>
              <a:spcBef>
                <a:spcPts val="0"/>
              </a:spcBef>
            </a:pPr>
            <a:r>
              <a:rPr lang="en-US" sz="1000" dirty="0">
                <a:latin typeface="Arial"/>
                <a:cs typeface="Arial"/>
              </a:rPr>
              <a:t>World Health Organization. (2016). International statistical classification of diseases and related health problems (10th ed.). </a:t>
            </a:r>
            <a:r>
              <a:rPr lang="en-US" sz="1000" dirty="0">
                <a:latin typeface="Arial"/>
                <a:cs typeface="Arial"/>
                <a:hlinkClick r:id="rId5">
                  <a:extLst>
                    <a:ext uri="{A12FA001-AC4F-418D-AE19-62706E023703}">
                      <ahyp:hlinkClr xmlns:ahyp="http://schemas.microsoft.com/office/drawing/2018/hyperlinkcolor" val="tx"/>
                    </a:ext>
                  </a:extLst>
                </a:hlinkClick>
              </a:rPr>
              <a:t>https://icd.who.int/browse10/2016/en</a:t>
            </a:r>
            <a:endParaRPr lang="en-US" sz="1000" dirty="0">
              <a:latin typeface="Arial"/>
              <a:cs typeface="Arial"/>
            </a:endParaRPr>
          </a:p>
          <a:p>
            <a:pPr>
              <a:lnSpc>
                <a:spcPct val="120000"/>
              </a:lnSpc>
              <a:spcBef>
                <a:spcPts val="0"/>
              </a:spcBef>
            </a:pPr>
            <a:r>
              <a:rPr lang="en-US" sz="1000" dirty="0">
                <a:latin typeface="Arial"/>
                <a:cs typeface="Arial"/>
              </a:rPr>
              <a:t>WHO. (2019). International statistical classification of diseases and related health problems (11th ed.). </a:t>
            </a:r>
            <a:r>
              <a:rPr lang="en-US" sz="1000" dirty="0">
                <a:latin typeface="Arial"/>
                <a:cs typeface="Arial"/>
                <a:hlinkClick r:id="rId6">
                  <a:extLst>
                    <a:ext uri="{A12FA001-AC4F-418D-AE19-62706E023703}">
                      <ahyp:hlinkClr xmlns:ahyp="http://schemas.microsoft.com/office/drawing/2018/hyperlinkcolor" val="tx"/>
                    </a:ext>
                  </a:extLst>
                </a:hlinkClick>
              </a:rPr>
              <a:t>https://icd.who.int/</a:t>
            </a:r>
            <a:endParaRPr lang="en-US" sz="1000" dirty="0">
              <a:latin typeface="Arial"/>
              <a:cs typeface="Arial"/>
            </a:endParaRPr>
          </a:p>
          <a:p>
            <a:pPr marL="348615" indent="-348615">
              <a:lnSpc>
                <a:spcPct val="120000"/>
              </a:lnSpc>
              <a:spcBef>
                <a:spcPts val="0"/>
              </a:spcBef>
              <a:buNone/>
            </a:pPr>
            <a:endParaRPr lang="en-US" sz="1000" dirty="0"/>
          </a:p>
        </p:txBody>
      </p:sp>
    </p:spTree>
    <p:extLst>
      <p:ext uri="{BB962C8B-B14F-4D97-AF65-F5344CB8AC3E}">
        <p14:creationId xmlns:p14="http://schemas.microsoft.com/office/powerpoint/2010/main" val="33131857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D6B5269-A5F0-4CDC-9892-4E65031C7082}"/>
              </a:ext>
            </a:extLst>
          </p:cNvPr>
          <p:cNvSpPr>
            <a:spLocks noGrp="1"/>
          </p:cNvSpPr>
          <p:nvPr>
            <p:ph type="title"/>
          </p:nvPr>
        </p:nvSpPr>
        <p:spPr>
          <a:xfrm>
            <a:off x="628650" y="417746"/>
            <a:ext cx="7886700" cy="850270"/>
          </a:xfrm>
        </p:spPr>
        <p:txBody>
          <a:bodyPr>
            <a:normAutofit/>
          </a:bodyPr>
          <a:lstStyle/>
          <a:p>
            <a:r>
              <a:rPr lang="en-US" sz="3900"/>
              <a:t>What is grief?</a:t>
            </a:r>
          </a:p>
        </p:txBody>
      </p:sp>
      <p:graphicFrame>
        <p:nvGraphicFramePr>
          <p:cNvPr id="14" name="Content Placeholder 2">
            <a:extLst>
              <a:ext uri="{FF2B5EF4-FFF2-40B4-BE49-F238E27FC236}">
                <a16:creationId xmlns:a16="http://schemas.microsoft.com/office/drawing/2014/main" id="{FC6D6597-DBF2-897B-2DF9-086EC523E4BE}"/>
              </a:ext>
            </a:extLst>
          </p:cNvPr>
          <p:cNvGraphicFramePr>
            <a:graphicFrameLocks noGrp="1"/>
          </p:cNvGraphicFramePr>
          <p:nvPr>
            <p:ph idx="1"/>
            <p:extLst>
              <p:ext uri="{D42A27DB-BD31-4B8C-83A1-F6EECF244321}">
                <p14:modId xmlns:p14="http://schemas.microsoft.com/office/powerpoint/2010/main" val="2302334880"/>
              </p:ext>
            </p:extLst>
          </p:nvPr>
        </p:nvGraphicFramePr>
        <p:xfrm>
          <a:off x="628650" y="1369218"/>
          <a:ext cx="7886700" cy="3263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582056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AE5A632B-B15A-489E-8337-BC0F40DBC2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Arc 35">
            <a:extLst>
              <a:ext uri="{FF2B5EF4-FFF2-40B4-BE49-F238E27FC236}">
                <a16:creationId xmlns:a16="http://schemas.microsoft.com/office/drawing/2014/main" id="{6E895C8D-1379-40B8-8B1B-B6F5AEAF0A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78946" y="644961"/>
            <a:ext cx="2240924" cy="2240924"/>
          </a:xfrm>
          <a:prstGeom prst="arc">
            <a:avLst>
              <a:gd name="adj1" fmla="val 14612914"/>
              <a:gd name="adj2" fmla="val 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D6B5269-A5F0-4CDC-9892-4E65031C7082}"/>
              </a:ext>
            </a:extLst>
          </p:cNvPr>
          <p:cNvSpPr>
            <a:spLocks noGrp="1"/>
          </p:cNvSpPr>
          <p:nvPr>
            <p:ph type="title"/>
          </p:nvPr>
        </p:nvSpPr>
        <p:spPr>
          <a:xfrm>
            <a:off x="628650" y="482600"/>
            <a:ext cx="2213403" cy="4178299"/>
          </a:xfrm>
        </p:spPr>
        <p:txBody>
          <a:bodyPr>
            <a:normAutofit/>
          </a:bodyPr>
          <a:lstStyle/>
          <a:p>
            <a:r>
              <a:rPr lang="en-US">
                <a:solidFill>
                  <a:srgbClr val="FFFFFF"/>
                </a:solidFill>
              </a:rPr>
              <a:t>Types of Grief</a:t>
            </a:r>
          </a:p>
        </p:txBody>
      </p:sp>
      <p:sp>
        <p:nvSpPr>
          <p:cNvPr id="34" name="Rectangle: Rounded Corners 33">
            <a:extLst>
              <a:ext uri="{FF2B5EF4-FFF2-40B4-BE49-F238E27FC236}">
                <a16:creationId xmlns:a16="http://schemas.microsoft.com/office/drawing/2014/main" id="{651547D7-AD18-407B-A5F4-F8225B5DCF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64089" y="325699"/>
            <a:ext cx="5413275" cy="4441563"/>
          </a:xfrm>
          <a:prstGeom prst="roundRect">
            <a:avLst>
              <a:gd name="adj" fmla="val 3174"/>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5" name="Content Placeholder 2">
            <a:extLst>
              <a:ext uri="{FF2B5EF4-FFF2-40B4-BE49-F238E27FC236}">
                <a16:creationId xmlns:a16="http://schemas.microsoft.com/office/drawing/2014/main" id="{E6DD2381-6AA8-6CF9-5546-46C4F827AA46}"/>
              </a:ext>
            </a:extLst>
          </p:cNvPr>
          <p:cNvGraphicFramePr>
            <a:graphicFrameLocks noGrp="1"/>
          </p:cNvGraphicFramePr>
          <p:nvPr>
            <p:ph idx="1"/>
            <p:extLst>
              <p:ext uri="{D42A27DB-BD31-4B8C-83A1-F6EECF244321}">
                <p14:modId xmlns:p14="http://schemas.microsoft.com/office/powerpoint/2010/main" val="3543420916"/>
              </p:ext>
            </p:extLst>
          </p:nvPr>
        </p:nvGraphicFramePr>
        <p:xfrm>
          <a:off x="3572933" y="457200"/>
          <a:ext cx="5051582" cy="41734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142679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5" name="Rectangle 45">
            <a:extLst>
              <a:ext uri="{FF2B5EF4-FFF2-40B4-BE49-F238E27FC236}">
                <a16:creationId xmlns:a16="http://schemas.microsoft.com/office/drawing/2014/main" id="{B6FACB3C-9069-4791-BC5C-0DB7CD19B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47">
            <a:extLst>
              <a:ext uri="{FF2B5EF4-FFF2-40B4-BE49-F238E27FC236}">
                <a16:creationId xmlns:a16="http://schemas.microsoft.com/office/drawing/2014/main" id="{71F2038E-D777-4B76-81DD-DD13EE91B9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 y="0"/>
            <a:ext cx="9143772"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2E8E16D-2034-4883-81F8-6805D78232E3}"/>
              </a:ext>
            </a:extLst>
          </p:cNvPr>
          <p:cNvSpPr>
            <a:spLocks noGrp="1"/>
          </p:cNvSpPr>
          <p:nvPr>
            <p:ph type="title"/>
          </p:nvPr>
        </p:nvSpPr>
        <p:spPr>
          <a:xfrm>
            <a:off x="618950" y="231513"/>
            <a:ext cx="3574747" cy="1090538"/>
          </a:xfrm>
        </p:spPr>
        <p:txBody>
          <a:bodyPr lIns="68580" tIns="34290" rIns="68580" bIns="34290" anchor="t">
            <a:normAutofit/>
          </a:bodyPr>
          <a:lstStyle/>
          <a:p>
            <a:r>
              <a:rPr lang="en-US" sz="3600" dirty="0"/>
              <a:t>Twilight Grief</a:t>
            </a:r>
          </a:p>
        </p:txBody>
      </p:sp>
      <p:sp>
        <p:nvSpPr>
          <p:cNvPr id="3" name="Content Placeholder 2">
            <a:extLst>
              <a:ext uri="{FF2B5EF4-FFF2-40B4-BE49-F238E27FC236}">
                <a16:creationId xmlns:a16="http://schemas.microsoft.com/office/drawing/2014/main" id="{7D8D8B1F-5931-458B-8C25-D9E087D3466E}"/>
              </a:ext>
            </a:extLst>
          </p:cNvPr>
          <p:cNvSpPr>
            <a:spLocks noGrp="1"/>
          </p:cNvSpPr>
          <p:nvPr>
            <p:ph idx="1"/>
          </p:nvPr>
        </p:nvSpPr>
        <p:spPr>
          <a:xfrm>
            <a:off x="156675" y="951590"/>
            <a:ext cx="4416163" cy="2515107"/>
          </a:xfrm>
        </p:spPr>
        <p:txBody>
          <a:bodyPr lIns="68580" tIns="34290" rIns="68580" bIns="34290" anchor="t">
            <a:noAutofit/>
          </a:bodyPr>
          <a:lstStyle/>
          <a:p>
            <a:r>
              <a:rPr lang="en-US" sz="1800" dirty="0">
                <a:cs typeface="Calibri"/>
              </a:rPr>
              <a:t>Period of long-term decline that starts between diagnosis (sometimes before) and end-of-life</a:t>
            </a:r>
            <a:endParaRPr lang="en-US" sz="1800" dirty="0">
              <a:ea typeface="Calibri"/>
              <a:cs typeface="Calibri"/>
            </a:endParaRPr>
          </a:p>
          <a:p>
            <a:r>
              <a:rPr lang="en-US" sz="1800" dirty="0">
                <a:cs typeface="Calibri"/>
              </a:rPr>
              <a:t>Often includes fear, limited social support, care partner fatigue, guilt, frustration, shifting relationships &amp; identities, impaired communication</a:t>
            </a:r>
            <a:endParaRPr lang="en-US" sz="1800" dirty="0">
              <a:ea typeface="Calibri"/>
              <a:cs typeface="Calibri"/>
            </a:endParaRPr>
          </a:p>
          <a:p>
            <a:r>
              <a:rPr lang="en-US" sz="1800" dirty="0">
                <a:ea typeface="Calibri"/>
                <a:cs typeface="Calibri"/>
              </a:rPr>
              <a:t>Significant changes to physical, mental, and emotional health &amp; ability</a:t>
            </a:r>
          </a:p>
          <a:p>
            <a:r>
              <a:rPr lang="en-US" sz="1800" dirty="0">
                <a:cs typeface="Calibri"/>
              </a:rPr>
              <a:t>Reflects lived ambiguous losses, not anticipatory loss</a:t>
            </a:r>
            <a:endParaRPr lang="en-US" sz="1800" dirty="0">
              <a:ea typeface="Calibri"/>
              <a:cs typeface="Calibri"/>
            </a:endParaRPr>
          </a:p>
          <a:p>
            <a:r>
              <a:rPr lang="en-US" sz="1800" dirty="0">
                <a:cs typeface="Calibri"/>
              </a:rPr>
              <a:t>Can feel melancholy but also sparkles with moments of beauty and joy</a:t>
            </a:r>
            <a:endParaRPr lang="en-US" sz="1800" dirty="0">
              <a:ea typeface="Calibri"/>
              <a:cs typeface="Calibri"/>
            </a:endParaRPr>
          </a:p>
        </p:txBody>
      </p:sp>
      <p:grpSp>
        <p:nvGrpSpPr>
          <p:cNvPr id="57" name="Group 49">
            <a:extLst>
              <a:ext uri="{FF2B5EF4-FFF2-40B4-BE49-F238E27FC236}">
                <a16:creationId xmlns:a16="http://schemas.microsoft.com/office/drawing/2014/main" id="{DD354807-230F-4402-B1B9-F733A8F1F19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363680" y="-12535"/>
            <a:ext cx="4780320" cy="5156035"/>
            <a:chOff x="5818240" y="-1"/>
            <a:chExt cx="6373761" cy="6874714"/>
          </a:xfrm>
        </p:grpSpPr>
        <p:sp>
          <p:nvSpPr>
            <p:cNvPr id="51" name="Freeform: Shape 50">
              <a:extLst>
                <a:ext uri="{FF2B5EF4-FFF2-40B4-BE49-F238E27FC236}">
                  <a16:creationId xmlns:a16="http://schemas.microsoft.com/office/drawing/2014/main" id="{BF5A6F4A-CE87-4D5C-9382-8167967CE8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18240" y="-1"/>
              <a:ext cx="6373761" cy="6874714"/>
            </a:xfrm>
            <a:custGeom>
              <a:avLst/>
              <a:gdLst>
                <a:gd name="connsiteX0" fmla="*/ 6373761 w 6373761"/>
                <a:gd name="connsiteY0" fmla="*/ 5771297 h 6874714"/>
                <a:gd name="connsiteX1" fmla="*/ 6373761 w 6373761"/>
                <a:gd name="connsiteY1" fmla="*/ 6247960 h 6874714"/>
                <a:gd name="connsiteX2" fmla="*/ 6235932 w 6373761"/>
                <a:gd name="connsiteY2" fmla="*/ 6361930 h 6874714"/>
                <a:gd name="connsiteX3" fmla="*/ 5960375 w 6373761"/>
                <a:gd name="connsiteY3" fmla="*/ 6587489 h 6874714"/>
                <a:gd name="connsiteX4" fmla="*/ 5822907 w 6373761"/>
                <a:gd name="connsiteY4" fmla="*/ 6701871 h 6874714"/>
                <a:gd name="connsiteX5" fmla="*/ 5681115 w 6373761"/>
                <a:gd name="connsiteY5" fmla="*/ 6816896 h 6874714"/>
                <a:gd name="connsiteX6" fmla="*/ 5604096 w 6373761"/>
                <a:gd name="connsiteY6" fmla="*/ 6874714 h 6874714"/>
                <a:gd name="connsiteX7" fmla="*/ 4878485 w 6373761"/>
                <a:gd name="connsiteY7" fmla="*/ 6874714 h 6874714"/>
                <a:gd name="connsiteX8" fmla="*/ 5006014 w 6373761"/>
                <a:gd name="connsiteY8" fmla="*/ 6800200 h 6874714"/>
                <a:gd name="connsiteX9" fmla="*/ 5149855 w 6373761"/>
                <a:gd name="connsiteY9" fmla="*/ 6707667 h 6874714"/>
                <a:gd name="connsiteX10" fmla="*/ 5431866 w 6373761"/>
                <a:gd name="connsiteY10" fmla="*/ 6506210 h 6874714"/>
                <a:gd name="connsiteX11" fmla="*/ 5571036 w 6373761"/>
                <a:gd name="connsiteY11" fmla="*/ 6399557 h 6874714"/>
                <a:gd name="connsiteX12" fmla="*/ 5711649 w 6373761"/>
                <a:gd name="connsiteY12" fmla="*/ 6288912 h 6874714"/>
                <a:gd name="connsiteX13" fmla="*/ 6276589 w 6373761"/>
                <a:gd name="connsiteY13" fmla="*/ 5852379 h 6874714"/>
                <a:gd name="connsiteX14" fmla="*/ 3975975 w 6373761"/>
                <a:gd name="connsiteY14" fmla="*/ 263 h 6874714"/>
                <a:gd name="connsiteX15" fmla="*/ 4350473 w 6373761"/>
                <a:gd name="connsiteY15" fmla="*/ 24963 h 6874714"/>
                <a:gd name="connsiteX16" fmla="*/ 5077909 w 6373761"/>
                <a:gd name="connsiteY16" fmla="*/ 189450 h 6874714"/>
                <a:gd name="connsiteX17" fmla="*/ 5746507 w 6373761"/>
                <a:gd name="connsiteY17" fmla="*/ 505804 h 6874714"/>
                <a:gd name="connsiteX18" fmla="*/ 6322456 w 6373761"/>
                <a:gd name="connsiteY18" fmla="*/ 956633 h 6874714"/>
                <a:gd name="connsiteX19" fmla="*/ 6373761 w 6373761"/>
                <a:gd name="connsiteY19" fmla="*/ 1011863 h 6874714"/>
                <a:gd name="connsiteX20" fmla="*/ 6373761 w 6373761"/>
                <a:gd name="connsiteY20" fmla="*/ 1185075 h 6874714"/>
                <a:gd name="connsiteX21" fmla="*/ 6359489 w 6373761"/>
                <a:gd name="connsiteY21" fmla="*/ 1169497 h 6874714"/>
                <a:gd name="connsiteX22" fmla="*/ 6233869 w 6373761"/>
                <a:gd name="connsiteY22" fmla="*/ 1047442 h 6874714"/>
                <a:gd name="connsiteX23" fmla="*/ 5961423 w 6373761"/>
                <a:gd name="connsiteY23" fmla="*/ 827953 h 6874714"/>
                <a:gd name="connsiteX24" fmla="*/ 5663555 w 6373761"/>
                <a:gd name="connsiteY24" fmla="*/ 645304 h 6874714"/>
                <a:gd name="connsiteX25" fmla="*/ 5013827 w 6373761"/>
                <a:gd name="connsiteY25" fmla="*/ 397863 h 6874714"/>
                <a:gd name="connsiteX26" fmla="*/ 4327409 w 6373761"/>
                <a:gd name="connsiteY26" fmla="*/ 302545 h 6874714"/>
                <a:gd name="connsiteX27" fmla="*/ 3639939 w 6373761"/>
                <a:gd name="connsiteY27" fmla="*/ 338868 h 6874714"/>
                <a:gd name="connsiteX28" fmla="*/ 3302495 w 6373761"/>
                <a:gd name="connsiteY28" fmla="*/ 403659 h 6874714"/>
                <a:gd name="connsiteX29" fmla="*/ 2971604 w 6373761"/>
                <a:gd name="connsiteY29" fmla="*/ 496273 h 6874714"/>
                <a:gd name="connsiteX30" fmla="*/ 2648706 w 6373761"/>
                <a:gd name="connsiteY30" fmla="*/ 614389 h 6874714"/>
                <a:gd name="connsiteX31" fmla="*/ 2335374 w 6373761"/>
                <a:gd name="connsiteY31" fmla="*/ 757109 h 6874714"/>
                <a:gd name="connsiteX32" fmla="*/ 1741342 w 6373761"/>
                <a:gd name="connsiteY32" fmla="*/ 1107725 h 6874714"/>
                <a:gd name="connsiteX33" fmla="*/ 1600861 w 6373761"/>
                <a:gd name="connsiteY33" fmla="*/ 1208710 h 6874714"/>
                <a:gd name="connsiteX34" fmla="*/ 1531799 w 6373761"/>
                <a:gd name="connsiteY34" fmla="*/ 1260879 h 6874714"/>
                <a:gd name="connsiteX35" fmla="*/ 1463655 w 6373761"/>
                <a:gd name="connsiteY35" fmla="*/ 1314333 h 6874714"/>
                <a:gd name="connsiteX36" fmla="*/ 1200777 w 6373761"/>
                <a:gd name="connsiteY36" fmla="*/ 1541166 h 6874714"/>
                <a:gd name="connsiteX37" fmla="*/ 731501 w 6373761"/>
                <a:gd name="connsiteY37" fmla="*/ 2055754 h 6874714"/>
                <a:gd name="connsiteX38" fmla="*/ 531393 w 6373761"/>
                <a:gd name="connsiteY38" fmla="*/ 2342739 h 6874714"/>
                <a:gd name="connsiteX39" fmla="*/ 361033 w 6373761"/>
                <a:gd name="connsiteY39" fmla="*/ 2649046 h 6874714"/>
                <a:gd name="connsiteX40" fmla="*/ 323292 w 6373761"/>
                <a:gd name="connsiteY40" fmla="*/ 2728263 h 6874714"/>
                <a:gd name="connsiteX41" fmla="*/ 304945 w 6373761"/>
                <a:gd name="connsiteY41" fmla="*/ 2768193 h 6874714"/>
                <a:gd name="connsiteX42" fmla="*/ 287516 w 6373761"/>
                <a:gd name="connsiteY42" fmla="*/ 2808510 h 6874714"/>
                <a:gd name="connsiteX43" fmla="*/ 254230 w 6373761"/>
                <a:gd name="connsiteY43" fmla="*/ 2889788 h 6874714"/>
                <a:gd name="connsiteX44" fmla="*/ 223042 w 6373761"/>
                <a:gd name="connsiteY44" fmla="*/ 2971968 h 6874714"/>
                <a:gd name="connsiteX45" fmla="*/ 121611 w 6373761"/>
                <a:gd name="connsiteY45" fmla="*/ 3308544 h 6874714"/>
                <a:gd name="connsiteX46" fmla="*/ 39314 w 6373761"/>
                <a:gd name="connsiteY46" fmla="*/ 4005912 h 6874714"/>
                <a:gd name="connsiteX47" fmla="*/ 73910 w 6373761"/>
                <a:gd name="connsiteY47" fmla="*/ 4354081 h 6874714"/>
                <a:gd name="connsiteX48" fmla="*/ 179534 w 6373761"/>
                <a:gd name="connsiteY48" fmla="*/ 4687050 h 6874714"/>
                <a:gd name="connsiteX49" fmla="*/ 215964 w 6373761"/>
                <a:gd name="connsiteY49" fmla="*/ 4766654 h 6874714"/>
                <a:gd name="connsiteX50" fmla="*/ 256457 w 6373761"/>
                <a:gd name="connsiteY50" fmla="*/ 4844455 h 6874714"/>
                <a:gd name="connsiteX51" fmla="*/ 346225 w 6373761"/>
                <a:gd name="connsiteY51" fmla="*/ 4995290 h 6874714"/>
                <a:gd name="connsiteX52" fmla="*/ 445296 w 6373761"/>
                <a:gd name="connsiteY52" fmla="*/ 5140971 h 6874714"/>
                <a:gd name="connsiteX53" fmla="*/ 551443 w 6373761"/>
                <a:gd name="connsiteY53" fmla="*/ 5282531 h 6874714"/>
                <a:gd name="connsiteX54" fmla="*/ 772387 w 6373761"/>
                <a:gd name="connsiteY54" fmla="*/ 5562561 h 6874714"/>
                <a:gd name="connsiteX55" fmla="*/ 882858 w 6373761"/>
                <a:gd name="connsiteY55" fmla="*/ 5704507 h 6874714"/>
                <a:gd name="connsiteX56" fmla="*/ 990316 w 6373761"/>
                <a:gd name="connsiteY56" fmla="*/ 5848258 h 6874714"/>
                <a:gd name="connsiteX57" fmla="*/ 1097774 w 6373761"/>
                <a:gd name="connsiteY57" fmla="*/ 5987114 h 6874714"/>
                <a:gd name="connsiteX58" fmla="*/ 1210080 w 6373761"/>
                <a:gd name="connsiteY58" fmla="*/ 6121203 h 6874714"/>
                <a:gd name="connsiteX59" fmla="*/ 1448192 w 6373761"/>
                <a:gd name="connsiteY59" fmla="*/ 6374054 h 6874714"/>
                <a:gd name="connsiteX60" fmla="*/ 1982991 w 6373761"/>
                <a:gd name="connsiteY60" fmla="*/ 6796158 h 6874714"/>
                <a:gd name="connsiteX61" fmla="*/ 2118475 w 6373761"/>
                <a:gd name="connsiteY61" fmla="*/ 6874714 h 6874714"/>
                <a:gd name="connsiteX62" fmla="*/ 1569874 w 6373761"/>
                <a:gd name="connsiteY62" fmla="*/ 6874714 h 6874714"/>
                <a:gd name="connsiteX63" fmla="*/ 1507802 w 6373761"/>
                <a:gd name="connsiteY63" fmla="*/ 6817815 h 6874714"/>
                <a:gd name="connsiteX64" fmla="*/ 1256865 w 6373761"/>
                <a:gd name="connsiteY64" fmla="*/ 6543437 h 6874714"/>
                <a:gd name="connsiteX65" fmla="*/ 1038410 w 6373761"/>
                <a:gd name="connsiteY65" fmla="*/ 6248722 h 6874714"/>
                <a:gd name="connsiteX66" fmla="*/ 845380 w 6373761"/>
                <a:gd name="connsiteY66" fmla="*/ 5941386 h 6874714"/>
                <a:gd name="connsiteX67" fmla="*/ 755351 w 6373761"/>
                <a:gd name="connsiteY67" fmla="*/ 5788877 h 6874714"/>
                <a:gd name="connsiteX68" fmla="*/ 661784 w 6373761"/>
                <a:gd name="connsiteY68" fmla="*/ 5638944 h 6874714"/>
                <a:gd name="connsiteX69" fmla="*/ 466525 w 6373761"/>
                <a:gd name="connsiteY69" fmla="*/ 5340366 h 6874714"/>
                <a:gd name="connsiteX70" fmla="*/ 370992 w 6373761"/>
                <a:gd name="connsiteY70" fmla="*/ 5188502 h 6874714"/>
                <a:gd name="connsiteX71" fmla="*/ 280046 w 6373761"/>
                <a:gd name="connsiteY71" fmla="*/ 5033287 h 6874714"/>
                <a:gd name="connsiteX72" fmla="*/ 126853 w 6373761"/>
                <a:gd name="connsiteY72" fmla="*/ 4707660 h 6874714"/>
                <a:gd name="connsiteX73" fmla="*/ 30272 w 6373761"/>
                <a:gd name="connsiteY73" fmla="*/ 4362068 h 6874714"/>
                <a:gd name="connsiteX74" fmla="*/ 0 w 6373761"/>
                <a:gd name="connsiteY74" fmla="*/ 4005912 h 6874714"/>
                <a:gd name="connsiteX75" fmla="*/ 270480 w 6373761"/>
                <a:gd name="connsiteY75" fmla="*/ 2610532 h 6874714"/>
                <a:gd name="connsiteX76" fmla="*/ 415942 w 6373761"/>
                <a:gd name="connsiteY76" fmla="*/ 2280526 h 6874714"/>
                <a:gd name="connsiteX77" fmla="*/ 590102 w 6373761"/>
                <a:gd name="connsiteY77" fmla="*/ 1962626 h 6874714"/>
                <a:gd name="connsiteX78" fmla="*/ 1020719 w 6373761"/>
                <a:gd name="connsiteY78" fmla="*/ 1373070 h 6874714"/>
                <a:gd name="connsiteX79" fmla="*/ 1275080 w 6373761"/>
                <a:gd name="connsiteY79" fmla="*/ 1107081 h 6874714"/>
                <a:gd name="connsiteX80" fmla="*/ 1342437 w 6373761"/>
                <a:gd name="connsiteY80" fmla="*/ 1043965 h 6874714"/>
                <a:gd name="connsiteX81" fmla="*/ 1411106 w 6373761"/>
                <a:gd name="connsiteY81" fmla="*/ 982138 h 6874714"/>
                <a:gd name="connsiteX82" fmla="*/ 1553029 w 6373761"/>
                <a:gd name="connsiteY82" fmla="*/ 863376 h 6874714"/>
                <a:gd name="connsiteX83" fmla="*/ 2173401 w 6373761"/>
                <a:gd name="connsiteY83" fmla="*/ 454409 h 6874714"/>
                <a:gd name="connsiteX84" fmla="*/ 3599708 w 6373761"/>
                <a:gd name="connsiteY84" fmla="*/ 16332 h 6874714"/>
                <a:gd name="connsiteX85" fmla="*/ 3975975 w 6373761"/>
                <a:gd name="connsiteY85" fmla="*/ 263 h 6874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6373761" h="6874714">
                  <a:moveTo>
                    <a:pt x="6373761" y="5771297"/>
                  </a:moveTo>
                  <a:lnTo>
                    <a:pt x="6373761" y="6247960"/>
                  </a:lnTo>
                  <a:lnTo>
                    <a:pt x="6235932" y="6361930"/>
                  </a:lnTo>
                  <a:cubicBezTo>
                    <a:pt x="6143250" y="6437460"/>
                    <a:pt x="6051059" y="6512200"/>
                    <a:pt x="5960375" y="6587489"/>
                  </a:cubicBezTo>
                  <a:lnTo>
                    <a:pt x="5822907" y="6701871"/>
                  </a:lnTo>
                  <a:cubicBezTo>
                    <a:pt x="5776123" y="6740385"/>
                    <a:pt x="5729079" y="6778899"/>
                    <a:pt x="5681115" y="6816896"/>
                  </a:cubicBezTo>
                  <a:lnTo>
                    <a:pt x="5604096" y="6874714"/>
                  </a:lnTo>
                  <a:lnTo>
                    <a:pt x="4878485" y="6874714"/>
                  </a:lnTo>
                  <a:lnTo>
                    <a:pt x="5006014" y="6800200"/>
                  </a:lnTo>
                  <a:cubicBezTo>
                    <a:pt x="5054354" y="6770429"/>
                    <a:pt x="5102285" y="6739483"/>
                    <a:pt x="5149855" y="6707667"/>
                  </a:cubicBezTo>
                  <a:cubicBezTo>
                    <a:pt x="5244993" y="6643906"/>
                    <a:pt x="5338561" y="6576025"/>
                    <a:pt x="5431866" y="6506210"/>
                  </a:cubicBezTo>
                  <a:cubicBezTo>
                    <a:pt x="5478386" y="6471304"/>
                    <a:pt x="5524777" y="6435495"/>
                    <a:pt x="5571036" y="6399557"/>
                  </a:cubicBezTo>
                  <a:lnTo>
                    <a:pt x="5711649" y="6288912"/>
                  </a:lnTo>
                  <a:cubicBezTo>
                    <a:pt x="5902059" y="6140395"/>
                    <a:pt x="6093257" y="5998320"/>
                    <a:pt x="6276589" y="5852379"/>
                  </a:cubicBezTo>
                  <a:close/>
                  <a:moveTo>
                    <a:pt x="3975975" y="263"/>
                  </a:moveTo>
                  <a:cubicBezTo>
                    <a:pt x="4101550" y="1809"/>
                    <a:pt x="4226830" y="10149"/>
                    <a:pt x="4350473" y="24963"/>
                  </a:cubicBezTo>
                  <a:cubicBezTo>
                    <a:pt x="4598149" y="54846"/>
                    <a:pt x="4842943" y="108687"/>
                    <a:pt x="5077909" y="189450"/>
                  </a:cubicBezTo>
                  <a:cubicBezTo>
                    <a:pt x="5312876" y="269955"/>
                    <a:pt x="5537357" y="376867"/>
                    <a:pt x="5746507" y="505804"/>
                  </a:cubicBezTo>
                  <a:cubicBezTo>
                    <a:pt x="5955527" y="634999"/>
                    <a:pt x="6148688" y="786864"/>
                    <a:pt x="6322456" y="956633"/>
                  </a:cubicBezTo>
                  <a:lnTo>
                    <a:pt x="6373761" y="1011863"/>
                  </a:lnTo>
                  <a:lnTo>
                    <a:pt x="6373761" y="1185075"/>
                  </a:lnTo>
                  <a:lnTo>
                    <a:pt x="6359489" y="1169497"/>
                  </a:lnTo>
                  <a:cubicBezTo>
                    <a:pt x="6318811" y="1127602"/>
                    <a:pt x="6276917" y="1086890"/>
                    <a:pt x="6233869" y="1047442"/>
                  </a:cubicBezTo>
                  <a:cubicBezTo>
                    <a:pt x="6147509" y="968870"/>
                    <a:pt x="6056431" y="895448"/>
                    <a:pt x="5961423" y="827953"/>
                  </a:cubicBezTo>
                  <a:cubicBezTo>
                    <a:pt x="5865891" y="761102"/>
                    <a:pt x="5766688" y="699403"/>
                    <a:pt x="5663555" y="645304"/>
                  </a:cubicBezTo>
                  <a:cubicBezTo>
                    <a:pt x="5457943" y="535816"/>
                    <a:pt x="5238703" y="453894"/>
                    <a:pt x="5013827" y="397863"/>
                  </a:cubicBezTo>
                  <a:cubicBezTo>
                    <a:pt x="4788953" y="341703"/>
                    <a:pt x="4558442" y="310917"/>
                    <a:pt x="4327409" y="302545"/>
                  </a:cubicBezTo>
                  <a:cubicBezTo>
                    <a:pt x="4096111" y="293012"/>
                    <a:pt x="3867174" y="305893"/>
                    <a:pt x="3639939" y="338868"/>
                  </a:cubicBezTo>
                  <a:cubicBezTo>
                    <a:pt x="3526585" y="355999"/>
                    <a:pt x="3413885" y="377254"/>
                    <a:pt x="3302495" y="403659"/>
                  </a:cubicBezTo>
                  <a:cubicBezTo>
                    <a:pt x="3191107" y="430451"/>
                    <a:pt x="3080634" y="460978"/>
                    <a:pt x="2971604" y="496273"/>
                  </a:cubicBezTo>
                  <a:cubicBezTo>
                    <a:pt x="2862573" y="531437"/>
                    <a:pt x="2754854" y="570852"/>
                    <a:pt x="2648706" y="614389"/>
                  </a:cubicBezTo>
                  <a:cubicBezTo>
                    <a:pt x="2542690" y="658056"/>
                    <a:pt x="2438114" y="705714"/>
                    <a:pt x="2335374" y="757109"/>
                  </a:cubicBezTo>
                  <a:cubicBezTo>
                    <a:pt x="2129894" y="859769"/>
                    <a:pt x="1931228" y="976855"/>
                    <a:pt x="1741342" y="1107725"/>
                  </a:cubicBezTo>
                  <a:cubicBezTo>
                    <a:pt x="1694035" y="1140571"/>
                    <a:pt x="1646858" y="1173933"/>
                    <a:pt x="1600861" y="1208710"/>
                  </a:cubicBezTo>
                  <a:cubicBezTo>
                    <a:pt x="1577535" y="1225713"/>
                    <a:pt x="1554732" y="1243361"/>
                    <a:pt x="1531799" y="1260879"/>
                  </a:cubicBezTo>
                  <a:cubicBezTo>
                    <a:pt x="1508735" y="1278267"/>
                    <a:pt x="1486064" y="1296171"/>
                    <a:pt x="1463655" y="1314333"/>
                  </a:cubicBezTo>
                  <a:cubicBezTo>
                    <a:pt x="1373627" y="1386853"/>
                    <a:pt x="1285564" y="1462077"/>
                    <a:pt x="1200777" y="1541166"/>
                  </a:cubicBezTo>
                  <a:cubicBezTo>
                    <a:pt x="1030810" y="1698827"/>
                    <a:pt x="873161" y="1870785"/>
                    <a:pt x="731501" y="2055754"/>
                  </a:cubicBezTo>
                  <a:cubicBezTo>
                    <a:pt x="660734" y="2148239"/>
                    <a:pt x="593771" y="2243944"/>
                    <a:pt x="531393" y="2342739"/>
                  </a:cubicBezTo>
                  <a:cubicBezTo>
                    <a:pt x="470063" y="2442050"/>
                    <a:pt x="412140" y="2543810"/>
                    <a:pt x="361033" y="2649046"/>
                  </a:cubicBezTo>
                  <a:cubicBezTo>
                    <a:pt x="347798" y="2675194"/>
                    <a:pt x="335479" y="2701728"/>
                    <a:pt x="323292" y="2728263"/>
                  </a:cubicBezTo>
                  <a:lnTo>
                    <a:pt x="304945" y="2768193"/>
                  </a:lnTo>
                  <a:lnTo>
                    <a:pt x="287516" y="2808510"/>
                  </a:lnTo>
                  <a:cubicBezTo>
                    <a:pt x="276115" y="2835432"/>
                    <a:pt x="264583" y="2862352"/>
                    <a:pt x="254230" y="2889788"/>
                  </a:cubicBezTo>
                  <a:cubicBezTo>
                    <a:pt x="243877" y="2917224"/>
                    <a:pt x="232477" y="2944274"/>
                    <a:pt x="223042" y="2971968"/>
                  </a:cubicBezTo>
                  <a:cubicBezTo>
                    <a:pt x="182679" y="3081970"/>
                    <a:pt x="148475" y="3194291"/>
                    <a:pt x="121611" y="3308544"/>
                  </a:cubicBezTo>
                  <a:cubicBezTo>
                    <a:pt x="67096" y="3536534"/>
                    <a:pt x="39183" y="3771224"/>
                    <a:pt x="39314" y="4005912"/>
                  </a:cubicBezTo>
                  <a:cubicBezTo>
                    <a:pt x="39969" y="4122871"/>
                    <a:pt x="51109" y="4239571"/>
                    <a:pt x="73910" y="4354081"/>
                  </a:cubicBezTo>
                  <a:cubicBezTo>
                    <a:pt x="97892" y="4468334"/>
                    <a:pt x="132619" y="4580140"/>
                    <a:pt x="179534" y="4687050"/>
                  </a:cubicBezTo>
                  <a:cubicBezTo>
                    <a:pt x="190673" y="4713972"/>
                    <a:pt x="203647" y="4740249"/>
                    <a:pt x="215964" y="4766654"/>
                  </a:cubicBezTo>
                  <a:cubicBezTo>
                    <a:pt x="229332" y="4792674"/>
                    <a:pt x="242043" y="4818950"/>
                    <a:pt x="256457" y="4844455"/>
                  </a:cubicBezTo>
                  <a:cubicBezTo>
                    <a:pt x="283978" y="4895978"/>
                    <a:pt x="314642" y="4945956"/>
                    <a:pt x="346225" y="4995290"/>
                  </a:cubicBezTo>
                  <a:cubicBezTo>
                    <a:pt x="377676" y="5044752"/>
                    <a:pt x="411355" y="5092926"/>
                    <a:pt x="445296" y="5140971"/>
                  </a:cubicBezTo>
                  <a:cubicBezTo>
                    <a:pt x="479760" y="5188630"/>
                    <a:pt x="515537" y="5235645"/>
                    <a:pt x="551443" y="5282531"/>
                  </a:cubicBezTo>
                  <a:cubicBezTo>
                    <a:pt x="623387" y="5376434"/>
                    <a:pt x="698608" y="5468402"/>
                    <a:pt x="772387" y="5562561"/>
                  </a:cubicBezTo>
                  <a:cubicBezTo>
                    <a:pt x="809472" y="5609448"/>
                    <a:pt x="846428" y="5656719"/>
                    <a:pt x="882858" y="5704507"/>
                  </a:cubicBezTo>
                  <a:cubicBezTo>
                    <a:pt x="919159" y="5751909"/>
                    <a:pt x="955196" y="5802273"/>
                    <a:pt x="990316" y="5848258"/>
                  </a:cubicBezTo>
                  <a:cubicBezTo>
                    <a:pt x="1025175" y="5895402"/>
                    <a:pt x="1061736" y="5941129"/>
                    <a:pt x="1097774" y="5987114"/>
                  </a:cubicBezTo>
                  <a:cubicBezTo>
                    <a:pt x="1134860" y="6032326"/>
                    <a:pt x="1171684" y="6077536"/>
                    <a:pt x="1210080" y="6121203"/>
                  </a:cubicBezTo>
                  <a:cubicBezTo>
                    <a:pt x="1286350" y="6209051"/>
                    <a:pt x="1365632" y="6293677"/>
                    <a:pt x="1448192" y="6374054"/>
                  </a:cubicBezTo>
                  <a:cubicBezTo>
                    <a:pt x="1613572" y="6534420"/>
                    <a:pt x="1792057" y="6677526"/>
                    <a:pt x="1982991" y="6796158"/>
                  </a:cubicBezTo>
                  <a:lnTo>
                    <a:pt x="2118475" y="6874714"/>
                  </a:lnTo>
                  <a:lnTo>
                    <a:pt x="1569874" y="6874714"/>
                  </a:lnTo>
                  <a:lnTo>
                    <a:pt x="1507802" y="6817815"/>
                  </a:lnTo>
                  <a:cubicBezTo>
                    <a:pt x="1418412" y="6730595"/>
                    <a:pt x="1334903" y="6638562"/>
                    <a:pt x="1256865" y="6543437"/>
                  </a:cubicBezTo>
                  <a:cubicBezTo>
                    <a:pt x="1179155" y="6447861"/>
                    <a:pt x="1106817" y="6349194"/>
                    <a:pt x="1038410" y="6248722"/>
                  </a:cubicBezTo>
                  <a:cubicBezTo>
                    <a:pt x="969873" y="6148253"/>
                    <a:pt x="905922" y="6045592"/>
                    <a:pt x="845380" y="5941386"/>
                  </a:cubicBezTo>
                  <a:cubicBezTo>
                    <a:pt x="814453" y="5888704"/>
                    <a:pt x="786147" y="5839370"/>
                    <a:pt x="755351" y="5788877"/>
                  </a:cubicBezTo>
                  <a:cubicBezTo>
                    <a:pt x="724817" y="5738771"/>
                    <a:pt x="693760" y="5688665"/>
                    <a:pt x="661784" y="5638944"/>
                  </a:cubicBezTo>
                  <a:lnTo>
                    <a:pt x="466525" y="5340366"/>
                  </a:lnTo>
                  <a:cubicBezTo>
                    <a:pt x="434156" y="5290131"/>
                    <a:pt x="402181" y="5239639"/>
                    <a:pt x="370992" y="5188502"/>
                  </a:cubicBezTo>
                  <a:cubicBezTo>
                    <a:pt x="339803" y="5137364"/>
                    <a:pt x="308876" y="5086099"/>
                    <a:pt x="280046" y="5033287"/>
                  </a:cubicBezTo>
                  <a:cubicBezTo>
                    <a:pt x="222255" y="4928179"/>
                    <a:pt x="169181" y="4819982"/>
                    <a:pt x="126853" y="4707660"/>
                  </a:cubicBezTo>
                  <a:cubicBezTo>
                    <a:pt x="83739" y="4595725"/>
                    <a:pt x="51764" y="4479670"/>
                    <a:pt x="30272" y="4362068"/>
                  </a:cubicBezTo>
                  <a:cubicBezTo>
                    <a:pt x="9698" y="4244466"/>
                    <a:pt x="0" y="4125060"/>
                    <a:pt x="0" y="4005912"/>
                  </a:cubicBezTo>
                  <a:cubicBezTo>
                    <a:pt x="1704" y="3530867"/>
                    <a:pt x="95140" y="3057110"/>
                    <a:pt x="270480" y="2610532"/>
                  </a:cubicBezTo>
                  <a:cubicBezTo>
                    <a:pt x="314511" y="2498984"/>
                    <a:pt x="362212" y="2388466"/>
                    <a:pt x="415942" y="2280526"/>
                  </a:cubicBezTo>
                  <a:cubicBezTo>
                    <a:pt x="468884" y="2172197"/>
                    <a:pt x="527199" y="2066188"/>
                    <a:pt x="590102" y="1962626"/>
                  </a:cubicBezTo>
                  <a:cubicBezTo>
                    <a:pt x="716037" y="1755631"/>
                    <a:pt x="859794" y="1557653"/>
                    <a:pt x="1020719" y="1373070"/>
                  </a:cubicBezTo>
                  <a:cubicBezTo>
                    <a:pt x="1101575" y="1281101"/>
                    <a:pt x="1185969" y="1191838"/>
                    <a:pt x="1275080" y="1107081"/>
                  </a:cubicBezTo>
                  <a:cubicBezTo>
                    <a:pt x="1297227" y="1085699"/>
                    <a:pt x="1319504" y="1064575"/>
                    <a:pt x="1342437" y="1043965"/>
                  </a:cubicBezTo>
                  <a:cubicBezTo>
                    <a:pt x="1365240" y="1023226"/>
                    <a:pt x="1387648" y="1002102"/>
                    <a:pt x="1411106" y="982138"/>
                  </a:cubicBezTo>
                  <a:cubicBezTo>
                    <a:pt x="1457497" y="941563"/>
                    <a:pt x="1505065" y="902276"/>
                    <a:pt x="1553029" y="863376"/>
                  </a:cubicBezTo>
                  <a:cubicBezTo>
                    <a:pt x="1745798" y="708806"/>
                    <a:pt x="1954030" y="571882"/>
                    <a:pt x="2173401" y="454409"/>
                  </a:cubicBezTo>
                  <a:cubicBezTo>
                    <a:pt x="2612013" y="219334"/>
                    <a:pt x="3099505" y="65666"/>
                    <a:pt x="3599708" y="16332"/>
                  </a:cubicBezTo>
                  <a:cubicBezTo>
                    <a:pt x="3724530" y="3966"/>
                    <a:pt x="3850400" y="-1283"/>
                    <a:pt x="3975975" y="26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1">
              <a:extLst>
                <a:ext uri="{FF2B5EF4-FFF2-40B4-BE49-F238E27FC236}">
                  <a16:creationId xmlns:a16="http://schemas.microsoft.com/office/drawing/2014/main" id="{61023DD2-2E6F-4419-B404-80F08460BE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65276" y="313387"/>
              <a:ext cx="6326724" cy="6561326"/>
            </a:xfrm>
            <a:custGeom>
              <a:avLst/>
              <a:gdLst>
                <a:gd name="connsiteX0" fmla="*/ 6326724 w 6326724"/>
                <a:gd name="connsiteY0" fmla="*/ 5020808 h 6561326"/>
                <a:gd name="connsiteX1" fmla="*/ 6326724 w 6326724"/>
                <a:gd name="connsiteY1" fmla="*/ 5698632 h 6561326"/>
                <a:gd name="connsiteX2" fmla="*/ 6067438 w 6326724"/>
                <a:gd name="connsiteY2" fmla="*/ 5902509 h 6561326"/>
                <a:gd name="connsiteX3" fmla="*/ 5799974 w 6326724"/>
                <a:gd name="connsiteY3" fmla="*/ 6102017 h 6561326"/>
                <a:gd name="connsiteX4" fmla="*/ 5665258 w 6326724"/>
                <a:gd name="connsiteY4" fmla="*/ 6202100 h 6561326"/>
                <a:gd name="connsiteX5" fmla="*/ 5526873 w 6326724"/>
                <a:gd name="connsiteY5" fmla="*/ 6302828 h 6561326"/>
                <a:gd name="connsiteX6" fmla="*/ 5385080 w 6326724"/>
                <a:gd name="connsiteY6" fmla="*/ 6402268 h 6561326"/>
                <a:gd name="connsiteX7" fmla="*/ 5238833 w 6326724"/>
                <a:gd name="connsiteY7" fmla="*/ 6498875 h 6561326"/>
                <a:gd name="connsiteX8" fmla="*/ 5138040 w 6326724"/>
                <a:gd name="connsiteY8" fmla="*/ 6561326 h 6561326"/>
                <a:gd name="connsiteX9" fmla="*/ 3946072 w 6326724"/>
                <a:gd name="connsiteY9" fmla="*/ 6561326 h 6561326"/>
                <a:gd name="connsiteX10" fmla="*/ 3976009 w 6326724"/>
                <a:gd name="connsiteY10" fmla="*/ 6555242 h 6561326"/>
                <a:gd name="connsiteX11" fmla="*/ 4404855 w 6326724"/>
                <a:gd name="connsiteY11" fmla="*/ 6399048 h 6561326"/>
                <a:gd name="connsiteX12" fmla="*/ 4938868 w 6326724"/>
                <a:gd name="connsiteY12" fmla="*/ 6072132 h 6561326"/>
                <a:gd name="connsiteX13" fmla="*/ 5068342 w 6326724"/>
                <a:gd name="connsiteY13" fmla="*/ 5976042 h 6561326"/>
                <a:gd name="connsiteX14" fmla="*/ 5197816 w 6326724"/>
                <a:gd name="connsiteY14" fmla="*/ 5876730 h 6561326"/>
                <a:gd name="connsiteX15" fmla="*/ 5460039 w 6326724"/>
                <a:gd name="connsiteY15" fmla="*/ 5670637 h 6561326"/>
                <a:gd name="connsiteX16" fmla="*/ 5999033 w 6326724"/>
                <a:gd name="connsiteY16" fmla="*/ 5271718 h 6561326"/>
                <a:gd name="connsiteX17" fmla="*/ 6258766 w 6326724"/>
                <a:gd name="connsiteY17" fmla="*/ 5077603 h 6561326"/>
                <a:gd name="connsiteX18" fmla="*/ 4139342 w 6326724"/>
                <a:gd name="connsiteY18" fmla="*/ 440 h 6561326"/>
                <a:gd name="connsiteX19" fmla="*/ 4315744 w 6326724"/>
                <a:gd name="connsiteY19" fmla="*/ 6808 h 6561326"/>
                <a:gd name="connsiteX20" fmla="*/ 5015400 w 6326724"/>
                <a:gd name="connsiteY20" fmla="*/ 113591 h 6561326"/>
                <a:gd name="connsiteX21" fmla="*/ 5681114 w 6326724"/>
                <a:gd name="connsiteY21" fmla="*/ 361418 h 6561326"/>
                <a:gd name="connsiteX22" fmla="*/ 6270952 w 6326724"/>
                <a:gd name="connsiteY22" fmla="*/ 755441 h 6561326"/>
                <a:gd name="connsiteX23" fmla="*/ 6326724 w 6326724"/>
                <a:gd name="connsiteY23" fmla="*/ 807432 h 6561326"/>
                <a:gd name="connsiteX24" fmla="*/ 6326724 w 6326724"/>
                <a:gd name="connsiteY24" fmla="*/ 1231565 h 6561326"/>
                <a:gd name="connsiteX25" fmla="*/ 6302093 w 6326724"/>
                <a:gd name="connsiteY25" fmla="*/ 1203002 h 6561326"/>
                <a:gd name="connsiteX26" fmla="*/ 6066914 w 6326724"/>
                <a:gd name="connsiteY26" fmla="*/ 989616 h 6561326"/>
                <a:gd name="connsiteX27" fmla="*/ 5533688 w 6326724"/>
                <a:gd name="connsiteY27" fmla="*/ 647242 h 6561326"/>
                <a:gd name="connsiteX28" fmla="*/ 4933626 w 6326724"/>
                <a:gd name="connsiteY28" fmla="*/ 432262 h 6561326"/>
                <a:gd name="connsiteX29" fmla="*/ 4296873 w 6326724"/>
                <a:gd name="connsiteY29" fmla="*/ 343126 h 6561326"/>
                <a:gd name="connsiteX30" fmla="*/ 3651602 w 6326724"/>
                <a:gd name="connsiteY30" fmla="*/ 365797 h 6561326"/>
                <a:gd name="connsiteX31" fmla="*/ 3018256 w 6326724"/>
                <a:gd name="connsiteY31" fmla="*/ 496666 h 6561326"/>
                <a:gd name="connsiteX32" fmla="*/ 2412429 w 6326724"/>
                <a:gd name="connsiteY32" fmla="*/ 724399 h 6561326"/>
                <a:gd name="connsiteX33" fmla="*/ 1329857 w 6326724"/>
                <a:gd name="connsiteY33" fmla="*/ 1424086 h 6561326"/>
                <a:gd name="connsiteX34" fmla="*/ 887314 w 6326724"/>
                <a:gd name="connsiteY34" fmla="*/ 1891015 h 6561326"/>
                <a:gd name="connsiteX35" fmla="*/ 537420 w 6326724"/>
                <a:gd name="connsiteY35" fmla="*/ 2427245 h 6561326"/>
                <a:gd name="connsiteX36" fmla="*/ 299965 w 6326724"/>
                <a:gd name="connsiteY36" fmla="*/ 3020021 h 6561326"/>
                <a:gd name="connsiteX37" fmla="*/ 213606 w 6326724"/>
                <a:gd name="connsiteY37" fmla="*/ 3651953 h 6561326"/>
                <a:gd name="connsiteX38" fmla="*/ 250036 w 6326724"/>
                <a:gd name="connsiteY38" fmla="*/ 3961352 h 6561326"/>
                <a:gd name="connsiteX39" fmla="*/ 357625 w 6326724"/>
                <a:gd name="connsiteY39" fmla="*/ 4250783 h 6561326"/>
                <a:gd name="connsiteX40" fmla="*/ 432715 w 6326724"/>
                <a:gd name="connsiteY40" fmla="*/ 4387063 h 6561326"/>
                <a:gd name="connsiteX41" fmla="*/ 518943 w 6326724"/>
                <a:gd name="connsiteY41" fmla="*/ 4518962 h 6561326"/>
                <a:gd name="connsiteX42" fmla="*/ 718133 w 6326724"/>
                <a:gd name="connsiteY42" fmla="*/ 4773874 h 6561326"/>
                <a:gd name="connsiteX43" fmla="*/ 933704 w 6326724"/>
                <a:gd name="connsiteY43" fmla="*/ 5030717 h 6561326"/>
                <a:gd name="connsiteX44" fmla="*/ 1040900 w 6326724"/>
                <a:gd name="connsiteY44" fmla="*/ 5164806 h 6561326"/>
                <a:gd name="connsiteX45" fmla="*/ 1092401 w 6326724"/>
                <a:gd name="connsiteY45" fmla="*/ 5230628 h 6561326"/>
                <a:gd name="connsiteX46" fmla="*/ 1142854 w 6326724"/>
                <a:gd name="connsiteY46" fmla="*/ 5293615 h 6561326"/>
                <a:gd name="connsiteX47" fmla="*/ 1576354 w 6326724"/>
                <a:gd name="connsiteY47" fmla="*/ 5759128 h 6561326"/>
                <a:gd name="connsiteX48" fmla="*/ 1806865 w 6326724"/>
                <a:gd name="connsiteY48" fmla="*/ 5968571 h 6561326"/>
                <a:gd name="connsiteX49" fmla="*/ 2048253 w 6326724"/>
                <a:gd name="connsiteY49" fmla="*/ 6161654 h 6561326"/>
                <a:gd name="connsiteX50" fmla="*/ 2587506 w 6326724"/>
                <a:gd name="connsiteY50" fmla="*/ 6467059 h 6561326"/>
                <a:gd name="connsiteX51" fmla="*/ 2889176 w 6326724"/>
                <a:gd name="connsiteY51" fmla="*/ 6553360 h 6561326"/>
                <a:gd name="connsiteX52" fmla="*/ 2929698 w 6326724"/>
                <a:gd name="connsiteY52" fmla="*/ 6561326 h 6561326"/>
                <a:gd name="connsiteX53" fmla="*/ 1816374 w 6326724"/>
                <a:gd name="connsiteY53" fmla="*/ 6561326 h 6561326"/>
                <a:gd name="connsiteX54" fmla="*/ 1787601 w 6326724"/>
                <a:gd name="connsiteY54" fmla="*/ 6545761 h 6561326"/>
                <a:gd name="connsiteX55" fmla="*/ 1225544 w 6326724"/>
                <a:gd name="connsiteY55" fmla="*/ 6094158 h 6561326"/>
                <a:gd name="connsiteX56" fmla="*/ 997654 w 6326724"/>
                <a:gd name="connsiteY56" fmla="*/ 5822374 h 6561326"/>
                <a:gd name="connsiteX57" fmla="*/ 798596 w 6326724"/>
                <a:gd name="connsiteY57" fmla="*/ 5534615 h 6561326"/>
                <a:gd name="connsiteX58" fmla="*/ 752075 w 6326724"/>
                <a:gd name="connsiteY58" fmla="*/ 5461324 h 6561326"/>
                <a:gd name="connsiteX59" fmla="*/ 707650 w 6326724"/>
                <a:gd name="connsiteY59" fmla="*/ 5390221 h 6561326"/>
                <a:gd name="connsiteX60" fmla="*/ 619980 w 6326724"/>
                <a:gd name="connsiteY60" fmla="*/ 5252396 h 6561326"/>
                <a:gd name="connsiteX61" fmla="*/ 438349 w 6326724"/>
                <a:gd name="connsiteY61" fmla="*/ 4970822 h 6561326"/>
                <a:gd name="connsiteX62" fmla="*/ 261044 w 6326724"/>
                <a:gd name="connsiteY62" fmla="*/ 4673145 h 6561326"/>
                <a:gd name="connsiteX63" fmla="*/ 181107 w 6326724"/>
                <a:gd name="connsiteY63" fmla="*/ 4515356 h 6561326"/>
                <a:gd name="connsiteX64" fmla="*/ 113224 w 6326724"/>
                <a:gd name="connsiteY64" fmla="*/ 4350223 h 6561326"/>
                <a:gd name="connsiteX65" fmla="*/ 61199 w 6326724"/>
                <a:gd name="connsiteY65" fmla="*/ 4178908 h 6561326"/>
                <a:gd name="connsiteX66" fmla="*/ 41804 w 6326724"/>
                <a:gd name="connsiteY66" fmla="*/ 4091577 h 6561326"/>
                <a:gd name="connsiteX67" fmla="*/ 33287 w 6326724"/>
                <a:gd name="connsiteY67" fmla="*/ 4047781 h 6561326"/>
                <a:gd name="connsiteX68" fmla="*/ 26209 w 6326724"/>
                <a:gd name="connsiteY68" fmla="*/ 4003858 h 6561326"/>
                <a:gd name="connsiteX69" fmla="*/ 0 w 6326724"/>
                <a:gd name="connsiteY69" fmla="*/ 3651953 h 6561326"/>
                <a:gd name="connsiteX70" fmla="*/ 72731 w 6326724"/>
                <a:gd name="connsiteY70" fmla="*/ 2966307 h 6561326"/>
                <a:gd name="connsiteX71" fmla="*/ 291316 w 6326724"/>
                <a:gd name="connsiteY71" fmla="*/ 2309385 h 6561326"/>
                <a:gd name="connsiteX72" fmla="*/ 1110878 w 6326724"/>
                <a:gd name="connsiteY72" fmla="*/ 1193776 h 6561326"/>
                <a:gd name="connsiteX73" fmla="*/ 1654327 w 6326724"/>
                <a:gd name="connsiteY73" fmla="*/ 756730 h 6561326"/>
                <a:gd name="connsiteX74" fmla="*/ 2261727 w 6326724"/>
                <a:gd name="connsiteY74" fmla="*/ 409720 h 6561326"/>
                <a:gd name="connsiteX75" fmla="*/ 3610060 w 6326724"/>
                <a:gd name="connsiteY75" fmla="*/ 27032 h 6561326"/>
                <a:gd name="connsiteX76" fmla="*/ 4139342 w 6326724"/>
                <a:gd name="connsiteY76" fmla="*/ 440 h 6561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6326724" h="6561326">
                  <a:moveTo>
                    <a:pt x="6326724" y="5020808"/>
                  </a:moveTo>
                  <a:lnTo>
                    <a:pt x="6326724" y="5698632"/>
                  </a:lnTo>
                  <a:lnTo>
                    <a:pt x="6067438" y="5902509"/>
                  </a:lnTo>
                  <a:cubicBezTo>
                    <a:pt x="5977868" y="5970407"/>
                    <a:pt x="5888364" y="6036453"/>
                    <a:pt x="5799974" y="6102017"/>
                  </a:cubicBezTo>
                  <a:lnTo>
                    <a:pt x="5665258" y="6202100"/>
                  </a:lnTo>
                  <a:cubicBezTo>
                    <a:pt x="5619654" y="6235719"/>
                    <a:pt x="5573656" y="6269596"/>
                    <a:pt x="5526873" y="6302828"/>
                  </a:cubicBezTo>
                  <a:cubicBezTo>
                    <a:pt x="5480220" y="6336189"/>
                    <a:pt x="5433044" y="6369423"/>
                    <a:pt x="5385080" y="6402268"/>
                  </a:cubicBezTo>
                  <a:cubicBezTo>
                    <a:pt x="5336988" y="6434857"/>
                    <a:pt x="5288500" y="6467187"/>
                    <a:pt x="5238833" y="6498875"/>
                  </a:cubicBezTo>
                  <a:lnTo>
                    <a:pt x="5138040" y="6561326"/>
                  </a:lnTo>
                  <a:lnTo>
                    <a:pt x="3946072" y="6561326"/>
                  </a:lnTo>
                  <a:lnTo>
                    <a:pt x="3976009" y="6555242"/>
                  </a:lnTo>
                  <a:cubicBezTo>
                    <a:pt x="4123712" y="6519227"/>
                    <a:pt x="4266863" y="6466383"/>
                    <a:pt x="4404855" y="6399048"/>
                  </a:cubicBezTo>
                  <a:cubicBezTo>
                    <a:pt x="4589500" y="6310299"/>
                    <a:pt x="4765232" y="6196690"/>
                    <a:pt x="4938868" y="6072132"/>
                  </a:cubicBezTo>
                  <a:cubicBezTo>
                    <a:pt x="4982245" y="6041089"/>
                    <a:pt x="5025359" y="6008630"/>
                    <a:pt x="5068342" y="5976042"/>
                  </a:cubicBezTo>
                  <a:cubicBezTo>
                    <a:pt x="5111588" y="5943453"/>
                    <a:pt x="5154702" y="5910349"/>
                    <a:pt x="5197816" y="5876730"/>
                  </a:cubicBezTo>
                  <a:lnTo>
                    <a:pt x="5460039" y="5670637"/>
                  </a:lnTo>
                  <a:cubicBezTo>
                    <a:pt x="5639966" y="5530365"/>
                    <a:pt x="5821596" y="5399753"/>
                    <a:pt x="5999033" y="5271718"/>
                  </a:cubicBezTo>
                  <a:cubicBezTo>
                    <a:pt x="6087686" y="5207700"/>
                    <a:pt x="6174667" y="5143360"/>
                    <a:pt x="6258766" y="5077603"/>
                  </a:cubicBezTo>
                  <a:close/>
                  <a:moveTo>
                    <a:pt x="4139342" y="440"/>
                  </a:moveTo>
                  <a:cubicBezTo>
                    <a:pt x="4198237" y="1301"/>
                    <a:pt x="4257068" y="3427"/>
                    <a:pt x="4315744" y="6808"/>
                  </a:cubicBezTo>
                  <a:cubicBezTo>
                    <a:pt x="4550841" y="20849"/>
                    <a:pt x="4785806" y="55240"/>
                    <a:pt x="5015400" y="113591"/>
                  </a:cubicBezTo>
                  <a:cubicBezTo>
                    <a:pt x="5244992" y="171812"/>
                    <a:pt x="5469212" y="254249"/>
                    <a:pt x="5681114" y="361418"/>
                  </a:cubicBezTo>
                  <a:cubicBezTo>
                    <a:pt x="5892754" y="468586"/>
                    <a:pt x="6093124" y="599584"/>
                    <a:pt x="6270952" y="755441"/>
                  </a:cubicBezTo>
                  <a:lnTo>
                    <a:pt x="6326724" y="807432"/>
                  </a:lnTo>
                  <a:lnTo>
                    <a:pt x="6326724" y="1231565"/>
                  </a:lnTo>
                  <a:lnTo>
                    <a:pt x="6302093" y="1203002"/>
                  </a:lnTo>
                  <a:cubicBezTo>
                    <a:pt x="6227937" y="1127247"/>
                    <a:pt x="6149211" y="1056081"/>
                    <a:pt x="6066914" y="989616"/>
                  </a:cubicBezTo>
                  <a:cubicBezTo>
                    <a:pt x="5902714" y="856299"/>
                    <a:pt x="5724360" y="740371"/>
                    <a:pt x="5533688" y="647242"/>
                  </a:cubicBezTo>
                  <a:cubicBezTo>
                    <a:pt x="5343146" y="553857"/>
                    <a:pt x="5141466" y="482239"/>
                    <a:pt x="4933626" y="432262"/>
                  </a:cubicBezTo>
                  <a:cubicBezTo>
                    <a:pt x="4725788" y="382156"/>
                    <a:pt x="4512182" y="353303"/>
                    <a:pt x="4296873" y="343126"/>
                  </a:cubicBezTo>
                  <a:cubicBezTo>
                    <a:pt x="4081172" y="332435"/>
                    <a:pt x="3865732" y="339520"/>
                    <a:pt x="3651602" y="365797"/>
                  </a:cubicBezTo>
                  <a:cubicBezTo>
                    <a:pt x="3437604" y="392202"/>
                    <a:pt x="3225572" y="436384"/>
                    <a:pt x="3018256" y="496666"/>
                  </a:cubicBezTo>
                  <a:cubicBezTo>
                    <a:pt x="2810809" y="556691"/>
                    <a:pt x="2608474" y="634362"/>
                    <a:pt x="2412429" y="724399"/>
                  </a:cubicBezTo>
                  <a:cubicBezTo>
                    <a:pt x="2019160" y="902541"/>
                    <a:pt x="1651969" y="1138775"/>
                    <a:pt x="1329857" y="1424086"/>
                  </a:cubicBezTo>
                  <a:cubicBezTo>
                    <a:pt x="1169326" y="1567192"/>
                    <a:pt x="1020588" y="1723307"/>
                    <a:pt x="887314" y="1891015"/>
                  </a:cubicBezTo>
                  <a:cubicBezTo>
                    <a:pt x="753778" y="2058466"/>
                    <a:pt x="635967" y="2238026"/>
                    <a:pt x="537420" y="2427245"/>
                  </a:cubicBezTo>
                  <a:cubicBezTo>
                    <a:pt x="438874" y="2616335"/>
                    <a:pt x="356839" y="2814313"/>
                    <a:pt x="299965" y="3020021"/>
                  </a:cubicBezTo>
                  <a:cubicBezTo>
                    <a:pt x="242961" y="3225212"/>
                    <a:pt x="213474" y="3438518"/>
                    <a:pt x="213606" y="3651953"/>
                  </a:cubicBezTo>
                  <a:cubicBezTo>
                    <a:pt x="214785" y="3756804"/>
                    <a:pt x="225269" y="3860881"/>
                    <a:pt x="250036" y="3961352"/>
                  </a:cubicBezTo>
                  <a:cubicBezTo>
                    <a:pt x="274412" y="4061950"/>
                    <a:pt x="312284" y="4158171"/>
                    <a:pt x="357625" y="4250783"/>
                  </a:cubicBezTo>
                  <a:cubicBezTo>
                    <a:pt x="380558" y="4297025"/>
                    <a:pt x="405982" y="4342366"/>
                    <a:pt x="432715" y="4387063"/>
                  </a:cubicBezTo>
                  <a:cubicBezTo>
                    <a:pt x="459841" y="4431630"/>
                    <a:pt x="488803" y="4475554"/>
                    <a:pt x="518943" y="4518962"/>
                  </a:cubicBezTo>
                  <a:cubicBezTo>
                    <a:pt x="580011" y="4605521"/>
                    <a:pt x="647893" y="4689504"/>
                    <a:pt x="718133" y="4773874"/>
                  </a:cubicBezTo>
                  <a:cubicBezTo>
                    <a:pt x="788374" y="4858372"/>
                    <a:pt x="861760" y="4942871"/>
                    <a:pt x="933704" y="5030717"/>
                  </a:cubicBezTo>
                  <a:cubicBezTo>
                    <a:pt x="969742" y="5074512"/>
                    <a:pt x="1005387" y="5119337"/>
                    <a:pt x="1040900" y="5164806"/>
                  </a:cubicBezTo>
                  <a:lnTo>
                    <a:pt x="1092401" y="5230628"/>
                  </a:lnTo>
                  <a:cubicBezTo>
                    <a:pt x="1109306" y="5251624"/>
                    <a:pt x="1125425" y="5273135"/>
                    <a:pt x="1142854" y="5293615"/>
                  </a:cubicBezTo>
                  <a:cubicBezTo>
                    <a:pt x="1278880" y="5460293"/>
                    <a:pt x="1426438" y="5613704"/>
                    <a:pt x="1576354" y="5759128"/>
                  </a:cubicBezTo>
                  <a:cubicBezTo>
                    <a:pt x="1651706" y="5831519"/>
                    <a:pt x="1728368" y="5901461"/>
                    <a:pt x="1806865" y="5968571"/>
                  </a:cubicBezTo>
                  <a:cubicBezTo>
                    <a:pt x="1885362" y="6035680"/>
                    <a:pt x="1965299" y="6100599"/>
                    <a:pt x="2048253" y="6161654"/>
                  </a:cubicBezTo>
                  <a:cubicBezTo>
                    <a:pt x="2213502" y="6284022"/>
                    <a:pt x="2391724" y="6393380"/>
                    <a:pt x="2587506" y="6467059"/>
                  </a:cubicBezTo>
                  <a:cubicBezTo>
                    <a:pt x="2685137" y="6503898"/>
                    <a:pt x="2786304" y="6532106"/>
                    <a:pt x="2889176" y="6553360"/>
                  </a:cubicBezTo>
                  <a:lnTo>
                    <a:pt x="2929698" y="6561326"/>
                  </a:lnTo>
                  <a:lnTo>
                    <a:pt x="1816374" y="6561326"/>
                  </a:lnTo>
                  <a:lnTo>
                    <a:pt x="1787601" y="6545761"/>
                  </a:lnTo>
                  <a:cubicBezTo>
                    <a:pt x="1577272" y="6422749"/>
                    <a:pt x="1389483" y="6266761"/>
                    <a:pt x="1225544" y="6094158"/>
                  </a:cubicBezTo>
                  <a:cubicBezTo>
                    <a:pt x="1143116" y="6007986"/>
                    <a:pt x="1068158" y="5916274"/>
                    <a:pt x="997654" y="5822374"/>
                  </a:cubicBezTo>
                  <a:cubicBezTo>
                    <a:pt x="927546" y="5728086"/>
                    <a:pt x="860842" y="5632381"/>
                    <a:pt x="798596" y="5534615"/>
                  </a:cubicBezTo>
                  <a:cubicBezTo>
                    <a:pt x="782608" y="5510399"/>
                    <a:pt x="767537" y="5485797"/>
                    <a:pt x="752075" y="5461324"/>
                  </a:cubicBezTo>
                  <a:lnTo>
                    <a:pt x="707650" y="5390221"/>
                  </a:lnTo>
                  <a:cubicBezTo>
                    <a:pt x="679213" y="5344237"/>
                    <a:pt x="649728" y="5298638"/>
                    <a:pt x="619980" y="5252396"/>
                  </a:cubicBezTo>
                  <a:lnTo>
                    <a:pt x="438349" y="4970822"/>
                  </a:lnTo>
                  <a:cubicBezTo>
                    <a:pt x="377413" y="4874860"/>
                    <a:pt x="317263" y="4776064"/>
                    <a:pt x="261044" y="4673145"/>
                  </a:cubicBezTo>
                  <a:cubicBezTo>
                    <a:pt x="233000" y="4621622"/>
                    <a:pt x="205874" y="4569197"/>
                    <a:pt x="181107" y="4515356"/>
                  </a:cubicBezTo>
                  <a:cubicBezTo>
                    <a:pt x="156470" y="4461385"/>
                    <a:pt x="133537" y="4406385"/>
                    <a:pt x="113224" y="4350223"/>
                  </a:cubicBezTo>
                  <a:cubicBezTo>
                    <a:pt x="93305" y="4293934"/>
                    <a:pt x="75614" y="4236872"/>
                    <a:pt x="61199" y="4178908"/>
                  </a:cubicBezTo>
                  <a:cubicBezTo>
                    <a:pt x="54385" y="4149927"/>
                    <a:pt x="47440" y="4120815"/>
                    <a:pt x="41804" y="4091577"/>
                  </a:cubicBezTo>
                  <a:lnTo>
                    <a:pt x="33287" y="4047781"/>
                  </a:lnTo>
                  <a:lnTo>
                    <a:pt x="26209" y="4003858"/>
                  </a:lnTo>
                  <a:cubicBezTo>
                    <a:pt x="7732" y="3886643"/>
                    <a:pt x="0" y="3768783"/>
                    <a:pt x="0" y="3651953"/>
                  </a:cubicBezTo>
                  <a:cubicBezTo>
                    <a:pt x="524" y="3422031"/>
                    <a:pt x="25030" y="3192109"/>
                    <a:pt x="72731" y="2966307"/>
                  </a:cubicBezTo>
                  <a:cubicBezTo>
                    <a:pt x="120301" y="2740634"/>
                    <a:pt x="193163" y="2519343"/>
                    <a:pt x="291316" y="2309385"/>
                  </a:cubicBezTo>
                  <a:cubicBezTo>
                    <a:pt x="488540" y="1889469"/>
                    <a:pt x="774352" y="1513736"/>
                    <a:pt x="1110878" y="1193776"/>
                  </a:cubicBezTo>
                  <a:cubicBezTo>
                    <a:pt x="1279535" y="1033797"/>
                    <a:pt x="1461821" y="887856"/>
                    <a:pt x="1654327" y="756730"/>
                  </a:cubicBezTo>
                  <a:cubicBezTo>
                    <a:pt x="1847096" y="625732"/>
                    <a:pt x="2049956" y="509031"/>
                    <a:pt x="2261727" y="409720"/>
                  </a:cubicBezTo>
                  <a:cubicBezTo>
                    <a:pt x="2685792" y="212515"/>
                    <a:pt x="3142357" y="82162"/>
                    <a:pt x="3610060" y="27032"/>
                  </a:cubicBezTo>
                  <a:cubicBezTo>
                    <a:pt x="3785399" y="6647"/>
                    <a:pt x="3962657" y="-2144"/>
                    <a:pt x="4139342" y="44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2">
              <a:extLst>
                <a:ext uri="{FF2B5EF4-FFF2-40B4-BE49-F238E27FC236}">
                  <a16:creationId xmlns:a16="http://schemas.microsoft.com/office/drawing/2014/main" id="{BC4A6C98-F96E-4587-B01F-A9B01BBFAD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0322" y="353119"/>
              <a:ext cx="6321679" cy="6521594"/>
            </a:xfrm>
            <a:custGeom>
              <a:avLst/>
              <a:gdLst>
                <a:gd name="connsiteX0" fmla="*/ 4150102 w 6321679"/>
                <a:gd name="connsiteY0" fmla="*/ 0 h 6521594"/>
                <a:gd name="connsiteX1" fmla="*/ 6083891 w 6321679"/>
                <a:gd name="connsiteY1" fmla="*/ 619943 h 6521594"/>
                <a:gd name="connsiteX2" fmla="*/ 6321679 w 6321679"/>
                <a:gd name="connsiteY2" fmla="*/ 822247 h 6521594"/>
                <a:gd name="connsiteX3" fmla="*/ 6321679 w 6321679"/>
                <a:gd name="connsiteY3" fmla="*/ 1866928 h 6521594"/>
                <a:gd name="connsiteX4" fmla="*/ 6212358 w 6321679"/>
                <a:gd name="connsiteY4" fmla="*/ 1689281 h 6521594"/>
                <a:gd name="connsiteX5" fmla="*/ 6049880 w 6321679"/>
                <a:gd name="connsiteY5" fmla="*/ 1477173 h 6521594"/>
                <a:gd name="connsiteX6" fmla="*/ 5248663 w 6321679"/>
                <a:gd name="connsiteY6" fmla="*/ 869327 h 6521594"/>
                <a:gd name="connsiteX7" fmla="*/ 4150102 w 6321679"/>
                <a:gd name="connsiteY7" fmla="*/ 644042 h 6521594"/>
                <a:gd name="connsiteX8" fmla="*/ 2867946 w 6321679"/>
                <a:gd name="connsiteY8" fmla="*/ 886459 h 6521594"/>
                <a:gd name="connsiteX9" fmla="*/ 1728892 w 6321679"/>
                <a:gd name="connsiteY9" fmla="*/ 1552397 h 6521594"/>
                <a:gd name="connsiteX10" fmla="*/ 941043 w 6321679"/>
                <a:gd name="connsiteY10" fmla="*/ 2512664 h 6521594"/>
                <a:gd name="connsiteX11" fmla="*/ 655362 w 6321679"/>
                <a:gd name="connsiteY11" fmla="*/ 3630204 h 6521594"/>
                <a:gd name="connsiteX12" fmla="*/ 1128177 w 6321679"/>
                <a:gd name="connsiteY12" fmla="*/ 4667883 h 6521594"/>
                <a:gd name="connsiteX13" fmla="*/ 1366419 w 6321679"/>
                <a:gd name="connsiteY13" fmla="*/ 4997246 h 6521594"/>
                <a:gd name="connsiteX14" fmla="*/ 3601937 w 6321679"/>
                <a:gd name="connsiteY14" fmla="*/ 6284685 h 6521594"/>
                <a:gd name="connsiteX15" fmla="*/ 5298985 w 6321679"/>
                <a:gd name="connsiteY15" fmla="*/ 5492643 h 6521594"/>
                <a:gd name="connsiteX16" fmla="*/ 5505513 w 6321679"/>
                <a:gd name="connsiteY16" fmla="*/ 5335367 h 6521594"/>
                <a:gd name="connsiteX17" fmla="*/ 6252618 w 6321679"/>
                <a:gd name="connsiteY17" fmla="*/ 4722492 h 6521594"/>
                <a:gd name="connsiteX18" fmla="*/ 6321679 w 6321679"/>
                <a:gd name="connsiteY18" fmla="*/ 4651477 h 6521594"/>
                <a:gd name="connsiteX19" fmla="*/ 6321679 w 6321679"/>
                <a:gd name="connsiteY19" fmla="*/ 5523097 h 6521594"/>
                <a:gd name="connsiteX20" fmla="*/ 6024428 w 6321679"/>
                <a:gd name="connsiteY20" fmla="*/ 5754969 h 6521594"/>
                <a:gd name="connsiteX21" fmla="*/ 5702345 w 6321679"/>
                <a:gd name="connsiteY21" fmla="*/ 6000018 h 6521594"/>
                <a:gd name="connsiteX22" fmla="*/ 4988380 w 6321679"/>
                <a:gd name="connsiteY22" fmla="*/ 6506549 h 6521594"/>
                <a:gd name="connsiteX23" fmla="*/ 4961490 w 6321679"/>
                <a:gd name="connsiteY23" fmla="*/ 6521594 h 6521594"/>
                <a:gd name="connsiteX24" fmla="*/ 2011326 w 6321679"/>
                <a:gd name="connsiteY24" fmla="*/ 6521594 h 6521594"/>
                <a:gd name="connsiteX25" fmla="*/ 1982893 w 6321679"/>
                <a:gd name="connsiteY25" fmla="*/ 6505768 h 6521594"/>
                <a:gd name="connsiteX26" fmla="*/ 824149 w 6321679"/>
                <a:gd name="connsiteY26" fmla="*/ 5358682 h 6521594"/>
                <a:gd name="connsiteX27" fmla="*/ 0 w 6321679"/>
                <a:gd name="connsiteY27" fmla="*/ 3630075 h 6521594"/>
                <a:gd name="connsiteX28" fmla="*/ 4150102 w 6321679"/>
                <a:gd name="connsiteY28" fmla="*/ 0 h 652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321679" h="6521594">
                  <a:moveTo>
                    <a:pt x="4150102" y="0"/>
                  </a:moveTo>
                  <a:cubicBezTo>
                    <a:pt x="4918148" y="0"/>
                    <a:pt x="5569597" y="228540"/>
                    <a:pt x="6083891" y="619943"/>
                  </a:cubicBezTo>
                  <a:lnTo>
                    <a:pt x="6321679" y="822247"/>
                  </a:lnTo>
                  <a:lnTo>
                    <a:pt x="6321679" y="1866928"/>
                  </a:lnTo>
                  <a:lnTo>
                    <a:pt x="6212358" y="1689281"/>
                  </a:lnTo>
                  <a:cubicBezTo>
                    <a:pt x="6161484" y="1615222"/>
                    <a:pt x="6107295" y="1544427"/>
                    <a:pt x="6049880" y="1477173"/>
                  </a:cubicBezTo>
                  <a:cubicBezTo>
                    <a:pt x="5825135" y="1214018"/>
                    <a:pt x="5555573" y="1009470"/>
                    <a:pt x="5248663" y="869327"/>
                  </a:cubicBezTo>
                  <a:cubicBezTo>
                    <a:pt x="4921178" y="719909"/>
                    <a:pt x="4551627" y="644042"/>
                    <a:pt x="4150102" y="644042"/>
                  </a:cubicBezTo>
                  <a:cubicBezTo>
                    <a:pt x="3724203" y="644042"/>
                    <a:pt x="3292799" y="725448"/>
                    <a:pt x="2867946" y="886459"/>
                  </a:cubicBezTo>
                  <a:cubicBezTo>
                    <a:pt x="2454234" y="1042832"/>
                    <a:pt x="2060440" y="1273141"/>
                    <a:pt x="1728892" y="1552397"/>
                  </a:cubicBezTo>
                  <a:cubicBezTo>
                    <a:pt x="1391580" y="1836419"/>
                    <a:pt x="1126473" y="2159600"/>
                    <a:pt x="941043" y="2512664"/>
                  </a:cubicBezTo>
                  <a:cubicBezTo>
                    <a:pt x="751551" y="2873583"/>
                    <a:pt x="655362" y="3249575"/>
                    <a:pt x="655362" y="3630204"/>
                  </a:cubicBezTo>
                  <a:cubicBezTo>
                    <a:pt x="655362" y="4013537"/>
                    <a:pt x="808817" y="4237405"/>
                    <a:pt x="1128177" y="4667883"/>
                  </a:cubicBezTo>
                  <a:cubicBezTo>
                    <a:pt x="1205232" y="4771702"/>
                    <a:pt x="1284908" y="4879129"/>
                    <a:pt x="1366419" y="4997246"/>
                  </a:cubicBezTo>
                  <a:cubicBezTo>
                    <a:pt x="1989282" y="5899677"/>
                    <a:pt x="2657880" y="6284685"/>
                    <a:pt x="3601937" y="6284685"/>
                  </a:cubicBezTo>
                  <a:cubicBezTo>
                    <a:pt x="4221523" y="6284685"/>
                    <a:pt x="4676122" y="5971036"/>
                    <a:pt x="5298985" y="5492643"/>
                  </a:cubicBezTo>
                  <a:cubicBezTo>
                    <a:pt x="5368571" y="5439187"/>
                    <a:pt x="5438156" y="5386375"/>
                    <a:pt x="5505513" y="5335367"/>
                  </a:cubicBezTo>
                  <a:cubicBezTo>
                    <a:pt x="5779335" y="5127761"/>
                    <a:pt x="6041730" y="4928776"/>
                    <a:pt x="6252618" y="4722492"/>
                  </a:cubicBezTo>
                  <a:lnTo>
                    <a:pt x="6321679" y="4651477"/>
                  </a:lnTo>
                  <a:lnTo>
                    <a:pt x="6321679" y="5523097"/>
                  </a:lnTo>
                  <a:lnTo>
                    <a:pt x="6024428" y="5754969"/>
                  </a:lnTo>
                  <a:cubicBezTo>
                    <a:pt x="5918395" y="5835747"/>
                    <a:pt x="5810491" y="5916953"/>
                    <a:pt x="5702345" y="6000018"/>
                  </a:cubicBezTo>
                  <a:cubicBezTo>
                    <a:pt x="5466020" y="6181541"/>
                    <a:pt x="5232938" y="6357503"/>
                    <a:pt x="4988380" y="6506549"/>
                  </a:cubicBezTo>
                  <a:lnTo>
                    <a:pt x="4961490" y="6521594"/>
                  </a:lnTo>
                  <a:lnTo>
                    <a:pt x="2011326" y="6521594"/>
                  </a:lnTo>
                  <a:lnTo>
                    <a:pt x="1982893" y="6505768"/>
                  </a:lnTo>
                  <a:cubicBezTo>
                    <a:pt x="1531799" y="6233999"/>
                    <a:pt x="1157400" y="5841520"/>
                    <a:pt x="824149" y="5358682"/>
                  </a:cubicBezTo>
                  <a:cubicBezTo>
                    <a:pt x="424196" y="4779302"/>
                    <a:pt x="0" y="4381929"/>
                    <a:pt x="0" y="3630075"/>
                  </a:cubicBezTo>
                  <a:cubicBezTo>
                    <a:pt x="0" y="1625174"/>
                    <a:pt x="2089794" y="0"/>
                    <a:pt x="415010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A66409EC-9CC3-482A-A4A5-54ED092B3F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0322" y="353119"/>
              <a:ext cx="6321679" cy="6521594"/>
            </a:xfrm>
            <a:custGeom>
              <a:avLst/>
              <a:gdLst>
                <a:gd name="connsiteX0" fmla="*/ 4150102 w 6321679"/>
                <a:gd name="connsiteY0" fmla="*/ 0 h 6521594"/>
                <a:gd name="connsiteX1" fmla="*/ 6083891 w 6321679"/>
                <a:gd name="connsiteY1" fmla="*/ 619943 h 6521594"/>
                <a:gd name="connsiteX2" fmla="*/ 6321679 w 6321679"/>
                <a:gd name="connsiteY2" fmla="*/ 822247 h 6521594"/>
                <a:gd name="connsiteX3" fmla="*/ 6321679 w 6321679"/>
                <a:gd name="connsiteY3" fmla="*/ 2150195 h 6521594"/>
                <a:gd name="connsiteX4" fmla="*/ 6241288 w 6321679"/>
                <a:gd name="connsiteY4" fmla="*/ 1985338 h 6521594"/>
                <a:gd name="connsiteX5" fmla="*/ 5949367 w 6321679"/>
                <a:gd name="connsiteY5" fmla="*/ 1559997 h 6521594"/>
                <a:gd name="connsiteX6" fmla="*/ 5193362 w 6321679"/>
                <a:gd name="connsiteY6" fmla="*/ 986156 h 6521594"/>
                <a:gd name="connsiteX7" fmla="*/ 4150102 w 6321679"/>
                <a:gd name="connsiteY7" fmla="*/ 772850 h 6521594"/>
                <a:gd name="connsiteX8" fmla="*/ 2914861 w 6321679"/>
                <a:gd name="connsiteY8" fmla="*/ 1006637 h 6521594"/>
                <a:gd name="connsiteX9" fmla="*/ 1814073 w 6321679"/>
                <a:gd name="connsiteY9" fmla="*/ 1650163 h 6521594"/>
                <a:gd name="connsiteX10" fmla="*/ 1057412 w 6321679"/>
                <a:gd name="connsiteY10" fmla="*/ 2571657 h 6521594"/>
                <a:gd name="connsiteX11" fmla="*/ 786277 w 6321679"/>
                <a:gd name="connsiteY11" fmla="*/ 3630204 h 6521594"/>
                <a:gd name="connsiteX12" fmla="*/ 1233931 w 6321679"/>
                <a:gd name="connsiteY12" fmla="*/ 4592016 h 6521594"/>
                <a:gd name="connsiteX13" fmla="*/ 1474795 w 6321679"/>
                <a:gd name="connsiteY13" fmla="*/ 4924985 h 6521594"/>
                <a:gd name="connsiteX14" fmla="*/ 2393691 w 6321679"/>
                <a:gd name="connsiteY14" fmla="*/ 5846995 h 6521594"/>
                <a:gd name="connsiteX15" fmla="*/ 3601805 w 6321679"/>
                <a:gd name="connsiteY15" fmla="*/ 6155876 h 6521594"/>
                <a:gd name="connsiteX16" fmla="*/ 4378909 w 6321679"/>
                <a:gd name="connsiteY16" fmla="*/ 5959186 h 6521594"/>
                <a:gd name="connsiteX17" fmla="*/ 5218129 w 6321679"/>
                <a:gd name="connsiteY17" fmla="*/ 5391271 h 6521594"/>
                <a:gd name="connsiteX18" fmla="*/ 5425313 w 6321679"/>
                <a:gd name="connsiteY18" fmla="*/ 5233481 h 6521594"/>
                <a:gd name="connsiteX19" fmla="*/ 6254366 w 6321679"/>
                <a:gd name="connsiteY19" fmla="*/ 4534301 h 6521594"/>
                <a:gd name="connsiteX20" fmla="*/ 6321679 w 6321679"/>
                <a:gd name="connsiteY20" fmla="*/ 4456641 h 6521594"/>
                <a:gd name="connsiteX21" fmla="*/ 6321679 w 6321679"/>
                <a:gd name="connsiteY21" fmla="*/ 5523097 h 6521594"/>
                <a:gd name="connsiteX22" fmla="*/ 6024428 w 6321679"/>
                <a:gd name="connsiteY22" fmla="*/ 5754969 h 6521594"/>
                <a:gd name="connsiteX23" fmla="*/ 5702345 w 6321679"/>
                <a:gd name="connsiteY23" fmla="*/ 6000018 h 6521594"/>
                <a:gd name="connsiteX24" fmla="*/ 4988380 w 6321679"/>
                <a:gd name="connsiteY24" fmla="*/ 6506549 h 6521594"/>
                <a:gd name="connsiteX25" fmla="*/ 4961490 w 6321679"/>
                <a:gd name="connsiteY25" fmla="*/ 6521594 h 6521594"/>
                <a:gd name="connsiteX26" fmla="*/ 2011326 w 6321679"/>
                <a:gd name="connsiteY26" fmla="*/ 6521594 h 6521594"/>
                <a:gd name="connsiteX27" fmla="*/ 1982893 w 6321679"/>
                <a:gd name="connsiteY27" fmla="*/ 6505768 h 6521594"/>
                <a:gd name="connsiteX28" fmla="*/ 824149 w 6321679"/>
                <a:gd name="connsiteY28" fmla="*/ 5358682 h 6521594"/>
                <a:gd name="connsiteX29" fmla="*/ 0 w 6321679"/>
                <a:gd name="connsiteY29" fmla="*/ 3630075 h 6521594"/>
                <a:gd name="connsiteX30" fmla="*/ 4150102 w 6321679"/>
                <a:gd name="connsiteY30" fmla="*/ 0 h 652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321679" h="6521594">
                  <a:moveTo>
                    <a:pt x="4150102" y="0"/>
                  </a:moveTo>
                  <a:cubicBezTo>
                    <a:pt x="4918148" y="0"/>
                    <a:pt x="5569597" y="228540"/>
                    <a:pt x="6083891" y="619943"/>
                  </a:cubicBezTo>
                  <a:lnTo>
                    <a:pt x="6321679" y="822247"/>
                  </a:lnTo>
                  <a:lnTo>
                    <a:pt x="6321679" y="2150195"/>
                  </a:lnTo>
                  <a:lnTo>
                    <a:pt x="6241288" y="1985338"/>
                  </a:lnTo>
                  <a:cubicBezTo>
                    <a:pt x="6156788" y="1831195"/>
                    <a:pt x="6059249" y="1688709"/>
                    <a:pt x="5949367" y="1559997"/>
                  </a:cubicBezTo>
                  <a:cubicBezTo>
                    <a:pt x="5737073" y="1311397"/>
                    <a:pt x="5482843" y="1118314"/>
                    <a:pt x="5193362" y="986156"/>
                  </a:cubicBezTo>
                  <a:cubicBezTo>
                    <a:pt x="4883437" y="844596"/>
                    <a:pt x="4532365" y="772850"/>
                    <a:pt x="4150102" y="772850"/>
                  </a:cubicBezTo>
                  <a:cubicBezTo>
                    <a:pt x="3746218" y="772850"/>
                    <a:pt x="3319008" y="853613"/>
                    <a:pt x="2914861" y="1006637"/>
                  </a:cubicBezTo>
                  <a:cubicBezTo>
                    <a:pt x="2515039" y="1157857"/>
                    <a:pt x="2134350" y="1380438"/>
                    <a:pt x="1814073" y="1650163"/>
                  </a:cubicBezTo>
                  <a:cubicBezTo>
                    <a:pt x="1494190" y="1919502"/>
                    <a:pt x="1232622" y="2238173"/>
                    <a:pt x="1057412" y="2571657"/>
                  </a:cubicBezTo>
                  <a:cubicBezTo>
                    <a:pt x="877486" y="2914158"/>
                    <a:pt x="786277" y="3270313"/>
                    <a:pt x="786277" y="3630204"/>
                  </a:cubicBezTo>
                  <a:cubicBezTo>
                    <a:pt x="786277" y="3974121"/>
                    <a:pt x="923483" y="4173646"/>
                    <a:pt x="1233931" y="4592016"/>
                  </a:cubicBezTo>
                  <a:cubicBezTo>
                    <a:pt x="1311641" y="4696736"/>
                    <a:pt x="1391972" y="4805064"/>
                    <a:pt x="1474795" y="4924985"/>
                  </a:cubicBezTo>
                  <a:cubicBezTo>
                    <a:pt x="1767682" y="5349278"/>
                    <a:pt x="2068172" y="5650948"/>
                    <a:pt x="2393691" y="5846995"/>
                  </a:cubicBezTo>
                  <a:cubicBezTo>
                    <a:pt x="2738735" y="6054891"/>
                    <a:pt x="3133971" y="6155876"/>
                    <a:pt x="3601805" y="6155876"/>
                  </a:cubicBezTo>
                  <a:cubicBezTo>
                    <a:pt x="3867305" y="6155876"/>
                    <a:pt x="4114196" y="6093405"/>
                    <a:pt x="4378909" y="5959186"/>
                  </a:cubicBezTo>
                  <a:cubicBezTo>
                    <a:pt x="4650699" y="5821362"/>
                    <a:pt x="4919737" y="5620421"/>
                    <a:pt x="5218129" y="5391271"/>
                  </a:cubicBezTo>
                  <a:cubicBezTo>
                    <a:pt x="5288107" y="5337558"/>
                    <a:pt x="5357824" y="5284617"/>
                    <a:pt x="5425313" y="5233481"/>
                  </a:cubicBezTo>
                  <a:cubicBezTo>
                    <a:pt x="5739037" y="4995556"/>
                    <a:pt x="6037512" y="4769168"/>
                    <a:pt x="6254366" y="4534301"/>
                  </a:cubicBezTo>
                  <a:lnTo>
                    <a:pt x="6321679" y="4456641"/>
                  </a:lnTo>
                  <a:lnTo>
                    <a:pt x="6321679" y="5523097"/>
                  </a:lnTo>
                  <a:lnTo>
                    <a:pt x="6024428" y="5754969"/>
                  </a:lnTo>
                  <a:cubicBezTo>
                    <a:pt x="5918395" y="5835747"/>
                    <a:pt x="5810491" y="5916953"/>
                    <a:pt x="5702345" y="6000018"/>
                  </a:cubicBezTo>
                  <a:cubicBezTo>
                    <a:pt x="5466020" y="6181541"/>
                    <a:pt x="5232938" y="6357503"/>
                    <a:pt x="4988380" y="6506549"/>
                  </a:cubicBezTo>
                  <a:lnTo>
                    <a:pt x="4961490" y="6521594"/>
                  </a:lnTo>
                  <a:lnTo>
                    <a:pt x="2011326" y="6521594"/>
                  </a:lnTo>
                  <a:lnTo>
                    <a:pt x="1982893" y="6505768"/>
                  </a:lnTo>
                  <a:cubicBezTo>
                    <a:pt x="1531799" y="6233999"/>
                    <a:pt x="1157400" y="5841520"/>
                    <a:pt x="824149" y="5358682"/>
                  </a:cubicBezTo>
                  <a:cubicBezTo>
                    <a:pt x="424196" y="4779302"/>
                    <a:pt x="0" y="4381929"/>
                    <a:pt x="0" y="3630075"/>
                  </a:cubicBezTo>
                  <a:cubicBezTo>
                    <a:pt x="0" y="1625174"/>
                    <a:pt x="2089794" y="0"/>
                    <a:pt x="415010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Sun 4">
            <a:extLst>
              <a:ext uri="{FF2B5EF4-FFF2-40B4-BE49-F238E27FC236}">
                <a16:creationId xmlns:a16="http://schemas.microsoft.com/office/drawing/2014/main" id="{C84B59B6-04AB-93F1-FB8E-676C32E04ACA}"/>
              </a:ext>
            </a:extLst>
          </p:cNvPr>
          <p:cNvSpPr/>
          <p:nvPr/>
        </p:nvSpPr>
        <p:spPr>
          <a:xfrm>
            <a:off x="4667984" y="2370284"/>
            <a:ext cx="839686" cy="758042"/>
          </a:xfrm>
          <a:prstGeom prst="sun">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solidFill>
                <a:srgbClr val="FFFFFF"/>
              </a:solidFill>
            </a:endParaRPr>
          </a:p>
        </p:txBody>
      </p:sp>
      <p:sp>
        <p:nvSpPr>
          <p:cNvPr id="6" name="Moon 5">
            <a:extLst>
              <a:ext uri="{FF2B5EF4-FFF2-40B4-BE49-F238E27FC236}">
                <a16:creationId xmlns:a16="http://schemas.microsoft.com/office/drawing/2014/main" id="{FB97F1EA-5DB0-D7D2-66C0-65A5516B14AE}"/>
              </a:ext>
            </a:extLst>
          </p:cNvPr>
          <p:cNvSpPr/>
          <p:nvPr/>
        </p:nvSpPr>
        <p:spPr>
          <a:xfrm>
            <a:off x="7662308" y="2473784"/>
            <a:ext cx="308511" cy="587335"/>
          </a:xfrm>
          <a:prstGeom prst="moon">
            <a:avLst/>
          </a:prstGeom>
          <a:solidFill>
            <a:srgbClr val="00206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7" name="Cloud 6">
            <a:extLst>
              <a:ext uri="{FF2B5EF4-FFF2-40B4-BE49-F238E27FC236}">
                <a16:creationId xmlns:a16="http://schemas.microsoft.com/office/drawing/2014/main" id="{A22804BF-10CC-489A-314E-6D3E0E3A818A}"/>
              </a:ext>
            </a:extLst>
          </p:cNvPr>
          <p:cNvSpPr/>
          <p:nvPr/>
        </p:nvSpPr>
        <p:spPr>
          <a:xfrm>
            <a:off x="5973854" y="2243418"/>
            <a:ext cx="1234225" cy="1045016"/>
          </a:xfrm>
          <a:prstGeom prst="cloud">
            <a:avLst/>
          </a:prstGeom>
          <a:solidFill>
            <a:schemeClr val="accent6">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9" name="Arrow: Right 8">
            <a:extLst>
              <a:ext uri="{FF2B5EF4-FFF2-40B4-BE49-F238E27FC236}">
                <a16:creationId xmlns:a16="http://schemas.microsoft.com/office/drawing/2014/main" id="{217B35EA-3778-2541-DD37-9B63010213EC}"/>
              </a:ext>
            </a:extLst>
          </p:cNvPr>
          <p:cNvSpPr/>
          <p:nvPr/>
        </p:nvSpPr>
        <p:spPr>
          <a:xfrm>
            <a:off x="5572793" y="2676960"/>
            <a:ext cx="343235" cy="182619"/>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13" name="Sun 12">
            <a:extLst>
              <a:ext uri="{FF2B5EF4-FFF2-40B4-BE49-F238E27FC236}">
                <a16:creationId xmlns:a16="http://schemas.microsoft.com/office/drawing/2014/main" id="{EB84136C-CE41-7D8E-04D0-5F756661339F}"/>
              </a:ext>
            </a:extLst>
          </p:cNvPr>
          <p:cNvSpPr/>
          <p:nvPr/>
        </p:nvSpPr>
        <p:spPr>
          <a:xfrm>
            <a:off x="8275114" y="2370282"/>
            <a:ext cx="839686" cy="758042"/>
          </a:xfrm>
          <a:prstGeom prst="sun">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solidFill>
                <a:srgbClr val="FFFFFF"/>
              </a:solidFill>
            </a:endParaRPr>
          </a:p>
        </p:txBody>
      </p:sp>
      <p:sp>
        <p:nvSpPr>
          <p:cNvPr id="14" name="Arrow: Right 13">
            <a:extLst>
              <a:ext uri="{FF2B5EF4-FFF2-40B4-BE49-F238E27FC236}">
                <a16:creationId xmlns:a16="http://schemas.microsoft.com/office/drawing/2014/main" id="{7BDBB71C-7D68-B434-B627-E2ED1363688F}"/>
              </a:ext>
            </a:extLst>
          </p:cNvPr>
          <p:cNvSpPr/>
          <p:nvPr/>
        </p:nvSpPr>
        <p:spPr>
          <a:xfrm>
            <a:off x="7272447" y="2662115"/>
            <a:ext cx="343235" cy="182619"/>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15" name="Arrow: Right 14">
            <a:extLst>
              <a:ext uri="{FF2B5EF4-FFF2-40B4-BE49-F238E27FC236}">
                <a16:creationId xmlns:a16="http://schemas.microsoft.com/office/drawing/2014/main" id="{D943E2E8-3E65-A7FE-38A5-0DD19FD0A594}"/>
              </a:ext>
            </a:extLst>
          </p:cNvPr>
          <p:cNvSpPr/>
          <p:nvPr/>
        </p:nvSpPr>
        <p:spPr>
          <a:xfrm>
            <a:off x="7866214" y="2676959"/>
            <a:ext cx="343235" cy="182619"/>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16" name="Star: 5 Points 15">
            <a:extLst>
              <a:ext uri="{FF2B5EF4-FFF2-40B4-BE49-F238E27FC236}">
                <a16:creationId xmlns:a16="http://schemas.microsoft.com/office/drawing/2014/main" id="{5A524A9C-1CA7-E87B-8848-D9E593312BF9}"/>
              </a:ext>
            </a:extLst>
          </p:cNvPr>
          <p:cNvSpPr/>
          <p:nvPr/>
        </p:nvSpPr>
        <p:spPr>
          <a:xfrm>
            <a:off x="6215247" y="2433698"/>
            <a:ext cx="105393" cy="127659"/>
          </a:xfrm>
          <a:prstGeom prst="star5">
            <a:avLst/>
          </a:prstGeom>
          <a:solidFill>
            <a:schemeClr val="accent4">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Star: 5 Points 17">
            <a:extLst>
              <a:ext uri="{FF2B5EF4-FFF2-40B4-BE49-F238E27FC236}">
                <a16:creationId xmlns:a16="http://schemas.microsoft.com/office/drawing/2014/main" id="{5F84CCDB-39BC-EA8B-F18A-93EF08A67649}"/>
              </a:ext>
            </a:extLst>
          </p:cNvPr>
          <p:cNvSpPr/>
          <p:nvPr/>
        </p:nvSpPr>
        <p:spPr>
          <a:xfrm>
            <a:off x="6697682" y="2641516"/>
            <a:ext cx="105393" cy="127659"/>
          </a:xfrm>
          <a:prstGeom prst="star5">
            <a:avLst/>
          </a:prstGeom>
          <a:solidFill>
            <a:schemeClr val="accent4">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Star: 5 Points 19">
            <a:extLst>
              <a:ext uri="{FF2B5EF4-FFF2-40B4-BE49-F238E27FC236}">
                <a16:creationId xmlns:a16="http://schemas.microsoft.com/office/drawing/2014/main" id="{936135D0-0095-4D74-EEE9-72A9304C699A}"/>
              </a:ext>
            </a:extLst>
          </p:cNvPr>
          <p:cNvSpPr/>
          <p:nvPr/>
        </p:nvSpPr>
        <p:spPr>
          <a:xfrm>
            <a:off x="6437908" y="2574717"/>
            <a:ext cx="105393" cy="127659"/>
          </a:xfrm>
          <a:prstGeom prst="star5">
            <a:avLst/>
          </a:prstGeom>
          <a:solidFill>
            <a:schemeClr val="accent4">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Star: 5 Points 21">
            <a:extLst>
              <a:ext uri="{FF2B5EF4-FFF2-40B4-BE49-F238E27FC236}">
                <a16:creationId xmlns:a16="http://schemas.microsoft.com/office/drawing/2014/main" id="{10762165-A562-EB8D-DEF9-7B90E3BB94C9}"/>
              </a:ext>
            </a:extLst>
          </p:cNvPr>
          <p:cNvSpPr/>
          <p:nvPr/>
        </p:nvSpPr>
        <p:spPr>
          <a:xfrm>
            <a:off x="6638305" y="2856756"/>
            <a:ext cx="105393" cy="127659"/>
          </a:xfrm>
          <a:prstGeom prst="star5">
            <a:avLst/>
          </a:prstGeom>
          <a:solidFill>
            <a:schemeClr val="accent4">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Star: 5 Points 24">
            <a:extLst>
              <a:ext uri="{FF2B5EF4-FFF2-40B4-BE49-F238E27FC236}">
                <a16:creationId xmlns:a16="http://schemas.microsoft.com/office/drawing/2014/main" id="{E8F9A184-AEB6-AD54-0344-D249400E0053}"/>
              </a:ext>
            </a:extLst>
          </p:cNvPr>
          <p:cNvSpPr/>
          <p:nvPr/>
        </p:nvSpPr>
        <p:spPr>
          <a:xfrm>
            <a:off x="6244935" y="2841912"/>
            <a:ext cx="105393" cy="127659"/>
          </a:xfrm>
          <a:prstGeom prst="star5">
            <a:avLst/>
          </a:prstGeom>
          <a:solidFill>
            <a:schemeClr val="accent4">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Star: 5 Points 26">
            <a:extLst>
              <a:ext uri="{FF2B5EF4-FFF2-40B4-BE49-F238E27FC236}">
                <a16:creationId xmlns:a16="http://schemas.microsoft.com/office/drawing/2014/main" id="{A93CA710-0E17-6537-73C4-4CBE46657B79}"/>
              </a:ext>
            </a:extLst>
          </p:cNvPr>
          <p:cNvSpPr/>
          <p:nvPr/>
        </p:nvSpPr>
        <p:spPr>
          <a:xfrm>
            <a:off x="6846123" y="2441119"/>
            <a:ext cx="105393" cy="127659"/>
          </a:xfrm>
          <a:prstGeom prst="star5">
            <a:avLst/>
          </a:prstGeom>
          <a:solidFill>
            <a:schemeClr val="accent4">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622533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514302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DE6A5D8-7B78-58D7-5680-84A625D137D8}"/>
              </a:ext>
            </a:extLst>
          </p:cNvPr>
          <p:cNvSpPr>
            <a:spLocks noGrp="1"/>
          </p:cNvSpPr>
          <p:nvPr>
            <p:ph type="title"/>
          </p:nvPr>
        </p:nvSpPr>
        <p:spPr>
          <a:xfrm>
            <a:off x="442170" y="642135"/>
            <a:ext cx="3420438" cy="846051"/>
          </a:xfrm>
        </p:spPr>
        <p:txBody>
          <a:bodyPr lIns="91440" tIns="45720" rIns="91440" bIns="45720" anchor="ctr">
            <a:normAutofit/>
          </a:bodyPr>
          <a:lstStyle/>
          <a:p>
            <a:pPr>
              <a:lnSpc>
                <a:spcPct val="90000"/>
              </a:lnSpc>
            </a:pPr>
            <a:r>
              <a:rPr lang="en-US" sz="2600"/>
              <a:t>Twilight Grief and Living Losses</a:t>
            </a:r>
          </a:p>
        </p:txBody>
      </p:sp>
      <p:grpSp>
        <p:nvGrpSpPr>
          <p:cNvPr id="26" name="Group 25">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12613"/>
            <a:ext cx="266396" cy="505095"/>
            <a:chOff x="0" y="823811"/>
            <a:chExt cx="355196" cy="673460"/>
          </a:xfrm>
        </p:grpSpPr>
        <p:sp>
          <p:nvSpPr>
            <p:cNvPr id="27" name="Rectangle 26">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Rectangle 29">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98813" y="1567926"/>
            <a:ext cx="3223260" cy="2057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8">
            <a:extLst>
              <a:ext uri="{FF2B5EF4-FFF2-40B4-BE49-F238E27FC236}">
                <a16:creationId xmlns:a16="http://schemas.microsoft.com/office/drawing/2014/main" id="{D3479EB3-C346-40AE-3580-04131C79AAE0}"/>
              </a:ext>
            </a:extLst>
          </p:cNvPr>
          <p:cNvSpPr>
            <a:spLocks noGrp="1"/>
          </p:cNvSpPr>
          <p:nvPr>
            <p:ph idx="1"/>
          </p:nvPr>
        </p:nvSpPr>
        <p:spPr>
          <a:xfrm>
            <a:off x="443039" y="1747878"/>
            <a:ext cx="3419569" cy="2984689"/>
          </a:xfrm>
        </p:spPr>
        <p:txBody>
          <a:bodyPr lIns="91440" tIns="45720" rIns="91440" bIns="45720" anchor="ctr">
            <a:normAutofit lnSpcReduction="10000"/>
          </a:bodyPr>
          <a:lstStyle/>
          <a:p>
            <a:r>
              <a:rPr lang="en-US" sz="1500" dirty="0">
                <a:cs typeface="Calibri"/>
              </a:rPr>
              <a:t>Financial independence/security</a:t>
            </a:r>
            <a:endParaRPr lang="en-US" sz="1500" dirty="0">
              <a:ea typeface="Calibri"/>
              <a:cs typeface="Calibri"/>
            </a:endParaRPr>
          </a:p>
          <a:p>
            <a:r>
              <a:rPr lang="en-US" sz="1500" dirty="0">
                <a:cs typeface="Calibri"/>
              </a:rPr>
              <a:t>Shifting identity and relationships/ care obligations, intimacy/sexuality</a:t>
            </a:r>
          </a:p>
          <a:p>
            <a:r>
              <a:rPr lang="en-US" sz="1500" dirty="0">
                <a:cs typeface="Calibri"/>
              </a:rPr>
              <a:t>Impact on career, aspirations</a:t>
            </a:r>
            <a:endParaRPr lang="en-US" sz="1500" dirty="0">
              <a:ea typeface="Calibri"/>
              <a:cs typeface="Calibri"/>
            </a:endParaRPr>
          </a:p>
          <a:p>
            <a:r>
              <a:rPr lang="en-US" sz="1500" dirty="0">
                <a:cs typeface="Calibri"/>
              </a:rPr>
              <a:t>Reduced social opportunities</a:t>
            </a:r>
            <a:endParaRPr lang="en-US" sz="1500" dirty="0">
              <a:ea typeface="Calibri"/>
              <a:cs typeface="Calibri"/>
            </a:endParaRPr>
          </a:p>
          <a:p>
            <a:r>
              <a:rPr lang="en-US" sz="1500" dirty="0">
                <a:cs typeface="Calibri"/>
              </a:rPr>
              <a:t>Control over your life and freedom</a:t>
            </a:r>
            <a:endParaRPr lang="en-US" sz="1500" dirty="0">
              <a:ea typeface="Calibri"/>
              <a:cs typeface="Calibri"/>
            </a:endParaRPr>
          </a:p>
          <a:p>
            <a:r>
              <a:rPr lang="en-US" sz="1500" dirty="0">
                <a:cs typeface="Calibri"/>
              </a:rPr>
              <a:t>The relationship "that was"</a:t>
            </a:r>
            <a:endParaRPr lang="en-US" sz="1500" dirty="0">
              <a:ea typeface="Calibri"/>
              <a:cs typeface="Calibri"/>
            </a:endParaRPr>
          </a:p>
          <a:p>
            <a:r>
              <a:rPr lang="en-US" sz="1500" dirty="0">
                <a:cs typeface="Calibri"/>
              </a:rPr>
              <a:t>Physical health (sleep, food, self-care, medical care)</a:t>
            </a:r>
            <a:endParaRPr lang="en-US" sz="1500" dirty="0">
              <a:ea typeface="Calibri"/>
              <a:cs typeface="Calibri"/>
            </a:endParaRPr>
          </a:p>
          <a:p>
            <a:r>
              <a:rPr lang="en-US" sz="1500" dirty="0">
                <a:cs typeface="Calibri"/>
              </a:rPr>
              <a:t>Emotional and mental health strain</a:t>
            </a:r>
            <a:endParaRPr lang="en-US" sz="1500" dirty="0">
              <a:ea typeface="Calibri"/>
              <a:cs typeface="Calibri"/>
            </a:endParaRPr>
          </a:p>
          <a:p>
            <a:r>
              <a:rPr lang="en-US" sz="1500" dirty="0">
                <a:cs typeface="Calibri"/>
              </a:rPr>
              <a:t>Sense of self and identity</a:t>
            </a:r>
            <a:endParaRPr lang="en-US" sz="1500" dirty="0">
              <a:ea typeface="Calibri"/>
              <a:cs typeface="Calibri"/>
            </a:endParaRPr>
          </a:p>
          <a:p>
            <a:r>
              <a:rPr lang="en-US" sz="1500" dirty="0">
                <a:cs typeface="Calibri"/>
              </a:rPr>
              <a:t>Hobbies, time on your own</a:t>
            </a:r>
            <a:endParaRPr lang="en-US" sz="1500" dirty="0">
              <a:ea typeface="Calibri"/>
              <a:cs typeface="Calibri"/>
            </a:endParaRPr>
          </a:p>
          <a:p>
            <a:endParaRPr lang="en-US" sz="1500">
              <a:ea typeface="Calibri"/>
              <a:cs typeface="Calibri"/>
            </a:endParaRPr>
          </a:p>
          <a:p>
            <a:endParaRPr lang="en-US" sz="1500">
              <a:cs typeface="Calibri"/>
            </a:endParaRPr>
          </a:p>
        </p:txBody>
      </p:sp>
      <p:sp>
        <p:nvSpPr>
          <p:cNvPr id="32" name="Rectangle 31">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23252" y="0"/>
            <a:ext cx="1120748" cy="51435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64357" y="385389"/>
            <a:ext cx="4507025" cy="4375933"/>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5" descr="Text, whiteboard&#10;&#10;Description automatically generated">
            <a:extLst>
              <a:ext uri="{FF2B5EF4-FFF2-40B4-BE49-F238E27FC236}">
                <a16:creationId xmlns:a16="http://schemas.microsoft.com/office/drawing/2014/main" id="{4DE355BC-0B9D-09A9-3575-F9859BDB5E9B}"/>
              </a:ext>
            </a:extLst>
          </p:cNvPr>
          <p:cNvPicPr>
            <a:picLocks noChangeAspect="1"/>
          </p:cNvPicPr>
          <p:nvPr/>
        </p:nvPicPr>
        <p:blipFill rotWithShape="1">
          <a:blip r:embed="rId2"/>
          <a:srcRect t="725" r="2" b="2054"/>
          <a:stretch/>
        </p:blipFill>
        <p:spPr>
          <a:xfrm>
            <a:off x="4483341" y="599514"/>
            <a:ext cx="4069057" cy="3944472"/>
          </a:xfrm>
          <a:prstGeom prst="rect">
            <a:avLst/>
          </a:prstGeom>
        </p:spPr>
      </p:pic>
    </p:spTree>
    <p:extLst>
      <p:ext uri="{BB962C8B-B14F-4D97-AF65-F5344CB8AC3E}">
        <p14:creationId xmlns:p14="http://schemas.microsoft.com/office/powerpoint/2010/main" val="4889415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115050" y="846070"/>
            <a:ext cx="2575635" cy="1061453"/>
          </a:xfrm>
        </p:spPr>
        <p:txBody>
          <a:bodyPr anchor="t">
            <a:normAutofit/>
          </a:bodyPr>
          <a:lstStyle/>
          <a:p>
            <a:r>
              <a:rPr lang="en-US" sz="2400"/>
              <a:t>Grief Reactions</a:t>
            </a:r>
          </a:p>
        </p:txBody>
      </p:sp>
      <p:pic>
        <p:nvPicPr>
          <p:cNvPr id="4" name="Picture 3" descr="A picture containing text, sign, wave&#10;&#10;Description automatically generated">
            <a:extLst>
              <a:ext uri="{FF2B5EF4-FFF2-40B4-BE49-F238E27FC236}">
                <a16:creationId xmlns:a16="http://schemas.microsoft.com/office/drawing/2014/main" id="{B6356EE5-886C-95C3-6858-9F67512A807A}"/>
              </a:ext>
            </a:extLst>
          </p:cNvPr>
          <p:cNvPicPr>
            <a:picLocks noChangeAspect="1"/>
          </p:cNvPicPr>
          <p:nvPr/>
        </p:nvPicPr>
        <p:blipFill rotWithShape="1">
          <a:blip r:embed="rId2"/>
          <a:srcRect t="1679" r="-2" b="7982"/>
          <a:stretch/>
        </p:blipFill>
        <p:spPr>
          <a:xfrm>
            <a:off x="-7414" y="10"/>
            <a:ext cx="5679453" cy="5143490"/>
          </a:xfrm>
          <a:prstGeom prst="rect">
            <a:avLst/>
          </a:prstGeom>
        </p:spPr>
      </p:pic>
      <p:cxnSp>
        <p:nvCxnSpPr>
          <p:cNvPr id="30" name="Straight Connector 29">
            <a:extLst>
              <a:ext uri="{FF2B5EF4-FFF2-40B4-BE49-F238E27FC236}">
                <a16:creationId xmlns:a16="http://schemas.microsoft.com/office/drawing/2014/main" id="{249EDD1B-F94D-B4E6-ACAA-566B9A26FDE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49542" y="653359"/>
            <a:ext cx="552704"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5773634" y="1373133"/>
            <a:ext cx="3243621" cy="2699264"/>
          </a:xfrm>
        </p:spPr>
        <p:txBody>
          <a:bodyPr lIns="91440" tIns="45720" rIns="91440" bIns="45720" anchor="t">
            <a:normAutofit/>
          </a:bodyPr>
          <a:lstStyle/>
          <a:p>
            <a:r>
              <a:rPr lang="en-US" sz="2000" dirty="0">
                <a:latin typeface="Corbel"/>
                <a:cs typeface="Arial"/>
              </a:rPr>
              <a:t>Similar to intense stress or crisis response</a:t>
            </a:r>
            <a:endParaRPr lang="en-US" sz="2000">
              <a:latin typeface="Corbel"/>
              <a:cs typeface="Calibri"/>
            </a:endParaRPr>
          </a:p>
          <a:p>
            <a:r>
              <a:rPr lang="en-US" sz="2000" dirty="0">
                <a:latin typeface="Corbel"/>
                <a:cs typeface="Arial"/>
              </a:rPr>
              <a:t>Typically include:</a:t>
            </a:r>
          </a:p>
          <a:p>
            <a:pPr lvl="1"/>
            <a:r>
              <a:rPr lang="en-US" sz="2000" dirty="0">
                <a:latin typeface="Corbel"/>
              </a:rPr>
              <a:t>Emotional responses</a:t>
            </a:r>
            <a:endParaRPr lang="en-US" sz="2000">
              <a:latin typeface="Corbel"/>
              <a:cs typeface="Calibri"/>
            </a:endParaRPr>
          </a:p>
          <a:p>
            <a:pPr lvl="1"/>
            <a:r>
              <a:rPr lang="en-US" sz="2000" dirty="0">
                <a:latin typeface="Corbel"/>
              </a:rPr>
              <a:t>Physical symptoms</a:t>
            </a:r>
            <a:endParaRPr lang="en-US" sz="2000">
              <a:latin typeface="Corbel"/>
              <a:cs typeface="Calibri"/>
            </a:endParaRPr>
          </a:p>
          <a:p>
            <a:pPr lvl="1"/>
            <a:r>
              <a:rPr lang="en-US" sz="2000" dirty="0">
                <a:latin typeface="Corbel"/>
              </a:rPr>
              <a:t>Cognition shifts</a:t>
            </a:r>
            <a:endParaRPr lang="en-US" sz="2000">
              <a:latin typeface="Corbel"/>
              <a:cs typeface="Calibri"/>
            </a:endParaRPr>
          </a:p>
          <a:p>
            <a:pPr lvl="1"/>
            <a:r>
              <a:rPr lang="en-US" sz="2000" dirty="0">
                <a:latin typeface="Corbel"/>
              </a:rPr>
              <a:t>Behavioral reactions</a:t>
            </a:r>
            <a:endParaRPr lang="en-US" sz="2000" dirty="0">
              <a:latin typeface="Corbel"/>
              <a:cs typeface="Calibri"/>
            </a:endParaRPr>
          </a:p>
          <a:p>
            <a:endParaRPr lang="en-US" sz="1500"/>
          </a:p>
        </p:txBody>
      </p:sp>
    </p:spTree>
    <p:extLst>
      <p:ext uri="{BB962C8B-B14F-4D97-AF65-F5344CB8AC3E}">
        <p14:creationId xmlns:p14="http://schemas.microsoft.com/office/powerpoint/2010/main" val="3350867699"/>
      </p:ext>
    </p:extLst>
  </p:cSld>
  <p:clrMapOvr>
    <a:masterClrMapping/>
  </p:clrMapOvr>
</p:sld>
</file>

<file path=ppt/theme/theme1.xml><?xml version="1.0" encoding="utf-8"?>
<a:theme xmlns:a="http://schemas.openxmlformats.org/drawingml/2006/main" name="Office Theme">
  <a:themeElements>
    <a:clrScheme name="UPMC">
      <a:dk1>
        <a:srgbClr val="771B61"/>
      </a:dk1>
      <a:lt1>
        <a:sysClr val="window" lastClr="FFFFFF"/>
      </a:lt1>
      <a:dk2>
        <a:srgbClr val="666D70"/>
      </a:dk2>
      <a:lt2>
        <a:srgbClr val="D7DBDB"/>
      </a:lt2>
      <a:accent1>
        <a:srgbClr val="40A6C0"/>
      </a:accent1>
      <a:accent2>
        <a:srgbClr val="F47A28"/>
      </a:accent2>
      <a:accent3>
        <a:srgbClr val="959836"/>
      </a:accent3>
      <a:accent4>
        <a:srgbClr val="9B1889"/>
      </a:accent4>
      <a:accent5>
        <a:srgbClr val="DED1AC"/>
      </a:accent5>
      <a:accent6>
        <a:srgbClr val="333092"/>
      </a:accent6>
      <a:hlink>
        <a:srgbClr val="C1CD23"/>
      </a:hlink>
      <a:folHlink>
        <a:srgbClr val="0081C6"/>
      </a:folHlink>
    </a:clrScheme>
    <a:fontScheme name="Spectrum">
      <a:majorFont>
        <a:latin typeface="Corbel"/>
        <a:ea typeface=""/>
        <a:cs typeface=""/>
        <a:font script="Jpan" typeface="ＭＳ ゴシック"/>
        <a:font script="Hans" typeface="宋体"/>
        <a:font script="Hant" typeface="新細明體"/>
      </a:majorFont>
      <a:minorFont>
        <a:latin typeface="Calibri"/>
        <a:ea typeface=""/>
        <a:cs typeface=""/>
        <a:font script="Jpan" typeface="ＭＳ 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a:lstStyle>
        <a:defPPr>
          <a:defRPr sz="2400" b="0" dirty="0" smtClean="0">
            <a:solidFill>
              <a:schemeClr val="tx2"/>
            </a:solidFill>
          </a:defRPr>
        </a:defPPr>
      </a:lstStyle>
    </a:txDef>
  </a:objectDefaults>
  <a:extraClrSchemeLst/>
</a:theme>
</file>

<file path=ppt/theme/theme2.xml><?xml version="1.0" encoding="utf-8"?>
<a:theme xmlns:a="http://schemas.openxmlformats.org/drawingml/2006/main" name="1_Office Theme">
  <a:themeElements>
    <a:clrScheme name="UPMC">
      <a:dk1>
        <a:srgbClr val="771B61"/>
      </a:dk1>
      <a:lt1>
        <a:sysClr val="window" lastClr="FFFFFF"/>
      </a:lt1>
      <a:dk2>
        <a:srgbClr val="666D70"/>
      </a:dk2>
      <a:lt2>
        <a:srgbClr val="D7DBDB"/>
      </a:lt2>
      <a:accent1>
        <a:srgbClr val="40A6C0"/>
      </a:accent1>
      <a:accent2>
        <a:srgbClr val="F47A28"/>
      </a:accent2>
      <a:accent3>
        <a:srgbClr val="959836"/>
      </a:accent3>
      <a:accent4>
        <a:srgbClr val="9B1889"/>
      </a:accent4>
      <a:accent5>
        <a:srgbClr val="DED1AC"/>
      </a:accent5>
      <a:accent6>
        <a:srgbClr val="333092"/>
      </a:accent6>
      <a:hlink>
        <a:srgbClr val="C1CD23"/>
      </a:hlink>
      <a:folHlink>
        <a:srgbClr val="0081C6"/>
      </a:folHlink>
    </a:clrScheme>
    <a:fontScheme name="Spectrum">
      <a:majorFont>
        <a:latin typeface="Corbel"/>
        <a:ea typeface=""/>
        <a:cs typeface=""/>
        <a:font script="Jpan" typeface="ＭＳ ゴシック"/>
        <a:font script="Hans" typeface="宋体"/>
        <a:font script="Hant" typeface="新細明體"/>
      </a:majorFont>
      <a:minorFont>
        <a:latin typeface="Calibri"/>
        <a:ea typeface=""/>
        <a:cs typeface=""/>
        <a:font script="Jpan" typeface="ＭＳ 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a:lstStyle>
        <a:defPPr>
          <a:defRPr sz="2400" b="0" dirty="0" smtClean="0">
            <a:solidFill>
              <a:schemeClr val="tx2"/>
            </a:solidFill>
          </a:defRPr>
        </a:defPPr>
      </a:lstStyle>
    </a:txDef>
  </a:objectDefaults>
  <a:extraClrSchemeLst/>
</a:theme>
</file>

<file path=ppt/theme/theme3.xml><?xml version="1.0" encoding="utf-8"?>
<a:theme xmlns:a="http://schemas.openxmlformats.org/drawingml/2006/main" name="Office Theme">
  <a:themeElements>
    <a:clrScheme name="UPMC">
      <a:dk1>
        <a:srgbClr val="771B61"/>
      </a:dk1>
      <a:lt1>
        <a:sysClr val="window" lastClr="FFFFFF"/>
      </a:lt1>
      <a:dk2>
        <a:srgbClr val="666D70"/>
      </a:dk2>
      <a:lt2>
        <a:srgbClr val="D7DBDB"/>
      </a:lt2>
      <a:accent1>
        <a:srgbClr val="40A6C0"/>
      </a:accent1>
      <a:accent2>
        <a:srgbClr val="F47A28"/>
      </a:accent2>
      <a:accent3>
        <a:srgbClr val="959836"/>
      </a:accent3>
      <a:accent4>
        <a:srgbClr val="9B1889"/>
      </a:accent4>
      <a:accent5>
        <a:srgbClr val="DED1AC"/>
      </a:accent5>
      <a:accent6>
        <a:srgbClr val="333092"/>
      </a:accent6>
      <a:hlink>
        <a:srgbClr val="C1CD23"/>
      </a:hlink>
      <a:folHlink>
        <a:srgbClr val="0081C6"/>
      </a:folHlink>
    </a:clrScheme>
    <a:fontScheme name="Spectrum">
      <a:majorFont>
        <a:latin typeface="Corbel"/>
        <a:ea typeface=""/>
        <a:cs typeface=""/>
        <a:font script="Jpan" typeface="ＭＳ ゴシック"/>
        <a:font script="Hans" typeface="宋体"/>
        <a:font script="Hant" typeface="新細明體"/>
      </a:majorFont>
      <a:minorFont>
        <a:latin typeface="Calibri"/>
        <a:ea typeface=""/>
        <a:cs typeface=""/>
        <a:font script="Jpan" typeface="ＭＳ 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a:lstStyle>
        <a:defPPr>
          <a:defRPr sz="2400" b="0" dirty="0" smtClean="0">
            <a:solidFill>
              <a:schemeClr val="tx2"/>
            </a:solidFill>
          </a:defRPr>
        </a:defPPr>
      </a:lst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58FFC5CBE9A714B95099E74F7F16F3E" ma:contentTypeVersion="13" ma:contentTypeDescription="Create a new document." ma:contentTypeScope="" ma:versionID="bc90588da6b1ccdc6217e4717fc964cd">
  <xsd:schema xmlns:xsd="http://www.w3.org/2001/XMLSchema" xmlns:xs="http://www.w3.org/2001/XMLSchema" xmlns:p="http://schemas.microsoft.com/office/2006/metadata/properties" xmlns:ns3="9eb1e46b-f677-4a1e-b2d3-bca8fca34475" xmlns:ns4="30884490-ab3d-4d96-a7d1-f6f0cb62761f" targetNamespace="http://schemas.microsoft.com/office/2006/metadata/properties" ma:root="true" ma:fieldsID="1b80235a6c7eca8c00eb70ae489cd781" ns3:_="" ns4:_="">
    <xsd:import namespace="9eb1e46b-f677-4a1e-b2d3-bca8fca34475"/>
    <xsd:import namespace="30884490-ab3d-4d96-a7d1-f6f0cb62761f"/>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element ref="ns3:MediaServiceAutoTags" minOccurs="0"/>
                <xsd:element ref="ns3:MediaServiceLocation" minOccurs="0"/>
                <xsd:element ref="ns3:MediaServiceOCR"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eb1e46b-f677-4a1e-b2d3-bca8fca3447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0884490-ab3d-4d96-a7d1-f6f0cb62761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39BA6FD-AB2D-44A2-BD29-0AF8FEB9C207}">
  <ds:schemaRefs>
    <ds:schemaRef ds:uri="30884490-ab3d-4d96-a7d1-f6f0cb62761f"/>
    <ds:schemaRef ds:uri="9eb1e46b-f677-4a1e-b2d3-bca8fca3447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F78D1072-1DE8-4C5F-AA1E-92047345470C}">
  <ds:schemaRefs>
    <ds:schemaRef ds:uri="30884490-ab3d-4d96-a7d1-f6f0cb62761f"/>
    <ds:schemaRef ds:uri="9eb1e46b-f677-4a1e-b2d3-bca8fca3447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D12EE8B6-F6C8-40D7-B96C-A52CD4BA493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4566</Words>
  <Application>Microsoft Office PowerPoint</Application>
  <PresentationFormat>On-screen Show (16:9)</PresentationFormat>
  <Paragraphs>419</Paragraphs>
  <Slides>46</Slides>
  <Notes>20</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46</vt:i4>
      </vt:variant>
    </vt:vector>
  </HeadingPairs>
  <TitlesOfParts>
    <vt:vector size="55" baseType="lpstr">
      <vt:lpstr>Arial</vt:lpstr>
      <vt:lpstr>Book Antiqua</vt:lpstr>
      <vt:lpstr>Calibri</vt:lpstr>
      <vt:lpstr>Corbel</vt:lpstr>
      <vt:lpstr>Tw Cen MT</vt:lpstr>
      <vt:lpstr>Wingdings</vt:lpstr>
      <vt:lpstr>Office Theme</vt:lpstr>
      <vt:lpstr>1_Office Theme</vt:lpstr>
      <vt:lpstr>Office Theme</vt:lpstr>
      <vt:lpstr>PowerPoint Presentation</vt:lpstr>
      <vt:lpstr>Grief, Loss and Bereavement</vt:lpstr>
      <vt:lpstr>Objectives</vt:lpstr>
      <vt:lpstr>PowerPoint Presentation</vt:lpstr>
      <vt:lpstr>What is grief?</vt:lpstr>
      <vt:lpstr>Types of Grief</vt:lpstr>
      <vt:lpstr>Twilight Grief</vt:lpstr>
      <vt:lpstr>Twilight Grief and Living Losses</vt:lpstr>
      <vt:lpstr>Grief Reactions</vt:lpstr>
      <vt:lpstr>Grief Reactions: Emotional Responses</vt:lpstr>
      <vt:lpstr>Grief is also physical</vt:lpstr>
      <vt:lpstr>Grief Reactions: Physical Symptoms</vt:lpstr>
      <vt:lpstr>Grief Reactions: Cognition Shifts</vt:lpstr>
      <vt:lpstr>PowerPoint Presentation</vt:lpstr>
      <vt:lpstr>Grief Reactions: Behavioral Reactions</vt:lpstr>
      <vt:lpstr>Diagnosing Grief: It's Complicated</vt:lpstr>
      <vt:lpstr>PowerPoint Presentation</vt:lpstr>
      <vt:lpstr>Companion Publications Defining Pathological Grief (Prolonged Grief Disorder)</vt:lpstr>
      <vt:lpstr>PowerPoint Presentation</vt:lpstr>
      <vt:lpstr>Relevant Changes to DSM-5 from DSM-IV</vt:lpstr>
      <vt:lpstr>Elimination of the Bereavement Exclusion</vt:lpstr>
      <vt:lpstr>Maintaining the Bereavement Exclusion</vt:lpstr>
      <vt:lpstr>PowerPoint Presentation</vt:lpstr>
      <vt:lpstr>Differential Diagnoses</vt:lpstr>
      <vt:lpstr>How Can I Help People Who are Grieving?</vt:lpstr>
      <vt:lpstr>Support for Decision Making</vt:lpstr>
      <vt:lpstr>Select Bereavement Screening Tools</vt:lpstr>
      <vt:lpstr>Cultural Considerations  Grief is a common denominator...the expression of grief is not.</vt:lpstr>
      <vt:lpstr>Supporting Someone Who is Grieving</vt:lpstr>
      <vt:lpstr>Recognize Potential Communication Barriers</vt:lpstr>
      <vt:lpstr>Bereavement Support</vt:lpstr>
      <vt:lpstr>Interventions and Strategies</vt:lpstr>
      <vt:lpstr>PowerPoint Presentation</vt:lpstr>
      <vt:lpstr>Target Demoralization</vt:lpstr>
      <vt:lpstr>PowerPoint Presentation</vt:lpstr>
      <vt:lpstr>Potential Red Flag Circumstances</vt:lpstr>
      <vt:lpstr>PowerPoint Presentation</vt:lpstr>
      <vt:lpstr>PowerPoint Presentation</vt:lpstr>
      <vt:lpstr>PowerPoint Presentation</vt:lpstr>
      <vt:lpstr>PowerPoint Presentation</vt:lpstr>
      <vt:lpstr>If self-care seems impossible</vt:lpstr>
      <vt:lpstr>5-minute self-care ideas (that are not about self-improvement)</vt:lpstr>
      <vt:lpstr>Bereavement Referral Resources</vt:lpstr>
      <vt:lpstr>References</vt:lpstr>
      <vt:lpstr>References</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Larry Hruska</dc:creator>
  <cp:lastModifiedBy>Dorn, Carolyn</cp:lastModifiedBy>
  <cp:revision>703</cp:revision>
  <dcterms:created xsi:type="dcterms:W3CDTF">2014-08-01T12:20:41Z</dcterms:created>
  <dcterms:modified xsi:type="dcterms:W3CDTF">2023-09-21T12:33:17Z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0x010100458FFC5CBE9A714B95099E74F7F16F3E</vt:lpwstr>
  </property>
  <property fmtid="{D5CDD505-2E9C-101B-9397-08002B2CF9AE}" pid="3" name="MSIP_Label_5e4b1be8-281e-475d-98b0-21c3457e5a46_Enabled">
    <vt:lpwstr>true</vt:lpwstr>
  </property>
  <property fmtid="{D5CDD505-2E9C-101B-9397-08002B2CF9AE}" pid="4" name="MSIP_Label_5e4b1be8-281e-475d-98b0-21c3457e5a46_SetDate">
    <vt:lpwstr>2022-07-19T19:37:18Z</vt:lpwstr>
  </property>
  <property fmtid="{D5CDD505-2E9C-101B-9397-08002B2CF9AE}" pid="5" name="MSIP_Label_5e4b1be8-281e-475d-98b0-21c3457e5a46_Method">
    <vt:lpwstr>Standard</vt:lpwstr>
  </property>
  <property fmtid="{D5CDD505-2E9C-101B-9397-08002B2CF9AE}" pid="6" name="MSIP_Label_5e4b1be8-281e-475d-98b0-21c3457e5a46_Name">
    <vt:lpwstr>Public</vt:lpwstr>
  </property>
  <property fmtid="{D5CDD505-2E9C-101B-9397-08002B2CF9AE}" pid="7" name="MSIP_Label_5e4b1be8-281e-475d-98b0-21c3457e5a46_SiteId">
    <vt:lpwstr>8b3dd73e-4e72-4679-b191-56da1588712b</vt:lpwstr>
  </property>
  <property fmtid="{D5CDD505-2E9C-101B-9397-08002B2CF9AE}" pid="8" name="MSIP_Label_5e4b1be8-281e-475d-98b0-21c3457e5a46_ActionId">
    <vt:lpwstr>248b7bba-bd7a-4402-8612-64ef4a8b567d</vt:lpwstr>
  </property>
  <property fmtid="{D5CDD505-2E9C-101B-9397-08002B2CF9AE}" pid="9" name="MSIP_Label_5e4b1be8-281e-475d-98b0-21c3457e5a46_ContentBits">
    <vt:lpwstr>0</vt:lpwstr>
  </property>
</Properties>
</file>