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35"/>
  </p:notesMasterIdLst>
  <p:sldIdLst>
    <p:sldId id="256" r:id="rId2"/>
    <p:sldId id="311" r:id="rId3"/>
    <p:sldId id="262" r:id="rId4"/>
    <p:sldId id="299" r:id="rId5"/>
    <p:sldId id="280" r:id="rId6"/>
    <p:sldId id="315" r:id="rId7"/>
    <p:sldId id="302" r:id="rId8"/>
    <p:sldId id="290" r:id="rId9"/>
    <p:sldId id="304" r:id="rId10"/>
    <p:sldId id="316" r:id="rId11"/>
    <p:sldId id="292" r:id="rId12"/>
    <p:sldId id="283" r:id="rId13"/>
    <p:sldId id="317" r:id="rId14"/>
    <p:sldId id="322" r:id="rId15"/>
    <p:sldId id="318" r:id="rId16"/>
    <p:sldId id="324" r:id="rId17"/>
    <p:sldId id="325" r:id="rId18"/>
    <p:sldId id="305" r:id="rId19"/>
    <p:sldId id="285" r:id="rId20"/>
    <p:sldId id="306" r:id="rId21"/>
    <p:sldId id="287" r:id="rId22"/>
    <p:sldId id="310" r:id="rId23"/>
    <p:sldId id="319" r:id="rId24"/>
    <p:sldId id="320" r:id="rId25"/>
    <p:sldId id="321" r:id="rId26"/>
    <p:sldId id="314" r:id="rId27"/>
    <p:sldId id="301" r:id="rId28"/>
    <p:sldId id="289" r:id="rId29"/>
    <p:sldId id="303" r:id="rId30"/>
    <p:sldId id="272" r:id="rId31"/>
    <p:sldId id="274" r:id="rId32"/>
    <p:sldId id="307" r:id="rId33"/>
    <p:sldId id="308" r:id="rId34"/>
  </p:sldIdLst>
  <p:sldSz cx="9144000" cy="6858000" type="screen4x3"/>
  <p:notesSz cx="71024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51F5FF-338B-4192-E469-0F077E06868D}" name="Marcee Radakovich" initials="MR" userId="40de7a27c662d61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8960"/>
  </p:normalViewPr>
  <p:slideViewPr>
    <p:cSldViewPr snapToGrid="0">
      <p:cViewPr varScale="1">
        <p:scale>
          <a:sx n="68" d="100"/>
          <a:sy n="68" d="100"/>
        </p:scale>
        <p:origin x="1882"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AE1C4A-DCB5-4E0F-BB39-610AD989FAD6}" type="doc">
      <dgm:prSet loTypeId="urn:microsoft.com/office/officeart/2008/layout/LinedList" loCatId="list" qsTypeId="urn:microsoft.com/office/officeart/2005/8/quickstyle/simple5" qsCatId="simple" csTypeId="urn:microsoft.com/office/officeart/2005/8/colors/accent1_2" csCatId="accent1" phldr="1"/>
      <dgm:spPr/>
      <dgm:t>
        <a:bodyPr/>
        <a:lstStyle/>
        <a:p>
          <a:endParaRPr lang="en-US"/>
        </a:p>
      </dgm:t>
    </dgm:pt>
    <dgm:pt modelId="{087B8C1F-E216-47CF-882A-DF5646C6262D}">
      <dgm:prSet custT="1"/>
      <dgm:spPr/>
      <dgm:t>
        <a:bodyPr/>
        <a:lstStyle/>
        <a:p>
          <a:r>
            <a:rPr lang="en-US" sz="2400" dirty="0">
              <a:solidFill>
                <a:schemeClr val="tx1"/>
              </a:solidFill>
            </a:rPr>
            <a:t>Increase in racial and ethnic diversity in the US (Ozkara, 2015; Foronda et al., 2018</a:t>
          </a:r>
          <a:r>
            <a:rPr lang="en-US" sz="2400" dirty="0">
              <a:solidFill>
                <a:schemeClr val="tx1"/>
              </a:solidFill>
              <a:latin typeface="Corbel" panose="020B0503020204020204"/>
            </a:rPr>
            <a:t>)</a:t>
          </a:r>
          <a:endParaRPr lang="en-US" sz="2400" dirty="0">
            <a:solidFill>
              <a:schemeClr val="tx1"/>
            </a:solidFill>
          </a:endParaRPr>
        </a:p>
      </dgm:t>
    </dgm:pt>
    <dgm:pt modelId="{5AF9803A-105B-4E5D-8678-998742E10CB9}" type="parTrans" cxnId="{6EB1345F-C81D-4930-9549-04E1574A01FA}">
      <dgm:prSet/>
      <dgm:spPr/>
      <dgm:t>
        <a:bodyPr/>
        <a:lstStyle/>
        <a:p>
          <a:endParaRPr lang="en-US"/>
        </a:p>
      </dgm:t>
    </dgm:pt>
    <dgm:pt modelId="{04F90C73-5FE0-4EFE-9ACB-7594CA9B9815}" type="sibTrans" cxnId="{6EB1345F-C81D-4930-9549-04E1574A01FA}">
      <dgm:prSet/>
      <dgm:spPr/>
      <dgm:t>
        <a:bodyPr/>
        <a:lstStyle/>
        <a:p>
          <a:endParaRPr lang="en-US"/>
        </a:p>
      </dgm:t>
    </dgm:pt>
    <dgm:pt modelId="{9094C5B1-2142-4A8C-AB8E-8B39A0DCD7F8}">
      <dgm:prSet custT="1"/>
      <dgm:spPr/>
      <dgm:t>
        <a:bodyPr/>
        <a:lstStyle/>
        <a:p>
          <a:pPr rtl="0"/>
          <a:r>
            <a:rPr lang="en-US" sz="2400" dirty="0">
              <a:solidFill>
                <a:schemeClr val="tx1"/>
              </a:solidFill>
              <a:latin typeface="Corbel" panose="020B0503020204020204"/>
            </a:rPr>
            <a:t>Challenges </a:t>
          </a:r>
          <a:endParaRPr lang="en-US" sz="2400" dirty="0">
            <a:solidFill>
              <a:schemeClr val="tx1"/>
            </a:solidFill>
          </a:endParaRPr>
        </a:p>
      </dgm:t>
    </dgm:pt>
    <dgm:pt modelId="{EC002E6A-AECA-4507-A160-52C4DD5D5AA9}" type="parTrans" cxnId="{5B7EB730-AB75-408D-83F8-2E9A796026FC}">
      <dgm:prSet/>
      <dgm:spPr/>
      <dgm:t>
        <a:bodyPr/>
        <a:lstStyle/>
        <a:p>
          <a:endParaRPr lang="en-US"/>
        </a:p>
      </dgm:t>
    </dgm:pt>
    <dgm:pt modelId="{9ADDBE48-3FD1-47A9-97A0-A26E40EF37CC}" type="sibTrans" cxnId="{5B7EB730-AB75-408D-83F8-2E9A796026FC}">
      <dgm:prSet/>
      <dgm:spPr/>
      <dgm:t>
        <a:bodyPr/>
        <a:lstStyle/>
        <a:p>
          <a:endParaRPr lang="en-US"/>
        </a:p>
      </dgm:t>
    </dgm:pt>
    <dgm:pt modelId="{10EF0D03-85C9-41B5-A5FA-A71F4054BD9E}">
      <dgm:prSet custT="1"/>
      <dgm:spPr/>
      <dgm:t>
        <a:bodyPr/>
        <a:lstStyle/>
        <a:p>
          <a:pPr rtl="0"/>
          <a:r>
            <a:rPr lang="en-US" sz="2400" dirty="0">
              <a:solidFill>
                <a:schemeClr val="tx1"/>
              </a:solidFill>
              <a:latin typeface="Corbel" panose="020B0503020204020204"/>
            </a:rPr>
            <a:t>Culturally</a:t>
          </a:r>
          <a:r>
            <a:rPr lang="en-US" sz="2400" dirty="0">
              <a:solidFill>
                <a:schemeClr val="tx1"/>
              </a:solidFill>
            </a:rPr>
            <a:t> competent care</a:t>
          </a:r>
          <a:r>
            <a:rPr lang="en-US" sz="2400" dirty="0">
              <a:solidFill>
                <a:schemeClr val="tx1"/>
              </a:solidFill>
              <a:latin typeface="Corbel" panose="020B0503020204020204"/>
            </a:rPr>
            <a:t> </a:t>
          </a:r>
          <a:r>
            <a:rPr lang="en-US" sz="2400" dirty="0">
              <a:solidFill>
                <a:schemeClr val="tx1"/>
              </a:solidFill>
            </a:rPr>
            <a:t>(Foronda et al., 2018)</a:t>
          </a:r>
        </a:p>
      </dgm:t>
    </dgm:pt>
    <dgm:pt modelId="{2AACE490-4AF6-432B-AB12-BF681AC57B84}" type="parTrans" cxnId="{D40C5077-5A6C-4770-BE6D-066423EEC3CD}">
      <dgm:prSet/>
      <dgm:spPr/>
      <dgm:t>
        <a:bodyPr/>
        <a:lstStyle/>
        <a:p>
          <a:endParaRPr lang="en-US"/>
        </a:p>
      </dgm:t>
    </dgm:pt>
    <dgm:pt modelId="{7E61DE6D-885D-4854-885F-FB4313F3BDCE}" type="sibTrans" cxnId="{D40C5077-5A6C-4770-BE6D-066423EEC3CD}">
      <dgm:prSet/>
      <dgm:spPr/>
      <dgm:t>
        <a:bodyPr/>
        <a:lstStyle/>
        <a:p>
          <a:endParaRPr lang="en-US"/>
        </a:p>
      </dgm:t>
    </dgm:pt>
    <dgm:pt modelId="{F2566235-FB69-4EC0-A9C6-8202F9CAAF35}">
      <dgm:prSet custT="1"/>
      <dgm:spPr/>
      <dgm:t>
        <a:bodyPr/>
        <a:lstStyle/>
        <a:p>
          <a:pPr rtl="0"/>
          <a:r>
            <a:rPr lang="en-US" sz="2400" dirty="0">
              <a:solidFill>
                <a:schemeClr val="tx1"/>
              </a:solidFill>
            </a:rPr>
            <a:t>Patient safety events</a:t>
          </a:r>
          <a:r>
            <a:rPr lang="en-US" sz="2400" dirty="0">
              <a:solidFill>
                <a:schemeClr val="tx1"/>
              </a:solidFill>
              <a:latin typeface="Corbel" panose="020B0503020204020204"/>
            </a:rPr>
            <a:t> </a:t>
          </a:r>
          <a:r>
            <a:rPr lang="en-US" sz="2400" dirty="0">
              <a:solidFill>
                <a:schemeClr val="tx1"/>
              </a:solidFill>
            </a:rPr>
            <a:t>(Agency for Healthcare Research and Quality, 2019)</a:t>
          </a:r>
          <a:r>
            <a:rPr lang="en-US" sz="2400" dirty="0">
              <a:solidFill>
                <a:schemeClr val="tx1"/>
              </a:solidFill>
              <a:latin typeface="Corbel" panose="020B0503020204020204"/>
            </a:rPr>
            <a:t> </a:t>
          </a:r>
        </a:p>
      </dgm:t>
    </dgm:pt>
    <dgm:pt modelId="{8B20F3B8-16DD-479C-A2EF-2F1A26A3495E}" type="parTrans" cxnId="{9264D260-44F7-4D81-AE9D-9C33584D5EE6}">
      <dgm:prSet/>
      <dgm:spPr/>
      <dgm:t>
        <a:bodyPr/>
        <a:lstStyle/>
        <a:p>
          <a:endParaRPr lang="en-US"/>
        </a:p>
      </dgm:t>
    </dgm:pt>
    <dgm:pt modelId="{3418C4D9-5A40-4F61-A455-62DAE7665211}" type="sibTrans" cxnId="{9264D260-44F7-4D81-AE9D-9C33584D5EE6}">
      <dgm:prSet/>
      <dgm:spPr/>
      <dgm:t>
        <a:bodyPr/>
        <a:lstStyle/>
        <a:p>
          <a:endParaRPr lang="en-US"/>
        </a:p>
      </dgm:t>
    </dgm:pt>
    <dgm:pt modelId="{EE3BB3A1-685E-364D-A4C2-A93522BA0E09}" type="pres">
      <dgm:prSet presAssocID="{7AAE1C4A-DCB5-4E0F-BB39-610AD989FAD6}" presName="vert0" presStyleCnt="0">
        <dgm:presLayoutVars>
          <dgm:dir/>
          <dgm:animOne val="branch"/>
          <dgm:animLvl val="lvl"/>
        </dgm:presLayoutVars>
      </dgm:prSet>
      <dgm:spPr/>
    </dgm:pt>
    <dgm:pt modelId="{B9F4A39F-2026-2E4B-826E-0ED06DAADA2F}" type="pres">
      <dgm:prSet presAssocID="{087B8C1F-E216-47CF-882A-DF5646C6262D}" presName="thickLine" presStyleLbl="alignNode1" presStyleIdx="0" presStyleCnt="4"/>
      <dgm:spPr/>
    </dgm:pt>
    <dgm:pt modelId="{3F7D8016-BC6C-5945-9777-E16CA6F607FC}" type="pres">
      <dgm:prSet presAssocID="{087B8C1F-E216-47CF-882A-DF5646C6262D}" presName="horz1" presStyleCnt="0"/>
      <dgm:spPr/>
    </dgm:pt>
    <dgm:pt modelId="{926EB201-7026-0145-8C41-2E4CE15D9743}" type="pres">
      <dgm:prSet presAssocID="{087B8C1F-E216-47CF-882A-DF5646C6262D}" presName="tx1" presStyleLbl="revTx" presStyleIdx="0" presStyleCnt="4"/>
      <dgm:spPr/>
    </dgm:pt>
    <dgm:pt modelId="{870B3A71-4182-8147-BCE4-827068E26B87}" type="pres">
      <dgm:prSet presAssocID="{087B8C1F-E216-47CF-882A-DF5646C6262D}" presName="vert1" presStyleCnt="0"/>
      <dgm:spPr/>
    </dgm:pt>
    <dgm:pt modelId="{0CBE3204-9573-F240-9236-05E4C64174D8}" type="pres">
      <dgm:prSet presAssocID="{9094C5B1-2142-4A8C-AB8E-8B39A0DCD7F8}" presName="thickLine" presStyleLbl="alignNode1" presStyleIdx="1" presStyleCnt="4"/>
      <dgm:spPr/>
    </dgm:pt>
    <dgm:pt modelId="{C1BAF229-ACEE-3A49-AE1E-0A966D1C2F55}" type="pres">
      <dgm:prSet presAssocID="{9094C5B1-2142-4A8C-AB8E-8B39A0DCD7F8}" presName="horz1" presStyleCnt="0"/>
      <dgm:spPr/>
    </dgm:pt>
    <dgm:pt modelId="{D50D152E-F30F-D64A-9C06-DFF7EE30A457}" type="pres">
      <dgm:prSet presAssocID="{9094C5B1-2142-4A8C-AB8E-8B39A0DCD7F8}" presName="tx1" presStyleLbl="revTx" presStyleIdx="1" presStyleCnt="4"/>
      <dgm:spPr/>
    </dgm:pt>
    <dgm:pt modelId="{637CE495-7151-5540-999B-2BA9E6783E1B}" type="pres">
      <dgm:prSet presAssocID="{9094C5B1-2142-4A8C-AB8E-8B39A0DCD7F8}" presName="vert1" presStyleCnt="0"/>
      <dgm:spPr/>
    </dgm:pt>
    <dgm:pt modelId="{359006AF-B540-D441-BE88-BFD6EF317EEC}" type="pres">
      <dgm:prSet presAssocID="{10EF0D03-85C9-41B5-A5FA-A71F4054BD9E}" presName="thickLine" presStyleLbl="alignNode1" presStyleIdx="2" presStyleCnt="4"/>
      <dgm:spPr/>
    </dgm:pt>
    <dgm:pt modelId="{25C0143E-4079-3244-93DA-2652A3A2125E}" type="pres">
      <dgm:prSet presAssocID="{10EF0D03-85C9-41B5-A5FA-A71F4054BD9E}" presName="horz1" presStyleCnt="0"/>
      <dgm:spPr/>
    </dgm:pt>
    <dgm:pt modelId="{8D91498F-AD5A-E843-9057-157D6124715F}" type="pres">
      <dgm:prSet presAssocID="{10EF0D03-85C9-41B5-A5FA-A71F4054BD9E}" presName="tx1" presStyleLbl="revTx" presStyleIdx="2" presStyleCnt="4"/>
      <dgm:spPr/>
    </dgm:pt>
    <dgm:pt modelId="{0D44140D-60B7-9A43-A45E-ED73CE3B9C34}" type="pres">
      <dgm:prSet presAssocID="{10EF0D03-85C9-41B5-A5FA-A71F4054BD9E}" presName="vert1" presStyleCnt="0"/>
      <dgm:spPr/>
    </dgm:pt>
    <dgm:pt modelId="{6249014E-ED66-F246-B1AC-72C2650EEFA9}" type="pres">
      <dgm:prSet presAssocID="{F2566235-FB69-4EC0-A9C6-8202F9CAAF35}" presName="thickLine" presStyleLbl="alignNode1" presStyleIdx="3" presStyleCnt="4"/>
      <dgm:spPr/>
    </dgm:pt>
    <dgm:pt modelId="{09A8BB52-4EC6-834C-ADAC-8A98F9B94784}" type="pres">
      <dgm:prSet presAssocID="{F2566235-FB69-4EC0-A9C6-8202F9CAAF35}" presName="horz1" presStyleCnt="0"/>
      <dgm:spPr/>
    </dgm:pt>
    <dgm:pt modelId="{2D90C564-15A6-0149-85E2-10EBFDD1EBDF}" type="pres">
      <dgm:prSet presAssocID="{F2566235-FB69-4EC0-A9C6-8202F9CAAF35}" presName="tx1" presStyleLbl="revTx" presStyleIdx="3" presStyleCnt="4"/>
      <dgm:spPr/>
    </dgm:pt>
    <dgm:pt modelId="{B379072F-CA89-3248-9256-BAB098401D79}" type="pres">
      <dgm:prSet presAssocID="{F2566235-FB69-4EC0-A9C6-8202F9CAAF35}" presName="vert1" presStyleCnt="0"/>
      <dgm:spPr/>
    </dgm:pt>
  </dgm:ptLst>
  <dgm:cxnLst>
    <dgm:cxn modelId="{22FD1B01-A393-2B44-A861-95C19AE0266C}" type="presOf" srcId="{7AAE1C4A-DCB5-4E0F-BB39-610AD989FAD6}" destId="{EE3BB3A1-685E-364D-A4C2-A93522BA0E09}" srcOrd="0" destOrd="0" presId="urn:microsoft.com/office/officeart/2008/layout/LinedList"/>
    <dgm:cxn modelId="{99A3800E-9E40-984E-9832-86EE1942B255}" type="presOf" srcId="{087B8C1F-E216-47CF-882A-DF5646C6262D}" destId="{926EB201-7026-0145-8C41-2E4CE15D9743}" srcOrd="0" destOrd="0" presId="urn:microsoft.com/office/officeart/2008/layout/LinedList"/>
    <dgm:cxn modelId="{94695810-190C-A047-AB6D-3E95E487BB05}" type="presOf" srcId="{10EF0D03-85C9-41B5-A5FA-A71F4054BD9E}" destId="{8D91498F-AD5A-E843-9057-157D6124715F}" srcOrd="0" destOrd="0" presId="urn:microsoft.com/office/officeart/2008/layout/LinedList"/>
    <dgm:cxn modelId="{0198721D-39DF-814B-A7B2-F17BB0096E85}" type="presOf" srcId="{9094C5B1-2142-4A8C-AB8E-8B39A0DCD7F8}" destId="{D50D152E-F30F-D64A-9C06-DFF7EE30A457}" srcOrd="0" destOrd="0" presId="urn:microsoft.com/office/officeart/2008/layout/LinedList"/>
    <dgm:cxn modelId="{5B7EB730-AB75-408D-83F8-2E9A796026FC}" srcId="{7AAE1C4A-DCB5-4E0F-BB39-610AD989FAD6}" destId="{9094C5B1-2142-4A8C-AB8E-8B39A0DCD7F8}" srcOrd="1" destOrd="0" parTransId="{EC002E6A-AECA-4507-A160-52C4DD5D5AA9}" sibTransId="{9ADDBE48-3FD1-47A9-97A0-A26E40EF37CC}"/>
    <dgm:cxn modelId="{6EB1345F-C81D-4930-9549-04E1574A01FA}" srcId="{7AAE1C4A-DCB5-4E0F-BB39-610AD989FAD6}" destId="{087B8C1F-E216-47CF-882A-DF5646C6262D}" srcOrd="0" destOrd="0" parTransId="{5AF9803A-105B-4E5D-8678-998742E10CB9}" sibTransId="{04F90C73-5FE0-4EFE-9ACB-7594CA9B9815}"/>
    <dgm:cxn modelId="{9264D260-44F7-4D81-AE9D-9C33584D5EE6}" srcId="{7AAE1C4A-DCB5-4E0F-BB39-610AD989FAD6}" destId="{F2566235-FB69-4EC0-A9C6-8202F9CAAF35}" srcOrd="3" destOrd="0" parTransId="{8B20F3B8-16DD-479C-A2EF-2F1A26A3495E}" sibTransId="{3418C4D9-5A40-4F61-A455-62DAE7665211}"/>
    <dgm:cxn modelId="{D40C5077-5A6C-4770-BE6D-066423EEC3CD}" srcId="{7AAE1C4A-DCB5-4E0F-BB39-610AD989FAD6}" destId="{10EF0D03-85C9-41B5-A5FA-A71F4054BD9E}" srcOrd="2" destOrd="0" parTransId="{2AACE490-4AF6-432B-AB12-BF681AC57B84}" sibTransId="{7E61DE6D-885D-4854-885F-FB4313F3BDCE}"/>
    <dgm:cxn modelId="{104E33F4-44AD-6A45-8A58-ADDA3251060C}" type="presOf" srcId="{F2566235-FB69-4EC0-A9C6-8202F9CAAF35}" destId="{2D90C564-15A6-0149-85E2-10EBFDD1EBDF}" srcOrd="0" destOrd="0" presId="urn:microsoft.com/office/officeart/2008/layout/LinedList"/>
    <dgm:cxn modelId="{5D45DAFD-5EEB-B248-81CC-1A0B97173596}" type="presParOf" srcId="{EE3BB3A1-685E-364D-A4C2-A93522BA0E09}" destId="{B9F4A39F-2026-2E4B-826E-0ED06DAADA2F}" srcOrd="0" destOrd="0" presId="urn:microsoft.com/office/officeart/2008/layout/LinedList"/>
    <dgm:cxn modelId="{5414F372-DF33-0947-BEF5-51F495561A34}" type="presParOf" srcId="{EE3BB3A1-685E-364D-A4C2-A93522BA0E09}" destId="{3F7D8016-BC6C-5945-9777-E16CA6F607FC}" srcOrd="1" destOrd="0" presId="urn:microsoft.com/office/officeart/2008/layout/LinedList"/>
    <dgm:cxn modelId="{FDB7D5B1-81DE-404E-90FC-FEDB5DA5E550}" type="presParOf" srcId="{3F7D8016-BC6C-5945-9777-E16CA6F607FC}" destId="{926EB201-7026-0145-8C41-2E4CE15D9743}" srcOrd="0" destOrd="0" presId="urn:microsoft.com/office/officeart/2008/layout/LinedList"/>
    <dgm:cxn modelId="{DE512A1C-9D3C-EA4B-8A6A-1CCFA28BC034}" type="presParOf" srcId="{3F7D8016-BC6C-5945-9777-E16CA6F607FC}" destId="{870B3A71-4182-8147-BCE4-827068E26B87}" srcOrd="1" destOrd="0" presId="urn:microsoft.com/office/officeart/2008/layout/LinedList"/>
    <dgm:cxn modelId="{D452FBCF-F21D-D540-9795-1FDE0F1EA9E0}" type="presParOf" srcId="{EE3BB3A1-685E-364D-A4C2-A93522BA0E09}" destId="{0CBE3204-9573-F240-9236-05E4C64174D8}" srcOrd="2" destOrd="0" presId="urn:microsoft.com/office/officeart/2008/layout/LinedList"/>
    <dgm:cxn modelId="{BDC8EB09-548E-7840-B078-12CA17A1CDBF}" type="presParOf" srcId="{EE3BB3A1-685E-364D-A4C2-A93522BA0E09}" destId="{C1BAF229-ACEE-3A49-AE1E-0A966D1C2F55}" srcOrd="3" destOrd="0" presId="urn:microsoft.com/office/officeart/2008/layout/LinedList"/>
    <dgm:cxn modelId="{3CD46646-C959-2041-809E-06912474BC05}" type="presParOf" srcId="{C1BAF229-ACEE-3A49-AE1E-0A966D1C2F55}" destId="{D50D152E-F30F-D64A-9C06-DFF7EE30A457}" srcOrd="0" destOrd="0" presId="urn:microsoft.com/office/officeart/2008/layout/LinedList"/>
    <dgm:cxn modelId="{1B3626BA-F832-B64C-AF2C-418D764C512A}" type="presParOf" srcId="{C1BAF229-ACEE-3A49-AE1E-0A966D1C2F55}" destId="{637CE495-7151-5540-999B-2BA9E6783E1B}" srcOrd="1" destOrd="0" presId="urn:microsoft.com/office/officeart/2008/layout/LinedList"/>
    <dgm:cxn modelId="{2FBF65F7-3EC8-974E-B36C-D75C12B8F49A}" type="presParOf" srcId="{EE3BB3A1-685E-364D-A4C2-A93522BA0E09}" destId="{359006AF-B540-D441-BE88-BFD6EF317EEC}" srcOrd="4" destOrd="0" presId="urn:microsoft.com/office/officeart/2008/layout/LinedList"/>
    <dgm:cxn modelId="{3EA6A8DC-DF4E-0E40-9C01-9DD12698F67E}" type="presParOf" srcId="{EE3BB3A1-685E-364D-A4C2-A93522BA0E09}" destId="{25C0143E-4079-3244-93DA-2652A3A2125E}" srcOrd="5" destOrd="0" presId="urn:microsoft.com/office/officeart/2008/layout/LinedList"/>
    <dgm:cxn modelId="{34A294F5-60D2-F24A-A62D-3F2C8B3BF022}" type="presParOf" srcId="{25C0143E-4079-3244-93DA-2652A3A2125E}" destId="{8D91498F-AD5A-E843-9057-157D6124715F}" srcOrd="0" destOrd="0" presId="urn:microsoft.com/office/officeart/2008/layout/LinedList"/>
    <dgm:cxn modelId="{192B8B60-087C-A549-8D77-8872EAFF74E6}" type="presParOf" srcId="{25C0143E-4079-3244-93DA-2652A3A2125E}" destId="{0D44140D-60B7-9A43-A45E-ED73CE3B9C34}" srcOrd="1" destOrd="0" presId="urn:microsoft.com/office/officeart/2008/layout/LinedList"/>
    <dgm:cxn modelId="{26444340-86E9-B64B-A761-FBB5549B3B4D}" type="presParOf" srcId="{EE3BB3A1-685E-364D-A4C2-A93522BA0E09}" destId="{6249014E-ED66-F246-B1AC-72C2650EEFA9}" srcOrd="6" destOrd="0" presId="urn:microsoft.com/office/officeart/2008/layout/LinedList"/>
    <dgm:cxn modelId="{1FB9C986-5084-D74D-AF51-65082F7F67DD}" type="presParOf" srcId="{EE3BB3A1-685E-364D-A4C2-A93522BA0E09}" destId="{09A8BB52-4EC6-834C-ADAC-8A98F9B94784}" srcOrd="7" destOrd="0" presId="urn:microsoft.com/office/officeart/2008/layout/LinedList"/>
    <dgm:cxn modelId="{DB66A5BF-43CE-A04F-8FAE-3A7140ECF7AA}" type="presParOf" srcId="{09A8BB52-4EC6-834C-ADAC-8A98F9B94784}" destId="{2D90C564-15A6-0149-85E2-10EBFDD1EBDF}" srcOrd="0" destOrd="0" presId="urn:microsoft.com/office/officeart/2008/layout/LinedList"/>
    <dgm:cxn modelId="{CFDF9442-C7DA-1447-A4C2-D148772DADA0}" type="presParOf" srcId="{09A8BB52-4EC6-834C-ADAC-8A98F9B94784}" destId="{B379072F-CA89-3248-9256-BAB098401D7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787725-F741-400C-BD6C-0659475C1190}"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C30274FE-6671-435D-944F-281F2D1EA797}">
      <dgm:prSet/>
      <dgm:spPr/>
      <dgm:t>
        <a:bodyPr/>
        <a:lstStyle/>
        <a:p>
          <a:pPr>
            <a:defRPr cap="all"/>
          </a:pPr>
          <a:r>
            <a:rPr lang="en-US" dirty="0"/>
            <a:t>Rapport</a:t>
          </a:r>
        </a:p>
      </dgm:t>
    </dgm:pt>
    <dgm:pt modelId="{465F9AF6-F5C2-4533-8A7B-C7AE9A0DA3AA}" type="parTrans" cxnId="{57A61CAA-618F-4D58-9E52-E07CBDC27479}">
      <dgm:prSet/>
      <dgm:spPr/>
      <dgm:t>
        <a:bodyPr/>
        <a:lstStyle/>
        <a:p>
          <a:endParaRPr lang="en-US"/>
        </a:p>
      </dgm:t>
    </dgm:pt>
    <dgm:pt modelId="{44E4A111-1238-42F1-A9CB-B7E365B4B44A}" type="sibTrans" cxnId="{57A61CAA-618F-4D58-9E52-E07CBDC27479}">
      <dgm:prSet/>
      <dgm:spPr/>
      <dgm:t>
        <a:bodyPr/>
        <a:lstStyle/>
        <a:p>
          <a:endParaRPr lang="en-US"/>
        </a:p>
      </dgm:t>
    </dgm:pt>
    <dgm:pt modelId="{CF4F4844-682E-4AC5-A9A6-5DBD2433E334}">
      <dgm:prSet/>
      <dgm:spPr/>
      <dgm:t>
        <a:bodyPr/>
        <a:lstStyle/>
        <a:p>
          <a:pPr>
            <a:defRPr cap="all"/>
          </a:pPr>
          <a:r>
            <a:rPr lang="en-US" dirty="0"/>
            <a:t>Empathy</a:t>
          </a:r>
        </a:p>
      </dgm:t>
    </dgm:pt>
    <dgm:pt modelId="{8ECDF871-BC64-4854-93C0-0B4F70CA33B8}" type="parTrans" cxnId="{DB0F36EB-485D-4501-A06E-7791D5C693CD}">
      <dgm:prSet/>
      <dgm:spPr/>
      <dgm:t>
        <a:bodyPr/>
        <a:lstStyle/>
        <a:p>
          <a:endParaRPr lang="en-US"/>
        </a:p>
      </dgm:t>
    </dgm:pt>
    <dgm:pt modelId="{9E7DADF8-4D92-46A2-8CAB-37029B25141E}" type="sibTrans" cxnId="{DB0F36EB-485D-4501-A06E-7791D5C693CD}">
      <dgm:prSet/>
      <dgm:spPr/>
      <dgm:t>
        <a:bodyPr/>
        <a:lstStyle/>
        <a:p>
          <a:endParaRPr lang="en-US"/>
        </a:p>
      </dgm:t>
    </dgm:pt>
    <dgm:pt modelId="{8AEA4D60-75E1-4E6A-928F-705179290B20}">
      <dgm:prSet/>
      <dgm:spPr/>
      <dgm:t>
        <a:bodyPr/>
        <a:lstStyle/>
        <a:p>
          <a:pPr>
            <a:defRPr cap="all"/>
          </a:pPr>
          <a:r>
            <a:rPr lang="en-US" dirty="0"/>
            <a:t>Support</a:t>
          </a:r>
        </a:p>
      </dgm:t>
    </dgm:pt>
    <dgm:pt modelId="{C89C9F08-50CF-4B37-B531-64B5460AF4A6}" type="parTrans" cxnId="{07F50DB8-F410-4EA7-AEB7-7BB9A6E6488F}">
      <dgm:prSet/>
      <dgm:spPr/>
      <dgm:t>
        <a:bodyPr/>
        <a:lstStyle/>
        <a:p>
          <a:endParaRPr lang="en-US"/>
        </a:p>
      </dgm:t>
    </dgm:pt>
    <dgm:pt modelId="{7D1EBC08-62B4-4BAF-841E-220D002D0D1C}" type="sibTrans" cxnId="{07F50DB8-F410-4EA7-AEB7-7BB9A6E6488F}">
      <dgm:prSet/>
      <dgm:spPr/>
      <dgm:t>
        <a:bodyPr/>
        <a:lstStyle/>
        <a:p>
          <a:endParaRPr lang="en-US"/>
        </a:p>
      </dgm:t>
    </dgm:pt>
    <dgm:pt modelId="{3A154558-39AD-4632-9D79-14333DD0B92F}">
      <dgm:prSet/>
      <dgm:spPr/>
      <dgm:t>
        <a:bodyPr/>
        <a:lstStyle/>
        <a:p>
          <a:pPr>
            <a:defRPr cap="all"/>
          </a:pPr>
          <a:r>
            <a:rPr lang="en-US" dirty="0"/>
            <a:t>Partnership</a:t>
          </a:r>
        </a:p>
      </dgm:t>
    </dgm:pt>
    <dgm:pt modelId="{173AC0D3-DF9A-4472-8483-CD0C475D4E52}" type="parTrans" cxnId="{3C87679A-C55D-444E-985C-28E05EA72D63}">
      <dgm:prSet/>
      <dgm:spPr/>
      <dgm:t>
        <a:bodyPr/>
        <a:lstStyle/>
        <a:p>
          <a:endParaRPr lang="en-US"/>
        </a:p>
      </dgm:t>
    </dgm:pt>
    <dgm:pt modelId="{F3CE3297-C16B-4561-9BC6-87C07B448A4A}" type="sibTrans" cxnId="{3C87679A-C55D-444E-985C-28E05EA72D63}">
      <dgm:prSet/>
      <dgm:spPr/>
      <dgm:t>
        <a:bodyPr/>
        <a:lstStyle/>
        <a:p>
          <a:endParaRPr lang="en-US"/>
        </a:p>
      </dgm:t>
    </dgm:pt>
    <dgm:pt modelId="{AB7888DE-AD4F-46D6-B7A8-46467FE97144}">
      <dgm:prSet/>
      <dgm:spPr/>
      <dgm:t>
        <a:bodyPr/>
        <a:lstStyle/>
        <a:p>
          <a:pPr>
            <a:defRPr cap="all"/>
          </a:pPr>
          <a:r>
            <a:rPr lang="en-US" dirty="0"/>
            <a:t>Explanations</a:t>
          </a:r>
        </a:p>
      </dgm:t>
    </dgm:pt>
    <dgm:pt modelId="{85A442C7-0763-4F50-95DF-2D5AFF16CD6F}" type="parTrans" cxnId="{8DF47F9B-4266-4CBD-8E2E-3A9CCDF89F15}">
      <dgm:prSet/>
      <dgm:spPr/>
      <dgm:t>
        <a:bodyPr/>
        <a:lstStyle/>
        <a:p>
          <a:endParaRPr lang="en-US"/>
        </a:p>
      </dgm:t>
    </dgm:pt>
    <dgm:pt modelId="{A8F09D1F-A152-43FE-9EC0-13AD8645C0C4}" type="sibTrans" cxnId="{8DF47F9B-4266-4CBD-8E2E-3A9CCDF89F15}">
      <dgm:prSet/>
      <dgm:spPr/>
      <dgm:t>
        <a:bodyPr/>
        <a:lstStyle/>
        <a:p>
          <a:endParaRPr lang="en-US"/>
        </a:p>
      </dgm:t>
    </dgm:pt>
    <dgm:pt modelId="{E3914114-BEE4-46C7-BE1B-4E21145A1D95}">
      <dgm:prSet/>
      <dgm:spPr/>
      <dgm:t>
        <a:bodyPr/>
        <a:lstStyle/>
        <a:p>
          <a:pPr>
            <a:defRPr cap="all"/>
          </a:pPr>
          <a:r>
            <a:rPr lang="en-US" dirty="0"/>
            <a:t>Cultural Competence</a:t>
          </a:r>
        </a:p>
      </dgm:t>
    </dgm:pt>
    <dgm:pt modelId="{29383B9A-BE88-4939-9A89-6FF757F2E3CD}" type="parTrans" cxnId="{41705D57-0D38-43F0-87B7-D6384DF22AA3}">
      <dgm:prSet/>
      <dgm:spPr/>
      <dgm:t>
        <a:bodyPr/>
        <a:lstStyle/>
        <a:p>
          <a:endParaRPr lang="en-US"/>
        </a:p>
      </dgm:t>
    </dgm:pt>
    <dgm:pt modelId="{A47D4E2F-B68D-4DA1-A8BE-81BF441AB882}" type="sibTrans" cxnId="{41705D57-0D38-43F0-87B7-D6384DF22AA3}">
      <dgm:prSet/>
      <dgm:spPr/>
      <dgm:t>
        <a:bodyPr/>
        <a:lstStyle/>
        <a:p>
          <a:endParaRPr lang="en-US"/>
        </a:p>
      </dgm:t>
    </dgm:pt>
    <dgm:pt modelId="{F92C924A-5AA7-4521-86E5-EC35F0CECEEE}">
      <dgm:prSet/>
      <dgm:spPr/>
      <dgm:t>
        <a:bodyPr/>
        <a:lstStyle/>
        <a:p>
          <a:pPr>
            <a:defRPr cap="all"/>
          </a:pPr>
          <a:r>
            <a:rPr lang="en-US" dirty="0"/>
            <a:t>Trust</a:t>
          </a:r>
        </a:p>
        <a:p>
          <a:pPr>
            <a:defRPr cap="all"/>
          </a:pPr>
          <a:endParaRPr lang="en-US" dirty="0"/>
        </a:p>
      </dgm:t>
    </dgm:pt>
    <dgm:pt modelId="{F66AC466-61F8-485E-9C06-D3453029BB79}" type="parTrans" cxnId="{69039FAC-BE45-49F0-9C72-3585F8FCD44F}">
      <dgm:prSet/>
      <dgm:spPr/>
      <dgm:t>
        <a:bodyPr/>
        <a:lstStyle/>
        <a:p>
          <a:endParaRPr lang="en-US"/>
        </a:p>
      </dgm:t>
    </dgm:pt>
    <dgm:pt modelId="{AC0A6ECA-360D-460C-8C6B-E77CE626C8BC}" type="sibTrans" cxnId="{69039FAC-BE45-49F0-9C72-3585F8FCD44F}">
      <dgm:prSet/>
      <dgm:spPr/>
      <dgm:t>
        <a:bodyPr/>
        <a:lstStyle/>
        <a:p>
          <a:endParaRPr lang="en-US"/>
        </a:p>
      </dgm:t>
    </dgm:pt>
    <dgm:pt modelId="{62000796-2355-4643-84AD-3294358D4B08}" type="pres">
      <dgm:prSet presAssocID="{AA787725-F741-400C-BD6C-0659475C1190}" presName="vert0" presStyleCnt="0">
        <dgm:presLayoutVars>
          <dgm:dir/>
          <dgm:animOne val="branch"/>
          <dgm:animLvl val="lvl"/>
        </dgm:presLayoutVars>
      </dgm:prSet>
      <dgm:spPr/>
    </dgm:pt>
    <dgm:pt modelId="{6FFFEF80-C802-F249-B9F3-1F1D62ADB54E}" type="pres">
      <dgm:prSet presAssocID="{C30274FE-6671-435D-944F-281F2D1EA797}" presName="thickLine" presStyleLbl="alignNode1" presStyleIdx="0" presStyleCnt="7"/>
      <dgm:spPr/>
    </dgm:pt>
    <dgm:pt modelId="{F32143EC-CACA-0641-BB8C-5DEBE79DB6A5}" type="pres">
      <dgm:prSet presAssocID="{C30274FE-6671-435D-944F-281F2D1EA797}" presName="horz1" presStyleCnt="0"/>
      <dgm:spPr/>
    </dgm:pt>
    <dgm:pt modelId="{D321F1AF-01AD-B14A-BF68-220ACB3F2FA5}" type="pres">
      <dgm:prSet presAssocID="{C30274FE-6671-435D-944F-281F2D1EA797}" presName="tx1" presStyleLbl="revTx" presStyleIdx="0" presStyleCnt="7"/>
      <dgm:spPr/>
    </dgm:pt>
    <dgm:pt modelId="{1C954C14-2603-EE49-AB6D-14C85FCDAAFD}" type="pres">
      <dgm:prSet presAssocID="{C30274FE-6671-435D-944F-281F2D1EA797}" presName="vert1" presStyleCnt="0"/>
      <dgm:spPr/>
    </dgm:pt>
    <dgm:pt modelId="{2EFC1F2E-7D8F-E449-9451-E9D4CD0BB1A0}" type="pres">
      <dgm:prSet presAssocID="{CF4F4844-682E-4AC5-A9A6-5DBD2433E334}" presName="thickLine" presStyleLbl="alignNode1" presStyleIdx="1" presStyleCnt="7"/>
      <dgm:spPr/>
    </dgm:pt>
    <dgm:pt modelId="{A96D8E9B-DC5D-AA4E-A4C7-40E30CFFBD9C}" type="pres">
      <dgm:prSet presAssocID="{CF4F4844-682E-4AC5-A9A6-5DBD2433E334}" presName="horz1" presStyleCnt="0"/>
      <dgm:spPr/>
    </dgm:pt>
    <dgm:pt modelId="{DA478AB6-7B0A-2F49-81D7-09C35484AC4D}" type="pres">
      <dgm:prSet presAssocID="{CF4F4844-682E-4AC5-A9A6-5DBD2433E334}" presName="tx1" presStyleLbl="revTx" presStyleIdx="1" presStyleCnt="7"/>
      <dgm:spPr/>
    </dgm:pt>
    <dgm:pt modelId="{B20F74C7-3787-9546-A488-AC9B6528860A}" type="pres">
      <dgm:prSet presAssocID="{CF4F4844-682E-4AC5-A9A6-5DBD2433E334}" presName="vert1" presStyleCnt="0"/>
      <dgm:spPr/>
    </dgm:pt>
    <dgm:pt modelId="{359F8FE1-8F9C-1B45-AEFB-BB2BC529D5C3}" type="pres">
      <dgm:prSet presAssocID="{8AEA4D60-75E1-4E6A-928F-705179290B20}" presName="thickLine" presStyleLbl="alignNode1" presStyleIdx="2" presStyleCnt="7"/>
      <dgm:spPr/>
    </dgm:pt>
    <dgm:pt modelId="{F59F1110-0099-A643-ACBD-A4BF58A75B26}" type="pres">
      <dgm:prSet presAssocID="{8AEA4D60-75E1-4E6A-928F-705179290B20}" presName="horz1" presStyleCnt="0"/>
      <dgm:spPr/>
    </dgm:pt>
    <dgm:pt modelId="{41FD2A89-567E-9445-97FF-9A1EF62059FC}" type="pres">
      <dgm:prSet presAssocID="{8AEA4D60-75E1-4E6A-928F-705179290B20}" presName="tx1" presStyleLbl="revTx" presStyleIdx="2" presStyleCnt="7"/>
      <dgm:spPr/>
    </dgm:pt>
    <dgm:pt modelId="{C1AEEAED-31D4-C841-9D24-4BAAEB215CDC}" type="pres">
      <dgm:prSet presAssocID="{8AEA4D60-75E1-4E6A-928F-705179290B20}" presName="vert1" presStyleCnt="0"/>
      <dgm:spPr/>
    </dgm:pt>
    <dgm:pt modelId="{96EF385A-F788-334B-A411-64586B3383A6}" type="pres">
      <dgm:prSet presAssocID="{3A154558-39AD-4632-9D79-14333DD0B92F}" presName="thickLine" presStyleLbl="alignNode1" presStyleIdx="3" presStyleCnt="7"/>
      <dgm:spPr/>
    </dgm:pt>
    <dgm:pt modelId="{7E3069FE-34C3-9C40-BE22-2FB5C7AE413D}" type="pres">
      <dgm:prSet presAssocID="{3A154558-39AD-4632-9D79-14333DD0B92F}" presName="horz1" presStyleCnt="0"/>
      <dgm:spPr/>
    </dgm:pt>
    <dgm:pt modelId="{833DF42B-CCDE-2D47-BCA1-A50EB14D2D8A}" type="pres">
      <dgm:prSet presAssocID="{3A154558-39AD-4632-9D79-14333DD0B92F}" presName="tx1" presStyleLbl="revTx" presStyleIdx="3" presStyleCnt="7"/>
      <dgm:spPr/>
    </dgm:pt>
    <dgm:pt modelId="{7018ED52-8E91-034D-9F60-85707DD28D81}" type="pres">
      <dgm:prSet presAssocID="{3A154558-39AD-4632-9D79-14333DD0B92F}" presName="vert1" presStyleCnt="0"/>
      <dgm:spPr/>
    </dgm:pt>
    <dgm:pt modelId="{433B5AB8-2DBE-0E49-8195-BDC3F81206AD}" type="pres">
      <dgm:prSet presAssocID="{AB7888DE-AD4F-46D6-B7A8-46467FE97144}" presName="thickLine" presStyleLbl="alignNode1" presStyleIdx="4" presStyleCnt="7"/>
      <dgm:spPr/>
    </dgm:pt>
    <dgm:pt modelId="{18B95AE2-2F0A-1148-B58D-D46F37BF6EF4}" type="pres">
      <dgm:prSet presAssocID="{AB7888DE-AD4F-46D6-B7A8-46467FE97144}" presName="horz1" presStyleCnt="0"/>
      <dgm:spPr/>
    </dgm:pt>
    <dgm:pt modelId="{E87E2C2D-6455-4C4C-8113-09489DECF176}" type="pres">
      <dgm:prSet presAssocID="{AB7888DE-AD4F-46D6-B7A8-46467FE97144}" presName="tx1" presStyleLbl="revTx" presStyleIdx="4" presStyleCnt="7"/>
      <dgm:spPr/>
    </dgm:pt>
    <dgm:pt modelId="{A2CC5D4F-EF02-C54E-9ADA-C2E0BFB1E5E7}" type="pres">
      <dgm:prSet presAssocID="{AB7888DE-AD4F-46D6-B7A8-46467FE97144}" presName="vert1" presStyleCnt="0"/>
      <dgm:spPr/>
    </dgm:pt>
    <dgm:pt modelId="{328C5FC6-DB63-A84A-96B9-67DDA6AB24B6}" type="pres">
      <dgm:prSet presAssocID="{E3914114-BEE4-46C7-BE1B-4E21145A1D95}" presName="thickLine" presStyleLbl="alignNode1" presStyleIdx="5" presStyleCnt="7"/>
      <dgm:spPr/>
    </dgm:pt>
    <dgm:pt modelId="{06CE0A2B-99F9-5C44-ABA5-6D4CE61E8963}" type="pres">
      <dgm:prSet presAssocID="{E3914114-BEE4-46C7-BE1B-4E21145A1D95}" presName="horz1" presStyleCnt="0"/>
      <dgm:spPr/>
    </dgm:pt>
    <dgm:pt modelId="{5D00E4E8-862C-BF49-928F-6D8EE7926F39}" type="pres">
      <dgm:prSet presAssocID="{E3914114-BEE4-46C7-BE1B-4E21145A1D95}" presName="tx1" presStyleLbl="revTx" presStyleIdx="5" presStyleCnt="7"/>
      <dgm:spPr/>
    </dgm:pt>
    <dgm:pt modelId="{7EAF9183-D5DD-5540-A181-0E36F91CF497}" type="pres">
      <dgm:prSet presAssocID="{E3914114-BEE4-46C7-BE1B-4E21145A1D95}" presName="vert1" presStyleCnt="0"/>
      <dgm:spPr/>
    </dgm:pt>
    <dgm:pt modelId="{B11BD162-0C0B-B34C-8E96-3FAB90B3E0BE}" type="pres">
      <dgm:prSet presAssocID="{F92C924A-5AA7-4521-86E5-EC35F0CECEEE}" presName="thickLine" presStyleLbl="alignNode1" presStyleIdx="6" presStyleCnt="7"/>
      <dgm:spPr/>
    </dgm:pt>
    <dgm:pt modelId="{F30B36A2-5D69-B94F-86F2-7546CC5C209E}" type="pres">
      <dgm:prSet presAssocID="{F92C924A-5AA7-4521-86E5-EC35F0CECEEE}" presName="horz1" presStyleCnt="0"/>
      <dgm:spPr/>
    </dgm:pt>
    <dgm:pt modelId="{111D54F9-761A-BF42-906A-7814A20D5CE4}" type="pres">
      <dgm:prSet presAssocID="{F92C924A-5AA7-4521-86E5-EC35F0CECEEE}" presName="tx1" presStyleLbl="revTx" presStyleIdx="6" presStyleCnt="7"/>
      <dgm:spPr/>
    </dgm:pt>
    <dgm:pt modelId="{2327E2DF-760B-8D4D-92D7-B455D7A0812C}" type="pres">
      <dgm:prSet presAssocID="{F92C924A-5AA7-4521-86E5-EC35F0CECEEE}" presName="vert1" presStyleCnt="0"/>
      <dgm:spPr/>
    </dgm:pt>
  </dgm:ptLst>
  <dgm:cxnLst>
    <dgm:cxn modelId="{EF800E04-B7C7-6C4D-9336-52D65203BAF4}" type="presOf" srcId="{CF4F4844-682E-4AC5-A9A6-5DBD2433E334}" destId="{DA478AB6-7B0A-2F49-81D7-09C35484AC4D}" srcOrd="0" destOrd="0" presId="urn:microsoft.com/office/officeart/2008/layout/LinedList"/>
    <dgm:cxn modelId="{64BDA317-5A6E-8346-BF00-535C889FD8E5}" type="presOf" srcId="{AA787725-F741-400C-BD6C-0659475C1190}" destId="{62000796-2355-4643-84AD-3294358D4B08}" srcOrd="0" destOrd="0" presId="urn:microsoft.com/office/officeart/2008/layout/LinedList"/>
    <dgm:cxn modelId="{9FF5B140-3F08-E54C-B9E1-81DAAD598A2E}" type="presOf" srcId="{F92C924A-5AA7-4521-86E5-EC35F0CECEEE}" destId="{111D54F9-761A-BF42-906A-7814A20D5CE4}" srcOrd="0" destOrd="0" presId="urn:microsoft.com/office/officeart/2008/layout/LinedList"/>
    <dgm:cxn modelId="{9F089A49-BC1F-964E-B159-3054BA2AA364}" type="presOf" srcId="{E3914114-BEE4-46C7-BE1B-4E21145A1D95}" destId="{5D00E4E8-862C-BF49-928F-6D8EE7926F39}" srcOrd="0" destOrd="0" presId="urn:microsoft.com/office/officeart/2008/layout/LinedList"/>
    <dgm:cxn modelId="{41705D57-0D38-43F0-87B7-D6384DF22AA3}" srcId="{AA787725-F741-400C-BD6C-0659475C1190}" destId="{E3914114-BEE4-46C7-BE1B-4E21145A1D95}" srcOrd="5" destOrd="0" parTransId="{29383B9A-BE88-4939-9A89-6FF757F2E3CD}" sibTransId="{A47D4E2F-B68D-4DA1-A8BE-81BF441AB882}"/>
    <dgm:cxn modelId="{5A4BCB85-8926-6046-9470-565E7BA32057}" type="presOf" srcId="{AB7888DE-AD4F-46D6-B7A8-46467FE97144}" destId="{E87E2C2D-6455-4C4C-8113-09489DECF176}" srcOrd="0" destOrd="0" presId="urn:microsoft.com/office/officeart/2008/layout/LinedList"/>
    <dgm:cxn modelId="{0EDE6392-1765-E34D-A4E9-249BA9D0A1CE}" type="presOf" srcId="{C30274FE-6671-435D-944F-281F2D1EA797}" destId="{D321F1AF-01AD-B14A-BF68-220ACB3F2FA5}" srcOrd="0" destOrd="0" presId="urn:microsoft.com/office/officeart/2008/layout/LinedList"/>
    <dgm:cxn modelId="{3C87679A-C55D-444E-985C-28E05EA72D63}" srcId="{AA787725-F741-400C-BD6C-0659475C1190}" destId="{3A154558-39AD-4632-9D79-14333DD0B92F}" srcOrd="3" destOrd="0" parTransId="{173AC0D3-DF9A-4472-8483-CD0C475D4E52}" sibTransId="{F3CE3297-C16B-4561-9BC6-87C07B448A4A}"/>
    <dgm:cxn modelId="{8DF47F9B-4266-4CBD-8E2E-3A9CCDF89F15}" srcId="{AA787725-F741-400C-BD6C-0659475C1190}" destId="{AB7888DE-AD4F-46D6-B7A8-46467FE97144}" srcOrd="4" destOrd="0" parTransId="{85A442C7-0763-4F50-95DF-2D5AFF16CD6F}" sibTransId="{A8F09D1F-A152-43FE-9EC0-13AD8645C0C4}"/>
    <dgm:cxn modelId="{4A8BD2A4-DB0C-CE46-9A7F-E94E0504CD55}" type="presOf" srcId="{8AEA4D60-75E1-4E6A-928F-705179290B20}" destId="{41FD2A89-567E-9445-97FF-9A1EF62059FC}" srcOrd="0" destOrd="0" presId="urn:microsoft.com/office/officeart/2008/layout/LinedList"/>
    <dgm:cxn modelId="{57A61CAA-618F-4D58-9E52-E07CBDC27479}" srcId="{AA787725-F741-400C-BD6C-0659475C1190}" destId="{C30274FE-6671-435D-944F-281F2D1EA797}" srcOrd="0" destOrd="0" parTransId="{465F9AF6-F5C2-4533-8A7B-C7AE9A0DA3AA}" sibTransId="{44E4A111-1238-42F1-A9CB-B7E365B4B44A}"/>
    <dgm:cxn modelId="{69039FAC-BE45-49F0-9C72-3585F8FCD44F}" srcId="{AA787725-F741-400C-BD6C-0659475C1190}" destId="{F92C924A-5AA7-4521-86E5-EC35F0CECEEE}" srcOrd="6" destOrd="0" parTransId="{F66AC466-61F8-485E-9C06-D3453029BB79}" sibTransId="{AC0A6ECA-360D-460C-8C6B-E77CE626C8BC}"/>
    <dgm:cxn modelId="{07F50DB8-F410-4EA7-AEB7-7BB9A6E6488F}" srcId="{AA787725-F741-400C-BD6C-0659475C1190}" destId="{8AEA4D60-75E1-4E6A-928F-705179290B20}" srcOrd="2" destOrd="0" parTransId="{C89C9F08-50CF-4B37-B531-64B5460AF4A6}" sibTransId="{7D1EBC08-62B4-4BAF-841E-220D002D0D1C}"/>
    <dgm:cxn modelId="{73A30DCC-B115-8549-B3A0-12CF00596CFC}" type="presOf" srcId="{3A154558-39AD-4632-9D79-14333DD0B92F}" destId="{833DF42B-CCDE-2D47-BCA1-A50EB14D2D8A}" srcOrd="0" destOrd="0" presId="urn:microsoft.com/office/officeart/2008/layout/LinedList"/>
    <dgm:cxn modelId="{DB0F36EB-485D-4501-A06E-7791D5C693CD}" srcId="{AA787725-F741-400C-BD6C-0659475C1190}" destId="{CF4F4844-682E-4AC5-A9A6-5DBD2433E334}" srcOrd="1" destOrd="0" parTransId="{8ECDF871-BC64-4854-93C0-0B4F70CA33B8}" sibTransId="{9E7DADF8-4D92-46A2-8CAB-37029B25141E}"/>
    <dgm:cxn modelId="{912D309B-9B2E-AB4A-8460-01D1B54A7F48}" type="presParOf" srcId="{62000796-2355-4643-84AD-3294358D4B08}" destId="{6FFFEF80-C802-F249-B9F3-1F1D62ADB54E}" srcOrd="0" destOrd="0" presId="urn:microsoft.com/office/officeart/2008/layout/LinedList"/>
    <dgm:cxn modelId="{B6D08F21-D374-3340-A817-9C16A117A51A}" type="presParOf" srcId="{62000796-2355-4643-84AD-3294358D4B08}" destId="{F32143EC-CACA-0641-BB8C-5DEBE79DB6A5}" srcOrd="1" destOrd="0" presId="urn:microsoft.com/office/officeart/2008/layout/LinedList"/>
    <dgm:cxn modelId="{31DF1933-FEEA-0248-A0BA-9F2AE0E7280B}" type="presParOf" srcId="{F32143EC-CACA-0641-BB8C-5DEBE79DB6A5}" destId="{D321F1AF-01AD-B14A-BF68-220ACB3F2FA5}" srcOrd="0" destOrd="0" presId="urn:microsoft.com/office/officeart/2008/layout/LinedList"/>
    <dgm:cxn modelId="{1CB85651-9074-9F49-98BD-99EDA54AC3EC}" type="presParOf" srcId="{F32143EC-CACA-0641-BB8C-5DEBE79DB6A5}" destId="{1C954C14-2603-EE49-AB6D-14C85FCDAAFD}" srcOrd="1" destOrd="0" presId="urn:microsoft.com/office/officeart/2008/layout/LinedList"/>
    <dgm:cxn modelId="{B47865BE-31F6-0747-B129-345380DE84C5}" type="presParOf" srcId="{62000796-2355-4643-84AD-3294358D4B08}" destId="{2EFC1F2E-7D8F-E449-9451-E9D4CD0BB1A0}" srcOrd="2" destOrd="0" presId="urn:microsoft.com/office/officeart/2008/layout/LinedList"/>
    <dgm:cxn modelId="{90D70E46-66A2-2541-9080-F27240575A8E}" type="presParOf" srcId="{62000796-2355-4643-84AD-3294358D4B08}" destId="{A96D8E9B-DC5D-AA4E-A4C7-40E30CFFBD9C}" srcOrd="3" destOrd="0" presId="urn:microsoft.com/office/officeart/2008/layout/LinedList"/>
    <dgm:cxn modelId="{D28FC647-DD01-714F-A052-15BD00D14BF6}" type="presParOf" srcId="{A96D8E9B-DC5D-AA4E-A4C7-40E30CFFBD9C}" destId="{DA478AB6-7B0A-2F49-81D7-09C35484AC4D}" srcOrd="0" destOrd="0" presId="urn:microsoft.com/office/officeart/2008/layout/LinedList"/>
    <dgm:cxn modelId="{081DDABD-5451-374D-9A0D-DFE460B64526}" type="presParOf" srcId="{A96D8E9B-DC5D-AA4E-A4C7-40E30CFFBD9C}" destId="{B20F74C7-3787-9546-A488-AC9B6528860A}" srcOrd="1" destOrd="0" presId="urn:microsoft.com/office/officeart/2008/layout/LinedList"/>
    <dgm:cxn modelId="{58931930-4AC1-624A-A204-A0B29C1E68A4}" type="presParOf" srcId="{62000796-2355-4643-84AD-3294358D4B08}" destId="{359F8FE1-8F9C-1B45-AEFB-BB2BC529D5C3}" srcOrd="4" destOrd="0" presId="urn:microsoft.com/office/officeart/2008/layout/LinedList"/>
    <dgm:cxn modelId="{D1273817-BABC-EE42-BCF0-DDB31A75C80C}" type="presParOf" srcId="{62000796-2355-4643-84AD-3294358D4B08}" destId="{F59F1110-0099-A643-ACBD-A4BF58A75B26}" srcOrd="5" destOrd="0" presId="urn:microsoft.com/office/officeart/2008/layout/LinedList"/>
    <dgm:cxn modelId="{88425A82-6AB8-1346-9584-2D504B79798A}" type="presParOf" srcId="{F59F1110-0099-A643-ACBD-A4BF58A75B26}" destId="{41FD2A89-567E-9445-97FF-9A1EF62059FC}" srcOrd="0" destOrd="0" presId="urn:microsoft.com/office/officeart/2008/layout/LinedList"/>
    <dgm:cxn modelId="{CB5C655B-AD79-AC48-8D9E-41E45139D5E3}" type="presParOf" srcId="{F59F1110-0099-A643-ACBD-A4BF58A75B26}" destId="{C1AEEAED-31D4-C841-9D24-4BAAEB215CDC}" srcOrd="1" destOrd="0" presId="urn:microsoft.com/office/officeart/2008/layout/LinedList"/>
    <dgm:cxn modelId="{8A379EFE-0050-CB48-9879-76052BD3A887}" type="presParOf" srcId="{62000796-2355-4643-84AD-3294358D4B08}" destId="{96EF385A-F788-334B-A411-64586B3383A6}" srcOrd="6" destOrd="0" presId="urn:microsoft.com/office/officeart/2008/layout/LinedList"/>
    <dgm:cxn modelId="{C55F7C61-5898-C140-8750-7874768465A5}" type="presParOf" srcId="{62000796-2355-4643-84AD-3294358D4B08}" destId="{7E3069FE-34C3-9C40-BE22-2FB5C7AE413D}" srcOrd="7" destOrd="0" presId="urn:microsoft.com/office/officeart/2008/layout/LinedList"/>
    <dgm:cxn modelId="{AA59FF41-BBA9-054B-AF51-574A5840E22C}" type="presParOf" srcId="{7E3069FE-34C3-9C40-BE22-2FB5C7AE413D}" destId="{833DF42B-CCDE-2D47-BCA1-A50EB14D2D8A}" srcOrd="0" destOrd="0" presId="urn:microsoft.com/office/officeart/2008/layout/LinedList"/>
    <dgm:cxn modelId="{4A64C957-AC6D-A34F-B29A-AC143D679C99}" type="presParOf" srcId="{7E3069FE-34C3-9C40-BE22-2FB5C7AE413D}" destId="{7018ED52-8E91-034D-9F60-85707DD28D81}" srcOrd="1" destOrd="0" presId="urn:microsoft.com/office/officeart/2008/layout/LinedList"/>
    <dgm:cxn modelId="{5BCC2E8B-4E05-0F42-A10F-6BBBB658DCAF}" type="presParOf" srcId="{62000796-2355-4643-84AD-3294358D4B08}" destId="{433B5AB8-2DBE-0E49-8195-BDC3F81206AD}" srcOrd="8" destOrd="0" presId="urn:microsoft.com/office/officeart/2008/layout/LinedList"/>
    <dgm:cxn modelId="{B8AECE50-126F-4244-804B-A7A763B1FD0A}" type="presParOf" srcId="{62000796-2355-4643-84AD-3294358D4B08}" destId="{18B95AE2-2F0A-1148-B58D-D46F37BF6EF4}" srcOrd="9" destOrd="0" presId="urn:microsoft.com/office/officeart/2008/layout/LinedList"/>
    <dgm:cxn modelId="{C04B4982-A65C-C144-B887-388BB858A90E}" type="presParOf" srcId="{18B95AE2-2F0A-1148-B58D-D46F37BF6EF4}" destId="{E87E2C2D-6455-4C4C-8113-09489DECF176}" srcOrd="0" destOrd="0" presId="urn:microsoft.com/office/officeart/2008/layout/LinedList"/>
    <dgm:cxn modelId="{0BF093CF-CD99-CA43-8B55-A5E368FF5DE5}" type="presParOf" srcId="{18B95AE2-2F0A-1148-B58D-D46F37BF6EF4}" destId="{A2CC5D4F-EF02-C54E-9ADA-C2E0BFB1E5E7}" srcOrd="1" destOrd="0" presId="urn:microsoft.com/office/officeart/2008/layout/LinedList"/>
    <dgm:cxn modelId="{C919BFAE-88EE-8D41-BF8D-0B5A0AC2D7DD}" type="presParOf" srcId="{62000796-2355-4643-84AD-3294358D4B08}" destId="{328C5FC6-DB63-A84A-96B9-67DDA6AB24B6}" srcOrd="10" destOrd="0" presId="urn:microsoft.com/office/officeart/2008/layout/LinedList"/>
    <dgm:cxn modelId="{156974C5-7439-5D4F-84FE-6A1B267775CC}" type="presParOf" srcId="{62000796-2355-4643-84AD-3294358D4B08}" destId="{06CE0A2B-99F9-5C44-ABA5-6D4CE61E8963}" srcOrd="11" destOrd="0" presId="urn:microsoft.com/office/officeart/2008/layout/LinedList"/>
    <dgm:cxn modelId="{F200C62D-DF5E-2C47-B9E1-E0A7C0CA0E53}" type="presParOf" srcId="{06CE0A2B-99F9-5C44-ABA5-6D4CE61E8963}" destId="{5D00E4E8-862C-BF49-928F-6D8EE7926F39}" srcOrd="0" destOrd="0" presId="urn:microsoft.com/office/officeart/2008/layout/LinedList"/>
    <dgm:cxn modelId="{471A5B43-54BE-9E4F-A077-26B647E530D4}" type="presParOf" srcId="{06CE0A2B-99F9-5C44-ABA5-6D4CE61E8963}" destId="{7EAF9183-D5DD-5540-A181-0E36F91CF497}" srcOrd="1" destOrd="0" presId="urn:microsoft.com/office/officeart/2008/layout/LinedList"/>
    <dgm:cxn modelId="{B9BA14DC-CED8-F64D-B89C-02E877830DFA}" type="presParOf" srcId="{62000796-2355-4643-84AD-3294358D4B08}" destId="{B11BD162-0C0B-B34C-8E96-3FAB90B3E0BE}" srcOrd="12" destOrd="0" presId="urn:microsoft.com/office/officeart/2008/layout/LinedList"/>
    <dgm:cxn modelId="{7A58DFF1-E96E-814F-97FE-403200EFFCB0}" type="presParOf" srcId="{62000796-2355-4643-84AD-3294358D4B08}" destId="{F30B36A2-5D69-B94F-86F2-7546CC5C209E}" srcOrd="13" destOrd="0" presId="urn:microsoft.com/office/officeart/2008/layout/LinedList"/>
    <dgm:cxn modelId="{C6A8C108-B43D-A94E-AD5F-CA627558EF39}" type="presParOf" srcId="{F30B36A2-5D69-B94F-86F2-7546CC5C209E}" destId="{111D54F9-761A-BF42-906A-7814A20D5CE4}" srcOrd="0" destOrd="0" presId="urn:microsoft.com/office/officeart/2008/layout/LinedList"/>
    <dgm:cxn modelId="{FD62DC6C-B402-6549-BED2-6F71EDB88C26}" type="presParOf" srcId="{F30B36A2-5D69-B94F-86F2-7546CC5C209E}" destId="{2327E2DF-760B-8D4D-92D7-B455D7A0812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1916F23-3238-4B0A-B768-B06D8F730E39}" type="doc">
      <dgm:prSet loTypeId="urn:microsoft.com/office/officeart/2018/2/layout/IconLabelList" loCatId="icon" qsTypeId="urn:microsoft.com/office/officeart/2005/8/quickstyle/simple2" qsCatId="simple" csTypeId="urn:microsoft.com/office/officeart/2005/8/colors/accent1_2" csCatId="accent1" phldr="1"/>
      <dgm:spPr/>
      <dgm:t>
        <a:bodyPr/>
        <a:lstStyle/>
        <a:p>
          <a:endParaRPr lang="en-US"/>
        </a:p>
      </dgm:t>
    </dgm:pt>
    <dgm:pt modelId="{D57A3401-B02B-4116-AF49-57FE2345BA3B}">
      <dgm:prSet custT="1"/>
      <dgm:spPr/>
      <dgm:t>
        <a:bodyPr/>
        <a:lstStyle/>
        <a:p>
          <a:pPr>
            <a:lnSpc>
              <a:spcPct val="100000"/>
            </a:lnSpc>
          </a:pPr>
          <a:r>
            <a:rPr lang="en-US" sz="2400" dirty="0"/>
            <a:t>Sustainability</a:t>
          </a:r>
        </a:p>
      </dgm:t>
    </dgm:pt>
    <dgm:pt modelId="{5A824784-E8BD-4F59-918C-4D263D2984A1}" type="parTrans" cxnId="{4ADEE63A-5BCE-4457-AD0D-0A71010938A9}">
      <dgm:prSet/>
      <dgm:spPr/>
      <dgm:t>
        <a:bodyPr/>
        <a:lstStyle/>
        <a:p>
          <a:endParaRPr lang="en-US"/>
        </a:p>
      </dgm:t>
    </dgm:pt>
    <dgm:pt modelId="{5488F4C3-9E87-43BC-8A48-161B044A6A79}" type="sibTrans" cxnId="{4ADEE63A-5BCE-4457-AD0D-0A71010938A9}">
      <dgm:prSet/>
      <dgm:spPr/>
      <dgm:t>
        <a:bodyPr/>
        <a:lstStyle/>
        <a:p>
          <a:endParaRPr lang="en-US"/>
        </a:p>
      </dgm:t>
    </dgm:pt>
    <dgm:pt modelId="{225D06FD-4B28-49A4-829E-E05A1F947612}">
      <dgm:prSet custT="1"/>
      <dgm:spPr/>
      <dgm:t>
        <a:bodyPr/>
        <a:lstStyle/>
        <a:p>
          <a:pPr>
            <a:lnSpc>
              <a:spcPct val="100000"/>
            </a:lnSpc>
          </a:pPr>
          <a:r>
            <a:rPr lang="en-US" sz="2400" dirty="0"/>
            <a:t>Implement</a:t>
          </a:r>
        </a:p>
      </dgm:t>
    </dgm:pt>
    <dgm:pt modelId="{AECEE369-B02C-45F8-9367-A0615AE94815}" type="parTrans" cxnId="{93184678-BB17-4DD6-8313-1924FCED6BB7}">
      <dgm:prSet/>
      <dgm:spPr/>
      <dgm:t>
        <a:bodyPr/>
        <a:lstStyle/>
        <a:p>
          <a:endParaRPr lang="en-US"/>
        </a:p>
      </dgm:t>
    </dgm:pt>
    <dgm:pt modelId="{A284D506-61FD-4D02-A116-2816B52250D3}" type="sibTrans" cxnId="{93184678-BB17-4DD6-8313-1924FCED6BB7}">
      <dgm:prSet/>
      <dgm:spPr/>
      <dgm:t>
        <a:bodyPr/>
        <a:lstStyle/>
        <a:p>
          <a:endParaRPr lang="en-US"/>
        </a:p>
      </dgm:t>
    </dgm:pt>
    <dgm:pt modelId="{1287966C-562B-4BDE-B013-F0855FAF7A6A}">
      <dgm:prSet custT="1"/>
      <dgm:spPr/>
      <dgm:t>
        <a:bodyPr/>
        <a:lstStyle/>
        <a:p>
          <a:pPr>
            <a:lnSpc>
              <a:spcPct val="100000"/>
            </a:lnSpc>
          </a:pPr>
          <a:r>
            <a:rPr lang="en-US" sz="2400" dirty="0"/>
            <a:t>Evaluate</a:t>
          </a:r>
          <a:r>
            <a:rPr lang="en-US" sz="2400" dirty="0">
              <a:latin typeface="Corbel" panose="020B0503020204020204"/>
            </a:rPr>
            <a:t> </a:t>
          </a:r>
          <a:endParaRPr lang="en-US" sz="2400" dirty="0"/>
        </a:p>
      </dgm:t>
    </dgm:pt>
    <dgm:pt modelId="{1F653ADE-232C-496C-950A-8A2EE6C0DD1F}" type="parTrans" cxnId="{F6F95164-7C9A-4ABE-8F92-2B61D898F186}">
      <dgm:prSet/>
      <dgm:spPr/>
      <dgm:t>
        <a:bodyPr/>
        <a:lstStyle/>
        <a:p>
          <a:endParaRPr lang="en-US"/>
        </a:p>
      </dgm:t>
    </dgm:pt>
    <dgm:pt modelId="{6BE3C729-10AB-43D4-9FAE-46958BA64CE5}" type="sibTrans" cxnId="{F6F95164-7C9A-4ABE-8F92-2B61D898F186}">
      <dgm:prSet/>
      <dgm:spPr/>
      <dgm:t>
        <a:bodyPr/>
        <a:lstStyle/>
        <a:p>
          <a:endParaRPr lang="en-US"/>
        </a:p>
      </dgm:t>
    </dgm:pt>
    <dgm:pt modelId="{A2CB05F8-C4DB-42A7-8C0E-80C45DEAE503}" type="pres">
      <dgm:prSet presAssocID="{D1916F23-3238-4B0A-B768-B06D8F730E39}" presName="root" presStyleCnt="0">
        <dgm:presLayoutVars>
          <dgm:dir/>
          <dgm:resizeHandles val="exact"/>
        </dgm:presLayoutVars>
      </dgm:prSet>
      <dgm:spPr/>
    </dgm:pt>
    <dgm:pt modelId="{C7573451-5759-43E6-87B4-E8F9BFAF240B}" type="pres">
      <dgm:prSet presAssocID="{D57A3401-B02B-4116-AF49-57FE2345BA3B}" presName="compNode" presStyleCnt="0"/>
      <dgm:spPr/>
    </dgm:pt>
    <dgm:pt modelId="{2D7C04F5-4709-4EC9-9430-0089975625F6}" type="pres">
      <dgm:prSet presAssocID="{D57A3401-B02B-4116-AF49-57FE2345BA3B}" presName="iconRect" presStyleLbl="node1" presStyleIdx="0"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Sustainability"/>
        </a:ext>
      </dgm:extLst>
    </dgm:pt>
    <dgm:pt modelId="{F7474B2D-D99D-411F-B6C8-07E04BE255BE}" type="pres">
      <dgm:prSet presAssocID="{D57A3401-B02B-4116-AF49-57FE2345BA3B}" presName="spaceRect" presStyleCnt="0"/>
      <dgm:spPr/>
    </dgm:pt>
    <dgm:pt modelId="{36DD6218-F7E5-4D2C-A4D9-081322C92E15}" type="pres">
      <dgm:prSet presAssocID="{D57A3401-B02B-4116-AF49-57FE2345BA3B}" presName="textRect" presStyleLbl="revTx" presStyleIdx="0" presStyleCnt="3">
        <dgm:presLayoutVars>
          <dgm:chMax val="1"/>
          <dgm:chPref val="1"/>
        </dgm:presLayoutVars>
      </dgm:prSet>
      <dgm:spPr/>
    </dgm:pt>
    <dgm:pt modelId="{3B97E606-8C11-49C1-9344-12118F8686D3}" type="pres">
      <dgm:prSet presAssocID="{5488F4C3-9E87-43BC-8A48-161B044A6A79}" presName="sibTrans" presStyleCnt="0"/>
      <dgm:spPr/>
    </dgm:pt>
    <dgm:pt modelId="{90C498ED-F9B7-4CF1-A96A-727915FE8159}" type="pres">
      <dgm:prSet presAssocID="{225D06FD-4B28-49A4-829E-E05A1F947612}" presName="compNode" presStyleCnt="0"/>
      <dgm:spPr/>
    </dgm:pt>
    <dgm:pt modelId="{56FB93B8-0A29-4C2B-A70E-3D4F035A3FC0}" type="pres">
      <dgm:prSet presAssocID="{225D06FD-4B28-49A4-829E-E05A1F947612}" presName="iconRect" presStyleLbl="node1" presStyleIdx="1"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Gears"/>
        </a:ext>
      </dgm:extLst>
    </dgm:pt>
    <dgm:pt modelId="{B86A0B4F-BF33-4A4F-8D22-833DAE36B0B6}" type="pres">
      <dgm:prSet presAssocID="{225D06FD-4B28-49A4-829E-E05A1F947612}" presName="spaceRect" presStyleCnt="0"/>
      <dgm:spPr/>
    </dgm:pt>
    <dgm:pt modelId="{79EC81C1-DC63-4440-B4D6-66B89C295DA5}" type="pres">
      <dgm:prSet presAssocID="{225D06FD-4B28-49A4-829E-E05A1F947612}" presName="textRect" presStyleLbl="revTx" presStyleIdx="1" presStyleCnt="3">
        <dgm:presLayoutVars>
          <dgm:chMax val="1"/>
          <dgm:chPref val="1"/>
        </dgm:presLayoutVars>
      </dgm:prSet>
      <dgm:spPr/>
    </dgm:pt>
    <dgm:pt modelId="{ED136D46-9A1F-46B6-AA1F-E8E45372D407}" type="pres">
      <dgm:prSet presAssocID="{A284D506-61FD-4D02-A116-2816B52250D3}" presName="sibTrans" presStyleCnt="0"/>
      <dgm:spPr/>
    </dgm:pt>
    <dgm:pt modelId="{0BE17418-678A-47D9-9DCF-CDAE999D8D62}" type="pres">
      <dgm:prSet presAssocID="{1287966C-562B-4BDE-B013-F0855FAF7A6A}" presName="compNode" presStyleCnt="0"/>
      <dgm:spPr/>
    </dgm:pt>
    <dgm:pt modelId="{E44AD503-C1D8-4563-9928-584B5932DC33}" type="pres">
      <dgm:prSet presAssocID="{1287966C-562B-4BDE-B013-F0855FAF7A6A}" presName="iconRect" presStyleLbl="node1" presStyleIdx="2"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Bar chart"/>
        </a:ext>
      </dgm:extLst>
    </dgm:pt>
    <dgm:pt modelId="{6CB30470-4AFD-405B-9C3B-8CE7AD47BA9A}" type="pres">
      <dgm:prSet presAssocID="{1287966C-562B-4BDE-B013-F0855FAF7A6A}" presName="spaceRect" presStyleCnt="0"/>
      <dgm:spPr/>
    </dgm:pt>
    <dgm:pt modelId="{0D2FE8E4-4855-4451-9895-9D2F0B2E5BE1}" type="pres">
      <dgm:prSet presAssocID="{1287966C-562B-4BDE-B013-F0855FAF7A6A}" presName="textRect" presStyleLbl="revTx" presStyleIdx="2" presStyleCnt="3">
        <dgm:presLayoutVars>
          <dgm:chMax val="1"/>
          <dgm:chPref val="1"/>
        </dgm:presLayoutVars>
      </dgm:prSet>
      <dgm:spPr/>
    </dgm:pt>
  </dgm:ptLst>
  <dgm:cxnLst>
    <dgm:cxn modelId="{0CD8752D-0541-9A44-8368-3EF69652B980}" type="presOf" srcId="{225D06FD-4B28-49A4-829E-E05A1F947612}" destId="{79EC81C1-DC63-4440-B4D6-66B89C295DA5}" srcOrd="0" destOrd="0" presId="urn:microsoft.com/office/officeart/2018/2/layout/IconLabelList"/>
    <dgm:cxn modelId="{A3E1B333-1ACA-3342-B794-630D7D7A07C1}" type="presOf" srcId="{D57A3401-B02B-4116-AF49-57FE2345BA3B}" destId="{36DD6218-F7E5-4D2C-A4D9-081322C92E15}" srcOrd="0" destOrd="0" presId="urn:microsoft.com/office/officeart/2018/2/layout/IconLabelList"/>
    <dgm:cxn modelId="{4ADEE63A-5BCE-4457-AD0D-0A71010938A9}" srcId="{D1916F23-3238-4B0A-B768-B06D8F730E39}" destId="{D57A3401-B02B-4116-AF49-57FE2345BA3B}" srcOrd="0" destOrd="0" parTransId="{5A824784-E8BD-4F59-918C-4D263D2984A1}" sibTransId="{5488F4C3-9E87-43BC-8A48-161B044A6A79}"/>
    <dgm:cxn modelId="{F6F95164-7C9A-4ABE-8F92-2B61D898F186}" srcId="{D1916F23-3238-4B0A-B768-B06D8F730E39}" destId="{1287966C-562B-4BDE-B013-F0855FAF7A6A}" srcOrd="2" destOrd="0" parTransId="{1F653ADE-232C-496C-950A-8A2EE6C0DD1F}" sibTransId="{6BE3C729-10AB-43D4-9FAE-46958BA64CE5}"/>
    <dgm:cxn modelId="{93184678-BB17-4DD6-8313-1924FCED6BB7}" srcId="{D1916F23-3238-4B0A-B768-B06D8F730E39}" destId="{225D06FD-4B28-49A4-829E-E05A1F947612}" srcOrd="1" destOrd="0" parTransId="{AECEE369-B02C-45F8-9367-A0615AE94815}" sibTransId="{A284D506-61FD-4D02-A116-2816B52250D3}"/>
    <dgm:cxn modelId="{966B29EE-A01B-184C-BC31-BD4070F06D2C}" type="presOf" srcId="{1287966C-562B-4BDE-B013-F0855FAF7A6A}" destId="{0D2FE8E4-4855-4451-9895-9D2F0B2E5BE1}" srcOrd="0" destOrd="0" presId="urn:microsoft.com/office/officeart/2018/2/layout/IconLabelList"/>
    <dgm:cxn modelId="{AD9440F2-DA8E-D745-9293-2A3430CB2909}" type="presOf" srcId="{D1916F23-3238-4B0A-B768-B06D8F730E39}" destId="{A2CB05F8-C4DB-42A7-8C0E-80C45DEAE503}" srcOrd="0" destOrd="0" presId="urn:microsoft.com/office/officeart/2018/2/layout/IconLabelList"/>
    <dgm:cxn modelId="{75A68B28-D341-6C4B-8BC4-7BE32DC95B81}" type="presParOf" srcId="{A2CB05F8-C4DB-42A7-8C0E-80C45DEAE503}" destId="{C7573451-5759-43E6-87B4-E8F9BFAF240B}" srcOrd="0" destOrd="0" presId="urn:microsoft.com/office/officeart/2018/2/layout/IconLabelList"/>
    <dgm:cxn modelId="{FDF0EF14-5676-E540-9E3A-DAB3875FB7C1}" type="presParOf" srcId="{C7573451-5759-43E6-87B4-E8F9BFAF240B}" destId="{2D7C04F5-4709-4EC9-9430-0089975625F6}" srcOrd="0" destOrd="0" presId="urn:microsoft.com/office/officeart/2018/2/layout/IconLabelList"/>
    <dgm:cxn modelId="{92F5E6E2-613C-7642-A31A-749A75318F70}" type="presParOf" srcId="{C7573451-5759-43E6-87B4-E8F9BFAF240B}" destId="{F7474B2D-D99D-411F-B6C8-07E04BE255BE}" srcOrd="1" destOrd="0" presId="urn:microsoft.com/office/officeart/2018/2/layout/IconLabelList"/>
    <dgm:cxn modelId="{2B45450F-2D38-C14A-A0C9-693ECC2F655D}" type="presParOf" srcId="{C7573451-5759-43E6-87B4-E8F9BFAF240B}" destId="{36DD6218-F7E5-4D2C-A4D9-081322C92E15}" srcOrd="2" destOrd="0" presId="urn:microsoft.com/office/officeart/2018/2/layout/IconLabelList"/>
    <dgm:cxn modelId="{365CAF89-3C66-FC48-B28C-508747ACE6CF}" type="presParOf" srcId="{A2CB05F8-C4DB-42A7-8C0E-80C45DEAE503}" destId="{3B97E606-8C11-49C1-9344-12118F8686D3}" srcOrd="1" destOrd="0" presId="urn:microsoft.com/office/officeart/2018/2/layout/IconLabelList"/>
    <dgm:cxn modelId="{4E449589-5E0C-5F4C-9449-AB4BBBF854CE}" type="presParOf" srcId="{A2CB05F8-C4DB-42A7-8C0E-80C45DEAE503}" destId="{90C498ED-F9B7-4CF1-A96A-727915FE8159}" srcOrd="2" destOrd="0" presId="urn:microsoft.com/office/officeart/2018/2/layout/IconLabelList"/>
    <dgm:cxn modelId="{51E22BD3-2991-C34F-A6CD-B4BB73C9DBF1}" type="presParOf" srcId="{90C498ED-F9B7-4CF1-A96A-727915FE8159}" destId="{56FB93B8-0A29-4C2B-A70E-3D4F035A3FC0}" srcOrd="0" destOrd="0" presId="urn:microsoft.com/office/officeart/2018/2/layout/IconLabelList"/>
    <dgm:cxn modelId="{7D60B6E3-E58F-EF43-98E4-D2409FD4BD19}" type="presParOf" srcId="{90C498ED-F9B7-4CF1-A96A-727915FE8159}" destId="{B86A0B4F-BF33-4A4F-8D22-833DAE36B0B6}" srcOrd="1" destOrd="0" presId="urn:microsoft.com/office/officeart/2018/2/layout/IconLabelList"/>
    <dgm:cxn modelId="{4CA83A48-11FD-B54C-9271-06AB1DE4719E}" type="presParOf" srcId="{90C498ED-F9B7-4CF1-A96A-727915FE8159}" destId="{79EC81C1-DC63-4440-B4D6-66B89C295DA5}" srcOrd="2" destOrd="0" presId="urn:microsoft.com/office/officeart/2018/2/layout/IconLabelList"/>
    <dgm:cxn modelId="{631B95E7-073A-1E49-A3C0-C8EAB224EA0E}" type="presParOf" srcId="{A2CB05F8-C4DB-42A7-8C0E-80C45DEAE503}" destId="{ED136D46-9A1F-46B6-AA1F-E8E45372D407}" srcOrd="3" destOrd="0" presId="urn:microsoft.com/office/officeart/2018/2/layout/IconLabelList"/>
    <dgm:cxn modelId="{A2C948FD-0028-E34D-9213-03B74E4E5CE6}" type="presParOf" srcId="{A2CB05F8-C4DB-42A7-8C0E-80C45DEAE503}" destId="{0BE17418-678A-47D9-9DCF-CDAE999D8D62}" srcOrd="4" destOrd="0" presId="urn:microsoft.com/office/officeart/2018/2/layout/IconLabelList"/>
    <dgm:cxn modelId="{84DCFBD7-376F-2642-A252-D6F0F3E7629F}" type="presParOf" srcId="{0BE17418-678A-47D9-9DCF-CDAE999D8D62}" destId="{E44AD503-C1D8-4563-9928-584B5932DC33}" srcOrd="0" destOrd="0" presId="urn:microsoft.com/office/officeart/2018/2/layout/IconLabelList"/>
    <dgm:cxn modelId="{E380B62B-01D7-0A4E-A8B5-39810FEFC63C}" type="presParOf" srcId="{0BE17418-678A-47D9-9DCF-CDAE999D8D62}" destId="{6CB30470-4AFD-405B-9C3B-8CE7AD47BA9A}" srcOrd="1" destOrd="0" presId="urn:microsoft.com/office/officeart/2018/2/layout/IconLabelList"/>
    <dgm:cxn modelId="{69152FBF-8EC1-444C-A0B2-235BA67AB845}" type="presParOf" srcId="{0BE17418-678A-47D9-9DCF-CDAE999D8D62}" destId="{0D2FE8E4-4855-4451-9895-9D2F0B2E5BE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27965DC-268C-472E-8C06-4321F705F13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3A55DDE-FD7E-4C38-83AF-03A908B7F12D}">
      <dgm:prSet custT="1"/>
      <dgm:spPr/>
      <dgm:t>
        <a:bodyPr/>
        <a:lstStyle/>
        <a:p>
          <a:pPr rtl="0"/>
          <a:r>
            <a:rPr lang="en-US" sz="2400" dirty="0">
              <a:solidFill>
                <a:schemeClr val="tx1"/>
              </a:solidFill>
              <a:latin typeface="Corbel" panose="020B0503020204020204"/>
            </a:rPr>
            <a:t>Health</a:t>
          </a:r>
          <a:r>
            <a:rPr lang="en-US" sz="2400" dirty="0">
              <a:solidFill>
                <a:schemeClr val="tx1"/>
              </a:solidFill>
            </a:rPr>
            <a:t> </a:t>
          </a:r>
          <a:r>
            <a:rPr lang="en-US" sz="2400" dirty="0">
              <a:solidFill>
                <a:schemeClr val="tx1"/>
              </a:solidFill>
              <a:latin typeface="Corbel" panose="020B0503020204020204"/>
            </a:rPr>
            <a:t>disparities</a:t>
          </a:r>
        </a:p>
      </dgm:t>
    </dgm:pt>
    <dgm:pt modelId="{F8D857F6-7890-4BEF-8223-E3C1AD9D5782}" type="parTrans" cxnId="{47478FF6-6C65-42C9-9CB8-5FC11FC65031}">
      <dgm:prSet/>
      <dgm:spPr/>
      <dgm:t>
        <a:bodyPr/>
        <a:lstStyle/>
        <a:p>
          <a:endParaRPr lang="en-US"/>
        </a:p>
      </dgm:t>
    </dgm:pt>
    <dgm:pt modelId="{21BB2511-9368-4755-8680-9B190E83CD32}" type="sibTrans" cxnId="{47478FF6-6C65-42C9-9CB8-5FC11FC65031}">
      <dgm:prSet/>
      <dgm:spPr/>
      <dgm:t>
        <a:bodyPr/>
        <a:lstStyle/>
        <a:p>
          <a:endParaRPr lang="en-US"/>
        </a:p>
      </dgm:t>
    </dgm:pt>
    <dgm:pt modelId="{5363E7C6-D81A-4D95-B115-F44F3BB8D279}">
      <dgm:prSet custT="1"/>
      <dgm:spPr/>
      <dgm:t>
        <a:bodyPr/>
        <a:lstStyle/>
        <a:p>
          <a:pPr rtl="0"/>
          <a:r>
            <a:rPr lang="en-US" sz="2400" dirty="0">
              <a:solidFill>
                <a:schemeClr val="tx1"/>
              </a:solidFill>
            </a:rPr>
            <a:t>Diverse standardized patients</a:t>
          </a:r>
          <a:r>
            <a:rPr lang="en-US" sz="2400" dirty="0">
              <a:solidFill>
                <a:schemeClr val="tx1"/>
              </a:solidFill>
              <a:latin typeface="Corbel" panose="020B0503020204020204"/>
            </a:rPr>
            <a:t> </a:t>
          </a:r>
          <a:endParaRPr lang="en-US" sz="2400" dirty="0">
            <a:solidFill>
              <a:schemeClr val="tx1"/>
            </a:solidFill>
          </a:endParaRPr>
        </a:p>
      </dgm:t>
    </dgm:pt>
    <dgm:pt modelId="{9603976B-425A-4FA0-8584-0A815F8D3069}" type="parTrans" cxnId="{71A15D92-2026-4EB7-80C3-F4110E861A23}">
      <dgm:prSet/>
      <dgm:spPr/>
      <dgm:t>
        <a:bodyPr/>
        <a:lstStyle/>
        <a:p>
          <a:endParaRPr lang="en-US"/>
        </a:p>
      </dgm:t>
    </dgm:pt>
    <dgm:pt modelId="{B1329C66-95AE-49D1-9F4B-5547DBD044E4}" type="sibTrans" cxnId="{71A15D92-2026-4EB7-80C3-F4110E861A23}">
      <dgm:prSet/>
      <dgm:spPr/>
      <dgm:t>
        <a:bodyPr/>
        <a:lstStyle/>
        <a:p>
          <a:endParaRPr lang="en-US"/>
        </a:p>
      </dgm:t>
    </dgm:pt>
    <dgm:pt modelId="{A7540E59-9AC9-45BC-9A3B-DA9C40D1B536}">
      <dgm:prSet custT="1"/>
      <dgm:spPr/>
      <dgm:t>
        <a:bodyPr/>
        <a:lstStyle/>
        <a:p>
          <a:pPr rtl="0"/>
          <a:r>
            <a:rPr lang="en-US" sz="2400" dirty="0">
              <a:solidFill>
                <a:schemeClr val="tx1"/>
              </a:solidFill>
            </a:rPr>
            <a:t>Experiential learning</a:t>
          </a:r>
          <a:r>
            <a:rPr lang="en-US" sz="2400" dirty="0">
              <a:solidFill>
                <a:schemeClr val="tx1"/>
              </a:solidFill>
              <a:latin typeface="Corbel" panose="020B0503020204020204"/>
            </a:rPr>
            <a:t> </a:t>
          </a:r>
        </a:p>
      </dgm:t>
    </dgm:pt>
    <dgm:pt modelId="{ED080949-A7A7-4B69-BB00-2ABB22F14762}" type="parTrans" cxnId="{659FDE15-B880-4E07-9078-98E98797E372}">
      <dgm:prSet/>
      <dgm:spPr/>
      <dgm:t>
        <a:bodyPr/>
        <a:lstStyle/>
        <a:p>
          <a:endParaRPr lang="en-US"/>
        </a:p>
      </dgm:t>
    </dgm:pt>
    <dgm:pt modelId="{717B26DC-ECD7-4C92-8AC7-D48CCDE553C2}" type="sibTrans" cxnId="{659FDE15-B880-4E07-9078-98E98797E372}">
      <dgm:prSet/>
      <dgm:spPr/>
      <dgm:t>
        <a:bodyPr/>
        <a:lstStyle/>
        <a:p>
          <a:endParaRPr lang="en-US"/>
        </a:p>
      </dgm:t>
    </dgm:pt>
    <dgm:pt modelId="{ACD776F3-C37C-4BB2-8CF5-26A715DC48F8}">
      <dgm:prSet custT="1"/>
      <dgm:spPr/>
      <dgm:t>
        <a:bodyPr/>
        <a:lstStyle/>
        <a:p>
          <a:pPr rtl="0"/>
          <a:r>
            <a:rPr lang="en-US" sz="2400" dirty="0">
              <a:solidFill>
                <a:schemeClr val="tx1"/>
              </a:solidFill>
              <a:latin typeface="Corbel" panose="020B0503020204020204"/>
            </a:rPr>
            <a:t>Practice </a:t>
          </a:r>
          <a:endParaRPr lang="en-US" sz="2400" dirty="0">
            <a:solidFill>
              <a:schemeClr val="tx1"/>
            </a:solidFill>
          </a:endParaRPr>
        </a:p>
      </dgm:t>
    </dgm:pt>
    <dgm:pt modelId="{73080A6D-8B9A-41A2-AC1A-7461AD989AB4}" type="parTrans" cxnId="{63ADA7C9-E0CF-4181-A272-F04C537034CF}">
      <dgm:prSet/>
      <dgm:spPr/>
      <dgm:t>
        <a:bodyPr/>
        <a:lstStyle/>
        <a:p>
          <a:endParaRPr lang="en-US"/>
        </a:p>
      </dgm:t>
    </dgm:pt>
    <dgm:pt modelId="{E0813126-B444-48AF-A066-04B44255531B}" type="sibTrans" cxnId="{63ADA7C9-E0CF-4181-A272-F04C537034CF}">
      <dgm:prSet/>
      <dgm:spPr/>
      <dgm:t>
        <a:bodyPr/>
        <a:lstStyle/>
        <a:p>
          <a:endParaRPr lang="en-US"/>
        </a:p>
      </dgm:t>
    </dgm:pt>
    <dgm:pt modelId="{2931CD0C-7A74-43A0-9D17-499BF806637E}">
      <dgm:prSet phldr="0" custT="1"/>
      <dgm:spPr/>
      <dgm:t>
        <a:bodyPr/>
        <a:lstStyle/>
        <a:p>
          <a:r>
            <a:rPr lang="en-US" sz="2400" dirty="0">
              <a:solidFill>
                <a:schemeClr val="tx1"/>
              </a:solidFill>
              <a:latin typeface="Corbel" panose="020B0503020204020204"/>
            </a:rPr>
            <a:t>Transferable</a:t>
          </a:r>
          <a:endParaRPr lang="en-US" sz="2400" dirty="0">
            <a:solidFill>
              <a:schemeClr val="tx1"/>
            </a:solidFill>
          </a:endParaRPr>
        </a:p>
      </dgm:t>
    </dgm:pt>
    <dgm:pt modelId="{3C8D8A1D-7EDF-41CA-B1D2-BDE576699461}" type="parTrans" cxnId="{79BA1D57-9184-4551-B732-4BC1A3C9226C}">
      <dgm:prSet/>
      <dgm:spPr/>
      <dgm:t>
        <a:bodyPr/>
        <a:lstStyle/>
        <a:p>
          <a:endParaRPr lang="en-US"/>
        </a:p>
      </dgm:t>
    </dgm:pt>
    <dgm:pt modelId="{22778DD0-2068-411B-8FB0-263606D56261}" type="sibTrans" cxnId="{79BA1D57-9184-4551-B732-4BC1A3C9226C}">
      <dgm:prSet/>
      <dgm:spPr/>
      <dgm:t>
        <a:bodyPr/>
        <a:lstStyle/>
        <a:p>
          <a:endParaRPr lang="en-US"/>
        </a:p>
      </dgm:t>
    </dgm:pt>
    <dgm:pt modelId="{4435754C-22F4-4AAA-B2E4-9142641DA895}">
      <dgm:prSet phldr="0" custT="1"/>
      <dgm:spPr/>
      <dgm:t>
        <a:bodyPr/>
        <a:lstStyle/>
        <a:p>
          <a:r>
            <a:rPr lang="en-US" sz="2400" dirty="0">
              <a:solidFill>
                <a:schemeClr val="tx1"/>
              </a:solidFill>
              <a:latin typeface="Corbel" panose="020B0503020204020204"/>
            </a:rPr>
            <a:t>Sustainability</a:t>
          </a:r>
          <a:endParaRPr lang="en-US" sz="2400" dirty="0">
            <a:solidFill>
              <a:schemeClr val="tx1"/>
            </a:solidFill>
          </a:endParaRPr>
        </a:p>
      </dgm:t>
    </dgm:pt>
    <dgm:pt modelId="{B51EFB1B-F491-4799-A827-37C64FE45F1F}" type="parTrans" cxnId="{227BC49C-63DF-4F77-B03D-4871626999DF}">
      <dgm:prSet/>
      <dgm:spPr/>
      <dgm:t>
        <a:bodyPr/>
        <a:lstStyle/>
        <a:p>
          <a:endParaRPr lang="en-US"/>
        </a:p>
      </dgm:t>
    </dgm:pt>
    <dgm:pt modelId="{9AAD7B87-4377-40C5-B122-5387199CCB5D}" type="sibTrans" cxnId="{227BC49C-63DF-4F77-B03D-4871626999DF}">
      <dgm:prSet/>
      <dgm:spPr/>
      <dgm:t>
        <a:bodyPr/>
        <a:lstStyle/>
        <a:p>
          <a:endParaRPr lang="en-US"/>
        </a:p>
      </dgm:t>
    </dgm:pt>
    <dgm:pt modelId="{A37812ED-938D-4DFE-A1D5-616116A958D4}">
      <dgm:prSet custT="1"/>
      <dgm:spPr/>
      <dgm:t>
        <a:bodyPr/>
        <a:lstStyle/>
        <a:p>
          <a:r>
            <a:rPr lang="en-US" sz="2400" dirty="0">
              <a:solidFill>
                <a:schemeClr val="tx1"/>
              </a:solidFill>
              <a:latin typeface="Corbel" panose="020B0503020204020204"/>
            </a:rPr>
            <a:t>Patient</a:t>
          </a:r>
          <a:r>
            <a:rPr lang="en-US" sz="2400" dirty="0">
              <a:solidFill>
                <a:schemeClr val="tx1"/>
              </a:solidFill>
            </a:rPr>
            <a:t> outcomes</a:t>
          </a:r>
        </a:p>
      </dgm:t>
    </dgm:pt>
    <dgm:pt modelId="{812F1043-EB82-47B6-B205-424F61DA4F31}" type="parTrans" cxnId="{AA95B100-ABC7-4490-9284-D570EB9FCDAA}">
      <dgm:prSet/>
      <dgm:spPr/>
      <dgm:t>
        <a:bodyPr/>
        <a:lstStyle/>
        <a:p>
          <a:endParaRPr lang="en-US"/>
        </a:p>
      </dgm:t>
    </dgm:pt>
    <dgm:pt modelId="{0BFD8647-AA4F-4765-B82E-60D855117B57}" type="sibTrans" cxnId="{AA95B100-ABC7-4490-9284-D570EB9FCDAA}">
      <dgm:prSet/>
      <dgm:spPr/>
      <dgm:t>
        <a:bodyPr/>
        <a:lstStyle/>
        <a:p>
          <a:endParaRPr lang="en-US"/>
        </a:p>
      </dgm:t>
    </dgm:pt>
    <dgm:pt modelId="{8752B335-9323-42A5-B11C-8982800730A9}">
      <dgm:prSet phldr="0" custT="1"/>
      <dgm:spPr/>
      <dgm:t>
        <a:bodyPr/>
        <a:lstStyle/>
        <a:p>
          <a:r>
            <a:rPr lang="en-US" sz="2400" dirty="0">
              <a:solidFill>
                <a:schemeClr val="tx1"/>
              </a:solidFill>
              <a:latin typeface="Corbel" panose="020B0503020204020204"/>
            </a:rPr>
            <a:t>Medical</a:t>
          </a:r>
          <a:r>
            <a:rPr lang="en-US" sz="2400" dirty="0">
              <a:solidFill>
                <a:schemeClr val="tx1"/>
              </a:solidFill>
            </a:rPr>
            <a:t> errors</a:t>
          </a:r>
        </a:p>
      </dgm:t>
    </dgm:pt>
    <dgm:pt modelId="{EC613388-CDD3-47E8-9985-415942A84CDE}" type="parTrans" cxnId="{4B4BC84D-51D7-4B54-BA1C-246BB05BEDB4}">
      <dgm:prSet/>
      <dgm:spPr/>
      <dgm:t>
        <a:bodyPr/>
        <a:lstStyle/>
        <a:p>
          <a:endParaRPr lang="en-US"/>
        </a:p>
      </dgm:t>
    </dgm:pt>
    <dgm:pt modelId="{3344C2C1-5CC6-42CB-88CF-DB029D406A72}" type="sibTrans" cxnId="{4B4BC84D-51D7-4B54-BA1C-246BB05BEDB4}">
      <dgm:prSet/>
      <dgm:spPr/>
      <dgm:t>
        <a:bodyPr/>
        <a:lstStyle/>
        <a:p>
          <a:endParaRPr lang="en-US"/>
        </a:p>
      </dgm:t>
    </dgm:pt>
    <dgm:pt modelId="{D3B1F3FC-263E-7348-A3BE-1C9BB8812A80}" type="pres">
      <dgm:prSet presAssocID="{A27965DC-268C-472E-8C06-4321F705F13C}" presName="linear" presStyleCnt="0">
        <dgm:presLayoutVars>
          <dgm:animLvl val="lvl"/>
          <dgm:resizeHandles val="exact"/>
        </dgm:presLayoutVars>
      </dgm:prSet>
      <dgm:spPr/>
    </dgm:pt>
    <dgm:pt modelId="{34B25171-8AF2-5149-AC60-B81F6AFD5EAE}" type="pres">
      <dgm:prSet presAssocID="{43A55DDE-FD7E-4C38-83AF-03A908B7F12D}" presName="parentText" presStyleLbl="node1" presStyleIdx="0" presStyleCnt="8">
        <dgm:presLayoutVars>
          <dgm:chMax val="0"/>
          <dgm:bulletEnabled val="1"/>
        </dgm:presLayoutVars>
      </dgm:prSet>
      <dgm:spPr/>
    </dgm:pt>
    <dgm:pt modelId="{AB013DE4-3F9D-694A-BEBE-67063A5B174E}" type="pres">
      <dgm:prSet presAssocID="{21BB2511-9368-4755-8680-9B190E83CD32}" presName="spacer" presStyleCnt="0"/>
      <dgm:spPr/>
    </dgm:pt>
    <dgm:pt modelId="{79E4764D-786E-F445-95C8-2C99DC178EC6}" type="pres">
      <dgm:prSet presAssocID="{8752B335-9323-42A5-B11C-8982800730A9}" presName="parentText" presStyleLbl="node1" presStyleIdx="1" presStyleCnt="8">
        <dgm:presLayoutVars>
          <dgm:chMax val="0"/>
          <dgm:bulletEnabled val="1"/>
        </dgm:presLayoutVars>
      </dgm:prSet>
      <dgm:spPr/>
    </dgm:pt>
    <dgm:pt modelId="{FF550FA9-0825-0C40-848C-30314F26DE82}" type="pres">
      <dgm:prSet presAssocID="{3344C2C1-5CC6-42CB-88CF-DB029D406A72}" presName="spacer" presStyleCnt="0"/>
      <dgm:spPr/>
    </dgm:pt>
    <dgm:pt modelId="{98FC8FDC-49FD-BD49-9434-FE9AD97D9970}" type="pres">
      <dgm:prSet presAssocID="{5363E7C6-D81A-4D95-B115-F44F3BB8D279}" presName="parentText" presStyleLbl="node1" presStyleIdx="2" presStyleCnt="8">
        <dgm:presLayoutVars>
          <dgm:chMax val="0"/>
          <dgm:bulletEnabled val="1"/>
        </dgm:presLayoutVars>
      </dgm:prSet>
      <dgm:spPr/>
    </dgm:pt>
    <dgm:pt modelId="{4CA29012-23C7-0C49-B8B4-A8DA6CF007AC}" type="pres">
      <dgm:prSet presAssocID="{B1329C66-95AE-49D1-9F4B-5547DBD044E4}" presName="spacer" presStyleCnt="0"/>
      <dgm:spPr/>
    </dgm:pt>
    <dgm:pt modelId="{24AA9B8B-0769-CB48-8FAC-975B166CCADD}" type="pres">
      <dgm:prSet presAssocID="{A7540E59-9AC9-45BC-9A3B-DA9C40D1B536}" presName="parentText" presStyleLbl="node1" presStyleIdx="3" presStyleCnt="8">
        <dgm:presLayoutVars>
          <dgm:chMax val="0"/>
          <dgm:bulletEnabled val="1"/>
        </dgm:presLayoutVars>
      </dgm:prSet>
      <dgm:spPr/>
    </dgm:pt>
    <dgm:pt modelId="{1B81284C-E70D-A040-AAAA-92F9738E74AD}" type="pres">
      <dgm:prSet presAssocID="{717B26DC-ECD7-4C92-8AC7-D48CCDE553C2}" presName="spacer" presStyleCnt="0"/>
      <dgm:spPr/>
    </dgm:pt>
    <dgm:pt modelId="{7CC5A4F6-4DE4-6149-A864-E9D5C97EFE42}" type="pres">
      <dgm:prSet presAssocID="{ACD776F3-C37C-4BB2-8CF5-26A715DC48F8}" presName="parentText" presStyleLbl="node1" presStyleIdx="4" presStyleCnt="8">
        <dgm:presLayoutVars>
          <dgm:chMax val="0"/>
          <dgm:bulletEnabled val="1"/>
        </dgm:presLayoutVars>
      </dgm:prSet>
      <dgm:spPr/>
    </dgm:pt>
    <dgm:pt modelId="{01F1D671-A130-184C-A3C7-955D298F5A89}" type="pres">
      <dgm:prSet presAssocID="{E0813126-B444-48AF-A066-04B44255531B}" presName="spacer" presStyleCnt="0"/>
      <dgm:spPr/>
    </dgm:pt>
    <dgm:pt modelId="{022B3EE2-2822-2B4A-937C-19620498EB36}" type="pres">
      <dgm:prSet presAssocID="{2931CD0C-7A74-43A0-9D17-499BF806637E}" presName="parentText" presStyleLbl="node1" presStyleIdx="5" presStyleCnt="8">
        <dgm:presLayoutVars>
          <dgm:chMax val="0"/>
          <dgm:bulletEnabled val="1"/>
        </dgm:presLayoutVars>
      </dgm:prSet>
      <dgm:spPr/>
    </dgm:pt>
    <dgm:pt modelId="{044689E5-4515-A84D-A14A-2DF81292FCBC}" type="pres">
      <dgm:prSet presAssocID="{22778DD0-2068-411B-8FB0-263606D56261}" presName="spacer" presStyleCnt="0"/>
      <dgm:spPr/>
    </dgm:pt>
    <dgm:pt modelId="{95FD112A-465C-C243-B75B-9F5C69CF3CA6}" type="pres">
      <dgm:prSet presAssocID="{4435754C-22F4-4AAA-B2E4-9142641DA895}" presName="parentText" presStyleLbl="node1" presStyleIdx="6" presStyleCnt="8">
        <dgm:presLayoutVars>
          <dgm:chMax val="0"/>
          <dgm:bulletEnabled val="1"/>
        </dgm:presLayoutVars>
      </dgm:prSet>
      <dgm:spPr/>
    </dgm:pt>
    <dgm:pt modelId="{D5E0A045-F2AA-CD47-A52E-9EC9C7F721BB}" type="pres">
      <dgm:prSet presAssocID="{9AAD7B87-4377-40C5-B122-5387199CCB5D}" presName="spacer" presStyleCnt="0"/>
      <dgm:spPr/>
    </dgm:pt>
    <dgm:pt modelId="{9482758B-DB21-C441-88A5-F25138F94391}" type="pres">
      <dgm:prSet presAssocID="{A37812ED-938D-4DFE-A1D5-616116A958D4}" presName="parentText" presStyleLbl="node1" presStyleIdx="7" presStyleCnt="8">
        <dgm:presLayoutVars>
          <dgm:chMax val="0"/>
          <dgm:bulletEnabled val="1"/>
        </dgm:presLayoutVars>
      </dgm:prSet>
      <dgm:spPr/>
    </dgm:pt>
  </dgm:ptLst>
  <dgm:cxnLst>
    <dgm:cxn modelId="{AA95B100-ABC7-4490-9284-D570EB9FCDAA}" srcId="{A27965DC-268C-472E-8C06-4321F705F13C}" destId="{A37812ED-938D-4DFE-A1D5-616116A958D4}" srcOrd="7" destOrd="0" parTransId="{812F1043-EB82-47B6-B205-424F61DA4F31}" sibTransId="{0BFD8647-AA4F-4765-B82E-60D855117B57}"/>
    <dgm:cxn modelId="{8F142012-C3C9-EA41-8BEA-C466C3EB3E7D}" type="presOf" srcId="{4435754C-22F4-4AAA-B2E4-9142641DA895}" destId="{95FD112A-465C-C243-B75B-9F5C69CF3CA6}" srcOrd="0" destOrd="0" presId="urn:microsoft.com/office/officeart/2005/8/layout/vList2"/>
    <dgm:cxn modelId="{659FDE15-B880-4E07-9078-98E98797E372}" srcId="{A27965DC-268C-472E-8C06-4321F705F13C}" destId="{A7540E59-9AC9-45BC-9A3B-DA9C40D1B536}" srcOrd="3" destOrd="0" parTransId="{ED080949-A7A7-4B69-BB00-2ABB22F14762}" sibTransId="{717B26DC-ECD7-4C92-8AC7-D48CCDE553C2}"/>
    <dgm:cxn modelId="{97B44717-B289-FE43-9C39-59890929BC92}" type="presOf" srcId="{ACD776F3-C37C-4BB2-8CF5-26A715DC48F8}" destId="{7CC5A4F6-4DE4-6149-A864-E9D5C97EFE42}" srcOrd="0" destOrd="0" presId="urn:microsoft.com/office/officeart/2005/8/layout/vList2"/>
    <dgm:cxn modelId="{591BB637-21D2-6641-B432-91536EB954FB}" type="presOf" srcId="{A27965DC-268C-472E-8C06-4321F705F13C}" destId="{D3B1F3FC-263E-7348-A3BE-1C9BB8812A80}" srcOrd="0" destOrd="0" presId="urn:microsoft.com/office/officeart/2005/8/layout/vList2"/>
    <dgm:cxn modelId="{6FD6E642-C39C-D149-B678-2BE011B9D210}" type="presOf" srcId="{8752B335-9323-42A5-B11C-8982800730A9}" destId="{79E4764D-786E-F445-95C8-2C99DC178EC6}" srcOrd="0" destOrd="0" presId="urn:microsoft.com/office/officeart/2005/8/layout/vList2"/>
    <dgm:cxn modelId="{DF0A3A44-D569-7042-9A26-0A39DB3F2042}" type="presOf" srcId="{A37812ED-938D-4DFE-A1D5-616116A958D4}" destId="{9482758B-DB21-C441-88A5-F25138F94391}" srcOrd="0" destOrd="0" presId="urn:microsoft.com/office/officeart/2005/8/layout/vList2"/>
    <dgm:cxn modelId="{4B4BC84D-51D7-4B54-BA1C-246BB05BEDB4}" srcId="{A27965DC-268C-472E-8C06-4321F705F13C}" destId="{8752B335-9323-42A5-B11C-8982800730A9}" srcOrd="1" destOrd="0" parTransId="{EC613388-CDD3-47E8-9985-415942A84CDE}" sibTransId="{3344C2C1-5CC6-42CB-88CF-DB029D406A72}"/>
    <dgm:cxn modelId="{79BA1D57-9184-4551-B732-4BC1A3C9226C}" srcId="{A27965DC-268C-472E-8C06-4321F705F13C}" destId="{2931CD0C-7A74-43A0-9D17-499BF806637E}" srcOrd="5" destOrd="0" parTransId="{3C8D8A1D-7EDF-41CA-B1D2-BDE576699461}" sibTransId="{22778DD0-2068-411B-8FB0-263606D56261}"/>
    <dgm:cxn modelId="{71A15D92-2026-4EB7-80C3-F4110E861A23}" srcId="{A27965DC-268C-472E-8C06-4321F705F13C}" destId="{5363E7C6-D81A-4D95-B115-F44F3BB8D279}" srcOrd="2" destOrd="0" parTransId="{9603976B-425A-4FA0-8584-0A815F8D3069}" sibTransId="{B1329C66-95AE-49D1-9F4B-5547DBD044E4}"/>
    <dgm:cxn modelId="{227BC49C-63DF-4F77-B03D-4871626999DF}" srcId="{A27965DC-268C-472E-8C06-4321F705F13C}" destId="{4435754C-22F4-4AAA-B2E4-9142641DA895}" srcOrd="6" destOrd="0" parTransId="{B51EFB1B-F491-4799-A827-37C64FE45F1F}" sibTransId="{9AAD7B87-4377-40C5-B122-5387199CCB5D}"/>
    <dgm:cxn modelId="{E37301A6-7755-AF41-BAAC-72EA6504F35A}" type="presOf" srcId="{A7540E59-9AC9-45BC-9A3B-DA9C40D1B536}" destId="{24AA9B8B-0769-CB48-8FAC-975B166CCADD}" srcOrd="0" destOrd="0" presId="urn:microsoft.com/office/officeart/2005/8/layout/vList2"/>
    <dgm:cxn modelId="{CA26F6B9-DA59-B743-83E2-F36BC63520DC}" type="presOf" srcId="{2931CD0C-7A74-43A0-9D17-499BF806637E}" destId="{022B3EE2-2822-2B4A-937C-19620498EB36}" srcOrd="0" destOrd="0" presId="urn:microsoft.com/office/officeart/2005/8/layout/vList2"/>
    <dgm:cxn modelId="{63ADA7C9-E0CF-4181-A272-F04C537034CF}" srcId="{A27965DC-268C-472E-8C06-4321F705F13C}" destId="{ACD776F3-C37C-4BB2-8CF5-26A715DC48F8}" srcOrd="4" destOrd="0" parTransId="{73080A6D-8B9A-41A2-AC1A-7461AD989AB4}" sibTransId="{E0813126-B444-48AF-A066-04B44255531B}"/>
    <dgm:cxn modelId="{896F11D1-F85A-0540-89CF-89D44CCE5C74}" type="presOf" srcId="{5363E7C6-D81A-4D95-B115-F44F3BB8D279}" destId="{98FC8FDC-49FD-BD49-9434-FE9AD97D9970}" srcOrd="0" destOrd="0" presId="urn:microsoft.com/office/officeart/2005/8/layout/vList2"/>
    <dgm:cxn modelId="{47478FF6-6C65-42C9-9CB8-5FC11FC65031}" srcId="{A27965DC-268C-472E-8C06-4321F705F13C}" destId="{43A55DDE-FD7E-4C38-83AF-03A908B7F12D}" srcOrd="0" destOrd="0" parTransId="{F8D857F6-7890-4BEF-8223-E3C1AD9D5782}" sibTransId="{21BB2511-9368-4755-8680-9B190E83CD32}"/>
    <dgm:cxn modelId="{56A077F9-3DFD-894A-B71A-FF3AD8C2EEB5}" type="presOf" srcId="{43A55DDE-FD7E-4C38-83AF-03A908B7F12D}" destId="{34B25171-8AF2-5149-AC60-B81F6AFD5EAE}" srcOrd="0" destOrd="0" presId="urn:microsoft.com/office/officeart/2005/8/layout/vList2"/>
    <dgm:cxn modelId="{BD31B348-3FC4-1D46-9C5F-70494EA7EE2E}" type="presParOf" srcId="{D3B1F3FC-263E-7348-A3BE-1C9BB8812A80}" destId="{34B25171-8AF2-5149-AC60-B81F6AFD5EAE}" srcOrd="0" destOrd="0" presId="urn:microsoft.com/office/officeart/2005/8/layout/vList2"/>
    <dgm:cxn modelId="{8A9622AE-B9E7-8A4E-B9CA-BC142A115BE4}" type="presParOf" srcId="{D3B1F3FC-263E-7348-A3BE-1C9BB8812A80}" destId="{AB013DE4-3F9D-694A-BEBE-67063A5B174E}" srcOrd="1" destOrd="0" presId="urn:microsoft.com/office/officeart/2005/8/layout/vList2"/>
    <dgm:cxn modelId="{25A1D2D7-1F1B-BE4A-85A6-64D3E6670A52}" type="presParOf" srcId="{D3B1F3FC-263E-7348-A3BE-1C9BB8812A80}" destId="{79E4764D-786E-F445-95C8-2C99DC178EC6}" srcOrd="2" destOrd="0" presId="urn:microsoft.com/office/officeart/2005/8/layout/vList2"/>
    <dgm:cxn modelId="{E7D71A67-F6F3-3845-AE60-84D89D0FE8E8}" type="presParOf" srcId="{D3B1F3FC-263E-7348-A3BE-1C9BB8812A80}" destId="{FF550FA9-0825-0C40-848C-30314F26DE82}" srcOrd="3" destOrd="0" presId="urn:microsoft.com/office/officeart/2005/8/layout/vList2"/>
    <dgm:cxn modelId="{A1214C3F-F562-1A40-8C73-D5F166E79E57}" type="presParOf" srcId="{D3B1F3FC-263E-7348-A3BE-1C9BB8812A80}" destId="{98FC8FDC-49FD-BD49-9434-FE9AD97D9970}" srcOrd="4" destOrd="0" presId="urn:microsoft.com/office/officeart/2005/8/layout/vList2"/>
    <dgm:cxn modelId="{4D5453FE-EC7B-B447-9145-049AFCF0E4A1}" type="presParOf" srcId="{D3B1F3FC-263E-7348-A3BE-1C9BB8812A80}" destId="{4CA29012-23C7-0C49-B8B4-A8DA6CF007AC}" srcOrd="5" destOrd="0" presId="urn:microsoft.com/office/officeart/2005/8/layout/vList2"/>
    <dgm:cxn modelId="{D43B32BA-1A9A-F141-A2F2-C6C56FC76439}" type="presParOf" srcId="{D3B1F3FC-263E-7348-A3BE-1C9BB8812A80}" destId="{24AA9B8B-0769-CB48-8FAC-975B166CCADD}" srcOrd="6" destOrd="0" presId="urn:microsoft.com/office/officeart/2005/8/layout/vList2"/>
    <dgm:cxn modelId="{CE0E276D-A9EB-5745-B739-0BD1AD3DD9AE}" type="presParOf" srcId="{D3B1F3FC-263E-7348-A3BE-1C9BB8812A80}" destId="{1B81284C-E70D-A040-AAAA-92F9738E74AD}" srcOrd="7" destOrd="0" presId="urn:microsoft.com/office/officeart/2005/8/layout/vList2"/>
    <dgm:cxn modelId="{2DC60730-8486-AE4F-BA6B-42483BFC802D}" type="presParOf" srcId="{D3B1F3FC-263E-7348-A3BE-1C9BB8812A80}" destId="{7CC5A4F6-4DE4-6149-A864-E9D5C97EFE42}" srcOrd="8" destOrd="0" presId="urn:microsoft.com/office/officeart/2005/8/layout/vList2"/>
    <dgm:cxn modelId="{06DE8E61-EAFD-AA4A-97A6-52407BE6984E}" type="presParOf" srcId="{D3B1F3FC-263E-7348-A3BE-1C9BB8812A80}" destId="{01F1D671-A130-184C-A3C7-955D298F5A89}" srcOrd="9" destOrd="0" presId="urn:microsoft.com/office/officeart/2005/8/layout/vList2"/>
    <dgm:cxn modelId="{3A6EB57F-2416-6241-9D32-A358AA08EE1B}" type="presParOf" srcId="{D3B1F3FC-263E-7348-A3BE-1C9BB8812A80}" destId="{022B3EE2-2822-2B4A-937C-19620498EB36}" srcOrd="10" destOrd="0" presId="urn:microsoft.com/office/officeart/2005/8/layout/vList2"/>
    <dgm:cxn modelId="{C502D5F8-4E5A-F043-833E-789C0997D11B}" type="presParOf" srcId="{D3B1F3FC-263E-7348-A3BE-1C9BB8812A80}" destId="{044689E5-4515-A84D-A14A-2DF81292FCBC}" srcOrd="11" destOrd="0" presId="urn:microsoft.com/office/officeart/2005/8/layout/vList2"/>
    <dgm:cxn modelId="{16B5A4DF-4D24-384C-B516-F905BA05E91E}" type="presParOf" srcId="{D3B1F3FC-263E-7348-A3BE-1C9BB8812A80}" destId="{95FD112A-465C-C243-B75B-9F5C69CF3CA6}" srcOrd="12" destOrd="0" presId="urn:microsoft.com/office/officeart/2005/8/layout/vList2"/>
    <dgm:cxn modelId="{4F683EB8-67CE-9144-A586-1270452D2064}" type="presParOf" srcId="{D3B1F3FC-263E-7348-A3BE-1C9BB8812A80}" destId="{D5E0A045-F2AA-CD47-A52E-9EC9C7F721BB}" srcOrd="13" destOrd="0" presId="urn:microsoft.com/office/officeart/2005/8/layout/vList2"/>
    <dgm:cxn modelId="{CA994226-5D18-8F49-8462-C418B3CDCE3B}" type="presParOf" srcId="{D3B1F3FC-263E-7348-A3BE-1C9BB8812A80}" destId="{9482758B-DB21-C441-88A5-F25138F94391}"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98E8E-F634-4A58-AC86-B526AB46A621}"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D95D6F8-0190-42AC-A19B-75352738D802}">
      <dgm:prSet custT="1"/>
      <dgm:spPr/>
      <dgm:t>
        <a:bodyPr/>
        <a:lstStyle/>
        <a:p>
          <a:pPr>
            <a:lnSpc>
              <a:spcPct val="100000"/>
            </a:lnSpc>
          </a:pPr>
          <a:r>
            <a:rPr lang="en-US" sz="2400" dirty="0"/>
            <a:t>Misunderstanding</a:t>
          </a:r>
        </a:p>
      </dgm:t>
    </dgm:pt>
    <dgm:pt modelId="{77A72DBB-187B-44E6-A58A-914292F8CB24}" type="parTrans" cxnId="{B3874FE9-0635-4504-881B-2209F4886138}">
      <dgm:prSet/>
      <dgm:spPr/>
      <dgm:t>
        <a:bodyPr/>
        <a:lstStyle/>
        <a:p>
          <a:endParaRPr lang="en-US"/>
        </a:p>
      </dgm:t>
    </dgm:pt>
    <dgm:pt modelId="{994ED30B-7572-4541-BAB3-9BD30E974DCE}" type="sibTrans" cxnId="{B3874FE9-0635-4504-881B-2209F4886138}">
      <dgm:prSet/>
      <dgm:spPr/>
      <dgm:t>
        <a:bodyPr/>
        <a:lstStyle/>
        <a:p>
          <a:endParaRPr lang="en-US"/>
        </a:p>
      </dgm:t>
    </dgm:pt>
    <dgm:pt modelId="{B848D08D-030A-4CAC-A994-2C084695F0DA}">
      <dgm:prSet custT="1"/>
      <dgm:spPr/>
      <dgm:t>
        <a:bodyPr/>
        <a:lstStyle/>
        <a:p>
          <a:pPr>
            <a:lnSpc>
              <a:spcPct val="100000"/>
            </a:lnSpc>
          </a:pPr>
          <a:r>
            <a:rPr lang="en-US" sz="2400" dirty="0"/>
            <a:t>Assumptions</a:t>
          </a:r>
        </a:p>
      </dgm:t>
    </dgm:pt>
    <dgm:pt modelId="{94D00B57-00AB-4A41-BBA2-796C8F629EFC}" type="parTrans" cxnId="{9E453975-E823-4836-9DD2-6A2B66F423A2}">
      <dgm:prSet/>
      <dgm:spPr/>
      <dgm:t>
        <a:bodyPr/>
        <a:lstStyle/>
        <a:p>
          <a:endParaRPr lang="en-US"/>
        </a:p>
      </dgm:t>
    </dgm:pt>
    <dgm:pt modelId="{5200DFBA-D4FB-41C1-B885-94D653329DC3}" type="sibTrans" cxnId="{9E453975-E823-4836-9DD2-6A2B66F423A2}">
      <dgm:prSet/>
      <dgm:spPr/>
      <dgm:t>
        <a:bodyPr/>
        <a:lstStyle/>
        <a:p>
          <a:endParaRPr lang="en-US"/>
        </a:p>
      </dgm:t>
    </dgm:pt>
    <dgm:pt modelId="{65087FE6-7FC4-4605-8F04-906843B63B69}">
      <dgm:prSet custT="1"/>
      <dgm:spPr/>
      <dgm:t>
        <a:bodyPr/>
        <a:lstStyle/>
        <a:p>
          <a:pPr>
            <a:lnSpc>
              <a:spcPct val="100000"/>
            </a:lnSpc>
          </a:pPr>
          <a:r>
            <a:rPr lang="en-US" sz="2400" dirty="0">
              <a:latin typeface="Corbel" panose="020B0503020204020204"/>
            </a:rPr>
            <a:t>Misinterpretation</a:t>
          </a:r>
          <a:endParaRPr lang="en-US" sz="2400" dirty="0"/>
        </a:p>
      </dgm:t>
    </dgm:pt>
    <dgm:pt modelId="{F12F8A7F-2385-41B3-A023-76DC57F90552}" type="parTrans" cxnId="{84609BE7-8CF5-495C-AE01-34E7501CB709}">
      <dgm:prSet/>
      <dgm:spPr/>
      <dgm:t>
        <a:bodyPr/>
        <a:lstStyle/>
        <a:p>
          <a:endParaRPr lang="en-US"/>
        </a:p>
      </dgm:t>
    </dgm:pt>
    <dgm:pt modelId="{1C95FE70-07CD-4F97-BD86-10189C094FB9}" type="sibTrans" cxnId="{84609BE7-8CF5-495C-AE01-34E7501CB709}">
      <dgm:prSet/>
      <dgm:spPr/>
      <dgm:t>
        <a:bodyPr/>
        <a:lstStyle/>
        <a:p>
          <a:endParaRPr lang="en-US"/>
        </a:p>
      </dgm:t>
    </dgm:pt>
    <dgm:pt modelId="{10B40F2E-0503-4DDB-B1AC-AA389DC58532}">
      <dgm:prSet custT="1"/>
      <dgm:spPr/>
      <dgm:t>
        <a:bodyPr/>
        <a:lstStyle/>
        <a:p>
          <a:pPr>
            <a:lnSpc>
              <a:spcPct val="100000"/>
            </a:lnSpc>
          </a:pPr>
          <a:r>
            <a:rPr lang="en-US" sz="2400" dirty="0"/>
            <a:t>Lack of awareness</a:t>
          </a:r>
        </a:p>
      </dgm:t>
    </dgm:pt>
    <dgm:pt modelId="{94268507-1E34-427F-B692-91D96FEA83FD}" type="parTrans" cxnId="{A2AFD097-F6D3-4591-AC54-52AA92F0EB43}">
      <dgm:prSet/>
      <dgm:spPr/>
      <dgm:t>
        <a:bodyPr/>
        <a:lstStyle/>
        <a:p>
          <a:endParaRPr lang="en-US"/>
        </a:p>
      </dgm:t>
    </dgm:pt>
    <dgm:pt modelId="{BB9DD4C1-B39C-44AF-B200-C4076511C76A}" type="sibTrans" cxnId="{A2AFD097-F6D3-4591-AC54-52AA92F0EB43}">
      <dgm:prSet/>
      <dgm:spPr/>
      <dgm:t>
        <a:bodyPr/>
        <a:lstStyle/>
        <a:p>
          <a:endParaRPr lang="en-US"/>
        </a:p>
      </dgm:t>
    </dgm:pt>
    <dgm:pt modelId="{2F28AD2E-EEB5-4675-9F5E-53377D49015D}" type="pres">
      <dgm:prSet presAssocID="{5D598E8E-F634-4A58-AC86-B526AB46A621}" presName="root" presStyleCnt="0">
        <dgm:presLayoutVars>
          <dgm:dir/>
          <dgm:resizeHandles val="exact"/>
        </dgm:presLayoutVars>
      </dgm:prSet>
      <dgm:spPr/>
    </dgm:pt>
    <dgm:pt modelId="{31C9C7F6-9F89-45A2-BAEB-4F87D1FBE307}" type="pres">
      <dgm:prSet presAssocID="{AD95D6F8-0190-42AC-A19B-75352738D802}" presName="compNode" presStyleCnt="0"/>
      <dgm:spPr/>
    </dgm:pt>
    <dgm:pt modelId="{393FD083-2794-4065-9831-87EDDA574EA4}" type="pres">
      <dgm:prSet presAssocID="{AD95D6F8-0190-42AC-A19B-75352738D802}" presName="bgRect" presStyleLbl="bgShp" presStyleIdx="0" presStyleCnt="4"/>
      <dgm:spPr/>
    </dgm:pt>
    <dgm:pt modelId="{69CF7E85-7851-480E-B42C-8D7BE1BFC9D8}" type="pres">
      <dgm:prSet presAssocID="{AD95D6F8-0190-42AC-A19B-75352738D802}" presName="iconRect" presStyleLbl="node1" presStyleIdx="0" presStyleCnt="4"/>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Warning"/>
        </a:ext>
      </dgm:extLst>
    </dgm:pt>
    <dgm:pt modelId="{DC7F1563-3A52-4736-B623-9E88A697267F}" type="pres">
      <dgm:prSet presAssocID="{AD95D6F8-0190-42AC-A19B-75352738D802}" presName="spaceRect" presStyleCnt="0"/>
      <dgm:spPr/>
    </dgm:pt>
    <dgm:pt modelId="{B220F984-38BD-4743-831B-2672FB3F48ED}" type="pres">
      <dgm:prSet presAssocID="{AD95D6F8-0190-42AC-A19B-75352738D802}" presName="parTx" presStyleLbl="revTx" presStyleIdx="0" presStyleCnt="4">
        <dgm:presLayoutVars>
          <dgm:chMax val="0"/>
          <dgm:chPref val="0"/>
        </dgm:presLayoutVars>
      </dgm:prSet>
      <dgm:spPr/>
    </dgm:pt>
    <dgm:pt modelId="{48CAA060-A706-4F47-931D-9B6911C460FE}" type="pres">
      <dgm:prSet presAssocID="{994ED30B-7572-4541-BAB3-9BD30E974DCE}" presName="sibTrans" presStyleCnt="0"/>
      <dgm:spPr/>
    </dgm:pt>
    <dgm:pt modelId="{0349D762-551B-4646-BC39-0C8C600539D2}" type="pres">
      <dgm:prSet presAssocID="{B848D08D-030A-4CAC-A994-2C084695F0DA}" presName="compNode" presStyleCnt="0"/>
      <dgm:spPr/>
    </dgm:pt>
    <dgm:pt modelId="{60B19300-1992-41B1-BC64-D278F94210F7}" type="pres">
      <dgm:prSet presAssocID="{B848D08D-030A-4CAC-A994-2C084695F0DA}" presName="bgRect" presStyleLbl="bgShp" presStyleIdx="1" presStyleCnt="4"/>
      <dgm:spPr/>
    </dgm:pt>
    <dgm:pt modelId="{B970029B-05C4-45D8-AA6A-C44EEDD342C5}" type="pres">
      <dgm:prSet presAssocID="{B848D08D-030A-4CAC-A994-2C084695F0DA}" presName="iconRect" presStyleLbl="node1" presStyleIdx="1" presStyleCnt="4"/>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Checkmark"/>
        </a:ext>
      </dgm:extLst>
    </dgm:pt>
    <dgm:pt modelId="{31BB3C84-C23B-4E94-A961-1B5FC8BF7D3A}" type="pres">
      <dgm:prSet presAssocID="{B848D08D-030A-4CAC-A994-2C084695F0DA}" presName="spaceRect" presStyleCnt="0"/>
      <dgm:spPr/>
    </dgm:pt>
    <dgm:pt modelId="{7D7E85FE-D551-4F76-9E1D-53A89FAF6A9D}" type="pres">
      <dgm:prSet presAssocID="{B848D08D-030A-4CAC-A994-2C084695F0DA}" presName="parTx" presStyleLbl="revTx" presStyleIdx="1" presStyleCnt="4">
        <dgm:presLayoutVars>
          <dgm:chMax val="0"/>
          <dgm:chPref val="0"/>
        </dgm:presLayoutVars>
      </dgm:prSet>
      <dgm:spPr/>
    </dgm:pt>
    <dgm:pt modelId="{FB17C83B-1115-4A25-8537-39AFA3F663E7}" type="pres">
      <dgm:prSet presAssocID="{5200DFBA-D4FB-41C1-B885-94D653329DC3}" presName="sibTrans" presStyleCnt="0"/>
      <dgm:spPr/>
    </dgm:pt>
    <dgm:pt modelId="{2F0C0B16-AD56-4C6C-92B8-EDD0AD869EF3}" type="pres">
      <dgm:prSet presAssocID="{65087FE6-7FC4-4605-8F04-906843B63B69}" presName="compNode" presStyleCnt="0"/>
      <dgm:spPr/>
    </dgm:pt>
    <dgm:pt modelId="{EB99C3A6-12C2-4678-BCDB-92321FAFAD0F}" type="pres">
      <dgm:prSet presAssocID="{65087FE6-7FC4-4605-8F04-906843B63B69}" presName="bgRect" presStyleLbl="bgShp" presStyleIdx="2" presStyleCnt="4"/>
      <dgm:spPr/>
    </dgm:pt>
    <dgm:pt modelId="{EE387E14-A9A6-4E4A-A54A-B3C44FC3F574}" type="pres">
      <dgm:prSet presAssocID="{65087FE6-7FC4-4605-8F04-906843B63B69}" presName="iconRect" presStyleLbl="node1" presStyleIdx="2" presStyleCnt="4"/>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Disconnected"/>
        </a:ext>
      </dgm:extLst>
    </dgm:pt>
    <dgm:pt modelId="{8473D9B9-67D2-4182-A862-8BC98EAE1390}" type="pres">
      <dgm:prSet presAssocID="{65087FE6-7FC4-4605-8F04-906843B63B69}" presName="spaceRect" presStyleCnt="0"/>
      <dgm:spPr/>
    </dgm:pt>
    <dgm:pt modelId="{AF0D74E4-A1D5-45AD-90E1-2401D31A8B5E}" type="pres">
      <dgm:prSet presAssocID="{65087FE6-7FC4-4605-8F04-906843B63B69}" presName="parTx" presStyleLbl="revTx" presStyleIdx="2" presStyleCnt="4">
        <dgm:presLayoutVars>
          <dgm:chMax val="0"/>
          <dgm:chPref val="0"/>
        </dgm:presLayoutVars>
      </dgm:prSet>
      <dgm:spPr/>
    </dgm:pt>
    <dgm:pt modelId="{3A2E86ED-6D72-4D12-84F0-8F56163E0CF1}" type="pres">
      <dgm:prSet presAssocID="{1C95FE70-07CD-4F97-BD86-10189C094FB9}" presName="sibTrans" presStyleCnt="0"/>
      <dgm:spPr/>
    </dgm:pt>
    <dgm:pt modelId="{21AACF59-7196-49FD-8F71-A557F1B08762}" type="pres">
      <dgm:prSet presAssocID="{10B40F2E-0503-4DDB-B1AC-AA389DC58532}" presName="compNode" presStyleCnt="0"/>
      <dgm:spPr/>
    </dgm:pt>
    <dgm:pt modelId="{BA97E890-FAFB-4201-8644-9AAB2C244093}" type="pres">
      <dgm:prSet presAssocID="{10B40F2E-0503-4DDB-B1AC-AA389DC58532}" presName="bgRect" presStyleLbl="bgShp" presStyleIdx="3" presStyleCnt="4"/>
      <dgm:spPr/>
    </dgm:pt>
    <dgm:pt modelId="{57A94079-7968-4363-BF02-815EAC1F1266}" type="pres">
      <dgm:prSet presAssocID="{10B40F2E-0503-4DDB-B1AC-AA389DC58532}" presName="iconRect" presStyleLbl="node1" presStyleIdx="3" presStyleCnt="4"/>
      <dgm:spPr>
        <a:blipFill>
          <a:blip xmlns:r="http://schemas.openxmlformats.org/officeDocument/2006/relationships">
            <a:extLst>
              <a:ext uri="{28A0092B-C50C-407E-A947-70E740481C1C}">
                <a14:useLocalDpi xmlns:a14="http://schemas.microsoft.com/office/drawing/2010/main" val="0"/>
              </a:ext>
            </a:extLst>
          </a:blip>
          <a:stretch>
            <a:fillRect/>
          </a:stretch>
        </a:blipFill>
      </dgm:spPr>
      <dgm:extLst>
        <a:ext uri="{E40237B7-FDA0-4F09-8148-C483321AD2D9}">
          <dgm14:cNvPr xmlns:dgm14="http://schemas.microsoft.com/office/drawing/2010/diagram" id="0" name="" descr="Brain in head"/>
        </a:ext>
      </dgm:extLst>
    </dgm:pt>
    <dgm:pt modelId="{ECC8AC46-83C0-48FC-99F4-48B2432E6BA8}" type="pres">
      <dgm:prSet presAssocID="{10B40F2E-0503-4DDB-B1AC-AA389DC58532}" presName="spaceRect" presStyleCnt="0"/>
      <dgm:spPr/>
    </dgm:pt>
    <dgm:pt modelId="{651642F1-60FB-49C8-8083-7693D69868D8}" type="pres">
      <dgm:prSet presAssocID="{10B40F2E-0503-4DDB-B1AC-AA389DC58532}" presName="parTx" presStyleLbl="revTx" presStyleIdx="3" presStyleCnt="4">
        <dgm:presLayoutVars>
          <dgm:chMax val="0"/>
          <dgm:chPref val="0"/>
        </dgm:presLayoutVars>
      </dgm:prSet>
      <dgm:spPr/>
    </dgm:pt>
  </dgm:ptLst>
  <dgm:cxnLst>
    <dgm:cxn modelId="{54CD1A6B-61F1-CD41-BFC1-8AAAE65A1F48}" type="presOf" srcId="{AD95D6F8-0190-42AC-A19B-75352738D802}" destId="{B220F984-38BD-4743-831B-2672FB3F48ED}" srcOrd="0" destOrd="0" presId="urn:microsoft.com/office/officeart/2018/2/layout/IconVerticalSolidList"/>
    <dgm:cxn modelId="{92E04F4B-2163-644C-8548-4833D32A685F}" type="presOf" srcId="{65087FE6-7FC4-4605-8F04-906843B63B69}" destId="{AF0D74E4-A1D5-45AD-90E1-2401D31A8B5E}" srcOrd="0" destOrd="0" presId="urn:microsoft.com/office/officeart/2018/2/layout/IconVerticalSolidList"/>
    <dgm:cxn modelId="{1B64AF4B-2C58-844E-B0AF-8837C33C3B7A}" type="presOf" srcId="{5D598E8E-F634-4A58-AC86-B526AB46A621}" destId="{2F28AD2E-EEB5-4675-9F5E-53377D49015D}" srcOrd="0" destOrd="0" presId="urn:microsoft.com/office/officeart/2018/2/layout/IconVerticalSolidList"/>
    <dgm:cxn modelId="{9E453975-E823-4836-9DD2-6A2B66F423A2}" srcId="{5D598E8E-F634-4A58-AC86-B526AB46A621}" destId="{B848D08D-030A-4CAC-A994-2C084695F0DA}" srcOrd="1" destOrd="0" parTransId="{94D00B57-00AB-4A41-BBA2-796C8F629EFC}" sibTransId="{5200DFBA-D4FB-41C1-B885-94D653329DC3}"/>
    <dgm:cxn modelId="{DD09E382-E61B-6240-9E53-F9172B7BA75E}" type="presOf" srcId="{10B40F2E-0503-4DDB-B1AC-AA389DC58532}" destId="{651642F1-60FB-49C8-8083-7693D69868D8}" srcOrd="0" destOrd="0" presId="urn:microsoft.com/office/officeart/2018/2/layout/IconVerticalSolidList"/>
    <dgm:cxn modelId="{41317C96-69FF-7D49-9630-6F37AF60A716}" type="presOf" srcId="{B848D08D-030A-4CAC-A994-2C084695F0DA}" destId="{7D7E85FE-D551-4F76-9E1D-53A89FAF6A9D}" srcOrd="0" destOrd="0" presId="urn:microsoft.com/office/officeart/2018/2/layout/IconVerticalSolidList"/>
    <dgm:cxn modelId="{A2AFD097-F6D3-4591-AC54-52AA92F0EB43}" srcId="{5D598E8E-F634-4A58-AC86-B526AB46A621}" destId="{10B40F2E-0503-4DDB-B1AC-AA389DC58532}" srcOrd="3" destOrd="0" parTransId="{94268507-1E34-427F-B692-91D96FEA83FD}" sibTransId="{BB9DD4C1-B39C-44AF-B200-C4076511C76A}"/>
    <dgm:cxn modelId="{84609BE7-8CF5-495C-AE01-34E7501CB709}" srcId="{5D598E8E-F634-4A58-AC86-B526AB46A621}" destId="{65087FE6-7FC4-4605-8F04-906843B63B69}" srcOrd="2" destOrd="0" parTransId="{F12F8A7F-2385-41B3-A023-76DC57F90552}" sibTransId="{1C95FE70-07CD-4F97-BD86-10189C094FB9}"/>
    <dgm:cxn modelId="{B3874FE9-0635-4504-881B-2209F4886138}" srcId="{5D598E8E-F634-4A58-AC86-B526AB46A621}" destId="{AD95D6F8-0190-42AC-A19B-75352738D802}" srcOrd="0" destOrd="0" parTransId="{77A72DBB-187B-44E6-A58A-914292F8CB24}" sibTransId="{994ED30B-7572-4541-BAB3-9BD30E974DCE}"/>
    <dgm:cxn modelId="{7867C02A-F159-0D4F-B78C-32BD01283480}" type="presParOf" srcId="{2F28AD2E-EEB5-4675-9F5E-53377D49015D}" destId="{31C9C7F6-9F89-45A2-BAEB-4F87D1FBE307}" srcOrd="0" destOrd="0" presId="urn:microsoft.com/office/officeart/2018/2/layout/IconVerticalSolidList"/>
    <dgm:cxn modelId="{B9DE2E23-1A18-8643-9845-9622819C3142}" type="presParOf" srcId="{31C9C7F6-9F89-45A2-BAEB-4F87D1FBE307}" destId="{393FD083-2794-4065-9831-87EDDA574EA4}" srcOrd="0" destOrd="0" presId="urn:microsoft.com/office/officeart/2018/2/layout/IconVerticalSolidList"/>
    <dgm:cxn modelId="{A1B42897-0B1D-874F-8F1D-281AF6B169D2}" type="presParOf" srcId="{31C9C7F6-9F89-45A2-BAEB-4F87D1FBE307}" destId="{69CF7E85-7851-480E-B42C-8D7BE1BFC9D8}" srcOrd="1" destOrd="0" presId="urn:microsoft.com/office/officeart/2018/2/layout/IconVerticalSolidList"/>
    <dgm:cxn modelId="{228A0286-1707-704D-B71E-D68007C8333B}" type="presParOf" srcId="{31C9C7F6-9F89-45A2-BAEB-4F87D1FBE307}" destId="{DC7F1563-3A52-4736-B623-9E88A697267F}" srcOrd="2" destOrd="0" presId="urn:microsoft.com/office/officeart/2018/2/layout/IconVerticalSolidList"/>
    <dgm:cxn modelId="{FC166A2E-9298-6F4B-AB3F-2CAA77D26E1C}" type="presParOf" srcId="{31C9C7F6-9F89-45A2-BAEB-4F87D1FBE307}" destId="{B220F984-38BD-4743-831B-2672FB3F48ED}" srcOrd="3" destOrd="0" presId="urn:microsoft.com/office/officeart/2018/2/layout/IconVerticalSolidList"/>
    <dgm:cxn modelId="{D93BD5B0-1DAA-4B40-8A26-3BCA7CBD95DA}" type="presParOf" srcId="{2F28AD2E-EEB5-4675-9F5E-53377D49015D}" destId="{48CAA060-A706-4F47-931D-9B6911C460FE}" srcOrd="1" destOrd="0" presId="urn:microsoft.com/office/officeart/2018/2/layout/IconVerticalSolidList"/>
    <dgm:cxn modelId="{FB64587C-D1FB-1A4E-A2E1-4DD867EEF32B}" type="presParOf" srcId="{2F28AD2E-EEB5-4675-9F5E-53377D49015D}" destId="{0349D762-551B-4646-BC39-0C8C600539D2}" srcOrd="2" destOrd="0" presId="urn:microsoft.com/office/officeart/2018/2/layout/IconVerticalSolidList"/>
    <dgm:cxn modelId="{E323AE61-1D8C-314D-B826-F1EAC4535A11}" type="presParOf" srcId="{0349D762-551B-4646-BC39-0C8C600539D2}" destId="{60B19300-1992-41B1-BC64-D278F94210F7}" srcOrd="0" destOrd="0" presId="urn:microsoft.com/office/officeart/2018/2/layout/IconVerticalSolidList"/>
    <dgm:cxn modelId="{FECC272E-4FCE-B14A-956C-CCCC60329E6F}" type="presParOf" srcId="{0349D762-551B-4646-BC39-0C8C600539D2}" destId="{B970029B-05C4-45D8-AA6A-C44EEDD342C5}" srcOrd="1" destOrd="0" presId="urn:microsoft.com/office/officeart/2018/2/layout/IconVerticalSolidList"/>
    <dgm:cxn modelId="{6E6687B9-1631-C64A-8775-48505A8E75D3}" type="presParOf" srcId="{0349D762-551B-4646-BC39-0C8C600539D2}" destId="{31BB3C84-C23B-4E94-A961-1B5FC8BF7D3A}" srcOrd="2" destOrd="0" presId="urn:microsoft.com/office/officeart/2018/2/layout/IconVerticalSolidList"/>
    <dgm:cxn modelId="{DAD4757F-1C3A-0A43-9112-CAA2AF10155D}" type="presParOf" srcId="{0349D762-551B-4646-BC39-0C8C600539D2}" destId="{7D7E85FE-D551-4F76-9E1D-53A89FAF6A9D}" srcOrd="3" destOrd="0" presId="urn:microsoft.com/office/officeart/2018/2/layout/IconVerticalSolidList"/>
    <dgm:cxn modelId="{C5DAD4B4-A125-0544-BBB4-95D273DA8FEA}" type="presParOf" srcId="{2F28AD2E-EEB5-4675-9F5E-53377D49015D}" destId="{FB17C83B-1115-4A25-8537-39AFA3F663E7}" srcOrd="3" destOrd="0" presId="urn:microsoft.com/office/officeart/2018/2/layout/IconVerticalSolidList"/>
    <dgm:cxn modelId="{18C0DBD4-97A4-0E4B-9980-A3E670180E17}" type="presParOf" srcId="{2F28AD2E-EEB5-4675-9F5E-53377D49015D}" destId="{2F0C0B16-AD56-4C6C-92B8-EDD0AD869EF3}" srcOrd="4" destOrd="0" presId="urn:microsoft.com/office/officeart/2018/2/layout/IconVerticalSolidList"/>
    <dgm:cxn modelId="{CC7B0E17-2CC6-F847-99FB-30C6B8BA2835}" type="presParOf" srcId="{2F0C0B16-AD56-4C6C-92B8-EDD0AD869EF3}" destId="{EB99C3A6-12C2-4678-BCDB-92321FAFAD0F}" srcOrd="0" destOrd="0" presId="urn:microsoft.com/office/officeart/2018/2/layout/IconVerticalSolidList"/>
    <dgm:cxn modelId="{953BD0F8-EE8C-764A-8861-D4FDC61C8E54}" type="presParOf" srcId="{2F0C0B16-AD56-4C6C-92B8-EDD0AD869EF3}" destId="{EE387E14-A9A6-4E4A-A54A-B3C44FC3F574}" srcOrd="1" destOrd="0" presId="urn:microsoft.com/office/officeart/2018/2/layout/IconVerticalSolidList"/>
    <dgm:cxn modelId="{63E2F3F5-A59D-C942-8F61-5BB9930047D5}" type="presParOf" srcId="{2F0C0B16-AD56-4C6C-92B8-EDD0AD869EF3}" destId="{8473D9B9-67D2-4182-A862-8BC98EAE1390}" srcOrd="2" destOrd="0" presId="urn:microsoft.com/office/officeart/2018/2/layout/IconVerticalSolidList"/>
    <dgm:cxn modelId="{0885A472-4776-924E-BBA6-F9DA81BD0BC5}" type="presParOf" srcId="{2F0C0B16-AD56-4C6C-92B8-EDD0AD869EF3}" destId="{AF0D74E4-A1D5-45AD-90E1-2401D31A8B5E}" srcOrd="3" destOrd="0" presId="urn:microsoft.com/office/officeart/2018/2/layout/IconVerticalSolidList"/>
    <dgm:cxn modelId="{BBE43CCC-2B46-3748-8C91-A62A08239BF7}" type="presParOf" srcId="{2F28AD2E-EEB5-4675-9F5E-53377D49015D}" destId="{3A2E86ED-6D72-4D12-84F0-8F56163E0CF1}" srcOrd="5" destOrd="0" presId="urn:microsoft.com/office/officeart/2018/2/layout/IconVerticalSolidList"/>
    <dgm:cxn modelId="{B9D87983-0225-2049-8D6B-615A3D2B5CD3}" type="presParOf" srcId="{2F28AD2E-EEB5-4675-9F5E-53377D49015D}" destId="{21AACF59-7196-49FD-8F71-A557F1B08762}" srcOrd="6" destOrd="0" presId="urn:microsoft.com/office/officeart/2018/2/layout/IconVerticalSolidList"/>
    <dgm:cxn modelId="{90532542-13FE-6541-8C15-C9B8E79A57A0}" type="presParOf" srcId="{21AACF59-7196-49FD-8F71-A557F1B08762}" destId="{BA97E890-FAFB-4201-8644-9AAB2C244093}" srcOrd="0" destOrd="0" presId="urn:microsoft.com/office/officeart/2018/2/layout/IconVerticalSolidList"/>
    <dgm:cxn modelId="{CD38B287-5BAE-844E-9165-BF338C63FBFD}" type="presParOf" srcId="{21AACF59-7196-49FD-8F71-A557F1B08762}" destId="{57A94079-7968-4363-BF02-815EAC1F1266}" srcOrd="1" destOrd="0" presId="urn:microsoft.com/office/officeart/2018/2/layout/IconVerticalSolidList"/>
    <dgm:cxn modelId="{644348B2-976A-A047-95A8-A979F899477B}" type="presParOf" srcId="{21AACF59-7196-49FD-8F71-A557F1B08762}" destId="{ECC8AC46-83C0-48FC-99F4-48B2432E6BA8}" srcOrd="2" destOrd="0" presId="urn:microsoft.com/office/officeart/2018/2/layout/IconVerticalSolidList"/>
    <dgm:cxn modelId="{ACC702B9-C45C-F44D-A114-2FAA8494C16B}" type="presParOf" srcId="{21AACF59-7196-49FD-8F71-A557F1B08762}" destId="{651642F1-60FB-49C8-8083-7693D69868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7C6A0C-715A-426E-BD7E-258CA927FB0B}" type="doc">
      <dgm:prSet loTypeId="urn:microsoft.com/office/officeart/2005/8/layout/cycle1" loCatId="cycle" qsTypeId="urn:microsoft.com/office/officeart/2005/8/quickstyle/simple1" qsCatId="simple" csTypeId="urn:microsoft.com/office/officeart/2005/8/colors/accent1_2" csCatId="accent1"/>
      <dgm:spPr/>
      <dgm:t>
        <a:bodyPr/>
        <a:lstStyle/>
        <a:p>
          <a:endParaRPr lang="en-US"/>
        </a:p>
      </dgm:t>
    </dgm:pt>
    <dgm:pt modelId="{C8C48900-3BDF-435F-BD72-14B147C59424}">
      <dgm:prSet/>
      <dgm:spPr/>
      <dgm:t>
        <a:bodyPr/>
        <a:lstStyle/>
        <a:p>
          <a:r>
            <a:rPr lang="en-US" dirty="0"/>
            <a:t>Cultural Desire</a:t>
          </a:r>
        </a:p>
      </dgm:t>
    </dgm:pt>
    <dgm:pt modelId="{8E5152FD-72BC-4566-B6CB-6B81CCB50598}" type="parTrans" cxnId="{89B56394-DEE6-435F-8749-5C8436EBC8BF}">
      <dgm:prSet/>
      <dgm:spPr/>
      <dgm:t>
        <a:bodyPr/>
        <a:lstStyle/>
        <a:p>
          <a:endParaRPr lang="en-US"/>
        </a:p>
      </dgm:t>
    </dgm:pt>
    <dgm:pt modelId="{FE9E5B8F-E916-46BC-9114-D9C455008A31}" type="sibTrans" cxnId="{89B56394-DEE6-435F-8749-5C8436EBC8BF}">
      <dgm:prSet/>
      <dgm:spPr/>
      <dgm:t>
        <a:bodyPr/>
        <a:lstStyle/>
        <a:p>
          <a:endParaRPr lang="en-US"/>
        </a:p>
      </dgm:t>
    </dgm:pt>
    <dgm:pt modelId="{7CA9767E-0BAD-4FD8-96DD-3E04F5C3ACA9}">
      <dgm:prSet/>
      <dgm:spPr/>
      <dgm:t>
        <a:bodyPr/>
        <a:lstStyle/>
        <a:p>
          <a:r>
            <a:rPr lang="en-US" dirty="0"/>
            <a:t>Cultural Skill</a:t>
          </a:r>
        </a:p>
      </dgm:t>
    </dgm:pt>
    <dgm:pt modelId="{E7DDBDA5-104C-4471-96E4-ED9DDE002178}" type="parTrans" cxnId="{9429F43B-EF22-4417-B299-FF631FA763D4}">
      <dgm:prSet/>
      <dgm:spPr/>
      <dgm:t>
        <a:bodyPr/>
        <a:lstStyle/>
        <a:p>
          <a:endParaRPr lang="en-US"/>
        </a:p>
      </dgm:t>
    </dgm:pt>
    <dgm:pt modelId="{106924F6-0A2C-4DBF-AB66-600A07C12262}" type="sibTrans" cxnId="{9429F43B-EF22-4417-B299-FF631FA763D4}">
      <dgm:prSet/>
      <dgm:spPr/>
      <dgm:t>
        <a:bodyPr/>
        <a:lstStyle/>
        <a:p>
          <a:endParaRPr lang="en-US"/>
        </a:p>
      </dgm:t>
    </dgm:pt>
    <dgm:pt modelId="{1E62504C-F1A6-4B29-9673-6D87E64A0A3D}">
      <dgm:prSet/>
      <dgm:spPr/>
      <dgm:t>
        <a:bodyPr/>
        <a:lstStyle/>
        <a:p>
          <a:r>
            <a:rPr lang="en-US" dirty="0"/>
            <a:t>Cultural Awareness</a:t>
          </a:r>
        </a:p>
      </dgm:t>
    </dgm:pt>
    <dgm:pt modelId="{9DB97C1B-C684-4D1F-8BE4-7C2B2F358FF4}" type="parTrans" cxnId="{F27F0633-F5BC-408A-884E-B1A7198CF849}">
      <dgm:prSet/>
      <dgm:spPr/>
      <dgm:t>
        <a:bodyPr/>
        <a:lstStyle/>
        <a:p>
          <a:endParaRPr lang="en-US"/>
        </a:p>
      </dgm:t>
    </dgm:pt>
    <dgm:pt modelId="{278E0CE3-A305-45CD-93FE-E521C61D0BEB}" type="sibTrans" cxnId="{F27F0633-F5BC-408A-884E-B1A7198CF849}">
      <dgm:prSet/>
      <dgm:spPr/>
      <dgm:t>
        <a:bodyPr/>
        <a:lstStyle/>
        <a:p>
          <a:endParaRPr lang="en-US"/>
        </a:p>
      </dgm:t>
    </dgm:pt>
    <dgm:pt modelId="{2E9C0BD5-7293-4D49-99A7-21BF55BDF3D5}">
      <dgm:prSet/>
      <dgm:spPr/>
      <dgm:t>
        <a:bodyPr/>
        <a:lstStyle/>
        <a:p>
          <a:r>
            <a:rPr lang="en-US" dirty="0"/>
            <a:t>Cultural Knowledge</a:t>
          </a:r>
        </a:p>
      </dgm:t>
    </dgm:pt>
    <dgm:pt modelId="{ACB57191-CEFD-4FEF-A776-9008FC415D97}" type="parTrans" cxnId="{6AB71414-57EE-48E1-BB48-DCD713A8E6DE}">
      <dgm:prSet/>
      <dgm:spPr/>
      <dgm:t>
        <a:bodyPr/>
        <a:lstStyle/>
        <a:p>
          <a:endParaRPr lang="en-US"/>
        </a:p>
      </dgm:t>
    </dgm:pt>
    <dgm:pt modelId="{709F8B83-CCF3-476B-830C-8B84BD5E415D}" type="sibTrans" cxnId="{6AB71414-57EE-48E1-BB48-DCD713A8E6DE}">
      <dgm:prSet/>
      <dgm:spPr/>
      <dgm:t>
        <a:bodyPr/>
        <a:lstStyle/>
        <a:p>
          <a:endParaRPr lang="en-US"/>
        </a:p>
      </dgm:t>
    </dgm:pt>
    <dgm:pt modelId="{E9C860D8-35DF-4EC9-AA2D-6DB1D9ECF069}">
      <dgm:prSet/>
      <dgm:spPr/>
      <dgm:t>
        <a:bodyPr/>
        <a:lstStyle/>
        <a:p>
          <a:r>
            <a:rPr lang="en-US" dirty="0"/>
            <a:t>Cultural Encounters</a:t>
          </a:r>
        </a:p>
      </dgm:t>
    </dgm:pt>
    <dgm:pt modelId="{0AA88E9D-26C6-41A7-9299-23032AD9CAC6}" type="parTrans" cxnId="{73F802AB-B10E-447D-B1C5-0DEA90D91ECF}">
      <dgm:prSet/>
      <dgm:spPr/>
      <dgm:t>
        <a:bodyPr/>
        <a:lstStyle/>
        <a:p>
          <a:endParaRPr lang="en-US"/>
        </a:p>
      </dgm:t>
    </dgm:pt>
    <dgm:pt modelId="{F0DEAFD7-40DF-42DE-BF4B-2F92B11D4C2C}" type="sibTrans" cxnId="{73F802AB-B10E-447D-B1C5-0DEA90D91ECF}">
      <dgm:prSet/>
      <dgm:spPr/>
      <dgm:t>
        <a:bodyPr/>
        <a:lstStyle/>
        <a:p>
          <a:endParaRPr lang="en-US"/>
        </a:p>
      </dgm:t>
    </dgm:pt>
    <dgm:pt modelId="{6317AA22-2CEC-864E-B336-3A43228A5D0A}" type="pres">
      <dgm:prSet presAssocID="{747C6A0C-715A-426E-BD7E-258CA927FB0B}" presName="cycle" presStyleCnt="0">
        <dgm:presLayoutVars>
          <dgm:dir/>
          <dgm:resizeHandles val="exact"/>
        </dgm:presLayoutVars>
      </dgm:prSet>
      <dgm:spPr/>
    </dgm:pt>
    <dgm:pt modelId="{0E0D3CCC-EA92-634D-9ECB-248DFD561046}" type="pres">
      <dgm:prSet presAssocID="{C8C48900-3BDF-435F-BD72-14B147C59424}" presName="dummy" presStyleCnt="0"/>
      <dgm:spPr/>
    </dgm:pt>
    <dgm:pt modelId="{75CF8608-D572-AC40-B19D-EDCE4765A73C}" type="pres">
      <dgm:prSet presAssocID="{C8C48900-3BDF-435F-BD72-14B147C59424}" presName="node" presStyleLbl="revTx" presStyleIdx="0" presStyleCnt="5">
        <dgm:presLayoutVars>
          <dgm:bulletEnabled val="1"/>
        </dgm:presLayoutVars>
      </dgm:prSet>
      <dgm:spPr/>
    </dgm:pt>
    <dgm:pt modelId="{0E3201B9-7281-7F4A-8CD4-E4E45E55FBB9}" type="pres">
      <dgm:prSet presAssocID="{FE9E5B8F-E916-46BC-9114-D9C455008A31}" presName="sibTrans" presStyleLbl="node1" presStyleIdx="0" presStyleCnt="5"/>
      <dgm:spPr/>
    </dgm:pt>
    <dgm:pt modelId="{1967FC1B-4D2E-AA43-96AB-95097C1C740B}" type="pres">
      <dgm:prSet presAssocID="{7CA9767E-0BAD-4FD8-96DD-3E04F5C3ACA9}" presName="dummy" presStyleCnt="0"/>
      <dgm:spPr/>
    </dgm:pt>
    <dgm:pt modelId="{60DA3466-D5F3-B746-8161-E2949A27ABF9}" type="pres">
      <dgm:prSet presAssocID="{7CA9767E-0BAD-4FD8-96DD-3E04F5C3ACA9}" presName="node" presStyleLbl="revTx" presStyleIdx="1" presStyleCnt="5">
        <dgm:presLayoutVars>
          <dgm:bulletEnabled val="1"/>
        </dgm:presLayoutVars>
      </dgm:prSet>
      <dgm:spPr/>
    </dgm:pt>
    <dgm:pt modelId="{CBAE3A50-8729-A64B-996F-A43457850F9D}" type="pres">
      <dgm:prSet presAssocID="{106924F6-0A2C-4DBF-AB66-600A07C12262}" presName="sibTrans" presStyleLbl="node1" presStyleIdx="1" presStyleCnt="5"/>
      <dgm:spPr/>
    </dgm:pt>
    <dgm:pt modelId="{78024FCD-A23A-7B49-AD75-4B5AE543206C}" type="pres">
      <dgm:prSet presAssocID="{1E62504C-F1A6-4B29-9673-6D87E64A0A3D}" presName="dummy" presStyleCnt="0"/>
      <dgm:spPr/>
    </dgm:pt>
    <dgm:pt modelId="{ADEA9E4E-2F21-5241-B38C-9AB01968108E}" type="pres">
      <dgm:prSet presAssocID="{1E62504C-F1A6-4B29-9673-6D87E64A0A3D}" presName="node" presStyleLbl="revTx" presStyleIdx="2" presStyleCnt="5">
        <dgm:presLayoutVars>
          <dgm:bulletEnabled val="1"/>
        </dgm:presLayoutVars>
      </dgm:prSet>
      <dgm:spPr/>
    </dgm:pt>
    <dgm:pt modelId="{C9B89210-1158-EC4F-8DB9-8D76880D9C46}" type="pres">
      <dgm:prSet presAssocID="{278E0CE3-A305-45CD-93FE-E521C61D0BEB}" presName="sibTrans" presStyleLbl="node1" presStyleIdx="2" presStyleCnt="5"/>
      <dgm:spPr/>
    </dgm:pt>
    <dgm:pt modelId="{40EE7D2B-82E2-3040-B637-7A6F23E45BC1}" type="pres">
      <dgm:prSet presAssocID="{2E9C0BD5-7293-4D49-99A7-21BF55BDF3D5}" presName="dummy" presStyleCnt="0"/>
      <dgm:spPr/>
    </dgm:pt>
    <dgm:pt modelId="{4134B3B5-C004-F648-8A6C-519ED1C561DE}" type="pres">
      <dgm:prSet presAssocID="{2E9C0BD5-7293-4D49-99A7-21BF55BDF3D5}" presName="node" presStyleLbl="revTx" presStyleIdx="3" presStyleCnt="5">
        <dgm:presLayoutVars>
          <dgm:bulletEnabled val="1"/>
        </dgm:presLayoutVars>
      </dgm:prSet>
      <dgm:spPr/>
    </dgm:pt>
    <dgm:pt modelId="{28113A71-C4C0-B943-9E6D-39E82F2D3681}" type="pres">
      <dgm:prSet presAssocID="{709F8B83-CCF3-476B-830C-8B84BD5E415D}" presName="sibTrans" presStyleLbl="node1" presStyleIdx="3" presStyleCnt="5"/>
      <dgm:spPr/>
    </dgm:pt>
    <dgm:pt modelId="{CE3C6F0D-100D-1045-BD2C-8D33136E203E}" type="pres">
      <dgm:prSet presAssocID="{E9C860D8-35DF-4EC9-AA2D-6DB1D9ECF069}" presName="dummy" presStyleCnt="0"/>
      <dgm:spPr/>
    </dgm:pt>
    <dgm:pt modelId="{5C47562F-9516-E542-9624-357EBB8B3D8C}" type="pres">
      <dgm:prSet presAssocID="{E9C860D8-35DF-4EC9-AA2D-6DB1D9ECF069}" presName="node" presStyleLbl="revTx" presStyleIdx="4" presStyleCnt="5">
        <dgm:presLayoutVars>
          <dgm:bulletEnabled val="1"/>
        </dgm:presLayoutVars>
      </dgm:prSet>
      <dgm:spPr/>
    </dgm:pt>
    <dgm:pt modelId="{0787F0F3-0C48-FF43-8F10-F12B77BB350E}" type="pres">
      <dgm:prSet presAssocID="{F0DEAFD7-40DF-42DE-BF4B-2F92B11D4C2C}" presName="sibTrans" presStyleLbl="node1" presStyleIdx="4" presStyleCnt="5"/>
      <dgm:spPr/>
    </dgm:pt>
  </dgm:ptLst>
  <dgm:cxnLst>
    <dgm:cxn modelId="{7D287B00-6E21-4346-B9F7-A65B8FB88014}" type="presOf" srcId="{106924F6-0A2C-4DBF-AB66-600A07C12262}" destId="{CBAE3A50-8729-A64B-996F-A43457850F9D}" srcOrd="0" destOrd="0" presId="urn:microsoft.com/office/officeart/2005/8/layout/cycle1"/>
    <dgm:cxn modelId="{DFE5A60F-FB27-DB4B-A3FB-93AE53036C7B}" type="presOf" srcId="{FE9E5B8F-E916-46BC-9114-D9C455008A31}" destId="{0E3201B9-7281-7F4A-8CD4-E4E45E55FBB9}" srcOrd="0" destOrd="0" presId="urn:microsoft.com/office/officeart/2005/8/layout/cycle1"/>
    <dgm:cxn modelId="{6AB71414-57EE-48E1-BB48-DCD713A8E6DE}" srcId="{747C6A0C-715A-426E-BD7E-258CA927FB0B}" destId="{2E9C0BD5-7293-4D49-99A7-21BF55BDF3D5}" srcOrd="3" destOrd="0" parTransId="{ACB57191-CEFD-4FEF-A776-9008FC415D97}" sibTransId="{709F8B83-CCF3-476B-830C-8B84BD5E415D}"/>
    <dgm:cxn modelId="{DEE87D21-4CD1-3D4E-9EF4-9F6283AE3F17}" type="presOf" srcId="{747C6A0C-715A-426E-BD7E-258CA927FB0B}" destId="{6317AA22-2CEC-864E-B336-3A43228A5D0A}" srcOrd="0" destOrd="0" presId="urn:microsoft.com/office/officeart/2005/8/layout/cycle1"/>
    <dgm:cxn modelId="{189EE427-82C6-7146-915D-501F1CD87E6B}" type="presOf" srcId="{278E0CE3-A305-45CD-93FE-E521C61D0BEB}" destId="{C9B89210-1158-EC4F-8DB9-8D76880D9C46}" srcOrd="0" destOrd="0" presId="urn:microsoft.com/office/officeart/2005/8/layout/cycle1"/>
    <dgm:cxn modelId="{F27F0633-F5BC-408A-884E-B1A7198CF849}" srcId="{747C6A0C-715A-426E-BD7E-258CA927FB0B}" destId="{1E62504C-F1A6-4B29-9673-6D87E64A0A3D}" srcOrd="2" destOrd="0" parTransId="{9DB97C1B-C684-4D1F-8BE4-7C2B2F358FF4}" sibTransId="{278E0CE3-A305-45CD-93FE-E521C61D0BEB}"/>
    <dgm:cxn modelId="{9429F43B-EF22-4417-B299-FF631FA763D4}" srcId="{747C6A0C-715A-426E-BD7E-258CA927FB0B}" destId="{7CA9767E-0BAD-4FD8-96DD-3E04F5C3ACA9}" srcOrd="1" destOrd="0" parTransId="{E7DDBDA5-104C-4471-96E4-ED9DDE002178}" sibTransId="{106924F6-0A2C-4DBF-AB66-600A07C12262}"/>
    <dgm:cxn modelId="{9FE3554D-4886-164C-9C69-72E636B1011D}" type="presOf" srcId="{E9C860D8-35DF-4EC9-AA2D-6DB1D9ECF069}" destId="{5C47562F-9516-E542-9624-357EBB8B3D8C}" srcOrd="0" destOrd="0" presId="urn:microsoft.com/office/officeart/2005/8/layout/cycle1"/>
    <dgm:cxn modelId="{623F4770-6003-4F4B-B831-28040D4E2AB2}" type="presOf" srcId="{7CA9767E-0BAD-4FD8-96DD-3E04F5C3ACA9}" destId="{60DA3466-D5F3-B746-8161-E2949A27ABF9}" srcOrd="0" destOrd="0" presId="urn:microsoft.com/office/officeart/2005/8/layout/cycle1"/>
    <dgm:cxn modelId="{BC5E7C75-AE1E-4444-9159-CC9949C5F8DD}" type="presOf" srcId="{C8C48900-3BDF-435F-BD72-14B147C59424}" destId="{75CF8608-D572-AC40-B19D-EDCE4765A73C}" srcOrd="0" destOrd="0" presId="urn:microsoft.com/office/officeart/2005/8/layout/cycle1"/>
    <dgm:cxn modelId="{C0F9C18A-1742-234E-A0FB-BD0E2CFC3639}" type="presOf" srcId="{1E62504C-F1A6-4B29-9673-6D87E64A0A3D}" destId="{ADEA9E4E-2F21-5241-B38C-9AB01968108E}" srcOrd="0" destOrd="0" presId="urn:microsoft.com/office/officeart/2005/8/layout/cycle1"/>
    <dgm:cxn modelId="{89B56394-DEE6-435F-8749-5C8436EBC8BF}" srcId="{747C6A0C-715A-426E-BD7E-258CA927FB0B}" destId="{C8C48900-3BDF-435F-BD72-14B147C59424}" srcOrd="0" destOrd="0" parTransId="{8E5152FD-72BC-4566-B6CB-6B81CCB50598}" sibTransId="{FE9E5B8F-E916-46BC-9114-D9C455008A31}"/>
    <dgm:cxn modelId="{73F802AB-B10E-447D-B1C5-0DEA90D91ECF}" srcId="{747C6A0C-715A-426E-BD7E-258CA927FB0B}" destId="{E9C860D8-35DF-4EC9-AA2D-6DB1D9ECF069}" srcOrd="4" destOrd="0" parTransId="{0AA88E9D-26C6-41A7-9299-23032AD9CAC6}" sibTransId="{F0DEAFD7-40DF-42DE-BF4B-2F92B11D4C2C}"/>
    <dgm:cxn modelId="{1A8373B1-A93A-F742-B2A4-6A55C56EA640}" type="presOf" srcId="{709F8B83-CCF3-476B-830C-8B84BD5E415D}" destId="{28113A71-C4C0-B943-9E6D-39E82F2D3681}" srcOrd="0" destOrd="0" presId="urn:microsoft.com/office/officeart/2005/8/layout/cycle1"/>
    <dgm:cxn modelId="{1CEAE5D5-D5C4-C04C-B0CE-7C4F5EDEEE75}" type="presOf" srcId="{F0DEAFD7-40DF-42DE-BF4B-2F92B11D4C2C}" destId="{0787F0F3-0C48-FF43-8F10-F12B77BB350E}" srcOrd="0" destOrd="0" presId="urn:microsoft.com/office/officeart/2005/8/layout/cycle1"/>
    <dgm:cxn modelId="{2ECCFBEC-6D48-1449-8FE1-76F8C2C2AF40}" type="presOf" srcId="{2E9C0BD5-7293-4D49-99A7-21BF55BDF3D5}" destId="{4134B3B5-C004-F648-8A6C-519ED1C561DE}" srcOrd="0" destOrd="0" presId="urn:microsoft.com/office/officeart/2005/8/layout/cycle1"/>
    <dgm:cxn modelId="{368AFFE5-3918-6A47-BEEC-8215623D943D}" type="presParOf" srcId="{6317AA22-2CEC-864E-B336-3A43228A5D0A}" destId="{0E0D3CCC-EA92-634D-9ECB-248DFD561046}" srcOrd="0" destOrd="0" presId="urn:microsoft.com/office/officeart/2005/8/layout/cycle1"/>
    <dgm:cxn modelId="{46779827-82A6-2F49-A121-010A8B67375B}" type="presParOf" srcId="{6317AA22-2CEC-864E-B336-3A43228A5D0A}" destId="{75CF8608-D572-AC40-B19D-EDCE4765A73C}" srcOrd="1" destOrd="0" presId="urn:microsoft.com/office/officeart/2005/8/layout/cycle1"/>
    <dgm:cxn modelId="{12BA5203-B850-E040-B6E2-1CD083E76F22}" type="presParOf" srcId="{6317AA22-2CEC-864E-B336-3A43228A5D0A}" destId="{0E3201B9-7281-7F4A-8CD4-E4E45E55FBB9}" srcOrd="2" destOrd="0" presId="urn:microsoft.com/office/officeart/2005/8/layout/cycle1"/>
    <dgm:cxn modelId="{9C4BF2D8-F412-4A4D-BF46-E3ABD597FADE}" type="presParOf" srcId="{6317AA22-2CEC-864E-B336-3A43228A5D0A}" destId="{1967FC1B-4D2E-AA43-96AB-95097C1C740B}" srcOrd="3" destOrd="0" presId="urn:microsoft.com/office/officeart/2005/8/layout/cycle1"/>
    <dgm:cxn modelId="{C8E0D8D4-E70B-6E4F-887A-8A16E93EF925}" type="presParOf" srcId="{6317AA22-2CEC-864E-B336-3A43228A5D0A}" destId="{60DA3466-D5F3-B746-8161-E2949A27ABF9}" srcOrd="4" destOrd="0" presId="urn:microsoft.com/office/officeart/2005/8/layout/cycle1"/>
    <dgm:cxn modelId="{FAF99D4F-9CC2-7B48-A193-30A010A714E8}" type="presParOf" srcId="{6317AA22-2CEC-864E-B336-3A43228A5D0A}" destId="{CBAE3A50-8729-A64B-996F-A43457850F9D}" srcOrd="5" destOrd="0" presId="urn:microsoft.com/office/officeart/2005/8/layout/cycle1"/>
    <dgm:cxn modelId="{D2960248-3CE3-0A4F-98F0-34F5487716DD}" type="presParOf" srcId="{6317AA22-2CEC-864E-B336-3A43228A5D0A}" destId="{78024FCD-A23A-7B49-AD75-4B5AE543206C}" srcOrd="6" destOrd="0" presId="urn:microsoft.com/office/officeart/2005/8/layout/cycle1"/>
    <dgm:cxn modelId="{A9546391-CCD0-0041-A2C4-A4FC1D968D1E}" type="presParOf" srcId="{6317AA22-2CEC-864E-B336-3A43228A5D0A}" destId="{ADEA9E4E-2F21-5241-B38C-9AB01968108E}" srcOrd="7" destOrd="0" presId="urn:microsoft.com/office/officeart/2005/8/layout/cycle1"/>
    <dgm:cxn modelId="{3B13A505-8137-3246-86C9-8FFCF24A21D4}" type="presParOf" srcId="{6317AA22-2CEC-864E-B336-3A43228A5D0A}" destId="{C9B89210-1158-EC4F-8DB9-8D76880D9C46}" srcOrd="8" destOrd="0" presId="urn:microsoft.com/office/officeart/2005/8/layout/cycle1"/>
    <dgm:cxn modelId="{56F015D8-55D3-9643-BF9F-161018AD46A2}" type="presParOf" srcId="{6317AA22-2CEC-864E-B336-3A43228A5D0A}" destId="{40EE7D2B-82E2-3040-B637-7A6F23E45BC1}" srcOrd="9" destOrd="0" presId="urn:microsoft.com/office/officeart/2005/8/layout/cycle1"/>
    <dgm:cxn modelId="{2DC72FC5-AC77-7D43-A45F-BDA88D47250B}" type="presParOf" srcId="{6317AA22-2CEC-864E-B336-3A43228A5D0A}" destId="{4134B3B5-C004-F648-8A6C-519ED1C561DE}" srcOrd="10" destOrd="0" presId="urn:microsoft.com/office/officeart/2005/8/layout/cycle1"/>
    <dgm:cxn modelId="{4384AB18-F599-4541-9702-7AC5A628CEAC}" type="presParOf" srcId="{6317AA22-2CEC-864E-B336-3A43228A5D0A}" destId="{28113A71-C4C0-B943-9E6D-39E82F2D3681}" srcOrd="11" destOrd="0" presId="urn:microsoft.com/office/officeart/2005/8/layout/cycle1"/>
    <dgm:cxn modelId="{1B9FE75B-C8D2-844F-B1B1-E0F26ACD2247}" type="presParOf" srcId="{6317AA22-2CEC-864E-B336-3A43228A5D0A}" destId="{CE3C6F0D-100D-1045-BD2C-8D33136E203E}" srcOrd="12" destOrd="0" presId="urn:microsoft.com/office/officeart/2005/8/layout/cycle1"/>
    <dgm:cxn modelId="{237691A1-5506-5747-95B8-50D4D49BD929}" type="presParOf" srcId="{6317AA22-2CEC-864E-B336-3A43228A5D0A}" destId="{5C47562F-9516-E542-9624-357EBB8B3D8C}" srcOrd="13" destOrd="0" presId="urn:microsoft.com/office/officeart/2005/8/layout/cycle1"/>
    <dgm:cxn modelId="{08AB67FB-9410-604A-B488-76D1D1DB1F63}" type="presParOf" srcId="{6317AA22-2CEC-864E-B336-3A43228A5D0A}" destId="{0787F0F3-0C48-FF43-8F10-F12B77BB350E}"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14F5BF-A7EA-4E00-8505-1A63A6C7BF7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AE6308D-A3F7-4DF7-AA4F-2022E21475A4}">
      <dgm:prSet custT="1"/>
      <dgm:spPr/>
      <dgm:t>
        <a:bodyPr/>
        <a:lstStyle/>
        <a:p>
          <a:pPr rtl="0"/>
          <a:r>
            <a:rPr lang="en-US" sz="2500" dirty="0">
              <a:latin typeface="Corbel" panose="020B0503020204020204"/>
            </a:rPr>
            <a:t> Nurse</a:t>
          </a:r>
          <a:r>
            <a:rPr lang="en-US" sz="2500" dirty="0"/>
            <a:t> </a:t>
          </a:r>
          <a:r>
            <a:rPr lang="en-US" sz="2400" dirty="0">
              <a:latin typeface="Corbel" panose="020B0503020204020204"/>
            </a:rPr>
            <a:t>Educator</a:t>
          </a:r>
        </a:p>
      </dgm:t>
    </dgm:pt>
    <dgm:pt modelId="{5B3070B8-E159-451C-AF4A-05155E04B07B}" type="parTrans" cxnId="{43C4BC03-51C6-410E-B696-666F11C2B611}">
      <dgm:prSet/>
      <dgm:spPr/>
      <dgm:t>
        <a:bodyPr/>
        <a:lstStyle/>
        <a:p>
          <a:endParaRPr lang="en-US"/>
        </a:p>
      </dgm:t>
    </dgm:pt>
    <dgm:pt modelId="{C3769A71-6E67-4A60-BA71-BBCE8FF58965}" type="sibTrans" cxnId="{43C4BC03-51C6-410E-B696-666F11C2B611}">
      <dgm:prSet/>
      <dgm:spPr/>
      <dgm:t>
        <a:bodyPr/>
        <a:lstStyle/>
        <a:p>
          <a:endParaRPr lang="en-US"/>
        </a:p>
      </dgm:t>
    </dgm:pt>
    <dgm:pt modelId="{FD3B7726-C796-4467-A2A3-2E821B4D151C}">
      <dgm:prSet custT="1"/>
      <dgm:spPr/>
      <dgm:t>
        <a:bodyPr/>
        <a:lstStyle/>
        <a:p>
          <a:r>
            <a:rPr lang="en-US" sz="2400" dirty="0">
              <a:latin typeface="Corbel" panose="020B0503020204020204"/>
            </a:rPr>
            <a:t>Patient</a:t>
          </a:r>
          <a:endParaRPr lang="en-US" sz="2400" dirty="0"/>
        </a:p>
      </dgm:t>
    </dgm:pt>
    <dgm:pt modelId="{AFDC32C8-A83F-40EC-AC15-39BDDBAE8EDF}" type="parTrans" cxnId="{32B14EEC-8406-4437-8DF4-EAC8ADB81230}">
      <dgm:prSet/>
      <dgm:spPr/>
      <dgm:t>
        <a:bodyPr/>
        <a:lstStyle/>
        <a:p>
          <a:endParaRPr lang="en-US"/>
        </a:p>
      </dgm:t>
    </dgm:pt>
    <dgm:pt modelId="{449ECD52-559F-4624-8B49-1F135ECC4CFC}" type="sibTrans" cxnId="{32B14EEC-8406-4437-8DF4-EAC8ADB81230}">
      <dgm:prSet/>
      <dgm:spPr/>
      <dgm:t>
        <a:bodyPr/>
        <a:lstStyle/>
        <a:p>
          <a:endParaRPr lang="en-US"/>
        </a:p>
      </dgm:t>
    </dgm:pt>
    <dgm:pt modelId="{57BBC689-2C7E-48B4-ACF0-E53B839B2B24}">
      <dgm:prSet phldr="0" custT="1"/>
      <dgm:spPr/>
      <dgm:t>
        <a:bodyPr/>
        <a:lstStyle/>
        <a:p>
          <a:r>
            <a:rPr lang="en-US" sz="3200" dirty="0">
              <a:latin typeface="Corbel" panose="020B0503020204020204"/>
            </a:rPr>
            <a:t> </a:t>
          </a:r>
          <a:r>
            <a:rPr lang="en-US" sz="2400" dirty="0"/>
            <a:t>Nurse</a:t>
          </a:r>
        </a:p>
      </dgm:t>
    </dgm:pt>
    <dgm:pt modelId="{8AF30DEE-4DDF-45BD-9B5B-2DA2ECC4F132}" type="parTrans" cxnId="{D76070D1-6161-4EC5-A59D-201C974B83BA}">
      <dgm:prSet/>
      <dgm:spPr/>
    </dgm:pt>
    <dgm:pt modelId="{02DEC1DF-4C62-4009-99C0-185083171A9C}" type="sibTrans" cxnId="{D76070D1-6161-4EC5-A59D-201C974B83BA}">
      <dgm:prSet/>
      <dgm:spPr/>
    </dgm:pt>
    <dgm:pt modelId="{1073F611-CFF2-4FD0-A3DC-5E3D572CC92B}" type="pres">
      <dgm:prSet presAssocID="{5714F5BF-A7EA-4E00-8505-1A63A6C7BF70}" presName="hierChild1" presStyleCnt="0">
        <dgm:presLayoutVars>
          <dgm:chPref val="1"/>
          <dgm:dir/>
          <dgm:animOne val="branch"/>
          <dgm:animLvl val="lvl"/>
          <dgm:resizeHandles/>
        </dgm:presLayoutVars>
      </dgm:prSet>
      <dgm:spPr/>
    </dgm:pt>
    <dgm:pt modelId="{181551B0-F987-4AD0-8AFB-98BD71B15F73}" type="pres">
      <dgm:prSet presAssocID="{5AE6308D-A3F7-4DF7-AA4F-2022E21475A4}" presName="hierRoot1" presStyleCnt="0"/>
      <dgm:spPr/>
    </dgm:pt>
    <dgm:pt modelId="{9563E73F-9009-403D-8E81-45CD5B08447D}" type="pres">
      <dgm:prSet presAssocID="{5AE6308D-A3F7-4DF7-AA4F-2022E21475A4}" presName="composite" presStyleCnt="0"/>
      <dgm:spPr/>
    </dgm:pt>
    <dgm:pt modelId="{AEDA24D0-E342-4715-BD25-E016D486440D}" type="pres">
      <dgm:prSet presAssocID="{5AE6308D-A3F7-4DF7-AA4F-2022E21475A4}" presName="background" presStyleLbl="node0" presStyleIdx="0" presStyleCnt="3"/>
      <dgm:spPr/>
    </dgm:pt>
    <dgm:pt modelId="{B40B1645-CDE8-42BD-849D-830E38DAE362}" type="pres">
      <dgm:prSet presAssocID="{5AE6308D-A3F7-4DF7-AA4F-2022E21475A4}" presName="text" presStyleLbl="fgAcc0" presStyleIdx="0" presStyleCnt="3">
        <dgm:presLayoutVars>
          <dgm:chPref val="3"/>
        </dgm:presLayoutVars>
      </dgm:prSet>
      <dgm:spPr/>
    </dgm:pt>
    <dgm:pt modelId="{327AFD4C-5401-46A4-8C7B-3563548D599B}" type="pres">
      <dgm:prSet presAssocID="{5AE6308D-A3F7-4DF7-AA4F-2022E21475A4}" presName="hierChild2" presStyleCnt="0"/>
      <dgm:spPr/>
    </dgm:pt>
    <dgm:pt modelId="{C832F11B-4152-416E-BE51-0AE7DC660CD1}" type="pres">
      <dgm:prSet presAssocID="{57BBC689-2C7E-48B4-ACF0-E53B839B2B24}" presName="hierRoot1" presStyleCnt="0"/>
      <dgm:spPr/>
    </dgm:pt>
    <dgm:pt modelId="{480E93EF-34AB-4199-A261-720E434F4D0A}" type="pres">
      <dgm:prSet presAssocID="{57BBC689-2C7E-48B4-ACF0-E53B839B2B24}" presName="composite" presStyleCnt="0"/>
      <dgm:spPr/>
    </dgm:pt>
    <dgm:pt modelId="{25DBC16A-FF88-44FB-BBF9-0F37D2C74758}" type="pres">
      <dgm:prSet presAssocID="{57BBC689-2C7E-48B4-ACF0-E53B839B2B24}" presName="background" presStyleLbl="node0" presStyleIdx="1" presStyleCnt="3"/>
      <dgm:spPr/>
    </dgm:pt>
    <dgm:pt modelId="{840B7639-4E27-4ABB-A2E3-392E1D64D6F7}" type="pres">
      <dgm:prSet presAssocID="{57BBC689-2C7E-48B4-ACF0-E53B839B2B24}" presName="text" presStyleLbl="fgAcc0" presStyleIdx="1" presStyleCnt="3">
        <dgm:presLayoutVars>
          <dgm:chPref val="3"/>
        </dgm:presLayoutVars>
      </dgm:prSet>
      <dgm:spPr/>
    </dgm:pt>
    <dgm:pt modelId="{8F5AD526-1148-4020-A6D5-16891195B774}" type="pres">
      <dgm:prSet presAssocID="{57BBC689-2C7E-48B4-ACF0-E53B839B2B24}" presName="hierChild2" presStyleCnt="0"/>
      <dgm:spPr/>
    </dgm:pt>
    <dgm:pt modelId="{5590068F-3F7F-4472-9E46-D162C25EC980}" type="pres">
      <dgm:prSet presAssocID="{FD3B7726-C796-4467-A2A3-2E821B4D151C}" presName="hierRoot1" presStyleCnt="0"/>
      <dgm:spPr/>
    </dgm:pt>
    <dgm:pt modelId="{5AE3B16A-2E0F-4028-ADC8-A63E9E201192}" type="pres">
      <dgm:prSet presAssocID="{FD3B7726-C796-4467-A2A3-2E821B4D151C}" presName="composite" presStyleCnt="0"/>
      <dgm:spPr/>
    </dgm:pt>
    <dgm:pt modelId="{09145F4B-02DF-4381-8B37-B08F0310FFAC}" type="pres">
      <dgm:prSet presAssocID="{FD3B7726-C796-4467-A2A3-2E821B4D151C}" presName="background" presStyleLbl="node0" presStyleIdx="2" presStyleCnt="3"/>
      <dgm:spPr/>
    </dgm:pt>
    <dgm:pt modelId="{166DD827-DDB1-41B6-ACBB-4EC253E7D2D9}" type="pres">
      <dgm:prSet presAssocID="{FD3B7726-C796-4467-A2A3-2E821B4D151C}" presName="text" presStyleLbl="fgAcc0" presStyleIdx="2" presStyleCnt="3">
        <dgm:presLayoutVars>
          <dgm:chPref val="3"/>
        </dgm:presLayoutVars>
      </dgm:prSet>
      <dgm:spPr/>
    </dgm:pt>
    <dgm:pt modelId="{3274C4AD-84E4-4D2F-882A-222C5E1CD531}" type="pres">
      <dgm:prSet presAssocID="{FD3B7726-C796-4467-A2A3-2E821B4D151C}" presName="hierChild2" presStyleCnt="0"/>
      <dgm:spPr/>
    </dgm:pt>
  </dgm:ptLst>
  <dgm:cxnLst>
    <dgm:cxn modelId="{818F6400-7353-4CCD-8F42-7399B74653C5}" type="presOf" srcId="{5AE6308D-A3F7-4DF7-AA4F-2022E21475A4}" destId="{B40B1645-CDE8-42BD-849D-830E38DAE362}" srcOrd="0" destOrd="0" presId="urn:microsoft.com/office/officeart/2005/8/layout/hierarchy1"/>
    <dgm:cxn modelId="{43C4BC03-51C6-410E-B696-666F11C2B611}" srcId="{5714F5BF-A7EA-4E00-8505-1A63A6C7BF70}" destId="{5AE6308D-A3F7-4DF7-AA4F-2022E21475A4}" srcOrd="0" destOrd="0" parTransId="{5B3070B8-E159-451C-AF4A-05155E04B07B}" sibTransId="{C3769A71-6E67-4A60-BA71-BBCE8FF58965}"/>
    <dgm:cxn modelId="{B1547C12-C6F6-4FA0-B6AF-280A5B461EC7}" type="presOf" srcId="{57BBC689-2C7E-48B4-ACF0-E53B839B2B24}" destId="{840B7639-4E27-4ABB-A2E3-392E1D64D6F7}" srcOrd="0" destOrd="0" presId="urn:microsoft.com/office/officeart/2005/8/layout/hierarchy1"/>
    <dgm:cxn modelId="{630A4F43-3746-4F3A-B729-209023E927C7}" type="presOf" srcId="{FD3B7726-C796-4467-A2A3-2E821B4D151C}" destId="{166DD827-DDB1-41B6-ACBB-4EC253E7D2D9}" srcOrd="0" destOrd="0" presId="urn:microsoft.com/office/officeart/2005/8/layout/hierarchy1"/>
    <dgm:cxn modelId="{3092C554-E4E9-4880-80E7-732CF876BD73}" type="presOf" srcId="{5714F5BF-A7EA-4E00-8505-1A63A6C7BF70}" destId="{1073F611-CFF2-4FD0-A3DC-5E3D572CC92B}" srcOrd="0" destOrd="0" presId="urn:microsoft.com/office/officeart/2005/8/layout/hierarchy1"/>
    <dgm:cxn modelId="{D76070D1-6161-4EC5-A59D-201C974B83BA}" srcId="{5714F5BF-A7EA-4E00-8505-1A63A6C7BF70}" destId="{57BBC689-2C7E-48B4-ACF0-E53B839B2B24}" srcOrd="1" destOrd="0" parTransId="{8AF30DEE-4DDF-45BD-9B5B-2DA2ECC4F132}" sibTransId="{02DEC1DF-4C62-4009-99C0-185083171A9C}"/>
    <dgm:cxn modelId="{32B14EEC-8406-4437-8DF4-EAC8ADB81230}" srcId="{5714F5BF-A7EA-4E00-8505-1A63A6C7BF70}" destId="{FD3B7726-C796-4467-A2A3-2E821B4D151C}" srcOrd="2" destOrd="0" parTransId="{AFDC32C8-A83F-40EC-AC15-39BDDBAE8EDF}" sibTransId="{449ECD52-559F-4624-8B49-1F135ECC4CFC}"/>
    <dgm:cxn modelId="{7B088950-07D9-4AC7-BF09-F3BAD0C5FF39}" type="presParOf" srcId="{1073F611-CFF2-4FD0-A3DC-5E3D572CC92B}" destId="{181551B0-F987-4AD0-8AFB-98BD71B15F73}" srcOrd="0" destOrd="0" presId="urn:microsoft.com/office/officeart/2005/8/layout/hierarchy1"/>
    <dgm:cxn modelId="{E5E61172-6D74-4B38-BB1A-EF7535A22E5D}" type="presParOf" srcId="{181551B0-F987-4AD0-8AFB-98BD71B15F73}" destId="{9563E73F-9009-403D-8E81-45CD5B08447D}" srcOrd="0" destOrd="0" presId="urn:microsoft.com/office/officeart/2005/8/layout/hierarchy1"/>
    <dgm:cxn modelId="{09186302-74AE-4832-B75E-55695D8F1C9A}" type="presParOf" srcId="{9563E73F-9009-403D-8E81-45CD5B08447D}" destId="{AEDA24D0-E342-4715-BD25-E016D486440D}" srcOrd="0" destOrd="0" presId="urn:microsoft.com/office/officeart/2005/8/layout/hierarchy1"/>
    <dgm:cxn modelId="{E00456AA-FE4B-495C-81D1-28820827BB7B}" type="presParOf" srcId="{9563E73F-9009-403D-8E81-45CD5B08447D}" destId="{B40B1645-CDE8-42BD-849D-830E38DAE362}" srcOrd="1" destOrd="0" presId="urn:microsoft.com/office/officeart/2005/8/layout/hierarchy1"/>
    <dgm:cxn modelId="{5678A636-2A16-4D5C-9809-B391D7F8CC90}" type="presParOf" srcId="{181551B0-F987-4AD0-8AFB-98BD71B15F73}" destId="{327AFD4C-5401-46A4-8C7B-3563548D599B}" srcOrd="1" destOrd="0" presId="urn:microsoft.com/office/officeart/2005/8/layout/hierarchy1"/>
    <dgm:cxn modelId="{1246C2D1-B02B-4C44-B7A6-69722F56C57F}" type="presParOf" srcId="{1073F611-CFF2-4FD0-A3DC-5E3D572CC92B}" destId="{C832F11B-4152-416E-BE51-0AE7DC660CD1}" srcOrd="1" destOrd="0" presId="urn:microsoft.com/office/officeart/2005/8/layout/hierarchy1"/>
    <dgm:cxn modelId="{C74D97F9-74C1-47C0-BBF5-A7E1B0900502}" type="presParOf" srcId="{C832F11B-4152-416E-BE51-0AE7DC660CD1}" destId="{480E93EF-34AB-4199-A261-720E434F4D0A}" srcOrd="0" destOrd="0" presId="urn:microsoft.com/office/officeart/2005/8/layout/hierarchy1"/>
    <dgm:cxn modelId="{F9B8DD99-45DC-4FCD-8B6E-82EF5D17DA15}" type="presParOf" srcId="{480E93EF-34AB-4199-A261-720E434F4D0A}" destId="{25DBC16A-FF88-44FB-BBF9-0F37D2C74758}" srcOrd="0" destOrd="0" presId="urn:microsoft.com/office/officeart/2005/8/layout/hierarchy1"/>
    <dgm:cxn modelId="{FB7E0641-3C4C-41AC-BB61-84B57B2AF054}" type="presParOf" srcId="{480E93EF-34AB-4199-A261-720E434F4D0A}" destId="{840B7639-4E27-4ABB-A2E3-392E1D64D6F7}" srcOrd="1" destOrd="0" presId="urn:microsoft.com/office/officeart/2005/8/layout/hierarchy1"/>
    <dgm:cxn modelId="{BCBB7989-E711-4D4B-AC0B-CEA45905DDFB}" type="presParOf" srcId="{C832F11B-4152-416E-BE51-0AE7DC660CD1}" destId="{8F5AD526-1148-4020-A6D5-16891195B774}" srcOrd="1" destOrd="0" presId="urn:microsoft.com/office/officeart/2005/8/layout/hierarchy1"/>
    <dgm:cxn modelId="{C2C31638-9132-4D94-A353-986892594650}" type="presParOf" srcId="{1073F611-CFF2-4FD0-A3DC-5E3D572CC92B}" destId="{5590068F-3F7F-4472-9E46-D162C25EC980}" srcOrd="2" destOrd="0" presId="urn:microsoft.com/office/officeart/2005/8/layout/hierarchy1"/>
    <dgm:cxn modelId="{6F615470-0AB4-4BD7-8910-E16FAA143CC7}" type="presParOf" srcId="{5590068F-3F7F-4472-9E46-D162C25EC980}" destId="{5AE3B16A-2E0F-4028-ADC8-A63E9E201192}" srcOrd="0" destOrd="0" presId="urn:microsoft.com/office/officeart/2005/8/layout/hierarchy1"/>
    <dgm:cxn modelId="{7BAA7AC2-36AC-4140-9914-24A82D998805}" type="presParOf" srcId="{5AE3B16A-2E0F-4028-ADC8-A63E9E201192}" destId="{09145F4B-02DF-4381-8B37-B08F0310FFAC}" srcOrd="0" destOrd="0" presId="urn:microsoft.com/office/officeart/2005/8/layout/hierarchy1"/>
    <dgm:cxn modelId="{5CE756F2-4E47-424E-967F-E966C220063B}" type="presParOf" srcId="{5AE3B16A-2E0F-4028-ADC8-A63E9E201192}" destId="{166DD827-DDB1-41B6-ACBB-4EC253E7D2D9}" srcOrd="1" destOrd="0" presId="urn:microsoft.com/office/officeart/2005/8/layout/hierarchy1"/>
    <dgm:cxn modelId="{497C25F8-738B-4520-9AD0-8325004E9F6C}" type="presParOf" srcId="{5590068F-3F7F-4472-9E46-D162C25EC980}" destId="{3274C4AD-84E4-4D2F-882A-222C5E1CD53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81308B-9F21-4F57-916C-1791EA093FC4}" type="doc">
      <dgm:prSet loTypeId="urn:microsoft.com/office/officeart/2005/8/layout/arrow5" loCatId="relationship" qsTypeId="urn:microsoft.com/office/officeart/2005/8/quickstyle/simple5" qsCatId="simple" csTypeId="urn:microsoft.com/office/officeart/2005/8/colors/accent1_2" csCatId="accent1" phldr="1"/>
      <dgm:spPr/>
      <dgm:t>
        <a:bodyPr/>
        <a:lstStyle/>
        <a:p>
          <a:endParaRPr lang="en-US"/>
        </a:p>
      </dgm:t>
    </dgm:pt>
    <dgm:pt modelId="{DA0F6F05-A269-490E-9031-53136F87841C}">
      <dgm:prSet custT="1"/>
      <dgm:spPr/>
      <dgm:t>
        <a:bodyPr/>
        <a:lstStyle/>
        <a:p>
          <a:r>
            <a:rPr lang="en-US" sz="2400" dirty="0">
              <a:solidFill>
                <a:schemeClr val="tx1"/>
              </a:solidFill>
            </a:rPr>
            <a:t>Standardized </a:t>
          </a:r>
          <a:r>
            <a:rPr lang="en-US" sz="2400" dirty="0">
              <a:solidFill>
                <a:schemeClr val="tx1"/>
              </a:solidFill>
              <a:latin typeface="Corbel" panose="020B0503020204020204"/>
            </a:rPr>
            <a:t>Patient</a:t>
          </a:r>
          <a:endParaRPr lang="en-US" sz="2400" dirty="0">
            <a:solidFill>
              <a:schemeClr val="tx1"/>
            </a:solidFill>
          </a:endParaRPr>
        </a:p>
      </dgm:t>
    </dgm:pt>
    <dgm:pt modelId="{F8C2CCD5-765A-470F-A452-D7C030D3590B}" type="parTrans" cxnId="{8C1FE298-6910-4952-AB53-4B857F094CDE}">
      <dgm:prSet/>
      <dgm:spPr/>
      <dgm:t>
        <a:bodyPr/>
        <a:lstStyle/>
        <a:p>
          <a:endParaRPr lang="en-US"/>
        </a:p>
      </dgm:t>
    </dgm:pt>
    <dgm:pt modelId="{0EE04B33-738B-4483-9203-778FEAE95B21}" type="sibTrans" cxnId="{8C1FE298-6910-4952-AB53-4B857F094CDE}">
      <dgm:prSet/>
      <dgm:spPr/>
      <dgm:t>
        <a:bodyPr/>
        <a:lstStyle/>
        <a:p>
          <a:endParaRPr lang="en-US"/>
        </a:p>
      </dgm:t>
    </dgm:pt>
    <dgm:pt modelId="{00A296E8-9AB3-4EAE-97FE-791EF748A630}">
      <dgm:prSet custT="1"/>
      <dgm:spPr/>
      <dgm:t>
        <a:bodyPr/>
        <a:lstStyle/>
        <a:p>
          <a:pPr rtl="0"/>
          <a:r>
            <a:rPr lang="en-US" sz="2400" dirty="0">
              <a:solidFill>
                <a:schemeClr val="tx1"/>
              </a:solidFill>
              <a:latin typeface="Corbel" panose="020B0503020204020204"/>
            </a:rPr>
            <a:t>Diverse Standardized</a:t>
          </a:r>
          <a:r>
            <a:rPr lang="en-US" sz="2400" dirty="0">
              <a:solidFill>
                <a:schemeClr val="tx1"/>
              </a:solidFill>
            </a:rPr>
            <a:t> </a:t>
          </a:r>
          <a:r>
            <a:rPr lang="en-US" sz="2400" dirty="0">
              <a:solidFill>
                <a:schemeClr val="tx1"/>
              </a:solidFill>
              <a:latin typeface="Corbel" panose="020B0503020204020204"/>
            </a:rPr>
            <a:t>Patient </a:t>
          </a:r>
          <a:endParaRPr lang="en-US" sz="2400" dirty="0">
            <a:solidFill>
              <a:schemeClr val="tx1"/>
            </a:solidFill>
          </a:endParaRPr>
        </a:p>
      </dgm:t>
    </dgm:pt>
    <dgm:pt modelId="{D5F3407B-2FC9-4B25-90BE-AB78B28CB8D5}" type="parTrans" cxnId="{C47BF49A-EFF3-45EA-8D27-9B0337A45047}">
      <dgm:prSet/>
      <dgm:spPr/>
      <dgm:t>
        <a:bodyPr/>
        <a:lstStyle/>
        <a:p>
          <a:endParaRPr lang="en-US"/>
        </a:p>
      </dgm:t>
    </dgm:pt>
    <dgm:pt modelId="{73AD00BB-1D80-45C0-9EB3-88E72008B460}" type="sibTrans" cxnId="{C47BF49A-EFF3-45EA-8D27-9B0337A45047}">
      <dgm:prSet/>
      <dgm:spPr/>
      <dgm:t>
        <a:bodyPr/>
        <a:lstStyle/>
        <a:p>
          <a:endParaRPr lang="en-US"/>
        </a:p>
      </dgm:t>
    </dgm:pt>
    <dgm:pt modelId="{017245BB-ACB7-4C42-AADF-D9D5A6D8B2FD}" type="pres">
      <dgm:prSet presAssocID="{DE81308B-9F21-4F57-916C-1791EA093FC4}" presName="diagram" presStyleCnt="0">
        <dgm:presLayoutVars>
          <dgm:dir/>
          <dgm:resizeHandles val="exact"/>
        </dgm:presLayoutVars>
      </dgm:prSet>
      <dgm:spPr/>
    </dgm:pt>
    <dgm:pt modelId="{44F3F9B9-7F6A-4C50-81CA-3D4A3447863A}" type="pres">
      <dgm:prSet presAssocID="{DA0F6F05-A269-490E-9031-53136F87841C}" presName="arrow" presStyleLbl="node1" presStyleIdx="0" presStyleCnt="2">
        <dgm:presLayoutVars>
          <dgm:bulletEnabled val="1"/>
        </dgm:presLayoutVars>
      </dgm:prSet>
      <dgm:spPr/>
    </dgm:pt>
    <dgm:pt modelId="{CE296775-8256-4866-84A6-2CBBB5E86DDC}" type="pres">
      <dgm:prSet presAssocID="{00A296E8-9AB3-4EAE-97FE-791EF748A630}" presName="arrow" presStyleLbl="node1" presStyleIdx="1" presStyleCnt="2">
        <dgm:presLayoutVars>
          <dgm:bulletEnabled val="1"/>
        </dgm:presLayoutVars>
      </dgm:prSet>
      <dgm:spPr/>
    </dgm:pt>
  </dgm:ptLst>
  <dgm:cxnLst>
    <dgm:cxn modelId="{8746AB5E-6DF7-4BE8-A610-9920E3766194}" type="presOf" srcId="{00A296E8-9AB3-4EAE-97FE-791EF748A630}" destId="{CE296775-8256-4866-84A6-2CBBB5E86DDC}" srcOrd="0" destOrd="0" presId="urn:microsoft.com/office/officeart/2005/8/layout/arrow5"/>
    <dgm:cxn modelId="{8C1FE298-6910-4952-AB53-4B857F094CDE}" srcId="{DE81308B-9F21-4F57-916C-1791EA093FC4}" destId="{DA0F6F05-A269-490E-9031-53136F87841C}" srcOrd="0" destOrd="0" parTransId="{F8C2CCD5-765A-470F-A452-D7C030D3590B}" sibTransId="{0EE04B33-738B-4483-9203-778FEAE95B21}"/>
    <dgm:cxn modelId="{C47BF49A-EFF3-45EA-8D27-9B0337A45047}" srcId="{DE81308B-9F21-4F57-916C-1791EA093FC4}" destId="{00A296E8-9AB3-4EAE-97FE-791EF748A630}" srcOrd="1" destOrd="0" parTransId="{D5F3407B-2FC9-4B25-90BE-AB78B28CB8D5}" sibTransId="{73AD00BB-1D80-45C0-9EB3-88E72008B460}"/>
    <dgm:cxn modelId="{83AC24AE-36E3-415B-9C02-CF5E98870CE7}" type="presOf" srcId="{DE81308B-9F21-4F57-916C-1791EA093FC4}" destId="{017245BB-ACB7-4C42-AADF-D9D5A6D8B2FD}" srcOrd="0" destOrd="0" presId="urn:microsoft.com/office/officeart/2005/8/layout/arrow5"/>
    <dgm:cxn modelId="{6145E1DD-BD10-4EA0-88CF-62A7558B4F51}" type="presOf" srcId="{DA0F6F05-A269-490E-9031-53136F87841C}" destId="{44F3F9B9-7F6A-4C50-81CA-3D4A3447863A}" srcOrd="0" destOrd="0" presId="urn:microsoft.com/office/officeart/2005/8/layout/arrow5"/>
    <dgm:cxn modelId="{5F1FB559-4B32-45AB-AD46-4B585517C194}" type="presParOf" srcId="{017245BB-ACB7-4C42-AADF-D9D5A6D8B2FD}" destId="{44F3F9B9-7F6A-4C50-81CA-3D4A3447863A}" srcOrd="0" destOrd="0" presId="urn:microsoft.com/office/officeart/2005/8/layout/arrow5"/>
    <dgm:cxn modelId="{33F20123-8D57-478D-A1DC-71BA88763CE3}" type="presParOf" srcId="{017245BB-ACB7-4C42-AADF-D9D5A6D8B2FD}" destId="{CE296775-8256-4866-84A6-2CBBB5E86DDC}"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7DF936-4D7B-44E9-893A-72A4B6D3C3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B2B49AB-BC83-4845-87A9-4C1A010E4C09}">
      <dgm:prSet/>
      <dgm:spPr/>
      <dgm:t>
        <a:bodyPr/>
        <a:lstStyle/>
        <a:p>
          <a:pPr>
            <a:lnSpc>
              <a:spcPct val="100000"/>
            </a:lnSpc>
          </a:pPr>
          <a:r>
            <a:rPr lang="en-US" dirty="0"/>
            <a:t>Pre-simulation</a:t>
          </a:r>
        </a:p>
      </dgm:t>
    </dgm:pt>
    <dgm:pt modelId="{4B0383D4-DAD3-4BE1-B3EA-522EEADD0F83}" type="parTrans" cxnId="{DE90C474-1E84-41F3-9F3D-BF5B8D37B1FC}">
      <dgm:prSet/>
      <dgm:spPr/>
      <dgm:t>
        <a:bodyPr/>
        <a:lstStyle/>
        <a:p>
          <a:endParaRPr lang="en-US"/>
        </a:p>
      </dgm:t>
    </dgm:pt>
    <dgm:pt modelId="{93CFECE0-8CD4-480C-ABF2-85E728A5E7B9}" type="sibTrans" cxnId="{DE90C474-1E84-41F3-9F3D-BF5B8D37B1FC}">
      <dgm:prSet/>
      <dgm:spPr/>
      <dgm:t>
        <a:bodyPr/>
        <a:lstStyle/>
        <a:p>
          <a:endParaRPr lang="en-US"/>
        </a:p>
      </dgm:t>
    </dgm:pt>
    <dgm:pt modelId="{238C9ABD-2DE4-4F88-A54F-BF2566ABA335}">
      <dgm:prSet/>
      <dgm:spPr/>
      <dgm:t>
        <a:bodyPr/>
        <a:lstStyle/>
        <a:p>
          <a:pPr>
            <a:lnSpc>
              <a:spcPct val="100000"/>
            </a:lnSpc>
          </a:pPr>
          <a:r>
            <a:rPr lang="en-US" dirty="0"/>
            <a:t>Simulations</a:t>
          </a:r>
          <a:r>
            <a:rPr lang="en-US" dirty="0">
              <a:latin typeface="Corbel" panose="020B0503020204020204"/>
            </a:rPr>
            <a:t> </a:t>
          </a:r>
          <a:endParaRPr lang="en-US" dirty="0"/>
        </a:p>
      </dgm:t>
    </dgm:pt>
    <dgm:pt modelId="{DBA33B8A-B270-4865-A528-32D8CE15D116}" type="parTrans" cxnId="{8C51529F-F5A4-48B4-A370-A95F3D3DB61F}">
      <dgm:prSet/>
      <dgm:spPr/>
      <dgm:t>
        <a:bodyPr/>
        <a:lstStyle/>
        <a:p>
          <a:endParaRPr lang="en-US"/>
        </a:p>
      </dgm:t>
    </dgm:pt>
    <dgm:pt modelId="{1E7500DD-150F-4482-90E9-D6ADCE4D9EDF}" type="sibTrans" cxnId="{8C51529F-F5A4-48B4-A370-A95F3D3DB61F}">
      <dgm:prSet/>
      <dgm:spPr/>
      <dgm:t>
        <a:bodyPr/>
        <a:lstStyle/>
        <a:p>
          <a:endParaRPr lang="en-US"/>
        </a:p>
      </dgm:t>
    </dgm:pt>
    <dgm:pt modelId="{921ECD04-6A50-4A8C-A3B9-A18EDB80CB78}">
      <dgm:prSet/>
      <dgm:spPr/>
      <dgm:t>
        <a:bodyPr/>
        <a:lstStyle/>
        <a:p>
          <a:pPr>
            <a:lnSpc>
              <a:spcPct val="100000"/>
            </a:lnSpc>
          </a:pPr>
          <a:r>
            <a:rPr lang="en-US" dirty="0"/>
            <a:t>Debriefing</a:t>
          </a:r>
        </a:p>
      </dgm:t>
    </dgm:pt>
    <dgm:pt modelId="{7E544BC0-36E1-4D76-9FCC-F1DC567FEEF1}" type="parTrans" cxnId="{65AF78E6-BBD0-4720-B057-23F6F856F862}">
      <dgm:prSet/>
      <dgm:spPr/>
      <dgm:t>
        <a:bodyPr/>
        <a:lstStyle/>
        <a:p>
          <a:endParaRPr lang="en-US"/>
        </a:p>
      </dgm:t>
    </dgm:pt>
    <dgm:pt modelId="{1DB2655E-5876-48FD-AB77-47E59EBA03DB}" type="sibTrans" cxnId="{65AF78E6-BBD0-4720-B057-23F6F856F862}">
      <dgm:prSet/>
      <dgm:spPr/>
      <dgm:t>
        <a:bodyPr/>
        <a:lstStyle/>
        <a:p>
          <a:endParaRPr lang="en-US"/>
        </a:p>
      </dgm:t>
    </dgm:pt>
    <dgm:pt modelId="{AEE2AA69-C8FE-4AF6-B07D-8321D2198A2D}" type="pres">
      <dgm:prSet presAssocID="{B37DF936-4D7B-44E9-893A-72A4B6D3C333}" presName="root" presStyleCnt="0">
        <dgm:presLayoutVars>
          <dgm:dir/>
          <dgm:resizeHandles val="exact"/>
        </dgm:presLayoutVars>
      </dgm:prSet>
      <dgm:spPr/>
    </dgm:pt>
    <dgm:pt modelId="{ACF285DB-7B8B-4892-A83A-CBF3E943DA4A}" type="pres">
      <dgm:prSet presAssocID="{5B2B49AB-BC83-4845-87A9-4C1A010E4C09}" presName="compNode" presStyleCnt="0"/>
      <dgm:spPr/>
    </dgm:pt>
    <dgm:pt modelId="{B39A8428-7125-4A1F-A73B-6CCE7E323A04}" type="pres">
      <dgm:prSet presAssocID="{5B2B49AB-BC83-4845-87A9-4C1A010E4C09}" presName="iconRect" presStyleLbl="node1" presStyleIdx="0"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Gears"/>
        </a:ext>
      </dgm:extLst>
    </dgm:pt>
    <dgm:pt modelId="{13BC8DDC-A64E-4655-9A12-F067DC93CE01}" type="pres">
      <dgm:prSet presAssocID="{5B2B49AB-BC83-4845-87A9-4C1A010E4C09}" presName="spaceRect" presStyleCnt="0"/>
      <dgm:spPr/>
    </dgm:pt>
    <dgm:pt modelId="{6AD9E714-597A-4D07-A17C-0964FE37E088}" type="pres">
      <dgm:prSet presAssocID="{5B2B49AB-BC83-4845-87A9-4C1A010E4C09}" presName="textRect" presStyleLbl="revTx" presStyleIdx="0" presStyleCnt="3">
        <dgm:presLayoutVars>
          <dgm:chMax val="1"/>
          <dgm:chPref val="1"/>
        </dgm:presLayoutVars>
      </dgm:prSet>
      <dgm:spPr/>
    </dgm:pt>
    <dgm:pt modelId="{82765C95-7737-48F1-AD9E-35A43F959FCB}" type="pres">
      <dgm:prSet presAssocID="{93CFECE0-8CD4-480C-ABF2-85E728A5E7B9}" presName="sibTrans" presStyleCnt="0"/>
      <dgm:spPr/>
    </dgm:pt>
    <dgm:pt modelId="{54C87C05-2D39-492D-9B5A-C92A4E4B2E63}" type="pres">
      <dgm:prSet presAssocID="{238C9ABD-2DE4-4F88-A54F-BF2566ABA335}" presName="compNode" presStyleCnt="0"/>
      <dgm:spPr/>
    </dgm:pt>
    <dgm:pt modelId="{134E65D2-9C7A-48FB-B10D-D8F2F740BC08}" type="pres">
      <dgm:prSet presAssocID="{238C9ABD-2DE4-4F88-A54F-BF2566ABA335}" presName="iconRect" presStyleLbl="node1" presStyleIdx="1"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Head with Gears"/>
        </a:ext>
      </dgm:extLst>
    </dgm:pt>
    <dgm:pt modelId="{591C263B-793C-4E96-B6BC-619C1A67A385}" type="pres">
      <dgm:prSet presAssocID="{238C9ABD-2DE4-4F88-A54F-BF2566ABA335}" presName="spaceRect" presStyleCnt="0"/>
      <dgm:spPr/>
    </dgm:pt>
    <dgm:pt modelId="{1F7D889E-5DB2-45D0-9C2E-1FB318FF4029}" type="pres">
      <dgm:prSet presAssocID="{238C9ABD-2DE4-4F88-A54F-BF2566ABA335}" presName="textRect" presStyleLbl="revTx" presStyleIdx="1" presStyleCnt="3">
        <dgm:presLayoutVars>
          <dgm:chMax val="1"/>
          <dgm:chPref val="1"/>
        </dgm:presLayoutVars>
      </dgm:prSet>
      <dgm:spPr/>
    </dgm:pt>
    <dgm:pt modelId="{B594B430-BF1E-4214-BDCB-2950BE680574}" type="pres">
      <dgm:prSet presAssocID="{1E7500DD-150F-4482-90E9-D6ADCE4D9EDF}" presName="sibTrans" presStyleCnt="0"/>
      <dgm:spPr/>
    </dgm:pt>
    <dgm:pt modelId="{99942BFB-6BA3-4180-8E64-5EE4D7633406}" type="pres">
      <dgm:prSet presAssocID="{921ECD04-6A50-4A8C-A3B9-A18EDB80CB78}" presName="compNode" presStyleCnt="0"/>
      <dgm:spPr/>
    </dgm:pt>
    <dgm:pt modelId="{7DF1C5B6-A8EA-4533-A4DD-1BFD81F5DBA3}" type="pres">
      <dgm:prSet presAssocID="{921ECD04-6A50-4A8C-A3B9-A18EDB80CB78}" presName="iconRect" presStyleLbl="node1" presStyleIdx="2" presStyleCnt="3"/>
      <dgm:spPr>
        <a:blipFill>
          <a:blip xmlns:r="http://schemas.openxmlformats.org/officeDocument/2006/relationships">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Chat"/>
        </a:ext>
      </dgm:extLst>
    </dgm:pt>
    <dgm:pt modelId="{0F17F154-5C83-4021-A4A6-E065EE86BF14}" type="pres">
      <dgm:prSet presAssocID="{921ECD04-6A50-4A8C-A3B9-A18EDB80CB78}" presName="spaceRect" presStyleCnt="0"/>
      <dgm:spPr/>
    </dgm:pt>
    <dgm:pt modelId="{221BD421-FA6A-4857-801B-3B81A7162973}" type="pres">
      <dgm:prSet presAssocID="{921ECD04-6A50-4A8C-A3B9-A18EDB80CB78}" presName="textRect" presStyleLbl="revTx" presStyleIdx="2" presStyleCnt="3">
        <dgm:presLayoutVars>
          <dgm:chMax val="1"/>
          <dgm:chPref val="1"/>
        </dgm:presLayoutVars>
      </dgm:prSet>
      <dgm:spPr/>
    </dgm:pt>
  </dgm:ptLst>
  <dgm:cxnLst>
    <dgm:cxn modelId="{DE90C474-1E84-41F3-9F3D-BF5B8D37B1FC}" srcId="{B37DF936-4D7B-44E9-893A-72A4B6D3C333}" destId="{5B2B49AB-BC83-4845-87A9-4C1A010E4C09}" srcOrd="0" destOrd="0" parTransId="{4B0383D4-DAD3-4BE1-B3EA-522EEADD0F83}" sibTransId="{93CFECE0-8CD4-480C-ABF2-85E728A5E7B9}"/>
    <dgm:cxn modelId="{8C51529F-F5A4-48B4-A370-A95F3D3DB61F}" srcId="{B37DF936-4D7B-44E9-893A-72A4B6D3C333}" destId="{238C9ABD-2DE4-4F88-A54F-BF2566ABA335}" srcOrd="1" destOrd="0" parTransId="{DBA33B8A-B270-4865-A528-32D8CE15D116}" sibTransId="{1E7500DD-150F-4482-90E9-D6ADCE4D9EDF}"/>
    <dgm:cxn modelId="{B09167A0-A5E9-9544-A53E-EECF60581269}" type="presOf" srcId="{238C9ABD-2DE4-4F88-A54F-BF2566ABA335}" destId="{1F7D889E-5DB2-45D0-9C2E-1FB318FF4029}" srcOrd="0" destOrd="0" presId="urn:microsoft.com/office/officeart/2018/2/layout/IconLabelList"/>
    <dgm:cxn modelId="{EBDE93A9-00CE-B346-93A0-ADDBA96BC4BE}" type="presOf" srcId="{5B2B49AB-BC83-4845-87A9-4C1A010E4C09}" destId="{6AD9E714-597A-4D07-A17C-0964FE37E088}" srcOrd="0" destOrd="0" presId="urn:microsoft.com/office/officeart/2018/2/layout/IconLabelList"/>
    <dgm:cxn modelId="{65AF78E6-BBD0-4720-B057-23F6F856F862}" srcId="{B37DF936-4D7B-44E9-893A-72A4B6D3C333}" destId="{921ECD04-6A50-4A8C-A3B9-A18EDB80CB78}" srcOrd="2" destOrd="0" parTransId="{7E544BC0-36E1-4D76-9FCC-F1DC567FEEF1}" sibTransId="{1DB2655E-5876-48FD-AB77-47E59EBA03DB}"/>
    <dgm:cxn modelId="{B73E63EC-6830-F542-9228-44D714CE501B}" type="presOf" srcId="{B37DF936-4D7B-44E9-893A-72A4B6D3C333}" destId="{AEE2AA69-C8FE-4AF6-B07D-8321D2198A2D}" srcOrd="0" destOrd="0" presId="urn:microsoft.com/office/officeart/2018/2/layout/IconLabelList"/>
    <dgm:cxn modelId="{E2F900EE-3FA4-254A-A2B6-84F435B5560E}" type="presOf" srcId="{921ECD04-6A50-4A8C-A3B9-A18EDB80CB78}" destId="{221BD421-FA6A-4857-801B-3B81A7162973}" srcOrd="0" destOrd="0" presId="urn:microsoft.com/office/officeart/2018/2/layout/IconLabelList"/>
    <dgm:cxn modelId="{644633F8-3F4A-8C45-A59D-EF826550A818}" type="presParOf" srcId="{AEE2AA69-C8FE-4AF6-B07D-8321D2198A2D}" destId="{ACF285DB-7B8B-4892-A83A-CBF3E943DA4A}" srcOrd="0" destOrd="0" presId="urn:microsoft.com/office/officeart/2018/2/layout/IconLabelList"/>
    <dgm:cxn modelId="{BA7FD701-FE7A-ED40-ABFF-1FD6A59FA90D}" type="presParOf" srcId="{ACF285DB-7B8B-4892-A83A-CBF3E943DA4A}" destId="{B39A8428-7125-4A1F-A73B-6CCE7E323A04}" srcOrd="0" destOrd="0" presId="urn:microsoft.com/office/officeart/2018/2/layout/IconLabelList"/>
    <dgm:cxn modelId="{54674FD1-7049-D845-AC5F-2C14A1664674}" type="presParOf" srcId="{ACF285DB-7B8B-4892-A83A-CBF3E943DA4A}" destId="{13BC8DDC-A64E-4655-9A12-F067DC93CE01}" srcOrd="1" destOrd="0" presId="urn:microsoft.com/office/officeart/2018/2/layout/IconLabelList"/>
    <dgm:cxn modelId="{E6C8A8E0-DE59-0D41-A872-89BB683F977D}" type="presParOf" srcId="{ACF285DB-7B8B-4892-A83A-CBF3E943DA4A}" destId="{6AD9E714-597A-4D07-A17C-0964FE37E088}" srcOrd="2" destOrd="0" presId="urn:microsoft.com/office/officeart/2018/2/layout/IconLabelList"/>
    <dgm:cxn modelId="{475B1130-87C3-394B-B6B7-E00E635A37C8}" type="presParOf" srcId="{AEE2AA69-C8FE-4AF6-B07D-8321D2198A2D}" destId="{82765C95-7737-48F1-AD9E-35A43F959FCB}" srcOrd="1" destOrd="0" presId="urn:microsoft.com/office/officeart/2018/2/layout/IconLabelList"/>
    <dgm:cxn modelId="{3EC922A3-6B54-6D4C-B3A4-3358BCB08513}" type="presParOf" srcId="{AEE2AA69-C8FE-4AF6-B07D-8321D2198A2D}" destId="{54C87C05-2D39-492D-9B5A-C92A4E4B2E63}" srcOrd="2" destOrd="0" presId="urn:microsoft.com/office/officeart/2018/2/layout/IconLabelList"/>
    <dgm:cxn modelId="{55EA97AA-9D33-D240-B053-06FC2AAE33AC}" type="presParOf" srcId="{54C87C05-2D39-492D-9B5A-C92A4E4B2E63}" destId="{134E65D2-9C7A-48FB-B10D-D8F2F740BC08}" srcOrd="0" destOrd="0" presId="urn:microsoft.com/office/officeart/2018/2/layout/IconLabelList"/>
    <dgm:cxn modelId="{BE7B2B39-D81A-114E-BDBF-2382A8BD975E}" type="presParOf" srcId="{54C87C05-2D39-492D-9B5A-C92A4E4B2E63}" destId="{591C263B-793C-4E96-B6BC-619C1A67A385}" srcOrd="1" destOrd="0" presId="urn:microsoft.com/office/officeart/2018/2/layout/IconLabelList"/>
    <dgm:cxn modelId="{21B7E17F-D7A9-3649-9D3B-E946C644A35A}" type="presParOf" srcId="{54C87C05-2D39-492D-9B5A-C92A4E4B2E63}" destId="{1F7D889E-5DB2-45D0-9C2E-1FB318FF4029}" srcOrd="2" destOrd="0" presId="urn:microsoft.com/office/officeart/2018/2/layout/IconLabelList"/>
    <dgm:cxn modelId="{06CCDEE4-A164-2243-B620-B534492C6E84}" type="presParOf" srcId="{AEE2AA69-C8FE-4AF6-B07D-8321D2198A2D}" destId="{B594B430-BF1E-4214-BDCB-2950BE680574}" srcOrd="3" destOrd="0" presId="urn:microsoft.com/office/officeart/2018/2/layout/IconLabelList"/>
    <dgm:cxn modelId="{32A4E04A-285D-994D-A36E-BF4DB595FED8}" type="presParOf" srcId="{AEE2AA69-C8FE-4AF6-B07D-8321D2198A2D}" destId="{99942BFB-6BA3-4180-8E64-5EE4D7633406}" srcOrd="4" destOrd="0" presId="urn:microsoft.com/office/officeart/2018/2/layout/IconLabelList"/>
    <dgm:cxn modelId="{720FBEA1-B0B7-1042-9A1A-BFE0F927FAE2}" type="presParOf" srcId="{99942BFB-6BA3-4180-8E64-5EE4D7633406}" destId="{7DF1C5B6-A8EA-4533-A4DD-1BFD81F5DBA3}" srcOrd="0" destOrd="0" presId="urn:microsoft.com/office/officeart/2018/2/layout/IconLabelList"/>
    <dgm:cxn modelId="{88981374-E01C-1241-AC62-88E9530F1D5A}" type="presParOf" srcId="{99942BFB-6BA3-4180-8E64-5EE4D7633406}" destId="{0F17F154-5C83-4021-A4A6-E065EE86BF14}" srcOrd="1" destOrd="0" presId="urn:microsoft.com/office/officeart/2018/2/layout/IconLabelList"/>
    <dgm:cxn modelId="{EDD0D3BC-CCFB-1346-BA26-0846A6030E9B}" type="presParOf" srcId="{99942BFB-6BA3-4180-8E64-5EE4D7633406}" destId="{221BD421-FA6A-4857-801B-3B81A716297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A9BEFD-42FD-4AD5-A437-B7EEB80ECA5C}"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BD6E13D8-0910-49EF-BDDB-D565E1DC98FB}">
      <dgm:prSet custT="1"/>
      <dgm:spPr/>
      <dgm:t>
        <a:bodyPr/>
        <a:lstStyle/>
        <a:p>
          <a:pPr rtl="0"/>
          <a:r>
            <a:rPr lang="en-US" sz="1300" dirty="0">
              <a:latin typeface="Corbel" panose="020B0503020204020204"/>
            </a:rPr>
            <a:t> </a:t>
          </a:r>
          <a:r>
            <a:rPr lang="en-US" sz="2400" dirty="0">
              <a:latin typeface="Corbel" panose="020B0503020204020204"/>
            </a:rPr>
            <a:t>Increase</a:t>
          </a:r>
          <a:r>
            <a:rPr lang="en-US" sz="2400" dirty="0"/>
            <a:t> </a:t>
          </a:r>
          <a:r>
            <a:rPr lang="en-US" sz="2400" dirty="0">
              <a:latin typeface="Corbel" panose="020B0503020204020204"/>
            </a:rPr>
            <a:t>in overall</a:t>
          </a:r>
          <a:r>
            <a:rPr lang="en-US" sz="2400" dirty="0"/>
            <a:t> scores.</a:t>
          </a:r>
        </a:p>
      </dgm:t>
    </dgm:pt>
    <dgm:pt modelId="{458B4896-CEDA-44AC-8163-7CC77D5A8781}" type="parTrans" cxnId="{F9A39A8F-0FE2-496C-B304-F98A6626F575}">
      <dgm:prSet/>
      <dgm:spPr/>
      <dgm:t>
        <a:bodyPr/>
        <a:lstStyle/>
        <a:p>
          <a:endParaRPr lang="en-US"/>
        </a:p>
      </dgm:t>
    </dgm:pt>
    <dgm:pt modelId="{AF6EAF14-A6D1-4A20-9FF8-B41022037F6D}" type="sibTrans" cxnId="{F9A39A8F-0FE2-496C-B304-F98A6626F575}">
      <dgm:prSet/>
      <dgm:spPr/>
      <dgm:t>
        <a:bodyPr/>
        <a:lstStyle/>
        <a:p>
          <a:endParaRPr lang="en-US"/>
        </a:p>
      </dgm:t>
    </dgm:pt>
    <dgm:pt modelId="{2DC13FC9-6A9B-4DEC-9298-97D910C641A9}">
      <dgm:prSet custT="1"/>
      <dgm:spPr/>
      <dgm:t>
        <a:bodyPr/>
        <a:lstStyle/>
        <a:p>
          <a:pPr rtl="0"/>
          <a:r>
            <a:rPr lang="en-US" sz="2400" dirty="0">
              <a:latin typeface="Corbel" panose="020B0503020204020204"/>
            </a:rPr>
            <a:t>Increase in subscales cultural</a:t>
          </a:r>
          <a:r>
            <a:rPr lang="en-US" sz="2400" dirty="0"/>
            <a:t> k</a:t>
          </a:r>
          <a:r>
            <a:rPr lang="en-US" sz="2400" dirty="0">
              <a:latin typeface="Corbel" panose="020B0503020204020204"/>
            </a:rPr>
            <a:t>nowledge</a:t>
          </a:r>
          <a:r>
            <a:rPr lang="en-US" sz="2400" dirty="0"/>
            <a:t>, c</a:t>
          </a:r>
          <a:r>
            <a:rPr lang="en-US" sz="2400" dirty="0">
              <a:latin typeface="Corbel" panose="020B0503020204020204"/>
            </a:rPr>
            <a:t>ultural</a:t>
          </a:r>
          <a:r>
            <a:rPr lang="en-US" sz="2400" dirty="0"/>
            <a:t> s</a:t>
          </a:r>
          <a:r>
            <a:rPr lang="en-US" sz="2400" dirty="0">
              <a:latin typeface="Corbel" panose="020B0503020204020204"/>
            </a:rPr>
            <a:t>kill</a:t>
          </a:r>
          <a:r>
            <a:rPr lang="en-US" sz="2400" dirty="0"/>
            <a:t> and c</a:t>
          </a:r>
          <a:r>
            <a:rPr lang="en-US" sz="2400" dirty="0">
              <a:latin typeface="Corbel" panose="020B0503020204020204"/>
            </a:rPr>
            <a:t>ultural</a:t>
          </a:r>
          <a:r>
            <a:rPr lang="en-US" sz="2400" dirty="0"/>
            <a:t> encounters</a:t>
          </a:r>
        </a:p>
      </dgm:t>
    </dgm:pt>
    <dgm:pt modelId="{5739D5E4-D5B9-4ACD-8772-1E2F10B565CB}" type="parTrans" cxnId="{80759D7D-1271-4601-8EB4-A3D15E4F3B67}">
      <dgm:prSet/>
      <dgm:spPr/>
      <dgm:t>
        <a:bodyPr/>
        <a:lstStyle/>
        <a:p>
          <a:endParaRPr lang="en-US"/>
        </a:p>
      </dgm:t>
    </dgm:pt>
    <dgm:pt modelId="{62ED5061-F72B-46E6-9C9B-D67BBB8DDA92}" type="sibTrans" cxnId="{80759D7D-1271-4601-8EB4-A3D15E4F3B67}">
      <dgm:prSet/>
      <dgm:spPr/>
      <dgm:t>
        <a:bodyPr/>
        <a:lstStyle/>
        <a:p>
          <a:endParaRPr lang="en-US"/>
        </a:p>
      </dgm:t>
    </dgm:pt>
    <dgm:pt modelId="{18D13A9B-6C41-4A29-A94A-0A6640D10049}">
      <dgm:prSet custT="1"/>
      <dgm:spPr/>
      <dgm:t>
        <a:bodyPr/>
        <a:lstStyle/>
        <a:p>
          <a:r>
            <a:rPr lang="en-US" sz="2400" dirty="0"/>
            <a:t>Demographic </a:t>
          </a:r>
          <a:r>
            <a:rPr lang="en-US" sz="2400" dirty="0">
              <a:latin typeface="Corbel" panose="020B0503020204020204"/>
            </a:rPr>
            <a:t>Survey</a:t>
          </a:r>
          <a:endParaRPr lang="en-US" sz="2400" dirty="0"/>
        </a:p>
      </dgm:t>
    </dgm:pt>
    <dgm:pt modelId="{73CCC0D0-B5E9-4600-8BE3-53D4CF9DBE9A}" type="parTrans" cxnId="{1C094794-7AEF-4E31-85F4-651F047FE956}">
      <dgm:prSet/>
      <dgm:spPr/>
      <dgm:t>
        <a:bodyPr/>
        <a:lstStyle/>
        <a:p>
          <a:endParaRPr lang="en-US"/>
        </a:p>
      </dgm:t>
    </dgm:pt>
    <dgm:pt modelId="{8DACED62-5BA2-4AAF-A1E4-7C8ACFCEF603}" type="sibTrans" cxnId="{1C094794-7AEF-4E31-85F4-651F047FE956}">
      <dgm:prSet/>
      <dgm:spPr/>
      <dgm:t>
        <a:bodyPr/>
        <a:lstStyle/>
        <a:p>
          <a:endParaRPr lang="en-US"/>
        </a:p>
      </dgm:t>
    </dgm:pt>
    <dgm:pt modelId="{3EE95D32-43F8-B34A-BFF3-FCE6F1637CBD}" type="pres">
      <dgm:prSet presAssocID="{D6A9BEFD-42FD-4AD5-A437-B7EEB80ECA5C}" presName="vert0" presStyleCnt="0">
        <dgm:presLayoutVars>
          <dgm:dir/>
          <dgm:animOne val="branch"/>
          <dgm:animLvl val="lvl"/>
        </dgm:presLayoutVars>
      </dgm:prSet>
      <dgm:spPr/>
    </dgm:pt>
    <dgm:pt modelId="{85DB21AA-AFE7-9248-9DB0-320D1FD0632C}" type="pres">
      <dgm:prSet presAssocID="{BD6E13D8-0910-49EF-BDDB-D565E1DC98FB}" presName="thickLine" presStyleLbl="alignNode1" presStyleIdx="0" presStyleCnt="3"/>
      <dgm:spPr/>
    </dgm:pt>
    <dgm:pt modelId="{7753AC6B-B7B2-F941-8B3D-C89E69259B3E}" type="pres">
      <dgm:prSet presAssocID="{BD6E13D8-0910-49EF-BDDB-D565E1DC98FB}" presName="horz1" presStyleCnt="0"/>
      <dgm:spPr/>
    </dgm:pt>
    <dgm:pt modelId="{BAC664B0-612E-0E42-96B8-D52A2EFB58D0}" type="pres">
      <dgm:prSet presAssocID="{BD6E13D8-0910-49EF-BDDB-D565E1DC98FB}" presName="tx1" presStyleLbl="revTx" presStyleIdx="0" presStyleCnt="3"/>
      <dgm:spPr/>
    </dgm:pt>
    <dgm:pt modelId="{6C919CF0-29FF-934D-AD07-46712C540485}" type="pres">
      <dgm:prSet presAssocID="{BD6E13D8-0910-49EF-BDDB-D565E1DC98FB}" presName="vert1" presStyleCnt="0"/>
      <dgm:spPr/>
    </dgm:pt>
    <dgm:pt modelId="{759693A4-649E-DD41-893C-C13FE391BACD}" type="pres">
      <dgm:prSet presAssocID="{2DC13FC9-6A9B-4DEC-9298-97D910C641A9}" presName="thickLine" presStyleLbl="alignNode1" presStyleIdx="1" presStyleCnt="3"/>
      <dgm:spPr/>
    </dgm:pt>
    <dgm:pt modelId="{F2429BA8-D552-504A-9458-34A88D70959F}" type="pres">
      <dgm:prSet presAssocID="{2DC13FC9-6A9B-4DEC-9298-97D910C641A9}" presName="horz1" presStyleCnt="0"/>
      <dgm:spPr/>
    </dgm:pt>
    <dgm:pt modelId="{13E7F8C6-3E3A-6E4C-BA48-FFDA295BFEDD}" type="pres">
      <dgm:prSet presAssocID="{2DC13FC9-6A9B-4DEC-9298-97D910C641A9}" presName="tx1" presStyleLbl="revTx" presStyleIdx="1" presStyleCnt="3"/>
      <dgm:spPr/>
    </dgm:pt>
    <dgm:pt modelId="{B5E3BB47-2AFB-C44A-A2FC-F9E00388B982}" type="pres">
      <dgm:prSet presAssocID="{2DC13FC9-6A9B-4DEC-9298-97D910C641A9}" presName="vert1" presStyleCnt="0"/>
      <dgm:spPr/>
    </dgm:pt>
    <dgm:pt modelId="{5D47B2C4-4D53-DF4C-A301-CF82EC781D4D}" type="pres">
      <dgm:prSet presAssocID="{18D13A9B-6C41-4A29-A94A-0A6640D10049}" presName="thickLine" presStyleLbl="alignNode1" presStyleIdx="2" presStyleCnt="3"/>
      <dgm:spPr/>
    </dgm:pt>
    <dgm:pt modelId="{90C94D30-47FF-824B-B066-A97BE8A1B4F2}" type="pres">
      <dgm:prSet presAssocID="{18D13A9B-6C41-4A29-A94A-0A6640D10049}" presName="horz1" presStyleCnt="0"/>
      <dgm:spPr/>
    </dgm:pt>
    <dgm:pt modelId="{58269936-9D3F-154D-A71B-A9055CCF0092}" type="pres">
      <dgm:prSet presAssocID="{18D13A9B-6C41-4A29-A94A-0A6640D10049}" presName="tx1" presStyleLbl="revTx" presStyleIdx="2" presStyleCnt="3"/>
      <dgm:spPr/>
    </dgm:pt>
    <dgm:pt modelId="{60E02B4F-2CA6-E741-A5B0-74583F1749EC}" type="pres">
      <dgm:prSet presAssocID="{18D13A9B-6C41-4A29-A94A-0A6640D10049}" presName="vert1" presStyleCnt="0"/>
      <dgm:spPr/>
    </dgm:pt>
  </dgm:ptLst>
  <dgm:cxnLst>
    <dgm:cxn modelId="{C90F5523-33B1-A747-90A2-7F784EE726E5}" type="presOf" srcId="{18D13A9B-6C41-4A29-A94A-0A6640D10049}" destId="{58269936-9D3F-154D-A71B-A9055CCF0092}" srcOrd="0" destOrd="0" presId="urn:microsoft.com/office/officeart/2008/layout/LinedList"/>
    <dgm:cxn modelId="{BE10AF4C-374D-144C-8DD1-ECEE762A52CF}" type="presOf" srcId="{BD6E13D8-0910-49EF-BDDB-D565E1DC98FB}" destId="{BAC664B0-612E-0E42-96B8-D52A2EFB58D0}" srcOrd="0" destOrd="0" presId="urn:microsoft.com/office/officeart/2008/layout/LinedList"/>
    <dgm:cxn modelId="{80759D7D-1271-4601-8EB4-A3D15E4F3B67}" srcId="{D6A9BEFD-42FD-4AD5-A437-B7EEB80ECA5C}" destId="{2DC13FC9-6A9B-4DEC-9298-97D910C641A9}" srcOrd="1" destOrd="0" parTransId="{5739D5E4-D5B9-4ACD-8772-1E2F10B565CB}" sibTransId="{62ED5061-F72B-46E6-9C9B-D67BBB8DDA92}"/>
    <dgm:cxn modelId="{F788A681-4449-2141-854D-5A50421444B8}" type="presOf" srcId="{2DC13FC9-6A9B-4DEC-9298-97D910C641A9}" destId="{13E7F8C6-3E3A-6E4C-BA48-FFDA295BFEDD}" srcOrd="0" destOrd="0" presId="urn:microsoft.com/office/officeart/2008/layout/LinedList"/>
    <dgm:cxn modelId="{F9A39A8F-0FE2-496C-B304-F98A6626F575}" srcId="{D6A9BEFD-42FD-4AD5-A437-B7EEB80ECA5C}" destId="{BD6E13D8-0910-49EF-BDDB-D565E1DC98FB}" srcOrd="0" destOrd="0" parTransId="{458B4896-CEDA-44AC-8163-7CC77D5A8781}" sibTransId="{AF6EAF14-A6D1-4A20-9FF8-B41022037F6D}"/>
    <dgm:cxn modelId="{1C094794-7AEF-4E31-85F4-651F047FE956}" srcId="{D6A9BEFD-42FD-4AD5-A437-B7EEB80ECA5C}" destId="{18D13A9B-6C41-4A29-A94A-0A6640D10049}" srcOrd="2" destOrd="0" parTransId="{73CCC0D0-B5E9-4600-8BE3-53D4CF9DBE9A}" sibTransId="{8DACED62-5BA2-4AAF-A1E4-7C8ACFCEF603}"/>
    <dgm:cxn modelId="{DEC2ACD6-15AD-264F-98C1-EA686C9B3FA2}" type="presOf" srcId="{D6A9BEFD-42FD-4AD5-A437-B7EEB80ECA5C}" destId="{3EE95D32-43F8-B34A-BFF3-FCE6F1637CBD}" srcOrd="0" destOrd="0" presId="urn:microsoft.com/office/officeart/2008/layout/LinedList"/>
    <dgm:cxn modelId="{57EF69DE-5418-C04B-AAA3-84393F37A509}" type="presParOf" srcId="{3EE95D32-43F8-B34A-BFF3-FCE6F1637CBD}" destId="{85DB21AA-AFE7-9248-9DB0-320D1FD0632C}" srcOrd="0" destOrd="0" presId="urn:microsoft.com/office/officeart/2008/layout/LinedList"/>
    <dgm:cxn modelId="{E1371552-C9D1-9C48-8262-B0A3BD31F8B7}" type="presParOf" srcId="{3EE95D32-43F8-B34A-BFF3-FCE6F1637CBD}" destId="{7753AC6B-B7B2-F941-8B3D-C89E69259B3E}" srcOrd="1" destOrd="0" presId="urn:microsoft.com/office/officeart/2008/layout/LinedList"/>
    <dgm:cxn modelId="{195DFC0F-87C5-194A-AA72-083FF2629D44}" type="presParOf" srcId="{7753AC6B-B7B2-F941-8B3D-C89E69259B3E}" destId="{BAC664B0-612E-0E42-96B8-D52A2EFB58D0}" srcOrd="0" destOrd="0" presId="urn:microsoft.com/office/officeart/2008/layout/LinedList"/>
    <dgm:cxn modelId="{209DC336-31B6-0F42-988B-2FADBB57981F}" type="presParOf" srcId="{7753AC6B-B7B2-F941-8B3D-C89E69259B3E}" destId="{6C919CF0-29FF-934D-AD07-46712C540485}" srcOrd="1" destOrd="0" presId="urn:microsoft.com/office/officeart/2008/layout/LinedList"/>
    <dgm:cxn modelId="{A8B73273-8499-7D4D-AFC5-7A34F68D1220}" type="presParOf" srcId="{3EE95D32-43F8-B34A-BFF3-FCE6F1637CBD}" destId="{759693A4-649E-DD41-893C-C13FE391BACD}" srcOrd="2" destOrd="0" presId="urn:microsoft.com/office/officeart/2008/layout/LinedList"/>
    <dgm:cxn modelId="{FF09D9C9-09C1-E84F-92FC-2E2935829A00}" type="presParOf" srcId="{3EE95D32-43F8-B34A-BFF3-FCE6F1637CBD}" destId="{F2429BA8-D552-504A-9458-34A88D70959F}" srcOrd="3" destOrd="0" presId="urn:microsoft.com/office/officeart/2008/layout/LinedList"/>
    <dgm:cxn modelId="{160B9289-C67A-BC45-AF7A-71ED9B3733A5}" type="presParOf" srcId="{F2429BA8-D552-504A-9458-34A88D70959F}" destId="{13E7F8C6-3E3A-6E4C-BA48-FFDA295BFEDD}" srcOrd="0" destOrd="0" presId="urn:microsoft.com/office/officeart/2008/layout/LinedList"/>
    <dgm:cxn modelId="{4F0FBA1C-82A4-6C45-B08E-52BCE5615B89}" type="presParOf" srcId="{F2429BA8-D552-504A-9458-34A88D70959F}" destId="{B5E3BB47-2AFB-C44A-A2FC-F9E00388B982}" srcOrd="1" destOrd="0" presId="urn:microsoft.com/office/officeart/2008/layout/LinedList"/>
    <dgm:cxn modelId="{BB01611D-E5A9-934A-9C66-D36CA6023CC7}" type="presParOf" srcId="{3EE95D32-43F8-B34A-BFF3-FCE6F1637CBD}" destId="{5D47B2C4-4D53-DF4C-A301-CF82EC781D4D}" srcOrd="4" destOrd="0" presId="urn:microsoft.com/office/officeart/2008/layout/LinedList"/>
    <dgm:cxn modelId="{88F2CC73-BA83-124D-9FB5-3FAF23F848DA}" type="presParOf" srcId="{3EE95D32-43F8-B34A-BFF3-FCE6F1637CBD}" destId="{90C94D30-47FF-824B-B066-A97BE8A1B4F2}" srcOrd="5" destOrd="0" presId="urn:microsoft.com/office/officeart/2008/layout/LinedList"/>
    <dgm:cxn modelId="{620CE578-F31E-5C4B-A04D-27430237FA58}" type="presParOf" srcId="{90C94D30-47FF-824B-B066-A97BE8A1B4F2}" destId="{58269936-9D3F-154D-A71B-A9055CCF0092}" srcOrd="0" destOrd="0" presId="urn:microsoft.com/office/officeart/2008/layout/LinedList"/>
    <dgm:cxn modelId="{B25FD090-14FA-0041-B9C0-F174B04F7C0C}" type="presParOf" srcId="{90C94D30-47FF-824B-B066-A97BE8A1B4F2}" destId="{60E02B4F-2CA6-E741-A5B0-74583F1749E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92C28E-DBAC-441B-B43C-0E4985D630F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9307BB5-F504-4083-9B70-FD6102BC7FEC}">
      <dgm:prSet custT="1"/>
      <dgm:spPr/>
      <dgm:t>
        <a:bodyPr/>
        <a:lstStyle/>
        <a:p>
          <a:pPr rtl="0"/>
          <a:r>
            <a:rPr lang="en-US" sz="2400" dirty="0">
              <a:latin typeface="Corbel" panose="020B0503020204020204"/>
            </a:rPr>
            <a:t>Levels</a:t>
          </a:r>
          <a:r>
            <a:rPr lang="en-US" sz="2400" dirty="0"/>
            <a:t> of cultural competence</a:t>
          </a:r>
        </a:p>
      </dgm:t>
    </dgm:pt>
    <dgm:pt modelId="{568EAEDC-7F2C-4FA4-91ED-7D12D27C7097}" type="parTrans" cxnId="{6921035E-06B6-4369-9B6A-4EB1713C07DD}">
      <dgm:prSet/>
      <dgm:spPr/>
      <dgm:t>
        <a:bodyPr/>
        <a:lstStyle/>
        <a:p>
          <a:endParaRPr lang="en-US"/>
        </a:p>
      </dgm:t>
    </dgm:pt>
    <dgm:pt modelId="{E85D8029-AD2D-4902-B8DC-8CBFE8F30D73}" type="sibTrans" cxnId="{6921035E-06B6-4369-9B6A-4EB1713C07DD}">
      <dgm:prSet/>
      <dgm:spPr/>
      <dgm:t>
        <a:bodyPr/>
        <a:lstStyle/>
        <a:p>
          <a:endParaRPr lang="en-US"/>
        </a:p>
      </dgm:t>
    </dgm:pt>
    <dgm:pt modelId="{28E930C5-4CDD-45DC-88A5-136C245FD124}">
      <dgm:prSet custT="1"/>
      <dgm:spPr/>
      <dgm:t>
        <a:bodyPr/>
        <a:lstStyle/>
        <a:p>
          <a:pPr rtl="0"/>
          <a:r>
            <a:rPr lang="en-US" sz="2400" dirty="0">
              <a:latin typeface="Corbel" panose="020B0503020204020204"/>
            </a:rPr>
            <a:t>Patient-centered</a:t>
          </a:r>
          <a:r>
            <a:rPr lang="en-US" sz="2400" dirty="0"/>
            <a:t> care</a:t>
          </a:r>
        </a:p>
      </dgm:t>
    </dgm:pt>
    <dgm:pt modelId="{4239CF36-DA49-4F49-B8F0-14FE5C2C5EF1}" type="parTrans" cxnId="{AE8F5FB7-E8A1-4BE3-A3B5-F16484E39E68}">
      <dgm:prSet/>
      <dgm:spPr/>
      <dgm:t>
        <a:bodyPr/>
        <a:lstStyle/>
        <a:p>
          <a:endParaRPr lang="en-US"/>
        </a:p>
      </dgm:t>
    </dgm:pt>
    <dgm:pt modelId="{D228C947-48D2-440C-AC02-EDF3CDEFE667}" type="sibTrans" cxnId="{AE8F5FB7-E8A1-4BE3-A3B5-F16484E39E68}">
      <dgm:prSet/>
      <dgm:spPr/>
      <dgm:t>
        <a:bodyPr/>
        <a:lstStyle/>
        <a:p>
          <a:endParaRPr lang="en-US"/>
        </a:p>
      </dgm:t>
    </dgm:pt>
    <dgm:pt modelId="{55900AC9-23BD-4FDD-B1CE-C80EDD38939F}">
      <dgm:prSet custT="1"/>
      <dgm:spPr/>
      <dgm:t>
        <a:bodyPr/>
        <a:lstStyle/>
        <a:p>
          <a:pPr rtl="0"/>
          <a:r>
            <a:rPr lang="en-US" sz="2400" dirty="0">
              <a:latin typeface="Corbel" panose="020B0503020204020204"/>
            </a:rPr>
            <a:t>Decreases</a:t>
          </a:r>
          <a:r>
            <a:rPr lang="en-US" sz="2400" dirty="0"/>
            <a:t> health disparities </a:t>
          </a:r>
          <a:r>
            <a:rPr lang="en-US" sz="2400" dirty="0">
              <a:latin typeface="Corbel" panose="020B0503020204020204"/>
            </a:rPr>
            <a:t>&amp; </a:t>
          </a:r>
          <a:r>
            <a:rPr lang="en-US" sz="2400" dirty="0"/>
            <a:t>medical errors</a:t>
          </a:r>
        </a:p>
      </dgm:t>
    </dgm:pt>
    <dgm:pt modelId="{200A6D41-8088-433B-A238-F35A06E1255C}" type="parTrans" cxnId="{8652D1F8-3C03-45B6-8425-B98958683C43}">
      <dgm:prSet/>
      <dgm:spPr/>
      <dgm:t>
        <a:bodyPr/>
        <a:lstStyle/>
        <a:p>
          <a:endParaRPr lang="en-US"/>
        </a:p>
      </dgm:t>
    </dgm:pt>
    <dgm:pt modelId="{31DDF64B-2DA1-4163-AB1E-F01F3892D030}" type="sibTrans" cxnId="{8652D1F8-3C03-45B6-8425-B98958683C43}">
      <dgm:prSet/>
      <dgm:spPr/>
      <dgm:t>
        <a:bodyPr/>
        <a:lstStyle/>
        <a:p>
          <a:endParaRPr lang="en-US"/>
        </a:p>
      </dgm:t>
    </dgm:pt>
    <dgm:pt modelId="{42DFA499-FB29-463A-BC8A-71799D7A8EEC}">
      <dgm:prSet phldr="0" custT="1"/>
      <dgm:spPr/>
      <dgm:t>
        <a:bodyPr/>
        <a:lstStyle/>
        <a:p>
          <a:pPr rtl="0"/>
          <a:r>
            <a:rPr lang="en-US" sz="2400" dirty="0">
              <a:latin typeface="Corbel" panose="020B0503020204020204"/>
            </a:rPr>
            <a:t>Effective</a:t>
          </a:r>
          <a:r>
            <a:rPr lang="en-US" sz="2400" dirty="0"/>
            <a:t> </a:t>
          </a:r>
          <a:r>
            <a:rPr lang="en-US" sz="2400" dirty="0">
              <a:latin typeface="Corbel" panose="020B0503020204020204"/>
            </a:rPr>
            <a:t>Communication</a:t>
          </a:r>
        </a:p>
      </dgm:t>
    </dgm:pt>
    <dgm:pt modelId="{FB3BC297-9BE5-40A2-8DD4-8102AE50BAF5}" type="parTrans" cxnId="{394B8882-57FA-41F6-9647-975C736D0628}">
      <dgm:prSet/>
      <dgm:spPr/>
      <dgm:t>
        <a:bodyPr/>
        <a:lstStyle/>
        <a:p>
          <a:endParaRPr lang="en-US"/>
        </a:p>
      </dgm:t>
    </dgm:pt>
    <dgm:pt modelId="{CBA071EA-0C8D-47E7-B6C8-0B4AFB277809}" type="sibTrans" cxnId="{394B8882-57FA-41F6-9647-975C736D0628}">
      <dgm:prSet/>
      <dgm:spPr/>
      <dgm:t>
        <a:bodyPr/>
        <a:lstStyle/>
        <a:p>
          <a:endParaRPr lang="en-US"/>
        </a:p>
      </dgm:t>
    </dgm:pt>
    <dgm:pt modelId="{6C2E3986-0DCF-47FE-A000-DDF5A3EFC33C}">
      <dgm:prSet phldr="0" custT="1"/>
      <dgm:spPr/>
      <dgm:t>
        <a:bodyPr/>
        <a:lstStyle/>
        <a:p>
          <a:pPr rtl="0"/>
          <a:r>
            <a:rPr lang="en-US" sz="2400" dirty="0">
              <a:latin typeface="Corbel" panose="020B0503020204020204"/>
            </a:rPr>
            <a:t>Comfort</a:t>
          </a:r>
        </a:p>
      </dgm:t>
    </dgm:pt>
    <dgm:pt modelId="{704F54E2-54B6-4CED-A83B-A5C612F5CBA4}" type="parTrans" cxnId="{0D10F6E4-CA62-49D7-8B00-AF62884395CD}">
      <dgm:prSet/>
      <dgm:spPr/>
      <dgm:t>
        <a:bodyPr/>
        <a:lstStyle/>
        <a:p>
          <a:endParaRPr lang="en-US"/>
        </a:p>
      </dgm:t>
    </dgm:pt>
    <dgm:pt modelId="{1597BED3-F1E0-4353-8383-B1CCFDA9EFE9}" type="sibTrans" cxnId="{0D10F6E4-CA62-49D7-8B00-AF62884395CD}">
      <dgm:prSet/>
      <dgm:spPr/>
      <dgm:t>
        <a:bodyPr/>
        <a:lstStyle/>
        <a:p>
          <a:endParaRPr lang="en-US"/>
        </a:p>
      </dgm:t>
    </dgm:pt>
    <dgm:pt modelId="{AF823A3F-D8F2-4D03-97E4-FA8A9DAE2CA4}">
      <dgm:prSet phldr="0" custT="1"/>
      <dgm:spPr/>
      <dgm:t>
        <a:bodyPr/>
        <a:lstStyle/>
        <a:p>
          <a:pPr rtl="0"/>
          <a:r>
            <a:rPr lang="en-US" sz="2400" dirty="0">
              <a:latin typeface="Corbel" panose="020B0503020204020204"/>
            </a:rPr>
            <a:t>Transcultural</a:t>
          </a:r>
          <a:r>
            <a:rPr lang="en-US" sz="2400" dirty="0"/>
            <a:t> </a:t>
          </a:r>
          <a:r>
            <a:rPr lang="en-US" sz="2400" dirty="0">
              <a:latin typeface="Corbel" panose="020B0503020204020204"/>
            </a:rPr>
            <a:t>self-efficacy</a:t>
          </a:r>
        </a:p>
      </dgm:t>
    </dgm:pt>
    <dgm:pt modelId="{258CA51B-74EC-4754-8962-0726DACF7AC8}" type="parTrans" cxnId="{780BCD30-169C-4197-8622-669F20EC3CDB}">
      <dgm:prSet/>
      <dgm:spPr/>
      <dgm:t>
        <a:bodyPr/>
        <a:lstStyle/>
        <a:p>
          <a:endParaRPr lang="en-US"/>
        </a:p>
      </dgm:t>
    </dgm:pt>
    <dgm:pt modelId="{A25015EE-8608-4FD4-B71C-7DF076FCCA56}" type="sibTrans" cxnId="{780BCD30-169C-4197-8622-669F20EC3CDB}">
      <dgm:prSet/>
      <dgm:spPr/>
      <dgm:t>
        <a:bodyPr/>
        <a:lstStyle/>
        <a:p>
          <a:endParaRPr lang="en-US"/>
        </a:p>
      </dgm:t>
    </dgm:pt>
    <dgm:pt modelId="{936518C2-15F5-4E57-BF79-7D84B0B0EB03}">
      <dgm:prSet phldr="0" custT="1"/>
      <dgm:spPr/>
      <dgm:t>
        <a:bodyPr/>
        <a:lstStyle/>
        <a:p>
          <a:r>
            <a:rPr lang="en-US" sz="2400" dirty="0">
              <a:latin typeface="Corbel" panose="020B0503020204020204"/>
            </a:rPr>
            <a:t>Cultural</a:t>
          </a:r>
          <a:r>
            <a:rPr lang="en-US" sz="2400" dirty="0"/>
            <a:t> </a:t>
          </a:r>
          <a:r>
            <a:rPr lang="en-US" sz="2400" dirty="0">
              <a:latin typeface="Corbel" panose="020B0503020204020204"/>
            </a:rPr>
            <a:t>sensitivity </a:t>
          </a:r>
          <a:endParaRPr lang="en-US" sz="2400" dirty="0"/>
        </a:p>
      </dgm:t>
    </dgm:pt>
    <dgm:pt modelId="{1700324B-74CA-41D5-A287-CA7D692DF2B9}" type="parTrans" cxnId="{B731A4B5-9788-4179-B0A9-2DF11243D962}">
      <dgm:prSet/>
      <dgm:spPr/>
      <dgm:t>
        <a:bodyPr/>
        <a:lstStyle/>
        <a:p>
          <a:endParaRPr lang="en-US"/>
        </a:p>
      </dgm:t>
    </dgm:pt>
    <dgm:pt modelId="{71E67AF4-D33C-4CE6-BC8A-1379D50EA964}" type="sibTrans" cxnId="{B731A4B5-9788-4179-B0A9-2DF11243D962}">
      <dgm:prSet/>
      <dgm:spPr/>
      <dgm:t>
        <a:bodyPr/>
        <a:lstStyle/>
        <a:p>
          <a:endParaRPr lang="en-US"/>
        </a:p>
      </dgm:t>
    </dgm:pt>
    <dgm:pt modelId="{15D2EDFE-769B-461D-A9B6-7F14B9C801BD}">
      <dgm:prSet phldr="0" custT="1"/>
      <dgm:spPr/>
      <dgm:t>
        <a:bodyPr/>
        <a:lstStyle/>
        <a:p>
          <a:pPr rtl="0"/>
          <a:r>
            <a:rPr lang="en-US" sz="2400" dirty="0">
              <a:latin typeface="Corbel" panose="020B0503020204020204"/>
            </a:rPr>
            <a:t>Quality care</a:t>
          </a:r>
        </a:p>
      </dgm:t>
    </dgm:pt>
    <dgm:pt modelId="{6C8169B4-4FC8-4D84-B3C2-8D91F0813390}" type="parTrans" cxnId="{54D0EFF3-2F22-4ADB-830F-6AAA49F46979}">
      <dgm:prSet/>
      <dgm:spPr/>
      <dgm:t>
        <a:bodyPr/>
        <a:lstStyle/>
        <a:p>
          <a:endParaRPr lang="en-US"/>
        </a:p>
      </dgm:t>
    </dgm:pt>
    <dgm:pt modelId="{D934D900-04D1-4900-B096-FE77443D4905}" type="sibTrans" cxnId="{54D0EFF3-2F22-4ADB-830F-6AAA49F46979}">
      <dgm:prSet/>
      <dgm:spPr/>
      <dgm:t>
        <a:bodyPr/>
        <a:lstStyle/>
        <a:p>
          <a:endParaRPr lang="en-US"/>
        </a:p>
      </dgm:t>
    </dgm:pt>
    <dgm:pt modelId="{8B44B00A-D66C-6248-B75C-C31725A367FE}" type="pres">
      <dgm:prSet presAssocID="{A792C28E-DBAC-441B-B43C-0E4985D630F1}" presName="vert0" presStyleCnt="0">
        <dgm:presLayoutVars>
          <dgm:dir/>
          <dgm:animOne val="branch"/>
          <dgm:animLvl val="lvl"/>
        </dgm:presLayoutVars>
      </dgm:prSet>
      <dgm:spPr/>
    </dgm:pt>
    <dgm:pt modelId="{80C827C3-711B-4E44-A3E4-CFE17D0E82AE}" type="pres">
      <dgm:prSet presAssocID="{C9307BB5-F504-4083-9B70-FD6102BC7FEC}" presName="thickLine" presStyleLbl="alignNode1" presStyleIdx="0" presStyleCnt="8"/>
      <dgm:spPr/>
    </dgm:pt>
    <dgm:pt modelId="{6400AC82-B380-E04F-8CFB-93CC716CFEE9}" type="pres">
      <dgm:prSet presAssocID="{C9307BB5-F504-4083-9B70-FD6102BC7FEC}" presName="horz1" presStyleCnt="0"/>
      <dgm:spPr/>
    </dgm:pt>
    <dgm:pt modelId="{A2363A10-7BA0-1342-8557-1BDD895E0CAA}" type="pres">
      <dgm:prSet presAssocID="{C9307BB5-F504-4083-9B70-FD6102BC7FEC}" presName="tx1" presStyleLbl="revTx" presStyleIdx="0" presStyleCnt="8"/>
      <dgm:spPr/>
    </dgm:pt>
    <dgm:pt modelId="{13C959A8-1526-FE42-A92F-77B57A362009}" type="pres">
      <dgm:prSet presAssocID="{C9307BB5-F504-4083-9B70-FD6102BC7FEC}" presName="vert1" presStyleCnt="0"/>
      <dgm:spPr/>
    </dgm:pt>
    <dgm:pt modelId="{56711F8C-EBBA-4FA1-B852-DA10A3387D9D}" type="pres">
      <dgm:prSet presAssocID="{42DFA499-FB29-463A-BC8A-71799D7A8EEC}" presName="thickLine" presStyleLbl="alignNode1" presStyleIdx="1" presStyleCnt="8"/>
      <dgm:spPr/>
    </dgm:pt>
    <dgm:pt modelId="{1953FBDB-3F60-4494-BF28-3CC8B3A40280}" type="pres">
      <dgm:prSet presAssocID="{42DFA499-FB29-463A-BC8A-71799D7A8EEC}" presName="horz1" presStyleCnt="0"/>
      <dgm:spPr/>
    </dgm:pt>
    <dgm:pt modelId="{BC411DD2-AF91-483A-917F-E28250A96C06}" type="pres">
      <dgm:prSet presAssocID="{42DFA499-FB29-463A-BC8A-71799D7A8EEC}" presName="tx1" presStyleLbl="revTx" presStyleIdx="1" presStyleCnt="8"/>
      <dgm:spPr/>
    </dgm:pt>
    <dgm:pt modelId="{57D004E0-DDB0-4367-9849-640680650069}" type="pres">
      <dgm:prSet presAssocID="{42DFA499-FB29-463A-BC8A-71799D7A8EEC}" presName="vert1" presStyleCnt="0"/>
      <dgm:spPr/>
    </dgm:pt>
    <dgm:pt modelId="{A9E080A3-24F2-4B85-B377-34D143A28C30}" type="pres">
      <dgm:prSet presAssocID="{6C2E3986-0DCF-47FE-A000-DDF5A3EFC33C}" presName="thickLine" presStyleLbl="alignNode1" presStyleIdx="2" presStyleCnt="8"/>
      <dgm:spPr/>
    </dgm:pt>
    <dgm:pt modelId="{4DB2A96F-0CCA-4EB5-A5FE-51151435F5D1}" type="pres">
      <dgm:prSet presAssocID="{6C2E3986-0DCF-47FE-A000-DDF5A3EFC33C}" presName="horz1" presStyleCnt="0"/>
      <dgm:spPr/>
    </dgm:pt>
    <dgm:pt modelId="{B2EF3091-57D1-46A8-ADBE-3457237FF5BD}" type="pres">
      <dgm:prSet presAssocID="{6C2E3986-0DCF-47FE-A000-DDF5A3EFC33C}" presName="tx1" presStyleLbl="revTx" presStyleIdx="2" presStyleCnt="8"/>
      <dgm:spPr/>
    </dgm:pt>
    <dgm:pt modelId="{C14CA84F-63F2-4308-B5FF-576B3E9A72FD}" type="pres">
      <dgm:prSet presAssocID="{6C2E3986-0DCF-47FE-A000-DDF5A3EFC33C}" presName="vert1" presStyleCnt="0"/>
      <dgm:spPr/>
    </dgm:pt>
    <dgm:pt modelId="{5177CA44-D59B-40BE-A9E8-91B7EDD3CC48}" type="pres">
      <dgm:prSet presAssocID="{AF823A3F-D8F2-4D03-97E4-FA8A9DAE2CA4}" presName="thickLine" presStyleLbl="alignNode1" presStyleIdx="3" presStyleCnt="8"/>
      <dgm:spPr/>
    </dgm:pt>
    <dgm:pt modelId="{DE702901-9115-4AE3-A6E0-683468D67BD2}" type="pres">
      <dgm:prSet presAssocID="{AF823A3F-D8F2-4D03-97E4-FA8A9DAE2CA4}" presName="horz1" presStyleCnt="0"/>
      <dgm:spPr/>
    </dgm:pt>
    <dgm:pt modelId="{C451E471-AB37-474A-ADF1-D1E0BEAC3E5C}" type="pres">
      <dgm:prSet presAssocID="{AF823A3F-D8F2-4D03-97E4-FA8A9DAE2CA4}" presName="tx1" presStyleLbl="revTx" presStyleIdx="3" presStyleCnt="8"/>
      <dgm:spPr/>
    </dgm:pt>
    <dgm:pt modelId="{7512DD9C-FD15-438C-B117-A4443943475A}" type="pres">
      <dgm:prSet presAssocID="{AF823A3F-D8F2-4D03-97E4-FA8A9DAE2CA4}" presName="vert1" presStyleCnt="0"/>
      <dgm:spPr/>
    </dgm:pt>
    <dgm:pt modelId="{C40D55A5-FF31-41A1-92B2-3164E7EEE84F}" type="pres">
      <dgm:prSet presAssocID="{936518C2-15F5-4E57-BF79-7D84B0B0EB03}" presName="thickLine" presStyleLbl="alignNode1" presStyleIdx="4" presStyleCnt="8"/>
      <dgm:spPr/>
    </dgm:pt>
    <dgm:pt modelId="{E0C4A01A-1620-4A3F-B346-975AD5E9406E}" type="pres">
      <dgm:prSet presAssocID="{936518C2-15F5-4E57-BF79-7D84B0B0EB03}" presName="horz1" presStyleCnt="0"/>
      <dgm:spPr/>
    </dgm:pt>
    <dgm:pt modelId="{FBC6FEDD-22F6-4878-816F-10B028625454}" type="pres">
      <dgm:prSet presAssocID="{936518C2-15F5-4E57-BF79-7D84B0B0EB03}" presName="tx1" presStyleLbl="revTx" presStyleIdx="4" presStyleCnt="8"/>
      <dgm:spPr/>
    </dgm:pt>
    <dgm:pt modelId="{FBC3D5D3-F899-4EA1-A3BF-35849691B12F}" type="pres">
      <dgm:prSet presAssocID="{936518C2-15F5-4E57-BF79-7D84B0B0EB03}" presName="vert1" presStyleCnt="0"/>
      <dgm:spPr/>
    </dgm:pt>
    <dgm:pt modelId="{F3E79841-67DD-4342-AE47-305D898A40C7}" type="pres">
      <dgm:prSet presAssocID="{28E930C5-4CDD-45DC-88A5-136C245FD124}" presName="thickLine" presStyleLbl="alignNode1" presStyleIdx="5" presStyleCnt="8"/>
      <dgm:spPr/>
    </dgm:pt>
    <dgm:pt modelId="{1C175EB1-371C-744C-A36E-DF63D90D6922}" type="pres">
      <dgm:prSet presAssocID="{28E930C5-4CDD-45DC-88A5-136C245FD124}" presName="horz1" presStyleCnt="0"/>
      <dgm:spPr/>
    </dgm:pt>
    <dgm:pt modelId="{124927E3-1587-3B4C-91F0-78F4C3C28EFC}" type="pres">
      <dgm:prSet presAssocID="{28E930C5-4CDD-45DC-88A5-136C245FD124}" presName="tx1" presStyleLbl="revTx" presStyleIdx="5" presStyleCnt="8"/>
      <dgm:spPr/>
    </dgm:pt>
    <dgm:pt modelId="{F57E3362-14A2-E34A-8910-CD9DE5B33D6F}" type="pres">
      <dgm:prSet presAssocID="{28E930C5-4CDD-45DC-88A5-136C245FD124}" presName="vert1" presStyleCnt="0"/>
      <dgm:spPr/>
    </dgm:pt>
    <dgm:pt modelId="{0F3289F2-CE23-4DDF-B43A-38B7F746D1A3}" type="pres">
      <dgm:prSet presAssocID="{15D2EDFE-769B-461D-A9B6-7F14B9C801BD}" presName="thickLine" presStyleLbl="alignNode1" presStyleIdx="6" presStyleCnt="8"/>
      <dgm:spPr/>
    </dgm:pt>
    <dgm:pt modelId="{29616F43-38B2-426A-BDC4-0B17E568F8DA}" type="pres">
      <dgm:prSet presAssocID="{15D2EDFE-769B-461D-A9B6-7F14B9C801BD}" presName="horz1" presStyleCnt="0"/>
      <dgm:spPr/>
    </dgm:pt>
    <dgm:pt modelId="{61F4FD65-A5AB-4362-9848-0C7DF11FB53B}" type="pres">
      <dgm:prSet presAssocID="{15D2EDFE-769B-461D-A9B6-7F14B9C801BD}" presName="tx1" presStyleLbl="revTx" presStyleIdx="6" presStyleCnt="8"/>
      <dgm:spPr/>
    </dgm:pt>
    <dgm:pt modelId="{8662AB34-D7E4-4504-8E1F-F9CC2B5FF2B2}" type="pres">
      <dgm:prSet presAssocID="{15D2EDFE-769B-461D-A9B6-7F14B9C801BD}" presName="vert1" presStyleCnt="0"/>
      <dgm:spPr/>
    </dgm:pt>
    <dgm:pt modelId="{566AEFEE-BB21-2747-94BB-3C2BB2170DD0}" type="pres">
      <dgm:prSet presAssocID="{55900AC9-23BD-4FDD-B1CE-C80EDD38939F}" presName="thickLine" presStyleLbl="alignNode1" presStyleIdx="7" presStyleCnt="8"/>
      <dgm:spPr/>
    </dgm:pt>
    <dgm:pt modelId="{B0BE976F-3838-344A-8A0F-E789B14E0AAD}" type="pres">
      <dgm:prSet presAssocID="{55900AC9-23BD-4FDD-B1CE-C80EDD38939F}" presName="horz1" presStyleCnt="0"/>
      <dgm:spPr/>
    </dgm:pt>
    <dgm:pt modelId="{9621D23C-98EF-DA46-AA02-A79D16F17813}" type="pres">
      <dgm:prSet presAssocID="{55900AC9-23BD-4FDD-B1CE-C80EDD38939F}" presName="tx1" presStyleLbl="revTx" presStyleIdx="7" presStyleCnt="8"/>
      <dgm:spPr/>
    </dgm:pt>
    <dgm:pt modelId="{9E16FA54-9A03-2147-A69E-46CB5CA8861D}" type="pres">
      <dgm:prSet presAssocID="{55900AC9-23BD-4FDD-B1CE-C80EDD38939F}" presName="vert1" presStyleCnt="0"/>
      <dgm:spPr/>
    </dgm:pt>
  </dgm:ptLst>
  <dgm:cxnLst>
    <dgm:cxn modelId="{24443415-BC8B-4207-A308-03C9D6998698}" type="presOf" srcId="{6C2E3986-0DCF-47FE-A000-DDF5A3EFC33C}" destId="{B2EF3091-57D1-46A8-ADBE-3457237FF5BD}" srcOrd="0" destOrd="0" presId="urn:microsoft.com/office/officeart/2008/layout/LinedList"/>
    <dgm:cxn modelId="{D5CFBD18-EDF3-4750-985B-CCFCBAB76A70}" type="presOf" srcId="{55900AC9-23BD-4FDD-B1CE-C80EDD38939F}" destId="{9621D23C-98EF-DA46-AA02-A79D16F17813}" srcOrd="0" destOrd="0" presId="urn:microsoft.com/office/officeart/2008/layout/LinedList"/>
    <dgm:cxn modelId="{780BCD30-169C-4197-8622-669F20EC3CDB}" srcId="{A792C28E-DBAC-441B-B43C-0E4985D630F1}" destId="{AF823A3F-D8F2-4D03-97E4-FA8A9DAE2CA4}" srcOrd="3" destOrd="0" parTransId="{258CA51B-74EC-4754-8962-0726DACF7AC8}" sibTransId="{A25015EE-8608-4FD4-B71C-7DF076FCCA56}"/>
    <dgm:cxn modelId="{A8A4A25C-491A-4631-9176-8EDEE6C83F20}" type="presOf" srcId="{AF823A3F-D8F2-4D03-97E4-FA8A9DAE2CA4}" destId="{C451E471-AB37-474A-ADF1-D1E0BEAC3E5C}" srcOrd="0" destOrd="0" presId="urn:microsoft.com/office/officeart/2008/layout/LinedList"/>
    <dgm:cxn modelId="{6921035E-06B6-4369-9B6A-4EB1713C07DD}" srcId="{A792C28E-DBAC-441B-B43C-0E4985D630F1}" destId="{C9307BB5-F504-4083-9B70-FD6102BC7FEC}" srcOrd="0" destOrd="0" parTransId="{568EAEDC-7F2C-4FA4-91ED-7D12D27C7097}" sibTransId="{E85D8029-AD2D-4902-B8DC-8CBFE8F30D73}"/>
    <dgm:cxn modelId="{21872D41-82FF-478F-B49A-63A0F211A11E}" type="presOf" srcId="{C9307BB5-F504-4083-9B70-FD6102BC7FEC}" destId="{A2363A10-7BA0-1342-8557-1BDD895E0CAA}" srcOrd="0" destOrd="0" presId="urn:microsoft.com/office/officeart/2008/layout/LinedList"/>
    <dgm:cxn modelId="{394B8882-57FA-41F6-9647-975C736D0628}" srcId="{A792C28E-DBAC-441B-B43C-0E4985D630F1}" destId="{42DFA499-FB29-463A-BC8A-71799D7A8EEC}" srcOrd="1" destOrd="0" parTransId="{FB3BC297-9BE5-40A2-8DD4-8102AE50BAF5}" sibTransId="{CBA071EA-0C8D-47E7-B6C8-0B4AFB277809}"/>
    <dgm:cxn modelId="{D7E87794-0A13-4130-B57E-1DBBC01F7AB2}" type="presOf" srcId="{15D2EDFE-769B-461D-A9B6-7F14B9C801BD}" destId="{61F4FD65-A5AB-4362-9848-0C7DF11FB53B}" srcOrd="0" destOrd="0" presId="urn:microsoft.com/office/officeart/2008/layout/LinedList"/>
    <dgm:cxn modelId="{D613969C-E368-4EEB-AC8D-83486064012F}" type="presOf" srcId="{42DFA499-FB29-463A-BC8A-71799D7A8EEC}" destId="{BC411DD2-AF91-483A-917F-E28250A96C06}" srcOrd="0" destOrd="0" presId="urn:microsoft.com/office/officeart/2008/layout/LinedList"/>
    <dgm:cxn modelId="{92A679AF-3ABC-A24A-9899-54A31FEF37EB}" type="presOf" srcId="{A792C28E-DBAC-441B-B43C-0E4985D630F1}" destId="{8B44B00A-D66C-6248-B75C-C31725A367FE}" srcOrd="0" destOrd="0" presId="urn:microsoft.com/office/officeart/2008/layout/LinedList"/>
    <dgm:cxn modelId="{B731A4B5-9788-4179-B0A9-2DF11243D962}" srcId="{A792C28E-DBAC-441B-B43C-0E4985D630F1}" destId="{936518C2-15F5-4E57-BF79-7D84B0B0EB03}" srcOrd="4" destOrd="0" parTransId="{1700324B-74CA-41D5-A287-CA7D692DF2B9}" sibTransId="{71E67AF4-D33C-4CE6-BC8A-1379D50EA964}"/>
    <dgm:cxn modelId="{AE8F5FB7-E8A1-4BE3-A3B5-F16484E39E68}" srcId="{A792C28E-DBAC-441B-B43C-0E4985D630F1}" destId="{28E930C5-4CDD-45DC-88A5-136C245FD124}" srcOrd="5" destOrd="0" parTransId="{4239CF36-DA49-4F49-B8F0-14FE5C2C5EF1}" sibTransId="{D228C947-48D2-440C-AC02-EDF3CDEFE667}"/>
    <dgm:cxn modelId="{0D10F6E4-CA62-49D7-8B00-AF62884395CD}" srcId="{A792C28E-DBAC-441B-B43C-0E4985D630F1}" destId="{6C2E3986-0DCF-47FE-A000-DDF5A3EFC33C}" srcOrd="2" destOrd="0" parTransId="{704F54E2-54B6-4CED-A83B-A5C612F5CBA4}" sibTransId="{1597BED3-F1E0-4353-8383-B1CCFDA9EFE9}"/>
    <dgm:cxn modelId="{51DCD9E9-791D-404B-ADC4-8A97C9242E5B}" type="presOf" srcId="{28E930C5-4CDD-45DC-88A5-136C245FD124}" destId="{124927E3-1587-3B4C-91F0-78F4C3C28EFC}" srcOrd="0" destOrd="0" presId="urn:microsoft.com/office/officeart/2008/layout/LinedList"/>
    <dgm:cxn modelId="{CAFD57ED-8702-4DC8-A367-D2D85D768C15}" type="presOf" srcId="{936518C2-15F5-4E57-BF79-7D84B0B0EB03}" destId="{FBC6FEDD-22F6-4878-816F-10B028625454}" srcOrd="0" destOrd="0" presId="urn:microsoft.com/office/officeart/2008/layout/LinedList"/>
    <dgm:cxn modelId="{54D0EFF3-2F22-4ADB-830F-6AAA49F46979}" srcId="{A792C28E-DBAC-441B-B43C-0E4985D630F1}" destId="{15D2EDFE-769B-461D-A9B6-7F14B9C801BD}" srcOrd="6" destOrd="0" parTransId="{6C8169B4-4FC8-4D84-B3C2-8D91F0813390}" sibTransId="{D934D900-04D1-4900-B096-FE77443D4905}"/>
    <dgm:cxn modelId="{8652D1F8-3C03-45B6-8425-B98958683C43}" srcId="{A792C28E-DBAC-441B-B43C-0E4985D630F1}" destId="{55900AC9-23BD-4FDD-B1CE-C80EDD38939F}" srcOrd="7" destOrd="0" parTransId="{200A6D41-8088-433B-A238-F35A06E1255C}" sibTransId="{31DDF64B-2DA1-4163-AB1E-F01F3892D030}"/>
    <dgm:cxn modelId="{40F3A7E4-A56F-4918-A4AE-DBD3678A76E2}" type="presParOf" srcId="{8B44B00A-D66C-6248-B75C-C31725A367FE}" destId="{80C827C3-711B-4E44-A3E4-CFE17D0E82AE}" srcOrd="0" destOrd="0" presId="urn:microsoft.com/office/officeart/2008/layout/LinedList"/>
    <dgm:cxn modelId="{FC80DC9B-10B2-4C39-A281-C8B5DEDAEEAA}" type="presParOf" srcId="{8B44B00A-D66C-6248-B75C-C31725A367FE}" destId="{6400AC82-B380-E04F-8CFB-93CC716CFEE9}" srcOrd="1" destOrd="0" presId="urn:microsoft.com/office/officeart/2008/layout/LinedList"/>
    <dgm:cxn modelId="{200DB894-EA11-437F-BB1C-CB0C0F1577C3}" type="presParOf" srcId="{6400AC82-B380-E04F-8CFB-93CC716CFEE9}" destId="{A2363A10-7BA0-1342-8557-1BDD895E0CAA}" srcOrd="0" destOrd="0" presId="urn:microsoft.com/office/officeart/2008/layout/LinedList"/>
    <dgm:cxn modelId="{92953796-020B-461E-8E93-167E5F33EA40}" type="presParOf" srcId="{6400AC82-B380-E04F-8CFB-93CC716CFEE9}" destId="{13C959A8-1526-FE42-A92F-77B57A362009}" srcOrd="1" destOrd="0" presId="urn:microsoft.com/office/officeart/2008/layout/LinedList"/>
    <dgm:cxn modelId="{E722EA4E-5520-42EE-8696-9D3BFE4E744C}" type="presParOf" srcId="{8B44B00A-D66C-6248-B75C-C31725A367FE}" destId="{56711F8C-EBBA-4FA1-B852-DA10A3387D9D}" srcOrd="2" destOrd="0" presId="urn:microsoft.com/office/officeart/2008/layout/LinedList"/>
    <dgm:cxn modelId="{A717D643-7101-4D38-ADF6-143582FDF0F6}" type="presParOf" srcId="{8B44B00A-D66C-6248-B75C-C31725A367FE}" destId="{1953FBDB-3F60-4494-BF28-3CC8B3A40280}" srcOrd="3" destOrd="0" presId="urn:microsoft.com/office/officeart/2008/layout/LinedList"/>
    <dgm:cxn modelId="{21132D23-6EAB-4805-A13A-E0055E83B133}" type="presParOf" srcId="{1953FBDB-3F60-4494-BF28-3CC8B3A40280}" destId="{BC411DD2-AF91-483A-917F-E28250A96C06}" srcOrd="0" destOrd="0" presId="urn:microsoft.com/office/officeart/2008/layout/LinedList"/>
    <dgm:cxn modelId="{0039F584-BF46-4859-B9E5-71A83AD1531E}" type="presParOf" srcId="{1953FBDB-3F60-4494-BF28-3CC8B3A40280}" destId="{57D004E0-DDB0-4367-9849-640680650069}" srcOrd="1" destOrd="0" presId="urn:microsoft.com/office/officeart/2008/layout/LinedList"/>
    <dgm:cxn modelId="{FF6900BC-9CE3-421E-B899-B60612588FED}" type="presParOf" srcId="{8B44B00A-D66C-6248-B75C-C31725A367FE}" destId="{A9E080A3-24F2-4B85-B377-34D143A28C30}" srcOrd="4" destOrd="0" presId="urn:microsoft.com/office/officeart/2008/layout/LinedList"/>
    <dgm:cxn modelId="{2FD20601-B397-402A-AC58-3C89C8E4F351}" type="presParOf" srcId="{8B44B00A-D66C-6248-B75C-C31725A367FE}" destId="{4DB2A96F-0CCA-4EB5-A5FE-51151435F5D1}" srcOrd="5" destOrd="0" presId="urn:microsoft.com/office/officeart/2008/layout/LinedList"/>
    <dgm:cxn modelId="{A85DE5D4-58A6-4874-9323-AC77536841ED}" type="presParOf" srcId="{4DB2A96F-0CCA-4EB5-A5FE-51151435F5D1}" destId="{B2EF3091-57D1-46A8-ADBE-3457237FF5BD}" srcOrd="0" destOrd="0" presId="urn:microsoft.com/office/officeart/2008/layout/LinedList"/>
    <dgm:cxn modelId="{2938AF1F-24E6-4D77-92C4-9A93CF939CBB}" type="presParOf" srcId="{4DB2A96F-0CCA-4EB5-A5FE-51151435F5D1}" destId="{C14CA84F-63F2-4308-B5FF-576B3E9A72FD}" srcOrd="1" destOrd="0" presId="urn:microsoft.com/office/officeart/2008/layout/LinedList"/>
    <dgm:cxn modelId="{2EF0D24A-8927-4AE9-91E0-235DF3999804}" type="presParOf" srcId="{8B44B00A-D66C-6248-B75C-C31725A367FE}" destId="{5177CA44-D59B-40BE-A9E8-91B7EDD3CC48}" srcOrd="6" destOrd="0" presId="urn:microsoft.com/office/officeart/2008/layout/LinedList"/>
    <dgm:cxn modelId="{6E7C0E4B-0F81-4FA6-94B6-A66484A94E5E}" type="presParOf" srcId="{8B44B00A-D66C-6248-B75C-C31725A367FE}" destId="{DE702901-9115-4AE3-A6E0-683468D67BD2}" srcOrd="7" destOrd="0" presId="urn:microsoft.com/office/officeart/2008/layout/LinedList"/>
    <dgm:cxn modelId="{9B7493A4-D4CC-41BE-A3F4-00D42AB650D1}" type="presParOf" srcId="{DE702901-9115-4AE3-A6E0-683468D67BD2}" destId="{C451E471-AB37-474A-ADF1-D1E0BEAC3E5C}" srcOrd="0" destOrd="0" presId="urn:microsoft.com/office/officeart/2008/layout/LinedList"/>
    <dgm:cxn modelId="{28D6FB50-620C-4511-A8C2-144671B5F7C2}" type="presParOf" srcId="{DE702901-9115-4AE3-A6E0-683468D67BD2}" destId="{7512DD9C-FD15-438C-B117-A4443943475A}" srcOrd="1" destOrd="0" presId="urn:microsoft.com/office/officeart/2008/layout/LinedList"/>
    <dgm:cxn modelId="{3303F539-0D86-462B-B0F7-3034B2511B48}" type="presParOf" srcId="{8B44B00A-D66C-6248-B75C-C31725A367FE}" destId="{C40D55A5-FF31-41A1-92B2-3164E7EEE84F}" srcOrd="8" destOrd="0" presId="urn:microsoft.com/office/officeart/2008/layout/LinedList"/>
    <dgm:cxn modelId="{293C4FAD-1AC1-43D6-8712-80530F896E35}" type="presParOf" srcId="{8B44B00A-D66C-6248-B75C-C31725A367FE}" destId="{E0C4A01A-1620-4A3F-B346-975AD5E9406E}" srcOrd="9" destOrd="0" presId="urn:microsoft.com/office/officeart/2008/layout/LinedList"/>
    <dgm:cxn modelId="{331804DB-7897-47BD-900C-3F6218525B34}" type="presParOf" srcId="{E0C4A01A-1620-4A3F-B346-975AD5E9406E}" destId="{FBC6FEDD-22F6-4878-816F-10B028625454}" srcOrd="0" destOrd="0" presId="urn:microsoft.com/office/officeart/2008/layout/LinedList"/>
    <dgm:cxn modelId="{16878477-FBE3-4B7F-AE99-B1583AF1EFAF}" type="presParOf" srcId="{E0C4A01A-1620-4A3F-B346-975AD5E9406E}" destId="{FBC3D5D3-F899-4EA1-A3BF-35849691B12F}" srcOrd="1" destOrd="0" presId="urn:microsoft.com/office/officeart/2008/layout/LinedList"/>
    <dgm:cxn modelId="{36CBB291-3771-4953-94BC-2FA3ABB42614}" type="presParOf" srcId="{8B44B00A-D66C-6248-B75C-C31725A367FE}" destId="{F3E79841-67DD-4342-AE47-305D898A40C7}" srcOrd="10" destOrd="0" presId="urn:microsoft.com/office/officeart/2008/layout/LinedList"/>
    <dgm:cxn modelId="{0A417A18-C0BD-41C7-95B6-BE0F2ED1DE78}" type="presParOf" srcId="{8B44B00A-D66C-6248-B75C-C31725A367FE}" destId="{1C175EB1-371C-744C-A36E-DF63D90D6922}" srcOrd="11" destOrd="0" presId="urn:microsoft.com/office/officeart/2008/layout/LinedList"/>
    <dgm:cxn modelId="{E1A1885B-EF45-4AAE-A259-562F8F60CCA2}" type="presParOf" srcId="{1C175EB1-371C-744C-A36E-DF63D90D6922}" destId="{124927E3-1587-3B4C-91F0-78F4C3C28EFC}" srcOrd="0" destOrd="0" presId="urn:microsoft.com/office/officeart/2008/layout/LinedList"/>
    <dgm:cxn modelId="{81B0C243-54AA-4767-8695-5891DE10F425}" type="presParOf" srcId="{1C175EB1-371C-744C-A36E-DF63D90D6922}" destId="{F57E3362-14A2-E34A-8910-CD9DE5B33D6F}" srcOrd="1" destOrd="0" presId="urn:microsoft.com/office/officeart/2008/layout/LinedList"/>
    <dgm:cxn modelId="{F2D8B2EB-5A9C-4803-8552-98F5820BF96E}" type="presParOf" srcId="{8B44B00A-D66C-6248-B75C-C31725A367FE}" destId="{0F3289F2-CE23-4DDF-B43A-38B7F746D1A3}" srcOrd="12" destOrd="0" presId="urn:microsoft.com/office/officeart/2008/layout/LinedList"/>
    <dgm:cxn modelId="{29F81E61-8385-4FA4-A351-D3F5F90C46B9}" type="presParOf" srcId="{8B44B00A-D66C-6248-B75C-C31725A367FE}" destId="{29616F43-38B2-426A-BDC4-0B17E568F8DA}" srcOrd="13" destOrd="0" presId="urn:microsoft.com/office/officeart/2008/layout/LinedList"/>
    <dgm:cxn modelId="{82F30447-22A5-417A-8F59-AFC41C5DF80E}" type="presParOf" srcId="{29616F43-38B2-426A-BDC4-0B17E568F8DA}" destId="{61F4FD65-A5AB-4362-9848-0C7DF11FB53B}" srcOrd="0" destOrd="0" presId="urn:microsoft.com/office/officeart/2008/layout/LinedList"/>
    <dgm:cxn modelId="{ACC387B9-D93F-4CDC-B19D-E41FEEF7FCB3}" type="presParOf" srcId="{29616F43-38B2-426A-BDC4-0B17E568F8DA}" destId="{8662AB34-D7E4-4504-8E1F-F9CC2B5FF2B2}" srcOrd="1" destOrd="0" presId="urn:microsoft.com/office/officeart/2008/layout/LinedList"/>
    <dgm:cxn modelId="{5D62C628-71AF-454D-BE2A-391A8E75A90D}" type="presParOf" srcId="{8B44B00A-D66C-6248-B75C-C31725A367FE}" destId="{566AEFEE-BB21-2747-94BB-3C2BB2170DD0}" srcOrd="14" destOrd="0" presId="urn:microsoft.com/office/officeart/2008/layout/LinedList"/>
    <dgm:cxn modelId="{468B9D14-2A57-414E-B8AE-E1B09B1F1255}" type="presParOf" srcId="{8B44B00A-D66C-6248-B75C-C31725A367FE}" destId="{B0BE976F-3838-344A-8A0F-E789B14E0AAD}" srcOrd="15" destOrd="0" presId="urn:microsoft.com/office/officeart/2008/layout/LinedList"/>
    <dgm:cxn modelId="{8F184726-7CCD-41A2-81FC-38B355673F05}" type="presParOf" srcId="{B0BE976F-3838-344A-8A0F-E789B14E0AAD}" destId="{9621D23C-98EF-DA46-AA02-A79D16F17813}" srcOrd="0" destOrd="0" presId="urn:microsoft.com/office/officeart/2008/layout/LinedList"/>
    <dgm:cxn modelId="{AECBC30A-2105-4C73-A3FF-1EBFAC383628}" type="presParOf" srcId="{B0BE976F-3838-344A-8A0F-E789B14E0AAD}" destId="{9E16FA54-9A03-2147-A69E-46CB5CA8861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CE95506-AAA2-46A5-9340-480E1F5B9E2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AEEF810-450A-45B7-B607-6894198D93B8}">
      <dgm:prSet/>
      <dgm:spPr/>
      <dgm:t>
        <a:bodyPr/>
        <a:lstStyle/>
        <a:p>
          <a:r>
            <a:rPr lang="en-US" dirty="0"/>
            <a:t>4 C’s of Culture</a:t>
          </a:r>
        </a:p>
      </dgm:t>
    </dgm:pt>
    <dgm:pt modelId="{C8D5761F-B04E-4C23-9607-063155FBFD4A}" type="parTrans" cxnId="{74D6CEA9-84BC-4035-BA63-5EB2942CCBCC}">
      <dgm:prSet/>
      <dgm:spPr/>
      <dgm:t>
        <a:bodyPr/>
        <a:lstStyle/>
        <a:p>
          <a:endParaRPr lang="en-US"/>
        </a:p>
      </dgm:t>
    </dgm:pt>
    <dgm:pt modelId="{C6A70DD2-566F-4719-91FC-BE09553B89F7}" type="sibTrans" cxnId="{74D6CEA9-84BC-4035-BA63-5EB2942CCBCC}">
      <dgm:prSet/>
      <dgm:spPr/>
      <dgm:t>
        <a:bodyPr/>
        <a:lstStyle/>
        <a:p>
          <a:endParaRPr lang="en-US"/>
        </a:p>
      </dgm:t>
    </dgm:pt>
    <dgm:pt modelId="{58C9AEFA-7F4E-4D65-A029-DF9E8B9FAC8D}">
      <dgm:prSet/>
      <dgm:spPr/>
      <dgm:t>
        <a:bodyPr/>
        <a:lstStyle/>
        <a:p>
          <a:r>
            <a:rPr lang="en-US" dirty="0"/>
            <a:t>Consider the problem?</a:t>
          </a:r>
        </a:p>
      </dgm:t>
    </dgm:pt>
    <dgm:pt modelId="{1A419E38-E221-48D4-8729-2924050FF0A4}" type="parTrans" cxnId="{ABD62FD9-6DA5-4275-97DC-D216BC756322}">
      <dgm:prSet/>
      <dgm:spPr/>
      <dgm:t>
        <a:bodyPr/>
        <a:lstStyle/>
        <a:p>
          <a:endParaRPr lang="en-US"/>
        </a:p>
      </dgm:t>
    </dgm:pt>
    <dgm:pt modelId="{EEC8C632-E630-43C7-AA42-057DA4AE0672}" type="sibTrans" cxnId="{ABD62FD9-6DA5-4275-97DC-D216BC756322}">
      <dgm:prSet/>
      <dgm:spPr/>
      <dgm:t>
        <a:bodyPr/>
        <a:lstStyle/>
        <a:p>
          <a:endParaRPr lang="en-US"/>
        </a:p>
      </dgm:t>
    </dgm:pt>
    <dgm:pt modelId="{A3E7DBA5-219F-4015-8C1A-66FF32426297}">
      <dgm:prSet/>
      <dgm:spPr/>
      <dgm:t>
        <a:bodyPr/>
        <a:lstStyle/>
        <a:p>
          <a:r>
            <a:rPr lang="en-US" dirty="0"/>
            <a:t>Cause of the problem?</a:t>
          </a:r>
        </a:p>
      </dgm:t>
    </dgm:pt>
    <dgm:pt modelId="{BEB14C74-3FC6-48A9-950F-C78F78D5602E}" type="parTrans" cxnId="{18AB4B45-ADAB-4927-8E8C-4A5F53138667}">
      <dgm:prSet/>
      <dgm:spPr/>
      <dgm:t>
        <a:bodyPr/>
        <a:lstStyle/>
        <a:p>
          <a:endParaRPr lang="en-US"/>
        </a:p>
      </dgm:t>
    </dgm:pt>
    <dgm:pt modelId="{ABBC516B-0AFD-4280-A2FB-803296C2D84F}" type="sibTrans" cxnId="{18AB4B45-ADAB-4927-8E8C-4A5F53138667}">
      <dgm:prSet/>
      <dgm:spPr/>
      <dgm:t>
        <a:bodyPr/>
        <a:lstStyle/>
        <a:p>
          <a:endParaRPr lang="en-US"/>
        </a:p>
      </dgm:t>
    </dgm:pt>
    <dgm:pt modelId="{F1BEC382-38B0-4463-984B-D68C43C2C417}">
      <dgm:prSet/>
      <dgm:spPr/>
      <dgm:t>
        <a:bodyPr/>
        <a:lstStyle/>
        <a:p>
          <a:r>
            <a:rPr lang="en-US" dirty="0"/>
            <a:t>How they are coping with the problem?</a:t>
          </a:r>
        </a:p>
      </dgm:t>
    </dgm:pt>
    <dgm:pt modelId="{49DEE4E1-97D3-4518-BEA2-D0EE2F3D2393}" type="parTrans" cxnId="{D7FCAF1F-3C16-43D0-A1FC-66CF66D0CAB8}">
      <dgm:prSet/>
      <dgm:spPr/>
      <dgm:t>
        <a:bodyPr/>
        <a:lstStyle/>
        <a:p>
          <a:endParaRPr lang="en-US"/>
        </a:p>
      </dgm:t>
    </dgm:pt>
    <dgm:pt modelId="{5668CD1C-77A1-455E-97F0-C6B1764D181B}" type="sibTrans" cxnId="{D7FCAF1F-3C16-43D0-A1FC-66CF66D0CAB8}">
      <dgm:prSet/>
      <dgm:spPr/>
      <dgm:t>
        <a:bodyPr/>
        <a:lstStyle/>
        <a:p>
          <a:endParaRPr lang="en-US"/>
        </a:p>
      </dgm:t>
    </dgm:pt>
    <dgm:pt modelId="{0916B55D-EFDE-4B2F-AFAC-7CE9E4D17D99}">
      <dgm:prSet/>
      <dgm:spPr/>
      <dgm:t>
        <a:bodyPr/>
        <a:lstStyle/>
        <a:p>
          <a:r>
            <a:rPr lang="en-US" dirty="0"/>
            <a:t>How concerned they are with the problem?</a:t>
          </a:r>
        </a:p>
      </dgm:t>
    </dgm:pt>
    <dgm:pt modelId="{4D16C3F7-865F-4EAE-A210-BCF2065979DB}" type="parTrans" cxnId="{6EBA5F22-CE57-4A41-AEBB-1F29C805D23D}">
      <dgm:prSet/>
      <dgm:spPr/>
      <dgm:t>
        <a:bodyPr/>
        <a:lstStyle/>
        <a:p>
          <a:endParaRPr lang="en-US"/>
        </a:p>
      </dgm:t>
    </dgm:pt>
    <dgm:pt modelId="{9813DED6-98C5-4F03-8F78-662ADBFB93BB}" type="sibTrans" cxnId="{6EBA5F22-CE57-4A41-AEBB-1F29C805D23D}">
      <dgm:prSet/>
      <dgm:spPr/>
      <dgm:t>
        <a:bodyPr/>
        <a:lstStyle/>
        <a:p>
          <a:endParaRPr lang="en-US"/>
        </a:p>
      </dgm:t>
    </dgm:pt>
    <dgm:pt modelId="{F2E79882-AB92-714E-85A2-E02047D00C1B}" type="pres">
      <dgm:prSet presAssocID="{2CE95506-AAA2-46A5-9340-480E1F5B9E22}" presName="linear" presStyleCnt="0">
        <dgm:presLayoutVars>
          <dgm:animLvl val="lvl"/>
          <dgm:resizeHandles val="exact"/>
        </dgm:presLayoutVars>
      </dgm:prSet>
      <dgm:spPr/>
    </dgm:pt>
    <dgm:pt modelId="{5D54F22D-B1AE-DB40-96BF-448450DC681B}" type="pres">
      <dgm:prSet presAssocID="{2AEEF810-450A-45B7-B607-6894198D93B8}" presName="parentText" presStyleLbl="node1" presStyleIdx="0" presStyleCnt="5">
        <dgm:presLayoutVars>
          <dgm:chMax val="0"/>
          <dgm:bulletEnabled val="1"/>
        </dgm:presLayoutVars>
      </dgm:prSet>
      <dgm:spPr/>
    </dgm:pt>
    <dgm:pt modelId="{B0E4C569-4C4E-EE4E-93AC-AA81D4792FE3}" type="pres">
      <dgm:prSet presAssocID="{C6A70DD2-566F-4719-91FC-BE09553B89F7}" presName="spacer" presStyleCnt="0"/>
      <dgm:spPr/>
    </dgm:pt>
    <dgm:pt modelId="{84F07380-F12A-4F42-9108-16496190DDF1}" type="pres">
      <dgm:prSet presAssocID="{58C9AEFA-7F4E-4D65-A029-DF9E8B9FAC8D}" presName="parentText" presStyleLbl="node1" presStyleIdx="1" presStyleCnt="5">
        <dgm:presLayoutVars>
          <dgm:chMax val="0"/>
          <dgm:bulletEnabled val="1"/>
        </dgm:presLayoutVars>
      </dgm:prSet>
      <dgm:spPr/>
    </dgm:pt>
    <dgm:pt modelId="{90D1AB89-2344-9A4D-9644-9381E8A4EBCB}" type="pres">
      <dgm:prSet presAssocID="{EEC8C632-E630-43C7-AA42-057DA4AE0672}" presName="spacer" presStyleCnt="0"/>
      <dgm:spPr/>
    </dgm:pt>
    <dgm:pt modelId="{8511C5D6-F7F1-424A-8BAC-2305A2BD3FA5}" type="pres">
      <dgm:prSet presAssocID="{A3E7DBA5-219F-4015-8C1A-66FF32426297}" presName="parentText" presStyleLbl="node1" presStyleIdx="2" presStyleCnt="5">
        <dgm:presLayoutVars>
          <dgm:chMax val="0"/>
          <dgm:bulletEnabled val="1"/>
        </dgm:presLayoutVars>
      </dgm:prSet>
      <dgm:spPr/>
    </dgm:pt>
    <dgm:pt modelId="{B6085A5C-1E46-B044-9E59-1E2DEABFB1B2}" type="pres">
      <dgm:prSet presAssocID="{ABBC516B-0AFD-4280-A2FB-803296C2D84F}" presName="spacer" presStyleCnt="0"/>
      <dgm:spPr/>
    </dgm:pt>
    <dgm:pt modelId="{E31296CA-AFAA-4E4A-B7FB-429FEDB0B9DD}" type="pres">
      <dgm:prSet presAssocID="{F1BEC382-38B0-4463-984B-D68C43C2C417}" presName="parentText" presStyleLbl="node1" presStyleIdx="3" presStyleCnt="5">
        <dgm:presLayoutVars>
          <dgm:chMax val="0"/>
          <dgm:bulletEnabled val="1"/>
        </dgm:presLayoutVars>
      </dgm:prSet>
      <dgm:spPr/>
    </dgm:pt>
    <dgm:pt modelId="{CE24EE20-0949-0F40-9428-0061795B1FFD}" type="pres">
      <dgm:prSet presAssocID="{5668CD1C-77A1-455E-97F0-C6B1764D181B}" presName="spacer" presStyleCnt="0"/>
      <dgm:spPr/>
    </dgm:pt>
    <dgm:pt modelId="{EA2AA2D4-6873-8143-8307-51A8C3FBF085}" type="pres">
      <dgm:prSet presAssocID="{0916B55D-EFDE-4B2F-AFAC-7CE9E4D17D99}" presName="parentText" presStyleLbl="node1" presStyleIdx="4" presStyleCnt="5">
        <dgm:presLayoutVars>
          <dgm:chMax val="0"/>
          <dgm:bulletEnabled val="1"/>
        </dgm:presLayoutVars>
      </dgm:prSet>
      <dgm:spPr/>
    </dgm:pt>
  </dgm:ptLst>
  <dgm:cxnLst>
    <dgm:cxn modelId="{D7FCAF1F-3C16-43D0-A1FC-66CF66D0CAB8}" srcId="{2CE95506-AAA2-46A5-9340-480E1F5B9E22}" destId="{F1BEC382-38B0-4463-984B-D68C43C2C417}" srcOrd="3" destOrd="0" parTransId="{49DEE4E1-97D3-4518-BEA2-D0EE2F3D2393}" sibTransId="{5668CD1C-77A1-455E-97F0-C6B1764D181B}"/>
    <dgm:cxn modelId="{6EBA5F22-CE57-4A41-AEBB-1F29C805D23D}" srcId="{2CE95506-AAA2-46A5-9340-480E1F5B9E22}" destId="{0916B55D-EFDE-4B2F-AFAC-7CE9E4D17D99}" srcOrd="4" destOrd="0" parTransId="{4D16C3F7-865F-4EAE-A210-BCF2065979DB}" sibTransId="{9813DED6-98C5-4F03-8F78-662ADBFB93BB}"/>
    <dgm:cxn modelId="{07384440-E1AD-3A48-A2B5-BC2712312FA5}" type="presOf" srcId="{2CE95506-AAA2-46A5-9340-480E1F5B9E22}" destId="{F2E79882-AB92-714E-85A2-E02047D00C1B}" srcOrd="0" destOrd="0" presId="urn:microsoft.com/office/officeart/2005/8/layout/vList2"/>
    <dgm:cxn modelId="{5654AB60-61DC-B24E-A290-0041BDE01355}" type="presOf" srcId="{A3E7DBA5-219F-4015-8C1A-66FF32426297}" destId="{8511C5D6-F7F1-424A-8BAC-2305A2BD3FA5}" srcOrd="0" destOrd="0" presId="urn:microsoft.com/office/officeart/2005/8/layout/vList2"/>
    <dgm:cxn modelId="{18AB4B45-ADAB-4927-8E8C-4A5F53138667}" srcId="{2CE95506-AAA2-46A5-9340-480E1F5B9E22}" destId="{A3E7DBA5-219F-4015-8C1A-66FF32426297}" srcOrd="2" destOrd="0" parTransId="{BEB14C74-3FC6-48A9-950F-C78F78D5602E}" sibTransId="{ABBC516B-0AFD-4280-A2FB-803296C2D84F}"/>
    <dgm:cxn modelId="{74D6CEA9-84BC-4035-BA63-5EB2942CCBCC}" srcId="{2CE95506-AAA2-46A5-9340-480E1F5B9E22}" destId="{2AEEF810-450A-45B7-B607-6894198D93B8}" srcOrd="0" destOrd="0" parTransId="{C8D5761F-B04E-4C23-9607-063155FBFD4A}" sibTransId="{C6A70DD2-566F-4719-91FC-BE09553B89F7}"/>
    <dgm:cxn modelId="{F307BCB1-7E92-3D4E-AB07-55B0D0A0E0F2}" type="presOf" srcId="{F1BEC382-38B0-4463-984B-D68C43C2C417}" destId="{E31296CA-AFAA-4E4A-B7FB-429FEDB0B9DD}" srcOrd="0" destOrd="0" presId="urn:microsoft.com/office/officeart/2005/8/layout/vList2"/>
    <dgm:cxn modelId="{A7E207B8-E304-F74A-8319-1BF922CEA693}" type="presOf" srcId="{58C9AEFA-7F4E-4D65-A029-DF9E8B9FAC8D}" destId="{84F07380-F12A-4F42-9108-16496190DDF1}" srcOrd="0" destOrd="0" presId="urn:microsoft.com/office/officeart/2005/8/layout/vList2"/>
    <dgm:cxn modelId="{516116CE-B214-F64D-9233-DB030AB18EEF}" type="presOf" srcId="{2AEEF810-450A-45B7-B607-6894198D93B8}" destId="{5D54F22D-B1AE-DB40-96BF-448450DC681B}" srcOrd="0" destOrd="0" presId="urn:microsoft.com/office/officeart/2005/8/layout/vList2"/>
    <dgm:cxn modelId="{42AF69D8-193F-FA4D-B126-2CA6CCBCF12D}" type="presOf" srcId="{0916B55D-EFDE-4B2F-AFAC-7CE9E4D17D99}" destId="{EA2AA2D4-6873-8143-8307-51A8C3FBF085}" srcOrd="0" destOrd="0" presId="urn:microsoft.com/office/officeart/2005/8/layout/vList2"/>
    <dgm:cxn modelId="{ABD62FD9-6DA5-4275-97DC-D216BC756322}" srcId="{2CE95506-AAA2-46A5-9340-480E1F5B9E22}" destId="{58C9AEFA-7F4E-4D65-A029-DF9E8B9FAC8D}" srcOrd="1" destOrd="0" parTransId="{1A419E38-E221-48D4-8729-2924050FF0A4}" sibTransId="{EEC8C632-E630-43C7-AA42-057DA4AE0672}"/>
    <dgm:cxn modelId="{147E6072-01AC-7B43-9AF5-AC95E31DD4CD}" type="presParOf" srcId="{F2E79882-AB92-714E-85A2-E02047D00C1B}" destId="{5D54F22D-B1AE-DB40-96BF-448450DC681B}" srcOrd="0" destOrd="0" presId="urn:microsoft.com/office/officeart/2005/8/layout/vList2"/>
    <dgm:cxn modelId="{FEE51A0E-D51A-7445-8F25-C281AB2A7D5C}" type="presParOf" srcId="{F2E79882-AB92-714E-85A2-E02047D00C1B}" destId="{B0E4C569-4C4E-EE4E-93AC-AA81D4792FE3}" srcOrd="1" destOrd="0" presId="urn:microsoft.com/office/officeart/2005/8/layout/vList2"/>
    <dgm:cxn modelId="{91A036F7-69BB-734D-9CE9-CB99EB4DEC71}" type="presParOf" srcId="{F2E79882-AB92-714E-85A2-E02047D00C1B}" destId="{84F07380-F12A-4F42-9108-16496190DDF1}" srcOrd="2" destOrd="0" presId="urn:microsoft.com/office/officeart/2005/8/layout/vList2"/>
    <dgm:cxn modelId="{ECFE0443-C092-CA4A-A999-078CF969F611}" type="presParOf" srcId="{F2E79882-AB92-714E-85A2-E02047D00C1B}" destId="{90D1AB89-2344-9A4D-9644-9381E8A4EBCB}" srcOrd="3" destOrd="0" presId="urn:microsoft.com/office/officeart/2005/8/layout/vList2"/>
    <dgm:cxn modelId="{B0FD8251-25C8-C141-AEA7-02ECB751E837}" type="presParOf" srcId="{F2E79882-AB92-714E-85A2-E02047D00C1B}" destId="{8511C5D6-F7F1-424A-8BAC-2305A2BD3FA5}" srcOrd="4" destOrd="0" presId="urn:microsoft.com/office/officeart/2005/8/layout/vList2"/>
    <dgm:cxn modelId="{2AD6D900-0C1D-C347-BDF5-F673A3464589}" type="presParOf" srcId="{F2E79882-AB92-714E-85A2-E02047D00C1B}" destId="{B6085A5C-1E46-B044-9E59-1E2DEABFB1B2}" srcOrd="5" destOrd="0" presId="urn:microsoft.com/office/officeart/2005/8/layout/vList2"/>
    <dgm:cxn modelId="{8862ECCD-DF7B-0F4A-8A56-F0EB52A494B6}" type="presParOf" srcId="{F2E79882-AB92-714E-85A2-E02047D00C1B}" destId="{E31296CA-AFAA-4E4A-B7FB-429FEDB0B9DD}" srcOrd="6" destOrd="0" presId="urn:microsoft.com/office/officeart/2005/8/layout/vList2"/>
    <dgm:cxn modelId="{997C0681-3524-994C-8BDA-15098EC5B80B}" type="presParOf" srcId="{F2E79882-AB92-714E-85A2-E02047D00C1B}" destId="{CE24EE20-0949-0F40-9428-0061795B1FFD}" srcOrd="7" destOrd="0" presId="urn:microsoft.com/office/officeart/2005/8/layout/vList2"/>
    <dgm:cxn modelId="{D53BADF0-2266-E747-8C93-07038E13213C}" type="presParOf" srcId="{F2E79882-AB92-714E-85A2-E02047D00C1B}" destId="{EA2AA2D4-6873-8143-8307-51A8C3FBF085}"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4A39F-2026-2E4B-826E-0ED06DAADA2F}">
      <dsp:nvSpPr>
        <dsp:cNvPr id="0" name=""/>
        <dsp:cNvSpPr/>
      </dsp:nvSpPr>
      <dsp:spPr>
        <a:xfrm>
          <a:off x="0" y="0"/>
          <a:ext cx="5486400" cy="0"/>
        </a:xfrm>
        <a:prstGeom prst="line">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926EB201-7026-0145-8C41-2E4CE15D9743}">
      <dsp:nvSpPr>
        <dsp:cNvPr id="0" name=""/>
        <dsp:cNvSpPr/>
      </dsp:nvSpPr>
      <dsp:spPr>
        <a:xfrm>
          <a:off x="0" y="0"/>
          <a:ext cx="5486400" cy="1280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Increase in racial and ethnic diversity in the US (Ozkara, 2015; Foronda et al., 2018</a:t>
          </a:r>
          <a:r>
            <a:rPr lang="en-US" sz="2400" kern="1200" dirty="0">
              <a:solidFill>
                <a:schemeClr val="tx1"/>
              </a:solidFill>
              <a:latin typeface="Corbel" panose="020B0503020204020204"/>
            </a:rPr>
            <a:t>)</a:t>
          </a:r>
          <a:endParaRPr lang="en-US" sz="2400" kern="1200" dirty="0">
            <a:solidFill>
              <a:schemeClr val="tx1"/>
            </a:solidFill>
          </a:endParaRPr>
        </a:p>
      </dsp:txBody>
      <dsp:txXfrm>
        <a:off x="0" y="0"/>
        <a:ext cx="5486400" cy="1280318"/>
      </dsp:txXfrm>
    </dsp:sp>
    <dsp:sp modelId="{0CBE3204-9573-F240-9236-05E4C64174D8}">
      <dsp:nvSpPr>
        <dsp:cNvPr id="0" name=""/>
        <dsp:cNvSpPr/>
      </dsp:nvSpPr>
      <dsp:spPr>
        <a:xfrm>
          <a:off x="0" y="1280318"/>
          <a:ext cx="5486400" cy="0"/>
        </a:xfrm>
        <a:prstGeom prst="line">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D50D152E-F30F-D64A-9C06-DFF7EE30A457}">
      <dsp:nvSpPr>
        <dsp:cNvPr id="0" name=""/>
        <dsp:cNvSpPr/>
      </dsp:nvSpPr>
      <dsp:spPr>
        <a:xfrm>
          <a:off x="0" y="1280318"/>
          <a:ext cx="5486400" cy="1280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latin typeface="Corbel" panose="020B0503020204020204"/>
            </a:rPr>
            <a:t>Challenges </a:t>
          </a:r>
          <a:endParaRPr lang="en-US" sz="2400" kern="1200" dirty="0">
            <a:solidFill>
              <a:schemeClr val="tx1"/>
            </a:solidFill>
          </a:endParaRPr>
        </a:p>
      </dsp:txBody>
      <dsp:txXfrm>
        <a:off x="0" y="1280318"/>
        <a:ext cx="5486400" cy="1280318"/>
      </dsp:txXfrm>
    </dsp:sp>
    <dsp:sp modelId="{359006AF-B540-D441-BE88-BFD6EF317EEC}">
      <dsp:nvSpPr>
        <dsp:cNvPr id="0" name=""/>
        <dsp:cNvSpPr/>
      </dsp:nvSpPr>
      <dsp:spPr>
        <a:xfrm>
          <a:off x="0" y="2560637"/>
          <a:ext cx="5486400" cy="0"/>
        </a:xfrm>
        <a:prstGeom prst="line">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8D91498F-AD5A-E843-9057-157D6124715F}">
      <dsp:nvSpPr>
        <dsp:cNvPr id="0" name=""/>
        <dsp:cNvSpPr/>
      </dsp:nvSpPr>
      <dsp:spPr>
        <a:xfrm>
          <a:off x="0" y="2560637"/>
          <a:ext cx="5486400" cy="1280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latin typeface="Corbel" panose="020B0503020204020204"/>
            </a:rPr>
            <a:t>Culturally</a:t>
          </a:r>
          <a:r>
            <a:rPr lang="en-US" sz="2400" kern="1200" dirty="0">
              <a:solidFill>
                <a:schemeClr val="tx1"/>
              </a:solidFill>
            </a:rPr>
            <a:t> competent care</a:t>
          </a:r>
          <a:r>
            <a:rPr lang="en-US" sz="2400" kern="1200" dirty="0">
              <a:solidFill>
                <a:schemeClr val="tx1"/>
              </a:solidFill>
              <a:latin typeface="Corbel" panose="020B0503020204020204"/>
            </a:rPr>
            <a:t> </a:t>
          </a:r>
          <a:r>
            <a:rPr lang="en-US" sz="2400" kern="1200" dirty="0">
              <a:solidFill>
                <a:schemeClr val="tx1"/>
              </a:solidFill>
            </a:rPr>
            <a:t>(Foronda et al., 2018)</a:t>
          </a:r>
        </a:p>
      </dsp:txBody>
      <dsp:txXfrm>
        <a:off x="0" y="2560637"/>
        <a:ext cx="5486400" cy="1280318"/>
      </dsp:txXfrm>
    </dsp:sp>
    <dsp:sp modelId="{6249014E-ED66-F246-B1AC-72C2650EEFA9}">
      <dsp:nvSpPr>
        <dsp:cNvPr id="0" name=""/>
        <dsp:cNvSpPr/>
      </dsp:nvSpPr>
      <dsp:spPr>
        <a:xfrm>
          <a:off x="0" y="3840956"/>
          <a:ext cx="5486400" cy="0"/>
        </a:xfrm>
        <a:prstGeom prst="line">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2D90C564-15A6-0149-85E2-10EBFDD1EBDF}">
      <dsp:nvSpPr>
        <dsp:cNvPr id="0" name=""/>
        <dsp:cNvSpPr/>
      </dsp:nvSpPr>
      <dsp:spPr>
        <a:xfrm>
          <a:off x="0" y="3840956"/>
          <a:ext cx="5486400" cy="1280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rPr>
            <a:t>Patient safety events</a:t>
          </a:r>
          <a:r>
            <a:rPr lang="en-US" sz="2400" kern="1200" dirty="0">
              <a:solidFill>
                <a:schemeClr val="tx1"/>
              </a:solidFill>
              <a:latin typeface="Corbel" panose="020B0503020204020204"/>
            </a:rPr>
            <a:t> </a:t>
          </a:r>
          <a:r>
            <a:rPr lang="en-US" sz="2400" kern="1200" dirty="0">
              <a:solidFill>
                <a:schemeClr val="tx1"/>
              </a:solidFill>
            </a:rPr>
            <a:t>(Agency for Healthcare Research and Quality, 2019)</a:t>
          </a:r>
          <a:r>
            <a:rPr lang="en-US" sz="2400" kern="1200" dirty="0">
              <a:solidFill>
                <a:schemeClr val="tx1"/>
              </a:solidFill>
              <a:latin typeface="Corbel" panose="020B0503020204020204"/>
            </a:rPr>
            <a:t> </a:t>
          </a:r>
        </a:p>
      </dsp:txBody>
      <dsp:txXfrm>
        <a:off x="0" y="3840956"/>
        <a:ext cx="5486400" cy="12803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FEF80-C802-F249-B9F3-1F1D62ADB54E}">
      <dsp:nvSpPr>
        <dsp:cNvPr id="0" name=""/>
        <dsp:cNvSpPr/>
      </dsp:nvSpPr>
      <dsp:spPr>
        <a:xfrm>
          <a:off x="0" y="621"/>
          <a:ext cx="5796200"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21F1AF-01AD-B14A-BF68-220ACB3F2FA5}">
      <dsp:nvSpPr>
        <dsp:cNvPr id="0" name=""/>
        <dsp:cNvSpPr/>
      </dsp:nvSpPr>
      <dsp:spPr>
        <a:xfrm>
          <a:off x="0" y="621"/>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Rapport</a:t>
          </a:r>
        </a:p>
      </dsp:txBody>
      <dsp:txXfrm>
        <a:off x="0" y="621"/>
        <a:ext cx="5796200" cy="726583"/>
      </dsp:txXfrm>
    </dsp:sp>
    <dsp:sp modelId="{2EFC1F2E-7D8F-E449-9451-E9D4CD0BB1A0}">
      <dsp:nvSpPr>
        <dsp:cNvPr id="0" name=""/>
        <dsp:cNvSpPr/>
      </dsp:nvSpPr>
      <dsp:spPr>
        <a:xfrm>
          <a:off x="0" y="727204"/>
          <a:ext cx="5796200" cy="0"/>
        </a:xfrm>
        <a:prstGeom prst="lin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478AB6-7B0A-2F49-81D7-09C35484AC4D}">
      <dsp:nvSpPr>
        <dsp:cNvPr id="0" name=""/>
        <dsp:cNvSpPr/>
      </dsp:nvSpPr>
      <dsp:spPr>
        <a:xfrm>
          <a:off x="0" y="727204"/>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Empathy</a:t>
          </a:r>
        </a:p>
      </dsp:txBody>
      <dsp:txXfrm>
        <a:off x="0" y="727204"/>
        <a:ext cx="5796200" cy="726583"/>
      </dsp:txXfrm>
    </dsp:sp>
    <dsp:sp modelId="{359F8FE1-8F9C-1B45-AEFB-BB2BC529D5C3}">
      <dsp:nvSpPr>
        <dsp:cNvPr id="0" name=""/>
        <dsp:cNvSpPr/>
      </dsp:nvSpPr>
      <dsp:spPr>
        <a:xfrm>
          <a:off x="0" y="1453787"/>
          <a:ext cx="5796200" cy="0"/>
        </a:xfrm>
        <a:prstGeom prst="line">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FD2A89-567E-9445-97FF-9A1EF62059FC}">
      <dsp:nvSpPr>
        <dsp:cNvPr id="0" name=""/>
        <dsp:cNvSpPr/>
      </dsp:nvSpPr>
      <dsp:spPr>
        <a:xfrm>
          <a:off x="0" y="1453787"/>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Support</a:t>
          </a:r>
        </a:p>
      </dsp:txBody>
      <dsp:txXfrm>
        <a:off x="0" y="1453787"/>
        <a:ext cx="5796200" cy="726583"/>
      </dsp:txXfrm>
    </dsp:sp>
    <dsp:sp modelId="{96EF385A-F788-334B-A411-64586B3383A6}">
      <dsp:nvSpPr>
        <dsp:cNvPr id="0" name=""/>
        <dsp:cNvSpPr/>
      </dsp:nvSpPr>
      <dsp:spPr>
        <a:xfrm>
          <a:off x="0" y="2180370"/>
          <a:ext cx="5796200" cy="0"/>
        </a:xfrm>
        <a:prstGeom prst="line">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3DF42B-CCDE-2D47-BCA1-A50EB14D2D8A}">
      <dsp:nvSpPr>
        <dsp:cNvPr id="0" name=""/>
        <dsp:cNvSpPr/>
      </dsp:nvSpPr>
      <dsp:spPr>
        <a:xfrm>
          <a:off x="0" y="2180370"/>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Partnership</a:t>
          </a:r>
        </a:p>
      </dsp:txBody>
      <dsp:txXfrm>
        <a:off x="0" y="2180370"/>
        <a:ext cx="5796200" cy="726583"/>
      </dsp:txXfrm>
    </dsp:sp>
    <dsp:sp modelId="{433B5AB8-2DBE-0E49-8195-BDC3F81206AD}">
      <dsp:nvSpPr>
        <dsp:cNvPr id="0" name=""/>
        <dsp:cNvSpPr/>
      </dsp:nvSpPr>
      <dsp:spPr>
        <a:xfrm>
          <a:off x="0" y="2906953"/>
          <a:ext cx="5796200" cy="0"/>
        </a:xfrm>
        <a:prstGeom prst="line">
          <a:avLst/>
        </a:prstGeom>
        <a:solidFill>
          <a:schemeClr val="accent6">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7E2C2D-6455-4C4C-8113-09489DECF176}">
      <dsp:nvSpPr>
        <dsp:cNvPr id="0" name=""/>
        <dsp:cNvSpPr/>
      </dsp:nvSpPr>
      <dsp:spPr>
        <a:xfrm>
          <a:off x="0" y="2906953"/>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Explanations</a:t>
          </a:r>
        </a:p>
      </dsp:txBody>
      <dsp:txXfrm>
        <a:off x="0" y="2906953"/>
        <a:ext cx="5796200" cy="726583"/>
      </dsp:txXfrm>
    </dsp:sp>
    <dsp:sp modelId="{328C5FC6-DB63-A84A-96B9-67DDA6AB24B6}">
      <dsp:nvSpPr>
        <dsp:cNvPr id="0" name=""/>
        <dsp:cNvSpPr/>
      </dsp:nvSpPr>
      <dsp:spPr>
        <a:xfrm>
          <a:off x="0" y="3633536"/>
          <a:ext cx="5796200"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00E4E8-862C-BF49-928F-6D8EE7926F39}">
      <dsp:nvSpPr>
        <dsp:cNvPr id="0" name=""/>
        <dsp:cNvSpPr/>
      </dsp:nvSpPr>
      <dsp:spPr>
        <a:xfrm>
          <a:off x="0" y="3633536"/>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Cultural Competence</a:t>
          </a:r>
        </a:p>
      </dsp:txBody>
      <dsp:txXfrm>
        <a:off x="0" y="3633536"/>
        <a:ext cx="5796200" cy="726583"/>
      </dsp:txXfrm>
    </dsp:sp>
    <dsp:sp modelId="{B11BD162-0C0B-B34C-8E96-3FAB90B3E0BE}">
      <dsp:nvSpPr>
        <dsp:cNvPr id="0" name=""/>
        <dsp:cNvSpPr/>
      </dsp:nvSpPr>
      <dsp:spPr>
        <a:xfrm>
          <a:off x="0" y="4360119"/>
          <a:ext cx="5796200" cy="0"/>
        </a:xfrm>
        <a:prstGeom prst="lin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1D54F9-761A-BF42-906A-7814A20D5CE4}">
      <dsp:nvSpPr>
        <dsp:cNvPr id="0" name=""/>
        <dsp:cNvSpPr/>
      </dsp:nvSpPr>
      <dsp:spPr>
        <a:xfrm>
          <a:off x="0" y="4360119"/>
          <a:ext cx="5796200" cy="726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defRPr cap="all"/>
          </a:pPr>
          <a:r>
            <a:rPr lang="en-US" sz="1700" kern="1200" dirty="0"/>
            <a:t>Trust</a:t>
          </a:r>
        </a:p>
        <a:p>
          <a:pPr marL="0" lvl="0" indent="0" algn="l" defTabSz="755650">
            <a:lnSpc>
              <a:spcPct val="90000"/>
            </a:lnSpc>
            <a:spcBef>
              <a:spcPct val="0"/>
            </a:spcBef>
            <a:spcAft>
              <a:spcPct val="35000"/>
            </a:spcAft>
            <a:buNone/>
            <a:defRPr cap="all"/>
          </a:pPr>
          <a:endParaRPr lang="en-US" sz="1700" kern="1200" dirty="0"/>
        </a:p>
      </dsp:txBody>
      <dsp:txXfrm>
        <a:off x="0" y="4360119"/>
        <a:ext cx="5796200" cy="72658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7C04F5-4709-4EC9-9430-0089975625F6}">
      <dsp:nvSpPr>
        <dsp:cNvPr id="0" name=""/>
        <dsp:cNvSpPr/>
      </dsp:nvSpPr>
      <dsp:spPr>
        <a:xfrm>
          <a:off x="999900" y="299640"/>
          <a:ext cx="965520" cy="965520"/>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6DD6218-F7E5-4D2C-A4D9-081322C92E15}">
      <dsp:nvSpPr>
        <dsp:cNvPr id="0" name=""/>
        <dsp:cNvSpPr/>
      </dsp:nvSpPr>
      <dsp:spPr>
        <a:xfrm>
          <a:off x="409860" y="1572437"/>
          <a:ext cx="21456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Sustainability</a:t>
          </a:r>
        </a:p>
      </dsp:txBody>
      <dsp:txXfrm>
        <a:off x="409860" y="1572437"/>
        <a:ext cx="2145600" cy="720000"/>
      </dsp:txXfrm>
    </dsp:sp>
    <dsp:sp modelId="{56FB93B8-0A29-4C2B-A70E-3D4F035A3FC0}">
      <dsp:nvSpPr>
        <dsp:cNvPr id="0" name=""/>
        <dsp:cNvSpPr/>
      </dsp:nvSpPr>
      <dsp:spPr>
        <a:xfrm>
          <a:off x="3520980" y="299640"/>
          <a:ext cx="965520" cy="965520"/>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9EC81C1-DC63-4440-B4D6-66B89C295DA5}">
      <dsp:nvSpPr>
        <dsp:cNvPr id="0" name=""/>
        <dsp:cNvSpPr/>
      </dsp:nvSpPr>
      <dsp:spPr>
        <a:xfrm>
          <a:off x="2930940" y="1572437"/>
          <a:ext cx="21456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Implement</a:t>
          </a:r>
        </a:p>
      </dsp:txBody>
      <dsp:txXfrm>
        <a:off x="2930940" y="1572437"/>
        <a:ext cx="2145600" cy="720000"/>
      </dsp:txXfrm>
    </dsp:sp>
    <dsp:sp modelId="{E44AD503-C1D8-4563-9928-584B5932DC33}">
      <dsp:nvSpPr>
        <dsp:cNvPr id="0" name=""/>
        <dsp:cNvSpPr/>
      </dsp:nvSpPr>
      <dsp:spPr>
        <a:xfrm>
          <a:off x="2260440" y="2828837"/>
          <a:ext cx="965520" cy="965520"/>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0D2FE8E4-4855-4451-9895-9D2F0B2E5BE1}">
      <dsp:nvSpPr>
        <dsp:cNvPr id="0" name=""/>
        <dsp:cNvSpPr/>
      </dsp:nvSpPr>
      <dsp:spPr>
        <a:xfrm>
          <a:off x="1670400" y="4101634"/>
          <a:ext cx="21456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Evaluate</a:t>
          </a:r>
          <a:r>
            <a:rPr lang="en-US" sz="2400" kern="1200" dirty="0">
              <a:latin typeface="Corbel" panose="020B0503020204020204"/>
            </a:rPr>
            <a:t> </a:t>
          </a:r>
          <a:endParaRPr lang="en-US" sz="2400" kern="1200" dirty="0"/>
        </a:p>
      </dsp:txBody>
      <dsp:txXfrm>
        <a:off x="1670400" y="4101634"/>
        <a:ext cx="2145600" cy="720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25171-8AF2-5149-AC60-B81F6AFD5EAE}">
      <dsp:nvSpPr>
        <dsp:cNvPr id="0" name=""/>
        <dsp:cNvSpPr/>
      </dsp:nvSpPr>
      <dsp:spPr>
        <a:xfrm>
          <a:off x="0" y="1615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latin typeface="Corbel" panose="020B0503020204020204"/>
            </a:rPr>
            <a:t>Health</a:t>
          </a:r>
          <a:r>
            <a:rPr lang="en-US" sz="2400" kern="1200" dirty="0">
              <a:solidFill>
                <a:schemeClr val="tx1"/>
              </a:solidFill>
            </a:rPr>
            <a:t> </a:t>
          </a:r>
          <a:r>
            <a:rPr lang="en-US" sz="2400" kern="1200" dirty="0">
              <a:solidFill>
                <a:schemeClr val="tx1"/>
              </a:solidFill>
              <a:latin typeface="Corbel" panose="020B0503020204020204"/>
            </a:rPr>
            <a:t>disparities</a:t>
          </a:r>
        </a:p>
      </dsp:txBody>
      <dsp:txXfrm>
        <a:off x="28100" y="44257"/>
        <a:ext cx="5430200" cy="519439"/>
      </dsp:txXfrm>
    </dsp:sp>
    <dsp:sp modelId="{79E4764D-786E-F445-95C8-2C99DC178EC6}">
      <dsp:nvSpPr>
        <dsp:cNvPr id="0" name=""/>
        <dsp:cNvSpPr/>
      </dsp:nvSpPr>
      <dsp:spPr>
        <a:xfrm>
          <a:off x="0" y="66091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latin typeface="Corbel" panose="020B0503020204020204"/>
            </a:rPr>
            <a:t>Medical</a:t>
          </a:r>
          <a:r>
            <a:rPr lang="en-US" sz="2400" kern="1200" dirty="0">
              <a:solidFill>
                <a:schemeClr val="tx1"/>
              </a:solidFill>
            </a:rPr>
            <a:t> errors</a:t>
          </a:r>
        </a:p>
      </dsp:txBody>
      <dsp:txXfrm>
        <a:off x="28100" y="689017"/>
        <a:ext cx="5430200" cy="519439"/>
      </dsp:txXfrm>
    </dsp:sp>
    <dsp:sp modelId="{98FC8FDC-49FD-BD49-9434-FE9AD97D9970}">
      <dsp:nvSpPr>
        <dsp:cNvPr id="0" name=""/>
        <dsp:cNvSpPr/>
      </dsp:nvSpPr>
      <dsp:spPr>
        <a:xfrm>
          <a:off x="0" y="130567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rPr>
            <a:t>Diverse standardized patients</a:t>
          </a:r>
          <a:r>
            <a:rPr lang="en-US" sz="2400" kern="1200" dirty="0">
              <a:solidFill>
                <a:schemeClr val="tx1"/>
              </a:solidFill>
              <a:latin typeface="Corbel" panose="020B0503020204020204"/>
            </a:rPr>
            <a:t> </a:t>
          </a:r>
          <a:endParaRPr lang="en-US" sz="2400" kern="1200" dirty="0">
            <a:solidFill>
              <a:schemeClr val="tx1"/>
            </a:solidFill>
          </a:endParaRPr>
        </a:p>
      </dsp:txBody>
      <dsp:txXfrm>
        <a:off x="28100" y="1333777"/>
        <a:ext cx="5430200" cy="519439"/>
      </dsp:txXfrm>
    </dsp:sp>
    <dsp:sp modelId="{24AA9B8B-0769-CB48-8FAC-975B166CCADD}">
      <dsp:nvSpPr>
        <dsp:cNvPr id="0" name=""/>
        <dsp:cNvSpPr/>
      </dsp:nvSpPr>
      <dsp:spPr>
        <a:xfrm>
          <a:off x="0" y="195043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rPr>
            <a:t>Experiential learning</a:t>
          </a:r>
          <a:r>
            <a:rPr lang="en-US" sz="2400" kern="1200" dirty="0">
              <a:solidFill>
                <a:schemeClr val="tx1"/>
              </a:solidFill>
              <a:latin typeface="Corbel" panose="020B0503020204020204"/>
            </a:rPr>
            <a:t> </a:t>
          </a:r>
        </a:p>
      </dsp:txBody>
      <dsp:txXfrm>
        <a:off x="28100" y="1978537"/>
        <a:ext cx="5430200" cy="519439"/>
      </dsp:txXfrm>
    </dsp:sp>
    <dsp:sp modelId="{7CC5A4F6-4DE4-6149-A864-E9D5C97EFE42}">
      <dsp:nvSpPr>
        <dsp:cNvPr id="0" name=""/>
        <dsp:cNvSpPr/>
      </dsp:nvSpPr>
      <dsp:spPr>
        <a:xfrm>
          <a:off x="0" y="259519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olidFill>
                <a:schemeClr val="tx1"/>
              </a:solidFill>
              <a:latin typeface="Corbel" panose="020B0503020204020204"/>
            </a:rPr>
            <a:t>Practice </a:t>
          </a:r>
          <a:endParaRPr lang="en-US" sz="2400" kern="1200" dirty="0">
            <a:solidFill>
              <a:schemeClr val="tx1"/>
            </a:solidFill>
          </a:endParaRPr>
        </a:p>
      </dsp:txBody>
      <dsp:txXfrm>
        <a:off x="28100" y="2623297"/>
        <a:ext cx="5430200" cy="519439"/>
      </dsp:txXfrm>
    </dsp:sp>
    <dsp:sp modelId="{022B3EE2-2822-2B4A-937C-19620498EB36}">
      <dsp:nvSpPr>
        <dsp:cNvPr id="0" name=""/>
        <dsp:cNvSpPr/>
      </dsp:nvSpPr>
      <dsp:spPr>
        <a:xfrm>
          <a:off x="0" y="323995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latin typeface="Corbel" panose="020B0503020204020204"/>
            </a:rPr>
            <a:t>Transferable</a:t>
          </a:r>
          <a:endParaRPr lang="en-US" sz="2400" kern="1200" dirty="0">
            <a:solidFill>
              <a:schemeClr val="tx1"/>
            </a:solidFill>
          </a:endParaRPr>
        </a:p>
      </dsp:txBody>
      <dsp:txXfrm>
        <a:off x="28100" y="3268057"/>
        <a:ext cx="5430200" cy="519439"/>
      </dsp:txXfrm>
    </dsp:sp>
    <dsp:sp modelId="{95FD112A-465C-C243-B75B-9F5C69CF3CA6}">
      <dsp:nvSpPr>
        <dsp:cNvPr id="0" name=""/>
        <dsp:cNvSpPr/>
      </dsp:nvSpPr>
      <dsp:spPr>
        <a:xfrm>
          <a:off x="0" y="388471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latin typeface="Corbel" panose="020B0503020204020204"/>
            </a:rPr>
            <a:t>Sustainability</a:t>
          </a:r>
          <a:endParaRPr lang="en-US" sz="2400" kern="1200" dirty="0">
            <a:solidFill>
              <a:schemeClr val="tx1"/>
            </a:solidFill>
          </a:endParaRPr>
        </a:p>
      </dsp:txBody>
      <dsp:txXfrm>
        <a:off x="28100" y="3912817"/>
        <a:ext cx="5430200" cy="519439"/>
      </dsp:txXfrm>
    </dsp:sp>
    <dsp:sp modelId="{9482758B-DB21-C441-88A5-F25138F94391}">
      <dsp:nvSpPr>
        <dsp:cNvPr id="0" name=""/>
        <dsp:cNvSpPr/>
      </dsp:nvSpPr>
      <dsp:spPr>
        <a:xfrm>
          <a:off x="0" y="4529477"/>
          <a:ext cx="5486400" cy="57563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1"/>
              </a:solidFill>
              <a:latin typeface="Corbel" panose="020B0503020204020204"/>
            </a:rPr>
            <a:t>Patient</a:t>
          </a:r>
          <a:r>
            <a:rPr lang="en-US" sz="2400" kern="1200" dirty="0">
              <a:solidFill>
                <a:schemeClr val="tx1"/>
              </a:solidFill>
            </a:rPr>
            <a:t> outcomes</a:t>
          </a:r>
        </a:p>
      </dsp:txBody>
      <dsp:txXfrm>
        <a:off x="28100" y="4557577"/>
        <a:ext cx="5430200" cy="519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FD083-2794-4065-9831-87EDDA574EA4}">
      <dsp:nvSpPr>
        <dsp:cNvPr id="0" name=""/>
        <dsp:cNvSpPr/>
      </dsp:nvSpPr>
      <dsp:spPr>
        <a:xfrm>
          <a:off x="0" y="2125"/>
          <a:ext cx="5486400" cy="10772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CF7E85-7851-480E-B42C-8D7BE1BFC9D8}">
      <dsp:nvSpPr>
        <dsp:cNvPr id="0" name=""/>
        <dsp:cNvSpPr/>
      </dsp:nvSpPr>
      <dsp:spPr>
        <a:xfrm>
          <a:off x="325873" y="244510"/>
          <a:ext cx="592497" cy="592497"/>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20F984-38BD-4743-831B-2672FB3F48ED}">
      <dsp:nvSpPr>
        <dsp:cNvPr id="0" name=""/>
        <dsp:cNvSpPr/>
      </dsp:nvSpPr>
      <dsp:spPr>
        <a:xfrm>
          <a:off x="1244244" y="2125"/>
          <a:ext cx="4242155" cy="1077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11" tIns="114011" rIns="114011" bIns="114011" numCol="1" spcCol="1270" anchor="ctr" anchorCtr="0">
          <a:noAutofit/>
        </a:bodyPr>
        <a:lstStyle/>
        <a:p>
          <a:pPr marL="0" lvl="0" indent="0" algn="l" defTabSz="1066800">
            <a:lnSpc>
              <a:spcPct val="100000"/>
            </a:lnSpc>
            <a:spcBef>
              <a:spcPct val="0"/>
            </a:spcBef>
            <a:spcAft>
              <a:spcPct val="35000"/>
            </a:spcAft>
            <a:buNone/>
          </a:pPr>
          <a:r>
            <a:rPr lang="en-US" sz="2400" kern="1200" dirty="0"/>
            <a:t>Misunderstanding</a:t>
          </a:r>
        </a:p>
      </dsp:txBody>
      <dsp:txXfrm>
        <a:off x="1244244" y="2125"/>
        <a:ext cx="4242155" cy="1077268"/>
      </dsp:txXfrm>
    </dsp:sp>
    <dsp:sp modelId="{60B19300-1992-41B1-BC64-D278F94210F7}">
      <dsp:nvSpPr>
        <dsp:cNvPr id="0" name=""/>
        <dsp:cNvSpPr/>
      </dsp:nvSpPr>
      <dsp:spPr>
        <a:xfrm>
          <a:off x="0" y="1348710"/>
          <a:ext cx="5486400" cy="10772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70029B-05C4-45D8-AA6A-C44EEDD342C5}">
      <dsp:nvSpPr>
        <dsp:cNvPr id="0" name=""/>
        <dsp:cNvSpPr/>
      </dsp:nvSpPr>
      <dsp:spPr>
        <a:xfrm>
          <a:off x="325873" y="1591096"/>
          <a:ext cx="592497" cy="592497"/>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7E85FE-D551-4F76-9E1D-53A89FAF6A9D}">
      <dsp:nvSpPr>
        <dsp:cNvPr id="0" name=""/>
        <dsp:cNvSpPr/>
      </dsp:nvSpPr>
      <dsp:spPr>
        <a:xfrm>
          <a:off x="1244244" y="1348710"/>
          <a:ext cx="4242155" cy="1077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11" tIns="114011" rIns="114011" bIns="114011" numCol="1" spcCol="1270" anchor="ctr" anchorCtr="0">
          <a:noAutofit/>
        </a:bodyPr>
        <a:lstStyle/>
        <a:p>
          <a:pPr marL="0" lvl="0" indent="0" algn="l" defTabSz="1066800">
            <a:lnSpc>
              <a:spcPct val="100000"/>
            </a:lnSpc>
            <a:spcBef>
              <a:spcPct val="0"/>
            </a:spcBef>
            <a:spcAft>
              <a:spcPct val="35000"/>
            </a:spcAft>
            <a:buNone/>
          </a:pPr>
          <a:r>
            <a:rPr lang="en-US" sz="2400" kern="1200" dirty="0"/>
            <a:t>Assumptions</a:t>
          </a:r>
        </a:p>
      </dsp:txBody>
      <dsp:txXfrm>
        <a:off x="1244244" y="1348710"/>
        <a:ext cx="4242155" cy="1077268"/>
      </dsp:txXfrm>
    </dsp:sp>
    <dsp:sp modelId="{EB99C3A6-12C2-4678-BCDB-92321FAFAD0F}">
      <dsp:nvSpPr>
        <dsp:cNvPr id="0" name=""/>
        <dsp:cNvSpPr/>
      </dsp:nvSpPr>
      <dsp:spPr>
        <a:xfrm>
          <a:off x="0" y="2695296"/>
          <a:ext cx="5486400" cy="10772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387E14-A9A6-4E4A-A54A-B3C44FC3F574}">
      <dsp:nvSpPr>
        <dsp:cNvPr id="0" name=""/>
        <dsp:cNvSpPr/>
      </dsp:nvSpPr>
      <dsp:spPr>
        <a:xfrm>
          <a:off x="325873" y="2937681"/>
          <a:ext cx="592497" cy="592497"/>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0D74E4-A1D5-45AD-90E1-2401D31A8B5E}">
      <dsp:nvSpPr>
        <dsp:cNvPr id="0" name=""/>
        <dsp:cNvSpPr/>
      </dsp:nvSpPr>
      <dsp:spPr>
        <a:xfrm>
          <a:off x="1244244" y="2695296"/>
          <a:ext cx="4242155" cy="1077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11" tIns="114011" rIns="114011" bIns="114011" numCol="1" spcCol="1270" anchor="ctr" anchorCtr="0">
          <a:noAutofit/>
        </a:bodyPr>
        <a:lstStyle/>
        <a:p>
          <a:pPr marL="0" lvl="0" indent="0" algn="l" defTabSz="1066800">
            <a:lnSpc>
              <a:spcPct val="100000"/>
            </a:lnSpc>
            <a:spcBef>
              <a:spcPct val="0"/>
            </a:spcBef>
            <a:spcAft>
              <a:spcPct val="35000"/>
            </a:spcAft>
            <a:buNone/>
          </a:pPr>
          <a:r>
            <a:rPr lang="en-US" sz="2400" kern="1200" dirty="0">
              <a:latin typeface="Corbel" panose="020B0503020204020204"/>
            </a:rPr>
            <a:t>Misinterpretation</a:t>
          </a:r>
          <a:endParaRPr lang="en-US" sz="2400" kern="1200" dirty="0"/>
        </a:p>
      </dsp:txBody>
      <dsp:txXfrm>
        <a:off x="1244244" y="2695296"/>
        <a:ext cx="4242155" cy="1077268"/>
      </dsp:txXfrm>
    </dsp:sp>
    <dsp:sp modelId="{BA97E890-FAFB-4201-8644-9AAB2C244093}">
      <dsp:nvSpPr>
        <dsp:cNvPr id="0" name=""/>
        <dsp:cNvSpPr/>
      </dsp:nvSpPr>
      <dsp:spPr>
        <a:xfrm>
          <a:off x="0" y="4041881"/>
          <a:ext cx="5486400" cy="107726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A94079-7968-4363-BF02-815EAC1F1266}">
      <dsp:nvSpPr>
        <dsp:cNvPr id="0" name=""/>
        <dsp:cNvSpPr/>
      </dsp:nvSpPr>
      <dsp:spPr>
        <a:xfrm>
          <a:off x="325873" y="4284266"/>
          <a:ext cx="592497" cy="592497"/>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1642F1-60FB-49C8-8083-7693D69868D8}">
      <dsp:nvSpPr>
        <dsp:cNvPr id="0" name=""/>
        <dsp:cNvSpPr/>
      </dsp:nvSpPr>
      <dsp:spPr>
        <a:xfrm>
          <a:off x="1244244" y="4041881"/>
          <a:ext cx="4242155" cy="1077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011" tIns="114011" rIns="114011" bIns="114011" numCol="1" spcCol="1270" anchor="ctr" anchorCtr="0">
          <a:noAutofit/>
        </a:bodyPr>
        <a:lstStyle/>
        <a:p>
          <a:pPr marL="0" lvl="0" indent="0" algn="l" defTabSz="1066800">
            <a:lnSpc>
              <a:spcPct val="100000"/>
            </a:lnSpc>
            <a:spcBef>
              <a:spcPct val="0"/>
            </a:spcBef>
            <a:spcAft>
              <a:spcPct val="35000"/>
            </a:spcAft>
            <a:buNone/>
          </a:pPr>
          <a:r>
            <a:rPr lang="en-US" sz="2400" kern="1200" dirty="0"/>
            <a:t>Lack of awareness</a:t>
          </a:r>
        </a:p>
      </dsp:txBody>
      <dsp:txXfrm>
        <a:off x="1244244" y="4041881"/>
        <a:ext cx="4242155" cy="10772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F8608-D572-AC40-B19D-EDCE4765A73C}">
      <dsp:nvSpPr>
        <dsp:cNvPr id="0" name=""/>
        <dsp:cNvSpPr/>
      </dsp:nvSpPr>
      <dsp:spPr>
        <a:xfrm>
          <a:off x="3348868" y="37371"/>
          <a:ext cx="1267122" cy="1267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Cultural Desire</a:t>
          </a:r>
        </a:p>
      </dsp:txBody>
      <dsp:txXfrm>
        <a:off x="3348868" y="37371"/>
        <a:ext cx="1267122" cy="1267122"/>
      </dsp:txXfrm>
    </dsp:sp>
    <dsp:sp modelId="{0E3201B9-7281-7F4A-8CD4-E4E45E55FBB9}">
      <dsp:nvSpPr>
        <dsp:cNvPr id="0" name=""/>
        <dsp:cNvSpPr/>
      </dsp:nvSpPr>
      <dsp:spPr>
        <a:xfrm>
          <a:off x="367215" y="603"/>
          <a:ext cx="4751968" cy="4751968"/>
        </a:xfrm>
        <a:prstGeom prst="circularArrow">
          <a:avLst>
            <a:gd name="adj1" fmla="val 5200"/>
            <a:gd name="adj2" fmla="val 335881"/>
            <a:gd name="adj3" fmla="val 21293373"/>
            <a:gd name="adj4" fmla="val 19766124"/>
            <a:gd name="adj5" fmla="val 6066"/>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DA3466-D5F3-B746-8161-E2949A27ABF9}">
      <dsp:nvSpPr>
        <dsp:cNvPr id="0" name=""/>
        <dsp:cNvSpPr/>
      </dsp:nvSpPr>
      <dsp:spPr>
        <a:xfrm>
          <a:off x="4114755" y="2394527"/>
          <a:ext cx="1267122" cy="1267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Cultural Skill</a:t>
          </a:r>
        </a:p>
      </dsp:txBody>
      <dsp:txXfrm>
        <a:off x="4114755" y="2394527"/>
        <a:ext cx="1267122" cy="1267122"/>
      </dsp:txXfrm>
    </dsp:sp>
    <dsp:sp modelId="{CBAE3A50-8729-A64B-996F-A43457850F9D}">
      <dsp:nvSpPr>
        <dsp:cNvPr id="0" name=""/>
        <dsp:cNvSpPr/>
      </dsp:nvSpPr>
      <dsp:spPr>
        <a:xfrm>
          <a:off x="367215" y="603"/>
          <a:ext cx="4751968" cy="4751968"/>
        </a:xfrm>
        <a:prstGeom prst="circularArrow">
          <a:avLst>
            <a:gd name="adj1" fmla="val 5200"/>
            <a:gd name="adj2" fmla="val 335881"/>
            <a:gd name="adj3" fmla="val 4014834"/>
            <a:gd name="adj4" fmla="val 2253308"/>
            <a:gd name="adj5" fmla="val 6066"/>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EA9E4E-2F21-5241-B38C-9AB01968108E}">
      <dsp:nvSpPr>
        <dsp:cNvPr id="0" name=""/>
        <dsp:cNvSpPr/>
      </dsp:nvSpPr>
      <dsp:spPr>
        <a:xfrm>
          <a:off x="2109638" y="3851330"/>
          <a:ext cx="1267122" cy="1267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Cultural Awareness</a:t>
          </a:r>
        </a:p>
      </dsp:txBody>
      <dsp:txXfrm>
        <a:off x="2109638" y="3851330"/>
        <a:ext cx="1267122" cy="1267122"/>
      </dsp:txXfrm>
    </dsp:sp>
    <dsp:sp modelId="{C9B89210-1158-EC4F-8DB9-8D76880D9C46}">
      <dsp:nvSpPr>
        <dsp:cNvPr id="0" name=""/>
        <dsp:cNvSpPr/>
      </dsp:nvSpPr>
      <dsp:spPr>
        <a:xfrm>
          <a:off x="367215" y="603"/>
          <a:ext cx="4751968" cy="4751968"/>
        </a:xfrm>
        <a:prstGeom prst="circularArrow">
          <a:avLst>
            <a:gd name="adj1" fmla="val 5200"/>
            <a:gd name="adj2" fmla="val 335881"/>
            <a:gd name="adj3" fmla="val 8210811"/>
            <a:gd name="adj4" fmla="val 6449285"/>
            <a:gd name="adj5" fmla="val 6066"/>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34B3B5-C004-F648-8A6C-519ED1C561DE}">
      <dsp:nvSpPr>
        <dsp:cNvPr id="0" name=""/>
        <dsp:cNvSpPr/>
      </dsp:nvSpPr>
      <dsp:spPr>
        <a:xfrm>
          <a:off x="104521" y="2394527"/>
          <a:ext cx="1267122" cy="1267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Cultural Knowledge</a:t>
          </a:r>
        </a:p>
      </dsp:txBody>
      <dsp:txXfrm>
        <a:off x="104521" y="2394527"/>
        <a:ext cx="1267122" cy="1267122"/>
      </dsp:txXfrm>
    </dsp:sp>
    <dsp:sp modelId="{28113A71-C4C0-B943-9E6D-39E82F2D3681}">
      <dsp:nvSpPr>
        <dsp:cNvPr id="0" name=""/>
        <dsp:cNvSpPr/>
      </dsp:nvSpPr>
      <dsp:spPr>
        <a:xfrm>
          <a:off x="367215" y="603"/>
          <a:ext cx="4751968" cy="4751968"/>
        </a:xfrm>
        <a:prstGeom prst="circularArrow">
          <a:avLst>
            <a:gd name="adj1" fmla="val 5200"/>
            <a:gd name="adj2" fmla="val 335881"/>
            <a:gd name="adj3" fmla="val 12297995"/>
            <a:gd name="adj4" fmla="val 10770746"/>
            <a:gd name="adj5" fmla="val 6066"/>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47562F-9516-E542-9624-357EBB8B3D8C}">
      <dsp:nvSpPr>
        <dsp:cNvPr id="0" name=""/>
        <dsp:cNvSpPr/>
      </dsp:nvSpPr>
      <dsp:spPr>
        <a:xfrm>
          <a:off x="870408" y="37371"/>
          <a:ext cx="1267122" cy="1267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Cultural Encounters</a:t>
          </a:r>
        </a:p>
      </dsp:txBody>
      <dsp:txXfrm>
        <a:off x="870408" y="37371"/>
        <a:ext cx="1267122" cy="1267122"/>
      </dsp:txXfrm>
    </dsp:sp>
    <dsp:sp modelId="{0787F0F3-0C48-FF43-8F10-F12B77BB350E}">
      <dsp:nvSpPr>
        <dsp:cNvPr id="0" name=""/>
        <dsp:cNvSpPr/>
      </dsp:nvSpPr>
      <dsp:spPr>
        <a:xfrm>
          <a:off x="367215" y="603"/>
          <a:ext cx="4751968" cy="4751968"/>
        </a:xfrm>
        <a:prstGeom prst="circularArrow">
          <a:avLst>
            <a:gd name="adj1" fmla="val 5200"/>
            <a:gd name="adj2" fmla="val 335881"/>
            <a:gd name="adj3" fmla="val 16865822"/>
            <a:gd name="adj4" fmla="val 15198297"/>
            <a:gd name="adj5" fmla="val 6066"/>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A24D0-E342-4715-BD25-E016D486440D}">
      <dsp:nvSpPr>
        <dsp:cNvPr id="0" name=""/>
        <dsp:cNvSpPr/>
      </dsp:nvSpPr>
      <dsp:spPr>
        <a:xfrm>
          <a:off x="0" y="1989280"/>
          <a:ext cx="1543049" cy="979836"/>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B1645-CDE8-42BD-849D-830E38DAE362}">
      <dsp:nvSpPr>
        <dsp:cNvPr id="0" name=""/>
        <dsp:cNvSpPr/>
      </dsp:nvSpPr>
      <dsp:spPr>
        <a:xfrm>
          <a:off x="171450" y="2152157"/>
          <a:ext cx="1543049" cy="979836"/>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a:rPr>
            <a:t> Nurse</a:t>
          </a:r>
          <a:r>
            <a:rPr lang="en-US" sz="2500" kern="1200" dirty="0"/>
            <a:t> </a:t>
          </a:r>
          <a:r>
            <a:rPr lang="en-US" sz="2400" kern="1200" dirty="0">
              <a:latin typeface="Corbel" panose="020B0503020204020204"/>
            </a:rPr>
            <a:t>Educator</a:t>
          </a:r>
        </a:p>
      </dsp:txBody>
      <dsp:txXfrm>
        <a:off x="200148" y="2180855"/>
        <a:ext cx="1485653" cy="922440"/>
      </dsp:txXfrm>
    </dsp:sp>
    <dsp:sp modelId="{25DBC16A-FF88-44FB-BBF9-0F37D2C74758}">
      <dsp:nvSpPr>
        <dsp:cNvPr id="0" name=""/>
        <dsp:cNvSpPr/>
      </dsp:nvSpPr>
      <dsp:spPr>
        <a:xfrm>
          <a:off x="1885950" y="1989280"/>
          <a:ext cx="1543049" cy="979836"/>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0B7639-4E27-4ABB-A2E3-392E1D64D6F7}">
      <dsp:nvSpPr>
        <dsp:cNvPr id="0" name=""/>
        <dsp:cNvSpPr/>
      </dsp:nvSpPr>
      <dsp:spPr>
        <a:xfrm>
          <a:off x="2057400" y="2152157"/>
          <a:ext cx="1543049" cy="979836"/>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Corbel" panose="020B0503020204020204"/>
            </a:rPr>
            <a:t> </a:t>
          </a:r>
          <a:r>
            <a:rPr lang="en-US" sz="2400" kern="1200" dirty="0"/>
            <a:t>Nurse</a:t>
          </a:r>
        </a:p>
      </dsp:txBody>
      <dsp:txXfrm>
        <a:off x="2086098" y="2180855"/>
        <a:ext cx="1485653" cy="922440"/>
      </dsp:txXfrm>
    </dsp:sp>
    <dsp:sp modelId="{09145F4B-02DF-4381-8B37-B08F0310FFAC}">
      <dsp:nvSpPr>
        <dsp:cNvPr id="0" name=""/>
        <dsp:cNvSpPr/>
      </dsp:nvSpPr>
      <dsp:spPr>
        <a:xfrm>
          <a:off x="3771900" y="1989280"/>
          <a:ext cx="1543049" cy="979836"/>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6DD827-DDB1-41B6-ACBB-4EC253E7D2D9}">
      <dsp:nvSpPr>
        <dsp:cNvPr id="0" name=""/>
        <dsp:cNvSpPr/>
      </dsp:nvSpPr>
      <dsp:spPr>
        <a:xfrm>
          <a:off x="3943349" y="2152157"/>
          <a:ext cx="1543049" cy="979836"/>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orbel" panose="020B0503020204020204"/>
            </a:rPr>
            <a:t>Patient</a:t>
          </a:r>
          <a:endParaRPr lang="en-US" sz="2400" kern="1200" dirty="0"/>
        </a:p>
      </dsp:txBody>
      <dsp:txXfrm>
        <a:off x="3972047" y="2180855"/>
        <a:ext cx="1485653" cy="9224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3F9B9-7F6A-4C50-81CA-3D4A3447863A}">
      <dsp:nvSpPr>
        <dsp:cNvPr id="0" name=""/>
        <dsp:cNvSpPr/>
      </dsp:nvSpPr>
      <dsp:spPr>
        <a:xfrm rot="16200000">
          <a:off x="517" y="1250652"/>
          <a:ext cx="2619970" cy="2619970"/>
        </a:xfrm>
        <a:prstGeom prst="downArrow">
          <a:avLst>
            <a:gd name="adj1" fmla="val 50000"/>
            <a:gd name="adj2" fmla="val 3500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Standardized </a:t>
          </a:r>
          <a:r>
            <a:rPr lang="en-US" sz="2400" kern="1200" dirty="0">
              <a:solidFill>
                <a:schemeClr val="tx1"/>
              </a:solidFill>
              <a:latin typeface="Corbel" panose="020B0503020204020204"/>
            </a:rPr>
            <a:t>Patient</a:t>
          </a:r>
          <a:endParaRPr lang="en-US" sz="2400" kern="1200" dirty="0">
            <a:solidFill>
              <a:schemeClr val="tx1"/>
            </a:solidFill>
          </a:endParaRPr>
        </a:p>
      </dsp:txBody>
      <dsp:txXfrm rot="5400000">
        <a:off x="517" y="1905644"/>
        <a:ext cx="2161475" cy="1309985"/>
      </dsp:txXfrm>
    </dsp:sp>
    <dsp:sp modelId="{CE296775-8256-4866-84A6-2CBBB5E86DDC}">
      <dsp:nvSpPr>
        <dsp:cNvPr id="0" name=""/>
        <dsp:cNvSpPr/>
      </dsp:nvSpPr>
      <dsp:spPr>
        <a:xfrm rot="5400000">
          <a:off x="2865911" y="1250652"/>
          <a:ext cx="2619970" cy="2619970"/>
        </a:xfrm>
        <a:prstGeom prst="downArrow">
          <a:avLst>
            <a:gd name="adj1" fmla="val 50000"/>
            <a:gd name="adj2" fmla="val 3500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tx1"/>
              </a:solidFill>
              <a:latin typeface="Corbel" panose="020B0503020204020204"/>
            </a:rPr>
            <a:t>Diverse Standardized</a:t>
          </a:r>
          <a:r>
            <a:rPr lang="en-US" sz="2400" kern="1200" dirty="0">
              <a:solidFill>
                <a:schemeClr val="tx1"/>
              </a:solidFill>
            </a:rPr>
            <a:t> </a:t>
          </a:r>
          <a:r>
            <a:rPr lang="en-US" sz="2400" kern="1200" dirty="0">
              <a:solidFill>
                <a:schemeClr val="tx1"/>
              </a:solidFill>
              <a:latin typeface="Corbel" panose="020B0503020204020204"/>
            </a:rPr>
            <a:t>Patient </a:t>
          </a:r>
          <a:endParaRPr lang="en-US" sz="2400" kern="1200" dirty="0">
            <a:solidFill>
              <a:schemeClr val="tx1"/>
            </a:solidFill>
          </a:endParaRPr>
        </a:p>
      </dsp:txBody>
      <dsp:txXfrm rot="-5400000">
        <a:off x="3324406" y="1905645"/>
        <a:ext cx="2161475" cy="13099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A8428-7125-4A1F-A73B-6CCE7E323A04}">
      <dsp:nvSpPr>
        <dsp:cNvPr id="0" name=""/>
        <dsp:cNvSpPr/>
      </dsp:nvSpPr>
      <dsp:spPr>
        <a:xfrm>
          <a:off x="1232667" y="339809"/>
          <a:ext cx="922393" cy="922393"/>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D9E714-597A-4D07-A17C-0964FE37E088}">
      <dsp:nvSpPr>
        <dsp:cNvPr id="0" name=""/>
        <dsp:cNvSpPr/>
      </dsp:nvSpPr>
      <dsp:spPr>
        <a:xfrm>
          <a:off x="668983" y="1567441"/>
          <a:ext cx="20497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kern="1200" dirty="0"/>
            <a:t>Pre-simulation</a:t>
          </a:r>
        </a:p>
      </dsp:txBody>
      <dsp:txXfrm>
        <a:off x="668983" y="1567441"/>
        <a:ext cx="2049762" cy="720000"/>
      </dsp:txXfrm>
    </dsp:sp>
    <dsp:sp modelId="{134E65D2-9C7A-48FB-B10D-D8F2F740BC08}">
      <dsp:nvSpPr>
        <dsp:cNvPr id="0" name=""/>
        <dsp:cNvSpPr/>
      </dsp:nvSpPr>
      <dsp:spPr>
        <a:xfrm>
          <a:off x="3641138" y="339809"/>
          <a:ext cx="922393" cy="922393"/>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7D889E-5DB2-45D0-9C2E-1FB318FF4029}">
      <dsp:nvSpPr>
        <dsp:cNvPr id="0" name=""/>
        <dsp:cNvSpPr/>
      </dsp:nvSpPr>
      <dsp:spPr>
        <a:xfrm>
          <a:off x="3077454" y="1567441"/>
          <a:ext cx="20497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kern="1200" dirty="0"/>
            <a:t>Simulations</a:t>
          </a:r>
          <a:r>
            <a:rPr lang="en-US" sz="2600" kern="1200" dirty="0">
              <a:latin typeface="Corbel" panose="020B0503020204020204"/>
            </a:rPr>
            <a:t> </a:t>
          </a:r>
          <a:endParaRPr lang="en-US" sz="2600" kern="1200" dirty="0"/>
        </a:p>
      </dsp:txBody>
      <dsp:txXfrm>
        <a:off x="3077454" y="1567441"/>
        <a:ext cx="2049762" cy="720000"/>
      </dsp:txXfrm>
    </dsp:sp>
    <dsp:sp modelId="{7DF1C5B6-A8EA-4533-A4DD-1BFD81F5DBA3}">
      <dsp:nvSpPr>
        <dsp:cNvPr id="0" name=""/>
        <dsp:cNvSpPr/>
      </dsp:nvSpPr>
      <dsp:spPr>
        <a:xfrm>
          <a:off x="2436903" y="2799882"/>
          <a:ext cx="922393" cy="922393"/>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21BD421-FA6A-4857-801B-3B81A7162973}">
      <dsp:nvSpPr>
        <dsp:cNvPr id="0" name=""/>
        <dsp:cNvSpPr/>
      </dsp:nvSpPr>
      <dsp:spPr>
        <a:xfrm>
          <a:off x="1873218" y="4027514"/>
          <a:ext cx="20497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55700">
            <a:lnSpc>
              <a:spcPct val="100000"/>
            </a:lnSpc>
            <a:spcBef>
              <a:spcPct val="0"/>
            </a:spcBef>
            <a:spcAft>
              <a:spcPct val="35000"/>
            </a:spcAft>
            <a:buNone/>
          </a:pPr>
          <a:r>
            <a:rPr lang="en-US" sz="2600" kern="1200" dirty="0"/>
            <a:t>Debriefing</a:t>
          </a:r>
        </a:p>
      </dsp:txBody>
      <dsp:txXfrm>
        <a:off x="1873218" y="4027514"/>
        <a:ext cx="2049762"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B21AA-AFE7-9248-9DB0-320D1FD0632C}">
      <dsp:nvSpPr>
        <dsp:cNvPr id="0" name=""/>
        <dsp:cNvSpPr/>
      </dsp:nvSpPr>
      <dsp:spPr>
        <a:xfrm>
          <a:off x="0" y="2500"/>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AC664B0-612E-0E42-96B8-D52A2EFB58D0}">
      <dsp:nvSpPr>
        <dsp:cNvPr id="0" name=""/>
        <dsp:cNvSpPr/>
      </dsp:nvSpPr>
      <dsp:spPr>
        <a:xfrm>
          <a:off x="0" y="2500"/>
          <a:ext cx="5486400" cy="170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rtl="0">
            <a:lnSpc>
              <a:spcPct val="90000"/>
            </a:lnSpc>
            <a:spcBef>
              <a:spcPct val="0"/>
            </a:spcBef>
            <a:spcAft>
              <a:spcPct val="35000"/>
            </a:spcAft>
            <a:buNone/>
          </a:pPr>
          <a:r>
            <a:rPr lang="en-US" sz="1300" kern="1200" dirty="0">
              <a:latin typeface="Corbel" panose="020B0503020204020204"/>
            </a:rPr>
            <a:t> </a:t>
          </a:r>
          <a:r>
            <a:rPr lang="en-US" sz="2400" kern="1200" dirty="0">
              <a:latin typeface="Corbel" panose="020B0503020204020204"/>
            </a:rPr>
            <a:t>Increase</a:t>
          </a:r>
          <a:r>
            <a:rPr lang="en-US" sz="2400" kern="1200" dirty="0"/>
            <a:t> </a:t>
          </a:r>
          <a:r>
            <a:rPr lang="en-US" sz="2400" kern="1200" dirty="0">
              <a:latin typeface="Corbel" panose="020B0503020204020204"/>
            </a:rPr>
            <a:t>in overall</a:t>
          </a:r>
          <a:r>
            <a:rPr lang="en-US" sz="2400" kern="1200" dirty="0"/>
            <a:t> scores.</a:t>
          </a:r>
        </a:p>
      </dsp:txBody>
      <dsp:txXfrm>
        <a:off x="0" y="2500"/>
        <a:ext cx="5486400" cy="1705424"/>
      </dsp:txXfrm>
    </dsp:sp>
    <dsp:sp modelId="{759693A4-649E-DD41-893C-C13FE391BACD}">
      <dsp:nvSpPr>
        <dsp:cNvPr id="0" name=""/>
        <dsp:cNvSpPr/>
      </dsp:nvSpPr>
      <dsp:spPr>
        <a:xfrm>
          <a:off x="0" y="1707925"/>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3E7F8C6-3E3A-6E4C-BA48-FFDA295BFEDD}">
      <dsp:nvSpPr>
        <dsp:cNvPr id="0" name=""/>
        <dsp:cNvSpPr/>
      </dsp:nvSpPr>
      <dsp:spPr>
        <a:xfrm>
          <a:off x="0" y="1707925"/>
          <a:ext cx="5486400" cy="170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Increase in subscales cultural</a:t>
          </a:r>
          <a:r>
            <a:rPr lang="en-US" sz="2400" kern="1200" dirty="0"/>
            <a:t> k</a:t>
          </a:r>
          <a:r>
            <a:rPr lang="en-US" sz="2400" kern="1200" dirty="0">
              <a:latin typeface="Corbel" panose="020B0503020204020204"/>
            </a:rPr>
            <a:t>nowledge</a:t>
          </a:r>
          <a:r>
            <a:rPr lang="en-US" sz="2400" kern="1200" dirty="0"/>
            <a:t>, c</a:t>
          </a:r>
          <a:r>
            <a:rPr lang="en-US" sz="2400" kern="1200" dirty="0">
              <a:latin typeface="Corbel" panose="020B0503020204020204"/>
            </a:rPr>
            <a:t>ultural</a:t>
          </a:r>
          <a:r>
            <a:rPr lang="en-US" sz="2400" kern="1200" dirty="0"/>
            <a:t> s</a:t>
          </a:r>
          <a:r>
            <a:rPr lang="en-US" sz="2400" kern="1200" dirty="0">
              <a:latin typeface="Corbel" panose="020B0503020204020204"/>
            </a:rPr>
            <a:t>kill</a:t>
          </a:r>
          <a:r>
            <a:rPr lang="en-US" sz="2400" kern="1200" dirty="0"/>
            <a:t> and c</a:t>
          </a:r>
          <a:r>
            <a:rPr lang="en-US" sz="2400" kern="1200" dirty="0">
              <a:latin typeface="Corbel" panose="020B0503020204020204"/>
            </a:rPr>
            <a:t>ultural</a:t>
          </a:r>
          <a:r>
            <a:rPr lang="en-US" sz="2400" kern="1200" dirty="0"/>
            <a:t> encounters</a:t>
          </a:r>
        </a:p>
      </dsp:txBody>
      <dsp:txXfrm>
        <a:off x="0" y="1707925"/>
        <a:ext cx="5486400" cy="1705424"/>
      </dsp:txXfrm>
    </dsp:sp>
    <dsp:sp modelId="{5D47B2C4-4D53-DF4C-A301-CF82EC781D4D}">
      <dsp:nvSpPr>
        <dsp:cNvPr id="0" name=""/>
        <dsp:cNvSpPr/>
      </dsp:nvSpPr>
      <dsp:spPr>
        <a:xfrm>
          <a:off x="0" y="3413349"/>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8269936-9D3F-154D-A71B-A9055CCF0092}">
      <dsp:nvSpPr>
        <dsp:cNvPr id="0" name=""/>
        <dsp:cNvSpPr/>
      </dsp:nvSpPr>
      <dsp:spPr>
        <a:xfrm>
          <a:off x="0" y="3413349"/>
          <a:ext cx="5486400" cy="170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Demographic </a:t>
          </a:r>
          <a:r>
            <a:rPr lang="en-US" sz="2400" kern="1200" dirty="0">
              <a:latin typeface="Corbel" panose="020B0503020204020204"/>
            </a:rPr>
            <a:t>Survey</a:t>
          </a:r>
          <a:endParaRPr lang="en-US" sz="2400" kern="1200" dirty="0"/>
        </a:p>
      </dsp:txBody>
      <dsp:txXfrm>
        <a:off x="0" y="3413349"/>
        <a:ext cx="5486400" cy="17054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827C3-711B-4E44-A3E4-CFE17D0E82AE}">
      <dsp:nvSpPr>
        <dsp:cNvPr id="0" name=""/>
        <dsp:cNvSpPr/>
      </dsp:nvSpPr>
      <dsp:spPr>
        <a:xfrm>
          <a:off x="0" y="0"/>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363A10-7BA0-1342-8557-1BDD895E0CAA}">
      <dsp:nvSpPr>
        <dsp:cNvPr id="0" name=""/>
        <dsp:cNvSpPr/>
      </dsp:nvSpPr>
      <dsp:spPr>
        <a:xfrm>
          <a:off x="0" y="0"/>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Levels</a:t>
          </a:r>
          <a:r>
            <a:rPr lang="en-US" sz="2400" kern="1200" dirty="0"/>
            <a:t> of cultural competence</a:t>
          </a:r>
        </a:p>
      </dsp:txBody>
      <dsp:txXfrm>
        <a:off x="0" y="0"/>
        <a:ext cx="5486400" cy="640159"/>
      </dsp:txXfrm>
    </dsp:sp>
    <dsp:sp modelId="{56711F8C-EBBA-4FA1-B852-DA10A3387D9D}">
      <dsp:nvSpPr>
        <dsp:cNvPr id="0" name=""/>
        <dsp:cNvSpPr/>
      </dsp:nvSpPr>
      <dsp:spPr>
        <a:xfrm>
          <a:off x="0" y="640159"/>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411DD2-AF91-483A-917F-E28250A96C06}">
      <dsp:nvSpPr>
        <dsp:cNvPr id="0" name=""/>
        <dsp:cNvSpPr/>
      </dsp:nvSpPr>
      <dsp:spPr>
        <a:xfrm>
          <a:off x="0" y="640159"/>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Effective</a:t>
          </a:r>
          <a:r>
            <a:rPr lang="en-US" sz="2400" kern="1200" dirty="0"/>
            <a:t> </a:t>
          </a:r>
          <a:r>
            <a:rPr lang="en-US" sz="2400" kern="1200" dirty="0">
              <a:latin typeface="Corbel" panose="020B0503020204020204"/>
            </a:rPr>
            <a:t>Communication</a:t>
          </a:r>
        </a:p>
      </dsp:txBody>
      <dsp:txXfrm>
        <a:off x="0" y="640159"/>
        <a:ext cx="5486400" cy="640159"/>
      </dsp:txXfrm>
    </dsp:sp>
    <dsp:sp modelId="{A9E080A3-24F2-4B85-B377-34D143A28C30}">
      <dsp:nvSpPr>
        <dsp:cNvPr id="0" name=""/>
        <dsp:cNvSpPr/>
      </dsp:nvSpPr>
      <dsp:spPr>
        <a:xfrm>
          <a:off x="0" y="1280318"/>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EF3091-57D1-46A8-ADBE-3457237FF5BD}">
      <dsp:nvSpPr>
        <dsp:cNvPr id="0" name=""/>
        <dsp:cNvSpPr/>
      </dsp:nvSpPr>
      <dsp:spPr>
        <a:xfrm>
          <a:off x="0" y="1280318"/>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Comfort</a:t>
          </a:r>
        </a:p>
      </dsp:txBody>
      <dsp:txXfrm>
        <a:off x="0" y="1280318"/>
        <a:ext cx="5486400" cy="640159"/>
      </dsp:txXfrm>
    </dsp:sp>
    <dsp:sp modelId="{5177CA44-D59B-40BE-A9E8-91B7EDD3CC48}">
      <dsp:nvSpPr>
        <dsp:cNvPr id="0" name=""/>
        <dsp:cNvSpPr/>
      </dsp:nvSpPr>
      <dsp:spPr>
        <a:xfrm>
          <a:off x="0" y="1920478"/>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51E471-AB37-474A-ADF1-D1E0BEAC3E5C}">
      <dsp:nvSpPr>
        <dsp:cNvPr id="0" name=""/>
        <dsp:cNvSpPr/>
      </dsp:nvSpPr>
      <dsp:spPr>
        <a:xfrm>
          <a:off x="0" y="1920478"/>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Transcultural</a:t>
          </a:r>
          <a:r>
            <a:rPr lang="en-US" sz="2400" kern="1200" dirty="0"/>
            <a:t> </a:t>
          </a:r>
          <a:r>
            <a:rPr lang="en-US" sz="2400" kern="1200" dirty="0">
              <a:latin typeface="Corbel" panose="020B0503020204020204"/>
            </a:rPr>
            <a:t>self-efficacy</a:t>
          </a:r>
        </a:p>
      </dsp:txBody>
      <dsp:txXfrm>
        <a:off x="0" y="1920478"/>
        <a:ext cx="5486400" cy="640159"/>
      </dsp:txXfrm>
    </dsp:sp>
    <dsp:sp modelId="{C40D55A5-FF31-41A1-92B2-3164E7EEE84F}">
      <dsp:nvSpPr>
        <dsp:cNvPr id="0" name=""/>
        <dsp:cNvSpPr/>
      </dsp:nvSpPr>
      <dsp:spPr>
        <a:xfrm>
          <a:off x="0" y="2560637"/>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C6FEDD-22F6-4878-816F-10B028625454}">
      <dsp:nvSpPr>
        <dsp:cNvPr id="0" name=""/>
        <dsp:cNvSpPr/>
      </dsp:nvSpPr>
      <dsp:spPr>
        <a:xfrm>
          <a:off x="0" y="2560637"/>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Corbel" panose="020B0503020204020204"/>
            </a:rPr>
            <a:t>Cultural</a:t>
          </a:r>
          <a:r>
            <a:rPr lang="en-US" sz="2400" kern="1200" dirty="0"/>
            <a:t> </a:t>
          </a:r>
          <a:r>
            <a:rPr lang="en-US" sz="2400" kern="1200" dirty="0">
              <a:latin typeface="Corbel" panose="020B0503020204020204"/>
            </a:rPr>
            <a:t>sensitivity </a:t>
          </a:r>
          <a:endParaRPr lang="en-US" sz="2400" kern="1200" dirty="0"/>
        </a:p>
      </dsp:txBody>
      <dsp:txXfrm>
        <a:off x="0" y="2560637"/>
        <a:ext cx="5486400" cy="640159"/>
      </dsp:txXfrm>
    </dsp:sp>
    <dsp:sp modelId="{F3E79841-67DD-4342-AE47-305D898A40C7}">
      <dsp:nvSpPr>
        <dsp:cNvPr id="0" name=""/>
        <dsp:cNvSpPr/>
      </dsp:nvSpPr>
      <dsp:spPr>
        <a:xfrm>
          <a:off x="0" y="3200796"/>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4927E3-1587-3B4C-91F0-78F4C3C28EFC}">
      <dsp:nvSpPr>
        <dsp:cNvPr id="0" name=""/>
        <dsp:cNvSpPr/>
      </dsp:nvSpPr>
      <dsp:spPr>
        <a:xfrm>
          <a:off x="0" y="3200796"/>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Patient-centered</a:t>
          </a:r>
          <a:r>
            <a:rPr lang="en-US" sz="2400" kern="1200" dirty="0"/>
            <a:t> care</a:t>
          </a:r>
        </a:p>
      </dsp:txBody>
      <dsp:txXfrm>
        <a:off x="0" y="3200796"/>
        <a:ext cx="5486400" cy="640159"/>
      </dsp:txXfrm>
    </dsp:sp>
    <dsp:sp modelId="{0F3289F2-CE23-4DDF-B43A-38B7F746D1A3}">
      <dsp:nvSpPr>
        <dsp:cNvPr id="0" name=""/>
        <dsp:cNvSpPr/>
      </dsp:nvSpPr>
      <dsp:spPr>
        <a:xfrm>
          <a:off x="0" y="3840956"/>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F4FD65-A5AB-4362-9848-0C7DF11FB53B}">
      <dsp:nvSpPr>
        <dsp:cNvPr id="0" name=""/>
        <dsp:cNvSpPr/>
      </dsp:nvSpPr>
      <dsp:spPr>
        <a:xfrm>
          <a:off x="0" y="3840956"/>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Quality care</a:t>
          </a:r>
        </a:p>
      </dsp:txBody>
      <dsp:txXfrm>
        <a:off x="0" y="3840956"/>
        <a:ext cx="5486400" cy="640159"/>
      </dsp:txXfrm>
    </dsp:sp>
    <dsp:sp modelId="{566AEFEE-BB21-2747-94BB-3C2BB2170DD0}">
      <dsp:nvSpPr>
        <dsp:cNvPr id="0" name=""/>
        <dsp:cNvSpPr/>
      </dsp:nvSpPr>
      <dsp:spPr>
        <a:xfrm>
          <a:off x="0" y="4481115"/>
          <a:ext cx="5486400" cy="0"/>
        </a:xfrm>
        <a:prstGeom prst="line">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21D23C-98EF-DA46-AA02-A79D16F17813}">
      <dsp:nvSpPr>
        <dsp:cNvPr id="0" name=""/>
        <dsp:cNvSpPr/>
      </dsp:nvSpPr>
      <dsp:spPr>
        <a:xfrm>
          <a:off x="0" y="4481115"/>
          <a:ext cx="5486400" cy="64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latin typeface="Corbel" panose="020B0503020204020204"/>
            </a:rPr>
            <a:t>Decreases</a:t>
          </a:r>
          <a:r>
            <a:rPr lang="en-US" sz="2400" kern="1200" dirty="0"/>
            <a:t> health disparities </a:t>
          </a:r>
          <a:r>
            <a:rPr lang="en-US" sz="2400" kern="1200" dirty="0">
              <a:latin typeface="Corbel" panose="020B0503020204020204"/>
            </a:rPr>
            <a:t>&amp; </a:t>
          </a:r>
          <a:r>
            <a:rPr lang="en-US" sz="2400" kern="1200" dirty="0"/>
            <a:t>medical errors</a:t>
          </a:r>
        </a:p>
      </dsp:txBody>
      <dsp:txXfrm>
        <a:off x="0" y="4481115"/>
        <a:ext cx="5486400" cy="6401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4F22D-B1AE-DB40-96BF-448450DC681B}">
      <dsp:nvSpPr>
        <dsp:cNvPr id="0" name=""/>
        <dsp:cNvSpPr/>
      </dsp:nvSpPr>
      <dsp:spPr>
        <a:xfrm>
          <a:off x="0" y="966322"/>
          <a:ext cx="5796200" cy="575639"/>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4 C’s of Culture</a:t>
          </a:r>
        </a:p>
      </dsp:txBody>
      <dsp:txXfrm>
        <a:off x="28100" y="994422"/>
        <a:ext cx="5740000" cy="519439"/>
      </dsp:txXfrm>
    </dsp:sp>
    <dsp:sp modelId="{84F07380-F12A-4F42-9108-16496190DDF1}">
      <dsp:nvSpPr>
        <dsp:cNvPr id="0" name=""/>
        <dsp:cNvSpPr/>
      </dsp:nvSpPr>
      <dsp:spPr>
        <a:xfrm>
          <a:off x="0" y="1611082"/>
          <a:ext cx="5796200" cy="575639"/>
        </a:xfrm>
        <a:prstGeom prst="roundRect">
          <a:avLst/>
        </a:prstGeom>
        <a:solidFill>
          <a:schemeClr val="accent5">
            <a:hueOff val="2794580"/>
            <a:satOff val="-2409"/>
            <a:lumOff val="318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Consider the problem?</a:t>
          </a:r>
        </a:p>
      </dsp:txBody>
      <dsp:txXfrm>
        <a:off x="28100" y="1639182"/>
        <a:ext cx="5740000" cy="519439"/>
      </dsp:txXfrm>
    </dsp:sp>
    <dsp:sp modelId="{8511C5D6-F7F1-424A-8BAC-2305A2BD3FA5}">
      <dsp:nvSpPr>
        <dsp:cNvPr id="0" name=""/>
        <dsp:cNvSpPr/>
      </dsp:nvSpPr>
      <dsp:spPr>
        <a:xfrm>
          <a:off x="0" y="2255842"/>
          <a:ext cx="5796200" cy="575639"/>
        </a:xfrm>
        <a:prstGeom prst="roundRect">
          <a:avLst/>
        </a:prstGeom>
        <a:solidFill>
          <a:schemeClr val="accent5">
            <a:hueOff val="5589159"/>
            <a:satOff val="-4817"/>
            <a:lumOff val="637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Cause of the problem?</a:t>
          </a:r>
        </a:p>
      </dsp:txBody>
      <dsp:txXfrm>
        <a:off x="28100" y="2283942"/>
        <a:ext cx="5740000" cy="519439"/>
      </dsp:txXfrm>
    </dsp:sp>
    <dsp:sp modelId="{E31296CA-AFAA-4E4A-B7FB-429FEDB0B9DD}">
      <dsp:nvSpPr>
        <dsp:cNvPr id="0" name=""/>
        <dsp:cNvSpPr/>
      </dsp:nvSpPr>
      <dsp:spPr>
        <a:xfrm>
          <a:off x="0" y="2900601"/>
          <a:ext cx="5796200" cy="575639"/>
        </a:xfrm>
        <a:prstGeom prst="roundRect">
          <a:avLst/>
        </a:prstGeom>
        <a:solidFill>
          <a:schemeClr val="accent5">
            <a:hueOff val="8383739"/>
            <a:satOff val="-7226"/>
            <a:lumOff val="956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How they are coping with the problem?</a:t>
          </a:r>
        </a:p>
      </dsp:txBody>
      <dsp:txXfrm>
        <a:off x="28100" y="2928701"/>
        <a:ext cx="5740000" cy="519439"/>
      </dsp:txXfrm>
    </dsp:sp>
    <dsp:sp modelId="{EA2AA2D4-6873-8143-8307-51A8C3FBF085}">
      <dsp:nvSpPr>
        <dsp:cNvPr id="0" name=""/>
        <dsp:cNvSpPr/>
      </dsp:nvSpPr>
      <dsp:spPr>
        <a:xfrm>
          <a:off x="0" y="3545361"/>
          <a:ext cx="5796200" cy="575639"/>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How concerned they are with the problem?</a:t>
          </a:r>
        </a:p>
      </dsp:txBody>
      <dsp:txXfrm>
        <a:off x="28100" y="3573461"/>
        <a:ext cx="5740000" cy="51943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lvl1pPr>
          </a:lstStyle>
          <a:p>
            <a:endParaRPr lang="en-US" dirty="0"/>
          </a:p>
        </p:txBody>
      </p:sp>
      <p:sp>
        <p:nvSpPr>
          <p:cNvPr id="3" name="Date Placeholder 2"/>
          <p:cNvSpPr>
            <a:spLocks noGrp="1"/>
          </p:cNvSpPr>
          <p:nvPr>
            <p:ph type="dt" idx="1"/>
          </p:nvPr>
        </p:nvSpPr>
        <p:spPr>
          <a:xfrm>
            <a:off x="4023092" y="0"/>
            <a:ext cx="3077739" cy="470098"/>
          </a:xfrm>
          <a:prstGeom prst="rect">
            <a:avLst/>
          </a:prstGeom>
        </p:spPr>
        <p:txBody>
          <a:bodyPr vert="horz" lIns="94119" tIns="47060" rIns="94119" bIns="47060" rtlCol="0"/>
          <a:lstStyle>
            <a:lvl1pPr algn="r">
              <a:defRPr sz="1200"/>
            </a:lvl1pPr>
          </a:lstStyle>
          <a:p>
            <a:fld id="{5AC17A3C-0949-475B-B8D1-3D22104E8E85}" type="datetimeFigureOut">
              <a:rPr lang="en-US" smtClean="0"/>
              <a:t>8/30/2023</a:t>
            </a:fld>
            <a:endParaRPr lang="en-US" dirty="0"/>
          </a:p>
        </p:txBody>
      </p:sp>
      <p:sp>
        <p:nvSpPr>
          <p:cNvPr id="4" name="Slide Image Placeholder 3"/>
          <p:cNvSpPr>
            <a:spLocks noGrp="1" noRot="1" noChangeAspect="1"/>
          </p:cNvSpPr>
          <p:nvPr>
            <p:ph type="sldImg" idx="2"/>
          </p:nvPr>
        </p:nvSpPr>
        <p:spPr>
          <a:xfrm>
            <a:off x="1443038" y="1171575"/>
            <a:ext cx="4216400" cy="3162300"/>
          </a:xfrm>
          <a:prstGeom prst="rect">
            <a:avLst/>
          </a:prstGeom>
          <a:noFill/>
          <a:ln w="12700">
            <a:solidFill>
              <a:prstClr val="black"/>
            </a:solidFill>
          </a:ln>
        </p:spPr>
        <p:txBody>
          <a:bodyPr vert="horz" lIns="94119" tIns="47060" rIns="94119" bIns="47060" rtlCol="0" anchor="ctr"/>
          <a:lstStyle/>
          <a:p>
            <a:endParaRPr lang="en-US" dirty="0"/>
          </a:p>
        </p:txBody>
      </p:sp>
      <p:sp>
        <p:nvSpPr>
          <p:cNvPr id="5" name="Notes Placeholder 4"/>
          <p:cNvSpPr>
            <a:spLocks noGrp="1"/>
          </p:cNvSpPr>
          <p:nvPr>
            <p:ph type="body" sz="quarter" idx="3"/>
          </p:nvPr>
        </p:nvSpPr>
        <p:spPr>
          <a:xfrm>
            <a:off x="710248" y="4509036"/>
            <a:ext cx="5681980" cy="3689211"/>
          </a:xfrm>
          <a:prstGeom prst="rect">
            <a:avLst/>
          </a:prstGeom>
        </p:spPr>
        <p:txBody>
          <a:bodyPr vert="horz" lIns="94119" tIns="47060" rIns="94119" bIns="470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9328"/>
            <a:ext cx="3077739" cy="470097"/>
          </a:xfrm>
          <a:prstGeom prst="rect">
            <a:avLst/>
          </a:prstGeom>
        </p:spPr>
        <p:txBody>
          <a:bodyPr vert="horz" lIns="94119" tIns="47060" rIns="94119" bIns="470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899328"/>
            <a:ext cx="3077739" cy="470097"/>
          </a:xfrm>
          <a:prstGeom prst="rect">
            <a:avLst/>
          </a:prstGeom>
        </p:spPr>
        <p:txBody>
          <a:bodyPr vert="horz" lIns="94119" tIns="47060" rIns="94119" bIns="47060" rtlCol="0" anchor="b"/>
          <a:lstStyle>
            <a:lvl1pPr algn="r">
              <a:defRPr sz="1200"/>
            </a:lvl1pPr>
          </a:lstStyle>
          <a:p>
            <a:fld id="{C671FE64-D40E-46C8-B50B-A6EF7333F5FF}" type="slidenum">
              <a:rPr lang="en-US" smtClean="0"/>
              <a:t>‹#›</a:t>
            </a:fld>
            <a:endParaRPr lang="en-US" dirty="0"/>
          </a:p>
        </p:txBody>
      </p:sp>
    </p:spTree>
    <p:extLst>
      <p:ext uri="{BB962C8B-B14F-4D97-AF65-F5344CB8AC3E}">
        <p14:creationId xmlns:p14="http://schemas.microsoft.com/office/powerpoint/2010/main" val="398646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1</a:t>
            </a:fld>
            <a:endParaRPr lang="en-US" dirty="0"/>
          </a:p>
        </p:txBody>
      </p:sp>
    </p:spTree>
    <p:extLst>
      <p:ext uri="{BB962C8B-B14F-4D97-AF65-F5344CB8AC3E}">
        <p14:creationId xmlns:p14="http://schemas.microsoft.com/office/powerpoint/2010/main" val="1467336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were expected to complete presimulation work. These materials were placed on universities learning management system in a group site folder that specifically contained the materials for each simulation</a:t>
            </a:r>
          </a:p>
          <a:p>
            <a:r>
              <a:rPr lang="en-US" dirty="0"/>
              <a:t>The work involved students completing a cultural assessment that allowed students to reflect on personal biases, reading journals articles regarding culturally competent care and reading articles related to cultural practices of both the Asian and Latino background</a:t>
            </a:r>
          </a:p>
          <a:p>
            <a:r>
              <a:rPr lang="en-US" dirty="0"/>
              <a:t>The students were expected to complete the work prior to each simulation.</a:t>
            </a:r>
          </a:p>
          <a:p>
            <a:endParaRPr lang="en-US" dirty="0"/>
          </a:p>
          <a:p>
            <a:r>
              <a:rPr lang="en-US" dirty="0"/>
              <a:t>One simulation included an  individual of Asian descent was a patient who was going a vaccination clinic to have a COVID-19 vaccination administered.  The patient was hesitant because they wanted to use herbs to protect their immune system instead of receiving the vaccination. Students were expected to give the patient education regarding the vaccination while respecting the patients' cultural values.</a:t>
            </a:r>
          </a:p>
          <a:p>
            <a:endParaRPr lang="en-US" dirty="0"/>
          </a:p>
          <a:p>
            <a:r>
              <a:rPr lang="en-US" dirty="0"/>
              <a:t> The second simulation was a newly diagnosed Diabetic Hispanic patient that spoke limited English. The patient did not complete the necessary treatment and required education regarding the new diagnosis. The students were expected to consult a medical interpreter for the patient.</a:t>
            </a:r>
          </a:p>
          <a:p>
            <a:endParaRPr lang="en-US" dirty="0"/>
          </a:p>
          <a:p>
            <a:r>
              <a:rPr lang="en-US" dirty="0"/>
              <a:t>Following the simulations, students were expected to reflect on the experience by discussing the influence of the patient's culture on their care. Furthermore, the students were expected to reflect positive interactions and opportunities for improvement.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12</a:t>
            </a:fld>
            <a:endParaRPr lang="en-US" dirty="0"/>
          </a:p>
        </p:txBody>
      </p:sp>
    </p:spTree>
    <p:extLst>
      <p:ext uri="{BB962C8B-B14F-4D97-AF65-F5344CB8AC3E}">
        <p14:creationId xmlns:p14="http://schemas.microsoft.com/office/powerpoint/2010/main" val="604758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Cultural Assessment- https://www.menti.com/aln44xjce93c</a:t>
            </a:r>
          </a:p>
          <a:p>
            <a:endParaRPr lang="en-US" dirty="0"/>
          </a:p>
          <a:p>
            <a:endParaRPr lang="en-US" dirty="0"/>
          </a:p>
          <a:p>
            <a:r>
              <a:rPr lang="en-US" dirty="0"/>
              <a:t>Journal Articles related to cultural practices of Asian and Hispanic Culture</a:t>
            </a:r>
          </a:p>
          <a:p>
            <a:r>
              <a:rPr lang="en-US" dirty="0"/>
              <a:t>Common Traidtions and Values of Each cultural</a:t>
            </a:r>
          </a:p>
        </p:txBody>
      </p:sp>
      <p:sp>
        <p:nvSpPr>
          <p:cNvPr id="4" name="Slide Number Placeholder 3"/>
          <p:cNvSpPr>
            <a:spLocks noGrp="1"/>
          </p:cNvSpPr>
          <p:nvPr>
            <p:ph type="sldNum" sz="quarter" idx="5"/>
          </p:nvPr>
        </p:nvSpPr>
        <p:spPr/>
        <p:txBody>
          <a:bodyPr/>
          <a:lstStyle/>
          <a:p>
            <a:fld id="{C671FE64-D40E-46C8-B50B-A6EF7333F5FF}" type="slidenum">
              <a:rPr lang="en-US" smtClean="0"/>
              <a:t>13</a:t>
            </a:fld>
            <a:endParaRPr lang="en-US" dirty="0"/>
          </a:p>
        </p:txBody>
      </p:sp>
    </p:spTree>
    <p:extLst>
      <p:ext uri="{BB962C8B-B14F-4D97-AF65-F5344CB8AC3E}">
        <p14:creationId xmlns:p14="http://schemas.microsoft.com/office/powerpoint/2010/main" val="3843698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our students complete this as freshman and again as seniors to see if perspectives change. We encourage you to complete a cultural assessment every 5 years to see if there are any perspective changes on views</a:t>
            </a:r>
          </a:p>
        </p:txBody>
      </p:sp>
      <p:sp>
        <p:nvSpPr>
          <p:cNvPr id="4" name="Slide Number Placeholder 3"/>
          <p:cNvSpPr>
            <a:spLocks noGrp="1"/>
          </p:cNvSpPr>
          <p:nvPr>
            <p:ph type="sldNum" sz="quarter" idx="5"/>
          </p:nvPr>
        </p:nvSpPr>
        <p:spPr/>
        <p:txBody>
          <a:bodyPr/>
          <a:lstStyle/>
          <a:p>
            <a:fld id="{C671FE64-D40E-46C8-B50B-A6EF7333F5FF}" type="slidenum">
              <a:rPr lang="en-US" smtClean="0"/>
              <a:t>14</a:t>
            </a:fld>
            <a:endParaRPr lang="en-US" dirty="0"/>
          </a:p>
        </p:txBody>
      </p:sp>
    </p:spTree>
    <p:extLst>
      <p:ext uri="{BB962C8B-B14F-4D97-AF65-F5344CB8AC3E}">
        <p14:creationId xmlns:p14="http://schemas.microsoft.com/office/powerpoint/2010/main" val="2941547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simulation included an  individual of Asian descent was a patient who was going a vaccination clinic to have a COVID-19 vaccination administered.  The patient was hesitant because they wanted to use herbs to protect their immune system instead of receiving the vaccination. Students were expected to give the patient education regarding the vaccination while respecting the patients' cultural values.</a:t>
            </a:r>
          </a:p>
          <a:p>
            <a:endParaRPr lang="en-US" dirty="0"/>
          </a:p>
          <a:p>
            <a:r>
              <a:rPr lang="en-US" dirty="0"/>
              <a:t> The second simulation was a newly diagnosed Diabetic Hispanic patient that spoke limited English. The patient did not complete the necessary treatment and required education regarding the new diagnosis. The students were expected to consult a medical interpreter for the patient.</a:t>
            </a:r>
          </a:p>
          <a:p>
            <a:endParaRPr lang="en-US" dirty="0"/>
          </a:p>
          <a:p>
            <a:r>
              <a:rPr lang="en-US" dirty="0"/>
              <a:t>Following the simulations, students were expected to reflect on the experience by discussing the influence of the patient's culture on their care. Furthermore, the students were expected to reflect positive interactions and opportunities for improvement. </a:t>
            </a:r>
          </a:p>
          <a:p>
            <a:endParaRPr lang="en-US" dirty="0"/>
          </a:p>
          <a:p>
            <a:r>
              <a:rPr lang="en-US" dirty="0"/>
              <a:t>https://carlow.hosted.panopto.com/Panopto/Pages/Viewer.aspx?id=7c8ff43c-4f7b-4851-8cf5-af2e0112bdc0 </a:t>
            </a:r>
          </a:p>
          <a:p>
            <a:endParaRPr lang="en-US" dirty="0"/>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15</a:t>
            </a:fld>
            <a:endParaRPr lang="en-US" dirty="0"/>
          </a:p>
        </p:txBody>
      </p:sp>
    </p:spTree>
    <p:extLst>
      <p:ext uri="{BB962C8B-B14F-4D97-AF65-F5344CB8AC3E}">
        <p14:creationId xmlns:p14="http://schemas.microsoft.com/office/powerpoint/2010/main" val="1309623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CC can be infused into any simulation or case study. There were cues throughout the simulation materials that are essential for the students to recognize the CC.</a:t>
            </a:r>
          </a:p>
          <a:p>
            <a:r>
              <a:rPr lang="en-US" dirty="0"/>
              <a:t>It is essential to not group race together. Hispanics can be from a number of different</a:t>
            </a:r>
          </a:p>
          <a:p>
            <a:endParaRPr lang="en-US" dirty="0"/>
          </a:p>
          <a:p>
            <a:r>
              <a:rPr lang="en-US" dirty="0"/>
              <a:t>The patients name was a common sir name of the Mexican culture. </a:t>
            </a:r>
          </a:p>
          <a:p>
            <a:r>
              <a:rPr lang="en-US" dirty="0"/>
              <a:t>Patient spoke Spanish, students had to call a medical interpreter</a:t>
            </a:r>
          </a:p>
          <a:p>
            <a:r>
              <a:rPr lang="en-US" dirty="0"/>
              <a:t>Males being concerned about being able to meet the needs of the family</a:t>
            </a:r>
          </a:p>
          <a:p>
            <a:r>
              <a:rPr lang="en-US" dirty="0"/>
              <a:t>Fear it will cause hypoglycemia</a:t>
            </a:r>
          </a:p>
          <a:p>
            <a:r>
              <a:rPr lang="en-US" dirty="0"/>
              <a:t>Feel like they are a burden on family </a:t>
            </a:r>
          </a:p>
        </p:txBody>
      </p:sp>
      <p:sp>
        <p:nvSpPr>
          <p:cNvPr id="4" name="Slide Number Placeholder 3"/>
          <p:cNvSpPr>
            <a:spLocks noGrp="1"/>
          </p:cNvSpPr>
          <p:nvPr>
            <p:ph type="sldNum" sz="quarter" idx="5"/>
          </p:nvPr>
        </p:nvSpPr>
        <p:spPr/>
        <p:txBody>
          <a:bodyPr/>
          <a:lstStyle/>
          <a:p>
            <a:fld id="{C671FE64-D40E-46C8-B50B-A6EF7333F5FF}" type="slidenum">
              <a:rPr lang="en-US" smtClean="0"/>
              <a:t>16</a:t>
            </a:fld>
            <a:endParaRPr lang="en-US" dirty="0"/>
          </a:p>
        </p:txBody>
      </p:sp>
    </p:spTree>
    <p:extLst>
      <p:ext uri="{BB962C8B-B14F-4D97-AF65-F5344CB8AC3E}">
        <p14:creationId xmlns:p14="http://schemas.microsoft.com/office/powerpoint/2010/main" val="1685092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CK- Reading articles about the appropriate culture</a:t>
            </a:r>
          </a:p>
          <a:p>
            <a:r>
              <a:rPr lang="en-US" dirty="0"/>
              <a:t>CS- </a:t>
            </a:r>
            <a:r>
              <a:rPr lang="en-US" b="0" i="0" dirty="0">
                <a:solidFill>
                  <a:srgbClr val="000000"/>
                </a:solidFill>
                <a:effectLst/>
                <a:latin typeface="Times New Roman" panose="02020603050405020304" pitchFamily="18" charset="0"/>
              </a:rPr>
              <a:t>interacting with the standardized patient, respecting their views, and recognizing that the standardized patient may be making choices based on their cultural values or health practices.</a:t>
            </a:r>
          </a:p>
          <a:p>
            <a:r>
              <a:rPr lang="en-US" b="0" i="0" dirty="0">
                <a:solidFill>
                  <a:srgbClr val="000000"/>
                </a:solidFill>
                <a:effectLst/>
                <a:latin typeface="Times New Roman" panose="02020603050405020304" pitchFamily="18" charset="0"/>
              </a:rPr>
              <a:t>CD- simulations about the patients </a:t>
            </a:r>
            <a:r>
              <a:rPr lang="en-US" sz="1800" b="0" i="0" dirty="0">
                <a:solidFill>
                  <a:srgbClr val="000000"/>
                </a:solidFill>
                <a:effectLst/>
                <a:latin typeface="Times New Roman" panose="02020603050405020304" pitchFamily="18" charset="0"/>
              </a:rPr>
              <a:t>increase their desire to learn more about patients with diverse backgrounds. </a:t>
            </a:r>
          </a:p>
          <a:p>
            <a:r>
              <a:rPr lang="en-US" sz="1800" b="0" i="0" dirty="0">
                <a:solidFill>
                  <a:srgbClr val="000000"/>
                </a:solidFill>
                <a:effectLst/>
                <a:latin typeface="Times New Roman" panose="02020603050405020304" pitchFamily="18" charset="0"/>
              </a:rPr>
              <a:t>CE- provide an opportunities for the students to interact with patients of diverse cultures</a:t>
            </a:r>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CA- completing the personal cultural assessment and reading literature about the specific cultures</a:t>
            </a:r>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17</a:t>
            </a:fld>
            <a:endParaRPr lang="en-US" dirty="0"/>
          </a:p>
        </p:txBody>
      </p:sp>
    </p:spTree>
    <p:extLst>
      <p:ext uri="{BB962C8B-B14F-4D97-AF65-F5344CB8AC3E}">
        <p14:creationId xmlns:p14="http://schemas.microsoft.com/office/powerpoint/2010/main" val="971369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tool that was used to evaluate the data was the inventory for assessing cultural competence among healthcare professionals- student version</a:t>
            </a:r>
          </a:p>
          <a:p>
            <a:endParaRPr lang="en-US" dirty="0"/>
          </a:p>
          <a:p>
            <a:r>
              <a:rPr lang="en-US" dirty="0"/>
              <a:t>IAPCC-SV was developed by Dr. Campinha-Bacote and corresponds to her model. Her model, theory and tool were used in this EBRP</a:t>
            </a:r>
          </a:p>
          <a:p>
            <a:endParaRPr lang="en-US" dirty="0">
              <a:cs typeface="Calibri"/>
            </a:endParaRPr>
          </a:p>
          <a:p>
            <a:endParaRPr lang="en-US" dirty="0">
              <a:cs typeface="Calibri"/>
            </a:endParaRPr>
          </a:p>
          <a:p>
            <a:r>
              <a:rPr lang="en-US" dirty="0"/>
              <a:t>This tool has been used for decades and has been proven to be reliable and valid </a:t>
            </a:r>
          </a:p>
          <a:p>
            <a:endParaRPr lang="en-US" dirty="0"/>
          </a:p>
          <a:p>
            <a:endParaRPr lang="en-US" dirty="0"/>
          </a:p>
          <a:p>
            <a:pPr>
              <a:spcAft>
                <a:spcPts val="800"/>
              </a:spcAft>
            </a:pPr>
            <a:r>
              <a:rPr lang="en-US" i="1" dirty="0"/>
              <a:t>In a study completed by Fike and other authors, the results indicate internal consistency (Cronbach's alpha) was .861, and comprehensive test and retest reliability were .938.  </a:t>
            </a:r>
          </a:p>
          <a:p>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18</a:t>
            </a:fld>
            <a:endParaRPr lang="en-US" dirty="0"/>
          </a:p>
        </p:txBody>
      </p:sp>
    </p:spTree>
    <p:extLst>
      <p:ext uri="{BB962C8B-B14F-4D97-AF65-F5344CB8AC3E}">
        <p14:creationId xmlns:p14="http://schemas.microsoft.com/office/powerpoint/2010/main" val="2442240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completion of the simulations, and an analysis was performed indicating…..</a:t>
            </a:r>
          </a:p>
          <a:p>
            <a:endParaRPr lang="en-US" dirty="0">
              <a:cs typeface="Calibri"/>
            </a:endParaRPr>
          </a:p>
          <a:p>
            <a:endParaRPr lang="en-US" dirty="0">
              <a:cs typeface="Calibri"/>
            </a:endParaRPr>
          </a:p>
          <a:p>
            <a:pPr marL="171450" indent="-171450">
              <a:buFont typeface="Arial"/>
              <a:buChar char="•"/>
            </a:pPr>
            <a:r>
              <a:rPr lang="en-US" dirty="0"/>
              <a:t>Statistically significant increase in self-reported pre and post test overall scores</a:t>
            </a:r>
            <a:endParaRPr lang="en-US" dirty="0">
              <a:cs typeface="Calibri"/>
            </a:endParaRPr>
          </a:p>
          <a:p>
            <a:pPr marL="171450" indent="-171450">
              <a:buFont typeface="Arial"/>
              <a:buChar char="•"/>
            </a:pPr>
            <a:r>
              <a:rPr lang="en-US" dirty="0"/>
              <a:t>And a Statistically significant increase in the self reported subscale scores for knowledge, skill and encounters.</a:t>
            </a:r>
            <a:endParaRPr lang="en-US" dirty="0">
              <a:cs typeface="Calibri"/>
            </a:endParaRPr>
          </a:p>
          <a:p>
            <a:pPr marL="171450" indent="-171450">
              <a:buFont typeface="Arial"/>
              <a:buChar char="•"/>
            </a:pPr>
            <a:r>
              <a:rPr lang="en-US" dirty="0"/>
              <a:t>Demographic Survey- There was not enough variation in the data addressing the demographics:  race, residence outside of US, or other languages spoken to appropriately analyze the data.</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19</a:t>
            </a:fld>
            <a:endParaRPr lang="en-US" dirty="0"/>
          </a:p>
        </p:txBody>
      </p:sp>
    </p:spTree>
    <p:extLst>
      <p:ext uri="{BB962C8B-B14F-4D97-AF65-F5344CB8AC3E}">
        <p14:creationId xmlns:p14="http://schemas.microsoft.com/office/powerpoint/2010/main" val="2706256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43 Students initially participated in the study</a:t>
            </a:r>
          </a:p>
          <a:p>
            <a:r>
              <a:rPr lang="en-US" dirty="0"/>
              <a:t>3 were excluded for not completing Pre survey</a:t>
            </a:r>
          </a:p>
          <a:p>
            <a:r>
              <a:rPr lang="en-US" dirty="0"/>
              <a:t>2 additional students were not included in the Total score and Encounters analyses are they did not answer a question needed to determine post score in these categories.</a:t>
            </a:r>
          </a:p>
          <a:p>
            <a:endParaRPr lang="en-US" dirty="0"/>
          </a:p>
          <a:p>
            <a:r>
              <a:rPr lang="en-US" dirty="0"/>
              <a:t>Therefore, 38 students were used in the final data analysis that completed both the pre and post test</a:t>
            </a:r>
          </a:p>
          <a:p>
            <a:r>
              <a:rPr lang="en-US" dirty="0"/>
              <a:t>A match paired t test was performed</a:t>
            </a:r>
          </a:p>
          <a:p>
            <a:endParaRPr lang="en-US" dirty="0"/>
          </a:p>
          <a:p>
            <a:r>
              <a:rPr lang="en-US" dirty="0"/>
              <a:t>Yielding a statistically significant difference between both the self reported pre and post- test overall mean scores.  (</a:t>
            </a:r>
            <a:r>
              <a:rPr lang="en-US" i="1" dirty="0"/>
              <a:t>for CC) of the IPACC-SV of (p&lt;0.0001). </a:t>
            </a:r>
          </a:p>
          <a:p>
            <a:endParaRPr lang="en-US" dirty="0"/>
          </a:p>
          <a:p>
            <a:r>
              <a:rPr lang="en-US" dirty="0"/>
              <a:t>The second analysis showed statistically significant increase in the subscales of cultural knowledge, cultural skill and cultural encounter.</a:t>
            </a:r>
          </a:p>
          <a:p>
            <a:r>
              <a:rPr lang="en-US" i="1" dirty="0"/>
              <a:t>The increase for cultural knowledge was (p0.001), for cultural skill was( p&lt;0.0001) and cultural encounter was (p0.0001). </a:t>
            </a:r>
          </a:p>
          <a:p>
            <a:r>
              <a:rPr lang="en-US" dirty="0"/>
              <a:t>Cultural awareness may not have been influenced by the lack of pre-simulation work and Cultural Desire may not have been influenced by just 2 simulations</a:t>
            </a:r>
          </a:p>
          <a:p>
            <a:endParaRPr lang="en-US" dirty="0"/>
          </a:p>
          <a:p>
            <a:r>
              <a:rPr lang="en-US" dirty="0"/>
              <a:t>The results indicate a positive correlation between the use of clinical simulation with diverse standardized patients and the constructs of cultural competence </a:t>
            </a:r>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20</a:t>
            </a:fld>
            <a:endParaRPr lang="en-US" dirty="0"/>
          </a:p>
        </p:txBody>
      </p:sp>
    </p:spTree>
    <p:extLst>
      <p:ext uri="{BB962C8B-B14F-4D97-AF65-F5344CB8AC3E}">
        <p14:creationId xmlns:p14="http://schemas.microsoft.com/office/powerpoint/2010/main" val="473418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Clinical simulation utilizing diverse standardized patients increases the levels of cultural competence and this intervention allows nursing faculty to deliver a innovative educational experience to enhance student learning. </a:t>
            </a:r>
          </a:p>
          <a:p>
            <a:endParaRPr lang="en-US" dirty="0"/>
          </a:p>
          <a:p>
            <a:pPr defTabSz="941192">
              <a:defRPr/>
            </a:pPr>
            <a:r>
              <a:rPr lang="en-US" dirty="0"/>
              <a:t>It allows the student to gain insight, understanding, a better level of communication, comfort, transcultural self- efficacy, cultural sensitivity and decreases healthcare disparities </a:t>
            </a:r>
          </a:p>
          <a:p>
            <a:pPr defTabSz="941192">
              <a:defRPr/>
            </a:pPr>
            <a:endParaRPr lang="en-US" dirty="0"/>
          </a:p>
          <a:p>
            <a:pPr defTabSz="941192">
              <a:defRPr/>
            </a:pPr>
            <a:r>
              <a:rPr lang="en-US" dirty="0"/>
              <a:t>The art of nursing focuses on patient centered care. The simulation allowed students to focus on the patient by adapting the care to the patient based on their ethnic background </a:t>
            </a:r>
          </a:p>
          <a:p>
            <a:pPr defTabSz="941192">
              <a:defRPr/>
            </a:pPr>
            <a:r>
              <a:rPr lang="en-US" dirty="0"/>
              <a:t>Making adaptions to the patient's care based on their culture decreases health care disparities and decreases medical errors. </a:t>
            </a:r>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21</a:t>
            </a:fld>
            <a:endParaRPr lang="en-US" dirty="0"/>
          </a:p>
        </p:txBody>
      </p:sp>
    </p:spTree>
    <p:extLst>
      <p:ext uri="{BB962C8B-B14F-4D97-AF65-F5344CB8AC3E}">
        <p14:creationId xmlns:p14="http://schemas.microsoft.com/office/powerpoint/2010/main" val="2080379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Helvetica Neue" panose="02000503000000020004" pitchFamily="2" charset="0"/>
              </a:rPr>
              <a:t>I would like to start with a ice breaker.</a:t>
            </a:r>
          </a:p>
          <a:p>
            <a:r>
              <a:rPr lang="en-US" b="0" i="0" dirty="0">
                <a:solidFill>
                  <a:srgbClr val="000000"/>
                </a:solidFill>
                <a:effectLst/>
                <a:latin typeface="Helvetica Neue" panose="02000503000000020004" pitchFamily="2" charset="0"/>
              </a:rPr>
              <a:t>This Wheel represents the types of diversity that can exist in any environment.</a:t>
            </a:r>
          </a:p>
          <a:p>
            <a:r>
              <a:rPr lang="en-US" b="0" i="0" dirty="0">
                <a:solidFill>
                  <a:srgbClr val="000000"/>
                </a:solidFill>
                <a:effectLst/>
                <a:latin typeface="Helvetica Neue" panose="02000503000000020004" pitchFamily="2" charset="0"/>
              </a:rPr>
              <a:t>Often times, the categories can overlap representing intersectionality</a:t>
            </a:r>
          </a:p>
          <a:p>
            <a:endParaRPr lang="en-US" b="0" i="0" dirty="0">
              <a:solidFill>
                <a:srgbClr val="000000"/>
              </a:solidFill>
              <a:effectLst/>
              <a:latin typeface="Helvetica Neue" panose="02000503000000020004" pitchFamily="2" charset="0"/>
            </a:endParaRPr>
          </a:p>
          <a:p>
            <a:r>
              <a:rPr lang="en-US" b="0" i="0" dirty="0">
                <a:solidFill>
                  <a:srgbClr val="000000"/>
                </a:solidFill>
                <a:effectLst/>
                <a:latin typeface="Helvetica Neue" panose="02000503000000020004" pitchFamily="2" charset="0"/>
              </a:rPr>
              <a:t>Look at the wheel and think of</a:t>
            </a:r>
          </a:p>
          <a:p>
            <a:endParaRPr lang="en-US" b="0" i="0" dirty="0">
              <a:solidFill>
                <a:srgbClr val="000000"/>
              </a:solidFill>
              <a:effectLst/>
              <a:latin typeface="Helvetica Neue" panose="02000503000000020004" pitchFamily="2" charset="0"/>
            </a:endParaRPr>
          </a:p>
          <a:p>
            <a:r>
              <a:rPr lang="en-US" b="0" i="0" dirty="0">
                <a:solidFill>
                  <a:srgbClr val="000000"/>
                </a:solidFill>
                <a:effectLst/>
                <a:latin typeface="Helvetica Neue" panose="02000503000000020004" pitchFamily="2" charset="0"/>
              </a:rPr>
              <a:t>5 things that describe who they are—the top five things they think of when they think to describe themselves. </a:t>
            </a:r>
          </a:p>
          <a:p>
            <a:endParaRPr lang="en-US" b="0" i="0" dirty="0">
              <a:solidFill>
                <a:srgbClr val="000000"/>
              </a:solidFill>
              <a:effectLst/>
              <a:latin typeface="Helvetica Neue" panose="02000503000000020004" pitchFamily="2" charset="0"/>
            </a:endParaRPr>
          </a:p>
          <a:p>
            <a:r>
              <a:rPr lang="en-US" b="0" i="0" dirty="0">
                <a:solidFill>
                  <a:srgbClr val="000000"/>
                </a:solidFill>
                <a:effectLst/>
                <a:latin typeface="Helvetica Neue" panose="02000503000000020004" pitchFamily="2" charset="0"/>
              </a:rPr>
              <a:t>Invite participants to locate their characteristics on the Diversity Wheel,  place characteristics anonymously on the jamboard?</a:t>
            </a:r>
          </a:p>
          <a:p>
            <a:endParaRPr lang="en-US" b="0" i="0" dirty="0">
              <a:solidFill>
                <a:srgbClr val="000000"/>
              </a:solidFill>
              <a:effectLst/>
              <a:latin typeface="Helvetica Neue" panose="02000503000000020004" pitchFamily="2" charset="0"/>
            </a:endParaRPr>
          </a:p>
          <a:p>
            <a:r>
              <a:rPr lang="en-US" b="0" i="0" dirty="0">
                <a:solidFill>
                  <a:srgbClr val="000000"/>
                </a:solidFill>
                <a:effectLst/>
                <a:latin typeface="Helvetica Neue" panose="02000503000000020004" pitchFamily="2" charset="0"/>
              </a:rPr>
              <a:t>How did you identify yourself and what they noticed when they tried to put their characteristics into the areas of the wheel. </a:t>
            </a:r>
          </a:p>
          <a:p>
            <a:endParaRPr lang="en-US" b="0" i="0" dirty="0">
              <a:solidFill>
                <a:srgbClr val="000000"/>
              </a:solidFill>
              <a:effectLst/>
              <a:latin typeface="Helvetica Neue" panose="02000503000000020004" pitchFamily="2" charset="0"/>
            </a:endParaRPr>
          </a:p>
          <a:p>
            <a:r>
              <a:rPr lang="en-US" b="0" i="0" dirty="0">
                <a:solidFill>
                  <a:srgbClr val="000000"/>
                </a:solidFill>
                <a:effectLst/>
                <a:latin typeface="Helvetica Neue" panose="02000503000000020004" pitchFamily="2" charset="0"/>
              </a:rPr>
              <a:t>Identify as 39 year old female, AA,  middle class, with a DNP</a:t>
            </a:r>
            <a:br>
              <a:rPr lang="en-US" dirty="0"/>
            </a:b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https://jamboard.google.com/d/1uHOtcMQWo7c5P1WH4Fd3M9UaYYZnzLGr076yV3sr_qo/viewer?f=0</a:t>
            </a:r>
          </a:p>
          <a:p>
            <a:endParaRPr lang="en-US" dirty="0"/>
          </a:p>
          <a:p>
            <a:r>
              <a:rPr lang="en-US" dirty="0"/>
              <a:t>This Wheel represent the various types of diversity, Which leads me into the reason why I choose this project and it is essential for nurses and students to develop CC</a:t>
            </a:r>
          </a:p>
        </p:txBody>
      </p:sp>
      <p:sp>
        <p:nvSpPr>
          <p:cNvPr id="4" name="Slide Number Placeholder 3"/>
          <p:cNvSpPr>
            <a:spLocks noGrp="1"/>
          </p:cNvSpPr>
          <p:nvPr>
            <p:ph type="sldNum" sz="quarter" idx="5"/>
          </p:nvPr>
        </p:nvSpPr>
        <p:spPr/>
        <p:txBody>
          <a:bodyPr/>
          <a:lstStyle/>
          <a:p>
            <a:fld id="{C671FE64-D40E-46C8-B50B-A6EF7333F5FF}" type="slidenum">
              <a:rPr lang="en-US" smtClean="0"/>
              <a:t>2</a:t>
            </a:fld>
            <a:endParaRPr lang="en-US" dirty="0"/>
          </a:p>
        </p:txBody>
      </p:sp>
    </p:spTree>
    <p:extLst>
      <p:ext uri="{BB962C8B-B14F-4D97-AF65-F5344CB8AC3E}">
        <p14:creationId xmlns:p14="http://schemas.microsoft.com/office/powerpoint/2010/main" val="4170902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ask the patient, What do you think is wrong? What is worrying you?</a:t>
            </a:r>
          </a:p>
          <a:p>
            <a:r>
              <a:rPr lang="en-US" dirty="0"/>
              <a:t>What do you think caused the problem? How did this happen?</a:t>
            </a:r>
          </a:p>
          <a:p>
            <a:r>
              <a:rPr lang="en-US" dirty="0"/>
              <a:t>How serious is the problem for you?</a:t>
            </a:r>
          </a:p>
          <a:p>
            <a:r>
              <a:rPr lang="en-US" dirty="0"/>
              <a:t>How concerned are you?</a:t>
            </a:r>
          </a:p>
        </p:txBody>
      </p:sp>
      <p:sp>
        <p:nvSpPr>
          <p:cNvPr id="4" name="Slide Number Placeholder 3"/>
          <p:cNvSpPr>
            <a:spLocks noGrp="1"/>
          </p:cNvSpPr>
          <p:nvPr>
            <p:ph type="sldNum" sz="quarter" idx="5"/>
          </p:nvPr>
        </p:nvSpPr>
        <p:spPr/>
        <p:txBody>
          <a:bodyPr/>
          <a:lstStyle/>
          <a:p>
            <a:fld id="{C671FE64-D40E-46C8-B50B-A6EF7333F5FF}" type="slidenum">
              <a:rPr lang="en-US" smtClean="0"/>
              <a:t>23</a:t>
            </a:fld>
            <a:endParaRPr lang="en-US" dirty="0"/>
          </a:p>
        </p:txBody>
      </p:sp>
    </p:spTree>
    <p:extLst>
      <p:ext uri="{BB962C8B-B14F-4D97-AF65-F5344CB8AC3E}">
        <p14:creationId xmlns:p14="http://schemas.microsoft.com/office/powerpoint/2010/main" val="26102607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Listen with empathy</a:t>
            </a:r>
          </a:p>
          <a:p>
            <a:r>
              <a:rPr lang="en-US" dirty="0"/>
              <a:t>Provide Culturally relavant information and explain your perception</a:t>
            </a:r>
          </a:p>
          <a:p>
            <a:r>
              <a:rPr lang="en-US" dirty="0"/>
              <a:t>Acknowledge the other persons strengths then pointing out deficits</a:t>
            </a:r>
          </a:p>
          <a:p>
            <a:r>
              <a:rPr lang="en-US" dirty="0"/>
              <a:t>Recommend options, respect choices</a:t>
            </a:r>
          </a:p>
          <a:p>
            <a:r>
              <a:rPr lang="en-US" dirty="0"/>
              <a:t>Negotiate agreement</a:t>
            </a:r>
          </a:p>
        </p:txBody>
      </p:sp>
      <p:sp>
        <p:nvSpPr>
          <p:cNvPr id="4" name="Slide Number Placeholder 3"/>
          <p:cNvSpPr>
            <a:spLocks noGrp="1"/>
          </p:cNvSpPr>
          <p:nvPr>
            <p:ph type="sldNum" sz="quarter" idx="5"/>
          </p:nvPr>
        </p:nvSpPr>
        <p:spPr/>
        <p:txBody>
          <a:bodyPr/>
          <a:lstStyle/>
          <a:p>
            <a:fld id="{C671FE64-D40E-46C8-B50B-A6EF7333F5FF}" type="slidenum">
              <a:rPr lang="en-US" smtClean="0"/>
              <a:t>24</a:t>
            </a:fld>
            <a:endParaRPr lang="en-US" dirty="0"/>
          </a:p>
        </p:txBody>
      </p:sp>
    </p:spTree>
    <p:extLst>
      <p:ext uri="{BB962C8B-B14F-4D97-AF65-F5344CB8AC3E}">
        <p14:creationId xmlns:p14="http://schemas.microsoft.com/office/powerpoint/2010/main" val="41076340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 connect on social level, see their point of view, suspend judgement</a:t>
            </a:r>
          </a:p>
          <a:p>
            <a:r>
              <a:rPr lang="en-US" dirty="0"/>
              <a:t>E- pt. has to come to you for help, seek understanding the rationale, acknowledge and  legitimize feelings</a:t>
            </a:r>
          </a:p>
          <a:p>
            <a:r>
              <a:rPr lang="en-US" dirty="0"/>
              <a:t>S- barriers to care and compliance, help overcome barriers, involve family</a:t>
            </a:r>
          </a:p>
          <a:p>
            <a:r>
              <a:rPr lang="en-US" dirty="0"/>
              <a:t>P- flexible, negotiate roles when necessary</a:t>
            </a:r>
          </a:p>
          <a:p>
            <a:r>
              <a:rPr lang="en-US" dirty="0"/>
              <a:t>E-Check often for understanding, verbal clarification techniques</a:t>
            </a:r>
          </a:p>
          <a:p>
            <a:r>
              <a:rPr lang="en-US" dirty="0"/>
              <a:t>C- respect beliefs, understand views the may be define but cultural  and ethnic stereotypes, be aware of your own cultural perceptions, know your limitations, understand personal style</a:t>
            </a:r>
          </a:p>
          <a:p>
            <a:r>
              <a:rPr lang="en-US" dirty="0"/>
              <a:t>T- Recognize self disclosure may be difficult for some patients, conscious work to establish trust</a:t>
            </a:r>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25</a:t>
            </a:fld>
            <a:endParaRPr lang="en-US" dirty="0"/>
          </a:p>
        </p:txBody>
      </p:sp>
    </p:spTree>
    <p:extLst>
      <p:ext uri="{BB962C8B-B14F-4D97-AF65-F5344CB8AC3E}">
        <p14:creationId xmlns:p14="http://schemas.microsoft.com/office/powerpoint/2010/main" val="2793950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challenge you all </a:t>
            </a:r>
          </a:p>
          <a:p>
            <a:endParaRPr lang="en-US" dirty="0"/>
          </a:p>
          <a:p>
            <a:r>
              <a:rPr lang="en-US" dirty="0"/>
              <a:t>Start with a conversation with someone you may not know. Family traditions? Celebrations? What food is served?</a:t>
            </a:r>
          </a:p>
          <a:p>
            <a:endParaRPr lang="en-US" dirty="0"/>
          </a:p>
          <a:p>
            <a:r>
              <a:rPr lang="en-US" dirty="0"/>
              <a:t>Play games, role play- I purchased a game called Diversophy that we started to implement at faculty meetings to learn more about each other</a:t>
            </a:r>
          </a:p>
          <a:p>
            <a:endParaRPr lang="en-US" dirty="0"/>
          </a:p>
          <a:p>
            <a:r>
              <a:rPr lang="en-US" dirty="0"/>
              <a:t>Journal Articles</a:t>
            </a:r>
          </a:p>
          <a:p>
            <a:endParaRPr lang="en-US" dirty="0"/>
          </a:p>
          <a:p>
            <a:r>
              <a:rPr lang="en-US" dirty="0"/>
              <a:t>Professional Development Seminars</a:t>
            </a:r>
          </a:p>
          <a:p>
            <a:endParaRPr lang="en-US" dirty="0"/>
          </a:p>
          <a:p>
            <a:r>
              <a:rPr lang="en-US" dirty="0"/>
              <a:t>Spend time with other cultures</a:t>
            </a:r>
          </a:p>
          <a:p>
            <a:endParaRPr lang="en-US" dirty="0"/>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26</a:t>
            </a:fld>
            <a:endParaRPr lang="en-US" dirty="0"/>
          </a:p>
        </p:txBody>
      </p:sp>
    </p:spTree>
    <p:extLst>
      <p:ext uri="{BB962C8B-B14F-4D97-AF65-F5344CB8AC3E}">
        <p14:creationId xmlns:p14="http://schemas.microsoft.com/office/powerpoint/2010/main" val="361659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Sustain the project in the course</a:t>
            </a:r>
          </a:p>
          <a:p>
            <a:pPr marL="171450" indent="-171450">
              <a:buFont typeface="Arial"/>
              <a:buChar char="•"/>
            </a:pPr>
            <a:r>
              <a:rPr lang="en-US" dirty="0"/>
              <a:t>Implement CSDSP in programs like PT/OT, CRNP, PA</a:t>
            </a:r>
            <a:endParaRPr lang="en-US" dirty="0">
              <a:cs typeface="Calibri"/>
            </a:endParaRPr>
          </a:p>
          <a:p>
            <a:pPr marL="171450" indent="-171450">
              <a:buFont typeface="Arial"/>
              <a:buChar char="•"/>
            </a:pPr>
            <a:r>
              <a:rPr lang="en-US" dirty="0"/>
              <a:t>Evaluate Patient outcomes</a:t>
            </a:r>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27</a:t>
            </a:fld>
            <a:endParaRPr lang="en-US" dirty="0"/>
          </a:p>
        </p:txBody>
      </p:sp>
    </p:spTree>
    <p:extLst>
      <p:ext uri="{BB962C8B-B14F-4D97-AF65-F5344CB8AC3E}">
        <p14:creationId xmlns:p14="http://schemas.microsoft.com/office/powerpoint/2010/main" val="43850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1192">
              <a:defRPr/>
            </a:pPr>
            <a:r>
              <a:rPr lang="en-US" dirty="0"/>
              <a:t>The delivery of culturally competent care affects health disparities and decreases medical errors.</a:t>
            </a:r>
          </a:p>
          <a:p>
            <a:r>
              <a:rPr lang="en-US" dirty="0"/>
              <a:t>Limited literature on improving CC by utilizing DSP</a:t>
            </a:r>
          </a:p>
          <a:p>
            <a:pPr defTabSz="941192">
              <a:defRPr/>
            </a:pPr>
            <a:r>
              <a:rPr lang="en-US" dirty="0"/>
              <a:t>Experiential learning  opportunity</a:t>
            </a:r>
          </a:p>
          <a:p>
            <a:pPr defTabSz="941192">
              <a:defRPr/>
            </a:pPr>
            <a:r>
              <a:rPr lang="en-US" dirty="0"/>
              <a:t>Allows students to practice nursing care before real encounters </a:t>
            </a:r>
          </a:p>
          <a:p>
            <a:pPr defTabSz="941192">
              <a:defRPr/>
            </a:pPr>
            <a:r>
              <a:rPr lang="en-US" dirty="0"/>
              <a:t>It is recommended that Faculty members  include the ongoing use of simulation with diverse standardized patients. </a:t>
            </a:r>
          </a:p>
          <a:p>
            <a:pPr marL="0" marR="0" lvl="0" indent="0" algn="l" defTabSz="941192" rtl="0" eaLnBrk="1" fontAlgn="auto" latinLnBrk="0" hangingPunct="1">
              <a:lnSpc>
                <a:spcPct val="100000"/>
              </a:lnSpc>
              <a:spcBef>
                <a:spcPts val="0"/>
              </a:spcBef>
              <a:spcAft>
                <a:spcPts val="0"/>
              </a:spcAft>
              <a:buClrTx/>
              <a:buSzTx/>
              <a:buFontTx/>
              <a:buNone/>
              <a:tabLst/>
              <a:defRPr/>
            </a:pPr>
            <a:r>
              <a:rPr lang="en-US" dirty="0"/>
              <a:t>Clinical simulation utilizing DSP can be used across various healthcare professions for face- to face interaction versus online modules</a:t>
            </a:r>
          </a:p>
          <a:p>
            <a:pPr defTabSz="941192">
              <a:defRPr/>
            </a:pPr>
            <a:r>
              <a:rPr lang="en-US" dirty="0"/>
              <a:t>Further research is needed to evaluate patient outcomes.</a:t>
            </a:r>
          </a:p>
          <a:p>
            <a:pPr defTabSz="941192">
              <a:defRPr/>
            </a:pPr>
            <a:endParaRPr lang="en-US" dirty="0"/>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28</a:t>
            </a:fld>
            <a:endParaRPr lang="en-US" dirty="0"/>
          </a:p>
        </p:txBody>
      </p:sp>
    </p:spTree>
    <p:extLst>
      <p:ext uri="{BB962C8B-B14F-4D97-AF65-F5344CB8AC3E}">
        <p14:creationId xmlns:p14="http://schemas.microsoft.com/office/powerpoint/2010/main" val="5534592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30</a:t>
            </a:fld>
            <a:endParaRPr lang="en-US" dirty="0"/>
          </a:p>
        </p:txBody>
      </p:sp>
    </p:spTree>
    <p:extLst>
      <p:ext uri="{BB962C8B-B14F-4D97-AF65-F5344CB8AC3E}">
        <p14:creationId xmlns:p14="http://schemas.microsoft.com/office/powerpoint/2010/main" val="10032959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31</a:t>
            </a:fld>
            <a:endParaRPr lang="en-US" dirty="0"/>
          </a:p>
        </p:txBody>
      </p:sp>
    </p:spTree>
    <p:extLst>
      <p:ext uri="{BB962C8B-B14F-4D97-AF65-F5344CB8AC3E}">
        <p14:creationId xmlns:p14="http://schemas.microsoft.com/office/powerpoint/2010/main" val="409500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The racial and ethic diversity is increasing in the US. </a:t>
            </a:r>
          </a:p>
          <a:p>
            <a:pPr>
              <a:defRPr/>
            </a:pPr>
            <a:r>
              <a:rPr lang="en-US" dirty="0"/>
              <a:t>There are challenges to the healthcare field to meet the needs of the increase in the diverse population. </a:t>
            </a:r>
            <a:endParaRPr lang="en-US" dirty="0">
              <a:ea typeface="Calibri"/>
              <a:cs typeface="Calibri"/>
            </a:endParaRPr>
          </a:p>
          <a:p>
            <a:pPr>
              <a:defRPr/>
            </a:pPr>
            <a:r>
              <a:rPr lang="en-US" dirty="0"/>
              <a:t>The Nursing Workforce Survey in 2017 indicates that 26.7% of nurses identify with a minority background. </a:t>
            </a:r>
            <a:endParaRPr lang="en-US" dirty="0">
              <a:ea typeface="Calibri"/>
              <a:cs typeface="Calibri"/>
            </a:endParaRPr>
          </a:p>
          <a:p>
            <a:pPr>
              <a:defRPr/>
            </a:pPr>
            <a:r>
              <a:rPr lang="en-US" sz="1800" dirty="0">
                <a:effectLst/>
                <a:latin typeface="Times New Roman"/>
                <a:ea typeface="Calibri"/>
                <a:cs typeface="Times New Roman"/>
              </a:rPr>
              <a:t>Various authors state that the</a:t>
            </a:r>
            <a:r>
              <a:rPr lang="en-US" sz="1800" dirty="0">
                <a:solidFill>
                  <a:srgbClr val="000000"/>
                </a:solidFill>
                <a:effectLst/>
                <a:latin typeface="Times New Roman"/>
                <a:ea typeface="Calibri"/>
                <a:cs typeface="Times New Roman"/>
              </a:rPr>
              <a:t> increase of diverse populations and lack of diverse nurses has caused challenges to healthcare team</a:t>
            </a:r>
            <a:r>
              <a:rPr lang="en-US" sz="1800" dirty="0">
                <a:solidFill>
                  <a:srgbClr val="000000"/>
                </a:solidFill>
                <a:latin typeface="Times New Roman"/>
                <a:ea typeface="Calibri"/>
                <a:cs typeface="Times New Roman"/>
              </a:rPr>
              <a:t> </a:t>
            </a:r>
            <a:r>
              <a:rPr lang="en-US" sz="1800" dirty="0">
                <a:solidFill>
                  <a:srgbClr val="000000"/>
                </a:solidFill>
                <a:effectLst/>
                <a:latin typeface="Times New Roman"/>
                <a:ea typeface="Calibri"/>
                <a:cs typeface="Times New Roman"/>
              </a:rPr>
              <a:t>related to meeting the needs of diverse patients; nursing school graduates are not always prepared to implement cultural competence upon completing nursing school. </a:t>
            </a:r>
            <a:r>
              <a:rPr lang="en-US" sz="1800" dirty="0">
                <a:effectLst/>
                <a:latin typeface="Calibri"/>
                <a:ea typeface="Calibri"/>
                <a:cs typeface="Calibri"/>
              </a:rPr>
              <a:t> </a:t>
            </a:r>
            <a:endParaRPr lang="en-US" dirty="0">
              <a:latin typeface="Calibri"/>
              <a:ea typeface="Calibri"/>
              <a:cs typeface="Calibri"/>
            </a:endParaRPr>
          </a:p>
          <a:p>
            <a:r>
              <a:rPr lang="en-US" dirty="0"/>
              <a:t>Therefore, it is essential for nurses to deliver CC nursing care. </a:t>
            </a:r>
            <a:endParaRPr lang="en-US" dirty="0">
              <a:ea typeface="Calibri"/>
              <a:cs typeface="Calibri"/>
            </a:endParaRPr>
          </a:p>
          <a:p>
            <a:r>
              <a:rPr lang="en-US" dirty="0"/>
              <a:t>Patient safety events occur due to a lack of CC</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3</a:t>
            </a:fld>
            <a:endParaRPr lang="en-US" dirty="0"/>
          </a:p>
        </p:txBody>
      </p:sp>
    </p:spTree>
    <p:extLst>
      <p:ext uri="{BB962C8B-B14F-4D97-AF65-F5344CB8AC3E}">
        <p14:creationId xmlns:p14="http://schemas.microsoft.com/office/powerpoint/2010/main" val="3666198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 am a full-time faculty member at a small liberal arts university in Pittsburgh, Pa in the USA where Most of the students are 1st generation college students.  Upon hire,  joined the curriculum committee for the undergraduate nursing program that I taught. I discovered a lack interventions related to CC and a deficiency in self awareness in nursing students. This is  topic that I am passionate about.  Due to the  # of students being 1st generation,   the increase in diversity in the US and Lack of diverse nurses, I felt it was essential to attempt to increase the levels of CC in all nursing students at the local university.  </a:t>
            </a:r>
            <a:endParaRPr lang="en-US" dirty="0"/>
          </a:p>
          <a:p>
            <a:endParaRPr lang="en-US" dirty="0"/>
          </a:p>
          <a:p>
            <a:r>
              <a:rPr lang="en-US" dirty="0">
                <a:cs typeface="Calibri"/>
              </a:rPr>
              <a:t>As I stated in the previous slide Lack of CC can cause patient safety events. Examples include:</a:t>
            </a:r>
            <a:endParaRPr lang="en-US" dirty="0"/>
          </a:p>
          <a:p>
            <a:r>
              <a:rPr lang="en-US" dirty="0">
                <a:cs typeface="Calibri"/>
              </a:rPr>
              <a:t>A consent form not being obtained due to lack of communication from a patient because there was not a male around.</a:t>
            </a:r>
          </a:p>
          <a:p>
            <a:endParaRPr lang="en-US" dirty="0">
              <a:cs typeface="Calibri"/>
            </a:endParaRPr>
          </a:p>
          <a:p>
            <a:r>
              <a:rPr lang="en-US" dirty="0"/>
              <a:t>A nurse assuming that a patient does not want blood products just because they are Jehovah’s Witness</a:t>
            </a:r>
            <a:endParaRPr lang="en-US" dirty="0">
              <a:cs typeface="Calibri"/>
            </a:endParaRPr>
          </a:p>
          <a:p>
            <a:endParaRPr lang="en-US" dirty="0"/>
          </a:p>
          <a:p>
            <a:r>
              <a:rPr lang="en-US" dirty="0"/>
              <a:t>A nurse misinterprets silence from a patient and does not appropriately assess a patient. </a:t>
            </a:r>
          </a:p>
          <a:p>
            <a:endParaRPr lang="en-US" dirty="0">
              <a:cs typeface="Calibri"/>
            </a:endParaRPr>
          </a:p>
          <a:p>
            <a:r>
              <a:rPr lang="en-US" dirty="0"/>
              <a:t>Nurses rely on children to serve as interpreters putting them in a position to tell the patient they have cancer. </a:t>
            </a:r>
            <a:endParaRPr lang="en-US" dirty="0">
              <a:cs typeface="Calibri"/>
            </a:endParaRP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4</a:t>
            </a:fld>
            <a:endParaRPr lang="en-US" dirty="0"/>
          </a:p>
        </p:txBody>
      </p:sp>
    </p:spTree>
    <p:extLst>
      <p:ext uri="{BB962C8B-B14F-4D97-AF65-F5344CB8AC3E}">
        <p14:creationId xmlns:p14="http://schemas.microsoft.com/office/powerpoint/2010/main" val="4221963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terms</a:t>
            </a:r>
          </a:p>
          <a:p>
            <a:endParaRPr lang="en-US" dirty="0">
              <a:cs typeface="Calibri"/>
            </a:endParaRPr>
          </a:p>
          <a:p>
            <a:r>
              <a:rPr lang="en-US" dirty="0"/>
              <a:t>Cultural Competence- Knowledge, attitudes and skills needed to enhance cross –cultural communication and appropriate, significant interactions with others</a:t>
            </a:r>
            <a:endParaRPr lang="en-US" dirty="0">
              <a:cs typeface="Calibri"/>
            </a:endParaRPr>
          </a:p>
          <a:p>
            <a:endParaRPr lang="en-US" dirty="0">
              <a:cs typeface="Calibri"/>
            </a:endParaRPr>
          </a:p>
          <a:p>
            <a:r>
              <a:rPr lang="en-US" dirty="0">
                <a:cs typeface="Calibri"/>
              </a:rPr>
              <a:t>CH- l</a:t>
            </a:r>
            <a:r>
              <a:rPr lang="en-US" b="0" i="0" dirty="0">
                <a:solidFill>
                  <a:srgbClr val="000000"/>
                </a:solidFill>
                <a:effectLst/>
                <a:latin typeface="Times New Roman" panose="02020603050405020304" pitchFamily="18" charset="0"/>
              </a:rPr>
              <a:t>ifelong commitment focused on self-evaluation and self-critique to redress the power of imbalances in the patient-physician dynamic and to develop mutually beneficial and non-paternalistic clinical and advocacy partnerships with communities on behalf of individual and defined populations</a:t>
            </a:r>
          </a:p>
          <a:p>
            <a:endParaRPr lang="en-US" b="0" i="0" dirty="0">
              <a:solidFill>
                <a:srgbClr val="000000"/>
              </a:solidFill>
              <a:effectLst/>
              <a:latin typeface="Times New Roman" panose="02020603050405020304" pitchFamily="18" charset="0"/>
              <a:cs typeface="Calibri"/>
            </a:endParaRPr>
          </a:p>
          <a:p>
            <a:r>
              <a:rPr lang="en-US" b="0" i="0" dirty="0">
                <a:solidFill>
                  <a:srgbClr val="000000"/>
                </a:solidFill>
                <a:effectLst/>
                <a:latin typeface="Times New Roman" panose="02020603050405020304" pitchFamily="18" charset="0"/>
                <a:cs typeface="Calibri"/>
              </a:rPr>
              <a:t>competmility- co</a:t>
            </a:r>
            <a:r>
              <a:rPr lang="en-US" b="0" i="0" dirty="0">
                <a:solidFill>
                  <a:srgbClr val="000000"/>
                </a:solidFill>
                <a:effectLst/>
                <a:latin typeface="Times New Roman" panose="02020603050405020304" pitchFamily="18" charset="0"/>
              </a:rPr>
              <a:t>mbines cultural competence and cultural humility that includes the five contrasts of culturally competent care</a:t>
            </a:r>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5</a:t>
            </a:fld>
            <a:endParaRPr lang="en-US" dirty="0"/>
          </a:p>
        </p:txBody>
      </p:sp>
    </p:spTree>
    <p:extLst>
      <p:ext uri="{BB962C8B-B14F-4D97-AF65-F5344CB8AC3E}">
        <p14:creationId xmlns:p14="http://schemas.microsoft.com/office/powerpoint/2010/main" val="3393965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CD- commitment and drive to care for diverse populations</a:t>
            </a:r>
          </a:p>
          <a:p>
            <a:r>
              <a:rPr lang="en-US" dirty="0"/>
              <a:t>CS- ability to complete a cultural assessment and consider cultural needs</a:t>
            </a:r>
          </a:p>
          <a:p>
            <a:r>
              <a:rPr lang="en-US" dirty="0"/>
              <a:t>CA- self reflection of personal views and biases</a:t>
            </a:r>
          </a:p>
          <a:p>
            <a:r>
              <a:rPr lang="en-US" dirty="0"/>
              <a:t>CK- active process of seeking information</a:t>
            </a:r>
          </a:p>
          <a:p>
            <a:r>
              <a:rPr lang="en-US" dirty="0"/>
              <a:t>CK- interactions of people with diverse backgrounds</a:t>
            </a:r>
          </a:p>
          <a:p>
            <a:endParaRPr lang="en-US" dirty="0"/>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6</a:t>
            </a:fld>
            <a:endParaRPr lang="en-US" dirty="0"/>
          </a:p>
        </p:txBody>
      </p:sp>
    </p:spTree>
    <p:extLst>
      <p:ext uri="{BB962C8B-B14F-4D97-AF65-F5344CB8AC3E}">
        <p14:creationId xmlns:p14="http://schemas.microsoft.com/office/powerpoint/2010/main" val="1728088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essential to all healthcare providers. </a:t>
            </a:r>
          </a:p>
          <a:p>
            <a:endParaRPr lang="en-US" dirty="0"/>
          </a:p>
          <a:p>
            <a:r>
              <a:rPr lang="en-US" dirty="0"/>
              <a:t>As a nurse educator, it is essential to instill this concept in nursing students and provide students will the knowledge , skills and attitude to be able to care for patients of diverse cultures. Including racial and ethnic values that inform healthcare beliefs.</a:t>
            </a:r>
          </a:p>
          <a:p>
            <a:endParaRPr lang="en-US" dirty="0"/>
          </a:p>
          <a:p>
            <a:r>
              <a:rPr lang="en-US" dirty="0"/>
              <a:t>As a nurse or any healthcare professional it is vital to understand who your patients are and have the knowledge to be able provide them the culturally appropriate care</a:t>
            </a:r>
            <a:endParaRPr lang="en-US" dirty="0">
              <a:cs typeface="Calibri"/>
            </a:endParaRPr>
          </a:p>
          <a:p>
            <a:endParaRPr lang="en-US" dirty="0"/>
          </a:p>
          <a:p>
            <a:r>
              <a:rPr lang="en-US" dirty="0"/>
              <a:t>As a patient it is important feel confident that healthcare providers are familiar with this concept. Patients of diverse cultures can be hesitant to advocate for their healthcare needs.</a:t>
            </a:r>
            <a:endParaRPr lang="en-US" dirty="0">
              <a:cs typeface="Calibri"/>
            </a:endParaRPr>
          </a:p>
        </p:txBody>
      </p:sp>
      <p:sp>
        <p:nvSpPr>
          <p:cNvPr id="4" name="Slide Number Placeholder 3"/>
          <p:cNvSpPr>
            <a:spLocks noGrp="1"/>
          </p:cNvSpPr>
          <p:nvPr>
            <p:ph type="sldNum" sz="quarter" idx="5"/>
          </p:nvPr>
        </p:nvSpPr>
        <p:spPr/>
        <p:txBody>
          <a:bodyPr/>
          <a:lstStyle/>
          <a:p>
            <a:fld id="{C671FE64-D40E-46C8-B50B-A6EF7333F5FF}" type="slidenum">
              <a:rPr lang="en-US" smtClean="0"/>
              <a:t>7</a:t>
            </a:fld>
            <a:endParaRPr lang="en-US" dirty="0"/>
          </a:p>
        </p:txBody>
      </p:sp>
    </p:spTree>
    <p:extLst>
      <p:ext uri="{BB962C8B-B14F-4D97-AF65-F5344CB8AC3E}">
        <p14:creationId xmlns:p14="http://schemas.microsoft.com/office/powerpoint/2010/main" val="2806428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Weisenbrg states that, a Standardized patient- independent professionals trained to depict patient scenarios for the instruction and assessment of clinical skills in healthcare students (Wisenberg, 2017). </a:t>
            </a:r>
          </a:p>
          <a:p>
            <a:pPr marL="171450" indent="-171450">
              <a:buFont typeface="Arial"/>
              <a:buChar char="•"/>
            </a:pPr>
            <a:r>
              <a:rPr lang="en-US" dirty="0"/>
              <a:t>A diverse standardized patient is an individual that includes any or a combination of the following criteria: veteran status, gender, race, ethnicity, disability, age, sexual orientation, religion, or socioeconomic status.</a:t>
            </a:r>
          </a:p>
        </p:txBody>
      </p:sp>
      <p:sp>
        <p:nvSpPr>
          <p:cNvPr id="4" name="Slide Number Placeholder 3"/>
          <p:cNvSpPr>
            <a:spLocks noGrp="1"/>
          </p:cNvSpPr>
          <p:nvPr>
            <p:ph type="sldNum" sz="quarter" idx="5"/>
          </p:nvPr>
        </p:nvSpPr>
        <p:spPr/>
        <p:txBody>
          <a:bodyPr/>
          <a:lstStyle/>
          <a:p>
            <a:fld id="{C671FE64-D40E-46C8-B50B-A6EF7333F5FF}" type="slidenum">
              <a:rPr lang="en-US" smtClean="0"/>
              <a:t>8</a:t>
            </a:fld>
            <a:endParaRPr lang="en-US" dirty="0"/>
          </a:p>
        </p:txBody>
      </p:sp>
    </p:spTree>
    <p:extLst>
      <p:ext uri="{BB962C8B-B14F-4D97-AF65-F5344CB8AC3E}">
        <p14:creationId xmlns:p14="http://schemas.microsoft.com/office/powerpoint/2010/main" val="2895347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various EB interventions to influence CC. I choose clinical simulation due to the ability for students to be able to practice in a risk free environment</a:t>
            </a:r>
          </a:p>
          <a:p>
            <a:r>
              <a:rPr lang="en-US" dirty="0"/>
              <a:t>Fioravanti and other authors have indicated the structure of the simulation has varied. It has included traditional simulation along with lectures, video recorded presentations of patients with diverse background , cultural sensitivity training programs with simulation, role play,  and mannikins used for simulation</a:t>
            </a:r>
          </a:p>
          <a:p>
            <a:endParaRPr lang="en-US" dirty="0"/>
          </a:p>
          <a:p>
            <a:r>
              <a:rPr lang="en-US" dirty="0"/>
              <a:t>According to Drevdhal,  the use of simulation allows students receive immediate feedback which improves knowledge, skills and confidence (Drevdhal, 2017)</a:t>
            </a:r>
            <a:endParaRPr lang="en-US" dirty="0">
              <a:cs typeface="Calibri"/>
            </a:endParaRPr>
          </a:p>
          <a:p>
            <a:r>
              <a:rPr lang="en-US" dirty="0"/>
              <a:t>According to Bryne and Min- Yu Lau  student are able to create therapeutic relationships, increasing the levels of cultural competence, cultural empathy, cultural awareness, cultural knowledge, cultural desire,  cultural encounter, and cultural skill (Byrne 2019; Min- Yu Lau et al. 2016). </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671FE64-D40E-46C8-B50B-A6EF7333F5FF}" type="slidenum">
              <a:rPr lang="en-US" smtClean="0"/>
              <a:t>11</a:t>
            </a:fld>
            <a:endParaRPr lang="en-US" dirty="0"/>
          </a:p>
        </p:txBody>
      </p:sp>
    </p:spTree>
    <p:extLst>
      <p:ext uri="{BB962C8B-B14F-4D97-AF65-F5344CB8AC3E}">
        <p14:creationId xmlns:p14="http://schemas.microsoft.com/office/powerpoint/2010/main" val="2073540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a:pPr/>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8875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a:pPr/>
              <a:t>8/30/2023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2882722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a:pPr/>
              <a:t>8/30/2023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47163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with 2 Pictur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74942" y="4804260"/>
            <a:ext cx="4038600" cy="933450"/>
          </a:xfrm>
        </p:spPr>
        <p:txBody>
          <a:bodyPr>
            <a:normAutofit/>
          </a:bodyPr>
          <a:lstStyle>
            <a:lvl1pPr>
              <a:defRPr sz="2800"/>
            </a:lvl1pPr>
          </a:lstStyle>
          <a:p>
            <a:r>
              <a:rPr lang="en-US"/>
              <a:t>Blah Blah Pres Title</a:t>
            </a:r>
            <a:endParaRPr/>
          </a:p>
        </p:txBody>
      </p:sp>
      <p:sp>
        <p:nvSpPr>
          <p:cNvPr id="3" name="Subtitle 2"/>
          <p:cNvSpPr>
            <a:spLocks noGrp="1"/>
          </p:cNvSpPr>
          <p:nvPr>
            <p:ph type="subTitle" idx="1" hasCustomPrompt="1"/>
          </p:nvPr>
        </p:nvSpPr>
        <p:spPr>
          <a:xfrm>
            <a:off x="4774942" y="5742191"/>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 or Something</a:t>
            </a:r>
            <a:endParaRPr/>
          </a:p>
        </p:txBody>
      </p:sp>
      <p:sp>
        <p:nvSpPr>
          <p:cNvPr id="8" name="Rectangle 7"/>
          <p:cNvSpPr/>
          <p:nvPr/>
        </p:nvSpPr>
        <p:spPr>
          <a:xfrm>
            <a:off x="6802438" y="228600"/>
            <a:ext cx="2057400" cy="2039112"/>
          </a:xfrm>
          <a:prstGeom prst="rect">
            <a:avLst/>
          </a:prstGeom>
          <a:solidFill>
            <a:srgbClr val="66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rgbClr val="66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a:t>Click icon to add picture</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a:t>Click icon to add picture</a:t>
            </a:r>
            <a:endParaRPr dirty="0"/>
          </a:p>
        </p:txBody>
      </p:sp>
      <p:pic>
        <p:nvPicPr>
          <p:cNvPr id="17" name="Picture 16" descr="carlow_seal_text70.jpg"/>
          <p:cNvPicPr>
            <a:picLocks noChangeAspect="1"/>
          </p:cNvPicPr>
          <p:nvPr userDrawn="1"/>
        </p:nvPicPr>
        <p:blipFill>
          <a:blip/>
          <a:srcRect l="29889"/>
          <a:stretch>
            <a:fillRect/>
          </a:stretch>
        </p:blipFill>
        <p:spPr>
          <a:xfrm>
            <a:off x="141662" y="2569974"/>
            <a:ext cx="4392923" cy="1820922"/>
          </a:xfrm>
          <a:prstGeom prst="rect">
            <a:avLst/>
          </a:prstGeom>
        </p:spPr>
      </p:pic>
      <p:pic>
        <p:nvPicPr>
          <p:cNvPr id="19" name="Picture 18" descr="carlow_seal_text70.jpg"/>
          <p:cNvPicPr>
            <a:picLocks noChangeAspect="1"/>
          </p:cNvPicPr>
          <p:nvPr userDrawn="1"/>
        </p:nvPicPr>
        <p:blipFill>
          <a:blip/>
          <a:srcRect r="69705"/>
          <a:stretch>
            <a:fillRect/>
          </a:stretch>
        </p:blipFill>
        <p:spPr>
          <a:xfrm>
            <a:off x="1149498" y="459965"/>
            <a:ext cx="2044968" cy="1961713"/>
          </a:xfrm>
          <a:prstGeom prst="rect">
            <a:avLst/>
          </a:prstGeom>
        </p:spPr>
      </p:pic>
    </p:spTree>
    <p:extLst>
      <p:ext uri="{BB962C8B-B14F-4D97-AF65-F5344CB8AC3E}">
        <p14:creationId xmlns:p14="http://schemas.microsoft.com/office/powerpoint/2010/main" val="1824303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6795247" y="6423585"/>
            <a:ext cx="2133600" cy="365125"/>
          </a:xfrm>
          <a:prstGeom prst="rect">
            <a:avLst/>
          </a:prstGeom>
        </p:spPr>
        <p:txBody>
          <a:bodyPr/>
          <a:lstStyle/>
          <a:p>
            <a:fld id="{96FEA35C-6642-DF45-958A-E87369DFB63C}" type="datetimeFigureOut">
              <a:rPr lang="en-US" smtClean="0"/>
              <a:pPr/>
              <a:t>8/30/2023</a:t>
            </a:fld>
            <a:endParaRPr lang="en-US" dirty="0"/>
          </a:p>
        </p:txBody>
      </p:sp>
      <p:sp>
        <p:nvSpPr>
          <p:cNvPr id="5" name="Footer Placeholder 4"/>
          <p:cNvSpPr>
            <a:spLocks noGrp="1"/>
          </p:cNvSpPr>
          <p:nvPr>
            <p:ph type="ftr" sz="quarter" idx="11"/>
          </p:nvPr>
        </p:nvSpPr>
        <p:spPr>
          <a:xfrm>
            <a:off x="201706" y="6423585"/>
            <a:ext cx="6122894"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305800" y="242234"/>
            <a:ext cx="554038" cy="365125"/>
          </a:xfrm>
          <a:prstGeom prst="rect">
            <a:avLst/>
          </a:prstGeom>
        </p:spPr>
        <p:txBody>
          <a:bodyPr/>
          <a:lstStyle/>
          <a:p>
            <a:fld id="{F43F8593-060F-B147-9BE0-E75A1AE6B746}"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extLst>
      <p:ext uri="{BB962C8B-B14F-4D97-AF65-F5344CB8AC3E}">
        <p14:creationId xmlns:p14="http://schemas.microsoft.com/office/powerpoint/2010/main" val="318607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a:pPr/>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369834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a:pPr/>
              <a:t>8/30/2023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46444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a:pPr/>
              <a:t>8/30/2023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1590811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a:pPr/>
              <a:t>8/30/2023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2067227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a:pPr/>
              <a:t>8/30/2023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113042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a:pPr/>
              <a:t>8/30/2023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411790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a:pPr/>
              <a:t>8/30/2023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2895274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a:pPr/>
              <a:t>8/30/2023</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a:pPr/>
              <a:t>‹#›</a:t>
            </a:fld>
            <a:endParaRPr lang="en-US" dirty="0"/>
          </a:p>
        </p:txBody>
      </p:sp>
    </p:spTree>
    <p:extLst>
      <p:ext uri="{BB962C8B-B14F-4D97-AF65-F5344CB8AC3E}">
        <p14:creationId xmlns:p14="http://schemas.microsoft.com/office/powerpoint/2010/main" val="3216812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a:pPr/>
              <a:t>8/30/2023</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a:pPr/>
              <a:t>‹#›</a:t>
            </a:fld>
            <a:endParaRPr lang="en-US" dirty="0"/>
          </a:p>
        </p:txBody>
      </p:sp>
    </p:spTree>
    <p:extLst>
      <p:ext uri="{BB962C8B-B14F-4D97-AF65-F5344CB8AC3E}">
        <p14:creationId xmlns:p14="http://schemas.microsoft.com/office/powerpoint/2010/main" val="254753950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jamboard.google.com/d/1uHOtcMQWo7c5P1WH4Fd3M9UaYYZnzLGr076yV3sr_qo/viewer?f=0"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4.xml"/><Relationship Id="rId1" Type="http://schemas.openxmlformats.org/officeDocument/2006/relationships/slideLayout" Target="../slideLayouts/slideLayout1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5.xml"/><Relationship Id="rId1" Type="http://schemas.openxmlformats.org/officeDocument/2006/relationships/slideLayout" Target="../slideLayouts/slideLayout8.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7">
            <a:extLst>
              <a:ext uri="{FF2B5EF4-FFF2-40B4-BE49-F238E27FC236}">
                <a16:creationId xmlns:a16="http://schemas.microsoft.com/office/drawing/2014/main" id="{64C9EE1D-12BB-43F7-9A2A-893578DCA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19">
            <a:extLst>
              <a:ext uri="{FF2B5EF4-FFF2-40B4-BE49-F238E27FC236}">
                <a16:creationId xmlns:a16="http://schemas.microsoft.com/office/drawing/2014/main" id="{43962A31-C54E-4762-B155-59777FED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8" name="Rectangle 21">
            <a:extLst>
              <a:ext uri="{FF2B5EF4-FFF2-40B4-BE49-F238E27FC236}">
                <a16:creationId xmlns:a16="http://schemas.microsoft.com/office/drawing/2014/main" id="{4B392D36-B685-45E0-B197-6EE5D7480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3">
            <a:extLst>
              <a:ext uri="{FF2B5EF4-FFF2-40B4-BE49-F238E27FC236}">
                <a16:creationId xmlns:a16="http://schemas.microsoft.com/office/drawing/2014/main" id="{9DCA8533-CC5E-4754-9A04-047EDE49E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8780525"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itle 11"/>
          <p:cNvSpPr>
            <a:spLocks noGrp="1"/>
          </p:cNvSpPr>
          <p:nvPr>
            <p:ph type="ctrTitle"/>
          </p:nvPr>
        </p:nvSpPr>
        <p:spPr>
          <a:xfrm>
            <a:off x="636700" y="5342728"/>
            <a:ext cx="7658146" cy="1065690"/>
          </a:xfrm>
        </p:spPr>
        <p:txBody>
          <a:bodyPr vert="horz" lIns="91440" tIns="45720" rIns="91440" bIns="45720" rtlCol="0" anchor="b">
            <a:normAutofit fontScale="90000"/>
          </a:bodyPr>
          <a:lstStyle/>
          <a:p>
            <a:r>
              <a:rPr lang="en-US" sz="2200" b="1" spc="-100" dirty="0">
                <a:solidFill>
                  <a:schemeClr val="tx1"/>
                </a:solidFill>
                <a:effectLst/>
              </a:rPr>
              <a:t>An Innovative Educational Strategy to Influence Cultural Competence </a:t>
            </a:r>
            <a:r>
              <a:rPr lang="en-US" sz="2200" b="1" spc="-100" dirty="0">
                <a:solidFill>
                  <a:schemeClr val="tx1"/>
                </a:solidFill>
              </a:rPr>
              <a:t>Utilizing</a:t>
            </a:r>
            <a:r>
              <a:rPr lang="en-US" sz="2200" b="1" spc="-100" dirty="0">
                <a:solidFill>
                  <a:schemeClr val="tx1"/>
                </a:solidFill>
                <a:effectLst/>
              </a:rPr>
              <a:t> Clinical Simulation </a:t>
            </a:r>
            <a:r>
              <a:rPr lang="en-US" sz="2200" b="1" spc="-100" dirty="0">
                <a:solidFill>
                  <a:schemeClr val="tx1"/>
                </a:solidFill>
              </a:rPr>
              <a:t>with</a:t>
            </a:r>
            <a:r>
              <a:rPr lang="en-US" sz="2200" b="1" spc="-100" dirty="0">
                <a:solidFill>
                  <a:schemeClr val="tx1"/>
                </a:solidFill>
                <a:effectLst/>
              </a:rPr>
              <a:t> Diverse Standardized Patients</a:t>
            </a:r>
            <a:br>
              <a:rPr lang="en-US" sz="2200" b="1" spc="-100" dirty="0">
                <a:solidFill>
                  <a:schemeClr val="tx1"/>
                </a:solidFill>
                <a:effectLst/>
              </a:rPr>
            </a:br>
            <a:br>
              <a:rPr lang="en-US" sz="2200" b="1" spc="-100" dirty="0">
                <a:solidFill>
                  <a:schemeClr val="tx1"/>
                </a:solidFill>
                <a:effectLst/>
              </a:rPr>
            </a:br>
            <a:r>
              <a:rPr lang="en-US" sz="2200" b="1" spc="-100" dirty="0">
                <a:solidFill>
                  <a:schemeClr val="tx1"/>
                </a:solidFill>
                <a:effectLst/>
              </a:rPr>
              <a:t>Tiffany  S Johnson DNP, MSNEd, RN</a:t>
            </a:r>
            <a:br>
              <a:rPr lang="en-US" sz="2200" b="1" spc="-100" dirty="0">
                <a:solidFill>
                  <a:schemeClr val="tx1"/>
                </a:solidFill>
                <a:effectLst/>
              </a:rPr>
            </a:br>
            <a:r>
              <a:rPr lang="en-US" sz="2200" b="1" spc="-100" dirty="0">
                <a:solidFill>
                  <a:schemeClr val="tx1"/>
                </a:solidFill>
                <a:effectLst/>
              </a:rPr>
              <a:t>Assistant Professor</a:t>
            </a:r>
            <a:br>
              <a:rPr lang="en-US" sz="2200" b="1" spc="-100" dirty="0">
                <a:solidFill>
                  <a:schemeClr val="tx1"/>
                </a:solidFill>
                <a:effectLst/>
              </a:rPr>
            </a:br>
            <a:r>
              <a:rPr lang="en-US" sz="2200" b="1" spc="-100" dirty="0">
                <a:solidFill>
                  <a:schemeClr val="tx1"/>
                </a:solidFill>
                <a:effectLst/>
              </a:rPr>
              <a:t>Carlow University</a:t>
            </a:r>
            <a:br>
              <a:rPr lang="en-US" sz="1900" spc="-100" dirty="0">
                <a:effectLst/>
              </a:rPr>
            </a:br>
            <a:endParaRPr lang="en-US" sz="1900" spc="-100" dirty="0">
              <a:solidFill>
                <a:schemeClr val="tx1"/>
              </a:solidFill>
            </a:endParaRPr>
          </a:p>
        </p:txBody>
      </p:sp>
      <p:pic>
        <p:nvPicPr>
          <p:cNvPr id="3" name="Picture Placeholder 2" descr="A group of people posing for the camera&#10;&#10;Description automatically generated">
            <a:extLst>
              <a:ext uri="{FF2B5EF4-FFF2-40B4-BE49-F238E27FC236}">
                <a16:creationId xmlns:a16="http://schemas.microsoft.com/office/drawing/2014/main" id="{0089354A-8C01-4694-B424-CEE6C7FFA400}"/>
              </a:ext>
            </a:extLst>
          </p:cNvPr>
          <p:cNvPicPr>
            <a:picLocks noGrp="1" noChangeAspect="1"/>
          </p:cNvPicPr>
          <p:nvPr>
            <p:ph type="pic" sz="quarter" idx="12"/>
          </p:nvPr>
        </p:nvPicPr>
        <p:blipFill rotWithShape="1">
          <a:blip/>
          <a:srcRect l="16261" r="16261"/>
          <a:stretch/>
        </p:blipFill>
        <p:spPr>
          <a:xfrm>
            <a:off x="2669526" y="501482"/>
            <a:ext cx="3592495" cy="355373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0881"/>
    </mc:Choice>
    <mc:Fallback xmlns="">
      <p:transition spd="slow" advTm="1088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D58039B-4BA5-B0D7-9466-AD101F25E6D3}"/>
              </a:ext>
            </a:extLst>
          </p:cNvPr>
          <p:cNvSpPr>
            <a:spLocks noGrp="1"/>
          </p:cNvSpPr>
          <p:nvPr>
            <p:ph type="title"/>
          </p:nvPr>
        </p:nvSpPr>
        <p:spPr>
          <a:xfrm>
            <a:off x="1154337" y="864108"/>
            <a:ext cx="2305435" cy="5120639"/>
          </a:xfrm>
        </p:spPr>
        <p:txBody>
          <a:bodyPr>
            <a:normAutofit/>
          </a:bodyPr>
          <a:lstStyle/>
          <a:p>
            <a:pPr algn="r"/>
            <a:r>
              <a:rPr lang="en-US" b="1" dirty="0">
                <a:solidFill>
                  <a:schemeClr val="tx1">
                    <a:lumMod val="85000"/>
                    <a:lumOff val="15000"/>
                  </a:schemeClr>
                </a:solidFill>
              </a:rPr>
              <a:t>Available Knowledge </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2570AC1-E11F-14F5-A4F3-F0C7AD85CB45}"/>
              </a:ext>
            </a:extLst>
          </p:cNvPr>
          <p:cNvSpPr>
            <a:spLocks noGrp="1"/>
          </p:cNvSpPr>
          <p:nvPr>
            <p:ph idx="1"/>
          </p:nvPr>
        </p:nvSpPr>
        <p:spPr>
          <a:xfrm>
            <a:off x="3966921" y="864108"/>
            <a:ext cx="4433008" cy="5120640"/>
          </a:xfrm>
        </p:spPr>
        <p:txBody>
          <a:bodyPr>
            <a:normAutofit/>
          </a:bodyPr>
          <a:lstStyle/>
          <a:p>
            <a:r>
              <a:rPr lang="en-US" dirty="0">
                <a:solidFill>
                  <a:schemeClr val="tx1"/>
                </a:solidFill>
              </a:rPr>
              <a:t>Cultural Assessment</a:t>
            </a:r>
          </a:p>
          <a:p>
            <a:r>
              <a:rPr lang="en-US" dirty="0">
                <a:solidFill>
                  <a:schemeClr val="tx1"/>
                </a:solidFill>
              </a:rPr>
              <a:t>Oral Presentations</a:t>
            </a:r>
          </a:p>
          <a:p>
            <a:r>
              <a:rPr lang="en-US" dirty="0">
                <a:solidFill>
                  <a:schemeClr val="tx1"/>
                </a:solidFill>
              </a:rPr>
              <a:t>Guest Speakers</a:t>
            </a:r>
          </a:p>
          <a:p>
            <a:r>
              <a:rPr lang="en-US" dirty="0">
                <a:solidFill>
                  <a:schemeClr val="tx1"/>
                </a:solidFill>
              </a:rPr>
              <a:t>Case Studies</a:t>
            </a:r>
          </a:p>
          <a:p>
            <a:r>
              <a:rPr lang="en-US" dirty="0">
                <a:solidFill>
                  <a:schemeClr val="tx1"/>
                </a:solidFill>
              </a:rPr>
              <a:t>Journal Articles</a:t>
            </a:r>
          </a:p>
          <a:p>
            <a:r>
              <a:rPr lang="en-US" dirty="0">
                <a:solidFill>
                  <a:schemeClr val="tx1"/>
                </a:solidFill>
              </a:rPr>
              <a:t>Cultural Immersion</a:t>
            </a:r>
          </a:p>
          <a:p>
            <a:r>
              <a:rPr lang="en-US" dirty="0">
                <a:solidFill>
                  <a:schemeClr val="tx1"/>
                </a:solidFill>
              </a:rPr>
              <a:t>Role Play </a:t>
            </a:r>
          </a:p>
          <a:p>
            <a:r>
              <a:rPr lang="en-US" dirty="0">
                <a:solidFill>
                  <a:schemeClr val="tx1"/>
                </a:solidFill>
              </a:rPr>
              <a:t>Pamphlets</a:t>
            </a:r>
          </a:p>
          <a:p>
            <a:r>
              <a:rPr lang="en-US" dirty="0">
                <a:solidFill>
                  <a:schemeClr val="tx1"/>
                </a:solidFill>
              </a:rPr>
              <a:t>Care plan</a:t>
            </a:r>
          </a:p>
          <a:p>
            <a:pPr marL="0" indent="0">
              <a:buNone/>
            </a:pPr>
            <a:r>
              <a:rPr lang="en-US" dirty="0">
                <a:solidFill>
                  <a:schemeClr val="tx1"/>
                </a:solidFill>
              </a:rPr>
              <a:t>			(AACN, 2019)</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952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arge skydiving group mid-air">
            <a:extLst>
              <a:ext uri="{FF2B5EF4-FFF2-40B4-BE49-F238E27FC236}">
                <a16:creationId xmlns:a16="http://schemas.microsoft.com/office/drawing/2014/main" id="{956B5591-EC73-4610-647F-A89B5F588E9A}"/>
              </a:ext>
            </a:extLst>
          </p:cNvPr>
          <p:cNvPicPr>
            <a:picLocks noChangeAspect="1"/>
          </p:cNvPicPr>
          <p:nvPr/>
        </p:nvPicPr>
        <p:blipFill rotWithShape="1">
          <a:blip>
            <a:duotone>
              <a:schemeClr val="bg2">
                <a:shade val="45000"/>
                <a:satMod val="135000"/>
              </a:schemeClr>
              <a:prstClr val="white"/>
            </a:duotone>
            <a:alphaModFix amt="25000"/>
          </a:blip>
          <a:srcRect l="184" t="9042" r="19069" b="6"/>
          <a:stretch/>
        </p:blipFill>
        <p:spPr>
          <a:xfrm>
            <a:off x="20" y="1"/>
            <a:ext cx="9141694" cy="6858000"/>
          </a:xfrm>
          <a:prstGeom prst="rect">
            <a:avLst/>
          </a:prstGeom>
        </p:spPr>
      </p:pic>
      <p:sp>
        <p:nvSpPr>
          <p:cNvPr id="11"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8870FE8-848D-43D3-9F94-9F23FF0AE50B}"/>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Available Knowledge</a:t>
            </a:r>
            <a:br>
              <a:rPr lang="en-US" b="1" dirty="0">
                <a:solidFill>
                  <a:schemeClr val="tx1"/>
                </a:solidFill>
              </a:rPr>
            </a:br>
            <a:r>
              <a:rPr lang="en-US" b="1" dirty="0">
                <a:solidFill>
                  <a:schemeClr val="tx1"/>
                </a:solidFill>
              </a:rPr>
              <a:t>Continued</a:t>
            </a:r>
          </a:p>
        </p:txBody>
      </p:sp>
      <p:sp>
        <p:nvSpPr>
          <p:cNvPr id="3" name="Content Placeholder 2">
            <a:extLst>
              <a:ext uri="{FF2B5EF4-FFF2-40B4-BE49-F238E27FC236}">
                <a16:creationId xmlns:a16="http://schemas.microsoft.com/office/drawing/2014/main" id="{0A67ED5E-3C28-419B-8FB4-BADAFD868D29}"/>
              </a:ext>
            </a:extLst>
          </p:cNvPr>
          <p:cNvSpPr>
            <a:spLocks noGrp="1"/>
          </p:cNvSpPr>
          <p:nvPr>
            <p:ph idx="1"/>
          </p:nvPr>
        </p:nvSpPr>
        <p:spPr>
          <a:xfrm>
            <a:off x="2901951" y="864108"/>
            <a:ext cx="5486400" cy="5120640"/>
          </a:xfrm>
        </p:spPr>
        <p:txBody>
          <a:bodyPr>
            <a:normAutofit/>
          </a:bodyPr>
          <a:lstStyle/>
          <a:p>
            <a:r>
              <a:rPr lang="en-US" sz="2400" dirty="0">
                <a:solidFill>
                  <a:schemeClr val="tx1"/>
                </a:solidFill>
                <a:ea typeface="+mn-lt"/>
                <a:cs typeface="+mn-lt"/>
              </a:rPr>
              <a:t>Cultural Competence Interventions have varied</a:t>
            </a:r>
            <a:r>
              <a:rPr lang="en-US" sz="2400" dirty="0">
                <a:solidFill>
                  <a:schemeClr val="tx1"/>
                </a:solidFill>
              </a:rPr>
              <a:t> (Fioravanti et al., 2018; Foronda et al., 2018; Glenn &amp; Claman, 2020; Harkess &amp; Kaddoura, 2015; Ndiwane &amp; Theroux, 2014; Ozkara, 2019; Ozkara, 2015; San, 2019; Weideman et al., 2016).</a:t>
            </a:r>
          </a:p>
          <a:p>
            <a:r>
              <a:rPr lang="en-US" sz="2400" dirty="0">
                <a:solidFill>
                  <a:schemeClr val="tx1"/>
                </a:solidFill>
              </a:rPr>
              <a:t>Immediate feedback (Drevdhal, 2017)</a:t>
            </a:r>
          </a:p>
          <a:p>
            <a:r>
              <a:rPr lang="en-US" sz="2400" dirty="0">
                <a:solidFill>
                  <a:schemeClr val="tx1"/>
                </a:solidFill>
              </a:rPr>
              <a:t>Therapeutic relationships (Byrne 2019; Min- Yu Lau et al. 2016) </a:t>
            </a:r>
          </a:p>
          <a:p>
            <a:endParaRPr lang="en-US" dirty="0"/>
          </a:p>
        </p:txBody>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4465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16481-80C1-41D4-9CAC-FF4140D65400}"/>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Intervention</a:t>
            </a:r>
          </a:p>
        </p:txBody>
      </p:sp>
      <p:graphicFrame>
        <p:nvGraphicFramePr>
          <p:cNvPr id="6" name="Content Placeholder 2">
            <a:extLst>
              <a:ext uri="{FF2B5EF4-FFF2-40B4-BE49-F238E27FC236}">
                <a16:creationId xmlns:a16="http://schemas.microsoft.com/office/drawing/2014/main" id="{DDB43B3C-5414-D21F-D116-2C7E720FE04E}"/>
              </a:ext>
            </a:extLst>
          </p:cNvPr>
          <p:cNvGraphicFramePr>
            <a:graphicFrameLocks noGrp="1"/>
          </p:cNvGraphicFramePr>
          <p:nvPr>
            <p:ph idx="1"/>
            <p:extLst>
              <p:ext uri="{D42A27DB-BD31-4B8C-83A1-F6EECF244321}">
                <p14:modId xmlns:p14="http://schemas.microsoft.com/office/powerpoint/2010/main" val="2382957927"/>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8520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9DABC-5E90-A9AE-94BA-99E39F0445F4}"/>
              </a:ext>
            </a:extLst>
          </p:cNvPr>
          <p:cNvSpPr>
            <a:spLocks noGrp="1"/>
          </p:cNvSpPr>
          <p:nvPr>
            <p:ph type="title"/>
          </p:nvPr>
        </p:nvSpPr>
        <p:spPr/>
        <p:txBody>
          <a:bodyPr/>
          <a:lstStyle/>
          <a:p>
            <a:r>
              <a:rPr lang="en-US" dirty="0">
                <a:solidFill>
                  <a:schemeClr val="tx1"/>
                </a:solidFill>
              </a:rPr>
              <a:t>Pre-Simulation</a:t>
            </a:r>
          </a:p>
        </p:txBody>
      </p:sp>
      <p:sp>
        <p:nvSpPr>
          <p:cNvPr id="3" name="Content Placeholder 2">
            <a:extLst>
              <a:ext uri="{FF2B5EF4-FFF2-40B4-BE49-F238E27FC236}">
                <a16:creationId xmlns:a16="http://schemas.microsoft.com/office/drawing/2014/main" id="{E6D4B040-4B74-5E97-84CB-CC11FE028FDA}"/>
              </a:ext>
            </a:extLst>
          </p:cNvPr>
          <p:cNvSpPr>
            <a:spLocks noGrp="1"/>
          </p:cNvSpPr>
          <p:nvPr>
            <p:ph idx="1"/>
          </p:nvPr>
        </p:nvSpPr>
        <p:spPr/>
        <p:txBody>
          <a:bodyPr/>
          <a:lstStyle/>
          <a:p>
            <a:r>
              <a:rPr lang="en-US" dirty="0">
                <a:hlinkClick r:id="rId3" action="ppaction://hlinksldjump"/>
              </a:rPr>
              <a:t>Cultural Assessment</a:t>
            </a:r>
            <a:endParaRPr lang="en-US" dirty="0">
              <a:solidFill>
                <a:schemeClr val="tx1"/>
              </a:solidFill>
            </a:endParaRPr>
          </a:p>
          <a:p>
            <a:r>
              <a:rPr lang="en-US" dirty="0">
                <a:solidFill>
                  <a:schemeClr val="tx1"/>
                </a:solidFill>
              </a:rPr>
              <a:t>Videos</a:t>
            </a:r>
          </a:p>
          <a:p>
            <a:r>
              <a:rPr lang="en-US" dirty="0">
                <a:solidFill>
                  <a:schemeClr val="tx1"/>
                </a:solidFill>
              </a:rPr>
              <a:t>Journal Articles</a:t>
            </a:r>
          </a:p>
        </p:txBody>
      </p:sp>
      <p:pic>
        <p:nvPicPr>
          <p:cNvPr id="5" name="Picture 4" descr="A qr code on a white background&#10;&#10;Description automatically generated">
            <a:extLst>
              <a:ext uri="{FF2B5EF4-FFF2-40B4-BE49-F238E27FC236}">
                <a16:creationId xmlns:a16="http://schemas.microsoft.com/office/drawing/2014/main" id="{80B1CA70-294C-C28A-6254-0450B65D74B5}"/>
              </a:ext>
            </a:extLst>
          </p:cNvPr>
          <p:cNvPicPr>
            <a:picLocks noChangeAspect="1"/>
          </p:cNvPicPr>
          <p:nvPr/>
        </p:nvPicPr>
        <p:blipFill>
          <a:blip r:embed="rId4"/>
          <a:stretch>
            <a:fillRect/>
          </a:stretch>
        </p:blipFill>
        <p:spPr>
          <a:xfrm>
            <a:off x="5962859" y="3712161"/>
            <a:ext cx="2281731" cy="2281731"/>
          </a:xfrm>
          <a:prstGeom prst="rect">
            <a:avLst/>
          </a:prstGeom>
        </p:spPr>
      </p:pic>
    </p:spTree>
    <p:extLst>
      <p:ext uri="{BB962C8B-B14F-4D97-AF65-F5344CB8AC3E}">
        <p14:creationId xmlns:p14="http://schemas.microsoft.com/office/powerpoint/2010/main" val="28187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9429E-2720-A724-29B3-38FA508E6FDF}"/>
              </a:ext>
            </a:extLst>
          </p:cNvPr>
          <p:cNvSpPr>
            <a:spLocks noGrp="1"/>
          </p:cNvSpPr>
          <p:nvPr>
            <p:ph type="title"/>
          </p:nvPr>
        </p:nvSpPr>
        <p:spPr/>
        <p:txBody>
          <a:bodyPr/>
          <a:lstStyle/>
          <a:p>
            <a:r>
              <a:rPr lang="en-US" dirty="0">
                <a:solidFill>
                  <a:schemeClr val="tx1"/>
                </a:solidFill>
              </a:rPr>
              <a:t>Cultural Assessment</a:t>
            </a:r>
          </a:p>
        </p:txBody>
      </p:sp>
      <p:sp>
        <p:nvSpPr>
          <p:cNvPr id="3" name="Content Placeholder 2">
            <a:extLst>
              <a:ext uri="{FF2B5EF4-FFF2-40B4-BE49-F238E27FC236}">
                <a16:creationId xmlns:a16="http://schemas.microsoft.com/office/drawing/2014/main" id="{A2EE4836-1442-584D-D6ED-7068F5AA92D0}"/>
              </a:ext>
            </a:extLst>
          </p:cNvPr>
          <p:cNvSpPr>
            <a:spLocks noGrp="1"/>
          </p:cNvSpPr>
          <p:nvPr>
            <p:ph idx="1"/>
          </p:nvPr>
        </p:nvSpPr>
        <p:spPr>
          <a:xfrm>
            <a:off x="2901951" y="149902"/>
            <a:ext cx="5486400" cy="6580682"/>
          </a:xfrm>
        </p:spPr>
        <p:txBody>
          <a:bodyPr>
            <a:normAutofit fontScale="92500" lnSpcReduction="10000"/>
          </a:bodyPr>
          <a:lstStyle/>
          <a:p>
            <a:pPr>
              <a:lnSpc>
                <a:spcPct val="115000"/>
              </a:lnSpc>
              <a:spcBef>
                <a:spcPts val="0"/>
              </a:spcBef>
            </a:pPr>
            <a:r>
              <a:rPr lang="en-US" sz="1800" dirty="0">
                <a:effectLst/>
                <a:latin typeface="Times"/>
                <a:ea typeface="Times"/>
                <a:cs typeface="Times New Roman" panose="02020603050405020304" pitchFamily="18" charset="0"/>
              </a:rPr>
              <a:t>What kinds of contact have I had with persons from different groups? Do I assume that others have the same values and beliefs that I have?</a:t>
            </a:r>
            <a:endParaRPr lang="en-US" sz="1800" dirty="0">
              <a:effectLst/>
              <a:latin typeface="Times New Roman" panose="02020603050405020304" pitchFamily="18" charset="0"/>
              <a:ea typeface="Times New Roman" panose="02020603050405020304" pitchFamily="18" charset="0"/>
            </a:endParaRPr>
          </a:p>
          <a:p>
            <a:pPr>
              <a:spcBef>
                <a:spcPts val="0"/>
              </a:spcBef>
            </a:pPr>
            <a:endParaRPr lang="en-US" sz="1800" dirty="0">
              <a:effectLst/>
              <a:latin typeface="Times New Roman" panose="02020603050405020304" pitchFamily="18" charset="0"/>
              <a:ea typeface="Times New Roman" panose="02020603050405020304" pitchFamily="18" charset="0"/>
            </a:endParaRPr>
          </a:p>
          <a:p>
            <a:pPr>
              <a:lnSpc>
                <a:spcPct val="115000"/>
              </a:lnSpc>
              <a:spcBef>
                <a:spcPts val="0"/>
              </a:spcBef>
            </a:pPr>
            <a:r>
              <a:rPr lang="en-US" sz="1800" dirty="0">
                <a:effectLst/>
                <a:latin typeface="Times"/>
                <a:ea typeface="Times"/>
                <a:cs typeface="Times New Roman" panose="02020603050405020304" pitchFamily="18" charset="0"/>
              </a:rPr>
              <a:t>What makes me feel proud about my group affiliations? Am I ethnocentric in my attitudes and behavior? What would I change about my group affiliations if I could? Why?</a:t>
            </a:r>
            <a:endParaRPr lang="en-US" sz="1800" dirty="0">
              <a:effectLst/>
              <a:latin typeface="Times New Roman" panose="02020603050405020304" pitchFamily="18" charset="0"/>
              <a:ea typeface="Times New Roman" panose="02020603050405020304" pitchFamily="18" charset="0"/>
            </a:endParaRPr>
          </a:p>
          <a:p>
            <a:pPr>
              <a:lnSpc>
                <a:spcPct val="115000"/>
              </a:lnSpc>
              <a:spcBef>
                <a:spcPts val="0"/>
              </a:spcBef>
            </a:pPr>
            <a:r>
              <a:rPr lang="en-US" sz="1800" dirty="0">
                <a:effectLst/>
                <a:latin typeface="Times"/>
                <a:ea typeface="Times"/>
                <a:cs typeface="Times New Roman" panose="02020603050405020304" pitchFamily="18" charset="0"/>
              </a:rPr>
              <a:t>Have I ever experienced the feeling of being rejected by another group? Did this experience heighten my sensitivity to other cultures or cause me to denigrate others different from myself?</a:t>
            </a:r>
            <a:endParaRPr lang="en-US" sz="1800" dirty="0">
              <a:effectLst/>
              <a:latin typeface="Times New Roman" panose="02020603050405020304" pitchFamily="18" charset="0"/>
              <a:ea typeface="Times New Roman" panose="02020603050405020304" pitchFamily="18" charset="0"/>
            </a:endParaRPr>
          </a:p>
          <a:p>
            <a:pPr>
              <a:spcBef>
                <a:spcPts val="0"/>
              </a:spcBef>
            </a:pPr>
            <a:endParaRPr lang="en-US" sz="1800" dirty="0">
              <a:effectLst/>
              <a:latin typeface="Times New Roman" panose="02020603050405020304" pitchFamily="18" charset="0"/>
              <a:ea typeface="Times New Roman" panose="02020603050405020304" pitchFamily="18" charset="0"/>
            </a:endParaRPr>
          </a:p>
          <a:p>
            <a:pPr>
              <a:lnSpc>
                <a:spcPct val="115000"/>
              </a:lnSpc>
              <a:spcBef>
                <a:spcPts val="0"/>
              </a:spcBef>
            </a:pPr>
            <a:r>
              <a:rPr lang="en-US" sz="1800" dirty="0">
                <a:effectLst/>
                <a:latin typeface="Times"/>
                <a:ea typeface="Times"/>
                <a:cs typeface="Times New Roman" panose="02020603050405020304" pitchFamily="18" charset="0"/>
              </a:rPr>
              <a:t>When I was growing up, what messages did I get from parents and friends about people from groups different from mine? Do these attitudes cause me any difficulty today?</a:t>
            </a:r>
          </a:p>
          <a:p>
            <a:pPr>
              <a:spcBef>
                <a:spcPts val="0"/>
              </a:spcBef>
            </a:pPr>
            <a:endParaRPr lang="en-US" sz="1800" dirty="0">
              <a:effectLst/>
              <a:latin typeface="Times New Roman" panose="02020603050405020304" pitchFamily="18" charset="0"/>
              <a:ea typeface="Times New Roman" panose="02020603050405020304" pitchFamily="18" charset="0"/>
            </a:endParaRPr>
          </a:p>
          <a:p>
            <a:pPr>
              <a:lnSpc>
                <a:spcPct val="115000"/>
              </a:lnSpc>
              <a:spcBef>
                <a:spcPts val="0"/>
              </a:spcBef>
            </a:pPr>
            <a:r>
              <a:rPr lang="en-US" sz="1800" dirty="0">
                <a:effectLst/>
                <a:latin typeface="Times"/>
                <a:ea typeface="Times"/>
                <a:cs typeface="Times New Roman" panose="02020603050405020304" pitchFamily="18" charset="0"/>
              </a:rPr>
              <a:t>What are the major stereotypes I hold about people from different groups? Do these biases help or hinder me in developing cultural sensitivity?</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spcBef>
                <a:spcPts val="0"/>
              </a:spcBef>
            </a:pPr>
            <a:r>
              <a:rPr lang="en-US" sz="1800" dirty="0">
                <a:effectLst/>
                <a:latin typeface="Times New Roman" panose="02020603050405020304" pitchFamily="18" charset="0"/>
                <a:ea typeface="Times New Roman" panose="02020603050405020304" pitchFamily="18" charset="0"/>
              </a:rPr>
              <a:t> </a:t>
            </a:r>
          </a:p>
          <a:p>
            <a:pPr>
              <a:lnSpc>
                <a:spcPct val="115000"/>
              </a:lnSpc>
              <a:spcBef>
                <a:spcPts val="0"/>
              </a:spcBef>
            </a:pPr>
            <a:r>
              <a:rPr lang="en-US" sz="1800" dirty="0">
                <a:effectLst/>
                <a:latin typeface="Times"/>
                <a:ea typeface="Times"/>
                <a:cs typeface="Times New Roman" panose="02020603050405020304" pitchFamily="18" charset="0"/>
              </a:rPr>
              <a:t>To work effectively with people from different cultural groups, </a:t>
            </a:r>
            <a:r>
              <a:rPr lang="en-US" sz="1800" b="1" dirty="0">
                <a:effectLst/>
                <a:latin typeface="Times"/>
                <a:ea typeface="Times"/>
                <a:cs typeface="Times New Roman" panose="02020603050405020304" pitchFamily="18" charset="0"/>
              </a:rPr>
              <a:t>what do I need to change about myself?</a:t>
            </a:r>
            <a:endParaRPr lang="en-US" sz="1800" dirty="0">
              <a:effectLst/>
              <a:latin typeface="Times"/>
              <a:ea typeface="Times"/>
              <a:cs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3483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7CACF-DD09-9F29-FC35-18CD8D3487A2}"/>
              </a:ext>
            </a:extLst>
          </p:cNvPr>
          <p:cNvSpPr>
            <a:spLocks noGrp="1"/>
          </p:cNvSpPr>
          <p:nvPr>
            <p:ph type="title"/>
          </p:nvPr>
        </p:nvSpPr>
        <p:spPr/>
        <p:txBody>
          <a:bodyPr/>
          <a:lstStyle/>
          <a:p>
            <a:r>
              <a:rPr lang="en-US" dirty="0">
                <a:solidFill>
                  <a:schemeClr val="tx1"/>
                </a:solidFill>
              </a:rPr>
              <a:t>Simulations</a:t>
            </a:r>
            <a:br>
              <a:rPr lang="en-US" dirty="0">
                <a:solidFill>
                  <a:schemeClr val="tx1"/>
                </a:solidFill>
              </a:rPr>
            </a:br>
            <a:r>
              <a:rPr lang="en-US" dirty="0">
                <a:solidFill>
                  <a:schemeClr val="tx1"/>
                </a:solidFill>
              </a:rPr>
              <a:t>&amp; Debriefing</a:t>
            </a:r>
          </a:p>
        </p:txBody>
      </p:sp>
      <p:sp>
        <p:nvSpPr>
          <p:cNvPr id="3" name="Content Placeholder 2">
            <a:extLst>
              <a:ext uri="{FF2B5EF4-FFF2-40B4-BE49-F238E27FC236}">
                <a16:creationId xmlns:a16="http://schemas.microsoft.com/office/drawing/2014/main" id="{2A2F3B24-EFF8-48E0-8B44-008AD73B7757}"/>
              </a:ext>
            </a:extLst>
          </p:cNvPr>
          <p:cNvSpPr>
            <a:spLocks noGrp="1"/>
          </p:cNvSpPr>
          <p:nvPr>
            <p:ph idx="1"/>
          </p:nvPr>
        </p:nvSpPr>
        <p:spPr/>
        <p:txBody>
          <a:bodyPr/>
          <a:lstStyle/>
          <a:p>
            <a:r>
              <a:rPr lang="en-US" dirty="0">
                <a:solidFill>
                  <a:schemeClr val="tx1"/>
                </a:solidFill>
              </a:rPr>
              <a:t>Telehealth- New Diabetic Hispanic patient, primary language Spanish</a:t>
            </a:r>
          </a:p>
          <a:p>
            <a:r>
              <a:rPr lang="en-US" dirty="0">
                <a:solidFill>
                  <a:schemeClr val="tx1"/>
                </a:solidFill>
              </a:rPr>
              <a:t>Vaccination Clinic-Asian Patient, non-western medicine</a:t>
            </a:r>
          </a:p>
          <a:p>
            <a:r>
              <a:rPr lang="en-US" dirty="0">
                <a:solidFill>
                  <a:schemeClr val="tx1"/>
                </a:solidFill>
              </a:rPr>
              <a:t>Debriefing- Reflect on experience</a:t>
            </a:r>
          </a:p>
          <a:p>
            <a:pPr marL="0" indent="0">
              <a:buNone/>
            </a:pPr>
            <a:endParaRPr lang="en-US" dirty="0">
              <a:solidFill>
                <a:schemeClr val="tx1"/>
              </a:solidFill>
            </a:endParaRPr>
          </a:p>
          <a:p>
            <a:pPr marL="0" indent="0">
              <a:buNone/>
            </a:pPr>
            <a:r>
              <a:rPr lang="en-US" dirty="0">
                <a:solidFill>
                  <a:schemeClr val="tx1"/>
                </a:solidFill>
                <a:hlinkClick r:id="rId3" action="ppaction://hlinksldjump"/>
              </a:rPr>
              <a:t>Simulation</a:t>
            </a:r>
            <a:endParaRPr lang="en-US" dirty="0">
              <a:solidFill>
                <a:schemeClr val="tx1"/>
              </a:solidFill>
            </a:endParaRPr>
          </a:p>
        </p:txBody>
      </p:sp>
    </p:spTree>
    <p:extLst>
      <p:ext uri="{BB962C8B-B14F-4D97-AF65-F5344CB8AC3E}">
        <p14:creationId xmlns:p14="http://schemas.microsoft.com/office/powerpoint/2010/main" val="3861109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D80ED-B9F7-6A51-25BF-651010C89455}"/>
              </a:ext>
            </a:extLst>
          </p:cNvPr>
          <p:cNvSpPr>
            <a:spLocks noGrp="1"/>
          </p:cNvSpPr>
          <p:nvPr>
            <p:ph type="title"/>
          </p:nvPr>
        </p:nvSpPr>
        <p:spPr/>
        <p:txBody>
          <a:bodyPr/>
          <a:lstStyle/>
          <a:p>
            <a:r>
              <a:rPr lang="en-US" b="1" dirty="0">
                <a:solidFill>
                  <a:schemeClr val="tx1"/>
                </a:solidFill>
              </a:rPr>
              <a:t>Telehealth Simulation Continued</a:t>
            </a:r>
          </a:p>
        </p:txBody>
      </p:sp>
      <p:sp>
        <p:nvSpPr>
          <p:cNvPr id="3" name="Content Placeholder 2">
            <a:extLst>
              <a:ext uri="{FF2B5EF4-FFF2-40B4-BE49-F238E27FC236}">
                <a16:creationId xmlns:a16="http://schemas.microsoft.com/office/drawing/2014/main" id="{37E264FA-4AFB-5E16-D654-7CC158A7066A}"/>
              </a:ext>
            </a:extLst>
          </p:cNvPr>
          <p:cNvSpPr>
            <a:spLocks noGrp="1"/>
          </p:cNvSpPr>
          <p:nvPr>
            <p:ph idx="1"/>
          </p:nvPr>
        </p:nvSpPr>
        <p:spPr/>
        <p:txBody>
          <a:bodyPr>
            <a:noAutofit/>
          </a:bodyPr>
          <a:lstStyle/>
          <a:p>
            <a:r>
              <a:rPr lang="en-US" sz="2000" b="0" i="0" dirty="0">
                <a:solidFill>
                  <a:srgbClr val="000000"/>
                </a:solidFill>
                <a:effectLst/>
                <a:latin typeface="Calibri" panose="020F0502020204030204" pitchFamily="34" charset="0"/>
              </a:rPr>
              <a:t>The patient is a Mexican patient who is 65-year-old  and newly diagnosed with type 11 diabetes this week. Was discharged from the hospital yesterday with consults for home care nurse (for diabetic teaching) and social work (to evaluate home environment and support resources). The daughter or son (depending on student) is with patient during home visit and reports patient has been “acting weird”. Patient has flat affect. The patient is drowsy, but easily aroused, sitting in chair with television on. Room is unkempt, dishes are filled in sink and diabetic supplies noted sitting on couch unopened. Social worker from homecare in patients living room when student nurse enters home to start homecare visit. Social worker will talk to student nurse and let them know what services they can offer for patient and son or daughter to assist.  </a:t>
            </a:r>
            <a:endParaRPr lang="en-US" sz="2000" dirty="0"/>
          </a:p>
        </p:txBody>
      </p:sp>
    </p:spTree>
    <p:extLst>
      <p:ext uri="{BB962C8B-B14F-4D97-AF65-F5344CB8AC3E}">
        <p14:creationId xmlns:p14="http://schemas.microsoft.com/office/powerpoint/2010/main" val="973906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2C86-E8DA-1CDE-8651-14C911A83012}"/>
              </a:ext>
            </a:extLst>
          </p:cNvPr>
          <p:cNvSpPr>
            <a:spLocks noGrp="1"/>
          </p:cNvSpPr>
          <p:nvPr>
            <p:ph type="title"/>
          </p:nvPr>
        </p:nvSpPr>
        <p:spPr/>
        <p:txBody>
          <a:bodyPr/>
          <a:lstStyle/>
          <a:p>
            <a:r>
              <a:rPr lang="en-US" b="1" dirty="0">
                <a:solidFill>
                  <a:schemeClr val="tx1"/>
                </a:solidFill>
              </a:rPr>
              <a:t>Cultural Competence Infused in  Simulations</a:t>
            </a:r>
          </a:p>
        </p:txBody>
      </p:sp>
      <p:sp>
        <p:nvSpPr>
          <p:cNvPr id="3" name="Content Placeholder 2">
            <a:extLst>
              <a:ext uri="{FF2B5EF4-FFF2-40B4-BE49-F238E27FC236}">
                <a16:creationId xmlns:a16="http://schemas.microsoft.com/office/drawing/2014/main" id="{41B07861-A0AF-F52B-5BF0-283499A74A89}"/>
              </a:ext>
            </a:extLst>
          </p:cNvPr>
          <p:cNvSpPr>
            <a:spLocks noGrp="1"/>
          </p:cNvSpPr>
          <p:nvPr>
            <p:ph idx="1"/>
          </p:nvPr>
        </p:nvSpPr>
        <p:spPr/>
        <p:txBody>
          <a:bodyPr/>
          <a:lstStyle/>
          <a:p>
            <a:r>
              <a:rPr lang="en-US" dirty="0">
                <a:solidFill>
                  <a:schemeClr val="tx1"/>
                </a:solidFill>
              </a:rPr>
              <a:t>Cultural Knowledge</a:t>
            </a:r>
          </a:p>
          <a:p>
            <a:r>
              <a:rPr lang="en-US" dirty="0">
                <a:solidFill>
                  <a:schemeClr val="tx1"/>
                </a:solidFill>
              </a:rPr>
              <a:t>Cultural Skill</a:t>
            </a:r>
          </a:p>
          <a:p>
            <a:r>
              <a:rPr lang="en-US" dirty="0">
                <a:solidFill>
                  <a:schemeClr val="tx1"/>
                </a:solidFill>
              </a:rPr>
              <a:t>Cultural Desire</a:t>
            </a:r>
          </a:p>
          <a:p>
            <a:r>
              <a:rPr lang="en-US" dirty="0">
                <a:solidFill>
                  <a:schemeClr val="tx1"/>
                </a:solidFill>
              </a:rPr>
              <a:t>Cultural encounters</a:t>
            </a:r>
          </a:p>
          <a:p>
            <a:r>
              <a:rPr lang="en-US" dirty="0">
                <a:solidFill>
                  <a:schemeClr val="tx1"/>
                </a:solidFill>
              </a:rPr>
              <a:t>Cultural Awareness</a:t>
            </a:r>
          </a:p>
        </p:txBody>
      </p:sp>
    </p:spTree>
    <p:extLst>
      <p:ext uri="{BB962C8B-B14F-4D97-AF65-F5344CB8AC3E}">
        <p14:creationId xmlns:p14="http://schemas.microsoft.com/office/powerpoint/2010/main" val="911644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4C0D6-F999-6410-8AF6-600F3AC50FEB}"/>
              </a:ext>
            </a:extLst>
          </p:cNvPr>
          <p:cNvSpPr>
            <a:spLocks noGrp="1"/>
          </p:cNvSpPr>
          <p:nvPr>
            <p:ph type="title"/>
          </p:nvPr>
        </p:nvSpPr>
        <p:spPr>
          <a:xfrm>
            <a:off x="498474" y="2478426"/>
            <a:ext cx="7556313" cy="995082"/>
          </a:xfrm>
        </p:spPr>
        <p:txBody>
          <a:bodyPr/>
          <a:lstStyle/>
          <a:p>
            <a:r>
              <a:rPr lang="en-US" b="1" dirty="0">
                <a:solidFill>
                  <a:schemeClr val="tx1"/>
                </a:solidFill>
              </a:rPr>
              <a:t>Tool</a:t>
            </a:r>
          </a:p>
        </p:txBody>
      </p:sp>
      <p:sp>
        <p:nvSpPr>
          <p:cNvPr id="3" name="Content Placeholder 2">
            <a:extLst>
              <a:ext uri="{FF2B5EF4-FFF2-40B4-BE49-F238E27FC236}">
                <a16:creationId xmlns:a16="http://schemas.microsoft.com/office/drawing/2014/main" id="{3E222179-263A-76AF-275B-EA12B3140E18}"/>
              </a:ext>
            </a:extLst>
          </p:cNvPr>
          <p:cNvSpPr>
            <a:spLocks noGrp="1"/>
          </p:cNvSpPr>
          <p:nvPr>
            <p:ph idx="1"/>
          </p:nvPr>
        </p:nvSpPr>
        <p:spPr/>
        <p:txBody>
          <a:bodyPr/>
          <a:lstStyle/>
          <a:p>
            <a:pPr>
              <a:lnSpc>
                <a:spcPct val="100000"/>
              </a:lnSpc>
              <a:spcBef>
                <a:spcPts val="0"/>
              </a:spcBef>
            </a:pPr>
            <a:r>
              <a:rPr lang="en-US" sz="2400" dirty="0">
                <a:solidFill>
                  <a:schemeClr val="tx1"/>
                </a:solidFill>
                <a:ea typeface="+mn-lt"/>
                <a:cs typeface="+mn-lt"/>
              </a:rPr>
              <a:t>Inventory for Assessing Cultural Competence Among Healthcare Professionals-Student Version (IAPCC-SV) –Pre/Post Test</a:t>
            </a:r>
          </a:p>
          <a:p>
            <a:pPr>
              <a:lnSpc>
                <a:spcPct val="100000"/>
              </a:lnSpc>
              <a:spcBef>
                <a:spcPts val="0"/>
              </a:spcBef>
            </a:pPr>
            <a:r>
              <a:rPr lang="en-US" sz="2400" dirty="0">
                <a:solidFill>
                  <a:schemeClr val="tx1"/>
                </a:solidFill>
                <a:ea typeface="+mn-lt"/>
                <a:cs typeface="+mn-lt"/>
              </a:rPr>
              <a:t>Demographic Survey</a:t>
            </a:r>
          </a:p>
          <a:p>
            <a:pPr>
              <a:lnSpc>
                <a:spcPct val="100000"/>
              </a:lnSpc>
              <a:spcBef>
                <a:spcPts val="0"/>
              </a:spcBef>
            </a:pPr>
            <a:endParaRPr lang="en-US" dirty="0">
              <a:ea typeface="+mn-lt"/>
              <a:cs typeface="+mn-lt"/>
            </a:endParaRPr>
          </a:p>
          <a:p>
            <a:pPr>
              <a:lnSpc>
                <a:spcPct val="100000"/>
              </a:lnSpc>
              <a:spcBef>
                <a:spcPts val="0"/>
              </a:spcBef>
            </a:pPr>
            <a:endParaRPr lang="en-US" dirty="0">
              <a:ea typeface="+mn-lt"/>
              <a:cs typeface="+mn-lt"/>
            </a:endParaRPr>
          </a:p>
          <a:p>
            <a:pPr marL="0" indent="0">
              <a:lnSpc>
                <a:spcPct val="100000"/>
              </a:lnSpc>
              <a:spcBef>
                <a:spcPts val="0"/>
              </a:spcBef>
              <a:buNone/>
            </a:pPr>
            <a:endParaRPr lang="en-US" dirty="0">
              <a:ea typeface="+mn-lt"/>
              <a:cs typeface="+mn-lt"/>
            </a:endParaRPr>
          </a:p>
          <a:p>
            <a:endParaRPr lang="en-US" dirty="0"/>
          </a:p>
        </p:txBody>
      </p:sp>
      <p:sp>
        <p:nvSpPr>
          <p:cNvPr id="4" name="Text Placeholder 3">
            <a:extLst>
              <a:ext uri="{FF2B5EF4-FFF2-40B4-BE49-F238E27FC236}">
                <a16:creationId xmlns:a16="http://schemas.microsoft.com/office/drawing/2014/main" id="{84CA7CC5-FC82-8070-9958-EC80245A67FE}"/>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867549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2632-D7CA-48AD-8F5C-6147051EFFD2}"/>
              </a:ext>
            </a:extLst>
          </p:cNvPr>
          <p:cNvSpPr>
            <a:spLocks noGrp="1"/>
          </p:cNvSpPr>
          <p:nvPr>
            <p:ph type="title"/>
          </p:nvPr>
        </p:nvSpPr>
        <p:spPr>
          <a:xfrm>
            <a:off x="254338" y="2753384"/>
            <a:ext cx="7556313" cy="995082"/>
          </a:xfrm>
        </p:spPr>
        <p:txBody>
          <a:bodyPr anchor="b">
            <a:normAutofit/>
          </a:bodyPr>
          <a:lstStyle/>
          <a:p>
            <a:r>
              <a:rPr lang="en-US" b="1" dirty="0">
                <a:solidFill>
                  <a:schemeClr val="tx1"/>
                </a:solidFill>
              </a:rPr>
              <a:t>Analysis</a:t>
            </a:r>
          </a:p>
        </p:txBody>
      </p:sp>
      <p:graphicFrame>
        <p:nvGraphicFramePr>
          <p:cNvPr id="5" name="Content Placeholder 2">
            <a:extLst>
              <a:ext uri="{FF2B5EF4-FFF2-40B4-BE49-F238E27FC236}">
                <a16:creationId xmlns:a16="http://schemas.microsoft.com/office/drawing/2014/main" id="{3E16BB09-E12D-D1ED-D307-65960BF1C10C}"/>
              </a:ext>
            </a:extLst>
          </p:cNvPr>
          <p:cNvGraphicFramePr>
            <a:graphicFrameLocks noGrp="1"/>
          </p:cNvGraphicFramePr>
          <p:nvPr>
            <p:ph idx="1"/>
            <p:extLst>
              <p:ext uri="{D42A27DB-BD31-4B8C-83A1-F6EECF244321}">
                <p14:modId xmlns:p14="http://schemas.microsoft.com/office/powerpoint/2010/main" val="2830514803"/>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0D016490-0948-F882-9224-B8FD28635169}"/>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68639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D07AE-D95B-7C3A-ED3E-22DE49D89F92}"/>
              </a:ext>
            </a:extLst>
          </p:cNvPr>
          <p:cNvSpPr>
            <a:spLocks noGrp="1"/>
          </p:cNvSpPr>
          <p:nvPr>
            <p:ph type="title"/>
          </p:nvPr>
        </p:nvSpPr>
        <p:spPr/>
        <p:txBody>
          <a:bodyPr/>
          <a:lstStyle/>
          <a:p>
            <a:r>
              <a:rPr lang="en-US" b="1" dirty="0">
                <a:solidFill>
                  <a:schemeClr val="tx1"/>
                </a:solidFill>
              </a:rPr>
              <a:t>Dimensions of Diversity Wheel</a:t>
            </a:r>
          </a:p>
        </p:txBody>
      </p:sp>
      <p:pic>
        <p:nvPicPr>
          <p:cNvPr id="6" name="Content Placeholder 5">
            <a:extLst>
              <a:ext uri="{FF2B5EF4-FFF2-40B4-BE49-F238E27FC236}">
                <a16:creationId xmlns:a16="http://schemas.microsoft.com/office/drawing/2014/main" id="{F7A2540C-AA65-F5D2-0A32-8DD53F79C731}"/>
              </a:ext>
            </a:extLst>
          </p:cNvPr>
          <p:cNvPicPr>
            <a:picLocks noGrp="1" noChangeAspect="1"/>
          </p:cNvPicPr>
          <p:nvPr>
            <p:ph idx="1"/>
          </p:nvPr>
        </p:nvPicPr>
        <p:blipFill>
          <a:blip r:embed="rId3"/>
          <a:stretch>
            <a:fillRect/>
          </a:stretch>
        </p:blipFill>
        <p:spPr>
          <a:xfrm>
            <a:off x="2936939" y="807720"/>
            <a:ext cx="5486400" cy="4114800"/>
          </a:xfrm>
        </p:spPr>
      </p:pic>
      <p:sp>
        <p:nvSpPr>
          <p:cNvPr id="4" name="Text Placeholder 3">
            <a:extLst>
              <a:ext uri="{FF2B5EF4-FFF2-40B4-BE49-F238E27FC236}">
                <a16:creationId xmlns:a16="http://schemas.microsoft.com/office/drawing/2014/main" id="{2C076472-B9E3-E6F8-3499-CFAF71D2A708}"/>
              </a:ext>
            </a:extLst>
          </p:cNvPr>
          <p:cNvSpPr>
            <a:spLocks noGrp="1"/>
          </p:cNvSpPr>
          <p:nvPr>
            <p:ph type="body" sz="half" idx="2"/>
          </p:nvPr>
        </p:nvSpPr>
        <p:spPr/>
        <p:txBody>
          <a:bodyPr/>
          <a:lstStyle/>
          <a:p>
            <a:endParaRPr lang="en-US" dirty="0"/>
          </a:p>
        </p:txBody>
      </p:sp>
      <p:sp>
        <p:nvSpPr>
          <p:cNvPr id="8" name="TextBox 7">
            <a:extLst>
              <a:ext uri="{FF2B5EF4-FFF2-40B4-BE49-F238E27FC236}">
                <a16:creationId xmlns:a16="http://schemas.microsoft.com/office/drawing/2014/main" id="{FCB7714F-3590-46EB-B9BE-B9D2DC3954F7}"/>
              </a:ext>
            </a:extLst>
          </p:cNvPr>
          <p:cNvSpPr txBox="1"/>
          <p:nvPr/>
        </p:nvSpPr>
        <p:spPr>
          <a:xfrm>
            <a:off x="3387777" y="5516380"/>
            <a:ext cx="4572000" cy="1200329"/>
          </a:xfrm>
          <a:prstGeom prst="rect">
            <a:avLst/>
          </a:prstGeom>
          <a:noFill/>
        </p:spPr>
        <p:txBody>
          <a:bodyPr wrap="square" rtlCol="0">
            <a:spAutoFit/>
          </a:bodyPr>
          <a:lstStyle/>
          <a:p>
            <a:r>
              <a:rPr lang="en-US" dirty="0">
                <a:hlinkClick r:id="rId4"/>
              </a:rPr>
              <a:t>Jamboard</a:t>
            </a:r>
            <a:endParaRPr lang="en-US" dirty="0"/>
          </a:p>
          <a:p>
            <a:r>
              <a:rPr lang="en-US" dirty="0"/>
              <a:t> </a:t>
            </a:r>
          </a:p>
          <a:p>
            <a:endParaRPr lang="en-US" dirty="0"/>
          </a:p>
          <a:p>
            <a:endParaRPr lang="en-US" dirty="0"/>
          </a:p>
        </p:txBody>
      </p:sp>
    </p:spTree>
    <p:extLst>
      <p:ext uri="{BB962C8B-B14F-4D97-AF65-F5344CB8AC3E}">
        <p14:creationId xmlns:p14="http://schemas.microsoft.com/office/powerpoint/2010/main" val="4293359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44A2-F143-985A-05FA-9EF81170B4C4}"/>
              </a:ext>
            </a:extLst>
          </p:cNvPr>
          <p:cNvSpPr>
            <a:spLocks noGrp="1"/>
          </p:cNvSpPr>
          <p:nvPr>
            <p:ph type="title"/>
          </p:nvPr>
        </p:nvSpPr>
        <p:spPr/>
        <p:txBody>
          <a:bodyPr/>
          <a:lstStyle/>
          <a:p>
            <a:r>
              <a:rPr lang="en-US" b="1" dirty="0">
                <a:solidFill>
                  <a:schemeClr val="tx1"/>
                </a:solidFill>
              </a:rPr>
              <a:t>Results</a:t>
            </a:r>
          </a:p>
        </p:txBody>
      </p:sp>
      <p:sp>
        <p:nvSpPr>
          <p:cNvPr id="3" name="Content Placeholder 2">
            <a:extLst>
              <a:ext uri="{FF2B5EF4-FFF2-40B4-BE49-F238E27FC236}">
                <a16:creationId xmlns:a16="http://schemas.microsoft.com/office/drawing/2014/main" id="{7517BB78-70FB-FED8-6AE6-8FF8A64ECA8B}"/>
              </a:ext>
            </a:extLst>
          </p:cNvPr>
          <p:cNvSpPr>
            <a:spLocks noGrp="1"/>
          </p:cNvSpPr>
          <p:nvPr>
            <p:ph idx="1"/>
          </p:nvPr>
        </p:nvSpPr>
        <p:spPr/>
        <p:txBody>
          <a:bodyPr/>
          <a:lstStyle/>
          <a:p>
            <a:r>
              <a:rPr lang="en-US" sz="2400" dirty="0">
                <a:solidFill>
                  <a:schemeClr val="tx1"/>
                </a:solidFill>
              </a:rPr>
              <a:t>43 Students</a:t>
            </a:r>
          </a:p>
          <a:p>
            <a:r>
              <a:rPr lang="en-US" sz="2400" dirty="0">
                <a:solidFill>
                  <a:schemeClr val="tx1"/>
                </a:solidFill>
              </a:rPr>
              <a:t>Pre/Post Test</a:t>
            </a:r>
          </a:p>
          <a:p>
            <a:r>
              <a:rPr lang="en-US" sz="2400" dirty="0">
                <a:solidFill>
                  <a:schemeClr val="tx1"/>
                </a:solidFill>
              </a:rPr>
              <a:t>Match Paired T-Test</a:t>
            </a:r>
          </a:p>
        </p:txBody>
      </p:sp>
    </p:spTree>
    <p:extLst>
      <p:ext uri="{BB962C8B-B14F-4D97-AF65-F5344CB8AC3E}">
        <p14:creationId xmlns:p14="http://schemas.microsoft.com/office/powerpoint/2010/main" val="3435170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E0B2-8D6B-40DD-AE70-59C8CD43CDE0}"/>
              </a:ext>
            </a:extLst>
          </p:cNvPr>
          <p:cNvSpPr>
            <a:spLocks noGrp="1"/>
          </p:cNvSpPr>
          <p:nvPr>
            <p:ph type="title"/>
          </p:nvPr>
        </p:nvSpPr>
        <p:spPr>
          <a:xfrm>
            <a:off x="192024" y="1143000"/>
            <a:ext cx="2336824" cy="2194560"/>
          </a:xfrm>
        </p:spPr>
        <p:txBody>
          <a:bodyPr anchor="b">
            <a:normAutofit/>
          </a:bodyPr>
          <a:lstStyle/>
          <a:p>
            <a:r>
              <a:rPr lang="en-US" b="1" dirty="0">
                <a:solidFill>
                  <a:schemeClr val="tx1"/>
                </a:solidFill>
              </a:rPr>
              <a:t>Discussion &amp; Interpretation</a:t>
            </a:r>
          </a:p>
        </p:txBody>
      </p:sp>
      <p:graphicFrame>
        <p:nvGraphicFramePr>
          <p:cNvPr id="5" name="Content Placeholder 2">
            <a:extLst>
              <a:ext uri="{FF2B5EF4-FFF2-40B4-BE49-F238E27FC236}">
                <a16:creationId xmlns:a16="http://schemas.microsoft.com/office/drawing/2014/main" id="{619156B7-3F89-FB45-8575-8A60609D24B3}"/>
              </a:ext>
            </a:extLst>
          </p:cNvPr>
          <p:cNvGraphicFramePr>
            <a:graphicFrameLocks noGrp="1"/>
          </p:cNvGraphicFramePr>
          <p:nvPr>
            <p:ph idx="1"/>
            <p:extLst>
              <p:ext uri="{D42A27DB-BD31-4B8C-83A1-F6EECF244321}">
                <p14:modId xmlns:p14="http://schemas.microsoft.com/office/powerpoint/2010/main" val="2297944614"/>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52D6D662-6878-D18C-796F-57DBB59B1867}"/>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948806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F8D3-10FC-2BCA-DD28-B344058AB5C7}"/>
              </a:ext>
            </a:extLst>
          </p:cNvPr>
          <p:cNvSpPr>
            <a:spLocks noGrp="1"/>
          </p:cNvSpPr>
          <p:nvPr>
            <p:ph type="title"/>
          </p:nvPr>
        </p:nvSpPr>
        <p:spPr/>
        <p:txBody>
          <a:bodyPr/>
          <a:lstStyle/>
          <a:p>
            <a:r>
              <a:rPr lang="en-US" b="1" dirty="0">
                <a:solidFill>
                  <a:schemeClr val="tx1"/>
                </a:solidFill>
              </a:rPr>
              <a:t>So what for nursing?</a:t>
            </a:r>
          </a:p>
        </p:txBody>
      </p:sp>
      <p:sp>
        <p:nvSpPr>
          <p:cNvPr id="3" name="Content Placeholder 2">
            <a:extLst>
              <a:ext uri="{FF2B5EF4-FFF2-40B4-BE49-F238E27FC236}">
                <a16:creationId xmlns:a16="http://schemas.microsoft.com/office/drawing/2014/main" id="{5E1EE876-C073-A5CB-9943-A7DA1D428FD5}"/>
              </a:ext>
            </a:extLst>
          </p:cNvPr>
          <p:cNvSpPr>
            <a:spLocks noGrp="1"/>
          </p:cNvSpPr>
          <p:nvPr>
            <p:ph idx="1"/>
          </p:nvPr>
        </p:nvSpPr>
        <p:spPr/>
        <p:txBody>
          <a:bodyPr>
            <a:normAutofit/>
          </a:bodyPr>
          <a:lstStyle/>
          <a:p>
            <a:r>
              <a:rPr lang="en-US" sz="2400" dirty="0">
                <a:solidFill>
                  <a:schemeClr val="tx1"/>
                </a:solidFill>
              </a:rPr>
              <a:t>Improves patient outcomes</a:t>
            </a:r>
          </a:p>
          <a:p>
            <a:r>
              <a:rPr lang="en-US" sz="2400" dirty="0">
                <a:solidFill>
                  <a:schemeClr val="tx1"/>
                </a:solidFill>
              </a:rPr>
              <a:t>Decreases medical errors</a:t>
            </a:r>
          </a:p>
          <a:p>
            <a:r>
              <a:rPr lang="en-US" sz="2400" dirty="0">
                <a:solidFill>
                  <a:schemeClr val="tx1"/>
                </a:solidFill>
              </a:rPr>
              <a:t>Increases patient satisfaction</a:t>
            </a:r>
          </a:p>
        </p:txBody>
      </p:sp>
    </p:spTree>
    <p:extLst>
      <p:ext uri="{BB962C8B-B14F-4D97-AF65-F5344CB8AC3E}">
        <p14:creationId xmlns:p14="http://schemas.microsoft.com/office/powerpoint/2010/main" val="234098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CBDC-C8DD-CCE6-B645-3AD5F005DA63}"/>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What to do in practice? </a:t>
            </a:r>
          </a:p>
        </p:txBody>
      </p:sp>
      <p:graphicFrame>
        <p:nvGraphicFramePr>
          <p:cNvPr id="5" name="Content Placeholder 2">
            <a:extLst>
              <a:ext uri="{FF2B5EF4-FFF2-40B4-BE49-F238E27FC236}">
                <a16:creationId xmlns:a16="http://schemas.microsoft.com/office/drawing/2014/main" id="{AB9FCA20-E8E0-5882-D463-9E8C424B45AB}"/>
              </a:ext>
            </a:extLst>
          </p:cNvPr>
          <p:cNvGraphicFramePr>
            <a:graphicFrameLocks noGrp="1"/>
          </p:cNvGraphicFramePr>
          <p:nvPr>
            <p:ph idx="1"/>
            <p:extLst>
              <p:ext uri="{D42A27DB-BD31-4B8C-83A1-F6EECF244321}">
                <p14:modId xmlns:p14="http://schemas.microsoft.com/office/powerpoint/2010/main" val="2164049996"/>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5035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Red toy person in front of two lines of white figures">
            <a:extLst>
              <a:ext uri="{FF2B5EF4-FFF2-40B4-BE49-F238E27FC236}">
                <a16:creationId xmlns:a16="http://schemas.microsoft.com/office/drawing/2014/main" id="{392278C2-005F-1351-0E62-6831E25BF3CB}"/>
              </a:ext>
            </a:extLst>
          </p:cNvPr>
          <p:cNvPicPr>
            <a:picLocks noChangeAspect="1"/>
          </p:cNvPicPr>
          <p:nvPr/>
        </p:nvPicPr>
        <p:blipFill rotWithShape="1">
          <a:blip r:embed="rId3">
            <a:duotone>
              <a:schemeClr val="bg2">
                <a:shade val="45000"/>
                <a:satMod val="135000"/>
              </a:schemeClr>
              <a:prstClr val="white"/>
            </a:duotone>
            <a:alphaModFix amt="25000"/>
          </a:blip>
          <a:srcRect r="12355"/>
          <a:stretch/>
        </p:blipFill>
        <p:spPr>
          <a:xfrm>
            <a:off x="20" y="1"/>
            <a:ext cx="9141694" cy="6858000"/>
          </a:xfrm>
          <a:prstGeom prst="rect">
            <a:avLst/>
          </a:prstGeom>
        </p:spPr>
      </p:pic>
      <p:sp>
        <p:nvSpPr>
          <p:cNvPr id="11"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A2A9B32-C537-5C5C-42C0-1C875A6CE83C}"/>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LEARN Model</a:t>
            </a:r>
          </a:p>
        </p:txBody>
      </p:sp>
      <p:sp>
        <p:nvSpPr>
          <p:cNvPr id="3" name="Content Placeholder 2">
            <a:extLst>
              <a:ext uri="{FF2B5EF4-FFF2-40B4-BE49-F238E27FC236}">
                <a16:creationId xmlns:a16="http://schemas.microsoft.com/office/drawing/2014/main" id="{67F24E67-C18B-4209-2086-D6B8D592AC23}"/>
              </a:ext>
            </a:extLst>
          </p:cNvPr>
          <p:cNvSpPr>
            <a:spLocks noGrp="1"/>
          </p:cNvSpPr>
          <p:nvPr>
            <p:ph idx="1"/>
          </p:nvPr>
        </p:nvSpPr>
        <p:spPr>
          <a:xfrm>
            <a:off x="2901951" y="864108"/>
            <a:ext cx="5486400" cy="5120640"/>
          </a:xfrm>
        </p:spPr>
        <p:txBody>
          <a:bodyPr>
            <a:normAutofit/>
          </a:bodyPr>
          <a:lstStyle/>
          <a:p>
            <a:r>
              <a:rPr lang="en-US" dirty="0">
                <a:solidFill>
                  <a:schemeClr val="tx1"/>
                </a:solidFill>
              </a:rPr>
              <a:t>Listen</a:t>
            </a:r>
          </a:p>
          <a:p>
            <a:r>
              <a:rPr lang="en-US" dirty="0">
                <a:solidFill>
                  <a:schemeClr val="tx1"/>
                </a:solidFill>
              </a:rPr>
              <a:t>Explain</a:t>
            </a:r>
          </a:p>
          <a:p>
            <a:r>
              <a:rPr lang="en-US" dirty="0">
                <a:solidFill>
                  <a:schemeClr val="tx1"/>
                </a:solidFill>
              </a:rPr>
              <a:t>Acknowledge</a:t>
            </a:r>
          </a:p>
          <a:p>
            <a:r>
              <a:rPr lang="en-US" dirty="0">
                <a:solidFill>
                  <a:schemeClr val="tx1"/>
                </a:solidFill>
              </a:rPr>
              <a:t>Recommend</a:t>
            </a:r>
          </a:p>
          <a:p>
            <a:r>
              <a:rPr lang="en-US" dirty="0">
                <a:solidFill>
                  <a:schemeClr val="tx1"/>
                </a:solidFill>
              </a:rPr>
              <a:t>Negotiate</a:t>
            </a:r>
          </a:p>
          <a:p>
            <a:endParaRPr lang="en-US" dirty="0">
              <a:solidFill>
                <a:schemeClr val="tx1"/>
              </a:solidFill>
            </a:endParaRPr>
          </a:p>
          <a:p>
            <a:pPr marL="0" indent="0">
              <a:buNone/>
            </a:pPr>
            <a:r>
              <a:rPr lang="en-US" dirty="0">
                <a:solidFill>
                  <a:schemeClr val="tx1"/>
                </a:solidFill>
              </a:rPr>
              <a:t>			(Berlin &amp; Fowkes, 1983)</a:t>
            </a:r>
          </a:p>
        </p:txBody>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6324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4B53-14A2-3F7C-CAFA-CD3BBB634B04}"/>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RESPECT</a:t>
            </a:r>
            <a:br>
              <a:rPr lang="en-US" b="1" dirty="0">
                <a:solidFill>
                  <a:schemeClr val="tx1"/>
                </a:solidFill>
              </a:rPr>
            </a:br>
            <a:r>
              <a:rPr lang="en-US" b="1" dirty="0">
                <a:solidFill>
                  <a:schemeClr val="tx1"/>
                </a:solidFill>
              </a:rPr>
              <a:t>Model</a:t>
            </a:r>
          </a:p>
        </p:txBody>
      </p:sp>
      <p:graphicFrame>
        <p:nvGraphicFramePr>
          <p:cNvPr id="5" name="Content Placeholder 2">
            <a:extLst>
              <a:ext uri="{FF2B5EF4-FFF2-40B4-BE49-F238E27FC236}">
                <a16:creationId xmlns:a16="http://schemas.microsoft.com/office/drawing/2014/main" id="{8CA72491-318E-9A40-05E0-3DFAC881AD60}"/>
              </a:ext>
            </a:extLst>
          </p:cNvPr>
          <p:cNvGraphicFramePr>
            <a:graphicFrameLocks noGrp="1"/>
          </p:cNvGraphicFramePr>
          <p:nvPr>
            <p:ph idx="1"/>
            <p:extLst>
              <p:ext uri="{D42A27DB-BD31-4B8C-83A1-F6EECF244321}">
                <p14:modId xmlns:p14="http://schemas.microsoft.com/office/powerpoint/2010/main" val="1640019098"/>
              </p:ext>
            </p:extLst>
          </p:nvPr>
        </p:nvGraphicFramePr>
        <p:xfrm>
          <a:off x="2819922" y="885459"/>
          <a:ext cx="5796200"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237C129C-3DE3-4E6D-2F0F-4B38680D47EE}"/>
              </a:ext>
            </a:extLst>
          </p:cNvPr>
          <p:cNvSpPr txBox="1"/>
          <p:nvPr/>
        </p:nvSpPr>
        <p:spPr>
          <a:xfrm>
            <a:off x="4212236" y="5861154"/>
            <a:ext cx="4152275" cy="923330"/>
          </a:xfrm>
          <a:prstGeom prst="rect">
            <a:avLst/>
          </a:prstGeom>
          <a:noFill/>
        </p:spPr>
        <p:txBody>
          <a:bodyPr wrap="square" rtlCol="0">
            <a:spAutoFit/>
          </a:bodyPr>
          <a:lstStyle/>
          <a:p>
            <a:r>
              <a:rPr lang="en-US" dirty="0"/>
              <a:t>(US Department of Health and Human Services- Office of Minority Health, 2020)</a:t>
            </a:r>
          </a:p>
          <a:p>
            <a:endParaRPr lang="en-US" dirty="0"/>
          </a:p>
        </p:txBody>
      </p:sp>
    </p:spTree>
    <p:extLst>
      <p:ext uri="{BB962C8B-B14F-4D97-AF65-F5344CB8AC3E}">
        <p14:creationId xmlns:p14="http://schemas.microsoft.com/office/powerpoint/2010/main" val="3846462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Glasses on top of a book">
            <a:extLst>
              <a:ext uri="{FF2B5EF4-FFF2-40B4-BE49-F238E27FC236}">
                <a16:creationId xmlns:a16="http://schemas.microsoft.com/office/drawing/2014/main" id="{6F032950-A9C6-A1AF-BC08-8C569DBA6339}"/>
              </a:ext>
            </a:extLst>
          </p:cNvPr>
          <p:cNvPicPr>
            <a:picLocks noChangeAspect="1"/>
          </p:cNvPicPr>
          <p:nvPr/>
        </p:nvPicPr>
        <p:blipFill rotWithShape="1">
          <a:blip r:embed="rId3">
            <a:duotone>
              <a:schemeClr val="bg2">
                <a:shade val="45000"/>
                <a:satMod val="135000"/>
              </a:schemeClr>
              <a:prstClr val="white"/>
            </a:duotone>
            <a:alphaModFix amt="25000"/>
          </a:blip>
          <a:srcRect r="11688" b="-1"/>
          <a:stretch/>
        </p:blipFill>
        <p:spPr>
          <a:xfrm>
            <a:off x="20" y="1"/>
            <a:ext cx="9141694" cy="6858000"/>
          </a:xfrm>
          <a:prstGeom prst="rect">
            <a:avLst/>
          </a:prstGeom>
        </p:spPr>
      </p:pic>
      <p:sp>
        <p:nvSpPr>
          <p:cNvPr id="11"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0A54E08-63F6-9287-470E-524E28C417C7}"/>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Personal</a:t>
            </a:r>
            <a:br>
              <a:rPr lang="en-US" b="1" dirty="0">
                <a:solidFill>
                  <a:schemeClr val="tx1"/>
                </a:solidFill>
              </a:rPr>
            </a:br>
            <a:r>
              <a:rPr lang="en-US" b="1" dirty="0">
                <a:solidFill>
                  <a:schemeClr val="tx1"/>
                </a:solidFill>
              </a:rPr>
              <a:t>Journey</a:t>
            </a:r>
          </a:p>
        </p:txBody>
      </p:sp>
      <p:sp>
        <p:nvSpPr>
          <p:cNvPr id="3" name="Content Placeholder 2">
            <a:extLst>
              <a:ext uri="{FF2B5EF4-FFF2-40B4-BE49-F238E27FC236}">
                <a16:creationId xmlns:a16="http://schemas.microsoft.com/office/drawing/2014/main" id="{AE68D5D5-1447-EC1E-34F9-F441ED942D13}"/>
              </a:ext>
            </a:extLst>
          </p:cNvPr>
          <p:cNvSpPr>
            <a:spLocks noGrp="1"/>
          </p:cNvSpPr>
          <p:nvPr>
            <p:ph idx="1"/>
          </p:nvPr>
        </p:nvSpPr>
        <p:spPr>
          <a:xfrm>
            <a:off x="2901951" y="864108"/>
            <a:ext cx="5486400" cy="5120640"/>
          </a:xfrm>
        </p:spPr>
        <p:txBody>
          <a:bodyPr>
            <a:normAutofit/>
          </a:bodyPr>
          <a:lstStyle/>
          <a:p>
            <a:r>
              <a:rPr lang="en-US" b="1" dirty="0">
                <a:solidFill>
                  <a:schemeClr val="tx1"/>
                </a:solidFill>
              </a:rPr>
              <a:t>Conversations</a:t>
            </a:r>
          </a:p>
          <a:p>
            <a:r>
              <a:rPr lang="en-US" b="1" dirty="0">
                <a:solidFill>
                  <a:schemeClr val="tx1"/>
                </a:solidFill>
              </a:rPr>
              <a:t>Activities</a:t>
            </a:r>
          </a:p>
          <a:p>
            <a:r>
              <a:rPr lang="en-US" b="1" dirty="0">
                <a:solidFill>
                  <a:schemeClr val="tx1"/>
                </a:solidFill>
              </a:rPr>
              <a:t>Read</a:t>
            </a:r>
          </a:p>
          <a:p>
            <a:r>
              <a:rPr lang="en-US" b="1" dirty="0">
                <a:solidFill>
                  <a:schemeClr val="tx1"/>
                </a:solidFill>
              </a:rPr>
              <a:t>Professional Development</a:t>
            </a:r>
          </a:p>
          <a:p>
            <a:r>
              <a:rPr lang="en-US" b="1" dirty="0">
                <a:solidFill>
                  <a:schemeClr val="tx1"/>
                </a:solidFill>
              </a:rPr>
              <a:t>Cultural Immersion</a:t>
            </a:r>
          </a:p>
          <a:p>
            <a:r>
              <a:rPr lang="en-US" b="1" dirty="0">
                <a:solidFill>
                  <a:schemeClr val="tx1"/>
                </a:solidFill>
              </a:rPr>
              <a:t>Use Models</a:t>
            </a:r>
          </a:p>
        </p:txBody>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2743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29D7B-E534-B5B1-B66E-62E2814BB1E8}"/>
              </a:ext>
            </a:extLst>
          </p:cNvPr>
          <p:cNvSpPr>
            <a:spLocks noGrp="1"/>
          </p:cNvSpPr>
          <p:nvPr>
            <p:ph type="title"/>
          </p:nvPr>
        </p:nvSpPr>
        <p:spPr>
          <a:xfrm>
            <a:off x="165561" y="2697898"/>
            <a:ext cx="7556313" cy="995082"/>
          </a:xfrm>
        </p:spPr>
        <p:txBody>
          <a:bodyPr anchor="b">
            <a:normAutofit/>
          </a:bodyPr>
          <a:lstStyle/>
          <a:p>
            <a:r>
              <a:rPr lang="en-US" b="1" dirty="0">
                <a:solidFill>
                  <a:schemeClr val="tx1"/>
                </a:solidFill>
              </a:rPr>
              <a:t>What’s Next?</a:t>
            </a:r>
          </a:p>
        </p:txBody>
      </p:sp>
      <p:graphicFrame>
        <p:nvGraphicFramePr>
          <p:cNvPr id="5" name="Content Placeholder 2">
            <a:extLst>
              <a:ext uri="{FF2B5EF4-FFF2-40B4-BE49-F238E27FC236}">
                <a16:creationId xmlns:a16="http://schemas.microsoft.com/office/drawing/2014/main" id="{01C59B91-14A0-1B1C-E8DD-0C91F7089F07}"/>
              </a:ext>
            </a:extLst>
          </p:cNvPr>
          <p:cNvGraphicFramePr>
            <a:graphicFrameLocks noGrp="1"/>
          </p:cNvGraphicFramePr>
          <p:nvPr>
            <p:ph idx="1"/>
            <p:extLst>
              <p:ext uri="{D42A27DB-BD31-4B8C-83A1-F6EECF244321}">
                <p14:modId xmlns:p14="http://schemas.microsoft.com/office/powerpoint/2010/main" val="889934149"/>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51E76374-5426-FB58-0C40-F7D7AEFBEE7C}"/>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97749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43C3-2CA2-4D7E-B4D1-1E19A154305C}"/>
              </a:ext>
            </a:extLst>
          </p:cNvPr>
          <p:cNvSpPr>
            <a:spLocks noGrp="1"/>
          </p:cNvSpPr>
          <p:nvPr>
            <p:ph type="title"/>
          </p:nvPr>
        </p:nvSpPr>
        <p:spPr/>
        <p:txBody>
          <a:bodyPr anchor="b">
            <a:normAutofit/>
          </a:bodyPr>
          <a:lstStyle/>
          <a:p>
            <a:r>
              <a:rPr lang="en-US" sz="3000" b="1" dirty="0">
                <a:solidFill>
                  <a:schemeClr val="tx1"/>
                </a:solidFill>
              </a:rPr>
              <a:t>Conclusions</a:t>
            </a:r>
          </a:p>
        </p:txBody>
      </p:sp>
      <p:graphicFrame>
        <p:nvGraphicFramePr>
          <p:cNvPr id="5" name="Content Placeholder 2">
            <a:extLst>
              <a:ext uri="{FF2B5EF4-FFF2-40B4-BE49-F238E27FC236}">
                <a16:creationId xmlns:a16="http://schemas.microsoft.com/office/drawing/2014/main" id="{9E532F1F-C082-6794-32FF-86E241DC8F7C}"/>
              </a:ext>
            </a:extLst>
          </p:cNvPr>
          <p:cNvGraphicFramePr>
            <a:graphicFrameLocks noGrp="1"/>
          </p:cNvGraphicFramePr>
          <p:nvPr>
            <p:ph idx="1"/>
            <p:extLst>
              <p:ext uri="{D42A27DB-BD31-4B8C-83A1-F6EECF244321}">
                <p14:modId xmlns:p14="http://schemas.microsoft.com/office/powerpoint/2010/main" val="3599565669"/>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A965A537-C064-4C30-7FC8-E3CCFD165813}"/>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17312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70A7-9577-FFC4-D369-0085DE42F13E}"/>
              </a:ext>
            </a:extLst>
          </p:cNvPr>
          <p:cNvSpPr>
            <a:spLocks noGrp="1"/>
          </p:cNvSpPr>
          <p:nvPr>
            <p:ph type="title"/>
          </p:nvPr>
        </p:nvSpPr>
        <p:spPr/>
        <p:txBody>
          <a:bodyPr anchor="t">
            <a:normAutofit/>
          </a:bodyPr>
          <a:lstStyle/>
          <a:p>
            <a:br>
              <a:rPr lang="en-US" b="1" dirty="0">
                <a:solidFill>
                  <a:schemeClr val="tx1"/>
                </a:solidFill>
              </a:rPr>
            </a:br>
            <a:br>
              <a:rPr lang="en-US" b="1" dirty="0"/>
            </a:br>
            <a:br>
              <a:rPr lang="en-US" b="1" dirty="0"/>
            </a:br>
            <a:br>
              <a:rPr lang="en-US" b="1" dirty="0"/>
            </a:br>
            <a:br>
              <a:rPr lang="en-US" b="1" dirty="0"/>
            </a:br>
            <a:r>
              <a:rPr lang="en-US" b="1" dirty="0">
                <a:solidFill>
                  <a:schemeClr val="tx1"/>
                </a:solidFill>
              </a:rPr>
              <a:t>Quote</a:t>
            </a:r>
          </a:p>
        </p:txBody>
      </p:sp>
      <p:sp>
        <p:nvSpPr>
          <p:cNvPr id="3" name="Content Placeholder 2">
            <a:extLst>
              <a:ext uri="{FF2B5EF4-FFF2-40B4-BE49-F238E27FC236}">
                <a16:creationId xmlns:a16="http://schemas.microsoft.com/office/drawing/2014/main" id="{493A8EA4-C787-5A46-D39D-9E234712C8BC}"/>
              </a:ext>
            </a:extLst>
          </p:cNvPr>
          <p:cNvSpPr>
            <a:spLocks noGrp="1"/>
          </p:cNvSpPr>
          <p:nvPr>
            <p:ph idx="1"/>
          </p:nvPr>
        </p:nvSpPr>
        <p:spPr/>
        <p:txBody>
          <a:bodyPr>
            <a:normAutofit/>
          </a:bodyPr>
          <a:lstStyle/>
          <a:p>
            <a:r>
              <a:rPr lang="en-US" sz="2400" dirty="0">
                <a:solidFill>
                  <a:schemeClr val="tx1"/>
                </a:solidFill>
              </a:rPr>
              <a:t>Strength lies in differences not in similarities           </a:t>
            </a:r>
            <a:endParaRPr lang="en-US" dirty="0">
              <a:solidFill>
                <a:schemeClr val="tx1"/>
              </a:solidFill>
            </a:endParaRPr>
          </a:p>
          <a:p>
            <a:pPr marL="0" indent="0">
              <a:buNone/>
            </a:pPr>
            <a:r>
              <a:rPr lang="en-US" sz="2400" dirty="0">
                <a:solidFill>
                  <a:schemeClr val="tx1"/>
                </a:solidFill>
              </a:rPr>
              <a:t>                                          –Stephan Covey</a:t>
            </a:r>
            <a:endParaRPr lang="en-US" dirty="0">
              <a:solidFill>
                <a:schemeClr val="tx1"/>
              </a:solidFill>
            </a:endParaRPr>
          </a:p>
        </p:txBody>
      </p:sp>
    </p:spTree>
    <p:extLst>
      <p:ext uri="{BB962C8B-B14F-4D97-AF65-F5344CB8AC3E}">
        <p14:creationId xmlns:p14="http://schemas.microsoft.com/office/powerpoint/2010/main" val="3744015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04F7-7ABB-4872-855D-21D0B7D4FF53}"/>
              </a:ext>
            </a:extLst>
          </p:cNvPr>
          <p:cNvSpPr>
            <a:spLocks noGrp="1"/>
          </p:cNvSpPr>
          <p:nvPr>
            <p:ph type="title"/>
          </p:nvPr>
        </p:nvSpPr>
        <p:spPr/>
        <p:txBody>
          <a:bodyPr anchor="b">
            <a:normAutofit/>
          </a:bodyPr>
          <a:lstStyle/>
          <a:p>
            <a:r>
              <a:rPr lang="en-US" sz="3000" b="1" dirty="0">
                <a:solidFill>
                  <a:schemeClr val="tx1"/>
                </a:solidFill>
              </a:rPr>
              <a:t>Background</a:t>
            </a:r>
            <a:r>
              <a:rPr lang="en-US" sz="3000" dirty="0">
                <a:solidFill>
                  <a:schemeClr val="tx1"/>
                </a:solidFill>
              </a:rPr>
              <a:t> </a:t>
            </a:r>
          </a:p>
        </p:txBody>
      </p:sp>
      <p:graphicFrame>
        <p:nvGraphicFramePr>
          <p:cNvPr id="10" name="Content Placeholder 2">
            <a:extLst>
              <a:ext uri="{FF2B5EF4-FFF2-40B4-BE49-F238E27FC236}">
                <a16:creationId xmlns:a16="http://schemas.microsoft.com/office/drawing/2014/main" id="{FE738163-287D-A2EF-A0BA-C51BA9EF9698}"/>
              </a:ext>
            </a:extLst>
          </p:cNvPr>
          <p:cNvGraphicFramePr>
            <a:graphicFrameLocks noGrp="1"/>
          </p:cNvGraphicFramePr>
          <p:nvPr>
            <p:ph idx="1"/>
            <p:extLst>
              <p:ext uri="{D42A27DB-BD31-4B8C-83A1-F6EECF244321}">
                <p14:modId xmlns:p14="http://schemas.microsoft.com/office/powerpoint/2010/main" val="2806744154"/>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 Placeholder 3">
            <a:extLst>
              <a:ext uri="{FF2B5EF4-FFF2-40B4-BE49-F238E27FC236}">
                <a16:creationId xmlns:a16="http://schemas.microsoft.com/office/drawing/2014/main" id="{11CC5BAF-E22B-E0CC-5FA8-C9541066D7F5}"/>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248924734"/>
      </p:ext>
    </p:extLst>
  </p:cSld>
  <p:clrMapOvr>
    <a:masterClrMapping/>
  </p:clrMapOvr>
  <mc:AlternateContent xmlns:mc="http://schemas.openxmlformats.org/markup-compatibility/2006" xmlns:p14="http://schemas.microsoft.com/office/powerpoint/2010/main">
    <mc:Choice Requires="p14">
      <p:transition spd="slow" p14:dur="2000" advTm="125687"/>
    </mc:Choice>
    <mc:Fallback xmlns="">
      <p:transition spd="slow" advTm="125687"/>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descr="Desk with stethoscope and computer keyboard">
            <a:extLst>
              <a:ext uri="{FF2B5EF4-FFF2-40B4-BE49-F238E27FC236}">
                <a16:creationId xmlns:a16="http://schemas.microsoft.com/office/drawing/2014/main" id="{DE09BA8B-58E2-5B28-FBC2-B606371FE84B}"/>
              </a:ext>
            </a:extLst>
          </p:cNvPr>
          <p:cNvPicPr>
            <a:picLocks noChangeAspect="1"/>
          </p:cNvPicPr>
          <p:nvPr/>
        </p:nvPicPr>
        <p:blipFill rotWithShape="1">
          <a:blip>
            <a:duotone>
              <a:schemeClr val="bg2">
                <a:shade val="45000"/>
                <a:satMod val="135000"/>
              </a:schemeClr>
              <a:prstClr val="white"/>
            </a:duotone>
            <a:alphaModFix amt="25000"/>
          </a:blip>
          <a:srcRect l="19112" r="9" b="9099"/>
          <a:stretch/>
        </p:blipFill>
        <p:spPr>
          <a:xfrm>
            <a:off x="20" y="1"/>
            <a:ext cx="9141694" cy="6858000"/>
          </a:xfrm>
          <a:prstGeom prst="rect">
            <a:avLst/>
          </a:prstGeom>
        </p:spPr>
      </p:pic>
      <p:sp>
        <p:nvSpPr>
          <p:cNvPr id="24" name="Rectangle 23">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A63EEA3-4711-4EDF-BE4F-F5E2C2586B1E}"/>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References</a:t>
            </a:r>
          </a:p>
        </p:txBody>
      </p:sp>
      <p:sp>
        <p:nvSpPr>
          <p:cNvPr id="3" name="Content Placeholder 2">
            <a:extLst>
              <a:ext uri="{FF2B5EF4-FFF2-40B4-BE49-F238E27FC236}">
                <a16:creationId xmlns:a16="http://schemas.microsoft.com/office/drawing/2014/main" id="{A217504C-635A-4080-9306-D973040F90C2}"/>
              </a:ext>
            </a:extLst>
          </p:cNvPr>
          <p:cNvSpPr>
            <a:spLocks noGrp="1"/>
          </p:cNvSpPr>
          <p:nvPr>
            <p:ph idx="1"/>
          </p:nvPr>
        </p:nvSpPr>
        <p:spPr>
          <a:xfrm>
            <a:off x="2901951" y="864108"/>
            <a:ext cx="5486400" cy="5120640"/>
          </a:xfrm>
        </p:spPr>
        <p:txBody>
          <a:bodyPr>
            <a:normAutofit/>
          </a:bodyPr>
          <a:lstStyle/>
          <a:p>
            <a:r>
              <a:rPr lang="en-US" sz="1200" dirty="0">
                <a:solidFill>
                  <a:schemeClr val="tx1"/>
                </a:solidFill>
              </a:rPr>
              <a:t>Abdul- Raheem, J. (2018). Cultural Humility in Nursing Education. </a:t>
            </a:r>
            <a:r>
              <a:rPr lang="en-US" sz="1200" i="1" dirty="0">
                <a:solidFill>
                  <a:schemeClr val="tx1"/>
                </a:solidFill>
              </a:rPr>
              <a:t>Journal of Cultural Diversity, 25</a:t>
            </a:r>
            <a:r>
              <a:rPr lang="en-US" sz="1200" dirty="0">
                <a:solidFill>
                  <a:schemeClr val="tx1"/>
                </a:solidFill>
              </a:rPr>
              <a:t>(2), 66-73.</a:t>
            </a:r>
          </a:p>
          <a:p>
            <a:r>
              <a:rPr lang="en-US" sz="1200" dirty="0">
                <a:solidFill>
                  <a:schemeClr val="tx1"/>
                </a:solidFill>
              </a:rPr>
              <a:t>Agency for Healthcare Research and Quality. (2019, December 27). </a:t>
            </a:r>
            <a:r>
              <a:rPr lang="en-US" sz="1200" i="1" dirty="0">
                <a:solidFill>
                  <a:schemeClr val="tx1"/>
                </a:solidFill>
              </a:rPr>
              <a:t>Cultural competence and patient safety</a:t>
            </a:r>
            <a:r>
              <a:rPr lang="en-US" sz="1200" dirty="0">
                <a:solidFill>
                  <a:schemeClr val="tx1"/>
                </a:solidFill>
              </a:rPr>
              <a:t>. Retrieved from: https://psnet.ahrq.gov/perspective/cultural-competence-and-patient-safety</a:t>
            </a:r>
          </a:p>
          <a:p>
            <a:r>
              <a:rPr lang="en-US" sz="1200" dirty="0">
                <a:solidFill>
                  <a:schemeClr val="tx1"/>
                </a:solidFill>
              </a:rPr>
              <a:t>American Association of Colleges of Nursing. (2019, August 1). </a:t>
            </a:r>
            <a:r>
              <a:rPr lang="en-US" sz="1200" i="1" dirty="0">
                <a:solidFill>
                  <a:schemeClr val="tx1"/>
                </a:solidFill>
              </a:rPr>
              <a:t>Toolkit for resources for culturally competent education for baccalaureate nurses.</a:t>
            </a:r>
            <a:r>
              <a:rPr lang="en-US" sz="1200" dirty="0">
                <a:solidFill>
                  <a:schemeClr val="tx1"/>
                </a:solidFill>
              </a:rPr>
              <a:t> Retrieved from: https://www.aacnnursing.org/Portals/42/AcademicNursing/CurriculumGuidelines/Cultural-Competency-Bacc-Tool-Kit.pdf</a:t>
            </a:r>
          </a:p>
          <a:p>
            <a:r>
              <a:rPr lang="en-US" sz="1200" dirty="0">
                <a:solidFill>
                  <a:schemeClr val="tx1"/>
                </a:solidFill>
              </a:rPr>
              <a:t>Byrne, D. (2020). Evaluating cultural competence in undergraduate nursing students. </a:t>
            </a:r>
            <a:r>
              <a:rPr lang="en-US" sz="1200" i="1" dirty="0">
                <a:solidFill>
                  <a:schemeClr val="tx1"/>
                </a:solidFill>
              </a:rPr>
              <a:t>Teaching and Learning in Nursing</a:t>
            </a:r>
            <a:r>
              <a:rPr lang="en-US" sz="1200" dirty="0">
                <a:solidFill>
                  <a:schemeClr val="tx1"/>
                </a:solidFill>
              </a:rPr>
              <a:t>, 57-60.</a:t>
            </a:r>
          </a:p>
          <a:p>
            <a:r>
              <a:rPr lang="en-US" sz="1200" dirty="0">
                <a:solidFill>
                  <a:schemeClr val="tx1"/>
                </a:solidFill>
              </a:rPr>
              <a:t>Foronda, C., &amp; MacWilliams, B. (2015). Cultural humility in simulation: A missing standard? </a:t>
            </a:r>
            <a:r>
              <a:rPr lang="en-US" sz="1200" i="1" dirty="0">
                <a:solidFill>
                  <a:schemeClr val="tx1"/>
                </a:solidFill>
              </a:rPr>
              <a:t>Clinical Simulation in Nursing, 11</a:t>
            </a:r>
            <a:r>
              <a:rPr lang="en-US" sz="1200" dirty="0">
                <a:solidFill>
                  <a:schemeClr val="tx1"/>
                </a:solidFill>
              </a:rPr>
              <a:t>(6), 289-290. doi:https://doi.org/10.1016/j.ecns.2015.04.002</a:t>
            </a:r>
          </a:p>
          <a:p>
            <a:r>
              <a:rPr lang="en-US" sz="1200" dirty="0">
                <a:solidFill>
                  <a:schemeClr val="tx1"/>
                </a:solidFill>
              </a:rPr>
              <a:t>Foronda, C., Baptiste, D.-L., Pfaf, T., Velez, R., Reinholdt, M., Sanchez, M., &amp; Hudson, K. (2018). Cultural competency and cultural humility in simulation-based education: An integrative review. </a:t>
            </a:r>
            <a:r>
              <a:rPr lang="en-US" sz="1200" i="1" dirty="0">
                <a:solidFill>
                  <a:schemeClr val="tx1"/>
                </a:solidFill>
              </a:rPr>
              <a:t>Clinical Simulation in Nursing</a:t>
            </a:r>
            <a:r>
              <a:rPr lang="en-US" sz="1200" dirty="0">
                <a:solidFill>
                  <a:schemeClr val="tx1"/>
                </a:solidFill>
              </a:rPr>
              <a:t>, 42-60. doi:https://doi.org/10.1016/j.ecns.2017.09.006</a:t>
            </a:r>
          </a:p>
          <a:p>
            <a:r>
              <a:rPr lang="en-US" sz="1200" dirty="0">
                <a:solidFill>
                  <a:schemeClr val="tx1"/>
                </a:solidFill>
              </a:rPr>
              <a:t>Glenn, A., &amp; Claman, F. (2020). Using low-fidelity simulation to enhance cultural awareness and emotional intelligence in nursing students. </a:t>
            </a:r>
            <a:r>
              <a:rPr lang="en-US" sz="1200" i="1" dirty="0">
                <a:solidFill>
                  <a:schemeClr val="tx1"/>
                </a:solidFill>
              </a:rPr>
              <a:t>Nursing Education Perspectives, 41</a:t>
            </a:r>
            <a:r>
              <a:rPr lang="en-US" sz="1200" dirty="0">
                <a:solidFill>
                  <a:schemeClr val="tx1"/>
                </a:solidFill>
              </a:rPr>
              <a:t>(1), 63-64. doi:10.1097/01.NEP.0000000000000425</a:t>
            </a:r>
          </a:p>
          <a:p>
            <a:endParaRPr lang="en-US" sz="1200" dirty="0"/>
          </a:p>
        </p:txBody>
      </p:sp>
      <p:sp>
        <p:nvSpPr>
          <p:cNvPr id="26" name="Rectangle 25">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045062"/>
      </p:ext>
    </p:extLst>
  </p:cSld>
  <p:clrMapOvr>
    <a:masterClrMapping/>
  </p:clrMapOvr>
  <mc:AlternateContent xmlns:mc="http://schemas.openxmlformats.org/markup-compatibility/2006" xmlns:p14="http://schemas.microsoft.com/office/powerpoint/2010/main">
    <mc:Choice Requires="p14">
      <p:transition spd="slow" p14:dur="2000" advTm="4485"/>
    </mc:Choice>
    <mc:Fallback xmlns="">
      <p:transition spd="slow" advTm="4485"/>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descr="Desk with stethoscope and computer keyboard">
            <a:extLst>
              <a:ext uri="{FF2B5EF4-FFF2-40B4-BE49-F238E27FC236}">
                <a16:creationId xmlns:a16="http://schemas.microsoft.com/office/drawing/2014/main" id="{1AF8FF6E-0A20-49DB-09B4-B4842831280B}"/>
              </a:ext>
            </a:extLst>
          </p:cNvPr>
          <p:cNvPicPr>
            <a:picLocks noChangeAspect="1"/>
          </p:cNvPicPr>
          <p:nvPr/>
        </p:nvPicPr>
        <p:blipFill rotWithShape="1">
          <a:blip>
            <a:duotone>
              <a:schemeClr val="bg2">
                <a:shade val="45000"/>
                <a:satMod val="135000"/>
              </a:schemeClr>
              <a:prstClr val="white"/>
            </a:duotone>
            <a:alphaModFix amt="25000"/>
          </a:blip>
          <a:srcRect l="19112" r="9" b="9099"/>
          <a:stretch/>
        </p:blipFill>
        <p:spPr>
          <a:xfrm>
            <a:off x="20" y="1"/>
            <a:ext cx="9141694" cy="6858000"/>
          </a:xfrm>
          <a:prstGeom prst="rect">
            <a:avLst/>
          </a:prstGeom>
        </p:spPr>
      </p:pic>
      <p:sp>
        <p:nvSpPr>
          <p:cNvPr id="24" name="Rectangle 23">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CDCCB00-8C6F-4ABF-8F46-5832EC4B5550}"/>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References</a:t>
            </a:r>
          </a:p>
        </p:txBody>
      </p:sp>
      <p:sp>
        <p:nvSpPr>
          <p:cNvPr id="3" name="Content Placeholder 2">
            <a:extLst>
              <a:ext uri="{FF2B5EF4-FFF2-40B4-BE49-F238E27FC236}">
                <a16:creationId xmlns:a16="http://schemas.microsoft.com/office/drawing/2014/main" id="{5E420535-551F-4D52-A266-7C157C155B30}"/>
              </a:ext>
            </a:extLst>
          </p:cNvPr>
          <p:cNvSpPr>
            <a:spLocks noGrp="1"/>
          </p:cNvSpPr>
          <p:nvPr>
            <p:ph idx="1"/>
          </p:nvPr>
        </p:nvSpPr>
        <p:spPr>
          <a:xfrm>
            <a:off x="2901951" y="864108"/>
            <a:ext cx="5486400" cy="5120640"/>
          </a:xfrm>
        </p:spPr>
        <p:txBody>
          <a:bodyPr>
            <a:normAutofit/>
          </a:bodyPr>
          <a:lstStyle/>
          <a:p>
            <a:r>
              <a:rPr lang="en-US" sz="1200" dirty="0">
                <a:solidFill>
                  <a:schemeClr val="tx1"/>
                </a:solidFill>
              </a:rPr>
              <a:t>Harkess, L., &amp; Kaddoura, M. (2015). Culture and cultural competence in nursing education and practice: The state of the art. </a:t>
            </a:r>
            <a:r>
              <a:rPr lang="en-US" sz="1200" i="1" dirty="0">
                <a:solidFill>
                  <a:schemeClr val="tx1"/>
                </a:solidFill>
              </a:rPr>
              <a:t>Nursing Forum, 513</a:t>
            </a:r>
            <a:r>
              <a:rPr lang="en-US" sz="1200" dirty="0">
                <a:solidFill>
                  <a:schemeClr val="tx1"/>
                </a:solidFill>
              </a:rPr>
              <a:t>, 211-222.</a:t>
            </a:r>
          </a:p>
          <a:p>
            <a:r>
              <a:rPr lang="en-US" sz="1200" dirty="0">
                <a:solidFill>
                  <a:schemeClr val="tx1"/>
                </a:solidFill>
              </a:rPr>
              <a:t>Melnyk, B., Fineout-Overholt, &amp; Ellen. (2019). </a:t>
            </a:r>
            <a:r>
              <a:rPr lang="en-US" sz="1200" i="1" dirty="0">
                <a:solidFill>
                  <a:schemeClr val="tx1"/>
                </a:solidFill>
              </a:rPr>
              <a:t>Evidence-Based Practice in nursing and healthcare.</a:t>
            </a:r>
            <a:r>
              <a:rPr lang="en-US" sz="1200" dirty="0">
                <a:solidFill>
                  <a:schemeClr val="tx1"/>
                </a:solidFill>
              </a:rPr>
              <a:t> Philadelphia: Wolters Kluwer.</a:t>
            </a:r>
          </a:p>
          <a:p>
            <a:r>
              <a:rPr lang="en-US" sz="1200" dirty="0">
                <a:solidFill>
                  <a:schemeClr val="tx1"/>
                </a:solidFill>
              </a:rPr>
              <a:t>Ozkara, E. (2019). Effect of the diverse standardized patient simulation (DSPS) cultural competence education strategy on nursing students' transcultural self-efficacy perceptions. </a:t>
            </a:r>
            <a:r>
              <a:rPr lang="en-US" sz="1200" i="1" dirty="0">
                <a:solidFill>
                  <a:schemeClr val="tx1"/>
                </a:solidFill>
              </a:rPr>
              <a:t>Journal of Transcultural Nursing, 30</a:t>
            </a:r>
            <a:r>
              <a:rPr lang="en-US" sz="1200" dirty="0">
                <a:solidFill>
                  <a:schemeClr val="tx1"/>
                </a:solidFill>
              </a:rPr>
              <a:t>(3), 291-302. doi:10.1177/1043659618817599</a:t>
            </a:r>
          </a:p>
          <a:p>
            <a:r>
              <a:rPr lang="en-US" sz="1200" dirty="0">
                <a:solidFill>
                  <a:schemeClr val="tx1"/>
                </a:solidFill>
              </a:rPr>
              <a:t>Ozkara, E. (2015). Using clinical simulation to enhance culturally competent nursing care: A review of the literature. </a:t>
            </a:r>
            <a:r>
              <a:rPr lang="en-US" sz="1200" i="1" dirty="0">
                <a:solidFill>
                  <a:schemeClr val="tx1"/>
                </a:solidFill>
              </a:rPr>
              <a:t>Clinical Simulation in Nursing</a:t>
            </a:r>
            <a:r>
              <a:rPr lang="en-US" sz="1200" dirty="0">
                <a:solidFill>
                  <a:schemeClr val="tx1"/>
                </a:solidFill>
              </a:rPr>
              <a:t>, 228-243. doi:http://dx.doi.org/10.1016/jecns.2015/01.004</a:t>
            </a:r>
          </a:p>
          <a:p>
            <a:r>
              <a:rPr lang="en-US" sz="1200" dirty="0">
                <a:solidFill>
                  <a:schemeClr val="tx1"/>
                </a:solidFill>
              </a:rPr>
              <a:t>San, E. (2015). Using clinical simulation to enhance culturally competent nursing care: A review of the literature. </a:t>
            </a:r>
            <a:r>
              <a:rPr lang="en-US" sz="1200" i="1" dirty="0">
                <a:solidFill>
                  <a:schemeClr val="tx1"/>
                </a:solidFill>
              </a:rPr>
              <a:t>Clinical Simulation in Nursing</a:t>
            </a:r>
            <a:r>
              <a:rPr lang="en-US" sz="1200" dirty="0">
                <a:solidFill>
                  <a:schemeClr val="tx1"/>
                </a:solidFill>
              </a:rPr>
              <a:t>, 228-243.</a:t>
            </a:r>
          </a:p>
          <a:p>
            <a:r>
              <a:rPr lang="en-US" sz="1200" dirty="0">
                <a:solidFill>
                  <a:schemeClr val="tx1"/>
                </a:solidFill>
              </a:rPr>
              <a:t>San, E. (2019). Effect of the diverse standardized patient simulation cultural competence education strategy on nursing students' transcultural self-efficacy perceptions. </a:t>
            </a:r>
            <a:r>
              <a:rPr lang="en-US" sz="1200" i="1" dirty="0">
                <a:solidFill>
                  <a:schemeClr val="tx1"/>
                </a:solidFill>
              </a:rPr>
              <a:t>Journal of Transcultural Nursing</a:t>
            </a:r>
            <a:r>
              <a:rPr lang="en-US" sz="1200" dirty="0">
                <a:solidFill>
                  <a:schemeClr val="tx1"/>
                </a:solidFill>
              </a:rPr>
              <a:t>, 291-302.</a:t>
            </a:r>
          </a:p>
          <a:p>
            <a:r>
              <a:rPr lang="en-US" sz="1200" dirty="0">
                <a:solidFill>
                  <a:schemeClr val="tx1"/>
                </a:solidFill>
              </a:rPr>
              <a:t>Smith, B., &amp; Silk, K. (2011). Cultural competence clinic: An online, interactive simulation for working effectively with Arab American muslin patients. </a:t>
            </a:r>
            <a:r>
              <a:rPr lang="en-US" sz="1200" i="1" dirty="0">
                <a:solidFill>
                  <a:schemeClr val="tx1"/>
                </a:solidFill>
              </a:rPr>
              <a:t>Academic Psychiatry</a:t>
            </a:r>
            <a:r>
              <a:rPr lang="en-US" sz="1200" dirty="0">
                <a:solidFill>
                  <a:schemeClr val="tx1"/>
                </a:solidFill>
              </a:rPr>
              <a:t>, 312-319. Retrieved from http://ap.psychiatryonline.org</a:t>
            </a:r>
          </a:p>
          <a:p>
            <a:r>
              <a:rPr lang="en-US" sz="1200" dirty="0">
                <a:solidFill>
                  <a:schemeClr val="tx1"/>
                </a:solidFill>
              </a:rPr>
              <a:t>The United States Census Bureau. (n.d.). </a:t>
            </a:r>
            <a:r>
              <a:rPr lang="en-US" sz="1200" i="1" dirty="0">
                <a:solidFill>
                  <a:schemeClr val="tx1"/>
                </a:solidFill>
              </a:rPr>
              <a:t>Quick facts of the United States</a:t>
            </a:r>
            <a:r>
              <a:rPr lang="en-US" sz="1200" dirty="0">
                <a:solidFill>
                  <a:schemeClr val="tx1"/>
                </a:solidFill>
              </a:rPr>
              <a:t>. Retrieved from: https://www.census.gov/quickfacts/fact/table/US/PST045219</a:t>
            </a:r>
          </a:p>
          <a:p>
            <a:endParaRPr lang="en-US" sz="1200" dirty="0"/>
          </a:p>
        </p:txBody>
      </p:sp>
      <p:sp>
        <p:nvSpPr>
          <p:cNvPr id="26" name="Rectangle 25">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9305425"/>
      </p:ext>
    </p:extLst>
  </p:cSld>
  <p:clrMapOvr>
    <a:masterClrMapping/>
  </p:clrMapOvr>
  <mc:AlternateContent xmlns:mc="http://schemas.openxmlformats.org/markup-compatibility/2006" xmlns:p14="http://schemas.microsoft.com/office/powerpoint/2010/main">
    <mc:Choice Requires="p14">
      <p:transition spd="slow" p14:dur="2000" advTm="2499"/>
    </mc:Choice>
    <mc:Fallback xmlns="">
      <p:transition spd="slow" advTm="249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Yellow question mark">
            <a:extLst>
              <a:ext uri="{FF2B5EF4-FFF2-40B4-BE49-F238E27FC236}">
                <a16:creationId xmlns:a16="http://schemas.microsoft.com/office/drawing/2014/main" id="{68370FEA-C672-6115-3256-0C441B6434A7}"/>
              </a:ext>
            </a:extLst>
          </p:cNvPr>
          <p:cNvPicPr>
            <a:picLocks noChangeAspect="1"/>
          </p:cNvPicPr>
          <p:nvPr/>
        </p:nvPicPr>
        <p:blipFill rotWithShape="1">
          <a:blip>
            <a:duotone>
              <a:schemeClr val="bg2">
                <a:shade val="45000"/>
                <a:satMod val="135000"/>
              </a:schemeClr>
              <a:prstClr val="white"/>
            </a:duotone>
            <a:alphaModFix amt="25000"/>
          </a:blip>
          <a:srcRect l="23810" r="3468" b="9089"/>
          <a:stretch/>
        </p:blipFill>
        <p:spPr>
          <a:xfrm>
            <a:off x="20" y="1"/>
            <a:ext cx="9141694" cy="6858000"/>
          </a:xfrm>
          <a:prstGeom prst="rect">
            <a:avLst/>
          </a:prstGeom>
        </p:spPr>
      </p:pic>
      <p:sp>
        <p:nvSpPr>
          <p:cNvPr id="11"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08465D4-972B-653D-F331-F57B4F986D39}"/>
              </a:ext>
            </a:extLst>
          </p:cNvPr>
          <p:cNvSpPr>
            <a:spLocks noGrp="1"/>
          </p:cNvSpPr>
          <p:nvPr>
            <p:ph type="title"/>
          </p:nvPr>
        </p:nvSpPr>
        <p:spPr>
          <a:xfrm>
            <a:off x="189689" y="1123837"/>
            <a:ext cx="2210611" cy="4601183"/>
          </a:xfrm>
        </p:spPr>
        <p:txBody>
          <a:bodyPr>
            <a:normAutofit/>
          </a:bodyPr>
          <a:lstStyle/>
          <a:p>
            <a:endParaRPr lang="en-US" dirty="0"/>
          </a:p>
        </p:txBody>
      </p:sp>
      <p:sp>
        <p:nvSpPr>
          <p:cNvPr id="3" name="Content Placeholder 2">
            <a:extLst>
              <a:ext uri="{FF2B5EF4-FFF2-40B4-BE49-F238E27FC236}">
                <a16:creationId xmlns:a16="http://schemas.microsoft.com/office/drawing/2014/main" id="{4EAE780B-A4A3-9E63-9496-866493D4B3E5}"/>
              </a:ext>
            </a:extLst>
          </p:cNvPr>
          <p:cNvSpPr>
            <a:spLocks noGrp="1"/>
          </p:cNvSpPr>
          <p:nvPr>
            <p:ph idx="1"/>
          </p:nvPr>
        </p:nvSpPr>
        <p:spPr>
          <a:xfrm>
            <a:off x="2901951" y="864108"/>
            <a:ext cx="5486400" cy="5120640"/>
          </a:xfrm>
        </p:spPr>
        <p:txBody>
          <a:bodyPr>
            <a:normAutofit/>
          </a:bodyPr>
          <a:lstStyle/>
          <a:p>
            <a:r>
              <a:rPr lang="en-US" sz="4000" b="1" dirty="0">
                <a:solidFill>
                  <a:schemeClr val="tx1"/>
                </a:solidFill>
              </a:rPr>
              <a:t>Questions?</a:t>
            </a:r>
          </a:p>
        </p:txBody>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9981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482AD5-84C0-1F17-6986-5593B02ABF13}"/>
              </a:ext>
            </a:extLst>
          </p:cNvPr>
          <p:cNvSpPr>
            <a:spLocks noGrp="1"/>
          </p:cNvSpPr>
          <p:nvPr>
            <p:ph type="title"/>
          </p:nvPr>
        </p:nvSpPr>
        <p:spPr>
          <a:xfrm>
            <a:off x="1154337" y="864108"/>
            <a:ext cx="2305435" cy="5120639"/>
          </a:xfrm>
        </p:spPr>
        <p:txBody>
          <a:bodyPr>
            <a:normAutofit/>
          </a:bodyPr>
          <a:lstStyle/>
          <a:p>
            <a:pPr algn="r"/>
            <a:r>
              <a:rPr lang="en-US" b="1" dirty="0">
                <a:solidFill>
                  <a:schemeClr val="tx1"/>
                </a:solidFill>
              </a:rPr>
              <a:t>Contact Information</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4843BDC-9DAE-AE51-0529-A1EF46C3F3EF}"/>
              </a:ext>
            </a:extLst>
          </p:cNvPr>
          <p:cNvSpPr>
            <a:spLocks noGrp="1"/>
          </p:cNvSpPr>
          <p:nvPr>
            <p:ph idx="1"/>
          </p:nvPr>
        </p:nvSpPr>
        <p:spPr>
          <a:xfrm>
            <a:off x="3966921" y="864108"/>
            <a:ext cx="4433008" cy="5120640"/>
          </a:xfrm>
        </p:spPr>
        <p:txBody>
          <a:bodyPr>
            <a:normAutofit/>
          </a:bodyPr>
          <a:lstStyle/>
          <a:p>
            <a:pPr marL="0" indent="0">
              <a:buNone/>
            </a:pPr>
            <a:r>
              <a:rPr lang="en-US" dirty="0">
                <a:solidFill>
                  <a:schemeClr val="tx1"/>
                </a:solidFill>
              </a:rPr>
              <a:t>Tiffany S. Johnson DNP, MSNEd, RN</a:t>
            </a:r>
          </a:p>
          <a:p>
            <a:pPr marL="0" indent="0">
              <a:buNone/>
            </a:pPr>
            <a:r>
              <a:rPr lang="en-US" dirty="0">
                <a:solidFill>
                  <a:schemeClr val="tx1"/>
                </a:solidFill>
              </a:rPr>
              <a:t>Assistant Professor</a:t>
            </a:r>
          </a:p>
          <a:p>
            <a:pPr marL="0" indent="0">
              <a:buNone/>
            </a:pPr>
            <a:r>
              <a:rPr lang="en-US" dirty="0">
                <a:solidFill>
                  <a:schemeClr val="tx1"/>
                </a:solidFill>
              </a:rPr>
              <a:t>Carlow University</a:t>
            </a:r>
          </a:p>
          <a:p>
            <a:pPr marL="0" indent="0">
              <a:buNone/>
            </a:pPr>
            <a:r>
              <a:rPr lang="en-US" dirty="0">
                <a:solidFill>
                  <a:schemeClr val="tx1"/>
                </a:solidFill>
              </a:rPr>
              <a:t>3333 Fifth Avenue</a:t>
            </a:r>
          </a:p>
          <a:p>
            <a:pPr marL="0" indent="0">
              <a:buNone/>
            </a:pPr>
            <a:r>
              <a:rPr lang="en-US" dirty="0">
                <a:solidFill>
                  <a:schemeClr val="tx1"/>
                </a:solidFill>
              </a:rPr>
              <a:t>Pittsburgh, Pa 15213, USA</a:t>
            </a:r>
          </a:p>
          <a:p>
            <a:pPr marL="0" indent="0">
              <a:buNone/>
            </a:pPr>
            <a:r>
              <a:rPr lang="en-US" dirty="0">
                <a:solidFill>
                  <a:schemeClr val="tx1"/>
                </a:solidFill>
              </a:rPr>
              <a:t>Phone +1-412-390-5289</a:t>
            </a:r>
          </a:p>
          <a:p>
            <a:pPr marL="0" indent="0">
              <a:buNone/>
            </a:pPr>
            <a:r>
              <a:rPr lang="en-US" dirty="0">
                <a:solidFill>
                  <a:schemeClr val="tx1"/>
                </a:solidFill>
              </a:rPr>
              <a:t>Email:tjohnson@carlow.edu</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6353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3938B-F404-E1AA-0B7C-4ACCAB7BFCBD}"/>
              </a:ext>
            </a:extLst>
          </p:cNvPr>
          <p:cNvSpPr>
            <a:spLocks noGrp="1"/>
          </p:cNvSpPr>
          <p:nvPr>
            <p:ph type="title"/>
          </p:nvPr>
        </p:nvSpPr>
        <p:spPr/>
        <p:txBody>
          <a:bodyPr anchor="b">
            <a:normAutofit/>
          </a:bodyPr>
          <a:lstStyle/>
          <a:p>
            <a:r>
              <a:rPr lang="en-US" sz="3000" b="1" dirty="0">
                <a:solidFill>
                  <a:schemeClr val="tx1"/>
                </a:solidFill>
              </a:rPr>
              <a:t>Why?</a:t>
            </a:r>
          </a:p>
        </p:txBody>
      </p:sp>
      <p:graphicFrame>
        <p:nvGraphicFramePr>
          <p:cNvPr id="6" name="Content Placeholder 2">
            <a:extLst>
              <a:ext uri="{FF2B5EF4-FFF2-40B4-BE49-F238E27FC236}">
                <a16:creationId xmlns:a16="http://schemas.microsoft.com/office/drawing/2014/main" id="{D052AA14-F293-E684-7541-0BECE9CBA1D3}"/>
              </a:ext>
            </a:extLst>
          </p:cNvPr>
          <p:cNvGraphicFramePr>
            <a:graphicFrameLocks noGrp="1"/>
          </p:cNvGraphicFramePr>
          <p:nvPr>
            <p:ph idx="1"/>
            <p:extLst>
              <p:ext uri="{D42A27DB-BD31-4B8C-83A1-F6EECF244321}">
                <p14:modId xmlns:p14="http://schemas.microsoft.com/office/powerpoint/2010/main" val="3364151737"/>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3">
            <a:extLst>
              <a:ext uri="{FF2B5EF4-FFF2-40B4-BE49-F238E27FC236}">
                <a16:creationId xmlns:a16="http://schemas.microsoft.com/office/drawing/2014/main" id="{B02ADA87-B45C-012B-17AC-1FD665D53B1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40551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BB2B8-9175-4E96-9838-7D1576774A6A}"/>
              </a:ext>
            </a:extLst>
          </p:cNvPr>
          <p:cNvSpPr>
            <a:spLocks noGrp="1"/>
          </p:cNvSpPr>
          <p:nvPr>
            <p:ph type="title"/>
          </p:nvPr>
        </p:nvSpPr>
        <p:spPr>
          <a:xfrm>
            <a:off x="192024" y="1143000"/>
            <a:ext cx="2245722" cy="2194560"/>
          </a:xfrm>
        </p:spPr>
        <p:txBody>
          <a:bodyPr anchor="b">
            <a:normAutofit/>
          </a:bodyPr>
          <a:lstStyle/>
          <a:p>
            <a:pPr>
              <a:lnSpc>
                <a:spcPct val="90000"/>
              </a:lnSpc>
            </a:pPr>
            <a:r>
              <a:rPr lang="en-US" sz="3000" b="1" dirty="0">
                <a:solidFill>
                  <a:schemeClr val="tx1"/>
                </a:solidFill>
              </a:rPr>
              <a:t>Definition of Terms</a:t>
            </a:r>
          </a:p>
        </p:txBody>
      </p:sp>
      <p:sp>
        <p:nvSpPr>
          <p:cNvPr id="9" name="Text Placeholder 3">
            <a:extLst>
              <a:ext uri="{FF2B5EF4-FFF2-40B4-BE49-F238E27FC236}">
                <a16:creationId xmlns:a16="http://schemas.microsoft.com/office/drawing/2014/main" id="{6FF1C07B-CF54-D80B-2FEC-F886298DE08A}"/>
              </a:ext>
            </a:extLst>
          </p:cNvPr>
          <p:cNvSpPr>
            <a:spLocks noGrp="1"/>
          </p:cNvSpPr>
          <p:nvPr>
            <p:ph type="body" sz="half" idx="2"/>
          </p:nvPr>
        </p:nvSpPr>
        <p:spPr/>
        <p:txBody>
          <a:bodyPr/>
          <a:lstStyle/>
          <a:p>
            <a:endParaRPr lang="en-US" dirty="0"/>
          </a:p>
          <a:p>
            <a:endParaRPr lang="en-US" dirty="0"/>
          </a:p>
        </p:txBody>
      </p:sp>
      <p:sp>
        <p:nvSpPr>
          <p:cNvPr id="32" name="Content Placeholder 31">
            <a:extLst>
              <a:ext uri="{FF2B5EF4-FFF2-40B4-BE49-F238E27FC236}">
                <a16:creationId xmlns:a16="http://schemas.microsoft.com/office/drawing/2014/main" id="{1D538806-2B18-726A-08A7-3370F32652BC}"/>
              </a:ext>
            </a:extLst>
          </p:cNvPr>
          <p:cNvSpPr>
            <a:spLocks noGrp="1"/>
          </p:cNvSpPr>
          <p:nvPr>
            <p:ph idx="1"/>
          </p:nvPr>
        </p:nvSpPr>
        <p:spPr/>
        <p:txBody>
          <a:bodyPr>
            <a:normAutofit fontScale="92500" lnSpcReduction="10000"/>
          </a:bodyPr>
          <a:lstStyle/>
          <a:p>
            <a:endParaRPr lang="en-US" sz="3600" dirty="0"/>
          </a:p>
          <a:p>
            <a:endParaRPr lang="en-US" sz="3600" dirty="0"/>
          </a:p>
          <a:p>
            <a:endParaRPr lang="en-US" sz="3600" dirty="0"/>
          </a:p>
          <a:p>
            <a:r>
              <a:rPr lang="en-US" b="1" dirty="0">
                <a:solidFill>
                  <a:schemeClr val="tx1"/>
                </a:solidFill>
              </a:rPr>
              <a:t>Cultural Competence</a:t>
            </a:r>
          </a:p>
          <a:p>
            <a:r>
              <a:rPr lang="en-US" b="1" dirty="0">
                <a:solidFill>
                  <a:schemeClr val="tx1"/>
                </a:solidFill>
              </a:rPr>
              <a:t>Cultural Humility</a:t>
            </a:r>
          </a:p>
          <a:p>
            <a:r>
              <a:rPr lang="en-US" b="1" dirty="0">
                <a:solidFill>
                  <a:schemeClr val="tx1"/>
                </a:solidFill>
              </a:rPr>
              <a:t>Cultural Competmility</a:t>
            </a:r>
          </a:p>
          <a:p>
            <a:endParaRPr lang="en-US" b="1" dirty="0">
              <a:solidFill>
                <a:schemeClr val="tx1"/>
              </a:solidFill>
            </a:endParaRPr>
          </a:p>
          <a:p>
            <a:endParaRPr lang="en-US" b="1" dirty="0">
              <a:solidFill>
                <a:schemeClr val="tx1"/>
              </a:solidFill>
            </a:endParaRPr>
          </a:p>
          <a:p>
            <a:endParaRPr lang="en-US" b="1" dirty="0">
              <a:solidFill>
                <a:schemeClr val="tx1"/>
              </a:solidFill>
            </a:endParaRPr>
          </a:p>
          <a:p>
            <a:pPr marL="0" indent="0">
              <a:buNone/>
            </a:pPr>
            <a:r>
              <a:rPr lang="en-US" b="1" dirty="0">
                <a:solidFill>
                  <a:schemeClr val="tx1"/>
                </a:solidFill>
                <a:ea typeface="+mn-lt"/>
                <a:cs typeface="+mn-lt"/>
              </a:rPr>
              <a:t>                             </a:t>
            </a:r>
          </a:p>
          <a:p>
            <a:pPr marL="0" indent="0">
              <a:buNone/>
            </a:pPr>
            <a:r>
              <a:rPr lang="en-US" b="1" dirty="0">
                <a:solidFill>
                  <a:schemeClr val="tx1"/>
                </a:solidFill>
                <a:ea typeface="+mn-lt"/>
                <a:cs typeface="+mn-lt"/>
              </a:rPr>
              <a:t>                </a:t>
            </a:r>
            <a:r>
              <a:rPr lang="en-US" sz="1900" b="1" dirty="0">
                <a:solidFill>
                  <a:schemeClr val="tx1"/>
                </a:solidFill>
                <a:ea typeface="+mn-lt"/>
                <a:cs typeface="+mn-lt"/>
              </a:rPr>
              <a:t>(Campinha-Bacote, 2002;Harkess &amp; Kaddura, 	2015 p. 211;Tervalon &amp; Murray Garcia, 1998)</a:t>
            </a:r>
            <a:endParaRPr lang="en-US" sz="1900" b="1" dirty="0">
              <a:solidFill>
                <a:schemeClr val="tx1"/>
              </a:solidFill>
            </a:endParaRPr>
          </a:p>
        </p:txBody>
      </p:sp>
    </p:spTree>
    <p:extLst>
      <p:ext uri="{BB962C8B-B14F-4D97-AF65-F5344CB8AC3E}">
        <p14:creationId xmlns:p14="http://schemas.microsoft.com/office/powerpoint/2010/main" val="97365737"/>
      </p:ext>
    </p:extLst>
  </p:cSld>
  <p:clrMapOvr>
    <a:masterClrMapping/>
  </p:clrMapOvr>
  <mc:AlternateContent xmlns:mc="http://schemas.openxmlformats.org/markup-compatibility/2006" xmlns:p14="http://schemas.microsoft.com/office/powerpoint/2010/main">
    <mc:Choice Requires="p14">
      <p:transition spd="slow" p14:dur="2000" advTm="42812"/>
    </mc:Choice>
    <mc:Fallback xmlns="">
      <p:transition spd="slow" advTm="4281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33257-FA1D-3FD9-D88F-6D8E4F4F603B}"/>
              </a:ext>
            </a:extLst>
          </p:cNvPr>
          <p:cNvSpPr>
            <a:spLocks noGrp="1"/>
          </p:cNvSpPr>
          <p:nvPr>
            <p:ph type="title"/>
          </p:nvPr>
        </p:nvSpPr>
        <p:spPr/>
        <p:txBody>
          <a:bodyPr/>
          <a:lstStyle/>
          <a:p>
            <a:r>
              <a:rPr lang="en-US" b="1" dirty="0">
                <a:solidFill>
                  <a:schemeClr val="tx1"/>
                </a:solidFill>
              </a:rPr>
              <a:t>Constructs of </a:t>
            </a:r>
            <a:br>
              <a:rPr lang="en-US" b="1" dirty="0">
                <a:solidFill>
                  <a:schemeClr val="tx1"/>
                </a:solidFill>
              </a:rPr>
            </a:br>
            <a:r>
              <a:rPr lang="en-US" b="1" dirty="0">
                <a:solidFill>
                  <a:schemeClr val="tx1"/>
                </a:solidFill>
              </a:rPr>
              <a:t>Cultural Competence</a:t>
            </a:r>
          </a:p>
        </p:txBody>
      </p:sp>
      <p:graphicFrame>
        <p:nvGraphicFramePr>
          <p:cNvPr id="6" name="Content Placeholder 2">
            <a:extLst>
              <a:ext uri="{FF2B5EF4-FFF2-40B4-BE49-F238E27FC236}">
                <a16:creationId xmlns:a16="http://schemas.microsoft.com/office/drawing/2014/main" id="{EA337441-1C95-04E8-5D47-1C5E61F6AC26}"/>
              </a:ext>
            </a:extLst>
          </p:cNvPr>
          <p:cNvGraphicFramePr>
            <a:graphicFrameLocks noGrp="1"/>
          </p:cNvGraphicFramePr>
          <p:nvPr>
            <p:ph idx="1"/>
          </p:nvPr>
        </p:nvGraphicFramePr>
        <p:xfrm>
          <a:off x="2900934" y="868680"/>
          <a:ext cx="5486400" cy="5120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a:extLst>
              <a:ext uri="{FF2B5EF4-FFF2-40B4-BE49-F238E27FC236}">
                <a16:creationId xmlns:a16="http://schemas.microsoft.com/office/drawing/2014/main" id="{627C26B2-B755-10E5-49FC-874A4CC0B1EB}"/>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933190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68831-FDC9-FA8E-16FE-7D0B5B08C240}"/>
              </a:ext>
            </a:extLst>
          </p:cNvPr>
          <p:cNvSpPr>
            <a:spLocks noGrp="1"/>
          </p:cNvSpPr>
          <p:nvPr>
            <p:ph type="title"/>
          </p:nvPr>
        </p:nvSpPr>
        <p:spPr>
          <a:xfrm>
            <a:off x="192024" y="1143000"/>
            <a:ext cx="2213065" cy="2194560"/>
          </a:xfrm>
        </p:spPr>
        <p:txBody>
          <a:bodyPr anchor="b">
            <a:normAutofit/>
          </a:bodyPr>
          <a:lstStyle/>
          <a:p>
            <a:r>
              <a:rPr lang="en-US" b="1" dirty="0">
                <a:solidFill>
                  <a:schemeClr val="tx1"/>
                </a:solidFill>
              </a:rPr>
              <a:t>Cultural </a:t>
            </a:r>
            <a:r>
              <a:rPr lang="en-US" sz="3000" b="1" dirty="0">
                <a:solidFill>
                  <a:schemeClr val="tx1"/>
                </a:solidFill>
              </a:rPr>
              <a:t>Competence</a:t>
            </a:r>
          </a:p>
        </p:txBody>
      </p:sp>
      <p:graphicFrame>
        <p:nvGraphicFramePr>
          <p:cNvPr id="6" name="Content Placeholder 2">
            <a:extLst>
              <a:ext uri="{FF2B5EF4-FFF2-40B4-BE49-F238E27FC236}">
                <a16:creationId xmlns:a16="http://schemas.microsoft.com/office/drawing/2014/main" id="{D4461C88-62F1-F31D-EA25-4AADE418F233}"/>
              </a:ext>
            </a:extLst>
          </p:cNvPr>
          <p:cNvGraphicFramePr>
            <a:graphicFrameLocks noGrp="1"/>
          </p:cNvGraphicFramePr>
          <p:nvPr>
            <p:ph idx="1"/>
            <p:extLst>
              <p:ext uri="{D42A27DB-BD31-4B8C-83A1-F6EECF244321}">
                <p14:modId xmlns:p14="http://schemas.microsoft.com/office/powerpoint/2010/main" val="796377586"/>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3">
            <a:extLst>
              <a:ext uri="{FF2B5EF4-FFF2-40B4-BE49-F238E27FC236}">
                <a16:creationId xmlns:a16="http://schemas.microsoft.com/office/drawing/2014/main" id="{D6FF6D60-02C8-5C9C-2268-8D800A64C5B7}"/>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730580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E3330-95E1-4B4F-B21D-4A1BC75C7BF3}"/>
              </a:ext>
            </a:extLst>
          </p:cNvPr>
          <p:cNvSpPr>
            <a:spLocks noGrp="1"/>
          </p:cNvSpPr>
          <p:nvPr>
            <p:ph type="title"/>
          </p:nvPr>
        </p:nvSpPr>
        <p:spPr>
          <a:xfrm>
            <a:off x="192024" y="1143000"/>
            <a:ext cx="2323190" cy="2194560"/>
          </a:xfrm>
        </p:spPr>
        <p:txBody>
          <a:bodyPr anchor="b">
            <a:normAutofit/>
          </a:bodyPr>
          <a:lstStyle/>
          <a:p>
            <a:r>
              <a:rPr lang="en-US" sz="3000" b="1" dirty="0">
                <a:solidFill>
                  <a:schemeClr val="tx1"/>
                </a:solidFill>
              </a:rPr>
              <a:t>Standardized Patients</a:t>
            </a:r>
          </a:p>
        </p:txBody>
      </p:sp>
      <p:graphicFrame>
        <p:nvGraphicFramePr>
          <p:cNvPr id="5" name="Content Placeholder 2">
            <a:extLst>
              <a:ext uri="{FF2B5EF4-FFF2-40B4-BE49-F238E27FC236}">
                <a16:creationId xmlns:a16="http://schemas.microsoft.com/office/drawing/2014/main" id="{0876E336-DC92-87CB-377D-3B932249CBD7}"/>
              </a:ext>
            </a:extLst>
          </p:cNvPr>
          <p:cNvGraphicFramePr>
            <a:graphicFrameLocks noGrp="1"/>
          </p:cNvGraphicFramePr>
          <p:nvPr>
            <p:ph idx="1"/>
            <p:extLst>
              <p:ext uri="{D42A27DB-BD31-4B8C-83A1-F6EECF244321}">
                <p14:modId xmlns:p14="http://schemas.microsoft.com/office/powerpoint/2010/main" val="3687161930"/>
              </p:ext>
            </p:extLst>
          </p:nvPr>
        </p:nvGraphicFramePr>
        <p:xfrm>
          <a:off x="2900363" y="868363"/>
          <a:ext cx="5486400" cy="5121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7BEEA865-5E12-92AB-0E42-86BD4A488E72}"/>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18255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86D4068-D045-48B0-9A00-198F2FE4B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Desk with stethoscope and computer keyboard">
            <a:extLst>
              <a:ext uri="{FF2B5EF4-FFF2-40B4-BE49-F238E27FC236}">
                <a16:creationId xmlns:a16="http://schemas.microsoft.com/office/drawing/2014/main" id="{6875F189-CC68-7FA5-8339-D11FA96BA71C}"/>
              </a:ext>
            </a:extLst>
          </p:cNvPr>
          <p:cNvPicPr>
            <a:picLocks noChangeAspect="1"/>
          </p:cNvPicPr>
          <p:nvPr/>
        </p:nvPicPr>
        <p:blipFill rotWithShape="1">
          <a:blip>
            <a:duotone>
              <a:schemeClr val="bg2">
                <a:shade val="45000"/>
                <a:satMod val="135000"/>
              </a:schemeClr>
              <a:prstClr val="white"/>
            </a:duotone>
            <a:alphaModFix amt="25000"/>
          </a:blip>
          <a:srcRect l="19112" r="9" b="9099"/>
          <a:stretch/>
        </p:blipFill>
        <p:spPr>
          <a:xfrm>
            <a:off x="20" y="1"/>
            <a:ext cx="9141694" cy="6858000"/>
          </a:xfrm>
          <a:prstGeom prst="rect">
            <a:avLst/>
          </a:prstGeom>
        </p:spPr>
      </p:pic>
      <p:sp>
        <p:nvSpPr>
          <p:cNvPr id="11" name="Rectangle 10">
            <a:extLst>
              <a:ext uri="{FF2B5EF4-FFF2-40B4-BE49-F238E27FC236}">
                <a16:creationId xmlns:a16="http://schemas.microsoft.com/office/drawing/2014/main" id="{12664C4B-AAE2-4AA0-8918-134E8086F3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BB7295C-F879-CDBD-7651-C9A9EF55F6A1}"/>
              </a:ext>
            </a:extLst>
          </p:cNvPr>
          <p:cNvSpPr>
            <a:spLocks noGrp="1"/>
          </p:cNvSpPr>
          <p:nvPr>
            <p:ph type="title"/>
          </p:nvPr>
        </p:nvSpPr>
        <p:spPr>
          <a:xfrm>
            <a:off x="189689" y="1123837"/>
            <a:ext cx="2210611" cy="4601183"/>
          </a:xfrm>
        </p:spPr>
        <p:txBody>
          <a:bodyPr>
            <a:normAutofit/>
          </a:bodyPr>
          <a:lstStyle/>
          <a:p>
            <a:r>
              <a:rPr lang="en-US" b="1" dirty="0">
                <a:solidFill>
                  <a:schemeClr val="tx1"/>
                </a:solidFill>
              </a:rPr>
              <a:t>PICOT Question</a:t>
            </a:r>
          </a:p>
        </p:txBody>
      </p:sp>
      <p:sp>
        <p:nvSpPr>
          <p:cNvPr id="3" name="Content Placeholder 2">
            <a:extLst>
              <a:ext uri="{FF2B5EF4-FFF2-40B4-BE49-F238E27FC236}">
                <a16:creationId xmlns:a16="http://schemas.microsoft.com/office/drawing/2014/main" id="{2C5955D5-BAAA-36ED-814D-DFC183BDE849}"/>
              </a:ext>
            </a:extLst>
          </p:cNvPr>
          <p:cNvSpPr>
            <a:spLocks noGrp="1"/>
          </p:cNvSpPr>
          <p:nvPr>
            <p:ph idx="1"/>
          </p:nvPr>
        </p:nvSpPr>
        <p:spPr>
          <a:xfrm>
            <a:off x="2901951" y="864108"/>
            <a:ext cx="5486400" cy="5120640"/>
          </a:xfrm>
        </p:spPr>
        <p:txBody>
          <a:bodyPr>
            <a:normAutofit/>
          </a:bodyPr>
          <a:lstStyle/>
          <a:p>
            <a:r>
              <a:rPr lang="en-US" sz="2400" dirty="0">
                <a:solidFill>
                  <a:schemeClr val="tx1"/>
                </a:solidFill>
              </a:rPr>
              <a:t>Over a 3-month period, does the use of clinical simulation using diverse standardized patients influence the levels of cultural competence in senior nursing students?</a:t>
            </a:r>
          </a:p>
        </p:txBody>
      </p:sp>
      <p:sp>
        <p:nvSpPr>
          <p:cNvPr id="13" name="Rectangle 12">
            <a:extLst>
              <a:ext uri="{FF2B5EF4-FFF2-40B4-BE49-F238E27FC236}">
                <a16:creationId xmlns:a16="http://schemas.microsoft.com/office/drawing/2014/main" id="{616F9FD8-4CFE-4C77-8F29-5D801C57E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33186578"/>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3623</TotalTime>
  <Words>3920</Words>
  <Application>Microsoft Office PowerPoint</Application>
  <PresentationFormat>On-screen Show (4:3)</PresentationFormat>
  <Paragraphs>383</Paragraphs>
  <Slides>33</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Corbel</vt:lpstr>
      <vt:lpstr>Helvetica Neue</vt:lpstr>
      <vt:lpstr>Times</vt:lpstr>
      <vt:lpstr>Times New Roman</vt:lpstr>
      <vt:lpstr>Wingdings 2</vt:lpstr>
      <vt:lpstr>Frame</vt:lpstr>
      <vt:lpstr>An Innovative Educational Strategy to Influence Cultural Competence Utilizing Clinical Simulation with Diverse Standardized Patients  Tiffany  S Johnson DNP, MSNEd, RN Assistant Professor Carlow University </vt:lpstr>
      <vt:lpstr>Dimensions of Diversity Wheel</vt:lpstr>
      <vt:lpstr>Background </vt:lpstr>
      <vt:lpstr>Why?</vt:lpstr>
      <vt:lpstr>Definition of Terms</vt:lpstr>
      <vt:lpstr>Constructs of  Cultural Competence</vt:lpstr>
      <vt:lpstr>Cultural Competence</vt:lpstr>
      <vt:lpstr>Standardized Patients</vt:lpstr>
      <vt:lpstr>PICOT Question</vt:lpstr>
      <vt:lpstr>Available Knowledge </vt:lpstr>
      <vt:lpstr>Available Knowledge Continued</vt:lpstr>
      <vt:lpstr>Intervention</vt:lpstr>
      <vt:lpstr>Pre-Simulation</vt:lpstr>
      <vt:lpstr>Cultural Assessment</vt:lpstr>
      <vt:lpstr>Simulations &amp; Debriefing</vt:lpstr>
      <vt:lpstr>Telehealth Simulation Continued</vt:lpstr>
      <vt:lpstr>Cultural Competence Infused in  Simulations</vt:lpstr>
      <vt:lpstr>Tool</vt:lpstr>
      <vt:lpstr>Analysis</vt:lpstr>
      <vt:lpstr>Results</vt:lpstr>
      <vt:lpstr>Discussion &amp; Interpretation</vt:lpstr>
      <vt:lpstr>So what for nursing?</vt:lpstr>
      <vt:lpstr>What to do in practice? </vt:lpstr>
      <vt:lpstr>LEARN Model</vt:lpstr>
      <vt:lpstr>RESPECT Model</vt:lpstr>
      <vt:lpstr>Personal Journey</vt:lpstr>
      <vt:lpstr>What’s Next?</vt:lpstr>
      <vt:lpstr>Conclusions</vt:lpstr>
      <vt:lpstr>     Quote</vt:lpstr>
      <vt:lpstr>References</vt:lpstr>
      <vt:lpstr>References</vt:lpstr>
      <vt:lpstr>PowerPoint Presentation</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Competence and Simulation in Nursing Education</dc:title>
  <dc:creator>Tiffany Johnson</dc:creator>
  <cp:lastModifiedBy>Dorn, Carolyn</cp:lastModifiedBy>
  <cp:revision>3</cp:revision>
  <cp:lastPrinted>2022-04-21T21:29:45Z</cp:lastPrinted>
  <dcterms:created xsi:type="dcterms:W3CDTF">2020-11-22T23:31:09Z</dcterms:created>
  <dcterms:modified xsi:type="dcterms:W3CDTF">2023-08-30T14:27:19Z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2023-08-25T17:02:49Z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9e6c7f8a-4dad-4622-a835-448f04d549d0</vt:lpwstr>
  </property>
  <property fmtid="{D5CDD505-2E9C-101B-9397-08002B2CF9AE}" pid="8" name="MSIP_Label_5e4b1be8-281e-475d-98b0-21c3457e5a46_ContentBits">
    <vt:lpwstr>0</vt:lpwstr>
  </property>
</Properties>
</file>