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3" r:id="rId3"/>
    <p:sldId id="260" r:id="rId4"/>
    <p:sldId id="261"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6" d="100"/>
          <a:sy n="106" d="100"/>
        </p:scale>
        <p:origin x="13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R="0" algn="l" rtl="0">
              <a:buFont typeface="Symbol" panose="05050102010706020507" pitchFamily="18" charset="2"/>
              <a:buChar char="·"/>
            </a:pPr>
            <a:r>
              <a:rPr lang="en-US" sz="1800" b="1" i="0" u="none" strike="noStrike" baseline="0" dirty="0">
                <a:latin typeface="Calibri" panose="020F0502020204030204" pitchFamily="34" charset="0"/>
              </a:rPr>
              <a:t>Identify</a:t>
            </a:r>
            <a:r>
              <a:rPr lang="en-US" sz="1800" b="0" i="0" u="none" strike="noStrike" baseline="0" dirty="0">
                <a:latin typeface="Calibri" panose="020F0502020204030204" pitchFamily="34" charset="0"/>
              </a:rPr>
              <a:t> key factors influencing the effectiveness of anticoagulation therapy in morbidly obese patients.</a:t>
            </a:r>
            <a:endParaRPr lang="en-US" sz="1800" b="0" i="0" u="none" strike="noStrike" baseline="0" dirty="0">
              <a:latin typeface="MS Mincho" panose="02020609040205080304" pitchFamily="49" charset="-128"/>
            </a:endParaRPr>
          </a:p>
          <a:p>
            <a:pPr marR="0" algn="l" rtl="0">
              <a:buFont typeface="Symbol" panose="05050102010706020507" pitchFamily="18" charset="2"/>
              <a:buChar char="·"/>
            </a:pPr>
            <a:r>
              <a:rPr lang="en-US" sz="1800" b="1" i="0" u="none" strike="noStrike" baseline="0" dirty="0">
                <a:latin typeface="Calibri" panose="020F0502020204030204" pitchFamily="34" charset="0"/>
              </a:rPr>
              <a:t>Discuss</a:t>
            </a:r>
            <a:r>
              <a:rPr lang="en-US" sz="1800" b="0" i="0" u="none" strike="noStrike" baseline="0" dirty="0">
                <a:latin typeface="Calibri" panose="020F0502020204030204" pitchFamily="34" charset="0"/>
              </a:rPr>
              <a:t> the challenges and considerations in tailoring anticoagulation strategies for individuals with morbid obesity.</a:t>
            </a:r>
            <a:endParaRPr lang="en-US" sz="1800" b="0" i="0" u="none" strike="noStrike" baseline="0" dirty="0">
              <a:solidFill>
                <a:srgbClr val="000000"/>
              </a:solidFill>
              <a:latin typeface="MS Mincho" panose="02020609040205080304" pitchFamily="49" charset="-128"/>
            </a:endParaRPr>
          </a:p>
          <a:p>
            <a:pPr marR="0" algn="l" rtl="0">
              <a:buFont typeface="Symbol" panose="05050102010706020507" pitchFamily="18" charset="2"/>
              <a:buChar char="·"/>
            </a:pPr>
            <a:r>
              <a:rPr lang="en-US" sz="1800" b="1" i="0" u="none" strike="noStrike" baseline="0" dirty="0">
                <a:latin typeface="Calibri" panose="020F0502020204030204" pitchFamily="34" charset="0"/>
              </a:rPr>
              <a:t>List</a:t>
            </a:r>
            <a:r>
              <a:rPr lang="en-US" sz="1800" b="0" i="0" u="none" strike="noStrike" baseline="0" dirty="0">
                <a:latin typeface="Calibri" panose="020F0502020204030204" pitchFamily="34" charset="0"/>
              </a:rPr>
              <a:t> and </a:t>
            </a:r>
            <a:r>
              <a:rPr lang="en-US" sz="1800" b="1" i="0" u="none" strike="noStrike" baseline="0" dirty="0">
                <a:latin typeface="Calibri" panose="020F0502020204030204" pitchFamily="34" charset="0"/>
              </a:rPr>
              <a:t>compare</a:t>
            </a:r>
            <a:r>
              <a:rPr lang="en-US" sz="1800" b="0" i="0" u="none" strike="noStrike" baseline="0" dirty="0">
                <a:latin typeface="Calibri" panose="020F0502020204030204" pitchFamily="34" charset="0"/>
              </a:rPr>
              <a:t> various anticoagulation strategies and dosing options suitable for individuals with morbid obesity.</a:t>
            </a:r>
            <a:endParaRPr lang="en-US" sz="1800" b="0" i="0" u="none" strike="noStrike" baseline="0" dirty="0">
              <a:latin typeface="MS Mincho" panose="02020609040205080304" pitchFamily="49" charset="-128"/>
            </a:endParaRPr>
          </a:p>
          <a:p>
            <a:pPr marR="0" algn="l" rtl="0">
              <a:buFont typeface="Symbol" panose="05050102010706020507" pitchFamily="18" charset="2"/>
              <a:buChar char="·"/>
            </a:pPr>
            <a:r>
              <a:rPr lang="en-US" sz="1800" b="1" i="0" u="none" strike="noStrike" baseline="0" dirty="0">
                <a:latin typeface="Calibri" panose="020F0502020204030204" pitchFamily="34" charset="0"/>
              </a:rPr>
              <a:t>Discuss</a:t>
            </a:r>
            <a:r>
              <a:rPr lang="en-US" sz="1800" b="0" i="0" u="none" strike="noStrike" baseline="0" dirty="0">
                <a:latin typeface="Calibri" panose="020F0502020204030204" pitchFamily="34" charset="0"/>
              </a:rPr>
              <a:t> the main findings in the literature regarding the utilization of commonly prescribed anticoagulants in patients with morbid obesity. </a:t>
            </a:r>
            <a:endParaRPr lang="en-US" sz="1800" b="0" i="0" u="none" strike="noStrike" baseline="0" dirty="0">
              <a:latin typeface="MS Mincho" panose="02020609040205080304" pitchFamily="49" charset="-128"/>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buClr>
                <a:srgbClr val="000000"/>
              </a:buClr>
            </a:pPr>
            <a:endParaRPr lang="en-US" sz="1800" b="0" i="0" u="none" strike="noStrike" baseline="0" dirty="0">
              <a:solidFill>
                <a:srgbClr val="000000"/>
              </a:solidFill>
              <a:latin typeface="Calibri" panose="020F0502020204030204" pitchFamily="34"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By attending this meeting, you consent under the governing law to the recording. You will have no obligation to appear, speak, or participate in the meeting. You may mute your microphone and turn off your camera for the entirety of the meeting.</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912606"/>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9</TotalTime>
  <Words>510</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MS Mincho</vt:lpstr>
      <vt:lpstr>Arial</vt:lpstr>
      <vt:lpstr>Calibri</vt:lpstr>
      <vt:lpstr>Symbol</vt:lpstr>
      <vt:lpstr>Times New Roman</vt:lpstr>
      <vt:lpstr>Wingdings</vt:lpstr>
      <vt:lpstr>Retrospect</vt:lpstr>
      <vt:lpstr>Continuing Education Information</vt:lpstr>
      <vt:lpstr>Continuing Education Information</vt:lpstr>
      <vt:lpstr>Disclosures</vt:lpstr>
      <vt:lpstr>Disclaimer</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2023-10-31T11:47:45Z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2022-10-31T18:29:31Z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08ac1640-b9d0-4b7c-87f3-9661a9c26b7c</vt:lpwstr>
  </property>
  <property fmtid="{D5CDD505-2E9C-101B-9397-08002B2CF9AE}" pid="8" name="MSIP_Label_5e4b1be8-281e-475d-98b0-21c3457e5a46_ContentBits">
    <vt:lpwstr>0</vt:lpwstr>
  </property>
</Properties>
</file>