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3" r:id="rId3"/>
    <p:sldId id="260" r:id="rId4"/>
    <p:sldId id="261"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1800" dirty="0">
              <a:solidFill>
                <a:srgbClr val="2F2F2F"/>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R="0" algn="l" rtl="0">
              <a:buFont typeface="Symbol" panose="05050102010706020507" pitchFamily="18" charset="2"/>
              <a:buChar char="·"/>
            </a:pPr>
            <a:r>
              <a:rPr lang="en-US" sz="1800" b="1" i="0" u="none" strike="noStrike" baseline="0" dirty="0">
                <a:latin typeface="Calibri" panose="020F0502020204030204" pitchFamily="34" charset="0"/>
              </a:rPr>
              <a:t>Identify</a:t>
            </a:r>
            <a:r>
              <a:rPr lang="en-US" sz="1800" b="0" i="0" u="none" strike="noStrike" baseline="0" dirty="0">
                <a:latin typeface="Calibri" panose="020F0502020204030204" pitchFamily="34" charset="0"/>
              </a:rPr>
              <a:t> key factors influencing the effectiveness of anticoagulation therapy in morbidly obese patients.</a:t>
            </a:r>
            <a:endParaRPr lang="en-US" sz="1800" b="0" i="0" u="none" strike="noStrike" baseline="0" dirty="0">
              <a:latin typeface="MS Mincho" panose="02020609040205080304" pitchFamily="49" charset="-128"/>
            </a:endParaRPr>
          </a:p>
          <a:p>
            <a:pPr marR="0" algn="l" rtl="0">
              <a:buFont typeface="Symbol" panose="05050102010706020507" pitchFamily="18" charset="2"/>
              <a:buChar char="·"/>
            </a:pPr>
            <a:r>
              <a:rPr lang="en-US" sz="1800" b="1" i="0" u="none" strike="noStrike" baseline="0" dirty="0">
                <a:latin typeface="Calibri" panose="020F0502020204030204" pitchFamily="34" charset="0"/>
              </a:rPr>
              <a:t>Discuss</a:t>
            </a:r>
            <a:r>
              <a:rPr lang="en-US" sz="1800" b="0" i="0" u="none" strike="noStrike" baseline="0" dirty="0">
                <a:latin typeface="Calibri" panose="020F0502020204030204" pitchFamily="34" charset="0"/>
              </a:rPr>
              <a:t> the challenges and considerations in tailoring anticoagulation strategies for individuals with morbid obesity.</a:t>
            </a:r>
            <a:endParaRPr lang="en-US" sz="1800" b="0" i="0" u="none" strike="noStrike" baseline="0" dirty="0">
              <a:solidFill>
                <a:srgbClr val="000000"/>
              </a:solidFill>
              <a:latin typeface="MS Mincho" panose="02020609040205080304" pitchFamily="49" charset="-128"/>
            </a:endParaRPr>
          </a:p>
          <a:p>
            <a:pPr marR="0" algn="l" rtl="0">
              <a:buFont typeface="Symbol" panose="05050102010706020507" pitchFamily="18" charset="2"/>
              <a:buChar char="·"/>
            </a:pPr>
            <a:r>
              <a:rPr lang="en-US" sz="1800" b="1" i="0" u="none" strike="noStrike" baseline="0" dirty="0">
                <a:latin typeface="Calibri" panose="020F0502020204030204" pitchFamily="34" charset="0"/>
              </a:rPr>
              <a:t>List</a:t>
            </a:r>
            <a:r>
              <a:rPr lang="en-US" sz="1800" b="0" i="0" u="none" strike="noStrike" baseline="0" dirty="0">
                <a:latin typeface="Calibri" panose="020F0502020204030204" pitchFamily="34" charset="0"/>
              </a:rPr>
              <a:t> and </a:t>
            </a:r>
            <a:r>
              <a:rPr lang="en-US" sz="1800" b="1" i="0" u="none" strike="noStrike" baseline="0" dirty="0">
                <a:latin typeface="Calibri" panose="020F0502020204030204" pitchFamily="34" charset="0"/>
              </a:rPr>
              <a:t>compare</a:t>
            </a:r>
            <a:r>
              <a:rPr lang="en-US" sz="1800" b="0" i="0" u="none" strike="noStrike" baseline="0" dirty="0">
                <a:latin typeface="Calibri" panose="020F0502020204030204" pitchFamily="34" charset="0"/>
              </a:rPr>
              <a:t> various anticoagulation strategies and dosing options suitable for individuals with morbid obesity.</a:t>
            </a:r>
            <a:endParaRPr lang="en-US" sz="1800" b="0" i="0" u="none" strike="noStrike" baseline="0" dirty="0">
              <a:latin typeface="MS Mincho" panose="02020609040205080304" pitchFamily="49" charset="-128"/>
            </a:endParaRPr>
          </a:p>
          <a:p>
            <a:pPr marR="0" algn="l" rtl="0">
              <a:buFont typeface="Symbol" panose="05050102010706020507" pitchFamily="18" charset="2"/>
              <a:buChar char="·"/>
            </a:pPr>
            <a:r>
              <a:rPr lang="en-US" sz="1800" b="1" i="0" u="none" strike="noStrike" baseline="0" dirty="0">
                <a:latin typeface="Calibri" panose="020F0502020204030204" pitchFamily="34" charset="0"/>
              </a:rPr>
              <a:t>Discuss</a:t>
            </a:r>
            <a:r>
              <a:rPr lang="en-US" sz="1800" b="0" i="0" u="none" strike="noStrike" baseline="0" dirty="0">
                <a:latin typeface="Calibri" panose="020F0502020204030204" pitchFamily="34" charset="0"/>
              </a:rPr>
              <a:t> the main findings in the literature regarding the utilization of commonly prescribed anticoagulants in patients with morbid obesity. </a:t>
            </a:r>
            <a:endParaRPr lang="en-US" sz="1800" b="0" i="0" u="none" strike="noStrike" baseline="0" dirty="0">
              <a:latin typeface="MS Mincho" panose="02020609040205080304" pitchFamily="49" charset="-128"/>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a:p>
            <a:pPr marR="0" algn="l" rtl="0">
              <a:buClr>
                <a:srgbClr val="000000"/>
              </a:buClr>
            </a:pPr>
            <a:endParaRPr lang="en-US" sz="1800" b="0" i="0" u="none" strike="noStrike" baseline="0" dirty="0">
              <a:solidFill>
                <a:srgbClr val="000000"/>
              </a:solidFill>
              <a:latin typeface="Calibri" panose="020F0502020204030204" pitchFamily="34" charset="0"/>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08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ATTENTION: This meeting will be recorded. Pursuant to UPMC Policy No. HS-IS0241, no Confidential Information may be discussed during the meeting. Confidential Information includes: Protected Health Information; information about specific UPMC patients (de-identified or not), specific UPMC employees (de-identified or not) or specific UPMC Health Plan members (de-identified or not); UPMC’s proprietary business information; privileged communications between UPMC counsel and UPMC personnel; and information subject to a UPMC legal or contractual obligation. By attending this meeting, you consent under the governing law to the recording. You will have no obligation to appear, speak, or participate in the meeting. You may mute your microphone and turn off your camera for the entirety of the meeting.</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912606"/>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9</TotalTime>
  <Words>510</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MS Mincho</vt:lpstr>
      <vt:lpstr>Arial</vt:lpstr>
      <vt:lpstr>Calibri</vt:lpstr>
      <vt:lpstr>Symbol</vt:lpstr>
      <vt:lpstr>Times New Roman</vt:lpstr>
      <vt:lpstr>Wingdings</vt:lpstr>
      <vt:lpstr>Retrospect</vt:lpstr>
      <vt:lpstr>Continuing Education Information</vt:lpstr>
      <vt:lpstr>Continuing Education Information</vt:lpstr>
      <vt:lpstr>Disclosures</vt:lpstr>
      <vt:lpstr>Disclaimer</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29</cp:revision>
  <dcterms:created xsi:type="dcterms:W3CDTF">2020-02-18T19:41:54Z</dcterms:created>
  <dcterms:modified xsi:type="dcterms:W3CDTF">2023-10-31T11:47:45Z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2022-10-31T18:29:31Z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08ac1640-b9d0-4b7c-87f3-9661a9c26b7c</vt:lpwstr>
  </property>
  <property fmtid="{D5CDD505-2E9C-101B-9397-08002B2CF9AE}" pid="8" name="MSIP_Label_5e4b1be8-281e-475d-98b0-21c3457e5a46_ContentBits">
    <vt:lpwstr>0</vt:lpwstr>
  </property>
</Properties>
</file>