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8.jpg" ContentType="image/jpg"/>
  <Override PartName="/ppt/media/image9.jpg" ContentType="image/jpg"/>
  <Override PartName="/ppt/media/image11.jpg" ContentType="image/jpg"/>
  <Override PartName="/ppt/media/image12.jpg" ContentType="image/jpg"/>
  <Override PartName="/ppt/media/image13.jpg" ContentType="image/jpg"/>
  <Override PartName="/ppt/media/image14.jpg" ContentType="image/jpg"/>
  <Override PartName="/ppt/media/image15.jpg" ContentType="image/jpg"/>
  <Override PartName="/ppt/media/image16.jpg" ContentType="image/jpg"/>
  <Override PartName="/ppt/media/image18.jpg" ContentType="image/jpg"/>
  <Override PartName="/ppt/media/image20.jpg" ContentType="image/jpg"/>
  <Override PartName="/ppt/media/image22.jpg" ContentType="image/jpg"/>
  <Override PartName="/ppt/media/image24.jpg" ContentType="image/jpg"/>
  <Override PartName="/ppt/media/image25.jpg" ContentType="image/jpg"/>
  <Override PartName="/ppt/media/image26.jpg" ContentType="image/jpg"/>
  <Override PartName="/ppt/media/image27.jpg" ContentType="image/jpg"/>
  <Override PartName="/ppt/media/image28.jpg" ContentType="image/jpg"/>
  <Override PartName="/ppt/media/image29.jpg" ContentType="image/jpg"/>
  <Override PartName="/ppt/media/image30.jpg" ContentType="image/jpg"/>
  <Override PartName="/ppt/media/image33.jpg" ContentType="image/jpg"/>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0" r:id="rId2"/>
    <p:sldMasterId id="2147483696" r:id="rId3"/>
  </p:sldMasterIdLst>
  <p:notesMasterIdLst>
    <p:notesMasterId r:id="rId53"/>
  </p:notesMasterIdLst>
  <p:sldIdLst>
    <p:sldId id="297" r:id="rId4"/>
    <p:sldId id="302" r:id="rId5"/>
    <p:sldId id="854" r:id="rId6"/>
    <p:sldId id="2402" r:id="rId7"/>
    <p:sldId id="2426" r:id="rId8"/>
    <p:sldId id="257" r:id="rId9"/>
    <p:sldId id="258" r:id="rId10"/>
    <p:sldId id="259" r:id="rId11"/>
    <p:sldId id="260" r:id="rId12"/>
    <p:sldId id="261" r:id="rId13"/>
    <p:sldId id="262" r:id="rId14"/>
    <p:sldId id="263" r:id="rId15"/>
    <p:sldId id="264" r:id="rId16"/>
    <p:sldId id="265" r:id="rId17"/>
    <p:sldId id="2427"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422" r:id="rId31"/>
    <p:sldId id="2425" r:id="rId32"/>
    <p:sldId id="2401" r:id="rId33"/>
    <p:sldId id="2428" r:id="rId34"/>
    <p:sldId id="280" r:id="rId35"/>
    <p:sldId id="2429" r:id="rId36"/>
    <p:sldId id="2430" r:id="rId37"/>
    <p:sldId id="2431" r:id="rId38"/>
    <p:sldId id="2432" r:id="rId39"/>
    <p:sldId id="282" r:id="rId40"/>
    <p:sldId id="2433" r:id="rId41"/>
    <p:sldId id="2434" r:id="rId42"/>
    <p:sldId id="2435" r:id="rId43"/>
    <p:sldId id="2436" r:id="rId44"/>
    <p:sldId id="2437" r:id="rId45"/>
    <p:sldId id="285" r:id="rId46"/>
    <p:sldId id="286" r:id="rId47"/>
    <p:sldId id="287" r:id="rId48"/>
    <p:sldId id="283" r:id="rId49"/>
    <p:sldId id="2423" r:id="rId50"/>
    <p:sldId id="524" r:id="rId51"/>
    <p:sldId id="266" r:id="rId5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3" autoAdjust="0"/>
    <p:restoredTop sz="94660"/>
  </p:normalViewPr>
  <p:slideViewPr>
    <p:cSldViewPr snapToGrid="0">
      <p:cViewPr varScale="1">
        <p:scale>
          <a:sx n="64" d="100"/>
          <a:sy n="64" d="100"/>
        </p:scale>
        <p:origin x="748" y="48"/>
      </p:cViewPr>
      <p:guideLst/>
    </p:cSldViewPr>
  </p:slideViewPr>
  <p:notesTextViewPr>
    <p:cViewPr>
      <p:scale>
        <a:sx n="1" d="1"/>
        <a:sy n="1" d="1"/>
      </p:scale>
      <p:origin x="0" y="0"/>
    </p:cViewPr>
  </p:notesTextViewPr>
  <p:sorterViewPr>
    <p:cViewPr varScale="1">
      <p:scale>
        <a:sx n="100" d="100"/>
        <a:sy n="100" d="100"/>
      </p:scale>
      <p:origin x="0" y="-2086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CA757DC-B874-42FF-9F42-B3061F15E9A0}" type="datetimeFigureOut">
              <a:rPr lang="en-US" smtClean="0"/>
              <a:t>1/11/2024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0363E02-F3BD-475B-99B9-7B59B200377E}" type="slidenum">
              <a:rPr lang="en-US" smtClean="0"/>
              <a:t>‹#›</a:t>
            </a:fld>
            <a:endParaRPr lang="en-US"/>
          </a:p>
        </p:txBody>
      </p:sp>
    </p:spTree>
    <p:extLst>
      <p:ext uri="{BB962C8B-B14F-4D97-AF65-F5344CB8AC3E}">
        <p14:creationId xmlns:p14="http://schemas.microsoft.com/office/powerpoint/2010/main" val="3524395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6F3C1766-C845-4EC3-9C8F-F6AAF220BC69}" type="slidenum">
              <a:rPr lang="en-US">
                <a:solidFill>
                  <a:prstClr val="black"/>
                </a:solidFill>
                <a:latin typeface="Calibri" panose="020F0502020204030204"/>
              </a:rPr>
              <a:pPr defTabSz="465887">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1604029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2 cohorts graduated, about 30 participants total.</a:t>
            </a:r>
          </a:p>
          <a:p>
            <a:endParaRPr lang="en-US">
              <a:cs typeface="Calibri"/>
            </a:endParaRPr>
          </a:p>
          <a:p>
            <a:r>
              <a:rPr lang="en-US"/>
              <a:t>2023 is a big year because we've spent significant time revising the curriculum for launch in April at the Kingsley Association.</a:t>
            </a:r>
            <a:endParaRPr lang="en-US">
              <a:cs typeface="Calibri"/>
            </a:endParaRPr>
          </a:p>
          <a:p>
            <a:endParaRPr lang="en-US">
              <a:cs typeface="Calibri"/>
            </a:endParaRPr>
          </a:p>
          <a:p>
            <a:r>
              <a:rPr lang="en-US">
                <a:cs typeface="Calibri"/>
              </a:rPr>
              <a:t>Beams to Bridges is for community members looking to increase their understanding of their individual and community experiences with mental health. Some community members may be interested in organizing support groups or entering the mental health workforce. Steel Smiling supports community members to find work or volunteer opportunities when interested</a:t>
            </a: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DA2AF-2B97-4E06-A5E1-06F1BFD60FF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711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Sometimes when I talk about culture, people will say "you have more culture than me". And I struggle with that.</a:t>
            </a:r>
          </a:p>
          <a:p>
            <a:endParaRPr lang="en-US" dirty="0">
              <a:cs typeface="Calibri"/>
            </a:endParaRPr>
          </a:p>
          <a:p>
            <a:r>
              <a:rPr lang="en-US" dirty="0">
                <a:cs typeface="Calibri"/>
              </a:rPr>
              <a:t>This is an "othering" of POC that centers whiteness as the norm and anything else as othered, exotic, or strange. The reality is that we all have a culture albeit different experiences of culture. Culture goes beyond race, and includes but is not limited to age, education, legal history, location, medical </a:t>
            </a:r>
            <a:r>
              <a:rPr lang="en-US" dirty="0" err="1">
                <a:cs typeface="Calibri"/>
              </a:rPr>
              <a:t>hx</a:t>
            </a:r>
            <a:r>
              <a:rPr lang="en-US" dirty="0">
                <a:cs typeface="Calibri"/>
              </a:rPr>
              <a:t>, language, preferences, traditions, holidays, etc.</a:t>
            </a:r>
          </a:p>
          <a:p>
            <a:endParaRPr lang="en-US" dirty="0">
              <a:cs typeface="Calibri"/>
            </a:endParaRPr>
          </a:p>
          <a:p>
            <a:r>
              <a:rPr lang="en-US" dirty="0">
                <a:cs typeface="Calibri"/>
              </a:rPr>
              <a:t>My encouragement to everyone listening is to take a deep dive into as many personal aspects of your culture that you can. Understanding our own cultures and histories helps us develop appreciation and humility for all cultures.</a:t>
            </a:r>
          </a:p>
          <a:p>
            <a:endParaRPr lang="en-US" dirty="0">
              <a:cs typeface="Calibri"/>
            </a:endParaRPr>
          </a:p>
          <a:p>
            <a:r>
              <a:rPr lang="en-US" dirty="0">
                <a:cs typeface="Calibri"/>
              </a:rPr>
              <a:t>Thank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DA2AF-2B97-4E06-A5E1-06F1BFD60FF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630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465887">
              <a:defRPr/>
            </a:pPr>
            <a:fld id="{6F3C1766-C845-4EC3-9C8F-F6AAF220BC69}" type="slidenum">
              <a:rPr lang="en-US">
                <a:solidFill>
                  <a:prstClr val="black"/>
                </a:solidFill>
                <a:latin typeface="Calibri" panose="020F0502020204030204"/>
              </a:rPr>
              <a:pPr defTabSz="465887">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3534964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Sarah Pesi </a:t>
            </a:r>
          </a:p>
        </p:txBody>
      </p:sp>
      <p:sp>
        <p:nvSpPr>
          <p:cNvPr id="4" name="Slide Number Placeholder 3"/>
          <p:cNvSpPr>
            <a:spLocks noGrp="1"/>
          </p:cNvSpPr>
          <p:nvPr>
            <p:ph type="sldNum" sz="quarter" idx="5"/>
          </p:nvPr>
        </p:nvSpPr>
        <p:spPr/>
        <p:txBody>
          <a:bodyPr/>
          <a:lstStyle/>
          <a:p>
            <a:pPr defTabSz="931774">
              <a:defRPr/>
            </a:pPr>
            <a:fld id="{2EE4387A-FBC9-43B8-8C8B-00FD4BC7DD87}" type="slidenum">
              <a:rPr lang="en-US">
                <a:solidFill>
                  <a:prstClr val="black"/>
                </a:solidFill>
                <a:latin typeface="Calibri" panose="020F0502020204030204"/>
              </a:rPr>
              <a:pPr defTabSz="931774">
                <a:def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8791406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Good morning Western Behavioral Health. My name is Courtney Abegunde and I am so thrilled to be here with you to talk about my work building communities for Black mental wellness. But before I can tell you where I'm at with this, I think it's important to tell you where I've been. One of the greatest habits I picked up here at Western is to start with gratitude and appreciation, for the people and the efforts it takes to make things happen. And I'm going to really lean into this because as you'll hear in my talk today, oftentimes there's no movement forward without and acknowledgement and recognition of the past. So, today I'll start with that appreciation.</a:t>
            </a:r>
            <a:endParaRPr lang="en-US">
              <a:cs typeface="Calibri"/>
            </a:endParaRPr>
          </a:p>
          <a:p>
            <a:pPr>
              <a:lnSpc>
                <a:spcPct val="90000"/>
              </a:lnSpc>
              <a:spcBef>
                <a:spcPts val="1000"/>
              </a:spcBef>
            </a:pPr>
            <a:endParaRPr lang="en-US"/>
          </a:p>
          <a:p>
            <a:pPr>
              <a:lnSpc>
                <a:spcPct val="90000"/>
              </a:lnSpc>
              <a:spcBef>
                <a:spcPts val="1000"/>
              </a:spcBef>
            </a:pPr>
            <a:r>
              <a:rPr lang="en-US">
                <a:cs typeface="Calibri"/>
              </a:rPr>
              <a:t>Thank you Comprehensive Recovery Services for employing me for 7 amazing years. I did some of the most amazing work of my career with some of the most brilliant and compassionate people I've ever met. There are too many of you to individually list, and so I'm going to brag for a few minutes about the amazing work we did together and which I know you continue with rigor today.</a:t>
            </a:r>
          </a:p>
          <a:p>
            <a:pPr>
              <a:lnSpc>
                <a:spcPct val="90000"/>
              </a:lnSpc>
              <a:spcBef>
                <a:spcPts val="1000"/>
              </a:spcBef>
            </a:pPr>
            <a:endParaRPr lang="en-US">
              <a:cs typeface="Calibri"/>
            </a:endParaRPr>
          </a:p>
          <a:p>
            <a:pPr>
              <a:lnSpc>
                <a:spcPct val="90000"/>
              </a:lnSpc>
              <a:spcBef>
                <a:spcPts val="1000"/>
              </a:spcBef>
            </a:pPr>
            <a:r>
              <a:rPr lang="en-US">
                <a:cs typeface="Calibri"/>
              </a:rPr>
              <a:t>As was mentioned already, I had 3 (</a:t>
            </a:r>
            <a:r>
              <a:rPr lang="en-US" err="1">
                <a:cs typeface="Calibri"/>
              </a:rPr>
              <a:t>ish</a:t>
            </a:r>
            <a:r>
              <a:rPr lang="en-US">
                <a:cs typeface="Calibri"/>
              </a:rPr>
              <a:t>) jobs while working at Western and CRS. </a:t>
            </a:r>
          </a:p>
          <a:p>
            <a:pPr>
              <a:lnSpc>
                <a:spcPct val="90000"/>
              </a:lnSpc>
              <a:spcBef>
                <a:spcPts val="1000"/>
              </a:spcBef>
            </a:pPr>
            <a:endParaRPr lang="en-US">
              <a:cs typeface="Calibri"/>
            </a:endParaRPr>
          </a:p>
          <a:p>
            <a:pPr>
              <a:lnSpc>
                <a:spcPct val="90000"/>
              </a:lnSpc>
              <a:spcBef>
                <a:spcPts val="1000"/>
              </a:spcBef>
            </a:pPr>
            <a:r>
              <a:rPr lang="en-US">
                <a:cs typeface="Calibri"/>
              </a:rPr>
              <a:t>First, I was a Research Coordinator to the TRENDS study. </a:t>
            </a:r>
          </a:p>
          <a:p>
            <a:pPr>
              <a:lnSpc>
                <a:spcPct val="90000"/>
              </a:lnSpc>
              <a:spcBef>
                <a:spcPts val="1000"/>
              </a:spcBef>
            </a:pPr>
            <a:endParaRPr lang="en-US">
              <a:cs typeface="Calibri"/>
            </a:endParaRPr>
          </a:p>
          <a:p>
            <a:pPr>
              <a:lnSpc>
                <a:spcPct val="90000"/>
              </a:lnSpc>
              <a:spcBef>
                <a:spcPts val="1000"/>
              </a:spcBef>
            </a:pPr>
            <a:r>
              <a:rPr lang="en-US">
                <a:cs typeface="Calibri"/>
              </a:rPr>
              <a:t>I'm grateful for that role because it was a crash course in the complex needs of folks diagnosed with serious mental illnesses and their families. </a:t>
            </a:r>
          </a:p>
          <a:p>
            <a:pPr>
              <a:lnSpc>
                <a:spcPct val="90000"/>
              </a:lnSpc>
              <a:spcBef>
                <a:spcPts val="1000"/>
              </a:spcBef>
            </a:pPr>
            <a:endParaRPr lang="en-US">
              <a:cs typeface="Calibri"/>
            </a:endParaRPr>
          </a:p>
          <a:p>
            <a:pPr>
              <a:lnSpc>
                <a:spcPct val="90000"/>
              </a:lnSpc>
              <a:spcBef>
                <a:spcPts val="1000"/>
              </a:spcBef>
            </a:pPr>
            <a:r>
              <a:rPr lang="en-US">
                <a:cs typeface="Calibri"/>
              </a:rPr>
              <a:t>I learned that despite significant reductions in national average rates of smoking, high rates of smoking persist in individuals with Schizophrenia and other SMI, and these folks are more likely to smoke larger quantities with greater challenges quitting. </a:t>
            </a:r>
          </a:p>
          <a:p>
            <a:pPr>
              <a:lnSpc>
                <a:spcPct val="90000"/>
              </a:lnSpc>
              <a:spcBef>
                <a:spcPts val="1000"/>
              </a:spcBef>
            </a:pPr>
            <a:endParaRPr lang="en-US">
              <a:cs typeface="Calibri"/>
            </a:endParaRPr>
          </a:p>
          <a:p>
            <a:pPr>
              <a:lnSpc>
                <a:spcPct val="90000"/>
              </a:lnSpc>
              <a:spcBef>
                <a:spcPts val="1000"/>
              </a:spcBef>
            </a:pPr>
            <a:r>
              <a:rPr lang="en-US">
                <a:cs typeface="Calibri"/>
              </a:rPr>
              <a:t>TRENDS was a first practical example of identifying a health disparity and problem solving around the unique needs of the individuals we were hoping to help. Individuals diagnosed SMI may need additional support around quitting, and interventions should account for their unique circumstances (comorbidities, multiple medications, characteristics of mental illness that likely compound the problem- negative symptoms like low motivation, lack of pleasure/loss of interest, </a:t>
            </a:r>
            <a:r>
              <a:rPr lang="en-US" err="1">
                <a:cs typeface="Calibri"/>
              </a:rPr>
              <a:t>etc</a:t>
            </a:r>
            <a:r>
              <a:rPr lang="en-US">
                <a:cs typeface="Calibri"/>
              </a:rPr>
              <a:t>). This would  be a common theme across the work at CRS.</a:t>
            </a:r>
          </a:p>
          <a:p>
            <a:pPr>
              <a:lnSpc>
                <a:spcPct val="90000"/>
              </a:lnSpc>
              <a:spcBef>
                <a:spcPts val="1000"/>
              </a:spcBef>
            </a:pPr>
            <a:endParaRPr lang="en-US">
              <a:cs typeface="Calibri"/>
            </a:endParaRPr>
          </a:p>
          <a:p>
            <a:pPr>
              <a:lnSpc>
                <a:spcPct val="90000"/>
              </a:lnSpc>
              <a:spcBef>
                <a:spcPts val="1000"/>
              </a:spcBef>
            </a:pPr>
            <a:r>
              <a:rPr lang="en-US">
                <a:cs typeface="Calibri"/>
              </a:rPr>
              <a:t>…. Honestly I was super distracted while at TRENDS. I was supposed to be focused simply on the trial and the protocol. Research coordinators know this... recruitment, protocol, reporting, numbers </a:t>
            </a:r>
            <a:r>
              <a:rPr lang="en-US" err="1">
                <a:cs typeface="Calibri"/>
              </a:rPr>
              <a:t>numbers</a:t>
            </a:r>
            <a:r>
              <a:rPr lang="en-US">
                <a:cs typeface="Calibri"/>
              </a:rPr>
              <a:t> </a:t>
            </a:r>
            <a:r>
              <a:rPr lang="en-US" err="1">
                <a:cs typeface="Calibri"/>
              </a:rPr>
              <a:t>numbers</a:t>
            </a:r>
            <a:r>
              <a:rPr lang="en-US">
                <a:cs typeface="Calibri"/>
              </a:rPr>
              <a:t>- when I was so much more focused on our subjects' lives, their history, how they were doing, and what's being done to help. I needed to get back to treatment and care.</a:t>
            </a:r>
          </a:p>
          <a:p>
            <a:pPr>
              <a:lnSpc>
                <a:spcPct val="90000"/>
              </a:lnSpc>
              <a:spcBef>
                <a:spcPts val="1000"/>
              </a:spcBef>
            </a:pPr>
            <a:endParaRPr lang="en-US">
              <a:cs typeface="Calibri"/>
            </a:endParaRPr>
          </a:p>
          <a:p>
            <a:pPr>
              <a:lnSpc>
                <a:spcPct val="90000"/>
              </a:lnSpc>
              <a:spcBef>
                <a:spcPts val="1000"/>
              </a:spcBef>
            </a:pPr>
            <a:r>
              <a:rPr lang="en-US">
                <a:cs typeface="Calibri"/>
              </a:rPr>
              <a:t>And so I was thrilled with the opportunity to move to the STEP clinic. STEP was (and is) doing incredible work toward proactively addressing the all encompassing impacts of serious mental illness with the Coordinated Specialty Care model. </a:t>
            </a:r>
          </a:p>
          <a:p>
            <a:pPr>
              <a:lnSpc>
                <a:spcPct val="90000"/>
              </a:lnSpc>
              <a:spcBef>
                <a:spcPts val="1000"/>
              </a:spcBef>
            </a:pPr>
            <a:endParaRPr lang="en-US">
              <a:cs typeface="Calibri"/>
            </a:endParaRPr>
          </a:p>
          <a:p>
            <a:pPr>
              <a:lnSpc>
                <a:spcPct val="90000"/>
              </a:lnSpc>
              <a:spcBef>
                <a:spcPts val="1000"/>
              </a:spcBef>
            </a:pPr>
            <a:r>
              <a:rPr lang="en-US">
                <a:cs typeface="Calibri"/>
              </a:rPr>
              <a:t>Recognizing that comprehensive early intervention can improve quality of life, first-episode psychosis programs like STEP are leaning into comprehensive care in mindful, practical, and methodical ways- Evidence based therapies for psychosis and medication management, </a:t>
            </a:r>
            <a:r>
              <a:rPr lang="en-US"/>
              <a:t>supported employment, peer support, family support/psychoeducation, blended service coordination</a:t>
            </a:r>
            <a:r>
              <a:rPr lang="en-US">
                <a:cs typeface="Calibri"/>
              </a:rPr>
              <a:t>, and clinical pharmacy integrated and under one roof. STEP gave me a big assignment- figure out how to help people show up to their intakes. We established a sort of referral warm line, and started engagement as early as possible. If you went to the ED for a psychotic episode and were referred to STEP around 2017-20, I was on your butt. I was calling, I went to the unit, I collaborated on the treatment teams inpatient, I got releases for natural supports early, we talked psychoeducation, support for successful functioning, and maintaining hope.   I'm grateful for this time because I learned about presenting problems and their ties to cultural perceptions of illness. I started asking questions like "What's your take on what’s going on, and what does this mean for you and your family?". </a:t>
            </a:r>
          </a:p>
          <a:p>
            <a:pPr>
              <a:lnSpc>
                <a:spcPct val="90000"/>
              </a:lnSpc>
              <a:spcBef>
                <a:spcPts val="1000"/>
              </a:spcBef>
            </a:pPr>
            <a:endParaRPr lang="en-US">
              <a:cs typeface="Calibri"/>
            </a:endParaRPr>
          </a:p>
          <a:p>
            <a:pPr>
              <a:lnSpc>
                <a:spcPct val="90000"/>
              </a:lnSpc>
              <a:spcBef>
                <a:spcPts val="1000"/>
              </a:spcBef>
            </a:pPr>
            <a:r>
              <a:rPr lang="en-US">
                <a:cs typeface="Calibri"/>
              </a:rPr>
              <a:t>I thought I was being proactive and assertive at STEP, and then I went to Western Psych Community Treatment Teams, where they put the Assertive in Assertive Community Treatment.</a:t>
            </a:r>
          </a:p>
          <a:p>
            <a:pPr>
              <a:lnSpc>
                <a:spcPct val="90000"/>
              </a:lnSpc>
              <a:spcBef>
                <a:spcPts val="1000"/>
              </a:spcBef>
            </a:pPr>
            <a:endParaRPr lang="en-US">
              <a:cs typeface="Calibri"/>
            </a:endParaRPr>
          </a:p>
          <a:p>
            <a:pPr>
              <a:lnSpc>
                <a:spcPct val="90000"/>
              </a:lnSpc>
              <a:spcBef>
                <a:spcPts val="1000"/>
              </a:spcBef>
            </a:pPr>
            <a:r>
              <a:rPr lang="en-US">
                <a:cs typeface="Calibri"/>
              </a:rPr>
              <a:t>If STEP was on 100 with the throttle, CTT was on 1000.</a:t>
            </a:r>
          </a:p>
          <a:p>
            <a:pPr>
              <a:lnSpc>
                <a:spcPct val="90000"/>
              </a:lnSpc>
              <a:spcBef>
                <a:spcPts val="1000"/>
              </a:spcBef>
            </a:pPr>
            <a:endParaRPr lang="en-US">
              <a:cs typeface="Calibri"/>
            </a:endParaRPr>
          </a:p>
          <a:p>
            <a:pPr>
              <a:lnSpc>
                <a:spcPct val="90000"/>
              </a:lnSpc>
              <a:spcBef>
                <a:spcPts val="1000"/>
              </a:spcBef>
            </a:pPr>
            <a:r>
              <a:rPr lang="en-US">
                <a:cs typeface="Calibri"/>
              </a:rPr>
              <a:t>CTT shaped my concepts for teamwork and leadership, grounding shared decision making in dignity and respect, motivational interviewing/stagewise care, and psych rehab/skills acquisition. Team Leads at CTT are tasked with helping the team hold the model together and keeping it all moving like clock work. This is an incredible lift always, but especially during a pandemic. Thank you CTT for always reminding me to stick with what works and that the proof is in the pudding- the ACT model lays a good foundation, and when things are feeling out of alignment getting back to basics is all we need. CTT teams aren't just clinicians, they are advocates, detectives, collaborators, problem solvers, solution focused agents of care. They are the savviest people I have ever met and I'm grateful for some of the best advice I've ever received: start with appreciation (or a celebration), and when in doubt, google it.</a:t>
            </a:r>
            <a:endParaRPr lang="en-US"/>
          </a:p>
          <a:p>
            <a:pPr>
              <a:lnSpc>
                <a:spcPct val="90000"/>
              </a:lnSpc>
              <a:spcBef>
                <a:spcPts val="1000"/>
              </a:spcBef>
            </a:pPr>
            <a:endParaRPr lang="en-US">
              <a:cs typeface="Calibri"/>
            </a:endParaRPr>
          </a:p>
          <a:p>
            <a:pPr>
              <a:lnSpc>
                <a:spcPct val="90000"/>
              </a:lnSpc>
              <a:spcBef>
                <a:spcPts val="1000"/>
              </a:spcBef>
            </a:pPr>
            <a:r>
              <a:rPr lang="en-US">
                <a:cs typeface="Calibri"/>
              </a:rPr>
              <a:t>So how does this all relate to why I'm here today?</a:t>
            </a:r>
          </a:p>
          <a:p>
            <a:pPr>
              <a:lnSpc>
                <a:spcPct val="90000"/>
              </a:lnSpc>
              <a:spcBef>
                <a:spcPts val="1000"/>
              </a:spcBef>
            </a:pPr>
            <a:endParaRPr lang="en-US">
              <a:cs typeface="Calibri"/>
            </a:endParaRPr>
          </a:p>
          <a:p>
            <a:pPr>
              <a:lnSpc>
                <a:spcPct val="90000"/>
              </a:lnSpc>
              <a:spcBef>
                <a:spcPts val="1000"/>
              </a:spcBef>
            </a:pPr>
            <a:r>
              <a:rPr lang="en-US">
                <a:cs typeface="Calibri"/>
              </a:rPr>
              <a:t>The reality is that I was spending all of this time working on aggressive and comprehensive treatments plans, researching methods at increasing engagement and treatment follow through. I was realizing there's more at work here than perceived lack of motivation. I learned that people who look like me are less likely to reap benefits from these programs because of barriers to care (access, transportation, stigma, racism). I learned Black folks are more likely to encounter care through emergency services or involuntarily through forced hospitalization or imprisonment. I learned that opportunities for mental wellness support are less likely to be located in Black neighborhoods. Further, when Black folks do enter the health care system, Blacks are more likely to be misdiagnosed and less likely to receive evidence based treatments. Further, I was becoming more concerned with a lack of Black representation in our field, and how that leads to less understanding of Black issues, needs, preferences in care.</a:t>
            </a:r>
          </a:p>
          <a:p>
            <a:pPr>
              <a:lnSpc>
                <a:spcPct val="90000"/>
              </a:lnSpc>
              <a:spcBef>
                <a:spcPts val="1000"/>
              </a:spcBef>
            </a:pPr>
            <a:endParaRPr lang="en-US">
              <a:cs typeface="Calibri"/>
            </a:endParaRPr>
          </a:p>
          <a:p>
            <a:pPr>
              <a:lnSpc>
                <a:spcPct val="90000"/>
              </a:lnSpc>
              <a:spcBef>
                <a:spcPts val="1000"/>
              </a:spcBef>
            </a:pPr>
            <a:r>
              <a:rPr lang="en-US">
                <a:cs typeface="Calibri"/>
              </a:rPr>
              <a:t>The route of all this was popularly conceptualized as a need for cultural competence and subsequent calls for routing out and addressing implicit biases. This felt like tedious work. Everyone seemed so at ease with using words like bias and culture, but this seemed to just touch the surface of what was happening. I was growing increasingly frustrated and concerned that implicit bias training was not actually helpful, that it did not address the problem at hand or help us really examine inequities in a way that would lead to actionable solutions. It also seemed like the pressure was on healthcare workers to rid ourselves of bias, when in reality it seemed more like something that needed to be rigorously checked, and not left to promises of its absence. It felt like I was spinning my wheels and that "cultural competence" and "DEI" were red herrings that allowed the unnamed problem to be addressed. DEI conversations at this time were more likely to say "bias" than "racism". </a:t>
            </a:r>
          </a:p>
          <a:p>
            <a:pPr>
              <a:lnSpc>
                <a:spcPct val="90000"/>
              </a:lnSpc>
              <a:spcBef>
                <a:spcPts val="1000"/>
              </a:spcBef>
            </a:pPr>
            <a:endParaRPr lang="en-US">
              <a:cs typeface="Calibri"/>
            </a:endParaRPr>
          </a:p>
          <a:p>
            <a:pPr>
              <a:lnSpc>
                <a:spcPct val="90000"/>
              </a:lnSpc>
              <a:spcBef>
                <a:spcPts val="1000"/>
              </a:spcBef>
            </a:pPr>
            <a:r>
              <a:rPr lang="en-US">
                <a:cs typeface="Calibri"/>
              </a:rPr>
              <a:t>Community organizers sometimes talk about the moments in life that radicalized them- the moments that cause you to lose your patience with change and building consensus. Because lives are at stake. There are two events that radicalized me- The murder of George Floyd and my family's personal experiences with medical racism during the illness and eventual passing of my father in law, may he rest in everlasting peace. </a:t>
            </a:r>
          </a:p>
          <a:p>
            <a:pPr>
              <a:lnSpc>
                <a:spcPct val="90000"/>
              </a:lnSpc>
              <a:spcBef>
                <a:spcPts val="1000"/>
              </a:spcBef>
            </a:pPr>
            <a:endParaRPr lang="en-US">
              <a:cs typeface="Calibri"/>
            </a:endParaRPr>
          </a:p>
          <a:p>
            <a:pPr>
              <a:lnSpc>
                <a:spcPct val="90000"/>
              </a:lnSpc>
              <a:spcBef>
                <a:spcPts val="1000"/>
              </a:spcBef>
            </a:pPr>
            <a:endParaRPr lang="en-US">
              <a:cs typeface="Calibri"/>
            </a:endParaRPr>
          </a:p>
          <a:p>
            <a:pPr>
              <a:lnSpc>
                <a:spcPct val="90000"/>
              </a:lnSpc>
              <a:spcBef>
                <a:spcPts val="1000"/>
              </a:spcBef>
            </a:pPr>
            <a:endParaRPr lang="en-US">
              <a:cs typeface="Calibri"/>
            </a:endParaRPr>
          </a:p>
          <a:p>
            <a:pPr marL="457200" indent="-285750">
              <a:lnSpc>
                <a:spcPct val="90000"/>
              </a:lnSpc>
              <a:spcBef>
                <a:spcPts val="1000"/>
              </a:spcBef>
              <a:buFont typeface="Courier New,monospace"/>
              <a:buChar char="o"/>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DA2AF-2B97-4E06-A5E1-06F1BFD60FF8}"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513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Historical adversity, which included slavery, sharecropping, and race-based exclusion from health, educational, social, and economic resources, translates into the socioeconomic disparities experienced by African Americans today. </a:t>
            </a:r>
          </a:p>
          <a:p>
            <a:endParaRPr lang="en-US"/>
          </a:p>
          <a:p>
            <a:r>
              <a:rPr lang="en-US"/>
              <a:t>Socioeconomic status, in turn, is linked to mental health: Poor mental health is more common among those who are impoverished than among those who are more affluent. </a:t>
            </a:r>
          </a:p>
          <a:p>
            <a:endParaRPr lang="en-US"/>
          </a:p>
          <a:p>
            <a:r>
              <a:rPr lang="en-US"/>
              <a:t>Also related to socioeconomic status is the increased likelihood of African Americans becoming members of high-need populations, such as people who are homeless, incarcerated, or have substance abuse problems, and children who come to the attention of child welfare authorities and are placed in foster care. </a:t>
            </a:r>
          </a:p>
          <a:p>
            <a:endParaRPr lang="en-US"/>
          </a:p>
          <a:p>
            <a:r>
              <a:rPr lang="en-US"/>
              <a:t>The social determinants of health (SDH) are the non-medical factors that influence health outcomes. They are the conditions in which people are born, grow, work, live, and age, and the wider set of forces and systems shaping the conditions of daily life. These forces and systems include economic policies and systems, development agendas, social norms, social policies and political systems.</a:t>
            </a:r>
          </a:p>
          <a:p>
            <a:endParaRPr lang="en-US"/>
          </a:p>
          <a:p>
            <a:r>
              <a:rPr lang="en-US"/>
              <a:t>The SDH have an important influence on health inequities - the unfair and avoidable differences in health status seen within and between countries. In countries at all levels of income, health and illness follow a social gradient: the lower the socioeconomic position, the worse the health.</a:t>
            </a:r>
          </a:p>
          <a:p>
            <a:endParaRPr lang="en-US"/>
          </a:p>
          <a:p>
            <a:r>
              <a:rPr lang="en-US"/>
              <a:t>The following list provides examples of the social determinants of health, which can influence health equity in positive and negative ways:</a:t>
            </a:r>
            <a:endParaRPr lang="en-US">
              <a:cs typeface="Calibri" panose="020F0502020204030204"/>
            </a:endParaRPr>
          </a:p>
          <a:p>
            <a:endParaRPr lang="en-US"/>
          </a:p>
          <a:p>
            <a:pPr marL="171450" indent="-171450">
              <a:buFont typeface="Arial,Sans-Serif"/>
              <a:buChar char="•"/>
            </a:pPr>
            <a:r>
              <a:rPr lang="en-US"/>
              <a:t>Income and social protection</a:t>
            </a:r>
          </a:p>
          <a:p>
            <a:pPr marL="171450" indent="-171450">
              <a:buFont typeface="Arial,Sans-Serif"/>
              <a:buChar char="•"/>
            </a:pPr>
            <a:r>
              <a:rPr lang="en-US"/>
              <a:t>Education</a:t>
            </a:r>
          </a:p>
          <a:p>
            <a:pPr marL="171450" indent="-171450">
              <a:buFont typeface="Arial,Sans-Serif"/>
              <a:buChar char="•"/>
            </a:pPr>
            <a:r>
              <a:rPr lang="en-US"/>
              <a:t>Unemployment and job insecurity</a:t>
            </a:r>
          </a:p>
          <a:p>
            <a:pPr marL="171450" indent="-171450">
              <a:buFont typeface="Arial,Sans-Serif"/>
              <a:buChar char="•"/>
            </a:pPr>
            <a:r>
              <a:rPr lang="en-US"/>
              <a:t>Working life conditions</a:t>
            </a:r>
          </a:p>
          <a:p>
            <a:pPr marL="171450" indent="-171450">
              <a:buFont typeface="Arial,Sans-Serif"/>
              <a:buChar char="•"/>
            </a:pPr>
            <a:r>
              <a:rPr lang="en-US"/>
              <a:t>Food insecurity</a:t>
            </a:r>
          </a:p>
          <a:p>
            <a:pPr marL="171450" indent="-171450">
              <a:buFont typeface="Arial,Sans-Serif"/>
              <a:buChar char="•"/>
            </a:pPr>
            <a:r>
              <a:rPr lang="en-US"/>
              <a:t>Housing, basic amenities and the environment</a:t>
            </a:r>
          </a:p>
          <a:p>
            <a:pPr marL="171450" indent="-171450">
              <a:buFont typeface="Arial,Sans-Serif"/>
              <a:buChar char="•"/>
            </a:pPr>
            <a:r>
              <a:rPr lang="en-US"/>
              <a:t>Early childhood development</a:t>
            </a:r>
          </a:p>
          <a:p>
            <a:pPr marL="171450" indent="-171450">
              <a:buFont typeface="Arial,Sans-Serif"/>
              <a:buChar char="•"/>
            </a:pPr>
            <a:r>
              <a:rPr lang="en-US"/>
              <a:t>Social inclusion and non-discrimination</a:t>
            </a:r>
          </a:p>
          <a:p>
            <a:pPr marL="171450" indent="-171450">
              <a:buFont typeface="Arial,Sans-Serif"/>
              <a:buChar char="•"/>
            </a:pPr>
            <a:r>
              <a:rPr lang="en-US"/>
              <a:t>Structural conflict</a:t>
            </a:r>
          </a:p>
          <a:p>
            <a:pPr marL="171450" indent="-171450">
              <a:buFont typeface="Arial,Sans-Serif"/>
              <a:buChar char="•"/>
            </a:pPr>
            <a:r>
              <a:rPr lang="en-US"/>
              <a:t>Access to affordable health services of decent quality.</a:t>
            </a:r>
          </a:p>
          <a:p>
            <a:endParaRPr lang="en-US"/>
          </a:p>
          <a:p>
            <a:r>
              <a:rPr lang="en-US"/>
              <a:t>Research shows that the social determinants can be more important than health care or lifestyle choices in influencing health. For example, numerous studies suggest that SDH account for between 30-55% of health outcomes. In addition, estimates show that the contribution of sectors outside health to population health outcomes exceeds the contribution from the health sector.</a:t>
            </a:r>
            <a:endParaRPr lang="en-US">
              <a:cs typeface="Calibri" panose="020F0502020204030204"/>
            </a:endParaRPr>
          </a:p>
          <a:p>
            <a:endParaRPr lang="en-US"/>
          </a:p>
          <a:p>
            <a:r>
              <a:rPr lang="en-US"/>
              <a:t>Addressing SDH appropriately is fundamental for improving health and reducing longstanding inequities in health, which requires action by all sectors and civil society.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DA2AF-2B97-4E06-A5E1-06F1BFD60FF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176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cs typeface="+mn-lt"/>
              </a:rPr>
            </a:br>
            <a:r>
              <a:rPr lang="en-US">
                <a:cs typeface="Calibri"/>
              </a:rPr>
              <a:t>Racism is a form of oppression based on race. Oppression takes into account agent and target group membership, and considers who is positioned to hold power and who is positioned to not hold power (or whose power is removed). </a:t>
            </a:r>
          </a:p>
          <a:p>
            <a:endParaRPr lang="en-US">
              <a:cs typeface="Calibri"/>
            </a:endParaRPr>
          </a:p>
          <a:p>
            <a:r>
              <a:rPr lang="en-US">
                <a:cs typeface="Calibri"/>
              </a:rPr>
              <a:t>White supremacy is a vehicle of racism- the belief that white people are inherently superior to other races, and in practice is enacted through social norms and institutional practices, and also includes 4 types of racism. </a:t>
            </a:r>
          </a:p>
          <a:p>
            <a:endParaRPr lang="en-US">
              <a:cs typeface="Calibri"/>
            </a:endParaRPr>
          </a:p>
          <a:p>
            <a:r>
              <a:rPr lang="en-US">
                <a:cs typeface="Calibri"/>
              </a:rPr>
              <a:t>Institutional racism: Policies, practices, procedures, and culture of an institution or system that work better for white people and cause harm to people of color. Regardless of intent, the actual impact is the main point. </a:t>
            </a:r>
          </a:p>
          <a:p>
            <a:endParaRPr lang="en-US">
              <a:cs typeface="Calibri"/>
            </a:endParaRPr>
          </a:p>
          <a:p>
            <a:r>
              <a:rPr lang="en-US">
                <a:cs typeface="Calibri"/>
              </a:rPr>
              <a:t>Example: Admissions restrictions, closure and privatization of hospitals, "patient dumping"</a:t>
            </a:r>
          </a:p>
          <a:p>
            <a:endParaRPr lang="en-US">
              <a:cs typeface="Calibri"/>
            </a:endParaRPr>
          </a:p>
          <a:p>
            <a:r>
              <a:rPr lang="en-US">
                <a:cs typeface="Calibri"/>
              </a:rPr>
              <a:t>Structural racism: The history, culture, and current reality of racism across institutions and/or systems; the overlapping web of multiple institutions. Policies in practice that reinforce that Black lives don’t matter.</a:t>
            </a:r>
          </a:p>
          <a:p>
            <a:endParaRPr lang="en-US">
              <a:cs typeface="Calibri"/>
            </a:endParaRPr>
          </a:p>
          <a:p>
            <a:r>
              <a:rPr lang="en-US">
                <a:cs typeface="Calibri"/>
              </a:rPr>
              <a:t>Example: Healthcare is provided primarily based on an individual's ability to pay (or availability of insurance) rather than on medical need. Black people have less access to affordable healthcare due to lower SES on average, so needed treatment is </a:t>
            </a:r>
            <a:r>
              <a:rPr lang="en-US" err="1">
                <a:cs typeface="Calibri"/>
              </a:rPr>
              <a:t>forgoed</a:t>
            </a:r>
            <a:r>
              <a:rPr lang="en-US">
                <a:cs typeface="Calibri"/>
              </a:rPr>
              <a:t> leading to worse health outcomes.</a:t>
            </a:r>
          </a:p>
          <a:p>
            <a:endParaRPr lang="en-US">
              <a:cs typeface="Calibri"/>
            </a:endParaRPr>
          </a:p>
          <a:p>
            <a:r>
              <a:rPr lang="en-US">
                <a:cs typeface="Calibri"/>
              </a:rPr>
              <a:t>Interpersonal racism: Prejudice, bias, discrimination, individual and relational acts of racist violence. </a:t>
            </a:r>
          </a:p>
          <a:p>
            <a:endParaRPr lang="en-US">
              <a:cs typeface="Calibri"/>
            </a:endParaRPr>
          </a:p>
          <a:p>
            <a:r>
              <a:rPr lang="en-US">
                <a:cs typeface="Calibri"/>
              </a:rPr>
              <a:t>Example: Race based bullying, assault, threats, jokes, microaggressions, etc.</a:t>
            </a:r>
          </a:p>
          <a:p>
            <a:endParaRPr lang="en-US">
              <a:cs typeface="Calibri"/>
            </a:endParaRPr>
          </a:p>
          <a:p>
            <a:r>
              <a:rPr lang="en-US">
                <a:cs typeface="Calibri"/>
              </a:rPr>
              <a:t>Internalized racism: The internalization of racist stereotypes, values, images, and ideologies. This can be broken down into Internalized Racial Inferiority (acceptance of white supremacy into internal views of self and others: colorism, anti-Blackness) or Internalized Racial Superiority (acceptance of white supremacy into superior definition of self, rooted in historical positioning of superiority over other races. This manifests in the privileges, advantages, and power).</a:t>
            </a:r>
          </a:p>
          <a:p>
            <a:endParaRPr lang="en-US">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DA2AF-2B97-4E06-A5E1-06F1BFD60FF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898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Intergenerational trauma is the impact of severe trauma across generations with evidence of biological and social mechanisms of passing down generations through DNA, memory, cultural messages/conditioning, family narratives and culture, aggressions and microaggressions, and internalized racism.</a:t>
            </a:r>
          </a:p>
          <a:p>
            <a:endParaRPr lang="en-US">
              <a:cs typeface="Calibri"/>
            </a:endParaRPr>
          </a:p>
          <a:p>
            <a:r>
              <a:rPr lang="en-US">
                <a:cs typeface="Calibri"/>
              </a:rPr>
              <a:t>Healing Justice de-centralizes whiteness, and asserts </a:t>
            </a:r>
            <a:r>
              <a:rPr lang="en-US"/>
              <a:t>collective healing and well-being requires centering the needs of the marginalized. </a:t>
            </a:r>
            <a:endParaRPr lang="en-US">
              <a:cs typeface="Calibri" panose="020F0502020204030204"/>
            </a:endParaRPr>
          </a:p>
          <a:p>
            <a:endParaRPr lang="en-US"/>
          </a:p>
          <a:p>
            <a:r>
              <a:rPr lang="en-US">
                <a:cs typeface="Calibri" panose="020F0502020204030204"/>
              </a:rPr>
              <a:t>It equally asserts that part of the work is transforming systems that cause harm. </a:t>
            </a:r>
          </a:p>
          <a:p>
            <a:endParaRPr lang="en-US">
              <a:cs typeface="Calibri" panose="020F0502020204030204"/>
            </a:endParaRPr>
          </a:p>
          <a:p>
            <a:r>
              <a:rPr lang="en-US"/>
              <a:t>It includes incorporating pieces of the self that have been lost due to intrapersonal racism, and calls on a return to Black traditions of care that have been forcibly removed from and devalued in favor of dominating perceptions of healing over time.</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DA2AF-2B97-4E06-A5E1-06F1BFD60FF8}"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11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 what does that look like in practice?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DA2AF-2B97-4E06-A5E1-06F1BFD60FF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408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DA2AF-2B97-4E06-A5E1-06F1BFD60FF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0647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7DA2AF-2B97-4E06-A5E1-06F1BFD60FF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3321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0F9626-60FC-43C1-97DF-A0826EB1E21B}" type="datetime1">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791722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9294B2E-943E-493A-9BC6-CFDAA445EC40}" type="datetime1">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2615995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CC39351-CFA8-4282-A845-6E3DD637AA52}" type="datetime1">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7393595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06967" y="463375"/>
            <a:ext cx="3439160" cy="636008"/>
          </a:xfrm>
          <a:prstGeom prst="rect">
            <a:avLst/>
          </a:prstGeom>
        </p:spPr>
        <p:txBody>
          <a:bodyPr wrap="square" lIns="0" tIns="0" rIns="0" bIns="0">
            <a:spAutoFit/>
          </a:bodyPr>
          <a:lstStyle>
            <a:lvl1pPr>
              <a:defRPr sz="4133" b="1" i="0">
                <a:solidFill>
                  <a:srgbClr val="02218C"/>
                </a:solidFill>
                <a:latin typeface="Arial"/>
                <a:cs typeface="Arial"/>
              </a:defRPr>
            </a:lvl1pPr>
          </a:lstStyle>
          <a:p>
            <a:endParaRPr/>
          </a:p>
        </p:txBody>
      </p:sp>
      <p:sp>
        <p:nvSpPr>
          <p:cNvPr id="3" name="Holder 3"/>
          <p:cNvSpPr>
            <a:spLocks noGrp="1"/>
          </p:cNvSpPr>
          <p:nvPr>
            <p:ph type="subTitle" idx="4"/>
          </p:nvPr>
        </p:nvSpPr>
        <p:spPr>
          <a:xfrm>
            <a:off x="1828800" y="3840481"/>
            <a:ext cx="8534400" cy="410433"/>
          </a:xfrm>
          <a:prstGeom prst="rect">
            <a:avLst/>
          </a:prstGeom>
        </p:spPr>
        <p:txBody>
          <a:bodyPr wrap="square" lIns="0" tIns="0" rIns="0" bIns="0">
            <a:spAutoFit/>
          </a:bodyPr>
          <a:lstStyle>
            <a:lvl1pPr>
              <a:defRPr sz="2667" b="0" i="0">
                <a:solidFill>
                  <a:srgbClr val="666666"/>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6" name="Holder 6"/>
          <p:cNvSpPr>
            <a:spLocks noGrp="1"/>
          </p:cNvSpPr>
          <p:nvPr>
            <p:ph type="sldNum" sz="quarter" idx="7"/>
          </p:nvPr>
        </p:nvSpPr>
        <p:spPr/>
        <p:txBody>
          <a:bodyPr lIns="0" tIns="0" rIns="0" bIns="0"/>
          <a:lstStyle>
            <a:lvl1pPr>
              <a:defRPr sz="1600" b="0" i="0">
                <a:solidFill>
                  <a:srgbClr val="9E9E88"/>
                </a:solidFill>
                <a:latin typeface="Calibri"/>
                <a:cs typeface="Calibri"/>
              </a:defRPr>
            </a:lvl1pPr>
          </a:lstStyle>
          <a:p>
            <a:pPr marL="50799">
              <a:lnSpc>
                <a:spcPts val="1653"/>
              </a:lnSpc>
            </a:pPr>
            <a:fld id="{81D60167-4931-47E6-BA6A-407CBD079E47}" type="slidenum">
              <a:rPr lang="en-US" smtClean="0"/>
              <a:pPr marL="50799">
                <a:lnSpc>
                  <a:spcPts val="1653"/>
                </a:lnSpc>
              </a:pPr>
              <a:t>‹#›</a:t>
            </a:fld>
            <a:endParaRPr lang="en-US" dirty="0"/>
          </a:p>
        </p:txBody>
      </p:sp>
    </p:spTree>
    <p:extLst>
      <p:ext uri="{BB962C8B-B14F-4D97-AF65-F5344CB8AC3E}">
        <p14:creationId xmlns:p14="http://schemas.microsoft.com/office/powerpoint/2010/main" val="2532200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706968" y="490807"/>
            <a:ext cx="10052473" cy="636008"/>
          </a:xfrm>
        </p:spPr>
        <p:txBody>
          <a:bodyPr lIns="0" tIns="0" rIns="0" bIns="0"/>
          <a:lstStyle>
            <a:lvl1pPr>
              <a:defRPr sz="4133" b="1" i="0">
                <a:solidFill>
                  <a:srgbClr val="02218C"/>
                </a:solidFill>
                <a:latin typeface="Arial"/>
                <a:cs typeface="Arial"/>
              </a:defRPr>
            </a:lvl1pPr>
          </a:lstStyle>
          <a:p>
            <a:endParaRPr/>
          </a:p>
        </p:txBody>
      </p:sp>
      <p:sp>
        <p:nvSpPr>
          <p:cNvPr id="3" name="Holder 3"/>
          <p:cNvSpPr>
            <a:spLocks noGrp="1"/>
          </p:cNvSpPr>
          <p:nvPr>
            <p:ph type="body" idx="1"/>
          </p:nvPr>
        </p:nvSpPr>
        <p:spPr>
          <a:xfrm>
            <a:off x="706967" y="1688254"/>
            <a:ext cx="10622279" cy="410433"/>
          </a:xfrm>
        </p:spPr>
        <p:txBody>
          <a:bodyPr lIns="0" tIns="0" rIns="0" bIns="0"/>
          <a:lstStyle>
            <a:lvl1pPr>
              <a:defRPr sz="2667" b="0" i="0">
                <a:solidFill>
                  <a:srgbClr val="666666"/>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6" name="Holder 6"/>
          <p:cNvSpPr>
            <a:spLocks noGrp="1"/>
          </p:cNvSpPr>
          <p:nvPr>
            <p:ph type="sldNum" sz="quarter" idx="7"/>
          </p:nvPr>
        </p:nvSpPr>
        <p:spPr/>
        <p:txBody>
          <a:bodyPr lIns="0" tIns="0" rIns="0" bIns="0"/>
          <a:lstStyle>
            <a:lvl1pPr>
              <a:defRPr sz="1600" b="0" i="0">
                <a:solidFill>
                  <a:srgbClr val="9E9E88"/>
                </a:solidFill>
                <a:latin typeface="Calibri"/>
                <a:cs typeface="Calibri"/>
              </a:defRPr>
            </a:lvl1pPr>
          </a:lstStyle>
          <a:p>
            <a:pPr marL="50799">
              <a:lnSpc>
                <a:spcPts val="1653"/>
              </a:lnSpc>
            </a:pPr>
            <a:fld id="{81D60167-4931-47E6-BA6A-407CBD079E47}" type="slidenum">
              <a:rPr lang="en-US" smtClean="0"/>
              <a:pPr marL="50799">
                <a:lnSpc>
                  <a:spcPts val="1653"/>
                </a:lnSpc>
              </a:pPr>
              <a:t>‹#›</a:t>
            </a:fld>
            <a:endParaRPr lang="en-US" dirty="0"/>
          </a:p>
        </p:txBody>
      </p:sp>
    </p:spTree>
    <p:extLst>
      <p:ext uri="{BB962C8B-B14F-4D97-AF65-F5344CB8AC3E}">
        <p14:creationId xmlns:p14="http://schemas.microsoft.com/office/powerpoint/2010/main" val="39535388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706968" y="490807"/>
            <a:ext cx="10052473" cy="636008"/>
          </a:xfrm>
        </p:spPr>
        <p:txBody>
          <a:bodyPr lIns="0" tIns="0" rIns="0" bIns="0"/>
          <a:lstStyle>
            <a:lvl1pPr>
              <a:defRPr sz="4133" b="1" i="0">
                <a:solidFill>
                  <a:srgbClr val="02218C"/>
                </a:solidFill>
                <a:latin typeface="Arial"/>
                <a:cs typeface="Arial"/>
              </a:defRPr>
            </a:lvl1pPr>
          </a:lstStyle>
          <a:p>
            <a:endParaRPr/>
          </a:p>
        </p:txBody>
      </p:sp>
      <p:sp>
        <p:nvSpPr>
          <p:cNvPr id="3" name="Holder 3"/>
          <p:cNvSpPr>
            <a:spLocks noGrp="1"/>
          </p:cNvSpPr>
          <p:nvPr>
            <p:ph sz="half" idx="2"/>
          </p:nvPr>
        </p:nvSpPr>
        <p:spPr>
          <a:xfrm>
            <a:off x="609600" y="1577340"/>
            <a:ext cx="5303520" cy="307777"/>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07777"/>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7" name="Holder 7"/>
          <p:cNvSpPr>
            <a:spLocks noGrp="1"/>
          </p:cNvSpPr>
          <p:nvPr>
            <p:ph type="sldNum" sz="quarter" idx="7"/>
          </p:nvPr>
        </p:nvSpPr>
        <p:spPr/>
        <p:txBody>
          <a:bodyPr lIns="0" tIns="0" rIns="0" bIns="0"/>
          <a:lstStyle>
            <a:lvl1pPr>
              <a:defRPr sz="1600" b="0" i="0">
                <a:solidFill>
                  <a:srgbClr val="9E9E88"/>
                </a:solidFill>
                <a:latin typeface="Calibri"/>
                <a:cs typeface="Calibri"/>
              </a:defRPr>
            </a:lvl1pPr>
          </a:lstStyle>
          <a:p>
            <a:pPr marL="50799">
              <a:lnSpc>
                <a:spcPts val="1653"/>
              </a:lnSpc>
            </a:pPr>
            <a:fld id="{81D60167-4931-47E6-BA6A-407CBD079E47}" type="slidenum">
              <a:rPr lang="en-US" smtClean="0"/>
              <a:pPr marL="50799">
                <a:lnSpc>
                  <a:spcPts val="1653"/>
                </a:lnSpc>
              </a:pPr>
              <a:t>‹#›</a:t>
            </a:fld>
            <a:endParaRPr lang="en-US" dirty="0"/>
          </a:p>
        </p:txBody>
      </p:sp>
    </p:spTree>
    <p:extLst>
      <p:ext uri="{BB962C8B-B14F-4D97-AF65-F5344CB8AC3E}">
        <p14:creationId xmlns:p14="http://schemas.microsoft.com/office/powerpoint/2010/main" val="10547072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706968" y="490807"/>
            <a:ext cx="10052473" cy="636008"/>
          </a:xfrm>
        </p:spPr>
        <p:txBody>
          <a:bodyPr lIns="0" tIns="0" rIns="0" bIns="0"/>
          <a:lstStyle>
            <a:lvl1pPr>
              <a:defRPr sz="4133" b="1" i="0">
                <a:solidFill>
                  <a:srgbClr val="02218C"/>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5" name="Holder 5"/>
          <p:cNvSpPr>
            <a:spLocks noGrp="1"/>
          </p:cNvSpPr>
          <p:nvPr>
            <p:ph type="sldNum" sz="quarter" idx="7"/>
          </p:nvPr>
        </p:nvSpPr>
        <p:spPr/>
        <p:txBody>
          <a:bodyPr lIns="0" tIns="0" rIns="0" bIns="0"/>
          <a:lstStyle>
            <a:lvl1pPr>
              <a:defRPr sz="1600" b="0" i="0">
                <a:solidFill>
                  <a:srgbClr val="9E9E88"/>
                </a:solidFill>
                <a:latin typeface="Calibri"/>
                <a:cs typeface="Calibri"/>
              </a:defRPr>
            </a:lvl1pPr>
          </a:lstStyle>
          <a:p>
            <a:pPr marL="50799">
              <a:lnSpc>
                <a:spcPts val="1653"/>
              </a:lnSpc>
            </a:pPr>
            <a:fld id="{81D60167-4931-47E6-BA6A-407CBD079E47}" type="slidenum">
              <a:rPr lang="en-US" smtClean="0"/>
              <a:pPr marL="50799">
                <a:lnSpc>
                  <a:spcPts val="1653"/>
                </a:lnSpc>
              </a:pPr>
              <a:t>‹#›</a:t>
            </a:fld>
            <a:endParaRPr lang="en-US" dirty="0"/>
          </a:p>
        </p:txBody>
      </p:sp>
    </p:spTree>
    <p:extLst>
      <p:ext uri="{BB962C8B-B14F-4D97-AF65-F5344CB8AC3E}">
        <p14:creationId xmlns:p14="http://schemas.microsoft.com/office/powerpoint/2010/main" val="262018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4" name="Holder 4"/>
          <p:cNvSpPr>
            <a:spLocks noGrp="1"/>
          </p:cNvSpPr>
          <p:nvPr>
            <p:ph type="sldNum" sz="quarter" idx="7"/>
          </p:nvPr>
        </p:nvSpPr>
        <p:spPr/>
        <p:txBody>
          <a:bodyPr lIns="0" tIns="0" rIns="0" bIns="0"/>
          <a:lstStyle>
            <a:lvl1pPr>
              <a:defRPr sz="1600" b="0" i="0">
                <a:solidFill>
                  <a:srgbClr val="9E9E88"/>
                </a:solidFill>
                <a:latin typeface="Calibri"/>
                <a:cs typeface="Calibri"/>
              </a:defRPr>
            </a:lvl1pPr>
          </a:lstStyle>
          <a:p>
            <a:pPr marL="50799">
              <a:lnSpc>
                <a:spcPts val="1653"/>
              </a:lnSpc>
            </a:pPr>
            <a:fld id="{81D60167-4931-47E6-BA6A-407CBD079E47}" type="slidenum">
              <a:rPr lang="en-US" smtClean="0"/>
              <a:pPr marL="50799">
                <a:lnSpc>
                  <a:spcPts val="1653"/>
                </a:lnSpc>
              </a:pPr>
              <a:t>‹#›</a:t>
            </a:fld>
            <a:endParaRPr lang="en-US" dirty="0"/>
          </a:p>
        </p:txBody>
      </p:sp>
    </p:spTree>
    <p:extLst>
      <p:ext uri="{BB962C8B-B14F-4D97-AF65-F5344CB8AC3E}">
        <p14:creationId xmlns:p14="http://schemas.microsoft.com/office/powerpoint/2010/main" val="1500191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50307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15060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13204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9DBDDB-D8F9-402E-B6DA-E8D91D4E791A}" type="datetime1">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213477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656941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21115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34356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907052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8411551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4560050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5337562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553204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74CCE1-4498-41BA-BEEB-D7F6055446D9}" type="datetime1">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407146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3F6309-896E-4182-9CC1-46ECD8D09A8A}" type="datetime1">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2721664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B3ADE0F-CA04-41D2-B963-A716E7544636}" type="datetime1">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1094562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D53D97-A27E-4C67-A07F-C83B1BA24802}" type="datetime1">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288559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0F60EE-5BC7-4B7D-9FFE-F39CB31D31D7}" type="datetime1">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2021408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2E7316D-1B62-4D2E-9424-E4CDA79AD4D9}" type="datetime1">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534112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7E96AD9-F0FA-4A0F-9FA7-03B041B496A8}" type="datetime1">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F02DB14-2E34-4DC2-BD26-090D2955C2C4}" type="slidenum">
              <a:rPr lang="en-US" smtClean="0"/>
              <a:t>‹#›</a:t>
            </a:fld>
            <a:endParaRPr lang="en-US"/>
          </a:p>
        </p:txBody>
      </p:sp>
    </p:spTree>
    <p:extLst>
      <p:ext uri="{BB962C8B-B14F-4D97-AF65-F5344CB8AC3E}">
        <p14:creationId xmlns:p14="http://schemas.microsoft.com/office/powerpoint/2010/main" val="2985908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A60DF1-CB28-4814-930A-D4D5F18B14CC}" type="datetime1">
              <a:rPr lang="en-US" smtClean="0"/>
              <a:t>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02DB14-2E34-4DC2-BD26-090D2955C2C4}" type="slidenum">
              <a:rPr lang="en-US" smtClean="0"/>
              <a:t>‹#›</a:t>
            </a:fld>
            <a:endParaRPr lang="en-US"/>
          </a:p>
        </p:txBody>
      </p:sp>
    </p:spTree>
    <p:extLst>
      <p:ext uri="{BB962C8B-B14F-4D97-AF65-F5344CB8AC3E}">
        <p14:creationId xmlns:p14="http://schemas.microsoft.com/office/powerpoint/2010/main" val="1387619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6114637"/>
            <a:ext cx="8667327" cy="228600"/>
          </a:xfrm>
          <a:custGeom>
            <a:avLst/>
            <a:gdLst/>
            <a:ahLst/>
            <a:cxnLst/>
            <a:rect l="l" t="t" r="r" b="b"/>
            <a:pathLst>
              <a:path w="6500495" h="171450">
                <a:moveTo>
                  <a:pt x="6500354" y="171299"/>
                </a:moveTo>
                <a:lnTo>
                  <a:pt x="0" y="171299"/>
                </a:lnTo>
                <a:lnTo>
                  <a:pt x="0" y="0"/>
                </a:lnTo>
                <a:lnTo>
                  <a:pt x="6500354" y="0"/>
                </a:lnTo>
                <a:lnTo>
                  <a:pt x="6500354" y="171299"/>
                </a:lnTo>
                <a:close/>
              </a:path>
            </a:pathLst>
          </a:custGeom>
          <a:solidFill>
            <a:srgbClr val="6EC829"/>
          </a:solidFill>
        </p:spPr>
        <p:txBody>
          <a:bodyPr wrap="square" lIns="0" tIns="0" rIns="0" bIns="0" rtlCol="0"/>
          <a:lstStyle/>
          <a:p>
            <a:endParaRPr sz="2400"/>
          </a:p>
        </p:txBody>
      </p:sp>
      <p:sp>
        <p:nvSpPr>
          <p:cNvPr id="17" name="bg object 17"/>
          <p:cNvSpPr/>
          <p:nvPr/>
        </p:nvSpPr>
        <p:spPr>
          <a:xfrm>
            <a:off x="11645901" y="6114637"/>
            <a:ext cx="546100" cy="228600"/>
          </a:xfrm>
          <a:custGeom>
            <a:avLst/>
            <a:gdLst/>
            <a:ahLst/>
            <a:cxnLst/>
            <a:rect l="l" t="t" r="r" b="b"/>
            <a:pathLst>
              <a:path w="409575" h="171450">
                <a:moveTo>
                  <a:pt x="0" y="0"/>
                </a:moveTo>
                <a:lnTo>
                  <a:pt x="409574" y="0"/>
                </a:lnTo>
                <a:lnTo>
                  <a:pt x="409574" y="171299"/>
                </a:lnTo>
                <a:lnTo>
                  <a:pt x="0" y="171299"/>
                </a:lnTo>
                <a:lnTo>
                  <a:pt x="0" y="0"/>
                </a:lnTo>
                <a:close/>
              </a:path>
            </a:pathLst>
          </a:custGeom>
          <a:solidFill>
            <a:srgbClr val="6EC829"/>
          </a:solidFill>
        </p:spPr>
        <p:txBody>
          <a:bodyPr wrap="square" lIns="0" tIns="0" rIns="0" bIns="0" rtlCol="0"/>
          <a:lstStyle/>
          <a:p>
            <a:endParaRPr sz="2400"/>
          </a:p>
        </p:txBody>
      </p:sp>
      <p:pic>
        <p:nvPicPr>
          <p:cNvPr id="18" name="bg object 18"/>
          <p:cNvPicPr/>
          <p:nvPr/>
        </p:nvPicPr>
        <p:blipFill>
          <a:blip r:embed="rId7" cstate="print"/>
          <a:stretch>
            <a:fillRect/>
          </a:stretch>
        </p:blipFill>
        <p:spPr>
          <a:xfrm>
            <a:off x="8804229" y="5849908"/>
            <a:ext cx="2676571" cy="587352"/>
          </a:xfrm>
          <a:prstGeom prst="rect">
            <a:avLst/>
          </a:prstGeom>
        </p:spPr>
      </p:pic>
      <p:sp>
        <p:nvSpPr>
          <p:cNvPr id="2" name="Holder 2"/>
          <p:cNvSpPr>
            <a:spLocks noGrp="1"/>
          </p:cNvSpPr>
          <p:nvPr>
            <p:ph type="title"/>
          </p:nvPr>
        </p:nvSpPr>
        <p:spPr>
          <a:xfrm>
            <a:off x="706968" y="490807"/>
            <a:ext cx="10052473" cy="477054"/>
          </a:xfrm>
          <a:prstGeom prst="rect">
            <a:avLst/>
          </a:prstGeom>
        </p:spPr>
        <p:txBody>
          <a:bodyPr wrap="square" lIns="0" tIns="0" rIns="0" bIns="0">
            <a:spAutoFit/>
          </a:bodyPr>
          <a:lstStyle>
            <a:lvl1pPr>
              <a:defRPr sz="3100" b="1" i="0">
                <a:solidFill>
                  <a:srgbClr val="02218C"/>
                </a:solidFill>
                <a:latin typeface="Arial"/>
                <a:cs typeface="Arial"/>
              </a:defRPr>
            </a:lvl1pPr>
          </a:lstStyle>
          <a:p>
            <a:endParaRPr/>
          </a:p>
        </p:txBody>
      </p:sp>
      <p:sp>
        <p:nvSpPr>
          <p:cNvPr id="3" name="Holder 3"/>
          <p:cNvSpPr>
            <a:spLocks noGrp="1"/>
          </p:cNvSpPr>
          <p:nvPr>
            <p:ph type="body" idx="1"/>
          </p:nvPr>
        </p:nvSpPr>
        <p:spPr>
          <a:xfrm>
            <a:off x="706967" y="1688254"/>
            <a:ext cx="10622279" cy="307777"/>
          </a:xfrm>
          <a:prstGeom prst="rect">
            <a:avLst/>
          </a:prstGeom>
        </p:spPr>
        <p:txBody>
          <a:bodyPr wrap="square" lIns="0" tIns="0" rIns="0" bIns="0">
            <a:spAutoFit/>
          </a:bodyPr>
          <a:lstStyle>
            <a:lvl1pPr>
              <a:defRPr sz="2000" b="0" i="0">
                <a:solidFill>
                  <a:srgbClr val="666666"/>
                </a:solidFill>
                <a:latin typeface="Arial"/>
                <a:cs typeface="Aria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1/11/2024</a:t>
            </a:fld>
            <a:endParaRPr lang="en-US"/>
          </a:p>
        </p:txBody>
      </p:sp>
      <p:sp>
        <p:nvSpPr>
          <p:cNvPr id="6" name="Holder 6"/>
          <p:cNvSpPr>
            <a:spLocks noGrp="1"/>
          </p:cNvSpPr>
          <p:nvPr>
            <p:ph type="sldNum" sz="quarter" idx="7"/>
          </p:nvPr>
        </p:nvSpPr>
        <p:spPr>
          <a:xfrm>
            <a:off x="11845301" y="6488213"/>
            <a:ext cx="221827" cy="436017"/>
          </a:xfrm>
          <a:prstGeom prst="rect">
            <a:avLst/>
          </a:prstGeom>
        </p:spPr>
        <p:txBody>
          <a:bodyPr wrap="square" lIns="0" tIns="0" rIns="0" bIns="0">
            <a:spAutoFit/>
          </a:bodyPr>
          <a:lstStyle>
            <a:lvl1pPr>
              <a:defRPr sz="1600" b="0" i="0">
                <a:solidFill>
                  <a:srgbClr val="9E9E88"/>
                </a:solidFill>
                <a:latin typeface="Calibri"/>
                <a:cs typeface="Calibri"/>
              </a:defRPr>
            </a:lvl1pPr>
          </a:lstStyle>
          <a:p>
            <a:pPr marL="50799">
              <a:lnSpc>
                <a:spcPts val="1653"/>
              </a:lnSpc>
            </a:pPr>
            <a:fld id="{81D60167-4931-47E6-BA6A-407CBD079E47}" type="slidenum">
              <a:rPr lang="en-US" smtClean="0"/>
              <a:pPr marL="50799">
                <a:lnSpc>
                  <a:spcPts val="1653"/>
                </a:lnSpc>
              </a:pPr>
              <a:t>‹#›</a:t>
            </a:fld>
            <a:endParaRPr lang="en-US" dirty="0"/>
          </a:p>
        </p:txBody>
      </p:sp>
    </p:spTree>
    <p:extLst>
      <p:ext uri="{BB962C8B-B14F-4D97-AF65-F5344CB8AC3E}">
        <p14:creationId xmlns:p14="http://schemas.microsoft.com/office/powerpoint/2010/main" val="278784752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p:txStyles>
    <p:titleStyle>
      <a:lvl1pPr>
        <a:defRPr>
          <a:latin typeface="+mj-lt"/>
          <a:ea typeface="+mj-ea"/>
          <a:cs typeface="+mj-cs"/>
        </a:defRPr>
      </a:lvl1pPr>
    </p:titleStyle>
    <p:body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bodyStyle>
    <p:otherStyle>
      <a:lvl1pPr marL="0">
        <a:defRPr>
          <a:latin typeface="+mn-lt"/>
          <a:ea typeface="+mn-ea"/>
          <a:cs typeface="+mn-cs"/>
        </a:defRPr>
      </a:lvl1pPr>
      <a:lvl2pPr marL="609585">
        <a:defRPr>
          <a:latin typeface="+mn-lt"/>
          <a:ea typeface="+mn-ea"/>
          <a:cs typeface="+mn-cs"/>
        </a:defRPr>
      </a:lvl2pPr>
      <a:lvl3pPr marL="1219170">
        <a:defRPr>
          <a:latin typeface="+mn-lt"/>
          <a:ea typeface="+mn-ea"/>
          <a:cs typeface="+mn-cs"/>
        </a:defRPr>
      </a:lvl3pPr>
      <a:lvl4pPr marL="1828754">
        <a:defRPr>
          <a:latin typeface="+mn-lt"/>
          <a:ea typeface="+mn-ea"/>
          <a:cs typeface="+mn-cs"/>
        </a:defRPr>
      </a:lvl4pPr>
      <a:lvl5pPr marL="2438339">
        <a:defRPr>
          <a:latin typeface="+mn-lt"/>
          <a:ea typeface="+mn-ea"/>
          <a:cs typeface="+mn-cs"/>
        </a:defRPr>
      </a:lvl5pPr>
      <a:lvl6pPr marL="3047924">
        <a:defRPr>
          <a:latin typeface="+mn-lt"/>
          <a:ea typeface="+mn-ea"/>
          <a:cs typeface="+mn-cs"/>
        </a:defRPr>
      </a:lvl6pPr>
      <a:lvl7pPr marL="3657509">
        <a:defRPr>
          <a:latin typeface="+mn-lt"/>
          <a:ea typeface="+mn-ea"/>
          <a:cs typeface="+mn-cs"/>
        </a:defRPr>
      </a:lvl7pPr>
      <a:lvl8pPr marL="4267093">
        <a:defRPr>
          <a:latin typeface="+mn-lt"/>
          <a:ea typeface="+mn-ea"/>
          <a:cs typeface="+mn-cs"/>
        </a:defRPr>
      </a:lvl8pPr>
      <a:lvl9pPr marL="4876678">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8564214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13.xml"/><Relationship Id="rId6" Type="http://schemas.openxmlformats.org/officeDocument/2006/relationships/image" Target="../media/image14.jpg"/><Relationship Id="rId11" Type="http://schemas.openxmlformats.org/officeDocument/2006/relationships/hyperlink" Target="http://www.helloneighbor.io/" TargetMode="External"/><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2.jp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hyperlink" Target="http://www.helloneighbor.io/"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hyperlink" Target="http://www.helloneighbor.io/" TargetMode="Externa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hyperlink" Target="http://www.helloneighbor.io/"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hyperlink" Target="http://www.helloneighbor.io/"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hyperlink" Target="http://www.helloneighbor.io/" TargetMode="External"/><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png"/><Relationship Id="rId1" Type="http://schemas.openxmlformats.org/officeDocument/2006/relationships/slideLayout" Target="../slideLayouts/slideLayout15.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hyperlink" Target="http://www.helloneighbor.io/"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hyperlink" Target="http://www.helloneighbor.io/" TargetMode="External"/><Relationship Id="rId2" Type="http://schemas.openxmlformats.org/officeDocument/2006/relationships/image" Target="../media/image25.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hyperlink" Target="http://www.helloneighbor.io/"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hyperlink" Target="http://www.helloneighbor.io/"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www.helloneighbor.io/"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hyperlink" Target="http://www.helloneighbor.io/"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http://www.helloneighbor.io/"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2.xml"/><Relationship Id="rId5" Type="http://schemas.openxmlformats.org/officeDocument/2006/relationships/hyperlink" Target="http://www.helloneighbor.io/" TargetMode="External"/><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2" Type="http://schemas.openxmlformats.org/officeDocument/2006/relationships/hyperlink" Target="http://www.helloneighbor.io/" TargetMode="Externa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helloneighbor.io/" TargetMode="External"/><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hyperlink" Target="mailto:rachel@helloneighbor.io" TargetMode="External"/><Relationship Id="rId2" Type="http://schemas.openxmlformats.org/officeDocument/2006/relationships/image" Target="../media/image31.png"/><Relationship Id="rId1" Type="http://schemas.openxmlformats.org/officeDocument/2006/relationships/slideLayout" Target="../slideLayouts/slideLayout13.xml"/><Relationship Id="rId5" Type="http://schemas.openxmlformats.org/officeDocument/2006/relationships/image" Target="../media/image33.jp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hyperlink" Target="https://store.samhsa.gov/sites/default/files/d7/priv/sma14-4849.pdf" TargetMode="External"/><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fif"/></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hyperlink" Target="https://www.huffpost.com/entry/why-black-mental-health-literacy-matters_b_5939b099e4b014ae8c69decf&#8203;"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www.huffpost.com/entry/why-black-mental-health-literacy-matters_b_5939b099e4b014ae8c69decf%E2%80%8B" TargetMode="Externa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hyperlink" Target="https://www.ncbi.nlm.nih.gov/books/n/tip59/appg/def-item/appg.gl1-d15/" TargetMode="External"/><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hyperlink" Target="https://www.ncbi.nlm.nih.gov/books/NBK248426/" TargetMode="External"/><Relationship Id="rId5" Type="http://schemas.openxmlformats.org/officeDocument/2006/relationships/hyperlink" Target="https://www.ncbi.nlm.nih.gov/books/NBK248426/#appe.s2" TargetMode="External"/><Relationship Id="rId4" Type="http://schemas.openxmlformats.org/officeDocument/2006/relationships/hyperlink" Target="https://www.ncbi.nlm.nih.gov/books/n/tip59/appg/def-item/appg.gl1-d24/"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helloneighbor.io/" TargetMode="External"/><Relationship Id="rId1" Type="http://schemas.openxmlformats.org/officeDocument/2006/relationships/slideLayout" Target="../slideLayouts/slideLayout16.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2" Type="http://schemas.openxmlformats.org/officeDocument/2006/relationships/hyperlink" Target="http://www.helloneighbor.io/" TargetMode="Externa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www.helloneighbor.io/" TargetMode="External"/><Relationship Id="rId2" Type="http://schemas.openxmlformats.org/officeDocument/2006/relationships/image" Target="../media/image9.jp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hyperlink" Target="http://www.helloneighbor.io/"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hyperlink" Target="http://www.helloneighbor.io/"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in a room&#10;&#10;Description automatically generated with medium confidence">
            <a:extLst>
              <a:ext uri="{FF2B5EF4-FFF2-40B4-BE49-F238E27FC236}">
                <a16:creationId xmlns:a16="http://schemas.microsoft.com/office/drawing/2014/main" id="{9BC88694-539A-09BB-4058-80E6ADDFB72B}"/>
              </a:ext>
            </a:extLst>
          </p:cNvPr>
          <p:cNvPicPr>
            <a:picLocks noChangeAspect="1"/>
          </p:cNvPicPr>
          <p:nvPr/>
        </p:nvPicPr>
        <p:blipFill rotWithShape="1">
          <a:blip r:embed="rId2">
            <a:extLst>
              <a:ext uri="{28A0092B-C50C-407E-A947-70E740481C1C}">
                <a14:useLocalDpi xmlns:a14="http://schemas.microsoft.com/office/drawing/2010/main" val="0"/>
              </a:ext>
            </a:extLst>
          </a:blip>
          <a:srcRect t="8125"/>
          <a:stretch/>
        </p:blipFill>
        <p:spPr>
          <a:xfrm>
            <a:off x="1" y="0"/>
            <a:ext cx="9330612" cy="6858000"/>
          </a:xfrm>
          <a:prstGeom prst="rect">
            <a:avLst/>
          </a:prstGeom>
        </p:spPr>
      </p:pic>
      <p:sp>
        <p:nvSpPr>
          <p:cNvPr id="10" name="Rectangle 9">
            <a:extLst>
              <a:ext uri="{FF2B5EF4-FFF2-40B4-BE49-F238E27FC236}">
                <a16:creationId xmlns:a16="http://schemas.microsoft.com/office/drawing/2014/main" id="{80512298-D440-8A89-3F09-961D2B1EAF84}"/>
              </a:ext>
            </a:extLst>
          </p:cNvPr>
          <p:cNvSpPr/>
          <p:nvPr/>
        </p:nvSpPr>
        <p:spPr>
          <a:xfrm>
            <a:off x="0" y="0"/>
            <a:ext cx="9330611" cy="6858000"/>
          </a:xfrm>
          <a:prstGeom prst="rect">
            <a:avLst/>
          </a:prstGeom>
          <a:solidFill>
            <a:srgbClr val="0000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75793410-6E1D-19C8-042B-27E47D359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464" y="2659587"/>
            <a:ext cx="5626198" cy="2165910"/>
          </a:xfrm>
          <a:prstGeom prst="rect">
            <a:avLst/>
          </a:prstGeom>
          <a:effectLst>
            <a:outerShdw blurRad="63500" dist="50800" dir="5400000" sx="105000" sy="105000" algn="ctr" rotWithShape="0">
              <a:schemeClr val="tx1">
                <a:alpha val="34000"/>
              </a:schemeClr>
            </a:outerShdw>
          </a:effectLst>
        </p:spPr>
      </p:pic>
      <p:pic>
        <p:nvPicPr>
          <p:cNvPr id="7" name="Picture 6" descr="A picture containing green&#10;&#10;Description automatically generated">
            <a:extLst>
              <a:ext uri="{FF2B5EF4-FFF2-40B4-BE49-F238E27FC236}">
                <a16:creationId xmlns:a16="http://schemas.microsoft.com/office/drawing/2014/main" id="{BE1EBD6F-37EE-D89A-1940-4C52F7A7D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0612" y="0"/>
            <a:ext cx="2861387" cy="6858000"/>
          </a:xfrm>
          <a:prstGeom prst="rect">
            <a:avLst/>
          </a:prstGeom>
        </p:spPr>
      </p:pic>
      <p:sp>
        <p:nvSpPr>
          <p:cNvPr id="8" name="TextBox 7">
            <a:extLst>
              <a:ext uri="{FF2B5EF4-FFF2-40B4-BE49-F238E27FC236}">
                <a16:creationId xmlns:a16="http://schemas.microsoft.com/office/drawing/2014/main" id="{752B484E-8D09-B3CA-4CF7-4EC54B6D0CEC}"/>
              </a:ext>
            </a:extLst>
          </p:cNvPr>
          <p:cNvSpPr txBox="1"/>
          <p:nvPr/>
        </p:nvSpPr>
        <p:spPr>
          <a:xfrm>
            <a:off x="9440883" y="2546657"/>
            <a:ext cx="2751116" cy="19082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Arial" panose="020B0604020202020204" pitchFamily="34" charset="0"/>
                <a:cs typeface="Arial" panose="020B0604020202020204" pitchFamily="34" charset="0"/>
              </a:rPr>
              <a:t>BH Hellos</a:t>
            </a:r>
            <a:endPar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2200" dirty="0">
                <a:solidFill>
                  <a:prstClr val="white"/>
                </a:solidFill>
                <a:latin typeface="Arial" panose="020B0604020202020204" pitchFamily="34" charset="0"/>
                <a:cs typeface="Arial" panose="020B0604020202020204" pitchFamily="34" charset="0"/>
              </a:rPr>
              <a:t>January 18, 2024</a:t>
            </a:r>
            <a:endParaRPr kumimoji="0" lang="en-US" sz="2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619752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769383" y="5794416"/>
            <a:ext cx="10712027" cy="643467"/>
            <a:chOff x="577037" y="4345812"/>
            <a:chExt cx="8034020" cy="482600"/>
          </a:xfrm>
        </p:grpSpPr>
        <p:sp>
          <p:nvSpPr>
            <p:cNvPr id="3" name="object 3"/>
            <p:cNvSpPr/>
            <p:nvPr/>
          </p:nvSpPr>
          <p:spPr>
            <a:xfrm>
              <a:off x="581800" y="4350575"/>
              <a:ext cx="7395209" cy="177165"/>
            </a:xfrm>
            <a:custGeom>
              <a:avLst/>
              <a:gdLst/>
              <a:ahLst/>
              <a:cxnLst/>
              <a:rect l="l" t="t" r="r" b="b"/>
              <a:pathLst>
                <a:path w="7395209" h="177164">
                  <a:moveTo>
                    <a:pt x="7306199" y="176999"/>
                  </a:moveTo>
                  <a:lnTo>
                    <a:pt x="7306199" y="132749"/>
                  </a:lnTo>
                  <a:lnTo>
                    <a:pt x="0" y="132749"/>
                  </a:lnTo>
                  <a:lnTo>
                    <a:pt x="0" y="44249"/>
                  </a:lnTo>
                  <a:lnTo>
                    <a:pt x="7306199" y="44249"/>
                  </a:lnTo>
                  <a:lnTo>
                    <a:pt x="7306199" y="0"/>
                  </a:lnTo>
                  <a:lnTo>
                    <a:pt x="7394699" y="88499"/>
                  </a:lnTo>
                  <a:lnTo>
                    <a:pt x="7306199" y="176999"/>
                  </a:lnTo>
                  <a:close/>
                </a:path>
              </a:pathLst>
            </a:custGeom>
            <a:solidFill>
              <a:srgbClr val="1A9988"/>
            </a:solidFill>
          </p:spPr>
          <p:txBody>
            <a:bodyPr wrap="square" lIns="0" tIns="0" rIns="0" bIns="0" rtlCol="0"/>
            <a:lstStyle/>
            <a:p>
              <a:pPr defTabSz="1219170"/>
              <a:endParaRPr sz="2400" kern="0">
                <a:solidFill>
                  <a:sysClr val="windowText" lastClr="000000"/>
                </a:solidFill>
              </a:endParaRPr>
            </a:p>
          </p:txBody>
        </p:sp>
        <p:sp>
          <p:nvSpPr>
            <p:cNvPr id="4" name="object 4"/>
            <p:cNvSpPr/>
            <p:nvPr/>
          </p:nvSpPr>
          <p:spPr>
            <a:xfrm>
              <a:off x="581800" y="4350575"/>
              <a:ext cx="7395209" cy="177165"/>
            </a:xfrm>
            <a:custGeom>
              <a:avLst/>
              <a:gdLst/>
              <a:ahLst/>
              <a:cxnLst/>
              <a:rect l="l" t="t" r="r" b="b"/>
              <a:pathLst>
                <a:path w="7395209" h="177164">
                  <a:moveTo>
                    <a:pt x="0" y="44249"/>
                  </a:moveTo>
                  <a:lnTo>
                    <a:pt x="7306199" y="44249"/>
                  </a:lnTo>
                  <a:lnTo>
                    <a:pt x="7306199" y="0"/>
                  </a:lnTo>
                  <a:lnTo>
                    <a:pt x="7394699" y="88499"/>
                  </a:lnTo>
                  <a:lnTo>
                    <a:pt x="7306199" y="176999"/>
                  </a:lnTo>
                  <a:lnTo>
                    <a:pt x="7306199" y="132749"/>
                  </a:lnTo>
                  <a:lnTo>
                    <a:pt x="0" y="132749"/>
                  </a:lnTo>
                  <a:lnTo>
                    <a:pt x="0" y="44249"/>
                  </a:lnTo>
                  <a:close/>
                </a:path>
              </a:pathLst>
            </a:custGeom>
            <a:ln w="9524">
              <a:solidFill>
                <a:srgbClr val="1A9988"/>
              </a:solidFill>
            </a:ln>
          </p:spPr>
          <p:txBody>
            <a:bodyPr wrap="square" lIns="0" tIns="0" rIns="0" bIns="0" rtlCol="0"/>
            <a:lstStyle/>
            <a:p>
              <a:pPr defTabSz="1219170"/>
              <a:endParaRPr sz="2400" kern="0">
                <a:solidFill>
                  <a:sysClr val="windowText" lastClr="000000"/>
                </a:solidFill>
              </a:endParaRPr>
            </a:p>
          </p:txBody>
        </p:sp>
      </p:grpSp>
      <p:pic>
        <p:nvPicPr>
          <p:cNvPr id="5" name="object 5"/>
          <p:cNvPicPr/>
          <p:nvPr/>
        </p:nvPicPr>
        <p:blipFill>
          <a:blip r:embed="rId2" cstate="print"/>
          <a:stretch>
            <a:fillRect/>
          </a:stretch>
        </p:blipFill>
        <p:spPr>
          <a:xfrm>
            <a:off x="7435105" y="3751367"/>
            <a:ext cx="676537" cy="862067"/>
          </a:xfrm>
          <a:prstGeom prst="rect">
            <a:avLst/>
          </a:prstGeom>
        </p:spPr>
      </p:pic>
      <p:pic>
        <p:nvPicPr>
          <p:cNvPr id="6" name="object 6"/>
          <p:cNvPicPr/>
          <p:nvPr/>
        </p:nvPicPr>
        <p:blipFill>
          <a:blip r:embed="rId3" cstate="print"/>
          <a:stretch>
            <a:fillRect/>
          </a:stretch>
        </p:blipFill>
        <p:spPr>
          <a:xfrm>
            <a:off x="8666181" y="3593436"/>
            <a:ext cx="1230632" cy="998976"/>
          </a:xfrm>
          <a:prstGeom prst="rect">
            <a:avLst/>
          </a:prstGeom>
        </p:spPr>
      </p:pic>
      <p:sp>
        <p:nvSpPr>
          <p:cNvPr id="7" name="object 7"/>
          <p:cNvSpPr txBox="1">
            <a:spLocks noGrp="1"/>
          </p:cNvSpPr>
          <p:nvPr>
            <p:ph type="title"/>
          </p:nvPr>
        </p:nvSpPr>
        <p:spPr>
          <a:xfrm>
            <a:off x="706967" y="840275"/>
            <a:ext cx="5971540" cy="714662"/>
          </a:xfrm>
          <a:prstGeom prst="rect">
            <a:avLst/>
          </a:prstGeom>
        </p:spPr>
        <p:txBody>
          <a:bodyPr vert="horz" wrap="square" lIns="0" tIns="16933" rIns="0" bIns="0" rtlCol="0">
            <a:spAutoFit/>
          </a:bodyPr>
          <a:lstStyle/>
          <a:p>
            <a:pPr marL="16933">
              <a:spcBef>
                <a:spcPts val="133"/>
              </a:spcBef>
            </a:pPr>
            <a:r>
              <a:rPr sz="4533" b="0" dirty="0"/>
              <a:t>Hello</a:t>
            </a:r>
            <a:r>
              <a:rPr sz="4533" b="0" spc="160" dirty="0"/>
              <a:t> </a:t>
            </a:r>
            <a:r>
              <a:rPr sz="4533" b="0" spc="113" dirty="0"/>
              <a:t>Neighbor</a:t>
            </a:r>
            <a:r>
              <a:rPr sz="4533" b="0" spc="167" dirty="0"/>
              <a:t> </a:t>
            </a:r>
            <a:r>
              <a:rPr sz="4533" b="0" spc="-13" dirty="0"/>
              <a:t>History</a:t>
            </a:r>
            <a:endParaRPr sz="4533"/>
          </a:p>
        </p:txBody>
      </p:sp>
      <p:graphicFrame>
        <p:nvGraphicFramePr>
          <p:cNvPr id="8" name="object 8"/>
          <p:cNvGraphicFramePr>
            <a:graphicFrameLocks noGrp="1"/>
          </p:cNvGraphicFramePr>
          <p:nvPr/>
        </p:nvGraphicFramePr>
        <p:xfrm>
          <a:off x="838116" y="2244250"/>
          <a:ext cx="10338645" cy="3451860"/>
        </p:xfrm>
        <a:graphic>
          <a:graphicData uri="http://schemas.openxmlformats.org/drawingml/2006/table">
            <a:tbl>
              <a:tblPr firstRow="1" bandRow="1">
                <a:tableStyleId>{2D5ABB26-0587-4C30-8999-92F81FD0307C}</a:tableStyleId>
              </a:tblPr>
              <a:tblGrid>
                <a:gridCol w="2044700">
                  <a:extLst>
                    <a:ext uri="{9D8B030D-6E8A-4147-A177-3AD203B41FA5}">
                      <a16:colId xmlns:a16="http://schemas.microsoft.com/office/drawing/2014/main" val="20000"/>
                    </a:ext>
                  </a:extLst>
                </a:gridCol>
                <a:gridCol w="2102273">
                  <a:extLst>
                    <a:ext uri="{9D8B030D-6E8A-4147-A177-3AD203B41FA5}">
                      <a16:colId xmlns:a16="http://schemas.microsoft.com/office/drawing/2014/main" val="20001"/>
                    </a:ext>
                  </a:extLst>
                </a:gridCol>
                <a:gridCol w="2102273">
                  <a:extLst>
                    <a:ext uri="{9D8B030D-6E8A-4147-A177-3AD203B41FA5}">
                      <a16:colId xmlns:a16="http://schemas.microsoft.com/office/drawing/2014/main" val="20002"/>
                    </a:ext>
                  </a:extLst>
                </a:gridCol>
                <a:gridCol w="2044700">
                  <a:extLst>
                    <a:ext uri="{9D8B030D-6E8A-4147-A177-3AD203B41FA5}">
                      <a16:colId xmlns:a16="http://schemas.microsoft.com/office/drawing/2014/main" val="20003"/>
                    </a:ext>
                  </a:extLst>
                </a:gridCol>
                <a:gridCol w="2044699">
                  <a:extLst>
                    <a:ext uri="{9D8B030D-6E8A-4147-A177-3AD203B41FA5}">
                      <a16:colId xmlns:a16="http://schemas.microsoft.com/office/drawing/2014/main" val="20004"/>
                    </a:ext>
                  </a:extLst>
                </a:gridCol>
              </a:tblGrid>
              <a:tr h="811953">
                <a:tc>
                  <a:txBody>
                    <a:bodyPr/>
                    <a:lstStyle/>
                    <a:p>
                      <a:pPr marL="194945" marR="186690" indent="273050">
                        <a:lnSpc>
                          <a:spcPct val="100000"/>
                        </a:lnSpc>
                        <a:spcBef>
                          <a:spcPts val="660"/>
                        </a:spcBef>
                      </a:pPr>
                      <a:r>
                        <a:rPr sz="1900" b="1" spc="-10" dirty="0">
                          <a:solidFill>
                            <a:srgbClr val="FFFFFF"/>
                          </a:solidFill>
                          <a:latin typeface="Arial"/>
                          <a:cs typeface="Arial"/>
                        </a:rPr>
                        <a:t>FAMILY </a:t>
                      </a:r>
                      <a:r>
                        <a:rPr sz="1900" b="1" spc="-45" dirty="0">
                          <a:solidFill>
                            <a:srgbClr val="FFFFFF"/>
                          </a:solidFill>
                          <a:latin typeface="Arial"/>
                          <a:cs typeface="Arial"/>
                        </a:rPr>
                        <a:t>MENTORSHIP</a:t>
                      </a:r>
                      <a:endParaRPr sz="1900">
                        <a:latin typeface="Arial"/>
                        <a:cs typeface="Arial"/>
                      </a:endParaRPr>
                    </a:p>
                  </a:txBody>
                  <a:tcPr marL="0" marR="0" marT="11176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DDD3D"/>
                    </a:solidFill>
                  </a:tcPr>
                </a:tc>
                <a:tc>
                  <a:txBody>
                    <a:bodyPr/>
                    <a:lstStyle/>
                    <a:p>
                      <a:pPr>
                        <a:lnSpc>
                          <a:spcPct val="100000"/>
                        </a:lnSpc>
                        <a:spcBef>
                          <a:spcPts val="5"/>
                        </a:spcBef>
                      </a:pPr>
                      <a:endParaRPr sz="1700">
                        <a:latin typeface="Times New Roman"/>
                        <a:cs typeface="Times New Roman"/>
                      </a:endParaRPr>
                    </a:p>
                    <a:p>
                      <a:pPr marL="179070">
                        <a:lnSpc>
                          <a:spcPct val="100000"/>
                        </a:lnSpc>
                      </a:pPr>
                      <a:r>
                        <a:rPr sz="1900" b="1" spc="-65" dirty="0">
                          <a:solidFill>
                            <a:srgbClr val="FFFFFF"/>
                          </a:solidFill>
                          <a:latin typeface="Arial"/>
                          <a:cs typeface="Arial"/>
                        </a:rPr>
                        <a:t>STUDY</a:t>
                      </a:r>
                      <a:r>
                        <a:rPr sz="1900" b="1" spc="-10" dirty="0">
                          <a:solidFill>
                            <a:srgbClr val="FFFFFF"/>
                          </a:solidFill>
                          <a:latin typeface="Arial"/>
                          <a:cs typeface="Arial"/>
                        </a:rPr>
                        <a:t> BUDDY</a:t>
                      </a:r>
                      <a:endParaRPr sz="1900">
                        <a:latin typeface="Arial"/>
                        <a:cs typeface="Arial"/>
                      </a:endParaRPr>
                    </a:p>
                  </a:txBody>
                  <a:tcPr marL="0" marR="0" marT="847"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57C9E7"/>
                    </a:solidFill>
                  </a:tcPr>
                </a:tc>
                <a:tc>
                  <a:txBody>
                    <a:bodyPr/>
                    <a:lstStyle/>
                    <a:p>
                      <a:pPr>
                        <a:lnSpc>
                          <a:spcPct val="100000"/>
                        </a:lnSpc>
                        <a:spcBef>
                          <a:spcPts val="5"/>
                        </a:spcBef>
                      </a:pPr>
                      <a:endParaRPr sz="1700">
                        <a:latin typeface="Times New Roman"/>
                        <a:cs typeface="Times New Roman"/>
                      </a:endParaRPr>
                    </a:p>
                    <a:p>
                      <a:pPr marL="208915">
                        <a:lnSpc>
                          <a:spcPct val="100000"/>
                        </a:lnSpc>
                      </a:pPr>
                      <a:r>
                        <a:rPr sz="1900" b="1" spc="-65" dirty="0">
                          <a:solidFill>
                            <a:srgbClr val="FFFFFF"/>
                          </a:solidFill>
                          <a:latin typeface="Arial"/>
                          <a:cs typeface="Arial"/>
                        </a:rPr>
                        <a:t>SMART</a:t>
                      </a:r>
                      <a:r>
                        <a:rPr sz="1900" b="1" spc="-10" dirty="0">
                          <a:solidFill>
                            <a:srgbClr val="FFFFFF"/>
                          </a:solidFill>
                          <a:latin typeface="Arial"/>
                          <a:cs typeface="Arial"/>
                        </a:rPr>
                        <a:t> </a:t>
                      </a:r>
                      <a:r>
                        <a:rPr sz="1900" b="1" spc="-20" dirty="0">
                          <a:solidFill>
                            <a:srgbClr val="FFFFFF"/>
                          </a:solidFill>
                          <a:latin typeface="Arial"/>
                          <a:cs typeface="Arial"/>
                        </a:rPr>
                        <a:t>START</a:t>
                      </a:r>
                      <a:endParaRPr sz="1900">
                        <a:latin typeface="Arial"/>
                        <a:cs typeface="Arial"/>
                      </a:endParaRPr>
                    </a:p>
                  </a:txBody>
                  <a:tcPr marL="0" marR="0" marT="847"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F6C36"/>
                    </a:solidFill>
                  </a:tcPr>
                </a:tc>
                <a:tc>
                  <a:txBody>
                    <a:bodyPr/>
                    <a:lstStyle/>
                    <a:p>
                      <a:pPr>
                        <a:lnSpc>
                          <a:spcPct val="100000"/>
                        </a:lnSpc>
                        <a:spcBef>
                          <a:spcPts val="5"/>
                        </a:spcBef>
                      </a:pPr>
                      <a:endParaRPr sz="1700">
                        <a:latin typeface="Times New Roman"/>
                        <a:cs typeface="Times New Roman"/>
                      </a:endParaRPr>
                    </a:p>
                    <a:p>
                      <a:pPr marL="104775">
                        <a:lnSpc>
                          <a:spcPct val="100000"/>
                        </a:lnSpc>
                      </a:pPr>
                      <a:r>
                        <a:rPr sz="1900" b="1" spc="-10" dirty="0">
                          <a:solidFill>
                            <a:srgbClr val="FFFFFF"/>
                          </a:solidFill>
                          <a:latin typeface="Arial"/>
                          <a:cs typeface="Arial"/>
                        </a:rPr>
                        <a:t>RESETTLEMENT</a:t>
                      </a:r>
                      <a:endParaRPr sz="1900">
                        <a:latin typeface="Arial"/>
                        <a:cs typeface="Arial"/>
                      </a:endParaRPr>
                    </a:p>
                  </a:txBody>
                  <a:tcPr marL="0" marR="0" marT="847"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6EC829"/>
                    </a:solidFill>
                  </a:tcPr>
                </a:tc>
                <a:tc>
                  <a:txBody>
                    <a:bodyPr/>
                    <a:lstStyle/>
                    <a:p>
                      <a:pPr>
                        <a:lnSpc>
                          <a:spcPct val="100000"/>
                        </a:lnSpc>
                        <a:spcBef>
                          <a:spcPts val="5"/>
                        </a:spcBef>
                      </a:pPr>
                      <a:endParaRPr sz="1700">
                        <a:latin typeface="Times New Roman"/>
                        <a:cs typeface="Times New Roman"/>
                      </a:endParaRPr>
                    </a:p>
                    <a:p>
                      <a:pPr marL="323850">
                        <a:lnSpc>
                          <a:spcPct val="100000"/>
                        </a:lnSpc>
                      </a:pPr>
                      <a:r>
                        <a:rPr sz="1900" b="1" spc="-10" dirty="0">
                          <a:solidFill>
                            <a:srgbClr val="FFFFFF"/>
                          </a:solidFill>
                          <a:latin typeface="Arial"/>
                          <a:cs typeface="Arial"/>
                        </a:rPr>
                        <a:t>NETWORK</a:t>
                      </a:r>
                      <a:endParaRPr sz="1900">
                        <a:latin typeface="Arial"/>
                        <a:cs typeface="Arial"/>
                      </a:endParaRPr>
                    </a:p>
                  </a:txBody>
                  <a:tcPr marL="0" marR="0" marT="847"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8064A2"/>
                    </a:solidFill>
                  </a:tcPr>
                </a:tc>
                <a:extLst>
                  <a:ext uri="{0D108BD9-81ED-4DB2-BD59-A6C34878D82A}">
                    <a16:rowId xmlns:a16="http://schemas.microsoft.com/office/drawing/2014/main" val="10000"/>
                  </a:ext>
                </a:extLst>
              </a:tr>
              <a:tr h="2639907">
                <a:tc>
                  <a:txBody>
                    <a:bodyPr/>
                    <a:lstStyle/>
                    <a:p>
                      <a:pPr>
                        <a:lnSpc>
                          <a:spcPct val="100000"/>
                        </a:lnSpc>
                      </a:pPr>
                      <a:endParaRPr sz="23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FF1CC"/>
                    </a:solidFill>
                  </a:tcPr>
                </a:tc>
                <a:tc>
                  <a:txBody>
                    <a:bodyPr/>
                    <a:lstStyle/>
                    <a:p>
                      <a:pPr>
                        <a:lnSpc>
                          <a:spcPct val="100000"/>
                        </a:lnSpc>
                      </a:pPr>
                      <a:endParaRPr sz="23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CEE1F3"/>
                    </a:solidFill>
                  </a:tcPr>
                </a:tc>
                <a:tc>
                  <a:txBody>
                    <a:bodyPr/>
                    <a:lstStyle/>
                    <a:p>
                      <a:pPr>
                        <a:lnSpc>
                          <a:spcPct val="100000"/>
                        </a:lnSpc>
                      </a:pPr>
                      <a:endParaRPr sz="23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FCE4CD"/>
                    </a:solidFill>
                  </a:tcPr>
                </a:tc>
                <a:tc>
                  <a:txBody>
                    <a:bodyPr/>
                    <a:lstStyle/>
                    <a:p>
                      <a:pPr>
                        <a:lnSpc>
                          <a:spcPct val="100000"/>
                        </a:lnSpc>
                      </a:pPr>
                      <a:endParaRPr sz="23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9EAD3"/>
                    </a:solidFill>
                  </a:tcPr>
                </a:tc>
                <a:tc>
                  <a:txBody>
                    <a:bodyPr/>
                    <a:lstStyle/>
                    <a:p>
                      <a:pPr>
                        <a:lnSpc>
                          <a:spcPct val="100000"/>
                        </a:lnSpc>
                      </a:pPr>
                      <a:endParaRPr sz="2300">
                        <a:latin typeface="Times New Roman"/>
                        <a:cs typeface="Times New Roman"/>
                      </a:endParaRPr>
                    </a:p>
                  </a:txBody>
                  <a:tcPr marL="0" marR="0" marT="0" marB="0">
                    <a:lnL w="9525">
                      <a:solidFill>
                        <a:srgbClr val="FFFFFF"/>
                      </a:solidFill>
                      <a:prstDash val="solid"/>
                    </a:lnL>
                    <a:lnR w="9525">
                      <a:solidFill>
                        <a:srgbClr val="FFFFFF"/>
                      </a:solidFill>
                      <a:prstDash val="solid"/>
                    </a:lnR>
                    <a:lnT w="9525">
                      <a:solidFill>
                        <a:srgbClr val="FFFFFF"/>
                      </a:solidFill>
                      <a:prstDash val="solid"/>
                    </a:lnT>
                    <a:lnB w="9525">
                      <a:solidFill>
                        <a:srgbClr val="FFFFFF"/>
                      </a:solidFill>
                      <a:prstDash val="solid"/>
                    </a:lnB>
                    <a:solidFill>
                      <a:srgbClr val="D9D1E9"/>
                    </a:solidFill>
                  </a:tcPr>
                </a:tc>
                <a:extLst>
                  <a:ext uri="{0D108BD9-81ED-4DB2-BD59-A6C34878D82A}">
                    <a16:rowId xmlns:a16="http://schemas.microsoft.com/office/drawing/2014/main" val="10001"/>
                  </a:ext>
                </a:extLst>
              </a:tr>
            </a:tbl>
          </a:graphicData>
        </a:graphic>
      </p:graphicFrame>
      <p:grpSp>
        <p:nvGrpSpPr>
          <p:cNvPr id="9" name="object 9"/>
          <p:cNvGrpSpPr/>
          <p:nvPr/>
        </p:nvGrpSpPr>
        <p:grpSpPr>
          <a:xfrm>
            <a:off x="7295000" y="3143299"/>
            <a:ext cx="1652693" cy="2181860"/>
            <a:chOff x="5471250" y="2357474"/>
            <a:chExt cx="1239520" cy="1636395"/>
          </a:xfrm>
        </p:grpSpPr>
        <p:pic>
          <p:nvPicPr>
            <p:cNvPr id="10" name="object 10"/>
            <p:cNvPicPr/>
            <p:nvPr/>
          </p:nvPicPr>
          <p:blipFill>
            <a:blip r:embed="rId4" cstate="print"/>
            <a:stretch>
              <a:fillRect/>
            </a:stretch>
          </p:blipFill>
          <p:spPr>
            <a:xfrm>
              <a:off x="5480775" y="2366999"/>
              <a:ext cx="1220400" cy="1617051"/>
            </a:xfrm>
            <a:prstGeom prst="rect">
              <a:avLst/>
            </a:prstGeom>
          </p:spPr>
        </p:pic>
        <p:sp>
          <p:nvSpPr>
            <p:cNvPr id="11" name="object 11"/>
            <p:cNvSpPr/>
            <p:nvPr/>
          </p:nvSpPr>
          <p:spPr>
            <a:xfrm>
              <a:off x="5476012" y="2362237"/>
              <a:ext cx="1229995" cy="1626870"/>
            </a:xfrm>
            <a:custGeom>
              <a:avLst/>
              <a:gdLst/>
              <a:ahLst/>
              <a:cxnLst/>
              <a:rect l="l" t="t" r="r" b="b"/>
              <a:pathLst>
                <a:path w="1229995" h="1626870">
                  <a:moveTo>
                    <a:pt x="0" y="0"/>
                  </a:moveTo>
                  <a:lnTo>
                    <a:pt x="1229925" y="0"/>
                  </a:lnTo>
                  <a:lnTo>
                    <a:pt x="1229925" y="1626576"/>
                  </a:lnTo>
                  <a:lnTo>
                    <a:pt x="0" y="1626576"/>
                  </a:lnTo>
                  <a:lnTo>
                    <a:pt x="0" y="0"/>
                  </a:lnTo>
                  <a:close/>
                </a:path>
              </a:pathLst>
            </a:custGeom>
            <a:ln w="9524">
              <a:solidFill>
                <a:srgbClr val="1F497D"/>
              </a:solidFill>
            </a:ln>
          </p:spPr>
          <p:txBody>
            <a:bodyPr wrap="square" lIns="0" tIns="0" rIns="0" bIns="0" rtlCol="0"/>
            <a:lstStyle/>
            <a:p>
              <a:pPr defTabSz="1219170"/>
              <a:endParaRPr sz="2400" kern="0">
                <a:solidFill>
                  <a:sysClr val="windowText" lastClr="000000"/>
                </a:solidFill>
              </a:endParaRPr>
            </a:p>
          </p:txBody>
        </p:sp>
      </p:grpSp>
      <p:pic>
        <p:nvPicPr>
          <p:cNvPr id="12" name="object 12"/>
          <p:cNvPicPr/>
          <p:nvPr/>
        </p:nvPicPr>
        <p:blipFill>
          <a:blip r:embed="rId5" cstate="print"/>
          <a:stretch>
            <a:fillRect/>
          </a:stretch>
        </p:blipFill>
        <p:spPr>
          <a:xfrm>
            <a:off x="1065300" y="3149766"/>
            <a:ext cx="1627200" cy="2168533"/>
          </a:xfrm>
          <a:prstGeom prst="rect">
            <a:avLst/>
          </a:prstGeom>
        </p:spPr>
      </p:pic>
      <p:pic>
        <p:nvPicPr>
          <p:cNvPr id="13" name="object 13"/>
          <p:cNvPicPr/>
          <p:nvPr/>
        </p:nvPicPr>
        <p:blipFill>
          <a:blip r:embed="rId6" cstate="print"/>
          <a:stretch>
            <a:fillRect/>
          </a:stretch>
        </p:blipFill>
        <p:spPr>
          <a:xfrm>
            <a:off x="5186632" y="3149766"/>
            <a:ext cx="1802251" cy="2168529"/>
          </a:xfrm>
          <a:prstGeom prst="rect">
            <a:avLst/>
          </a:prstGeom>
        </p:spPr>
      </p:pic>
      <p:pic>
        <p:nvPicPr>
          <p:cNvPr id="14" name="object 14"/>
          <p:cNvPicPr/>
          <p:nvPr/>
        </p:nvPicPr>
        <p:blipFill>
          <a:blip r:embed="rId7" cstate="print"/>
          <a:stretch>
            <a:fillRect/>
          </a:stretch>
        </p:blipFill>
        <p:spPr>
          <a:xfrm>
            <a:off x="3329967" y="3149767"/>
            <a:ext cx="1219189" cy="2168532"/>
          </a:xfrm>
          <a:prstGeom prst="rect">
            <a:avLst/>
          </a:prstGeom>
        </p:spPr>
      </p:pic>
      <p:pic>
        <p:nvPicPr>
          <p:cNvPr id="15" name="object 15"/>
          <p:cNvPicPr/>
          <p:nvPr/>
        </p:nvPicPr>
        <p:blipFill>
          <a:blip r:embed="rId8" cstate="print"/>
          <a:stretch>
            <a:fillRect/>
          </a:stretch>
        </p:blipFill>
        <p:spPr>
          <a:xfrm>
            <a:off x="9357367" y="3149766"/>
            <a:ext cx="1627197" cy="2156068"/>
          </a:xfrm>
          <a:prstGeom prst="rect">
            <a:avLst/>
          </a:prstGeom>
        </p:spPr>
      </p:pic>
      <p:grpSp>
        <p:nvGrpSpPr>
          <p:cNvPr id="16" name="object 16"/>
          <p:cNvGrpSpPr/>
          <p:nvPr/>
        </p:nvGrpSpPr>
        <p:grpSpPr>
          <a:xfrm>
            <a:off x="7358901" y="118367"/>
            <a:ext cx="3680460" cy="2044700"/>
            <a:chOff x="5519175" y="88775"/>
            <a:chExt cx="2760345" cy="1533525"/>
          </a:xfrm>
        </p:grpSpPr>
        <p:pic>
          <p:nvPicPr>
            <p:cNvPr id="17" name="object 17"/>
            <p:cNvPicPr/>
            <p:nvPr/>
          </p:nvPicPr>
          <p:blipFill>
            <a:blip r:embed="rId9" cstate="print"/>
            <a:stretch>
              <a:fillRect/>
            </a:stretch>
          </p:blipFill>
          <p:spPr>
            <a:xfrm>
              <a:off x="5519175" y="88775"/>
              <a:ext cx="2760300" cy="1533171"/>
            </a:xfrm>
            <a:prstGeom prst="rect">
              <a:avLst/>
            </a:prstGeom>
          </p:spPr>
        </p:pic>
        <p:pic>
          <p:nvPicPr>
            <p:cNvPr id="18" name="object 18"/>
            <p:cNvPicPr/>
            <p:nvPr/>
          </p:nvPicPr>
          <p:blipFill>
            <a:blip r:embed="rId10" cstate="print"/>
            <a:stretch>
              <a:fillRect/>
            </a:stretch>
          </p:blipFill>
          <p:spPr>
            <a:xfrm>
              <a:off x="5576325" y="126874"/>
              <a:ext cx="2645999" cy="1418871"/>
            </a:xfrm>
            <a:prstGeom prst="rect">
              <a:avLst/>
            </a:prstGeom>
          </p:spPr>
        </p:pic>
      </p:grpSp>
      <p:sp>
        <p:nvSpPr>
          <p:cNvPr id="19" name="object 19"/>
          <p:cNvSpPr txBox="1"/>
          <p:nvPr/>
        </p:nvSpPr>
        <p:spPr>
          <a:xfrm>
            <a:off x="783167" y="5971638"/>
            <a:ext cx="1581573" cy="263320"/>
          </a:xfrm>
          <a:prstGeom prst="rect">
            <a:avLst/>
          </a:prstGeom>
        </p:spPr>
        <p:txBody>
          <a:bodyPr vert="horz" wrap="square" lIns="0" tIns="16933" rIns="0" bIns="0" rtlCol="0">
            <a:spAutoFit/>
          </a:bodyPr>
          <a:lstStyle/>
          <a:p>
            <a:pPr marL="16933" defTabSz="1219170">
              <a:spcBef>
                <a:spcPts val="133"/>
              </a:spcBef>
            </a:pPr>
            <a:r>
              <a:rPr sz="1600" kern="0" dirty="0">
                <a:solidFill>
                  <a:sysClr val="windowText" lastClr="000000"/>
                </a:solidFill>
                <a:latin typeface="Arial"/>
                <a:cs typeface="Arial"/>
              </a:rPr>
              <a:t>Founded</a:t>
            </a:r>
            <a:r>
              <a:rPr sz="1600" kern="0" spc="73" dirty="0">
                <a:solidFill>
                  <a:sysClr val="windowText" lastClr="000000"/>
                </a:solidFill>
                <a:latin typeface="Arial"/>
                <a:cs typeface="Arial"/>
              </a:rPr>
              <a:t> </a:t>
            </a:r>
            <a:r>
              <a:rPr sz="1600" kern="0" dirty="0">
                <a:solidFill>
                  <a:sysClr val="windowText" lastClr="000000"/>
                </a:solidFill>
                <a:latin typeface="Arial"/>
                <a:cs typeface="Arial"/>
              </a:rPr>
              <a:t>in</a:t>
            </a:r>
            <a:r>
              <a:rPr sz="1600" kern="0" spc="73" dirty="0">
                <a:solidFill>
                  <a:sysClr val="windowText" lastClr="000000"/>
                </a:solidFill>
                <a:latin typeface="Arial"/>
                <a:cs typeface="Arial"/>
              </a:rPr>
              <a:t> </a:t>
            </a:r>
            <a:r>
              <a:rPr sz="1600" kern="0" spc="-27" dirty="0">
                <a:solidFill>
                  <a:sysClr val="windowText" lastClr="000000"/>
                </a:solidFill>
                <a:latin typeface="Arial"/>
                <a:cs typeface="Arial"/>
              </a:rPr>
              <a:t>2017</a:t>
            </a:r>
            <a:endParaRPr sz="1600" kern="0">
              <a:solidFill>
                <a:sysClr val="windowText" lastClr="000000"/>
              </a:solidFill>
              <a:latin typeface="Arial"/>
              <a:cs typeface="Arial"/>
            </a:endParaRPr>
          </a:p>
        </p:txBody>
      </p:sp>
      <p:sp>
        <p:nvSpPr>
          <p:cNvPr id="20" name="object 20"/>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11"/>
              </a:rPr>
              <a:t>www.helloneighbor.io</a:t>
            </a:r>
            <a:endParaRPr sz="1600" kern="0">
              <a:solidFill>
                <a:sysClr val="windowText" lastClr="000000"/>
              </a:solidFill>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2625" y="654410"/>
            <a:ext cx="13403297" cy="714662"/>
          </a:xfrm>
          <a:prstGeom prst="rect">
            <a:avLst/>
          </a:prstGeom>
        </p:spPr>
        <p:txBody>
          <a:bodyPr vert="horz" wrap="square" lIns="0" tIns="16933" rIns="0" bIns="0" rtlCol="0">
            <a:spAutoFit/>
          </a:bodyPr>
          <a:lstStyle/>
          <a:p>
            <a:pPr marL="16933">
              <a:spcBef>
                <a:spcPts val="133"/>
              </a:spcBef>
            </a:pPr>
            <a:r>
              <a:rPr sz="4533" spc="-133" dirty="0"/>
              <a:t>Cultural </a:t>
            </a:r>
            <a:r>
              <a:rPr sz="4533" spc="-147" dirty="0"/>
              <a:t>Humility</a:t>
            </a:r>
            <a:endParaRPr sz="4533"/>
          </a:p>
        </p:txBody>
      </p:sp>
      <p:sp>
        <p:nvSpPr>
          <p:cNvPr id="4" name="object 4"/>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2"/>
              </a:rPr>
              <a:t>www.helloneighbor.io</a:t>
            </a:r>
            <a:endParaRPr sz="1600" kern="0">
              <a:solidFill>
                <a:sysClr val="windowText" lastClr="000000"/>
              </a:solidFill>
              <a:latin typeface="Arial"/>
              <a:cs typeface="Arial"/>
            </a:endParaRPr>
          </a:p>
        </p:txBody>
      </p:sp>
      <p:sp>
        <p:nvSpPr>
          <p:cNvPr id="3" name="object 3"/>
          <p:cNvSpPr txBox="1"/>
          <p:nvPr/>
        </p:nvSpPr>
        <p:spPr>
          <a:xfrm>
            <a:off x="706967" y="1691302"/>
            <a:ext cx="10496127" cy="3698875"/>
          </a:xfrm>
          <a:prstGeom prst="rect">
            <a:avLst/>
          </a:prstGeom>
        </p:spPr>
        <p:txBody>
          <a:bodyPr vert="horz" wrap="square" lIns="0" tIns="14393" rIns="0" bIns="0" rtlCol="0">
            <a:spAutoFit/>
          </a:bodyPr>
          <a:lstStyle/>
          <a:p>
            <a:pPr marL="16933" marR="6773" defTabSz="1219170">
              <a:lnSpc>
                <a:spcPct val="100600"/>
              </a:lnSpc>
              <a:spcBef>
                <a:spcPts val="113"/>
              </a:spcBef>
            </a:pPr>
            <a:r>
              <a:rPr sz="2067" kern="0" dirty="0">
                <a:solidFill>
                  <a:srgbClr val="53555A"/>
                </a:solidFill>
                <a:latin typeface="Arial"/>
                <a:cs typeface="Arial"/>
              </a:rPr>
              <a:t>“Cultural</a:t>
            </a:r>
            <a:r>
              <a:rPr sz="2067" kern="0" spc="107" dirty="0">
                <a:solidFill>
                  <a:srgbClr val="53555A"/>
                </a:solidFill>
                <a:latin typeface="Arial"/>
                <a:cs typeface="Arial"/>
              </a:rPr>
              <a:t> </a:t>
            </a:r>
            <a:r>
              <a:rPr sz="2067" kern="0" dirty="0">
                <a:solidFill>
                  <a:srgbClr val="53555A"/>
                </a:solidFill>
                <a:latin typeface="Arial"/>
                <a:cs typeface="Arial"/>
              </a:rPr>
              <a:t>humility</a:t>
            </a:r>
            <a:r>
              <a:rPr sz="2067" kern="0" spc="107" dirty="0">
                <a:solidFill>
                  <a:srgbClr val="53555A"/>
                </a:solidFill>
                <a:latin typeface="Arial"/>
                <a:cs typeface="Arial"/>
              </a:rPr>
              <a:t> </a:t>
            </a:r>
            <a:r>
              <a:rPr sz="2067" kern="0" spc="-13" dirty="0">
                <a:solidFill>
                  <a:srgbClr val="53555A"/>
                </a:solidFill>
                <a:latin typeface="Arial"/>
                <a:cs typeface="Arial"/>
              </a:rPr>
              <a:t>refers</a:t>
            </a:r>
            <a:r>
              <a:rPr sz="2067" kern="0" spc="113" dirty="0">
                <a:solidFill>
                  <a:srgbClr val="53555A"/>
                </a:solidFill>
                <a:latin typeface="Arial"/>
                <a:cs typeface="Arial"/>
              </a:rPr>
              <a:t> </a:t>
            </a:r>
            <a:r>
              <a:rPr sz="2067" kern="0" spc="80" dirty="0">
                <a:solidFill>
                  <a:srgbClr val="53555A"/>
                </a:solidFill>
                <a:latin typeface="Arial"/>
                <a:cs typeface="Arial"/>
              </a:rPr>
              <a:t>to</a:t>
            </a:r>
            <a:r>
              <a:rPr sz="2067" kern="0" spc="107" dirty="0">
                <a:solidFill>
                  <a:srgbClr val="53555A"/>
                </a:solidFill>
                <a:latin typeface="Arial"/>
                <a:cs typeface="Arial"/>
              </a:rPr>
              <a:t> </a:t>
            </a:r>
            <a:r>
              <a:rPr sz="2067" kern="0" dirty="0">
                <a:solidFill>
                  <a:srgbClr val="53555A"/>
                </a:solidFill>
                <a:latin typeface="Arial"/>
                <a:cs typeface="Arial"/>
              </a:rPr>
              <a:t>the</a:t>
            </a:r>
            <a:r>
              <a:rPr sz="2067" kern="0" spc="113" dirty="0">
                <a:solidFill>
                  <a:srgbClr val="53555A"/>
                </a:solidFill>
                <a:latin typeface="Arial"/>
                <a:cs typeface="Arial"/>
              </a:rPr>
              <a:t> </a:t>
            </a:r>
            <a:r>
              <a:rPr sz="2067" kern="0" dirty="0">
                <a:solidFill>
                  <a:srgbClr val="53555A"/>
                </a:solidFill>
                <a:latin typeface="Arial"/>
                <a:cs typeface="Arial"/>
              </a:rPr>
              <a:t>attitude</a:t>
            </a:r>
            <a:r>
              <a:rPr sz="2067" kern="0" spc="107" dirty="0">
                <a:solidFill>
                  <a:srgbClr val="53555A"/>
                </a:solidFill>
                <a:latin typeface="Arial"/>
                <a:cs typeface="Arial"/>
              </a:rPr>
              <a:t> </a:t>
            </a:r>
            <a:r>
              <a:rPr sz="2067" kern="0" dirty="0">
                <a:solidFill>
                  <a:srgbClr val="53555A"/>
                </a:solidFill>
                <a:latin typeface="Arial"/>
                <a:cs typeface="Arial"/>
              </a:rPr>
              <a:t>and</a:t>
            </a:r>
            <a:r>
              <a:rPr sz="2067" kern="0" spc="107" dirty="0">
                <a:solidFill>
                  <a:srgbClr val="53555A"/>
                </a:solidFill>
                <a:latin typeface="Arial"/>
                <a:cs typeface="Arial"/>
              </a:rPr>
              <a:t> </a:t>
            </a:r>
            <a:r>
              <a:rPr sz="2067" kern="0" dirty="0">
                <a:solidFill>
                  <a:srgbClr val="53555A"/>
                </a:solidFill>
                <a:latin typeface="Arial"/>
                <a:cs typeface="Arial"/>
              </a:rPr>
              <a:t>practice</a:t>
            </a:r>
            <a:r>
              <a:rPr sz="2067" kern="0" spc="113" dirty="0">
                <a:solidFill>
                  <a:srgbClr val="53555A"/>
                </a:solidFill>
                <a:latin typeface="Arial"/>
                <a:cs typeface="Arial"/>
              </a:rPr>
              <a:t> </a:t>
            </a:r>
            <a:r>
              <a:rPr sz="2067" kern="0" dirty="0">
                <a:solidFill>
                  <a:srgbClr val="53555A"/>
                </a:solidFill>
                <a:latin typeface="Arial"/>
                <a:cs typeface="Arial"/>
              </a:rPr>
              <a:t>of</a:t>
            </a:r>
            <a:r>
              <a:rPr sz="2067" kern="0" spc="107" dirty="0">
                <a:solidFill>
                  <a:srgbClr val="53555A"/>
                </a:solidFill>
                <a:latin typeface="Arial"/>
                <a:cs typeface="Arial"/>
              </a:rPr>
              <a:t> </a:t>
            </a:r>
            <a:r>
              <a:rPr sz="2067" kern="0" dirty="0">
                <a:solidFill>
                  <a:srgbClr val="53555A"/>
                </a:solidFill>
                <a:latin typeface="Arial"/>
                <a:cs typeface="Arial"/>
              </a:rPr>
              <a:t>working</a:t>
            </a:r>
            <a:r>
              <a:rPr sz="2067" kern="0" spc="113" dirty="0">
                <a:solidFill>
                  <a:srgbClr val="53555A"/>
                </a:solidFill>
                <a:latin typeface="Arial"/>
                <a:cs typeface="Arial"/>
              </a:rPr>
              <a:t> </a:t>
            </a:r>
            <a:r>
              <a:rPr sz="2067" kern="0" dirty="0">
                <a:solidFill>
                  <a:srgbClr val="53555A"/>
                </a:solidFill>
                <a:latin typeface="Arial"/>
                <a:cs typeface="Arial"/>
              </a:rPr>
              <a:t>with</a:t>
            </a:r>
            <a:r>
              <a:rPr sz="2067" kern="0" spc="107" dirty="0">
                <a:solidFill>
                  <a:srgbClr val="53555A"/>
                </a:solidFill>
                <a:latin typeface="Arial"/>
                <a:cs typeface="Arial"/>
              </a:rPr>
              <a:t> </a:t>
            </a:r>
            <a:r>
              <a:rPr sz="2067" kern="0" dirty="0">
                <a:solidFill>
                  <a:srgbClr val="53555A"/>
                </a:solidFill>
                <a:latin typeface="Arial"/>
                <a:cs typeface="Arial"/>
              </a:rPr>
              <a:t>clients</a:t>
            </a:r>
            <a:r>
              <a:rPr sz="2067" kern="0" spc="107" dirty="0">
                <a:solidFill>
                  <a:srgbClr val="53555A"/>
                </a:solidFill>
                <a:latin typeface="Arial"/>
                <a:cs typeface="Arial"/>
              </a:rPr>
              <a:t> </a:t>
            </a:r>
            <a:r>
              <a:rPr sz="2067" kern="0" dirty="0">
                <a:solidFill>
                  <a:srgbClr val="53555A"/>
                </a:solidFill>
                <a:latin typeface="Arial"/>
                <a:cs typeface="Arial"/>
              </a:rPr>
              <a:t>at</a:t>
            </a:r>
            <a:r>
              <a:rPr sz="2067" kern="0" spc="113" dirty="0">
                <a:solidFill>
                  <a:srgbClr val="53555A"/>
                </a:solidFill>
                <a:latin typeface="Arial"/>
                <a:cs typeface="Arial"/>
              </a:rPr>
              <a:t> </a:t>
            </a:r>
            <a:r>
              <a:rPr sz="2067" kern="0" dirty="0">
                <a:solidFill>
                  <a:srgbClr val="53555A"/>
                </a:solidFill>
                <a:latin typeface="Arial"/>
                <a:cs typeface="Arial"/>
              </a:rPr>
              <a:t>the</a:t>
            </a:r>
            <a:r>
              <a:rPr sz="2067" kern="0" spc="107" dirty="0">
                <a:solidFill>
                  <a:srgbClr val="53555A"/>
                </a:solidFill>
                <a:latin typeface="Arial"/>
                <a:cs typeface="Arial"/>
              </a:rPr>
              <a:t> </a:t>
            </a:r>
            <a:r>
              <a:rPr sz="2067" kern="0" spc="-13" dirty="0">
                <a:solidFill>
                  <a:srgbClr val="53555A"/>
                </a:solidFill>
                <a:latin typeface="Arial"/>
                <a:cs typeface="Arial"/>
              </a:rPr>
              <a:t>micro, mezzo,</a:t>
            </a:r>
            <a:r>
              <a:rPr sz="2067" kern="0" spc="-33" dirty="0">
                <a:solidFill>
                  <a:srgbClr val="53555A"/>
                </a:solidFill>
                <a:latin typeface="Arial"/>
                <a:cs typeface="Arial"/>
              </a:rPr>
              <a:t> </a:t>
            </a:r>
            <a:r>
              <a:rPr sz="2067" kern="0" dirty="0">
                <a:solidFill>
                  <a:srgbClr val="53555A"/>
                </a:solidFill>
                <a:latin typeface="Arial"/>
                <a:cs typeface="Arial"/>
              </a:rPr>
              <a:t>and</a:t>
            </a:r>
            <a:r>
              <a:rPr sz="2067" kern="0" spc="-33" dirty="0">
                <a:solidFill>
                  <a:srgbClr val="53555A"/>
                </a:solidFill>
                <a:latin typeface="Arial"/>
                <a:cs typeface="Arial"/>
              </a:rPr>
              <a:t> </a:t>
            </a:r>
            <a:r>
              <a:rPr sz="2067" kern="0" dirty="0">
                <a:solidFill>
                  <a:srgbClr val="53555A"/>
                </a:solidFill>
                <a:latin typeface="Arial"/>
                <a:cs typeface="Arial"/>
              </a:rPr>
              <a:t>macro</a:t>
            </a:r>
            <a:r>
              <a:rPr sz="2067" kern="0" spc="-27" dirty="0">
                <a:solidFill>
                  <a:srgbClr val="53555A"/>
                </a:solidFill>
                <a:latin typeface="Arial"/>
                <a:cs typeface="Arial"/>
              </a:rPr>
              <a:t> </a:t>
            </a:r>
            <a:r>
              <a:rPr sz="2067" kern="0" spc="-13" dirty="0">
                <a:solidFill>
                  <a:srgbClr val="53555A"/>
                </a:solidFill>
                <a:latin typeface="Arial"/>
                <a:cs typeface="Arial"/>
              </a:rPr>
              <a:t>levels</a:t>
            </a:r>
            <a:r>
              <a:rPr sz="2067" kern="0" spc="-33" dirty="0">
                <a:solidFill>
                  <a:srgbClr val="53555A"/>
                </a:solidFill>
                <a:latin typeface="Arial"/>
                <a:cs typeface="Arial"/>
              </a:rPr>
              <a:t> </a:t>
            </a:r>
            <a:r>
              <a:rPr sz="2067" kern="0" dirty="0">
                <a:solidFill>
                  <a:srgbClr val="53555A"/>
                </a:solidFill>
                <a:latin typeface="Arial"/>
                <a:cs typeface="Arial"/>
              </a:rPr>
              <a:t>with</a:t>
            </a:r>
            <a:r>
              <a:rPr sz="2067" kern="0" spc="-53" dirty="0">
                <a:solidFill>
                  <a:srgbClr val="53555A"/>
                </a:solidFill>
                <a:latin typeface="Arial"/>
                <a:cs typeface="Arial"/>
              </a:rPr>
              <a:t> </a:t>
            </a:r>
            <a:r>
              <a:rPr sz="2067" b="1" kern="0" dirty="0">
                <a:solidFill>
                  <a:srgbClr val="FF6C36"/>
                </a:solidFill>
                <a:latin typeface="Arial"/>
                <a:cs typeface="Arial"/>
              </a:rPr>
              <a:t>a</a:t>
            </a:r>
            <a:r>
              <a:rPr sz="2067" b="1" kern="0" spc="-27" dirty="0">
                <a:solidFill>
                  <a:srgbClr val="FF6C36"/>
                </a:solidFill>
                <a:latin typeface="Arial"/>
                <a:cs typeface="Arial"/>
              </a:rPr>
              <a:t> </a:t>
            </a:r>
            <a:r>
              <a:rPr sz="2067" b="1" kern="0" spc="-80" dirty="0">
                <a:solidFill>
                  <a:srgbClr val="FF6C36"/>
                </a:solidFill>
                <a:latin typeface="Arial"/>
                <a:cs typeface="Arial"/>
              </a:rPr>
              <a:t>presence</a:t>
            </a:r>
            <a:r>
              <a:rPr sz="2067" b="1" kern="0" spc="-33" dirty="0">
                <a:solidFill>
                  <a:srgbClr val="FF6C36"/>
                </a:solidFill>
                <a:latin typeface="Arial"/>
                <a:cs typeface="Arial"/>
              </a:rPr>
              <a:t> </a:t>
            </a:r>
            <a:r>
              <a:rPr sz="2067" b="1" kern="0" dirty="0">
                <a:solidFill>
                  <a:srgbClr val="FF6C36"/>
                </a:solidFill>
                <a:latin typeface="Arial"/>
                <a:cs typeface="Arial"/>
              </a:rPr>
              <a:t>of</a:t>
            </a:r>
            <a:r>
              <a:rPr sz="2067" b="1" kern="0" spc="-27" dirty="0">
                <a:solidFill>
                  <a:srgbClr val="FF6C36"/>
                </a:solidFill>
                <a:latin typeface="Arial"/>
                <a:cs typeface="Arial"/>
              </a:rPr>
              <a:t> </a:t>
            </a:r>
            <a:r>
              <a:rPr sz="2067" b="1" kern="0" spc="-93" dirty="0">
                <a:solidFill>
                  <a:srgbClr val="FF6C36"/>
                </a:solidFill>
                <a:latin typeface="Arial"/>
                <a:cs typeface="Arial"/>
              </a:rPr>
              <a:t>humility</a:t>
            </a:r>
            <a:r>
              <a:rPr sz="2067" b="1" kern="0" spc="-33" dirty="0">
                <a:solidFill>
                  <a:srgbClr val="FF6C36"/>
                </a:solidFill>
                <a:latin typeface="Arial"/>
                <a:cs typeface="Arial"/>
              </a:rPr>
              <a:t> </a:t>
            </a:r>
            <a:r>
              <a:rPr sz="2067" b="1" kern="0" spc="-67" dirty="0">
                <a:solidFill>
                  <a:srgbClr val="FF6C36"/>
                </a:solidFill>
                <a:latin typeface="Arial"/>
                <a:cs typeface="Arial"/>
              </a:rPr>
              <a:t>while</a:t>
            </a:r>
            <a:r>
              <a:rPr sz="2067" b="1" kern="0" spc="-33" dirty="0">
                <a:solidFill>
                  <a:srgbClr val="FF6C36"/>
                </a:solidFill>
                <a:latin typeface="Arial"/>
                <a:cs typeface="Arial"/>
              </a:rPr>
              <a:t> </a:t>
            </a:r>
            <a:r>
              <a:rPr sz="2067" b="1" kern="0" spc="-60" dirty="0">
                <a:solidFill>
                  <a:srgbClr val="FF6C36"/>
                </a:solidFill>
                <a:latin typeface="Arial"/>
                <a:cs typeface="Arial"/>
              </a:rPr>
              <a:t>learning,</a:t>
            </a:r>
            <a:r>
              <a:rPr sz="2067" b="1" kern="0" spc="-27" dirty="0">
                <a:solidFill>
                  <a:srgbClr val="FF6C36"/>
                </a:solidFill>
                <a:latin typeface="Arial"/>
                <a:cs typeface="Arial"/>
              </a:rPr>
              <a:t> </a:t>
            </a:r>
            <a:r>
              <a:rPr sz="2067" b="1" kern="0" spc="-13" dirty="0">
                <a:solidFill>
                  <a:srgbClr val="FF6C36"/>
                </a:solidFill>
                <a:latin typeface="Arial"/>
                <a:cs typeface="Arial"/>
              </a:rPr>
              <a:t>communicating, </a:t>
            </a:r>
            <a:r>
              <a:rPr sz="2067" b="1" kern="0" spc="-47" dirty="0">
                <a:solidFill>
                  <a:srgbClr val="FF6C36"/>
                </a:solidFill>
                <a:latin typeface="Arial"/>
                <a:cs typeface="Arial"/>
              </a:rPr>
              <a:t>offering</a:t>
            </a:r>
            <a:r>
              <a:rPr sz="2067" b="1" kern="0" spc="-60" dirty="0">
                <a:solidFill>
                  <a:srgbClr val="FF6C36"/>
                </a:solidFill>
                <a:latin typeface="Arial"/>
                <a:cs typeface="Arial"/>
              </a:rPr>
              <a:t> </a:t>
            </a:r>
            <a:r>
              <a:rPr sz="2067" b="1" kern="0" spc="-13" dirty="0">
                <a:solidFill>
                  <a:srgbClr val="FF6C36"/>
                </a:solidFill>
                <a:latin typeface="Arial"/>
                <a:cs typeface="Arial"/>
              </a:rPr>
              <a:t>help,</a:t>
            </a:r>
            <a:r>
              <a:rPr sz="2067" b="1" kern="0" spc="-47" dirty="0">
                <a:solidFill>
                  <a:srgbClr val="FF6C36"/>
                </a:solidFill>
                <a:latin typeface="Arial"/>
                <a:cs typeface="Arial"/>
              </a:rPr>
              <a:t> and</a:t>
            </a:r>
            <a:r>
              <a:rPr sz="2067" b="1" kern="0" spc="-40" dirty="0">
                <a:solidFill>
                  <a:srgbClr val="FF6C36"/>
                </a:solidFill>
                <a:latin typeface="Arial"/>
                <a:cs typeface="Arial"/>
              </a:rPr>
              <a:t> </a:t>
            </a:r>
            <a:r>
              <a:rPr sz="2067" b="1" kern="0" spc="-73" dirty="0">
                <a:solidFill>
                  <a:srgbClr val="FF6C36"/>
                </a:solidFill>
                <a:latin typeface="Arial"/>
                <a:cs typeface="Arial"/>
              </a:rPr>
              <a:t>making</a:t>
            </a:r>
            <a:r>
              <a:rPr sz="2067" b="1" kern="0" spc="-47" dirty="0">
                <a:solidFill>
                  <a:srgbClr val="FF6C36"/>
                </a:solidFill>
                <a:latin typeface="Arial"/>
                <a:cs typeface="Arial"/>
              </a:rPr>
              <a:t> </a:t>
            </a:r>
            <a:r>
              <a:rPr sz="2067" b="1" kern="0" spc="-113" dirty="0">
                <a:solidFill>
                  <a:srgbClr val="FF6C36"/>
                </a:solidFill>
                <a:latin typeface="Arial"/>
                <a:cs typeface="Arial"/>
              </a:rPr>
              <a:t>decisions</a:t>
            </a:r>
            <a:r>
              <a:rPr sz="2067" b="1" kern="0" spc="-27" dirty="0">
                <a:solidFill>
                  <a:srgbClr val="FF6C36"/>
                </a:solidFill>
                <a:latin typeface="Arial"/>
                <a:cs typeface="Arial"/>
              </a:rPr>
              <a:t> </a:t>
            </a:r>
            <a:r>
              <a:rPr sz="2067" b="1" kern="0" spc="-67" dirty="0">
                <a:solidFill>
                  <a:srgbClr val="FF6C36"/>
                </a:solidFill>
                <a:latin typeface="Arial"/>
                <a:cs typeface="Arial"/>
              </a:rPr>
              <a:t>in</a:t>
            </a:r>
            <a:r>
              <a:rPr sz="2067" b="1" kern="0" spc="-47" dirty="0">
                <a:solidFill>
                  <a:srgbClr val="FF6C36"/>
                </a:solidFill>
                <a:latin typeface="Arial"/>
                <a:cs typeface="Arial"/>
              </a:rPr>
              <a:t> </a:t>
            </a:r>
            <a:r>
              <a:rPr sz="2067" b="1" kern="0" spc="-93" dirty="0">
                <a:solidFill>
                  <a:srgbClr val="FF6C36"/>
                </a:solidFill>
                <a:latin typeface="Arial"/>
                <a:cs typeface="Arial"/>
              </a:rPr>
              <a:t>professional</a:t>
            </a:r>
            <a:r>
              <a:rPr sz="2067" b="1" kern="0" spc="-40" dirty="0">
                <a:solidFill>
                  <a:srgbClr val="FF6C36"/>
                </a:solidFill>
                <a:latin typeface="Arial"/>
                <a:cs typeface="Arial"/>
              </a:rPr>
              <a:t> </a:t>
            </a:r>
            <a:r>
              <a:rPr sz="2067" b="1" kern="0" spc="-60" dirty="0">
                <a:solidFill>
                  <a:srgbClr val="FF6C36"/>
                </a:solidFill>
                <a:latin typeface="Arial"/>
                <a:cs typeface="Arial"/>
              </a:rPr>
              <a:t>practice</a:t>
            </a:r>
            <a:r>
              <a:rPr sz="2067" b="1" kern="0" spc="-47" dirty="0">
                <a:solidFill>
                  <a:srgbClr val="FF6C36"/>
                </a:solidFill>
                <a:latin typeface="Arial"/>
                <a:cs typeface="Arial"/>
              </a:rPr>
              <a:t> and</a:t>
            </a:r>
            <a:r>
              <a:rPr sz="2067" b="1" kern="0" spc="-40" dirty="0">
                <a:solidFill>
                  <a:srgbClr val="FF6C36"/>
                </a:solidFill>
                <a:latin typeface="Arial"/>
                <a:cs typeface="Arial"/>
              </a:rPr>
              <a:t> </a:t>
            </a:r>
            <a:r>
              <a:rPr sz="2067" b="1" kern="0" spc="-80" dirty="0">
                <a:solidFill>
                  <a:srgbClr val="FF6C36"/>
                </a:solidFill>
                <a:latin typeface="Arial"/>
                <a:cs typeface="Arial"/>
              </a:rPr>
              <a:t>settings</a:t>
            </a:r>
            <a:r>
              <a:rPr sz="2067" kern="0" spc="-80" dirty="0">
                <a:solidFill>
                  <a:srgbClr val="53555A"/>
                </a:solidFill>
                <a:latin typeface="Arial"/>
                <a:cs typeface="Arial"/>
              </a:rPr>
              <a:t>.</a:t>
            </a:r>
            <a:r>
              <a:rPr sz="2067" kern="0" spc="-47" dirty="0">
                <a:solidFill>
                  <a:srgbClr val="53555A"/>
                </a:solidFill>
                <a:latin typeface="Arial"/>
                <a:cs typeface="Arial"/>
              </a:rPr>
              <a:t> </a:t>
            </a:r>
            <a:r>
              <a:rPr sz="2067" kern="0" dirty="0">
                <a:solidFill>
                  <a:srgbClr val="53555A"/>
                </a:solidFill>
                <a:latin typeface="Arial"/>
                <a:cs typeface="Arial"/>
              </a:rPr>
              <a:t>According</a:t>
            </a:r>
            <a:r>
              <a:rPr sz="2067" kern="0" spc="-40" dirty="0">
                <a:solidFill>
                  <a:srgbClr val="53555A"/>
                </a:solidFill>
                <a:latin typeface="Arial"/>
                <a:cs typeface="Arial"/>
              </a:rPr>
              <a:t> </a:t>
            </a:r>
            <a:r>
              <a:rPr sz="2067" kern="0" spc="47" dirty="0">
                <a:solidFill>
                  <a:srgbClr val="53555A"/>
                </a:solidFill>
                <a:latin typeface="Arial"/>
                <a:cs typeface="Arial"/>
              </a:rPr>
              <a:t>to </a:t>
            </a:r>
            <a:r>
              <a:rPr sz="2067" kern="0" spc="-40" dirty="0">
                <a:solidFill>
                  <a:srgbClr val="53555A"/>
                </a:solidFill>
                <a:latin typeface="Arial"/>
                <a:cs typeface="Arial"/>
              </a:rPr>
              <a:t>Tervalon</a:t>
            </a:r>
            <a:r>
              <a:rPr sz="2067" kern="0" spc="40" dirty="0">
                <a:solidFill>
                  <a:srgbClr val="53555A"/>
                </a:solidFill>
                <a:latin typeface="Arial"/>
                <a:cs typeface="Arial"/>
              </a:rPr>
              <a:t> </a:t>
            </a:r>
            <a:r>
              <a:rPr sz="2067" kern="0" dirty="0">
                <a:solidFill>
                  <a:srgbClr val="53555A"/>
                </a:solidFill>
                <a:latin typeface="Arial"/>
                <a:cs typeface="Arial"/>
              </a:rPr>
              <a:t>and</a:t>
            </a:r>
            <a:r>
              <a:rPr sz="2067" kern="0" spc="40" dirty="0">
                <a:solidFill>
                  <a:srgbClr val="53555A"/>
                </a:solidFill>
                <a:latin typeface="Arial"/>
                <a:cs typeface="Arial"/>
              </a:rPr>
              <a:t> </a:t>
            </a:r>
            <a:r>
              <a:rPr sz="2067" kern="0" spc="-13" dirty="0">
                <a:solidFill>
                  <a:srgbClr val="53555A"/>
                </a:solidFill>
                <a:latin typeface="Arial"/>
                <a:cs typeface="Arial"/>
              </a:rPr>
              <a:t>Murray-Garcia</a:t>
            </a:r>
            <a:r>
              <a:rPr sz="2067" kern="0" spc="47" dirty="0">
                <a:solidFill>
                  <a:srgbClr val="53555A"/>
                </a:solidFill>
                <a:latin typeface="Arial"/>
                <a:cs typeface="Arial"/>
              </a:rPr>
              <a:t> </a:t>
            </a:r>
            <a:r>
              <a:rPr sz="2067" kern="0" spc="-33" dirty="0">
                <a:solidFill>
                  <a:srgbClr val="53555A"/>
                </a:solidFill>
                <a:latin typeface="Arial"/>
                <a:cs typeface="Arial"/>
              </a:rPr>
              <a:t>(1998),</a:t>
            </a:r>
            <a:r>
              <a:rPr sz="2067" kern="0" spc="40" dirty="0">
                <a:solidFill>
                  <a:srgbClr val="53555A"/>
                </a:solidFill>
                <a:latin typeface="Arial"/>
                <a:cs typeface="Arial"/>
              </a:rPr>
              <a:t> </a:t>
            </a:r>
            <a:r>
              <a:rPr sz="2067" kern="0" dirty="0">
                <a:solidFill>
                  <a:srgbClr val="53555A"/>
                </a:solidFill>
                <a:latin typeface="Arial"/>
                <a:cs typeface="Arial"/>
              </a:rPr>
              <a:t>“Cultural</a:t>
            </a:r>
            <a:r>
              <a:rPr sz="2067" kern="0" spc="47" dirty="0">
                <a:solidFill>
                  <a:srgbClr val="53555A"/>
                </a:solidFill>
                <a:latin typeface="Arial"/>
                <a:cs typeface="Arial"/>
              </a:rPr>
              <a:t> </a:t>
            </a:r>
            <a:r>
              <a:rPr sz="2067" kern="0" dirty="0">
                <a:solidFill>
                  <a:srgbClr val="53555A"/>
                </a:solidFill>
                <a:latin typeface="Arial"/>
                <a:cs typeface="Arial"/>
              </a:rPr>
              <a:t>humility</a:t>
            </a:r>
            <a:r>
              <a:rPr sz="2067" kern="0" spc="40" dirty="0">
                <a:solidFill>
                  <a:srgbClr val="53555A"/>
                </a:solidFill>
                <a:latin typeface="Arial"/>
                <a:cs typeface="Arial"/>
              </a:rPr>
              <a:t> </a:t>
            </a:r>
            <a:r>
              <a:rPr sz="2067" kern="0" dirty="0">
                <a:solidFill>
                  <a:srgbClr val="53555A"/>
                </a:solidFill>
                <a:latin typeface="Arial"/>
                <a:cs typeface="Arial"/>
              </a:rPr>
              <a:t>incorporates</a:t>
            </a:r>
            <a:r>
              <a:rPr sz="2067" kern="0" spc="7" dirty="0">
                <a:solidFill>
                  <a:srgbClr val="53555A"/>
                </a:solidFill>
                <a:latin typeface="Arial"/>
                <a:cs typeface="Arial"/>
              </a:rPr>
              <a:t> </a:t>
            </a:r>
            <a:r>
              <a:rPr sz="2067" b="1" kern="0" dirty="0">
                <a:solidFill>
                  <a:srgbClr val="FF6C36"/>
                </a:solidFill>
                <a:latin typeface="Arial"/>
                <a:cs typeface="Arial"/>
              </a:rPr>
              <a:t>a</a:t>
            </a:r>
            <a:r>
              <a:rPr sz="2067" b="1" kern="0" spc="47" dirty="0">
                <a:solidFill>
                  <a:srgbClr val="FF6C36"/>
                </a:solidFill>
                <a:latin typeface="Arial"/>
                <a:cs typeface="Arial"/>
              </a:rPr>
              <a:t> </a:t>
            </a:r>
            <a:r>
              <a:rPr sz="2067" b="1" kern="0" spc="-47" dirty="0">
                <a:solidFill>
                  <a:srgbClr val="FF6C36"/>
                </a:solidFill>
                <a:latin typeface="Arial"/>
                <a:cs typeface="Arial"/>
              </a:rPr>
              <a:t>lifelong</a:t>
            </a:r>
            <a:r>
              <a:rPr sz="2067" b="1" kern="0" spc="40" dirty="0">
                <a:solidFill>
                  <a:srgbClr val="FF6C36"/>
                </a:solidFill>
                <a:latin typeface="Arial"/>
                <a:cs typeface="Arial"/>
              </a:rPr>
              <a:t> </a:t>
            </a:r>
            <a:r>
              <a:rPr sz="2067" b="1" kern="0" spc="-40" dirty="0">
                <a:solidFill>
                  <a:srgbClr val="FF6C36"/>
                </a:solidFill>
                <a:latin typeface="Arial"/>
                <a:cs typeface="Arial"/>
              </a:rPr>
              <a:t>commitment </a:t>
            </a:r>
            <a:r>
              <a:rPr sz="2067" b="1" kern="0" dirty="0">
                <a:solidFill>
                  <a:srgbClr val="FF6C36"/>
                </a:solidFill>
                <a:latin typeface="Arial"/>
                <a:cs typeface="Arial"/>
              </a:rPr>
              <a:t>to</a:t>
            </a:r>
            <a:r>
              <a:rPr sz="2067" b="1" kern="0" spc="-40" dirty="0">
                <a:solidFill>
                  <a:srgbClr val="FF6C36"/>
                </a:solidFill>
                <a:latin typeface="Arial"/>
                <a:cs typeface="Arial"/>
              </a:rPr>
              <a:t> </a:t>
            </a:r>
            <a:r>
              <a:rPr sz="2067" b="1" kern="0" spc="-80" dirty="0">
                <a:solidFill>
                  <a:srgbClr val="FF6C36"/>
                </a:solidFill>
                <a:latin typeface="Arial"/>
                <a:cs typeface="Arial"/>
              </a:rPr>
              <a:t>self-evaluation</a:t>
            </a:r>
            <a:r>
              <a:rPr sz="2067" b="1" kern="0" spc="-40" dirty="0">
                <a:solidFill>
                  <a:srgbClr val="FF6C36"/>
                </a:solidFill>
                <a:latin typeface="Arial"/>
                <a:cs typeface="Arial"/>
              </a:rPr>
              <a:t> </a:t>
            </a:r>
            <a:r>
              <a:rPr sz="2067" b="1" kern="0" spc="-47" dirty="0">
                <a:solidFill>
                  <a:srgbClr val="FF6C36"/>
                </a:solidFill>
                <a:latin typeface="Arial"/>
                <a:cs typeface="Arial"/>
              </a:rPr>
              <a:t>and</a:t>
            </a:r>
            <a:r>
              <a:rPr sz="2067" b="1" kern="0" spc="-40" dirty="0">
                <a:solidFill>
                  <a:srgbClr val="FF6C36"/>
                </a:solidFill>
                <a:latin typeface="Arial"/>
                <a:cs typeface="Arial"/>
              </a:rPr>
              <a:t> </a:t>
            </a:r>
            <a:r>
              <a:rPr sz="2067" b="1" kern="0" spc="-67" dirty="0">
                <a:solidFill>
                  <a:srgbClr val="FF6C36"/>
                </a:solidFill>
                <a:latin typeface="Arial"/>
                <a:cs typeface="Arial"/>
              </a:rPr>
              <a:t>self-</a:t>
            </a:r>
            <a:r>
              <a:rPr sz="2067" b="1" kern="0" spc="-53" dirty="0">
                <a:solidFill>
                  <a:srgbClr val="FF6C36"/>
                </a:solidFill>
                <a:latin typeface="Arial"/>
                <a:cs typeface="Arial"/>
              </a:rPr>
              <a:t>critique,</a:t>
            </a:r>
            <a:r>
              <a:rPr sz="2067" b="1" kern="0" spc="-33" dirty="0">
                <a:solidFill>
                  <a:srgbClr val="FF6C36"/>
                </a:solidFill>
                <a:latin typeface="Arial"/>
                <a:cs typeface="Arial"/>
              </a:rPr>
              <a:t> </a:t>
            </a:r>
            <a:r>
              <a:rPr sz="2067" b="1" kern="0" dirty="0">
                <a:solidFill>
                  <a:srgbClr val="FF6C36"/>
                </a:solidFill>
                <a:latin typeface="Arial"/>
                <a:cs typeface="Arial"/>
              </a:rPr>
              <a:t>to</a:t>
            </a:r>
            <a:r>
              <a:rPr sz="2067" b="1" kern="0" spc="-40" dirty="0">
                <a:solidFill>
                  <a:srgbClr val="FF6C36"/>
                </a:solidFill>
                <a:latin typeface="Arial"/>
                <a:cs typeface="Arial"/>
              </a:rPr>
              <a:t> </a:t>
            </a:r>
            <a:r>
              <a:rPr sz="2067" b="1" kern="0" spc="-100" dirty="0">
                <a:solidFill>
                  <a:srgbClr val="FF6C36"/>
                </a:solidFill>
                <a:latin typeface="Arial"/>
                <a:cs typeface="Arial"/>
              </a:rPr>
              <a:t>redressing</a:t>
            </a:r>
            <a:r>
              <a:rPr sz="2067" b="1" kern="0" spc="-40" dirty="0">
                <a:solidFill>
                  <a:srgbClr val="FF6C36"/>
                </a:solidFill>
                <a:latin typeface="Arial"/>
                <a:cs typeface="Arial"/>
              </a:rPr>
              <a:t> </a:t>
            </a:r>
            <a:r>
              <a:rPr sz="2067" b="1" kern="0" dirty="0">
                <a:solidFill>
                  <a:srgbClr val="FF6C36"/>
                </a:solidFill>
                <a:latin typeface="Arial"/>
                <a:cs typeface="Arial"/>
              </a:rPr>
              <a:t>the</a:t>
            </a:r>
            <a:r>
              <a:rPr sz="2067" b="1" kern="0" spc="-33" dirty="0">
                <a:solidFill>
                  <a:srgbClr val="FF6C36"/>
                </a:solidFill>
                <a:latin typeface="Arial"/>
                <a:cs typeface="Arial"/>
              </a:rPr>
              <a:t> power</a:t>
            </a:r>
            <a:r>
              <a:rPr sz="2067" b="1" kern="0" spc="-40" dirty="0">
                <a:solidFill>
                  <a:srgbClr val="FF6C36"/>
                </a:solidFill>
                <a:latin typeface="Arial"/>
                <a:cs typeface="Arial"/>
              </a:rPr>
              <a:t> </a:t>
            </a:r>
            <a:r>
              <a:rPr sz="2067" b="1" kern="0" spc="-100" dirty="0">
                <a:solidFill>
                  <a:srgbClr val="FF6C36"/>
                </a:solidFill>
                <a:latin typeface="Arial"/>
                <a:cs typeface="Arial"/>
              </a:rPr>
              <a:t>imbalances</a:t>
            </a:r>
            <a:r>
              <a:rPr sz="2067" b="1" kern="0" spc="-40" dirty="0">
                <a:solidFill>
                  <a:srgbClr val="FF6C36"/>
                </a:solidFill>
                <a:latin typeface="Arial"/>
                <a:cs typeface="Arial"/>
              </a:rPr>
              <a:t> </a:t>
            </a:r>
            <a:r>
              <a:rPr sz="2067" b="1" kern="0" spc="-67" dirty="0">
                <a:solidFill>
                  <a:srgbClr val="FF6C36"/>
                </a:solidFill>
                <a:latin typeface="Arial"/>
                <a:cs typeface="Arial"/>
              </a:rPr>
              <a:t>in</a:t>
            </a:r>
            <a:r>
              <a:rPr sz="2067" b="1" kern="0" spc="-33" dirty="0">
                <a:solidFill>
                  <a:srgbClr val="FF6C36"/>
                </a:solidFill>
                <a:latin typeface="Arial"/>
                <a:cs typeface="Arial"/>
              </a:rPr>
              <a:t> the </a:t>
            </a:r>
            <a:r>
              <a:rPr sz="2067" b="1" kern="0" spc="-87" dirty="0">
                <a:solidFill>
                  <a:srgbClr val="FF6C36"/>
                </a:solidFill>
                <a:latin typeface="Arial"/>
                <a:cs typeface="Arial"/>
              </a:rPr>
              <a:t>patient–physician</a:t>
            </a:r>
            <a:r>
              <a:rPr sz="2067" b="1" kern="0" spc="-20" dirty="0">
                <a:solidFill>
                  <a:srgbClr val="FF6C36"/>
                </a:solidFill>
                <a:latin typeface="Arial"/>
                <a:cs typeface="Arial"/>
              </a:rPr>
              <a:t> </a:t>
            </a:r>
            <a:r>
              <a:rPr sz="2067" b="1" kern="0" spc="-93" dirty="0">
                <a:solidFill>
                  <a:srgbClr val="FF6C36"/>
                </a:solidFill>
                <a:latin typeface="Arial"/>
                <a:cs typeface="Arial"/>
              </a:rPr>
              <a:t>dynamic,</a:t>
            </a:r>
            <a:r>
              <a:rPr sz="2067" b="1" kern="0" spc="-13" dirty="0">
                <a:solidFill>
                  <a:srgbClr val="FF6C36"/>
                </a:solidFill>
                <a:latin typeface="Arial"/>
                <a:cs typeface="Arial"/>
              </a:rPr>
              <a:t> </a:t>
            </a:r>
            <a:r>
              <a:rPr sz="2067" b="1" kern="0" spc="-47" dirty="0">
                <a:solidFill>
                  <a:srgbClr val="FF6C36"/>
                </a:solidFill>
                <a:latin typeface="Arial"/>
                <a:cs typeface="Arial"/>
              </a:rPr>
              <a:t>and</a:t>
            </a:r>
            <a:r>
              <a:rPr sz="2067" b="1" kern="0" spc="-20" dirty="0">
                <a:solidFill>
                  <a:srgbClr val="FF6C36"/>
                </a:solidFill>
                <a:latin typeface="Arial"/>
                <a:cs typeface="Arial"/>
              </a:rPr>
              <a:t> </a:t>
            </a:r>
            <a:r>
              <a:rPr sz="2067" b="1" kern="0" dirty="0">
                <a:solidFill>
                  <a:srgbClr val="FF6C36"/>
                </a:solidFill>
                <a:latin typeface="Arial"/>
                <a:cs typeface="Arial"/>
              </a:rPr>
              <a:t>to</a:t>
            </a:r>
            <a:r>
              <a:rPr sz="2067" b="1" kern="0" spc="-13" dirty="0">
                <a:solidFill>
                  <a:srgbClr val="FF6C36"/>
                </a:solidFill>
                <a:latin typeface="Arial"/>
                <a:cs typeface="Arial"/>
              </a:rPr>
              <a:t> </a:t>
            </a:r>
            <a:r>
              <a:rPr sz="2067" b="1" kern="0" spc="-53" dirty="0">
                <a:solidFill>
                  <a:srgbClr val="FF6C36"/>
                </a:solidFill>
                <a:latin typeface="Arial"/>
                <a:cs typeface="Arial"/>
              </a:rPr>
              <a:t>developing</a:t>
            </a:r>
            <a:r>
              <a:rPr sz="2067" b="1" kern="0" spc="-20" dirty="0">
                <a:solidFill>
                  <a:srgbClr val="FF6C36"/>
                </a:solidFill>
                <a:latin typeface="Arial"/>
                <a:cs typeface="Arial"/>
              </a:rPr>
              <a:t> </a:t>
            </a:r>
            <a:r>
              <a:rPr sz="2067" b="1" kern="0" spc="-80" dirty="0">
                <a:solidFill>
                  <a:srgbClr val="FF6C36"/>
                </a:solidFill>
                <a:latin typeface="Arial"/>
                <a:cs typeface="Arial"/>
              </a:rPr>
              <a:t>mutually</a:t>
            </a:r>
            <a:r>
              <a:rPr sz="2067" b="1" kern="0" spc="-13" dirty="0">
                <a:solidFill>
                  <a:srgbClr val="FF6C36"/>
                </a:solidFill>
                <a:latin typeface="Arial"/>
                <a:cs typeface="Arial"/>
              </a:rPr>
              <a:t> </a:t>
            </a:r>
            <a:r>
              <a:rPr sz="2067" b="1" kern="0" spc="-67" dirty="0">
                <a:solidFill>
                  <a:srgbClr val="FF6C36"/>
                </a:solidFill>
                <a:latin typeface="Arial"/>
                <a:cs typeface="Arial"/>
              </a:rPr>
              <a:t>beneﬁcial</a:t>
            </a:r>
            <a:r>
              <a:rPr sz="2067" b="1" kern="0" spc="-20" dirty="0">
                <a:solidFill>
                  <a:srgbClr val="FF6C36"/>
                </a:solidFill>
                <a:latin typeface="Arial"/>
                <a:cs typeface="Arial"/>
              </a:rPr>
              <a:t> </a:t>
            </a:r>
            <a:r>
              <a:rPr sz="2067" b="1" kern="0" spc="-47" dirty="0">
                <a:solidFill>
                  <a:srgbClr val="FF6C36"/>
                </a:solidFill>
                <a:latin typeface="Arial"/>
                <a:cs typeface="Arial"/>
              </a:rPr>
              <a:t>and</a:t>
            </a:r>
            <a:r>
              <a:rPr sz="2067" b="1" kern="0" spc="-13" dirty="0">
                <a:solidFill>
                  <a:srgbClr val="FF6C36"/>
                </a:solidFill>
                <a:latin typeface="Arial"/>
                <a:cs typeface="Arial"/>
              </a:rPr>
              <a:t> </a:t>
            </a:r>
            <a:r>
              <a:rPr sz="2067" b="1" kern="0" spc="-100" dirty="0">
                <a:solidFill>
                  <a:srgbClr val="FF6C36"/>
                </a:solidFill>
                <a:latin typeface="Arial"/>
                <a:cs typeface="Arial"/>
              </a:rPr>
              <a:t>non-</a:t>
            </a:r>
            <a:r>
              <a:rPr sz="2067" b="1" kern="0" spc="-13" dirty="0">
                <a:solidFill>
                  <a:srgbClr val="FF6C36"/>
                </a:solidFill>
                <a:latin typeface="Arial"/>
                <a:cs typeface="Arial"/>
              </a:rPr>
              <a:t>paternalistic </a:t>
            </a:r>
            <a:r>
              <a:rPr sz="2067" b="1" kern="0" spc="-100" dirty="0">
                <a:solidFill>
                  <a:srgbClr val="FF6C36"/>
                </a:solidFill>
                <a:latin typeface="Arial"/>
                <a:cs typeface="Arial"/>
              </a:rPr>
              <a:t>clinical</a:t>
            </a:r>
            <a:r>
              <a:rPr sz="2067" b="1" kern="0" spc="20" dirty="0">
                <a:solidFill>
                  <a:srgbClr val="FF6C36"/>
                </a:solidFill>
                <a:latin typeface="Arial"/>
                <a:cs typeface="Arial"/>
              </a:rPr>
              <a:t> </a:t>
            </a:r>
            <a:r>
              <a:rPr sz="2067" b="1" kern="0" spc="-47" dirty="0">
                <a:solidFill>
                  <a:srgbClr val="FF6C36"/>
                </a:solidFill>
                <a:latin typeface="Arial"/>
                <a:cs typeface="Arial"/>
              </a:rPr>
              <a:t>and</a:t>
            </a:r>
            <a:r>
              <a:rPr sz="2067" b="1" kern="0" spc="20" dirty="0">
                <a:solidFill>
                  <a:srgbClr val="FF6C36"/>
                </a:solidFill>
                <a:latin typeface="Arial"/>
                <a:cs typeface="Arial"/>
              </a:rPr>
              <a:t> </a:t>
            </a:r>
            <a:r>
              <a:rPr sz="2067" b="1" kern="0" spc="-113" dirty="0">
                <a:solidFill>
                  <a:srgbClr val="FF6C36"/>
                </a:solidFill>
                <a:latin typeface="Arial"/>
                <a:cs typeface="Arial"/>
              </a:rPr>
              <a:t>advocacy</a:t>
            </a:r>
            <a:r>
              <a:rPr sz="2067" b="1" kern="0" spc="20" dirty="0">
                <a:solidFill>
                  <a:srgbClr val="FF6C36"/>
                </a:solidFill>
                <a:latin typeface="Arial"/>
                <a:cs typeface="Arial"/>
              </a:rPr>
              <a:t> </a:t>
            </a:r>
            <a:r>
              <a:rPr sz="2067" b="1" kern="0" spc="-93" dirty="0">
                <a:solidFill>
                  <a:srgbClr val="FF6C36"/>
                </a:solidFill>
                <a:latin typeface="Arial"/>
                <a:cs typeface="Arial"/>
              </a:rPr>
              <a:t>partnerships</a:t>
            </a:r>
            <a:r>
              <a:rPr sz="2067" b="1" kern="0" spc="20" dirty="0">
                <a:solidFill>
                  <a:srgbClr val="FF6C36"/>
                </a:solidFill>
                <a:latin typeface="Arial"/>
                <a:cs typeface="Arial"/>
              </a:rPr>
              <a:t> </a:t>
            </a:r>
            <a:r>
              <a:rPr sz="2067" b="1" kern="0" spc="-47" dirty="0">
                <a:solidFill>
                  <a:srgbClr val="FF6C36"/>
                </a:solidFill>
                <a:latin typeface="Arial"/>
                <a:cs typeface="Arial"/>
              </a:rPr>
              <a:t>with</a:t>
            </a:r>
            <a:r>
              <a:rPr sz="2067" b="1" kern="0" spc="27" dirty="0">
                <a:solidFill>
                  <a:srgbClr val="FF6C36"/>
                </a:solidFill>
                <a:latin typeface="Arial"/>
                <a:cs typeface="Arial"/>
              </a:rPr>
              <a:t> </a:t>
            </a:r>
            <a:r>
              <a:rPr sz="2067" b="1" kern="0" spc="-93" dirty="0">
                <a:solidFill>
                  <a:srgbClr val="FF6C36"/>
                </a:solidFill>
                <a:latin typeface="Arial"/>
                <a:cs typeface="Arial"/>
              </a:rPr>
              <a:t>communities</a:t>
            </a:r>
            <a:r>
              <a:rPr sz="2067" b="1" kern="0" spc="-7" dirty="0">
                <a:solidFill>
                  <a:srgbClr val="FF6C36"/>
                </a:solidFill>
                <a:latin typeface="Arial"/>
                <a:cs typeface="Arial"/>
              </a:rPr>
              <a:t> </a:t>
            </a:r>
            <a:r>
              <a:rPr sz="2067" kern="0" dirty="0">
                <a:solidFill>
                  <a:srgbClr val="53555A"/>
                </a:solidFill>
                <a:latin typeface="Arial"/>
                <a:cs typeface="Arial"/>
              </a:rPr>
              <a:t>on</a:t>
            </a:r>
            <a:r>
              <a:rPr sz="2067" kern="0" spc="20" dirty="0">
                <a:solidFill>
                  <a:srgbClr val="53555A"/>
                </a:solidFill>
                <a:latin typeface="Arial"/>
                <a:cs typeface="Arial"/>
              </a:rPr>
              <a:t> </a:t>
            </a:r>
            <a:r>
              <a:rPr sz="2067" kern="0" dirty="0">
                <a:solidFill>
                  <a:srgbClr val="53555A"/>
                </a:solidFill>
                <a:latin typeface="Arial"/>
                <a:cs typeface="Arial"/>
              </a:rPr>
              <a:t>behalf</a:t>
            </a:r>
            <a:r>
              <a:rPr sz="2067" kern="0" spc="20" dirty="0">
                <a:solidFill>
                  <a:srgbClr val="53555A"/>
                </a:solidFill>
                <a:latin typeface="Arial"/>
                <a:cs typeface="Arial"/>
              </a:rPr>
              <a:t> </a:t>
            </a:r>
            <a:r>
              <a:rPr sz="2067" kern="0" dirty="0">
                <a:solidFill>
                  <a:srgbClr val="53555A"/>
                </a:solidFill>
                <a:latin typeface="Arial"/>
                <a:cs typeface="Arial"/>
              </a:rPr>
              <a:t>of</a:t>
            </a:r>
            <a:r>
              <a:rPr sz="2067" kern="0" spc="20" dirty="0">
                <a:solidFill>
                  <a:srgbClr val="53555A"/>
                </a:solidFill>
                <a:latin typeface="Arial"/>
                <a:cs typeface="Arial"/>
              </a:rPr>
              <a:t> </a:t>
            </a:r>
            <a:r>
              <a:rPr sz="2067" kern="0" dirty="0">
                <a:solidFill>
                  <a:srgbClr val="53555A"/>
                </a:solidFill>
                <a:latin typeface="Arial"/>
                <a:cs typeface="Arial"/>
              </a:rPr>
              <a:t>individuals</a:t>
            </a:r>
            <a:r>
              <a:rPr sz="2067" kern="0" spc="27" dirty="0">
                <a:solidFill>
                  <a:srgbClr val="53555A"/>
                </a:solidFill>
                <a:latin typeface="Arial"/>
                <a:cs typeface="Arial"/>
              </a:rPr>
              <a:t> </a:t>
            </a:r>
            <a:r>
              <a:rPr sz="2067" kern="0" dirty="0">
                <a:solidFill>
                  <a:srgbClr val="53555A"/>
                </a:solidFill>
                <a:latin typeface="Arial"/>
                <a:cs typeface="Arial"/>
              </a:rPr>
              <a:t>and</a:t>
            </a:r>
            <a:r>
              <a:rPr sz="2067" kern="0" spc="20" dirty="0">
                <a:solidFill>
                  <a:srgbClr val="53555A"/>
                </a:solidFill>
                <a:latin typeface="Arial"/>
                <a:cs typeface="Arial"/>
              </a:rPr>
              <a:t> </a:t>
            </a:r>
            <a:r>
              <a:rPr sz="2067" kern="0" spc="-13" dirty="0">
                <a:solidFill>
                  <a:srgbClr val="53555A"/>
                </a:solidFill>
                <a:latin typeface="Arial"/>
                <a:cs typeface="Arial"/>
              </a:rPr>
              <a:t>deﬁned </a:t>
            </a:r>
            <a:r>
              <a:rPr sz="2067" kern="0" dirty="0">
                <a:solidFill>
                  <a:srgbClr val="53555A"/>
                </a:solidFill>
                <a:latin typeface="Arial"/>
                <a:cs typeface="Arial"/>
              </a:rPr>
              <a:t>populations”</a:t>
            </a:r>
            <a:r>
              <a:rPr sz="2067" kern="0" spc="67" dirty="0">
                <a:solidFill>
                  <a:srgbClr val="53555A"/>
                </a:solidFill>
                <a:latin typeface="Arial"/>
                <a:cs typeface="Arial"/>
              </a:rPr>
              <a:t> </a:t>
            </a:r>
            <a:r>
              <a:rPr sz="2067" kern="0" dirty="0">
                <a:solidFill>
                  <a:srgbClr val="53555A"/>
                </a:solidFill>
                <a:latin typeface="Arial"/>
                <a:cs typeface="Arial"/>
              </a:rPr>
              <a:t>(p.</a:t>
            </a:r>
            <a:r>
              <a:rPr sz="2067" kern="0" spc="73" dirty="0">
                <a:solidFill>
                  <a:srgbClr val="53555A"/>
                </a:solidFill>
                <a:latin typeface="Arial"/>
                <a:cs typeface="Arial"/>
              </a:rPr>
              <a:t> </a:t>
            </a:r>
            <a:r>
              <a:rPr sz="2067" kern="0" spc="-13" dirty="0">
                <a:solidFill>
                  <a:srgbClr val="53555A"/>
                </a:solidFill>
                <a:latin typeface="Arial"/>
                <a:cs typeface="Arial"/>
              </a:rPr>
              <a:t>117).</a:t>
            </a:r>
            <a:r>
              <a:rPr sz="2067" kern="0" spc="73" dirty="0">
                <a:solidFill>
                  <a:srgbClr val="53555A"/>
                </a:solidFill>
                <a:latin typeface="Arial"/>
                <a:cs typeface="Arial"/>
              </a:rPr>
              <a:t> </a:t>
            </a:r>
            <a:r>
              <a:rPr sz="2067" kern="0" dirty="0">
                <a:solidFill>
                  <a:srgbClr val="53555A"/>
                </a:solidFill>
                <a:latin typeface="Arial"/>
                <a:cs typeface="Arial"/>
              </a:rPr>
              <a:t>As</a:t>
            </a:r>
            <a:r>
              <a:rPr sz="2067" kern="0" spc="73" dirty="0">
                <a:solidFill>
                  <a:srgbClr val="53555A"/>
                </a:solidFill>
                <a:latin typeface="Arial"/>
                <a:cs typeface="Arial"/>
              </a:rPr>
              <a:t> </a:t>
            </a:r>
            <a:r>
              <a:rPr sz="2067" kern="0" dirty="0">
                <a:solidFill>
                  <a:srgbClr val="53555A"/>
                </a:solidFill>
                <a:latin typeface="Arial"/>
                <a:cs typeface="Arial"/>
              </a:rPr>
              <a:t>Hook,</a:t>
            </a:r>
            <a:r>
              <a:rPr sz="2067" kern="0" spc="73" dirty="0">
                <a:solidFill>
                  <a:srgbClr val="53555A"/>
                </a:solidFill>
                <a:latin typeface="Arial"/>
                <a:cs typeface="Arial"/>
              </a:rPr>
              <a:t> </a:t>
            </a:r>
            <a:r>
              <a:rPr sz="2067" kern="0" spc="-27" dirty="0">
                <a:solidFill>
                  <a:srgbClr val="53555A"/>
                </a:solidFill>
                <a:latin typeface="Arial"/>
                <a:cs typeface="Arial"/>
              </a:rPr>
              <a:t>Davis,</a:t>
            </a:r>
            <a:r>
              <a:rPr sz="2067" kern="0" spc="73" dirty="0">
                <a:solidFill>
                  <a:srgbClr val="53555A"/>
                </a:solidFill>
                <a:latin typeface="Arial"/>
                <a:cs typeface="Arial"/>
              </a:rPr>
              <a:t> </a:t>
            </a:r>
            <a:r>
              <a:rPr sz="2067" kern="0" dirty="0">
                <a:solidFill>
                  <a:srgbClr val="53555A"/>
                </a:solidFill>
                <a:latin typeface="Arial"/>
                <a:cs typeface="Arial"/>
              </a:rPr>
              <a:t>Owen,</a:t>
            </a:r>
            <a:r>
              <a:rPr sz="2067" kern="0" spc="67" dirty="0">
                <a:solidFill>
                  <a:srgbClr val="53555A"/>
                </a:solidFill>
                <a:latin typeface="Arial"/>
                <a:cs typeface="Arial"/>
              </a:rPr>
              <a:t> </a:t>
            </a:r>
            <a:r>
              <a:rPr sz="2067" kern="0" dirty="0">
                <a:solidFill>
                  <a:srgbClr val="53555A"/>
                </a:solidFill>
                <a:latin typeface="Arial"/>
                <a:cs typeface="Arial"/>
              </a:rPr>
              <a:t>Worthington,</a:t>
            </a:r>
            <a:r>
              <a:rPr sz="2067" kern="0" spc="73" dirty="0">
                <a:solidFill>
                  <a:srgbClr val="53555A"/>
                </a:solidFill>
                <a:latin typeface="Arial"/>
                <a:cs typeface="Arial"/>
              </a:rPr>
              <a:t> </a:t>
            </a:r>
            <a:r>
              <a:rPr sz="2067" kern="0" dirty="0">
                <a:solidFill>
                  <a:srgbClr val="53555A"/>
                </a:solidFill>
                <a:latin typeface="Arial"/>
                <a:cs typeface="Arial"/>
              </a:rPr>
              <a:t>and</a:t>
            </a:r>
            <a:r>
              <a:rPr sz="2067" kern="0" spc="73" dirty="0">
                <a:solidFill>
                  <a:srgbClr val="53555A"/>
                </a:solidFill>
                <a:latin typeface="Arial"/>
                <a:cs typeface="Arial"/>
              </a:rPr>
              <a:t> </a:t>
            </a:r>
            <a:r>
              <a:rPr sz="2067" kern="0" spc="-13" dirty="0">
                <a:solidFill>
                  <a:srgbClr val="53555A"/>
                </a:solidFill>
                <a:latin typeface="Arial"/>
                <a:cs typeface="Arial"/>
              </a:rPr>
              <a:t>Utsey</a:t>
            </a:r>
            <a:r>
              <a:rPr sz="2067" kern="0" spc="73" dirty="0">
                <a:solidFill>
                  <a:srgbClr val="53555A"/>
                </a:solidFill>
                <a:latin typeface="Arial"/>
                <a:cs typeface="Arial"/>
              </a:rPr>
              <a:t> </a:t>
            </a:r>
            <a:r>
              <a:rPr sz="2067" kern="0" spc="-47" dirty="0">
                <a:solidFill>
                  <a:srgbClr val="53555A"/>
                </a:solidFill>
                <a:latin typeface="Arial"/>
                <a:cs typeface="Arial"/>
              </a:rPr>
              <a:t>(2013)</a:t>
            </a:r>
            <a:r>
              <a:rPr sz="2067" kern="0" spc="73" dirty="0">
                <a:solidFill>
                  <a:srgbClr val="53555A"/>
                </a:solidFill>
                <a:latin typeface="Arial"/>
                <a:cs typeface="Arial"/>
              </a:rPr>
              <a:t> </a:t>
            </a:r>
            <a:r>
              <a:rPr sz="2067" kern="0" spc="-13" dirty="0">
                <a:solidFill>
                  <a:srgbClr val="53555A"/>
                </a:solidFill>
                <a:latin typeface="Arial"/>
                <a:cs typeface="Arial"/>
              </a:rPr>
              <a:t>suggested, </a:t>
            </a:r>
            <a:r>
              <a:rPr sz="2067" kern="0" dirty="0">
                <a:solidFill>
                  <a:srgbClr val="53555A"/>
                </a:solidFill>
                <a:latin typeface="Arial"/>
                <a:cs typeface="Arial"/>
              </a:rPr>
              <a:t>cultural</a:t>
            </a:r>
            <a:r>
              <a:rPr sz="2067" kern="0" spc="20" dirty="0">
                <a:solidFill>
                  <a:srgbClr val="53555A"/>
                </a:solidFill>
                <a:latin typeface="Arial"/>
                <a:cs typeface="Arial"/>
              </a:rPr>
              <a:t> </a:t>
            </a:r>
            <a:r>
              <a:rPr sz="2067" kern="0" dirty="0">
                <a:solidFill>
                  <a:srgbClr val="53555A"/>
                </a:solidFill>
                <a:latin typeface="Arial"/>
                <a:cs typeface="Arial"/>
              </a:rPr>
              <a:t>humility</a:t>
            </a:r>
            <a:r>
              <a:rPr sz="2067" kern="0" spc="27" dirty="0">
                <a:solidFill>
                  <a:srgbClr val="53555A"/>
                </a:solidFill>
                <a:latin typeface="Arial"/>
                <a:cs typeface="Arial"/>
              </a:rPr>
              <a:t> </a:t>
            </a:r>
            <a:r>
              <a:rPr sz="2067" kern="0" dirty="0">
                <a:solidFill>
                  <a:srgbClr val="53555A"/>
                </a:solidFill>
                <a:latin typeface="Arial"/>
                <a:cs typeface="Arial"/>
              </a:rPr>
              <a:t>is</a:t>
            </a:r>
            <a:r>
              <a:rPr sz="2067" kern="0" spc="27" dirty="0">
                <a:solidFill>
                  <a:srgbClr val="53555A"/>
                </a:solidFill>
                <a:latin typeface="Arial"/>
                <a:cs typeface="Arial"/>
              </a:rPr>
              <a:t> </a:t>
            </a:r>
            <a:r>
              <a:rPr sz="2067" kern="0" dirty="0">
                <a:solidFill>
                  <a:srgbClr val="53555A"/>
                </a:solidFill>
                <a:latin typeface="Arial"/>
                <a:cs typeface="Arial"/>
              </a:rPr>
              <a:t>a</a:t>
            </a:r>
            <a:r>
              <a:rPr sz="2067" kern="0" spc="27" dirty="0">
                <a:solidFill>
                  <a:srgbClr val="53555A"/>
                </a:solidFill>
                <a:latin typeface="Arial"/>
                <a:cs typeface="Arial"/>
              </a:rPr>
              <a:t> </a:t>
            </a:r>
            <a:r>
              <a:rPr sz="2067" kern="0" spc="-13" dirty="0">
                <a:solidFill>
                  <a:srgbClr val="53555A"/>
                </a:solidFill>
                <a:latin typeface="Arial"/>
                <a:cs typeface="Arial"/>
              </a:rPr>
              <a:t>way</a:t>
            </a:r>
            <a:r>
              <a:rPr sz="2067" kern="0" spc="27" dirty="0">
                <a:solidFill>
                  <a:srgbClr val="53555A"/>
                </a:solidFill>
                <a:latin typeface="Arial"/>
                <a:cs typeface="Arial"/>
              </a:rPr>
              <a:t> </a:t>
            </a:r>
            <a:r>
              <a:rPr sz="2067" kern="0" dirty="0">
                <a:solidFill>
                  <a:srgbClr val="53555A"/>
                </a:solidFill>
                <a:latin typeface="Arial"/>
                <a:cs typeface="Arial"/>
              </a:rPr>
              <a:t>of</a:t>
            </a:r>
            <a:r>
              <a:rPr sz="2067" kern="0" spc="20" dirty="0">
                <a:solidFill>
                  <a:srgbClr val="53555A"/>
                </a:solidFill>
                <a:latin typeface="Arial"/>
                <a:cs typeface="Arial"/>
              </a:rPr>
              <a:t> </a:t>
            </a:r>
            <a:r>
              <a:rPr sz="2067" kern="0" dirty="0">
                <a:solidFill>
                  <a:srgbClr val="53555A"/>
                </a:solidFill>
                <a:latin typeface="Arial"/>
                <a:cs typeface="Arial"/>
              </a:rPr>
              <a:t>maintaining</a:t>
            </a:r>
            <a:r>
              <a:rPr sz="2067" kern="0" spc="27" dirty="0">
                <a:solidFill>
                  <a:srgbClr val="53555A"/>
                </a:solidFill>
                <a:latin typeface="Arial"/>
                <a:cs typeface="Arial"/>
              </a:rPr>
              <a:t> </a:t>
            </a:r>
            <a:r>
              <a:rPr sz="2067" kern="0" dirty="0">
                <a:solidFill>
                  <a:srgbClr val="53555A"/>
                </a:solidFill>
                <a:latin typeface="Arial"/>
                <a:cs typeface="Arial"/>
              </a:rPr>
              <a:t>an</a:t>
            </a:r>
            <a:r>
              <a:rPr sz="2067" kern="0" spc="27" dirty="0">
                <a:solidFill>
                  <a:srgbClr val="53555A"/>
                </a:solidFill>
                <a:latin typeface="Arial"/>
                <a:cs typeface="Arial"/>
              </a:rPr>
              <a:t> </a:t>
            </a:r>
            <a:r>
              <a:rPr sz="2067" kern="0" dirty="0">
                <a:solidFill>
                  <a:srgbClr val="53555A"/>
                </a:solidFill>
                <a:latin typeface="Arial"/>
                <a:cs typeface="Arial"/>
              </a:rPr>
              <a:t>interpersonal</a:t>
            </a:r>
            <a:r>
              <a:rPr sz="2067" kern="0" spc="27" dirty="0">
                <a:solidFill>
                  <a:srgbClr val="53555A"/>
                </a:solidFill>
                <a:latin typeface="Arial"/>
                <a:cs typeface="Arial"/>
              </a:rPr>
              <a:t> </a:t>
            </a:r>
            <a:r>
              <a:rPr sz="2067" kern="0" spc="-13" dirty="0">
                <a:solidFill>
                  <a:srgbClr val="53555A"/>
                </a:solidFill>
                <a:latin typeface="Arial"/>
                <a:cs typeface="Arial"/>
              </a:rPr>
              <a:t>stance</a:t>
            </a:r>
            <a:r>
              <a:rPr sz="2067" kern="0" spc="27" dirty="0">
                <a:solidFill>
                  <a:srgbClr val="53555A"/>
                </a:solidFill>
                <a:latin typeface="Arial"/>
                <a:cs typeface="Arial"/>
              </a:rPr>
              <a:t> </a:t>
            </a:r>
            <a:r>
              <a:rPr sz="2067" kern="0" dirty="0">
                <a:solidFill>
                  <a:srgbClr val="53555A"/>
                </a:solidFill>
                <a:latin typeface="Arial"/>
                <a:cs typeface="Arial"/>
              </a:rPr>
              <a:t>that</a:t>
            </a:r>
            <a:r>
              <a:rPr sz="2067" kern="0" spc="27" dirty="0">
                <a:solidFill>
                  <a:srgbClr val="53555A"/>
                </a:solidFill>
                <a:latin typeface="Arial"/>
                <a:cs typeface="Arial"/>
              </a:rPr>
              <a:t> </a:t>
            </a:r>
            <a:r>
              <a:rPr sz="2067" kern="0" dirty="0">
                <a:solidFill>
                  <a:srgbClr val="53555A"/>
                </a:solidFill>
                <a:latin typeface="Arial"/>
                <a:cs typeface="Arial"/>
              </a:rPr>
              <a:t>is</a:t>
            </a:r>
            <a:r>
              <a:rPr sz="2067" kern="0" spc="20" dirty="0">
                <a:solidFill>
                  <a:srgbClr val="53555A"/>
                </a:solidFill>
                <a:latin typeface="Arial"/>
                <a:cs typeface="Arial"/>
              </a:rPr>
              <a:t> </a:t>
            </a:r>
            <a:r>
              <a:rPr sz="2067" kern="0" dirty="0">
                <a:solidFill>
                  <a:srgbClr val="53555A"/>
                </a:solidFill>
                <a:latin typeface="Arial"/>
                <a:cs typeface="Arial"/>
              </a:rPr>
              <a:t>other-</a:t>
            </a:r>
            <a:r>
              <a:rPr sz="2067" kern="0" spc="-13" dirty="0">
                <a:solidFill>
                  <a:srgbClr val="53555A"/>
                </a:solidFill>
                <a:latin typeface="Arial"/>
                <a:cs typeface="Arial"/>
              </a:rPr>
              <a:t>oriented.”</a:t>
            </a:r>
            <a:endParaRPr sz="2067" kern="0">
              <a:solidFill>
                <a:sysClr val="windowText" lastClr="000000"/>
              </a:solidFill>
              <a:latin typeface="Arial"/>
              <a:cs typeface="Arial"/>
            </a:endParaRPr>
          </a:p>
          <a:p>
            <a:pPr defTabSz="1219170"/>
            <a:endParaRPr sz="2000" kern="0">
              <a:solidFill>
                <a:sysClr val="windowText" lastClr="000000"/>
              </a:solidFill>
              <a:latin typeface="Arial"/>
              <a:cs typeface="Arial"/>
            </a:endParaRPr>
          </a:p>
          <a:p>
            <a:pPr marL="16933" defTabSz="1219170">
              <a:spcBef>
                <a:spcPts val="1253"/>
              </a:spcBef>
            </a:pPr>
            <a:r>
              <a:rPr sz="2067" kern="0" dirty="0">
                <a:solidFill>
                  <a:srgbClr val="53555A"/>
                </a:solidFill>
                <a:latin typeface="Arial"/>
                <a:cs typeface="Arial"/>
              </a:rPr>
              <a:t>-National</a:t>
            </a:r>
            <a:r>
              <a:rPr sz="2067" kern="0" spc="20" dirty="0">
                <a:solidFill>
                  <a:srgbClr val="53555A"/>
                </a:solidFill>
                <a:latin typeface="Arial"/>
                <a:cs typeface="Arial"/>
              </a:rPr>
              <a:t> </a:t>
            </a:r>
            <a:r>
              <a:rPr sz="2067" kern="0" dirty="0">
                <a:solidFill>
                  <a:srgbClr val="53555A"/>
                </a:solidFill>
                <a:latin typeface="Arial"/>
                <a:cs typeface="Arial"/>
              </a:rPr>
              <a:t>Association</a:t>
            </a:r>
            <a:r>
              <a:rPr sz="2067" kern="0" spc="27" dirty="0">
                <a:solidFill>
                  <a:srgbClr val="53555A"/>
                </a:solidFill>
                <a:latin typeface="Arial"/>
                <a:cs typeface="Arial"/>
              </a:rPr>
              <a:t> </a:t>
            </a:r>
            <a:r>
              <a:rPr sz="2067" kern="0" dirty="0">
                <a:solidFill>
                  <a:srgbClr val="53555A"/>
                </a:solidFill>
                <a:latin typeface="Arial"/>
                <a:cs typeface="Arial"/>
              </a:rPr>
              <a:t>of</a:t>
            </a:r>
            <a:r>
              <a:rPr sz="2067" kern="0" spc="27" dirty="0">
                <a:solidFill>
                  <a:srgbClr val="53555A"/>
                </a:solidFill>
                <a:latin typeface="Arial"/>
                <a:cs typeface="Arial"/>
              </a:rPr>
              <a:t> </a:t>
            </a:r>
            <a:r>
              <a:rPr sz="2067" kern="0" spc="-27" dirty="0">
                <a:solidFill>
                  <a:srgbClr val="53555A"/>
                </a:solidFill>
                <a:latin typeface="Arial"/>
                <a:cs typeface="Arial"/>
              </a:rPr>
              <a:t>Social</a:t>
            </a:r>
            <a:r>
              <a:rPr sz="2067" kern="0" spc="20" dirty="0">
                <a:solidFill>
                  <a:srgbClr val="53555A"/>
                </a:solidFill>
                <a:latin typeface="Arial"/>
                <a:cs typeface="Arial"/>
              </a:rPr>
              <a:t> </a:t>
            </a:r>
            <a:r>
              <a:rPr sz="2067" kern="0" spc="-13" dirty="0">
                <a:solidFill>
                  <a:srgbClr val="53555A"/>
                </a:solidFill>
                <a:latin typeface="Arial"/>
                <a:cs typeface="Arial"/>
              </a:rPr>
              <a:t>Workers</a:t>
            </a:r>
            <a:endParaRPr sz="2067" kern="0">
              <a:solidFill>
                <a:sysClr val="windowText" lastClr="000000"/>
              </a:solidFill>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6967" y="463375"/>
            <a:ext cx="1933787" cy="714662"/>
          </a:xfrm>
          <a:prstGeom prst="rect">
            <a:avLst/>
          </a:prstGeom>
        </p:spPr>
        <p:txBody>
          <a:bodyPr vert="horz" wrap="square" lIns="0" tIns="16933" rIns="0" bIns="0" rtlCol="0">
            <a:spAutoFit/>
          </a:bodyPr>
          <a:lstStyle/>
          <a:p>
            <a:pPr marL="16933">
              <a:spcBef>
                <a:spcPts val="133"/>
              </a:spcBef>
            </a:pPr>
            <a:r>
              <a:rPr sz="4533" spc="-120" dirty="0"/>
              <a:t>Culture</a:t>
            </a:r>
            <a:endParaRPr sz="4533"/>
          </a:p>
        </p:txBody>
      </p:sp>
      <p:sp>
        <p:nvSpPr>
          <p:cNvPr id="4" name="object 4"/>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2"/>
              </a:rPr>
              <a:t>www.helloneighbor.io</a:t>
            </a:r>
            <a:endParaRPr sz="1600" kern="0">
              <a:solidFill>
                <a:sysClr val="windowText" lastClr="000000"/>
              </a:solidFill>
              <a:latin typeface="Arial"/>
              <a:cs typeface="Arial"/>
            </a:endParaRPr>
          </a:p>
        </p:txBody>
      </p:sp>
      <p:sp>
        <p:nvSpPr>
          <p:cNvPr id="3" name="object 3"/>
          <p:cNvSpPr txBox="1"/>
          <p:nvPr/>
        </p:nvSpPr>
        <p:spPr>
          <a:xfrm>
            <a:off x="706967" y="1288354"/>
            <a:ext cx="10305627" cy="4609361"/>
          </a:xfrm>
          <a:prstGeom prst="rect">
            <a:avLst/>
          </a:prstGeom>
        </p:spPr>
        <p:txBody>
          <a:bodyPr vert="horz" wrap="square" lIns="0" tIns="18627" rIns="0" bIns="0" rtlCol="0">
            <a:spAutoFit/>
          </a:bodyPr>
          <a:lstStyle/>
          <a:p>
            <a:pPr marL="16933" marR="6773" defTabSz="1219170">
              <a:lnSpc>
                <a:spcPct val="99500"/>
              </a:lnSpc>
              <a:spcBef>
                <a:spcPts val="147"/>
              </a:spcBef>
            </a:pPr>
            <a:r>
              <a:rPr sz="2667" kern="0" dirty="0">
                <a:solidFill>
                  <a:srgbClr val="666666"/>
                </a:solidFill>
                <a:latin typeface="Arial"/>
                <a:cs typeface="Arial"/>
              </a:rPr>
              <a:t>Any</a:t>
            </a:r>
            <a:r>
              <a:rPr sz="2667" kern="0" spc="87" dirty="0">
                <a:solidFill>
                  <a:srgbClr val="666666"/>
                </a:solidFill>
                <a:latin typeface="Arial"/>
                <a:cs typeface="Arial"/>
              </a:rPr>
              <a:t> </a:t>
            </a:r>
            <a:r>
              <a:rPr sz="2667" kern="0" dirty="0">
                <a:solidFill>
                  <a:srgbClr val="666666"/>
                </a:solidFill>
                <a:latin typeface="Arial"/>
                <a:cs typeface="Arial"/>
              </a:rPr>
              <a:t>identity</a:t>
            </a:r>
            <a:r>
              <a:rPr sz="2667" kern="0" spc="87" dirty="0">
                <a:solidFill>
                  <a:srgbClr val="666666"/>
                </a:solidFill>
                <a:latin typeface="Arial"/>
                <a:cs typeface="Arial"/>
              </a:rPr>
              <a:t> </a:t>
            </a:r>
            <a:r>
              <a:rPr sz="2667" kern="0" dirty="0">
                <a:solidFill>
                  <a:srgbClr val="666666"/>
                </a:solidFill>
                <a:latin typeface="Arial"/>
                <a:cs typeface="Arial"/>
              </a:rPr>
              <a:t>that</a:t>
            </a:r>
            <a:r>
              <a:rPr sz="2667" kern="0" spc="87" dirty="0">
                <a:solidFill>
                  <a:srgbClr val="666666"/>
                </a:solidFill>
                <a:latin typeface="Arial"/>
                <a:cs typeface="Arial"/>
              </a:rPr>
              <a:t> </a:t>
            </a:r>
            <a:r>
              <a:rPr sz="2667" kern="0" dirty="0">
                <a:solidFill>
                  <a:srgbClr val="666666"/>
                </a:solidFill>
                <a:latin typeface="Arial"/>
                <a:cs typeface="Arial"/>
              </a:rPr>
              <a:t>is</a:t>
            </a:r>
            <a:r>
              <a:rPr sz="2667" kern="0" spc="87" dirty="0">
                <a:solidFill>
                  <a:srgbClr val="666666"/>
                </a:solidFill>
                <a:latin typeface="Arial"/>
                <a:cs typeface="Arial"/>
              </a:rPr>
              <a:t> </a:t>
            </a:r>
            <a:r>
              <a:rPr sz="2667" kern="0" dirty="0">
                <a:solidFill>
                  <a:srgbClr val="666666"/>
                </a:solidFill>
                <a:latin typeface="Arial"/>
                <a:cs typeface="Arial"/>
              </a:rPr>
              <a:t>signiﬁcant</a:t>
            </a:r>
            <a:r>
              <a:rPr sz="2667" kern="0" spc="87" dirty="0">
                <a:solidFill>
                  <a:srgbClr val="666666"/>
                </a:solidFill>
                <a:latin typeface="Arial"/>
                <a:cs typeface="Arial"/>
              </a:rPr>
              <a:t> </a:t>
            </a:r>
            <a:r>
              <a:rPr sz="2667" kern="0" spc="107" dirty="0">
                <a:solidFill>
                  <a:srgbClr val="666666"/>
                </a:solidFill>
                <a:latin typeface="Arial"/>
                <a:cs typeface="Arial"/>
              </a:rPr>
              <a:t>to</a:t>
            </a:r>
            <a:r>
              <a:rPr sz="2667" kern="0" spc="87" dirty="0">
                <a:solidFill>
                  <a:srgbClr val="666666"/>
                </a:solidFill>
                <a:latin typeface="Arial"/>
                <a:cs typeface="Arial"/>
              </a:rPr>
              <a:t> </a:t>
            </a:r>
            <a:r>
              <a:rPr sz="2667" kern="0" dirty="0">
                <a:solidFill>
                  <a:srgbClr val="666666"/>
                </a:solidFill>
                <a:latin typeface="Arial"/>
                <a:cs typeface="Arial"/>
              </a:rPr>
              <a:t>a</a:t>
            </a:r>
            <a:r>
              <a:rPr sz="2667" kern="0" spc="87" dirty="0">
                <a:solidFill>
                  <a:srgbClr val="666666"/>
                </a:solidFill>
                <a:latin typeface="Arial"/>
                <a:cs typeface="Arial"/>
              </a:rPr>
              <a:t> </a:t>
            </a:r>
            <a:r>
              <a:rPr sz="2667" kern="0" dirty="0">
                <a:solidFill>
                  <a:srgbClr val="666666"/>
                </a:solidFill>
                <a:latin typeface="Arial"/>
                <a:cs typeface="Arial"/>
              </a:rPr>
              <a:t>person,</a:t>
            </a:r>
            <a:r>
              <a:rPr sz="2667" kern="0" spc="87" dirty="0">
                <a:solidFill>
                  <a:srgbClr val="666666"/>
                </a:solidFill>
                <a:latin typeface="Arial"/>
                <a:cs typeface="Arial"/>
              </a:rPr>
              <a:t> </a:t>
            </a:r>
            <a:r>
              <a:rPr sz="2667" kern="0" dirty="0">
                <a:solidFill>
                  <a:srgbClr val="666666"/>
                </a:solidFill>
                <a:latin typeface="Arial"/>
                <a:cs typeface="Arial"/>
              </a:rPr>
              <a:t>something</a:t>
            </a:r>
            <a:r>
              <a:rPr sz="2667" kern="0" spc="87" dirty="0">
                <a:solidFill>
                  <a:srgbClr val="666666"/>
                </a:solidFill>
                <a:latin typeface="Arial"/>
                <a:cs typeface="Arial"/>
              </a:rPr>
              <a:t> </a:t>
            </a:r>
            <a:r>
              <a:rPr sz="2667" kern="0" dirty="0">
                <a:solidFill>
                  <a:srgbClr val="666666"/>
                </a:solidFill>
                <a:latin typeface="Arial"/>
                <a:cs typeface="Arial"/>
              </a:rPr>
              <a:t>that</a:t>
            </a:r>
            <a:r>
              <a:rPr sz="2667" kern="0" spc="87" dirty="0">
                <a:solidFill>
                  <a:srgbClr val="666666"/>
                </a:solidFill>
                <a:latin typeface="Arial"/>
                <a:cs typeface="Arial"/>
              </a:rPr>
              <a:t> </a:t>
            </a:r>
            <a:r>
              <a:rPr sz="2667" kern="0" spc="-13" dirty="0">
                <a:solidFill>
                  <a:srgbClr val="666666"/>
                </a:solidFill>
                <a:latin typeface="Arial"/>
                <a:cs typeface="Arial"/>
              </a:rPr>
              <a:t>structures </a:t>
            </a:r>
            <a:r>
              <a:rPr sz="2667" kern="0" dirty="0">
                <a:solidFill>
                  <a:srgbClr val="666666"/>
                </a:solidFill>
                <a:latin typeface="Arial"/>
                <a:cs typeface="Arial"/>
              </a:rPr>
              <a:t>how</a:t>
            </a:r>
            <a:r>
              <a:rPr sz="2667" kern="0" spc="-20" dirty="0">
                <a:solidFill>
                  <a:srgbClr val="666666"/>
                </a:solidFill>
                <a:latin typeface="Arial"/>
                <a:cs typeface="Arial"/>
              </a:rPr>
              <a:t> </a:t>
            </a:r>
            <a:r>
              <a:rPr sz="2667" kern="0" dirty="0">
                <a:solidFill>
                  <a:srgbClr val="666666"/>
                </a:solidFill>
                <a:latin typeface="Arial"/>
                <a:cs typeface="Arial"/>
              </a:rPr>
              <a:t>we</a:t>
            </a:r>
            <a:r>
              <a:rPr sz="2667" kern="0" spc="-13" dirty="0">
                <a:solidFill>
                  <a:srgbClr val="666666"/>
                </a:solidFill>
                <a:latin typeface="Arial"/>
                <a:cs typeface="Arial"/>
              </a:rPr>
              <a:t> </a:t>
            </a:r>
            <a:r>
              <a:rPr sz="2667" kern="0" spc="-27" dirty="0">
                <a:solidFill>
                  <a:srgbClr val="666666"/>
                </a:solidFill>
                <a:latin typeface="Arial"/>
                <a:cs typeface="Arial"/>
              </a:rPr>
              <a:t>see</a:t>
            </a:r>
            <a:r>
              <a:rPr sz="2667" kern="0" spc="-20" dirty="0">
                <a:solidFill>
                  <a:srgbClr val="666666"/>
                </a:solidFill>
                <a:latin typeface="Arial"/>
                <a:cs typeface="Arial"/>
              </a:rPr>
              <a:t> </a:t>
            </a:r>
            <a:r>
              <a:rPr sz="2667" kern="0" dirty="0">
                <a:solidFill>
                  <a:srgbClr val="666666"/>
                </a:solidFill>
                <a:latin typeface="Arial"/>
                <a:cs typeface="Arial"/>
              </a:rPr>
              <a:t>the</a:t>
            </a:r>
            <a:r>
              <a:rPr sz="2667" kern="0" spc="-13" dirty="0">
                <a:solidFill>
                  <a:srgbClr val="666666"/>
                </a:solidFill>
                <a:latin typeface="Arial"/>
                <a:cs typeface="Arial"/>
              </a:rPr>
              <a:t> </a:t>
            </a:r>
            <a:r>
              <a:rPr sz="2667" kern="0" dirty="0">
                <a:solidFill>
                  <a:srgbClr val="666666"/>
                </a:solidFill>
                <a:latin typeface="Arial"/>
                <a:cs typeface="Arial"/>
              </a:rPr>
              <a:t>world</a:t>
            </a:r>
            <a:r>
              <a:rPr sz="2667" kern="0" spc="-13" dirty="0">
                <a:solidFill>
                  <a:srgbClr val="666666"/>
                </a:solidFill>
                <a:latin typeface="Arial"/>
                <a:cs typeface="Arial"/>
              </a:rPr>
              <a:t> (beliefs,</a:t>
            </a:r>
            <a:r>
              <a:rPr sz="2667" kern="0" spc="-20" dirty="0">
                <a:solidFill>
                  <a:srgbClr val="666666"/>
                </a:solidFill>
                <a:latin typeface="Arial"/>
                <a:cs typeface="Arial"/>
              </a:rPr>
              <a:t> </a:t>
            </a:r>
            <a:r>
              <a:rPr sz="2667" kern="0" dirty="0">
                <a:solidFill>
                  <a:srgbClr val="666666"/>
                </a:solidFill>
                <a:latin typeface="Arial"/>
                <a:cs typeface="Arial"/>
              </a:rPr>
              <a:t>norms,</a:t>
            </a:r>
            <a:r>
              <a:rPr sz="2667" kern="0" spc="-13" dirty="0">
                <a:solidFill>
                  <a:srgbClr val="666666"/>
                </a:solidFill>
                <a:latin typeface="Arial"/>
                <a:cs typeface="Arial"/>
              </a:rPr>
              <a:t> shared</a:t>
            </a:r>
            <a:r>
              <a:rPr sz="2667" kern="0" spc="-20" dirty="0">
                <a:solidFill>
                  <a:srgbClr val="666666"/>
                </a:solidFill>
                <a:latin typeface="Arial"/>
                <a:cs typeface="Arial"/>
              </a:rPr>
              <a:t> </a:t>
            </a:r>
            <a:r>
              <a:rPr sz="2667" kern="0" spc="-33" dirty="0">
                <a:solidFill>
                  <a:srgbClr val="666666"/>
                </a:solidFill>
                <a:latin typeface="Arial"/>
                <a:cs typeface="Arial"/>
              </a:rPr>
              <a:t>values,</a:t>
            </a:r>
            <a:r>
              <a:rPr sz="2667" kern="0" spc="-13" dirty="0">
                <a:solidFill>
                  <a:srgbClr val="666666"/>
                </a:solidFill>
                <a:latin typeface="Arial"/>
                <a:cs typeface="Arial"/>
              </a:rPr>
              <a:t> similar socialization</a:t>
            </a:r>
            <a:r>
              <a:rPr sz="2667" kern="0" spc="87" dirty="0">
                <a:solidFill>
                  <a:srgbClr val="666666"/>
                </a:solidFill>
                <a:latin typeface="Arial"/>
                <a:cs typeface="Arial"/>
              </a:rPr>
              <a:t> </a:t>
            </a:r>
            <a:r>
              <a:rPr sz="2667" kern="0" dirty="0">
                <a:solidFill>
                  <a:srgbClr val="666666"/>
                </a:solidFill>
                <a:latin typeface="Arial"/>
                <a:cs typeface="Arial"/>
              </a:rPr>
              <a:t>patterns,</a:t>
            </a:r>
            <a:r>
              <a:rPr sz="2667" kern="0" spc="93" dirty="0">
                <a:solidFill>
                  <a:srgbClr val="666666"/>
                </a:solidFill>
                <a:latin typeface="Arial"/>
                <a:cs typeface="Arial"/>
              </a:rPr>
              <a:t> </a:t>
            </a:r>
            <a:r>
              <a:rPr sz="2667" kern="0" dirty="0">
                <a:solidFill>
                  <a:srgbClr val="666666"/>
                </a:solidFill>
                <a:latin typeface="Arial"/>
                <a:cs typeface="Arial"/>
              </a:rPr>
              <a:t>common</a:t>
            </a:r>
            <a:r>
              <a:rPr sz="2667" kern="0" spc="87" dirty="0">
                <a:solidFill>
                  <a:srgbClr val="666666"/>
                </a:solidFill>
                <a:latin typeface="Arial"/>
                <a:cs typeface="Arial"/>
              </a:rPr>
              <a:t> </a:t>
            </a:r>
            <a:r>
              <a:rPr sz="2667" kern="0" dirty="0">
                <a:solidFill>
                  <a:srgbClr val="666666"/>
                </a:solidFill>
                <a:latin typeface="Arial"/>
                <a:cs typeface="Arial"/>
              </a:rPr>
              <a:t>communication,</a:t>
            </a:r>
            <a:r>
              <a:rPr sz="2667" kern="0" spc="93" dirty="0">
                <a:solidFill>
                  <a:srgbClr val="666666"/>
                </a:solidFill>
                <a:latin typeface="Arial"/>
                <a:cs typeface="Arial"/>
              </a:rPr>
              <a:t> </a:t>
            </a:r>
            <a:r>
              <a:rPr sz="2667" kern="0" spc="-40" dirty="0">
                <a:solidFill>
                  <a:srgbClr val="666666"/>
                </a:solidFill>
                <a:latin typeface="Arial"/>
                <a:cs typeface="Arial"/>
              </a:rPr>
              <a:t>dress,</a:t>
            </a:r>
            <a:r>
              <a:rPr sz="2667" kern="0" spc="87" dirty="0">
                <a:solidFill>
                  <a:srgbClr val="666666"/>
                </a:solidFill>
                <a:latin typeface="Arial"/>
                <a:cs typeface="Arial"/>
              </a:rPr>
              <a:t> </a:t>
            </a:r>
            <a:r>
              <a:rPr sz="2667" kern="0" spc="-13" dirty="0">
                <a:solidFill>
                  <a:srgbClr val="666666"/>
                </a:solidFill>
                <a:latin typeface="Arial"/>
                <a:cs typeface="Arial"/>
              </a:rPr>
              <a:t>diet)</a:t>
            </a:r>
            <a:endParaRPr sz="2667" kern="0" dirty="0">
              <a:solidFill>
                <a:sysClr val="windowText" lastClr="000000"/>
              </a:solidFill>
              <a:latin typeface="Arial"/>
              <a:cs typeface="Arial"/>
            </a:endParaRPr>
          </a:p>
          <a:p>
            <a:pPr marL="226054" indent="399617" defTabSz="1219170">
              <a:spcBef>
                <a:spcPts val="553"/>
              </a:spcBef>
              <a:buFontTx/>
              <a:buChar char="•"/>
              <a:tabLst>
                <a:tab pos="320879" algn="l"/>
                <a:tab pos="625671" algn="l"/>
              </a:tabLst>
            </a:pPr>
            <a:r>
              <a:rPr sz="2133" kern="0" spc="-100" dirty="0">
                <a:solidFill>
                  <a:srgbClr val="666666"/>
                </a:solidFill>
                <a:latin typeface="Arial"/>
                <a:cs typeface="Arial"/>
              </a:rPr>
              <a:t>Race</a:t>
            </a:r>
            <a:endParaRPr sz="2133" kern="0" dirty="0">
              <a:solidFill>
                <a:sysClr val="windowText" lastClr="000000"/>
              </a:solidFill>
              <a:latin typeface="Arial"/>
              <a:cs typeface="Arial"/>
            </a:endParaRPr>
          </a:p>
          <a:p>
            <a:pPr marL="625671" indent="-399617" defTabSz="1219170">
              <a:spcBef>
                <a:spcPts val="7"/>
              </a:spcBef>
              <a:buFontTx/>
              <a:buChar char="•"/>
              <a:tabLst>
                <a:tab pos="625671" algn="l"/>
              </a:tabLst>
            </a:pPr>
            <a:r>
              <a:rPr sz="2133" kern="0" spc="-13" dirty="0">
                <a:solidFill>
                  <a:srgbClr val="666666"/>
                </a:solidFill>
                <a:latin typeface="Arial"/>
                <a:cs typeface="Arial"/>
              </a:rPr>
              <a:t>Ethnicity</a:t>
            </a:r>
            <a:endParaRPr sz="2133" kern="0" dirty="0">
              <a:solidFill>
                <a:sysClr val="windowText" lastClr="000000"/>
              </a:solidFill>
              <a:latin typeface="Arial"/>
              <a:cs typeface="Arial"/>
            </a:endParaRPr>
          </a:p>
          <a:p>
            <a:pPr marL="625671" indent="-399617" defTabSz="1219170">
              <a:spcBef>
                <a:spcPts val="40"/>
              </a:spcBef>
              <a:buFontTx/>
              <a:buChar char="•"/>
              <a:tabLst>
                <a:tab pos="625671" algn="l"/>
              </a:tabLst>
            </a:pPr>
            <a:r>
              <a:rPr sz="2133" kern="0" spc="-13" dirty="0">
                <a:solidFill>
                  <a:srgbClr val="666666"/>
                </a:solidFill>
                <a:latin typeface="Arial"/>
                <a:cs typeface="Arial"/>
              </a:rPr>
              <a:t>Religion</a:t>
            </a:r>
            <a:endParaRPr sz="2133" kern="0" dirty="0">
              <a:solidFill>
                <a:sysClr val="windowText" lastClr="000000"/>
              </a:solidFill>
              <a:latin typeface="Arial"/>
              <a:cs typeface="Arial"/>
            </a:endParaRPr>
          </a:p>
          <a:p>
            <a:pPr marL="625671" indent="-399617" defTabSz="1219170">
              <a:spcBef>
                <a:spcPts val="40"/>
              </a:spcBef>
              <a:buFontTx/>
              <a:buChar char="•"/>
              <a:tabLst>
                <a:tab pos="625671" algn="l"/>
              </a:tabLst>
            </a:pPr>
            <a:r>
              <a:rPr sz="2133" kern="0" dirty="0">
                <a:solidFill>
                  <a:srgbClr val="666666"/>
                </a:solidFill>
                <a:latin typeface="Arial"/>
                <a:cs typeface="Arial"/>
              </a:rPr>
              <a:t>Socioeconomic </a:t>
            </a:r>
            <a:r>
              <a:rPr sz="2133" kern="0" spc="-13" dirty="0">
                <a:solidFill>
                  <a:srgbClr val="666666"/>
                </a:solidFill>
                <a:latin typeface="Arial"/>
                <a:cs typeface="Arial"/>
              </a:rPr>
              <a:t>status</a:t>
            </a:r>
            <a:endParaRPr sz="2133" kern="0" dirty="0">
              <a:solidFill>
                <a:sysClr val="windowText" lastClr="000000"/>
              </a:solidFill>
              <a:latin typeface="Arial"/>
              <a:cs typeface="Arial"/>
            </a:endParaRPr>
          </a:p>
          <a:p>
            <a:pPr marL="625671" indent="-399617" defTabSz="1219170">
              <a:spcBef>
                <a:spcPts val="40"/>
              </a:spcBef>
              <a:buFontTx/>
              <a:buChar char="•"/>
              <a:tabLst>
                <a:tab pos="625671" algn="l"/>
              </a:tabLst>
            </a:pPr>
            <a:r>
              <a:rPr sz="2133" kern="0" spc="-40" dirty="0">
                <a:solidFill>
                  <a:srgbClr val="666666"/>
                </a:solidFill>
                <a:latin typeface="Arial"/>
                <a:cs typeface="Arial"/>
              </a:rPr>
              <a:t>Sexual</a:t>
            </a:r>
            <a:r>
              <a:rPr sz="2133" kern="0" spc="-87" dirty="0">
                <a:solidFill>
                  <a:srgbClr val="666666"/>
                </a:solidFill>
                <a:latin typeface="Arial"/>
                <a:cs typeface="Arial"/>
              </a:rPr>
              <a:t> </a:t>
            </a:r>
            <a:r>
              <a:rPr sz="2133" kern="0" spc="-13" dirty="0">
                <a:solidFill>
                  <a:srgbClr val="666666"/>
                </a:solidFill>
                <a:latin typeface="Arial"/>
                <a:cs typeface="Arial"/>
              </a:rPr>
              <a:t>identity</a:t>
            </a:r>
            <a:endParaRPr sz="2133" kern="0" dirty="0">
              <a:solidFill>
                <a:sysClr val="windowText" lastClr="000000"/>
              </a:solidFill>
              <a:latin typeface="Arial"/>
              <a:cs typeface="Arial"/>
            </a:endParaRPr>
          </a:p>
          <a:p>
            <a:pPr marL="625671" indent="-399617" defTabSz="1219170">
              <a:spcBef>
                <a:spcPts val="40"/>
              </a:spcBef>
              <a:buFontTx/>
              <a:buChar char="•"/>
              <a:tabLst>
                <a:tab pos="625671" algn="l"/>
              </a:tabLst>
            </a:pPr>
            <a:r>
              <a:rPr sz="2133" kern="0" spc="-13" dirty="0">
                <a:solidFill>
                  <a:srgbClr val="666666"/>
                </a:solidFill>
                <a:latin typeface="Arial"/>
                <a:cs typeface="Arial"/>
              </a:rPr>
              <a:t>Gender</a:t>
            </a:r>
            <a:endParaRPr sz="2133" kern="0" dirty="0">
              <a:solidFill>
                <a:sysClr val="windowText" lastClr="000000"/>
              </a:solidFill>
              <a:latin typeface="Arial"/>
              <a:cs typeface="Arial"/>
            </a:endParaRPr>
          </a:p>
          <a:p>
            <a:pPr marL="625671" indent="-399617" defTabSz="1219170">
              <a:spcBef>
                <a:spcPts val="40"/>
              </a:spcBef>
              <a:buFontTx/>
              <a:buChar char="•"/>
              <a:tabLst>
                <a:tab pos="625671" algn="l"/>
              </a:tabLst>
            </a:pPr>
            <a:r>
              <a:rPr sz="2133" kern="0" dirty="0">
                <a:solidFill>
                  <a:srgbClr val="666666"/>
                </a:solidFill>
                <a:latin typeface="Arial"/>
                <a:cs typeface="Arial"/>
              </a:rPr>
              <a:t>Country</a:t>
            </a:r>
            <a:r>
              <a:rPr sz="2133" kern="0" spc="87" dirty="0">
                <a:solidFill>
                  <a:srgbClr val="666666"/>
                </a:solidFill>
                <a:latin typeface="Arial"/>
                <a:cs typeface="Arial"/>
              </a:rPr>
              <a:t> </a:t>
            </a:r>
            <a:r>
              <a:rPr sz="2133" kern="0" dirty="0">
                <a:solidFill>
                  <a:srgbClr val="666666"/>
                </a:solidFill>
                <a:latin typeface="Arial"/>
                <a:cs typeface="Arial"/>
              </a:rPr>
              <a:t>of</a:t>
            </a:r>
            <a:r>
              <a:rPr sz="2133" kern="0" spc="93" dirty="0">
                <a:solidFill>
                  <a:srgbClr val="666666"/>
                </a:solidFill>
                <a:latin typeface="Arial"/>
                <a:cs typeface="Arial"/>
              </a:rPr>
              <a:t> </a:t>
            </a:r>
            <a:r>
              <a:rPr sz="2133" kern="0" spc="-13" dirty="0">
                <a:solidFill>
                  <a:srgbClr val="666666"/>
                </a:solidFill>
                <a:latin typeface="Arial"/>
                <a:cs typeface="Arial"/>
              </a:rPr>
              <a:t>origin</a:t>
            </a:r>
            <a:endParaRPr sz="2133" kern="0" dirty="0">
              <a:solidFill>
                <a:sysClr val="windowText" lastClr="000000"/>
              </a:solidFill>
              <a:latin typeface="Arial"/>
              <a:cs typeface="Arial"/>
            </a:endParaRPr>
          </a:p>
          <a:p>
            <a:pPr marL="625671" indent="-399617" defTabSz="1219170">
              <a:spcBef>
                <a:spcPts val="40"/>
              </a:spcBef>
              <a:buFontTx/>
              <a:buChar char="•"/>
              <a:tabLst>
                <a:tab pos="625671" algn="l"/>
              </a:tabLst>
            </a:pPr>
            <a:r>
              <a:rPr sz="2133" kern="0" dirty="0">
                <a:solidFill>
                  <a:srgbClr val="666666"/>
                </a:solidFill>
                <a:latin typeface="Arial"/>
                <a:cs typeface="Arial"/>
              </a:rPr>
              <a:t>Addiction</a:t>
            </a:r>
            <a:r>
              <a:rPr sz="2133" kern="0" spc="433" dirty="0">
                <a:solidFill>
                  <a:srgbClr val="666666"/>
                </a:solidFill>
                <a:latin typeface="Arial"/>
                <a:cs typeface="Arial"/>
              </a:rPr>
              <a:t> </a:t>
            </a:r>
            <a:r>
              <a:rPr sz="2133" kern="0" spc="-13" dirty="0">
                <a:solidFill>
                  <a:srgbClr val="666666"/>
                </a:solidFill>
                <a:latin typeface="Arial"/>
                <a:cs typeface="Arial"/>
              </a:rPr>
              <a:t>history</a:t>
            </a:r>
            <a:endParaRPr sz="2133" kern="0" dirty="0">
              <a:solidFill>
                <a:sysClr val="windowText" lastClr="000000"/>
              </a:solidFill>
              <a:latin typeface="Arial"/>
              <a:cs typeface="Arial"/>
            </a:endParaRPr>
          </a:p>
          <a:p>
            <a:pPr marL="625671" indent="-399617" defTabSz="1219170">
              <a:spcBef>
                <a:spcPts val="40"/>
              </a:spcBef>
              <a:buFontTx/>
              <a:buChar char="•"/>
              <a:tabLst>
                <a:tab pos="625671" algn="l"/>
              </a:tabLst>
            </a:pPr>
            <a:r>
              <a:rPr sz="2133" kern="0" spc="-53" dirty="0">
                <a:solidFill>
                  <a:srgbClr val="666666"/>
                </a:solidFill>
                <a:latin typeface="Arial"/>
                <a:cs typeface="Arial"/>
              </a:rPr>
              <a:t>Trauma</a:t>
            </a:r>
            <a:r>
              <a:rPr sz="2133" kern="0" spc="-93" dirty="0">
                <a:solidFill>
                  <a:srgbClr val="666666"/>
                </a:solidFill>
                <a:latin typeface="Arial"/>
                <a:cs typeface="Arial"/>
              </a:rPr>
              <a:t> </a:t>
            </a:r>
            <a:r>
              <a:rPr sz="2133" kern="0" spc="-13" dirty="0">
                <a:solidFill>
                  <a:srgbClr val="666666"/>
                </a:solidFill>
                <a:latin typeface="Arial"/>
                <a:cs typeface="Arial"/>
              </a:rPr>
              <a:t>survivorship</a:t>
            </a:r>
            <a:endParaRPr sz="2133" kern="0" dirty="0">
              <a:solidFill>
                <a:sysClr val="windowText" lastClr="000000"/>
              </a:solidFill>
              <a:latin typeface="Arial"/>
              <a:cs typeface="Arial"/>
            </a:endParaRPr>
          </a:p>
          <a:p>
            <a:pPr marL="625671" indent="-399617" defTabSz="1219170">
              <a:spcBef>
                <a:spcPts val="40"/>
              </a:spcBef>
              <a:buFontTx/>
              <a:buChar char="•"/>
              <a:tabLst>
                <a:tab pos="625671" algn="l"/>
              </a:tabLst>
            </a:pPr>
            <a:r>
              <a:rPr sz="2133" kern="0" spc="-13" dirty="0">
                <a:solidFill>
                  <a:srgbClr val="666666"/>
                </a:solidFill>
                <a:latin typeface="Arial"/>
                <a:cs typeface="Arial"/>
              </a:rPr>
              <a:t>Ability</a:t>
            </a:r>
            <a:endParaRPr sz="2133" kern="0" dirty="0">
              <a:solidFill>
                <a:sysClr val="windowText" lastClr="000000"/>
              </a:solidFill>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2625" y="654410"/>
            <a:ext cx="13403297" cy="714662"/>
          </a:xfrm>
          <a:prstGeom prst="rect">
            <a:avLst/>
          </a:prstGeom>
        </p:spPr>
        <p:txBody>
          <a:bodyPr vert="horz" wrap="square" lIns="0" tIns="16933" rIns="0" bIns="0" rtlCol="0">
            <a:spAutoFit/>
          </a:bodyPr>
          <a:lstStyle/>
          <a:p>
            <a:pPr marL="16933">
              <a:spcBef>
                <a:spcPts val="133"/>
              </a:spcBef>
            </a:pPr>
            <a:r>
              <a:rPr sz="4533" spc="-67" dirty="0"/>
              <a:t>Core</a:t>
            </a:r>
            <a:r>
              <a:rPr sz="4533" spc="-233" dirty="0"/>
              <a:t> </a:t>
            </a:r>
            <a:r>
              <a:rPr sz="4533" spc="-213" dirty="0"/>
              <a:t>Principles</a:t>
            </a:r>
            <a:endParaRPr sz="4533"/>
          </a:p>
        </p:txBody>
      </p:sp>
      <p:sp>
        <p:nvSpPr>
          <p:cNvPr id="5" name="object 5"/>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2"/>
              </a:rPr>
              <a:t>www.helloneighbor.io</a:t>
            </a:r>
            <a:endParaRPr sz="1600" kern="0">
              <a:solidFill>
                <a:sysClr val="windowText" lastClr="000000"/>
              </a:solidFill>
              <a:latin typeface="Arial"/>
              <a:cs typeface="Arial"/>
            </a:endParaRPr>
          </a:p>
        </p:txBody>
      </p:sp>
      <p:sp>
        <p:nvSpPr>
          <p:cNvPr id="3" name="object 3"/>
          <p:cNvSpPr txBox="1"/>
          <p:nvPr/>
        </p:nvSpPr>
        <p:spPr>
          <a:xfrm>
            <a:off x="635543" y="1688254"/>
            <a:ext cx="10053320" cy="1662058"/>
          </a:xfrm>
          <a:prstGeom prst="rect">
            <a:avLst/>
          </a:prstGeom>
        </p:spPr>
        <p:txBody>
          <a:bodyPr vert="horz" wrap="square" lIns="0" tIns="33020" rIns="0" bIns="0" rtlCol="0">
            <a:spAutoFit/>
          </a:bodyPr>
          <a:lstStyle/>
          <a:p>
            <a:pPr marL="697636" marR="44872" indent="-493594" defTabSz="1219170">
              <a:lnSpc>
                <a:spcPts val="3173"/>
              </a:lnSpc>
              <a:spcBef>
                <a:spcPts val="260"/>
              </a:spcBef>
              <a:buFontTx/>
              <a:buAutoNum type="romanUcPeriod"/>
              <a:tabLst>
                <a:tab pos="697636" algn="l"/>
              </a:tabLst>
            </a:pPr>
            <a:r>
              <a:rPr sz="2667" kern="0" dirty="0">
                <a:solidFill>
                  <a:srgbClr val="666666"/>
                </a:solidFill>
                <a:latin typeface="Arial"/>
                <a:cs typeface="Arial"/>
              </a:rPr>
              <a:t>Commit</a:t>
            </a:r>
            <a:r>
              <a:rPr sz="2667" kern="0" spc="60" dirty="0">
                <a:solidFill>
                  <a:srgbClr val="666666"/>
                </a:solidFill>
                <a:latin typeface="Arial"/>
                <a:cs typeface="Arial"/>
              </a:rPr>
              <a:t> </a:t>
            </a:r>
            <a:r>
              <a:rPr sz="2667" kern="0" spc="107" dirty="0">
                <a:solidFill>
                  <a:srgbClr val="666666"/>
                </a:solidFill>
                <a:latin typeface="Arial"/>
                <a:cs typeface="Arial"/>
              </a:rPr>
              <a:t>to</a:t>
            </a:r>
            <a:r>
              <a:rPr sz="2667" kern="0" spc="60" dirty="0">
                <a:solidFill>
                  <a:srgbClr val="666666"/>
                </a:solidFill>
                <a:latin typeface="Arial"/>
                <a:cs typeface="Arial"/>
              </a:rPr>
              <a:t> </a:t>
            </a:r>
            <a:r>
              <a:rPr sz="2667" kern="0" dirty="0">
                <a:solidFill>
                  <a:srgbClr val="666666"/>
                </a:solidFill>
                <a:latin typeface="Arial"/>
                <a:cs typeface="Arial"/>
              </a:rPr>
              <a:t>compassionate</a:t>
            </a:r>
            <a:r>
              <a:rPr sz="2667" kern="0" spc="67" dirty="0">
                <a:solidFill>
                  <a:srgbClr val="666666"/>
                </a:solidFill>
                <a:latin typeface="Arial"/>
                <a:cs typeface="Arial"/>
              </a:rPr>
              <a:t> </a:t>
            </a:r>
            <a:r>
              <a:rPr sz="2667" kern="0" spc="-53" dirty="0">
                <a:solidFill>
                  <a:srgbClr val="666666"/>
                </a:solidFill>
                <a:latin typeface="Arial"/>
                <a:cs typeface="Arial"/>
              </a:rPr>
              <a:t>self-</a:t>
            </a:r>
            <a:r>
              <a:rPr sz="2667" kern="0" spc="-60" dirty="0">
                <a:solidFill>
                  <a:srgbClr val="666666"/>
                </a:solidFill>
                <a:latin typeface="Arial"/>
                <a:cs typeface="Arial"/>
              </a:rPr>
              <a:t>awareness</a:t>
            </a:r>
            <a:r>
              <a:rPr sz="2667" kern="0" spc="60" dirty="0">
                <a:solidFill>
                  <a:srgbClr val="666666"/>
                </a:solidFill>
                <a:latin typeface="Arial"/>
                <a:cs typeface="Arial"/>
              </a:rPr>
              <a:t> </a:t>
            </a:r>
            <a:r>
              <a:rPr sz="2667" kern="0" dirty="0">
                <a:solidFill>
                  <a:srgbClr val="666666"/>
                </a:solidFill>
                <a:latin typeface="Arial"/>
                <a:cs typeface="Arial"/>
              </a:rPr>
              <a:t>and</a:t>
            </a:r>
            <a:r>
              <a:rPr sz="2667" kern="0" spc="67" dirty="0">
                <a:solidFill>
                  <a:srgbClr val="666666"/>
                </a:solidFill>
                <a:latin typeface="Arial"/>
                <a:cs typeface="Arial"/>
              </a:rPr>
              <a:t> </a:t>
            </a:r>
            <a:r>
              <a:rPr sz="2667" kern="0" dirty="0">
                <a:solidFill>
                  <a:srgbClr val="666666"/>
                </a:solidFill>
                <a:latin typeface="Arial"/>
                <a:cs typeface="Arial"/>
              </a:rPr>
              <a:t>inquiry</a:t>
            </a:r>
            <a:r>
              <a:rPr sz="2667" kern="0" spc="60" dirty="0">
                <a:solidFill>
                  <a:srgbClr val="666666"/>
                </a:solidFill>
                <a:latin typeface="Arial"/>
                <a:cs typeface="Arial"/>
              </a:rPr>
              <a:t> </a:t>
            </a:r>
            <a:r>
              <a:rPr sz="2667" kern="0" dirty="0">
                <a:solidFill>
                  <a:srgbClr val="666666"/>
                </a:solidFill>
                <a:latin typeface="Arial"/>
                <a:cs typeface="Arial"/>
              </a:rPr>
              <a:t>within</a:t>
            </a:r>
            <a:r>
              <a:rPr sz="2667" kern="0" spc="60" dirty="0">
                <a:solidFill>
                  <a:srgbClr val="666666"/>
                </a:solidFill>
                <a:latin typeface="Arial"/>
                <a:cs typeface="Arial"/>
              </a:rPr>
              <a:t> </a:t>
            </a:r>
            <a:r>
              <a:rPr sz="2667" kern="0" spc="-67" dirty="0">
                <a:solidFill>
                  <a:srgbClr val="666666"/>
                </a:solidFill>
                <a:latin typeface="Arial"/>
                <a:cs typeface="Arial"/>
              </a:rPr>
              <a:t>a </a:t>
            </a:r>
            <a:r>
              <a:rPr sz="2667" kern="0" dirty="0">
                <a:solidFill>
                  <a:srgbClr val="666666"/>
                </a:solidFill>
                <a:latin typeface="Arial"/>
                <a:cs typeface="Arial"/>
              </a:rPr>
              <a:t>supportive</a:t>
            </a:r>
            <a:r>
              <a:rPr sz="2667" kern="0" spc="160" dirty="0">
                <a:solidFill>
                  <a:srgbClr val="666666"/>
                </a:solidFill>
                <a:latin typeface="Arial"/>
                <a:cs typeface="Arial"/>
              </a:rPr>
              <a:t> </a:t>
            </a:r>
            <a:r>
              <a:rPr sz="2667" kern="0" dirty="0">
                <a:solidFill>
                  <a:srgbClr val="666666"/>
                </a:solidFill>
                <a:latin typeface="Arial"/>
                <a:cs typeface="Arial"/>
              </a:rPr>
              <a:t>community</a:t>
            </a:r>
            <a:r>
              <a:rPr sz="2667" kern="0" spc="167" dirty="0">
                <a:solidFill>
                  <a:srgbClr val="666666"/>
                </a:solidFill>
                <a:latin typeface="Arial"/>
                <a:cs typeface="Arial"/>
              </a:rPr>
              <a:t> </a:t>
            </a:r>
            <a:r>
              <a:rPr sz="2667" kern="0" spc="67" dirty="0">
                <a:solidFill>
                  <a:srgbClr val="666666"/>
                </a:solidFill>
                <a:latin typeface="Arial"/>
                <a:cs typeface="Arial"/>
              </a:rPr>
              <a:t>of</a:t>
            </a:r>
            <a:r>
              <a:rPr sz="2667" kern="0" spc="160" dirty="0">
                <a:solidFill>
                  <a:srgbClr val="666666"/>
                </a:solidFill>
                <a:latin typeface="Arial"/>
                <a:cs typeface="Arial"/>
              </a:rPr>
              <a:t> </a:t>
            </a:r>
            <a:r>
              <a:rPr sz="2667" kern="0" spc="-13" dirty="0">
                <a:solidFill>
                  <a:srgbClr val="666666"/>
                </a:solidFill>
                <a:latin typeface="Arial"/>
                <a:cs typeface="Arial"/>
              </a:rPr>
              <a:t>practitioners</a:t>
            </a:r>
            <a:endParaRPr sz="2667" kern="0">
              <a:solidFill>
                <a:sysClr val="windowText" lastClr="000000"/>
              </a:solidFill>
              <a:latin typeface="Arial"/>
              <a:cs typeface="Arial"/>
            </a:endParaRPr>
          </a:p>
          <a:p>
            <a:pPr marL="697636" indent="-586725" defTabSz="1219170">
              <a:lnSpc>
                <a:spcPts val="3093"/>
              </a:lnSpc>
              <a:buFontTx/>
              <a:buAutoNum type="romanUcPeriod"/>
              <a:tabLst>
                <a:tab pos="697636" algn="l"/>
              </a:tabLst>
            </a:pPr>
            <a:r>
              <a:rPr sz="2667" kern="0" dirty="0">
                <a:solidFill>
                  <a:srgbClr val="666666"/>
                </a:solidFill>
                <a:latin typeface="Arial"/>
                <a:cs typeface="Arial"/>
              </a:rPr>
              <a:t>Be</a:t>
            </a:r>
            <a:r>
              <a:rPr sz="2667" kern="0" spc="47" dirty="0">
                <a:solidFill>
                  <a:srgbClr val="666666"/>
                </a:solidFill>
                <a:latin typeface="Arial"/>
                <a:cs typeface="Arial"/>
              </a:rPr>
              <a:t> </a:t>
            </a:r>
            <a:r>
              <a:rPr sz="2667" kern="0" dirty="0">
                <a:solidFill>
                  <a:srgbClr val="666666"/>
                </a:solidFill>
                <a:latin typeface="Arial"/>
                <a:cs typeface="Arial"/>
              </a:rPr>
              <a:t>open</a:t>
            </a:r>
            <a:r>
              <a:rPr sz="2667" kern="0" spc="53" dirty="0">
                <a:solidFill>
                  <a:srgbClr val="666666"/>
                </a:solidFill>
                <a:latin typeface="Arial"/>
                <a:cs typeface="Arial"/>
              </a:rPr>
              <a:t> </a:t>
            </a:r>
            <a:r>
              <a:rPr sz="2667" kern="0" dirty="0">
                <a:solidFill>
                  <a:srgbClr val="666666"/>
                </a:solidFill>
                <a:latin typeface="Arial"/>
                <a:cs typeface="Arial"/>
              </a:rPr>
              <a:t>and</a:t>
            </a:r>
            <a:r>
              <a:rPr sz="2667" kern="0" spc="47" dirty="0">
                <a:solidFill>
                  <a:srgbClr val="666666"/>
                </a:solidFill>
                <a:latin typeface="Arial"/>
                <a:cs typeface="Arial"/>
              </a:rPr>
              <a:t> </a:t>
            </a:r>
            <a:r>
              <a:rPr sz="2667" kern="0" spc="-13" dirty="0">
                <a:solidFill>
                  <a:srgbClr val="666666"/>
                </a:solidFill>
                <a:latin typeface="Arial"/>
                <a:cs typeface="Arial"/>
              </a:rPr>
              <a:t>teachable</a:t>
            </a:r>
            <a:endParaRPr sz="2667" kern="0">
              <a:solidFill>
                <a:sysClr val="windowText" lastClr="000000"/>
              </a:solidFill>
              <a:latin typeface="Arial"/>
              <a:cs typeface="Arial"/>
            </a:endParaRPr>
          </a:p>
          <a:p>
            <a:pPr marL="697636" indent="-680703" defTabSz="1219170">
              <a:buFontTx/>
              <a:buAutoNum type="romanUcPeriod"/>
              <a:tabLst>
                <a:tab pos="697636" algn="l"/>
              </a:tabLst>
            </a:pPr>
            <a:r>
              <a:rPr sz="2667" kern="0" dirty="0">
                <a:solidFill>
                  <a:srgbClr val="666666"/>
                </a:solidFill>
                <a:latin typeface="Arial"/>
                <a:cs typeface="Arial"/>
              </a:rPr>
              <a:t>Keep</a:t>
            </a:r>
            <a:r>
              <a:rPr sz="2667" kern="0" spc="20" dirty="0">
                <a:solidFill>
                  <a:srgbClr val="666666"/>
                </a:solidFill>
                <a:latin typeface="Arial"/>
                <a:cs typeface="Arial"/>
              </a:rPr>
              <a:t> </a:t>
            </a:r>
            <a:r>
              <a:rPr sz="2667" kern="0" spc="120" dirty="0">
                <a:solidFill>
                  <a:srgbClr val="666666"/>
                </a:solidFill>
                <a:latin typeface="Arial"/>
                <a:cs typeface="Arial"/>
              </a:rPr>
              <a:t>top</a:t>
            </a:r>
            <a:r>
              <a:rPr sz="2667" kern="0" spc="27" dirty="0">
                <a:solidFill>
                  <a:srgbClr val="666666"/>
                </a:solidFill>
                <a:latin typeface="Arial"/>
                <a:cs typeface="Arial"/>
              </a:rPr>
              <a:t> </a:t>
            </a:r>
            <a:r>
              <a:rPr sz="2667" kern="0" spc="67" dirty="0">
                <a:solidFill>
                  <a:srgbClr val="666666"/>
                </a:solidFill>
                <a:latin typeface="Arial"/>
                <a:cs typeface="Arial"/>
              </a:rPr>
              <a:t>of</a:t>
            </a:r>
            <a:r>
              <a:rPr sz="2667" kern="0" spc="27" dirty="0">
                <a:solidFill>
                  <a:srgbClr val="666666"/>
                </a:solidFill>
                <a:latin typeface="Arial"/>
                <a:cs typeface="Arial"/>
              </a:rPr>
              <a:t> </a:t>
            </a:r>
            <a:r>
              <a:rPr sz="2667" kern="0" dirty="0">
                <a:solidFill>
                  <a:srgbClr val="666666"/>
                </a:solidFill>
                <a:latin typeface="Arial"/>
                <a:cs typeface="Arial"/>
              </a:rPr>
              <a:t>mind</a:t>
            </a:r>
            <a:r>
              <a:rPr sz="2667" kern="0" spc="27" dirty="0">
                <a:solidFill>
                  <a:srgbClr val="666666"/>
                </a:solidFill>
                <a:latin typeface="Arial"/>
                <a:cs typeface="Arial"/>
              </a:rPr>
              <a:t> </a:t>
            </a:r>
            <a:r>
              <a:rPr sz="2667" kern="0" dirty="0">
                <a:solidFill>
                  <a:srgbClr val="666666"/>
                </a:solidFill>
                <a:latin typeface="Arial"/>
                <a:cs typeface="Arial"/>
              </a:rPr>
              <a:t>the</a:t>
            </a:r>
            <a:r>
              <a:rPr sz="2667" kern="0" spc="27" dirty="0">
                <a:solidFill>
                  <a:srgbClr val="666666"/>
                </a:solidFill>
                <a:latin typeface="Arial"/>
                <a:cs typeface="Arial"/>
              </a:rPr>
              <a:t> </a:t>
            </a:r>
            <a:r>
              <a:rPr sz="2667" kern="0" spc="-13" dirty="0">
                <a:solidFill>
                  <a:srgbClr val="666666"/>
                </a:solidFill>
                <a:latin typeface="Arial"/>
                <a:cs typeface="Arial"/>
              </a:rPr>
              <a:t>social</a:t>
            </a:r>
            <a:r>
              <a:rPr sz="2667" kern="0" spc="27" dirty="0">
                <a:solidFill>
                  <a:srgbClr val="666666"/>
                </a:solidFill>
                <a:latin typeface="Arial"/>
                <a:cs typeface="Arial"/>
              </a:rPr>
              <a:t> </a:t>
            </a:r>
            <a:r>
              <a:rPr sz="2667" kern="0" spc="-13" dirty="0">
                <a:solidFill>
                  <a:srgbClr val="666666"/>
                </a:solidFill>
                <a:latin typeface="Arial"/>
                <a:cs typeface="Arial"/>
              </a:rPr>
              <a:t>structures</a:t>
            </a:r>
            <a:r>
              <a:rPr sz="2667" kern="0" spc="27" dirty="0">
                <a:solidFill>
                  <a:srgbClr val="666666"/>
                </a:solidFill>
                <a:latin typeface="Arial"/>
                <a:cs typeface="Arial"/>
              </a:rPr>
              <a:t> </a:t>
            </a:r>
            <a:r>
              <a:rPr sz="2667" kern="0" dirty="0">
                <a:solidFill>
                  <a:srgbClr val="666666"/>
                </a:solidFill>
                <a:latin typeface="Arial"/>
                <a:cs typeface="Arial"/>
              </a:rPr>
              <a:t>that</a:t>
            </a:r>
            <a:r>
              <a:rPr sz="2667" kern="0" spc="27" dirty="0">
                <a:solidFill>
                  <a:srgbClr val="666666"/>
                </a:solidFill>
                <a:latin typeface="Arial"/>
                <a:cs typeface="Arial"/>
              </a:rPr>
              <a:t> </a:t>
            </a:r>
            <a:r>
              <a:rPr sz="2667" kern="0" spc="-13" dirty="0">
                <a:solidFill>
                  <a:srgbClr val="666666"/>
                </a:solidFill>
                <a:latin typeface="Arial"/>
                <a:cs typeface="Arial"/>
              </a:rPr>
              <a:t>shape</a:t>
            </a:r>
            <a:r>
              <a:rPr sz="2667" kern="0" spc="27" dirty="0">
                <a:solidFill>
                  <a:srgbClr val="666666"/>
                </a:solidFill>
                <a:latin typeface="Arial"/>
                <a:cs typeface="Arial"/>
              </a:rPr>
              <a:t> </a:t>
            </a:r>
            <a:r>
              <a:rPr sz="2667" kern="0" dirty="0">
                <a:solidFill>
                  <a:srgbClr val="666666"/>
                </a:solidFill>
                <a:latin typeface="Arial"/>
                <a:cs typeface="Arial"/>
              </a:rPr>
              <a:t>client</a:t>
            </a:r>
            <a:r>
              <a:rPr sz="2667" kern="0" spc="27" dirty="0">
                <a:solidFill>
                  <a:srgbClr val="666666"/>
                </a:solidFill>
                <a:latin typeface="Arial"/>
                <a:cs typeface="Arial"/>
              </a:rPr>
              <a:t> </a:t>
            </a:r>
            <a:r>
              <a:rPr sz="2667" kern="0" spc="-13" dirty="0">
                <a:solidFill>
                  <a:srgbClr val="666666"/>
                </a:solidFill>
                <a:latin typeface="Arial"/>
                <a:cs typeface="Arial"/>
              </a:rPr>
              <a:t>reality</a:t>
            </a:r>
            <a:endParaRPr sz="2667" kern="0">
              <a:solidFill>
                <a:sysClr val="windowText" lastClr="000000"/>
              </a:solidFill>
              <a:latin typeface="Arial"/>
              <a:cs typeface="Arial"/>
            </a:endParaRPr>
          </a:p>
        </p:txBody>
      </p:sp>
      <p:sp>
        <p:nvSpPr>
          <p:cNvPr id="4" name="object 4"/>
          <p:cNvSpPr txBox="1"/>
          <p:nvPr/>
        </p:nvSpPr>
        <p:spPr>
          <a:xfrm>
            <a:off x="5652100" y="5256953"/>
            <a:ext cx="5836073" cy="427532"/>
          </a:xfrm>
          <a:prstGeom prst="rect">
            <a:avLst/>
          </a:prstGeom>
        </p:spPr>
        <p:txBody>
          <a:bodyPr vert="horz" wrap="square" lIns="0" tIns="16933" rIns="0" bIns="0" rtlCol="0">
            <a:spAutoFit/>
          </a:bodyPr>
          <a:lstStyle/>
          <a:p>
            <a:pPr marL="16933" defTabSz="1219170">
              <a:spcBef>
                <a:spcPts val="133"/>
              </a:spcBef>
            </a:pPr>
            <a:r>
              <a:rPr sz="2667" kern="0" dirty="0">
                <a:solidFill>
                  <a:srgbClr val="666666"/>
                </a:solidFill>
                <a:latin typeface="Arial"/>
                <a:cs typeface="Arial"/>
              </a:rPr>
              <a:t>-adapted</a:t>
            </a:r>
            <a:r>
              <a:rPr sz="2667" kern="0" spc="53" dirty="0">
                <a:solidFill>
                  <a:srgbClr val="666666"/>
                </a:solidFill>
                <a:latin typeface="Arial"/>
                <a:cs typeface="Arial"/>
              </a:rPr>
              <a:t> </a:t>
            </a:r>
            <a:r>
              <a:rPr sz="2667" kern="0" dirty="0">
                <a:solidFill>
                  <a:srgbClr val="666666"/>
                </a:solidFill>
                <a:latin typeface="Arial"/>
                <a:cs typeface="Arial"/>
              </a:rPr>
              <a:t>from</a:t>
            </a:r>
            <a:r>
              <a:rPr sz="2667" kern="0" spc="60" dirty="0">
                <a:solidFill>
                  <a:srgbClr val="666666"/>
                </a:solidFill>
                <a:latin typeface="Arial"/>
                <a:cs typeface="Arial"/>
              </a:rPr>
              <a:t> </a:t>
            </a:r>
            <a:r>
              <a:rPr sz="2667" kern="0" dirty="0">
                <a:solidFill>
                  <a:srgbClr val="666666"/>
                </a:solidFill>
                <a:latin typeface="Arial"/>
                <a:cs typeface="Arial"/>
              </a:rPr>
              <a:t>The</a:t>
            </a:r>
            <a:r>
              <a:rPr sz="2667" kern="0" spc="53" dirty="0">
                <a:solidFill>
                  <a:srgbClr val="666666"/>
                </a:solidFill>
                <a:latin typeface="Arial"/>
                <a:cs typeface="Arial"/>
              </a:rPr>
              <a:t> </a:t>
            </a:r>
            <a:r>
              <a:rPr sz="2667" kern="0" dirty="0">
                <a:solidFill>
                  <a:srgbClr val="666666"/>
                </a:solidFill>
                <a:latin typeface="Arial"/>
                <a:cs typeface="Arial"/>
              </a:rPr>
              <a:t>New</a:t>
            </a:r>
            <a:r>
              <a:rPr sz="2667" kern="0" spc="60" dirty="0">
                <a:solidFill>
                  <a:srgbClr val="666666"/>
                </a:solidFill>
                <a:latin typeface="Arial"/>
                <a:cs typeface="Arial"/>
              </a:rPr>
              <a:t> </a:t>
            </a:r>
            <a:r>
              <a:rPr sz="2667" kern="0" spc="-27" dirty="0">
                <a:solidFill>
                  <a:srgbClr val="666666"/>
                </a:solidFill>
                <a:latin typeface="Arial"/>
                <a:cs typeface="Arial"/>
              </a:rPr>
              <a:t>Social</a:t>
            </a:r>
            <a:r>
              <a:rPr sz="2667" kern="0" spc="60" dirty="0">
                <a:solidFill>
                  <a:srgbClr val="666666"/>
                </a:solidFill>
                <a:latin typeface="Arial"/>
                <a:cs typeface="Arial"/>
              </a:rPr>
              <a:t> </a:t>
            </a:r>
            <a:r>
              <a:rPr sz="2667" kern="0" spc="-13" dirty="0">
                <a:solidFill>
                  <a:srgbClr val="666666"/>
                </a:solidFill>
                <a:latin typeface="Arial"/>
                <a:cs typeface="Arial"/>
              </a:rPr>
              <a:t>Worker</a:t>
            </a:r>
            <a:endParaRPr sz="2667" kern="0">
              <a:solidFill>
                <a:sysClr val="windowText" lastClr="000000"/>
              </a:solidFill>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2625" y="654410"/>
            <a:ext cx="13403297" cy="714662"/>
          </a:xfrm>
          <a:prstGeom prst="rect">
            <a:avLst/>
          </a:prstGeom>
        </p:spPr>
        <p:txBody>
          <a:bodyPr vert="horz" wrap="square" lIns="0" tIns="16933" rIns="0" bIns="0" rtlCol="0">
            <a:spAutoFit/>
          </a:bodyPr>
          <a:lstStyle/>
          <a:p>
            <a:pPr marL="16933">
              <a:spcBef>
                <a:spcPts val="133"/>
              </a:spcBef>
            </a:pPr>
            <a:r>
              <a:rPr sz="4533" spc="-147" dirty="0"/>
              <a:t>Self-</a:t>
            </a:r>
            <a:r>
              <a:rPr sz="4533" spc="-240" dirty="0"/>
              <a:t>Awareness</a:t>
            </a:r>
            <a:endParaRPr sz="4533"/>
          </a:p>
        </p:txBody>
      </p:sp>
      <p:sp>
        <p:nvSpPr>
          <p:cNvPr id="4" name="object 4"/>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2"/>
              </a:rPr>
              <a:t>www.helloneighbor.io</a:t>
            </a:r>
            <a:endParaRPr sz="1600" kern="0">
              <a:solidFill>
                <a:sysClr val="windowText" lastClr="000000"/>
              </a:solidFill>
              <a:latin typeface="Arial"/>
              <a:cs typeface="Arial"/>
            </a:endParaRPr>
          </a:p>
        </p:txBody>
      </p:sp>
      <p:sp>
        <p:nvSpPr>
          <p:cNvPr id="3" name="object 3"/>
          <p:cNvSpPr txBox="1"/>
          <p:nvPr/>
        </p:nvSpPr>
        <p:spPr>
          <a:xfrm>
            <a:off x="706967" y="1208420"/>
            <a:ext cx="10747587" cy="4706353"/>
          </a:xfrm>
          <a:prstGeom prst="rect">
            <a:avLst/>
          </a:prstGeom>
        </p:spPr>
        <p:txBody>
          <a:bodyPr vert="horz" wrap="square" lIns="0" tIns="33020" rIns="0" bIns="0" rtlCol="0">
            <a:spAutoFit/>
          </a:bodyPr>
          <a:lstStyle/>
          <a:p>
            <a:pPr marL="16933" marR="6773" defTabSz="1219170">
              <a:lnSpc>
                <a:spcPts val="3173"/>
              </a:lnSpc>
              <a:spcBef>
                <a:spcPts val="260"/>
              </a:spcBef>
            </a:pPr>
            <a:r>
              <a:rPr sz="2667" kern="0" dirty="0">
                <a:solidFill>
                  <a:srgbClr val="666666"/>
                </a:solidFill>
                <a:latin typeface="Arial"/>
                <a:cs typeface="Arial"/>
              </a:rPr>
              <a:t>Clear</a:t>
            </a:r>
            <a:r>
              <a:rPr sz="2667" kern="0" spc="80" dirty="0">
                <a:solidFill>
                  <a:srgbClr val="666666"/>
                </a:solidFill>
                <a:latin typeface="Arial"/>
                <a:cs typeface="Arial"/>
              </a:rPr>
              <a:t> </a:t>
            </a:r>
            <a:r>
              <a:rPr sz="2667" kern="0" dirty="0">
                <a:solidFill>
                  <a:srgbClr val="666666"/>
                </a:solidFill>
                <a:latin typeface="Arial"/>
                <a:cs typeface="Arial"/>
              </a:rPr>
              <a:t>and</a:t>
            </a:r>
            <a:r>
              <a:rPr sz="2667" kern="0" spc="80" dirty="0">
                <a:solidFill>
                  <a:srgbClr val="666666"/>
                </a:solidFill>
                <a:latin typeface="Arial"/>
                <a:cs typeface="Arial"/>
              </a:rPr>
              <a:t> </a:t>
            </a:r>
            <a:r>
              <a:rPr sz="2667" kern="0" spc="-53" dirty="0">
                <a:solidFill>
                  <a:srgbClr val="666666"/>
                </a:solidFill>
                <a:latin typeface="Arial"/>
                <a:cs typeface="Arial"/>
              </a:rPr>
              <a:t>ever-</a:t>
            </a:r>
            <a:r>
              <a:rPr sz="2667" kern="0" dirty="0">
                <a:solidFill>
                  <a:srgbClr val="666666"/>
                </a:solidFill>
                <a:latin typeface="Arial"/>
                <a:cs typeface="Arial"/>
              </a:rPr>
              <a:t>evolving</a:t>
            </a:r>
            <a:r>
              <a:rPr sz="2667" kern="0" spc="80" dirty="0">
                <a:solidFill>
                  <a:srgbClr val="666666"/>
                </a:solidFill>
                <a:latin typeface="Arial"/>
                <a:cs typeface="Arial"/>
              </a:rPr>
              <a:t> </a:t>
            </a:r>
            <a:r>
              <a:rPr sz="2667" kern="0" dirty="0">
                <a:solidFill>
                  <a:srgbClr val="666666"/>
                </a:solidFill>
                <a:latin typeface="Arial"/>
                <a:cs typeface="Arial"/>
              </a:rPr>
              <a:t>understanding</a:t>
            </a:r>
            <a:r>
              <a:rPr sz="2667" kern="0" spc="80" dirty="0">
                <a:solidFill>
                  <a:srgbClr val="666666"/>
                </a:solidFill>
                <a:latin typeface="Arial"/>
                <a:cs typeface="Arial"/>
              </a:rPr>
              <a:t> </a:t>
            </a:r>
            <a:r>
              <a:rPr sz="2667" kern="0" spc="67" dirty="0">
                <a:solidFill>
                  <a:srgbClr val="666666"/>
                </a:solidFill>
                <a:latin typeface="Arial"/>
                <a:cs typeface="Arial"/>
              </a:rPr>
              <a:t>of</a:t>
            </a:r>
            <a:r>
              <a:rPr sz="2667" kern="0" spc="80" dirty="0">
                <a:solidFill>
                  <a:srgbClr val="666666"/>
                </a:solidFill>
                <a:latin typeface="Arial"/>
                <a:cs typeface="Arial"/>
              </a:rPr>
              <a:t> </a:t>
            </a:r>
            <a:r>
              <a:rPr sz="2667" kern="0" dirty="0">
                <a:solidFill>
                  <a:srgbClr val="666666"/>
                </a:solidFill>
                <a:latin typeface="Arial"/>
                <a:cs typeface="Arial"/>
              </a:rPr>
              <a:t>yourself,</a:t>
            </a:r>
            <a:r>
              <a:rPr sz="2667" kern="0" spc="87" dirty="0">
                <a:solidFill>
                  <a:srgbClr val="666666"/>
                </a:solidFill>
                <a:latin typeface="Arial"/>
                <a:cs typeface="Arial"/>
              </a:rPr>
              <a:t> </a:t>
            </a:r>
            <a:r>
              <a:rPr sz="2667" kern="0" dirty="0">
                <a:solidFill>
                  <a:srgbClr val="666666"/>
                </a:solidFill>
                <a:latin typeface="Arial"/>
                <a:cs typeface="Arial"/>
              </a:rPr>
              <a:t>your</a:t>
            </a:r>
            <a:r>
              <a:rPr sz="2667" kern="0" spc="80" dirty="0">
                <a:solidFill>
                  <a:srgbClr val="666666"/>
                </a:solidFill>
                <a:latin typeface="Arial"/>
                <a:cs typeface="Arial"/>
              </a:rPr>
              <a:t> </a:t>
            </a:r>
            <a:r>
              <a:rPr sz="2667" kern="0" dirty="0">
                <a:solidFill>
                  <a:srgbClr val="666666"/>
                </a:solidFill>
                <a:latin typeface="Arial"/>
                <a:cs typeface="Arial"/>
              </a:rPr>
              <a:t>identities,</a:t>
            </a:r>
            <a:r>
              <a:rPr sz="2667" kern="0" spc="80" dirty="0">
                <a:solidFill>
                  <a:srgbClr val="666666"/>
                </a:solidFill>
                <a:latin typeface="Arial"/>
                <a:cs typeface="Arial"/>
              </a:rPr>
              <a:t> </a:t>
            </a:r>
            <a:r>
              <a:rPr sz="2667" kern="0" spc="-27" dirty="0">
                <a:solidFill>
                  <a:srgbClr val="666666"/>
                </a:solidFill>
                <a:latin typeface="Arial"/>
                <a:cs typeface="Arial"/>
              </a:rPr>
              <a:t>your </a:t>
            </a:r>
            <a:r>
              <a:rPr sz="2667" kern="0" dirty="0">
                <a:solidFill>
                  <a:srgbClr val="666666"/>
                </a:solidFill>
                <a:latin typeface="Arial"/>
                <a:cs typeface="Arial"/>
              </a:rPr>
              <a:t>power</a:t>
            </a:r>
            <a:r>
              <a:rPr sz="2667" kern="0" spc="7" dirty="0">
                <a:solidFill>
                  <a:srgbClr val="666666"/>
                </a:solidFill>
                <a:latin typeface="Arial"/>
                <a:cs typeface="Arial"/>
              </a:rPr>
              <a:t> </a:t>
            </a:r>
            <a:r>
              <a:rPr sz="2667" kern="0" spc="-13" dirty="0">
                <a:solidFill>
                  <a:srgbClr val="666666"/>
                </a:solidFill>
                <a:latin typeface="Arial"/>
                <a:cs typeface="Arial"/>
              </a:rPr>
              <a:t>dynamics</a:t>
            </a:r>
            <a:r>
              <a:rPr sz="2667" kern="0" spc="7" dirty="0">
                <a:solidFill>
                  <a:srgbClr val="666666"/>
                </a:solidFill>
                <a:latin typeface="Arial"/>
                <a:cs typeface="Arial"/>
              </a:rPr>
              <a:t> </a:t>
            </a:r>
            <a:r>
              <a:rPr sz="2667" kern="0" dirty="0">
                <a:solidFill>
                  <a:srgbClr val="666666"/>
                </a:solidFill>
                <a:latin typeface="Arial"/>
                <a:cs typeface="Arial"/>
              </a:rPr>
              <a:t>in</a:t>
            </a:r>
            <a:r>
              <a:rPr sz="2667" kern="0" spc="13" dirty="0">
                <a:solidFill>
                  <a:srgbClr val="666666"/>
                </a:solidFill>
                <a:latin typeface="Arial"/>
                <a:cs typeface="Arial"/>
              </a:rPr>
              <a:t> </a:t>
            </a:r>
            <a:r>
              <a:rPr sz="2667" kern="0" dirty="0">
                <a:solidFill>
                  <a:srgbClr val="666666"/>
                </a:solidFill>
                <a:latin typeface="Arial"/>
                <a:cs typeface="Arial"/>
              </a:rPr>
              <a:t>a</a:t>
            </a:r>
            <a:r>
              <a:rPr sz="2667" kern="0" spc="7" dirty="0">
                <a:solidFill>
                  <a:srgbClr val="666666"/>
                </a:solidFill>
                <a:latin typeface="Arial"/>
                <a:cs typeface="Arial"/>
              </a:rPr>
              <a:t> </a:t>
            </a:r>
            <a:r>
              <a:rPr sz="2667" kern="0" spc="-13" dirty="0">
                <a:solidFill>
                  <a:srgbClr val="666666"/>
                </a:solidFill>
                <a:latin typeface="Arial"/>
                <a:cs typeface="Arial"/>
              </a:rPr>
              <a:t>setting</a:t>
            </a:r>
            <a:endParaRPr sz="2667" kern="0">
              <a:solidFill>
                <a:sysClr val="windowText" lastClr="000000"/>
              </a:solidFill>
              <a:latin typeface="Arial"/>
              <a:cs typeface="Arial"/>
            </a:endParaRPr>
          </a:p>
          <a:p>
            <a:pPr marL="16933" marR="1161596" defTabSz="1219170">
              <a:lnSpc>
                <a:spcPts val="3173"/>
              </a:lnSpc>
              <a:spcBef>
                <a:spcPts val="2053"/>
              </a:spcBef>
            </a:pPr>
            <a:r>
              <a:rPr sz="2667" kern="0" spc="-13" dirty="0">
                <a:solidFill>
                  <a:srgbClr val="666666"/>
                </a:solidFill>
                <a:latin typeface="Arial"/>
                <a:cs typeface="Arial"/>
              </a:rPr>
              <a:t>-</a:t>
            </a:r>
            <a:r>
              <a:rPr sz="2667" kern="0" dirty="0">
                <a:solidFill>
                  <a:srgbClr val="666666"/>
                </a:solidFill>
                <a:latin typeface="Arial"/>
                <a:cs typeface="Arial"/>
              </a:rPr>
              <a:t>strategies:</a:t>
            </a:r>
            <a:r>
              <a:rPr sz="2667" kern="0" spc="73" dirty="0">
                <a:solidFill>
                  <a:srgbClr val="666666"/>
                </a:solidFill>
                <a:latin typeface="Arial"/>
                <a:cs typeface="Arial"/>
              </a:rPr>
              <a:t> </a:t>
            </a:r>
            <a:r>
              <a:rPr sz="2667" kern="0" dirty="0">
                <a:solidFill>
                  <a:srgbClr val="666666"/>
                </a:solidFill>
                <a:latin typeface="Arial"/>
                <a:cs typeface="Arial"/>
              </a:rPr>
              <a:t>reﬂection</a:t>
            </a:r>
            <a:r>
              <a:rPr sz="2667" kern="0" spc="80" dirty="0">
                <a:solidFill>
                  <a:srgbClr val="666666"/>
                </a:solidFill>
                <a:latin typeface="Arial"/>
                <a:cs typeface="Arial"/>
              </a:rPr>
              <a:t> </a:t>
            </a:r>
            <a:r>
              <a:rPr sz="2667" kern="0" dirty="0">
                <a:solidFill>
                  <a:srgbClr val="666666"/>
                </a:solidFill>
                <a:latin typeface="Arial"/>
                <a:cs typeface="Arial"/>
              </a:rPr>
              <a:t>practices,</a:t>
            </a:r>
            <a:r>
              <a:rPr sz="2667" kern="0" spc="73" dirty="0">
                <a:solidFill>
                  <a:srgbClr val="666666"/>
                </a:solidFill>
                <a:latin typeface="Arial"/>
                <a:cs typeface="Arial"/>
              </a:rPr>
              <a:t> </a:t>
            </a:r>
            <a:r>
              <a:rPr sz="2667" kern="0" dirty="0">
                <a:solidFill>
                  <a:srgbClr val="666666"/>
                </a:solidFill>
                <a:latin typeface="Arial"/>
                <a:cs typeface="Arial"/>
              </a:rPr>
              <a:t>collaboration</a:t>
            </a:r>
            <a:r>
              <a:rPr sz="2667" kern="0" spc="80" dirty="0">
                <a:solidFill>
                  <a:srgbClr val="666666"/>
                </a:solidFill>
                <a:latin typeface="Arial"/>
                <a:cs typeface="Arial"/>
              </a:rPr>
              <a:t> </a:t>
            </a:r>
            <a:r>
              <a:rPr sz="2667" kern="0" dirty="0">
                <a:solidFill>
                  <a:srgbClr val="666666"/>
                </a:solidFill>
                <a:latin typeface="Arial"/>
                <a:cs typeface="Arial"/>
              </a:rPr>
              <a:t>with</a:t>
            </a:r>
            <a:r>
              <a:rPr sz="2667" kern="0" spc="73" dirty="0">
                <a:solidFill>
                  <a:srgbClr val="666666"/>
                </a:solidFill>
                <a:latin typeface="Arial"/>
                <a:cs typeface="Arial"/>
              </a:rPr>
              <a:t> </a:t>
            </a:r>
            <a:r>
              <a:rPr sz="2667" kern="0" dirty="0">
                <a:solidFill>
                  <a:srgbClr val="666666"/>
                </a:solidFill>
                <a:latin typeface="Arial"/>
                <a:cs typeface="Arial"/>
              </a:rPr>
              <a:t>colleagues</a:t>
            </a:r>
            <a:r>
              <a:rPr sz="2667" kern="0" spc="80" dirty="0">
                <a:solidFill>
                  <a:srgbClr val="666666"/>
                </a:solidFill>
                <a:latin typeface="Arial"/>
                <a:cs typeface="Arial"/>
              </a:rPr>
              <a:t> </a:t>
            </a:r>
            <a:r>
              <a:rPr sz="2667" kern="0" spc="20" dirty="0">
                <a:solidFill>
                  <a:srgbClr val="666666"/>
                </a:solidFill>
                <a:latin typeface="Arial"/>
                <a:cs typeface="Arial"/>
              </a:rPr>
              <a:t>&amp; </a:t>
            </a:r>
            <a:r>
              <a:rPr sz="2667" kern="0" spc="-13" dirty="0">
                <a:solidFill>
                  <a:srgbClr val="666666"/>
                </a:solidFill>
                <a:latin typeface="Arial"/>
                <a:cs typeface="Arial"/>
              </a:rPr>
              <a:t>feedback</a:t>
            </a:r>
            <a:endParaRPr sz="2667" kern="0">
              <a:solidFill>
                <a:sysClr val="windowText" lastClr="000000"/>
              </a:solidFill>
              <a:latin typeface="Arial"/>
              <a:cs typeface="Arial"/>
            </a:endParaRPr>
          </a:p>
          <a:p>
            <a:pPr marL="16933" defTabSz="1219170">
              <a:spcBef>
                <a:spcPts val="1773"/>
              </a:spcBef>
            </a:pPr>
            <a:r>
              <a:rPr sz="4533" b="1" kern="0" spc="-180" dirty="0">
                <a:solidFill>
                  <a:srgbClr val="02218C"/>
                </a:solidFill>
                <a:latin typeface="Arial"/>
                <a:cs typeface="Arial"/>
              </a:rPr>
              <a:t>Openness</a:t>
            </a:r>
            <a:r>
              <a:rPr sz="4533" b="1" kern="0" spc="-53" dirty="0">
                <a:solidFill>
                  <a:srgbClr val="02218C"/>
                </a:solidFill>
                <a:latin typeface="Arial"/>
                <a:cs typeface="Arial"/>
              </a:rPr>
              <a:t> </a:t>
            </a:r>
            <a:r>
              <a:rPr sz="4533" b="1" kern="0" dirty="0">
                <a:solidFill>
                  <a:srgbClr val="02218C"/>
                </a:solidFill>
                <a:latin typeface="Arial"/>
                <a:cs typeface="Arial"/>
              </a:rPr>
              <a:t>to</a:t>
            </a:r>
            <a:r>
              <a:rPr sz="4533" b="1" kern="0" spc="-47" dirty="0">
                <a:solidFill>
                  <a:srgbClr val="02218C"/>
                </a:solidFill>
                <a:latin typeface="Arial"/>
                <a:cs typeface="Arial"/>
              </a:rPr>
              <a:t> </a:t>
            </a:r>
            <a:r>
              <a:rPr sz="4533" b="1" kern="0" spc="-13" dirty="0">
                <a:solidFill>
                  <a:srgbClr val="02218C"/>
                </a:solidFill>
                <a:latin typeface="Arial"/>
                <a:cs typeface="Arial"/>
              </a:rPr>
              <a:t>Learn</a:t>
            </a:r>
            <a:endParaRPr sz="4533" kern="0">
              <a:solidFill>
                <a:sysClr val="windowText" lastClr="000000"/>
              </a:solidFill>
              <a:latin typeface="Arial"/>
              <a:cs typeface="Arial"/>
            </a:endParaRPr>
          </a:p>
          <a:p>
            <a:pPr marL="16933" marR="17780" defTabSz="1219170">
              <a:lnSpc>
                <a:spcPts val="3173"/>
              </a:lnSpc>
              <a:spcBef>
                <a:spcPts val="927"/>
              </a:spcBef>
            </a:pPr>
            <a:r>
              <a:rPr sz="2667" kern="0" dirty="0">
                <a:solidFill>
                  <a:srgbClr val="666666"/>
                </a:solidFill>
                <a:latin typeface="Arial"/>
                <a:cs typeface="Arial"/>
              </a:rPr>
              <a:t>The</a:t>
            </a:r>
            <a:r>
              <a:rPr sz="2667" kern="0" spc="-13" dirty="0">
                <a:solidFill>
                  <a:srgbClr val="666666"/>
                </a:solidFill>
                <a:latin typeface="Arial"/>
                <a:cs typeface="Arial"/>
              </a:rPr>
              <a:t> </a:t>
            </a:r>
            <a:r>
              <a:rPr sz="2667" kern="0" dirty="0">
                <a:solidFill>
                  <a:srgbClr val="666666"/>
                </a:solidFill>
                <a:latin typeface="Arial"/>
                <a:cs typeface="Arial"/>
              </a:rPr>
              <a:t>assumption</a:t>
            </a:r>
            <a:r>
              <a:rPr sz="2667" kern="0" spc="-7" dirty="0">
                <a:solidFill>
                  <a:srgbClr val="666666"/>
                </a:solidFill>
                <a:latin typeface="Arial"/>
                <a:cs typeface="Arial"/>
              </a:rPr>
              <a:t> </a:t>
            </a:r>
            <a:r>
              <a:rPr sz="2667" kern="0" dirty="0">
                <a:solidFill>
                  <a:srgbClr val="666666"/>
                </a:solidFill>
                <a:latin typeface="Arial"/>
                <a:cs typeface="Arial"/>
              </a:rPr>
              <a:t>you</a:t>
            </a:r>
            <a:r>
              <a:rPr sz="2667" kern="0" spc="-13" dirty="0">
                <a:solidFill>
                  <a:srgbClr val="666666"/>
                </a:solidFill>
                <a:latin typeface="Arial"/>
                <a:cs typeface="Arial"/>
              </a:rPr>
              <a:t> </a:t>
            </a:r>
            <a:r>
              <a:rPr sz="2667" kern="0" dirty="0">
                <a:solidFill>
                  <a:srgbClr val="666666"/>
                </a:solidFill>
                <a:latin typeface="Arial"/>
                <a:cs typeface="Arial"/>
              </a:rPr>
              <a:t>have</a:t>
            </a:r>
            <a:r>
              <a:rPr sz="2667" kern="0" spc="-7" dirty="0">
                <a:solidFill>
                  <a:srgbClr val="666666"/>
                </a:solidFill>
                <a:latin typeface="Arial"/>
                <a:cs typeface="Arial"/>
              </a:rPr>
              <a:t> </a:t>
            </a:r>
            <a:r>
              <a:rPr sz="2667" kern="0" dirty="0">
                <a:solidFill>
                  <a:srgbClr val="666666"/>
                </a:solidFill>
                <a:latin typeface="Arial"/>
                <a:cs typeface="Arial"/>
              </a:rPr>
              <a:t>something</a:t>
            </a:r>
            <a:r>
              <a:rPr sz="2667" kern="0" spc="-13" dirty="0">
                <a:solidFill>
                  <a:srgbClr val="666666"/>
                </a:solidFill>
                <a:latin typeface="Arial"/>
                <a:cs typeface="Arial"/>
              </a:rPr>
              <a:t> </a:t>
            </a:r>
            <a:r>
              <a:rPr sz="2667" kern="0" spc="107" dirty="0">
                <a:solidFill>
                  <a:srgbClr val="666666"/>
                </a:solidFill>
                <a:latin typeface="Arial"/>
                <a:cs typeface="Arial"/>
              </a:rPr>
              <a:t>to</a:t>
            </a:r>
            <a:r>
              <a:rPr sz="2667" kern="0" spc="-7" dirty="0">
                <a:solidFill>
                  <a:srgbClr val="666666"/>
                </a:solidFill>
                <a:latin typeface="Arial"/>
                <a:cs typeface="Arial"/>
              </a:rPr>
              <a:t> </a:t>
            </a:r>
            <a:r>
              <a:rPr sz="2667" kern="0" dirty="0">
                <a:solidFill>
                  <a:srgbClr val="666666"/>
                </a:solidFill>
                <a:latin typeface="Arial"/>
                <a:cs typeface="Arial"/>
              </a:rPr>
              <a:t>learn</a:t>
            </a:r>
            <a:r>
              <a:rPr sz="2667" kern="0" spc="-13" dirty="0">
                <a:solidFill>
                  <a:srgbClr val="666666"/>
                </a:solidFill>
                <a:latin typeface="Arial"/>
                <a:cs typeface="Arial"/>
              </a:rPr>
              <a:t> </a:t>
            </a:r>
            <a:r>
              <a:rPr sz="2667" kern="0" dirty="0">
                <a:solidFill>
                  <a:srgbClr val="666666"/>
                </a:solidFill>
                <a:latin typeface="Arial"/>
                <a:cs typeface="Arial"/>
              </a:rPr>
              <a:t>from</a:t>
            </a:r>
            <a:r>
              <a:rPr sz="2667" kern="0" spc="-7" dirty="0">
                <a:solidFill>
                  <a:srgbClr val="666666"/>
                </a:solidFill>
                <a:latin typeface="Arial"/>
                <a:cs typeface="Arial"/>
              </a:rPr>
              <a:t> </a:t>
            </a:r>
            <a:r>
              <a:rPr sz="2667" kern="0" dirty="0">
                <a:solidFill>
                  <a:srgbClr val="666666"/>
                </a:solidFill>
                <a:latin typeface="Arial"/>
                <a:cs typeface="Arial"/>
              </a:rPr>
              <a:t>everyone,</a:t>
            </a:r>
            <a:r>
              <a:rPr sz="2667" kern="0" spc="-13" dirty="0">
                <a:solidFill>
                  <a:srgbClr val="666666"/>
                </a:solidFill>
                <a:latin typeface="Arial"/>
                <a:cs typeface="Arial"/>
              </a:rPr>
              <a:t> </a:t>
            </a:r>
            <a:r>
              <a:rPr sz="2667" kern="0" dirty="0">
                <a:solidFill>
                  <a:srgbClr val="666666"/>
                </a:solidFill>
                <a:latin typeface="Arial"/>
                <a:cs typeface="Arial"/>
              </a:rPr>
              <a:t>you</a:t>
            </a:r>
            <a:r>
              <a:rPr sz="2667" kern="0" spc="-7" dirty="0">
                <a:solidFill>
                  <a:srgbClr val="666666"/>
                </a:solidFill>
                <a:latin typeface="Arial"/>
                <a:cs typeface="Arial"/>
              </a:rPr>
              <a:t> </a:t>
            </a:r>
            <a:r>
              <a:rPr sz="2667" kern="0" spc="47" dirty="0">
                <a:solidFill>
                  <a:srgbClr val="666666"/>
                </a:solidFill>
                <a:latin typeface="Arial"/>
                <a:cs typeface="Arial"/>
              </a:rPr>
              <a:t>don’t </a:t>
            </a:r>
            <a:r>
              <a:rPr sz="2667" kern="0" dirty="0">
                <a:solidFill>
                  <a:srgbClr val="666666"/>
                </a:solidFill>
                <a:latin typeface="Arial"/>
                <a:cs typeface="Arial"/>
              </a:rPr>
              <a:t>know</a:t>
            </a:r>
            <a:r>
              <a:rPr sz="2667" kern="0" spc="73" dirty="0">
                <a:solidFill>
                  <a:srgbClr val="666666"/>
                </a:solidFill>
                <a:latin typeface="Arial"/>
                <a:cs typeface="Arial"/>
              </a:rPr>
              <a:t> </a:t>
            </a:r>
            <a:r>
              <a:rPr sz="2667" kern="0" dirty="0">
                <a:solidFill>
                  <a:srgbClr val="666666"/>
                </a:solidFill>
                <a:latin typeface="Arial"/>
                <a:cs typeface="Arial"/>
              </a:rPr>
              <a:t>or</a:t>
            </a:r>
            <a:r>
              <a:rPr sz="2667" kern="0" spc="73" dirty="0">
                <a:solidFill>
                  <a:srgbClr val="666666"/>
                </a:solidFill>
                <a:latin typeface="Arial"/>
                <a:cs typeface="Arial"/>
              </a:rPr>
              <a:t> </a:t>
            </a:r>
            <a:r>
              <a:rPr sz="2667" kern="0" dirty="0">
                <a:solidFill>
                  <a:srgbClr val="666666"/>
                </a:solidFill>
                <a:latin typeface="Arial"/>
                <a:cs typeface="Arial"/>
              </a:rPr>
              <a:t>understand</a:t>
            </a:r>
            <a:r>
              <a:rPr sz="2667" kern="0" spc="80" dirty="0">
                <a:solidFill>
                  <a:srgbClr val="666666"/>
                </a:solidFill>
                <a:latin typeface="Arial"/>
                <a:cs typeface="Arial"/>
              </a:rPr>
              <a:t> </a:t>
            </a:r>
            <a:r>
              <a:rPr sz="2667" kern="0" spc="-13" dirty="0">
                <a:solidFill>
                  <a:srgbClr val="666666"/>
                </a:solidFill>
                <a:latin typeface="Arial"/>
                <a:cs typeface="Arial"/>
              </a:rPr>
              <a:t>everything</a:t>
            </a:r>
            <a:endParaRPr sz="2667" kern="0">
              <a:solidFill>
                <a:sysClr val="windowText" lastClr="000000"/>
              </a:solidFill>
              <a:latin typeface="Arial"/>
              <a:cs typeface="Arial"/>
            </a:endParaRPr>
          </a:p>
          <a:p>
            <a:pPr marL="16933" marR="121917" defTabSz="1219170">
              <a:lnSpc>
                <a:spcPts val="3173"/>
              </a:lnSpc>
              <a:spcBef>
                <a:spcPts val="553"/>
              </a:spcBef>
            </a:pPr>
            <a:r>
              <a:rPr sz="2667" kern="0" spc="-13" dirty="0">
                <a:solidFill>
                  <a:srgbClr val="666666"/>
                </a:solidFill>
                <a:latin typeface="Arial"/>
                <a:cs typeface="Arial"/>
              </a:rPr>
              <a:t>-</a:t>
            </a:r>
            <a:r>
              <a:rPr sz="2667" kern="0" dirty="0">
                <a:solidFill>
                  <a:srgbClr val="666666"/>
                </a:solidFill>
                <a:latin typeface="Arial"/>
                <a:cs typeface="Arial"/>
              </a:rPr>
              <a:t>strategies:</a:t>
            </a:r>
            <a:r>
              <a:rPr sz="2667" kern="0" spc="-27" dirty="0">
                <a:solidFill>
                  <a:srgbClr val="666666"/>
                </a:solidFill>
                <a:latin typeface="Arial"/>
                <a:cs typeface="Arial"/>
              </a:rPr>
              <a:t> </a:t>
            </a:r>
            <a:r>
              <a:rPr sz="2667" kern="0" spc="80" dirty="0">
                <a:solidFill>
                  <a:srgbClr val="666666"/>
                </a:solidFill>
                <a:latin typeface="Arial"/>
                <a:cs typeface="Arial"/>
              </a:rPr>
              <a:t>put</a:t>
            </a:r>
            <a:r>
              <a:rPr sz="2667" kern="0" spc="-20" dirty="0">
                <a:solidFill>
                  <a:srgbClr val="666666"/>
                </a:solidFill>
                <a:latin typeface="Arial"/>
                <a:cs typeface="Arial"/>
              </a:rPr>
              <a:t> </a:t>
            </a:r>
            <a:r>
              <a:rPr sz="2667" kern="0" dirty="0">
                <a:solidFill>
                  <a:srgbClr val="666666"/>
                </a:solidFill>
                <a:latin typeface="Arial"/>
                <a:cs typeface="Arial"/>
              </a:rPr>
              <a:t>yourself</a:t>
            </a:r>
            <a:r>
              <a:rPr sz="2667" kern="0" spc="-20" dirty="0">
                <a:solidFill>
                  <a:srgbClr val="666666"/>
                </a:solidFill>
                <a:latin typeface="Arial"/>
                <a:cs typeface="Arial"/>
              </a:rPr>
              <a:t> </a:t>
            </a:r>
            <a:r>
              <a:rPr sz="2667" kern="0" dirty="0">
                <a:solidFill>
                  <a:srgbClr val="666666"/>
                </a:solidFill>
                <a:latin typeface="Arial"/>
                <a:cs typeface="Arial"/>
              </a:rPr>
              <a:t>in</a:t>
            </a:r>
            <a:r>
              <a:rPr sz="2667" kern="0" spc="-20" dirty="0">
                <a:solidFill>
                  <a:srgbClr val="666666"/>
                </a:solidFill>
                <a:latin typeface="Arial"/>
                <a:cs typeface="Arial"/>
              </a:rPr>
              <a:t> </a:t>
            </a:r>
            <a:r>
              <a:rPr sz="2667" kern="0" dirty="0">
                <a:solidFill>
                  <a:srgbClr val="666666"/>
                </a:solidFill>
                <a:latin typeface="Arial"/>
                <a:cs typeface="Arial"/>
              </a:rPr>
              <a:t>situations</a:t>
            </a:r>
            <a:r>
              <a:rPr sz="2667" kern="0" spc="-27" dirty="0">
                <a:solidFill>
                  <a:srgbClr val="666666"/>
                </a:solidFill>
                <a:latin typeface="Arial"/>
                <a:cs typeface="Arial"/>
              </a:rPr>
              <a:t> </a:t>
            </a:r>
            <a:r>
              <a:rPr sz="2667" kern="0" dirty="0">
                <a:solidFill>
                  <a:srgbClr val="666666"/>
                </a:solidFill>
                <a:latin typeface="Arial"/>
                <a:cs typeface="Arial"/>
              </a:rPr>
              <a:t>where</a:t>
            </a:r>
            <a:r>
              <a:rPr sz="2667" kern="0" spc="-20" dirty="0">
                <a:solidFill>
                  <a:srgbClr val="666666"/>
                </a:solidFill>
                <a:latin typeface="Arial"/>
                <a:cs typeface="Arial"/>
              </a:rPr>
              <a:t> </a:t>
            </a:r>
            <a:r>
              <a:rPr sz="2667" kern="0" dirty="0">
                <a:solidFill>
                  <a:srgbClr val="666666"/>
                </a:solidFill>
                <a:latin typeface="Arial"/>
                <a:cs typeface="Arial"/>
              </a:rPr>
              <a:t>you</a:t>
            </a:r>
            <a:r>
              <a:rPr sz="2667" kern="0" spc="-20" dirty="0">
                <a:solidFill>
                  <a:srgbClr val="666666"/>
                </a:solidFill>
                <a:latin typeface="Arial"/>
                <a:cs typeface="Arial"/>
              </a:rPr>
              <a:t> </a:t>
            </a:r>
            <a:r>
              <a:rPr sz="2667" kern="0" spc="-13" dirty="0">
                <a:solidFill>
                  <a:srgbClr val="666666"/>
                </a:solidFill>
                <a:latin typeface="Arial"/>
                <a:cs typeface="Arial"/>
              </a:rPr>
              <a:t>are</a:t>
            </a:r>
            <a:r>
              <a:rPr sz="2667" kern="0" spc="-20" dirty="0">
                <a:solidFill>
                  <a:srgbClr val="666666"/>
                </a:solidFill>
                <a:latin typeface="Arial"/>
                <a:cs typeface="Arial"/>
              </a:rPr>
              <a:t> </a:t>
            </a:r>
            <a:r>
              <a:rPr sz="2667" kern="0" spc="73" dirty="0">
                <a:solidFill>
                  <a:srgbClr val="666666"/>
                </a:solidFill>
                <a:latin typeface="Arial"/>
                <a:cs typeface="Arial"/>
              </a:rPr>
              <a:t>not</a:t>
            </a:r>
            <a:r>
              <a:rPr sz="2667" kern="0" spc="-20" dirty="0">
                <a:solidFill>
                  <a:srgbClr val="666666"/>
                </a:solidFill>
                <a:latin typeface="Arial"/>
                <a:cs typeface="Arial"/>
              </a:rPr>
              <a:t> </a:t>
            </a:r>
            <a:r>
              <a:rPr sz="2667" kern="0" dirty="0">
                <a:solidFill>
                  <a:srgbClr val="666666"/>
                </a:solidFill>
                <a:latin typeface="Arial"/>
                <a:cs typeface="Arial"/>
              </a:rPr>
              <a:t>the</a:t>
            </a:r>
            <a:r>
              <a:rPr sz="2667" kern="0" spc="-27" dirty="0">
                <a:solidFill>
                  <a:srgbClr val="666666"/>
                </a:solidFill>
                <a:latin typeface="Arial"/>
                <a:cs typeface="Arial"/>
              </a:rPr>
              <a:t> </a:t>
            </a:r>
            <a:r>
              <a:rPr sz="2667" kern="0" dirty="0">
                <a:solidFill>
                  <a:srgbClr val="666666"/>
                </a:solidFill>
                <a:latin typeface="Arial"/>
                <a:cs typeface="Arial"/>
              </a:rPr>
              <a:t>expert,</a:t>
            </a:r>
            <a:r>
              <a:rPr sz="2667" kern="0" spc="-20" dirty="0">
                <a:solidFill>
                  <a:srgbClr val="666666"/>
                </a:solidFill>
                <a:latin typeface="Arial"/>
                <a:cs typeface="Arial"/>
              </a:rPr>
              <a:t> </a:t>
            </a:r>
            <a:r>
              <a:rPr sz="2667" kern="0" spc="47" dirty="0">
                <a:solidFill>
                  <a:srgbClr val="666666"/>
                </a:solidFill>
                <a:latin typeface="Arial"/>
                <a:cs typeface="Arial"/>
              </a:rPr>
              <a:t>get </a:t>
            </a:r>
            <a:r>
              <a:rPr sz="2667" kern="0" spc="113" dirty="0">
                <a:solidFill>
                  <a:srgbClr val="666666"/>
                </a:solidFill>
                <a:latin typeface="Arial"/>
                <a:cs typeface="Arial"/>
              </a:rPr>
              <a:t>good</a:t>
            </a:r>
            <a:r>
              <a:rPr sz="2667" kern="0" spc="20" dirty="0">
                <a:solidFill>
                  <a:srgbClr val="666666"/>
                </a:solidFill>
                <a:latin typeface="Arial"/>
                <a:cs typeface="Arial"/>
              </a:rPr>
              <a:t> </a:t>
            </a:r>
            <a:r>
              <a:rPr sz="2667" kern="0" dirty="0">
                <a:solidFill>
                  <a:srgbClr val="666666"/>
                </a:solidFill>
                <a:latin typeface="Arial"/>
                <a:cs typeface="Arial"/>
              </a:rPr>
              <a:t>at</a:t>
            </a:r>
            <a:r>
              <a:rPr sz="2667" kern="0" spc="27" dirty="0">
                <a:solidFill>
                  <a:srgbClr val="666666"/>
                </a:solidFill>
                <a:latin typeface="Arial"/>
                <a:cs typeface="Arial"/>
              </a:rPr>
              <a:t> </a:t>
            </a:r>
            <a:r>
              <a:rPr sz="2667" kern="0" dirty="0">
                <a:solidFill>
                  <a:srgbClr val="666666"/>
                </a:solidFill>
                <a:latin typeface="Arial"/>
                <a:cs typeface="Arial"/>
              </a:rPr>
              <a:t>receiving</a:t>
            </a:r>
            <a:r>
              <a:rPr sz="2667" kern="0" spc="20" dirty="0">
                <a:solidFill>
                  <a:srgbClr val="666666"/>
                </a:solidFill>
                <a:latin typeface="Arial"/>
                <a:cs typeface="Arial"/>
              </a:rPr>
              <a:t> </a:t>
            </a:r>
            <a:r>
              <a:rPr sz="2667" kern="0" dirty="0">
                <a:solidFill>
                  <a:srgbClr val="666666"/>
                </a:solidFill>
                <a:latin typeface="Arial"/>
                <a:cs typeface="Arial"/>
              </a:rPr>
              <a:t>feedback,</a:t>
            </a:r>
            <a:r>
              <a:rPr sz="2667" kern="0" spc="27" dirty="0">
                <a:solidFill>
                  <a:srgbClr val="666666"/>
                </a:solidFill>
                <a:latin typeface="Arial"/>
                <a:cs typeface="Arial"/>
              </a:rPr>
              <a:t> </a:t>
            </a:r>
            <a:r>
              <a:rPr sz="2667" kern="0" spc="113" dirty="0">
                <a:solidFill>
                  <a:srgbClr val="666666"/>
                </a:solidFill>
                <a:latin typeface="Arial"/>
                <a:cs typeface="Arial"/>
              </a:rPr>
              <a:t>do</a:t>
            </a:r>
            <a:r>
              <a:rPr sz="2667" kern="0" spc="27" dirty="0">
                <a:solidFill>
                  <a:srgbClr val="666666"/>
                </a:solidFill>
                <a:latin typeface="Arial"/>
                <a:cs typeface="Arial"/>
              </a:rPr>
              <a:t> </a:t>
            </a:r>
            <a:r>
              <a:rPr sz="2667" kern="0" dirty="0">
                <a:solidFill>
                  <a:srgbClr val="666666"/>
                </a:solidFill>
                <a:latin typeface="Arial"/>
                <a:cs typeface="Arial"/>
              </a:rPr>
              <a:t>some</a:t>
            </a:r>
            <a:r>
              <a:rPr sz="2667" kern="0" spc="20" dirty="0">
                <a:solidFill>
                  <a:srgbClr val="666666"/>
                </a:solidFill>
                <a:latin typeface="Arial"/>
                <a:cs typeface="Arial"/>
              </a:rPr>
              <a:t> </a:t>
            </a:r>
            <a:r>
              <a:rPr sz="2667" kern="0" spc="-13" dirty="0">
                <a:solidFill>
                  <a:srgbClr val="666666"/>
                </a:solidFill>
                <a:latin typeface="Arial"/>
                <a:cs typeface="Arial"/>
              </a:rPr>
              <a:t>research!</a:t>
            </a:r>
            <a:endParaRPr sz="2667" kern="0">
              <a:solidFill>
                <a:sysClr val="windowText" lastClr="000000"/>
              </a:solidFill>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6967" y="463375"/>
            <a:ext cx="5559213" cy="714662"/>
          </a:xfrm>
          <a:prstGeom prst="rect">
            <a:avLst/>
          </a:prstGeom>
        </p:spPr>
        <p:txBody>
          <a:bodyPr vert="horz" wrap="square" lIns="0" tIns="16933" rIns="0" bIns="0" rtlCol="0">
            <a:spAutoFit/>
          </a:bodyPr>
          <a:lstStyle/>
          <a:p>
            <a:pPr marL="16933">
              <a:spcBef>
                <a:spcPts val="133"/>
              </a:spcBef>
            </a:pPr>
            <a:r>
              <a:rPr sz="4533" spc="-33" dirty="0"/>
              <a:t>Hello</a:t>
            </a:r>
            <a:r>
              <a:rPr sz="4533" spc="-253" dirty="0"/>
              <a:t> </a:t>
            </a:r>
            <a:r>
              <a:rPr sz="4533" spc="-47" dirty="0"/>
              <a:t>Neighbor</a:t>
            </a:r>
            <a:r>
              <a:rPr sz="4533" spc="-253" dirty="0"/>
              <a:t> </a:t>
            </a:r>
            <a:r>
              <a:rPr sz="4533" spc="-193" dirty="0"/>
              <a:t>Team</a:t>
            </a:r>
            <a:endParaRPr sz="4533"/>
          </a:p>
        </p:txBody>
      </p:sp>
      <p:grpSp>
        <p:nvGrpSpPr>
          <p:cNvPr id="3" name="object 3"/>
          <p:cNvGrpSpPr/>
          <p:nvPr/>
        </p:nvGrpSpPr>
        <p:grpSpPr>
          <a:xfrm>
            <a:off x="561184" y="1560467"/>
            <a:ext cx="3336713" cy="3008207"/>
            <a:chOff x="420887" y="1170350"/>
            <a:chExt cx="2502535" cy="2256155"/>
          </a:xfrm>
        </p:grpSpPr>
        <p:pic>
          <p:nvPicPr>
            <p:cNvPr id="4" name="object 4"/>
            <p:cNvPicPr/>
            <p:nvPr/>
          </p:nvPicPr>
          <p:blipFill>
            <a:blip r:embed="rId2" cstate="print"/>
            <a:stretch>
              <a:fillRect/>
            </a:stretch>
          </p:blipFill>
          <p:spPr>
            <a:xfrm>
              <a:off x="420887" y="1170350"/>
              <a:ext cx="2502452" cy="2256049"/>
            </a:xfrm>
            <a:prstGeom prst="rect">
              <a:avLst/>
            </a:prstGeom>
          </p:spPr>
        </p:pic>
        <p:pic>
          <p:nvPicPr>
            <p:cNvPr id="5" name="object 5"/>
            <p:cNvPicPr/>
            <p:nvPr/>
          </p:nvPicPr>
          <p:blipFill>
            <a:blip r:embed="rId3" cstate="print"/>
            <a:stretch>
              <a:fillRect/>
            </a:stretch>
          </p:blipFill>
          <p:spPr>
            <a:xfrm>
              <a:off x="478036" y="1208449"/>
              <a:ext cx="2388152" cy="2141749"/>
            </a:xfrm>
            <a:prstGeom prst="rect">
              <a:avLst/>
            </a:prstGeom>
          </p:spPr>
        </p:pic>
      </p:grpSp>
      <p:grpSp>
        <p:nvGrpSpPr>
          <p:cNvPr id="6" name="object 6"/>
          <p:cNvGrpSpPr/>
          <p:nvPr/>
        </p:nvGrpSpPr>
        <p:grpSpPr>
          <a:xfrm>
            <a:off x="8229167" y="1950367"/>
            <a:ext cx="3705860" cy="3008207"/>
            <a:chOff x="6171875" y="1462775"/>
            <a:chExt cx="2779395" cy="2256155"/>
          </a:xfrm>
        </p:grpSpPr>
        <p:pic>
          <p:nvPicPr>
            <p:cNvPr id="7" name="object 7"/>
            <p:cNvPicPr/>
            <p:nvPr/>
          </p:nvPicPr>
          <p:blipFill>
            <a:blip r:embed="rId4" cstate="print"/>
            <a:stretch>
              <a:fillRect/>
            </a:stretch>
          </p:blipFill>
          <p:spPr>
            <a:xfrm>
              <a:off x="6171875" y="1462775"/>
              <a:ext cx="2778776" cy="2256052"/>
            </a:xfrm>
            <a:prstGeom prst="rect">
              <a:avLst/>
            </a:prstGeom>
          </p:spPr>
        </p:pic>
        <p:pic>
          <p:nvPicPr>
            <p:cNvPr id="8" name="object 8"/>
            <p:cNvPicPr/>
            <p:nvPr/>
          </p:nvPicPr>
          <p:blipFill>
            <a:blip r:embed="rId5" cstate="print"/>
            <a:stretch>
              <a:fillRect/>
            </a:stretch>
          </p:blipFill>
          <p:spPr>
            <a:xfrm>
              <a:off x="6229025" y="1500874"/>
              <a:ext cx="2664475" cy="2141752"/>
            </a:xfrm>
            <a:prstGeom prst="rect">
              <a:avLst/>
            </a:prstGeom>
          </p:spPr>
        </p:pic>
      </p:grpSp>
      <p:grpSp>
        <p:nvGrpSpPr>
          <p:cNvPr id="9" name="object 9"/>
          <p:cNvGrpSpPr/>
          <p:nvPr/>
        </p:nvGrpSpPr>
        <p:grpSpPr>
          <a:xfrm>
            <a:off x="4593100" y="2245095"/>
            <a:ext cx="2941320" cy="3445087"/>
            <a:chOff x="3444825" y="1683821"/>
            <a:chExt cx="2205990" cy="2583815"/>
          </a:xfrm>
        </p:grpSpPr>
        <p:pic>
          <p:nvPicPr>
            <p:cNvPr id="10" name="object 10"/>
            <p:cNvPicPr/>
            <p:nvPr/>
          </p:nvPicPr>
          <p:blipFill>
            <a:blip r:embed="rId6" cstate="print"/>
            <a:stretch>
              <a:fillRect/>
            </a:stretch>
          </p:blipFill>
          <p:spPr>
            <a:xfrm>
              <a:off x="3444825" y="1683821"/>
              <a:ext cx="2205576" cy="2583408"/>
            </a:xfrm>
            <a:prstGeom prst="rect">
              <a:avLst/>
            </a:prstGeom>
          </p:spPr>
        </p:pic>
        <p:pic>
          <p:nvPicPr>
            <p:cNvPr id="11" name="object 11"/>
            <p:cNvPicPr/>
            <p:nvPr/>
          </p:nvPicPr>
          <p:blipFill>
            <a:blip r:embed="rId7" cstate="print"/>
            <a:stretch>
              <a:fillRect/>
            </a:stretch>
          </p:blipFill>
          <p:spPr>
            <a:xfrm>
              <a:off x="3501975" y="1721920"/>
              <a:ext cx="2091276" cy="2469107"/>
            </a:xfrm>
            <a:prstGeom prst="rect">
              <a:avLst/>
            </a:prstGeom>
          </p:spPr>
        </p:pic>
      </p:grpSp>
      <p:sp>
        <p:nvSpPr>
          <p:cNvPr id="12" name="object 12"/>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8"/>
              </a:rPr>
              <a:t>www.helloneighbor.io</a:t>
            </a:r>
            <a:endParaRPr sz="1600" kern="0">
              <a:solidFill>
                <a:sysClr val="windowText" lastClr="000000"/>
              </a:solidFill>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2625" y="654410"/>
            <a:ext cx="13403297" cy="714662"/>
          </a:xfrm>
          <a:prstGeom prst="rect">
            <a:avLst/>
          </a:prstGeom>
        </p:spPr>
        <p:txBody>
          <a:bodyPr vert="horz" wrap="square" lIns="0" tIns="16933" rIns="0" bIns="0" rtlCol="0">
            <a:spAutoFit/>
          </a:bodyPr>
          <a:lstStyle/>
          <a:p>
            <a:pPr marL="16933">
              <a:spcBef>
                <a:spcPts val="133"/>
              </a:spcBef>
            </a:pPr>
            <a:r>
              <a:rPr sz="4533" spc="-200" dirty="0"/>
              <a:t>Positioning</a:t>
            </a:r>
            <a:r>
              <a:rPr sz="4533" spc="-33" dirty="0"/>
              <a:t> </a:t>
            </a:r>
            <a:r>
              <a:rPr sz="4533" dirty="0"/>
              <a:t>&amp;</a:t>
            </a:r>
            <a:r>
              <a:rPr sz="4533" spc="-27" dirty="0"/>
              <a:t> </a:t>
            </a:r>
            <a:r>
              <a:rPr sz="4533" spc="-133" dirty="0"/>
              <a:t>Empathy</a:t>
            </a:r>
            <a:endParaRPr sz="4533"/>
          </a:p>
        </p:txBody>
      </p:sp>
      <p:sp>
        <p:nvSpPr>
          <p:cNvPr id="4" name="object 4"/>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2"/>
              </a:rPr>
              <a:t>www.helloneighbor.io</a:t>
            </a:r>
            <a:endParaRPr sz="1600" kern="0">
              <a:solidFill>
                <a:sysClr val="windowText" lastClr="000000"/>
              </a:solidFill>
              <a:latin typeface="Arial"/>
              <a:cs typeface="Arial"/>
            </a:endParaRPr>
          </a:p>
        </p:txBody>
      </p:sp>
      <p:sp>
        <p:nvSpPr>
          <p:cNvPr id="3" name="object 3"/>
          <p:cNvSpPr txBox="1"/>
          <p:nvPr/>
        </p:nvSpPr>
        <p:spPr>
          <a:xfrm>
            <a:off x="706968" y="1624753"/>
            <a:ext cx="10453793" cy="4239023"/>
          </a:xfrm>
          <a:prstGeom prst="rect">
            <a:avLst/>
          </a:prstGeom>
        </p:spPr>
        <p:txBody>
          <a:bodyPr vert="horz" wrap="square" lIns="0" tIns="80433" rIns="0" bIns="0" rtlCol="0">
            <a:spAutoFit/>
          </a:bodyPr>
          <a:lstStyle/>
          <a:p>
            <a:pPr marL="16933" defTabSz="1219170">
              <a:spcBef>
                <a:spcPts val="633"/>
              </a:spcBef>
            </a:pPr>
            <a:r>
              <a:rPr sz="2667" b="1" kern="0" spc="-233" dirty="0">
                <a:solidFill>
                  <a:srgbClr val="57C9E7"/>
                </a:solidFill>
                <a:latin typeface="Arial"/>
                <a:cs typeface="Arial"/>
              </a:rPr>
              <a:t>You</a:t>
            </a:r>
            <a:r>
              <a:rPr sz="2667" b="1" kern="0" spc="20" dirty="0">
                <a:solidFill>
                  <a:srgbClr val="57C9E7"/>
                </a:solidFill>
                <a:latin typeface="Arial"/>
                <a:cs typeface="Arial"/>
              </a:rPr>
              <a:t> </a:t>
            </a:r>
            <a:r>
              <a:rPr sz="2667" kern="0" dirty="0">
                <a:solidFill>
                  <a:srgbClr val="666666"/>
                </a:solidFill>
                <a:latin typeface="Arial"/>
                <a:cs typeface="Arial"/>
              </a:rPr>
              <a:t>are</a:t>
            </a:r>
            <a:r>
              <a:rPr sz="2667" kern="0" spc="40" dirty="0">
                <a:solidFill>
                  <a:srgbClr val="666666"/>
                </a:solidFill>
                <a:latin typeface="Arial"/>
                <a:cs typeface="Arial"/>
              </a:rPr>
              <a:t> </a:t>
            </a:r>
            <a:r>
              <a:rPr sz="2667" kern="0" dirty="0">
                <a:solidFill>
                  <a:srgbClr val="666666"/>
                </a:solidFill>
                <a:latin typeface="Arial"/>
                <a:cs typeface="Arial"/>
              </a:rPr>
              <a:t>the</a:t>
            </a:r>
            <a:r>
              <a:rPr sz="2667" kern="0" spc="47" dirty="0">
                <a:solidFill>
                  <a:srgbClr val="666666"/>
                </a:solidFill>
                <a:latin typeface="Arial"/>
                <a:cs typeface="Arial"/>
              </a:rPr>
              <a:t> </a:t>
            </a:r>
            <a:r>
              <a:rPr sz="2667" kern="0" dirty="0">
                <a:solidFill>
                  <a:srgbClr val="666666"/>
                </a:solidFill>
                <a:latin typeface="Arial"/>
                <a:cs typeface="Arial"/>
              </a:rPr>
              <a:t>expert</a:t>
            </a:r>
            <a:r>
              <a:rPr sz="2667" kern="0" spc="40" dirty="0">
                <a:solidFill>
                  <a:srgbClr val="666666"/>
                </a:solidFill>
                <a:latin typeface="Arial"/>
                <a:cs typeface="Arial"/>
              </a:rPr>
              <a:t> </a:t>
            </a:r>
            <a:r>
              <a:rPr sz="2667" kern="0" dirty="0">
                <a:solidFill>
                  <a:srgbClr val="666666"/>
                </a:solidFill>
                <a:latin typeface="Arial"/>
                <a:cs typeface="Arial"/>
              </a:rPr>
              <a:t>in</a:t>
            </a:r>
            <a:r>
              <a:rPr sz="2667" kern="0" spc="47" dirty="0">
                <a:solidFill>
                  <a:srgbClr val="666666"/>
                </a:solidFill>
                <a:latin typeface="Arial"/>
                <a:cs typeface="Arial"/>
              </a:rPr>
              <a:t> </a:t>
            </a:r>
            <a:r>
              <a:rPr sz="2667" kern="0" dirty="0">
                <a:solidFill>
                  <a:srgbClr val="666666"/>
                </a:solidFill>
                <a:latin typeface="Arial"/>
                <a:cs typeface="Arial"/>
              </a:rPr>
              <a:t>the</a:t>
            </a:r>
            <a:r>
              <a:rPr sz="2667" kern="0" spc="40" dirty="0">
                <a:solidFill>
                  <a:srgbClr val="666666"/>
                </a:solidFill>
                <a:latin typeface="Arial"/>
                <a:cs typeface="Arial"/>
              </a:rPr>
              <a:t> </a:t>
            </a:r>
            <a:r>
              <a:rPr sz="2667" kern="0" dirty="0">
                <a:solidFill>
                  <a:srgbClr val="666666"/>
                </a:solidFill>
                <a:latin typeface="Arial"/>
                <a:cs typeface="Arial"/>
              </a:rPr>
              <a:t>behavioral</a:t>
            </a:r>
            <a:r>
              <a:rPr sz="2667" kern="0" spc="47" dirty="0">
                <a:solidFill>
                  <a:srgbClr val="666666"/>
                </a:solidFill>
                <a:latin typeface="Arial"/>
                <a:cs typeface="Arial"/>
              </a:rPr>
              <a:t> </a:t>
            </a:r>
            <a:r>
              <a:rPr sz="2667" kern="0" dirty="0">
                <a:solidFill>
                  <a:srgbClr val="666666"/>
                </a:solidFill>
                <a:latin typeface="Arial"/>
                <a:cs typeface="Arial"/>
              </a:rPr>
              <a:t>health</a:t>
            </a:r>
            <a:r>
              <a:rPr sz="2667" kern="0" spc="47" dirty="0">
                <a:solidFill>
                  <a:srgbClr val="666666"/>
                </a:solidFill>
                <a:latin typeface="Arial"/>
                <a:cs typeface="Arial"/>
              </a:rPr>
              <a:t> </a:t>
            </a:r>
            <a:r>
              <a:rPr sz="2667" kern="0" spc="-13" dirty="0">
                <a:solidFill>
                  <a:srgbClr val="666666"/>
                </a:solidFill>
                <a:latin typeface="Arial"/>
                <a:cs typeface="Arial"/>
              </a:rPr>
              <a:t>process</a:t>
            </a:r>
            <a:endParaRPr sz="2667" kern="0">
              <a:solidFill>
                <a:sysClr val="windowText" lastClr="000000"/>
              </a:solidFill>
              <a:latin typeface="Arial"/>
              <a:cs typeface="Arial"/>
            </a:endParaRPr>
          </a:p>
          <a:p>
            <a:pPr marL="16933" defTabSz="1219170">
              <a:spcBef>
                <a:spcPts val="500"/>
              </a:spcBef>
            </a:pPr>
            <a:r>
              <a:rPr sz="2667" b="1" kern="0" spc="-53" dirty="0">
                <a:solidFill>
                  <a:srgbClr val="57C9E7"/>
                </a:solidFill>
                <a:latin typeface="Arial"/>
                <a:cs typeface="Arial"/>
              </a:rPr>
              <a:t>The</a:t>
            </a:r>
            <a:r>
              <a:rPr sz="2667" b="1" kern="0" spc="27" dirty="0">
                <a:solidFill>
                  <a:srgbClr val="57C9E7"/>
                </a:solidFill>
                <a:latin typeface="Arial"/>
                <a:cs typeface="Arial"/>
              </a:rPr>
              <a:t> </a:t>
            </a:r>
            <a:r>
              <a:rPr sz="2667" b="1" kern="0" spc="-87" dirty="0">
                <a:solidFill>
                  <a:srgbClr val="57C9E7"/>
                </a:solidFill>
                <a:latin typeface="Arial"/>
                <a:cs typeface="Arial"/>
              </a:rPr>
              <a:t>client</a:t>
            </a:r>
            <a:r>
              <a:rPr sz="2667" b="1" kern="0" spc="20" dirty="0">
                <a:solidFill>
                  <a:srgbClr val="57C9E7"/>
                </a:solidFill>
                <a:latin typeface="Arial"/>
                <a:cs typeface="Arial"/>
              </a:rPr>
              <a:t> </a:t>
            </a:r>
            <a:r>
              <a:rPr sz="2667" kern="0" dirty="0">
                <a:solidFill>
                  <a:srgbClr val="666666"/>
                </a:solidFill>
                <a:latin typeface="Arial"/>
                <a:cs typeface="Arial"/>
              </a:rPr>
              <a:t>is</a:t>
            </a:r>
            <a:r>
              <a:rPr sz="2667" kern="0" spc="27" dirty="0">
                <a:solidFill>
                  <a:srgbClr val="666666"/>
                </a:solidFill>
                <a:latin typeface="Arial"/>
                <a:cs typeface="Arial"/>
              </a:rPr>
              <a:t> </a:t>
            </a:r>
            <a:r>
              <a:rPr sz="2667" kern="0" dirty="0">
                <a:solidFill>
                  <a:srgbClr val="666666"/>
                </a:solidFill>
                <a:latin typeface="Arial"/>
                <a:cs typeface="Arial"/>
              </a:rPr>
              <a:t>the</a:t>
            </a:r>
            <a:r>
              <a:rPr sz="2667" kern="0" spc="33" dirty="0">
                <a:solidFill>
                  <a:srgbClr val="666666"/>
                </a:solidFill>
                <a:latin typeface="Arial"/>
                <a:cs typeface="Arial"/>
              </a:rPr>
              <a:t> </a:t>
            </a:r>
            <a:r>
              <a:rPr sz="2667" kern="0" dirty="0">
                <a:solidFill>
                  <a:srgbClr val="666666"/>
                </a:solidFill>
                <a:latin typeface="Arial"/>
                <a:cs typeface="Arial"/>
              </a:rPr>
              <a:t>expert</a:t>
            </a:r>
            <a:r>
              <a:rPr sz="2667" kern="0" spc="27" dirty="0">
                <a:solidFill>
                  <a:srgbClr val="666666"/>
                </a:solidFill>
                <a:latin typeface="Arial"/>
                <a:cs typeface="Arial"/>
              </a:rPr>
              <a:t> </a:t>
            </a:r>
            <a:r>
              <a:rPr sz="2667" kern="0" dirty="0">
                <a:solidFill>
                  <a:srgbClr val="666666"/>
                </a:solidFill>
                <a:latin typeface="Arial"/>
                <a:cs typeface="Arial"/>
              </a:rPr>
              <a:t>in</a:t>
            </a:r>
            <a:r>
              <a:rPr sz="2667" kern="0" spc="27" dirty="0">
                <a:solidFill>
                  <a:srgbClr val="666666"/>
                </a:solidFill>
                <a:latin typeface="Arial"/>
                <a:cs typeface="Arial"/>
              </a:rPr>
              <a:t> </a:t>
            </a:r>
            <a:r>
              <a:rPr sz="2667" kern="0" dirty="0">
                <a:solidFill>
                  <a:srgbClr val="666666"/>
                </a:solidFill>
                <a:latin typeface="Arial"/>
                <a:cs typeface="Arial"/>
              </a:rPr>
              <a:t>their</a:t>
            </a:r>
            <a:r>
              <a:rPr sz="2667" kern="0" spc="33" dirty="0">
                <a:solidFill>
                  <a:srgbClr val="666666"/>
                </a:solidFill>
                <a:latin typeface="Arial"/>
                <a:cs typeface="Arial"/>
              </a:rPr>
              <a:t> </a:t>
            </a:r>
            <a:r>
              <a:rPr sz="2667" kern="0" spc="-13" dirty="0">
                <a:solidFill>
                  <a:srgbClr val="666666"/>
                </a:solidFill>
                <a:latin typeface="Arial"/>
                <a:cs typeface="Arial"/>
              </a:rPr>
              <a:t>experience</a:t>
            </a:r>
            <a:endParaRPr sz="2667" kern="0">
              <a:solidFill>
                <a:sysClr val="windowText" lastClr="000000"/>
              </a:solidFill>
              <a:latin typeface="Arial"/>
              <a:cs typeface="Arial"/>
            </a:endParaRPr>
          </a:p>
          <a:p>
            <a:pPr defTabSz="1219170">
              <a:spcBef>
                <a:spcPts val="60"/>
              </a:spcBef>
            </a:pPr>
            <a:endParaRPr sz="3600" kern="0">
              <a:solidFill>
                <a:sysClr val="windowText" lastClr="000000"/>
              </a:solidFill>
              <a:latin typeface="Arial"/>
              <a:cs typeface="Arial"/>
            </a:endParaRPr>
          </a:p>
          <a:p>
            <a:pPr marL="16933" defTabSz="1219170"/>
            <a:r>
              <a:rPr sz="2667" i="1" kern="0" dirty="0">
                <a:solidFill>
                  <a:srgbClr val="666666"/>
                </a:solidFill>
                <a:latin typeface="Trebuchet MS"/>
                <a:cs typeface="Trebuchet MS"/>
              </a:rPr>
              <a:t>Even</a:t>
            </a:r>
            <a:r>
              <a:rPr sz="2667" i="1" kern="0" spc="-60" dirty="0">
                <a:solidFill>
                  <a:srgbClr val="666666"/>
                </a:solidFill>
                <a:latin typeface="Trebuchet MS"/>
                <a:cs typeface="Trebuchet MS"/>
              </a:rPr>
              <a:t> </a:t>
            </a:r>
            <a:r>
              <a:rPr sz="2667" i="1" kern="0" spc="-247" dirty="0">
                <a:solidFill>
                  <a:srgbClr val="666666"/>
                </a:solidFill>
                <a:latin typeface="Trebuchet MS"/>
                <a:cs typeface="Trebuchet MS"/>
              </a:rPr>
              <a:t>if</a:t>
            </a:r>
            <a:r>
              <a:rPr sz="2667" i="1" kern="0" spc="-60" dirty="0">
                <a:solidFill>
                  <a:srgbClr val="666666"/>
                </a:solidFill>
                <a:latin typeface="Trebuchet MS"/>
                <a:cs typeface="Trebuchet MS"/>
              </a:rPr>
              <a:t> </a:t>
            </a:r>
            <a:r>
              <a:rPr sz="2667" i="1" kern="0" dirty="0">
                <a:solidFill>
                  <a:srgbClr val="666666"/>
                </a:solidFill>
                <a:latin typeface="Trebuchet MS"/>
                <a:cs typeface="Trebuchet MS"/>
              </a:rPr>
              <a:t>you</a:t>
            </a:r>
            <a:r>
              <a:rPr sz="2667" i="1" kern="0" spc="-60" dirty="0">
                <a:solidFill>
                  <a:srgbClr val="666666"/>
                </a:solidFill>
                <a:latin typeface="Trebuchet MS"/>
                <a:cs typeface="Trebuchet MS"/>
              </a:rPr>
              <a:t> </a:t>
            </a:r>
            <a:r>
              <a:rPr sz="2667" i="1" kern="0" dirty="0">
                <a:solidFill>
                  <a:srgbClr val="666666"/>
                </a:solidFill>
                <a:latin typeface="Trebuchet MS"/>
                <a:cs typeface="Trebuchet MS"/>
              </a:rPr>
              <a:t>have</a:t>
            </a:r>
            <a:r>
              <a:rPr sz="2667" i="1" kern="0" spc="-53" dirty="0">
                <a:solidFill>
                  <a:srgbClr val="666666"/>
                </a:solidFill>
                <a:latin typeface="Trebuchet MS"/>
                <a:cs typeface="Trebuchet MS"/>
              </a:rPr>
              <a:t> </a:t>
            </a:r>
            <a:r>
              <a:rPr sz="2667" i="1" kern="0" dirty="0">
                <a:solidFill>
                  <a:srgbClr val="666666"/>
                </a:solidFill>
                <a:latin typeface="Trebuchet MS"/>
                <a:cs typeface="Trebuchet MS"/>
              </a:rPr>
              <a:t>shared</a:t>
            </a:r>
            <a:r>
              <a:rPr sz="2667" i="1" kern="0" spc="-60" dirty="0">
                <a:solidFill>
                  <a:srgbClr val="666666"/>
                </a:solidFill>
                <a:latin typeface="Trebuchet MS"/>
                <a:cs typeface="Trebuchet MS"/>
              </a:rPr>
              <a:t> </a:t>
            </a:r>
            <a:r>
              <a:rPr sz="2667" i="1" kern="0" spc="-93" dirty="0">
                <a:solidFill>
                  <a:srgbClr val="666666"/>
                </a:solidFill>
                <a:latin typeface="Trebuchet MS"/>
                <a:cs typeface="Trebuchet MS"/>
              </a:rPr>
              <a:t>identities,</a:t>
            </a:r>
            <a:r>
              <a:rPr sz="2667" i="1" kern="0" spc="-60" dirty="0">
                <a:solidFill>
                  <a:srgbClr val="666666"/>
                </a:solidFill>
                <a:latin typeface="Trebuchet MS"/>
                <a:cs typeface="Trebuchet MS"/>
              </a:rPr>
              <a:t> </a:t>
            </a:r>
            <a:r>
              <a:rPr sz="2667" i="1" kern="0" dirty="0">
                <a:solidFill>
                  <a:srgbClr val="666666"/>
                </a:solidFill>
                <a:latin typeface="Trebuchet MS"/>
                <a:cs typeface="Trebuchet MS"/>
              </a:rPr>
              <a:t>everyone</a:t>
            </a:r>
            <a:r>
              <a:rPr sz="2667" i="1" kern="0" spc="-53" dirty="0">
                <a:solidFill>
                  <a:srgbClr val="666666"/>
                </a:solidFill>
                <a:latin typeface="Trebuchet MS"/>
                <a:cs typeface="Trebuchet MS"/>
              </a:rPr>
              <a:t> </a:t>
            </a:r>
            <a:r>
              <a:rPr sz="2667" i="1" kern="0" dirty="0">
                <a:solidFill>
                  <a:srgbClr val="666666"/>
                </a:solidFill>
                <a:latin typeface="Trebuchet MS"/>
                <a:cs typeface="Trebuchet MS"/>
              </a:rPr>
              <a:t>is</a:t>
            </a:r>
            <a:r>
              <a:rPr sz="2667" i="1" kern="0" spc="-60" dirty="0">
                <a:solidFill>
                  <a:srgbClr val="666666"/>
                </a:solidFill>
                <a:latin typeface="Trebuchet MS"/>
                <a:cs typeface="Trebuchet MS"/>
              </a:rPr>
              <a:t> </a:t>
            </a:r>
            <a:r>
              <a:rPr sz="2667" i="1" kern="0" spc="-13" dirty="0">
                <a:solidFill>
                  <a:srgbClr val="666666"/>
                </a:solidFill>
                <a:latin typeface="Trebuchet MS"/>
                <a:cs typeface="Trebuchet MS"/>
              </a:rPr>
              <a:t>unique</a:t>
            </a:r>
            <a:endParaRPr sz="2667" kern="0">
              <a:solidFill>
                <a:sysClr val="windowText" lastClr="000000"/>
              </a:solidFill>
              <a:latin typeface="Trebuchet MS"/>
              <a:cs typeface="Trebuchet MS"/>
            </a:endParaRPr>
          </a:p>
          <a:p>
            <a:pPr defTabSz="1219170">
              <a:spcBef>
                <a:spcPts val="67"/>
              </a:spcBef>
            </a:pPr>
            <a:endParaRPr sz="3667" kern="0">
              <a:solidFill>
                <a:sysClr val="windowText" lastClr="000000"/>
              </a:solidFill>
              <a:latin typeface="Trebuchet MS"/>
              <a:cs typeface="Trebuchet MS"/>
            </a:endParaRPr>
          </a:p>
          <a:p>
            <a:pPr marL="16933" marR="590112" defTabSz="1219170">
              <a:lnSpc>
                <a:spcPts val="3173"/>
              </a:lnSpc>
            </a:pPr>
            <a:r>
              <a:rPr sz="2667" kern="0" dirty="0">
                <a:solidFill>
                  <a:srgbClr val="666666"/>
                </a:solidFill>
                <a:latin typeface="Arial"/>
                <a:cs typeface="Arial"/>
              </a:rPr>
              <a:t>Empathy</a:t>
            </a:r>
            <a:r>
              <a:rPr sz="2667" kern="0" spc="73" dirty="0">
                <a:solidFill>
                  <a:srgbClr val="666666"/>
                </a:solidFill>
                <a:latin typeface="Arial"/>
                <a:cs typeface="Arial"/>
              </a:rPr>
              <a:t> </a:t>
            </a:r>
            <a:r>
              <a:rPr sz="2667" kern="0" dirty="0">
                <a:solidFill>
                  <a:srgbClr val="666666"/>
                </a:solidFill>
                <a:latin typeface="Arial"/>
                <a:cs typeface="Arial"/>
              </a:rPr>
              <a:t>is</a:t>
            </a:r>
            <a:r>
              <a:rPr sz="2667" kern="0" spc="73" dirty="0">
                <a:solidFill>
                  <a:srgbClr val="666666"/>
                </a:solidFill>
                <a:latin typeface="Arial"/>
                <a:cs typeface="Arial"/>
              </a:rPr>
              <a:t> </a:t>
            </a:r>
            <a:r>
              <a:rPr sz="2667" kern="0" dirty="0">
                <a:solidFill>
                  <a:srgbClr val="666666"/>
                </a:solidFill>
                <a:latin typeface="Arial"/>
                <a:cs typeface="Arial"/>
              </a:rPr>
              <a:t>connecting</a:t>
            </a:r>
            <a:r>
              <a:rPr sz="2667" kern="0" spc="73" dirty="0">
                <a:solidFill>
                  <a:srgbClr val="666666"/>
                </a:solidFill>
                <a:latin typeface="Arial"/>
                <a:cs typeface="Arial"/>
              </a:rPr>
              <a:t> </a:t>
            </a:r>
            <a:r>
              <a:rPr sz="2667" kern="0" spc="107" dirty="0">
                <a:solidFill>
                  <a:srgbClr val="666666"/>
                </a:solidFill>
                <a:latin typeface="Arial"/>
                <a:cs typeface="Arial"/>
              </a:rPr>
              <a:t>to</a:t>
            </a:r>
            <a:r>
              <a:rPr sz="2667" kern="0" spc="80" dirty="0">
                <a:solidFill>
                  <a:srgbClr val="666666"/>
                </a:solidFill>
                <a:latin typeface="Arial"/>
                <a:cs typeface="Arial"/>
              </a:rPr>
              <a:t> </a:t>
            </a:r>
            <a:r>
              <a:rPr sz="2667" kern="0" dirty="0">
                <a:solidFill>
                  <a:srgbClr val="666666"/>
                </a:solidFill>
                <a:latin typeface="Arial"/>
                <a:cs typeface="Arial"/>
              </a:rPr>
              <a:t>the</a:t>
            </a:r>
            <a:r>
              <a:rPr sz="2667" kern="0" spc="73" dirty="0">
                <a:solidFill>
                  <a:srgbClr val="666666"/>
                </a:solidFill>
                <a:latin typeface="Arial"/>
                <a:cs typeface="Arial"/>
              </a:rPr>
              <a:t> </a:t>
            </a:r>
            <a:r>
              <a:rPr sz="2667" kern="0" dirty="0">
                <a:solidFill>
                  <a:srgbClr val="666666"/>
                </a:solidFill>
                <a:latin typeface="Arial"/>
                <a:cs typeface="Arial"/>
              </a:rPr>
              <a:t>emotion</a:t>
            </a:r>
            <a:r>
              <a:rPr sz="2667" kern="0" spc="73" dirty="0">
                <a:solidFill>
                  <a:srgbClr val="666666"/>
                </a:solidFill>
                <a:latin typeface="Arial"/>
                <a:cs typeface="Arial"/>
              </a:rPr>
              <a:t> </a:t>
            </a:r>
            <a:r>
              <a:rPr sz="2667" kern="0" dirty="0">
                <a:solidFill>
                  <a:srgbClr val="666666"/>
                </a:solidFill>
                <a:latin typeface="Arial"/>
                <a:cs typeface="Arial"/>
              </a:rPr>
              <a:t>underneath</a:t>
            </a:r>
            <a:r>
              <a:rPr sz="2667" kern="0" spc="80" dirty="0">
                <a:solidFill>
                  <a:srgbClr val="666666"/>
                </a:solidFill>
                <a:latin typeface="Arial"/>
                <a:cs typeface="Arial"/>
              </a:rPr>
              <a:t> </a:t>
            </a:r>
            <a:r>
              <a:rPr sz="2667" kern="0" dirty="0">
                <a:solidFill>
                  <a:srgbClr val="666666"/>
                </a:solidFill>
                <a:latin typeface="Arial"/>
                <a:cs typeface="Arial"/>
              </a:rPr>
              <a:t>an</a:t>
            </a:r>
            <a:r>
              <a:rPr sz="2667" kern="0" spc="73" dirty="0">
                <a:solidFill>
                  <a:srgbClr val="666666"/>
                </a:solidFill>
                <a:latin typeface="Arial"/>
                <a:cs typeface="Arial"/>
              </a:rPr>
              <a:t> </a:t>
            </a:r>
            <a:r>
              <a:rPr sz="2667" kern="0" spc="-13" dirty="0">
                <a:solidFill>
                  <a:srgbClr val="666666"/>
                </a:solidFill>
                <a:latin typeface="Arial"/>
                <a:cs typeface="Arial"/>
              </a:rPr>
              <a:t>experience </a:t>
            </a:r>
            <a:r>
              <a:rPr sz="2667" kern="0" dirty="0">
                <a:solidFill>
                  <a:srgbClr val="666666"/>
                </a:solidFill>
                <a:latin typeface="Arial"/>
                <a:cs typeface="Arial"/>
              </a:rPr>
              <a:t>rather</a:t>
            </a:r>
            <a:r>
              <a:rPr sz="2667" kern="0" spc="27" dirty="0">
                <a:solidFill>
                  <a:srgbClr val="666666"/>
                </a:solidFill>
                <a:latin typeface="Arial"/>
                <a:cs typeface="Arial"/>
              </a:rPr>
              <a:t> </a:t>
            </a:r>
            <a:r>
              <a:rPr sz="2667" kern="0" dirty="0">
                <a:solidFill>
                  <a:srgbClr val="666666"/>
                </a:solidFill>
                <a:latin typeface="Arial"/>
                <a:cs typeface="Arial"/>
              </a:rPr>
              <a:t>than</a:t>
            </a:r>
            <a:r>
              <a:rPr sz="2667" kern="0" spc="27" dirty="0">
                <a:solidFill>
                  <a:srgbClr val="666666"/>
                </a:solidFill>
                <a:latin typeface="Arial"/>
                <a:cs typeface="Arial"/>
              </a:rPr>
              <a:t> </a:t>
            </a:r>
            <a:r>
              <a:rPr sz="2667" kern="0" dirty="0">
                <a:solidFill>
                  <a:srgbClr val="666666"/>
                </a:solidFill>
                <a:latin typeface="Arial"/>
                <a:cs typeface="Arial"/>
              </a:rPr>
              <a:t>the</a:t>
            </a:r>
            <a:r>
              <a:rPr sz="2667" kern="0" spc="27" dirty="0">
                <a:solidFill>
                  <a:srgbClr val="666666"/>
                </a:solidFill>
                <a:latin typeface="Arial"/>
                <a:cs typeface="Arial"/>
              </a:rPr>
              <a:t> </a:t>
            </a:r>
            <a:r>
              <a:rPr sz="2667" kern="0" dirty="0">
                <a:solidFill>
                  <a:srgbClr val="666666"/>
                </a:solidFill>
                <a:latin typeface="Arial"/>
                <a:cs typeface="Arial"/>
              </a:rPr>
              <a:t>experience</a:t>
            </a:r>
            <a:r>
              <a:rPr sz="2667" kern="0" spc="27" dirty="0">
                <a:solidFill>
                  <a:srgbClr val="666666"/>
                </a:solidFill>
                <a:latin typeface="Arial"/>
                <a:cs typeface="Arial"/>
              </a:rPr>
              <a:t> </a:t>
            </a:r>
            <a:r>
              <a:rPr sz="2667" kern="0" spc="-13" dirty="0">
                <a:solidFill>
                  <a:srgbClr val="666666"/>
                </a:solidFill>
                <a:latin typeface="Arial"/>
                <a:cs typeface="Arial"/>
              </a:rPr>
              <a:t>itself</a:t>
            </a:r>
            <a:endParaRPr sz="2667" kern="0">
              <a:solidFill>
                <a:sysClr val="windowText" lastClr="000000"/>
              </a:solidFill>
              <a:latin typeface="Arial"/>
              <a:cs typeface="Arial"/>
            </a:endParaRPr>
          </a:p>
          <a:p>
            <a:pPr marL="16933" marR="6773" defTabSz="1219170">
              <a:lnSpc>
                <a:spcPts val="3173"/>
              </a:lnSpc>
              <a:spcBef>
                <a:spcPts val="553"/>
              </a:spcBef>
            </a:pPr>
            <a:r>
              <a:rPr sz="2667" kern="0" spc="-13" dirty="0">
                <a:solidFill>
                  <a:srgbClr val="666666"/>
                </a:solidFill>
                <a:latin typeface="Arial"/>
                <a:cs typeface="Arial"/>
              </a:rPr>
              <a:t>-</a:t>
            </a:r>
            <a:r>
              <a:rPr sz="2667" kern="0" dirty="0">
                <a:solidFill>
                  <a:srgbClr val="666666"/>
                </a:solidFill>
                <a:latin typeface="Arial"/>
                <a:cs typeface="Arial"/>
              </a:rPr>
              <a:t>healthy</a:t>
            </a:r>
            <a:r>
              <a:rPr sz="2667" kern="0" spc="53" dirty="0">
                <a:solidFill>
                  <a:srgbClr val="666666"/>
                </a:solidFill>
                <a:latin typeface="Arial"/>
                <a:cs typeface="Arial"/>
              </a:rPr>
              <a:t> </a:t>
            </a:r>
            <a:r>
              <a:rPr sz="2667" kern="0" dirty="0">
                <a:solidFill>
                  <a:srgbClr val="666666"/>
                </a:solidFill>
                <a:latin typeface="Arial"/>
                <a:cs typeface="Arial"/>
              </a:rPr>
              <a:t>distance</a:t>
            </a:r>
            <a:r>
              <a:rPr sz="2667" kern="0" spc="53" dirty="0">
                <a:solidFill>
                  <a:srgbClr val="666666"/>
                </a:solidFill>
                <a:latin typeface="Arial"/>
                <a:cs typeface="Arial"/>
              </a:rPr>
              <a:t> </a:t>
            </a:r>
            <a:r>
              <a:rPr sz="2667" kern="0" dirty="0">
                <a:solidFill>
                  <a:srgbClr val="666666"/>
                </a:solidFill>
                <a:latin typeface="Arial"/>
                <a:cs typeface="Arial"/>
              </a:rPr>
              <a:t>between</a:t>
            </a:r>
            <a:r>
              <a:rPr sz="2667" kern="0" spc="53" dirty="0">
                <a:solidFill>
                  <a:srgbClr val="666666"/>
                </a:solidFill>
                <a:latin typeface="Arial"/>
                <a:cs typeface="Arial"/>
              </a:rPr>
              <a:t> </a:t>
            </a:r>
            <a:r>
              <a:rPr sz="2667" kern="0" dirty="0">
                <a:solidFill>
                  <a:srgbClr val="666666"/>
                </a:solidFill>
                <a:latin typeface="Arial"/>
                <a:cs typeface="Arial"/>
              </a:rPr>
              <a:t>your</a:t>
            </a:r>
            <a:r>
              <a:rPr sz="2667" kern="0" spc="53" dirty="0">
                <a:solidFill>
                  <a:srgbClr val="666666"/>
                </a:solidFill>
                <a:latin typeface="Arial"/>
                <a:cs typeface="Arial"/>
              </a:rPr>
              <a:t> </a:t>
            </a:r>
            <a:r>
              <a:rPr sz="2667" kern="0" dirty="0">
                <a:solidFill>
                  <a:srgbClr val="666666"/>
                </a:solidFill>
                <a:latin typeface="Arial"/>
                <a:cs typeface="Arial"/>
              </a:rPr>
              <a:t>feelings</a:t>
            </a:r>
            <a:r>
              <a:rPr sz="2667" kern="0" spc="53" dirty="0">
                <a:solidFill>
                  <a:srgbClr val="666666"/>
                </a:solidFill>
                <a:latin typeface="Arial"/>
                <a:cs typeface="Arial"/>
              </a:rPr>
              <a:t> </a:t>
            </a:r>
            <a:r>
              <a:rPr sz="2667" kern="0" dirty="0">
                <a:solidFill>
                  <a:srgbClr val="666666"/>
                </a:solidFill>
                <a:latin typeface="Arial"/>
                <a:cs typeface="Arial"/>
              </a:rPr>
              <a:t>and</a:t>
            </a:r>
            <a:r>
              <a:rPr sz="2667" kern="0" spc="60" dirty="0">
                <a:solidFill>
                  <a:srgbClr val="666666"/>
                </a:solidFill>
                <a:latin typeface="Arial"/>
                <a:cs typeface="Arial"/>
              </a:rPr>
              <a:t> </a:t>
            </a:r>
            <a:r>
              <a:rPr sz="2667" kern="0" dirty="0">
                <a:solidFill>
                  <a:srgbClr val="666666"/>
                </a:solidFill>
                <a:latin typeface="Arial"/>
                <a:cs typeface="Arial"/>
              </a:rPr>
              <a:t>the</a:t>
            </a:r>
            <a:r>
              <a:rPr sz="2667" kern="0" spc="53" dirty="0">
                <a:solidFill>
                  <a:srgbClr val="666666"/>
                </a:solidFill>
                <a:latin typeface="Arial"/>
                <a:cs typeface="Arial"/>
              </a:rPr>
              <a:t> </a:t>
            </a:r>
            <a:r>
              <a:rPr sz="2667" kern="0" dirty="0">
                <a:solidFill>
                  <a:srgbClr val="666666"/>
                </a:solidFill>
                <a:latin typeface="Arial"/>
                <a:cs typeface="Arial"/>
              </a:rPr>
              <a:t>feelings</a:t>
            </a:r>
            <a:r>
              <a:rPr sz="2667" kern="0" spc="53" dirty="0">
                <a:solidFill>
                  <a:srgbClr val="666666"/>
                </a:solidFill>
                <a:latin typeface="Arial"/>
                <a:cs typeface="Arial"/>
              </a:rPr>
              <a:t> </a:t>
            </a:r>
            <a:r>
              <a:rPr sz="2667" kern="0" spc="67" dirty="0">
                <a:solidFill>
                  <a:srgbClr val="666666"/>
                </a:solidFill>
                <a:latin typeface="Arial"/>
                <a:cs typeface="Arial"/>
              </a:rPr>
              <a:t>of</a:t>
            </a:r>
            <a:r>
              <a:rPr sz="2667" kern="0" spc="53" dirty="0">
                <a:solidFill>
                  <a:srgbClr val="666666"/>
                </a:solidFill>
                <a:latin typeface="Arial"/>
                <a:cs typeface="Arial"/>
              </a:rPr>
              <a:t> </a:t>
            </a:r>
            <a:r>
              <a:rPr sz="2667" kern="0" dirty="0">
                <a:solidFill>
                  <a:srgbClr val="666666"/>
                </a:solidFill>
                <a:latin typeface="Arial"/>
                <a:cs typeface="Arial"/>
              </a:rPr>
              <a:t>the</a:t>
            </a:r>
            <a:r>
              <a:rPr sz="2667" kern="0" spc="53" dirty="0">
                <a:solidFill>
                  <a:srgbClr val="666666"/>
                </a:solidFill>
                <a:latin typeface="Arial"/>
                <a:cs typeface="Arial"/>
              </a:rPr>
              <a:t> </a:t>
            </a:r>
            <a:r>
              <a:rPr sz="2667" kern="0" spc="-13" dirty="0">
                <a:solidFill>
                  <a:srgbClr val="666666"/>
                </a:solidFill>
                <a:latin typeface="Arial"/>
                <a:cs typeface="Arial"/>
              </a:rPr>
              <a:t>client </a:t>
            </a:r>
            <a:r>
              <a:rPr sz="2667" kern="0" dirty="0">
                <a:solidFill>
                  <a:srgbClr val="666666"/>
                </a:solidFill>
                <a:latin typeface="Arial"/>
                <a:cs typeface="Arial"/>
              </a:rPr>
              <a:t>help</a:t>
            </a:r>
            <a:r>
              <a:rPr sz="2667" kern="0" spc="80" dirty="0">
                <a:solidFill>
                  <a:srgbClr val="666666"/>
                </a:solidFill>
                <a:latin typeface="Arial"/>
                <a:cs typeface="Arial"/>
              </a:rPr>
              <a:t> </a:t>
            </a:r>
            <a:r>
              <a:rPr sz="2667" kern="0" spc="-13" dirty="0">
                <a:solidFill>
                  <a:srgbClr val="666666"/>
                </a:solidFill>
                <a:latin typeface="Arial"/>
                <a:cs typeface="Arial"/>
              </a:rPr>
              <a:t>preserve</a:t>
            </a:r>
            <a:r>
              <a:rPr sz="2667" kern="0" spc="87" dirty="0">
                <a:solidFill>
                  <a:srgbClr val="666666"/>
                </a:solidFill>
                <a:latin typeface="Arial"/>
                <a:cs typeface="Arial"/>
              </a:rPr>
              <a:t> </a:t>
            </a:r>
            <a:r>
              <a:rPr sz="2667" kern="0" dirty="0">
                <a:solidFill>
                  <a:srgbClr val="666666"/>
                </a:solidFill>
                <a:latin typeface="Arial"/>
                <a:cs typeface="Arial"/>
              </a:rPr>
              <a:t>your</a:t>
            </a:r>
            <a:r>
              <a:rPr sz="2667" kern="0" spc="80" dirty="0">
                <a:solidFill>
                  <a:srgbClr val="666666"/>
                </a:solidFill>
                <a:latin typeface="Arial"/>
                <a:cs typeface="Arial"/>
              </a:rPr>
              <a:t> </a:t>
            </a:r>
            <a:r>
              <a:rPr sz="2667" kern="0" dirty="0">
                <a:solidFill>
                  <a:srgbClr val="666666"/>
                </a:solidFill>
                <a:latin typeface="Arial"/>
                <a:cs typeface="Arial"/>
              </a:rPr>
              <a:t>ability</a:t>
            </a:r>
            <a:r>
              <a:rPr sz="2667" kern="0" spc="87" dirty="0">
                <a:solidFill>
                  <a:srgbClr val="666666"/>
                </a:solidFill>
                <a:latin typeface="Arial"/>
                <a:cs typeface="Arial"/>
              </a:rPr>
              <a:t> </a:t>
            </a:r>
            <a:r>
              <a:rPr sz="2667" kern="0" spc="107" dirty="0">
                <a:solidFill>
                  <a:srgbClr val="666666"/>
                </a:solidFill>
                <a:latin typeface="Arial"/>
                <a:cs typeface="Arial"/>
              </a:rPr>
              <a:t>to</a:t>
            </a:r>
            <a:r>
              <a:rPr sz="2667" kern="0" spc="80" dirty="0">
                <a:solidFill>
                  <a:srgbClr val="666666"/>
                </a:solidFill>
                <a:latin typeface="Arial"/>
                <a:cs typeface="Arial"/>
              </a:rPr>
              <a:t> </a:t>
            </a:r>
            <a:r>
              <a:rPr sz="2667" kern="0" dirty="0">
                <a:solidFill>
                  <a:srgbClr val="666666"/>
                </a:solidFill>
                <a:latin typeface="Arial"/>
                <a:cs typeface="Arial"/>
              </a:rPr>
              <a:t>support</a:t>
            </a:r>
            <a:r>
              <a:rPr sz="2667" kern="0" spc="87" dirty="0">
                <a:solidFill>
                  <a:srgbClr val="666666"/>
                </a:solidFill>
                <a:latin typeface="Arial"/>
                <a:cs typeface="Arial"/>
              </a:rPr>
              <a:t> </a:t>
            </a:r>
            <a:r>
              <a:rPr sz="2667" kern="0" dirty="0">
                <a:solidFill>
                  <a:srgbClr val="666666"/>
                </a:solidFill>
                <a:latin typeface="Arial"/>
                <a:cs typeface="Arial"/>
              </a:rPr>
              <a:t>them</a:t>
            </a:r>
            <a:r>
              <a:rPr sz="2667" kern="0" spc="87" dirty="0">
                <a:solidFill>
                  <a:srgbClr val="666666"/>
                </a:solidFill>
                <a:latin typeface="Arial"/>
                <a:cs typeface="Arial"/>
              </a:rPr>
              <a:t> </a:t>
            </a:r>
            <a:r>
              <a:rPr sz="2667" kern="0" dirty="0">
                <a:solidFill>
                  <a:srgbClr val="666666"/>
                </a:solidFill>
                <a:latin typeface="Arial"/>
                <a:cs typeface="Arial"/>
              </a:rPr>
              <a:t>and</a:t>
            </a:r>
            <a:r>
              <a:rPr sz="2667" kern="0" spc="80" dirty="0">
                <a:solidFill>
                  <a:srgbClr val="666666"/>
                </a:solidFill>
                <a:latin typeface="Arial"/>
                <a:cs typeface="Arial"/>
              </a:rPr>
              <a:t> </a:t>
            </a:r>
            <a:r>
              <a:rPr sz="2667" kern="0" spc="73" dirty="0">
                <a:solidFill>
                  <a:srgbClr val="666666"/>
                </a:solidFill>
                <a:latin typeface="Arial"/>
                <a:cs typeface="Arial"/>
              </a:rPr>
              <a:t>not</a:t>
            </a:r>
            <a:r>
              <a:rPr sz="2667" kern="0" spc="87" dirty="0">
                <a:solidFill>
                  <a:srgbClr val="666666"/>
                </a:solidFill>
                <a:latin typeface="Arial"/>
                <a:cs typeface="Arial"/>
              </a:rPr>
              <a:t> </a:t>
            </a:r>
            <a:r>
              <a:rPr sz="2667" kern="0" spc="-13" dirty="0">
                <a:solidFill>
                  <a:srgbClr val="666666"/>
                </a:solidFill>
                <a:latin typeface="Arial"/>
                <a:cs typeface="Arial"/>
              </a:rPr>
              <a:t>burnout</a:t>
            </a:r>
            <a:endParaRPr sz="2667" kern="0">
              <a:solidFill>
                <a:sysClr val="windowText" lastClr="000000"/>
              </a:solidFill>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644867" y="4812105"/>
            <a:ext cx="2658533" cy="497338"/>
          </a:xfrm>
          <a:prstGeom prst="rect">
            <a:avLst/>
          </a:prstGeom>
        </p:spPr>
        <p:txBody>
          <a:bodyPr vert="horz" wrap="square" lIns="0" tIns="11007" rIns="0" bIns="0" rtlCol="0">
            <a:spAutoFit/>
          </a:bodyPr>
          <a:lstStyle/>
          <a:p>
            <a:pPr marL="16933" marR="6773" defTabSz="1219170">
              <a:lnSpc>
                <a:spcPct val="102400"/>
              </a:lnSpc>
              <a:spcBef>
                <a:spcPts val="87"/>
              </a:spcBef>
            </a:pPr>
            <a:r>
              <a:rPr sz="1600" kern="0" spc="-33" dirty="0">
                <a:solidFill>
                  <a:srgbClr val="666666"/>
                </a:solidFill>
                <a:latin typeface="Arial"/>
                <a:cs typeface="Arial"/>
              </a:rPr>
              <a:t>SAMHSA</a:t>
            </a:r>
            <a:r>
              <a:rPr sz="1600" kern="0" spc="-13" dirty="0">
                <a:solidFill>
                  <a:srgbClr val="666666"/>
                </a:solidFill>
                <a:latin typeface="Arial"/>
                <a:cs typeface="Arial"/>
              </a:rPr>
              <a:t> </a:t>
            </a:r>
            <a:r>
              <a:rPr sz="1600" kern="0" dirty="0">
                <a:solidFill>
                  <a:srgbClr val="666666"/>
                </a:solidFill>
                <a:latin typeface="Arial"/>
                <a:cs typeface="Arial"/>
              </a:rPr>
              <a:t>(Improving</a:t>
            </a:r>
            <a:r>
              <a:rPr sz="1600" kern="0" spc="-13" dirty="0">
                <a:solidFill>
                  <a:srgbClr val="666666"/>
                </a:solidFill>
                <a:latin typeface="Arial"/>
                <a:cs typeface="Arial"/>
              </a:rPr>
              <a:t> Cultural Competence)</a:t>
            </a:r>
            <a:endParaRPr sz="1600" kern="0">
              <a:solidFill>
                <a:sysClr val="windowText" lastClr="000000"/>
              </a:solidFill>
              <a:latin typeface="Arial"/>
              <a:cs typeface="Arial"/>
            </a:endParaRPr>
          </a:p>
        </p:txBody>
      </p:sp>
      <p:pic>
        <p:nvPicPr>
          <p:cNvPr id="3" name="object 3"/>
          <p:cNvPicPr/>
          <p:nvPr/>
        </p:nvPicPr>
        <p:blipFill>
          <a:blip r:embed="rId2" cstate="print"/>
          <a:stretch>
            <a:fillRect/>
          </a:stretch>
        </p:blipFill>
        <p:spPr>
          <a:xfrm>
            <a:off x="1575233" y="234573"/>
            <a:ext cx="6632248" cy="5673384"/>
          </a:xfrm>
          <a:prstGeom prst="rect">
            <a:avLst/>
          </a:prstGeom>
        </p:spPr>
      </p:pic>
      <p:sp>
        <p:nvSpPr>
          <p:cNvPr id="4" name="object 4"/>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3"/>
              </a:rPr>
              <a:t>www.helloneighbor.io</a:t>
            </a:r>
            <a:endParaRPr sz="1600" kern="0">
              <a:solidFill>
                <a:sysClr val="windowText" lastClr="000000"/>
              </a:solidFill>
              <a:latin typeface="Arial"/>
              <a:cs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6968" y="463375"/>
            <a:ext cx="4332393" cy="714662"/>
          </a:xfrm>
          <a:prstGeom prst="rect">
            <a:avLst/>
          </a:prstGeom>
        </p:spPr>
        <p:txBody>
          <a:bodyPr vert="horz" wrap="square" lIns="0" tIns="16933" rIns="0" bIns="0" rtlCol="0">
            <a:spAutoFit/>
          </a:bodyPr>
          <a:lstStyle/>
          <a:p>
            <a:pPr marL="16933">
              <a:spcBef>
                <a:spcPts val="133"/>
              </a:spcBef>
            </a:pPr>
            <a:r>
              <a:rPr sz="4533" spc="-167" dirty="0"/>
              <a:t>Example:</a:t>
            </a:r>
            <a:r>
              <a:rPr sz="4533" spc="-80" dirty="0"/>
              <a:t> </a:t>
            </a:r>
            <a:r>
              <a:rPr sz="4533" spc="-127" dirty="0"/>
              <a:t>Fatima</a:t>
            </a:r>
            <a:endParaRPr sz="4533"/>
          </a:p>
        </p:txBody>
      </p:sp>
      <p:sp>
        <p:nvSpPr>
          <p:cNvPr id="4" name="object 4"/>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2"/>
              </a:rPr>
              <a:t>www.helloneighbor.io</a:t>
            </a:r>
            <a:endParaRPr sz="1600" kern="0">
              <a:solidFill>
                <a:sysClr val="windowText" lastClr="000000"/>
              </a:solidFill>
              <a:latin typeface="Arial"/>
              <a:cs typeface="Arial"/>
            </a:endParaRPr>
          </a:p>
        </p:txBody>
      </p:sp>
      <p:sp>
        <p:nvSpPr>
          <p:cNvPr id="3" name="object 3"/>
          <p:cNvSpPr txBox="1">
            <a:spLocks noGrp="1"/>
          </p:cNvSpPr>
          <p:nvPr>
            <p:ph type="body" idx="1"/>
          </p:nvPr>
        </p:nvSpPr>
        <p:spPr>
          <a:xfrm>
            <a:off x="942623" y="2251006"/>
            <a:ext cx="14163039" cy="1249253"/>
          </a:xfrm>
          <a:prstGeom prst="rect">
            <a:avLst/>
          </a:prstGeom>
        </p:spPr>
        <p:txBody>
          <a:bodyPr vert="horz" wrap="square" lIns="0" tIns="17780" rIns="0" bIns="0" rtlCol="0">
            <a:spAutoFit/>
          </a:bodyPr>
          <a:lstStyle/>
          <a:p>
            <a:pPr marL="16933" marR="6773">
              <a:lnSpc>
                <a:spcPct val="99700"/>
              </a:lnSpc>
              <a:spcBef>
                <a:spcPts val="140"/>
              </a:spcBef>
            </a:pPr>
            <a:r>
              <a:rPr spc="-120" dirty="0"/>
              <a:t>You</a:t>
            </a:r>
            <a:r>
              <a:rPr spc="13" dirty="0"/>
              <a:t> </a:t>
            </a:r>
            <a:r>
              <a:rPr dirty="0"/>
              <a:t>are</a:t>
            </a:r>
            <a:r>
              <a:rPr spc="20" dirty="0"/>
              <a:t> </a:t>
            </a:r>
            <a:r>
              <a:rPr dirty="0"/>
              <a:t>delivering</a:t>
            </a:r>
            <a:r>
              <a:rPr spc="20" dirty="0"/>
              <a:t> </a:t>
            </a:r>
            <a:r>
              <a:rPr spc="-47" dirty="0"/>
              <a:t>services</a:t>
            </a:r>
            <a:r>
              <a:rPr spc="20" dirty="0"/>
              <a:t> </a:t>
            </a:r>
            <a:r>
              <a:rPr dirty="0"/>
              <a:t>in</a:t>
            </a:r>
            <a:r>
              <a:rPr spc="20" dirty="0"/>
              <a:t> </a:t>
            </a:r>
            <a:r>
              <a:rPr dirty="0"/>
              <a:t>the</a:t>
            </a:r>
            <a:r>
              <a:rPr spc="20" dirty="0"/>
              <a:t> </a:t>
            </a:r>
            <a:r>
              <a:rPr dirty="0"/>
              <a:t>home</a:t>
            </a:r>
            <a:r>
              <a:rPr spc="20" dirty="0"/>
              <a:t> </a:t>
            </a:r>
            <a:r>
              <a:rPr spc="107" dirty="0"/>
              <a:t>to</a:t>
            </a:r>
            <a:r>
              <a:rPr spc="20" dirty="0"/>
              <a:t> </a:t>
            </a:r>
            <a:r>
              <a:rPr dirty="0"/>
              <a:t>5</a:t>
            </a:r>
            <a:r>
              <a:rPr spc="20" dirty="0"/>
              <a:t> </a:t>
            </a:r>
            <a:r>
              <a:rPr dirty="0"/>
              <a:t>Afghans.</a:t>
            </a:r>
            <a:r>
              <a:rPr spc="20" dirty="0"/>
              <a:t> </a:t>
            </a:r>
            <a:r>
              <a:rPr dirty="0"/>
              <a:t>In</a:t>
            </a:r>
            <a:r>
              <a:rPr spc="20" dirty="0"/>
              <a:t> </a:t>
            </a:r>
            <a:r>
              <a:rPr dirty="0"/>
              <a:t>the</a:t>
            </a:r>
            <a:r>
              <a:rPr spc="20" dirty="0"/>
              <a:t> </a:t>
            </a:r>
            <a:r>
              <a:rPr spc="-13" dirty="0"/>
              <a:t>middle, </a:t>
            </a:r>
            <a:r>
              <a:rPr dirty="0"/>
              <a:t>one</a:t>
            </a:r>
            <a:r>
              <a:rPr spc="-7" dirty="0"/>
              <a:t> </a:t>
            </a:r>
            <a:r>
              <a:rPr dirty="0"/>
              <a:t>person </a:t>
            </a:r>
            <a:r>
              <a:rPr spc="-13" dirty="0"/>
              <a:t>stands</a:t>
            </a:r>
            <a:r>
              <a:rPr spc="-7" dirty="0"/>
              <a:t> </a:t>
            </a:r>
            <a:r>
              <a:rPr dirty="0"/>
              <a:t>up and </a:t>
            </a:r>
            <a:r>
              <a:rPr spc="-13" dirty="0"/>
              <a:t>yells</a:t>
            </a:r>
            <a:r>
              <a:rPr spc="-7" dirty="0"/>
              <a:t> </a:t>
            </a:r>
            <a:r>
              <a:rPr spc="127" dirty="0"/>
              <a:t>“you</a:t>
            </a:r>
            <a:r>
              <a:rPr dirty="0"/>
              <a:t> </a:t>
            </a:r>
            <a:r>
              <a:rPr spc="73" dirty="0"/>
              <a:t>don’t</a:t>
            </a:r>
            <a:r>
              <a:rPr dirty="0"/>
              <a:t> keep</a:t>
            </a:r>
            <a:r>
              <a:rPr spc="-7" dirty="0"/>
              <a:t> </a:t>
            </a:r>
            <a:r>
              <a:rPr dirty="0"/>
              <a:t>your </a:t>
            </a:r>
            <a:r>
              <a:rPr spc="-13" dirty="0"/>
              <a:t>promises,</a:t>
            </a:r>
            <a:r>
              <a:rPr dirty="0"/>
              <a:t> I</a:t>
            </a:r>
            <a:r>
              <a:rPr spc="-7" dirty="0"/>
              <a:t> </a:t>
            </a:r>
            <a:r>
              <a:rPr spc="-27" dirty="0"/>
              <a:t>need </a:t>
            </a:r>
            <a:r>
              <a:rPr dirty="0"/>
              <a:t>medication</a:t>
            </a:r>
            <a:r>
              <a:rPr spc="67" dirty="0"/>
              <a:t> </a:t>
            </a:r>
            <a:r>
              <a:rPr spc="80" dirty="0"/>
              <a:t>now.”</a:t>
            </a:r>
            <a:r>
              <a:rPr spc="67" dirty="0"/>
              <a:t> </a:t>
            </a:r>
            <a:r>
              <a:rPr dirty="0"/>
              <a:t>And</a:t>
            </a:r>
            <a:r>
              <a:rPr spc="73" dirty="0"/>
              <a:t> </a:t>
            </a:r>
            <a:r>
              <a:rPr dirty="0"/>
              <a:t>participants</a:t>
            </a:r>
            <a:r>
              <a:rPr spc="67" dirty="0"/>
              <a:t> </a:t>
            </a:r>
            <a:r>
              <a:rPr dirty="0"/>
              <a:t>start</a:t>
            </a:r>
            <a:r>
              <a:rPr spc="73" dirty="0"/>
              <a:t> </a:t>
            </a:r>
            <a:r>
              <a:rPr dirty="0"/>
              <a:t>speaking</a:t>
            </a:r>
            <a:r>
              <a:rPr spc="67" dirty="0"/>
              <a:t> </a:t>
            </a:r>
            <a:r>
              <a:rPr dirty="0"/>
              <a:t>in</a:t>
            </a:r>
            <a:r>
              <a:rPr spc="73" dirty="0"/>
              <a:t> </a:t>
            </a:r>
            <a:r>
              <a:rPr dirty="0"/>
              <a:t>Dari</a:t>
            </a:r>
            <a:r>
              <a:rPr spc="67" dirty="0"/>
              <a:t> </a:t>
            </a:r>
            <a:r>
              <a:rPr spc="-13" dirty="0"/>
              <a:t>among themselves.</a:t>
            </a:r>
            <a:r>
              <a:rPr spc="13" dirty="0"/>
              <a:t> </a:t>
            </a:r>
            <a:r>
              <a:rPr dirty="0"/>
              <a:t>And</a:t>
            </a:r>
            <a:r>
              <a:rPr spc="20" dirty="0"/>
              <a:t> </a:t>
            </a:r>
            <a:r>
              <a:rPr dirty="0"/>
              <a:t>someone</a:t>
            </a:r>
            <a:r>
              <a:rPr spc="13" dirty="0"/>
              <a:t> </a:t>
            </a:r>
            <a:r>
              <a:rPr spc="-133" dirty="0"/>
              <a:t>says</a:t>
            </a:r>
            <a:r>
              <a:rPr spc="20" dirty="0"/>
              <a:t> </a:t>
            </a:r>
            <a:r>
              <a:rPr spc="227" dirty="0"/>
              <a:t>“I</a:t>
            </a:r>
            <a:r>
              <a:rPr spc="13" dirty="0"/>
              <a:t> </a:t>
            </a:r>
            <a:r>
              <a:rPr dirty="0"/>
              <a:t>need</a:t>
            </a:r>
            <a:r>
              <a:rPr spc="20" dirty="0"/>
              <a:t> </a:t>
            </a:r>
            <a:r>
              <a:rPr dirty="0"/>
              <a:t>an</a:t>
            </a:r>
            <a:r>
              <a:rPr spc="20" dirty="0"/>
              <a:t> </a:t>
            </a:r>
            <a:r>
              <a:rPr dirty="0"/>
              <a:t>Afghan</a:t>
            </a:r>
            <a:r>
              <a:rPr spc="13" dirty="0"/>
              <a:t> </a:t>
            </a:r>
            <a:r>
              <a:rPr dirty="0"/>
              <a:t>provider,</a:t>
            </a:r>
            <a:r>
              <a:rPr spc="20" dirty="0"/>
              <a:t> </a:t>
            </a:r>
            <a:r>
              <a:rPr spc="73" dirty="0"/>
              <a:t>not</a:t>
            </a:r>
            <a:r>
              <a:rPr spc="13" dirty="0"/>
              <a:t> </a:t>
            </a:r>
            <a:r>
              <a:rPr spc="93" dirty="0"/>
              <a:t>you!”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6967" y="463375"/>
            <a:ext cx="4365413" cy="714662"/>
          </a:xfrm>
          <a:prstGeom prst="rect">
            <a:avLst/>
          </a:prstGeom>
        </p:spPr>
        <p:txBody>
          <a:bodyPr vert="horz" wrap="square" lIns="0" tIns="16933" rIns="0" bIns="0" rtlCol="0">
            <a:spAutoFit/>
          </a:bodyPr>
          <a:lstStyle/>
          <a:p>
            <a:pPr marL="16933">
              <a:spcBef>
                <a:spcPts val="133"/>
              </a:spcBef>
            </a:pPr>
            <a:r>
              <a:rPr sz="4533" spc="-305" dirty="0"/>
              <a:t>Ways</a:t>
            </a:r>
            <a:r>
              <a:rPr sz="4533" dirty="0"/>
              <a:t> to </a:t>
            </a:r>
            <a:r>
              <a:rPr sz="4533" spc="-207" dirty="0"/>
              <a:t>Address</a:t>
            </a:r>
            <a:endParaRPr sz="4533"/>
          </a:p>
        </p:txBody>
      </p:sp>
      <p:sp>
        <p:nvSpPr>
          <p:cNvPr id="4" name="object 4"/>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2"/>
              </a:rPr>
              <a:t>www.helloneighbor.io</a:t>
            </a:r>
            <a:endParaRPr sz="1600" kern="0">
              <a:solidFill>
                <a:sysClr val="windowText" lastClr="000000"/>
              </a:solidFill>
              <a:latin typeface="Arial"/>
              <a:cs typeface="Arial"/>
            </a:endParaRPr>
          </a:p>
        </p:txBody>
      </p:sp>
      <p:sp>
        <p:nvSpPr>
          <p:cNvPr id="3" name="object 3"/>
          <p:cNvSpPr txBox="1"/>
          <p:nvPr/>
        </p:nvSpPr>
        <p:spPr>
          <a:xfrm>
            <a:off x="706968" y="1688253"/>
            <a:ext cx="10554545" cy="3047181"/>
          </a:xfrm>
          <a:prstGeom prst="rect">
            <a:avLst/>
          </a:prstGeom>
        </p:spPr>
        <p:txBody>
          <a:bodyPr vert="horz" wrap="square" lIns="0" tIns="33020" rIns="0" bIns="0" rtlCol="0">
            <a:spAutoFit/>
          </a:bodyPr>
          <a:lstStyle/>
          <a:p>
            <a:pPr marL="16933" marR="6773" defTabSz="1219170">
              <a:lnSpc>
                <a:spcPts val="3173"/>
              </a:lnSpc>
              <a:spcBef>
                <a:spcPts val="260"/>
              </a:spcBef>
            </a:pPr>
            <a:r>
              <a:rPr sz="2667" kern="0" dirty="0">
                <a:solidFill>
                  <a:srgbClr val="666666"/>
                </a:solidFill>
                <a:latin typeface="Arial"/>
                <a:cs typeface="Arial"/>
              </a:rPr>
              <a:t>Acknowledge</a:t>
            </a:r>
            <a:r>
              <a:rPr sz="2667" kern="0" spc="107" dirty="0">
                <a:solidFill>
                  <a:srgbClr val="666666"/>
                </a:solidFill>
                <a:latin typeface="Arial"/>
                <a:cs typeface="Arial"/>
              </a:rPr>
              <a:t> </a:t>
            </a:r>
            <a:r>
              <a:rPr sz="2667" kern="0" dirty="0">
                <a:solidFill>
                  <a:srgbClr val="666666"/>
                </a:solidFill>
                <a:latin typeface="Arial"/>
                <a:cs typeface="Arial"/>
              </a:rPr>
              <a:t>and</a:t>
            </a:r>
            <a:r>
              <a:rPr sz="2667" kern="0" spc="107" dirty="0">
                <a:solidFill>
                  <a:srgbClr val="666666"/>
                </a:solidFill>
                <a:latin typeface="Arial"/>
                <a:cs typeface="Arial"/>
              </a:rPr>
              <a:t> </a:t>
            </a:r>
            <a:r>
              <a:rPr sz="2667" kern="0" dirty="0">
                <a:solidFill>
                  <a:srgbClr val="666666"/>
                </a:solidFill>
                <a:latin typeface="Arial"/>
                <a:cs typeface="Arial"/>
              </a:rPr>
              <a:t>validate</a:t>
            </a:r>
            <a:r>
              <a:rPr sz="2667" kern="0" spc="107" dirty="0">
                <a:solidFill>
                  <a:srgbClr val="666666"/>
                </a:solidFill>
                <a:latin typeface="Arial"/>
                <a:cs typeface="Arial"/>
              </a:rPr>
              <a:t> </a:t>
            </a:r>
            <a:r>
              <a:rPr sz="2667" kern="0" dirty="0">
                <a:solidFill>
                  <a:srgbClr val="666666"/>
                </a:solidFill>
                <a:latin typeface="Arial"/>
                <a:cs typeface="Arial"/>
              </a:rPr>
              <a:t>feelings</a:t>
            </a:r>
            <a:r>
              <a:rPr sz="2667" kern="0" spc="107" dirty="0">
                <a:solidFill>
                  <a:srgbClr val="666666"/>
                </a:solidFill>
                <a:latin typeface="Arial"/>
                <a:cs typeface="Arial"/>
              </a:rPr>
              <a:t> </a:t>
            </a:r>
            <a:r>
              <a:rPr sz="2667" kern="0" dirty="0">
                <a:solidFill>
                  <a:srgbClr val="666666"/>
                </a:solidFill>
                <a:latin typeface="Arial"/>
                <a:cs typeface="Arial"/>
              </a:rPr>
              <a:t>with</a:t>
            </a:r>
            <a:r>
              <a:rPr sz="2667" kern="0" spc="107" dirty="0">
                <a:solidFill>
                  <a:srgbClr val="666666"/>
                </a:solidFill>
                <a:latin typeface="Arial"/>
                <a:cs typeface="Arial"/>
              </a:rPr>
              <a:t> </a:t>
            </a:r>
            <a:r>
              <a:rPr sz="2667" kern="0" dirty="0">
                <a:solidFill>
                  <a:srgbClr val="666666"/>
                </a:solidFill>
                <a:latin typeface="Arial"/>
                <a:cs typeface="Arial"/>
              </a:rPr>
              <a:t>empathy</a:t>
            </a:r>
            <a:r>
              <a:rPr sz="2667" kern="0" spc="113" dirty="0">
                <a:solidFill>
                  <a:srgbClr val="666666"/>
                </a:solidFill>
                <a:latin typeface="Arial"/>
                <a:cs typeface="Arial"/>
              </a:rPr>
              <a:t> </a:t>
            </a:r>
            <a:r>
              <a:rPr sz="2667" kern="0" dirty="0">
                <a:solidFill>
                  <a:srgbClr val="666666"/>
                </a:solidFill>
                <a:latin typeface="Arial"/>
                <a:cs typeface="Arial"/>
              </a:rPr>
              <a:t>and</a:t>
            </a:r>
            <a:r>
              <a:rPr sz="2667" kern="0" spc="107" dirty="0">
                <a:solidFill>
                  <a:srgbClr val="666666"/>
                </a:solidFill>
                <a:latin typeface="Arial"/>
                <a:cs typeface="Arial"/>
              </a:rPr>
              <a:t> </a:t>
            </a:r>
            <a:r>
              <a:rPr sz="2667" kern="0" dirty="0">
                <a:solidFill>
                  <a:srgbClr val="666666"/>
                </a:solidFill>
                <a:latin typeface="Arial"/>
                <a:cs typeface="Arial"/>
              </a:rPr>
              <a:t>patience:</a:t>
            </a:r>
            <a:r>
              <a:rPr sz="2667" kern="0" spc="107" dirty="0">
                <a:solidFill>
                  <a:srgbClr val="666666"/>
                </a:solidFill>
                <a:latin typeface="Arial"/>
                <a:cs typeface="Arial"/>
              </a:rPr>
              <a:t> </a:t>
            </a:r>
            <a:r>
              <a:rPr sz="2667" kern="0" dirty="0">
                <a:solidFill>
                  <a:srgbClr val="666666"/>
                </a:solidFill>
                <a:latin typeface="Arial"/>
                <a:cs typeface="Arial"/>
              </a:rPr>
              <a:t>this</a:t>
            </a:r>
            <a:r>
              <a:rPr sz="2667" kern="0" spc="107" dirty="0">
                <a:solidFill>
                  <a:srgbClr val="666666"/>
                </a:solidFill>
                <a:latin typeface="Arial"/>
                <a:cs typeface="Arial"/>
              </a:rPr>
              <a:t> </a:t>
            </a:r>
            <a:r>
              <a:rPr sz="2667" kern="0" spc="-33" dirty="0">
                <a:solidFill>
                  <a:srgbClr val="666666"/>
                </a:solidFill>
                <a:latin typeface="Arial"/>
                <a:cs typeface="Arial"/>
              </a:rPr>
              <a:t>is </a:t>
            </a:r>
            <a:r>
              <a:rPr sz="2667" kern="0" dirty="0">
                <a:solidFill>
                  <a:srgbClr val="666666"/>
                </a:solidFill>
                <a:latin typeface="Arial"/>
                <a:cs typeface="Arial"/>
              </a:rPr>
              <a:t>really</a:t>
            </a:r>
            <a:r>
              <a:rPr sz="2667" kern="0" spc="-147" dirty="0">
                <a:solidFill>
                  <a:srgbClr val="666666"/>
                </a:solidFill>
                <a:latin typeface="Arial"/>
                <a:cs typeface="Arial"/>
              </a:rPr>
              <a:t> </a:t>
            </a:r>
            <a:r>
              <a:rPr sz="2667" kern="0" spc="-13" dirty="0">
                <a:solidFill>
                  <a:srgbClr val="666666"/>
                </a:solidFill>
                <a:latin typeface="Arial"/>
                <a:cs typeface="Arial"/>
              </a:rPr>
              <a:t>frustrating</a:t>
            </a:r>
            <a:endParaRPr sz="2667" kern="0">
              <a:solidFill>
                <a:sysClr val="windowText" lastClr="000000"/>
              </a:solidFill>
              <a:latin typeface="Arial"/>
              <a:cs typeface="Arial"/>
            </a:endParaRPr>
          </a:p>
          <a:p>
            <a:pPr marL="16933" marR="156629" defTabSz="1219170">
              <a:lnSpc>
                <a:spcPct val="99500"/>
              </a:lnSpc>
              <a:spcBef>
                <a:spcPts val="440"/>
              </a:spcBef>
            </a:pPr>
            <a:r>
              <a:rPr sz="2667" kern="0" spc="-67" dirty="0">
                <a:solidFill>
                  <a:srgbClr val="666666"/>
                </a:solidFill>
                <a:latin typeface="Arial"/>
                <a:cs typeface="Arial"/>
              </a:rPr>
              <a:t>Seek</a:t>
            </a:r>
            <a:r>
              <a:rPr sz="2667" kern="0" spc="47" dirty="0">
                <a:solidFill>
                  <a:srgbClr val="666666"/>
                </a:solidFill>
                <a:latin typeface="Arial"/>
                <a:cs typeface="Arial"/>
              </a:rPr>
              <a:t> </a:t>
            </a:r>
            <a:r>
              <a:rPr sz="2667" kern="0" spc="107" dirty="0">
                <a:solidFill>
                  <a:srgbClr val="666666"/>
                </a:solidFill>
                <a:latin typeface="Arial"/>
                <a:cs typeface="Arial"/>
              </a:rPr>
              <a:t>to</a:t>
            </a:r>
            <a:r>
              <a:rPr sz="2667" kern="0" spc="47" dirty="0">
                <a:solidFill>
                  <a:srgbClr val="666666"/>
                </a:solidFill>
                <a:latin typeface="Arial"/>
                <a:cs typeface="Arial"/>
              </a:rPr>
              <a:t> </a:t>
            </a:r>
            <a:r>
              <a:rPr sz="2667" kern="0" dirty="0">
                <a:solidFill>
                  <a:srgbClr val="666666"/>
                </a:solidFill>
                <a:latin typeface="Arial"/>
                <a:cs typeface="Arial"/>
              </a:rPr>
              <a:t>understand:</a:t>
            </a:r>
            <a:r>
              <a:rPr sz="2667" kern="0" spc="47" dirty="0">
                <a:solidFill>
                  <a:srgbClr val="666666"/>
                </a:solidFill>
                <a:latin typeface="Arial"/>
                <a:cs typeface="Arial"/>
              </a:rPr>
              <a:t> </a:t>
            </a:r>
            <a:r>
              <a:rPr sz="2667" kern="0" spc="-13" dirty="0">
                <a:solidFill>
                  <a:srgbClr val="666666"/>
                </a:solidFill>
                <a:latin typeface="Arial"/>
                <a:cs typeface="Arial"/>
              </a:rPr>
              <a:t>let’s</a:t>
            </a:r>
            <a:r>
              <a:rPr sz="2667" kern="0" spc="47" dirty="0">
                <a:solidFill>
                  <a:srgbClr val="666666"/>
                </a:solidFill>
                <a:latin typeface="Arial"/>
                <a:cs typeface="Arial"/>
              </a:rPr>
              <a:t> </a:t>
            </a:r>
            <a:r>
              <a:rPr sz="2667" kern="0" dirty="0">
                <a:solidFill>
                  <a:srgbClr val="666666"/>
                </a:solidFill>
                <a:latin typeface="Arial"/>
                <a:cs typeface="Arial"/>
              </a:rPr>
              <a:t>step</a:t>
            </a:r>
            <a:r>
              <a:rPr sz="2667" kern="0" spc="47" dirty="0">
                <a:solidFill>
                  <a:srgbClr val="666666"/>
                </a:solidFill>
                <a:latin typeface="Arial"/>
                <a:cs typeface="Arial"/>
              </a:rPr>
              <a:t> </a:t>
            </a:r>
            <a:r>
              <a:rPr sz="2667" kern="0" dirty="0">
                <a:solidFill>
                  <a:srgbClr val="666666"/>
                </a:solidFill>
                <a:latin typeface="Arial"/>
                <a:cs typeface="Arial"/>
              </a:rPr>
              <a:t>outside</a:t>
            </a:r>
            <a:r>
              <a:rPr sz="2667" kern="0" spc="47" dirty="0">
                <a:solidFill>
                  <a:srgbClr val="666666"/>
                </a:solidFill>
                <a:latin typeface="Arial"/>
                <a:cs typeface="Arial"/>
              </a:rPr>
              <a:t> </a:t>
            </a:r>
            <a:r>
              <a:rPr sz="2667" kern="0" dirty="0">
                <a:solidFill>
                  <a:srgbClr val="666666"/>
                </a:solidFill>
                <a:latin typeface="Arial"/>
                <a:cs typeface="Arial"/>
              </a:rPr>
              <a:t>for</a:t>
            </a:r>
            <a:r>
              <a:rPr sz="2667" kern="0" spc="47" dirty="0">
                <a:solidFill>
                  <a:srgbClr val="666666"/>
                </a:solidFill>
                <a:latin typeface="Arial"/>
                <a:cs typeface="Arial"/>
              </a:rPr>
              <a:t> </a:t>
            </a:r>
            <a:r>
              <a:rPr sz="2667" kern="0" dirty="0">
                <a:solidFill>
                  <a:srgbClr val="666666"/>
                </a:solidFill>
                <a:latin typeface="Arial"/>
                <a:cs typeface="Arial"/>
              </a:rPr>
              <a:t>a</a:t>
            </a:r>
            <a:r>
              <a:rPr sz="2667" kern="0" spc="47" dirty="0">
                <a:solidFill>
                  <a:srgbClr val="666666"/>
                </a:solidFill>
                <a:latin typeface="Arial"/>
                <a:cs typeface="Arial"/>
              </a:rPr>
              <a:t> </a:t>
            </a:r>
            <a:r>
              <a:rPr sz="2667" kern="0" dirty="0">
                <a:solidFill>
                  <a:srgbClr val="666666"/>
                </a:solidFill>
                <a:latin typeface="Arial"/>
                <a:cs typeface="Arial"/>
              </a:rPr>
              <a:t>moment,</a:t>
            </a:r>
            <a:r>
              <a:rPr sz="2667" kern="0" spc="47" dirty="0">
                <a:solidFill>
                  <a:srgbClr val="666666"/>
                </a:solidFill>
                <a:latin typeface="Arial"/>
                <a:cs typeface="Arial"/>
              </a:rPr>
              <a:t> </a:t>
            </a:r>
            <a:r>
              <a:rPr sz="2667" kern="0" dirty="0">
                <a:solidFill>
                  <a:srgbClr val="666666"/>
                </a:solidFill>
                <a:latin typeface="Arial"/>
                <a:cs typeface="Arial"/>
              </a:rPr>
              <a:t>I’d</a:t>
            </a:r>
            <a:r>
              <a:rPr sz="2667" kern="0" spc="47" dirty="0">
                <a:solidFill>
                  <a:srgbClr val="666666"/>
                </a:solidFill>
                <a:latin typeface="Arial"/>
                <a:cs typeface="Arial"/>
              </a:rPr>
              <a:t> </a:t>
            </a:r>
            <a:r>
              <a:rPr sz="2667" kern="0" dirty="0">
                <a:solidFill>
                  <a:srgbClr val="666666"/>
                </a:solidFill>
                <a:latin typeface="Arial"/>
                <a:cs typeface="Arial"/>
              </a:rPr>
              <a:t>like</a:t>
            </a:r>
            <a:r>
              <a:rPr sz="2667" kern="0" spc="47" dirty="0">
                <a:solidFill>
                  <a:srgbClr val="666666"/>
                </a:solidFill>
                <a:latin typeface="Arial"/>
                <a:cs typeface="Arial"/>
              </a:rPr>
              <a:t> </a:t>
            </a:r>
            <a:r>
              <a:rPr sz="2667" kern="0" spc="73" dirty="0">
                <a:solidFill>
                  <a:srgbClr val="666666"/>
                </a:solidFill>
                <a:latin typeface="Arial"/>
                <a:cs typeface="Arial"/>
              </a:rPr>
              <a:t>to </a:t>
            </a:r>
            <a:r>
              <a:rPr sz="2667" kern="0" dirty="0">
                <a:solidFill>
                  <a:srgbClr val="666666"/>
                </a:solidFill>
                <a:latin typeface="Arial"/>
                <a:cs typeface="Arial"/>
              </a:rPr>
              <a:t>understand</a:t>
            </a:r>
            <a:r>
              <a:rPr sz="2667" kern="0" spc="73" dirty="0">
                <a:solidFill>
                  <a:srgbClr val="666666"/>
                </a:solidFill>
                <a:latin typeface="Arial"/>
                <a:cs typeface="Arial"/>
              </a:rPr>
              <a:t> </a:t>
            </a:r>
            <a:r>
              <a:rPr sz="2667" kern="0" dirty="0">
                <a:solidFill>
                  <a:srgbClr val="666666"/>
                </a:solidFill>
                <a:latin typeface="Arial"/>
                <a:cs typeface="Arial"/>
              </a:rPr>
              <a:t>how</a:t>
            </a:r>
            <a:r>
              <a:rPr sz="2667" kern="0" spc="73" dirty="0">
                <a:solidFill>
                  <a:srgbClr val="666666"/>
                </a:solidFill>
                <a:latin typeface="Arial"/>
                <a:cs typeface="Arial"/>
              </a:rPr>
              <a:t> </a:t>
            </a:r>
            <a:r>
              <a:rPr sz="2667" kern="0" dirty="0">
                <a:solidFill>
                  <a:srgbClr val="666666"/>
                </a:solidFill>
                <a:latin typeface="Arial"/>
                <a:cs typeface="Arial"/>
              </a:rPr>
              <a:t>you</a:t>
            </a:r>
            <a:r>
              <a:rPr sz="2667" kern="0" spc="80" dirty="0">
                <a:solidFill>
                  <a:srgbClr val="666666"/>
                </a:solidFill>
                <a:latin typeface="Arial"/>
                <a:cs typeface="Arial"/>
              </a:rPr>
              <a:t> </a:t>
            </a:r>
            <a:r>
              <a:rPr sz="2667" kern="0" spc="-13" dirty="0">
                <a:solidFill>
                  <a:srgbClr val="666666"/>
                </a:solidFill>
                <a:latin typeface="Arial"/>
                <a:cs typeface="Arial"/>
              </a:rPr>
              <a:t>are</a:t>
            </a:r>
            <a:r>
              <a:rPr sz="2667" kern="0" spc="73" dirty="0">
                <a:solidFill>
                  <a:srgbClr val="666666"/>
                </a:solidFill>
                <a:latin typeface="Arial"/>
                <a:cs typeface="Arial"/>
              </a:rPr>
              <a:t> </a:t>
            </a:r>
            <a:r>
              <a:rPr sz="2667" kern="0" dirty="0">
                <a:solidFill>
                  <a:srgbClr val="666666"/>
                </a:solidFill>
                <a:latin typeface="Arial"/>
                <a:cs typeface="Arial"/>
              </a:rPr>
              <a:t>feeling,</a:t>
            </a:r>
            <a:r>
              <a:rPr sz="2667" kern="0" spc="73" dirty="0">
                <a:solidFill>
                  <a:srgbClr val="666666"/>
                </a:solidFill>
                <a:latin typeface="Arial"/>
                <a:cs typeface="Arial"/>
              </a:rPr>
              <a:t> </a:t>
            </a:r>
            <a:r>
              <a:rPr sz="2667" kern="0" spc="-33" dirty="0">
                <a:solidFill>
                  <a:srgbClr val="666666"/>
                </a:solidFill>
                <a:latin typeface="Arial"/>
                <a:cs typeface="Arial"/>
              </a:rPr>
              <a:t>there’s</a:t>
            </a:r>
            <a:r>
              <a:rPr sz="2667" kern="0" spc="80" dirty="0">
                <a:solidFill>
                  <a:srgbClr val="666666"/>
                </a:solidFill>
                <a:latin typeface="Arial"/>
                <a:cs typeface="Arial"/>
              </a:rPr>
              <a:t> </a:t>
            </a:r>
            <a:r>
              <a:rPr sz="2667" kern="0" dirty="0">
                <a:solidFill>
                  <a:srgbClr val="666666"/>
                </a:solidFill>
                <a:latin typeface="Arial"/>
                <a:cs typeface="Arial"/>
              </a:rPr>
              <a:t>something</a:t>
            </a:r>
            <a:r>
              <a:rPr sz="2667" kern="0" spc="73" dirty="0">
                <a:solidFill>
                  <a:srgbClr val="666666"/>
                </a:solidFill>
                <a:latin typeface="Arial"/>
                <a:cs typeface="Arial"/>
              </a:rPr>
              <a:t> </a:t>
            </a:r>
            <a:r>
              <a:rPr sz="2667" kern="0" dirty="0">
                <a:solidFill>
                  <a:srgbClr val="666666"/>
                </a:solidFill>
                <a:latin typeface="Arial"/>
                <a:cs typeface="Arial"/>
              </a:rPr>
              <a:t>under</a:t>
            </a:r>
            <a:r>
              <a:rPr sz="2667" kern="0" spc="80" dirty="0">
                <a:solidFill>
                  <a:srgbClr val="666666"/>
                </a:solidFill>
                <a:latin typeface="Arial"/>
                <a:cs typeface="Arial"/>
              </a:rPr>
              <a:t> </a:t>
            </a:r>
            <a:r>
              <a:rPr sz="2667" kern="0" dirty="0">
                <a:solidFill>
                  <a:srgbClr val="666666"/>
                </a:solidFill>
                <a:latin typeface="Arial"/>
                <a:cs typeface="Arial"/>
              </a:rPr>
              <a:t>the</a:t>
            </a:r>
            <a:r>
              <a:rPr sz="2667" kern="0" spc="73" dirty="0">
                <a:solidFill>
                  <a:srgbClr val="666666"/>
                </a:solidFill>
                <a:latin typeface="Arial"/>
                <a:cs typeface="Arial"/>
              </a:rPr>
              <a:t> </a:t>
            </a:r>
            <a:r>
              <a:rPr sz="2667" kern="0" spc="-13" dirty="0">
                <a:solidFill>
                  <a:srgbClr val="666666"/>
                </a:solidFill>
                <a:latin typeface="Arial"/>
                <a:cs typeface="Arial"/>
              </a:rPr>
              <a:t>surface </a:t>
            </a:r>
            <a:r>
              <a:rPr sz="2667" kern="0" dirty="0">
                <a:solidFill>
                  <a:srgbClr val="666666"/>
                </a:solidFill>
                <a:latin typeface="Arial"/>
                <a:cs typeface="Arial"/>
              </a:rPr>
              <a:t>you</a:t>
            </a:r>
            <a:r>
              <a:rPr sz="2667" kern="0" spc="20" dirty="0">
                <a:solidFill>
                  <a:srgbClr val="666666"/>
                </a:solidFill>
                <a:latin typeface="Arial"/>
                <a:cs typeface="Arial"/>
              </a:rPr>
              <a:t> </a:t>
            </a:r>
            <a:r>
              <a:rPr sz="2667" kern="0" dirty="0">
                <a:solidFill>
                  <a:srgbClr val="666666"/>
                </a:solidFill>
                <a:latin typeface="Arial"/>
                <a:cs typeface="Arial"/>
              </a:rPr>
              <a:t>may</a:t>
            </a:r>
            <a:r>
              <a:rPr sz="2667" kern="0" spc="20" dirty="0">
                <a:solidFill>
                  <a:srgbClr val="666666"/>
                </a:solidFill>
                <a:latin typeface="Arial"/>
                <a:cs typeface="Arial"/>
              </a:rPr>
              <a:t> </a:t>
            </a:r>
            <a:r>
              <a:rPr sz="2667" kern="0" dirty="0">
                <a:solidFill>
                  <a:srgbClr val="666666"/>
                </a:solidFill>
                <a:latin typeface="Arial"/>
                <a:cs typeface="Arial"/>
              </a:rPr>
              <a:t>be</a:t>
            </a:r>
            <a:r>
              <a:rPr sz="2667" kern="0" spc="20" dirty="0">
                <a:solidFill>
                  <a:srgbClr val="666666"/>
                </a:solidFill>
                <a:latin typeface="Arial"/>
                <a:cs typeface="Arial"/>
              </a:rPr>
              <a:t> </a:t>
            </a:r>
            <a:r>
              <a:rPr sz="2667" kern="0" spc="-13" dirty="0">
                <a:solidFill>
                  <a:srgbClr val="666666"/>
                </a:solidFill>
                <a:latin typeface="Arial"/>
                <a:cs typeface="Arial"/>
              </a:rPr>
              <a:t>missing!</a:t>
            </a:r>
            <a:endParaRPr sz="2667" kern="0">
              <a:solidFill>
                <a:sysClr val="windowText" lastClr="000000"/>
              </a:solidFill>
              <a:latin typeface="Arial"/>
              <a:cs typeface="Arial"/>
            </a:endParaRPr>
          </a:p>
          <a:p>
            <a:pPr marL="16933" marR="35559" defTabSz="1219170">
              <a:lnSpc>
                <a:spcPts val="3173"/>
              </a:lnSpc>
              <a:spcBef>
                <a:spcPts val="660"/>
              </a:spcBef>
            </a:pPr>
            <a:r>
              <a:rPr sz="2667" kern="0" dirty="0">
                <a:solidFill>
                  <a:srgbClr val="666666"/>
                </a:solidFill>
                <a:latin typeface="Arial"/>
                <a:cs typeface="Arial"/>
              </a:rPr>
              <a:t>Explain</a:t>
            </a:r>
            <a:r>
              <a:rPr sz="2667" kern="0" spc="47" dirty="0">
                <a:solidFill>
                  <a:srgbClr val="666666"/>
                </a:solidFill>
                <a:latin typeface="Arial"/>
                <a:cs typeface="Arial"/>
              </a:rPr>
              <a:t> </a:t>
            </a:r>
            <a:r>
              <a:rPr sz="2667" kern="0" dirty="0">
                <a:solidFill>
                  <a:srgbClr val="666666"/>
                </a:solidFill>
                <a:latin typeface="Arial"/>
                <a:cs typeface="Arial"/>
              </a:rPr>
              <a:t>situation:</a:t>
            </a:r>
            <a:r>
              <a:rPr sz="2667" kern="0" spc="53" dirty="0">
                <a:solidFill>
                  <a:srgbClr val="666666"/>
                </a:solidFill>
                <a:latin typeface="Arial"/>
                <a:cs typeface="Arial"/>
              </a:rPr>
              <a:t> </a:t>
            </a:r>
            <a:r>
              <a:rPr sz="2667" kern="0" dirty="0">
                <a:solidFill>
                  <a:srgbClr val="666666"/>
                </a:solidFill>
                <a:latin typeface="Arial"/>
                <a:cs typeface="Arial"/>
              </a:rPr>
              <a:t>you</a:t>
            </a:r>
            <a:r>
              <a:rPr sz="2667" kern="0" spc="47" dirty="0">
                <a:solidFill>
                  <a:srgbClr val="666666"/>
                </a:solidFill>
                <a:latin typeface="Arial"/>
                <a:cs typeface="Arial"/>
              </a:rPr>
              <a:t> </a:t>
            </a:r>
            <a:r>
              <a:rPr sz="2667" kern="0" spc="-13" dirty="0">
                <a:solidFill>
                  <a:srgbClr val="666666"/>
                </a:solidFill>
                <a:latin typeface="Arial"/>
                <a:cs typeface="Arial"/>
              </a:rPr>
              <a:t>are</a:t>
            </a:r>
            <a:r>
              <a:rPr sz="2667" kern="0" spc="53" dirty="0">
                <a:solidFill>
                  <a:srgbClr val="666666"/>
                </a:solidFill>
                <a:latin typeface="Arial"/>
                <a:cs typeface="Arial"/>
              </a:rPr>
              <a:t> </a:t>
            </a:r>
            <a:r>
              <a:rPr sz="2667" kern="0" dirty="0">
                <a:solidFill>
                  <a:srgbClr val="666666"/>
                </a:solidFill>
                <a:latin typeface="Arial"/>
                <a:cs typeface="Arial"/>
              </a:rPr>
              <a:t>in</a:t>
            </a:r>
            <a:r>
              <a:rPr sz="2667" kern="0" spc="47" dirty="0">
                <a:solidFill>
                  <a:srgbClr val="666666"/>
                </a:solidFill>
                <a:latin typeface="Arial"/>
                <a:cs typeface="Arial"/>
              </a:rPr>
              <a:t> </a:t>
            </a:r>
            <a:r>
              <a:rPr sz="2667" kern="0" dirty="0">
                <a:solidFill>
                  <a:srgbClr val="666666"/>
                </a:solidFill>
                <a:latin typeface="Arial"/>
                <a:cs typeface="Arial"/>
              </a:rPr>
              <a:t>a</a:t>
            </a:r>
            <a:r>
              <a:rPr sz="2667" kern="0" spc="53" dirty="0">
                <a:solidFill>
                  <a:srgbClr val="666666"/>
                </a:solidFill>
                <a:latin typeface="Arial"/>
                <a:cs typeface="Arial"/>
              </a:rPr>
              <a:t> </a:t>
            </a:r>
            <a:r>
              <a:rPr sz="2667" kern="0" dirty="0">
                <a:solidFill>
                  <a:srgbClr val="666666"/>
                </a:solidFill>
                <a:latin typeface="Arial"/>
                <a:cs typeface="Arial"/>
              </a:rPr>
              <a:t>difﬁcult</a:t>
            </a:r>
            <a:r>
              <a:rPr sz="2667" kern="0" spc="47" dirty="0">
                <a:solidFill>
                  <a:srgbClr val="666666"/>
                </a:solidFill>
                <a:latin typeface="Arial"/>
                <a:cs typeface="Arial"/>
              </a:rPr>
              <a:t> </a:t>
            </a:r>
            <a:r>
              <a:rPr sz="2667" kern="0" dirty="0">
                <a:solidFill>
                  <a:srgbClr val="666666"/>
                </a:solidFill>
                <a:latin typeface="Arial"/>
                <a:cs typeface="Arial"/>
              </a:rPr>
              <a:t>situation,</a:t>
            </a:r>
            <a:r>
              <a:rPr sz="2667" kern="0" spc="53" dirty="0">
                <a:solidFill>
                  <a:srgbClr val="666666"/>
                </a:solidFill>
                <a:latin typeface="Arial"/>
                <a:cs typeface="Arial"/>
              </a:rPr>
              <a:t> </a:t>
            </a:r>
            <a:r>
              <a:rPr sz="2667" kern="0" spc="-13" dirty="0">
                <a:solidFill>
                  <a:srgbClr val="666666"/>
                </a:solidFill>
                <a:latin typeface="Arial"/>
                <a:cs typeface="Arial"/>
              </a:rPr>
              <a:t>it’s</a:t>
            </a:r>
            <a:r>
              <a:rPr sz="2667" kern="0" spc="47" dirty="0">
                <a:solidFill>
                  <a:srgbClr val="666666"/>
                </a:solidFill>
                <a:latin typeface="Arial"/>
                <a:cs typeface="Arial"/>
              </a:rPr>
              <a:t> </a:t>
            </a:r>
            <a:r>
              <a:rPr sz="2667" kern="0" dirty="0">
                <a:solidFill>
                  <a:srgbClr val="666666"/>
                </a:solidFill>
                <a:latin typeface="Arial"/>
                <a:cs typeface="Arial"/>
              </a:rPr>
              <a:t>important</a:t>
            </a:r>
            <a:r>
              <a:rPr sz="2667" kern="0" spc="53" dirty="0">
                <a:solidFill>
                  <a:srgbClr val="666666"/>
                </a:solidFill>
                <a:latin typeface="Arial"/>
                <a:cs typeface="Arial"/>
              </a:rPr>
              <a:t> </a:t>
            </a:r>
            <a:r>
              <a:rPr sz="2667" kern="0" dirty="0">
                <a:solidFill>
                  <a:srgbClr val="666666"/>
                </a:solidFill>
                <a:latin typeface="Arial"/>
                <a:cs typeface="Arial"/>
              </a:rPr>
              <a:t>for</a:t>
            </a:r>
            <a:r>
              <a:rPr sz="2667" kern="0" spc="53" dirty="0">
                <a:solidFill>
                  <a:srgbClr val="666666"/>
                </a:solidFill>
                <a:latin typeface="Arial"/>
                <a:cs typeface="Arial"/>
              </a:rPr>
              <a:t> </a:t>
            </a:r>
            <a:r>
              <a:rPr sz="2667" kern="0" spc="-47" dirty="0">
                <a:solidFill>
                  <a:srgbClr val="666666"/>
                </a:solidFill>
                <a:latin typeface="Arial"/>
                <a:cs typeface="Arial"/>
              </a:rPr>
              <a:t>us</a:t>
            </a:r>
            <a:r>
              <a:rPr sz="2667" kern="0" spc="47" dirty="0">
                <a:solidFill>
                  <a:srgbClr val="666666"/>
                </a:solidFill>
                <a:latin typeface="Arial"/>
                <a:cs typeface="Arial"/>
              </a:rPr>
              <a:t> </a:t>
            </a:r>
            <a:r>
              <a:rPr sz="2667" kern="0" spc="73" dirty="0">
                <a:solidFill>
                  <a:srgbClr val="666666"/>
                </a:solidFill>
                <a:latin typeface="Arial"/>
                <a:cs typeface="Arial"/>
              </a:rPr>
              <a:t>to </a:t>
            </a:r>
            <a:r>
              <a:rPr sz="2667" kern="0" dirty="0">
                <a:solidFill>
                  <a:srgbClr val="666666"/>
                </a:solidFill>
                <a:latin typeface="Arial"/>
                <a:cs typeface="Arial"/>
              </a:rPr>
              <a:t>understand</a:t>
            </a:r>
            <a:r>
              <a:rPr sz="2667" kern="0" spc="40" dirty="0">
                <a:solidFill>
                  <a:srgbClr val="666666"/>
                </a:solidFill>
                <a:latin typeface="Arial"/>
                <a:cs typeface="Arial"/>
              </a:rPr>
              <a:t> </a:t>
            </a:r>
            <a:r>
              <a:rPr sz="2667" kern="0" dirty="0">
                <a:solidFill>
                  <a:srgbClr val="666666"/>
                </a:solidFill>
                <a:latin typeface="Arial"/>
                <a:cs typeface="Arial"/>
              </a:rPr>
              <a:t>your</a:t>
            </a:r>
            <a:r>
              <a:rPr sz="2667" kern="0" spc="47" dirty="0">
                <a:solidFill>
                  <a:srgbClr val="666666"/>
                </a:solidFill>
                <a:latin typeface="Arial"/>
                <a:cs typeface="Arial"/>
              </a:rPr>
              <a:t> </a:t>
            </a:r>
            <a:r>
              <a:rPr sz="2667" kern="0" dirty="0">
                <a:solidFill>
                  <a:srgbClr val="666666"/>
                </a:solidFill>
                <a:latin typeface="Arial"/>
                <a:cs typeface="Arial"/>
              </a:rPr>
              <a:t>needs</a:t>
            </a:r>
            <a:r>
              <a:rPr sz="2667" kern="0" spc="40" dirty="0">
                <a:solidFill>
                  <a:srgbClr val="666666"/>
                </a:solidFill>
                <a:latin typeface="Arial"/>
                <a:cs typeface="Arial"/>
              </a:rPr>
              <a:t> </a:t>
            </a:r>
            <a:r>
              <a:rPr sz="2667" kern="0" dirty="0">
                <a:solidFill>
                  <a:srgbClr val="666666"/>
                </a:solidFill>
                <a:latin typeface="Arial"/>
                <a:cs typeface="Arial"/>
              </a:rPr>
              <a:t>before</a:t>
            </a:r>
            <a:r>
              <a:rPr sz="2667" kern="0" spc="47" dirty="0">
                <a:solidFill>
                  <a:srgbClr val="666666"/>
                </a:solidFill>
                <a:latin typeface="Arial"/>
                <a:cs typeface="Arial"/>
              </a:rPr>
              <a:t> </a:t>
            </a:r>
            <a:r>
              <a:rPr sz="2667" kern="0" dirty="0">
                <a:solidFill>
                  <a:srgbClr val="666666"/>
                </a:solidFill>
                <a:latin typeface="Arial"/>
                <a:cs typeface="Arial"/>
              </a:rPr>
              <a:t>we</a:t>
            </a:r>
            <a:r>
              <a:rPr sz="2667" kern="0" spc="47" dirty="0">
                <a:solidFill>
                  <a:srgbClr val="666666"/>
                </a:solidFill>
                <a:latin typeface="Arial"/>
                <a:cs typeface="Arial"/>
              </a:rPr>
              <a:t> </a:t>
            </a:r>
            <a:r>
              <a:rPr sz="2667" kern="0" dirty="0">
                <a:solidFill>
                  <a:srgbClr val="666666"/>
                </a:solidFill>
                <a:latin typeface="Arial"/>
                <a:cs typeface="Arial"/>
              </a:rPr>
              <a:t>can</a:t>
            </a:r>
            <a:r>
              <a:rPr sz="2667" kern="0" spc="40" dirty="0">
                <a:solidFill>
                  <a:srgbClr val="666666"/>
                </a:solidFill>
                <a:latin typeface="Arial"/>
                <a:cs typeface="Arial"/>
              </a:rPr>
              <a:t> </a:t>
            </a:r>
            <a:r>
              <a:rPr sz="2667" kern="0" dirty="0">
                <a:solidFill>
                  <a:srgbClr val="666666"/>
                </a:solidFill>
                <a:latin typeface="Arial"/>
                <a:cs typeface="Arial"/>
              </a:rPr>
              <a:t>provide</a:t>
            </a:r>
            <a:r>
              <a:rPr sz="2667" kern="0" spc="47" dirty="0">
                <a:solidFill>
                  <a:srgbClr val="666666"/>
                </a:solidFill>
                <a:latin typeface="Arial"/>
                <a:cs typeface="Arial"/>
              </a:rPr>
              <a:t> </a:t>
            </a:r>
            <a:r>
              <a:rPr sz="2667" kern="0" spc="-13" dirty="0">
                <a:solidFill>
                  <a:srgbClr val="666666"/>
                </a:solidFill>
                <a:latin typeface="Arial"/>
                <a:cs typeface="Arial"/>
              </a:rPr>
              <a:t>medication</a:t>
            </a:r>
            <a:endParaRPr sz="2667" kern="0">
              <a:solidFill>
                <a:sysClr val="windowText" lastClr="000000"/>
              </a:solidFill>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DDAF6D-7CA6-71D5-9D2A-490BCCC955CA}"/>
              </a:ext>
            </a:extLst>
          </p:cNvPr>
          <p:cNvSpPr txBox="1">
            <a:spLocks/>
          </p:cNvSpPr>
          <p:nvPr/>
        </p:nvSpPr>
        <p:spPr>
          <a:xfrm>
            <a:off x="441097" y="224262"/>
            <a:ext cx="11309806" cy="819979"/>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5800"/>
                </a:solidFill>
                <a:effectLst/>
                <a:uLnTx/>
                <a:uFillTx/>
                <a:latin typeface="Arial" panose="020B0604020202020204" pitchFamily="34" charset="0"/>
                <a:ea typeface="+mj-ea"/>
                <a:cs typeface="Arial" panose="020B0604020202020204" pitchFamily="34" charset="0"/>
              </a:rPr>
              <a:t>Agenda For the Day</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3" name="Content Placeholder 2">
            <a:extLst>
              <a:ext uri="{FF2B5EF4-FFF2-40B4-BE49-F238E27FC236}">
                <a16:creationId xmlns:a16="http://schemas.microsoft.com/office/drawing/2014/main" id="{21D2019C-4259-7FDA-3D5E-1816206EF2C6}"/>
              </a:ext>
            </a:extLst>
          </p:cNvPr>
          <p:cNvSpPr>
            <a:spLocks noGrp="1"/>
          </p:cNvSpPr>
          <p:nvPr>
            <p:ph idx="1"/>
          </p:nvPr>
        </p:nvSpPr>
        <p:spPr>
          <a:xfrm>
            <a:off x="838200" y="1258744"/>
            <a:ext cx="10515600" cy="4831723"/>
          </a:xfrm>
        </p:spPr>
        <p:txBody>
          <a:bodyPr>
            <a:normAutofit/>
          </a:bodyPr>
          <a:lstStyle/>
          <a:p>
            <a:r>
              <a:rPr lang="en-US" dirty="0"/>
              <a:t>Open with Sanctuary Model and Reflections</a:t>
            </a:r>
          </a:p>
          <a:p>
            <a:r>
              <a:rPr lang="en-US" dirty="0"/>
              <a:t>Setting the Stage to Discuss Cultural Humility (Presentation and Group Discussion)</a:t>
            </a:r>
          </a:p>
          <a:p>
            <a:r>
              <a:rPr lang="en-US" dirty="0"/>
              <a:t>BH Fellow Organization Spotlight </a:t>
            </a:r>
          </a:p>
          <a:p>
            <a:r>
              <a:rPr lang="en-US" dirty="0"/>
              <a:t>Community Organizations Serving Allegheny County (Panel)</a:t>
            </a:r>
          </a:p>
          <a:p>
            <a:r>
              <a:rPr lang="en-US" dirty="0"/>
              <a:t>Reflections (Small Group Discussion)</a:t>
            </a:r>
          </a:p>
          <a:p>
            <a:r>
              <a:rPr lang="en-US" dirty="0"/>
              <a:t>Drum Circle</a:t>
            </a:r>
          </a:p>
          <a:p>
            <a:r>
              <a:rPr lang="en-US" dirty="0"/>
              <a:t>Reflections and Reminders</a:t>
            </a:r>
          </a:p>
          <a:p>
            <a:endParaRPr lang="en-US" dirty="0"/>
          </a:p>
        </p:txBody>
      </p:sp>
      <p:sp>
        <p:nvSpPr>
          <p:cNvPr id="5" name="Slide Number Placeholder 3">
            <a:extLst>
              <a:ext uri="{FF2B5EF4-FFF2-40B4-BE49-F238E27FC236}">
                <a16:creationId xmlns:a16="http://schemas.microsoft.com/office/drawing/2014/main" id="{9A33DC1A-644B-2BB1-B5CC-536DBEA0178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02DB14-2E34-4DC2-BD26-090D2955C2C4}" type="slidenum">
              <a:rPr kumimoji="0" lang="en-US" sz="1200" b="0" i="0" u="none" strike="noStrike" kern="1200" cap="none" spc="0" normalizeH="0" baseline="0" noProof="0" smtClean="0">
                <a:ln>
                  <a:noFill/>
                </a:ln>
                <a:solidFill>
                  <a:srgbClr val="004A1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srgbClr val="004A1F"/>
              </a:solidFill>
              <a:effectLst/>
              <a:uLnTx/>
              <a:uFillTx/>
              <a:latin typeface="Arial" panose="020B0604020202020204" pitchFamily="34" charset="0"/>
              <a:ea typeface="+mn-ea"/>
              <a:cs typeface="Arial" panose="020B0604020202020204" pitchFamily="34" charset="0"/>
            </a:endParaRPr>
          </a:p>
        </p:txBody>
      </p:sp>
      <p:pic>
        <p:nvPicPr>
          <p:cNvPr id="6" name="Picture 5" descr="A picture containing text, sign&#10;&#10;Description automatically generated">
            <a:extLst>
              <a:ext uri="{FF2B5EF4-FFF2-40B4-BE49-F238E27FC236}">
                <a16:creationId xmlns:a16="http://schemas.microsoft.com/office/drawing/2014/main" id="{56CB43BD-8792-97C7-BFA5-76610E97D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95" y="6090468"/>
            <a:ext cx="612445" cy="626025"/>
          </a:xfrm>
          <a:prstGeom prst="rect">
            <a:avLst/>
          </a:prstGeom>
        </p:spPr>
      </p:pic>
    </p:spTree>
    <p:extLst>
      <p:ext uri="{BB962C8B-B14F-4D97-AF65-F5344CB8AC3E}">
        <p14:creationId xmlns:p14="http://schemas.microsoft.com/office/powerpoint/2010/main" val="13750057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2625" y="654410"/>
            <a:ext cx="13403297" cy="714662"/>
          </a:xfrm>
          <a:prstGeom prst="rect">
            <a:avLst/>
          </a:prstGeom>
        </p:spPr>
        <p:txBody>
          <a:bodyPr vert="horz" wrap="square" lIns="0" tIns="16933" rIns="0" bIns="0" rtlCol="0">
            <a:spAutoFit/>
          </a:bodyPr>
          <a:lstStyle/>
          <a:p>
            <a:pPr marL="16933">
              <a:spcBef>
                <a:spcPts val="133"/>
              </a:spcBef>
            </a:pPr>
            <a:r>
              <a:rPr sz="4533" spc="-167" dirty="0"/>
              <a:t>Example:</a:t>
            </a:r>
            <a:r>
              <a:rPr sz="4533" spc="-133" dirty="0"/>
              <a:t> </a:t>
            </a:r>
            <a:r>
              <a:rPr sz="4533" spc="-180" dirty="0"/>
              <a:t>Smart</a:t>
            </a:r>
            <a:r>
              <a:rPr sz="4533" spc="-127" dirty="0"/>
              <a:t> </a:t>
            </a:r>
            <a:r>
              <a:rPr sz="4533" spc="-107" dirty="0"/>
              <a:t>Start</a:t>
            </a:r>
            <a:r>
              <a:rPr sz="4533" spc="-133" dirty="0"/>
              <a:t> </a:t>
            </a:r>
            <a:r>
              <a:rPr sz="4533" dirty="0"/>
              <a:t>at</a:t>
            </a:r>
            <a:r>
              <a:rPr sz="4533" spc="-127" dirty="0"/>
              <a:t> </a:t>
            </a:r>
            <a:r>
              <a:rPr sz="4533" spc="-160" dirty="0"/>
              <a:t>local</a:t>
            </a:r>
            <a:r>
              <a:rPr sz="4533" spc="-127" dirty="0"/>
              <a:t> </a:t>
            </a:r>
            <a:r>
              <a:rPr sz="4533" spc="-133" dirty="0"/>
              <a:t>hospital</a:t>
            </a:r>
            <a:endParaRPr sz="4533"/>
          </a:p>
        </p:txBody>
      </p:sp>
      <p:sp>
        <p:nvSpPr>
          <p:cNvPr id="4" name="object 4"/>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2"/>
              </a:rPr>
              <a:t>www.helloneighbor.io</a:t>
            </a:r>
            <a:endParaRPr sz="1600" kern="0">
              <a:solidFill>
                <a:sysClr val="windowText" lastClr="000000"/>
              </a:solidFill>
              <a:latin typeface="Arial"/>
              <a:cs typeface="Arial"/>
            </a:endParaRPr>
          </a:p>
        </p:txBody>
      </p:sp>
      <p:sp>
        <p:nvSpPr>
          <p:cNvPr id="3" name="object 3"/>
          <p:cNvSpPr txBox="1">
            <a:spLocks noGrp="1"/>
          </p:cNvSpPr>
          <p:nvPr>
            <p:ph type="body" idx="1"/>
          </p:nvPr>
        </p:nvSpPr>
        <p:spPr>
          <a:xfrm>
            <a:off x="942623" y="2251006"/>
            <a:ext cx="14163039" cy="1418402"/>
          </a:xfrm>
          <a:prstGeom prst="rect">
            <a:avLst/>
          </a:prstGeom>
        </p:spPr>
        <p:txBody>
          <a:bodyPr vert="horz" wrap="square" lIns="0" tIns="33020" rIns="0" bIns="0" rtlCol="0">
            <a:spAutoFit/>
          </a:bodyPr>
          <a:lstStyle/>
          <a:p>
            <a:pPr marL="16933" marR="6773">
              <a:lnSpc>
                <a:spcPts val="3173"/>
              </a:lnSpc>
              <a:spcBef>
                <a:spcPts val="260"/>
              </a:spcBef>
            </a:pPr>
            <a:r>
              <a:rPr dirty="0"/>
              <a:t>Women</a:t>
            </a:r>
            <a:r>
              <a:rPr spc="87" dirty="0"/>
              <a:t> </a:t>
            </a:r>
            <a:r>
              <a:rPr dirty="0"/>
              <a:t>delivering</a:t>
            </a:r>
            <a:r>
              <a:rPr spc="93" dirty="0"/>
              <a:t> </a:t>
            </a:r>
            <a:r>
              <a:rPr dirty="0"/>
              <a:t>babies</a:t>
            </a:r>
            <a:r>
              <a:rPr spc="93" dirty="0"/>
              <a:t> </a:t>
            </a:r>
            <a:r>
              <a:rPr dirty="0"/>
              <a:t>may</a:t>
            </a:r>
            <a:r>
              <a:rPr spc="93" dirty="0"/>
              <a:t> </a:t>
            </a:r>
            <a:r>
              <a:rPr dirty="0"/>
              <a:t>require</a:t>
            </a:r>
            <a:r>
              <a:rPr spc="93" dirty="0"/>
              <a:t> </a:t>
            </a:r>
            <a:r>
              <a:rPr dirty="0"/>
              <a:t>a</a:t>
            </a:r>
            <a:r>
              <a:rPr spc="93" dirty="0"/>
              <a:t> </a:t>
            </a:r>
            <a:r>
              <a:rPr dirty="0"/>
              <a:t>woman</a:t>
            </a:r>
            <a:r>
              <a:rPr spc="93" dirty="0"/>
              <a:t> </a:t>
            </a:r>
            <a:r>
              <a:rPr dirty="0"/>
              <a:t>provider</a:t>
            </a:r>
            <a:r>
              <a:rPr spc="93" dirty="0"/>
              <a:t> </a:t>
            </a:r>
            <a:r>
              <a:rPr dirty="0"/>
              <a:t>coming</a:t>
            </a:r>
            <a:r>
              <a:rPr spc="93" dirty="0"/>
              <a:t> </a:t>
            </a:r>
            <a:r>
              <a:rPr spc="-27" dirty="0"/>
              <a:t>from </a:t>
            </a:r>
            <a:r>
              <a:rPr dirty="0"/>
              <a:t>some</a:t>
            </a:r>
            <a:r>
              <a:rPr spc="-67" dirty="0"/>
              <a:t> </a:t>
            </a:r>
            <a:r>
              <a:rPr spc="-13" dirty="0"/>
              <a:t>cultures</a:t>
            </a:r>
          </a:p>
          <a:p>
            <a:pPr>
              <a:spcBef>
                <a:spcPts val="33"/>
              </a:spcBef>
            </a:pPr>
            <a:endParaRPr sz="3667"/>
          </a:p>
          <a:p>
            <a:pPr marL="16933" marR="474121">
              <a:lnSpc>
                <a:spcPts val="3173"/>
              </a:lnSpc>
            </a:pPr>
            <a:r>
              <a:rPr spc="-13" dirty="0"/>
              <a:t>Smart</a:t>
            </a:r>
            <a:r>
              <a:rPr spc="40" dirty="0"/>
              <a:t> </a:t>
            </a:r>
            <a:r>
              <a:rPr dirty="0"/>
              <a:t>Start</a:t>
            </a:r>
            <a:r>
              <a:rPr spc="47" dirty="0"/>
              <a:t> </a:t>
            </a:r>
            <a:r>
              <a:rPr dirty="0"/>
              <a:t>worked</a:t>
            </a:r>
            <a:r>
              <a:rPr spc="47" dirty="0"/>
              <a:t> </a:t>
            </a:r>
            <a:r>
              <a:rPr dirty="0"/>
              <a:t>with</a:t>
            </a:r>
            <a:r>
              <a:rPr spc="47" dirty="0"/>
              <a:t> </a:t>
            </a:r>
            <a:r>
              <a:rPr dirty="0"/>
              <a:t>the</a:t>
            </a:r>
            <a:r>
              <a:rPr spc="40" dirty="0"/>
              <a:t> </a:t>
            </a:r>
            <a:r>
              <a:rPr dirty="0"/>
              <a:t>hospital</a:t>
            </a:r>
            <a:r>
              <a:rPr spc="47" dirty="0"/>
              <a:t> </a:t>
            </a:r>
            <a:r>
              <a:rPr spc="107" dirty="0"/>
              <a:t>to</a:t>
            </a:r>
            <a:r>
              <a:rPr spc="47" dirty="0"/>
              <a:t> </a:t>
            </a:r>
            <a:r>
              <a:rPr spc="80" dirty="0"/>
              <a:t>put</a:t>
            </a:r>
            <a:r>
              <a:rPr spc="47" dirty="0"/>
              <a:t> </a:t>
            </a:r>
            <a:r>
              <a:rPr dirty="0"/>
              <a:t>up</a:t>
            </a:r>
            <a:r>
              <a:rPr spc="47" dirty="0"/>
              <a:t> </a:t>
            </a:r>
            <a:r>
              <a:rPr spc="-27" dirty="0"/>
              <a:t>signs</a:t>
            </a:r>
            <a:r>
              <a:rPr spc="40" dirty="0"/>
              <a:t> </a:t>
            </a:r>
            <a:r>
              <a:rPr dirty="0"/>
              <a:t>on</a:t>
            </a:r>
            <a:r>
              <a:rPr spc="47" dirty="0"/>
              <a:t> </a:t>
            </a:r>
            <a:r>
              <a:rPr dirty="0"/>
              <a:t>the</a:t>
            </a:r>
            <a:r>
              <a:rPr spc="47" dirty="0"/>
              <a:t> </a:t>
            </a:r>
            <a:r>
              <a:rPr spc="80" dirty="0"/>
              <a:t>door</a:t>
            </a:r>
            <a:r>
              <a:rPr spc="47" dirty="0"/>
              <a:t> </a:t>
            </a:r>
            <a:r>
              <a:rPr spc="73" dirty="0"/>
              <a:t>to </a:t>
            </a:r>
            <a:r>
              <a:rPr dirty="0"/>
              <a:t>notify</a:t>
            </a:r>
            <a:r>
              <a:rPr spc="247" dirty="0"/>
              <a:t> </a:t>
            </a:r>
            <a:r>
              <a:rPr spc="-13" dirty="0"/>
              <a:t>physicians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2625" y="654410"/>
            <a:ext cx="13403297" cy="714662"/>
          </a:xfrm>
          <a:prstGeom prst="rect">
            <a:avLst/>
          </a:prstGeom>
        </p:spPr>
        <p:txBody>
          <a:bodyPr vert="horz" wrap="square" lIns="0" tIns="16933" rIns="0" bIns="0" rtlCol="0">
            <a:spAutoFit/>
          </a:bodyPr>
          <a:lstStyle/>
          <a:p>
            <a:pPr marL="16933">
              <a:spcBef>
                <a:spcPts val="133"/>
              </a:spcBef>
            </a:pPr>
            <a:r>
              <a:rPr sz="4533" spc="-240" dirty="0"/>
              <a:t>Things</a:t>
            </a:r>
            <a:r>
              <a:rPr sz="4533" spc="-27" dirty="0"/>
              <a:t> </a:t>
            </a:r>
            <a:r>
              <a:rPr sz="4533" dirty="0"/>
              <a:t>to</a:t>
            </a:r>
            <a:r>
              <a:rPr sz="4533" spc="-20" dirty="0"/>
              <a:t> </a:t>
            </a:r>
            <a:r>
              <a:rPr sz="4533" spc="-193" dirty="0"/>
              <a:t>consider</a:t>
            </a:r>
            <a:endParaRPr sz="4533"/>
          </a:p>
        </p:txBody>
      </p:sp>
      <p:sp>
        <p:nvSpPr>
          <p:cNvPr id="4" name="object 4"/>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2"/>
              </a:rPr>
              <a:t>www.helloneighbor.io</a:t>
            </a:r>
            <a:endParaRPr sz="1600" kern="0">
              <a:solidFill>
                <a:sysClr val="windowText" lastClr="000000"/>
              </a:solidFill>
              <a:latin typeface="Arial"/>
              <a:cs typeface="Arial"/>
            </a:endParaRPr>
          </a:p>
        </p:txBody>
      </p:sp>
      <p:sp>
        <p:nvSpPr>
          <p:cNvPr id="3" name="object 3"/>
          <p:cNvSpPr txBox="1"/>
          <p:nvPr/>
        </p:nvSpPr>
        <p:spPr>
          <a:xfrm>
            <a:off x="893245" y="1688253"/>
            <a:ext cx="10403840" cy="2085186"/>
          </a:xfrm>
          <a:prstGeom prst="rect">
            <a:avLst/>
          </a:prstGeom>
        </p:spPr>
        <p:txBody>
          <a:bodyPr vert="horz" wrap="square" lIns="0" tIns="33020" rIns="0" bIns="0" rtlCol="0">
            <a:spAutoFit/>
          </a:bodyPr>
          <a:lstStyle/>
          <a:p>
            <a:pPr marL="439409" marR="95671" indent="-423323" defTabSz="1219170">
              <a:lnSpc>
                <a:spcPts val="3173"/>
              </a:lnSpc>
              <a:spcBef>
                <a:spcPts val="260"/>
              </a:spcBef>
              <a:buFontTx/>
              <a:buChar char="•"/>
              <a:tabLst>
                <a:tab pos="439409" algn="l"/>
              </a:tabLst>
            </a:pPr>
            <a:r>
              <a:rPr sz="2667" kern="0" dirty="0">
                <a:solidFill>
                  <a:srgbClr val="666666"/>
                </a:solidFill>
                <a:latin typeface="Arial"/>
                <a:cs typeface="Arial"/>
              </a:rPr>
              <a:t>Client</a:t>
            </a:r>
            <a:r>
              <a:rPr sz="2667" kern="0" spc="27" dirty="0">
                <a:solidFill>
                  <a:srgbClr val="666666"/>
                </a:solidFill>
                <a:latin typeface="Arial"/>
                <a:cs typeface="Arial"/>
              </a:rPr>
              <a:t> </a:t>
            </a:r>
            <a:r>
              <a:rPr sz="2667" kern="0" dirty="0">
                <a:solidFill>
                  <a:srgbClr val="666666"/>
                </a:solidFill>
                <a:latin typeface="Arial"/>
                <a:cs typeface="Arial"/>
              </a:rPr>
              <a:t>needs</a:t>
            </a:r>
            <a:r>
              <a:rPr sz="2667" kern="0" spc="27" dirty="0">
                <a:solidFill>
                  <a:srgbClr val="666666"/>
                </a:solidFill>
                <a:latin typeface="Arial"/>
                <a:cs typeface="Arial"/>
              </a:rPr>
              <a:t> </a:t>
            </a:r>
            <a:r>
              <a:rPr sz="2667" kern="0" dirty="0">
                <a:solidFill>
                  <a:srgbClr val="666666"/>
                </a:solidFill>
                <a:latin typeface="Arial"/>
                <a:cs typeface="Arial"/>
              </a:rPr>
              <a:t>for</a:t>
            </a:r>
            <a:r>
              <a:rPr sz="2667" kern="0" spc="27" dirty="0">
                <a:solidFill>
                  <a:srgbClr val="666666"/>
                </a:solidFill>
                <a:latin typeface="Arial"/>
                <a:cs typeface="Arial"/>
              </a:rPr>
              <a:t> </a:t>
            </a:r>
            <a:r>
              <a:rPr sz="2667" kern="0" dirty="0">
                <a:solidFill>
                  <a:srgbClr val="666666"/>
                </a:solidFill>
                <a:latin typeface="Arial"/>
                <a:cs typeface="Arial"/>
              </a:rPr>
              <a:t>providers</a:t>
            </a:r>
            <a:r>
              <a:rPr sz="2667" kern="0" spc="27" dirty="0">
                <a:solidFill>
                  <a:srgbClr val="666666"/>
                </a:solidFill>
                <a:latin typeface="Arial"/>
                <a:cs typeface="Arial"/>
              </a:rPr>
              <a:t> </a:t>
            </a:r>
            <a:r>
              <a:rPr sz="2667" kern="0" dirty="0">
                <a:solidFill>
                  <a:srgbClr val="666666"/>
                </a:solidFill>
                <a:latin typeface="Arial"/>
                <a:cs typeface="Arial"/>
              </a:rPr>
              <a:t>(incl.</a:t>
            </a:r>
            <a:r>
              <a:rPr sz="2667" kern="0" spc="27" dirty="0">
                <a:solidFill>
                  <a:srgbClr val="666666"/>
                </a:solidFill>
                <a:latin typeface="Arial"/>
                <a:cs typeface="Arial"/>
              </a:rPr>
              <a:t> </a:t>
            </a:r>
            <a:r>
              <a:rPr sz="2667" kern="0" dirty="0">
                <a:solidFill>
                  <a:srgbClr val="666666"/>
                </a:solidFill>
                <a:latin typeface="Arial"/>
                <a:cs typeface="Arial"/>
              </a:rPr>
              <a:t>interpreters)</a:t>
            </a:r>
            <a:r>
              <a:rPr sz="2667" kern="0" spc="27" dirty="0">
                <a:solidFill>
                  <a:srgbClr val="666666"/>
                </a:solidFill>
                <a:latin typeface="Arial"/>
                <a:cs typeface="Arial"/>
              </a:rPr>
              <a:t> </a:t>
            </a:r>
            <a:r>
              <a:rPr sz="2667" kern="0" spc="67" dirty="0">
                <a:solidFill>
                  <a:srgbClr val="666666"/>
                </a:solidFill>
                <a:latin typeface="Arial"/>
                <a:cs typeface="Arial"/>
              </a:rPr>
              <a:t>of</a:t>
            </a:r>
            <a:r>
              <a:rPr sz="2667" kern="0" spc="33" dirty="0">
                <a:solidFill>
                  <a:srgbClr val="666666"/>
                </a:solidFill>
                <a:latin typeface="Arial"/>
                <a:cs typeface="Arial"/>
              </a:rPr>
              <a:t> </a:t>
            </a:r>
            <a:r>
              <a:rPr sz="2667" kern="0" dirty="0">
                <a:solidFill>
                  <a:srgbClr val="666666"/>
                </a:solidFill>
                <a:latin typeface="Arial"/>
                <a:cs typeface="Arial"/>
              </a:rPr>
              <a:t>particular</a:t>
            </a:r>
            <a:r>
              <a:rPr sz="2667" kern="0" spc="27" dirty="0">
                <a:solidFill>
                  <a:srgbClr val="666666"/>
                </a:solidFill>
                <a:latin typeface="Arial"/>
                <a:cs typeface="Arial"/>
              </a:rPr>
              <a:t> </a:t>
            </a:r>
            <a:r>
              <a:rPr sz="2667" kern="0" spc="-13" dirty="0">
                <a:solidFill>
                  <a:srgbClr val="666666"/>
                </a:solidFill>
                <a:latin typeface="Arial"/>
                <a:cs typeface="Arial"/>
              </a:rPr>
              <a:t>genders </a:t>
            </a:r>
            <a:r>
              <a:rPr sz="2667" kern="0" dirty="0">
                <a:solidFill>
                  <a:srgbClr val="666666"/>
                </a:solidFill>
                <a:latin typeface="Arial"/>
                <a:cs typeface="Arial"/>
              </a:rPr>
              <a:t>based</a:t>
            </a:r>
            <a:r>
              <a:rPr sz="2667" kern="0" spc="93" dirty="0">
                <a:solidFill>
                  <a:srgbClr val="666666"/>
                </a:solidFill>
                <a:latin typeface="Arial"/>
                <a:cs typeface="Arial"/>
              </a:rPr>
              <a:t> </a:t>
            </a:r>
            <a:r>
              <a:rPr sz="2667" kern="0" dirty="0">
                <a:solidFill>
                  <a:srgbClr val="666666"/>
                </a:solidFill>
                <a:latin typeface="Arial"/>
                <a:cs typeface="Arial"/>
              </a:rPr>
              <a:t>on</a:t>
            </a:r>
            <a:r>
              <a:rPr sz="2667" kern="0" spc="100" dirty="0">
                <a:solidFill>
                  <a:srgbClr val="666666"/>
                </a:solidFill>
                <a:latin typeface="Arial"/>
                <a:cs typeface="Arial"/>
              </a:rPr>
              <a:t> </a:t>
            </a:r>
            <a:r>
              <a:rPr sz="2667" kern="0" dirty="0">
                <a:solidFill>
                  <a:srgbClr val="666666"/>
                </a:solidFill>
                <a:latin typeface="Arial"/>
                <a:cs typeface="Arial"/>
              </a:rPr>
              <a:t>religion,</a:t>
            </a:r>
            <a:r>
              <a:rPr sz="2667" kern="0" spc="93" dirty="0">
                <a:solidFill>
                  <a:srgbClr val="666666"/>
                </a:solidFill>
                <a:latin typeface="Arial"/>
                <a:cs typeface="Arial"/>
              </a:rPr>
              <a:t> </a:t>
            </a:r>
            <a:r>
              <a:rPr sz="2667" kern="0" dirty="0">
                <a:solidFill>
                  <a:srgbClr val="666666"/>
                </a:solidFill>
                <a:latin typeface="Arial"/>
                <a:cs typeface="Arial"/>
              </a:rPr>
              <a:t>ethnicity</a:t>
            </a:r>
            <a:r>
              <a:rPr sz="2667" kern="0" spc="100" dirty="0">
                <a:solidFill>
                  <a:srgbClr val="666666"/>
                </a:solidFill>
                <a:latin typeface="Arial"/>
                <a:cs typeface="Arial"/>
              </a:rPr>
              <a:t> </a:t>
            </a:r>
            <a:r>
              <a:rPr sz="2667" kern="0" dirty="0">
                <a:solidFill>
                  <a:srgbClr val="666666"/>
                </a:solidFill>
                <a:latin typeface="Arial"/>
                <a:cs typeface="Arial"/>
              </a:rPr>
              <a:t>or</a:t>
            </a:r>
            <a:r>
              <a:rPr sz="2667" kern="0" spc="100" dirty="0">
                <a:solidFill>
                  <a:srgbClr val="666666"/>
                </a:solidFill>
                <a:latin typeface="Arial"/>
                <a:cs typeface="Arial"/>
              </a:rPr>
              <a:t> </a:t>
            </a:r>
            <a:r>
              <a:rPr sz="2667" kern="0" dirty="0">
                <a:solidFill>
                  <a:srgbClr val="666666"/>
                </a:solidFill>
                <a:latin typeface="Arial"/>
                <a:cs typeface="Arial"/>
              </a:rPr>
              <a:t>other</a:t>
            </a:r>
            <a:r>
              <a:rPr sz="2667" kern="0" spc="93" dirty="0">
                <a:solidFill>
                  <a:srgbClr val="666666"/>
                </a:solidFill>
                <a:latin typeface="Arial"/>
                <a:cs typeface="Arial"/>
              </a:rPr>
              <a:t> </a:t>
            </a:r>
            <a:r>
              <a:rPr sz="2667" kern="0" spc="-13" dirty="0">
                <a:solidFill>
                  <a:srgbClr val="666666"/>
                </a:solidFill>
                <a:latin typeface="Arial"/>
                <a:cs typeface="Arial"/>
              </a:rPr>
              <a:t>social</a:t>
            </a:r>
            <a:r>
              <a:rPr sz="2667" kern="0" spc="100" dirty="0">
                <a:solidFill>
                  <a:srgbClr val="666666"/>
                </a:solidFill>
                <a:latin typeface="Arial"/>
                <a:cs typeface="Arial"/>
              </a:rPr>
              <a:t> </a:t>
            </a:r>
            <a:r>
              <a:rPr sz="2667" kern="0" spc="-13" dirty="0">
                <a:solidFill>
                  <a:srgbClr val="666666"/>
                </a:solidFill>
                <a:latin typeface="Arial"/>
                <a:cs typeface="Arial"/>
              </a:rPr>
              <a:t>expectations</a:t>
            </a:r>
            <a:endParaRPr sz="2667" kern="0">
              <a:solidFill>
                <a:sysClr val="windowText" lastClr="000000"/>
              </a:solidFill>
              <a:latin typeface="Arial"/>
              <a:cs typeface="Arial"/>
            </a:endParaRPr>
          </a:p>
          <a:p>
            <a:pPr marL="439409" marR="6773" indent="-423323" defTabSz="1219170">
              <a:lnSpc>
                <a:spcPts val="3200"/>
              </a:lnSpc>
              <a:buFontTx/>
              <a:buChar char="•"/>
              <a:tabLst>
                <a:tab pos="439409" algn="l"/>
              </a:tabLst>
            </a:pPr>
            <a:r>
              <a:rPr sz="2667" kern="0" spc="-33" dirty="0">
                <a:solidFill>
                  <a:srgbClr val="666666"/>
                </a:solidFill>
                <a:latin typeface="Arial"/>
                <a:cs typeface="Arial"/>
              </a:rPr>
              <a:t>Translation</a:t>
            </a:r>
            <a:r>
              <a:rPr sz="2667" kern="0" spc="60" dirty="0">
                <a:solidFill>
                  <a:srgbClr val="666666"/>
                </a:solidFill>
                <a:latin typeface="Arial"/>
                <a:cs typeface="Arial"/>
              </a:rPr>
              <a:t> </a:t>
            </a:r>
            <a:r>
              <a:rPr sz="2667" kern="0" dirty="0">
                <a:solidFill>
                  <a:srgbClr val="666666"/>
                </a:solidFill>
                <a:latin typeface="Arial"/>
                <a:cs typeface="Arial"/>
              </a:rPr>
              <a:t>and</a:t>
            </a:r>
            <a:r>
              <a:rPr sz="2667" kern="0" spc="67" dirty="0">
                <a:solidFill>
                  <a:srgbClr val="666666"/>
                </a:solidFill>
                <a:latin typeface="Arial"/>
                <a:cs typeface="Arial"/>
              </a:rPr>
              <a:t> </a:t>
            </a:r>
            <a:r>
              <a:rPr sz="2667" kern="0" dirty="0">
                <a:solidFill>
                  <a:srgbClr val="666666"/>
                </a:solidFill>
                <a:latin typeface="Arial"/>
                <a:cs typeface="Arial"/>
              </a:rPr>
              <a:t>interpretations</a:t>
            </a:r>
            <a:r>
              <a:rPr sz="2667" kern="0" spc="60" dirty="0">
                <a:solidFill>
                  <a:srgbClr val="666666"/>
                </a:solidFill>
                <a:latin typeface="Arial"/>
                <a:cs typeface="Arial"/>
              </a:rPr>
              <a:t> </a:t>
            </a:r>
            <a:r>
              <a:rPr sz="2667" kern="0" spc="67" dirty="0">
                <a:solidFill>
                  <a:srgbClr val="666666"/>
                </a:solidFill>
                <a:latin typeface="Arial"/>
                <a:cs typeface="Arial"/>
              </a:rPr>
              <a:t>of </a:t>
            </a:r>
            <a:r>
              <a:rPr sz="2667" kern="0" dirty="0">
                <a:solidFill>
                  <a:srgbClr val="666666"/>
                </a:solidFill>
                <a:latin typeface="Arial"/>
                <a:cs typeface="Arial"/>
              </a:rPr>
              <a:t>mental</a:t>
            </a:r>
            <a:r>
              <a:rPr sz="2667" kern="0" spc="60" dirty="0">
                <a:solidFill>
                  <a:srgbClr val="666666"/>
                </a:solidFill>
                <a:latin typeface="Arial"/>
                <a:cs typeface="Arial"/>
              </a:rPr>
              <a:t> </a:t>
            </a:r>
            <a:r>
              <a:rPr sz="2667" kern="0" dirty="0">
                <a:solidFill>
                  <a:srgbClr val="666666"/>
                </a:solidFill>
                <a:latin typeface="Arial"/>
                <a:cs typeface="Arial"/>
              </a:rPr>
              <a:t>health,</a:t>
            </a:r>
            <a:r>
              <a:rPr sz="2667" kern="0" spc="67" dirty="0">
                <a:solidFill>
                  <a:srgbClr val="666666"/>
                </a:solidFill>
                <a:latin typeface="Arial"/>
                <a:cs typeface="Arial"/>
              </a:rPr>
              <a:t> </a:t>
            </a:r>
            <a:r>
              <a:rPr sz="2667" kern="0" dirty="0">
                <a:solidFill>
                  <a:srgbClr val="666666"/>
                </a:solidFill>
                <a:latin typeface="Arial"/>
                <a:cs typeface="Arial"/>
              </a:rPr>
              <a:t>in</a:t>
            </a:r>
            <a:r>
              <a:rPr sz="2667" kern="0" spc="60" dirty="0">
                <a:solidFill>
                  <a:srgbClr val="666666"/>
                </a:solidFill>
                <a:latin typeface="Arial"/>
                <a:cs typeface="Arial"/>
              </a:rPr>
              <a:t> </a:t>
            </a:r>
            <a:r>
              <a:rPr sz="2667" kern="0" spc="-27" dirty="0">
                <a:solidFill>
                  <a:srgbClr val="666666"/>
                </a:solidFill>
                <a:latin typeface="Arial"/>
                <a:cs typeface="Arial"/>
              </a:rPr>
              <a:t>some </a:t>
            </a:r>
            <a:r>
              <a:rPr sz="2667" kern="0" dirty="0">
                <a:solidFill>
                  <a:srgbClr val="666666"/>
                </a:solidFill>
                <a:latin typeface="Arial"/>
                <a:cs typeface="Arial"/>
              </a:rPr>
              <a:t>languages</a:t>
            </a:r>
            <a:r>
              <a:rPr sz="2667" kern="0" spc="-27" dirty="0">
                <a:solidFill>
                  <a:srgbClr val="666666"/>
                </a:solidFill>
                <a:latin typeface="Arial"/>
                <a:cs typeface="Arial"/>
              </a:rPr>
              <a:t> </a:t>
            </a:r>
            <a:r>
              <a:rPr sz="2667" kern="0" spc="93" dirty="0">
                <a:solidFill>
                  <a:srgbClr val="666666"/>
                </a:solidFill>
                <a:latin typeface="Arial"/>
                <a:cs typeface="Arial"/>
              </a:rPr>
              <a:t>it</a:t>
            </a:r>
            <a:r>
              <a:rPr sz="2667" kern="0" spc="-20" dirty="0">
                <a:solidFill>
                  <a:srgbClr val="666666"/>
                </a:solidFill>
                <a:latin typeface="Arial"/>
                <a:cs typeface="Arial"/>
              </a:rPr>
              <a:t> </a:t>
            </a:r>
            <a:r>
              <a:rPr sz="2667" kern="0" dirty="0">
                <a:solidFill>
                  <a:srgbClr val="666666"/>
                </a:solidFill>
                <a:latin typeface="Arial"/>
                <a:cs typeface="Arial"/>
              </a:rPr>
              <a:t>is</a:t>
            </a:r>
            <a:r>
              <a:rPr sz="2667" kern="0" spc="-20" dirty="0">
                <a:solidFill>
                  <a:srgbClr val="666666"/>
                </a:solidFill>
                <a:latin typeface="Arial"/>
                <a:cs typeface="Arial"/>
              </a:rPr>
              <a:t> </a:t>
            </a:r>
            <a:r>
              <a:rPr sz="2667" kern="0" dirty="0">
                <a:solidFill>
                  <a:srgbClr val="666666"/>
                </a:solidFill>
                <a:latin typeface="Arial"/>
                <a:cs typeface="Arial"/>
              </a:rPr>
              <a:t>translated</a:t>
            </a:r>
            <a:r>
              <a:rPr sz="2667" kern="0" spc="-20" dirty="0">
                <a:solidFill>
                  <a:srgbClr val="666666"/>
                </a:solidFill>
                <a:latin typeface="Arial"/>
                <a:cs typeface="Arial"/>
              </a:rPr>
              <a:t> </a:t>
            </a:r>
            <a:r>
              <a:rPr sz="2667" kern="0" spc="-127" dirty="0">
                <a:solidFill>
                  <a:srgbClr val="666666"/>
                </a:solidFill>
                <a:latin typeface="Arial"/>
                <a:cs typeface="Arial"/>
              </a:rPr>
              <a:t>as</a:t>
            </a:r>
            <a:r>
              <a:rPr sz="2667" kern="0" spc="-20" dirty="0">
                <a:solidFill>
                  <a:srgbClr val="666666"/>
                </a:solidFill>
                <a:latin typeface="Arial"/>
                <a:cs typeface="Arial"/>
              </a:rPr>
              <a:t> </a:t>
            </a:r>
            <a:r>
              <a:rPr sz="2667" kern="0" dirty="0">
                <a:solidFill>
                  <a:srgbClr val="666666"/>
                </a:solidFill>
                <a:latin typeface="Arial"/>
                <a:cs typeface="Arial"/>
              </a:rPr>
              <a:t>“crazy</a:t>
            </a:r>
            <a:r>
              <a:rPr sz="2667" kern="0" spc="-20" dirty="0">
                <a:solidFill>
                  <a:srgbClr val="666666"/>
                </a:solidFill>
                <a:latin typeface="Arial"/>
                <a:cs typeface="Arial"/>
              </a:rPr>
              <a:t> </a:t>
            </a:r>
            <a:r>
              <a:rPr sz="2667" kern="0" spc="127" dirty="0">
                <a:solidFill>
                  <a:srgbClr val="666666"/>
                </a:solidFill>
                <a:latin typeface="Arial"/>
                <a:cs typeface="Arial"/>
              </a:rPr>
              <a:t>doctor”</a:t>
            </a:r>
            <a:r>
              <a:rPr sz="2667" kern="0" spc="-27" dirty="0">
                <a:solidFill>
                  <a:srgbClr val="666666"/>
                </a:solidFill>
                <a:latin typeface="Arial"/>
                <a:cs typeface="Arial"/>
              </a:rPr>
              <a:t> </a:t>
            </a:r>
            <a:r>
              <a:rPr sz="2667" kern="0" dirty="0">
                <a:solidFill>
                  <a:srgbClr val="666666"/>
                </a:solidFill>
                <a:latin typeface="Arial"/>
                <a:cs typeface="Arial"/>
              </a:rPr>
              <a:t>consider</a:t>
            </a:r>
            <a:r>
              <a:rPr sz="2667" kern="0" spc="-20" dirty="0">
                <a:solidFill>
                  <a:srgbClr val="666666"/>
                </a:solidFill>
                <a:latin typeface="Arial"/>
                <a:cs typeface="Arial"/>
              </a:rPr>
              <a:t> </a:t>
            </a:r>
            <a:r>
              <a:rPr sz="2667" kern="0" spc="87" dirty="0">
                <a:solidFill>
                  <a:srgbClr val="666666"/>
                </a:solidFill>
                <a:latin typeface="Arial"/>
                <a:cs typeface="Arial"/>
              </a:rPr>
              <a:t>“wellbeing</a:t>
            </a:r>
            <a:r>
              <a:rPr sz="2667" kern="0" spc="-20" dirty="0">
                <a:solidFill>
                  <a:srgbClr val="666666"/>
                </a:solidFill>
                <a:latin typeface="Arial"/>
                <a:cs typeface="Arial"/>
              </a:rPr>
              <a:t> </a:t>
            </a:r>
            <a:r>
              <a:rPr sz="2667" kern="0" spc="-33" dirty="0">
                <a:solidFill>
                  <a:srgbClr val="666666"/>
                </a:solidFill>
                <a:latin typeface="Arial"/>
                <a:cs typeface="Arial"/>
              </a:rPr>
              <a:t>in </a:t>
            </a:r>
            <a:r>
              <a:rPr sz="2667" kern="0" spc="67" dirty="0">
                <a:solidFill>
                  <a:srgbClr val="666666"/>
                </a:solidFill>
                <a:latin typeface="Arial"/>
                <a:cs typeface="Arial"/>
              </a:rPr>
              <a:t>general”</a:t>
            </a:r>
            <a:r>
              <a:rPr sz="2667" kern="0" spc="127" dirty="0">
                <a:solidFill>
                  <a:srgbClr val="666666"/>
                </a:solidFill>
                <a:latin typeface="Arial"/>
                <a:cs typeface="Arial"/>
              </a:rPr>
              <a:t> </a:t>
            </a:r>
            <a:r>
              <a:rPr sz="2667" kern="0" dirty="0">
                <a:solidFill>
                  <a:srgbClr val="666666"/>
                </a:solidFill>
                <a:latin typeface="Arial"/>
                <a:cs typeface="Arial"/>
              </a:rPr>
              <a:t>or</a:t>
            </a:r>
            <a:r>
              <a:rPr sz="2667" kern="0" spc="133" dirty="0">
                <a:solidFill>
                  <a:srgbClr val="666666"/>
                </a:solidFill>
                <a:latin typeface="Arial"/>
                <a:cs typeface="Arial"/>
              </a:rPr>
              <a:t> </a:t>
            </a:r>
            <a:r>
              <a:rPr sz="2667" kern="0" dirty="0">
                <a:solidFill>
                  <a:srgbClr val="666666"/>
                </a:solidFill>
                <a:latin typeface="Arial"/>
                <a:cs typeface="Arial"/>
              </a:rPr>
              <a:t>“someone</a:t>
            </a:r>
            <a:r>
              <a:rPr sz="2667" kern="0" spc="127" dirty="0">
                <a:solidFill>
                  <a:srgbClr val="666666"/>
                </a:solidFill>
                <a:latin typeface="Arial"/>
                <a:cs typeface="Arial"/>
              </a:rPr>
              <a:t> </a:t>
            </a:r>
            <a:r>
              <a:rPr sz="2667" kern="0" spc="107" dirty="0">
                <a:solidFill>
                  <a:srgbClr val="666666"/>
                </a:solidFill>
                <a:latin typeface="Arial"/>
                <a:cs typeface="Arial"/>
              </a:rPr>
              <a:t>to</a:t>
            </a:r>
            <a:r>
              <a:rPr sz="2667" kern="0" spc="133" dirty="0">
                <a:solidFill>
                  <a:srgbClr val="666666"/>
                </a:solidFill>
                <a:latin typeface="Arial"/>
                <a:cs typeface="Arial"/>
              </a:rPr>
              <a:t> </a:t>
            </a:r>
            <a:r>
              <a:rPr sz="2667" kern="0" dirty="0">
                <a:solidFill>
                  <a:srgbClr val="666666"/>
                </a:solidFill>
                <a:latin typeface="Arial"/>
                <a:cs typeface="Arial"/>
              </a:rPr>
              <a:t>talk</a:t>
            </a:r>
            <a:r>
              <a:rPr sz="2667" kern="0" spc="133" dirty="0">
                <a:solidFill>
                  <a:srgbClr val="666666"/>
                </a:solidFill>
                <a:latin typeface="Arial"/>
                <a:cs typeface="Arial"/>
              </a:rPr>
              <a:t> </a:t>
            </a:r>
            <a:r>
              <a:rPr sz="2667" kern="0" spc="200" dirty="0">
                <a:solidFill>
                  <a:srgbClr val="666666"/>
                </a:solidFill>
                <a:latin typeface="Arial"/>
                <a:cs typeface="Arial"/>
              </a:rPr>
              <a:t>to”</a:t>
            </a:r>
            <a:endParaRPr sz="2667" kern="0">
              <a:solidFill>
                <a:sysClr val="windowText" lastClr="000000"/>
              </a:solidFill>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2625" y="654410"/>
            <a:ext cx="13403297" cy="653106"/>
          </a:xfrm>
          <a:prstGeom prst="rect">
            <a:avLst/>
          </a:prstGeom>
        </p:spPr>
        <p:txBody>
          <a:bodyPr vert="horz" wrap="square" lIns="0" tIns="16933" rIns="0" bIns="0" rtlCol="0">
            <a:spAutoFit/>
          </a:bodyPr>
          <a:lstStyle/>
          <a:p>
            <a:pPr marL="16933">
              <a:spcBef>
                <a:spcPts val="133"/>
              </a:spcBef>
            </a:pPr>
            <a:r>
              <a:rPr spc="-180" dirty="0"/>
              <a:t>Some</a:t>
            </a:r>
            <a:r>
              <a:rPr spc="-113" dirty="0"/>
              <a:t> </a:t>
            </a:r>
            <a:r>
              <a:rPr spc="-240" dirty="0"/>
              <a:t>speciﬁc</a:t>
            </a:r>
            <a:r>
              <a:rPr spc="-47" dirty="0"/>
              <a:t> </a:t>
            </a:r>
            <a:r>
              <a:rPr spc="-152" dirty="0"/>
              <a:t>examples</a:t>
            </a:r>
            <a:r>
              <a:rPr spc="-93" dirty="0"/>
              <a:t> from</a:t>
            </a:r>
            <a:r>
              <a:rPr spc="-87" dirty="0"/>
              <a:t> </a:t>
            </a:r>
            <a:r>
              <a:rPr spc="-187" dirty="0"/>
              <a:t>Freshta</a:t>
            </a:r>
            <a:r>
              <a:rPr spc="-80" dirty="0"/>
              <a:t> </a:t>
            </a:r>
            <a:r>
              <a:rPr spc="-87" dirty="0"/>
              <a:t>Taeb</a:t>
            </a:r>
          </a:p>
        </p:txBody>
      </p:sp>
      <p:sp>
        <p:nvSpPr>
          <p:cNvPr id="4" name="object 4"/>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2"/>
              </a:rPr>
              <a:t>www.helloneighbor.io</a:t>
            </a:r>
            <a:endParaRPr sz="1600" kern="0">
              <a:solidFill>
                <a:sysClr val="windowText" lastClr="000000"/>
              </a:solidFill>
              <a:latin typeface="Arial"/>
              <a:cs typeface="Arial"/>
            </a:endParaRPr>
          </a:p>
        </p:txBody>
      </p:sp>
      <p:sp>
        <p:nvSpPr>
          <p:cNvPr id="3" name="object 3"/>
          <p:cNvSpPr txBox="1"/>
          <p:nvPr/>
        </p:nvSpPr>
        <p:spPr>
          <a:xfrm>
            <a:off x="893246" y="1558287"/>
            <a:ext cx="10298853" cy="4042453"/>
          </a:xfrm>
          <a:prstGeom prst="rect">
            <a:avLst/>
          </a:prstGeom>
        </p:spPr>
        <p:txBody>
          <a:bodyPr vert="horz" wrap="square" lIns="0" tIns="33020" rIns="0" bIns="0" rtlCol="0">
            <a:spAutoFit/>
          </a:bodyPr>
          <a:lstStyle/>
          <a:p>
            <a:pPr marL="439409" marR="414856" indent="-423323" defTabSz="1219170">
              <a:lnSpc>
                <a:spcPts val="3173"/>
              </a:lnSpc>
              <a:spcBef>
                <a:spcPts val="260"/>
              </a:spcBef>
              <a:buFontTx/>
              <a:buChar char="•"/>
              <a:tabLst>
                <a:tab pos="439409" algn="l"/>
              </a:tabLst>
            </a:pPr>
            <a:r>
              <a:rPr sz="2667" kern="0" dirty="0">
                <a:solidFill>
                  <a:srgbClr val="666666"/>
                </a:solidFill>
                <a:latin typeface="Arial"/>
                <a:cs typeface="Arial"/>
              </a:rPr>
              <a:t>Problematic </a:t>
            </a:r>
            <a:r>
              <a:rPr sz="2667" kern="0" spc="107" dirty="0">
                <a:solidFill>
                  <a:srgbClr val="666666"/>
                </a:solidFill>
                <a:latin typeface="Arial"/>
                <a:cs typeface="Arial"/>
              </a:rPr>
              <a:t>to</a:t>
            </a:r>
            <a:r>
              <a:rPr sz="2667" kern="0" spc="7" dirty="0">
                <a:solidFill>
                  <a:srgbClr val="666666"/>
                </a:solidFill>
                <a:latin typeface="Arial"/>
                <a:cs typeface="Arial"/>
              </a:rPr>
              <a:t> </a:t>
            </a:r>
            <a:r>
              <a:rPr sz="2667" kern="0" spc="-107" dirty="0">
                <a:solidFill>
                  <a:srgbClr val="666666"/>
                </a:solidFill>
                <a:latin typeface="Arial"/>
                <a:cs typeface="Arial"/>
              </a:rPr>
              <a:t>ask</a:t>
            </a:r>
            <a:r>
              <a:rPr sz="2667" kern="0" spc="7" dirty="0">
                <a:solidFill>
                  <a:srgbClr val="666666"/>
                </a:solidFill>
                <a:latin typeface="Arial"/>
                <a:cs typeface="Arial"/>
              </a:rPr>
              <a:t> </a:t>
            </a:r>
            <a:r>
              <a:rPr sz="2667" kern="0" dirty="0">
                <a:solidFill>
                  <a:srgbClr val="666666"/>
                </a:solidFill>
                <a:latin typeface="Arial"/>
                <a:cs typeface="Arial"/>
              </a:rPr>
              <a:t>Afghans</a:t>
            </a:r>
            <a:r>
              <a:rPr sz="2667" kern="0" spc="7" dirty="0">
                <a:solidFill>
                  <a:srgbClr val="666666"/>
                </a:solidFill>
                <a:latin typeface="Arial"/>
                <a:cs typeface="Arial"/>
              </a:rPr>
              <a:t> </a:t>
            </a:r>
            <a:r>
              <a:rPr sz="2667" kern="0" dirty="0">
                <a:solidFill>
                  <a:srgbClr val="666666"/>
                </a:solidFill>
                <a:latin typeface="Arial"/>
                <a:cs typeface="Arial"/>
              </a:rPr>
              <a:t>their</a:t>
            </a:r>
            <a:r>
              <a:rPr sz="2667" kern="0" spc="7" dirty="0">
                <a:solidFill>
                  <a:srgbClr val="666666"/>
                </a:solidFill>
                <a:latin typeface="Arial"/>
                <a:cs typeface="Arial"/>
              </a:rPr>
              <a:t> </a:t>
            </a:r>
            <a:r>
              <a:rPr sz="2667" kern="0" spc="107" dirty="0">
                <a:solidFill>
                  <a:srgbClr val="666666"/>
                </a:solidFill>
                <a:latin typeface="Arial"/>
                <a:cs typeface="Arial"/>
              </a:rPr>
              <a:t>“ethnicity”</a:t>
            </a:r>
            <a:r>
              <a:rPr sz="2667" kern="0" spc="7" dirty="0">
                <a:solidFill>
                  <a:srgbClr val="666666"/>
                </a:solidFill>
                <a:latin typeface="Arial"/>
                <a:cs typeface="Arial"/>
              </a:rPr>
              <a:t> </a:t>
            </a:r>
            <a:r>
              <a:rPr sz="2667" kern="0" spc="67" dirty="0">
                <a:solidFill>
                  <a:srgbClr val="666666"/>
                </a:solidFill>
                <a:latin typeface="Arial"/>
                <a:cs typeface="Arial"/>
              </a:rPr>
              <a:t>better</a:t>
            </a:r>
            <a:r>
              <a:rPr sz="2667" kern="0" dirty="0">
                <a:solidFill>
                  <a:srgbClr val="666666"/>
                </a:solidFill>
                <a:latin typeface="Arial"/>
                <a:cs typeface="Arial"/>
              </a:rPr>
              <a:t> </a:t>
            </a:r>
            <a:r>
              <a:rPr sz="2667" kern="0" spc="107" dirty="0">
                <a:solidFill>
                  <a:srgbClr val="666666"/>
                </a:solidFill>
                <a:latin typeface="Arial"/>
                <a:cs typeface="Arial"/>
              </a:rPr>
              <a:t>to</a:t>
            </a:r>
            <a:r>
              <a:rPr sz="2667" kern="0" spc="7" dirty="0">
                <a:solidFill>
                  <a:srgbClr val="666666"/>
                </a:solidFill>
                <a:latin typeface="Arial"/>
                <a:cs typeface="Arial"/>
              </a:rPr>
              <a:t> </a:t>
            </a:r>
            <a:r>
              <a:rPr sz="2667" kern="0" spc="-107" dirty="0">
                <a:solidFill>
                  <a:srgbClr val="666666"/>
                </a:solidFill>
                <a:latin typeface="Arial"/>
                <a:cs typeface="Arial"/>
              </a:rPr>
              <a:t>ask</a:t>
            </a:r>
            <a:r>
              <a:rPr sz="2667" kern="0" spc="7" dirty="0">
                <a:solidFill>
                  <a:srgbClr val="666666"/>
                </a:solidFill>
                <a:latin typeface="Arial"/>
                <a:cs typeface="Arial"/>
              </a:rPr>
              <a:t> </a:t>
            </a:r>
            <a:r>
              <a:rPr sz="2667" kern="0" spc="-27" dirty="0">
                <a:solidFill>
                  <a:srgbClr val="666666"/>
                </a:solidFill>
                <a:latin typeface="Arial"/>
                <a:cs typeface="Arial"/>
              </a:rPr>
              <a:t>what </a:t>
            </a:r>
            <a:r>
              <a:rPr sz="2667" kern="0" dirty="0">
                <a:solidFill>
                  <a:srgbClr val="666666"/>
                </a:solidFill>
                <a:latin typeface="Arial"/>
                <a:cs typeface="Arial"/>
              </a:rPr>
              <a:t>language</a:t>
            </a:r>
            <a:r>
              <a:rPr sz="2667" kern="0" spc="80" dirty="0">
                <a:solidFill>
                  <a:srgbClr val="666666"/>
                </a:solidFill>
                <a:latin typeface="Arial"/>
                <a:cs typeface="Arial"/>
              </a:rPr>
              <a:t> </a:t>
            </a:r>
            <a:r>
              <a:rPr sz="2667" kern="0" dirty="0">
                <a:solidFill>
                  <a:srgbClr val="666666"/>
                </a:solidFill>
                <a:latin typeface="Arial"/>
                <a:cs typeface="Arial"/>
              </a:rPr>
              <a:t>they</a:t>
            </a:r>
            <a:r>
              <a:rPr sz="2667" kern="0" spc="80" dirty="0">
                <a:solidFill>
                  <a:srgbClr val="666666"/>
                </a:solidFill>
                <a:latin typeface="Arial"/>
                <a:cs typeface="Arial"/>
              </a:rPr>
              <a:t> </a:t>
            </a:r>
            <a:r>
              <a:rPr sz="2667" kern="0" spc="-13" dirty="0">
                <a:solidFill>
                  <a:srgbClr val="666666"/>
                </a:solidFill>
                <a:latin typeface="Arial"/>
                <a:cs typeface="Arial"/>
              </a:rPr>
              <a:t>speak</a:t>
            </a:r>
            <a:endParaRPr sz="2667" kern="0">
              <a:solidFill>
                <a:sysClr val="windowText" lastClr="000000"/>
              </a:solidFill>
              <a:latin typeface="Arial"/>
              <a:cs typeface="Arial"/>
            </a:endParaRPr>
          </a:p>
          <a:p>
            <a:pPr marL="439409" indent="-422476" defTabSz="1219170">
              <a:lnSpc>
                <a:spcPts val="3093"/>
              </a:lnSpc>
              <a:buFontTx/>
              <a:buChar char="•"/>
              <a:tabLst>
                <a:tab pos="439409" algn="l"/>
              </a:tabLst>
            </a:pPr>
            <a:r>
              <a:rPr sz="2667" kern="0" dirty="0">
                <a:solidFill>
                  <a:srgbClr val="666666"/>
                </a:solidFill>
                <a:latin typeface="Arial"/>
                <a:cs typeface="Arial"/>
              </a:rPr>
              <a:t>Afghan</a:t>
            </a:r>
            <a:r>
              <a:rPr sz="2667" kern="0" spc="-7" dirty="0">
                <a:solidFill>
                  <a:srgbClr val="666666"/>
                </a:solidFill>
                <a:latin typeface="Arial"/>
                <a:cs typeface="Arial"/>
              </a:rPr>
              <a:t> </a:t>
            </a:r>
            <a:r>
              <a:rPr sz="2667" kern="0" dirty="0">
                <a:solidFill>
                  <a:srgbClr val="666666"/>
                </a:solidFill>
                <a:latin typeface="Arial"/>
                <a:cs typeface="Arial"/>
              </a:rPr>
              <a:t>is</a:t>
            </a:r>
            <a:r>
              <a:rPr sz="2667" kern="0" spc="-7" dirty="0">
                <a:solidFill>
                  <a:srgbClr val="666666"/>
                </a:solidFill>
                <a:latin typeface="Arial"/>
                <a:cs typeface="Arial"/>
              </a:rPr>
              <a:t> </a:t>
            </a:r>
            <a:r>
              <a:rPr sz="2667" kern="0" dirty="0">
                <a:solidFill>
                  <a:srgbClr val="666666"/>
                </a:solidFill>
                <a:latin typeface="Arial"/>
                <a:cs typeface="Arial"/>
              </a:rPr>
              <a:t>the</a:t>
            </a:r>
            <a:r>
              <a:rPr sz="2667" kern="0" spc="-7" dirty="0">
                <a:solidFill>
                  <a:srgbClr val="666666"/>
                </a:solidFill>
                <a:latin typeface="Arial"/>
                <a:cs typeface="Arial"/>
              </a:rPr>
              <a:t> </a:t>
            </a:r>
            <a:r>
              <a:rPr sz="2667" kern="0" dirty="0">
                <a:solidFill>
                  <a:srgbClr val="666666"/>
                </a:solidFill>
                <a:latin typeface="Arial"/>
                <a:cs typeface="Arial"/>
              </a:rPr>
              <a:t>person,</a:t>
            </a:r>
            <a:r>
              <a:rPr sz="2667" kern="0" spc="-7" dirty="0">
                <a:solidFill>
                  <a:srgbClr val="666666"/>
                </a:solidFill>
                <a:latin typeface="Arial"/>
                <a:cs typeface="Arial"/>
              </a:rPr>
              <a:t> </a:t>
            </a:r>
            <a:r>
              <a:rPr sz="2667" kern="0" dirty="0">
                <a:solidFill>
                  <a:srgbClr val="666666"/>
                </a:solidFill>
                <a:latin typeface="Arial"/>
                <a:cs typeface="Arial"/>
              </a:rPr>
              <a:t>Afghani is</a:t>
            </a:r>
            <a:r>
              <a:rPr sz="2667" kern="0" spc="-7" dirty="0">
                <a:solidFill>
                  <a:srgbClr val="666666"/>
                </a:solidFill>
                <a:latin typeface="Arial"/>
                <a:cs typeface="Arial"/>
              </a:rPr>
              <a:t> </a:t>
            </a:r>
            <a:r>
              <a:rPr sz="2667" kern="0" dirty="0">
                <a:solidFill>
                  <a:srgbClr val="666666"/>
                </a:solidFill>
                <a:latin typeface="Arial"/>
                <a:cs typeface="Arial"/>
              </a:rPr>
              <a:t>a</a:t>
            </a:r>
            <a:r>
              <a:rPr sz="2667" kern="0" spc="-7" dirty="0">
                <a:solidFill>
                  <a:srgbClr val="666666"/>
                </a:solidFill>
                <a:latin typeface="Arial"/>
                <a:cs typeface="Arial"/>
              </a:rPr>
              <a:t> </a:t>
            </a:r>
            <a:r>
              <a:rPr sz="2667" kern="0" spc="-13" dirty="0">
                <a:solidFill>
                  <a:srgbClr val="666666"/>
                </a:solidFill>
                <a:latin typeface="Arial"/>
                <a:cs typeface="Arial"/>
              </a:rPr>
              <a:t>currency</a:t>
            </a:r>
            <a:endParaRPr sz="2667" kern="0">
              <a:solidFill>
                <a:sysClr val="windowText" lastClr="000000"/>
              </a:solidFill>
              <a:latin typeface="Arial"/>
              <a:cs typeface="Arial"/>
            </a:endParaRPr>
          </a:p>
          <a:p>
            <a:pPr marL="439409" marR="6773" indent="-423323" defTabSz="1219170">
              <a:buFontTx/>
              <a:buChar char="•"/>
              <a:tabLst>
                <a:tab pos="439409" algn="l"/>
              </a:tabLst>
            </a:pPr>
            <a:r>
              <a:rPr sz="2667" kern="0" dirty="0">
                <a:solidFill>
                  <a:srgbClr val="666666"/>
                </a:solidFill>
                <a:latin typeface="Arial"/>
                <a:cs typeface="Arial"/>
              </a:rPr>
              <a:t>Gesture</a:t>
            </a:r>
            <a:r>
              <a:rPr sz="2667" kern="0" spc="40" dirty="0">
                <a:solidFill>
                  <a:srgbClr val="666666"/>
                </a:solidFill>
                <a:latin typeface="Arial"/>
                <a:cs typeface="Arial"/>
              </a:rPr>
              <a:t> </a:t>
            </a:r>
            <a:r>
              <a:rPr sz="2667" kern="0" spc="67" dirty="0">
                <a:solidFill>
                  <a:srgbClr val="666666"/>
                </a:solidFill>
                <a:latin typeface="Arial"/>
                <a:cs typeface="Arial"/>
              </a:rPr>
              <a:t>of</a:t>
            </a:r>
            <a:r>
              <a:rPr sz="2667" kern="0" spc="47" dirty="0">
                <a:solidFill>
                  <a:srgbClr val="666666"/>
                </a:solidFill>
                <a:latin typeface="Arial"/>
                <a:cs typeface="Arial"/>
              </a:rPr>
              <a:t> </a:t>
            </a:r>
            <a:r>
              <a:rPr sz="2667" kern="0" dirty="0">
                <a:solidFill>
                  <a:srgbClr val="666666"/>
                </a:solidFill>
                <a:latin typeface="Arial"/>
                <a:cs typeface="Arial"/>
              </a:rPr>
              <a:t>welcoming</a:t>
            </a:r>
            <a:r>
              <a:rPr sz="2667" kern="0" spc="47" dirty="0">
                <a:solidFill>
                  <a:srgbClr val="666666"/>
                </a:solidFill>
                <a:latin typeface="Arial"/>
                <a:cs typeface="Arial"/>
              </a:rPr>
              <a:t> </a:t>
            </a:r>
            <a:r>
              <a:rPr sz="2667" kern="0" spc="107" dirty="0">
                <a:solidFill>
                  <a:srgbClr val="666666"/>
                </a:solidFill>
                <a:latin typeface="Arial"/>
                <a:cs typeface="Arial"/>
              </a:rPr>
              <a:t>to</a:t>
            </a:r>
            <a:r>
              <a:rPr sz="2667" kern="0" spc="47" dirty="0">
                <a:solidFill>
                  <a:srgbClr val="666666"/>
                </a:solidFill>
                <a:latin typeface="Arial"/>
                <a:cs typeface="Arial"/>
              </a:rPr>
              <a:t> </a:t>
            </a:r>
            <a:r>
              <a:rPr sz="2667" kern="0" dirty="0">
                <a:solidFill>
                  <a:srgbClr val="666666"/>
                </a:solidFill>
                <a:latin typeface="Arial"/>
                <a:cs typeface="Arial"/>
              </a:rPr>
              <a:t>offer</a:t>
            </a:r>
            <a:r>
              <a:rPr sz="2667" kern="0" spc="47" dirty="0">
                <a:solidFill>
                  <a:srgbClr val="666666"/>
                </a:solidFill>
                <a:latin typeface="Arial"/>
                <a:cs typeface="Arial"/>
              </a:rPr>
              <a:t> </a:t>
            </a:r>
            <a:r>
              <a:rPr sz="2667" kern="0" dirty="0">
                <a:solidFill>
                  <a:srgbClr val="666666"/>
                </a:solidFill>
                <a:latin typeface="Arial"/>
                <a:cs typeface="Arial"/>
              </a:rPr>
              <a:t>or</a:t>
            </a:r>
            <a:r>
              <a:rPr sz="2667" kern="0" spc="40" dirty="0">
                <a:solidFill>
                  <a:srgbClr val="666666"/>
                </a:solidFill>
                <a:latin typeface="Arial"/>
                <a:cs typeface="Arial"/>
              </a:rPr>
              <a:t> </a:t>
            </a:r>
            <a:r>
              <a:rPr sz="2667" kern="0" dirty="0">
                <a:solidFill>
                  <a:srgbClr val="666666"/>
                </a:solidFill>
                <a:latin typeface="Arial"/>
                <a:cs typeface="Arial"/>
              </a:rPr>
              <a:t>receive</a:t>
            </a:r>
            <a:r>
              <a:rPr sz="2667" kern="0" spc="47" dirty="0">
                <a:solidFill>
                  <a:srgbClr val="666666"/>
                </a:solidFill>
                <a:latin typeface="Arial"/>
                <a:cs typeface="Arial"/>
              </a:rPr>
              <a:t> </a:t>
            </a:r>
            <a:r>
              <a:rPr sz="2667" kern="0" spc="73" dirty="0">
                <a:solidFill>
                  <a:srgbClr val="666666"/>
                </a:solidFill>
                <a:latin typeface="Arial"/>
                <a:cs typeface="Arial"/>
              </a:rPr>
              <a:t>hot</a:t>
            </a:r>
            <a:r>
              <a:rPr sz="2667" kern="0" spc="47" dirty="0">
                <a:solidFill>
                  <a:srgbClr val="666666"/>
                </a:solidFill>
                <a:latin typeface="Arial"/>
                <a:cs typeface="Arial"/>
              </a:rPr>
              <a:t> </a:t>
            </a:r>
            <a:r>
              <a:rPr sz="2667" kern="0" dirty="0">
                <a:solidFill>
                  <a:srgbClr val="666666"/>
                </a:solidFill>
                <a:latin typeface="Arial"/>
                <a:cs typeface="Arial"/>
              </a:rPr>
              <a:t>green</a:t>
            </a:r>
            <a:r>
              <a:rPr sz="2667" kern="0" spc="47" dirty="0">
                <a:solidFill>
                  <a:srgbClr val="666666"/>
                </a:solidFill>
                <a:latin typeface="Arial"/>
                <a:cs typeface="Arial"/>
              </a:rPr>
              <a:t> </a:t>
            </a:r>
            <a:r>
              <a:rPr sz="2667" kern="0" dirty="0">
                <a:solidFill>
                  <a:srgbClr val="666666"/>
                </a:solidFill>
                <a:latin typeface="Arial"/>
                <a:cs typeface="Arial"/>
              </a:rPr>
              <a:t>tea</a:t>
            </a:r>
            <a:r>
              <a:rPr sz="2667" kern="0" spc="47" dirty="0">
                <a:solidFill>
                  <a:srgbClr val="666666"/>
                </a:solidFill>
                <a:latin typeface="Arial"/>
                <a:cs typeface="Arial"/>
              </a:rPr>
              <a:t> </a:t>
            </a:r>
            <a:r>
              <a:rPr sz="2667" kern="0" dirty="0">
                <a:solidFill>
                  <a:srgbClr val="666666"/>
                </a:solidFill>
                <a:latin typeface="Arial"/>
                <a:cs typeface="Arial"/>
              </a:rPr>
              <a:t>brewed</a:t>
            </a:r>
            <a:r>
              <a:rPr sz="2667" kern="0" spc="47" dirty="0">
                <a:solidFill>
                  <a:srgbClr val="666666"/>
                </a:solidFill>
                <a:latin typeface="Arial"/>
                <a:cs typeface="Arial"/>
              </a:rPr>
              <a:t> </a:t>
            </a:r>
            <a:r>
              <a:rPr sz="2667" kern="0" spc="-33" dirty="0">
                <a:solidFill>
                  <a:srgbClr val="666666"/>
                </a:solidFill>
                <a:latin typeface="Arial"/>
                <a:cs typeface="Arial"/>
              </a:rPr>
              <a:t>in </a:t>
            </a:r>
            <a:r>
              <a:rPr sz="2667" kern="0" dirty="0">
                <a:solidFill>
                  <a:srgbClr val="666666"/>
                </a:solidFill>
                <a:latin typeface="Arial"/>
                <a:cs typeface="Arial"/>
              </a:rPr>
              <a:t>cardamom</a:t>
            </a:r>
            <a:r>
              <a:rPr sz="2667" kern="0" spc="60" dirty="0">
                <a:solidFill>
                  <a:srgbClr val="666666"/>
                </a:solidFill>
                <a:latin typeface="Arial"/>
                <a:cs typeface="Arial"/>
              </a:rPr>
              <a:t> </a:t>
            </a:r>
            <a:r>
              <a:rPr sz="2667" kern="0" spc="-67" dirty="0">
                <a:solidFill>
                  <a:srgbClr val="666666"/>
                </a:solidFill>
                <a:latin typeface="Arial"/>
                <a:cs typeface="Arial"/>
              </a:rPr>
              <a:t>(can</a:t>
            </a:r>
            <a:r>
              <a:rPr sz="2667" kern="0" spc="60" dirty="0">
                <a:solidFill>
                  <a:srgbClr val="666666"/>
                </a:solidFill>
                <a:latin typeface="Arial"/>
                <a:cs typeface="Arial"/>
              </a:rPr>
              <a:t> </a:t>
            </a:r>
            <a:r>
              <a:rPr sz="2667" kern="0" dirty="0">
                <a:solidFill>
                  <a:srgbClr val="666666"/>
                </a:solidFill>
                <a:latin typeface="Arial"/>
                <a:cs typeface="Arial"/>
              </a:rPr>
              <a:t>be</a:t>
            </a:r>
            <a:r>
              <a:rPr sz="2667" kern="0" spc="60" dirty="0">
                <a:solidFill>
                  <a:srgbClr val="666666"/>
                </a:solidFill>
                <a:latin typeface="Arial"/>
                <a:cs typeface="Arial"/>
              </a:rPr>
              <a:t> </a:t>
            </a:r>
            <a:r>
              <a:rPr sz="2667" kern="0" dirty="0">
                <a:solidFill>
                  <a:srgbClr val="666666"/>
                </a:solidFill>
                <a:latin typeface="Arial"/>
                <a:cs typeface="Arial"/>
              </a:rPr>
              <a:t>rude</a:t>
            </a:r>
            <a:r>
              <a:rPr sz="2667" kern="0" spc="60" dirty="0">
                <a:solidFill>
                  <a:srgbClr val="666666"/>
                </a:solidFill>
                <a:latin typeface="Arial"/>
                <a:cs typeface="Arial"/>
              </a:rPr>
              <a:t> </a:t>
            </a:r>
            <a:r>
              <a:rPr sz="2667" kern="0" spc="107" dirty="0">
                <a:solidFill>
                  <a:srgbClr val="666666"/>
                </a:solidFill>
                <a:latin typeface="Arial"/>
                <a:cs typeface="Arial"/>
              </a:rPr>
              <a:t>to</a:t>
            </a:r>
            <a:r>
              <a:rPr sz="2667" kern="0" spc="60" dirty="0">
                <a:solidFill>
                  <a:srgbClr val="666666"/>
                </a:solidFill>
                <a:latin typeface="Arial"/>
                <a:cs typeface="Arial"/>
              </a:rPr>
              <a:t> </a:t>
            </a:r>
            <a:r>
              <a:rPr sz="2667" kern="0" dirty="0">
                <a:solidFill>
                  <a:srgbClr val="666666"/>
                </a:solidFill>
                <a:latin typeface="Arial"/>
                <a:cs typeface="Arial"/>
              </a:rPr>
              <a:t>turn</a:t>
            </a:r>
            <a:r>
              <a:rPr sz="2667" kern="0" spc="60" dirty="0">
                <a:solidFill>
                  <a:srgbClr val="666666"/>
                </a:solidFill>
                <a:latin typeface="Arial"/>
                <a:cs typeface="Arial"/>
              </a:rPr>
              <a:t> </a:t>
            </a:r>
            <a:r>
              <a:rPr sz="2667" kern="0" dirty="0">
                <a:solidFill>
                  <a:srgbClr val="666666"/>
                </a:solidFill>
                <a:latin typeface="Arial"/>
                <a:cs typeface="Arial"/>
              </a:rPr>
              <a:t>down</a:t>
            </a:r>
            <a:r>
              <a:rPr sz="2667" kern="0" spc="60" dirty="0">
                <a:solidFill>
                  <a:srgbClr val="666666"/>
                </a:solidFill>
                <a:latin typeface="Arial"/>
                <a:cs typeface="Arial"/>
              </a:rPr>
              <a:t> </a:t>
            </a:r>
            <a:r>
              <a:rPr sz="2667" kern="0" spc="-27" dirty="0">
                <a:solidFill>
                  <a:srgbClr val="666666"/>
                </a:solidFill>
                <a:latin typeface="Arial"/>
                <a:cs typeface="Arial"/>
              </a:rPr>
              <a:t>tea)</a:t>
            </a:r>
            <a:endParaRPr sz="2667" kern="0">
              <a:solidFill>
                <a:sysClr val="windowText" lastClr="000000"/>
              </a:solidFill>
              <a:latin typeface="Arial"/>
              <a:cs typeface="Arial"/>
            </a:endParaRPr>
          </a:p>
          <a:p>
            <a:pPr marL="439409" indent="-422476" defTabSz="1219170">
              <a:buFontTx/>
              <a:buChar char="•"/>
              <a:tabLst>
                <a:tab pos="439409" algn="l"/>
              </a:tabLst>
            </a:pPr>
            <a:r>
              <a:rPr sz="2667" kern="0" dirty="0">
                <a:solidFill>
                  <a:srgbClr val="666666"/>
                </a:solidFill>
                <a:latin typeface="Arial"/>
                <a:cs typeface="Arial"/>
              </a:rPr>
              <a:t>Foods:</a:t>
            </a:r>
            <a:r>
              <a:rPr sz="2667" kern="0" spc="-40" dirty="0">
                <a:solidFill>
                  <a:srgbClr val="666666"/>
                </a:solidFill>
                <a:latin typeface="Arial"/>
                <a:cs typeface="Arial"/>
              </a:rPr>
              <a:t> </a:t>
            </a:r>
            <a:r>
              <a:rPr sz="2667" kern="0" dirty="0">
                <a:solidFill>
                  <a:srgbClr val="666666"/>
                </a:solidFill>
                <a:latin typeface="Arial"/>
                <a:cs typeface="Arial"/>
              </a:rPr>
              <a:t>consider</a:t>
            </a:r>
            <a:r>
              <a:rPr sz="2667" kern="0" spc="-33" dirty="0">
                <a:solidFill>
                  <a:srgbClr val="666666"/>
                </a:solidFill>
                <a:latin typeface="Arial"/>
                <a:cs typeface="Arial"/>
              </a:rPr>
              <a:t> </a:t>
            </a:r>
            <a:r>
              <a:rPr sz="2667" kern="0" dirty="0">
                <a:solidFill>
                  <a:srgbClr val="666666"/>
                </a:solidFill>
                <a:latin typeface="Arial"/>
                <a:cs typeface="Arial"/>
              </a:rPr>
              <a:t>if</a:t>
            </a:r>
            <a:r>
              <a:rPr sz="2667" kern="0" spc="-33" dirty="0">
                <a:solidFill>
                  <a:srgbClr val="666666"/>
                </a:solidFill>
                <a:latin typeface="Arial"/>
                <a:cs typeface="Arial"/>
              </a:rPr>
              <a:t> </a:t>
            </a:r>
            <a:r>
              <a:rPr sz="2667" kern="0" dirty="0">
                <a:solidFill>
                  <a:srgbClr val="666666"/>
                </a:solidFill>
                <a:latin typeface="Arial"/>
                <a:cs typeface="Arial"/>
              </a:rPr>
              <a:t>halal</a:t>
            </a:r>
            <a:r>
              <a:rPr sz="2667" kern="0" spc="-33" dirty="0">
                <a:solidFill>
                  <a:srgbClr val="666666"/>
                </a:solidFill>
                <a:latin typeface="Arial"/>
                <a:cs typeface="Arial"/>
              </a:rPr>
              <a:t> </a:t>
            </a:r>
            <a:r>
              <a:rPr sz="2667" kern="0" dirty="0">
                <a:solidFill>
                  <a:srgbClr val="666666"/>
                </a:solidFill>
                <a:latin typeface="Arial"/>
                <a:cs typeface="Arial"/>
              </a:rPr>
              <a:t>is</a:t>
            </a:r>
            <a:r>
              <a:rPr sz="2667" kern="0" spc="-40" dirty="0">
                <a:solidFill>
                  <a:srgbClr val="666666"/>
                </a:solidFill>
                <a:latin typeface="Arial"/>
                <a:cs typeface="Arial"/>
              </a:rPr>
              <a:t> </a:t>
            </a:r>
            <a:r>
              <a:rPr sz="2667" kern="0" spc="-13" dirty="0">
                <a:solidFill>
                  <a:srgbClr val="666666"/>
                </a:solidFill>
                <a:latin typeface="Arial"/>
                <a:cs typeface="Arial"/>
              </a:rPr>
              <a:t>needed</a:t>
            </a:r>
            <a:endParaRPr sz="2667" kern="0">
              <a:solidFill>
                <a:sysClr val="windowText" lastClr="000000"/>
              </a:solidFill>
              <a:latin typeface="Arial"/>
              <a:cs typeface="Arial"/>
            </a:endParaRPr>
          </a:p>
          <a:p>
            <a:pPr marL="439409" indent="-422476" defTabSz="1219170">
              <a:buFontTx/>
              <a:buChar char="•"/>
              <a:tabLst>
                <a:tab pos="439409" algn="l"/>
              </a:tabLst>
            </a:pPr>
            <a:r>
              <a:rPr sz="2667" kern="0" spc="-13" dirty="0">
                <a:solidFill>
                  <a:srgbClr val="666666"/>
                </a:solidFill>
                <a:latin typeface="Arial"/>
                <a:cs typeface="Arial"/>
              </a:rPr>
              <a:t>Polychronic</a:t>
            </a:r>
            <a:r>
              <a:rPr sz="2667" kern="0" spc="-53" dirty="0">
                <a:solidFill>
                  <a:srgbClr val="666666"/>
                </a:solidFill>
                <a:latin typeface="Arial"/>
                <a:cs typeface="Arial"/>
              </a:rPr>
              <a:t> </a:t>
            </a:r>
            <a:r>
              <a:rPr sz="2667" kern="0" spc="-73" dirty="0">
                <a:solidFill>
                  <a:srgbClr val="666666"/>
                </a:solidFill>
                <a:latin typeface="Arial"/>
                <a:cs typeface="Arial"/>
              </a:rPr>
              <a:t>v.</a:t>
            </a:r>
            <a:r>
              <a:rPr sz="2667" kern="0" spc="-53" dirty="0">
                <a:solidFill>
                  <a:srgbClr val="666666"/>
                </a:solidFill>
                <a:latin typeface="Arial"/>
                <a:cs typeface="Arial"/>
              </a:rPr>
              <a:t> </a:t>
            </a:r>
            <a:r>
              <a:rPr sz="2667" kern="0" dirty="0">
                <a:solidFill>
                  <a:srgbClr val="666666"/>
                </a:solidFill>
                <a:latin typeface="Arial"/>
                <a:cs typeface="Arial"/>
              </a:rPr>
              <a:t>monochronic</a:t>
            </a:r>
            <a:r>
              <a:rPr sz="2667" kern="0" spc="-53" dirty="0">
                <a:solidFill>
                  <a:srgbClr val="666666"/>
                </a:solidFill>
                <a:latin typeface="Arial"/>
                <a:cs typeface="Arial"/>
              </a:rPr>
              <a:t> </a:t>
            </a:r>
            <a:r>
              <a:rPr sz="2667" kern="0" spc="-13" dirty="0">
                <a:solidFill>
                  <a:srgbClr val="666666"/>
                </a:solidFill>
                <a:latin typeface="Arial"/>
                <a:cs typeface="Arial"/>
              </a:rPr>
              <a:t>views</a:t>
            </a:r>
            <a:r>
              <a:rPr sz="2667" kern="0" spc="-53" dirty="0">
                <a:solidFill>
                  <a:srgbClr val="666666"/>
                </a:solidFill>
                <a:latin typeface="Arial"/>
                <a:cs typeface="Arial"/>
              </a:rPr>
              <a:t> </a:t>
            </a:r>
            <a:r>
              <a:rPr sz="2667" kern="0" spc="67" dirty="0">
                <a:solidFill>
                  <a:srgbClr val="666666"/>
                </a:solidFill>
                <a:latin typeface="Arial"/>
                <a:cs typeface="Arial"/>
              </a:rPr>
              <a:t>of</a:t>
            </a:r>
            <a:r>
              <a:rPr sz="2667" kern="0" spc="-47" dirty="0">
                <a:solidFill>
                  <a:srgbClr val="666666"/>
                </a:solidFill>
                <a:latin typeface="Arial"/>
                <a:cs typeface="Arial"/>
              </a:rPr>
              <a:t> </a:t>
            </a:r>
            <a:r>
              <a:rPr sz="2667" kern="0" spc="-27" dirty="0">
                <a:solidFill>
                  <a:srgbClr val="666666"/>
                </a:solidFill>
                <a:latin typeface="Arial"/>
                <a:cs typeface="Arial"/>
              </a:rPr>
              <a:t>time</a:t>
            </a:r>
            <a:endParaRPr sz="2667" kern="0">
              <a:solidFill>
                <a:sysClr val="windowText" lastClr="000000"/>
              </a:solidFill>
              <a:latin typeface="Arial"/>
              <a:cs typeface="Arial"/>
            </a:endParaRPr>
          </a:p>
          <a:p>
            <a:pPr marL="1048994" lvl="1" indent="-474121" defTabSz="1219170">
              <a:spcBef>
                <a:spcPts val="13"/>
              </a:spcBef>
              <a:buFontTx/>
              <a:buChar char="–"/>
              <a:tabLst>
                <a:tab pos="1048994" algn="l"/>
              </a:tabLst>
            </a:pPr>
            <a:r>
              <a:rPr sz="2400" kern="0" spc="-13" dirty="0">
                <a:solidFill>
                  <a:srgbClr val="666666"/>
                </a:solidFill>
                <a:latin typeface="Arial"/>
                <a:cs typeface="Arial"/>
              </a:rPr>
              <a:t>Polychronic:</a:t>
            </a:r>
            <a:r>
              <a:rPr sz="2400" kern="0" spc="40" dirty="0">
                <a:solidFill>
                  <a:srgbClr val="666666"/>
                </a:solidFill>
                <a:latin typeface="Arial"/>
                <a:cs typeface="Arial"/>
              </a:rPr>
              <a:t> </a:t>
            </a:r>
            <a:r>
              <a:rPr sz="2400" kern="0" dirty="0">
                <a:solidFill>
                  <a:srgbClr val="666666"/>
                </a:solidFill>
                <a:latin typeface="Arial"/>
                <a:cs typeface="Arial"/>
              </a:rPr>
              <a:t>more</a:t>
            </a:r>
            <a:r>
              <a:rPr sz="2400" kern="0" spc="47" dirty="0">
                <a:solidFill>
                  <a:srgbClr val="666666"/>
                </a:solidFill>
                <a:latin typeface="Arial"/>
                <a:cs typeface="Arial"/>
              </a:rPr>
              <a:t> </a:t>
            </a:r>
            <a:r>
              <a:rPr sz="2400" kern="0" dirty="0">
                <a:solidFill>
                  <a:srgbClr val="666666"/>
                </a:solidFill>
                <a:latin typeface="Arial"/>
                <a:cs typeface="Arial"/>
              </a:rPr>
              <a:t>ﬂuid,</a:t>
            </a:r>
            <a:r>
              <a:rPr sz="2400" kern="0" spc="47" dirty="0">
                <a:solidFill>
                  <a:srgbClr val="666666"/>
                </a:solidFill>
                <a:latin typeface="Arial"/>
                <a:cs typeface="Arial"/>
              </a:rPr>
              <a:t> </a:t>
            </a:r>
            <a:r>
              <a:rPr sz="2400" kern="0" dirty="0">
                <a:solidFill>
                  <a:srgbClr val="666666"/>
                </a:solidFill>
                <a:latin typeface="Arial"/>
                <a:cs typeface="Arial"/>
              </a:rPr>
              <a:t>more</a:t>
            </a:r>
            <a:r>
              <a:rPr sz="2400" kern="0" spc="47" dirty="0">
                <a:solidFill>
                  <a:srgbClr val="666666"/>
                </a:solidFill>
                <a:latin typeface="Arial"/>
                <a:cs typeface="Arial"/>
              </a:rPr>
              <a:t> </a:t>
            </a:r>
            <a:r>
              <a:rPr sz="2400" kern="0" dirty="0">
                <a:solidFill>
                  <a:srgbClr val="666666"/>
                </a:solidFill>
                <a:latin typeface="Arial"/>
                <a:cs typeface="Arial"/>
              </a:rPr>
              <a:t>value</a:t>
            </a:r>
            <a:r>
              <a:rPr sz="2400" kern="0" spc="40" dirty="0">
                <a:solidFill>
                  <a:srgbClr val="666666"/>
                </a:solidFill>
                <a:latin typeface="Arial"/>
                <a:cs typeface="Arial"/>
              </a:rPr>
              <a:t> </a:t>
            </a:r>
            <a:r>
              <a:rPr sz="2400" kern="0" dirty="0">
                <a:solidFill>
                  <a:srgbClr val="666666"/>
                </a:solidFill>
                <a:latin typeface="Arial"/>
                <a:cs typeface="Arial"/>
              </a:rPr>
              <a:t>on</a:t>
            </a:r>
            <a:r>
              <a:rPr sz="2400" kern="0" spc="47" dirty="0">
                <a:solidFill>
                  <a:srgbClr val="666666"/>
                </a:solidFill>
                <a:latin typeface="Arial"/>
                <a:cs typeface="Arial"/>
              </a:rPr>
              <a:t> </a:t>
            </a:r>
            <a:r>
              <a:rPr sz="2400" kern="0" spc="-13" dirty="0">
                <a:solidFill>
                  <a:srgbClr val="666666"/>
                </a:solidFill>
                <a:latin typeface="Arial"/>
                <a:cs typeface="Arial"/>
              </a:rPr>
              <a:t>present</a:t>
            </a:r>
            <a:endParaRPr sz="2400" kern="0">
              <a:solidFill>
                <a:sysClr val="windowText" lastClr="000000"/>
              </a:solidFill>
              <a:latin typeface="Arial"/>
              <a:cs typeface="Arial"/>
            </a:endParaRPr>
          </a:p>
          <a:p>
            <a:pPr marL="1048994" lvl="1" indent="-474121" defTabSz="1219170">
              <a:spcBef>
                <a:spcPts val="20"/>
              </a:spcBef>
              <a:buFontTx/>
              <a:buChar char="–"/>
              <a:tabLst>
                <a:tab pos="1048994" algn="l"/>
              </a:tabLst>
            </a:pPr>
            <a:r>
              <a:rPr sz="2400" kern="0" dirty="0">
                <a:solidFill>
                  <a:srgbClr val="666666"/>
                </a:solidFill>
                <a:latin typeface="Arial"/>
                <a:cs typeface="Arial"/>
              </a:rPr>
              <a:t>Monochronic:</a:t>
            </a:r>
            <a:r>
              <a:rPr sz="2400" kern="0" spc="53" dirty="0">
                <a:solidFill>
                  <a:srgbClr val="666666"/>
                </a:solidFill>
                <a:latin typeface="Arial"/>
                <a:cs typeface="Arial"/>
              </a:rPr>
              <a:t> </a:t>
            </a:r>
            <a:r>
              <a:rPr sz="2400" kern="0" dirty="0">
                <a:solidFill>
                  <a:srgbClr val="666666"/>
                </a:solidFill>
                <a:latin typeface="Arial"/>
                <a:cs typeface="Arial"/>
              </a:rPr>
              <a:t>more</a:t>
            </a:r>
            <a:r>
              <a:rPr sz="2400" kern="0" spc="53" dirty="0">
                <a:solidFill>
                  <a:srgbClr val="666666"/>
                </a:solidFill>
                <a:latin typeface="Arial"/>
                <a:cs typeface="Arial"/>
              </a:rPr>
              <a:t> </a:t>
            </a:r>
            <a:r>
              <a:rPr sz="2400" kern="0" dirty="0">
                <a:solidFill>
                  <a:srgbClr val="666666"/>
                </a:solidFill>
                <a:latin typeface="Arial"/>
                <a:cs typeface="Arial"/>
              </a:rPr>
              <a:t>structured,</a:t>
            </a:r>
            <a:r>
              <a:rPr sz="2400" kern="0" spc="60" dirty="0">
                <a:solidFill>
                  <a:srgbClr val="666666"/>
                </a:solidFill>
                <a:latin typeface="Arial"/>
                <a:cs typeface="Arial"/>
              </a:rPr>
              <a:t> </a:t>
            </a:r>
            <a:r>
              <a:rPr sz="2400" kern="0" dirty="0">
                <a:solidFill>
                  <a:srgbClr val="666666"/>
                </a:solidFill>
                <a:latin typeface="Arial"/>
                <a:cs typeface="Arial"/>
              </a:rPr>
              <a:t>more</a:t>
            </a:r>
            <a:r>
              <a:rPr sz="2400" kern="0" spc="53" dirty="0">
                <a:solidFill>
                  <a:srgbClr val="666666"/>
                </a:solidFill>
                <a:latin typeface="Arial"/>
                <a:cs typeface="Arial"/>
              </a:rPr>
              <a:t> </a:t>
            </a:r>
            <a:r>
              <a:rPr sz="2400" kern="0" dirty="0">
                <a:solidFill>
                  <a:srgbClr val="666666"/>
                </a:solidFill>
                <a:latin typeface="Arial"/>
                <a:cs typeface="Arial"/>
              </a:rPr>
              <a:t>value</a:t>
            </a:r>
            <a:r>
              <a:rPr sz="2400" kern="0" spc="60" dirty="0">
                <a:solidFill>
                  <a:srgbClr val="666666"/>
                </a:solidFill>
                <a:latin typeface="Arial"/>
                <a:cs typeface="Arial"/>
              </a:rPr>
              <a:t> </a:t>
            </a:r>
            <a:r>
              <a:rPr sz="2400" kern="0" dirty="0">
                <a:solidFill>
                  <a:srgbClr val="666666"/>
                </a:solidFill>
                <a:latin typeface="Arial"/>
                <a:cs typeface="Arial"/>
              </a:rPr>
              <a:t>on</a:t>
            </a:r>
            <a:r>
              <a:rPr sz="2400" kern="0" spc="53" dirty="0">
                <a:solidFill>
                  <a:srgbClr val="666666"/>
                </a:solidFill>
                <a:latin typeface="Arial"/>
                <a:cs typeface="Arial"/>
              </a:rPr>
              <a:t> </a:t>
            </a:r>
            <a:r>
              <a:rPr sz="2400" kern="0" spc="-13" dirty="0">
                <a:solidFill>
                  <a:srgbClr val="666666"/>
                </a:solidFill>
                <a:latin typeface="Arial"/>
                <a:cs typeface="Arial"/>
              </a:rPr>
              <a:t>future</a:t>
            </a:r>
            <a:endParaRPr sz="2400" kern="0">
              <a:solidFill>
                <a:sysClr val="windowText" lastClr="000000"/>
              </a:solidFill>
              <a:latin typeface="Arial"/>
              <a:cs typeface="Arial"/>
            </a:endParaRPr>
          </a:p>
          <a:p>
            <a:pPr marL="439409" indent="-422476" defTabSz="1219170">
              <a:spcBef>
                <a:spcPts val="7"/>
              </a:spcBef>
              <a:buFontTx/>
              <a:buChar char="•"/>
              <a:tabLst>
                <a:tab pos="439409" algn="l"/>
              </a:tabLst>
            </a:pPr>
            <a:r>
              <a:rPr sz="2667" kern="0" dirty="0">
                <a:solidFill>
                  <a:srgbClr val="666666"/>
                </a:solidFill>
                <a:latin typeface="Arial"/>
                <a:cs typeface="Arial"/>
              </a:rPr>
              <a:t>Individualistic</a:t>
            </a:r>
            <a:r>
              <a:rPr sz="2667" kern="0" spc="47" dirty="0">
                <a:solidFill>
                  <a:srgbClr val="666666"/>
                </a:solidFill>
                <a:latin typeface="Arial"/>
                <a:cs typeface="Arial"/>
              </a:rPr>
              <a:t> </a:t>
            </a:r>
            <a:r>
              <a:rPr sz="2667" kern="0" spc="-73" dirty="0">
                <a:solidFill>
                  <a:srgbClr val="666666"/>
                </a:solidFill>
                <a:latin typeface="Arial"/>
                <a:cs typeface="Arial"/>
              </a:rPr>
              <a:t>v.</a:t>
            </a:r>
            <a:r>
              <a:rPr sz="2667" kern="0" spc="53" dirty="0">
                <a:solidFill>
                  <a:srgbClr val="666666"/>
                </a:solidFill>
                <a:latin typeface="Arial"/>
                <a:cs typeface="Arial"/>
              </a:rPr>
              <a:t> </a:t>
            </a:r>
            <a:r>
              <a:rPr sz="2667" kern="0" dirty="0">
                <a:solidFill>
                  <a:srgbClr val="666666"/>
                </a:solidFill>
                <a:latin typeface="Arial"/>
                <a:cs typeface="Arial"/>
              </a:rPr>
              <a:t>collective</a:t>
            </a:r>
            <a:r>
              <a:rPr sz="2667" kern="0" spc="53" dirty="0">
                <a:solidFill>
                  <a:srgbClr val="666666"/>
                </a:solidFill>
                <a:latin typeface="Arial"/>
                <a:cs typeface="Arial"/>
              </a:rPr>
              <a:t> </a:t>
            </a:r>
            <a:r>
              <a:rPr sz="2667" kern="0" spc="-13" dirty="0">
                <a:solidFill>
                  <a:srgbClr val="666666"/>
                </a:solidFill>
                <a:latin typeface="Arial"/>
                <a:cs typeface="Arial"/>
              </a:rPr>
              <a:t>societies</a:t>
            </a:r>
            <a:endParaRPr sz="2667" kern="0">
              <a:solidFill>
                <a:sysClr val="windowText" lastClr="000000"/>
              </a:solidFill>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942623" y="617834"/>
            <a:ext cx="4585547" cy="714662"/>
          </a:xfrm>
          <a:prstGeom prst="rect">
            <a:avLst/>
          </a:prstGeom>
        </p:spPr>
        <p:txBody>
          <a:bodyPr vert="horz" wrap="square" lIns="0" tIns="16933" rIns="0" bIns="0" rtlCol="0">
            <a:spAutoFit/>
          </a:bodyPr>
          <a:lstStyle/>
          <a:p>
            <a:pPr marL="16933">
              <a:spcBef>
                <a:spcPts val="133"/>
              </a:spcBef>
            </a:pPr>
            <a:r>
              <a:rPr sz="4533" spc="-147" dirty="0"/>
              <a:t>Data-</a:t>
            </a:r>
            <a:r>
              <a:rPr sz="4533" spc="-93" dirty="0"/>
              <a:t>walk!</a:t>
            </a:r>
            <a:endParaRPr sz="4533"/>
          </a:p>
        </p:txBody>
      </p:sp>
      <p:sp>
        <p:nvSpPr>
          <p:cNvPr id="3" name="object 3"/>
          <p:cNvSpPr txBox="1"/>
          <p:nvPr/>
        </p:nvSpPr>
        <p:spPr>
          <a:xfrm>
            <a:off x="396167" y="1505887"/>
            <a:ext cx="6714067" cy="854080"/>
          </a:xfrm>
          <a:prstGeom prst="rect">
            <a:avLst/>
          </a:prstGeom>
        </p:spPr>
        <p:txBody>
          <a:bodyPr vert="horz" wrap="square" lIns="0" tIns="33020" rIns="0" bIns="0" rtlCol="0">
            <a:spAutoFit/>
          </a:bodyPr>
          <a:lstStyle/>
          <a:p>
            <a:pPr marL="16933" marR="6773" defTabSz="1219170">
              <a:lnSpc>
                <a:spcPts val="3173"/>
              </a:lnSpc>
              <a:spcBef>
                <a:spcPts val="260"/>
              </a:spcBef>
            </a:pPr>
            <a:r>
              <a:rPr sz="2667" kern="0" dirty="0">
                <a:solidFill>
                  <a:srgbClr val="666666"/>
                </a:solidFill>
                <a:latin typeface="Arial"/>
                <a:cs typeface="Arial"/>
              </a:rPr>
              <a:t>Check</a:t>
            </a:r>
            <a:r>
              <a:rPr sz="2667" kern="0" spc="7" dirty="0">
                <a:solidFill>
                  <a:srgbClr val="666666"/>
                </a:solidFill>
                <a:latin typeface="Arial"/>
                <a:cs typeface="Arial"/>
              </a:rPr>
              <a:t> </a:t>
            </a:r>
            <a:r>
              <a:rPr sz="2667" kern="0" spc="73" dirty="0">
                <a:solidFill>
                  <a:srgbClr val="666666"/>
                </a:solidFill>
                <a:latin typeface="Arial"/>
                <a:cs typeface="Arial"/>
              </a:rPr>
              <a:t>out</a:t>
            </a:r>
            <a:r>
              <a:rPr sz="2667" kern="0" spc="7" dirty="0">
                <a:solidFill>
                  <a:srgbClr val="666666"/>
                </a:solidFill>
                <a:latin typeface="Arial"/>
                <a:cs typeface="Arial"/>
              </a:rPr>
              <a:t> </a:t>
            </a:r>
            <a:r>
              <a:rPr sz="2667" kern="0" dirty="0">
                <a:solidFill>
                  <a:srgbClr val="666666"/>
                </a:solidFill>
                <a:latin typeface="Arial"/>
                <a:cs typeface="Arial"/>
              </a:rPr>
              <a:t>the</a:t>
            </a:r>
            <a:r>
              <a:rPr sz="2667" kern="0" spc="13" dirty="0">
                <a:solidFill>
                  <a:srgbClr val="666666"/>
                </a:solidFill>
                <a:latin typeface="Arial"/>
                <a:cs typeface="Arial"/>
              </a:rPr>
              <a:t> </a:t>
            </a:r>
            <a:r>
              <a:rPr sz="2667" kern="0" dirty="0">
                <a:solidFill>
                  <a:srgbClr val="666666"/>
                </a:solidFill>
                <a:latin typeface="Arial"/>
                <a:cs typeface="Arial"/>
              </a:rPr>
              <a:t>stations</a:t>
            </a:r>
            <a:r>
              <a:rPr sz="2667" kern="0" spc="7" dirty="0">
                <a:solidFill>
                  <a:srgbClr val="666666"/>
                </a:solidFill>
                <a:latin typeface="Arial"/>
                <a:cs typeface="Arial"/>
              </a:rPr>
              <a:t> </a:t>
            </a:r>
            <a:r>
              <a:rPr sz="2667" kern="0" dirty="0">
                <a:solidFill>
                  <a:srgbClr val="666666"/>
                </a:solidFill>
                <a:latin typeface="Arial"/>
                <a:cs typeface="Arial"/>
              </a:rPr>
              <a:t>and</a:t>
            </a:r>
            <a:r>
              <a:rPr sz="2667" kern="0" spc="13" dirty="0">
                <a:solidFill>
                  <a:srgbClr val="666666"/>
                </a:solidFill>
                <a:latin typeface="Arial"/>
                <a:cs typeface="Arial"/>
              </a:rPr>
              <a:t> </a:t>
            </a:r>
            <a:r>
              <a:rPr sz="2667" kern="0" dirty="0">
                <a:solidFill>
                  <a:srgbClr val="666666"/>
                </a:solidFill>
                <a:latin typeface="Arial"/>
                <a:cs typeface="Arial"/>
              </a:rPr>
              <a:t>learn</a:t>
            </a:r>
            <a:r>
              <a:rPr sz="2667" kern="0" spc="7" dirty="0">
                <a:solidFill>
                  <a:srgbClr val="666666"/>
                </a:solidFill>
                <a:latin typeface="Arial"/>
                <a:cs typeface="Arial"/>
              </a:rPr>
              <a:t> </a:t>
            </a:r>
            <a:r>
              <a:rPr sz="2667" kern="0" dirty="0">
                <a:solidFill>
                  <a:srgbClr val="666666"/>
                </a:solidFill>
                <a:latin typeface="Arial"/>
                <a:cs typeface="Arial"/>
              </a:rPr>
              <a:t>about</a:t>
            </a:r>
            <a:r>
              <a:rPr sz="2667" kern="0" spc="13" dirty="0">
                <a:solidFill>
                  <a:srgbClr val="666666"/>
                </a:solidFill>
                <a:latin typeface="Arial"/>
                <a:cs typeface="Arial"/>
              </a:rPr>
              <a:t> </a:t>
            </a:r>
            <a:r>
              <a:rPr sz="2667" kern="0" spc="-27" dirty="0">
                <a:solidFill>
                  <a:srgbClr val="666666"/>
                </a:solidFill>
                <a:latin typeface="Arial"/>
                <a:cs typeface="Arial"/>
              </a:rPr>
              <a:t>what </a:t>
            </a:r>
            <a:r>
              <a:rPr sz="2667" kern="0" dirty="0">
                <a:solidFill>
                  <a:srgbClr val="666666"/>
                </a:solidFill>
                <a:latin typeface="Arial"/>
                <a:cs typeface="Arial"/>
              </a:rPr>
              <a:t>Hello</a:t>
            </a:r>
            <a:r>
              <a:rPr sz="2667" kern="0" spc="93" dirty="0">
                <a:solidFill>
                  <a:srgbClr val="666666"/>
                </a:solidFill>
                <a:latin typeface="Arial"/>
                <a:cs typeface="Arial"/>
              </a:rPr>
              <a:t> </a:t>
            </a:r>
            <a:r>
              <a:rPr sz="2667" kern="0" spc="67" dirty="0">
                <a:solidFill>
                  <a:srgbClr val="666666"/>
                </a:solidFill>
                <a:latin typeface="Arial"/>
                <a:cs typeface="Arial"/>
              </a:rPr>
              <a:t>Neighbor</a:t>
            </a:r>
            <a:r>
              <a:rPr sz="2667" kern="0" spc="93" dirty="0">
                <a:solidFill>
                  <a:srgbClr val="666666"/>
                </a:solidFill>
                <a:latin typeface="Arial"/>
                <a:cs typeface="Arial"/>
              </a:rPr>
              <a:t> </a:t>
            </a:r>
            <a:r>
              <a:rPr sz="2667" kern="0" spc="-13" dirty="0">
                <a:solidFill>
                  <a:srgbClr val="666666"/>
                </a:solidFill>
                <a:latin typeface="Arial"/>
                <a:cs typeface="Arial"/>
              </a:rPr>
              <a:t>does!</a:t>
            </a:r>
            <a:endParaRPr sz="2667" kern="0">
              <a:solidFill>
                <a:sysClr val="windowText" lastClr="000000"/>
              </a:solidFill>
              <a:latin typeface="Arial"/>
              <a:cs typeface="Arial"/>
            </a:endParaRPr>
          </a:p>
        </p:txBody>
      </p:sp>
      <p:pic>
        <p:nvPicPr>
          <p:cNvPr id="4" name="object 4"/>
          <p:cNvPicPr/>
          <p:nvPr/>
        </p:nvPicPr>
        <p:blipFill>
          <a:blip r:embed="rId2" cstate="print"/>
          <a:stretch>
            <a:fillRect/>
          </a:stretch>
        </p:blipFill>
        <p:spPr>
          <a:xfrm>
            <a:off x="8292796" y="0"/>
            <a:ext cx="3899203" cy="5524667"/>
          </a:xfrm>
          <a:prstGeom prst="rect">
            <a:avLst/>
          </a:prstGeom>
        </p:spPr>
      </p:pic>
      <p:pic>
        <p:nvPicPr>
          <p:cNvPr id="5" name="object 5"/>
          <p:cNvPicPr/>
          <p:nvPr/>
        </p:nvPicPr>
        <p:blipFill>
          <a:blip r:embed="rId3" cstate="print"/>
          <a:stretch>
            <a:fillRect/>
          </a:stretch>
        </p:blipFill>
        <p:spPr>
          <a:xfrm>
            <a:off x="852700" y="2848567"/>
            <a:ext cx="2532000" cy="3376000"/>
          </a:xfrm>
          <a:prstGeom prst="rect">
            <a:avLst/>
          </a:prstGeom>
        </p:spPr>
      </p:pic>
      <p:pic>
        <p:nvPicPr>
          <p:cNvPr id="6" name="object 6"/>
          <p:cNvPicPr/>
          <p:nvPr/>
        </p:nvPicPr>
        <p:blipFill>
          <a:blip r:embed="rId4" cstate="print"/>
          <a:stretch>
            <a:fillRect/>
          </a:stretch>
        </p:blipFill>
        <p:spPr>
          <a:xfrm>
            <a:off x="4598597" y="2231500"/>
            <a:ext cx="2994800" cy="3993067"/>
          </a:xfrm>
          <a:prstGeom prst="rect">
            <a:avLst/>
          </a:prstGeom>
        </p:spPr>
      </p:pic>
      <p:sp>
        <p:nvSpPr>
          <p:cNvPr id="7" name="object 7"/>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5"/>
              </a:rPr>
              <a:t>www.helloneighbor.io</a:t>
            </a:r>
            <a:endParaRPr sz="1600" kern="0">
              <a:solidFill>
                <a:sysClr val="windowText" lastClr="000000"/>
              </a:solidFill>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6967" y="463375"/>
            <a:ext cx="3203787" cy="714662"/>
          </a:xfrm>
          <a:prstGeom prst="rect">
            <a:avLst/>
          </a:prstGeom>
        </p:spPr>
        <p:txBody>
          <a:bodyPr vert="horz" wrap="square" lIns="0" tIns="16933" rIns="0" bIns="0" rtlCol="0">
            <a:spAutoFit/>
          </a:bodyPr>
          <a:lstStyle/>
          <a:p>
            <a:pPr marL="16933">
              <a:spcBef>
                <a:spcPts val="133"/>
              </a:spcBef>
            </a:pPr>
            <a:r>
              <a:rPr sz="4533" spc="-353" dirty="0"/>
              <a:t>As</a:t>
            </a:r>
            <a:r>
              <a:rPr sz="4533" spc="7" dirty="0"/>
              <a:t> </a:t>
            </a:r>
            <a:r>
              <a:rPr sz="4533" spc="-393" dirty="0"/>
              <a:t>You</a:t>
            </a:r>
            <a:r>
              <a:rPr sz="4533" spc="13" dirty="0"/>
              <a:t> </a:t>
            </a:r>
            <a:r>
              <a:rPr sz="4533" spc="-152" dirty="0"/>
              <a:t>Walk</a:t>
            </a:r>
            <a:endParaRPr sz="4533"/>
          </a:p>
        </p:txBody>
      </p:sp>
      <p:sp>
        <p:nvSpPr>
          <p:cNvPr id="6" name="object 6"/>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2"/>
              </a:rPr>
              <a:t>www.helloneighbor.io</a:t>
            </a:r>
            <a:endParaRPr sz="1600" kern="0">
              <a:solidFill>
                <a:sysClr val="windowText" lastClr="000000"/>
              </a:solidFill>
              <a:latin typeface="Arial"/>
              <a:cs typeface="Arial"/>
            </a:endParaRPr>
          </a:p>
        </p:txBody>
      </p:sp>
      <p:sp>
        <p:nvSpPr>
          <p:cNvPr id="3" name="object 3"/>
          <p:cNvSpPr txBox="1"/>
          <p:nvPr/>
        </p:nvSpPr>
        <p:spPr>
          <a:xfrm>
            <a:off x="899151" y="1379032"/>
            <a:ext cx="10151533" cy="1525268"/>
          </a:xfrm>
          <a:prstGeom prst="rect">
            <a:avLst/>
          </a:prstGeom>
        </p:spPr>
        <p:txBody>
          <a:bodyPr vert="horz" wrap="square" lIns="0" tIns="16933" rIns="0" bIns="0" rtlCol="0">
            <a:spAutoFit/>
          </a:bodyPr>
          <a:lstStyle/>
          <a:p>
            <a:pPr marL="433482" indent="-416550" defTabSz="1219170">
              <a:spcBef>
                <a:spcPts val="133"/>
              </a:spcBef>
              <a:buFontTx/>
              <a:buChar char="•"/>
              <a:tabLst>
                <a:tab pos="433482" algn="l"/>
              </a:tabLst>
            </a:pPr>
            <a:r>
              <a:rPr sz="2533" kern="0" spc="-33" dirty="0">
                <a:solidFill>
                  <a:srgbClr val="666666"/>
                </a:solidFill>
                <a:latin typeface="Arial"/>
                <a:cs typeface="Arial"/>
              </a:rPr>
              <a:t>Yellow</a:t>
            </a:r>
            <a:r>
              <a:rPr sz="2533" kern="0" spc="-27" dirty="0">
                <a:solidFill>
                  <a:srgbClr val="666666"/>
                </a:solidFill>
                <a:latin typeface="Arial"/>
                <a:cs typeface="Arial"/>
              </a:rPr>
              <a:t> </a:t>
            </a:r>
            <a:r>
              <a:rPr sz="2533" kern="0" spc="-13" dirty="0">
                <a:solidFill>
                  <a:srgbClr val="666666"/>
                </a:solidFill>
                <a:latin typeface="Arial"/>
                <a:cs typeface="Arial"/>
              </a:rPr>
              <a:t>sticky</a:t>
            </a:r>
            <a:r>
              <a:rPr sz="2533" kern="0" spc="-27" dirty="0">
                <a:solidFill>
                  <a:srgbClr val="666666"/>
                </a:solidFill>
                <a:latin typeface="Arial"/>
                <a:cs typeface="Arial"/>
              </a:rPr>
              <a:t> </a:t>
            </a:r>
            <a:r>
              <a:rPr sz="2533" kern="0" dirty="0">
                <a:solidFill>
                  <a:srgbClr val="666666"/>
                </a:solidFill>
                <a:latin typeface="Arial"/>
                <a:cs typeface="Arial"/>
              </a:rPr>
              <a:t>note:</a:t>
            </a:r>
            <a:r>
              <a:rPr sz="2533" kern="0" spc="-27" dirty="0">
                <a:solidFill>
                  <a:srgbClr val="666666"/>
                </a:solidFill>
                <a:latin typeface="Arial"/>
                <a:cs typeface="Arial"/>
              </a:rPr>
              <a:t> </a:t>
            </a:r>
            <a:r>
              <a:rPr sz="2533" kern="0" dirty="0">
                <a:solidFill>
                  <a:srgbClr val="666666"/>
                </a:solidFill>
                <a:latin typeface="Arial"/>
                <a:cs typeface="Arial"/>
              </a:rPr>
              <a:t>what</a:t>
            </a:r>
            <a:r>
              <a:rPr sz="2533" kern="0" spc="-27" dirty="0">
                <a:solidFill>
                  <a:srgbClr val="666666"/>
                </a:solidFill>
                <a:latin typeface="Arial"/>
                <a:cs typeface="Arial"/>
              </a:rPr>
              <a:t> </a:t>
            </a:r>
            <a:r>
              <a:rPr sz="2533" kern="0" spc="-13" dirty="0">
                <a:solidFill>
                  <a:srgbClr val="666666"/>
                </a:solidFill>
                <a:latin typeface="Arial"/>
                <a:cs typeface="Arial"/>
              </a:rPr>
              <a:t>stands</a:t>
            </a:r>
            <a:r>
              <a:rPr sz="2533" kern="0" spc="-20" dirty="0">
                <a:solidFill>
                  <a:srgbClr val="666666"/>
                </a:solidFill>
                <a:latin typeface="Arial"/>
                <a:cs typeface="Arial"/>
              </a:rPr>
              <a:t> </a:t>
            </a:r>
            <a:r>
              <a:rPr sz="2533" kern="0" spc="33" dirty="0">
                <a:solidFill>
                  <a:srgbClr val="666666"/>
                </a:solidFill>
                <a:latin typeface="Arial"/>
                <a:cs typeface="Arial"/>
              </a:rPr>
              <a:t>out</a:t>
            </a:r>
            <a:endParaRPr sz="2533" kern="0">
              <a:solidFill>
                <a:sysClr val="windowText" lastClr="000000"/>
              </a:solidFill>
              <a:latin typeface="Arial"/>
              <a:cs typeface="Arial"/>
            </a:endParaRPr>
          </a:p>
          <a:p>
            <a:pPr marL="433482" indent="-416550" defTabSz="1219170">
              <a:lnSpc>
                <a:spcPts val="3020"/>
              </a:lnSpc>
              <a:spcBef>
                <a:spcPts val="27"/>
              </a:spcBef>
              <a:buFontTx/>
              <a:buChar char="•"/>
              <a:tabLst>
                <a:tab pos="433482" algn="l"/>
              </a:tabLst>
            </a:pPr>
            <a:r>
              <a:rPr sz="2533" kern="0" spc="-27" dirty="0">
                <a:solidFill>
                  <a:srgbClr val="666666"/>
                </a:solidFill>
                <a:latin typeface="Arial"/>
                <a:cs typeface="Arial"/>
              </a:rPr>
              <a:t>Pink</a:t>
            </a:r>
            <a:r>
              <a:rPr sz="2533" kern="0" spc="60" dirty="0">
                <a:solidFill>
                  <a:srgbClr val="666666"/>
                </a:solidFill>
                <a:latin typeface="Arial"/>
                <a:cs typeface="Arial"/>
              </a:rPr>
              <a:t> </a:t>
            </a:r>
            <a:r>
              <a:rPr sz="2533" kern="0" spc="-13" dirty="0">
                <a:solidFill>
                  <a:srgbClr val="666666"/>
                </a:solidFill>
                <a:latin typeface="Arial"/>
                <a:cs typeface="Arial"/>
              </a:rPr>
              <a:t>sticky</a:t>
            </a:r>
            <a:r>
              <a:rPr sz="2533" kern="0" spc="67" dirty="0">
                <a:solidFill>
                  <a:srgbClr val="666666"/>
                </a:solidFill>
                <a:latin typeface="Arial"/>
                <a:cs typeface="Arial"/>
              </a:rPr>
              <a:t> </a:t>
            </a:r>
            <a:r>
              <a:rPr sz="2533" kern="0" dirty="0">
                <a:solidFill>
                  <a:srgbClr val="666666"/>
                </a:solidFill>
                <a:latin typeface="Arial"/>
                <a:cs typeface="Arial"/>
              </a:rPr>
              <a:t>note:</a:t>
            </a:r>
            <a:r>
              <a:rPr sz="2533" kern="0" spc="67" dirty="0">
                <a:solidFill>
                  <a:srgbClr val="666666"/>
                </a:solidFill>
                <a:latin typeface="Arial"/>
                <a:cs typeface="Arial"/>
              </a:rPr>
              <a:t> </a:t>
            </a:r>
            <a:r>
              <a:rPr sz="2533" kern="0" dirty="0">
                <a:solidFill>
                  <a:srgbClr val="666666"/>
                </a:solidFill>
                <a:latin typeface="Arial"/>
                <a:cs typeface="Arial"/>
              </a:rPr>
              <a:t>something</a:t>
            </a:r>
            <a:r>
              <a:rPr sz="2533" kern="0" spc="67" dirty="0">
                <a:solidFill>
                  <a:srgbClr val="666666"/>
                </a:solidFill>
                <a:latin typeface="Arial"/>
                <a:cs typeface="Arial"/>
              </a:rPr>
              <a:t> </a:t>
            </a:r>
            <a:r>
              <a:rPr sz="2533" kern="0" dirty="0">
                <a:solidFill>
                  <a:srgbClr val="666666"/>
                </a:solidFill>
                <a:latin typeface="Arial"/>
                <a:cs typeface="Arial"/>
              </a:rPr>
              <a:t>new</a:t>
            </a:r>
            <a:r>
              <a:rPr sz="2533" kern="0" spc="67" dirty="0">
                <a:solidFill>
                  <a:srgbClr val="666666"/>
                </a:solidFill>
                <a:latin typeface="Arial"/>
                <a:cs typeface="Arial"/>
              </a:rPr>
              <a:t> </a:t>
            </a:r>
            <a:r>
              <a:rPr sz="2533" kern="0" dirty="0">
                <a:solidFill>
                  <a:srgbClr val="666666"/>
                </a:solidFill>
                <a:latin typeface="Arial"/>
                <a:cs typeface="Arial"/>
              </a:rPr>
              <a:t>you</a:t>
            </a:r>
            <a:r>
              <a:rPr sz="2533" kern="0" spc="67" dirty="0">
                <a:solidFill>
                  <a:srgbClr val="666666"/>
                </a:solidFill>
                <a:latin typeface="Arial"/>
                <a:cs typeface="Arial"/>
              </a:rPr>
              <a:t> </a:t>
            </a:r>
            <a:r>
              <a:rPr sz="2533" kern="0" dirty="0">
                <a:solidFill>
                  <a:srgbClr val="666666"/>
                </a:solidFill>
                <a:latin typeface="Arial"/>
                <a:cs typeface="Arial"/>
              </a:rPr>
              <a:t>learned/observe</a:t>
            </a:r>
            <a:r>
              <a:rPr sz="2533" kern="0" spc="67" dirty="0">
                <a:solidFill>
                  <a:srgbClr val="666666"/>
                </a:solidFill>
                <a:latin typeface="Arial"/>
                <a:cs typeface="Arial"/>
              </a:rPr>
              <a:t> </a:t>
            </a:r>
            <a:r>
              <a:rPr sz="2533" kern="0" dirty="0">
                <a:solidFill>
                  <a:srgbClr val="666666"/>
                </a:solidFill>
                <a:latin typeface="Arial"/>
                <a:cs typeface="Arial"/>
              </a:rPr>
              <a:t>about</a:t>
            </a:r>
            <a:r>
              <a:rPr sz="2533" kern="0" spc="67" dirty="0">
                <a:solidFill>
                  <a:srgbClr val="666666"/>
                </a:solidFill>
                <a:latin typeface="Arial"/>
                <a:cs typeface="Arial"/>
              </a:rPr>
              <a:t> </a:t>
            </a:r>
            <a:r>
              <a:rPr sz="2533" kern="0" dirty="0">
                <a:solidFill>
                  <a:srgbClr val="666666"/>
                </a:solidFill>
                <a:latin typeface="Arial"/>
                <a:cs typeface="Arial"/>
              </a:rPr>
              <a:t>a</a:t>
            </a:r>
            <a:r>
              <a:rPr sz="2533" kern="0" spc="60" dirty="0">
                <a:solidFill>
                  <a:srgbClr val="666666"/>
                </a:solidFill>
                <a:latin typeface="Arial"/>
                <a:cs typeface="Arial"/>
              </a:rPr>
              <a:t> </a:t>
            </a:r>
            <a:r>
              <a:rPr sz="2533" kern="0" spc="-13" dirty="0">
                <a:solidFill>
                  <a:srgbClr val="666666"/>
                </a:solidFill>
                <a:latin typeface="Arial"/>
                <a:cs typeface="Arial"/>
              </a:rPr>
              <a:t>client</a:t>
            </a:r>
            <a:endParaRPr sz="2533" kern="0">
              <a:solidFill>
                <a:sysClr val="windowText" lastClr="000000"/>
              </a:solidFill>
              <a:latin typeface="Arial"/>
              <a:cs typeface="Arial"/>
            </a:endParaRPr>
          </a:p>
          <a:p>
            <a:pPr marL="434329" marR="171022" indent="-412316" defTabSz="1219170">
              <a:lnSpc>
                <a:spcPts val="2907"/>
              </a:lnSpc>
              <a:spcBef>
                <a:spcPts val="53"/>
              </a:spcBef>
              <a:buFontTx/>
              <a:buChar char="•"/>
              <a:tabLst>
                <a:tab pos="434329" algn="l"/>
              </a:tabLst>
            </a:pPr>
            <a:r>
              <a:rPr sz="2400" kern="0" dirty="0">
                <a:solidFill>
                  <a:srgbClr val="666666"/>
                </a:solidFill>
                <a:latin typeface="Arial"/>
                <a:cs typeface="Arial"/>
              </a:rPr>
              <a:t>Blue</a:t>
            </a:r>
            <a:r>
              <a:rPr sz="2400" kern="0" spc="53" dirty="0">
                <a:solidFill>
                  <a:srgbClr val="666666"/>
                </a:solidFill>
                <a:latin typeface="Arial"/>
                <a:cs typeface="Arial"/>
              </a:rPr>
              <a:t> </a:t>
            </a:r>
            <a:r>
              <a:rPr sz="2400" kern="0" spc="-13" dirty="0">
                <a:solidFill>
                  <a:srgbClr val="666666"/>
                </a:solidFill>
                <a:latin typeface="Arial"/>
                <a:cs typeface="Arial"/>
              </a:rPr>
              <a:t>sticky</a:t>
            </a:r>
            <a:r>
              <a:rPr sz="2400" kern="0" spc="53" dirty="0">
                <a:solidFill>
                  <a:srgbClr val="666666"/>
                </a:solidFill>
                <a:latin typeface="Arial"/>
                <a:cs typeface="Arial"/>
              </a:rPr>
              <a:t> </a:t>
            </a:r>
            <a:r>
              <a:rPr sz="2400" kern="0" dirty="0">
                <a:solidFill>
                  <a:srgbClr val="666666"/>
                </a:solidFill>
                <a:latin typeface="Arial"/>
                <a:cs typeface="Arial"/>
              </a:rPr>
              <a:t>note:</a:t>
            </a:r>
            <a:r>
              <a:rPr sz="2400" kern="0" spc="53" dirty="0">
                <a:solidFill>
                  <a:srgbClr val="666666"/>
                </a:solidFill>
                <a:latin typeface="Arial"/>
                <a:cs typeface="Arial"/>
              </a:rPr>
              <a:t> </a:t>
            </a:r>
            <a:r>
              <a:rPr sz="2400" kern="0" dirty="0">
                <a:solidFill>
                  <a:srgbClr val="666666"/>
                </a:solidFill>
                <a:latin typeface="Arial"/>
                <a:cs typeface="Arial"/>
              </a:rPr>
              <a:t>an</a:t>
            </a:r>
            <a:r>
              <a:rPr sz="2400" kern="0" spc="60" dirty="0">
                <a:solidFill>
                  <a:srgbClr val="666666"/>
                </a:solidFill>
                <a:latin typeface="Arial"/>
                <a:cs typeface="Arial"/>
              </a:rPr>
              <a:t> </a:t>
            </a:r>
            <a:r>
              <a:rPr sz="2400" kern="0" dirty="0">
                <a:solidFill>
                  <a:srgbClr val="666666"/>
                </a:solidFill>
                <a:latin typeface="Arial"/>
                <a:cs typeface="Arial"/>
              </a:rPr>
              <a:t>open-ended</a:t>
            </a:r>
            <a:r>
              <a:rPr sz="2400" kern="0" spc="53" dirty="0">
                <a:solidFill>
                  <a:srgbClr val="666666"/>
                </a:solidFill>
                <a:latin typeface="Arial"/>
                <a:cs typeface="Arial"/>
              </a:rPr>
              <a:t> </a:t>
            </a:r>
            <a:r>
              <a:rPr sz="2400" kern="0" dirty="0">
                <a:solidFill>
                  <a:srgbClr val="666666"/>
                </a:solidFill>
                <a:latin typeface="Arial"/>
                <a:cs typeface="Arial"/>
              </a:rPr>
              <a:t>question</a:t>
            </a:r>
            <a:r>
              <a:rPr sz="2400" kern="0" spc="53" dirty="0">
                <a:solidFill>
                  <a:srgbClr val="666666"/>
                </a:solidFill>
                <a:latin typeface="Arial"/>
                <a:cs typeface="Arial"/>
              </a:rPr>
              <a:t> </a:t>
            </a:r>
            <a:r>
              <a:rPr sz="2400" kern="0" dirty="0">
                <a:solidFill>
                  <a:srgbClr val="666666"/>
                </a:solidFill>
                <a:latin typeface="Arial"/>
                <a:cs typeface="Arial"/>
              </a:rPr>
              <a:t>you</a:t>
            </a:r>
            <a:r>
              <a:rPr sz="2400" kern="0" spc="53" dirty="0">
                <a:solidFill>
                  <a:srgbClr val="666666"/>
                </a:solidFill>
                <a:latin typeface="Arial"/>
                <a:cs typeface="Arial"/>
              </a:rPr>
              <a:t> </a:t>
            </a:r>
            <a:r>
              <a:rPr sz="2400" kern="0" dirty="0">
                <a:solidFill>
                  <a:srgbClr val="666666"/>
                </a:solidFill>
                <a:latin typeface="Arial"/>
                <a:cs typeface="Arial"/>
              </a:rPr>
              <a:t>could</a:t>
            </a:r>
            <a:r>
              <a:rPr sz="2400" kern="0" spc="60" dirty="0">
                <a:solidFill>
                  <a:srgbClr val="666666"/>
                </a:solidFill>
                <a:latin typeface="Arial"/>
                <a:cs typeface="Arial"/>
              </a:rPr>
              <a:t> </a:t>
            </a:r>
            <a:r>
              <a:rPr sz="2400" kern="0" spc="-87" dirty="0">
                <a:solidFill>
                  <a:srgbClr val="666666"/>
                </a:solidFill>
                <a:latin typeface="Arial"/>
                <a:cs typeface="Arial"/>
              </a:rPr>
              <a:t>ask</a:t>
            </a:r>
            <a:r>
              <a:rPr sz="2400" kern="0" spc="53" dirty="0">
                <a:solidFill>
                  <a:srgbClr val="666666"/>
                </a:solidFill>
                <a:latin typeface="Arial"/>
                <a:cs typeface="Arial"/>
              </a:rPr>
              <a:t> </a:t>
            </a:r>
            <a:r>
              <a:rPr sz="2400" kern="0" spc="100" dirty="0">
                <a:solidFill>
                  <a:srgbClr val="666666"/>
                </a:solidFill>
                <a:latin typeface="Arial"/>
                <a:cs typeface="Arial"/>
              </a:rPr>
              <a:t>to</a:t>
            </a:r>
            <a:r>
              <a:rPr sz="2400" kern="0" spc="53" dirty="0">
                <a:solidFill>
                  <a:srgbClr val="666666"/>
                </a:solidFill>
                <a:latin typeface="Arial"/>
                <a:cs typeface="Arial"/>
              </a:rPr>
              <a:t> </a:t>
            </a:r>
            <a:r>
              <a:rPr sz="2400" kern="0" dirty="0">
                <a:solidFill>
                  <a:srgbClr val="666666"/>
                </a:solidFill>
                <a:latin typeface="Arial"/>
                <a:cs typeface="Arial"/>
              </a:rPr>
              <a:t>learn</a:t>
            </a:r>
            <a:r>
              <a:rPr sz="2400" kern="0" spc="53" dirty="0">
                <a:solidFill>
                  <a:srgbClr val="666666"/>
                </a:solidFill>
                <a:latin typeface="Arial"/>
                <a:cs typeface="Arial"/>
              </a:rPr>
              <a:t> </a:t>
            </a:r>
            <a:r>
              <a:rPr sz="2400" kern="0" spc="-27" dirty="0">
                <a:solidFill>
                  <a:srgbClr val="666666"/>
                </a:solidFill>
                <a:latin typeface="Arial"/>
                <a:cs typeface="Arial"/>
              </a:rPr>
              <a:t>more </a:t>
            </a:r>
            <a:r>
              <a:rPr sz="2400" kern="0" dirty="0">
                <a:solidFill>
                  <a:srgbClr val="666666"/>
                </a:solidFill>
                <a:latin typeface="Arial"/>
                <a:cs typeface="Arial"/>
              </a:rPr>
              <a:t>about</a:t>
            </a:r>
            <a:r>
              <a:rPr sz="2400" kern="0" spc="240" dirty="0">
                <a:solidFill>
                  <a:srgbClr val="666666"/>
                </a:solidFill>
                <a:latin typeface="Arial"/>
                <a:cs typeface="Arial"/>
              </a:rPr>
              <a:t> </a:t>
            </a:r>
            <a:r>
              <a:rPr sz="2400" kern="0" spc="-13" dirty="0">
                <a:solidFill>
                  <a:srgbClr val="666666"/>
                </a:solidFill>
                <a:latin typeface="Arial"/>
                <a:cs typeface="Arial"/>
              </a:rPr>
              <a:t>someone</a:t>
            </a:r>
            <a:endParaRPr sz="2400" kern="0">
              <a:solidFill>
                <a:sysClr val="windowText" lastClr="000000"/>
              </a:solidFill>
              <a:latin typeface="Arial"/>
              <a:cs typeface="Arial"/>
            </a:endParaRPr>
          </a:p>
        </p:txBody>
      </p:sp>
      <p:sp>
        <p:nvSpPr>
          <p:cNvPr id="4" name="object 4"/>
          <p:cNvSpPr txBox="1"/>
          <p:nvPr/>
        </p:nvSpPr>
        <p:spPr>
          <a:xfrm>
            <a:off x="706967" y="3046143"/>
            <a:ext cx="2733040" cy="714662"/>
          </a:xfrm>
          <a:prstGeom prst="rect">
            <a:avLst/>
          </a:prstGeom>
        </p:spPr>
        <p:txBody>
          <a:bodyPr vert="horz" wrap="square" lIns="0" tIns="16933" rIns="0" bIns="0" rtlCol="0">
            <a:spAutoFit/>
          </a:bodyPr>
          <a:lstStyle/>
          <a:p>
            <a:pPr marL="16933" defTabSz="1219170">
              <a:spcBef>
                <a:spcPts val="133"/>
              </a:spcBef>
            </a:pPr>
            <a:r>
              <a:rPr sz="4533" b="1" kern="0" spc="-293" dirty="0">
                <a:solidFill>
                  <a:srgbClr val="02218C"/>
                </a:solidFill>
                <a:latin typeface="Arial"/>
                <a:cs typeface="Arial"/>
              </a:rPr>
              <a:t>Discussion</a:t>
            </a:r>
            <a:endParaRPr sz="4533" kern="0">
              <a:solidFill>
                <a:sysClr val="windowText" lastClr="000000"/>
              </a:solidFill>
              <a:latin typeface="Arial"/>
              <a:cs typeface="Arial"/>
            </a:endParaRPr>
          </a:p>
        </p:txBody>
      </p:sp>
      <p:sp>
        <p:nvSpPr>
          <p:cNvPr id="5" name="object 5"/>
          <p:cNvSpPr txBox="1"/>
          <p:nvPr/>
        </p:nvSpPr>
        <p:spPr>
          <a:xfrm>
            <a:off x="893246" y="4000820"/>
            <a:ext cx="9615593" cy="1674817"/>
          </a:xfrm>
          <a:prstGeom prst="rect">
            <a:avLst/>
          </a:prstGeom>
        </p:spPr>
        <p:txBody>
          <a:bodyPr vert="horz" wrap="square" lIns="0" tIns="33020" rIns="0" bIns="0" rtlCol="0">
            <a:spAutoFit/>
          </a:bodyPr>
          <a:lstStyle/>
          <a:p>
            <a:pPr marL="439409" marR="507987" indent="-423323" defTabSz="1219170">
              <a:lnSpc>
                <a:spcPts val="3173"/>
              </a:lnSpc>
              <a:spcBef>
                <a:spcPts val="260"/>
              </a:spcBef>
              <a:buFontTx/>
              <a:buChar char="•"/>
              <a:tabLst>
                <a:tab pos="439409" algn="l"/>
              </a:tabLst>
            </a:pPr>
            <a:r>
              <a:rPr sz="2667" kern="0" dirty="0">
                <a:solidFill>
                  <a:srgbClr val="666666"/>
                </a:solidFill>
                <a:latin typeface="Arial"/>
                <a:cs typeface="Arial"/>
              </a:rPr>
              <a:t>What</a:t>
            </a:r>
            <a:r>
              <a:rPr sz="2667" kern="0" spc="53" dirty="0">
                <a:solidFill>
                  <a:srgbClr val="666666"/>
                </a:solidFill>
                <a:latin typeface="Arial"/>
                <a:cs typeface="Arial"/>
              </a:rPr>
              <a:t> </a:t>
            </a:r>
            <a:r>
              <a:rPr sz="2667" kern="0" spc="107" dirty="0">
                <a:solidFill>
                  <a:srgbClr val="666666"/>
                </a:solidFill>
                <a:latin typeface="Arial"/>
                <a:cs typeface="Arial"/>
              </a:rPr>
              <a:t>did</a:t>
            </a:r>
            <a:r>
              <a:rPr sz="2667" kern="0" spc="53" dirty="0">
                <a:solidFill>
                  <a:srgbClr val="666666"/>
                </a:solidFill>
                <a:latin typeface="Arial"/>
                <a:cs typeface="Arial"/>
              </a:rPr>
              <a:t> </a:t>
            </a:r>
            <a:r>
              <a:rPr sz="2667" kern="0" dirty="0">
                <a:solidFill>
                  <a:srgbClr val="666666"/>
                </a:solidFill>
                <a:latin typeface="Arial"/>
                <a:cs typeface="Arial"/>
              </a:rPr>
              <a:t>you</a:t>
            </a:r>
            <a:r>
              <a:rPr sz="2667" kern="0" spc="60" dirty="0">
                <a:solidFill>
                  <a:srgbClr val="666666"/>
                </a:solidFill>
                <a:latin typeface="Arial"/>
                <a:cs typeface="Arial"/>
              </a:rPr>
              <a:t> </a:t>
            </a:r>
            <a:r>
              <a:rPr sz="2667" kern="0" dirty="0">
                <a:solidFill>
                  <a:srgbClr val="666666"/>
                </a:solidFill>
                <a:latin typeface="Arial"/>
                <a:cs typeface="Arial"/>
              </a:rPr>
              <a:t>notice</a:t>
            </a:r>
            <a:r>
              <a:rPr sz="2667" kern="0" spc="53" dirty="0">
                <a:solidFill>
                  <a:srgbClr val="666666"/>
                </a:solidFill>
                <a:latin typeface="Arial"/>
                <a:cs typeface="Arial"/>
              </a:rPr>
              <a:t> </a:t>
            </a:r>
            <a:r>
              <a:rPr sz="2667" kern="0" spc="-87" dirty="0">
                <a:solidFill>
                  <a:srgbClr val="666666"/>
                </a:solidFill>
                <a:latin typeface="Arial"/>
                <a:cs typeface="Arial"/>
              </a:rPr>
              <a:t>across</a:t>
            </a:r>
            <a:r>
              <a:rPr sz="2667" kern="0" spc="53" dirty="0">
                <a:solidFill>
                  <a:srgbClr val="666666"/>
                </a:solidFill>
                <a:latin typeface="Arial"/>
                <a:cs typeface="Arial"/>
              </a:rPr>
              <a:t> </a:t>
            </a:r>
            <a:r>
              <a:rPr sz="2667" kern="0" dirty="0">
                <a:solidFill>
                  <a:srgbClr val="666666"/>
                </a:solidFill>
                <a:latin typeface="Arial"/>
                <a:cs typeface="Arial"/>
              </a:rPr>
              <a:t>the</a:t>
            </a:r>
            <a:r>
              <a:rPr sz="2667" kern="0" spc="60" dirty="0">
                <a:solidFill>
                  <a:srgbClr val="666666"/>
                </a:solidFill>
                <a:latin typeface="Arial"/>
                <a:cs typeface="Arial"/>
              </a:rPr>
              <a:t> </a:t>
            </a:r>
            <a:r>
              <a:rPr sz="2667" kern="0" dirty="0">
                <a:solidFill>
                  <a:srgbClr val="666666"/>
                </a:solidFill>
                <a:latin typeface="Arial"/>
                <a:cs typeface="Arial"/>
              </a:rPr>
              <a:t>galleries</a:t>
            </a:r>
            <a:r>
              <a:rPr sz="2667" kern="0" spc="53" dirty="0">
                <a:solidFill>
                  <a:srgbClr val="666666"/>
                </a:solidFill>
                <a:latin typeface="Arial"/>
                <a:cs typeface="Arial"/>
              </a:rPr>
              <a:t> </a:t>
            </a:r>
            <a:r>
              <a:rPr sz="2667" kern="0" dirty="0">
                <a:solidFill>
                  <a:srgbClr val="666666"/>
                </a:solidFill>
                <a:latin typeface="Arial"/>
                <a:cs typeface="Arial"/>
              </a:rPr>
              <a:t>about</a:t>
            </a:r>
            <a:r>
              <a:rPr sz="2667" kern="0" spc="60" dirty="0">
                <a:solidFill>
                  <a:srgbClr val="666666"/>
                </a:solidFill>
                <a:latin typeface="Arial"/>
                <a:cs typeface="Arial"/>
              </a:rPr>
              <a:t> </a:t>
            </a:r>
            <a:r>
              <a:rPr sz="2667" kern="0" dirty="0">
                <a:solidFill>
                  <a:srgbClr val="666666"/>
                </a:solidFill>
                <a:latin typeface="Arial"/>
                <a:cs typeface="Arial"/>
              </a:rPr>
              <a:t>family</a:t>
            </a:r>
            <a:r>
              <a:rPr sz="2667" kern="0" spc="53" dirty="0">
                <a:solidFill>
                  <a:srgbClr val="666666"/>
                </a:solidFill>
                <a:latin typeface="Arial"/>
                <a:cs typeface="Arial"/>
              </a:rPr>
              <a:t> </a:t>
            </a:r>
            <a:r>
              <a:rPr sz="2667" kern="0" spc="-33" dirty="0">
                <a:solidFill>
                  <a:srgbClr val="666666"/>
                </a:solidFill>
                <a:latin typeface="Arial"/>
                <a:cs typeface="Arial"/>
              </a:rPr>
              <a:t>and </a:t>
            </a:r>
            <a:r>
              <a:rPr sz="2667" kern="0" dirty="0">
                <a:solidFill>
                  <a:srgbClr val="666666"/>
                </a:solidFill>
                <a:latin typeface="Arial"/>
                <a:cs typeface="Arial"/>
              </a:rPr>
              <a:t>individual</a:t>
            </a:r>
            <a:r>
              <a:rPr sz="2667" kern="0" spc="253" dirty="0">
                <a:solidFill>
                  <a:srgbClr val="666666"/>
                </a:solidFill>
                <a:latin typeface="Arial"/>
                <a:cs typeface="Arial"/>
              </a:rPr>
              <a:t> </a:t>
            </a:r>
            <a:r>
              <a:rPr sz="2667" kern="0" spc="-13" dirty="0">
                <a:solidFill>
                  <a:srgbClr val="666666"/>
                </a:solidFill>
                <a:latin typeface="Arial"/>
                <a:cs typeface="Arial"/>
              </a:rPr>
              <a:t>experiences?</a:t>
            </a:r>
            <a:endParaRPr sz="2667" kern="0">
              <a:solidFill>
                <a:sysClr val="windowText" lastClr="000000"/>
              </a:solidFill>
              <a:latin typeface="Arial"/>
              <a:cs typeface="Arial"/>
            </a:endParaRPr>
          </a:p>
          <a:p>
            <a:pPr marL="439409" marR="6773" indent="-423323" defTabSz="1219170">
              <a:lnSpc>
                <a:spcPts val="3200"/>
              </a:lnSpc>
              <a:buFontTx/>
              <a:buChar char="•"/>
              <a:tabLst>
                <a:tab pos="439409" algn="l"/>
              </a:tabLst>
            </a:pPr>
            <a:r>
              <a:rPr sz="2667" kern="0" dirty="0">
                <a:solidFill>
                  <a:srgbClr val="666666"/>
                </a:solidFill>
                <a:latin typeface="Arial"/>
                <a:cs typeface="Arial"/>
              </a:rPr>
              <a:t>What</a:t>
            </a:r>
            <a:r>
              <a:rPr sz="2667" kern="0" spc="60" dirty="0">
                <a:solidFill>
                  <a:srgbClr val="666666"/>
                </a:solidFill>
                <a:latin typeface="Arial"/>
                <a:cs typeface="Arial"/>
              </a:rPr>
              <a:t> </a:t>
            </a:r>
            <a:r>
              <a:rPr sz="2667" kern="0" dirty="0">
                <a:solidFill>
                  <a:srgbClr val="666666"/>
                </a:solidFill>
                <a:latin typeface="Arial"/>
                <a:cs typeface="Arial"/>
              </a:rPr>
              <a:t>would</a:t>
            </a:r>
            <a:r>
              <a:rPr sz="2667" kern="0" spc="60" dirty="0">
                <a:solidFill>
                  <a:srgbClr val="666666"/>
                </a:solidFill>
                <a:latin typeface="Arial"/>
                <a:cs typeface="Arial"/>
              </a:rPr>
              <a:t> </a:t>
            </a:r>
            <a:r>
              <a:rPr sz="2667" kern="0" dirty="0">
                <a:solidFill>
                  <a:srgbClr val="666666"/>
                </a:solidFill>
                <a:latin typeface="Arial"/>
                <a:cs typeface="Arial"/>
              </a:rPr>
              <a:t>you</a:t>
            </a:r>
            <a:r>
              <a:rPr sz="2667" kern="0" spc="60" dirty="0">
                <a:solidFill>
                  <a:srgbClr val="666666"/>
                </a:solidFill>
                <a:latin typeface="Arial"/>
                <a:cs typeface="Arial"/>
              </a:rPr>
              <a:t> </a:t>
            </a:r>
            <a:r>
              <a:rPr sz="2667" kern="0" dirty="0">
                <a:solidFill>
                  <a:srgbClr val="666666"/>
                </a:solidFill>
                <a:latin typeface="Arial"/>
                <a:cs typeface="Arial"/>
              </a:rPr>
              <a:t>like</a:t>
            </a:r>
            <a:r>
              <a:rPr sz="2667" kern="0" spc="67" dirty="0">
                <a:solidFill>
                  <a:srgbClr val="666666"/>
                </a:solidFill>
                <a:latin typeface="Arial"/>
                <a:cs typeface="Arial"/>
              </a:rPr>
              <a:t> </a:t>
            </a:r>
            <a:r>
              <a:rPr sz="2667" kern="0" spc="107" dirty="0">
                <a:solidFill>
                  <a:srgbClr val="666666"/>
                </a:solidFill>
                <a:latin typeface="Arial"/>
                <a:cs typeface="Arial"/>
              </a:rPr>
              <a:t>to</a:t>
            </a:r>
            <a:r>
              <a:rPr sz="2667" kern="0" spc="60" dirty="0">
                <a:solidFill>
                  <a:srgbClr val="666666"/>
                </a:solidFill>
                <a:latin typeface="Arial"/>
                <a:cs typeface="Arial"/>
              </a:rPr>
              <a:t> </a:t>
            </a:r>
            <a:r>
              <a:rPr sz="2667" kern="0" dirty="0">
                <a:solidFill>
                  <a:srgbClr val="666666"/>
                </a:solidFill>
                <a:latin typeface="Arial"/>
                <a:cs typeface="Arial"/>
              </a:rPr>
              <a:t>explore</a:t>
            </a:r>
            <a:r>
              <a:rPr sz="2667" kern="0" spc="60" dirty="0">
                <a:solidFill>
                  <a:srgbClr val="666666"/>
                </a:solidFill>
                <a:latin typeface="Arial"/>
                <a:cs typeface="Arial"/>
              </a:rPr>
              <a:t> </a:t>
            </a:r>
            <a:r>
              <a:rPr sz="2667" kern="0" dirty="0">
                <a:solidFill>
                  <a:srgbClr val="666666"/>
                </a:solidFill>
                <a:latin typeface="Arial"/>
                <a:cs typeface="Arial"/>
              </a:rPr>
              <a:t>in</a:t>
            </a:r>
            <a:r>
              <a:rPr sz="2667" kern="0" spc="67" dirty="0">
                <a:solidFill>
                  <a:srgbClr val="666666"/>
                </a:solidFill>
                <a:latin typeface="Arial"/>
                <a:cs typeface="Arial"/>
              </a:rPr>
              <a:t> </a:t>
            </a:r>
            <a:r>
              <a:rPr sz="2667" kern="0" dirty="0">
                <a:solidFill>
                  <a:srgbClr val="666666"/>
                </a:solidFill>
                <a:latin typeface="Arial"/>
                <a:cs typeface="Arial"/>
              </a:rPr>
              <a:t>future</a:t>
            </a:r>
            <a:r>
              <a:rPr sz="2667" kern="0" spc="60" dirty="0">
                <a:solidFill>
                  <a:srgbClr val="666666"/>
                </a:solidFill>
                <a:latin typeface="Arial"/>
                <a:cs typeface="Arial"/>
              </a:rPr>
              <a:t> </a:t>
            </a:r>
            <a:r>
              <a:rPr sz="2667" kern="0" spc="-80" dirty="0">
                <a:solidFill>
                  <a:srgbClr val="666666"/>
                </a:solidFill>
                <a:latin typeface="Arial"/>
                <a:cs typeface="Arial"/>
              </a:rPr>
              <a:t>sessions</a:t>
            </a:r>
            <a:r>
              <a:rPr sz="2667" kern="0" spc="60" dirty="0">
                <a:solidFill>
                  <a:srgbClr val="666666"/>
                </a:solidFill>
                <a:latin typeface="Arial"/>
                <a:cs typeface="Arial"/>
              </a:rPr>
              <a:t> </a:t>
            </a:r>
            <a:r>
              <a:rPr sz="2667" kern="0" dirty="0">
                <a:solidFill>
                  <a:srgbClr val="666666"/>
                </a:solidFill>
                <a:latin typeface="Arial"/>
                <a:cs typeface="Arial"/>
              </a:rPr>
              <a:t>around</a:t>
            </a:r>
            <a:r>
              <a:rPr sz="2667" kern="0" spc="60" dirty="0">
                <a:solidFill>
                  <a:srgbClr val="666666"/>
                </a:solidFill>
                <a:latin typeface="Arial"/>
                <a:cs typeface="Arial"/>
              </a:rPr>
              <a:t> </a:t>
            </a:r>
            <a:r>
              <a:rPr sz="2667" kern="0" spc="-27" dirty="0">
                <a:solidFill>
                  <a:srgbClr val="666666"/>
                </a:solidFill>
                <a:latin typeface="Arial"/>
                <a:cs typeface="Arial"/>
              </a:rPr>
              <a:t>this </a:t>
            </a:r>
            <a:r>
              <a:rPr sz="2667" kern="0" spc="-13" dirty="0">
                <a:solidFill>
                  <a:srgbClr val="666666"/>
                </a:solidFill>
                <a:latin typeface="Arial"/>
                <a:cs typeface="Arial"/>
              </a:rPr>
              <a:t>topic?</a:t>
            </a:r>
            <a:endParaRPr sz="2667" kern="0">
              <a:solidFill>
                <a:sysClr val="windowText" lastClr="000000"/>
              </a:solidFill>
              <a:latin typeface="Arial"/>
              <a:cs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214986" y="6390616"/>
            <a:ext cx="2010833" cy="263320"/>
          </a:xfrm>
          <a:prstGeom prst="rect">
            <a:avLst/>
          </a:prstGeom>
        </p:spPr>
        <p:txBody>
          <a:bodyPr vert="horz" wrap="square" lIns="0" tIns="16933" rIns="0" bIns="0" rtlCol="0">
            <a:spAutoFit/>
          </a:bodyPr>
          <a:lstStyle/>
          <a:p>
            <a:pPr marL="16933" defTabSz="1219170">
              <a:spcBef>
                <a:spcPts val="133"/>
              </a:spcBef>
            </a:pPr>
            <a:r>
              <a:rPr sz="1600" b="1" u="heavy" kern="0" spc="-60" dirty="0">
                <a:solidFill>
                  <a:srgbClr val="57C9E7"/>
                </a:solidFill>
                <a:uFill>
                  <a:solidFill>
                    <a:srgbClr val="57C9E7"/>
                  </a:solidFill>
                </a:uFill>
                <a:latin typeface="Arial"/>
                <a:cs typeface="Arial"/>
                <a:hlinkClick r:id="rId2"/>
              </a:rPr>
              <a:t>www.helloneighbor.io</a:t>
            </a:r>
            <a:endParaRPr sz="1600" kern="0">
              <a:solidFill>
                <a:sysClr val="windowText" lastClr="000000"/>
              </a:solidFill>
              <a:latin typeface="Arial"/>
              <a:cs typeface="Arial"/>
            </a:endParaRPr>
          </a:p>
        </p:txBody>
      </p:sp>
      <p:pic>
        <p:nvPicPr>
          <p:cNvPr id="3" name="object 3"/>
          <p:cNvPicPr/>
          <p:nvPr/>
        </p:nvPicPr>
        <p:blipFill>
          <a:blip r:embed="rId3" cstate="print"/>
          <a:stretch>
            <a:fillRect/>
          </a:stretch>
        </p:blipFill>
        <p:spPr>
          <a:xfrm>
            <a:off x="5811233" y="2951966"/>
            <a:ext cx="6002736" cy="2948765"/>
          </a:xfrm>
          <a:prstGeom prst="rect">
            <a:avLst/>
          </a:prstGeom>
        </p:spPr>
      </p:pic>
      <p:sp>
        <p:nvSpPr>
          <p:cNvPr id="4" name="object 4"/>
          <p:cNvSpPr txBox="1"/>
          <p:nvPr/>
        </p:nvSpPr>
        <p:spPr>
          <a:xfrm>
            <a:off x="706968" y="381601"/>
            <a:ext cx="3651673" cy="714662"/>
          </a:xfrm>
          <a:prstGeom prst="rect">
            <a:avLst/>
          </a:prstGeom>
        </p:spPr>
        <p:txBody>
          <a:bodyPr vert="horz" wrap="square" lIns="0" tIns="16933" rIns="0" bIns="0" rtlCol="0">
            <a:spAutoFit/>
          </a:bodyPr>
          <a:lstStyle/>
          <a:p>
            <a:pPr marL="16933" defTabSz="1219170">
              <a:spcBef>
                <a:spcPts val="133"/>
              </a:spcBef>
            </a:pPr>
            <a:r>
              <a:rPr sz="4533" b="1" kern="0" spc="-227" dirty="0">
                <a:solidFill>
                  <a:srgbClr val="02218C"/>
                </a:solidFill>
                <a:latin typeface="Arial"/>
                <a:cs typeface="Arial"/>
              </a:rPr>
              <a:t>Stay</a:t>
            </a:r>
            <a:r>
              <a:rPr sz="4533" b="1" kern="0" spc="-53" dirty="0">
                <a:solidFill>
                  <a:srgbClr val="02218C"/>
                </a:solidFill>
                <a:latin typeface="Arial"/>
                <a:cs typeface="Arial"/>
              </a:rPr>
              <a:t> </a:t>
            </a:r>
            <a:r>
              <a:rPr sz="4533" b="1" kern="0" spc="-100" dirty="0">
                <a:solidFill>
                  <a:srgbClr val="02218C"/>
                </a:solidFill>
                <a:latin typeface="Arial"/>
                <a:cs typeface="Arial"/>
              </a:rPr>
              <a:t>Informed</a:t>
            </a:r>
            <a:endParaRPr sz="4533" kern="0">
              <a:solidFill>
                <a:sysClr val="windowText" lastClr="000000"/>
              </a:solidFill>
              <a:latin typeface="Arial"/>
              <a:cs typeface="Arial"/>
            </a:endParaRPr>
          </a:p>
        </p:txBody>
      </p:sp>
      <p:sp>
        <p:nvSpPr>
          <p:cNvPr id="5" name="object 5"/>
          <p:cNvSpPr txBox="1"/>
          <p:nvPr/>
        </p:nvSpPr>
        <p:spPr>
          <a:xfrm>
            <a:off x="706967" y="1587658"/>
            <a:ext cx="9950027" cy="1125094"/>
          </a:xfrm>
          <a:prstGeom prst="rect">
            <a:avLst/>
          </a:prstGeom>
        </p:spPr>
        <p:txBody>
          <a:bodyPr vert="horz" wrap="square" lIns="0" tIns="16933" rIns="0" bIns="0" rtlCol="0">
            <a:spAutoFit/>
          </a:bodyPr>
          <a:lstStyle/>
          <a:p>
            <a:pPr marL="16933" marR="6773" defTabSz="1219170">
              <a:spcBef>
                <a:spcPts val="133"/>
              </a:spcBef>
            </a:pPr>
            <a:r>
              <a:rPr sz="2400" kern="0" spc="-53" dirty="0">
                <a:solidFill>
                  <a:srgbClr val="666666"/>
                </a:solidFill>
                <a:latin typeface="Arial"/>
                <a:cs typeface="Arial"/>
              </a:rPr>
              <a:t>Stay</a:t>
            </a:r>
            <a:r>
              <a:rPr sz="2400" kern="0" spc="33" dirty="0">
                <a:solidFill>
                  <a:srgbClr val="666666"/>
                </a:solidFill>
                <a:latin typeface="Arial"/>
                <a:cs typeface="Arial"/>
              </a:rPr>
              <a:t> </a:t>
            </a:r>
            <a:r>
              <a:rPr sz="2400" kern="0" dirty="0">
                <a:solidFill>
                  <a:srgbClr val="666666"/>
                </a:solidFill>
                <a:latin typeface="Arial"/>
                <a:cs typeface="Arial"/>
              </a:rPr>
              <a:t>up</a:t>
            </a:r>
            <a:r>
              <a:rPr sz="2400" kern="0" spc="40" dirty="0">
                <a:solidFill>
                  <a:srgbClr val="666666"/>
                </a:solidFill>
                <a:latin typeface="Arial"/>
                <a:cs typeface="Arial"/>
              </a:rPr>
              <a:t> </a:t>
            </a:r>
            <a:r>
              <a:rPr sz="2400" kern="0" spc="100" dirty="0">
                <a:solidFill>
                  <a:srgbClr val="666666"/>
                </a:solidFill>
                <a:latin typeface="Arial"/>
                <a:cs typeface="Arial"/>
              </a:rPr>
              <a:t>to</a:t>
            </a:r>
            <a:r>
              <a:rPr sz="2400" kern="0" spc="40" dirty="0">
                <a:solidFill>
                  <a:srgbClr val="666666"/>
                </a:solidFill>
                <a:latin typeface="Arial"/>
                <a:cs typeface="Arial"/>
              </a:rPr>
              <a:t> </a:t>
            </a:r>
            <a:r>
              <a:rPr sz="2400" kern="0" dirty="0">
                <a:solidFill>
                  <a:srgbClr val="666666"/>
                </a:solidFill>
                <a:latin typeface="Arial"/>
                <a:cs typeface="Arial"/>
              </a:rPr>
              <a:t>date</a:t>
            </a:r>
            <a:r>
              <a:rPr sz="2400" kern="0" spc="33" dirty="0">
                <a:solidFill>
                  <a:srgbClr val="666666"/>
                </a:solidFill>
                <a:latin typeface="Arial"/>
                <a:cs typeface="Arial"/>
              </a:rPr>
              <a:t> </a:t>
            </a:r>
            <a:r>
              <a:rPr sz="2400" kern="0" dirty="0">
                <a:solidFill>
                  <a:srgbClr val="666666"/>
                </a:solidFill>
                <a:latin typeface="Arial"/>
                <a:cs typeface="Arial"/>
              </a:rPr>
              <a:t>with</a:t>
            </a:r>
            <a:r>
              <a:rPr sz="2400" kern="0" spc="40" dirty="0">
                <a:solidFill>
                  <a:srgbClr val="666666"/>
                </a:solidFill>
                <a:latin typeface="Arial"/>
                <a:cs typeface="Arial"/>
              </a:rPr>
              <a:t> </a:t>
            </a:r>
            <a:r>
              <a:rPr sz="2400" kern="0" dirty="0">
                <a:solidFill>
                  <a:srgbClr val="666666"/>
                </a:solidFill>
                <a:latin typeface="Arial"/>
                <a:cs typeface="Arial"/>
              </a:rPr>
              <a:t>the</a:t>
            </a:r>
            <a:r>
              <a:rPr sz="2400" kern="0" spc="40" dirty="0">
                <a:solidFill>
                  <a:srgbClr val="666666"/>
                </a:solidFill>
                <a:latin typeface="Arial"/>
                <a:cs typeface="Arial"/>
              </a:rPr>
              <a:t> </a:t>
            </a:r>
            <a:r>
              <a:rPr sz="2400" kern="0" dirty="0">
                <a:solidFill>
                  <a:srgbClr val="666666"/>
                </a:solidFill>
                <a:latin typeface="Arial"/>
                <a:cs typeface="Arial"/>
              </a:rPr>
              <a:t>latest</a:t>
            </a:r>
            <a:r>
              <a:rPr sz="2400" kern="0" spc="33" dirty="0">
                <a:solidFill>
                  <a:srgbClr val="666666"/>
                </a:solidFill>
                <a:latin typeface="Arial"/>
                <a:cs typeface="Arial"/>
              </a:rPr>
              <a:t> </a:t>
            </a:r>
            <a:r>
              <a:rPr sz="2400" kern="0" spc="-13" dirty="0">
                <a:solidFill>
                  <a:srgbClr val="666666"/>
                </a:solidFill>
                <a:latin typeface="Arial"/>
                <a:cs typeface="Arial"/>
              </a:rPr>
              <a:t>news,</a:t>
            </a:r>
            <a:r>
              <a:rPr sz="2400" kern="0" spc="40" dirty="0">
                <a:solidFill>
                  <a:srgbClr val="666666"/>
                </a:solidFill>
                <a:latin typeface="Arial"/>
                <a:cs typeface="Arial"/>
              </a:rPr>
              <a:t> </a:t>
            </a:r>
            <a:r>
              <a:rPr sz="2400" kern="0" dirty="0">
                <a:solidFill>
                  <a:srgbClr val="666666"/>
                </a:solidFill>
                <a:latin typeface="Arial"/>
                <a:cs typeface="Arial"/>
              </a:rPr>
              <a:t>updates</a:t>
            </a:r>
            <a:r>
              <a:rPr sz="2400" kern="0" spc="33" dirty="0">
                <a:solidFill>
                  <a:srgbClr val="666666"/>
                </a:solidFill>
                <a:latin typeface="Arial"/>
                <a:cs typeface="Arial"/>
              </a:rPr>
              <a:t> </a:t>
            </a:r>
            <a:r>
              <a:rPr sz="2400" kern="0" dirty="0">
                <a:solidFill>
                  <a:srgbClr val="666666"/>
                </a:solidFill>
                <a:latin typeface="Arial"/>
                <a:cs typeface="Arial"/>
              </a:rPr>
              <a:t>and</a:t>
            </a:r>
            <a:r>
              <a:rPr sz="2400" kern="0" spc="40" dirty="0">
                <a:solidFill>
                  <a:srgbClr val="666666"/>
                </a:solidFill>
                <a:latin typeface="Arial"/>
                <a:cs typeface="Arial"/>
              </a:rPr>
              <a:t> </a:t>
            </a:r>
            <a:r>
              <a:rPr sz="2400" kern="0" dirty="0">
                <a:solidFill>
                  <a:srgbClr val="666666"/>
                </a:solidFill>
                <a:latin typeface="Arial"/>
                <a:cs typeface="Arial"/>
              </a:rPr>
              <a:t>stories</a:t>
            </a:r>
            <a:r>
              <a:rPr sz="2400" kern="0" spc="40" dirty="0">
                <a:solidFill>
                  <a:srgbClr val="666666"/>
                </a:solidFill>
                <a:latin typeface="Arial"/>
                <a:cs typeface="Arial"/>
              </a:rPr>
              <a:t> </a:t>
            </a:r>
            <a:r>
              <a:rPr sz="2400" kern="0" dirty="0">
                <a:solidFill>
                  <a:srgbClr val="666666"/>
                </a:solidFill>
                <a:latin typeface="Arial"/>
                <a:cs typeface="Arial"/>
              </a:rPr>
              <a:t>by</a:t>
            </a:r>
            <a:r>
              <a:rPr sz="2400" kern="0" spc="33" dirty="0">
                <a:solidFill>
                  <a:srgbClr val="666666"/>
                </a:solidFill>
                <a:latin typeface="Arial"/>
                <a:cs typeface="Arial"/>
              </a:rPr>
              <a:t> </a:t>
            </a:r>
            <a:r>
              <a:rPr sz="2400" kern="0" dirty="0">
                <a:solidFill>
                  <a:srgbClr val="666666"/>
                </a:solidFill>
                <a:latin typeface="Arial"/>
                <a:cs typeface="Arial"/>
              </a:rPr>
              <a:t>visiting</a:t>
            </a:r>
            <a:r>
              <a:rPr sz="2400" kern="0" spc="40" dirty="0">
                <a:solidFill>
                  <a:srgbClr val="666666"/>
                </a:solidFill>
                <a:latin typeface="Arial"/>
                <a:cs typeface="Arial"/>
              </a:rPr>
              <a:t> </a:t>
            </a:r>
            <a:r>
              <a:rPr sz="2400" kern="0" spc="-33" dirty="0">
                <a:solidFill>
                  <a:srgbClr val="666666"/>
                </a:solidFill>
                <a:latin typeface="Arial"/>
                <a:cs typeface="Arial"/>
              </a:rPr>
              <a:t>our </a:t>
            </a:r>
            <a:r>
              <a:rPr sz="2400" kern="0" dirty="0">
                <a:solidFill>
                  <a:srgbClr val="666666"/>
                </a:solidFill>
                <a:latin typeface="Arial"/>
                <a:cs typeface="Arial"/>
              </a:rPr>
              <a:t>website,</a:t>
            </a:r>
            <a:r>
              <a:rPr sz="2400" kern="0" spc="113" dirty="0">
                <a:solidFill>
                  <a:srgbClr val="666666"/>
                </a:solidFill>
                <a:latin typeface="Arial"/>
                <a:cs typeface="Arial"/>
              </a:rPr>
              <a:t> </a:t>
            </a:r>
            <a:r>
              <a:rPr sz="2400" kern="0" dirty="0">
                <a:solidFill>
                  <a:srgbClr val="666666"/>
                </a:solidFill>
                <a:latin typeface="Arial"/>
                <a:cs typeface="Arial"/>
              </a:rPr>
              <a:t>subscribing</a:t>
            </a:r>
            <a:r>
              <a:rPr sz="2400" kern="0" spc="113" dirty="0">
                <a:solidFill>
                  <a:srgbClr val="666666"/>
                </a:solidFill>
                <a:latin typeface="Arial"/>
                <a:cs typeface="Arial"/>
              </a:rPr>
              <a:t> </a:t>
            </a:r>
            <a:r>
              <a:rPr sz="2400" kern="0" spc="100" dirty="0">
                <a:solidFill>
                  <a:srgbClr val="666666"/>
                </a:solidFill>
                <a:latin typeface="Arial"/>
                <a:cs typeface="Arial"/>
              </a:rPr>
              <a:t>to</a:t>
            </a:r>
            <a:r>
              <a:rPr sz="2400" kern="0" spc="113" dirty="0">
                <a:solidFill>
                  <a:srgbClr val="666666"/>
                </a:solidFill>
                <a:latin typeface="Arial"/>
                <a:cs typeface="Arial"/>
              </a:rPr>
              <a:t> </a:t>
            </a:r>
            <a:r>
              <a:rPr sz="2400" kern="0" dirty="0">
                <a:solidFill>
                  <a:srgbClr val="666666"/>
                </a:solidFill>
                <a:latin typeface="Arial"/>
                <a:cs typeface="Arial"/>
              </a:rPr>
              <a:t>the</a:t>
            </a:r>
            <a:r>
              <a:rPr sz="2400" kern="0" spc="113" dirty="0">
                <a:solidFill>
                  <a:srgbClr val="666666"/>
                </a:solidFill>
                <a:latin typeface="Arial"/>
                <a:cs typeface="Arial"/>
              </a:rPr>
              <a:t> </a:t>
            </a:r>
            <a:r>
              <a:rPr sz="2400" kern="0" dirty="0">
                <a:solidFill>
                  <a:srgbClr val="666666"/>
                </a:solidFill>
                <a:latin typeface="Arial"/>
                <a:cs typeface="Arial"/>
              </a:rPr>
              <a:t>Hello</a:t>
            </a:r>
            <a:r>
              <a:rPr sz="2400" kern="0" spc="113" dirty="0">
                <a:solidFill>
                  <a:srgbClr val="666666"/>
                </a:solidFill>
                <a:latin typeface="Arial"/>
                <a:cs typeface="Arial"/>
              </a:rPr>
              <a:t> </a:t>
            </a:r>
            <a:r>
              <a:rPr sz="2400" kern="0" dirty="0">
                <a:solidFill>
                  <a:srgbClr val="666666"/>
                </a:solidFill>
                <a:latin typeface="Arial"/>
                <a:cs typeface="Arial"/>
              </a:rPr>
              <a:t>Neighbor</a:t>
            </a:r>
            <a:r>
              <a:rPr sz="2400" kern="0" spc="113" dirty="0">
                <a:solidFill>
                  <a:srgbClr val="666666"/>
                </a:solidFill>
                <a:latin typeface="Arial"/>
                <a:cs typeface="Arial"/>
              </a:rPr>
              <a:t> </a:t>
            </a:r>
            <a:r>
              <a:rPr sz="2400" kern="0" dirty="0">
                <a:solidFill>
                  <a:srgbClr val="666666"/>
                </a:solidFill>
                <a:latin typeface="Arial"/>
                <a:cs typeface="Arial"/>
              </a:rPr>
              <a:t>newsletter,</a:t>
            </a:r>
            <a:r>
              <a:rPr sz="2400" kern="0" spc="113" dirty="0">
                <a:solidFill>
                  <a:srgbClr val="666666"/>
                </a:solidFill>
                <a:latin typeface="Arial"/>
                <a:cs typeface="Arial"/>
              </a:rPr>
              <a:t> </a:t>
            </a:r>
            <a:r>
              <a:rPr sz="2400" kern="0" dirty="0">
                <a:solidFill>
                  <a:srgbClr val="666666"/>
                </a:solidFill>
                <a:latin typeface="Arial"/>
                <a:cs typeface="Arial"/>
              </a:rPr>
              <a:t>or</a:t>
            </a:r>
            <a:r>
              <a:rPr sz="2400" kern="0" spc="120" dirty="0">
                <a:solidFill>
                  <a:srgbClr val="666666"/>
                </a:solidFill>
                <a:latin typeface="Arial"/>
                <a:cs typeface="Arial"/>
              </a:rPr>
              <a:t> </a:t>
            </a:r>
            <a:r>
              <a:rPr sz="2400" kern="0" dirty="0">
                <a:solidFill>
                  <a:srgbClr val="666666"/>
                </a:solidFill>
                <a:latin typeface="Arial"/>
                <a:cs typeface="Arial"/>
              </a:rPr>
              <a:t>following</a:t>
            </a:r>
            <a:r>
              <a:rPr sz="2400" kern="0" spc="113" dirty="0">
                <a:solidFill>
                  <a:srgbClr val="666666"/>
                </a:solidFill>
                <a:latin typeface="Arial"/>
                <a:cs typeface="Arial"/>
              </a:rPr>
              <a:t> </a:t>
            </a:r>
            <a:r>
              <a:rPr sz="2400" kern="0" spc="-40" dirty="0">
                <a:solidFill>
                  <a:srgbClr val="666666"/>
                </a:solidFill>
                <a:latin typeface="Arial"/>
                <a:cs typeface="Arial"/>
              </a:rPr>
              <a:t>us</a:t>
            </a:r>
            <a:r>
              <a:rPr sz="2400" kern="0" spc="113" dirty="0">
                <a:solidFill>
                  <a:srgbClr val="666666"/>
                </a:solidFill>
                <a:latin typeface="Arial"/>
                <a:cs typeface="Arial"/>
              </a:rPr>
              <a:t> </a:t>
            </a:r>
            <a:r>
              <a:rPr sz="2400" kern="0" spc="-33" dirty="0">
                <a:solidFill>
                  <a:srgbClr val="666666"/>
                </a:solidFill>
                <a:latin typeface="Arial"/>
                <a:cs typeface="Arial"/>
              </a:rPr>
              <a:t>on </a:t>
            </a:r>
            <a:r>
              <a:rPr sz="2400" kern="0" spc="-13" dirty="0">
                <a:solidFill>
                  <a:srgbClr val="666666"/>
                </a:solidFill>
                <a:latin typeface="Arial"/>
                <a:cs typeface="Arial"/>
              </a:rPr>
              <a:t>social</a:t>
            </a:r>
            <a:r>
              <a:rPr sz="2400" kern="0" spc="-33" dirty="0">
                <a:solidFill>
                  <a:srgbClr val="666666"/>
                </a:solidFill>
                <a:latin typeface="Arial"/>
                <a:cs typeface="Arial"/>
              </a:rPr>
              <a:t> </a:t>
            </a:r>
            <a:r>
              <a:rPr sz="2400" kern="0" dirty="0">
                <a:solidFill>
                  <a:srgbClr val="666666"/>
                </a:solidFill>
                <a:latin typeface="Arial"/>
                <a:cs typeface="Arial"/>
              </a:rPr>
              <a:t>at</a:t>
            </a:r>
            <a:r>
              <a:rPr sz="2400" kern="0" spc="-33" dirty="0">
                <a:solidFill>
                  <a:srgbClr val="666666"/>
                </a:solidFill>
                <a:latin typeface="Arial"/>
                <a:cs typeface="Arial"/>
              </a:rPr>
              <a:t> </a:t>
            </a:r>
            <a:r>
              <a:rPr sz="2400" u="heavy" kern="0" spc="-13" dirty="0">
                <a:solidFill>
                  <a:srgbClr val="6EC829"/>
                </a:solidFill>
                <a:uFill>
                  <a:solidFill>
                    <a:srgbClr val="6EC829"/>
                  </a:solidFill>
                </a:uFill>
                <a:latin typeface="Arial"/>
                <a:cs typeface="Arial"/>
              </a:rPr>
              <a:t>@helloneighborhq</a:t>
            </a:r>
            <a:r>
              <a:rPr sz="2400" kern="0" spc="-13" dirty="0">
                <a:solidFill>
                  <a:srgbClr val="666666"/>
                </a:solidFill>
                <a:latin typeface="Arial"/>
                <a:cs typeface="Arial"/>
              </a:rPr>
              <a:t>.</a:t>
            </a:r>
            <a:endParaRPr sz="2400" kern="0">
              <a:solidFill>
                <a:sysClr val="windowText" lastClr="000000"/>
              </a:solidFill>
              <a:latin typeface="Arial"/>
              <a:cs typeface="Arial"/>
            </a:endParaRPr>
          </a:p>
        </p:txBody>
      </p:sp>
      <p:sp>
        <p:nvSpPr>
          <p:cNvPr id="6" name="object 6"/>
          <p:cNvSpPr txBox="1"/>
          <p:nvPr/>
        </p:nvSpPr>
        <p:spPr>
          <a:xfrm>
            <a:off x="11776179" y="6436144"/>
            <a:ext cx="239607" cy="263320"/>
          </a:xfrm>
          <a:prstGeom prst="rect">
            <a:avLst/>
          </a:prstGeom>
        </p:spPr>
        <p:txBody>
          <a:bodyPr vert="horz" wrap="square" lIns="0" tIns="16933" rIns="0" bIns="0" rtlCol="0">
            <a:spAutoFit/>
          </a:bodyPr>
          <a:lstStyle/>
          <a:p>
            <a:pPr marL="16933" defTabSz="1219170">
              <a:spcBef>
                <a:spcPts val="133"/>
              </a:spcBef>
            </a:pPr>
            <a:r>
              <a:rPr sz="1600" kern="0" spc="-33" dirty="0">
                <a:solidFill>
                  <a:srgbClr val="9E9E88"/>
                </a:solidFill>
                <a:latin typeface="Calibri"/>
                <a:cs typeface="Calibri"/>
              </a:rPr>
              <a:t>21</a:t>
            </a:r>
            <a:endParaRPr sz="1600" kern="0">
              <a:solidFill>
                <a:sysClr val="windowText" lastClr="000000"/>
              </a:solidFill>
              <a:latin typeface="Calibri"/>
              <a:cs typeface="Calibri"/>
            </a:endParaRPr>
          </a:p>
        </p:txBody>
      </p:sp>
      <p:pic>
        <p:nvPicPr>
          <p:cNvPr id="7" name="object 7"/>
          <p:cNvPicPr/>
          <p:nvPr/>
        </p:nvPicPr>
        <p:blipFill>
          <a:blip r:embed="rId4" cstate="print"/>
          <a:stretch>
            <a:fillRect/>
          </a:stretch>
        </p:blipFill>
        <p:spPr>
          <a:xfrm>
            <a:off x="970867" y="2912133"/>
            <a:ext cx="4566700" cy="3028432"/>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1A9988"/>
          </a:solidFill>
        </p:spPr>
        <p:txBody>
          <a:bodyPr wrap="square" lIns="0" tIns="0" rIns="0" bIns="0" rtlCol="0"/>
          <a:lstStyle/>
          <a:p>
            <a:pPr defTabSz="1219170"/>
            <a:endParaRPr sz="2400" kern="0">
              <a:solidFill>
                <a:sysClr val="windowText" lastClr="000000"/>
              </a:solidFill>
            </a:endParaRPr>
          </a:p>
        </p:txBody>
      </p:sp>
      <p:pic>
        <p:nvPicPr>
          <p:cNvPr id="3" name="object 3"/>
          <p:cNvPicPr/>
          <p:nvPr/>
        </p:nvPicPr>
        <p:blipFill>
          <a:blip r:embed="rId2" cstate="print"/>
          <a:stretch>
            <a:fillRect/>
          </a:stretch>
        </p:blipFill>
        <p:spPr>
          <a:xfrm>
            <a:off x="11037400" y="5377167"/>
            <a:ext cx="865299" cy="1091932"/>
          </a:xfrm>
          <a:prstGeom prst="rect">
            <a:avLst/>
          </a:prstGeom>
        </p:spPr>
      </p:pic>
      <p:sp>
        <p:nvSpPr>
          <p:cNvPr id="4" name="object 4"/>
          <p:cNvSpPr/>
          <p:nvPr/>
        </p:nvSpPr>
        <p:spPr>
          <a:xfrm>
            <a:off x="604300" y="6290733"/>
            <a:ext cx="10085493" cy="0"/>
          </a:xfrm>
          <a:custGeom>
            <a:avLst/>
            <a:gdLst/>
            <a:ahLst/>
            <a:cxnLst/>
            <a:rect l="l" t="t" r="r" b="b"/>
            <a:pathLst>
              <a:path w="7564120">
                <a:moveTo>
                  <a:pt x="0" y="0"/>
                </a:moveTo>
                <a:lnTo>
                  <a:pt x="7563599" y="0"/>
                </a:lnTo>
              </a:path>
            </a:pathLst>
          </a:custGeom>
          <a:ln w="9524">
            <a:solidFill>
              <a:srgbClr val="B7B7B7"/>
            </a:solidFill>
          </a:ln>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1107186" y="5558841"/>
            <a:ext cx="994833" cy="61807"/>
          </a:xfrm>
          <a:custGeom>
            <a:avLst/>
            <a:gdLst/>
            <a:ahLst/>
            <a:cxnLst/>
            <a:rect l="l" t="t" r="r" b="b"/>
            <a:pathLst>
              <a:path w="746125" h="46354">
                <a:moveTo>
                  <a:pt x="745756" y="0"/>
                </a:moveTo>
                <a:lnTo>
                  <a:pt x="376008" y="0"/>
                </a:lnTo>
                <a:lnTo>
                  <a:pt x="372897" y="0"/>
                </a:lnTo>
                <a:lnTo>
                  <a:pt x="0" y="0"/>
                </a:lnTo>
                <a:lnTo>
                  <a:pt x="0" y="45834"/>
                </a:lnTo>
                <a:lnTo>
                  <a:pt x="372897" y="45834"/>
                </a:lnTo>
                <a:lnTo>
                  <a:pt x="376008" y="45834"/>
                </a:lnTo>
                <a:lnTo>
                  <a:pt x="745756" y="45834"/>
                </a:lnTo>
                <a:lnTo>
                  <a:pt x="745756" y="0"/>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6" name="object 6"/>
          <p:cNvSpPr txBox="1">
            <a:spLocks noGrp="1"/>
          </p:cNvSpPr>
          <p:nvPr>
            <p:ph type="title"/>
          </p:nvPr>
        </p:nvSpPr>
        <p:spPr>
          <a:xfrm>
            <a:off x="1069967" y="1048874"/>
            <a:ext cx="3579707" cy="837772"/>
          </a:xfrm>
          <a:prstGeom prst="rect">
            <a:avLst/>
          </a:prstGeom>
        </p:spPr>
        <p:txBody>
          <a:bodyPr vert="horz" wrap="square" lIns="0" tIns="16933" rIns="0" bIns="0" rtlCol="0">
            <a:spAutoFit/>
          </a:bodyPr>
          <a:lstStyle/>
          <a:p>
            <a:pPr marL="16933">
              <a:spcBef>
                <a:spcPts val="133"/>
              </a:spcBef>
            </a:pPr>
            <a:r>
              <a:rPr sz="5333" dirty="0">
                <a:solidFill>
                  <a:srgbClr val="FFFFFF"/>
                </a:solidFill>
                <a:latin typeface="Trebuchet MS"/>
                <a:cs typeface="Trebuchet MS"/>
              </a:rPr>
              <a:t>Thank</a:t>
            </a:r>
            <a:r>
              <a:rPr sz="5333" spc="-167" dirty="0">
                <a:solidFill>
                  <a:srgbClr val="FFFFFF"/>
                </a:solidFill>
                <a:latin typeface="Trebuchet MS"/>
                <a:cs typeface="Trebuchet MS"/>
              </a:rPr>
              <a:t> </a:t>
            </a:r>
            <a:r>
              <a:rPr sz="5333" spc="-27" dirty="0">
                <a:solidFill>
                  <a:srgbClr val="FFFFFF"/>
                </a:solidFill>
                <a:latin typeface="Trebuchet MS"/>
                <a:cs typeface="Trebuchet MS"/>
              </a:rPr>
              <a:t>you!</a:t>
            </a:r>
            <a:endParaRPr sz="5333">
              <a:latin typeface="Trebuchet MS"/>
              <a:cs typeface="Trebuchet MS"/>
            </a:endParaRPr>
          </a:p>
        </p:txBody>
      </p:sp>
      <p:sp>
        <p:nvSpPr>
          <p:cNvPr id="7" name="object 7"/>
          <p:cNvSpPr txBox="1"/>
          <p:nvPr/>
        </p:nvSpPr>
        <p:spPr>
          <a:xfrm>
            <a:off x="3271701" y="3545529"/>
            <a:ext cx="3611033" cy="1001792"/>
          </a:xfrm>
          <a:prstGeom prst="rect">
            <a:avLst/>
          </a:prstGeom>
        </p:spPr>
        <p:txBody>
          <a:bodyPr vert="horz" wrap="square" lIns="0" tIns="16933" rIns="0" bIns="0" rtlCol="0">
            <a:spAutoFit/>
          </a:bodyPr>
          <a:lstStyle/>
          <a:p>
            <a:pPr marL="16933" marR="6773" defTabSz="1219170">
              <a:spcBef>
                <a:spcPts val="133"/>
              </a:spcBef>
            </a:pPr>
            <a:r>
              <a:rPr sz="2133" kern="0" spc="13" dirty="0">
                <a:solidFill>
                  <a:srgbClr val="FFFFFF"/>
                </a:solidFill>
                <a:latin typeface="Tahoma"/>
                <a:cs typeface="Tahoma"/>
              </a:rPr>
              <a:t>Director</a:t>
            </a:r>
            <a:r>
              <a:rPr sz="2133" kern="0" spc="-73" dirty="0">
                <a:solidFill>
                  <a:srgbClr val="FFFFFF"/>
                </a:solidFill>
                <a:latin typeface="Tahoma"/>
                <a:cs typeface="Tahoma"/>
              </a:rPr>
              <a:t> </a:t>
            </a:r>
            <a:r>
              <a:rPr sz="2133" kern="0" spc="13" dirty="0">
                <a:solidFill>
                  <a:srgbClr val="FFFFFF"/>
                </a:solidFill>
                <a:latin typeface="Tahoma"/>
                <a:cs typeface="Tahoma"/>
              </a:rPr>
              <a:t>of</a:t>
            </a:r>
            <a:r>
              <a:rPr sz="2133" kern="0" spc="-67" dirty="0">
                <a:solidFill>
                  <a:srgbClr val="FFFFFF"/>
                </a:solidFill>
                <a:latin typeface="Tahoma"/>
                <a:cs typeface="Tahoma"/>
              </a:rPr>
              <a:t> </a:t>
            </a:r>
            <a:r>
              <a:rPr sz="2133" kern="0" spc="13" dirty="0">
                <a:solidFill>
                  <a:srgbClr val="FFFFFF"/>
                </a:solidFill>
                <a:latin typeface="Tahoma"/>
                <a:cs typeface="Tahoma"/>
              </a:rPr>
              <a:t>National</a:t>
            </a:r>
            <a:r>
              <a:rPr sz="2133" kern="0" spc="-73" dirty="0">
                <a:solidFill>
                  <a:srgbClr val="FFFFFF"/>
                </a:solidFill>
                <a:latin typeface="Tahoma"/>
                <a:cs typeface="Tahoma"/>
              </a:rPr>
              <a:t> </a:t>
            </a:r>
            <a:r>
              <a:rPr sz="2133" kern="0" spc="-13" dirty="0">
                <a:solidFill>
                  <a:srgbClr val="FFFFFF"/>
                </a:solidFill>
                <a:latin typeface="Tahoma"/>
                <a:cs typeface="Tahoma"/>
              </a:rPr>
              <a:t>Programs </a:t>
            </a:r>
            <a:r>
              <a:rPr sz="2133" kern="0" dirty="0">
                <a:solidFill>
                  <a:srgbClr val="FFFFFF"/>
                </a:solidFill>
                <a:latin typeface="Tahoma"/>
                <a:cs typeface="Tahoma"/>
              </a:rPr>
              <a:t>Rachel</a:t>
            </a:r>
            <a:r>
              <a:rPr sz="2133" kern="0" spc="-87" dirty="0">
                <a:solidFill>
                  <a:srgbClr val="FFFFFF"/>
                </a:solidFill>
                <a:latin typeface="Tahoma"/>
                <a:cs typeface="Tahoma"/>
              </a:rPr>
              <a:t> </a:t>
            </a:r>
            <a:r>
              <a:rPr sz="2133" kern="0" dirty="0">
                <a:solidFill>
                  <a:srgbClr val="FFFFFF"/>
                </a:solidFill>
                <a:latin typeface="Tahoma"/>
                <a:cs typeface="Tahoma"/>
              </a:rPr>
              <a:t>Vinciguerra</a:t>
            </a:r>
            <a:r>
              <a:rPr sz="2133" kern="0" spc="-87" dirty="0">
                <a:solidFill>
                  <a:srgbClr val="FFFFFF"/>
                </a:solidFill>
                <a:latin typeface="Tahoma"/>
                <a:cs typeface="Tahoma"/>
              </a:rPr>
              <a:t> </a:t>
            </a:r>
            <a:r>
              <a:rPr sz="2133" kern="0" spc="-13" dirty="0">
                <a:solidFill>
                  <a:srgbClr val="FFFFFF"/>
                </a:solidFill>
                <a:latin typeface="Tahoma"/>
                <a:cs typeface="Tahoma"/>
              </a:rPr>
              <a:t>(she/her) </a:t>
            </a:r>
            <a:r>
              <a:rPr sz="2133" kern="0" spc="-13" dirty="0">
                <a:solidFill>
                  <a:srgbClr val="FFFFFF"/>
                </a:solidFill>
                <a:latin typeface="Tahoma"/>
                <a:cs typeface="Tahoma"/>
                <a:hlinkClick r:id="rId3"/>
              </a:rPr>
              <a:t>rachel@helloneighbor.io</a:t>
            </a:r>
            <a:endParaRPr sz="2133" kern="0">
              <a:solidFill>
                <a:sysClr val="windowText" lastClr="000000"/>
              </a:solidFill>
              <a:latin typeface="Tahoma"/>
              <a:cs typeface="Tahoma"/>
            </a:endParaRPr>
          </a:p>
        </p:txBody>
      </p:sp>
      <p:grpSp>
        <p:nvGrpSpPr>
          <p:cNvPr id="8" name="object 8"/>
          <p:cNvGrpSpPr/>
          <p:nvPr/>
        </p:nvGrpSpPr>
        <p:grpSpPr>
          <a:xfrm>
            <a:off x="1042467" y="2883032"/>
            <a:ext cx="2126827" cy="2126827"/>
            <a:chOff x="781850" y="2162274"/>
            <a:chExt cx="1595120" cy="1595120"/>
          </a:xfrm>
        </p:grpSpPr>
        <p:pic>
          <p:nvPicPr>
            <p:cNvPr id="9" name="object 9"/>
            <p:cNvPicPr/>
            <p:nvPr/>
          </p:nvPicPr>
          <p:blipFill>
            <a:blip r:embed="rId4" cstate="print"/>
            <a:stretch>
              <a:fillRect/>
            </a:stretch>
          </p:blipFill>
          <p:spPr>
            <a:xfrm>
              <a:off x="781850" y="2162274"/>
              <a:ext cx="1594750" cy="1594750"/>
            </a:xfrm>
            <a:prstGeom prst="rect">
              <a:avLst/>
            </a:prstGeom>
          </p:spPr>
        </p:pic>
        <p:pic>
          <p:nvPicPr>
            <p:cNvPr id="10" name="object 10"/>
            <p:cNvPicPr/>
            <p:nvPr/>
          </p:nvPicPr>
          <p:blipFill>
            <a:blip r:embed="rId5" cstate="print"/>
            <a:stretch>
              <a:fillRect/>
            </a:stretch>
          </p:blipFill>
          <p:spPr>
            <a:xfrm>
              <a:off x="839000" y="2200374"/>
              <a:ext cx="1480450" cy="1480450"/>
            </a:xfrm>
            <a:prstGeom prst="rect">
              <a:avLst/>
            </a:prstGeom>
          </p:spPr>
        </p:pic>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2192000" cy="6858000"/>
          </a:xfrm>
          <a:custGeom>
            <a:avLst/>
            <a:gdLst/>
            <a:ahLst/>
            <a:cxnLst/>
            <a:rect l="l" t="t" r="r" b="b"/>
            <a:pathLst>
              <a:path w="9144000" h="5143500">
                <a:moveTo>
                  <a:pt x="9143999" y="5143499"/>
                </a:moveTo>
                <a:lnTo>
                  <a:pt x="0" y="5143499"/>
                </a:lnTo>
                <a:lnTo>
                  <a:pt x="0" y="0"/>
                </a:lnTo>
                <a:lnTo>
                  <a:pt x="9143999" y="0"/>
                </a:lnTo>
                <a:lnTo>
                  <a:pt x="9143999" y="5143499"/>
                </a:lnTo>
                <a:close/>
              </a:path>
            </a:pathLst>
          </a:custGeom>
          <a:solidFill>
            <a:srgbClr val="1A9988"/>
          </a:solidFill>
        </p:spPr>
        <p:txBody>
          <a:bodyPr wrap="square" lIns="0" tIns="0" rIns="0" bIns="0" rtlCol="0"/>
          <a:lstStyle/>
          <a:p>
            <a:pPr defTabSz="1219170"/>
            <a:endParaRPr sz="2400" kern="0">
              <a:solidFill>
                <a:sysClr val="windowText" lastClr="000000"/>
              </a:solidFill>
            </a:endParaRPr>
          </a:p>
        </p:txBody>
      </p:sp>
      <p:pic>
        <p:nvPicPr>
          <p:cNvPr id="3" name="object 3"/>
          <p:cNvPicPr/>
          <p:nvPr/>
        </p:nvPicPr>
        <p:blipFill>
          <a:blip r:embed="rId2" cstate="print"/>
          <a:stretch>
            <a:fillRect/>
          </a:stretch>
        </p:blipFill>
        <p:spPr>
          <a:xfrm>
            <a:off x="11037400" y="5377167"/>
            <a:ext cx="865299" cy="1091932"/>
          </a:xfrm>
          <a:prstGeom prst="rect">
            <a:avLst/>
          </a:prstGeom>
        </p:spPr>
      </p:pic>
      <p:sp>
        <p:nvSpPr>
          <p:cNvPr id="4" name="object 4"/>
          <p:cNvSpPr/>
          <p:nvPr/>
        </p:nvSpPr>
        <p:spPr>
          <a:xfrm>
            <a:off x="604300" y="6290733"/>
            <a:ext cx="10085493" cy="0"/>
          </a:xfrm>
          <a:custGeom>
            <a:avLst/>
            <a:gdLst/>
            <a:ahLst/>
            <a:cxnLst/>
            <a:rect l="l" t="t" r="r" b="b"/>
            <a:pathLst>
              <a:path w="7564120">
                <a:moveTo>
                  <a:pt x="0" y="0"/>
                </a:moveTo>
                <a:lnTo>
                  <a:pt x="7563599" y="0"/>
                </a:lnTo>
              </a:path>
            </a:pathLst>
          </a:custGeom>
          <a:ln w="9524">
            <a:solidFill>
              <a:srgbClr val="B7B7B7"/>
            </a:solidFill>
          </a:ln>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1107186" y="5558841"/>
            <a:ext cx="994833" cy="61807"/>
          </a:xfrm>
          <a:custGeom>
            <a:avLst/>
            <a:gdLst/>
            <a:ahLst/>
            <a:cxnLst/>
            <a:rect l="l" t="t" r="r" b="b"/>
            <a:pathLst>
              <a:path w="746125" h="46354">
                <a:moveTo>
                  <a:pt x="745756" y="0"/>
                </a:moveTo>
                <a:lnTo>
                  <a:pt x="376008" y="0"/>
                </a:lnTo>
                <a:lnTo>
                  <a:pt x="372897" y="0"/>
                </a:lnTo>
                <a:lnTo>
                  <a:pt x="0" y="0"/>
                </a:lnTo>
                <a:lnTo>
                  <a:pt x="0" y="45834"/>
                </a:lnTo>
                <a:lnTo>
                  <a:pt x="372897" y="45834"/>
                </a:lnTo>
                <a:lnTo>
                  <a:pt x="376008" y="45834"/>
                </a:lnTo>
                <a:lnTo>
                  <a:pt x="745756" y="45834"/>
                </a:lnTo>
                <a:lnTo>
                  <a:pt x="745756" y="0"/>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6" name="object 6"/>
          <p:cNvSpPr txBox="1"/>
          <p:nvPr/>
        </p:nvSpPr>
        <p:spPr>
          <a:xfrm>
            <a:off x="1069967" y="3119078"/>
            <a:ext cx="8669867" cy="283774"/>
          </a:xfrm>
          <a:prstGeom prst="rect">
            <a:avLst/>
          </a:prstGeom>
        </p:spPr>
        <p:txBody>
          <a:bodyPr vert="horz" wrap="square" lIns="0" tIns="16933" rIns="0" bIns="0" rtlCol="0">
            <a:spAutoFit/>
          </a:bodyPr>
          <a:lstStyle/>
          <a:p>
            <a:pPr marL="16933" defTabSz="1219170">
              <a:spcBef>
                <a:spcPts val="133"/>
              </a:spcBef>
            </a:pPr>
            <a:r>
              <a:rPr sz="1733" kern="0" spc="-27" dirty="0">
                <a:solidFill>
                  <a:srgbClr val="FFFFFF"/>
                </a:solidFill>
                <a:latin typeface="Tahoma"/>
                <a:cs typeface="Tahoma"/>
              </a:rPr>
              <a:t>Improving</a:t>
            </a:r>
            <a:r>
              <a:rPr sz="1733" kern="0" spc="47" dirty="0">
                <a:solidFill>
                  <a:srgbClr val="FFFFFF"/>
                </a:solidFill>
                <a:latin typeface="Tahoma"/>
                <a:cs typeface="Tahoma"/>
              </a:rPr>
              <a:t> </a:t>
            </a:r>
            <a:r>
              <a:rPr sz="1733" kern="0" dirty="0">
                <a:solidFill>
                  <a:srgbClr val="FFFFFF"/>
                </a:solidFill>
                <a:latin typeface="Tahoma"/>
                <a:cs typeface="Tahoma"/>
              </a:rPr>
              <a:t>Cultural</a:t>
            </a:r>
            <a:r>
              <a:rPr sz="1733" kern="0" spc="47" dirty="0">
                <a:solidFill>
                  <a:srgbClr val="FFFFFF"/>
                </a:solidFill>
                <a:latin typeface="Tahoma"/>
                <a:cs typeface="Tahoma"/>
              </a:rPr>
              <a:t> </a:t>
            </a:r>
            <a:r>
              <a:rPr sz="1733" kern="0" dirty="0">
                <a:solidFill>
                  <a:srgbClr val="FFFFFF"/>
                </a:solidFill>
                <a:latin typeface="Tahoma"/>
                <a:cs typeface="Tahoma"/>
              </a:rPr>
              <a:t>Competence:</a:t>
            </a:r>
            <a:r>
              <a:rPr sz="1733" kern="0" spc="40" dirty="0">
                <a:solidFill>
                  <a:srgbClr val="FFFFFF"/>
                </a:solidFill>
                <a:latin typeface="Tahoma"/>
                <a:cs typeface="Tahoma"/>
              </a:rPr>
              <a:t> </a:t>
            </a:r>
            <a:r>
              <a:rPr sz="1467" u="sng" kern="0" spc="-13" dirty="0">
                <a:solidFill>
                  <a:srgbClr val="1B3678"/>
                </a:solidFill>
                <a:uFill>
                  <a:solidFill>
                    <a:srgbClr val="1B3678"/>
                  </a:solidFill>
                </a:uFill>
                <a:latin typeface="Arial"/>
                <a:cs typeface="Arial"/>
                <a:hlinkClick r:id="rId3"/>
              </a:rPr>
              <a:t>https://store.samhsa.gov/sites/default/files/d7/priv/sma14-4849.pdf</a:t>
            </a:r>
            <a:endParaRPr sz="1467" kern="0">
              <a:solidFill>
                <a:sysClr val="windowText" lastClr="000000"/>
              </a:solidFill>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12BEE7-9494-9363-22F2-B9779AD822CF}"/>
              </a:ext>
            </a:extLst>
          </p:cNvPr>
          <p:cNvSpPr/>
          <p:nvPr/>
        </p:nvSpPr>
        <p:spPr>
          <a:xfrm>
            <a:off x="0" y="0"/>
            <a:ext cx="12192000" cy="6890332"/>
          </a:xfrm>
          <a:prstGeom prst="rect">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Three flat stones with leafy branch">
            <a:extLst>
              <a:ext uri="{FF2B5EF4-FFF2-40B4-BE49-F238E27FC236}">
                <a16:creationId xmlns:a16="http://schemas.microsoft.com/office/drawing/2014/main" id="{2ABB683D-9C27-EC3B-D813-579AFE0D63F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8025"/>
          <a:stretch/>
        </p:blipFill>
        <p:spPr>
          <a:xfrm>
            <a:off x="1491915" y="0"/>
            <a:ext cx="8939463" cy="6890332"/>
          </a:xfrm>
          <a:prstGeom prst="ellipse">
            <a:avLst/>
          </a:prstGeom>
          <a:ln>
            <a:noFill/>
          </a:ln>
          <a:effectLst>
            <a:softEdge rad="112500"/>
          </a:effectLst>
        </p:spPr>
      </p:pic>
      <p:sp>
        <p:nvSpPr>
          <p:cNvPr id="4" name="Slide Number Placeholder 3">
            <a:extLst>
              <a:ext uri="{FF2B5EF4-FFF2-40B4-BE49-F238E27FC236}">
                <a16:creationId xmlns:a16="http://schemas.microsoft.com/office/drawing/2014/main" id="{A5639288-DEB7-1538-4279-66A106547AD0}"/>
              </a:ext>
            </a:extLst>
          </p:cNvPr>
          <p:cNvSpPr>
            <a:spLocks noGrp="1"/>
          </p:cNvSpPr>
          <p:nvPr>
            <p:ph type="sldNum" sz="quarter" idx="12"/>
          </p:nvPr>
        </p:nvSpPr>
        <p:spPr/>
        <p:txBody>
          <a:bodyPr/>
          <a:lstStyle/>
          <a:p>
            <a:fld id="{8F02DB14-2E34-4DC2-BD26-090D2955C2C4}" type="slidenum">
              <a:rPr lang="en-US" smtClean="0"/>
              <a:t>28</a:t>
            </a:fld>
            <a:endParaRPr lang="en-US"/>
          </a:p>
        </p:txBody>
      </p:sp>
      <p:sp>
        <p:nvSpPr>
          <p:cNvPr id="8" name="Rectangle 7">
            <a:extLst>
              <a:ext uri="{FF2B5EF4-FFF2-40B4-BE49-F238E27FC236}">
                <a16:creationId xmlns:a16="http://schemas.microsoft.com/office/drawing/2014/main" id="{0D81F684-548B-AD3E-E7C6-4E4B15C0B95B}"/>
              </a:ext>
            </a:extLst>
          </p:cNvPr>
          <p:cNvSpPr/>
          <p:nvPr/>
        </p:nvSpPr>
        <p:spPr>
          <a:xfrm>
            <a:off x="1991081" y="2505670"/>
            <a:ext cx="1784977"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Break</a:t>
            </a:r>
          </a:p>
        </p:txBody>
      </p:sp>
    </p:spTree>
    <p:extLst>
      <p:ext uri="{BB962C8B-B14F-4D97-AF65-F5344CB8AC3E}">
        <p14:creationId xmlns:p14="http://schemas.microsoft.com/office/powerpoint/2010/main" val="685420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12EB4E8-0B1C-0F0A-31D9-C82F840CE2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2DB14-2E34-4DC2-BD26-090D2955C2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picture containing text, sign&#10;&#10;Description automatically generated">
            <a:extLst>
              <a:ext uri="{FF2B5EF4-FFF2-40B4-BE49-F238E27FC236}">
                <a16:creationId xmlns:a16="http://schemas.microsoft.com/office/drawing/2014/main" id="{1EABA625-225A-ADBF-0FE6-0DED7DC1C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95" y="6090468"/>
            <a:ext cx="612445" cy="626025"/>
          </a:xfrm>
          <a:prstGeom prst="rect">
            <a:avLst/>
          </a:prstGeom>
        </p:spPr>
      </p:pic>
      <p:sp>
        <p:nvSpPr>
          <p:cNvPr id="8" name="Rectangle 7">
            <a:extLst>
              <a:ext uri="{FF2B5EF4-FFF2-40B4-BE49-F238E27FC236}">
                <a16:creationId xmlns:a16="http://schemas.microsoft.com/office/drawing/2014/main" id="{D466B45F-6FEA-1283-1A41-079BE2B49B69}"/>
              </a:ext>
            </a:extLst>
          </p:cNvPr>
          <p:cNvSpPr/>
          <p:nvPr/>
        </p:nvSpPr>
        <p:spPr>
          <a:xfrm>
            <a:off x="368433" y="1348586"/>
            <a:ext cx="11823567" cy="297652"/>
          </a:xfrm>
          <a:prstGeom prst="rect">
            <a:avLst/>
          </a:prstGeom>
          <a:solidFill>
            <a:srgbClr val="0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D6822F39-8877-B887-9A3F-B1C3FACF739D}"/>
              </a:ext>
            </a:extLst>
          </p:cNvPr>
          <p:cNvSpPr txBox="1">
            <a:spLocks/>
          </p:cNvSpPr>
          <p:nvPr/>
        </p:nvSpPr>
        <p:spPr>
          <a:xfrm>
            <a:off x="653132" y="171849"/>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srgbClr val="8BC145">
                    <a:lumMod val="75000"/>
                  </a:srgbClr>
                </a:solidFill>
                <a:effectLst/>
                <a:uLnTx/>
                <a:uFillTx/>
                <a:latin typeface="Franklin Gothic Demi" panose="020B0703020102020204" pitchFamily="34" charset="0"/>
                <a:ea typeface="+mj-ea"/>
                <a:cs typeface="+mj-cs"/>
              </a:rPr>
              <a:t>Behavioral Health Fellow Spotlight</a:t>
            </a:r>
          </a:p>
        </p:txBody>
      </p:sp>
    </p:spTree>
    <p:extLst>
      <p:ext uri="{BB962C8B-B14F-4D97-AF65-F5344CB8AC3E}">
        <p14:creationId xmlns:p14="http://schemas.microsoft.com/office/powerpoint/2010/main" val="393591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7C89D-735B-9FB9-BDBC-A6EF3084A41A}"/>
              </a:ext>
            </a:extLst>
          </p:cNvPr>
          <p:cNvSpPr>
            <a:spLocks noGrp="1"/>
          </p:cNvSpPr>
          <p:nvPr>
            <p:ph type="title"/>
          </p:nvPr>
        </p:nvSpPr>
        <p:spPr>
          <a:xfrm>
            <a:off x="532817" y="-44731"/>
            <a:ext cx="10515600" cy="1325563"/>
          </a:xfrm>
        </p:spPr>
        <p:txBody>
          <a:bodyPr/>
          <a:lstStyle/>
          <a:p>
            <a:r>
              <a:rPr lang="en-US" dirty="0">
                <a:solidFill>
                  <a:schemeClr val="accent2">
                    <a:lumMod val="75000"/>
                  </a:schemeClr>
                </a:solidFill>
                <a:latin typeface="Franklin Gothic Demi" panose="020B0703020102020204" pitchFamily="34" charset="0"/>
              </a:rPr>
              <a:t>Welcome</a:t>
            </a:r>
          </a:p>
        </p:txBody>
      </p:sp>
      <p:sp>
        <p:nvSpPr>
          <p:cNvPr id="3" name="Content Placeholder 2">
            <a:extLst>
              <a:ext uri="{FF2B5EF4-FFF2-40B4-BE49-F238E27FC236}">
                <a16:creationId xmlns:a16="http://schemas.microsoft.com/office/drawing/2014/main" id="{A5FAAAA5-CEFC-5360-CC40-03473AE36EE7}"/>
              </a:ext>
            </a:extLst>
          </p:cNvPr>
          <p:cNvSpPr>
            <a:spLocks noGrp="1"/>
          </p:cNvSpPr>
          <p:nvPr>
            <p:ph idx="1"/>
          </p:nvPr>
        </p:nvSpPr>
        <p:spPr>
          <a:xfrm>
            <a:off x="226595" y="1548354"/>
            <a:ext cx="6703594" cy="4628380"/>
          </a:xfrm>
        </p:spPr>
        <p:txBody>
          <a:bodyPr>
            <a:normAutofit/>
          </a:bodyPr>
          <a:lstStyle/>
          <a:p>
            <a:pPr marL="0" indent="0">
              <a:buNone/>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Stem-LightItalic" panose="020B0503020203090204" pitchFamily="34" charset="0"/>
                <a:cs typeface="Arial" panose="020B0604020202020204" pitchFamily="34" charset="0"/>
              </a:rPr>
              <a:t>Sanctuary Model</a:t>
            </a:r>
            <a:endParaRPr lang="en-US" dirty="0">
              <a:solidFill>
                <a:prstClr val="black"/>
              </a:solidFill>
              <a:latin typeface="Arial" panose="020B0604020202020204" pitchFamily="34" charset="0"/>
              <a:ea typeface="Stem-LightItalic" panose="020B0503020203090204" pitchFamily="34" charset="0"/>
              <a:cs typeface="Arial" panose="020B0604020202020204" pitchFamily="34" charset="0"/>
            </a:endParaRPr>
          </a:p>
          <a:p>
            <a:pPr marL="0" indent="0">
              <a:buNone/>
            </a:pPr>
            <a:r>
              <a:rPr lang="en-US" sz="2400" dirty="0">
                <a:solidFill>
                  <a:prstClr val="black"/>
                </a:solidFill>
                <a:latin typeface="Arial" panose="020B0604020202020204" pitchFamily="34" charset="0"/>
                <a:ea typeface="Stem-LightItalic" panose="020B0503020203090204" pitchFamily="34" charset="0"/>
                <a:cs typeface="Arial" panose="020B0604020202020204" pitchFamily="34" charset="0"/>
              </a:rPr>
              <a:t>Please share your name, role, and organization</a:t>
            </a:r>
          </a:p>
          <a:p>
            <a:pPr marL="0" indent="0">
              <a:buNone/>
            </a:pPr>
            <a:endParaRPr lang="en-US" sz="2400" dirty="0">
              <a:solidFill>
                <a:prstClr val="black"/>
              </a:solidFill>
              <a:latin typeface="Arial" panose="020B0604020202020204" pitchFamily="34" charset="0"/>
              <a:ea typeface="Stem-LightItalic" panose="020B0503020203090204" pitchFamily="34" charset="0"/>
              <a:cs typeface="Arial" panose="020B0604020202020204" pitchFamily="34" charset="0"/>
            </a:endParaRPr>
          </a:p>
          <a:p>
            <a:r>
              <a:rPr kumimoji="0" lang="en-US" sz="2400" i="0" u="none" strike="noStrike" kern="1200" cap="none" spc="0" normalizeH="0" baseline="0" noProof="0" dirty="0">
                <a:ln>
                  <a:noFill/>
                </a:ln>
                <a:solidFill>
                  <a:prstClr val="black"/>
                </a:solidFill>
                <a:effectLst/>
                <a:uLnTx/>
                <a:uFillTx/>
                <a:latin typeface="Arial" panose="020B0604020202020204" pitchFamily="34" charset="0"/>
                <a:ea typeface="Stem-LightItalic" panose="020B0503020203090204" pitchFamily="34" charset="0"/>
                <a:cs typeface="Arial" panose="020B0604020202020204" pitchFamily="34" charset="0"/>
              </a:rPr>
              <a:t>How are you feeling today? </a:t>
            </a:r>
          </a:p>
          <a:p>
            <a:r>
              <a:rPr kumimoji="0" lang="en-US" sz="2400" i="0" u="none" strike="noStrike" kern="1200" cap="none" spc="0" normalizeH="0" baseline="0" noProof="0" dirty="0">
                <a:ln>
                  <a:noFill/>
                </a:ln>
                <a:solidFill>
                  <a:prstClr val="black"/>
                </a:solidFill>
                <a:effectLst/>
                <a:uLnTx/>
                <a:uFillTx/>
                <a:latin typeface="Arial" panose="020B0604020202020204" pitchFamily="34" charset="0"/>
                <a:ea typeface="Stem-LightItalic" panose="020B0503020203090204" pitchFamily="34" charset="0"/>
                <a:cs typeface="Arial" panose="020B0604020202020204" pitchFamily="34" charset="0"/>
              </a:rPr>
              <a:t>What do you need from the group/anyone in the room? </a:t>
            </a:r>
          </a:p>
          <a:p>
            <a:r>
              <a:rPr lang="en-US" sz="2400" dirty="0">
                <a:solidFill>
                  <a:prstClr val="black"/>
                </a:solidFill>
                <a:latin typeface="Arial" panose="020B0604020202020204" pitchFamily="34" charset="0"/>
                <a:ea typeface="Stem-LightItalic" panose="020B0503020203090204" pitchFamily="34" charset="0"/>
                <a:cs typeface="Arial" panose="020B0604020202020204" pitchFamily="34" charset="0"/>
              </a:rPr>
              <a:t>What will you bring to the group?</a:t>
            </a:r>
          </a:p>
          <a:p>
            <a:r>
              <a:rPr kumimoji="0" lang="en-US" sz="2400" i="0" u="none" strike="noStrike" kern="1200" cap="none" spc="0" normalizeH="0" baseline="0" noProof="0" dirty="0">
                <a:ln>
                  <a:noFill/>
                </a:ln>
                <a:solidFill>
                  <a:prstClr val="black"/>
                </a:solidFill>
                <a:effectLst/>
                <a:uLnTx/>
                <a:uFillTx/>
                <a:latin typeface="Arial" panose="020B0604020202020204" pitchFamily="34" charset="0"/>
                <a:ea typeface="Stem-LightItalic" panose="020B0503020203090204" pitchFamily="34" charset="0"/>
                <a:cs typeface="Arial" panose="020B0604020202020204" pitchFamily="34" charset="0"/>
              </a:rPr>
              <a:t>Share an example of a valuable cultural humility training or area of interest related to cultural humility</a:t>
            </a:r>
            <a:endParaRPr lang="en-US" sz="2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6EE7369-2929-E2E8-E80B-EAF4450EC44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2DB14-2E34-4DC2-BD26-090D2955C2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picture containing text, sign&#10;&#10;Description automatically generated">
            <a:extLst>
              <a:ext uri="{FF2B5EF4-FFF2-40B4-BE49-F238E27FC236}">
                <a16:creationId xmlns:a16="http://schemas.microsoft.com/office/drawing/2014/main" id="{00C1B8AA-F1CE-7EAF-078E-E22DA309E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95" y="6090468"/>
            <a:ext cx="612445" cy="626025"/>
          </a:xfrm>
          <a:prstGeom prst="rect">
            <a:avLst/>
          </a:prstGeom>
        </p:spPr>
      </p:pic>
      <p:sp>
        <p:nvSpPr>
          <p:cNvPr id="6" name="Rectangle 5">
            <a:extLst>
              <a:ext uri="{FF2B5EF4-FFF2-40B4-BE49-F238E27FC236}">
                <a16:creationId xmlns:a16="http://schemas.microsoft.com/office/drawing/2014/main" id="{63FECD34-D507-A9B7-D139-3249931314B7}"/>
              </a:ext>
            </a:extLst>
          </p:cNvPr>
          <p:cNvSpPr/>
          <p:nvPr/>
        </p:nvSpPr>
        <p:spPr>
          <a:xfrm>
            <a:off x="368433" y="1019086"/>
            <a:ext cx="11823567" cy="297652"/>
          </a:xfrm>
          <a:prstGeom prst="rect">
            <a:avLst/>
          </a:prstGeom>
          <a:solidFill>
            <a:srgbClr val="0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Chart, bubble chart&#10;&#10;Description automatically generated">
            <a:extLst>
              <a:ext uri="{FF2B5EF4-FFF2-40B4-BE49-F238E27FC236}">
                <a16:creationId xmlns:a16="http://schemas.microsoft.com/office/drawing/2014/main" id="{89E00972-CDBA-B800-E14B-FE0C986CF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6817" y="1664034"/>
            <a:ext cx="4606489" cy="4606489"/>
          </a:xfrm>
          <a:prstGeom prst="rect">
            <a:avLst/>
          </a:prstGeom>
        </p:spPr>
      </p:pic>
    </p:spTree>
    <p:extLst>
      <p:ext uri="{BB962C8B-B14F-4D97-AF65-F5344CB8AC3E}">
        <p14:creationId xmlns:p14="http://schemas.microsoft.com/office/powerpoint/2010/main" val="503445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meat with vegetables and sliced tomatoes in black bowl">
            <a:extLst>
              <a:ext uri="{FF2B5EF4-FFF2-40B4-BE49-F238E27FC236}">
                <a16:creationId xmlns:a16="http://schemas.microsoft.com/office/drawing/2014/main" id="{AFDC9454-FC83-1EC9-9EC7-3FD43B9B6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19575"/>
            <a:ext cx="12192000" cy="94848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ECB9CD5-0813-35A9-AB3F-15D1B0A341BF}"/>
              </a:ext>
            </a:extLst>
          </p:cNvPr>
          <p:cNvSpPr/>
          <p:nvPr/>
        </p:nvSpPr>
        <p:spPr>
          <a:xfrm>
            <a:off x="7270427" y="2871082"/>
            <a:ext cx="361881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Lunch Break</a:t>
            </a:r>
          </a:p>
        </p:txBody>
      </p:sp>
    </p:spTree>
    <p:extLst>
      <p:ext uri="{BB962C8B-B14F-4D97-AF65-F5344CB8AC3E}">
        <p14:creationId xmlns:p14="http://schemas.microsoft.com/office/powerpoint/2010/main" val="37459036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Oval 26">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9" name="Arc 28">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ctrTitle"/>
          </p:nvPr>
        </p:nvSpPr>
        <p:spPr>
          <a:xfrm>
            <a:off x="4038600" y="1939159"/>
            <a:ext cx="7644627" cy="2751086"/>
          </a:xfrm>
        </p:spPr>
        <p:txBody>
          <a:bodyPr vert="horz" lIns="91440" tIns="45720" rIns="91440" bIns="45720" rtlCol="0">
            <a:normAutofit/>
          </a:bodyPr>
          <a:lstStyle/>
          <a:p>
            <a:pPr algn="r"/>
            <a:r>
              <a:rPr lang="en-US" dirty="0">
                <a:cs typeface="Calibri Light"/>
              </a:rPr>
              <a:t>A Space for Us:</a:t>
            </a:r>
            <a:br>
              <a:rPr lang="en-US" dirty="0">
                <a:cs typeface="Calibri Light"/>
              </a:rPr>
            </a:br>
            <a:r>
              <a:rPr lang="en-US" dirty="0">
                <a:cs typeface="Calibri Light"/>
              </a:rPr>
              <a:t>Community Building for </a:t>
            </a:r>
            <a:br>
              <a:rPr lang="en-US" dirty="0">
                <a:cs typeface="Calibri Light"/>
              </a:rPr>
            </a:br>
            <a:r>
              <a:rPr lang="en-US" dirty="0">
                <a:cs typeface="Calibri Light"/>
              </a:rPr>
              <a:t>Black Mental Wellness</a:t>
            </a:r>
          </a:p>
        </p:txBody>
      </p:sp>
      <p:sp>
        <p:nvSpPr>
          <p:cNvPr id="3" name="Subtitle 2"/>
          <p:cNvSpPr>
            <a:spLocks noGrp="1"/>
          </p:cNvSpPr>
          <p:nvPr>
            <p:ph type="subTitle" idx="1"/>
          </p:nvPr>
        </p:nvSpPr>
        <p:spPr>
          <a:xfrm>
            <a:off x="4038600" y="4782320"/>
            <a:ext cx="7644627" cy="1329443"/>
          </a:xfrm>
        </p:spPr>
        <p:txBody>
          <a:bodyPr vert="horz" lIns="91440" tIns="45720" rIns="91440" bIns="45720" rtlCol="0" anchor="t">
            <a:normAutofit/>
          </a:bodyPr>
          <a:lstStyle/>
          <a:p>
            <a:pPr algn="r">
              <a:lnSpc>
                <a:spcPct val="100000"/>
              </a:lnSpc>
            </a:pPr>
            <a:r>
              <a:rPr lang="en-US" sz="1500" dirty="0">
                <a:cs typeface="Calibri"/>
              </a:rPr>
              <a:t>Courtney Abegunde</a:t>
            </a:r>
          </a:p>
          <a:p>
            <a:pPr algn="r">
              <a:lnSpc>
                <a:spcPct val="100000"/>
              </a:lnSpc>
            </a:pPr>
            <a:r>
              <a:rPr lang="en-US" sz="1500" dirty="0">
                <a:cs typeface="Calibri"/>
              </a:rPr>
              <a:t>Steel Smiling</a:t>
            </a:r>
          </a:p>
          <a:p>
            <a:pPr algn="r">
              <a:lnSpc>
                <a:spcPct val="100000"/>
              </a:lnSpc>
            </a:pPr>
            <a:r>
              <a:rPr lang="en-US" sz="1500" dirty="0">
                <a:cs typeface="Calibri"/>
              </a:rPr>
              <a:t>9/13/2023</a:t>
            </a:r>
          </a:p>
        </p:txBody>
      </p:sp>
    </p:spTree>
    <p:extLst>
      <p:ext uri="{BB962C8B-B14F-4D97-AF65-F5344CB8AC3E}">
        <p14:creationId xmlns:p14="http://schemas.microsoft.com/office/powerpoint/2010/main" val="109857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2B4220-6890-788E-1355-7F9AC1408B11}"/>
              </a:ext>
            </a:extLst>
          </p:cNvPr>
          <p:cNvSpPr>
            <a:spLocks noGrp="1"/>
          </p:cNvSpPr>
          <p:nvPr>
            <p:ph type="title"/>
          </p:nvPr>
        </p:nvSpPr>
        <p:spPr>
          <a:xfrm>
            <a:off x="777240" y="731519"/>
            <a:ext cx="2845191" cy="3237579"/>
          </a:xfrm>
        </p:spPr>
        <p:txBody>
          <a:bodyPr>
            <a:normAutofit/>
          </a:bodyPr>
          <a:lstStyle/>
          <a:p>
            <a:r>
              <a:rPr lang="en-US" sz="3800">
                <a:solidFill>
                  <a:srgbClr val="FFFFFF"/>
                </a:solidFill>
                <a:cs typeface="Calibri Light"/>
              </a:rPr>
              <a:t>Racism is a Public health problem</a:t>
            </a:r>
          </a:p>
        </p:txBody>
      </p:sp>
      <p:sp>
        <p:nvSpPr>
          <p:cNvPr id="22"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9CEC05B-5226-CBC9-6E32-02B3CC99ED12}"/>
              </a:ext>
            </a:extLst>
          </p:cNvPr>
          <p:cNvSpPr>
            <a:spLocks noGrp="1"/>
          </p:cNvSpPr>
          <p:nvPr>
            <p:ph idx="1"/>
          </p:nvPr>
        </p:nvSpPr>
        <p:spPr>
          <a:xfrm>
            <a:off x="4379709" y="686862"/>
            <a:ext cx="7037591" cy="5475129"/>
          </a:xfrm>
        </p:spPr>
        <p:txBody>
          <a:bodyPr vert="horz" lIns="91440" tIns="45720" rIns="91440" bIns="45720" rtlCol="0" anchor="ctr">
            <a:normAutofit/>
          </a:bodyPr>
          <a:lstStyle/>
          <a:p>
            <a:pPr marL="457200" indent="-457200"/>
            <a:r>
              <a:rPr lang="en-US" sz="2200">
                <a:cs typeface="Calibri"/>
              </a:rPr>
              <a:t>In 2018, Milwaukee, WI becomes the first community to declare racism a public health problem.</a:t>
            </a:r>
            <a:endParaRPr lang="en-US" sz="2200"/>
          </a:p>
          <a:p>
            <a:pPr marL="457200" indent="-457200"/>
            <a:r>
              <a:rPr lang="en-US" sz="2200">
                <a:cs typeface="Calibri"/>
              </a:rPr>
              <a:t>By August 2021, 209 declarations were adopted in 37 states (Allegheny County Council declared May 2020)</a:t>
            </a:r>
          </a:p>
          <a:p>
            <a:pPr marL="457200" indent="-457200"/>
            <a:r>
              <a:rPr lang="en-US" sz="2200">
                <a:cs typeface="Calibri"/>
              </a:rPr>
              <a:t>Aims varied: identifying activities to increase diversity and increase anti-racism efforts across leadership, staffing, or contracting; Pursuing partnerships with community groups who address racism, policy advocacy at the local/state/federal levels, and advocacy for policies to improve health for communities of color.</a:t>
            </a:r>
          </a:p>
          <a:p>
            <a:pPr marL="0" indent="0">
              <a:buNone/>
            </a:pPr>
            <a:endParaRPr lang="en-US" sz="2200">
              <a:cs typeface="Calibri"/>
            </a:endParaRPr>
          </a:p>
          <a:p>
            <a:pPr marL="0" indent="0">
              <a:buNone/>
            </a:pPr>
            <a:r>
              <a:rPr lang="en-US" sz="2200">
                <a:cs typeface="Calibri"/>
              </a:rPr>
              <a:t>Advancing Racial Equity | Analysis: Declarations of Racism as a Public Health Crisis, American Public Health Association, October 2021</a:t>
            </a:r>
          </a:p>
          <a:p>
            <a:pPr marL="0" indent="0">
              <a:buNone/>
            </a:pPr>
            <a:endParaRPr lang="en-US" sz="2200">
              <a:cs typeface="Calibri"/>
            </a:endParaRPr>
          </a:p>
        </p:txBody>
      </p:sp>
    </p:spTree>
    <p:extLst>
      <p:ext uri="{BB962C8B-B14F-4D97-AF65-F5344CB8AC3E}">
        <p14:creationId xmlns:p14="http://schemas.microsoft.com/office/powerpoint/2010/main" val="2506901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Diagram&#10;&#10;Description automatically generated">
            <a:extLst>
              <a:ext uri="{FF2B5EF4-FFF2-40B4-BE49-F238E27FC236}">
                <a16:creationId xmlns:a16="http://schemas.microsoft.com/office/drawing/2014/main" id="{27455470-5CAB-D134-AC11-69FF7312B07D}"/>
              </a:ext>
            </a:extLst>
          </p:cNvPr>
          <p:cNvPicPr>
            <a:picLocks noChangeAspect="1"/>
          </p:cNvPicPr>
          <p:nvPr/>
        </p:nvPicPr>
        <p:blipFill rotWithShape="1">
          <a:blip r:embed="rId3"/>
          <a:srcRect t="461"/>
          <a:stretch/>
        </p:blipFill>
        <p:spPr>
          <a:xfrm>
            <a:off x="20" y="1282"/>
            <a:ext cx="12191980" cy="6856718"/>
          </a:xfrm>
          <a:prstGeom prst="rect">
            <a:avLst/>
          </a:prstGeom>
        </p:spPr>
      </p:pic>
    </p:spTree>
    <p:extLst>
      <p:ext uri="{BB962C8B-B14F-4D97-AF65-F5344CB8AC3E}">
        <p14:creationId xmlns:p14="http://schemas.microsoft.com/office/powerpoint/2010/main" val="957367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D8C3AFD7-4CCE-484E-84C6-80FB3E3E20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67600" y="0"/>
            <a:ext cx="4724400" cy="6858000"/>
            <a:chOff x="7467600" y="0"/>
            <a:chExt cx="4724400" cy="6858000"/>
          </a:xfrm>
        </p:grpSpPr>
        <p:sp>
          <p:nvSpPr>
            <p:cNvPr id="11" name="Rectangle 10">
              <a:extLst>
                <a:ext uri="{FF2B5EF4-FFF2-40B4-BE49-F238E27FC236}">
                  <a16:creationId xmlns:a16="http://schemas.microsoft.com/office/drawing/2014/main" id="{490C807E-560D-4B1E-8911-1B0B4631F6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3CCC1DF5-83E7-46A1-8737-18B5AA0F14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Freeform: Shape 13">
            <a:extLst>
              <a:ext uri="{FF2B5EF4-FFF2-40B4-BE49-F238E27FC236}">
                <a16:creationId xmlns:a16="http://schemas.microsoft.com/office/drawing/2014/main" id="{02114E49-C077-4083-B5C1-6A6E70F4D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1"/>
            <a:ext cx="4724400" cy="6857999"/>
          </a:xfrm>
          <a:custGeom>
            <a:avLst/>
            <a:gdLst>
              <a:gd name="connsiteX0" fmla="*/ 0 w 4724400"/>
              <a:gd name="connsiteY0" fmla="*/ 6805948 h 6857999"/>
              <a:gd name="connsiteX1" fmla="*/ 15600 w 4724400"/>
              <a:gd name="connsiteY1" fmla="*/ 6813099 h 6857999"/>
              <a:gd name="connsiteX2" fmla="*/ 117632 w 4724400"/>
              <a:gd name="connsiteY2" fmla="*/ 6850060 h 6857999"/>
              <a:gd name="connsiteX3" fmla="*/ 146175 w 4724400"/>
              <a:gd name="connsiteY3" fmla="*/ 6857998 h 6857999"/>
              <a:gd name="connsiteX4" fmla="*/ 54597 w 4724400"/>
              <a:gd name="connsiteY4" fmla="*/ 6857998 h 6857999"/>
              <a:gd name="connsiteX5" fmla="*/ 0 w 4724400"/>
              <a:gd name="connsiteY5" fmla="*/ 6831490 h 6857999"/>
              <a:gd name="connsiteX6" fmla="*/ 0 w 4724400"/>
              <a:gd name="connsiteY6" fmla="*/ 6736157 h 6857999"/>
              <a:gd name="connsiteX7" fmla="*/ 114811 w 4724400"/>
              <a:gd name="connsiteY7" fmla="*/ 6784122 h 6857999"/>
              <a:gd name="connsiteX8" fmla="*/ 138159 w 4724400"/>
              <a:gd name="connsiteY8" fmla="*/ 6793465 h 6857999"/>
              <a:gd name="connsiteX9" fmla="*/ 270310 w 4724400"/>
              <a:gd name="connsiteY9" fmla="*/ 6840638 h 6857999"/>
              <a:gd name="connsiteX10" fmla="*/ 358932 w 4724400"/>
              <a:gd name="connsiteY10" fmla="*/ 6857999 h 6857999"/>
              <a:gd name="connsiteX11" fmla="*/ 228496 w 4724400"/>
              <a:gd name="connsiteY11" fmla="*/ 6857999 h 6857999"/>
              <a:gd name="connsiteX12" fmla="*/ 126481 w 4724400"/>
              <a:gd name="connsiteY12" fmla="*/ 6821149 h 6857999"/>
              <a:gd name="connsiteX13" fmla="*/ 103134 w 4724400"/>
              <a:gd name="connsiteY13" fmla="*/ 6811799 h 6857999"/>
              <a:gd name="connsiteX14" fmla="*/ 0 w 4724400"/>
              <a:gd name="connsiteY14" fmla="*/ 6767913 h 6857999"/>
              <a:gd name="connsiteX15" fmla="*/ 2460543 w 4724400"/>
              <a:gd name="connsiteY15" fmla="*/ 6515312 h 6857999"/>
              <a:gd name="connsiteX16" fmla="*/ 2286201 w 4724400"/>
              <a:gd name="connsiteY16" fmla="*/ 6525103 h 6857999"/>
              <a:gd name="connsiteX17" fmla="*/ 2110427 w 4724400"/>
              <a:gd name="connsiteY17" fmla="*/ 6532104 h 6857999"/>
              <a:gd name="connsiteX18" fmla="*/ 1956742 w 4724400"/>
              <a:gd name="connsiteY18" fmla="*/ 6528403 h 6857999"/>
              <a:gd name="connsiteX19" fmla="*/ 1534307 w 4724400"/>
              <a:gd name="connsiteY19" fmla="*/ 6560369 h 6857999"/>
              <a:gd name="connsiteX20" fmla="*/ 1454538 w 4724400"/>
              <a:gd name="connsiteY20" fmla="*/ 6591702 h 6857999"/>
              <a:gd name="connsiteX21" fmla="*/ 1619950 w 4724400"/>
              <a:gd name="connsiteY21" fmla="*/ 6599765 h 6857999"/>
              <a:gd name="connsiteX22" fmla="*/ 2044875 w 4724400"/>
              <a:gd name="connsiteY22" fmla="*/ 6563693 h 6857999"/>
              <a:gd name="connsiteX23" fmla="*/ 2460543 w 4724400"/>
              <a:gd name="connsiteY23" fmla="*/ 6515312 h 6857999"/>
              <a:gd name="connsiteX24" fmla="*/ 1883620 w 4724400"/>
              <a:gd name="connsiteY24" fmla="*/ 6459370 h 6857999"/>
              <a:gd name="connsiteX25" fmla="*/ 1532156 w 4724400"/>
              <a:gd name="connsiteY25" fmla="*/ 6529929 h 6857999"/>
              <a:gd name="connsiteX26" fmla="*/ 1958230 w 4724400"/>
              <a:gd name="connsiteY26" fmla="*/ 6498517 h 6857999"/>
              <a:gd name="connsiteX27" fmla="*/ 2110707 w 4724400"/>
              <a:gd name="connsiteY27" fmla="*/ 6502035 h 6857999"/>
              <a:gd name="connsiteX28" fmla="*/ 2285171 w 4724400"/>
              <a:gd name="connsiteY28" fmla="*/ 6495471 h 6857999"/>
              <a:gd name="connsiteX29" fmla="*/ 2385179 w 4724400"/>
              <a:gd name="connsiteY29" fmla="*/ 6489665 h 6857999"/>
              <a:gd name="connsiteX30" fmla="*/ 2227262 w 4724400"/>
              <a:gd name="connsiteY30" fmla="*/ 6473140 h 6857999"/>
              <a:gd name="connsiteX31" fmla="*/ 1883620 w 4724400"/>
              <a:gd name="connsiteY31" fmla="*/ 6459370 h 6857999"/>
              <a:gd name="connsiteX32" fmla="*/ 1611255 w 4724400"/>
              <a:gd name="connsiteY32" fmla="*/ 5884754 h 6857999"/>
              <a:gd name="connsiteX33" fmla="*/ 1357588 w 4724400"/>
              <a:gd name="connsiteY33" fmla="*/ 6496752 h 6857999"/>
              <a:gd name="connsiteX34" fmla="*/ 1611255 w 4724400"/>
              <a:gd name="connsiteY34" fmla="*/ 5884754 h 6857999"/>
              <a:gd name="connsiteX35" fmla="*/ 1646205 w 4724400"/>
              <a:gd name="connsiteY35" fmla="*/ 5883072 h 6857999"/>
              <a:gd name="connsiteX36" fmla="*/ 1387600 w 4724400"/>
              <a:gd name="connsiteY36" fmla="*/ 6494950 h 6857999"/>
              <a:gd name="connsiteX37" fmla="*/ 1646205 w 4724400"/>
              <a:gd name="connsiteY37" fmla="*/ 5883072 h 6857999"/>
              <a:gd name="connsiteX38" fmla="*/ 0 w 4724400"/>
              <a:gd name="connsiteY38" fmla="*/ 5845526 h 6857999"/>
              <a:gd name="connsiteX39" fmla="*/ 23370 w 4724400"/>
              <a:gd name="connsiteY39" fmla="*/ 5869422 h 6857999"/>
              <a:gd name="connsiteX40" fmla="*/ 321428 w 4724400"/>
              <a:gd name="connsiteY40" fmla="*/ 6212316 h 6857999"/>
              <a:gd name="connsiteX41" fmla="*/ 626000 w 4724400"/>
              <a:gd name="connsiteY41" fmla="*/ 6710671 h 6857999"/>
              <a:gd name="connsiteX42" fmla="*/ 661825 w 4724400"/>
              <a:gd name="connsiteY42" fmla="*/ 6854298 h 6857999"/>
              <a:gd name="connsiteX43" fmla="*/ 663298 w 4724400"/>
              <a:gd name="connsiteY43" fmla="*/ 6857998 h 6857999"/>
              <a:gd name="connsiteX44" fmla="*/ 431765 w 4724400"/>
              <a:gd name="connsiteY44" fmla="*/ 6857998 h 6857999"/>
              <a:gd name="connsiteX45" fmla="*/ 293576 w 4724400"/>
              <a:gd name="connsiteY45" fmla="*/ 6816656 h 6857999"/>
              <a:gd name="connsiteX46" fmla="*/ 134480 w 4724400"/>
              <a:gd name="connsiteY46" fmla="*/ 6760867 h 6857999"/>
              <a:gd name="connsiteX47" fmla="*/ 0 w 4724400"/>
              <a:gd name="connsiteY47" fmla="*/ 6714215 h 6857999"/>
              <a:gd name="connsiteX48" fmla="*/ 0 w 4724400"/>
              <a:gd name="connsiteY48" fmla="*/ 6683873 h 6857999"/>
              <a:gd name="connsiteX49" fmla="*/ 143737 w 4724400"/>
              <a:gd name="connsiteY49" fmla="*/ 6732821 h 6857999"/>
              <a:gd name="connsiteX50" fmla="*/ 488162 w 4724400"/>
              <a:gd name="connsiteY50" fmla="*/ 6842006 h 6857999"/>
              <a:gd name="connsiteX51" fmla="*/ 44855 w 4724400"/>
              <a:gd name="connsiteY51" fmla="*/ 6674734 h 6857999"/>
              <a:gd name="connsiteX52" fmla="*/ 0 w 4724400"/>
              <a:gd name="connsiteY52" fmla="*/ 6668575 h 6857999"/>
              <a:gd name="connsiteX53" fmla="*/ 0 w 4724400"/>
              <a:gd name="connsiteY53" fmla="*/ 6628217 h 6857999"/>
              <a:gd name="connsiteX54" fmla="*/ 144942 w 4724400"/>
              <a:gd name="connsiteY54" fmla="*/ 6657611 h 6857999"/>
              <a:gd name="connsiteX55" fmla="*/ 312446 w 4724400"/>
              <a:gd name="connsiteY55" fmla="*/ 6711283 h 6857999"/>
              <a:gd name="connsiteX56" fmla="*/ 477357 w 4724400"/>
              <a:gd name="connsiteY56" fmla="*/ 6799347 h 6857999"/>
              <a:gd name="connsiteX57" fmla="*/ 134228 w 4724400"/>
              <a:gd name="connsiteY57" fmla="*/ 6503934 h 6857999"/>
              <a:gd name="connsiteX58" fmla="*/ 0 w 4724400"/>
              <a:gd name="connsiteY58" fmla="*/ 6334256 h 6857999"/>
              <a:gd name="connsiteX59" fmla="*/ 0 w 4724400"/>
              <a:gd name="connsiteY59" fmla="*/ 6221686 h 6857999"/>
              <a:gd name="connsiteX60" fmla="*/ 113296 w 4724400"/>
              <a:gd name="connsiteY60" fmla="*/ 6402069 h 6857999"/>
              <a:gd name="connsiteX61" fmla="*/ 523262 w 4724400"/>
              <a:gd name="connsiteY61" fmla="*/ 6807025 h 6857999"/>
              <a:gd name="connsiteX62" fmla="*/ 404364 w 4724400"/>
              <a:gd name="connsiteY62" fmla="*/ 6649139 h 6857999"/>
              <a:gd name="connsiteX63" fmla="*/ 392074 w 4724400"/>
              <a:gd name="connsiteY63" fmla="*/ 6636358 h 6857999"/>
              <a:gd name="connsiteX64" fmla="*/ 77450 w 4724400"/>
              <a:gd name="connsiteY64" fmla="*/ 6260110 h 6857999"/>
              <a:gd name="connsiteX65" fmla="*/ 0 w 4724400"/>
              <a:gd name="connsiteY65" fmla="*/ 6163634 h 6857999"/>
              <a:gd name="connsiteX66" fmla="*/ 0 w 4724400"/>
              <a:gd name="connsiteY66" fmla="*/ 6117703 h 6857999"/>
              <a:gd name="connsiteX67" fmla="*/ 99669 w 4724400"/>
              <a:gd name="connsiteY67" fmla="*/ 6240461 h 6857999"/>
              <a:gd name="connsiteX68" fmla="*/ 412670 w 4724400"/>
              <a:gd name="connsiteY68" fmla="*/ 6615176 h 6857999"/>
              <a:gd name="connsiteX69" fmla="*/ 424960 w 4724400"/>
              <a:gd name="connsiteY69" fmla="*/ 6627949 h 6857999"/>
              <a:gd name="connsiteX70" fmla="*/ 504043 w 4724400"/>
              <a:gd name="connsiteY70" fmla="*/ 6718236 h 6857999"/>
              <a:gd name="connsiteX71" fmla="*/ 251759 w 4724400"/>
              <a:gd name="connsiteY71" fmla="*/ 6299011 h 6857999"/>
              <a:gd name="connsiteX72" fmla="*/ 21191 w 4724400"/>
              <a:gd name="connsiteY72" fmla="*/ 6033111 h 6857999"/>
              <a:gd name="connsiteX73" fmla="*/ 0 w 4724400"/>
              <a:gd name="connsiteY73" fmla="*/ 6012219 h 6857999"/>
              <a:gd name="connsiteX74" fmla="*/ 0 w 4724400"/>
              <a:gd name="connsiteY74" fmla="*/ 5971257 h 6857999"/>
              <a:gd name="connsiteX75" fmla="*/ 41571 w 4724400"/>
              <a:gd name="connsiteY75" fmla="*/ 6012292 h 6857999"/>
              <a:gd name="connsiteX76" fmla="*/ 273883 w 4724400"/>
              <a:gd name="connsiteY76" fmla="*/ 6279980 h 6857999"/>
              <a:gd name="connsiteX77" fmla="*/ 541341 w 4724400"/>
              <a:gd name="connsiteY77" fmla="*/ 6733560 h 6857999"/>
              <a:gd name="connsiteX78" fmla="*/ 531634 w 4724400"/>
              <a:gd name="connsiteY78" fmla="*/ 6610993 h 6857999"/>
              <a:gd name="connsiteX79" fmla="*/ 247554 w 4724400"/>
              <a:gd name="connsiteY79" fmla="*/ 6197148 h 6857999"/>
              <a:gd name="connsiteX80" fmla="*/ 33651 w 4724400"/>
              <a:gd name="connsiteY80" fmla="*/ 5957901 h 6857999"/>
              <a:gd name="connsiteX81" fmla="*/ 0 w 4724400"/>
              <a:gd name="connsiteY81" fmla="*/ 5925131 h 6857999"/>
              <a:gd name="connsiteX82" fmla="*/ 1656340 w 4724400"/>
              <a:gd name="connsiteY82" fmla="*/ 5825040 h 6857999"/>
              <a:gd name="connsiteX83" fmla="*/ 1653246 w 4724400"/>
              <a:gd name="connsiteY83" fmla="*/ 5829053 h 6857999"/>
              <a:gd name="connsiteX84" fmla="*/ 1655667 w 4724400"/>
              <a:gd name="connsiteY84" fmla="*/ 5829425 h 6857999"/>
              <a:gd name="connsiteX85" fmla="*/ 2630124 w 4724400"/>
              <a:gd name="connsiteY85" fmla="*/ 5591852 h 6857999"/>
              <a:gd name="connsiteX86" fmla="*/ 2177648 w 4724400"/>
              <a:gd name="connsiteY86" fmla="*/ 5630119 h 6857999"/>
              <a:gd name="connsiteX87" fmla="*/ 2076258 w 4724400"/>
              <a:gd name="connsiteY87" fmla="*/ 5650510 h 6857999"/>
              <a:gd name="connsiteX88" fmla="*/ 2214048 w 4724400"/>
              <a:gd name="connsiteY88" fmla="*/ 5629828 h 6857999"/>
              <a:gd name="connsiteX89" fmla="*/ 3090246 w 4724400"/>
              <a:gd name="connsiteY89" fmla="*/ 5601337 h 6857999"/>
              <a:gd name="connsiteX90" fmla="*/ 2834104 w 4724400"/>
              <a:gd name="connsiteY90" fmla="*/ 5598847 h 6857999"/>
              <a:gd name="connsiteX91" fmla="*/ 2782953 w 4724400"/>
              <a:gd name="connsiteY91" fmla="*/ 5595539 h 6857999"/>
              <a:gd name="connsiteX92" fmla="*/ 2630124 w 4724400"/>
              <a:gd name="connsiteY92" fmla="*/ 5591852 h 6857999"/>
              <a:gd name="connsiteX93" fmla="*/ 2751064 w 4724400"/>
              <a:gd name="connsiteY93" fmla="*/ 5525300 h 6857999"/>
              <a:gd name="connsiteX94" fmla="*/ 2618554 w 4724400"/>
              <a:gd name="connsiteY94" fmla="*/ 5525937 h 6857999"/>
              <a:gd name="connsiteX95" fmla="*/ 2311014 w 4724400"/>
              <a:gd name="connsiteY95" fmla="*/ 5550189 h 6857999"/>
              <a:gd name="connsiteX96" fmla="*/ 2134103 w 4724400"/>
              <a:gd name="connsiteY96" fmla="*/ 5605852 h 6857999"/>
              <a:gd name="connsiteX97" fmla="*/ 2174084 w 4724400"/>
              <a:gd name="connsiteY97" fmla="*/ 5600203 h 6857999"/>
              <a:gd name="connsiteX98" fmla="*/ 2785199 w 4724400"/>
              <a:gd name="connsiteY98" fmla="*/ 5564971 h 6857999"/>
              <a:gd name="connsiteX99" fmla="*/ 2836697 w 4724400"/>
              <a:gd name="connsiteY99" fmla="*/ 5568822 h 6857999"/>
              <a:gd name="connsiteX100" fmla="*/ 3066345 w 4724400"/>
              <a:gd name="connsiteY100" fmla="*/ 5573703 h 6857999"/>
              <a:gd name="connsiteX101" fmla="*/ 2978461 w 4724400"/>
              <a:gd name="connsiteY101" fmla="*/ 5555562 h 6857999"/>
              <a:gd name="connsiteX102" fmla="*/ 2893277 w 4724400"/>
              <a:gd name="connsiteY102" fmla="*/ 5538004 h 6857999"/>
              <a:gd name="connsiteX103" fmla="*/ 2751064 w 4724400"/>
              <a:gd name="connsiteY103" fmla="*/ 5525300 h 6857999"/>
              <a:gd name="connsiteX104" fmla="*/ 2636807 w 4724400"/>
              <a:gd name="connsiteY104" fmla="*/ 5458317 h 6857999"/>
              <a:gd name="connsiteX105" fmla="*/ 2236775 w 4724400"/>
              <a:gd name="connsiteY105" fmla="*/ 5536349 h 6857999"/>
              <a:gd name="connsiteX106" fmla="*/ 2306204 w 4724400"/>
              <a:gd name="connsiteY106" fmla="*/ 5519543 h 6857999"/>
              <a:gd name="connsiteX107" fmla="*/ 2619005 w 4724400"/>
              <a:gd name="connsiteY107" fmla="*/ 5494992 h 6857999"/>
              <a:gd name="connsiteX108" fmla="*/ 2899676 w 4724400"/>
              <a:gd name="connsiteY108" fmla="*/ 5507848 h 6857999"/>
              <a:gd name="connsiteX109" fmla="*/ 2986662 w 4724400"/>
              <a:gd name="connsiteY109" fmla="*/ 5525798 h 6857999"/>
              <a:gd name="connsiteX110" fmla="*/ 3101623 w 4724400"/>
              <a:gd name="connsiteY110" fmla="*/ 5547311 h 6857999"/>
              <a:gd name="connsiteX111" fmla="*/ 2636807 w 4724400"/>
              <a:gd name="connsiteY111" fmla="*/ 5458317 h 6857999"/>
              <a:gd name="connsiteX112" fmla="*/ 0 w 4724400"/>
              <a:gd name="connsiteY112" fmla="*/ 5142496 h 6857999"/>
              <a:gd name="connsiteX113" fmla="*/ 127996 w 4724400"/>
              <a:gd name="connsiteY113" fmla="*/ 5201004 h 6857999"/>
              <a:gd name="connsiteX114" fmla="*/ 661087 w 4724400"/>
              <a:gd name="connsiteY114" fmla="*/ 5790959 h 6857999"/>
              <a:gd name="connsiteX115" fmla="*/ 1029402 w 4724400"/>
              <a:gd name="connsiteY115" fmla="*/ 6204913 h 6857999"/>
              <a:gd name="connsiteX116" fmla="*/ 1046692 w 4724400"/>
              <a:gd name="connsiteY116" fmla="*/ 6015372 h 6857999"/>
              <a:gd name="connsiteX117" fmla="*/ 1024238 w 4724400"/>
              <a:gd name="connsiteY117" fmla="*/ 5336275 h 6857999"/>
              <a:gd name="connsiteX118" fmla="*/ 1138131 w 4724400"/>
              <a:gd name="connsiteY118" fmla="*/ 5600804 h 6857999"/>
              <a:gd name="connsiteX119" fmla="*/ 1127280 w 4724400"/>
              <a:gd name="connsiteY119" fmla="*/ 6039262 h 6857999"/>
              <a:gd name="connsiteX120" fmla="*/ 1026642 w 4724400"/>
              <a:gd name="connsiteY120" fmla="*/ 6792600 h 6857999"/>
              <a:gd name="connsiteX121" fmla="*/ 1327075 w 4724400"/>
              <a:gd name="connsiteY121" fmla="*/ 6590735 h 6857999"/>
              <a:gd name="connsiteX122" fmla="*/ 1332848 w 4724400"/>
              <a:gd name="connsiteY122" fmla="*/ 6581371 h 6857999"/>
              <a:gd name="connsiteX123" fmla="*/ 1320586 w 4724400"/>
              <a:gd name="connsiteY123" fmla="*/ 6572441 h 6857999"/>
              <a:gd name="connsiteX124" fmla="*/ 1669632 w 4724400"/>
              <a:gd name="connsiteY124" fmla="*/ 5665639 h 6857999"/>
              <a:gd name="connsiteX125" fmla="*/ 1749165 w 4724400"/>
              <a:gd name="connsiteY125" fmla="*/ 5696416 h 6857999"/>
              <a:gd name="connsiteX126" fmla="*/ 1502249 w 4724400"/>
              <a:gd name="connsiteY126" fmla="*/ 6466405 h 6857999"/>
              <a:gd name="connsiteX127" fmla="*/ 2238637 w 4724400"/>
              <a:gd name="connsiteY127" fmla="*/ 6419148 h 6857999"/>
              <a:gd name="connsiteX128" fmla="*/ 2642775 w 4724400"/>
              <a:gd name="connsiteY128" fmla="*/ 6563116 h 6857999"/>
              <a:gd name="connsiteX129" fmla="*/ 2628681 w 4724400"/>
              <a:gd name="connsiteY129" fmla="*/ 6578254 h 6857999"/>
              <a:gd name="connsiteX130" fmla="*/ 1600072 w 4724400"/>
              <a:gd name="connsiteY130" fmla="*/ 6648608 h 6857999"/>
              <a:gd name="connsiteX131" fmla="*/ 1391841 w 4724400"/>
              <a:gd name="connsiteY131" fmla="*/ 6641028 h 6857999"/>
              <a:gd name="connsiteX132" fmla="*/ 1389928 w 4724400"/>
              <a:gd name="connsiteY132" fmla="*/ 6641375 h 6857999"/>
              <a:gd name="connsiteX133" fmla="*/ 1380979 w 4724400"/>
              <a:gd name="connsiteY133" fmla="*/ 6643204 h 6857999"/>
              <a:gd name="connsiteX134" fmla="*/ 1108685 w 4724400"/>
              <a:gd name="connsiteY134" fmla="*/ 6824788 h 6857999"/>
              <a:gd name="connsiteX135" fmla="*/ 1051559 w 4724400"/>
              <a:gd name="connsiteY135" fmla="*/ 6857998 h 6857999"/>
              <a:gd name="connsiteX136" fmla="*/ 925940 w 4724400"/>
              <a:gd name="connsiteY136" fmla="*/ 6857998 h 6857999"/>
              <a:gd name="connsiteX137" fmla="*/ 949746 w 4724400"/>
              <a:gd name="connsiteY137" fmla="*/ 6745652 h 6857999"/>
              <a:gd name="connsiteX138" fmla="*/ 1017902 w 4724400"/>
              <a:gd name="connsiteY138" fmla="*/ 6308216 h 6857999"/>
              <a:gd name="connsiteX139" fmla="*/ 1012614 w 4724400"/>
              <a:gd name="connsiteY139" fmla="*/ 6302278 h 6857999"/>
              <a:gd name="connsiteX140" fmla="*/ 644615 w 4724400"/>
              <a:gd name="connsiteY140" fmla="*/ 5837768 h 6857999"/>
              <a:gd name="connsiteX141" fmla="*/ 627546 w 4724400"/>
              <a:gd name="connsiteY141" fmla="*/ 5831943 h 6857999"/>
              <a:gd name="connsiteX142" fmla="*/ 128963 w 4724400"/>
              <a:gd name="connsiteY142" fmla="*/ 5481226 h 6857999"/>
              <a:gd name="connsiteX143" fmla="*/ 0 w 4724400"/>
              <a:gd name="connsiteY143" fmla="*/ 5361850 h 6857999"/>
              <a:gd name="connsiteX144" fmla="*/ 0 w 4724400"/>
              <a:gd name="connsiteY144" fmla="*/ 5297634 h 6857999"/>
              <a:gd name="connsiteX145" fmla="*/ 40861 w 4724400"/>
              <a:gd name="connsiteY145" fmla="*/ 5333413 h 6857999"/>
              <a:gd name="connsiteX146" fmla="*/ 514278 w 4724400"/>
              <a:gd name="connsiteY146" fmla="*/ 5738345 h 6857999"/>
              <a:gd name="connsiteX147" fmla="*/ 337180 w 4724400"/>
              <a:gd name="connsiteY147" fmla="*/ 5572174 h 6857999"/>
              <a:gd name="connsiteX148" fmla="*/ 303564 w 4724400"/>
              <a:gd name="connsiteY148" fmla="*/ 5536908 h 6857999"/>
              <a:gd name="connsiteX149" fmla="*/ 88496 w 4724400"/>
              <a:gd name="connsiteY149" fmla="*/ 5343132 h 6857999"/>
              <a:gd name="connsiteX150" fmla="*/ 0 w 4724400"/>
              <a:gd name="connsiteY150" fmla="*/ 5277736 h 6857999"/>
              <a:gd name="connsiteX151" fmla="*/ 0 w 4724400"/>
              <a:gd name="connsiteY151" fmla="*/ 5241225 h 6857999"/>
              <a:gd name="connsiteX152" fmla="*/ 106479 w 4724400"/>
              <a:gd name="connsiteY152" fmla="*/ 5319780 h 6857999"/>
              <a:gd name="connsiteX153" fmla="*/ 324159 w 4724400"/>
              <a:gd name="connsiteY153" fmla="*/ 5515717 h 6857999"/>
              <a:gd name="connsiteX154" fmla="*/ 357680 w 4724400"/>
              <a:gd name="connsiteY154" fmla="*/ 5551608 h 6857999"/>
              <a:gd name="connsiteX155" fmla="*/ 514810 w 4724400"/>
              <a:gd name="connsiteY155" fmla="*/ 5702551 h 6857999"/>
              <a:gd name="connsiteX156" fmla="*/ 464808 w 4724400"/>
              <a:gd name="connsiteY156" fmla="*/ 5632736 h 6857999"/>
              <a:gd name="connsiteX157" fmla="*/ 416327 w 4724400"/>
              <a:gd name="connsiteY157" fmla="*/ 5565087 h 6857999"/>
              <a:gd name="connsiteX158" fmla="*/ 232232 w 4724400"/>
              <a:gd name="connsiteY158" fmla="*/ 5379904 h 6857999"/>
              <a:gd name="connsiteX159" fmla="*/ 2640 w 4724400"/>
              <a:gd name="connsiteY159" fmla="*/ 5200559 h 6857999"/>
              <a:gd name="connsiteX160" fmla="*/ 0 w 4724400"/>
              <a:gd name="connsiteY160" fmla="*/ 5199146 h 6857999"/>
              <a:gd name="connsiteX161" fmla="*/ 0 w 4724400"/>
              <a:gd name="connsiteY161" fmla="*/ 5164774 h 6857999"/>
              <a:gd name="connsiteX162" fmla="*/ 18363 w 4724400"/>
              <a:gd name="connsiteY162" fmla="*/ 5174783 h 6857999"/>
              <a:gd name="connsiteX163" fmla="*/ 251810 w 4724400"/>
              <a:gd name="connsiteY163" fmla="*/ 5357281 h 6857999"/>
              <a:gd name="connsiteX164" fmla="*/ 439563 w 4724400"/>
              <a:gd name="connsiteY164" fmla="*/ 5546863 h 6857999"/>
              <a:gd name="connsiteX165" fmla="*/ 489056 w 4724400"/>
              <a:gd name="connsiteY165" fmla="*/ 5615961 h 6857999"/>
              <a:gd name="connsiteX166" fmla="*/ 555845 w 4724400"/>
              <a:gd name="connsiteY166" fmla="*/ 5705642 h 6857999"/>
              <a:gd name="connsiteX167" fmla="*/ 287056 w 4724400"/>
              <a:gd name="connsiteY167" fmla="*/ 5341546 h 6857999"/>
              <a:gd name="connsiteX168" fmla="*/ 49874 w 4724400"/>
              <a:gd name="connsiteY168" fmla="*/ 5178238 h 6857999"/>
              <a:gd name="connsiteX169" fmla="*/ 0 w 4724400"/>
              <a:gd name="connsiteY169" fmla="*/ 5158623 h 6857999"/>
              <a:gd name="connsiteX170" fmla="*/ 4076694 w 4724400"/>
              <a:gd name="connsiteY170" fmla="*/ 4944364 h 6857999"/>
              <a:gd name="connsiteX171" fmla="*/ 4287610 w 4724400"/>
              <a:gd name="connsiteY171" fmla="*/ 5588157 h 6857999"/>
              <a:gd name="connsiteX172" fmla="*/ 4076694 w 4724400"/>
              <a:gd name="connsiteY172" fmla="*/ 4944364 h 6857999"/>
              <a:gd name="connsiteX173" fmla="*/ 4103808 w 4724400"/>
              <a:gd name="connsiteY173" fmla="*/ 4918599 h 6857999"/>
              <a:gd name="connsiteX174" fmla="*/ 4310650 w 4724400"/>
              <a:gd name="connsiteY174" fmla="*/ 5565760 h 6857999"/>
              <a:gd name="connsiteX175" fmla="*/ 4103808 w 4724400"/>
              <a:gd name="connsiteY175" fmla="*/ 4918599 h 6857999"/>
              <a:gd name="connsiteX176" fmla="*/ 4072554 w 4724400"/>
              <a:gd name="connsiteY176" fmla="*/ 4867303 h 6857999"/>
              <a:gd name="connsiteX177" fmla="*/ 4072780 w 4724400"/>
              <a:gd name="connsiteY177" fmla="*/ 4872526 h 6857999"/>
              <a:gd name="connsiteX178" fmla="*/ 4074990 w 4724400"/>
              <a:gd name="connsiteY178" fmla="*/ 4871112 h 6857999"/>
              <a:gd name="connsiteX179" fmla="*/ 3100062 w 4724400"/>
              <a:gd name="connsiteY179" fmla="*/ 4866948 h 6857999"/>
              <a:gd name="connsiteX180" fmla="*/ 2963625 w 4724400"/>
              <a:gd name="connsiteY180" fmla="*/ 4877568 h 6857999"/>
              <a:gd name="connsiteX181" fmla="*/ 2809956 w 4724400"/>
              <a:gd name="connsiteY181" fmla="*/ 4889247 h 6857999"/>
              <a:gd name="connsiteX182" fmla="*/ 2688275 w 4724400"/>
              <a:gd name="connsiteY182" fmla="*/ 4882769 h 6857999"/>
              <a:gd name="connsiteX183" fmla="*/ 2605133 w 4724400"/>
              <a:gd name="connsiteY183" fmla="*/ 4876924 h 6857999"/>
              <a:gd name="connsiteX184" fmla="*/ 2414900 w 4724400"/>
              <a:gd name="connsiteY184" fmla="*/ 4881330 h 6857999"/>
              <a:gd name="connsiteX185" fmla="*/ 2217605 w 4724400"/>
              <a:gd name="connsiteY185" fmla="*/ 4885650 h 6857999"/>
              <a:gd name="connsiteX186" fmla="*/ 2199332 w 4724400"/>
              <a:gd name="connsiteY186" fmla="*/ 4885075 h 6857999"/>
              <a:gd name="connsiteX187" fmla="*/ 2141062 w 4724400"/>
              <a:gd name="connsiteY187" fmla="*/ 4884027 h 6857999"/>
              <a:gd name="connsiteX188" fmla="*/ 2558630 w 4724400"/>
              <a:gd name="connsiteY188" fmla="*/ 4938088 h 6857999"/>
              <a:gd name="connsiteX189" fmla="*/ 3100062 w 4724400"/>
              <a:gd name="connsiteY189" fmla="*/ 4866948 h 6857999"/>
              <a:gd name="connsiteX190" fmla="*/ 2753415 w 4724400"/>
              <a:gd name="connsiteY190" fmla="*/ 4783657 h 6857999"/>
              <a:gd name="connsiteX191" fmla="*/ 2639521 w 4724400"/>
              <a:gd name="connsiteY191" fmla="*/ 4785091 h 6857999"/>
              <a:gd name="connsiteX192" fmla="*/ 2193068 w 4724400"/>
              <a:gd name="connsiteY192" fmla="*/ 4854595 h 6857999"/>
              <a:gd name="connsiteX193" fmla="*/ 2201931 w 4724400"/>
              <a:gd name="connsiteY193" fmla="*/ 4855057 h 6857999"/>
              <a:gd name="connsiteX194" fmla="*/ 2219654 w 4724400"/>
              <a:gd name="connsiteY194" fmla="*/ 4855986 h 6857999"/>
              <a:gd name="connsiteX195" fmla="*/ 2413690 w 4724400"/>
              <a:gd name="connsiteY195" fmla="*/ 4851445 h 6857999"/>
              <a:gd name="connsiteX196" fmla="*/ 2606832 w 4724400"/>
              <a:gd name="connsiteY196" fmla="*/ 4846715 h 6857999"/>
              <a:gd name="connsiteX197" fmla="*/ 2691769 w 4724400"/>
              <a:gd name="connsiteY197" fmla="*/ 4852935 h 6857999"/>
              <a:gd name="connsiteX198" fmla="*/ 2811106 w 4724400"/>
              <a:gd name="connsiteY198" fmla="*/ 4859393 h 6857999"/>
              <a:gd name="connsiteX199" fmla="*/ 2961520 w 4724400"/>
              <a:gd name="connsiteY199" fmla="*/ 4847493 h 6857999"/>
              <a:gd name="connsiteX200" fmla="*/ 3070965 w 4724400"/>
              <a:gd name="connsiteY200" fmla="*/ 4837270 h 6857999"/>
              <a:gd name="connsiteX201" fmla="*/ 2753415 w 4724400"/>
              <a:gd name="connsiteY201" fmla="*/ 4783657 h 6857999"/>
              <a:gd name="connsiteX202" fmla="*/ 2389654 w 4724400"/>
              <a:gd name="connsiteY202" fmla="*/ 4275904 h 6857999"/>
              <a:gd name="connsiteX203" fmla="*/ 1522266 w 4724400"/>
              <a:gd name="connsiteY203" fmla="*/ 4472742 h 6857999"/>
              <a:gd name="connsiteX204" fmla="*/ 1464014 w 4724400"/>
              <a:gd name="connsiteY204" fmla="*/ 4498508 h 6857999"/>
              <a:gd name="connsiteX205" fmla="*/ 1376111 w 4724400"/>
              <a:gd name="connsiteY205" fmla="*/ 4536334 h 6857999"/>
              <a:gd name="connsiteX206" fmla="*/ 1498493 w 4724400"/>
              <a:gd name="connsiteY206" fmla="*/ 4502509 h 6857999"/>
              <a:gd name="connsiteX207" fmla="*/ 1831627 w 4724400"/>
              <a:gd name="connsiteY207" fmla="*/ 4454994 h 6857999"/>
              <a:gd name="connsiteX208" fmla="*/ 2389654 w 4724400"/>
              <a:gd name="connsiteY208" fmla="*/ 4275904 h 6857999"/>
              <a:gd name="connsiteX209" fmla="*/ 2147582 w 4724400"/>
              <a:gd name="connsiteY209" fmla="*/ 4220499 h 6857999"/>
              <a:gd name="connsiteX210" fmla="*/ 1556088 w 4724400"/>
              <a:gd name="connsiteY210" fmla="*/ 4425819 h 6857999"/>
              <a:gd name="connsiteX211" fmla="*/ 2346927 w 4724400"/>
              <a:gd name="connsiteY211" fmla="*/ 4248048 h 6857999"/>
              <a:gd name="connsiteX212" fmla="*/ 2147582 w 4724400"/>
              <a:gd name="connsiteY212" fmla="*/ 4220499 h 6857999"/>
              <a:gd name="connsiteX213" fmla="*/ 1790494 w 4724400"/>
              <a:gd name="connsiteY213" fmla="*/ 3958602 h 6857999"/>
              <a:gd name="connsiteX214" fmla="*/ 1059112 w 4724400"/>
              <a:gd name="connsiteY214" fmla="*/ 4119804 h 6857999"/>
              <a:gd name="connsiteX215" fmla="*/ 1790494 w 4724400"/>
              <a:gd name="connsiteY215" fmla="*/ 3958602 h 6857999"/>
              <a:gd name="connsiteX216" fmla="*/ 3757613 w 4724400"/>
              <a:gd name="connsiteY216" fmla="*/ 3936722 h 6857999"/>
              <a:gd name="connsiteX217" fmla="*/ 3715314 w 4724400"/>
              <a:gd name="connsiteY217" fmla="*/ 4196771 h 6857999"/>
              <a:gd name="connsiteX218" fmla="*/ 3631611 w 4724400"/>
              <a:gd name="connsiteY218" fmla="*/ 4613594 h 6857999"/>
              <a:gd name="connsiteX219" fmla="*/ 3596909 w 4724400"/>
              <a:gd name="connsiteY219" fmla="*/ 4707830 h 6857999"/>
              <a:gd name="connsiteX220" fmla="*/ 3581749 w 4724400"/>
              <a:gd name="connsiteY220" fmla="*/ 4747418 h 6857999"/>
              <a:gd name="connsiteX221" fmla="*/ 3510660 w 4724400"/>
              <a:gd name="connsiteY221" fmla="*/ 4966094 h 6857999"/>
              <a:gd name="connsiteX222" fmla="*/ 3757613 w 4724400"/>
              <a:gd name="connsiteY222" fmla="*/ 3936722 h 6857999"/>
              <a:gd name="connsiteX223" fmla="*/ 1701387 w 4724400"/>
              <a:gd name="connsiteY223" fmla="*/ 3919232 h 6857999"/>
              <a:gd name="connsiteX224" fmla="*/ 1136310 w 4724400"/>
              <a:gd name="connsiteY224" fmla="*/ 4068895 h 6857999"/>
              <a:gd name="connsiteX225" fmla="*/ 1784782 w 4724400"/>
              <a:gd name="connsiteY225" fmla="*/ 3927759 h 6857999"/>
              <a:gd name="connsiteX226" fmla="*/ 1701387 w 4724400"/>
              <a:gd name="connsiteY226" fmla="*/ 3919232 h 6857999"/>
              <a:gd name="connsiteX227" fmla="*/ 3733405 w 4724400"/>
              <a:gd name="connsiteY227" fmla="*/ 3900089 h 6857999"/>
              <a:gd name="connsiteX228" fmla="*/ 3500832 w 4724400"/>
              <a:gd name="connsiteY228" fmla="*/ 4885010 h 6857999"/>
              <a:gd name="connsiteX229" fmla="*/ 3552367 w 4724400"/>
              <a:gd name="connsiteY229" fmla="*/ 4735553 h 6857999"/>
              <a:gd name="connsiteX230" fmla="*/ 3567525 w 4724400"/>
              <a:gd name="connsiteY230" fmla="*/ 4695966 h 6857999"/>
              <a:gd name="connsiteX231" fmla="*/ 3602372 w 4724400"/>
              <a:gd name="connsiteY231" fmla="*/ 4603168 h 6857999"/>
              <a:gd name="connsiteX232" fmla="*/ 3684639 w 4724400"/>
              <a:gd name="connsiteY232" fmla="*/ 4192628 h 6857999"/>
              <a:gd name="connsiteX233" fmla="*/ 3733405 w 4724400"/>
              <a:gd name="connsiteY233" fmla="*/ 3900089 h 6857999"/>
              <a:gd name="connsiteX234" fmla="*/ 2800959 w 4724400"/>
              <a:gd name="connsiteY234" fmla="*/ 3871054 h 6857999"/>
              <a:gd name="connsiteX235" fmla="*/ 3026569 w 4724400"/>
              <a:gd name="connsiteY235" fmla="*/ 4520780 h 6857999"/>
              <a:gd name="connsiteX236" fmla="*/ 2889061 w 4724400"/>
              <a:gd name="connsiteY236" fmla="*/ 4157302 h 6857999"/>
              <a:gd name="connsiteX237" fmla="*/ 2800959 w 4724400"/>
              <a:gd name="connsiteY237" fmla="*/ 3871054 h 6857999"/>
              <a:gd name="connsiteX238" fmla="*/ 2809929 w 4724400"/>
              <a:gd name="connsiteY238" fmla="*/ 3701307 h 6857999"/>
              <a:gd name="connsiteX239" fmla="*/ 2809197 w 4724400"/>
              <a:gd name="connsiteY239" fmla="*/ 3708672 h 6857999"/>
              <a:gd name="connsiteX240" fmla="*/ 2918306 w 4724400"/>
              <a:gd name="connsiteY240" fmla="*/ 4147031 h 6857999"/>
              <a:gd name="connsiteX241" fmla="*/ 3068858 w 4724400"/>
              <a:gd name="connsiteY241" fmla="*/ 4544310 h 6857999"/>
              <a:gd name="connsiteX242" fmla="*/ 2968879 w 4724400"/>
              <a:gd name="connsiteY242" fmla="*/ 4144570 h 6857999"/>
              <a:gd name="connsiteX243" fmla="*/ 2809929 w 4724400"/>
              <a:gd name="connsiteY243" fmla="*/ 3701307 h 6857999"/>
              <a:gd name="connsiteX244" fmla="*/ 1867196 w 4724400"/>
              <a:gd name="connsiteY244" fmla="*/ 3456584 h 6857999"/>
              <a:gd name="connsiteX245" fmla="*/ 2183970 w 4724400"/>
              <a:gd name="connsiteY245" fmla="*/ 3826505 h 6857999"/>
              <a:gd name="connsiteX246" fmla="*/ 1867196 w 4724400"/>
              <a:gd name="connsiteY246" fmla="*/ 3456584 h 6857999"/>
              <a:gd name="connsiteX247" fmla="*/ 2322880 w 4724400"/>
              <a:gd name="connsiteY247" fmla="*/ 3078533 h 6857999"/>
              <a:gd name="connsiteX248" fmla="*/ 2295695 w 4724400"/>
              <a:gd name="connsiteY248" fmla="*/ 3245370 h 6857999"/>
              <a:gd name="connsiteX249" fmla="*/ 2268858 w 4724400"/>
              <a:gd name="connsiteY249" fmla="*/ 3758413 h 6857999"/>
              <a:gd name="connsiteX250" fmla="*/ 2295899 w 4724400"/>
              <a:gd name="connsiteY250" fmla="*/ 3528057 h 6857999"/>
              <a:gd name="connsiteX251" fmla="*/ 2326306 w 4724400"/>
              <a:gd name="connsiteY251" fmla="*/ 3231157 h 6857999"/>
              <a:gd name="connsiteX252" fmla="*/ 2324274 w 4724400"/>
              <a:gd name="connsiteY252" fmla="*/ 3142788 h 6857999"/>
              <a:gd name="connsiteX253" fmla="*/ 2322880 w 4724400"/>
              <a:gd name="connsiteY253" fmla="*/ 3078533 h 6857999"/>
              <a:gd name="connsiteX254" fmla="*/ 912797 w 4724400"/>
              <a:gd name="connsiteY254" fmla="*/ 2896659 h 6857999"/>
              <a:gd name="connsiteX255" fmla="*/ 1167201 w 4724400"/>
              <a:gd name="connsiteY255" fmla="*/ 3304169 h 6857999"/>
              <a:gd name="connsiteX256" fmla="*/ 1503848 w 4724400"/>
              <a:gd name="connsiteY256" fmla="*/ 3675946 h 6857999"/>
              <a:gd name="connsiteX257" fmla="*/ 1353091 w 4724400"/>
              <a:gd name="connsiteY257" fmla="*/ 3486482 h 6857999"/>
              <a:gd name="connsiteX258" fmla="*/ 1340012 w 4724400"/>
              <a:gd name="connsiteY258" fmla="*/ 3467256 h 6857999"/>
              <a:gd name="connsiteX259" fmla="*/ 1089196 w 4724400"/>
              <a:gd name="connsiteY259" fmla="*/ 3116474 h 6857999"/>
              <a:gd name="connsiteX260" fmla="*/ 959418 w 4724400"/>
              <a:gd name="connsiteY260" fmla="*/ 2948853 h 6857999"/>
              <a:gd name="connsiteX261" fmla="*/ 912797 w 4724400"/>
              <a:gd name="connsiteY261" fmla="*/ 2896659 h 6857999"/>
              <a:gd name="connsiteX262" fmla="*/ 2363420 w 4724400"/>
              <a:gd name="connsiteY262" fmla="*/ 2871730 h 6857999"/>
              <a:gd name="connsiteX263" fmla="*/ 2360107 w 4724400"/>
              <a:gd name="connsiteY263" fmla="*/ 2915231 h 6857999"/>
              <a:gd name="connsiteX264" fmla="*/ 2353099 w 4724400"/>
              <a:gd name="connsiteY264" fmla="*/ 3051540 h 6857999"/>
              <a:gd name="connsiteX265" fmla="*/ 2354925 w 4724400"/>
              <a:gd name="connsiteY265" fmla="*/ 3140814 h 6857999"/>
              <a:gd name="connsiteX266" fmla="*/ 2357104 w 4724400"/>
              <a:gd name="connsiteY266" fmla="*/ 3230628 h 6857999"/>
              <a:gd name="connsiteX267" fmla="*/ 2326221 w 4724400"/>
              <a:gd name="connsiteY267" fmla="*/ 3531652 h 6857999"/>
              <a:gd name="connsiteX268" fmla="*/ 2299836 w 4724400"/>
              <a:gd name="connsiteY268" fmla="*/ 3750864 h 6857999"/>
              <a:gd name="connsiteX269" fmla="*/ 2346877 w 4724400"/>
              <a:gd name="connsiteY269" fmla="*/ 3662531 h 6857999"/>
              <a:gd name="connsiteX270" fmla="*/ 2363420 w 4724400"/>
              <a:gd name="connsiteY270" fmla="*/ 2871730 h 6857999"/>
              <a:gd name="connsiteX271" fmla="*/ 912921 w 4724400"/>
              <a:gd name="connsiteY271" fmla="*/ 2850596 h 6857999"/>
              <a:gd name="connsiteX272" fmla="*/ 983846 w 4724400"/>
              <a:gd name="connsiteY272" fmla="*/ 2928627 h 6857999"/>
              <a:gd name="connsiteX273" fmla="*/ 1114669 w 4724400"/>
              <a:gd name="connsiteY273" fmla="*/ 3097880 h 6857999"/>
              <a:gd name="connsiteX274" fmla="*/ 1366183 w 4724400"/>
              <a:gd name="connsiteY274" fmla="*/ 3449753 h 6857999"/>
              <a:gd name="connsiteX275" fmla="*/ 1379263 w 4724400"/>
              <a:gd name="connsiteY275" fmla="*/ 3468981 h 6857999"/>
              <a:gd name="connsiteX276" fmla="*/ 1492446 w 4724400"/>
              <a:gd name="connsiteY276" fmla="*/ 3620389 h 6857999"/>
              <a:gd name="connsiteX277" fmla="*/ 912921 w 4724400"/>
              <a:gd name="connsiteY277" fmla="*/ 2850596 h 6857999"/>
              <a:gd name="connsiteX278" fmla="*/ 2386551 w 4724400"/>
              <a:gd name="connsiteY278" fmla="*/ 2642862 h 6857999"/>
              <a:gd name="connsiteX279" fmla="*/ 2403741 w 4724400"/>
              <a:gd name="connsiteY279" fmla="*/ 2659697 h 6857999"/>
              <a:gd name="connsiteX280" fmla="*/ 2499078 w 4724400"/>
              <a:gd name="connsiteY280" fmla="*/ 3423399 h 6857999"/>
              <a:gd name="connsiteX281" fmla="*/ 2413232 w 4724400"/>
              <a:gd name="connsiteY281" fmla="*/ 3700562 h 6857999"/>
              <a:gd name="connsiteX282" fmla="*/ 2428424 w 4724400"/>
              <a:gd name="connsiteY282" fmla="*/ 4178295 h 6857999"/>
              <a:gd name="connsiteX283" fmla="*/ 2927779 w 4724400"/>
              <a:gd name="connsiteY283" fmla="*/ 4531843 h 6857999"/>
              <a:gd name="connsiteX284" fmla="*/ 2758380 w 4724400"/>
              <a:gd name="connsiteY284" fmla="*/ 3561061 h 6857999"/>
              <a:gd name="connsiteX285" fmla="*/ 2846610 w 4724400"/>
              <a:gd name="connsiteY285" fmla="*/ 3538353 h 6857999"/>
              <a:gd name="connsiteX286" fmla="*/ 3106063 w 4724400"/>
              <a:gd name="connsiteY286" fmla="*/ 4271430 h 6857999"/>
              <a:gd name="connsiteX287" fmla="*/ 3116136 w 4724400"/>
              <a:gd name="connsiteY287" fmla="*/ 4688819 h 6857999"/>
              <a:gd name="connsiteX288" fmla="*/ 3412872 w 4724400"/>
              <a:gd name="connsiteY288" fmla="*/ 4966558 h 6857999"/>
              <a:gd name="connsiteX289" fmla="*/ 3763612 w 4724400"/>
              <a:gd name="connsiteY289" fmla="*/ 3645474 h 6857999"/>
              <a:gd name="connsiteX290" fmla="*/ 3850165 w 4724400"/>
              <a:gd name="connsiteY290" fmla="*/ 3638405 h 6857999"/>
              <a:gd name="connsiteX291" fmla="*/ 3515311 w 4724400"/>
              <a:gd name="connsiteY291" fmla="*/ 5051260 h 6857999"/>
              <a:gd name="connsiteX292" fmla="*/ 3501147 w 4724400"/>
              <a:gd name="connsiteY292" fmla="*/ 5059552 h 6857999"/>
              <a:gd name="connsiteX293" fmla="*/ 3790420 w 4724400"/>
              <a:gd name="connsiteY293" fmla="*/ 5401078 h 6857999"/>
              <a:gd name="connsiteX294" fmla="*/ 4221141 w 4724400"/>
              <a:gd name="connsiteY294" fmla="*/ 6045312 h 6857999"/>
              <a:gd name="connsiteX295" fmla="*/ 4326825 w 4724400"/>
              <a:gd name="connsiteY295" fmla="*/ 5681109 h 6857999"/>
              <a:gd name="connsiteX296" fmla="*/ 4325127 w 4724400"/>
              <a:gd name="connsiteY296" fmla="*/ 5669934 h 6857999"/>
              <a:gd name="connsiteX297" fmla="*/ 4309144 w 4724400"/>
              <a:gd name="connsiteY297" fmla="*/ 5671723 h 6857999"/>
              <a:gd name="connsiteX298" fmla="*/ 3974946 w 4724400"/>
              <a:gd name="connsiteY298" fmla="*/ 4736592 h 6857999"/>
              <a:gd name="connsiteX299" fmla="*/ 4060171 w 4724400"/>
              <a:gd name="connsiteY299" fmla="*/ 4704317 h 6857999"/>
              <a:gd name="connsiteX300" fmla="*/ 4383942 w 4724400"/>
              <a:gd name="connsiteY300" fmla="*/ 5463703 h 6857999"/>
              <a:gd name="connsiteX301" fmla="*/ 4654905 w 4724400"/>
              <a:gd name="connsiteY301" fmla="*/ 5156948 h 6857999"/>
              <a:gd name="connsiteX302" fmla="*/ 4724400 w 4724400"/>
              <a:gd name="connsiteY302" fmla="*/ 5098975 h 6857999"/>
              <a:gd name="connsiteX303" fmla="*/ 4724400 w 4724400"/>
              <a:gd name="connsiteY303" fmla="*/ 5160063 h 6857999"/>
              <a:gd name="connsiteX304" fmla="*/ 4687505 w 4724400"/>
              <a:gd name="connsiteY304" fmla="*/ 5191181 h 6857999"/>
              <a:gd name="connsiteX305" fmla="*/ 4451303 w 4724400"/>
              <a:gd name="connsiteY305" fmla="*/ 5491132 h 6857999"/>
              <a:gd name="connsiteX306" fmla="*/ 4599954 w 4724400"/>
              <a:gd name="connsiteY306" fmla="*/ 5317498 h 6857999"/>
              <a:gd name="connsiteX307" fmla="*/ 4724400 w 4724400"/>
              <a:gd name="connsiteY307" fmla="*/ 5211392 h 6857999"/>
              <a:gd name="connsiteX308" fmla="*/ 4724400 w 4724400"/>
              <a:gd name="connsiteY308" fmla="*/ 5251559 h 6857999"/>
              <a:gd name="connsiteX309" fmla="*/ 4619898 w 4724400"/>
              <a:gd name="connsiteY309" fmla="*/ 5340764 h 6857999"/>
              <a:gd name="connsiteX310" fmla="*/ 4473735 w 4724400"/>
              <a:gd name="connsiteY310" fmla="*/ 5512809 h 6857999"/>
              <a:gd name="connsiteX311" fmla="*/ 4430539 w 4724400"/>
              <a:gd name="connsiteY311" fmla="*/ 5592553 h 6857999"/>
              <a:gd name="connsiteX312" fmla="*/ 4569759 w 4724400"/>
              <a:gd name="connsiteY312" fmla="*/ 5482816 h 6857999"/>
              <a:gd name="connsiteX313" fmla="*/ 4724400 w 4724400"/>
              <a:gd name="connsiteY313" fmla="*/ 5330891 h 6857999"/>
              <a:gd name="connsiteX314" fmla="*/ 4724400 w 4724400"/>
              <a:gd name="connsiteY314" fmla="*/ 5402912 h 6857999"/>
              <a:gd name="connsiteX315" fmla="*/ 4586888 w 4724400"/>
              <a:gd name="connsiteY315" fmla="*/ 5533939 h 6857999"/>
              <a:gd name="connsiteX316" fmla="*/ 4413377 w 4724400"/>
              <a:gd name="connsiteY316" fmla="*/ 5674040 h 6857999"/>
              <a:gd name="connsiteX317" fmla="*/ 4412066 w 4724400"/>
              <a:gd name="connsiteY317" fmla="*/ 5675644 h 6857999"/>
              <a:gd name="connsiteX318" fmla="*/ 4406074 w 4724400"/>
              <a:gd name="connsiteY318" fmla="*/ 5683306 h 6857999"/>
              <a:gd name="connsiteX319" fmla="*/ 4271008 w 4724400"/>
              <a:gd name="connsiteY319" fmla="*/ 6118417 h 6857999"/>
              <a:gd name="connsiteX320" fmla="*/ 4265220 w 4724400"/>
              <a:gd name="connsiteY320" fmla="*/ 6125184 h 6857999"/>
              <a:gd name="connsiteX321" fmla="*/ 4590463 w 4724400"/>
              <a:gd name="connsiteY321" fmla="*/ 6805045 h 6857999"/>
              <a:gd name="connsiteX322" fmla="*/ 4610122 w 4724400"/>
              <a:gd name="connsiteY322" fmla="*/ 6857999 h 6857999"/>
              <a:gd name="connsiteX323" fmla="*/ 4513231 w 4724400"/>
              <a:gd name="connsiteY323" fmla="*/ 6857999 h 6857999"/>
              <a:gd name="connsiteX324" fmla="*/ 4374770 w 4724400"/>
              <a:gd name="connsiteY324" fmla="*/ 6532596 h 6857999"/>
              <a:gd name="connsiteX325" fmla="*/ 4339518 w 4724400"/>
              <a:gd name="connsiteY325" fmla="*/ 6461642 h 6857999"/>
              <a:gd name="connsiteX326" fmla="*/ 3884810 w 4724400"/>
              <a:gd name="connsiteY326" fmla="*/ 5682534 h 6857999"/>
              <a:gd name="connsiteX327" fmla="*/ 3876498 w 4724400"/>
              <a:gd name="connsiteY327" fmla="*/ 5681717 h 6857999"/>
              <a:gd name="connsiteX328" fmla="*/ 3263209 w 4724400"/>
              <a:gd name="connsiteY328" fmla="*/ 5585749 h 6857999"/>
              <a:gd name="connsiteX329" fmla="*/ 3245450 w 4724400"/>
              <a:gd name="connsiteY329" fmla="*/ 5593271 h 6857999"/>
              <a:gd name="connsiteX330" fmla="*/ 1952592 w 4724400"/>
              <a:gd name="connsiteY330" fmla="*/ 5692050 h 6857999"/>
              <a:gd name="connsiteX331" fmla="*/ 1936466 w 4724400"/>
              <a:gd name="connsiteY331" fmla="*/ 5671708 h 6857999"/>
              <a:gd name="connsiteX332" fmla="*/ 3244709 w 4724400"/>
              <a:gd name="connsiteY332" fmla="*/ 5538562 h 6857999"/>
              <a:gd name="connsiteX333" fmla="*/ 3823886 w 4724400"/>
              <a:gd name="connsiteY333" fmla="*/ 5595804 h 6857999"/>
              <a:gd name="connsiteX334" fmla="*/ 3709024 w 4724400"/>
              <a:gd name="connsiteY334" fmla="*/ 5439340 h 6857999"/>
              <a:gd name="connsiteX335" fmla="*/ 3198362 w 4724400"/>
              <a:gd name="connsiteY335" fmla="*/ 4874588 h 6857999"/>
              <a:gd name="connsiteX336" fmla="*/ 3179417 w 4724400"/>
              <a:gd name="connsiteY336" fmla="*/ 4879047 h 6857999"/>
              <a:gd name="connsiteX337" fmla="*/ 2639496 w 4724400"/>
              <a:gd name="connsiteY337" fmla="*/ 4989072 h 6857999"/>
              <a:gd name="connsiteX338" fmla="*/ 1972353 w 4724400"/>
              <a:gd name="connsiteY338" fmla="*/ 4909921 h 6857999"/>
              <a:gd name="connsiteX339" fmla="*/ 2002679 w 4724400"/>
              <a:gd name="connsiteY339" fmla="*/ 4872131 h 6857999"/>
              <a:gd name="connsiteX340" fmla="*/ 3097424 w 4724400"/>
              <a:gd name="connsiteY340" fmla="*/ 4781269 h 6857999"/>
              <a:gd name="connsiteX341" fmla="*/ 2454890 w 4724400"/>
              <a:gd name="connsiteY341" fmla="*/ 4287833 h 6857999"/>
              <a:gd name="connsiteX342" fmla="*/ 2452881 w 4724400"/>
              <a:gd name="connsiteY342" fmla="*/ 4288346 h 6857999"/>
              <a:gd name="connsiteX343" fmla="*/ 2448527 w 4724400"/>
              <a:gd name="connsiteY343" fmla="*/ 4288836 h 6857999"/>
              <a:gd name="connsiteX344" fmla="*/ 2323525 w 4724400"/>
              <a:gd name="connsiteY344" fmla="*/ 4367248 h 6857999"/>
              <a:gd name="connsiteX345" fmla="*/ 2060764 w 4724400"/>
              <a:gd name="connsiteY345" fmla="*/ 4451767 h 6857999"/>
              <a:gd name="connsiteX346" fmla="*/ 1162250 w 4724400"/>
              <a:gd name="connsiteY346" fmla="*/ 4613329 h 6857999"/>
              <a:gd name="connsiteX347" fmla="*/ 1132639 w 4724400"/>
              <a:gd name="connsiteY347" fmla="*/ 4596243 h 6857999"/>
              <a:gd name="connsiteX348" fmla="*/ 2293970 w 4724400"/>
              <a:gd name="connsiteY348" fmla="*/ 4182283 h 6857999"/>
              <a:gd name="connsiteX349" fmla="*/ 1900637 w 4724400"/>
              <a:gd name="connsiteY349" fmla="*/ 3949470 h 6857999"/>
              <a:gd name="connsiteX350" fmla="*/ 1887014 w 4724400"/>
              <a:gd name="connsiteY350" fmla="*/ 3951288 h 6857999"/>
              <a:gd name="connsiteX351" fmla="*/ 896751 w 4724400"/>
              <a:gd name="connsiteY351" fmla="*/ 4159267 h 6857999"/>
              <a:gd name="connsiteX352" fmla="*/ 918967 w 4724400"/>
              <a:gd name="connsiteY352" fmla="*/ 4119760 h 6857999"/>
              <a:gd name="connsiteX353" fmla="*/ 1764113 w 4724400"/>
              <a:gd name="connsiteY353" fmla="*/ 3873539 h 6857999"/>
              <a:gd name="connsiteX354" fmla="*/ 1555701 w 4724400"/>
              <a:gd name="connsiteY354" fmla="*/ 3763109 h 6857999"/>
              <a:gd name="connsiteX355" fmla="*/ 1542956 w 4724400"/>
              <a:gd name="connsiteY355" fmla="*/ 3758998 h 6857999"/>
              <a:gd name="connsiteX356" fmla="*/ 1136724 w 4724400"/>
              <a:gd name="connsiteY356" fmla="*/ 3417171 h 6857999"/>
              <a:gd name="connsiteX357" fmla="*/ 750977 w 4724400"/>
              <a:gd name="connsiteY357" fmla="*/ 2770227 h 6857999"/>
              <a:gd name="connsiteX358" fmla="*/ 755174 w 4724400"/>
              <a:gd name="connsiteY358" fmla="*/ 2749954 h 6857999"/>
              <a:gd name="connsiteX359" fmla="*/ 830023 w 4724400"/>
              <a:gd name="connsiteY359" fmla="*/ 2731935 h 6857999"/>
              <a:gd name="connsiteX360" fmla="*/ 1623018 w 4724400"/>
              <a:gd name="connsiteY360" fmla="*/ 3716225 h 6857999"/>
              <a:gd name="connsiteX361" fmla="*/ 2294841 w 4724400"/>
              <a:gd name="connsiteY361" fmla="*/ 4093587 h 6857999"/>
              <a:gd name="connsiteX362" fmla="*/ 2250226 w 4724400"/>
              <a:gd name="connsiteY362" fmla="*/ 3916719 h 6857999"/>
              <a:gd name="connsiteX363" fmla="*/ 2245523 w 4724400"/>
              <a:gd name="connsiteY363" fmla="*/ 3916663 h 6857999"/>
              <a:gd name="connsiteX364" fmla="*/ 1707994 w 4724400"/>
              <a:gd name="connsiteY364" fmla="*/ 3326950 h 6857999"/>
              <a:gd name="connsiteX365" fmla="*/ 1786341 w 4724400"/>
              <a:gd name="connsiteY365" fmla="*/ 3287566 h 6857999"/>
              <a:gd name="connsiteX366" fmla="*/ 2158071 w 4724400"/>
              <a:gd name="connsiteY366" fmla="*/ 3639960 h 6857999"/>
              <a:gd name="connsiteX367" fmla="*/ 2189281 w 4724400"/>
              <a:gd name="connsiteY367" fmla="*/ 3333361 h 6857999"/>
              <a:gd name="connsiteX368" fmla="*/ 2314466 w 4724400"/>
              <a:gd name="connsiteY368" fmla="*/ 2680771 h 6857999"/>
              <a:gd name="connsiteX369" fmla="*/ 2386551 w 4724400"/>
              <a:gd name="connsiteY369" fmla="*/ 2642862 h 6857999"/>
              <a:gd name="connsiteX370" fmla="*/ 3646699 w 4724400"/>
              <a:gd name="connsiteY370" fmla="*/ 2390555 h 6857999"/>
              <a:gd name="connsiteX371" fmla="*/ 3645773 w 4724400"/>
              <a:gd name="connsiteY371" fmla="*/ 2392739 h 6857999"/>
              <a:gd name="connsiteX372" fmla="*/ 3649597 w 4724400"/>
              <a:gd name="connsiteY372" fmla="*/ 2394358 h 6857999"/>
              <a:gd name="connsiteX373" fmla="*/ 3646699 w 4724400"/>
              <a:gd name="connsiteY373" fmla="*/ 2390555 h 6857999"/>
              <a:gd name="connsiteX374" fmla="*/ 3038676 w 4724400"/>
              <a:gd name="connsiteY374" fmla="*/ 2118977 h 6857999"/>
              <a:gd name="connsiteX375" fmla="*/ 2963942 w 4724400"/>
              <a:gd name="connsiteY375" fmla="*/ 2525128 h 6857999"/>
              <a:gd name="connsiteX376" fmla="*/ 2923775 w 4724400"/>
              <a:gd name="connsiteY376" fmla="*/ 2667145 h 6857999"/>
              <a:gd name="connsiteX377" fmla="*/ 2887447 w 4724400"/>
              <a:gd name="connsiteY377" fmla="*/ 2832031 h 6857999"/>
              <a:gd name="connsiteX378" fmla="*/ 2868480 w 4724400"/>
              <a:gd name="connsiteY378" fmla="*/ 2927011 h 6857999"/>
              <a:gd name="connsiteX379" fmla="*/ 2921794 w 4724400"/>
              <a:gd name="connsiteY379" fmla="*/ 2782834 h 6857999"/>
              <a:gd name="connsiteX380" fmla="*/ 3038676 w 4724400"/>
              <a:gd name="connsiteY380" fmla="*/ 2118977 h 6857999"/>
              <a:gd name="connsiteX381" fmla="*/ 4070579 w 4724400"/>
              <a:gd name="connsiteY381" fmla="*/ 2090376 h 6857999"/>
              <a:gd name="connsiteX382" fmla="*/ 4109879 w 4724400"/>
              <a:gd name="connsiteY382" fmla="*/ 2228695 h 6857999"/>
              <a:gd name="connsiteX383" fmla="*/ 4119154 w 4724400"/>
              <a:gd name="connsiteY383" fmla="*/ 2266098 h 6857999"/>
              <a:gd name="connsiteX384" fmla="*/ 4141411 w 4724400"/>
              <a:gd name="connsiteY384" fmla="*/ 2353427 h 6857999"/>
              <a:gd name="connsiteX385" fmla="*/ 4293979 w 4724400"/>
              <a:gd name="connsiteY385" fmla="*/ 2703223 h 6857999"/>
              <a:gd name="connsiteX386" fmla="*/ 4410111 w 4724400"/>
              <a:gd name="connsiteY386" fmla="*/ 2947465 h 6857999"/>
              <a:gd name="connsiteX387" fmla="*/ 4070579 w 4724400"/>
              <a:gd name="connsiteY387" fmla="*/ 2090376 h 6857999"/>
              <a:gd name="connsiteX388" fmla="*/ 4020821 w 4724400"/>
              <a:gd name="connsiteY388" fmla="*/ 2034549 h 6857999"/>
              <a:gd name="connsiteX389" fmla="*/ 4372756 w 4724400"/>
              <a:gd name="connsiteY389" fmla="*/ 2932293 h 6857999"/>
              <a:gd name="connsiteX390" fmla="*/ 4268731 w 4724400"/>
              <a:gd name="connsiteY390" fmla="*/ 2715710 h 6857999"/>
              <a:gd name="connsiteX391" fmla="*/ 4113960 w 4724400"/>
              <a:gd name="connsiteY391" fmla="*/ 2360474 h 6857999"/>
              <a:gd name="connsiteX392" fmla="*/ 4090842 w 4724400"/>
              <a:gd name="connsiteY392" fmla="*/ 2272139 h 6857999"/>
              <a:gd name="connsiteX393" fmla="*/ 4081569 w 4724400"/>
              <a:gd name="connsiteY393" fmla="*/ 2234734 h 6857999"/>
              <a:gd name="connsiteX394" fmla="*/ 4020821 w 4724400"/>
              <a:gd name="connsiteY394" fmla="*/ 2034549 h 6857999"/>
              <a:gd name="connsiteX395" fmla="*/ 3001316 w 4724400"/>
              <a:gd name="connsiteY395" fmla="*/ 2032338 h 6857999"/>
              <a:gd name="connsiteX396" fmla="*/ 2953880 w 4724400"/>
              <a:gd name="connsiteY396" fmla="*/ 2185446 h 6857999"/>
              <a:gd name="connsiteX397" fmla="*/ 2883664 w 4724400"/>
              <a:gd name="connsiteY397" fmla="*/ 2591574 h 6857999"/>
              <a:gd name="connsiteX398" fmla="*/ 2826885 w 4724400"/>
              <a:gd name="connsiteY398" fmla="*/ 2991809 h 6857999"/>
              <a:gd name="connsiteX399" fmla="*/ 2860250 w 4724400"/>
              <a:gd name="connsiteY399" fmla="*/ 2826310 h 6857999"/>
              <a:gd name="connsiteX400" fmla="*/ 2896499 w 4724400"/>
              <a:gd name="connsiteY400" fmla="*/ 2660098 h 6857999"/>
              <a:gd name="connsiteX401" fmla="*/ 2937125 w 4724400"/>
              <a:gd name="connsiteY401" fmla="*/ 2516991 h 6857999"/>
              <a:gd name="connsiteX402" fmla="*/ 3010471 w 4724400"/>
              <a:gd name="connsiteY402" fmla="*/ 2114122 h 6857999"/>
              <a:gd name="connsiteX403" fmla="*/ 3001316 w 4724400"/>
              <a:gd name="connsiteY403" fmla="*/ 2032338 h 6857999"/>
              <a:gd name="connsiteX404" fmla="*/ 3105532 w 4724400"/>
              <a:gd name="connsiteY404" fmla="*/ 1991479 h 6857999"/>
              <a:gd name="connsiteX405" fmla="*/ 3599280 w 4724400"/>
              <a:gd name="connsiteY405" fmla="*/ 2371770 h 6857999"/>
              <a:gd name="connsiteX406" fmla="*/ 3105532 w 4724400"/>
              <a:gd name="connsiteY406" fmla="*/ 1991479 h 6857999"/>
              <a:gd name="connsiteX407" fmla="*/ 3111169 w 4724400"/>
              <a:gd name="connsiteY407" fmla="*/ 1962963 h 6857999"/>
              <a:gd name="connsiteX408" fmla="*/ 3606223 w 4724400"/>
              <a:gd name="connsiteY408" fmla="*/ 2338658 h 6857999"/>
              <a:gd name="connsiteX409" fmla="*/ 3111169 w 4724400"/>
              <a:gd name="connsiteY409" fmla="*/ 1962963 h 6857999"/>
              <a:gd name="connsiteX410" fmla="*/ 2050698 w 4724400"/>
              <a:gd name="connsiteY410" fmla="*/ 1338235 h 6857999"/>
              <a:gd name="connsiteX411" fmla="*/ 2370409 w 4724400"/>
              <a:gd name="connsiteY411" fmla="*/ 2272553 h 6857999"/>
              <a:gd name="connsiteX412" fmla="*/ 2338306 w 4724400"/>
              <a:gd name="connsiteY412" fmla="*/ 2159819 h 6857999"/>
              <a:gd name="connsiteX413" fmla="*/ 2334023 w 4724400"/>
              <a:gd name="connsiteY413" fmla="*/ 2142555 h 6857999"/>
              <a:gd name="connsiteX414" fmla="*/ 2161071 w 4724400"/>
              <a:gd name="connsiteY414" fmla="*/ 1617375 h 6857999"/>
              <a:gd name="connsiteX415" fmla="*/ 2130699 w 4724400"/>
              <a:gd name="connsiteY415" fmla="*/ 1544643 h 6857999"/>
              <a:gd name="connsiteX416" fmla="*/ 2050698 w 4724400"/>
              <a:gd name="connsiteY416" fmla="*/ 1338235 h 6857999"/>
              <a:gd name="connsiteX417" fmla="*/ 2060478 w 4724400"/>
              <a:gd name="connsiteY417" fmla="*/ 1278636 h 6857999"/>
              <a:gd name="connsiteX418" fmla="*/ 2156346 w 4724400"/>
              <a:gd name="connsiteY418" fmla="*/ 1534260 h 6857999"/>
              <a:gd name="connsiteX419" fmla="*/ 2187258 w 4724400"/>
              <a:gd name="connsiteY419" fmla="*/ 1607218 h 6857999"/>
              <a:gd name="connsiteX420" fmla="*/ 2358704 w 4724400"/>
              <a:gd name="connsiteY420" fmla="*/ 2125320 h 6857999"/>
              <a:gd name="connsiteX421" fmla="*/ 2233598 w 4724400"/>
              <a:gd name="connsiteY421" fmla="*/ 1646797 h 6857999"/>
              <a:gd name="connsiteX422" fmla="*/ 2060478 w 4724400"/>
              <a:gd name="connsiteY422" fmla="*/ 1278636 h 6857999"/>
              <a:gd name="connsiteX423" fmla="*/ 1974152 w 4724400"/>
              <a:gd name="connsiteY423" fmla="*/ 1245311 h 6857999"/>
              <a:gd name="connsiteX424" fmla="*/ 1811379 w 4724400"/>
              <a:gd name="connsiteY424" fmla="*/ 1406236 h 6857999"/>
              <a:gd name="connsiteX425" fmla="*/ 1767940 w 4724400"/>
              <a:gd name="connsiteY425" fmla="*/ 1546869 h 6857999"/>
              <a:gd name="connsiteX426" fmla="*/ 1796474 w 4724400"/>
              <a:gd name="connsiteY426" fmla="*/ 1557016 h 6857999"/>
              <a:gd name="connsiteX427" fmla="*/ 1974152 w 4724400"/>
              <a:gd name="connsiteY427" fmla="*/ 1245311 h 6857999"/>
              <a:gd name="connsiteX428" fmla="*/ 4681531 w 4724400"/>
              <a:gd name="connsiteY428" fmla="*/ 959050 h 6857999"/>
              <a:gd name="connsiteX429" fmla="*/ 4638064 w 4724400"/>
              <a:gd name="connsiteY429" fmla="*/ 1006960 h 6857999"/>
              <a:gd name="connsiteX430" fmla="*/ 4415502 w 4724400"/>
              <a:gd name="connsiteY430" fmla="*/ 1184424 h 6857999"/>
              <a:gd name="connsiteX431" fmla="*/ 4197574 w 4724400"/>
              <a:gd name="connsiteY431" fmla="*/ 1317493 h 6857999"/>
              <a:gd name="connsiteX432" fmla="*/ 4122737 w 4724400"/>
              <a:gd name="connsiteY432" fmla="*/ 1348256 h 6857999"/>
              <a:gd name="connsiteX433" fmla="*/ 4024988 w 4724400"/>
              <a:gd name="connsiteY433" fmla="*/ 1390573 h 6857999"/>
              <a:gd name="connsiteX434" fmla="*/ 4421265 w 4724400"/>
              <a:gd name="connsiteY434" fmla="*/ 1220988 h 6857999"/>
              <a:gd name="connsiteX435" fmla="*/ 4681531 w 4724400"/>
              <a:gd name="connsiteY435" fmla="*/ 959050 h 6857999"/>
              <a:gd name="connsiteX436" fmla="*/ 4722484 w 4724400"/>
              <a:gd name="connsiteY436" fmla="*/ 854709 h 6857999"/>
              <a:gd name="connsiteX437" fmla="*/ 4695347 w 4724400"/>
              <a:gd name="connsiteY437" fmla="*/ 879275 h 6857999"/>
              <a:gd name="connsiteX438" fmla="*/ 4253878 w 4724400"/>
              <a:gd name="connsiteY438" fmla="*/ 1216434 h 6857999"/>
              <a:gd name="connsiteX439" fmla="*/ 4213112 w 4724400"/>
              <a:gd name="connsiteY439" fmla="*/ 1239730 h 6857999"/>
              <a:gd name="connsiteX440" fmla="*/ 4037747 w 4724400"/>
              <a:gd name="connsiteY440" fmla="*/ 1352837 h 6857999"/>
              <a:gd name="connsiteX441" fmla="*/ 4113362 w 4724400"/>
              <a:gd name="connsiteY441" fmla="*/ 1321759 h 6857999"/>
              <a:gd name="connsiteX442" fmla="*/ 4186634 w 4724400"/>
              <a:gd name="connsiteY442" fmla="*/ 1291618 h 6857999"/>
              <a:gd name="connsiteX443" fmla="*/ 4399674 w 4724400"/>
              <a:gd name="connsiteY443" fmla="*/ 1160983 h 6857999"/>
              <a:gd name="connsiteX444" fmla="*/ 4618435 w 4724400"/>
              <a:gd name="connsiteY444" fmla="*/ 986418 h 6857999"/>
              <a:gd name="connsiteX445" fmla="*/ 4722484 w 4724400"/>
              <a:gd name="connsiteY445" fmla="*/ 854709 h 6857999"/>
              <a:gd name="connsiteX446" fmla="*/ 1456504 w 4724400"/>
              <a:gd name="connsiteY446" fmla="*/ 777000 h 6857999"/>
              <a:gd name="connsiteX447" fmla="*/ 1454399 w 4724400"/>
              <a:gd name="connsiteY447" fmla="*/ 794136 h 6857999"/>
              <a:gd name="connsiteX448" fmla="*/ 1448466 w 4724400"/>
              <a:gd name="connsiteY448" fmla="*/ 843129 h 6857999"/>
              <a:gd name="connsiteX449" fmla="*/ 1442252 w 4724400"/>
              <a:gd name="connsiteY449" fmla="*/ 1005313 h 6857999"/>
              <a:gd name="connsiteX450" fmla="*/ 1469382 w 4724400"/>
              <a:gd name="connsiteY450" fmla="*/ 1614896 h 6857999"/>
              <a:gd name="connsiteX451" fmla="*/ 1472106 w 4724400"/>
              <a:gd name="connsiteY451" fmla="*/ 1632791 h 6857999"/>
              <a:gd name="connsiteX452" fmla="*/ 1479091 w 4724400"/>
              <a:gd name="connsiteY452" fmla="*/ 1680170 h 6857999"/>
              <a:gd name="connsiteX453" fmla="*/ 1480043 w 4724400"/>
              <a:gd name="connsiteY453" fmla="*/ 1649028 h 6857999"/>
              <a:gd name="connsiteX454" fmla="*/ 1464087 w 4724400"/>
              <a:gd name="connsiteY454" fmla="*/ 871628 h 6857999"/>
              <a:gd name="connsiteX455" fmla="*/ 1462204 w 4724400"/>
              <a:gd name="connsiteY455" fmla="*/ 850229 h 6857999"/>
              <a:gd name="connsiteX456" fmla="*/ 1456504 w 4724400"/>
              <a:gd name="connsiteY456" fmla="*/ 777000 h 6857999"/>
              <a:gd name="connsiteX457" fmla="*/ 1483619 w 4724400"/>
              <a:gd name="connsiteY457" fmla="*/ 764662 h 6857999"/>
              <a:gd name="connsiteX458" fmla="*/ 1489670 w 4724400"/>
              <a:gd name="connsiteY458" fmla="*/ 847698 h 6857999"/>
              <a:gd name="connsiteX459" fmla="*/ 1491553 w 4724400"/>
              <a:gd name="connsiteY459" fmla="*/ 869097 h 6857999"/>
              <a:gd name="connsiteX460" fmla="*/ 1508481 w 4724400"/>
              <a:gd name="connsiteY460" fmla="*/ 1619865 h 6857999"/>
              <a:gd name="connsiteX461" fmla="*/ 1483619 w 4724400"/>
              <a:gd name="connsiteY461" fmla="*/ 764662 h 6857999"/>
              <a:gd name="connsiteX462" fmla="*/ 1430481 w 4724400"/>
              <a:gd name="connsiteY462" fmla="*/ 630137 h 6857999"/>
              <a:gd name="connsiteX463" fmla="*/ 1442495 w 4724400"/>
              <a:gd name="connsiteY463" fmla="*/ 1626691 h 6857999"/>
              <a:gd name="connsiteX464" fmla="*/ 1441222 w 4724400"/>
              <a:gd name="connsiteY464" fmla="*/ 1619067 h 6857999"/>
              <a:gd name="connsiteX465" fmla="*/ 1414069 w 4724400"/>
              <a:gd name="connsiteY465" fmla="*/ 1004967 h 6857999"/>
              <a:gd name="connsiteX466" fmla="*/ 1420665 w 4724400"/>
              <a:gd name="connsiteY466" fmla="*/ 840369 h 6857999"/>
              <a:gd name="connsiteX467" fmla="*/ 1426829 w 4724400"/>
              <a:gd name="connsiteY467" fmla="*/ 790831 h 6857999"/>
              <a:gd name="connsiteX468" fmla="*/ 1430481 w 4724400"/>
              <a:gd name="connsiteY468" fmla="*/ 630137 h 6857999"/>
              <a:gd name="connsiteX469" fmla="*/ 4023796 w 4724400"/>
              <a:gd name="connsiteY469" fmla="*/ 623931 h 6857999"/>
              <a:gd name="connsiteX470" fmla="*/ 3945729 w 4724400"/>
              <a:gd name="connsiteY470" fmla="*/ 662344 h 6857999"/>
              <a:gd name="connsiteX471" fmla="*/ 3498947 w 4724400"/>
              <a:gd name="connsiteY471" fmla="*/ 818916 h 6857999"/>
              <a:gd name="connsiteX472" fmla="*/ 3031283 w 4724400"/>
              <a:gd name="connsiteY472" fmla="*/ 1111507 h 6857999"/>
              <a:gd name="connsiteX473" fmla="*/ 3203692 w 4724400"/>
              <a:gd name="connsiteY473" fmla="*/ 1035777 h 6857999"/>
              <a:gd name="connsiteX474" fmla="*/ 3218294 w 4724400"/>
              <a:gd name="connsiteY474" fmla="*/ 1027151 h 6857999"/>
              <a:gd name="connsiteX475" fmla="*/ 3636737 w 4724400"/>
              <a:gd name="connsiteY475" fmla="*/ 817377 h 6857999"/>
              <a:gd name="connsiteX476" fmla="*/ 4023796 w 4724400"/>
              <a:gd name="connsiteY476" fmla="*/ 623931 h 6857999"/>
              <a:gd name="connsiteX477" fmla="*/ 3311704 w 4724400"/>
              <a:gd name="connsiteY477" fmla="*/ 584486 h 6857999"/>
              <a:gd name="connsiteX478" fmla="*/ 3190778 w 4724400"/>
              <a:gd name="connsiteY478" fmla="*/ 772788 h 6857999"/>
              <a:gd name="connsiteX479" fmla="*/ 3007981 w 4724400"/>
              <a:gd name="connsiteY479" fmla="*/ 1070739 h 6857999"/>
              <a:gd name="connsiteX480" fmla="*/ 3267578 w 4724400"/>
              <a:gd name="connsiteY480" fmla="*/ 693281 h 6857999"/>
              <a:gd name="connsiteX481" fmla="*/ 2664888 w 4724400"/>
              <a:gd name="connsiteY481" fmla="*/ 518596 h 6857999"/>
              <a:gd name="connsiteX482" fmla="*/ 2411865 w 4724400"/>
              <a:gd name="connsiteY482" fmla="*/ 567273 h 6857999"/>
              <a:gd name="connsiteX483" fmla="*/ 1896643 w 4724400"/>
              <a:gd name="connsiteY483" fmla="*/ 809468 h 6857999"/>
              <a:gd name="connsiteX484" fmla="*/ 1899055 w 4724400"/>
              <a:gd name="connsiteY484" fmla="*/ 809848 h 6857999"/>
              <a:gd name="connsiteX485" fmla="*/ 2446633 w 4724400"/>
              <a:gd name="connsiteY485" fmla="*/ 596159 h 6857999"/>
              <a:gd name="connsiteX486" fmla="*/ 2796924 w 4724400"/>
              <a:gd name="connsiteY486" fmla="*/ 501747 h 6857999"/>
              <a:gd name="connsiteX487" fmla="*/ 2455237 w 4724400"/>
              <a:gd name="connsiteY487" fmla="*/ 622979 h 6857999"/>
              <a:gd name="connsiteX488" fmla="*/ 1949308 w 4724400"/>
              <a:gd name="connsiteY488" fmla="*/ 818889 h 6857999"/>
              <a:gd name="connsiteX489" fmla="*/ 1950634 w 4724400"/>
              <a:gd name="connsiteY489" fmla="*/ 818810 h 6857999"/>
              <a:gd name="connsiteX490" fmla="*/ 2796924 w 4724400"/>
              <a:gd name="connsiteY490" fmla="*/ 501747 h 6857999"/>
              <a:gd name="connsiteX491" fmla="*/ 3335099 w 4724400"/>
              <a:gd name="connsiteY491" fmla="*/ 488163 h 6857999"/>
              <a:gd name="connsiteX492" fmla="*/ 3151139 w 4724400"/>
              <a:gd name="connsiteY492" fmla="*/ 734118 h 6857999"/>
              <a:gd name="connsiteX493" fmla="*/ 3136980 w 4724400"/>
              <a:gd name="connsiteY493" fmla="*/ 753877 h 6857999"/>
              <a:gd name="connsiteX494" fmla="*/ 3062043 w 4724400"/>
              <a:gd name="connsiteY494" fmla="*/ 867004 h 6857999"/>
              <a:gd name="connsiteX495" fmla="*/ 2994594 w 4724400"/>
              <a:gd name="connsiteY495" fmla="*/ 1035452 h 6857999"/>
              <a:gd name="connsiteX496" fmla="*/ 3167517 w 4724400"/>
              <a:gd name="connsiteY496" fmla="*/ 757788 h 6857999"/>
              <a:gd name="connsiteX497" fmla="*/ 3335099 w 4724400"/>
              <a:gd name="connsiteY497" fmla="*/ 488163 h 6857999"/>
              <a:gd name="connsiteX498" fmla="*/ 2891507 w 4724400"/>
              <a:gd name="connsiteY498" fmla="*/ 485136 h 6857999"/>
              <a:gd name="connsiteX499" fmla="*/ 2047508 w 4724400"/>
              <a:gd name="connsiteY499" fmla="*/ 825701 h 6857999"/>
              <a:gd name="connsiteX500" fmla="*/ 2891507 w 4724400"/>
              <a:gd name="connsiteY500" fmla="*/ 485136 h 6857999"/>
              <a:gd name="connsiteX501" fmla="*/ 4418489 w 4724400"/>
              <a:gd name="connsiteY501" fmla="*/ 483936 h 6857999"/>
              <a:gd name="connsiteX502" fmla="*/ 4155290 w 4724400"/>
              <a:gd name="connsiteY502" fmla="*/ 661575 h 6857999"/>
              <a:gd name="connsiteX503" fmla="*/ 3571040 w 4724400"/>
              <a:gd name="connsiteY503" fmla="*/ 996875 h 6857999"/>
              <a:gd name="connsiteX504" fmla="*/ 3093710 w 4724400"/>
              <a:gd name="connsiteY504" fmla="*/ 1145020 h 6857999"/>
              <a:gd name="connsiteX505" fmla="*/ 3207527 w 4724400"/>
              <a:gd name="connsiteY505" fmla="*/ 1163586 h 6857999"/>
              <a:gd name="connsiteX506" fmla="*/ 3652751 w 4724400"/>
              <a:gd name="connsiteY506" fmla="*/ 990907 h 6857999"/>
              <a:gd name="connsiteX507" fmla="*/ 4180906 w 4724400"/>
              <a:gd name="connsiteY507" fmla="*/ 680145 h 6857999"/>
              <a:gd name="connsiteX508" fmla="*/ 4418489 w 4724400"/>
              <a:gd name="connsiteY508" fmla="*/ 483936 h 6857999"/>
              <a:gd name="connsiteX509" fmla="*/ 3316944 w 4724400"/>
              <a:gd name="connsiteY509" fmla="*/ 465669 h 6857999"/>
              <a:gd name="connsiteX510" fmla="*/ 2958819 w 4724400"/>
              <a:gd name="connsiteY510" fmla="*/ 1062158 h 6857999"/>
              <a:gd name="connsiteX511" fmla="*/ 3004132 w 4724400"/>
              <a:gd name="connsiteY511" fmla="*/ 921679 h 6857999"/>
              <a:gd name="connsiteX512" fmla="*/ 3037224 w 4724400"/>
              <a:gd name="connsiteY512" fmla="*/ 852631 h 6857999"/>
              <a:gd name="connsiteX513" fmla="*/ 3114637 w 4724400"/>
              <a:gd name="connsiteY513" fmla="*/ 736692 h 6857999"/>
              <a:gd name="connsiteX514" fmla="*/ 3128801 w 4724400"/>
              <a:gd name="connsiteY514" fmla="*/ 716935 h 6857999"/>
              <a:gd name="connsiteX515" fmla="*/ 3316944 w 4724400"/>
              <a:gd name="connsiteY515" fmla="*/ 465669 h 6857999"/>
              <a:gd name="connsiteX516" fmla="*/ 4448894 w 4724400"/>
              <a:gd name="connsiteY516" fmla="*/ 422768 h 6857999"/>
              <a:gd name="connsiteX517" fmla="*/ 4235585 w 4724400"/>
              <a:gd name="connsiteY517" fmla="*/ 528178 h 6857999"/>
              <a:gd name="connsiteX518" fmla="*/ 4213155 w 4724400"/>
              <a:gd name="connsiteY518" fmla="*/ 543149 h 6857999"/>
              <a:gd name="connsiteX519" fmla="*/ 3649218 w 4724400"/>
              <a:gd name="connsiteY519" fmla="*/ 842623 h 6857999"/>
              <a:gd name="connsiteX520" fmla="*/ 3232564 w 4724400"/>
              <a:gd name="connsiteY520" fmla="*/ 1051220 h 6857999"/>
              <a:gd name="connsiteX521" fmla="*/ 3217970 w 4724400"/>
              <a:gd name="connsiteY521" fmla="*/ 1059849 h 6857999"/>
              <a:gd name="connsiteX522" fmla="*/ 3116688 w 4724400"/>
              <a:gd name="connsiteY522" fmla="*/ 1113543 h 6857999"/>
              <a:gd name="connsiteX523" fmla="*/ 3559098 w 4724400"/>
              <a:gd name="connsiteY523" fmla="*/ 971858 h 6857999"/>
              <a:gd name="connsiteX524" fmla="*/ 4140004 w 4724400"/>
              <a:gd name="connsiteY524" fmla="*/ 638368 h 6857999"/>
              <a:gd name="connsiteX525" fmla="*/ 4451852 w 4724400"/>
              <a:gd name="connsiteY525" fmla="*/ 423380 h 6857999"/>
              <a:gd name="connsiteX526" fmla="*/ 4448894 w 4724400"/>
              <a:gd name="connsiteY526" fmla="*/ 422768 h 6857999"/>
              <a:gd name="connsiteX527" fmla="*/ 680568 w 4724400"/>
              <a:gd name="connsiteY527" fmla="*/ 416949 h 6857999"/>
              <a:gd name="connsiteX528" fmla="*/ 394452 w 4724400"/>
              <a:gd name="connsiteY528" fmla="*/ 694330 h 6857999"/>
              <a:gd name="connsiteX529" fmla="*/ 340402 w 4724400"/>
              <a:gd name="connsiteY529" fmla="*/ 759654 h 6857999"/>
              <a:gd name="connsiteX530" fmla="*/ 827699 w 4724400"/>
              <a:gd name="connsiteY530" fmla="*/ 416143 h 6857999"/>
              <a:gd name="connsiteX531" fmla="*/ 841524 w 4724400"/>
              <a:gd name="connsiteY531" fmla="*/ 534021 h 6857999"/>
              <a:gd name="connsiteX532" fmla="*/ 825554 w 4724400"/>
              <a:gd name="connsiteY532" fmla="*/ 672115 h 6857999"/>
              <a:gd name="connsiteX533" fmla="*/ 811499 w 4724400"/>
              <a:gd name="connsiteY533" fmla="*/ 769176 h 6857999"/>
              <a:gd name="connsiteX534" fmla="*/ 841586 w 4724400"/>
              <a:gd name="connsiteY534" fmla="*/ 1060039 h 6857999"/>
              <a:gd name="connsiteX535" fmla="*/ 942912 w 4724400"/>
              <a:gd name="connsiteY535" fmla="*/ 1511108 h 6857999"/>
              <a:gd name="connsiteX536" fmla="*/ 884057 w 4724400"/>
              <a:gd name="connsiteY536" fmla="*/ 521768 h 6857999"/>
              <a:gd name="connsiteX537" fmla="*/ 827699 w 4724400"/>
              <a:gd name="connsiteY537" fmla="*/ 416143 h 6857999"/>
              <a:gd name="connsiteX538" fmla="*/ 798883 w 4724400"/>
              <a:gd name="connsiteY538" fmla="*/ 414244 h 6857999"/>
              <a:gd name="connsiteX539" fmla="*/ 875825 w 4724400"/>
              <a:gd name="connsiteY539" fmla="*/ 1357811 h 6857999"/>
              <a:gd name="connsiteX540" fmla="*/ 814514 w 4724400"/>
              <a:gd name="connsiteY540" fmla="*/ 1064671 h 6857999"/>
              <a:gd name="connsiteX541" fmla="*/ 783698 w 4724400"/>
              <a:gd name="connsiteY541" fmla="*/ 766414 h 6857999"/>
              <a:gd name="connsiteX542" fmla="*/ 798129 w 4724400"/>
              <a:gd name="connsiteY542" fmla="*/ 666939 h 6857999"/>
              <a:gd name="connsiteX543" fmla="*/ 813894 w 4724400"/>
              <a:gd name="connsiteY543" fmla="*/ 533909 h 6857999"/>
              <a:gd name="connsiteX544" fmla="*/ 798883 w 4724400"/>
              <a:gd name="connsiteY544" fmla="*/ 414244 h 6857999"/>
              <a:gd name="connsiteX545" fmla="*/ 673202 w 4724400"/>
              <a:gd name="connsiteY545" fmla="*/ 388720 h 6857999"/>
              <a:gd name="connsiteX546" fmla="*/ 392779 w 4724400"/>
              <a:gd name="connsiteY546" fmla="*/ 596411 h 6857999"/>
              <a:gd name="connsiteX547" fmla="*/ 270088 w 4724400"/>
              <a:gd name="connsiteY547" fmla="*/ 790400 h 6857999"/>
              <a:gd name="connsiteX548" fmla="*/ 259285 w 4724400"/>
              <a:gd name="connsiteY548" fmla="*/ 812869 h 6857999"/>
              <a:gd name="connsiteX549" fmla="*/ 372890 w 4724400"/>
              <a:gd name="connsiteY549" fmla="*/ 676832 h 6857999"/>
              <a:gd name="connsiteX550" fmla="*/ 673202 w 4724400"/>
              <a:gd name="connsiteY550" fmla="*/ 388720 h 6857999"/>
              <a:gd name="connsiteX551" fmla="*/ 1628210 w 4724400"/>
              <a:gd name="connsiteY551" fmla="*/ 0 h 6857999"/>
              <a:gd name="connsiteX552" fmla="*/ 1748399 w 4724400"/>
              <a:gd name="connsiteY552" fmla="*/ 0 h 6857999"/>
              <a:gd name="connsiteX553" fmla="*/ 1783391 w 4724400"/>
              <a:gd name="connsiteY553" fmla="*/ 17650 h 6857999"/>
              <a:gd name="connsiteX554" fmla="*/ 2084193 w 4724400"/>
              <a:gd name="connsiteY554" fmla="*/ 69947 h 6857999"/>
              <a:gd name="connsiteX555" fmla="*/ 2744101 w 4724400"/>
              <a:gd name="connsiteY555" fmla="*/ 15192 h 6857999"/>
              <a:gd name="connsiteX556" fmla="*/ 2197414 w 4724400"/>
              <a:gd name="connsiteY556" fmla="*/ 41266 h 6857999"/>
              <a:gd name="connsiteX557" fmla="*/ 1914967 w 4724400"/>
              <a:gd name="connsiteY557" fmla="*/ 18583 h 6857999"/>
              <a:gd name="connsiteX558" fmla="*/ 1815559 w 4724400"/>
              <a:gd name="connsiteY558" fmla="*/ 0 h 6857999"/>
              <a:gd name="connsiteX559" fmla="*/ 2001666 w 4724400"/>
              <a:gd name="connsiteY559" fmla="*/ 0 h 6857999"/>
              <a:gd name="connsiteX560" fmla="*/ 2036517 w 4724400"/>
              <a:gd name="connsiteY560" fmla="*/ 4274 h 6857999"/>
              <a:gd name="connsiteX561" fmla="*/ 2199623 w 4724400"/>
              <a:gd name="connsiteY561" fmla="*/ 13232 h 6857999"/>
              <a:gd name="connsiteX562" fmla="*/ 2420103 w 4724400"/>
              <a:gd name="connsiteY562" fmla="*/ 12601 h 6857999"/>
              <a:gd name="connsiteX563" fmla="*/ 2621330 w 4724400"/>
              <a:gd name="connsiteY563" fmla="*/ 0 h 6857999"/>
              <a:gd name="connsiteX564" fmla="*/ 3076571 w 4724400"/>
              <a:gd name="connsiteY564" fmla="*/ 0 h 6857999"/>
              <a:gd name="connsiteX565" fmla="*/ 2924796 w 4724400"/>
              <a:gd name="connsiteY565" fmla="*/ 36772 h 6857999"/>
              <a:gd name="connsiteX566" fmla="*/ 1946203 w 4724400"/>
              <a:gd name="connsiteY566" fmla="*/ 131277 h 6857999"/>
              <a:gd name="connsiteX567" fmla="*/ 1707026 w 4724400"/>
              <a:gd name="connsiteY567" fmla="*/ 44983 h 6857999"/>
              <a:gd name="connsiteX568" fmla="*/ 1007398 w 4724400"/>
              <a:gd name="connsiteY568" fmla="*/ 0 h 6857999"/>
              <a:gd name="connsiteX569" fmla="*/ 1105902 w 4724400"/>
              <a:gd name="connsiteY569" fmla="*/ 0 h 6857999"/>
              <a:gd name="connsiteX570" fmla="*/ 1191939 w 4724400"/>
              <a:gd name="connsiteY570" fmla="*/ 117664 h 6857999"/>
              <a:gd name="connsiteX571" fmla="*/ 1780907 w 4724400"/>
              <a:gd name="connsiteY571" fmla="*/ 743734 h 6857999"/>
              <a:gd name="connsiteX572" fmla="*/ 1841857 w 4724400"/>
              <a:gd name="connsiteY572" fmla="*/ 795932 h 6857999"/>
              <a:gd name="connsiteX573" fmla="*/ 2317896 w 4724400"/>
              <a:gd name="connsiteY573" fmla="*/ 530713 h 6857999"/>
              <a:gd name="connsiteX574" fmla="*/ 3015228 w 4724400"/>
              <a:gd name="connsiteY574" fmla="*/ 399738 h 6857999"/>
              <a:gd name="connsiteX575" fmla="*/ 3000782 w 4724400"/>
              <a:gd name="connsiteY575" fmla="*/ 461219 h 6857999"/>
              <a:gd name="connsiteX576" fmla="*/ 1963190 w 4724400"/>
              <a:gd name="connsiteY576" fmla="*/ 895589 h 6857999"/>
              <a:gd name="connsiteX577" fmla="*/ 2552180 w 4724400"/>
              <a:gd name="connsiteY577" fmla="*/ 1298815 h 6857999"/>
              <a:gd name="connsiteX578" fmla="*/ 2904618 w 4724400"/>
              <a:gd name="connsiteY578" fmla="*/ 1146081 h 6857999"/>
              <a:gd name="connsiteX579" fmla="*/ 3428829 w 4724400"/>
              <a:gd name="connsiteY579" fmla="*/ 310883 h 6857999"/>
              <a:gd name="connsiteX580" fmla="*/ 3452135 w 4724400"/>
              <a:gd name="connsiteY580" fmla="*/ 318176 h 6857999"/>
              <a:gd name="connsiteX581" fmla="*/ 3169464 w 4724400"/>
              <a:gd name="connsiteY581" fmla="*/ 935661 h 6857999"/>
              <a:gd name="connsiteX582" fmla="*/ 3049395 w 4724400"/>
              <a:gd name="connsiteY582" fmla="*/ 1070245 h 6857999"/>
              <a:gd name="connsiteX583" fmla="*/ 3401235 w 4724400"/>
              <a:gd name="connsiteY583" fmla="*/ 815534 h 6857999"/>
              <a:gd name="connsiteX584" fmla="*/ 4236947 w 4724400"/>
              <a:gd name="connsiteY584" fmla="*/ 465665 h 6857999"/>
              <a:gd name="connsiteX585" fmla="*/ 4565962 w 4724400"/>
              <a:gd name="connsiteY585" fmla="*/ 350012 h 6857999"/>
              <a:gd name="connsiteX586" fmla="*/ 4557937 w 4724400"/>
              <a:gd name="connsiteY586" fmla="*/ 382666 h 6857999"/>
              <a:gd name="connsiteX587" fmla="*/ 3621049 w 4724400"/>
              <a:gd name="connsiteY587" fmla="*/ 1056676 h 6857999"/>
              <a:gd name="connsiteX588" fmla="*/ 3094000 w 4724400"/>
              <a:gd name="connsiteY588" fmla="*/ 1229477 h 6857999"/>
              <a:gd name="connsiteX589" fmla="*/ 2813197 w 4724400"/>
              <a:gd name="connsiteY589" fmla="*/ 1263181 h 6857999"/>
              <a:gd name="connsiteX590" fmla="*/ 2615776 w 4724400"/>
              <a:gd name="connsiteY590" fmla="*/ 1334114 h 6857999"/>
              <a:gd name="connsiteX591" fmla="*/ 3364982 w 4724400"/>
              <a:gd name="connsiteY591" fmla="*/ 1687356 h 6857999"/>
              <a:gd name="connsiteX592" fmla="*/ 3371663 w 4724400"/>
              <a:gd name="connsiteY592" fmla="*/ 1683743 h 6857999"/>
              <a:gd name="connsiteX593" fmla="*/ 3883310 w 4724400"/>
              <a:gd name="connsiteY593" fmla="*/ 1443899 h 6857999"/>
              <a:gd name="connsiteX594" fmla="*/ 3892746 w 4724400"/>
              <a:gd name="connsiteY594" fmla="*/ 1429225 h 6857999"/>
              <a:gd name="connsiteX595" fmla="*/ 4699980 w 4724400"/>
              <a:gd name="connsiteY595" fmla="*/ 789523 h 6857999"/>
              <a:gd name="connsiteX596" fmla="*/ 4724400 w 4724400"/>
              <a:gd name="connsiteY596" fmla="*/ 769876 h 6857999"/>
              <a:gd name="connsiteX597" fmla="*/ 4724400 w 4724400"/>
              <a:gd name="connsiteY597" fmla="*/ 802845 h 6857999"/>
              <a:gd name="connsiteX598" fmla="*/ 4705958 w 4724400"/>
              <a:gd name="connsiteY598" fmla="*/ 821317 h 6857999"/>
              <a:gd name="connsiteX599" fmla="*/ 4649798 w 4724400"/>
              <a:gd name="connsiteY599" fmla="*/ 877374 h 6857999"/>
              <a:gd name="connsiteX600" fmla="*/ 4005326 w 4724400"/>
              <a:gd name="connsiteY600" fmla="*/ 1344259 h 6857999"/>
              <a:gd name="connsiteX601" fmla="*/ 4199378 w 4724400"/>
              <a:gd name="connsiteY601" fmla="*/ 1215889 h 6857999"/>
              <a:gd name="connsiteX602" fmla="*/ 4239600 w 4724400"/>
              <a:gd name="connsiteY602" fmla="*/ 1192361 h 6857999"/>
              <a:gd name="connsiteX603" fmla="*/ 4677037 w 4724400"/>
              <a:gd name="connsiteY603" fmla="*/ 858646 h 6857999"/>
              <a:gd name="connsiteX604" fmla="*/ 4724400 w 4724400"/>
              <a:gd name="connsiteY604" fmla="*/ 810414 h 6857999"/>
              <a:gd name="connsiteX605" fmla="*/ 4724400 w 4724400"/>
              <a:gd name="connsiteY605" fmla="*/ 916439 h 6857999"/>
              <a:gd name="connsiteX606" fmla="*/ 4683030 w 4724400"/>
              <a:gd name="connsiteY606" fmla="*/ 982925 h 6857999"/>
              <a:gd name="connsiteX607" fmla="*/ 3921884 w 4724400"/>
              <a:gd name="connsiteY607" fmla="*/ 1469889 h 6857999"/>
              <a:gd name="connsiteX608" fmla="*/ 3456136 w 4724400"/>
              <a:gd name="connsiteY608" fmla="*/ 1721439 h 6857999"/>
              <a:gd name="connsiteX609" fmla="*/ 3624313 w 4724400"/>
              <a:gd name="connsiteY609" fmla="*/ 1780406 h 6857999"/>
              <a:gd name="connsiteX610" fmla="*/ 4303638 w 4724400"/>
              <a:gd name="connsiteY610" fmla="*/ 1944400 h 6857999"/>
              <a:gd name="connsiteX611" fmla="*/ 4315566 w 4724400"/>
              <a:gd name="connsiteY611" fmla="*/ 1931422 h 6857999"/>
              <a:gd name="connsiteX612" fmla="*/ 4664388 w 4724400"/>
              <a:gd name="connsiteY612" fmla="*/ 1574357 h 6857999"/>
              <a:gd name="connsiteX613" fmla="*/ 4724400 w 4724400"/>
              <a:gd name="connsiteY613" fmla="*/ 1537429 h 6857999"/>
              <a:gd name="connsiteX614" fmla="*/ 4724400 w 4724400"/>
              <a:gd name="connsiteY614" fmla="*/ 1589108 h 6857999"/>
              <a:gd name="connsiteX615" fmla="*/ 4644505 w 4724400"/>
              <a:gd name="connsiteY615" fmla="*/ 1640352 h 6857999"/>
              <a:gd name="connsiteX616" fmla="*/ 4381603 w 4724400"/>
              <a:gd name="connsiteY616" fmla="*/ 1900149 h 6857999"/>
              <a:gd name="connsiteX617" fmla="*/ 4478726 w 4724400"/>
              <a:gd name="connsiteY617" fmla="*/ 1822808 h 6857999"/>
              <a:gd name="connsiteX618" fmla="*/ 4588263 w 4724400"/>
              <a:gd name="connsiteY618" fmla="*/ 1735914 h 6857999"/>
              <a:gd name="connsiteX619" fmla="*/ 4683216 w 4724400"/>
              <a:gd name="connsiteY619" fmla="*/ 1678902 h 6857999"/>
              <a:gd name="connsiteX620" fmla="*/ 4724400 w 4724400"/>
              <a:gd name="connsiteY620" fmla="*/ 1655121 h 6857999"/>
              <a:gd name="connsiteX621" fmla="*/ 4724400 w 4724400"/>
              <a:gd name="connsiteY621" fmla="*/ 1686869 h 6857999"/>
              <a:gd name="connsiteX622" fmla="*/ 4696172 w 4724400"/>
              <a:gd name="connsiteY622" fmla="*/ 1703058 h 6857999"/>
              <a:gd name="connsiteX623" fmla="*/ 4602997 w 4724400"/>
              <a:gd name="connsiteY623" fmla="*/ 1758893 h 6857999"/>
              <a:gd name="connsiteX624" fmla="*/ 4496021 w 4724400"/>
              <a:gd name="connsiteY624" fmla="*/ 1844299 h 6857999"/>
              <a:gd name="connsiteX625" fmla="*/ 4419004 w 4724400"/>
              <a:gd name="connsiteY625" fmla="*/ 1907617 h 6857999"/>
              <a:gd name="connsiteX626" fmla="*/ 4685975 w 4724400"/>
              <a:gd name="connsiteY626" fmla="*/ 1786372 h 6857999"/>
              <a:gd name="connsiteX627" fmla="*/ 4724400 w 4724400"/>
              <a:gd name="connsiteY627" fmla="*/ 1759693 h 6857999"/>
              <a:gd name="connsiteX628" fmla="*/ 4724400 w 4724400"/>
              <a:gd name="connsiteY628" fmla="*/ 1809459 h 6857999"/>
              <a:gd name="connsiteX629" fmla="*/ 4653762 w 4724400"/>
              <a:gd name="connsiteY629" fmla="*/ 1857561 h 6857999"/>
              <a:gd name="connsiteX630" fmla="*/ 4428349 w 4724400"/>
              <a:gd name="connsiteY630" fmla="*/ 1963079 h 6857999"/>
              <a:gd name="connsiteX631" fmla="*/ 4724400 w 4724400"/>
              <a:gd name="connsiteY631" fmla="*/ 1990579 h 6857999"/>
              <a:gd name="connsiteX632" fmla="*/ 4724400 w 4724400"/>
              <a:gd name="connsiteY632" fmla="*/ 2065582 h 6857999"/>
              <a:gd name="connsiteX633" fmla="*/ 4686318 w 4724400"/>
              <a:gd name="connsiteY633" fmla="*/ 2063926 h 6857999"/>
              <a:gd name="connsiteX634" fmla="*/ 4724400 w 4724400"/>
              <a:gd name="connsiteY634" fmla="*/ 2085104 h 6857999"/>
              <a:gd name="connsiteX635" fmla="*/ 4724400 w 4724400"/>
              <a:gd name="connsiteY635" fmla="*/ 2178471 h 6857999"/>
              <a:gd name="connsiteX636" fmla="*/ 4617755 w 4724400"/>
              <a:gd name="connsiteY636" fmla="*/ 2122457 h 6857999"/>
              <a:gd name="connsiteX637" fmla="*/ 4724400 w 4724400"/>
              <a:gd name="connsiteY637" fmla="*/ 2196158 h 6857999"/>
              <a:gd name="connsiteX638" fmla="*/ 4724400 w 4724400"/>
              <a:gd name="connsiteY638" fmla="*/ 2230374 h 6857999"/>
              <a:gd name="connsiteX639" fmla="*/ 4573637 w 4724400"/>
              <a:gd name="connsiteY639" fmla="*/ 2126309 h 6857999"/>
              <a:gd name="connsiteX640" fmla="*/ 4706850 w 4724400"/>
              <a:gd name="connsiteY640" fmla="*/ 2262541 h 6857999"/>
              <a:gd name="connsiteX641" fmla="*/ 4724400 w 4724400"/>
              <a:gd name="connsiteY641" fmla="*/ 2275857 h 6857999"/>
              <a:gd name="connsiteX642" fmla="*/ 4724400 w 4724400"/>
              <a:gd name="connsiteY642" fmla="*/ 2377131 h 6857999"/>
              <a:gd name="connsiteX643" fmla="*/ 4688201 w 4724400"/>
              <a:gd name="connsiteY643" fmla="*/ 2349925 h 6857999"/>
              <a:gd name="connsiteX644" fmla="*/ 4462564 w 4724400"/>
              <a:gd name="connsiteY644" fmla="*/ 2041945 h 6857999"/>
              <a:gd name="connsiteX645" fmla="*/ 4094167 w 4724400"/>
              <a:gd name="connsiteY645" fmla="*/ 1984479 h 6857999"/>
              <a:gd name="connsiteX646" fmla="*/ 4520397 w 4724400"/>
              <a:gd name="connsiteY646" fmla="*/ 3153822 h 6857999"/>
              <a:gd name="connsiteX647" fmla="*/ 4458958 w 4724400"/>
              <a:gd name="connsiteY647" fmla="*/ 3203134 h 6857999"/>
              <a:gd name="connsiteX648" fmla="*/ 3972830 w 4724400"/>
              <a:gd name="connsiteY648" fmla="*/ 1973028 h 6857999"/>
              <a:gd name="connsiteX649" fmla="*/ 3979154 w 4724400"/>
              <a:gd name="connsiteY649" fmla="*/ 1959605 h 6857999"/>
              <a:gd name="connsiteX650" fmla="*/ 3583051 w 4724400"/>
              <a:gd name="connsiteY650" fmla="*/ 1850495 h 6857999"/>
              <a:gd name="connsiteX651" fmla="*/ 2922360 w 4724400"/>
              <a:gd name="connsiteY651" fmla="*/ 1586232 h 6857999"/>
              <a:gd name="connsiteX652" fmla="*/ 3033099 w 4724400"/>
              <a:gd name="connsiteY652" fmla="*/ 1913175 h 6857999"/>
              <a:gd name="connsiteX653" fmla="*/ 3040214 w 4724400"/>
              <a:gd name="connsiteY653" fmla="*/ 1920694 h 6857999"/>
              <a:gd name="connsiteX654" fmla="*/ 3051308 w 4724400"/>
              <a:gd name="connsiteY654" fmla="*/ 1911226 h 6857999"/>
              <a:gd name="connsiteX655" fmla="*/ 3791335 w 4724400"/>
              <a:gd name="connsiteY655" fmla="*/ 2442781 h 6857999"/>
              <a:gd name="connsiteX656" fmla="*/ 3744063 w 4724400"/>
              <a:gd name="connsiteY656" fmla="*/ 2510325 h 6857999"/>
              <a:gd name="connsiteX657" fmla="*/ 3103695 w 4724400"/>
              <a:gd name="connsiteY657" fmla="*/ 2105302 h 6857999"/>
              <a:gd name="connsiteX658" fmla="*/ 2968137 w 4724400"/>
              <a:gd name="connsiteY658" fmla="*/ 2805672 h 6857999"/>
              <a:gd name="connsiteX659" fmla="*/ 2739231 w 4724400"/>
              <a:gd name="connsiteY659" fmla="*/ 3151701 h 6857999"/>
              <a:gd name="connsiteX660" fmla="*/ 2728882 w 4724400"/>
              <a:gd name="connsiteY660" fmla="*/ 3135084 h 6857999"/>
              <a:gd name="connsiteX661" fmla="*/ 2914282 w 4724400"/>
              <a:gd name="connsiteY661" fmla="*/ 2155807 h 6857999"/>
              <a:gd name="connsiteX662" fmla="*/ 2971660 w 4724400"/>
              <a:gd name="connsiteY662" fmla="*/ 1962486 h 6857999"/>
              <a:gd name="connsiteX663" fmla="*/ 2971809 w 4724400"/>
              <a:gd name="connsiteY663" fmla="*/ 1960615 h 6857999"/>
              <a:gd name="connsiteX664" fmla="*/ 2972315 w 4724400"/>
              <a:gd name="connsiteY664" fmla="*/ 1951821 h 6857999"/>
              <a:gd name="connsiteX665" fmla="*/ 2846641 w 4724400"/>
              <a:gd name="connsiteY665" fmla="*/ 1556749 h 6857999"/>
              <a:gd name="connsiteX666" fmla="*/ 2847461 w 4724400"/>
              <a:gd name="connsiteY666" fmla="*/ 1548729 h 6857999"/>
              <a:gd name="connsiteX667" fmla="*/ 2058558 w 4724400"/>
              <a:gd name="connsiteY667" fmla="*/ 1071804 h 6857999"/>
              <a:gd name="connsiteX668" fmla="*/ 2291089 w 4724400"/>
              <a:gd name="connsiteY668" fmla="*/ 1585512 h 6857999"/>
              <a:gd name="connsiteX669" fmla="*/ 2473792 w 4724400"/>
              <a:gd name="connsiteY669" fmla="*/ 2432858 h 6857999"/>
              <a:gd name="connsiteX670" fmla="*/ 2420124 w 4724400"/>
              <a:gd name="connsiteY670" fmla="*/ 2495762 h 6857999"/>
              <a:gd name="connsiteX671" fmla="*/ 2119846 w 4724400"/>
              <a:gd name="connsiteY671" fmla="*/ 1872898 h 6857999"/>
              <a:gd name="connsiteX672" fmla="*/ 1995210 w 4724400"/>
              <a:gd name="connsiteY672" fmla="*/ 1288346 h 6857999"/>
              <a:gd name="connsiteX673" fmla="*/ 1850975 w 4724400"/>
              <a:gd name="connsiteY673" fmla="*/ 1540820 h 6857999"/>
              <a:gd name="connsiteX674" fmla="*/ 1723490 w 4724400"/>
              <a:gd name="connsiteY674" fmla="*/ 1688355 h 6857999"/>
              <a:gd name="connsiteX675" fmla="*/ 1710157 w 4724400"/>
              <a:gd name="connsiteY675" fmla="*/ 1683354 h 6857999"/>
              <a:gd name="connsiteX676" fmla="*/ 1807265 w 4724400"/>
              <a:gd name="connsiteY676" fmla="*/ 1336896 h 6857999"/>
              <a:gd name="connsiteX677" fmla="*/ 2011049 w 4724400"/>
              <a:gd name="connsiteY677" fmla="*/ 1173376 h 6857999"/>
              <a:gd name="connsiteX678" fmla="*/ 2014681 w 4724400"/>
              <a:gd name="connsiteY678" fmla="*/ 1167830 h 6857999"/>
              <a:gd name="connsiteX679" fmla="*/ 1971037 w 4724400"/>
              <a:gd name="connsiteY679" fmla="*/ 1015438 h 6857999"/>
              <a:gd name="connsiteX680" fmla="*/ 1971858 w 4724400"/>
              <a:gd name="connsiteY680" fmla="*/ 1007420 h 6857999"/>
              <a:gd name="connsiteX681" fmla="*/ 1729505 w 4724400"/>
              <a:gd name="connsiteY681" fmla="*/ 808882 h 6857999"/>
              <a:gd name="connsiteX682" fmla="*/ 1506007 w 4724400"/>
              <a:gd name="connsiteY682" fmla="*/ 597733 h 6857999"/>
              <a:gd name="connsiteX683" fmla="*/ 1499912 w 4724400"/>
              <a:gd name="connsiteY683" fmla="*/ 1795211 h 6857999"/>
              <a:gd name="connsiteX684" fmla="*/ 1444926 w 4724400"/>
              <a:gd name="connsiteY684" fmla="*/ 1841464 h 6857999"/>
              <a:gd name="connsiteX685" fmla="*/ 1425791 w 4724400"/>
              <a:gd name="connsiteY685" fmla="*/ 572788 h 6857999"/>
              <a:gd name="connsiteX686" fmla="*/ 1435390 w 4724400"/>
              <a:gd name="connsiteY686" fmla="*/ 560750 h 6857999"/>
              <a:gd name="connsiteX687" fmla="*/ 1451502 w 4724400"/>
              <a:gd name="connsiteY687" fmla="*/ 542471 h 6857999"/>
              <a:gd name="connsiteX688" fmla="*/ 1194128 w 4724400"/>
              <a:gd name="connsiteY688" fmla="*/ 250903 h 6857999"/>
              <a:gd name="connsiteX689" fmla="*/ 890158 w 4724400"/>
              <a:gd name="connsiteY689" fmla="*/ 0 h 6857999"/>
              <a:gd name="connsiteX690" fmla="*/ 937892 w 4724400"/>
              <a:gd name="connsiteY690" fmla="*/ 0 h 6857999"/>
              <a:gd name="connsiteX691" fmla="*/ 924483 w 4724400"/>
              <a:gd name="connsiteY691" fmla="*/ 30495 h 6857999"/>
              <a:gd name="connsiteX692" fmla="*/ 872288 w 4724400"/>
              <a:gd name="connsiteY692" fmla="*/ 306259 h 6857999"/>
              <a:gd name="connsiteX693" fmla="*/ 1006247 w 4724400"/>
              <a:gd name="connsiteY693" fmla="*/ 727373 h 6857999"/>
              <a:gd name="connsiteX694" fmla="*/ 986481 w 4724400"/>
              <a:gd name="connsiteY694" fmla="*/ 1611960 h 6857999"/>
              <a:gd name="connsiteX695" fmla="*/ 928400 w 4724400"/>
              <a:gd name="connsiteY695" fmla="*/ 1663986 h 6857999"/>
              <a:gd name="connsiteX696" fmla="*/ 771281 w 4724400"/>
              <a:gd name="connsiteY696" fmla="*/ 368438 h 6857999"/>
              <a:gd name="connsiteX697" fmla="*/ 200540 w 4724400"/>
              <a:gd name="connsiteY697" fmla="*/ 942511 h 6857999"/>
              <a:gd name="connsiteX698" fmla="*/ 170253 w 4724400"/>
              <a:gd name="connsiteY698" fmla="*/ 942567 h 6857999"/>
              <a:gd name="connsiteX699" fmla="*/ 442049 w 4724400"/>
              <a:gd name="connsiteY699" fmla="*/ 489150 h 6857999"/>
              <a:gd name="connsiteX700" fmla="*/ 788582 w 4724400"/>
              <a:gd name="connsiteY700" fmla="*/ 301724 h 6857999"/>
              <a:gd name="connsiteX701" fmla="*/ 788312 w 4724400"/>
              <a:gd name="connsiteY701" fmla="*/ 276498 h 6857999"/>
              <a:gd name="connsiteX702" fmla="*/ 847625 w 4724400"/>
              <a:gd name="connsiteY702" fmla="*/ 89075 h 6857999"/>
              <a:gd name="connsiteX703" fmla="*/ 29788 w 4724400"/>
              <a:gd name="connsiteY703" fmla="*/ 0 h 6857999"/>
              <a:gd name="connsiteX704" fmla="*/ 93321 w 4724400"/>
              <a:gd name="connsiteY704" fmla="*/ 0 h 6857999"/>
              <a:gd name="connsiteX705" fmla="*/ 79142 w 4724400"/>
              <a:gd name="connsiteY705" fmla="*/ 68966 h 6857999"/>
              <a:gd name="connsiteX706" fmla="*/ 21253 w 4724400"/>
              <a:gd name="connsiteY706" fmla="*/ 535687 h 6857999"/>
              <a:gd name="connsiteX707" fmla="*/ 61909 w 4724400"/>
              <a:gd name="connsiteY707" fmla="*/ 380358 h 6857999"/>
              <a:gd name="connsiteX708" fmla="*/ 118339 w 4724400"/>
              <a:gd name="connsiteY708" fmla="*/ 184712 h 6857999"/>
              <a:gd name="connsiteX709" fmla="*/ 154192 w 4724400"/>
              <a:gd name="connsiteY709" fmla="*/ 87864 h 6857999"/>
              <a:gd name="connsiteX710" fmla="*/ 186604 w 4724400"/>
              <a:gd name="connsiteY710" fmla="*/ 0 h 6857999"/>
              <a:gd name="connsiteX711" fmla="*/ 216386 w 4724400"/>
              <a:gd name="connsiteY711" fmla="*/ 0 h 6857999"/>
              <a:gd name="connsiteX712" fmla="*/ 180314 w 4724400"/>
              <a:gd name="connsiteY712" fmla="*/ 97640 h 6857999"/>
              <a:gd name="connsiteX713" fmla="*/ 144924 w 4724400"/>
              <a:gd name="connsiteY713" fmla="*/ 193392 h 6857999"/>
              <a:gd name="connsiteX714" fmla="*/ 89413 w 4724400"/>
              <a:gd name="connsiteY714" fmla="*/ 386853 h 6857999"/>
              <a:gd name="connsiteX715" fmla="*/ 49686 w 4724400"/>
              <a:gd name="connsiteY715" fmla="*/ 539999 h 6857999"/>
              <a:gd name="connsiteX716" fmla="*/ 236604 w 4724400"/>
              <a:gd name="connsiteY716" fmla="*/ 152292 h 6857999"/>
              <a:gd name="connsiteX717" fmla="*/ 289375 w 4724400"/>
              <a:gd name="connsiteY717" fmla="*/ 0 h 6857999"/>
              <a:gd name="connsiteX718" fmla="*/ 369729 w 4724400"/>
              <a:gd name="connsiteY718" fmla="*/ 0 h 6857999"/>
              <a:gd name="connsiteX719" fmla="*/ 354160 w 4724400"/>
              <a:gd name="connsiteY719" fmla="*/ 65656 h 6857999"/>
              <a:gd name="connsiteX720" fmla="*/ 21325 w 4724400"/>
              <a:gd name="connsiteY720" fmla="*/ 763628 h 6857999"/>
              <a:gd name="connsiteX721" fmla="*/ 6426 w 4724400"/>
              <a:gd name="connsiteY721" fmla="*/ 785104 h 6857999"/>
              <a:gd name="connsiteX722" fmla="*/ 0 w 4724400"/>
              <a:gd name="connsiteY722" fmla="*/ 789215 h 6857999"/>
              <a:gd name="connsiteX723" fmla="*/ 0 w 4724400"/>
              <a:gd name="connsiteY723" fmla="*/ 163142 h 6857999"/>
              <a:gd name="connsiteX724" fmla="*/ 20220 w 4724400"/>
              <a:gd name="connsiteY724" fmla="*/ 3741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Lst>
            <a:rect l="l" t="t" r="r" b="b"/>
            <a:pathLst>
              <a:path w="4724400" h="6857999">
                <a:moveTo>
                  <a:pt x="0" y="6805948"/>
                </a:moveTo>
                <a:lnTo>
                  <a:pt x="15600" y="6813099"/>
                </a:lnTo>
                <a:cubicBezTo>
                  <a:pt x="48179" y="6826367"/>
                  <a:pt x="82589" y="6838841"/>
                  <a:pt x="117632" y="6850060"/>
                </a:cubicBezTo>
                <a:lnTo>
                  <a:pt x="146175" y="6857998"/>
                </a:lnTo>
                <a:lnTo>
                  <a:pt x="54597" y="6857998"/>
                </a:lnTo>
                <a:lnTo>
                  <a:pt x="0" y="6831490"/>
                </a:lnTo>
                <a:close/>
                <a:moveTo>
                  <a:pt x="0" y="6736157"/>
                </a:moveTo>
                <a:lnTo>
                  <a:pt x="114811" y="6784122"/>
                </a:lnTo>
                <a:lnTo>
                  <a:pt x="138159" y="6793465"/>
                </a:lnTo>
                <a:cubicBezTo>
                  <a:pt x="184756" y="6812785"/>
                  <a:pt x="226800" y="6829482"/>
                  <a:pt x="270310" y="6840638"/>
                </a:cubicBezTo>
                <a:lnTo>
                  <a:pt x="358932" y="6857999"/>
                </a:lnTo>
                <a:lnTo>
                  <a:pt x="228496" y="6857999"/>
                </a:lnTo>
                <a:lnTo>
                  <a:pt x="126481" y="6821149"/>
                </a:lnTo>
                <a:lnTo>
                  <a:pt x="103134" y="6811799"/>
                </a:lnTo>
                <a:lnTo>
                  <a:pt x="0" y="6767913"/>
                </a:lnTo>
                <a:close/>
                <a:moveTo>
                  <a:pt x="2460543" y="6515312"/>
                </a:moveTo>
                <a:lnTo>
                  <a:pt x="2286201" y="6525103"/>
                </a:lnTo>
                <a:cubicBezTo>
                  <a:pt x="2228694" y="6528458"/>
                  <a:pt x="2169369" y="6531530"/>
                  <a:pt x="2110427" y="6532104"/>
                </a:cubicBezTo>
                <a:cubicBezTo>
                  <a:pt x="2058946" y="6532538"/>
                  <a:pt x="2007242" y="6530381"/>
                  <a:pt x="1956742" y="6528403"/>
                </a:cubicBezTo>
                <a:cubicBezTo>
                  <a:pt x="1815643" y="6523421"/>
                  <a:pt x="1669606" y="6518329"/>
                  <a:pt x="1534307" y="6560369"/>
                </a:cubicBezTo>
                <a:cubicBezTo>
                  <a:pt x="1506964" y="6568983"/>
                  <a:pt x="1480544" y="6579668"/>
                  <a:pt x="1454538" y="6591702"/>
                </a:cubicBezTo>
                <a:cubicBezTo>
                  <a:pt x="1508795" y="6597451"/>
                  <a:pt x="1564033" y="6600803"/>
                  <a:pt x="1619950" y="6599765"/>
                </a:cubicBezTo>
                <a:cubicBezTo>
                  <a:pt x="1760796" y="6598297"/>
                  <a:pt x="1904212" y="6576077"/>
                  <a:pt x="2044875" y="6563693"/>
                </a:cubicBezTo>
                <a:cubicBezTo>
                  <a:pt x="2158459" y="6554204"/>
                  <a:pt x="2431086" y="6537707"/>
                  <a:pt x="2460543" y="6515312"/>
                </a:cubicBezTo>
                <a:close/>
                <a:moveTo>
                  <a:pt x="1883620" y="6459370"/>
                </a:moveTo>
                <a:cubicBezTo>
                  <a:pt x="1757800" y="6463303"/>
                  <a:pt x="1630678" y="6481291"/>
                  <a:pt x="1532156" y="6529929"/>
                </a:cubicBezTo>
                <a:cubicBezTo>
                  <a:pt x="1670483" y="6488352"/>
                  <a:pt x="1816519" y="6493450"/>
                  <a:pt x="1958230" y="6498517"/>
                </a:cubicBezTo>
                <a:cubicBezTo>
                  <a:pt x="2008720" y="6500495"/>
                  <a:pt x="2060523" y="6502029"/>
                  <a:pt x="2110707" y="6502035"/>
                </a:cubicBezTo>
                <a:cubicBezTo>
                  <a:pt x="2168940" y="6501999"/>
                  <a:pt x="2227759" y="6498204"/>
                  <a:pt x="2285171" y="6495471"/>
                </a:cubicBezTo>
                <a:lnTo>
                  <a:pt x="2385179" y="6489665"/>
                </a:lnTo>
                <a:cubicBezTo>
                  <a:pt x="2348158" y="6484629"/>
                  <a:pt x="2296424" y="6478620"/>
                  <a:pt x="2227262" y="6473140"/>
                </a:cubicBezTo>
                <a:cubicBezTo>
                  <a:pt x="2133953" y="6465560"/>
                  <a:pt x="2009438" y="6455438"/>
                  <a:pt x="1883620" y="6459370"/>
                </a:cubicBezTo>
                <a:close/>
                <a:moveTo>
                  <a:pt x="1611255" y="5884754"/>
                </a:moveTo>
                <a:cubicBezTo>
                  <a:pt x="1475034" y="6070158"/>
                  <a:pt x="1320332" y="6315508"/>
                  <a:pt x="1357588" y="6496752"/>
                </a:cubicBezTo>
                <a:cubicBezTo>
                  <a:pt x="1404118" y="6270055"/>
                  <a:pt x="1507631" y="6063621"/>
                  <a:pt x="1611255" y="5884754"/>
                </a:cubicBezTo>
                <a:close/>
                <a:moveTo>
                  <a:pt x="1646205" y="5883072"/>
                </a:moveTo>
                <a:cubicBezTo>
                  <a:pt x="1542170" y="6060592"/>
                  <a:pt x="1436044" y="6267900"/>
                  <a:pt x="1387600" y="6494950"/>
                </a:cubicBezTo>
                <a:cubicBezTo>
                  <a:pt x="1504199" y="6300136"/>
                  <a:pt x="1601945" y="6103069"/>
                  <a:pt x="1646205" y="5883072"/>
                </a:cubicBezTo>
                <a:close/>
                <a:moveTo>
                  <a:pt x="0" y="5845526"/>
                </a:moveTo>
                <a:lnTo>
                  <a:pt x="23370" y="5869422"/>
                </a:lnTo>
                <a:cubicBezTo>
                  <a:pt x="131924" y="5985784"/>
                  <a:pt x="231640" y="6107018"/>
                  <a:pt x="321428" y="6212316"/>
                </a:cubicBezTo>
                <a:cubicBezTo>
                  <a:pt x="452682" y="6366340"/>
                  <a:pt x="578409" y="6507973"/>
                  <a:pt x="626000" y="6710671"/>
                </a:cubicBezTo>
                <a:cubicBezTo>
                  <a:pt x="638757" y="6764837"/>
                  <a:pt x="647619" y="6810078"/>
                  <a:pt x="661825" y="6854298"/>
                </a:cubicBezTo>
                <a:lnTo>
                  <a:pt x="663298" y="6857998"/>
                </a:lnTo>
                <a:lnTo>
                  <a:pt x="431765" y="6857998"/>
                </a:lnTo>
                <a:lnTo>
                  <a:pt x="293576" y="6816656"/>
                </a:lnTo>
                <a:cubicBezTo>
                  <a:pt x="240014" y="6798833"/>
                  <a:pt x="187020" y="6779815"/>
                  <a:pt x="134480" y="6760867"/>
                </a:cubicBezTo>
                <a:lnTo>
                  <a:pt x="0" y="6714215"/>
                </a:lnTo>
                <a:lnTo>
                  <a:pt x="0" y="6683873"/>
                </a:lnTo>
                <a:lnTo>
                  <a:pt x="143737" y="6732821"/>
                </a:lnTo>
                <a:cubicBezTo>
                  <a:pt x="255889" y="6773078"/>
                  <a:pt x="371066" y="6813801"/>
                  <a:pt x="488162" y="6842006"/>
                </a:cubicBezTo>
                <a:cubicBezTo>
                  <a:pt x="358293" y="6763794"/>
                  <a:pt x="187560" y="6705586"/>
                  <a:pt x="44855" y="6674734"/>
                </a:cubicBezTo>
                <a:lnTo>
                  <a:pt x="0" y="6668575"/>
                </a:lnTo>
                <a:lnTo>
                  <a:pt x="0" y="6628217"/>
                </a:lnTo>
                <a:lnTo>
                  <a:pt x="144942" y="6657611"/>
                </a:lnTo>
                <a:cubicBezTo>
                  <a:pt x="201726" y="6672044"/>
                  <a:pt x="257694" y="6689595"/>
                  <a:pt x="312446" y="6711283"/>
                </a:cubicBezTo>
                <a:cubicBezTo>
                  <a:pt x="343371" y="6723712"/>
                  <a:pt x="523593" y="6837187"/>
                  <a:pt x="477357" y="6799347"/>
                </a:cubicBezTo>
                <a:cubicBezTo>
                  <a:pt x="362978" y="6704934"/>
                  <a:pt x="237571" y="6617800"/>
                  <a:pt x="134228" y="6503934"/>
                </a:cubicBezTo>
                <a:lnTo>
                  <a:pt x="0" y="6334256"/>
                </a:lnTo>
                <a:lnTo>
                  <a:pt x="0" y="6221686"/>
                </a:lnTo>
                <a:lnTo>
                  <a:pt x="113296" y="6402069"/>
                </a:lnTo>
                <a:cubicBezTo>
                  <a:pt x="227569" y="6561808"/>
                  <a:pt x="381603" y="6676399"/>
                  <a:pt x="523262" y="6807025"/>
                </a:cubicBezTo>
                <a:cubicBezTo>
                  <a:pt x="495103" y="6748256"/>
                  <a:pt x="449573" y="6697712"/>
                  <a:pt x="404364" y="6649139"/>
                </a:cubicBezTo>
                <a:lnTo>
                  <a:pt x="392074" y="6636358"/>
                </a:lnTo>
                <a:cubicBezTo>
                  <a:pt x="280930" y="6516822"/>
                  <a:pt x="177660" y="6386311"/>
                  <a:pt x="77450" y="6260110"/>
                </a:cubicBezTo>
                <a:lnTo>
                  <a:pt x="0" y="6163634"/>
                </a:lnTo>
                <a:lnTo>
                  <a:pt x="0" y="6117703"/>
                </a:lnTo>
                <a:lnTo>
                  <a:pt x="99669" y="6240461"/>
                </a:lnTo>
                <a:cubicBezTo>
                  <a:pt x="199276" y="6366562"/>
                  <a:pt x="302033" y="6496348"/>
                  <a:pt x="412670" y="6615176"/>
                </a:cubicBezTo>
                <a:lnTo>
                  <a:pt x="424960" y="6627949"/>
                </a:lnTo>
                <a:cubicBezTo>
                  <a:pt x="452087" y="6657095"/>
                  <a:pt x="479817" y="6686334"/>
                  <a:pt x="504043" y="6718236"/>
                </a:cubicBezTo>
                <a:cubicBezTo>
                  <a:pt x="434583" y="6569208"/>
                  <a:pt x="350187" y="6428779"/>
                  <a:pt x="251759" y="6299011"/>
                </a:cubicBezTo>
                <a:cubicBezTo>
                  <a:pt x="180915" y="6205508"/>
                  <a:pt x="102557" y="6117579"/>
                  <a:pt x="21191" y="6033111"/>
                </a:cubicBezTo>
                <a:lnTo>
                  <a:pt x="0" y="6012219"/>
                </a:lnTo>
                <a:lnTo>
                  <a:pt x="0" y="5971257"/>
                </a:lnTo>
                <a:lnTo>
                  <a:pt x="41571" y="6012292"/>
                </a:lnTo>
                <a:cubicBezTo>
                  <a:pt x="123333" y="6097220"/>
                  <a:pt x="202225" y="6185713"/>
                  <a:pt x="273883" y="6279980"/>
                </a:cubicBezTo>
                <a:cubicBezTo>
                  <a:pt x="380040" y="6419905"/>
                  <a:pt x="469472" y="6571994"/>
                  <a:pt x="541341" y="6733560"/>
                </a:cubicBezTo>
                <a:cubicBezTo>
                  <a:pt x="542355" y="6694639"/>
                  <a:pt x="542948" y="6654374"/>
                  <a:pt x="531634" y="6610993"/>
                </a:cubicBezTo>
                <a:cubicBezTo>
                  <a:pt x="490540" y="6454784"/>
                  <a:pt x="347902" y="6314397"/>
                  <a:pt x="247554" y="6197148"/>
                </a:cubicBezTo>
                <a:cubicBezTo>
                  <a:pt x="178265" y="6115731"/>
                  <a:pt x="107245" y="6035491"/>
                  <a:pt x="33651" y="5957901"/>
                </a:cubicBezTo>
                <a:lnTo>
                  <a:pt x="0" y="5925131"/>
                </a:lnTo>
                <a:close/>
                <a:moveTo>
                  <a:pt x="1656340" y="5825040"/>
                </a:moveTo>
                <a:cubicBezTo>
                  <a:pt x="1655542" y="5826205"/>
                  <a:pt x="1654747" y="5827360"/>
                  <a:pt x="1653246" y="5829053"/>
                </a:cubicBezTo>
                <a:lnTo>
                  <a:pt x="1655667" y="5829425"/>
                </a:lnTo>
                <a:close/>
                <a:moveTo>
                  <a:pt x="2630124" y="5591852"/>
                </a:moveTo>
                <a:cubicBezTo>
                  <a:pt x="2477082" y="5593954"/>
                  <a:pt x="2324114" y="5611746"/>
                  <a:pt x="2177648" y="5630119"/>
                </a:cubicBezTo>
                <a:cubicBezTo>
                  <a:pt x="2143127" y="5634568"/>
                  <a:pt x="2109856" y="5639754"/>
                  <a:pt x="2076258" y="5650510"/>
                </a:cubicBezTo>
                <a:cubicBezTo>
                  <a:pt x="2082463" y="5662642"/>
                  <a:pt x="2162157" y="5633895"/>
                  <a:pt x="2214048" y="5629828"/>
                </a:cubicBezTo>
                <a:cubicBezTo>
                  <a:pt x="2501741" y="5609845"/>
                  <a:pt x="2805089" y="5655720"/>
                  <a:pt x="3090246" y="5601337"/>
                </a:cubicBezTo>
                <a:cubicBezTo>
                  <a:pt x="3006333" y="5611321"/>
                  <a:pt x="2919037" y="5605065"/>
                  <a:pt x="2834104" y="5598847"/>
                </a:cubicBezTo>
                <a:cubicBezTo>
                  <a:pt x="2816936" y="5597562"/>
                  <a:pt x="2799771" y="5596280"/>
                  <a:pt x="2782953" y="5595539"/>
                </a:cubicBezTo>
                <a:cubicBezTo>
                  <a:pt x="2732159" y="5592194"/>
                  <a:pt x="2681137" y="5591152"/>
                  <a:pt x="2630124" y="5591852"/>
                </a:cubicBezTo>
                <a:close/>
                <a:moveTo>
                  <a:pt x="2751064" y="5525300"/>
                </a:moveTo>
                <a:cubicBezTo>
                  <a:pt x="2704155" y="5524070"/>
                  <a:pt x="2658863" y="5525064"/>
                  <a:pt x="2618554" y="5525937"/>
                </a:cubicBezTo>
                <a:cubicBezTo>
                  <a:pt x="2508038" y="5528402"/>
                  <a:pt x="2408741" y="5531370"/>
                  <a:pt x="2311014" y="5550189"/>
                </a:cubicBezTo>
                <a:cubicBezTo>
                  <a:pt x="2246417" y="5562376"/>
                  <a:pt x="2186894" y="5581286"/>
                  <a:pt x="2134103" y="5605852"/>
                </a:cubicBezTo>
                <a:cubicBezTo>
                  <a:pt x="2147385" y="5603489"/>
                  <a:pt x="2160456" y="5602024"/>
                  <a:pt x="2174084" y="5600203"/>
                </a:cubicBezTo>
                <a:cubicBezTo>
                  <a:pt x="2370475" y="5575001"/>
                  <a:pt x="2579125" y="5551921"/>
                  <a:pt x="2785199" y="5564971"/>
                </a:cubicBezTo>
                <a:lnTo>
                  <a:pt x="2836697" y="5568822"/>
                </a:lnTo>
                <a:cubicBezTo>
                  <a:pt x="2913331" y="5574228"/>
                  <a:pt x="2991761" y="5580014"/>
                  <a:pt x="3066345" y="5573703"/>
                </a:cubicBezTo>
                <a:cubicBezTo>
                  <a:pt x="3036778" y="5568851"/>
                  <a:pt x="3007621" y="5562210"/>
                  <a:pt x="2978461" y="5555562"/>
                </a:cubicBezTo>
                <a:cubicBezTo>
                  <a:pt x="2950203" y="5549116"/>
                  <a:pt x="2921945" y="5542665"/>
                  <a:pt x="2893277" y="5538004"/>
                </a:cubicBezTo>
                <a:cubicBezTo>
                  <a:pt x="2846501" y="5529982"/>
                  <a:pt x="2797974" y="5526529"/>
                  <a:pt x="2751064" y="5525300"/>
                </a:cubicBezTo>
                <a:close/>
                <a:moveTo>
                  <a:pt x="2636807" y="5458317"/>
                </a:moveTo>
                <a:cubicBezTo>
                  <a:pt x="2511188" y="5456650"/>
                  <a:pt x="2361021" y="5479881"/>
                  <a:pt x="2236775" y="5536349"/>
                </a:cubicBezTo>
                <a:cubicBezTo>
                  <a:pt x="2259387" y="5530319"/>
                  <a:pt x="2281995" y="5524291"/>
                  <a:pt x="2306204" y="5519543"/>
                </a:cubicBezTo>
                <a:cubicBezTo>
                  <a:pt x="2406280" y="5500749"/>
                  <a:pt x="2506685" y="5497081"/>
                  <a:pt x="2619005" y="5494992"/>
                </a:cubicBezTo>
                <a:cubicBezTo>
                  <a:pt x="2701072" y="5493085"/>
                  <a:pt x="2803428" y="5491236"/>
                  <a:pt x="2899676" y="5507848"/>
                </a:cubicBezTo>
                <a:cubicBezTo>
                  <a:pt x="2928691" y="5513052"/>
                  <a:pt x="2957502" y="5519151"/>
                  <a:pt x="2986662" y="5525798"/>
                </a:cubicBezTo>
                <a:cubicBezTo>
                  <a:pt x="3025723" y="5534530"/>
                  <a:pt x="3063542" y="5542536"/>
                  <a:pt x="3101623" y="5547311"/>
                </a:cubicBezTo>
                <a:cubicBezTo>
                  <a:pt x="2954636" y="5490328"/>
                  <a:pt x="2792455" y="5460700"/>
                  <a:pt x="2636807" y="5458317"/>
                </a:cubicBezTo>
                <a:close/>
                <a:moveTo>
                  <a:pt x="0" y="5142496"/>
                </a:moveTo>
                <a:lnTo>
                  <a:pt x="127996" y="5201004"/>
                </a:lnTo>
                <a:cubicBezTo>
                  <a:pt x="360812" y="5325151"/>
                  <a:pt x="547980" y="5518563"/>
                  <a:pt x="661087" y="5790959"/>
                </a:cubicBezTo>
                <a:cubicBezTo>
                  <a:pt x="808965" y="5905246"/>
                  <a:pt x="932653" y="6044012"/>
                  <a:pt x="1029402" y="6204913"/>
                </a:cubicBezTo>
                <a:cubicBezTo>
                  <a:pt x="1035975" y="6141856"/>
                  <a:pt x="1034897" y="6159666"/>
                  <a:pt x="1046692" y="6015372"/>
                </a:cubicBezTo>
                <a:cubicBezTo>
                  <a:pt x="1068452" y="5749157"/>
                  <a:pt x="1080160" y="5533819"/>
                  <a:pt x="1024238" y="5336275"/>
                </a:cubicBezTo>
                <a:cubicBezTo>
                  <a:pt x="1039478" y="5267180"/>
                  <a:pt x="1107861" y="5351481"/>
                  <a:pt x="1138131" y="5600804"/>
                </a:cubicBezTo>
                <a:cubicBezTo>
                  <a:pt x="1140750" y="5745349"/>
                  <a:pt x="1138236" y="5891029"/>
                  <a:pt x="1127280" y="6039262"/>
                </a:cubicBezTo>
                <a:cubicBezTo>
                  <a:pt x="1108357" y="6291971"/>
                  <a:pt x="1074713" y="6543716"/>
                  <a:pt x="1026642" y="6792600"/>
                </a:cubicBezTo>
                <a:cubicBezTo>
                  <a:pt x="1130130" y="6727745"/>
                  <a:pt x="1224262" y="6639036"/>
                  <a:pt x="1327075" y="6590735"/>
                </a:cubicBezTo>
                <a:cubicBezTo>
                  <a:pt x="1328762" y="6587786"/>
                  <a:pt x="1331155" y="6584312"/>
                  <a:pt x="1332848" y="6581371"/>
                </a:cubicBezTo>
                <a:cubicBezTo>
                  <a:pt x="1327684" y="6578656"/>
                  <a:pt x="1322621" y="6575317"/>
                  <a:pt x="1320586" y="6572441"/>
                </a:cubicBezTo>
                <a:cubicBezTo>
                  <a:pt x="1127046" y="6311498"/>
                  <a:pt x="1526112" y="5858248"/>
                  <a:pt x="1669632" y="5665639"/>
                </a:cubicBezTo>
                <a:cubicBezTo>
                  <a:pt x="1682895" y="5647816"/>
                  <a:pt x="1749910" y="5675384"/>
                  <a:pt x="1749165" y="5696416"/>
                </a:cubicBezTo>
                <a:cubicBezTo>
                  <a:pt x="1740476" y="5983368"/>
                  <a:pt x="1637864" y="6228377"/>
                  <a:pt x="1502249" y="6466405"/>
                </a:cubicBezTo>
                <a:cubicBezTo>
                  <a:pt x="1725190" y="6382070"/>
                  <a:pt x="2047033" y="6424367"/>
                  <a:pt x="2238637" y="6419148"/>
                </a:cubicBezTo>
                <a:cubicBezTo>
                  <a:pt x="2408385" y="6415062"/>
                  <a:pt x="2531389" y="6424957"/>
                  <a:pt x="2642775" y="6563116"/>
                </a:cubicBezTo>
                <a:cubicBezTo>
                  <a:pt x="2652137" y="6574800"/>
                  <a:pt x="2636747" y="6578204"/>
                  <a:pt x="2628681" y="6578254"/>
                </a:cubicBezTo>
                <a:cubicBezTo>
                  <a:pt x="2285142" y="6584519"/>
                  <a:pt x="1943610" y="6642343"/>
                  <a:pt x="1600072" y="6648608"/>
                </a:cubicBezTo>
                <a:cubicBezTo>
                  <a:pt x="1541036" y="6649807"/>
                  <a:pt x="1450884" y="6627657"/>
                  <a:pt x="1391841" y="6641028"/>
                </a:cubicBezTo>
                <a:cubicBezTo>
                  <a:pt x="1391239" y="6640935"/>
                  <a:pt x="1390538" y="6641468"/>
                  <a:pt x="1389928" y="6641375"/>
                </a:cubicBezTo>
                <a:cubicBezTo>
                  <a:pt x="1386712" y="6642158"/>
                  <a:pt x="1383592" y="6642319"/>
                  <a:pt x="1380979" y="6643204"/>
                </a:cubicBezTo>
                <a:cubicBezTo>
                  <a:pt x="1295418" y="6670925"/>
                  <a:pt x="1201880" y="6759768"/>
                  <a:pt x="1108685" y="6824788"/>
                </a:cubicBezTo>
                <a:lnTo>
                  <a:pt x="1051559" y="6857998"/>
                </a:lnTo>
                <a:lnTo>
                  <a:pt x="925940" y="6857998"/>
                </a:lnTo>
                <a:lnTo>
                  <a:pt x="949746" y="6745652"/>
                </a:lnTo>
                <a:cubicBezTo>
                  <a:pt x="977694" y="6600749"/>
                  <a:pt x="1000382" y="6454800"/>
                  <a:pt x="1017902" y="6308216"/>
                </a:cubicBezTo>
                <a:cubicBezTo>
                  <a:pt x="1015769" y="6305964"/>
                  <a:pt x="1013539" y="6304343"/>
                  <a:pt x="1012614" y="6302278"/>
                </a:cubicBezTo>
                <a:cubicBezTo>
                  <a:pt x="921548" y="6120471"/>
                  <a:pt x="798037" y="5964433"/>
                  <a:pt x="644615" y="5837768"/>
                </a:cubicBezTo>
                <a:cubicBezTo>
                  <a:pt x="639869" y="5836403"/>
                  <a:pt x="633910" y="5834843"/>
                  <a:pt x="627546" y="5831943"/>
                </a:cubicBezTo>
                <a:cubicBezTo>
                  <a:pt x="440473" y="5751050"/>
                  <a:pt x="281887" y="5620709"/>
                  <a:pt x="128963" y="5481226"/>
                </a:cubicBezTo>
                <a:lnTo>
                  <a:pt x="0" y="5361850"/>
                </a:lnTo>
                <a:lnTo>
                  <a:pt x="0" y="5297634"/>
                </a:lnTo>
                <a:lnTo>
                  <a:pt x="40861" y="5333413"/>
                </a:lnTo>
                <a:cubicBezTo>
                  <a:pt x="193141" y="5476012"/>
                  <a:pt x="339724" y="5631340"/>
                  <a:pt x="514278" y="5738345"/>
                </a:cubicBezTo>
                <a:cubicBezTo>
                  <a:pt x="449538" y="5691903"/>
                  <a:pt x="392547" y="5631267"/>
                  <a:pt x="337180" y="5572174"/>
                </a:cubicBezTo>
                <a:cubicBezTo>
                  <a:pt x="326006" y="5560210"/>
                  <a:pt x="314833" y="5548247"/>
                  <a:pt x="303564" y="5536908"/>
                </a:cubicBezTo>
                <a:cubicBezTo>
                  <a:pt x="236878" y="5466783"/>
                  <a:pt x="163817" y="5402889"/>
                  <a:pt x="88496" y="5343132"/>
                </a:cubicBezTo>
                <a:lnTo>
                  <a:pt x="0" y="5277736"/>
                </a:lnTo>
                <a:lnTo>
                  <a:pt x="0" y="5241225"/>
                </a:lnTo>
                <a:lnTo>
                  <a:pt x="106479" y="5319780"/>
                </a:lnTo>
                <a:cubicBezTo>
                  <a:pt x="182485" y="5380123"/>
                  <a:pt x="256358" y="5444782"/>
                  <a:pt x="324159" y="5515717"/>
                </a:cubicBezTo>
                <a:lnTo>
                  <a:pt x="357680" y="5551608"/>
                </a:lnTo>
                <a:cubicBezTo>
                  <a:pt x="407763" y="5604773"/>
                  <a:pt x="458863" y="5659374"/>
                  <a:pt x="514810" y="5702551"/>
                </a:cubicBezTo>
                <a:cubicBezTo>
                  <a:pt x="497209" y="5679989"/>
                  <a:pt x="481008" y="5656366"/>
                  <a:pt x="464808" y="5632736"/>
                </a:cubicBezTo>
                <a:cubicBezTo>
                  <a:pt x="449112" y="5609836"/>
                  <a:pt x="433420" y="5586930"/>
                  <a:pt x="416327" y="5565087"/>
                </a:cubicBezTo>
                <a:cubicBezTo>
                  <a:pt x="361064" y="5493188"/>
                  <a:pt x="289546" y="5430331"/>
                  <a:pt x="232232" y="5379904"/>
                </a:cubicBezTo>
                <a:cubicBezTo>
                  <a:pt x="153617" y="5310828"/>
                  <a:pt x="82516" y="5249322"/>
                  <a:pt x="2640" y="5200559"/>
                </a:cubicBezTo>
                <a:lnTo>
                  <a:pt x="0" y="5199146"/>
                </a:lnTo>
                <a:lnTo>
                  <a:pt x="0" y="5164774"/>
                </a:lnTo>
                <a:lnTo>
                  <a:pt x="18363" y="5174783"/>
                </a:lnTo>
                <a:cubicBezTo>
                  <a:pt x="99860" y="5225071"/>
                  <a:pt x="172172" y="5286770"/>
                  <a:pt x="251810" y="5357281"/>
                </a:cubicBezTo>
                <a:cubicBezTo>
                  <a:pt x="310235" y="5408518"/>
                  <a:pt x="382775" y="5472816"/>
                  <a:pt x="439563" y="5546863"/>
                </a:cubicBezTo>
                <a:cubicBezTo>
                  <a:pt x="456560" y="5569331"/>
                  <a:pt x="472857" y="5592330"/>
                  <a:pt x="489056" y="5615961"/>
                </a:cubicBezTo>
                <a:cubicBezTo>
                  <a:pt x="510864" y="5647485"/>
                  <a:pt x="532257" y="5677676"/>
                  <a:pt x="555845" y="5705642"/>
                </a:cubicBezTo>
                <a:cubicBezTo>
                  <a:pt x="488800" y="5569150"/>
                  <a:pt x="394131" y="5443166"/>
                  <a:pt x="287056" y="5341546"/>
                </a:cubicBezTo>
                <a:cubicBezTo>
                  <a:pt x="222125" y="5280178"/>
                  <a:pt x="138844" y="5220320"/>
                  <a:pt x="49874" y="5178238"/>
                </a:cubicBezTo>
                <a:lnTo>
                  <a:pt x="0" y="5158623"/>
                </a:lnTo>
                <a:close/>
                <a:moveTo>
                  <a:pt x="4076694" y="4944364"/>
                </a:moveTo>
                <a:cubicBezTo>
                  <a:pt x="4092586" y="5180994"/>
                  <a:pt x="4134286" y="5476223"/>
                  <a:pt x="4287610" y="5588157"/>
                </a:cubicBezTo>
                <a:cubicBezTo>
                  <a:pt x="4171130" y="5382912"/>
                  <a:pt x="4114497" y="5153179"/>
                  <a:pt x="4076694" y="4944364"/>
                </a:cubicBezTo>
                <a:close/>
                <a:moveTo>
                  <a:pt x="4103808" y="4918599"/>
                </a:moveTo>
                <a:cubicBezTo>
                  <a:pt x="4140363" y="5126676"/>
                  <a:pt x="4195478" y="5358905"/>
                  <a:pt x="4310650" y="5565760"/>
                </a:cubicBezTo>
                <a:cubicBezTo>
                  <a:pt x="4272496" y="5335710"/>
                  <a:pt x="4217566" y="5117152"/>
                  <a:pt x="4103808" y="4918599"/>
                </a:cubicBezTo>
                <a:close/>
                <a:moveTo>
                  <a:pt x="4072554" y="4867303"/>
                </a:moveTo>
                <a:cubicBezTo>
                  <a:pt x="4072702" y="4868748"/>
                  <a:pt x="4072843" y="4870186"/>
                  <a:pt x="4072780" y="4872526"/>
                </a:cubicBezTo>
                <a:lnTo>
                  <a:pt x="4074990" y="4871112"/>
                </a:lnTo>
                <a:close/>
                <a:moveTo>
                  <a:pt x="3100062" y="4866948"/>
                </a:moveTo>
                <a:cubicBezTo>
                  <a:pt x="3054598" y="4867672"/>
                  <a:pt x="3008663" y="4872522"/>
                  <a:pt x="2963625" y="4877568"/>
                </a:cubicBezTo>
                <a:cubicBezTo>
                  <a:pt x="2913679" y="4883457"/>
                  <a:pt x="2861381" y="4889314"/>
                  <a:pt x="2809956" y="4889247"/>
                </a:cubicBezTo>
                <a:cubicBezTo>
                  <a:pt x="2768849" y="4889475"/>
                  <a:pt x="2727662" y="4885932"/>
                  <a:pt x="2688275" y="4882769"/>
                </a:cubicBezTo>
                <a:cubicBezTo>
                  <a:pt x="2660443" y="4880639"/>
                  <a:pt x="2632820" y="4877611"/>
                  <a:pt x="2605133" y="4876924"/>
                </a:cubicBezTo>
                <a:cubicBezTo>
                  <a:pt x="2542005" y="4874377"/>
                  <a:pt x="2477453" y="4878112"/>
                  <a:pt x="2414900" y="4881330"/>
                </a:cubicBezTo>
                <a:cubicBezTo>
                  <a:pt x="2350347" y="4885065"/>
                  <a:pt x="2283431" y="4888772"/>
                  <a:pt x="2217605" y="4885650"/>
                </a:cubicBezTo>
                <a:lnTo>
                  <a:pt x="2199332" y="4885075"/>
                </a:lnTo>
                <a:cubicBezTo>
                  <a:pt x="2179813" y="4883768"/>
                  <a:pt x="2160089" y="4883349"/>
                  <a:pt x="2141062" y="4884027"/>
                </a:cubicBezTo>
                <a:cubicBezTo>
                  <a:pt x="2279340" y="4906717"/>
                  <a:pt x="2418587" y="4927258"/>
                  <a:pt x="2558630" y="4938088"/>
                </a:cubicBezTo>
                <a:cubicBezTo>
                  <a:pt x="2750317" y="4954217"/>
                  <a:pt x="2921561" y="4921336"/>
                  <a:pt x="3100062" y="4866948"/>
                </a:cubicBezTo>
                <a:close/>
                <a:moveTo>
                  <a:pt x="2753415" y="4783657"/>
                </a:moveTo>
                <a:cubicBezTo>
                  <a:pt x="2715812" y="4782731"/>
                  <a:pt x="2677745" y="4783278"/>
                  <a:pt x="2639521" y="4785091"/>
                </a:cubicBezTo>
                <a:cubicBezTo>
                  <a:pt x="2486624" y="4792347"/>
                  <a:pt x="2331226" y="4819883"/>
                  <a:pt x="2193068" y="4854595"/>
                </a:cubicBezTo>
                <a:cubicBezTo>
                  <a:pt x="2196324" y="4854814"/>
                  <a:pt x="2198676" y="4854838"/>
                  <a:pt x="2201931" y="4855057"/>
                </a:cubicBezTo>
                <a:lnTo>
                  <a:pt x="2219654" y="4855986"/>
                </a:lnTo>
                <a:cubicBezTo>
                  <a:pt x="2283679" y="4858722"/>
                  <a:pt x="2350037" y="4855370"/>
                  <a:pt x="2413690" y="4851445"/>
                </a:cubicBezTo>
                <a:cubicBezTo>
                  <a:pt x="2476795" y="4847874"/>
                  <a:pt x="2542257" y="4844334"/>
                  <a:pt x="2606832" y="4846715"/>
                </a:cubicBezTo>
                <a:cubicBezTo>
                  <a:pt x="2634866" y="4847944"/>
                  <a:pt x="2663590" y="4850269"/>
                  <a:pt x="2691769" y="4852935"/>
                </a:cubicBezTo>
                <a:cubicBezTo>
                  <a:pt x="2730608" y="4856456"/>
                  <a:pt x="2771445" y="4859459"/>
                  <a:pt x="2811106" y="4859393"/>
                </a:cubicBezTo>
                <a:cubicBezTo>
                  <a:pt x="2860724" y="4859079"/>
                  <a:pt x="2912124" y="4853023"/>
                  <a:pt x="2961520" y="4847493"/>
                </a:cubicBezTo>
                <a:cubicBezTo>
                  <a:pt x="2997835" y="4843425"/>
                  <a:pt x="3034156" y="4839354"/>
                  <a:pt x="3070965" y="4837270"/>
                </a:cubicBezTo>
                <a:cubicBezTo>
                  <a:pt x="2974850" y="4802463"/>
                  <a:pt x="2866224" y="4786435"/>
                  <a:pt x="2753415" y="4783657"/>
                </a:cubicBezTo>
                <a:close/>
                <a:moveTo>
                  <a:pt x="2389654" y="4275904"/>
                </a:moveTo>
                <a:cubicBezTo>
                  <a:pt x="2058380" y="4300770"/>
                  <a:pt x="1773879" y="4364703"/>
                  <a:pt x="1522266" y="4472742"/>
                </a:cubicBezTo>
                <a:lnTo>
                  <a:pt x="1464014" y="4498508"/>
                </a:lnTo>
                <a:cubicBezTo>
                  <a:pt x="1435059" y="4511659"/>
                  <a:pt x="1405759" y="4524268"/>
                  <a:pt x="1376111" y="4536334"/>
                </a:cubicBezTo>
                <a:cubicBezTo>
                  <a:pt x="1422294" y="4522124"/>
                  <a:pt x="1470274" y="4508296"/>
                  <a:pt x="1498493" y="4502509"/>
                </a:cubicBezTo>
                <a:cubicBezTo>
                  <a:pt x="1608595" y="4481142"/>
                  <a:pt x="1719912" y="4468967"/>
                  <a:pt x="1831627" y="4454994"/>
                </a:cubicBezTo>
                <a:cubicBezTo>
                  <a:pt x="2034733" y="4429326"/>
                  <a:pt x="2186680" y="4317586"/>
                  <a:pt x="2389654" y="4275904"/>
                </a:cubicBezTo>
                <a:close/>
                <a:moveTo>
                  <a:pt x="2147582" y="4220499"/>
                </a:moveTo>
                <a:cubicBezTo>
                  <a:pt x="1947585" y="4228027"/>
                  <a:pt x="1746826" y="4329700"/>
                  <a:pt x="1556088" y="4425819"/>
                </a:cubicBezTo>
                <a:cubicBezTo>
                  <a:pt x="1788857" y="4332127"/>
                  <a:pt x="2048945" y="4273854"/>
                  <a:pt x="2346927" y="4248048"/>
                </a:cubicBezTo>
                <a:cubicBezTo>
                  <a:pt x="2280831" y="4225943"/>
                  <a:pt x="2214248" y="4217991"/>
                  <a:pt x="2147582" y="4220499"/>
                </a:cubicBezTo>
                <a:close/>
                <a:moveTo>
                  <a:pt x="1790494" y="3958602"/>
                </a:moveTo>
                <a:cubicBezTo>
                  <a:pt x="1546078" y="4006086"/>
                  <a:pt x="1301131" y="4060051"/>
                  <a:pt x="1059112" y="4119804"/>
                </a:cubicBezTo>
                <a:cubicBezTo>
                  <a:pt x="1314148" y="4123003"/>
                  <a:pt x="1558894" y="4069940"/>
                  <a:pt x="1790494" y="3958602"/>
                </a:cubicBezTo>
                <a:close/>
                <a:moveTo>
                  <a:pt x="3757613" y="3936722"/>
                </a:moveTo>
                <a:cubicBezTo>
                  <a:pt x="3739428" y="4022695"/>
                  <a:pt x="3726993" y="4110355"/>
                  <a:pt x="3715314" y="4196771"/>
                </a:cubicBezTo>
                <a:cubicBezTo>
                  <a:pt x="3696476" y="4335276"/>
                  <a:pt x="3677516" y="4478465"/>
                  <a:pt x="3631611" y="4613594"/>
                </a:cubicBezTo>
                <a:cubicBezTo>
                  <a:pt x="3620645" y="4645134"/>
                  <a:pt x="3608778" y="4676477"/>
                  <a:pt x="3596909" y="4707830"/>
                </a:cubicBezTo>
                <a:lnTo>
                  <a:pt x="3581749" y="4747418"/>
                </a:lnTo>
                <a:cubicBezTo>
                  <a:pt x="3554523" y="4819250"/>
                  <a:pt x="3531238" y="4892390"/>
                  <a:pt x="3510660" y="4966094"/>
                </a:cubicBezTo>
                <a:cubicBezTo>
                  <a:pt x="3748857" y="4678857"/>
                  <a:pt x="3755323" y="4300706"/>
                  <a:pt x="3757613" y="3936722"/>
                </a:cubicBezTo>
                <a:close/>
                <a:moveTo>
                  <a:pt x="1701387" y="3919232"/>
                </a:moveTo>
                <a:cubicBezTo>
                  <a:pt x="1507766" y="3912045"/>
                  <a:pt x="1320741" y="3989836"/>
                  <a:pt x="1136310" y="4068895"/>
                </a:cubicBezTo>
                <a:cubicBezTo>
                  <a:pt x="1350954" y="4017452"/>
                  <a:pt x="1568376" y="3970366"/>
                  <a:pt x="1784782" y="3927759"/>
                </a:cubicBezTo>
                <a:cubicBezTo>
                  <a:pt x="1756841" y="3923020"/>
                  <a:pt x="1729046" y="3920259"/>
                  <a:pt x="1701387" y="3919232"/>
                </a:cubicBezTo>
                <a:close/>
                <a:moveTo>
                  <a:pt x="3733405" y="3900089"/>
                </a:moveTo>
                <a:cubicBezTo>
                  <a:pt x="3597105" y="4216426"/>
                  <a:pt x="3490805" y="4541932"/>
                  <a:pt x="3500832" y="4885010"/>
                </a:cubicBezTo>
                <a:cubicBezTo>
                  <a:pt x="3516996" y="4834817"/>
                  <a:pt x="3533505" y="4785171"/>
                  <a:pt x="3552367" y="4735553"/>
                </a:cubicBezTo>
                <a:lnTo>
                  <a:pt x="3567525" y="4695966"/>
                </a:lnTo>
                <a:cubicBezTo>
                  <a:pt x="3579742" y="4665154"/>
                  <a:pt x="3591404" y="4634706"/>
                  <a:pt x="3602372" y="4603168"/>
                </a:cubicBezTo>
                <a:cubicBezTo>
                  <a:pt x="3647108" y="4471083"/>
                  <a:pt x="3666211" y="4329343"/>
                  <a:pt x="3684639" y="4192628"/>
                </a:cubicBezTo>
                <a:cubicBezTo>
                  <a:pt x="3697672" y="4096160"/>
                  <a:pt x="3710761" y="3997344"/>
                  <a:pt x="3733405" y="3900089"/>
                </a:cubicBezTo>
                <a:close/>
                <a:moveTo>
                  <a:pt x="2800959" y="3871054"/>
                </a:moveTo>
                <a:cubicBezTo>
                  <a:pt x="2809421" y="4100939"/>
                  <a:pt x="2907977" y="4306148"/>
                  <a:pt x="3026569" y="4520780"/>
                </a:cubicBezTo>
                <a:cubicBezTo>
                  <a:pt x="2979577" y="4399850"/>
                  <a:pt x="2933143" y="4278562"/>
                  <a:pt x="2889061" y="4157302"/>
                </a:cubicBezTo>
                <a:cubicBezTo>
                  <a:pt x="2854271" y="4061517"/>
                  <a:pt x="2821632" y="3966669"/>
                  <a:pt x="2800959" y="3871054"/>
                </a:cubicBezTo>
                <a:close/>
                <a:moveTo>
                  <a:pt x="2809929" y="3701307"/>
                </a:moveTo>
                <a:cubicBezTo>
                  <a:pt x="2809867" y="3703640"/>
                  <a:pt x="2809253" y="3706334"/>
                  <a:pt x="2809197" y="3708672"/>
                </a:cubicBezTo>
                <a:cubicBezTo>
                  <a:pt x="2816609" y="3854149"/>
                  <a:pt x="2864235" y="3999199"/>
                  <a:pt x="2918306" y="4147031"/>
                </a:cubicBezTo>
                <a:cubicBezTo>
                  <a:pt x="2966436" y="4279493"/>
                  <a:pt x="3017273" y="4412529"/>
                  <a:pt x="3068858" y="4544310"/>
                </a:cubicBezTo>
                <a:cubicBezTo>
                  <a:pt x="3069715" y="4408107"/>
                  <a:pt x="3008952" y="4266858"/>
                  <a:pt x="2968879" y="4144570"/>
                </a:cubicBezTo>
                <a:cubicBezTo>
                  <a:pt x="2919376" y="3995354"/>
                  <a:pt x="2865655" y="3848072"/>
                  <a:pt x="2809929" y="3701307"/>
                </a:cubicBezTo>
                <a:close/>
                <a:moveTo>
                  <a:pt x="1867196" y="3456584"/>
                </a:moveTo>
                <a:cubicBezTo>
                  <a:pt x="1939275" y="3608228"/>
                  <a:pt x="2036188" y="3758542"/>
                  <a:pt x="2183970" y="3826505"/>
                </a:cubicBezTo>
                <a:cubicBezTo>
                  <a:pt x="2092208" y="3686686"/>
                  <a:pt x="1989300" y="3564734"/>
                  <a:pt x="1867196" y="3456584"/>
                </a:cubicBezTo>
                <a:close/>
                <a:moveTo>
                  <a:pt x="2322880" y="3078533"/>
                </a:moveTo>
                <a:cubicBezTo>
                  <a:pt x="2314902" y="3134217"/>
                  <a:pt x="2306026" y="3189710"/>
                  <a:pt x="2295695" y="3245370"/>
                </a:cubicBezTo>
                <a:cubicBezTo>
                  <a:pt x="2262659" y="3421320"/>
                  <a:pt x="2225570" y="3586065"/>
                  <a:pt x="2268858" y="3758413"/>
                </a:cubicBezTo>
                <a:cubicBezTo>
                  <a:pt x="2273785" y="3680922"/>
                  <a:pt x="2284872" y="3603320"/>
                  <a:pt x="2295899" y="3528057"/>
                </a:cubicBezTo>
                <a:cubicBezTo>
                  <a:pt x="2310584" y="3430521"/>
                  <a:pt x="2325878" y="3330298"/>
                  <a:pt x="2326306" y="3231157"/>
                </a:cubicBezTo>
                <a:cubicBezTo>
                  <a:pt x="2326349" y="3202011"/>
                  <a:pt x="2325135" y="3172131"/>
                  <a:pt x="2324274" y="3142788"/>
                </a:cubicBezTo>
                <a:cubicBezTo>
                  <a:pt x="2323575" y="3121009"/>
                  <a:pt x="2323232" y="3099770"/>
                  <a:pt x="2322880" y="3078533"/>
                </a:cubicBezTo>
                <a:close/>
                <a:moveTo>
                  <a:pt x="912797" y="2896659"/>
                </a:moveTo>
                <a:cubicBezTo>
                  <a:pt x="987675" y="3038078"/>
                  <a:pt x="1077553" y="3173735"/>
                  <a:pt x="1167201" y="3304169"/>
                </a:cubicBezTo>
                <a:cubicBezTo>
                  <a:pt x="1258595" y="3437326"/>
                  <a:pt x="1353896" y="3600936"/>
                  <a:pt x="1503848" y="3675946"/>
                </a:cubicBezTo>
                <a:cubicBezTo>
                  <a:pt x="1443175" y="3621244"/>
                  <a:pt x="1397337" y="3553231"/>
                  <a:pt x="1353091" y="3486482"/>
                </a:cubicBezTo>
                <a:cubicBezTo>
                  <a:pt x="1348731" y="3480073"/>
                  <a:pt x="1344372" y="3473665"/>
                  <a:pt x="1340012" y="3467256"/>
                </a:cubicBezTo>
                <a:cubicBezTo>
                  <a:pt x="1259674" y="3347730"/>
                  <a:pt x="1172762" y="3230102"/>
                  <a:pt x="1089196" y="3116474"/>
                </a:cubicBezTo>
                <a:cubicBezTo>
                  <a:pt x="1048102" y="3060746"/>
                  <a:pt x="1005067" y="3003195"/>
                  <a:pt x="959418" y="2948853"/>
                </a:cubicBezTo>
                <a:cubicBezTo>
                  <a:pt x="944128" y="2931040"/>
                  <a:pt x="928639" y="2914119"/>
                  <a:pt x="912797" y="2896659"/>
                </a:cubicBezTo>
                <a:close/>
                <a:moveTo>
                  <a:pt x="2363420" y="2871730"/>
                </a:moveTo>
                <a:lnTo>
                  <a:pt x="2360107" y="2915231"/>
                </a:lnTo>
                <a:cubicBezTo>
                  <a:pt x="2356940" y="2960178"/>
                  <a:pt x="2353568" y="3006017"/>
                  <a:pt x="2353099" y="3051540"/>
                </a:cubicBezTo>
                <a:cubicBezTo>
                  <a:pt x="2352858" y="3081589"/>
                  <a:pt x="2354064" y="3111470"/>
                  <a:pt x="2354925" y="3140814"/>
                </a:cubicBezTo>
                <a:cubicBezTo>
                  <a:pt x="2356138" y="3170696"/>
                  <a:pt x="2357347" y="3200579"/>
                  <a:pt x="2357104" y="3230628"/>
                </a:cubicBezTo>
                <a:cubicBezTo>
                  <a:pt x="2356269" y="3331557"/>
                  <a:pt x="2341112" y="3433224"/>
                  <a:pt x="2326221" y="3531652"/>
                </a:cubicBezTo>
                <a:cubicBezTo>
                  <a:pt x="2315466" y="3603683"/>
                  <a:pt x="2304846" y="3677150"/>
                  <a:pt x="2299836" y="3750864"/>
                </a:cubicBezTo>
                <a:cubicBezTo>
                  <a:pt x="2315186" y="3724954"/>
                  <a:pt x="2331840" y="3697443"/>
                  <a:pt x="2346877" y="3662531"/>
                </a:cubicBezTo>
                <a:cubicBezTo>
                  <a:pt x="2459154" y="3406015"/>
                  <a:pt x="2424454" y="3133900"/>
                  <a:pt x="2363420" y="2871730"/>
                </a:cubicBezTo>
                <a:close/>
                <a:moveTo>
                  <a:pt x="912921" y="2850596"/>
                </a:moveTo>
                <a:cubicBezTo>
                  <a:pt x="936881" y="2875897"/>
                  <a:pt x="961194" y="2901731"/>
                  <a:pt x="983846" y="2928627"/>
                </a:cubicBezTo>
                <a:cubicBezTo>
                  <a:pt x="1029846" y="2983517"/>
                  <a:pt x="1073228" y="3041610"/>
                  <a:pt x="1114669" y="3097880"/>
                </a:cubicBezTo>
                <a:cubicBezTo>
                  <a:pt x="1199144" y="3211700"/>
                  <a:pt x="1286398" y="3329876"/>
                  <a:pt x="1366183" y="3449753"/>
                </a:cubicBezTo>
                <a:cubicBezTo>
                  <a:pt x="1370543" y="3456162"/>
                  <a:pt x="1374903" y="3462572"/>
                  <a:pt x="1379263" y="3468981"/>
                </a:cubicBezTo>
                <a:cubicBezTo>
                  <a:pt x="1414114" y="3521040"/>
                  <a:pt x="1450010" y="3574725"/>
                  <a:pt x="1492446" y="3620389"/>
                </a:cubicBezTo>
                <a:cubicBezTo>
                  <a:pt x="1379640" y="3316219"/>
                  <a:pt x="1197433" y="3014288"/>
                  <a:pt x="912921" y="2850596"/>
                </a:cubicBezTo>
                <a:close/>
                <a:moveTo>
                  <a:pt x="2386551" y="2642862"/>
                </a:moveTo>
                <a:cubicBezTo>
                  <a:pt x="2394776" y="2644690"/>
                  <a:pt x="2401148" y="2649859"/>
                  <a:pt x="2403741" y="2659697"/>
                </a:cubicBezTo>
                <a:cubicBezTo>
                  <a:pt x="2468949" y="2907705"/>
                  <a:pt x="2536818" y="3164740"/>
                  <a:pt x="2499078" y="3423399"/>
                </a:cubicBezTo>
                <a:cubicBezTo>
                  <a:pt x="2484124" y="3524170"/>
                  <a:pt x="2447241" y="3605244"/>
                  <a:pt x="2413232" y="3700562"/>
                </a:cubicBezTo>
                <a:cubicBezTo>
                  <a:pt x="2350039" y="3880472"/>
                  <a:pt x="2357716" y="4002022"/>
                  <a:pt x="2428424" y="4178295"/>
                </a:cubicBezTo>
                <a:cubicBezTo>
                  <a:pt x="2600434" y="4289020"/>
                  <a:pt x="2768104" y="4406341"/>
                  <a:pt x="2927779" y="4531843"/>
                </a:cubicBezTo>
                <a:cubicBezTo>
                  <a:pt x="2760215" y="4223610"/>
                  <a:pt x="2637267" y="3926696"/>
                  <a:pt x="2758380" y="3561061"/>
                </a:cubicBezTo>
                <a:cubicBezTo>
                  <a:pt x="2765639" y="3539559"/>
                  <a:pt x="2835782" y="3509255"/>
                  <a:pt x="2846610" y="3538353"/>
                </a:cubicBezTo>
                <a:cubicBezTo>
                  <a:pt x="2941134" y="3779872"/>
                  <a:pt x="3029996" y="4023472"/>
                  <a:pt x="3106063" y="4271430"/>
                </a:cubicBezTo>
                <a:cubicBezTo>
                  <a:pt x="3150638" y="4415363"/>
                  <a:pt x="3185704" y="4549296"/>
                  <a:pt x="3116136" y="4688819"/>
                </a:cubicBezTo>
                <a:cubicBezTo>
                  <a:pt x="3218309" y="4776757"/>
                  <a:pt x="3317100" y="4869157"/>
                  <a:pt x="3412872" y="4966558"/>
                </a:cubicBezTo>
                <a:cubicBezTo>
                  <a:pt x="3381456" y="4499967"/>
                  <a:pt x="3566630" y="4066538"/>
                  <a:pt x="3763612" y="3645474"/>
                </a:cubicBezTo>
                <a:cubicBezTo>
                  <a:pt x="3774538" y="3622394"/>
                  <a:pt x="3852109" y="3598841"/>
                  <a:pt x="3850165" y="3638405"/>
                </a:cubicBezTo>
                <a:cubicBezTo>
                  <a:pt x="3828358" y="4125233"/>
                  <a:pt x="3904636" y="4676562"/>
                  <a:pt x="3515311" y="5051260"/>
                </a:cubicBezTo>
                <a:cubicBezTo>
                  <a:pt x="3511789" y="5054277"/>
                  <a:pt x="3506819" y="5057456"/>
                  <a:pt x="3501147" y="5059552"/>
                </a:cubicBezTo>
                <a:cubicBezTo>
                  <a:pt x="3601520" y="5167803"/>
                  <a:pt x="3698516" y="5280511"/>
                  <a:pt x="3790420" y="5401078"/>
                </a:cubicBezTo>
                <a:cubicBezTo>
                  <a:pt x="3946901" y="5606795"/>
                  <a:pt x="4090825" y="5822089"/>
                  <a:pt x="4221141" y="6045312"/>
                </a:cubicBezTo>
                <a:cubicBezTo>
                  <a:pt x="4260726" y="5923422"/>
                  <a:pt x="4276533" y="5789920"/>
                  <a:pt x="4326825" y="5681109"/>
                </a:cubicBezTo>
                <a:cubicBezTo>
                  <a:pt x="4326185" y="5677682"/>
                  <a:pt x="4325759" y="5673360"/>
                  <a:pt x="4325127" y="5669934"/>
                </a:cubicBezTo>
                <a:cubicBezTo>
                  <a:pt x="4319106" y="5671483"/>
                  <a:pt x="4312744" y="5672486"/>
                  <a:pt x="4309144" y="5671723"/>
                </a:cubicBezTo>
                <a:cubicBezTo>
                  <a:pt x="3975286" y="5608574"/>
                  <a:pt x="3989836" y="4983823"/>
                  <a:pt x="3974946" y="4736592"/>
                </a:cubicBezTo>
                <a:cubicBezTo>
                  <a:pt x="3973555" y="4713728"/>
                  <a:pt x="4046476" y="4687776"/>
                  <a:pt x="4060171" y="4704317"/>
                </a:cubicBezTo>
                <a:cubicBezTo>
                  <a:pt x="4248204" y="4928943"/>
                  <a:pt x="4331788" y="5187422"/>
                  <a:pt x="4383942" y="5463703"/>
                </a:cubicBezTo>
                <a:cubicBezTo>
                  <a:pt x="4445404" y="5353500"/>
                  <a:pt x="4548377" y="5250086"/>
                  <a:pt x="4654905" y="5156948"/>
                </a:cubicBezTo>
                <a:lnTo>
                  <a:pt x="4724400" y="5098975"/>
                </a:lnTo>
                <a:lnTo>
                  <a:pt x="4724400" y="5160063"/>
                </a:lnTo>
                <a:lnTo>
                  <a:pt x="4687505" y="5191181"/>
                </a:lnTo>
                <a:cubicBezTo>
                  <a:pt x="4588452" y="5282318"/>
                  <a:pt x="4497898" y="5385071"/>
                  <a:pt x="4451303" y="5491132"/>
                </a:cubicBezTo>
                <a:cubicBezTo>
                  <a:pt x="4493091" y="5426848"/>
                  <a:pt x="4544370" y="5370101"/>
                  <a:pt x="4599954" y="5317498"/>
                </a:cubicBezTo>
                <a:lnTo>
                  <a:pt x="4724400" y="5211392"/>
                </a:lnTo>
                <a:lnTo>
                  <a:pt x="4724400" y="5251559"/>
                </a:lnTo>
                <a:lnTo>
                  <a:pt x="4619898" y="5340764"/>
                </a:lnTo>
                <a:cubicBezTo>
                  <a:pt x="4564729" y="5393102"/>
                  <a:pt x="4514142" y="5449408"/>
                  <a:pt x="4473735" y="5512809"/>
                </a:cubicBezTo>
                <a:cubicBezTo>
                  <a:pt x="4457482" y="5538523"/>
                  <a:pt x="4443385" y="5565169"/>
                  <a:pt x="4430539" y="5592553"/>
                </a:cubicBezTo>
                <a:cubicBezTo>
                  <a:pt x="4478314" y="5558922"/>
                  <a:pt x="4525254" y="5522778"/>
                  <a:pt x="4569759" y="5482816"/>
                </a:cubicBezTo>
                <a:lnTo>
                  <a:pt x="4724400" y="5330891"/>
                </a:lnTo>
                <a:lnTo>
                  <a:pt x="4724400" y="5402912"/>
                </a:lnTo>
                <a:lnTo>
                  <a:pt x="4586888" y="5533939"/>
                </a:lnTo>
                <a:cubicBezTo>
                  <a:pt x="4539970" y="5576210"/>
                  <a:pt x="4452025" y="5622495"/>
                  <a:pt x="4413377" y="5674040"/>
                </a:cubicBezTo>
                <a:cubicBezTo>
                  <a:pt x="4412828" y="5674391"/>
                  <a:pt x="4412623" y="5675288"/>
                  <a:pt x="4412066" y="5675644"/>
                </a:cubicBezTo>
                <a:cubicBezTo>
                  <a:pt x="4409999" y="5678494"/>
                  <a:pt x="4407586" y="5680803"/>
                  <a:pt x="4406074" y="5683306"/>
                </a:cubicBezTo>
                <a:cubicBezTo>
                  <a:pt x="4338963" y="5791374"/>
                  <a:pt x="4334247" y="5992131"/>
                  <a:pt x="4271008" y="6118417"/>
                </a:cubicBezTo>
                <a:cubicBezTo>
                  <a:pt x="4270042" y="6120562"/>
                  <a:pt x="4267634" y="6122876"/>
                  <a:pt x="4265220" y="6125184"/>
                </a:cubicBezTo>
                <a:cubicBezTo>
                  <a:pt x="4388620" y="6344593"/>
                  <a:pt x="4497559" y="6571523"/>
                  <a:pt x="4590463" y="6805045"/>
                </a:cubicBezTo>
                <a:lnTo>
                  <a:pt x="4610122" y="6857999"/>
                </a:lnTo>
                <a:lnTo>
                  <a:pt x="4513231" y="6857999"/>
                </a:lnTo>
                <a:lnTo>
                  <a:pt x="4374770" y="6532596"/>
                </a:lnTo>
                <a:lnTo>
                  <a:pt x="4339518" y="6461642"/>
                </a:lnTo>
                <a:cubicBezTo>
                  <a:pt x="4208274" y="6190726"/>
                  <a:pt x="4055763" y="5930353"/>
                  <a:pt x="3884810" y="5682534"/>
                </a:cubicBezTo>
                <a:cubicBezTo>
                  <a:pt x="3881554" y="5682314"/>
                  <a:pt x="3878648" y="5682642"/>
                  <a:pt x="3876498" y="5681717"/>
                </a:cubicBezTo>
                <a:cubicBezTo>
                  <a:pt x="3679284" y="5607050"/>
                  <a:pt x="3473354" y="5574737"/>
                  <a:pt x="3263209" y="5585749"/>
                </a:cubicBezTo>
                <a:cubicBezTo>
                  <a:pt x="3258445" y="5588034"/>
                  <a:pt x="3252566" y="5591021"/>
                  <a:pt x="3245450" y="5593271"/>
                </a:cubicBezTo>
                <a:cubicBezTo>
                  <a:pt x="2832970" y="5732161"/>
                  <a:pt x="2378174" y="5640588"/>
                  <a:pt x="1952592" y="5692050"/>
                </a:cubicBezTo>
                <a:cubicBezTo>
                  <a:pt x="1937512" y="5694029"/>
                  <a:pt x="1912708" y="5686903"/>
                  <a:pt x="1936466" y="5671708"/>
                </a:cubicBezTo>
                <a:cubicBezTo>
                  <a:pt x="2343705" y="5415077"/>
                  <a:pt x="2802129" y="5333413"/>
                  <a:pt x="3244709" y="5538562"/>
                </a:cubicBezTo>
                <a:cubicBezTo>
                  <a:pt x="3441959" y="5522006"/>
                  <a:pt x="3636288" y="5541041"/>
                  <a:pt x="3823886" y="5595804"/>
                </a:cubicBezTo>
                <a:cubicBezTo>
                  <a:pt x="3786337" y="5543176"/>
                  <a:pt x="3748232" y="5490905"/>
                  <a:pt x="3709024" y="5439340"/>
                </a:cubicBezTo>
                <a:cubicBezTo>
                  <a:pt x="3551844" y="5232532"/>
                  <a:pt x="3380544" y="5046247"/>
                  <a:pt x="3198362" y="4874588"/>
                </a:cubicBezTo>
                <a:cubicBezTo>
                  <a:pt x="3191800" y="4876493"/>
                  <a:pt x="3185778" y="4878043"/>
                  <a:pt x="3179417" y="4879047"/>
                </a:cubicBezTo>
                <a:cubicBezTo>
                  <a:pt x="3002241" y="4937947"/>
                  <a:pt x="2827252" y="4989315"/>
                  <a:pt x="2639496" y="4989072"/>
                </a:cubicBezTo>
                <a:cubicBezTo>
                  <a:pt x="2416792" y="4988955"/>
                  <a:pt x="2191177" y="4947776"/>
                  <a:pt x="1972353" y="4909921"/>
                </a:cubicBezTo>
                <a:cubicBezTo>
                  <a:pt x="1940984" y="4904693"/>
                  <a:pt x="1996456" y="4874580"/>
                  <a:pt x="2002679" y="4872131"/>
                </a:cubicBezTo>
                <a:cubicBezTo>
                  <a:pt x="2309478" y="4772480"/>
                  <a:pt x="2760385" y="4680296"/>
                  <a:pt x="3097424" y="4781269"/>
                </a:cubicBezTo>
                <a:cubicBezTo>
                  <a:pt x="2895349" y="4601638"/>
                  <a:pt x="2680528" y="4438593"/>
                  <a:pt x="2454890" y="4287833"/>
                </a:cubicBezTo>
                <a:cubicBezTo>
                  <a:pt x="2454338" y="4288186"/>
                  <a:pt x="2453432" y="4287993"/>
                  <a:pt x="2452881" y="4288346"/>
                </a:cubicBezTo>
                <a:cubicBezTo>
                  <a:pt x="2451433" y="4288508"/>
                  <a:pt x="2449426" y="4289026"/>
                  <a:pt x="2448527" y="4288836"/>
                </a:cubicBezTo>
                <a:cubicBezTo>
                  <a:pt x="2435306" y="4288860"/>
                  <a:pt x="2328295" y="4364971"/>
                  <a:pt x="2323525" y="4367248"/>
                </a:cubicBezTo>
                <a:cubicBezTo>
                  <a:pt x="2239575" y="4406384"/>
                  <a:pt x="2150175" y="4432133"/>
                  <a:pt x="2060764" y="4451767"/>
                </a:cubicBezTo>
                <a:cubicBezTo>
                  <a:pt x="1760632" y="4518029"/>
                  <a:pt x="1460022" y="4526349"/>
                  <a:pt x="1162250" y="4613329"/>
                </a:cubicBezTo>
                <a:cubicBezTo>
                  <a:pt x="1141991" y="4619390"/>
                  <a:pt x="1086625" y="4618011"/>
                  <a:pt x="1132639" y="4596243"/>
                </a:cubicBezTo>
                <a:cubicBezTo>
                  <a:pt x="1461250" y="4438196"/>
                  <a:pt x="1900100" y="4136057"/>
                  <a:pt x="2293970" y="4182283"/>
                </a:cubicBezTo>
                <a:cubicBezTo>
                  <a:pt x="2166077" y="4101602"/>
                  <a:pt x="2034669" y="4023929"/>
                  <a:pt x="1900637" y="3949470"/>
                </a:cubicBezTo>
                <a:cubicBezTo>
                  <a:pt x="1896077" y="3950852"/>
                  <a:pt x="1891168" y="3951697"/>
                  <a:pt x="1887014" y="3951288"/>
                </a:cubicBezTo>
                <a:cubicBezTo>
                  <a:pt x="1578066" y="4112095"/>
                  <a:pt x="1243908" y="4184792"/>
                  <a:pt x="896751" y="4159267"/>
                </a:cubicBezTo>
                <a:cubicBezTo>
                  <a:pt x="855005" y="4156073"/>
                  <a:pt x="905428" y="4125362"/>
                  <a:pt x="918967" y="4119760"/>
                </a:cubicBezTo>
                <a:cubicBezTo>
                  <a:pt x="1194342" y="4017222"/>
                  <a:pt x="1471034" y="3857115"/>
                  <a:pt x="1764113" y="3873539"/>
                </a:cubicBezTo>
                <a:cubicBezTo>
                  <a:pt x="1695196" y="3836374"/>
                  <a:pt x="1625724" y="3799562"/>
                  <a:pt x="1555701" y="3763109"/>
                </a:cubicBezTo>
                <a:cubicBezTo>
                  <a:pt x="1550645" y="3762512"/>
                  <a:pt x="1546699" y="3761207"/>
                  <a:pt x="1542956" y="3758998"/>
                </a:cubicBezTo>
                <a:cubicBezTo>
                  <a:pt x="1350426" y="3719652"/>
                  <a:pt x="1247288" y="3571783"/>
                  <a:pt x="1136724" y="3417171"/>
                </a:cubicBezTo>
                <a:cubicBezTo>
                  <a:pt x="993337" y="3216099"/>
                  <a:pt x="846020" y="2999153"/>
                  <a:pt x="750977" y="2770227"/>
                </a:cubicBezTo>
                <a:cubicBezTo>
                  <a:pt x="747611" y="2762227"/>
                  <a:pt x="749771" y="2755481"/>
                  <a:pt x="755174" y="2749954"/>
                </a:cubicBezTo>
                <a:cubicBezTo>
                  <a:pt x="771390" y="2733370"/>
                  <a:pt x="816824" y="2727735"/>
                  <a:pt x="830023" y="2731935"/>
                </a:cubicBezTo>
                <a:cubicBezTo>
                  <a:pt x="1258787" y="2883841"/>
                  <a:pt x="1497280" y="3311498"/>
                  <a:pt x="1623018" y="3716225"/>
                </a:cubicBezTo>
                <a:cubicBezTo>
                  <a:pt x="1853470" y="3835548"/>
                  <a:pt x="2078531" y="3959850"/>
                  <a:pt x="2294841" y="4093587"/>
                </a:cubicBezTo>
                <a:cubicBezTo>
                  <a:pt x="2272291" y="4035197"/>
                  <a:pt x="2253055" y="3974696"/>
                  <a:pt x="2250226" y="3916719"/>
                </a:cubicBezTo>
                <a:cubicBezTo>
                  <a:pt x="2248779" y="3916883"/>
                  <a:pt x="2246771" y="3917401"/>
                  <a:pt x="2245523" y="3916663"/>
                </a:cubicBezTo>
                <a:cubicBezTo>
                  <a:pt x="1951808" y="3876118"/>
                  <a:pt x="1808968" y="3571232"/>
                  <a:pt x="1707994" y="3326950"/>
                </a:cubicBezTo>
                <a:cubicBezTo>
                  <a:pt x="1694877" y="3295477"/>
                  <a:pt x="1766980" y="3273123"/>
                  <a:pt x="1786341" y="3287566"/>
                </a:cubicBezTo>
                <a:cubicBezTo>
                  <a:pt x="1929395" y="3390749"/>
                  <a:pt x="2051663" y="3506453"/>
                  <a:pt x="2158071" y="3639960"/>
                </a:cubicBezTo>
                <a:cubicBezTo>
                  <a:pt x="2154892" y="3540061"/>
                  <a:pt x="2170197" y="3439839"/>
                  <a:pt x="2189281" y="3333361"/>
                </a:cubicBezTo>
                <a:cubicBezTo>
                  <a:pt x="2229372" y="3116116"/>
                  <a:pt x="2246120" y="2891570"/>
                  <a:pt x="2314466" y="2680771"/>
                </a:cubicBezTo>
                <a:cubicBezTo>
                  <a:pt x="2320529" y="2661952"/>
                  <a:pt x="2361878" y="2637374"/>
                  <a:pt x="2386551" y="2642862"/>
                </a:cubicBezTo>
                <a:close/>
                <a:moveTo>
                  <a:pt x="3646699" y="2390555"/>
                </a:moveTo>
                <a:lnTo>
                  <a:pt x="3645773" y="2392739"/>
                </a:lnTo>
                <a:lnTo>
                  <a:pt x="3649597" y="2394358"/>
                </a:lnTo>
                <a:cubicBezTo>
                  <a:pt x="3648733" y="2393349"/>
                  <a:pt x="3647874" y="2392343"/>
                  <a:pt x="3646699" y="2390555"/>
                </a:cubicBezTo>
                <a:close/>
                <a:moveTo>
                  <a:pt x="3038676" y="2118977"/>
                </a:moveTo>
                <a:cubicBezTo>
                  <a:pt x="3042950" y="2257918"/>
                  <a:pt x="3002907" y="2393544"/>
                  <a:pt x="2963942" y="2525128"/>
                </a:cubicBezTo>
                <a:cubicBezTo>
                  <a:pt x="2949902" y="2571972"/>
                  <a:pt x="2935948" y="2620144"/>
                  <a:pt x="2923775" y="2667145"/>
                </a:cubicBezTo>
                <a:cubicBezTo>
                  <a:pt x="2909690" y="2721696"/>
                  <a:pt x="2898881" y="2777642"/>
                  <a:pt x="2887447" y="2832031"/>
                </a:cubicBezTo>
                <a:lnTo>
                  <a:pt x="2868480" y="2927011"/>
                </a:lnTo>
                <a:cubicBezTo>
                  <a:pt x="2882036" y="2893472"/>
                  <a:pt x="2900043" y="2846374"/>
                  <a:pt x="2921794" y="2782834"/>
                </a:cubicBezTo>
                <a:cubicBezTo>
                  <a:pt x="2980827" y="2611467"/>
                  <a:pt x="3079367" y="2325483"/>
                  <a:pt x="3038676" y="2118977"/>
                </a:cubicBezTo>
                <a:close/>
                <a:moveTo>
                  <a:pt x="4070579" y="2090376"/>
                </a:moveTo>
                <a:cubicBezTo>
                  <a:pt x="4084637" y="2136248"/>
                  <a:pt x="4098150" y="2181883"/>
                  <a:pt x="4109879" y="2228695"/>
                </a:cubicBezTo>
                <a:lnTo>
                  <a:pt x="4119154" y="2266098"/>
                </a:lnTo>
                <a:cubicBezTo>
                  <a:pt x="4126056" y="2295423"/>
                  <a:pt x="4133187" y="2324193"/>
                  <a:pt x="4141411" y="2353427"/>
                </a:cubicBezTo>
                <a:cubicBezTo>
                  <a:pt x="4176749" y="2475257"/>
                  <a:pt x="4236423" y="2591295"/>
                  <a:pt x="4293979" y="2703223"/>
                </a:cubicBezTo>
                <a:cubicBezTo>
                  <a:pt x="4334570" y="2782214"/>
                  <a:pt x="4376344" y="2862994"/>
                  <a:pt x="4410111" y="2947465"/>
                </a:cubicBezTo>
                <a:cubicBezTo>
                  <a:pt x="4347417" y="2640863"/>
                  <a:pt x="4257356" y="2342636"/>
                  <a:pt x="4070579" y="2090376"/>
                </a:cubicBezTo>
                <a:close/>
                <a:moveTo>
                  <a:pt x="4020821" y="2034549"/>
                </a:moveTo>
                <a:cubicBezTo>
                  <a:pt x="3991634" y="2371132"/>
                  <a:pt x="4184325" y="2658088"/>
                  <a:pt x="4372756" y="2932293"/>
                </a:cubicBezTo>
                <a:cubicBezTo>
                  <a:pt x="4341528" y="2858555"/>
                  <a:pt x="4305088" y="2786473"/>
                  <a:pt x="4268731" y="2715710"/>
                </a:cubicBezTo>
                <a:cubicBezTo>
                  <a:pt x="4210547" y="2602235"/>
                  <a:pt x="4150011" y="2485181"/>
                  <a:pt x="4113960" y="2360474"/>
                </a:cubicBezTo>
                <a:cubicBezTo>
                  <a:pt x="4105734" y="2331239"/>
                  <a:pt x="4098289" y="2301693"/>
                  <a:pt x="4090842" y="2272139"/>
                </a:cubicBezTo>
                <a:lnTo>
                  <a:pt x="4081569" y="2234734"/>
                </a:lnTo>
                <a:cubicBezTo>
                  <a:pt x="4064530" y="2167007"/>
                  <a:pt x="4043843" y="2100302"/>
                  <a:pt x="4020821" y="2034549"/>
                </a:cubicBezTo>
                <a:close/>
                <a:moveTo>
                  <a:pt x="3001316" y="2032338"/>
                </a:moveTo>
                <a:cubicBezTo>
                  <a:pt x="2982933" y="2081859"/>
                  <a:pt x="2966493" y="2132840"/>
                  <a:pt x="2953880" y="2185446"/>
                </a:cubicBezTo>
                <a:cubicBezTo>
                  <a:pt x="2921068" y="2317695"/>
                  <a:pt x="2906505" y="2457032"/>
                  <a:pt x="2883664" y="2591574"/>
                </a:cubicBezTo>
                <a:cubicBezTo>
                  <a:pt x="2864755" y="2700098"/>
                  <a:pt x="2813661" y="2959166"/>
                  <a:pt x="2826885" y="2991809"/>
                </a:cubicBezTo>
                <a:lnTo>
                  <a:pt x="2860250" y="2826310"/>
                </a:lnTo>
                <a:cubicBezTo>
                  <a:pt x="2871141" y="2771690"/>
                  <a:pt x="2882731" y="2715434"/>
                  <a:pt x="2896499" y="2660098"/>
                </a:cubicBezTo>
                <a:cubicBezTo>
                  <a:pt x="2908585" y="2611783"/>
                  <a:pt x="2923082" y="2563843"/>
                  <a:pt x="2937125" y="2516991"/>
                </a:cubicBezTo>
                <a:cubicBezTo>
                  <a:pt x="2975863" y="2385961"/>
                  <a:pt x="3015900" y="2250332"/>
                  <a:pt x="3010471" y="2114122"/>
                </a:cubicBezTo>
                <a:cubicBezTo>
                  <a:pt x="3009267" y="2086568"/>
                  <a:pt x="3005955" y="2059413"/>
                  <a:pt x="3001316" y="2032338"/>
                </a:cubicBezTo>
                <a:close/>
                <a:moveTo>
                  <a:pt x="3105532" y="1991479"/>
                </a:moveTo>
                <a:cubicBezTo>
                  <a:pt x="3254427" y="2144650"/>
                  <a:pt x="3409943" y="2280670"/>
                  <a:pt x="3599280" y="2371770"/>
                </a:cubicBezTo>
                <a:cubicBezTo>
                  <a:pt x="3463064" y="2234271"/>
                  <a:pt x="3300266" y="2088089"/>
                  <a:pt x="3105532" y="1991479"/>
                </a:cubicBezTo>
                <a:close/>
                <a:moveTo>
                  <a:pt x="3111169" y="1962963"/>
                </a:moveTo>
                <a:cubicBezTo>
                  <a:pt x="3306049" y="2057701"/>
                  <a:pt x="3468685" y="2201237"/>
                  <a:pt x="3606223" y="2338658"/>
                </a:cubicBezTo>
                <a:cubicBezTo>
                  <a:pt x="3470641" y="2169232"/>
                  <a:pt x="3285027" y="1968969"/>
                  <a:pt x="3111169" y="1962963"/>
                </a:cubicBezTo>
                <a:close/>
                <a:moveTo>
                  <a:pt x="2050698" y="1338235"/>
                </a:moveTo>
                <a:cubicBezTo>
                  <a:pt x="2064377" y="1651120"/>
                  <a:pt x="2209927" y="1999242"/>
                  <a:pt x="2370409" y="2272553"/>
                </a:cubicBezTo>
                <a:cubicBezTo>
                  <a:pt x="2357712" y="2235634"/>
                  <a:pt x="2347580" y="2197225"/>
                  <a:pt x="2338306" y="2159819"/>
                </a:cubicBezTo>
                <a:lnTo>
                  <a:pt x="2334023" y="2142555"/>
                </a:lnTo>
                <a:cubicBezTo>
                  <a:pt x="2289026" y="1964482"/>
                  <a:pt x="2230790" y="1787247"/>
                  <a:pt x="2161071" y="1617375"/>
                </a:cubicBezTo>
                <a:cubicBezTo>
                  <a:pt x="2150764" y="1593060"/>
                  <a:pt x="2141003" y="1568967"/>
                  <a:pt x="2130699" y="1544643"/>
                </a:cubicBezTo>
                <a:cubicBezTo>
                  <a:pt x="2102533" y="1477354"/>
                  <a:pt x="2073739" y="1408510"/>
                  <a:pt x="2050698" y="1338235"/>
                </a:cubicBezTo>
                <a:close/>
                <a:moveTo>
                  <a:pt x="2060478" y="1278636"/>
                </a:moveTo>
                <a:cubicBezTo>
                  <a:pt x="2085382" y="1365794"/>
                  <a:pt x="2121337" y="1451189"/>
                  <a:pt x="2156346" y="1534260"/>
                </a:cubicBezTo>
                <a:lnTo>
                  <a:pt x="2187258" y="1607218"/>
                </a:lnTo>
                <a:cubicBezTo>
                  <a:pt x="2256583" y="1774989"/>
                  <a:pt x="2314102" y="1949347"/>
                  <a:pt x="2358704" y="2125320"/>
                </a:cubicBezTo>
                <a:cubicBezTo>
                  <a:pt x="2326696" y="1963695"/>
                  <a:pt x="2286060" y="1804203"/>
                  <a:pt x="2233598" y="1646797"/>
                </a:cubicBezTo>
                <a:cubicBezTo>
                  <a:pt x="2188082" y="1511000"/>
                  <a:pt x="2118450" y="1397178"/>
                  <a:pt x="2060478" y="1278636"/>
                </a:cubicBezTo>
                <a:close/>
                <a:moveTo>
                  <a:pt x="1974152" y="1245311"/>
                </a:moveTo>
                <a:cubicBezTo>
                  <a:pt x="1899849" y="1271794"/>
                  <a:pt x="1845607" y="1329954"/>
                  <a:pt x="1811379" y="1406236"/>
                </a:cubicBezTo>
                <a:cubicBezTo>
                  <a:pt x="1793417" y="1445630"/>
                  <a:pt x="1774985" y="1502850"/>
                  <a:pt x="1767940" y="1546869"/>
                </a:cubicBezTo>
                <a:cubicBezTo>
                  <a:pt x="1756267" y="1618535"/>
                  <a:pt x="1762401" y="1614698"/>
                  <a:pt x="1796474" y="1557016"/>
                </a:cubicBezTo>
                <a:cubicBezTo>
                  <a:pt x="1857987" y="1454296"/>
                  <a:pt x="1917005" y="1349880"/>
                  <a:pt x="1974152" y="1245311"/>
                </a:cubicBezTo>
                <a:close/>
                <a:moveTo>
                  <a:pt x="4681531" y="959050"/>
                </a:moveTo>
                <a:cubicBezTo>
                  <a:pt x="4667665" y="975072"/>
                  <a:pt x="4653801" y="991089"/>
                  <a:pt x="4638064" y="1006960"/>
                </a:cubicBezTo>
                <a:cubicBezTo>
                  <a:pt x="4572574" y="1071943"/>
                  <a:pt x="4498932" y="1125748"/>
                  <a:pt x="4415502" y="1184424"/>
                </a:cubicBezTo>
                <a:cubicBezTo>
                  <a:pt x="4354739" y="1227583"/>
                  <a:pt x="4278681" y="1281016"/>
                  <a:pt x="4197574" y="1317493"/>
                </a:cubicBezTo>
                <a:cubicBezTo>
                  <a:pt x="4173020" y="1328342"/>
                  <a:pt x="4148153" y="1338416"/>
                  <a:pt x="4122737" y="1348256"/>
                </a:cubicBezTo>
                <a:cubicBezTo>
                  <a:pt x="4088783" y="1361567"/>
                  <a:pt x="4056139" y="1374791"/>
                  <a:pt x="4024988" y="1390573"/>
                </a:cubicBezTo>
                <a:cubicBezTo>
                  <a:pt x="4165369" y="1358579"/>
                  <a:pt x="4302892" y="1298342"/>
                  <a:pt x="4421265" y="1220988"/>
                </a:cubicBezTo>
                <a:cubicBezTo>
                  <a:pt x="4516666" y="1158366"/>
                  <a:pt x="4617535" y="1064584"/>
                  <a:pt x="4681531" y="959050"/>
                </a:cubicBezTo>
                <a:close/>
                <a:moveTo>
                  <a:pt x="4722484" y="854709"/>
                </a:moveTo>
                <a:cubicBezTo>
                  <a:pt x="4713724" y="863235"/>
                  <a:pt x="4704652" y="870980"/>
                  <a:pt x="4695347" y="879275"/>
                </a:cubicBezTo>
                <a:cubicBezTo>
                  <a:pt x="4560726" y="998039"/>
                  <a:pt x="4415771" y="1121443"/>
                  <a:pt x="4253878" y="1216434"/>
                </a:cubicBezTo>
                <a:lnTo>
                  <a:pt x="4213112" y="1239730"/>
                </a:lnTo>
                <a:cubicBezTo>
                  <a:pt x="4152620" y="1274640"/>
                  <a:pt x="4090577" y="1310180"/>
                  <a:pt x="4037747" y="1352837"/>
                </a:cubicBezTo>
                <a:cubicBezTo>
                  <a:pt x="4062533" y="1341442"/>
                  <a:pt x="4087944" y="1331600"/>
                  <a:pt x="4113362" y="1321759"/>
                </a:cubicBezTo>
                <a:cubicBezTo>
                  <a:pt x="4137990" y="1312227"/>
                  <a:pt x="4162627" y="1302697"/>
                  <a:pt x="4186634" y="1291618"/>
                </a:cubicBezTo>
                <a:cubicBezTo>
                  <a:pt x="4265418" y="1256083"/>
                  <a:pt x="4339921" y="1203284"/>
                  <a:pt x="4399674" y="1160983"/>
                </a:cubicBezTo>
                <a:cubicBezTo>
                  <a:pt x="4481551" y="1102940"/>
                  <a:pt x="4554724" y="1050225"/>
                  <a:pt x="4618435" y="986418"/>
                </a:cubicBezTo>
                <a:cubicBezTo>
                  <a:pt x="4660678" y="944429"/>
                  <a:pt x="4695591" y="899980"/>
                  <a:pt x="4722484" y="854709"/>
                </a:cubicBezTo>
                <a:close/>
                <a:moveTo>
                  <a:pt x="1456504" y="777000"/>
                </a:moveTo>
                <a:cubicBezTo>
                  <a:pt x="1456064" y="782606"/>
                  <a:pt x="1455073" y="787979"/>
                  <a:pt x="1454399" y="794136"/>
                </a:cubicBezTo>
                <a:cubicBezTo>
                  <a:pt x="1451982" y="810498"/>
                  <a:pt x="1450340" y="826538"/>
                  <a:pt x="1448466" y="843129"/>
                </a:cubicBezTo>
                <a:cubicBezTo>
                  <a:pt x="1443098" y="896870"/>
                  <a:pt x="1442326" y="951907"/>
                  <a:pt x="1442252" y="1005313"/>
                </a:cubicBezTo>
                <a:cubicBezTo>
                  <a:pt x="1440336" y="1206014"/>
                  <a:pt x="1438833" y="1413328"/>
                  <a:pt x="1469382" y="1614896"/>
                </a:cubicBezTo>
                <a:lnTo>
                  <a:pt x="1472106" y="1632791"/>
                </a:lnTo>
                <a:lnTo>
                  <a:pt x="1479091" y="1680170"/>
                </a:lnTo>
                <a:cubicBezTo>
                  <a:pt x="1479741" y="1669501"/>
                  <a:pt x="1479617" y="1659149"/>
                  <a:pt x="1480043" y="1649028"/>
                </a:cubicBezTo>
                <a:cubicBezTo>
                  <a:pt x="1483046" y="1394060"/>
                  <a:pt x="1486555" y="1130296"/>
                  <a:pt x="1464087" y="871628"/>
                </a:cubicBezTo>
                <a:lnTo>
                  <a:pt x="1462204" y="850229"/>
                </a:lnTo>
                <a:cubicBezTo>
                  <a:pt x="1460150" y="826182"/>
                  <a:pt x="1458096" y="802134"/>
                  <a:pt x="1456504" y="777000"/>
                </a:cubicBezTo>
                <a:close/>
                <a:moveTo>
                  <a:pt x="1483619" y="764662"/>
                </a:moveTo>
                <a:cubicBezTo>
                  <a:pt x="1484834" y="792211"/>
                  <a:pt x="1487677" y="820458"/>
                  <a:pt x="1489670" y="847698"/>
                </a:cubicBezTo>
                <a:lnTo>
                  <a:pt x="1491553" y="869097"/>
                </a:lnTo>
                <a:cubicBezTo>
                  <a:pt x="1513754" y="1119277"/>
                  <a:pt x="1511208" y="1373147"/>
                  <a:pt x="1508481" y="1619865"/>
                </a:cubicBezTo>
                <a:cubicBezTo>
                  <a:pt x="1576046" y="1335574"/>
                  <a:pt x="1567527" y="1045475"/>
                  <a:pt x="1483619" y="764662"/>
                </a:cubicBezTo>
                <a:close/>
                <a:moveTo>
                  <a:pt x="1430481" y="630137"/>
                </a:moveTo>
                <a:cubicBezTo>
                  <a:pt x="1267590" y="940376"/>
                  <a:pt x="1333252" y="1302315"/>
                  <a:pt x="1442495" y="1626691"/>
                </a:cubicBezTo>
                <a:lnTo>
                  <a:pt x="1441222" y="1619067"/>
                </a:lnTo>
                <a:cubicBezTo>
                  <a:pt x="1410273" y="1415398"/>
                  <a:pt x="1411692" y="1206762"/>
                  <a:pt x="1414069" y="1004967"/>
                </a:cubicBezTo>
                <a:cubicBezTo>
                  <a:pt x="1414375" y="951016"/>
                  <a:pt x="1414834" y="895204"/>
                  <a:pt x="1420665" y="840369"/>
                </a:cubicBezTo>
                <a:cubicBezTo>
                  <a:pt x="1422537" y="823783"/>
                  <a:pt x="1424411" y="807192"/>
                  <a:pt x="1426829" y="790831"/>
                </a:cubicBezTo>
                <a:cubicBezTo>
                  <a:pt x="1433522" y="737010"/>
                  <a:pt x="1440125" y="681866"/>
                  <a:pt x="1430481" y="630137"/>
                </a:cubicBezTo>
                <a:close/>
                <a:moveTo>
                  <a:pt x="4023796" y="623931"/>
                </a:moveTo>
                <a:cubicBezTo>
                  <a:pt x="3998086" y="637515"/>
                  <a:pt x="3972609" y="650546"/>
                  <a:pt x="3945729" y="662344"/>
                </a:cubicBezTo>
                <a:cubicBezTo>
                  <a:pt x="3801060" y="727282"/>
                  <a:pt x="3645502" y="758642"/>
                  <a:pt x="3498947" y="818916"/>
                </a:cubicBezTo>
                <a:cubicBezTo>
                  <a:pt x="3325974" y="889896"/>
                  <a:pt x="3184420" y="1008307"/>
                  <a:pt x="3031283" y="1111507"/>
                </a:cubicBezTo>
                <a:cubicBezTo>
                  <a:pt x="3091555" y="1098395"/>
                  <a:pt x="3148558" y="1067158"/>
                  <a:pt x="3203692" y="1035777"/>
                </a:cubicBezTo>
                <a:lnTo>
                  <a:pt x="3218294" y="1027151"/>
                </a:lnTo>
                <a:cubicBezTo>
                  <a:pt x="3353948" y="950027"/>
                  <a:pt x="3497672" y="882756"/>
                  <a:pt x="3636737" y="817377"/>
                </a:cubicBezTo>
                <a:cubicBezTo>
                  <a:pt x="3765775" y="757414"/>
                  <a:pt x="3897289" y="694633"/>
                  <a:pt x="4023796" y="623931"/>
                </a:cubicBezTo>
                <a:close/>
                <a:moveTo>
                  <a:pt x="3311704" y="584486"/>
                </a:moveTo>
                <a:cubicBezTo>
                  <a:pt x="3272983" y="648568"/>
                  <a:pt x="3231536" y="711502"/>
                  <a:pt x="3190778" y="772788"/>
                </a:cubicBezTo>
                <a:cubicBezTo>
                  <a:pt x="3126979" y="868744"/>
                  <a:pt x="3062020" y="967431"/>
                  <a:pt x="3007981" y="1070739"/>
                </a:cubicBezTo>
                <a:cubicBezTo>
                  <a:pt x="3110594" y="966751"/>
                  <a:pt x="3204922" y="819977"/>
                  <a:pt x="3267578" y="693281"/>
                </a:cubicBezTo>
                <a:close/>
                <a:moveTo>
                  <a:pt x="2664888" y="518596"/>
                </a:moveTo>
                <a:cubicBezTo>
                  <a:pt x="2580256" y="532980"/>
                  <a:pt x="2495702" y="548687"/>
                  <a:pt x="2411865" y="567273"/>
                </a:cubicBezTo>
                <a:cubicBezTo>
                  <a:pt x="2215416" y="611580"/>
                  <a:pt x="2055895" y="697916"/>
                  <a:pt x="1896643" y="809468"/>
                </a:cubicBezTo>
                <a:cubicBezTo>
                  <a:pt x="1897193" y="809701"/>
                  <a:pt x="1897736" y="809931"/>
                  <a:pt x="1899055" y="809848"/>
                </a:cubicBezTo>
                <a:cubicBezTo>
                  <a:pt x="2091065" y="728900"/>
                  <a:pt x="2275399" y="656935"/>
                  <a:pt x="2446633" y="596159"/>
                </a:cubicBezTo>
                <a:close/>
                <a:moveTo>
                  <a:pt x="2796924" y="501747"/>
                </a:moveTo>
                <a:lnTo>
                  <a:pt x="2455237" y="622979"/>
                </a:lnTo>
                <a:cubicBezTo>
                  <a:pt x="2296206" y="679263"/>
                  <a:pt x="2126634" y="745243"/>
                  <a:pt x="1949308" y="818889"/>
                </a:cubicBezTo>
                <a:cubicBezTo>
                  <a:pt x="1950089" y="818579"/>
                  <a:pt x="1950089" y="818579"/>
                  <a:pt x="1950634" y="818810"/>
                </a:cubicBezTo>
                <a:cubicBezTo>
                  <a:pt x="2249794" y="764555"/>
                  <a:pt x="2535304" y="633058"/>
                  <a:pt x="2796924" y="501747"/>
                </a:cubicBezTo>
                <a:close/>
                <a:moveTo>
                  <a:pt x="3335099" y="488163"/>
                </a:moveTo>
                <a:lnTo>
                  <a:pt x="3151139" y="734118"/>
                </a:lnTo>
                <a:lnTo>
                  <a:pt x="3136980" y="753877"/>
                </a:lnTo>
                <a:cubicBezTo>
                  <a:pt x="3108114" y="793161"/>
                  <a:pt x="3082736" y="828772"/>
                  <a:pt x="3062043" y="867004"/>
                </a:cubicBezTo>
                <a:cubicBezTo>
                  <a:pt x="3033701" y="918746"/>
                  <a:pt x="3011684" y="973805"/>
                  <a:pt x="2994594" y="1035452"/>
                </a:cubicBezTo>
                <a:cubicBezTo>
                  <a:pt x="3046947" y="939156"/>
                  <a:pt x="3107576" y="847655"/>
                  <a:pt x="3167517" y="757788"/>
                </a:cubicBezTo>
                <a:cubicBezTo>
                  <a:pt x="3225200" y="670189"/>
                  <a:pt x="3284135" y="581180"/>
                  <a:pt x="3335099" y="488163"/>
                </a:cubicBezTo>
                <a:close/>
                <a:moveTo>
                  <a:pt x="2891507" y="485136"/>
                </a:moveTo>
                <a:cubicBezTo>
                  <a:pt x="2633092" y="616512"/>
                  <a:pt x="2348081" y="755947"/>
                  <a:pt x="2047508" y="825701"/>
                </a:cubicBezTo>
                <a:cubicBezTo>
                  <a:pt x="2357909" y="831572"/>
                  <a:pt x="2636584" y="667562"/>
                  <a:pt x="2891507" y="485136"/>
                </a:cubicBezTo>
                <a:close/>
                <a:moveTo>
                  <a:pt x="4418489" y="483936"/>
                </a:moveTo>
                <a:cubicBezTo>
                  <a:pt x="4332433" y="547295"/>
                  <a:pt x="4242855" y="605296"/>
                  <a:pt x="4155290" y="661575"/>
                </a:cubicBezTo>
                <a:cubicBezTo>
                  <a:pt x="3969451" y="781189"/>
                  <a:pt x="3777243" y="905190"/>
                  <a:pt x="3571040" y="996875"/>
                </a:cubicBezTo>
                <a:cubicBezTo>
                  <a:pt x="3418056" y="1064725"/>
                  <a:pt x="3258062" y="1114166"/>
                  <a:pt x="3093710" y="1145020"/>
                </a:cubicBezTo>
                <a:cubicBezTo>
                  <a:pt x="3128860" y="1154752"/>
                  <a:pt x="3165333" y="1164394"/>
                  <a:pt x="3207527" y="1163586"/>
                </a:cubicBezTo>
                <a:cubicBezTo>
                  <a:pt x="3359545" y="1160350"/>
                  <a:pt x="3521798" y="1058435"/>
                  <a:pt x="3652751" y="990907"/>
                </a:cubicBezTo>
                <a:cubicBezTo>
                  <a:pt x="3834432" y="897860"/>
                  <a:pt x="4013510" y="797268"/>
                  <a:pt x="4180906" y="680145"/>
                </a:cubicBezTo>
                <a:cubicBezTo>
                  <a:pt x="4224133" y="649515"/>
                  <a:pt x="4353624" y="550475"/>
                  <a:pt x="4418489" y="483936"/>
                </a:cubicBezTo>
                <a:close/>
                <a:moveTo>
                  <a:pt x="3316944" y="465669"/>
                </a:moveTo>
                <a:cubicBezTo>
                  <a:pt x="3194809" y="521478"/>
                  <a:pt x="2954579" y="894258"/>
                  <a:pt x="2958819" y="1062158"/>
                </a:cubicBezTo>
                <a:cubicBezTo>
                  <a:pt x="2971057" y="1011968"/>
                  <a:pt x="2985641" y="965354"/>
                  <a:pt x="3004132" y="921679"/>
                </a:cubicBezTo>
                <a:cubicBezTo>
                  <a:pt x="3014072" y="898200"/>
                  <a:pt x="3025105" y="875187"/>
                  <a:pt x="3037224" y="852631"/>
                </a:cubicBezTo>
                <a:cubicBezTo>
                  <a:pt x="3058615" y="812759"/>
                  <a:pt x="3085004" y="776291"/>
                  <a:pt x="3114637" y="736692"/>
                </a:cubicBezTo>
                <a:lnTo>
                  <a:pt x="3128801" y="716935"/>
                </a:lnTo>
                <a:cubicBezTo>
                  <a:pt x="3193882" y="628604"/>
                  <a:pt x="3252848" y="548625"/>
                  <a:pt x="3316944" y="465669"/>
                </a:cubicBezTo>
                <a:close/>
                <a:moveTo>
                  <a:pt x="4448894" y="422768"/>
                </a:moveTo>
                <a:cubicBezTo>
                  <a:pt x="4372745" y="436884"/>
                  <a:pt x="4303112" y="482734"/>
                  <a:pt x="4235585" y="528178"/>
                </a:cubicBezTo>
                <a:lnTo>
                  <a:pt x="4213155" y="543149"/>
                </a:lnTo>
                <a:cubicBezTo>
                  <a:pt x="4035485" y="661715"/>
                  <a:pt x="3839402" y="753816"/>
                  <a:pt x="3649218" y="842623"/>
                </a:cubicBezTo>
                <a:cubicBezTo>
                  <a:pt x="3510392" y="907459"/>
                  <a:pt x="3367451" y="974411"/>
                  <a:pt x="3232564" y="1051220"/>
                </a:cubicBezTo>
                <a:lnTo>
                  <a:pt x="3217970" y="1059849"/>
                </a:lnTo>
                <a:cubicBezTo>
                  <a:pt x="3184886" y="1078679"/>
                  <a:pt x="3151576" y="1098052"/>
                  <a:pt x="3116688" y="1113543"/>
                </a:cubicBezTo>
                <a:cubicBezTo>
                  <a:pt x="3269055" y="1082118"/>
                  <a:pt x="3417223" y="1034762"/>
                  <a:pt x="3559098" y="971858"/>
                </a:cubicBezTo>
                <a:cubicBezTo>
                  <a:pt x="3763514" y="881353"/>
                  <a:pt x="3954942" y="757667"/>
                  <a:pt x="4140004" y="638368"/>
                </a:cubicBezTo>
                <a:cubicBezTo>
                  <a:pt x="4244649" y="570645"/>
                  <a:pt x="4351849" y="501435"/>
                  <a:pt x="4451852" y="423380"/>
                </a:cubicBezTo>
                <a:cubicBezTo>
                  <a:pt x="4450763" y="422918"/>
                  <a:pt x="4450211" y="422686"/>
                  <a:pt x="4448894" y="422768"/>
                </a:cubicBezTo>
                <a:close/>
                <a:moveTo>
                  <a:pt x="680568" y="416949"/>
                </a:moveTo>
                <a:cubicBezTo>
                  <a:pt x="573847" y="489578"/>
                  <a:pt x="483985" y="589312"/>
                  <a:pt x="394452" y="694330"/>
                </a:cubicBezTo>
                <a:lnTo>
                  <a:pt x="340402" y="759654"/>
                </a:lnTo>
                <a:close/>
                <a:moveTo>
                  <a:pt x="827699" y="416143"/>
                </a:moveTo>
                <a:cubicBezTo>
                  <a:pt x="835728" y="454953"/>
                  <a:pt x="841663" y="494162"/>
                  <a:pt x="841524" y="534021"/>
                </a:cubicBezTo>
                <a:cubicBezTo>
                  <a:pt x="841577" y="581042"/>
                  <a:pt x="833611" y="627240"/>
                  <a:pt x="825554" y="672115"/>
                </a:cubicBezTo>
                <a:cubicBezTo>
                  <a:pt x="819855" y="703824"/>
                  <a:pt x="814239" y="736857"/>
                  <a:pt x="811499" y="769176"/>
                </a:cubicBezTo>
                <a:cubicBezTo>
                  <a:pt x="803608" y="866910"/>
                  <a:pt x="822564" y="965070"/>
                  <a:pt x="841586" y="1060039"/>
                </a:cubicBezTo>
                <a:cubicBezTo>
                  <a:pt x="870658" y="1208834"/>
                  <a:pt x="901383" y="1362838"/>
                  <a:pt x="942912" y="1511108"/>
                </a:cubicBezTo>
                <a:cubicBezTo>
                  <a:pt x="977911" y="1186645"/>
                  <a:pt x="995896" y="815698"/>
                  <a:pt x="884057" y="521768"/>
                </a:cubicBezTo>
                <a:cubicBezTo>
                  <a:pt x="868776" y="481820"/>
                  <a:pt x="846755" y="448679"/>
                  <a:pt x="827699" y="416143"/>
                </a:cubicBezTo>
                <a:close/>
                <a:moveTo>
                  <a:pt x="798883" y="414244"/>
                </a:moveTo>
                <a:cubicBezTo>
                  <a:pt x="695211" y="736679"/>
                  <a:pt x="755992" y="1050836"/>
                  <a:pt x="875825" y="1357811"/>
                </a:cubicBezTo>
                <a:cubicBezTo>
                  <a:pt x="852896" y="1259904"/>
                  <a:pt x="833394" y="1161513"/>
                  <a:pt x="814514" y="1064671"/>
                </a:cubicBezTo>
                <a:cubicBezTo>
                  <a:pt x="795638" y="967838"/>
                  <a:pt x="775736" y="867346"/>
                  <a:pt x="783698" y="766414"/>
                </a:cubicBezTo>
                <a:cubicBezTo>
                  <a:pt x="786354" y="732777"/>
                  <a:pt x="792197" y="699198"/>
                  <a:pt x="798129" y="666939"/>
                </a:cubicBezTo>
                <a:cubicBezTo>
                  <a:pt x="805719" y="623158"/>
                  <a:pt x="813776" y="578281"/>
                  <a:pt x="813894" y="533909"/>
                </a:cubicBezTo>
                <a:cubicBezTo>
                  <a:pt x="813480" y="493822"/>
                  <a:pt x="807234" y="453832"/>
                  <a:pt x="798883" y="414244"/>
                </a:cubicBezTo>
                <a:close/>
                <a:moveTo>
                  <a:pt x="673202" y="388720"/>
                </a:moveTo>
                <a:cubicBezTo>
                  <a:pt x="560862" y="422924"/>
                  <a:pt x="473506" y="490876"/>
                  <a:pt x="392779" y="596411"/>
                </a:cubicBezTo>
                <a:cubicBezTo>
                  <a:pt x="345173" y="658663"/>
                  <a:pt x="304966" y="720182"/>
                  <a:pt x="270088" y="790400"/>
                </a:cubicBezTo>
                <a:cubicBezTo>
                  <a:pt x="265839" y="798902"/>
                  <a:pt x="262292" y="805767"/>
                  <a:pt x="259285" y="812869"/>
                </a:cubicBezTo>
                <a:cubicBezTo>
                  <a:pt x="297306" y="767160"/>
                  <a:pt x="334780" y="721219"/>
                  <a:pt x="372890" y="676832"/>
                </a:cubicBezTo>
                <a:cubicBezTo>
                  <a:pt x="466138" y="567590"/>
                  <a:pt x="560501" y="463327"/>
                  <a:pt x="673202" y="388720"/>
                </a:cubicBezTo>
                <a:close/>
                <a:moveTo>
                  <a:pt x="1628210" y="0"/>
                </a:moveTo>
                <a:lnTo>
                  <a:pt x="1748399" y="0"/>
                </a:lnTo>
                <a:lnTo>
                  <a:pt x="1783391" y="17650"/>
                </a:lnTo>
                <a:cubicBezTo>
                  <a:pt x="1878225" y="54329"/>
                  <a:pt x="1980824" y="64330"/>
                  <a:pt x="2084193" y="69947"/>
                </a:cubicBezTo>
                <a:cubicBezTo>
                  <a:pt x="2305723" y="81971"/>
                  <a:pt x="2525917" y="56091"/>
                  <a:pt x="2744101" y="15192"/>
                </a:cubicBezTo>
                <a:cubicBezTo>
                  <a:pt x="2562964" y="37013"/>
                  <a:pt x="2380220" y="45912"/>
                  <a:pt x="2197414" y="41266"/>
                </a:cubicBezTo>
                <a:cubicBezTo>
                  <a:pt x="2092695" y="38460"/>
                  <a:pt x="1999575" y="31066"/>
                  <a:pt x="1914967" y="18583"/>
                </a:cubicBezTo>
                <a:lnTo>
                  <a:pt x="1815559" y="0"/>
                </a:lnTo>
                <a:lnTo>
                  <a:pt x="2001666" y="0"/>
                </a:lnTo>
                <a:lnTo>
                  <a:pt x="2036517" y="4274"/>
                </a:lnTo>
                <a:cubicBezTo>
                  <a:pt x="2087672" y="8689"/>
                  <a:pt x="2141872" y="11637"/>
                  <a:pt x="2199623" y="13232"/>
                </a:cubicBezTo>
                <a:cubicBezTo>
                  <a:pt x="2273140" y="15225"/>
                  <a:pt x="2346666" y="15008"/>
                  <a:pt x="2420103" y="12601"/>
                </a:cubicBezTo>
                <a:lnTo>
                  <a:pt x="2621330" y="0"/>
                </a:lnTo>
                <a:lnTo>
                  <a:pt x="3076571" y="0"/>
                </a:lnTo>
                <a:lnTo>
                  <a:pt x="2924796" y="36772"/>
                </a:lnTo>
                <a:cubicBezTo>
                  <a:pt x="2603232" y="110795"/>
                  <a:pt x="2272273" y="167441"/>
                  <a:pt x="1946203" y="131277"/>
                </a:cubicBezTo>
                <a:cubicBezTo>
                  <a:pt x="1847872" y="120226"/>
                  <a:pt x="1775939" y="84460"/>
                  <a:pt x="1707026" y="44983"/>
                </a:cubicBezTo>
                <a:close/>
                <a:moveTo>
                  <a:pt x="1007398" y="0"/>
                </a:moveTo>
                <a:lnTo>
                  <a:pt x="1105902" y="0"/>
                </a:lnTo>
                <a:lnTo>
                  <a:pt x="1191939" y="117664"/>
                </a:lnTo>
                <a:cubicBezTo>
                  <a:pt x="1366125" y="341427"/>
                  <a:pt x="1562103" y="551148"/>
                  <a:pt x="1780907" y="743734"/>
                </a:cubicBezTo>
                <a:cubicBezTo>
                  <a:pt x="1801144" y="761313"/>
                  <a:pt x="1821617" y="778348"/>
                  <a:pt x="1841857" y="795932"/>
                </a:cubicBezTo>
                <a:cubicBezTo>
                  <a:pt x="1990610" y="686371"/>
                  <a:pt x="2139633" y="585288"/>
                  <a:pt x="2317896" y="530713"/>
                </a:cubicBezTo>
                <a:cubicBezTo>
                  <a:pt x="2542030" y="462073"/>
                  <a:pt x="2783392" y="434854"/>
                  <a:pt x="3015228" y="399738"/>
                </a:cubicBezTo>
                <a:cubicBezTo>
                  <a:pt x="3052333" y="394202"/>
                  <a:pt x="3010950" y="453937"/>
                  <a:pt x="3000782" y="461219"/>
                </a:cubicBezTo>
                <a:cubicBezTo>
                  <a:pt x="2693972" y="688641"/>
                  <a:pt x="2350770" y="924476"/>
                  <a:pt x="1963190" y="895589"/>
                </a:cubicBezTo>
                <a:cubicBezTo>
                  <a:pt x="2149512" y="1044003"/>
                  <a:pt x="2346363" y="1178199"/>
                  <a:pt x="2552180" y="1298815"/>
                </a:cubicBezTo>
                <a:cubicBezTo>
                  <a:pt x="2674551" y="1263712"/>
                  <a:pt x="2789192" y="1186061"/>
                  <a:pt x="2904618" y="1146081"/>
                </a:cubicBezTo>
                <a:cubicBezTo>
                  <a:pt x="2811839" y="901425"/>
                  <a:pt x="3283913" y="443317"/>
                  <a:pt x="3428829" y="310883"/>
                </a:cubicBezTo>
                <a:cubicBezTo>
                  <a:pt x="3440380" y="300321"/>
                  <a:pt x="3459741" y="295643"/>
                  <a:pt x="3452135" y="318176"/>
                </a:cubicBezTo>
                <a:cubicBezTo>
                  <a:pt x="3377952" y="531416"/>
                  <a:pt x="3301457" y="750112"/>
                  <a:pt x="3169464" y="935661"/>
                </a:cubicBezTo>
                <a:cubicBezTo>
                  <a:pt x="3150662" y="961821"/>
                  <a:pt x="3003773" y="1105010"/>
                  <a:pt x="3049395" y="1070245"/>
                </a:cubicBezTo>
                <a:cubicBezTo>
                  <a:pt x="3162985" y="984423"/>
                  <a:pt x="3272630" y="886628"/>
                  <a:pt x="3401235" y="815534"/>
                </a:cubicBezTo>
                <a:cubicBezTo>
                  <a:pt x="3665893" y="669415"/>
                  <a:pt x="3968082" y="612577"/>
                  <a:pt x="4236947" y="465665"/>
                </a:cubicBezTo>
                <a:cubicBezTo>
                  <a:pt x="4280594" y="441649"/>
                  <a:pt x="4494768" y="287033"/>
                  <a:pt x="4565962" y="350012"/>
                </a:cubicBezTo>
                <a:cubicBezTo>
                  <a:pt x="4574408" y="357446"/>
                  <a:pt x="4561570" y="377121"/>
                  <a:pt x="4557937" y="382666"/>
                </a:cubicBezTo>
                <a:cubicBezTo>
                  <a:pt x="4368036" y="694348"/>
                  <a:pt x="3934455" y="895784"/>
                  <a:pt x="3621049" y="1056676"/>
                </a:cubicBezTo>
                <a:cubicBezTo>
                  <a:pt x="3449155" y="1144851"/>
                  <a:pt x="3289873" y="1230645"/>
                  <a:pt x="3094000" y="1229477"/>
                </a:cubicBezTo>
                <a:cubicBezTo>
                  <a:pt x="2989297" y="1228927"/>
                  <a:pt x="2920834" y="1221837"/>
                  <a:pt x="2813197" y="1263181"/>
                </a:cubicBezTo>
                <a:cubicBezTo>
                  <a:pt x="2746514" y="1288380"/>
                  <a:pt x="2682165" y="1312641"/>
                  <a:pt x="2615776" y="1334114"/>
                </a:cubicBezTo>
                <a:cubicBezTo>
                  <a:pt x="2856074" y="1470609"/>
                  <a:pt x="3106867" y="1588379"/>
                  <a:pt x="3364982" y="1687356"/>
                </a:cubicBezTo>
                <a:cubicBezTo>
                  <a:pt x="3367545" y="1685866"/>
                  <a:pt x="3369560" y="1684144"/>
                  <a:pt x="3371663" y="1683743"/>
                </a:cubicBezTo>
                <a:cubicBezTo>
                  <a:pt x="3559080" y="1639479"/>
                  <a:pt x="3730923" y="1559010"/>
                  <a:pt x="3883310" y="1443899"/>
                </a:cubicBezTo>
                <a:cubicBezTo>
                  <a:pt x="3885702" y="1439761"/>
                  <a:pt x="3888566" y="1434532"/>
                  <a:pt x="3892746" y="1429225"/>
                </a:cubicBezTo>
                <a:cubicBezTo>
                  <a:pt x="4100854" y="1154547"/>
                  <a:pt x="4425526" y="995756"/>
                  <a:pt x="4699980" y="789523"/>
                </a:cubicBezTo>
                <a:lnTo>
                  <a:pt x="4724400" y="769876"/>
                </a:lnTo>
                <a:lnTo>
                  <a:pt x="4724400" y="802845"/>
                </a:lnTo>
                <a:lnTo>
                  <a:pt x="4705958" y="821317"/>
                </a:lnTo>
                <a:cubicBezTo>
                  <a:pt x="4688728" y="839775"/>
                  <a:pt x="4668259" y="862655"/>
                  <a:pt x="4649798" y="877374"/>
                </a:cubicBezTo>
                <a:cubicBezTo>
                  <a:pt x="4443742" y="1038644"/>
                  <a:pt x="4191500" y="1158472"/>
                  <a:pt x="4005326" y="1344259"/>
                </a:cubicBezTo>
                <a:cubicBezTo>
                  <a:pt x="4063256" y="1294104"/>
                  <a:pt x="4132215" y="1254410"/>
                  <a:pt x="4199378" y="1215889"/>
                </a:cubicBezTo>
                <a:cubicBezTo>
                  <a:pt x="4212968" y="1208123"/>
                  <a:pt x="4226555" y="1200357"/>
                  <a:pt x="4239600" y="1192361"/>
                </a:cubicBezTo>
                <a:cubicBezTo>
                  <a:pt x="4399481" y="1099094"/>
                  <a:pt x="4542878" y="976320"/>
                  <a:pt x="4677037" y="858646"/>
                </a:cubicBezTo>
                <a:lnTo>
                  <a:pt x="4724400" y="810414"/>
                </a:lnTo>
                <a:lnTo>
                  <a:pt x="4724400" y="916439"/>
                </a:lnTo>
                <a:lnTo>
                  <a:pt x="4683030" y="982925"/>
                </a:lnTo>
                <a:cubicBezTo>
                  <a:pt x="4504646" y="1237618"/>
                  <a:pt x="4252054" y="1416530"/>
                  <a:pt x="3921884" y="1469889"/>
                </a:cubicBezTo>
                <a:cubicBezTo>
                  <a:pt x="3782100" y="1582602"/>
                  <a:pt x="3625917" y="1667134"/>
                  <a:pt x="3456136" y="1721439"/>
                </a:cubicBezTo>
                <a:cubicBezTo>
                  <a:pt x="3511887" y="1741826"/>
                  <a:pt x="3567869" y="1761662"/>
                  <a:pt x="3624313" y="1780406"/>
                </a:cubicBezTo>
                <a:cubicBezTo>
                  <a:pt x="3850637" y="1855623"/>
                  <a:pt x="4076864" y="1908264"/>
                  <a:pt x="4303638" y="1944400"/>
                </a:cubicBezTo>
                <a:cubicBezTo>
                  <a:pt x="4307581" y="1939634"/>
                  <a:pt x="4311304" y="1935410"/>
                  <a:pt x="4315566" y="1931422"/>
                </a:cubicBezTo>
                <a:cubicBezTo>
                  <a:pt x="4418123" y="1797152"/>
                  <a:pt x="4522970" y="1669642"/>
                  <a:pt x="4664388" y="1574357"/>
                </a:cubicBezTo>
                <a:lnTo>
                  <a:pt x="4724400" y="1537429"/>
                </a:lnTo>
                <a:lnTo>
                  <a:pt x="4724400" y="1589108"/>
                </a:lnTo>
                <a:lnTo>
                  <a:pt x="4644505" y="1640352"/>
                </a:lnTo>
                <a:cubicBezTo>
                  <a:pt x="4543719" y="1713959"/>
                  <a:pt x="4461038" y="1801479"/>
                  <a:pt x="4381603" y="1900149"/>
                </a:cubicBezTo>
                <a:cubicBezTo>
                  <a:pt x="4415438" y="1876488"/>
                  <a:pt x="4447471" y="1849494"/>
                  <a:pt x="4478726" y="1822808"/>
                </a:cubicBezTo>
                <a:cubicBezTo>
                  <a:pt x="4513234" y="1792997"/>
                  <a:pt x="4549530" y="1762011"/>
                  <a:pt x="4588263" y="1735914"/>
                </a:cubicBezTo>
                <a:cubicBezTo>
                  <a:pt x="4619078" y="1714840"/>
                  <a:pt x="4651924" y="1696556"/>
                  <a:pt x="4683216" y="1678902"/>
                </a:cubicBezTo>
                <a:lnTo>
                  <a:pt x="4724400" y="1655121"/>
                </a:lnTo>
                <a:lnTo>
                  <a:pt x="4724400" y="1686869"/>
                </a:lnTo>
                <a:lnTo>
                  <a:pt x="4696172" y="1703058"/>
                </a:lnTo>
                <a:cubicBezTo>
                  <a:pt x="4665104" y="1720165"/>
                  <a:pt x="4632805" y="1738677"/>
                  <a:pt x="4602997" y="1758893"/>
                </a:cubicBezTo>
                <a:cubicBezTo>
                  <a:pt x="4565822" y="1784357"/>
                  <a:pt x="4530304" y="1815035"/>
                  <a:pt x="4496021" y="1844299"/>
                </a:cubicBezTo>
                <a:cubicBezTo>
                  <a:pt x="4470821" y="1865816"/>
                  <a:pt x="4445614" y="1887338"/>
                  <a:pt x="4419004" y="1907617"/>
                </a:cubicBezTo>
                <a:cubicBezTo>
                  <a:pt x="4509516" y="1884856"/>
                  <a:pt x="4599633" y="1841647"/>
                  <a:pt x="4685975" y="1786372"/>
                </a:cubicBezTo>
                <a:lnTo>
                  <a:pt x="4724400" y="1759693"/>
                </a:lnTo>
                <a:lnTo>
                  <a:pt x="4724400" y="1809459"/>
                </a:lnTo>
                <a:lnTo>
                  <a:pt x="4653762" y="1857561"/>
                </a:lnTo>
                <a:cubicBezTo>
                  <a:pt x="4580587" y="1902591"/>
                  <a:pt x="4504944" y="1939172"/>
                  <a:pt x="4428349" y="1963079"/>
                </a:cubicBezTo>
                <a:lnTo>
                  <a:pt x="4724400" y="1990579"/>
                </a:lnTo>
                <a:lnTo>
                  <a:pt x="4724400" y="2065582"/>
                </a:lnTo>
                <a:lnTo>
                  <a:pt x="4686318" y="2063926"/>
                </a:lnTo>
                <a:lnTo>
                  <a:pt x="4724400" y="2085104"/>
                </a:lnTo>
                <a:lnTo>
                  <a:pt x="4724400" y="2178471"/>
                </a:lnTo>
                <a:lnTo>
                  <a:pt x="4617755" y="2122457"/>
                </a:lnTo>
                <a:lnTo>
                  <a:pt x="4724400" y="2196158"/>
                </a:lnTo>
                <a:lnTo>
                  <a:pt x="4724400" y="2230374"/>
                </a:lnTo>
                <a:lnTo>
                  <a:pt x="4573637" y="2126309"/>
                </a:lnTo>
                <a:cubicBezTo>
                  <a:pt x="4608893" y="2177612"/>
                  <a:pt x="4656401" y="2222030"/>
                  <a:pt x="4706850" y="2262541"/>
                </a:cubicBezTo>
                <a:lnTo>
                  <a:pt x="4724400" y="2275857"/>
                </a:lnTo>
                <a:lnTo>
                  <a:pt x="4724400" y="2377131"/>
                </a:lnTo>
                <a:lnTo>
                  <a:pt x="4688201" y="2349925"/>
                </a:lnTo>
                <a:cubicBezTo>
                  <a:pt x="4579462" y="2264619"/>
                  <a:pt x="4483104" y="2181979"/>
                  <a:pt x="4462564" y="2041945"/>
                </a:cubicBezTo>
                <a:cubicBezTo>
                  <a:pt x="4339738" y="2027929"/>
                  <a:pt x="4217123" y="2008847"/>
                  <a:pt x="4094167" y="1984479"/>
                </a:cubicBezTo>
                <a:cubicBezTo>
                  <a:pt x="4361568" y="2318516"/>
                  <a:pt x="4448657" y="2737804"/>
                  <a:pt x="4520397" y="3153822"/>
                </a:cubicBezTo>
                <a:cubicBezTo>
                  <a:pt x="4524234" y="3176690"/>
                  <a:pt x="4478166" y="3233800"/>
                  <a:pt x="4458958" y="3203134"/>
                </a:cubicBezTo>
                <a:cubicBezTo>
                  <a:pt x="4221037" y="2826855"/>
                  <a:pt x="3875607" y="2452063"/>
                  <a:pt x="3972830" y="1973028"/>
                </a:cubicBezTo>
                <a:cubicBezTo>
                  <a:pt x="3973903" y="1968973"/>
                  <a:pt x="3975983" y="1964061"/>
                  <a:pt x="3979154" y="1959605"/>
                </a:cubicBezTo>
                <a:cubicBezTo>
                  <a:pt x="3847070" y="1929437"/>
                  <a:pt x="3715197" y="1894208"/>
                  <a:pt x="3583051" y="1850495"/>
                </a:cubicBezTo>
                <a:cubicBezTo>
                  <a:pt x="3357823" y="1775743"/>
                  <a:pt x="3137042" y="1687421"/>
                  <a:pt x="2922360" y="1586232"/>
                </a:cubicBezTo>
                <a:cubicBezTo>
                  <a:pt x="2956249" y="1697796"/>
                  <a:pt x="3014099" y="1805979"/>
                  <a:pt x="3033099" y="1913175"/>
                </a:cubicBezTo>
                <a:cubicBezTo>
                  <a:pt x="3035371" y="1915419"/>
                  <a:pt x="3037950" y="1918445"/>
                  <a:pt x="3040214" y="1920694"/>
                </a:cubicBezTo>
                <a:cubicBezTo>
                  <a:pt x="3043936" y="1916469"/>
                  <a:pt x="3048200" y="1912482"/>
                  <a:pt x="3051308" y="1911226"/>
                </a:cubicBezTo>
                <a:cubicBezTo>
                  <a:pt x="3335533" y="1788841"/>
                  <a:pt x="3650972" y="2264893"/>
                  <a:pt x="3791335" y="2442781"/>
                </a:cubicBezTo>
                <a:cubicBezTo>
                  <a:pt x="3804329" y="2459223"/>
                  <a:pt x="3763010" y="2515770"/>
                  <a:pt x="3744063" y="2510325"/>
                </a:cubicBezTo>
                <a:cubicBezTo>
                  <a:pt x="3485213" y="2437432"/>
                  <a:pt x="3287280" y="2286035"/>
                  <a:pt x="3103695" y="2105302"/>
                </a:cubicBezTo>
                <a:cubicBezTo>
                  <a:pt x="3126339" y="2333141"/>
                  <a:pt x="3009845" y="2625036"/>
                  <a:pt x="2968137" y="2805672"/>
                </a:cubicBezTo>
                <a:cubicBezTo>
                  <a:pt x="2930699" y="2965580"/>
                  <a:pt x="2891878" y="3078554"/>
                  <a:pt x="2739231" y="3151701"/>
                </a:cubicBezTo>
                <a:cubicBezTo>
                  <a:pt x="2726335" y="3157832"/>
                  <a:pt x="2726972" y="3142650"/>
                  <a:pt x="2728882" y="3135084"/>
                </a:cubicBezTo>
                <a:cubicBezTo>
                  <a:pt x="2806473" y="2811909"/>
                  <a:pt x="2836690" y="2478979"/>
                  <a:pt x="2914282" y="2155807"/>
                </a:cubicBezTo>
                <a:cubicBezTo>
                  <a:pt x="2927505" y="2100241"/>
                  <a:pt x="2969504" y="2020803"/>
                  <a:pt x="2971660" y="1962486"/>
                </a:cubicBezTo>
                <a:cubicBezTo>
                  <a:pt x="2971891" y="1961942"/>
                  <a:pt x="2971575" y="1961166"/>
                  <a:pt x="2971809" y="1960615"/>
                </a:cubicBezTo>
                <a:cubicBezTo>
                  <a:pt x="2971875" y="1957427"/>
                  <a:pt x="2972485" y="1954468"/>
                  <a:pt x="2972315" y="1951821"/>
                </a:cubicBezTo>
                <a:cubicBezTo>
                  <a:pt x="2966359" y="1836632"/>
                  <a:pt x="2865027" y="1683636"/>
                  <a:pt x="2846641" y="1556749"/>
                </a:cubicBezTo>
                <a:cubicBezTo>
                  <a:pt x="2846247" y="1554649"/>
                  <a:pt x="2846851" y="1551688"/>
                  <a:pt x="2847461" y="1548729"/>
                </a:cubicBezTo>
                <a:cubicBezTo>
                  <a:pt x="2570813" y="1412938"/>
                  <a:pt x="2306528" y="1254043"/>
                  <a:pt x="2058558" y="1071804"/>
                </a:cubicBezTo>
                <a:cubicBezTo>
                  <a:pt x="2118947" y="1245450"/>
                  <a:pt x="2231454" y="1407035"/>
                  <a:pt x="2291089" y="1585512"/>
                </a:cubicBezTo>
                <a:cubicBezTo>
                  <a:pt x="2383696" y="1860991"/>
                  <a:pt x="2441466" y="2144264"/>
                  <a:pt x="2473792" y="2432858"/>
                </a:cubicBezTo>
                <a:cubicBezTo>
                  <a:pt x="2475176" y="2446319"/>
                  <a:pt x="2431252" y="2512059"/>
                  <a:pt x="2420124" y="2495762"/>
                </a:cubicBezTo>
                <a:cubicBezTo>
                  <a:pt x="2291230" y="2305989"/>
                  <a:pt x="2208353" y="2083557"/>
                  <a:pt x="2119846" y="1872898"/>
                </a:cubicBezTo>
                <a:cubicBezTo>
                  <a:pt x="2037236" y="1675682"/>
                  <a:pt x="1982639" y="1492905"/>
                  <a:pt x="1995210" y="1288346"/>
                </a:cubicBezTo>
                <a:cubicBezTo>
                  <a:pt x="1948480" y="1372857"/>
                  <a:pt x="1900430" y="1457457"/>
                  <a:pt x="1850975" y="1540820"/>
                </a:cubicBezTo>
                <a:cubicBezTo>
                  <a:pt x="1816437" y="1599587"/>
                  <a:pt x="1789540" y="1661598"/>
                  <a:pt x="1723490" y="1688355"/>
                </a:cubicBezTo>
                <a:cubicBezTo>
                  <a:pt x="1718826" y="1690241"/>
                  <a:pt x="1711811" y="1688563"/>
                  <a:pt x="1710157" y="1683354"/>
                </a:cubicBezTo>
                <a:cubicBezTo>
                  <a:pt x="1675928" y="1583238"/>
                  <a:pt x="1752515" y="1420588"/>
                  <a:pt x="1807265" y="1336896"/>
                </a:cubicBezTo>
                <a:cubicBezTo>
                  <a:pt x="1856904" y="1260695"/>
                  <a:pt x="1925612" y="1200294"/>
                  <a:pt x="2011049" y="1173376"/>
                </a:cubicBezTo>
                <a:cubicBezTo>
                  <a:pt x="2011743" y="1171736"/>
                  <a:pt x="2013211" y="1169782"/>
                  <a:pt x="2014681" y="1167830"/>
                </a:cubicBezTo>
                <a:cubicBezTo>
                  <a:pt x="1995942" y="1119335"/>
                  <a:pt x="1980541" y="1069035"/>
                  <a:pt x="1971037" y="1015438"/>
                </a:cubicBezTo>
                <a:cubicBezTo>
                  <a:pt x="1970873" y="1012795"/>
                  <a:pt x="1971247" y="1010377"/>
                  <a:pt x="1971858" y="1007420"/>
                </a:cubicBezTo>
                <a:cubicBezTo>
                  <a:pt x="1889219" y="944106"/>
                  <a:pt x="1807963" y="877509"/>
                  <a:pt x="1729505" y="808882"/>
                </a:cubicBezTo>
                <a:cubicBezTo>
                  <a:pt x="1652132" y="740719"/>
                  <a:pt x="1577790" y="669969"/>
                  <a:pt x="1506007" y="597733"/>
                </a:cubicBezTo>
                <a:cubicBezTo>
                  <a:pt x="1650265" y="988437"/>
                  <a:pt x="1648039" y="1402749"/>
                  <a:pt x="1499912" y="1795211"/>
                </a:cubicBezTo>
                <a:cubicBezTo>
                  <a:pt x="1496995" y="1803635"/>
                  <a:pt x="1454455" y="1866099"/>
                  <a:pt x="1444926" y="1841464"/>
                </a:cubicBezTo>
                <a:cubicBezTo>
                  <a:pt x="1288444" y="1433999"/>
                  <a:pt x="1179507" y="967467"/>
                  <a:pt x="1425791" y="572788"/>
                </a:cubicBezTo>
                <a:cubicBezTo>
                  <a:pt x="1428418" y="568101"/>
                  <a:pt x="1431907" y="564428"/>
                  <a:pt x="1435390" y="560750"/>
                </a:cubicBezTo>
                <a:cubicBezTo>
                  <a:pt x="1440033" y="554349"/>
                  <a:pt x="1445996" y="547863"/>
                  <a:pt x="1451502" y="542471"/>
                </a:cubicBezTo>
                <a:cubicBezTo>
                  <a:pt x="1361214" y="448553"/>
                  <a:pt x="1275425" y="351231"/>
                  <a:pt x="1194128" y="250903"/>
                </a:cubicBezTo>
                <a:close/>
                <a:moveTo>
                  <a:pt x="890158" y="0"/>
                </a:moveTo>
                <a:lnTo>
                  <a:pt x="937892" y="0"/>
                </a:lnTo>
                <a:lnTo>
                  <a:pt x="924483" y="30495"/>
                </a:lnTo>
                <a:cubicBezTo>
                  <a:pt x="886566" y="121698"/>
                  <a:pt x="856718" y="217584"/>
                  <a:pt x="872288" y="306259"/>
                </a:cubicBezTo>
                <a:cubicBezTo>
                  <a:pt x="896800" y="446040"/>
                  <a:pt x="987449" y="577127"/>
                  <a:pt x="1006247" y="727373"/>
                </a:cubicBezTo>
                <a:cubicBezTo>
                  <a:pt x="1042700" y="1013846"/>
                  <a:pt x="1021035" y="1326579"/>
                  <a:pt x="986481" y="1611960"/>
                </a:cubicBezTo>
                <a:cubicBezTo>
                  <a:pt x="984668" y="1625361"/>
                  <a:pt x="941918" y="1692886"/>
                  <a:pt x="928400" y="1663986"/>
                </a:cubicBezTo>
                <a:cubicBezTo>
                  <a:pt x="723163" y="1233305"/>
                  <a:pt x="596239" y="818387"/>
                  <a:pt x="771281" y="368438"/>
                </a:cubicBezTo>
                <a:lnTo>
                  <a:pt x="200540" y="942511"/>
                </a:lnTo>
                <a:cubicBezTo>
                  <a:pt x="190537" y="952438"/>
                  <a:pt x="161507" y="972341"/>
                  <a:pt x="170253" y="942567"/>
                </a:cubicBezTo>
                <a:cubicBezTo>
                  <a:pt x="222670" y="771614"/>
                  <a:pt x="326261" y="624255"/>
                  <a:pt x="442049" y="489150"/>
                </a:cubicBezTo>
                <a:cubicBezTo>
                  <a:pt x="542966" y="370919"/>
                  <a:pt x="644574" y="322520"/>
                  <a:pt x="788582" y="301724"/>
                </a:cubicBezTo>
                <a:cubicBezTo>
                  <a:pt x="788307" y="293239"/>
                  <a:pt x="787808" y="285302"/>
                  <a:pt x="788312" y="276498"/>
                </a:cubicBezTo>
                <a:cubicBezTo>
                  <a:pt x="793051" y="221208"/>
                  <a:pt x="817827" y="155085"/>
                  <a:pt x="847625" y="89075"/>
                </a:cubicBezTo>
                <a:close/>
                <a:moveTo>
                  <a:pt x="29788" y="0"/>
                </a:moveTo>
                <a:lnTo>
                  <a:pt x="93321" y="0"/>
                </a:lnTo>
                <a:lnTo>
                  <a:pt x="79142" y="68966"/>
                </a:lnTo>
                <a:cubicBezTo>
                  <a:pt x="45734" y="225436"/>
                  <a:pt x="26794" y="379659"/>
                  <a:pt x="21253" y="535687"/>
                </a:cubicBezTo>
                <a:lnTo>
                  <a:pt x="61909" y="380358"/>
                </a:lnTo>
                <a:cubicBezTo>
                  <a:pt x="78826" y="316055"/>
                  <a:pt x="96125" y="249346"/>
                  <a:pt x="118339" y="184712"/>
                </a:cubicBezTo>
                <a:cubicBezTo>
                  <a:pt x="129562" y="152119"/>
                  <a:pt x="141878" y="119997"/>
                  <a:pt x="154192" y="87864"/>
                </a:cubicBezTo>
                <a:lnTo>
                  <a:pt x="186604" y="0"/>
                </a:lnTo>
                <a:lnTo>
                  <a:pt x="216386" y="0"/>
                </a:lnTo>
                <a:lnTo>
                  <a:pt x="180314" y="97640"/>
                </a:lnTo>
                <a:cubicBezTo>
                  <a:pt x="168233" y="129221"/>
                  <a:pt x="155916" y="161350"/>
                  <a:pt x="144924" y="193392"/>
                </a:cubicBezTo>
                <a:cubicBezTo>
                  <a:pt x="123175" y="256933"/>
                  <a:pt x="106102" y="323103"/>
                  <a:pt x="89413" y="386853"/>
                </a:cubicBezTo>
                <a:lnTo>
                  <a:pt x="49686" y="539999"/>
                </a:lnTo>
                <a:cubicBezTo>
                  <a:pt x="112204" y="409054"/>
                  <a:pt x="181190" y="283748"/>
                  <a:pt x="236604" y="152292"/>
                </a:cubicBezTo>
                <a:lnTo>
                  <a:pt x="289375" y="0"/>
                </a:lnTo>
                <a:lnTo>
                  <a:pt x="369729" y="0"/>
                </a:lnTo>
                <a:lnTo>
                  <a:pt x="354160" y="65656"/>
                </a:lnTo>
                <a:cubicBezTo>
                  <a:pt x="272180" y="311007"/>
                  <a:pt x="108679" y="519263"/>
                  <a:pt x="21325" y="763628"/>
                </a:cubicBezTo>
                <a:cubicBezTo>
                  <a:pt x="18671" y="771035"/>
                  <a:pt x="13191" y="778653"/>
                  <a:pt x="6426" y="785104"/>
                </a:cubicBezTo>
                <a:lnTo>
                  <a:pt x="0" y="789215"/>
                </a:lnTo>
                <a:lnTo>
                  <a:pt x="0" y="163142"/>
                </a:lnTo>
                <a:lnTo>
                  <a:pt x="20220" y="37416"/>
                </a:ln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90600"/>
            <a:ext cx="9296400"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DAFB95F-9047-4190-B1A6-466ABBDC39DD}"/>
              </a:ext>
            </a:extLst>
          </p:cNvPr>
          <p:cNvSpPr>
            <a:spLocks noGrp="1"/>
          </p:cNvSpPr>
          <p:nvPr>
            <p:ph type="title"/>
          </p:nvPr>
        </p:nvSpPr>
        <p:spPr>
          <a:xfrm>
            <a:off x="685800" y="1676400"/>
            <a:ext cx="6781800" cy="1216153"/>
          </a:xfrm>
        </p:spPr>
        <p:txBody>
          <a:bodyPr anchor="t">
            <a:normAutofit/>
          </a:bodyPr>
          <a:lstStyle/>
          <a:p>
            <a:r>
              <a:rPr lang="en-US" sz="4000">
                <a:cs typeface="Calibri Light"/>
              </a:rPr>
              <a:t>Racism is a public health problem</a:t>
            </a:r>
            <a:endParaRPr lang="en-US" sz="4000"/>
          </a:p>
        </p:txBody>
      </p:sp>
      <p:sp>
        <p:nvSpPr>
          <p:cNvPr id="3" name="Content Placeholder 2">
            <a:extLst>
              <a:ext uri="{FF2B5EF4-FFF2-40B4-BE49-F238E27FC236}">
                <a16:creationId xmlns:a16="http://schemas.microsoft.com/office/drawing/2014/main" id="{8F46662B-D524-8410-B1D8-8A371194A948}"/>
              </a:ext>
            </a:extLst>
          </p:cNvPr>
          <p:cNvSpPr>
            <a:spLocks noGrp="1"/>
          </p:cNvSpPr>
          <p:nvPr>
            <p:ph idx="1"/>
          </p:nvPr>
        </p:nvSpPr>
        <p:spPr>
          <a:xfrm>
            <a:off x="685800" y="3429000"/>
            <a:ext cx="6781800" cy="1752599"/>
          </a:xfrm>
        </p:spPr>
        <p:txBody>
          <a:bodyPr vert="horz" lIns="91440" tIns="45720" rIns="91440" bIns="45720" rtlCol="0" anchor="t">
            <a:normAutofit/>
          </a:bodyPr>
          <a:lstStyle/>
          <a:p>
            <a:r>
              <a:rPr lang="en-US" sz="1800" dirty="0">
                <a:solidFill>
                  <a:schemeClr val="tx1">
                    <a:alpha val="55000"/>
                  </a:schemeClr>
                </a:solidFill>
                <a:cs typeface="Calibri"/>
              </a:rPr>
              <a:t>What does this mean for communities?  </a:t>
            </a:r>
            <a:endParaRPr lang="en-US" sz="1800" dirty="0">
              <a:solidFill>
                <a:schemeClr val="tx1">
                  <a:alpha val="55000"/>
                </a:schemeClr>
              </a:solidFill>
            </a:endParaRPr>
          </a:p>
          <a:p>
            <a:r>
              <a:rPr lang="en-US" sz="1800" dirty="0">
                <a:solidFill>
                  <a:schemeClr val="tx1">
                    <a:alpha val="55000"/>
                  </a:schemeClr>
                </a:solidFill>
                <a:cs typeface="Calibri"/>
              </a:rPr>
              <a:t>What does this mean for mental health? </a:t>
            </a:r>
          </a:p>
          <a:p>
            <a:r>
              <a:rPr lang="en-US" sz="1800" dirty="0">
                <a:solidFill>
                  <a:schemeClr val="tx1">
                    <a:alpha val="55000"/>
                  </a:schemeClr>
                </a:solidFill>
                <a:cs typeface="Calibri"/>
              </a:rPr>
              <a:t>What does this mean for community health workers? </a:t>
            </a:r>
          </a:p>
          <a:p>
            <a:r>
              <a:rPr lang="en-US" sz="1800" dirty="0">
                <a:solidFill>
                  <a:schemeClr val="tx1">
                    <a:alpha val="55000"/>
                  </a:schemeClr>
                </a:solidFill>
                <a:cs typeface="Calibri"/>
              </a:rPr>
              <a:t>Where do we go from here?</a:t>
            </a:r>
          </a:p>
          <a:p>
            <a:endParaRPr lang="en-US" sz="1800" dirty="0">
              <a:solidFill>
                <a:schemeClr val="tx1">
                  <a:alpha val="55000"/>
                </a:schemeClr>
              </a:solidFill>
              <a:cs typeface="Calibri"/>
            </a:endParaRPr>
          </a:p>
          <a:p>
            <a:pPr marL="0" indent="0">
              <a:buNone/>
            </a:pPr>
            <a:endParaRPr lang="en-US" sz="1800" dirty="0">
              <a:solidFill>
                <a:schemeClr val="tx1">
                  <a:alpha val="55000"/>
                </a:schemeClr>
              </a:solidFill>
              <a:cs typeface="Calibri"/>
            </a:endParaRPr>
          </a:p>
        </p:txBody>
      </p:sp>
    </p:spTree>
    <p:extLst>
      <p:ext uri="{BB962C8B-B14F-4D97-AF65-F5344CB8AC3E}">
        <p14:creationId xmlns:p14="http://schemas.microsoft.com/office/powerpoint/2010/main" val="1079986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A2FF99B-BEAA-A138-A035-0DBD065AF84A}"/>
              </a:ext>
            </a:extLst>
          </p:cNvPr>
          <p:cNvSpPr>
            <a:spLocks noGrp="1"/>
          </p:cNvSpPr>
          <p:nvPr>
            <p:ph type="title"/>
          </p:nvPr>
        </p:nvSpPr>
        <p:spPr>
          <a:xfrm>
            <a:off x="686834" y="1153572"/>
            <a:ext cx="3200400" cy="4461163"/>
          </a:xfrm>
        </p:spPr>
        <p:txBody>
          <a:bodyPr>
            <a:normAutofit/>
          </a:bodyPr>
          <a:lstStyle/>
          <a:p>
            <a:r>
              <a:rPr lang="en-US">
                <a:solidFill>
                  <a:srgbClr val="FFFFFF"/>
                </a:solidFill>
                <a:cs typeface="Calibri Light"/>
              </a:rPr>
              <a:t>Healing Justice</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A0616E7-FAE9-F65F-3758-47E02DE06EE3}"/>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r>
              <a:rPr lang="en-US" sz="2400">
                <a:ea typeface="+mn-lt"/>
                <a:cs typeface="+mn-lt"/>
              </a:rPr>
              <a:t>“Healing justice...identifies how we can holistically respond to and intervene on generational trauma and violence, and to bring collective practices that can impact and transform the consequences of oppression on our bodies, hearts and minds.”</a:t>
            </a:r>
          </a:p>
          <a:p>
            <a:pPr marL="0" indent="0">
              <a:buNone/>
            </a:pPr>
            <a:endParaRPr lang="en-US" sz="2400">
              <a:cs typeface="Calibri" panose="020F0502020204030204"/>
            </a:endParaRPr>
          </a:p>
          <a:p>
            <a:pPr marL="742950" indent="-514350">
              <a:buAutoNum type="alphaLcParenR"/>
            </a:pPr>
            <a:r>
              <a:rPr lang="en-US" sz="2400">
                <a:cs typeface="Calibri" panose="020F0502020204030204"/>
              </a:rPr>
              <a:t>Collective healing and well-being; and</a:t>
            </a:r>
          </a:p>
          <a:p>
            <a:pPr marL="742950" indent="-514350">
              <a:buAutoNum type="alphaLcParenR"/>
            </a:pPr>
            <a:r>
              <a:rPr lang="en-US" sz="2400">
                <a:cs typeface="Calibri" panose="020F0502020204030204"/>
              </a:rPr>
              <a:t>Transforming institutions and relationships that cause harm.</a:t>
            </a:r>
          </a:p>
          <a:p>
            <a:pPr marL="742950" indent="-514350">
              <a:buAutoNum type="alphaLcParenR"/>
            </a:pPr>
            <a:endParaRPr lang="en-US" sz="2400">
              <a:cs typeface="Calibri" panose="020F0502020204030204"/>
            </a:endParaRPr>
          </a:p>
          <a:p>
            <a:pPr indent="0" algn="r">
              <a:buNone/>
            </a:pPr>
            <a:r>
              <a:rPr lang="en-US" sz="1800">
                <a:cs typeface="Calibri" panose="020F0502020204030204"/>
              </a:rPr>
              <a:t>Needs Statement, </a:t>
            </a:r>
          </a:p>
          <a:p>
            <a:pPr indent="0" algn="r">
              <a:buNone/>
            </a:pPr>
            <a:r>
              <a:rPr lang="en-US" sz="1800">
                <a:cs typeface="Calibri" panose="020F0502020204030204"/>
              </a:rPr>
              <a:t>Kindred Southern Healing Justice Collaborative, 2014</a:t>
            </a:r>
          </a:p>
          <a:p>
            <a:pPr marL="0" indent="0">
              <a:buNone/>
            </a:pPr>
            <a:endParaRPr lang="en-US" sz="2400">
              <a:cs typeface="Calibri" panose="020F0502020204030204"/>
            </a:endParaRPr>
          </a:p>
        </p:txBody>
      </p:sp>
    </p:spTree>
    <p:extLst>
      <p:ext uri="{BB962C8B-B14F-4D97-AF65-F5344CB8AC3E}">
        <p14:creationId xmlns:p14="http://schemas.microsoft.com/office/powerpoint/2010/main" val="23389552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A3A6FA3-4829-570D-B715-345F521A847A}"/>
              </a:ext>
            </a:extLst>
          </p:cNvPr>
          <p:cNvSpPr>
            <a:spLocks noGrp="1"/>
          </p:cNvSpPr>
          <p:nvPr>
            <p:ph type="title"/>
          </p:nvPr>
        </p:nvSpPr>
        <p:spPr>
          <a:xfrm>
            <a:off x="841248" y="426720"/>
            <a:ext cx="10506456" cy="1919141"/>
          </a:xfrm>
        </p:spPr>
        <p:txBody>
          <a:bodyPr anchor="b">
            <a:normAutofit/>
          </a:bodyPr>
          <a:lstStyle/>
          <a:p>
            <a:r>
              <a:rPr lang="en-US" sz="6000">
                <a:cs typeface="Calibri Light"/>
              </a:rPr>
              <a:t>Community care is...</a:t>
            </a:r>
            <a:endParaRPr lang="en-US" sz="6000"/>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07F3796-B358-E244-4220-BC704C57847B}"/>
              </a:ext>
            </a:extLst>
          </p:cNvPr>
          <p:cNvSpPr>
            <a:spLocks noGrp="1"/>
          </p:cNvSpPr>
          <p:nvPr>
            <p:ph idx="1"/>
          </p:nvPr>
        </p:nvSpPr>
        <p:spPr>
          <a:xfrm>
            <a:off x="841248" y="3337269"/>
            <a:ext cx="10509504" cy="2905686"/>
          </a:xfrm>
        </p:spPr>
        <p:txBody>
          <a:bodyPr vert="horz" lIns="91440" tIns="45720" rIns="91440" bIns="45720" rtlCol="0" anchor="t">
            <a:normAutofit fontScale="92500" lnSpcReduction="10000"/>
          </a:bodyPr>
          <a:lstStyle/>
          <a:p>
            <a:r>
              <a:rPr lang="en-US" sz="1700">
                <a:ea typeface="+mn-lt"/>
                <a:cs typeface="+mn-lt"/>
              </a:rPr>
              <a:t>Sharing mental health journeys and tips</a:t>
            </a:r>
            <a:endParaRPr lang="en-US" sz="1700"/>
          </a:p>
          <a:p>
            <a:r>
              <a:rPr lang="en-US" sz="1700">
                <a:ea typeface="+mn-lt"/>
                <a:cs typeface="+mn-lt"/>
              </a:rPr>
              <a:t>Reminders to take medication</a:t>
            </a:r>
          </a:p>
          <a:p>
            <a:r>
              <a:rPr lang="en-US" sz="1700">
                <a:ea typeface="+mn-lt"/>
                <a:cs typeface="+mn-lt"/>
              </a:rPr>
              <a:t>Rides to an appointment</a:t>
            </a:r>
          </a:p>
          <a:p>
            <a:r>
              <a:rPr lang="en-US" sz="1700">
                <a:ea typeface="+mn-lt"/>
                <a:cs typeface="+mn-lt"/>
              </a:rPr>
              <a:t>Attending an appointment</a:t>
            </a:r>
          </a:p>
          <a:p>
            <a:r>
              <a:rPr lang="en-US" sz="1700">
                <a:ea typeface="+mn-lt"/>
                <a:cs typeface="+mn-lt"/>
              </a:rPr>
              <a:t>Advocating for quality care</a:t>
            </a:r>
          </a:p>
          <a:p>
            <a:r>
              <a:rPr lang="en-US" sz="1700">
                <a:ea typeface="+mn-lt"/>
                <a:cs typeface="+mn-lt"/>
              </a:rPr>
              <a:t>Cooking together</a:t>
            </a:r>
          </a:p>
          <a:p>
            <a:r>
              <a:rPr lang="en-US" sz="1700">
                <a:ea typeface="+mn-lt"/>
                <a:cs typeface="+mn-lt"/>
              </a:rPr>
              <a:t>Childcare</a:t>
            </a:r>
          </a:p>
          <a:p>
            <a:r>
              <a:rPr lang="en-US" sz="1700">
                <a:ea typeface="+mn-lt"/>
                <a:cs typeface="+mn-lt"/>
              </a:rPr>
              <a:t>Researching helpful mental wellness tools together</a:t>
            </a:r>
          </a:p>
          <a:p>
            <a:r>
              <a:rPr lang="en-US" sz="1700">
                <a:ea typeface="+mn-lt"/>
                <a:cs typeface="+mn-lt"/>
              </a:rPr>
              <a:t>Support groups</a:t>
            </a:r>
          </a:p>
        </p:txBody>
      </p:sp>
    </p:spTree>
    <p:extLst>
      <p:ext uri="{BB962C8B-B14F-4D97-AF65-F5344CB8AC3E}">
        <p14:creationId xmlns:p14="http://schemas.microsoft.com/office/powerpoint/2010/main" val="2651921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BB2B1F0-0DD6-4744-9A46-7A344FB48E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2391F57-1992-0A39-D98C-B39617D8CD2C}"/>
              </a:ext>
            </a:extLst>
          </p:cNvPr>
          <p:cNvSpPr>
            <a:spLocks noGrp="1"/>
          </p:cNvSpPr>
          <p:nvPr>
            <p:ph type="title"/>
          </p:nvPr>
        </p:nvSpPr>
        <p:spPr>
          <a:xfrm>
            <a:off x="841248" y="426720"/>
            <a:ext cx="10506456" cy="1919141"/>
          </a:xfrm>
        </p:spPr>
        <p:txBody>
          <a:bodyPr anchor="b">
            <a:normAutofit/>
          </a:bodyPr>
          <a:lstStyle/>
          <a:p>
            <a:r>
              <a:rPr lang="en-US" sz="6000">
                <a:cs typeface="Calibri Light"/>
              </a:rPr>
              <a:t>Embracing silenced wellness traditions</a:t>
            </a:r>
            <a:endParaRPr lang="en-US" sz="6000"/>
          </a:p>
        </p:txBody>
      </p:sp>
      <p:sp>
        <p:nvSpPr>
          <p:cNvPr id="10" name="Rectangle 9">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2899927"/>
            <a:ext cx="1045159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2776031"/>
            <a:ext cx="1873457"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8024DB7-C970-FFC4-EB80-F1B217653CA8}"/>
              </a:ext>
            </a:extLst>
          </p:cNvPr>
          <p:cNvSpPr>
            <a:spLocks noGrp="1"/>
          </p:cNvSpPr>
          <p:nvPr>
            <p:ph idx="1"/>
          </p:nvPr>
        </p:nvSpPr>
        <p:spPr>
          <a:xfrm>
            <a:off x="841248" y="3337269"/>
            <a:ext cx="10509504" cy="2905686"/>
          </a:xfrm>
        </p:spPr>
        <p:txBody>
          <a:bodyPr vert="horz" lIns="91440" tIns="45720" rIns="91440" bIns="45720" rtlCol="0" anchor="t">
            <a:normAutofit/>
          </a:bodyPr>
          <a:lstStyle/>
          <a:p>
            <a:r>
              <a:rPr lang="en-US" sz="1400">
                <a:ea typeface="+mn-lt"/>
                <a:cs typeface="+mn-lt"/>
              </a:rPr>
              <a:t>Mutual aid, </a:t>
            </a:r>
            <a:endParaRPr lang="en-US" sz="1400"/>
          </a:p>
          <a:p>
            <a:r>
              <a:rPr lang="en-US" sz="1400">
                <a:ea typeface="+mn-lt"/>
                <a:cs typeface="+mn-lt"/>
              </a:rPr>
              <a:t>Healing circles, </a:t>
            </a:r>
          </a:p>
          <a:p>
            <a:r>
              <a:rPr lang="en-US" sz="1400">
                <a:ea typeface="+mn-lt"/>
                <a:cs typeface="+mn-lt"/>
              </a:rPr>
              <a:t>Community Conversations, </a:t>
            </a:r>
          </a:p>
          <a:p>
            <a:r>
              <a:rPr lang="en-US" sz="1400">
                <a:ea typeface="+mn-lt"/>
                <a:cs typeface="+mn-lt"/>
              </a:rPr>
              <a:t>Peer Support, </a:t>
            </a:r>
          </a:p>
          <a:p>
            <a:r>
              <a:rPr lang="en-US" sz="1400">
                <a:ea typeface="+mn-lt"/>
                <a:cs typeface="+mn-lt"/>
              </a:rPr>
              <a:t>Doulas and Midwives, </a:t>
            </a:r>
          </a:p>
          <a:p>
            <a:r>
              <a:rPr lang="en-US" sz="1400">
                <a:ea typeface="+mn-lt"/>
                <a:cs typeface="+mn-lt"/>
              </a:rPr>
              <a:t>Religious and spiritual practices, </a:t>
            </a:r>
          </a:p>
          <a:p>
            <a:r>
              <a:rPr lang="en-US" sz="1400">
                <a:cs typeface="Calibri"/>
              </a:rPr>
              <a:t>Aromatherapies and natural herbs</a:t>
            </a:r>
          </a:p>
          <a:p>
            <a:r>
              <a:rPr lang="en-US" sz="1400">
                <a:cs typeface="Calibri"/>
              </a:rPr>
              <a:t>Diet and nutrition</a:t>
            </a:r>
          </a:p>
          <a:p>
            <a:r>
              <a:rPr lang="en-US" sz="1400">
                <a:cs typeface="Calibri"/>
              </a:rPr>
              <a:t>Creative expression (hip hop, mural art, etc.)</a:t>
            </a:r>
          </a:p>
          <a:p>
            <a:endParaRPr lang="en-US" sz="1400">
              <a:cs typeface="Calibri"/>
            </a:endParaRPr>
          </a:p>
        </p:txBody>
      </p:sp>
    </p:spTree>
    <p:extLst>
      <p:ext uri="{BB962C8B-B14F-4D97-AF65-F5344CB8AC3E}">
        <p14:creationId xmlns:p14="http://schemas.microsoft.com/office/powerpoint/2010/main" val="755660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1240487-567C-EBF0-711A-CA9D61CCAFBA}"/>
              </a:ext>
            </a:extLst>
          </p:cNvPr>
          <p:cNvSpPr>
            <a:spLocks noGrp="1"/>
          </p:cNvSpPr>
          <p:nvPr>
            <p:ph type="title"/>
          </p:nvPr>
        </p:nvSpPr>
        <p:spPr>
          <a:xfrm>
            <a:off x="686834" y="1153572"/>
            <a:ext cx="3200400" cy="4461163"/>
          </a:xfrm>
        </p:spPr>
        <p:txBody>
          <a:bodyPr>
            <a:normAutofit/>
          </a:bodyPr>
          <a:lstStyle/>
          <a:p>
            <a:r>
              <a:rPr lang="en-US">
                <a:solidFill>
                  <a:srgbClr val="FFFFFF"/>
                </a:solidFill>
                <a:cs typeface="Calibri Light"/>
              </a:rPr>
              <a:t>Mental Health Literacy</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0C3922D-31E0-39F7-FB1B-96F94A0FD1F2}"/>
              </a:ext>
            </a:extLst>
          </p:cNvPr>
          <p:cNvSpPr>
            <a:spLocks noGrp="1"/>
          </p:cNvSpPr>
          <p:nvPr>
            <p:ph idx="1"/>
          </p:nvPr>
        </p:nvSpPr>
        <p:spPr>
          <a:xfrm>
            <a:off x="4447308" y="591344"/>
            <a:ext cx="6906491" cy="5585619"/>
          </a:xfrm>
        </p:spPr>
        <p:txBody>
          <a:bodyPr vert="horz" lIns="91440" tIns="45720" rIns="91440" bIns="45720" rtlCol="0" anchor="ctr">
            <a:normAutofit lnSpcReduction="10000"/>
          </a:bodyPr>
          <a:lstStyle/>
          <a:p>
            <a:pPr marL="0" indent="0">
              <a:buNone/>
            </a:pPr>
            <a:r>
              <a:rPr lang="en-US" sz="2200">
                <a:cs typeface="Calibri"/>
              </a:rPr>
              <a:t>"Knowledge and beliefs about mental disorders which aids in their recognition, management or prevention."</a:t>
            </a:r>
          </a:p>
          <a:p>
            <a:pPr marL="0" indent="0">
              <a:buNone/>
            </a:pPr>
            <a:endParaRPr lang="en-US" sz="2200">
              <a:cs typeface="Calibri"/>
            </a:endParaRPr>
          </a:p>
          <a:p>
            <a:pPr marL="514350" indent="-514350">
              <a:buAutoNum type="alphaLcParenR"/>
            </a:pPr>
            <a:r>
              <a:rPr lang="en-US" sz="2200">
                <a:cs typeface="Calibri"/>
              </a:rPr>
              <a:t>The ability to recognize specific disorders or different types of psychological distress;</a:t>
            </a:r>
          </a:p>
          <a:p>
            <a:pPr marL="514350" indent="-514350">
              <a:buAutoNum type="alphaLcParenR"/>
            </a:pPr>
            <a:r>
              <a:rPr lang="en-US" sz="2200">
                <a:cs typeface="Calibri"/>
              </a:rPr>
              <a:t>Knowledge and beliefs about risk factors and causes;</a:t>
            </a:r>
          </a:p>
          <a:p>
            <a:pPr marL="514350" indent="-514350">
              <a:buAutoNum type="alphaLcParenR"/>
            </a:pPr>
            <a:r>
              <a:rPr lang="en-US" sz="2200">
                <a:cs typeface="Calibri"/>
              </a:rPr>
              <a:t>Knowledge and beliefs about self-help interventions;</a:t>
            </a:r>
          </a:p>
          <a:p>
            <a:pPr marL="514350" indent="-514350">
              <a:buAutoNum type="alphaLcParenR"/>
            </a:pPr>
            <a:r>
              <a:rPr lang="en-US" sz="2200">
                <a:cs typeface="Calibri"/>
              </a:rPr>
              <a:t>Knowledge and beliefs about professional help available;</a:t>
            </a:r>
          </a:p>
          <a:p>
            <a:pPr marL="514350" indent="-514350">
              <a:buAutoNum type="alphaLcParenR"/>
            </a:pPr>
            <a:r>
              <a:rPr lang="en-US" sz="2200">
                <a:cs typeface="Calibri"/>
              </a:rPr>
              <a:t>Attitudes which facilitate recognition and appropriate help-seeking; and</a:t>
            </a:r>
          </a:p>
          <a:p>
            <a:pPr marL="514350" indent="-514350">
              <a:buAutoNum type="alphaLcParenR"/>
            </a:pPr>
            <a:r>
              <a:rPr lang="en-US" sz="2200">
                <a:cs typeface="Calibri"/>
              </a:rPr>
              <a:t>Knowledge of how to seek mental health information</a:t>
            </a:r>
          </a:p>
          <a:p>
            <a:pPr marL="514350" indent="-514350">
              <a:buAutoNum type="alphaLcParenR"/>
            </a:pPr>
            <a:endParaRPr lang="en-US" sz="2200">
              <a:cs typeface="Calibri"/>
            </a:endParaRPr>
          </a:p>
          <a:p>
            <a:pPr marL="0" indent="0" algn="r">
              <a:buNone/>
            </a:pPr>
            <a:r>
              <a:rPr lang="en-US" sz="1800" err="1">
                <a:cs typeface="Calibri"/>
              </a:rPr>
              <a:t>Jorm</a:t>
            </a:r>
            <a:r>
              <a:rPr lang="en-US" sz="1800">
                <a:cs typeface="Calibri"/>
              </a:rPr>
              <a:t>, AF, 2000, Mental Health Literacy- Public Knowledge and Beliefs About Mental Disorders, British Journal of Psychiatry</a:t>
            </a:r>
          </a:p>
          <a:p>
            <a:pPr marL="514350" indent="-514350">
              <a:buAutoNum type="alphaLcParenR"/>
            </a:pPr>
            <a:endParaRPr lang="en-US" sz="2200">
              <a:cs typeface="Calibri"/>
            </a:endParaRPr>
          </a:p>
        </p:txBody>
      </p:sp>
    </p:spTree>
    <p:extLst>
      <p:ext uri="{BB962C8B-B14F-4D97-AF65-F5344CB8AC3E}">
        <p14:creationId xmlns:p14="http://schemas.microsoft.com/office/powerpoint/2010/main" val="19869518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777E57D-6A88-4B5B-A068-2BA7FF4E8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35B7D4-36E6-4A59-F30D-C2EBBC85C992}"/>
              </a:ext>
            </a:extLst>
          </p:cNvPr>
          <p:cNvSpPr>
            <a:spLocks noGrp="1"/>
          </p:cNvSpPr>
          <p:nvPr>
            <p:ph type="title"/>
          </p:nvPr>
        </p:nvSpPr>
        <p:spPr>
          <a:xfrm>
            <a:off x="841248" y="502920"/>
            <a:ext cx="10509504" cy="1975104"/>
          </a:xfrm>
        </p:spPr>
        <p:txBody>
          <a:bodyPr anchor="b">
            <a:normAutofit/>
          </a:bodyPr>
          <a:lstStyle/>
          <a:p>
            <a:r>
              <a:rPr lang="en-US" sz="5400">
                <a:cs typeface="Calibri Light"/>
              </a:rPr>
              <a:t>Social Justice- Informed </a:t>
            </a:r>
            <a:br>
              <a:rPr lang="en-US" sz="5400">
                <a:cs typeface="Calibri Light"/>
              </a:rPr>
            </a:br>
            <a:r>
              <a:rPr lang="en-US" sz="5400">
                <a:cs typeface="Calibri Light"/>
              </a:rPr>
              <a:t>Mental Health Literacy (SJM)</a:t>
            </a:r>
          </a:p>
        </p:txBody>
      </p:sp>
      <p:sp>
        <p:nvSpPr>
          <p:cNvPr id="10" name="Rectangle 9">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772" y="0"/>
            <a:ext cx="10506456"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289407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CCF35E3-9DFE-4D68-C1D0-43251856420A}"/>
              </a:ext>
            </a:extLst>
          </p:cNvPr>
          <p:cNvSpPr>
            <a:spLocks noGrp="1"/>
          </p:cNvSpPr>
          <p:nvPr>
            <p:ph idx="1"/>
          </p:nvPr>
        </p:nvSpPr>
        <p:spPr>
          <a:xfrm>
            <a:off x="841248" y="3328416"/>
            <a:ext cx="10509504" cy="2715768"/>
          </a:xfrm>
        </p:spPr>
        <p:txBody>
          <a:bodyPr vert="horz" lIns="91440" tIns="45720" rIns="91440" bIns="45720" rtlCol="0">
            <a:normAutofit/>
          </a:bodyPr>
          <a:lstStyle/>
          <a:p>
            <a:pPr marL="0" indent="0">
              <a:buNone/>
            </a:pPr>
            <a:r>
              <a:rPr lang="en-US" sz="1500">
                <a:ea typeface="+mn-lt"/>
                <a:cs typeface="+mn-lt"/>
              </a:rPr>
              <a:t>"We define SJM as, </a:t>
            </a:r>
            <a:r>
              <a:rPr lang="en-US" sz="1500" i="1">
                <a:ea typeface="+mn-lt"/>
                <a:cs typeface="+mn-lt"/>
              </a:rPr>
              <a:t>“Mental health education framed in the social-historical context of inequality that aids in the skills building, healing and liberation of communities.” </a:t>
            </a:r>
            <a:r>
              <a:rPr lang="en-US" sz="1500">
                <a:ea typeface="+mn-lt"/>
                <a:cs typeface="+mn-lt"/>
              </a:rPr>
              <a:t>We created Social Justice Informed Mental Health Literacy (SJM) because traditional mental health literacy models fail at contextualizing how the histories of racism, misogynoir, and homophobia influence mental health stressors and outcomes today. For example, it is not enough to simply state that Black people report higher levels of psychological distress than whites [3], we have to address the historical context that has created this reality. From our desire to affirm the legacy of Black people’s experiences with psychology, SJM was born."</a:t>
            </a:r>
          </a:p>
          <a:p>
            <a:pPr marL="0" indent="0">
              <a:buNone/>
            </a:pPr>
            <a:endParaRPr lang="en-US" sz="1500">
              <a:cs typeface="Calibri"/>
            </a:endParaRPr>
          </a:p>
          <a:p>
            <a:pPr marL="0" indent="0">
              <a:buNone/>
            </a:pPr>
            <a:r>
              <a:rPr lang="en-US" sz="1500">
                <a:cs typeface="Calibri"/>
              </a:rPr>
              <a:t>Yolo Akili Robinson, RYT, Founder </a:t>
            </a:r>
            <a:r>
              <a:rPr lang="en-US" sz="1500">
                <a:ea typeface="+mn-lt"/>
                <a:cs typeface="+mn-lt"/>
              </a:rPr>
              <a:t>&amp; Executive Director of BEAM (Black Emotional &amp; Mental Health Collective)</a:t>
            </a:r>
          </a:p>
          <a:p>
            <a:pPr marL="0" indent="0">
              <a:buNone/>
            </a:pPr>
            <a:endParaRPr lang="en-US" sz="1500">
              <a:cs typeface="Calibri"/>
            </a:endParaRPr>
          </a:p>
          <a:p>
            <a:pPr marL="0" indent="0">
              <a:buNone/>
            </a:pPr>
            <a:r>
              <a:rPr lang="en-US" sz="1500">
                <a:ea typeface="+mn-lt"/>
                <a:cs typeface="+mn-lt"/>
                <a:hlinkClick r:id="rId2"/>
              </a:rPr>
              <a:t>Huffington Post | Why Black Mental Health Literacy Matters</a:t>
            </a:r>
            <a:endParaRPr lang="en-US" sz="1500"/>
          </a:p>
        </p:txBody>
      </p:sp>
    </p:spTree>
    <p:extLst>
      <p:ext uri="{BB962C8B-B14F-4D97-AF65-F5344CB8AC3E}">
        <p14:creationId xmlns:p14="http://schemas.microsoft.com/office/powerpoint/2010/main" val="2643896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21173-1B9A-FEAC-552F-71D08000E51C}"/>
              </a:ext>
            </a:extLst>
          </p:cNvPr>
          <p:cNvSpPr>
            <a:spLocks noGrp="1"/>
          </p:cNvSpPr>
          <p:nvPr>
            <p:ph type="title"/>
          </p:nvPr>
        </p:nvSpPr>
        <p:spPr/>
        <p:txBody>
          <a:bodyPr/>
          <a:lstStyle/>
          <a:p>
            <a:r>
              <a:rPr lang="en-US" dirty="0">
                <a:solidFill>
                  <a:schemeClr val="accent2">
                    <a:lumMod val="75000"/>
                  </a:schemeClr>
                </a:solidFill>
                <a:latin typeface="Franklin Gothic Demi" panose="020B0703020102020204" pitchFamily="34" charset="0"/>
              </a:rPr>
              <a:t>Reflections</a:t>
            </a:r>
          </a:p>
        </p:txBody>
      </p:sp>
      <p:sp>
        <p:nvSpPr>
          <p:cNvPr id="3" name="Content Placeholder 2">
            <a:extLst>
              <a:ext uri="{FF2B5EF4-FFF2-40B4-BE49-F238E27FC236}">
                <a16:creationId xmlns:a16="http://schemas.microsoft.com/office/drawing/2014/main" id="{BA8131C0-4D63-6722-77A2-E17C42D1F452}"/>
              </a:ext>
            </a:extLst>
          </p:cNvPr>
          <p:cNvSpPr>
            <a:spLocks noGrp="1"/>
          </p:cNvSpPr>
          <p:nvPr>
            <p:ph idx="1"/>
          </p:nvPr>
        </p:nvSpPr>
        <p:spPr>
          <a:xfrm>
            <a:off x="838200" y="1825625"/>
            <a:ext cx="4446319" cy="4351338"/>
          </a:xfrm>
        </p:spPr>
        <p:txBody>
          <a:bodyPr>
            <a:normAutofit/>
          </a:bodyPr>
          <a:lstStyle/>
          <a:p>
            <a:pPr marL="342900" marR="0" lvl="0" indent="-342900">
              <a:lnSpc>
                <a:spcPct val="107000"/>
              </a:lnSpc>
              <a:spcBef>
                <a:spcPts val="0"/>
              </a:spcBef>
              <a:spcAft>
                <a:spcPts val="800"/>
              </a:spcAft>
              <a:buFont typeface="Symbol" panose="05050102010706020507" pitchFamily="18" charset="2"/>
              <a:buChar char=""/>
            </a:pPr>
            <a:r>
              <a:rPr lang="en-US" sz="2400" dirty="0">
                <a:effectLst/>
                <a:latin typeface="Arial" panose="020B0604020202020204" pitchFamily="34" charset="0"/>
                <a:ea typeface="Times New Roman" panose="02020603050405020304" pitchFamily="18" charset="0"/>
                <a:cs typeface="Arial" panose="020B0604020202020204" pitchFamily="34" charset="0"/>
              </a:rPr>
              <a:t>What have been your experiences returning to your workplaces after your participation in the </a:t>
            </a:r>
            <a:r>
              <a:rPr lang="en-US" sz="2400" dirty="0">
                <a:latin typeface="Arial" panose="020B0604020202020204" pitchFamily="34" charset="0"/>
                <a:ea typeface="Times New Roman" panose="02020603050405020304" pitchFamily="18" charset="0"/>
                <a:cs typeface="Arial" panose="020B0604020202020204" pitchFamily="34" charset="0"/>
              </a:rPr>
              <a:t>December</a:t>
            </a:r>
            <a:r>
              <a:rPr lang="en-US" sz="2400" dirty="0">
                <a:effectLst/>
                <a:latin typeface="Arial" panose="020B0604020202020204" pitchFamily="34" charset="0"/>
                <a:ea typeface="Times New Roman" panose="02020603050405020304" pitchFamily="18" charset="0"/>
                <a:cs typeface="Arial" panose="020B0604020202020204" pitchFamily="34" charset="0"/>
              </a:rPr>
              <a:t> session?</a:t>
            </a:r>
          </a:p>
          <a:p>
            <a:pPr marL="342900" marR="0" lvl="0" indent="-342900">
              <a:lnSpc>
                <a:spcPct val="107000"/>
              </a:lnSpc>
              <a:spcBef>
                <a:spcPts val="0"/>
              </a:spcBef>
              <a:spcAft>
                <a:spcPts val="800"/>
              </a:spcAft>
              <a:buFont typeface="Symbol" panose="05050102010706020507" pitchFamily="18" charset="2"/>
              <a:buChar char=""/>
            </a:pPr>
            <a:r>
              <a:rPr lang="en-US" sz="2400" dirty="0">
                <a:latin typeface="Arial" panose="020B0604020202020204" pitchFamily="34" charset="0"/>
                <a:ea typeface="Calibri" panose="020F0502020204030204" pitchFamily="34" charset="0"/>
                <a:cs typeface="Arial" panose="020B0604020202020204" pitchFamily="34" charset="0"/>
              </a:rPr>
              <a:t>Have you been able to apply any strategies from our last session?</a:t>
            </a: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12EB4E8-0B1C-0F0A-31D9-C82F840CE2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2DB14-2E34-4DC2-BD26-090D2955C2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picture containing text, sign&#10;&#10;Description automatically generated">
            <a:extLst>
              <a:ext uri="{FF2B5EF4-FFF2-40B4-BE49-F238E27FC236}">
                <a16:creationId xmlns:a16="http://schemas.microsoft.com/office/drawing/2014/main" id="{1EABA625-225A-ADBF-0FE6-0DED7DC1C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95" y="6090468"/>
            <a:ext cx="612445" cy="626025"/>
          </a:xfrm>
          <a:prstGeom prst="rect">
            <a:avLst/>
          </a:prstGeom>
        </p:spPr>
      </p:pic>
      <p:sp>
        <p:nvSpPr>
          <p:cNvPr id="8" name="Rectangle 7">
            <a:extLst>
              <a:ext uri="{FF2B5EF4-FFF2-40B4-BE49-F238E27FC236}">
                <a16:creationId xmlns:a16="http://schemas.microsoft.com/office/drawing/2014/main" id="{D466B45F-6FEA-1283-1A41-079BE2B49B69}"/>
              </a:ext>
            </a:extLst>
          </p:cNvPr>
          <p:cNvSpPr/>
          <p:nvPr/>
        </p:nvSpPr>
        <p:spPr>
          <a:xfrm>
            <a:off x="368433" y="1345409"/>
            <a:ext cx="11823567" cy="297652"/>
          </a:xfrm>
          <a:prstGeom prst="rect">
            <a:avLst/>
          </a:prstGeom>
          <a:solidFill>
            <a:srgbClr val="0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Round stepping stones placed in water">
            <a:extLst>
              <a:ext uri="{FF2B5EF4-FFF2-40B4-BE49-F238E27FC236}">
                <a16:creationId xmlns:a16="http://schemas.microsoft.com/office/drawing/2014/main" id="{F0D578D9-FCAC-AC59-B9BB-F6C1D1913A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2057127"/>
            <a:ext cx="6705600" cy="4023360"/>
          </a:xfrm>
          <a:prstGeom prst="rect">
            <a:avLst/>
          </a:prstGeom>
        </p:spPr>
      </p:pic>
    </p:spTree>
    <p:extLst>
      <p:ext uri="{BB962C8B-B14F-4D97-AF65-F5344CB8AC3E}">
        <p14:creationId xmlns:p14="http://schemas.microsoft.com/office/powerpoint/2010/main" val="1910427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Freeform: Shape 18">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C35B7D4-36E6-4A59-F30D-C2EBBC85C992}"/>
              </a:ext>
            </a:extLst>
          </p:cNvPr>
          <p:cNvSpPr>
            <a:spLocks noGrp="1"/>
          </p:cNvSpPr>
          <p:nvPr>
            <p:ph type="title"/>
          </p:nvPr>
        </p:nvSpPr>
        <p:spPr>
          <a:xfrm>
            <a:off x="621792" y="1161288"/>
            <a:ext cx="3602736" cy="4526280"/>
          </a:xfrm>
        </p:spPr>
        <p:txBody>
          <a:bodyPr>
            <a:normAutofit/>
          </a:bodyPr>
          <a:lstStyle/>
          <a:p>
            <a:r>
              <a:rPr lang="en-US" sz="4000">
                <a:cs typeface="Calibri Light"/>
              </a:rPr>
              <a:t>Social Justice- Informed </a:t>
            </a:r>
            <a:br>
              <a:rPr lang="en-US" sz="4000">
                <a:cs typeface="Calibri Light"/>
              </a:rPr>
            </a:br>
            <a:r>
              <a:rPr lang="en-US" sz="4000">
                <a:cs typeface="Calibri Light"/>
              </a:rPr>
              <a:t>Mental Health Literacy (SJM)</a:t>
            </a:r>
          </a:p>
        </p:txBody>
      </p:sp>
      <p:sp>
        <p:nvSpPr>
          <p:cNvPr id="23" name="Rectangle 22">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CCF35E3-9DFE-4D68-C1D0-43251856420A}"/>
              </a:ext>
            </a:extLst>
          </p:cNvPr>
          <p:cNvSpPr>
            <a:spLocks noGrp="1"/>
          </p:cNvSpPr>
          <p:nvPr>
            <p:ph idx="1"/>
          </p:nvPr>
        </p:nvSpPr>
        <p:spPr>
          <a:xfrm>
            <a:off x="5434149" y="459213"/>
            <a:ext cx="5916603" cy="5998759"/>
          </a:xfrm>
        </p:spPr>
        <p:txBody>
          <a:bodyPr vert="horz" lIns="91440" tIns="45720" rIns="91440" bIns="45720" rtlCol="0" anchor="ctr">
            <a:normAutofit/>
          </a:bodyPr>
          <a:lstStyle/>
          <a:p>
            <a:pPr>
              <a:buNone/>
            </a:pPr>
            <a:r>
              <a:rPr lang="en-US" sz="1300">
                <a:ea typeface="+mn-lt"/>
                <a:cs typeface="+mn-lt"/>
              </a:rPr>
              <a:t>"In addition to the definition, BEAM has created principles for SJM, built upon the pioneering work of multicultural and Black feminists and womanists. These principles state that in relation to Black communities an SJM approach must:</a:t>
            </a:r>
            <a:endParaRPr lang="en-US" sz="1300">
              <a:cs typeface="Calibri" panose="020F0502020204030204"/>
            </a:endParaRPr>
          </a:p>
          <a:p>
            <a:pPr>
              <a:buFont typeface="Arial"/>
              <a:buChar char="•"/>
            </a:pPr>
            <a:r>
              <a:rPr lang="en-US" sz="1300">
                <a:ea typeface="+mn-lt"/>
                <a:cs typeface="+mn-lt"/>
              </a:rPr>
              <a:t>Validate and give voice to the legacy of harm in Black communities.</a:t>
            </a:r>
            <a:endParaRPr lang="en-US" sz="1300">
              <a:cs typeface="Calibri" panose="020F0502020204030204"/>
            </a:endParaRPr>
          </a:p>
          <a:p>
            <a:pPr>
              <a:buFont typeface="Arial"/>
              <a:buChar char="•"/>
            </a:pPr>
            <a:r>
              <a:rPr lang="en-US" sz="1300">
                <a:ea typeface="+mn-lt"/>
                <a:cs typeface="+mn-lt"/>
              </a:rPr>
              <a:t>Affirm and acknowledge the historic and present-day resilience, defiance, coping skills and strategies in Black communities.</a:t>
            </a:r>
            <a:endParaRPr lang="en-US" sz="1300">
              <a:cs typeface="Calibri" panose="020F0502020204030204"/>
            </a:endParaRPr>
          </a:p>
          <a:p>
            <a:pPr>
              <a:buFont typeface="Arial"/>
              <a:buChar char="•"/>
            </a:pPr>
            <a:r>
              <a:rPr lang="en-US" sz="1300">
                <a:ea typeface="+mn-lt"/>
                <a:cs typeface="+mn-lt"/>
              </a:rPr>
              <a:t>Coach community members on how to offer first-responder support to mental health challenges and crises.</a:t>
            </a:r>
            <a:endParaRPr lang="en-US" sz="1300">
              <a:cs typeface="Calibri" panose="020F0502020204030204"/>
            </a:endParaRPr>
          </a:p>
          <a:p>
            <a:pPr>
              <a:buFont typeface="Arial"/>
              <a:buChar char="•"/>
            </a:pPr>
            <a:r>
              <a:rPr lang="en-US" sz="1300">
                <a:ea typeface="+mn-lt"/>
                <a:cs typeface="+mn-lt"/>
              </a:rPr>
              <a:t>Cultivate skills that promote agency in engaging mental health professionals and basic knowledge of mental health interventions/treatments and systems.</a:t>
            </a:r>
            <a:endParaRPr lang="en-US" sz="1300">
              <a:cs typeface="Calibri" panose="020F0502020204030204"/>
            </a:endParaRPr>
          </a:p>
          <a:p>
            <a:pPr>
              <a:buFont typeface="Arial"/>
              <a:buChar char="•"/>
            </a:pPr>
            <a:r>
              <a:rPr lang="en-US" sz="1300">
                <a:ea typeface="+mn-lt"/>
                <a:cs typeface="+mn-lt"/>
              </a:rPr>
              <a:t>Facilitate consciousness-raising and direct action to address social inequities and conditions that impact Black mental health––such as transphobia, racism, ableism, misogynoir, HIV/AIDS, and homophobia.</a:t>
            </a:r>
            <a:endParaRPr lang="en-US" sz="1300">
              <a:cs typeface="Calibri" panose="020F0502020204030204"/>
            </a:endParaRPr>
          </a:p>
          <a:p>
            <a:pPr>
              <a:buFont typeface="Arial"/>
              <a:buChar char="•"/>
            </a:pPr>
            <a:r>
              <a:rPr lang="en-US" sz="1300">
                <a:ea typeface="+mn-lt"/>
                <a:cs typeface="+mn-lt"/>
              </a:rPr>
              <a:t>Advocate and organize for accessible, innovative models of mental healthcare.</a:t>
            </a:r>
            <a:endParaRPr lang="en-US" sz="1300">
              <a:cs typeface="Calibri" panose="020F0502020204030204"/>
            </a:endParaRPr>
          </a:p>
          <a:p>
            <a:pPr>
              <a:buFont typeface="Arial"/>
              <a:buChar char="•"/>
            </a:pPr>
            <a:r>
              <a:rPr lang="en-US" sz="1300">
                <a:ea typeface="+mn-lt"/>
                <a:cs typeface="+mn-lt"/>
              </a:rPr>
              <a:t>Equip community members with knowledge and tools that support healthy mental health coping skills and healing."</a:t>
            </a:r>
            <a:endParaRPr lang="en-US" sz="1300">
              <a:cs typeface="Calibri"/>
            </a:endParaRPr>
          </a:p>
          <a:p>
            <a:pPr>
              <a:buFont typeface="Arial"/>
              <a:buChar char="•"/>
            </a:pPr>
            <a:endParaRPr lang="en-US" sz="1300">
              <a:cs typeface="Calibri"/>
            </a:endParaRPr>
          </a:p>
          <a:p>
            <a:pPr marL="0" indent="0">
              <a:buNone/>
            </a:pPr>
            <a:r>
              <a:rPr lang="en-US" sz="1300">
                <a:ea typeface="+mn-lt"/>
                <a:cs typeface="+mn-lt"/>
              </a:rPr>
              <a:t>Yolo Akili Robinson, RYT, Founder &amp; Executive Director of BEAM (Black Emotional &amp; Mental Health Collective)</a:t>
            </a:r>
          </a:p>
          <a:p>
            <a:pPr marL="0" indent="0">
              <a:buNone/>
            </a:pPr>
            <a:r>
              <a:rPr lang="en-US" sz="1300">
                <a:ea typeface="+mn-lt"/>
                <a:cs typeface="+mn-lt"/>
                <a:hlinkClick r:id="rId2"/>
              </a:rPr>
              <a:t>Huffington Post | Why Black Mental Health Literacy Matters</a:t>
            </a:r>
            <a:endParaRPr lang="en-US" sz="1300">
              <a:cs typeface="Calibri" panose="020F0502020204030204"/>
            </a:endParaRPr>
          </a:p>
        </p:txBody>
      </p:sp>
    </p:spTree>
    <p:extLst>
      <p:ext uri="{BB962C8B-B14F-4D97-AF65-F5344CB8AC3E}">
        <p14:creationId xmlns:p14="http://schemas.microsoft.com/office/powerpoint/2010/main" val="18790558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14ED94A-C85D-4CD3-4205-438D21CE6B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217" y="-1"/>
            <a:ext cx="5213267" cy="6883030"/>
            <a:chOff x="-19217" y="-1"/>
            <a:chExt cx="5213267" cy="6883030"/>
          </a:xfrm>
        </p:grpSpPr>
        <p:sp>
          <p:nvSpPr>
            <p:cNvPr id="27" name="Rectangle 26">
              <a:extLst>
                <a:ext uri="{FF2B5EF4-FFF2-40B4-BE49-F238E27FC236}">
                  <a16:creationId xmlns:a16="http://schemas.microsoft.com/office/drawing/2014/main" id="{E642BDB2-BF67-1D53-1C70-0B41D709E4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06" y="0"/>
              <a:ext cx="5204956" cy="6883029"/>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a:extLst>
                <a:ext uri="{FF2B5EF4-FFF2-40B4-BE49-F238E27FC236}">
                  <a16:creationId xmlns:a16="http://schemas.microsoft.com/office/drawing/2014/main" id="{58E0D8CE-5DBF-B664-EB48-C29BF8AB48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19217" y="1731909"/>
              <a:ext cx="5204963"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DFD140CE-7DE2-C88F-5EAE-F45EB69E6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10" y="6723"/>
              <a:ext cx="3834567"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557E87E3-413F-10EF-63D8-6016E986C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844601" y="833689"/>
              <a:ext cx="6872341" cy="5204961"/>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08BCB43D-5C66-7ACA-96EF-9AC2F452E22F}"/>
              </a:ext>
            </a:extLst>
          </p:cNvPr>
          <p:cNvSpPr>
            <a:spLocks noGrp="1"/>
          </p:cNvSpPr>
          <p:nvPr>
            <p:ph idx="1"/>
          </p:nvPr>
        </p:nvSpPr>
        <p:spPr>
          <a:xfrm>
            <a:off x="731974" y="1842787"/>
            <a:ext cx="3702579" cy="3204171"/>
          </a:xfrm>
        </p:spPr>
        <p:txBody>
          <a:bodyPr vert="horz" lIns="91440" tIns="45720" rIns="91440" bIns="45720" rtlCol="0">
            <a:normAutofit/>
          </a:bodyPr>
          <a:lstStyle/>
          <a:p>
            <a:pPr marL="0" indent="0" algn="ctr">
              <a:buNone/>
            </a:pPr>
            <a:r>
              <a:rPr lang="en-US" sz="1700" dirty="0">
                <a:solidFill>
                  <a:srgbClr val="FFFFFF"/>
                </a:solidFill>
                <a:cs typeface="Calibri"/>
              </a:rPr>
              <a:t>Steel Smiling seeks to bridge the gap between community members and mental health support through education, advocacy, and awareness.</a:t>
            </a:r>
          </a:p>
          <a:p>
            <a:pPr marL="0" indent="0" algn="ctr">
              <a:buNone/>
            </a:pPr>
            <a:endParaRPr lang="en-US" sz="1700" dirty="0">
              <a:solidFill>
                <a:srgbClr val="FFFFFF"/>
              </a:solidFill>
              <a:cs typeface="Calibri"/>
            </a:endParaRPr>
          </a:p>
          <a:p>
            <a:pPr marL="0" indent="0" algn="ctr">
              <a:buNone/>
            </a:pPr>
            <a:r>
              <a:rPr lang="en-US" sz="1700" dirty="0">
                <a:solidFill>
                  <a:srgbClr val="FFFFFF"/>
                </a:solidFill>
                <a:cs typeface="Calibri"/>
              </a:rPr>
              <a:t>Mapping, supporting, resourcing the Black Mental Health Ecosystem</a:t>
            </a:r>
          </a:p>
          <a:p>
            <a:pPr marL="0" indent="0" algn="ctr">
              <a:buNone/>
            </a:pPr>
            <a:endParaRPr lang="en-US" sz="1700" dirty="0">
              <a:solidFill>
                <a:srgbClr val="FFFFFF"/>
              </a:solidFill>
              <a:cs typeface="Calibri"/>
            </a:endParaRPr>
          </a:p>
          <a:p>
            <a:pPr marL="0" indent="0" algn="ctr">
              <a:buNone/>
            </a:pPr>
            <a:r>
              <a:rPr lang="en-US" sz="1700" dirty="0">
                <a:solidFill>
                  <a:srgbClr val="FFFFFF"/>
                </a:solidFill>
                <a:cs typeface="Calibri"/>
              </a:rPr>
              <a:t>An "Organization in residence" of Neighborhood Allies</a:t>
            </a:r>
          </a:p>
        </p:txBody>
      </p:sp>
      <p:pic>
        <p:nvPicPr>
          <p:cNvPr id="5" name="Picture 4" descr="A logo of a city&#10;&#10;Description automatically generated">
            <a:extLst>
              <a:ext uri="{FF2B5EF4-FFF2-40B4-BE49-F238E27FC236}">
                <a16:creationId xmlns:a16="http://schemas.microsoft.com/office/drawing/2014/main" id="{739EA280-5D04-1D66-1D7D-00AFFCF287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5304" y="1499091"/>
            <a:ext cx="5407002" cy="3859817"/>
          </a:xfrm>
          <a:prstGeom prst="rect">
            <a:avLst/>
          </a:prstGeom>
        </p:spPr>
      </p:pic>
    </p:spTree>
    <p:extLst>
      <p:ext uri="{BB962C8B-B14F-4D97-AF65-F5344CB8AC3E}">
        <p14:creationId xmlns:p14="http://schemas.microsoft.com/office/powerpoint/2010/main" val="792759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281CDF8-95B1-7C5D-6694-DDEAF8687821}"/>
              </a:ext>
            </a:extLst>
          </p:cNvPr>
          <p:cNvSpPr>
            <a:spLocks noGrp="1"/>
          </p:cNvSpPr>
          <p:nvPr>
            <p:ph type="title"/>
          </p:nvPr>
        </p:nvSpPr>
        <p:spPr>
          <a:xfrm>
            <a:off x="686834" y="1153572"/>
            <a:ext cx="3200400" cy="4461163"/>
          </a:xfrm>
        </p:spPr>
        <p:txBody>
          <a:bodyPr>
            <a:normAutofit/>
          </a:bodyPr>
          <a:lstStyle/>
          <a:p>
            <a:r>
              <a:rPr lang="en-US">
                <a:solidFill>
                  <a:srgbClr val="FFFFFF"/>
                </a:solidFill>
                <a:cs typeface="Calibri Light"/>
              </a:rPr>
              <a:t>Beams to Bridges</a:t>
            </a:r>
            <a:endParaRPr lang="en-US">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1197A75-B764-4D58-9DCC-E8EAAAEC7BC9}"/>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en-US" sz="2200">
                <a:cs typeface="Calibri"/>
              </a:rPr>
              <a:t>Programming includes comprehensive classroom and community mental health training- Mental health overview including review of common mental health concerns (anxiety, depression, trauma, substance use, relationships and conflict resolution), available treatments and how to find help, how to provide support during a mental health crisis including Mental Health First Aid for Adults and Youth, facilitating mental health conversations, fostering community conversations, and meeting resource providers.</a:t>
            </a:r>
          </a:p>
          <a:p>
            <a:r>
              <a:rPr lang="en-US" sz="2200">
                <a:cs typeface="Calibri"/>
              </a:rPr>
              <a:t>Program tenets: Healing justice framework with emphasis on sharing experiences and healing through collective support.</a:t>
            </a:r>
          </a:p>
          <a:p>
            <a:r>
              <a:rPr lang="en-US" sz="2200">
                <a:cs typeface="Calibri"/>
              </a:rPr>
              <a:t>Participants receive a stipend for participation and emergency financial support as needed </a:t>
            </a:r>
          </a:p>
          <a:p>
            <a:endParaRPr lang="en-US" sz="2200">
              <a:cs typeface="Calibri"/>
            </a:endParaRPr>
          </a:p>
        </p:txBody>
      </p:sp>
    </p:spTree>
    <p:extLst>
      <p:ext uri="{BB962C8B-B14F-4D97-AF65-F5344CB8AC3E}">
        <p14:creationId xmlns:p14="http://schemas.microsoft.com/office/powerpoint/2010/main" val="40803108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E9C7464-BD1F-8626-D108-FAF7261FAE07}"/>
              </a:ext>
            </a:extLst>
          </p:cNvPr>
          <p:cNvSpPr>
            <a:spLocks noGrp="1"/>
          </p:cNvSpPr>
          <p:nvPr>
            <p:ph type="title"/>
          </p:nvPr>
        </p:nvSpPr>
        <p:spPr>
          <a:xfrm>
            <a:off x="838200" y="365125"/>
            <a:ext cx="10515600" cy="1325563"/>
          </a:xfrm>
        </p:spPr>
        <p:txBody>
          <a:bodyPr>
            <a:normAutofit/>
          </a:bodyPr>
          <a:lstStyle/>
          <a:p>
            <a:r>
              <a:rPr lang="en-US" sz="5400" dirty="0">
                <a:ea typeface="+mj-lt"/>
                <a:cs typeface="+mj-lt"/>
              </a:rPr>
              <a:t>Black Mental Health Fund</a:t>
            </a:r>
          </a:p>
        </p:txBody>
      </p:sp>
      <p:sp>
        <p:nvSpPr>
          <p:cNvPr id="5"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30E82D1-81C6-EAAD-3665-9557F8B928D7}"/>
              </a:ext>
            </a:extLst>
          </p:cNvPr>
          <p:cNvSpPr>
            <a:spLocks noGrp="1"/>
          </p:cNvSpPr>
          <p:nvPr>
            <p:ph idx="1"/>
          </p:nvPr>
        </p:nvSpPr>
        <p:spPr>
          <a:xfrm>
            <a:off x="838200" y="1929384"/>
            <a:ext cx="10515600" cy="4251960"/>
          </a:xfrm>
        </p:spPr>
        <p:txBody>
          <a:bodyPr vert="horz" lIns="91440" tIns="45720" rIns="91440" bIns="45720" rtlCol="0">
            <a:normAutofit/>
          </a:bodyPr>
          <a:lstStyle/>
          <a:p>
            <a:r>
              <a:rPr lang="en-US" sz="2200" dirty="0">
                <a:cs typeface="Calibri"/>
              </a:rPr>
              <a:t>Screening for mental health needs and preferences for support (treatment, community benefits, support programming)</a:t>
            </a:r>
          </a:p>
          <a:p>
            <a:r>
              <a:rPr lang="en-US" sz="2200" dirty="0">
                <a:cs typeface="Calibri"/>
              </a:rPr>
              <a:t>Financial support for those who need it</a:t>
            </a:r>
          </a:p>
          <a:p>
            <a:pPr marL="457200" lvl="1" indent="0">
              <a:buNone/>
            </a:pPr>
            <a:r>
              <a:rPr lang="en-US" sz="1800" dirty="0">
                <a:cs typeface="Calibri"/>
              </a:rPr>
              <a:t>Over $400,000 in treatment services paid since March 2020</a:t>
            </a:r>
          </a:p>
          <a:p>
            <a:r>
              <a:rPr lang="en-US" sz="2200" dirty="0">
                <a:cs typeface="Calibri"/>
              </a:rPr>
              <a:t>Referrals to Steel Smiling peer support</a:t>
            </a:r>
          </a:p>
          <a:p>
            <a:pPr marL="457200" lvl="1" indent="0">
              <a:buNone/>
            </a:pPr>
            <a:r>
              <a:rPr lang="en-US" sz="1800" dirty="0">
                <a:cs typeface="Calibri"/>
              </a:rPr>
              <a:t>Individual services or Community based support groups (Men's x Fatherhood Initiative group at the Kingsley Association, Senior group at Macedonia FACE, Chill sessions at Center of Life)</a:t>
            </a:r>
          </a:p>
          <a:p>
            <a:r>
              <a:rPr lang="en-US" sz="2200" dirty="0">
                <a:cs typeface="Calibri"/>
              </a:rPr>
              <a:t>Referrals please call (412) 532-9458</a:t>
            </a:r>
          </a:p>
        </p:txBody>
      </p:sp>
    </p:spTree>
    <p:extLst>
      <p:ext uri="{BB962C8B-B14F-4D97-AF65-F5344CB8AC3E}">
        <p14:creationId xmlns:p14="http://schemas.microsoft.com/office/powerpoint/2010/main" val="1558428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260D97-180F-9664-C890-E44D84738255}"/>
              </a:ext>
            </a:extLst>
          </p:cNvPr>
          <p:cNvSpPr>
            <a:spLocks noGrp="1"/>
          </p:cNvSpPr>
          <p:nvPr>
            <p:ph type="title"/>
          </p:nvPr>
        </p:nvSpPr>
        <p:spPr>
          <a:xfrm>
            <a:off x="686834" y="591344"/>
            <a:ext cx="3200400" cy="5585619"/>
          </a:xfrm>
        </p:spPr>
        <p:txBody>
          <a:bodyPr>
            <a:normAutofit/>
          </a:bodyPr>
          <a:lstStyle/>
          <a:p>
            <a:r>
              <a:rPr lang="en-US" sz="2800" dirty="0">
                <a:solidFill>
                  <a:srgbClr val="FFFFFF"/>
                </a:solidFill>
                <a:ea typeface="+mj-lt"/>
                <a:cs typeface="+mj-lt"/>
              </a:rPr>
              <a:t>How culture is related to mental health treatment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F11703E-D11C-0EF3-B2BE-1BFB6DDE2E50}"/>
              </a:ext>
            </a:extLst>
          </p:cNvPr>
          <p:cNvSpPr>
            <a:spLocks noGrp="1"/>
          </p:cNvSpPr>
          <p:nvPr>
            <p:ph idx="1"/>
          </p:nvPr>
        </p:nvSpPr>
        <p:spPr>
          <a:xfrm>
            <a:off x="4447308" y="591344"/>
            <a:ext cx="6906491" cy="5585619"/>
          </a:xfrm>
        </p:spPr>
        <p:txBody>
          <a:bodyPr vert="horz" lIns="91440" tIns="45720" rIns="91440" bIns="45720" rtlCol="0" anchor="ctr">
            <a:normAutofit/>
          </a:bodyPr>
          <a:lstStyle/>
          <a:p>
            <a:pPr marL="0" indent="0">
              <a:buNone/>
            </a:pPr>
            <a:endParaRPr lang="en-US" sz="1100" b="1" dirty="0">
              <a:ea typeface="+mn-lt"/>
              <a:cs typeface="+mn-lt"/>
            </a:endParaRPr>
          </a:p>
          <a:p>
            <a:r>
              <a:rPr lang="en-US" sz="1100" b="1" dirty="0">
                <a:ea typeface="+mn-lt"/>
                <a:cs typeface="+mn-lt"/>
              </a:rPr>
              <a:t>Cultural identity of the person</a:t>
            </a:r>
            <a:r>
              <a:rPr lang="en-US" sz="1100" dirty="0">
                <a:ea typeface="+mn-lt"/>
                <a:cs typeface="+mn-lt"/>
              </a:rPr>
              <a:t>. Note the person's ethnic or cultural reference groups. For immigrants and ethnic minorities, also note degree of involvement with </a:t>
            </a:r>
            <a:r>
              <a:rPr lang="en-US" sz="1100" dirty="0">
                <a:ea typeface="+mn-lt"/>
                <a:cs typeface="+mn-lt"/>
                <a:hlinkClick r:id="rId3"/>
              </a:rPr>
              <a:t>culture</a:t>
            </a:r>
            <a:r>
              <a:rPr lang="en-US" sz="1100" dirty="0">
                <a:ea typeface="+mn-lt"/>
                <a:cs typeface="+mn-lt"/>
              </a:rPr>
              <a:t> of origin and host culture (where applicable). Also note </a:t>
            </a:r>
            <a:r>
              <a:rPr lang="en-US" sz="1100" dirty="0">
                <a:ea typeface="+mn-lt"/>
                <a:cs typeface="+mn-lt"/>
                <a:hlinkClick r:id="rId4"/>
              </a:rPr>
              <a:t>language</a:t>
            </a:r>
            <a:r>
              <a:rPr lang="en-US" sz="1100" dirty="0">
                <a:ea typeface="+mn-lt"/>
                <a:cs typeface="+mn-lt"/>
              </a:rPr>
              <a:t> ability, use, and preference (including multilingualism).</a:t>
            </a:r>
            <a:endParaRPr lang="en-US" sz="1100" dirty="0">
              <a:cs typeface="Calibri" panose="020F0502020204030204"/>
            </a:endParaRPr>
          </a:p>
          <a:p>
            <a:r>
              <a:rPr lang="en-US" sz="1100" b="1" dirty="0">
                <a:ea typeface="+mn-lt"/>
                <a:cs typeface="+mn-lt"/>
              </a:rPr>
              <a:t>Cultural explanations of the person's illness</a:t>
            </a:r>
            <a:r>
              <a:rPr lang="en-US" sz="1100" dirty="0">
                <a:ea typeface="+mn-lt"/>
                <a:cs typeface="+mn-lt"/>
              </a:rPr>
              <a:t>. Identify the following: the predominant idioms of distress through which symptoms or the need for social support are communicated (e.g., “nerves,” possessing spirits, somatic complaints, inexplicable misfortune), the meaning and perceived severity of the individual's symptoms in relation to norms of the cultural reference group, any local illness category used by the individual's family and community to identify a condition (see the “</a:t>
            </a:r>
            <a:r>
              <a:rPr lang="en-US" sz="1100" dirty="0">
                <a:ea typeface="+mn-lt"/>
                <a:cs typeface="+mn-lt"/>
                <a:hlinkClick r:id="rId5"/>
              </a:rPr>
              <a:t>Cultural Concepts of Distress</a:t>
            </a:r>
            <a:r>
              <a:rPr lang="en-US" sz="1100" dirty="0">
                <a:ea typeface="+mn-lt"/>
                <a:cs typeface="+mn-lt"/>
              </a:rPr>
              <a:t>” section of this appendix), the perceived causes or explanatory models that the individual and the reference group use to explain the illness, and current preferences for and past experiences with professional and popular sources of care.</a:t>
            </a:r>
            <a:endParaRPr lang="en-US" sz="1100" dirty="0"/>
          </a:p>
          <a:p>
            <a:r>
              <a:rPr lang="en-US" sz="1100" b="1" dirty="0">
                <a:ea typeface="+mn-lt"/>
                <a:cs typeface="+mn-lt"/>
              </a:rPr>
              <a:t>Cultural factors related to psychosocial environment and level of functioning</a:t>
            </a:r>
            <a:r>
              <a:rPr lang="en-US" sz="1100" dirty="0">
                <a:ea typeface="+mn-lt"/>
                <a:cs typeface="+mn-lt"/>
              </a:rPr>
              <a:t>. Note culturally relevant interpretations of social stressors, available social supports, and levels of functioning and disability, including stresses in the local social environment and the role of religion and kin networks in providing emotional, instrumental, and informational support.</a:t>
            </a:r>
            <a:endParaRPr lang="en-US" sz="1100" dirty="0"/>
          </a:p>
          <a:p>
            <a:r>
              <a:rPr lang="en-US" sz="1100" b="1" dirty="0">
                <a:ea typeface="+mn-lt"/>
                <a:cs typeface="+mn-lt"/>
              </a:rPr>
              <a:t>Cultural elements of the relationship between client and clinician</a:t>
            </a:r>
            <a:r>
              <a:rPr lang="en-US" sz="1100" dirty="0">
                <a:ea typeface="+mn-lt"/>
                <a:cs typeface="+mn-lt"/>
              </a:rPr>
              <a:t>. Indicate differences in </a:t>
            </a:r>
            <a:r>
              <a:rPr lang="en-US" sz="1100" dirty="0">
                <a:ea typeface="+mn-lt"/>
                <a:cs typeface="+mn-lt"/>
                <a:hlinkClick r:id="rId3"/>
              </a:rPr>
              <a:t>culture</a:t>
            </a:r>
            <a:r>
              <a:rPr lang="en-US" sz="1100" dirty="0">
                <a:ea typeface="+mn-lt"/>
                <a:cs typeface="+mn-lt"/>
              </a:rPr>
              <a:t> and social status between client and clinician, as well as any problems these differences may cause in diagnosis and treatment (e.g., difficulty communicating in the client's first </a:t>
            </a:r>
            <a:r>
              <a:rPr lang="en-US" sz="1100" dirty="0">
                <a:ea typeface="+mn-lt"/>
                <a:cs typeface="+mn-lt"/>
                <a:hlinkClick r:id="rId4"/>
              </a:rPr>
              <a:t>language</a:t>
            </a:r>
            <a:r>
              <a:rPr lang="en-US" sz="1100" dirty="0">
                <a:ea typeface="+mn-lt"/>
                <a:cs typeface="+mn-lt"/>
              </a:rPr>
              <a:t>, eliciting symptoms or understanding their cultural significance, negotiating an appropriate relationship or level of intimacy, determining whether a behavior is normative or pathological).</a:t>
            </a:r>
            <a:endParaRPr lang="en-US" sz="1100" dirty="0"/>
          </a:p>
          <a:p>
            <a:r>
              <a:rPr lang="en-US" sz="1100" b="1" dirty="0">
                <a:ea typeface="+mn-lt"/>
                <a:cs typeface="+mn-lt"/>
              </a:rPr>
              <a:t>Overall cultural assessment for diagnosis and care</a:t>
            </a:r>
            <a:r>
              <a:rPr lang="en-US" sz="1100" dirty="0">
                <a:ea typeface="+mn-lt"/>
                <a:cs typeface="+mn-lt"/>
              </a:rPr>
              <a:t>. Conclude cultural formulation by discussing how cultural considerations specifically influence comprehensive diagnosis and care.</a:t>
            </a:r>
            <a:endParaRPr lang="en-US" sz="1100" dirty="0"/>
          </a:p>
          <a:p>
            <a:endParaRPr lang="en-US" sz="1100" dirty="0">
              <a:cs typeface="Calibri"/>
            </a:endParaRPr>
          </a:p>
          <a:p>
            <a:pPr marL="0" indent="0">
              <a:buNone/>
            </a:pPr>
            <a:r>
              <a:rPr lang="en-US" sz="1100" dirty="0">
                <a:ea typeface="+mn-lt"/>
                <a:cs typeface="+mn-lt"/>
              </a:rPr>
              <a:t>Excerpt from the Center for Substance Abuse Treatment (US). Improving Cultural Competence. Rockville (MD): Substance Abuse and Mental Health Services Administration (US); 2014. (Treatment Improvement Protocol (TIP) Series, No. 59.) Appendix E, Cultural Formulation in Diagnosis and Cultural Concepts of Distress. Available from: </a:t>
            </a:r>
            <a:r>
              <a:rPr lang="en-US" sz="1100" dirty="0">
                <a:ea typeface="+mn-lt"/>
                <a:cs typeface="+mn-lt"/>
                <a:hlinkClick r:id="rId6"/>
              </a:rPr>
              <a:t>https://www.ncbi.nlm.nih.gov/books/NBK248426/</a:t>
            </a:r>
            <a:endParaRPr lang="en-US" sz="1100" dirty="0">
              <a:cs typeface="Calibri"/>
            </a:endParaRPr>
          </a:p>
          <a:p>
            <a:endParaRPr lang="en-US" sz="1100" dirty="0">
              <a:cs typeface="Calibri"/>
            </a:endParaRPr>
          </a:p>
        </p:txBody>
      </p:sp>
    </p:spTree>
    <p:extLst>
      <p:ext uri="{BB962C8B-B14F-4D97-AF65-F5344CB8AC3E}">
        <p14:creationId xmlns:p14="http://schemas.microsoft.com/office/powerpoint/2010/main" val="1450813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51FDB-DDAD-1249-E771-F214735B368C}"/>
              </a:ext>
            </a:extLst>
          </p:cNvPr>
          <p:cNvSpPr>
            <a:spLocks noGrp="1"/>
          </p:cNvSpPr>
          <p:nvPr>
            <p:ph type="title"/>
          </p:nvPr>
        </p:nvSpPr>
        <p:spPr/>
        <p:txBody>
          <a:bodyPr/>
          <a:lstStyle/>
          <a:p>
            <a:pPr algn="ctr"/>
            <a:r>
              <a:rPr lang="en-US" dirty="0"/>
              <a:t>Reflecting on Culture</a:t>
            </a:r>
          </a:p>
        </p:txBody>
      </p:sp>
      <p:sp>
        <p:nvSpPr>
          <p:cNvPr id="3" name="Content Placeholder 2">
            <a:extLst>
              <a:ext uri="{FF2B5EF4-FFF2-40B4-BE49-F238E27FC236}">
                <a16:creationId xmlns:a16="http://schemas.microsoft.com/office/drawing/2014/main" id="{459CA2AF-1D25-2FF2-7EED-C43E1D5FD1F9}"/>
              </a:ext>
            </a:extLst>
          </p:cNvPr>
          <p:cNvSpPr>
            <a:spLocks noGrp="1"/>
          </p:cNvSpPr>
          <p:nvPr>
            <p:ph idx="1"/>
          </p:nvPr>
        </p:nvSpPr>
        <p:spPr>
          <a:xfrm>
            <a:off x="838200" y="1540883"/>
            <a:ext cx="10515600" cy="1228293"/>
          </a:xfrm>
        </p:spPr>
        <p:txBody>
          <a:bodyPr vert="horz" lIns="91440" tIns="45720" rIns="91440" bIns="45720" rtlCol="0" anchor="t">
            <a:normAutofit fontScale="92500" lnSpcReduction="10000"/>
          </a:bodyPr>
          <a:lstStyle/>
          <a:p>
            <a:pPr marL="0" indent="0" algn="l">
              <a:buNone/>
            </a:pPr>
            <a:r>
              <a:rPr lang="en-US" sz="1800" b="0" i="1" u="none" strike="noStrike" baseline="0" dirty="0">
                <a:latin typeface="MyriadPro-It"/>
              </a:rPr>
              <a:t>“Multicultural competence involves more than learning the history of particular cultural groups. While gaining </a:t>
            </a:r>
            <a:r>
              <a:rPr lang="en-US" sz="1800" b="1" i="1" u="none" strike="noStrike" baseline="0" dirty="0">
                <a:latin typeface="MyriadPro-BoldIt"/>
              </a:rPr>
              <a:t>knowledge </a:t>
            </a:r>
            <a:r>
              <a:rPr lang="en-US" sz="1800" b="0" i="1" u="none" strike="noStrike" baseline="0" dirty="0">
                <a:latin typeface="MyriadPro-It"/>
              </a:rPr>
              <a:t>is beneficial, so also is increasing one’s </a:t>
            </a:r>
            <a:r>
              <a:rPr lang="en-US" sz="1800" b="1" i="1" u="none" strike="noStrike" baseline="0" dirty="0">
                <a:latin typeface="MyriadPro-BoldIt"/>
              </a:rPr>
              <a:t>self-awareness </a:t>
            </a:r>
            <a:r>
              <a:rPr lang="en-US" sz="1800" b="0" i="1" u="none" strike="noStrike" baseline="0" dirty="0">
                <a:latin typeface="MyriadPro-It"/>
              </a:rPr>
              <a:t>and other </a:t>
            </a:r>
            <a:r>
              <a:rPr lang="en-US" sz="1800" b="1" i="1" u="none" strike="noStrike" baseline="0" dirty="0">
                <a:latin typeface="MyriadPro-BoldIt"/>
              </a:rPr>
              <a:t>awareness</a:t>
            </a:r>
            <a:r>
              <a:rPr lang="en-US" sz="1800" b="0" i="1" u="none" strike="noStrike" baseline="0" dirty="0">
                <a:latin typeface="MyriadPro-It"/>
              </a:rPr>
              <a:t>, evaluating one’s personal </a:t>
            </a:r>
            <a:r>
              <a:rPr lang="en-US" sz="1800" b="1" i="1" u="none" strike="noStrike" baseline="0" dirty="0">
                <a:latin typeface="MyriadPro-BoldIt"/>
              </a:rPr>
              <a:t>beliefs</a:t>
            </a:r>
            <a:r>
              <a:rPr lang="en-US" sz="1800" b="0" i="1" u="none" strike="noStrike" baseline="0" dirty="0">
                <a:latin typeface="MyriadPro-It"/>
              </a:rPr>
              <a:t>, </a:t>
            </a:r>
            <a:r>
              <a:rPr lang="en-US" sz="1800" b="1" i="1" u="none" strike="noStrike" baseline="0" dirty="0">
                <a:latin typeface="MyriadPro-BoldIt"/>
              </a:rPr>
              <a:t>attitudes </a:t>
            </a:r>
            <a:r>
              <a:rPr lang="en-US" sz="1800" b="0" i="1" u="none" strike="noStrike" baseline="0" dirty="0">
                <a:latin typeface="MyriadPro-It"/>
              </a:rPr>
              <a:t>and </a:t>
            </a:r>
            <a:r>
              <a:rPr lang="en-US" sz="1800" b="1" i="1" u="none" strike="noStrike" baseline="0" dirty="0">
                <a:latin typeface="MyriadPro-BoldIt"/>
              </a:rPr>
              <a:t>understanding</a:t>
            </a:r>
            <a:r>
              <a:rPr lang="en-US" sz="1800" b="0" i="1" u="none" strike="noStrike" baseline="0" dirty="0">
                <a:latin typeface="MyriadPro-It"/>
              </a:rPr>
              <a:t>, as well as opportunities to develop </a:t>
            </a:r>
            <a:r>
              <a:rPr lang="en-US" sz="1800" b="1" i="1" u="none" strike="noStrike" baseline="0" dirty="0">
                <a:latin typeface="MyriadPro-BoldIt"/>
              </a:rPr>
              <a:t>self-confidence</a:t>
            </a:r>
            <a:r>
              <a:rPr lang="en-US" sz="1800" b="1" i="1" dirty="0">
                <a:latin typeface="MyriadPro-BoldIt"/>
              </a:rPr>
              <a:t> </a:t>
            </a:r>
            <a:r>
              <a:rPr lang="en-US" sz="1800" b="0" i="1" u="none" strike="noStrike" baseline="0" dirty="0">
                <a:latin typeface="MyriadPro-It"/>
              </a:rPr>
              <a:t>in the application of multicultural competence </a:t>
            </a:r>
            <a:r>
              <a:rPr lang="en-US" sz="1800" b="1" i="1" u="none" strike="noStrike" baseline="0" dirty="0">
                <a:latin typeface="MyriadPro-BoldIt"/>
              </a:rPr>
              <a:t>skills </a:t>
            </a:r>
            <a:r>
              <a:rPr lang="en-US" sz="1800" b="0" i="1" u="none" strike="noStrike" baseline="0" dirty="0">
                <a:latin typeface="MyriadPro-It"/>
              </a:rPr>
              <a:t>and effective </a:t>
            </a:r>
            <a:r>
              <a:rPr lang="en-US" sz="1800" b="1" i="1" u="none" strike="noStrike" baseline="0" dirty="0">
                <a:latin typeface="MyriadPro-BoldIt"/>
              </a:rPr>
              <a:t>practices </a:t>
            </a:r>
            <a:r>
              <a:rPr lang="en-US" sz="1800" b="0" i="1" u="none" strike="noStrike" baseline="0" dirty="0">
                <a:latin typeface="MyriadPro-It"/>
              </a:rPr>
              <a:t>in areas such as </a:t>
            </a:r>
            <a:r>
              <a:rPr lang="en-US" sz="1800" b="1" i="1" u="none" strike="noStrike" baseline="0" dirty="0">
                <a:latin typeface="MyriadPro-BoldIt"/>
              </a:rPr>
              <a:t>social justice</a:t>
            </a:r>
            <a:r>
              <a:rPr lang="en-US" sz="1800" dirty="0">
                <a:latin typeface="MyriadPro-BoldIt"/>
              </a:rPr>
              <a:t>.” </a:t>
            </a:r>
          </a:p>
          <a:p>
            <a:pPr marL="0" indent="0" algn="r">
              <a:buNone/>
            </a:pPr>
            <a:r>
              <a:rPr lang="en-US" sz="1200" dirty="0">
                <a:latin typeface="MyriadPro-BoldIt"/>
              </a:rPr>
              <a:t>Essential Cultural Self-Assessment, Lambers Fishers, LMFT, M. Div, 2018</a:t>
            </a:r>
            <a:endParaRPr lang="en-US" sz="1200">
              <a:cs typeface="Calibri"/>
            </a:endParaRPr>
          </a:p>
        </p:txBody>
      </p:sp>
      <p:pic>
        <p:nvPicPr>
          <p:cNvPr id="5" name="Picture 4">
            <a:extLst>
              <a:ext uri="{FF2B5EF4-FFF2-40B4-BE49-F238E27FC236}">
                <a16:creationId xmlns:a16="http://schemas.microsoft.com/office/drawing/2014/main" id="{DFFBB3F5-88D3-ACB1-18EA-1553F069A221}"/>
              </a:ext>
            </a:extLst>
          </p:cNvPr>
          <p:cNvPicPr>
            <a:picLocks noChangeAspect="1"/>
          </p:cNvPicPr>
          <p:nvPr/>
        </p:nvPicPr>
        <p:blipFill>
          <a:blip r:embed="rId2"/>
          <a:stretch>
            <a:fillRect/>
          </a:stretch>
        </p:blipFill>
        <p:spPr>
          <a:xfrm>
            <a:off x="396440" y="3077021"/>
            <a:ext cx="6298406" cy="3012281"/>
          </a:xfrm>
          <a:prstGeom prst="rect">
            <a:avLst/>
          </a:prstGeom>
        </p:spPr>
      </p:pic>
      <p:sp>
        <p:nvSpPr>
          <p:cNvPr id="6" name="TextBox 5">
            <a:extLst>
              <a:ext uri="{FF2B5EF4-FFF2-40B4-BE49-F238E27FC236}">
                <a16:creationId xmlns:a16="http://schemas.microsoft.com/office/drawing/2014/main" id="{A7F77445-5B08-46A3-6040-578248B74286}"/>
              </a:ext>
            </a:extLst>
          </p:cNvPr>
          <p:cNvSpPr txBox="1"/>
          <p:nvPr/>
        </p:nvSpPr>
        <p:spPr>
          <a:xfrm>
            <a:off x="7763128" y="3313590"/>
            <a:ext cx="3964274"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Questions for reflection: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aspects of your culture are most important to you and why?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values and beliefs related to your culture do you recall learning from family? From society? </a:t>
            </a:r>
          </a:p>
        </p:txBody>
      </p:sp>
    </p:spTree>
    <p:extLst>
      <p:ext uri="{BB962C8B-B14F-4D97-AF65-F5344CB8AC3E}">
        <p14:creationId xmlns:p14="http://schemas.microsoft.com/office/powerpoint/2010/main" val="28493836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7919DA7-0CFC-A974-3CA9-37CB638B1C4C}"/>
              </a:ext>
            </a:extLst>
          </p:cNvPr>
          <p:cNvSpPr>
            <a:spLocks noGrp="1"/>
          </p:cNvSpPr>
          <p:nvPr>
            <p:ph type="title"/>
          </p:nvPr>
        </p:nvSpPr>
        <p:spPr>
          <a:xfrm>
            <a:off x="642257" y="4525347"/>
            <a:ext cx="6939722" cy="1737360"/>
          </a:xfrm>
        </p:spPr>
        <p:txBody>
          <a:bodyPr vert="horz" lIns="91440" tIns="45720" rIns="91440" bIns="45720" rtlCol="0" anchor="ctr">
            <a:normAutofit/>
          </a:bodyPr>
          <a:lstStyle/>
          <a:p>
            <a:pPr algn="r"/>
            <a:r>
              <a:rPr lang="en-US" sz="6000"/>
              <a:t>THANK YOU</a:t>
            </a:r>
          </a:p>
        </p:txBody>
      </p:sp>
      <p:sp>
        <p:nvSpPr>
          <p:cNvPr id="10" name="Oval 9">
            <a:extLst>
              <a:ext uri="{FF2B5EF4-FFF2-40B4-BE49-F238E27FC236}">
                <a16:creationId xmlns:a16="http://schemas.microsoft.com/office/drawing/2014/main" id="{6437D937-A7F1-4011-92B4-328E5BE1B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567" y="620480"/>
            <a:ext cx="2243800" cy="2243796"/>
          </a:xfrm>
          <a:prstGeom prst="ellipse">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672F332-AF08-46C6-94F0-77684310D7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5001" y="2466604"/>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5829" y="2327988"/>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A6C98A-B4EE-6EDF-C8BC-6FFDF79A56D1}"/>
              </a:ext>
            </a:extLst>
          </p:cNvPr>
          <p:cNvPicPr>
            <a:picLocks noChangeAspect="1"/>
          </p:cNvPicPr>
          <p:nvPr/>
        </p:nvPicPr>
        <p:blipFill rotWithShape="1">
          <a:blip r:embed="rId2"/>
          <a:srcRect t="16360" r="-5" b="12421"/>
          <a:stretch/>
        </p:blipFill>
        <p:spPr>
          <a:xfrm>
            <a:off x="6492113" y="10"/>
            <a:ext cx="5699887" cy="4059234"/>
          </a:xfrm>
          <a:custGeom>
            <a:avLst/>
            <a:gdLst/>
            <a:ahLst/>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p:spPr>
      </p:pic>
      <p:cxnSp>
        <p:nvCxnSpPr>
          <p:cNvPr id="16" name="Straight Connector 15">
            <a:extLst>
              <a:ext uri="{FF2B5EF4-FFF2-40B4-BE49-F238E27FC236}">
                <a16:creationId xmlns:a16="http://schemas.microsoft.com/office/drawing/2014/main" id="{9E8E38ED-369A-44C2-B635-0BED0E48A6E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00392"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608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21173-1B9A-FEAC-552F-71D08000E51C}"/>
              </a:ext>
            </a:extLst>
          </p:cNvPr>
          <p:cNvSpPr>
            <a:spLocks noGrp="1"/>
          </p:cNvSpPr>
          <p:nvPr>
            <p:ph type="title"/>
          </p:nvPr>
        </p:nvSpPr>
        <p:spPr>
          <a:xfrm>
            <a:off x="1187116" y="2926555"/>
            <a:ext cx="5899484" cy="1325563"/>
          </a:xfrm>
        </p:spPr>
        <p:txBody>
          <a:bodyPr/>
          <a:lstStyle/>
          <a:p>
            <a:r>
              <a:rPr lang="en-US" dirty="0">
                <a:solidFill>
                  <a:schemeClr val="accent2">
                    <a:lumMod val="75000"/>
                  </a:schemeClr>
                </a:solidFill>
                <a:latin typeface="Franklin Gothic Demi" panose="020B0703020102020204" pitchFamily="34" charset="0"/>
              </a:rPr>
              <a:t>Small Group Discussion</a:t>
            </a:r>
          </a:p>
        </p:txBody>
      </p:sp>
      <p:sp>
        <p:nvSpPr>
          <p:cNvPr id="4" name="Slide Number Placeholder 3">
            <a:extLst>
              <a:ext uri="{FF2B5EF4-FFF2-40B4-BE49-F238E27FC236}">
                <a16:creationId xmlns:a16="http://schemas.microsoft.com/office/drawing/2014/main" id="{012EB4E8-0B1C-0F0A-31D9-C82F840CE2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02DB14-2E34-4DC2-BD26-090D2955C2C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picture containing text, sign&#10;&#10;Description automatically generated">
            <a:extLst>
              <a:ext uri="{FF2B5EF4-FFF2-40B4-BE49-F238E27FC236}">
                <a16:creationId xmlns:a16="http://schemas.microsoft.com/office/drawing/2014/main" id="{1EABA625-225A-ADBF-0FE6-0DED7DC1C6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95" y="6090468"/>
            <a:ext cx="612445" cy="626025"/>
          </a:xfrm>
          <a:prstGeom prst="rect">
            <a:avLst/>
          </a:prstGeom>
        </p:spPr>
      </p:pic>
      <p:sp>
        <p:nvSpPr>
          <p:cNvPr id="8" name="Rectangle 7">
            <a:extLst>
              <a:ext uri="{FF2B5EF4-FFF2-40B4-BE49-F238E27FC236}">
                <a16:creationId xmlns:a16="http://schemas.microsoft.com/office/drawing/2014/main" id="{D466B45F-6FEA-1283-1A41-079BE2B49B69}"/>
              </a:ext>
            </a:extLst>
          </p:cNvPr>
          <p:cNvSpPr/>
          <p:nvPr/>
        </p:nvSpPr>
        <p:spPr>
          <a:xfrm>
            <a:off x="368433" y="1348586"/>
            <a:ext cx="11823567" cy="297652"/>
          </a:xfrm>
          <a:prstGeom prst="rect">
            <a:avLst/>
          </a:prstGeom>
          <a:solidFill>
            <a:srgbClr val="0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11">
            <a:extLst>
              <a:ext uri="{FF2B5EF4-FFF2-40B4-BE49-F238E27FC236}">
                <a16:creationId xmlns:a16="http://schemas.microsoft.com/office/drawing/2014/main" id="{C5FE8BAF-B3ED-3AF4-3DCA-4A1A117AC276}"/>
              </a:ext>
            </a:extLst>
          </p:cNvPr>
          <p:cNvSpPr>
            <a:spLocks noGrp="1"/>
          </p:cNvSpPr>
          <p:nvPr>
            <p:ph idx="1"/>
          </p:nvPr>
        </p:nvSpPr>
        <p:spPr>
          <a:xfrm>
            <a:off x="4981574" y="1933575"/>
            <a:ext cx="6372225" cy="4243388"/>
          </a:xfrm>
        </p:spPr>
        <p:txBody>
          <a:bodyPr>
            <a:normAutofit/>
          </a:bodyPr>
          <a:lstStyle/>
          <a:p>
            <a:pPr marL="0" marR="0">
              <a:lnSpc>
                <a:spcPct val="107000"/>
              </a:lnSpc>
              <a:spcBef>
                <a:spcPts val="0"/>
              </a:spcBef>
              <a:spcAft>
                <a:spcPts val="80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What are you processing from today’s discussions thus far? Did anything surprise you?</a:t>
            </a:r>
          </a:p>
          <a:p>
            <a:pPr marL="0" marR="0" indent="0">
              <a:lnSpc>
                <a:spcPct val="107000"/>
              </a:lnSpc>
              <a:spcBef>
                <a:spcPts val="0"/>
              </a:spcBef>
              <a:spcAft>
                <a:spcPts val="8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What are your experiences working with people from different cultures?</a:t>
            </a:r>
          </a:p>
          <a:p>
            <a:pPr marL="0" marR="0" indent="0">
              <a:lnSpc>
                <a:spcPct val="107000"/>
              </a:lnSpc>
              <a:spcBef>
                <a:spcPts val="0"/>
              </a:spcBef>
              <a:spcAft>
                <a:spcPts val="80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dirty="0">
                <a:effectLst/>
                <a:latin typeface="Arial" panose="020B0604020202020204" pitchFamily="34" charset="0"/>
                <a:ea typeface="Times New Roman" panose="02020603050405020304" pitchFamily="18" charset="0"/>
                <a:cs typeface="Times New Roman" panose="02020603050405020304" pitchFamily="18" charset="0"/>
              </a:rPr>
              <a:t>How can you as a leader use this information with your organization?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596371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DDAF6D-7CA6-71D5-9D2A-490BCCC955CA}"/>
              </a:ext>
            </a:extLst>
          </p:cNvPr>
          <p:cNvSpPr txBox="1">
            <a:spLocks/>
          </p:cNvSpPr>
          <p:nvPr/>
        </p:nvSpPr>
        <p:spPr>
          <a:xfrm>
            <a:off x="441097" y="224262"/>
            <a:ext cx="11309806" cy="819979"/>
          </a:xfrm>
          <a:prstGeom prst="rect">
            <a:avLst/>
          </a:prstGeom>
        </p:spPr>
        <p:txBody>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8BC145">
                    <a:lumMod val="75000"/>
                  </a:srgbClr>
                </a:solidFill>
                <a:effectLst/>
                <a:uLnTx/>
                <a:uFillTx/>
                <a:latin typeface="Arial" panose="020B0604020202020204" pitchFamily="34" charset="0"/>
                <a:ea typeface="+mj-ea"/>
                <a:cs typeface="Arial" panose="020B0604020202020204" pitchFamily="34" charset="0"/>
              </a:rPr>
              <a:t>Wrap Up</a:t>
            </a:r>
            <a:endParaRPr kumimoji="0" lang="en-US" sz="3600" b="0" i="0" u="none" strike="noStrike" kern="1200" cap="none" spc="0" normalizeH="0" baseline="0" noProof="0" dirty="0">
              <a:ln>
                <a:noFill/>
              </a:ln>
              <a:solidFill>
                <a:srgbClr val="8BC145">
                  <a:lumMod val="75000"/>
                </a:srgbClr>
              </a:solidFill>
              <a:effectLst/>
              <a:uLnTx/>
              <a:uFillTx/>
              <a:latin typeface="Calibri Light" panose="020F0302020204030204"/>
              <a:ea typeface="+mj-ea"/>
              <a:cs typeface="+mj-cs"/>
            </a:endParaRPr>
          </a:p>
        </p:txBody>
      </p:sp>
      <p:sp>
        <p:nvSpPr>
          <p:cNvPr id="7" name="Content Placeholder 6">
            <a:extLst>
              <a:ext uri="{FF2B5EF4-FFF2-40B4-BE49-F238E27FC236}">
                <a16:creationId xmlns:a16="http://schemas.microsoft.com/office/drawing/2014/main" id="{7D332638-A181-2AE6-FFEB-54C318FA3FC7}"/>
              </a:ext>
            </a:extLst>
          </p:cNvPr>
          <p:cNvSpPr>
            <a:spLocks noGrp="1"/>
          </p:cNvSpPr>
          <p:nvPr>
            <p:ph idx="1"/>
          </p:nvPr>
        </p:nvSpPr>
        <p:spPr>
          <a:xfrm>
            <a:off x="532817" y="1540511"/>
            <a:ext cx="11101720" cy="4351338"/>
          </a:xfrm>
        </p:spPr>
        <p:txBody>
          <a:bodyPr>
            <a:normAutofit fontScale="92500" lnSpcReduction="10000"/>
          </a:bodyPr>
          <a:lstStyle/>
          <a:p>
            <a:pPr marL="0" indent="0">
              <a:buNone/>
            </a:pPr>
            <a:r>
              <a:rPr lang="en-US" b="1" dirty="0">
                <a:latin typeface="Arial" panose="020B0604020202020204" pitchFamily="34" charset="0"/>
                <a:cs typeface="Arial" panose="020B0604020202020204" pitchFamily="34" charset="0"/>
              </a:rPr>
              <a:t>Reminders:</a:t>
            </a:r>
          </a:p>
          <a:p>
            <a:r>
              <a:rPr lang="en-US" dirty="0">
                <a:latin typeface="Arial" panose="020B0604020202020204" pitchFamily="34" charset="0"/>
                <a:cs typeface="Arial" panose="020B0604020202020204" pitchFamily="34" charset="0"/>
              </a:rPr>
              <a:t>Next training: Thursday, February 8, 2024, 9:00 am- 1:00 pm, </a:t>
            </a:r>
            <a:r>
              <a:rPr lang="en-US" b="1" dirty="0">
                <a:latin typeface="Arial" panose="020B0604020202020204" pitchFamily="34" charset="0"/>
                <a:cs typeface="Arial" panose="020B0604020202020204" pitchFamily="34" charset="0"/>
              </a:rPr>
              <a:t>In-person</a:t>
            </a:r>
          </a:p>
          <a:p>
            <a:pPr marL="0" indent="0">
              <a:buNone/>
            </a:pPr>
            <a:r>
              <a:rPr lang="en-US" dirty="0">
                <a:latin typeface="Arial" panose="020B0604020202020204" pitchFamily="34" charset="0"/>
                <a:cs typeface="Arial" panose="020B0604020202020204" pitchFamily="34" charset="0"/>
              </a:rPr>
              <a:t>(will send reminder)</a:t>
            </a:r>
          </a:p>
          <a:p>
            <a:pPr marL="0" indent="0">
              <a:buNone/>
            </a:pPr>
            <a:endParaRPr lang="en-US" sz="18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Please take a few minutes to complete a brief session survey: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CEU survey link will </a:t>
            </a:r>
            <a:r>
              <a:rPr lang="en-US">
                <a:latin typeface="Arial" panose="020B0604020202020204" pitchFamily="34" charset="0"/>
                <a:cs typeface="Arial" panose="020B0604020202020204" pitchFamily="34" charset="0"/>
              </a:rPr>
              <a:t>be emailed</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indent="0" algn="ctr">
              <a:buNone/>
            </a:pPr>
            <a:r>
              <a:rPr lang="en-US" i="1" dirty="0">
                <a:latin typeface="Arial" panose="020B0604020202020204" pitchFamily="34" charset="0"/>
                <a:cs typeface="Arial" panose="020B0604020202020204" pitchFamily="34" charset="0"/>
              </a:rPr>
              <a:t>We value your feedback in helping us to </a:t>
            </a:r>
          </a:p>
          <a:p>
            <a:pPr marL="0" indent="0" algn="ctr">
              <a:buNone/>
            </a:pPr>
            <a:r>
              <a:rPr lang="en-US" i="1" dirty="0">
                <a:latin typeface="Arial" panose="020B0604020202020204" pitchFamily="34" charset="0"/>
                <a:cs typeface="Arial" panose="020B0604020202020204" pitchFamily="34" charset="0"/>
              </a:rPr>
              <a:t>develop your program!</a:t>
            </a:r>
          </a:p>
          <a:p>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p:txBody>
      </p:sp>
      <p:sp>
        <p:nvSpPr>
          <p:cNvPr id="5" name="Slide Number Placeholder 3">
            <a:extLst>
              <a:ext uri="{FF2B5EF4-FFF2-40B4-BE49-F238E27FC236}">
                <a16:creationId xmlns:a16="http://schemas.microsoft.com/office/drawing/2014/main" id="{9A33DC1A-644B-2BB1-B5CC-536DBEA0178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02DB14-2E34-4DC2-BD26-090D2955C2C4}" type="slidenum">
              <a:rPr kumimoji="0" lang="en-US" sz="1200" b="0" i="0" u="none" strike="noStrike" kern="1200" cap="none" spc="0" normalizeH="0" baseline="0" noProof="0" smtClean="0">
                <a:ln>
                  <a:noFill/>
                </a:ln>
                <a:solidFill>
                  <a:srgbClr val="004A1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004A1F"/>
              </a:solidFill>
              <a:effectLst/>
              <a:uLnTx/>
              <a:uFillTx/>
              <a:latin typeface="Arial" panose="020B0604020202020204" pitchFamily="34" charset="0"/>
              <a:ea typeface="+mn-ea"/>
              <a:cs typeface="Arial" panose="020B0604020202020204" pitchFamily="34" charset="0"/>
            </a:endParaRPr>
          </a:p>
        </p:txBody>
      </p:sp>
      <p:pic>
        <p:nvPicPr>
          <p:cNvPr id="6" name="Picture 5" descr="A picture containing text, sign&#10;&#10;Description automatically generated">
            <a:extLst>
              <a:ext uri="{FF2B5EF4-FFF2-40B4-BE49-F238E27FC236}">
                <a16:creationId xmlns:a16="http://schemas.microsoft.com/office/drawing/2014/main" id="{56CB43BD-8792-97C7-BFA5-76610E97DA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595" y="6090468"/>
            <a:ext cx="612445" cy="626025"/>
          </a:xfrm>
          <a:prstGeom prst="rect">
            <a:avLst/>
          </a:prstGeom>
        </p:spPr>
      </p:pic>
      <p:sp>
        <p:nvSpPr>
          <p:cNvPr id="2" name="Rectangle 1">
            <a:extLst>
              <a:ext uri="{FF2B5EF4-FFF2-40B4-BE49-F238E27FC236}">
                <a16:creationId xmlns:a16="http://schemas.microsoft.com/office/drawing/2014/main" id="{80FD63A3-BCA6-8DF0-45F9-C5AE292FBE05}"/>
              </a:ext>
            </a:extLst>
          </p:cNvPr>
          <p:cNvSpPr/>
          <p:nvPr/>
        </p:nvSpPr>
        <p:spPr>
          <a:xfrm>
            <a:off x="226595" y="1044241"/>
            <a:ext cx="11823567" cy="297652"/>
          </a:xfrm>
          <a:prstGeom prst="rect">
            <a:avLst/>
          </a:prstGeom>
          <a:solidFill>
            <a:srgbClr val="0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51158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3E72FA3-BD00-444A-AD9B-E6C3D069C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FC86F905-CB53-FF53-A45C-EC749D8B99CC}"/>
              </a:ext>
            </a:extLst>
          </p:cNvPr>
          <p:cNvSpPr>
            <a:spLocks noGrp="1"/>
          </p:cNvSpPr>
          <p:nvPr>
            <p:ph type="sldNum" sz="quarter" idx="12"/>
          </p:nvPr>
        </p:nvSpPr>
        <p:spPr>
          <a:xfrm>
            <a:off x="9222205"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F02DB14-2E34-4DC2-BD26-090D2955C2C4}" type="slidenum">
              <a:rPr kumimoji="0" lang="en-US" sz="1200" b="0" i="0" u="none" strike="noStrike" kern="1200" cap="none" spc="0" normalizeH="0" baseline="0" noProof="0" smtClean="0">
                <a:ln>
                  <a:noFill/>
                </a:ln>
                <a:solidFill>
                  <a:srgbClr val="004A1F"/>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004A1F"/>
              </a:solidFill>
              <a:effectLst/>
              <a:uLnTx/>
              <a:uFillTx/>
              <a:latin typeface="Arial" panose="020B0604020202020204" pitchFamily="34" charset="0"/>
              <a:ea typeface="+mn-ea"/>
              <a:cs typeface="Arial" panose="020B0604020202020204" pitchFamily="34" charset="0"/>
            </a:endParaRPr>
          </a:p>
        </p:txBody>
      </p:sp>
      <p:pic>
        <p:nvPicPr>
          <p:cNvPr id="3" name="Picture 2" descr="Front of open canoe in still water">
            <a:extLst>
              <a:ext uri="{FF2B5EF4-FFF2-40B4-BE49-F238E27FC236}">
                <a16:creationId xmlns:a16="http://schemas.microsoft.com/office/drawing/2014/main" id="{DE0E3E74-83D7-DB89-0F62-7AF7D977FEB9}"/>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23102" y="-522878"/>
            <a:ext cx="12192000" cy="8319345"/>
          </a:xfrm>
          <a:prstGeom prst="rect">
            <a:avLst/>
          </a:prstGeom>
        </p:spPr>
      </p:pic>
      <p:pic>
        <p:nvPicPr>
          <p:cNvPr id="5" name="Picture 4" descr="A picture containing graphical user interface&#10;&#10;Description automatically generated">
            <a:extLst>
              <a:ext uri="{FF2B5EF4-FFF2-40B4-BE49-F238E27FC236}">
                <a16:creationId xmlns:a16="http://schemas.microsoft.com/office/drawing/2014/main" id="{199FB458-3933-56B1-0588-B6A510C040B3}"/>
              </a:ext>
            </a:extLst>
          </p:cNvPr>
          <p:cNvPicPr>
            <a:picLocks noChangeAspect="1"/>
          </p:cNvPicPr>
          <p:nvPr/>
        </p:nvPicPr>
        <p:blipFill rotWithShape="1">
          <a:blip r:embed="rId3">
            <a:extLst>
              <a:ext uri="{28A0092B-C50C-407E-A947-70E740481C1C}">
                <a14:useLocalDpi xmlns:a14="http://schemas.microsoft.com/office/drawing/2010/main" val="0"/>
              </a:ext>
            </a:extLst>
          </a:blip>
          <a:srcRect l="14337" t="30553" r="6875" b="28471"/>
          <a:stretch/>
        </p:blipFill>
        <p:spPr>
          <a:xfrm>
            <a:off x="2870011" y="-141671"/>
            <a:ext cx="4962548" cy="1994368"/>
          </a:xfrm>
          <a:prstGeom prst="rect">
            <a:avLst/>
          </a:prstGeom>
        </p:spPr>
      </p:pic>
      <p:sp>
        <p:nvSpPr>
          <p:cNvPr id="2" name="Title 1">
            <a:extLst>
              <a:ext uri="{FF2B5EF4-FFF2-40B4-BE49-F238E27FC236}">
                <a16:creationId xmlns:a16="http://schemas.microsoft.com/office/drawing/2014/main" id="{0E9ED882-3321-CA93-09A3-E3D4D1C7289C}"/>
              </a:ext>
            </a:extLst>
          </p:cNvPr>
          <p:cNvSpPr>
            <a:spLocks noGrp="1"/>
          </p:cNvSpPr>
          <p:nvPr>
            <p:ph type="title"/>
          </p:nvPr>
        </p:nvSpPr>
        <p:spPr>
          <a:xfrm>
            <a:off x="639518" y="2591288"/>
            <a:ext cx="10506456" cy="1176040"/>
          </a:xfrm>
        </p:spPr>
        <p:txBody>
          <a:bodyPr vert="horz" lIns="91440" tIns="45720" rIns="91440" bIns="45720" rtlCol="0" anchor="b">
            <a:normAutofit/>
          </a:bodyPr>
          <a:lstStyle/>
          <a:p>
            <a:pPr algn="ctr"/>
            <a:r>
              <a:rPr lang="en-US" sz="5400" dirty="0">
                <a:solidFill>
                  <a:srgbClr val="005800"/>
                </a:solidFill>
                <a:latin typeface="Arial" panose="020B0604020202020204" pitchFamily="34" charset="0"/>
                <a:cs typeface="Arial" panose="020B0604020202020204" pitchFamily="34" charset="0"/>
              </a:rPr>
              <a:t>Reflections</a:t>
            </a:r>
            <a:endParaRPr lang="en-US" sz="5400" kern="1200" dirty="0">
              <a:solidFill>
                <a:srgbClr val="0058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4506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9239946" y="6457128"/>
            <a:ext cx="2759285" cy="196785"/>
          </a:xfrm>
          <a:prstGeom prst="rect">
            <a:avLst/>
          </a:prstGeom>
        </p:spPr>
        <p:txBody>
          <a:bodyPr vert="horz" wrap="square" lIns="0" tIns="0" rIns="0" bIns="0" rtlCol="0">
            <a:spAutoFit/>
          </a:bodyPr>
          <a:lstStyle/>
          <a:p>
            <a:pPr defTabSz="1219170">
              <a:lnSpc>
                <a:spcPts val="1527"/>
              </a:lnSpc>
              <a:tabLst>
                <a:tab pos="2655927" algn="l"/>
              </a:tabLst>
            </a:pPr>
            <a:r>
              <a:rPr sz="1600" kern="0" spc="-13" dirty="0">
                <a:solidFill>
                  <a:srgbClr val="57C9E7"/>
                </a:solidFill>
                <a:latin typeface="Arial"/>
                <a:cs typeface="Arial"/>
                <a:hlinkClick r:id="rId2"/>
              </a:rPr>
              <a:t>www.helloneighbor.io</a:t>
            </a:r>
            <a:r>
              <a:rPr sz="1600" kern="0" dirty="0">
                <a:solidFill>
                  <a:srgbClr val="57C9E7"/>
                </a:solidFill>
                <a:latin typeface="Arial"/>
                <a:cs typeface="Arial"/>
              </a:rPr>
              <a:t>	</a:t>
            </a:r>
            <a:r>
              <a:rPr sz="2400" kern="0" spc="-100" baseline="-11574" dirty="0">
                <a:solidFill>
                  <a:srgbClr val="9E9E88"/>
                </a:solidFill>
                <a:latin typeface="Calibri"/>
                <a:cs typeface="Calibri"/>
              </a:rPr>
              <a:t>1</a:t>
            </a:r>
            <a:endParaRPr sz="2400" kern="0" baseline="-11574">
              <a:solidFill>
                <a:sysClr val="windowText" lastClr="000000"/>
              </a:solidFill>
              <a:latin typeface="Calibri"/>
              <a:cs typeface="Calibri"/>
            </a:endParaRPr>
          </a:p>
        </p:txBody>
      </p:sp>
      <p:pic>
        <p:nvPicPr>
          <p:cNvPr id="3" name="object 3"/>
          <p:cNvPicPr/>
          <p:nvPr/>
        </p:nvPicPr>
        <p:blipFill>
          <a:blip r:embed="rId3" cstate="print"/>
          <a:stretch>
            <a:fillRect/>
          </a:stretch>
        </p:blipFill>
        <p:spPr>
          <a:xfrm>
            <a:off x="8804229" y="5849908"/>
            <a:ext cx="2676571" cy="587352"/>
          </a:xfrm>
          <a:prstGeom prst="rect">
            <a:avLst/>
          </a:prstGeom>
        </p:spPr>
      </p:pic>
      <p:pic>
        <p:nvPicPr>
          <p:cNvPr id="4" name="object 4"/>
          <p:cNvPicPr/>
          <p:nvPr/>
        </p:nvPicPr>
        <p:blipFill>
          <a:blip r:embed="rId4" cstate="print"/>
          <a:stretch>
            <a:fillRect/>
          </a:stretch>
        </p:blipFill>
        <p:spPr>
          <a:xfrm>
            <a:off x="412292" y="1113055"/>
            <a:ext cx="11779707" cy="3254375"/>
          </a:xfrm>
          <a:prstGeom prst="rect">
            <a:avLst/>
          </a:prstGeom>
        </p:spPr>
      </p:pic>
      <p:sp>
        <p:nvSpPr>
          <p:cNvPr id="5" name="object 5"/>
          <p:cNvSpPr/>
          <p:nvPr/>
        </p:nvSpPr>
        <p:spPr>
          <a:xfrm>
            <a:off x="0" y="5431693"/>
            <a:ext cx="12192000" cy="1426633"/>
          </a:xfrm>
          <a:custGeom>
            <a:avLst/>
            <a:gdLst/>
            <a:ahLst/>
            <a:cxnLst/>
            <a:rect l="l" t="t" r="r" b="b"/>
            <a:pathLst>
              <a:path w="9144000" h="1069975">
                <a:moveTo>
                  <a:pt x="9143999" y="1069799"/>
                </a:moveTo>
                <a:lnTo>
                  <a:pt x="0" y="1069799"/>
                </a:lnTo>
                <a:lnTo>
                  <a:pt x="0" y="0"/>
                </a:lnTo>
                <a:lnTo>
                  <a:pt x="9143999" y="0"/>
                </a:lnTo>
                <a:lnTo>
                  <a:pt x="9143999" y="10697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6" name="object 6"/>
          <p:cNvSpPr/>
          <p:nvPr/>
        </p:nvSpPr>
        <p:spPr>
          <a:xfrm>
            <a:off x="-1" y="1112165"/>
            <a:ext cx="413173" cy="3255433"/>
          </a:xfrm>
          <a:custGeom>
            <a:avLst/>
            <a:gdLst/>
            <a:ahLst/>
            <a:cxnLst/>
            <a:rect l="l" t="t" r="r" b="b"/>
            <a:pathLst>
              <a:path w="309880" h="2441575">
                <a:moveTo>
                  <a:pt x="309299" y="2441399"/>
                </a:moveTo>
                <a:lnTo>
                  <a:pt x="0" y="2441399"/>
                </a:lnTo>
                <a:lnTo>
                  <a:pt x="0" y="0"/>
                </a:lnTo>
                <a:lnTo>
                  <a:pt x="309299" y="0"/>
                </a:lnTo>
                <a:lnTo>
                  <a:pt x="309299" y="2441399"/>
                </a:lnTo>
                <a:close/>
              </a:path>
            </a:pathLst>
          </a:custGeom>
          <a:solidFill>
            <a:srgbClr val="FF6C36"/>
          </a:solidFill>
        </p:spPr>
        <p:txBody>
          <a:bodyPr wrap="square" lIns="0" tIns="0" rIns="0" bIns="0" rtlCol="0"/>
          <a:lstStyle/>
          <a:p>
            <a:pPr defTabSz="1219170"/>
            <a:endParaRPr sz="2400" kern="0">
              <a:solidFill>
                <a:sysClr val="windowText" lastClr="000000"/>
              </a:solidFill>
            </a:endParaRPr>
          </a:p>
        </p:txBody>
      </p:sp>
      <p:pic>
        <p:nvPicPr>
          <p:cNvPr id="7" name="object 7"/>
          <p:cNvPicPr/>
          <p:nvPr/>
        </p:nvPicPr>
        <p:blipFill>
          <a:blip r:embed="rId3" cstate="print"/>
          <a:stretch>
            <a:fillRect/>
          </a:stretch>
        </p:blipFill>
        <p:spPr>
          <a:xfrm>
            <a:off x="609605" y="177363"/>
            <a:ext cx="3242928" cy="711636"/>
          </a:xfrm>
          <a:prstGeom prst="rect">
            <a:avLst/>
          </a:prstGeom>
        </p:spPr>
      </p:pic>
      <p:sp>
        <p:nvSpPr>
          <p:cNvPr id="8" name="object 8"/>
          <p:cNvSpPr txBox="1"/>
          <p:nvPr/>
        </p:nvSpPr>
        <p:spPr>
          <a:xfrm>
            <a:off x="1060468" y="4588425"/>
            <a:ext cx="9259993" cy="673753"/>
          </a:xfrm>
          <a:prstGeom prst="rect">
            <a:avLst/>
          </a:prstGeom>
        </p:spPr>
        <p:txBody>
          <a:bodyPr vert="horz" wrap="square" lIns="0" tIns="16933" rIns="0" bIns="0" rtlCol="0">
            <a:spAutoFit/>
          </a:bodyPr>
          <a:lstStyle/>
          <a:p>
            <a:pPr marL="16933" defTabSz="1219170">
              <a:spcBef>
                <a:spcPts val="133"/>
              </a:spcBef>
            </a:pPr>
            <a:r>
              <a:rPr sz="4267" b="1" kern="0" spc="-33" dirty="0">
                <a:solidFill>
                  <a:srgbClr val="022168"/>
                </a:solidFill>
                <a:latin typeface="Arial"/>
                <a:cs typeface="Arial"/>
              </a:rPr>
              <a:t>Hello</a:t>
            </a:r>
            <a:r>
              <a:rPr sz="4267" b="1" kern="0" spc="-213" dirty="0">
                <a:solidFill>
                  <a:srgbClr val="022168"/>
                </a:solidFill>
                <a:latin typeface="Arial"/>
                <a:cs typeface="Arial"/>
              </a:rPr>
              <a:t> </a:t>
            </a:r>
            <a:r>
              <a:rPr sz="4267" b="1" kern="0" spc="-67" dirty="0">
                <a:solidFill>
                  <a:srgbClr val="022168"/>
                </a:solidFill>
                <a:latin typeface="Arial"/>
                <a:cs typeface="Arial"/>
              </a:rPr>
              <a:t>Neighbor:</a:t>
            </a:r>
            <a:r>
              <a:rPr sz="4267" b="1" kern="0" spc="-193" dirty="0">
                <a:solidFill>
                  <a:srgbClr val="022168"/>
                </a:solidFill>
                <a:latin typeface="Arial"/>
                <a:cs typeface="Arial"/>
              </a:rPr>
              <a:t> </a:t>
            </a:r>
            <a:r>
              <a:rPr sz="4267" b="1" kern="0" spc="-127" dirty="0">
                <a:solidFill>
                  <a:srgbClr val="022168"/>
                </a:solidFill>
                <a:latin typeface="Arial"/>
                <a:cs typeface="Arial"/>
              </a:rPr>
              <a:t>Cultural</a:t>
            </a:r>
            <a:r>
              <a:rPr sz="4267" b="1" kern="0" spc="-167" dirty="0">
                <a:solidFill>
                  <a:srgbClr val="022168"/>
                </a:solidFill>
                <a:latin typeface="Arial"/>
                <a:cs typeface="Arial"/>
              </a:rPr>
              <a:t> </a:t>
            </a:r>
            <a:r>
              <a:rPr sz="4267" b="1" kern="0" spc="-87" dirty="0">
                <a:solidFill>
                  <a:srgbClr val="022168"/>
                </a:solidFill>
                <a:latin typeface="Arial"/>
                <a:cs typeface="Arial"/>
              </a:rPr>
              <a:t>Competency</a:t>
            </a:r>
            <a:endParaRPr sz="4267" kern="0">
              <a:solidFill>
                <a:sysClr val="windowText" lastClr="000000"/>
              </a:solidFill>
              <a:latin typeface="Arial"/>
              <a:cs typeface="Arial"/>
            </a:endParaRPr>
          </a:p>
        </p:txBody>
      </p:sp>
      <p:sp>
        <p:nvSpPr>
          <p:cNvPr id="9" name="object 9"/>
          <p:cNvSpPr txBox="1"/>
          <p:nvPr/>
        </p:nvSpPr>
        <p:spPr>
          <a:xfrm>
            <a:off x="1060467" y="5246115"/>
            <a:ext cx="9470812" cy="878873"/>
          </a:xfrm>
          <a:prstGeom prst="rect">
            <a:avLst/>
          </a:prstGeom>
        </p:spPr>
        <p:txBody>
          <a:bodyPr vert="horz" wrap="square" lIns="0" tIns="16933" rIns="0" bIns="0" rtlCol="0">
            <a:spAutoFit/>
          </a:bodyPr>
          <a:lstStyle/>
          <a:p>
            <a:pPr marL="16933" marR="6773" defTabSz="1219170">
              <a:spcBef>
                <a:spcPts val="133"/>
              </a:spcBef>
            </a:pPr>
            <a:r>
              <a:rPr sz="2800" b="1" kern="0" spc="-152" dirty="0">
                <a:solidFill>
                  <a:srgbClr val="022168"/>
                </a:solidFill>
                <a:latin typeface="Arial"/>
                <a:cs typeface="Arial"/>
              </a:rPr>
              <a:t>Rachel</a:t>
            </a:r>
            <a:r>
              <a:rPr sz="2800" b="1" kern="0" spc="-47" dirty="0">
                <a:solidFill>
                  <a:srgbClr val="022168"/>
                </a:solidFill>
                <a:latin typeface="Arial"/>
                <a:cs typeface="Arial"/>
              </a:rPr>
              <a:t> </a:t>
            </a:r>
            <a:r>
              <a:rPr sz="2800" b="1" kern="0" spc="-113" dirty="0">
                <a:solidFill>
                  <a:srgbClr val="022168"/>
                </a:solidFill>
                <a:latin typeface="Arial"/>
                <a:cs typeface="Arial"/>
              </a:rPr>
              <a:t>Vinciguerra</a:t>
            </a:r>
            <a:r>
              <a:rPr sz="2800" b="1" kern="0" spc="-80" dirty="0">
                <a:solidFill>
                  <a:srgbClr val="022168"/>
                </a:solidFill>
                <a:latin typeface="Arial"/>
                <a:cs typeface="Arial"/>
              </a:rPr>
              <a:t> (she/her),</a:t>
            </a:r>
            <a:r>
              <a:rPr sz="2800" b="1" kern="0" spc="-113" dirty="0">
                <a:solidFill>
                  <a:srgbClr val="022168"/>
                </a:solidFill>
                <a:latin typeface="Arial"/>
                <a:cs typeface="Arial"/>
              </a:rPr>
              <a:t> </a:t>
            </a:r>
            <a:r>
              <a:rPr sz="2800" b="1" kern="0" spc="-60" dirty="0">
                <a:solidFill>
                  <a:srgbClr val="022168"/>
                </a:solidFill>
                <a:latin typeface="Arial"/>
                <a:cs typeface="Arial"/>
              </a:rPr>
              <a:t>Director</a:t>
            </a:r>
            <a:r>
              <a:rPr sz="2800" b="1" kern="0" spc="-80" dirty="0">
                <a:solidFill>
                  <a:srgbClr val="022168"/>
                </a:solidFill>
                <a:latin typeface="Arial"/>
                <a:cs typeface="Arial"/>
              </a:rPr>
              <a:t> </a:t>
            </a:r>
            <a:r>
              <a:rPr sz="2800" b="1" kern="0" dirty="0">
                <a:solidFill>
                  <a:srgbClr val="022168"/>
                </a:solidFill>
                <a:latin typeface="Arial"/>
                <a:cs typeface="Arial"/>
              </a:rPr>
              <a:t>of</a:t>
            </a:r>
            <a:r>
              <a:rPr sz="2800" b="1" kern="0" spc="-80" dirty="0">
                <a:solidFill>
                  <a:srgbClr val="022168"/>
                </a:solidFill>
                <a:latin typeface="Arial"/>
                <a:cs typeface="Arial"/>
              </a:rPr>
              <a:t> </a:t>
            </a:r>
            <a:r>
              <a:rPr sz="2800" b="1" kern="0" spc="-40" dirty="0">
                <a:solidFill>
                  <a:srgbClr val="022168"/>
                </a:solidFill>
                <a:latin typeface="Arial"/>
                <a:cs typeface="Arial"/>
              </a:rPr>
              <a:t>National</a:t>
            </a:r>
            <a:r>
              <a:rPr sz="2800" b="1" kern="0" spc="-80" dirty="0">
                <a:solidFill>
                  <a:srgbClr val="022168"/>
                </a:solidFill>
                <a:latin typeface="Arial"/>
                <a:cs typeface="Arial"/>
              </a:rPr>
              <a:t> </a:t>
            </a:r>
            <a:r>
              <a:rPr sz="2800" b="1" kern="0" spc="-120" dirty="0">
                <a:solidFill>
                  <a:srgbClr val="022168"/>
                </a:solidFill>
                <a:latin typeface="Arial"/>
                <a:cs typeface="Arial"/>
              </a:rPr>
              <a:t>Programs </a:t>
            </a:r>
            <a:r>
              <a:rPr sz="2800" b="1" kern="0" spc="-33" dirty="0">
                <a:solidFill>
                  <a:srgbClr val="022168"/>
                </a:solidFill>
                <a:latin typeface="Arial"/>
                <a:cs typeface="Arial"/>
              </a:rPr>
              <a:t>MSW,</a:t>
            </a:r>
            <a:r>
              <a:rPr sz="2800" b="1" kern="0" spc="-152" dirty="0">
                <a:solidFill>
                  <a:srgbClr val="022168"/>
                </a:solidFill>
                <a:latin typeface="Arial"/>
                <a:cs typeface="Arial"/>
              </a:rPr>
              <a:t> </a:t>
            </a:r>
            <a:r>
              <a:rPr sz="2800" b="1" kern="0" spc="33" dirty="0">
                <a:solidFill>
                  <a:srgbClr val="022168"/>
                </a:solidFill>
                <a:latin typeface="Arial"/>
                <a:cs typeface="Arial"/>
              </a:rPr>
              <a:t>MID</a:t>
            </a:r>
            <a:endParaRPr sz="2800" kern="0">
              <a:solidFill>
                <a:sysClr val="windowText" lastClr="000000"/>
              </a:solidFill>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ctrTitle"/>
          </p:nvPr>
        </p:nvSpPr>
        <p:spPr>
          <a:xfrm>
            <a:off x="942623" y="617834"/>
            <a:ext cx="4585547" cy="714662"/>
          </a:xfrm>
          <a:prstGeom prst="rect">
            <a:avLst/>
          </a:prstGeom>
        </p:spPr>
        <p:txBody>
          <a:bodyPr vert="horz" wrap="square" lIns="0" tIns="16933" rIns="0" bIns="0" rtlCol="0">
            <a:spAutoFit/>
          </a:bodyPr>
          <a:lstStyle/>
          <a:p>
            <a:pPr marL="16933">
              <a:spcBef>
                <a:spcPts val="133"/>
              </a:spcBef>
            </a:pPr>
            <a:r>
              <a:rPr sz="4533" spc="-160" dirty="0"/>
              <a:t>Introductions</a:t>
            </a:r>
            <a:endParaRPr sz="4533"/>
          </a:p>
        </p:txBody>
      </p:sp>
      <p:sp>
        <p:nvSpPr>
          <p:cNvPr id="4" name="object 4"/>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2"/>
              </a:rPr>
              <a:t>www.helloneighbor.io</a:t>
            </a:r>
            <a:endParaRPr sz="1600" kern="0">
              <a:solidFill>
                <a:sysClr val="windowText" lastClr="000000"/>
              </a:solidFill>
              <a:latin typeface="Arial"/>
              <a:cs typeface="Arial"/>
            </a:endParaRPr>
          </a:p>
        </p:txBody>
      </p:sp>
      <p:sp>
        <p:nvSpPr>
          <p:cNvPr id="3" name="object 3"/>
          <p:cNvSpPr txBox="1"/>
          <p:nvPr/>
        </p:nvSpPr>
        <p:spPr>
          <a:xfrm>
            <a:off x="706967" y="1688253"/>
            <a:ext cx="5371253" cy="427532"/>
          </a:xfrm>
          <a:prstGeom prst="rect">
            <a:avLst/>
          </a:prstGeom>
        </p:spPr>
        <p:txBody>
          <a:bodyPr vert="horz" wrap="square" lIns="0" tIns="16933" rIns="0" bIns="0" rtlCol="0">
            <a:spAutoFit/>
          </a:bodyPr>
          <a:lstStyle/>
          <a:p>
            <a:pPr marL="16933" defTabSz="1219170">
              <a:spcBef>
                <a:spcPts val="133"/>
              </a:spcBef>
            </a:pPr>
            <a:r>
              <a:rPr sz="2667" kern="0" dirty="0">
                <a:solidFill>
                  <a:srgbClr val="666666"/>
                </a:solidFill>
                <a:latin typeface="Arial"/>
                <a:cs typeface="Arial"/>
              </a:rPr>
              <a:t>What is</a:t>
            </a:r>
            <a:r>
              <a:rPr sz="2667" kern="0" spc="7" dirty="0">
                <a:solidFill>
                  <a:srgbClr val="666666"/>
                </a:solidFill>
                <a:latin typeface="Arial"/>
                <a:cs typeface="Arial"/>
              </a:rPr>
              <a:t> </a:t>
            </a:r>
            <a:r>
              <a:rPr sz="2667" kern="0" dirty="0">
                <a:solidFill>
                  <a:srgbClr val="666666"/>
                </a:solidFill>
                <a:latin typeface="Arial"/>
                <a:cs typeface="Arial"/>
              </a:rPr>
              <a:t>your</a:t>
            </a:r>
            <a:r>
              <a:rPr sz="2667" kern="0" spc="7" dirty="0">
                <a:solidFill>
                  <a:srgbClr val="666666"/>
                </a:solidFill>
                <a:latin typeface="Arial"/>
                <a:cs typeface="Arial"/>
              </a:rPr>
              <a:t> </a:t>
            </a:r>
            <a:r>
              <a:rPr sz="2667" kern="0" dirty="0">
                <a:solidFill>
                  <a:srgbClr val="666666"/>
                </a:solidFill>
                <a:latin typeface="Arial"/>
                <a:cs typeface="Arial"/>
              </a:rPr>
              <a:t>favorite dish</a:t>
            </a:r>
            <a:r>
              <a:rPr sz="2667" kern="0" spc="7" dirty="0">
                <a:solidFill>
                  <a:srgbClr val="666666"/>
                </a:solidFill>
                <a:latin typeface="Arial"/>
                <a:cs typeface="Arial"/>
              </a:rPr>
              <a:t> </a:t>
            </a:r>
            <a:r>
              <a:rPr sz="2667" kern="0" dirty="0">
                <a:solidFill>
                  <a:srgbClr val="666666"/>
                </a:solidFill>
                <a:latin typeface="Arial"/>
                <a:cs typeface="Arial"/>
              </a:rPr>
              <a:t>and</a:t>
            </a:r>
            <a:r>
              <a:rPr sz="2667" kern="0" spc="7" dirty="0">
                <a:solidFill>
                  <a:srgbClr val="666666"/>
                </a:solidFill>
                <a:latin typeface="Arial"/>
                <a:cs typeface="Arial"/>
              </a:rPr>
              <a:t> </a:t>
            </a:r>
            <a:r>
              <a:rPr sz="2667" kern="0" spc="-27" dirty="0">
                <a:solidFill>
                  <a:srgbClr val="666666"/>
                </a:solidFill>
                <a:latin typeface="Arial"/>
                <a:cs typeface="Arial"/>
              </a:rPr>
              <a:t>why?</a:t>
            </a:r>
            <a:endParaRPr sz="2667" kern="0">
              <a:solidFill>
                <a:sysClr val="windowText" lastClr="000000"/>
              </a:solidFill>
              <a:latin typeface="Arial"/>
              <a:cs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568262" y="643970"/>
            <a:ext cx="9912773" cy="5793740"/>
            <a:chOff x="1176196" y="482977"/>
            <a:chExt cx="7434580" cy="4345305"/>
          </a:xfrm>
        </p:grpSpPr>
        <p:pic>
          <p:nvPicPr>
            <p:cNvPr id="3" name="object 3"/>
            <p:cNvPicPr/>
            <p:nvPr/>
          </p:nvPicPr>
          <p:blipFill>
            <a:blip r:embed="rId2" cstate="print"/>
            <a:stretch>
              <a:fillRect/>
            </a:stretch>
          </p:blipFill>
          <p:spPr>
            <a:xfrm>
              <a:off x="1176196" y="482977"/>
              <a:ext cx="6507856" cy="3773970"/>
            </a:xfrm>
            <a:prstGeom prst="rect">
              <a:avLst/>
            </a:prstGeom>
          </p:spPr>
        </p:pic>
        <p:sp>
          <p:nvSpPr>
            <p:cNvPr id="4" name="object 4"/>
            <p:cNvSpPr/>
            <p:nvPr/>
          </p:nvSpPr>
          <p:spPr>
            <a:xfrm>
              <a:off x="5495999" y="3803887"/>
              <a:ext cx="2247265" cy="572135"/>
            </a:xfrm>
            <a:custGeom>
              <a:avLst/>
              <a:gdLst/>
              <a:ahLst/>
              <a:cxnLst/>
              <a:rect l="l" t="t" r="r" b="b"/>
              <a:pathLst>
                <a:path w="2247265" h="572135">
                  <a:moveTo>
                    <a:pt x="2246999" y="571799"/>
                  </a:moveTo>
                  <a:lnTo>
                    <a:pt x="0" y="571799"/>
                  </a:lnTo>
                  <a:lnTo>
                    <a:pt x="0" y="0"/>
                  </a:lnTo>
                  <a:lnTo>
                    <a:pt x="2246999" y="0"/>
                  </a:lnTo>
                  <a:lnTo>
                    <a:pt x="2246999" y="571799"/>
                  </a:lnTo>
                  <a:close/>
                </a:path>
              </a:pathLst>
            </a:custGeom>
            <a:solidFill>
              <a:srgbClr val="FFFFFF"/>
            </a:solidFill>
          </p:spPr>
          <p:txBody>
            <a:bodyPr wrap="square" lIns="0" tIns="0" rIns="0" bIns="0" rtlCol="0"/>
            <a:lstStyle/>
            <a:p>
              <a:pPr defTabSz="1219170"/>
              <a:endParaRPr sz="2400" kern="0">
                <a:solidFill>
                  <a:sysClr val="windowText" lastClr="000000"/>
                </a:solidFill>
              </a:endParaRPr>
            </a:p>
          </p:txBody>
        </p:sp>
        <p:sp>
          <p:nvSpPr>
            <p:cNvPr id="5" name="object 5"/>
            <p:cNvSpPr/>
            <p:nvPr/>
          </p:nvSpPr>
          <p:spPr>
            <a:xfrm>
              <a:off x="5495999" y="3803887"/>
              <a:ext cx="2247265" cy="572135"/>
            </a:xfrm>
            <a:custGeom>
              <a:avLst/>
              <a:gdLst/>
              <a:ahLst/>
              <a:cxnLst/>
              <a:rect l="l" t="t" r="r" b="b"/>
              <a:pathLst>
                <a:path w="2247265" h="572135">
                  <a:moveTo>
                    <a:pt x="0" y="0"/>
                  </a:moveTo>
                  <a:lnTo>
                    <a:pt x="2246999" y="0"/>
                  </a:lnTo>
                  <a:lnTo>
                    <a:pt x="2246999" y="571799"/>
                  </a:lnTo>
                  <a:lnTo>
                    <a:pt x="0" y="571799"/>
                  </a:lnTo>
                  <a:lnTo>
                    <a:pt x="0" y="0"/>
                  </a:lnTo>
                  <a:close/>
                </a:path>
              </a:pathLst>
            </a:custGeom>
            <a:ln w="9524">
              <a:solidFill>
                <a:srgbClr val="FFFFFF"/>
              </a:solidFill>
            </a:ln>
          </p:spPr>
          <p:txBody>
            <a:bodyPr wrap="square" lIns="0" tIns="0" rIns="0" bIns="0" rtlCol="0"/>
            <a:lstStyle/>
            <a:p>
              <a:pPr defTabSz="1219170"/>
              <a:endParaRPr sz="2400" kern="0">
                <a:solidFill>
                  <a:sysClr val="windowText" lastClr="000000"/>
                </a:solidFill>
              </a:endParaRPr>
            </a:p>
          </p:txBody>
        </p:sp>
      </p:grpSp>
      <p:sp>
        <p:nvSpPr>
          <p:cNvPr id="6" name="object 6"/>
          <p:cNvSpPr txBox="1"/>
          <p:nvPr/>
        </p:nvSpPr>
        <p:spPr>
          <a:xfrm>
            <a:off x="1781633" y="5450134"/>
            <a:ext cx="2148840" cy="304421"/>
          </a:xfrm>
          <a:prstGeom prst="rect">
            <a:avLst/>
          </a:prstGeom>
        </p:spPr>
        <p:txBody>
          <a:bodyPr vert="horz" wrap="square" lIns="0" tIns="16933" rIns="0" bIns="0" rtlCol="0">
            <a:spAutoFit/>
          </a:bodyPr>
          <a:lstStyle/>
          <a:p>
            <a:pPr marL="16933" defTabSz="1219170">
              <a:spcBef>
                <a:spcPts val="133"/>
              </a:spcBef>
            </a:pPr>
            <a:r>
              <a:rPr sz="1867" kern="0" spc="87" dirty="0">
                <a:solidFill>
                  <a:sysClr val="windowText" lastClr="000000"/>
                </a:solidFill>
                <a:latin typeface="Tahoma"/>
                <a:cs typeface="Tahoma"/>
              </a:rPr>
              <a:t>MID/MSW</a:t>
            </a:r>
            <a:r>
              <a:rPr sz="1867" kern="0" spc="-187" dirty="0">
                <a:solidFill>
                  <a:sysClr val="windowText" lastClr="000000"/>
                </a:solidFill>
                <a:latin typeface="Tahoma"/>
                <a:cs typeface="Tahoma"/>
              </a:rPr>
              <a:t> </a:t>
            </a:r>
            <a:r>
              <a:rPr sz="1867" kern="0" dirty="0">
                <a:solidFill>
                  <a:sysClr val="windowText" lastClr="000000"/>
                </a:solidFill>
                <a:latin typeface="Tahoma"/>
                <a:cs typeface="Tahoma"/>
              </a:rPr>
              <a:t>from</a:t>
            </a:r>
            <a:r>
              <a:rPr sz="1867" kern="0" spc="-180" dirty="0">
                <a:solidFill>
                  <a:sysClr val="windowText" lastClr="000000"/>
                </a:solidFill>
                <a:latin typeface="Tahoma"/>
                <a:cs typeface="Tahoma"/>
              </a:rPr>
              <a:t> </a:t>
            </a:r>
            <a:r>
              <a:rPr sz="1867" kern="0" spc="47" dirty="0">
                <a:solidFill>
                  <a:sysClr val="windowText" lastClr="000000"/>
                </a:solidFill>
                <a:latin typeface="Tahoma"/>
                <a:cs typeface="Tahoma"/>
              </a:rPr>
              <a:t>Pitt</a:t>
            </a:r>
            <a:endParaRPr sz="1867" kern="0">
              <a:solidFill>
                <a:sysClr val="windowText" lastClr="000000"/>
              </a:solidFill>
              <a:latin typeface="Tahoma"/>
              <a:cs typeface="Tahoma"/>
            </a:endParaRPr>
          </a:p>
        </p:txBody>
      </p:sp>
      <p:sp>
        <p:nvSpPr>
          <p:cNvPr id="9" name="object 9"/>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3"/>
              </a:rPr>
              <a:t>www.helloneighbor.io</a:t>
            </a:r>
            <a:endParaRPr sz="1600" kern="0">
              <a:solidFill>
                <a:sysClr val="windowText" lastClr="000000"/>
              </a:solidFill>
              <a:latin typeface="Arial"/>
              <a:cs typeface="Arial"/>
            </a:endParaRPr>
          </a:p>
        </p:txBody>
      </p:sp>
      <p:sp>
        <p:nvSpPr>
          <p:cNvPr id="7" name="object 7"/>
          <p:cNvSpPr txBox="1"/>
          <p:nvPr/>
        </p:nvSpPr>
        <p:spPr>
          <a:xfrm>
            <a:off x="9437768" y="1092676"/>
            <a:ext cx="1304713" cy="1247820"/>
          </a:xfrm>
          <a:prstGeom prst="rect">
            <a:avLst/>
          </a:prstGeom>
        </p:spPr>
        <p:txBody>
          <a:bodyPr vert="horz" wrap="square" lIns="0" tIns="16933" rIns="0" bIns="0" rtlCol="0">
            <a:spAutoFit/>
          </a:bodyPr>
          <a:lstStyle/>
          <a:p>
            <a:pPr marL="16933" marR="6773" defTabSz="1219170">
              <a:spcBef>
                <a:spcPts val="133"/>
              </a:spcBef>
            </a:pPr>
            <a:r>
              <a:rPr sz="1333" kern="0" dirty="0">
                <a:solidFill>
                  <a:sysClr val="windowText" lastClr="000000"/>
                </a:solidFill>
                <a:latin typeface="Tahoma"/>
                <a:cs typeface="Tahoma"/>
              </a:rPr>
              <a:t>Repair</a:t>
            </a:r>
            <a:r>
              <a:rPr sz="1333" kern="0" spc="-107" dirty="0">
                <a:solidFill>
                  <a:sysClr val="windowText" lastClr="000000"/>
                </a:solidFill>
                <a:latin typeface="Tahoma"/>
                <a:cs typeface="Tahoma"/>
              </a:rPr>
              <a:t> </a:t>
            </a:r>
            <a:r>
              <a:rPr sz="1333" kern="0" dirty="0">
                <a:solidFill>
                  <a:sysClr val="windowText" lastClr="000000"/>
                </a:solidFill>
                <a:latin typeface="Tahoma"/>
                <a:cs typeface="Tahoma"/>
              </a:rPr>
              <a:t>the</a:t>
            </a:r>
            <a:r>
              <a:rPr sz="1333" kern="0" spc="-107" dirty="0">
                <a:solidFill>
                  <a:sysClr val="windowText" lastClr="000000"/>
                </a:solidFill>
                <a:latin typeface="Tahoma"/>
                <a:cs typeface="Tahoma"/>
              </a:rPr>
              <a:t> </a:t>
            </a:r>
            <a:r>
              <a:rPr sz="1333" kern="0" spc="-13" dirty="0">
                <a:solidFill>
                  <a:sysClr val="windowText" lastClr="000000"/>
                </a:solidFill>
                <a:latin typeface="Tahoma"/>
                <a:cs typeface="Tahoma"/>
              </a:rPr>
              <a:t>World </a:t>
            </a:r>
            <a:r>
              <a:rPr sz="1333" kern="0" spc="-27" dirty="0">
                <a:solidFill>
                  <a:sysClr val="windowText" lastClr="000000"/>
                </a:solidFill>
                <a:latin typeface="Tahoma"/>
                <a:cs typeface="Tahoma"/>
              </a:rPr>
              <a:t>SWSG</a:t>
            </a:r>
            <a:endParaRPr sz="1333" kern="0">
              <a:solidFill>
                <a:sysClr val="windowText" lastClr="000000"/>
              </a:solidFill>
              <a:latin typeface="Tahoma"/>
              <a:cs typeface="Tahoma"/>
            </a:endParaRPr>
          </a:p>
          <a:p>
            <a:pPr marL="16933" marR="73657" defTabSz="1219170"/>
            <a:r>
              <a:rPr sz="1333" kern="0" spc="-13" dirty="0">
                <a:solidFill>
                  <a:sysClr val="windowText" lastClr="000000"/>
                </a:solidFill>
                <a:latin typeface="Tahoma"/>
                <a:cs typeface="Tahoma"/>
              </a:rPr>
              <a:t>Consulting </a:t>
            </a:r>
            <a:r>
              <a:rPr sz="1333" kern="0" spc="-27" dirty="0">
                <a:solidFill>
                  <a:sysClr val="windowText" lastClr="000000"/>
                </a:solidFill>
                <a:latin typeface="Tahoma"/>
                <a:cs typeface="Tahoma"/>
              </a:rPr>
              <a:t>Youth,</a:t>
            </a:r>
            <a:r>
              <a:rPr sz="1333" kern="0" spc="-100" dirty="0">
                <a:solidFill>
                  <a:sysClr val="windowText" lastClr="000000"/>
                </a:solidFill>
                <a:latin typeface="Tahoma"/>
                <a:cs typeface="Tahoma"/>
              </a:rPr>
              <a:t> </a:t>
            </a:r>
            <a:r>
              <a:rPr sz="1333" kern="0" spc="-13" dirty="0">
                <a:solidFill>
                  <a:sysClr val="windowText" lastClr="000000"/>
                </a:solidFill>
                <a:latin typeface="Tahoma"/>
                <a:cs typeface="Tahoma"/>
              </a:rPr>
              <a:t>gender </a:t>
            </a:r>
            <a:r>
              <a:rPr sz="1333" kern="0" dirty="0">
                <a:solidFill>
                  <a:sysClr val="windowText" lastClr="000000"/>
                </a:solidFill>
                <a:latin typeface="Tahoma"/>
                <a:cs typeface="Tahoma"/>
              </a:rPr>
              <a:t>equality</a:t>
            </a:r>
            <a:r>
              <a:rPr sz="1333" kern="0" spc="-100" dirty="0">
                <a:solidFill>
                  <a:sysClr val="windowText" lastClr="000000"/>
                </a:solidFill>
                <a:latin typeface="Tahoma"/>
                <a:cs typeface="Tahoma"/>
              </a:rPr>
              <a:t> </a:t>
            </a:r>
            <a:r>
              <a:rPr sz="1333" kern="0" dirty="0">
                <a:solidFill>
                  <a:sysClr val="windowText" lastClr="000000"/>
                </a:solidFill>
                <a:latin typeface="Tahoma"/>
                <a:cs typeface="Tahoma"/>
              </a:rPr>
              <a:t>&amp;</a:t>
            </a:r>
            <a:r>
              <a:rPr sz="1333" kern="0" spc="-93" dirty="0">
                <a:solidFill>
                  <a:sysClr val="windowText" lastClr="000000"/>
                </a:solidFill>
                <a:latin typeface="Tahoma"/>
                <a:cs typeface="Tahoma"/>
              </a:rPr>
              <a:t> </a:t>
            </a:r>
            <a:r>
              <a:rPr sz="1333" kern="0" spc="-13" dirty="0">
                <a:solidFill>
                  <a:sysClr val="windowText" lastClr="000000"/>
                </a:solidFill>
                <a:latin typeface="Tahoma"/>
                <a:cs typeface="Tahoma"/>
              </a:rPr>
              <a:t>social inclusion</a:t>
            </a:r>
            <a:endParaRPr sz="1333" kern="0">
              <a:solidFill>
                <a:sysClr val="windowText" lastClr="000000"/>
              </a:solidFill>
              <a:latin typeface="Tahoma"/>
              <a:cs typeface="Tahoma"/>
            </a:endParaRPr>
          </a:p>
        </p:txBody>
      </p:sp>
      <p:sp>
        <p:nvSpPr>
          <p:cNvPr id="8" name="object 8"/>
          <p:cNvSpPr txBox="1"/>
          <p:nvPr/>
        </p:nvSpPr>
        <p:spPr>
          <a:xfrm>
            <a:off x="4866967" y="2505636"/>
            <a:ext cx="2279227" cy="386430"/>
          </a:xfrm>
          <a:prstGeom prst="rect">
            <a:avLst/>
          </a:prstGeom>
        </p:spPr>
        <p:txBody>
          <a:bodyPr vert="horz" wrap="square" lIns="0" tIns="16933" rIns="0" bIns="0" rtlCol="0">
            <a:spAutoFit/>
          </a:bodyPr>
          <a:lstStyle/>
          <a:p>
            <a:pPr marL="16933" defTabSz="1219170">
              <a:spcBef>
                <a:spcPts val="133"/>
              </a:spcBef>
            </a:pPr>
            <a:r>
              <a:rPr sz="1200" kern="0" dirty="0">
                <a:solidFill>
                  <a:sysClr val="windowText" lastClr="000000"/>
                </a:solidFill>
                <a:latin typeface="Tahoma"/>
                <a:cs typeface="Tahoma"/>
              </a:rPr>
              <a:t>Volunteer </a:t>
            </a:r>
            <a:r>
              <a:rPr sz="1200" kern="0" spc="-13" dirty="0">
                <a:solidFill>
                  <a:sysClr val="windowText" lastClr="000000"/>
                </a:solidFill>
                <a:latin typeface="Tahoma"/>
                <a:cs typeface="Tahoma"/>
              </a:rPr>
              <a:t>management,</a:t>
            </a:r>
            <a:endParaRPr sz="1200" kern="0">
              <a:solidFill>
                <a:sysClr val="windowText" lastClr="000000"/>
              </a:solidFill>
              <a:latin typeface="Tahoma"/>
              <a:cs typeface="Tahoma"/>
            </a:endParaRPr>
          </a:p>
          <a:p>
            <a:pPr marL="16933" defTabSz="1219170"/>
            <a:r>
              <a:rPr sz="1200" kern="0" dirty="0">
                <a:solidFill>
                  <a:sysClr val="windowText" lastClr="000000"/>
                </a:solidFill>
                <a:latin typeface="Tahoma"/>
                <a:cs typeface="Tahoma"/>
              </a:rPr>
              <a:t>trauma-informed</a:t>
            </a:r>
            <a:r>
              <a:rPr sz="1200" kern="0" spc="-80" dirty="0">
                <a:solidFill>
                  <a:sysClr val="windowText" lastClr="000000"/>
                </a:solidFill>
                <a:latin typeface="Tahoma"/>
                <a:cs typeface="Tahoma"/>
              </a:rPr>
              <a:t> </a:t>
            </a:r>
            <a:r>
              <a:rPr sz="1200" kern="0" spc="-27" dirty="0">
                <a:solidFill>
                  <a:sysClr val="windowText" lastClr="000000"/>
                </a:solidFill>
                <a:latin typeface="Tahoma"/>
                <a:cs typeface="Tahoma"/>
              </a:rPr>
              <a:t>care,</a:t>
            </a:r>
            <a:r>
              <a:rPr sz="1200" kern="0" spc="-73" dirty="0">
                <a:solidFill>
                  <a:sysClr val="windowText" lastClr="000000"/>
                </a:solidFill>
                <a:latin typeface="Tahoma"/>
                <a:cs typeface="Tahoma"/>
              </a:rPr>
              <a:t> </a:t>
            </a:r>
            <a:r>
              <a:rPr sz="1200" kern="0" dirty="0">
                <a:solidFill>
                  <a:sysClr val="windowText" lastClr="000000"/>
                </a:solidFill>
                <a:latin typeface="Tahoma"/>
                <a:cs typeface="Tahoma"/>
              </a:rPr>
              <a:t>foster</a:t>
            </a:r>
            <a:r>
              <a:rPr sz="1200" kern="0" spc="-80" dirty="0">
                <a:solidFill>
                  <a:sysClr val="windowText" lastClr="000000"/>
                </a:solidFill>
                <a:latin typeface="Tahoma"/>
                <a:cs typeface="Tahoma"/>
              </a:rPr>
              <a:t> </a:t>
            </a:r>
            <a:r>
              <a:rPr sz="1200" kern="0" spc="-27" dirty="0">
                <a:solidFill>
                  <a:sysClr val="windowText" lastClr="000000"/>
                </a:solidFill>
                <a:latin typeface="Tahoma"/>
                <a:cs typeface="Tahoma"/>
              </a:rPr>
              <a:t>care</a:t>
            </a:r>
            <a:endParaRPr sz="1200" kern="0">
              <a:solidFill>
                <a:sysClr val="windowText" lastClr="000000"/>
              </a:solidFill>
              <a:latin typeface="Tahoma"/>
              <a:cs typeface="Tahom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06967" y="463375"/>
            <a:ext cx="4246880" cy="714662"/>
          </a:xfrm>
          <a:prstGeom prst="rect">
            <a:avLst/>
          </a:prstGeom>
        </p:spPr>
        <p:txBody>
          <a:bodyPr vert="horz" wrap="square" lIns="0" tIns="16933" rIns="0" bIns="0" rtlCol="0">
            <a:spAutoFit/>
          </a:bodyPr>
          <a:lstStyle/>
          <a:p>
            <a:pPr marL="16933">
              <a:spcBef>
                <a:spcPts val="133"/>
              </a:spcBef>
            </a:pPr>
            <a:r>
              <a:rPr sz="4533" spc="-207" dirty="0"/>
              <a:t>Mission</a:t>
            </a:r>
            <a:r>
              <a:rPr sz="4533" spc="-53" dirty="0"/>
              <a:t> </a:t>
            </a:r>
            <a:r>
              <a:rPr sz="4533" dirty="0"/>
              <a:t>&amp;</a:t>
            </a:r>
            <a:r>
              <a:rPr sz="4533" spc="-53" dirty="0"/>
              <a:t> </a:t>
            </a:r>
            <a:r>
              <a:rPr sz="4533" spc="-253" dirty="0"/>
              <a:t>Vision</a:t>
            </a:r>
            <a:endParaRPr sz="4533"/>
          </a:p>
        </p:txBody>
      </p:sp>
      <p:sp>
        <p:nvSpPr>
          <p:cNvPr id="4" name="object 4"/>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2"/>
              </a:rPr>
              <a:t>www.helloneighbor.io</a:t>
            </a:r>
            <a:endParaRPr sz="1600" kern="0">
              <a:solidFill>
                <a:sysClr val="windowText" lastClr="000000"/>
              </a:solidFill>
              <a:latin typeface="Arial"/>
              <a:cs typeface="Arial"/>
            </a:endParaRPr>
          </a:p>
        </p:txBody>
      </p:sp>
      <p:sp>
        <p:nvSpPr>
          <p:cNvPr id="5" name="object 5"/>
          <p:cNvSpPr txBox="1">
            <a:spLocks noGrp="1"/>
          </p:cNvSpPr>
          <p:nvPr>
            <p:ph type="sldNum" sz="quarter" idx="7"/>
          </p:nvPr>
        </p:nvSpPr>
        <p:spPr>
          <a:xfrm>
            <a:off x="15793735" y="8650951"/>
            <a:ext cx="295769" cy="218008"/>
          </a:xfrm>
          <a:prstGeom prst="rect">
            <a:avLst/>
          </a:prstGeom>
        </p:spPr>
        <p:txBody>
          <a:bodyPr vert="horz" wrap="square" lIns="0" tIns="0" rIns="0" bIns="0" rtlCol="0">
            <a:spAutoFit/>
          </a:bodyPr>
          <a:lstStyle/>
          <a:p>
            <a:pPr marL="50799" defTabSz="1219170">
              <a:lnSpc>
                <a:spcPts val="1653"/>
              </a:lnSpc>
            </a:pPr>
            <a:fld id="{81D60167-4931-47E6-BA6A-407CBD079E47}" type="slidenum">
              <a:rPr kern="0" dirty="0"/>
              <a:pPr marL="50799" defTabSz="1219170">
                <a:lnSpc>
                  <a:spcPts val="1653"/>
                </a:lnSpc>
              </a:pPr>
              <a:t>8</a:t>
            </a:fld>
            <a:endParaRPr kern="0" dirty="0"/>
          </a:p>
        </p:txBody>
      </p:sp>
      <p:sp>
        <p:nvSpPr>
          <p:cNvPr id="3" name="object 3"/>
          <p:cNvSpPr txBox="1"/>
          <p:nvPr/>
        </p:nvSpPr>
        <p:spPr>
          <a:xfrm>
            <a:off x="851967" y="1441200"/>
            <a:ext cx="10475807" cy="4205488"/>
          </a:xfrm>
          <a:prstGeom prst="rect">
            <a:avLst/>
          </a:prstGeom>
        </p:spPr>
        <p:txBody>
          <a:bodyPr vert="horz" wrap="square" lIns="0" tIns="82972" rIns="0" bIns="0" rtlCol="0">
            <a:spAutoFit/>
          </a:bodyPr>
          <a:lstStyle/>
          <a:p>
            <a:pPr marL="16933" defTabSz="1219170">
              <a:spcBef>
                <a:spcPts val="652"/>
              </a:spcBef>
            </a:pPr>
            <a:r>
              <a:rPr sz="2400" b="1" kern="0" spc="-13" dirty="0">
                <a:solidFill>
                  <a:srgbClr val="02218C"/>
                </a:solidFill>
                <a:latin typeface="Arial"/>
                <a:cs typeface="Arial"/>
              </a:rPr>
              <a:t>Mission</a:t>
            </a:r>
            <a:endParaRPr sz="2400" kern="0">
              <a:solidFill>
                <a:sysClr val="windowText" lastClr="000000"/>
              </a:solidFill>
              <a:latin typeface="Arial"/>
              <a:cs typeface="Arial"/>
            </a:endParaRPr>
          </a:p>
          <a:p>
            <a:pPr marL="16933" marR="6773" defTabSz="1219170">
              <a:lnSpc>
                <a:spcPct val="100099"/>
              </a:lnSpc>
              <a:spcBef>
                <a:spcPts val="513"/>
              </a:spcBef>
            </a:pPr>
            <a:r>
              <a:rPr sz="2400" kern="0" dirty="0">
                <a:solidFill>
                  <a:srgbClr val="02218C"/>
                </a:solidFill>
                <a:latin typeface="Arial"/>
                <a:cs typeface="Arial"/>
              </a:rPr>
              <a:t>Hello</a:t>
            </a:r>
            <a:r>
              <a:rPr sz="2400" kern="0" spc="93" dirty="0">
                <a:solidFill>
                  <a:srgbClr val="02218C"/>
                </a:solidFill>
                <a:latin typeface="Arial"/>
                <a:cs typeface="Arial"/>
              </a:rPr>
              <a:t> </a:t>
            </a:r>
            <a:r>
              <a:rPr sz="2400" kern="0" dirty="0">
                <a:solidFill>
                  <a:srgbClr val="02218C"/>
                </a:solidFill>
                <a:latin typeface="Arial"/>
                <a:cs typeface="Arial"/>
              </a:rPr>
              <a:t>Neighbor</a:t>
            </a:r>
            <a:r>
              <a:rPr sz="2400" kern="0" spc="100" dirty="0">
                <a:solidFill>
                  <a:srgbClr val="02218C"/>
                </a:solidFill>
                <a:latin typeface="Arial"/>
                <a:cs typeface="Arial"/>
              </a:rPr>
              <a:t> </a:t>
            </a:r>
            <a:r>
              <a:rPr sz="2400" kern="0" spc="-13" dirty="0">
                <a:solidFill>
                  <a:srgbClr val="02218C"/>
                </a:solidFill>
                <a:latin typeface="Arial"/>
                <a:cs typeface="Arial"/>
              </a:rPr>
              <a:t>works</a:t>
            </a:r>
            <a:r>
              <a:rPr sz="2400" kern="0" spc="100" dirty="0">
                <a:solidFill>
                  <a:srgbClr val="02218C"/>
                </a:solidFill>
                <a:latin typeface="Arial"/>
                <a:cs typeface="Arial"/>
              </a:rPr>
              <a:t> to </a:t>
            </a:r>
            <a:r>
              <a:rPr sz="2400" kern="0" dirty="0">
                <a:solidFill>
                  <a:srgbClr val="02218C"/>
                </a:solidFill>
                <a:latin typeface="Arial"/>
                <a:cs typeface="Arial"/>
              </a:rPr>
              <a:t>improve</a:t>
            </a:r>
            <a:r>
              <a:rPr sz="2400" kern="0" spc="100" dirty="0">
                <a:solidFill>
                  <a:srgbClr val="02218C"/>
                </a:solidFill>
                <a:latin typeface="Arial"/>
                <a:cs typeface="Arial"/>
              </a:rPr>
              <a:t> </a:t>
            </a:r>
            <a:r>
              <a:rPr sz="2400" kern="0" dirty="0">
                <a:solidFill>
                  <a:srgbClr val="02218C"/>
                </a:solidFill>
                <a:latin typeface="Arial"/>
                <a:cs typeface="Arial"/>
              </a:rPr>
              <a:t>the</a:t>
            </a:r>
            <a:r>
              <a:rPr sz="2400" kern="0" spc="100" dirty="0">
                <a:solidFill>
                  <a:srgbClr val="02218C"/>
                </a:solidFill>
                <a:latin typeface="Arial"/>
                <a:cs typeface="Arial"/>
              </a:rPr>
              <a:t> </a:t>
            </a:r>
            <a:r>
              <a:rPr sz="2400" kern="0" spc="-13" dirty="0">
                <a:solidFill>
                  <a:srgbClr val="02218C"/>
                </a:solidFill>
                <a:latin typeface="Arial"/>
                <a:cs typeface="Arial"/>
              </a:rPr>
              <a:t>lives</a:t>
            </a:r>
            <a:r>
              <a:rPr sz="2400" kern="0" spc="100" dirty="0">
                <a:solidFill>
                  <a:srgbClr val="02218C"/>
                </a:solidFill>
                <a:latin typeface="Arial"/>
                <a:cs typeface="Arial"/>
              </a:rPr>
              <a:t> </a:t>
            </a:r>
            <a:r>
              <a:rPr sz="2400" kern="0" dirty="0">
                <a:solidFill>
                  <a:srgbClr val="02218C"/>
                </a:solidFill>
                <a:latin typeface="Arial"/>
                <a:cs typeface="Arial"/>
              </a:rPr>
              <a:t>of</a:t>
            </a:r>
            <a:r>
              <a:rPr sz="2400" kern="0" spc="100" dirty="0">
                <a:solidFill>
                  <a:srgbClr val="02218C"/>
                </a:solidFill>
                <a:latin typeface="Arial"/>
                <a:cs typeface="Arial"/>
              </a:rPr>
              <a:t> </a:t>
            </a:r>
            <a:r>
              <a:rPr sz="2400" kern="0" dirty="0">
                <a:solidFill>
                  <a:srgbClr val="02218C"/>
                </a:solidFill>
                <a:latin typeface="Arial"/>
                <a:cs typeface="Arial"/>
              </a:rPr>
              <a:t>recently</a:t>
            </a:r>
            <a:r>
              <a:rPr sz="2400" kern="0" spc="100" dirty="0">
                <a:solidFill>
                  <a:srgbClr val="02218C"/>
                </a:solidFill>
                <a:latin typeface="Arial"/>
                <a:cs typeface="Arial"/>
              </a:rPr>
              <a:t> </a:t>
            </a:r>
            <a:r>
              <a:rPr sz="2400" kern="0" dirty="0">
                <a:solidFill>
                  <a:srgbClr val="02218C"/>
                </a:solidFill>
                <a:latin typeface="Arial"/>
                <a:cs typeface="Arial"/>
              </a:rPr>
              <a:t>resettled</a:t>
            </a:r>
            <a:r>
              <a:rPr sz="2400" kern="0" spc="100" dirty="0">
                <a:solidFill>
                  <a:srgbClr val="02218C"/>
                </a:solidFill>
                <a:latin typeface="Arial"/>
                <a:cs typeface="Arial"/>
              </a:rPr>
              <a:t> </a:t>
            </a:r>
            <a:r>
              <a:rPr sz="2400" kern="0" dirty="0">
                <a:solidFill>
                  <a:srgbClr val="02218C"/>
                </a:solidFill>
                <a:latin typeface="Arial"/>
                <a:cs typeface="Arial"/>
              </a:rPr>
              <a:t>refugee</a:t>
            </a:r>
            <a:r>
              <a:rPr sz="2400" kern="0" spc="100" dirty="0">
                <a:solidFill>
                  <a:srgbClr val="02218C"/>
                </a:solidFill>
                <a:latin typeface="Arial"/>
                <a:cs typeface="Arial"/>
              </a:rPr>
              <a:t> </a:t>
            </a:r>
            <a:r>
              <a:rPr sz="2400" kern="0" spc="-33" dirty="0">
                <a:solidFill>
                  <a:srgbClr val="02218C"/>
                </a:solidFill>
                <a:latin typeface="Arial"/>
                <a:cs typeface="Arial"/>
              </a:rPr>
              <a:t>and </a:t>
            </a:r>
            <a:r>
              <a:rPr sz="2400" kern="0" dirty="0">
                <a:solidFill>
                  <a:srgbClr val="02218C"/>
                </a:solidFill>
                <a:latin typeface="Arial"/>
                <a:cs typeface="Arial"/>
              </a:rPr>
              <a:t>immigrant</a:t>
            </a:r>
            <a:r>
              <a:rPr sz="2400" kern="0" spc="167" dirty="0">
                <a:solidFill>
                  <a:srgbClr val="02218C"/>
                </a:solidFill>
                <a:latin typeface="Arial"/>
                <a:cs typeface="Arial"/>
              </a:rPr>
              <a:t> </a:t>
            </a:r>
            <a:r>
              <a:rPr sz="2400" kern="0" dirty="0">
                <a:solidFill>
                  <a:srgbClr val="02218C"/>
                </a:solidFill>
                <a:latin typeface="Arial"/>
                <a:cs typeface="Arial"/>
              </a:rPr>
              <a:t>families</a:t>
            </a:r>
            <a:r>
              <a:rPr sz="2400" kern="0" spc="173" dirty="0">
                <a:solidFill>
                  <a:srgbClr val="02218C"/>
                </a:solidFill>
                <a:latin typeface="Arial"/>
                <a:cs typeface="Arial"/>
              </a:rPr>
              <a:t> </a:t>
            </a:r>
            <a:r>
              <a:rPr sz="2400" kern="0" dirty="0">
                <a:solidFill>
                  <a:srgbClr val="02218C"/>
                </a:solidFill>
                <a:latin typeface="Arial"/>
                <a:cs typeface="Arial"/>
              </a:rPr>
              <a:t>by</a:t>
            </a:r>
            <a:r>
              <a:rPr sz="2400" kern="0" spc="167" dirty="0">
                <a:solidFill>
                  <a:srgbClr val="02218C"/>
                </a:solidFill>
                <a:latin typeface="Arial"/>
                <a:cs typeface="Arial"/>
              </a:rPr>
              <a:t> </a:t>
            </a:r>
            <a:r>
              <a:rPr sz="2400" kern="0" dirty="0">
                <a:solidFill>
                  <a:srgbClr val="02218C"/>
                </a:solidFill>
                <a:latin typeface="Arial"/>
                <a:cs typeface="Arial"/>
              </a:rPr>
              <a:t>matching</a:t>
            </a:r>
            <a:r>
              <a:rPr sz="2400" kern="0" spc="173" dirty="0">
                <a:solidFill>
                  <a:srgbClr val="02218C"/>
                </a:solidFill>
                <a:latin typeface="Arial"/>
                <a:cs typeface="Arial"/>
              </a:rPr>
              <a:t> </a:t>
            </a:r>
            <a:r>
              <a:rPr sz="2400" kern="0" dirty="0">
                <a:solidFill>
                  <a:srgbClr val="02218C"/>
                </a:solidFill>
                <a:latin typeface="Arial"/>
                <a:cs typeface="Arial"/>
              </a:rPr>
              <a:t>them</a:t>
            </a:r>
            <a:r>
              <a:rPr sz="2400" kern="0" spc="167" dirty="0">
                <a:solidFill>
                  <a:srgbClr val="02218C"/>
                </a:solidFill>
                <a:latin typeface="Arial"/>
                <a:cs typeface="Arial"/>
              </a:rPr>
              <a:t> </a:t>
            </a:r>
            <a:r>
              <a:rPr sz="2400" kern="0" dirty="0">
                <a:solidFill>
                  <a:srgbClr val="02218C"/>
                </a:solidFill>
                <a:latin typeface="Arial"/>
                <a:cs typeface="Arial"/>
              </a:rPr>
              <a:t>with</a:t>
            </a:r>
            <a:r>
              <a:rPr sz="2400" kern="0" spc="173" dirty="0">
                <a:solidFill>
                  <a:srgbClr val="02218C"/>
                </a:solidFill>
                <a:latin typeface="Arial"/>
                <a:cs typeface="Arial"/>
              </a:rPr>
              <a:t> </a:t>
            </a:r>
            <a:r>
              <a:rPr sz="2400" kern="0" dirty="0">
                <a:solidFill>
                  <a:srgbClr val="02218C"/>
                </a:solidFill>
                <a:latin typeface="Arial"/>
                <a:cs typeface="Arial"/>
              </a:rPr>
              <a:t>dedicated</a:t>
            </a:r>
            <a:r>
              <a:rPr sz="2400" kern="0" spc="167" dirty="0">
                <a:solidFill>
                  <a:srgbClr val="02218C"/>
                </a:solidFill>
                <a:latin typeface="Arial"/>
                <a:cs typeface="Arial"/>
              </a:rPr>
              <a:t> </a:t>
            </a:r>
            <a:r>
              <a:rPr sz="2400" kern="0" dirty="0">
                <a:solidFill>
                  <a:srgbClr val="02218C"/>
                </a:solidFill>
                <a:latin typeface="Arial"/>
                <a:cs typeface="Arial"/>
              </a:rPr>
              <a:t>neighbors</a:t>
            </a:r>
            <a:r>
              <a:rPr sz="2400" kern="0" spc="173" dirty="0">
                <a:solidFill>
                  <a:srgbClr val="02218C"/>
                </a:solidFill>
                <a:latin typeface="Arial"/>
                <a:cs typeface="Arial"/>
              </a:rPr>
              <a:t> </a:t>
            </a:r>
            <a:r>
              <a:rPr sz="2400" kern="0" spc="100" dirty="0">
                <a:solidFill>
                  <a:srgbClr val="02218C"/>
                </a:solidFill>
                <a:latin typeface="Arial"/>
                <a:cs typeface="Arial"/>
              </a:rPr>
              <a:t>to</a:t>
            </a:r>
            <a:r>
              <a:rPr sz="2400" kern="0" spc="167" dirty="0">
                <a:solidFill>
                  <a:srgbClr val="02218C"/>
                </a:solidFill>
                <a:latin typeface="Arial"/>
                <a:cs typeface="Arial"/>
              </a:rPr>
              <a:t> </a:t>
            </a:r>
            <a:r>
              <a:rPr sz="2400" kern="0" dirty="0">
                <a:solidFill>
                  <a:srgbClr val="02218C"/>
                </a:solidFill>
                <a:latin typeface="Arial"/>
                <a:cs typeface="Arial"/>
              </a:rPr>
              <a:t>guide</a:t>
            </a:r>
            <a:r>
              <a:rPr sz="2400" kern="0" spc="173" dirty="0">
                <a:solidFill>
                  <a:srgbClr val="02218C"/>
                </a:solidFill>
                <a:latin typeface="Arial"/>
                <a:cs typeface="Arial"/>
              </a:rPr>
              <a:t> </a:t>
            </a:r>
            <a:r>
              <a:rPr sz="2400" kern="0" spc="-33" dirty="0">
                <a:solidFill>
                  <a:srgbClr val="02218C"/>
                </a:solidFill>
                <a:latin typeface="Arial"/>
                <a:cs typeface="Arial"/>
              </a:rPr>
              <a:t>and </a:t>
            </a:r>
            <a:r>
              <a:rPr sz="2400" kern="0" dirty="0">
                <a:solidFill>
                  <a:srgbClr val="02218C"/>
                </a:solidFill>
                <a:latin typeface="Arial"/>
                <a:cs typeface="Arial"/>
              </a:rPr>
              <a:t>support</a:t>
            </a:r>
            <a:r>
              <a:rPr sz="2400" kern="0" spc="93" dirty="0">
                <a:solidFill>
                  <a:srgbClr val="02218C"/>
                </a:solidFill>
                <a:latin typeface="Arial"/>
                <a:cs typeface="Arial"/>
              </a:rPr>
              <a:t> </a:t>
            </a:r>
            <a:r>
              <a:rPr sz="2400" kern="0" dirty="0">
                <a:solidFill>
                  <a:srgbClr val="02218C"/>
                </a:solidFill>
                <a:latin typeface="Arial"/>
                <a:cs typeface="Arial"/>
              </a:rPr>
              <a:t>them</a:t>
            </a:r>
            <a:r>
              <a:rPr sz="2400" kern="0" spc="100" dirty="0">
                <a:solidFill>
                  <a:srgbClr val="02218C"/>
                </a:solidFill>
                <a:latin typeface="Arial"/>
                <a:cs typeface="Arial"/>
              </a:rPr>
              <a:t> </a:t>
            </a:r>
            <a:r>
              <a:rPr sz="2400" kern="0" dirty="0">
                <a:solidFill>
                  <a:srgbClr val="02218C"/>
                </a:solidFill>
                <a:latin typeface="Arial"/>
                <a:cs typeface="Arial"/>
              </a:rPr>
              <a:t>in</a:t>
            </a:r>
            <a:r>
              <a:rPr sz="2400" kern="0" spc="93" dirty="0">
                <a:solidFill>
                  <a:srgbClr val="02218C"/>
                </a:solidFill>
                <a:latin typeface="Arial"/>
                <a:cs typeface="Arial"/>
              </a:rPr>
              <a:t> </a:t>
            </a:r>
            <a:r>
              <a:rPr sz="2400" kern="0" dirty="0">
                <a:solidFill>
                  <a:srgbClr val="02218C"/>
                </a:solidFill>
                <a:latin typeface="Arial"/>
                <a:cs typeface="Arial"/>
              </a:rPr>
              <a:t>their</a:t>
            </a:r>
            <a:r>
              <a:rPr sz="2400" kern="0" spc="100" dirty="0">
                <a:solidFill>
                  <a:srgbClr val="02218C"/>
                </a:solidFill>
                <a:latin typeface="Arial"/>
                <a:cs typeface="Arial"/>
              </a:rPr>
              <a:t> </a:t>
            </a:r>
            <a:r>
              <a:rPr sz="2400" kern="0" dirty="0">
                <a:solidFill>
                  <a:srgbClr val="02218C"/>
                </a:solidFill>
                <a:latin typeface="Arial"/>
                <a:cs typeface="Arial"/>
              </a:rPr>
              <a:t>new</a:t>
            </a:r>
            <a:r>
              <a:rPr sz="2400" kern="0" spc="100" dirty="0">
                <a:solidFill>
                  <a:srgbClr val="02218C"/>
                </a:solidFill>
                <a:latin typeface="Arial"/>
                <a:cs typeface="Arial"/>
              </a:rPr>
              <a:t> </a:t>
            </a:r>
            <a:r>
              <a:rPr sz="2400" kern="0" spc="-13" dirty="0">
                <a:solidFill>
                  <a:srgbClr val="02218C"/>
                </a:solidFill>
                <a:latin typeface="Arial"/>
                <a:cs typeface="Arial"/>
              </a:rPr>
              <a:t>lives.</a:t>
            </a:r>
            <a:endParaRPr sz="2400" kern="0">
              <a:solidFill>
                <a:sysClr val="windowText" lastClr="000000"/>
              </a:solidFill>
              <a:latin typeface="Arial"/>
              <a:cs typeface="Arial"/>
            </a:endParaRPr>
          </a:p>
          <a:p>
            <a:pPr defTabSz="1219170">
              <a:spcBef>
                <a:spcPts val="13"/>
              </a:spcBef>
            </a:pPr>
            <a:endParaRPr sz="1867" kern="0">
              <a:solidFill>
                <a:sysClr val="windowText" lastClr="000000"/>
              </a:solidFill>
              <a:latin typeface="Arial"/>
              <a:cs typeface="Arial"/>
            </a:endParaRPr>
          </a:p>
          <a:p>
            <a:pPr marL="16933" defTabSz="1219170"/>
            <a:r>
              <a:rPr sz="2400" b="1" kern="0" spc="-13" dirty="0">
                <a:solidFill>
                  <a:srgbClr val="02218C"/>
                </a:solidFill>
                <a:latin typeface="Arial"/>
                <a:cs typeface="Arial"/>
              </a:rPr>
              <a:t>Vision</a:t>
            </a:r>
            <a:endParaRPr sz="2400" kern="0">
              <a:solidFill>
                <a:sysClr val="windowText" lastClr="000000"/>
              </a:solidFill>
              <a:latin typeface="Arial"/>
              <a:cs typeface="Arial"/>
            </a:endParaRPr>
          </a:p>
          <a:p>
            <a:pPr marL="16933" marR="112604" defTabSz="1219170">
              <a:lnSpc>
                <a:spcPct val="100299"/>
              </a:lnSpc>
              <a:spcBef>
                <a:spcPts val="612"/>
              </a:spcBef>
            </a:pPr>
            <a:r>
              <a:rPr sz="2400" kern="0" dirty="0">
                <a:solidFill>
                  <a:srgbClr val="02218C"/>
                </a:solidFill>
                <a:latin typeface="Arial"/>
                <a:cs typeface="Arial"/>
              </a:rPr>
              <a:t>Hello</a:t>
            </a:r>
            <a:r>
              <a:rPr sz="2400" kern="0" spc="100" dirty="0">
                <a:solidFill>
                  <a:srgbClr val="02218C"/>
                </a:solidFill>
                <a:latin typeface="Arial"/>
                <a:cs typeface="Arial"/>
              </a:rPr>
              <a:t> </a:t>
            </a:r>
            <a:r>
              <a:rPr sz="2400" kern="0" dirty="0">
                <a:solidFill>
                  <a:srgbClr val="02218C"/>
                </a:solidFill>
                <a:latin typeface="Arial"/>
                <a:cs typeface="Arial"/>
              </a:rPr>
              <a:t>Neighbor</a:t>
            </a:r>
            <a:r>
              <a:rPr sz="2400" kern="0" spc="100" dirty="0">
                <a:solidFill>
                  <a:srgbClr val="02218C"/>
                </a:solidFill>
                <a:latin typeface="Arial"/>
                <a:cs typeface="Arial"/>
              </a:rPr>
              <a:t> </a:t>
            </a:r>
            <a:r>
              <a:rPr sz="2400" kern="0" spc="-27" dirty="0">
                <a:solidFill>
                  <a:srgbClr val="02218C"/>
                </a:solidFill>
                <a:latin typeface="Arial"/>
                <a:cs typeface="Arial"/>
              </a:rPr>
              <a:t>envisions</a:t>
            </a:r>
            <a:r>
              <a:rPr sz="2400" kern="0" spc="107" dirty="0">
                <a:solidFill>
                  <a:srgbClr val="02218C"/>
                </a:solidFill>
                <a:latin typeface="Arial"/>
                <a:cs typeface="Arial"/>
              </a:rPr>
              <a:t> </a:t>
            </a:r>
            <a:r>
              <a:rPr sz="2400" kern="0" dirty="0">
                <a:solidFill>
                  <a:srgbClr val="02218C"/>
                </a:solidFill>
                <a:latin typeface="Arial"/>
                <a:cs typeface="Arial"/>
              </a:rPr>
              <a:t>a</a:t>
            </a:r>
            <a:r>
              <a:rPr sz="2400" kern="0" spc="100" dirty="0">
                <a:solidFill>
                  <a:srgbClr val="02218C"/>
                </a:solidFill>
                <a:latin typeface="Arial"/>
                <a:cs typeface="Arial"/>
              </a:rPr>
              <a:t> </a:t>
            </a:r>
            <a:r>
              <a:rPr sz="2400" kern="0" dirty="0">
                <a:solidFill>
                  <a:srgbClr val="02218C"/>
                </a:solidFill>
                <a:latin typeface="Arial"/>
                <a:cs typeface="Arial"/>
              </a:rPr>
              <a:t>welcoming,</a:t>
            </a:r>
            <a:r>
              <a:rPr sz="2400" kern="0" spc="100" dirty="0">
                <a:solidFill>
                  <a:srgbClr val="02218C"/>
                </a:solidFill>
                <a:latin typeface="Arial"/>
                <a:cs typeface="Arial"/>
              </a:rPr>
              <a:t> </a:t>
            </a:r>
            <a:r>
              <a:rPr sz="2400" kern="0" spc="-13" dirty="0">
                <a:solidFill>
                  <a:srgbClr val="02218C"/>
                </a:solidFill>
                <a:latin typeface="Arial"/>
                <a:cs typeface="Arial"/>
              </a:rPr>
              <a:t>inclusive,</a:t>
            </a:r>
            <a:r>
              <a:rPr sz="2400" kern="0" spc="107" dirty="0">
                <a:solidFill>
                  <a:srgbClr val="02218C"/>
                </a:solidFill>
                <a:latin typeface="Arial"/>
                <a:cs typeface="Arial"/>
              </a:rPr>
              <a:t> </a:t>
            </a:r>
            <a:r>
              <a:rPr sz="2400" kern="0" dirty="0">
                <a:solidFill>
                  <a:srgbClr val="02218C"/>
                </a:solidFill>
                <a:latin typeface="Arial"/>
                <a:cs typeface="Arial"/>
              </a:rPr>
              <a:t>and</a:t>
            </a:r>
            <a:r>
              <a:rPr sz="2400" kern="0" spc="100" dirty="0">
                <a:solidFill>
                  <a:srgbClr val="02218C"/>
                </a:solidFill>
                <a:latin typeface="Arial"/>
                <a:cs typeface="Arial"/>
              </a:rPr>
              <a:t> </a:t>
            </a:r>
            <a:r>
              <a:rPr sz="2400" kern="0" dirty="0">
                <a:solidFill>
                  <a:srgbClr val="02218C"/>
                </a:solidFill>
                <a:latin typeface="Arial"/>
                <a:cs typeface="Arial"/>
              </a:rPr>
              <a:t>vibrant</a:t>
            </a:r>
            <a:r>
              <a:rPr sz="2400" kern="0" spc="100" dirty="0">
                <a:solidFill>
                  <a:srgbClr val="02218C"/>
                </a:solidFill>
                <a:latin typeface="Arial"/>
                <a:cs typeface="Arial"/>
              </a:rPr>
              <a:t> </a:t>
            </a:r>
            <a:r>
              <a:rPr sz="2400" kern="0" dirty="0">
                <a:solidFill>
                  <a:srgbClr val="02218C"/>
                </a:solidFill>
                <a:latin typeface="Arial"/>
                <a:cs typeface="Arial"/>
              </a:rPr>
              <a:t>Pittsburgh</a:t>
            </a:r>
            <a:r>
              <a:rPr sz="2400" kern="0" spc="107" dirty="0">
                <a:solidFill>
                  <a:srgbClr val="02218C"/>
                </a:solidFill>
                <a:latin typeface="Arial"/>
                <a:cs typeface="Arial"/>
              </a:rPr>
              <a:t> </a:t>
            </a:r>
            <a:r>
              <a:rPr sz="2400" kern="0" spc="-33" dirty="0">
                <a:solidFill>
                  <a:srgbClr val="02218C"/>
                </a:solidFill>
                <a:latin typeface="Arial"/>
                <a:cs typeface="Arial"/>
              </a:rPr>
              <a:t>and </a:t>
            </a:r>
            <a:r>
              <a:rPr sz="2400" kern="0" dirty="0">
                <a:solidFill>
                  <a:srgbClr val="02218C"/>
                </a:solidFill>
                <a:latin typeface="Arial"/>
                <a:cs typeface="Arial"/>
              </a:rPr>
              <a:t>America,</a:t>
            </a:r>
            <a:r>
              <a:rPr sz="2400" kern="0" spc="-33" dirty="0">
                <a:solidFill>
                  <a:srgbClr val="02218C"/>
                </a:solidFill>
                <a:latin typeface="Arial"/>
                <a:cs typeface="Arial"/>
              </a:rPr>
              <a:t> </a:t>
            </a:r>
            <a:r>
              <a:rPr sz="2400" kern="0" dirty="0">
                <a:solidFill>
                  <a:srgbClr val="02218C"/>
                </a:solidFill>
                <a:latin typeface="Arial"/>
                <a:cs typeface="Arial"/>
              </a:rPr>
              <a:t>whose</a:t>
            </a:r>
            <a:r>
              <a:rPr sz="2400" kern="0" spc="-27" dirty="0">
                <a:solidFill>
                  <a:srgbClr val="02218C"/>
                </a:solidFill>
                <a:latin typeface="Arial"/>
                <a:cs typeface="Arial"/>
              </a:rPr>
              <a:t> </a:t>
            </a:r>
            <a:r>
              <a:rPr sz="2400" kern="0" dirty="0">
                <a:solidFill>
                  <a:srgbClr val="02218C"/>
                </a:solidFill>
                <a:latin typeface="Arial"/>
                <a:cs typeface="Arial"/>
              </a:rPr>
              <a:t>newest</a:t>
            </a:r>
            <a:r>
              <a:rPr sz="2400" kern="0" spc="-20" dirty="0">
                <a:solidFill>
                  <a:srgbClr val="02218C"/>
                </a:solidFill>
                <a:latin typeface="Arial"/>
                <a:cs typeface="Arial"/>
              </a:rPr>
              <a:t> </a:t>
            </a:r>
            <a:r>
              <a:rPr sz="2400" kern="0" dirty="0">
                <a:solidFill>
                  <a:srgbClr val="02218C"/>
                </a:solidFill>
                <a:latin typeface="Arial"/>
                <a:cs typeface="Arial"/>
              </a:rPr>
              <a:t>neighbors</a:t>
            </a:r>
            <a:r>
              <a:rPr sz="2400" kern="0" spc="-27" dirty="0">
                <a:solidFill>
                  <a:srgbClr val="02218C"/>
                </a:solidFill>
                <a:latin typeface="Arial"/>
                <a:cs typeface="Arial"/>
              </a:rPr>
              <a:t> </a:t>
            </a:r>
            <a:r>
              <a:rPr sz="2400" kern="0" dirty="0">
                <a:solidFill>
                  <a:srgbClr val="02218C"/>
                </a:solidFill>
                <a:latin typeface="Arial"/>
                <a:cs typeface="Arial"/>
              </a:rPr>
              <a:t>can</a:t>
            </a:r>
            <a:r>
              <a:rPr sz="2400" kern="0" spc="-20" dirty="0">
                <a:solidFill>
                  <a:srgbClr val="02218C"/>
                </a:solidFill>
                <a:latin typeface="Arial"/>
                <a:cs typeface="Arial"/>
              </a:rPr>
              <a:t> </a:t>
            </a:r>
            <a:r>
              <a:rPr sz="2400" kern="0" spc="-27" dirty="0">
                <a:solidFill>
                  <a:srgbClr val="02218C"/>
                </a:solidFill>
                <a:latin typeface="Arial"/>
                <a:cs typeface="Arial"/>
              </a:rPr>
              <a:t>realize </a:t>
            </a:r>
            <a:r>
              <a:rPr sz="2400" kern="0" dirty="0">
                <a:solidFill>
                  <a:srgbClr val="02218C"/>
                </a:solidFill>
                <a:latin typeface="Arial"/>
                <a:cs typeface="Arial"/>
              </a:rPr>
              <a:t>their</a:t>
            </a:r>
            <a:r>
              <a:rPr sz="2400" kern="0" spc="-27" dirty="0">
                <a:solidFill>
                  <a:srgbClr val="02218C"/>
                </a:solidFill>
                <a:latin typeface="Arial"/>
                <a:cs typeface="Arial"/>
              </a:rPr>
              <a:t> </a:t>
            </a:r>
            <a:r>
              <a:rPr sz="2400" kern="0" dirty="0">
                <a:solidFill>
                  <a:srgbClr val="02218C"/>
                </a:solidFill>
                <a:latin typeface="Arial"/>
                <a:cs typeface="Arial"/>
              </a:rPr>
              <a:t>dreams</a:t>
            </a:r>
            <a:r>
              <a:rPr sz="2400" kern="0" spc="-20" dirty="0">
                <a:solidFill>
                  <a:srgbClr val="02218C"/>
                </a:solidFill>
                <a:latin typeface="Arial"/>
                <a:cs typeface="Arial"/>
              </a:rPr>
              <a:t> </a:t>
            </a:r>
            <a:r>
              <a:rPr sz="2400" kern="0" dirty="0">
                <a:solidFill>
                  <a:srgbClr val="02218C"/>
                </a:solidFill>
                <a:latin typeface="Arial"/>
                <a:cs typeface="Arial"/>
              </a:rPr>
              <a:t>of</a:t>
            </a:r>
            <a:r>
              <a:rPr sz="2400" kern="0" spc="-27" dirty="0">
                <a:solidFill>
                  <a:srgbClr val="02218C"/>
                </a:solidFill>
                <a:latin typeface="Arial"/>
                <a:cs typeface="Arial"/>
              </a:rPr>
              <a:t> </a:t>
            </a:r>
            <a:r>
              <a:rPr sz="2400" kern="0" spc="-100" dirty="0">
                <a:solidFill>
                  <a:srgbClr val="02218C"/>
                </a:solidFill>
                <a:latin typeface="Arial"/>
                <a:cs typeface="Arial"/>
              </a:rPr>
              <a:t>success</a:t>
            </a:r>
            <a:r>
              <a:rPr sz="2400" kern="0" spc="-20" dirty="0">
                <a:solidFill>
                  <a:srgbClr val="02218C"/>
                </a:solidFill>
                <a:latin typeface="Arial"/>
                <a:cs typeface="Arial"/>
              </a:rPr>
              <a:t> </a:t>
            </a:r>
            <a:r>
              <a:rPr sz="2400" kern="0" spc="-33" dirty="0">
                <a:solidFill>
                  <a:srgbClr val="02218C"/>
                </a:solidFill>
                <a:latin typeface="Arial"/>
                <a:cs typeface="Arial"/>
              </a:rPr>
              <a:t>and </a:t>
            </a:r>
            <a:r>
              <a:rPr sz="2400" kern="0" dirty="0">
                <a:solidFill>
                  <a:srgbClr val="02218C"/>
                </a:solidFill>
                <a:latin typeface="Arial"/>
                <a:cs typeface="Arial"/>
              </a:rPr>
              <a:t>prosperity.</a:t>
            </a:r>
            <a:r>
              <a:rPr sz="2400" kern="0" spc="-27" dirty="0">
                <a:solidFill>
                  <a:srgbClr val="02218C"/>
                </a:solidFill>
                <a:latin typeface="Arial"/>
                <a:cs typeface="Arial"/>
              </a:rPr>
              <a:t> </a:t>
            </a:r>
            <a:r>
              <a:rPr sz="2400" kern="0" dirty="0">
                <a:solidFill>
                  <a:srgbClr val="02218C"/>
                </a:solidFill>
                <a:latin typeface="Arial"/>
                <a:cs typeface="Arial"/>
              </a:rPr>
              <a:t>We</a:t>
            </a:r>
            <a:r>
              <a:rPr sz="2400" kern="0" spc="-27" dirty="0">
                <a:solidFill>
                  <a:srgbClr val="02218C"/>
                </a:solidFill>
                <a:latin typeface="Arial"/>
                <a:cs typeface="Arial"/>
              </a:rPr>
              <a:t> </a:t>
            </a:r>
            <a:r>
              <a:rPr sz="2400" kern="0" dirty="0">
                <a:solidFill>
                  <a:srgbClr val="02218C"/>
                </a:solidFill>
                <a:latin typeface="Arial"/>
                <a:cs typeface="Arial"/>
              </a:rPr>
              <a:t>aspire</a:t>
            </a:r>
            <a:r>
              <a:rPr sz="2400" kern="0" spc="-20" dirty="0">
                <a:solidFill>
                  <a:srgbClr val="02218C"/>
                </a:solidFill>
                <a:latin typeface="Arial"/>
                <a:cs typeface="Arial"/>
              </a:rPr>
              <a:t> </a:t>
            </a:r>
            <a:r>
              <a:rPr sz="2400" kern="0" spc="100" dirty="0">
                <a:solidFill>
                  <a:srgbClr val="02218C"/>
                </a:solidFill>
                <a:latin typeface="Arial"/>
                <a:cs typeface="Arial"/>
              </a:rPr>
              <a:t>to</a:t>
            </a:r>
            <a:r>
              <a:rPr sz="2400" kern="0" spc="-27" dirty="0">
                <a:solidFill>
                  <a:srgbClr val="02218C"/>
                </a:solidFill>
                <a:latin typeface="Arial"/>
                <a:cs typeface="Arial"/>
              </a:rPr>
              <a:t> see </a:t>
            </a:r>
            <a:r>
              <a:rPr sz="2400" kern="0" dirty="0">
                <a:solidFill>
                  <a:srgbClr val="02218C"/>
                </a:solidFill>
                <a:latin typeface="Arial"/>
                <a:cs typeface="Arial"/>
              </a:rPr>
              <a:t>communities</a:t>
            </a:r>
            <a:r>
              <a:rPr sz="2400" kern="0" spc="-20" dirty="0">
                <a:solidFill>
                  <a:srgbClr val="02218C"/>
                </a:solidFill>
                <a:latin typeface="Arial"/>
                <a:cs typeface="Arial"/>
              </a:rPr>
              <a:t> </a:t>
            </a:r>
            <a:r>
              <a:rPr sz="2400" kern="0" dirty="0">
                <a:solidFill>
                  <a:srgbClr val="02218C"/>
                </a:solidFill>
                <a:latin typeface="Arial"/>
                <a:cs typeface="Arial"/>
              </a:rPr>
              <a:t>where</a:t>
            </a:r>
            <a:r>
              <a:rPr sz="2400" kern="0" spc="-27" dirty="0">
                <a:solidFill>
                  <a:srgbClr val="02218C"/>
                </a:solidFill>
                <a:latin typeface="Arial"/>
                <a:cs typeface="Arial"/>
              </a:rPr>
              <a:t> </a:t>
            </a:r>
            <a:r>
              <a:rPr sz="2400" kern="0" dirty="0">
                <a:solidFill>
                  <a:srgbClr val="02218C"/>
                </a:solidFill>
                <a:latin typeface="Arial"/>
                <a:cs typeface="Arial"/>
              </a:rPr>
              <a:t>everyone</a:t>
            </a:r>
            <a:r>
              <a:rPr sz="2400" kern="0" spc="-27" dirty="0">
                <a:solidFill>
                  <a:srgbClr val="02218C"/>
                </a:solidFill>
                <a:latin typeface="Arial"/>
                <a:cs typeface="Arial"/>
              </a:rPr>
              <a:t> </a:t>
            </a:r>
            <a:r>
              <a:rPr sz="2400" kern="0" dirty="0">
                <a:solidFill>
                  <a:srgbClr val="02218C"/>
                </a:solidFill>
                <a:latin typeface="Arial"/>
                <a:cs typeface="Arial"/>
              </a:rPr>
              <a:t>is</a:t>
            </a:r>
            <a:r>
              <a:rPr sz="2400" kern="0" spc="-20" dirty="0">
                <a:solidFill>
                  <a:srgbClr val="02218C"/>
                </a:solidFill>
                <a:latin typeface="Arial"/>
                <a:cs typeface="Arial"/>
              </a:rPr>
              <a:t> </a:t>
            </a:r>
            <a:r>
              <a:rPr sz="2400" kern="0" dirty="0">
                <a:solidFill>
                  <a:srgbClr val="02218C"/>
                </a:solidFill>
                <a:latin typeface="Arial"/>
                <a:cs typeface="Arial"/>
              </a:rPr>
              <a:t>valued</a:t>
            </a:r>
            <a:r>
              <a:rPr sz="2400" kern="0" spc="-27" dirty="0">
                <a:solidFill>
                  <a:srgbClr val="02218C"/>
                </a:solidFill>
                <a:latin typeface="Arial"/>
                <a:cs typeface="Arial"/>
              </a:rPr>
              <a:t> </a:t>
            </a:r>
            <a:r>
              <a:rPr sz="2400" kern="0" dirty="0">
                <a:solidFill>
                  <a:srgbClr val="02218C"/>
                </a:solidFill>
                <a:latin typeface="Arial"/>
                <a:cs typeface="Arial"/>
              </a:rPr>
              <a:t>for</a:t>
            </a:r>
            <a:r>
              <a:rPr sz="2400" kern="0" spc="-27" dirty="0">
                <a:solidFill>
                  <a:srgbClr val="02218C"/>
                </a:solidFill>
                <a:latin typeface="Arial"/>
                <a:cs typeface="Arial"/>
              </a:rPr>
              <a:t> </a:t>
            </a:r>
            <a:r>
              <a:rPr sz="2400" kern="0" spc="-13" dirty="0">
                <a:solidFill>
                  <a:srgbClr val="02218C"/>
                </a:solidFill>
                <a:latin typeface="Arial"/>
                <a:cs typeface="Arial"/>
              </a:rPr>
              <a:t>their </a:t>
            </a:r>
            <a:r>
              <a:rPr sz="2400" kern="0" dirty="0">
                <a:solidFill>
                  <a:srgbClr val="02218C"/>
                </a:solidFill>
                <a:latin typeface="Arial"/>
                <a:cs typeface="Arial"/>
              </a:rPr>
              <a:t>diverse</a:t>
            </a:r>
            <a:r>
              <a:rPr sz="2400" kern="0" spc="40" dirty="0">
                <a:solidFill>
                  <a:srgbClr val="02218C"/>
                </a:solidFill>
                <a:latin typeface="Arial"/>
                <a:cs typeface="Arial"/>
              </a:rPr>
              <a:t> </a:t>
            </a:r>
            <a:r>
              <a:rPr sz="2400" kern="0" dirty="0">
                <a:solidFill>
                  <a:srgbClr val="02218C"/>
                </a:solidFill>
                <a:latin typeface="Arial"/>
                <a:cs typeface="Arial"/>
              </a:rPr>
              <a:t>perspectives</a:t>
            </a:r>
            <a:r>
              <a:rPr sz="2400" kern="0" spc="47" dirty="0">
                <a:solidFill>
                  <a:srgbClr val="02218C"/>
                </a:solidFill>
                <a:latin typeface="Arial"/>
                <a:cs typeface="Arial"/>
              </a:rPr>
              <a:t> </a:t>
            </a:r>
            <a:r>
              <a:rPr sz="2400" kern="0" dirty="0">
                <a:solidFill>
                  <a:srgbClr val="02218C"/>
                </a:solidFill>
                <a:latin typeface="Arial"/>
                <a:cs typeface="Arial"/>
              </a:rPr>
              <a:t>and</a:t>
            </a:r>
            <a:r>
              <a:rPr sz="2400" kern="0" spc="47" dirty="0">
                <a:solidFill>
                  <a:srgbClr val="02218C"/>
                </a:solidFill>
                <a:latin typeface="Arial"/>
                <a:cs typeface="Arial"/>
              </a:rPr>
              <a:t> </a:t>
            </a:r>
            <a:r>
              <a:rPr sz="2400" kern="0" spc="-13" dirty="0">
                <a:solidFill>
                  <a:srgbClr val="02218C"/>
                </a:solidFill>
                <a:latin typeface="Arial"/>
                <a:cs typeface="Arial"/>
              </a:rPr>
              <a:t>are</a:t>
            </a:r>
            <a:r>
              <a:rPr sz="2400" kern="0" spc="47" dirty="0">
                <a:solidFill>
                  <a:srgbClr val="02218C"/>
                </a:solidFill>
                <a:latin typeface="Arial"/>
                <a:cs typeface="Arial"/>
              </a:rPr>
              <a:t> </a:t>
            </a:r>
            <a:r>
              <a:rPr sz="2400" kern="0" dirty="0">
                <a:solidFill>
                  <a:srgbClr val="02218C"/>
                </a:solidFill>
                <a:latin typeface="Arial"/>
                <a:cs typeface="Arial"/>
              </a:rPr>
              <a:t>empowered</a:t>
            </a:r>
            <a:r>
              <a:rPr sz="2400" kern="0" spc="40" dirty="0">
                <a:solidFill>
                  <a:srgbClr val="02218C"/>
                </a:solidFill>
                <a:latin typeface="Arial"/>
                <a:cs typeface="Arial"/>
              </a:rPr>
              <a:t> </a:t>
            </a:r>
            <a:r>
              <a:rPr sz="2400" kern="0" spc="100" dirty="0">
                <a:solidFill>
                  <a:srgbClr val="02218C"/>
                </a:solidFill>
                <a:latin typeface="Arial"/>
                <a:cs typeface="Arial"/>
              </a:rPr>
              <a:t>to</a:t>
            </a:r>
            <a:r>
              <a:rPr sz="2400" kern="0" spc="47" dirty="0">
                <a:solidFill>
                  <a:srgbClr val="02218C"/>
                </a:solidFill>
                <a:latin typeface="Arial"/>
                <a:cs typeface="Arial"/>
              </a:rPr>
              <a:t> </a:t>
            </a:r>
            <a:r>
              <a:rPr sz="2400" kern="0" dirty="0">
                <a:solidFill>
                  <a:srgbClr val="02218C"/>
                </a:solidFill>
                <a:latin typeface="Arial"/>
                <a:cs typeface="Arial"/>
              </a:rPr>
              <a:t>rebuild</a:t>
            </a:r>
            <a:r>
              <a:rPr sz="2400" kern="0" spc="47" dirty="0">
                <a:solidFill>
                  <a:srgbClr val="02218C"/>
                </a:solidFill>
                <a:latin typeface="Arial"/>
                <a:cs typeface="Arial"/>
              </a:rPr>
              <a:t> </a:t>
            </a:r>
            <a:r>
              <a:rPr sz="2400" kern="0" dirty="0">
                <a:solidFill>
                  <a:srgbClr val="02218C"/>
                </a:solidFill>
                <a:latin typeface="Arial"/>
                <a:cs typeface="Arial"/>
              </a:rPr>
              <a:t>their</a:t>
            </a:r>
            <a:r>
              <a:rPr sz="2400" kern="0" spc="47" dirty="0">
                <a:solidFill>
                  <a:srgbClr val="02218C"/>
                </a:solidFill>
                <a:latin typeface="Arial"/>
                <a:cs typeface="Arial"/>
              </a:rPr>
              <a:t> </a:t>
            </a:r>
            <a:r>
              <a:rPr sz="2400" kern="0" spc="-13" dirty="0">
                <a:solidFill>
                  <a:srgbClr val="02218C"/>
                </a:solidFill>
                <a:latin typeface="Arial"/>
                <a:cs typeface="Arial"/>
              </a:rPr>
              <a:t>lives</a:t>
            </a:r>
            <a:r>
              <a:rPr sz="2400" kern="0" spc="40" dirty="0">
                <a:solidFill>
                  <a:srgbClr val="02218C"/>
                </a:solidFill>
                <a:latin typeface="Arial"/>
                <a:cs typeface="Arial"/>
              </a:rPr>
              <a:t> </a:t>
            </a:r>
            <a:r>
              <a:rPr sz="2400" kern="0" dirty="0">
                <a:solidFill>
                  <a:srgbClr val="02218C"/>
                </a:solidFill>
                <a:latin typeface="Arial"/>
                <a:cs typeface="Arial"/>
              </a:rPr>
              <a:t>with</a:t>
            </a:r>
            <a:r>
              <a:rPr sz="2400" kern="0" spc="47" dirty="0">
                <a:solidFill>
                  <a:srgbClr val="02218C"/>
                </a:solidFill>
                <a:latin typeface="Arial"/>
                <a:cs typeface="Arial"/>
              </a:rPr>
              <a:t> </a:t>
            </a:r>
            <a:r>
              <a:rPr sz="2400" kern="0" spc="-13" dirty="0">
                <a:solidFill>
                  <a:srgbClr val="02218C"/>
                </a:solidFill>
                <a:latin typeface="Arial"/>
                <a:cs typeface="Arial"/>
              </a:rPr>
              <a:t>dignity </a:t>
            </a:r>
            <a:r>
              <a:rPr sz="2400" kern="0" dirty="0">
                <a:solidFill>
                  <a:srgbClr val="02218C"/>
                </a:solidFill>
                <a:latin typeface="Arial"/>
                <a:cs typeface="Arial"/>
              </a:rPr>
              <a:t>and</a:t>
            </a:r>
            <a:r>
              <a:rPr sz="2400" kern="0" spc="40" dirty="0">
                <a:solidFill>
                  <a:srgbClr val="02218C"/>
                </a:solidFill>
                <a:latin typeface="Arial"/>
                <a:cs typeface="Arial"/>
              </a:rPr>
              <a:t> </a:t>
            </a:r>
            <a:r>
              <a:rPr sz="2400" kern="0" spc="-13" dirty="0">
                <a:solidFill>
                  <a:srgbClr val="02218C"/>
                </a:solidFill>
                <a:latin typeface="Arial"/>
                <a:cs typeface="Arial"/>
              </a:rPr>
              <a:t>respect.</a:t>
            </a:r>
            <a:endParaRPr sz="2400" kern="0">
              <a:solidFill>
                <a:sysClr val="windowText" lastClr="000000"/>
              </a:solidFill>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42625" y="654410"/>
            <a:ext cx="13403297" cy="714662"/>
          </a:xfrm>
          <a:prstGeom prst="rect">
            <a:avLst/>
          </a:prstGeom>
        </p:spPr>
        <p:txBody>
          <a:bodyPr vert="horz" wrap="square" lIns="0" tIns="16933" rIns="0" bIns="0" rtlCol="0">
            <a:spAutoFit/>
          </a:bodyPr>
          <a:lstStyle/>
          <a:p>
            <a:pPr marL="16933">
              <a:spcBef>
                <a:spcPts val="133"/>
              </a:spcBef>
            </a:pPr>
            <a:r>
              <a:rPr sz="4533" spc="-280" dirty="0"/>
              <a:t>Values</a:t>
            </a:r>
            <a:endParaRPr sz="4533"/>
          </a:p>
        </p:txBody>
      </p:sp>
      <p:sp>
        <p:nvSpPr>
          <p:cNvPr id="4" name="object 4"/>
          <p:cNvSpPr txBox="1"/>
          <p:nvPr/>
        </p:nvSpPr>
        <p:spPr>
          <a:xfrm>
            <a:off x="9214986" y="6440197"/>
            <a:ext cx="2010833" cy="218008"/>
          </a:xfrm>
          <a:prstGeom prst="rect">
            <a:avLst/>
          </a:prstGeom>
        </p:spPr>
        <p:txBody>
          <a:bodyPr vert="horz" wrap="square" lIns="0" tIns="0" rIns="0" bIns="0" rtlCol="0">
            <a:spAutoFit/>
          </a:bodyPr>
          <a:lstStyle/>
          <a:p>
            <a:pPr marL="16933" defTabSz="1219170">
              <a:lnSpc>
                <a:spcPts val="1660"/>
              </a:lnSpc>
            </a:pPr>
            <a:r>
              <a:rPr sz="1600" b="1" u="heavy" kern="0" spc="-60" dirty="0">
                <a:solidFill>
                  <a:srgbClr val="57C9E7"/>
                </a:solidFill>
                <a:uFill>
                  <a:solidFill>
                    <a:srgbClr val="57C9E7"/>
                  </a:solidFill>
                </a:uFill>
                <a:latin typeface="Arial"/>
                <a:cs typeface="Arial"/>
                <a:hlinkClick r:id="rId2"/>
              </a:rPr>
              <a:t>www.helloneighbor.io</a:t>
            </a:r>
            <a:endParaRPr sz="1600" kern="0">
              <a:solidFill>
                <a:sysClr val="windowText" lastClr="000000"/>
              </a:solidFill>
              <a:latin typeface="Arial"/>
              <a:cs typeface="Arial"/>
            </a:endParaRPr>
          </a:p>
        </p:txBody>
      </p:sp>
      <p:sp>
        <p:nvSpPr>
          <p:cNvPr id="5" name="object 5"/>
          <p:cNvSpPr txBox="1">
            <a:spLocks noGrp="1"/>
          </p:cNvSpPr>
          <p:nvPr>
            <p:ph type="sldNum" sz="quarter" idx="7"/>
          </p:nvPr>
        </p:nvSpPr>
        <p:spPr>
          <a:xfrm>
            <a:off x="15793735" y="8650951"/>
            <a:ext cx="295769" cy="218008"/>
          </a:xfrm>
          <a:prstGeom prst="rect">
            <a:avLst/>
          </a:prstGeom>
        </p:spPr>
        <p:txBody>
          <a:bodyPr vert="horz" wrap="square" lIns="0" tIns="0" rIns="0" bIns="0" rtlCol="0">
            <a:spAutoFit/>
          </a:bodyPr>
          <a:lstStyle/>
          <a:p>
            <a:pPr marL="50799" defTabSz="1219170">
              <a:lnSpc>
                <a:spcPts val="1653"/>
              </a:lnSpc>
            </a:pPr>
            <a:fld id="{81D60167-4931-47E6-BA6A-407CBD079E47}" type="slidenum">
              <a:rPr kern="0" dirty="0"/>
              <a:pPr marL="50799" defTabSz="1219170">
                <a:lnSpc>
                  <a:spcPts val="1653"/>
                </a:lnSpc>
              </a:pPr>
              <a:t>9</a:t>
            </a:fld>
            <a:endParaRPr kern="0" dirty="0"/>
          </a:p>
        </p:txBody>
      </p:sp>
      <p:sp>
        <p:nvSpPr>
          <p:cNvPr id="3" name="object 3"/>
          <p:cNvSpPr txBox="1"/>
          <p:nvPr/>
        </p:nvSpPr>
        <p:spPr>
          <a:xfrm>
            <a:off x="842301" y="1487578"/>
            <a:ext cx="10504593" cy="3957151"/>
          </a:xfrm>
          <a:prstGeom prst="rect">
            <a:avLst/>
          </a:prstGeom>
        </p:spPr>
        <p:txBody>
          <a:bodyPr vert="horz" wrap="square" lIns="0" tIns="16933" rIns="0" bIns="0" rtlCol="0">
            <a:spAutoFit/>
          </a:bodyPr>
          <a:lstStyle/>
          <a:p>
            <a:pPr marL="491054" marR="90591" indent="-474968" defTabSz="1219170">
              <a:lnSpc>
                <a:spcPct val="114599"/>
              </a:lnSpc>
              <a:spcBef>
                <a:spcPts val="133"/>
              </a:spcBef>
              <a:buFont typeface="Arial"/>
              <a:buAutoNum type="arabicPeriod"/>
              <a:tabLst>
                <a:tab pos="491054" algn="l"/>
              </a:tabLst>
            </a:pPr>
            <a:r>
              <a:rPr sz="1600" b="1" kern="0" spc="-113" dirty="0">
                <a:solidFill>
                  <a:srgbClr val="02218C"/>
                </a:solidFill>
                <a:latin typeface="Arial"/>
                <a:cs typeface="Arial"/>
              </a:rPr>
              <a:t>REFUGEE-</a:t>
            </a:r>
            <a:r>
              <a:rPr sz="1600" b="1" kern="0" spc="-93" dirty="0">
                <a:solidFill>
                  <a:srgbClr val="02218C"/>
                </a:solidFill>
                <a:latin typeface="Arial"/>
                <a:cs typeface="Arial"/>
              </a:rPr>
              <a:t>FIRST</a:t>
            </a:r>
            <a:r>
              <a:rPr sz="1600" b="1" kern="0" spc="40" dirty="0">
                <a:solidFill>
                  <a:srgbClr val="02218C"/>
                </a:solidFill>
                <a:latin typeface="Arial"/>
                <a:cs typeface="Arial"/>
              </a:rPr>
              <a:t> </a:t>
            </a:r>
            <a:r>
              <a:rPr sz="1600" b="1" kern="0" spc="-27" dirty="0">
                <a:solidFill>
                  <a:srgbClr val="02218C"/>
                </a:solidFill>
                <a:latin typeface="Arial"/>
                <a:cs typeface="Arial"/>
              </a:rPr>
              <a:t>MINDSET</a:t>
            </a:r>
            <a:r>
              <a:rPr sz="1600" kern="0" spc="-27" dirty="0">
                <a:solidFill>
                  <a:srgbClr val="02218C"/>
                </a:solidFill>
                <a:latin typeface="Arial"/>
                <a:cs typeface="Arial"/>
              </a:rPr>
              <a:t>:</a:t>
            </a:r>
            <a:r>
              <a:rPr sz="1600" kern="0" spc="40" dirty="0">
                <a:solidFill>
                  <a:srgbClr val="02218C"/>
                </a:solidFill>
                <a:latin typeface="Arial"/>
                <a:cs typeface="Arial"/>
              </a:rPr>
              <a:t> </a:t>
            </a:r>
            <a:r>
              <a:rPr sz="1600" kern="0" dirty="0">
                <a:solidFill>
                  <a:srgbClr val="02218C"/>
                </a:solidFill>
                <a:latin typeface="Arial"/>
                <a:cs typeface="Arial"/>
              </a:rPr>
              <a:t>We</a:t>
            </a:r>
            <a:r>
              <a:rPr sz="1600" kern="0" spc="47" dirty="0">
                <a:solidFill>
                  <a:srgbClr val="02218C"/>
                </a:solidFill>
                <a:latin typeface="Arial"/>
                <a:cs typeface="Arial"/>
              </a:rPr>
              <a:t> </a:t>
            </a:r>
            <a:r>
              <a:rPr sz="1600" kern="0" dirty="0">
                <a:solidFill>
                  <a:srgbClr val="02218C"/>
                </a:solidFill>
                <a:latin typeface="Arial"/>
                <a:cs typeface="Arial"/>
              </a:rPr>
              <a:t>believe</a:t>
            </a:r>
            <a:r>
              <a:rPr sz="1600" kern="0" spc="40" dirty="0">
                <a:solidFill>
                  <a:srgbClr val="02218C"/>
                </a:solidFill>
                <a:latin typeface="Arial"/>
                <a:cs typeface="Arial"/>
              </a:rPr>
              <a:t> </a:t>
            </a:r>
            <a:r>
              <a:rPr sz="1600" kern="0" dirty="0">
                <a:solidFill>
                  <a:srgbClr val="02218C"/>
                </a:solidFill>
                <a:latin typeface="Arial"/>
                <a:cs typeface="Arial"/>
              </a:rPr>
              <a:t>that</a:t>
            </a:r>
            <a:r>
              <a:rPr sz="1600" kern="0" spc="40" dirty="0">
                <a:solidFill>
                  <a:srgbClr val="02218C"/>
                </a:solidFill>
                <a:latin typeface="Arial"/>
                <a:cs typeface="Arial"/>
              </a:rPr>
              <a:t> </a:t>
            </a:r>
            <a:r>
              <a:rPr sz="1600" kern="0" dirty="0">
                <a:solidFill>
                  <a:srgbClr val="02218C"/>
                </a:solidFill>
                <a:latin typeface="Arial"/>
                <a:cs typeface="Arial"/>
              </a:rPr>
              <a:t>all</a:t>
            </a:r>
            <a:r>
              <a:rPr sz="1600" kern="0" spc="47" dirty="0">
                <a:solidFill>
                  <a:srgbClr val="02218C"/>
                </a:solidFill>
                <a:latin typeface="Arial"/>
                <a:cs typeface="Arial"/>
              </a:rPr>
              <a:t> </a:t>
            </a:r>
            <a:r>
              <a:rPr sz="1600" kern="0" dirty="0">
                <a:solidFill>
                  <a:srgbClr val="02218C"/>
                </a:solidFill>
                <a:latin typeface="Arial"/>
                <a:cs typeface="Arial"/>
              </a:rPr>
              <a:t>of</a:t>
            </a:r>
            <a:r>
              <a:rPr sz="1600" kern="0" spc="40" dirty="0">
                <a:solidFill>
                  <a:srgbClr val="02218C"/>
                </a:solidFill>
                <a:latin typeface="Arial"/>
                <a:cs typeface="Arial"/>
              </a:rPr>
              <a:t> </a:t>
            </a:r>
            <a:r>
              <a:rPr sz="1600" kern="0" dirty="0">
                <a:solidFill>
                  <a:srgbClr val="02218C"/>
                </a:solidFill>
                <a:latin typeface="Arial"/>
                <a:cs typeface="Arial"/>
              </a:rPr>
              <a:t>our</a:t>
            </a:r>
            <a:r>
              <a:rPr sz="1600" kern="0" spc="40" dirty="0">
                <a:solidFill>
                  <a:srgbClr val="02218C"/>
                </a:solidFill>
                <a:latin typeface="Arial"/>
                <a:cs typeface="Arial"/>
              </a:rPr>
              <a:t> </a:t>
            </a:r>
            <a:r>
              <a:rPr sz="1600" kern="0" dirty="0">
                <a:solidFill>
                  <a:srgbClr val="02218C"/>
                </a:solidFill>
                <a:latin typeface="Arial"/>
                <a:cs typeface="Arial"/>
              </a:rPr>
              <a:t>work</a:t>
            </a:r>
            <a:r>
              <a:rPr sz="1600" kern="0" spc="47" dirty="0">
                <a:solidFill>
                  <a:srgbClr val="02218C"/>
                </a:solidFill>
                <a:latin typeface="Arial"/>
                <a:cs typeface="Arial"/>
              </a:rPr>
              <a:t> </a:t>
            </a:r>
            <a:r>
              <a:rPr sz="1600" kern="0" dirty="0">
                <a:solidFill>
                  <a:srgbClr val="02218C"/>
                </a:solidFill>
                <a:latin typeface="Arial"/>
                <a:cs typeface="Arial"/>
              </a:rPr>
              <a:t>should</a:t>
            </a:r>
            <a:r>
              <a:rPr sz="1600" kern="0" spc="40" dirty="0">
                <a:solidFill>
                  <a:srgbClr val="02218C"/>
                </a:solidFill>
                <a:latin typeface="Arial"/>
                <a:cs typeface="Arial"/>
              </a:rPr>
              <a:t> </a:t>
            </a:r>
            <a:r>
              <a:rPr sz="1600" kern="0" dirty="0">
                <a:solidFill>
                  <a:srgbClr val="02218C"/>
                </a:solidFill>
                <a:latin typeface="Arial"/>
                <a:cs typeface="Arial"/>
              </a:rPr>
              <a:t>start</a:t>
            </a:r>
            <a:r>
              <a:rPr sz="1600" kern="0" spc="40" dirty="0">
                <a:solidFill>
                  <a:srgbClr val="02218C"/>
                </a:solidFill>
                <a:latin typeface="Arial"/>
                <a:cs typeface="Arial"/>
              </a:rPr>
              <a:t> </a:t>
            </a:r>
            <a:r>
              <a:rPr sz="1600" kern="0" dirty="0">
                <a:solidFill>
                  <a:srgbClr val="02218C"/>
                </a:solidFill>
                <a:latin typeface="Arial"/>
                <a:cs typeface="Arial"/>
              </a:rPr>
              <a:t>with</a:t>
            </a:r>
            <a:r>
              <a:rPr sz="1600" kern="0" spc="47" dirty="0">
                <a:solidFill>
                  <a:srgbClr val="02218C"/>
                </a:solidFill>
                <a:latin typeface="Arial"/>
                <a:cs typeface="Arial"/>
              </a:rPr>
              <a:t> </a:t>
            </a:r>
            <a:r>
              <a:rPr sz="1600" kern="0" dirty="0">
                <a:solidFill>
                  <a:srgbClr val="02218C"/>
                </a:solidFill>
                <a:latin typeface="Arial"/>
                <a:cs typeface="Arial"/>
              </a:rPr>
              <a:t>the</a:t>
            </a:r>
            <a:r>
              <a:rPr sz="1600" kern="0" spc="40" dirty="0">
                <a:solidFill>
                  <a:srgbClr val="02218C"/>
                </a:solidFill>
                <a:latin typeface="Arial"/>
                <a:cs typeface="Arial"/>
              </a:rPr>
              <a:t> </a:t>
            </a:r>
            <a:r>
              <a:rPr sz="1600" kern="0" dirty="0">
                <a:solidFill>
                  <a:srgbClr val="02218C"/>
                </a:solidFill>
                <a:latin typeface="Arial"/>
                <a:cs typeface="Arial"/>
              </a:rPr>
              <a:t>best</a:t>
            </a:r>
            <a:r>
              <a:rPr sz="1600" kern="0" spc="40" dirty="0">
                <a:solidFill>
                  <a:srgbClr val="02218C"/>
                </a:solidFill>
                <a:latin typeface="Arial"/>
                <a:cs typeface="Arial"/>
              </a:rPr>
              <a:t> </a:t>
            </a:r>
            <a:r>
              <a:rPr sz="1600" kern="0" spc="-13" dirty="0">
                <a:solidFill>
                  <a:srgbClr val="02218C"/>
                </a:solidFill>
                <a:latin typeface="Arial"/>
                <a:cs typeface="Arial"/>
              </a:rPr>
              <a:t>interests</a:t>
            </a:r>
            <a:r>
              <a:rPr sz="1600" kern="0" spc="47" dirty="0">
                <a:solidFill>
                  <a:srgbClr val="02218C"/>
                </a:solidFill>
                <a:latin typeface="Arial"/>
                <a:cs typeface="Arial"/>
              </a:rPr>
              <a:t> </a:t>
            </a:r>
            <a:r>
              <a:rPr sz="1600" kern="0" dirty="0">
                <a:solidFill>
                  <a:srgbClr val="02218C"/>
                </a:solidFill>
                <a:latin typeface="Arial"/>
                <a:cs typeface="Arial"/>
              </a:rPr>
              <a:t>of</a:t>
            </a:r>
            <a:r>
              <a:rPr sz="1600" kern="0" spc="40" dirty="0">
                <a:solidFill>
                  <a:srgbClr val="02218C"/>
                </a:solidFill>
                <a:latin typeface="Arial"/>
                <a:cs typeface="Arial"/>
              </a:rPr>
              <a:t> </a:t>
            </a:r>
            <a:r>
              <a:rPr sz="1600" kern="0" dirty="0">
                <a:solidFill>
                  <a:srgbClr val="02218C"/>
                </a:solidFill>
                <a:latin typeface="Arial"/>
                <a:cs typeface="Arial"/>
              </a:rPr>
              <a:t>the</a:t>
            </a:r>
            <a:r>
              <a:rPr sz="1600" kern="0" spc="40" dirty="0">
                <a:solidFill>
                  <a:srgbClr val="02218C"/>
                </a:solidFill>
                <a:latin typeface="Arial"/>
                <a:cs typeface="Arial"/>
              </a:rPr>
              <a:t> </a:t>
            </a:r>
            <a:r>
              <a:rPr sz="1600" kern="0" spc="-13" dirty="0">
                <a:solidFill>
                  <a:srgbClr val="02218C"/>
                </a:solidFill>
                <a:latin typeface="Arial"/>
                <a:cs typeface="Arial"/>
              </a:rPr>
              <a:t>refugees </a:t>
            </a:r>
            <a:r>
              <a:rPr sz="1600" kern="0" dirty="0">
                <a:solidFill>
                  <a:srgbClr val="02218C"/>
                </a:solidFill>
                <a:latin typeface="Arial"/>
                <a:cs typeface="Arial"/>
              </a:rPr>
              <a:t>that</a:t>
            </a:r>
            <a:r>
              <a:rPr sz="1600" kern="0" spc="13" dirty="0">
                <a:solidFill>
                  <a:srgbClr val="02218C"/>
                </a:solidFill>
                <a:latin typeface="Arial"/>
                <a:cs typeface="Arial"/>
              </a:rPr>
              <a:t> </a:t>
            </a:r>
            <a:r>
              <a:rPr sz="1600" kern="0" dirty="0">
                <a:solidFill>
                  <a:srgbClr val="02218C"/>
                </a:solidFill>
                <a:latin typeface="Arial"/>
                <a:cs typeface="Arial"/>
              </a:rPr>
              <a:t>we</a:t>
            </a:r>
            <a:r>
              <a:rPr sz="1600" kern="0" spc="20" dirty="0">
                <a:solidFill>
                  <a:srgbClr val="02218C"/>
                </a:solidFill>
                <a:latin typeface="Arial"/>
                <a:cs typeface="Arial"/>
              </a:rPr>
              <a:t> </a:t>
            </a:r>
            <a:r>
              <a:rPr sz="1600" kern="0" spc="-13" dirty="0">
                <a:solidFill>
                  <a:srgbClr val="02218C"/>
                </a:solidFill>
                <a:latin typeface="Arial"/>
                <a:cs typeface="Arial"/>
              </a:rPr>
              <a:t>serve</a:t>
            </a:r>
            <a:r>
              <a:rPr sz="1600" kern="0" spc="20" dirty="0">
                <a:solidFill>
                  <a:srgbClr val="02218C"/>
                </a:solidFill>
                <a:latin typeface="Arial"/>
                <a:cs typeface="Arial"/>
              </a:rPr>
              <a:t> </a:t>
            </a:r>
            <a:r>
              <a:rPr sz="1600" kern="0" spc="-80" dirty="0">
                <a:solidFill>
                  <a:srgbClr val="02218C"/>
                </a:solidFill>
                <a:latin typeface="Arial"/>
                <a:cs typeface="Arial"/>
              </a:rPr>
              <a:t>as</a:t>
            </a:r>
            <a:r>
              <a:rPr sz="1600" kern="0" spc="20" dirty="0">
                <a:solidFill>
                  <a:srgbClr val="02218C"/>
                </a:solidFill>
                <a:latin typeface="Arial"/>
                <a:cs typeface="Arial"/>
              </a:rPr>
              <a:t> </a:t>
            </a:r>
            <a:r>
              <a:rPr sz="1600" kern="0" dirty="0">
                <a:solidFill>
                  <a:srgbClr val="02218C"/>
                </a:solidFill>
                <a:latin typeface="Arial"/>
                <a:cs typeface="Arial"/>
              </a:rPr>
              <a:t>voiced</a:t>
            </a:r>
            <a:r>
              <a:rPr sz="1600" kern="0" spc="20" dirty="0">
                <a:solidFill>
                  <a:srgbClr val="02218C"/>
                </a:solidFill>
                <a:latin typeface="Arial"/>
                <a:cs typeface="Arial"/>
              </a:rPr>
              <a:t> </a:t>
            </a:r>
            <a:r>
              <a:rPr sz="1600" kern="0" dirty="0">
                <a:solidFill>
                  <a:srgbClr val="02218C"/>
                </a:solidFill>
                <a:latin typeface="Arial"/>
                <a:cs typeface="Arial"/>
              </a:rPr>
              <a:t>by</a:t>
            </a:r>
            <a:r>
              <a:rPr sz="1600" kern="0" spc="20" dirty="0">
                <a:solidFill>
                  <a:srgbClr val="02218C"/>
                </a:solidFill>
                <a:latin typeface="Arial"/>
                <a:cs typeface="Arial"/>
              </a:rPr>
              <a:t> </a:t>
            </a:r>
            <a:r>
              <a:rPr sz="1600" kern="0" spc="-13" dirty="0">
                <a:solidFill>
                  <a:srgbClr val="02218C"/>
                </a:solidFill>
                <a:latin typeface="Arial"/>
                <a:cs typeface="Arial"/>
              </a:rPr>
              <a:t>them.</a:t>
            </a:r>
            <a:endParaRPr sz="1600" kern="0">
              <a:solidFill>
                <a:sysClr val="windowText" lastClr="000000"/>
              </a:solidFill>
              <a:latin typeface="Arial"/>
              <a:cs typeface="Arial"/>
            </a:endParaRPr>
          </a:p>
          <a:p>
            <a:pPr marL="491054" marR="170176" indent="-474968" defTabSz="1219170">
              <a:lnSpc>
                <a:spcPct val="114599"/>
              </a:lnSpc>
              <a:buFont typeface="Arial"/>
              <a:buAutoNum type="arabicPeriod"/>
              <a:tabLst>
                <a:tab pos="491054" algn="l"/>
              </a:tabLst>
            </a:pPr>
            <a:r>
              <a:rPr sz="1600" b="1" kern="0" spc="-80" dirty="0">
                <a:solidFill>
                  <a:srgbClr val="02218C"/>
                </a:solidFill>
                <a:latin typeface="Arial"/>
                <a:cs typeface="Arial"/>
              </a:rPr>
              <a:t>CROSS-</a:t>
            </a:r>
            <a:r>
              <a:rPr sz="1600" b="1" kern="0" spc="-133" dirty="0">
                <a:solidFill>
                  <a:srgbClr val="02218C"/>
                </a:solidFill>
                <a:latin typeface="Arial"/>
                <a:cs typeface="Arial"/>
              </a:rPr>
              <a:t>CULTURAL</a:t>
            </a:r>
            <a:r>
              <a:rPr sz="1600" b="1" kern="0" spc="47" dirty="0">
                <a:solidFill>
                  <a:srgbClr val="02218C"/>
                </a:solidFill>
                <a:latin typeface="Arial"/>
                <a:cs typeface="Arial"/>
              </a:rPr>
              <a:t> </a:t>
            </a:r>
            <a:r>
              <a:rPr sz="1600" b="1" kern="0" spc="-87" dirty="0">
                <a:solidFill>
                  <a:srgbClr val="02218C"/>
                </a:solidFill>
                <a:latin typeface="Arial"/>
                <a:cs typeface="Arial"/>
              </a:rPr>
              <a:t>SENSITIVITY:</a:t>
            </a:r>
            <a:r>
              <a:rPr sz="1600" b="1" kern="0" spc="53" dirty="0">
                <a:solidFill>
                  <a:srgbClr val="02218C"/>
                </a:solidFill>
                <a:latin typeface="Arial"/>
                <a:cs typeface="Arial"/>
              </a:rPr>
              <a:t> </a:t>
            </a:r>
            <a:r>
              <a:rPr sz="1600" kern="0" dirty="0">
                <a:solidFill>
                  <a:srgbClr val="02218C"/>
                </a:solidFill>
                <a:latin typeface="Arial"/>
                <a:cs typeface="Arial"/>
              </a:rPr>
              <a:t>We</a:t>
            </a:r>
            <a:r>
              <a:rPr sz="1600" kern="0" spc="53" dirty="0">
                <a:solidFill>
                  <a:srgbClr val="02218C"/>
                </a:solidFill>
                <a:latin typeface="Arial"/>
                <a:cs typeface="Arial"/>
              </a:rPr>
              <a:t> </a:t>
            </a:r>
            <a:r>
              <a:rPr sz="1600" kern="0" dirty="0">
                <a:solidFill>
                  <a:srgbClr val="02218C"/>
                </a:solidFill>
                <a:latin typeface="Arial"/>
                <a:cs typeface="Arial"/>
              </a:rPr>
              <a:t>believe</a:t>
            </a:r>
            <a:r>
              <a:rPr sz="1600" kern="0" spc="53" dirty="0">
                <a:solidFill>
                  <a:srgbClr val="02218C"/>
                </a:solidFill>
                <a:latin typeface="Arial"/>
                <a:cs typeface="Arial"/>
              </a:rPr>
              <a:t> </a:t>
            </a:r>
            <a:r>
              <a:rPr sz="1600" kern="0" dirty="0">
                <a:solidFill>
                  <a:srgbClr val="02218C"/>
                </a:solidFill>
                <a:latin typeface="Arial"/>
                <a:cs typeface="Arial"/>
              </a:rPr>
              <a:t>in</a:t>
            </a:r>
            <a:r>
              <a:rPr sz="1600" kern="0" spc="47" dirty="0">
                <a:solidFill>
                  <a:srgbClr val="02218C"/>
                </a:solidFill>
                <a:latin typeface="Arial"/>
                <a:cs typeface="Arial"/>
              </a:rPr>
              <a:t> </a:t>
            </a:r>
            <a:r>
              <a:rPr sz="1600" kern="0" dirty="0">
                <a:solidFill>
                  <a:srgbClr val="02218C"/>
                </a:solidFill>
                <a:latin typeface="Arial"/>
                <a:cs typeface="Arial"/>
              </a:rPr>
              <a:t>having</a:t>
            </a:r>
            <a:r>
              <a:rPr sz="1600" kern="0" spc="53" dirty="0">
                <a:solidFill>
                  <a:srgbClr val="02218C"/>
                </a:solidFill>
                <a:latin typeface="Arial"/>
                <a:cs typeface="Arial"/>
              </a:rPr>
              <a:t> </a:t>
            </a:r>
            <a:r>
              <a:rPr sz="1600" kern="0" dirty="0">
                <a:solidFill>
                  <a:srgbClr val="02218C"/>
                </a:solidFill>
                <a:latin typeface="Arial"/>
                <a:cs typeface="Arial"/>
              </a:rPr>
              <a:t>a</a:t>
            </a:r>
            <a:r>
              <a:rPr sz="1600" kern="0" spc="53" dirty="0">
                <a:solidFill>
                  <a:srgbClr val="02218C"/>
                </a:solidFill>
                <a:latin typeface="Arial"/>
                <a:cs typeface="Arial"/>
              </a:rPr>
              <a:t> </a:t>
            </a:r>
            <a:r>
              <a:rPr sz="1600" kern="0" dirty="0">
                <a:solidFill>
                  <a:srgbClr val="02218C"/>
                </a:solidFill>
                <a:latin typeface="Arial"/>
                <a:cs typeface="Arial"/>
              </a:rPr>
              <a:t>thoughtful</a:t>
            </a:r>
            <a:r>
              <a:rPr sz="1600" kern="0" spc="53" dirty="0">
                <a:solidFill>
                  <a:srgbClr val="02218C"/>
                </a:solidFill>
                <a:latin typeface="Arial"/>
                <a:cs typeface="Arial"/>
              </a:rPr>
              <a:t> </a:t>
            </a:r>
            <a:r>
              <a:rPr sz="1600" kern="0" dirty="0">
                <a:solidFill>
                  <a:srgbClr val="02218C"/>
                </a:solidFill>
                <a:latin typeface="Arial"/>
                <a:cs typeface="Arial"/>
              </a:rPr>
              <a:t>approach</a:t>
            </a:r>
            <a:r>
              <a:rPr sz="1600" kern="0" spc="53" dirty="0">
                <a:solidFill>
                  <a:srgbClr val="02218C"/>
                </a:solidFill>
                <a:latin typeface="Arial"/>
                <a:cs typeface="Arial"/>
              </a:rPr>
              <a:t> </a:t>
            </a:r>
            <a:r>
              <a:rPr sz="1600" kern="0" dirty="0">
                <a:solidFill>
                  <a:srgbClr val="02218C"/>
                </a:solidFill>
                <a:latin typeface="Arial"/>
                <a:cs typeface="Arial"/>
              </a:rPr>
              <a:t>toward</a:t>
            </a:r>
            <a:r>
              <a:rPr sz="1600" kern="0" spc="47" dirty="0">
                <a:solidFill>
                  <a:srgbClr val="02218C"/>
                </a:solidFill>
                <a:latin typeface="Arial"/>
                <a:cs typeface="Arial"/>
              </a:rPr>
              <a:t> </a:t>
            </a:r>
            <a:r>
              <a:rPr sz="1600" kern="0" dirty="0">
                <a:solidFill>
                  <a:srgbClr val="02218C"/>
                </a:solidFill>
                <a:latin typeface="Arial"/>
                <a:cs typeface="Arial"/>
              </a:rPr>
              <a:t>the</a:t>
            </a:r>
            <a:r>
              <a:rPr sz="1600" kern="0" spc="53" dirty="0">
                <a:solidFill>
                  <a:srgbClr val="02218C"/>
                </a:solidFill>
                <a:latin typeface="Arial"/>
                <a:cs typeface="Arial"/>
              </a:rPr>
              <a:t> </a:t>
            </a:r>
            <a:r>
              <a:rPr sz="1600" kern="0" dirty="0">
                <a:solidFill>
                  <a:srgbClr val="02218C"/>
                </a:solidFill>
                <a:latin typeface="Arial"/>
                <a:cs typeface="Arial"/>
              </a:rPr>
              <a:t>refugee</a:t>
            </a:r>
            <a:r>
              <a:rPr sz="1600" kern="0" spc="53" dirty="0">
                <a:solidFill>
                  <a:srgbClr val="02218C"/>
                </a:solidFill>
                <a:latin typeface="Arial"/>
                <a:cs typeface="Arial"/>
              </a:rPr>
              <a:t> </a:t>
            </a:r>
            <a:r>
              <a:rPr sz="1600" kern="0" dirty="0">
                <a:solidFill>
                  <a:srgbClr val="02218C"/>
                </a:solidFill>
                <a:latin typeface="Arial"/>
                <a:cs typeface="Arial"/>
              </a:rPr>
              <a:t>families</a:t>
            </a:r>
            <a:r>
              <a:rPr sz="1600" kern="0" spc="53" dirty="0">
                <a:solidFill>
                  <a:srgbClr val="02218C"/>
                </a:solidFill>
                <a:latin typeface="Arial"/>
                <a:cs typeface="Arial"/>
              </a:rPr>
              <a:t> </a:t>
            </a:r>
            <a:r>
              <a:rPr sz="1600" kern="0" spc="-33" dirty="0">
                <a:solidFill>
                  <a:srgbClr val="02218C"/>
                </a:solidFill>
                <a:latin typeface="Arial"/>
                <a:cs typeface="Arial"/>
              </a:rPr>
              <a:t>we </a:t>
            </a:r>
            <a:r>
              <a:rPr sz="1600" kern="0" dirty="0">
                <a:solidFill>
                  <a:srgbClr val="02218C"/>
                </a:solidFill>
                <a:latin typeface="Arial"/>
                <a:cs typeface="Arial"/>
              </a:rPr>
              <a:t>support.</a:t>
            </a:r>
            <a:r>
              <a:rPr sz="1600" kern="0" spc="40" dirty="0">
                <a:solidFill>
                  <a:srgbClr val="02218C"/>
                </a:solidFill>
                <a:latin typeface="Arial"/>
                <a:cs typeface="Arial"/>
              </a:rPr>
              <a:t> </a:t>
            </a:r>
            <a:r>
              <a:rPr sz="1600" kern="0" dirty="0">
                <a:solidFill>
                  <a:srgbClr val="02218C"/>
                </a:solidFill>
                <a:latin typeface="Arial"/>
                <a:cs typeface="Arial"/>
              </a:rPr>
              <a:t>We</a:t>
            </a:r>
            <a:r>
              <a:rPr sz="1600" kern="0" spc="40" dirty="0">
                <a:solidFill>
                  <a:srgbClr val="02218C"/>
                </a:solidFill>
                <a:latin typeface="Arial"/>
                <a:cs typeface="Arial"/>
              </a:rPr>
              <a:t> </a:t>
            </a:r>
            <a:r>
              <a:rPr sz="1600" kern="0" dirty="0">
                <a:solidFill>
                  <a:srgbClr val="02218C"/>
                </a:solidFill>
                <a:latin typeface="Arial"/>
                <a:cs typeface="Arial"/>
              </a:rPr>
              <a:t>know</a:t>
            </a:r>
            <a:r>
              <a:rPr sz="1600" kern="0" spc="40" dirty="0">
                <a:solidFill>
                  <a:srgbClr val="02218C"/>
                </a:solidFill>
                <a:latin typeface="Arial"/>
                <a:cs typeface="Arial"/>
              </a:rPr>
              <a:t> </a:t>
            </a:r>
            <a:r>
              <a:rPr sz="1600" kern="0" dirty="0">
                <a:solidFill>
                  <a:srgbClr val="02218C"/>
                </a:solidFill>
                <a:latin typeface="Arial"/>
                <a:cs typeface="Arial"/>
              </a:rPr>
              <a:t>the</a:t>
            </a:r>
            <a:r>
              <a:rPr sz="1600" kern="0" spc="47" dirty="0">
                <a:solidFill>
                  <a:srgbClr val="02218C"/>
                </a:solidFill>
                <a:latin typeface="Arial"/>
                <a:cs typeface="Arial"/>
              </a:rPr>
              <a:t> </a:t>
            </a:r>
            <a:r>
              <a:rPr sz="1600" kern="0" dirty="0">
                <a:solidFill>
                  <a:srgbClr val="02218C"/>
                </a:solidFill>
                <a:latin typeface="Arial"/>
                <a:cs typeface="Arial"/>
              </a:rPr>
              <a:t>best</a:t>
            </a:r>
            <a:r>
              <a:rPr sz="1600" kern="0" spc="40" dirty="0">
                <a:solidFill>
                  <a:srgbClr val="02218C"/>
                </a:solidFill>
                <a:latin typeface="Arial"/>
                <a:cs typeface="Arial"/>
              </a:rPr>
              <a:t> </a:t>
            </a:r>
            <a:r>
              <a:rPr sz="1600" kern="0" spc="-47" dirty="0">
                <a:solidFill>
                  <a:srgbClr val="02218C"/>
                </a:solidFill>
                <a:latin typeface="Arial"/>
                <a:cs typeface="Arial"/>
              </a:rPr>
              <a:t>answers</a:t>
            </a:r>
            <a:r>
              <a:rPr sz="1600" kern="0" spc="40" dirty="0">
                <a:solidFill>
                  <a:srgbClr val="02218C"/>
                </a:solidFill>
                <a:latin typeface="Arial"/>
                <a:cs typeface="Arial"/>
              </a:rPr>
              <a:t> </a:t>
            </a:r>
            <a:r>
              <a:rPr sz="1600" kern="0" dirty="0">
                <a:solidFill>
                  <a:srgbClr val="02218C"/>
                </a:solidFill>
                <a:latin typeface="Arial"/>
                <a:cs typeface="Arial"/>
              </a:rPr>
              <a:t>come</a:t>
            </a:r>
            <a:r>
              <a:rPr sz="1600" kern="0" spc="40" dirty="0">
                <a:solidFill>
                  <a:srgbClr val="02218C"/>
                </a:solidFill>
                <a:latin typeface="Arial"/>
                <a:cs typeface="Arial"/>
              </a:rPr>
              <a:t> </a:t>
            </a:r>
            <a:r>
              <a:rPr sz="1600" kern="0" dirty="0">
                <a:solidFill>
                  <a:srgbClr val="02218C"/>
                </a:solidFill>
                <a:latin typeface="Arial"/>
                <a:cs typeface="Arial"/>
              </a:rPr>
              <a:t>from</a:t>
            </a:r>
            <a:r>
              <a:rPr sz="1600" kern="0" spc="47" dirty="0">
                <a:solidFill>
                  <a:srgbClr val="02218C"/>
                </a:solidFill>
                <a:latin typeface="Arial"/>
                <a:cs typeface="Arial"/>
              </a:rPr>
              <a:t> </a:t>
            </a:r>
            <a:r>
              <a:rPr sz="1600" kern="0" dirty="0">
                <a:solidFill>
                  <a:srgbClr val="02218C"/>
                </a:solidFill>
                <a:latin typeface="Arial"/>
                <a:cs typeface="Arial"/>
              </a:rPr>
              <a:t>really</a:t>
            </a:r>
            <a:r>
              <a:rPr sz="1600" kern="0" spc="40" dirty="0">
                <a:solidFill>
                  <a:srgbClr val="02218C"/>
                </a:solidFill>
                <a:latin typeface="Arial"/>
                <a:cs typeface="Arial"/>
              </a:rPr>
              <a:t> </a:t>
            </a:r>
            <a:r>
              <a:rPr sz="1600" kern="0" dirty="0">
                <a:solidFill>
                  <a:srgbClr val="02218C"/>
                </a:solidFill>
                <a:latin typeface="Arial"/>
                <a:cs typeface="Arial"/>
              </a:rPr>
              <a:t>listening</a:t>
            </a:r>
            <a:r>
              <a:rPr sz="1600" kern="0" spc="40" dirty="0">
                <a:solidFill>
                  <a:srgbClr val="02218C"/>
                </a:solidFill>
                <a:latin typeface="Arial"/>
                <a:cs typeface="Arial"/>
              </a:rPr>
              <a:t> </a:t>
            </a:r>
            <a:r>
              <a:rPr sz="1600" kern="0" spc="67" dirty="0">
                <a:solidFill>
                  <a:srgbClr val="02218C"/>
                </a:solidFill>
                <a:latin typeface="Arial"/>
                <a:cs typeface="Arial"/>
              </a:rPr>
              <a:t>to</a:t>
            </a:r>
            <a:r>
              <a:rPr sz="1600" kern="0" spc="40" dirty="0">
                <a:solidFill>
                  <a:srgbClr val="02218C"/>
                </a:solidFill>
                <a:latin typeface="Arial"/>
                <a:cs typeface="Arial"/>
              </a:rPr>
              <a:t> </a:t>
            </a:r>
            <a:r>
              <a:rPr sz="1600" kern="0" dirty="0">
                <a:solidFill>
                  <a:srgbClr val="02218C"/>
                </a:solidFill>
                <a:latin typeface="Arial"/>
                <a:cs typeface="Arial"/>
              </a:rPr>
              <a:t>the</a:t>
            </a:r>
            <a:r>
              <a:rPr sz="1600" kern="0" spc="47" dirty="0">
                <a:solidFill>
                  <a:srgbClr val="02218C"/>
                </a:solidFill>
                <a:latin typeface="Arial"/>
                <a:cs typeface="Arial"/>
              </a:rPr>
              <a:t> </a:t>
            </a:r>
            <a:r>
              <a:rPr sz="1600" kern="0" dirty="0">
                <a:solidFill>
                  <a:srgbClr val="02218C"/>
                </a:solidFill>
                <a:latin typeface="Arial"/>
                <a:cs typeface="Arial"/>
              </a:rPr>
              <a:t>needs</a:t>
            </a:r>
            <a:r>
              <a:rPr sz="1600" kern="0" spc="40" dirty="0">
                <a:solidFill>
                  <a:srgbClr val="02218C"/>
                </a:solidFill>
                <a:latin typeface="Arial"/>
                <a:cs typeface="Arial"/>
              </a:rPr>
              <a:t> </a:t>
            </a:r>
            <a:r>
              <a:rPr sz="1600" kern="0" dirty="0">
                <a:solidFill>
                  <a:srgbClr val="02218C"/>
                </a:solidFill>
                <a:latin typeface="Arial"/>
                <a:cs typeface="Arial"/>
              </a:rPr>
              <a:t>of</a:t>
            </a:r>
            <a:r>
              <a:rPr sz="1600" kern="0" spc="40" dirty="0">
                <a:solidFill>
                  <a:srgbClr val="02218C"/>
                </a:solidFill>
                <a:latin typeface="Arial"/>
                <a:cs typeface="Arial"/>
              </a:rPr>
              <a:t> </a:t>
            </a:r>
            <a:r>
              <a:rPr sz="1600" kern="0" dirty="0">
                <a:solidFill>
                  <a:srgbClr val="02218C"/>
                </a:solidFill>
                <a:latin typeface="Arial"/>
                <a:cs typeface="Arial"/>
              </a:rPr>
              <a:t>the</a:t>
            </a:r>
            <a:r>
              <a:rPr sz="1600" kern="0" spc="40" dirty="0">
                <a:solidFill>
                  <a:srgbClr val="02218C"/>
                </a:solidFill>
                <a:latin typeface="Arial"/>
                <a:cs typeface="Arial"/>
              </a:rPr>
              <a:t> </a:t>
            </a:r>
            <a:r>
              <a:rPr sz="1600" kern="0" dirty="0">
                <a:solidFill>
                  <a:srgbClr val="02218C"/>
                </a:solidFill>
                <a:latin typeface="Arial"/>
                <a:cs typeface="Arial"/>
              </a:rPr>
              <a:t>community</a:t>
            </a:r>
            <a:r>
              <a:rPr sz="1600" kern="0" spc="47" dirty="0">
                <a:solidFill>
                  <a:srgbClr val="02218C"/>
                </a:solidFill>
                <a:latin typeface="Arial"/>
                <a:cs typeface="Arial"/>
              </a:rPr>
              <a:t> </a:t>
            </a:r>
            <a:r>
              <a:rPr sz="1600" kern="0" dirty="0">
                <a:solidFill>
                  <a:srgbClr val="02218C"/>
                </a:solidFill>
                <a:latin typeface="Arial"/>
                <a:cs typeface="Arial"/>
              </a:rPr>
              <a:t>and</a:t>
            </a:r>
            <a:r>
              <a:rPr sz="1600" kern="0" spc="40" dirty="0">
                <a:solidFill>
                  <a:srgbClr val="02218C"/>
                </a:solidFill>
                <a:latin typeface="Arial"/>
                <a:cs typeface="Arial"/>
              </a:rPr>
              <a:t> </a:t>
            </a:r>
            <a:r>
              <a:rPr sz="1600" kern="0" spc="-27" dirty="0">
                <a:solidFill>
                  <a:srgbClr val="02218C"/>
                </a:solidFill>
                <a:latin typeface="Arial"/>
                <a:cs typeface="Arial"/>
              </a:rPr>
              <a:t>that </a:t>
            </a:r>
            <a:r>
              <a:rPr sz="1600" kern="0" dirty="0">
                <a:solidFill>
                  <a:srgbClr val="02218C"/>
                </a:solidFill>
                <a:latin typeface="Arial"/>
                <a:cs typeface="Arial"/>
              </a:rPr>
              <a:t>trauma-informed</a:t>
            </a:r>
            <a:r>
              <a:rPr sz="1600" kern="0" spc="93" dirty="0">
                <a:solidFill>
                  <a:srgbClr val="02218C"/>
                </a:solidFill>
                <a:latin typeface="Arial"/>
                <a:cs typeface="Arial"/>
              </a:rPr>
              <a:t> </a:t>
            </a:r>
            <a:r>
              <a:rPr sz="1600" kern="0" spc="-27" dirty="0">
                <a:solidFill>
                  <a:srgbClr val="02218C"/>
                </a:solidFill>
                <a:latin typeface="Arial"/>
                <a:cs typeface="Arial"/>
              </a:rPr>
              <a:t>care</a:t>
            </a:r>
            <a:r>
              <a:rPr sz="1600" kern="0" spc="93" dirty="0">
                <a:solidFill>
                  <a:srgbClr val="02218C"/>
                </a:solidFill>
                <a:latin typeface="Arial"/>
                <a:cs typeface="Arial"/>
              </a:rPr>
              <a:t> </a:t>
            </a:r>
            <a:r>
              <a:rPr sz="1600" kern="0" dirty="0">
                <a:solidFill>
                  <a:srgbClr val="02218C"/>
                </a:solidFill>
                <a:latin typeface="Arial"/>
                <a:cs typeface="Arial"/>
              </a:rPr>
              <a:t>impacts</a:t>
            </a:r>
            <a:r>
              <a:rPr sz="1600" kern="0" spc="93" dirty="0">
                <a:solidFill>
                  <a:srgbClr val="02218C"/>
                </a:solidFill>
                <a:latin typeface="Arial"/>
                <a:cs typeface="Arial"/>
              </a:rPr>
              <a:t> </a:t>
            </a:r>
            <a:r>
              <a:rPr sz="1600" kern="0" dirty="0">
                <a:solidFill>
                  <a:srgbClr val="02218C"/>
                </a:solidFill>
                <a:latin typeface="Arial"/>
                <a:cs typeface="Arial"/>
              </a:rPr>
              <a:t>programmatic</a:t>
            </a:r>
            <a:r>
              <a:rPr sz="1600" kern="0" spc="93" dirty="0">
                <a:solidFill>
                  <a:srgbClr val="02218C"/>
                </a:solidFill>
                <a:latin typeface="Arial"/>
                <a:cs typeface="Arial"/>
              </a:rPr>
              <a:t> </a:t>
            </a:r>
            <a:r>
              <a:rPr sz="1600" kern="0" spc="-13" dirty="0">
                <a:solidFill>
                  <a:srgbClr val="02218C"/>
                </a:solidFill>
                <a:latin typeface="Arial"/>
                <a:cs typeface="Arial"/>
              </a:rPr>
              <a:t>support.</a:t>
            </a:r>
            <a:endParaRPr sz="1600" kern="0">
              <a:solidFill>
                <a:sysClr val="windowText" lastClr="000000"/>
              </a:solidFill>
              <a:latin typeface="Arial"/>
              <a:cs typeface="Arial"/>
            </a:endParaRPr>
          </a:p>
          <a:p>
            <a:pPr marL="491054" marR="291246" indent="-474968" defTabSz="1219170">
              <a:lnSpc>
                <a:spcPct val="114599"/>
              </a:lnSpc>
              <a:buFont typeface="Arial"/>
              <a:buAutoNum type="arabicPeriod"/>
              <a:tabLst>
                <a:tab pos="491054" algn="l"/>
              </a:tabLst>
            </a:pPr>
            <a:r>
              <a:rPr sz="1600" b="1" kern="0" spc="-13" dirty="0">
                <a:solidFill>
                  <a:srgbClr val="02218C"/>
                </a:solidFill>
                <a:latin typeface="Arial"/>
                <a:cs typeface="Arial"/>
              </a:rPr>
              <a:t>DIGNIFIED</a:t>
            </a:r>
            <a:r>
              <a:rPr sz="1600" b="1" kern="0" spc="53" dirty="0">
                <a:solidFill>
                  <a:srgbClr val="02218C"/>
                </a:solidFill>
                <a:latin typeface="Arial"/>
                <a:cs typeface="Arial"/>
              </a:rPr>
              <a:t> </a:t>
            </a:r>
            <a:r>
              <a:rPr sz="1600" b="1" kern="0" spc="-93" dirty="0">
                <a:solidFill>
                  <a:srgbClr val="02218C"/>
                </a:solidFill>
                <a:latin typeface="Arial"/>
                <a:cs typeface="Arial"/>
              </a:rPr>
              <a:t>STORYTELLING:</a:t>
            </a:r>
            <a:r>
              <a:rPr sz="1600" b="1" kern="0" spc="53" dirty="0">
                <a:solidFill>
                  <a:srgbClr val="02218C"/>
                </a:solidFill>
                <a:latin typeface="Arial"/>
                <a:cs typeface="Arial"/>
              </a:rPr>
              <a:t> </a:t>
            </a:r>
            <a:r>
              <a:rPr sz="1600" kern="0" dirty="0">
                <a:solidFill>
                  <a:srgbClr val="02218C"/>
                </a:solidFill>
                <a:latin typeface="Arial"/>
                <a:cs typeface="Arial"/>
              </a:rPr>
              <a:t>We</a:t>
            </a:r>
            <a:r>
              <a:rPr sz="1600" kern="0" spc="60" dirty="0">
                <a:solidFill>
                  <a:srgbClr val="02218C"/>
                </a:solidFill>
                <a:latin typeface="Arial"/>
                <a:cs typeface="Arial"/>
              </a:rPr>
              <a:t> </a:t>
            </a:r>
            <a:r>
              <a:rPr sz="1600" kern="0" dirty="0">
                <a:solidFill>
                  <a:srgbClr val="02218C"/>
                </a:solidFill>
                <a:latin typeface="Arial"/>
                <a:cs typeface="Arial"/>
              </a:rPr>
              <a:t>believe</a:t>
            </a:r>
            <a:r>
              <a:rPr sz="1600" kern="0" spc="60" dirty="0">
                <a:solidFill>
                  <a:srgbClr val="02218C"/>
                </a:solidFill>
                <a:latin typeface="Arial"/>
                <a:cs typeface="Arial"/>
              </a:rPr>
              <a:t> </a:t>
            </a:r>
            <a:r>
              <a:rPr sz="1600" kern="0" dirty="0">
                <a:solidFill>
                  <a:srgbClr val="02218C"/>
                </a:solidFill>
                <a:latin typeface="Arial"/>
                <a:cs typeface="Arial"/>
              </a:rPr>
              <a:t>in</a:t>
            </a:r>
            <a:r>
              <a:rPr sz="1600" kern="0" spc="60" dirty="0">
                <a:solidFill>
                  <a:srgbClr val="02218C"/>
                </a:solidFill>
                <a:latin typeface="Arial"/>
                <a:cs typeface="Arial"/>
              </a:rPr>
              <a:t> </a:t>
            </a:r>
            <a:r>
              <a:rPr sz="1600" kern="0" dirty="0">
                <a:solidFill>
                  <a:srgbClr val="02218C"/>
                </a:solidFill>
                <a:latin typeface="Arial"/>
                <a:cs typeface="Arial"/>
              </a:rPr>
              <a:t>protecting</a:t>
            </a:r>
            <a:r>
              <a:rPr sz="1600" kern="0" spc="60" dirty="0">
                <a:solidFill>
                  <a:srgbClr val="02218C"/>
                </a:solidFill>
                <a:latin typeface="Arial"/>
                <a:cs typeface="Arial"/>
              </a:rPr>
              <a:t> </a:t>
            </a:r>
            <a:r>
              <a:rPr sz="1600" kern="0" dirty="0">
                <a:solidFill>
                  <a:srgbClr val="02218C"/>
                </a:solidFill>
                <a:latin typeface="Arial"/>
                <a:cs typeface="Arial"/>
              </a:rPr>
              <a:t>the</a:t>
            </a:r>
            <a:r>
              <a:rPr sz="1600" kern="0" spc="60" dirty="0">
                <a:solidFill>
                  <a:srgbClr val="02218C"/>
                </a:solidFill>
                <a:latin typeface="Arial"/>
                <a:cs typeface="Arial"/>
              </a:rPr>
              <a:t> </a:t>
            </a:r>
            <a:r>
              <a:rPr sz="1600" kern="0" dirty="0">
                <a:solidFill>
                  <a:srgbClr val="02218C"/>
                </a:solidFill>
                <a:latin typeface="Arial"/>
                <a:cs typeface="Arial"/>
              </a:rPr>
              <a:t>privacy</a:t>
            </a:r>
            <a:r>
              <a:rPr sz="1600" kern="0" spc="60" dirty="0">
                <a:solidFill>
                  <a:srgbClr val="02218C"/>
                </a:solidFill>
                <a:latin typeface="Arial"/>
                <a:cs typeface="Arial"/>
              </a:rPr>
              <a:t> </a:t>
            </a:r>
            <a:r>
              <a:rPr sz="1600" kern="0" dirty="0">
                <a:solidFill>
                  <a:srgbClr val="02218C"/>
                </a:solidFill>
                <a:latin typeface="Arial"/>
                <a:cs typeface="Arial"/>
              </a:rPr>
              <a:t>and</a:t>
            </a:r>
            <a:r>
              <a:rPr sz="1600" kern="0" spc="60" dirty="0">
                <a:solidFill>
                  <a:srgbClr val="02218C"/>
                </a:solidFill>
                <a:latin typeface="Arial"/>
                <a:cs typeface="Arial"/>
              </a:rPr>
              <a:t> </a:t>
            </a:r>
            <a:r>
              <a:rPr sz="1600" kern="0" dirty="0">
                <a:solidFill>
                  <a:srgbClr val="02218C"/>
                </a:solidFill>
                <a:latin typeface="Arial"/>
                <a:cs typeface="Arial"/>
              </a:rPr>
              <a:t>dignity</a:t>
            </a:r>
            <a:r>
              <a:rPr sz="1600" kern="0" spc="60" dirty="0">
                <a:solidFill>
                  <a:srgbClr val="02218C"/>
                </a:solidFill>
                <a:latin typeface="Arial"/>
                <a:cs typeface="Arial"/>
              </a:rPr>
              <a:t> </a:t>
            </a:r>
            <a:r>
              <a:rPr sz="1600" kern="0" dirty="0">
                <a:solidFill>
                  <a:srgbClr val="02218C"/>
                </a:solidFill>
                <a:latin typeface="Arial"/>
                <a:cs typeface="Arial"/>
              </a:rPr>
              <a:t>of</a:t>
            </a:r>
            <a:r>
              <a:rPr sz="1600" kern="0" spc="60" dirty="0">
                <a:solidFill>
                  <a:srgbClr val="02218C"/>
                </a:solidFill>
                <a:latin typeface="Arial"/>
                <a:cs typeface="Arial"/>
              </a:rPr>
              <a:t> </a:t>
            </a:r>
            <a:r>
              <a:rPr sz="1600" kern="0" dirty="0">
                <a:solidFill>
                  <a:srgbClr val="02218C"/>
                </a:solidFill>
                <a:latin typeface="Arial"/>
                <a:cs typeface="Arial"/>
              </a:rPr>
              <a:t>refugee</a:t>
            </a:r>
            <a:r>
              <a:rPr sz="1600" kern="0" spc="60" dirty="0">
                <a:solidFill>
                  <a:srgbClr val="02218C"/>
                </a:solidFill>
                <a:latin typeface="Arial"/>
                <a:cs typeface="Arial"/>
              </a:rPr>
              <a:t> </a:t>
            </a:r>
            <a:r>
              <a:rPr sz="1600" kern="0" dirty="0">
                <a:solidFill>
                  <a:srgbClr val="02218C"/>
                </a:solidFill>
                <a:latin typeface="Arial"/>
                <a:cs typeface="Arial"/>
              </a:rPr>
              <a:t>families</a:t>
            </a:r>
            <a:r>
              <a:rPr sz="1600" kern="0" spc="60" dirty="0">
                <a:solidFill>
                  <a:srgbClr val="02218C"/>
                </a:solidFill>
                <a:latin typeface="Arial"/>
                <a:cs typeface="Arial"/>
              </a:rPr>
              <a:t> </a:t>
            </a:r>
            <a:r>
              <a:rPr sz="1600" kern="0" dirty="0">
                <a:solidFill>
                  <a:srgbClr val="02218C"/>
                </a:solidFill>
                <a:latin typeface="Arial"/>
                <a:cs typeface="Arial"/>
              </a:rPr>
              <a:t>by</a:t>
            </a:r>
            <a:r>
              <a:rPr sz="1600" kern="0" spc="60" dirty="0">
                <a:solidFill>
                  <a:srgbClr val="02218C"/>
                </a:solidFill>
                <a:latin typeface="Arial"/>
                <a:cs typeface="Arial"/>
              </a:rPr>
              <a:t> </a:t>
            </a:r>
            <a:r>
              <a:rPr sz="1600" kern="0" spc="-13" dirty="0">
                <a:solidFill>
                  <a:srgbClr val="02218C"/>
                </a:solidFill>
                <a:latin typeface="Arial"/>
                <a:cs typeface="Arial"/>
              </a:rPr>
              <a:t>sharing </a:t>
            </a:r>
            <a:r>
              <a:rPr sz="1600" kern="0" dirty="0">
                <a:solidFill>
                  <a:srgbClr val="02218C"/>
                </a:solidFill>
                <a:latin typeface="Arial"/>
                <a:cs typeface="Arial"/>
              </a:rPr>
              <a:t>their</a:t>
            </a:r>
            <a:r>
              <a:rPr sz="1600" kern="0" spc="7" dirty="0">
                <a:solidFill>
                  <a:srgbClr val="02218C"/>
                </a:solidFill>
                <a:latin typeface="Arial"/>
                <a:cs typeface="Arial"/>
              </a:rPr>
              <a:t> </a:t>
            </a:r>
            <a:r>
              <a:rPr sz="1600" kern="0" dirty="0">
                <a:solidFill>
                  <a:srgbClr val="02218C"/>
                </a:solidFill>
                <a:latin typeface="Arial"/>
                <a:cs typeface="Arial"/>
              </a:rPr>
              <a:t>stories</a:t>
            </a:r>
            <a:r>
              <a:rPr sz="1600" kern="0" spc="7" dirty="0">
                <a:solidFill>
                  <a:srgbClr val="02218C"/>
                </a:solidFill>
                <a:latin typeface="Arial"/>
                <a:cs typeface="Arial"/>
              </a:rPr>
              <a:t> </a:t>
            </a:r>
            <a:r>
              <a:rPr sz="1600" kern="0" dirty="0">
                <a:solidFill>
                  <a:srgbClr val="02218C"/>
                </a:solidFill>
                <a:latin typeface="Arial"/>
                <a:cs typeface="Arial"/>
              </a:rPr>
              <a:t>in</a:t>
            </a:r>
            <a:r>
              <a:rPr sz="1600" kern="0" spc="7" dirty="0">
                <a:solidFill>
                  <a:srgbClr val="02218C"/>
                </a:solidFill>
                <a:latin typeface="Arial"/>
                <a:cs typeface="Arial"/>
              </a:rPr>
              <a:t> </a:t>
            </a:r>
            <a:r>
              <a:rPr sz="1600" kern="0" dirty="0">
                <a:solidFill>
                  <a:srgbClr val="02218C"/>
                </a:solidFill>
                <a:latin typeface="Arial"/>
                <a:cs typeface="Arial"/>
              </a:rPr>
              <a:t>a</a:t>
            </a:r>
            <a:r>
              <a:rPr sz="1600" kern="0" spc="7" dirty="0">
                <a:solidFill>
                  <a:srgbClr val="02218C"/>
                </a:solidFill>
                <a:latin typeface="Arial"/>
                <a:cs typeface="Arial"/>
              </a:rPr>
              <a:t> </a:t>
            </a:r>
            <a:r>
              <a:rPr sz="1600" kern="0" dirty="0">
                <a:solidFill>
                  <a:srgbClr val="02218C"/>
                </a:solidFill>
                <a:latin typeface="Arial"/>
                <a:cs typeface="Arial"/>
              </a:rPr>
              <a:t>respectful</a:t>
            </a:r>
            <a:r>
              <a:rPr sz="1600" kern="0" spc="7" dirty="0">
                <a:solidFill>
                  <a:srgbClr val="02218C"/>
                </a:solidFill>
                <a:latin typeface="Arial"/>
                <a:cs typeface="Arial"/>
              </a:rPr>
              <a:t> </a:t>
            </a:r>
            <a:r>
              <a:rPr sz="1600" kern="0" dirty="0">
                <a:solidFill>
                  <a:srgbClr val="02218C"/>
                </a:solidFill>
                <a:latin typeface="Arial"/>
                <a:cs typeface="Arial"/>
              </a:rPr>
              <a:t>way.</a:t>
            </a:r>
            <a:r>
              <a:rPr sz="1600" kern="0" spc="7" dirty="0">
                <a:solidFill>
                  <a:srgbClr val="02218C"/>
                </a:solidFill>
                <a:latin typeface="Arial"/>
                <a:cs typeface="Arial"/>
              </a:rPr>
              <a:t> </a:t>
            </a:r>
            <a:r>
              <a:rPr sz="1600" kern="0" dirty="0">
                <a:solidFill>
                  <a:srgbClr val="02218C"/>
                </a:solidFill>
                <a:latin typeface="Arial"/>
                <a:cs typeface="Arial"/>
              </a:rPr>
              <a:t>We</a:t>
            </a:r>
            <a:r>
              <a:rPr sz="1600" kern="0" spc="7" dirty="0">
                <a:solidFill>
                  <a:srgbClr val="02218C"/>
                </a:solidFill>
                <a:latin typeface="Arial"/>
                <a:cs typeface="Arial"/>
              </a:rPr>
              <a:t> </a:t>
            </a:r>
            <a:r>
              <a:rPr sz="1600" kern="0" dirty="0">
                <a:solidFill>
                  <a:srgbClr val="02218C"/>
                </a:solidFill>
                <a:latin typeface="Arial"/>
                <a:cs typeface="Arial"/>
              </a:rPr>
              <a:t>strive</a:t>
            </a:r>
            <a:r>
              <a:rPr sz="1600" kern="0" spc="13" dirty="0">
                <a:solidFill>
                  <a:srgbClr val="02218C"/>
                </a:solidFill>
                <a:latin typeface="Arial"/>
                <a:cs typeface="Arial"/>
              </a:rPr>
              <a:t> </a:t>
            </a:r>
            <a:r>
              <a:rPr sz="1600" kern="0" spc="67" dirty="0">
                <a:solidFill>
                  <a:srgbClr val="02218C"/>
                </a:solidFill>
                <a:latin typeface="Arial"/>
                <a:cs typeface="Arial"/>
              </a:rPr>
              <a:t>to</a:t>
            </a:r>
            <a:r>
              <a:rPr sz="1600" kern="0" spc="7" dirty="0">
                <a:solidFill>
                  <a:srgbClr val="02218C"/>
                </a:solidFill>
                <a:latin typeface="Arial"/>
                <a:cs typeface="Arial"/>
              </a:rPr>
              <a:t> </a:t>
            </a:r>
            <a:r>
              <a:rPr sz="1600" kern="0" dirty="0">
                <a:solidFill>
                  <a:srgbClr val="02218C"/>
                </a:solidFill>
                <a:latin typeface="Arial"/>
                <a:cs typeface="Arial"/>
              </a:rPr>
              <a:t>be</a:t>
            </a:r>
            <a:r>
              <a:rPr sz="1600" kern="0" spc="7" dirty="0">
                <a:solidFill>
                  <a:srgbClr val="02218C"/>
                </a:solidFill>
                <a:latin typeface="Arial"/>
                <a:cs typeface="Arial"/>
              </a:rPr>
              <a:t> </a:t>
            </a:r>
            <a:r>
              <a:rPr sz="1600" kern="0" dirty="0">
                <a:solidFill>
                  <a:srgbClr val="02218C"/>
                </a:solidFill>
                <a:latin typeface="Arial"/>
                <a:cs typeface="Arial"/>
              </a:rPr>
              <a:t>mindful</a:t>
            </a:r>
            <a:r>
              <a:rPr sz="1600" kern="0" spc="7" dirty="0">
                <a:solidFill>
                  <a:srgbClr val="02218C"/>
                </a:solidFill>
                <a:latin typeface="Arial"/>
                <a:cs typeface="Arial"/>
              </a:rPr>
              <a:t> </a:t>
            </a:r>
            <a:r>
              <a:rPr sz="1600" kern="0" dirty="0">
                <a:solidFill>
                  <a:srgbClr val="02218C"/>
                </a:solidFill>
                <a:latin typeface="Arial"/>
                <a:cs typeface="Arial"/>
              </a:rPr>
              <a:t>of</a:t>
            </a:r>
            <a:r>
              <a:rPr sz="1600" kern="0" spc="7" dirty="0">
                <a:solidFill>
                  <a:srgbClr val="02218C"/>
                </a:solidFill>
                <a:latin typeface="Arial"/>
                <a:cs typeface="Arial"/>
              </a:rPr>
              <a:t> </a:t>
            </a:r>
            <a:r>
              <a:rPr sz="1600" kern="0" dirty="0">
                <a:solidFill>
                  <a:srgbClr val="02218C"/>
                </a:solidFill>
                <a:latin typeface="Arial"/>
                <a:cs typeface="Arial"/>
              </a:rPr>
              <a:t>and</a:t>
            </a:r>
            <a:r>
              <a:rPr sz="1600" kern="0" spc="7" dirty="0">
                <a:solidFill>
                  <a:srgbClr val="02218C"/>
                </a:solidFill>
                <a:latin typeface="Arial"/>
                <a:cs typeface="Arial"/>
              </a:rPr>
              <a:t> </a:t>
            </a:r>
            <a:r>
              <a:rPr sz="1600" kern="0" spc="-13" dirty="0">
                <a:solidFill>
                  <a:srgbClr val="02218C"/>
                </a:solidFill>
                <a:latin typeface="Arial"/>
                <a:cs typeface="Arial"/>
              </a:rPr>
              <a:t>sensitive</a:t>
            </a:r>
            <a:r>
              <a:rPr sz="1600" kern="0" spc="7" dirty="0">
                <a:solidFill>
                  <a:srgbClr val="02218C"/>
                </a:solidFill>
                <a:latin typeface="Arial"/>
                <a:cs typeface="Arial"/>
              </a:rPr>
              <a:t> </a:t>
            </a:r>
            <a:r>
              <a:rPr sz="1600" kern="0" spc="67" dirty="0">
                <a:solidFill>
                  <a:srgbClr val="02218C"/>
                </a:solidFill>
                <a:latin typeface="Arial"/>
                <a:cs typeface="Arial"/>
              </a:rPr>
              <a:t>to</a:t>
            </a:r>
            <a:r>
              <a:rPr sz="1600" kern="0" spc="7" dirty="0">
                <a:solidFill>
                  <a:srgbClr val="02218C"/>
                </a:solidFill>
                <a:latin typeface="Arial"/>
                <a:cs typeface="Arial"/>
              </a:rPr>
              <a:t> </a:t>
            </a:r>
            <a:r>
              <a:rPr sz="1600" kern="0" dirty="0">
                <a:solidFill>
                  <a:srgbClr val="02218C"/>
                </a:solidFill>
                <a:latin typeface="Arial"/>
                <a:cs typeface="Arial"/>
              </a:rPr>
              <a:t>the</a:t>
            </a:r>
            <a:r>
              <a:rPr sz="1600" kern="0" spc="13" dirty="0">
                <a:solidFill>
                  <a:srgbClr val="02218C"/>
                </a:solidFill>
                <a:latin typeface="Arial"/>
                <a:cs typeface="Arial"/>
              </a:rPr>
              <a:t> </a:t>
            </a:r>
            <a:r>
              <a:rPr sz="1600" kern="0" dirty="0">
                <a:solidFill>
                  <a:srgbClr val="02218C"/>
                </a:solidFill>
                <a:latin typeface="Arial"/>
                <a:cs typeface="Arial"/>
              </a:rPr>
              <a:t>journeys</a:t>
            </a:r>
            <a:r>
              <a:rPr sz="1600" kern="0" spc="7" dirty="0">
                <a:solidFill>
                  <a:srgbClr val="02218C"/>
                </a:solidFill>
                <a:latin typeface="Arial"/>
                <a:cs typeface="Arial"/>
              </a:rPr>
              <a:t> </a:t>
            </a:r>
            <a:r>
              <a:rPr sz="1600" kern="0" dirty="0">
                <a:solidFill>
                  <a:srgbClr val="02218C"/>
                </a:solidFill>
                <a:latin typeface="Arial"/>
                <a:cs typeface="Arial"/>
              </a:rPr>
              <a:t>and</a:t>
            </a:r>
            <a:r>
              <a:rPr sz="1600" kern="0" spc="7" dirty="0">
                <a:solidFill>
                  <a:srgbClr val="02218C"/>
                </a:solidFill>
                <a:latin typeface="Arial"/>
                <a:cs typeface="Arial"/>
              </a:rPr>
              <a:t> </a:t>
            </a:r>
            <a:r>
              <a:rPr sz="1600" kern="0" dirty="0">
                <a:solidFill>
                  <a:srgbClr val="02218C"/>
                </a:solidFill>
                <a:latin typeface="Arial"/>
                <a:cs typeface="Arial"/>
              </a:rPr>
              <a:t>trauma</a:t>
            </a:r>
            <a:r>
              <a:rPr sz="1600" kern="0" spc="7" dirty="0">
                <a:solidFill>
                  <a:srgbClr val="02218C"/>
                </a:solidFill>
                <a:latin typeface="Arial"/>
                <a:cs typeface="Arial"/>
              </a:rPr>
              <a:t> </a:t>
            </a:r>
            <a:r>
              <a:rPr sz="1600" kern="0" spc="-13" dirty="0">
                <a:solidFill>
                  <a:srgbClr val="02218C"/>
                </a:solidFill>
                <a:latin typeface="Arial"/>
                <a:cs typeface="Arial"/>
              </a:rPr>
              <a:t>these </a:t>
            </a:r>
            <a:r>
              <a:rPr sz="1600" kern="0" dirty="0">
                <a:solidFill>
                  <a:srgbClr val="02218C"/>
                </a:solidFill>
                <a:latin typeface="Arial"/>
                <a:cs typeface="Arial"/>
              </a:rPr>
              <a:t>stories</a:t>
            </a:r>
            <a:r>
              <a:rPr sz="1600" kern="0" spc="-80" dirty="0">
                <a:solidFill>
                  <a:srgbClr val="02218C"/>
                </a:solidFill>
                <a:latin typeface="Arial"/>
                <a:cs typeface="Arial"/>
              </a:rPr>
              <a:t> </a:t>
            </a:r>
            <a:r>
              <a:rPr sz="1600" kern="0" dirty="0">
                <a:solidFill>
                  <a:srgbClr val="02218C"/>
                </a:solidFill>
                <a:latin typeface="Arial"/>
                <a:cs typeface="Arial"/>
              </a:rPr>
              <a:t>may</a:t>
            </a:r>
            <a:r>
              <a:rPr sz="1600" kern="0" spc="-80" dirty="0">
                <a:solidFill>
                  <a:srgbClr val="02218C"/>
                </a:solidFill>
                <a:latin typeface="Arial"/>
                <a:cs typeface="Arial"/>
              </a:rPr>
              <a:t> </a:t>
            </a:r>
            <a:r>
              <a:rPr sz="1600" kern="0" spc="-13" dirty="0">
                <a:solidFill>
                  <a:srgbClr val="02218C"/>
                </a:solidFill>
                <a:latin typeface="Arial"/>
                <a:cs typeface="Arial"/>
              </a:rPr>
              <a:t>represent.</a:t>
            </a:r>
            <a:endParaRPr sz="1600" kern="0">
              <a:solidFill>
                <a:sysClr val="windowText" lastClr="000000"/>
              </a:solidFill>
              <a:latin typeface="Arial"/>
              <a:cs typeface="Arial"/>
            </a:endParaRPr>
          </a:p>
          <a:p>
            <a:pPr marL="491054" marR="124457" indent="-474968" defTabSz="1219170">
              <a:lnSpc>
                <a:spcPct val="114599"/>
              </a:lnSpc>
              <a:buFont typeface="Arial"/>
              <a:buAutoNum type="arabicPeriod"/>
              <a:tabLst>
                <a:tab pos="491054" algn="l"/>
              </a:tabLst>
            </a:pPr>
            <a:r>
              <a:rPr sz="1600" b="1" kern="0" spc="-67" dirty="0">
                <a:solidFill>
                  <a:srgbClr val="02218C"/>
                </a:solidFill>
                <a:latin typeface="Arial"/>
                <a:cs typeface="Arial"/>
              </a:rPr>
              <a:t>CULTIVATING</a:t>
            </a:r>
            <a:r>
              <a:rPr sz="1600" b="1" kern="0" spc="27" dirty="0">
                <a:solidFill>
                  <a:srgbClr val="02218C"/>
                </a:solidFill>
                <a:latin typeface="Arial"/>
                <a:cs typeface="Arial"/>
              </a:rPr>
              <a:t> </a:t>
            </a:r>
            <a:r>
              <a:rPr sz="1600" b="1" kern="0" dirty="0">
                <a:solidFill>
                  <a:srgbClr val="02218C"/>
                </a:solidFill>
                <a:latin typeface="Arial"/>
                <a:cs typeface="Arial"/>
              </a:rPr>
              <a:t>COMMUNITY:</a:t>
            </a:r>
            <a:r>
              <a:rPr sz="1600" b="1" kern="0" spc="27" dirty="0">
                <a:solidFill>
                  <a:srgbClr val="02218C"/>
                </a:solidFill>
                <a:latin typeface="Arial"/>
                <a:cs typeface="Arial"/>
              </a:rPr>
              <a:t> </a:t>
            </a:r>
            <a:r>
              <a:rPr sz="1600" kern="0" dirty="0">
                <a:solidFill>
                  <a:srgbClr val="02218C"/>
                </a:solidFill>
                <a:latin typeface="Arial"/>
                <a:cs typeface="Arial"/>
              </a:rPr>
              <a:t>We</a:t>
            </a:r>
            <a:r>
              <a:rPr sz="1600" kern="0" spc="33" dirty="0">
                <a:solidFill>
                  <a:srgbClr val="02218C"/>
                </a:solidFill>
                <a:latin typeface="Arial"/>
                <a:cs typeface="Arial"/>
              </a:rPr>
              <a:t> </a:t>
            </a:r>
            <a:r>
              <a:rPr sz="1600" kern="0" dirty="0">
                <a:solidFill>
                  <a:srgbClr val="02218C"/>
                </a:solidFill>
                <a:latin typeface="Arial"/>
                <a:cs typeface="Arial"/>
              </a:rPr>
              <a:t>believe</a:t>
            </a:r>
            <a:r>
              <a:rPr sz="1600" kern="0" spc="33" dirty="0">
                <a:solidFill>
                  <a:srgbClr val="02218C"/>
                </a:solidFill>
                <a:latin typeface="Arial"/>
                <a:cs typeface="Arial"/>
              </a:rPr>
              <a:t> </a:t>
            </a:r>
            <a:r>
              <a:rPr sz="1600" kern="0" dirty="0">
                <a:solidFill>
                  <a:srgbClr val="02218C"/>
                </a:solidFill>
                <a:latin typeface="Arial"/>
                <a:cs typeface="Arial"/>
              </a:rPr>
              <a:t>the</a:t>
            </a:r>
            <a:r>
              <a:rPr sz="1600" kern="0" spc="33" dirty="0">
                <a:solidFill>
                  <a:srgbClr val="02218C"/>
                </a:solidFill>
                <a:latin typeface="Arial"/>
                <a:cs typeface="Arial"/>
              </a:rPr>
              <a:t> </a:t>
            </a:r>
            <a:r>
              <a:rPr sz="1600" kern="0" dirty="0">
                <a:solidFill>
                  <a:srgbClr val="02218C"/>
                </a:solidFill>
                <a:latin typeface="Arial"/>
                <a:cs typeface="Arial"/>
              </a:rPr>
              <a:t>most</a:t>
            </a:r>
            <a:r>
              <a:rPr sz="1600" kern="0" spc="33" dirty="0">
                <a:solidFill>
                  <a:srgbClr val="02218C"/>
                </a:solidFill>
                <a:latin typeface="Arial"/>
                <a:cs typeface="Arial"/>
              </a:rPr>
              <a:t> </a:t>
            </a:r>
            <a:r>
              <a:rPr sz="1600" kern="0" dirty="0">
                <a:solidFill>
                  <a:srgbClr val="02218C"/>
                </a:solidFill>
                <a:latin typeface="Arial"/>
                <a:cs typeface="Arial"/>
              </a:rPr>
              <a:t>important</a:t>
            </a:r>
            <a:r>
              <a:rPr sz="1600" kern="0" spc="33" dirty="0">
                <a:solidFill>
                  <a:srgbClr val="02218C"/>
                </a:solidFill>
                <a:latin typeface="Arial"/>
                <a:cs typeface="Arial"/>
              </a:rPr>
              <a:t> </a:t>
            </a:r>
            <a:r>
              <a:rPr sz="1600" kern="0" dirty="0">
                <a:solidFill>
                  <a:srgbClr val="02218C"/>
                </a:solidFill>
                <a:latin typeface="Arial"/>
                <a:cs typeface="Arial"/>
              </a:rPr>
              <a:t>aspect</a:t>
            </a:r>
            <a:r>
              <a:rPr sz="1600" kern="0" spc="33" dirty="0">
                <a:solidFill>
                  <a:srgbClr val="02218C"/>
                </a:solidFill>
                <a:latin typeface="Arial"/>
                <a:cs typeface="Arial"/>
              </a:rPr>
              <a:t> </a:t>
            </a:r>
            <a:r>
              <a:rPr sz="1600" kern="0" dirty="0">
                <a:solidFill>
                  <a:srgbClr val="02218C"/>
                </a:solidFill>
                <a:latin typeface="Arial"/>
                <a:cs typeface="Arial"/>
              </a:rPr>
              <a:t>of</a:t>
            </a:r>
            <a:r>
              <a:rPr sz="1600" kern="0" spc="27" dirty="0">
                <a:solidFill>
                  <a:srgbClr val="02218C"/>
                </a:solidFill>
                <a:latin typeface="Arial"/>
                <a:cs typeface="Arial"/>
              </a:rPr>
              <a:t> </a:t>
            </a:r>
            <a:r>
              <a:rPr sz="1600" kern="0" dirty="0">
                <a:solidFill>
                  <a:srgbClr val="02218C"/>
                </a:solidFill>
                <a:latin typeface="Arial"/>
                <a:cs typeface="Arial"/>
              </a:rPr>
              <a:t>our</a:t>
            </a:r>
            <a:r>
              <a:rPr sz="1600" kern="0" spc="33" dirty="0">
                <a:solidFill>
                  <a:srgbClr val="02218C"/>
                </a:solidFill>
                <a:latin typeface="Arial"/>
                <a:cs typeface="Arial"/>
              </a:rPr>
              <a:t> </a:t>
            </a:r>
            <a:r>
              <a:rPr sz="1600" kern="0" dirty="0">
                <a:solidFill>
                  <a:srgbClr val="02218C"/>
                </a:solidFill>
                <a:latin typeface="Arial"/>
                <a:cs typeface="Arial"/>
              </a:rPr>
              <a:t>program</a:t>
            </a:r>
            <a:r>
              <a:rPr sz="1600" kern="0" spc="33" dirty="0">
                <a:solidFill>
                  <a:srgbClr val="02218C"/>
                </a:solidFill>
                <a:latin typeface="Arial"/>
                <a:cs typeface="Arial"/>
              </a:rPr>
              <a:t> </a:t>
            </a:r>
            <a:r>
              <a:rPr sz="1600" kern="0" dirty="0">
                <a:solidFill>
                  <a:srgbClr val="02218C"/>
                </a:solidFill>
                <a:latin typeface="Arial"/>
                <a:cs typeface="Arial"/>
              </a:rPr>
              <a:t>is</a:t>
            </a:r>
            <a:r>
              <a:rPr sz="1600" kern="0" spc="33" dirty="0">
                <a:solidFill>
                  <a:srgbClr val="02218C"/>
                </a:solidFill>
                <a:latin typeface="Arial"/>
                <a:cs typeface="Arial"/>
              </a:rPr>
              <a:t> </a:t>
            </a:r>
            <a:r>
              <a:rPr sz="1600" kern="0" dirty="0">
                <a:solidFill>
                  <a:srgbClr val="02218C"/>
                </a:solidFill>
                <a:latin typeface="Arial"/>
                <a:cs typeface="Arial"/>
              </a:rPr>
              <a:t>the</a:t>
            </a:r>
            <a:r>
              <a:rPr sz="1600" kern="0" spc="33" dirty="0">
                <a:solidFill>
                  <a:srgbClr val="02218C"/>
                </a:solidFill>
                <a:latin typeface="Arial"/>
                <a:cs typeface="Arial"/>
              </a:rPr>
              <a:t> </a:t>
            </a:r>
            <a:r>
              <a:rPr sz="1600" kern="0" dirty="0">
                <a:solidFill>
                  <a:srgbClr val="02218C"/>
                </a:solidFill>
                <a:latin typeface="Arial"/>
                <a:cs typeface="Arial"/>
              </a:rPr>
              <a:t>human</a:t>
            </a:r>
            <a:r>
              <a:rPr sz="1600" kern="0" spc="33" dirty="0">
                <a:solidFill>
                  <a:srgbClr val="02218C"/>
                </a:solidFill>
                <a:latin typeface="Arial"/>
                <a:cs typeface="Arial"/>
              </a:rPr>
              <a:t> </a:t>
            </a:r>
            <a:r>
              <a:rPr sz="1600" kern="0" spc="-13" dirty="0">
                <a:solidFill>
                  <a:srgbClr val="02218C"/>
                </a:solidFill>
                <a:latin typeface="Arial"/>
                <a:cs typeface="Arial"/>
              </a:rPr>
              <a:t>connection </a:t>
            </a:r>
            <a:r>
              <a:rPr sz="1600" kern="0" dirty="0">
                <a:solidFill>
                  <a:srgbClr val="02218C"/>
                </a:solidFill>
                <a:latin typeface="Arial"/>
                <a:cs typeface="Arial"/>
              </a:rPr>
              <a:t>and</a:t>
            </a:r>
            <a:r>
              <a:rPr sz="1600" kern="0" spc="53" dirty="0">
                <a:solidFill>
                  <a:srgbClr val="02218C"/>
                </a:solidFill>
                <a:latin typeface="Arial"/>
                <a:cs typeface="Arial"/>
              </a:rPr>
              <a:t> </a:t>
            </a:r>
            <a:r>
              <a:rPr sz="1600" kern="0" dirty="0">
                <a:solidFill>
                  <a:srgbClr val="02218C"/>
                </a:solidFill>
                <a:latin typeface="Arial"/>
                <a:cs typeface="Arial"/>
              </a:rPr>
              <a:t>trust</a:t>
            </a:r>
            <a:r>
              <a:rPr sz="1600" kern="0" spc="53" dirty="0">
                <a:solidFill>
                  <a:srgbClr val="02218C"/>
                </a:solidFill>
                <a:latin typeface="Arial"/>
                <a:cs typeface="Arial"/>
              </a:rPr>
              <a:t> </a:t>
            </a:r>
            <a:r>
              <a:rPr sz="1600" kern="0" dirty="0">
                <a:solidFill>
                  <a:srgbClr val="02218C"/>
                </a:solidFill>
                <a:latin typeface="Arial"/>
                <a:cs typeface="Arial"/>
              </a:rPr>
              <a:t>that</a:t>
            </a:r>
            <a:r>
              <a:rPr sz="1600" kern="0" spc="53" dirty="0">
                <a:solidFill>
                  <a:srgbClr val="02218C"/>
                </a:solidFill>
                <a:latin typeface="Arial"/>
                <a:cs typeface="Arial"/>
              </a:rPr>
              <a:t> </a:t>
            </a:r>
            <a:r>
              <a:rPr sz="1600" kern="0" dirty="0">
                <a:solidFill>
                  <a:srgbClr val="02218C"/>
                </a:solidFill>
                <a:latin typeface="Arial"/>
                <a:cs typeface="Arial"/>
              </a:rPr>
              <a:t>comes</a:t>
            </a:r>
            <a:r>
              <a:rPr sz="1600" kern="0" spc="53" dirty="0">
                <a:solidFill>
                  <a:srgbClr val="02218C"/>
                </a:solidFill>
                <a:latin typeface="Arial"/>
                <a:cs typeface="Arial"/>
              </a:rPr>
              <a:t> </a:t>
            </a:r>
            <a:r>
              <a:rPr sz="1600" kern="0" dirty="0">
                <a:solidFill>
                  <a:srgbClr val="02218C"/>
                </a:solidFill>
                <a:latin typeface="Arial"/>
                <a:cs typeface="Arial"/>
              </a:rPr>
              <a:t>from</a:t>
            </a:r>
            <a:r>
              <a:rPr sz="1600" kern="0" spc="53" dirty="0">
                <a:solidFill>
                  <a:srgbClr val="02218C"/>
                </a:solidFill>
                <a:latin typeface="Arial"/>
                <a:cs typeface="Arial"/>
              </a:rPr>
              <a:t> </a:t>
            </a:r>
            <a:r>
              <a:rPr sz="1600" kern="0" dirty="0">
                <a:solidFill>
                  <a:srgbClr val="02218C"/>
                </a:solidFill>
                <a:latin typeface="Arial"/>
                <a:cs typeface="Arial"/>
              </a:rPr>
              <a:t>mentor/mentee</a:t>
            </a:r>
            <a:r>
              <a:rPr sz="1600" kern="0" spc="53" dirty="0">
                <a:solidFill>
                  <a:srgbClr val="02218C"/>
                </a:solidFill>
                <a:latin typeface="Arial"/>
                <a:cs typeface="Arial"/>
              </a:rPr>
              <a:t> </a:t>
            </a:r>
            <a:r>
              <a:rPr sz="1600" kern="0" dirty="0">
                <a:solidFill>
                  <a:srgbClr val="02218C"/>
                </a:solidFill>
                <a:latin typeface="Arial"/>
                <a:cs typeface="Arial"/>
              </a:rPr>
              <a:t>relationships.</a:t>
            </a:r>
            <a:r>
              <a:rPr sz="1600" kern="0" spc="53" dirty="0">
                <a:solidFill>
                  <a:srgbClr val="02218C"/>
                </a:solidFill>
                <a:latin typeface="Arial"/>
                <a:cs typeface="Arial"/>
              </a:rPr>
              <a:t> </a:t>
            </a:r>
            <a:r>
              <a:rPr sz="1600" kern="0" dirty="0">
                <a:solidFill>
                  <a:srgbClr val="02218C"/>
                </a:solidFill>
                <a:latin typeface="Arial"/>
                <a:cs typeface="Arial"/>
              </a:rPr>
              <a:t>Listening</a:t>
            </a:r>
            <a:r>
              <a:rPr sz="1600" kern="0" spc="53" dirty="0">
                <a:solidFill>
                  <a:srgbClr val="02218C"/>
                </a:solidFill>
                <a:latin typeface="Arial"/>
                <a:cs typeface="Arial"/>
              </a:rPr>
              <a:t> </a:t>
            </a:r>
            <a:r>
              <a:rPr sz="1600" kern="0" dirty="0">
                <a:solidFill>
                  <a:srgbClr val="02218C"/>
                </a:solidFill>
                <a:latin typeface="Arial"/>
                <a:cs typeface="Arial"/>
              </a:rPr>
              <a:t>and</a:t>
            </a:r>
            <a:r>
              <a:rPr sz="1600" kern="0" spc="60" dirty="0">
                <a:solidFill>
                  <a:srgbClr val="02218C"/>
                </a:solidFill>
                <a:latin typeface="Arial"/>
                <a:cs typeface="Arial"/>
              </a:rPr>
              <a:t> </a:t>
            </a:r>
            <a:r>
              <a:rPr sz="1600" kern="0" dirty="0">
                <a:solidFill>
                  <a:srgbClr val="02218C"/>
                </a:solidFill>
                <a:latin typeface="Arial"/>
                <a:cs typeface="Arial"/>
              </a:rPr>
              <a:t>connecting</a:t>
            </a:r>
            <a:r>
              <a:rPr sz="1600" kern="0" spc="53" dirty="0">
                <a:solidFill>
                  <a:srgbClr val="02218C"/>
                </a:solidFill>
                <a:latin typeface="Arial"/>
                <a:cs typeface="Arial"/>
              </a:rPr>
              <a:t> </a:t>
            </a:r>
            <a:r>
              <a:rPr sz="1600" kern="0" dirty="0">
                <a:solidFill>
                  <a:srgbClr val="02218C"/>
                </a:solidFill>
                <a:latin typeface="Arial"/>
                <a:cs typeface="Arial"/>
              </a:rPr>
              <a:t>over</a:t>
            </a:r>
            <a:r>
              <a:rPr sz="1600" kern="0" spc="53" dirty="0">
                <a:solidFill>
                  <a:srgbClr val="02218C"/>
                </a:solidFill>
                <a:latin typeface="Arial"/>
                <a:cs typeface="Arial"/>
              </a:rPr>
              <a:t> </a:t>
            </a:r>
            <a:r>
              <a:rPr sz="1600" kern="0" spc="-13" dirty="0">
                <a:solidFill>
                  <a:srgbClr val="02218C"/>
                </a:solidFill>
                <a:latin typeface="Arial"/>
                <a:cs typeface="Arial"/>
              </a:rPr>
              <a:t>shared</a:t>
            </a:r>
            <a:r>
              <a:rPr sz="1600" kern="0" spc="53" dirty="0">
                <a:solidFill>
                  <a:srgbClr val="02218C"/>
                </a:solidFill>
                <a:latin typeface="Arial"/>
                <a:cs typeface="Arial"/>
              </a:rPr>
              <a:t> </a:t>
            </a:r>
            <a:r>
              <a:rPr sz="1600" kern="0" spc="-13" dirty="0">
                <a:solidFill>
                  <a:srgbClr val="02218C"/>
                </a:solidFill>
                <a:latin typeface="Arial"/>
                <a:cs typeface="Arial"/>
              </a:rPr>
              <a:t>experiences </a:t>
            </a:r>
            <a:r>
              <a:rPr sz="1600" kern="0" dirty="0">
                <a:solidFill>
                  <a:srgbClr val="02218C"/>
                </a:solidFill>
                <a:latin typeface="Arial"/>
                <a:cs typeface="Arial"/>
              </a:rPr>
              <a:t>helps</a:t>
            </a:r>
            <a:r>
              <a:rPr sz="1600" kern="0" spc="20" dirty="0">
                <a:solidFill>
                  <a:srgbClr val="02218C"/>
                </a:solidFill>
                <a:latin typeface="Arial"/>
                <a:cs typeface="Arial"/>
              </a:rPr>
              <a:t> </a:t>
            </a:r>
            <a:r>
              <a:rPr sz="1600" kern="0" spc="67" dirty="0">
                <a:solidFill>
                  <a:srgbClr val="02218C"/>
                </a:solidFill>
                <a:latin typeface="Arial"/>
                <a:cs typeface="Arial"/>
              </a:rPr>
              <a:t>to</a:t>
            </a:r>
            <a:r>
              <a:rPr sz="1600" kern="0" spc="27" dirty="0">
                <a:solidFill>
                  <a:srgbClr val="02218C"/>
                </a:solidFill>
                <a:latin typeface="Arial"/>
                <a:cs typeface="Arial"/>
              </a:rPr>
              <a:t> </a:t>
            </a:r>
            <a:r>
              <a:rPr sz="1600" kern="0" dirty="0">
                <a:solidFill>
                  <a:srgbClr val="02218C"/>
                </a:solidFill>
                <a:latin typeface="Arial"/>
                <a:cs typeface="Arial"/>
              </a:rPr>
              <a:t>foster</a:t>
            </a:r>
            <a:r>
              <a:rPr sz="1600" kern="0" spc="27" dirty="0">
                <a:solidFill>
                  <a:srgbClr val="02218C"/>
                </a:solidFill>
                <a:latin typeface="Arial"/>
                <a:cs typeface="Arial"/>
              </a:rPr>
              <a:t> </a:t>
            </a:r>
            <a:r>
              <a:rPr sz="1600" kern="0" dirty="0">
                <a:solidFill>
                  <a:srgbClr val="02218C"/>
                </a:solidFill>
                <a:latin typeface="Arial"/>
                <a:cs typeface="Arial"/>
              </a:rPr>
              <a:t>a</a:t>
            </a:r>
            <a:r>
              <a:rPr sz="1600" kern="0" spc="27" dirty="0">
                <a:solidFill>
                  <a:srgbClr val="02218C"/>
                </a:solidFill>
                <a:latin typeface="Arial"/>
                <a:cs typeface="Arial"/>
              </a:rPr>
              <a:t> </a:t>
            </a:r>
            <a:r>
              <a:rPr sz="1600" kern="0" dirty="0">
                <a:solidFill>
                  <a:srgbClr val="02218C"/>
                </a:solidFill>
                <a:latin typeface="Arial"/>
                <a:cs typeface="Arial"/>
              </a:rPr>
              <a:t>community</a:t>
            </a:r>
            <a:r>
              <a:rPr sz="1600" kern="0" spc="27" dirty="0">
                <a:solidFill>
                  <a:srgbClr val="02218C"/>
                </a:solidFill>
                <a:latin typeface="Arial"/>
                <a:cs typeface="Arial"/>
              </a:rPr>
              <a:t> </a:t>
            </a:r>
            <a:r>
              <a:rPr sz="1600" kern="0" dirty="0">
                <a:solidFill>
                  <a:srgbClr val="02218C"/>
                </a:solidFill>
                <a:latin typeface="Arial"/>
                <a:cs typeface="Arial"/>
              </a:rPr>
              <a:t>that</a:t>
            </a:r>
            <a:r>
              <a:rPr sz="1600" kern="0" spc="20" dirty="0">
                <a:solidFill>
                  <a:srgbClr val="02218C"/>
                </a:solidFill>
                <a:latin typeface="Arial"/>
                <a:cs typeface="Arial"/>
              </a:rPr>
              <a:t> </a:t>
            </a:r>
            <a:r>
              <a:rPr sz="1600" kern="0" spc="-13" dirty="0">
                <a:solidFill>
                  <a:srgbClr val="02218C"/>
                </a:solidFill>
                <a:latin typeface="Arial"/>
                <a:cs typeface="Arial"/>
              </a:rPr>
              <a:t>transcends</a:t>
            </a:r>
            <a:r>
              <a:rPr sz="1600" kern="0" spc="27" dirty="0">
                <a:solidFill>
                  <a:srgbClr val="02218C"/>
                </a:solidFill>
                <a:latin typeface="Arial"/>
                <a:cs typeface="Arial"/>
              </a:rPr>
              <a:t> </a:t>
            </a:r>
            <a:r>
              <a:rPr sz="1600" kern="0" spc="-13" dirty="0">
                <a:solidFill>
                  <a:srgbClr val="02218C"/>
                </a:solidFill>
                <a:latin typeface="Arial"/>
                <a:cs typeface="Arial"/>
              </a:rPr>
              <a:t>cultures.</a:t>
            </a:r>
            <a:endParaRPr sz="1600" kern="0">
              <a:solidFill>
                <a:sysClr val="windowText" lastClr="000000"/>
              </a:solidFill>
              <a:latin typeface="Arial"/>
              <a:cs typeface="Arial"/>
            </a:endParaRPr>
          </a:p>
          <a:p>
            <a:pPr marL="491054" marR="6773" indent="-474968" defTabSz="1219170">
              <a:lnSpc>
                <a:spcPct val="114599"/>
              </a:lnSpc>
              <a:buFont typeface="Arial"/>
              <a:buAutoNum type="arabicPeriod"/>
              <a:tabLst>
                <a:tab pos="491054" algn="l"/>
              </a:tabLst>
            </a:pPr>
            <a:r>
              <a:rPr sz="1600" b="1" kern="0" spc="-67" dirty="0">
                <a:solidFill>
                  <a:srgbClr val="02218C"/>
                </a:solidFill>
                <a:latin typeface="Arial"/>
                <a:cs typeface="Arial"/>
              </a:rPr>
              <a:t>INCLUSIVE</a:t>
            </a:r>
            <a:r>
              <a:rPr sz="1600" b="1" kern="0" spc="33" dirty="0">
                <a:solidFill>
                  <a:srgbClr val="02218C"/>
                </a:solidFill>
                <a:latin typeface="Arial"/>
                <a:cs typeface="Arial"/>
              </a:rPr>
              <a:t> </a:t>
            </a:r>
            <a:r>
              <a:rPr sz="1600" b="1" kern="0" spc="-127" dirty="0">
                <a:solidFill>
                  <a:srgbClr val="02218C"/>
                </a:solidFill>
                <a:latin typeface="Arial"/>
                <a:cs typeface="Arial"/>
              </a:rPr>
              <a:t>SUPPORT:</a:t>
            </a:r>
            <a:r>
              <a:rPr sz="1600" b="1" kern="0" spc="27" dirty="0">
                <a:solidFill>
                  <a:srgbClr val="02218C"/>
                </a:solidFill>
                <a:latin typeface="Arial"/>
                <a:cs typeface="Arial"/>
              </a:rPr>
              <a:t> </a:t>
            </a:r>
            <a:r>
              <a:rPr sz="1600" kern="0" dirty="0">
                <a:solidFill>
                  <a:srgbClr val="02218C"/>
                </a:solidFill>
                <a:latin typeface="Arial"/>
                <a:cs typeface="Arial"/>
              </a:rPr>
              <a:t>We</a:t>
            </a:r>
            <a:r>
              <a:rPr sz="1600" kern="0" spc="33" dirty="0">
                <a:solidFill>
                  <a:srgbClr val="02218C"/>
                </a:solidFill>
                <a:latin typeface="Arial"/>
                <a:cs typeface="Arial"/>
              </a:rPr>
              <a:t> </a:t>
            </a:r>
            <a:r>
              <a:rPr sz="1600" kern="0" dirty="0">
                <a:solidFill>
                  <a:srgbClr val="02218C"/>
                </a:solidFill>
                <a:latin typeface="Arial"/>
                <a:cs typeface="Arial"/>
              </a:rPr>
              <a:t>believe</a:t>
            </a:r>
            <a:r>
              <a:rPr sz="1600" kern="0" spc="40" dirty="0">
                <a:solidFill>
                  <a:srgbClr val="02218C"/>
                </a:solidFill>
                <a:latin typeface="Arial"/>
                <a:cs typeface="Arial"/>
              </a:rPr>
              <a:t> </a:t>
            </a:r>
            <a:r>
              <a:rPr sz="1600" kern="0" dirty="0">
                <a:solidFill>
                  <a:srgbClr val="02218C"/>
                </a:solidFill>
                <a:latin typeface="Arial"/>
                <a:cs typeface="Arial"/>
              </a:rPr>
              <a:t>in</a:t>
            </a:r>
            <a:r>
              <a:rPr sz="1600" kern="0" spc="33" dirty="0">
                <a:solidFill>
                  <a:srgbClr val="02218C"/>
                </a:solidFill>
                <a:latin typeface="Arial"/>
                <a:cs typeface="Arial"/>
              </a:rPr>
              <a:t> </a:t>
            </a:r>
            <a:r>
              <a:rPr sz="1600" kern="0" dirty="0">
                <a:solidFill>
                  <a:srgbClr val="02218C"/>
                </a:solidFill>
                <a:latin typeface="Arial"/>
                <a:cs typeface="Arial"/>
              </a:rPr>
              <a:t>welcoming</a:t>
            </a:r>
            <a:r>
              <a:rPr sz="1600" kern="0" spc="33" dirty="0">
                <a:solidFill>
                  <a:srgbClr val="02218C"/>
                </a:solidFill>
                <a:latin typeface="Arial"/>
                <a:cs typeface="Arial"/>
              </a:rPr>
              <a:t> </a:t>
            </a:r>
            <a:r>
              <a:rPr sz="1600" kern="0" dirty="0">
                <a:solidFill>
                  <a:srgbClr val="02218C"/>
                </a:solidFill>
                <a:latin typeface="Arial"/>
                <a:cs typeface="Arial"/>
              </a:rPr>
              <a:t>and</a:t>
            </a:r>
            <a:r>
              <a:rPr sz="1600" kern="0" spc="33" dirty="0">
                <a:solidFill>
                  <a:srgbClr val="02218C"/>
                </a:solidFill>
                <a:latin typeface="Arial"/>
                <a:cs typeface="Arial"/>
              </a:rPr>
              <a:t> </a:t>
            </a:r>
            <a:r>
              <a:rPr sz="1600" kern="0" dirty="0">
                <a:solidFill>
                  <a:srgbClr val="02218C"/>
                </a:solidFill>
                <a:latin typeface="Arial"/>
                <a:cs typeface="Arial"/>
              </a:rPr>
              <a:t>standing</a:t>
            </a:r>
            <a:r>
              <a:rPr sz="1600" kern="0" spc="40" dirty="0">
                <a:solidFill>
                  <a:srgbClr val="02218C"/>
                </a:solidFill>
                <a:latin typeface="Arial"/>
                <a:cs typeface="Arial"/>
              </a:rPr>
              <a:t> </a:t>
            </a:r>
            <a:r>
              <a:rPr sz="1600" kern="0" dirty="0">
                <a:solidFill>
                  <a:srgbClr val="02218C"/>
                </a:solidFill>
                <a:latin typeface="Arial"/>
                <a:cs typeface="Arial"/>
              </a:rPr>
              <a:t>beside</a:t>
            </a:r>
            <a:r>
              <a:rPr sz="1600" kern="0" spc="33" dirty="0">
                <a:solidFill>
                  <a:srgbClr val="02218C"/>
                </a:solidFill>
                <a:latin typeface="Arial"/>
                <a:cs typeface="Arial"/>
              </a:rPr>
              <a:t> </a:t>
            </a:r>
            <a:r>
              <a:rPr sz="1600" kern="0" dirty="0">
                <a:solidFill>
                  <a:srgbClr val="02218C"/>
                </a:solidFill>
                <a:latin typeface="Arial"/>
                <a:cs typeface="Arial"/>
              </a:rPr>
              <a:t>all</a:t>
            </a:r>
            <a:r>
              <a:rPr sz="1600" kern="0" spc="33" dirty="0">
                <a:solidFill>
                  <a:srgbClr val="02218C"/>
                </a:solidFill>
                <a:latin typeface="Arial"/>
                <a:cs typeface="Arial"/>
              </a:rPr>
              <a:t> </a:t>
            </a:r>
            <a:r>
              <a:rPr sz="1600" kern="0" dirty="0">
                <a:solidFill>
                  <a:srgbClr val="02218C"/>
                </a:solidFill>
                <a:latin typeface="Arial"/>
                <a:cs typeface="Arial"/>
              </a:rPr>
              <a:t>refugees</a:t>
            </a:r>
            <a:r>
              <a:rPr sz="1600" kern="0" spc="40" dirty="0">
                <a:solidFill>
                  <a:srgbClr val="02218C"/>
                </a:solidFill>
                <a:latin typeface="Arial"/>
                <a:cs typeface="Arial"/>
              </a:rPr>
              <a:t> </a:t>
            </a:r>
            <a:r>
              <a:rPr sz="1600" kern="0" dirty="0">
                <a:solidFill>
                  <a:srgbClr val="02218C"/>
                </a:solidFill>
                <a:latin typeface="Arial"/>
                <a:cs typeface="Arial"/>
              </a:rPr>
              <a:t>and</a:t>
            </a:r>
            <a:r>
              <a:rPr sz="1600" kern="0" spc="33" dirty="0">
                <a:solidFill>
                  <a:srgbClr val="02218C"/>
                </a:solidFill>
                <a:latin typeface="Arial"/>
                <a:cs typeface="Arial"/>
              </a:rPr>
              <a:t> </a:t>
            </a:r>
            <a:r>
              <a:rPr sz="1600" kern="0" dirty="0">
                <a:solidFill>
                  <a:srgbClr val="02218C"/>
                </a:solidFill>
                <a:latin typeface="Arial"/>
                <a:cs typeface="Arial"/>
              </a:rPr>
              <a:t>immigrants—</a:t>
            </a:r>
            <a:r>
              <a:rPr sz="1600" kern="0" spc="33" dirty="0">
                <a:solidFill>
                  <a:srgbClr val="02218C"/>
                </a:solidFill>
                <a:latin typeface="Arial"/>
                <a:cs typeface="Arial"/>
              </a:rPr>
              <a:t> </a:t>
            </a:r>
            <a:r>
              <a:rPr sz="1600" kern="0" spc="-13" dirty="0">
                <a:solidFill>
                  <a:srgbClr val="02218C"/>
                </a:solidFill>
                <a:latin typeface="Arial"/>
                <a:cs typeface="Arial"/>
              </a:rPr>
              <a:t>regardless </a:t>
            </a:r>
            <a:r>
              <a:rPr sz="1600" kern="0" dirty="0">
                <a:solidFill>
                  <a:srgbClr val="02218C"/>
                </a:solidFill>
                <a:latin typeface="Arial"/>
                <a:cs typeface="Arial"/>
              </a:rPr>
              <a:t>of</a:t>
            </a:r>
            <a:r>
              <a:rPr sz="1600" kern="0" spc="60" dirty="0">
                <a:solidFill>
                  <a:srgbClr val="02218C"/>
                </a:solidFill>
                <a:latin typeface="Arial"/>
                <a:cs typeface="Arial"/>
              </a:rPr>
              <a:t> </a:t>
            </a:r>
            <a:r>
              <a:rPr sz="1600" kern="0" dirty="0">
                <a:solidFill>
                  <a:srgbClr val="02218C"/>
                </a:solidFill>
                <a:latin typeface="Arial"/>
                <a:cs typeface="Arial"/>
              </a:rPr>
              <a:t>race,</a:t>
            </a:r>
            <a:r>
              <a:rPr sz="1600" kern="0" spc="60" dirty="0">
                <a:solidFill>
                  <a:srgbClr val="02218C"/>
                </a:solidFill>
                <a:latin typeface="Arial"/>
                <a:cs typeface="Arial"/>
              </a:rPr>
              <a:t> </a:t>
            </a:r>
            <a:r>
              <a:rPr sz="1600" kern="0" dirty="0">
                <a:solidFill>
                  <a:srgbClr val="02218C"/>
                </a:solidFill>
                <a:latin typeface="Arial"/>
                <a:cs typeface="Arial"/>
              </a:rPr>
              <a:t>religion,</a:t>
            </a:r>
            <a:r>
              <a:rPr sz="1600" kern="0" spc="60" dirty="0">
                <a:solidFill>
                  <a:srgbClr val="02218C"/>
                </a:solidFill>
                <a:latin typeface="Arial"/>
                <a:cs typeface="Arial"/>
              </a:rPr>
              <a:t> </a:t>
            </a:r>
            <a:r>
              <a:rPr sz="1600" kern="0" dirty="0">
                <a:solidFill>
                  <a:srgbClr val="02218C"/>
                </a:solidFill>
                <a:latin typeface="Arial"/>
                <a:cs typeface="Arial"/>
              </a:rPr>
              <a:t>age,</a:t>
            </a:r>
            <a:r>
              <a:rPr sz="1600" kern="0" spc="67" dirty="0">
                <a:solidFill>
                  <a:srgbClr val="02218C"/>
                </a:solidFill>
                <a:latin typeface="Arial"/>
                <a:cs typeface="Arial"/>
              </a:rPr>
              <a:t> </a:t>
            </a:r>
            <a:r>
              <a:rPr sz="1600" kern="0" dirty="0">
                <a:solidFill>
                  <a:srgbClr val="02218C"/>
                </a:solidFill>
                <a:latin typeface="Arial"/>
                <a:cs typeface="Arial"/>
              </a:rPr>
              <a:t>national</a:t>
            </a:r>
            <a:r>
              <a:rPr sz="1600" kern="0" spc="60" dirty="0">
                <a:solidFill>
                  <a:srgbClr val="02218C"/>
                </a:solidFill>
                <a:latin typeface="Arial"/>
                <a:cs typeface="Arial"/>
              </a:rPr>
              <a:t> </a:t>
            </a:r>
            <a:r>
              <a:rPr sz="1600" kern="0" dirty="0">
                <a:solidFill>
                  <a:srgbClr val="02218C"/>
                </a:solidFill>
                <a:latin typeface="Arial"/>
                <a:cs typeface="Arial"/>
              </a:rPr>
              <a:t>origin,</a:t>
            </a:r>
            <a:r>
              <a:rPr sz="1600" kern="0" spc="60" dirty="0">
                <a:solidFill>
                  <a:srgbClr val="02218C"/>
                </a:solidFill>
                <a:latin typeface="Arial"/>
                <a:cs typeface="Arial"/>
              </a:rPr>
              <a:t> </a:t>
            </a:r>
            <a:r>
              <a:rPr sz="1600" kern="0" dirty="0">
                <a:solidFill>
                  <a:srgbClr val="02218C"/>
                </a:solidFill>
                <a:latin typeface="Arial"/>
                <a:cs typeface="Arial"/>
              </a:rPr>
              <a:t>citizenship</a:t>
            </a:r>
            <a:r>
              <a:rPr sz="1600" kern="0" spc="67" dirty="0">
                <a:solidFill>
                  <a:srgbClr val="02218C"/>
                </a:solidFill>
                <a:latin typeface="Arial"/>
                <a:cs typeface="Arial"/>
              </a:rPr>
              <a:t> </a:t>
            </a:r>
            <a:r>
              <a:rPr sz="1600" kern="0" spc="-13" dirty="0">
                <a:solidFill>
                  <a:srgbClr val="02218C"/>
                </a:solidFill>
                <a:latin typeface="Arial"/>
                <a:cs typeface="Arial"/>
              </a:rPr>
              <a:t>status</a:t>
            </a:r>
            <a:r>
              <a:rPr sz="1600" kern="0" spc="60" dirty="0">
                <a:solidFill>
                  <a:srgbClr val="02218C"/>
                </a:solidFill>
                <a:latin typeface="Arial"/>
                <a:cs typeface="Arial"/>
              </a:rPr>
              <a:t> </a:t>
            </a:r>
            <a:r>
              <a:rPr sz="1600" kern="0" dirty="0">
                <a:solidFill>
                  <a:srgbClr val="02218C"/>
                </a:solidFill>
                <a:latin typeface="Arial"/>
                <a:cs typeface="Arial"/>
              </a:rPr>
              <a:t>or</a:t>
            </a:r>
            <a:r>
              <a:rPr sz="1600" kern="0" spc="60" dirty="0">
                <a:solidFill>
                  <a:srgbClr val="02218C"/>
                </a:solidFill>
                <a:latin typeface="Arial"/>
                <a:cs typeface="Arial"/>
              </a:rPr>
              <a:t> </a:t>
            </a:r>
            <a:r>
              <a:rPr sz="1600" kern="0" spc="-27" dirty="0">
                <a:solidFill>
                  <a:srgbClr val="02218C"/>
                </a:solidFill>
                <a:latin typeface="Arial"/>
                <a:cs typeface="Arial"/>
              </a:rPr>
              <a:t>sexual</a:t>
            </a:r>
            <a:r>
              <a:rPr sz="1600" kern="0" spc="60" dirty="0">
                <a:solidFill>
                  <a:srgbClr val="02218C"/>
                </a:solidFill>
                <a:latin typeface="Arial"/>
                <a:cs typeface="Arial"/>
              </a:rPr>
              <a:t> </a:t>
            </a:r>
            <a:r>
              <a:rPr sz="1600" kern="0" dirty="0">
                <a:solidFill>
                  <a:srgbClr val="02218C"/>
                </a:solidFill>
                <a:latin typeface="Arial"/>
                <a:cs typeface="Arial"/>
              </a:rPr>
              <a:t>orientation—and</a:t>
            </a:r>
            <a:r>
              <a:rPr sz="1600" kern="0" spc="67" dirty="0">
                <a:solidFill>
                  <a:srgbClr val="02218C"/>
                </a:solidFill>
                <a:latin typeface="Arial"/>
                <a:cs typeface="Arial"/>
              </a:rPr>
              <a:t> </a:t>
            </a:r>
            <a:r>
              <a:rPr sz="1600" kern="0" dirty="0">
                <a:solidFill>
                  <a:srgbClr val="02218C"/>
                </a:solidFill>
                <a:latin typeface="Arial"/>
                <a:cs typeface="Arial"/>
              </a:rPr>
              <a:t>honoring</a:t>
            </a:r>
            <a:r>
              <a:rPr sz="1600" kern="0" spc="60" dirty="0">
                <a:solidFill>
                  <a:srgbClr val="02218C"/>
                </a:solidFill>
                <a:latin typeface="Arial"/>
                <a:cs typeface="Arial"/>
              </a:rPr>
              <a:t> </a:t>
            </a:r>
            <a:r>
              <a:rPr sz="1600" kern="0" dirty="0">
                <a:solidFill>
                  <a:srgbClr val="02218C"/>
                </a:solidFill>
                <a:latin typeface="Arial"/>
                <a:cs typeface="Arial"/>
              </a:rPr>
              <a:t>their</a:t>
            </a:r>
            <a:r>
              <a:rPr sz="1600" kern="0" spc="60" dirty="0">
                <a:solidFill>
                  <a:srgbClr val="02218C"/>
                </a:solidFill>
                <a:latin typeface="Arial"/>
                <a:cs typeface="Arial"/>
              </a:rPr>
              <a:t> </a:t>
            </a:r>
            <a:r>
              <a:rPr sz="1600" kern="0" spc="-13" dirty="0">
                <a:solidFill>
                  <a:srgbClr val="02218C"/>
                </a:solidFill>
                <a:latin typeface="Arial"/>
                <a:cs typeface="Arial"/>
              </a:rPr>
              <a:t>experiences </a:t>
            </a:r>
            <a:r>
              <a:rPr sz="1600" kern="0" dirty="0">
                <a:solidFill>
                  <a:srgbClr val="02218C"/>
                </a:solidFill>
                <a:latin typeface="Arial"/>
                <a:cs typeface="Arial"/>
              </a:rPr>
              <a:t>and</a:t>
            </a:r>
            <a:r>
              <a:rPr sz="1600" kern="0" spc="7" dirty="0">
                <a:solidFill>
                  <a:srgbClr val="02218C"/>
                </a:solidFill>
                <a:latin typeface="Arial"/>
                <a:cs typeface="Arial"/>
              </a:rPr>
              <a:t> </a:t>
            </a:r>
            <a:r>
              <a:rPr sz="1600" kern="0" dirty="0">
                <a:solidFill>
                  <a:srgbClr val="02218C"/>
                </a:solidFill>
                <a:latin typeface="Arial"/>
                <a:cs typeface="Arial"/>
              </a:rPr>
              <a:t>voices</a:t>
            </a:r>
            <a:r>
              <a:rPr sz="1600" kern="0" spc="13" dirty="0">
                <a:solidFill>
                  <a:srgbClr val="02218C"/>
                </a:solidFill>
                <a:latin typeface="Arial"/>
                <a:cs typeface="Arial"/>
              </a:rPr>
              <a:t> </a:t>
            </a:r>
            <a:r>
              <a:rPr sz="1600" kern="0" dirty="0">
                <a:solidFill>
                  <a:srgbClr val="02218C"/>
                </a:solidFill>
                <a:latin typeface="Arial"/>
                <a:cs typeface="Arial"/>
              </a:rPr>
              <a:t>with</a:t>
            </a:r>
            <a:r>
              <a:rPr sz="1600" kern="0" spc="13" dirty="0">
                <a:solidFill>
                  <a:srgbClr val="02218C"/>
                </a:solidFill>
                <a:latin typeface="Arial"/>
                <a:cs typeface="Arial"/>
              </a:rPr>
              <a:t> </a:t>
            </a:r>
            <a:r>
              <a:rPr sz="1600" kern="0" dirty="0">
                <a:solidFill>
                  <a:srgbClr val="02218C"/>
                </a:solidFill>
                <a:latin typeface="Arial"/>
                <a:cs typeface="Arial"/>
              </a:rPr>
              <a:t>a</a:t>
            </a:r>
            <a:r>
              <a:rPr sz="1600" kern="0" spc="7" dirty="0">
                <a:solidFill>
                  <a:srgbClr val="02218C"/>
                </a:solidFill>
                <a:latin typeface="Arial"/>
                <a:cs typeface="Arial"/>
              </a:rPr>
              <a:t> </a:t>
            </a:r>
            <a:r>
              <a:rPr sz="1600" kern="0" dirty="0">
                <a:solidFill>
                  <a:srgbClr val="02218C"/>
                </a:solidFill>
                <a:latin typeface="Arial"/>
                <a:cs typeface="Arial"/>
              </a:rPr>
              <a:t>spirit</a:t>
            </a:r>
            <a:r>
              <a:rPr sz="1600" kern="0" spc="13" dirty="0">
                <a:solidFill>
                  <a:srgbClr val="02218C"/>
                </a:solidFill>
                <a:latin typeface="Arial"/>
                <a:cs typeface="Arial"/>
              </a:rPr>
              <a:t> </a:t>
            </a:r>
            <a:r>
              <a:rPr sz="1600" kern="0" dirty="0">
                <a:solidFill>
                  <a:srgbClr val="02218C"/>
                </a:solidFill>
                <a:latin typeface="Arial"/>
                <a:cs typeface="Arial"/>
              </a:rPr>
              <a:t>of</a:t>
            </a:r>
            <a:r>
              <a:rPr sz="1600" kern="0" spc="13" dirty="0">
                <a:solidFill>
                  <a:srgbClr val="02218C"/>
                </a:solidFill>
                <a:latin typeface="Arial"/>
                <a:cs typeface="Arial"/>
              </a:rPr>
              <a:t> </a:t>
            </a:r>
            <a:r>
              <a:rPr sz="1600" kern="0" dirty="0">
                <a:solidFill>
                  <a:srgbClr val="02218C"/>
                </a:solidFill>
                <a:latin typeface="Arial"/>
                <a:cs typeface="Arial"/>
              </a:rPr>
              <a:t>acceptance</a:t>
            </a:r>
            <a:r>
              <a:rPr sz="1600" kern="0" spc="7" dirty="0">
                <a:solidFill>
                  <a:srgbClr val="02218C"/>
                </a:solidFill>
                <a:latin typeface="Arial"/>
                <a:cs typeface="Arial"/>
              </a:rPr>
              <a:t> </a:t>
            </a:r>
            <a:r>
              <a:rPr sz="1600" kern="0" dirty="0">
                <a:solidFill>
                  <a:srgbClr val="02218C"/>
                </a:solidFill>
                <a:latin typeface="Arial"/>
                <a:cs typeface="Arial"/>
              </a:rPr>
              <a:t>and</a:t>
            </a:r>
            <a:r>
              <a:rPr sz="1600" kern="0" spc="13" dirty="0">
                <a:solidFill>
                  <a:srgbClr val="02218C"/>
                </a:solidFill>
                <a:latin typeface="Arial"/>
                <a:cs typeface="Arial"/>
              </a:rPr>
              <a:t> </a:t>
            </a:r>
            <a:r>
              <a:rPr sz="1600" kern="0" spc="-13" dirty="0">
                <a:solidFill>
                  <a:srgbClr val="02218C"/>
                </a:solidFill>
                <a:latin typeface="Arial"/>
                <a:cs typeface="Arial"/>
              </a:rPr>
              <a:t>belonging.</a:t>
            </a:r>
            <a:endParaRPr sz="1600" kern="0">
              <a:solidFill>
                <a:sysClr val="windowText" lastClr="000000"/>
              </a:solidFill>
              <a:latin typeface="Arial"/>
              <a:cs typeface="Arial"/>
            </a:endParaRPr>
          </a:p>
        </p:txBody>
      </p:sp>
    </p:spTree>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2359</TotalTime>
  <Words>5568</Words>
  <Application>Microsoft Office PowerPoint</Application>
  <PresentationFormat>Widescreen</PresentationFormat>
  <Paragraphs>399</Paragraphs>
  <Slides>49</Slides>
  <Notes>12</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49</vt:i4>
      </vt:variant>
    </vt:vector>
  </HeadingPairs>
  <TitlesOfParts>
    <vt:vector size="64" baseType="lpstr">
      <vt:lpstr>Arial</vt:lpstr>
      <vt:lpstr>Arial,Sans-Serif</vt:lpstr>
      <vt:lpstr>Calibri</vt:lpstr>
      <vt:lpstr>Calibri Light</vt:lpstr>
      <vt:lpstr>Courier New,monospace</vt:lpstr>
      <vt:lpstr>Franklin Gothic Demi</vt:lpstr>
      <vt:lpstr>MyriadPro-BoldIt</vt:lpstr>
      <vt:lpstr>MyriadPro-It</vt:lpstr>
      <vt:lpstr>Symbol</vt:lpstr>
      <vt:lpstr>Tahoma</vt:lpstr>
      <vt:lpstr>Times New Roman</vt:lpstr>
      <vt:lpstr>Trebuchet MS</vt:lpstr>
      <vt:lpstr>1_Office Theme</vt:lpstr>
      <vt:lpstr>2_Office Theme</vt:lpstr>
      <vt:lpstr>3_office theme</vt:lpstr>
      <vt:lpstr>PowerPoint Presentation</vt:lpstr>
      <vt:lpstr>PowerPoint Presentation</vt:lpstr>
      <vt:lpstr>Welcome</vt:lpstr>
      <vt:lpstr>Reflections</vt:lpstr>
      <vt:lpstr>PowerPoint Presentation</vt:lpstr>
      <vt:lpstr>Introductions</vt:lpstr>
      <vt:lpstr>PowerPoint Presentation</vt:lpstr>
      <vt:lpstr>Mission &amp; Vision</vt:lpstr>
      <vt:lpstr>Values</vt:lpstr>
      <vt:lpstr>Hello Neighbor History</vt:lpstr>
      <vt:lpstr>Cultural Humility</vt:lpstr>
      <vt:lpstr>Culture</vt:lpstr>
      <vt:lpstr>Core Principles</vt:lpstr>
      <vt:lpstr>Self-Awareness</vt:lpstr>
      <vt:lpstr>Hello Neighbor Team</vt:lpstr>
      <vt:lpstr>Positioning &amp; Empathy</vt:lpstr>
      <vt:lpstr>PowerPoint Presentation</vt:lpstr>
      <vt:lpstr>Example: Fatima</vt:lpstr>
      <vt:lpstr>Ways to Address</vt:lpstr>
      <vt:lpstr>Example: Smart Start at local hospital</vt:lpstr>
      <vt:lpstr>Things to consider</vt:lpstr>
      <vt:lpstr>Some speciﬁc examples from Freshta Taeb</vt:lpstr>
      <vt:lpstr>Data-walk!</vt:lpstr>
      <vt:lpstr>As You Walk</vt:lpstr>
      <vt:lpstr>PowerPoint Presentation</vt:lpstr>
      <vt:lpstr>Thank you!</vt:lpstr>
      <vt:lpstr>PowerPoint Presentation</vt:lpstr>
      <vt:lpstr>PowerPoint Presentation</vt:lpstr>
      <vt:lpstr>PowerPoint Presentation</vt:lpstr>
      <vt:lpstr>PowerPoint Presentation</vt:lpstr>
      <vt:lpstr>A Space for Us: Community Building for  Black Mental Wellness</vt:lpstr>
      <vt:lpstr>Racism is a Public health problem</vt:lpstr>
      <vt:lpstr>PowerPoint Presentation</vt:lpstr>
      <vt:lpstr>Racism is a public health problem</vt:lpstr>
      <vt:lpstr>Healing Justice</vt:lpstr>
      <vt:lpstr>Community care is...</vt:lpstr>
      <vt:lpstr>Embracing silenced wellness traditions</vt:lpstr>
      <vt:lpstr>Mental Health Literacy</vt:lpstr>
      <vt:lpstr>Social Justice- Informed  Mental Health Literacy (SJM)</vt:lpstr>
      <vt:lpstr>Social Justice- Informed  Mental Health Literacy (SJM)</vt:lpstr>
      <vt:lpstr>PowerPoint Presentation</vt:lpstr>
      <vt:lpstr>Beams to Bridges</vt:lpstr>
      <vt:lpstr>Black Mental Health Fund</vt:lpstr>
      <vt:lpstr>How culture is related to mental health treatment </vt:lpstr>
      <vt:lpstr>Reflecting on Culture</vt:lpstr>
      <vt:lpstr>THANK YOU</vt:lpstr>
      <vt:lpstr>Small Group Discussion</vt:lpstr>
      <vt:lpstr>PowerPoint Presentation</vt:lpstr>
      <vt:lpstr>Reflections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CEU Slides for July 13, 2023</dc:title>
  <dc:creator>Jennifer Condel</dc:creator>
  <cp:lastModifiedBy>Jennifer Condel</cp:lastModifiedBy>
  <cp:revision>20</cp:revision>
  <cp:lastPrinted>2023-08-17T12:50:49Z</cp:lastPrinted>
  <dcterms:created xsi:type="dcterms:W3CDTF">2023-07-06T17:45:11Z</dcterms:created>
  <dcterms:modified xsi:type="dcterms:W3CDTF">2024-01-11T15:15:14Z</dcterms:modified>
</cp:coreProperties>
</file>