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</p:sldMasterIdLst>
  <p:notesMasterIdLst>
    <p:notesMasterId r:id="rId26"/>
  </p:notesMasterIdLst>
  <p:sldIdLst>
    <p:sldId id="263" r:id="rId6"/>
    <p:sldId id="272" r:id="rId7"/>
    <p:sldId id="347" r:id="rId8"/>
    <p:sldId id="283" r:id="rId9"/>
    <p:sldId id="259" r:id="rId10"/>
    <p:sldId id="315" r:id="rId11"/>
    <p:sldId id="316" r:id="rId12"/>
    <p:sldId id="353" r:id="rId13"/>
    <p:sldId id="261" r:id="rId14"/>
    <p:sldId id="355" r:id="rId15"/>
    <p:sldId id="356" r:id="rId16"/>
    <p:sldId id="3491" r:id="rId17"/>
    <p:sldId id="3486" r:id="rId18"/>
    <p:sldId id="3487" r:id="rId19"/>
    <p:sldId id="3485" r:id="rId20"/>
    <p:sldId id="3488" r:id="rId21"/>
    <p:sldId id="3489" r:id="rId22"/>
    <p:sldId id="3490" r:id="rId23"/>
    <p:sldId id="3492" r:id="rId24"/>
    <p:sldId id="3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3C4201-06FB-42A7-9368-366870A4A092}" name="Dotson, Pam" initials="DP" userId="S::dotsonpm@upmc.edu::c74183d7-2b10-4840-a1a1-d9d3656c2333" providerId="AD"/>
  <p188:author id="{4A996E16-87F3-B9CA-B2EB-C34B6074F64E}" name="Pooler, Tammy L" initials="PL" userId="S::pooltl@upmc.edu::7af52477-08df-4033-a084-a296172a47ad" providerId="AD"/>
  <p188:author id="{CA11DACD-D3C5-731F-A300-BDD284D8A3FF}" name="Walsh, Erin" initials="WE" userId="S::walshe@upmc.edu::8ebe4d4a-1270-457f-9adc-96bbad4346d9" providerId="AD"/>
  <p188:author id="{616376E9-E0A5-C624-3416-8F1E67D7DF52}" name="Edelsohn, Gail" initials="EG" userId="S::edelsohnga@upmc.edu::0d4a5370-9b7c-4981-8067-e39d986eac43" providerId="AD"/>
  <p188:author id="{3307C8F7-F1A5-A200-B5EA-B92546735615}" name="Pickering, Beth" initials="PB" userId="S::pickba@upmc.edu::48d1382d-62a7-4caf-a148-69c7eeb42a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B61"/>
    <a:srgbClr val="959836"/>
    <a:srgbClr val="007F6E"/>
    <a:srgbClr val="E78C47"/>
    <a:srgbClr val="FFFF00"/>
    <a:srgbClr val="64B8FF"/>
    <a:srgbClr val="D74DB6"/>
    <a:srgbClr val="FFFFFF"/>
    <a:srgbClr val="7030A0"/>
    <a:srgbClr val="EF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1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331DB-2FBE-43D2-AF30-7E2EA725F99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CA17B-A39C-4CDA-9A85-721BEB4DDEF8}">
      <dgm:prSet/>
      <dgm:spPr/>
      <dgm:t>
        <a:bodyPr/>
        <a:lstStyle/>
        <a:p>
          <a:r>
            <a:rPr lang="en-US" dirty="0"/>
            <a:t>The “choice” in HealthChoices refers to the member’s choice of physical health plan. Members who do not choose a physical plan are assigned a “default” physical health insurer.</a:t>
          </a:r>
        </a:p>
      </dgm:t>
    </dgm:pt>
    <dgm:pt modelId="{6D11ACC3-9FF1-4749-9DF8-F408B50033C3}" type="parTrans" cxnId="{5E5FF70F-9E73-4F71-A486-449CA17881EE}">
      <dgm:prSet/>
      <dgm:spPr/>
      <dgm:t>
        <a:bodyPr/>
        <a:lstStyle/>
        <a:p>
          <a:endParaRPr lang="en-US"/>
        </a:p>
      </dgm:t>
    </dgm:pt>
    <dgm:pt modelId="{4A1E1885-9D9E-4221-B31B-C5F48AB13E62}" type="sibTrans" cxnId="{5E5FF70F-9E73-4F71-A486-449CA17881EE}">
      <dgm:prSet/>
      <dgm:spPr/>
      <dgm:t>
        <a:bodyPr/>
        <a:lstStyle/>
        <a:p>
          <a:endParaRPr lang="en-US"/>
        </a:p>
      </dgm:t>
    </dgm:pt>
    <dgm:pt modelId="{A7E94CD3-3580-44E9-B918-A58144843E6D}">
      <dgm:prSet/>
      <dgm:spPr/>
      <dgm:t>
        <a:bodyPr/>
        <a:lstStyle/>
        <a:p>
          <a:r>
            <a:rPr lang="en-US" dirty="0"/>
            <a:t>The member’s county of eligibility determines the behavioral health plan that will cover the member’s behavioral health service costs. </a:t>
          </a:r>
          <a:r>
            <a:rPr lang="en-US" b="1" dirty="0"/>
            <a:t>Community Care provides behavioral health coverage for the HealthChoices coverage in 43 of the 67 counties within Pennsylvania. </a:t>
          </a:r>
          <a:r>
            <a:rPr lang="en-US" dirty="0"/>
            <a:t>Other behavioral health managed care organizations in PA include, </a:t>
          </a:r>
          <a:r>
            <a:rPr lang="en-US" dirty="0" err="1"/>
            <a:t>Carelon</a:t>
          </a:r>
          <a:r>
            <a:rPr lang="en-US" dirty="0"/>
            <a:t> Health of PA, Inc., </a:t>
          </a:r>
          <a:r>
            <a:rPr lang="en-US" dirty="0" err="1"/>
            <a:t>PerformCare</a:t>
          </a:r>
          <a:r>
            <a:rPr lang="en-US" dirty="0"/>
            <a:t>, Magellan and CBH.</a:t>
          </a:r>
        </a:p>
      </dgm:t>
    </dgm:pt>
    <dgm:pt modelId="{1F81B217-84B4-4C82-B811-09556A6FAC06}" type="parTrans" cxnId="{E8F55A31-E9FC-422C-A6E7-3C4BCB3A503D}">
      <dgm:prSet/>
      <dgm:spPr/>
      <dgm:t>
        <a:bodyPr/>
        <a:lstStyle/>
        <a:p>
          <a:endParaRPr lang="en-US"/>
        </a:p>
      </dgm:t>
    </dgm:pt>
    <dgm:pt modelId="{0E2ACA91-C6C9-4C90-8BC2-6CA40CE76368}" type="sibTrans" cxnId="{E8F55A31-E9FC-422C-A6E7-3C4BCB3A503D}">
      <dgm:prSet/>
      <dgm:spPr/>
      <dgm:t>
        <a:bodyPr/>
        <a:lstStyle/>
        <a:p>
          <a:endParaRPr lang="en-US"/>
        </a:p>
      </dgm:t>
    </dgm:pt>
    <dgm:pt modelId="{6C63A431-6A0F-4728-9AF7-43F17BC22456}" type="pres">
      <dgm:prSet presAssocID="{A7C331DB-2FBE-43D2-AF30-7E2EA725F998}" presName="outerComposite" presStyleCnt="0">
        <dgm:presLayoutVars>
          <dgm:chMax val="5"/>
          <dgm:dir/>
          <dgm:resizeHandles val="exact"/>
        </dgm:presLayoutVars>
      </dgm:prSet>
      <dgm:spPr/>
    </dgm:pt>
    <dgm:pt modelId="{9D0210EA-D7B9-48DA-AC86-5E3E1705A4C6}" type="pres">
      <dgm:prSet presAssocID="{A7C331DB-2FBE-43D2-AF30-7E2EA725F998}" presName="dummyMaxCanvas" presStyleCnt="0">
        <dgm:presLayoutVars/>
      </dgm:prSet>
      <dgm:spPr/>
    </dgm:pt>
    <dgm:pt modelId="{C88F0EE0-4903-4904-8E41-CF4D4B82CC74}" type="pres">
      <dgm:prSet presAssocID="{A7C331DB-2FBE-43D2-AF30-7E2EA725F998}" presName="TwoNodes_1" presStyleLbl="node1" presStyleIdx="0" presStyleCnt="2">
        <dgm:presLayoutVars>
          <dgm:bulletEnabled val="1"/>
        </dgm:presLayoutVars>
      </dgm:prSet>
      <dgm:spPr/>
    </dgm:pt>
    <dgm:pt modelId="{4F9A805B-CEC5-4521-8E5E-6E977F1BB67F}" type="pres">
      <dgm:prSet presAssocID="{A7C331DB-2FBE-43D2-AF30-7E2EA725F998}" presName="TwoNodes_2" presStyleLbl="node1" presStyleIdx="1" presStyleCnt="2">
        <dgm:presLayoutVars>
          <dgm:bulletEnabled val="1"/>
        </dgm:presLayoutVars>
      </dgm:prSet>
      <dgm:spPr/>
    </dgm:pt>
    <dgm:pt modelId="{F5A45383-B818-4FF5-9407-02A753D6CFC5}" type="pres">
      <dgm:prSet presAssocID="{A7C331DB-2FBE-43D2-AF30-7E2EA725F998}" presName="TwoConn_1-2" presStyleLbl="fgAccFollowNode1" presStyleIdx="0" presStyleCnt="1">
        <dgm:presLayoutVars>
          <dgm:bulletEnabled val="1"/>
        </dgm:presLayoutVars>
      </dgm:prSet>
      <dgm:spPr/>
    </dgm:pt>
    <dgm:pt modelId="{9B619AC3-1A90-4804-A154-E8290A8B41D5}" type="pres">
      <dgm:prSet presAssocID="{A7C331DB-2FBE-43D2-AF30-7E2EA725F998}" presName="TwoNodes_1_text" presStyleLbl="node1" presStyleIdx="1" presStyleCnt="2">
        <dgm:presLayoutVars>
          <dgm:bulletEnabled val="1"/>
        </dgm:presLayoutVars>
      </dgm:prSet>
      <dgm:spPr/>
    </dgm:pt>
    <dgm:pt modelId="{6843CB1B-367B-47FD-BA59-5F12BCE870D4}" type="pres">
      <dgm:prSet presAssocID="{A7C331DB-2FBE-43D2-AF30-7E2EA725F99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E5FF70F-9E73-4F71-A486-449CA17881EE}" srcId="{A7C331DB-2FBE-43D2-AF30-7E2EA725F998}" destId="{D72CA17B-A39C-4CDA-9A85-721BEB4DDEF8}" srcOrd="0" destOrd="0" parTransId="{6D11ACC3-9FF1-4749-9DF8-F408B50033C3}" sibTransId="{4A1E1885-9D9E-4221-B31B-C5F48AB13E62}"/>
    <dgm:cxn modelId="{A7BA8014-B2B4-40CE-A9E4-6550CED86D21}" type="presOf" srcId="{D72CA17B-A39C-4CDA-9A85-721BEB4DDEF8}" destId="{C88F0EE0-4903-4904-8E41-CF4D4B82CC74}" srcOrd="0" destOrd="0" presId="urn:microsoft.com/office/officeart/2005/8/layout/vProcess5"/>
    <dgm:cxn modelId="{E8F55A31-E9FC-422C-A6E7-3C4BCB3A503D}" srcId="{A7C331DB-2FBE-43D2-AF30-7E2EA725F998}" destId="{A7E94CD3-3580-44E9-B918-A58144843E6D}" srcOrd="1" destOrd="0" parTransId="{1F81B217-84B4-4C82-B811-09556A6FAC06}" sibTransId="{0E2ACA91-C6C9-4C90-8BC2-6CA40CE76368}"/>
    <dgm:cxn modelId="{65CA6170-0784-42FC-BF52-3F0EDDCE7E15}" type="presOf" srcId="{A7E94CD3-3580-44E9-B918-A58144843E6D}" destId="{6843CB1B-367B-47FD-BA59-5F12BCE870D4}" srcOrd="1" destOrd="0" presId="urn:microsoft.com/office/officeart/2005/8/layout/vProcess5"/>
    <dgm:cxn modelId="{99D1C89D-025D-4E1B-B8B6-A158B56D0FE4}" type="presOf" srcId="{D72CA17B-A39C-4CDA-9A85-721BEB4DDEF8}" destId="{9B619AC3-1A90-4804-A154-E8290A8B41D5}" srcOrd="1" destOrd="0" presId="urn:microsoft.com/office/officeart/2005/8/layout/vProcess5"/>
    <dgm:cxn modelId="{3222EAA7-C92B-445D-B059-D4EED2C9994D}" type="presOf" srcId="{A7E94CD3-3580-44E9-B918-A58144843E6D}" destId="{4F9A805B-CEC5-4521-8E5E-6E977F1BB67F}" srcOrd="0" destOrd="0" presId="urn:microsoft.com/office/officeart/2005/8/layout/vProcess5"/>
    <dgm:cxn modelId="{8C3BA1BB-13E5-46B9-8491-75D0014DE31A}" type="presOf" srcId="{4A1E1885-9D9E-4221-B31B-C5F48AB13E62}" destId="{F5A45383-B818-4FF5-9407-02A753D6CFC5}" srcOrd="0" destOrd="0" presId="urn:microsoft.com/office/officeart/2005/8/layout/vProcess5"/>
    <dgm:cxn modelId="{3027F2EE-A898-4AB9-9297-8162D4EB29C7}" type="presOf" srcId="{A7C331DB-2FBE-43D2-AF30-7E2EA725F998}" destId="{6C63A431-6A0F-4728-9AF7-43F17BC22456}" srcOrd="0" destOrd="0" presId="urn:microsoft.com/office/officeart/2005/8/layout/vProcess5"/>
    <dgm:cxn modelId="{F869ED14-E6DD-48C0-A9EB-0E96C2B972B9}" type="presParOf" srcId="{6C63A431-6A0F-4728-9AF7-43F17BC22456}" destId="{9D0210EA-D7B9-48DA-AC86-5E3E1705A4C6}" srcOrd="0" destOrd="0" presId="urn:microsoft.com/office/officeart/2005/8/layout/vProcess5"/>
    <dgm:cxn modelId="{9A41B2B0-A008-42C3-A9CF-09287D7CC64D}" type="presParOf" srcId="{6C63A431-6A0F-4728-9AF7-43F17BC22456}" destId="{C88F0EE0-4903-4904-8E41-CF4D4B82CC74}" srcOrd="1" destOrd="0" presId="urn:microsoft.com/office/officeart/2005/8/layout/vProcess5"/>
    <dgm:cxn modelId="{462E8FC9-4ADB-47BE-8ADF-641CF4BA2831}" type="presParOf" srcId="{6C63A431-6A0F-4728-9AF7-43F17BC22456}" destId="{4F9A805B-CEC5-4521-8E5E-6E977F1BB67F}" srcOrd="2" destOrd="0" presId="urn:microsoft.com/office/officeart/2005/8/layout/vProcess5"/>
    <dgm:cxn modelId="{8B43DDA4-72AC-46C2-ADD4-99F9A25EDD0A}" type="presParOf" srcId="{6C63A431-6A0F-4728-9AF7-43F17BC22456}" destId="{F5A45383-B818-4FF5-9407-02A753D6CFC5}" srcOrd="3" destOrd="0" presId="urn:microsoft.com/office/officeart/2005/8/layout/vProcess5"/>
    <dgm:cxn modelId="{EFF37A55-A225-4A59-904C-0EB6D0174CA0}" type="presParOf" srcId="{6C63A431-6A0F-4728-9AF7-43F17BC22456}" destId="{9B619AC3-1A90-4804-A154-E8290A8B41D5}" srcOrd="4" destOrd="0" presId="urn:microsoft.com/office/officeart/2005/8/layout/vProcess5"/>
    <dgm:cxn modelId="{9C3C282D-0A3C-4162-9872-5B5D9378D8CD}" type="presParOf" srcId="{6C63A431-6A0F-4728-9AF7-43F17BC22456}" destId="{6843CB1B-367B-47FD-BA59-5F12BCE870D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CF95D-FB87-46F1-81E1-AEDDCC5916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0FDD06-F2F9-40BB-B3F0-4BC41DD51896}">
      <dgm:prSet/>
      <dgm:spPr/>
      <dgm:t>
        <a:bodyPr/>
        <a:lstStyle/>
        <a:p>
          <a:r>
            <a:rPr lang="en-US" dirty="0"/>
            <a:t>In Pennsylvania, the majority* of Medicaid coverage is available through the HealthChoices program.  </a:t>
          </a:r>
        </a:p>
      </dgm:t>
    </dgm:pt>
    <dgm:pt modelId="{3B43B4C7-11EC-4DC8-83DA-28DB937A5155}" type="parTrans" cxnId="{8CB6D132-D964-4C9D-A386-82FBFC3D9E46}">
      <dgm:prSet/>
      <dgm:spPr/>
      <dgm:t>
        <a:bodyPr/>
        <a:lstStyle/>
        <a:p>
          <a:endParaRPr lang="en-US"/>
        </a:p>
      </dgm:t>
    </dgm:pt>
    <dgm:pt modelId="{EDB57213-A067-4A09-9E14-8D0829815228}" type="sibTrans" cxnId="{8CB6D132-D964-4C9D-A386-82FBFC3D9E46}">
      <dgm:prSet/>
      <dgm:spPr/>
      <dgm:t>
        <a:bodyPr/>
        <a:lstStyle/>
        <a:p>
          <a:endParaRPr lang="en-US"/>
        </a:p>
      </dgm:t>
    </dgm:pt>
    <dgm:pt modelId="{48E95DC4-7C56-4D70-9374-A7C1456A4256}">
      <dgm:prSet/>
      <dgm:spPr/>
      <dgm:t>
        <a:bodyPr/>
        <a:lstStyle/>
        <a:p>
          <a:r>
            <a:rPr lang="en-US" dirty="0"/>
            <a:t>There are three goals for the  HealthChoices program:</a:t>
          </a:r>
        </a:p>
      </dgm:t>
    </dgm:pt>
    <dgm:pt modelId="{36272E2D-E02B-4C8E-8A4E-3BEFDCB69EFB}" type="parTrans" cxnId="{941E0B6E-EB87-45E8-AFEC-BB934C740A31}">
      <dgm:prSet/>
      <dgm:spPr/>
      <dgm:t>
        <a:bodyPr/>
        <a:lstStyle/>
        <a:p>
          <a:endParaRPr lang="en-US"/>
        </a:p>
      </dgm:t>
    </dgm:pt>
    <dgm:pt modelId="{9DF6A9F8-E9D4-44A8-9F3A-A2B81DAEC48C}" type="sibTrans" cxnId="{941E0B6E-EB87-45E8-AFEC-BB934C740A31}">
      <dgm:prSet/>
      <dgm:spPr/>
      <dgm:t>
        <a:bodyPr/>
        <a:lstStyle/>
        <a:p>
          <a:endParaRPr lang="en-US"/>
        </a:p>
      </dgm:t>
    </dgm:pt>
    <dgm:pt modelId="{4103EB41-A62B-4BAA-93D1-614BD94A33AD}">
      <dgm:prSet/>
      <dgm:spPr/>
      <dgm:t>
        <a:bodyPr/>
        <a:lstStyle/>
        <a:p>
          <a:r>
            <a:rPr lang="en-US"/>
            <a:t>To improve access to health care services</a:t>
          </a:r>
        </a:p>
      </dgm:t>
    </dgm:pt>
    <dgm:pt modelId="{DB6391A9-DA7A-4466-9DE2-235E2703F566}" type="parTrans" cxnId="{1C321002-A30F-4990-B7DE-0CFCBCF22665}">
      <dgm:prSet/>
      <dgm:spPr/>
      <dgm:t>
        <a:bodyPr/>
        <a:lstStyle/>
        <a:p>
          <a:endParaRPr lang="en-US"/>
        </a:p>
      </dgm:t>
    </dgm:pt>
    <dgm:pt modelId="{611704CB-0DEF-4B1C-B3E1-F7E3EF8CFEB1}" type="sibTrans" cxnId="{1C321002-A30F-4990-B7DE-0CFCBCF22665}">
      <dgm:prSet/>
      <dgm:spPr/>
      <dgm:t>
        <a:bodyPr/>
        <a:lstStyle/>
        <a:p>
          <a:endParaRPr lang="en-US"/>
        </a:p>
      </dgm:t>
    </dgm:pt>
    <dgm:pt modelId="{2BE531CE-38D6-4362-8AE5-727F071C5E35}">
      <dgm:prSet/>
      <dgm:spPr/>
      <dgm:t>
        <a:bodyPr/>
        <a:lstStyle/>
        <a:p>
          <a:r>
            <a:rPr lang="en-US"/>
            <a:t>To improve the quality of care available</a:t>
          </a:r>
        </a:p>
      </dgm:t>
    </dgm:pt>
    <dgm:pt modelId="{CD1FEE0D-B54B-4957-A60E-49598A84540E}" type="parTrans" cxnId="{6A70728C-DFDC-42B4-809B-A4FB08A944BB}">
      <dgm:prSet/>
      <dgm:spPr/>
      <dgm:t>
        <a:bodyPr/>
        <a:lstStyle/>
        <a:p>
          <a:endParaRPr lang="en-US"/>
        </a:p>
      </dgm:t>
    </dgm:pt>
    <dgm:pt modelId="{1F5799D4-C995-4B29-8753-5AACD118B23B}" type="sibTrans" cxnId="{6A70728C-DFDC-42B4-809B-A4FB08A944BB}">
      <dgm:prSet/>
      <dgm:spPr/>
      <dgm:t>
        <a:bodyPr/>
        <a:lstStyle/>
        <a:p>
          <a:endParaRPr lang="en-US"/>
        </a:p>
      </dgm:t>
    </dgm:pt>
    <dgm:pt modelId="{64FB45E8-1130-49D3-AA52-5D5BBC40A362}">
      <dgm:prSet/>
      <dgm:spPr/>
      <dgm:t>
        <a:bodyPr/>
        <a:lstStyle/>
        <a:p>
          <a:r>
            <a:rPr lang="en-US"/>
            <a:t>To stabilize Pennsylvania’s Medicaid spending</a:t>
          </a:r>
        </a:p>
      </dgm:t>
    </dgm:pt>
    <dgm:pt modelId="{F9A57477-1F08-4325-9ED2-FDD7E0A569B9}" type="parTrans" cxnId="{57EFB498-FFED-4834-A48B-F3D16D02ACAB}">
      <dgm:prSet/>
      <dgm:spPr/>
      <dgm:t>
        <a:bodyPr/>
        <a:lstStyle/>
        <a:p>
          <a:endParaRPr lang="en-US"/>
        </a:p>
      </dgm:t>
    </dgm:pt>
    <dgm:pt modelId="{0F8D3A1E-38ED-4771-B6C5-BD9EF9E0B03A}" type="sibTrans" cxnId="{57EFB498-FFED-4834-A48B-F3D16D02ACAB}">
      <dgm:prSet/>
      <dgm:spPr/>
      <dgm:t>
        <a:bodyPr/>
        <a:lstStyle/>
        <a:p>
          <a:endParaRPr lang="en-US"/>
        </a:p>
      </dgm:t>
    </dgm:pt>
    <dgm:pt modelId="{FDC4ECE5-E8F5-4A56-A3A0-4B96CECCC150}" type="pres">
      <dgm:prSet presAssocID="{302CF95D-FB87-46F1-81E1-AEDDCC591650}" presName="linear" presStyleCnt="0">
        <dgm:presLayoutVars>
          <dgm:animLvl val="lvl"/>
          <dgm:resizeHandles val="exact"/>
        </dgm:presLayoutVars>
      </dgm:prSet>
      <dgm:spPr/>
    </dgm:pt>
    <dgm:pt modelId="{970955D1-F02C-4C74-AF1A-FED4EF7B2305}" type="pres">
      <dgm:prSet presAssocID="{ED0FDD06-F2F9-40BB-B3F0-4BC41DD518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A08129-ACBA-4A5B-8046-51C3C6A942D5}" type="pres">
      <dgm:prSet presAssocID="{EDB57213-A067-4A09-9E14-8D0829815228}" presName="spacer" presStyleCnt="0"/>
      <dgm:spPr/>
    </dgm:pt>
    <dgm:pt modelId="{DE540E7B-E6F4-4286-95C1-999540675A2C}" type="pres">
      <dgm:prSet presAssocID="{48E95DC4-7C56-4D70-9374-A7C1456A42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2770DF9-67B2-41E2-8819-A5A402305E58}" type="pres">
      <dgm:prSet presAssocID="{48E95DC4-7C56-4D70-9374-A7C1456A425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321002-A30F-4990-B7DE-0CFCBCF22665}" srcId="{48E95DC4-7C56-4D70-9374-A7C1456A4256}" destId="{4103EB41-A62B-4BAA-93D1-614BD94A33AD}" srcOrd="0" destOrd="0" parTransId="{DB6391A9-DA7A-4466-9DE2-235E2703F566}" sibTransId="{611704CB-0DEF-4B1C-B3E1-F7E3EF8CFEB1}"/>
    <dgm:cxn modelId="{3ECE9C11-0A9C-465E-9679-845D8C6B340A}" type="presOf" srcId="{48E95DC4-7C56-4D70-9374-A7C1456A4256}" destId="{DE540E7B-E6F4-4286-95C1-999540675A2C}" srcOrd="0" destOrd="0" presId="urn:microsoft.com/office/officeart/2005/8/layout/vList2"/>
    <dgm:cxn modelId="{AC4C2123-F561-472A-B54C-C41C997E4031}" type="presOf" srcId="{64FB45E8-1130-49D3-AA52-5D5BBC40A362}" destId="{C2770DF9-67B2-41E2-8819-A5A402305E58}" srcOrd="0" destOrd="2" presId="urn:microsoft.com/office/officeart/2005/8/layout/vList2"/>
    <dgm:cxn modelId="{8CB6D132-D964-4C9D-A386-82FBFC3D9E46}" srcId="{302CF95D-FB87-46F1-81E1-AEDDCC591650}" destId="{ED0FDD06-F2F9-40BB-B3F0-4BC41DD51896}" srcOrd="0" destOrd="0" parTransId="{3B43B4C7-11EC-4DC8-83DA-28DB937A5155}" sibTransId="{EDB57213-A067-4A09-9E14-8D0829815228}"/>
    <dgm:cxn modelId="{80978361-5FC9-4CD4-9B15-E6BFCCE95743}" type="presOf" srcId="{4103EB41-A62B-4BAA-93D1-614BD94A33AD}" destId="{C2770DF9-67B2-41E2-8819-A5A402305E58}" srcOrd="0" destOrd="0" presId="urn:microsoft.com/office/officeart/2005/8/layout/vList2"/>
    <dgm:cxn modelId="{941E0B6E-EB87-45E8-AFEC-BB934C740A31}" srcId="{302CF95D-FB87-46F1-81E1-AEDDCC591650}" destId="{48E95DC4-7C56-4D70-9374-A7C1456A4256}" srcOrd="1" destOrd="0" parTransId="{36272E2D-E02B-4C8E-8A4E-3BEFDCB69EFB}" sibTransId="{9DF6A9F8-E9D4-44A8-9F3A-A2B81DAEC48C}"/>
    <dgm:cxn modelId="{7AD4D984-115D-4561-A802-D7B83F3FE92C}" type="presOf" srcId="{ED0FDD06-F2F9-40BB-B3F0-4BC41DD51896}" destId="{970955D1-F02C-4C74-AF1A-FED4EF7B2305}" srcOrd="0" destOrd="0" presId="urn:microsoft.com/office/officeart/2005/8/layout/vList2"/>
    <dgm:cxn modelId="{6A70728C-DFDC-42B4-809B-A4FB08A944BB}" srcId="{48E95DC4-7C56-4D70-9374-A7C1456A4256}" destId="{2BE531CE-38D6-4362-8AE5-727F071C5E35}" srcOrd="1" destOrd="0" parTransId="{CD1FEE0D-B54B-4957-A60E-49598A84540E}" sibTransId="{1F5799D4-C995-4B29-8753-5AACD118B23B}"/>
    <dgm:cxn modelId="{57EFB498-FFED-4834-A48B-F3D16D02ACAB}" srcId="{48E95DC4-7C56-4D70-9374-A7C1456A4256}" destId="{64FB45E8-1130-49D3-AA52-5D5BBC40A362}" srcOrd="2" destOrd="0" parTransId="{F9A57477-1F08-4325-9ED2-FDD7E0A569B9}" sibTransId="{0F8D3A1E-38ED-4771-B6C5-BD9EF9E0B03A}"/>
    <dgm:cxn modelId="{3866A7A1-A8F3-425C-A1A4-5B643F4E239F}" type="presOf" srcId="{2BE531CE-38D6-4362-8AE5-727F071C5E35}" destId="{C2770DF9-67B2-41E2-8819-A5A402305E58}" srcOrd="0" destOrd="1" presId="urn:microsoft.com/office/officeart/2005/8/layout/vList2"/>
    <dgm:cxn modelId="{4CA73DEB-A80C-46CB-992B-890565CFBDCF}" type="presOf" srcId="{302CF95D-FB87-46F1-81E1-AEDDCC591650}" destId="{FDC4ECE5-E8F5-4A56-A3A0-4B96CECCC150}" srcOrd="0" destOrd="0" presId="urn:microsoft.com/office/officeart/2005/8/layout/vList2"/>
    <dgm:cxn modelId="{BE8D4BC3-D288-4A4F-8A68-88EA8016D218}" type="presParOf" srcId="{FDC4ECE5-E8F5-4A56-A3A0-4B96CECCC150}" destId="{970955D1-F02C-4C74-AF1A-FED4EF7B2305}" srcOrd="0" destOrd="0" presId="urn:microsoft.com/office/officeart/2005/8/layout/vList2"/>
    <dgm:cxn modelId="{3DC364E6-BF23-4939-B8F2-4E0973ED6A76}" type="presParOf" srcId="{FDC4ECE5-E8F5-4A56-A3A0-4B96CECCC150}" destId="{D2A08129-ACBA-4A5B-8046-51C3C6A942D5}" srcOrd="1" destOrd="0" presId="urn:microsoft.com/office/officeart/2005/8/layout/vList2"/>
    <dgm:cxn modelId="{D70D2AFB-A39E-42AC-ABCD-1B57D2CCC51D}" type="presParOf" srcId="{FDC4ECE5-E8F5-4A56-A3A0-4B96CECCC150}" destId="{DE540E7B-E6F4-4286-95C1-999540675A2C}" srcOrd="2" destOrd="0" presId="urn:microsoft.com/office/officeart/2005/8/layout/vList2"/>
    <dgm:cxn modelId="{5BDBFC27-7207-4CB8-8CC8-20FF66B884EB}" type="presParOf" srcId="{FDC4ECE5-E8F5-4A56-A3A0-4B96CECCC150}" destId="{C2770DF9-67B2-41E2-8819-A5A402305E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29A220-9150-41DD-A7A8-CDC55F5D1E07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96107-08FD-4374-9AC3-9737DDE42F5A}">
      <dgm:prSet/>
      <dgm:spPr/>
      <dgm:t>
        <a:bodyPr/>
        <a:lstStyle/>
        <a:p>
          <a:r>
            <a:rPr lang="en-US"/>
            <a:t>Managed care coverage is designed to help reduce the cost of care while ensuring delivery of the highest quality of care.  </a:t>
          </a:r>
        </a:p>
      </dgm:t>
    </dgm:pt>
    <dgm:pt modelId="{240B47A4-03C5-4C28-8268-3803EA364FA1}" type="parTrans" cxnId="{01188E98-FEFD-49FD-BC94-B8F6CD5D8338}">
      <dgm:prSet/>
      <dgm:spPr/>
      <dgm:t>
        <a:bodyPr/>
        <a:lstStyle/>
        <a:p>
          <a:endParaRPr lang="en-US"/>
        </a:p>
      </dgm:t>
    </dgm:pt>
    <dgm:pt modelId="{3750A568-B582-40AF-B106-6F656DE48B5F}" type="sibTrans" cxnId="{01188E98-FEFD-49FD-BC94-B8F6CD5D8338}">
      <dgm:prSet/>
      <dgm:spPr/>
      <dgm:t>
        <a:bodyPr/>
        <a:lstStyle/>
        <a:p>
          <a:endParaRPr lang="en-US"/>
        </a:p>
      </dgm:t>
    </dgm:pt>
    <dgm:pt modelId="{D75DF3BB-9E23-4EF0-82E2-4385A8B04E77}">
      <dgm:prSet/>
      <dgm:spPr/>
      <dgm:t>
        <a:bodyPr/>
        <a:lstStyle/>
        <a:p>
          <a:r>
            <a:rPr lang="en-US"/>
            <a:t>Managed care organizations collaborate with members, providers, and physical health plans to help connect members to the right services at the right time.  </a:t>
          </a:r>
        </a:p>
      </dgm:t>
    </dgm:pt>
    <dgm:pt modelId="{F8E5BAC7-EFF5-46FD-93A2-FCE835E3AD73}" type="parTrans" cxnId="{568F89F1-E8C6-4D8B-874E-FCEFCBE1484A}">
      <dgm:prSet/>
      <dgm:spPr/>
      <dgm:t>
        <a:bodyPr/>
        <a:lstStyle/>
        <a:p>
          <a:endParaRPr lang="en-US"/>
        </a:p>
      </dgm:t>
    </dgm:pt>
    <dgm:pt modelId="{15A52418-4605-43B4-87B6-636D52C09206}" type="sibTrans" cxnId="{568F89F1-E8C6-4D8B-874E-FCEFCBE1484A}">
      <dgm:prSet/>
      <dgm:spPr/>
      <dgm:t>
        <a:bodyPr/>
        <a:lstStyle/>
        <a:p>
          <a:endParaRPr lang="en-US"/>
        </a:p>
      </dgm:t>
    </dgm:pt>
    <dgm:pt modelId="{B80747DB-511E-403F-AB58-660179FF3186}">
      <dgm:prSet/>
      <dgm:spPr/>
      <dgm:t>
        <a:bodyPr/>
        <a:lstStyle/>
        <a:p>
          <a:r>
            <a:rPr lang="en-US"/>
            <a:t>Community Care is a behavioral health managed care organization (BHMCO) that is contracted either with a county(</a:t>
          </a:r>
          <a:r>
            <a:rPr lang="en-US" err="1"/>
            <a:t>ies</a:t>
          </a:r>
          <a:r>
            <a:rPr lang="en-US"/>
            <a:t>) directly (Primary Contractor) or directly with DHS/OMHSAS.</a:t>
          </a:r>
        </a:p>
      </dgm:t>
    </dgm:pt>
    <dgm:pt modelId="{DB929553-C73F-4144-8BB2-BC8628EBC966}" type="parTrans" cxnId="{ECF676D6-3A6B-4A64-9356-FFAC2233A6E9}">
      <dgm:prSet/>
      <dgm:spPr/>
      <dgm:t>
        <a:bodyPr/>
        <a:lstStyle/>
        <a:p>
          <a:endParaRPr lang="en-US"/>
        </a:p>
      </dgm:t>
    </dgm:pt>
    <dgm:pt modelId="{D7D8F187-C357-4847-B9AD-39F82E07A83D}" type="sibTrans" cxnId="{ECF676D6-3A6B-4A64-9356-FFAC2233A6E9}">
      <dgm:prSet/>
      <dgm:spPr/>
      <dgm:t>
        <a:bodyPr/>
        <a:lstStyle/>
        <a:p>
          <a:endParaRPr lang="en-US"/>
        </a:p>
      </dgm:t>
    </dgm:pt>
    <dgm:pt modelId="{5CC4CE6A-C2A0-457D-AC09-AD39FDE2E39E}" type="pres">
      <dgm:prSet presAssocID="{6B29A220-9150-41DD-A7A8-CDC55F5D1E07}" presName="Name0" presStyleCnt="0">
        <dgm:presLayoutVars>
          <dgm:dir/>
          <dgm:animLvl val="lvl"/>
          <dgm:resizeHandles val="exact"/>
        </dgm:presLayoutVars>
      </dgm:prSet>
      <dgm:spPr/>
    </dgm:pt>
    <dgm:pt modelId="{9C9A29FD-1B42-438C-B711-28E5BD608EB3}" type="pres">
      <dgm:prSet presAssocID="{B80747DB-511E-403F-AB58-660179FF3186}" presName="boxAndChildren" presStyleCnt="0"/>
      <dgm:spPr/>
    </dgm:pt>
    <dgm:pt modelId="{1717D2EB-0904-4C4F-A6B8-F816EB2B9588}" type="pres">
      <dgm:prSet presAssocID="{B80747DB-511E-403F-AB58-660179FF3186}" presName="parentTextBox" presStyleLbl="node1" presStyleIdx="0" presStyleCnt="2"/>
      <dgm:spPr/>
    </dgm:pt>
    <dgm:pt modelId="{112FA6A0-F571-471D-9894-10318678F046}" type="pres">
      <dgm:prSet presAssocID="{3750A568-B582-40AF-B106-6F656DE48B5F}" presName="sp" presStyleCnt="0"/>
      <dgm:spPr/>
    </dgm:pt>
    <dgm:pt modelId="{60DF0717-9623-446D-9083-5AFCCF1170AF}" type="pres">
      <dgm:prSet presAssocID="{35E96107-08FD-4374-9AC3-9737DDE42F5A}" presName="arrowAndChildren" presStyleCnt="0"/>
      <dgm:spPr/>
    </dgm:pt>
    <dgm:pt modelId="{D06960B0-8518-4F26-A845-F7BA48E7BF39}" type="pres">
      <dgm:prSet presAssocID="{35E96107-08FD-4374-9AC3-9737DDE42F5A}" presName="parentTextArrow" presStyleLbl="node1" presStyleIdx="0" presStyleCnt="2"/>
      <dgm:spPr/>
    </dgm:pt>
    <dgm:pt modelId="{55205D39-4105-4CF4-BB29-72EB67319988}" type="pres">
      <dgm:prSet presAssocID="{35E96107-08FD-4374-9AC3-9737DDE42F5A}" presName="arrow" presStyleLbl="node1" presStyleIdx="1" presStyleCnt="2"/>
      <dgm:spPr/>
    </dgm:pt>
    <dgm:pt modelId="{3BDEF8CB-620D-49F9-9919-50A16BD59D15}" type="pres">
      <dgm:prSet presAssocID="{35E96107-08FD-4374-9AC3-9737DDE42F5A}" presName="descendantArrow" presStyleCnt="0"/>
      <dgm:spPr/>
    </dgm:pt>
    <dgm:pt modelId="{6BC916E4-7912-4584-8069-4C40ED46EB8C}" type="pres">
      <dgm:prSet presAssocID="{D75DF3BB-9E23-4EF0-82E2-4385A8B04E77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12D42D19-06BC-40A5-9D6E-6267AB34E4E1}" type="presOf" srcId="{D75DF3BB-9E23-4EF0-82E2-4385A8B04E77}" destId="{6BC916E4-7912-4584-8069-4C40ED46EB8C}" srcOrd="0" destOrd="0" presId="urn:microsoft.com/office/officeart/2005/8/layout/process4"/>
    <dgm:cxn modelId="{0B9A2529-03ED-4F6E-A7B9-866A24B95E1B}" type="presOf" srcId="{6B29A220-9150-41DD-A7A8-CDC55F5D1E07}" destId="{5CC4CE6A-C2A0-457D-AC09-AD39FDE2E39E}" srcOrd="0" destOrd="0" presId="urn:microsoft.com/office/officeart/2005/8/layout/process4"/>
    <dgm:cxn modelId="{33DDD837-14C1-47A9-884C-C197F19308A5}" type="presOf" srcId="{35E96107-08FD-4374-9AC3-9737DDE42F5A}" destId="{D06960B0-8518-4F26-A845-F7BA48E7BF39}" srcOrd="0" destOrd="0" presId="urn:microsoft.com/office/officeart/2005/8/layout/process4"/>
    <dgm:cxn modelId="{6E3D9E59-072D-4224-B6C8-3531FB5492F4}" type="presOf" srcId="{B80747DB-511E-403F-AB58-660179FF3186}" destId="{1717D2EB-0904-4C4F-A6B8-F816EB2B9588}" srcOrd="0" destOrd="0" presId="urn:microsoft.com/office/officeart/2005/8/layout/process4"/>
    <dgm:cxn modelId="{01188E98-FEFD-49FD-BC94-B8F6CD5D8338}" srcId="{6B29A220-9150-41DD-A7A8-CDC55F5D1E07}" destId="{35E96107-08FD-4374-9AC3-9737DDE42F5A}" srcOrd="0" destOrd="0" parTransId="{240B47A4-03C5-4C28-8268-3803EA364FA1}" sibTransId="{3750A568-B582-40AF-B106-6F656DE48B5F}"/>
    <dgm:cxn modelId="{2438919C-2998-4C37-BE21-EEBE6B45B1B3}" type="presOf" srcId="{35E96107-08FD-4374-9AC3-9737DDE42F5A}" destId="{55205D39-4105-4CF4-BB29-72EB67319988}" srcOrd="1" destOrd="0" presId="urn:microsoft.com/office/officeart/2005/8/layout/process4"/>
    <dgm:cxn modelId="{ECF676D6-3A6B-4A64-9356-FFAC2233A6E9}" srcId="{6B29A220-9150-41DD-A7A8-CDC55F5D1E07}" destId="{B80747DB-511E-403F-AB58-660179FF3186}" srcOrd="1" destOrd="0" parTransId="{DB929553-C73F-4144-8BB2-BC8628EBC966}" sibTransId="{D7D8F187-C357-4847-B9AD-39F82E07A83D}"/>
    <dgm:cxn modelId="{568F89F1-E8C6-4D8B-874E-FCEFCBE1484A}" srcId="{35E96107-08FD-4374-9AC3-9737DDE42F5A}" destId="{D75DF3BB-9E23-4EF0-82E2-4385A8B04E77}" srcOrd="0" destOrd="0" parTransId="{F8E5BAC7-EFF5-46FD-93A2-FCE835E3AD73}" sibTransId="{15A52418-4605-43B4-87B6-636D52C09206}"/>
    <dgm:cxn modelId="{D98BB006-F3DE-4697-8915-73D710047DC9}" type="presParOf" srcId="{5CC4CE6A-C2A0-457D-AC09-AD39FDE2E39E}" destId="{9C9A29FD-1B42-438C-B711-28E5BD608EB3}" srcOrd="0" destOrd="0" presId="urn:microsoft.com/office/officeart/2005/8/layout/process4"/>
    <dgm:cxn modelId="{A8EDD41C-9F85-411F-B03B-805BB0F5793B}" type="presParOf" srcId="{9C9A29FD-1B42-438C-B711-28E5BD608EB3}" destId="{1717D2EB-0904-4C4F-A6B8-F816EB2B9588}" srcOrd="0" destOrd="0" presId="urn:microsoft.com/office/officeart/2005/8/layout/process4"/>
    <dgm:cxn modelId="{616561D4-49B4-44B4-8F42-DEB7EF241F73}" type="presParOf" srcId="{5CC4CE6A-C2A0-457D-AC09-AD39FDE2E39E}" destId="{112FA6A0-F571-471D-9894-10318678F046}" srcOrd="1" destOrd="0" presId="urn:microsoft.com/office/officeart/2005/8/layout/process4"/>
    <dgm:cxn modelId="{2E159B41-71B5-4B51-9548-762366DBB53E}" type="presParOf" srcId="{5CC4CE6A-C2A0-457D-AC09-AD39FDE2E39E}" destId="{60DF0717-9623-446D-9083-5AFCCF1170AF}" srcOrd="2" destOrd="0" presId="urn:microsoft.com/office/officeart/2005/8/layout/process4"/>
    <dgm:cxn modelId="{4C9D12B8-FCF1-4E73-A3E6-73857FDB1A35}" type="presParOf" srcId="{60DF0717-9623-446D-9083-5AFCCF1170AF}" destId="{D06960B0-8518-4F26-A845-F7BA48E7BF39}" srcOrd="0" destOrd="0" presId="urn:microsoft.com/office/officeart/2005/8/layout/process4"/>
    <dgm:cxn modelId="{B6E3D762-2558-4045-A540-F00DFEE58CAC}" type="presParOf" srcId="{60DF0717-9623-446D-9083-5AFCCF1170AF}" destId="{55205D39-4105-4CF4-BB29-72EB67319988}" srcOrd="1" destOrd="0" presId="urn:microsoft.com/office/officeart/2005/8/layout/process4"/>
    <dgm:cxn modelId="{E240E6EA-F29C-4FCE-B124-2948C2F91A3B}" type="presParOf" srcId="{60DF0717-9623-446D-9083-5AFCCF1170AF}" destId="{3BDEF8CB-620D-49F9-9919-50A16BD59D15}" srcOrd="2" destOrd="0" presId="urn:microsoft.com/office/officeart/2005/8/layout/process4"/>
    <dgm:cxn modelId="{EE8D7101-7DAD-4E0B-A409-7E4462FC19D8}" type="presParOf" srcId="{3BDEF8CB-620D-49F9-9919-50A16BD59D15}" destId="{6BC916E4-7912-4584-8069-4C40ED46EB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8409B3-C4BA-4C56-803D-DBC3641770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BB53F-D98D-4339-A02D-E6586D41892C}">
      <dgm:prSet phldrT="[Text]"/>
      <dgm:spPr/>
      <dgm:t>
        <a:bodyPr/>
        <a:lstStyle/>
        <a:p>
          <a:r>
            <a:rPr lang="en-US" dirty="0"/>
            <a:t>Ambulatory</a:t>
          </a:r>
        </a:p>
      </dgm:t>
    </dgm:pt>
    <dgm:pt modelId="{CAC0589C-5455-4456-BC57-CE382B8F940E}" type="parTrans" cxnId="{B204A06F-8275-41AC-AED7-B4876F6374D8}">
      <dgm:prSet/>
      <dgm:spPr/>
      <dgm:t>
        <a:bodyPr/>
        <a:lstStyle/>
        <a:p>
          <a:endParaRPr lang="en-US"/>
        </a:p>
      </dgm:t>
    </dgm:pt>
    <dgm:pt modelId="{867D6BF8-572E-443F-8FDF-37ADC64C72E5}" type="sibTrans" cxnId="{B204A06F-8275-41AC-AED7-B4876F6374D8}">
      <dgm:prSet/>
      <dgm:spPr/>
      <dgm:t>
        <a:bodyPr/>
        <a:lstStyle/>
        <a:p>
          <a:endParaRPr lang="en-US"/>
        </a:p>
      </dgm:t>
    </dgm:pt>
    <dgm:pt modelId="{A311C0A4-D6D0-4590-BCCE-CE1BD4250472}">
      <dgm:prSet phldrT="[Text]"/>
      <dgm:spPr/>
      <dgm:t>
        <a:bodyPr/>
        <a:lstStyle/>
        <a:p>
          <a:r>
            <a:rPr lang="en-US" dirty="0"/>
            <a:t>Mobile</a:t>
          </a:r>
        </a:p>
      </dgm:t>
    </dgm:pt>
    <dgm:pt modelId="{E49A8ABA-24B0-4E33-B2A2-6004041FF14E}" type="parTrans" cxnId="{2077E971-F26B-4625-98DE-D9B092EC4EEB}">
      <dgm:prSet/>
      <dgm:spPr/>
      <dgm:t>
        <a:bodyPr/>
        <a:lstStyle/>
        <a:p>
          <a:endParaRPr lang="en-US"/>
        </a:p>
      </dgm:t>
    </dgm:pt>
    <dgm:pt modelId="{72DA68CC-6512-4BF7-9881-4E2D394F0EC7}" type="sibTrans" cxnId="{2077E971-F26B-4625-98DE-D9B092EC4EEB}">
      <dgm:prSet/>
      <dgm:spPr/>
      <dgm:t>
        <a:bodyPr/>
        <a:lstStyle/>
        <a:p>
          <a:endParaRPr lang="en-US"/>
        </a:p>
      </dgm:t>
    </dgm:pt>
    <dgm:pt modelId="{519DC3C9-DD03-42AE-963A-F5B103981477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Certified Peer Support (14+)</a:t>
          </a:r>
        </a:p>
      </dgm:t>
    </dgm:pt>
    <dgm:pt modelId="{7C2734D5-3DCF-40C5-9B67-F6BF35D32DFB}" type="parTrans" cxnId="{75892F4B-8693-45C5-8892-2B58C380ED9D}">
      <dgm:prSet/>
      <dgm:spPr/>
      <dgm:t>
        <a:bodyPr/>
        <a:lstStyle/>
        <a:p>
          <a:endParaRPr lang="en-US"/>
        </a:p>
      </dgm:t>
    </dgm:pt>
    <dgm:pt modelId="{81C36E91-5639-4A5D-ACCA-F0C1DA70BE6A}" type="sibTrans" cxnId="{75892F4B-8693-45C5-8892-2B58C380ED9D}">
      <dgm:prSet/>
      <dgm:spPr/>
      <dgm:t>
        <a:bodyPr/>
        <a:lstStyle/>
        <a:p>
          <a:endParaRPr lang="en-US"/>
        </a:p>
      </dgm:t>
    </dgm:pt>
    <dgm:pt modelId="{167592D4-B3BA-44CC-A8EC-D9841BFB6E4A}">
      <dgm:prSet phldrT="[Text]"/>
      <dgm:spPr/>
      <dgm:t>
        <a:bodyPr/>
        <a:lstStyle/>
        <a:p>
          <a:r>
            <a:rPr lang="en-US" dirty="0"/>
            <a:t>Acute/Residential</a:t>
          </a:r>
        </a:p>
      </dgm:t>
    </dgm:pt>
    <dgm:pt modelId="{CB669F62-E064-413F-AB90-1F8A8C5B26A0}" type="parTrans" cxnId="{ABD46679-738D-412A-BB8B-30E380E2385B}">
      <dgm:prSet/>
      <dgm:spPr/>
      <dgm:t>
        <a:bodyPr/>
        <a:lstStyle/>
        <a:p>
          <a:endParaRPr lang="en-US"/>
        </a:p>
      </dgm:t>
    </dgm:pt>
    <dgm:pt modelId="{80D3970C-C805-40DD-81DB-A9A3FC8EB18B}" type="sibTrans" cxnId="{ABD46679-738D-412A-BB8B-30E380E2385B}">
      <dgm:prSet/>
      <dgm:spPr/>
      <dgm:t>
        <a:bodyPr/>
        <a:lstStyle/>
        <a:p>
          <a:endParaRPr lang="en-US"/>
        </a:p>
      </dgm:t>
    </dgm:pt>
    <dgm:pt modelId="{192E60BD-D7F8-4E27-8A17-FD208E87417A}">
      <dgm:prSet phldrT="[Text]"/>
      <dgm:spPr/>
      <dgm:t>
        <a:bodyPr/>
        <a:lstStyle/>
        <a:p>
          <a:r>
            <a:rPr lang="en-US" dirty="0"/>
            <a:t>Inpatient Mental Health </a:t>
          </a:r>
        </a:p>
      </dgm:t>
    </dgm:pt>
    <dgm:pt modelId="{5FE0A0BA-F9D5-4ECB-BD3A-3B2C5A56D33C}" type="parTrans" cxnId="{945EC1EB-ABC9-47C9-B67A-6D75209A7920}">
      <dgm:prSet/>
      <dgm:spPr/>
      <dgm:t>
        <a:bodyPr/>
        <a:lstStyle/>
        <a:p>
          <a:endParaRPr lang="en-US"/>
        </a:p>
      </dgm:t>
    </dgm:pt>
    <dgm:pt modelId="{967694BE-C72C-4228-8BA0-8C1B9F56489D}" type="sibTrans" cxnId="{945EC1EB-ABC9-47C9-B67A-6D75209A7920}">
      <dgm:prSet/>
      <dgm:spPr/>
      <dgm:t>
        <a:bodyPr/>
        <a:lstStyle/>
        <a:p>
          <a:endParaRPr lang="en-US"/>
        </a:p>
      </dgm:t>
    </dgm:pt>
    <dgm:pt modelId="{39C1F9AF-43EF-4C13-8413-EA7EE5EB3600}">
      <dgm:prSet phldrT="[Text]"/>
      <dgm:spPr/>
      <dgm:t>
        <a:bodyPr/>
        <a:lstStyle/>
        <a:p>
          <a:endParaRPr lang="en-US" dirty="0"/>
        </a:p>
      </dgm:t>
    </dgm:pt>
    <dgm:pt modelId="{0EB06E70-C344-4DF3-9BD7-8B8AC1227576}" type="parTrans" cxnId="{7FE0483A-426C-401C-82F5-4A4BC6EE60B9}">
      <dgm:prSet/>
      <dgm:spPr/>
      <dgm:t>
        <a:bodyPr/>
        <a:lstStyle/>
        <a:p>
          <a:endParaRPr lang="en-US"/>
        </a:p>
      </dgm:t>
    </dgm:pt>
    <dgm:pt modelId="{A3FBD401-251F-44CE-8B38-ED684AAD6517}" type="sibTrans" cxnId="{7FE0483A-426C-401C-82F5-4A4BC6EE60B9}">
      <dgm:prSet/>
      <dgm:spPr/>
      <dgm:t>
        <a:bodyPr/>
        <a:lstStyle/>
        <a:p>
          <a:endParaRPr lang="en-US"/>
        </a:p>
      </dgm:t>
    </dgm:pt>
    <dgm:pt modelId="{8C4A1DCF-B00B-4F74-A0B5-E7B320D324E2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Mobile Psych Rehab (14+)</a:t>
          </a:r>
        </a:p>
      </dgm:t>
    </dgm:pt>
    <dgm:pt modelId="{CD5E6A20-27AC-421E-9BD7-2CBAC3472F1A}" type="parTrans" cxnId="{3A01CF5C-A58F-48F0-BA7C-828133E7FD6D}">
      <dgm:prSet/>
      <dgm:spPr/>
      <dgm:t>
        <a:bodyPr/>
        <a:lstStyle/>
        <a:p>
          <a:endParaRPr lang="en-US"/>
        </a:p>
      </dgm:t>
    </dgm:pt>
    <dgm:pt modelId="{7559AED6-AAAE-4BAE-AF3E-B858D35940A4}" type="sibTrans" cxnId="{3A01CF5C-A58F-48F0-BA7C-828133E7FD6D}">
      <dgm:prSet/>
      <dgm:spPr/>
      <dgm:t>
        <a:bodyPr/>
        <a:lstStyle/>
        <a:p>
          <a:endParaRPr lang="en-US"/>
        </a:p>
      </dgm:t>
    </dgm:pt>
    <dgm:pt modelId="{DC13F4B9-87F2-4D8B-AAE5-5BE9A2D0E12F}">
      <dgm:prSet phldrT="[Text]"/>
      <dgm:spPr/>
      <dgm:t>
        <a:bodyPr/>
        <a:lstStyle/>
        <a:p>
          <a:r>
            <a:rPr lang="en-US" dirty="0"/>
            <a:t>Walk in Crisis </a:t>
          </a:r>
        </a:p>
      </dgm:t>
    </dgm:pt>
    <dgm:pt modelId="{2228A352-FCC0-47A4-BDFA-3007643ECEDD}" type="parTrans" cxnId="{882EAF44-7648-472B-9429-51A9E41DDD8D}">
      <dgm:prSet/>
      <dgm:spPr/>
      <dgm:t>
        <a:bodyPr/>
        <a:lstStyle/>
        <a:p>
          <a:endParaRPr lang="en-US"/>
        </a:p>
      </dgm:t>
    </dgm:pt>
    <dgm:pt modelId="{2D76457E-67D6-4E26-81EA-D5C8D4658407}" type="sibTrans" cxnId="{882EAF44-7648-472B-9429-51A9E41DDD8D}">
      <dgm:prSet/>
      <dgm:spPr/>
      <dgm:t>
        <a:bodyPr/>
        <a:lstStyle/>
        <a:p>
          <a:endParaRPr lang="en-US"/>
        </a:p>
      </dgm:t>
    </dgm:pt>
    <dgm:pt modelId="{CAB6DA78-D6D7-4BA5-AA27-FD5CE92857D9}">
      <dgm:prSet phldrT="[Text]"/>
      <dgm:spPr/>
      <dgm:t>
        <a:bodyPr/>
        <a:lstStyle/>
        <a:p>
          <a:r>
            <a:rPr lang="en-US" dirty="0"/>
            <a:t>Outpatient/School Based Outpatient</a:t>
          </a:r>
        </a:p>
      </dgm:t>
    </dgm:pt>
    <dgm:pt modelId="{10F64DDE-438E-4476-8711-6E2C95E4C735}" type="parTrans" cxnId="{ACAD1D95-95A8-481D-A227-878EF80BAE07}">
      <dgm:prSet/>
      <dgm:spPr/>
      <dgm:t>
        <a:bodyPr/>
        <a:lstStyle/>
        <a:p>
          <a:endParaRPr lang="en-US"/>
        </a:p>
      </dgm:t>
    </dgm:pt>
    <dgm:pt modelId="{819062E3-EABE-4259-9E2A-14014D806A49}" type="sibTrans" cxnId="{ACAD1D95-95A8-481D-A227-878EF80BAE07}">
      <dgm:prSet/>
      <dgm:spPr/>
      <dgm:t>
        <a:bodyPr/>
        <a:lstStyle/>
        <a:p>
          <a:endParaRPr lang="en-US"/>
        </a:p>
      </dgm:t>
    </dgm:pt>
    <dgm:pt modelId="{9D1B77AF-5434-4153-AB1D-38F21DFB7AAC}">
      <dgm:prSet phldrT="[Text]"/>
      <dgm:spPr/>
      <dgm:t>
        <a:bodyPr/>
        <a:lstStyle/>
        <a:p>
          <a:r>
            <a:rPr lang="en-US" dirty="0"/>
            <a:t>Specialized Outpatient</a:t>
          </a:r>
        </a:p>
      </dgm:t>
    </dgm:pt>
    <dgm:pt modelId="{6CEDF596-5C77-4FB5-B78D-6370013A56D9}" type="parTrans" cxnId="{8E35EA0D-FD3D-4775-BBC9-08E696FBF48A}">
      <dgm:prSet/>
      <dgm:spPr/>
      <dgm:t>
        <a:bodyPr/>
        <a:lstStyle/>
        <a:p>
          <a:endParaRPr lang="en-US"/>
        </a:p>
      </dgm:t>
    </dgm:pt>
    <dgm:pt modelId="{4FAB7470-7C0A-4972-9018-92B08A332B88}" type="sibTrans" cxnId="{8E35EA0D-FD3D-4775-BBC9-08E696FBF48A}">
      <dgm:prSet/>
      <dgm:spPr/>
      <dgm:t>
        <a:bodyPr/>
        <a:lstStyle/>
        <a:p>
          <a:endParaRPr lang="en-US"/>
        </a:p>
      </dgm:t>
    </dgm:pt>
    <dgm:pt modelId="{80ED38B9-243F-4BF8-BF1E-153A3566CBD3}">
      <dgm:prSet phldrT="[Text]"/>
      <dgm:spPr/>
      <dgm:t>
        <a:bodyPr/>
        <a:lstStyle/>
        <a:p>
          <a:r>
            <a:rPr lang="en-US" dirty="0"/>
            <a:t>Site Based Psych Rehab (14+)</a:t>
          </a:r>
        </a:p>
      </dgm:t>
    </dgm:pt>
    <dgm:pt modelId="{01E7486A-FB7B-46B6-8E0E-B16FDB2A22E1}" type="parTrans" cxnId="{862E9F9C-086E-444E-9A1D-9E674DFFAC03}">
      <dgm:prSet/>
      <dgm:spPr/>
      <dgm:t>
        <a:bodyPr/>
        <a:lstStyle/>
        <a:p>
          <a:endParaRPr lang="en-US"/>
        </a:p>
      </dgm:t>
    </dgm:pt>
    <dgm:pt modelId="{FE5A12E0-98C7-4BF4-9AEC-69BB0B8867B7}" type="sibTrans" cxnId="{862E9F9C-086E-444E-9A1D-9E674DFFAC03}">
      <dgm:prSet/>
      <dgm:spPr/>
      <dgm:t>
        <a:bodyPr/>
        <a:lstStyle/>
        <a:p>
          <a:endParaRPr lang="en-US"/>
        </a:p>
      </dgm:t>
    </dgm:pt>
    <dgm:pt modelId="{A619DAE5-560B-4399-A0EB-F773CA04F47E}">
      <dgm:prSet phldrT="[Text]"/>
      <dgm:spPr/>
      <dgm:t>
        <a:bodyPr/>
        <a:lstStyle/>
        <a:p>
          <a:r>
            <a:rPr lang="en-US" dirty="0"/>
            <a:t>Social Skills Group</a:t>
          </a:r>
        </a:p>
      </dgm:t>
    </dgm:pt>
    <dgm:pt modelId="{CCDBF5F4-CAFF-4515-A5F7-6AB35C1AE2BB}" type="parTrans" cxnId="{BA0566BC-BDD3-43E0-A7A3-75F0B550E9BC}">
      <dgm:prSet/>
      <dgm:spPr/>
      <dgm:t>
        <a:bodyPr/>
        <a:lstStyle/>
        <a:p>
          <a:endParaRPr lang="en-US"/>
        </a:p>
      </dgm:t>
    </dgm:pt>
    <dgm:pt modelId="{9D3DFE1D-637E-4B69-9FDB-FA786CD22534}" type="sibTrans" cxnId="{BA0566BC-BDD3-43E0-A7A3-75F0B550E9BC}">
      <dgm:prSet/>
      <dgm:spPr/>
      <dgm:t>
        <a:bodyPr/>
        <a:lstStyle/>
        <a:p>
          <a:endParaRPr lang="en-US"/>
        </a:p>
      </dgm:t>
    </dgm:pt>
    <dgm:pt modelId="{12C38F68-134E-4F77-92E2-2A7504FD71C9}">
      <dgm:prSet phldrT="[Text]"/>
      <dgm:spPr/>
      <dgm:t>
        <a:bodyPr/>
        <a:lstStyle/>
        <a:p>
          <a:r>
            <a:rPr lang="en-US" dirty="0"/>
            <a:t>Intensive Behavioral Health Services</a:t>
          </a:r>
        </a:p>
      </dgm:t>
    </dgm:pt>
    <dgm:pt modelId="{7ED8D1B2-07F7-41CF-90F1-A96F7D43B9AE}" type="parTrans" cxnId="{1C896C0A-984E-46F7-A6B6-64910C56AF96}">
      <dgm:prSet/>
      <dgm:spPr/>
      <dgm:t>
        <a:bodyPr/>
        <a:lstStyle/>
        <a:p>
          <a:endParaRPr lang="en-US"/>
        </a:p>
      </dgm:t>
    </dgm:pt>
    <dgm:pt modelId="{EE53382B-5285-4577-8DC8-60FE022737A9}" type="sibTrans" cxnId="{1C896C0A-984E-46F7-A6B6-64910C56AF96}">
      <dgm:prSet/>
      <dgm:spPr/>
      <dgm:t>
        <a:bodyPr/>
        <a:lstStyle/>
        <a:p>
          <a:endParaRPr lang="en-US"/>
        </a:p>
      </dgm:t>
    </dgm:pt>
    <dgm:pt modelId="{1F82BE1A-DCB3-4481-B4D5-4FDA71925517}">
      <dgm:prSet/>
      <dgm:spPr/>
      <dgm:t>
        <a:bodyPr/>
        <a:lstStyle/>
        <a:p>
          <a:r>
            <a:rPr lang="en-US" dirty="0"/>
            <a:t>Groups</a:t>
          </a:r>
        </a:p>
      </dgm:t>
    </dgm:pt>
    <dgm:pt modelId="{5023F74D-0774-4AB8-B0B9-F283DEFB2704}" type="parTrans" cxnId="{9E06B1BB-E732-4635-9914-91A999E632A7}">
      <dgm:prSet/>
      <dgm:spPr/>
      <dgm:t>
        <a:bodyPr/>
        <a:lstStyle/>
        <a:p>
          <a:endParaRPr lang="en-US"/>
        </a:p>
      </dgm:t>
    </dgm:pt>
    <dgm:pt modelId="{AC6F1B74-94E3-40AF-8079-B74AC75ECA4D}" type="sibTrans" cxnId="{9E06B1BB-E732-4635-9914-91A999E632A7}">
      <dgm:prSet/>
      <dgm:spPr/>
      <dgm:t>
        <a:bodyPr/>
        <a:lstStyle/>
        <a:p>
          <a:endParaRPr lang="en-US"/>
        </a:p>
      </dgm:t>
    </dgm:pt>
    <dgm:pt modelId="{9640C1AC-EBCE-44CF-9C8D-132319322B3E}">
      <dgm:prSet/>
      <dgm:spPr/>
      <dgm:t>
        <a:bodyPr/>
        <a:lstStyle/>
        <a:p>
          <a:r>
            <a:rPr lang="en-US" dirty="0"/>
            <a:t>Therapeutic Preschool (2.5- 4yo)</a:t>
          </a:r>
        </a:p>
      </dgm:t>
    </dgm:pt>
    <dgm:pt modelId="{5C6A0881-C25C-4D51-8556-F9EEAF83B43E}" type="parTrans" cxnId="{0E190A92-6B27-4621-AB05-B7B9E80A3CDE}">
      <dgm:prSet/>
      <dgm:spPr/>
      <dgm:t>
        <a:bodyPr/>
        <a:lstStyle/>
        <a:p>
          <a:endParaRPr lang="en-US"/>
        </a:p>
      </dgm:t>
    </dgm:pt>
    <dgm:pt modelId="{C864B0D2-BBA5-4A21-B664-4849B4A73EBB}" type="sibTrans" cxnId="{0E190A92-6B27-4621-AB05-B7B9E80A3CDE}">
      <dgm:prSet/>
      <dgm:spPr/>
      <dgm:t>
        <a:bodyPr/>
        <a:lstStyle/>
        <a:p>
          <a:endParaRPr lang="en-US"/>
        </a:p>
      </dgm:t>
    </dgm:pt>
    <dgm:pt modelId="{B98A7146-0940-4F29-8276-AF9FEB28188B}">
      <dgm:prSet phldrT="[Text]"/>
      <dgm:spPr/>
      <dgm:t>
        <a:bodyPr/>
        <a:lstStyle/>
        <a:p>
          <a:r>
            <a:rPr lang="en-US" dirty="0"/>
            <a:t>School Based Partial Hospitalization </a:t>
          </a:r>
        </a:p>
      </dgm:t>
    </dgm:pt>
    <dgm:pt modelId="{5D49B1A2-6519-470E-936C-703CFF8F7462}" type="parTrans" cxnId="{DF67C994-351A-43B1-9725-4B7089398552}">
      <dgm:prSet/>
      <dgm:spPr/>
      <dgm:t>
        <a:bodyPr/>
        <a:lstStyle/>
        <a:p>
          <a:endParaRPr lang="en-US"/>
        </a:p>
      </dgm:t>
    </dgm:pt>
    <dgm:pt modelId="{0FB86CF8-FBCF-4E83-A858-18C826EEB8B7}" type="sibTrans" cxnId="{DF67C994-351A-43B1-9725-4B7089398552}">
      <dgm:prSet/>
      <dgm:spPr/>
      <dgm:t>
        <a:bodyPr/>
        <a:lstStyle/>
        <a:p>
          <a:endParaRPr lang="en-US"/>
        </a:p>
      </dgm:t>
    </dgm:pt>
    <dgm:pt modelId="{B8F15B35-4308-4C27-BD57-238D59B53945}">
      <dgm:prSet phldrT="[Text]"/>
      <dgm:spPr/>
      <dgm:t>
        <a:bodyPr/>
        <a:lstStyle/>
        <a:p>
          <a:r>
            <a:rPr lang="en-US" dirty="0"/>
            <a:t>Partial Hospitalization (MH/SUD)</a:t>
          </a:r>
        </a:p>
      </dgm:t>
    </dgm:pt>
    <dgm:pt modelId="{6DF25A97-D79A-4B88-A6EF-40BAB4031BEB}" type="parTrans" cxnId="{344208C2-309B-4B6D-86C2-651569CCEAEB}">
      <dgm:prSet/>
      <dgm:spPr/>
      <dgm:t>
        <a:bodyPr/>
        <a:lstStyle/>
        <a:p>
          <a:endParaRPr lang="en-US"/>
        </a:p>
      </dgm:t>
    </dgm:pt>
    <dgm:pt modelId="{CF8298E5-35C3-43A5-9E6D-3145E985E10B}" type="sibTrans" cxnId="{344208C2-309B-4B6D-86C2-651569CCEAEB}">
      <dgm:prSet/>
      <dgm:spPr/>
      <dgm:t>
        <a:bodyPr/>
        <a:lstStyle/>
        <a:p>
          <a:endParaRPr lang="en-US"/>
        </a:p>
      </dgm:t>
    </dgm:pt>
    <dgm:pt modelId="{0D8F021B-92DE-4E4C-81A1-D818068FE48D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Blended Service Coordination</a:t>
          </a:r>
        </a:p>
      </dgm:t>
    </dgm:pt>
    <dgm:pt modelId="{36662A1B-B408-4C10-91CD-151BC28F88D6}" type="parTrans" cxnId="{5B800D56-3917-4071-B6F0-59C353F1C84B}">
      <dgm:prSet/>
      <dgm:spPr/>
      <dgm:t>
        <a:bodyPr/>
        <a:lstStyle/>
        <a:p>
          <a:endParaRPr lang="en-US"/>
        </a:p>
      </dgm:t>
    </dgm:pt>
    <dgm:pt modelId="{EA49E285-38D6-4276-B12A-145923C28C36}" type="sibTrans" cxnId="{5B800D56-3917-4071-B6F0-59C353F1C84B}">
      <dgm:prSet/>
      <dgm:spPr/>
      <dgm:t>
        <a:bodyPr/>
        <a:lstStyle/>
        <a:p>
          <a:endParaRPr lang="en-US"/>
        </a:p>
      </dgm:t>
    </dgm:pt>
    <dgm:pt modelId="{C363CD61-B843-407D-AE83-81780915ABE6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Mobile and Phone Crisis</a:t>
          </a:r>
        </a:p>
      </dgm:t>
    </dgm:pt>
    <dgm:pt modelId="{DCCF3E27-29DE-4A74-A14C-7F397379E8D1}" type="parTrans" cxnId="{A1F7D64E-BCFC-446C-A7AC-FFF139EC6BA2}">
      <dgm:prSet/>
      <dgm:spPr/>
      <dgm:t>
        <a:bodyPr/>
        <a:lstStyle/>
        <a:p>
          <a:endParaRPr lang="en-US"/>
        </a:p>
      </dgm:t>
    </dgm:pt>
    <dgm:pt modelId="{7307D285-D11E-440A-9BBE-5E6ACC3CBA90}" type="sibTrans" cxnId="{A1F7D64E-BCFC-446C-A7AC-FFF139EC6BA2}">
      <dgm:prSet/>
      <dgm:spPr/>
      <dgm:t>
        <a:bodyPr/>
        <a:lstStyle/>
        <a:p>
          <a:endParaRPr lang="en-US"/>
        </a:p>
      </dgm:t>
    </dgm:pt>
    <dgm:pt modelId="{9B0B946F-3AEB-4927-92C6-8B29A033D8C6}">
      <dgm:prSet phldrT="[Text]"/>
      <dgm:spPr/>
      <dgm:t>
        <a:bodyPr/>
        <a:lstStyle/>
        <a:p>
          <a:r>
            <a:rPr lang="en-US" dirty="0"/>
            <a:t>Crisis Residential (14+)</a:t>
          </a:r>
        </a:p>
      </dgm:t>
    </dgm:pt>
    <dgm:pt modelId="{CC62C084-8B78-4EC1-B39C-55C2765ED97E}" type="parTrans" cxnId="{611BA4A9-FF10-410A-AF27-E011F3BD31C4}">
      <dgm:prSet/>
      <dgm:spPr/>
      <dgm:t>
        <a:bodyPr/>
        <a:lstStyle/>
        <a:p>
          <a:endParaRPr lang="en-US"/>
        </a:p>
      </dgm:t>
    </dgm:pt>
    <dgm:pt modelId="{A81F3893-CBB1-4438-81B7-49BBF9DA4B86}" type="sibTrans" cxnId="{611BA4A9-FF10-410A-AF27-E011F3BD31C4}">
      <dgm:prSet/>
      <dgm:spPr/>
      <dgm:t>
        <a:bodyPr/>
        <a:lstStyle/>
        <a:p>
          <a:endParaRPr lang="en-US"/>
        </a:p>
      </dgm:t>
    </dgm:pt>
    <dgm:pt modelId="{ACFD3BA1-1FA7-4334-A9D9-D62F3E6F7FAA}">
      <dgm:prSet phldrT="[Text]"/>
      <dgm:spPr/>
      <dgm:t>
        <a:bodyPr/>
        <a:lstStyle/>
        <a:p>
          <a:r>
            <a:rPr lang="en-US" dirty="0"/>
            <a:t>Diversion and Acute Stabilization (14+)</a:t>
          </a:r>
        </a:p>
      </dgm:t>
    </dgm:pt>
    <dgm:pt modelId="{440170A6-4399-4544-952E-08D5BC63E9E6}" type="parTrans" cxnId="{2917DAE1-0A58-4C7B-A006-27F7369F38CE}">
      <dgm:prSet/>
      <dgm:spPr/>
      <dgm:t>
        <a:bodyPr/>
        <a:lstStyle/>
        <a:p>
          <a:endParaRPr lang="en-US"/>
        </a:p>
      </dgm:t>
    </dgm:pt>
    <dgm:pt modelId="{173A3544-F69E-4AA9-8CB5-71AFF7FE6801}" type="sibTrans" cxnId="{2917DAE1-0A58-4C7B-A006-27F7369F38CE}">
      <dgm:prSet/>
      <dgm:spPr/>
      <dgm:t>
        <a:bodyPr/>
        <a:lstStyle/>
        <a:p>
          <a:endParaRPr lang="en-US"/>
        </a:p>
      </dgm:t>
    </dgm:pt>
    <dgm:pt modelId="{C9E9308E-4A81-419D-9EC4-962772BBB1E0}">
      <dgm:prSet phldrT="[Text]"/>
      <dgm:spPr/>
      <dgm:t>
        <a:bodyPr/>
        <a:lstStyle/>
        <a:p>
          <a:r>
            <a:rPr lang="en-US" dirty="0"/>
            <a:t>Community Residential Rehabilitation Host Home </a:t>
          </a:r>
        </a:p>
      </dgm:t>
    </dgm:pt>
    <dgm:pt modelId="{14250734-BA83-4062-BD76-54D85CF0E8EC}" type="parTrans" cxnId="{788F6B77-A8E0-4572-BAEA-E93BB9449D97}">
      <dgm:prSet/>
      <dgm:spPr/>
      <dgm:t>
        <a:bodyPr/>
        <a:lstStyle/>
        <a:p>
          <a:endParaRPr lang="en-US"/>
        </a:p>
      </dgm:t>
    </dgm:pt>
    <dgm:pt modelId="{40D90361-E842-4CD2-9921-777210EDFB4B}" type="sibTrans" cxnId="{788F6B77-A8E0-4572-BAEA-E93BB9449D97}">
      <dgm:prSet/>
      <dgm:spPr/>
      <dgm:t>
        <a:bodyPr/>
        <a:lstStyle/>
        <a:p>
          <a:endParaRPr lang="en-US"/>
        </a:p>
      </dgm:t>
    </dgm:pt>
    <dgm:pt modelId="{CCFFBA55-8CAB-4BDC-8CD5-45F44F8D20B9}">
      <dgm:prSet phldrT="[Text]"/>
      <dgm:spPr/>
      <dgm:t>
        <a:bodyPr/>
        <a:lstStyle/>
        <a:p>
          <a:r>
            <a:rPr lang="en-US" dirty="0"/>
            <a:t>Residential Treatment Facility </a:t>
          </a:r>
        </a:p>
      </dgm:t>
    </dgm:pt>
    <dgm:pt modelId="{A36A0119-75E1-4222-9895-9D937C27A841}" type="parTrans" cxnId="{F857370B-F543-4DF5-8488-49187337E0D0}">
      <dgm:prSet/>
      <dgm:spPr/>
      <dgm:t>
        <a:bodyPr/>
        <a:lstStyle/>
        <a:p>
          <a:endParaRPr lang="en-US"/>
        </a:p>
      </dgm:t>
    </dgm:pt>
    <dgm:pt modelId="{FD90D504-7BB8-46B9-950F-DC82F7E0F4B5}" type="sibTrans" cxnId="{F857370B-F543-4DF5-8488-49187337E0D0}">
      <dgm:prSet/>
      <dgm:spPr/>
      <dgm:t>
        <a:bodyPr/>
        <a:lstStyle/>
        <a:p>
          <a:endParaRPr lang="en-US"/>
        </a:p>
      </dgm:t>
    </dgm:pt>
    <dgm:pt modelId="{D9F9F857-519F-49B3-BED5-C67E360E9829}">
      <dgm:prSet phldrT="[Text]"/>
      <dgm:spPr/>
      <dgm:t>
        <a:bodyPr/>
        <a:lstStyle/>
        <a:p>
          <a:r>
            <a:rPr lang="en-US" dirty="0"/>
            <a:t>Extended Acute Care</a:t>
          </a:r>
        </a:p>
      </dgm:t>
    </dgm:pt>
    <dgm:pt modelId="{24A45C51-FB79-455C-9F54-3368DA2720CE}" type="parTrans" cxnId="{41F2CBF3-B0CD-4DD1-B3A8-E23E36394287}">
      <dgm:prSet/>
      <dgm:spPr/>
      <dgm:t>
        <a:bodyPr/>
        <a:lstStyle/>
        <a:p>
          <a:endParaRPr lang="en-US"/>
        </a:p>
      </dgm:t>
    </dgm:pt>
    <dgm:pt modelId="{24FD5B52-1517-45B6-9414-D037DBD0C22B}" type="sibTrans" cxnId="{41F2CBF3-B0CD-4DD1-B3A8-E23E36394287}">
      <dgm:prSet/>
      <dgm:spPr/>
      <dgm:t>
        <a:bodyPr/>
        <a:lstStyle/>
        <a:p>
          <a:endParaRPr lang="en-US"/>
        </a:p>
      </dgm:t>
    </dgm:pt>
    <dgm:pt modelId="{A6C544ED-FC3E-4977-9536-3099FC305AE6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Joint Planning Team </a:t>
          </a:r>
        </a:p>
      </dgm:t>
    </dgm:pt>
    <dgm:pt modelId="{0831641F-6C36-43AC-9F3C-35DD25B5FD12}" type="parTrans" cxnId="{88DD351A-31AB-4013-A41E-D187E2601E62}">
      <dgm:prSet/>
      <dgm:spPr/>
      <dgm:t>
        <a:bodyPr/>
        <a:lstStyle/>
        <a:p>
          <a:endParaRPr lang="en-US"/>
        </a:p>
      </dgm:t>
    </dgm:pt>
    <dgm:pt modelId="{690C36AA-24C8-40BD-8F31-48137C350A50}" type="sibTrans" cxnId="{88DD351A-31AB-4013-A41E-D187E2601E62}">
      <dgm:prSet/>
      <dgm:spPr/>
      <dgm:t>
        <a:bodyPr/>
        <a:lstStyle/>
        <a:p>
          <a:endParaRPr lang="en-US"/>
        </a:p>
      </dgm:t>
    </dgm:pt>
    <dgm:pt modelId="{0B34C858-D2F8-435B-B51F-CE511A047939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Mobile Transitional Age Youth (18+)</a:t>
          </a:r>
        </a:p>
      </dgm:t>
    </dgm:pt>
    <dgm:pt modelId="{A80C1FAA-70B7-46EC-9F7B-89CB8A048A57}" type="parTrans" cxnId="{2E4C2F61-A0A5-4107-9397-C0C873DD229D}">
      <dgm:prSet/>
      <dgm:spPr/>
      <dgm:t>
        <a:bodyPr/>
        <a:lstStyle/>
        <a:p>
          <a:endParaRPr lang="en-US"/>
        </a:p>
      </dgm:t>
    </dgm:pt>
    <dgm:pt modelId="{05124CD4-B392-4403-A426-95352D3855C0}" type="sibTrans" cxnId="{2E4C2F61-A0A5-4107-9397-C0C873DD229D}">
      <dgm:prSet/>
      <dgm:spPr/>
      <dgm:t>
        <a:bodyPr/>
        <a:lstStyle/>
        <a:p>
          <a:endParaRPr lang="en-US"/>
        </a:p>
      </dgm:t>
    </dgm:pt>
    <dgm:pt modelId="{A7879DF8-9AE9-477E-8645-50D8B85A62B5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Dual Diagnosis Treatment Team (18+)</a:t>
          </a:r>
        </a:p>
      </dgm:t>
    </dgm:pt>
    <dgm:pt modelId="{7325E051-4A33-4BCC-B75C-C9B36EDF5DA6}" type="parTrans" cxnId="{9ADB6F4B-DDF9-4BD7-AA0A-61F9D675CB82}">
      <dgm:prSet/>
      <dgm:spPr/>
      <dgm:t>
        <a:bodyPr/>
        <a:lstStyle/>
        <a:p>
          <a:endParaRPr lang="en-US"/>
        </a:p>
      </dgm:t>
    </dgm:pt>
    <dgm:pt modelId="{AD5B83C5-D760-4EBC-AFF7-143DA334B991}" type="sibTrans" cxnId="{9ADB6F4B-DDF9-4BD7-AA0A-61F9D675CB82}">
      <dgm:prSet/>
      <dgm:spPr/>
      <dgm:t>
        <a:bodyPr/>
        <a:lstStyle/>
        <a:p>
          <a:endParaRPr lang="en-US"/>
        </a:p>
      </dgm:t>
    </dgm:pt>
    <dgm:pt modelId="{8334BC08-49DE-4914-9DA1-176D62CC9FFB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dirty="0"/>
        </a:p>
      </dgm:t>
    </dgm:pt>
    <dgm:pt modelId="{B1028DF4-B026-4B57-BCD2-13881BF6BEEC}" type="parTrans" cxnId="{002AF350-346C-417B-8F2B-57EEFBF35A3D}">
      <dgm:prSet/>
      <dgm:spPr/>
      <dgm:t>
        <a:bodyPr/>
        <a:lstStyle/>
        <a:p>
          <a:endParaRPr lang="en-US"/>
        </a:p>
      </dgm:t>
    </dgm:pt>
    <dgm:pt modelId="{2082D9C7-DCAC-4F7D-BD41-412AAA541300}" type="sibTrans" cxnId="{002AF350-346C-417B-8F2B-57EEFBF35A3D}">
      <dgm:prSet/>
      <dgm:spPr/>
      <dgm:t>
        <a:bodyPr/>
        <a:lstStyle/>
        <a:p>
          <a:endParaRPr lang="en-US"/>
        </a:p>
      </dgm:t>
    </dgm:pt>
    <dgm:pt modelId="{F2131A73-931B-48C4-8149-A785759EE616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Intensive Behavioral Health Services</a:t>
          </a:r>
        </a:p>
      </dgm:t>
    </dgm:pt>
    <dgm:pt modelId="{63F53645-5703-405D-B0F2-B21A2E3FC63E}" type="parTrans" cxnId="{C0008385-D564-4C54-87DE-0F62B187C7CB}">
      <dgm:prSet/>
      <dgm:spPr/>
      <dgm:t>
        <a:bodyPr/>
        <a:lstStyle/>
        <a:p>
          <a:endParaRPr lang="en-US"/>
        </a:p>
      </dgm:t>
    </dgm:pt>
    <dgm:pt modelId="{BB50C2C5-D2FC-463C-B783-9AA3E8E6DCAE}" type="sibTrans" cxnId="{C0008385-D564-4C54-87DE-0F62B187C7CB}">
      <dgm:prSet/>
      <dgm:spPr/>
      <dgm:t>
        <a:bodyPr/>
        <a:lstStyle/>
        <a:p>
          <a:endParaRPr lang="en-US"/>
        </a:p>
      </dgm:t>
    </dgm:pt>
    <dgm:pt modelId="{9853C003-B9D8-4376-8EFC-5CB7EB86B901}">
      <dgm:prSet/>
      <dgm:spPr/>
      <dgm:t>
        <a:bodyPr/>
        <a:lstStyle/>
        <a:p>
          <a:pPr marL="228600" lvl="2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Intensive Family Coaching/mobile PCIT</a:t>
          </a:r>
        </a:p>
      </dgm:t>
    </dgm:pt>
    <dgm:pt modelId="{F81876EC-FFBB-4D98-AE19-8DB96B00E566}" type="parTrans" cxnId="{D5A3B72F-1EDD-4098-A8BA-A17152B8BC68}">
      <dgm:prSet/>
      <dgm:spPr/>
      <dgm:t>
        <a:bodyPr/>
        <a:lstStyle/>
        <a:p>
          <a:endParaRPr lang="en-US"/>
        </a:p>
      </dgm:t>
    </dgm:pt>
    <dgm:pt modelId="{C521047C-74EF-4580-9BA9-138048757FBD}" type="sibTrans" cxnId="{D5A3B72F-1EDD-4098-A8BA-A17152B8BC68}">
      <dgm:prSet/>
      <dgm:spPr/>
      <dgm:t>
        <a:bodyPr/>
        <a:lstStyle/>
        <a:p>
          <a:endParaRPr lang="en-US"/>
        </a:p>
      </dgm:t>
    </dgm:pt>
    <dgm:pt modelId="{CA80591D-5800-4FED-A414-082C7FC21170}">
      <dgm:prSet/>
      <dgm:spPr/>
      <dgm:t>
        <a:bodyPr/>
        <a:lstStyle/>
        <a:p>
          <a:pPr marL="228600" lvl="2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Multisystemic Therapy</a:t>
          </a:r>
        </a:p>
      </dgm:t>
    </dgm:pt>
    <dgm:pt modelId="{66834020-CCE6-495A-A6FD-2AA842659CA0}" type="parTrans" cxnId="{EE16C8FD-FF41-465D-B18F-4E686C5BBF60}">
      <dgm:prSet/>
      <dgm:spPr/>
      <dgm:t>
        <a:bodyPr/>
        <a:lstStyle/>
        <a:p>
          <a:endParaRPr lang="en-US"/>
        </a:p>
      </dgm:t>
    </dgm:pt>
    <dgm:pt modelId="{705F9F48-3FD1-4681-B519-8EE5E6C2A5BF}" type="sibTrans" cxnId="{EE16C8FD-FF41-465D-B18F-4E686C5BBF60}">
      <dgm:prSet/>
      <dgm:spPr/>
      <dgm:t>
        <a:bodyPr/>
        <a:lstStyle/>
        <a:p>
          <a:endParaRPr lang="en-US"/>
        </a:p>
      </dgm:t>
    </dgm:pt>
    <dgm:pt modelId="{AF829CF8-2352-438A-874A-CC1603AB6F9F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Community Treatment Team (18+)</a:t>
          </a:r>
        </a:p>
      </dgm:t>
    </dgm:pt>
    <dgm:pt modelId="{6C8DF8D5-AD3C-4121-8DD9-1D588ADEA43E}" type="parTrans" cxnId="{F79B0A6B-8FDD-4229-BD48-CA536CFA036F}">
      <dgm:prSet/>
      <dgm:spPr/>
      <dgm:t>
        <a:bodyPr/>
        <a:lstStyle/>
        <a:p>
          <a:endParaRPr lang="en-US"/>
        </a:p>
      </dgm:t>
    </dgm:pt>
    <dgm:pt modelId="{05C6EACB-9815-45E5-9752-E03DA66A21C8}" type="sibTrans" cxnId="{F79B0A6B-8FDD-4229-BD48-CA536CFA036F}">
      <dgm:prSet/>
      <dgm:spPr/>
      <dgm:t>
        <a:bodyPr/>
        <a:lstStyle/>
        <a:p>
          <a:endParaRPr lang="en-US"/>
        </a:p>
      </dgm:t>
    </dgm:pt>
    <dgm:pt modelId="{F513E3D4-8625-4D34-A00C-B8BBE81E3F49}">
      <dgm:prSet/>
      <dgm:spPr/>
      <dgm:t>
        <a:bodyPr/>
        <a:lstStyle/>
        <a:p>
          <a:pPr marL="228600" lvl="2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Community School Based Behavioral Health (CSBBH)</a:t>
          </a:r>
        </a:p>
      </dgm:t>
    </dgm:pt>
    <dgm:pt modelId="{F2BE07C9-C63A-421A-B9A4-6017EC719622}" type="parTrans" cxnId="{C9E0398D-8ABB-4E32-8082-CBFB83FD86C6}">
      <dgm:prSet/>
      <dgm:spPr/>
      <dgm:t>
        <a:bodyPr/>
        <a:lstStyle/>
        <a:p>
          <a:endParaRPr lang="en-US"/>
        </a:p>
      </dgm:t>
    </dgm:pt>
    <dgm:pt modelId="{66C9A82A-F4AF-423F-B45D-9BCAFFCC6B69}" type="sibTrans" cxnId="{C9E0398D-8ABB-4E32-8082-CBFB83FD86C6}">
      <dgm:prSet/>
      <dgm:spPr/>
      <dgm:t>
        <a:bodyPr/>
        <a:lstStyle/>
        <a:p>
          <a:endParaRPr lang="en-US"/>
        </a:p>
      </dgm:t>
    </dgm:pt>
    <dgm:pt modelId="{68BCA834-9059-47E9-8FC4-EDFCB83172E0}">
      <dgm:prSet/>
      <dgm:spPr/>
      <dgm:t>
        <a:bodyPr/>
        <a:lstStyle/>
        <a:p>
          <a:pPr marL="228600" lvl="2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Individual IBHS</a:t>
          </a:r>
        </a:p>
      </dgm:t>
    </dgm:pt>
    <dgm:pt modelId="{464083E3-E3DA-4B0A-8FEA-1ACFCF28BAF4}" type="parTrans" cxnId="{D216BF55-030D-4A55-9121-7A167497723B}">
      <dgm:prSet/>
      <dgm:spPr/>
      <dgm:t>
        <a:bodyPr/>
        <a:lstStyle/>
        <a:p>
          <a:endParaRPr lang="en-US"/>
        </a:p>
      </dgm:t>
    </dgm:pt>
    <dgm:pt modelId="{BE1E749C-B6E1-4AD7-9B90-9A778F5CFF2F}" type="sibTrans" cxnId="{D216BF55-030D-4A55-9121-7A167497723B}">
      <dgm:prSet/>
      <dgm:spPr/>
      <dgm:t>
        <a:bodyPr/>
        <a:lstStyle/>
        <a:p>
          <a:endParaRPr lang="en-US"/>
        </a:p>
      </dgm:t>
    </dgm:pt>
    <dgm:pt modelId="{F5F7F3D2-3E9B-4F3B-80FB-903FAD4613E2}">
      <dgm:prSet phldrT="[Text]"/>
      <dgm:spPr/>
      <dgm:t>
        <a:bodyPr/>
        <a:lstStyle/>
        <a:p>
          <a:r>
            <a:rPr lang="en-US" dirty="0"/>
            <a:t>RESPOND (12-18yo)</a:t>
          </a:r>
        </a:p>
      </dgm:t>
    </dgm:pt>
    <dgm:pt modelId="{10350DDD-20F7-4F6D-BAE6-DEF4243AE1BD}" type="parTrans" cxnId="{AB054E3F-9CCE-4861-8AF0-83B0BE033C2C}">
      <dgm:prSet/>
      <dgm:spPr/>
      <dgm:t>
        <a:bodyPr/>
        <a:lstStyle/>
        <a:p>
          <a:endParaRPr lang="en-US"/>
        </a:p>
      </dgm:t>
    </dgm:pt>
    <dgm:pt modelId="{A1EFB484-DF7C-428A-A901-83258E005D5E}" type="sibTrans" cxnId="{AB054E3F-9CCE-4861-8AF0-83B0BE033C2C}">
      <dgm:prSet/>
      <dgm:spPr/>
      <dgm:t>
        <a:bodyPr/>
        <a:lstStyle/>
        <a:p>
          <a:endParaRPr lang="en-US"/>
        </a:p>
      </dgm:t>
    </dgm:pt>
    <dgm:pt modelId="{FA556C43-EF4A-4815-8444-5B121D963B13}">
      <dgm:prSet phldrT="[Text]"/>
      <dgm:spPr/>
      <dgm:t>
        <a:bodyPr/>
        <a:lstStyle/>
        <a:p>
          <a:r>
            <a:rPr lang="en-US" dirty="0"/>
            <a:t>SUD Rehab (14+)</a:t>
          </a:r>
        </a:p>
      </dgm:t>
    </dgm:pt>
    <dgm:pt modelId="{DDE56891-54DA-4379-A6D2-B6A17759A548}" type="parTrans" cxnId="{C9F435FC-AB30-4A29-BDB8-EC57F0AB59A1}">
      <dgm:prSet/>
      <dgm:spPr/>
      <dgm:t>
        <a:bodyPr/>
        <a:lstStyle/>
        <a:p>
          <a:endParaRPr lang="en-US"/>
        </a:p>
      </dgm:t>
    </dgm:pt>
    <dgm:pt modelId="{E6AA7696-8E09-46B3-BB1A-05E55BE272F9}" type="sibTrans" cxnId="{C9F435FC-AB30-4A29-BDB8-EC57F0AB59A1}">
      <dgm:prSet/>
      <dgm:spPr/>
      <dgm:t>
        <a:bodyPr/>
        <a:lstStyle/>
        <a:p>
          <a:endParaRPr lang="en-US"/>
        </a:p>
      </dgm:t>
    </dgm:pt>
    <dgm:pt modelId="{9B6818B5-9B98-4EE5-852C-61BF548AF3BB}">
      <dgm:prSet phldrT="[Text]"/>
      <dgm:spPr/>
      <dgm:t>
        <a:bodyPr/>
        <a:lstStyle/>
        <a:p>
          <a:r>
            <a:rPr lang="en-US" dirty="0"/>
            <a:t>SUD Intensive Outpatient (14+)</a:t>
          </a:r>
        </a:p>
      </dgm:t>
    </dgm:pt>
    <dgm:pt modelId="{E66E58F7-289A-461D-990D-CD3C9AA15B13}" type="parTrans" cxnId="{4FAEAF00-69BA-4885-8DC3-D42B339CC4F7}">
      <dgm:prSet/>
      <dgm:spPr/>
      <dgm:t>
        <a:bodyPr/>
        <a:lstStyle/>
        <a:p>
          <a:endParaRPr lang="en-US"/>
        </a:p>
      </dgm:t>
    </dgm:pt>
    <dgm:pt modelId="{F66FEDC9-B919-4050-865E-FC900AB138F2}" type="sibTrans" cxnId="{4FAEAF00-69BA-4885-8DC3-D42B339CC4F7}">
      <dgm:prSet/>
      <dgm:spPr/>
      <dgm:t>
        <a:bodyPr/>
        <a:lstStyle/>
        <a:p>
          <a:endParaRPr lang="en-US"/>
        </a:p>
      </dgm:t>
    </dgm:pt>
    <dgm:pt modelId="{01145DD2-A504-4BC2-B063-8AA5192D914F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Family Based</a:t>
          </a:r>
        </a:p>
      </dgm:t>
    </dgm:pt>
    <dgm:pt modelId="{80581D13-1EB0-4FDB-BEB4-312FF41B4271}" type="parTrans" cxnId="{F4A4442E-982D-4667-9C4C-286C24460295}">
      <dgm:prSet/>
      <dgm:spPr/>
      <dgm:t>
        <a:bodyPr/>
        <a:lstStyle/>
        <a:p>
          <a:endParaRPr lang="en-US"/>
        </a:p>
      </dgm:t>
    </dgm:pt>
    <dgm:pt modelId="{412FAA9F-38A1-491F-B0E7-ED4EE7366A3D}" type="sibTrans" cxnId="{F4A4442E-982D-4667-9C4C-286C24460295}">
      <dgm:prSet/>
      <dgm:spPr/>
      <dgm:t>
        <a:bodyPr/>
        <a:lstStyle/>
        <a:p>
          <a:endParaRPr lang="en-US"/>
        </a:p>
      </dgm:t>
    </dgm:pt>
    <dgm:pt modelId="{058BD7E4-0C0B-4B0F-87B8-773D53902D72}" type="pres">
      <dgm:prSet presAssocID="{078409B3-C4BA-4C56-803D-DBC36417705F}" presName="Name0" presStyleCnt="0">
        <dgm:presLayoutVars>
          <dgm:dir/>
          <dgm:animLvl val="lvl"/>
          <dgm:resizeHandles val="exact"/>
        </dgm:presLayoutVars>
      </dgm:prSet>
      <dgm:spPr/>
    </dgm:pt>
    <dgm:pt modelId="{F85B0E63-3577-4DCE-B1BC-4ACCC9BE753D}" type="pres">
      <dgm:prSet presAssocID="{99EBB53F-D98D-4339-A02D-E6586D41892C}" presName="composite" presStyleCnt="0"/>
      <dgm:spPr/>
    </dgm:pt>
    <dgm:pt modelId="{7799EFB6-CBD3-41A4-9E89-135B695D6D6A}" type="pres">
      <dgm:prSet presAssocID="{99EBB53F-D98D-4339-A02D-E6586D41892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E9C8C3-9E8E-4D1E-9393-DA8E44F8E120}" type="pres">
      <dgm:prSet presAssocID="{99EBB53F-D98D-4339-A02D-E6586D41892C}" presName="desTx" presStyleLbl="alignAccFollowNode1" presStyleIdx="0" presStyleCnt="3" custLinFactNeighborX="-103">
        <dgm:presLayoutVars>
          <dgm:bulletEnabled val="1"/>
        </dgm:presLayoutVars>
      </dgm:prSet>
      <dgm:spPr/>
    </dgm:pt>
    <dgm:pt modelId="{6DC665DD-790B-42D4-91B0-50346704E368}" type="pres">
      <dgm:prSet presAssocID="{867D6BF8-572E-443F-8FDF-37ADC64C72E5}" presName="space" presStyleCnt="0"/>
      <dgm:spPr/>
    </dgm:pt>
    <dgm:pt modelId="{6CCEA6C1-9524-47E2-8163-5D7D52C22B53}" type="pres">
      <dgm:prSet presAssocID="{A311C0A4-D6D0-4590-BCCE-CE1BD4250472}" presName="composite" presStyleCnt="0"/>
      <dgm:spPr/>
    </dgm:pt>
    <dgm:pt modelId="{8912BCC0-3D66-4A9F-982A-A76F135ED055}" type="pres">
      <dgm:prSet presAssocID="{A311C0A4-D6D0-4590-BCCE-CE1BD42504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5F839F5-E97A-47B8-92B0-F07B17B8C8B2}" type="pres">
      <dgm:prSet presAssocID="{A311C0A4-D6D0-4590-BCCE-CE1BD4250472}" presName="desTx" presStyleLbl="alignAccFollowNode1" presStyleIdx="1" presStyleCnt="3" custLinFactNeighborX="0" custLinFactNeighborY="811">
        <dgm:presLayoutVars>
          <dgm:bulletEnabled val="1"/>
        </dgm:presLayoutVars>
      </dgm:prSet>
      <dgm:spPr/>
    </dgm:pt>
    <dgm:pt modelId="{D4BDE05E-4308-4352-9D7F-D52E08C83C34}" type="pres">
      <dgm:prSet presAssocID="{72DA68CC-6512-4BF7-9881-4E2D394F0EC7}" presName="space" presStyleCnt="0"/>
      <dgm:spPr/>
    </dgm:pt>
    <dgm:pt modelId="{4EC1E0B8-28F8-4B88-8EBB-8B4BFDA0EE59}" type="pres">
      <dgm:prSet presAssocID="{167592D4-B3BA-44CC-A8EC-D9841BFB6E4A}" presName="composite" presStyleCnt="0"/>
      <dgm:spPr/>
    </dgm:pt>
    <dgm:pt modelId="{10F9559C-8AC9-49B9-9D47-09AE07A6A36A}" type="pres">
      <dgm:prSet presAssocID="{167592D4-B3BA-44CC-A8EC-D9841BFB6E4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B7DB6E9-1239-42F7-ACCA-428004C31871}" type="pres">
      <dgm:prSet presAssocID="{167592D4-B3BA-44CC-A8EC-D9841BFB6E4A}" presName="desTx" presStyleLbl="alignAccFollowNode1" presStyleIdx="2" presStyleCnt="3" custLinFactNeighborX="103" custLinFactNeighborY="-2272">
        <dgm:presLayoutVars>
          <dgm:bulletEnabled val="1"/>
        </dgm:presLayoutVars>
      </dgm:prSet>
      <dgm:spPr/>
    </dgm:pt>
  </dgm:ptLst>
  <dgm:cxnLst>
    <dgm:cxn modelId="{4FAEAF00-69BA-4885-8DC3-D42B339CC4F7}" srcId="{99EBB53F-D98D-4339-A02D-E6586D41892C}" destId="{9B6818B5-9B98-4EE5-852C-61BF548AF3BB}" srcOrd="8" destOrd="0" parTransId="{E66E58F7-289A-461D-990D-CD3C9AA15B13}" sibTransId="{F66FEDC9-B919-4050-865E-FC900AB138F2}"/>
    <dgm:cxn modelId="{25329604-FFA4-45DF-AE4B-9005355C166A}" type="presOf" srcId="{B8F15B35-4308-4C27-BD57-238D59B53945}" destId="{42E9C8C3-9E8E-4D1E-9393-DA8E44F8E120}" srcOrd="0" destOrd="8" presId="urn:microsoft.com/office/officeart/2005/8/layout/hList1"/>
    <dgm:cxn modelId="{48F80107-75FC-40A0-BF03-9FC8B1CE1841}" type="presOf" srcId="{39C1F9AF-43EF-4C13-8413-EA7EE5EB3600}" destId="{42E9C8C3-9E8E-4D1E-9393-DA8E44F8E120}" srcOrd="0" destOrd="11" presId="urn:microsoft.com/office/officeart/2005/8/layout/hList1"/>
    <dgm:cxn modelId="{2B4FD407-C80D-4370-A144-00301BA9A7C5}" type="presOf" srcId="{9853C003-B9D8-4376-8EFC-5CB7EB86B901}" destId="{45F839F5-E97A-47B8-92B0-F07B17B8C8B2}" srcOrd="0" destOrd="7" presId="urn:microsoft.com/office/officeart/2005/8/layout/hList1"/>
    <dgm:cxn modelId="{1C896C0A-984E-46F7-A6B6-64910C56AF96}" srcId="{99EBB53F-D98D-4339-A02D-E6586D41892C}" destId="{12C38F68-134E-4F77-92E2-2A7504FD71C9}" srcOrd="4" destOrd="0" parTransId="{7ED8D1B2-07F7-41CF-90F1-A96F7D43B9AE}" sibTransId="{EE53382B-5285-4577-8DC8-60FE022737A9}"/>
    <dgm:cxn modelId="{F857370B-F543-4DF5-8488-49187337E0D0}" srcId="{167592D4-B3BA-44CC-A8EC-D9841BFB6E4A}" destId="{CCFFBA55-8CAB-4BDC-8CD5-45F44F8D20B9}" srcOrd="3" destOrd="0" parTransId="{A36A0119-75E1-4222-9895-9D937C27A841}" sibTransId="{FD90D504-7BB8-46B9-950F-DC82F7E0F4B5}"/>
    <dgm:cxn modelId="{8E35EA0D-FD3D-4775-BBC9-08E696FBF48A}" srcId="{99EBB53F-D98D-4339-A02D-E6586D41892C}" destId="{9D1B77AF-5434-4153-AB1D-38F21DFB7AAC}" srcOrd="1" destOrd="0" parTransId="{6CEDF596-5C77-4FB5-B78D-6370013A56D9}" sibTransId="{4FAB7470-7C0A-4972-9018-92B08A332B88}"/>
    <dgm:cxn modelId="{465AD60E-BACE-4F1D-B5A3-7E381EE61989}" type="presOf" srcId="{99EBB53F-D98D-4339-A02D-E6586D41892C}" destId="{7799EFB6-CBD3-41A4-9E89-135B695D6D6A}" srcOrd="0" destOrd="0" presId="urn:microsoft.com/office/officeart/2005/8/layout/hList1"/>
    <dgm:cxn modelId="{20AE2918-92D0-4F2F-9FA4-7898FA0643CB}" type="presOf" srcId="{A6C544ED-FC3E-4977-9536-3099FC305AE6}" destId="{45F839F5-E97A-47B8-92B0-F07B17B8C8B2}" srcOrd="0" destOrd="0" presId="urn:microsoft.com/office/officeart/2005/8/layout/hList1"/>
    <dgm:cxn modelId="{1EC7F818-7F8F-4250-95CF-791CDAD3F7FE}" type="presOf" srcId="{80ED38B9-243F-4BF8-BF1E-153A3566CBD3}" destId="{42E9C8C3-9E8E-4D1E-9393-DA8E44F8E120}" srcOrd="0" destOrd="2" presId="urn:microsoft.com/office/officeart/2005/8/layout/hList1"/>
    <dgm:cxn modelId="{88DD351A-31AB-4013-A41E-D187E2601E62}" srcId="{A311C0A4-D6D0-4590-BCCE-CE1BD4250472}" destId="{A6C544ED-FC3E-4977-9536-3099FC305AE6}" srcOrd="0" destOrd="0" parTransId="{0831641F-6C36-43AC-9F3C-35DD25B5FD12}" sibTransId="{690C36AA-24C8-40BD-8F31-48137C350A50}"/>
    <dgm:cxn modelId="{A34CF71D-8364-4F89-862A-9A7F316CA488}" type="presOf" srcId="{9D1B77AF-5434-4153-AB1D-38F21DFB7AAC}" destId="{42E9C8C3-9E8E-4D1E-9393-DA8E44F8E120}" srcOrd="0" destOrd="1" presId="urn:microsoft.com/office/officeart/2005/8/layout/hList1"/>
    <dgm:cxn modelId="{379C681E-1E2B-4277-AECE-5C2E96E89D3F}" type="presOf" srcId="{CA80591D-5800-4FED-A414-082C7FC21170}" destId="{45F839F5-E97A-47B8-92B0-F07B17B8C8B2}" srcOrd="0" destOrd="9" presId="urn:microsoft.com/office/officeart/2005/8/layout/hList1"/>
    <dgm:cxn modelId="{FB05881E-3E9A-475B-92DD-E3F99DE5E8E9}" type="presOf" srcId="{192E60BD-D7F8-4E27-8A17-FD208E87417A}" destId="{FB7DB6E9-1239-42F7-ACCA-428004C31871}" srcOrd="0" destOrd="6" presId="urn:microsoft.com/office/officeart/2005/8/layout/hList1"/>
    <dgm:cxn modelId="{9A582924-E938-4C22-A901-36AC9E8F8F24}" type="presOf" srcId="{078409B3-C4BA-4C56-803D-DBC36417705F}" destId="{058BD7E4-0C0B-4B0F-87B8-773D53902D72}" srcOrd="0" destOrd="0" presId="urn:microsoft.com/office/officeart/2005/8/layout/hList1"/>
    <dgm:cxn modelId="{391D5525-145E-4157-BFAA-F88A9D38E7A8}" type="presOf" srcId="{B98A7146-0940-4F29-8276-AF9FEB28188B}" destId="{42E9C8C3-9E8E-4D1E-9393-DA8E44F8E120}" srcOrd="0" destOrd="7" presId="urn:microsoft.com/office/officeart/2005/8/layout/hList1"/>
    <dgm:cxn modelId="{C3E3D826-91A4-4309-83FC-6B2629EF5EBA}" type="presOf" srcId="{68BCA834-9059-47E9-8FC4-EDFCB83172E0}" destId="{45F839F5-E97A-47B8-92B0-F07B17B8C8B2}" srcOrd="0" destOrd="8" presId="urn:microsoft.com/office/officeart/2005/8/layout/hList1"/>
    <dgm:cxn modelId="{5DF4F229-791F-4D7F-B388-42C988F33F84}" type="presOf" srcId="{FA556C43-EF4A-4815-8444-5B121D963B13}" destId="{FB7DB6E9-1239-42F7-ACCA-428004C31871}" srcOrd="0" destOrd="7" presId="urn:microsoft.com/office/officeart/2005/8/layout/hList1"/>
    <dgm:cxn modelId="{F4A4442E-982D-4667-9C4C-286C24460295}" srcId="{A311C0A4-D6D0-4590-BCCE-CE1BD4250472}" destId="{01145DD2-A504-4BC2-B063-8AA5192D914F}" srcOrd="5" destOrd="0" parTransId="{80581D13-1EB0-4FDB-BEB4-312FF41B4271}" sibTransId="{412FAA9F-38A1-491F-B0E7-ED4EE7366A3D}"/>
    <dgm:cxn modelId="{D5A3B72F-1EDD-4098-A8BA-A17152B8BC68}" srcId="{F2131A73-931B-48C4-8149-A785759EE616}" destId="{9853C003-B9D8-4376-8EFC-5CB7EB86B901}" srcOrd="0" destOrd="0" parTransId="{F81876EC-FFBB-4D98-AE19-8DB96B00E566}" sibTransId="{C521047C-74EF-4580-9BA9-138048757FBD}"/>
    <dgm:cxn modelId="{402FBB31-B37A-4457-90C0-412B6986CBCB}" type="presOf" srcId="{167592D4-B3BA-44CC-A8EC-D9841BFB6E4A}" destId="{10F9559C-8AC9-49B9-9D47-09AE07A6A36A}" srcOrd="0" destOrd="0" presId="urn:microsoft.com/office/officeart/2005/8/layout/hList1"/>
    <dgm:cxn modelId="{7FE0483A-426C-401C-82F5-4A4BC6EE60B9}" srcId="{99EBB53F-D98D-4339-A02D-E6586D41892C}" destId="{39C1F9AF-43EF-4C13-8413-EA7EE5EB3600}" srcOrd="9" destOrd="0" parTransId="{0EB06E70-C344-4DF3-9BD7-8B8AC1227576}" sibTransId="{A3FBD401-251F-44CE-8B38-ED684AAD6517}"/>
    <dgm:cxn modelId="{4418683E-AEAB-4A96-B27D-205F3868FD0D}" type="presOf" srcId="{A619DAE5-560B-4399-A0EB-F773CA04F47E}" destId="{42E9C8C3-9E8E-4D1E-9393-DA8E44F8E120}" srcOrd="0" destOrd="3" presId="urn:microsoft.com/office/officeart/2005/8/layout/hList1"/>
    <dgm:cxn modelId="{AB054E3F-9CCE-4861-8AF0-83B0BE033C2C}" srcId="{167592D4-B3BA-44CC-A8EC-D9841BFB6E4A}" destId="{F5F7F3D2-3E9B-4F3B-80FB-903FAD4613E2}" srcOrd="4" destOrd="0" parTransId="{10350DDD-20F7-4F6D-BAE6-DEF4243AE1BD}" sibTransId="{A1EFB484-DF7C-428A-A901-83258E005D5E}"/>
    <dgm:cxn modelId="{B029D73F-2EE5-4027-9931-ACE4B6E7E637}" type="presOf" srcId="{A7879DF8-9AE9-477E-8645-50D8B85A62B5}" destId="{45F839F5-E97A-47B8-92B0-F07B17B8C8B2}" srcOrd="0" destOrd="12" presId="urn:microsoft.com/office/officeart/2005/8/layout/hList1"/>
    <dgm:cxn modelId="{9ACF305B-7387-4CFF-9A7B-82F621B26E36}" type="presOf" srcId="{AF829CF8-2352-438A-874A-CC1603AB6F9F}" destId="{45F839F5-E97A-47B8-92B0-F07B17B8C8B2}" srcOrd="0" destOrd="13" presId="urn:microsoft.com/office/officeart/2005/8/layout/hList1"/>
    <dgm:cxn modelId="{3A01CF5C-A58F-48F0-BA7C-828133E7FD6D}" srcId="{A311C0A4-D6D0-4590-BCCE-CE1BD4250472}" destId="{8C4A1DCF-B00B-4F74-A0B5-E7B320D324E2}" srcOrd="3" destOrd="0" parTransId="{CD5E6A20-27AC-421E-9BD7-2CBAC3472F1A}" sibTransId="{7559AED6-AAAE-4BAE-AF3E-B858D35940A4}"/>
    <dgm:cxn modelId="{43ED195F-0C76-4271-8253-758096F21E11}" type="presOf" srcId="{F513E3D4-8625-4D34-A00C-B8BBE81E3F49}" destId="{45F839F5-E97A-47B8-92B0-F07B17B8C8B2}" srcOrd="0" destOrd="10" presId="urn:microsoft.com/office/officeart/2005/8/layout/hList1"/>
    <dgm:cxn modelId="{2E4C2F61-A0A5-4107-9397-C0C873DD229D}" srcId="{A311C0A4-D6D0-4590-BCCE-CE1BD4250472}" destId="{0B34C858-D2F8-435B-B51F-CE511A047939}" srcOrd="7" destOrd="0" parTransId="{A80C1FAA-70B7-46EC-9F7B-89CB8A048A57}" sibTransId="{05124CD4-B392-4403-A426-95352D3855C0}"/>
    <dgm:cxn modelId="{882EAF44-7648-472B-9429-51A9E41DDD8D}" srcId="{99EBB53F-D98D-4339-A02D-E6586D41892C}" destId="{DC13F4B9-87F2-4D8B-AAE5-5BE9A2D0E12F}" srcOrd="7" destOrd="0" parTransId="{2228A352-FCC0-47A4-BDFA-3007643ECEDD}" sibTransId="{2D76457E-67D6-4E26-81EA-D5C8D4658407}"/>
    <dgm:cxn modelId="{490FC866-1893-4E67-B9F8-486E2784D486}" type="presOf" srcId="{D9F9F857-519F-49B3-BED5-C67E360E9829}" destId="{FB7DB6E9-1239-42F7-ACCA-428004C31871}" srcOrd="0" destOrd="5" presId="urn:microsoft.com/office/officeart/2005/8/layout/hList1"/>
    <dgm:cxn modelId="{D111D547-FF26-4411-9C26-238C118FAF4F}" type="presOf" srcId="{DC13F4B9-87F2-4D8B-AAE5-5BE9A2D0E12F}" destId="{42E9C8C3-9E8E-4D1E-9393-DA8E44F8E120}" srcOrd="0" destOrd="9" presId="urn:microsoft.com/office/officeart/2005/8/layout/hList1"/>
    <dgm:cxn modelId="{BE955749-CF99-44C9-BF1F-AFC407B8B10C}" type="presOf" srcId="{F5F7F3D2-3E9B-4F3B-80FB-903FAD4613E2}" destId="{FB7DB6E9-1239-42F7-ACCA-428004C31871}" srcOrd="0" destOrd="4" presId="urn:microsoft.com/office/officeart/2005/8/layout/hList1"/>
    <dgm:cxn modelId="{F79B0A6B-8FDD-4229-BD48-CA536CFA036F}" srcId="{A311C0A4-D6D0-4590-BCCE-CE1BD4250472}" destId="{AF829CF8-2352-438A-874A-CC1603AB6F9F}" srcOrd="9" destOrd="0" parTransId="{6C8DF8D5-AD3C-4121-8DD9-1D588ADEA43E}" sibTransId="{05C6EACB-9815-45E5-9752-E03DA66A21C8}"/>
    <dgm:cxn modelId="{75892F4B-8693-45C5-8892-2B58C380ED9D}" srcId="{A311C0A4-D6D0-4590-BCCE-CE1BD4250472}" destId="{519DC3C9-DD03-42AE-963A-F5B103981477}" srcOrd="2" destOrd="0" parTransId="{7C2734D5-3DCF-40C5-9B67-F6BF35D32DFB}" sibTransId="{81C36E91-5639-4A5D-ACCA-F0C1DA70BE6A}"/>
    <dgm:cxn modelId="{9ADB6F4B-DDF9-4BD7-AA0A-61F9D675CB82}" srcId="{A311C0A4-D6D0-4590-BCCE-CE1BD4250472}" destId="{A7879DF8-9AE9-477E-8645-50D8B85A62B5}" srcOrd="8" destOrd="0" parTransId="{7325E051-4A33-4BCC-B75C-C9B36EDF5DA6}" sibTransId="{AD5B83C5-D760-4EBC-AFF7-143DA334B991}"/>
    <dgm:cxn modelId="{49BA666E-C2A1-4886-814A-36AA8D446416}" type="presOf" srcId="{9640C1AC-EBCE-44CF-9C8D-132319322B3E}" destId="{42E9C8C3-9E8E-4D1E-9393-DA8E44F8E120}" srcOrd="0" destOrd="6" presId="urn:microsoft.com/office/officeart/2005/8/layout/hList1"/>
    <dgm:cxn modelId="{A1F7D64E-BCFC-446C-A7AC-FFF139EC6BA2}" srcId="{A311C0A4-D6D0-4590-BCCE-CE1BD4250472}" destId="{C363CD61-B843-407D-AE83-81780915ABE6}" srcOrd="4" destOrd="0" parTransId="{DCCF3E27-29DE-4A74-A14C-7F397379E8D1}" sibTransId="{7307D285-D11E-440A-9BBE-5E6ACC3CBA90}"/>
    <dgm:cxn modelId="{B204A06F-8275-41AC-AED7-B4876F6374D8}" srcId="{078409B3-C4BA-4C56-803D-DBC36417705F}" destId="{99EBB53F-D98D-4339-A02D-E6586D41892C}" srcOrd="0" destOrd="0" parTransId="{CAC0589C-5455-4456-BC57-CE382B8F940E}" sibTransId="{867D6BF8-572E-443F-8FDF-37ADC64C72E5}"/>
    <dgm:cxn modelId="{002AF350-346C-417B-8F2B-57EEFBF35A3D}" srcId="{AF829CF8-2352-438A-874A-CC1603AB6F9F}" destId="{8334BC08-49DE-4914-9DA1-176D62CC9FFB}" srcOrd="0" destOrd="0" parTransId="{B1028DF4-B026-4B57-BCD2-13881BF6BEEC}" sibTransId="{2082D9C7-DCAC-4F7D-BD41-412AAA541300}"/>
    <dgm:cxn modelId="{2077E971-F26B-4625-98DE-D9B092EC4EEB}" srcId="{078409B3-C4BA-4C56-803D-DBC36417705F}" destId="{A311C0A4-D6D0-4590-BCCE-CE1BD4250472}" srcOrd="1" destOrd="0" parTransId="{E49A8ABA-24B0-4E33-B2A2-6004041FF14E}" sibTransId="{72DA68CC-6512-4BF7-9881-4E2D394F0EC7}"/>
    <dgm:cxn modelId="{BA477772-B118-45D9-9C25-0F5F1FF4325F}" type="presOf" srcId="{519DC3C9-DD03-42AE-963A-F5B103981477}" destId="{45F839F5-E97A-47B8-92B0-F07B17B8C8B2}" srcOrd="0" destOrd="2" presId="urn:microsoft.com/office/officeart/2005/8/layout/hList1"/>
    <dgm:cxn modelId="{18B18074-F44D-49C0-B930-C94F195AB1FC}" type="presOf" srcId="{A311C0A4-D6D0-4590-BCCE-CE1BD4250472}" destId="{8912BCC0-3D66-4A9F-982A-A76F135ED055}" srcOrd="0" destOrd="0" presId="urn:microsoft.com/office/officeart/2005/8/layout/hList1"/>
    <dgm:cxn modelId="{BD6C6855-AB59-4B5D-8EE4-488F34B50202}" type="presOf" srcId="{ACFD3BA1-1FA7-4334-A9D9-D62F3E6F7FAA}" destId="{FB7DB6E9-1239-42F7-ACCA-428004C31871}" srcOrd="0" destOrd="1" presId="urn:microsoft.com/office/officeart/2005/8/layout/hList1"/>
    <dgm:cxn modelId="{D216BF55-030D-4A55-9121-7A167497723B}" srcId="{F2131A73-931B-48C4-8149-A785759EE616}" destId="{68BCA834-9059-47E9-8FC4-EDFCB83172E0}" srcOrd="1" destOrd="0" parTransId="{464083E3-E3DA-4B0A-8FEA-1ACFCF28BAF4}" sibTransId="{BE1E749C-B6E1-4AD7-9B90-9A778F5CFF2F}"/>
    <dgm:cxn modelId="{5B800D56-3917-4071-B6F0-59C353F1C84B}" srcId="{A311C0A4-D6D0-4590-BCCE-CE1BD4250472}" destId="{0D8F021B-92DE-4E4C-81A1-D818068FE48D}" srcOrd="1" destOrd="0" parTransId="{36662A1B-B408-4C10-91CD-151BC28F88D6}" sibTransId="{EA49E285-38D6-4276-B12A-145923C28C36}"/>
    <dgm:cxn modelId="{788F6B77-A8E0-4572-BAEA-E93BB9449D97}" srcId="{167592D4-B3BA-44CC-A8EC-D9841BFB6E4A}" destId="{C9E9308E-4A81-419D-9EC4-962772BBB1E0}" srcOrd="2" destOrd="0" parTransId="{14250734-BA83-4062-BD76-54D85CF0E8EC}" sibTransId="{40D90361-E842-4CD2-9921-777210EDFB4B}"/>
    <dgm:cxn modelId="{6A014878-4250-48CF-BE69-122B9F794457}" type="presOf" srcId="{1F82BE1A-DCB3-4481-B4D5-4FDA71925517}" destId="{42E9C8C3-9E8E-4D1E-9393-DA8E44F8E120}" srcOrd="0" destOrd="5" presId="urn:microsoft.com/office/officeart/2005/8/layout/hList1"/>
    <dgm:cxn modelId="{ABD46679-738D-412A-BB8B-30E380E2385B}" srcId="{078409B3-C4BA-4C56-803D-DBC36417705F}" destId="{167592D4-B3BA-44CC-A8EC-D9841BFB6E4A}" srcOrd="2" destOrd="0" parTransId="{CB669F62-E064-413F-AB90-1F8A8C5B26A0}" sibTransId="{80D3970C-C805-40DD-81DB-A9A3FC8EB18B}"/>
    <dgm:cxn modelId="{4C19BB79-1D63-4268-AE85-31CAC312AC8A}" type="presOf" srcId="{F2131A73-931B-48C4-8149-A785759EE616}" destId="{45F839F5-E97A-47B8-92B0-F07B17B8C8B2}" srcOrd="0" destOrd="6" presId="urn:microsoft.com/office/officeart/2005/8/layout/hList1"/>
    <dgm:cxn modelId="{A6F0E85A-CCDB-49B0-A1DA-5F63680E65ED}" type="presOf" srcId="{9B0B946F-3AEB-4927-92C6-8B29A033D8C6}" destId="{FB7DB6E9-1239-42F7-ACCA-428004C31871}" srcOrd="0" destOrd="0" presId="urn:microsoft.com/office/officeart/2005/8/layout/hList1"/>
    <dgm:cxn modelId="{B939A87C-368C-4FDA-9394-BA5ECD354AC7}" type="presOf" srcId="{C9E9308E-4A81-419D-9EC4-962772BBB1E0}" destId="{FB7DB6E9-1239-42F7-ACCA-428004C31871}" srcOrd="0" destOrd="2" presId="urn:microsoft.com/office/officeart/2005/8/layout/hList1"/>
    <dgm:cxn modelId="{E86A647D-E22F-4A0E-8447-C763127706A0}" type="presOf" srcId="{9B6818B5-9B98-4EE5-852C-61BF548AF3BB}" destId="{42E9C8C3-9E8E-4D1E-9393-DA8E44F8E120}" srcOrd="0" destOrd="10" presId="urn:microsoft.com/office/officeart/2005/8/layout/hList1"/>
    <dgm:cxn modelId="{C0008385-D564-4C54-87DE-0F62B187C7CB}" srcId="{A311C0A4-D6D0-4590-BCCE-CE1BD4250472}" destId="{F2131A73-931B-48C4-8149-A785759EE616}" srcOrd="6" destOrd="0" parTransId="{63F53645-5703-405D-B0F2-B21A2E3FC63E}" sibTransId="{BB50C2C5-D2FC-463C-B783-9AA3E8E6DCAE}"/>
    <dgm:cxn modelId="{C9E0398D-8ABB-4E32-8082-CBFB83FD86C6}" srcId="{F2131A73-931B-48C4-8149-A785759EE616}" destId="{F513E3D4-8625-4D34-A00C-B8BBE81E3F49}" srcOrd="3" destOrd="0" parTransId="{F2BE07C9-C63A-421A-B9A4-6017EC719622}" sibTransId="{66C9A82A-F4AF-423F-B45D-9BCAFFCC6B69}"/>
    <dgm:cxn modelId="{0E190A92-6B27-4621-AB05-B7B9E80A3CDE}" srcId="{12C38F68-134E-4F77-92E2-2A7504FD71C9}" destId="{9640C1AC-EBCE-44CF-9C8D-132319322B3E}" srcOrd="1" destOrd="0" parTransId="{5C6A0881-C25C-4D51-8556-F9EEAF83B43E}" sibTransId="{C864B0D2-BBA5-4A21-B664-4849B4A73EBB}"/>
    <dgm:cxn modelId="{DF67C994-351A-43B1-9725-4B7089398552}" srcId="{99EBB53F-D98D-4339-A02D-E6586D41892C}" destId="{B98A7146-0940-4F29-8276-AF9FEB28188B}" srcOrd="5" destOrd="0" parTransId="{5D49B1A2-6519-470E-936C-703CFF8F7462}" sibTransId="{0FB86CF8-FBCF-4E83-A858-18C826EEB8B7}"/>
    <dgm:cxn modelId="{ACAD1D95-95A8-481D-A227-878EF80BAE07}" srcId="{99EBB53F-D98D-4339-A02D-E6586D41892C}" destId="{CAB6DA78-D6D7-4BA5-AA27-FD5CE92857D9}" srcOrd="0" destOrd="0" parTransId="{10F64DDE-438E-4476-8711-6E2C95E4C735}" sibTransId="{819062E3-EABE-4259-9E2A-14014D806A49}"/>
    <dgm:cxn modelId="{862E9F9C-086E-444E-9A1D-9E674DFFAC03}" srcId="{99EBB53F-D98D-4339-A02D-E6586D41892C}" destId="{80ED38B9-243F-4BF8-BF1E-153A3566CBD3}" srcOrd="2" destOrd="0" parTransId="{01E7486A-FB7B-46B6-8E0E-B16FDB2A22E1}" sibTransId="{FE5A12E0-98C7-4BF4-9AEC-69BB0B8867B7}"/>
    <dgm:cxn modelId="{1B63419D-A795-4CBB-9F52-3AF35EBD62DF}" type="presOf" srcId="{8334BC08-49DE-4914-9DA1-176D62CC9FFB}" destId="{45F839F5-E97A-47B8-92B0-F07B17B8C8B2}" srcOrd="0" destOrd="14" presId="urn:microsoft.com/office/officeart/2005/8/layout/hList1"/>
    <dgm:cxn modelId="{997754A4-B4DF-4E80-9E01-CE19365E87C2}" type="presOf" srcId="{CAB6DA78-D6D7-4BA5-AA27-FD5CE92857D9}" destId="{42E9C8C3-9E8E-4D1E-9393-DA8E44F8E120}" srcOrd="0" destOrd="0" presId="urn:microsoft.com/office/officeart/2005/8/layout/hList1"/>
    <dgm:cxn modelId="{611BA4A9-FF10-410A-AF27-E011F3BD31C4}" srcId="{167592D4-B3BA-44CC-A8EC-D9841BFB6E4A}" destId="{9B0B946F-3AEB-4927-92C6-8B29A033D8C6}" srcOrd="0" destOrd="0" parTransId="{CC62C084-8B78-4EC1-B39C-55C2765ED97E}" sibTransId="{A81F3893-CBB1-4438-81B7-49BBF9DA4B86}"/>
    <dgm:cxn modelId="{84D2E3B0-4688-4EEE-B1E9-B5166382C659}" type="presOf" srcId="{12C38F68-134E-4F77-92E2-2A7504FD71C9}" destId="{42E9C8C3-9E8E-4D1E-9393-DA8E44F8E120}" srcOrd="0" destOrd="4" presId="urn:microsoft.com/office/officeart/2005/8/layout/hList1"/>
    <dgm:cxn modelId="{81F4B7B9-41DE-4294-8F5D-914CED3BBA57}" type="presOf" srcId="{01145DD2-A504-4BC2-B063-8AA5192D914F}" destId="{45F839F5-E97A-47B8-92B0-F07B17B8C8B2}" srcOrd="0" destOrd="5" presId="urn:microsoft.com/office/officeart/2005/8/layout/hList1"/>
    <dgm:cxn modelId="{9E06B1BB-E732-4635-9914-91A999E632A7}" srcId="{12C38F68-134E-4F77-92E2-2A7504FD71C9}" destId="{1F82BE1A-DCB3-4481-B4D5-4FDA71925517}" srcOrd="0" destOrd="0" parTransId="{5023F74D-0774-4AB8-B0B9-F283DEFB2704}" sibTransId="{AC6F1B74-94E3-40AF-8079-B74AC75ECA4D}"/>
    <dgm:cxn modelId="{BA0566BC-BDD3-43E0-A7A3-75F0B550E9BC}" srcId="{99EBB53F-D98D-4339-A02D-E6586D41892C}" destId="{A619DAE5-560B-4399-A0EB-F773CA04F47E}" srcOrd="3" destOrd="0" parTransId="{CCDBF5F4-CAFF-4515-A5F7-6AB35C1AE2BB}" sibTransId="{9D3DFE1D-637E-4B69-9FDB-FA786CD22534}"/>
    <dgm:cxn modelId="{096DF4C1-72B6-4D21-B53F-D43A8E8A99C9}" type="presOf" srcId="{CCFFBA55-8CAB-4BDC-8CD5-45F44F8D20B9}" destId="{FB7DB6E9-1239-42F7-ACCA-428004C31871}" srcOrd="0" destOrd="3" presId="urn:microsoft.com/office/officeart/2005/8/layout/hList1"/>
    <dgm:cxn modelId="{344208C2-309B-4B6D-86C2-651569CCEAEB}" srcId="{99EBB53F-D98D-4339-A02D-E6586D41892C}" destId="{B8F15B35-4308-4C27-BD57-238D59B53945}" srcOrd="6" destOrd="0" parTransId="{6DF25A97-D79A-4B88-A6EF-40BAB4031BEB}" sibTransId="{CF8298E5-35C3-43A5-9E6D-3145E985E10B}"/>
    <dgm:cxn modelId="{7C1871CF-94A0-4B3D-8D68-4A20B1EF948C}" type="presOf" srcId="{0D8F021B-92DE-4E4C-81A1-D818068FE48D}" destId="{45F839F5-E97A-47B8-92B0-F07B17B8C8B2}" srcOrd="0" destOrd="1" presId="urn:microsoft.com/office/officeart/2005/8/layout/hList1"/>
    <dgm:cxn modelId="{3C2745D7-DFF8-4D4E-8A9B-2C0B5696A514}" type="presOf" srcId="{8C4A1DCF-B00B-4F74-A0B5-E7B320D324E2}" destId="{45F839F5-E97A-47B8-92B0-F07B17B8C8B2}" srcOrd="0" destOrd="3" presId="urn:microsoft.com/office/officeart/2005/8/layout/hList1"/>
    <dgm:cxn modelId="{8EE065D9-66EB-40DE-AF50-98823888321D}" type="presOf" srcId="{C363CD61-B843-407D-AE83-81780915ABE6}" destId="{45F839F5-E97A-47B8-92B0-F07B17B8C8B2}" srcOrd="0" destOrd="4" presId="urn:microsoft.com/office/officeart/2005/8/layout/hList1"/>
    <dgm:cxn modelId="{BE177BDA-02A2-4484-BD5C-463E7711A93C}" type="presOf" srcId="{0B34C858-D2F8-435B-B51F-CE511A047939}" destId="{45F839F5-E97A-47B8-92B0-F07B17B8C8B2}" srcOrd="0" destOrd="11" presId="urn:microsoft.com/office/officeart/2005/8/layout/hList1"/>
    <dgm:cxn modelId="{2917DAE1-0A58-4C7B-A006-27F7369F38CE}" srcId="{167592D4-B3BA-44CC-A8EC-D9841BFB6E4A}" destId="{ACFD3BA1-1FA7-4334-A9D9-D62F3E6F7FAA}" srcOrd="1" destOrd="0" parTransId="{440170A6-4399-4544-952E-08D5BC63E9E6}" sibTransId="{173A3544-F69E-4AA9-8CB5-71AFF7FE6801}"/>
    <dgm:cxn modelId="{945EC1EB-ABC9-47C9-B67A-6D75209A7920}" srcId="{167592D4-B3BA-44CC-A8EC-D9841BFB6E4A}" destId="{192E60BD-D7F8-4E27-8A17-FD208E87417A}" srcOrd="6" destOrd="0" parTransId="{5FE0A0BA-F9D5-4ECB-BD3A-3B2C5A56D33C}" sibTransId="{967694BE-C72C-4228-8BA0-8C1B9F56489D}"/>
    <dgm:cxn modelId="{41F2CBF3-B0CD-4DD1-B3A8-E23E36394287}" srcId="{167592D4-B3BA-44CC-A8EC-D9841BFB6E4A}" destId="{D9F9F857-519F-49B3-BED5-C67E360E9829}" srcOrd="5" destOrd="0" parTransId="{24A45C51-FB79-455C-9F54-3368DA2720CE}" sibTransId="{24FD5B52-1517-45B6-9414-D037DBD0C22B}"/>
    <dgm:cxn modelId="{C9F435FC-AB30-4A29-BDB8-EC57F0AB59A1}" srcId="{167592D4-B3BA-44CC-A8EC-D9841BFB6E4A}" destId="{FA556C43-EF4A-4815-8444-5B121D963B13}" srcOrd="7" destOrd="0" parTransId="{DDE56891-54DA-4379-A6D2-B6A17759A548}" sibTransId="{E6AA7696-8E09-46B3-BB1A-05E55BE272F9}"/>
    <dgm:cxn modelId="{EE16C8FD-FF41-465D-B18F-4E686C5BBF60}" srcId="{F2131A73-931B-48C4-8149-A785759EE616}" destId="{CA80591D-5800-4FED-A414-082C7FC21170}" srcOrd="2" destOrd="0" parTransId="{66834020-CCE6-495A-A6FD-2AA842659CA0}" sibTransId="{705F9F48-3FD1-4681-B519-8EE5E6C2A5BF}"/>
    <dgm:cxn modelId="{0494A238-2F2A-4402-AE8D-725FF054EEA1}" type="presParOf" srcId="{058BD7E4-0C0B-4B0F-87B8-773D53902D72}" destId="{F85B0E63-3577-4DCE-B1BC-4ACCC9BE753D}" srcOrd="0" destOrd="0" presId="urn:microsoft.com/office/officeart/2005/8/layout/hList1"/>
    <dgm:cxn modelId="{B8C82E56-1948-4877-8154-4146C40BA92B}" type="presParOf" srcId="{F85B0E63-3577-4DCE-B1BC-4ACCC9BE753D}" destId="{7799EFB6-CBD3-41A4-9E89-135B695D6D6A}" srcOrd="0" destOrd="0" presId="urn:microsoft.com/office/officeart/2005/8/layout/hList1"/>
    <dgm:cxn modelId="{DF8474E4-D635-4889-8A54-C74A2D6DEC8E}" type="presParOf" srcId="{F85B0E63-3577-4DCE-B1BC-4ACCC9BE753D}" destId="{42E9C8C3-9E8E-4D1E-9393-DA8E44F8E120}" srcOrd="1" destOrd="0" presId="urn:microsoft.com/office/officeart/2005/8/layout/hList1"/>
    <dgm:cxn modelId="{84E77120-6807-4538-91BB-8B6222F233A4}" type="presParOf" srcId="{058BD7E4-0C0B-4B0F-87B8-773D53902D72}" destId="{6DC665DD-790B-42D4-91B0-50346704E368}" srcOrd="1" destOrd="0" presId="urn:microsoft.com/office/officeart/2005/8/layout/hList1"/>
    <dgm:cxn modelId="{4F0540FB-2B91-4A76-B85D-551C137E2B6B}" type="presParOf" srcId="{058BD7E4-0C0B-4B0F-87B8-773D53902D72}" destId="{6CCEA6C1-9524-47E2-8163-5D7D52C22B53}" srcOrd="2" destOrd="0" presId="urn:microsoft.com/office/officeart/2005/8/layout/hList1"/>
    <dgm:cxn modelId="{247CE134-1EA5-4A61-BAE7-30622128E73D}" type="presParOf" srcId="{6CCEA6C1-9524-47E2-8163-5D7D52C22B53}" destId="{8912BCC0-3D66-4A9F-982A-A76F135ED055}" srcOrd="0" destOrd="0" presId="urn:microsoft.com/office/officeart/2005/8/layout/hList1"/>
    <dgm:cxn modelId="{61E9C0D8-B439-419F-9E2C-B9A47642679F}" type="presParOf" srcId="{6CCEA6C1-9524-47E2-8163-5D7D52C22B53}" destId="{45F839F5-E97A-47B8-92B0-F07B17B8C8B2}" srcOrd="1" destOrd="0" presId="urn:microsoft.com/office/officeart/2005/8/layout/hList1"/>
    <dgm:cxn modelId="{EE3B3B7A-5804-4285-AEAE-C6B3DC49479F}" type="presParOf" srcId="{058BD7E4-0C0B-4B0F-87B8-773D53902D72}" destId="{D4BDE05E-4308-4352-9D7F-D52E08C83C34}" srcOrd="3" destOrd="0" presId="urn:microsoft.com/office/officeart/2005/8/layout/hList1"/>
    <dgm:cxn modelId="{18CFA197-057E-4767-9252-25AC62A15CE1}" type="presParOf" srcId="{058BD7E4-0C0B-4B0F-87B8-773D53902D72}" destId="{4EC1E0B8-28F8-4B88-8EBB-8B4BFDA0EE59}" srcOrd="4" destOrd="0" presId="urn:microsoft.com/office/officeart/2005/8/layout/hList1"/>
    <dgm:cxn modelId="{E187E059-C302-4291-9461-9BC6AD63057D}" type="presParOf" srcId="{4EC1E0B8-28F8-4B88-8EBB-8B4BFDA0EE59}" destId="{10F9559C-8AC9-49B9-9D47-09AE07A6A36A}" srcOrd="0" destOrd="0" presId="urn:microsoft.com/office/officeart/2005/8/layout/hList1"/>
    <dgm:cxn modelId="{489F4815-7830-4C4F-B8A9-391D0E618F00}" type="presParOf" srcId="{4EC1E0B8-28F8-4B88-8EBB-8B4BFDA0EE59}" destId="{FB7DB6E9-1239-42F7-ACCA-428004C318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8409B3-C4BA-4C56-803D-DBC3641770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BB53F-D98D-4339-A02D-E6586D41892C}">
      <dgm:prSet phldrT="[Text]"/>
      <dgm:spPr/>
      <dgm:t>
        <a:bodyPr/>
        <a:lstStyle/>
        <a:p>
          <a:r>
            <a:rPr lang="en-US" dirty="0"/>
            <a:t>Ambulatory</a:t>
          </a:r>
        </a:p>
      </dgm:t>
    </dgm:pt>
    <dgm:pt modelId="{CAC0589C-5455-4456-BC57-CE382B8F940E}" type="parTrans" cxnId="{B204A06F-8275-41AC-AED7-B4876F6374D8}">
      <dgm:prSet/>
      <dgm:spPr/>
      <dgm:t>
        <a:bodyPr/>
        <a:lstStyle/>
        <a:p>
          <a:endParaRPr lang="en-US"/>
        </a:p>
      </dgm:t>
    </dgm:pt>
    <dgm:pt modelId="{867D6BF8-572E-443F-8FDF-37ADC64C72E5}" type="sibTrans" cxnId="{B204A06F-8275-41AC-AED7-B4876F6374D8}">
      <dgm:prSet/>
      <dgm:spPr/>
      <dgm:t>
        <a:bodyPr/>
        <a:lstStyle/>
        <a:p>
          <a:endParaRPr lang="en-US"/>
        </a:p>
      </dgm:t>
    </dgm:pt>
    <dgm:pt modelId="{A311C0A4-D6D0-4590-BCCE-CE1BD4250472}">
      <dgm:prSet phldrT="[Text]"/>
      <dgm:spPr/>
      <dgm:t>
        <a:bodyPr/>
        <a:lstStyle/>
        <a:p>
          <a:r>
            <a:rPr lang="en-US" dirty="0"/>
            <a:t>Mobile</a:t>
          </a:r>
        </a:p>
      </dgm:t>
    </dgm:pt>
    <dgm:pt modelId="{E49A8ABA-24B0-4E33-B2A2-6004041FF14E}" type="parTrans" cxnId="{2077E971-F26B-4625-98DE-D9B092EC4EEB}">
      <dgm:prSet/>
      <dgm:spPr/>
      <dgm:t>
        <a:bodyPr/>
        <a:lstStyle/>
        <a:p>
          <a:endParaRPr lang="en-US"/>
        </a:p>
      </dgm:t>
    </dgm:pt>
    <dgm:pt modelId="{72DA68CC-6512-4BF7-9881-4E2D394F0EC7}" type="sibTrans" cxnId="{2077E971-F26B-4625-98DE-D9B092EC4EEB}">
      <dgm:prSet/>
      <dgm:spPr/>
      <dgm:t>
        <a:bodyPr/>
        <a:lstStyle/>
        <a:p>
          <a:endParaRPr lang="en-US"/>
        </a:p>
      </dgm:t>
    </dgm:pt>
    <dgm:pt modelId="{519DC3C9-DD03-42AE-963A-F5B103981477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Certified Peer Support </a:t>
          </a:r>
        </a:p>
      </dgm:t>
    </dgm:pt>
    <dgm:pt modelId="{7C2734D5-3DCF-40C5-9B67-F6BF35D32DFB}" type="parTrans" cxnId="{75892F4B-8693-45C5-8892-2B58C380ED9D}">
      <dgm:prSet/>
      <dgm:spPr/>
      <dgm:t>
        <a:bodyPr/>
        <a:lstStyle/>
        <a:p>
          <a:endParaRPr lang="en-US"/>
        </a:p>
      </dgm:t>
    </dgm:pt>
    <dgm:pt modelId="{81C36E91-5639-4A5D-ACCA-F0C1DA70BE6A}" type="sibTrans" cxnId="{75892F4B-8693-45C5-8892-2B58C380ED9D}">
      <dgm:prSet/>
      <dgm:spPr/>
      <dgm:t>
        <a:bodyPr/>
        <a:lstStyle/>
        <a:p>
          <a:endParaRPr lang="en-US"/>
        </a:p>
      </dgm:t>
    </dgm:pt>
    <dgm:pt modelId="{167592D4-B3BA-44CC-A8EC-D9841BFB6E4A}">
      <dgm:prSet phldrT="[Text]"/>
      <dgm:spPr/>
      <dgm:t>
        <a:bodyPr/>
        <a:lstStyle/>
        <a:p>
          <a:r>
            <a:rPr lang="en-US" dirty="0"/>
            <a:t>Acute/Residential</a:t>
          </a:r>
        </a:p>
      </dgm:t>
    </dgm:pt>
    <dgm:pt modelId="{CB669F62-E064-413F-AB90-1F8A8C5B26A0}" type="parTrans" cxnId="{ABD46679-738D-412A-BB8B-30E380E2385B}">
      <dgm:prSet/>
      <dgm:spPr/>
      <dgm:t>
        <a:bodyPr/>
        <a:lstStyle/>
        <a:p>
          <a:endParaRPr lang="en-US"/>
        </a:p>
      </dgm:t>
    </dgm:pt>
    <dgm:pt modelId="{80D3970C-C805-40DD-81DB-A9A3FC8EB18B}" type="sibTrans" cxnId="{ABD46679-738D-412A-BB8B-30E380E2385B}">
      <dgm:prSet/>
      <dgm:spPr/>
      <dgm:t>
        <a:bodyPr/>
        <a:lstStyle/>
        <a:p>
          <a:endParaRPr lang="en-US"/>
        </a:p>
      </dgm:t>
    </dgm:pt>
    <dgm:pt modelId="{192E60BD-D7F8-4E27-8A17-FD208E87417A}">
      <dgm:prSet phldrT="[Text]" custT="1"/>
      <dgm:spPr/>
      <dgm:t>
        <a:bodyPr/>
        <a:lstStyle/>
        <a:p>
          <a:r>
            <a:rPr lang="en-US" sz="1600" dirty="0"/>
            <a:t>Inpatient Mental Health </a:t>
          </a:r>
        </a:p>
      </dgm:t>
    </dgm:pt>
    <dgm:pt modelId="{5FE0A0BA-F9D5-4ECB-BD3A-3B2C5A56D33C}" type="parTrans" cxnId="{945EC1EB-ABC9-47C9-B67A-6D75209A7920}">
      <dgm:prSet/>
      <dgm:spPr/>
      <dgm:t>
        <a:bodyPr/>
        <a:lstStyle/>
        <a:p>
          <a:endParaRPr lang="en-US"/>
        </a:p>
      </dgm:t>
    </dgm:pt>
    <dgm:pt modelId="{967694BE-C72C-4228-8BA0-8C1B9F56489D}" type="sibTrans" cxnId="{945EC1EB-ABC9-47C9-B67A-6D75209A7920}">
      <dgm:prSet/>
      <dgm:spPr/>
      <dgm:t>
        <a:bodyPr/>
        <a:lstStyle/>
        <a:p>
          <a:endParaRPr lang="en-US"/>
        </a:p>
      </dgm:t>
    </dgm:pt>
    <dgm:pt modelId="{8C4A1DCF-B00B-4F74-A0B5-E7B320D324E2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Mobile Psych Rehab </a:t>
          </a:r>
        </a:p>
      </dgm:t>
    </dgm:pt>
    <dgm:pt modelId="{CD5E6A20-27AC-421E-9BD7-2CBAC3472F1A}" type="parTrans" cxnId="{3A01CF5C-A58F-48F0-BA7C-828133E7FD6D}">
      <dgm:prSet/>
      <dgm:spPr/>
      <dgm:t>
        <a:bodyPr/>
        <a:lstStyle/>
        <a:p>
          <a:endParaRPr lang="en-US"/>
        </a:p>
      </dgm:t>
    </dgm:pt>
    <dgm:pt modelId="{7559AED6-AAAE-4BAE-AF3E-B858D35940A4}" type="sibTrans" cxnId="{3A01CF5C-A58F-48F0-BA7C-828133E7FD6D}">
      <dgm:prSet/>
      <dgm:spPr/>
      <dgm:t>
        <a:bodyPr/>
        <a:lstStyle/>
        <a:p>
          <a:endParaRPr lang="en-US"/>
        </a:p>
      </dgm:t>
    </dgm:pt>
    <dgm:pt modelId="{DC13F4B9-87F2-4D8B-AAE5-5BE9A2D0E12F}">
      <dgm:prSet phldrT="[Text]" custT="1"/>
      <dgm:spPr/>
      <dgm:t>
        <a:bodyPr/>
        <a:lstStyle/>
        <a:p>
          <a:r>
            <a:rPr lang="en-US" sz="1600" dirty="0"/>
            <a:t>Walk in Crisis </a:t>
          </a:r>
        </a:p>
      </dgm:t>
    </dgm:pt>
    <dgm:pt modelId="{2228A352-FCC0-47A4-BDFA-3007643ECEDD}" type="parTrans" cxnId="{882EAF44-7648-472B-9429-51A9E41DDD8D}">
      <dgm:prSet/>
      <dgm:spPr/>
      <dgm:t>
        <a:bodyPr/>
        <a:lstStyle/>
        <a:p>
          <a:endParaRPr lang="en-US"/>
        </a:p>
      </dgm:t>
    </dgm:pt>
    <dgm:pt modelId="{2D76457E-67D6-4E26-81EA-D5C8D4658407}" type="sibTrans" cxnId="{882EAF44-7648-472B-9429-51A9E41DDD8D}">
      <dgm:prSet/>
      <dgm:spPr/>
      <dgm:t>
        <a:bodyPr/>
        <a:lstStyle/>
        <a:p>
          <a:endParaRPr lang="en-US"/>
        </a:p>
      </dgm:t>
    </dgm:pt>
    <dgm:pt modelId="{CAB6DA78-D6D7-4BA5-AA27-FD5CE92857D9}">
      <dgm:prSet phldrT="[Text]" custT="1"/>
      <dgm:spPr/>
      <dgm:t>
        <a:bodyPr/>
        <a:lstStyle/>
        <a:p>
          <a:r>
            <a:rPr lang="en-US" sz="1600" dirty="0"/>
            <a:t>Outpatient</a:t>
          </a:r>
        </a:p>
      </dgm:t>
    </dgm:pt>
    <dgm:pt modelId="{10F64DDE-438E-4476-8711-6E2C95E4C735}" type="parTrans" cxnId="{ACAD1D95-95A8-481D-A227-878EF80BAE07}">
      <dgm:prSet/>
      <dgm:spPr/>
      <dgm:t>
        <a:bodyPr/>
        <a:lstStyle/>
        <a:p>
          <a:endParaRPr lang="en-US"/>
        </a:p>
      </dgm:t>
    </dgm:pt>
    <dgm:pt modelId="{819062E3-EABE-4259-9E2A-14014D806A49}" type="sibTrans" cxnId="{ACAD1D95-95A8-481D-A227-878EF80BAE07}">
      <dgm:prSet/>
      <dgm:spPr/>
      <dgm:t>
        <a:bodyPr/>
        <a:lstStyle/>
        <a:p>
          <a:endParaRPr lang="en-US"/>
        </a:p>
      </dgm:t>
    </dgm:pt>
    <dgm:pt modelId="{9D1B77AF-5434-4153-AB1D-38F21DFB7AAC}">
      <dgm:prSet phldrT="[Text]" custT="1"/>
      <dgm:spPr/>
      <dgm:t>
        <a:bodyPr/>
        <a:lstStyle/>
        <a:p>
          <a:r>
            <a:rPr lang="en-US" sz="1600" dirty="0"/>
            <a:t>Specialized Outpatient</a:t>
          </a:r>
        </a:p>
      </dgm:t>
    </dgm:pt>
    <dgm:pt modelId="{6CEDF596-5C77-4FB5-B78D-6370013A56D9}" type="parTrans" cxnId="{8E35EA0D-FD3D-4775-BBC9-08E696FBF48A}">
      <dgm:prSet/>
      <dgm:spPr/>
      <dgm:t>
        <a:bodyPr/>
        <a:lstStyle/>
        <a:p>
          <a:endParaRPr lang="en-US"/>
        </a:p>
      </dgm:t>
    </dgm:pt>
    <dgm:pt modelId="{4FAB7470-7C0A-4972-9018-92B08A332B88}" type="sibTrans" cxnId="{8E35EA0D-FD3D-4775-BBC9-08E696FBF48A}">
      <dgm:prSet/>
      <dgm:spPr/>
      <dgm:t>
        <a:bodyPr/>
        <a:lstStyle/>
        <a:p>
          <a:endParaRPr lang="en-US"/>
        </a:p>
      </dgm:t>
    </dgm:pt>
    <dgm:pt modelId="{80ED38B9-243F-4BF8-BF1E-153A3566CBD3}">
      <dgm:prSet phldrT="[Text]" custT="1"/>
      <dgm:spPr/>
      <dgm:t>
        <a:bodyPr/>
        <a:lstStyle/>
        <a:p>
          <a:r>
            <a:rPr lang="en-US" sz="1600" dirty="0"/>
            <a:t>Site Based Psych Rehab </a:t>
          </a:r>
        </a:p>
      </dgm:t>
    </dgm:pt>
    <dgm:pt modelId="{01E7486A-FB7B-46B6-8E0E-B16FDB2A22E1}" type="parTrans" cxnId="{862E9F9C-086E-444E-9A1D-9E674DFFAC03}">
      <dgm:prSet/>
      <dgm:spPr/>
      <dgm:t>
        <a:bodyPr/>
        <a:lstStyle/>
        <a:p>
          <a:endParaRPr lang="en-US"/>
        </a:p>
      </dgm:t>
    </dgm:pt>
    <dgm:pt modelId="{FE5A12E0-98C7-4BF4-9AEC-69BB0B8867B7}" type="sibTrans" cxnId="{862E9F9C-086E-444E-9A1D-9E674DFFAC03}">
      <dgm:prSet/>
      <dgm:spPr/>
      <dgm:t>
        <a:bodyPr/>
        <a:lstStyle/>
        <a:p>
          <a:endParaRPr lang="en-US"/>
        </a:p>
      </dgm:t>
    </dgm:pt>
    <dgm:pt modelId="{A619DAE5-560B-4399-A0EB-F773CA04F47E}">
      <dgm:prSet phldrT="[Text]" custT="1"/>
      <dgm:spPr/>
      <dgm:t>
        <a:bodyPr/>
        <a:lstStyle/>
        <a:p>
          <a:r>
            <a:rPr lang="en-US" sz="1600" dirty="0"/>
            <a:t>Social Rehab</a:t>
          </a:r>
        </a:p>
      </dgm:t>
    </dgm:pt>
    <dgm:pt modelId="{CCDBF5F4-CAFF-4515-A5F7-6AB35C1AE2BB}" type="parTrans" cxnId="{BA0566BC-BDD3-43E0-A7A3-75F0B550E9BC}">
      <dgm:prSet/>
      <dgm:spPr/>
      <dgm:t>
        <a:bodyPr/>
        <a:lstStyle/>
        <a:p>
          <a:endParaRPr lang="en-US"/>
        </a:p>
      </dgm:t>
    </dgm:pt>
    <dgm:pt modelId="{9D3DFE1D-637E-4B69-9FDB-FA786CD22534}" type="sibTrans" cxnId="{BA0566BC-BDD3-43E0-A7A3-75F0B550E9BC}">
      <dgm:prSet/>
      <dgm:spPr/>
      <dgm:t>
        <a:bodyPr/>
        <a:lstStyle/>
        <a:p>
          <a:endParaRPr lang="en-US"/>
        </a:p>
      </dgm:t>
    </dgm:pt>
    <dgm:pt modelId="{B8F15B35-4308-4C27-BD57-238D59B53945}">
      <dgm:prSet phldrT="[Text]" custT="1"/>
      <dgm:spPr/>
      <dgm:t>
        <a:bodyPr/>
        <a:lstStyle/>
        <a:p>
          <a:r>
            <a:rPr lang="en-US" sz="1600" dirty="0"/>
            <a:t>Partial Hospitalization (MH/SUD)</a:t>
          </a:r>
        </a:p>
      </dgm:t>
    </dgm:pt>
    <dgm:pt modelId="{6DF25A97-D79A-4B88-A6EF-40BAB4031BEB}" type="parTrans" cxnId="{344208C2-309B-4B6D-86C2-651569CCEAEB}">
      <dgm:prSet/>
      <dgm:spPr/>
      <dgm:t>
        <a:bodyPr/>
        <a:lstStyle/>
        <a:p>
          <a:endParaRPr lang="en-US"/>
        </a:p>
      </dgm:t>
    </dgm:pt>
    <dgm:pt modelId="{CF8298E5-35C3-43A5-9E6D-3145E985E10B}" type="sibTrans" cxnId="{344208C2-309B-4B6D-86C2-651569CCEAEB}">
      <dgm:prSet/>
      <dgm:spPr/>
      <dgm:t>
        <a:bodyPr/>
        <a:lstStyle/>
        <a:p>
          <a:endParaRPr lang="en-US"/>
        </a:p>
      </dgm:t>
    </dgm:pt>
    <dgm:pt modelId="{C363CD61-B843-407D-AE83-81780915ABE6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Mobile and Phone Crisis</a:t>
          </a:r>
        </a:p>
      </dgm:t>
    </dgm:pt>
    <dgm:pt modelId="{DCCF3E27-29DE-4A74-A14C-7F397379E8D1}" type="parTrans" cxnId="{A1F7D64E-BCFC-446C-A7AC-FFF139EC6BA2}">
      <dgm:prSet/>
      <dgm:spPr/>
      <dgm:t>
        <a:bodyPr/>
        <a:lstStyle/>
        <a:p>
          <a:endParaRPr lang="en-US"/>
        </a:p>
      </dgm:t>
    </dgm:pt>
    <dgm:pt modelId="{7307D285-D11E-440A-9BBE-5E6ACC3CBA90}" type="sibTrans" cxnId="{A1F7D64E-BCFC-446C-A7AC-FFF139EC6BA2}">
      <dgm:prSet/>
      <dgm:spPr/>
      <dgm:t>
        <a:bodyPr/>
        <a:lstStyle/>
        <a:p>
          <a:endParaRPr lang="en-US"/>
        </a:p>
      </dgm:t>
    </dgm:pt>
    <dgm:pt modelId="{9B0B946F-3AEB-4927-92C6-8B29A033D8C6}">
      <dgm:prSet phldrT="[Text]" custT="1"/>
      <dgm:spPr/>
      <dgm:t>
        <a:bodyPr/>
        <a:lstStyle/>
        <a:p>
          <a:r>
            <a:rPr lang="en-US" sz="1600" dirty="0"/>
            <a:t>Crisis Residential </a:t>
          </a:r>
        </a:p>
      </dgm:t>
    </dgm:pt>
    <dgm:pt modelId="{CC62C084-8B78-4EC1-B39C-55C2765ED97E}" type="parTrans" cxnId="{611BA4A9-FF10-410A-AF27-E011F3BD31C4}">
      <dgm:prSet/>
      <dgm:spPr/>
      <dgm:t>
        <a:bodyPr/>
        <a:lstStyle/>
        <a:p>
          <a:endParaRPr lang="en-US"/>
        </a:p>
      </dgm:t>
    </dgm:pt>
    <dgm:pt modelId="{A81F3893-CBB1-4438-81B7-49BBF9DA4B86}" type="sibTrans" cxnId="{611BA4A9-FF10-410A-AF27-E011F3BD31C4}">
      <dgm:prSet/>
      <dgm:spPr/>
      <dgm:t>
        <a:bodyPr/>
        <a:lstStyle/>
        <a:p>
          <a:endParaRPr lang="en-US"/>
        </a:p>
      </dgm:t>
    </dgm:pt>
    <dgm:pt modelId="{ACFD3BA1-1FA7-4334-A9D9-D62F3E6F7FAA}">
      <dgm:prSet phldrT="[Text]" custT="1"/>
      <dgm:spPr/>
      <dgm:t>
        <a:bodyPr/>
        <a:lstStyle/>
        <a:p>
          <a:r>
            <a:rPr lang="en-US" sz="1600" dirty="0"/>
            <a:t>Diversion and Acute Stabilization </a:t>
          </a:r>
        </a:p>
      </dgm:t>
    </dgm:pt>
    <dgm:pt modelId="{440170A6-4399-4544-952E-08D5BC63E9E6}" type="parTrans" cxnId="{2917DAE1-0A58-4C7B-A006-27F7369F38CE}">
      <dgm:prSet/>
      <dgm:spPr/>
      <dgm:t>
        <a:bodyPr/>
        <a:lstStyle/>
        <a:p>
          <a:endParaRPr lang="en-US"/>
        </a:p>
      </dgm:t>
    </dgm:pt>
    <dgm:pt modelId="{173A3544-F69E-4AA9-8CB5-71AFF7FE6801}" type="sibTrans" cxnId="{2917DAE1-0A58-4C7B-A006-27F7369F38CE}">
      <dgm:prSet/>
      <dgm:spPr/>
      <dgm:t>
        <a:bodyPr/>
        <a:lstStyle/>
        <a:p>
          <a:endParaRPr lang="en-US"/>
        </a:p>
      </dgm:t>
    </dgm:pt>
    <dgm:pt modelId="{C9E9308E-4A81-419D-9EC4-962772BBB1E0}">
      <dgm:prSet phldrT="[Text]" custT="1"/>
      <dgm:spPr/>
      <dgm:t>
        <a:bodyPr/>
        <a:lstStyle/>
        <a:p>
          <a:r>
            <a:rPr lang="en-US" sz="1600" dirty="0"/>
            <a:t>Community Residential Rehabilitation  </a:t>
          </a:r>
        </a:p>
      </dgm:t>
    </dgm:pt>
    <dgm:pt modelId="{14250734-BA83-4062-BD76-54D85CF0E8EC}" type="parTrans" cxnId="{788F6B77-A8E0-4572-BAEA-E93BB9449D97}">
      <dgm:prSet/>
      <dgm:spPr/>
      <dgm:t>
        <a:bodyPr/>
        <a:lstStyle/>
        <a:p>
          <a:endParaRPr lang="en-US"/>
        </a:p>
      </dgm:t>
    </dgm:pt>
    <dgm:pt modelId="{40D90361-E842-4CD2-9921-777210EDFB4B}" type="sibTrans" cxnId="{788F6B77-A8E0-4572-BAEA-E93BB9449D97}">
      <dgm:prSet/>
      <dgm:spPr/>
      <dgm:t>
        <a:bodyPr/>
        <a:lstStyle/>
        <a:p>
          <a:endParaRPr lang="en-US"/>
        </a:p>
      </dgm:t>
    </dgm:pt>
    <dgm:pt modelId="{CCFFBA55-8CAB-4BDC-8CD5-45F44F8D20B9}">
      <dgm:prSet phldrT="[Text]" custT="1"/>
      <dgm:spPr/>
      <dgm:t>
        <a:bodyPr/>
        <a:lstStyle/>
        <a:p>
          <a:r>
            <a:rPr lang="en-US" sz="1600" dirty="0"/>
            <a:t>Long Term Residential Treatment Facility (LTSR)</a:t>
          </a:r>
        </a:p>
      </dgm:t>
    </dgm:pt>
    <dgm:pt modelId="{A36A0119-75E1-4222-9895-9D937C27A841}" type="parTrans" cxnId="{F857370B-F543-4DF5-8488-49187337E0D0}">
      <dgm:prSet/>
      <dgm:spPr/>
      <dgm:t>
        <a:bodyPr/>
        <a:lstStyle/>
        <a:p>
          <a:endParaRPr lang="en-US"/>
        </a:p>
      </dgm:t>
    </dgm:pt>
    <dgm:pt modelId="{FD90D504-7BB8-46B9-950F-DC82F7E0F4B5}" type="sibTrans" cxnId="{F857370B-F543-4DF5-8488-49187337E0D0}">
      <dgm:prSet/>
      <dgm:spPr/>
      <dgm:t>
        <a:bodyPr/>
        <a:lstStyle/>
        <a:p>
          <a:endParaRPr lang="en-US"/>
        </a:p>
      </dgm:t>
    </dgm:pt>
    <dgm:pt modelId="{D9F9F857-519F-49B3-BED5-C67E360E9829}">
      <dgm:prSet phldrT="[Text]" custT="1"/>
      <dgm:spPr/>
      <dgm:t>
        <a:bodyPr/>
        <a:lstStyle/>
        <a:p>
          <a:r>
            <a:rPr lang="en-US" sz="1600" dirty="0"/>
            <a:t>Extended Acute Care</a:t>
          </a:r>
        </a:p>
      </dgm:t>
    </dgm:pt>
    <dgm:pt modelId="{24A45C51-FB79-455C-9F54-3368DA2720CE}" type="parTrans" cxnId="{41F2CBF3-B0CD-4DD1-B3A8-E23E36394287}">
      <dgm:prSet/>
      <dgm:spPr/>
      <dgm:t>
        <a:bodyPr/>
        <a:lstStyle/>
        <a:p>
          <a:endParaRPr lang="en-US"/>
        </a:p>
      </dgm:t>
    </dgm:pt>
    <dgm:pt modelId="{24FD5B52-1517-45B6-9414-D037DBD0C22B}" type="sibTrans" cxnId="{41F2CBF3-B0CD-4DD1-B3A8-E23E36394287}">
      <dgm:prSet/>
      <dgm:spPr/>
      <dgm:t>
        <a:bodyPr/>
        <a:lstStyle/>
        <a:p>
          <a:endParaRPr lang="en-US"/>
        </a:p>
      </dgm:t>
    </dgm:pt>
    <dgm:pt modelId="{A6C544ED-FC3E-4977-9536-3099FC305AE6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Blended Service Coordination</a:t>
          </a:r>
        </a:p>
      </dgm:t>
    </dgm:pt>
    <dgm:pt modelId="{0831641F-6C36-43AC-9F3C-35DD25B5FD12}" type="parTrans" cxnId="{88DD351A-31AB-4013-A41E-D187E2601E62}">
      <dgm:prSet/>
      <dgm:spPr/>
      <dgm:t>
        <a:bodyPr/>
        <a:lstStyle/>
        <a:p>
          <a:endParaRPr lang="en-US"/>
        </a:p>
      </dgm:t>
    </dgm:pt>
    <dgm:pt modelId="{690C36AA-24C8-40BD-8F31-48137C350A50}" type="sibTrans" cxnId="{88DD351A-31AB-4013-A41E-D187E2601E62}">
      <dgm:prSet/>
      <dgm:spPr/>
      <dgm:t>
        <a:bodyPr/>
        <a:lstStyle/>
        <a:p>
          <a:endParaRPr lang="en-US"/>
        </a:p>
      </dgm:t>
    </dgm:pt>
    <dgm:pt modelId="{0B34C858-D2F8-435B-B51F-CE511A047939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Mobile Transitional Age Youth (18+)</a:t>
          </a:r>
        </a:p>
      </dgm:t>
    </dgm:pt>
    <dgm:pt modelId="{A80C1FAA-70B7-46EC-9F7B-89CB8A048A57}" type="parTrans" cxnId="{2E4C2F61-A0A5-4107-9397-C0C873DD229D}">
      <dgm:prSet/>
      <dgm:spPr/>
      <dgm:t>
        <a:bodyPr/>
        <a:lstStyle/>
        <a:p>
          <a:endParaRPr lang="en-US"/>
        </a:p>
      </dgm:t>
    </dgm:pt>
    <dgm:pt modelId="{05124CD4-B392-4403-A426-95352D3855C0}" type="sibTrans" cxnId="{2E4C2F61-A0A5-4107-9397-C0C873DD229D}">
      <dgm:prSet/>
      <dgm:spPr/>
      <dgm:t>
        <a:bodyPr/>
        <a:lstStyle/>
        <a:p>
          <a:endParaRPr lang="en-US"/>
        </a:p>
      </dgm:t>
    </dgm:pt>
    <dgm:pt modelId="{A7879DF8-9AE9-477E-8645-50D8B85A62B5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Dual Diagnosis Treatment Team (DDTT)</a:t>
          </a:r>
        </a:p>
      </dgm:t>
    </dgm:pt>
    <dgm:pt modelId="{7325E051-4A33-4BCC-B75C-C9B36EDF5DA6}" type="parTrans" cxnId="{9ADB6F4B-DDF9-4BD7-AA0A-61F9D675CB82}">
      <dgm:prSet/>
      <dgm:spPr/>
      <dgm:t>
        <a:bodyPr/>
        <a:lstStyle/>
        <a:p>
          <a:endParaRPr lang="en-US"/>
        </a:p>
      </dgm:t>
    </dgm:pt>
    <dgm:pt modelId="{AD5B83C5-D760-4EBC-AFF7-143DA334B991}" type="sibTrans" cxnId="{9ADB6F4B-DDF9-4BD7-AA0A-61F9D675CB82}">
      <dgm:prSet/>
      <dgm:spPr/>
      <dgm:t>
        <a:bodyPr/>
        <a:lstStyle/>
        <a:p>
          <a:endParaRPr lang="en-US"/>
        </a:p>
      </dgm:t>
    </dgm:pt>
    <dgm:pt modelId="{8334BC08-49DE-4914-9DA1-176D62CC9FFB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dirty="0"/>
        </a:p>
      </dgm:t>
    </dgm:pt>
    <dgm:pt modelId="{B1028DF4-B026-4B57-BCD2-13881BF6BEEC}" type="parTrans" cxnId="{002AF350-346C-417B-8F2B-57EEFBF35A3D}">
      <dgm:prSet/>
      <dgm:spPr/>
      <dgm:t>
        <a:bodyPr/>
        <a:lstStyle/>
        <a:p>
          <a:endParaRPr lang="en-US"/>
        </a:p>
      </dgm:t>
    </dgm:pt>
    <dgm:pt modelId="{2082D9C7-DCAC-4F7D-BD41-412AAA541300}" type="sibTrans" cxnId="{002AF350-346C-417B-8F2B-57EEFBF35A3D}">
      <dgm:prSet/>
      <dgm:spPr/>
      <dgm:t>
        <a:bodyPr/>
        <a:lstStyle/>
        <a:p>
          <a:endParaRPr lang="en-US"/>
        </a:p>
      </dgm:t>
    </dgm:pt>
    <dgm:pt modelId="{AF829CF8-2352-438A-874A-CC1603AB6F9F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Community Treatment Team (18+)</a:t>
          </a:r>
        </a:p>
      </dgm:t>
    </dgm:pt>
    <dgm:pt modelId="{6C8DF8D5-AD3C-4121-8DD9-1D588ADEA43E}" type="parTrans" cxnId="{F79B0A6B-8FDD-4229-BD48-CA536CFA036F}">
      <dgm:prSet/>
      <dgm:spPr/>
      <dgm:t>
        <a:bodyPr/>
        <a:lstStyle/>
        <a:p>
          <a:endParaRPr lang="en-US"/>
        </a:p>
      </dgm:t>
    </dgm:pt>
    <dgm:pt modelId="{05C6EACB-9815-45E5-9752-E03DA66A21C8}" type="sibTrans" cxnId="{F79B0A6B-8FDD-4229-BD48-CA536CFA036F}">
      <dgm:prSet/>
      <dgm:spPr/>
      <dgm:t>
        <a:bodyPr/>
        <a:lstStyle/>
        <a:p>
          <a:endParaRPr lang="en-US"/>
        </a:p>
      </dgm:t>
    </dgm:pt>
    <dgm:pt modelId="{FA556C43-EF4A-4815-8444-5B121D963B13}">
      <dgm:prSet phldrT="[Text]" custT="1"/>
      <dgm:spPr/>
      <dgm:t>
        <a:bodyPr/>
        <a:lstStyle/>
        <a:p>
          <a:r>
            <a:rPr lang="en-US" sz="1600" dirty="0"/>
            <a:t>SUD Rehab </a:t>
          </a:r>
        </a:p>
      </dgm:t>
    </dgm:pt>
    <dgm:pt modelId="{DDE56891-54DA-4379-A6D2-B6A17759A548}" type="parTrans" cxnId="{C9F435FC-AB30-4A29-BDB8-EC57F0AB59A1}">
      <dgm:prSet/>
      <dgm:spPr/>
      <dgm:t>
        <a:bodyPr/>
        <a:lstStyle/>
        <a:p>
          <a:endParaRPr lang="en-US"/>
        </a:p>
      </dgm:t>
    </dgm:pt>
    <dgm:pt modelId="{E6AA7696-8E09-46B3-BB1A-05E55BE272F9}" type="sibTrans" cxnId="{C9F435FC-AB30-4A29-BDB8-EC57F0AB59A1}">
      <dgm:prSet/>
      <dgm:spPr/>
      <dgm:t>
        <a:bodyPr/>
        <a:lstStyle/>
        <a:p>
          <a:endParaRPr lang="en-US"/>
        </a:p>
      </dgm:t>
    </dgm:pt>
    <dgm:pt modelId="{9B6818B5-9B98-4EE5-852C-61BF548AF3BB}">
      <dgm:prSet phldrT="[Text]" custT="1"/>
      <dgm:spPr/>
      <dgm:t>
        <a:bodyPr/>
        <a:lstStyle/>
        <a:p>
          <a:r>
            <a:rPr lang="en-US" sz="1600" dirty="0"/>
            <a:t>SUD Intensive Outpatient </a:t>
          </a:r>
        </a:p>
      </dgm:t>
    </dgm:pt>
    <dgm:pt modelId="{E66E58F7-289A-461D-990D-CD3C9AA15B13}" type="parTrans" cxnId="{4FAEAF00-69BA-4885-8DC3-D42B339CC4F7}">
      <dgm:prSet/>
      <dgm:spPr/>
      <dgm:t>
        <a:bodyPr/>
        <a:lstStyle/>
        <a:p>
          <a:endParaRPr lang="en-US"/>
        </a:p>
      </dgm:t>
    </dgm:pt>
    <dgm:pt modelId="{F66FEDC9-B919-4050-865E-FC900AB138F2}" type="sibTrans" cxnId="{4FAEAF00-69BA-4885-8DC3-D42B339CC4F7}">
      <dgm:prSet/>
      <dgm:spPr/>
      <dgm:t>
        <a:bodyPr/>
        <a:lstStyle/>
        <a:p>
          <a:endParaRPr lang="en-US"/>
        </a:p>
      </dgm:t>
    </dgm:pt>
    <dgm:pt modelId="{938BB35F-B097-49D1-A155-0C1AB25A97A2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Certified Recovery Support</a:t>
          </a:r>
        </a:p>
      </dgm:t>
    </dgm:pt>
    <dgm:pt modelId="{9A088DFC-BAD7-4C36-9B3C-459511BA4E75}" type="parTrans" cxnId="{6681E723-57FA-4689-96F6-629E2013FD83}">
      <dgm:prSet/>
      <dgm:spPr/>
      <dgm:t>
        <a:bodyPr/>
        <a:lstStyle/>
        <a:p>
          <a:endParaRPr lang="en-US"/>
        </a:p>
      </dgm:t>
    </dgm:pt>
    <dgm:pt modelId="{AC89B242-2502-478A-ABA0-63A9EE07C7B8}" type="sibTrans" cxnId="{6681E723-57FA-4689-96F6-629E2013FD83}">
      <dgm:prSet/>
      <dgm:spPr/>
      <dgm:t>
        <a:bodyPr/>
        <a:lstStyle/>
        <a:p>
          <a:endParaRPr lang="en-US"/>
        </a:p>
      </dgm:t>
    </dgm:pt>
    <dgm:pt modelId="{24ED8533-31B5-447E-B27B-727FCD6B2BA7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New Connections (BH Nursing Home Team)</a:t>
          </a:r>
        </a:p>
      </dgm:t>
    </dgm:pt>
    <dgm:pt modelId="{BAE2D096-722A-469E-8CF7-FD724F573090}" type="parTrans" cxnId="{AB872907-C4B2-4C6F-9C3F-D88F6B5157C3}">
      <dgm:prSet/>
      <dgm:spPr/>
      <dgm:t>
        <a:bodyPr/>
        <a:lstStyle/>
        <a:p>
          <a:endParaRPr lang="en-US"/>
        </a:p>
      </dgm:t>
    </dgm:pt>
    <dgm:pt modelId="{AC1AA74B-34FA-4656-8ECE-8D2DAA59908C}" type="sibTrans" cxnId="{AB872907-C4B2-4C6F-9C3F-D88F6B5157C3}">
      <dgm:prSet/>
      <dgm:spPr/>
      <dgm:t>
        <a:bodyPr/>
        <a:lstStyle/>
        <a:p>
          <a:endParaRPr lang="en-US"/>
        </a:p>
      </dgm:t>
    </dgm:pt>
    <dgm:pt modelId="{94E3553A-8177-42DF-BC5B-F571F0E23BA9}">
      <dgm:prSet phldrT="[Text]"/>
      <dgm:spPr/>
      <dgm:t>
        <a:bodyPr/>
        <a:lstStyle/>
        <a:p>
          <a:endParaRPr lang="en-US" sz="1400" dirty="0"/>
        </a:p>
      </dgm:t>
    </dgm:pt>
    <dgm:pt modelId="{6BC497FF-E409-4C47-9999-A5433CC265BD}" type="parTrans" cxnId="{9BB18CDB-CD61-4D89-8914-17E27E54CC7B}">
      <dgm:prSet/>
      <dgm:spPr/>
      <dgm:t>
        <a:bodyPr/>
        <a:lstStyle/>
        <a:p>
          <a:endParaRPr lang="en-US"/>
        </a:p>
      </dgm:t>
    </dgm:pt>
    <dgm:pt modelId="{6D423D30-74E1-4422-922E-739417678442}" type="sibTrans" cxnId="{9BB18CDB-CD61-4D89-8914-17E27E54CC7B}">
      <dgm:prSet/>
      <dgm:spPr/>
      <dgm:t>
        <a:bodyPr/>
        <a:lstStyle/>
        <a:p>
          <a:endParaRPr lang="en-US"/>
        </a:p>
      </dgm:t>
    </dgm:pt>
    <dgm:pt modelId="{26FF1716-DC66-47BF-9993-C3EDDE78B37C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Mobile Medications</a:t>
          </a:r>
        </a:p>
      </dgm:t>
    </dgm:pt>
    <dgm:pt modelId="{7387B74D-6941-45FE-B654-F3CF5AB63163}" type="parTrans" cxnId="{A1EF0867-5564-4428-8DAC-2DA958A9C844}">
      <dgm:prSet/>
      <dgm:spPr/>
      <dgm:t>
        <a:bodyPr/>
        <a:lstStyle/>
        <a:p>
          <a:endParaRPr lang="en-US"/>
        </a:p>
      </dgm:t>
    </dgm:pt>
    <dgm:pt modelId="{2ABB8438-F6AE-499E-8D3F-1A663514D6F6}" type="sibTrans" cxnId="{A1EF0867-5564-4428-8DAC-2DA958A9C844}">
      <dgm:prSet/>
      <dgm:spPr/>
      <dgm:t>
        <a:bodyPr/>
        <a:lstStyle/>
        <a:p>
          <a:endParaRPr lang="en-US"/>
        </a:p>
      </dgm:t>
    </dgm:pt>
    <dgm:pt modelId="{4F094557-F945-4821-BECF-FCA0F6EBA9E0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Enhanced Clinical Service Coordination (ECSC)</a:t>
          </a:r>
        </a:p>
      </dgm:t>
    </dgm:pt>
    <dgm:pt modelId="{1FD9262D-6897-4512-A673-A2FB376007F8}" type="parTrans" cxnId="{35EBEA54-3BDE-4915-84F5-2C33C728CC03}">
      <dgm:prSet/>
      <dgm:spPr/>
      <dgm:t>
        <a:bodyPr/>
        <a:lstStyle/>
        <a:p>
          <a:endParaRPr lang="en-US"/>
        </a:p>
      </dgm:t>
    </dgm:pt>
    <dgm:pt modelId="{D12BB938-56BB-47FF-BFBE-8819CD890F9C}" type="sibTrans" cxnId="{35EBEA54-3BDE-4915-84F5-2C33C728CC03}">
      <dgm:prSet/>
      <dgm:spPr/>
      <dgm:t>
        <a:bodyPr/>
        <a:lstStyle/>
        <a:p>
          <a:endParaRPr lang="en-US"/>
        </a:p>
      </dgm:t>
    </dgm:pt>
    <dgm:pt modelId="{9A7F5BEE-D717-44E0-A00F-8EACC581603D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Integrated Dual Disorders Treatment (IDDT) </a:t>
          </a:r>
        </a:p>
      </dgm:t>
    </dgm:pt>
    <dgm:pt modelId="{C7DAD743-BC9D-430C-841A-5BE1228D4F50}" type="parTrans" cxnId="{E5A25286-AE5F-4C6F-A069-DF467B82C94B}">
      <dgm:prSet/>
      <dgm:spPr/>
      <dgm:t>
        <a:bodyPr/>
        <a:lstStyle/>
        <a:p>
          <a:endParaRPr lang="en-US"/>
        </a:p>
      </dgm:t>
    </dgm:pt>
    <dgm:pt modelId="{1588FD60-205F-4D73-9A80-BE65BE281211}" type="sibTrans" cxnId="{E5A25286-AE5F-4C6F-A069-DF467B82C94B}">
      <dgm:prSet/>
      <dgm:spPr/>
      <dgm:t>
        <a:bodyPr/>
        <a:lstStyle/>
        <a:p>
          <a:endParaRPr lang="en-US"/>
        </a:p>
      </dgm:t>
    </dgm:pt>
    <dgm:pt modelId="{C098566B-CFEC-4735-A8AC-DBA769D2DD64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Mobile MH Treatment</a:t>
          </a:r>
        </a:p>
      </dgm:t>
    </dgm:pt>
    <dgm:pt modelId="{4A028F1A-F308-47EC-BED8-2465F095D758}" type="parTrans" cxnId="{81FA3B12-4328-45A6-9307-2CE238ACAE09}">
      <dgm:prSet/>
      <dgm:spPr/>
      <dgm:t>
        <a:bodyPr/>
        <a:lstStyle/>
        <a:p>
          <a:endParaRPr lang="en-US"/>
        </a:p>
      </dgm:t>
    </dgm:pt>
    <dgm:pt modelId="{B6C61265-6C51-41CD-BAB4-031DC39102B0}" type="sibTrans" cxnId="{81FA3B12-4328-45A6-9307-2CE238ACAE09}">
      <dgm:prSet/>
      <dgm:spPr/>
      <dgm:t>
        <a:bodyPr/>
        <a:lstStyle/>
        <a:p>
          <a:endParaRPr lang="en-US"/>
        </a:p>
      </dgm:t>
    </dgm:pt>
    <dgm:pt modelId="{CEF56932-2301-4A3D-AAF5-A1BA16A7C707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SUD Service Coordination </a:t>
          </a:r>
        </a:p>
      </dgm:t>
    </dgm:pt>
    <dgm:pt modelId="{E15ECA65-261E-4827-BB63-C2C2F8655923}" type="parTrans" cxnId="{540BD3CD-B9F9-4585-AC06-DA8365779433}">
      <dgm:prSet/>
      <dgm:spPr/>
      <dgm:t>
        <a:bodyPr/>
        <a:lstStyle/>
        <a:p>
          <a:endParaRPr lang="en-US"/>
        </a:p>
      </dgm:t>
    </dgm:pt>
    <dgm:pt modelId="{298AFDF6-52DB-40A5-BAB7-F67913680FC6}" type="sibTrans" cxnId="{540BD3CD-B9F9-4585-AC06-DA8365779433}">
      <dgm:prSet/>
      <dgm:spPr/>
      <dgm:t>
        <a:bodyPr/>
        <a:lstStyle/>
        <a:p>
          <a:endParaRPr lang="en-US"/>
        </a:p>
      </dgm:t>
    </dgm:pt>
    <dgm:pt modelId="{058BD7E4-0C0B-4B0F-87B8-773D53902D72}" type="pres">
      <dgm:prSet presAssocID="{078409B3-C4BA-4C56-803D-DBC36417705F}" presName="Name0" presStyleCnt="0">
        <dgm:presLayoutVars>
          <dgm:dir/>
          <dgm:animLvl val="lvl"/>
          <dgm:resizeHandles val="exact"/>
        </dgm:presLayoutVars>
      </dgm:prSet>
      <dgm:spPr/>
    </dgm:pt>
    <dgm:pt modelId="{F85B0E63-3577-4DCE-B1BC-4ACCC9BE753D}" type="pres">
      <dgm:prSet presAssocID="{99EBB53F-D98D-4339-A02D-E6586D41892C}" presName="composite" presStyleCnt="0"/>
      <dgm:spPr/>
    </dgm:pt>
    <dgm:pt modelId="{7799EFB6-CBD3-41A4-9E89-135B695D6D6A}" type="pres">
      <dgm:prSet presAssocID="{99EBB53F-D98D-4339-A02D-E6586D41892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E9C8C3-9E8E-4D1E-9393-DA8E44F8E120}" type="pres">
      <dgm:prSet presAssocID="{99EBB53F-D98D-4339-A02D-E6586D41892C}" presName="desTx" presStyleLbl="alignAccFollowNode1" presStyleIdx="0" presStyleCnt="3" custLinFactNeighborX="-103">
        <dgm:presLayoutVars>
          <dgm:bulletEnabled val="1"/>
        </dgm:presLayoutVars>
      </dgm:prSet>
      <dgm:spPr/>
    </dgm:pt>
    <dgm:pt modelId="{6DC665DD-790B-42D4-91B0-50346704E368}" type="pres">
      <dgm:prSet presAssocID="{867D6BF8-572E-443F-8FDF-37ADC64C72E5}" presName="space" presStyleCnt="0"/>
      <dgm:spPr/>
    </dgm:pt>
    <dgm:pt modelId="{6CCEA6C1-9524-47E2-8163-5D7D52C22B53}" type="pres">
      <dgm:prSet presAssocID="{A311C0A4-D6D0-4590-BCCE-CE1BD4250472}" presName="composite" presStyleCnt="0"/>
      <dgm:spPr/>
    </dgm:pt>
    <dgm:pt modelId="{8912BCC0-3D66-4A9F-982A-A76F135ED055}" type="pres">
      <dgm:prSet presAssocID="{A311C0A4-D6D0-4590-BCCE-CE1BD42504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5F839F5-E97A-47B8-92B0-F07B17B8C8B2}" type="pres">
      <dgm:prSet presAssocID="{A311C0A4-D6D0-4590-BCCE-CE1BD4250472}" presName="desTx" presStyleLbl="alignAccFollowNode1" presStyleIdx="1" presStyleCnt="3" custLinFactNeighborX="0" custLinFactNeighborY="811">
        <dgm:presLayoutVars>
          <dgm:bulletEnabled val="1"/>
        </dgm:presLayoutVars>
      </dgm:prSet>
      <dgm:spPr/>
    </dgm:pt>
    <dgm:pt modelId="{D4BDE05E-4308-4352-9D7F-D52E08C83C34}" type="pres">
      <dgm:prSet presAssocID="{72DA68CC-6512-4BF7-9881-4E2D394F0EC7}" presName="space" presStyleCnt="0"/>
      <dgm:spPr/>
    </dgm:pt>
    <dgm:pt modelId="{4EC1E0B8-28F8-4B88-8EBB-8B4BFDA0EE59}" type="pres">
      <dgm:prSet presAssocID="{167592D4-B3BA-44CC-A8EC-D9841BFB6E4A}" presName="composite" presStyleCnt="0"/>
      <dgm:spPr/>
    </dgm:pt>
    <dgm:pt modelId="{10F9559C-8AC9-49B9-9D47-09AE07A6A36A}" type="pres">
      <dgm:prSet presAssocID="{167592D4-B3BA-44CC-A8EC-D9841BFB6E4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B7DB6E9-1239-42F7-ACCA-428004C31871}" type="pres">
      <dgm:prSet presAssocID="{167592D4-B3BA-44CC-A8EC-D9841BFB6E4A}" presName="desTx" presStyleLbl="alignAccFollowNode1" presStyleIdx="2" presStyleCnt="3" custLinFactNeighborX="103" custLinFactNeighborY="-2272">
        <dgm:presLayoutVars>
          <dgm:bulletEnabled val="1"/>
        </dgm:presLayoutVars>
      </dgm:prSet>
      <dgm:spPr/>
    </dgm:pt>
  </dgm:ptLst>
  <dgm:cxnLst>
    <dgm:cxn modelId="{4FAEAF00-69BA-4885-8DC3-D42B339CC4F7}" srcId="{99EBB53F-D98D-4339-A02D-E6586D41892C}" destId="{9B6818B5-9B98-4EE5-852C-61BF548AF3BB}" srcOrd="6" destOrd="0" parTransId="{E66E58F7-289A-461D-990D-CD3C9AA15B13}" sibTransId="{F66FEDC9-B919-4050-865E-FC900AB138F2}"/>
    <dgm:cxn modelId="{89283B02-C852-4A7B-A3AD-CF2AE8C5C734}" type="presOf" srcId="{CEF56932-2301-4A3D-AAF5-A1BA16A7C707}" destId="{45F839F5-E97A-47B8-92B0-F07B17B8C8B2}" srcOrd="0" destOrd="1" presId="urn:microsoft.com/office/officeart/2005/8/layout/hList1"/>
    <dgm:cxn modelId="{25329604-FFA4-45DF-AE4B-9005355C166A}" type="presOf" srcId="{B8F15B35-4308-4C27-BD57-238D59B53945}" destId="{42E9C8C3-9E8E-4D1E-9393-DA8E44F8E120}" srcOrd="0" destOrd="4" presId="urn:microsoft.com/office/officeart/2005/8/layout/hList1"/>
    <dgm:cxn modelId="{AB872907-C4B2-4C6F-9C3F-D88F6B5157C3}" srcId="{A311C0A4-D6D0-4590-BCCE-CE1BD4250472}" destId="{24ED8533-31B5-447E-B27B-727FCD6B2BA7}" srcOrd="13" destOrd="0" parTransId="{BAE2D096-722A-469E-8CF7-FD724F573090}" sibTransId="{AC1AA74B-34FA-4656-8ECE-8D2DAA59908C}"/>
    <dgm:cxn modelId="{F857370B-F543-4DF5-8488-49187337E0D0}" srcId="{167592D4-B3BA-44CC-A8EC-D9841BFB6E4A}" destId="{CCFFBA55-8CAB-4BDC-8CD5-45F44F8D20B9}" srcOrd="3" destOrd="0" parTransId="{A36A0119-75E1-4222-9895-9D937C27A841}" sibTransId="{FD90D504-7BB8-46B9-950F-DC82F7E0F4B5}"/>
    <dgm:cxn modelId="{8E35EA0D-FD3D-4775-BBC9-08E696FBF48A}" srcId="{99EBB53F-D98D-4339-A02D-E6586D41892C}" destId="{9D1B77AF-5434-4153-AB1D-38F21DFB7AAC}" srcOrd="1" destOrd="0" parTransId="{6CEDF596-5C77-4FB5-B78D-6370013A56D9}" sibTransId="{4FAB7470-7C0A-4972-9018-92B08A332B88}"/>
    <dgm:cxn modelId="{B378B80E-A39E-4FE5-877D-20EB382401A3}" type="presOf" srcId="{9A7F5BEE-D717-44E0-A00F-8EACC581603D}" destId="{45F839F5-E97A-47B8-92B0-F07B17B8C8B2}" srcOrd="0" destOrd="9" presId="urn:microsoft.com/office/officeart/2005/8/layout/hList1"/>
    <dgm:cxn modelId="{465AD60E-BACE-4F1D-B5A3-7E381EE61989}" type="presOf" srcId="{99EBB53F-D98D-4339-A02D-E6586D41892C}" destId="{7799EFB6-CBD3-41A4-9E89-135B695D6D6A}" srcOrd="0" destOrd="0" presId="urn:microsoft.com/office/officeart/2005/8/layout/hList1"/>
    <dgm:cxn modelId="{C43C1111-998E-433B-9313-E69E0E383248}" type="presOf" srcId="{938BB35F-B097-49D1-A155-0C1AB25A97A2}" destId="{45F839F5-E97A-47B8-92B0-F07B17B8C8B2}" srcOrd="0" destOrd="3" presId="urn:microsoft.com/office/officeart/2005/8/layout/hList1"/>
    <dgm:cxn modelId="{81FA3B12-4328-45A6-9307-2CE238ACAE09}" srcId="{A311C0A4-D6D0-4590-BCCE-CE1BD4250472}" destId="{C098566B-CFEC-4735-A8AC-DBA769D2DD64}" srcOrd="11" destOrd="0" parTransId="{4A028F1A-F308-47EC-BED8-2465F095D758}" sibTransId="{B6C61265-6C51-41CD-BAB4-031DC39102B0}"/>
    <dgm:cxn modelId="{20AE2918-92D0-4F2F-9FA4-7898FA0643CB}" type="presOf" srcId="{A6C544ED-FC3E-4977-9536-3099FC305AE6}" destId="{45F839F5-E97A-47B8-92B0-F07B17B8C8B2}" srcOrd="0" destOrd="0" presId="urn:microsoft.com/office/officeart/2005/8/layout/hList1"/>
    <dgm:cxn modelId="{1EC7F818-7F8F-4250-95CF-791CDAD3F7FE}" type="presOf" srcId="{80ED38B9-243F-4BF8-BF1E-153A3566CBD3}" destId="{42E9C8C3-9E8E-4D1E-9393-DA8E44F8E120}" srcOrd="0" destOrd="2" presId="urn:microsoft.com/office/officeart/2005/8/layout/hList1"/>
    <dgm:cxn modelId="{88DD351A-31AB-4013-A41E-D187E2601E62}" srcId="{A311C0A4-D6D0-4590-BCCE-CE1BD4250472}" destId="{A6C544ED-FC3E-4977-9536-3099FC305AE6}" srcOrd="0" destOrd="0" parTransId="{0831641F-6C36-43AC-9F3C-35DD25B5FD12}" sibTransId="{690C36AA-24C8-40BD-8F31-48137C350A50}"/>
    <dgm:cxn modelId="{A34CF71D-8364-4F89-862A-9A7F316CA488}" type="presOf" srcId="{9D1B77AF-5434-4153-AB1D-38F21DFB7AAC}" destId="{42E9C8C3-9E8E-4D1E-9393-DA8E44F8E120}" srcOrd="0" destOrd="1" presId="urn:microsoft.com/office/officeart/2005/8/layout/hList1"/>
    <dgm:cxn modelId="{FB05881E-3E9A-475B-92DD-E3F99DE5E8E9}" type="presOf" srcId="{192E60BD-D7F8-4E27-8A17-FD208E87417A}" destId="{FB7DB6E9-1239-42F7-ACCA-428004C31871}" srcOrd="0" destOrd="5" presId="urn:microsoft.com/office/officeart/2005/8/layout/hList1"/>
    <dgm:cxn modelId="{6681E723-57FA-4689-96F6-629E2013FD83}" srcId="{A311C0A4-D6D0-4590-BCCE-CE1BD4250472}" destId="{938BB35F-B097-49D1-A155-0C1AB25A97A2}" srcOrd="3" destOrd="0" parTransId="{9A088DFC-BAD7-4C36-9B3C-459511BA4E75}" sibTransId="{AC89B242-2502-478A-ABA0-63A9EE07C7B8}"/>
    <dgm:cxn modelId="{9A582924-E938-4C22-A901-36AC9E8F8F24}" type="presOf" srcId="{078409B3-C4BA-4C56-803D-DBC36417705F}" destId="{058BD7E4-0C0B-4B0F-87B8-773D53902D72}" srcOrd="0" destOrd="0" presId="urn:microsoft.com/office/officeart/2005/8/layout/hList1"/>
    <dgm:cxn modelId="{5DF4F229-791F-4D7F-B388-42C988F33F84}" type="presOf" srcId="{FA556C43-EF4A-4815-8444-5B121D963B13}" destId="{FB7DB6E9-1239-42F7-ACCA-428004C31871}" srcOrd="0" destOrd="6" presId="urn:microsoft.com/office/officeart/2005/8/layout/hList1"/>
    <dgm:cxn modelId="{402FBB31-B37A-4457-90C0-412B6986CBCB}" type="presOf" srcId="{167592D4-B3BA-44CC-A8EC-D9841BFB6E4A}" destId="{10F9559C-8AC9-49B9-9D47-09AE07A6A36A}" srcOrd="0" destOrd="0" presId="urn:microsoft.com/office/officeart/2005/8/layout/hList1"/>
    <dgm:cxn modelId="{4418683E-AEAB-4A96-B27D-205F3868FD0D}" type="presOf" srcId="{A619DAE5-560B-4399-A0EB-F773CA04F47E}" destId="{42E9C8C3-9E8E-4D1E-9393-DA8E44F8E120}" srcOrd="0" destOrd="3" presId="urn:microsoft.com/office/officeart/2005/8/layout/hList1"/>
    <dgm:cxn modelId="{B029D73F-2EE5-4027-9931-ACE4B6E7E637}" type="presOf" srcId="{A7879DF8-9AE9-477E-8645-50D8B85A62B5}" destId="{45F839F5-E97A-47B8-92B0-F07B17B8C8B2}" srcOrd="0" destOrd="8" presId="urn:microsoft.com/office/officeart/2005/8/layout/hList1"/>
    <dgm:cxn modelId="{9ACF305B-7387-4CFF-9A7B-82F621B26E36}" type="presOf" srcId="{AF829CF8-2352-438A-874A-CC1603AB6F9F}" destId="{45F839F5-E97A-47B8-92B0-F07B17B8C8B2}" srcOrd="0" destOrd="12" presId="urn:microsoft.com/office/officeart/2005/8/layout/hList1"/>
    <dgm:cxn modelId="{F19A6B5C-0CAC-430E-9EAD-F5227AF9941E}" type="presOf" srcId="{4F094557-F945-4821-BECF-FCA0F6EBA9E0}" destId="{45F839F5-E97A-47B8-92B0-F07B17B8C8B2}" srcOrd="0" destOrd="6" presId="urn:microsoft.com/office/officeart/2005/8/layout/hList1"/>
    <dgm:cxn modelId="{3A01CF5C-A58F-48F0-BA7C-828133E7FD6D}" srcId="{A311C0A4-D6D0-4590-BCCE-CE1BD4250472}" destId="{8C4A1DCF-B00B-4F74-A0B5-E7B320D324E2}" srcOrd="4" destOrd="0" parTransId="{CD5E6A20-27AC-421E-9BD7-2CBAC3472F1A}" sibTransId="{7559AED6-AAAE-4BAE-AF3E-B858D35940A4}"/>
    <dgm:cxn modelId="{2E4C2F61-A0A5-4107-9397-C0C873DD229D}" srcId="{A311C0A4-D6D0-4590-BCCE-CE1BD4250472}" destId="{0B34C858-D2F8-435B-B51F-CE511A047939}" srcOrd="7" destOrd="0" parTransId="{A80C1FAA-70B7-46EC-9F7B-89CB8A048A57}" sibTransId="{05124CD4-B392-4403-A426-95352D3855C0}"/>
    <dgm:cxn modelId="{882EAF44-7648-472B-9429-51A9E41DDD8D}" srcId="{99EBB53F-D98D-4339-A02D-E6586D41892C}" destId="{DC13F4B9-87F2-4D8B-AAE5-5BE9A2D0E12F}" srcOrd="5" destOrd="0" parTransId="{2228A352-FCC0-47A4-BDFA-3007643ECEDD}" sibTransId="{2D76457E-67D6-4E26-81EA-D5C8D4658407}"/>
    <dgm:cxn modelId="{490FC866-1893-4E67-B9F8-486E2784D486}" type="presOf" srcId="{D9F9F857-519F-49B3-BED5-C67E360E9829}" destId="{FB7DB6E9-1239-42F7-ACCA-428004C31871}" srcOrd="0" destOrd="4" presId="urn:microsoft.com/office/officeart/2005/8/layout/hList1"/>
    <dgm:cxn modelId="{A1EF0867-5564-4428-8DAC-2DA958A9C844}" srcId="{A311C0A4-D6D0-4590-BCCE-CE1BD4250472}" destId="{26FF1716-DC66-47BF-9993-C3EDDE78B37C}" srcOrd="10" destOrd="0" parTransId="{7387B74D-6941-45FE-B654-F3CF5AB63163}" sibTransId="{2ABB8438-F6AE-499E-8D3F-1A663514D6F6}"/>
    <dgm:cxn modelId="{D111D547-FF26-4411-9C26-238C118FAF4F}" type="presOf" srcId="{DC13F4B9-87F2-4D8B-AAE5-5BE9A2D0E12F}" destId="{42E9C8C3-9E8E-4D1E-9393-DA8E44F8E120}" srcOrd="0" destOrd="5" presId="urn:microsoft.com/office/officeart/2005/8/layout/hList1"/>
    <dgm:cxn modelId="{9AB9536A-D2EC-4EB2-ABEA-6F21AC09DA39}" type="presOf" srcId="{26FF1716-DC66-47BF-9993-C3EDDE78B37C}" destId="{45F839F5-E97A-47B8-92B0-F07B17B8C8B2}" srcOrd="0" destOrd="10" presId="urn:microsoft.com/office/officeart/2005/8/layout/hList1"/>
    <dgm:cxn modelId="{F79B0A6B-8FDD-4229-BD48-CA536CFA036F}" srcId="{A311C0A4-D6D0-4590-BCCE-CE1BD4250472}" destId="{AF829CF8-2352-438A-874A-CC1603AB6F9F}" srcOrd="12" destOrd="0" parTransId="{6C8DF8D5-AD3C-4121-8DD9-1D588ADEA43E}" sibTransId="{05C6EACB-9815-45E5-9752-E03DA66A21C8}"/>
    <dgm:cxn modelId="{75892F4B-8693-45C5-8892-2B58C380ED9D}" srcId="{A311C0A4-D6D0-4590-BCCE-CE1BD4250472}" destId="{519DC3C9-DD03-42AE-963A-F5B103981477}" srcOrd="2" destOrd="0" parTransId="{7C2734D5-3DCF-40C5-9B67-F6BF35D32DFB}" sibTransId="{81C36E91-5639-4A5D-ACCA-F0C1DA70BE6A}"/>
    <dgm:cxn modelId="{9ADB6F4B-DDF9-4BD7-AA0A-61F9D675CB82}" srcId="{A311C0A4-D6D0-4590-BCCE-CE1BD4250472}" destId="{A7879DF8-9AE9-477E-8645-50D8B85A62B5}" srcOrd="8" destOrd="0" parTransId="{7325E051-4A33-4BCC-B75C-C9B36EDF5DA6}" sibTransId="{AD5B83C5-D760-4EBC-AFF7-143DA334B991}"/>
    <dgm:cxn modelId="{A1F7D64E-BCFC-446C-A7AC-FFF139EC6BA2}" srcId="{A311C0A4-D6D0-4590-BCCE-CE1BD4250472}" destId="{C363CD61-B843-407D-AE83-81780915ABE6}" srcOrd="5" destOrd="0" parTransId="{DCCF3E27-29DE-4A74-A14C-7F397379E8D1}" sibTransId="{7307D285-D11E-440A-9BBE-5E6ACC3CBA90}"/>
    <dgm:cxn modelId="{B204A06F-8275-41AC-AED7-B4876F6374D8}" srcId="{078409B3-C4BA-4C56-803D-DBC36417705F}" destId="{99EBB53F-D98D-4339-A02D-E6586D41892C}" srcOrd="0" destOrd="0" parTransId="{CAC0589C-5455-4456-BC57-CE382B8F940E}" sibTransId="{867D6BF8-572E-443F-8FDF-37ADC64C72E5}"/>
    <dgm:cxn modelId="{002AF350-346C-417B-8F2B-57EEFBF35A3D}" srcId="{24ED8533-31B5-447E-B27B-727FCD6B2BA7}" destId="{8334BC08-49DE-4914-9DA1-176D62CC9FFB}" srcOrd="0" destOrd="0" parTransId="{B1028DF4-B026-4B57-BCD2-13881BF6BEEC}" sibTransId="{2082D9C7-DCAC-4F7D-BD41-412AAA541300}"/>
    <dgm:cxn modelId="{2077E971-F26B-4625-98DE-D9B092EC4EEB}" srcId="{078409B3-C4BA-4C56-803D-DBC36417705F}" destId="{A311C0A4-D6D0-4590-BCCE-CE1BD4250472}" srcOrd="1" destOrd="0" parTransId="{E49A8ABA-24B0-4E33-B2A2-6004041FF14E}" sibTransId="{72DA68CC-6512-4BF7-9881-4E2D394F0EC7}"/>
    <dgm:cxn modelId="{BA477772-B118-45D9-9C25-0F5F1FF4325F}" type="presOf" srcId="{519DC3C9-DD03-42AE-963A-F5B103981477}" destId="{45F839F5-E97A-47B8-92B0-F07B17B8C8B2}" srcOrd="0" destOrd="2" presId="urn:microsoft.com/office/officeart/2005/8/layout/hList1"/>
    <dgm:cxn modelId="{18B18074-F44D-49C0-B930-C94F195AB1FC}" type="presOf" srcId="{A311C0A4-D6D0-4590-BCCE-CE1BD4250472}" destId="{8912BCC0-3D66-4A9F-982A-A76F135ED055}" srcOrd="0" destOrd="0" presId="urn:microsoft.com/office/officeart/2005/8/layout/hList1"/>
    <dgm:cxn modelId="{35EBEA54-3BDE-4915-84F5-2C33C728CC03}" srcId="{A311C0A4-D6D0-4590-BCCE-CE1BD4250472}" destId="{4F094557-F945-4821-BECF-FCA0F6EBA9E0}" srcOrd="6" destOrd="0" parTransId="{1FD9262D-6897-4512-A673-A2FB376007F8}" sibTransId="{D12BB938-56BB-47FF-BFBE-8819CD890F9C}"/>
    <dgm:cxn modelId="{BD6C6855-AB59-4B5D-8EE4-488F34B50202}" type="presOf" srcId="{ACFD3BA1-1FA7-4334-A9D9-D62F3E6F7FAA}" destId="{FB7DB6E9-1239-42F7-ACCA-428004C31871}" srcOrd="0" destOrd="1" presId="urn:microsoft.com/office/officeart/2005/8/layout/hList1"/>
    <dgm:cxn modelId="{788F6B77-A8E0-4572-BAEA-E93BB9449D97}" srcId="{167592D4-B3BA-44CC-A8EC-D9841BFB6E4A}" destId="{C9E9308E-4A81-419D-9EC4-962772BBB1E0}" srcOrd="2" destOrd="0" parTransId="{14250734-BA83-4062-BD76-54D85CF0E8EC}" sibTransId="{40D90361-E842-4CD2-9921-777210EDFB4B}"/>
    <dgm:cxn modelId="{ABD46679-738D-412A-BB8B-30E380E2385B}" srcId="{078409B3-C4BA-4C56-803D-DBC36417705F}" destId="{167592D4-B3BA-44CC-A8EC-D9841BFB6E4A}" srcOrd="2" destOrd="0" parTransId="{CB669F62-E064-413F-AB90-1F8A8C5B26A0}" sibTransId="{80D3970C-C805-40DD-81DB-A9A3FC8EB18B}"/>
    <dgm:cxn modelId="{A6F0E85A-CCDB-49B0-A1DA-5F63680E65ED}" type="presOf" srcId="{9B0B946F-3AEB-4927-92C6-8B29A033D8C6}" destId="{FB7DB6E9-1239-42F7-ACCA-428004C31871}" srcOrd="0" destOrd="0" presId="urn:microsoft.com/office/officeart/2005/8/layout/hList1"/>
    <dgm:cxn modelId="{B939A87C-368C-4FDA-9394-BA5ECD354AC7}" type="presOf" srcId="{C9E9308E-4A81-419D-9EC4-962772BBB1E0}" destId="{FB7DB6E9-1239-42F7-ACCA-428004C31871}" srcOrd="0" destOrd="2" presId="urn:microsoft.com/office/officeart/2005/8/layout/hList1"/>
    <dgm:cxn modelId="{E86A647D-E22F-4A0E-8447-C763127706A0}" type="presOf" srcId="{9B6818B5-9B98-4EE5-852C-61BF548AF3BB}" destId="{42E9C8C3-9E8E-4D1E-9393-DA8E44F8E120}" srcOrd="0" destOrd="6" presId="urn:microsoft.com/office/officeart/2005/8/layout/hList1"/>
    <dgm:cxn modelId="{E5A25286-AE5F-4C6F-A069-DF467B82C94B}" srcId="{A311C0A4-D6D0-4590-BCCE-CE1BD4250472}" destId="{9A7F5BEE-D717-44E0-A00F-8EACC581603D}" srcOrd="9" destOrd="0" parTransId="{C7DAD743-BC9D-430C-841A-5BE1228D4F50}" sibTransId="{1588FD60-205F-4D73-9A80-BE65BE281211}"/>
    <dgm:cxn modelId="{ACAD1D95-95A8-481D-A227-878EF80BAE07}" srcId="{99EBB53F-D98D-4339-A02D-E6586D41892C}" destId="{CAB6DA78-D6D7-4BA5-AA27-FD5CE92857D9}" srcOrd="0" destOrd="0" parTransId="{10F64DDE-438E-4476-8711-6E2C95E4C735}" sibTransId="{819062E3-EABE-4259-9E2A-14014D806A49}"/>
    <dgm:cxn modelId="{8BF2D196-BCE2-4DAE-84F9-B9E3FB16B6C6}" type="presOf" srcId="{24ED8533-31B5-447E-B27B-727FCD6B2BA7}" destId="{45F839F5-E97A-47B8-92B0-F07B17B8C8B2}" srcOrd="0" destOrd="13" presId="urn:microsoft.com/office/officeart/2005/8/layout/hList1"/>
    <dgm:cxn modelId="{862E9F9C-086E-444E-9A1D-9E674DFFAC03}" srcId="{99EBB53F-D98D-4339-A02D-E6586D41892C}" destId="{80ED38B9-243F-4BF8-BF1E-153A3566CBD3}" srcOrd="2" destOrd="0" parTransId="{01E7486A-FB7B-46B6-8E0E-B16FDB2A22E1}" sibTransId="{FE5A12E0-98C7-4BF4-9AEC-69BB0B8867B7}"/>
    <dgm:cxn modelId="{1B63419D-A795-4CBB-9F52-3AF35EBD62DF}" type="presOf" srcId="{8334BC08-49DE-4914-9DA1-176D62CC9FFB}" destId="{45F839F5-E97A-47B8-92B0-F07B17B8C8B2}" srcOrd="0" destOrd="14" presId="urn:microsoft.com/office/officeart/2005/8/layout/hList1"/>
    <dgm:cxn modelId="{997754A4-B4DF-4E80-9E01-CE19365E87C2}" type="presOf" srcId="{CAB6DA78-D6D7-4BA5-AA27-FD5CE92857D9}" destId="{42E9C8C3-9E8E-4D1E-9393-DA8E44F8E120}" srcOrd="0" destOrd="0" presId="urn:microsoft.com/office/officeart/2005/8/layout/hList1"/>
    <dgm:cxn modelId="{FD0F9DA8-9852-46AD-9E06-29EC8F2C98C8}" type="presOf" srcId="{94E3553A-8177-42DF-BC5B-F571F0E23BA9}" destId="{42E9C8C3-9E8E-4D1E-9393-DA8E44F8E120}" srcOrd="0" destOrd="7" presId="urn:microsoft.com/office/officeart/2005/8/layout/hList1"/>
    <dgm:cxn modelId="{611BA4A9-FF10-410A-AF27-E011F3BD31C4}" srcId="{167592D4-B3BA-44CC-A8EC-D9841BFB6E4A}" destId="{9B0B946F-3AEB-4927-92C6-8B29A033D8C6}" srcOrd="0" destOrd="0" parTransId="{CC62C084-8B78-4EC1-B39C-55C2765ED97E}" sibTransId="{A81F3893-CBB1-4438-81B7-49BBF9DA4B86}"/>
    <dgm:cxn modelId="{BA0566BC-BDD3-43E0-A7A3-75F0B550E9BC}" srcId="{99EBB53F-D98D-4339-A02D-E6586D41892C}" destId="{A619DAE5-560B-4399-A0EB-F773CA04F47E}" srcOrd="3" destOrd="0" parTransId="{CCDBF5F4-CAFF-4515-A5F7-6AB35C1AE2BB}" sibTransId="{9D3DFE1D-637E-4B69-9FDB-FA786CD22534}"/>
    <dgm:cxn modelId="{096DF4C1-72B6-4D21-B53F-D43A8E8A99C9}" type="presOf" srcId="{CCFFBA55-8CAB-4BDC-8CD5-45F44F8D20B9}" destId="{FB7DB6E9-1239-42F7-ACCA-428004C31871}" srcOrd="0" destOrd="3" presId="urn:microsoft.com/office/officeart/2005/8/layout/hList1"/>
    <dgm:cxn modelId="{344208C2-309B-4B6D-86C2-651569CCEAEB}" srcId="{99EBB53F-D98D-4339-A02D-E6586D41892C}" destId="{B8F15B35-4308-4C27-BD57-238D59B53945}" srcOrd="4" destOrd="0" parTransId="{6DF25A97-D79A-4B88-A6EF-40BAB4031BEB}" sibTransId="{CF8298E5-35C3-43A5-9E6D-3145E985E10B}"/>
    <dgm:cxn modelId="{540BD3CD-B9F9-4585-AC06-DA8365779433}" srcId="{A311C0A4-D6D0-4590-BCCE-CE1BD4250472}" destId="{CEF56932-2301-4A3D-AAF5-A1BA16A7C707}" srcOrd="1" destOrd="0" parTransId="{E15ECA65-261E-4827-BB63-C2C2F8655923}" sibTransId="{298AFDF6-52DB-40A5-BAB7-F67913680FC6}"/>
    <dgm:cxn modelId="{3C2745D7-DFF8-4D4E-8A9B-2C0B5696A514}" type="presOf" srcId="{8C4A1DCF-B00B-4F74-A0B5-E7B320D324E2}" destId="{45F839F5-E97A-47B8-92B0-F07B17B8C8B2}" srcOrd="0" destOrd="4" presId="urn:microsoft.com/office/officeart/2005/8/layout/hList1"/>
    <dgm:cxn modelId="{8EE065D9-66EB-40DE-AF50-98823888321D}" type="presOf" srcId="{C363CD61-B843-407D-AE83-81780915ABE6}" destId="{45F839F5-E97A-47B8-92B0-F07B17B8C8B2}" srcOrd="0" destOrd="5" presId="urn:microsoft.com/office/officeart/2005/8/layout/hList1"/>
    <dgm:cxn modelId="{BE177BDA-02A2-4484-BD5C-463E7711A93C}" type="presOf" srcId="{0B34C858-D2F8-435B-B51F-CE511A047939}" destId="{45F839F5-E97A-47B8-92B0-F07B17B8C8B2}" srcOrd="0" destOrd="7" presId="urn:microsoft.com/office/officeart/2005/8/layout/hList1"/>
    <dgm:cxn modelId="{9BB18CDB-CD61-4D89-8914-17E27E54CC7B}" srcId="{99EBB53F-D98D-4339-A02D-E6586D41892C}" destId="{94E3553A-8177-42DF-BC5B-F571F0E23BA9}" srcOrd="7" destOrd="0" parTransId="{6BC497FF-E409-4C47-9999-A5433CC265BD}" sibTransId="{6D423D30-74E1-4422-922E-739417678442}"/>
    <dgm:cxn modelId="{112D87DF-04C9-4C2D-B5E7-C492330B167B}" type="presOf" srcId="{C098566B-CFEC-4735-A8AC-DBA769D2DD64}" destId="{45F839F5-E97A-47B8-92B0-F07B17B8C8B2}" srcOrd="0" destOrd="11" presId="urn:microsoft.com/office/officeart/2005/8/layout/hList1"/>
    <dgm:cxn modelId="{2917DAE1-0A58-4C7B-A006-27F7369F38CE}" srcId="{167592D4-B3BA-44CC-A8EC-D9841BFB6E4A}" destId="{ACFD3BA1-1FA7-4334-A9D9-D62F3E6F7FAA}" srcOrd="1" destOrd="0" parTransId="{440170A6-4399-4544-952E-08D5BC63E9E6}" sibTransId="{173A3544-F69E-4AA9-8CB5-71AFF7FE6801}"/>
    <dgm:cxn modelId="{945EC1EB-ABC9-47C9-B67A-6D75209A7920}" srcId="{167592D4-B3BA-44CC-A8EC-D9841BFB6E4A}" destId="{192E60BD-D7F8-4E27-8A17-FD208E87417A}" srcOrd="5" destOrd="0" parTransId="{5FE0A0BA-F9D5-4ECB-BD3A-3B2C5A56D33C}" sibTransId="{967694BE-C72C-4228-8BA0-8C1B9F56489D}"/>
    <dgm:cxn modelId="{41F2CBF3-B0CD-4DD1-B3A8-E23E36394287}" srcId="{167592D4-B3BA-44CC-A8EC-D9841BFB6E4A}" destId="{D9F9F857-519F-49B3-BED5-C67E360E9829}" srcOrd="4" destOrd="0" parTransId="{24A45C51-FB79-455C-9F54-3368DA2720CE}" sibTransId="{24FD5B52-1517-45B6-9414-D037DBD0C22B}"/>
    <dgm:cxn modelId="{C9F435FC-AB30-4A29-BDB8-EC57F0AB59A1}" srcId="{167592D4-B3BA-44CC-A8EC-D9841BFB6E4A}" destId="{FA556C43-EF4A-4815-8444-5B121D963B13}" srcOrd="6" destOrd="0" parTransId="{DDE56891-54DA-4379-A6D2-B6A17759A548}" sibTransId="{E6AA7696-8E09-46B3-BB1A-05E55BE272F9}"/>
    <dgm:cxn modelId="{0494A238-2F2A-4402-AE8D-725FF054EEA1}" type="presParOf" srcId="{058BD7E4-0C0B-4B0F-87B8-773D53902D72}" destId="{F85B0E63-3577-4DCE-B1BC-4ACCC9BE753D}" srcOrd="0" destOrd="0" presId="urn:microsoft.com/office/officeart/2005/8/layout/hList1"/>
    <dgm:cxn modelId="{B8C82E56-1948-4877-8154-4146C40BA92B}" type="presParOf" srcId="{F85B0E63-3577-4DCE-B1BC-4ACCC9BE753D}" destId="{7799EFB6-CBD3-41A4-9E89-135B695D6D6A}" srcOrd="0" destOrd="0" presId="urn:microsoft.com/office/officeart/2005/8/layout/hList1"/>
    <dgm:cxn modelId="{DF8474E4-D635-4889-8A54-C74A2D6DEC8E}" type="presParOf" srcId="{F85B0E63-3577-4DCE-B1BC-4ACCC9BE753D}" destId="{42E9C8C3-9E8E-4D1E-9393-DA8E44F8E120}" srcOrd="1" destOrd="0" presId="urn:microsoft.com/office/officeart/2005/8/layout/hList1"/>
    <dgm:cxn modelId="{84E77120-6807-4538-91BB-8B6222F233A4}" type="presParOf" srcId="{058BD7E4-0C0B-4B0F-87B8-773D53902D72}" destId="{6DC665DD-790B-42D4-91B0-50346704E368}" srcOrd="1" destOrd="0" presId="urn:microsoft.com/office/officeart/2005/8/layout/hList1"/>
    <dgm:cxn modelId="{4F0540FB-2B91-4A76-B85D-551C137E2B6B}" type="presParOf" srcId="{058BD7E4-0C0B-4B0F-87B8-773D53902D72}" destId="{6CCEA6C1-9524-47E2-8163-5D7D52C22B53}" srcOrd="2" destOrd="0" presId="urn:microsoft.com/office/officeart/2005/8/layout/hList1"/>
    <dgm:cxn modelId="{247CE134-1EA5-4A61-BAE7-30622128E73D}" type="presParOf" srcId="{6CCEA6C1-9524-47E2-8163-5D7D52C22B53}" destId="{8912BCC0-3D66-4A9F-982A-A76F135ED055}" srcOrd="0" destOrd="0" presId="urn:microsoft.com/office/officeart/2005/8/layout/hList1"/>
    <dgm:cxn modelId="{61E9C0D8-B439-419F-9E2C-B9A47642679F}" type="presParOf" srcId="{6CCEA6C1-9524-47E2-8163-5D7D52C22B53}" destId="{45F839F5-E97A-47B8-92B0-F07B17B8C8B2}" srcOrd="1" destOrd="0" presId="urn:microsoft.com/office/officeart/2005/8/layout/hList1"/>
    <dgm:cxn modelId="{EE3B3B7A-5804-4285-AEAE-C6B3DC49479F}" type="presParOf" srcId="{058BD7E4-0C0B-4B0F-87B8-773D53902D72}" destId="{D4BDE05E-4308-4352-9D7F-D52E08C83C34}" srcOrd="3" destOrd="0" presId="urn:microsoft.com/office/officeart/2005/8/layout/hList1"/>
    <dgm:cxn modelId="{18CFA197-057E-4767-9252-25AC62A15CE1}" type="presParOf" srcId="{058BD7E4-0C0B-4B0F-87B8-773D53902D72}" destId="{4EC1E0B8-28F8-4B88-8EBB-8B4BFDA0EE59}" srcOrd="4" destOrd="0" presId="urn:microsoft.com/office/officeart/2005/8/layout/hList1"/>
    <dgm:cxn modelId="{E187E059-C302-4291-9461-9BC6AD63057D}" type="presParOf" srcId="{4EC1E0B8-28F8-4B88-8EBB-8B4BFDA0EE59}" destId="{10F9559C-8AC9-49B9-9D47-09AE07A6A36A}" srcOrd="0" destOrd="0" presId="urn:microsoft.com/office/officeart/2005/8/layout/hList1"/>
    <dgm:cxn modelId="{489F4815-7830-4C4F-B8A9-391D0E618F00}" type="presParOf" srcId="{4EC1E0B8-28F8-4B88-8EBB-8B4BFDA0EE59}" destId="{FB7DB6E9-1239-42F7-ACCA-428004C318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F0EE0-4903-4904-8E41-CF4D4B82CC74}">
      <dsp:nvSpPr>
        <dsp:cNvPr id="0" name=""/>
        <dsp:cNvSpPr/>
      </dsp:nvSpPr>
      <dsp:spPr>
        <a:xfrm>
          <a:off x="0" y="0"/>
          <a:ext cx="9326880" cy="2074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“choice” in HealthChoices refers to the member’s choice of physical health plan. Members who do not choose a physical plan are assigned a “default” physical health insurer.</a:t>
          </a:r>
        </a:p>
      </dsp:txBody>
      <dsp:txXfrm>
        <a:off x="60761" y="60761"/>
        <a:ext cx="7182677" cy="1953022"/>
      </dsp:txXfrm>
    </dsp:sp>
    <dsp:sp modelId="{4F9A805B-CEC5-4521-8E5E-6E977F1BB67F}">
      <dsp:nvSpPr>
        <dsp:cNvPr id="0" name=""/>
        <dsp:cNvSpPr/>
      </dsp:nvSpPr>
      <dsp:spPr>
        <a:xfrm>
          <a:off x="1645919" y="2535554"/>
          <a:ext cx="9326880" cy="2074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member’s county of eligibility determines the behavioral health plan that will cover the member’s behavioral health service costs. </a:t>
          </a:r>
          <a:r>
            <a:rPr lang="en-US" sz="1800" b="1" kern="1200" dirty="0"/>
            <a:t>Community Care provides behavioral health coverage for the HealthChoices coverage in 43 of the 67 counties within Pennsylvania. </a:t>
          </a:r>
          <a:r>
            <a:rPr lang="en-US" sz="1800" kern="1200" dirty="0"/>
            <a:t>Other behavioral health managed care organizations in PA include, </a:t>
          </a:r>
          <a:r>
            <a:rPr lang="en-US" sz="1800" kern="1200" dirty="0" err="1"/>
            <a:t>Carelon</a:t>
          </a:r>
          <a:r>
            <a:rPr lang="en-US" sz="1800" kern="1200" dirty="0"/>
            <a:t> Health of PA, Inc., </a:t>
          </a:r>
          <a:r>
            <a:rPr lang="en-US" sz="1800" kern="1200" dirty="0" err="1"/>
            <a:t>PerformCare</a:t>
          </a:r>
          <a:r>
            <a:rPr lang="en-US" sz="1800" kern="1200" dirty="0"/>
            <a:t>, Magellan and CBH.</a:t>
          </a:r>
        </a:p>
      </dsp:txBody>
      <dsp:txXfrm>
        <a:off x="1706680" y="2596315"/>
        <a:ext cx="6210984" cy="1953022"/>
      </dsp:txXfrm>
    </dsp:sp>
    <dsp:sp modelId="{F5A45383-B818-4FF5-9407-02A753D6CFC5}">
      <dsp:nvSpPr>
        <dsp:cNvPr id="0" name=""/>
        <dsp:cNvSpPr/>
      </dsp:nvSpPr>
      <dsp:spPr>
        <a:xfrm>
          <a:off x="7978426" y="1630822"/>
          <a:ext cx="1348453" cy="1348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1828" y="1630822"/>
        <a:ext cx="741649" cy="1014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955D1-F02C-4C74-AF1A-FED4EF7B2305}">
      <dsp:nvSpPr>
        <dsp:cNvPr id="0" name=""/>
        <dsp:cNvSpPr/>
      </dsp:nvSpPr>
      <dsp:spPr>
        <a:xfrm>
          <a:off x="0" y="313124"/>
          <a:ext cx="538480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 Pennsylvania, the majority* of Medicaid coverage is available through the HealthChoices program.  </a:t>
          </a:r>
        </a:p>
      </dsp:txBody>
      <dsp:txXfrm>
        <a:off x="69794" y="382918"/>
        <a:ext cx="5245212" cy="1290152"/>
      </dsp:txXfrm>
    </dsp:sp>
    <dsp:sp modelId="{DE540E7B-E6F4-4286-95C1-999540675A2C}">
      <dsp:nvSpPr>
        <dsp:cNvPr id="0" name=""/>
        <dsp:cNvSpPr/>
      </dsp:nvSpPr>
      <dsp:spPr>
        <a:xfrm>
          <a:off x="0" y="1817744"/>
          <a:ext cx="538480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There are three goals for the  HealthChoices program:</a:t>
          </a:r>
        </a:p>
      </dsp:txBody>
      <dsp:txXfrm>
        <a:off x="69794" y="1887538"/>
        <a:ext cx="5245212" cy="1290152"/>
      </dsp:txXfrm>
    </dsp:sp>
    <dsp:sp modelId="{C2770DF9-67B2-41E2-8819-A5A402305E58}">
      <dsp:nvSpPr>
        <dsp:cNvPr id="0" name=""/>
        <dsp:cNvSpPr/>
      </dsp:nvSpPr>
      <dsp:spPr>
        <a:xfrm>
          <a:off x="0" y="3247484"/>
          <a:ext cx="53848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 improve access to health care services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 improve the quality of care available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 stabilize Pennsylvania’s Medicaid spending</a:t>
          </a:r>
        </a:p>
      </dsp:txBody>
      <dsp:txXfrm>
        <a:off x="0" y="3247484"/>
        <a:ext cx="5384800" cy="1049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7D2EB-0904-4C4F-A6B8-F816EB2B9588}">
      <dsp:nvSpPr>
        <dsp:cNvPr id="0" name=""/>
        <dsp:cNvSpPr/>
      </dsp:nvSpPr>
      <dsp:spPr>
        <a:xfrm>
          <a:off x="0" y="2782438"/>
          <a:ext cx="5384800" cy="182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Community Care is a behavioral health managed care organization (BHMCO) that is contracted either with a county(</a:t>
          </a:r>
          <a:r>
            <a:rPr lang="en-US" sz="1700" kern="1200" err="1"/>
            <a:t>ies</a:t>
          </a:r>
          <a:r>
            <a:rPr lang="en-US" sz="1700" kern="1200"/>
            <a:t>) directly (Primary Contractor) or directly with DHS/OMHSAS.</a:t>
          </a:r>
        </a:p>
      </dsp:txBody>
      <dsp:txXfrm>
        <a:off x="0" y="2782438"/>
        <a:ext cx="5384800" cy="1825581"/>
      </dsp:txXfrm>
    </dsp:sp>
    <dsp:sp modelId="{55205D39-4105-4CF4-BB29-72EB67319988}">
      <dsp:nvSpPr>
        <dsp:cNvPr id="0" name=""/>
        <dsp:cNvSpPr/>
      </dsp:nvSpPr>
      <dsp:spPr>
        <a:xfrm rot="10800000">
          <a:off x="0" y="2078"/>
          <a:ext cx="5384800" cy="28077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Managed care coverage is designed to help reduce the cost of care while ensuring delivery of the highest quality of care.  </a:t>
          </a:r>
        </a:p>
      </dsp:txBody>
      <dsp:txXfrm rot="-10800000">
        <a:off x="0" y="2078"/>
        <a:ext cx="5384800" cy="985518"/>
      </dsp:txXfrm>
    </dsp:sp>
    <dsp:sp modelId="{6BC916E4-7912-4584-8069-4C40ED46EB8C}">
      <dsp:nvSpPr>
        <dsp:cNvPr id="0" name=""/>
        <dsp:cNvSpPr/>
      </dsp:nvSpPr>
      <dsp:spPr>
        <a:xfrm>
          <a:off x="0" y="987596"/>
          <a:ext cx="5384800" cy="8395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Managed care organizations collaborate with members, providers, and physical health plans to help connect members to the right services at the right time.  </a:t>
          </a:r>
        </a:p>
      </dsp:txBody>
      <dsp:txXfrm>
        <a:off x="0" y="987596"/>
        <a:ext cx="5384800" cy="839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9EFB6-CBD3-41A4-9E89-135B695D6D6A}">
      <dsp:nvSpPr>
        <dsp:cNvPr id="0" name=""/>
        <dsp:cNvSpPr/>
      </dsp:nvSpPr>
      <dsp:spPr>
        <a:xfrm>
          <a:off x="3429" y="186753"/>
          <a:ext cx="3343274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Ambulatory</a:t>
          </a:r>
        </a:p>
      </dsp:txBody>
      <dsp:txXfrm>
        <a:off x="3429" y="186753"/>
        <a:ext cx="3343274" cy="403200"/>
      </dsp:txXfrm>
    </dsp:sp>
    <dsp:sp modelId="{42E9C8C3-9E8E-4D1E-9393-DA8E44F8E120}">
      <dsp:nvSpPr>
        <dsp:cNvPr id="0" name=""/>
        <dsp:cNvSpPr/>
      </dsp:nvSpPr>
      <dsp:spPr>
        <a:xfrm>
          <a:off x="0" y="589953"/>
          <a:ext cx="3343274" cy="38333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Outpatient/School Based Outpatient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Specialized Outpatient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Site Based Psych Rehab (14+)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Social Skills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Intensive Behavioral Health Services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Groups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Therapeutic Preschool (2.5- 4yo)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School Based Partial Hospitalization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Partial Hospitalization (MH/SUD)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Walk in Crisis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SUD Intensive Outpatient (14+)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0" y="589953"/>
        <a:ext cx="3343274" cy="3833392"/>
      </dsp:txXfrm>
    </dsp:sp>
    <dsp:sp modelId="{8912BCC0-3D66-4A9F-982A-A76F135ED055}">
      <dsp:nvSpPr>
        <dsp:cNvPr id="0" name=""/>
        <dsp:cNvSpPr/>
      </dsp:nvSpPr>
      <dsp:spPr>
        <a:xfrm>
          <a:off x="3814762" y="186753"/>
          <a:ext cx="3343274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Mobile</a:t>
          </a:r>
        </a:p>
      </dsp:txBody>
      <dsp:txXfrm>
        <a:off x="3814762" y="186753"/>
        <a:ext cx="3343274" cy="403200"/>
      </dsp:txXfrm>
    </dsp:sp>
    <dsp:sp modelId="{45F839F5-E97A-47B8-92B0-F07B17B8C8B2}">
      <dsp:nvSpPr>
        <dsp:cNvPr id="0" name=""/>
        <dsp:cNvSpPr/>
      </dsp:nvSpPr>
      <dsp:spPr>
        <a:xfrm>
          <a:off x="3814762" y="621042"/>
          <a:ext cx="3343274" cy="38333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Joint Planning Team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Blended Service Coordination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Certified Peer Support (14+)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Mobile Psych Rehab (14+)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Mobile and Phone Crisis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Family Based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Intensive Behavioral Health Services</a:t>
          </a:r>
        </a:p>
        <a:p>
          <a:pPr marL="228600" lvl="2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Intensive Family Coaching/mobile PCIT</a:t>
          </a:r>
        </a:p>
        <a:p>
          <a:pPr marL="228600" lvl="2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Individual IBHS</a:t>
          </a:r>
        </a:p>
        <a:p>
          <a:pPr marL="228600" lvl="2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Multisystemic Therapy</a:t>
          </a:r>
        </a:p>
        <a:p>
          <a:pPr marL="228600" lvl="2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Community School Based Behavioral Health (CSBBH)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Mobile Transitional Age Youth (18+)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Dual Diagnosis Treatment Team (18+)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Community Treatment Team (18+)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3814762" y="621042"/>
        <a:ext cx="3343274" cy="3833392"/>
      </dsp:txXfrm>
    </dsp:sp>
    <dsp:sp modelId="{10F9559C-8AC9-49B9-9D47-09AE07A6A36A}">
      <dsp:nvSpPr>
        <dsp:cNvPr id="0" name=""/>
        <dsp:cNvSpPr/>
      </dsp:nvSpPr>
      <dsp:spPr>
        <a:xfrm>
          <a:off x="7626096" y="186753"/>
          <a:ext cx="3343274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Acute/Residential</a:t>
          </a:r>
        </a:p>
      </dsp:txBody>
      <dsp:txXfrm>
        <a:off x="7626096" y="186753"/>
        <a:ext cx="3343274" cy="403200"/>
      </dsp:txXfrm>
    </dsp:sp>
    <dsp:sp modelId="{FB7DB6E9-1239-42F7-ACCA-428004C31871}">
      <dsp:nvSpPr>
        <dsp:cNvPr id="0" name=""/>
        <dsp:cNvSpPr/>
      </dsp:nvSpPr>
      <dsp:spPr>
        <a:xfrm>
          <a:off x="7629525" y="502859"/>
          <a:ext cx="3343274" cy="38333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Crisis Residential (14+)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Diversion and Acute Stabilization (14+)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Community Residential Rehabilitation Host Home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Residential Treatment Facility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RESPOND (12-18yo)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Extended Acute 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Inpatient Mental Health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SUD Rehab (14+)</a:t>
          </a:r>
        </a:p>
      </dsp:txBody>
      <dsp:txXfrm>
        <a:off x="7629525" y="502859"/>
        <a:ext cx="3343274" cy="38333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9EFB6-CBD3-41A4-9E89-135B695D6D6A}">
      <dsp:nvSpPr>
        <dsp:cNvPr id="0" name=""/>
        <dsp:cNvSpPr/>
      </dsp:nvSpPr>
      <dsp:spPr>
        <a:xfrm>
          <a:off x="3429" y="13218"/>
          <a:ext cx="3343274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Ambulatory</a:t>
          </a:r>
        </a:p>
      </dsp:txBody>
      <dsp:txXfrm>
        <a:off x="3429" y="13218"/>
        <a:ext cx="3343274" cy="403200"/>
      </dsp:txXfrm>
    </dsp:sp>
    <dsp:sp modelId="{42E9C8C3-9E8E-4D1E-9393-DA8E44F8E120}">
      <dsp:nvSpPr>
        <dsp:cNvPr id="0" name=""/>
        <dsp:cNvSpPr/>
      </dsp:nvSpPr>
      <dsp:spPr>
        <a:xfrm>
          <a:off x="0" y="416418"/>
          <a:ext cx="3343274" cy="4180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Outpatient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Specialized Outpatient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Site Based Psych Rehab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Social Rehab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Partial Hospitalization (MH/SUD)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Walk in Crisis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SUD Intensive Outpatient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0" y="416418"/>
        <a:ext cx="3343274" cy="4180463"/>
      </dsp:txXfrm>
    </dsp:sp>
    <dsp:sp modelId="{8912BCC0-3D66-4A9F-982A-A76F135ED055}">
      <dsp:nvSpPr>
        <dsp:cNvPr id="0" name=""/>
        <dsp:cNvSpPr/>
      </dsp:nvSpPr>
      <dsp:spPr>
        <a:xfrm>
          <a:off x="3814762" y="13218"/>
          <a:ext cx="3343274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Mobile</a:t>
          </a:r>
        </a:p>
      </dsp:txBody>
      <dsp:txXfrm>
        <a:off x="3814762" y="13218"/>
        <a:ext cx="3343274" cy="403200"/>
      </dsp:txXfrm>
    </dsp:sp>
    <dsp:sp modelId="{45F839F5-E97A-47B8-92B0-F07B17B8C8B2}">
      <dsp:nvSpPr>
        <dsp:cNvPr id="0" name=""/>
        <dsp:cNvSpPr/>
      </dsp:nvSpPr>
      <dsp:spPr>
        <a:xfrm>
          <a:off x="3814762" y="429636"/>
          <a:ext cx="3343274" cy="4180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Blended Service Coordination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SUD Service Coordination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Certified Peer Support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Certified Recovery Support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Mobile Psych Rehab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Mobile and Phone Crisis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Enhanced Clinical Service Coordination (ECSC)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Mobile Transitional Age Youth (18+)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Dual Diagnosis Treatment Team (DDTT)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Integrated Dual Disorders Treatment (IDDT)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Mobile Medications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Mobile MH Treatment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Community Treatment Team (18+)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New Connections (BH Nursing Home Team)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3814762" y="429636"/>
        <a:ext cx="3343274" cy="4180463"/>
      </dsp:txXfrm>
    </dsp:sp>
    <dsp:sp modelId="{10F9559C-8AC9-49B9-9D47-09AE07A6A36A}">
      <dsp:nvSpPr>
        <dsp:cNvPr id="0" name=""/>
        <dsp:cNvSpPr/>
      </dsp:nvSpPr>
      <dsp:spPr>
        <a:xfrm>
          <a:off x="7626096" y="13218"/>
          <a:ext cx="3343274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Acute/Residential</a:t>
          </a:r>
        </a:p>
      </dsp:txBody>
      <dsp:txXfrm>
        <a:off x="7626096" y="13218"/>
        <a:ext cx="3343274" cy="403200"/>
      </dsp:txXfrm>
    </dsp:sp>
    <dsp:sp modelId="{FB7DB6E9-1239-42F7-ACCA-428004C31871}">
      <dsp:nvSpPr>
        <dsp:cNvPr id="0" name=""/>
        <dsp:cNvSpPr/>
      </dsp:nvSpPr>
      <dsp:spPr>
        <a:xfrm>
          <a:off x="7629525" y="321438"/>
          <a:ext cx="3343274" cy="4180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Crisis Residential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Diversion and Acute Stabilization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Community Residential Rehabilitation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Long Term Residential Treatment Facility (LTSR)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Extended Acute Care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Inpatient Mental Health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SUD Rehab </a:t>
          </a:r>
        </a:p>
      </dsp:txBody>
      <dsp:txXfrm>
        <a:off x="7629525" y="321438"/>
        <a:ext cx="3343274" cy="4180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3E4A-70BF-42C4-B4D8-17628049207A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A7A61-1723-4EAF-84F0-E3E06272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A7A61-1723-4EAF-84F0-E3E0627218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1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2B837-EF8A-4FE9-A595-8D427EA6D8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6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2B837-EF8A-4FE9-A595-8D427EA6D8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2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2B837-EF8A-4FE9-A595-8D427EA6D8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9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2B837-EF8A-4FE9-A595-8D427EA6D8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7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Ambulatory- SUD IOP and SUD 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2B837-EF8A-4FE9-A595-8D427EA6D8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Ambulatory- SUD IOP and SUD 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2B837-EF8A-4FE9-A595-8D427EA6D8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B4D955-D148-474D-B40B-44E6052D94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36918"/>
            <a:ext cx="10363200" cy="1374773"/>
          </a:xfrm>
        </p:spPr>
        <p:txBody>
          <a:bodyPr anchor="ctr">
            <a:noAutofit/>
          </a:bodyPr>
          <a:lstStyle>
            <a:lvl1pPr algn="ctr">
              <a:defRPr lang="en-US" dirty="0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DD7A64E-2521-4E50-AADB-7EF62DA15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074078"/>
            <a:ext cx="10363200" cy="1155103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66D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or Presenter Name</a:t>
            </a:r>
          </a:p>
          <a:p>
            <a:r>
              <a:rPr lang="en-US"/>
              <a:t>Date (if necessary)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F1D2A0-B925-D943-ADB3-A32ADC4DF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656F83-D274-374D-AC53-682264FE9BB3}"/>
              </a:ext>
            </a:extLst>
          </p:cNvPr>
          <p:cNvSpPr/>
          <p:nvPr userDrawn="1"/>
        </p:nvSpPr>
        <p:spPr>
          <a:xfrm>
            <a:off x="614014" y="0"/>
            <a:ext cx="10663585" cy="413886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375DC-D473-9A4F-9602-1CB4F4764409}"/>
              </a:ext>
            </a:extLst>
          </p:cNvPr>
          <p:cNvSpPr/>
          <p:nvPr userDrawn="1"/>
        </p:nvSpPr>
        <p:spPr>
          <a:xfrm>
            <a:off x="11277600" y="0"/>
            <a:ext cx="914400" cy="413886"/>
          </a:xfrm>
          <a:prstGeom prst="rect">
            <a:avLst/>
          </a:prstGeom>
          <a:solidFill>
            <a:srgbClr val="EBA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DAC8D1-F9AF-BA44-BDEF-64C2FC0AD75E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B838BE-0E0E-C740-B817-8928A5AAF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4" y="6240850"/>
            <a:ext cx="925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6524"/>
            <a:ext cx="10972800" cy="947680"/>
          </a:xfrm>
        </p:spPr>
        <p:txBody>
          <a:bodyPr>
            <a:noAutofit/>
          </a:bodyPr>
          <a:lstStyle>
            <a:lvl1pPr>
              <a:defRPr sz="3200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6100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02F3862-C878-4462-8521-63D3CB5A6F5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60E359E-07C3-0549-B80D-91FE94BE0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163829-0BF0-8B43-BA14-BCD40F6F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A1967A-7C36-004C-ADE0-2436BD710BE8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09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6524"/>
            <a:ext cx="10972800" cy="947680"/>
          </a:xfrm>
        </p:spPr>
        <p:txBody>
          <a:bodyPr>
            <a:noAutofit/>
          </a:bodyPr>
          <a:lstStyle>
            <a:lvl1pPr>
              <a:defRPr sz="3200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BBD402-8D1E-4F40-95BB-4442D2672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6100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D4D444B-C205-4C7E-B75F-BF5429D6AE2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7600" y="1219201"/>
            <a:ext cx="5384800" cy="46100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D154005-A865-C447-BA06-5DFF9B746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347EB78-2C01-A246-BB80-7D52C5356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DE3DC88-D228-3A46-85DB-2A3610810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B81C6C-F465-1243-9A71-3063A91061BA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35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22B381-A03B-4C24-9B7A-41935EDE6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19200"/>
            <a:ext cx="109728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7DAF842-388F-4E54-A2BE-6448B44EEF9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1905000"/>
            <a:ext cx="5386917" cy="3927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BB9C45E-57F3-4E99-9D50-CFCB3EAE97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3368" y="1905000"/>
            <a:ext cx="5389033" cy="3927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63F4F1-3D53-43F3-AC6F-C64D3FEB2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36524"/>
            <a:ext cx="10972800" cy="947680"/>
          </a:xfrm>
        </p:spPr>
        <p:txBody>
          <a:bodyPr>
            <a:noAutofit/>
          </a:bodyPr>
          <a:lstStyle>
            <a:lvl1pPr>
              <a:defRPr sz="3200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AA61FE2-DED5-9140-B02F-5B83223F79F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E241B5-7C03-2944-8270-76E5107C2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3826444F-3FBF-0A43-A591-A27BE1712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133671-73DC-9841-BC2C-5A77E29169F3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23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73051"/>
            <a:ext cx="7315200" cy="5556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5CC0C97-7126-A442-9935-38B87E9FE1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54DE2B-FF1E-B147-AA8C-2C32AD23B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F60DF43-93A8-DD4C-8810-829BD889A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612D31-1054-4C44-B1D5-AC9E4F7AB31F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04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273051"/>
            <a:ext cx="10972800" cy="5556249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0A18030-7C02-6845-B912-365104072B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88B405-AA68-BC41-8F2C-C7C6FA561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D2BCD6D-F554-B94F-B123-8077D5A97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6E98-AB44-1041-9122-4A99314B19B3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06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2" y="6400800"/>
            <a:ext cx="419945" cy="2743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8080"/>
                </a:solidFill>
                <a:latin typeface="Century Gothic" pitchFamily="34" charset="0"/>
              </a:defRPr>
            </a:lvl1pPr>
          </a:lstStyle>
          <a:p>
            <a:fld id="{3234D767-3226-474B-858C-16BD26077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1"/>
            <a:ext cx="416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08080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© 2018 Community Care Behavioral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128698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5F02-8436-48EE-97C2-8397E888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FA14-B5AC-4F41-A371-19FDE2230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11E07-3C53-4058-80D3-A3A112350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E29D5-B9DF-483E-BE6A-7E8327DF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A31-E27D-42DC-9F77-F52B75016A4A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18A6B-84E0-4382-A189-AC031FB7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48B5B-9202-4890-979F-02578DCB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9828-87C8-49EF-81FC-FE92942E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3100388"/>
            <a:ext cx="9753600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438401"/>
            <a:ext cx="9753600" cy="509587"/>
          </a:xfrm>
        </p:spPr>
        <p:txBody>
          <a:bodyPr anchor="b">
            <a:noAutofit/>
          </a:bodyPr>
          <a:lstStyle>
            <a:lvl1pPr marL="0" indent="0">
              <a:buNone/>
              <a:defRPr sz="2800">
                <a:solidFill>
                  <a:srgbClr val="666D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219200" y="3048000"/>
            <a:ext cx="9753600" cy="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718AE66-E974-0B40-9CC0-27AD3855F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9059F2-22A5-2446-85C0-82AEE4A1DFB0}"/>
              </a:ext>
            </a:extLst>
          </p:cNvPr>
          <p:cNvCxnSpPr>
            <a:cxnSpLocks/>
          </p:cNvCxnSpPr>
          <p:nvPr userDrawn="1"/>
        </p:nvCxnSpPr>
        <p:spPr>
          <a:xfrm>
            <a:off x="10972800" y="3048000"/>
            <a:ext cx="1222408" cy="0"/>
          </a:xfrm>
          <a:prstGeom prst="line">
            <a:avLst/>
          </a:prstGeom>
          <a:ln w="28575">
            <a:solidFill>
              <a:srgbClr val="EBA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72E4AAB-C9B0-0C4C-8A94-2F095851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4" y="6240850"/>
            <a:ext cx="925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278F4A-6FBD-BF47-8455-523BED3D8D6C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5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6524"/>
            <a:ext cx="10972800" cy="947680"/>
          </a:xfrm>
        </p:spPr>
        <p:txBody>
          <a:bodyPr>
            <a:noAutofit/>
          </a:bodyPr>
          <a:lstStyle>
            <a:lvl1pPr>
              <a:defRPr sz="3200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6100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02F3862-C878-4462-8521-63D3CB5A6F5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60E359E-07C3-0549-B80D-91FE94BE0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163829-0BF0-8B43-BA14-BCD40F6F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A1967A-7C36-004C-ADE0-2436BD710BE8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09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6524"/>
            <a:ext cx="10972800" cy="947680"/>
          </a:xfrm>
        </p:spPr>
        <p:txBody>
          <a:bodyPr>
            <a:noAutofit/>
          </a:bodyPr>
          <a:lstStyle>
            <a:lvl1pPr>
              <a:defRPr sz="3200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BBD402-8D1E-4F40-95BB-4442D2672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6100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D4D444B-C205-4C7E-B75F-BF5429D6AE2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7600" y="1219201"/>
            <a:ext cx="5384800" cy="46100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D154005-A865-C447-BA06-5DFF9B746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347EB78-2C01-A246-BB80-7D52C5356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DE3DC88-D228-3A46-85DB-2A3610810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B81C6C-F465-1243-9A71-3063A91061BA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35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22B381-A03B-4C24-9B7A-41935EDE6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19200"/>
            <a:ext cx="109728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7DAF842-388F-4E54-A2BE-6448B44EEF9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1905000"/>
            <a:ext cx="5386917" cy="3927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BB9C45E-57F3-4E99-9D50-CFCB3EAE97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3368" y="1905000"/>
            <a:ext cx="5389033" cy="3927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63F4F1-3D53-43F3-AC6F-C64D3FEB2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36524"/>
            <a:ext cx="10972800" cy="947680"/>
          </a:xfrm>
        </p:spPr>
        <p:txBody>
          <a:bodyPr>
            <a:noAutofit/>
          </a:bodyPr>
          <a:lstStyle>
            <a:lvl1pPr>
              <a:defRPr sz="3200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AA61FE2-DED5-9140-B02F-5B83223F79F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E241B5-7C03-2944-8270-76E5107C2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3826444F-3FBF-0A43-A591-A27BE1712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133671-73DC-9841-BC2C-5A77E29169F3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23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73051"/>
            <a:ext cx="7315200" cy="5556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5CC0C97-7126-A442-9935-38B87E9FE1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54DE2B-FF1E-B147-AA8C-2C32AD23B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F60DF43-93A8-DD4C-8810-829BD889A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612D31-1054-4C44-B1D5-AC9E4F7AB31F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04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273051"/>
            <a:ext cx="10972800" cy="5556249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0A18030-7C02-6845-B912-365104072B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3533" y="6240849"/>
            <a:ext cx="6525928" cy="365125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666D70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&lt;citation&gt;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88B405-AA68-BC41-8F2C-C7C6FA561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D2BCD6D-F554-B94F-B123-8077D5A97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6E98-AB44-1041-9122-4A99314B19B3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06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B4D955-D148-474D-B40B-44E6052D94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36918"/>
            <a:ext cx="10363200" cy="1374773"/>
          </a:xfrm>
        </p:spPr>
        <p:txBody>
          <a:bodyPr anchor="ctr">
            <a:noAutofit/>
          </a:bodyPr>
          <a:lstStyle>
            <a:lvl1pPr algn="ctr">
              <a:defRPr lang="en-US" dirty="0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DD7A64E-2521-4E50-AADB-7EF62DA15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074078"/>
            <a:ext cx="10363200" cy="1155103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66D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or Presenter Name</a:t>
            </a:r>
          </a:p>
          <a:p>
            <a:r>
              <a:rPr lang="en-US"/>
              <a:t>Date (if necessary)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F1D2A0-B925-D943-ADB3-A32ADC4DF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656F83-D274-374D-AC53-682264FE9BB3}"/>
              </a:ext>
            </a:extLst>
          </p:cNvPr>
          <p:cNvSpPr/>
          <p:nvPr userDrawn="1"/>
        </p:nvSpPr>
        <p:spPr>
          <a:xfrm>
            <a:off x="614014" y="0"/>
            <a:ext cx="10663585" cy="413886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375DC-D473-9A4F-9602-1CB4F4764409}"/>
              </a:ext>
            </a:extLst>
          </p:cNvPr>
          <p:cNvSpPr/>
          <p:nvPr userDrawn="1"/>
        </p:nvSpPr>
        <p:spPr>
          <a:xfrm>
            <a:off x="11277600" y="0"/>
            <a:ext cx="914400" cy="413886"/>
          </a:xfrm>
          <a:prstGeom prst="rect">
            <a:avLst/>
          </a:prstGeom>
          <a:solidFill>
            <a:srgbClr val="EBA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DAC8D1-F9AF-BA44-BDEF-64C2FC0AD75E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B838BE-0E0E-C740-B817-8928A5AAF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4" y="6240850"/>
            <a:ext cx="925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3100388"/>
            <a:ext cx="9753600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771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438401"/>
            <a:ext cx="9753600" cy="509587"/>
          </a:xfrm>
        </p:spPr>
        <p:txBody>
          <a:bodyPr anchor="b">
            <a:noAutofit/>
          </a:bodyPr>
          <a:lstStyle>
            <a:lvl1pPr marL="0" indent="0">
              <a:buNone/>
              <a:defRPr sz="2800">
                <a:solidFill>
                  <a:srgbClr val="666D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219200" y="3048000"/>
            <a:ext cx="9753600" cy="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718AE66-E974-0B40-9CC0-27AD3855F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7" y="6063918"/>
            <a:ext cx="2656843" cy="54205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9059F2-22A5-2446-85C0-82AEE4A1DFB0}"/>
              </a:ext>
            </a:extLst>
          </p:cNvPr>
          <p:cNvCxnSpPr>
            <a:cxnSpLocks/>
          </p:cNvCxnSpPr>
          <p:nvPr userDrawn="1"/>
        </p:nvCxnSpPr>
        <p:spPr>
          <a:xfrm>
            <a:off x="10972800" y="3048000"/>
            <a:ext cx="1222408" cy="0"/>
          </a:xfrm>
          <a:prstGeom prst="line">
            <a:avLst/>
          </a:prstGeom>
          <a:ln w="28575">
            <a:solidFill>
              <a:srgbClr val="EBA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72E4AAB-C9B0-0C4C-8A94-2F095851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4" y="6240850"/>
            <a:ext cx="925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CE2B40-8763-45E4-9758-579B0FB876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278F4A-6FBD-BF47-8455-523BED3D8D6C}"/>
              </a:ext>
            </a:extLst>
          </p:cNvPr>
          <p:cNvCxnSpPr/>
          <p:nvPr userDrawn="1"/>
        </p:nvCxnSpPr>
        <p:spPr>
          <a:xfrm flipV="1">
            <a:off x="614014" y="6240849"/>
            <a:ext cx="0" cy="365760"/>
          </a:xfrm>
          <a:prstGeom prst="line">
            <a:avLst/>
          </a:prstGeom>
          <a:ln w="28575">
            <a:solidFill>
              <a:srgbClr val="77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5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89CE2B40-8763-45E4-9758-579B0FB876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55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9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89CE2B40-8763-45E4-9758-579B0FB876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55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9" r:id="rId8"/>
    <p:sldLayoutId id="2147483692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henycounty.us/Services/County-Assistance/Behavioral-Health" TargetMode="External"/><Relationship Id="rId2" Type="http://schemas.openxmlformats.org/officeDocument/2006/relationships/hyperlink" Target="https://providers.ccbh.com/forms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ccbh.com/health-topics/resources/academy-library" TargetMode="External"/><Relationship Id="rId2" Type="http://schemas.openxmlformats.org/officeDocument/2006/relationships/hyperlink" Target="https://providers.ccbh.com/member-resources/academy-library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iders.ccbh.com/training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ntbrite.com/e/2024-mha-swpa-conference-perspectives-registration-751291843127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650723-F50E-7046-86FF-C962F0895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Spotlight: </a:t>
            </a:r>
            <a:br>
              <a:rPr lang="en-US" dirty="0"/>
            </a:br>
            <a:r>
              <a:rPr lang="en-US" dirty="0"/>
              <a:t>Community Care Behavioral Health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C9F6C08-8E27-3E4D-B16A-F4B538356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074078"/>
            <a:ext cx="10363200" cy="26518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Behavioral Health Fellows Program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January 11, 2024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Laura Fiore, LCSW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Child and Adolescent Program Manager - Allegheny County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A61D-6958-894D-82DA-C9904E6D4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2CDA-CC50-B8A7-8E67-BD388626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947680"/>
          </a:xfrm>
        </p:spPr>
        <p:txBody>
          <a:bodyPr anchor="ctr">
            <a:normAutofit/>
          </a:bodyPr>
          <a:lstStyle/>
          <a:p>
            <a:r>
              <a:rPr lang="en-US" dirty="0"/>
              <a:t>Community Care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5033-17D9-3436-C285-FED216834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6100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>
                <a:effectLst/>
                <a:latin typeface="+mj-lt"/>
              </a:rPr>
              <a:t>To improve the health and well-being of the community through: 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  <a:latin typeface="+mj-lt"/>
              </a:rPr>
              <a:t>delivery of effective, cost-efficient, and accessible behavioral health services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>
              <a:effectLst/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effectLst/>
                <a:latin typeface="+mj-lt"/>
              </a:rPr>
              <a:t>The pillar of our programs is the belief that quality is measured by: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  <a:latin typeface="+mj-lt"/>
              </a:rPr>
              <a:t>the improved health and well-being of the community </a:t>
            </a:r>
            <a:endParaRPr lang="en-US" sz="200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effectLst/>
                <a:latin typeface="+mj-lt"/>
              </a:rPr>
              <a:t>In conjunction with each of the counties we serve, our goal is to offer: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  <a:latin typeface="+mj-lt"/>
              </a:rPr>
              <a:t>recovery-oriented, person-centered, accessible care that reflects contemporary best practices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8" name="Content Placeholder 7" descr="Group of young people huddling in gym">
            <a:extLst>
              <a:ext uri="{FF2B5EF4-FFF2-40B4-BE49-F238E27FC236}">
                <a16:creationId xmlns:a16="http://schemas.microsoft.com/office/drawing/2014/main" id="{8F45F02E-2FBA-AD23-5B7C-66BE3168D3AF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r="18655" b="-2"/>
          <a:stretch/>
        </p:blipFill>
        <p:spPr>
          <a:xfrm>
            <a:off x="6197600" y="1219201"/>
            <a:ext cx="5384800" cy="4610099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CF538-ECF1-6397-6608-14EC7147A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CE2B40-8763-45E4-9758-579B0FB876D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86C53C-9EAC-E70E-7DB2-5CCE3D7B8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                     </a:t>
            </a:r>
            <a:r>
              <a:rPr lang="en-US">
                <a:latin typeface="+mj-lt"/>
              </a:rPr>
              <a:t>           </a:t>
            </a:r>
            <a:r>
              <a:rPr lang="en-US" sz="3200">
                <a:latin typeface="+mj-lt"/>
              </a:rPr>
              <a:t>Belief                                         Vision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D69693-2367-7EBF-EB07-DEBDFB39F23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Community Care’s belief is that behavioral health recovery is possible and that all individuals should have a voice in their treatment.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5F786-F4ED-D445-7BDF-038084681AC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Our vision is to improve the quality of services for members through a Stakeholder partnership focused on outcomes.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F738E2-1B29-C95B-0CD1-3D3E48FF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Care Belief and Vision Statements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88B37-6F90-0553-6878-39CBBE809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6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9EDE-5CED-D86C-5750-02173A3C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24C0D-0581-54D6-8674-C696E900E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Health Services range from non-acute to acute; office based to community/home based.  </a:t>
            </a:r>
          </a:p>
          <a:p>
            <a:pPr lvl="1"/>
            <a:r>
              <a:rPr lang="en-US" dirty="0"/>
              <a:t>Not all referrals are managed by CCBH.  Some referrals are submitted directly to CCBH, others directly to the provider, or Allegheny County</a:t>
            </a:r>
          </a:p>
          <a:p>
            <a:pPr lvl="2"/>
            <a:r>
              <a:rPr lang="en-US" dirty="0"/>
              <a:t>CCBH managed referrals: </a:t>
            </a:r>
            <a:r>
              <a:rPr lang="en-US" dirty="0">
                <a:hlinkClick r:id="rId2"/>
              </a:rPr>
              <a:t>Forms: HealthChoices Providers - Community Care (ccbh.com)</a:t>
            </a:r>
            <a:endParaRPr lang="en-US" dirty="0"/>
          </a:p>
          <a:p>
            <a:pPr lvl="2"/>
            <a:r>
              <a:rPr lang="en-US" dirty="0"/>
              <a:t>Allegheny County managed referrals: </a:t>
            </a:r>
            <a:r>
              <a:rPr lang="en-US" dirty="0">
                <a:hlinkClick r:id="rId3"/>
              </a:rPr>
              <a:t>Behavioral Health - Allegheny County, PA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1DEA5-5509-505A-F882-D1A1515F0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7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EC0A-CE33-B771-64EB-190B949F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Allegheny County Child &amp; Adolescent Behavioral Health Services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5C9E8E5-3A38-19B7-C40E-AE62C445B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669742"/>
              </p:ext>
            </p:extLst>
          </p:nvPr>
        </p:nvGraphicFramePr>
        <p:xfrm>
          <a:off x="609600" y="1219200"/>
          <a:ext cx="109728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 descr="Car with solid fill">
            <a:extLst>
              <a:ext uri="{FF2B5EF4-FFF2-40B4-BE49-F238E27FC236}">
                <a16:creationId xmlns:a16="http://schemas.microsoft.com/office/drawing/2014/main" id="{8C825FAE-5944-3E40-4F4A-5B30EA24ECA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47854" y="1381125"/>
            <a:ext cx="592931" cy="59293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D7EAA-8D52-4944-F046-0AAD500BB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Graphic 9" descr="Hospital outline">
            <a:extLst>
              <a:ext uri="{FF2B5EF4-FFF2-40B4-BE49-F238E27FC236}">
                <a16:creationId xmlns:a16="http://schemas.microsoft.com/office/drawing/2014/main" id="{4CA5CB5C-E9D9-C125-3365-86ABF16DF1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71639" y="1381126"/>
            <a:ext cx="592931" cy="592931"/>
          </a:xfrm>
          <a:prstGeom prst="rect">
            <a:avLst/>
          </a:prstGeom>
        </p:spPr>
      </p:pic>
      <p:pic>
        <p:nvPicPr>
          <p:cNvPr id="12" name="Graphic 11" descr="City outline">
            <a:extLst>
              <a:ext uri="{FF2B5EF4-FFF2-40B4-BE49-F238E27FC236}">
                <a16:creationId xmlns:a16="http://schemas.microsoft.com/office/drawing/2014/main" id="{C6FFC1B8-BE0D-9316-590D-3058FF3B59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99171" y="1302544"/>
            <a:ext cx="592931" cy="592931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CBEA9797-153C-F258-7E86-295A3EB35BB3}"/>
              </a:ext>
            </a:extLst>
          </p:cNvPr>
          <p:cNvSpPr/>
          <p:nvPr/>
        </p:nvSpPr>
        <p:spPr>
          <a:xfrm>
            <a:off x="127765" y="1381126"/>
            <a:ext cx="409575" cy="461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    Most                       Intensity              Least</a:t>
            </a:r>
          </a:p>
        </p:txBody>
      </p:sp>
    </p:spTree>
    <p:extLst>
      <p:ext uri="{BB962C8B-B14F-4D97-AF65-F5344CB8AC3E}">
        <p14:creationId xmlns:p14="http://schemas.microsoft.com/office/powerpoint/2010/main" val="313075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EC0A-CE33-B771-64EB-190B949F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Allegheny County Adult Behavioral Health Services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5C9E8E5-3A38-19B7-C40E-AE62C445B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142584"/>
              </p:ext>
            </p:extLst>
          </p:nvPr>
        </p:nvGraphicFramePr>
        <p:xfrm>
          <a:off x="609600" y="1219200"/>
          <a:ext cx="109728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 descr="Car with solid fill">
            <a:extLst>
              <a:ext uri="{FF2B5EF4-FFF2-40B4-BE49-F238E27FC236}">
                <a16:creationId xmlns:a16="http://schemas.microsoft.com/office/drawing/2014/main" id="{8C825FAE-5944-3E40-4F4A-5B30EA24ECA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4319" y="1219200"/>
            <a:ext cx="592931" cy="59293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D7EAA-8D52-4944-F046-0AAD500BB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Graphic 9" descr="Hospital outline">
            <a:extLst>
              <a:ext uri="{FF2B5EF4-FFF2-40B4-BE49-F238E27FC236}">
                <a16:creationId xmlns:a16="http://schemas.microsoft.com/office/drawing/2014/main" id="{4CA5CB5C-E9D9-C125-3365-86ABF16DF1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9469" y="1219198"/>
            <a:ext cx="592931" cy="592931"/>
          </a:xfrm>
          <a:prstGeom prst="rect">
            <a:avLst/>
          </a:prstGeom>
        </p:spPr>
      </p:pic>
      <p:pic>
        <p:nvPicPr>
          <p:cNvPr id="12" name="Graphic 11" descr="City outline">
            <a:extLst>
              <a:ext uri="{FF2B5EF4-FFF2-40B4-BE49-F238E27FC236}">
                <a16:creationId xmlns:a16="http://schemas.microsoft.com/office/drawing/2014/main" id="{C6FFC1B8-BE0D-9316-590D-3058FF3B59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4093" y="1219199"/>
            <a:ext cx="592931" cy="592931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CBEA9797-153C-F258-7E86-295A3EB35BB3}"/>
              </a:ext>
            </a:extLst>
          </p:cNvPr>
          <p:cNvSpPr/>
          <p:nvPr/>
        </p:nvSpPr>
        <p:spPr>
          <a:xfrm>
            <a:off x="127765" y="1381126"/>
            <a:ext cx="409575" cy="461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    Most                       Intensity              Least</a:t>
            </a:r>
          </a:p>
        </p:txBody>
      </p:sp>
    </p:spTree>
    <p:extLst>
      <p:ext uri="{BB962C8B-B14F-4D97-AF65-F5344CB8AC3E}">
        <p14:creationId xmlns:p14="http://schemas.microsoft.com/office/powerpoint/2010/main" val="429099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9295-4982-EE39-33E7-E08D5A79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Care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3759-33AA-8C53-88A0-58470174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b="1" i="0" dirty="0">
                <a:solidFill>
                  <a:srgbClr val="1C1C1C"/>
                </a:solidFill>
                <a:effectLst/>
                <a:latin typeface="AvenirNext"/>
              </a:rPr>
              <a:t>We are here to:</a:t>
            </a:r>
            <a:endParaRPr lang="en-US" b="0" i="0" dirty="0">
              <a:solidFill>
                <a:srgbClr val="1C1C1C"/>
              </a:solidFill>
              <a:effectLst/>
              <a:latin typeface="AvenirNext"/>
            </a:endParaRPr>
          </a:p>
          <a:p>
            <a:pPr lvl="2"/>
            <a:r>
              <a:rPr lang="en-US" b="0" i="0" dirty="0">
                <a:solidFill>
                  <a:srgbClr val="1C1C1C"/>
                </a:solidFill>
                <a:effectLst/>
                <a:latin typeface="AvenirNext"/>
              </a:rPr>
              <a:t>Answer any questions you have about behavioral health services.</a:t>
            </a:r>
          </a:p>
          <a:p>
            <a:pPr lvl="2"/>
            <a:r>
              <a:rPr lang="en-US" b="0" i="0" dirty="0">
                <a:solidFill>
                  <a:srgbClr val="1C1C1C"/>
                </a:solidFill>
                <a:effectLst/>
                <a:latin typeface="AvenirNext"/>
              </a:rPr>
              <a:t>Help </a:t>
            </a:r>
            <a:r>
              <a:rPr lang="en-US" dirty="0">
                <a:solidFill>
                  <a:srgbClr val="1C1C1C"/>
                </a:solidFill>
                <a:latin typeface="AvenirNext"/>
              </a:rPr>
              <a:t>members</a:t>
            </a:r>
            <a:r>
              <a:rPr lang="en-US" b="0" i="0" dirty="0">
                <a:solidFill>
                  <a:srgbClr val="1C1C1C"/>
                </a:solidFill>
                <a:effectLst/>
                <a:latin typeface="AvenirNext"/>
              </a:rPr>
              <a:t> find doctors, counselors, and other medical professionals in their area.</a:t>
            </a:r>
          </a:p>
          <a:p>
            <a:pPr lvl="2"/>
            <a:r>
              <a:rPr lang="en-US" b="0" i="0" dirty="0">
                <a:solidFill>
                  <a:srgbClr val="1C1C1C"/>
                </a:solidFill>
                <a:effectLst/>
                <a:latin typeface="AvenirNext"/>
              </a:rPr>
              <a:t>Connect members to treatment and </a:t>
            </a:r>
            <a:r>
              <a:rPr lang="en-US" dirty="0">
                <a:solidFill>
                  <a:srgbClr val="1C1C1C"/>
                </a:solidFill>
                <a:latin typeface="AvenirNext"/>
              </a:rPr>
              <a:t>providers.</a:t>
            </a:r>
            <a:endParaRPr lang="en-US" b="0" i="0" dirty="0">
              <a:solidFill>
                <a:srgbClr val="1C1C1C"/>
              </a:solidFill>
              <a:effectLst/>
              <a:latin typeface="AvenirNext"/>
            </a:endParaRPr>
          </a:p>
          <a:p>
            <a:pPr lvl="2"/>
            <a:r>
              <a:rPr lang="en-US" b="0" i="0" dirty="0">
                <a:solidFill>
                  <a:srgbClr val="1C1C1C"/>
                </a:solidFill>
                <a:effectLst/>
                <a:latin typeface="AvenirNext"/>
              </a:rPr>
              <a:t>Provide resources and connections to members for any social determinants of health needs.</a:t>
            </a:r>
          </a:p>
          <a:p>
            <a:pPr marL="914400" lvl="2" indent="0">
              <a:buNone/>
            </a:pPr>
            <a:endParaRPr lang="en-US" b="0" i="0" dirty="0">
              <a:solidFill>
                <a:srgbClr val="1C1C1C"/>
              </a:solidFill>
              <a:effectLst/>
              <a:latin typeface="AvenirNext"/>
            </a:endParaRPr>
          </a:p>
          <a:p>
            <a:r>
              <a:rPr lang="en-US" dirty="0"/>
              <a:t>Our Care Management and Customer Service teams provide 24/7 support to members, providers, stakeholders. </a:t>
            </a:r>
          </a:p>
          <a:p>
            <a:pPr lvl="2"/>
            <a:r>
              <a:rPr lang="en-US" dirty="0" err="1"/>
              <a:t>HealthChoices</a:t>
            </a:r>
            <a:r>
              <a:rPr lang="en-US" dirty="0"/>
              <a:t> Provider Line: 1-888-251-2224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teams supporting the contract include, but are not limited to, Quality, Network, Programs, and Training.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898E4-A1A0-11AC-8B0F-4C81C8088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844A-5A71-41E1-00ED-E75F670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Academy +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4F17-4D99-4E4F-5D8F-1EB127A06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b="0" i="0" dirty="0">
                <a:solidFill>
                  <a:srgbClr val="1C1C1C"/>
                </a:solidFill>
                <a:effectLst/>
                <a:latin typeface="AvenirNext"/>
              </a:rPr>
              <a:t>Academy + Library </a:t>
            </a:r>
          </a:p>
          <a:p>
            <a:pPr marL="457200" lvl="1" indent="0">
              <a:buNone/>
            </a:pPr>
            <a:r>
              <a:rPr lang="en-US" sz="3300" b="0" i="0" dirty="0">
                <a:solidFill>
                  <a:srgbClr val="1C1C1C"/>
                </a:solidFill>
                <a:effectLst/>
                <a:latin typeface="AvenirNext"/>
              </a:rPr>
              <a:t>Online resource that is free for Community Care providers and members. Academy + Library was created for people in recovery, by people in recovery. It has courses on </a:t>
            </a:r>
            <a:r>
              <a:rPr lang="en-US" sz="3300" b="0" i="0" dirty="0" err="1">
                <a:solidFill>
                  <a:srgbClr val="1C1C1C"/>
                </a:solidFill>
                <a:effectLst/>
                <a:latin typeface="AvenirNext"/>
              </a:rPr>
              <a:t>CommonGround</a:t>
            </a:r>
            <a:r>
              <a:rPr lang="en-US" sz="3300" b="0" i="0" dirty="0">
                <a:solidFill>
                  <a:srgbClr val="1C1C1C"/>
                </a:solidFill>
                <a:effectLst/>
                <a:latin typeface="AvenirNext"/>
              </a:rPr>
              <a:t>, Pat Deegan’s Recovery Approach, along with videos, worksheets, educational articles, and many other wellness tools to help people with recovery.</a:t>
            </a:r>
          </a:p>
          <a:p>
            <a:pPr marL="457200" lvl="1" indent="0">
              <a:buNone/>
            </a:pPr>
            <a:r>
              <a:rPr lang="en-US" sz="3300" dirty="0">
                <a:hlinkClick r:id="rId2"/>
              </a:rPr>
              <a:t>Academy + Library: HealthChoices Providers - Community Care (ccbh.com)</a:t>
            </a:r>
            <a:br>
              <a:rPr lang="en-US" sz="3300" b="0" i="0" dirty="0">
                <a:solidFill>
                  <a:srgbClr val="1C1C1C"/>
                </a:solidFill>
                <a:effectLst/>
                <a:latin typeface="AvenirNext"/>
              </a:rPr>
            </a:br>
            <a:endParaRPr lang="en-US" b="0" i="0" dirty="0">
              <a:solidFill>
                <a:srgbClr val="1C1C1C"/>
              </a:solidFill>
              <a:effectLst/>
              <a:latin typeface="AvenirNex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1C1C1C"/>
                </a:solidFill>
                <a:effectLst/>
                <a:latin typeface="AvenirNext"/>
              </a:rPr>
              <a:t>Resources Supporting Recovery and Wellness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1C1C1C"/>
                </a:solidFill>
                <a:effectLst/>
                <a:latin typeface="AvenirNext"/>
              </a:rPr>
              <a:t>Using Medicine on the Road to Recovery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1C1C1C"/>
                </a:solidFill>
                <a:effectLst/>
                <a:latin typeface="AvenirNext"/>
              </a:rPr>
              <a:t>How to Take Care of Your Mental Health (or What You Can Do to Recover)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1C1C1C"/>
                </a:solidFill>
                <a:effectLst/>
                <a:latin typeface="AvenirNext"/>
              </a:rPr>
              <a:t>Friendship, Dating, and Connecting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1C1C1C"/>
                </a:solidFill>
                <a:effectLst/>
                <a:latin typeface="AvenirNext"/>
              </a:rPr>
              <a:t>Healthy Bodies and Healthy Minds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1C1C1C"/>
                </a:solidFill>
                <a:effectLst/>
                <a:latin typeface="AvenirNext"/>
              </a:rPr>
              <a:t>Yoga, Massage Therapy, and Other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1C1C1C"/>
                </a:solidFill>
                <a:effectLst/>
                <a:latin typeface="AvenirNext"/>
              </a:rPr>
              <a:t>Help for Work, School, and Living on Your Own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C1C1C"/>
              </a:solidFill>
              <a:effectLst/>
              <a:latin typeface="AvenirNex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C1C1C"/>
              </a:solidFill>
              <a:effectLst/>
              <a:latin typeface="AvenirNext"/>
            </a:endParaRPr>
          </a:p>
          <a:p>
            <a:pPr algn="l"/>
            <a:r>
              <a:rPr lang="en-US" sz="3200" b="0" i="0" dirty="0">
                <a:solidFill>
                  <a:srgbClr val="1C1C1C"/>
                </a:solidFill>
                <a:effectLst/>
                <a:latin typeface="AvenirNext"/>
              </a:rPr>
              <a:t>Community Care members can </a:t>
            </a:r>
            <a:r>
              <a:rPr lang="en-US" sz="3200" b="0" i="0" u="sng" dirty="0">
                <a:solidFill>
                  <a:srgbClr val="0973EB"/>
                </a:solidFill>
                <a:effectLst/>
                <a:latin typeface="AvenirNext"/>
                <a:hlinkClick r:id="rId3"/>
              </a:rPr>
              <a:t>sign up for Academy + Library</a:t>
            </a:r>
            <a:r>
              <a:rPr lang="en-US" sz="3200" b="0" i="0" dirty="0">
                <a:solidFill>
                  <a:srgbClr val="1C1C1C"/>
                </a:solidFill>
                <a:effectLst/>
                <a:latin typeface="AvenirNext"/>
              </a:rPr>
              <a:t> using their ACCESS card.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4CCF2-9124-381F-B2C4-48AF717E6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6B66-9348-4A96-1563-E8A6F23A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Care Training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57F7-86D1-7296-04A7-875699395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The Training department offers a variety of trainings, learning collaboratives, and conferences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hlinkClick r:id="rId2"/>
            </a:endParaRPr>
          </a:p>
          <a:p>
            <a:r>
              <a:rPr lang="en-US" sz="2000" dirty="0">
                <a:hlinkClick r:id="rId2"/>
              </a:rPr>
              <a:t>Training: HealthChoices Providers - Community Care (ccbh.com)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Includes trainings on CHC, EBPs, FWA, Population Health, Tobacco Cessation, Webinars on Various other topics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Proposed topics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 indent="-342900" algn="just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1-26-24: Generational Trauma: How suffering shapes our worldview and the inheritance of dysfunctional attachment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 algn="just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2/27/24: Pregnancy and Substance Use Disorders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 algn="just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3/7/24: Engagement and Retention in Substance Use Disorders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 algn="just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Importance of Employment for Recovery and Wellness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 algn="just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Recovery 101 – Language &amp; Principles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054D4-0A14-CCBC-2C23-8538A9D63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7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70EB-E065-0F4B-421D-A9EAB0D0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America of SWPA Conference (1/26/24)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E289E-4A22-EDE9-C1AD-BE55AE98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Mental Health America of Southwestern Pennsylvania is proud to once again be partnering with UPMC Health Plan/Community Care Behavioral Health to bring you a </a:t>
            </a:r>
            <a:r>
              <a:rPr lang="en-US" sz="2400" dirty="0">
                <a:effectLst/>
                <a:ea typeface="Calibri" panose="020F0502020204030204" pitchFamily="34" charset="0"/>
              </a:rPr>
              <a:t>one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-day virtual event highlighting: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 </a:t>
            </a:r>
          </a:p>
          <a:p>
            <a:pPr marL="800100" lvl="2" algn="just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Antiracism and Diversity help to manage Violence Risk</a:t>
            </a:r>
          </a:p>
          <a:p>
            <a:pPr marL="800100" lvl="2" algn="just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Supporting first responders through education, engagement, and resources</a:t>
            </a:r>
          </a:p>
          <a:p>
            <a:pPr marL="800100" lvl="2" algn="just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Overview of Dialectical Behavioral Therapy (DBT)</a:t>
            </a:r>
          </a:p>
          <a:p>
            <a:pPr marL="800100" lvl="2" algn="just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Youth Voices of Change in Mental Health </a:t>
            </a:r>
          </a:p>
          <a:p>
            <a:pPr marL="800100" lvl="2" algn="just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St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ate of Nation Post-Pandemic: What We’ve Learned From MHA Screening</a:t>
            </a:r>
          </a:p>
          <a:p>
            <a:pPr marL="800100" lvl="2" algn="just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Developing Resilience in Correctional Settings:  Promoting Lasting Change in a Challenging Setting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Link to register: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en-US" sz="2000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2"/>
              </a:rPr>
              <a:t>https://www.eventbrite.com/e/2024-mha-swpa-conference-perspectives-registration-751291843127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63249-2392-898A-6801-EEC233554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CB80-BAF9-27CF-1FB6-1AD8C33F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CCBH.com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55E7-B930-463D-2E6C-ECB4EFE1A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2"/>
            <a:r>
              <a:rPr lang="en-US" sz="3100" dirty="0"/>
              <a:t>Provider resources - Alerts, Manual, Newsletter, FWA Compliance, Provider Reps, Incident Reporting, Quality Improvement Program, UPMC Health Plan BH Services, CHC, Act 62 Resources</a:t>
            </a:r>
          </a:p>
          <a:p>
            <a:pPr lvl="2"/>
            <a:r>
              <a:rPr lang="en-US" sz="3100" dirty="0"/>
              <a:t>Forms</a:t>
            </a:r>
          </a:p>
          <a:p>
            <a:pPr lvl="2"/>
            <a:r>
              <a:rPr lang="en-US" sz="3100" dirty="0"/>
              <a:t>Member resources – Provider Search, Health and Wellness Resources, Academy + Library, Recovery/Crisis Plan, Advance Directives, Complaints and Grievances, MATP</a:t>
            </a:r>
          </a:p>
          <a:p>
            <a:pPr lvl="2"/>
            <a:r>
              <a:rPr lang="en-US" sz="3100" dirty="0"/>
              <a:t>Clinical Innovation &amp; Publications – Program Innovation, Performance Standards, Medical Necessity Guidelines, Medication Formularies, Information and Resources, Publications</a:t>
            </a:r>
          </a:p>
          <a:p>
            <a:pPr lvl="2"/>
            <a:r>
              <a:rPr lang="en-US" sz="3100" dirty="0"/>
              <a:t>Training – as outlined above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3E997-19C0-2309-0961-CD736F75B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E2B40-8763-45E4-9758-579B0FB876D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7933-A68E-7B4F-E34D-49A0E986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947680"/>
          </a:xfrm>
        </p:spPr>
        <p:txBody>
          <a:bodyPr anchor="ctr">
            <a:normAutofit/>
          </a:bodyPr>
          <a:lstStyle/>
          <a:p>
            <a:r>
              <a:rPr lang="en-US" dirty="0"/>
              <a:t>Remember Medicaid? It’s called </a:t>
            </a:r>
            <a:r>
              <a:rPr lang="en-US" i="1" dirty="0"/>
              <a:t>HealthChoices </a:t>
            </a:r>
            <a:r>
              <a:rPr lang="en-US" dirty="0"/>
              <a:t>in PA </a:t>
            </a:r>
            <a:br>
              <a:rPr lang="en-US" dirty="0"/>
            </a:br>
            <a:r>
              <a:rPr lang="en-US" sz="2200" dirty="0"/>
              <a:t>(or Medical Assistance or Community Care in many counties!)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181401-9B97-9483-E4BB-4316743F9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9456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Medicaid is an insurance program funded by the United States government, jointly by the state and federal levels. This insurance option: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was created through the Social Security Act of 1965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is intended for individuals and families with low incomes and resources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groups served include low-income parents, children, seniors, and people with disabilities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is administered at the state level as a carve out (meaning a specialized behavioral health managed care organization (BH MCO) manages the mental health and drug and alcohol services separate from a physical health managed care organization (PH MCO)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services covered may differ from state to state</a:t>
            </a:r>
          </a:p>
          <a:p>
            <a:pPr lvl="1">
              <a:lnSpc>
                <a:spcPct val="90000"/>
              </a:lnSpc>
            </a:pPr>
            <a:r>
              <a:rPr lang="en-US" sz="1800" b="0" i="0" u="none" strike="noStrike" dirty="0">
                <a:effectLst/>
              </a:rPr>
              <a:t>the Pennsylvania Department of Human Services (DHS) is the Medicaid Authority for Pennsylvania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6" name="Content Placeholder 5" descr="Large and small hands holding red heart">
            <a:extLst>
              <a:ext uri="{FF2B5EF4-FFF2-40B4-BE49-F238E27FC236}">
                <a16:creationId xmlns:a16="http://schemas.microsoft.com/office/drawing/2014/main" id="{2872C8AB-9F6F-BB38-32A2-68E9C1F306F2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6" b="-2"/>
          <a:stretch/>
        </p:blipFill>
        <p:spPr>
          <a:xfrm>
            <a:off x="6197600" y="1219201"/>
            <a:ext cx="5384800" cy="4610099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28465-FA82-25C1-F507-8006478A7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CE2B40-8763-45E4-9758-579B0FB876D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4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B460-FC57-B60F-56E0-7478E188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947680"/>
          </a:xfrm>
        </p:spPr>
        <p:txBody>
          <a:bodyPr anchor="ctr">
            <a:normAutofit/>
          </a:bodyPr>
          <a:lstStyle/>
          <a:p>
            <a:r>
              <a:rPr lang="en-US" dirty="0"/>
              <a:t>Comments/Questions</a:t>
            </a:r>
          </a:p>
        </p:txBody>
      </p:sp>
      <p:pic>
        <p:nvPicPr>
          <p:cNvPr id="8" name="Content Placeholder 7" descr="Different colored question marks">
            <a:extLst>
              <a:ext uri="{FF2B5EF4-FFF2-40B4-BE49-F238E27FC236}">
                <a16:creationId xmlns:a16="http://schemas.microsoft.com/office/drawing/2014/main" id="{A1AB6FD0-4C1D-157F-C194-77CDFF9CD0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12780"/>
            <a:ext cx="10972799" cy="4548360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2F73C-479A-6BA8-EF1D-45266D90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CE2B40-8763-45E4-9758-579B0FB876D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7933-A68E-7B4F-E34D-49A0E986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947680"/>
          </a:xfrm>
        </p:spPr>
        <p:txBody>
          <a:bodyPr anchor="ctr">
            <a:normAutofit/>
          </a:bodyPr>
          <a:lstStyle/>
          <a:p>
            <a:r>
              <a:rPr lang="en-US" dirty="0"/>
              <a:t>HealthChoices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28465-FA82-25C1-F507-8006478A7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CE2B40-8763-45E4-9758-579B0FB876D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A7EAE02-A9E7-FE12-494B-56ED26713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141731"/>
              </p:ext>
            </p:extLst>
          </p:nvPr>
        </p:nvGraphicFramePr>
        <p:xfrm>
          <a:off x="609600" y="1219201"/>
          <a:ext cx="10972800" cy="461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683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4"/>
          <p:cNvSpPr>
            <a:spLocks noChangeArrowheads="1"/>
          </p:cNvSpPr>
          <p:nvPr/>
        </p:nvSpPr>
        <p:spPr bwMode="auto">
          <a:xfrm>
            <a:off x="2324101" y="514351"/>
            <a:ext cx="7544991" cy="583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/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0076" name="Rectangle 282"/>
          <p:cNvSpPr>
            <a:spLocks noChangeArrowheads="1"/>
          </p:cNvSpPr>
          <p:nvPr/>
        </p:nvSpPr>
        <p:spPr bwMode="auto">
          <a:xfrm>
            <a:off x="1152145" y="-391293"/>
            <a:ext cx="8716948" cy="673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/>
            <a:endParaRPr lang="en-US" altLang="en-US" sz="1800">
              <a:solidFill>
                <a:prstClr val="blac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CAE3CB-8E9D-8D7F-DED2-A2C099B8E284}"/>
              </a:ext>
            </a:extLst>
          </p:cNvPr>
          <p:cNvGrpSpPr/>
          <p:nvPr/>
        </p:nvGrpSpPr>
        <p:grpSpPr>
          <a:xfrm>
            <a:off x="2592677" y="571198"/>
            <a:ext cx="7151094" cy="4707161"/>
            <a:chOff x="3309937" y="1314452"/>
            <a:chExt cx="5654280" cy="3721893"/>
          </a:xfrm>
        </p:grpSpPr>
        <p:sp>
          <p:nvSpPr>
            <p:cNvPr id="39939" name="Freeform 145"/>
            <p:cNvSpPr>
              <a:spLocks/>
            </p:cNvSpPr>
            <p:nvPr/>
          </p:nvSpPr>
          <p:spPr bwMode="auto">
            <a:xfrm>
              <a:off x="3309939" y="3225404"/>
              <a:ext cx="409575" cy="355997"/>
            </a:xfrm>
            <a:custGeom>
              <a:avLst/>
              <a:gdLst>
                <a:gd name="T0" fmla="*/ 510680 w 1033"/>
                <a:gd name="T1" fmla="*/ 150981 h 896"/>
                <a:gd name="T2" fmla="*/ 546100 w 1033"/>
                <a:gd name="T3" fmla="*/ 100124 h 896"/>
                <a:gd name="T4" fmla="*/ 480547 w 1033"/>
                <a:gd name="T5" fmla="*/ 24899 h 896"/>
                <a:gd name="T6" fmla="*/ 337810 w 1033"/>
                <a:gd name="T7" fmla="*/ 0 h 896"/>
                <a:gd name="T8" fmla="*/ 529 w 1033"/>
                <a:gd name="T9" fmla="*/ 6357 h 896"/>
                <a:gd name="T10" fmla="*/ 529 w 1033"/>
                <a:gd name="T11" fmla="*/ 219319 h 896"/>
                <a:gd name="T12" fmla="*/ 529 w 1033"/>
                <a:gd name="T13" fmla="*/ 265408 h 896"/>
                <a:gd name="T14" fmla="*/ 529 w 1033"/>
                <a:gd name="T15" fmla="*/ 390960 h 896"/>
                <a:gd name="T16" fmla="*/ 529 w 1033"/>
                <a:gd name="T17" fmla="*/ 433871 h 896"/>
                <a:gd name="T18" fmla="*/ 0 w 1033"/>
                <a:gd name="T19" fmla="*/ 474662 h 896"/>
                <a:gd name="T20" fmla="*/ 348912 w 1033"/>
                <a:gd name="T21" fmla="*/ 471483 h 896"/>
                <a:gd name="T22" fmla="*/ 382746 w 1033"/>
                <a:gd name="T23" fmla="*/ 471483 h 896"/>
                <a:gd name="T24" fmla="*/ 466273 w 1033"/>
                <a:gd name="T25" fmla="*/ 470424 h 896"/>
                <a:gd name="T26" fmla="*/ 457286 w 1033"/>
                <a:gd name="T27" fmla="*/ 219319 h 896"/>
                <a:gd name="T28" fmla="*/ 510680 w 1033"/>
                <a:gd name="T29" fmla="*/ 150981 h 8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3" h="896">
                  <a:moveTo>
                    <a:pt x="966" y="285"/>
                  </a:moveTo>
                  <a:lnTo>
                    <a:pt x="1033" y="189"/>
                  </a:lnTo>
                  <a:lnTo>
                    <a:pt x="909" y="47"/>
                  </a:lnTo>
                  <a:lnTo>
                    <a:pt x="639" y="0"/>
                  </a:lnTo>
                  <a:lnTo>
                    <a:pt x="1" y="12"/>
                  </a:lnTo>
                  <a:lnTo>
                    <a:pt x="1" y="414"/>
                  </a:lnTo>
                  <a:lnTo>
                    <a:pt x="1" y="501"/>
                  </a:lnTo>
                  <a:lnTo>
                    <a:pt x="1" y="738"/>
                  </a:lnTo>
                  <a:lnTo>
                    <a:pt x="1" y="819"/>
                  </a:lnTo>
                  <a:lnTo>
                    <a:pt x="0" y="896"/>
                  </a:lnTo>
                  <a:lnTo>
                    <a:pt x="660" y="890"/>
                  </a:lnTo>
                  <a:lnTo>
                    <a:pt x="724" y="890"/>
                  </a:lnTo>
                  <a:lnTo>
                    <a:pt x="882" y="888"/>
                  </a:lnTo>
                  <a:lnTo>
                    <a:pt x="865" y="414"/>
                  </a:lnTo>
                  <a:lnTo>
                    <a:pt x="966" y="285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0" name="Freeform 146"/>
            <p:cNvSpPr>
              <a:spLocks/>
            </p:cNvSpPr>
            <p:nvPr/>
          </p:nvSpPr>
          <p:spPr bwMode="auto">
            <a:xfrm>
              <a:off x="3463530" y="3808810"/>
              <a:ext cx="648890" cy="613172"/>
            </a:xfrm>
            <a:custGeom>
              <a:avLst/>
              <a:gdLst>
                <a:gd name="T0" fmla="*/ 865187 w 1635"/>
                <a:gd name="T1" fmla="*/ 8461 h 1546"/>
                <a:gd name="T2" fmla="*/ 787400 w 1635"/>
                <a:gd name="T3" fmla="*/ 131677 h 1546"/>
                <a:gd name="T4" fmla="*/ 853016 w 1635"/>
                <a:gd name="T5" fmla="*/ 298786 h 1546"/>
                <a:gd name="T6" fmla="*/ 635000 w 1635"/>
                <a:gd name="T7" fmla="*/ 817562 h 1546"/>
                <a:gd name="T8" fmla="*/ 555625 w 1635"/>
                <a:gd name="T9" fmla="*/ 739825 h 1546"/>
                <a:gd name="T10" fmla="*/ 230717 w 1635"/>
                <a:gd name="T11" fmla="*/ 585937 h 1546"/>
                <a:gd name="T12" fmla="*/ 0 w 1635"/>
                <a:gd name="T13" fmla="*/ 337919 h 1546"/>
                <a:gd name="T14" fmla="*/ 144462 w 1635"/>
                <a:gd name="T15" fmla="*/ 201482 h 1546"/>
                <a:gd name="T16" fmla="*/ 279400 w 1635"/>
                <a:gd name="T17" fmla="*/ 84612 h 1546"/>
                <a:gd name="T18" fmla="*/ 275167 w 1635"/>
                <a:gd name="T19" fmla="*/ 0 h 1546"/>
                <a:gd name="T20" fmla="*/ 688975 w 1635"/>
                <a:gd name="T21" fmla="*/ 6346 h 1546"/>
                <a:gd name="T22" fmla="*/ 715962 w 1635"/>
                <a:gd name="T23" fmla="*/ 3702 h 1546"/>
                <a:gd name="T24" fmla="*/ 865187 w 1635"/>
                <a:gd name="T25" fmla="*/ 8461 h 15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35" h="1546">
                  <a:moveTo>
                    <a:pt x="1635" y="16"/>
                  </a:moveTo>
                  <a:lnTo>
                    <a:pt x="1488" y="249"/>
                  </a:lnTo>
                  <a:lnTo>
                    <a:pt x="1612" y="565"/>
                  </a:lnTo>
                  <a:lnTo>
                    <a:pt x="1200" y="1546"/>
                  </a:lnTo>
                  <a:lnTo>
                    <a:pt x="1050" y="1399"/>
                  </a:lnTo>
                  <a:lnTo>
                    <a:pt x="436" y="1108"/>
                  </a:lnTo>
                  <a:lnTo>
                    <a:pt x="0" y="639"/>
                  </a:lnTo>
                  <a:lnTo>
                    <a:pt x="273" y="381"/>
                  </a:lnTo>
                  <a:lnTo>
                    <a:pt x="528" y="160"/>
                  </a:lnTo>
                  <a:lnTo>
                    <a:pt x="520" y="0"/>
                  </a:lnTo>
                  <a:lnTo>
                    <a:pt x="1302" y="12"/>
                  </a:lnTo>
                  <a:lnTo>
                    <a:pt x="1353" y="7"/>
                  </a:lnTo>
                  <a:lnTo>
                    <a:pt x="1635" y="16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1" name="Freeform 147"/>
            <p:cNvSpPr>
              <a:spLocks/>
            </p:cNvSpPr>
            <p:nvPr/>
          </p:nvSpPr>
          <p:spPr bwMode="auto">
            <a:xfrm>
              <a:off x="4112419" y="3170636"/>
              <a:ext cx="467916" cy="823913"/>
            </a:xfrm>
            <a:custGeom>
              <a:avLst/>
              <a:gdLst>
                <a:gd name="T0" fmla="*/ 617543 w 1180"/>
                <a:gd name="T1" fmla="*/ 615717 h 2075"/>
                <a:gd name="T2" fmla="*/ 617015 w 1180"/>
                <a:gd name="T3" fmla="*/ 444714 h 2075"/>
                <a:gd name="T4" fmla="*/ 620716 w 1180"/>
                <a:gd name="T5" fmla="*/ 360536 h 2075"/>
                <a:gd name="T6" fmla="*/ 623888 w 1180"/>
                <a:gd name="T7" fmla="*/ 209122 h 2075"/>
                <a:gd name="T8" fmla="*/ 617543 w 1180"/>
                <a:gd name="T9" fmla="*/ 205945 h 2075"/>
                <a:gd name="T10" fmla="*/ 573131 w 1180"/>
                <a:gd name="T11" fmla="*/ 236122 h 2075"/>
                <a:gd name="T12" fmla="*/ 435135 w 1180"/>
                <a:gd name="T13" fmla="*/ 292241 h 2075"/>
                <a:gd name="T14" fmla="*/ 411343 w 1180"/>
                <a:gd name="T15" fmla="*/ 345712 h 2075"/>
                <a:gd name="T16" fmla="*/ 411343 w 1180"/>
                <a:gd name="T17" fmla="*/ 320300 h 2075"/>
                <a:gd name="T18" fmla="*/ 360057 w 1180"/>
                <a:gd name="T19" fmla="*/ 292241 h 2075"/>
                <a:gd name="T20" fmla="*/ 249555 w 1180"/>
                <a:gd name="T21" fmla="*/ 331947 h 2075"/>
                <a:gd name="T22" fmla="*/ 141168 w 1180"/>
                <a:gd name="T23" fmla="*/ 292241 h 2075"/>
                <a:gd name="T24" fmla="*/ 3172 w 1180"/>
                <a:gd name="T25" fmla="*/ 0 h 2075"/>
                <a:gd name="T26" fmla="*/ 3701 w 1180"/>
                <a:gd name="T27" fmla="*/ 336183 h 2075"/>
                <a:gd name="T28" fmla="*/ 1586 w 1180"/>
                <a:gd name="T29" fmla="*/ 506657 h 2075"/>
                <a:gd name="T30" fmla="*/ 0 w 1180"/>
                <a:gd name="T31" fmla="*/ 859251 h 2075"/>
                <a:gd name="T32" fmla="*/ 134823 w 1180"/>
                <a:gd name="T33" fmla="*/ 935488 h 2075"/>
                <a:gd name="T34" fmla="*/ 249555 w 1180"/>
                <a:gd name="T35" fmla="*/ 1093785 h 2075"/>
                <a:gd name="T36" fmla="*/ 314588 w 1180"/>
                <a:gd name="T37" fmla="*/ 1098550 h 2075"/>
                <a:gd name="T38" fmla="*/ 585292 w 1180"/>
                <a:gd name="T39" fmla="*/ 721072 h 2075"/>
                <a:gd name="T40" fmla="*/ 617543 w 1180"/>
                <a:gd name="T41" fmla="*/ 615717 h 2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80" h="2075">
                  <a:moveTo>
                    <a:pt x="1168" y="1163"/>
                  </a:moveTo>
                  <a:lnTo>
                    <a:pt x="1167" y="840"/>
                  </a:lnTo>
                  <a:lnTo>
                    <a:pt x="1174" y="681"/>
                  </a:lnTo>
                  <a:lnTo>
                    <a:pt x="1180" y="395"/>
                  </a:lnTo>
                  <a:lnTo>
                    <a:pt x="1168" y="389"/>
                  </a:lnTo>
                  <a:lnTo>
                    <a:pt x="1084" y="446"/>
                  </a:lnTo>
                  <a:lnTo>
                    <a:pt x="823" y="552"/>
                  </a:lnTo>
                  <a:lnTo>
                    <a:pt x="778" y="653"/>
                  </a:lnTo>
                  <a:lnTo>
                    <a:pt x="778" y="605"/>
                  </a:lnTo>
                  <a:lnTo>
                    <a:pt x="681" y="552"/>
                  </a:lnTo>
                  <a:lnTo>
                    <a:pt x="472" y="627"/>
                  </a:lnTo>
                  <a:lnTo>
                    <a:pt x="267" y="552"/>
                  </a:lnTo>
                  <a:lnTo>
                    <a:pt x="6" y="0"/>
                  </a:lnTo>
                  <a:lnTo>
                    <a:pt x="7" y="635"/>
                  </a:lnTo>
                  <a:lnTo>
                    <a:pt x="3" y="957"/>
                  </a:lnTo>
                  <a:lnTo>
                    <a:pt x="0" y="1623"/>
                  </a:lnTo>
                  <a:lnTo>
                    <a:pt x="255" y="1767"/>
                  </a:lnTo>
                  <a:lnTo>
                    <a:pt x="472" y="2066"/>
                  </a:lnTo>
                  <a:lnTo>
                    <a:pt x="595" y="2075"/>
                  </a:lnTo>
                  <a:lnTo>
                    <a:pt x="1107" y="1362"/>
                  </a:lnTo>
                  <a:lnTo>
                    <a:pt x="1168" y="1163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2" name="Freeform 148"/>
            <p:cNvSpPr>
              <a:spLocks/>
            </p:cNvSpPr>
            <p:nvPr/>
          </p:nvSpPr>
          <p:spPr bwMode="auto">
            <a:xfrm>
              <a:off x="3309939" y="3577829"/>
              <a:ext cx="363141" cy="484584"/>
            </a:xfrm>
            <a:custGeom>
              <a:avLst/>
              <a:gdLst>
                <a:gd name="T0" fmla="*/ 484188 w 915"/>
                <a:gd name="T1" fmla="*/ 392434 h 1220"/>
                <a:gd name="T2" fmla="*/ 479955 w 915"/>
                <a:gd name="T3" fmla="*/ 307698 h 1220"/>
                <a:gd name="T4" fmla="*/ 474663 w 915"/>
                <a:gd name="T5" fmla="*/ 177946 h 1220"/>
                <a:gd name="T6" fmla="*/ 471488 w 915"/>
                <a:gd name="T7" fmla="*/ 119160 h 1220"/>
                <a:gd name="T8" fmla="*/ 466725 w 915"/>
                <a:gd name="T9" fmla="*/ 0 h 1220"/>
                <a:gd name="T10" fmla="*/ 383117 w 915"/>
                <a:gd name="T11" fmla="*/ 1059 h 1220"/>
                <a:gd name="T12" fmla="*/ 349250 w 915"/>
                <a:gd name="T13" fmla="*/ 1059 h 1220"/>
                <a:gd name="T14" fmla="*/ 0 w 915"/>
                <a:gd name="T15" fmla="*/ 4237 h 1220"/>
                <a:gd name="T16" fmla="*/ 529 w 915"/>
                <a:gd name="T17" fmla="*/ 105920 h 1220"/>
                <a:gd name="T18" fmla="*/ 0 w 915"/>
                <a:gd name="T19" fmla="*/ 219254 h 1220"/>
                <a:gd name="T20" fmla="*/ 0 w 915"/>
                <a:gd name="T21" fmla="*/ 369661 h 1220"/>
                <a:gd name="T22" fmla="*/ 529 w 915"/>
                <a:gd name="T23" fmla="*/ 392434 h 1220"/>
                <a:gd name="T24" fmla="*/ 529 w 915"/>
                <a:gd name="T25" fmla="*/ 449101 h 1220"/>
                <a:gd name="T26" fmla="*/ 0 w 915"/>
                <a:gd name="T27" fmla="*/ 646112 h 1220"/>
                <a:gd name="T28" fmla="*/ 187325 w 915"/>
                <a:gd name="T29" fmla="*/ 646112 h 1220"/>
                <a:gd name="T30" fmla="*/ 194204 w 915"/>
                <a:gd name="T31" fmla="*/ 646112 h 1220"/>
                <a:gd name="T32" fmla="*/ 204788 w 915"/>
                <a:gd name="T33" fmla="*/ 646112 h 1220"/>
                <a:gd name="T34" fmla="*/ 349250 w 915"/>
                <a:gd name="T35" fmla="*/ 509475 h 1220"/>
                <a:gd name="T36" fmla="*/ 484188 w 915"/>
                <a:gd name="T37" fmla="*/ 392434 h 12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5" h="1220">
                  <a:moveTo>
                    <a:pt x="915" y="741"/>
                  </a:moveTo>
                  <a:lnTo>
                    <a:pt x="907" y="581"/>
                  </a:lnTo>
                  <a:lnTo>
                    <a:pt x="897" y="336"/>
                  </a:lnTo>
                  <a:lnTo>
                    <a:pt x="891" y="225"/>
                  </a:lnTo>
                  <a:lnTo>
                    <a:pt x="882" y="0"/>
                  </a:lnTo>
                  <a:lnTo>
                    <a:pt x="724" y="2"/>
                  </a:lnTo>
                  <a:lnTo>
                    <a:pt x="660" y="2"/>
                  </a:lnTo>
                  <a:lnTo>
                    <a:pt x="0" y="8"/>
                  </a:lnTo>
                  <a:lnTo>
                    <a:pt x="1" y="200"/>
                  </a:lnTo>
                  <a:lnTo>
                    <a:pt x="0" y="414"/>
                  </a:lnTo>
                  <a:lnTo>
                    <a:pt x="0" y="698"/>
                  </a:lnTo>
                  <a:lnTo>
                    <a:pt x="1" y="741"/>
                  </a:lnTo>
                  <a:lnTo>
                    <a:pt x="1" y="848"/>
                  </a:lnTo>
                  <a:lnTo>
                    <a:pt x="0" y="1220"/>
                  </a:lnTo>
                  <a:lnTo>
                    <a:pt x="354" y="1220"/>
                  </a:lnTo>
                  <a:lnTo>
                    <a:pt x="367" y="1220"/>
                  </a:lnTo>
                  <a:lnTo>
                    <a:pt x="387" y="1220"/>
                  </a:lnTo>
                  <a:lnTo>
                    <a:pt x="660" y="962"/>
                  </a:lnTo>
                  <a:lnTo>
                    <a:pt x="915" y="741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3" name="Freeform 149"/>
            <p:cNvSpPr>
              <a:spLocks/>
            </p:cNvSpPr>
            <p:nvPr/>
          </p:nvSpPr>
          <p:spPr bwMode="auto">
            <a:xfrm>
              <a:off x="3652838" y="3167063"/>
              <a:ext cx="461963" cy="647700"/>
            </a:xfrm>
            <a:custGeom>
              <a:avLst/>
              <a:gdLst>
                <a:gd name="T0" fmla="*/ 615950 w 1164"/>
                <a:gd name="T1" fmla="*/ 340783 h 1632"/>
                <a:gd name="T2" fmla="*/ 615421 w 1164"/>
                <a:gd name="T3" fmla="*/ 4763 h 1632"/>
                <a:gd name="T4" fmla="*/ 614363 w 1164"/>
                <a:gd name="T5" fmla="*/ 4233 h 1632"/>
                <a:gd name="T6" fmla="*/ 613833 w 1164"/>
                <a:gd name="T7" fmla="*/ 3175 h 1632"/>
                <a:gd name="T8" fmla="*/ 609071 w 1164"/>
                <a:gd name="T9" fmla="*/ 1058 h 1632"/>
                <a:gd name="T10" fmla="*/ 466725 w 1164"/>
                <a:gd name="T11" fmla="*/ 0 h 1632"/>
                <a:gd name="T12" fmla="*/ 266171 w 1164"/>
                <a:gd name="T13" fmla="*/ 3175 h 1632"/>
                <a:gd name="T14" fmla="*/ 215900 w 1164"/>
                <a:gd name="T15" fmla="*/ 2646 h 1632"/>
                <a:gd name="T16" fmla="*/ 214312 w 1164"/>
                <a:gd name="T17" fmla="*/ 2646 h 1632"/>
                <a:gd name="T18" fmla="*/ 158750 w 1164"/>
                <a:gd name="T19" fmla="*/ 82550 h 1632"/>
                <a:gd name="T20" fmla="*/ 88900 w 1164"/>
                <a:gd name="T21" fmla="*/ 177800 h 1632"/>
                <a:gd name="T22" fmla="*/ 53446 w 1164"/>
                <a:gd name="T23" fmla="*/ 228600 h 1632"/>
                <a:gd name="T24" fmla="*/ 0 w 1164"/>
                <a:gd name="T25" fmla="*/ 296863 h 1632"/>
                <a:gd name="T26" fmla="*/ 8996 w 1164"/>
                <a:gd name="T27" fmla="*/ 547688 h 1632"/>
                <a:gd name="T28" fmla="*/ 13758 w 1164"/>
                <a:gd name="T29" fmla="*/ 666750 h 1632"/>
                <a:gd name="T30" fmla="*/ 16933 w 1164"/>
                <a:gd name="T31" fmla="*/ 725488 h 1632"/>
                <a:gd name="T32" fmla="*/ 22225 w 1164"/>
                <a:gd name="T33" fmla="*/ 855133 h 1632"/>
                <a:gd name="T34" fmla="*/ 436033 w 1164"/>
                <a:gd name="T35" fmla="*/ 861483 h 1632"/>
                <a:gd name="T36" fmla="*/ 463021 w 1164"/>
                <a:gd name="T37" fmla="*/ 858837 h 1632"/>
                <a:gd name="T38" fmla="*/ 612246 w 1164"/>
                <a:gd name="T39" fmla="*/ 863600 h 1632"/>
                <a:gd name="T40" fmla="*/ 613833 w 1164"/>
                <a:gd name="T41" fmla="*/ 511175 h 1632"/>
                <a:gd name="T42" fmla="*/ 615950 w 1164"/>
                <a:gd name="T43" fmla="*/ 340783 h 16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4" h="1632">
                  <a:moveTo>
                    <a:pt x="1164" y="644"/>
                  </a:moveTo>
                  <a:lnTo>
                    <a:pt x="1163" y="9"/>
                  </a:lnTo>
                  <a:lnTo>
                    <a:pt x="1161" y="8"/>
                  </a:lnTo>
                  <a:lnTo>
                    <a:pt x="1160" y="6"/>
                  </a:lnTo>
                  <a:lnTo>
                    <a:pt x="1151" y="2"/>
                  </a:lnTo>
                  <a:lnTo>
                    <a:pt x="882" y="0"/>
                  </a:lnTo>
                  <a:lnTo>
                    <a:pt x="503" y="6"/>
                  </a:lnTo>
                  <a:lnTo>
                    <a:pt x="408" y="5"/>
                  </a:lnTo>
                  <a:lnTo>
                    <a:pt x="405" y="5"/>
                  </a:lnTo>
                  <a:lnTo>
                    <a:pt x="300" y="156"/>
                  </a:lnTo>
                  <a:lnTo>
                    <a:pt x="168" y="336"/>
                  </a:lnTo>
                  <a:lnTo>
                    <a:pt x="101" y="432"/>
                  </a:lnTo>
                  <a:lnTo>
                    <a:pt x="0" y="561"/>
                  </a:lnTo>
                  <a:lnTo>
                    <a:pt x="17" y="1035"/>
                  </a:lnTo>
                  <a:lnTo>
                    <a:pt x="26" y="1260"/>
                  </a:lnTo>
                  <a:lnTo>
                    <a:pt x="32" y="1371"/>
                  </a:lnTo>
                  <a:lnTo>
                    <a:pt x="42" y="1616"/>
                  </a:lnTo>
                  <a:lnTo>
                    <a:pt x="824" y="1628"/>
                  </a:lnTo>
                  <a:lnTo>
                    <a:pt x="875" y="1623"/>
                  </a:lnTo>
                  <a:lnTo>
                    <a:pt x="1157" y="1632"/>
                  </a:lnTo>
                  <a:lnTo>
                    <a:pt x="1160" y="966"/>
                  </a:lnTo>
                  <a:lnTo>
                    <a:pt x="1164" y="644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4" name="Freeform 150"/>
            <p:cNvSpPr>
              <a:spLocks/>
            </p:cNvSpPr>
            <p:nvPr/>
          </p:nvSpPr>
          <p:spPr bwMode="auto">
            <a:xfrm>
              <a:off x="3804048" y="4494611"/>
              <a:ext cx="695325" cy="540544"/>
            </a:xfrm>
            <a:custGeom>
              <a:avLst/>
              <a:gdLst>
                <a:gd name="T0" fmla="*/ 766854 w 1753"/>
                <a:gd name="T1" fmla="*/ 492125 h 1362"/>
                <a:gd name="T2" fmla="*/ 927100 w 1753"/>
                <a:gd name="T3" fmla="*/ 172508 h 1362"/>
                <a:gd name="T4" fmla="*/ 733535 w 1753"/>
                <a:gd name="T5" fmla="*/ 32808 h 1362"/>
                <a:gd name="T6" fmla="*/ 660552 w 1753"/>
                <a:gd name="T7" fmla="*/ 0 h 1362"/>
                <a:gd name="T8" fmla="*/ 498720 w 1753"/>
                <a:gd name="T9" fmla="*/ 82550 h 1362"/>
                <a:gd name="T10" fmla="*/ 352224 w 1753"/>
                <a:gd name="T11" fmla="*/ 28575 h 1362"/>
                <a:gd name="T12" fmla="*/ 171881 w 1753"/>
                <a:gd name="T13" fmla="*/ 24871 h 1362"/>
                <a:gd name="T14" fmla="*/ 175054 w 1753"/>
                <a:gd name="T15" fmla="*/ 109537 h 1362"/>
                <a:gd name="T16" fmla="*/ 140149 w 1753"/>
                <a:gd name="T17" fmla="*/ 110596 h 1362"/>
                <a:gd name="T18" fmla="*/ 98369 w 1753"/>
                <a:gd name="T19" fmla="*/ 241300 h 1362"/>
                <a:gd name="T20" fmla="*/ 15866 w 1753"/>
                <a:gd name="T21" fmla="*/ 270933 h 1362"/>
                <a:gd name="T22" fmla="*/ 0 w 1753"/>
                <a:gd name="T23" fmla="*/ 291571 h 1362"/>
                <a:gd name="T24" fmla="*/ 117408 w 1753"/>
                <a:gd name="T25" fmla="*/ 455612 h 1362"/>
                <a:gd name="T26" fmla="*/ 122168 w 1753"/>
                <a:gd name="T27" fmla="*/ 720725 h 1362"/>
                <a:gd name="T28" fmla="*/ 175054 w 1753"/>
                <a:gd name="T29" fmla="*/ 720725 h 1362"/>
                <a:gd name="T30" fmla="*/ 253855 w 1753"/>
                <a:gd name="T31" fmla="*/ 720725 h 1362"/>
                <a:gd name="T32" fmla="*/ 318905 w 1753"/>
                <a:gd name="T33" fmla="*/ 720725 h 1362"/>
                <a:gd name="T34" fmla="*/ 552135 w 1753"/>
                <a:gd name="T35" fmla="*/ 720196 h 1362"/>
                <a:gd name="T36" fmla="*/ 597088 w 1753"/>
                <a:gd name="T37" fmla="*/ 720725 h 1362"/>
                <a:gd name="T38" fmla="*/ 690697 w 1753"/>
                <a:gd name="T39" fmla="*/ 720196 h 1362"/>
                <a:gd name="T40" fmla="*/ 731420 w 1753"/>
                <a:gd name="T41" fmla="*/ 719138 h 1362"/>
                <a:gd name="T42" fmla="*/ 769498 w 1753"/>
                <a:gd name="T43" fmla="*/ 719138 h 1362"/>
                <a:gd name="T44" fmla="*/ 799644 w 1753"/>
                <a:gd name="T45" fmla="*/ 719138 h 1362"/>
                <a:gd name="T46" fmla="*/ 779547 w 1753"/>
                <a:gd name="T47" fmla="*/ 684213 h 1362"/>
                <a:gd name="T48" fmla="*/ 796999 w 1753"/>
                <a:gd name="T49" fmla="*/ 682096 h 1362"/>
                <a:gd name="T50" fmla="*/ 794884 w 1753"/>
                <a:gd name="T51" fmla="*/ 669925 h 1362"/>
                <a:gd name="T52" fmla="*/ 815510 w 1753"/>
                <a:gd name="T53" fmla="*/ 601663 h 1362"/>
                <a:gd name="T54" fmla="*/ 834549 w 1753"/>
                <a:gd name="T55" fmla="*/ 550333 h 1362"/>
                <a:gd name="T56" fmla="*/ 766854 w 1753"/>
                <a:gd name="T57" fmla="*/ 492125 h 13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53" h="1362">
                  <a:moveTo>
                    <a:pt x="1450" y="930"/>
                  </a:moveTo>
                  <a:lnTo>
                    <a:pt x="1753" y="326"/>
                  </a:lnTo>
                  <a:lnTo>
                    <a:pt x="1387" y="62"/>
                  </a:lnTo>
                  <a:lnTo>
                    <a:pt x="1249" y="0"/>
                  </a:lnTo>
                  <a:lnTo>
                    <a:pt x="943" y="156"/>
                  </a:lnTo>
                  <a:lnTo>
                    <a:pt x="666" y="54"/>
                  </a:lnTo>
                  <a:lnTo>
                    <a:pt x="325" y="47"/>
                  </a:lnTo>
                  <a:lnTo>
                    <a:pt x="331" y="207"/>
                  </a:lnTo>
                  <a:lnTo>
                    <a:pt x="265" y="209"/>
                  </a:lnTo>
                  <a:lnTo>
                    <a:pt x="186" y="456"/>
                  </a:lnTo>
                  <a:lnTo>
                    <a:pt x="30" y="512"/>
                  </a:lnTo>
                  <a:lnTo>
                    <a:pt x="0" y="551"/>
                  </a:lnTo>
                  <a:lnTo>
                    <a:pt x="222" y="861"/>
                  </a:lnTo>
                  <a:lnTo>
                    <a:pt x="231" y="1362"/>
                  </a:lnTo>
                  <a:lnTo>
                    <a:pt x="331" y="1362"/>
                  </a:lnTo>
                  <a:lnTo>
                    <a:pt x="480" y="1362"/>
                  </a:lnTo>
                  <a:lnTo>
                    <a:pt x="603" y="1362"/>
                  </a:lnTo>
                  <a:lnTo>
                    <a:pt x="1044" y="1361"/>
                  </a:lnTo>
                  <a:lnTo>
                    <a:pt x="1129" y="1362"/>
                  </a:lnTo>
                  <a:lnTo>
                    <a:pt x="1306" y="1361"/>
                  </a:lnTo>
                  <a:lnTo>
                    <a:pt x="1383" y="1359"/>
                  </a:lnTo>
                  <a:lnTo>
                    <a:pt x="1455" y="1359"/>
                  </a:lnTo>
                  <a:lnTo>
                    <a:pt x="1512" y="1359"/>
                  </a:lnTo>
                  <a:lnTo>
                    <a:pt x="1474" y="1293"/>
                  </a:lnTo>
                  <a:lnTo>
                    <a:pt x="1507" y="1289"/>
                  </a:lnTo>
                  <a:lnTo>
                    <a:pt x="1503" y="1266"/>
                  </a:lnTo>
                  <a:lnTo>
                    <a:pt x="1542" y="1137"/>
                  </a:lnTo>
                  <a:lnTo>
                    <a:pt x="1578" y="1040"/>
                  </a:lnTo>
                  <a:lnTo>
                    <a:pt x="1450" y="930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5" name="Freeform 151"/>
            <p:cNvSpPr>
              <a:spLocks/>
            </p:cNvSpPr>
            <p:nvPr/>
          </p:nvSpPr>
          <p:spPr bwMode="auto">
            <a:xfrm>
              <a:off x="3309937" y="4663680"/>
              <a:ext cx="585788" cy="371475"/>
            </a:xfrm>
            <a:custGeom>
              <a:avLst/>
              <a:gdLst>
                <a:gd name="T0" fmla="*/ 776288 w 1476"/>
                <a:gd name="T1" fmla="*/ 230187 h 936"/>
                <a:gd name="T2" fmla="*/ 781050 w 1476"/>
                <a:gd name="T3" fmla="*/ 495300 h 936"/>
                <a:gd name="T4" fmla="*/ 187325 w 1476"/>
                <a:gd name="T5" fmla="*/ 493712 h 936"/>
                <a:gd name="T6" fmla="*/ 170392 w 1476"/>
                <a:gd name="T7" fmla="*/ 494771 h 936"/>
                <a:gd name="T8" fmla="*/ 127000 w 1476"/>
                <a:gd name="T9" fmla="*/ 494771 h 936"/>
                <a:gd name="T10" fmla="*/ 25400 w 1476"/>
                <a:gd name="T11" fmla="*/ 494771 h 936"/>
                <a:gd name="T12" fmla="*/ 529 w 1476"/>
                <a:gd name="T13" fmla="*/ 493712 h 936"/>
                <a:gd name="T14" fmla="*/ 0 w 1476"/>
                <a:gd name="T15" fmla="*/ 467783 h 936"/>
                <a:gd name="T16" fmla="*/ 529 w 1476"/>
                <a:gd name="T17" fmla="*/ 444500 h 936"/>
                <a:gd name="T18" fmla="*/ 0 w 1476"/>
                <a:gd name="T19" fmla="*/ 80963 h 936"/>
                <a:gd name="T20" fmla="*/ 216429 w 1476"/>
                <a:gd name="T21" fmla="*/ 15875 h 936"/>
                <a:gd name="T22" fmla="*/ 511175 w 1476"/>
                <a:gd name="T23" fmla="*/ 34396 h 936"/>
                <a:gd name="T24" fmla="*/ 594254 w 1476"/>
                <a:gd name="T25" fmla="*/ 0 h 936"/>
                <a:gd name="T26" fmla="*/ 674688 w 1476"/>
                <a:gd name="T27" fmla="*/ 45508 h 936"/>
                <a:gd name="T28" fmla="*/ 658813 w 1476"/>
                <a:gd name="T29" fmla="*/ 66146 h 936"/>
                <a:gd name="T30" fmla="*/ 776288 w 1476"/>
                <a:gd name="T31" fmla="*/ 230187 h 9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76" h="936">
                  <a:moveTo>
                    <a:pt x="1467" y="435"/>
                  </a:moveTo>
                  <a:lnTo>
                    <a:pt x="1476" y="936"/>
                  </a:lnTo>
                  <a:lnTo>
                    <a:pt x="354" y="933"/>
                  </a:lnTo>
                  <a:lnTo>
                    <a:pt x="322" y="935"/>
                  </a:lnTo>
                  <a:lnTo>
                    <a:pt x="240" y="935"/>
                  </a:lnTo>
                  <a:lnTo>
                    <a:pt x="48" y="935"/>
                  </a:lnTo>
                  <a:lnTo>
                    <a:pt x="1" y="933"/>
                  </a:lnTo>
                  <a:lnTo>
                    <a:pt x="0" y="884"/>
                  </a:lnTo>
                  <a:lnTo>
                    <a:pt x="1" y="840"/>
                  </a:lnTo>
                  <a:lnTo>
                    <a:pt x="0" y="153"/>
                  </a:lnTo>
                  <a:lnTo>
                    <a:pt x="409" y="30"/>
                  </a:lnTo>
                  <a:lnTo>
                    <a:pt x="966" y="65"/>
                  </a:lnTo>
                  <a:lnTo>
                    <a:pt x="1123" y="0"/>
                  </a:lnTo>
                  <a:lnTo>
                    <a:pt x="1275" y="86"/>
                  </a:lnTo>
                  <a:lnTo>
                    <a:pt x="1245" y="125"/>
                  </a:lnTo>
                  <a:lnTo>
                    <a:pt x="1467" y="435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6" name="Freeform 152"/>
            <p:cNvSpPr>
              <a:spLocks/>
            </p:cNvSpPr>
            <p:nvPr/>
          </p:nvSpPr>
          <p:spPr bwMode="auto">
            <a:xfrm>
              <a:off x="4343402" y="3504011"/>
              <a:ext cx="636985" cy="697706"/>
            </a:xfrm>
            <a:custGeom>
              <a:avLst/>
              <a:gdLst>
                <a:gd name="T0" fmla="*/ 845080 w 1605"/>
                <a:gd name="T1" fmla="*/ 320146 h 1758"/>
                <a:gd name="T2" fmla="*/ 842963 w 1605"/>
                <a:gd name="T3" fmla="*/ 312738 h 1758"/>
                <a:gd name="T4" fmla="*/ 839788 w 1605"/>
                <a:gd name="T5" fmla="*/ 311150 h 1758"/>
                <a:gd name="T6" fmla="*/ 841375 w 1605"/>
                <a:gd name="T7" fmla="*/ 9525 h 1758"/>
                <a:gd name="T8" fmla="*/ 750888 w 1605"/>
                <a:gd name="T9" fmla="*/ 7937 h 1758"/>
                <a:gd name="T10" fmla="*/ 658813 w 1605"/>
                <a:gd name="T11" fmla="*/ 4763 h 1758"/>
                <a:gd name="T12" fmla="*/ 309563 w 1605"/>
                <a:gd name="T13" fmla="*/ 0 h 1758"/>
                <a:gd name="T14" fmla="*/ 310092 w 1605"/>
                <a:gd name="T15" fmla="*/ 170921 h 1758"/>
                <a:gd name="T16" fmla="*/ 277813 w 1605"/>
                <a:gd name="T17" fmla="*/ 276225 h 1758"/>
                <a:gd name="T18" fmla="*/ 6879 w 1605"/>
                <a:gd name="T19" fmla="*/ 653521 h 1758"/>
                <a:gd name="T20" fmla="*/ 0 w 1605"/>
                <a:gd name="T21" fmla="*/ 704850 h 1758"/>
                <a:gd name="T22" fmla="*/ 103717 w 1605"/>
                <a:gd name="T23" fmla="*/ 785283 h 1758"/>
                <a:gd name="T24" fmla="*/ 263525 w 1605"/>
                <a:gd name="T25" fmla="*/ 829733 h 1758"/>
                <a:gd name="T26" fmla="*/ 427038 w 1605"/>
                <a:gd name="T27" fmla="*/ 885296 h 1758"/>
                <a:gd name="T28" fmla="*/ 427038 w 1605"/>
                <a:gd name="T29" fmla="*/ 923396 h 1758"/>
                <a:gd name="T30" fmla="*/ 457729 w 1605"/>
                <a:gd name="T31" fmla="*/ 930275 h 1758"/>
                <a:gd name="T32" fmla="*/ 588963 w 1605"/>
                <a:gd name="T33" fmla="*/ 852487 h 1758"/>
                <a:gd name="T34" fmla="*/ 621242 w 1605"/>
                <a:gd name="T35" fmla="*/ 883708 h 1758"/>
                <a:gd name="T36" fmla="*/ 836613 w 1605"/>
                <a:gd name="T37" fmla="*/ 327025 h 1758"/>
                <a:gd name="T38" fmla="*/ 849313 w 1605"/>
                <a:gd name="T39" fmla="*/ 332846 h 1758"/>
                <a:gd name="T40" fmla="*/ 845080 w 1605"/>
                <a:gd name="T41" fmla="*/ 320146 h 17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05" h="1758">
                  <a:moveTo>
                    <a:pt x="1597" y="605"/>
                  </a:moveTo>
                  <a:lnTo>
                    <a:pt x="1593" y="591"/>
                  </a:lnTo>
                  <a:lnTo>
                    <a:pt x="1587" y="588"/>
                  </a:lnTo>
                  <a:lnTo>
                    <a:pt x="1590" y="18"/>
                  </a:lnTo>
                  <a:lnTo>
                    <a:pt x="1419" y="15"/>
                  </a:lnTo>
                  <a:lnTo>
                    <a:pt x="1245" y="9"/>
                  </a:lnTo>
                  <a:lnTo>
                    <a:pt x="585" y="0"/>
                  </a:lnTo>
                  <a:lnTo>
                    <a:pt x="586" y="323"/>
                  </a:lnTo>
                  <a:lnTo>
                    <a:pt x="525" y="522"/>
                  </a:lnTo>
                  <a:lnTo>
                    <a:pt x="13" y="1235"/>
                  </a:lnTo>
                  <a:lnTo>
                    <a:pt x="0" y="1332"/>
                  </a:lnTo>
                  <a:lnTo>
                    <a:pt x="196" y="1484"/>
                  </a:lnTo>
                  <a:lnTo>
                    <a:pt x="498" y="1568"/>
                  </a:lnTo>
                  <a:lnTo>
                    <a:pt x="807" y="1673"/>
                  </a:lnTo>
                  <a:lnTo>
                    <a:pt x="807" y="1745"/>
                  </a:lnTo>
                  <a:lnTo>
                    <a:pt x="865" y="1758"/>
                  </a:lnTo>
                  <a:lnTo>
                    <a:pt x="1113" y="1611"/>
                  </a:lnTo>
                  <a:lnTo>
                    <a:pt x="1174" y="1670"/>
                  </a:lnTo>
                  <a:lnTo>
                    <a:pt x="1581" y="618"/>
                  </a:lnTo>
                  <a:lnTo>
                    <a:pt x="1605" y="629"/>
                  </a:lnTo>
                  <a:lnTo>
                    <a:pt x="1597" y="605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7" name="Freeform 153"/>
            <p:cNvSpPr>
              <a:spLocks/>
            </p:cNvSpPr>
            <p:nvPr/>
          </p:nvSpPr>
          <p:spPr bwMode="auto">
            <a:xfrm>
              <a:off x="4379121" y="4310063"/>
              <a:ext cx="736997" cy="723900"/>
            </a:xfrm>
            <a:custGeom>
              <a:avLst/>
              <a:gdLst>
                <a:gd name="T0" fmla="*/ 788988 w 1857"/>
                <a:gd name="T1" fmla="*/ 963084 h 1825"/>
                <a:gd name="T2" fmla="*/ 855134 w 1857"/>
                <a:gd name="T3" fmla="*/ 790671 h 1825"/>
                <a:gd name="T4" fmla="*/ 861484 w 1857"/>
                <a:gd name="T5" fmla="*/ 360165 h 1825"/>
                <a:gd name="T6" fmla="*/ 982663 w 1857"/>
                <a:gd name="T7" fmla="*/ 71927 h 1825"/>
                <a:gd name="T8" fmla="*/ 682096 w 1857"/>
                <a:gd name="T9" fmla="*/ 59234 h 1825"/>
                <a:gd name="T10" fmla="*/ 590550 w 1857"/>
                <a:gd name="T11" fmla="*/ 0 h 1825"/>
                <a:gd name="T12" fmla="*/ 467784 w 1857"/>
                <a:gd name="T13" fmla="*/ 0 h 1825"/>
                <a:gd name="T14" fmla="*/ 401638 w 1857"/>
                <a:gd name="T15" fmla="*/ 122699 h 1825"/>
                <a:gd name="T16" fmla="*/ 393171 w 1857"/>
                <a:gd name="T17" fmla="*/ 127459 h 1825"/>
                <a:gd name="T18" fmla="*/ 391584 w 1857"/>
                <a:gd name="T19" fmla="*/ 138566 h 1825"/>
                <a:gd name="T20" fmla="*/ 378884 w 1857"/>
                <a:gd name="T21" fmla="*/ 144383 h 1825"/>
                <a:gd name="T22" fmla="*/ 378884 w 1857"/>
                <a:gd name="T23" fmla="*/ 159192 h 1825"/>
                <a:gd name="T24" fmla="*/ 316971 w 1857"/>
                <a:gd name="T25" fmla="*/ 273429 h 1825"/>
                <a:gd name="T26" fmla="*/ 211138 w 1857"/>
                <a:gd name="T27" fmla="*/ 335308 h 1825"/>
                <a:gd name="T28" fmla="*/ 196321 w 1857"/>
                <a:gd name="T29" fmla="*/ 373387 h 1825"/>
                <a:gd name="T30" fmla="*/ 160338 w 1857"/>
                <a:gd name="T31" fmla="*/ 418870 h 1825"/>
                <a:gd name="T32" fmla="*/ 0 w 1857"/>
                <a:gd name="T33" fmla="*/ 738312 h 1825"/>
                <a:gd name="T34" fmla="*/ 67733 w 1857"/>
                <a:gd name="T35" fmla="*/ 796488 h 1825"/>
                <a:gd name="T36" fmla="*/ 48683 w 1857"/>
                <a:gd name="T37" fmla="*/ 847789 h 1825"/>
                <a:gd name="T38" fmla="*/ 28046 w 1857"/>
                <a:gd name="T39" fmla="*/ 916014 h 1825"/>
                <a:gd name="T40" fmla="*/ 30163 w 1857"/>
                <a:gd name="T41" fmla="*/ 928179 h 1825"/>
                <a:gd name="T42" fmla="*/ 12700 w 1857"/>
                <a:gd name="T43" fmla="*/ 930294 h 1825"/>
                <a:gd name="T44" fmla="*/ 32808 w 1857"/>
                <a:gd name="T45" fmla="*/ 965200 h 1825"/>
                <a:gd name="T46" fmla="*/ 431271 w 1857"/>
                <a:gd name="T47" fmla="*/ 963613 h 1825"/>
                <a:gd name="T48" fmla="*/ 482071 w 1857"/>
                <a:gd name="T49" fmla="*/ 963084 h 1825"/>
                <a:gd name="T50" fmla="*/ 651934 w 1857"/>
                <a:gd name="T51" fmla="*/ 963084 h 1825"/>
                <a:gd name="T52" fmla="*/ 702734 w 1857"/>
                <a:gd name="T53" fmla="*/ 963084 h 1825"/>
                <a:gd name="T54" fmla="*/ 739775 w 1857"/>
                <a:gd name="T55" fmla="*/ 963084 h 1825"/>
                <a:gd name="T56" fmla="*/ 788988 w 1857"/>
                <a:gd name="T57" fmla="*/ 963084 h 18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857" h="1825">
                  <a:moveTo>
                    <a:pt x="1491" y="1821"/>
                  </a:moveTo>
                  <a:lnTo>
                    <a:pt x="1616" y="1495"/>
                  </a:lnTo>
                  <a:lnTo>
                    <a:pt x="1628" y="681"/>
                  </a:lnTo>
                  <a:lnTo>
                    <a:pt x="1857" y="136"/>
                  </a:lnTo>
                  <a:lnTo>
                    <a:pt x="1289" y="112"/>
                  </a:lnTo>
                  <a:lnTo>
                    <a:pt x="1116" y="0"/>
                  </a:lnTo>
                  <a:lnTo>
                    <a:pt x="884" y="0"/>
                  </a:lnTo>
                  <a:lnTo>
                    <a:pt x="759" y="232"/>
                  </a:lnTo>
                  <a:lnTo>
                    <a:pt x="743" y="241"/>
                  </a:lnTo>
                  <a:lnTo>
                    <a:pt x="740" y="262"/>
                  </a:lnTo>
                  <a:lnTo>
                    <a:pt x="716" y="273"/>
                  </a:lnTo>
                  <a:lnTo>
                    <a:pt x="716" y="301"/>
                  </a:lnTo>
                  <a:lnTo>
                    <a:pt x="599" y="517"/>
                  </a:lnTo>
                  <a:lnTo>
                    <a:pt x="399" y="634"/>
                  </a:lnTo>
                  <a:lnTo>
                    <a:pt x="371" y="706"/>
                  </a:lnTo>
                  <a:lnTo>
                    <a:pt x="303" y="792"/>
                  </a:lnTo>
                  <a:lnTo>
                    <a:pt x="0" y="1396"/>
                  </a:lnTo>
                  <a:lnTo>
                    <a:pt x="128" y="1506"/>
                  </a:lnTo>
                  <a:lnTo>
                    <a:pt x="92" y="1603"/>
                  </a:lnTo>
                  <a:lnTo>
                    <a:pt x="53" y="1732"/>
                  </a:lnTo>
                  <a:lnTo>
                    <a:pt x="57" y="1755"/>
                  </a:lnTo>
                  <a:lnTo>
                    <a:pt x="24" y="1759"/>
                  </a:lnTo>
                  <a:lnTo>
                    <a:pt x="62" y="1825"/>
                  </a:lnTo>
                  <a:lnTo>
                    <a:pt x="815" y="1822"/>
                  </a:lnTo>
                  <a:lnTo>
                    <a:pt x="911" y="1821"/>
                  </a:lnTo>
                  <a:lnTo>
                    <a:pt x="1232" y="1821"/>
                  </a:lnTo>
                  <a:lnTo>
                    <a:pt x="1328" y="1821"/>
                  </a:lnTo>
                  <a:lnTo>
                    <a:pt x="1398" y="1821"/>
                  </a:lnTo>
                  <a:lnTo>
                    <a:pt x="1491" y="1821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8" name="Freeform 154"/>
            <p:cNvSpPr>
              <a:spLocks/>
            </p:cNvSpPr>
            <p:nvPr/>
          </p:nvSpPr>
          <p:spPr bwMode="auto">
            <a:xfrm>
              <a:off x="3309939" y="4062412"/>
              <a:ext cx="629841" cy="661988"/>
            </a:xfrm>
            <a:custGeom>
              <a:avLst/>
              <a:gdLst>
                <a:gd name="T0" fmla="*/ 839788 w 1587"/>
                <a:gd name="T1" fmla="*/ 479667 h 1669"/>
                <a:gd name="T2" fmla="*/ 833967 w 1587"/>
                <a:gd name="T3" fmla="*/ 539427 h 1669"/>
                <a:gd name="T4" fmla="*/ 800100 w 1587"/>
                <a:gd name="T5" fmla="*/ 539427 h 1669"/>
                <a:gd name="T6" fmla="*/ 800630 w 1587"/>
                <a:gd name="T7" fmla="*/ 564811 h 1669"/>
                <a:gd name="T8" fmla="*/ 822855 w 1587"/>
                <a:gd name="T9" fmla="*/ 598129 h 1669"/>
                <a:gd name="T10" fmla="*/ 830792 w 1587"/>
                <a:gd name="T11" fmla="*/ 601302 h 1669"/>
                <a:gd name="T12" fmla="*/ 833967 w 1587"/>
                <a:gd name="T13" fmla="*/ 685918 h 1669"/>
                <a:gd name="T14" fmla="*/ 799042 w 1587"/>
                <a:gd name="T15" fmla="*/ 686976 h 1669"/>
                <a:gd name="T16" fmla="*/ 757238 w 1587"/>
                <a:gd name="T17" fmla="*/ 817601 h 1669"/>
                <a:gd name="T18" fmla="*/ 674688 w 1587"/>
                <a:gd name="T19" fmla="*/ 847217 h 1669"/>
                <a:gd name="T20" fmla="*/ 594255 w 1587"/>
                <a:gd name="T21" fmla="*/ 801736 h 1669"/>
                <a:gd name="T22" fmla="*/ 511175 w 1587"/>
                <a:gd name="T23" fmla="*/ 836111 h 1669"/>
                <a:gd name="T24" fmla="*/ 216429 w 1587"/>
                <a:gd name="T25" fmla="*/ 817601 h 1669"/>
                <a:gd name="T26" fmla="*/ 0 w 1587"/>
                <a:gd name="T27" fmla="*/ 882650 h 1669"/>
                <a:gd name="T28" fmla="*/ 0 w 1587"/>
                <a:gd name="T29" fmla="*/ 817601 h 1669"/>
                <a:gd name="T30" fmla="*/ 529 w 1587"/>
                <a:gd name="T31" fmla="*/ 790101 h 1669"/>
                <a:gd name="T32" fmla="*/ 529 w 1587"/>
                <a:gd name="T33" fmla="*/ 708130 h 1669"/>
                <a:gd name="T34" fmla="*/ 0 w 1587"/>
                <a:gd name="T35" fmla="*/ 573273 h 1669"/>
                <a:gd name="T36" fmla="*/ 0 w 1587"/>
                <a:gd name="T37" fmla="*/ 544186 h 1669"/>
                <a:gd name="T38" fmla="*/ 0 w 1587"/>
                <a:gd name="T39" fmla="*/ 422022 h 1669"/>
                <a:gd name="T40" fmla="*/ 0 w 1587"/>
                <a:gd name="T41" fmla="*/ 389233 h 1669"/>
                <a:gd name="T42" fmla="*/ 0 w 1587"/>
                <a:gd name="T43" fmla="*/ 133270 h 1669"/>
                <a:gd name="T44" fmla="*/ 529 w 1587"/>
                <a:gd name="T45" fmla="*/ 83029 h 1669"/>
                <a:gd name="T46" fmla="*/ 529 w 1587"/>
                <a:gd name="T47" fmla="*/ 30673 h 1669"/>
                <a:gd name="T48" fmla="*/ 0 w 1587"/>
                <a:gd name="T49" fmla="*/ 0 h 1669"/>
                <a:gd name="T50" fmla="*/ 187325 w 1587"/>
                <a:gd name="T51" fmla="*/ 0 h 1669"/>
                <a:gd name="T52" fmla="*/ 194204 w 1587"/>
                <a:gd name="T53" fmla="*/ 0 h 1669"/>
                <a:gd name="T54" fmla="*/ 204788 w 1587"/>
                <a:gd name="T55" fmla="*/ 0 h 1669"/>
                <a:gd name="T56" fmla="*/ 435504 w 1587"/>
                <a:gd name="T57" fmla="*/ 248030 h 1669"/>
                <a:gd name="T58" fmla="*/ 760413 w 1587"/>
                <a:gd name="T59" fmla="*/ 401926 h 1669"/>
                <a:gd name="T60" fmla="*/ 839788 w 1587"/>
                <a:gd name="T61" fmla="*/ 479667 h 16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87" h="1669">
                  <a:moveTo>
                    <a:pt x="1587" y="907"/>
                  </a:moveTo>
                  <a:lnTo>
                    <a:pt x="1576" y="1020"/>
                  </a:lnTo>
                  <a:lnTo>
                    <a:pt x="1512" y="1020"/>
                  </a:lnTo>
                  <a:lnTo>
                    <a:pt x="1513" y="1068"/>
                  </a:lnTo>
                  <a:lnTo>
                    <a:pt x="1555" y="1131"/>
                  </a:lnTo>
                  <a:lnTo>
                    <a:pt x="1570" y="1137"/>
                  </a:lnTo>
                  <a:lnTo>
                    <a:pt x="1576" y="1297"/>
                  </a:lnTo>
                  <a:lnTo>
                    <a:pt x="1510" y="1299"/>
                  </a:lnTo>
                  <a:lnTo>
                    <a:pt x="1431" y="1546"/>
                  </a:lnTo>
                  <a:lnTo>
                    <a:pt x="1275" y="1602"/>
                  </a:lnTo>
                  <a:lnTo>
                    <a:pt x="1123" y="1516"/>
                  </a:lnTo>
                  <a:lnTo>
                    <a:pt x="966" y="1581"/>
                  </a:lnTo>
                  <a:lnTo>
                    <a:pt x="409" y="1546"/>
                  </a:lnTo>
                  <a:lnTo>
                    <a:pt x="0" y="1669"/>
                  </a:lnTo>
                  <a:lnTo>
                    <a:pt x="0" y="1546"/>
                  </a:lnTo>
                  <a:lnTo>
                    <a:pt x="1" y="1494"/>
                  </a:lnTo>
                  <a:lnTo>
                    <a:pt x="1" y="1339"/>
                  </a:lnTo>
                  <a:lnTo>
                    <a:pt x="0" y="1084"/>
                  </a:lnTo>
                  <a:lnTo>
                    <a:pt x="0" y="1029"/>
                  </a:lnTo>
                  <a:lnTo>
                    <a:pt x="0" y="798"/>
                  </a:lnTo>
                  <a:lnTo>
                    <a:pt x="0" y="736"/>
                  </a:lnTo>
                  <a:lnTo>
                    <a:pt x="0" y="252"/>
                  </a:lnTo>
                  <a:lnTo>
                    <a:pt x="1" y="157"/>
                  </a:lnTo>
                  <a:lnTo>
                    <a:pt x="1" y="58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67" y="0"/>
                  </a:lnTo>
                  <a:lnTo>
                    <a:pt x="387" y="0"/>
                  </a:lnTo>
                  <a:lnTo>
                    <a:pt x="823" y="469"/>
                  </a:lnTo>
                  <a:lnTo>
                    <a:pt x="1437" y="760"/>
                  </a:lnTo>
                  <a:lnTo>
                    <a:pt x="1587" y="907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49" name="Freeform 155"/>
            <p:cNvSpPr>
              <a:spLocks/>
            </p:cNvSpPr>
            <p:nvPr/>
          </p:nvSpPr>
          <p:spPr bwMode="auto">
            <a:xfrm>
              <a:off x="3910014" y="3814764"/>
              <a:ext cx="898922" cy="809625"/>
            </a:xfrm>
            <a:custGeom>
              <a:avLst/>
              <a:gdLst>
                <a:gd name="T0" fmla="*/ 1198563 w 2266"/>
                <a:gd name="T1" fmla="*/ 469601 h 2039"/>
                <a:gd name="T2" fmla="*/ 1166298 w 2266"/>
                <a:gd name="T3" fmla="*/ 438365 h 2039"/>
                <a:gd name="T4" fmla="*/ 1035123 w 2266"/>
                <a:gd name="T5" fmla="*/ 516191 h 2039"/>
                <a:gd name="T6" fmla="*/ 1004444 w 2266"/>
                <a:gd name="T7" fmla="*/ 509308 h 2039"/>
                <a:gd name="T8" fmla="*/ 1004444 w 2266"/>
                <a:gd name="T9" fmla="*/ 471189 h 2039"/>
                <a:gd name="T10" fmla="*/ 841004 w 2266"/>
                <a:gd name="T11" fmla="*/ 415600 h 2039"/>
                <a:gd name="T12" fmla="*/ 681266 w 2266"/>
                <a:gd name="T13" fmla="*/ 371128 h 2039"/>
                <a:gd name="T14" fmla="*/ 577595 w 2266"/>
                <a:gd name="T15" fmla="*/ 290655 h 2039"/>
                <a:gd name="T16" fmla="*/ 584471 w 2266"/>
                <a:gd name="T17" fmla="*/ 239301 h 2039"/>
                <a:gd name="T18" fmla="*/ 519413 w 2266"/>
                <a:gd name="T19" fmla="*/ 234536 h 2039"/>
                <a:gd name="T20" fmla="*/ 404634 w 2266"/>
                <a:gd name="T21" fmla="*/ 76237 h 2039"/>
                <a:gd name="T22" fmla="*/ 269756 w 2266"/>
                <a:gd name="T23" fmla="*/ 0 h 2039"/>
                <a:gd name="T24" fmla="*/ 192003 w 2266"/>
                <a:gd name="T25" fmla="*/ 123356 h 2039"/>
                <a:gd name="T26" fmla="*/ 257591 w 2266"/>
                <a:gd name="T27" fmla="*/ 290655 h 2039"/>
                <a:gd name="T28" fmla="*/ 39670 w 2266"/>
                <a:gd name="T29" fmla="*/ 810022 h 2039"/>
                <a:gd name="T30" fmla="*/ 33852 w 2266"/>
                <a:gd name="T31" fmla="*/ 869847 h 2039"/>
                <a:gd name="T32" fmla="*/ 0 w 2266"/>
                <a:gd name="T33" fmla="*/ 869847 h 2039"/>
                <a:gd name="T34" fmla="*/ 529 w 2266"/>
                <a:gd name="T35" fmla="*/ 895260 h 2039"/>
                <a:gd name="T36" fmla="*/ 22744 w 2266"/>
                <a:gd name="T37" fmla="*/ 928614 h 2039"/>
                <a:gd name="T38" fmla="*/ 30678 w 2266"/>
                <a:gd name="T39" fmla="*/ 931790 h 2039"/>
                <a:gd name="T40" fmla="*/ 211044 w 2266"/>
                <a:gd name="T41" fmla="*/ 935496 h 2039"/>
                <a:gd name="T42" fmla="*/ 357559 w 2266"/>
                <a:gd name="T43" fmla="*/ 989498 h 2039"/>
                <a:gd name="T44" fmla="*/ 519413 w 2266"/>
                <a:gd name="T45" fmla="*/ 906907 h 2039"/>
                <a:gd name="T46" fmla="*/ 592405 w 2266"/>
                <a:gd name="T47" fmla="*/ 939731 h 2039"/>
                <a:gd name="T48" fmla="*/ 785995 w 2266"/>
                <a:gd name="T49" fmla="*/ 1079500 h 2039"/>
                <a:gd name="T50" fmla="*/ 821962 w 2266"/>
                <a:gd name="T51" fmla="*/ 1033969 h 2039"/>
                <a:gd name="T52" fmla="*/ 836773 w 2266"/>
                <a:gd name="T53" fmla="*/ 995851 h 2039"/>
                <a:gd name="T54" fmla="*/ 942559 w 2266"/>
                <a:gd name="T55" fmla="*/ 933908 h 2039"/>
                <a:gd name="T56" fmla="*/ 1004444 w 2266"/>
                <a:gd name="T57" fmla="*/ 819552 h 2039"/>
                <a:gd name="T58" fmla="*/ 1004444 w 2266"/>
                <a:gd name="T59" fmla="*/ 804728 h 2039"/>
                <a:gd name="T60" fmla="*/ 1017139 w 2266"/>
                <a:gd name="T61" fmla="*/ 798904 h 2039"/>
                <a:gd name="T62" fmla="*/ 1018726 w 2266"/>
                <a:gd name="T63" fmla="*/ 787786 h 2039"/>
                <a:gd name="T64" fmla="*/ 1027189 w 2266"/>
                <a:gd name="T65" fmla="*/ 783021 h 2039"/>
                <a:gd name="T66" fmla="*/ 1093305 w 2266"/>
                <a:gd name="T67" fmla="*/ 660194 h 2039"/>
                <a:gd name="T68" fmla="*/ 1094892 w 2266"/>
                <a:gd name="T69" fmla="*/ 654371 h 2039"/>
                <a:gd name="T70" fmla="*/ 1167885 w 2266"/>
                <a:gd name="T71" fmla="*/ 537897 h 2039"/>
                <a:gd name="T72" fmla="*/ 1198563 w 2266"/>
                <a:gd name="T73" fmla="*/ 469601 h 20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66" h="2039">
                  <a:moveTo>
                    <a:pt x="2266" y="887"/>
                  </a:moveTo>
                  <a:lnTo>
                    <a:pt x="2205" y="828"/>
                  </a:lnTo>
                  <a:lnTo>
                    <a:pt x="1957" y="975"/>
                  </a:lnTo>
                  <a:lnTo>
                    <a:pt x="1899" y="962"/>
                  </a:lnTo>
                  <a:lnTo>
                    <a:pt x="1899" y="890"/>
                  </a:lnTo>
                  <a:lnTo>
                    <a:pt x="1590" y="785"/>
                  </a:lnTo>
                  <a:lnTo>
                    <a:pt x="1288" y="701"/>
                  </a:lnTo>
                  <a:lnTo>
                    <a:pt x="1092" y="549"/>
                  </a:lnTo>
                  <a:lnTo>
                    <a:pt x="1105" y="452"/>
                  </a:lnTo>
                  <a:lnTo>
                    <a:pt x="982" y="443"/>
                  </a:lnTo>
                  <a:lnTo>
                    <a:pt x="765" y="144"/>
                  </a:lnTo>
                  <a:lnTo>
                    <a:pt x="510" y="0"/>
                  </a:lnTo>
                  <a:lnTo>
                    <a:pt x="363" y="233"/>
                  </a:lnTo>
                  <a:lnTo>
                    <a:pt x="487" y="549"/>
                  </a:lnTo>
                  <a:lnTo>
                    <a:pt x="75" y="1530"/>
                  </a:lnTo>
                  <a:lnTo>
                    <a:pt x="64" y="1643"/>
                  </a:lnTo>
                  <a:lnTo>
                    <a:pt x="0" y="1643"/>
                  </a:lnTo>
                  <a:lnTo>
                    <a:pt x="1" y="1691"/>
                  </a:lnTo>
                  <a:lnTo>
                    <a:pt x="43" y="1754"/>
                  </a:lnTo>
                  <a:lnTo>
                    <a:pt x="58" y="1760"/>
                  </a:lnTo>
                  <a:lnTo>
                    <a:pt x="399" y="1767"/>
                  </a:lnTo>
                  <a:lnTo>
                    <a:pt x="676" y="1869"/>
                  </a:lnTo>
                  <a:lnTo>
                    <a:pt x="982" y="1713"/>
                  </a:lnTo>
                  <a:lnTo>
                    <a:pt x="1120" y="1775"/>
                  </a:lnTo>
                  <a:lnTo>
                    <a:pt x="1486" y="2039"/>
                  </a:lnTo>
                  <a:lnTo>
                    <a:pt x="1554" y="1953"/>
                  </a:lnTo>
                  <a:lnTo>
                    <a:pt x="1582" y="1881"/>
                  </a:lnTo>
                  <a:lnTo>
                    <a:pt x="1782" y="1764"/>
                  </a:lnTo>
                  <a:lnTo>
                    <a:pt x="1899" y="1548"/>
                  </a:lnTo>
                  <a:lnTo>
                    <a:pt x="1899" y="1520"/>
                  </a:lnTo>
                  <a:lnTo>
                    <a:pt x="1923" y="1509"/>
                  </a:lnTo>
                  <a:lnTo>
                    <a:pt x="1926" y="1488"/>
                  </a:lnTo>
                  <a:lnTo>
                    <a:pt x="1942" y="1479"/>
                  </a:lnTo>
                  <a:lnTo>
                    <a:pt x="2067" y="1247"/>
                  </a:lnTo>
                  <a:lnTo>
                    <a:pt x="2070" y="1236"/>
                  </a:lnTo>
                  <a:lnTo>
                    <a:pt x="2208" y="1016"/>
                  </a:lnTo>
                  <a:lnTo>
                    <a:pt x="2266" y="887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0" name="Freeform 156"/>
            <p:cNvSpPr>
              <a:spLocks/>
            </p:cNvSpPr>
            <p:nvPr/>
          </p:nvSpPr>
          <p:spPr bwMode="auto">
            <a:xfrm>
              <a:off x="3309938" y="2295526"/>
              <a:ext cx="881063" cy="477441"/>
            </a:xfrm>
            <a:custGeom>
              <a:avLst/>
              <a:gdLst>
                <a:gd name="T0" fmla="*/ 1173163 w 2220"/>
                <a:gd name="T1" fmla="*/ 390525 h 1203"/>
                <a:gd name="T2" fmla="*/ 1173163 w 2220"/>
                <a:gd name="T3" fmla="*/ 387879 h 1203"/>
                <a:gd name="T4" fmla="*/ 1173692 w 2220"/>
                <a:gd name="T5" fmla="*/ 173567 h 1203"/>
                <a:gd name="T6" fmla="*/ 1174750 w 2220"/>
                <a:gd name="T7" fmla="*/ 2117 h 1203"/>
                <a:gd name="T8" fmla="*/ 1085850 w 2220"/>
                <a:gd name="T9" fmla="*/ 0 h 1203"/>
                <a:gd name="T10" fmla="*/ 379413 w 2220"/>
                <a:gd name="T11" fmla="*/ 3704 h 1203"/>
                <a:gd name="T12" fmla="*/ 0 w 2220"/>
                <a:gd name="T13" fmla="*/ 3175 h 1203"/>
                <a:gd name="T14" fmla="*/ 0 w 2220"/>
                <a:gd name="T15" fmla="*/ 234950 h 1203"/>
                <a:gd name="T16" fmla="*/ 0 w 2220"/>
                <a:gd name="T17" fmla="*/ 387879 h 1203"/>
                <a:gd name="T18" fmla="*/ 529 w 2220"/>
                <a:gd name="T19" fmla="*/ 603780 h 1203"/>
                <a:gd name="T20" fmla="*/ 0 w 2220"/>
                <a:gd name="T21" fmla="*/ 621242 h 1203"/>
                <a:gd name="T22" fmla="*/ 509587 w 2220"/>
                <a:gd name="T23" fmla="*/ 636588 h 1203"/>
                <a:gd name="T24" fmla="*/ 509587 w 2220"/>
                <a:gd name="T25" fmla="*/ 626005 h 1203"/>
                <a:gd name="T26" fmla="*/ 672042 w 2220"/>
                <a:gd name="T27" fmla="*/ 619655 h 1203"/>
                <a:gd name="T28" fmla="*/ 866775 w 2220"/>
                <a:gd name="T29" fmla="*/ 452967 h 1203"/>
                <a:gd name="T30" fmla="*/ 893762 w 2220"/>
                <a:gd name="T31" fmla="*/ 393700 h 1203"/>
                <a:gd name="T32" fmla="*/ 1173163 w 2220"/>
                <a:gd name="T33" fmla="*/ 390525 h 12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20" h="1203">
                  <a:moveTo>
                    <a:pt x="2217" y="738"/>
                  </a:moveTo>
                  <a:lnTo>
                    <a:pt x="2217" y="733"/>
                  </a:lnTo>
                  <a:lnTo>
                    <a:pt x="2218" y="328"/>
                  </a:lnTo>
                  <a:lnTo>
                    <a:pt x="2220" y="4"/>
                  </a:lnTo>
                  <a:lnTo>
                    <a:pt x="2052" y="0"/>
                  </a:lnTo>
                  <a:lnTo>
                    <a:pt x="717" y="7"/>
                  </a:lnTo>
                  <a:lnTo>
                    <a:pt x="0" y="6"/>
                  </a:lnTo>
                  <a:lnTo>
                    <a:pt x="0" y="444"/>
                  </a:lnTo>
                  <a:lnTo>
                    <a:pt x="0" y="733"/>
                  </a:lnTo>
                  <a:lnTo>
                    <a:pt x="1" y="1141"/>
                  </a:lnTo>
                  <a:lnTo>
                    <a:pt x="0" y="1174"/>
                  </a:lnTo>
                  <a:lnTo>
                    <a:pt x="963" y="1203"/>
                  </a:lnTo>
                  <a:lnTo>
                    <a:pt x="963" y="1183"/>
                  </a:lnTo>
                  <a:lnTo>
                    <a:pt x="1270" y="1171"/>
                  </a:lnTo>
                  <a:lnTo>
                    <a:pt x="1638" y="856"/>
                  </a:lnTo>
                  <a:lnTo>
                    <a:pt x="1689" y="744"/>
                  </a:lnTo>
                  <a:lnTo>
                    <a:pt x="2217" y="738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1" name="Freeform 157"/>
            <p:cNvSpPr>
              <a:spLocks/>
            </p:cNvSpPr>
            <p:nvPr/>
          </p:nvSpPr>
          <p:spPr bwMode="auto">
            <a:xfrm>
              <a:off x="4110040" y="2830117"/>
              <a:ext cx="473869" cy="600075"/>
            </a:xfrm>
            <a:custGeom>
              <a:avLst/>
              <a:gdLst>
                <a:gd name="T0" fmla="*/ 631825 w 1194"/>
                <a:gd name="T1" fmla="*/ 8467 h 1512"/>
                <a:gd name="T2" fmla="*/ 629179 w 1194"/>
                <a:gd name="T3" fmla="*/ 178329 h 1512"/>
                <a:gd name="T4" fmla="*/ 626004 w 1194"/>
                <a:gd name="T5" fmla="*/ 611717 h 1512"/>
                <a:gd name="T6" fmla="*/ 622300 w 1194"/>
                <a:gd name="T7" fmla="*/ 611717 h 1512"/>
                <a:gd name="T8" fmla="*/ 621242 w 1194"/>
                <a:gd name="T9" fmla="*/ 660400 h 1512"/>
                <a:gd name="T10" fmla="*/ 576792 w 1194"/>
                <a:gd name="T11" fmla="*/ 690563 h 1512"/>
                <a:gd name="T12" fmla="*/ 438679 w 1194"/>
                <a:gd name="T13" fmla="*/ 746654 h 1512"/>
                <a:gd name="T14" fmla="*/ 414867 w 1194"/>
                <a:gd name="T15" fmla="*/ 800100 h 1512"/>
                <a:gd name="T16" fmla="*/ 414867 w 1194"/>
                <a:gd name="T17" fmla="*/ 774700 h 1512"/>
                <a:gd name="T18" fmla="*/ 363538 w 1194"/>
                <a:gd name="T19" fmla="*/ 746654 h 1512"/>
                <a:gd name="T20" fmla="*/ 252942 w 1194"/>
                <a:gd name="T21" fmla="*/ 786342 h 1512"/>
                <a:gd name="T22" fmla="*/ 144463 w 1194"/>
                <a:gd name="T23" fmla="*/ 746654 h 1512"/>
                <a:gd name="T24" fmla="*/ 6350 w 1194"/>
                <a:gd name="T25" fmla="*/ 454554 h 1512"/>
                <a:gd name="T26" fmla="*/ 5292 w 1194"/>
                <a:gd name="T27" fmla="*/ 454025 h 1512"/>
                <a:gd name="T28" fmla="*/ 4763 w 1194"/>
                <a:gd name="T29" fmla="*/ 452967 h 1512"/>
                <a:gd name="T30" fmla="*/ 0 w 1194"/>
                <a:gd name="T31" fmla="*/ 450850 h 1512"/>
                <a:gd name="T32" fmla="*/ 117475 w 1194"/>
                <a:gd name="T33" fmla="*/ 271992 h 1512"/>
                <a:gd name="T34" fmla="*/ 118004 w 1194"/>
                <a:gd name="T35" fmla="*/ 195792 h 1512"/>
                <a:gd name="T36" fmla="*/ 280988 w 1194"/>
                <a:gd name="T37" fmla="*/ 171979 h 1512"/>
                <a:gd name="T38" fmla="*/ 281517 w 1194"/>
                <a:gd name="T39" fmla="*/ 84667 h 1512"/>
                <a:gd name="T40" fmla="*/ 382588 w 1194"/>
                <a:gd name="T41" fmla="*/ 0 h 1512"/>
                <a:gd name="T42" fmla="*/ 631825 w 1194"/>
                <a:gd name="T43" fmla="*/ 8467 h 15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94" h="1512">
                  <a:moveTo>
                    <a:pt x="1194" y="16"/>
                  </a:moveTo>
                  <a:lnTo>
                    <a:pt x="1189" y="337"/>
                  </a:lnTo>
                  <a:lnTo>
                    <a:pt x="1183" y="1156"/>
                  </a:lnTo>
                  <a:lnTo>
                    <a:pt x="1176" y="1156"/>
                  </a:lnTo>
                  <a:lnTo>
                    <a:pt x="1174" y="1248"/>
                  </a:lnTo>
                  <a:lnTo>
                    <a:pt x="1090" y="1305"/>
                  </a:lnTo>
                  <a:lnTo>
                    <a:pt x="829" y="1411"/>
                  </a:lnTo>
                  <a:lnTo>
                    <a:pt x="784" y="1512"/>
                  </a:lnTo>
                  <a:lnTo>
                    <a:pt x="784" y="1464"/>
                  </a:lnTo>
                  <a:lnTo>
                    <a:pt x="687" y="1411"/>
                  </a:lnTo>
                  <a:lnTo>
                    <a:pt x="478" y="1486"/>
                  </a:lnTo>
                  <a:lnTo>
                    <a:pt x="273" y="1411"/>
                  </a:lnTo>
                  <a:lnTo>
                    <a:pt x="12" y="859"/>
                  </a:lnTo>
                  <a:lnTo>
                    <a:pt x="10" y="858"/>
                  </a:lnTo>
                  <a:lnTo>
                    <a:pt x="9" y="856"/>
                  </a:lnTo>
                  <a:lnTo>
                    <a:pt x="0" y="852"/>
                  </a:lnTo>
                  <a:lnTo>
                    <a:pt x="222" y="514"/>
                  </a:lnTo>
                  <a:lnTo>
                    <a:pt x="223" y="370"/>
                  </a:lnTo>
                  <a:lnTo>
                    <a:pt x="531" y="325"/>
                  </a:lnTo>
                  <a:lnTo>
                    <a:pt x="532" y="160"/>
                  </a:lnTo>
                  <a:lnTo>
                    <a:pt x="723" y="0"/>
                  </a:lnTo>
                  <a:lnTo>
                    <a:pt x="1194" y="16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2" name="Freeform 158"/>
            <p:cNvSpPr>
              <a:spLocks/>
            </p:cNvSpPr>
            <p:nvPr/>
          </p:nvSpPr>
          <p:spPr bwMode="auto">
            <a:xfrm>
              <a:off x="3309937" y="1757364"/>
              <a:ext cx="882254" cy="540544"/>
            </a:xfrm>
            <a:custGeom>
              <a:avLst/>
              <a:gdLst>
                <a:gd name="T0" fmla="*/ 1174222 w 2224"/>
                <a:gd name="T1" fmla="*/ 719138 h 1362"/>
                <a:gd name="T2" fmla="*/ 1174222 w 2224"/>
                <a:gd name="T3" fmla="*/ 676275 h 1362"/>
                <a:gd name="T4" fmla="*/ 1174751 w 2224"/>
                <a:gd name="T5" fmla="*/ 663046 h 1362"/>
                <a:gd name="T6" fmla="*/ 1176338 w 2224"/>
                <a:gd name="T7" fmla="*/ 464608 h 1362"/>
                <a:gd name="T8" fmla="*/ 1125032 w 2224"/>
                <a:gd name="T9" fmla="*/ 463550 h 1362"/>
                <a:gd name="T10" fmla="*/ 980634 w 2224"/>
                <a:gd name="T11" fmla="*/ 463550 h 1362"/>
                <a:gd name="T12" fmla="*/ 979576 w 2224"/>
                <a:gd name="T13" fmla="*/ 0 h 1362"/>
                <a:gd name="T14" fmla="*/ 671740 w 2224"/>
                <a:gd name="T15" fmla="*/ 166688 h 1362"/>
                <a:gd name="T16" fmla="*/ 671740 w 2224"/>
                <a:gd name="T17" fmla="*/ 167746 h 1362"/>
                <a:gd name="T18" fmla="*/ 671211 w 2224"/>
                <a:gd name="T19" fmla="*/ 167746 h 1362"/>
                <a:gd name="T20" fmla="*/ 479210 w 2224"/>
                <a:gd name="T21" fmla="*/ 250296 h 1362"/>
                <a:gd name="T22" fmla="*/ 478152 w 2224"/>
                <a:gd name="T23" fmla="*/ 250825 h 1362"/>
                <a:gd name="T24" fmla="*/ 186183 w 2224"/>
                <a:gd name="T25" fmla="*/ 421746 h 1362"/>
                <a:gd name="T26" fmla="*/ 185654 w 2224"/>
                <a:gd name="T27" fmla="*/ 422275 h 1362"/>
                <a:gd name="T28" fmla="*/ 184596 w 2224"/>
                <a:gd name="T29" fmla="*/ 422275 h 1362"/>
                <a:gd name="T30" fmla="*/ 183009 w 2224"/>
                <a:gd name="T31" fmla="*/ 423333 h 1362"/>
                <a:gd name="T32" fmla="*/ 87802 w 2224"/>
                <a:gd name="T33" fmla="*/ 463021 h 1362"/>
                <a:gd name="T34" fmla="*/ 0 w 2224"/>
                <a:gd name="T35" fmla="*/ 501121 h 1362"/>
                <a:gd name="T36" fmla="*/ 0 w 2224"/>
                <a:gd name="T37" fmla="*/ 676275 h 1362"/>
                <a:gd name="T38" fmla="*/ 0 w 2224"/>
                <a:gd name="T39" fmla="*/ 720196 h 1362"/>
                <a:gd name="T40" fmla="*/ 379242 w 2224"/>
                <a:gd name="T41" fmla="*/ 720725 h 1362"/>
                <a:gd name="T42" fmla="*/ 1085362 w 2224"/>
                <a:gd name="T43" fmla="*/ 717021 h 1362"/>
                <a:gd name="T44" fmla="*/ 1174222 w 2224"/>
                <a:gd name="T45" fmla="*/ 719138 h 13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24" h="1362">
                  <a:moveTo>
                    <a:pt x="2220" y="1359"/>
                  </a:moveTo>
                  <a:lnTo>
                    <a:pt x="2220" y="1278"/>
                  </a:lnTo>
                  <a:lnTo>
                    <a:pt x="2221" y="1253"/>
                  </a:lnTo>
                  <a:lnTo>
                    <a:pt x="2224" y="878"/>
                  </a:lnTo>
                  <a:lnTo>
                    <a:pt x="2127" y="876"/>
                  </a:lnTo>
                  <a:lnTo>
                    <a:pt x="1854" y="876"/>
                  </a:lnTo>
                  <a:lnTo>
                    <a:pt x="1852" y="0"/>
                  </a:lnTo>
                  <a:lnTo>
                    <a:pt x="1270" y="315"/>
                  </a:lnTo>
                  <a:lnTo>
                    <a:pt x="1270" y="317"/>
                  </a:lnTo>
                  <a:lnTo>
                    <a:pt x="1269" y="317"/>
                  </a:lnTo>
                  <a:lnTo>
                    <a:pt x="906" y="473"/>
                  </a:lnTo>
                  <a:lnTo>
                    <a:pt x="904" y="474"/>
                  </a:lnTo>
                  <a:lnTo>
                    <a:pt x="352" y="797"/>
                  </a:lnTo>
                  <a:lnTo>
                    <a:pt x="351" y="798"/>
                  </a:lnTo>
                  <a:lnTo>
                    <a:pt x="349" y="798"/>
                  </a:lnTo>
                  <a:lnTo>
                    <a:pt x="346" y="800"/>
                  </a:lnTo>
                  <a:lnTo>
                    <a:pt x="166" y="875"/>
                  </a:lnTo>
                  <a:lnTo>
                    <a:pt x="0" y="947"/>
                  </a:lnTo>
                  <a:lnTo>
                    <a:pt x="0" y="1278"/>
                  </a:lnTo>
                  <a:lnTo>
                    <a:pt x="0" y="1361"/>
                  </a:lnTo>
                  <a:lnTo>
                    <a:pt x="717" y="1362"/>
                  </a:lnTo>
                  <a:lnTo>
                    <a:pt x="2052" y="1355"/>
                  </a:lnTo>
                  <a:lnTo>
                    <a:pt x="2220" y="1359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3" name="Freeform 159"/>
            <p:cNvSpPr>
              <a:spLocks/>
            </p:cNvSpPr>
            <p:nvPr/>
          </p:nvSpPr>
          <p:spPr bwMode="auto">
            <a:xfrm>
              <a:off x="4277917" y="2583657"/>
              <a:ext cx="548878" cy="379810"/>
            </a:xfrm>
            <a:custGeom>
              <a:avLst/>
              <a:gdLst>
                <a:gd name="T0" fmla="*/ 593195 w 1383"/>
                <a:gd name="T1" fmla="*/ 298139 h 958"/>
                <a:gd name="T2" fmla="*/ 551920 w 1383"/>
                <a:gd name="T3" fmla="*/ 490555 h 958"/>
                <a:gd name="T4" fmla="*/ 513820 w 1383"/>
                <a:gd name="T5" fmla="*/ 506413 h 958"/>
                <a:gd name="T6" fmla="*/ 511175 w 1383"/>
                <a:gd name="T7" fmla="*/ 502713 h 958"/>
                <a:gd name="T8" fmla="*/ 404812 w 1383"/>
                <a:gd name="T9" fmla="*/ 506413 h 958"/>
                <a:gd name="T10" fmla="*/ 407458 w 1383"/>
                <a:gd name="T11" fmla="*/ 336728 h 958"/>
                <a:gd name="T12" fmla="*/ 158221 w 1383"/>
                <a:gd name="T13" fmla="*/ 328270 h 958"/>
                <a:gd name="T14" fmla="*/ 57150 w 1383"/>
                <a:gd name="T15" fmla="*/ 412848 h 958"/>
                <a:gd name="T16" fmla="*/ 56621 w 1383"/>
                <a:gd name="T17" fmla="*/ 320869 h 958"/>
                <a:gd name="T18" fmla="*/ 0 w 1383"/>
                <a:gd name="T19" fmla="*/ 320341 h 958"/>
                <a:gd name="T20" fmla="*/ 12700 w 1383"/>
                <a:gd name="T21" fmla="*/ 4758 h 958"/>
                <a:gd name="T22" fmla="*/ 352425 w 1383"/>
                <a:gd name="T23" fmla="*/ 0 h 958"/>
                <a:gd name="T24" fmla="*/ 528108 w 1383"/>
                <a:gd name="T25" fmla="*/ 1586 h 958"/>
                <a:gd name="T26" fmla="*/ 731837 w 1383"/>
                <a:gd name="T27" fmla="*/ 6343 h 958"/>
                <a:gd name="T28" fmla="*/ 728662 w 1383"/>
                <a:gd name="T29" fmla="*/ 325627 h 958"/>
                <a:gd name="T30" fmla="*/ 593195 w 1383"/>
                <a:gd name="T31" fmla="*/ 298139 h 9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3" h="958">
                  <a:moveTo>
                    <a:pt x="1121" y="564"/>
                  </a:moveTo>
                  <a:lnTo>
                    <a:pt x="1043" y="928"/>
                  </a:lnTo>
                  <a:lnTo>
                    <a:pt x="971" y="958"/>
                  </a:lnTo>
                  <a:lnTo>
                    <a:pt x="966" y="951"/>
                  </a:lnTo>
                  <a:lnTo>
                    <a:pt x="765" y="958"/>
                  </a:lnTo>
                  <a:lnTo>
                    <a:pt x="770" y="637"/>
                  </a:lnTo>
                  <a:lnTo>
                    <a:pt x="299" y="621"/>
                  </a:lnTo>
                  <a:lnTo>
                    <a:pt x="108" y="781"/>
                  </a:lnTo>
                  <a:lnTo>
                    <a:pt x="107" y="607"/>
                  </a:lnTo>
                  <a:lnTo>
                    <a:pt x="0" y="606"/>
                  </a:lnTo>
                  <a:lnTo>
                    <a:pt x="24" y="9"/>
                  </a:lnTo>
                  <a:lnTo>
                    <a:pt x="666" y="0"/>
                  </a:lnTo>
                  <a:lnTo>
                    <a:pt x="998" y="3"/>
                  </a:lnTo>
                  <a:lnTo>
                    <a:pt x="1383" y="12"/>
                  </a:lnTo>
                  <a:lnTo>
                    <a:pt x="1377" y="616"/>
                  </a:lnTo>
                  <a:lnTo>
                    <a:pt x="1121" y="564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4" name="Freeform 160"/>
            <p:cNvSpPr>
              <a:spLocks/>
            </p:cNvSpPr>
            <p:nvPr/>
          </p:nvSpPr>
          <p:spPr bwMode="auto">
            <a:xfrm>
              <a:off x="4575572" y="2907509"/>
              <a:ext cx="490538" cy="603647"/>
            </a:xfrm>
            <a:custGeom>
              <a:avLst/>
              <a:gdLst>
                <a:gd name="T0" fmla="*/ 531383 w 1237"/>
                <a:gd name="T1" fmla="*/ 418571 h 1521"/>
                <a:gd name="T2" fmla="*/ 531383 w 1237"/>
                <a:gd name="T3" fmla="*/ 804863 h 1521"/>
                <a:gd name="T4" fmla="*/ 440968 w 1237"/>
                <a:gd name="T5" fmla="*/ 803275 h 1521"/>
                <a:gd name="T6" fmla="*/ 348968 w 1237"/>
                <a:gd name="T7" fmla="*/ 800100 h 1521"/>
                <a:gd name="T8" fmla="*/ 0 w 1237"/>
                <a:gd name="T9" fmla="*/ 795338 h 1521"/>
                <a:gd name="T10" fmla="*/ 3701 w 1237"/>
                <a:gd name="T11" fmla="*/ 711200 h 1521"/>
                <a:gd name="T12" fmla="*/ 6874 w 1237"/>
                <a:gd name="T13" fmla="*/ 559859 h 1521"/>
                <a:gd name="T14" fmla="*/ 529 w 1237"/>
                <a:gd name="T15" fmla="*/ 556684 h 1521"/>
                <a:gd name="T16" fmla="*/ 1586 w 1237"/>
                <a:gd name="T17" fmla="*/ 508000 h 1521"/>
                <a:gd name="T18" fmla="*/ 5287 w 1237"/>
                <a:gd name="T19" fmla="*/ 508000 h 1521"/>
                <a:gd name="T20" fmla="*/ 8460 w 1237"/>
                <a:gd name="T21" fmla="*/ 74613 h 1521"/>
                <a:gd name="T22" fmla="*/ 114736 w 1237"/>
                <a:gd name="T23" fmla="*/ 70908 h 1521"/>
                <a:gd name="T24" fmla="*/ 117380 w 1237"/>
                <a:gd name="T25" fmla="*/ 74613 h 1521"/>
                <a:gd name="T26" fmla="*/ 155449 w 1237"/>
                <a:gd name="T27" fmla="*/ 58738 h 1521"/>
                <a:gd name="T28" fmla="*/ 318830 w 1237"/>
                <a:gd name="T29" fmla="*/ 0 h 1521"/>
                <a:gd name="T30" fmla="*/ 614395 w 1237"/>
                <a:gd name="T31" fmla="*/ 188913 h 1521"/>
                <a:gd name="T32" fmla="*/ 654050 w 1237"/>
                <a:gd name="T33" fmla="*/ 296863 h 1521"/>
                <a:gd name="T34" fmla="*/ 581084 w 1237"/>
                <a:gd name="T35" fmla="*/ 296334 h 1521"/>
                <a:gd name="T36" fmla="*/ 531383 w 1237"/>
                <a:gd name="T37" fmla="*/ 418571 h 15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7" h="1521">
                  <a:moveTo>
                    <a:pt x="1005" y="791"/>
                  </a:moveTo>
                  <a:lnTo>
                    <a:pt x="1005" y="1521"/>
                  </a:lnTo>
                  <a:lnTo>
                    <a:pt x="834" y="1518"/>
                  </a:lnTo>
                  <a:lnTo>
                    <a:pt x="660" y="1512"/>
                  </a:lnTo>
                  <a:lnTo>
                    <a:pt x="0" y="1503"/>
                  </a:lnTo>
                  <a:lnTo>
                    <a:pt x="7" y="1344"/>
                  </a:lnTo>
                  <a:lnTo>
                    <a:pt x="13" y="1058"/>
                  </a:lnTo>
                  <a:lnTo>
                    <a:pt x="1" y="1052"/>
                  </a:lnTo>
                  <a:lnTo>
                    <a:pt x="3" y="960"/>
                  </a:lnTo>
                  <a:lnTo>
                    <a:pt x="10" y="960"/>
                  </a:lnTo>
                  <a:lnTo>
                    <a:pt x="16" y="141"/>
                  </a:lnTo>
                  <a:lnTo>
                    <a:pt x="217" y="134"/>
                  </a:lnTo>
                  <a:lnTo>
                    <a:pt x="222" y="141"/>
                  </a:lnTo>
                  <a:lnTo>
                    <a:pt x="294" y="111"/>
                  </a:lnTo>
                  <a:lnTo>
                    <a:pt x="603" y="0"/>
                  </a:lnTo>
                  <a:lnTo>
                    <a:pt x="1162" y="357"/>
                  </a:lnTo>
                  <a:lnTo>
                    <a:pt x="1237" y="561"/>
                  </a:lnTo>
                  <a:lnTo>
                    <a:pt x="1099" y="560"/>
                  </a:lnTo>
                  <a:lnTo>
                    <a:pt x="1005" y="791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5" name="Freeform 161"/>
            <p:cNvSpPr>
              <a:spLocks/>
            </p:cNvSpPr>
            <p:nvPr/>
          </p:nvSpPr>
          <p:spPr bwMode="auto">
            <a:xfrm>
              <a:off x="4826795" y="2103837"/>
              <a:ext cx="731044" cy="511969"/>
            </a:xfrm>
            <a:custGeom>
              <a:avLst/>
              <a:gdLst>
                <a:gd name="T0" fmla="*/ 971550 w 1842"/>
                <a:gd name="T1" fmla="*/ 266700 h 1290"/>
                <a:gd name="T2" fmla="*/ 971021 w 1842"/>
                <a:gd name="T3" fmla="*/ 1058 h 1290"/>
                <a:gd name="T4" fmla="*/ 914400 w 1842"/>
                <a:gd name="T5" fmla="*/ 1588 h 1290"/>
                <a:gd name="T6" fmla="*/ 839258 w 1842"/>
                <a:gd name="T7" fmla="*/ 1588 h 1290"/>
                <a:gd name="T8" fmla="*/ 429683 w 1842"/>
                <a:gd name="T9" fmla="*/ 0 h 1290"/>
                <a:gd name="T10" fmla="*/ 128058 w 1842"/>
                <a:gd name="T11" fmla="*/ 4763 h 1290"/>
                <a:gd name="T12" fmla="*/ 48683 w 1842"/>
                <a:gd name="T13" fmla="*/ 3175 h 1290"/>
                <a:gd name="T14" fmla="*/ 45508 w 1842"/>
                <a:gd name="T15" fmla="*/ 290513 h 1290"/>
                <a:gd name="T16" fmla="*/ 10583 w 1842"/>
                <a:gd name="T17" fmla="*/ 291571 h 1290"/>
                <a:gd name="T18" fmla="*/ 0 w 1842"/>
                <a:gd name="T19" fmla="*/ 645583 h 1290"/>
                <a:gd name="T20" fmla="*/ 612246 w 1842"/>
                <a:gd name="T21" fmla="*/ 635000 h 1290"/>
                <a:gd name="T22" fmla="*/ 612775 w 1842"/>
                <a:gd name="T23" fmla="*/ 682625 h 1290"/>
                <a:gd name="T24" fmla="*/ 695325 w 1842"/>
                <a:gd name="T25" fmla="*/ 682096 h 1290"/>
                <a:gd name="T26" fmla="*/ 695325 w 1842"/>
                <a:gd name="T27" fmla="*/ 657225 h 1290"/>
                <a:gd name="T28" fmla="*/ 915458 w 1842"/>
                <a:gd name="T29" fmla="*/ 655108 h 1290"/>
                <a:gd name="T30" fmla="*/ 974725 w 1842"/>
                <a:gd name="T31" fmla="*/ 655108 h 1290"/>
                <a:gd name="T32" fmla="*/ 973137 w 1842"/>
                <a:gd name="T33" fmla="*/ 428625 h 1290"/>
                <a:gd name="T34" fmla="*/ 971550 w 1842"/>
                <a:gd name="T35" fmla="*/ 266700 h 12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2" h="1290">
                  <a:moveTo>
                    <a:pt x="1836" y="504"/>
                  </a:moveTo>
                  <a:lnTo>
                    <a:pt x="1835" y="2"/>
                  </a:lnTo>
                  <a:lnTo>
                    <a:pt x="1728" y="3"/>
                  </a:lnTo>
                  <a:lnTo>
                    <a:pt x="1586" y="3"/>
                  </a:lnTo>
                  <a:lnTo>
                    <a:pt x="812" y="0"/>
                  </a:lnTo>
                  <a:lnTo>
                    <a:pt x="242" y="9"/>
                  </a:lnTo>
                  <a:lnTo>
                    <a:pt x="92" y="6"/>
                  </a:lnTo>
                  <a:lnTo>
                    <a:pt x="86" y="549"/>
                  </a:lnTo>
                  <a:lnTo>
                    <a:pt x="20" y="551"/>
                  </a:lnTo>
                  <a:lnTo>
                    <a:pt x="0" y="1220"/>
                  </a:lnTo>
                  <a:lnTo>
                    <a:pt x="1157" y="1200"/>
                  </a:lnTo>
                  <a:lnTo>
                    <a:pt x="1158" y="1290"/>
                  </a:lnTo>
                  <a:lnTo>
                    <a:pt x="1314" y="1289"/>
                  </a:lnTo>
                  <a:lnTo>
                    <a:pt x="1314" y="1242"/>
                  </a:lnTo>
                  <a:lnTo>
                    <a:pt x="1730" y="1238"/>
                  </a:lnTo>
                  <a:lnTo>
                    <a:pt x="1842" y="1238"/>
                  </a:lnTo>
                  <a:lnTo>
                    <a:pt x="1839" y="810"/>
                  </a:lnTo>
                  <a:lnTo>
                    <a:pt x="1836" y="504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6" name="Freeform 162"/>
            <p:cNvSpPr>
              <a:spLocks/>
            </p:cNvSpPr>
            <p:nvPr/>
          </p:nvSpPr>
          <p:spPr bwMode="auto">
            <a:xfrm>
              <a:off x="3309939" y="2759870"/>
              <a:ext cx="504825" cy="540544"/>
            </a:xfrm>
            <a:custGeom>
              <a:avLst/>
              <a:gdLst>
                <a:gd name="T0" fmla="*/ 671514 w 1273"/>
                <a:gd name="T1" fmla="*/ 0 h 1362"/>
                <a:gd name="T2" fmla="*/ 671514 w 1273"/>
                <a:gd name="T3" fmla="*/ 481012 h 1362"/>
                <a:gd name="T4" fmla="*/ 673100 w 1273"/>
                <a:gd name="T5" fmla="*/ 487362 h 1362"/>
                <a:gd name="T6" fmla="*/ 673100 w 1273"/>
                <a:gd name="T7" fmla="*/ 545571 h 1362"/>
                <a:gd name="T8" fmla="*/ 671514 w 1273"/>
                <a:gd name="T9" fmla="*/ 545571 h 1362"/>
                <a:gd name="T10" fmla="*/ 615995 w 1273"/>
                <a:gd name="T11" fmla="*/ 625475 h 1362"/>
                <a:gd name="T12" fmla="*/ 546200 w 1273"/>
                <a:gd name="T13" fmla="*/ 720725 h 1362"/>
                <a:gd name="T14" fmla="*/ 480635 w 1273"/>
                <a:gd name="T15" fmla="*/ 645583 h 1362"/>
                <a:gd name="T16" fmla="*/ 337872 w 1273"/>
                <a:gd name="T17" fmla="*/ 620713 h 1362"/>
                <a:gd name="T18" fmla="*/ 529 w 1273"/>
                <a:gd name="T19" fmla="*/ 627063 h 1362"/>
                <a:gd name="T20" fmla="*/ 0 w 1273"/>
                <a:gd name="T21" fmla="*/ 625475 h 1362"/>
                <a:gd name="T22" fmla="*/ 529 w 1273"/>
                <a:gd name="T23" fmla="*/ 612246 h 1362"/>
                <a:gd name="T24" fmla="*/ 529 w 1273"/>
                <a:gd name="T25" fmla="*/ 342900 h 1362"/>
                <a:gd name="T26" fmla="*/ 0 w 1273"/>
                <a:gd name="T27" fmla="*/ 196850 h 1362"/>
                <a:gd name="T28" fmla="*/ 0 w 1273"/>
                <a:gd name="T29" fmla="*/ 1588 h 1362"/>
                <a:gd name="T30" fmla="*/ 509187 w 1273"/>
                <a:gd name="T31" fmla="*/ 16933 h 1362"/>
                <a:gd name="T32" fmla="*/ 509187 w 1273"/>
                <a:gd name="T33" fmla="*/ 6350 h 1362"/>
                <a:gd name="T34" fmla="*/ 671514 w 1273"/>
                <a:gd name="T35" fmla="*/ 0 h 13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73" h="1362">
                  <a:moveTo>
                    <a:pt x="1270" y="0"/>
                  </a:moveTo>
                  <a:lnTo>
                    <a:pt x="1270" y="909"/>
                  </a:lnTo>
                  <a:lnTo>
                    <a:pt x="1273" y="921"/>
                  </a:lnTo>
                  <a:lnTo>
                    <a:pt x="1273" y="1031"/>
                  </a:lnTo>
                  <a:lnTo>
                    <a:pt x="1270" y="1031"/>
                  </a:lnTo>
                  <a:lnTo>
                    <a:pt x="1165" y="1182"/>
                  </a:lnTo>
                  <a:lnTo>
                    <a:pt x="1033" y="1362"/>
                  </a:lnTo>
                  <a:lnTo>
                    <a:pt x="909" y="1220"/>
                  </a:lnTo>
                  <a:lnTo>
                    <a:pt x="639" y="1173"/>
                  </a:lnTo>
                  <a:lnTo>
                    <a:pt x="1" y="1185"/>
                  </a:lnTo>
                  <a:lnTo>
                    <a:pt x="0" y="1182"/>
                  </a:lnTo>
                  <a:lnTo>
                    <a:pt x="1" y="1157"/>
                  </a:lnTo>
                  <a:lnTo>
                    <a:pt x="1" y="648"/>
                  </a:lnTo>
                  <a:lnTo>
                    <a:pt x="0" y="372"/>
                  </a:lnTo>
                  <a:lnTo>
                    <a:pt x="0" y="3"/>
                  </a:lnTo>
                  <a:lnTo>
                    <a:pt x="963" y="32"/>
                  </a:lnTo>
                  <a:lnTo>
                    <a:pt x="963" y="12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7" name="Freeform 163"/>
            <p:cNvSpPr>
              <a:spLocks/>
            </p:cNvSpPr>
            <p:nvPr/>
          </p:nvSpPr>
          <p:spPr bwMode="auto">
            <a:xfrm>
              <a:off x="3813574" y="2587231"/>
              <a:ext cx="507206" cy="582215"/>
            </a:xfrm>
            <a:custGeom>
              <a:avLst/>
              <a:gdLst>
                <a:gd name="T0" fmla="*/ 619125 w 1278"/>
                <a:gd name="T1" fmla="*/ 315697 h 1468"/>
                <a:gd name="T2" fmla="*/ 631825 w 1278"/>
                <a:gd name="T3" fmla="*/ 0 h 1468"/>
                <a:gd name="T4" fmla="*/ 501121 w 1278"/>
                <a:gd name="T5" fmla="*/ 1586 h 1468"/>
                <a:gd name="T6" fmla="*/ 221721 w 1278"/>
                <a:gd name="T7" fmla="*/ 4759 h 1468"/>
                <a:gd name="T8" fmla="*/ 194733 w 1278"/>
                <a:gd name="T9" fmla="*/ 63986 h 1468"/>
                <a:gd name="T10" fmla="*/ 0 w 1278"/>
                <a:gd name="T11" fmla="*/ 230559 h 1468"/>
                <a:gd name="T12" fmla="*/ 0 w 1278"/>
                <a:gd name="T13" fmla="*/ 711244 h 1468"/>
                <a:gd name="T14" fmla="*/ 1588 w 1278"/>
                <a:gd name="T15" fmla="*/ 717590 h 1468"/>
                <a:gd name="T16" fmla="*/ 1588 w 1278"/>
                <a:gd name="T17" fmla="*/ 775758 h 1468"/>
                <a:gd name="T18" fmla="*/ 51858 w 1278"/>
                <a:gd name="T19" fmla="*/ 776287 h 1468"/>
                <a:gd name="T20" fmla="*/ 252412 w 1278"/>
                <a:gd name="T21" fmla="*/ 773114 h 1468"/>
                <a:gd name="T22" fmla="*/ 394758 w 1278"/>
                <a:gd name="T23" fmla="*/ 774172 h 1468"/>
                <a:gd name="T24" fmla="*/ 512233 w 1278"/>
                <a:gd name="T25" fmla="*/ 595435 h 1468"/>
                <a:gd name="T26" fmla="*/ 512762 w 1278"/>
                <a:gd name="T27" fmla="*/ 519287 h 1468"/>
                <a:gd name="T28" fmla="*/ 675746 w 1278"/>
                <a:gd name="T29" fmla="*/ 495491 h 1468"/>
                <a:gd name="T30" fmla="*/ 676275 w 1278"/>
                <a:gd name="T31" fmla="*/ 408238 h 1468"/>
                <a:gd name="T32" fmla="*/ 675746 w 1278"/>
                <a:gd name="T33" fmla="*/ 316226 h 1468"/>
                <a:gd name="T34" fmla="*/ 619125 w 1278"/>
                <a:gd name="T35" fmla="*/ 315697 h 14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78" h="1468">
                  <a:moveTo>
                    <a:pt x="1170" y="597"/>
                  </a:moveTo>
                  <a:lnTo>
                    <a:pt x="1194" y="0"/>
                  </a:lnTo>
                  <a:lnTo>
                    <a:pt x="947" y="3"/>
                  </a:lnTo>
                  <a:lnTo>
                    <a:pt x="419" y="9"/>
                  </a:lnTo>
                  <a:lnTo>
                    <a:pt x="368" y="121"/>
                  </a:lnTo>
                  <a:lnTo>
                    <a:pt x="0" y="436"/>
                  </a:lnTo>
                  <a:lnTo>
                    <a:pt x="0" y="1345"/>
                  </a:lnTo>
                  <a:lnTo>
                    <a:pt x="3" y="1357"/>
                  </a:lnTo>
                  <a:lnTo>
                    <a:pt x="3" y="1467"/>
                  </a:lnTo>
                  <a:lnTo>
                    <a:pt x="98" y="1468"/>
                  </a:lnTo>
                  <a:lnTo>
                    <a:pt x="477" y="1462"/>
                  </a:lnTo>
                  <a:lnTo>
                    <a:pt x="746" y="1464"/>
                  </a:lnTo>
                  <a:lnTo>
                    <a:pt x="968" y="1126"/>
                  </a:lnTo>
                  <a:lnTo>
                    <a:pt x="969" y="982"/>
                  </a:lnTo>
                  <a:lnTo>
                    <a:pt x="1277" y="937"/>
                  </a:lnTo>
                  <a:lnTo>
                    <a:pt x="1278" y="772"/>
                  </a:lnTo>
                  <a:lnTo>
                    <a:pt x="1277" y="598"/>
                  </a:lnTo>
                  <a:lnTo>
                    <a:pt x="1170" y="597"/>
                  </a:lnTo>
                  <a:close/>
                </a:path>
              </a:pathLst>
            </a:custGeom>
            <a:solidFill>
              <a:srgbClr val="E78C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8" name="Freeform 164"/>
            <p:cNvSpPr>
              <a:spLocks/>
            </p:cNvSpPr>
            <p:nvPr/>
          </p:nvSpPr>
          <p:spPr bwMode="auto">
            <a:xfrm>
              <a:off x="4189811" y="2105026"/>
              <a:ext cx="673894" cy="483394"/>
            </a:xfrm>
            <a:custGeom>
              <a:avLst/>
              <a:gdLst>
                <a:gd name="T0" fmla="*/ 849842 w 1698"/>
                <a:gd name="T1" fmla="*/ 644525 h 1217"/>
                <a:gd name="T2" fmla="*/ 860425 w 1698"/>
                <a:gd name="T3" fmla="*/ 290222 h 1217"/>
                <a:gd name="T4" fmla="*/ 895350 w 1698"/>
                <a:gd name="T5" fmla="*/ 289162 h 1217"/>
                <a:gd name="T6" fmla="*/ 898525 w 1698"/>
                <a:gd name="T7" fmla="*/ 1589 h 1217"/>
                <a:gd name="T8" fmla="*/ 808567 w 1698"/>
                <a:gd name="T9" fmla="*/ 0 h 1217"/>
                <a:gd name="T10" fmla="*/ 793750 w 1698"/>
                <a:gd name="T11" fmla="*/ 0 h 1217"/>
                <a:gd name="T12" fmla="*/ 714375 w 1698"/>
                <a:gd name="T13" fmla="*/ 0 h 1217"/>
                <a:gd name="T14" fmla="*/ 560917 w 1698"/>
                <a:gd name="T15" fmla="*/ 0 h 1217"/>
                <a:gd name="T16" fmla="*/ 181504 w 1698"/>
                <a:gd name="T17" fmla="*/ 1589 h 1217"/>
                <a:gd name="T18" fmla="*/ 3704 w 1698"/>
                <a:gd name="T19" fmla="*/ 1059 h 1217"/>
                <a:gd name="T20" fmla="*/ 2117 w 1698"/>
                <a:gd name="T21" fmla="*/ 199660 h 1217"/>
                <a:gd name="T22" fmla="*/ 1588 w 1698"/>
                <a:gd name="T23" fmla="*/ 212900 h 1217"/>
                <a:gd name="T24" fmla="*/ 1588 w 1698"/>
                <a:gd name="T25" fmla="*/ 255798 h 1217"/>
                <a:gd name="T26" fmla="*/ 529 w 1698"/>
                <a:gd name="T27" fmla="*/ 427388 h 1217"/>
                <a:gd name="T28" fmla="*/ 0 w 1698"/>
                <a:gd name="T29" fmla="*/ 641877 h 1217"/>
                <a:gd name="T30" fmla="*/ 0 w 1698"/>
                <a:gd name="T31" fmla="*/ 644525 h 1217"/>
                <a:gd name="T32" fmla="*/ 130704 w 1698"/>
                <a:gd name="T33" fmla="*/ 642936 h 1217"/>
                <a:gd name="T34" fmla="*/ 470429 w 1698"/>
                <a:gd name="T35" fmla="*/ 638170 h 1217"/>
                <a:gd name="T36" fmla="*/ 646113 w 1698"/>
                <a:gd name="T37" fmla="*/ 639759 h 1217"/>
                <a:gd name="T38" fmla="*/ 849842 w 1698"/>
                <a:gd name="T39" fmla="*/ 644525 h 12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8" h="1217">
                  <a:moveTo>
                    <a:pt x="1606" y="1217"/>
                  </a:moveTo>
                  <a:lnTo>
                    <a:pt x="1626" y="548"/>
                  </a:lnTo>
                  <a:lnTo>
                    <a:pt x="1692" y="546"/>
                  </a:lnTo>
                  <a:lnTo>
                    <a:pt x="1698" y="3"/>
                  </a:lnTo>
                  <a:lnTo>
                    <a:pt x="1528" y="0"/>
                  </a:lnTo>
                  <a:lnTo>
                    <a:pt x="1500" y="0"/>
                  </a:lnTo>
                  <a:lnTo>
                    <a:pt x="1350" y="0"/>
                  </a:lnTo>
                  <a:lnTo>
                    <a:pt x="1060" y="0"/>
                  </a:lnTo>
                  <a:lnTo>
                    <a:pt x="343" y="3"/>
                  </a:lnTo>
                  <a:lnTo>
                    <a:pt x="7" y="2"/>
                  </a:lnTo>
                  <a:lnTo>
                    <a:pt x="4" y="377"/>
                  </a:lnTo>
                  <a:lnTo>
                    <a:pt x="3" y="402"/>
                  </a:lnTo>
                  <a:lnTo>
                    <a:pt x="3" y="483"/>
                  </a:lnTo>
                  <a:lnTo>
                    <a:pt x="1" y="807"/>
                  </a:lnTo>
                  <a:lnTo>
                    <a:pt x="0" y="1212"/>
                  </a:lnTo>
                  <a:lnTo>
                    <a:pt x="0" y="1217"/>
                  </a:lnTo>
                  <a:lnTo>
                    <a:pt x="247" y="1214"/>
                  </a:lnTo>
                  <a:lnTo>
                    <a:pt x="889" y="1205"/>
                  </a:lnTo>
                  <a:lnTo>
                    <a:pt x="1221" y="1208"/>
                  </a:lnTo>
                  <a:lnTo>
                    <a:pt x="1606" y="1217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59" name="Freeform 165"/>
            <p:cNvSpPr>
              <a:spLocks/>
            </p:cNvSpPr>
            <p:nvPr/>
          </p:nvSpPr>
          <p:spPr bwMode="auto">
            <a:xfrm>
              <a:off x="4970862" y="4256485"/>
              <a:ext cx="653653" cy="776288"/>
            </a:xfrm>
            <a:custGeom>
              <a:avLst/>
              <a:gdLst>
                <a:gd name="T0" fmla="*/ 712787 w 1647"/>
                <a:gd name="T1" fmla="*/ 49187 h 1957"/>
                <a:gd name="T2" fmla="*/ 730250 w 1647"/>
                <a:gd name="T3" fmla="*/ 130637 h 1957"/>
                <a:gd name="T4" fmla="*/ 740833 w 1647"/>
                <a:gd name="T5" fmla="*/ 175065 h 1957"/>
                <a:gd name="T6" fmla="*/ 871537 w 1647"/>
                <a:gd name="T7" fmla="*/ 276613 h 1957"/>
                <a:gd name="T8" fmla="*/ 801687 w 1647"/>
                <a:gd name="T9" fmla="*/ 385565 h 1957"/>
                <a:gd name="T10" fmla="*/ 659870 w 1647"/>
                <a:gd name="T11" fmla="*/ 858399 h 1957"/>
                <a:gd name="T12" fmla="*/ 554037 w 1647"/>
                <a:gd name="T13" fmla="*/ 1035050 h 1957"/>
                <a:gd name="T14" fmla="*/ 399521 w 1647"/>
                <a:gd name="T15" fmla="*/ 1034521 h 1957"/>
                <a:gd name="T16" fmla="*/ 351896 w 1647"/>
                <a:gd name="T17" fmla="*/ 1035050 h 1957"/>
                <a:gd name="T18" fmla="*/ 0 w 1647"/>
                <a:gd name="T19" fmla="*/ 1034521 h 1957"/>
                <a:gd name="T20" fmla="*/ 66146 w 1647"/>
                <a:gd name="T21" fmla="*/ 862101 h 1957"/>
                <a:gd name="T22" fmla="*/ 72496 w 1647"/>
                <a:gd name="T23" fmla="*/ 431579 h 1957"/>
                <a:gd name="T24" fmla="*/ 193675 w 1647"/>
                <a:gd name="T25" fmla="*/ 143331 h 1957"/>
                <a:gd name="T26" fmla="*/ 212196 w 1647"/>
                <a:gd name="T27" fmla="*/ 115828 h 1957"/>
                <a:gd name="T28" fmla="*/ 202671 w 1647"/>
                <a:gd name="T29" fmla="*/ 79863 h 1957"/>
                <a:gd name="T30" fmla="*/ 242887 w 1647"/>
                <a:gd name="T31" fmla="*/ 0 h 1957"/>
                <a:gd name="T32" fmla="*/ 466196 w 1647"/>
                <a:gd name="T33" fmla="*/ 141744 h 1957"/>
                <a:gd name="T34" fmla="*/ 484187 w 1647"/>
                <a:gd name="T35" fmla="*/ 41783 h 1957"/>
                <a:gd name="T36" fmla="*/ 650875 w 1647"/>
                <a:gd name="T37" fmla="*/ 130637 h 1957"/>
                <a:gd name="T38" fmla="*/ 674687 w 1647"/>
                <a:gd name="T39" fmla="*/ 133811 h 1957"/>
                <a:gd name="T40" fmla="*/ 712787 w 1647"/>
                <a:gd name="T41" fmla="*/ 49187 h 19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47" h="1957">
                  <a:moveTo>
                    <a:pt x="1347" y="93"/>
                  </a:moveTo>
                  <a:lnTo>
                    <a:pt x="1380" y="247"/>
                  </a:lnTo>
                  <a:lnTo>
                    <a:pt x="1400" y="331"/>
                  </a:lnTo>
                  <a:lnTo>
                    <a:pt x="1647" y="523"/>
                  </a:lnTo>
                  <a:lnTo>
                    <a:pt x="1515" y="729"/>
                  </a:lnTo>
                  <a:lnTo>
                    <a:pt x="1247" y="1623"/>
                  </a:lnTo>
                  <a:lnTo>
                    <a:pt x="1047" y="1957"/>
                  </a:lnTo>
                  <a:lnTo>
                    <a:pt x="755" y="1956"/>
                  </a:lnTo>
                  <a:lnTo>
                    <a:pt x="665" y="1957"/>
                  </a:lnTo>
                  <a:lnTo>
                    <a:pt x="0" y="1956"/>
                  </a:lnTo>
                  <a:lnTo>
                    <a:pt x="125" y="1630"/>
                  </a:lnTo>
                  <a:lnTo>
                    <a:pt x="137" y="816"/>
                  </a:lnTo>
                  <a:lnTo>
                    <a:pt x="366" y="271"/>
                  </a:lnTo>
                  <a:lnTo>
                    <a:pt x="401" y="219"/>
                  </a:lnTo>
                  <a:lnTo>
                    <a:pt x="383" y="151"/>
                  </a:lnTo>
                  <a:lnTo>
                    <a:pt x="459" y="0"/>
                  </a:lnTo>
                  <a:lnTo>
                    <a:pt x="881" y="268"/>
                  </a:lnTo>
                  <a:lnTo>
                    <a:pt x="915" y="79"/>
                  </a:lnTo>
                  <a:lnTo>
                    <a:pt x="1230" y="247"/>
                  </a:lnTo>
                  <a:lnTo>
                    <a:pt x="1275" y="253"/>
                  </a:lnTo>
                  <a:lnTo>
                    <a:pt x="1347" y="93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0" name="Freeform 166"/>
            <p:cNvSpPr>
              <a:spLocks/>
            </p:cNvSpPr>
            <p:nvPr/>
          </p:nvSpPr>
          <p:spPr bwMode="auto">
            <a:xfrm>
              <a:off x="5153027" y="3721895"/>
              <a:ext cx="489347" cy="640556"/>
            </a:xfrm>
            <a:custGeom>
              <a:avLst/>
              <a:gdLst>
                <a:gd name="T0" fmla="*/ 588434 w 1233"/>
                <a:gd name="T1" fmla="*/ 0 h 1615"/>
                <a:gd name="T2" fmla="*/ 333375 w 1233"/>
                <a:gd name="T3" fmla="*/ 15865 h 1615"/>
                <a:gd name="T4" fmla="*/ 349250 w 1233"/>
                <a:gd name="T5" fmla="*/ 30144 h 1615"/>
                <a:gd name="T6" fmla="*/ 225425 w 1233"/>
                <a:gd name="T7" fmla="*/ 198315 h 1615"/>
                <a:gd name="T8" fmla="*/ 103188 w 1233"/>
                <a:gd name="T9" fmla="*/ 415667 h 1615"/>
                <a:gd name="T10" fmla="*/ 73025 w 1233"/>
                <a:gd name="T11" fmla="*/ 636722 h 1615"/>
                <a:gd name="T12" fmla="*/ 0 w 1233"/>
                <a:gd name="T13" fmla="*/ 712346 h 1615"/>
                <a:gd name="T14" fmla="*/ 223309 w 1233"/>
                <a:gd name="T15" fmla="*/ 854075 h 1615"/>
                <a:gd name="T16" fmla="*/ 241300 w 1233"/>
                <a:gd name="T17" fmla="*/ 754124 h 1615"/>
                <a:gd name="T18" fmla="*/ 407988 w 1233"/>
                <a:gd name="T19" fmla="*/ 842969 h 1615"/>
                <a:gd name="T20" fmla="*/ 431800 w 1233"/>
                <a:gd name="T21" fmla="*/ 846142 h 1615"/>
                <a:gd name="T22" fmla="*/ 469900 w 1233"/>
                <a:gd name="T23" fmla="*/ 761528 h 1615"/>
                <a:gd name="T24" fmla="*/ 528638 w 1233"/>
                <a:gd name="T25" fmla="*/ 656818 h 1615"/>
                <a:gd name="T26" fmla="*/ 604838 w 1233"/>
                <a:gd name="T27" fmla="*/ 429946 h 1615"/>
                <a:gd name="T28" fmla="*/ 605896 w 1233"/>
                <a:gd name="T29" fmla="*/ 414610 h 1615"/>
                <a:gd name="T30" fmla="*/ 581025 w 1233"/>
                <a:gd name="T31" fmla="*/ 200430 h 1615"/>
                <a:gd name="T32" fmla="*/ 641350 w 1233"/>
                <a:gd name="T33" fmla="*/ 14807 h 1615"/>
                <a:gd name="T34" fmla="*/ 652463 w 1233"/>
                <a:gd name="T35" fmla="*/ 5288 h 1615"/>
                <a:gd name="T36" fmla="*/ 641350 w 1233"/>
                <a:gd name="T37" fmla="*/ 1587 h 1615"/>
                <a:gd name="T38" fmla="*/ 588434 w 1233"/>
                <a:gd name="T39" fmla="*/ 0 h 16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3" h="1615">
                  <a:moveTo>
                    <a:pt x="1112" y="0"/>
                  </a:moveTo>
                  <a:lnTo>
                    <a:pt x="630" y="30"/>
                  </a:lnTo>
                  <a:lnTo>
                    <a:pt x="660" y="57"/>
                  </a:lnTo>
                  <a:lnTo>
                    <a:pt x="426" y="375"/>
                  </a:lnTo>
                  <a:lnTo>
                    <a:pt x="195" y="786"/>
                  </a:lnTo>
                  <a:lnTo>
                    <a:pt x="138" y="1204"/>
                  </a:lnTo>
                  <a:lnTo>
                    <a:pt x="0" y="1347"/>
                  </a:lnTo>
                  <a:lnTo>
                    <a:pt x="422" y="1615"/>
                  </a:lnTo>
                  <a:lnTo>
                    <a:pt x="456" y="1426"/>
                  </a:lnTo>
                  <a:lnTo>
                    <a:pt x="771" y="1594"/>
                  </a:lnTo>
                  <a:lnTo>
                    <a:pt x="816" y="1600"/>
                  </a:lnTo>
                  <a:lnTo>
                    <a:pt x="888" y="1440"/>
                  </a:lnTo>
                  <a:lnTo>
                    <a:pt x="999" y="1242"/>
                  </a:lnTo>
                  <a:lnTo>
                    <a:pt x="1143" y="813"/>
                  </a:lnTo>
                  <a:lnTo>
                    <a:pt x="1145" y="784"/>
                  </a:lnTo>
                  <a:lnTo>
                    <a:pt x="1098" y="379"/>
                  </a:lnTo>
                  <a:lnTo>
                    <a:pt x="1212" y="28"/>
                  </a:lnTo>
                  <a:lnTo>
                    <a:pt x="1233" y="10"/>
                  </a:lnTo>
                  <a:lnTo>
                    <a:pt x="1212" y="3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1" name="Freeform 167"/>
            <p:cNvSpPr>
              <a:spLocks/>
            </p:cNvSpPr>
            <p:nvPr/>
          </p:nvSpPr>
          <p:spPr bwMode="auto">
            <a:xfrm>
              <a:off x="4730355" y="3742136"/>
              <a:ext cx="684609" cy="621506"/>
            </a:xfrm>
            <a:custGeom>
              <a:avLst/>
              <a:gdLst>
                <a:gd name="T0" fmla="*/ 563765 w 1726"/>
                <a:gd name="T1" fmla="*/ 685271 h 1566"/>
                <a:gd name="T2" fmla="*/ 636747 w 1726"/>
                <a:gd name="T3" fmla="*/ 609600 h 1566"/>
                <a:gd name="T4" fmla="*/ 666892 w 1726"/>
                <a:gd name="T5" fmla="*/ 388408 h 1566"/>
                <a:gd name="T6" fmla="*/ 789059 w 1726"/>
                <a:gd name="T7" fmla="*/ 170921 h 1566"/>
                <a:gd name="T8" fmla="*/ 912812 w 1726"/>
                <a:gd name="T9" fmla="*/ 2646 h 1566"/>
                <a:gd name="T10" fmla="*/ 779539 w 1726"/>
                <a:gd name="T11" fmla="*/ 0 h 1566"/>
                <a:gd name="T12" fmla="*/ 476503 w 1726"/>
                <a:gd name="T13" fmla="*/ 3175 h 1566"/>
                <a:gd name="T14" fmla="*/ 328951 w 1726"/>
                <a:gd name="T15" fmla="*/ 2646 h 1566"/>
                <a:gd name="T16" fmla="*/ 333182 w 1726"/>
                <a:gd name="T17" fmla="*/ 15346 h 1566"/>
                <a:gd name="T18" fmla="*/ 320489 w 1726"/>
                <a:gd name="T19" fmla="*/ 9525 h 1566"/>
                <a:gd name="T20" fmla="*/ 105243 w 1726"/>
                <a:gd name="T21" fmla="*/ 566208 h 1566"/>
                <a:gd name="T22" fmla="*/ 74569 w 1726"/>
                <a:gd name="T23" fmla="*/ 634471 h 1566"/>
                <a:gd name="T24" fmla="*/ 1587 w 1726"/>
                <a:gd name="T25" fmla="*/ 750888 h 1566"/>
                <a:gd name="T26" fmla="*/ 0 w 1726"/>
                <a:gd name="T27" fmla="*/ 756708 h 1566"/>
                <a:gd name="T28" fmla="*/ 122695 w 1726"/>
                <a:gd name="T29" fmla="*/ 756708 h 1566"/>
                <a:gd name="T30" fmla="*/ 214188 w 1726"/>
                <a:gd name="T31" fmla="*/ 815975 h 1566"/>
                <a:gd name="T32" fmla="*/ 514581 w 1726"/>
                <a:gd name="T33" fmla="*/ 828675 h 1566"/>
                <a:gd name="T34" fmla="*/ 533091 w 1726"/>
                <a:gd name="T35" fmla="*/ 801158 h 1566"/>
                <a:gd name="T36" fmla="*/ 523571 w 1726"/>
                <a:gd name="T37" fmla="*/ 765175 h 1566"/>
                <a:gd name="T38" fmla="*/ 563765 w 1726"/>
                <a:gd name="T39" fmla="*/ 685271 h 15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26" h="1566">
                  <a:moveTo>
                    <a:pt x="1066" y="1295"/>
                  </a:moveTo>
                  <a:lnTo>
                    <a:pt x="1204" y="1152"/>
                  </a:lnTo>
                  <a:lnTo>
                    <a:pt x="1261" y="734"/>
                  </a:lnTo>
                  <a:lnTo>
                    <a:pt x="1492" y="323"/>
                  </a:lnTo>
                  <a:lnTo>
                    <a:pt x="1726" y="5"/>
                  </a:lnTo>
                  <a:lnTo>
                    <a:pt x="1474" y="0"/>
                  </a:lnTo>
                  <a:lnTo>
                    <a:pt x="901" y="6"/>
                  </a:lnTo>
                  <a:lnTo>
                    <a:pt x="622" y="5"/>
                  </a:lnTo>
                  <a:lnTo>
                    <a:pt x="630" y="29"/>
                  </a:lnTo>
                  <a:lnTo>
                    <a:pt x="606" y="18"/>
                  </a:lnTo>
                  <a:lnTo>
                    <a:pt x="199" y="1070"/>
                  </a:lnTo>
                  <a:lnTo>
                    <a:pt x="141" y="1199"/>
                  </a:lnTo>
                  <a:lnTo>
                    <a:pt x="3" y="1419"/>
                  </a:lnTo>
                  <a:lnTo>
                    <a:pt x="0" y="1430"/>
                  </a:lnTo>
                  <a:lnTo>
                    <a:pt x="232" y="1430"/>
                  </a:lnTo>
                  <a:lnTo>
                    <a:pt x="405" y="1542"/>
                  </a:lnTo>
                  <a:lnTo>
                    <a:pt x="973" y="1566"/>
                  </a:lnTo>
                  <a:lnTo>
                    <a:pt x="1008" y="1514"/>
                  </a:lnTo>
                  <a:lnTo>
                    <a:pt x="990" y="1446"/>
                  </a:lnTo>
                  <a:lnTo>
                    <a:pt x="1066" y="12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2" name="Freeform 168"/>
            <p:cNvSpPr>
              <a:spLocks/>
            </p:cNvSpPr>
            <p:nvPr/>
          </p:nvSpPr>
          <p:spPr bwMode="auto">
            <a:xfrm>
              <a:off x="5659042" y="4302920"/>
              <a:ext cx="627459" cy="733425"/>
            </a:xfrm>
            <a:custGeom>
              <a:avLst/>
              <a:gdLst>
                <a:gd name="T0" fmla="*/ 817550 w 1580"/>
                <a:gd name="T1" fmla="*/ 669758 h 1847"/>
                <a:gd name="T2" fmla="*/ 813314 w 1580"/>
                <a:gd name="T3" fmla="*/ 591929 h 1847"/>
                <a:gd name="T4" fmla="*/ 836612 w 1580"/>
                <a:gd name="T5" fmla="*/ 544278 h 1847"/>
                <a:gd name="T6" fmla="*/ 776778 w 1580"/>
                <a:gd name="T7" fmla="*/ 475978 h 1847"/>
                <a:gd name="T8" fmla="*/ 620575 w 1580"/>
                <a:gd name="T9" fmla="*/ 193250 h 1847"/>
                <a:gd name="T10" fmla="*/ 614751 w 1580"/>
                <a:gd name="T11" fmla="*/ 107479 h 1847"/>
                <a:gd name="T12" fmla="*/ 584040 w 1580"/>
                <a:gd name="T13" fmla="*/ 69358 h 1847"/>
                <a:gd name="T14" fmla="*/ 553858 w 1580"/>
                <a:gd name="T15" fmla="*/ 0 h 1847"/>
                <a:gd name="T16" fmla="*/ 517323 w 1580"/>
                <a:gd name="T17" fmla="*/ 44474 h 1847"/>
                <a:gd name="T18" fmla="*/ 514146 w 1580"/>
                <a:gd name="T19" fmla="*/ 45533 h 1847"/>
                <a:gd name="T20" fmla="*/ 485553 w 1580"/>
                <a:gd name="T21" fmla="*/ 69358 h 1847"/>
                <a:gd name="T22" fmla="*/ 423601 w 1580"/>
                <a:gd name="T23" fmla="*/ 156718 h 1847"/>
                <a:gd name="T24" fmla="*/ 368003 w 1580"/>
                <a:gd name="T25" fmla="*/ 270021 h 1847"/>
                <a:gd name="T26" fmla="*/ 304993 w 1580"/>
                <a:gd name="T27" fmla="*/ 392325 h 1847"/>
                <a:gd name="T28" fmla="*/ 299698 w 1580"/>
                <a:gd name="T29" fmla="*/ 394972 h 1847"/>
                <a:gd name="T30" fmla="*/ 290696 w 1580"/>
                <a:gd name="T31" fmla="*/ 402914 h 1847"/>
                <a:gd name="T32" fmla="*/ 233510 w 1580"/>
                <a:gd name="T33" fmla="*/ 490803 h 1847"/>
                <a:gd name="T34" fmla="*/ 156732 w 1580"/>
                <a:gd name="T35" fmla="*/ 727469 h 1847"/>
                <a:gd name="T36" fmla="*/ 39183 w 1580"/>
                <a:gd name="T37" fmla="*/ 929190 h 1847"/>
                <a:gd name="T38" fmla="*/ 0 w 1580"/>
                <a:gd name="T39" fmla="*/ 974723 h 1847"/>
                <a:gd name="T40" fmla="*/ 128669 w 1580"/>
                <a:gd name="T41" fmla="*/ 973664 h 1847"/>
                <a:gd name="T42" fmla="*/ 772013 w 1580"/>
                <a:gd name="T43" fmla="*/ 977900 h 1847"/>
                <a:gd name="T44" fmla="*/ 817550 w 1580"/>
                <a:gd name="T45" fmla="*/ 977900 h 1847"/>
                <a:gd name="T46" fmla="*/ 829199 w 1580"/>
                <a:gd name="T47" fmla="*/ 977900 h 1847"/>
                <a:gd name="T48" fmla="*/ 822315 w 1580"/>
                <a:gd name="T49" fmla="*/ 758706 h 1847"/>
                <a:gd name="T50" fmla="*/ 817550 w 1580"/>
                <a:gd name="T51" fmla="*/ 669758 h 18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80" h="1847">
                  <a:moveTo>
                    <a:pt x="1544" y="1265"/>
                  </a:moveTo>
                  <a:lnTo>
                    <a:pt x="1536" y="1118"/>
                  </a:lnTo>
                  <a:lnTo>
                    <a:pt x="1580" y="1028"/>
                  </a:lnTo>
                  <a:lnTo>
                    <a:pt x="1467" y="899"/>
                  </a:lnTo>
                  <a:lnTo>
                    <a:pt x="1172" y="365"/>
                  </a:lnTo>
                  <a:lnTo>
                    <a:pt x="1161" y="203"/>
                  </a:lnTo>
                  <a:lnTo>
                    <a:pt x="1103" y="131"/>
                  </a:lnTo>
                  <a:lnTo>
                    <a:pt x="1046" y="0"/>
                  </a:lnTo>
                  <a:lnTo>
                    <a:pt x="977" y="84"/>
                  </a:lnTo>
                  <a:lnTo>
                    <a:pt x="971" y="86"/>
                  </a:lnTo>
                  <a:lnTo>
                    <a:pt x="917" y="131"/>
                  </a:lnTo>
                  <a:lnTo>
                    <a:pt x="800" y="296"/>
                  </a:lnTo>
                  <a:lnTo>
                    <a:pt x="695" y="510"/>
                  </a:lnTo>
                  <a:lnTo>
                    <a:pt x="576" y="741"/>
                  </a:lnTo>
                  <a:lnTo>
                    <a:pt x="566" y="746"/>
                  </a:lnTo>
                  <a:lnTo>
                    <a:pt x="549" y="761"/>
                  </a:lnTo>
                  <a:lnTo>
                    <a:pt x="441" y="927"/>
                  </a:lnTo>
                  <a:lnTo>
                    <a:pt x="296" y="1374"/>
                  </a:lnTo>
                  <a:lnTo>
                    <a:pt x="74" y="1755"/>
                  </a:lnTo>
                  <a:lnTo>
                    <a:pt x="0" y="1841"/>
                  </a:lnTo>
                  <a:lnTo>
                    <a:pt x="243" y="1839"/>
                  </a:lnTo>
                  <a:lnTo>
                    <a:pt x="1458" y="1847"/>
                  </a:lnTo>
                  <a:lnTo>
                    <a:pt x="1544" y="1847"/>
                  </a:lnTo>
                  <a:lnTo>
                    <a:pt x="1566" y="1847"/>
                  </a:lnTo>
                  <a:lnTo>
                    <a:pt x="1553" y="1433"/>
                  </a:lnTo>
                  <a:lnTo>
                    <a:pt x="1544" y="126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3" name="Freeform 169"/>
            <p:cNvSpPr>
              <a:spLocks/>
            </p:cNvSpPr>
            <p:nvPr/>
          </p:nvSpPr>
          <p:spPr bwMode="auto">
            <a:xfrm>
              <a:off x="5386387" y="4463655"/>
              <a:ext cx="501254" cy="570309"/>
            </a:xfrm>
            <a:custGeom>
              <a:avLst/>
              <a:gdLst>
                <a:gd name="T0" fmla="*/ 402696 w 1263"/>
                <a:gd name="T1" fmla="*/ 714872 h 1436"/>
                <a:gd name="T2" fmla="*/ 363538 w 1263"/>
                <a:gd name="T3" fmla="*/ 760412 h 1436"/>
                <a:gd name="T4" fmla="*/ 174625 w 1263"/>
                <a:gd name="T5" fmla="*/ 759353 h 1436"/>
                <a:gd name="T6" fmla="*/ 169333 w 1263"/>
                <a:gd name="T7" fmla="*/ 759353 h 1436"/>
                <a:gd name="T8" fmla="*/ 48683 w 1263"/>
                <a:gd name="T9" fmla="*/ 759353 h 1436"/>
                <a:gd name="T10" fmla="*/ 7408 w 1263"/>
                <a:gd name="T11" fmla="*/ 759353 h 1436"/>
                <a:gd name="T12" fmla="*/ 0 w 1263"/>
                <a:gd name="T13" fmla="*/ 759353 h 1436"/>
                <a:gd name="T14" fmla="*/ 105833 w 1263"/>
                <a:gd name="T15" fmla="*/ 582488 h 1436"/>
                <a:gd name="T16" fmla="*/ 247650 w 1263"/>
                <a:gd name="T17" fmla="*/ 109084 h 1436"/>
                <a:gd name="T18" fmla="*/ 317500 w 1263"/>
                <a:gd name="T19" fmla="*/ 0 h 1436"/>
                <a:gd name="T20" fmla="*/ 390525 w 1263"/>
                <a:gd name="T21" fmla="*/ 55072 h 1436"/>
                <a:gd name="T22" fmla="*/ 588963 w 1263"/>
                <a:gd name="T23" fmla="*/ 108025 h 1436"/>
                <a:gd name="T24" fmla="*/ 668338 w 1263"/>
                <a:gd name="T25" fmla="*/ 177924 h 1436"/>
                <a:gd name="T26" fmla="*/ 663046 w 1263"/>
                <a:gd name="T27" fmla="*/ 180571 h 1436"/>
                <a:gd name="T28" fmla="*/ 654050 w 1263"/>
                <a:gd name="T29" fmla="*/ 188514 h 1436"/>
                <a:gd name="T30" fmla="*/ 596900 w 1263"/>
                <a:gd name="T31" fmla="*/ 276417 h 1436"/>
                <a:gd name="T32" fmla="*/ 520171 w 1263"/>
                <a:gd name="T33" fmla="*/ 513119 h 1436"/>
                <a:gd name="T34" fmla="*/ 402696 w 1263"/>
                <a:gd name="T35" fmla="*/ 714872 h 14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63" h="1436">
                  <a:moveTo>
                    <a:pt x="761" y="1350"/>
                  </a:moveTo>
                  <a:lnTo>
                    <a:pt x="687" y="1436"/>
                  </a:lnTo>
                  <a:lnTo>
                    <a:pt x="330" y="1434"/>
                  </a:lnTo>
                  <a:lnTo>
                    <a:pt x="320" y="1434"/>
                  </a:lnTo>
                  <a:lnTo>
                    <a:pt x="92" y="1434"/>
                  </a:lnTo>
                  <a:lnTo>
                    <a:pt x="14" y="1434"/>
                  </a:lnTo>
                  <a:lnTo>
                    <a:pt x="0" y="1434"/>
                  </a:lnTo>
                  <a:lnTo>
                    <a:pt x="200" y="1100"/>
                  </a:lnTo>
                  <a:lnTo>
                    <a:pt x="468" y="206"/>
                  </a:lnTo>
                  <a:lnTo>
                    <a:pt x="600" y="0"/>
                  </a:lnTo>
                  <a:lnTo>
                    <a:pt x="738" y="104"/>
                  </a:lnTo>
                  <a:lnTo>
                    <a:pt x="1113" y="204"/>
                  </a:lnTo>
                  <a:lnTo>
                    <a:pt x="1263" y="336"/>
                  </a:lnTo>
                  <a:lnTo>
                    <a:pt x="1253" y="341"/>
                  </a:lnTo>
                  <a:lnTo>
                    <a:pt x="1236" y="356"/>
                  </a:lnTo>
                  <a:lnTo>
                    <a:pt x="1128" y="522"/>
                  </a:lnTo>
                  <a:lnTo>
                    <a:pt x="983" y="969"/>
                  </a:lnTo>
                  <a:lnTo>
                    <a:pt x="761" y="13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4" name="Freeform 170"/>
            <p:cNvSpPr>
              <a:spLocks/>
            </p:cNvSpPr>
            <p:nvPr/>
          </p:nvSpPr>
          <p:spPr bwMode="auto">
            <a:xfrm>
              <a:off x="5505451" y="3719514"/>
              <a:ext cx="559594" cy="877491"/>
            </a:xfrm>
            <a:custGeom>
              <a:avLst/>
              <a:gdLst>
                <a:gd name="T0" fmla="*/ 746125 w 1409"/>
                <a:gd name="T1" fmla="*/ 23813 h 2211"/>
                <a:gd name="T2" fmla="*/ 745066 w 1409"/>
                <a:gd name="T3" fmla="*/ 101071 h 2211"/>
                <a:gd name="T4" fmla="*/ 538544 w 1409"/>
                <a:gd name="T5" fmla="*/ 331788 h 2211"/>
                <a:gd name="T6" fmla="*/ 571906 w 1409"/>
                <a:gd name="T7" fmla="*/ 418571 h 2211"/>
                <a:gd name="T8" fmla="*/ 504654 w 1409"/>
                <a:gd name="T9" fmla="*/ 631825 h 2211"/>
                <a:gd name="T10" fmla="*/ 655573 w 1409"/>
                <a:gd name="T11" fmla="*/ 625475 h 2211"/>
                <a:gd name="T12" fmla="*/ 657162 w 1409"/>
                <a:gd name="T13" fmla="*/ 631825 h 2211"/>
                <a:gd name="T14" fmla="*/ 681521 w 1409"/>
                <a:gd name="T15" fmla="*/ 710671 h 2211"/>
                <a:gd name="T16" fmla="*/ 719118 w 1409"/>
                <a:gd name="T17" fmla="*/ 823384 h 2211"/>
                <a:gd name="T18" fmla="*/ 690523 w 1409"/>
                <a:gd name="T19" fmla="*/ 847196 h 2211"/>
                <a:gd name="T20" fmla="*/ 628567 w 1409"/>
                <a:gd name="T21" fmla="*/ 934509 h 2211"/>
                <a:gd name="T22" fmla="*/ 572965 w 1409"/>
                <a:gd name="T23" fmla="*/ 1047750 h 2211"/>
                <a:gd name="T24" fmla="*/ 509949 w 1409"/>
                <a:gd name="T25" fmla="*/ 1169988 h 2211"/>
                <a:gd name="T26" fmla="*/ 430518 w 1409"/>
                <a:gd name="T27" fmla="*/ 1100138 h 2211"/>
                <a:gd name="T28" fmla="*/ 231939 w 1409"/>
                <a:gd name="T29" fmla="*/ 1047221 h 2211"/>
                <a:gd name="T30" fmla="*/ 158863 w 1409"/>
                <a:gd name="T31" fmla="*/ 992188 h 2211"/>
                <a:gd name="T32" fmla="*/ 28066 w 1409"/>
                <a:gd name="T33" fmla="*/ 890588 h 2211"/>
                <a:gd name="T34" fmla="*/ 17475 w 1409"/>
                <a:gd name="T35" fmla="*/ 846138 h 2211"/>
                <a:gd name="T36" fmla="*/ 0 w 1409"/>
                <a:gd name="T37" fmla="*/ 764646 h 2211"/>
                <a:gd name="T38" fmla="*/ 58779 w 1409"/>
                <a:gd name="T39" fmla="*/ 659871 h 2211"/>
                <a:gd name="T40" fmla="*/ 135033 w 1409"/>
                <a:gd name="T41" fmla="*/ 432859 h 2211"/>
                <a:gd name="T42" fmla="*/ 136092 w 1409"/>
                <a:gd name="T43" fmla="*/ 417513 h 2211"/>
                <a:gd name="T44" fmla="*/ 111204 w 1409"/>
                <a:gd name="T45" fmla="*/ 203200 h 2211"/>
                <a:gd name="T46" fmla="*/ 171572 w 1409"/>
                <a:gd name="T47" fmla="*/ 17463 h 2211"/>
                <a:gd name="T48" fmla="*/ 182692 w 1409"/>
                <a:gd name="T49" fmla="*/ 7938 h 2211"/>
                <a:gd name="T50" fmla="*/ 406688 w 1409"/>
                <a:gd name="T51" fmla="*/ 89958 h 2211"/>
                <a:gd name="T52" fmla="*/ 560256 w 1409"/>
                <a:gd name="T53" fmla="*/ 0 h 2211"/>
                <a:gd name="T54" fmla="*/ 746125 w 1409"/>
                <a:gd name="T55" fmla="*/ 23813 h 22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09" h="2211">
                  <a:moveTo>
                    <a:pt x="1409" y="45"/>
                  </a:moveTo>
                  <a:lnTo>
                    <a:pt x="1407" y="191"/>
                  </a:lnTo>
                  <a:lnTo>
                    <a:pt x="1017" y="627"/>
                  </a:lnTo>
                  <a:lnTo>
                    <a:pt x="1080" y="791"/>
                  </a:lnTo>
                  <a:lnTo>
                    <a:pt x="953" y="1194"/>
                  </a:lnTo>
                  <a:lnTo>
                    <a:pt x="1238" y="1182"/>
                  </a:lnTo>
                  <a:lnTo>
                    <a:pt x="1241" y="1194"/>
                  </a:lnTo>
                  <a:lnTo>
                    <a:pt x="1287" y="1343"/>
                  </a:lnTo>
                  <a:lnTo>
                    <a:pt x="1358" y="1556"/>
                  </a:lnTo>
                  <a:lnTo>
                    <a:pt x="1304" y="1601"/>
                  </a:lnTo>
                  <a:lnTo>
                    <a:pt x="1187" y="1766"/>
                  </a:lnTo>
                  <a:lnTo>
                    <a:pt x="1082" y="1980"/>
                  </a:lnTo>
                  <a:lnTo>
                    <a:pt x="963" y="2211"/>
                  </a:lnTo>
                  <a:lnTo>
                    <a:pt x="813" y="2079"/>
                  </a:lnTo>
                  <a:lnTo>
                    <a:pt x="438" y="1979"/>
                  </a:lnTo>
                  <a:lnTo>
                    <a:pt x="300" y="1875"/>
                  </a:lnTo>
                  <a:lnTo>
                    <a:pt x="53" y="1683"/>
                  </a:lnTo>
                  <a:lnTo>
                    <a:pt x="33" y="1599"/>
                  </a:lnTo>
                  <a:lnTo>
                    <a:pt x="0" y="1445"/>
                  </a:lnTo>
                  <a:lnTo>
                    <a:pt x="111" y="1247"/>
                  </a:lnTo>
                  <a:lnTo>
                    <a:pt x="255" y="818"/>
                  </a:lnTo>
                  <a:lnTo>
                    <a:pt x="257" y="789"/>
                  </a:lnTo>
                  <a:lnTo>
                    <a:pt x="210" y="384"/>
                  </a:lnTo>
                  <a:lnTo>
                    <a:pt x="324" y="33"/>
                  </a:lnTo>
                  <a:lnTo>
                    <a:pt x="345" y="15"/>
                  </a:lnTo>
                  <a:lnTo>
                    <a:pt x="768" y="170"/>
                  </a:lnTo>
                  <a:lnTo>
                    <a:pt x="1058" y="0"/>
                  </a:lnTo>
                  <a:lnTo>
                    <a:pt x="1409" y="45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5" name="Freeform 171"/>
            <p:cNvSpPr>
              <a:spLocks/>
            </p:cNvSpPr>
            <p:nvPr/>
          </p:nvSpPr>
          <p:spPr bwMode="auto">
            <a:xfrm>
              <a:off x="5884069" y="3587355"/>
              <a:ext cx="563166" cy="606028"/>
            </a:xfrm>
            <a:custGeom>
              <a:avLst/>
              <a:gdLst>
                <a:gd name="T0" fmla="*/ 663575 w 1419"/>
                <a:gd name="T1" fmla="*/ 165100 h 1527"/>
                <a:gd name="T2" fmla="*/ 661988 w 1419"/>
                <a:gd name="T3" fmla="*/ 67733 h 1527"/>
                <a:gd name="T4" fmla="*/ 660930 w 1419"/>
                <a:gd name="T5" fmla="*/ 4233 h 1527"/>
                <a:gd name="T6" fmla="*/ 652463 w 1419"/>
                <a:gd name="T7" fmla="*/ 0 h 1527"/>
                <a:gd name="T8" fmla="*/ 355600 w 1419"/>
                <a:gd name="T9" fmla="*/ 146050 h 1527"/>
                <a:gd name="T10" fmla="*/ 278342 w 1419"/>
                <a:gd name="T11" fmla="*/ 174625 h 1527"/>
                <a:gd name="T12" fmla="*/ 241300 w 1419"/>
                <a:gd name="T13" fmla="*/ 200025 h 1527"/>
                <a:gd name="T14" fmla="*/ 240242 w 1419"/>
                <a:gd name="T15" fmla="*/ 277283 h 1527"/>
                <a:gd name="T16" fmla="*/ 33867 w 1419"/>
                <a:gd name="T17" fmla="*/ 508000 h 1527"/>
                <a:gd name="T18" fmla="*/ 67204 w 1419"/>
                <a:gd name="T19" fmla="*/ 594783 h 1527"/>
                <a:gd name="T20" fmla="*/ 0 w 1419"/>
                <a:gd name="T21" fmla="*/ 808037 h 1527"/>
                <a:gd name="T22" fmla="*/ 150813 w 1419"/>
                <a:gd name="T23" fmla="*/ 801687 h 1527"/>
                <a:gd name="T24" fmla="*/ 330729 w 1419"/>
                <a:gd name="T25" fmla="*/ 609600 h 1527"/>
                <a:gd name="T26" fmla="*/ 330729 w 1419"/>
                <a:gd name="T27" fmla="*/ 569912 h 1527"/>
                <a:gd name="T28" fmla="*/ 479425 w 1419"/>
                <a:gd name="T29" fmla="*/ 454025 h 1527"/>
                <a:gd name="T30" fmla="*/ 479425 w 1419"/>
                <a:gd name="T31" fmla="*/ 406400 h 1527"/>
                <a:gd name="T32" fmla="*/ 497417 w 1419"/>
                <a:gd name="T33" fmla="*/ 391583 h 1527"/>
                <a:gd name="T34" fmla="*/ 638705 w 1419"/>
                <a:gd name="T35" fmla="*/ 311150 h 1527"/>
                <a:gd name="T36" fmla="*/ 750888 w 1419"/>
                <a:gd name="T37" fmla="*/ 261937 h 1527"/>
                <a:gd name="T38" fmla="*/ 665163 w 1419"/>
                <a:gd name="T39" fmla="*/ 248708 h 1527"/>
                <a:gd name="T40" fmla="*/ 663575 w 1419"/>
                <a:gd name="T41" fmla="*/ 165100 h 15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19" h="1527">
                  <a:moveTo>
                    <a:pt x="1254" y="312"/>
                  </a:moveTo>
                  <a:lnTo>
                    <a:pt x="1251" y="128"/>
                  </a:lnTo>
                  <a:lnTo>
                    <a:pt x="1249" y="8"/>
                  </a:lnTo>
                  <a:lnTo>
                    <a:pt x="1233" y="0"/>
                  </a:lnTo>
                  <a:lnTo>
                    <a:pt x="672" y="276"/>
                  </a:lnTo>
                  <a:lnTo>
                    <a:pt x="526" y="330"/>
                  </a:lnTo>
                  <a:lnTo>
                    <a:pt x="456" y="378"/>
                  </a:lnTo>
                  <a:lnTo>
                    <a:pt x="454" y="524"/>
                  </a:lnTo>
                  <a:lnTo>
                    <a:pt x="64" y="960"/>
                  </a:lnTo>
                  <a:lnTo>
                    <a:pt x="127" y="1124"/>
                  </a:lnTo>
                  <a:lnTo>
                    <a:pt x="0" y="1527"/>
                  </a:lnTo>
                  <a:lnTo>
                    <a:pt x="285" y="1515"/>
                  </a:lnTo>
                  <a:lnTo>
                    <a:pt x="625" y="1152"/>
                  </a:lnTo>
                  <a:lnTo>
                    <a:pt x="625" y="1077"/>
                  </a:lnTo>
                  <a:lnTo>
                    <a:pt x="906" y="858"/>
                  </a:lnTo>
                  <a:lnTo>
                    <a:pt x="906" y="768"/>
                  </a:lnTo>
                  <a:lnTo>
                    <a:pt x="940" y="740"/>
                  </a:lnTo>
                  <a:lnTo>
                    <a:pt x="1207" y="588"/>
                  </a:lnTo>
                  <a:lnTo>
                    <a:pt x="1419" y="495"/>
                  </a:lnTo>
                  <a:lnTo>
                    <a:pt x="1257" y="470"/>
                  </a:lnTo>
                  <a:lnTo>
                    <a:pt x="1254" y="312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6" name="Freeform 172"/>
            <p:cNvSpPr>
              <a:spLocks/>
            </p:cNvSpPr>
            <p:nvPr/>
          </p:nvSpPr>
          <p:spPr bwMode="auto">
            <a:xfrm>
              <a:off x="5555456" y="2103836"/>
              <a:ext cx="590550" cy="676275"/>
            </a:xfrm>
            <a:custGeom>
              <a:avLst/>
              <a:gdLst>
                <a:gd name="T0" fmla="*/ 785813 w 1488"/>
                <a:gd name="T1" fmla="*/ 785744 h 1703"/>
                <a:gd name="T2" fmla="*/ 787400 w 1488"/>
                <a:gd name="T3" fmla="*/ 857753 h 1703"/>
                <a:gd name="T4" fmla="*/ 787400 w 1488"/>
                <a:gd name="T5" fmla="*/ 895346 h 1703"/>
                <a:gd name="T6" fmla="*/ 538692 w 1488"/>
                <a:gd name="T7" fmla="*/ 896935 h 1703"/>
                <a:gd name="T8" fmla="*/ 429154 w 1488"/>
                <a:gd name="T9" fmla="*/ 899053 h 1703"/>
                <a:gd name="T10" fmla="*/ 280988 w 1488"/>
                <a:gd name="T11" fmla="*/ 901700 h 1703"/>
                <a:gd name="T12" fmla="*/ 200554 w 1488"/>
                <a:gd name="T13" fmla="*/ 900112 h 1703"/>
                <a:gd name="T14" fmla="*/ 133350 w 1488"/>
                <a:gd name="T15" fmla="*/ 814866 h 1703"/>
                <a:gd name="T16" fmla="*/ 3704 w 1488"/>
                <a:gd name="T17" fmla="*/ 655493 h 1703"/>
                <a:gd name="T18" fmla="*/ 2117 w 1488"/>
                <a:gd name="T19" fmla="*/ 428877 h 1703"/>
                <a:gd name="T20" fmla="*/ 529 w 1488"/>
                <a:gd name="T21" fmla="*/ 266857 h 1703"/>
                <a:gd name="T22" fmla="*/ 0 w 1488"/>
                <a:gd name="T23" fmla="*/ 1059 h 1703"/>
                <a:gd name="T24" fmla="*/ 106362 w 1488"/>
                <a:gd name="T25" fmla="*/ 0 h 1703"/>
                <a:gd name="T26" fmla="*/ 390525 w 1488"/>
                <a:gd name="T27" fmla="*/ 3177 h 1703"/>
                <a:gd name="T28" fmla="*/ 591079 w 1488"/>
                <a:gd name="T29" fmla="*/ 2647 h 1703"/>
                <a:gd name="T30" fmla="*/ 645054 w 1488"/>
                <a:gd name="T31" fmla="*/ 2647 h 1703"/>
                <a:gd name="T32" fmla="*/ 753004 w 1488"/>
                <a:gd name="T33" fmla="*/ 1059 h 1703"/>
                <a:gd name="T34" fmla="*/ 771525 w 1488"/>
                <a:gd name="T35" fmla="*/ 1588 h 1703"/>
                <a:gd name="T36" fmla="*/ 775229 w 1488"/>
                <a:gd name="T37" fmla="*/ 232970 h 1703"/>
                <a:gd name="T38" fmla="*/ 776817 w 1488"/>
                <a:gd name="T39" fmla="*/ 250972 h 1703"/>
                <a:gd name="T40" fmla="*/ 785813 w 1488"/>
                <a:gd name="T41" fmla="*/ 785744 h 17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88" h="1703">
                  <a:moveTo>
                    <a:pt x="1485" y="1484"/>
                  </a:moveTo>
                  <a:lnTo>
                    <a:pt x="1488" y="1620"/>
                  </a:lnTo>
                  <a:lnTo>
                    <a:pt x="1488" y="1691"/>
                  </a:lnTo>
                  <a:lnTo>
                    <a:pt x="1018" y="1694"/>
                  </a:lnTo>
                  <a:lnTo>
                    <a:pt x="811" y="1698"/>
                  </a:lnTo>
                  <a:lnTo>
                    <a:pt x="531" y="1703"/>
                  </a:lnTo>
                  <a:lnTo>
                    <a:pt x="379" y="1700"/>
                  </a:lnTo>
                  <a:lnTo>
                    <a:pt x="252" y="1539"/>
                  </a:lnTo>
                  <a:lnTo>
                    <a:pt x="7" y="1238"/>
                  </a:lnTo>
                  <a:lnTo>
                    <a:pt x="4" y="810"/>
                  </a:lnTo>
                  <a:lnTo>
                    <a:pt x="1" y="504"/>
                  </a:lnTo>
                  <a:lnTo>
                    <a:pt x="0" y="2"/>
                  </a:lnTo>
                  <a:lnTo>
                    <a:pt x="201" y="0"/>
                  </a:lnTo>
                  <a:lnTo>
                    <a:pt x="738" y="6"/>
                  </a:lnTo>
                  <a:lnTo>
                    <a:pt x="1117" y="5"/>
                  </a:lnTo>
                  <a:lnTo>
                    <a:pt x="1219" y="5"/>
                  </a:lnTo>
                  <a:lnTo>
                    <a:pt x="1423" y="2"/>
                  </a:lnTo>
                  <a:lnTo>
                    <a:pt x="1458" y="3"/>
                  </a:lnTo>
                  <a:lnTo>
                    <a:pt x="1465" y="440"/>
                  </a:lnTo>
                  <a:lnTo>
                    <a:pt x="1468" y="474"/>
                  </a:lnTo>
                  <a:lnTo>
                    <a:pt x="1485" y="1484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7" name="Freeform 173"/>
            <p:cNvSpPr>
              <a:spLocks/>
            </p:cNvSpPr>
            <p:nvPr/>
          </p:nvSpPr>
          <p:spPr bwMode="auto">
            <a:xfrm>
              <a:off x="5348288" y="2595564"/>
              <a:ext cx="419100" cy="515541"/>
            </a:xfrm>
            <a:custGeom>
              <a:avLst/>
              <a:gdLst>
                <a:gd name="T0" fmla="*/ 422275 w 1056"/>
                <a:gd name="T1" fmla="*/ 687388 h 1300"/>
                <a:gd name="T2" fmla="*/ 558800 w 1056"/>
                <a:gd name="T3" fmla="*/ 429882 h 1300"/>
                <a:gd name="T4" fmla="*/ 557742 w 1056"/>
                <a:gd name="T5" fmla="*/ 317256 h 1300"/>
                <a:gd name="T6" fmla="*/ 557213 w 1056"/>
                <a:gd name="T7" fmla="*/ 245873 h 1300"/>
                <a:gd name="T8" fmla="*/ 476779 w 1056"/>
                <a:gd name="T9" fmla="*/ 244287 h 1300"/>
                <a:gd name="T10" fmla="*/ 409575 w 1056"/>
                <a:gd name="T11" fmla="*/ 159157 h 1300"/>
                <a:gd name="T12" fmla="*/ 279929 w 1056"/>
                <a:gd name="T13" fmla="*/ 0 h 1300"/>
                <a:gd name="T14" fmla="*/ 220662 w 1056"/>
                <a:gd name="T15" fmla="*/ 0 h 1300"/>
                <a:gd name="T16" fmla="*/ 529 w 1056"/>
                <a:gd name="T17" fmla="*/ 2115 h 1300"/>
                <a:gd name="T18" fmla="*/ 529 w 1056"/>
                <a:gd name="T19" fmla="*/ 26967 h 1300"/>
                <a:gd name="T20" fmla="*/ 0 w 1056"/>
                <a:gd name="T21" fmla="*/ 365373 h 1300"/>
                <a:gd name="T22" fmla="*/ 214842 w 1056"/>
                <a:gd name="T23" fmla="*/ 365373 h 1300"/>
                <a:gd name="T24" fmla="*/ 237067 w 1056"/>
                <a:gd name="T25" fmla="*/ 664651 h 1300"/>
                <a:gd name="T26" fmla="*/ 298979 w 1056"/>
                <a:gd name="T27" fmla="*/ 671525 h 1300"/>
                <a:gd name="T28" fmla="*/ 403754 w 1056"/>
                <a:gd name="T29" fmla="*/ 685273 h 1300"/>
                <a:gd name="T30" fmla="*/ 422275 w 1056"/>
                <a:gd name="T31" fmla="*/ 687388 h 13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56" h="1300">
                  <a:moveTo>
                    <a:pt x="798" y="1300"/>
                  </a:moveTo>
                  <a:lnTo>
                    <a:pt x="1056" y="813"/>
                  </a:lnTo>
                  <a:lnTo>
                    <a:pt x="1054" y="600"/>
                  </a:lnTo>
                  <a:lnTo>
                    <a:pt x="1053" y="465"/>
                  </a:lnTo>
                  <a:lnTo>
                    <a:pt x="901" y="462"/>
                  </a:lnTo>
                  <a:lnTo>
                    <a:pt x="774" y="301"/>
                  </a:lnTo>
                  <a:lnTo>
                    <a:pt x="529" y="0"/>
                  </a:lnTo>
                  <a:lnTo>
                    <a:pt x="417" y="0"/>
                  </a:lnTo>
                  <a:lnTo>
                    <a:pt x="1" y="4"/>
                  </a:lnTo>
                  <a:lnTo>
                    <a:pt x="1" y="51"/>
                  </a:lnTo>
                  <a:lnTo>
                    <a:pt x="0" y="691"/>
                  </a:lnTo>
                  <a:lnTo>
                    <a:pt x="406" y="691"/>
                  </a:lnTo>
                  <a:lnTo>
                    <a:pt x="448" y="1257"/>
                  </a:lnTo>
                  <a:lnTo>
                    <a:pt x="565" y="1270"/>
                  </a:lnTo>
                  <a:lnTo>
                    <a:pt x="763" y="1296"/>
                  </a:lnTo>
                  <a:lnTo>
                    <a:pt x="798" y="1300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8" name="Freeform 174"/>
            <p:cNvSpPr>
              <a:spLocks/>
            </p:cNvSpPr>
            <p:nvPr/>
          </p:nvSpPr>
          <p:spPr bwMode="auto">
            <a:xfrm>
              <a:off x="5392342" y="3064670"/>
              <a:ext cx="1194197" cy="722710"/>
            </a:xfrm>
            <a:custGeom>
              <a:avLst/>
              <a:gdLst>
                <a:gd name="T0" fmla="*/ 1307665 w 3010"/>
                <a:gd name="T1" fmla="*/ 697296 h 1820"/>
                <a:gd name="T2" fmla="*/ 1417695 w 3010"/>
                <a:gd name="T3" fmla="*/ 589286 h 1820"/>
                <a:gd name="T4" fmla="*/ 1507623 w 3010"/>
                <a:gd name="T5" fmla="*/ 457451 h 1820"/>
                <a:gd name="T6" fmla="*/ 1592262 w 3010"/>
                <a:gd name="T7" fmla="*/ 358972 h 1820"/>
                <a:gd name="T8" fmla="*/ 1339404 w 3010"/>
                <a:gd name="T9" fmla="*/ 455334 h 1820"/>
                <a:gd name="T10" fmla="*/ 1120402 w 3010"/>
                <a:gd name="T11" fmla="*/ 498220 h 1820"/>
                <a:gd name="T12" fmla="*/ 970169 w 3010"/>
                <a:gd name="T13" fmla="*/ 275847 h 1820"/>
                <a:gd name="T14" fmla="*/ 835276 w 3010"/>
                <a:gd name="T15" fmla="*/ 242492 h 1820"/>
                <a:gd name="T16" fmla="*/ 813059 w 3010"/>
                <a:gd name="T17" fmla="*/ 252022 h 1820"/>
                <a:gd name="T18" fmla="*/ 772855 w 3010"/>
                <a:gd name="T19" fmla="*/ 182663 h 1820"/>
                <a:gd name="T20" fmla="*/ 756986 w 3010"/>
                <a:gd name="T21" fmla="*/ 190605 h 1820"/>
                <a:gd name="T22" fmla="*/ 756986 w 3010"/>
                <a:gd name="T23" fmla="*/ 130247 h 1820"/>
                <a:gd name="T24" fmla="*/ 617861 w 3010"/>
                <a:gd name="T25" fmla="*/ 130247 h 1820"/>
                <a:gd name="T26" fmla="*/ 616274 w 3010"/>
                <a:gd name="T27" fmla="*/ 0 h 1820"/>
                <a:gd name="T28" fmla="*/ 600404 w 3010"/>
                <a:gd name="T29" fmla="*/ 15884 h 1820"/>
                <a:gd name="T30" fmla="*/ 584535 w 3010"/>
                <a:gd name="T31" fmla="*/ 45533 h 1820"/>
                <a:gd name="T32" fmla="*/ 568665 w 3010"/>
                <a:gd name="T33" fmla="*/ 45533 h 1820"/>
                <a:gd name="T34" fmla="*/ 564962 w 3010"/>
                <a:gd name="T35" fmla="*/ 50298 h 1820"/>
                <a:gd name="T36" fmla="*/ 568665 w 3010"/>
                <a:gd name="T37" fmla="*/ 66712 h 1820"/>
                <a:gd name="T38" fmla="*/ 561788 w 3010"/>
                <a:gd name="T39" fmla="*/ 74654 h 1820"/>
                <a:gd name="T40" fmla="*/ 542744 w 3010"/>
                <a:gd name="T41" fmla="*/ 60358 h 1820"/>
                <a:gd name="T42" fmla="*/ 522643 w 3010"/>
                <a:gd name="T43" fmla="*/ 78889 h 1820"/>
                <a:gd name="T44" fmla="*/ 522643 w 3010"/>
                <a:gd name="T45" fmla="*/ 133423 h 1820"/>
                <a:gd name="T46" fmla="*/ 489316 w 3010"/>
                <a:gd name="T47" fmla="*/ 153543 h 1820"/>
                <a:gd name="T48" fmla="*/ 482440 w 3010"/>
                <a:gd name="T49" fmla="*/ 184251 h 1820"/>
                <a:gd name="T50" fmla="*/ 435359 w 3010"/>
                <a:gd name="T51" fmla="*/ 171015 h 1820"/>
                <a:gd name="T52" fmla="*/ 395685 w 3010"/>
                <a:gd name="T53" fmla="*/ 220254 h 1820"/>
                <a:gd name="T54" fmla="*/ 370293 w 3010"/>
                <a:gd name="T55" fmla="*/ 234550 h 1820"/>
                <a:gd name="T56" fmla="*/ 365004 w 3010"/>
                <a:gd name="T57" fmla="*/ 236138 h 1820"/>
                <a:gd name="T58" fmla="*/ 356011 w 3010"/>
                <a:gd name="T59" fmla="*/ 225020 h 1820"/>
                <a:gd name="T60" fmla="*/ 341199 w 3010"/>
                <a:gd name="T61" fmla="*/ 236138 h 1820"/>
                <a:gd name="T62" fmla="*/ 401504 w 3010"/>
                <a:gd name="T63" fmla="*/ 433626 h 1820"/>
                <a:gd name="T64" fmla="*/ 321097 w 3010"/>
                <a:gd name="T65" fmla="*/ 527340 h 1820"/>
                <a:gd name="T66" fmla="*/ 311047 w 3010"/>
                <a:gd name="T67" fmla="*/ 524163 h 1820"/>
                <a:gd name="T68" fmla="*/ 161871 w 3010"/>
                <a:gd name="T69" fmla="*/ 664999 h 1820"/>
                <a:gd name="T70" fmla="*/ 165045 w 3010"/>
                <a:gd name="T71" fmla="*/ 676647 h 1820"/>
                <a:gd name="T72" fmla="*/ 154465 w 3010"/>
                <a:gd name="T73" fmla="*/ 684589 h 1820"/>
                <a:gd name="T74" fmla="*/ 152349 w 3010"/>
                <a:gd name="T75" fmla="*/ 681412 h 1820"/>
                <a:gd name="T76" fmla="*/ 133835 w 3010"/>
                <a:gd name="T77" fmla="*/ 696766 h 1820"/>
                <a:gd name="T78" fmla="*/ 130132 w 3010"/>
                <a:gd name="T79" fmla="*/ 694119 h 1820"/>
                <a:gd name="T80" fmla="*/ 0 w 3010"/>
                <a:gd name="T81" fmla="*/ 852956 h 1820"/>
                <a:gd name="T82" fmla="*/ 14812 w 3010"/>
                <a:gd name="T83" fmla="*/ 892136 h 1820"/>
                <a:gd name="T84" fmla="*/ 269785 w 3010"/>
                <a:gd name="T85" fmla="*/ 876252 h 1820"/>
                <a:gd name="T86" fmla="*/ 322684 w 3010"/>
                <a:gd name="T87" fmla="*/ 877841 h 1820"/>
                <a:gd name="T88" fmla="*/ 333793 w 3010"/>
                <a:gd name="T89" fmla="*/ 881547 h 1820"/>
                <a:gd name="T90" fmla="*/ 557556 w 3010"/>
                <a:gd name="T91" fmla="*/ 963613 h 1820"/>
                <a:gd name="T92" fmla="*/ 710963 w 3010"/>
                <a:gd name="T93" fmla="*/ 873605 h 1820"/>
                <a:gd name="T94" fmla="*/ 896639 w 3010"/>
                <a:gd name="T95" fmla="*/ 897431 h 1820"/>
                <a:gd name="T96" fmla="*/ 933669 w 3010"/>
                <a:gd name="T97" fmla="*/ 872017 h 1820"/>
                <a:gd name="T98" fmla="*/ 1010901 w 3010"/>
                <a:gd name="T99" fmla="*/ 843426 h 1820"/>
                <a:gd name="T100" fmla="*/ 1307665 w 3010"/>
                <a:gd name="T101" fmla="*/ 697296 h 18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10" h="1820">
                  <a:moveTo>
                    <a:pt x="2472" y="1317"/>
                  </a:moveTo>
                  <a:lnTo>
                    <a:pt x="2680" y="1113"/>
                  </a:lnTo>
                  <a:lnTo>
                    <a:pt x="2850" y="864"/>
                  </a:lnTo>
                  <a:lnTo>
                    <a:pt x="3010" y="678"/>
                  </a:lnTo>
                  <a:lnTo>
                    <a:pt x="2532" y="860"/>
                  </a:lnTo>
                  <a:lnTo>
                    <a:pt x="2118" y="941"/>
                  </a:lnTo>
                  <a:lnTo>
                    <a:pt x="1834" y="521"/>
                  </a:lnTo>
                  <a:lnTo>
                    <a:pt x="1579" y="458"/>
                  </a:lnTo>
                  <a:lnTo>
                    <a:pt x="1537" y="476"/>
                  </a:lnTo>
                  <a:lnTo>
                    <a:pt x="1461" y="345"/>
                  </a:lnTo>
                  <a:lnTo>
                    <a:pt x="1431" y="360"/>
                  </a:lnTo>
                  <a:lnTo>
                    <a:pt x="1431" y="246"/>
                  </a:lnTo>
                  <a:lnTo>
                    <a:pt x="1168" y="246"/>
                  </a:lnTo>
                  <a:lnTo>
                    <a:pt x="1165" y="0"/>
                  </a:lnTo>
                  <a:lnTo>
                    <a:pt x="1135" y="30"/>
                  </a:lnTo>
                  <a:lnTo>
                    <a:pt x="1105" y="86"/>
                  </a:lnTo>
                  <a:lnTo>
                    <a:pt x="1075" y="86"/>
                  </a:lnTo>
                  <a:lnTo>
                    <a:pt x="1068" y="95"/>
                  </a:lnTo>
                  <a:lnTo>
                    <a:pt x="1075" y="126"/>
                  </a:lnTo>
                  <a:lnTo>
                    <a:pt x="1062" y="141"/>
                  </a:lnTo>
                  <a:lnTo>
                    <a:pt x="1026" y="114"/>
                  </a:lnTo>
                  <a:lnTo>
                    <a:pt x="988" y="149"/>
                  </a:lnTo>
                  <a:lnTo>
                    <a:pt x="988" y="252"/>
                  </a:lnTo>
                  <a:lnTo>
                    <a:pt x="925" y="290"/>
                  </a:lnTo>
                  <a:lnTo>
                    <a:pt x="912" y="348"/>
                  </a:lnTo>
                  <a:lnTo>
                    <a:pt x="823" y="323"/>
                  </a:lnTo>
                  <a:lnTo>
                    <a:pt x="748" y="416"/>
                  </a:lnTo>
                  <a:lnTo>
                    <a:pt x="700" y="443"/>
                  </a:lnTo>
                  <a:lnTo>
                    <a:pt x="690" y="446"/>
                  </a:lnTo>
                  <a:lnTo>
                    <a:pt x="673" y="425"/>
                  </a:lnTo>
                  <a:lnTo>
                    <a:pt x="645" y="446"/>
                  </a:lnTo>
                  <a:lnTo>
                    <a:pt x="759" y="819"/>
                  </a:lnTo>
                  <a:lnTo>
                    <a:pt x="607" y="996"/>
                  </a:lnTo>
                  <a:lnTo>
                    <a:pt x="588" y="990"/>
                  </a:lnTo>
                  <a:lnTo>
                    <a:pt x="306" y="1256"/>
                  </a:lnTo>
                  <a:lnTo>
                    <a:pt x="312" y="1278"/>
                  </a:lnTo>
                  <a:lnTo>
                    <a:pt x="292" y="1293"/>
                  </a:lnTo>
                  <a:lnTo>
                    <a:pt x="288" y="1287"/>
                  </a:lnTo>
                  <a:lnTo>
                    <a:pt x="253" y="1316"/>
                  </a:lnTo>
                  <a:lnTo>
                    <a:pt x="246" y="1311"/>
                  </a:lnTo>
                  <a:lnTo>
                    <a:pt x="0" y="1611"/>
                  </a:lnTo>
                  <a:lnTo>
                    <a:pt x="28" y="1685"/>
                  </a:lnTo>
                  <a:lnTo>
                    <a:pt x="510" y="1655"/>
                  </a:lnTo>
                  <a:lnTo>
                    <a:pt x="610" y="1658"/>
                  </a:lnTo>
                  <a:lnTo>
                    <a:pt x="631" y="1665"/>
                  </a:lnTo>
                  <a:lnTo>
                    <a:pt x="1054" y="1820"/>
                  </a:lnTo>
                  <a:lnTo>
                    <a:pt x="1344" y="1650"/>
                  </a:lnTo>
                  <a:lnTo>
                    <a:pt x="1695" y="1695"/>
                  </a:lnTo>
                  <a:lnTo>
                    <a:pt x="1765" y="1647"/>
                  </a:lnTo>
                  <a:lnTo>
                    <a:pt x="1911" y="1593"/>
                  </a:lnTo>
                  <a:lnTo>
                    <a:pt x="2472" y="1317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9" name="Freeform 175"/>
            <p:cNvSpPr>
              <a:spLocks/>
            </p:cNvSpPr>
            <p:nvPr/>
          </p:nvSpPr>
          <p:spPr bwMode="auto">
            <a:xfrm>
              <a:off x="4973243" y="3063478"/>
              <a:ext cx="745331" cy="681038"/>
            </a:xfrm>
            <a:custGeom>
              <a:avLst/>
              <a:gdLst>
                <a:gd name="T0" fmla="*/ 954109 w 1879"/>
                <a:gd name="T1" fmla="*/ 221721 h 1716"/>
                <a:gd name="T2" fmla="*/ 993775 w 1879"/>
                <a:gd name="T3" fmla="*/ 172508 h 1716"/>
                <a:gd name="T4" fmla="*/ 921847 w 1879"/>
                <a:gd name="T5" fmla="*/ 63500 h 1716"/>
                <a:gd name="T6" fmla="*/ 903336 w 1879"/>
                <a:gd name="T7" fmla="*/ 61383 h 1716"/>
                <a:gd name="T8" fmla="*/ 798616 w 1879"/>
                <a:gd name="T9" fmla="*/ 47625 h 1716"/>
                <a:gd name="T10" fmla="*/ 736737 w 1879"/>
                <a:gd name="T11" fmla="*/ 40746 h 1716"/>
                <a:gd name="T12" fmla="*/ 206794 w 1879"/>
                <a:gd name="T13" fmla="*/ 0 h 1716"/>
                <a:gd name="T14" fmla="*/ 204679 w 1879"/>
                <a:gd name="T15" fmla="*/ 62971 h 1716"/>
                <a:gd name="T16" fmla="*/ 124288 w 1879"/>
                <a:gd name="T17" fmla="*/ 88900 h 1716"/>
                <a:gd name="T18" fmla="*/ 51302 w 1879"/>
                <a:gd name="T19" fmla="*/ 88371 h 1716"/>
                <a:gd name="T20" fmla="*/ 1587 w 1879"/>
                <a:gd name="T21" fmla="*/ 210608 h 1716"/>
                <a:gd name="T22" fmla="*/ 1587 w 1879"/>
                <a:gd name="T23" fmla="*/ 596900 h 1716"/>
                <a:gd name="T24" fmla="*/ 0 w 1879"/>
                <a:gd name="T25" fmla="*/ 898525 h 1716"/>
                <a:gd name="T26" fmla="*/ 3173 w 1879"/>
                <a:gd name="T27" fmla="*/ 900112 h 1716"/>
                <a:gd name="T28" fmla="*/ 5289 w 1879"/>
                <a:gd name="T29" fmla="*/ 907521 h 1716"/>
                <a:gd name="T30" fmla="*/ 152848 w 1879"/>
                <a:gd name="T31" fmla="*/ 908050 h 1716"/>
                <a:gd name="T32" fmla="*/ 455899 w 1879"/>
                <a:gd name="T33" fmla="*/ 904875 h 1716"/>
                <a:gd name="T34" fmla="*/ 589178 w 1879"/>
                <a:gd name="T35" fmla="*/ 907521 h 1716"/>
                <a:gd name="T36" fmla="*/ 573311 w 1879"/>
                <a:gd name="T37" fmla="*/ 893233 h 1716"/>
                <a:gd name="T38" fmla="*/ 558503 w 1879"/>
                <a:gd name="T39" fmla="*/ 854075 h 1716"/>
                <a:gd name="T40" fmla="*/ 688608 w 1879"/>
                <a:gd name="T41" fmla="*/ 695325 h 1716"/>
                <a:gd name="T42" fmla="*/ 692311 w 1879"/>
                <a:gd name="T43" fmla="*/ 697971 h 1716"/>
                <a:gd name="T44" fmla="*/ 710822 w 1879"/>
                <a:gd name="T45" fmla="*/ 682625 h 1716"/>
                <a:gd name="T46" fmla="*/ 712937 w 1879"/>
                <a:gd name="T47" fmla="*/ 685800 h 1716"/>
                <a:gd name="T48" fmla="*/ 723515 w 1879"/>
                <a:gd name="T49" fmla="*/ 677863 h 1716"/>
                <a:gd name="T50" fmla="*/ 720341 w 1879"/>
                <a:gd name="T51" fmla="*/ 666221 h 1716"/>
                <a:gd name="T52" fmla="*/ 869487 w 1879"/>
                <a:gd name="T53" fmla="*/ 525463 h 1716"/>
                <a:gd name="T54" fmla="*/ 879536 w 1879"/>
                <a:gd name="T55" fmla="*/ 528638 h 1716"/>
                <a:gd name="T56" fmla="*/ 959926 w 1879"/>
                <a:gd name="T57" fmla="*/ 434975 h 1716"/>
                <a:gd name="T58" fmla="*/ 899633 w 1879"/>
                <a:gd name="T59" fmla="*/ 237596 h 1716"/>
                <a:gd name="T60" fmla="*/ 914442 w 1879"/>
                <a:gd name="T61" fmla="*/ 226483 h 1716"/>
                <a:gd name="T62" fmla="*/ 923433 w 1879"/>
                <a:gd name="T63" fmla="*/ 237596 h 1716"/>
                <a:gd name="T64" fmla="*/ 928722 w 1879"/>
                <a:gd name="T65" fmla="*/ 236008 h 1716"/>
                <a:gd name="T66" fmla="*/ 954109 w 1879"/>
                <a:gd name="T67" fmla="*/ 221721 h 17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79" h="1716">
                  <a:moveTo>
                    <a:pt x="1804" y="419"/>
                  </a:moveTo>
                  <a:lnTo>
                    <a:pt x="1879" y="326"/>
                  </a:lnTo>
                  <a:lnTo>
                    <a:pt x="1743" y="120"/>
                  </a:lnTo>
                  <a:lnTo>
                    <a:pt x="1708" y="116"/>
                  </a:lnTo>
                  <a:lnTo>
                    <a:pt x="1510" y="90"/>
                  </a:lnTo>
                  <a:lnTo>
                    <a:pt x="1393" y="77"/>
                  </a:lnTo>
                  <a:lnTo>
                    <a:pt x="391" y="0"/>
                  </a:lnTo>
                  <a:lnTo>
                    <a:pt x="387" y="119"/>
                  </a:lnTo>
                  <a:lnTo>
                    <a:pt x="235" y="168"/>
                  </a:lnTo>
                  <a:lnTo>
                    <a:pt x="97" y="167"/>
                  </a:lnTo>
                  <a:lnTo>
                    <a:pt x="3" y="398"/>
                  </a:lnTo>
                  <a:lnTo>
                    <a:pt x="3" y="1128"/>
                  </a:lnTo>
                  <a:lnTo>
                    <a:pt x="0" y="1698"/>
                  </a:lnTo>
                  <a:lnTo>
                    <a:pt x="6" y="1701"/>
                  </a:lnTo>
                  <a:lnTo>
                    <a:pt x="10" y="1715"/>
                  </a:lnTo>
                  <a:lnTo>
                    <a:pt x="289" y="1716"/>
                  </a:lnTo>
                  <a:lnTo>
                    <a:pt x="862" y="1710"/>
                  </a:lnTo>
                  <a:lnTo>
                    <a:pt x="1114" y="1715"/>
                  </a:lnTo>
                  <a:lnTo>
                    <a:pt x="1084" y="1688"/>
                  </a:lnTo>
                  <a:lnTo>
                    <a:pt x="1056" y="1614"/>
                  </a:lnTo>
                  <a:lnTo>
                    <a:pt x="1302" y="1314"/>
                  </a:lnTo>
                  <a:lnTo>
                    <a:pt x="1309" y="1319"/>
                  </a:lnTo>
                  <a:lnTo>
                    <a:pt x="1344" y="1290"/>
                  </a:lnTo>
                  <a:lnTo>
                    <a:pt x="1348" y="1296"/>
                  </a:lnTo>
                  <a:lnTo>
                    <a:pt x="1368" y="1281"/>
                  </a:lnTo>
                  <a:lnTo>
                    <a:pt x="1362" y="1259"/>
                  </a:lnTo>
                  <a:lnTo>
                    <a:pt x="1644" y="993"/>
                  </a:lnTo>
                  <a:lnTo>
                    <a:pt x="1663" y="999"/>
                  </a:lnTo>
                  <a:lnTo>
                    <a:pt x="1815" y="822"/>
                  </a:lnTo>
                  <a:lnTo>
                    <a:pt x="1701" y="449"/>
                  </a:lnTo>
                  <a:lnTo>
                    <a:pt x="1729" y="428"/>
                  </a:lnTo>
                  <a:lnTo>
                    <a:pt x="1746" y="449"/>
                  </a:lnTo>
                  <a:lnTo>
                    <a:pt x="1756" y="446"/>
                  </a:lnTo>
                  <a:lnTo>
                    <a:pt x="1804" y="419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0" name="Freeform 176"/>
            <p:cNvSpPr>
              <a:spLocks/>
            </p:cNvSpPr>
            <p:nvPr/>
          </p:nvSpPr>
          <p:spPr bwMode="auto">
            <a:xfrm>
              <a:off x="5664995" y="2775348"/>
              <a:ext cx="921544" cy="663178"/>
            </a:xfrm>
            <a:custGeom>
              <a:avLst/>
              <a:gdLst>
                <a:gd name="T0" fmla="*/ 1228725 w 2323"/>
                <a:gd name="T1" fmla="*/ 702204 h 1671"/>
                <a:gd name="T2" fmla="*/ 1228725 w 2323"/>
                <a:gd name="T3" fmla="*/ 745066 h 1671"/>
                <a:gd name="T4" fmla="*/ 975892 w 2323"/>
                <a:gd name="T5" fmla="*/ 841375 h 1671"/>
                <a:gd name="T6" fmla="*/ 756912 w 2323"/>
                <a:gd name="T7" fmla="*/ 884237 h 1671"/>
                <a:gd name="T8" fmla="*/ 606693 w 2323"/>
                <a:gd name="T9" fmla="*/ 661987 h 1671"/>
                <a:gd name="T10" fmla="*/ 471813 w 2323"/>
                <a:gd name="T11" fmla="*/ 628650 h 1671"/>
                <a:gd name="T12" fmla="*/ 449598 w 2323"/>
                <a:gd name="T13" fmla="*/ 638175 h 1671"/>
                <a:gd name="T14" fmla="*/ 409399 w 2323"/>
                <a:gd name="T15" fmla="*/ 568854 h 1671"/>
                <a:gd name="T16" fmla="*/ 393531 w 2323"/>
                <a:gd name="T17" fmla="*/ 576791 h 1671"/>
                <a:gd name="T18" fmla="*/ 393531 w 2323"/>
                <a:gd name="T19" fmla="*/ 516466 h 1671"/>
                <a:gd name="T20" fmla="*/ 254420 w 2323"/>
                <a:gd name="T21" fmla="*/ 516466 h 1671"/>
                <a:gd name="T22" fmla="*/ 252833 w 2323"/>
                <a:gd name="T23" fmla="*/ 386291 h 1671"/>
                <a:gd name="T24" fmla="*/ 236965 w 2323"/>
                <a:gd name="T25" fmla="*/ 402166 h 1671"/>
                <a:gd name="T26" fmla="*/ 221096 w 2323"/>
                <a:gd name="T27" fmla="*/ 431800 h 1671"/>
                <a:gd name="T28" fmla="*/ 205228 w 2323"/>
                <a:gd name="T29" fmla="*/ 431800 h 1671"/>
                <a:gd name="T30" fmla="*/ 201526 w 2323"/>
                <a:gd name="T31" fmla="*/ 436562 h 1671"/>
                <a:gd name="T32" fmla="*/ 205228 w 2323"/>
                <a:gd name="T33" fmla="*/ 452966 h 1671"/>
                <a:gd name="T34" fmla="*/ 198352 w 2323"/>
                <a:gd name="T35" fmla="*/ 460904 h 1671"/>
                <a:gd name="T36" fmla="*/ 179310 w 2323"/>
                <a:gd name="T37" fmla="*/ 446616 h 1671"/>
                <a:gd name="T38" fmla="*/ 159211 w 2323"/>
                <a:gd name="T39" fmla="*/ 465137 h 1671"/>
                <a:gd name="T40" fmla="*/ 159211 w 2323"/>
                <a:gd name="T41" fmla="*/ 519641 h 1671"/>
                <a:gd name="T42" fmla="*/ 125887 w 2323"/>
                <a:gd name="T43" fmla="*/ 539750 h 1671"/>
                <a:gd name="T44" fmla="*/ 119011 w 2323"/>
                <a:gd name="T45" fmla="*/ 570441 h 1671"/>
                <a:gd name="T46" fmla="*/ 71936 w 2323"/>
                <a:gd name="T47" fmla="*/ 557212 h 1671"/>
                <a:gd name="T48" fmla="*/ 0 w 2323"/>
                <a:gd name="T49" fmla="*/ 448204 h 1671"/>
                <a:gd name="T50" fmla="*/ 136466 w 2323"/>
                <a:gd name="T51" fmla="*/ 190500 h 1671"/>
                <a:gd name="T52" fmla="*/ 135408 w 2323"/>
                <a:gd name="T53" fmla="*/ 77787 h 1671"/>
                <a:gd name="T54" fmla="*/ 134879 w 2323"/>
                <a:gd name="T55" fmla="*/ 6350 h 1671"/>
                <a:gd name="T56" fmla="*/ 282982 w 2323"/>
                <a:gd name="T57" fmla="*/ 3704 h 1671"/>
                <a:gd name="T58" fmla="*/ 392473 w 2323"/>
                <a:gd name="T59" fmla="*/ 1587 h 1671"/>
                <a:gd name="T60" fmla="*/ 641074 w 2323"/>
                <a:gd name="T61" fmla="*/ 0 h 1671"/>
                <a:gd name="T62" fmla="*/ 717770 w 2323"/>
                <a:gd name="T63" fmla="*/ 192087 h 1671"/>
                <a:gd name="T64" fmla="*/ 1201749 w 2323"/>
                <a:gd name="T65" fmla="*/ 702204 h 1671"/>
                <a:gd name="T66" fmla="*/ 1228725 w 2323"/>
                <a:gd name="T67" fmla="*/ 702204 h 16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3" h="1671">
                  <a:moveTo>
                    <a:pt x="2323" y="1327"/>
                  </a:moveTo>
                  <a:lnTo>
                    <a:pt x="2323" y="1408"/>
                  </a:lnTo>
                  <a:lnTo>
                    <a:pt x="1845" y="1590"/>
                  </a:lnTo>
                  <a:lnTo>
                    <a:pt x="1431" y="1671"/>
                  </a:lnTo>
                  <a:lnTo>
                    <a:pt x="1147" y="1251"/>
                  </a:lnTo>
                  <a:lnTo>
                    <a:pt x="892" y="1188"/>
                  </a:lnTo>
                  <a:lnTo>
                    <a:pt x="850" y="1206"/>
                  </a:lnTo>
                  <a:lnTo>
                    <a:pt x="774" y="1075"/>
                  </a:lnTo>
                  <a:lnTo>
                    <a:pt x="744" y="1090"/>
                  </a:lnTo>
                  <a:lnTo>
                    <a:pt x="744" y="976"/>
                  </a:lnTo>
                  <a:lnTo>
                    <a:pt x="481" y="976"/>
                  </a:lnTo>
                  <a:lnTo>
                    <a:pt x="478" y="730"/>
                  </a:lnTo>
                  <a:lnTo>
                    <a:pt x="448" y="760"/>
                  </a:lnTo>
                  <a:lnTo>
                    <a:pt x="418" y="816"/>
                  </a:lnTo>
                  <a:lnTo>
                    <a:pt x="388" y="816"/>
                  </a:lnTo>
                  <a:lnTo>
                    <a:pt x="381" y="825"/>
                  </a:lnTo>
                  <a:lnTo>
                    <a:pt x="388" y="856"/>
                  </a:lnTo>
                  <a:lnTo>
                    <a:pt x="375" y="871"/>
                  </a:lnTo>
                  <a:lnTo>
                    <a:pt x="339" y="844"/>
                  </a:lnTo>
                  <a:lnTo>
                    <a:pt x="301" y="879"/>
                  </a:lnTo>
                  <a:lnTo>
                    <a:pt x="301" y="982"/>
                  </a:lnTo>
                  <a:lnTo>
                    <a:pt x="238" y="1020"/>
                  </a:lnTo>
                  <a:lnTo>
                    <a:pt x="225" y="1078"/>
                  </a:lnTo>
                  <a:lnTo>
                    <a:pt x="136" y="1053"/>
                  </a:lnTo>
                  <a:lnTo>
                    <a:pt x="0" y="847"/>
                  </a:lnTo>
                  <a:lnTo>
                    <a:pt x="258" y="360"/>
                  </a:lnTo>
                  <a:lnTo>
                    <a:pt x="256" y="147"/>
                  </a:lnTo>
                  <a:lnTo>
                    <a:pt x="255" y="12"/>
                  </a:lnTo>
                  <a:lnTo>
                    <a:pt x="535" y="7"/>
                  </a:lnTo>
                  <a:lnTo>
                    <a:pt x="742" y="3"/>
                  </a:lnTo>
                  <a:lnTo>
                    <a:pt x="1212" y="0"/>
                  </a:lnTo>
                  <a:lnTo>
                    <a:pt x="1357" y="363"/>
                  </a:lnTo>
                  <a:lnTo>
                    <a:pt x="2272" y="1327"/>
                  </a:lnTo>
                  <a:lnTo>
                    <a:pt x="2323" y="1327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1" name="Freeform 177"/>
            <p:cNvSpPr>
              <a:spLocks/>
            </p:cNvSpPr>
            <p:nvPr/>
          </p:nvSpPr>
          <p:spPr bwMode="auto">
            <a:xfrm>
              <a:off x="4692253" y="2580087"/>
              <a:ext cx="833438" cy="550069"/>
            </a:xfrm>
            <a:custGeom>
              <a:avLst/>
              <a:gdLst>
                <a:gd name="T0" fmla="*/ 874296 w 2101"/>
                <a:gd name="T1" fmla="*/ 385763 h 1386"/>
                <a:gd name="T2" fmla="*/ 874825 w 2101"/>
                <a:gd name="T3" fmla="*/ 47096 h 1386"/>
                <a:gd name="T4" fmla="*/ 792314 w 2101"/>
                <a:gd name="T5" fmla="*/ 47625 h 1386"/>
                <a:gd name="T6" fmla="*/ 791785 w 2101"/>
                <a:gd name="T7" fmla="*/ 0 h 1386"/>
                <a:gd name="T8" fmla="*/ 179831 w 2101"/>
                <a:gd name="T9" fmla="*/ 10583 h 1386"/>
                <a:gd name="T10" fmla="*/ 176658 w 2101"/>
                <a:gd name="T11" fmla="*/ 330200 h 1386"/>
                <a:gd name="T12" fmla="*/ 41255 w 2101"/>
                <a:gd name="T13" fmla="*/ 302683 h 1386"/>
                <a:gd name="T14" fmla="*/ 0 w 2101"/>
                <a:gd name="T15" fmla="*/ 495300 h 1386"/>
                <a:gd name="T16" fmla="*/ 163435 w 2101"/>
                <a:gd name="T17" fmla="*/ 436562 h 1386"/>
                <a:gd name="T18" fmla="*/ 459098 w 2101"/>
                <a:gd name="T19" fmla="*/ 625475 h 1386"/>
                <a:gd name="T20" fmla="*/ 498767 w 2101"/>
                <a:gd name="T21" fmla="*/ 733425 h 1386"/>
                <a:gd name="T22" fmla="*/ 579162 w 2101"/>
                <a:gd name="T23" fmla="*/ 707496 h 1386"/>
                <a:gd name="T24" fmla="*/ 581277 w 2101"/>
                <a:gd name="T25" fmla="*/ 644525 h 1386"/>
                <a:gd name="T26" fmla="*/ 1111250 w 2101"/>
                <a:gd name="T27" fmla="*/ 685271 h 1386"/>
                <a:gd name="T28" fmla="*/ 1089036 w 2101"/>
                <a:gd name="T29" fmla="*/ 385763 h 1386"/>
                <a:gd name="T30" fmla="*/ 874296 w 2101"/>
                <a:gd name="T31" fmla="*/ 385763 h 1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01" h="1386">
                  <a:moveTo>
                    <a:pt x="1653" y="729"/>
                  </a:moveTo>
                  <a:lnTo>
                    <a:pt x="1654" y="89"/>
                  </a:lnTo>
                  <a:lnTo>
                    <a:pt x="1498" y="90"/>
                  </a:lnTo>
                  <a:lnTo>
                    <a:pt x="1497" y="0"/>
                  </a:lnTo>
                  <a:lnTo>
                    <a:pt x="340" y="20"/>
                  </a:lnTo>
                  <a:lnTo>
                    <a:pt x="334" y="624"/>
                  </a:lnTo>
                  <a:lnTo>
                    <a:pt x="78" y="572"/>
                  </a:lnTo>
                  <a:lnTo>
                    <a:pt x="0" y="936"/>
                  </a:lnTo>
                  <a:lnTo>
                    <a:pt x="309" y="825"/>
                  </a:lnTo>
                  <a:lnTo>
                    <a:pt x="868" y="1182"/>
                  </a:lnTo>
                  <a:lnTo>
                    <a:pt x="943" y="1386"/>
                  </a:lnTo>
                  <a:lnTo>
                    <a:pt x="1095" y="1337"/>
                  </a:lnTo>
                  <a:lnTo>
                    <a:pt x="1099" y="1218"/>
                  </a:lnTo>
                  <a:lnTo>
                    <a:pt x="2101" y="1295"/>
                  </a:lnTo>
                  <a:lnTo>
                    <a:pt x="2059" y="729"/>
                  </a:lnTo>
                  <a:lnTo>
                    <a:pt x="1653" y="729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2" name="Freeform 178"/>
            <p:cNvSpPr>
              <a:spLocks/>
            </p:cNvSpPr>
            <p:nvPr/>
          </p:nvSpPr>
          <p:spPr bwMode="auto">
            <a:xfrm>
              <a:off x="6797280" y="2101455"/>
              <a:ext cx="788194" cy="591740"/>
            </a:xfrm>
            <a:custGeom>
              <a:avLst/>
              <a:gdLst>
                <a:gd name="T0" fmla="*/ 1027101 w 1985"/>
                <a:gd name="T1" fmla="*/ 217633 h 1490"/>
                <a:gd name="T2" fmla="*/ 1010159 w 1985"/>
                <a:gd name="T3" fmla="*/ 5825 h 1490"/>
                <a:gd name="T4" fmla="*/ 877800 w 1985"/>
                <a:gd name="T5" fmla="*/ 6354 h 1490"/>
                <a:gd name="T6" fmla="*/ 715794 w 1985"/>
                <a:gd name="T7" fmla="*/ 6354 h 1490"/>
                <a:gd name="T8" fmla="*/ 478078 w 1985"/>
                <a:gd name="T9" fmla="*/ 3177 h 1490"/>
                <a:gd name="T10" fmla="*/ 175772 w 1985"/>
                <a:gd name="T11" fmla="*/ 0 h 1490"/>
                <a:gd name="T12" fmla="*/ 67767 w 1985"/>
                <a:gd name="T13" fmla="*/ 0 h 1490"/>
                <a:gd name="T14" fmla="*/ 0 w 1985"/>
                <a:gd name="T15" fmla="*/ 1589 h 1490"/>
                <a:gd name="T16" fmla="*/ 36001 w 1985"/>
                <a:gd name="T17" fmla="*/ 335187 h 1490"/>
                <a:gd name="T18" fmla="*/ 42884 w 1985"/>
                <a:gd name="T19" fmla="*/ 441091 h 1490"/>
                <a:gd name="T20" fmla="*/ 67767 w 1985"/>
                <a:gd name="T21" fmla="*/ 695262 h 1490"/>
                <a:gd name="T22" fmla="*/ 147182 w 1985"/>
                <a:gd name="T23" fmla="*/ 706911 h 1490"/>
                <a:gd name="T24" fmla="*/ 229774 w 1985"/>
                <a:gd name="T25" fmla="*/ 719090 h 1490"/>
                <a:gd name="T26" fmla="*/ 391781 w 1985"/>
                <a:gd name="T27" fmla="*/ 734976 h 1490"/>
                <a:gd name="T28" fmla="*/ 913272 w 1985"/>
                <a:gd name="T29" fmla="*/ 788987 h 1490"/>
                <a:gd name="T30" fmla="*/ 937097 w 1985"/>
                <a:gd name="T31" fmla="*/ 646546 h 1490"/>
                <a:gd name="T32" fmla="*/ 942921 w 1985"/>
                <a:gd name="T33" fmla="*/ 609479 h 1490"/>
                <a:gd name="T34" fmla="*/ 1050925 w 1985"/>
                <a:gd name="T35" fmla="*/ 600477 h 1490"/>
                <a:gd name="T36" fmla="*/ 1041925 w 1985"/>
                <a:gd name="T37" fmla="*/ 432090 h 1490"/>
                <a:gd name="T38" fmla="*/ 1027101 w 1985"/>
                <a:gd name="T39" fmla="*/ 217633 h 14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85" h="1490">
                  <a:moveTo>
                    <a:pt x="1940" y="411"/>
                  </a:moveTo>
                  <a:lnTo>
                    <a:pt x="1908" y="11"/>
                  </a:lnTo>
                  <a:lnTo>
                    <a:pt x="1658" y="12"/>
                  </a:lnTo>
                  <a:lnTo>
                    <a:pt x="1352" y="12"/>
                  </a:lnTo>
                  <a:lnTo>
                    <a:pt x="903" y="6"/>
                  </a:lnTo>
                  <a:lnTo>
                    <a:pt x="332" y="0"/>
                  </a:lnTo>
                  <a:lnTo>
                    <a:pt x="128" y="0"/>
                  </a:lnTo>
                  <a:lnTo>
                    <a:pt x="0" y="3"/>
                  </a:lnTo>
                  <a:lnTo>
                    <a:pt x="68" y="633"/>
                  </a:lnTo>
                  <a:lnTo>
                    <a:pt x="81" y="833"/>
                  </a:lnTo>
                  <a:lnTo>
                    <a:pt x="128" y="1313"/>
                  </a:lnTo>
                  <a:lnTo>
                    <a:pt x="278" y="1335"/>
                  </a:lnTo>
                  <a:lnTo>
                    <a:pt x="434" y="1358"/>
                  </a:lnTo>
                  <a:lnTo>
                    <a:pt x="740" y="1388"/>
                  </a:lnTo>
                  <a:lnTo>
                    <a:pt x="1725" y="1490"/>
                  </a:lnTo>
                  <a:lnTo>
                    <a:pt x="1770" y="1221"/>
                  </a:lnTo>
                  <a:lnTo>
                    <a:pt x="1781" y="1151"/>
                  </a:lnTo>
                  <a:lnTo>
                    <a:pt x="1985" y="1134"/>
                  </a:lnTo>
                  <a:lnTo>
                    <a:pt x="1968" y="816"/>
                  </a:lnTo>
                  <a:lnTo>
                    <a:pt x="1940" y="411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3" name="Freeform 179"/>
            <p:cNvSpPr>
              <a:spLocks/>
            </p:cNvSpPr>
            <p:nvPr/>
          </p:nvSpPr>
          <p:spPr bwMode="auto">
            <a:xfrm>
              <a:off x="7074695" y="2993231"/>
              <a:ext cx="420291" cy="685800"/>
            </a:xfrm>
            <a:custGeom>
              <a:avLst/>
              <a:gdLst>
                <a:gd name="T0" fmla="*/ 533400 w 1059"/>
                <a:gd name="T1" fmla="*/ 292269 h 1727"/>
                <a:gd name="T2" fmla="*/ 560388 w 1059"/>
                <a:gd name="T3" fmla="*/ 615777 h 1727"/>
                <a:gd name="T4" fmla="*/ 461963 w 1059"/>
                <a:gd name="T5" fmla="*/ 729084 h 1727"/>
                <a:gd name="T6" fmla="*/ 432859 w 1059"/>
                <a:gd name="T7" fmla="*/ 868865 h 1727"/>
                <a:gd name="T8" fmla="*/ 337609 w 1059"/>
                <a:gd name="T9" fmla="*/ 914400 h 1727"/>
                <a:gd name="T10" fmla="*/ 183621 w 1059"/>
                <a:gd name="T11" fmla="*/ 830743 h 1727"/>
                <a:gd name="T12" fmla="*/ 172508 w 1059"/>
                <a:gd name="T13" fmla="*/ 743380 h 1727"/>
                <a:gd name="T14" fmla="*/ 146050 w 1059"/>
                <a:gd name="T15" fmla="*/ 730673 h 1727"/>
                <a:gd name="T16" fmla="*/ 98425 w 1059"/>
                <a:gd name="T17" fmla="*/ 528944 h 1727"/>
                <a:gd name="T18" fmla="*/ 26458 w 1059"/>
                <a:gd name="T19" fmla="*/ 376455 h 1727"/>
                <a:gd name="T20" fmla="*/ 0 w 1059"/>
                <a:gd name="T21" fmla="*/ 262089 h 1727"/>
                <a:gd name="T22" fmla="*/ 62971 w 1059"/>
                <a:gd name="T23" fmla="*/ 258912 h 1727"/>
                <a:gd name="T24" fmla="*/ 160338 w 1059"/>
                <a:gd name="T25" fmla="*/ 155136 h 1727"/>
                <a:gd name="T26" fmla="*/ 250825 w 1059"/>
                <a:gd name="T27" fmla="*/ 56654 h 1727"/>
                <a:gd name="T28" fmla="*/ 301625 w 1059"/>
                <a:gd name="T29" fmla="*/ 1059 h 1727"/>
                <a:gd name="T30" fmla="*/ 345546 w 1059"/>
                <a:gd name="T31" fmla="*/ 0 h 1727"/>
                <a:gd name="T32" fmla="*/ 428096 w 1059"/>
                <a:gd name="T33" fmla="*/ 0 h 1727"/>
                <a:gd name="T34" fmla="*/ 470959 w 1059"/>
                <a:gd name="T35" fmla="*/ 303388 h 1727"/>
                <a:gd name="T36" fmla="*/ 533400 w 1059"/>
                <a:gd name="T37" fmla="*/ 292269 h 17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59" h="1727">
                  <a:moveTo>
                    <a:pt x="1008" y="552"/>
                  </a:moveTo>
                  <a:lnTo>
                    <a:pt x="1059" y="1163"/>
                  </a:lnTo>
                  <a:lnTo>
                    <a:pt x="873" y="1377"/>
                  </a:lnTo>
                  <a:lnTo>
                    <a:pt x="818" y="1641"/>
                  </a:lnTo>
                  <a:lnTo>
                    <a:pt x="638" y="1727"/>
                  </a:lnTo>
                  <a:lnTo>
                    <a:pt x="347" y="1569"/>
                  </a:lnTo>
                  <a:lnTo>
                    <a:pt x="326" y="1404"/>
                  </a:lnTo>
                  <a:lnTo>
                    <a:pt x="276" y="1380"/>
                  </a:lnTo>
                  <a:lnTo>
                    <a:pt x="186" y="999"/>
                  </a:lnTo>
                  <a:lnTo>
                    <a:pt x="50" y="711"/>
                  </a:lnTo>
                  <a:lnTo>
                    <a:pt x="0" y="495"/>
                  </a:lnTo>
                  <a:lnTo>
                    <a:pt x="119" y="489"/>
                  </a:lnTo>
                  <a:lnTo>
                    <a:pt x="303" y="293"/>
                  </a:lnTo>
                  <a:lnTo>
                    <a:pt x="474" y="107"/>
                  </a:lnTo>
                  <a:lnTo>
                    <a:pt x="570" y="2"/>
                  </a:lnTo>
                  <a:lnTo>
                    <a:pt x="653" y="0"/>
                  </a:lnTo>
                  <a:lnTo>
                    <a:pt x="809" y="0"/>
                  </a:lnTo>
                  <a:lnTo>
                    <a:pt x="890" y="573"/>
                  </a:lnTo>
                  <a:lnTo>
                    <a:pt x="1008" y="552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4" name="Freeform 180"/>
            <p:cNvSpPr>
              <a:spLocks/>
            </p:cNvSpPr>
            <p:nvPr/>
          </p:nvSpPr>
          <p:spPr bwMode="auto">
            <a:xfrm>
              <a:off x="6144817" y="2622949"/>
              <a:ext cx="1117997" cy="678656"/>
            </a:xfrm>
            <a:custGeom>
              <a:avLst/>
              <a:gdLst>
                <a:gd name="T0" fmla="*/ 1302875 w 2818"/>
                <a:gd name="T1" fmla="*/ 752564 h 1711"/>
                <a:gd name="T2" fmla="*/ 1239926 w 2818"/>
                <a:gd name="T3" fmla="*/ 755737 h 1711"/>
                <a:gd name="T4" fmla="*/ 1191789 w 2818"/>
                <a:gd name="T5" fmla="*/ 758910 h 1711"/>
                <a:gd name="T6" fmla="*/ 1125138 w 2818"/>
                <a:gd name="T7" fmla="*/ 728237 h 1711"/>
                <a:gd name="T8" fmla="*/ 1121964 w 2818"/>
                <a:gd name="T9" fmla="*/ 728237 h 1711"/>
                <a:gd name="T10" fmla="*/ 1048965 w 2818"/>
                <a:gd name="T11" fmla="*/ 720833 h 1711"/>
                <a:gd name="T12" fmla="*/ 937879 w 2818"/>
                <a:gd name="T13" fmla="*/ 750977 h 1711"/>
                <a:gd name="T14" fmla="*/ 910901 w 2818"/>
                <a:gd name="T15" fmla="*/ 785882 h 1711"/>
                <a:gd name="T16" fmla="*/ 827323 w 2818"/>
                <a:gd name="T17" fmla="*/ 767901 h 1711"/>
                <a:gd name="T18" fmla="*/ 803519 w 2818"/>
                <a:gd name="T19" fmla="*/ 871557 h 1711"/>
                <a:gd name="T20" fmla="*/ 589282 w 2818"/>
                <a:gd name="T21" fmla="*/ 904875 h 1711"/>
                <a:gd name="T22" fmla="*/ 562304 w 2818"/>
                <a:gd name="T23" fmla="*/ 904875 h 1711"/>
                <a:gd name="T24" fmla="*/ 78289 w 2818"/>
                <a:gd name="T25" fmla="*/ 395056 h 1711"/>
                <a:gd name="T26" fmla="*/ 1587 w 2818"/>
                <a:gd name="T27" fmla="*/ 203081 h 1711"/>
                <a:gd name="T28" fmla="*/ 1587 w 2818"/>
                <a:gd name="T29" fmla="*/ 165532 h 1711"/>
                <a:gd name="T30" fmla="*/ 0 w 2818"/>
                <a:gd name="T31" fmla="*/ 93608 h 1711"/>
                <a:gd name="T32" fmla="*/ 776012 w 2818"/>
                <a:gd name="T33" fmla="*/ 79857 h 1711"/>
                <a:gd name="T34" fmla="*/ 934705 w 2818"/>
                <a:gd name="T35" fmla="*/ 6875 h 1711"/>
                <a:gd name="T36" fmla="*/ 937879 w 2818"/>
                <a:gd name="T37" fmla="*/ 0 h 1711"/>
                <a:gd name="T38" fmla="*/ 1017226 w 2818"/>
                <a:gd name="T39" fmla="*/ 11635 h 1711"/>
                <a:gd name="T40" fmla="*/ 1099747 w 2818"/>
                <a:gd name="T41" fmla="*/ 328420 h 1711"/>
                <a:gd name="T42" fmla="*/ 1303404 w 2818"/>
                <a:gd name="T43" fmla="*/ 501357 h 1711"/>
                <a:gd name="T44" fmla="*/ 1490662 w 2818"/>
                <a:gd name="T45" fmla="*/ 550541 h 1711"/>
                <a:gd name="T46" fmla="*/ 1400207 w 2818"/>
                <a:gd name="T47" fmla="*/ 648908 h 1711"/>
                <a:gd name="T48" fmla="*/ 1302875 w 2818"/>
                <a:gd name="T49" fmla="*/ 752564 h 17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18" h="1711">
                  <a:moveTo>
                    <a:pt x="2463" y="1423"/>
                  </a:moveTo>
                  <a:lnTo>
                    <a:pt x="2344" y="1429"/>
                  </a:lnTo>
                  <a:lnTo>
                    <a:pt x="2253" y="1435"/>
                  </a:lnTo>
                  <a:lnTo>
                    <a:pt x="2127" y="1377"/>
                  </a:lnTo>
                  <a:lnTo>
                    <a:pt x="2121" y="1377"/>
                  </a:lnTo>
                  <a:lnTo>
                    <a:pt x="1983" y="1363"/>
                  </a:lnTo>
                  <a:lnTo>
                    <a:pt x="1773" y="1420"/>
                  </a:lnTo>
                  <a:lnTo>
                    <a:pt x="1722" y="1486"/>
                  </a:lnTo>
                  <a:lnTo>
                    <a:pt x="1564" y="1452"/>
                  </a:lnTo>
                  <a:lnTo>
                    <a:pt x="1519" y="1648"/>
                  </a:lnTo>
                  <a:lnTo>
                    <a:pt x="1114" y="1711"/>
                  </a:lnTo>
                  <a:lnTo>
                    <a:pt x="1063" y="1711"/>
                  </a:lnTo>
                  <a:lnTo>
                    <a:pt x="148" y="747"/>
                  </a:lnTo>
                  <a:lnTo>
                    <a:pt x="3" y="384"/>
                  </a:lnTo>
                  <a:lnTo>
                    <a:pt x="3" y="313"/>
                  </a:lnTo>
                  <a:lnTo>
                    <a:pt x="0" y="177"/>
                  </a:lnTo>
                  <a:lnTo>
                    <a:pt x="1467" y="151"/>
                  </a:lnTo>
                  <a:lnTo>
                    <a:pt x="1767" y="13"/>
                  </a:lnTo>
                  <a:lnTo>
                    <a:pt x="1773" y="0"/>
                  </a:lnTo>
                  <a:lnTo>
                    <a:pt x="1923" y="22"/>
                  </a:lnTo>
                  <a:lnTo>
                    <a:pt x="2079" y="621"/>
                  </a:lnTo>
                  <a:lnTo>
                    <a:pt x="2464" y="948"/>
                  </a:lnTo>
                  <a:lnTo>
                    <a:pt x="2818" y="1041"/>
                  </a:lnTo>
                  <a:lnTo>
                    <a:pt x="2647" y="1227"/>
                  </a:lnTo>
                  <a:lnTo>
                    <a:pt x="2463" y="1423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5" name="Freeform 181"/>
            <p:cNvSpPr>
              <a:spLocks/>
            </p:cNvSpPr>
            <p:nvPr/>
          </p:nvSpPr>
          <p:spPr bwMode="auto">
            <a:xfrm>
              <a:off x="6935392" y="3169445"/>
              <a:ext cx="248840" cy="371475"/>
            </a:xfrm>
            <a:custGeom>
              <a:avLst/>
              <a:gdLst>
                <a:gd name="T0" fmla="*/ 331787 w 627"/>
                <a:gd name="T1" fmla="*/ 495300 h 937"/>
                <a:gd name="T2" fmla="*/ 159808 w 627"/>
                <a:gd name="T3" fmla="*/ 349406 h 937"/>
                <a:gd name="T4" fmla="*/ 0 w 627"/>
                <a:gd name="T5" fmla="*/ 350463 h 937"/>
                <a:gd name="T6" fmla="*/ 67733 w 627"/>
                <a:gd name="T7" fmla="*/ 0 h 937"/>
                <a:gd name="T8" fmla="*/ 70908 w 627"/>
                <a:gd name="T9" fmla="*/ 0 h 937"/>
                <a:gd name="T10" fmla="*/ 137583 w 627"/>
                <a:gd name="T11" fmla="*/ 30659 h 937"/>
                <a:gd name="T12" fmla="*/ 185737 w 627"/>
                <a:gd name="T13" fmla="*/ 27487 h 937"/>
                <a:gd name="T14" fmla="*/ 212196 w 627"/>
                <a:gd name="T15" fmla="*/ 141665 h 937"/>
                <a:gd name="T16" fmla="*/ 284162 w 627"/>
                <a:gd name="T17" fmla="*/ 293903 h 937"/>
                <a:gd name="T18" fmla="*/ 331787 w 627"/>
                <a:gd name="T19" fmla="*/ 495300 h 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7" h="937">
                  <a:moveTo>
                    <a:pt x="627" y="937"/>
                  </a:moveTo>
                  <a:lnTo>
                    <a:pt x="302" y="661"/>
                  </a:lnTo>
                  <a:lnTo>
                    <a:pt x="0" y="663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260" y="58"/>
                  </a:lnTo>
                  <a:lnTo>
                    <a:pt x="351" y="52"/>
                  </a:lnTo>
                  <a:lnTo>
                    <a:pt x="401" y="268"/>
                  </a:lnTo>
                  <a:lnTo>
                    <a:pt x="537" y="556"/>
                  </a:lnTo>
                  <a:lnTo>
                    <a:pt x="627" y="937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6" name="Freeform 182"/>
            <p:cNvSpPr>
              <a:spLocks/>
            </p:cNvSpPr>
            <p:nvPr/>
          </p:nvSpPr>
          <p:spPr bwMode="auto">
            <a:xfrm>
              <a:off x="6775847" y="3163492"/>
              <a:ext cx="552450" cy="725090"/>
            </a:xfrm>
            <a:custGeom>
              <a:avLst/>
              <a:gdLst>
                <a:gd name="T0" fmla="*/ 571381 w 1391"/>
                <a:gd name="T1" fmla="*/ 516220 h 1826"/>
                <a:gd name="T2" fmla="*/ 544904 w 1391"/>
                <a:gd name="T3" fmla="*/ 503513 h 1826"/>
                <a:gd name="T4" fmla="*/ 372801 w 1391"/>
                <a:gd name="T5" fmla="*/ 357383 h 1826"/>
                <a:gd name="T6" fmla="*/ 212878 w 1391"/>
                <a:gd name="T7" fmla="*/ 358442 h 1826"/>
                <a:gd name="T8" fmla="*/ 280660 w 1391"/>
                <a:gd name="T9" fmla="*/ 7412 h 1826"/>
                <a:gd name="T10" fmla="*/ 207582 w 1391"/>
                <a:gd name="T11" fmla="*/ 0 h 1826"/>
                <a:gd name="T12" fmla="*/ 96378 w 1391"/>
                <a:gd name="T13" fmla="*/ 30179 h 1826"/>
                <a:gd name="T14" fmla="*/ 69371 w 1391"/>
                <a:gd name="T15" fmla="*/ 65123 h 1826"/>
                <a:gd name="T16" fmla="*/ 66723 w 1391"/>
                <a:gd name="T17" fmla="*/ 79418 h 1826"/>
                <a:gd name="T18" fmla="*/ 99555 w 1391"/>
                <a:gd name="T19" fmla="*/ 162014 h 1826"/>
                <a:gd name="T20" fmla="*/ 96378 w 1391"/>
                <a:gd name="T21" fmla="*/ 391798 h 1826"/>
                <a:gd name="T22" fmla="*/ 193285 w 1391"/>
                <a:gd name="T23" fmla="*/ 505101 h 1826"/>
                <a:gd name="T24" fmla="*/ 119148 w 1391"/>
                <a:gd name="T25" fmla="*/ 730650 h 1826"/>
                <a:gd name="T26" fmla="*/ 96378 w 1391"/>
                <a:gd name="T27" fmla="*/ 829128 h 1826"/>
                <a:gd name="T28" fmla="*/ 12709 w 1391"/>
                <a:gd name="T29" fmla="*/ 922313 h 1826"/>
                <a:gd name="T30" fmla="*/ 0 w 1391"/>
                <a:gd name="T31" fmla="*/ 940314 h 1826"/>
                <a:gd name="T32" fmla="*/ 15886 w 1391"/>
                <a:gd name="T33" fmla="*/ 966787 h 1826"/>
                <a:gd name="T34" fmla="*/ 102732 w 1391"/>
                <a:gd name="T35" fmla="*/ 957786 h 1826"/>
                <a:gd name="T36" fmla="*/ 320376 w 1391"/>
                <a:gd name="T37" fmla="*/ 888957 h 1826"/>
                <a:gd name="T38" fmla="*/ 458588 w 1391"/>
                <a:gd name="T39" fmla="*/ 819598 h 1826"/>
                <a:gd name="T40" fmla="*/ 504658 w 1391"/>
                <a:gd name="T41" fmla="*/ 800008 h 1826"/>
                <a:gd name="T42" fmla="*/ 736600 w 1391"/>
                <a:gd name="T43" fmla="*/ 687234 h 1826"/>
                <a:gd name="T44" fmla="*/ 582502 w 1391"/>
                <a:gd name="T45" fmla="*/ 603580 h 1826"/>
                <a:gd name="T46" fmla="*/ 571381 w 1391"/>
                <a:gd name="T47" fmla="*/ 516220 h 18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1" h="1826">
                  <a:moveTo>
                    <a:pt x="1079" y="975"/>
                  </a:moveTo>
                  <a:lnTo>
                    <a:pt x="1029" y="951"/>
                  </a:lnTo>
                  <a:lnTo>
                    <a:pt x="704" y="675"/>
                  </a:lnTo>
                  <a:lnTo>
                    <a:pt x="402" y="677"/>
                  </a:lnTo>
                  <a:lnTo>
                    <a:pt x="530" y="14"/>
                  </a:lnTo>
                  <a:lnTo>
                    <a:pt x="392" y="0"/>
                  </a:lnTo>
                  <a:lnTo>
                    <a:pt x="182" y="57"/>
                  </a:lnTo>
                  <a:lnTo>
                    <a:pt x="131" y="123"/>
                  </a:lnTo>
                  <a:lnTo>
                    <a:pt x="126" y="150"/>
                  </a:lnTo>
                  <a:lnTo>
                    <a:pt x="188" y="306"/>
                  </a:lnTo>
                  <a:lnTo>
                    <a:pt x="182" y="740"/>
                  </a:lnTo>
                  <a:lnTo>
                    <a:pt x="365" y="954"/>
                  </a:lnTo>
                  <a:lnTo>
                    <a:pt x="225" y="1380"/>
                  </a:lnTo>
                  <a:lnTo>
                    <a:pt x="182" y="1566"/>
                  </a:lnTo>
                  <a:lnTo>
                    <a:pt x="24" y="1742"/>
                  </a:lnTo>
                  <a:lnTo>
                    <a:pt x="0" y="1776"/>
                  </a:lnTo>
                  <a:lnTo>
                    <a:pt x="30" y="1826"/>
                  </a:lnTo>
                  <a:lnTo>
                    <a:pt x="194" y="1809"/>
                  </a:lnTo>
                  <a:lnTo>
                    <a:pt x="605" y="1679"/>
                  </a:lnTo>
                  <a:lnTo>
                    <a:pt x="866" y="1548"/>
                  </a:lnTo>
                  <a:lnTo>
                    <a:pt x="953" y="1511"/>
                  </a:lnTo>
                  <a:lnTo>
                    <a:pt x="1391" y="1298"/>
                  </a:lnTo>
                  <a:lnTo>
                    <a:pt x="1100" y="1140"/>
                  </a:lnTo>
                  <a:lnTo>
                    <a:pt x="1079" y="975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7" name="Freeform 183"/>
            <p:cNvSpPr>
              <a:spLocks/>
            </p:cNvSpPr>
            <p:nvPr/>
          </p:nvSpPr>
          <p:spPr bwMode="auto">
            <a:xfrm>
              <a:off x="6908009" y="2631282"/>
              <a:ext cx="573881" cy="404813"/>
            </a:xfrm>
            <a:custGeom>
              <a:avLst/>
              <a:gdLst>
                <a:gd name="T0" fmla="*/ 733447 w 1447"/>
                <a:gd name="T1" fmla="*/ 210815 h 1019"/>
                <a:gd name="T2" fmla="*/ 686912 w 1447"/>
                <a:gd name="T3" fmla="*/ 365483 h 1019"/>
                <a:gd name="T4" fmla="*/ 685326 w 1447"/>
                <a:gd name="T5" fmla="*/ 368661 h 1019"/>
                <a:gd name="T6" fmla="*/ 667876 w 1447"/>
                <a:gd name="T7" fmla="*/ 425868 h 1019"/>
                <a:gd name="T8" fmla="*/ 650425 w 1447"/>
                <a:gd name="T9" fmla="*/ 483074 h 1019"/>
                <a:gd name="T10" fmla="*/ 567932 w 1447"/>
                <a:gd name="T11" fmla="*/ 483074 h 1019"/>
                <a:gd name="T12" fmla="*/ 524042 w 1447"/>
                <a:gd name="T13" fmla="*/ 484133 h 1019"/>
                <a:gd name="T14" fmla="*/ 473277 w 1447"/>
                <a:gd name="T15" fmla="*/ 539750 h 1019"/>
                <a:gd name="T16" fmla="*/ 286081 w 1447"/>
                <a:gd name="T17" fmla="*/ 490489 h 1019"/>
                <a:gd name="T18" fmla="*/ 82493 w 1447"/>
                <a:gd name="T19" fmla="*/ 317282 h 1019"/>
                <a:gd name="T20" fmla="*/ 0 w 1447"/>
                <a:gd name="T21" fmla="*/ 0 h 1019"/>
                <a:gd name="T22" fmla="*/ 82493 w 1447"/>
                <a:gd name="T23" fmla="*/ 12183 h 1019"/>
                <a:gd name="T24" fmla="*/ 244306 w 1447"/>
                <a:gd name="T25" fmla="*/ 28073 h 1019"/>
                <a:gd name="T26" fmla="*/ 765175 w 1447"/>
                <a:gd name="T27" fmla="*/ 82101 h 1019"/>
                <a:gd name="T28" fmla="*/ 755657 w 1447"/>
                <a:gd name="T29" fmla="*/ 137718 h 1019"/>
                <a:gd name="T30" fmla="*/ 733447 w 1447"/>
                <a:gd name="T31" fmla="*/ 210815 h 10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7" h="1019">
                  <a:moveTo>
                    <a:pt x="1387" y="398"/>
                  </a:moveTo>
                  <a:lnTo>
                    <a:pt x="1299" y="690"/>
                  </a:lnTo>
                  <a:lnTo>
                    <a:pt x="1296" y="696"/>
                  </a:lnTo>
                  <a:lnTo>
                    <a:pt x="1263" y="804"/>
                  </a:lnTo>
                  <a:lnTo>
                    <a:pt x="1230" y="912"/>
                  </a:lnTo>
                  <a:lnTo>
                    <a:pt x="1074" y="912"/>
                  </a:lnTo>
                  <a:lnTo>
                    <a:pt x="991" y="914"/>
                  </a:lnTo>
                  <a:lnTo>
                    <a:pt x="895" y="1019"/>
                  </a:lnTo>
                  <a:lnTo>
                    <a:pt x="541" y="926"/>
                  </a:lnTo>
                  <a:lnTo>
                    <a:pt x="156" y="599"/>
                  </a:lnTo>
                  <a:lnTo>
                    <a:pt x="0" y="0"/>
                  </a:lnTo>
                  <a:lnTo>
                    <a:pt x="156" y="23"/>
                  </a:lnTo>
                  <a:lnTo>
                    <a:pt x="462" y="53"/>
                  </a:lnTo>
                  <a:lnTo>
                    <a:pt x="1447" y="155"/>
                  </a:lnTo>
                  <a:lnTo>
                    <a:pt x="1429" y="260"/>
                  </a:lnTo>
                  <a:lnTo>
                    <a:pt x="1387" y="398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8" name="Freeform 184"/>
            <p:cNvSpPr>
              <a:spLocks/>
            </p:cNvSpPr>
            <p:nvPr/>
          </p:nvSpPr>
          <p:spPr bwMode="auto">
            <a:xfrm>
              <a:off x="6134101" y="2102644"/>
              <a:ext cx="714375" cy="590550"/>
            </a:xfrm>
            <a:custGeom>
              <a:avLst/>
              <a:gdLst>
                <a:gd name="T0" fmla="*/ 920750 w 1800"/>
                <a:gd name="T1" fmla="*/ 333599 h 1487"/>
                <a:gd name="T2" fmla="*/ 884767 w 1800"/>
                <a:gd name="T3" fmla="*/ 0 h 1487"/>
                <a:gd name="T4" fmla="*/ 835025 w 1800"/>
                <a:gd name="T5" fmla="*/ 0 h 1487"/>
                <a:gd name="T6" fmla="*/ 682625 w 1800"/>
                <a:gd name="T7" fmla="*/ 1589 h 1487"/>
                <a:gd name="T8" fmla="*/ 136525 w 1800"/>
                <a:gd name="T9" fmla="*/ 1589 h 1487"/>
                <a:gd name="T10" fmla="*/ 0 w 1800"/>
                <a:gd name="T11" fmla="*/ 3177 h 1487"/>
                <a:gd name="T12" fmla="*/ 3704 w 1800"/>
                <a:gd name="T13" fmla="*/ 234578 h 1487"/>
                <a:gd name="T14" fmla="*/ 5292 w 1800"/>
                <a:gd name="T15" fmla="*/ 252582 h 1487"/>
                <a:gd name="T16" fmla="*/ 14287 w 1800"/>
                <a:gd name="T17" fmla="*/ 787400 h 1487"/>
                <a:gd name="T18" fmla="*/ 790575 w 1800"/>
                <a:gd name="T19" fmla="*/ 773632 h 1487"/>
                <a:gd name="T20" fmla="*/ 949325 w 1800"/>
                <a:gd name="T21" fmla="*/ 700558 h 1487"/>
                <a:gd name="T22" fmla="*/ 952500 w 1800"/>
                <a:gd name="T23" fmla="*/ 693675 h 1487"/>
                <a:gd name="T24" fmla="*/ 927629 w 1800"/>
                <a:gd name="T25" fmla="*/ 439504 h 1487"/>
                <a:gd name="T26" fmla="*/ 920750 w 1800"/>
                <a:gd name="T27" fmla="*/ 333599 h 14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00" h="1487">
                  <a:moveTo>
                    <a:pt x="1740" y="630"/>
                  </a:moveTo>
                  <a:lnTo>
                    <a:pt x="1672" y="0"/>
                  </a:lnTo>
                  <a:lnTo>
                    <a:pt x="1578" y="0"/>
                  </a:lnTo>
                  <a:lnTo>
                    <a:pt x="1290" y="3"/>
                  </a:lnTo>
                  <a:lnTo>
                    <a:pt x="258" y="3"/>
                  </a:lnTo>
                  <a:lnTo>
                    <a:pt x="0" y="6"/>
                  </a:lnTo>
                  <a:lnTo>
                    <a:pt x="7" y="443"/>
                  </a:lnTo>
                  <a:lnTo>
                    <a:pt x="10" y="477"/>
                  </a:lnTo>
                  <a:lnTo>
                    <a:pt x="27" y="1487"/>
                  </a:lnTo>
                  <a:lnTo>
                    <a:pt x="1494" y="1461"/>
                  </a:lnTo>
                  <a:lnTo>
                    <a:pt x="1794" y="1323"/>
                  </a:lnTo>
                  <a:lnTo>
                    <a:pt x="1800" y="1310"/>
                  </a:lnTo>
                  <a:lnTo>
                    <a:pt x="1753" y="830"/>
                  </a:lnTo>
                  <a:lnTo>
                    <a:pt x="1740" y="630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79" name="Freeform 185"/>
            <p:cNvSpPr>
              <a:spLocks/>
            </p:cNvSpPr>
            <p:nvPr/>
          </p:nvSpPr>
          <p:spPr bwMode="auto">
            <a:xfrm>
              <a:off x="6373416" y="3199211"/>
              <a:ext cx="547688" cy="439340"/>
            </a:xfrm>
            <a:custGeom>
              <a:avLst/>
              <a:gdLst>
                <a:gd name="T0" fmla="*/ 633413 w 1380"/>
                <a:gd name="T1" fmla="*/ 344487 h 1107"/>
                <a:gd name="T2" fmla="*/ 730250 w 1380"/>
                <a:gd name="T3" fmla="*/ 457729 h 1107"/>
                <a:gd name="T4" fmla="*/ 658813 w 1380"/>
                <a:gd name="T5" fmla="*/ 444500 h 1107"/>
                <a:gd name="T6" fmla="*/ 633413 w 1380"/>
                <a:gd name="T7" fmla="*/ 452437 h 1107"/>
                <a:gd name="T8" fmla="*/ 621242 w 1380"/>
                <a:gd name="T9" fmla="*/ 449262 h 1107"/>
                <a:gd name="T10" fmla="*/ 309563 w 1380"/>
                <a:gd name="T11" fmla="*/ 502179 h 1107"/>
                <a:gd name="T12" fmla="*/ 9525 w 1380"/>
                <a:gd name="T13" fmla="*/ 585787 h 1107"/>
                <a:gd name="T14" fmla="*/ 8467 w 1380"/>
                <a:gd name="T15" fmla="*/ 522287 h 1107"/>
                <a:gd name="T16" fmla="*/ 0 w 1380"/>
                <a:gd name="T17" fmla="*/ 518054 h 1107"/>
                <a:gd name="T18" fmla="*/ 110067 w 1380"/>
                <a:gd name="T19" fmla="*/ 410104 h 1107"/>
                <a:gd name="T20" fmla="*/ 200025 w 1380"/>
                <a:gd name="T21" fmla="*/ 278341 h 1107"/>
                <a:gd name="T22" fmla="*/ 284692 w 1380"/>
                <a:gd name="T23" fmla="*/ 179917 h 1107"/>
                <a:gd name="T24" fmla="*/ 284692 w 1380"/>
                <a:gd name="T25" fmla="*/ 137054 h 1107"/>
                <a:gd name="T26" fmla="*/ 499004 w 1380"/>
                <a:gd name="T27" fmla="*/ 103717 h 1107"/>
                <a:gd name="T28" fmla="*/ 522817 w 1380"/>
                <a:gd name="T29" fmla="*/ 0 h 1107"/>
                <a:gd name="T30" fmla="*/ 606425 w 1380"/>
                <a:gd name="T31" fmla="*/ 17992 h 1107"/>
                <a:gd name="T32" fmla="*/ 603779 w 1380"/>
                <a:gd name="T33" fmla="*/ 32279 h 1107"/>
                <a:gd name="T34" fmla="*/ 636588 w 1380"/>
                <a:gd name="T35" fmla="*/ 114829 h 1107"/>
                <a:gd name="T36" fmla="*/ 633413 w 1380"/>
                <a:gd name="T37" fmla="*/ 344487 h 1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0" h="1107">
                  <a:moveTo>
                    <a:pt x="1197" y="651"/>
                  </a:moveTo>
                  <a:lnTo>
                    <a:pt x="1380" y="865"/>
                  </a:lnTo>
                  <a:lnTo>
                    <a:pt x="1245" y="840"/>
                  </a:lnTo>
                  <a:lnTo>
                    <a:pt x="1197" y="855"/>
                  </a:lnTo>
                  <a:lnTo>
                    <a:pt x="1174" y="849"/>
                  </a:lnTo>
                  <a:lnTo>
                    <a:pt x="585" y="949"/>
                  </a:lnTo>
                  <a:lnTo>
                    <a:pt x="18" y="1107"/>
                  </a:lnTo>
                  <a:lnTo>
                    <a:pt x="16" y="987"/>
                  </a:lnTo>
                  <a:lnTo>
                    <a:pt x="0" y="979"/>
                  </a:lnTo>
                  <a:lnTo>
                    <a:pt x="208" y="775"/>
                  </a:lnTo>
                  <a:lnTo>
                    <a:pt x="378" y="526"/>
                  </a:lnTo>
                  <a:lnTo>
                    <a:pt x="538" y="340"/>
                  </a:lnTo>
                  <a:lnTo>
                    <a:pt x="538" y="259"/>
                  </a:lnTo>
                  <a:lnTo>
                    <a:pt x="943" y="196"/>
                  </a:lnTo>
                  <a:lnTo>
                    <a:pt x="988" y="0"/>
                  </a:lnTo>
                  <a:lnTo>
                    <a:pt x="1146" y="34"/>
                  </a:lnTo>
                  <a:lnTo>
                    <a:pt x="1141" y="61"/>
                  </a:lnTo>
                  <a:lnTo>
                    <a:pt x="1203" y="217"/>
                  </a:lnTo>
                  <a:lnTo>
                    <a:pt x="1197" y="651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0" name="Freeform 186"/>
            <p:cNvSpPr>
              <a:spLocks/>
            </p:cNvSpPr>
            <p:nvPr/>
          </p:nvSpPr>
          <p:spPr bwMode="auto">
            <a:xfrm>
              <a:off x="7016356" y="3455195"/>
              <a:ext cx="916781" cy="583406"/>
            </a:xfrm>
            <a:custGeom>
              <a:avLst/>
              <a:gdLst>
                <a:gd name="T0" fmla="*/ 1056217 w 2310"/>
                <a:gd name="T1" fmla="*/ 228600 h 1470"/>
                <a:gd name="T2" fmla="*/ 911225 w 2310"/>
                <a:gd name="T3" fmla="*/ 62442 h 1470"/>
                <a:gd name="T4" fmla="*/ 871537 w 2310"/>
                <a:gd name="T5" fmla="*/ 81492 h 1470"/>
                <a:gd name="T6" fmla="*/ 776817 w 2310"/>
                <a:gd name="T7" fmla="*/ 47625 h 1470"/>
                <a:gd name="T8" fmla="*/ 638704 w 2310"/>
                <a:gd name="T9" fmla="*/ 0 h 1470"/>
                <a:gd name="T10" fmla="*/ 540279 w 2310"/>
                <a:gd name="T11" fmla="*/ 113242 h 1470"/>
                <a:gd name="T12" fmla="*/ 511175 w 2310"/>
                <a:gd name="T13" fmla="*/ 252942 h 1470"/>
                <a:gd name="T14" fmla="*/ 415925 w 2310"/>
                <a:gd name="T15" fmla="*/ 298450 h 1470"/>
                <a:gd name="T16" fmla="*/ 184150 w 2310"/>
                <a:gd name="T17" fmla="*/ 411162 h 1470"/>
                <a:gd name="T18" fmla="*/ 138113 w 2310"/>
                <a:gd name="T19" fmla="*/ 430742 h 1470"/>
                <a:gd name="T20" fmla="*/ 0 w 2310"/>
                <a:gd name="T21" fmla="*/ 500062 h 1470"/>
                <a:gd name="T22" fmla="*/ 31750 w 2310"/>
                <a:gd name="T23" fmla="*/ 525992 h 1470"/>
                <a:gd name="T24" fmla="*/ 100013 w 2310"/>
                <a:gd name="T25" fmla="*/ 581554 h 1470"/>
                <a:gd name="T26" fmla="*/ 215900 w 2310"/>
                <a:gd name="T27" fmla="*/ 676275 h 1470"/>
                <a:gd name="T28" fmla="*/ 261937 w 2310"/>
                <a:gd name="T29" fmla="*/ 714904 h 1470"/>
                <a:gd name="T30" fmla="*/ 330200 w 2310"/>
                <a:gd name="T31" fmla="*/ 770467 h 1470"/>
                <a:gd name="T32" fmla="*/ 338667 w 2310"/>
                <a:gd name="T33" fmla="*/ 777875 h 1470"/>
                <a:gd name="T34" fmla="*/ 579967 w 2310"/>
                <a:gd name="T35" fmla="*/ 741363 h 1470"/>
                <a:gd name="T36" fmla="*/ 813329 w 2310"/>
                <a:gd name="T37" fmla="*/ 658813 h 1470"/>
                <a:gd name="T38" fmla="*/ 908579 w 2310"/>
                <a:gd name="T39" fmla="*/ 563563 h 1470"/>
                <a:gd name="T40" fmla="*/ 917575 w 2310"/>
                <a:gd name="T41" fmla="*/ 531813 h 1470"/>
                <a:gd name="T42" fmla="*/ 1049338 w 2310"/>
                <a:gd name="T43" fmla="*/ 467254 h 1470"/>
                <a:gd name="T44" fmla="*/ 1070504 w 2310"/>
                <a:gd name="T45" fmla="*/ 455612 h 1470"/>
                <a:gd name="T46" fmla="*/ 1222375 w 2310"/>
                <a:gd name="T47" fmla="*/ 367242 h 1470"/>
                <a:gd name="T48" fmla="*/ 1191154 w 2310"/>
                <a:gd name="T49" fmla="*/ 341842 h 1470"/>
                <a:gd name="T50" fmla="*/ 1056217 w 2310"/>
                <a:gd name="T51" fmla="*/ 228600 h 14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10" h="1470">
                  <a:moveTo>
                    <a:pt x="1996" y="432"/>
                  </a:moveTo>
                  <a:lnTo>
                    <a:pt x="1722" y="118"/>
                  </a:lnTo>
                  <a:lnTo>
                    <a:pt x="1647" y="154"/>
                  </a:lnTo>
                  <a:lnTo>
                    <a:pt x="1468" y="90"/>
                  </a:lnTo>
                  <a:lnTo>
                    <a:pt x="1207" y="0"/>
                  </a:lnTo>
                  <a:lnTo>
                    <a:pt x="1021" y="214"/>
                  </a:lnTo>
                  <a:lnTo>
                    <a:pt x="966" y="478"/>
                  </a:lnTo>
                  <a:lnTo>
                    <a:pt x="786" y="564"/>
                  </a:lnTo>
                  <a:lnTo>
                    <a:pt x="348" y="777"/>
                  </a:lnTo>
                  <a:lnTo>
                    <a:pt x="261" y="814"/>
                  </a:lnTo>
                  <a:lnTo>
                    <a:pt x="0" y="945"/>
                  </a:lnTo>
                  <a:lnTo>
                    <a:pt x="60" y="994"/>
                  </a:lnTo>
                  <a:lnTo>
                    <a:pt x="189" y="1099"/>
                  </a:lnTo>
                  <a:lnTo>
                    <a:pt x="408" y="1278"/>
                  </a:lnTo>
                  <a:lnTo>
                    <a:pt x="495" y="1351"/>
                  </a:lnTo>
                  <a:lnTo>
                    <a:pt x="624" y="1456"/>
                  </a:lnTo>
                  <a:lnTo>
                    <a:pt x="640" y="1470"/>
                  </a:lnTo>
                  <a:lnTo>
                    <a:pt x="1096" y="1401"/>
                  </a:lnTo>
                  <a:lnTo>
                    <a:pt x="1537" y="1245"/>
                  </a:lnTo>
                  <a:lnTo>
                    <a:pt x="1717" y="1065"/>
                  </a:lnTo>
                  <a:lnTo>
                    <a:pt x="1734" y="1005"/>
                  </a:lnTo>
                  <a:lnTo>
                    <a:pt x="1983" y="883"/>
                  </a:lnTo>
                  <a:lnTo>
                    <a:pt x="2023" y="861"/>
                  </a:lnTo>
                  <a:lnTo>
                    <a:pt x="2310" y="694"/>
                  </a:lnTo>
                  <a:lnTo>
                    <a:pt x="2251" y="646"/>
                  </a:lnTo>
                  <a:lnTo>
                    <a:pt x="1996" y="432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1" name="Freeform 187"/>
            <p:cNvSpPr>
              <a:spLocks/>
            </p:cNvSpPr>
            <p:nvPr/>
          </p:nvSpPr>
          <p:spPr bwMode="auto">
            <a:xfrm>
              <a:off x="6997306" y="4270775"/>
              <a:ext cx="821531" cy="764381"/>
            </a:xfrm>
            <a:custGeom>
              <a:avLst/>
              <a:gdLst>
                <a:gd name="T0" fmla="*/ 950453 w 2071"/>
                <a:gd name="T1" fmla="*/ 754592 h 1926"/>
                <a:gd name="T2" fmla="*/ 757401 w 2071"/>
                <a:gd name="T3" fmla="*/ 1018117 h 1926"/>
                <a:gd name="T4" fmla="*/ 632049 w 2071"/>
                <a:gd name="T5" fmla="*/ 1019175 h 1926"/>
                <a:gd name="T6" fmla="*/ 622528 w 2071"/>
                <a:gd name="T7" fmla="*/ 1019175 h 1926"/>
                <a:gd name="T8" fmla="*/ 285612 w 2071"/>
                <a:gd name="T9" fmla="*/ 539750 h 1926"/>
                <a:gd name="T10" fmla="*/ 117947 w 2071"/>
                <a:gd name="T11" fmla="*/ 443442 h 1926"/>
                <a:gd name="T12" fmla="*/ 0 w 2071"/>
                <a:gd name="T13" fmla="*/ 334963 h 1926"/>
                <a:gd name="T14" fmla="*/ 3173 w 2071"/>
                <a:gd name="T15" fmla="*/ 325967 h 1926"/>
                <a:gd name="T16" fmla="*/ 125352 w 2071"/>
                <a:gd name="T17" fmla="*/ 235479 h 1926"/>
                <a:gd name="T18" fmla="*/ 196755 w 2071"/>
                <a:gd name="T19" fmla="*/ 205317 h 1926"/>
                <a:gd name="T20" fmla="*/ 200457 w 2071"/>
                <a:gd name="T21" fmla="*/ 203729 h 1926"/>
                <a:gd name="T22" fmla="*/ 368122 w 2071"/>
                <a:gd name="T23" fmla="*/ 133350 h 1926"/>
                <a:gd name="T24" fmla="*/ 535258 w 2071"/>
                <a:gd name="T25" fmla="*/ 103187 h 1926"/>
                <a:gd name="T26" fmla="*/ 736773 w 2071"/>
                <a:gd name="T27" fmla="*/ 0 h 1926"/>
                <a:gd name="T28" fmla="*/ 871117 w 2071"/>
                <a:gd name="T29" fmla="*/ 111654 h 1926"/>
                <a:gd name="T30" fmla="*/ 916074 w 2071"/>
                <a:gd name="T31" fmla="*/ 149754 h 1926"/>
                <a:gd name="T32" fmla="*/ 1095375 w 2071"/>
                <a:gd name="T33" fmla="*/ 305329 h 1926"/>
                <a:gd name="T34" fmla="*/ 1006518 w 2071"/>
                <a:gd name="T35" fmla="*/ 354542 h 1926"/>
                <a:gd name="T36" fmla="*/ 950453 w 2071"/>
                <a:gd name="T37" fmla="*/ 754592 h 19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71" h="1926">
                  <a:moveTo>
                    <a:pt x="1797" y="1426"/>
                  </a:moveTo>
                  <a:lnTo>
                    <a:pt x="1432" y="1924"/>
                  </a:lnTo>
                  <a:lnTo>
                    <a:pt x="1195" y="1926"/>
                  </a:lnTo>
                  <a:lnTo>
                    <a:pt x="1177" y="1926"/>
                  </a:lnTo>
                  <a:lnTo>
                    <a:pt x="540" y="1020"/>
                  </a:lnTo>
                  <a:lnTo>
                    <a:pt x="223" y="838"/>
                  </a:lnTo>
                  <a:lnTo>
                    <a:pt x="0" y="633"/>
                  </a:lnTo>
                  <a:lnTo>
                    <a:pt x="6" y="616"/>
                  </a:lnTo>
                  <a:lnTo>
                    <a:pt x="237" y="445"/>
                  </a:lnTo>
                  <a:lnTo>
                    <a:pt x="372" y="388"/>
                  </a:lnTo>
                  <a:lnTo>
                    <a:pt x="379" y="385"/>
                  </a:lnTo>
                  <a:lnTo>
                    <a:pt x="696" y="252"/>
                  </a:lnTo>
                  <a:lnTo>
                    <a:pt x="1012" y="195"/>
                  </a:lnTo>
                  <a:lnTo>
                    <a:pt x="1393" y="0"/>
                  </a:lnTo>
                  <a:lnTo>
                    <a:pt x="1647" y="211"/>
                  </a:lnTo>
                  <a:lnTo>
                    <a:pt x="1732" y="283"/>
                  </a:lnTo>
                  <a:lnTo>
                    <a:pt x="2071" y="577"/>
                  </a:lnTo>
                  <a:lnTo>
                    <a:pt x="1903" y="670"/>
                  </a:lnTo>
                  <a:lnTo>
                    <a:pt x="1797" y="14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2" name="Freeform 188"/>
            <p:cNvSpPr>
              <a:spLocks/>
            </p:cNvSpPr>
            <p:nvPr/>
          </p:nvSpPr>
          <p:spPr bwMode="auto">
            <a:xfrm>
              <a:off x="6268643" y="4586289"/>
              <a:ext cx="501253" cy="450056"/>
            </a:xfrm>
            <a:custGeom>
              <a:avLst/>
              <a:gdLst>
                <a:gd name="T0" fmla="*/ 433387 w 1263"/>
                <a:gd name="T1" fmla="*/ 0 h 1134"/>
                <a:gd name="T2" fmla="*/ 597958 w 1263"/>
                <a:gd name="T3" fmla="*/ 119062 h 1134"/>
                <a:gd name="T4" fmla="*/ 668337 w 1263"/>
                <a:gd name="T5" fmla="*/ 366183 h 1134"/>
                <a:gd name="T6" fmla="*/ 611187 w 1263"/>
                <a:gd name="T7" fmla="*/ 599546 h 1134"/>
                <a:gd name="T8" fmla="*/ 610658 w 1263"/>
                <a:gd name="T9" fmla="*/ 599546 h 1134"/>
                <a:gd name="T10" fmla="*/ 541337 w 1263"/>
                <a:gd name="T11" fmla="*/ 599546 h 1134"/>
                <a:gd name="T12" fmla="*/ 329671 w 1263"/>
                <a:gd name="T13" fmla="*/ 599546 h 1134"/>
                <a:gd name="T14" fmla="*/ 196321 w 1263"/>
                <a:gd name="T15" fmla="*/ 599546 h 1134"/>
                <a:gd name="T16" fmla="*/ 55562 w 1263"/>
                <a:gd name="T17" fmla="*/ 600075 h 1134"/>
                <a:gd name="T18" fmla="*/ 15875 w 1263"/>
                <a:gd name="T19" fmla="*/ 599546 h 1134"/>
                <a:gd name="T20" fmla="*/ 8996 w 1263"/>
                <a:gd name="T21" fmla="*/ 380471 h 1134"/>
                <a:gd name="T22" fmla="*/ 4233 w 1263"/>
                <a:gd name="T23" fmla="*/ 291571 h 1134"/>
                <a:gd name="T24" fmla="*/ 0 w 1263"/>
                <a:gd name="T25" fmla="*/ 213783 h 1134"/>
                <a:gd name="T26" fmla="*/ 88371 w 1263"/>
                <a:gd name="T27" fmla="*/ 129646 h 1134"/>
                <a:gd name="T28" fmla="*/ 367771 w 1263"/>
                <a:gd name="T29" fmla="*/ 69321 h 1134"/>
                <a:gd name="T30" fmla="*/ 433387 w 1263"/>
                <a:gd name="T31" fmla="*/ 0 h 11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3" h="1134">
                  <a:moveTo>
                    <a:pt x="819" y="0"/>
                  </a:moveTo>
                  <a:lnTo>
                    <a:pt x="1130" y="225"/>
                  </a:lnTo>
                  <a:lnTo>
                    <a:pt x="1263" y="692"/>
                  </a:lnTo>
                  <a:lnTo>
                    <a:pt x="1155" y="1133"/>
                  </a:lnTo>
                  <a:lnTo>
                    <a:pt x="1154" y="1133"/>
                  </a:lnTo>
                  <a:lnTo>
                    <a:pt x="1023" y="1133"/>
                  </a:lnTo>
                  <a:lnTo>
                    <a:pt x="623" y="1133"/>
                  </a:lnTo>
                  <a:lnTo>
                    <a:pt x="371" y="1133"/>
                  </a:lnTo>
                  <a:lnTo>
                    <a:pt x="105" y="1134"/>
                  </a:lnTo>
                  <a:lnTo>
                    <a:pt x="30" y="1133"/>
                  </a:lnTo>
                  <a:lnTo>
                    <a:pt x="17" y="719"/>
                  </a:lnTo>
                  <a:lnTo>
                    <a:pt x="8" y="551"/>
                  </a:lnTo>
                  <a:lnTo>
                    <a:pt x="0" y="404"/>
                  </a:lnTo>
                  <a:lnTo>
                    <a:pt x="167" y="245"/>
                  </a:lnTo>
                  <a:lnTo>
                    <a:pt x="695" y="131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3" name="Freeform 189"/>
            <p:cNvSpPr>
              <a:spLocks/>
            </p:cNvSpPr>
            <p:nvPr/>
          </p:nvSpPr>
          <p:spPr bwMode="auto">
            <a:xfrm>
              <a:off x="6124576" y="4254106"/>
              <a:ext cx="739379" cy="492919"/>
            </a:xfrm>
            <a:custGeom>
              <a:avLst/>
              <a:gdLst>
                <a:gd name="T0" fmla="*/ 944563 w 1863"/>
                <a:gd name="T1" fmla="*/ 133879 h 1242"/>
                <a:gd name="T2" fmla="*/ 913342 w 1863"/>
                <a:gd name="T3" fmla="*/ 0 h 1242"/>
                <a:gd name="T4" fmla="*/ 882650 w 1863"/>
                <a:gd name="T5" fmla="*/ 13229 h 1242"/>
                <a:gd name="T6" fmla="*/ 873655 w 1863"/>
                <a:gd name="T7" fmla="*/ 17463 h 1242"/>
                <a:gd name="T8" fmla="*/ 803275 w 1863"/>
                <a:gd name="T9" fmla="*/ 38100 h 1242"/>
                <a:gd name="T10" fmla="*/ 318029 w 1863"/>
                <a:gd name="T11" fmla="*/ 104775 h 1242"/>
                <a:gd name="T12" fmla="*/ 267229 w 1863"/>
                <a:gd name="T13" fmla="*/ 125412 h 1242"/>
                <a:gd name="T14" fmla="*/ 318029 w 1863"/>
                <a:gd name="T15" fmla="*/ 53975 h 1242"/>
                <a:gd name="T16" fmla="*/ 318029 w 1863"/>
                <a:gd name="T17" fmla="*/ 30162 h 1242"/>
                <a:gd name="T18" fmla="*/ 210079 w 1863"/>
                <a:gd name="T19" fmla="*/ 107950 h 1242"/>
                <a:gd name="T20" fmla="*/ 0 w 1863"/>
                <a:gd name="T21" fmla="*/ 258762 h 1242"/>
                <a:gd name="T22" fmla="*/ 156104 w 1863"/>
                <a:gd name="T23" fmla="*/ 541338 h 1242"/>
                <a:gd name="T24" fmla="*/ 215900 w 1863"/>
                <a:gd name="T25" fmla="*/ 609600 h 1242"/>
                <a:gd name="T26" fmla="*/ 192617 w 1863"/>
                <a:gd name="T27" fmla="*/ 657225 h 1242"/>
                <a:gd name="T28" fmla="*/ 280988 w 1863"/>
                <a:gd name="T29" fmla="*/ 573088 h 1242"/>
                <a:gd name="T30" fmla="*/ 560388 w 1863"/>
                <a:gd name="T31" fmla="*/ 512762 h 1242"/>
                <a:gd name="T32" fmla="*/ 626004 w 1863"/>
                <a:gd name="T33" fmla="*/ 443442 h 1242"/>
                <a:gd name="T34" fmla="*/ 725488 w 1863"/>
                <a:gd name="T35" fmla="*/ 348192 h 1242"/>
                <a:gd name="T36" fmla="*/ 803275 w 1863"/>
                <a:gd name="T37" fmla="*/ 301625 h 1242"/>
                <a:gd name="T38" fmla="*/ 985838 w 1863"/>
                <a:gd name="T39" fmla="*/ 175154 h 1242"/>
                <a:gd name="T40" fmla="*/ 976842 w 1863"/>
                <a:gd name="T41" fmla="*/ 167217 h 1242"/>
                <a:gd name="T42" fmla="*/ 966788 w 1863"/>
                <a:gd name="T43" fmla="*/ 154517 h 1242"/>
                <a:gd name="T44" fmla="*/ 944563 w 1863"/>
                <a:gd name="T45" fmla="*/ 133879 h 1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3" h="1242">
                  <a:moveTo>
                    <a:pt x="1785" y="253"/>
                  </a:moveTo>
                  <a:lnTo>
                    <a:pt x="1726" y="0"/>
                  </a:lnTo>
                  <a:lnTo>
                    <a:pt x="1668" y="25"/>
                  </a:lnTo>
                  <a:lnTo>
                    <a:pt x="1651" y="33"/>
                  </a:lnTo>
                  <a:lnTo>
                    <a:pt x="1518" y="72"/>
                  </a:lnTo>
                  <a:lnTo>
                    <a:pt x="601" y="198"/>
                  </a:lnTo>
                  <a:lnTo>
                    <a:pt x="505" y="237"/>
                  </a:lnTo>
                  <a:lnTo>
                    <a:pt x="601" y="102"/>
                  </a:lnTo>
                  <a:lnTo>
                    <a:pt x="601" y="57"/>
                  </a:lnTo>
                  <a:lnTo>
                    <a:pt x="397" y="204"/>
                  </a:lnTo>
                  <a:lnTo>
                    <a:pt x="0" y="489"/>
                  </a:lnTo>
                  <a:lnTo>
                    <a:pt x="295" y="1023"/>
                  </a:lnTo>
                  <a:lnTo>
                    <a:pt x="408" y="1152"/>
                  </a:lnTo>
                  <a:lnTo>
                    <a:pt x="364" y="1242"/>
                  </a:lnTo>
                  <a:lnTo>
                    <a:pt x="531" y="1083"/>
                  </a:lnTo>
                  <a:lnTo>
                    <a:pt x="1059" y="969"/>
                  </a:lnTo>
                  <a:lnTo>
                    <a:pt x="1183" y="838"/>
                  </a:lnTo>
                  <a:lnTo>
                    <a:pt x="1371" y="658"/>
                  </a:lnTo>
                  <a:lnTo>
                    <a:pt x="1518" y="570"/>
                  </a:lnTo>
                  <a:lnTo>
                    <a:pt x="1863" y="331"/>
                  </a:lnTo>
                  <a:lnTo>
                    <a:pt x="1846" y="316"/>
                  </a:lnTo>
                  <a:lnTo>
                    <a:pt x="1827" y="292"/>
                  </a:lnTo>
                  <a:lnTo>
                    <a:pt x="1785" y="25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4" name="Freeform 190"/>
            <p:cNvSpPr>
              <a:spLocks/>
            </p:cNvSpPr>
            <p:nvPr/>
          </p:nvSpPr>
          <p:spPr bwMode="auto">
            <a:xfrm>
              <a:off x="6704412" y="3830243"/>
              <a:ext cx="473869" cy="691753"/>
            </a:xfrm>
            <a:custGeom>
              <a:avLst/>
              <a:gdLst>
                <a:gd name="T0" fmla="*/ 445932 w 1193"/>
                <a:gd name="T1" fmla="*/ 314854 h 1743"/>
                <a:gd name="T2" fmla="*/ 631825 w 1193"/>
                <a:gd name="T3" fmla="*/ 176212 h 1743"/>
                <a:gd name="T4" fmla="*/ 515840 w 1193"/>
                <a:gd name="T5" fmla="*/ 81492 h 1743"/>
                <a:gd name="T6" fmla="*/ 447521 w 1193"/>
                <a:gd name="T7" fmla="*/ 25929 h 1743"/>
                <a:gd name="T8" fmla="*/ 415744 w 1193"/>
                <a:gd name="T9" fmla="*/ 0 h 1743"/>
                <a:gd name="T10" fmla="*/ 198074 w 1193"/>
                <a:gd name="T11" fmla="*/ 68792 h 1743"/>
                <a:gd name="T12" fmla="*/ 111218 w 1193"/>
                <a:gd name="T13" fmla="*/ 77787 h 1743"/>
                <a:gd name="T14" fmla="*/ 95330 w 1193"/>
                <a:gd name="T15" fmla="*/ 51329 h 1743"/>
                <a:gd name="T16" fmla="*/ 66731 w 1193"/>
                <a:gd name="T17" fmla="*/ 270404 h 1743"/>
                <a:gd name="T18" fmla="*/ 29658 w 1193"/>
                <a:gd name="T19" fmla="*/ 388937 h 1743"/>
                <a:gd name="T20" fmla="*/ 14299 w 1193"/>
                <a:gd name="T21" fmla="*/ 398462 h 1743"/>
                <a:gd name="T22" fmla="*/ 0 w 1193"/>
                <a:gd name="T23" fmla="*/ 484716 h 1743"/>
                <a:gd name="T24" fmla="*/ 139817 w 1193"/>
                <a:gd name="T25" fmla="*/ 565150 h 1743"/>
                <a:gd name="T26" fmla="*/ 171064 w 1193"/>
                <a:gd name="T27" fmla="*/ 699029 h 1743"/>
                <a:gd name="T28" fmla="*/ 193308 w 1193"/>
                <a:gd name="T29" fmla="*/ 719666 h 1743"/>
                <a:gd name="T30" fmla="*/ 203370 w 1193"/>
                <a:gd name="T31" fmla="*/ 732366 h 1743"/>
                <a:gd name="T32" fmla="*/ 212374 w 1193"/>
                <a:gd name="T33" fmla="*/ 740304 h 1743"/>
                <a:gd name="T34" fmla="*/ 353780 w 1193"/>
                <a:gd name="T35" fmla="*/ 835554 h 1743"/>
                <a:gd name="T36" fmla="*/ 371257 w 1193"/>
                <a:gd name="T37" fmla="*/ 913341 h 1743"/>
                <a:gd name="T38" fmla="*/ 390323 w 1193"/>
                <a:gd name="T39" fmla="*/ 922337 h 1743"/>
                <a:gd name="T40" fmla="*/ 393500 w 1193"/>
                <a:gd name="T41" fmla="*/ 913341 h 1743"/>
                <a:gd name="T42" fmla="*/ 515840 w 1193"/>
                <a:gd name="T43" fmla="*/ 822854 h 1743"/>
                <a:gd name="T44" fmla="*/ 587338 w 1193"/>
                <a:gd name="T45" fmla="*/ 792691 h 1743"/>
                <a:gd name="T46" fmla="*/ 445932 w 1193"/>
                <a:gd name="T47" fmla="*/ 314854 h 17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93" h="1743">
                  <a:moveTo>
                    <a:pt x="842" y="595"/>
                  </a:moveTo>
                  <a:lnTo>
                    <a:pt x="1193" y="333"/>
                  </a:lnTo>
                  <a:lnTo>
                    <a:pt x="974" y="154"/>
                  </a:lnTo>
                  <a:lnTo>
                    <a:pt x="845" y="49"/>
                  </a:lnTo>
                  <a:lnTo>
                    <a:pt x="785" y="0"/>
                  </a:lnTo>
                  <a:lnTo>
                    <a:pt x="374" y="130"/>
                  </a:lnTo>
                  <a:lnTo>
                    <a:pt x="210" y="147"/>
                  </a:lnTo>
                  <a:lnTo>
                    <a:pt x="180" y="97"/>
                  </a:lnTo>
                  <a:lnTo>
                    <a:pt x="126" y="511"/>
                  </a:lnTo>
                  <a:lnTo>
                    <a:pt x="56" y="735"/>
                  </a:lnTo>
                  <a:lnTo>
                    <a:pt x="27" y="753"/>
                  </a:lnTo>
                  <a:lnTo>
                    <a:pt x="0" y="916"/>
                  </a:lnTo>
                  <a:lnTo>
                    <a:pt x="264" y="1068"/>
                  </a:lnTo>
                  <a:lnTo>
                    <a:pt x="323" y="1321"/>
                  </a:lnTo>
                  <a:lnTo>
                    <a:pt x="365" y="1360"/>
                  </a:lnTo>
                  <a:lnTo>
                    <a:pt x="384" y="1384"/>
                  </a:lnTo>
                  <a:lnTo>
                    <a:pt x="401" y="1399"/>
                  </a:lnTo>
                  <a:lnTo>
                    <a:pt x="668" y="1579"/>
                  </a:lnTo>
                  <a:lnTo>
                    <a:pt x="701" y="1726"/>
                  </a:lnTo>
                  <a:lnTo>
                    <a:pt x="737" y="1743"/>
                  </a:lnTo>
                  <a:lnTo>
                    <a:pt x="743" y="1726"/>
                  </a:lnTo>
                  <a:lnTo>
                    <a:pt x="974" y="1555"/>
                  </a:lnTo>
                  <a:lnTo>
                    <a:pt x="1109" y="1498"/>
                  </a:lnTo>
                  <a:lnTo>
                    <a:pt x="842" y="5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5" name="Freeform 191"/>
            <p:cNvSpPr>
              <a:spLocks/>
            </p:cNvSpPr>
            <p:nvPr/>
          </p:nvSpPr>
          <p:spPr bwMode="auto">
            <a:xfrm>
              <a:off x="5997180" y="3783807"/>
              <a:ext cx="788194" cy="553641"/>
            </a:xfrm>
            <a:custGeom>
              <a:avLst/>
              <a:gdLst>
                <a:gd name="T0" fmla="*/ 1038231 w 1987"/>
                <a:gd name="T1" fmla="*/ 112793 h 1394"/>
                <a:gd name="T2" fmla="*/ 1050925 w 1987"/>
                <a:gd name="T3" fmla="*/ 94789 h 1394"/>
                <a:gd name="T4" fmla="*/ 972648 w 1987"/>
                <a:gd name="T5" fmla="*/ 95318 h 1394"/>
                <a:gd name="T6" fmla="*/ 810804 w 1987"/>
                <a:gd name="T7" fmla="*/ 13768 h 1394"/>
                <a:gd name="T8" fmla="*/ 599773 w 1987"/>
                <a:gd name="T9" fmla="*/ 0 h 1394"/>
                <a:gd name="T10" fmla="*/ 487646 w 1987"/>
                <a:gd name="T11" fmla="*/ 49248 h 1394"/>
                <a:gd name="T12" fmla="*/ 346430 w 1987"/>
                <a:gd name="T13" fmla="*/ 129739 h 1394"/>
                <a:gd name="T14" fmla="*/ 328447 w 1987"/>
                <a:gd name="T15" fmla="*/ 144566 h 1394"/>
                <a:gd name="T16" fmla="*/ 328447 w 1987"/>
                <a:gd name="T17" fmla="*/ 192225 h 1394"/>
                <a:gd name="T18" fmla="*/ 179826 w 1987"/>
                <a:gd name="T19" fmla="*/ 308196 h 1394"/>
                <a:gd name="T20" fmla="*/ 179826 w 1987"/>
                <a:gd name="T21" fmla="*/ 347912 h 1394"/>
                <a:gd name="T22" fmla="*/ 0 w 1987"/>
                <a:gd name="T23" fmla="*/ 540138 h 1394"/>
                <a:gd name="T24" fmla="*/ 1587 w 1987"/>
                <a:gd name="T25" fmla="*/ 546492 h 1394"/>
                <a:gd name="T26" fmla="*/ 25916 w 1987"/>
                <a:gd name="T27" fmla="*/ 625395 h 1394"/>
                <a:gd name="T28" fmla="*/ 63468 w 1987"/>
                <a:gd name="T29" fmla="*/ 738188 h 1394"/>
                <a:gd name="T30" fmla="*/ 66641 w 1987"/>
                <a:gd name="T31" fmla="*/ 737129 h 1394"/>
                <a:gd name="T32" fmla="*/ 103136 w 1987"/>
                <a:gd name="T33" fmla="*/ 692647 h 1394"/>
                <a:gd name="T34" fmla="*/ 163959 w 1987"/>
                <a:gd name="T35" fmla="*/ 623806 h 1394"/>
                <a:gd name="T36" fmla="*/ 269739 w 1987"/>
                <a:gd name="T37" fmla="*/ 546492 h 1394"/>
                <a:gd name="T38" fmla="*/ 324216 w 1987"/>
                <a:gd name="T39" fmla="*/ 468649 h 1394"/>
                <a:gd name="T40" fmla="*/ 595542 w 1987"/>
                <a:gd name="T41" fmla="*/ 301312 h 1394"/>
                <a:gd name="T42" fmla="*/ 608235 w 1987"/>
                <a:gd name="T43" fmla="*/ 298664 h 1394"/>
                <a:gd name="T44" fmla="*/ 614582 w 1987"/>
                <a:gd name="T45" fmla="*/ 293369 h 1394"/>
                <a:gd name="T46" fmla="*/ 648961 w 1987"/>
                <a:gd name="T47" fmla="*/ 277482 h 1394"/>
                <a:gd name="T48" fmla="*/ 799697 w 1987"/>
                <a:gd name="T49" fmla="*/ 177928 h 1394"/>
                <a:gd name="T50" fmla="*/ 810804 w 1987"/>
                <a:gd name="T51" fmla="*/ 176339 h 1394"/>
                <a:gd name="T52" fmla="*/ 972648 w 1987"/>
                <a:gd name="T53" fmla="*/ 140859 h 1394"/>
                <a:gd name="T54" fmla="*/ 1029769 w 1987"/>
                <a:gd name="T55" fmla="*/ 112793 h 1394"/>
                <a:gd name="T56" fmla="*/ 1038231 w 1987"/>
                <a:gd name="T57" fmla="*/ 112793 h 13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87" h="1394">
                  <a:moveTo>
                    <a:pt x="1963" y="213"/>
                  </a:moveTo>
                  <a:lnTo>
                    <a:pt x="1987" y="179"/>
                  </a:lnTo>
                  <a:lnTo>
                    <a:pt x="1839" y="180"/>
                  </a:lnTo>
                  <a:lnTo>
                    <a:pt x="1533" y="26"/>
                  </a:lnTo>
                  <a:lnTo>
                    <a:pt x="1134" y="0"/>
                  </a:lnTo>
                  <a:lnTo>
                    <a:pt x="922" y="93"/>
                  </a:lnTo>
                  <a:lnTo>
                    <a:pt x="655" y="245"/>
                  </a:lnTo>
                  <a:lnTo>
                    <a:pt x="621" y="273"/>
                  </a:lnTo>
                  <a:lnTo>
                    <a:pt x="621" y="363"/>
                  </a:lnTo>
                  <a:lnTo>
                    <a:pt x="340" y="582"/>
                  </a:lnTo>
                  <a:lnTo>
                    <a:pt x="340" y="657"/>
                  </a:lnTo>
                  <a:lnTo>
                    <a:pt x="0" y="1020"/>
                  </a:lnTo>
                  <a:lnTo>
                    <a:pt x="3" y="1032"/>
                  </a:lnTo>
                  <a:lnTo>
                    <a:pt x="49" y="1181"/>
                  </a:lnTo>
                  <a:lnTo>
                    <a:pt x="120" y="1394"/>
                  </a:lnTo>
                  <a:lnTo>
                    <a:pt x="126" y="1392"/>
                  </a:lnTo>
                  <a:lnTo>
                    <a:pt x="195" y="1308"/>
                  </a:lnTo>
                  <a:lnTo>
                    <a:pt x="310" y="1178"/>
                  </a:lnTo>
                  <a:lnTo>
                    <a:pt x="510" y="1032"/>
                  </a:lnTo>
                  <a:lnTo>
                    <a:pt x="613" y="885"/>
                  </a:lnTo>
                  <a:lnTo>
                    <a:pt x="1126" y="569"/>
                  </a:lnTo>
                  <a:lnTo>
                    <a:pt x="1150" y="564"/>
                  </a:lnTo>
                  <a:lnTo>
                    <a:pt x="1162" y="554"/>
                  </a:lnTo>
                  <a:lnTo>
                    <a:pt x="1227" y="524"/>
                  </a:lnTo>
                  <a:lnTo>
                    <a:pt x="1512" y="336"/>
                  </a:lnTo>
                  <a:lnTo>
                    <a:pt x="1533" y="333"/>
                  </a:lnTo>
                  <a:lnTo>
                    <a:pt x="1839" y="266"/>
                  </a:lnTo>
                  <a:lnTo>
                    <a:pt x="1947" y="213"/>
                  </a:lnTo>
                  <a:lnTo>
                    <a:pt x="1963" y="213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6" name="Freeform 192"/>
            <p:cNvSpPr>
              <a:spLocks/>
            </p:cNvSpPr>
            <p:nvPr/>
          </p:nvSpPr>
          <p:spPr bwMode="auto">
            <a:xfrm>
              <a:off x="7038976" y="3962401"/>
              <a:ext cx="510779" cy="461963"/>
            </a:xfrm>
            <a:custGeom>
              <a:avLst/>
              <a:gdLst>
                <a:gd name="T0" fmla="*/ 577402 w 1288"/>
                <a:gd name="T1" fmla="*/ 323572 h 1165"/>
                <a:gd name="T2" fmla="*/ 308265 w 1288"/>
                <a:gd name="T3" fmla="*/ 101513 h 1165"/>
                <a:gd name="T4" fmla="*/ 299805 w 1288"/>
                <a:gd name="T5" fmla="*/ 94111 h 1165"/>
                <a:gd name="T6" fmla="*/ 231595 w 1288"/>
                <a:gd name="T7" fmla="*/ 38596 h 1165"/>
                <a:gd name="T8" fmla="*/ 185593 w 1288"/>
                <a:gd name="T9" fmla="*/ 0 h 1165"/>
                <a:gd name="T10" fmla="*/ 0 w 1288"/>
                <a:gd name="T11" fmla="*/ 138523 h 1165"/>
                <a:gd name="T12" fmla="*/ 141178 w 1288"/>
                <a:gd name="T13" fmla="*/ 615950 h 1165"/>
                <a:gd name="T14" fmla="*/ 144879 w 1288"/>
                <a:gd name="T15" fmla="*/ 614364 h 1165"/>
                <a:gd name="T16" fmla="*/ 312495 w 1288"/>
                <a:gd name="T17" fmla="*/ 544045 h 1165"/>
                <a:gd name="T18" fmla="*/ 479582 w 1288"/>
                <a:gd name="T19" fmla="*/ 513908 h 1165"/>
                <a:gd name="T20" fmla="*/ 681038 w 1288"/>
                <a:gd name="T21" fmla="*/ 410810 h 1165"/>
                <a:gd name="T22" fmla="*/ 611242 w 1288"/>
                <a:gd name="T23" fmla="*/ 333618 h 1165"/>
                <a:gd name="T24" fmla="*/ 577402 w 1288"/>
                <a:gd name="T25" fmla="*/ 323572 h 1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8" h="1165">
                  <a:moveTo>
                    <a:pt x="1092" y="612"/>
                  </a:moveTo>
                  <a:lnTo>
                    <a:pt x="583" y="192"/>
                  </a:lnTo>
                  <a:lnTo>
                    <a:pt x="567" y="178"/>
                  </a:lnTo>
                  <a:lnTo>
                    <a:pt x="438" y="73"/>
                  </a:lnTo>
                  <a:lnTo>
                    <a:pt x="351" y="0"/>
                  </a:lnTo>
                  <a:lnTo>
                    <a:pt x="0" y="262"/>
                  </a:lnTo>
                  <a:lnTo>
                    <a:pt x="267" y="1165"/>
                  </a:lnTo>
                  <a:lnTo>
                    <a:pt x="274" y="1162"/>
                  </a:lnTo>
                  <a:lnTo>
                    <a:pt x="591" y="1029"/>
                  </a:lnTo>
                  <a:lnTo>
                    <a:pt x="907" y="972"/>
                  </a:lnTo>
                  <a:lnTo>
                    <a:pt x="1288" y="777"/>
                  </a:lnTo>
                  <a:lnTo>
                    <a:pt x="1156" y="631"/>
                  </a:lnTo>
                  <a:lnTo>
                    <a:pt x="1092" y="61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7" name="Freeform 193"/>
            <p:cNvSpPr>
              <a:spLocks/>
            </p:cNvSpPr>
            <p:nvPr/>
          </p:nvSpPr>
          <p:spPr bwMode="auto">
            <a:xfrm>
              <a:off x="6074569" y="3868341"/>
              <a:ext cx="734616" cy="579834"/>
            </a:xfrm>
            <a:custGeom>
              <a:avLst/>
              <a:gdLst>
                <a:gd name="T0" fmla="*/ 979488 w 1852"/>
                <a:gd name="T1" fmla="*/ 514172 h 1460"/>
                <a:gd name="T2" fmla="*/ 839863 w 1852"/>
                <a:gd name="T3" fmla="*/ 433684 h 1460"/>
                <a:gd name="T4" fmla="*/ 854143 w 1852"/>
                <a:gd name="T5" fmla="*/ 347371 h 1460"/>
                <a:gd name="T6" fmla="*/ 869481 w 1852"/>
                <a:gd name="T7" fmla="*/ 337839 h 1460"/>
                <a:gd name="T8" fmla="*/ 906502 w 1852"/>
                <a:gd name="T9" fmla="*/ 219225 h 1460"/>
                <a:gd name="T10" fmla="*/ 935062 w 1852"/>
                <a:gd name="T11" fmla="*/ 0 h 1460"/>
                <a:gd name="T12" fmla="*/ 926600 w 1852"/>
                <a:gd name="T13" fmla="*/ 0 h 1460"/>
                <a:gd name="T14" fmla="*/ 869481 w 1852"/>
                <a:gd name="T15" fmla="*/ 28065 h 1460"/>
                <a:gd name="T16" fmla="*/ 707643 w 1852"/>
                <a:gd name="T17" fmla="*/ 63543 h 1460"/>
                <a:gd name="T18" fmla="*/ 696537 w 1852"/>
                <a:gd name="T19" fmla="*/ 65132 h 1460"/>
                <a:gd name="T20" fmla="*/ 545805 w 1852"/>
                <a:gd name="T21" fmla="*/ 164683 h 1460"/>
                <a:gd name="T22" fmla="*/ 511428 w 1852"/>
                <a:gd name="T23" fmla="*/ 180569 h 1460"/>
                <a:gd name="T24" fmla="*/ 505082 w 1852"/>
                <a:gd name="T25" fmla="*/ 185865 h 1460"/>
                <a:gd name="T26" fmla="*/ 492388 w 1852"/>
                <a:gd name="T27" fmla="*/ 188512 h 1460"/>
                <a:gd name="T28" fmla="*/ 221072 w 1852"/>
                <a:gd name="T29" fmla="*/ 355843 h 1460"/>
                <a:gd name="T30" fmla="*/ 166598 w 1852"/>
                <a:gd name="T31" fmla="*/ 433684 h 1460"/>
                <a:gd name="T32" fmla="*/ 60821 w 1852"/>
                <a:gd name="T33" fmla="*/ 510995 h 1460"/>
                <a:gd name="T34" fmla="*/ 0 w 1852"/>
                <a:gd name="T35" fmla="*/ 579834 h 1460"/>
                <a:gd name="T36" fmla="*/ 30146 w 1852"/>
                <a:gd name="T37" fmla="*/ 649202 h 1460"/>
                <a:gd name="T38" fmla="*/ 60821 w 1852"/>
                <a:gd name="T39" fmla="*/ 687328 h 1460"/>
                <a:gd name="T40" fmla="*/ 66639 w 1852"/>
                <a:gd name="T41" fmla="*/ 773112 h 1460"/>
                <a:gd name="T42" fmla="*/ 276605 w 1852"/>
                <a:gd name="T43" fmla="*/ 622196 h 1460"/>
                <a:gd name="T44" fmla="*/ 384497 w 1852"/>
                <a:gd name="T45" fmla="*/ 544356 h 1460"/>
                <a:gd name="T46" fmla="*/ 384497 w 1852"/>
                <a:gd name="T47" fmla="*/ 568184 h 1460"/>
                <a:gd name="T48" fmla="*/ 333724 w 1852"/>
                <a:gd name="T49" fmla="*/ 639671 h 1460"/>
                <a:gd name="T50" fmla="*/ 384497 w 1852"/>
                <a:gd name="T51" fmla="*/ 619019 h 1460"/>
                <a:gd name="T52" fmla="*/ 869481 w 1852"/>
                <a:gd name="T53" fmla="*/ 552299 h 1460"/>
                <a:gd name="T54" fmla="*/ 939822 w 1852"/>
                <a:gd name="T55" fmla="*/ 531647 h 1460"/>
                <a:gd name="T56" fmla="*/ 948813 w 1852"/>
                <a:gd name="T57" fmla="*/ 527411 h 1460"/>
                <a:gd name="T58" fmla="*/ 979488 w 1852"/>
                <a:gd name="T59" fmla="*/ 514172 h 14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52" h="1460">
                  <a:moveTo>
                    <a:pt x="1852" y="971"/>
                  </a:moveTo>
                  <a:lnTo>
                    <a:pt x="1588" y="819"/>
                  </a:lnTo>
                  <a:lnTo>
                    <a:pt x="1615" y="656"/>
                  </a:lnTo>
                  <a:lnTo>
                    <a:pt x="1644" y="638"/>
                  </a:lnTo>
                  <a:lnTo>
                    <a:pt x="1714" y="414"/>
                  </a:lnTo>
                  <a:lnTo>
                    <a:pt x="1768" y="0"/>
                  </a:lnTo>
                  <a:lnTo>
                    <a:pt x="1752" y="0"/>
                  </a:lnTo>
                  <a:lnTo>
                    <a:pt x="1644" y="53"/>
                  </a:lnTo>
                  <a:lnTo>
                    <a:pt x="1338" y="120"/>
                  </a:lnTo>
                  <a:lnTo>
                    <a:pt x="1317" y="123"/>
                  </a:lnTo>
                  <a:lnTo>
                    <a:pt x="1032" y="311"/>
                  </a:lnTo>
                  <a:lnTo>
                    <a:pt x="967" y="341"/>
                  </a:lnTo>
                  <a:lnTo>
                    <a:pt x="955" y="351"/>
                  </a:lnTo>
                  <a:lnTo>
                    <a:pt x="931" y="356"/>
                  </a:lnTo>
                  <a:lnTo>
                    <a:pt x="418" y="672"/>
                  </a:lnTo>
                  <a:lnTo>
                    <a:pt x="315" y="819"/>
                  </a:lnTo>
                  <a:lnTo>
                    <a:pt x="115" y="965"/>
                  </a:lnTo>
                  <a:lnTo>
                    <a:pt x="0" y="1095"/>
                  </a:lnTo>
                  <a:lnTo>
                    <a:pt x="57" y="1226"/>
                  </a:lnTo>
                  <a:lnTo>
                    <a:pt x="115" y="1298"/>
                  </a:lnTo>
                  <a:lnTo>
                    <a:pt x="126" y="1460"/>
                  </a:lnTo>
                  <a:lnTo>
                    <a:pt x="523" y="1175"/>
                  </a:lnTo>
                  <a:lnTo>
                    <a:pt x="727" y="1028"/>
                  </a:lnTo>
                  <a:lnTo>
                    <a:pt x="727" y="1073"/>
                  </a:lnTo>
                  <a:lnTo>
                    <a:pt x="631" y="1208"/>
                  </a:lnTo>
                  <a:lnTo>
                    <a:pt x="727" y="1169"/>
                  </a:lnTo>
                  <a:lnTo>
                    <a:pt x="1644" y="1043"/>
                  </a:lnTo>
                  <a:lnTo>
                    <a:pt x="1777" y="1004"/>
                  </a:lnTo>
                  <a:lnTo>
                    <a:pt x="1794" y="996"/>
                  </a:lnTo>
                  <a:lnTo>
                    <a:pt x="1852" y="9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8" name="Freeform 194"/>
            <p:cNvSpPr>
              <a:spLocks/>
            </p:cNvSpPr>
            <p:nvPr/>
          </p:nvSpPr>
          <p:spPr bwMode="auto">
            <a:xfrm>
              <a:off x="6380561" y="3532586"/>
              <a:ext cx="540544" cy="322659"/>
            </a:xfrm>
            <a:custGeom>
              <a:avLst/>
              <a:gdLst>
                <a:gd name="T0" fmla="*/ 646642 w 1362"/>
                <a:gd name="T1" fmla="*/ 238361 h 814"/>
                <a:gd name="T2" fmla="*/ 720725 w 1362"/>
                <a:gd name="T3" fmla="*/ 13213 h 814"/>
                <a:gd name="T4" fmla="*/ 649288 w 1362"/>
                <a:gd name="T5" fmla="*/ 0 h 814"/>
                <a:gd name="T6" fmla="*/ 623888 w 1362"/>
                <a:gd name="T7" fmla="*/ 7928 h 814"/>
                <a:gd name="T8" fmla="*/ 611717 w 1362"/>
                <a:gd name="T9" fmla="*/ 4757 h 814"/>
                <a:gd name="T10" fmla="*/ 300038 w 1362"/>
                <a:gd name="T11" fmla="*/ 57608 h 814"/>
                <a:gd name="T12" fmla="*/ 0 w 1362"/>
                <a:gd name="T13" fmla="*/ 141114 h 814"/>
                <a:gd name="T14" fmla="*/ 1588 w 1362"/>
                <a:gd name="T15" fmla="*/ 238361 h 814"/>
                <a:gd name="T16" fmla="*/ 3175 w 1362"/>
                <a:gd name="T17" fmla="*/ 321866 h 814"/>
                <a:gd name="T18" fmla="*/ 88900 w 1362"/>
                <a:gd name="T19" fmla="*/ 335079 h 814"/>
                <a:gd name="T20" fmla="*/ 300038 w 1362"/>
                <a:gd name="T21" fmla="*/ 348821 h 814"/>
                <a:gd name="T22" fmla="*/ 461962 w 1362"/>
                <a:gd name="T23" fmla="*/ 430212 h 814"/>
                <a:gd name="T24" fmla="*/ 540279 w 1362"/>
                <a:gd name="T25" fmla="*/ 429683 h 814"/>
                <a:gd name="T26" fmla="*/ 623888 w 1362"/>
                <a:gd name="T27" fmla="*/ 336665 h 814"/>
                <a:gd name="T28" fmla="*/ 646642 w 1362"/>
                <a:gd name="T29" fmla="*/ 238361 h 8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2" h="814">
                  <a:moveTo>
                    <a:pt x="1222" y="451"/>
                  </a:moveTo>
                  <a:lnTo>
                    <a:pt x="1362" y="25"/>
                  </a:lnTo>
                  <a:lnTo>
                    <a:pt x="1227" y="0"/>
                  </a:lnTo>
                  <a:lnTo>
                    <a:pt x="1179" y="15"/>
                  </a:lnTo>
                  <a:lnTo>
                    <a:pt x="1156" y="9"/>
                  </a:lnTo>
                  <a:lnTo>
                    <a:pt x="567" y="109"/>
                  </a:lnTo>
                  <a:lnTo>
                    <a:pt x="0" y="267"/>
                  </a:lnTo>
                  <a:lnTo>
                    <a:pt x="3" y="451"/>
                  </a:lnTo>
                  <a:lnTo>
                    <a:pt x="6" y="609"/>
                  </a:lnTo>
                  <a:lnTo>
                    <a:pt x="168" y="634"/>
                  </a:lnTo>
                  <a:lnTo>
                    <a:pt x="567" y="660"/>
                  </a:lnTo>
                  <a:lnTo>
                    <a:pt x="873" y="814"/>
                  </a:lnTo>
                  <a:lnTo>
                    <a:pt x="1021" y="813"/>
                  </a:lnTo>
                  <a:lnTo>
                    <a:pt x="1179" y="637"/>
                  </a:lnTo>
                  <a:lnTo>
                    <a:pt x="1222" y="451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89" name="Freeform 195"/>
            <p:cNvSpPr>
              <a:spLocks/>
            </p:cNvSpPr>
            <p:nvPr/>
          </p:nvSpPr>
          <p:spPr bwMode="auto">
            <a:xfrm>
              <a:off x="6593684" y="4385072"/>
              <a:ext cx="870347" cy="651272"/>
            </a:xfrm>
            <a:custGeom>
              <a:avLst/>
              <a:gdLst>
                <a:gd name="T0" fmla="*/ 734484 w 2193"/>
                <a:gd name="T1" fmla="*/ 866774 h 1640"/>
                <a:gd name="T2" fmla="*/ 801688 w 2193"/>
                <a:gd name="T3" fmla="*/ 865715 h 1640"/>
                <a:gd name="T4" fmla="*/ 824971 w 2193"/>
                <a:gd name="T5" fmla="*/ 866774 h 1640"/>
                <a:gd name="T6" fmla="*/ 1160463 w 2193"/>
                <a:gd name="T7" fmla="*/ 866774 h 1640"/>
                <a:gd name="T8" fmla="*/ 823384 w 2193"/>
                <a:gd name="T9" fmla="*/ 387056 h 1640"/>
                <a:gd name="T10" fmla="*/ 655638 w 2193"/>
                <a:gd name="T11" fmla="*/ 290689 h 1640"/>
                <a:gd name="T12" fmla="*/ 537634 w 2193"/>
                <a:gd name="T13" fmla="*/ 182144 h 1640"/>
                <a:gd name="T14" fmla="*/ 518584 w 2193"/>
                <a:gd name="T15" fmla="*/ 173143 h 1640"/>
                <a:gd name="T16" fmla="*/ 501121 w 2193"/>
                <a:gd name="T17" fmla="*/ 95308 h 1640"/>
                <a:gd name="T18" fmla="*/ 359833 w 2193"/>
                <a:gd name="T19" fmla="*/ 0 h 1640"/>
                <a:gd name="T20" fmla="*/ 177271 w 2193"/>
                <a:gd name="T21" fmla="*/ 126548 h 1640"/>
                <a:gd name="T22" fmla="*/ 99483 w 2193"/>
                <a:gd name="T23" fmla="*/ 173143 h 1640"/>
                <a:gd name="T24" fmla="*/ 0 w 2193"/>
                <a:gd name="T25" fmla="*/ 268451 h 1640"/>
                <a:gd name="T26" fmla="*/ 164571 w 2193"/>
                <a:gd name="T27" fmla="*/ 387586 h 1640"/>
                <a:gd name="T28" fmla="*/ 234950 w 2193"/>
                <a:gd name="T29" fmla="*/ 634857 h 1640"/>
                <a:gd name="T30" fmla="*/ 177800 w 2193"/>
                <a:gd name="T31" fmla="*/ 868362 h 1640"/>
                <a:gd name="T32" fmla="*/ 280988 w 2193"/>
                <a:gd name="T33" fmla="*/ 867303 h 1640"/>
                <a:gd name="T34" fmla="*/ 310621 w 2193"/>
                <a:gd name="T35" fmla="*/ 868362 h 1640"/>
                <a:gd name="T36" fmla="*/ 452438 w 2193"/>
                <a:gd name="T37" fmla="*/ 867303 h 1640"/>
                <a:gd name="T38" fmla="*/ 530225 w 2193"/>
                <a:gd name="T39" fmla="*/ 867303 h 1640"/>
                <a:gd name="T40" fmla="*/ 688446 w 2193"/>
                <a:gd name="T41" fmla="*/ 866774 h 1640"/>
                <a:gd name="T42" fmla="*/ 734484 w 2193"/>
                <a:gd name="T43" fmla="*/ 866774 h 16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93" h="1640">
                  <a:moveTo>
                    <a:pt x="1388" y="1637"/>
                  </a:moveTo>
                  <a:lnTo>
                    <a:pt x="1515" y="1635"/>
                  </a:lnTo>
                  <a:lnTo>
                    <a:pt x="1559" y="1637"/>
                  </a:lnTo>
                  <a:lnTo>
                    <a:pt x="2193" y="1637"/>
                  </a:lnTo>
                  <a:lnTo>
                    <a:pt x="1556" y="731"/>
                  </a:lnTo>
                  <a:lnTo>
                    <a:pt x="1239" y="549"/>
                  </a:lnTo>
                  <a:lnTo>
                    <a:pt x="1016" y="344"/>
                  </a:lnTo>
                  <a:lnTo>
                    <a:pt x="980" y="327"/>
                  </a:lnTo>
                  <a:lnTo>
                    <a:pt x="947" y="180"/>
                  </a:lnTo>
                  <a:lnTo>
                    <a:pt x="680" y="0"/>
                  </a:lnTo>
                  <a:lnTo>
                    <a:pt x="335" y="239"/>
                  </a:lnTo>
                  <a:lnTo>
                    <a:pt x="188" y="327"/>
                  </a:lnTo>
                  <a:lnTo>
                    <a:pt x="0" y="507"/>
                  </a:lnTo>
                  <a:lnTo>
                    <a:pt x="311" y="732"/>
                  </a:lnTo>
                  <a:lnTo>
                    <a:pt x="444" y="1199"/>
                  </a:lnTo>
                  <a:lnTo>
                    <a:pt x="336" y="1640"/>
                  </a:lnTo>
                  <a:lnTo>
                    <a:pt x="531" y="1638"/>
                  </a:lnTo>
                  <a:lnTo>
                    <a:pt x="587" y="1640"/>
                  </a:lnTo>
                  <a:lnTo>
                    <a:pt x="855" y="1638"/>
                  </a:lnTo>
                  <a:lnTo>
                    <a:pt x="1002" y="1638"/>
                  </a:lnTo>
                  <a:lnTo>
                    <a:pt x="1301" y="1637"/>
                  </a:lnTo>
                  <a:lnTo>
                    <a:pt x="1388" y="1637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0" name="Freeform 196"/>
            <p:cNvSpPr>
              <a:spLocks/>
            </p:cNvSpPr>
            <p:nvPr/>
          </p:nvSpPr>
          <p:spPr bwMode="auto">
            <a:xfrm>
              <a:off x="7269958" y="3805240"/>
              <a:ext cx="884635" cy="694135"/>
            </a:xfrm>
            <a:custGeom>
              <a:avLst/>
              <a:gdLst>
                <a:gd name="T0" fmla="*/ 1069926 w 2228"/>
                <a:gd name="T1" fmla="*/ 571500 h 1749"/>
                <a:gd name="T2" fmla="*/ 962457 w 2228"/>
                <a:gd name="T3" fmla="*/ 746125 h 1749"/>
                <a:gd name="T4" fmla="*/ 931752 w 2228"/>
                <a:gd name="T5" fmla="*/ 768350 h 1749"/>
                <a:gd name="T6" fmla="*/ 894164 w 2228"/>
                <a:gd name="T7" fmla="*/ 794809 h 1749"/>
                <a:gd name="T8" fmla="*/ 732166 w 2228"/>
                <a:gd name="T9" fmla="*/ 925513 h 1749"/>
                <a:gd name="T10" fmla="*/ 552698 w 2228"/>
                <a:gd name="T11" fmla="*/ 769938 h 1749"/>
                <a:gd name="T12" fmla="*/ 507699 w 2228"/>
                <a:gd name="T13" fmla="*/ 731838 h 1749"/>
                <a:gd name="T14" fmla="*/ 373230 w 2228"/>
                <a:gd name="T15" fmla="*/ 620184 h 1749"/>
                <a:gd name="T16" fmla="*/ 303349 w 2228"/>
                <a:gd name="T17" fmla="*/ 542925 h 1749"/>
                <a:gd name="T18" fmla="*/ 269467 w 2228"/>
                <a:gd name="T19" fmla="*/ 532871 h 1749"/>
                <a:gd name="T20" fmla="*/ 0 w 2228"/>
                <a:gd name="T21" fmla="*/ 310621 h 1749"/>
                <a:gd name="T22" fmla="*/ 241408 w 2228"/>
                <a:gd name="T23" fmla="*/ 274108 h 1749"/>
                <a:gd name="T24" fmla="*/ 474876 w 2228"/>
                <a:gd name="T25" fmla="*/ 191558 h 1749"/>
                <a:gd name="T26" fmla="*/ 570169 w 2228"/>
                <a:gd name="T27" fmla="*/ 96308 h 1749"/>
                <a:gd name="T28" fmla="*/ 579168 w 2228"/>
                <a:gd name="T29" fmla="*/ 64558 h 1749"/>
                <a:gd name="T30" fmla="*/ 710990 w 2228"/>
                <a:gd name="T31" fmla="*/ 0 h 1749"/>
                <a:gd name="T32" fmla="*/ 808401 w 2228"/>
                <a:gd name="T33" fmla="*/ 85196 h 1749"/>
                <a:gd name="T34" fmla="*/ 969869 w 2228"/>
                <a:gd name="T35" fmla="*/ 218546 h 1749"/>
                <a:gd name="T36" fmla="*/ 1179513 w 2228"/>
                <a:gd name="T37" fmla="*/ 394759 h 1749"/>
                <a:gd name="T38" fmla="*/ 1140337 w 2228"/>
                <a:gd name="T39" fmla="*/ 458788 h 1749"/>
                <a:gd name="T40" fmla="*/ 1069926 w 2228"/>
                <a:gd name="T41" fmla="*/ 571500 h 17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28" h="1749">
                  <a:moveTo>
                    <a:pt x="2021" y="1080"/>
                  </a:moveTo>
                  <a:lnTo>
                    <a:pt x="1818" y="1410"/>
                  </a:lnTo>
                  <a:lnTo>
                    <a:pt x="1760" y="1452"/>
                  </a:lnTo>
                  <a:lnTo>
                    <a:pt x="1689" y="1502"/>
                  </a:lnTo>
                  <a:lnTo>
                    <a:pt x="1383" y="1749"/>
                  </a:lnTo>
                  <a:lnTo>
                    <a:pt x="1044" y="1455"/>
                  </a:lnTo>
                  <a:lnTo>
                    <a:pt x="959" y="1383"/>
                  </a:lnTo>
                  <a:lnTo>
                    <a:pt x="705" y="1172"/>
                  </a:lnTo>
                  <a:lnTo>
                    <a:pt x="573" y="1026"/>
                  </a:lnTo>
                  <a:lnTo>
                    <a:pt x="509" y="1007"/>
                  </a:lnTo>
                  <a:lnTo>
                    <a:pt x="0" y="587"/>
                  </a:lnTo>
                  <a:lnTo>
                    <a:pt x="456" y="518"/>
                  </a:lnTo>
                  <a:lnTo>
                    <a:pt x="897" y="362"/>
                  </a:lnTo>
                  <a:lnTo>
                    <a:pt x="1077" y="182"/>
                  </a:lnTo>
                  <a:lnTo>
                    <a:pt x="1094" y="122"/>
                  </a:lnTo>
                  <a:lnTo>
                    <a:pt x="1343" y="0"/>
                  </a:lnTo>
                  <a:lnTo>
                    <a:pt x="1527" y="161"/>
                  </a:lnTo>
                  <a:lnTo>
                    <a:pt x="1832" y="413"/>
                  </a:lnTo>
                  <a:lnTo>
                    <a:pt x="2228" y="746"/>
                  </a:lnTo>
                  <a:lnTo>
                    <a:pt x="2154" y="867"/>
                  </a:lnTo>
                  <a:lnTo>
                    <a:pt x="2021" y="1080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1" name="Freeform 197"/>
            <p:cNvSpPr>
              <a:spLocks/>
            </p:cNvSpPr>
            <p:nvPr/>
          </p:nvSpPr>
          <p:spPr bwMode="auto">
            <a:xfrm>
              <a:off x="8198644" y="3893345"/>
              <a:ext cx="738188" cy="720329"/>
            </a:xfrm>
            <a:custGeom>
              <a:avLst/>
              <a:gdLst>
                <a:gd name="T0" fmla="*/ 788882 w 1859"/>
                <a:gd name="T1" fmla="*/ 905934 h 1815"/>
                <a:gd name="T2" fmla="*/ 658637 w 1859"/>
                <a:gd name="T3" fmla="*/ 960438 h 1815"/>
                <a:gd name="T4" fmla="*/ 641166 w 1859"/>
                <a:gd name="T5" fmla="*/ 828146 h 1815"/>
                <a:gd name="T6" fmla="*/ 626870 w 1859"/>
                <a:gd name="T7" fmla="*/ 822325 h 1815"/>
                <a:gd name="T8" fmla="*/ 606751 w 1859"/>
                <a:gd name="T9" fmla="*/ 807509 h 1815"/>
                <a:gd name="T10" fmla="*/ 446327 w 1859"/>
                <a:gd name="T11" fmla="*/ 681038 h 1815"/>
                <a:gd name="T12" fmla="*/ 365321 w 1859"/>
                <a:gd name="T13" fmla="*/ 614363 h 1815"/>
                <a:gd name="T14" fmla="*/ 0 w 1859"/>
                <a:gd name="T15" fmla="*/ 325438 h 1815"/>
                <a:gd name="T16" fmla="*/ 77829 w 1859"/>
                <a:gd name="T17" fmla="*/ 228600 h 1815"/>
                <a:gd name="T18" fmla="*/ 93713 w 1859"/>
                <a:gd name="T19" fmla="*/ 209021 h 1815"/>
                <a:gd name="T20" fmla="*/ 195368 w 1859"/>
                <a:gd name="T21" fmla="*/ 123296 h 1815"/>
                <a:gd name="T22" fmla="*/ 219193 w 1859"/>
                <a:gd name="T23" fmla="*/ 102658 h 1815"/>
                <a:gd name="T24" fmla="*/ 281139 w 1859"/>
                <a:gd name="T25" fmla="*/ 53446 h 1815"/>
                <a:gd name="T26" fmla="*/ 371675 w 1859"/>
                <a:gd name="T27" fmla="*/ 0 h 1815"/>
                <a:gd name="T28" fmla="*/ 373263 w 1859"/>
                <a:gd name="T29" fmla="*/ 4233 h 1815"/>
                <a:gd name="T30" fmla="*/ 375910 w 1859"/>
                <a:gd name="T31" fmla="*/ 7408 h 1815"/>
                <a:gd name="T32" fmla="*/ 380675 w 1859"/>
                <a:gd name="T33" fmla="*/ 28575 h 1815"/>
                <a:gd name="T34" fmla="*/ 464858 w 1859"/>
                <a:gd name="T35" fmla="*/ 58738 h 1815"/>
                <a:gd name="T36" fmla="*/ 687228 w 1859"/>
                <a:gd name="T37" fmla="*/ 400050 h 1815"/>
                <a:gd name="T38" fmla="*/ 698876 w 1859"/>
                <a:gd name="T39" fmla="*/ 457200 h 1815"/>
                <a:gd name="T40" fmla="*/ 788882 w 1859"/>
                <a:gd name="T41" fmla="*/ 528638 h 1815"/>
                <a:gd name="T42" fmla="*/ 830709 w 1859"/>
                <a:gd name="T43" fmla="*/ 614363 h 1815"/>
                <a:gd name="T44" fmla="*/ 984250 w 1859"/>
                <a:gd name="T45" fmla="*/ 790575 h 1815"/>
                <a:gd name="T46" fmla="*/ 908009 w 1859"/>
                <a:gd name="T47" fmla="*/ 836084 h 1815"/>
                <a:gd name="T48" fmla="*/ 876242 w 1859"/>
                <a:gd name="T49" fmla="*/ 828675 h 1815"/>
                <a:gd name="T50" fmla="*/ 788882 w 1859"/>
                <a:gd name="T51" fmla="*/ 905934 h 18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59" h="1815">
                  <a:moveTo>
                    <a:pt x="1490" y="1712"/>
                  </a:moveTo>
                  <a:lnTo>
                    <a:pt x="1244" y="1815"/>
                  </a:lnTo>
                  <a:lnTo>
                    <a:pt x="1211" y="1565"/>
                  </a:lnTo>
                  <a:lnTo>
                    <a:pt x="1184" y="1554"/>
                  </a:lnTo>
                  <a:lnTo>
                    <a:pt x="1146" y="1526"/>
                  </a:lnTo>
                  <a:lnTo>
                    <a:pt x="843" y="1287"/>
                  </a:lnTo>
                  <a:lnTo>
                    <a:pt x="690" y="1161"/>
                  </a:lnTo>
                  <a:lnTo>
                    <a:pt x="0" y="615"/>
                  </a:lnTo>
                  <a:lnTo>
                    <a:pt x="147" y="432"/>
                  </a:lnTo>
                  <a:lnTo>
                    <a:pt x="177" y="395"/>
                  </a:lnTo>
                  <a:lnTo>
                    <a:pt x="369" y="233"/>
                  </a:lnTo>
                  <a:lnTo>
                    <a:pt x="414" y="194"/>
                  </a:lnTo>
                  <a:lnTo>
                    <a:pt x="531" y="101"/>
                  </a:lnTo>
                  <a:lnTo>
                    <a:pt x="702" y="0"/>
                  </a:lnTo>
                  <a:lnTo>
                    <a:pt x="705" y="8"/>
                  </a:lnTo>
                  <a:lnTo>
                    <a:pt x="710" y="14"/>
                  </a:lnTo>
                  <a:lnTo>
                    <a:pt x="719" y="54"/>
                  </a:lnTo>
                  <a:lnTo>
                    <a:pt x="878" y="111"/>
                  </a:lnTo>
                  <a:lnTo>
                    <a:pt x="1298" y="756"/>
                  </a:lnTo>
                  <a:lnTo>
                    <a:pt x="1320" y="864"/>
                  </a:lnTo>
                  <a:lnTo>
                    <a:pt x="1490" y="999"/>
                  </a:lnTo>
                  <a:lnTo>
                    <a:pt x="1569" y="1161"/>
                  </a:lnTo>
                  <a:lnTo>
                    <a:pt x="1859" y="1494"/>
                  </a:lnTo>
                  <a:lnTo>
                    <a:pt x="1715" y="1580"/>
                  </a:lnTo>
                  <a:lnTo>
                    <a:pt x="1655" y="1566"/>
                  </a:lnTo>
                  <a:lnTo>
                    <a:pt x="1490" y="17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2" name="Freeform 198"/>
            <p:cNvSpPr>
              <a:spLocks/>
            </p:cNvSpPr>
            <p:nvPr/>
          </p:nvSpPr>
          <p:spPr bwMode="auto">
            <a:xfrm>
              <a:off x="7565231" y="4364834"/>
              <a:ext cx="753666" cy="669131"/>
            </a:xfrm>
            <a:custGeom>
              <a:avLst/>
              <a:gdLst>
                <a:gd name="T0" fmla="*/ 697280 w 1898"/>
                <a:gd name="T1" fmla="*/ 628650 h 1686"/>
                <a:gd name="T2" fmla="*/ 699927 w 1898"/>
                <a:gd name="T3" fmla="*/ 693738 h 1686"/>
                <a:gd name="T4" fmla="*/ 687221 w 1898"/>
                <a:gd name="T5" fmla="*/ 696383 h 1686"/>
                <a:gd name="T6" fmla="*/ 662337 w 1898"/>
                <a:gd name="T7" fmla="*/ 701675 h 1686"/>
                <a:gd name="T8" fmla="*/ 501385 w 1898"/>
                <a:gd name="T9" fmla="*/ 823383 h 1686"/>
                <a:gd name="T10" fmla="*/ 500326 w 1898"/>
                <a:gd name="T11" fmla="*/ 823383 h 1686"/>
                <a:gd name="T12" fmla="*/ 489208 w 1898"/>
                <a:gd name="T13" fmla="*/ 842962 h 1686"/>
                <a:gd name="T14" fmla="*/ 477560 w 1898"/>
                <a:gd name="T15" fmla="*/ 867833 h 1686"/>
                <a:gd name="T16" fmla="*/ 469618 w 1898"/>
                <a:gd name="T17" fmla="*/ 891646 h 1686"/>
                <a:gd name="T18" fmla="*/ 450558 w 1898"/>
                <a:gd name="T19" fmla="*/ 891646 h 1686"/>
                <a:gd name="T20" fmla="*/ 338316 w 1898"/>
                <a:gd name="T21" fmla="*/ 891646 h 1686"/>
                <a:gd name="T22" fmla="*/ 204895 w 1898"/>
                <a:gd name="T23" fmla="*/ 892175 h 1686"/>
                <a:gd name="T24" fmla="*/ 0 w 1898"/>
                <a:gd name="T25" fmla="*/ 892175 h 1686"/>
                <a:gd name="T26" fmla="*/ 193248 w 1898"/>
                <a:gd name="T27" fmla="*/ 628650 h 1686"/>
                <a:gd name="T28" fmla="*/ 249369 w 1898"/>
                <a:gd name="T29" fmla="*/ 228600 h 1686"/>
                <a:gd name="T30" fmla="*/ 338316 w 1898"/>
                <a:gd name="T31" fmla="*/ 179388 h 1686"/>
                <a:gd name="T32" fmla="*/ 500326 w 1898"/>
                <a:gd name="T33" fmla="*/ 48683 h 1686"/>
                <a:gd name="T34" fmla="*/ 537917 w 1898"/>
                <a:gd name="T35" fmla="*/ 22225 h 1686"/>
                <a:gd name="T36" fmla="*/ 568625 w 1898"/>
                <a:gd name="T37" fmla="*/ 0 h 1686"/>
                <a:gd name="T38" fmla="*/ 662337 w 1898"/>
                <a:gd name="T39" fmla="*/ 18521 h 1686"/>
                <a:gd name="T40" fmla="*/ 824347 w 1898"/>
                <a:gd name="T41" fmla="*/ 192088 h 1686"/>
                <a:gd name="T42" fmla="*/ 1004888 w 1898"/>
                <a:gd name="T43" fmla="*/ 302683 h 1686"/>
                <a:gd name="T44" fmla="*/ 986357 w 1898"/>
                <a:gd name="T45" fmla="*/ 312738 h 1686"/>
                <a:gd name="T46" fmla="*/ 895822 w 1898"/>
                <a:gd name="T47" fmla="*/ 414337 h 1686"/>
                <a:gd name="T48" fmla="*/ 824347 w 1898"/>
                <a:gd name="T49" fmla="*/ 490537 h 1686"/>
                <a:gd name="T50" fmla="*/ 697280 w 1898"/>
                <a:gd name="T51" fmla="*/ 628650 h 16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98" h="1686">
                  <a:moveTo>
                    <a:pt x="1317" y="1188"/>
                  </a:moveTo>
                  <a:lnTo>
                    <a:pt x="1322" y="1311"/>
                  </a:lnTo>
                  <a:lnTo>
                    <a:pt x="1298" y="1316"/>
                  </a:lnTo>
                  <a:lnTo>
                    <a:pt x="1251" y="1326"/>
                  </a:lnTo>
                  <a:lnTo>
                    <a:pt x="947" y="1556"/>
                  </a:lnTo>
                  <a:lnTo>
                    <a:pt x="945" y="1556"/>
                  </a:lnTo>
                  <a:lnTo>
                    <a:pt x="924" y="1593"/>
                  </a:lnTo>
                  <a:lnTo>
                    <a:pt x="902" y="1640"/>
                  </a:lnTo>
                  <a:lnTo>
                    <a:pt x="887" y="1685"/>
                  </a:lnTo>
                  <a:lnTo>
                    <a:pt x="851" y="1685"/>
                  </a:lnTo>
                  <a:lnTo>
                    <a:pt x="639" y="1685"/>
                  </a:lnTo>
                  <a:lnTo>
                    <a:pt x="387" y="1686"/>
                  </a:lnTo>
                  <a:lnTo>
                    <a:pt x="0" y="1686"/>
                  </a:lnTo>
                  <a:lnTo>
                    <a:pt x="365" y="1188"/>
                  </a:lnTo>
                  <a:lnTo>
                    <a:pt x="471" y="432"/>
                  </a:lnTo>
                  <a:lnTo>
                    <a:pt x="639" y="339"/>
                  </a:lnTo>
                  <a:lnTo>
                    <a:pt x="945" y="92"/>
                  </a:lnTo>
                  <a:lnTo>
                    <a:pt x="1016" y="42"/>
                  </a:lnTo>
                  <a:lnTo>
                    <a:pt x="1074" y="0"/>
                  </a:lnTo>
                  <a:lnTo>
                    <a:pt x="1251" y="35"/>
                  </a:lnTo>
                  <a:lnTo>
                    <a:pt x="1557" y="363"/>
                  </a:lnTo>
                  <a:lnTo>
                    <a:pt x="1898" y="572"/>
                  </a:lnTo>
                  <a:lnTo>
                    <a:pt x="1863" y="591"/>
                  </a:lnTo>
                  <a:lnTo>
                    <a:pt x="1692" y="783"/>
                  </a:lnTo>
                  <a:lnTo>
                    <a:pt x="1557" y="927"/>
                  </a:lnTo>
                  <a:lnTo>
                    <a:pt x="1317" y="1188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3" name="Freeform 199"/>
            <p:cNvSpPr>
              <a:spLocks/>
            </p:cNvSpPr>
            <p:nvPr/>
          </p:nvSpPr>
          <p:spPr bwMode="auto">
            <a:xfrm>
              <a:off x="8087916" y="4592241"/>
              <a:ext cx="376238" cy="338138"/>
            </a:xfrm>
            <a:custGeom>
              <a:avLst/>
              <a:gdLst>
                <a:gd name="T0" fmla="*/ 501650 w 948"/>
                <a:gd name="T1" fmla="*/ 342498 h 853"/>
                <a:gd name="T2" fmla="*/ 494771 w 948"/>
                <a:gd name="T3" fmla="*/ 325585 h 853"/>
                <a:gd name="T4" fmla="*/ 450321 w 948"/>
                <a:gd name="T5" fmla="*/ 323999 h 853"/>
                <a:gd name="T6" fmla="*/ 450321 w 948"/>
                <a:gd name="T7" fmla="*/ 172835 h 853"/>
                <a:gd name="T8" fmla="*/ 410633 w 948"/>
                <a:gd name="T9" fmla="*/ 155393 h 853"/>
                <a:gd name="T10" fmla="*/ 415925 w 948"/>
                <a:gd name="T11" fmla="*/ 151164 h 853"/>
                <a:gd name="T12" fmla="*/ 377825 w 948"/>
                <a:gd name="T13" fmla="*/ 90910 h 853"/>
                <a:gd name="T14" fmla="*/ 373063 w 948"/>
                <a:gd name="T15" fmla="*/ 84039 h 853"/>
                <a:gd name="T16" fmla="*/ 307446 w 948"/>
                <a:gd name="T17" fmla="*/ 0 h 853"/>
                <a:gd name="T18" fmla="*/ 288925 w 948"/>
                <a:gd name="T19" fmla="*/ 10042 h 853"/>
                <a:gd name="T20" fmla="*/ 198438 w 948"/>
                <a:gd name="T21" fmla="*/ 111523 h 853"/>
                <a:gd name="T22" fmla="*/ 127000 w 948"/>
                <a:gd name="T23" fmla="*/ 187634 h 853"/>
                <a:gd name="T24" fmla="*/ 0 w 948"/>
                <a:gd name="T25" fmla="*/ 325585 h 853"/>
                <a:gd name="T26" fmla="*/ 2646 w 948"/>
                <a:gd name="T27" fmla="*/ 390596 h 853"/>
                <a:gd name="T28" fmla="*/ 23813 w 948"/>
                <a:gd name="T29" fmla="*/ 389010 h 853"/>
                <a:gd name="T30" fmla="*/ 127000 w 948"/>
                <a:gd name="T31" fmla="*/ 396938 h 853"/>
                <a:gd name="T32" fmla="*/ 168275 w 948"/>
                <a:gd name="T33" fmla="*/ 411209 h 853"/>
                <a:gd name="T34" fmla="*/ 236537 w 948"/>
                <a:gd name="T35" fmla="*/ 450850 h 853"/>
                <a:gd name="T36" fmla="*/ 288925 w 948"/>
                <a:gd name="T37" fmla="*/ 411209 h 853"/>
                <a:gd name="T38" fmla="*/ 450321 w 948"/>
                <a:gd name="T39" fmla="*/ 363640 h 853"/>
                <a:gd name="T40" fmla="*/ 501650 w 948"/>
                <a:gd name="T41" fmla="*/ 342498 h 8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48" h="853">
                  <a:moveTo>
                    <a:pt x="948" y="648"/>
                  </a:moveTo>
                  <a:lnTo>
                    <a:pt x="935" y="616"/>
                  </a:lnTo>
                  <a:lnTo>
                    <a:pt x="851" y="613"/>
                  </a:lnTo>
                  <a:lnTo>
                    <a:pt x="851" y="327"/>
                  </a:lnTo>
                  <a:lnTo>
                    <a:pt x="776" y="294"/>
                  </a:lnTo>
                  <a:lnTo>
                    <a:pt x="786" y="286"/>
                  </a:lnTo>
                  <a:lnTo>
                    <a:pt x="714" y="172"/>
                  </a:lnTo>
                  <a:lnTo>
                    <a:pt x="705" y="159"/>
                  </a:lnTo>
                  <a:lnTo>
                    <a:pt x="581" y="0"/>
                  </a:lnTo>
                  <a:lnTo>
                    <a:pt x="546" y="19"/>
                  </a:lnTo>
                  <a:lnTo>
                    <a:pt x="375" y="211"/>
                  </a:lnTo>
                  <a:lnTo>
                    <a:pt x="240" y="355"/>
                  </a:lnTo>
                  <a:lnTo>
                    <a:pt x="0" y="616"/>
                  </a:lnTo>
                  <a:lnTo>
                    <a:pt x="5" y="739"/>
                  </a:lnTo>
                  <a:lnTo>
                    <a:pt x="45" y="736"/>
                  </a:lnTo>
                  <a:lnTo>
                    <a:pt x="240" y="751"/>
                  </a:lnTo>
                  <a:lnTo>
                    <a:pt x="318" y="778"/>
                  </a:lnTo>
                  <a:lnTo>
                    <a:pt x="447" y="853"/>
                  </a:lnTo>
                  <a:lnTo>
                    <a:pt x="546" y="778"/>
                  </a:lnTo>
                  <a:lnTo>
                    <a:pt x="851" y="688"/>
                  </a:lnTo>
                  <a:lnTo>
                    <a:pt x="948" y="648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4" name="Freeform 200"/>
            <p:cNvSpPr>
              <a:spLocks/>
            </p:cNvSpPr>
            <p:nvPr/>
          </p:nvSpPr>
          <p:spPr bwMode="auto">
            <a:xfrm>
              <a:off x="7803358" y="3663556"/>
              <a:ext cx="541735" cy="473869"/>
            </a:xfrm>
            <a:custGeom>
              <a:avLst/>
              <a:gdLst>
                <a:gd name="T0" fmla="*/ 604924 w 1366"/>
                <a:gd name="T1" fmla="*/ 534988 h 1194"/>
                <a:gd name="T2" fmla="*/ 527193 w 1366"/>
                <a:gd name="T3" fmla="*/ 631825 h 1194"/>
                <a:gd name="T4" fmla="*/ 509215 w 1366"/>
                <a:gd name="T5" fmla="*/ 617538 h 1194"/>
                <a:gd name="T6" fmla="*/ 506571 w 1366"/>
                <a:gd name="T7" fmla="*/ 615950 h 1194"/>
                <a:gd name="T8" fmla="*/ 467970 w 1366"/>
                <a:gd name="T9" fmla="*/ 583671 h 1194"/>
                <a:gd name="T10" fmla="*/ 258573 w 1366"/>
                <a:gd name="T11" fmla="*/ 407458 h 1194"/>
                <a:gd name="T12" fmla="*/ 97295 w 1366"/>
                <a:gd name="T13" fmla="*/ 274108 h 1194"/>
                <a:gd name="T14" fmla="*/ 0 w 1366"/>
                <a:gd name="T15" fmla="*/ 188913 h 1194"/>
                <a:gd name="T16" fmla="*/ 21151 w 1366"/>
                <a:gd name="T17" fmla="*/ 177271 h 1194"/>
                <a:gd name="T18" fmla="*/ 172911 w 1366"/>
                <a:gd name="T19" fmla="*/ 88900 h 1194"/>
                <a:gd name="T20" fmla="*/ 203580 w 1366"/>
                <a:gd name="T21" fmla="*/ 63500 h 1194"/>
                <a:gd name="T22" fmla="*/ 295059 w 1366"/>
                <a:gd name="T23" fmla="*/ 15346 h 1194"/>
                <a:gd name="T24" fmla="*/ 364858 w 1366"/>
                <a:gd name="T25" fmla="*/ 0 h 1194"/>
                <a:gd name="T26" fmla="*/ 374376 w 1366"/>
                <a:gd name="T27" fmla="*/ 63500 h 1194"/>
                <a:gd name="T28" fmla="*/ 655158 w 1366"/>
                <a:gd name="T29" fmla="*/ 277813 h 1194"/>
                <a:gd name="T30" fmla="*/ 668377 w 1366"/>
                <a:gd name="T31" fmla="*/ 385763 h 1194"/>
                <a:gd name="T32" fmla="*/ 722313 w 1366"/>
                <a:gd name="T33" fmla="*/ 429683 h 1194"/>
                <a:gd name="T34" fmla="*/ 620787 w 1366"/>
                <a:gd name="T35" fmla="*/ 515408 h 1194"/>
                <a:gd name="T36" fmla="*/ 604924 w 1366"/>
                <a:gd name="T37" fmla="*/ 534988 h 11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6" h="1194">
                  <a:moveTo>
                    <a:pt x="1144" y="1011"/>
                  </a:moveTo>
                  <a:lnTo>
                    <a:pt x="997" y="1194"/>
                  </a:lnTo>
                  <a:lnTo>
                    <a:pt x="963" y="1167"/>
                  </a:lnTo>
                  <a:lnTo>
                    <a:pt x="958" y="1164"/>
                  </a:lnTo>
                  <a:lnTo>
                    <a:pt x="885" y="1103"/>
                  </a:lnTo>
                  <a:lnTo>
                    <a:pt x="489" y="770"/>
                  </a:lnTo>
                  <a:lnTo>
                    <a:pt x="184" y="518"/>
                  </a:lnTo>
                  <a:lnTo>
                    <a:pt x="0" y="357"/>
                  </a:lnTo>
                  <a:lnTo>
                    <a:pt x="40" y="335"/>
                  </a:lnTo>
                  <a:lnTo>
                    <a:pt x="327" y="168"/>
                  </a:lnTo>
                  <a:lnTo>
                    <a:pt x="385" y="120"/>
                  </a:lnTo>
                  <a:lnTo>
                    <a:pt x="558" y="29"/>
                  </a:lnTo>
                  <a:lnTo>
                    <a:pt x="690" y="0"/>
                  </a:lnTo>
                  <a:lnTo>
                    <a:pt x="708" y="120"/>
                  </a:lnTo>
                  <a:lnTo>
                    <a:pt x="1239" y="525"/>
                  </a:lnTo>
                  <a:lnTo>
                    <a:pt x="1264" y="729"/>
                  </a:lnTo>
                  <a:lnTo>
                    <a:pt x="1366" y="812"/>
                  </a:lnTo>
                  <a:lnTo>
                    <a:pt x="1174" y="974"/>
                  </a:lnTo>
                  <a:lnTo>
                    <a:pt x="1144" y="10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5" name="Freeform 201"/>
            <p:cNvSpPr>
              <a:spLocks/>
            </p:cNvSpPr>
            <p:nvPr/>
          </p:nvSpPr>
          <p:spPr bwMode="auto">
            <a:xfrm>
              <a:off x="8304612" y="3883820"/>
              <a:ext cx="2381" cy="1191"/>
            </a:xfrm>
            <a:custGeom>
              <a:avLst/>
              <a:gdLst>
                <a:gd name="T0" fmla="*/ 1058 w 6"/>
                <a:gd name="T1" fmla="*/ 1588 h 2"/>
                <a:gd name="T2" fmla="*/ 3175 w 6"/>
                <a:gd name="T3" fmla="*/ 0 h 2"/>
                <a:gd name="T4" fmla="*/ 0 w 6"/>
                <a:gd name="T5" fmla="*/ 1588 h 2"/>
                <a:gd name="T6" fmla="*/ 1058 w 6"/>
                <a:gd name="T7" fmla="*/ 1588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2" y="2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6" name="Freeform 202"/>
            <p:cNvSpPr>
              <a:spLocks/>
            </p:cNvSpPr>
            <p:nvPr/>
          </p:nvSpPr>
          <p:spPr bwMode="auto">
            <a:xfrm>
              <a:off x="7991475" y="4101704"/>
              <a:ext cx="661988" cy="603647"/>
            </a:xfrm>
            <a:custGeom>
              <a:avLst/>
              <a:gdLst>
                <a:gd name="T0" fmla="*/ 882650 w 1668"/>
                <a:gd name="T1" fmla="*/ 529876 h 1522"/>
                <a:gd name="T2" fmla="*/ 761471 w 1668"/>
                <a:gd name="T3" fmla="*/ 687464 h 1522"/>
                <a:gd name="T4" fmla="*/ 612775 w 1668"/>
                <a:gd name="T5" fmla="*/ 606555 h 1522"/>
                <a:gd name="T6" fmla="*/ 578908 w 1668"/>
                <a:gd name="T7" fmla="*/ 693810 h 1522"/>
                <a:gd name="T8" fmla="*/ 602721 w 1668"/>
                <a:gd name="T9" fmla="*/ 718665 h 1522"/>
                <a:gd name="T10" fmla="*/ 635000 w 1668"/>
                <a:gd name="T11" fmla="*/ 745634 h 1522"/>
                <a:gd name="T12" fmla="*/ 544513 w 1668"/>
                <a:gd name="T13" fmla="*/ 804862 h 1522"/>
                <a:gd name="T14" fmla="*/ 506412 w 1668"/>
                <a:gd name="T15" fmla="*/ 744577 h 1522"/>
                <a:gd name="T16" fmla="*/ 501650 w 1668"/>
                <a:gd name="T17" fmla="*/ 737702 h 1522"/>
                <a:gd name="T18" fmla="*/ 436033 w 1668"/>
                <a:gd name="T19" fmla="*/ 653620 h 1522"/>
                <a:gd name="T20" fmla="*/ 255587 w 1668"/>
                <a:gd name="T21" fmla="*/ 543097 h 1522"/>
                <a:gd name="T22" fmla="*/ 93663 w 1668"/>
                <a:gd name="T23" fmla="*/ 369644 h 1522"/>
                <a:gd name="T24" fmla="*/ 0 w 1668"/>
                <a:gd name="T25" fmla="*/ 351136 h 1522"/>
                <a:gd name="T26" fmla="*/ 107421 w 1668"/>
                <a:gd name="T27" fmla="*/ 176625 h 1522"/>
                <a:gd name="T28" fmla="*/ 177800 w 1668"/>
                <a:gd name="T29" fmla="*/ 63987 h 1522"/>
                <a:gd name="T30" fmla="*/ 216958 w 1668"/>
                <a:gd name="T31" fmla="*/ 0 h 1522"/>
                <a:gd name="T32" fmla="*/ 255587 w 1668"/>
                <a:gd name="T33" fmla="*/ 32258 h 1522"/>
                <a:gd name="T34" fmla="*/ 258233 w 1668"/>
                <a:gd name="T35" fmla="*/ 33844 h 1522"/>
                <a:gd name="T36" fmla="*/ 276225 w 1668"/>
                <a:gd name="T37" fmla="*/ 48122 h 1522"/>
                <a:gd name="T38" fmla="*/ 641350 w 1668"/>
                <a:gd name="T39" fmla="*/ 336857 h 1522"/>
                <a:gd name="T40" fmla="*/ 722313 w 1668"/>
                <a:gd name="T41" fmla="*/ 403489 h 1522"/>
                <a:gd name="T42" fmla="*/ 882650 w 1668"/>
                <a:gd name="T43" fmla="*/ 529876 h 15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68" h="1522">
                  <a:moveTo>
                    <a:pt x="1668" y="1002"/>
                  </a:moveTo>
                  <a:lnTo>
                    <a:pt x="1439" y="1300"/>
                  </a:lnTo>
                  <a:lnTo>
                    <a:pt x="1158" y="1147"/>
                  </a:lnTo>
                  <a:lnTo>
                    <a:pt x="1094" y="1312"/>
                  </a:lnTo>
                  <a:lnTo>
                    <a:pt x="1139" y="1359"/>
                  </a:lnTo>
                  <a:lnTo>
                    <a:pt x="1200" y="1410"/>
                  </a:lnTo>
                  <a:lnTo>
                    <a:pt x="1029" y="1522"/>
                  </a:lnTo>
                  <a:lnTo>
                    <a:pt x="957" y="1408"/>
                  </a:lnTo>
                  <a:lnTo>
                    <a:pt x="948" y="1395"/>
                  </a:lnTo>
                  <a:lnTo>
                    <a:pt x="824" y="1236"/>
                  </a:lnTo>
                  <a:lnTo>
                    <a:pt x="483" y="1027"/>
                  </a:lnTo>
                  <a:lnTo>
                    <a:pt x="177" y="699"/>
                  </a:lnTo>
                  <a:lnTo>
                    <a:pt x="0" y="664"/>
                  </a:lnTo>
                  <a:lnTo>
                    <a:pt x="203" y="334"/>
                  </a:lnTo>
                  <a:lnTo>
                    <a:pt x="336" y="121"/>
                  </a:lnTo>
                  <a:lnTo>
                    <a:pt x="410" y="0"/>
                  </a:lnTo>
                  <a:lnTo>
                    <a:pt x="483" y="61"/>
                  </a:lnTo>
                  <a:lnTo>
                    <a:pt x="488" y="64"/>
                  </a:lnTo>
                  <a:lnTo>
                    <a:pt x="522" y="91"/>
                  </a:lnTo>
                  <a:lnTo>
                    <a:pt x="1212" y="637"/>
                  </a:lnTo>
                  <a:lnTo>
                    <a:pt x="1365" y="763"/>
                  </a:lnTo>
                  <a:lnTo>
                    <a:pt x="1668" y="10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7" name="Freeform 203"/>
            <p:cNvSpPr>
              <a:spLocks/>
            </p:cNvSpPr>
            <p:nvPr/>
          </p:nvSpPr>
          <p:spPr bwMode="auto">
            <a:xfrm>
              <a:off x="8396288" y="4499373"/>
              <a:ext cx="296466" cy="350044"/>
            </a:xfrm>
            <a:custGeom>
              <a:avLst/>
              <a:gdLst>
                <a:gd name="T0" fmla="*/ 363538 w 747"/>
                <a:gd name="T1" fmla="*/ 14817 h 882"/>
                <a:gd name="T2" fmla="*/ 343430 w 747"/>
                <a:gd name="T3" fmla="*/ 0 h 882"/>
                <a:gd name="T4" fmla="*/ 222250 w 747"/>
                <a:gd name="T5" fmla="*/ 157692 h 882"/>
                <a:gd name="T6" fmla="*/ 73554 w 747"/>
                <a:gd name="T7" fmla="*/ 76729 h 882"/>
                <a:gd name="T8" fmla="*/ 39688 w 747"/>
                <a:gd name="T9" fmla="*/ 164042 h 882"/>
                <a:gd name="T10" fmla="*/ 63500 w 747"/>
                <a:gd name="T11" fmla="*/ 188913 h 882"/>
                <a:gd name="T12" fmla="*/ 95779 w 747"/>
                <a:gd name="T13" fmla="*/ 215900 h 882"/>
                <a:gd name="T14" fmla="*/ 5292 w 747"/>
                <a:gd name="T15" fmla="*/ 275167 h 882"/>
                <a:gd name="T16" fmla="*/ 0 w 747"/>
                <a:gd name="T17" fmla="*/ 279400 h 882"/>
                <a:gd name="T18" fmla="*/ 39688 w 747"/>
                <a:gd name="T19" fmla="*/ 296863 h 882"/>
                <a:gd name="T20" fmla="*/ 39688 w 747"/>
                <a:gd name="T21" fmla="*/ 448204 h 882"/>
                <a:gd name="T22" fmla="*/ 84138 w 747"/>
                <a:gd name="T23" fmla="*/ 449792 h 882"/>
                <a:gd name="T24" fmla="*/ 91017 w 747"/>
                <a:gd name="T25" fmla="*/ 466725 h 882"/>
                <a:gd name="T26" fmla="*/ 101600 w 747"/>
                <a:gd name="T27" fmla="*/ 457200 h 882"/>
                <a:gd name="T28" fmla="*/ 106892 w 747"/>
                <a:gd name="T29" fmla="*/ 449792 h 882"/>
                <a:gd name="T30" fmla="*/ 181504 w 747"/>
                <a:gd name="T31" fmla="*/ 427567 h 882"/>
                <a:gd name="T32" fmla="*/ 194204 w 747"/>
                <a:gd name="T33" fmla="*/ 404813 h 882"/>
                <a:gd name="T34" fmla="*/ 196850 w 747"/>
                <a:gd name="T35" fmla="*/ 387350 h 882"/>
                <a:gd name="T36" fmla="*/ 201613 w 747"/>
                <a:gd name="T37" fmla="*/ 300038 h 882"/>
                <a:gd name="T38" fmla="*/ 267230 w 747"/>
                <a:gd name="T39" fmla="*/ 270404 h 882"/>
                <a:gd name="T40" fmla="*/ 286280 w 747"/>
                <a:gd name="T41" fmla="*/ 249237 h 882"/>
                <a:gd name="T42" fmla="*/ 292630 w 747"/>
                <a:gd name="T43" fmla="*/ 235479 h 882"/>
                <a:gd name="T44" fmla="*/ 363538 w 747"/>
                <a:gd name="T45" fmla="*/ 185738 h 882"/>
                <a:gd name="T46" fmla="*/ 395288 w 747"/>
                <a:gd name="T47" fmla="*/ 152929 h 882"/>
                <a:gd name="T48" fmla="*/ 377825 w 747"/>
                <a:gd name="T49" fmla="*/ 20638 h 882"/>
                <a:gd name="T50" fmla="*/ 363538 w 747"/>
                <a:gd name="T51" fmla="*/ 14817 h 8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7" h="882">
                  <a:moveTo>
                    <a:pt x="687" y="28"/>
                  </a:moveTo>
                  <a:lnTo>
                    <a:pt x="649" y="0"/>
                  </a:lnTo>
                  <a:lnTo>
                    <a:pt x="420" y="298"/>
                  </a:lnTo>
                  <a:lnTo>
                    <a:pt x="139" y="145"/>
                  </a:lnTo>
                  <a:lnTo>
                    <a:pt x="75" y="310"/>
                  </a:lnTo>
                  <a:lnTo>
                    <a:pt x="120" y="357"/>
                  </a:lnTo>
                  <a:lnTo>
                    <a:pt x="181" y="408"/>
                  </a:lnTo>
                  <a:lnTo>
                    <a:pt x="10" y="520"/>
                  </a:lnTo>
                  <a:lnTo>
                    <a:pt x="0" y="528"/>
                  </a:lnTo>
                  <a:lnTo>
                    <a:pt x="75" y="561"/>
                  </a:lnTo>
                  <a:lnTo>
                    <a:pt x="75" y="847"/>
                  </a:lnTo>
                  <a:lnTo>
                    <a:pt x="159" y="850"/>
                  </a:lnTo>
                  <a:lnTo>
                    <a:pt x="172" y="882"/>
                  </a:lnTo>
                  <a:lnTo>
                    <a:pt x="192" y="864"/>
                  </a:lnTo>
                  <a:lnTo>
                    <a:pt x="202" y="850"/>
                  </a:lnTo>
                  <a:lnTo>
                    <a:pt x="343" y="808"/>
                  </a:lnTo>
                  <a:lnTo>
                    <a:pt x="367" y="765"/>
                  </a:lnTo>
                  <a:lnTo>
                    <a:pt x="372" y="732"/>
                  </a:lnTo>
                  <a:lnTo>
                    <a:pt x="381" y="567"/>
                  </a:lnTo>
                  <a:lnTo>
                    <a:pt x="505" y="511"/>
                  </a:lnTo>
                  <a:lnTo>
                    <a:pt x="541" y="471"/>
                  </a:lnTo>
                  <a:lnTo>
                    <a:pt x="553" y="445"/>
                  </a:lnTo>
                  <a:lnTo>
                    <a:pt x="687" y="351"/>
                  </a:lnTo>
                  <a:lnTo>
                    <a:pt x="747" y="289"/>
                  </a:lnTo>
                  <a:lnTo>
                    <a:pt x="714" y="39"/>
                  </a:lnTo>
                  <a:lnTo>
                    <a:pt x="687" y="2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8" name="Freeform 204"/>
            <p:cNvSpPr>
              <a:spLocks/>
            </p:cNvSpPr>
            <p:nvPr/>
          </p:nvSpPr>
          <p:spPr bwMode="auto">
            <a:xfrm>
              <a:off x="8320088" y="2615804"/>
              <a:ext cx="644129" cy="656034"/>
            </a:xfrm>
            <a:custGeom>
              <a:avLst/>
              <a:gdLst>
                <a:gd name="T0" fmla="*/ 782156 w 1624"/>
                <a:gd name="T1" fmla="*/ 304455 h 1652"/>
                <a:gd name="T2" fmla="*/ 788502 w 1624"/>
                <a:gd name="T3" fmla="*/ 298101 h 1652"/>
                <a:gd name="T4" fmla="*/ 847732 w 1624"/>
                <a:gd name="T5" fmla="*/ 389173 h 1652"/>
                <a:gd name="T6" fmla="*/ 858838 w 1624"/>
                <a:gd name="T7" fmla="*/ 420412 h 1652"/>
                <a:gd name="T8" fmla="*/ 823934 w 1624"/>
                <a:gd name="T9" fmla="*/ 437885 h 1652"/>
                <a:gd name="T10" fmla="*/ 782156 w 1624"/>
                <a:gd name="T11" fmla="*/ 438415 h 1652"/>
                <a:gd name="T12" fmla="*/ 651003 w 1624"/>
                <a:gd name="T13" fmla="*/ 603615 h 1652"/>
                <a:gd name="T14" fmla="*/ 620331 w 1624"/>
                <a:gd name="T15" fmla="*/ 714278 h 1652"/>
                <a:gd name="T16" fmla="*/ 612398 w 1624"/>
                <a:gd name="T17" fmla="*/ 730692 h 1652"/>
                <a:gd name="T18" fmla="*/ 593889 w 1624"/>
                <a:gd name="T19" fmla="*/ 746576 h 1652"/>
                <a:gd name="T20" fmla="*/ 585956 w 1624"/>
                <a:gd name="T21" fmla="*/ 767226 h 1652"/>
                <a:gd name="T22" fmla="*/ 558456 w 1624"/>
                <a:gd name="T23" fmla="*/ 800584 h 1652"/>
                <a:gd name="T24" fmla="*/ 533072 w 1624"/>
                <a:gd name="T25" fmla="*/ 813292 h 1652"/>
                <a:gd name="T26" fmla="*/ 474899 w 1624"/>
                <a:gd name="T27" fmla="*/ 874712 h 1652"/>
                <a:gd name="T28" fmla="*/ 260719 w 1624"/>
                <a:gd name="T29" fmla="*/ 776227 h 1652"/>
                <a:gd name="T30" fmla="*/ 298795 w 1624"/>
                <a:gd name="T31" fmla="*/ 598849 h 1652"/>
                <a:gd name="T32" fmla="*/ 0 w 1624"/>
                <a:gd name="T33" fmla="*/ 622147 h 1652"/>
                <a:gd name="T34" fmla="*/ 25384 w 1624"/>
                <a:gd name="T35" fmla="*/ 389173 h 1652"/>
                <a:gd name="T36" fmla="*/ 124278 w 1624"/>
                <a:gd name="T37" fmla="*/ 389173 h 1652"/>
                <a:gd name="T38" fmla="*/ 141201 w 1624"/>
                <a:gd name="T39" fmla="*/ 314515 h 1652"/>
                <a:gd name="T40" fmla="*/ 245911 w 1624"/>
                <a:gd name="T41" fmla="*/ 217619 h 1652"/>
                <a:gd name="T42" fmla="*/ 374420 w 1624"/>
                <a:gd name="T43" fmla="*/ 0 h 1652"/>
                <a:gd name="T44" fmla="*/ 464851 w 1624"/>
                <a:gd name="T45" fmla="*/ 162023 h 1652"/>
                <a:gd name="T46" fmla="*/ 626677 w 1624"/>
                <a:gd name="T47" fmla="*/ 275863 h 1652"/>
                <a:gd name="T48" fmla="*/ 782156 w 1624"/>
                <a:gd name="T49" fmla="*/ 304455 h 1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24" h="1652">
                  <a:moveTo>
                    <a:pt x="1479" y="575"/>
                  </a:moveTo>
                  <a:lnTo>
                    <a:pt x="1491" y="563"/>
                  </a:lnTo>
                  <a:lnTo>
                    <a:pt x="1603" y="735"/>
                  </a:lnTo>
                  <a:lnTo>
                    <a:pt x="1624" y="794"/>
                  </a:lnTo>
                  <a:lnTo>
                    <a:pt x="1558" y="827"/>
                  </a:lnTo>
                  <a:lnTo>
                    <a:pt x="1479" y="828"/>
                  </a:lnTo>
                  <a:lnTo>
                    <a:pt x="1231" y="1140"/>
                  </a:lnTo>
                  <a:lnTo>
                    <a:pt x="1173" y="1349"/>
                  </a:lnTo>
                  <a:lnTo>
                    <a:pt x="1158" y="1380"/>
                  </a:lnTo>
                  <a:lnTo>
                    <a:pt x="1123" y="1410"/>
                  </a:lnTo>
                  <a:lnTo>
                    <a:pt x="1108" y="1449"/>
                  </a:lnTo>
                  <a:lnTo>
                    <a:pt x="1056" y="1512"/>
                  </a:lnTo>
                  <a:lnTo>
                    <a:pt x="1008" y="1536"/>
                  </a:lnTo>
                  <a:lnTo>
                    <a:pt x="898" y="1652"/>
                  </a:lnTo>
                  <a:lnTo>
                    <a:pt x="493" y="1466"/>
                  </a:lnTo>
                  <a:lnTo>
                    <a:pt x="565" y="1131"/>
                  </a:lnTo>
                  <a:lnTo>
                    <a:pt x="0" y="1175"/>
                  </a:lnTo>
                  <a:lnTo>
                    <a:pt x="48" y="735"/>
                  </a:lnTo>
                  <a:lnTo>
                    <a:pt x="235" y="735"/>
                  </a:lnTo>
                  <a:lnTo>
                    <a:pt x="267" y="594"/>
                  </a:lnTo>
                  <a:lnTo>
                    <a:pt x="465" y="411"/>
                  </a:lnTo>
                  <a:lnTo>
                    <a:pt x="708" y="0"/>
                  </a:lnTo>
                  <a:lnTo>
                    <a:pt x="879" y="306"/>
                  </a:lnTo>
                  <a:lnTo>
                    <a:pt x="1185" y="521"/>
                  </a:lnTo>
                  <a:lnTo>
                    <a:pt x="1479" y="575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99" name="Freeform 205"/>
            <p:cNvSpPr>
              <a:spLocks/>
            </p:cNvSpPr>
            <p:nvPr/>
          </p:nvSpPr>
          <p:spPr bwMode="auto">
            <a:xfrm>
              <a:off x="7699773" y="3232550"/>
              <a:ext cx="508397" cy="497681"/>
            </a:xfrm>
            <a:custGeom>
              <a:avLst/>
              <a:gdLst>
                <a:gd name="T0" fmla="*/ 503237 w 1281"/>
                <a:gd name="T1" fmla="*/ 574675 h 1254"/>
                <a:gd name="T2" fmla="*/ 511704 w 1281"/>
                <a:gd name="T3" fmla="*/ 574146 h 1254"/>
                <a:gd name="T4" fmla="*/ 520700 w 1281"/>
                <a:gd name="T5" fmla="*/ 565150 h 1254"/>
                <a:gd name="T6" fmla="*/ 677862 w 1281"/>
                <a:gd name="T7" fmla="*/ 528108 h 1254"/>
                <a:gd name="T8" fmla="*/ 571500 w 1281"/>
                <a:gd name="T9" fmla="*/ 294746 h 1254"/>
                <a:gd name="T10" fmla="*/ 654579 w 1281"/>
                <a:gd name="T11" fmla="*/ 237596 h 1254"/>
                <a:gd name="T12" fmla="*/ 452437 w 1281"/>
                <a:gd name="T13" fmla="*/ 0 h 1254"/>
                <a:gd name="T14" fmla="*/ 321204 w 1281"/>
                <a:gd name="T15" fmla="*/ 31750 h 1254"/>
                <a:gd name="T16" fmla="*/ 321204 w 1281"/>
                <a:gd name="T17" fmla="*/ 206375 h 1254"/>
                <a:gd name="T18" fmla="*/ 0 w 1281"/>
                <a:gd name="T19" fmla="*/ 358775 h 1254"/>
                <a:gd name="T20" fmla="*/ 144992 w 1281"/>
                <a:gd name="T21" fmla="*/ 524933 h 1254"/>
                <a:gd name="T22" fmla="*/ 279929 w 1281"/>
                <a:gd name="T23" fmla="*/ 638175 h 1254"/>
                <a:gd name="T24" fmla="*/ 311150 w 1281"/>
                <a:gd name="T25" fmla="*/ 663575 h 1254"/>
                <a:gd name="T26" fmla="*/ 341841 w 1281"/>
                <a:gd name="T27" fmla="*/ 638175 h 1254"/>
                <a:gd name="T28" fmla="*/ 433387 w 1281"/>
                <a:gd name="T29" fmla="*/ 590021 h 1254"/>
                <a:gd name="T30" fmla="*/ 503237 w 1281"/>
                <a:gd name="T31" fmla="*/ 574675 h 12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1" h="1254">
                  <a:moveTo>
                    <a:pt x="951" y="1086"/>
                  </a:moveTo>
                  <a:lnTo>
                    <a:pt x="967" y="1085"/>
                  </a:lnTo>
                  <a:lnTo>
                    <a:pt x="984" y="1068"/>
                  </a:lnTo>
                  <a:lnTo>
                    <a:pt x="1281" y="998"/>
                  </a:lnTo>
                  <a:lnTo>
                    <a:pt x="1080" y="557"/>
                  </a:lnTo>
                  <a:lnTo>
                    <a:pt x="1237" y="449"/>
                  </a:lnTo>
                  <a:lnTo>
                    <a:pt x="855" y="0"/>
                  </a:lnTo>
                  <a:lnTo>
                    <a:pt x="607" y="60"/>
                  </a:lnTo>
                  <a:lnTo>
                    <a:pt x="607" y="390"/>
                  </a:lnTo>
                  <a:lnTo>
                    <a:pt x="0" y="678"/>
                  </a:lnTo>
                  <a:lnTo>
                    <a:pt x="274" y="992"/>
                  </a:lnTo>
                  <a:lnTo>
                    <a:pt x="529" y="1206"/>
                  </a:lnTo>
                  <a:lnTo>
                    <a:pt x="588" y="1254"/>
                  </a:lnTo>
                  <a:lnTo>
                    <a:pt x="646" y="1206"/>
                  </a:lnTo>
                  <a:lnTo>
                    <a:pt x="819" y="1115"/>
                  </a:lnTo>
                  <a:lnTo>
                    <a:pt x="951" y="1086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0" name="Freeform 206"/>
            <p:cNvSpPr>
              <a:spLocks/>
            </p:cNvSpPr>
            <p:nvPr/>
          </p:nvSpPr>
          <p:spPr bwMode="auto">
            <a:xfrm>
              <a:off x="7858125" y="2564608"/>
              <a:ext cx="376238" cy="617935"/>
            </a:xfrm>
            <a:custGeom>
              <a:avLst/>
              <a:gdLst>
                <a:gd name="T0" fmla="*/ 482091 w 949"/>
                <a:gd name="T1" fmla="*/ 1588 h 1557"/>
                <a:gd name="T2" fmla="*/ 501650 w 949"/>
                <a:gd name="T3" fmla="*/ 457729 h 1557"/>
                <a:gd name="T4" fmla="*/ 490549 w 949"/>
                <a:gd name="T5" fmla="*/ 664105 h 1557"/>
                <a:gd name="T6" fmla="*/ 425530 w 949"/>
                <a:gd name="T7" fmla="*/ 703263 h 1557"/>
                <a:gd name="T8" fmla="*/ 306065 w 949"/>
                <a:gd name="T9" fmla="*/ 811742 h 1557"/>
                <a:gd name="T10" fmla="*/ 306065 w 949"/>
                <a:gd name="T11" fmla="*/ 812800 h 1557"/>
                <a:gd name="T12" fmla="*/ 302893 w 949"/>
                <a:gd name="T13" fmla="*/ 823913 h 1557"/>
                <a:gd name="T14" fmla="*/ 202986 w 949"/>
                <a:gd name="T15" fmla="*/ 647700 h 1557"/>
                <a:gd name="T16" fmla="*/ 190828 w 949"/>
                <a:gd name="T17" fmla="*/ 519113 h 1557"/>
                <a:gd name="T18" fmla="*/ 0 w 949"/>
                <a:gd name="T19" fmla="*/ 368829 h 1557"/>
                <a:gd name="T20" fmla="*/ 80877 w 949"/>
                <a:gd name="T21" fmla="*/ 233892 h 1557"/>
                <a:gd name="T22" fmla="*/ 41760 w 949"/>
                <a:gd name="T23" fmla="*/ 203200 h 1557"/>
                <a:gd name="T24" fmla="*/ 147482 w 949"/>
                <a:gd name="T25" fmla="*/ 0 h 1557"/>
                <a:gd name="T26" fmla="*/ 310822 w 949"/>
                <a:gd name="T27" fmla="*/ 529 h 1557"/>
                <a:gd name="T28" fmla="*/ 365269 w 949"/>
                <a:gd name="T29" fmla="*/ 529 h 1557"/>
                <a:gd name="T30" fmla="*/ 482091 w 949"/>
                <a:gd name="T31" fmla="*/ 1588 h 15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49" h="1557">
                  <a:moveTo>
                    <a:pt x="912" y="3"/>
                  </a:moveTo>
                  <a:lnTo>
                    <a:pt x="949" y="865"/>
                  </a:lnTo>
                  <a:lnTo>
                    <a:pt x="928" y="1255"/>
                  </a:lnTo>
                  <a:lnTo>
                    <a:pt x="805" y="1329"/>
                  </a:lnTo>
                  <a:lnTo>
                    <a:pt x="579" y="1534"/>
                  </a:lnTo>
                  <a:lnTo>
                    <a:pt x="579" y="1536"/>
                  </a:lnTo>
                  <a:lnTo>
                    <a:pt x="573" y="1557"/>
                  </a:lnTo>
                  <a:lnTo>
                    <a:pt x="384" y="1224"/>
                  </a:lnTo>
                  <a:lnTo>
                    <a:pt x="361" y="981"/>
                  </a:lnTo>
                  <a:lnTo>
                    <a:pt x="0" y="697"/>
                  </a:lnTo>
                  <a:lnTo>
                    <a:pt x="153" y="442"/>
                  </a:lnTo>
                  <a:lnTo>
                    <a:pt x="79" y="384"/>
                  </a:lnTo>
                  <a:lnTo>
                    <a:pt x="279" y="0"/>
                  </a:lnTo>
                  <a:lnTo>
                    <a:pt x="588" y="1"/>
                  </a:lnTo>
                  <a:lnTo>
                    <a:pt x="691" y="1"/>
                  </a:lnTo>
                  <a:lnTo>
                    <a:pt x="912" y="3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1" name="Freeform 207"/>
            <p:cNvSpPr>
              <a:spLocks/>
            </p:cNvSpPr>
            <p:nvPr/>
          </p:nvSpPr>
          <p:spPr bwMode="auto">
            <a:xfrm>
              <a:off x="7396164" y="2840833"/>
              <a:ext cx="689372" cy="675085"/>
            </a:xfrm>
            <a:custGeom>
              <a:avLst/>
              <a:gdLst>
                <a:gd name="T0" fmla="*/ 857250 w 1737"/>
                <a:gd name="T1" fmla="*/ 522288 h 1701"/>
                <a:gd name="T2" fmla="*/ 857250 w 1737"/>
                <a:gd name="T3" fmla="*/ 517525 h 1701"/>
                <a:gd name="T4" fmla="*/ 876830 w 1737"/>
                <a:gd name="T5" fmla="*/ 517525 h 1701"/>
                <a:gd name="T6" fmla="*/ 919163 w 1737"/>
                <a:gd name="T7" fmla="*/ 455084 h 1701"/>
                <a:gd name="T8" fmla="*/ 819150 w 1737"/>
                <a:gd name="T9" fmla="*/ 278871 h 1701"/>
                <a:gd name="T10" fmla="*/ 806980 w 1737"/>
                <a:gd name="T11" fmla="*/ 150283 h 1701"/>
                <a:gd name="T12" fmla="*/ 615950 w 1737"/>
                <a:gd name="T13" fmla="*/ 0 h 1701"/>
                <a:gd name="T14" fmla="*/ 613305 w 1737"/>
                <a:gd name="T15" fmla="*/ 3175 h 1701"/>
                <a:gd name="T16" fmla="*/ 390525 w 1737"/>
                <a:gd name="T17" fmla="*/ 73025 h 1701"/>
                <a:gd name="T18" fmla="*/ 36513 w 1737"/>
                <a:gd name="T19" fmla="*/ 85725 h 1701"/>
                <a:gd name="T20" fmla="*/ 34925 w 1737"/>
                <a:gd name="T21" fmla="*/ 88900 h 1701"/>
                <a:gd name="T22" fmla="*/ 17463 w 1737"/>
                <a:gd name="T23" fmla="*/ 146050 h 1701"/>
                <a:gd name="T24" fmla="*/ 0 w 1737"/>
                <a:gd name="T25" fmla="*/ 203200 h 1701"/>
                <a:gd name="T26" fmla="*/ 42863 w 1737"/>
                <a:gd name="T27" fmla="*/ 506413 h 1701"/>
                <a:gd name="T28" fmla="*/ 105304 w 1737"/>
                <a:gd name="T29" fmla="*/ 495300 h 1701"/>
                <a:gd name="T30" fmla="*/ 132292 w 1737"/>
                <a:gd name="T31" fmla="*/ 818621 h 1701"/>
                <a:gd name="T32" fmla="*/ 270404 w 1737"/>
                <a:gd name="T33" fmla="*/ 866246 h 1701"/>
                <a:gd name="T34" fmla="*/ 365125 w 1737"/>
                <a:gd name="T35" fmla="*/ 900113 h 1701"/>
                <a:gd name="T36" fmla="*/ 404813 w 1737"/>
                <a:gd name="T37" fmla="*/ 881063 h 1701"/>
                <a:gd name="T38" fmla="*/ 726017 w 1737"/>
                <a:gd name="T39" fmla="*/ 728663 h 1701"/>
                <a:gd name="T40" fmla="*/ 726017 w 1737"/>
                <a:gd name="T41" fmla="*/ 554038 h 1701"/>
                <a:gd name="T42" fmla="*/ 857250 w 1737"/>
                <a:gd name="T43" fmla="*/ 522288 h 17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7" h="1701">
                  <a:moveTo>
                    <a:pt x="1620" y="987"/>
                  </a:moveTo>
                  <a:lnTo>
                    <a:pt x="1620" y="978"/>
                  </a:lnTo>
                  <a:lnTo>
                    <a:pt x="1657" y="978"/>
                  </a:lnTo>
                  <a:lnTo>
                    <a:pt x="1737" y="860"/>
                  </a:lnTo>
                  <a:lnTo>
                    <a:pt x="1548" y="527"/>
                  </a:lnTo>
                  <a:lnTo>
                    <a:pt x="1525" y="284"/>
                  </a:lnTo>
                  <a:lnTo>
                    <a:pt x="1164" y="0"/>
                  </a:lnTo>
                  <a:lnTo>
                    <a:pt x="1159" y="6"/>
                  </a:lnTo>
                  <a:lnTo>
                    <a:pt x="738" y="138"/>
                  </a:lnTo>
                  <a:lnTo>
                    <a:pt x="69" y="162"/>
                  </a:lnTo>
                  <a:lnTo>
                    <a:pt x="66" y="168"/>
                  </a:lnTo>
                  <a:lnTo>
                    <a:pt x="33" y="276"/>
                  </a:lnTo>
                  <a:lnTo>
                    <a:pt x="0" y="384"/>
                  </a:lnTo>
                  <a:lnTo>
                    <a:pt x="81" y="957"/>
                  </a:lnTo>
                  <a:lnTo>
                    <a:pt x="199" y="936"/>
                  </a:lnTo>
                  <a:lnTo>
                    <a:pt x="250" y="1547"/>
                  </a:lnTo>
                  <a:lnTo>
                    <a:pt x="511" y="1637"/>
                  </a:lnTo>
                  <a:lnTo>
                    <a:pt x="690" y="1701"/>
                  </a:lnTo>
                  <a:lnTo>
                    <a:pt x="765" y="1665"/>
                  </a:lnTo>
                  <a:lnTo>
                    <a:pt x="1372" y="1377"/>
                  </a:lnTo>
                  <a:lnTo>
                    <a:pt x="1372" y="1047"/>
                  </a:lnTo>
                  <a:lnTo>
                    <a:pt x="1620" y="987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2" name="Freeform 208"/>
            <p:cNvSpPr>
              <a:spLocks/>
            </p:cNvSpPr>
            <p:nvPr/>
          </p:nvSpPr>
          <p:spPr bwMode="auto">
            <a:xfrm>
              <a:off x="8039100" y="3064670"/>
              <a:ext cx="661988" cy="564356"/>
            </a:xfrm>
            <a:custGeom>
              <a:avLst/>
              <a:gdLst>
                <a:gd name="T0" fmla="*/ 849842 w 1668"/>
                <a:gd name="T1" fmla="*/ 275890 h 1421"/>
                <a:gd name="T2" fmla="*/ 879475 w 1668"/>
                <a:gd name="T3" fmla="*/ 269535 h 1421"/>
                <a:gd name="T4" fmla="*/ 881062 w 1668"/>
                <a:gd name="T5" fmla="*/ 270065 h 1421"/>
                <a:gd name="T6" fmla="*/ 882650 w 1668"/>
                <a:gd name="T7" fmla="*/ 271654 h 1421"/>
                <a:gd name="T8" fmla="*/ 881062 w 1668"/>
                <a:gd name="T9" fmla="*/ 283833 h 1421"/>
                <a:gd name="T10" fmla="*/ 839787 w 1668"/>
                <a:gd name="T11" fmla="*/ 307662 h 1421"/>
                <a:gd name="T12" fmla="*/ 668867 w 1668"/>
                <a:gd name="T13" fmla="*/ 452226 h 1421"/>
                <a:gd name="T14" fmla="*/ 683154 w 1668"/>
                <a:gd name="T15" fmla="*/ 488765 h 1421"/>
                <a:gd name="T16" fmla="*/ 487892 w 1668"/>
                <a:gd name="T17" fmla="*/ 648156 h 1421"/>
                <a:gd name="T18" fmla="*/ 342900 w 1668"/>
                <a:gd name="T19" fmla="*/ 724409 h 1421"/>
                <a:gd name="T20" fmla="*/ 225425 w 1668"/>
                <a:gd name="T21" fmla="*/ 752475 h 1421"/>
                <a:gd name="T22" fmla="*/ 119062 w 1668"/>
                <a:gd name="T23" fmla="*/ 518948 h 1421"/>
                <a:gd name="T24" fmla="*/ 202142 w 1668"/>
                <a:gd name="T25" fmla="*/ 461758 h 1421"/>
                <a:gd name="T26" fmla="*/ 0 w 1668"/>
                <a:gd name="T27" fmla="*/ 223995 h 1421"/>
                <a:gd name="T28" fmla="*/ 0 w 1668"/>
                <a:gd name="T29" fmla="*/ 219229 h 1421"/>
                <a:gd name="T30" fmla="*/ 19579 w 1668"/>
                <a:gd name="T31" fmla="*/ 219229 h 1421"/>
                <a:gd name="T32" fmla="*/ 61912 w 1668"/>
                <a:gd name="T33" fmla="*/ 156744 h 1421"/>
                <a:gd name="T34" fmla="*/ 65087 w 1668"/>
                <a:gd name="T35" fmla="*/ 145623 h 1421"/>
                <a:gd name="T36" fmla="*/ 65087 w 1668"/>
                <a:gd name="T37" fmla="*/ 144564 h 1421"/>
                <a:gd name="T38" fmla="*/ 184679 w 1668"/>
                <a:gd name="T39" fmla="*/ 36009 h 1421"/>
                <a:gd name="T40" fmla="*/ 192617 w 1668"/>
                <a:gd name="T41" fmla="*/ 34950 h 1421"/>
                <a:gd name="T42" fmla="*/ 354542 w 1668"/>
                <a:gd name="T43" fmla="*/ 26477 h 1421"/>
                <a:gd name="T44" fmla="*/ 374650 w 1668"/>
                <a:gd name="T45" fmla="*/ 23300 h 1421"/>
                <a:gd name="T46" fmla="*/ 673629 w 1668"/>
                <a:gd name="T47" fmla="*/ 0 h 1421"/>
                <a:gd name="T48" fmla="*/ 635529 w 1668"/>
                <a:gd name="T49" fmla="*/ 177396 h 1421"/>
                <a:gd name="T50" fmla="*/ 849842 w 1668"/>
                <a:gd name="T51" fmla="*/ 275890 h 14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8" h="1421">
                  <a:moveTo>
                    <a:pt x="1606" y="521"/>
                  </a:moveTo>
                  <a:lnTo>
                    <a:pt x="1662" y="509"/>
                  </a:lnTo>
                  <a:lnTo>
                    <a:pt x="1665" y="510"/>
                  </a:lnTo>
                  <a:lnTo>
                    <a:pt x="1668" y="513"/>
                  </a:lnTo>
                  <a:lnTo>
                    <a:pt x="1665" y="536"/>
                  </a:lnTo>
                  <a:lnTo>
                    <a:pt x="1587" y="581"/>
                  </a:lnTo>
                  <a:lnTo>
                    <a:pt x="1264" y="854"/>
                  </a:lnTo>
                  <a:lnTo>
                    <a:pt x="1291" y="923"/>
                  </a:lnTo>
                  <a:lnTo>
                    <a:pt x="922" y="1224"/>
                  </a:lnTo>
                  <a:lnTo>
                    <a:pt x="648" y="1368"/>
                  </a:lnTo>
                  <a:lnTo>
                    <a:pt x="426" y="1421"/>
                  </a:lnTo>
                  <a:lnTo>
                    <a:pt x="225" y="980"/>
                  </a:lnTo>
                  <a:lnTo>
                    <a:pt x="382" y="872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37" y="414"/>
                  </a:lnTo>
                  <a:lnTo>
                    <a:pt x="117" y="296"/>
                  </a:lnTo>
                  <a:lnTo>
                    <a:pt x="123" y="275"/>
                  </a:lnTo>
                  <a:lnTo>
                    <a:pt x="123" y="273"/>
                  </a:lnTo>
                  <a:lnTo>
                    <a:pt x="349" y="68"/>
                  </a:lnTo>
                  <a:lnTo>
                    <a:pt x="364" y="66"/>
                  </a:lnTo>
                  <a:lnTo>
                    <a:pt x="670" y="50"/>
                  </a:lnTo>
                  <a:lnTo>
                    <a:pt x="708" y="44"/>
                  </a:lnTo>
                  <a:lnTo>
                    <a:pt x="1273" y="0"/>
                  </a:lnTo>
                  <a:lnTo>
                    <a:pt x="1201" y="335"/>
                  </a:lnTo>
                  <a:lnTo>
                    <a:pt x="1606" y="521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3" name="Freeform 209"/>
            <p:cNvSpPr>
              <a:spLocks/>
            </p:cNvSpPr>
            <p:nvPr/>
          </p:nvSpPr>
          <p:spPr bwMode="auto">
            <a:xfrm>
              <a:off x="8077201" y="3431384"/>
              <a:ext cx="538163" cy="554831"/>
            </a:xfrm>
            <a:custGeom>
              <a:avLst/>
              <a:gdLst>
                <a:gd name="T0" fmla="*/ 632354 w 1356"/>
                <a:gd name="T1" fmla="*/ 0 h 1398"/>
                <a:gd name="T2" fmla="*/ 717550 w 1356"/>
                <a:gd name="T3" fmla="*/ 159279 h 1398"/>
                <a:gd name="T4" fmla="*/ 533929 w 1356"/>
                <a:gd name="T5" fmla="*/ 373592 h 1398"/>
                <a:gd name="T6" fmla="*/ 533929 w 1356"/>
                <a:gd name="T7" fmla="*/ 616479 h 1398"/>
                <a:gd name="T8" fmla="*/ 443442 w 1356"/>
                <a:gd name="T9" fmla="*/ 669925 h 1398"/>
                <a:gd name="T10" fmla="*/ 381529 w 1356"/>
                <a:gd name="T11" fmla="*/ 719138 h 1398"/>
                <a:gd name="T12" fmla="*/ 357717 w 1356"/>
                <a:gd name="T13" fmla="*/ 739775 h 1398"/>
                <a:gd name="T14" fmla="*/ 303742 w 1356"/>
                <a:gd name="T15" fmla="*/ 695854 h 1398"/>
                <a:gd name="T16" fmla="*/ 290513 w 1356"/>
                <a:gd name="T17" fmla="*/ 587904 h 1398"/>
                <a:gd name="T18" fmla="*/ 9525 w 1356"/>
                <a:gd name="T19" fmla="*/ 373592 h 1398"/>
                <a:gd name="T20" fmla="*/ 0 w 1356"/>
                <a:gd name="T21" fmla="*/ 310092 h 1398"/>
                <a:gd name="T22" fmla="*/ 8467 w 1356"/>
                <a:gd name="T23" fmla="*/ 309563 h 1398"/>
                <a:gd name="T24" fmla="*/ 17463 w 1356"/>
                <a:gd name="T25" fmla="*/ 300567 h 1398"/>
                <a:gd name="T26" fmla="*/ 174625 w 1356"/>
                <a:gd name="T27" fmla="*/ 263525 h 1398"/>
                <a:gd name="T28" fmla="*/ 292100 w 1356"/>
                <a:gd name="T29" fmla="*/ 235479 h 1398"/>
                <a:gd name="T30" fmla="*/ 437092 w 1356"/>
                <a:gd name="T31" fmla="*/ 159279 h 1398"/>
                <a:gd name="T32" fmla="*/ 632354 w 1356"/>
                <a:gd name="T33" fmla="*/ 0 h 1398"/>
                <a:gd name="T34" fmla="*/ 304800 w 1356"/>
                <a:gd name="T35" fmla="*/ 604838 h 1398"/>
                <a:gd name="T36" fmla="*/ 306917 w 1356"/>
                <a:gd name="T37" fmla="*/ 603779 h 1398"/>
                <a:gd name="T38" fmla="*/ 303742 w 1356"/>
                <a:gd name="T39" fmla="*/ 604838 h 1398"/>
                <a:gd name="T40" fmla="*/ 304800 w 1356"/>
                <a:gd name="T41" fmla="*/ 604838 h 1398"/>
                <a:gd name="T42" fmla="*/ 632354 w 1356"/>
                <a:gd name="T43" fmla="*/ 0 h 13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56" h="1398">
                  <a:moveTo>
                    <a:pt x="1195" y="0"/>
                  </a:moveTo>
                  <a:lnTo>
                    <a:pt x="1356" y="301"/>
                  </a:lnTo>
                  <a:lnTo>
                    <a:pt x="1009" y="706"/>
                  </a:lnTo>
                  <a:lnTo>
                    <a:pt x="1009" y="1165"/>
                  </a:lnTo>
                  <a:lnTo>
                    <a:pt x="838" y="1266"/>
                  </a:lnTo>
                  <a:lnTo>
                    <a:pt x="721" y="1359"/>
                  </a:lnTo>
                  <a:lnTo>
                    <a:pt x="676" y="1398"/>
                  </a:lnTo>
                  <a:lnTo>
                    <a:pt x="574" y="1315"/>
                  </a:lnTo>
                  <a:lnTo>
                    <a:pt x="549" y="1111"/>
                  </a:lnTo>
                  <a:lnTo>
                    <a:pt x="18" y="706"/>
                  </a:lnTo>
                  <a:lnTo>
                    <a:pt x="0" y="586"/>
                  </a:lnTo>
                  <a:lnTo>
                    <a:pt x="16" y="585"/>
                  </a:lnTo>
                  <a:lnTo>
                    <a:pt x="33" y="568"/>
                  </a:lnTo>
                  <a:lnTo>
                    <a:pt x="330" y="498"/>
                  </a:lnTo>
                  <a:lnTo>
                    <a:pt x="552" y="445"/>
                  </a:lnTo>
                  <a:lnTo>
                    <a:pt x="826" y="301"/>
                  </a:lnTo>
                  <a:lnTo>
                    <a:pt x="1195" y="0"/>
                  </a:lnTo>
                  <a:lnTo>
                    <a:pt x="576" y="1143"/>
                  </a:lnTo>
                  <a:lnTo>
                    <a:pt x="580" y="1141"/>
                  </a:lnTo>
                  <a:lnTo>
                    <a:pt x="574" y="1143"/>
                  </a:lnTo>
                  <a:lnTo>
                    <a:pt x="576" y="1143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4" name="Freeform 210"/>
            <p:cNvSpPr>
              <a:spLocks/>
            </p:cNvSpPr>
            <p:nvPr/>
          </p:nvSpPr>
          <p:spPr bwMode="auto">
            <a:xfrm>
              <a:off x="8077201" y="3431384"/>
              <a:ext cx="538163" cy="554831"/>
            </a:xfrm>
            <a:custGeom>
              <a:avLst/>
              <a:gdLst>
                <a:gd name="T0" fmla="*/ 632354 w 1356"/>
                <a:gd name="T1" fmla="*/ 0 h 1398"/>
                <a:gd name="T2" fmla="*/ 717550 w 1356"/>
                <a:gd name="T3" fmla="*/ 159279 h 1398"/>
                <a:gd name="T4" fmla="*/ 533929 w 1356"/>
                <a:gd name="T5" fmla="*/ 373592 h 1398"/>
                <a:gd name="T6" fmla="*/ 533929 w 1356"/>
                <a:gd name="T7" fmla="*/ 616479 h 1398"/>
                <a:gd name="T8" fmla="*/ 443442 w 1356"/>
                <a:gd name="T9" fmla="*/ 669925 h 1398"/>
                <a:gd name="T10" fmla="*/ 381529 w 1356"/>
                <a:gd name="T11" fmla="*/ 719138 h 1398"/>
                <a:gd name="T12" fmla="*/ 357717 w 1356"/>
                <a:gd name="T13" fmla="*/ 739775 h 1398"/>
                <a:gd name="T14" fmla="*/ 303742 w 1356"/>
                <a:gd name="T15" fmla="*/ 695854 h 1398"/>
                <a:gd name="T16" fmla="*/ 290513 w 1356"/>
                <a:gd name="T17" fmla="*/ 587904 h 1398"/>
                <a:gd name="T18" fmla="*/ 9525 w 1356"/>
                <a:gd name="T19" fmla="*/ 373592 h 1398"/>
                <a:gd name="T20" fmla="*/ 0 w 1356"/>
                <a:gd name="T21" fmla="*/ 310092 h 1398"/>
                <a:gd name="T22" fmla="*/ 8467 w 1356"/>
                <a:gd name="T23" fmla="*/ 309563 h 1398"/>
                <a:gd name="T24" fmla="*/ 17463 w 1356"/>
                <a:gd name="T25" fmla="*/ 300567 h 1398"/>
                <a:gd name="T26" fmla="*/ 174625 w 1356"/>
                <a:gd name="T27" fmla="*/ 263525 h 1398"/>
                <a:gd name="T28" fmla="*/ 292100 w 1356"/>
                <a:gd name="T29" fmla="*/ 235479 h 1398"/>
                <a:gd name="T30" fmla="*/ 437092 w 1356"/>
                <a:gd name="T31" fmla="*/ 159279 h 1398"/>
                <a:gd name="T32" fmla="*/ 632354 w 1356"/>
                <a:gd name="T33" fmla="*/ 0 h 1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56" h="1398">
                  <a:moveTo>
                    <a:pt x="1195" y="0"/>
                  </a:moveTo>
                  <a:lnTo>
                    <a:pt x="1356" y="301"/>
                  </a:lnTo>
                  <a:lnTo>
                    <a:pt x="1009" y="706"/>
                  </a:lnTo>
                  <a:lnTo>
                    <a:pt x="1009" y="1165"/>
                  </a:lnTo>
                  <a:lnTo>
                    <a:pt x="838" y="1266"/>
                  </a:lnTo>
                  <a:lnTo>
                    <a:pt x="721" y="1359"/>
                  </a:lnTo>
                  <a:lnTo>
                    <a:pt x="676" y="1398"/>
                  </a:lnTo>
                  <a:lnTo>
                    <a:pt x="574" y="1315"/>
                  </a:lnTo>
                  <a:lnTo>
                    <a:pt x="549" y="1111"/>
                  </a:lnTo>
                  <a:lnTo>
                    <a:pt x="18" y="706"/>
                  </a:lnTo>
                  <a:lnTo>
                    <a:pt x="0" y="586"/>
                  </a:lnTo>
                  <a:lnTo>
                    <a:pt x="16" y="585"/>
                  </a:lnTo>
                  <a:lnTo>
                    <a:pt x="33" y="568"/>
                  </a:lnTo>
                  <a:lnTo>
                    <a:pt x="330" y="498"/>
                  </a:lnTo>
                  <a:lnTo>
                    <a:pt x="552" y="445"/>
                  </a:lnTo>
                  <a:lnTo>
                    <a:pt x="826" y="301"/>
                  </a:lnTo>
                  <a:lnTo>
                    <a:pt x="119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5" name="Freeform 211"/>
            <p:cNvSpPr>
              <a:spLocks/>
            </p:cNvSpPr>
            <p:nvPr/>
          </p:nvSpPr>
          <p:spPr bwMode="auto">
            <a:xfrm>
              <a:off x="8304612" y="3883820"/>
              <a:ext cx="2381" cy="1191"/>
            </a:xfrm>
            <a:custGeom>
              <a:avLst/>
              <a:gdLst>
                <a:gd name="T0" fmla="*/ 1058 w 6"/>
                <a:gd name="T1" fmla="*/ 1588 h 2"/>
                <a:gd name="T2" fmla="*/ 3175 w 6"/>
                <a:gd name="T3" fmla="*/ 0 h 2"/>
                <a:gd name="T4" fmla="*/ 0 w 6"/>
                <a:gd name="T5" fmla="*/ 1588 h 2"/>
                <a:gd name="T6" fmla="*/ 1058 w 6"/>
                <a:gd name="T7" fmla="*/ 1588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2" y="2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6" name="Freeform 212"/>
            <p:cNvSpPr>
              <a:spLocks/>
            </p:cNvSpPr>
            <p:nvPr/>
          </p:nvSpPr>
          <p:spPr bwMode="auto">
            <a:xfrm>
              <a:off x="7554517" y="2105026"/>
              <a:ext cx="665559" cy="460772"/>
            </a:xfrm>
            <a:custGeom>
              <a:avLst/>
              <a:gdLst>
                <a:gd name="T0" fmla="*/ 860408 w 1676"/>
                <a:gd name="T1" fmla="*/ 0 h 1160"/>
                <a:gd name="T2" fmla="*/ 868880 w 1676"/>
                <a:gd name="T3" fmla="*/ 212909 h 1160"/>
                <a:gd name="T4" fmla="*/ 871528 w 1676"/>
                <a:gd name="T5" fmla="*/ 254219 h 1160"/>
                <a:gd name="T6" fmla="*/ 887412 w 1676"/>
                <a:gd name="T7" fmla="*/ 614363 h 1160"/>
                <a:gd name="T8" fmla="*/ 770396 w 1676"/>
                <a:gd name="T9" fmla="*/ 613304 h 1160"/>
                <a:gd name="T10" fmla="*/ 715860 w 1676"/>
                <a:gd name="T11" fmla="*/ 613304 h 1160"/>
                <a:gd name="T12" fmla="*/ 552250 w 1676"/>
                <a:gd name="T13" fmla="*/ 612774 h 1160"/>
                <a:gd name="T14" fmla="*/ 352635 w 1676"/>
                <a:gd name="T15" fmla="*/ 609596 h 1160"/>
                <a:gd name="T16" fmla="*/ 41300 w 1676"/>
                <a:gd name="T17" fmla="*/ 611185 h 1160"/>
                <a:gd name="T18" fmla="*/ 40770 w 1676"/>
                <a:gd name="T19" fmla="*/ 595826 h 1160"/>
                <a:gd name="T20" fmla="*/ 31769 w 1676"/>
                <a:gd name="T21" fmla="*/ 427406 h 1160"/>
                <a:gd name="T22" fmla="*/ 16943 w 1676"/>
                <a:gd name="T23" fmla="*/ 212909 h 1160"/>
                <a:gd name="T24" fmla="*/ 0 w 1676"/>
                <a:gd name="T25" fmla="*/ 1059 h 1160"/>
                <a:gd name="T26" fmla="*/ 28592 w 1676"/>
                <a:gd name="T27" fmla="*/ 0 h 1160"/>
                <a:gd name="T28" fmla="*/ 53478 w 1676"/>
                <a:gd name="T29" fmla="*/ 1059 h 1160"/>
                <a:gd name="T30" fmla="*/ 190614 w 1676"/>
                <a:gd name="T31" fmla="*/ 0 h 1160"/>
                <a:gd name="T32" fmla="*/ 453766 w 1676"/>
                <a:gd name="T33" fmla="*/ 2648 h 1160"/>
                <a:gd name="T34" fmla="*/ 860408 w 1676"/>
                <a:gd name="T35" fmla="*/ 0 h 1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76" h="1160">
                  <a:moveTo>
                    <a:pt x="1625" y="0"/>
                  </a:moveTo>
                  <a:lnTo>
                    <a:pt x="1641" y="402"/>
                  </a:lnTo>
                  <a:lnTo>
                    <a:pt x="1646" y="480"/>
                  </a:lnTo>
                  <a:lnTo>
                    <a:pt x="1676" y="1160"/>
                  </a:lnTo>
                  <a:lnTo>
                    <a:pt x="1455" y="1158"/>
                  </a:lnTo>
                  <a:lnTo>
                    <a:pt x="1352" y="1158"/>
                  </a:lnTo>
                  <a:lnTo>
                    <a:pt x="1043" y="1157"/>
                  </a:lnTo>
                  <a:lnTo>
                    <a:pt x="666" y="1151"/>
                  </a:lnTo>
                  <a:lnTo>
                    <a:pt x="78" y="1154"/>
                  </a:lnTo>
                  <a:lnTo>
                    <a:pt x="77" y="1125"/>
                  </a:lnTo>
                  <a:lnTo>
                    <a:pt x="60" y="807"/>
                  </a:lnTo>
                  <a:lnTo>
                    <a:pt x="32" y="402"/>
                  </a:lnTo>
                  <a:lnTo>
                    <a:pt x="0" y="2"/>
                  </a:lnTo>
                  <a:lnTo>
                    <a:pt x="54" y="0"/>
                  </a:lnTo>
                  <a:lnTo>
                    <a:pt x="101" y="2"/>
                  </a:lnTo>
                  <a:lnTo>
                    <a:pt x="360" y="0"/>
                  </a:lnTo>
                  <a:lnTo>
                    <a:pt x="857" y="5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7" name="Freeform 213"/>
            <p:cNvSpPr>
              <a:spLocks/>
            </p:cNvSpPr>
            <p:nvPr/>
          </p:nvSpPr>
          <p:spPr bwMode="auto">
            <a:xfrm>
              <a:off x="8177214" y="2102645"/>
              <a:ext cx="447675" cy="989410"/>
            </a:xfrm>
            <a:custGeom>
              <a:avLst/>
              <a:gdLst>
                <a:gd name="T0" fmla="*/ 463550 w 1128"/>
                <a:gd name="T1" fmla="*/ 258337 h 2492"/>
                <a:gd name="T2" fmla="*/ 585788 w 1128"/>
                <a:gd name="T3" fmla="*/ 430385 h 2492"/>
                <a:gd name="T4" fmla="*/ 596900 w 1128"/>
                <a:gd name="T5" fmla="*/ 644784 h 2492"/>
                <a:gd name="T6" fmla="*/ 564621 w 1128"/>
                <a:gd name="T7" fmla="*/ 684487 h 2492"/>
                <a:gd name="T8" fmla="*/ 436033 w 1128"/>
                <a:gd name="T9" fmla="*/ 902062 h 2492"/>
                <a:gd name="T10" fmla="*/ 331258 w 1128"/>
                <a:gd name="T11" fmla="*/ 998939 h 2492"/>
                <a:gd name="T12" fmla="*/ 314325 w 1128"/>
                <a:gd name="T13" fmla="*/ 1073581 h 2492"/>
                <a:gd name="T14" fmla="*/ 215371 w 1128"/>
                <a:gd name="T15" fmla="*/ 1073581 h 2492"/>
                <a:gd name="T16" fmla="*/ 189971 w 1128"/>
                <a:gd name="T17" fmla="*/ 1306508 h 2492"/>
                <a:gd name="T18" fmla="*/ 169863 w 1128"/>
                <a:gd name="T19" fmla="*/ 1309684 h 2492"/>
                <a:gd name="T20" fmla="*/ 7937 w 1128"/>
                <a:gd name="T21" fmla="*/ 1318154 h 2492"/>
                <a:gd name="T22" fmla="*/ 0 w 1128"/>
                <a:gd name="T23" fmla="*/ 1319213 h 2492"/>
                <a:gd name="T24" fmla="*/ 65087 w 1128"/>
                <a:gd name="T25" fmla="*/ 1280039 h 2492"/>
                <a:gd name="T26" fmla="*/ 76200 w 1128"/>
                <a:gd name="T27" fmla="*/ 1073581 h 2492"/>
                <a:gd name="T28" fmla="*/ 56621 w 1128"/>
                <a:gd name="T29" fmla="*/ 617256 h 2492"/>
                <a:gd name="T30" fmla="*/ 40746 w 1128"/>
                <a:gd name="T31" fmla="*/ 257278 h 2492"/>
                <a:gd name="T32" fmla="*/ 38100 w 1128"/>
                <a:gd name="T33" fmla="*/ 215987 h 2492"/>
                <a:gd name="T34" fmla="*/ 29633 w 1128"/>
                <a:gd name="T35" fmla="*/ 3176 h 2492"/>
                <a:gd name="T36" fmla="*/ 169863 w 1128"/>
                <a:gd name="T37" fmla="*/ 0 h 2492"/>
                <a:gd name="T38" fmla="*/ 187325 w 1128"/>
                <a:gd name="T39" fmla="*/ 1588 h 2492"/>
                <a:gd name="T40" fmla="*/ 331258 w 1128"/>
                <a:gd name="T41" fmla="*/ 238221 h 2492"/>
                <a:gd name="T42" fmla="*/ 436562 w 1128"/>
                <a:gd name="T43" fmla="*/ 229751 h 2492"/>
                <a:gd name="T44" fmla="*/ 463550 w 1128"/>
                <a:gd name="T45" fmla="*/ 258337 h 24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28" h="2492">
                  <a:moveTo>
                    <a:pt x="876" y="488"/>
                  </a:moveTo>
                  <a:lnTo>
                    <a:pt x="1107" y="813"/>
                  </a:lnTo>
                  <a:lnTo>
                    <a:pt x="1128" y="1218"/>
                  </a:lnTo>
                  <a:lnTo>
                    <a:pt x="1067" y="1293"/>
                  </a:lnTo>
                  <a:lnTo>
                    <a:pt x="824" y="1704"/>
                  </a:lnTo>
                  <a:lnTo>
                    <a:pt x="626" y="1887"/>
                  </a:lnTo>
                  <a:lnTo>
                    <a:pt x="594" y="2028"/>
                  </a:lnTo>
                  <a:lnTo>
                    <a:pt x="407" y="2028"/>
                  </a:lnTo>
                  <a:lnTo>
                    <a:pt x="359" y="2468"/>
                  </a:lnTo>
                  <a:lnTo>
                    <a:pt x="321" y="2474"/>
                  </a:lnTo>
                  <a:lnTo>
                    <a:pt x="15" y="2490"/>
                  </a:lnTo>
                  <a:lnTo>
                    <a:pt x="0" y="2492"/>
                  </a:lnTo>
                  <a:lnTo>
                    <a:pt x="123" y="2418"/>
                  </a:lnTo>
                  <a:lnTo>
                    <a:pt x="144" y="2028"/>
                  </a:lnTo>
                  <a:lnTo>
                    <a:pt x="107" y="1166"/>
                  </a:lnTo>
                  <a:lnTo>
                    <a:pt x="77" y="486"/>
                  </a:lnTo>
                  <a:lnTo>
                    <a:pt x="72" y="408"/>
                  </a:lnTo>
                  <a:lnTo>
                    <a:pt x="56" y="6"/>
                  </a:lnTo>
                  <a:lnTo>
                    <a:pt x="321" y="0"/>
                  </a:lnTo>
                  <a:lnTo>
                    <a:pt x="354" y="3"/>
                  </a:lnTo>
                  <a:lnTo>
                    <a:pt x="626" y="450"/>
                  </a:lnTo>
                  <a:lnTo>
                    <a:pt x="825" y="434"/>
                  </a:lnTo>
                  <a:lnTo>
                    <a:pt x="876" y="488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8" name="Freeform 214"/>
            <p:cNvSpPr>
              <a:spLocks/>
            </p:cNvSpPr>
            <p:nvPr/>
          </p:nvSpPr>
          <p:spPr bwMode="auto">
            <a:xfrm>
              <a:off x="7423549" y="2551512"/>
              <a:ext cx="545306" cy="353615"/>
            </a:xfrm>
            <a:custGeom>
              <a:avLst/>
              <a:gdLst>
                <a:gd name="T0" fmla="*/ 660400 w 1374"/>
                <a:gd name="T1" fmla="*/ 250825 h 891"/>
                <a:gd name="T2" fmla="*/ 579438 w 1374"/>
                <a:gd name="T3" fmla="*/ 385762 h 891"/>
                <a:gd name="T4" fmla="*/ 576792 w 1374"/>
                <a:gd name="T5" fmla="*/ 388937 h 891"/>
                <a:gd name="T6" fmla="*/ 354013 w 1374"/>
                <a:gd name="T7" fmla="*/ 458787 h 891"/>
                <a:gd name="T8" fmla="*/ 0 w 1374"/>
                <a:gd name="T9" fmla="*/ 471487 h 891"/>
                <a:gd name="T10" fmla="*/ 46567 w 1374"/>
                <a:gd name="T11" fmla="*/ 316970 h 891"/>
                <a:gd name="T12" fmla="*/ 68792 w 1374"/>
                <a:gd name="T13" fmla="*/ 243946 h 891"/>
                <a:gd name="T14" fmla="*/ 78317 w 1374"/>
                <a:gd name="T15" fmla="*/ 188383 h 891"/>
                <a:gd name="T16" fmla="*/ 102129 w 1374"/>
                <a:gd name="T17" fmla="*/ 46037 h 891"/>
                <a:gd name="T18" fmla="*/ 107950 w 1374"/>
                <a:gd name="T19" fmla="*/ 8996 h 891"/>
                <a:gd name="T20" fmla="*/ 215900 w 1374"/>
                <a:gd name="T21" fmla="*/ 0 h 891"/>
                <a:gd name="T22" fmla="*/ 216429 w 1374"/>
                <a:gd name="T23" fmla="*/ 15346 h 891"/>
                <a:gd name="T24" fmla="*/ 527579 w 1374"/>
                <a:gd name="T25" fmla="*/ 13758 h 891"/>
                <a:gd name="T26" fmla="*/ 727075 w 1374"/>
                <a:gd name="T27" fmla="*/ 16933 h 891"/>
                <a:gd name="T28" fmla="*/ 621242 w 1374"/>
                <a:gd name="T29" fmla="*/ 220133 h 891"/>
                <a:gd name="T30" fmla="*/ 660400 w 1374"/>
                <a:gd name="T31" fmla="*/ 250825 h 8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74" h="891">
                  <a:moveTo>
                    <a:pt x="1248" y="474"/>
                  </a:moveTo>
                  <a:lnTo>
                    <a:pt x="1095" y="729"/>
                  </a:lnTo>
                  <a:lnTo>
                    <a:pt x="1090" y="735"/>
                  </a:lnTo>
                  <a:lnTo>
                    <a:pt x="669" y="867"/>
                  </a:lnTo>
                  <a:lnTo>
                    <a:pt x="0" y="891"/>
                  </a:lnTo>
                  <a:lnTo>
                    <a:pt x="88" y="599"/>
                  </a:lnTo>
                  <a:lnTo>
                    <a:pt x="130" y="461"/>
                  </a:lnTo>
                  <a:lnTo>
                    <a:pt x="148" y="356"/>
                  </a:lnTo>
                  <a:lnTo>
                    <a:pt x="193" y="87"/>
                  </a:lnTo>
                  <a:lnTo>
                    <a:pt x="204" y="17"/>
                  </a:lnTo>
                  <a:lnTo>
                    <a:pt x="408" y="0"/>
                  </a:lnTo>
                  <a:lnTo>
                    <a:pt x="409" y="29"/>
                  </a:lnTo>
                  <a:lnTo>
                    <a:pt x="997" y="26"/>
                  </a:lnTo>
                  <a:lnTo>
                    <a:pt x="1374" y="32"/>
                  </a:lnTo>
                  <a:lnTo>
                    <a:pt x="1174" y="416"/>
                  </a:lnTo>
                  <a:lnTo>
                    <a:pt x="1248" y="474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09" name="Rectangle 215"/>
            <p:cNvSpPr>
              <a:spLocks noChangeArrowheads="1"/>
            </p:cNvSpPr>
            <p:nvPr/>
          </p:nvSpPr>
          <p:spPr bwMode="auto">
            <a:xfrm>
              <a:off x="5317331" y="4070750"/>
              <a:ext cx="17312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Blair</a:t>
              </a:r>
            </a:p>
          </p:txBody>
        </p:sp>
        <p:sp>
          <p:nvSpPr>
            <p:cNvPr id="40010" name="Rectangle 216"/>
            <p:cNvSpPr>
              <a:spLocks noChangeArrowheads="1"/>
            </p:cNvSpPr>
            <p:nvPr/>
          </p:nvSpPr>
          <p:spPr bwMode="auto">
            <a:xfrm>
              <a:off x="4885137" y="3980262"/>
              <a:ext cx="327013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Cambria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11" name="Rectangle 217"/>
            <p:cNvSpPr>
              <a:spLocks noChangeArrowheads="1"/>
            </p:cNvSpPr>
            <p:nvPr/>
          </p:nvSpPr>
          <p:spPr bwMode="auto">
            <a:xfrm>
              <a:off x="5567365" y="4242200"/>
              <a:ext cx="442429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Huntingdon</a:t>
              </a:r>
            </a:p>
          </p:txBody>
        </p:sp>
        <p:sp>
          <p:nvSpPr>
            <p:cNvPr id="40012" name="Rectangle 218"/>
            <p:cNvSpPr>
              <a:spLocks noChangeArrowheads="1"/>
            </p:cNvSpPr>
            <p:nvPr/>
          </p:nvSpPr>
          <p:spPr bwMode="auto">
            <a:xfrm>
              <a:off x="4077893" y="4287443"/>
              <a:ext cx="557845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Westmoreland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13" name="Rectangle 219"/>
            <p:cNvSpPr>
              <a:spLocks noChangeArrowheads="1"/>
            </p:cNvSpPr>
            <p:nvPr/>
          </p:nvSpPr>
          <p:spPr bwMode="auto">
            <a:xfrm>
              <a:off x="5123262" y="3353993"/>
              <a:ext cx="365485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Clearfield</a:t>
              </a:r>
            </a:p>
          </p:txBody>
        </p:sp>
        <p:sp>
          <p:nvSpPr>
            <p:cNvPr id="40014" name="Rectangle 220"/>
            <p:cNvSpPr>
              <a:spLocks noChangeArrowheads="1"/>
            </p:cNvSpPr>
            <p:nvPr/>
          </p:nvSpPr>
          <p:spPr bwMode="auto">
            <a:xfrm>
              <a:off x="5784057" y="3433765"/>
              <a:ext cx="259686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Centre</a:t>
              </a:r>
            </a:p>
          </p:txBody>
        </p:sp>
        <p:sp>
          <p:nvSpPr>
            <p:cNvPr id="40015" name="Rectangle 221"/>
            <p:cNvSpPr>
              <a:spLocks noChangeArrowheads="1"/>
            </p:cNvSpPr>
            <p:nvPr/>
          </p:nvSpPr>
          <p:spPr bwMode="auto">
            <a:xfrm>
              <a:off x="6204350" y="4424365"/>
              <a:ext cx="471283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Cumberland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16" name="Rectangle 222"/>
            <p:cNvSpPr>
              <a:spLocks noChangeArrowheads="1"/>
            </p:cNvSpPr>
            <p:nvPr/>
          </p:nvSpPr>
          <p:spPr bwMode="auto">
            <a:xfrm>
              <a:off x="7261623" y="4502946"/>
              <a:ext cx="379912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Lancaster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17" name="Rectangle 223"/>
            <p:cNvSpPr>
              <a:spLocks noChangeArrowheads="1"/>
            </p:cNvSpPr>
            <p:nvPr/>
          </p:nvSpPr>
          <p:spPr bwMode="auto">
            <a:xfrm>
              <a:off x="7148515" y="4207671"/>
              <a:ext cx="336631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Lebanon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18" name="Rectangle 224"/>
            <p:cNvSpPr>
              <a:spLocks noChangeArrowheads="1"/>
            </p:cNvSpPr>
            <p:nvPr/>
          </p:nvSpPr>
          <p:spPr bwMode="auto">
            <a:xfrm>
              <a:off x="6829426" y="3923112"/>
              <a:ext cx="32220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Dauphin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19" name="Rectangle 225"/>
            <p:cNvSpPr>
              <a:spLocks noChangeArrowheads="1"/>
            </p:cNvSpPr>
            <p:nvPr/>
          </p:nvSpPr>
          <p:spPr bwMode="auto">
            <a:xfrm>
              <a:off x="7285436" y="3786190"/>
              <a:ext cx="360676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Schuylkill</a:t>
              </a:r>
            </a:p>
          </p:txBody>
        </p:sp>
        <p:sp>
          <p:nvSpPr>
            <p:cNvPr id="40020" name="Rectangle 226"/>
            <p:cNvSpPr>
              <a:spLocks noChangeArrowheads="1"/>
            </p:cNvSpPr>
            <p:nvPr/>
          </p:nvSpPr>
          <p:spPr bwMode="auto">
            <a:xfrm>
              <a:off x="7830742" y="3490915"/>
              <a:ext cx="283732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Carbon</a:t>
              </a:r>
            </a:p>
          </p:txBody>
        </p:sp>
        <p:sp>
          <p:nvSpPr>
            <p:cNvPr id="40021" name="Rectangle 227"/>
            <p:cNvSpPr>
              <a:spLocks noChangeArrowheads="1"/>
            </p:cNvSpPr>
            <p:nvPr/>
          </p:nvSpPr>
          <p:spPr bwMode="auto">
            <a:xfrm>
              <a:off x="5385200" y="2774159"/>
              <a:ext cx="355867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Cameron</a:t>
              </a:r>
            </a:p>
          </p:txBody>
        </p:sp>
        <p:sp>
          <p:nvSpPr>
            <p:cNvPr id="40022" name="Rectangle 228"/>
            <p:cNvSpPr>
              <a:spLocks noChangeArrowheads="1"/>
            </p:cNvSpPr>
            <p:nvPr/>
          </p:nvSpPr>
          <p:spPr bwMode="auto">
            <a:xfrm>
              <a:off x="6841331" y="4639868"/>
              <a:ext cx="17793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York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23" name="Rectangle 229"/>
            <p:cNvSpPr>
              <a:spLocks noChangeArrowheads="1"/>
            </p:cNvSpPr>
            <p:nvPr/>
          </p:nvSpPr>
          <p:spPr bwMode="auto">
            <a:xfrm>
              <a:off x="6398420" y="4822034"/>
              <a:ext cx="26930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Adams</a:t>
              </a:r>
            </a:p>
          </p:txBody>
        </p:sp>
        <p:sp>
          <p:nvSpPr>
            <p:cNvPr id="40024" name="Rectangle 230"/>
            <p:cNvSpPr>
              <a:spLocks noChangeArrowheads="1"/>
            </p:cNvSpPr>
            <p:nvPr/>
          </p:nvSpPr>
          <p:spPr bwMode="auto">
            <a:xfrm>
              <a:off x="5909074" y="4627962"/>
              <a:ext cx="307777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Franklin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25" name="Rectangle 231"/>
            <p:cNvSpPr>
              <a:spLocks noChangeArrowheads="1"/>
            </p:cNvSpPr>
            <p:nvPr/>
          </p:nvSpPr>
          <p:spPr bwMode="auto">
            <a:xfrm>
              <a:off x="6272215" y="3877868"/>
              <a:ext cx="278923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Juniata</a:t>
              </a:r>
            </a:p>
          </p:txBody>
        </p:sp>
        <p:sp>
          <p:nvSpPr>
            <p:cNvPr id="40026" name="Rectangle 232"/>
            <p:cNvSpPr>
              <a:spLocks noChangeArrowheads="1"/>
            </p:cNvSpPr>
            <p:nvPr/>
          </p:nvSpPr>
          <p:spPr bwMode="auto">
            <a:xfrm>
              <a:off x="6112670" y="3740946"/>
              <a:ext cx="22602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Mifflin</a:t>
              </a:r>
            </a:p>
          </p:txBody>
        </p:sp>
        <p:sp>
          <p:nvSpPr>
            <p:cNvPr id="40027" name="Rectangle 233"/>
            <p:cNvSpPr>
              <a:spLocks noChangeArrowheads="1"/>
            </p:cNvSpPr>
            <p:nvPr/>
          </p:nvSpPr>
          <p:spPr bwMode="auto">
            <a:xfrm>
              <a:off x="6966349" y="3558781"/>
              <a:ext cx="620363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Northumberland</a:t>
              </a:r>
            </a:p>
          </p:txBody>
        </p:sp>
        <p:sp>
          <p:nvSpPr>
            <p:cNvPr id="40028" name="Rectangle 234"/>
            <p:cNvSpPr>
              <a:spLocks noChangeArrowheads="1"/>
            </p:cNvSpPr>
            <p:nvPr/>
          </p:nvSpPr>
          <p:spPr bwMode="auto">
            <a:xfrm>
              <a:off x="7171137" y="3206356"/>
              <a:ext cx="365485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Columbia</a:t>
              </a:r>
            </a:p>
          </p:txBody>
        </p:sp>
        <p:sp>
          <p:nvSpPr>
            <p:cNvPr id="40029" name="Rectangle 235"/>
            <p:cNvSpPr>
              <a:spLocks noChangeArrowheads="1"/>
            </p:cNvSpPr>
            <p:nvPr/>
          </p:nvSpPr>
          <p:spPr bwMode="auto">
            <a:xfrm>
              <a:off x="7000877" y="3343277"/>
              <a:ext cx="317395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Montour</a:t>
              </a:r>
            </a:p>
          </p:txBody>
        </p:sp>
        <p:sp>
          <p:nvSpPr>
            <p:cNvPr id="40030" name="Rectangle 236"/>
            <p:cNvSpPr>
              <a:spLocks noChangeArrowheads="1"/>
            </p:cNvSpPr>
            <p:nvPr/>
          </p:nvSpPr>
          <p:spPr bwMode="auto">
            <a:xfrm>
              <a:off x="7603332" y="2990852"/>
              <a:ext cx="312586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Luzerne</a:t>
              </a:r>
            </a:p>
          </p:txBody>
        </p:sp>
        <p:sp>
          <p:nvSpPr>
            <p:cNvPr id="40031" name="Rectangle 237"/>
            <p:cNvSpPr>
              <a:spLocks noChangeArrowheads="1"/>
            </p:cNvSpPr>
            <p:nvPr/>
          </p:nvSpPr>
          <p:spPr bwMode="auto">
            <a:xfrm>
              <a:off x="7956948" y="2774159"/>
              <a:ext cx="485710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Lackawanna</a:t>
              </a:r>
            </a:p>
          </p:txBody>
        </p:sp>
        <p:sp>
          <p:nvSpPr>
            <p:cNvPr id="40032" name="Rectangle 238"/>
            <p:cNvSpPr>
              <a:spLocks noChangeArrowheads="1"/>
            </p:cNvSpPr>
            <p:nvPr/>
          </p:nvSpPr>
          <p:spPr bwMode="auto">
            <a:xfrm>
              <a:off x="7990285" y="3855246"/>
              <a:ext cx="259686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Lehigh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33" name="Rectangle 239"/>
            <p:cNvSpPr>
              <a:spLocks noChangeArrowheads="1"/>
            </p:cNvSpPr>
            <p:nvPr/>
          </p:nvSpPr>
          <p:spPr bwMode="auto">
            <a:xfrm>
              <a:off x="8160546" y="4776790"/>
              <a:ext cx="365485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Delaware</a:t>
              </a:r>
            </a:p>
          </p:txBody>
        </p:sp>
        <p:sp>
          <p:nvSpPr>
            <p:cNvPr id="40034" name="Rectangle 240"/>
            <p:cNvSpPr>
              <a:spLocks noChangeArrowheads="1"/>
            </p:cNvSpPr>
            <p:nvPr/>
          </p:nvSpPr>
          <p:spPr bwMode="auto">
            <a:xfrm>
              <a:off x="5532835" y="4764884"/>
              <a:ext cx="240450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Fulton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35" name="Rectangle 241"/>
            <p:cNvSpPr>
              <a:spLocks noChangeArrowheads="1"/>
            </p:cNvSpPr>
            <p:nvPr/>
          </p:nvSpPr>
          <p:spPr bwMode="auto">
            <a:xfrm>
              <a:off x="3611167" y="4013600"/>
              <a:ext cx="379912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Allegheny</a:t>
              </a:r>
              <a:endParaRPr lang="en-US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0036" name="Rectangle 242"/>
            <p:cNvSpPr>
              <a:spLocks noChangeArrowheads="1"/>
            </p:cNvSpPr>
            <p:nvPr/>
          </p:nvSpPr>
          <p:spPr bwMode="auto">
            <a:xfrm>
              <a:off x="3371851" y="4457702"/>
              <a:ext cx="456856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Washington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37" name="Rectangle 243"/>
            <p:cNvSpPr>
              <a:spLocks noChangeArrowheads="1"/>
            </p:cNvSpPr>
            <p:nvPr/>
          </p:nvSpPr>
          <p:spPr bwMode="auto">
            <a:xfrm>
              <a:off x="3781426" y="3490915"/>
              <a:ext cx="22602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Butler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38" name="Rectangle 244"/>
            <p:cNvSpPr>
              <a:spLocks noChangeArrowheads="1"/>
            </p:cNvSpPr>
            <p:nvPr/>
          </p:nvSpPr>
          <p:spPr bwMode="auto">
            <a:xfrm>
              <a:off x="3361137" y="3296843"/>
              <a:ext cx="375103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Lawrence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39" name="Rectangle 245"/>
            <p:cNvSpPr>
              <a:spLocks noChangeArrowheads="1"/>
            </p:cNvSpPr>
            <p:nvPr/>
          </p:nvSpPr>
          <p:spPr bwMode="auto">
            <a:xfrm>
              <a:off x="3701654" y="2057402"/>
              <a:ext cx="153888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Erie</a:t>
              </a:r>
              <a:endParaRPr lang="en-US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0040" name="Rectangle 246"/>
            <p:cNvSpPr>
              <a:spLocks noChangeArrowheads="1"/>
            </p:cNvSpPr>
            <p:nvPr/>
          </p:nvSpPr>
          <p:spPr bwMode="auto">
            <a:xfrm>
              <a:off x="4145757" y="3536159"/>
              <a:ext cx="399148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Armstrong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41" name="Rectangle 247"/>
            <p:cNvSpPr>
              <a:spLocks noChangeArrowheads="1"/>
            </p:cNvSpPr>
            <p:nvPr/>
          </p:nvSpPr>
          <p:spPr bwMode="auto">
            <a:xfrm>
              <a:off x="3361135" y="3775475"/>
              <a:ext cx="27411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Beaver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42" name="Rectangle 248"/>
            <p:cNvSpPr>
              <a:spLocks noChangeArrowheads="1"/>
            </p:cNvSpPr>
            <p:nvPr/>
          </p:nvSpPr>
          <p:spPr bwMode="auto">
            <a:xfrm>
              <a:off x="5157788" y="4605340"/>
              <a:ext cx="302968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Bedford</a:t>
              </a:r>
            </a:p>
          </p:txBody>
        </p:sp>
        <p:sp>
          <p:nvSpPr>
            <p:cNvPr id="40043" name="Rectangle 249"/>
            <p:cNvSpPr>
              <a:spLocks noChangeArrowheads="1"/>
            </p:cNvSpPr>
            <p:nvPr/>
          </p:nvSpPr>
          <p:spPr bwMode="auto">
            <a:xfrm>
              <a:off x="7615238" y="4105277"/>
              <a:ext cx="22121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Berks</a:t>
              </a:r>
            </a:p>
          </p:txBody>
        </p:sp>
        <p:sp>
          <p:nvSpPr>
            <p:cNvPr id="40044" name="Rectangle 250"/>
            <p:cNvSpPr>
              <a:spLocks noChangeArrowheads="1"/>
            </p:cNvSpPr>
            <p:nvPr/>
          </p:nvSpPr>
          <p:spPr bwMode="auto">
            <a:xfrm>
              <a:off x="7046119" y="2352677"/>
              <a:ext cx="331822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Bradford</a:t>
              </a:r>
            </a:p>
          </p:txBody>
        </p:sp>
        <p:sp>
          <p:nvSpPr>
            <p:cNvPr id="40045" name="Rectangle 251"/>
            <p:cNvSpPr>
              <a:spLocks noChangeArrowheads="1"/>
            </p:cNvSpPr>
            <p:nvPr/>
          </p:nvSpPr>
          <p:spPr bwMode="auto">
            <a:xfrm>
              <a:off x="8467726" y="4207671"/>
              <a:ext cx="235642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Bucks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46" name="Rectangle 252"/>
            <p:cNvSpPr>
              <a:spLocks noChangeArrowheads="1"/>
            </p:cNvSpPr>
            <p:nvPr/>
          </p:nvSpPr>
          <p:spPr bwMode="auto">
            <a:xfrm>
              <a:off x="7808120" y="4651775"/>
              <a:ext cx="302968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Chester</a:t>
              </a:r>
            </a:p>
          </p:txBody>
        </p:sp>
        <p:sp>
          <p:nvSpPr>
            <p:cNvPr id="40047" name="Rectangle 253"/>
            <p:cNvSpPr>
              <a:spLocks noChangeArrowheads="1"/>
            </p:cNvSpPr>
            <p:nvPr/>
          </p:nvSpPr>
          <p:spPr bwMode="auto">
            <a:xfrm>
              <a:off x="4213623" y="3081340"/>
              <a:ext cx="27411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Clarion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48" name="Rectangle 254"/>
            <p:cNvSpPr>
              <a:spLocks noChangeArrowheads="1"/>
            </p:cNvSpPr>
            <p:nvPr/>
          </p:nvSpPr>
          <p:spPr bwMode="auto">
            <a:xfrm>
              <a:off x="5999561" y="3058718"/>
              <a:ext cx="26930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Clinton</a:t>
              </a:r>
            </a:p>
          </p:txBody>
        </p:sp>
        <p:sp>
          <p:nvSpPr>
            <p:cNvPr id="40049" name="Rectangle 255"/>
            <p:cNvSpPr>
              <a:spLocks noChangeArrowheads="1"/>
            </p:cNvSpPr>
            <p:nvPr/>
          </p:nvSpPr>
          <p:spPr bwMode="auto">
            <a:xfrm>
              <a:off x="3576638" y="2489600"/>
              <a:ext cx="351058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Crawford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50" name="Rectangle 256"/>
            <p:cNvSpPr>
              <a:spLocks noChangeArrowheads="1"/>
            </p:cNvSpPr>
            <p:nvPr/>
          </p:nvSpPr>
          <p:spPr bwMode="auto">
            <a:xfrm>
              <a:off x="5055394" y="2808687"/>
              <a:ext cx="120226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Elk</a:t>
              </a:r>
            </a:p>
          </p:txBody>
        </p:sp>
        <p:sp>
          <p:nvSpPr>
            <p:cNvPr id="40051" name="Rectangle 257"/>
            <p:cNvSpPr>
              <a:spLocks noChangeArrowheads="1"/>
            </p:cNvSpPr>
            <p:nvPr/>
          </p:nvSpPr>
          <p:spPr bwMode="auto">
            <a:xfrm>
              <a:off x="4020743" y="4719640"/>
              <a:ext cx="288541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Fayette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52" name="Rectangle 258"/>
            <p:cNvSpPr>
              <a:spLocks noChangeArrowheads="1"/>
            </p:cNvSpPr>
            <p:nvPr/>
          </p:nvSpPr>
          <p:spPr bwMode="auto">
            <a:xfrm>
              <a:off x="4430317" y="2728915"/>
              <a:ext cx="245260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Forest</a:t>
              </a:r>
            </a:p>
          </p:txBody>
        </p:sp>
        <p:sp>
          <p:nvSpPr>
            <p:cNvPr id="40053" name="Rectangle 259"/>
            <p:cNvSpPr>
              <a:spLocks noChangeArrowheads="1"/>
            </p:cNvSpPr>
            <p:nvPr/>
          </p:nvSpPr>
          <p:spPr bwMode="auto">
            <a:xfrm>
              <a:off x="3463531" y="4810127"/>
              <a:ext cx="288541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Greene</a:t>
              </a:r>
            </a:p>
          </p:txBody>
        </p:sp>
        <p:sp>
          <p:nvSpPr>
            <p:cNvPr id="40054" name="Rectangle 260"/>
            <p:cNvSpPr>
              <a:spLocks noChangeArrowheads="1"/>
            </p:cNvSpPr>
            <p:nvPr/>
          </p:nvSpPr>
          <p:spPr bwMode="auto">
            <a:xfrm>
              <a:off x="4532711" y="3808812"/>
              <a:ext cx="283732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Indiana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55" name="Rectangle 261"/>
            <p:cNvSpPr>
              <a:spLocks noChangeArrowheads="1"/>
            </p:cNvSpPr>
            <p:nvPr/>
          </p:nvSpPr>
          <p:spPr bwMode="auto">
            <a:xfrm>
              <a:off x="4657727" y="3161112"/>
              <a:ext cx="355867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Jefferson</a:t>
              </a:r>
            </a:p>
          </p:txBody>
        </p:sp>
        <p:sp>
          <p:nvSpPr>
            <p:cNvPr id="40056" name="Rectangle 262"/>
            <p:cNvSpPr>
              <a:spLocks noChangeArrowheads="1"/>
            </p:cNvSpPr>
            <p:nvPr/>
          </p:nvSpPr>
          <p:spPr bwMode="auto">
            <a:xfrm>
              <a:off x="6534151" y="2911081"/>
              <a:ext cx="37029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Lycoming</a:t>
              </a:r>
            </a:p>
          </p:txBody>
        </p:sp>
        <p:sp>
          <p:nvSpPr>
            <p:cNvPr id="40057" name="Rectangle 263"/>
            <p:cNvSpPr>
              <a:spLocks noChangeArrowheads="1"/>
            </p:cNvSpPr>
            <p:nvPr/>
          </p:nvSpPr>
          <p:spPr bwMode="auto">
            <a:xfrm>
              <a:off x="5055395" y="2307434"/>
              <a:ext cx="302968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Mckean</a:t>
              </a:r>
              <a:endParaRPr lang="en-US" altLang="en-US" sz="675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058" name="Rectangle 264"/>
            <p:cNvSpPr>
              <a:spLocks noChangeArrowheads="1"/>
            </p:cNvSpPr>
            <p:nvPr/>
          </p:nvSpPr>
          <p:spPr bwMode="auto">
            <a:xfrm>
              <a:off x="3439717" y="2978946"/>
              <a:ext cx="26930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Mercer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59" name="Rectangle 265"/>
            <p:cNvSpPr>
              <a:spLocks noChangeArrowheads="1"/>
            </p:cNvSpPr>
            <p:nvPr/>
          </p:nvSpPr>
          <p:spPr bwMode="auto">
            <a:xfrm>
              <a:off x="8240317" y="3296843"/>
              <a:ext cx="293350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Monroe</a:t>
              </a:r>
            </a:p>
          </p:txBody>
        </p:sp>
        <p:sp>
          <p:nvSpPr>
            <p:cNvPr id="40060" name="Rectangle 266"/>
            <p:cNvSpPr>
              <a:spLocks noChangeArrowheads="1"/>
            </p:cNvSpPr>
            <p:nvPr/>
          </p:nvSpPr>
          <p:spPr bwMode="auto">
            <a:xfrm>
              <a:off x="8092681" y="4355309"/>
              <a:ext cx="480901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Montgomery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61" name="Rectangle 267"/>
            <p:cNvSpPr>
              <a:spLocks noChangeArrowheads="1"/>
            </p:cNvSpPr>
            <p:nvPr/>
          </p:nvSpPr>
          <p:spPr bwMode="auto">
            <a:xfrm>
              <a:off x="8104587" y="3661175"/>
              <a:ext cx="500137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Northampton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62" name="Rectangle 268"/>
            <p:cNvSpPr>
              <a:spLocks noChangeArrowheads="1"/>
            </p:cNvSpPr>
            <p:nvPr/>
          </p:nvSpPr>
          <p:spPr bwMode="auto">
            <a:xfrm>
              <a:off x="6351986" y="4117184"/>
              <a:ext cx="206788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Perry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63" name="Rectangle 269"/>
            <p:cNvSpPr>
              <a:spLocks noChangeArrowheads="1"/>
            </p:cNvSpPr>
            <p:nvPr/>
          </p:nvSpPr>
          <p:spPr bwMode="auto">
            <a:xfrm>
              <a:off x="8320090" y="4627962"/>
              <a:ext cx="471283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Philadelphia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64" name="Rectangle 270"/>
            <p:cNvSpPr>
              <a:spLocks noChangeArrowheads="1"/>
            </p:cNvSpPr>
            <p:nvPr/>
          </p:nvSpPr>
          <p:spPr bwMode="auto">
            <a:xfrm>
              <a:off x="8570119" y="2899175"/>
              <a:ext cx="168316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Pike</a:t>
              </a:r>
            </a:p>
          </p:txBody>
        </p:sp>
        <p:sp>
          <p:nvSpPr>
            <p:cNvPr id="40065" name="Rectangle 271"/>
            <p:cNvSpPr>
              <a:spLocks noChangeArrowheads="1"/>
            </p:cNvSpPr>
            <p:nvPr/>
          </p:nvSpPr>
          <p:spPr bwMode="auto">
            <a:xfrm>
              <a:off x="5749529" y="2387206"/>
              <a:ext cx="230832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Potter</a:t>
              </a:r>
            </a:p>
          </p:txBody>
        </p:sp>
        <p:sp>
          <p:nvSpPr>
            <p:cNvPr id="40066" name="Rectangle 272"/>
            <p:cNvSpPr>
              <a:spLocks noChangeArrowheads="1"/>
            </p:cNvSpPr>
            <p:nvPr/>
          </p:nvSpPr>
          <p:spPr bwMode="auto">
            <a:xfrm>
              <a:off x="6523435" y="3650459"/>
              <a:ext cx="27411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Snyder</a:t>
              </a:r>
            </a:p>
          </p:txBody>
        </p:sp>
        <p:sp>
          <p:nvSpPr>
            <p:cNvPr id="40067" name="Rectangle 273"/>
            <p:cNvSpPr>
              <a:spLocks noChangeArrowheads="1"/>
            </p:cNvSpPr>
            <p:nvPr/>
          </p:nvSpPr>
          <p:spPr bwMode="auto">
            <a:xfrm>
              <a:off x="4566048" y="4627962"/>
              <a:ext cx="37029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Somerset</a:t>
              </a:r>
            </a:p>
          </p:txBody>
        </p:sp>
        <p:sp>
          <p:nvSpPr>
            <p:cNvPr id="40068" name="Rectangle 274"/>
            <p:cNvSpPr>
              <a:spLocks noChangeArrowheads="1"/>
            </p:cNvSpPr>
            <p:nvPr/>
          </p:nvSpPr>
          <p:spPr bwMode="auto">
            <a:xfrm>
              <a:off x="7058026" y="2786065"/>
              <a:ext cx="302968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Sullivan</a:t>
              </a:r>
            </a:p>
          </p:txBody>
        </p:sp>
        <p:sp>
          <p:nvSpPr>
            <p:cNvPr id="40069" name="Rectangle 275"/>
            <p:cNvSpPr>
              <a:spLocks noChangeArrowheads="1"/>
            </p:cNvSpPr>
            <p:nvPr/>
          </p:nvSpPr>
          <p:spPr bwMode="auto">
            <a:xfrm>
              <a:off x="7637861" y="2284812"/>
              <a:ext cx="533800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Susquehanna</a:t>
              </a:r>
            </a:p>
          </p:txBody>
        </p:sp>
        <p:sp>
          <p:nvSpPr>
            <p:cNvPr id="40070" name="Rectangle 276"/>
            <p:cNvSpPr>
              <a:spLocks noChangeArrowheads="1"/>
            </p:cNvSpPr>
            <p:nvPr/>
          </p:nvSpPr>
          <p:spPr bwMode="auto">
            <a:xfrm>
              <a:off x="6398419" y="2352677"/>
              <a:ext cx="216406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Tioga</a:t>
              </a:r>
            </a:p>
          </p:txBody>
        </p:sp>
        <p:sp>
          <p:nvSpPr>
            <p:cNvPr id="40071" name="Rectangle 277"/>
            <p:cNvSpPr>
              <a:spLocks noChangeArrowheads="1"/>
            </p:cNvSpPr>
            <p:nvPr/>
          </p:nvSpPr>
          <p:spPr bwMode="auto">
            <a:xfrm>
              <a:off x="6546057" y="3376615"/>
              <a:ext cx="22602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Union</a:t>
              </a:r>
            </a:p>
          </p:txBody>
        </p:sp>
        <p:sp>
          <p:nvSpPr>
            <p:cNvPr id="40072" name="Rectangle 278"/>
            <p:cNvSpPr>
              <a:spLocks noChangeArrowheads="1"/>
            </p:cNvSpPr>
            <p:nvPr/>
          </p:nvSpPr>
          <p:spPr bwMode="auto">
            <a:xfrm>
              <a:off x="3906443" y="2831309"/>
              <a:ext cx="346249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srgbClr val="000000"/>
                  </a:solidFill>
                  <a:latin typeface="Arial" panose="020B0604020202020204" pitchFamily="34" charset="0"/>
                </a:rPr>
                <a:t>Venango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073" name="Rectangle 279"/>
            <p:cNvSpPr>
              <a:spLocks noChangeArrowheads="1"/>
            </p:cNvSpPr>
            <p:nvPr/>
          </p:nvSpPr>
          <p:spPr bwMode="auto">
            <a:xfrm>
              <a:off x="4395788" y="2296718"/>
              <a:ext cx="283732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Warren</a:t>
              </a:r>
            </a:p>
          </p:txBody>
        </p:sp>
        <p:sp>
          <p:nvSpPr>
            <p:cNvPr id="40074" name="Rectangle 280"/>
            <p:cNvSpPr>
              <a:spLocks noChangeArrowheads="1"/>
            </p:cNvSpPr>
            <p:nvPr/>
          </p:nvSpPr>
          <p:spPr bwMode="auto">
            <a:xfrm>
              <a:off x="8285561" y="2546750"/>
              <a:ext cx="269304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Wayne</a:t>
              </a:r>
            </a:p>
          </p:txBody>
        </p:sp>
        <p:sp>
          <p:nvSpPr>
            <p:cNvPr id="40075" name="Rectangle 281"/>
            <p:cNvSpPr>
              <a:spLocks noChangeArrowheads="1"/>
            </p:cNvSpPr>
            <p:nvPr/>
          </p:nvSpPr>
          <p:spPr bwMode="auto">
            <a:xfrm>
              <a:off x="7523561" y="2683671"/>
              <a:ext cx="360676" cy="10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675">
                  <a:solidFill>
                    <a:prstClr val="white"/>
                  </a:solidFill>
                  <a:latin typeface="Arial" panose="020B0604020202020204" pitchFamily="34" charset="0"/>
                </a:rPr>
                <a:t>Wyoming</a:t>
              </a:r>
            </a:p>
          </p:txBody>
        </p:sp>
        <p:sp>
          <p:nvSpPr>
            <p:cNvPr id="40077" name="Rectangle 283"/>
            <p:cNvSpPr>
              <a:spLocks noChangeArrowheads="1"/>
            </p:cNvSpPr>
            <p:nvPr/>
          </p:nvSpPr>
          <p:spPr bwMode="auto">
            <a:xfrm>
              <a:off x="5398295" y="1314452"/>
              <a:ext cx="1598285" cy="21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/>
              <a:r>
                <a:rPr lang="en-US" altLang="en-US" sz="1800" b="1" dirty="0">
                  <a:solidFill>
                    <a:srgbClr val="771B61"/>
                  </a:solidFill>
                  <a:latin typeface="AvenirNext LT Pro Medium" panose="020B0804020202020204" pitchFamily="34" charset="0"/>
                </a:rPr>
                <a:t>BH-MCO Territory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D0456A5-B772-9E34-D194-62691500EA0A}"/>
              </a:ext>
            </a:extLst>
          </p:cNvPr>
          <p:cNvSpPr txBox="1"/>
          <p:nvPr/>
        </p:nvSpPr>
        <p:spPr>
          <a:xfrm>
            <a:off x="1676400" y="5797334"/>
            <a:ext cx="9220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venir Next LT Pro" panose="020B0504020202020204" pitchFamily="34" charset="0"/>
              </a:rPr>
              <a:t>Purple: Community Care          Orange: </a:t>
            </a:r>
            <a:r>
              <a:rPr lang="en-US" sz="1100" err="1">
                <a:latin typeface="Avenir Next LT Pro" panose="020B0504020202020204" pitchFamily="34" charset="0"/>
              </a:rPr>
              <a:t>Carelon</a:t>
            </a:r>
            <a:r>
              <a:rPr lang="en-US" sz="1100">
                <a:latin typeface="Avenir Next LT Pro" panose="020B0504020202020204" pitchFamily="34" charset="0"/>
              </a:rPr>
              <a:t> Health of PA, Inc           Pink: Magellan              Blue: </a:t>
            </a:r>
            <a:r>
              <a:rPr lang="en-US" sz="1100" err="1">
                <a:latin typeface="Avenir Next LT Pro" panose="020B0504020202020204" pitchFamily="34" charset="0"/>
              </a:rPr>
              <a:t>PerformCare</a:t>
            </a:r>
            <a:r>
              <a:rPr lang="en-US" sz="1100">
                <a:latin typeface="Avenir Next LT Pro" panose="020B0504020202020204" pitchFamily="34" charset="0"/>
              </a:rPr>
              <a:t>              Yellow: CBH</a:t>
            </a:r>
          </a:p>
          <a:p>
            <a:endParaRPr lang="en-US" sz="1100">
              <a:latin typeface="Avenir Next LT Pro" panose="020B0504020202020204" pitchFamily="34" charset="0"/>
            </a:endParaRPr>
          </a:p>
          <a:p>
            <a:endParaRPr lang="en-US" sz="1100">
              <a:latin typeface="Avenir Next LT Pro" panose="020B0504020202020204" pitchFamily="34" charset="0"/>
            </a:endParaRPr>
          </a:p>
          <a:p>
            <a:endParaRPr lang="en-US" sz="1100">
              <a:latin typeface="Avenir Next LT Pro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E5C6A-2221-3527-DB80-BDD1058905CC}"/>
              </a:ext>
            </a:extLst>
          </p:cNvPr>
          <p:cNvSpPr/>
          <p:nvPr/>
        </p:nvSpPr>
        <p:spPr>
          <a:xfrm>
            <a:off x="1546623" y="5864630"/>
            <a:ext cx="129778" cy="1267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B05EA-FB1B-FCBD-963F-2FB852F14CCB}"/>
              </a:ext>
            </a:extLst>
          </p:cNvPr>
          <p:cNvSpPr/>
          <p:nvPr/>
        </p:nvSpPr>
        <p:spPr>
          <a:xfrm>
            <a:off x="3495287" y="5861919"/>
            <a:ext cx="129778" cy="126761"/>
          </a:xfrm>
          <a:prstGeom prst="rect">
            <a:avLst/>
          </a:prstGeom>
          <a:solidFill>
            <a:srgbClr val="E78C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9E547-2A47-EDA6-93E5-1206716623F2}"/>
              </a:ext>
            </a:extLst>
          </p:cNvPr>
          <p:cNvSpPr/>
          <p:nvPr/>
        </p:nvSpPr>
        <p:spPr>
          <a:xfrm>
            <a:off x="6038446" y="5872065"/>
            <a:ext cx="129778" cy="126761"/>
          </a:xfrm>
          <a:prstGeom prst="rect">
            <a:avLst/>
          </a:prstGeom>
          <a:solidFill>
            <a:srgbClr val="D74D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FF5B4-5264-8784-77A4-8BE5D1579492}"/>
              </a:ext>
            </a:extLst>
          </p:cNvPr>
          <p:cNvSpPr/>
          <p:nvPr/>
        </p:nvSpPr>
        <p:spPr>
          <a:xfrm>
            <a:off x="7466410" y="5862077"/>
            <a:ext cx="129778" cy="126761"/>
          </a:xfrm>
          <a:prstGeom prst="rect">
            <a:avLst/>
          </a:prstGeom>
          <a:solidFill>
            <a:srgbClr val="64B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F2ACC7-E7C0-8E51-07C1-1266FBE3FF27}"/>
              </a:ext>
            </a:extLst>
          </p:cNvPr>
          <p:cNvSpPr/>
          <p:nvPr/>
        </p:nvSpPr>
        <p:spPr>
          <a:xfrm>
            <a:off x="9130340" y="5861918"/>
            <a:ext cx="129778" cy="126761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103270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4459AF1-4B1A-4236-9E33-975ED65AEC92}"/>
              </a:ext>
            </a:extLst>
          </p:cNvPr>
          <p:cNvSpPr txBox="1"/>
          <p:nvPr/>
        </p:nvSpPr>
        <p:spPr>
          <a:xfrm>
            <a:off x="609600" y="136524"/>
            <a:ext cx="10972800" cy="94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kern="1200" dirty="0">
                <a:solidFill>
                  <a:srgbClr val="771B61"/>
                </a:solidFill>
                <a:latin typeface="+mj-lt"/>
                <a:ea typeface="+mj-ea"/>
                <a:cs typeface="+mj-cs"/>
              </a:rPr>
              <a:t>PH MCO Territory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kern="1200" dirty="0">
                <a:solidFill>
                  <a:srgbClr val="771B6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2B157A58-A23C-ACBC-661D-19AC9C89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9" y="762000"/>
            <a:ext cx="8260390" cy="5590953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826F785-3896-2D21-22D6-A0DC9E59FC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620248" y="1254036"/>
            <a:ext cx="1962151" cy="43499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Focus on Integrated Care: </a:t>
            </a:r>
            <a:r>
              <a:rPr lang="en-US" sz="2600" dirty="0"/>
              <a:t>Community Care collaborates with the PH MCOs on members with both physical health and behavioral health needs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0EA928A-1331-677D-B35B-88309D2B2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9CE2B40-8763-45E4-9758-579B0FB876D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5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7933-A68E-7B4F-E34D-49A0E986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947680"/>
          </a:xfrm>
        </p:spPr>
        <p:txBody>
          <a:bodyPr anchor="ctr">
            <a:normAutofit/>
          </a:bodyPr>
          <a:lstStyle/>
          <a:p>
            <a:r>
              <a:rPr lang="en-US" dirty="0"/>
              <a:t>HealthChoices Continued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1B7EBB7-68BD-81D5-FA8E-0B1C2D8596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4283" y="6153676"/>
            <a:ext cx="6525928" cy="539471"/>
          </a:xfrm>
        </p:spPr>
        <p:txBody>
          <a:bodyPr/>
          <a:lstStyle/>
          <a:p>
            <a:r>
              <a:rPr lang="en-US"/>
              <a:t>*A small number of individuals qualify for Medicaid Fee-for-Service coverage which is managed by the Bureau of Fee-for-Service programs under the Office of Medical Assistance Programs (OMAP).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28465-FA82-25C1-F507-8006478A7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CE2B40-8763-45E4-9758-579B0FB876D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8AE1EAD-7303-46A1-D546-BF17016232F4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909790876"/>
              </p:ext>
            </p:extLst>
          </p:nvPr>
        </p:nvGraphicFramePr>
        <p:xfrm>
          <a:off x="6197600" y="1219201"/>
          <a:ext cx="5384800" cy="461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Content Placeholder 16" descr="Parents and child walking in autumn park">
            <a:extLst>
              <a:ext uri="{FF2B5EF4-FFF2-40B4-BE49-F238E27FC236}">
                <a16:creationId xmlns:a16="http://schemas.microsoft.com/office/drawing/2014/main" id="{7F7C1910-6AD5-4E34-EA9E-9DF745FB43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9317"/>
            <a:ext cx="5384800" cy="3589866"/>
          </a:xfrm>
        </p:spPr>
      </p:pic>
    </p:spTree>
    <p:extLst>
      <p:ext uri="{BB962C8B-B14F-4D97-AF65-F5344CB8AC3E}">
        <p14:creationId xmlns:p14="http://schemas.microsoft.com/office/powerpoint/2010/main" val="398265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7933-A68E-7B4F-E34D-49A0E986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947680"/>
          </a:xfrm>
        </p:spPr>
        <p:txBody>
          <a:bodyPr anchor="ctr">
            <a:normAutofit/>
          </a:bodyPr>
          <a:lstStyle/>
          <a:p>
            <a:r>
              <a:rPr lang="en-US"/>
              <a:t>Managed Care? What does that mean?</a:t>
            </a:r>
          </a:p>
        </p:txBody>
      </p:sp>
      <p:pic>
        <p:nvPicPr>
          <p:cNvPr id="6" name="Content Placeholder 5" descr="Patient and counselor">
            <a:extLst>
              <a:ext uri="{FF2B5EF4-FFF2-40B4-BE49-F238E27FC236}">
                <a16:creationId xmlns:a16="http://schemas.microsoft.com/office/drawing/2014/main" id="{CBA09E95-EC06-59D1-AF6D-DE2127A576F5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29317"/>
            <a:ext cx="5384800" cy="358986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28465-FA82-25C1-F507-8006478A7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CE2B40-8763-45E4-9758-579B0FB876D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F606F53-D281-B153-0E9E-85E9595FFF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5780946"/>
              </p:ext>
            </p:extLst>
          </p:nvPr>
        </p:nvGraphicFramePr>
        <p:xfrm>
          <a:off x="609600" y="1219201"/>
          <a:ext cx="5384800" cy="461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985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5014D619-A01C-F5DE-77AB-8E110003ECD2}"/>
              </a:ext>
            </a:extLst>
          </p:cNvPr>
          <p:cNvSpPr txBox="1">
            <a:spLocks/>
          </p:cNvSpPr>
          <p:nvPr/>
        </p:nvSpPr>
        <p:spPr>
          <a:xfrm>
            <a:off x="609600" y="136524"/>
            <a:ext cx="10972800" cy="947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71B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Who Community Care is…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FC6E2-42CB-4F6C-B264-BA0789EB0810}"/>
              </a:ext>
            </a:extLst>
          </p:cNvPr>
          <p:cNvSpPr/>
          <p:nvPr/>
        </p:nvSpPr>
        <p:spPr>
          <a:xfrm>
            <a:off x="496614" y="1219201"/>
            <a:ext cx="5700986" cy="4610099"/>
          </a:xfrm>
          <a:prstGeom prst="rect">
            <a:avLst/>
          </a:prstGeom>
          <a:solidFill>
            <a:srgbClr val="F0AB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68E8C-AD1D-4BE7-DA76-6C5B0DA8B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78572"/>
            <a:ext cx="5384800" cy="3850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effectLst/>
                <a:latin typeface="+mj-lt"/>
              </a:rPr>
              <a:t>Community Care, based in Pittsburgh, is the only BH-MCO in the country to have managed care contracts in every Health-Choices region within Pennsylvania.  </a:t>
            </a:r>
          </a:p>
          <a:p>
            <a:pPr>
              <a:lnSpc>
                <a:spcPct val="90000"/>
              </a:lnSpc>
            </a:pPr>
            <a:endParaRPr lang="en-US" sz="1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effectLst/>
                <a:latin typeface="+mj-lt"/>
              </a:rPr>
              <a:t>As part of </a:t>
            </a:r>
            <a:r>
              <a:rPr lang="en-US" sz="1800" b="1" dirty="0">
                <a:effectLst/>
                <a:latin typeface="+mj-lt"/>
              </a:rPr>
              <a:t>UPMC’s Insurance Service Division</a:t>
            </a:r>
            <a:r>
              <a:rPr lang="en-US" sz="1800" dirty="0">
                <a:effectLst/>
                <a:latin typeface="+mj-lt"/>
              </a:rPr>
              <a:t>, it is also the largest academic medical center-owned behavioral health insurance program that provides extensive experience working with physical health plans and implementing innovative, effective programs that meet the needs of members. </a:t>
            </a:r>
            <a:endParaRPr lang="en-US" sz="1800" dirty="0">
              <a:latin typeface="+mj-lt"/>
            </a:endParaRPr>
          </a:p>
        </p:txBody>
      </p:sp>
      <p:pic>
        <p:nvPicPr>
          <p:cNvPr id="9" name="Content Placeholder 8" descr="Women and child sitting on stoop">
            <a:extLst>
              <a:ext uri="{FF2B5EF4-FFF2-40B4-BE49-F238E27FC236}">
                <a16:creationId xmlns:a16="http://schemas.microsoft.com/office/drawing/2014/main" id="{AE4430F4-3E8B-B3C5-CEEB-502E35EEAA08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2" b="-2"/>
          <a:stretch/>
        </p:blipFill>
        <p:spPr>
          <a:xfrm>
            <a:off x="6197600" y="1219201"/>
            <a:ext cx="5384800" cy="4610099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DB507-426D-DF6D-6C2A-4573F2B2D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015" y="6240850"/>
            <a:ext cx="560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CE2B40-8763-45E4-9758-579B0FB876D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6AEFD-86BD-A989-6C50-DA90C76DB8F5}"/>
              </a:ext>
            </a:extLst>
          </p:cNvPr>
          <p:cNvSpPr/>
          <p:nvPr/>
        </p:nvSpPr>
        <p:spPr>
          <a:xfrm>
            <a:off x="11406352" y="1219201"/>
            <a:ext cx="176048" cy="4610099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8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57E6-AC94-4EEC-BBD0-E99E971D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Care Membership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36408-05EC-42BA-B6DE-D809CE963A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Care is a Managed Care Organization (MCO) in the state of Pennsylvania. We cover 43 counties and have a membership of over 1,340,000 people.</a:t>
            </a:r>
          </a:p>
          <a:p>
            <a:endParaRPr lang="en-US" dirty="0"/>
          </a:p>
          <a:p>
            <a:r>
              <a:rPr lang="en-US" dirty="0"/>
              <a:t>In Allegheny County, we have over 255,000 members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36FF32-3686-40DD-9995-7EADA10B0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499757-C327-4B81-B6A8-68C407F537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A94096-F997-4816-806C-6487E4B08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000" y="6356351"/>
            <a:ext cx="277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Community Care Behavioral Health Organization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316E5CA-B0A6-3399-B305-71798B0FFF0C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5836365" y="2027210"/>
            <a:ext cx="6165135" cy="3135340"/>
          </a:xfrm>
        </p:spPr>
      </p:pic>
    </p:spTree>
    <p:extLst>
      <p:ext uri="{BB962C8B-B14F-4D97-AF65-F5344CB8AC3E}">
        <p14:creationId xmlns:p14="http://schemas.microsoft.com/office/powerpoint/2010/main" val="2500520150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">
  <a:themeElements>
    <a:clrScheme name="CCBH">
      <a:dk1>
        <a:srgbClr val="000000"/>
      </a:dk1>
      <a:lt1>
        <a:srgbClr val="FFFFFF"/>
      </a:lt1>
      <a:dk2>
        <a:srgbClr val="5E6367"/>
      </a:dk2>
      <a:lt2>
        <a:srgbClr val="FFFFFF"/>
      </a:lt2>
      <a:accent1>
        <a:srgbClr val="771B61"/>
      </a:accent1>
      <a:accent2>
        <a:srgbClr val="FCB71E"/>
      </a:accent2>
      <a:accent3>
        <a:srgbClr val="4298B5"/>
      </a:accent3>
      <a:accent4>
        <a:srgbClr val="007F6E"/>
      </a:accent4>
      <a:accent5>
        <a:srgbClr val="A7AD37"/>
      </a:accent5>
      <a:accent6>
        <a:srgbClr val="00427A"/>
      </a:accent6>
      <a:hlink>
        <a:srgbClr val="0973EB"/>
      </a:hlink>
      <a:folHlink>
        <a:srgbClr val="B940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1.21 Reducing Stigma" id="{A373C558-665D-4B43-B92F-0458931B5FB3}" vid="{32A84EA8-2313-44A4-B087-09DEBCCB41E6}"/>
    </a:ext>
  </a:extLst>
</a:theme>
</file>

<file path=ppt/theme/theme2.xml><?xml version="1.0" encoding="utf-8"?>
<a:theme xmlns:a="http://schemas.openxmlformats.org/drawingml/2006/main" name="purple">
  <a:themeElements>
    <a:clrScheme name="CCBH">
      <a:dk1>
        <a:srgbClr val="000000"/>
      </a:dk1>
      <a:lt1>
        <a:srgbClr val="FFFFFF"/>
      </a:lt1>
      <a:dk2>
        <a:srgbClr val="5E6367"/>
      </a:dk2>
      <a:lt2>
        <a:srgbClr val="FFFFFF"/>
      </a:lt2>
      <a:accent1>
        <a:srgbClr val="771B61"/>
      </a:accent1>
      <a:accent2>
        <a:srgbClr val="FCB71E"/>
      </a:accent2>
      <a:accent3>
        <a:srgbClr val="4298B5"/>
      </a:accent3>
      <a:accent4>
        <a:srgbClr val="007F6E"/>
      </a:accent4>
      <a:accent5>
        <a:srgbClr val="A7AD37"/>
      </a:accent5>
      <a:accent6>
        <a:srgbClr val="00427A"/>
      </a:accent6>
      <a:hlink>
        <a:srgbClr val="0973EB"/>
      </a:hlink>
      <a:folHlink>
        <a:srgbClr val="B940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PV1750616 Community Care PPT" id="{0E4E54AB-BED8-5149-9476-BE42FA0B7D27}" vid="{357C2FCC-188E-084E-92DF-39252D5A28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8807840DA3F4C809AEF812EB60214" ma:contentTypeVersion="8" ma:contentTypeDescription="Create a new document." ma:contentTypeScope="" ma:versionID="7af60f61385dae1845f1bad81746c050">
  <xsd:schema xmlns:xsd="http://www.w3.org/2001/XMLSchema" xmlns:xs="http://www.w3.org/2001/XMLSchema" xmlns:p="http://schemas.microsoft.com/office/2006/metadata/properties" xmlns:ns2="929694f4-3250-4406-976a-5d9b248e4c68" xmlns:ns3="23c4f0eb-5f67-410a-916d-515d3d6beab6" targetNamespace="http://schemas.microsoft.com/office/2006/metadata/properties" ma:root="true" ma:fieldsID="a5a2e1cd810720cc307f7255efec1bcd" ns2:_="" ns3:_="">
    <xsd:import namespace="929694f4-3250-4406-976a-5d9b248e4c68"/>
    <xsd:import namespace="23c4f0eb-5f67-410a-916d-515d3d6be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94f4-3250-4406-976a-5d9b248e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4f0eb-5f67-410a-916d-515d3d6be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2E02E4-0F36-4F82-8514-6DCA9933D3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28DA3A-8E5A-470D-B3F4-3A7D25955D6D}">
  <ds:schemaRefs>
    <ds:schemaRef ds:uri="23c4f0eb-5f67-410a-916d-515d3d6beab6"/>
    <ds:schemaRef ds:uri="929694f4-3250-4406-976a-5d9b248e4c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0CD3CE-6A5E-4960-9CEB-2EB8F0A442A5}">
  <ds:schemaRefs>
    <ds:schemaRef ds:uri="929694f4-3250-4406-976a-5d9b248e4c6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23c4f0eb-5f67-410a-916d-515d3d6beab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1762</Words>
  <Application>Microsoft Office PowerPoint</Application>
  <PresentationFormat>Widescreen</PresentationFormat>
  <Paragraphs>284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Avenir Next LT Pro</vt:lpstr>
      <vt:lpstr>AvenirNext</vt:lpstr>
      <vt:lpstr>AvenirNext LT Pro Medium</vt:lpstr>
      <vt:lpstr>Calibri</vt:lpstr>
      <vt:lpstr>Century Gothic</vt:lpstr>
      <vt:lpstr>Symbol</vt:lpstr>
      <vt:lpstr>purple</vt:lpstr>
      <vt:lpstr>purple</vt:lpstr>
      <vt:lpstr>Community Spotlight:  Community Care Behavioral Health</vt:lpstr>
      <vt:lpstr>Remember Medicaid? It’s called HealthChoices in PA  (or Medical Assistance or Community Care in many counties!)</vt:lpstr>
      <vt:lpstr>HealthChoices</vt:lpstr>
      <vt:lpstr>PowerPoint Presentation</vt:lpstr>
      <vt:lpstr>PowerPoint Presentation</vt:lpstr>
      <vt:lpstr>HealthChoices Continued</vt:lpstr>
      <vt:lpstr>Managed Care? What does that mean?</vt:lpstr>
      <vt:lpstr>PowerPoint Presentation</vt:lpstr>
      <vt:lpstr>Community Care Membership </vt:lpstr>
      <vt:lpstr>Community Care Mission Statement</vt:lpstr>
      <vt:lpstr>Community Care Belief and Vision Statements </vt:lpstr>
      <vt:lpstr>Continuum of Care</vt:lpstr>
      <vt:lpstr>Allegheny County Child &amp; Adolescent Behavioral Health Services</vt:lpstr>
      <vt:lpstr>Allegheny County Adult Behavioral Health Services</vt:lpstr>
      <vt:lpstr>Community Care Supports</vt:lpstr>
      <vt:lpstr>Academy + Library</vt:lpstr>
      <vt:lpstr>Community Care Training Department</vt:lpstr>
      <vt:lpstr>Mental Health America of SWPA Conference (1/26/24)</vt:lpstr>
      <vt:lpstr>CCBH.com </vt:lpstr>
      <vt:lpstr>Comments/Questions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Pooler, Tammy L</dc:creator>
  <cp:lastModifiedBy>Jennifer Condel</cp:lastModifiedBy>
  <cp:revision>25</cp:revision>
  <dcterms:created xsi:type="dcterms:W3CDTF">2023-05-11T17:34:11Z</dcterms:created>
  <dcterms:modified xsi:type="dcterms:W3CDTF">2024-01-10T02:27:00Z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2023-05-11T17:34:14Z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c98ce06d-6f0a-4421-bc57-182527684874</vt:lpwstr>
  </property>
  <property fmtid="{D5CDD505-2E9C-101B-9397-08002B2CF9AE}" pid="8" name="MSIP_Label_5e4b1be8-281e-475d-98b0-21c3457e5a46_ContentBits">
    <vt:lpwstr>0</vt:lpwstr>
  </property>
  <property fmtid="{D5CDD505-2E9C-101B-9397-08002B2CF9AE}" pid="9" name="ContentTypeId">
    <vt:lpwstr>0x0101002FE8807840DA3F4C809AEF812EB60214</vt:lpwstr>
  </property>
</Properties>
</file>