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1/25/2024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2019 JHF, PRHI, HCF, &amp; WHAMglobal</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39185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2019 JHF, PRHI, HCF, &amp; WHAMglobal</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376125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7944866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06009040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223656396"/>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2019 JHF, PRHI, HCF, &amp; WHAMglobal</a:t>
            </a:r>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98469350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 2019 JHF, PRHI, HCF, &amp; WHAMglobal</a:t>
            </a:r>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684800928"/>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695439" y="6391838"/>
            <a:ext cx="990599" cy="304799"/>
          </a:xfrm>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851424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653104" y="6391838"/>
            <a:ext cx="992135" cy="304799"/>
          </a:xfrm>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35471196"/>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a:t>Insert Graph or Text</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a:t>Insert Text</a:t>
            </a:r>
          </a:p>
          <a:p>
            <a:pPr lvl="1"/>
            <a:r>
              <a:rPr lang="en-US"/>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27775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2019 JHF, PRHI, HCF, &amp; WHAMglobal</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94611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92420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2019 JHF, PRHI, HCF, &amp; WHAMglobal</a:t>
            </a:r>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1959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 2019 JHF, PRHI, HCF, &amp; WHAMglobal</a:t>
            </a:r>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4958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 2019 JHF, PRHI, HCF, &amp; WHAMglobal</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55430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2019 JHF, PRHI, HCF, &amp; WHAMglobal</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000212-68E8-4E0F-BB6F-A6238CCAF7D0}" type="slidenum">
              <a:rPr lang="en-US" smtClean="0"/>
              <a:pPr/>
              <a:t>‹#›</a:t>
            </a:fld>
            <a:endParaRPr lang="en-US"/>
          </a:p>
        </p:txBody>
      </p:sp>
    </p:spTree>
    <p:extLst>
      <p:ext uri="{BB962C8B-B14F-4D97-AF65-F5344CB8AC3E}">
        <p14:creationId xmlns:p14="http://schemas.microsoft.com/office/powerpoint/2010/main" val="3632166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2019 JHF, PRHI, HCF, &amp; WHAMglobal</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492359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2019 JHF, PRHI, HCF, &amp; WHAMglobal</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7000212-68E8-4E0F-BB6F-A6238CCAF7D0}" type="slidenum">
              <a:rPr lang="en-US" smtClean="0"/>
              <a:t>‹#›</a:t>
            </a:fld>
            <a:endParaRPr lang="en-US"/>
          </a:p>
        </p:txBody>
      </p:sp>
    </p:spTree>
    <p:extLst>
      <p:ext uri="{BB962C8B-B14F-4D97-AF65-F5344CB8AC3E}">
        <p14:creationId xmlns:p14="http://schemas.microsoft.com/office/powerpoint/2010/main" val="37315437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72" r:id="rId18"/>
    <p:sldLayoutId id="2147483673" r:id="rId19"/>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Continuing Education Information</a:t>
            </a:r>
          </a:p>
        </p:txBody>
      </p:sp>
      <p:sp>
        <p:nvSpPr>
          <p:cNvPr id="7" name="Content Placeholder 6"/>
          <p:cNvSpPr>
            <a:spLocks noGrp="1"/>
          </p:cNvSpPr>
          <p:nvPr>
            <p:ph idx="1"/>
          </p:nvPr>
        </p:nvSpPr>
        <p:spPr/>
        <p:txBody>
          <a:bodyPr>
            <a:normAutofit/>
          </a:bodyPr>
          <a:lstStyle/>
          <a:p>
            <a:pPr algn="l" rtl="0">
              <a:buFont typeface="Wingdings" panose="05000000000000000000" pitchFamily="2" charset="2"/>
              <a:buChar char="Ø"/>
            </a:pPr>
            <a:r>
              <a:rPr lang="en-US" sz="1800" b="0" i="0" dirty="0">
                <a:solidFill>
                  <a:srgbClr val="000000"/>
                </a:solidFill>
                <a:effectLst/>
                <a:latin typeface="Calibri" panose="020F0502020204030204" pitchFamily="34" charset="0"/>
              </a:rPr>
              <a:t>Define the mechanism of action of Suboxone</a:t>
            </a:r>
          </a:p>
          <a:p>
            <a:pPr algn="l" rtl="0">
              <a:buFont typeface="Wingdings" panose="05000000000000000000" pitchFamily="2" charset="2"/>
              <a:buChar char="Ø"/>
            </a:pPr>
            <a:r>
              <a:rPr lang="en-US" sz="1800" b="0" i="0" dirty="0">
                <a:solidFill>
                  <a:srgbClr val="000000"/>
                </a:solidFill>
                <a:effectLst/>
                <a:latin typeface="Calibri" panose="020F0502020204030204" pitchFamily="34" charset="0"/>
              </a:rPr>
              <a:t>Describe approved indications for Suboxone use</a:t>
            </a:r>
          </a:p>
          <a:p>
            <a:pPr algn="l" rtl="0">
              <a:buFont typeface="Wingdings" panose="05000000000000000000" pitchFamily="2" charset="2"/>
              <a:buChar char="Ø"/>
            </a:pPr>
            <a:r>
              <a:rPr lang="en-US" sz="1800" b="0" i="0" dirty="0">
                <a:solidFill>
                  <a:srgbClr val="000000"/>
                </a:solidFill>
                <a:effectLst/>
                <a:latin typeface="Calibri" panose="020F0502020204030204" pitchFamily="34" charset="0"/>
              </a:rPr>
              <a:t>Assess Suboxone </a:t>
            </a:r>
            <a:r>
              <a:rPr lang="en-US" sz="1800" b="0" i="0" dirty="0" err="1">
                <a:solidFill>
                  <a:srgbClr val="000000"/>
                </a:solidFill>
                <a:effectLst/>
                <a:latin typeface="Calibri" panose="020F0502020204030204" pitchFamily="34" charset="0"/>
              </a:rPr>
              <a:t>PowerPlan</a:t>
            </a:r>
            <a:r>
              <a:rPr lang="en-US" sz="1800" b="0" i="0" dirty="0">
                <a:solidFill>
                  <a:srgbClr val="000000"/>
                </a:solidFill>
                <a:effectLst/>
                <a:latin typeface="Calibri" panose="020F0502020204030204" pitchFamily="34" charset="0"/>
              </a:rPr>
              <a:t> options and criteria for initiation vs. maintenance</a:t>
            </a:r>
          </a:p>
          <a:p>
            <a:pPr algn="l" rtl="0">
              <a:buFont typeface="Wingdings" panose="05000000000000000000" pitchFamily="2" charset="2"/>
              <a:buChar char="Ø"/>
            </a:pPr>
            <a:r>
              <a:rPr lang="en-US" sz="1800" b="0" i="0" dirty="0">
                <a:solidFill>
                  <a:srgbClr val="000000"/>
                </a:solidFill>
                <a:effectLst/>
                <a:latin typeface="Calibri" panose="020F0502020204030204" pitchFamily="34" charset="0"/>
              </a:rPr>
              <a:t>Provide appropriate ways to manage side effects of Suboxone</a:t>
            </a:r>
          </a:p>
          <a:p>
            <a:pPr algn="l" rtl="0">
              <a:buFont typeface="Wingdings" panose="05000000000000000000" pitchFamily="2" charset="2"/>
              <a:buChar char="Ø"/>
            </a:pPr>
            <a:r>
              <a:rPr lang="en-US" sz="1800" b="0" i="0" dirty="0">
                <a:solidFill>
                  <a:srgbClr val="000000"/>
                </a:solidFill>
                <a:effectLst/>
                <a:latin typeface="Calibri" panose="020F0502020204030204" pitchFamily="34" charset="0"/>
              </a:rPr>
              <a:t>Define a pharmacist's roles and responsibilities with the Suboxone </a:t>
            </a:r>
            <a:r>
              <a:rPr lang="en-US" sz="1800" b="0" i="0" dirty="0" err="1">
                <a:solidFill>
                  <a:srgbClr val="000000"/>
                </a:solidFill>
                <a:effectLst/>
                <a:latin typeface="Calibri" panose="020F0502020204030204" pitchFamily="34" charset="0"/>
              </a:rPr>
              <a:t>PowerPlans</a:t>
            </a:r>
            <a:endParaRPr lang="en-US" sz="1800" b="0" i="0" dirty="0">
              <a:solidFill>
                <a:srgbClr val="000000"/>
              </a:solidFill>
              <a:effectLst/>
              <a:latin typeface="Calibri" panose="020F0502020204030204" pitchFamily="34" charset="0"/>
            </a:endParaRPr>
          </a:p>
          <a:p>
            <a:pPr marL="0" indent="0" algn="l">
              <a:buNone/>
            </a:pPr>
            <a:endParaRPr lang="en-US" sz="1600" b="0" i="0" dirty="0">
              <a:solidFill>
                <a:srgbClr val="000000"/>
              </a:solidFill>
              <a:effectLst/>
              <a:latin typeface="Times New Roman" panose="02020603050405020304" pitchFamily="18" charset="0"/>
            </a:endParaRPr>
          </a:p>
          <a:p>
            <a:pPr marL="0" marR="0" indent="0" algn="l" rtl="0">
              <a:buNone/>
            </a:pPr>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Disclosures</a:t>
            </a:r>
          </a:p>
        </p:txBody>
      </p:sp>
      <p:sp>
        <p:nvSpPr>
          <p:cNvPr id="3" name="Content Placeholder 2"/>
          <p:cNvSpPr>
            <a:spLocks noGrp="1"/>
          </p:cNvSpPr>
          <p:nvPr>
            <p:ph idx="1"/>
          </p:nvPr>
        </p:nvSpPr>
        <p:spPr/>
        <p:txBody>
          <a:bodyPr>
            <a:normAutofit fontScale="92500" lnSpcReduction="20000"/>
          </a:bodyPr>
          <a:lstStyle/>
          <a:p>
            <a:r>
              <a:rPr lang="en-US" sz="320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a:p>
          <a:p>
            <a:endParaRPr lang="en-US"/>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Disclaimer</a:t>
            </a:r>
          </a:p>
        </p:txBody>
      </p:sp>
      <p:sp>
        <p:nvSpPr>
          <p:cNvPr id="3" name="Content Placeholder 2"/>
          <p:cNvSpPr>
            <a:spLocks noGrp="1"/>
          </p:cNvSpPr>
          <p:nvPr>
            <p:ph idx="1"/>
          </p:nvPr>
        </p:nvSpPr>
        <p:spPr/>
        <p:txBody>
          <a:bodyPr>
            <a:normAutofit fontScale="77500" lnSpcReduction="20000"/>
          </a:bodyPr>
          <a:lstStyle/>
          <a:p>
            <a:r>
              <a:rPr lang="en-US" sz="240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Disclaimer</a:t>
            </a:r>
          </a:p>
        </p:txBody>
      </p:sp>
      <p:sp>
        <p:nvSpPr>
          <p:cNvPr id="3" name="Content Placeholder 2"/>
          <p:cNvSpPr>
            <a:spLocks noGrp="1"/>
          </p:cNvSpPr>
          <p:nvPr>
            <p:ph idx="1"/>
          </p:nvPr>
        </p:nvSpPr>
        <p:spPr/>
        <p:txBody>
          <a:bodyPr>
            <a:normAutofit fontScale="85000" lnSpcReduction="20000"/>
          </a:bodyPr>
          <a:lstStyle/>
          <a:p>
            <a:r>
              <a:rPr lang="en-US" sz="240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489</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Century Gothic</vt:lpstr>
      <vt:lpstr>Times New Roman</vt:lpstr>
      <vt:lpstr>Wingdings</vt:lpstr>
      <vt:lpstr>Wingdings 3</vt:lpstr>
      <vt:lpstr>Ion Boardroom</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cp:revision>
  <dcterms:created xsi:type="dcterms:W3CDTF">2020-02-18T19:41:54Z</dcterms:created>
  <dcterms:modified xsi:type="dcterms:W3CDTF">2024-01-25T19:54:20Z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