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 id="263" r:id="rId6"/>
    <p:sldId id="260" r:id="rId7"/>
    <p:sldId id="261"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76B881-59D1-8FD8-7262-92DD8C5BAF56}" v="12" dt="2024-02-17T00:43:55.5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vert="horz" lIns="0" tIns="45720" rIns="0" bIns="45720" rtlCol="0" anchor="t">
            <a:normAutofit/>
          </a:bodyPr>
          <a:lstStyle/>
          <a:p>
            <a:pPr>
              <a:buClr>
                <a:srgbClr val="000000"/>
              </a:buClr>
              <a:buFont typeface="Arial" panose="020F0502020204030204"/>
              <a:buChar char="•"/>
            </a:pPr>
            <a:r>
              <a:rPr lang="en-US" sz="1800" dirty="0">
                <a:solidFill>
                  <a:srgbClr val="000000"/>
                </a:solidFill>
                <a:latin typeface="Times"/>
                <a:cs typeface="Times"/>
              </a:rPr>
              <a:t>Describe </a:t>
            </a:r>
            <a:r>
              <a:rPr lang="en-US" sz="1800" b="0" i="0" u="none" strike="noStrike" baseline="0" dirty="0">
                <a:solidFill>
                  <a:srgbClr val="000000"/>
                </a:solidFill>
                <a:latin typeface="Times"/>
                <a:cs typeface="Times"/>
              </a:rPr>
              <a:t>the </a:t>
            </a:r>
            <a:r>
              <a:rPr lang="en-US" sz="1800" dirty="0">
                <a:solidFill>
                  <a:srgbClr val="000000"/>
                </a:solidFill>
                <a:latin typeface="Times"/>
                <a:cs typeface="Times"/>
              </a:rPr>
              <a:t>microbiology, epidemiology, and risk factors of vancomycin-resistant enterococcal bloodstream infections (VRE-B).</a:t>
            </a:r>
            <a:endParaRPr lang="en-US" sz="2400" dirty="0"/>
          </a:p>
          <a:p>
            <a:pPr>
              <a:buClr>
                <a:srgbClr val="000000"/>
              </a:buClr>
              <a:buFont typeface="Arial" panose="020F0502020204030204"/>
              <a:buChar char="•"/>
            </a:pPr>
            <a:r>
              <a:rPr lang="en-US" sz="1800" dirty="0">
                <a:solidFill>
                  <a:srgbClr val="000000"/>
                </a:solidFill>
                <a:latin typeface="Times"/>
                <a:cs typeface="Times"/>
              </a:rPr>
              <a:t>Evaluate the current literature comparing the efficacy and safety of daptomycin </a:t>
            </a:r>
            <a:r>
              <a:rPr lang="en-US" sz="1800" b="0" i="0" u="none" strike="noStrike" baseline="0" dirty="0">
                <a:solidFill>
                  <a:srgbClr val="000000"/>
                </a:solidFill>
                <a:latin typeface="Times"/>
                <a:cs typeface="Times"/>
              </a:rPr>
              <a:t>and </a:t>
            </a:r>
            <a:r>
              <a:rPr lang="en-US" sz="1800" dirty="0">
                <a:solidFill>
                  <a:srgbClr val="000000"/>
                </a:solidFill>
                <a:latin typeface="Times"/>
                <a:cs typeface="Times"/>
              </a:rPr>
              <a:t>linezolid as treatment options for VRE-B.</a:t>
            </a:r>
            <a:endParaRPr lang="en-US" sz="2400" dirty="0">
              <a:latin typeface="Times"/>
              <a:cs typeface="Times"/>
            </a:endParaRPr>
          </a:p>
          <a:p>
            <a:pPr>
              <a:buClr>
                <a:srgbClr val="000000"/>
              </a:buClr>
              <a:buFont typeface="Arial" panose="020F0502020204030204"/>
              <a:buChar char="•"/>
            </a:pPr>
            <a:r>
              <a:rPr lang="en-US" sz="1800" dirty="0">
                <a:solidFill>
                  <a:srgbClr val="000000"/>
                </a:solidFill>
                <a:latin typeface="Times"/>
                <a:cs typeface="Times"/>
              </a:rPr>
              <a:t>Discuss dose optimization and drug monitoring considerations of daptomycin </a:t>
            </a:r>
            <a:r>
              <a:rPr lang="en-US" sz="1800" b="0" i="0" u="none" strike="noStrike" baseline="0" dirty="0">
                <a:solidFill>
                  <a:srgbClr val="000000"/>
                </a:solidFill>
                <a:latin typeface="Times"/>
                <a:cs typeface="Times"/>
              </a:rPr>
              <a:t>and </a:t>
            </a:r>
            <a:r>
              <a:rPr lang="en-US" sz="1800" dirty="0">
                <a:solidFill>
                  <a:srgbClr val="000000"/>
                </a:solidFill>
                <a:latin typeface="Times"/>
                <a:cs typeface="Times"/>
              </a:rPr>
              <a:t>linezolid for VRE-B.</a:t>
            </a:r>
            <a:endParaRPr lang="en-US" sz="2400" dirty="0">
              <a:latin typeface="Times"/>
              <a:cs typeface="Times"/>
            </a:endParaRPr>
          </a:p>
          <a:p>
            <a:pPr>
              <a:buClr>
                <a:srgbClr val="000000"/>
              </a:buClr>
              <a:buFont typeface="Symbol" panose="020F0502020204030204"/>
              <a:buChar char="•"/>
            </a:pPr>
            <a:endParaRPr lang="en-US" sz="1800" dirty="0">
              <a:solidFill>
                <a:srgbClr val="000000"/>
              </a:solidFill>
              <a:latin typeface="Calibri"/>
              <a:cs typeface="Calibri"/>
            </a:endParaRPr>
          </a:p>
          <a:p>
            <a:pPr marL="342900" indent="-342900">
              <a:buClr>
                <a:srgbClr val="000000"/>
              </a:buClr>
              <a:buAutoNum type="arabicPeriod"/>
            </a:pPr>
            <a:endParaRPr lang="en-US" b="0" i="0" u="none" strike="noStrike" baseline="0" dirty="0">
              <a:solidFill>
                <a:srgbClr val="000000"/>
              </a:solidFill>
              <a:latin typeface="Calibri" panose="020F0502020204030204" pitchFamily="34" charset="0"/>
              <a:cs typeface="Calibri"/>
            </a:endParaRPr>
          </a:p>
          <a:p>
            <a:pPr marR="0" algn="l" rtl="0"/>
            <a:endParaRPr lang="en-US" b="0" i="0" u="none" strike="noStrike" baseline="0" dirty="0">
              <a:latin typeface="Times New Roman" panose="02020603050405020304" pitchFamily="18" charset="0"/>
            </a:endParaRPr>
          </a:p>
          <a:p>
            <a:pPr marR="0" algn="l" rtl="0"/>
            <a:endParaRPr lang="en-US" b="0" i="0" u="none" strike="noStrike" baseline="0" dirty="0">
              <a:latin typeface="Times New Roman" panose="02020603050405020304" pitchFamily="18" charset="0"/>
            </a:endParaRPr>
          </a:p>
          <a:p>
            <a:pPr marR="0" algn="l" rtl="0"/>
            <a:endParaRPr lang="en-US" b="0" i="0" u="none" strike="noStrike" baseline="0" dirty="0">
              <a:latin typeface="Times New Roman" panose="02020603050405020304" pitchFamily="18" charset="0"/>
            </a:endParaRPr>
          </a:p>
          <a:p>
            <a:pPr marR="0" algn="l" rtl="0"/>
            <a:endParaRPr lang="en-US" b="0" i="0" u="none" strike="noStrike" baseline="0" dirty="0">
              <a:latin typeface="Times New Roman" panose="02020603050405020304" pitchFamily="18" charset="0"/>
            </a:endParaRPr>
          </a:p>
          <a:p>
            <a:pPr marR="0" algn="l" rtl="0">
              <a:buClr>
                <a:srgbClr val="000000"/>
              </a:buClr>
            </a:pPr>
            <a:endParaRPr lang="en-US" b="0" i="0" u="none" strike="noStrike" baseline="0" dirty="0">
              <a:solidFill>
                <a:srgbClr val="000000"/>
              </a:solidFill>
              <a:latin typeface="Calibri" panose="020F0502020204030204" pitchFamily="34" charset="0"/>
            </a:endParaRPr>
          </a:p>
          <a:p>
            <a:pPr marR="0" algn="l" rtl="0"/>
            <a:endParaRPr lang="en-US" b="0" i="0" u="none" strike="noStrike" baseline="0" dirty="0">
              <a:latin typeface="Times New Roman" panose="02020603050405020304" pitchFamily="18" charset="0"/>
            </a:endParaRPr>
          </a:p>
          <a:p>
            <a:pPr marR="0" algn="l" rtl="0"/>
            <a:endParaRPr lang="en-US"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7C1C218572594C8E063DA4BA532738" ma:contentTypeVersion="6" ma:contentTypeDescription="Create a new document." ma:contentTypeScope="" ma:versionID="09623bff9102905baaea0bbb8244a5d8">
  <xsd:schema xmlns:xsd="http://www.w3.org/2001/XMLSchema" xmlns:xs="http://www.w3.org/2001/XMLSchema" xmlns:p="http://schemas.microsoft.com/office/2006/metadata/properties" xmlns:ns2="0ac1ca72-6426-427c-a20b-3152fd130acf" xmlns:ns3="c76ae082-5155-4698-b2e8-790a4f3e0bf3" targetNamespace="http://schemas.microsoft.com/office/2006/metadata/properties" ma:root="true" ma:fieldsID="9cd86b016af02e95967345eda922cf53" ns2:_="" ns3:_="">
    <xsd:import namespace="0ac1ca72-6426-427c-a20b-3152fd130acf"/>
    <xsd:import namespace="c76ae082-5155-4698-b2e8-790a4f3e0bf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c1ca72-6426-427c-a20b-3152fd130a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6ae082-5155-4698-b2e8-790a4f3e0bf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54DB56-1B24-49DF-A145-84F622A145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c1ca72-6426-427c-a20b-3152fd130acf"/>
    <ds:schemaRef ds:uri="c76ae082-5155-4698-b2e8-790a4f3e0b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736A24-443F-4C1B-97E4-8D70F60FA292}">
  <ds:schemaRefs>
    <ds:schemaRef ds:uri="http://schemas.microsoft.com/sharepoint/v3/contenttype/forms"/>
  </ds:schemaRefs>
</ds:datastoreItem>
</file>

<file path=customXml/itemProps3.xml><?xml version="1.0" encoding="utf-8"?>
<ds:datastoreItem xmlns:ds="http://schemas.openxmlformats.org/officeDocument/2006/customXml" ds:itemID="{76F8FAE4-6FA4-47CA-88F2-B2E91307CAD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TotalTime>
  <Words>495</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Symbol</vt:lpstr>
      <vt:lpstr>Times</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43</cp:revision>
  <dcterms:created xsi:type="dcterms:W3CDTF">2020-02-18T19:41:54Z</dcterms:created>
  <dcterms:modified xsi:type="dcterms:W3CDTF">2024-02-20T12:37:28Z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y fmtid="{D5CDD505-2E9C-101B-9397-08002B2CF9AE}" pid="9" name="ContentTypeId">
    <vt:lpwstr>0x010100BA7C1C218572594C8E063DA4BA532738</vt:lpwstr>
  </property>
</Properties>
</file>