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60" r:id="rId3"/>
    <p:sldId id="261"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rgbClr val="1B75BC"/>
                </a:solidFill>
              </a:defRPr>
            </a:lvl1pPr>
          </a:lstStyle>
          <a:p>
            <a:r>
              <a:rPr lang="en-US" dirty="0"/>
              <a:t>Click to edit Master title style</a:t>
            </a:r>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5" name="Footer Placeholder 4"/>
          <p:cNvSpPr>
            <a:spLocks noGrp="1"/>
          </p:cNvSpPr>
          <p:nvPr>
            <p:ph type="ftr" sz="quarter" idx="11"/>
          </p:nvPr>
        </p:nvSpPr>
        <p:spPr/>
        <p:txBody>
          <a:bodyPr/>
          <a:lstStyle>
            <a:lvl1pPr>
              <a:defRPr cap="none"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27821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lvl1pPr>
              <a:defRPr cap="none" baseline="0"/>
            </a:lvl1pPr>
          </a:lstStyle>
          <a:p>
            <a:r>
              <a:rPr lang="en-US"/>
              <a:t>© 2019 JHF, PRHI, HCF, &amp; WHAMglobal</a:t>
            </a:r>
          </a:p>
        </p:txBody>
      </p:sp>
      <p:sp>
        <p:nvSpPr>
          <p:cNvPr id="7" name="Slide Number Placeholder 6"/>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10157975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cap="none" baseline="0"/>
            </a:lvl1pPr>
          </a:lstStyle>
          <a:p>
            <a:r>
              <a:rPr lang="en-US"/>
              <a:t>© 2019 JHF, PRHI, HCF, &amp; WHAMglobal</a:t>
            </a:r>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9900971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924708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Graph and Text">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203200" y="152400"/>
            <a:ext cx="11684000" cy="685800"/>
          </a:xfrm>
          <a:prstGeom prst="rect">
            <a:avLst/>
          </a:prstGeom>
        </p:spPr>
        <p:txBody>
          <a:bodyPr>
            <a:normAutofit/>
          </a:bodyPr>
          <a:lstStyle>
            <a:lvl1pPr algn="l">
              <a:defRPr b="0">
                <a:solidFill>
                  <a:srgbClr val="006CA3"/>
                </a:solidFill>
                <a:latin typeface="Arial" panose="020B0604020202020204" pitchFamily="34" charset="0"/>
                <a:cs typeface="Arial" panose="020B0604020202020204" pitchFamily="34" charset="0"/>
              </a:defRPr>
            </a:lvl1pPr>
          </a:lstStyle>
          <a:p>
            <a:r>
              <a:rPr lang="en-US" dirty="0"/>
              <a:t>Title</a:t>
            </a:r>
          </a:p>
        </p:txBody>
      </p:sp>
      <p:sp>
        <p:nvSpPr>
          <p:cNvPr id="5" name="Content Placeholder 2"/>
          <p:cNvSpPr>
            <a:spLocks noGrp="1"/>
          </p:cNvSpPr>
          <p:nvPr>
            <p:ph idx="1" hasCustomPrompt="1"/>
          </p:nvPr>
        </p:nvSpPr>
        <p:spPr>
          <a:xfrm>
            <a:off x="203200" y="1219201"/>
            <a:ext cx="11684000" cy="4038600"/>
          </a:xfrm>
          <a:prstGeom prst="rect">
            <a:avLst/>
          </a:prstGeom>
        </p:spPr>
        <p:txBody>
          <a:bodyPr/>
          <a:lstStyle>
            <a:lvl1pPr marL="0" indent="0">
              <a:buClr>
                <a:srgbClr val="508CA4"/>
              </a:buClr>
              <a:buSzPct val="80000"/>
              <a:buFont typeface="Wingdings" panose="05000000000000000000" pitchFamily="2" charset="2"/>
              <a:buNone/>
              <a:defRPr sz="2400" baseline="0">
                <a:solidFill>
                  <a:srgbClr val="373737"/>
                </a:solidFill>
                <a:latin typeface="Arial" panose="020B0604020202020204" pitchFamily="34" charset="0"/>
                <a:cs typeface="Arial" panose="020B0604020202020204" pitchFamily="34" charset="0"/>
              </a:defRPr>
            </a:lvl1pPr>
            <a:lvl2pPr marL="742950" indent="-285750">
              <a:buClr>
                <a:srgbClr val="508CA4"/>
              </a:buClr>
              <a:buSzPct val="100000"/>
              <a:buFont typeface="Wingdings" panose="05000000000000000000" pitchFamily="2" charset="2"/>
              <a:buChar char="§"/>
              <a:defRPr sz="2000">
                <a:solidFill>
                  <a:srgbClr val="373737"/>
                </a:solidFill>
                <a:latin typeface="Arial" panose="020B0604020202020204" pitchFamily="34" charset="0"/>
                <a:cs typeface="Arial" panose="020B0604020202020204" pitchFamily="34" charset="0"/>
              </a:defRPr>
            </a:lvl2pPr>
            <a:lvl3pPr marL="1143000" indent="-228600">
              <a:buClr>
                <a:srgbClr val="008551"/>
              </a:buClr>
              <a:buFont typeface="Wingdings" panose="05000000000000000000" pitchFamily="2" charset="2"/>
              <a:buChar char="§"/>
              <a:defRPr sz="1700" baseline="0">
                <a:solidFill>
                  <a:srgbClr val="373737"/>
                </a:solidFill>
                <a:latin typeface="Arial" panose="020B0604020202020204" pitchFamily="34" charset="0"/>
                <a:cs typeface="Arial" panose="020B0604020202020204" pitchFamily="34" charset="0"/>
              </a:defRPr>
            </a:lvl3pPr>
            <a:lvl4pPr marL="1600200" indent="-228600">
              <a:buClr>
                <a:srgbClr val="508CA4"/>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4pPr>
            <a:lvl5pPr marL="2057400" indent="-228600">
              <a:buClr>
                <a:srgbClr val="008559"/>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5pPr>
          </a:lstStyle>
          <a:p>
            <a:pPr lvl="0"/>
            <a:r>
              <a:rPr lang="en-US" dirty="0"/>
              <a:t>Insert Graph or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0" hasCustomPrompt="1"/>
          </p:nvPr>
        </p:nvSpPr>
        <p:spPr>
          <a:xfrm>
            <a:off x="203200" y="5334000"/>
            <a:ext cx="11684000" cy="990600"/>
          </a:xfrm>
          <a:prstGeom prst="rect">
            <a:avLst/>
          </a:prstGeom>
        </p:spPr>
        <p:txBody>
          <a:bodyPr/>
          <a:lstStyle>
            <a:lvl1pPr marL="0" indent="0">
              <a:buClr>
                <a:srgbClr val="508CA4"/>
              </a:buClr>
              <a:buSzPct val="80000"/>
              <a:buFont typeface="Wingdings" panose="05000000000000000000" pitchFamily="2" charset="2"/>
              <a:buNone/>
              <a:defRPr sz="2000" baseline="0">
                <a:solidFill>
                  <a:srgbClr val="373737"/>
                </a:solidFill>
                <a:latin typeface="Arial" panose="020B0604020202020204" pitchFamily="34" charset="0"/>
                <a:cs typeface="Arial" panose="020B0604020202020204" pitchFamily="34" charset="0"/>
              </a:defRPr>
            </a:lvl1pPr>
            <a:lvl2pPr marL="742950" indent="-285750">
              <a:buClr>
                <a:srgbClr val="508CA4"/>
              </a:buClr>
              <a:buSzPct val="100000"/>
              <a:buFont typeface="Wingdings" panose="05000000000000000000" pitchFamily="2" charset="2"/>
              <a:buChar char="§"/>
              <a:defRPr sz="1700">
                <a:solidFill>
                  <a:srgbClr val="373737"/>
                </a:solidFill>
                <a:latin typeface="Arial" panose="020B0604020202020204" pitchFamily="34" charset="0"/>
                <a:cs typeface="Arial" panose="020B0604020202020204" pitchFamily="34" charset="0"/>
              </a:defRPr>
            </a:lvl2pPr>
            <a:lvl3pPr marL="1143000" indent="-228600">
              <a:buClr>
                <a:srgbClr val="008551"/>
              </a:buClr>
              <a:buFont typeface="Wingdings" panose="05000000000000000000" pitchFamily="2" charset="2"/>
              <a:buChar char="§"/>
              <a:defRPr sz="1700" baseline="0">
                <a:solidFill>
                  <a:srgbClr val="373737"/>
                </a:solidFill>
                <a:latin typeface="Arial" panose="020B0604020202020204" pitchFamily="34" charset="0"/>
                <a:cs typeface="Arial" panose="020B0604020202020204" pitchFamily="34" charset="0"/>
              </a:defRPr>
            </a:lvl3pPr>
            <a:lvl4pPr marL="1600200" indent="-228600">
              <a:buClr>
                <a:srgbClr val="508CA4"/>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4pPr>
            <a:lvl5pPr marL="2057400" indent="-228600">
              <a:buClr>
                <a:srgbClr val="008559"/>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5pPr>
          </a:lstStyle>
          <a:p>
            <a:pPr lvl="0"/>
            <a:r>
              <a:rPr lang="en-US" dirty="0"/>
              <a:t>Insert Text</a:t>
            </a:r>
          </a:p>
          <a:p>
            <a:pPr lvl="1"/>
            <a:r>
              <a:rPr lang="en-US" dirty="0"/>
              <a:t>Second level</a:t>
            </a:r>
          </a:p>
        </p:txBody>
      </p:sp>
      <p:sp>
        <p:nvSpPr>
          <p:cNvPr id="8" name="Text Placeholder 4"/>
          <p:cNvSpPr>
            <a:spLocks noGrp="1"/>
          </p:cNvSpPr>
          <p:nvPr>
            <p:ph type="body" sz="quarter" idx="11" hasCustomPrompt="1"/>
          </p:nvPr>
        </p:nvSpPr>
        <p:spPr>
          <a:xfrm>
            <a:off x="203200" y="6324600"/>
            <a:ext cx="8331200" cy="304800"/>
          </a:xfrm>
          <a:prstGeom prst="rect">
            <a:avLst/>
          </a:prstGeom>
        </p:spPr>
        <p:txBody>
          <a:bodyPr>
            <a:normAutofit/>
          </a:bodyPr>
          <a:lstStyle>
            <a:lvl1pPr marL="0" indent="0">
              <a:buFontTx/>
              <a:buNone/>
              <a:defRPr sz="1000">
                <a:solidFill>
                  <a:srgbClr val="373737"/>
                </a:solidFill>
                <a:latin typeface="Arial" panose="020B0604020202020204" pitchFamily="34" charset="0"/>
                <a:cs typeface="Arial" panose="020B0604020202020204" pitchFamily="34" charset="0"/>
              </a:defRPr>
            </a:lvl1pPr>
          </a:lstStyle>
          <a:p>
            <a:pPr lvl="0"/>
            <a:r>
              <a:rPr lang="en-US" dirty="0"/>
              <a:t>Add References</a:t>
            </a:r>
          </a:p>
        </p:txBody>
      </p:sp>
    </p:spTree>
    <p:extLst>
      <p:ext uri="{BB962C8B-B14F-4D97-AF65-F5344CB8AC3E}">
        <p14:creationId xmlns:p14="http://schemas.microsoft.com/office/powerpoint/2010/main" val="2281825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marL="0" indent="0">
              <a:buClr>
                <a:srgbClr val="D56283"/>
              </a:buClr>
              <a:buFont typeface="Arial" panose="020B0604020202020204" pitchFamily="34" charset="0"/>
              <a:buNone/>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5609877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rgbClr val="1B75BC"/>
                </a:solidFill>
              </a:defRPr>
            </a:lvl1pPr>
          </a:lstStyle>
          <a:p>
            <a:r>
              <a:rPr lang="en-US" dirty="0"/>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rgbClr val="D56283"/>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555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7" name="Slide Number Placeholder 6"/>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40617736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rgbClr val="D5628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rgbClr val="D5628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9" name="Slide Number Placeholder 8"/>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966675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5" name="Slide Number Placeholder 4"/>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2606141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lvl1pPr>
              <a:defRPr baseline="0">
                <a:solidFill>
                  <a:srgbClr val="FFFFFF"/>
                </a:solidFill>
              </a:defRPr>
            </a:lvl1pPr>
          </a:lstStyle>
          <a:p>
            <a:r>
              <a:rPr lang="en-US"/>
              <a:t>© 2019 JHF, PRHI, HCF, &amp; WHAMglobal</a:t>
            </a:r>
            <a:endParaRPr lang="en-US" dirty="0"/>
          </a:p>
        </p:txBody>
      </p:sp>
      <p:sp>
        <p:nvSpPr>
          <p:cNvPr id="9" name="Slide Number Placeholder 8"/>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730781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59459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cap="none" baseline="0">
                <a:solidFill>
                  <a:schemeClr val="tx1"/>
                </a:solidFill>
              </a:defRPr>
            </a:lvl1pPr>
          </a:lstStyle>
          <a:p>
            <a:r>
              <a:rPr lang="en-US"/>
              <a:t>© 2019 JHF, PRHI, HCF, &amp; WHAMglobal</a:t>
            </a:r>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E7000212-68E8-4E0F-BB6F-A6238CCAF7D0}" type="slidenum">
              <a:rPr lang="en-US" smtClean="0"/>
              <a:pPr/>
              <a:t>‹#›</a:t>
            </a:fld>
            <a:endParaRPr lang="en-US"/>
          </a:p>
        </p:txBody>
      </p:sp>
    </p:spTree>
    <p:extLst>
      <p:ext uri="{BB962C8B-B14F-4D97-AF65-F5344CB8AC3E}">
        <p14:creationId xmlns:p14="http://schemas.microsoft.com/office/powerpoint/2010/main" val="1258748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none" baseline="0">
                <a:solidFill>
                  <a:srgbClr val="FFFFFF"/>
                </a:solidFill>
              </a:defRPr>
            </a:lvl1pPr>
          </a:lstStyle>
          <a:p>
            <a:r>
              <a:rPr lang="en-US"/>
              <a:t>© 2019 JHF, PRHI, HCF, &amp; WHAMglobal</a:t>
            </a:r>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E7000212-68E8-4E0F-BB6F-A6238CCAF7D0}"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91514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hdr="0" dt="0"/>
  <p:txStyles>
    <p:titleStyle>
      <a:lvl1pPr algn="l" defTabSz="914400" rtl="0" eaLnBrk="1" latinLnBrk="0" hangingPunct="1">
        <a:lnSpc>
          <a:spcPct val="85000"/>
        </a:lnSpc>
        <a:spcBef>
          <a:spcPct val="0"/>
        </a:spcBef>
        <a:buNone/>
        <a:defRPr sz="4800" kern="1200" spc="-50" baseline="0">
          <a:solidFill>
            <a:srgbClr val="1B75BC"/>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rgbClr val="D56283"/>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Continuing Education Information</a:t>
            </a:r>
          </a:p>
        </p:txBody>
      </p:sp>
      <p:sp>
        <p:nvSpPr>
          <p:cNvPr id="7" name="Content Placeholder 6"/>
          <p:cNvSpPr>
            <a:spLocks noGrp="1"/>
          </p:cNvSpPr>
          <p:nvPr>
            <p:ph idx="1"/>
          </p:nvPr>
        </p:nvSpPr>
        <p:spPr/>
        <p:txBody>
          <a:bodyPr>
            <a:normAutofit/>
          </a:bodyPr>
          <a:lstStyle/>
          <a:p>
            <a:r>
              <a:rPr lang="en-US" dirty="0"/>
              <a:t>In support of improving patient care, this activity has been planned and implemented by the University of Pittsburgh and The Jewish Healthcare Foundation. The University of Pittsburgh is jointly accredited by the Accreditation Council for Continuing Medical Education (ACCME) and the American Nurses Credentialing Center (ANCC), to provide continuing education for the healthcare team. </a:t>
            </a:r>
            <a:r>
              <a:rPr lang="en-US" b="1" dirty="0"/>
              <a:t>1.0 hour is approved for this course. </a:t>
            </a:r>
          </a:p>
          <a:p>
            <a:r>
              <a:rPr lang="en-US" dirty="0"/>
              <a:t>As a Jointly Accredited Organization, University of Pittsburgh is approved to offer social work continuing education by the Association of Social Work Boards (ASWB) Approved Continuing Education (ACE) program. Organizations, not individual courses, are approved under this program. State and provincial regulatory boards have the final authority to determine whether an individual course may be accepted for continuing education credit. University of Pittsburgh maintains responsibility for this course. Social workers completing this course receive </a:t>
            </a:r>
            <a:r>
              <a:rPr lang="en-US" b="1" dirty="0"/>
              <a:t>1.0 continuing education credits</a:t>
            </a:r>
            <a:r>
              <a:rPr lang="en-US" dirty="0"/>
              <a:t>.</a:t>
            </a:r>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Calibri" panose="020F0502020204030204"/>
                <a:ea typeface="+mn-ea"/>
                <a:cs typeface="+mn-cs"/>
              </a:rPr>
              <a:t>© 2019 JHF, PRHI, HCF, &amp; WHAMglobal</a:t>
            </a: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090757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Disclosures</a:t>
            </a:r>
          </a:p>
        </p:txBody>
      </p:sp>
      <p:sp>
        <p:nvSpPr>
          <p:cNvPr id="3" name="Content Placeholder 2"/>
          <p:cNvSpPr>
            <a:spLocks noGrp="1"/>
          </p:cNvSpPr>
          <p:nvPr>
            <p:ph idx="1"/>
          </p:nvPr>
        </p:nvSpPr>
        <p:spPr/>
        <p:txBody>
          <a:bodyPr/>
          <a:lstStyle/>
          <a:p>
            <a:r>
              <a:rPr lang="en-US" sz="3200" dirty="0"/>
              <a:t>No members of the planning committee, speakers, presenters, authors, content reviewers and/or anyone else in a position to control the content of this education activity have relevant financial relationships with any entity producing, marketing, re-selling, or distributing health care goods or services, used on, or consumed by, patients to disclose.</a:t>
            </a:r>
            <a:endParaRPr lang="en-US" sz="3200" b="1" dirty="0"/>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Calibri" panose="020F0502020204030204"/>
                <a:ea typeface="+mn-ea"/>
                <a:cs typeface="+mn-cs"/>
              </a:rPr>
              <a:t>© 2019 JHF, PRHI, HCF, &amp; WHAMglobal</a:t>
            </a: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977102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Disclaimer</a:t>
            </a:r>
          </a:p>
        </p:txBody>
      </p:sp>
      <p:sp>
        <p:nvSpPr>
          <p:cNvPr id="3" name="Content Placeholder 2"/>
          <p:cNvSpPr>
            <a:spLocks noGrp="1"/>
          </p:cNvSpPr>
          <p:nvPr>
            <p:ph idx="1"/>
          </p:nvPr>
        </p:nvSpPr>
        <p:spPr/>
        <p:txBody>
          <a:bodyPr>
            <a:normAutofit lnSpcReduction="10000"/>
          </a:bodyPr>
          <a:lstStyle/>
          <a:p>
            <a:r>
              <a:rPr lang="en-US" sz="2400" dirty="0"/>
              <a:t>The information presented at this Center for Continuing Education in Health Sciences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Calibri" panose="020F0502020204030204"/>
                <a:ea typeface="+mn-ea"/>
                <a:cs typeface="+mn-cs"/>
              </a:rPr>
              <a:t>© 2019 JHF, PRHI, HCF, &amp; WHAMglobal</a:t>
            </a: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28555014"/>
      </p:ext>
    </p:extLst>
  </p:cSld>
  <p:clrMapOvr>
    <a:masterClrMapping/>
  </p:clrMapOvr>
</p:sld>
</file>

<file path=ppt/theme/theme1.xml><?xml version="1.0" encoding="utf-8"?>
<a:theme xmlns:a="http://schemas.openxmlformats.org/drawingml/2006/main" name="Retrospect">
  <a:themeElements>
    <a:clrScheme name="Custom 5">
      <a:dk1>
        <a:sysClr val="windowText" lastClr="000000"/>
      </a:dk1>
      <a:lt1>
        <a:sysClr val="window" lastClr="FFFFFF"/>
      </a:lt1>
      <a:dk2>
        <a:srgbClr val="455F51"/>
      </a:dk2>
      <a:lt2>
        <a:srgbClr val="E2DFCC"/>
      </a:lt2>
      <a:accent1>
        <a:srgbClr val="99CB38"/>
      </a:accent1>
      <a:accent2>
        <a:srgbClr val="2D8DA8"/>
      </a:accent2>
      <a:accent3>
        <a:srgbClr val="37A76F"/>
      </a:accent3>
      <a:accent4>
        <a:srgbClr val="44C1A3"/>
      </a:accent4>
      <a:accent5>
        <a:srgbClr val="4EB3CF"/>
      </a:accent5>
      <a:accent6>
        <a:srgbClr val="51C3F9"/>
      </a:accent6>
      <a:hlink>
        <a:srgbClr val="6B9F25"/>
      </a:hlink>
      <a:folHlink>
        <a:srgbClr val="B26B0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otalTime>6</TotalTime>
  <Words>398</Words>
  <Application>Microsoft Office PowerPoint</Application>
  <PresentationFormat>Widescreen</PresentationFormat>
  <Paragraphs>13</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Wingdings</vt:lpstr>
      <vt:lpstr>Retrospect</vt:lpstr>
      <vt:lpstr>Continuing Education Information</vt:lpstr>
      <vt:lpstr>Disclosures</vt:lpstr>
      <vt:lpstr>Disclaimer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Continuing Education Information</dc:title>
  <dc:creator>Pauline Taylor</dc:creator>
  <cp:lastModifiedBy>Dorn, Carolyn</cp:lastModifiedBy>
  <cp:revision>29</cp:revision>
  <dcterms:created xsi:type="dcterms:W3CDTF">2020-02-18T19:41:54Z</dcterms:created>
  <dcterms:modified xsi:type="dcterms:W3CDTF">2024-02-23T13:01:12Z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2024-02-23T13:00:59Z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edc50a62-e01f-4ff5-853c-07e6dcc2839b</vt:lpwstr>
  </property>
  <property fmtid="{D5CDD505-2E9C-101B-9397-08002B2CF9AE}" pid="8" name="MSIP_Label_5e4b1be8-281e-475d-98b0-21c3457e5a46_ContentBits">
    <vt:lpwstr>0</vt:lpwstr>
  </property>
</Properties>
</file>