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2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3/6/2024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3/6/2024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3/6/2024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3/6/2024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3/6/2024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3/6/2024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3/6/2024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3/6/2024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3/6/2024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Accreditation Statement:</a:t>
            </a:r>
          </a:p>
          <a:p>
            <a:pPr algn="l">
              <a:spcBef>
                <a:spcPts val="0"/>
              </a:spcBef>
            </a:pPr>
            <a:r>
              <a:rPr lang="en-US" sz="120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200" dirty="0">
              <a:solidFill>
                <a:schemeClr val="tx1"/>
              </a:solidFill>
              <a:latin typeface="Calibri" panose="020F0502020204030204" pitchFamily="34" charset="0"/>
              <a:cs typeface="Calibri" panose="020F0502020204030204" pitchFamily="34" charset="0"/>
            </a:endParaRPr>
          </a:p>
          <a:p>
            <a:pPr algn="l">
              <a:spcBef>
                <a:spcPts val="0"/>
              </a:spcBef>
            </a:pPr>
            <a:r>
              <a:rPr lang="en-US" sz="1200" b="1" u="sng" dirty="0">
                <a:solidFill>
                  <a:schemeClr val="tx1"/>
                </a:solidFill>
                <a:latin typeface="Calibri" panose="020F0502020204030204" pitchFamily="34" charset="0"/>
                <a:cs typeface="Calibri" panose="020F0502020204030204" pitchFamily="34" charset="0"/>
              </a:rPr>
              <a:t>Physicians:</a:t>
            </a:r>
          </a:p>
          <a:p>
            <a:pPr algn="l">
              <a:spcBef>
                <a:spcPts val="0"/>
              </a:spcBef>
            </a:pPr>
            <a:r>
              <a:rPr lang="en-US" sz="1200" dirty="0">
                <a:solidFill>
                  <a:schemeClr val="tx1"/>
                </a:solidFill>
              </a:rPr>
              <a:t>The University of Pittsburgh School of Medicine designates this live activity for a maximum </a:t>
            </a:r>
            <a:r>
              <a:rPr lang="en-US" sz="1200">
                <a:solidFill>
                  <a:schemeClr val="tx1"/>
                </a:solidFill>
              </a:rPr>
              <a:t>of 2.5 </a:t>
            </a:r>
            <a:r>
              <a:rPr lang="en-US" sz="1200" dirty="0">
                <a:solidFill>
                  <a:schemeClr val="tx1"/>
                </a:solidFill>
              </a:rPr>
              <a:t>AMA PRA Category 1 Credits™.   Physicians should claim only the credit commensurate with the extent of their participation in the activity.</a:t>
            </a:r>
          </a:p>
          <a:p>
            <a:pPr algn="l">
              <a:spcBef>
                <a:spcPts val="0"/>
              </a:spcBef>
            </a:pPr>
            <a:endParaRPr lang="en-US" sz="1200" dirty="0">
              <a:solidFill>
                <a:schemeClr val="tx1"/>
              </a:solidFill>
            </a:endParaRPr>
          </a:p>
          <a:p>
            <a:pPr algn="l">
              <a:spcBef>
                <a:spcPts val="0"/>
              </a:spcBef>
            </a:pPr>
            <a:r>
              <a:rPr lang="en-US" sz="1200" b="1" u="sng" dirty="0">
                <a:solidFill>
                  <a:schemeClr val="tx1"/>
                </a:solidFill>
              </a:rPr>
              <a:t>Other health care professionals: </a:t>
            </a:r>
          </a:p>
          <a:p>
            <a:pPr algn="l">
              <a:spcBef>
                <a:spcPts val="0"/>
              </a:spcBef>
            </a:pPr>
            <a:r>
              <a:rPr lang="en-US" sz="1200" dirty="0">
                <a:solidFill>
                  <a:schemeClr val="tx1"/>
                </a:solidFill>
              </a:rPr>
              <a:t>Other health care professionals will receive a certificate of attendance confirming the number of contact hours commensurate with the extent of participation in this activity.  </a:t>
            </a:r>
            <a:endParaRPr lang="en-US" sz="1200" b="1" u="sng" dirty="0">
              <a:solidFill>
                <a:schemeClr val="tx1"/>
              </a:solidFill>
            </a:endParaRPr>
          </a:p>
          <a:p>
            <a:pPr algn="l">
              <a:spcBef>
                <a:spcPts val="0"/>
              </a:spcBef>
            </a:pPr>
            <a:endParaRPr lang="en-US" sz="1200" b="1" u="sng" dirty="0">
              <a:solidFill>
                <a:schemeClr val="tx1"/>
              </a:solidFill>
            </a:endParaRPr>
          </a:p>
          <a:p>
            <a:pPr algn="l">
              <a:spcBef>
                <a:spcPts val="0"/>
              </a:spcBef>
            </a:pPr>
            <a:r>
              <a:rPr lang="en-US" sz="1200" b="1" u="sng" dirty="0">
                <a:solidFill>
                  <a:schemeClr val="tx1"/>
                </a:solidFill>
              </a:rPr>
              <a:t>Conflict of Interest Disclosure</a:t>
            </a:r>
            <a:r>
              <a:rPr lang="en-US" sz="1200" b="1" dirty="0">
                <a:solidFill>
                  <a:schemeClr val="tx1"/>
                </a:solidFill>
              </a:rPr>
              <a:t>:</a:t>
            </a:r>
            <a:endParaRPr lang="en-US" sz="1200" dirty="0">
              <a:solidFill>
                <a:schemeClr val="tx1"/>
              </a:solidFill>
            </a:endParaRPr>
          </a:p>
          <a:p>
            <a:pPr algn="l">
              <a:spcBef>
                <a:spcPts val="0"/>
              </a:spcBef>
            </a:pPr>
            <a:r>
              <a:rPr lang="en-US" sz="120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200" dirty="0"/>
              <a:t>. </a:t>
            </a:r>
          </a:p>
          <a:p>
            <a:pPr algn="l">
              <a:spcBef>
                <a:spcPts val="0"/>
              </a:spcBef>
            </a:pPr>
            <a:endParaRPr lang="en-US" sz="1200" dirty="0"/>
          </a:p>
          <a:p>
            <a:pPr marL="0" marR="0" lvl="0" indent="0" algn="l" defTabSz="914400" rtl="0" eaLnBrk="0" fontAlgn="base" latinLnBrk="0" hangingPunct="0">
              <a:lnSpc>
                <a:spcPct val="100000"/>
              </a:lnSpc>
              <a:spcBef>
                <a:spcPct val="0"/>
              </a:spcBef>
              <a:spcAft>
                <a:spcPct val="0"/>
              </a:spcAft>
              <a:buClrTx/>
              <a:buSzTx/>
              <a:tabLst/>
            </a:pPr>
            <a:r>
              <a:rPr lang="en-US" altLang="en-US" sz="120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2876</TotalTime>
  <Words>311</Words>
  <Application>Microsoft Office PowerPoint</Application>
  <PresentationFormat>On-screen Show (4:3)</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52</cp:revision>
  <dcterms:created xsi:type="dcterms:W3CDTF">2010-08-03T12:49:34Z</dcterms:created>
  <dcterms:modified xsi:type="dcterms:W3CDTF">2024-03-06T16:21:48Z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2022-12-28T16:36:49Z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4d852881-d41a-41a1-8b34-f42788eab1ee</vt:lpwstr>
  </property>
  <property fmtid="{D5CDD505-2E9C-101B-9397-08002B2CF9AE}" pid="8" name="MSIP_Label_5e4b1be8-281e-475d-98b0-21c3457e5a46_ContentBits">
    <vt:lpwstr>0</vt:lpwstr>
  </property>
</Properties>
</file>