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kerda, Ryan" userId="edc2dcab-327e-40d6-978c-f4ded1568db3" providerId="ADAL" clId="{250DB011-F1F6-4FA8-923C-DD87106EF365}"/>
    <pc:docChg chg="modSld">
      <pc:chgData name="Skerda, Ryan" userId="edc2dcab-327e-40d6-978c-f4ded1568db3" providerId="ADAL" clId="{250DB011-F1F6-4FA8-923C-DD87106EF365}" dt="2023-12-18T19:59:58.367" v="458" actId="255"/>
      <pc:docMkLst>
        <pc:docMk/>
      </pc:docMkLst>
      <pc:sldChg chg="modSp mod">
        <pc:chgData name="Skerda, Ryan" userId="edc2dcab-327e-40d6-978c-f4ded1568db3" providerId="ADAL" clId="{250DB011-F1F6-4FA8-923C-DD87106EF365}" dt="2023-12-18T19:59:58.367" v="458" actId="255"/>
        <pc:sldMkLst>
          <pc:docMk/>
          <pc:sldMk cId="0" sldId="256"/>
        </pc:sldMkLst>
        <pc:spChg chg="mod">
          <ac:chgData name="Skerda, Ryan" userId="edc2dcab-327e-40d6-978c-f4ded1568db3" providerId="ADAL" clId="{250DB011-F1F6-4FA8-923C-DD87106EF365}" dt="2023-12-18T19:59:58.367" v="458" actId="255"/>
          <ac:spMkLst>
            <pc:docMk/>
            <pc:sldMk cId="0" sldId="256"/>
            <ac:spMk id="3" creationId="{00000000-0000-0000-0000-000000000000}"/>
          </ac:spMkLst>
        </pc:spChg>
      </pc:sldChg>
    </pc:docChg>
  </pc:docChgLst>
  <pc:docChgLst>
    <pc:chgData name="Skerda, Ryan" userId="edc2dcab-327e-40d6-978c-f4ded1568db3" providerId="ADAL" clId="{7BE33A15-C705-48AD-AC6E-1870656348AD}"/>
    <pc:docChg chg="custSel modSld">
      <pc:chgData name="Skerda, Ryan" userId="edc2dcab-327e-40d6-978c-f4ded1568db3" providerId="ADAL" clId="{7BE33A15-C705-48AD-AC6E-1870656348AD}" dt="2024-02-23T15:30:07.177" v="692" actId="20577"/>
      <pc:docMkLst>
        <pc:docMk/>
      </pc:docMkLst>
      <pc:sldChg chg="modSp mod">
        <pc:chgData name="Skerda, Ryan" userId="edc2dcab-327e-40d6-978c-f4ded1568db3" providerId="ADAL" clId="{7BE33A15-C705-48AD-AC6E-1870656348AD}" dt="2024-02-23T15:30:07.177" v="692" actId="20577"/>
        <pc:sldMkLst>
          <pc:docMk/>
          <pc:sldMk cId="0" sldId="256"/>
        </pc:sldMkLst>
        <pc:spChg chg="mod">
          <ac:chgData name="Skerda, Ryan" userId="edc2dcab-327e-40d6-978c-f4ded1568db3" providerId="ADAL" clId="{7BE33A15-C705-48AD-AC6E-1870656348AD}" dt="2024-02-23T15:30:07.177" v="692" actId="20577"/>
          <ac:spMkLst>
            <pc:docMk/>
            <pc:sldMk cId="0" sldId="256"/>
            <ac:spMk id="3" creationId="{00000000-0000-0000-0000-000000000000}"/>
          </ac:spMkLst>
        </pc:spChg>
      </pc:sldChg>
    </pc:docChg>
  </pc:docChgLst>
  <pc:docChgLst>
    <pc:chgData name="Skerda, Ryan" userId="edc2dcab-327e-40d6-978c-f4ded1568db3" providerId="ADAL" clId="{70F09434-9A43-4051-8A89-CC56BDF68A4F}"/>
    <pc:docChg chg="undo custSel modSld">
      <pc:chgData name="Skerda, Ryan" userId="edc2dcab-327e-40d6-978c-f4ded1568db3" providerId="ADAL" clId="{70F09434-9A43-4051-8A89-CC56BDF68A4F}" dt="2024-04-04T20:28:25.396" v="134" actId="14100"/>
      <pc:docMkLst>
        <pc:docMk/>
      </pc:docMkLst>
      <pc:sldChg chg="modSp mod">
        <pc:chgData name="Skerda, Ryan" userId="edc2dcab-327e-40d6-978c-f4ded1568db3" providerId="ADAL" clId="{70F09434-9A43-4051-8A89-CC56BDF68A4F}" dt="2024-04-04T20:28:25.396" v="134" actId="14100"/>
        <pc:sldMkLst>
          <pc:docMk/>
          <pc:sldMk cId="0" sldId="256"/>
        </pc:sldMkLst>
        <pc:spChg chg="mod">
          <ac:chgData name="Skerda, Ryan" userId="edc2dcab-327e-40d6-978c-f4ded1568db3" providerId="ADAL" clId="{70F09434-9A43-4051-8A89-CC56BDF68A4F}" dt="2024-04-04T20:28:25.396" v="134" actId="14100"/>
          <ac:spMkLst>
            <pc:docMk/>
            <pc:sldMk cId="0"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8991600" cy="6781800"/>
          </a:xfrm>
        </p:spPr>
        <p:txBody>
          <a:bodyPr>
            <a:noAutofit/>
          </a:bodyPr>
          <a:lstStyle/>
          <a:p>
            <a:pPr algn="l">
              <a:spcBef>
                <a:spcPts val="0"/>
              </a:spcBef>
            </a:pPr>
            <a:r>
              <a:rPr lang="en-US" sz="1050" b="1" u="sng" dirty="0">
                <a:solidFill>
                  <a:schemeClr val="tx1"/>
                </a:solidFill>
              </a:rPr>
              <a:t>Title: </a:t>
            </a:r>
            <a:r>
              <a:rPr lang="en-US" sz="1050" dirty="0">
                <a:solidFill>
                  <a:schemeClr val="tx1"/>
                </a:solidFill>
              </a:rPr>
              <a:t>2024 PEDIATRIC UPDATE - UPMC COLE</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Date and Time</a:t>
            </a:r>
            <a:r>
              <a:rPr lang="en-US" sz="1050" b="1" dirty="0">
                <a:solidFill>
                  <a:schemeClr val="tx1"/>
                </a:solidFill>
              </a:rPr>
              <a:t>:</a:t>
            </a:r>
            <a:r>
              <a:rPr lang="en-US" sz="1050" dirty="0">
                <a:solidFill>
                  <a:schemeClr val="tx1"/>
                </a:solidFill>
              </a:rPr>
              <a:t> April 26, 2024, at 8:00 AM to 4:00 PM</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rPr>
              <a:t>In support of improving patient care, this activity has been planned and implemented by the University of Pittsburgh.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050" dirty="0">
              <a:solidFill>
                <a:schemeClr val="tx1"/>
              </a:solidFill>
            </a:endParaRPr>
          </a:p>
          <a:p>
            <a:pPr algn="l">
              <a:spcBef>
                <a:spcPts val="0"/>
              </a:spcBef>
            </a:pPr>
            <a:r>
              <a:rPr lang="en-US" sz="1050" b="1" dirty="0">
                <a:solidFill>
                  <a:schemeClr val="tx1"/>
                </a:solidFill>
              </a:rPr>
              <a:t>Physician (CME)</a:t>
            </a:r>
          </a:p>
          <a:p>
            <a:pPr algn="l">
              <a:spcBef>
                <a:spcPts val="0"/>
              </a:spcBef>
            </a:pPr>
            <a:r>
              <a:rPr lang="en-US" sz="1050" dirty="0">
                <a:solidFill>
                  <a:schemeClr val="tx1"/>
                </a:solidFill>
              </a:rPr>
              <a:t>The University of Pittsburgh designates this live activity for a maximum of 6.0 AMA PRA Category 1 Credit[s]™. Physicians should claim only the credit commensurate with the extent of their participation in the activity.</a:t>
            </a:r>
          </a:p>
          <a:p>
            <a:pPr algn="l">
              <a:spcBef>
                <a:spcPts val="0"/>
              </a:spcBef>
            </a:pPr>
            <a:endParaRPr lang="en-US" sz="1050" dirty="0">
              <a:solidFill>
                <a:schemeClr val="tx1"/>
              </a:solidFill>
            </a:endParaRPr>
          </a:p>
          <a:p>
            <a:pPr algn="l">
              <a:spcBef>
                <a:spcPts val="0"/>
              </a:spcBef>
            </a:pPr>
            <a:r>
              <a:rPr lang="en-US" sz="1050" b="1" dirty="0">
                <a:solidFill>
                  <a:schemeClr val="tx1"/>
                </a:solidFill>
              </a:rPr>
              <a:t>Physician Assistant (AAPA)</a:t>
            </a:r>
          </a:p>
          <a:p>
            <a:pPr algn="l">
              <a:spcBef>
                <a:spcPts val="0"/>
              </a:spcBef>
            </a:pPr>
            <a:endParaRPr lang="en-US" sz="1050" dirty="0">
              <a:solidFill>
                <a:schemeClr val="tx1"/>
              </a:solidFill>
            </a:endParaRPr>
          </a:p>
          <a:p>
            <a:pPr algn="l">
              <a:spcBef>
                <a:spcPts val="0"/>
              </a:spcBef>
            </a:pPr>
            <a:r>
              <a:rPr lang="en-US" sz="1050" dirty="0">
                <a:solidFill>
                  <a:schemeClr val="tx1"/>
                </a:solidFill>
              </a:rPr>
              <a:t>The University of Pittsburgh has been authorized by the American Academy of PAs (AAPA) to award AAPA Category 1 CME credit for activities planned in accordance with AAPA CME Criteria. This activity is designated for 6.0 AAPA Category 1 CME credits. PAs should only claim credit commensurate with the extent of their participation.</a:t>
            </a:r>
          </a:p>
          <a:p>
            <a:pPr algn="l">
              <a:spcBef>
                <a:spcPts val="0"/>
              </a:spcBef>
            </a:pPr>
            <a:endParaRPr lang="en-US" sz="1050" dirty="0">
              <a:solidFill>
                <a:schemeClr val="tx1"/>
              </a:solidFill>
            </a:endParaRPr>
          </a:p>
          <a:p>
            <a:pPr algn="l">
              <a:spcBef>
                <a:spcPts val="0"/>
              </a:spcBef>
            </a:pPr>
            <a:r>
              <a:rPr lang="en-US" sz="1050" b="1" dirty="0">
                <a:solidFill>
                  <a:schemeClr val="tx1"/>
                </a:solidFill>
              </a:rPr>
              <a:t>Nursing (CNE)</a:t>
            </a:r>
          </a:p>
          <a:p>
            <a:pPr algn="l">
              <a:spcBef>
                <a:spcPts val="0"/>
              </a:spcBef>
            </a:pPr>
            <a:endParaRPr lang="en-US" sz="1050" dirty="0">
              <a:solidFill>
                <a:schemeClr val="tx1"/>
              </a:solidFill>
            </a:endParaRPr>
          </a:p>
          <a:p>
            <a:pPr algn="l">
              <a:spcBef>
                <a:spcPts val="0"/>
              </a:spcBef>
            </a:pPr>
            <a:r>
              <a:rPr lang="en-US" sz="1050" dirty="0">
                <a:solidFill>
                  <a:schemeClr val="tx1"/>
                </a:solidFill>
              </a:rPr>
              <a:t>The maximum number of hours awarded for this Continuing Nursing Education activity is 6.0 contact hours.</a:t>
            </a:r>
          </a:p>
          <a:p>
            <a:pPr algn="l">
              <a:spcBef>
                <a:spcPts val="0"/>
              </a:spcBef>
            </a:pPr>
            <a:endParaRPr lang="en-US" sz="1050" dirty="0">
              <a:solidFill>
                <a:schemeClr val="tx1"/>
              </a:solidFill>
            </a:endParaRPr>
          </a:p>
          <a:p>
            <a:pPr algn="l">
              <a:spcBef>
                <a:spcPts val="0"/>
              </a:spcBef>
            </a:pPr>
            <a:r>
              <a:rPr lang="en-US" sz="1050" dirty="0">
                <a:solidFill>
                  <a:schemeClr val="tx1"/>
                </a:solidFill>
              </a:rPr>
              <a:t>Other Healthcare Professionals</a:t>
            </a:r>
          </a:p>
          <a:p>
            <a:pPr algn="l">
              <a:spcBef>
                <a:spcPts val="0"/>
              </a:spcBef>
            </a:pPr>
            <a:endParaRPr lang="en-US" sz="1050" dirty="0">
              <a:solidFill>
                <a:schemeClr val="tx1"/>
              </a:solidFill>
            </a:endParaRP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Faculty:</a:t>
            </a:r>
          </a:p>
          <a:p>
            <a:pPr algn="l">
              <a:spcBef>
                <a:spcPts val="0"/>
              </a:spcBef>
            </a:pPr>
            <a:r>
              <a:rPr lang="en-US" sz="1050" dirty="0">
                <a:solidFill>
                  <a:schemeClr val="tx1"/>
                </a:solidFill>
              </a:rPr>
              <a:t>Shawn Stafford, MD,  Douglas Kress, MD, Tony </a:t>
            </a:r>
            <a:r>
              <a:rPr lang="en-US" sz="1050" dirty="0" err="1">
                <a:solidFill>
                  <a:schemeClr val="tx1"/>
                </a:solidFill>
              </a:rPr>
              <a:t>Tarchichi</a:t>
            </a:r>
            <a:r>
              <a:rPr lang="en-US" sz="1050" dirty="0">
                <a:solidFill>
                  <a:schemeClr val="tx1"/>
                </a:solidFill>
              </a:rPr>
              <a:t>, MD, Mark </a:t>
            </a:r>
            <a:r>
              <a:rPr lang="en-US" sz="1050" dirty="0" err="1">
                <a:solidFill>
                  <a:schemeClr val="tx1"/>
                </a:solidFill>
              </a:rPr>
              <a:t>Debrunner</a:t>
            </a:r>
            <a:r>
              <a:rPr lang="en-US" sz="1050" dirty="0">
                <a:solidFill>
                  <a:schemeClr val="tx1"/>
                </a:solidFill>
              </a:rPr>
              <a:t>, MD, Swathi Gowtham, MD, Meredith Spada, MD</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 </a:t>
            </a:r>
            <a:endParaRPr lang="en-US" sz="1050" dirty="0">
              <a:solidFill>
                <a:schemeClr val="tx1"/>
              </a:solidFill>
            </a:endParaRPr>
          </a:p>
          <a:p>
            <a:pPr marR="0" lvl="0" algn="l">
              <a:spcBef>
                <a:spcPts val="0"/>
              </a:spcBef>
              <a:tabLst>
                <a:tab pos="461963" algn="l"/>
              </a:tabLst>
            </a:pPr>
            <a:r>
              <a:rPr lang="en-US" sz="1050" dirty="0">
                <a:solidFill>
                  <a:schemeClr val="tx1"/>
                </a:solidFill>
                <a:effectLst/>
                <a:latin typeface="+mj-lt"/>
                <a:ea typeface="Calibri" panose="020F0502020204030204" pitchFamily="34" charset="0"/>
                <a:cs typeface="Times New Roman" panose="02020603050405020304" pitchFamily="18" charset="0"/>
              </a:rPr>
              <a:t>No planners, members of the planning committee, speakers, presenters, authors, content reviewers and/or anyone else in a position to control the content of this education activity have relevant financial relationships to disclose.</a:t>
            </a:r>
          </a:p>
          <a:p>
            <a:pPr marR="0" lvl="0" algn="l">
              <a:spcBef>
                <a:spcPts val="0"/>
              </a:spcBef>
              <a:tabLst>
                <a:tab pos="461963" algn="l"/>
              </a:tabLst>
            </a:pPr>
            <a:endParaRPr lang="en-US" sz="1050" dirty="0">
              <a:solidFill>
                <a:schemeClr val="tx1"/>
              </a:solidFill>
            </a:endParaRPr>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endParaRPr>
          </a:p>
          <a:p>
            <a:pPr algn="l">
              <a:spcBef>
                <a:spcPts val="0"/>
              </a:spcBef>
            </a:pPr>
            <a:endParaRPr lang="en-US" sz="1400" dirty="0"/>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3314</TotalTime>
  <Words>459</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Skerda, Ryan</cp:lastModifiedBy>
  <cp:revision>24</cp:revision>
  <dcterms:created xsi:type="dcterms:W3CDTF">2010-08-03T12:49:34Z</dcterms:created>
  <dcterms:modified xsi:type="dcterms:W3CDTF">2024-04-04T20:28:28Z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2023-02-17T19:42:41Z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6df57f8f-317c-40f1-af2c-731b43295b3a</vt:lpwstr>
  </property>
  <property fmtid="{D5CDD505-2E9C-101B-9397-08002B2CF9AE}" pid="8" name="MSIP_Label_5e4b1be8-281e-475d-98b0-21c3457e5a46_ContentBits">
    <vt:lpwstr>0</vt:lpwstr>
  </property>
</Properties>
</file>