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54"/>
  </p:notesMasterIdLst>
  <p:handoutMasterIdLst>
    <p:handoutMasterId r:id="rId55"/>
  </p:handoutMasterIdLst>
  <p:sldIdLst>
    <p:sldId id="408" r:id="rId6"/>
    <p:sldId id="260" r:id="rId7"/>
    <p:sldId id="409" r:id="rId8"/>
    <p:sldId id="391" r:id="rId9"/>
    <p:sldId id="392" r:id="rId10"/>
    <p:sldId id="382" r:id="rId11"/>
    <p:sldId id="398" r:id="rId12"/>
    <p:sldId id="399" r:id="rId13"/>
    <p:sldId id="400" r:id="rId14"/>
    <p:sldId id="420" r:id="rId15"/>
    <p:sldId id="421" r:id="rId16"/>
    <p:sldId id="422" r:id="rId17"/>
    <p:sldId id="423" r:id="rId18"/>
    <p:sldId id="424" r:id="rId19"/>
    <p:sldId id="425" r:id="rId20"/>
    <p:sldId id="426" r:id="rId21"/>
    <p:sldId id="427" r:id="rId22"/>
    <p:sldId id="435" r:id="rId23"/>
    <p:sldId id="428" r:id="rId24"/>
    <p:sldId id="429" r:id="rId25"/>
    <p:sldId id="433" r:id="rId26"/>
    <p:sldId id="434" r:id="rId27"/>
    <p:sldId id="430" r:id="rId28"/>
    <p:sldId id="431" r:id="rId29"/>
    <p:sldId id="432" r:id="rId30"/>
    <p:sldId id="405" r:id="rId31"/>
    <p:sldId id="395" r:id="rId32"/>
    <p:sldId id="314" r:id="rId33"/>
    <p:sldId id="436" r:id="rId34"/>
    <p:sldId id="393" r:id="rId35"/>
    <p:sldId id="403" r:id="rId36"/>
    <p:sldId id="394" r:id="rId37"/>
    <p:sldId id="402" r:id="rId38"/>
    <p:sldId id="406" r:id="rId39"/>
    <p:sldId id="389" r:id="rId40"/>
    <p:sldId id="404" r:id="rId41"/>
    <p:sldId id="407" r:id="rId42"/>
    <p:sldId id="410" r:id="rId43"/>
    <p:sldId id="411" r:id="rId44"/>
    <p:sldId id="412" r:id="rId45"/>
    <p:sldId id="413" r:id="rId46"/>
    <p:sldId id="414" r:id="rId47"/>
    <p:sldId id="415" r:id="rId48"/>
    <p:sldId id="416" r:id="rId49"/>
    <p:sldId id="417" r:id="rId50"/>
    <p:sldId id="418" r:id="rId51"/>
    <p:sldId id="419" r:id="rId52"/>
    <p:sldId id="397"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usch, Laura" initials="RL" lastIdx="23" clrIdx="0">
    <p:extLst>
      <p:ext uri="{19B8F6BF-5375-455C-9EA6-DF929625EA0E}">
        <p15:presenceInfo xmlns:p15="http://schemas.microsoft.com/office/powerpoint/2012/main" userId="S-1-5-21-2100575077-1586313154-91453608-809004" providerId="AD"/>
      </p:ext>
    </p:extLst>
  </p:cmAuthor>
  <p:cmAuthor id="2" name="Elizabeth Schandelmeier Gilgunn" initials="ESG" lastIdx="10" clrIdx="1">
    <p:extLst>
      <p:ext uri="{19B8F6BF-5375-455C-9EA6-DF929625EA0E}">
        <p15:presenceInfo xmlns:p15="http://schemas.microsoft.com/office/powerpoint/2012/main" userId="13b632b0ac049a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98083"/>
    <a:srgbClr val="FFFFFF"/>
    <a:srgbClr val="8B2E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E30A4-3763-1E98-4F72-B3E0B17BA285}" v="803" dt="2024-05-02T17:54:41.288"/>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guide orient="horz" pos="1656"/>
        <p:guide pos="28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F21BE-4164-4CB6-9D7A-7E3A77EF5FB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525B806-A83C-403A-A24C-A3C06CABBA6A}">
      <dgm:prSet/>
      <dgm:spPr/>
      <dgm:t>
        <a:bodyPr/>
        <a:lstStyle/>
        <a:p>
          <a:pPr>
            <a:lnSpc>
              <a:spcPct val="100000"/>
            </a:lnSpc>
          </a:pPr>
          <a:r>
            <a:rPr lang="en-US" dirty="0"/>
            <a:t>Define grief and identify types and variations</a:t>
          </a:r>
          <a:r>
            <a:rPr lang="en-US" dirty="0">
              <a:latin typeface="Corbel"/>
            </a:rPr>
            <a:t> and related symptoms</a:t>
          </a:r>
          <a:endParaRPr lang="en-US" dirty="0"/>
        </a:p>
      </dgm:t>
    </dgm:pt>
    <dgm:pt modelId="{15BCAA42-5B2C-4641-BBE0-4735161F0214}" type="parTrans" cxnId="{8F9B2DCE-EEBF-439D-97D4-A44FAB87E44F}">
      <dgm:prSet/>
      <dgm:spPr/>
      <dgm:t>
        <a:bodyPr/>
        <a:lstStyle/>
        <a:p>
          <a:endParaRPr lang="en-US"/>
        </a:p>
      </dgm:t>
    </dgm:pt>
    <dgm:pt modelId="{DE9E37F6-F909-4F9D-B675-DAF0D870F961}" type="sibTrans" cxnId="{8F9B2DCE-EEBF-439D-97D4-A44FAB87E44F}">
      <dgm:prSet/>
      <dgm:spPr/>
      <dgm:t>
        <a:bodyPr/>
        <a:lstStyle/>
        <a:p>
          <a:endParaRPr lang="en-US"/>
        </a:p>
      </dgm:t>
    </dgm:pt>
    <dgm:pt modelId="{B5016815-ACD4-45B0-A541-B34D8CB8C3B8}">
      <dgm:prSet/>
      <dgm:spPr/>
      <dgm:t>
        <a:bodyPr/>
        <a:lstStyle/>
        <a:p>
          <a:pPr>
            <a:lnSpc>
              <a:spcPct val="100000"/>
            </a:lnSpc>
          </a:pPr>
          <a:r>
            <a:rPr lang="en-US" dirty="0"/>
            <a:t>Discuss </a:t>
          </a:r>
          <a:r>
            <a:rPr lang="en-US" dirty="0">
              <a:latin typeface="Corbel"/>
            </a:rPr>
            <a:t>suicide, including assessment, treatment and management, as well as special considerations for the grieving experience</a:t>
          </a:r>
          <a:endParaRPr lang="en-US" dirty="0"/>
        </a:p>
      </dgm:t>
    </dgm:pt>
    <dgm:pt modelId="{42872371-7DE8-409B-8A81-8447C25A291D}" type="parTrans" cxnId="{88594689-558D-4BC9-8A7D-43F3E7FD5E4D}">
      <dgm:prSet/>
      <dgm:spPr/>
      <dgm:t>
        <a:bodyPr/>
        <a:lstStyle/>
        <a:p>
          <a:endParaRPr lang="en-US"/>
        </a:p>
      </dgm:t>
    </dgm:pt>
    <dgm:pt modelId="{A1AD448F-6FCC-4987-AA4C-7BA110D208DA}" type="sibTrans" cxnId="{88594689-558D-4BC9-8A7D-43F3E7FD5E4D}">
      <dgm:prSet/>
      <dgm:spPr/>
      <dgm:t>
        <a:bodyPr/>
        <a:lstStyle/>
        <a:p>
          <a:endParaRPr lang="en-US"/>
        </a:p>
      </dgm:t>
    </dgm:pt>
    <dgm:pt modelId="{6F80203D-45EA-41C9-B30B-D146440671F1}">
      <dgm:prSet/>
      <dgm:spPr/>
      <dgm:t>
        <a:bodyPr/>
        <a:lstStyle/>
        <a:p>
          <a:pPr>
            <a:lnSpc>
              <a:spcPct val="100000"/>
            </a:lnSpc>
          </a:pPr>
          <a:r>
            <a:rPr lang="en-US" dirty="0"/>
            <a:t>Identify strategies, techniques and resources for supporting bereaved clients, colleagues and yourself</a:t>
          </a:r>
        </a:p>
      </dgm:t>
    </dgm:pt>
    <dgm:pt modelId="{F4D6B702-C1DB-4FD9-8721-1436FAB1D471}" type="parTrans" cxnId="{0A323DFD-17EC-4580-891C-CA8E388E41FF}">
      <dgm:prSet/>
      <dgm:spPr/>
      <dgm:t>
        <a:bodyPr/>
        <a:lstStyle/>
        <a:p>
          <a:endParaRPr lang="en-US"/>
        </a:p>
      </dgm:t>
    </dgm:pt>
    <dgm:pt modelId="{09411CA6-0358-492A-B854-563F0BBC4588}" type="sibTrans" cxnId="{0A323DFD-17EC-4580-891C-CA8E388E41FF}">
      <dgm:prSet/>
      <dgm:spPr/>
      <dgm:t>
        <a:bodyPr/>
        <a:lstStyle/>
        <a:p>
          <a:endParaRPr lang="en-US"/>
        </a:p>
      </dgm:t>
    </dgm:pt>
    <dgm:pt modelId="{0DC0575A-9405-4A33-A681-03A12945FC3B}" type="pres">
      <dgm:prSet presAssocID="{34EF21BE-4164-4CB6-9D7A-7E3A77EF5FB9}" presName="root" presStyleCnt="0">
        <dgm:presLayoutVars>
          <dgm:dir/>
          <dgm:resizeHandles val="exact"/>
        </dgm:presLayoutVars>
      </dgm:prSet>
      <dgm:spPr/>
    </dgm:pt>
    <dgm:pt modelId="{DEB998A7-04CC-4E65-B43B-CF93559FCB00}" type="pres">
      <dgm:prSet presAssocID="{D525B806-A83C-403A-A24C-A3C06CABBA6A}" presName="compNode" presStyleCnt="0"/>
      <dgm:spPr/>
    </dgm:pt>
    <dgm:pt modelId="{3D5AED15-FCC7-4EC2-951A-5E08D2DD91F4}" type="pres">
      <dgm:prSet presAssocID="{D525B806-A83C-403A-A24C-A3C06CABBA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oken Heart outline"/>
        </a:ext>
      </dgm:extLst>
    </dgm:pt>
    <dgm:pt modelId="{747BC926-1613-4820-846B-F543F84832BD}" type="pres">
      <dgm:prSet presAssocID="{D525B806-A83C-403A-A24C-A3C06CABBA6A}" presName="spaceRect" presStyleCnt="0"/>
      <dgm:spPr/>
    </dgm:pt>
    <dgm:pt modelId="{F8E9AAB5-C7A9-497C-B0A3-D1CDBE2803D7}" type="pres">
      <dgm:prSet presAssocID="{D525B806-A83C-403A-A24C-A3C06CABBA6A}" presName="textRect" presStyleLbl="revTx" presStyleIdx="0" presStyleCnt="3">
        <dgm:presLayoutVars>
          <dgm:chMax val="1"/>
          <dgm:chPref val="1"/>
        </dgm:presLayoutVars>
      </dgm:prSet>
      <dgm:spPr/>
    </dgm:pt>
    <dgm:pt modelId="{327982A1-6DDD-4D78-BDD7-1DF1DC98C4C2}" type="pres">
      <dgm:prSet presAssocID="{DE9E37F6-F909-4F9D-B675-DAF0D870F961}" presName="sibTrans" presStyleCnt="0"/>
      <dgm:spPr/>
    </dgm:pt>
    <dgm:pt modelId="{133D520B-BAD4-464C-87FC-DA33ED5FE425}" type="pres">
      <dgm:prSet presAssocID="{B5016815-ACD4-45B0-A541-B34D8CB8C3B8}" presName="compNode" presStyleCnt="0"/>
      <dgm:spPr/>
    </dgm:pt>
    <dgm:pt modelId="{926B4BA6-5786-478A-9836-081F5C21339B}" type="pres">
      <dgm:prSet presAssocID="{B5016815-ACD4-45B0-A541-B34D8CB8C3B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outline"/>
        </a:ext>
      </dgm:extLst>
    </dgm:pt>
    <dgm:pt modelId="{1D522234-59D9-4C9D-A3AB-5DBC623BAC02}" type="pres">
      <dgm:prSet presAssocID="{B5016815-ACD4-45B0-A541-B34D8CB8C3B8}" presName="spaceRect" presStyleCnt="0"/>
      <dgm:spPr/>
    </dgm:pt>
    <dgm:pt modelId="{93ECD667-1082-4005-AEC6-93E0744D47B9}" type="pres">
      <dgm:prSet presAssocID="{B5016815-ACD4-45B0-A541-B34D8CB8C3B8}" presName="textRect" presStyleLbl="revTx" presStyleIdx="1" presStyleCnt="3">
        <dgm:presLayoutVars>
          <dgm:chMax val="1"/>
          <dgm:chPref val="1"/>
        </dgm:presLayoutVars>
      </dgm:prSet>
      <dgm:spPr/>
    </dgm:pt>
    <dgm:pt modelId="{02805998-228A-475E-AA40-B54D61B715A9}" type="pres">
      <dgm:prSet presAssocID="{A1AD448F-6FCC-4987-AA4C-7BA110D208DA}" presName="sibTrans" presStyleCnt="0"/>
      <dgm:spPr/>
    </dgm:pt>
    <dgm:pt modelId="{A8672F9F-8662-414A-8909-73AE955ECD3C}" type="pres">
      <dgm:prSet presAssocID="{6F80203D-45EA-41C9-B30B-D146440671F1}" presName="compNode" presStyleCnt="0"/>
      <dgm:spPr/>
    </dgm:pt>
    <dgm:pt modelId="{3EFAA8DE-C605-4B26-8C40-C1DACC13B15F}" type="pres">
      <dgm:prSet presAssocID="{6F80203D-45EA-41C9-B30B-D146440671F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e outline"/>
        </a:ext>
      </dgm:extLst>
    </dgm:pt>
    <dgm:pt modelId="{4F12F013-4E47-4AD8-9054-AFFC99F3CD9B}" type="pres">
      <dgm:prSet presAssocID="{6F80203D-45EA-41C9-B30B-D146440671F1}" presName="spaceRect" presStyleCnt="0"/>
      <dgm:spPr/>
    </dgm:pt>
    <dgm:pt modelId="{9DF3977C-E71E-4A94-9A40-C8897ABE2C2E}" type="pres">
      <dgm:prSet presAssocID="{6F80203D-45EA-41C9-B30B-D146440671F1}" presName="textRect" presStyleLbl="revTx" presStyleIdx="2" presStyleCnt="3">
        <dgm:presLayoutVars>
          <dgm:chMax val="1"/>
          <dgm:chPref val="1"/>
        </dgm:presLayoutVars>
      </dgm:prSet>
      <dgm:spPr/>
    </dgm:pt>
  </dgm:ptLst>
  <dgm:cxnLst>
    <dgm:cxn modelId="{1E431A05-ED4F-40CE-B633-6FAB1041D9F8}" type="presOf" srcId="{34EF21BE-4164-4CB6-9D7A-7E3A77EF5FB9}" destId="{0DC0575A-9405-4A33-A681-03A12945FC3B}" srcOrd="0" destOrd="0" presId="urn:microsoft.com/office/officeart/2018/2/layout/IconLabelList"/>
    <dgm:cxn modelId="{34CCD73C-A5F0-4916-8D84-BB6747B4BE17}" type="presOf" srcId="{B5016815-ACD4-45B0-A541-B34D8CB8C3B8}" destId="{93ECD667-1082-4005-AEC6-93E0744D47B9}" srcOrd="0" destOrd="0" presId="urn:microsoft.com/office/officeart/2018/2/layout/IconLabelList"/>
    <dgm:cxn modelId="{DC036371-3EA2-4C42-9454-0F04A646E633}" type="presOf" srcId="{D525B806-A83C-403A-A24C-A3C06CABBA6A}" destId="{F8E9AAB5-C7A9-497C-B0A3-D1CDBE2803D7}" srcOrd="0" destOrd="0" presId="urn:microsoft.com/office/officeart/2018/2/layout/IconLabelList"/>
    <dgm:cxn modelId="{88594689-558D-4BC9-8A7D-43F3E7FD5E4D}" srcId="{34EF21BE-4164-4CB6-9D7A-7E3A77EF5FB9}" destId="{B5016815-ACD4-45B0-A541-B34D8CB8C3B8}" srcOrd="1" destOrd="0" parTransId="{42872371-7DE8-409B-8A81-8447C25A291D}" sibTransId="{A1AD448F-6FCC-4987-AA4C-7BA110D208DA}"/>
    <dgm:cxn modelId="{65BA3AC1-B325-48FB-95F5-1BF2401A29A6}" type="presOf" srcId="{6F80203D-45EA-41C9-B30B-D146440671F1}" destId="{9DF3977C-E71E-4A94-9A40-C8897ABE2C2E}" srcOrd="0" destOrd="0" presId="urn:microsoft.com/office/officeart/2018/2/layout/IconLabelList"/>
    <dgm:cxn modelId="{8F9B2DCE-EEBF-439D-97D4-A44FAB87E44F}" srcId="{34EF21BE-4164-4CB6-9D7A-7E3A77EF5FB9}" destId="{D525B806-A83C-403A-A24C-A3C06CABBA6A}" srcOrd="0" destOrd="0" parTransId="{15BCAA42-5B2C-4641-BBE0-4735161F0214}" sibTransId="{DE9E37F6-F909-4F9D-B675-DAF0D870F961}"/>
    <dgm:cxn modelId="{0A323DFD-17EC-4580-891C-CA8E388E41FF}" srcId="{34EF21BE-4164-4CB6-9D7A-7E3A77EF5FB9}" destId="{6F80203D-45EA-41C9-B30B-D146440671F1}" srcOrd="2" destOrd="0" parTransId="{F4D6B702-C1DB-4FD9-8721-1436FAB1D471}" sibTransId="{09411CA6-0358-492A-B854-563F0BBC4588}"/>
    <dgm:cxn modelId="{0215F467-7523-40D6-87A7-471A77EEEA4F}" type="presParOf" srcId="{0DC0575A-9405-4A33-A681-03A12945FC3B}" destId="{DEB998A7-04CC-4E65-B43B-CF93559FCB00}" srcOrd="0" destOrd="0" presId="urn:microsoft.com/office/officeart/2018/2/layout/IconLabelList"/>
    <dgm:cxn modelId="{110C14F2-8E66-434B-B5D8-AE2C2B673421}" type="presParOf" srcId="{DEB998A7-04CC-4E65-B43B-CF93559FCB00}" destId="{3D5AED15-FCC7-4EC2-951A-5E08D2DD91F4}" srcOrd="0" destOrd="0" presId="urn:microsoft.com/office/officeart/2018/2/layout/IconLabelList"/>
    <dgm:cxn modelId="{D3D92636-A659-4132-9CC3-05E6A299587B}" type="presParOf" srcId="{DEB998A7-04CC-4E65-B43B-CF93559FCB00}" destId="{747BC926-1613-4820-846B-F543F84832BD}" srcOrd="1" destOrd="0" presId="urn:microsoft.com/office/officeart/2018/2/layout/IconLabelList"/>
    <dgm:cxn modelId="{D2A9B305-F1CD-4F46-AF58-A3EA821CBDFD}" type="presParOf" srcId="{DEB998A7-04CC-4E65-B43B-CF93559FCB00}" destId="{F8E9AAB5-C7A9-497C-B0A3-D1CDBE2803D7}" srcOrd="2" destOrd="0" presId="urn:microsoft.com/office/officeart/2018/2/layout/IconLabelList"/>
    <dgm:cxn modelId="{F13E738E-709F-4048-B2F8-60B05F20FD99}" type="presParOf" srcId="{0DC0575A-9405-4A33-A681-03A12945FC3B}" destId="{327982A1-6DDD-4D78-BDD7-1DF1DC98C4C2}" srcOrd="1" destOrd="0" presId="urn:microsoft.com/office/officeart/2018/2/layout/IconLabelList"/>
    <dgm:cxn modelId="{0C74A7AD-1C38-400E-8C96-C57BFA5CFA32}" type="presParOf" srcId="{0DC0575A-9405-4A33-A681-03A12945FC3B}" destId="{133D520B-BAD4-464C-87FC-DA33ED5FE425}" srcOrd="2" destOrd="0" presId="urn:microsoft.com/office/officeart/2018/2/layout/IconLabelList"/>
    <dgm:cxn modelId="{372FC18F-389B-443F-A6E5-03332627B5D3}" type="presParOf" srcId="{133D520B-BAD4-464C-87FC-DA33ED5FE425}" destId="{926B4BA6-5786-478A-9836-081F5C21339B}" srcOrd="0" destOrd="0" presId="urn:microsoft.com/office/officeart/2018/2/layout/IconLabelList"/>
    <dgm:cxn modelId="{9BA1DCA5-3C42-40EF-8332-CCD16DFCAB43}" type="presParOf" srcId="{133D520B-BAD4-464C-87FC-DA33ED5FE425}" destId="{1D522234-59D9-4C9D-A3AB-5DBC623BAC02}" srcOrd="1" destOrd="0" presId="urn:microsoft.com/office/officeart/2018/2/layout/IconLabelList"/>
    <dgm:cxn modelId="{C2C9FB38-529A-483E-8F04-E03DC5DA4B1B}" type="presParOf" srcId="{133D520B-BAD4-464C-87FC-DA33ED5FE425}" destId="{93ECD667-1082-4005-AEC6-93E0744D47B9}" srcOrd="2" destOrd="0" presId="urn:microsoft.com/office/officeart/2018/2/layout/IconLabelList"/>
    <dgm:cxn modelId="{81EED192-50AD-43AE-9562-C78EB10A2AE6}" type="presParOf" srcId="{0DC0575A-9405-4A33-A681-03A12945FC3B}" destId="{02805998-228A-475E-AA40-B54D61B715A9}" srcOrd="3" destOrd="0" presId="urn:microsoft.com/office/officeart/2018/2/layout/IconLabelList"/>
    <dgm:cxn modelId="{3E864C46-C758-49B9-87D5-D4B63A4DCB64}" type="presParOf" srcId="{0DC0575A-9405-4A33-A681-03A12945FC3B}" destId="{A8672F9F-8662-414A-8909-73AE955ECD3C}" srcOrd="4" destOrd="0" presId="urn:microsoft.com/office/officeart/2018/2/layout/IconLabelList"/>
    <dgm:cxn modelId="{3FA98590-3912-4832-BA4D-BA64396B6B71}" type="presParOf" srcId="{A8672F9F-8662-414A-8909-73AE955ECD3C}" destId="{3EFAA8DE-C605-4B26-8C40-C1DACC13B15F}" srcOrd="0" destOrd="0" presId="urn:microsoft.com/office/officeart/2018/2/layout/IconLabelList"/>
    <dgm:cxn modelId="{10A31B3E-AB67-41C0-A04C-658A6DFCF8DE}" type="presParOf" srcId="{A8672F9F-8662-414A-8909-73AE955ECD3C}" destId="{4F12F013-4E47-4AD8-9054-AFFC99F3CD9B}" srcOrd="1" destOrd="0" presId="urn:microsoft.com/office/officeart/2018/2/layout/IconLabelList"/>
    <dgm:cxn modelId="{07502B04-6737-4226-9788-5AED1F5BA6B6}" type="presParOf" srcId="{A8672F9F-8662-414A-8909-73AE955ECD3C}" destId="{9DF3977C-E71E-4A94-9A40-C8897ABE2C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6B1F5-080E-4E4F-8A85-16F71619513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89DDF12-DAB4-4DEE-9C11-A9D6B7814114}">
      <dgm:prSet/>
      <dgm:spPr/>
      <dgm:t>
        <a:bodyPr/>
        <a:lstStyle/>
        <a:p>
          <a:r>
            <a:rPr lang="en-US"/>
            <a:t>Exhaustion and fatigue</a:t>
          </a:r>
        </a:p>
      </dgm:t>
    </dgm:pt>
    <dgm:pt modelId="{AF8DD327-E340-480A-B3BF-2176D381AD21}" type="parTrans" cxnId="{9279DB0B-542C-4EA2-865E-75D011D636FC}">
      <dgm:prSet/>
      <dgm:spPr/>
      <dgm:t>
        <a:bodyPr/>
        <a:lstStyle/>
        <a:p>
          <a:endParaRPr lang="en-US"/>
        </a:p>
      </dgm:t>
    </dgm:pt>
    <dgm:pt modelId="{E8EC9361-434B-45E9-B1E5-427A0502B808}" type="sibTrans" cxnId="{9279DB0B-542C-4EA2-865E-75D011D636FC}">
      <dgm:prSet/>
      <dgm:spPr/>
      <dgm:t>
        <a:bodyPr/>
        <a:lstStyle/>
        <a:p>
          <a:endParaRPr lang="en-US"/>
        </a:p>
      </dgm:t>
    </dgm:pt>
    <dgm:pt modelId="{446587EE-E60D-4066-A0EF-7F778E07F386}">
      <dgm:prSet/>
      <dgm:spPr/>
      <dgm:t>
        <a:bodyPr/>
        <a:lstStyle/>
        <a:p>
          <a:r>
            <a:rPr lang="en-US"/>
            <a:t>Change in sleep patterns (falling asleep and staying asleep)</a:t>
          </a:r>
        </a:p>
      </dgm:t>
    </dgm:pt>
    <dgm:pt modelId="{5726B867-2BF0-4157-838F-607268AEE470}" type="parTrans" cxnId="{3CB95982-9996-4976-95E5-ECFF5A972369}">
      <dgm:prSet/>
      <dgm:spPr/>
      <dgm:t>
        <a:bodyPr/>
        <a:lstStyle/>
        <a:p>
          <a:endParaRPr lang="en-US"/>
        </a:p>
      </dgm:t>
    </dgm:pt>
    <dgm:pt modelId="{C9360E1A-8A36-400C-B7B8-CCA97FDB0084}" type="sibTrans" cxnId="{3CB95982-9996-4976-95E5-ECFF5A972369}">
      <dgm:prSet/>
      <dgm:spPr/>
      <dgm:t>
        <a:bodyPr/>
        <a:lstStyle/>
        <a:p>
          <a:endParaRPr lang="en-US"/>
        </a:p>
      </dgm:t>
    </dgm:pt>
    <dgm:pt modelId="{C0CABAD1-FE7C-470C-97B0-03D25BCD3721}">
      <dgm:prSet/>
      <dgm:spPr/>
      <dgm:t>
        <a:bodyPr/>
        <a:lstStyle/>
        <a:p>
          <a:r>
            <a:rPr lang="en-US"/>
            <a:t>Difficulty focusing, fogginess, forgetfulness, “clumsiness”</a:t>
          </a:r>
        </a:p>
      </dgm:t>
    </dgm:pt>
    <dgm:pt modelId="{BBA77A7E-56B8-4392-B0E1-75AC8573AD26}" type="parTrans" cxnId="{B25BD4AA-0AEB-46E4-BEC5-FCF653767DF6}">
      <dgm:prSet/>
      <dgm:spPr/>
      <dgm:t>
        <a:bodyPr/>
        <a:lstStyle/>
        <a:p>
          <a:endParaRPr lang="en-US"/>
        </a:p>
      </dgm:t>
    </dgm:pt>
    <dgm:pt modelId="{6251BB1C-AE1F-491D-8320-AF0B8F1C3D4B}" type="sibTrans" cxnId="{B25BD4AA-0AEB-46E4-BEC5-FCF653767DF6}">
      <dgm:prSet/>
      <dgm:spPr/>
      <dgm:t>
        <a:bodyPr/>
        <a:lstStyle/>
        <a:p>
          <a:endParaRPr lang="en-US"/>
        </a:p>
      </dgm:t>
    </dgm:pt>
    <dgm:pt modelId="{4B41A4DF-BA74-4BE2-B44F-FC3EA2192AAF}">
      <dgm:prSet/>
      <dgm:spPr/>
      <dgm:t>
        <a:bodyPr/>
        <a:lstStyle/>
        <a:p>
          <a:r>
            <a:rPr lang="en-US"/>
            <a:t>Changes in appetite (increase or decrease), digestive issues</a:t>
          </a:r>
        </a:p>
      </dgm:t>
    </dgm:pt>
    <dgm:pt modelId="{F54BA076-7AAB-4E9A-A980-3D6D48732B63}" type="parTrans" cxnId="{EFAEC9A3-D982-40D3-A841-11D9F380BA4F}">
      <dgm:prSet/>
      <dgm:spPr/>
      <dgm:t>
        <a:bodyPr/>
        <a:lstStyle/>
        <a:p>
          <a:endParaRPr lang="en-US"/>
        </a:p>
      </dgm:t>
    </dgm:pt>
    <dgm:pt modelId="{CDC5732C-1758-4EFD-B5FB-64C1BA9C91D3}" type="sibTrans" cxnId="{EFAEC9A3-D982-40D3-A841-11D9F380BA4F}">
      <dgm:prSet/>
      <dgm:spPr/>
      <dgm:t>
        <a:bodyPr/>
        <a:lstStyle/>
        <a:p>
          <a:endParaRPr lang="en-US"/>
        </a:p>
      </dgm:t>
    </dgm:pt>
    <dgm:pt modelId="{8DB053DC-5173-48BC-9D62-C666A7486584}">
      <dgm:prSet/>
      <dgm:spPr/>
      <dgm:t>
        <a:bodyPr/>
        <a:lstStyle/>
        <a:p>
          <a:r>
            <a:rPr lang="en-US"/>
            <a:t>Headaches, muscle aches</a:t>
          </a:r>
        </a:p>
      </dgm:t>
    </dgm:pt>
    <dgm:pt modelId="{F30457FA-A7BF-49B2-B6F5-27B643A67C89}" type="parTrans" cxnId="{8CA98605-8297-4784-8AD5-4C51BFFDD1C5}">
      <dgm:prSet/>
      <dgm:spPr/>
      <dgm:t>
        <a:bodyPr/>
        <a:lstStyle/>
        <a:p>
          <a:endParaRPr lang="en-US"/>
        </a:p>
      </dgm:t>
    </dgm:pt>
    <dgm:pt modelId="{056DE3CC-268B-4A10-8125-3DF07936FCDA}" type="sibTrans" cxnId="{8CA98605-8297-4784-8AD5-4C51BFFDD1C5}">
      <dgm:prSet/>
      <dgm:spPr/>
      <dgm:t>
        <a:bodyPr/>
        <a:lstStyle/>
        <a:p>
          <a:endParaRPr lang="en-US"/>
        </a:p>
      </dgm:t>
    </dgm:pt>
    <dgm:pt modelId="{AE1C5D67-E563-4A6D-B570-6832C536F917}">
      <dgm:prSet/>
      <dgm:spPr/>
      <dgm:t>
        <a:bodyPr/>
        <a:lstStyle/>
        <a:p>
          <a:r>
            <a:rPr lang="en-US"/>
            <a:t>Sensitivity to light and/or sound</a:t>
          </a:r>
        </a:p>
      </dgm:t>
    </dgm:pt>
    <dgm:pt modelId="{A6E96AC8-2AB6-47C8-90FD-04B8551F0FFF}" type="parTrans" cxnId="{3E5CA1AC-7990-4C2E-B784-255BA62A949E}">
      <dgm:prSet/>
      <dgm:spPr/>
      <dgm:t>
        <a:bodyPr/>
        <a:lstStyle/>
        <a:p>
          <a:endParaRPr lang="en-US"/>
        </a:p>
      </dgm:t>
    </dgm:pt>
    <dgm:pt modelId="{1509D63A-3988-4014-A8D3-9EE0F36BC35A}" type="sibTrans" cxnId="{3E5CA1AC-7990-4C2E-B784-255BA62A949E}">
      <dgm:prSet/>
      <dgm:spPr/>
      <dgm:t>
        <a:bodyPr/>
        <a:lstStyle/>
        <a:p>
          <a:endParaRPr lang="en-US"/>
        </a:p>
      </dgm:t>
    </dgm:pt>
    <dgm:pt modelId="{FA67CD69-6841-4704-AC7B-29A33BDFE9D1}">
      <dgm:prSet/>
      <dgm:spPr/>
      <dgm:t>
        <a:bodyPr/>
        <a:lstStyle/>
        <a:p>
          <a:r>
            <a:rPr lang="en-US"/>
            <a:t>Suppressed immune system</a:t>
          </a:r>
        </a:p>
      </dgm:t>
    </dgm:pt>
    <dgm:pt modelId="{CC8BF037-F300-4421-A77A-F38700F54548}" type="parTrans" cxnId="{1918807C-57AE-49FB-BB1D-E88D7A1F3461}">
      <dgm:prSet/>
      <dgm:spPr/>
      <dgm:t>
        <a:bodyPr/>
        <a:lstStyle/>
        <a:p>
          <a:endParaRPr lang="en-US"/>
        </a:p>
      </dgm:t>
    </dgm:pt>
    <dgm:pt modelId="{932805E7-A0C3-4C4E-9F44-BFD6E5356ABB}" type="sibTrans" cxnId="{1918807C-57AE-49FB-BB1D-E88D7A1F3461}">
      <dgm:prSet/>
      <dgm:spPr/>
      <dgm:t>
        <a:bodyPr/>
        <a:lstStyle/>
        <a:p>
          <a:endParaRPr lang="en-US"/>
        </a:p>
      </dgm:t>
    </dgm:pt>
    <dgm:pt modelId="{BB4B2F07-75D9-4F92-9D99-522CCAEB148D}">
      <dgm:prSet/>
      <dgm:spPr/>
      <dgm:t>
        <a:bodyPr/>
        <a:lstStyle/>
        <a:p>
          <a:r>
            <a:rPr lang="en-US"/>
            <a:t>Tightness in chest, shortness of breath, heart palpitations</a:t>
          </a:r>
        </a:p>
      </dgm:t>
    </dgm:pt>
    <dgm:pt modelId="{B33A7E7F-28D5-4ABC-B015-4A5C9A502330}" type="parTrans" cxnId="{64209596-53E9-49F8-BB00-674D4C3D9319}">
      <dgm:prSet/>
      <dgm:spPr/>
      <dgm:t>
        <a:bodyPr/>
        <a:lstStyle/>
        <a:p>
          <a:endParaRPr lang="en-US"/>
        </a:p>
      </dgm:t>
    </dgm:pt>
    <dgm:pt modelId="{7CA1E336-D146-41C4-AA24-6CB7A96F2F44}" type="sibTrans" cxnId="{64209596-53E9-49F8-BB00-674D4C3D9319}">
      <dgm:prSet/>
      <dgm:spPr/>
      <dgm:t>
        <a:bodyPr/>
        <a:lstStyle/>
        <a:p>
          <a:endParaRPr lang="en-US"/>
        </a:p>
      </dgm:t>
    </dgm:pt>
    <dgm:pt modelId="{8257FB7D-BCFF-442D-AFC4-CF0990B013CD}" type="pres">
      <dgm:prSet presAssocID="{6036B1F5-080E-4E4F-8A85-16F71619513B}" presName="diagram" presStyleCnt="0">
        <dgm:presLayoutVars>
          <dgm:dir/>
          <dgm:resizeHandles val="exact"/>
        </dgm:presLayoutVars>
      </dgm:prSet>
      <dgm:spPr/>
    </dgm:pt>
    <dgm:pt modelId="{B2EE4B8D-AA76-4E1D-B36B-48DFC35042AD}" type="pres">
      <dgm:prSet presAssocID="{F89DDF12-DAB4-4DEE-9C11-A9D6B7814114}" presName="node" presStyleLbl="node1" presStyleIdx="0" presStyleCnt="8">
        <dgm:presLayoutVars>
          <dgm:bulletEnabled val="1"/>
        </dgm:presLayoutVars>
      </dgm:prSet>
      <dgm:spPr/>
    </dgm:pt>
    <dgm:pt modelId="{0F0FE9C5-3398-495C-9729-B8F56833A50F}" type="pres">
      <dgm:prSet presAssocID="{E8EC9361-434B-45E9-B1E5-427A0502B808}" presName="sibTrans" presStyleCnt="0"/>
      <dgm:spPr/>
    </dgm:pt>
    <dgm:pt modelId="{839640F4-0F76-4CF9-A0BB-40FBA8C3F20D}" type="pres">
      <dgm:prSet presAssocID="{446587EE-E60D-4066-A0EF-7F778E07F386}" presName="node" presStyleLbl="node1" presStyleIdx="1" presStyleCnt="8">
        <dgm:presLayoutVars>
          <dgm:bulletEnabled val="1"/>
        </dgm:presLayoutVars>
      </dgm:prSet>
      <dgm:spPr/>
    </dgm:pt>
    <dgm:pt modelId="{440C51D1-B828-4447-863F-10A313759C33}" type="pres">
      <dgm:prSet presAssocID="{C9360E1A-8A36-400C-B7B8-CCA97FDB0084}" presName="sibTrans" presStyleCnt="0"/>
      <dgm:spPr/>
    </dgm:pt>
    <dgm:pt modelId="{47AE9321-AB7B-4A5B-9991-0EA1D979A4F0}" type="pres">
      <dgm:prSet presAssocID="{C0CABAD1-FE7C-470C-97B0-03D25BCD3721}" presName="node" presStyleLbl="node1" presStyleIdx="2" presStyleCnt="8">
        <dgm:presLayoutVars>
          <dgm:bulletEnabled val="1"/>
        </dgm:presLayoutVars>
      </dgm:prSet>
      <dgm:spPr/>
    </dgm:pt>
    <dgm:pt modelId="{25430812-7B1B-4333-978A-4D121594D27D}" type="pres">
      <dgm:prSet presAssocID="{6251BB1C-AE1F-491D-8320-AF0B8F1C3D4B}" presName="sibTrans" presStyleCnt="0"/>
      <dgm:spPr/>
    </dgm:pt>
    <dgm:pt modelId="{A47F7919-BC72-44B9-B1F1-ED367D8F21A0}" type="pres">
      <dgm:prSet presAssocID="{4B41A4DF-BA74-4BE2-B44F-FC3EA2192AAF}" presName="node" presStyleLbl="node1" presStyleIdx="3" presStyleCnt="8">
        <dgm:presLayoutVars>
          <dgm:bulletEnabled val="1"/>
        </dgm:presLayoutVars>
      </dgm:prSet>
      <dgm:spPr>
        <a:solidFill>
          <a:srgbClr val="002060"/>
        </a:solidFill>
      </dgm:spPr>
    </dgm:pt>
    <dgm:pt modelId="{6DB2EA92-6B0A-44B6-8F01-DC1F0C519EC5}" type="pres">
      <dgm:prSet presAssocID="{CDC5732C-1758-4EFD-B5FB-64C1BA9C91D3}" presName="sibTrans" presStyleCnt="0"/>
      <dgm:spPr/>
    </dgm:pt>
    <dgm:pt modelId="{9BDAABCB-997E-48EA-A5E8-3B19B71FBB38}" type="pres">
      <dgm:prSet presAssocID="{8DB053DC-5173-48BC-9D62-C666A7486584}" presName="node" presStyleLbl="node1" presStyleIdx="4" presStyleCnt="8">
        <dgm:presLayoutVars>
          <dgm:bulletEnabled val="1"/>
        </dgm:presLayoutVars>
      </dgm:prSet>
      <dgm:spPr/>
    </dgm:pt>
    <dgm:pt modelId="{3E452943-D46F-413D-A09A-542A37A7ED60}" type="pres">
      <dgm:prSet presAssocID="{056DE3CC-268B-4A10-8125-3DF07936FCDA}" presName="sibTrans" presStyleCnt="0"/>
      <dgm:spPr/>
    </dgm:pt>
    <dgm:pt modelId="{4272E9B7-A1E8-4A98-BA73-9ED308673FD3}" type="pres">
      <dgm:prSet presAssocID="{AE1C5D67-E563-4A6D-B570-6832C536F917}" presName="node" presStyleLbl="node1" presStyleIdx="5" presStyleCnt="8">
        <dgm:presLayoutVars>
          <dgm:bulletEnabled val="1"/>
        </dgm:presLayoutVars>
      </dgm:prSet>
      <dgm:spPr/>
    </dgm:pt>
    <dgm:pt modelId="{17177763-D4BF-4543-B61F-853D465E15E7}" type="pres">
      <dgm:prSet presAssocID="{1509D63A-3988-4014-A8D3-9EE0F36BC35A}" presName="sibTrans" presStyleCnt="0"/>
      <dgm:spPr/>
    </dgm:pt>
    <dgm:pt modelId="{9E935F0E-B53F-43E5-AF6A-C54C8EB28306}" type="pres">
      <dgm:prSet presAssocID="{FA67CD69-6841-4704-AC7B-29A33BDFE9D1}" presName="node" presStyleLbl="node1" presStyleIdx="6" presStyleCnt="8">
        <dgm:presLayoutVars>
          <dgm:bulletEnabled val="1"/>
        </dgm:presLayoutVars>
      </dgm:prSet>
      <dgm:spPr/>
    </dgm:pt>
    <dgm:pt modelId="{66150C65-5A99-46D3-BE51-B68B35175AFB}" type="pres">
      <dgm:prSet presAssocID="{932805E7-A0C3-4C4E-9F44-BFD6E5356ABB}" presName="sibTrans" presStyleCnt="0"/>
      <dgm:spPr/>
    </dgm:pt>
    <dgm:pt modelId="{DE44E296-1332-4B6B-90BA-FFDE2F624046}" type="pres">
      <dgm:prSet presAssocID="{BB4B2F07-75D9-4F92-9D99-522CCAEB148D}" presName="node" presStyleLbl="node1" presStyleIdx="7" presStyleCnt="8">
        <dgm:presLayoutVars>
          <dgm:bulletEnabled val="1"/>
        </dgm:presLayoutVars>
      </dgm:prSet>
      <dgm:spPr/>
    </dgm:pt>
  </dgm:ptLst>
  <dgm:cxnLst>
    <dgm:cxn modelId="{05136F02-F160-4228-BA0B-A8616F3A0280}" type="presOf" srcId="{8DB053DC-5173-48BC-9D62-C666A7486584}" destId="{9BDAABCB-997E-48EA-A5E8-3B19B71FBB38}" srcOrd="0" destOrd="0" presId="urn:microsoft.com/office/officeart/2005/8/layout/default"/>
    <dgm:cxn modelId="{8CA98605-8297-4784-8AD5-4C51BFFDD1C5}" srcId="{6036B1F5-080E-4E4F-8A85-16F71619513B}" destId="{8DB053DC-5173-48BC-9D62-C666A7486584}" srcOrd="4" destOrd="0" parTransId="{F30457FA-A7BF-49B2-B6F5-27B643A67C89}" sibTransId="{056DE3CC-268B-4A10-8125-3DF07936FCDA}"/>
    <dgm:cxn modelId="{9279DB0B-542C-4EA2-865E-75D011D636FC}" srcId="{6036B1F5-080E-4E4F-8A85-16F71619513B}" destId="{F89DDF12-DAB4-4DEE-9C11-A9D6B7814114}" srcOrd="0" destOrd="0" parTransId="{AF8DD327-E340-480A-B3BF-2176D381AD21}" sibTransId="{E8EC9361-434B-45E9-B1E5-427A0502B808}"/>
    <dgm:cxn modelId="{1918807C-57AE-49FB-BB1D-E88D7A1F3461}" srcId="{6036B1F5-080E-4E4F-8A85-16F71619513B}" destId="{FA67CD69-6841-4704-AC7B-29A33BDFE9D1}" srcOrd="6" destOrd="0" parTransId="{CC8BF037-F300-4421-A77A-F38700F54548}" sibTransId="{932805E7-A0C3-4C4E-9F44-BFD6E5356ABB}"/>
    <dgm:cxn modelId="{3CB95982-9996-4976-95E5-ECFF5A972369}" srcId="{6036B1F5-080E-4E4F-8A85-16F71619513B}" destId="{446587EE-E60D-4066-A0EF-7F778E07F386}" srcOrd="1" destOrd="0" parTransId="{5726B867-2BF0-4157-838F-607268AEE470}" sibTransId="{C9360E1A-8A36-400C-B7B8-CCA97FDB0084}"/>
    <dgm:cxn modelId="{F4027095-6F22-4EEB-88FE-FB6603E83207}" type="presOf" srcId="{FA67CD69-6841-4704-AC7B-29A33BDFE9D1}" destId="{9E935F0E-B53F-43E5-AF6A-C54C8EB28306}" srcOrd="0" destOrd="0" presId="urn:microsoft.com/office/officeart/2005/8/layout/default"/>
    <dgm:cxn modelId="{64209596-53E9-49F8-BB00-674D4C3D9319}" srcId="{6036B1F5-080E-4E4F-8A85-16F71619513B}" destId="{BB4B2F07-75D9-4F92-9D99-522CCAEB148D}" srcOrd="7" destOrd="0" parTransId="{B33A7E7F-28D5-4ABC-B015-4A5C9A502330}" sibTransId="{7CA1E336-D146-41C4-AA24-6CB7A96F2F44}"/>
    <dgm:cxn modelId="{EFAEC9A3-D982-40D3-A841-11D9F380BA4F}" srcId="{6036B1F5-080E-4E4F-8A85-16F71619513B}" destId="{4B41A4DF-BA74-4BE2-B44F-FC3EA2192AAF}" srcOrd="3" destOrd="0" parTransId="{F54BA076-7AAB-4E9A-A980-3D6D48732B63}" sibTransId="{CDC5732C-1758-4EFD-B5FB-64C1BA9C91D3}"/>
    <dgm:cxn modelId="{7FB23DA4-ED1E-4ADB-BAA2-A600948DA194}" type="presOf" srcId="{C0CABAD1-FE7C-470C-97B0-03D25BCD3721}" destId="{47AE9321-AB7B-4A5B-9991-0EA1D979A4F0}" srcOrd="0" destOrd="0" presId="urn:microsoft.com/office/officeart/2005/8/layout/default"/>
    <dgm:cxn modelId="{B25BD4AA-0AEB-46E4-BEC5-FCF653767DF6}" srcId="{6036B1F5-080E-4E4F-8A85-16F71619513B}" destId="{C0CABAD1-FE7C-470C-97B0-03D25BCD3721}" srcOrd="2" destOrd="0" parTransId="{BBA77A7E-56B8-4392-B0E1-75AC8573AD26}" sibTransId="{6251BB1C-AE1F-491D-8320-AF0B8F1C3D4B}"/>
    <dgm:cxn modelId="{3E5CA1AC-7990-4C2E-B784-255BA62A949E}" srcId="{6036B1F5-080E-4E4F-8A85-16F71619513B}" destId="{AE1C5D67-E563-4A6D-B570-6832C536F917}" srcOrd="5" destOrd="0" parTransId="{A6E96AC8-2AB6-47C8-90FD-04B8551F0FFF}" sibTransId="{1509D63A-3988-4014-A8D3-9EE0F36BC35A}"/>
    <dgm:cxn modelId="{DB629ECF-60BC-48E5-8983-F6F63A61B949}" type="presOf" srcId="{4B41A4DF-BA74-4BE2-B44F-FC3EA2192AAF}" destId="{A47F7919-BC72-44B9-B1F1-ED367D8F21A0}" srcOrd="0" destOrd="0" presId="urn:microsoft.com/office/officeart/2005/8/layout/default"/>
    <dgm:cxn modelId="{4AE3C2D7-A8CF-4EF5-8812-6E6ED03A2B51}" type="presOf" srcId="{446587EE-E60D-4066-A0EF-7F778E07F386}" destId="{839640F4-0F76-4CF9-A0BB-40FBA8C3F20D}" srcOrd="0" destOrd="0" presId="urn:microsoft.com/office/officeart/2005/8/layout/default"/>
    <dgm:cxn modelId="{20BD15DE-62F3-459A-8EB3-94455000908C}" type="presOf" srcId="{BB4B2F07-75D9-4F92-9D99-522CCAEB148D}" destId="{DE44E296-1332-4B6B-90BA-FFDE2F624046}" srcOrd="0" destOrd="0" presId="urn:microsoft.com/office/officeart/2005/8/layout/default"/>
    <dgm:cxn modelId="{7033A0EA-5E53-41E7-96A8-CEBE300DE20B}" type="presOf" srcId="{AE1C5D67-E563-4A6D-B570-6832C536F917}" destId="{4272E9B7-A1E8-4A98-BA73-9ED308673FD3}" srcOrd="0" destOrd="0" presId="urn:microsoft.com/office/officeart/2005/8/layout/default"/>
    <dgm:cxn modelId="{8F9FA5EF-92B9-41BD-AB0A-8FDE81683847}" type="presOf" srcId="{F89DDF12-DAB4-4DEE-9C11-A9D6B7814114}" destId="{B2EE4B8D-AA76-4E1D-B36B-48DFC35042AD}" srcOrd="0" destOrd="0" presId="urn:microsoft.com/office/officeart/2005/8/layout/default"/>
    <dgm:cxn modelId="{9AD515F9-6D59-4664-B2D0-D6E1F42E9C12}" type="presOf" srcId="{6036B1F5-080E-4E4F-8A85-16F71619513B}" destId="{8257FB7D-BCFF-442D-AFC4-CF0990B013CD}" srcOrd="0" destOrd="0" presId="urn:microsoft.com/office/officeart/2005/8/layout/default"/>
    <dgm:cxn modelId="{8F34885E-9C82-4435-8F18-EC64946E1215}" type="presParOf" srcId="{8257FB7D-BCFF-442D-AFC4-CF0990B013CD}" destId="{B2EE4B8D-AA76-4E1D-B36B-48DFC35042AD}" srcOrd="0" destOrd="0" presId="urn:microsoft.com/office/officeart/2005/8/layout/default"/>
    <dgm:cxn modelId="{4776CE79-928D-4EC2-A687-19DA70059A91}" type="presParOf" srcId="{8257FB7D-BCFF-442D-AFC4-CF0990B013CD}" destId="{0F0FE9C5-3398-495C-9729-B8F56833A50F}" srcOrd="1" destOrd="0" presId="urn:microsoft.com/office/officeart/2005/8/layout/default"/>
    <dgm:cxn modelId="{4A0B1ED9-C3E4-4F60-BE90-1A04CCF4692B}" type="presParOf" srcId="{8257FB7D-BCFF-442D-AFC4-CF0990B013CD}" destId="{839640F4-0F76-4CF9-A0BB-40FBA8C3F20D}" srcOrd="2" destOrd="0" presId="urn:microsoft.com/office/officeart/2005/8/layout/default"/>
    <dgm:cxn modelId="{7C9F562B-91E4-4BFC-BA71-A74901F7E084}" type="presParOf" srcId="{8257FB7D-BCFF-442D-AFC4-CF0990B013CD}" destId="{440C51D1-B828-4447-863F-10A313759C33}" srcOrd="3" destOrd="0" presId="urn:microsoft.com/office/officeart/2005/8/layout/default"/>
    <dgm:cxn modelId="{AB3E082A-FB0E-45B4-AB31-45588D3A8659}" type="presParOf" srcId="{8257FB7D-BCFF-442D-AFC4-CF0990B013CD}" destId="{47AE9321-AB7B-4A5B-9991-0EA1D979A4F0}" srcOrd="4" destOrd="0" presId="urn:microsoft.com/office/officeart/2005/8/layout/default"/>
    <dgm:cxn modelId="{24DDF786-FBE5-49F9-B3E4-542862397D0D}" type="presParOf" srcId="{8257FB7D-BCFF-442D-AFC4-CF0990B013CD}" destId="{25430812-7B1B-4333-978A-4D121594D27D}" srcOrd="5" destOrd="0" presId="urn:microsoft.com/office/officeart/2005/8/layout/default"/>
    <dgm:cxn modelId="{37C6E5AE-B0A2-4AEC-AE8C-51BE5CE53262}" type="presParOf" srcId="{8257FB7D-BCFF-442D-AFC4-CF0990B013CD}" destId="{A47F7919-BC72-44B9-B1F1-ED367D8F21A0}" srcOrd="6" destOrd="0" presId="urn:microsoft.com/office/officeart/2005/8/layout/default"/>
    <dgm:cxn modelId="{2672BBA2-A73E-4156-AC1F-B949E20A440B}" type="presParOf" srcId="{8257FB7D-BCFF-442D-AFC4-CF0990B013CD}" destId="{6DB2EA92-6B0A-44B6-8F01-DC1F0C519EC5}" srcOrd="7" destOrd="0" presId="urn:microsoft.com/office/officeart/2005/8/layout/default"/>
    <dgm:cxn modelId="{BF80D60C-FCD0-44DB-8FC7-3401452BC2E9}" type="presParOf" srcId="{8257FB7D-BCFF-442D-AFC4-CF0990B013CD}" destId="{9BDAABCB-997E-48EA-A5E8-3B19B71FBB38}" srcOrd="8" destOrd="0" presId="urn:microsoft.com/office/officeart/2005/8/layout/default"/>
    <dgm:cxn modelId="{3FC4CCAB-8E1A-4A25-8DEB-92E97BE7E7BE}" type="presParOf" srcId="{8257FB7D-BCFF-442D-AFC4-CF0990B013CD}" destId="{3E452943-D46F-413D-A09A-542A37A7ED60}" srcOrd="9" destOrd="0" presId="urn:microsoft.com/office/officeart/2005/8/layout/default"/>
    <dgm:cxn modelId="{7E552CDB-A870-49C0-B191-E6E3FEACC484}" type="presParOf" srcId="{8257FB7D-BCFF-442D-AFC4-CF0990B013CD}" destId="{4272E9B7-A1E8-4A98-BA73-9ED308673FD3}" srcOrd="10" destOrd="0" presId="urn:microsoft.com/office/officeart/2005/8/layout/default"/>
    <dgm:cxn modelId="{F6C58AF9-C6EF-4DA7-A411-1A70DB2C59B3}" type="presParOf" srcId="{8257FB7D-BCFF-442D-AFC4-CF0990B013CD}" destId="{17177763-D4BF-4543-B61F-853D465E15E7}" srcOrd="11" destOrd="0" presId="urn:microsoft.com/office/officeart/2005/8/layout/default"/>
    <dgm:cxn modelId="{273DBDFB-2DEB-4DAF-8D3F-78C18FF9C614}" type="presParOf" srcId="{8257FB7D-BCFF-442D-AFC4-CF0990B013CD}" destId="{9E935F0E-B53F-43E5-AF6A-C54C8EB28306}" srcOrd="12" destOrd="0" presId="urn:microsoft.com/office/officeart/2005/8/layout/default"/>
    <dgm:cxn modelId="{030CC5CF-6311-4EAF-9B77-0C5C37DA232E}" type="presParOf" srcId="{8257FB7D-BCFF-442D-AFC4-CF0990B013CD}" destId="{66150C65-5A99-46D3-BE51-B68B35175AFB}" srcOrd="13" destOrd="0" presId="urn:microsoft.com/office/officeart/2005/8/layout/default"/>
    <dgm:cxn modelId="{2DF5F5EE-E4E6-4556-8886-63230C6C34FB}" type="presParOf" srcId="{8257FB7D-BCFF-442D-AFC4-CF0990B013CD}" destId="{DE44E296-1332-4B6B-90BA-FFDE2F62404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EAB5ED-CE8D-4571-8856-1EFF5DF39FD6}"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AA80BAB-CA3A-463C-BABB-1273730093A4}">
      <dgm:prSet/>
      <dgm:spPr/>
      <dgm:t>
        <a:bodyPr/>
        <a:lstStyle/>
        <a:p>
          <a:r>
            <a:rPr lang="en-US"/>
            <a:t>Remember, you can't care for others if you don't take care of yourself</a:t>
          </a:r>
        </a:p>
      </dgm:t>
    </dgm:pt>
    <dgm:pt modelId="{6F1A62E0-4EB1-4583-8363-38F20AAAF85D}" type="parTrans" cxnId="{B08DC194-3729-4B8E-AB98-6A57BEEE1ECD}">
      <dgm:prSet/>
      <dgm:spPr/>
      <dgm:t>
        <a:bodyPr/>
        <a:lstStyle/>
        <a:p>
          <a:endParaRPr lang="en-US"/>
        </a:p>
      </dgm:t>
    </dgm:pt>
    <dgm:pt modelId="{032DDD04-4BA9-49C6-AFC8-A321B1A9BA7F}" type="sibTrans" cxnId="{B08DC194-3729-4B8E-AB98-6A57BEEE1ECD}">
      <dgm:prSet/>
      <dgm:spPr/>
      <dgm:t>
        <a:bodyPr/>
        <a:lstStyle/>
        <a:p>
          <a:endParaRPr lang="en-US"/>
        </a:p>
      </dgm:t>
    </dgm:pt>
    <dgm:pt modelId="{488BE98C-02C0-4405-9BCC-D798E41786B9}">
      <dgm:prSet/>
      <dgm:spPr/>
      <dgm:t>
        <a:bodyPr/>
        <a:lstStyle/>
        <a:p>
          <a:pPr rtl="0"/>
          <a:r>
            <a:rPr lang="en-US"/>
            <a:t>Divide duties </a:t>
          </a:r>
          <a:r>
            <a:rPr lang="en-US">
              <a:latin typeface="Corbel"/>
            </a:rPr>
            <a:t>with co-workers,</a:t>
          </a:r>
          <a:r>
            <a:rPr lang="en-US"/>
            <a:t> family, friends, community groups, faith organizations</a:t>
          </a:r>
        </a:p>
      </dgm:t>
    </dgm:pt>
    <dgm:pt modelId="{B382670E-BA66-46FC-A2D7-7339859563AF}" type="parTrans" cxnId="{64395533-52A5-4C00-84C3-BB1C922E63DE}">
      <dgm:prSet/>
      <dgm:spPr/>
      <dgm:t>
        <a:bodyPr/>
        <a:lstStyle/>
        <a:p>
          <a:endParaRPr lang="en-US"/>
        </a:p>
      </dgm:t>
    </dgm:pt>
    <dgm:pt modelId="{DCAEA168-47E5-45BB-BC6F-BACBCA53F05F}" type="sibTrans" cxnId="{64395533-52A5-4C00-84C3-BB1C922E63DE}">
      <dgm:prSet/>
      <dgm:spPr/>
      <dgm:t>
        <a:bodyPr/>
        <a:lstStyle/>
        <a:p>
          <a:endParaRPr lang="en-US"/>
        </a:p>
      </dgm:t>
    </dgm:pt>
    <dgm:pt modelId="{4A2FB047-CE66-4FCD-83C8-55420FDB1636}">
      <dgm:prSet/>
      <dgm:spPr/>
      <dgm:t>
        <a:bodyPr/>
        <a:lstStyle/>
        <a:p>
          <a:r>
            <a:rPr lang="en-US"/>
            <a:t>Eat, hydrate, sleep, exercise...repeat</a:t>
          </a:r>
        </a:p>
      </dgm:t>
    </dgm:pt>
    <dgm:pt modelId="{3D46D5CF-1393-43B2-A598-CB768E0F0A14}" type="parTrans" cxnId="{50FDBE9E-5325-4BE0-A7C8-ACF61A7F7C55}">
      <dgm:prSet/>
      <dgm:spPr/>
      <dgm:t>
        <a:bodyPr/>
        <a:lstStyle/>
        <a:p>
          <a:endParaRPr lang="en-US"/>
        </a:p>
      </dgm:t>
    </dgm:pt>
    <dgm:pt modelId="{C72C81CA-7979-4F50-A4F4-E6002F00C07B}" type="sibTrans" cxnId="{50FDBE9E-5325-4BE0-A7C8-ACF61A7F7C55}">
      <dgm:prSet/>
      <dgm:spPr/>
      <dgm:t>
        <a:bodyPr/>
        <a:lstStyle/>
        <a:p>
          <a:endParaRPr lang="en-US"/>
        </a:p>
      </dgm:t>
    </dgm:pt>
    <dgm:pt modelId="{83234262-A828-4094-8DC6-62E0E46993CE}">
      <dgm:prSet/>
      <dgm:spPr/>
      <dgm:t>
        <a:bodyPr/>
        <a:lstStyle/>
        <a:p>
          <a:r>
            <a:rPr lang="en-US"/>
            <a:t>Take breaks, have some fun</a:t>
          </a:r>
        </a:p>
      </dgm:t>
    </dgm:pt>
    <dgm:pt modelId="{2E8F1763-0D08-4419-84E0-6B2EF9DC5C0A}" type="parTrans" cxnId="{27E2E56A-B451-4E18-8CEF-DEF23695F1FC}">
      <dgm:prSet/>
      <dgm:spPr/>
      <dgm:t>
        <a:bodyPr/>
        <a:lstStyle/>
        <a:p>
          <a:endParaRPr lang="en-US"/>
        </a:p>
      </dgm:t>
    </dgm:pt>
    <dgm:pt modelId="{DA68BD56-902F-46B4-AA46-6B66C6D1F359}" type="sibTrans" cxnId="{27E2E56A-B451-4E18-8CEF-DEF23695F1FC}">
      <dgm:prSet/>
      <dgm:spPr/>
      <dgm:t>
        <a:bodyPr/>
        <a:lstStyle/>
        <a:p>
          <a:endParaRPr lang="en-US"/>
        </a:p>
      </dgm:t>
    </dgm:pt>
    <dgm:pt modelId="{52F55AAE-46ED-4467-B9D9-04EC0D27BD25}">
      <dgm:prSet/>
      <dgm:spPr/>
      <dgm:t>
        <a:bodyPr/>
        <a:lstStyle/>
        <a:p>
          <a:r>
            <a:rPr lang="en-US"/>
            <a:t>Connect with others, reach out for support</a:t>
          </a:r>
        </a:p>
      </dgm:t>
    </dgm:pt>
    <dgm:pt modelId="{44736FED-42B7-4BFB-872D-2BF088440D0B}" type="parTrans" cxnId="{1764BB7C-29AA-4CFB-BCAD-4D8A1DFF05C5}">
      <dgm:prSet/>
      <dgm:spPr/>
      <dgm:t>
        <a:bodyPr/>
        <a:lstStyle/>
        <a:p>
          <a:endParaRPr lang="en-US"/>
        </a:p>
      </dgm:t>
    </dgm:pt>
    <dgm:pt modelId="{6E822175-3931-43C1-8A9A-934CA53B07B6}" type="sibTrans" cxnId="{1764BB7C-29AA-4CFB-BCAD-4D8A1DFF05C5}">
      <dgm:prSet/>
      <dgm:spPr/>
      <dgm:t>
        <a:bodyPr/>
        <a:lstStyle/>
        <a:p>
          <a:endParaRPr lang="en-US"/>
        </a:p>
      </dgm:t>
    </dgm:pt>
    <dgm:pt modelId="{22F57C36-175D-4A5F-B9C9-F6F9BFF59E4A}">
      <dgm:prSet phldr="0"/>
      <dgm:spPr/>
      <dgm:t>
        <a:bodyPr/>
        <a:lstStyle/>
        <a:p>
          <a:r>
            <a:rPr lang="en-US">
              <a:latin typeface="Corbel"/>
            </a:rPr>
            <a:t>Ask for (and accept!) help</a:t>
          </a:r>
        </a:p>
      </dgm:t>
    </dgm:pt>
    <dgm:pt modelId="{B7B0F780-9BEA-4208-9CAD-D3A1CA9115A3}" type="parTrans" cxnId="{0125B1CC-C81E-4A6F-90EE-7B709C0BCE6B}">
      <dgm:prSet/>
      <dgm:spPr/>
    </dgm:pt>
    <dgm:pt modelId="{BED45FBC-6F21-4B11-AA0E-44049FBBA876}" type="sibTrans" cxnId="{0125B1CC-C81E-4A6F-90EE-7B709C0BCE6B}">
      <dgm:prSet/>
      <dgm:spPr/>
      <dgm:t>
        <a:bodyPr/>
        <a:lstStyle/>
        <a:p>
          <a:endParaRPr lang="en-US"/>
        </a:p>
      </dgm:t>
    </dgm:pt>
    <dgm:pt modelId="{A2F1A713-3605-4E3B-BD6F-1FF6F06AC596}" type="pres">
      <dgm:prSet presAssocID="{B0EAB5ED-CE8D-4571-8856-1EFF5DF39FD6}" presName="root" presStyleCnt="0">
        <dgm:presLayoutVars>
          <dgm:dir/>
          <dgm:resizeHandles val="exact"/>
        </dgm:presLayoutVars>
      </dgm:prSet>
      <dgm:spPr/>
    </dgm:pt>
    <dgm:pt modelId="{9CB953C5-BA51-43AD-8CF4-C8FF32F37364}" type="pres">
      <dgm:prSet presAssocID="{9AA80BAB-CA3A-463C-BABB-1273730093A4}" presName="compNode" presStyleCnt="0"/>
      <dgm:spPr/>
    </dgm:pt>
    <dgm:pt modelId="{32059247-E84C-4C5E-B71B-593052AFA2E1}" type="pres">
      <dgm:prSet presAssocID="{9AA80BAB-CA3A-463C-BABB-1273730093A4}" presName="bgRect" presStyleLbl="bgShp" presStyleIdx="0" presStyleCnt="6"/>
      <dgm:spPr/>
    </dgm:pt>
    <dgm:pt modelId="{D63281B0-8C23-4C79-B8BA-19D003CBA2E7}" type="pres">
      <dgm:prSet presAssocID="{9AA80BAB-CA3A-463C-BABB-1273730093A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2D447720-ECA6-4D57-9FF5-E860F985C1CD}" type="pres">
      <dgm:prSet presAssocID="{9AA80BAB-CA3A-463C-BABB-1273730093A4}" presName="spaceRect" presStyleCnt="0"/>
      <dgm:spPr/>
    </dgm:pt>
    <dgm:pt modelId="{68911757-7C9E-4C28-84E6-4A5DEF2C1A1F}" type="pres">
      <dgm:prSet presAssocID="{9AA80BAB-CA3A-463C-BABB-1273730093A4}" presName="parTx" presStyleLbl="revTx" presStyleIdx="0" presStyleCnt="6">
        <dgm:presLayoutVars>
          <dgm:chMax val="0"/>
          <dgm:chPref val="0"/>
        </dgm:presLayoutVars>
      </dgm:prSet>
      <dgm:spPr/>
    </dgm:pt>
    <dgm:pt modelId="{36B465C3-0CC3-4CCE-B0FD-E223DD1C4849}" type="pres">
      <dgm:prSet presAssocID="{032DDD04-4BA9-49C6-AFC8-A321B1A9BA7F}" presName="sibTrans" presStyleCnt="0"/>
      <dgm:spPr/>
    </dgm:pt>
    <dgm:pt modelId="{5973C87F-3FE8-4E14-B06D-CAC67F682A39}" type="pres">
      <dgm:prSet presAssocID="{488BE98C-02C0-4405-9BCC-D798E41786B9}" presName="compNode" presStyleCnt="0"/>
      <dgm:spPr/>
    </dgm:pt>
    <dgm:pt modelId="{98B8A293-3D0D-4807-BC19-7E39448EFEB0}" type="pres">
      <dgm:prSet presAssocID="{488BE98C-02C0-4405-9BCC-D798E41786B9}" presName="bgRect" presStyleLbl="bgShp" presStyleIdx="1" presStyleCnt="6"/>
      <dgm:spPr/>
    </dgm:pt>
    <dgm:pt modelId="{A6329A87-244F-4D8E-BC7B-F2274FFBBEEC}" type="pres">
      <dgm:prSet presAssocID="{488BE98C-02C0-4405-9BCC-D798E41786B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17E92024-CC84-47C2-9FF7-A8E7B714B002}" type="pres">
      <dgm:prSet presAssocID="{488BE98C-02C0-4405-9BCC-D798E41786B9}" presName="spaceRect" presStyleCnt="0"/>
      <dgm:spPr/>
    </dgm:pt>
    <dgm:pt modelId="{F54CBDE7-F00A-4B5A-98D3-4D3AD1A22D2C}" type="pres">
      <dgm:prSet presAssocID="{488BE98C-02C0-4405-9BCC-D798E41786B9}" presName="parTx" presStyleLbl="revTx" presStyleIdx="1" presStyleCnt="6">
        <dgm:presLayoutVars>
          <dgm:chMax val="0"/>
          <dgm:chPref val="0"/>
        </dgm:presLayoutVars>
      </dgm:prSet>
      <dgm:spPr/>
    </dgm:pt>
    <dgm:pt modelId="{A4E01F87-D050-472B-A202-DFE0C4325C72}" type="pres">
      <dgm:prSet presAssocID="{DCAEA168-47E5-45BB-BC6F-BACBCA53F05F}" presName="sibTrans" presStyleCnt="0"/>
      <dgm:spPr/>
    </dgm:pt>
    <dgm:pt modelId="{E4F4A586-4F3D-46B9-A061-78C5E90E6EA1}" type="pres">
      <dgm:prSet presAssocID="{4A2FB047-CE66-4FCD-83C8-55420FDB1636}" presName="compNode" presStyleCnt="0"/>
      <dgm:spPr/>
    </dgm:pt>
    <dgm:pt modelId="{ED32E841-6124-4B34-91B6-8DD5A575B77D}" type="pres">
      <dgm:prSet presAssocID="{4A2FB047-CE66-4FCD-83C8-55420FDB1636}" presName="bgRect" presStyleLbl="bgShp" presStyleIdx="2" presStyleCnt="6"/>
      <dgm:spPr/>
    </dgm:pt>
    <dgm:pt modelId="{E2181F66-DF37-49F0-821D-C14475AE1438}" type="pres">
      <dgm:prSet presAssocID="{4A2FB047-CE66-4FCD-83C8-55420FDB163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36B01EC8-DE06-45BD-83D4-95B0D2050C3A}" type="pres">
      <dgm:prSet presAssocID="{4A2FB047-CE66-4FCD-83C8-55420FDB1636}" presName="spaceRect" presStyleCnt="0"/>
      <dgm:spPr/>
    </dgm:pt>
    <dgm:pt modelId="{29F1FB69-CAA8-48B1-BA23-79BB359D0194}" type="pres">
      <dgm:prSet presAssocID="{4A2FB047-CE66-4FCD-83C8-55420FDB1636}" presName="parTx" presStyleLbl="revTx" presStyleIdx="2" presStyleCnt="6">
        <dgm:presLayoutVars>
          <dgm:chMax val="0"/>
          <dgm:chPref val="0"/>
        </dgm:presLayoutVars>
      </dgm:prSet>
      <dgm:spPr/>
    </dgm:pt>
    <dgm:pt modelId="{D996E0E4-9AEC-4F73-9CAD-ECCAEC78CCEF}" type="pres">
      <dgm:prSet presAssocID="{C72C81CA-7979-4F50-A4F4-E6002F00C07B}" presName="sibTrans" presStyleCnt="0"/>
      <dgm:spPr/>
    </dgm:pt>
    <dgm:pt modelId="{FEFB264C-F64E-4981-8C0E-F28B66A5A1CF}" type="pres">
      <dgm:prSet presAssocID="{83234262-A828-4094-8DC6-62E0E46993CE}" presName="compNode" presStyleCnt="0"/>
      <dgm:spPr/>
    </dgm:pt>
    <dgm:pt modelId="{8C6D9FA9-C1FA-458B-824C-AF5F75B7B834}" type="pres">
      <dgm:prSet presAssocID="{83234262-A828-4094-8DC6-62E0E46993CE}" presName="bgRect" presStyleLbl="bgShp" presStyleIdx="3" presStyleCnt="6"/>
      <dgm:spPr/>
    </dgm:pt>
    <dgm:pt modelId="{302AD834-B3B4-45DC-AA76-0B42947E118E}" type="pres">
      <dgm:prSet presAssocID="{83234262-A828-4094-8DC6-62E0E46993C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ce"/>
        </a:ext>
      </dgm:extLst>
    </dgm:pt>
    <dgm:pt modelId="{3F71552C-60A5-4A48-BB8E-97967AB9598D}" type="pres">
      <dgm:prSet presAssocID="{83234262-A828-4094-8DC6-62E0E46993CE}" presName="spaceRect" presStyleCnt="0"/>
      <dgm:spPr/>
    </dgm:pt>
    <dgm:pt modelId="{2027BF9C-76E9-4C42-A0A3-18333D6A2FE0}" type="pres">
      <dgm:prSet presAssocID="{83234262-A828-4094-8DC6-62E0E46993CE}" presName="parTx" presStyleLbl="revTx" presStyleIdx="3" presStyleCnt="6">
        <dgm:presLayoutVars>
          <dgm:chMax val="0"/>
          <dgm:chPref val="0"/>
        </dgm:presLayoutVars>
      </dgm:prSet>
      <dgm:spPr/>
    </dgm:pt>
    <dgm:pt modelId="{D1F55E27-89AD-461C-8B4A-7DE9A4B4C09C}" type="pres">
      <dgm:prSet presAssocID="{DA68BD56-902F-46B4-AA46-6B66C6D1F359}" presName="sibTrans" presStyleCnt="0"/>
      <dgm:spPr/>
    </dgm:pt>
    <dgm:pt modelId="{0C0CA2BF-CDEF-4F1A-9CDC-5DDD28E8B236}" type="pres">
      <dgm:prSet presAssocID="{52F55AAE-46ED-4467-B9D9-04EC0D27BD25}" presName="compNode" presStyleCnt="0"/>
      <dgm:spPr/>
    </dgm:pt>
    <dgm:pt modelId="{DFEFEC92-F3E1-44C3-8EC4-3BB175599971}" type="pres">
      <dgm:prSet presAssocID="{52F55AAE-46ED-4467-B9D9-04EC0D27BD25}" presName="bgRect" presStyleLbl="bgShp" presStyleIdx="4" presStyleCnt="6"/>
      <dgm:spPr/>
    </dgm:pt>
    <dgm:pt modelId="{1B9C7444-50D9-40F8-878D-8AD2405524E1}" type="pres">
      <dgm:prSet presAssocID="{52F55AAE-46ED-4467-B9D9-04EC0D27BD2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FBD04A21-00A2-4E89-A8C2-EE1E9792B754}" type="pres">
      <dgm:prSet presAssocID="{52F55AAE-46ED-4467-B9D9-04EC0D27BD25}" presName="spaceRect" presStyleCnt="0"/>
      <dgm:spPr/>
    </dgm:pt>
    <dgm:pt modelId="{3957311C-F1DF-4D38-9DCF-F03CC533F03D}" type="pres">
      <dgm:prSet presAssocID="{52F55AAE-46ED-4467-B9D9-04EC0D27BD25}" presName="parTx" presStyleLbl="revTx" presStyleIdx="4" presStyleCnt="6">
        <dgm:presLayoutVars>
          <dgm:chMax val="0"/>
          <dgm:chPref val="0"/>
        </dgm:presLayoutVars>
      </dgm:prSet>
      <dgm:spPr/>
    </dgm:pt>
    <dgm:pt modelId="{F45438C5-C7C0-48ED-A973-647F268B3637}" type="pres">
      <dgm:prSet presAssocID="{6E822175-3931-43C1-8A9A-934CA53B07B6}" presName="sibTrans" presStyleCnt="0"/>
      <dgm:spPr/>
    </dgm:pt>
    <dgm:pt modelId="{DDF2E73A-4697-443E-A107-CE1364D727D0}" type="pres">
      <dgm:prSet presAssocID="{22F57C36-175D-4A5F-B9C9-F6F9BFF59E4A}" presName="compNode" presStyleCnt="0"/>
      <dgm:spPr/>
    </dgm:pt>
    <dgm:pt modelId="{8CF031D4-1E77-4E5D-9D58-4844D1D8A1BF}" type="pres">
      <dgm:prSet presAssocID="{22F57C36-175D-4A5F-B9C9-F6F9BFF59E4A}" presName="bgRect" presStyleLbl="bgShp" presStyleIdx="5" presStyleCnt="6"/>
      <dgm:spPr/>
    </dgm:pt>
    <dgm:pt modelId="{7ABF637D-1A90-4135-87E1-24E2747EBB0C}" type="pres">
      <dgm:prSet presAssocID="{22F57C36-175D-4A5F-B9C9-F6F9BFF59E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otecting Hand"/>
        </a:ext>
      </dgm:extLst>
    </dgm:pt>
    <dgm:pt modelId="{A858EB9C-3BFC-4095-94A4-12DD36859CEB}" type="pres">
      <dgm:prSet presAssocID="{22F57C36-175D-4A5F-B9C9-F6F9BFF59E4A}" presName="spaceRect" presStyleCnt="0"/>
      <dgm:spPr/>
    </dgm:pt>
    <dgm:pt modelId="{29F32148-C164-4C85-AA93-29EB7AC23102}" type="pres">
      <dgm:prSet presAssocID="{22F57C36-175D-4A5F-B9C9-F6F9BFF59E4A}" presName="parTx" presStyleLbl="revTx" presStyleIdx="5" presStyleCnt="6">
        <dgm:presLayoutVars>
          <dgm:chMax val="0"/>
          <dgm:chPref val="0"/>
        </dgm:presLayoutVars>
      </dgm:prSet>
      <dgm:spPr/>
    </dgm:pt>
  </dgm:ptLst>
  <dgm:cxnLst>
    <dgm:cxn modelId="{64395533-52A5-4C00-84C3-BB1C922E63DE}" srcId="{B0EAB5ED-CE8D-4571-8856-1EFF5DF39FD6}" destId="{488BE98C-02C0-4405-9BCC-D798E41786B9}" srcOrd="1" destOrd="0" parTransId="{B382670E-BA66-46FC-A2D7-7339859563AF}" sibTransId="{DCAEA168-47E5-45BB-BC6F-BACBCA53F05F}"/>
    <dgm:cxn modelId="{37423035-CC93-46B0-A4DF-194103677BFA}" type="presOf" srcId="{B0EAB5ED-CE8D-4571-8856-1EFF5DF39FD6}" destId="{A2F1A713-3605-4E3B-BD6F-1FF6F06AC596}" srcOrd="0" destOrd="0" presId="urn:microsoft.com/office/officeart/2018/2/layout/IconVerticalSolidList"/>
    <dgm:cxn modelId="{A1E7653D-F0F0-4EBA-960E-70E1DF5F6FAD}" type="presOf" srcId="{9AA80BAB-CA3A-463C-BABB-1273730093A4}" destId="{68911757-7C9E-4C28-84E6-4A5DEF2C1A1F}" srcOrd="0" destOrd="0" presId="urn:microsoft.com/office/officeart/2018/2/layout/IconVerticalSolidList"/>
    <dgm:cxn modelId="{BB287340-3DC1-4A2D-8D30-A82702FC9A2D}" type="presOf" srcId="{22F57C36-175D-4A5F-B9C9-F6F9BFF59E4A}" destId="{29F32148-C164-4C85-AA93-29EB7AC23102}" srcOrd="0" destOrd="0" presId="urn:microsoft.com/office/officeart/2018/2/layout/IconVerticalSolidList"/>
    <dgm:cxn modelId="{27E2E56A-B451-4E18-8CEF-DEF23695F1FC}" srcId="{B0EAB5ED-CE8D-4571-8856-1EFF5DF39FD6}" destId="{83234262-A828-4094-8DC6-62E0E46993CE}" srcOrd="3" destOrd="0" parTransId="{2E8F1763-0D08-4419-84E0-6B2EF9DC5C0A}" sibTransId="{DA68BD56-902F-46B4-AA46-6B66C6D1F359}"/>
    <dgm:cxn modelId="{4450D274-778B-4FC9-9676-5D172F49D9A4}" type="presOf" srcId="{488BE98C-02C0-4405-9BCC-D798E41786B9}" destId="{F54CBDE7-F00A-4B5A-98D3-4D3AD1A22D2C}" srcOrd="0" destOrd="0" presId="urn:microsoft.com/office/officeart/2018/2/layout/IconVerticalSolidList"/>
    <dgm:cxn modelId="{1764BB7C-29AA-4CFB-BCAD-4D8A1DFF05C5}" srcId="{B0EAB5ED-CE8D-4571-8856-1EFF5DF39FD6}" destId="{52F55AAE-46ED-4467-B9D9-04EC0D27BD25}" srcOrd="4" destOrd="0" parTransId="{44736FED-42B7-4BFB-872D-2BF088440D0B}" sibTransId="{6E822175-3931-43C1-8A9A-934CA53B07B6}"/>
    <dgm:cxn modelId="{B08DC194-3729-4B8E-AB98-6A57BEEE1ECD}" srcId="{B0EAB5ED-CE8D-4571-8856-1EFF5DF39FD6}" destId="{9AA80BAB-CA3A-463C-BABB-1273730093A4}" srcOrd="0" destOrd="0" parTransId="{6F1A62E0-4EB1-4583-8363-38F20AAAF85D}" sibTransId="{032DDD04-4BA9-49C6-AFC8-A321B1A9BA7F}"/>
    <dgm:cxn modelId="{50FDBE9E-5325-4BE0-A7C8-ACF61A7F7C55}" srcId="{B0EAB5ED-CE8D-4571-8856-1EFF5DF39FD6}" destId="{4A2FB047-CE66-4FCD-83C8-55420FDB1636}" srcOrd="2" destOrd="0" parTransId="{3D46D5CF-1393-43B2-A598-CB768E0F0A14}" sibTransId="{C72C81CA-7979-4F50-A4F4-E6002F00C07B}"/>
    <dgm:cxn modelId="{0125B1CC-C81E-4A6F-90EE-7B709C0BCE6B}" srcId="{B0EAB5ED-CE8D-4571-8856-1EFF5DF39FD6}" destId="{22F57C36-175D-4A5F-B9C9-F6F9BFF59E4A}" srcOrd="5" destOrd="0" parTransId="{B7B0F780-9BEA-4208-9CAD-D3A1CA9115A3}" sibTransId="{BED45FBC-6F21-4B11-AA0E-44049FBBA876}"/>
    <dgm:cxn modelId="{0919A5D5-04D7-47A4-A897-7CDB621B2E43}" type="presOf" srcId="{52F55AAE-46ED-4467-B9D9-04EC0D27BD25}" destId="{3957311C-F1DF-4D38-9DCF-F03CC533F03D}" srcOrd="0" destOrd="0" presId="urn:microsoft.com/office/officeart/2018/2/layout/IconVerticalSolidList"/>
    <dgm:cxn modelId="{EF1A7AD6-B7BE-4337-A6F8-02534A24DD54}" type="presOf" srcId="{4A2FB047-CE66-4FCD-83C8-55420FDB1636}" destId="{29F1FB69-CAA8-48B1-BA23-79BB359D0194}" srcOrd="0" destOrd="0" presId="urn:microsoft.com/office/officeart/2018/2/layout/IconVerticalSolidList"/>
    <dgm:cxn modelId="{2F1662F0-A158-4ABF-85E4-4CD7A87A0051}" type="presOf" srcId="{83234262-A828-4094-8DC6-62E0E46993CE}" destId="{2027BF9C-76E9-4C42-A0A3-18333D6A2FE0}" srcOrd="0" destOrd="0" presId="urn:microsoft.com/office/officeart/2018/2/layout/IconVerticalSolidList"/>
    <dgm:cxn modelId="{629B1166-DE4F-4B49-8DD2-C21352C05736}" type="presParOf" srcId="{A2F1A713-3605-4E3B-BD6F-1FF6F06AC596}" destId="{9CB953C5-BA51-43AD-8CF4-C8FF32F37364}" srcOrd="0" destOrd="0" presId="urn:microsoft.com/office/officeart/2018/2/layout/IconVerticalSolidList"/>
    <dgm:cxn modelId="{A58C4632-C4F9-48EA-BDAB-B84879C77AF1}" type="presParOf" srcId="{9CB953C5-BA51-43AD-8CF4-C8FF32F37364}" destId="{32059247-E84C-4C5E-B71B-593052AFA2E1}" srcOrd="0" destOrd="0" presId="urn:microsoft.com/office/officeart/2018/2/layout/IconVerticalSolidList"/>
    <dgm:cxn modelId="{3FD270B8-A741-497A-B03C-1FC7EE9A75DA}" type="presParOf" srcId="{9CB953C5-BA51-43AD-8CF4-C8FF32F37364}" destId="{D63281B0-8C23-4C79-B8BA-19D003CBA2E7}" srcOrd="1" destOrd="0" presId="urn:microsoft.com/office/officeart/2018/2/layout/IconVerticalSolidList"/>
    <dgm:cxn modelId="{F6C03BBC-6B3F-4DA9-83C4-5419B4DE4F7C}" type="presParOf" srcId="{9CB953C5-BA51-43AD-8CF4-C8FF32F37364}" destId="{2D447720-ECA6-4D57-9FF5-E860F985C1CD}" srcOrd="2" destOrd="0" presId="urn:microsoft.com/office/officeart/2018/2/layout/IconVerticalSolidList"/>
    <dgm:cxn modelId="{51D4832E-B7F9-4B2F-8C17-B2BFF214A33B}" type="presParOf" srcId="{9CB953C5-BA51-43AD-8CF4-C8FF32F37364}" destId="{68911757-7C9E-4C28-84E6-4A5DEF2C1A1F}" srcOrd="3" destOrd="0" presId="urn:microsoft.com/office/officeart/2018/2/layout/IconVerticalSolidList"/>
    <dgm:cxn modelId="{420CE84A-289C-4484-9C11-5230DCFAD087}" type="presParOf" srcId="{A2F1A713-3605-4E3B-BD6F-1FF6F06AC596}" destId="{36B465C3-0CC3-4CCE-B0FD-E223DD1C4849}" srcOrd="1" destOrd="0" presId="urn:microsoft.com/office/officeart/2018/2/layout/IconVerticalSolidList"/>
    <dgm:cxn modelId="{2B0C4AED-1BCC-4C45-8CAC-D671914ACBDE}" type="presParOf" srcId="{A2F1A713-3605-4E3B-BD6F-1FF6F06AC596}" destId="{5973C87F-3FE8-4E14-B06D-CAC67F682A39}" srcOrd="2" destOrd="0" presId="urn:microsoft.com/office/officeart/2018/2/layout/IconVerticalSolidList"/>
    <dgm:cxn modelId="{EF152AE8-4661-4D8E-91CE-CD776DCFE4AA}" type="presParOf" srcId="{5973C87F-3FE8-4E14-B06D-CAC67F682A39}" destId="{98B8A293-3D0D-4807-BC19-7E39448EFEB0}" srcOrd="0" destOrd="0" presId="urn:microsoft.com/office/officeart/2018/2/layout/IconVerticalSolidList"/>
    <dgm:cxn modelId="{86DE8AD2-5EBE-4008-BFF1-27A25E1E700F}" type="presParOf" srcId="{5973C87F-3FE8-4E14-B06D-CAC67F682A39}" destId="{A6329A87-244F-4D8E-BC7B-F2274FFBBEEC}" srcOrd="1" destOrd="0" presId="urn:microsoft.com/office/officeart/2018/2/layout/IconVerticalSolidList"/>
    <dgm:cxn modelId="{1931B49B-EE5D-47FD-B7DE-6994618E338D}" type="presParOf" srcId="{5973C87F-3FE8-4E14-B06D-CAC67F682A39}" destId="{17E92024-CC84-47C2-9FF7-A8E7B714B002}" srcOrd="2" destOrd="0" presId="urn:microsoft.com/office/officeart/2018/2/layout/IconVerticalSolidList"/>
    <dgm:cxn modelId="{9AD5F6B6-C219-46DF-B6CA-747C762220AF}" type="presParOf" srcId="{5973C87F-3FE8-4E14-B06D-CAC67F682A39}" destId="{F54CBDE7-F00A-4B5A-98D3-4D3AD1A22D2C}" srcOrd="3" destOrd="0" presId="urn:microsoft.com/office/officeart/2018/2/layout/IconVerticalSolidList"/>
    <dgm:cxn modelId="{853491E3-E1DD-4369-9CBD-D8D875A5FFAF}" type="presParOf" srcId="{A2F1A713-3605-4E3B-BD6F-1FF6F06AC596}" destId="{A4E01F87-D050-472B-A202-DFE0C4325C72}" srcOrd="3" destOrd="0" presId="urn:microsoft.com/office/officeart/2018/2/layout/IconVerticalSolidList"/>
    <dgm:cxn modelId="{CE269AF4-F2DB-4236-8D56-A1C157B4A337}" type="presParOf" srcId="{A2F1A713-3605-4E3B-BD6F-1FF6F06AC596}" destId="{E4F4A586-4F3D-46B9-A061-78C5E90E6EA1}" srcOrd="4" destOrd="0" presId="urn:microsoft.com/office/officeart/2018/2/layout/IconVerticalSolidList"/>
    <dgm:cxn modelId="{226D9667-6BCA-49B3-8094-983373CC76B5}" type="presParOf" srcId="{E4F4A586-4F3D-46B9-A061-78C5E90E6EA1}" destId="{ED32E841-6124-4B34-91B6-8DD5A575B77D}" srcOrd="0" destOrd="0" presId="urn:microsoft.com/office/officeart/2018/2/layout/IconVerticalSolidList"/>
    <dgm:cxn modelId="{CCA977C3-55B8-49A1-B30F-F0B3D26162AA}" type="presParOf" srcId="{E4F4A586-4F3D-46B9-A061-78C5E90E6EA1}" destId="{E2181F66-DF37-49F0-821D-C14475AE1438}" srcOrd="1" destOrd="0" presId="urn:microsoft.com/office/officeart/2018/2/layout/IconVerticalSolidList"/>
    <dgm:cxn modelId="{769FFBDE-0E77-48D1-AEB8-518E07221356}" type="presParOf" srcId="{E4F4A586-4F3D-46B9-A061-78C5E90E6EA1}" destId="{36B01EC8-DE06-45BD-83D4-95B0D2050C3A}" srcOrd="2" destOrd="0" presId="urn:microsoft.com/office/officeart/2018/2/layout/IconVerticalSolidList"/>
    <dgm:cxn modelId="{A81D5A0E-A234-45EC-867D-572C7D9BD999}" type="presParOf" srcId="{E4F4A586-4F3D-46B9-A061-78C5E90E6EA1}" destId="{29F1FB69-CAA8-48B1-BA23-79BB359D0194}" srcOrd="3" destOrd="0" presId="urn:microsoft.com/office/officeart/2018/2/layout/IconVerticalSolidList"/>
    <dgm:cxn modelId="{EF78839A-05C9-4983-B26E-AF5D6D6DA3C6}" type="presParOf" srcId="{A2F1A713-3605-4E3B-BD6F-1FF6F06AC596}" destId="{D996E0E4-9AEC-4F73-9CAD-ECCAEC78CCEF}" srcOrd="5" destOrd="0" presId="urn:microsoft.com/office/officeart/2018/2/layout/IconVerticalSolidList"/>
    <dgm:cxn modelId="{97FAB65A-AAC5-4F5C-B3C8-D4F61FCAE037}" type="presParOf" srcId="{A2F1A713-3605-4E3B-BD6F-1FF6F06AC596}" destId="{FEFB264C-F64E-4981-8C0E-F28B66A5A1CF}" srcOrd="6" destOrd="0" presId="urn:microsoft.com/office/officeart/2018/2/layout/IconVerticalSolidList"/>
    <dgm:cxn modelId="{8267DD24-BB83-4FEE-A826-62A9DDB89F81}" type="presParOf" srcId="{FEFB264C-F64E-4981-8C0E-F28B66A5A1CF}" destId="{8C6D9FA9-C1FA-458B-824C-AF5F75B7B834}" srcOrd="0" destOrd="0" presId="urn:microsoft.com/office/officeart/2018/2/layout/IconVerticalSolidList"/>
    <dgm:cxn modelId="{FE87E917-EA90-4BFC-A9BD-9E69BBCC34E7}" type="presParOf" srcId="{FEFB264C-F64E-4981-8C0E-F28B66A5A1CF}" destId="{302AD834-B3B4-45DC-AA76-0B42947E118E}" srcOrd="1" destOrd="0" presId="urn:microsoft.com/office/officeart/2018/2/layout/IconVerticalSolidList"/>
    <dgm:cxn modelId="{60135344-94F7-47DE-A427-101FC9C9F804}" type="presParOf" srcId="{FEFB264C-F64E-4981-8C0E-F28B66A5A1CF}" destId="{3F71552C-60A5-4A48-BB8E-97967AB9598D}" srcOrd="2" destOrd="0" presId="urn:microsoft.com/office/officeart/2018/2/layout/IconVerticalSolidList"/>
    <dgm:cxn modelId="{CADD1D11-B8D6-41DC-B5FB-1663F7FFA627}" type="presParOf" srcId="{FEFB264C-F64E-4981-8C0E-F28B66A5A1CF}" destId="{2027BF9C-76E9-4C42-A0A3-18333D6A2FE0}" srcOrd="3" destOrd="0" presId="urn:microsoft.com/office/officeart/2018/2/layout/IconVerticalSolidList"/>
    <dgm:cxn modelId="{557555C2-39E7-4464-B1AE-814EF9B0B9FC}" type="presParOf" srcId="{A2F1A713-3605-4E3B-BD6F-1FF6F06AC596}" destId="{D1F55E27-89AD-461C-8B4A-7DE9A4B4C09C}" srcOrd="7" destOrd="0" presId="urn:microsoft.com/office/officeart/2018/2/layout/IconVerticalSolidList"/>
    <dgm:cxn modelId="{46A0AF11-0CCF-42CB-84F1-87BC971B82FD}" type="presParOf" srcId="{A2F1A713-3605-4E3B-BD6F-1FF6F06AC596}" destId="{0C0CA2BF-CDEF-4F1A-9CDC-5DDD28E8B236}" srcOrd="8" destOrd="0" presId="urn:microsoft.com/office/officeart/2018/2/layout/IconVerticalSolidList"/>
    <dgm:cxn modelId="{3EF90350-D0A1-4AC0-AA68-93930C4CD944}" type="presParOf" srcId="{0C0CA2BF-CDEF-4F1A-9CDC-5DDD28E8B236}" destId="{DFEFEC92-F3E1-44C3-8EC4-3BB175599971}" srcOrd="0" destOrd="0" presId="urn:microsoft.com/office/officeart/2018/2/layout/IconVerticalSolidList"/>
    <dgm:cxn modelId="{42204AE5-686A-4A25-9206-FC7705642922}" type="presParOf" srcId="{0C0CA2BF-CDEF-4F1A-9CDC-5DDD28E8B236}" destId="{1B9C7444-50D9-40F8-878D-8AD2405524E1}" srcOrd="1" destOrd="0" presId="urn:microsoft.com/office/officeart/2018/2/layout/IconVerticalSolidList"/>
    <dgm:cxn modelId="{DB66CAC3-147C-44A1-81AA-1AFA3AFE5259}" type="presParOf" srcId="{0C0CA2BF-CDEF-4F1A-9CDC-5DDD28E8B236}" destId="{FBD04A21-00A2-4E89-A8C2-EE1E9792B754}" srcOrd="2" destOrd="0" presId="urn:microsoft.com/office/officeart/2018/2/layout/IconVerticalSolidList"/>
    <dgm:cxn modelId="{BFC75F20-AB99-423D-AE91-5D6B0F2DAFAB}" type="presParOf" srcId="{0C0CA2BF-CDEF-4F1A-9CDC-5DDD28E8B236}" destId="{3957311C-F1DF-4D38-9DCF-F03CC533F03D}" srcOrd="3" destOrd="0" presId="urn:microsoft.com/office/officeart/2018/2/layout/IconVerticalSolidList"/>
    <dgm:cxn modelId="{95D64CC4-1554-4F70-91DB-06FA895D200D}" type="presParOf" srcId="{A2F1A713-3605-4E3B-BD6F-1FF6F06AC596}" destId="{F45438C5-C7C0-48ED-A973-647F268B3637}" srcOrd="9" destOrd="0" presId="urn:microsoft.com/office/officeart/2018/2/layout/IconVerticalSolidList"/>
    <dgm:cxn modelId="{B8E8C8CD-D37F-4A89-AB2D-E576DC499FAD}" type="presParOf" srcId="{A2F1A713-3605-4E3B-BD6F-1FF6F06AC596}" destId="{DDF2E73A-4697-443E-A107-CE1364D727D0}" srcOrd="10" destOrd="0" presId="urn:microsoft.com/office/officeart/2018/2/layout/IconVerticalSolidList"/>
    <dgm:cxn modelId="{2187A959-2CE8-4BEB-8C59-77570DB42530}" type="presParOf" srcId="{DDF2E73A-4697-443E-A107-CE1364D727D0}" destId="{8CF031D4-1E77-4E5D-9D58-4844D1D8A1BF}" srcOrd="0" destOrd="0" presId="urn:microsoft.com/office/officeart/2018/2/layout/IconVerticalSolidList"/>
    <dgm:cxn modelId="{152C76D8-2072-45B1-A96A-1F269A52B62D}" type="presParOf" srcId="{DDF2E73A-4697-443E-A107-CE1364D727D0}" destId="{7ABF637D-1A90-4135-87E1-24E2747EBB0C}" srcOrd="1" destOrd="0" presId="urn:microsoft.com/office/officeart/2018/2/layout/IconVerticalSolidList"/>
    <dgm:cxn modelId="{69E02816-4D94-460B-B9E2-627B73C5F99C}" type="presParOf" srcId="{DDF2E73A-4697-443E-A107-CE1364D727D0}" destId="{A858EB9C-3BFC-4095-94A4-12DD36859CEB}" srcOrd="2" destOrd="0" presId="urn:microsoft.com/office/officeart/2018/2/layout/IconVerticalSolidList"/>
    <dgm:cxn modelId="{180ECC65-69A7-4D93-99DF-BEBE1193D068}" type="presParOf" srcId="{DDF2E73A-4697-443E-A107-CE1364D727D0}" destId="{29F32148-C164-4C85-AA93-29EB7AC23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81A1DC-55AE-4570-B373-947B8D0ED00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DA67F7-0B13-45BE-9096-D4D643E50DE8}">
      <dgm:prSet/>
      <dgm:spPr/>
      <dgm:t>
        <a:bodyPr/>
        <a:lstStyle/>
        <a:p>
          <a:pPr>
            <a:defRPr cap="all"/>
          </a:pPr>
          <a:r>
            <a:rPr lang="en-US"/>
            <a:t>Is there a physical cause of your anxiety/depression/emotions? Impact of medications or medical procedures?</a:t>
          </a:r>
        </a:p>
      </dgm:t>
    </dgm:pt>
    <dgm:pt modelId="{2C0EF02D-E4D9-458D-A11B-5BFB6F754544}" type="parTrans" cxnId="{E5CE8C6E-E616-48B0-BAFA-C747C51592C9}">
      <dgm:prSet/>
      <dgm:spPr/>
      <dgm:t>
        <a:bodyPr/>
        <a:lstStyle/>
        <a:p>
          <a:endParaRPr lang="en-US"/>
        </a:p>
      </dgm:t>
    </dgm:pt>
    <dgm:pt modelId="{0A1CFCFE-4361-4DDC-8562-EAC1AAAF3503}" type="sibTrans" cxnId="{E5CE8C6E-E616-48B0-BAFA-C747C51592C9}">
      <dgm:prSet/>
      <dgm:spPr/>
      <dgm:t>
        <a:bodyPr/>
        <a:lstStyle/>
        <a:p>
          <a:endParaRPr lang="en-US"/>
        </a:p>
      </dgm:t>
    </dgm:pt>
    <dgm:pt modelId="{50A2733E-33DC-4F7E-9486-5444383832B3}">
      <dgm:prSet/>
      <dgm:spPr/>
      <dgm:t>
        <a:bodyPr/>
        <a:lstStyle/>
        <a:p>
          <a:pPr>
            <a:defRPr cap="all"/>
          </a:pPr>
          <a:r>
            <a:rPr lang="en-US"/>
            <a:t>Talk to the people around you.</a:t>
          </a:r>
        </a:p>
      </dgm:t>
    </dgm:pt>
    <dgm:pt modelId="{A46A7F67-D11F-474F-A306-2B976B10DF3D}" type="parTrans" cxnId="{DEC74582-9FD0-4970-94E3-DB235628F29D}">
      <dgm:prSet/>
      <dgm:spPr/>
      <dgm:t>
        <a:bodyPr/>
        <a:lstStyle/>
        <a:p>
          <a:endParaRPr lang="en-US"/>
        </a:p>
      </dgm:t>
    </dgm:pt>
    <dgm:pt modelId="{0D849212-731F-4052-9C4E-025F1265E87E}" type="sibTrans" cxnId="{DEC74582-9FD0-4970-94E3-DB235628F29D}">
      <dgm:prSet/>
      <dgm:spPr/>
      <dgm:t>
        <a:bodyPr/>
        <a:lstStyle/>
        <a:p>
          <a:endParaRPr lang="en-US"/>
        </a:p>
      </dgm:t>
    </dgm:pt>
    <dgm:pt modelId="{FAA9A87C-EC95-4327-9BA4-6D3CEBF62C82}">
      <dgm:prSet/>
      <dgm:spPr/>
      <dgm:t>
        <a:bodyPr/>
        <a:lstStyle/>
        <a:p>
          <a:pPr>
            <a:defRPr cap="all"/>
          </a:pPr>
          <a:r>
            <a:rPr lang="en-US"/>
            <a:t>Remember gut/brain connection, be mindful of your digestive system</a:t>
          </a:r>
        </a:p>
      </dgm:t>
    </dgm:pt>
    <dgm:pt modelId="{39E91D0F-25BD-4DF2-8DA6-35D5F68B422B}" type="parTrans" cxnId="{C481C106-802E-4AF9-8C58-5324CFE30249}">
      <dgm:prSet/>
      <dgm:spPr/>
      <dgm:t>
        <a:bodyPr/>
        <a:lstStyle/>
        <a:p>
          <a:endParaRPr lang="en-US"/>
        </a:p>
      </dgm:t>
    </dgm:pt>
    <dgm:pt modelId="{C0993D6E-3D6E-4B71-8657-36EC63A8EC7D}" type="sibTrans" cxnId="{C481C106-802E-4AF9-8C58-5324CFE30249}">
      <dgm:prSet/>
      <dgm:spPr/>
      <dgm:t>
        <a:bodyPr/>
        <a:lstStyle/>
        <a:p>
          <a:endParaRPr lang="en-US"/>
        </a:p>
      </dgm:t>
    </dgm:pt>
    <dgm:pt modelId="{C0D38BA4-09A8-42BB-9AAD-73C0C10CE7A0}">
      <dgm:prSet/>
      <dgm:spPr/>
      <dgm:t>
        <a:bodyPr/>
        <a:lstStyle/>
        <a:p>
          <a:pPr>
            <a:defRPr cap="all"/>
          </a:pPr>
          <a:r>
            <a:rPr lang="en-US"/>
            <a:t>Breathe</a:t>
          </a:r>
        </a:p>
      </dgm:t>
    </dgm:pt>
    <dgm:pt modelId="{0F121F1D-5C5B-494E-861A-1BD7A096453F}" type="parTrans" cxnId="{DF2C3E54-CF99-4A99-931D-6AE513E99646}">
      <dgm:prSet/>
      <dgm:spPr/>
      <dgm:t>
        <a:bodyPr/>
        <a:lstStyle/>
        <a:p>
          <a:endParaRPr lang="en-US"/>
        </a:p>
      </dgm:t>
    </dgm:pt>
    <dgm:pt modelId="{D9E569A0-8945-4E30-B743-5B7C1A2C5ECD}" type="sibTrans" cxnId="{DF2C3E54-CF99-4A99-931D-6AE513E99646}">
      <dgm:prSet/>
      <dgm:spPr/>
      <dgm:t>
        <a:bodyPr/>
        <a:lstStyle/>
        <a:p>
          <a:endParaRPr lang="en-US"/>
        </a:p>
      </dgm:t>
    </dgm:pt>
    <dgm:pt modelId="{387EA900-91E2-4788-99B9-1DF94C59C5BC}">
      <dgm:prSet/>
      <dgm:spPr/>
      <dgm:t>
        <a:bodyPr/>
        <a:lstStyle/>
        <a:p>
          <a:pPr rtl="0">
            <a:defRPr cap="all"/>
          </a:pPr>
          <a:r>
            <a:rPr lang="en-US"/>
            <a:t>Seek help (</a:t>
          </a:r>
          <a:r>
            <a:rPr lang="en-US">
              <a:latin typeface="Corbel"/>
            </a:rPr>
            <a:t>EAP, counselor</a:t>
          </a:r>
          <a:r>
            <a:rPr lang="en-US"/>
            <a:t>, therapist, social worker, palliative team)</a:t>
          </a:r>
        </a:p>
      </dgm:t>
    </dgm:pt>
    <dgm:pt modelId="{EFA65D77-A985-4A55-84CC-FDCB7187F3E4}" type="parTrans" cxnId="{000FA749-D97F-4B6C-96AA-E91BE1DF8753}">
      <dgm:prSet/>
      <dgm:spPr/>
      <dgm:t>
        <a:bodyPr/>
        <a:lstStyle/>
        <a:p>
          <a:endParaRPr lang="en-US"/>
        </a:p>
      </dgm:t>
    </dgm:pt>
    <dgm:pt modelId="{CBD82180-EB5E-4897-BCE1-53F377B2E393}" type="sibTrans" cxnId="{000FA749-D97F-4B6C-96AA-E91BE1DF8753}">
      <dgm:prSet/>
      <dgm:spPr/>
      <dgm:t>
        <a:bodyPr/>
        <a:lstStyle/>
        <a:p>
          <a:endParaRPr lang="en-US"/>
        </a:p>
      </dgm:t>
    </dgm:pt>
    <dgm:pt modelId="{BDC4050B-122B-4E1B-B007-E2B305D8F504}" type="pres">
      <dgm:prSet presAssocID="{0281A1DC-55AE-4570-B373-947B8D0ED00E}" presName="root" presStyleCnt="0">
        <dgm:presLayoutVars>
          <dgm:dir/>
          <dgm:resizeHandles val="exact"/>
        </dgm:presLayoutVars>
      </dgm:prSet>
      <dgm:spPr/>
    </dgm:pt>
    <dgm:pt modelId="{A21E5AEE-ADF1-4B66-808F-AC112044D3BA}" type="pres">
      <dgm:prSet presAssocID="{09DA67F7-0B13-45BE-9096-D4D643E50DE8}" presName="compNode" presStyleCnt="0"/>
      <dgm:spPr/>
    </dgm:pt>
    <dgm:pt modelId="{2CDEF73A-CD64-4EC2-849B-8D6398734028}" type="pres">
      <dgm:prSet presAssocID="{09DA67F7-0B13-45BE-9096-D4D643E50DE8}" presName="iconBgRect" presStyleLbl="bgShp" presStyleIdx="0" presStyleCnt="5"/>
      <dgm:spPr/>
    </dgm:pt>
    <dgm:pt modelId="{35FFCFDA-71C9-4D52-AD05-439EAFB0A0CE}" type="pres">
      <dgm:prSet presAssocID="{09DA67F7-0B13-45BE-9096-D4D643E50DE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C009ED68-6F32-42EC-A979-AEE7D05C5F1F}" type="pres">
      <dgm:prSet presAssocID="{09DA67F7-0B13-45BE-9096-D4D643E50DE8}" presName="spaceRect" presStyleCnt="0"/>
      <dgm:spPr/>
    </dgm:pt>
    <dgm:pt modelId="{50A694AB-405E-4C1D-95AA-0912B17B922A}" type="pres">
      <dgm:prSet presAssocID="{09DA67F7-0B13-45BE-9096-D4D643E50DE8}" presName="textRect" presStyleLbl="revTx" presStyleIdx="0" presStyleCnt="5">
        <dgm:presLayoutVars>
          <dgm:chMax val="1"/>
          <dgm:chPref val="1"/>
        </dgm:presLayoutVars>
      </dgm:prSet>
      <dgm:spPr/>
    </dgm:pt>
    <dgm:pt modelId="{75BD6626-054E-44B8-B610-C0C1300C1982}" type="pres">
      <dgm:prSet presAssocID="{0A1CFCFE-4361-4DDC-8562-EAC1AAAF3503}" presName="sibTrans" presStyleCnt="0"/>
      <dgm:spPr/>
    </dgm:pt>
    <dgm:pt modelId="{5FC17427-09CC-43C8-8659-947207EBF8D9}" type="pres">
      <dgm:prSet presAssocID="{50A2733E-33DC-4F7E-9486-5444383832B3}" presName="compNode" presStyleCnt="0"/>
      <dgm:spPr/>
    </dgm:pt>
    <dgm:pt modelId="{E8CCD398-27E7-47E0-8AF5-E054AA1ABFC5}" type="pres">
      <dgm:prSet presAssocID="{50A2733E-33DC-4F7E-9486-5444383832B3}" presName="iconBgRect" presStyleLbl="bgShp" presStyleIdx="1" presStyleCnt="5"/>
      <dgm:spPr/>
    </dgm:pt>
    <dgm:pt modelId="{2E25E1A4-D423-481D-A79D-5B8237E6D523}" type="pres">
      <dgm:prSet presAssocID="{50A2733E-33DC-4F7E-9486-5444383832B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565740C5-4E34-4818-8716-9A0E6C660FC3}" type="pres">
      <dgm:prSet presAssocID="{50A2733E-33DC-4F7E-9486-5444383832B3}" presName="spaceRect" presStyleCnt="0"/>
      <dgm:spPr/>
    </dgm:pt>
    <dgm:pt modelId="{22A1E65F-F844-4D3A-9160-9903116B56C7}" type="pres">
      <dgm:prSet presAssocID="{50A2733E-33DC-4F7E-9486-5444383832B3}" presName="textRect" presStyleLbl="revTx" presStyleIdx="1" presStyleCnt="5">
        <dgm:presLayoutVars>
          <dgm:chMax val="1"/>
          <dgm:chPref val="1"/>
        </dgm:presLayoutVars>
      </dgm:prSet>
      <dgm:spPr/>
    </dgm:pt>
    <dgm:pt modelId="{5EE3C3F7-B6C3-43A3-BFF6-5649A1F24EF8}" type="pres">
      <dgm:prSet presAssocID="{0D849212-731F-4052-9C4E-025F1265E87E}" presName="sibTrans" presStyleCnt="0"/>
      <dgm:spPr/>
    </dgm:pt>
    <dgm:pt modelId="{BC4FB168-63AE-43A8-B2B8-B3AE4FC5BF16}" type="pres">
      <dgm:prSet presAssocID="{FAA9A87C-EC95-4327-9BA4-6D3CEBF62C82}" presName="compNode" presStyleCnt="0"/>
      <dgm:spPr/>
    </dgm:pt>
    <dgm:pt modelId="{7F45AE23-399F-4537-8BC2-7B85C3D0125D}" type="pres">
      <dgm:prSet presAssocID="{FAA9A87C-EC95-4327-9BA4-6D3CEBF62C82}" presName="iconBgRect" presStyleLbl="bgShp" presStyleIdx="2" presStyleCnt="5"/>
      <dgm:spPr/>
    </dgm:pt>
    <dgm:pt modelId="{1DC3AB8F-BCAB-4908-B913-96E2295A5D41}" type="pres">
      <dgm:prSet presAssocID="{FAA9A87C-EC95-4327-9BA4-6D3CEBF62C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mach"/>
        </a:ext>
      </dgm:extLst>
    </dgm:pt>
    <dgm:pt modelId="{B69E9633-1BEA-402F-BD53-1B0F1C8405F9}" type="pres">
      <dgm:prSet presAssocID="{FAA9A87C-EC95-4327-9BA4-6D3CEBF62C82}" presName="spaceRect" presStyleCnt="0"/>
      <dgm:spPr/>
    </dgm:pt>
    <dgm:pt modelId="{9BF503BD-BF0A-410F-ABFC-02F08E43A5D8}" type="pres">
      <dgm:prSet presAssocID="{FAA9A87C-EC95-4327-9BA4-6D3CEBF62C82}" presName="textRect" presStyleLbl="revTx" presStyleIdx="2" presStyleCnt="5">
        <dgm:presLayoutVars>
          <dgm:chMax val="1"/>
          <dgm:chPref val="1"/>
        </dgm:presLayoutVars>
      </dgm:prSet>
      <dgm:spPr/>
    </dgm:pt>
    <dgm:pt modelId="{BA3685A2-5B11-45CE-938C-F3575B22BA50}" type="pres">
      <dgm:prSet presAssocID="{C0993D6E-3D6E-4B71-8657-36EC63A8EC7D}" presName="sibTrans" presStyleCnt="0"/>
      <dgm:spPr/>
    </dgm:pt>
    <dgm:pt modelId="{F016F44F-2F30-4DE6-84C3-1752F4B7DB2B}" type="pres">
      <dgm:prSet presAssocID="{C0D38BA4-09A8-42BB-9AAD-73C0C10CE7A0}" presName="compNode" presStyleCnt="0"/>
      <dgm:spPr/>
    </dgm:pt>
    <dgm:pt modelId="{6A50187A-1008-4B94-B1BD-024AE97DC663}" type="pres">
      <dgm:prSet presAssocID="{C0D38BA4-09A8-42BB-9AAD-73C0C10CE7A0}" presName="iconBgRect" presStyleLbl="bgShp" presStyleIdx="3" presStyleCnt="5"/>
      <dgm:spPr/>
    </dgm:pt>
    <dgm:pt modelId="{81394A18-FAE1-408B-BFA3-3959605F7EB3}" type="pres">
      <dgm:prSet presAssocID="{C0D38BA4-09A8-42BB-9AAD-73C0C10CE7A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ungs"/>
        </a:ext>
      </dgm:extLst>
    </dgm:pt>
    <dgm:pt modelId="{990E1D9C-F4DB-458F-B325-34EFA70FACA7}" type="pres">
      <dgm:prSet presAssocID="{C0D38BA4-09A8-42BB-9AAD-73C0C10CE7A0}" presName="spaceRect" presStyleCnt="0"/>
      <dgm:spPr/>
    </dgm:pt>
    <dgm:pt modelId="{F830A8D4-DC2D-4B1B-8C0F-CAC2EF12C05D}" type="pres">
      <dgm:prSet presAssocID="{C0D38BA4-09A8-42BB-9AAD-73C0C10CE7A0}" presName="textRect" presStyleLbl="revTx" presStyleIdx="3" presStyleCnt="5">
        <dgm:presLayoutVars>
          <dgm:chMax val="1"/>
          <dgm:chPref val="1"/>
        </dgm:presLayoutVars>
      </dgm:prSet>
      <dgm:spPr/>
    </dgm:pt>
    <dgm:pt modelId="{ECF99928-5FB1-47D5-AE6C-C269F237C22D}" type="pres">
      <dgm:prSet presAssocID="{D9E569A0-8945-4E30-B743-5B7C1A2C5ECD}" presName="sibTrans" presStyleCnt="0"/>
      <dgm:spPr/>
    </dgm:pt>
    <dgm:pt modelId="{E4161C45-E008-4A45-8D70-BBA590442561}" type="pres">
      <dgm:prSet presAssocID="{387EA900-91E2-4788-99B9-1DF94C59C5BC}" presName="compNode" presStyleCnt="0"/>
      <dgm:spPr/>
    </dgm:pt>
    <dgm:pt modelId="{769273E1-7C6E-4869-A2AF-041259883B4B}" type="pres">
      <dgm:prSet presAssocID="{387EA900-91E2-4788-99B9-1DF94C59C5BC}" presName="iconBgRect" presStyleLbl="bgShp" presStyleIdx="4" presStyleCnt="5"/>
      <dgm:spPr/>
    </dgm:pt>
    <dgm:pt modelId="{4BBC5BA9-CBEF-4B53-871D-80E47DFDD701}" type="pres">
      <dgm:prSet presAssocID="{387EA900-91E2-4788-99B9-1DF94C59C5B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422FC185-8D1B-4B14-B92F-4370CE4B6347}" type="pres">
      <dgm:prSet presAssocID="{387EA900-91E2-4788-99B9-1DF94C59C5BC}" presName="spaceRect" presStyleCnt="0"/>
      <dgm:spPr/>
    </dgm:pt>
    <dgm:pt modelId="{AEA2A0FA-BBB5-424F-B022-750B773C5F28}" type="pres">
      <dgm:prSet presAssocID="{387EA900-91E2-4788-99B9-1DF94C59C5BC}" presName="textRect" presStyleLbl="revTx" presStyleIdx="4" presStyleCnt="5">
        <dgm:presLayoutVars>
          <dgm:chMax val="1"/>
          <dgm:chPref val="1"/>
        </dgm:presLayoutVars>
      </dgm:prSet>
      <dgm:spPr/>
    </dgm:pt>
  </dgm:ptLst>
  <dgm:cxnLst>
    <dgm:cxn modelId="{C481C106-802E-4AF9-8C58-5324CFE30249}" srcId="{0281A1DC-55AE-4570-B373-947B8D0ED00E}" destId="{FAA9A87C-EC95-4327-9BA4-6D3CEBF62C82}" srcOrd="2" destOrd="0" parTransId="{39E91D0F-25BD-4DF2-8DA6-35D5F68B422B}" sibTransId="{C0993D6E-3D6E-4B71-8657-36EC63A8EC7D}"/>
    <dgm:cxn modelId="{8431A915-162A-4BB4-B5B2-0CED4BA85F60}" type="presOf" srcId="{50A2733E-33DC-4F7E-9486-5444383832B3}" destId="{22A1E65F-F844-4D3A-9160-9903116B56C7}" srcOrd="0" destOrd="0" presId="urn:microsoft.com/office/officeart/2018/5/layout/IconCircleLabelList"/>
    <dgm:cxn modelId="{E7478919-FADF-4D20-903E-6EF62B8CD6F4}" type="presOf" srcId="{FAA9A87C-EC95-4327-9BA4-6D3CEBF62C82}" destId="{9BF503BD-BF0A-410F-ABFC-02F08E43A5D8}" srcOrd="0" destOrd="0" presId="urn:microsoft.com/office/officeart/2018/5/layout/IconCircleLabelList"/>
    <dgm:cxn modelId="{B9422C69-BA85-4C24-81F3-541A504862B2}" type="presOf" srcId="{387EA900-91E2-4788-99B9-1DF94C59C5BC}" destId="{AEA2A0FA-BBB5-424F-B022-750B773C5F28}" srcOrd="0" destOrd="0" presId="urn:microsoft.com/office/officeart/2018/5/layout/IconCircleLabelList"/>
    <dgm:cxn modelId="{000FA749-D97F-4B6C-96AA-E91BE1DF8753}" srcId="{0281A1DC-55AE-4570-B373-947B8D0ED00E}" destId="{387EA900-91E2-4788-99B9-1DF94C59C5BC}" srcOrd="4" destOrd="0" parTransId="{EFA65D77-A985-4A55-84CC-FDCB7187F3E4}" sibTransId="{CBD82180-EB5E-4897-BCE1-53F377B2E393}"/>
    <dgm:cxn modelId="{E5CE8C6E-E616-48B0-BAFA-C747C51592C9}" srcId="{0281A1DC-55AE-4570-B373-947B8D0ED00E}" destId="{09DA67F7-0B13-45BE-9096-D4D643E50DE8}" srcOrd="0" destOrd="0" parTransId="{2C0EF02D-E4D9-458D-A11B-5BFB6F754544}" sibTransId="{0A1CFCFE-4361-4DDC-8562-EAC1AAAF3503}"/>
    <dgm:cxn modelId="{DF2C3E54-CF99-4A99-931D-6AE513E99646}" srcId="{0281A1DC-55AE-4570-B373-947B8D0ED00E}" destId="{C0D38BA4-09A8-42BB-9AAD-73C0C10CE7A0}" srcOrd="3" destOrd="0" parTransId="{0F121F1D-5C5B-494E-861A-1BD7A096453F}" sibTransId="{D9E569A0-8945-4E30-B743-5B7C1A2C5ECD}"/>
    <dgm:cxn modelId="{F107197F-EB3D-4CD0-B7E2-232D6E08B5B8}" type="presOf" srcId="{C0D38BA4-09A8-42BB-9AAD-73C0C10CE7A0}" destId="{F830A8D4-DC2D-4B1B-8C0F-CAC2EF12C05D}" srcOrd="0" destOrd="0" presId="urn:microsoft.com/office/officeart/2018/5/layout/IconCircleLabelList"/>
    <dgm:cxn modelId="{DEC74582-9FD0-4970-94E3-DB235628F29D}" srcId="{0281A1DC-55AE-4570-B373-947B8D0ED00E}" destId="{50A2733E-33DC-4F7E-9486-5444383832B3}" srcOrd="1" destOrd="0" parTransId="{A46A7F67-D11F-474F-A306-2B976B10DF3D}" sibTransId="{0D849212-731F-4052-9C4E-025F1265E87E}"/>
    <dgm:cxn modelId="{054A7997-0B76-44FD-A414-22F7BAE9710C}" type="presOf" srcId="{0281A1DC-55AE-4570-B373-947B8D0ED00E}" destId="{BDC4050B-122B-4E1B-B007-E2B305D8F504}" srcOrd="0" destOrd="0" presId="urn:microsoft.com/office/officeart/2018/5/layout/IconCircleLabelList"/>
    <dgm:cxn modelId="{C1292BE0-FE55-4C61-B6C6-B9F9E75EA5E5}" type="presOf" srcId="{09DA67F7-0B13-45BE-9096-D4D643E50DE8}" destId="{50A694AB-405E-4C1D-95AA-0912B17B922A}" srcOrd="0" destOrd="0" presId="urn:microsoft.com/office/officeart/2018/5/layout/IconCircleLabelList"/>
    <dgm:cxn modelId="{CB494B4F-525B-4CFE-97DE-E4A227EAC250}" type="presParOf" srcId="{BDC4050B-122B-4E1B-B007-E2B305D8F504}" destId="{A21E5AEE-ADF1-4B66-808F-AC112044D3BA}" srcOrd="0" destOrd="0" presId="urn:microsoft.com/office/officeart/2018/5/layout/IconCircleLabelList"/>
    <dgm:cxn modelId="{76335832-7CA6-456C-9550-AB72E551E228}" type="presParOf" srcId="{A21E5AEE-ADF1-4B66-808F-AC112044D3BA}" destId="{2CDEF73A-CD64-4EC2-849B-8D6398734028}" srcOrd="0" destOrd="0" presId="urn:microsoft.com/office/officeart/2018/5/layout/IconCircleLabelList"/>
    <dgm:cxn modelId="{DCCE3EA6-E6FD-41F5-856B-EA300A7DE3D1}" type="presParOf" srcId="{A21E5AEE-ADF1-4B66-808F-AC112044D3BA}" destId="{35FFCFDA-71C9-4D52-AD05-439EAFB0A0CE}" srcOrd="1" destOrd="0" presId="urn:microsoft.com/office/officeart/2018/5/layout/IconCircleLabelList"/>
    <dgm:cxn modelId="{B137FCBF-9C24-45EB-B342-56C29CF6F9FA}" type="presParOf" srcId="{A21E5AEE-ADF1-4B66-808F-AC112044D3BA}" destId="{C009ED68-6F32-42EC-A979-AEE7D05C5F1F}" srcOrd="2" destOrd="0" presId="urn:microsoft.com/office/officeart/2018/5/layout/IconCircleLabelList"/>
    <dgm:cxn modelId="{67FFD83B-40C4-486C-AF17-A2290890AEB5}" type="presParOf" srcId="{A21E5AEE-ADF1-4B66-808F-AC112044D3BA}" destId="{50A694AB-405E-4C1D-95AA-0912B17B922A}" srcOrd="3" destOrd="0" presId="urn:microsoft.com/office/officeart/2018/5/layout/IconCircleLabelList"/>
    <dgm:cxn modelId="{0431354D-5A37-4DD0-AFCD-78FA0BD9CDDC}" type="presParOf" srcId="{BDC4050B-122B-4E1B-B007-E2B305D8F504}" destId="{75BD6626-054E-44B8-B610-C0C1300C1982}" srcOrd="1" destOrd="0" presId="urn:microsoft.com/office/officeart/2018/5/layout/IconCircleLabelList"/>
    <dgm:cxn modelId="{12BBEDDE-197E-4EE5-8193-F165EDE3A6B3}" type="presParOf" srcId="{BDC4050B-122B-4E1B-B007-E2B305D8F504}" destId="{5FC17427-09CC-43C8-8659-947207EBF8D9}" srcOrd="2" destOrd="0" presId="urn:microsoft.com/office/officeart/2018/5/layout/IconCircleLabelList"/>
    <dgm:cxn modelId="{9349DA27-D020-49C4-846E-2E6CC51845CA}" type="presParOf" srcId="{5FC17427-09CC-43C8-8659-947207EBF8D9}" destId="{E8CCD398-27E7-47E0-8AF5-E054AA1ABFC5}" srcOrd="0" destOrd="0" presId="urn:microsoft.com/office/officeart/2018/5/layout/IconCircleLabelList"/>
    <dgm:cxn modelId="{EBE7503E-6315-4831-B433-6B3B1E1BD746}" type="presParOf" srcId="{5FC17427-09CC-43C8-8659-947207EBF8D9}" destId="{2E25E1A4-D423-481D-A79D-5B8237E6D523}" srcOrd="1" destOrd="0" presId="urn:microsoft.com/office/officeart/2018/5/layout/IconCircleLabelList"/>
    <dgm:cxn modelId="{D0717817-D6AE-4EAC-8C06-8800C7B093A3}" type="presParOf" srcId="{5FC17427-09CC-43C8-8659-947207EBF8D9}" destId="{565740C5-4E34-4818-8716-9A0E6C660FC3}" srcOrd="2" destOrd="0" presId="urn:microsoft.com/office/officeart/2018/5/layout/IconCircleLabelList"/>
    <dgm:cxn modelId="{476478B4-B801-47B3-A723-DFE53C4F1168}" type="presParOf" srcId="{5FC17427-09CC-43C8-8659-947207EBF8D9}" destId="{22A1E65F-F844-4D3A-9160-9903116B56C7}" srcOrd="3" destOrd="0" presId="urn:microsoft.com/office/officeart/2018/5/layout/IconCircleLabelList"/>
    <dgm:cxn modelId="{CCADD831-B966-4C59-9859-75F4B3FDB07E}" type="presParOf" srcId="{BDC4050B-122B-4E1B-B007-E2B305D8F504}" destId="{5EE3C3F7-B6C3-43A3-BFF6-5649A1F24EF8}" srcOrd="3" destOrd="0" presId="urn:microsoft.com/office/officeart/2018/5/layout/IconCircleLabelList"/>
    <dgm:cxn modelId="{B55307D1-EC03-4F4C-A23B-BA7BEFAE6195}" type="presParOf" srcId="{BDC4050B-122B-4E1B-B007-E2B305D8F504}" destId="{BC4FB168-63AE-43A8-B2B8-B3AE4FC5BF16}" srcOrd="4" destOrd="0" presId="urn:microsoft.com/office/officeart/2018/5/layout/IconCircleLabelList"/>
    <dgm:cxn modelId="{12C95840-D010-4D84-AC94-0F80AAFB000D}" type="presParOf" srcId="{BC4FB168-63AE-43A8-B2B8-B3AE4FC5BF16}" destId="{7F45AE23-399F-4537-8BC2-7B85C3D0125D}" srcOrd="0" destOrd="0" presId="urn:microsoft.com/office/officeart/2018/5/layout/IconCircleLabelList"/>
    <dgm:cxn modelId="{EAF30CCD-72BF-4A22-9479-66ABDA70C3E6}" type="presParOf" srcId="{BC4FB168-63AE-43A8-B2B8-B3AE4FC5BF16}" destId="{1DC3AB8F-BCAB-4908-B913-96E2295A5D41}" srcOrd="1" destOrd="0" presId="urn:microsoft.com/office/officeart/2018/5/layout/IconCircleLabelList"/>
    <dgm:cxn modelId="{7C3C0CBB-145D-435F-B5F1-5D18F778C9D5}" type="presParOf" srcId="{BC4FB168-63AE-43A8-B2B8-B3AE4FC5BF16}" destId="{B69E9633-1BEA-402F-BD53-1B0F1C8405F9}" srcOrd="2" destOrd="0" presId="urn:microsoft.com/office/officeart/2018/5/layout/IconCircleLabelList"/>
    <dgm:cxn modelId="{5DC35133-AE05-4FA6-BBD2-E48E1DC741F4}" type="presParOf" srcId="{BC4FB168-63AE-43A8-B2B8-B3AE4FC5BF16}" destId="{9BF503BD-BF0A-410F-ABFC-02F08E43A5D8}" srcOrd="3" destOrd="0" presId="urn:microsoft.com/office/officeart/2018/5/layout/IconCircleLabelList"/>
    <dgm:cxn modelId="{4EAFC63B-9F38-4FAF-8137-2D237DB04454}" type="presParOf" srcId="{BDC4050B-122B-4E1B-B007-E2B305D8F504}" destId="{BA3685A2-5B11-45CE-938C-F3575B22BA50}" srcOrd="5" destOrd="0" presId="urn:microsoft.com/office/officeart/2018/5/layout/IconCircleLabelList"/>
    <dgm:cxn modelId="{F8D5FCF7-E313-4BF0-AD3D-1111F190F2A6}" type="presParOf" srcId="{BDC4050B-122B-4E1B-B007-E2B305D8F504}" destId="{F016F44F-2F30-4DE6-84C3-1752F4B7DB2B}" srcOrd="6" destOrd="0" presId="urn:microsoft.com/office/officeart/2018/5/layout/IconCircleLabelList"/>
    <dgm:cxn modelId="{86538E6B-B0A6-4679-8E40-38207E4437F3}" type="presParOf" srcId="{F016F44F-2F30-4DE6-84C3-1752F4B7DB2B}" destId="{6A50187A-1008-4B94-B1BD-024AE97DC663}" srcOrd="0" destOrd="0" presId="urn:microsoft.com/office/officeart/2018/5/layout/IconCircleLabelList"/>
    <dgm:cxn modelId="{6C070772-39D0-4392-BC0E-E202AF57C189}" type="presParOf" srcId="{F016F44F-2F30-4DE6-84C3-1752F4B7DB2B}" destId="{81394A18-FAE1-408B-BFA3-3959605F7EB3}" srcOrd="1" destOrd="0" presId="urn:microsoft.com/office/officeart/2018/5/layout/IconCircleLabelList"/>
    <dgm:cxn modelId="{621F7A51-3893-47D0-B32C-E70AD59F5EFC}" type="presParOf" srcId="{F016F44F-2F30-4DE6-84C3-1752F4B7DB2B}" destId="{990E1D9C-F4DB-458F-B325-34EFA70FACA7}" srcOrd="2" destOrd="0" presId="urn:microsoft.com/office/officeart/2018/5/layout/IconCircleLabelList"/>
    <dgm:cxn modelId="{36E54DA6-6994-4768-BC8D-047541ECEBCC}" type="presParOf" srcId="{F016F44F-2F30-4DE6-84C3-1752F4B7DB2B}" destId="{F830A8D4-DC2D-4B1B-8C0F-CAC2EF12C05D}" srcOrd="3" destOrd="0" presId="urn:microsoft.com/office/officeart/2018/5/layout/IconCircleLabelList"/>
    <dgm:cxn modelId="{3180E300-E1A4-4892-8803-2442F830EAE4}" type="presParOf" srcId="{BDC4050B-122B-4E1B-B007-E2B305D8F504}" destId="{ECF99928-5FB1-47D5-AE6C-C269F237C22D}" srcOrd="7" destOrd="0" presId="urn:microsoft.com/office/officeart/2018/5/layout/IconCircleLabelList"/>
    <dgm:cxn modelId="{7726C027-72A9-48E2-8619-24FCC1286EBE}" type="presParOf" srcId="{BDC4050B-122B-4E1B-B007-E2B305D8F504}" destId="{E4161C45-E008-4A45-8D70-BBA590442561}" srcOrd="8" destOrd="0" presId="urn:microsoft.com/office/officeart/2018/5/layout/IconCircleLabelList"/>
    <dgm:cxn modelId="{F2D229BC-86B1-4DFA-ADFD-55D4DBEBB4E6}" type="presParOf" srcId="{E4161C45-E008-4A45-8D70-BBA590442561}" destId="{769273E1-7C6E-4869-A2AF-041259883B4B}" srcOrd="0" destOrd="0" presId="urn:microsoft.com/office/officeart/2018/5/layout/IconCircleLabelList"/>
    <dgm:cxn modelId="{DC163472-F00D-4400-82DE-BA9B0EE8F377}" type="presParOf" srcId="{E4161C45-E008-4A45-8D70-BBA590442561}" destId="{4BBC5BA9-CBEF-4B53-871D-80E47DFDD701}" srcOrd="1" destOrd="0" presId="urn:microsoft.com/office/officeart/2018/5/layout/IconCircleLabelList"/>
    <dgm:cxn modelId="{B1E0A954-14B0-4E65-B257-0CDD316C6319}" type="presParOf" srcId="{E4161C45-E008-4A45-8D70-BBA590442561}" destId="{422FC185-8D1B-4B14-B92F-4370CE4B6347}" srcOrd="2" destOrd="0" presId="urn:microsoft.com/office/officeart/2018/5/layout/IconCircleLabelList"/>
    <dgm:cxn modelId="{754788B4-1C55-46E2-97AE-4ABDD4EE1417}" type="presParOf" srcId="{E4161C45-E008-4A45-8D70-BBA590442561}" destId="{AEA2A0FA-BBB5-424F-B022-750B773C5F2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ED15-FCC7-4EC2-951A-5E08D2DD91F4}">
      <dsp:nvSpPr>
        <dsp:cNvPr id="0" name=""/>
        <dsp:cNvSpPr/>
      </dsp:nvSpPr>
      <dsp:spPr>
        <a:xfrm>
          <a:off x="890763" y="631049"/>
          <a:ext cx="981188" cy="9811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9AAB5-C7A9-497C-B0A3-D1CDBE2803D7}">
      <dsp:nvSpPr>
        <dsp:cNvPr id="0" name=""/>
        <dsp:cNvSpPr/>
      </dsp:nvSpPr>
      <dsp:spPr>
        <a:xfrm>
          <a:off x="291148"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Define grief and identify types and variations</a:t>
          </a:r>
          <a:r>
            <a:rPr lang="en-US" sz="1100" kern="1200" dirty="0">
              <a:latin typeface="Corbel"/>
            </a:rPr>
            <a:t> and related symptoms</a:t>
          </a:r>
          <a:endParaRPr lang="en-US" sz="1100" kern="1200" dirty="0"/>
        </a:p>
      </dsp:txBody>
      <dsp:txXfrm>
        <a:off x="291148" y="1912454"/>
        <a:ext cx="2180418" cy="720000"/>
      </dsp:txXfrm>
    </dsp:sp>
    <dsp:sp modelId="{926B4BA6-5786-478A-9836-081F5C21339B}">
      <dsp:nvSpPr>
        <dsp:cNvPr id="0" name=""/>
        <dsp:cNvSpPr/>
      </dsp:nvSpPr>
      <dsp:spPr>
        <a:xfrm>
          <a:off x="3452755" y="631049"/>
          <a:ext cx="981188" cy="9811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ECD667-1082-4005-AEC6-93E0744D47B9}">
      <dsp:nvSpPr>
        <dsp:cNvPr id="0" name=""/>
        <dsp:cNvSpPr/>
      </dsp:nvSpPr>
      <dsp:spPr>
        <a:xfrm>
          <a:off x="2853140"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Discuss </a:t>
          </a:r>
          <a:r>
            <a:rPr lang="en-US" sz="1100" kern="1200" dirty="0">
              <a:latin typeface="Corbel"/>
            </a:rPr>
            <a:t>suicide, including assessment, treatment and management, as well as special considerations for the grieving experience</a:t>
          </a:r>
          <a:endParaRPr lang="en-US" sz="1100" kern="1200" dirty="0"/>
        </a:p>
      </dsp:txBody>
      <dsp:txXfrm>
        <a:off x="2853140" y="1912454"/>
        <a:ext cx="2180418" cy="720000"/>
      </dsp:txXfrm>
    </dsp:sp>
    <dsp:sp modelId="{3EFAA8DE-C605-4B26-8C40-C1DACC13B15F}">
      <dsp:nvSpPr>
        <dsp:cNvPr id="0" name=""/>
        <dsp:cNvSpPr/>
      </dsp:nvSpPr>
      <dsp:spPr>
        <a:xfrm>
          <a:off x="6014747" y="631049"/>
          <a:ext cx="981188" cy="98118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F3977C-E71E-4A94-9A40-C8897ABE2C2E}">
      <dsp:nvSpPr>
        <dsp:cNvPr id="0" name=""/>
        <dsp:cNvSpPr/>
      </dsp:nvSpPr>
      <dsp:spPr>
        <a:xfrm>
          <a:off x="5415132"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Identify strategies, techniques and resources for supporting bereaved clients, colleagues and yourself</a:t>
          </a:r>
        </a:p>
      </dsp:txBody>
      <dsp:txXfrm>
        <a:off x="5415132" y="1912454"/>
        <a:ext cx="218041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4B8D-AA76-4E1D-B36B-48DFC35042AD}">
      <dsp:nvSpPr>
        <dsp:cNvPr id="0" name=""/>
        <dsp:cNvSpPr/>
      </dsp:nvSpPr>
      <dsp:spPr>
        <a:xfrm>
          <a:off x="2310" y="289351"/>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Exhaustion and fatigue</a:t>
          </a:r>
        </a:p>
      </dsp:txBody>
      <dsp:txXfrm>
        <a:off x="2310" y="289351"/>
        <a:ext cx="1833041" cy="1099824"/>
      </dsp:txXfrm>
    </dsp:sp>
    <dsp:sp modelId="{839640F4-0F76-4CF9-A0BB-40FBA8C3F20D}">
      <dsp:nvSpPr>
        <dsp:cNvPr id="0" name=""/>
        <dsp:cNvSpPr/>
      </dsp:nvSpPr>
      <dsp:spPr>
        <a:xfrm>
          <a:off x="2018656" y="289351"/>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Change in sleep patterns (falling asleep and staying asleep)</a:t>
          </a:r>
        </a:p>
      </dsp:txBody>
      <dsp:txXfrm>
        <a:off x="2018656" y="289351"/>
        <a:ext cx="1833041" cy="1099824"/>
      </dsp:txXfrm>
    </dsp:sp>
    <dsp:sp modelId="{47AE9321-AB7B-4A5B-9991-0EA1D979A4F0}">
      <dsp:nvSpPr>
        <dsp:cNvPr id="0" name=""/>
        <dsp:cNvSpPr/>
      </dsp:nvSpPr>
      <dsp:spPr>
        <a:xfrm>
          <a:off x="4035002" y="289351"/>
          <a:ext cx="1833041" cy="1099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Difficulty focusing, fogginess, forgetfulness, “clumsiness”</a:t>
          </a:r>
        </a:p>
      </dsp:txBody>
      <dsp:txXfrm>
        <a:off x="4035002" y="289351"/>
        <a:ext cx="1833041" cy="1099824"/>
      </dsp:txXfrm>
    </dsp:sp>
    <dsp:sp modelId="{A47F7919-BC72-44B9-B1F1-ED367D8F21A0}">
      <dsp:nvSpPr>
        <dsp:cNvPr id="0" name=""/>
        <dsp:cNvSpPr/>
      </dsp:nvSpPr>
      <dsp:spPr>
        <a:xfrm>
          <a:off x="6051347" y="289351"/>
          <a:ext cx="1833041" cy="10998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Changes in appetite (increase or decrease), digestive issues</a:t>
          </a:r>
        </a:p>
      </dsp:txBody>
      <dsp:txXfrm>
        <a:off x="6051347" y="289351"/>
        <a:ext cx="1833041" cy="1099824"/>
      </dsp:txXfrm>
    </dsp:sp>
    <dsp:sp modelId="{9BDAABCB-997E-48EA-A5E8-3B19B71FBB38}">
      <dsp:nvSpPr>
        <dsp:cNvPr id="0" name=""/>
        <dsp:cNvSpPr/>
      </dsp:nvSpPr>
      <dsp:spPr>
        <a:xfrm>
          <a:off x="2310" y="1572480"/>
          <a:ext cx="1833041" cy="109982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Headaches, muscle aches</a:t>
          </a:r>
        </a:p>
      </dsp:txBody>
      <dsp:txXfrm>
        <a:off x="2310" y="1572480"/>
        <a:ext cx="1833041" cy="1099824"/>
      </dsp:txXfrm>
    </dsp:sp>
    <dsp:sp modelId="{4272E9B7-A1E8-4A98-BA73-9ED308673FD3}">
      <dsp:nvSpPr>
        <dsp:cNvPr id="0" name=""/>
        <dsp:cNvSpPr/>
      </dsp:nvSpPr>
      <dsp:spPr>
        <a:xfrm>
          <a:off x="2018656" y="1572480"/>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Sensitivity to light and/or sound</a:t>
          </a:r>
        </a:p>
      </dsp:txBody>
      <dsp:txXfrm>
        <a:off x="2018656" y="1572480"/>
        <a:ext cx="1833041" cy="1099824"/>
      </dsp:txXfrm>
    </dsp:sp>
    <dsp:sp modelId="{9E935F0E-B53F-43E5-AF6A-C54C8EB28306}">
      <dsp:nvSpPr>
        <dsp:cNvPr id="0" name=""/>
        <dsp:cNvSpPr/>
      </dsp:nvSpPr>
      <dsp:spPr>
        <a:xfrm>
          <a:off x="4035002" y="1572480"/>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Suppressed immune system</a:t>
          </a:r>
        </a:p>
      </dsp:txBody>
      <dsp:txXfrm>
        <a:off x="4035002" y="1572480"/>
        <a:ext cx="1833041" cy="1099824"/>
      </dsp:txXfrm>
    </dsp:sp>
    <dsp:sp modelId="{DE44E296-1332-4B6B-90BA-FFDE2F624046}">
      <dsp:nvSpPr>
        <dsp:cNvPr id="0" name=""/>
        <dsp:cNvSpPr/>
      </dsp:nvSpPr>
      <dsp:spPr>
        <a:xfrm>
          <a:off x="6051347" y="1572480"/>
          <a:ext cx="1833041" cy="1099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Tightness in chest, shortness of breath, heart palpitations</a:t>
          </a:r>
        </a:p>
      </dsp:txBody>
      <dsp:txXfrm>
        <a:off x="6051347" y="1572480"/>
        <a:ext cx="1833041" cy="109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59247-E84C-4C5E-B71B-593052AFA2E1}">
      <dsp:nvSpPr>
        <dsp:cNvPr id="0" name=""/>
        <dsp:cNvSpPr/>
      </dsp:nvSpPr>
      <dsp:spPr>
        <a:xfrm>
          <a:off x="0" y="1426"/>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281B0-8C23-4C79-B8BA-19D003CBA2E7}">
      <dsp:nvSpPr>
        <dsp:cNvPr id="0" name=""/>
        <dsp:cNvSpPr/>
      </dsp:nvSpPr>
      <dsp:spPr>
        <a:xfrm>
          <a:off x="183847" y="138172"/>
          <a:ext cx="334267" cy="3342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911757-7C9E-4C28-84E6-4A5DEF2C1A1F}">
      <dsp:nvSpPr>
        <dsp:cNvPr id="0" name=""/>
        <dsp:cNvSpPr/>
      </dsp:nvSpPr>
      <dsp:spPr>
        <a:xfrm>
          <a:off x="701961" y="1426"/>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a:t>Remember, you can't care for others if you don't take care of yourself</a:t>
          </a:r>
        </a:p>
      </dsp:txBody>
      <dsp:txXfrm>
        <a:off x="701961" y="1426"/>
        <a:ext cx="4024239" cy="607759"/>
      </dsp:txXfrm>
    </dsp:sp>
    <dsp:sp modelId="{98B8A293-3D0D-4807-BC19-7E39448EFEB0}">
      <dsp:nvSpPr>
        <dsp:cNvPr id="0" name=""/>
        <dsp:cNvSpPr/>
      </dsp:nvSpPr>
      <dsp:spPr>
        <a:xfrm>
          <a:off x="0" y="761125"/>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29A87-244F-4D8E-BC7B-F2274FFBBEEC}">
      <dsp:nvSpPr>
        <dsp:cNvPr id="0" name=""/>
        <dsp:cNvSpPr/>
      </dsp:nvSpPr>
      <dsp:spPr>
        <a:xfrm>
          <a:off x="183847" y="897870"/>
          <a:ext cx="334267" cy="3342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4CBDE7-F00A-4B5A-98D3-4D3AD1A22D2C}">
      <dsp:nvSpPr>
        <dsp:cNvPr id="0" name=""/>
        <dsp:cNvSpPr/>
      </dsp:nvSpPr>
      <dsp:spPr>
        <a:xfrm>
          <a:off x="701961" y="761125"/>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rtl="0">
            <a:lnSpc>
              <a:spcPct val="90000"/>
            </a:lnSpc>
            <a:spcBef>
              <a:spcPct val="0"/>
            </a:spcBef>
            <a:spcAft>
              <a:spcPct val="35000"/>
            </a:spcAft>
            <a:buNone/>
          </a:pPr>
          <a:r>
            <a:rPr lang="en-US" sz="1600" kern="1200"/>
            <a:t>Divide duties </a:t>
          </a:r>
          <a:r>
            <a:rPr lang="en-US" sz="1600" kern="1200">
              <a:latin typeface="Corbel"/>
            </a:rPr>
            <a:t>with co-workers,</a:t>
          </a:r>
          <a:r>
            <a:rPr lang="en-US" sz="1600" kern="1200"/>
            <a:t> family, friends, community groups, faith organizations</a:t>
          </a:r>
        </a:p>
      </dsp:txBody>
      <dsp:txXfrm>
        <a:off x="701961" y="761125"/>
        <a:ext cx="4024239" cy="607759"/>
      </dsp:txXfrm>
    </dsp:sp>
    <dsp:sp modelId="{ED32E841-6124-4B34-91B6-8DD5A575B77D}">
      <dsp:nvSpPr>
        <dsp:cNvPr id="0" name=""/>
        <dsp:cNvSpPr/>
      </dsp:nvSpPr>
      <dsp:spPr>
        <a:xfrm>
          <a:off x="0" y="1520824"/>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81F66-DF37-49F0-821D-C14475AE1438}">
      <dsp:nvSpPr>
        <dsp:cNvPr id="0" name=""/>
        <dsp:cNvSpPr/>
      </dsp:nvSpPr>
      <dsp:spPr>
        <a:xfrm>
          <a:off x="183847" y="1657569"/>
          <a:ext cx="334267" cy="3342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F1FB69-CAA8-48B1-BA23-79BB359D0194}">
      <dsp:nvSpPr>
        <dsp:cNvPr id="0" name=""/>
        <dsp:cNvSpPr/>
      </dsp:nvSpPr>
      <dsp:spPr>
        <a:xfrm>
          <a:off x="701961" y="1520824"/>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a:t>Eat, hydrate, sleep, exercise...repeat</a:t>
          </a:r>
        </a:p>
      </dsp:txBody>
      <dsp:txXfrm>
        <a:off x="701961" y="1520824"/>
        <a:ext cx="4024239" cy="607759"/>
      </dsp:txXfrm>
    </dsp:sp>
    <dsp:sp modelId="{8C6D9FA9-C1FA-458B-824C-AF5F75B7B834}">
      <dsp:nvSpPr>
        <dsp:cNvPr id="0" name=""/>
        <dsp:cNvSpPr/>
      </dsp:nvSpPr>
      <dsp:spPr>
        <a:xfrm>
          <a:off x="0" y="2280522"/>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AD834-B3B4-45DC-AA76-0B42947E118E}">
      <dsp:nvSpPr>
        <dsp:cNvPr id="0" name=""/>
        <dsp:cNvSpPr/>
      </dsp:nvSpPr>
      <dsp:spPr>
        <a:xfrm>
          <a:off x="183847" y="2417268"/>
          <a:ext cx="334267" cy="3342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27BF9C-76E9-4C42-A0A3-18333D6A2FE0}">
      <dsp:nvSpPr>
        <dsp:cNvPr id="0" name=""/>
        <dsp:cNvSpPr/>
      </dsp:nvSpPr>
      <dsp:spPr>
        <a:xfrm>
          <a:off x="701961" y="2280522"/>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a:t>Take breaks, have some fun</a:t>
          </a:r>
        </a:p>
      </dsp:txBody>
      <dsp:txXfrm>
        <a:off x="701961" y="2280522"/>
        <a:ext cx="4024239" cy="607759"/>
      </dsp:txXfrm>
    </dsp:sp>
    <dsp:sp modelId="{DFEFEC92-F3E1-44C3-8EC4-3BB175599971}">
      <dsp:nvSpPr>
        <dsp:cNvPr id="0" name=""/>
        <dsp:cNvSpPr/>
      </dsp:nvSpPr>
      <dsp:spPr>
        <a:xfrm>
          <a:off x="0" y="3040221"/>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C7444-50D9-40F8-878D-8AD2405524E1}">
      <dsp:nvSpPr>
        <dsp:cNvPr id="0" name=""/>
        <dsp:cNvSpPr/>
      </dsp:nvSpPr>
      <dsp:spPr>
        <a:xfrm>
          <a:off x="183847" y="3176967"/>
          <a:ext cx="334267" cy="3342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57311C-F1DF-4D38-9DCF-F03CC533F03D}">
      <dsp:nvSpPr>
        <dsp:cNvPr id="0" name=""/>
        <dsp:cNvSpPr/>
      </dsp:nvSpPr>
      <dsp:spPr>
        <a:xfrm>
          <a:off x="701961" y="3040221"/>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a:t>Connect with others, reach out for support</a:t>
          </a:r>
        </a:p>
      </dsp:txBody>
      <dsp:txXfrm>
        <a:off x="701961" y="3040221"/>
        <a:ext cx="4024239" cy="607759"/>
      </dsp:txXfrm>
    </dsp:sp>
    <dsp:sp modelId="{8CF031D4-1E77-4E5D-9D58-4844D1D8A1BF}">
      <dsp:nvSpPr>
        <dsp:cNvPr id="0" name=""/>
        <dsp:cNvSpPr/>
      </dsp:nvSpPr>
      <dsp:spPr>
        <a:xfrm>
          <a:off x="0" y="3799920"/>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F637D-1A90-4135-87E1-24E2747EBB0C}">
      <dsp:nvSpPr>
        <dsp:cNvPr id="0" name=""/>
        <dsp:cNvSpPr/>
      </dsp:nvSpPr>
      <dsp:spPr>
        <a:xfrm>
          <a:off x="183847" y="3936666"/>
          <a:ext cx="334267" cy="3342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F32148-C164-4C85-AA93-29EB7AC23102}">
      <dsp:nvSpPr>
        <dsp:cNvPr id="0" name=""/>
        <dsp:cNvSpPr/>
      </dsp:nvSpPr>
      <dsp:spPr>
        <a:xfrm>
          <a:off x="701961" y="3799920"/>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a:latin typeface="Corbel"/>
            </a:rPr>
            <a:t>Ask for (and accept!) help</a:t>
          </a:r>
        </a:p>
      </dsp:txBody>
      <dsp:txXfrm>
        <a:off x="701961" y="3799920"/>
        <a:ext cx="4024239" cy="607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EF73A-CD64-4EC2-849B-8D6398734028}">
      <dsp:nvSpPr>
        <dsp:cNvPr id="0" name=""/>
        <dsp:cNvSpPr/>
      </dsp:nvSpPr>
      <dsp:spPr>
        <a:xfrm>
          <a:off x="259890" y="472481"/>
          <a:ext cx="805271" cy="8052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FCFDA-71C9-4D52-AD05-439EAFB0A0CE}">
      <dsp:nvSpPr>
        <dsp:cNvPr id="0" name=""/>
        <dsp:cNvSpPr/>
      </dsp:nvSpPr>
      <dsp:spPr>
        <a:xfrm>
          <a:off x="431506" y="644096"/>
          <a:ext cx="462041" cy="462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A694AB-405E-4C1D-95AA-0912B17B922A}">
      <dsp:nvSpPr>
        <dsp:cNvPr id="0" name=""/>
        <dsp:cNvSpPr/>
      </dsp:nvSpPr>
      <dsp:spPr>
        <a:xfrm>
          <a:off x="2468" y="1528575"/>
          <a:ext cx="1320117" cy="57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Is there a physical cause of your anxiety/depression/emotions? Impact of medications or medical procedures?</a:t>
          </a:r>
        </a:p>
      </dsp:txBody>
      <dsp:txXfrm>
        <a:off x="2468" y="1528575"/>
        <a:ext cx="1320117" cy="577551"/>
      </dsp:txXfrm>
    </dsp:sp>
    <dsp:sp modelId="{E8CCD398-27E7-47E0-8AF5-E054AA1ABFC5}">
      <dsp:nvSpPr>
        <dsp:cNvPr id="0" name=""/>
        <dsp:cNvSpPr/>
      </dsp:nvSpPr>
      <dsp:spPr>
        <a:xfrm>
          <a:off x="1811028" y="472481"/>
          <a:ext cx="805271" cy="8052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5E1A4-D423-481D-A79D-5B8237E6D523}">
      <dsp:nvSpPr>
        <dsp:cNvPr id="0" name=""/>
        <dsp:cNvSpPr/>
      </dsp:nvSpPr>
      <dsp:spPr>
        <a:xfrm>
          <a:off x="1982643" y="644096"/>
          <a:ext cx="462041" cy="462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A1E65F-F844-4D3A-9160-9903116B56C7}">
      <dsp:nvSpPr>
        <dsp:cNvPr id="0" name=""/>
        <dsp:cNvSpPr/>
      </dsp:nvSpPr>
      <dsp:spPr>
        <a:xfrm>
          <a:off x="1553605" y="1528575"/>
          <a:ext cx="1320117" cy="57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Talk to the people around you.</a:t>
          </a:r>
        </a:p>
      </dsp:txBody>
      <dsp:txXfrm>
        <a:off x="1553605" y="1528575"/>
        <a:ext cx="1320117" cy="577551"/>
      </dsp:txXfrm>
    </dsp:sp>
    <dsp:sp modelId="{7F45AE23-399F-4537-8BC2-7B85C3D0125D}">
      <dsp:nvSpPr>
        <dsp:cNvPr id="0" name=""/>
        <dsp:cNvSpPr/>
      </dsp:nvSpPr>
      <dsp:spPr>
        <a:xfrm>
          <a:off x="3362166" y="472481"/>
          <a:ext cx="805271" cy="8052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3AB8F-BCAB-4908-B913-96E2295A5D41}">
      <dsp:nvSpPr>
        <dsp:cNvPr id="0" name=""/>
        <dsp:cNvSpPr/>
      </dsp:nvSpPr>
      <dsp:spPr>
        <a:xfrm>
          <a:off x="3533781" y="644096"/>
          <a:ext cx="462041" cy="462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F503BD-BF0A-410F-ABFC-02F08E43A5D8}">
      <dsp:nvSpPr>
        <dsp:cNvPr id="0" name=""/>
        <dsp:cNvSpPr/>
      </dsp:nvSpPr>
      <dsp:spPr>
        <a:xfrm>
          <a:off x="3104743" y="1528575"/>
          <a:ext cx="1320117" cy="57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Remember gut/brain connection, be mindful of your digestive system</a:t>
          </a:r>
        </a:p>
      </dsp:txBody>
      <dsp:txXfrm>
        <a:off x="3104743" y="1528575"/>
        <a:ext cx="1320117" cy="577551"/>
      </dsp:txXfrm>
    </dsp:sp>
    <dsp:sp modelId="{6A50187A-1008-4B94-B1BD-024AE97DC663}">
      <dsp:nvSpPr>
        <dsp:cNvPr id="0" name=""/>
        <dsp:cNvSpPr/>
      </dsp:nvSpPr>
      <dsp:spPr>
        <a:xfrm>
          <a:off x="4913303" y="472481"/>
          <a:ext cx="805271" cy="8052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94A18-FAE1-408B-BFA3-3959605F7EB3}">
      <dsp:nvSpPr>
        <dsp:cNvPr id="0" name=""/>
        <dsp:cNvSpPr/>
      </dsp:nvSpPr>
      <dsp:spPr>
        <a:xfrm>
          <a:off x="5084919" y="644096"/>
          <a:ext cx="462041" cy="462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30A8D4-DC2D-4B1B-8C0F-CAC2EF12C05D}">
      <dsp:nvSpPr>
        <dsp:cNvPr id="0" name=""/>
        <dsp:cNvSpPr/>
      </dsp:nvSpPr>
      <dsp:spPr>
        <a:xfrm>
          <a:off x="4655881" y="1528575"/>
          <a:ext cx="1320117" cy="57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Breathe</a:t>
          </a:r>
        </a:p>
      </dsp:txBody>
      <dsp:txXfrm>
        <a:off x="4655881" y="1528575"/>
        <a:ext cx="1320117" cy="577551"/>
      </dsp:txXfrm>
    </dsp:sp>
    <dsp:sp modelId="{769273E1-7C6E-4869-A2AF-041259883B4B}">
      <dsp:nvSpPr>
        <dsp:cNvPr id="0" name=""/>
        <dsp:cNvSpPr/>
      </dsp:nvSpPr>
      <dsp:spPr>
        <a:xfrm>
          <a:off x="6464441" y="472481"/>
          <a:ext cx="805271" cy="80527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C5BA9-CBEF-4B53-871D-80E47DFDD701}">
      <dsp:nvSpPr>
        <dsp:cNvPr id="0" name=""/>
        <dsp:cNvSpPr/>
      </dsp:nvSpPr>
      <dsp:spPr>
        <a:xfrm>
          <a:off x="6636056" y="644096"/>
          <a:ext cx="462041" cy="4620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A2A0FA-BBB5-424F-B022-750B773C5F28}">
      <dsp:nvSpPr>
        <dsp:cNvPr id="0" name=""/>
        <dsp:cNvSpPr/>
      </dsp:nvSpPr>
      <dsp:spPr>
        <a:xfrm>
          <a:off x="6207018" y="1528575"/>
          <a:ext cx="1320117" cy="57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en-US" sz="1100" kern="1200"/>
            <a:t>Seek help (</a:t>
          </a:r>
          <a:r>
            <a:rPr lang="en-US" sz="1100" kern="1200">
              <a:latin typeface="Corbel"/>
            </a:rPr>
            <a:t>EAP, counselor</a:t>
          </a:r>
          <a:r>
            <a:rPr lang="en-US" sz="1100" kern="1200"/>
            <a:t>, therapist, social worker, palliative team)</a:t>
          </a:r>
        </a:p>
      </dsp:txBody>
      <dsp:txXfrm>
        <a:off x="6207018" y="1528575"/>
        <a:ext cx="1320117" cy="57755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FE40E-0EB6-4E48-899D-2D88198D4ED2}" type="datetimeFigureOut">
              <a:rPr lang="en-US" smtClean="0"/>
              <a:t>5/2/2024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488BB-9BED-8544-A677-20570A7DCFDC}" type="slidenum">
              <a:rPr lang="en-US" smtClean="0"/>
              <a:t>‹#›</a:t>
            </a:fld>
            <a:endParaRPr lang="en-US"/>
          </a:p>
        </p:txBody>
      </p:sp>
    </p:spTree>
    <p:extLst>
      <p:ext uri="{BB962C8B-B14F-4D97-AF65-F5344CB8AC3E}">
        <p14:creationId xmlns:p14="http://schemas.microsoft.com/office/powerpoint/2010/main" val="3820920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BF6C1-D610-C14F-97C6-C121B7E5A4AA}" type="datetimeFigureOut">
              <a:rPr lang="en-US" smtClean="0"/>
              <a:t>5/2/2024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57F8D-41A5-3C4A-A462-FE7C10BECEC1}" type="slidenum">
              <a:rPr lang="en-US" smtClean="0"/>
              <a:t>‹#›</a:t>
            </a:fld>
            <a:endParaRPr lang="en-US"/>
          </a:p>
        </p:txBody>
      </p:sp>
    </p:spTree>
    <p:extLst>
      <p:ext uri="{BB962C8B-B14F-4D97-AF65-F5344CB8AC3E}">
        <p14:creationId xmlns:p14="http://schemas.microsoft.com/office/powerpoint/2010/main" val="37878545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Bereaved are always encouraged to visit their PCP for a health checkup, often bereaved have neglected their own care and follow up through the course of another person's illness, important to rule out any underlying causes for physical symptoms but also important to encouraged bereaved to shift their behavior away from caring for others and toward caring for themselves.</a:t>
            </a:r>
          </a:p>
        </p:txBody>
      </p:sp>
      <p:sp>
        <p:nvSpPr>
          <p:cNvPr id="4" name="Slide Number Placeholder 3"/>
          <p:cNvSpPr>
            <a:spLocks noGrp="1"/>
          </p:cNvSpPr>
          <p:nvPr>
            <p:ph type="sldNum" sz="quarter" idx="5"/>
          </p:nvPr>
        </p:nvSpPr>
        <p:spPr/>
        <p:txBody>
          <a:bodyPr/>
          <a:lstStyle/>
          <a:p>
            <a:fld id="{89557F8D-41A5-3C4A-A462-FE7C10BECEC1}" type="slidenum">
              <a:rPr lang="en-US" smtClean="0"/>
              <a:t>7</a:t>
            </a:fld>
            <a:endParaRPr lang="en-US"/>
          </a:p>
        </p:txBody>
      </p:sp>
    </p:spTree>
    <p:extLst>
      <p:ext uri="{BB962C8B-B14F-4D97-AF65-F5344CB8AC3E}">
        <p14:creationId xmlns:p14="http://schemas.microsoft.com/office/powerpoint/2010/main" val="13232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for medical professionals to be aware of this and to check in about this because the bereaved are often worried that their fogginess or memory loss are potentially due to medical or mental health issues. Sometimes the bereaved are hesitant to mention because they are embarrassed or uneasy about the thought. These symptoms are often overlooked in discussion as compared with emotional or physical symptoms.</a:t>
            </a:r>
          </a:p>
        </p:txBody>
      </p:sp>
      <p:sp>
        <p:nvSpPr>
          <p:cNvPr id="4" name="Slide Number Placeholder 3"/>
          <p:cNvSpPr>
            <a:spLocks noGrp="1"/>
          </p:cNvSpPr>
          <p:nvPr>
            <p:ph type="sldNum" sz="quarter" idx="5"/>
          </p:nvPr>
        </p:nvSpPr>
        <p:spPr/>
        <p:txBody>
          <a:bodyPr/>
          <a:lstStyle/>
          <a:p>
            <a:fld id="{89557F8D-41A5-3C4A-A462-FE7C10BECEC1}" type="slidenum">
              <a:rPr lang="en-US" smtClean="0"/>
              <a:t>8</a:t>
            </a:fld>
            <a:endParaRPr lang="en-US"/>
          </a:p>
        </p:txBody>
      </p:sp>
    </p:spTree>
    <p:extLst>
      <p:ext uri="{BB962C8B-B14F-4D97-AF65-F5344CB8AC3E}">
        <p14:creationId xmlns:p14="http://schemas.microsoft.com/office/powerpoint/2010/main" val="58190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accent1">
                    <a:lumMod val="75000"/>
                  </a:schemeClr>
                </a:solidFill>
                <a:latin typeface="Book Antiqua" panose="02040602050305030304" pitchFamily="18" charset="0"/>
              </a:rPr>
              <a:t>Breathe and laugh, life is short</a:t>
            </a:r>
          </a:p>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35</a:t>
            </a:fld>
            <a:endParaRPr lang="en-US"/>
          </a:p>
        </p:txBody>
      </p:sp>
    </p:spTree>
    <p:extLst>
      <p:ext uri="{BB962C8B-B14F-4D97-AF65-F5344CB8AC3E}">
        <p14:creationId xmlns:p14="http://schemas.microsoft.com/office/powerpoint/2010/main" val="354246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40</a:t>
            </a:fld>
            <a:endParaRPr lang="en-US"/>
          </a:p>
        </p:txBody>
      </p:sp>
    </p:spTree>
    <p:extLst>
      <p:ext uri="{BB962C8B-B14F-4D97-AF65-F5344CB8AC3E}">
        <p14:creationId xmlns:p14="http://schemas.microsoft.com/office/powerpoint/2010/main" val="379727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These are places where we can all do better, things to keep in mind during discussion.</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41</a:t>
            </a:fld>
            <a:endParaRPr lang="en-US"/>
          </a:p>
        </p:txBody>
      </p:sp>
    </p:spTree>
    <p:extLst>
      <p:ext uri="{BB962C8B-B14F-4D97-AF65-F5344CB8AC3E}">
        <p14:creationId xmlns:p14="http://schemas.microsoft.com/office/powerpoint/2010/main" val="108302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42</a:t>
            </a:fld>
            <a:endParaRPr lang="en-US"/>
          </a:p>
        </p:txBody>
      </p:sp>
    </p:spTree>
    <p:extLst>
      <p:ext uri="{BB962C8B-B14F-4D97-AF65-F5344CB8AC3E}">
        <p14:creationId xmlns:p14="http://schemas.microsoft.com/office/powerpoint/2010/main" val="176985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43</a:t>
            </a:fld>
            <a:endParaRPr lang="en-US"/>
          </a:p>
        </p:txBody>
      </p:sp>
    </p:spTree>
    <p:extLst>
      <p:ext uri="{BB962C8B-B14F-4D97-AF65-F5344CB8AC3E}">
        <p14:creationId xmlns:p14="http://schemas.microsoft.com/office/powerpoint/2010/main" val="201125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 through this slide, point out that age of patient or whether there are children involved are not necessarily red flag issues</a:t>
            </a:r>
          </a:p>
        </p:txBody>
      </p:sp>
      <p:sp>
        <p:nvSpPr>
          <p:cNvPr id="4" name="Slide Number Placeholder 3"/>
          <p:cNvSpPr>
            <a:spLocks noGrp="1"/>
          </p:cNvSpPr>
          <p:nvPr>
            <p:ph type="sldNum" sz="quarter" idx="5"/>
          </p:nvPr>
        </p:nvSpPr>
        <p:spPr/>
        <p:txBody>
          <a:bodyPr/>
          <a:lstStyle/>
          <a:p>
            <a:fld id="{89557F8D-41A5-3C4A-A462-FE7C10BECEC1}" type="slidenum">
              <a:rPr lang="en-US" smtClean="0"/>
              <a:t>45</a:t>
            </a:fld>
            <a:endParaRPr lang="en-US"/>
          </a:p>
        </p:txBody>
      </p:sp>
    </p:spTree>
    <p:extLst>
      <p:ext uri="{BB962C8B-B14F-4D97-AF65-F5344CB8AC3E}">
        <p14:creationId xmlns:p14="http://schemas.microsoft.com/office/powerpoint/2010/main" val="356190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Telling the truth</a:t>
            </a:r>
            <a:r>
              <a:rPr lang="en-US" baseline="0"/>
              <a:t> can be harder than it sounds, I don’t know should be followed by “but I can find out”, be concrete, empathize but do not own, “I wish we could do more”, “I hear that you feel frustrated”, “of course you are crying, this is a very sad day filled with terrible news, sometimes silence is more valuable than words, its ok to tell funny or sad stories</a:t>
            </a:r>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46</a:t>
            </a:fld>
            <a:endParaRPr lang="en-US"/>
          </a:p>
        </p:txBody>
      </p:sp>
    </p:spTree>
    <p:extLst>
      <p:ext uri="{BB962C8B-B14F-4D97-AF65-F5344CB8AC3E}">
        <p14:creationId xmlns:p14="http://schemas.microsoft.com/office/powerpoint/2010/main" val="420456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8148"/>
            <a:ext cx="8229600" cy="857250"/>
          </a:xfrm>
          <a:prstGeom prst="rect">
            <a:avLst/>
          </a:prstGeom>
        </p:spPr>
        <p:txBody>
          <a:bodyPr/>
          <a:lstStyle>
            <a:lvl1pPr>
              <a:defRPr sz="3200" b="1">
                <a:latin typeface="Corbel"/>
                <a:cs typeface="Corbel"/>
              </a:defRPr>
            </a:lvl1pPr>
          </a:lstStyle>
          <a:p>
            <a:r>
              <a:rPr lang="en-US" dirty="0"/>
              <a:t>CLICK TO EDIT MASTER TITLE STYLE</a:t>
            </a:r>
          </a:p>
        </p:txBody>
      </p:sp>
      <p:sp>
        <p:nvSpPr>
          <p:cNvPr id="5" name="Slide Number Placeholder 4"/>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44067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85725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770828"/>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242342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8"/>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nchor="ctr"/>
          <a:lstStyle>
            <a:lvl1pPr>
              <a:defRPr sz="3200" b="0">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nchor="ctr"/>
          <a:lstStyle>
            <a:lvl1pPr marL="0" indent="0" algn="ctr">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057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12858"/>
            <a:ext cx="8229600" cy="857250"/>
          </a:xfrm>
          <a:prstGeom prst="rect">
            <a:avLst/>
          </a:prstGeom>
        </p:spPr>
        <p:txBody>
          <a:bodyPr anchor="ctr"/>
          <a:lstStyle>
            <a:lvl1pPr>
              <a:defRPr sz="3600" b="0">
                <a:solidFill>
                  <a:schemeClr val="bg2">
                    <a:lumMod val="10000"/>
                  </a:schemeClr>
                </a:solidFill>
                <a:latin typeface="Arial" panose="020B0604020202020204" pitchFamily="34" charset="0"/>
                <a:cs typeface="Arial" panose="020B0604020202020204" pitchFamily="34" charset="0"/>
              </a:defRPr>
            </a:lvl1pPr>
          </a:lstStyle>
          <a:p>
            <a:r>
              <a:rPr lang="en-US"/>
              <a:t>Title</a:t>
            </a:r>
          </a:p>
        </p:txBody>
      </p:sp>
      <p:sp>
        <p:nvSpPr>
          <p:cNvPr id="3" name="Content Placeholder 2"/>
          <p:cNvSpPr>
            <a:spLocks noGrp="1"/>
          </p:cNvSpPr>
          <p:nvPr>
            <p:ph idx="1" hasCustomPrompt="1"/>
          </p:nvPr>
        </p:nvSpPr>
        <p:spPr>
          <a:xfrm>
            <a:off x="457200" y="1770828"/>
            <a:ext cx="8229600" cy="2996435"/>
          </a:xfrm>
          <a:prstGeom prst="rect">
            <a:avLst/>
          </a:prstGeom>
        </p:spPr>
        <p:txBody>
          <a:bodyPr/>
          <a:lstStyle>
            <a:lvl1pPr>
              <a:spcBef>
                <a:spcPts val="0"/>
              </a:spcBef>
              <a:spcAft>
                <a:spcPts val="600"/>
              </a:spcAft>
              <a:defRPr sz="2800">
                <a:solidFill>
                  <a:schemeClr val="bg2">
                    <a:lumMod val="10000"/>
                  </a:schemeClr>
                </a:solidFill>
                <a:latin typeface="Arial" panose="020B0604020202020204" pitchFamily="34" charset="0"/>
                <a:cs typeface="Arial" panose="020B0604020202020204" pitchFamily="34" charset="0"/>
              </a:defRPr>
            </a:lvl1pPr>
            <a:lvl2pPr>
              <a:spcBef>
                <a:spcPts val="0"/>
              </a:spcBef>
              <a:spcAft>
                <a:spcPts val="600"/>
              </a:spcAft>
              <a:defRPr sz="2400">
                <a:solidFill>
                  <a:schemeClr val="bg2">
                    <a:lumMod val="10000"/>
                  </a:schemeClr>
                </a:solidFill>
                <a:latin typeface="Arial" panose="020B0604020202020204" pitchFamily="34" charset="0"/>
                <a:cs typeface="Arial" panose="020B0604020202020204" pitchFamily="34" charset="0"/>
              </a:defRPr>
            </a:lvl2pPr>
            <a:lvl3pPr>
              <a:spcBef>
                <a:spcPts val="0"/>
              </a:spcBef>
              <a:spcAft>
                <a:spcPts val="600"/>
              </a:spcAft>
              <a:defRPr sz="2000">
                <a:solidFill>
                  <a:schemeClr val="bg2">
                    <a:lumMod val="10000"/>
                  </a:schemeClr>
                </a:solidFill>
                <a:latin typeface="Arial" panose="020B0604020202020204" pitchFamily="34" charset="0"/>
                <a:cs typeface="Arial" panose="020B0604020202020204" pitchFamily="34" charset="0"/>
              </a:defRPr>
            </a:lvl3pPr>
            <a:lvl4pPr>
              <a:spcBef>
                <a:spcPts val="0"/>
              </a:spcBef>
              <a:spcAft>
                <a:spcPts val="600"/>
              </a:spcAft>
              <a:defRPr>
                <a:solidFill>
                  <a:schemeClr val="bg2">
                    <a:lumMod val="10000"/>
                  </a:schemeClr>
                </a:solidFill>
                <a:latin typeface="Arial" panose="020B0604020202020204" pitchFamily="34" charset="0"/>
                <a:cs typeface="Arial" panose="020B0604020202020204" pitchFamily="34" charset="0"/>
              </a:defRPr>
            </a:lvl4pPr>
            <a:lvl5pPr>
              <a:spcBef>
                <a:spcPts val="0"/>
              </a:spcBef>
              <a:spcAft>
                <a:spcPts val="600"/>
              </a:spcAft>
              <a:defRPr>
                <a:solidFill>
                  <a:schemeClr val="bg2">
                    <a:lumMod val="1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457200" y="4782312"/>
            <a:ext cx="8229599" cy="273844"/>
          </a:xfrm>
          <a:prstGeom prst="rect">
            <a:avLst/>
          </a:prstGeom>
        </p:spPr>
        <p:txBody>
          <a:bodyPr/>
          <a:lstStyle>
            <a:lvl1pPr>
              <a:defRPr sz="800">
                <a:solidFill>
                  <a:srgbClr val="798083"/>
                </a:solidFill>
                <a:latin typeface="Arial" panose="020B0604020202020204" pitchFamily="34" charset="0"/>
                <a:cs typeface="Arial" panose="020B0604020202020204" pitchFamily="34" charset="0"/>
              </a:defRPr>
            </a:lvl1pPr>
          </a:lstStyle>
          <a:p>
            <a:r>
              <a:rPr lang="en-US"/>
              <a:t>Source: </a:t>
            </a:r>
          </a:p>
        </p:txBody>
      </p:sp>
    </p:spTree>
    <p:extLst>
      <p:ext uri="{BB962C8B-B14F-4D97-AF65-F5344CB8AC3E}">
        <p14:creationId xmlns:p14="http://schemas.microsoft.com/office/powerpoint/2010/main" val="242342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85398"/>
            <a:ext cx="8229600" cy="857250"/>
          </a:xfrm>
          <a:prstGeom prst="rect">
            <a:avLst/>
          </a:prstGeom>
        </p:spPr>
        <p:txBody>
          <a:bodyPr anchor="ctr"/>
          <a:lstStyle>
            <a:lvl1pPr>
              <a:defRPr sz="3600" b="0" baseline="0">
                <a:solidFill>
                  <a:srgbClr val="798083"/>
                </a:solidFill>
                <a:latin typeface="Arial" panose="020B0604020202020204" pitchFamily="34" charset="0"/>
                <a:cs typeface="Arial" panose="020B0604020202020204" pitchFamily="34" charset="0"/>
              </a:defRPr>
            </a:lvl1pPr>
          </a:lstStyle>
          <a:p>
            <a:r>
              <a:rPr lang="en-US"/>
              <a:t>Click to Edit Master Title Slide</a:t>
            </a:r>
          </a:p>
        </p:txBody>
      </p:sp>
    </p:spTree>
    <p:extLst>
      <p:ext uri="{BB962C8B-B14F-4D97-AF65-F5344CB8AC3E}">
        <p14:creationId xmlns:p14="http://schemas.microsoft.com/office/powerpoint/2010/main" val="344067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647030"/>
          </a:xfrm>
          <a:prstGeom prst="rect">
            <a:avLst/>
          </a:prstGeom>
        </p:spPr>
        <p:txBody>
          <a:bodyPr anchor="ctr"/>
          <a:lstStyle>
            <a:lvl1pPr>
              <a:defRPr sz="2800" b="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551007"/>
            <a:ext cx="8229600" cy="3216255"/>
          </a:xfrm>
          <a:prstGeom prst="rect">
            <a:avLst/>
          </a:prstGeom>
        </p:spPr>
        <p:txBody>
          <a:bodyPr/>
          <a:lstStyle>
            <a:lvl1pPr>
              <a:spcBef>
                <a:spcPts val="600"/>
              </a:spcBef>
              <a:defRPr sz="2400">
                <a:solidFill>
                  <a:srgbClr val="000000"/>
                </a:solidFill>
                <a:latin typeface="Arial" panose="020B0604020202020204" pitchFamily="34" charset="0"/>
                <a:cs typeface="Arial" panose="020B0604020202020204" pitchFamily="34" charset="0"/>
              </a:defRPr>
            </a:lvl1pPr>
            <a:lvl2pPr>
              <a:spcBef>
                <a:spcPts val="600"/>
              </a:spcBef>
              <a:defRPr sz="2000">
                <a:solidFill>
                  <a:srgbClr val="000000"/>
                </a:solidFill>
                <a:latin typeface="Arial" panose="020B0604020202020204" pitchFamily="34" charset="0"/>
                <a:cs typeface="Arial" panose="020B0604020202020204" pitchFamily="34" charset="0"/>
              </a:defRPr>
            </a:lvl2pPr>
            <a:lvl3pPr>
              <a:spcBef>
                <a:spcPts val="600"/>
              </a:spcBef>
              <a:defRPr sz="1800">
                <a:solidFill>
                  <a:srgbClr val="000000"/>
                </a:solidFill>
                <a:latin typeface="Arial" panose="020B0604020202020204" pitchFamily="34" charset="0"/>
                <a:cs typeface="Arial" panose="020B0604020202020204" pitchFamily="34" charset="0"/>
              </a:defRPr>
            </a:lvl3pPr>
            <a:lvl4pPr>
              <a:spcBef>
                <a:spcPts val="600"/>
              </a:spcBef>
              <a:defRPr sz="1800">
                <a:solidFill>
                  <a:srgbClr val="000000"/>
                </a:solidFill>
                <a:latin typeface="Arial" panose="020B0604020202020204" pitchFamily="34" charset="0"/>
                <a:cs typeface="Arial" panose="020B0604020202020204" pitchFamily="34" charset="0"/>
              </a:defRPr>
            </a:lvl4pPr>
            <a:lvl5pPr>
              <a:spcBef>
                <a:spcPts val="6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6"/>
          <p:cNvSpPr>
            <a:spLocks noGrp="1"/>
          </p:cNvSpPr>
          <p:nvPr>
            <p:ph type="sldNum" sz="quarter" idx="12"/>
          </p:nvPr>
        </p:nvSpPr>
        <p:spPr>
          <a:xfrm>
            <a:off x="6553200" y="4803359"/>
            <a:ext cx="2133600" cy="273844"/>
          </a:xfrm>
          <a:prstGeom prst="rect">
            <a:avLst/>
          </a:prstGeom>
        </p:spPr>
        <p:txBody>
          <a:bodyPr/>
          <a:lstStyle>
            <a:lvl1pPr>
              <a:defRPr sz="1000">
                <a:solidFill>
                  <a:srgbClr val="798083"/>
                </a:solidFill>
                <a:latin typeface="Arial" panose="020B0604020202020204" pitchFamily="34" charset="0"/>
                <a:cs typeface="Arial" panose="020B0604020202020204" pitchFamily="34" charset="0"/>
              </a:defRPr>
            </a:lvl1pPr>
          </a:lstStyle>
          <a:p>
            <a:pPr algn="r"/>
            <a:r>
              <a:rPr lang="en-US"/>
              <a:t>Source:</a:t>
            </a:r>
          </a:p>
        </p:txBody>
      </p:sp>
    </p:spTree>
    <p:extLst>
      <p:ext uri="{BB962C8B-B14F-4D97-AF65-F5344CB8AC3E}">
        <p14:creationId xmlns:p14="http://schemas.microsoft.com/office/powerpoint/2010/main" val="24234240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85725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770828"/>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2423424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59" r:id="rId3"/>
    <p:sldLayoutId id="2147483650" r:id="rId4"/>
    <p:sldLayoutId id="214748365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79" r:id="rId1"/>
    <p:sldLayoutId id="2147483677"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04AC41-DC3A-288B-4EF2-84183A6B769F}"/>
              </a:ext>
            </a:extLst>
          </p:cNvPr>
          <p:cNvSpPr>
            <a:spLocks noGrp="1"/>
          </p:cNvSpPr>
          <p:nvPr>
            <p:ph idx="1"/>
          </p:nvPr>
        </p:nvSpPr>
        <p:spPr>
          <a:xfrm>
            <a:off x="443039" y="1747878"/>
            <a:ext cx="3419569" cy="2984689"/>
          </a:xfrm>
        </p:spPr>
        <p:txBody>
          <a:bodyPr lIns="91440" tIns="45720" rIns="91440" bIns="45720" anchor="ctr">
            <a:normAutofit/>
          </a:bodyPr>
          <a:lstStyle/>
          <a:p>
            <a:pPr marL="0" indent="0">
              <a:spcBef>
                <a:spcPts val="0"/>
              </a:spcBef>
              <a:spcAft>
                <a:spcPts val="600"/>
              </a:spcAft>
              <a:buNone/>
            </a:pPr>
            <a:r>
              <a:rPr lang="en-US" sz="1500" i="1">
                <a:latin typeface="Calibri"/>
                <a:cs typeface="Calibri"/>
              </a:rPr>
              <a:t>This existence of ours is as transient as autumn clouds. To watch the birth and death of beings is like looking at the movements of a dance. A lifetime is like a flash of lightning in the sky; rushing by, like a torrent down a steep mountain.</a:t>
            </a:r>
            <a:endParaRPr lang="en-US" sz="1500">
              <a:latin typeface="Calibri"/>
              <a:cs typeface="Calibri"/>
            </a:endParaRPr>
          </a:p>
          <a:p>
            <a:pPr>
              <a:spcBef>
                <a:spcPts val="0"/>
              </a:spcBef>
              <a:spcAft>
                <a:spcPts val="600"/>
              </a:spcAft>
            </a:pPr>
            <a:endParaRPr lang="en-US" sz="1500">
              <a:latin typeface="Calibri"/>
              <a:cs typeface="Calibri"/>
            </a:endParaRPr>
          </a:p>
          <a:p>
            <a:pPr marL="0" indent="0">
              <a:spcBef>
                <a:spcPts val="0"/>
              </a:spcBef>
              <a:spcAft>
                <a:spcPts val="600"/>
              </a:spcAft>
              <a:buNone/>
            </a:pPr>
            <a:r>
              <a:rPr lang="en-US" sz="1500">
                <a:latin typeface="Calibri"/>
                <a:cs typeface="Calibri"/>
              </a:rPr>
              <a:t>— Gautama Buddha</a:t>
            </a:r>
            <a:endParaRPr lang="en-US" sz="150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th To Death Images – Browse 8,694 Stock Photos, Vectors, and Video |  Adobe Stock">
            <a:extLst>
              <a:ext uri="{FF2B5EF4-FFF2-40B4-BE49-F238E27FC236}">
                <a16:creationId xmlns:a16="http://schemas.microsoft.com/office/drawing/2014/main" id="{541214F6-4D91-D1EE-AD70-405B0074993F}"/>
              </a:ext>
            </a:extLst>
          </p:cNvPr>
          <p:cNvPicPr>
            <a:picLocks noChangeAspect="1"/>
          </p:cNvPicPr>
          <p:nvPr/>
        </p:nvPicPr>
        <p:blipFill rotWithShape="1">
          <a:blip r:embed="rId2"/>
          <a:srcRect l="14600" r="23504" b="-2"/>
          <a:stretch/>
        </p:blipFill>
        <p:spPr>
          <a:xfrm>
            <a:off x="4483341" y="599514"/>
            <a:ext cx="4069057" cy="3944472"/>
          </a:xfrm>
          <a:prstGeom prst="rect">
            <a:avLst/>
          </a:prstGeom>
        </p:spPr>
      </p:pic>
    </p:spTree>
    <p:extLst>
      <p:ext uri="{BB962C8B-B14F-4D97-AF65-F5344CB8AC3E}">
        <p14:creationId xmlns:p14="http://schemas.microsoft.com/office/powerpoint/2010/main" val="101171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E6D80-D52F-0784-99E3-B966009926C6}"/>
              </a:ext>
            </a:extLst>
          </p:cNvPr>
          <p:cNvSpPr>
            <a:spLocks noGrp="1"/>
          </p:cNvSpPr>
          <p:nvPr>
            <p:ph type="title"/>
          </p:nvPr>
        </p:nvSpPr>
        <p:spPr>
          <a:xfrm>
            <a:off x="417399" y="482600"/>
            <a:ext cx="8408193" cy="558627"/>
          </a:xfrm>
        </p:spPr>
        <p:txBody>
          <a:bodyPr vert="horz" lIns="91440" tIns="45720" rIns="91440" bIns="45720" rtlCol="0" anchor="ctr">
            <a:normAutofit/>
          </a:bodyPr>
          <a:lstStyle/>
          <a:p>
            <a:pPr defTabSz="914400">
              <a:lnSpc>
                <a:spcPct val="90000"/>
              </a:lnSpc>
            </a:pPr>
            <a:r>
              <a:rPr lang="en-US" sz="2400" kern="1200">
                <a:solidFill>
                  <a:schemeClr val="bg1"/>
                </a:solidFill>
                <a:latin typeface="+mj-lt"/>
                <a:ea typeface="+mj-ea"/>
                <a:cs typeface="+mj-cs"/>
              </a:rPr>
              <a:t>Suicide Basics</a:t>
            </a:r>
          </a:p>
        </p:txBody>
      </p:sp>
      <p:pic>
        <p:nvPicPr>
          <p:cNvPr id="4" name="Content Placeholder 3" descr="A graph of suicide by suicide&#10;&#10;Description automatically generated">
            <a:extLst>
              <a:ext uri="{FF2B5EF4-FFF2-40B4-BE49-F238E27FC236}">
                <a16:creationId xmlns:a16="http://schemas.microsoft.com/office/drawing/2014/main" id="{43C3283D-ECBB-49BF-A9A9-06DDFFB66FDC}"/>
              </a:ext>
            </a:extLst>
          </p:cNvPr>
          <p:cNvPicPr>
            <a:picLocks noGrp="1" noChangeAspect="1"/>
          </p:cNvPicPr>
          <p:nvPr>
            <p:ph idx="1"/>
          </p:nvPr>
        </p:nvPicPr>
        <p:blipFill>
          <a:blip r:embed="rId2"/>
          <a:stretch>
            <a:fillRect/>
          </a:stretch>
        </p:blipFill>
        <p:spPr>
          <a:xfrm>
            <a:off x="1642533" y="1256420"/>
            <a:ext cx="5858932" cy="3295649"/>
          </a:xfrm>
          <a:prstGeom prst="rect">
            <a:avLst/>
          </a:prstGeom>
        </p:spPr>
      </p:pic>
    </p:spTree>
    <p:extLst>
      <p:ext uri="{BB962C8B-B14F-4D97-AF65-F5344CB8AC3E}">
        <p14:creationId xmlns:p14="http://schemas.microsoft.com/office/powerpoint/2010/main" val="249869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DFB1-A4F1-CF52-3BA6-B83A209BCCA0}"/>
              </a:ext>
            </a:extLst>
          </p:cNvPr>
          <p:cNvSpPr>
            <a:spLocks noGrp="1"/>
          </p:cNvSpPr>
          <p:nvPr>
            <p:ph type="title"/>
          </p:nvPr>
        </p:nvSpPr>
        <p:spPr/>
        <p:txBody>
          <a:bodyPr lIns="91440" tIns="45720" rIns="91440" bIns="45720" anchor="ctr"/>
          <a:lstStyle/>
          <a:p>
            <a:r>
              <a:rPr lang="en-US" dirty="0">
                <a:latin typeface="Arial"/>
                <a:cs typeface="Arial"/>
              </a:rPr>
              <a:t>Suicide Risk Factors</a:t>
            </a:r>
            <a:endParaRPr lang="en-US" dirty="0"/>
          </a:p>
        </p:txBody>
      </p:sp>
      <p:sp>
        <p:nvSpPr>
          <p:cNvPr id="3" name="Content Placeholder 2">
            <a:extLst>
              <a:ext uri="{FF2B5EF4-FFF2-40B4-BE49-F238E27FC236}">
                <a16:creationId xmlns:a16="http://schemas.microsoft.com/office/drawing/2014/main" id="{BC214727-DB24-3D41-7973-59CBDF7034A1}"/>
              </a:ext>
            </a:extLst>
          </p:cNvPr>
          <p:cNvSpPr>
            <a:spLocks noGrp="1"/>
          </p:cNvSpPr>
          <p:nvPr>
            <p:ph idx="1"/>
          </p:nvPr>
        </p:nvSpPr>
        <p:spPr/>
        <p:txBody>
          <a:bodyPr lIns="91440" tIns="45720" rIns="91440" bIns="45720" anchor="t"/>
          <a:lstStyle/>
          <a:p>
            <a:r>
              <a:rPr lang="en-US" sz="1300" b="1" dirty="0">
                <a:latin typeface="Arial"/>
                <a:cs typeface="Arial"/>
              </a:rPr>
              <a:t>Individual Risk Factors</a:t>
            </a:r>
            <a:endParaRPr lang="en-US" dirty="0">
              <a:latin typeface="Arial"/>
              <a:cs typeface="Arial"/>
            </a:endParaRPr>
          </a:p>
          <a:p>
            <a:r>
              <a:rPr lang="en-US" sz="1300"/>
              <a:t>These personal factors contribute to risk:</a:t>
            </a:r>
            <a:endParaRPr lang="en-US"/>
          </a:p>
          <a:p>
            <a:r>
              <a:rPr lang="en-US" sz="1300"/>
              <a:t>Previous suicide attempt</a:t>
            </a:r>
            <a:endParaRPr lang="en-US"/>
          </a:p>
          <a:p>
            <a:r>
              <a:rPr lang="en-US" sz="1300"/>
              <a:t>History of depression and other mental illnesses</a:t>
            </a:r>
            <a:endParaRPr lang="en-US"/>
          </a:p>
          <a:p>
            <a:r>
              <a:rPr lang="en-US" sz="1300" dirty="0">
                <a:latin typeface="Arial"/>
                <a:cs typeface="Arial"/>
              </a:rPr>
              <a:t>Serious illness such as chronic pain</a:t>
            </a:r>
            <a:endParaRPr lang="en-US" dirty="0">
              <a:latin typeface="Arial"/>
              <a:cs typeface="Arial"/>
            </a:endParaRPr>
          </a:p>
          <a:p>
            <a:r>
              <a:rPr lang="en-US" sz="1300" dirty="0">
                <a:latin typeface="Arial"/>
                <a:cs typeface="Arial"/>
              </a:rPr>
              <a:t>Criminal/legal problems</a:t>
            </a:r>
            <a:endParaRPr lang="en-US" dirty="0">
              <a:latin typeface="Arial"/>
              <a:cs typeface="Arial"/>
            </a:endParaRPr>
          </a:p>
          <a:p>
            <a:r>
              <a:rPr lang="en-US" sz="1300" dirty="0">
                <a:latin typeface="Arial"/>
                <a:cs typeface="Arial"/>
              </a:rPr>
              <a:t>Job/financial problems or loss</a:t>
            </a:r>
            <a:endParaRPr lang="en-US" dirty="0">
              <a:latin typeface="Arial"/>
              <a:cs typeface="Arial"/>
            </a:endParaRPr>
          </a:p>
          <a:p>
            <a:r>
              <a:rPr lang="en-US" sz="1300" dirty="0">
                <a:latin typeface="Arial"/>
                <a:cs typeface="Arial"/>
              </a:rPr>
              <a:t>Impulsive or aggressive tendencies</a:t>
            </a:r>
            <a:endParaRPr lang="en-US" dirty="0">
              <a:latin typeface="Arial"/>
              <a:cs typeface="Arial"/>
            </a:endParaRPr>
          </a:p>
          <a:p>
            <a:r>
              <a:rPr lang="en-US" sz="1300" dirty="0">
                <a:latin typeface="Arial"/>
                <a:cs typeface="Arial"/>
              </a:rPr>
              <a:t>Substance use</a:t>
            </a:r>
            <a:endParaRPr lang="en-US" dirty="0">
              <a:latin typeface="Arial"/>
              <a:cs typeface="Arial"/>
            </a:endParaRPr>
          </a:p>
          <a:p>
            <a:r>
              <a:rPr lang="en-US" sz="1300" dirty="0">
                <a:latin typeface="Arial"/>
                <a:cs typeface="Arial"/>
              </a:rPr>
              <a:t>Current or prior history of adverse childhood experiences</a:t>
            </a:r>
            <a:endParaRPr lang="en-US" dirty="0">
              <a:latin typeface="Arial"/>
              <a:cs typeface="Arial"/>
            </a:endParaRPr>
          </a:p>
          <a:p>
            <a:r>
              <a:rPr lang="en-US" sz="1300" dirty="0">
                <a:latin typeface="Arial"/>
                <a:cs typeface="Arial"/>
              </a:rPr>
              <a:t>Sense of hopelessness</a:t>
            </a:r>
            <a:endParaRPr lang="en-US" dirty="0">
              <a:latin typeface="Arial"/>
              <a:cs typeface="Arial"/>
            </a:endParaRPr>
          </a:p>
          <a:p>
            <a:r>
              <a:rPr lang="en-US" sz="1300" dirty="0">
                <a:latin typeface="Arial"/>
                <a:cs typeface="Arial"/>
              </a:rPr>
              <a:t>Violence victimization and/or perpetration</a:t>
            </a:r>
            <a:endParaRPr lang="en-US" dirty="0">
              <a:latin typeface="Arial"/>
              <a:cs typeface="Arial"/>
            </a:endParaRPr>
          </a:p>
          <a:p>
            <a:r>
              <a:rPr lang="en-US" sz="1300" b="1" dirty="0">
                <a:latin typeface="Arial"/>
                <a:cs typeface="Arial"/>
              </a:rPr>
              <a:t>Relationship Risk Factors</a:t>
            </a:r>
            <a:endParaRPr lang="en-US" dirty="0">
              <a:latin typeface="Arial"/>
              <a:cs typeface="Arial"/>
            </a:endParaRPr>
          </a:p>
          <a:p>
            <a:r>
              <a:rPr lang="en-US" sz="1300" dirty="0">
                <a:latin typeface="Arial"/>
                <a:cs typeface="Arial"/>
              </a:rPr>
              <a:t>These harmful or hurtful experiences within relationships contribute to risk:</a:t>
            </a:r>
            <a:endParaRPr lang="en-US" dirty="0">
              <a:latin typeface="Arial"/>
              <a:cs typeface="Arial"/>
            </a:endParaRPr>
          </a:p>
          <a:p>
            <a:r>
              <a:rPr lang="en-US" sz="1300" dirty="0">
                <a:latin typeface="Arial"/>
                <a:cs typeface="Arial"/>
              </a:rPr>
              <a:t>Bullying</a:t>
            </a:r>
            <a:endParaRPr lang="en-US" dirty="0">
              <a:latin typeface="Arial"/>
              <a:cs typeface="Arial"/>
            </a:endParaRPr>
          </a:p>
          <a:p>
            <a:r>
              <a:rPr lang="en-US" sz="1300" dirty="0">
                <a:latin typeface="Arial"/>
                <a:cs typeface="Arial"/>
              </a:rPr>
              <a:t>Family/loved one’s history of suicide</a:t>
            </a:r>
            <a:endParaRPr lang="en-US" dirty="0">
              <a:latin typeface="Arial"/>
              <a:cs typeface="Arial"/>
            </a:endParaRPr>
          </a:p>
          <a:p>
            <a:r>
              <a:rPr lang="en-US" sz="1300" dirty="0">
                <a:latin typeface="Arial"/>
                <a:cs typeface="Arial"/>
              </a:rPr>
              <a:t>Loss of relationships</a:t>
            </a:r>
            <a:endParaRPr lang="en-US" dirty="0">
              <a:latin typeface="Arial"/>
              <a:cs typeface="Arial"/>
            </a:endParaRPr>
          </a:p>
          <a:p>
            <a:r>
              <a:rPr lang="en-US" sz="1300" dirty="0">
                <a:latin typeface="Arial"/>
                <a:cs typeface="Arial"/>
              </a:rPr>
              <a:t>High conflict or violent relationships</a:t>
            </a:r>
            <a:endParaRPr lang="en-US" dirty="0">
              <a:latin typeface="Arial"/>
              <a:cs typeface="Arial"/>
            </a:endParaRPr>
          </a:p>
          <a:p>
            <a:r>
              <a:rPr lang="en-US" sz="1300" dirty="0">
                <a:latin typeface="Arial"/>
                <a:cs typeface="Arial"/>
              </a:rPr>
              <a:t>Social isolation</a:t>
            </a:r>
            <a:endParaRPr lang="en-US" dirty="0">
              <a:latin typeface="Arial"/>
              <a:cs typeface="Arial"/>
            </a:endParaRPr>
          </a:p>
          <a:p>
            <a:r>
              <a:rPr lang="en-US" sz="1300" b="1" dirty="0">
                <a:latin typeface="Arial"/>
                <a:cs typeface="Arial"/>
              </a:rPr>
              <a:t>Community Risk Factors</a:t>
            </a:r>
            <a:endParaRPr lang="en-US" dirty="0">
              <a:latin typeface="Arial"/>
              <a:cs typeface="Arial"/>
            </a:endParaRPr>
          </a:p>
          <a:p>
            <a:r>
              <a:rPr lang="en-US" sz="1300" dirty="0">
                <a:latin typeface="Arial"/>
                <a:cs typeface="Arial"/>
              </a:rPr>
              <a:t>These challenging issues within a person’s community contribute to risk:</a:t>
            </a:r>
            <a:endParaRPr lang="en-US" dirty="0">
              <a:latin typeface="Arial"/>
              <a:cs typeface="Arial"/>
            </a:endParaRPr>
          </a:p>
          <a:p>
            <a:r>
              <a:rPr lang="en-US" sz="1300" dirty="0">
                <a:latin typeface="Arial"/>
                <a:cs typeface="Arial"/>
              </a:rPr>
              <a:t>Lack of access to healthcare</a:t>
            </a:r>
            <a:endParaRPr lang="en-US" dirty="0">
              <a:latin typeface="Arial"/>
              <a:cs typeface="Arial"/>
            </a:endParaRPr>
          </a:p>
          <a:p>
            <a:r>
              <a:rPr lang="en-US" sz="1300" dirty="0">
                <a:latin typeface="Arial"/>
                <a:cs typeface="Arial"/>
              </a:rPr>
              <a:t>Suicide cluster in the community</a:t>
            </a:r>
            <a:endParaRPr lang="en-US" dirty="0">
              <a:latin typeface="Arial"/>
              <a:cs typeface="Arial"/>
            </a:endParaRPr>
          </a:p>
          <a:p>
            <a:r>
              <a:rPr lang="en-US" sz="1300" dirty="0">
                <a:latin typeface="Arial"/>
                <a:cs typeface="Arial"/>
              </a:rPr>
              <a:t>Stress of acculturation</a:t>
            </a:r>
            <a:endParaRPr lang="en-US" dirty="0">
              <a:latin typeface="Arial"/>
              <a:cs typeface="Arial"/>
            </a:endParaRPr>
          </a:p>
          <a:p>
            <a:r>
              <a:rPr lang="en-US" sz="1300" dirty="0">
                <a:latin typeface="Arial"/>
                <a:cs typeface="Arial"/>
              </a:rPr>
              <a:t>Community violence</a:t>
            </a:r>
            <a:endParaRPr lang="en-US" dirty="0">
              <a:latin typeface="Arial"/>
              <a:cs typeface="Arial"/>
            </a:endParaRPr>
          </a:p>
          <a:p>
            <a:r>
              <a:rPr lang="en-US" sz="1300" dirty="0">
                <a:latin typeface="Arial"/>
                <a:cs typeface="Arial"/>
              </a:rPr>
              <a:t>Historical trauma</a:t>
            </a:r>
            <a:endParaRPr lang="en-US" dirty="0">
              <a:latin typeface="Arial"/>
              <a:cs typeface="Arial"/>
            </a:endParaRPr>
          </a:p>
          <a:p>
            <a:r>
              <a:rPr lang="en-US" sz="1300" dirty="0">
                <a:latin typeface="Arial"/>
                <a:cs typeface="Arial"/>
              </a:rPr>
              <a:t>Discrimination</a:t>
            </a:r>
            <a:endParaRPr lang="en-US" dirty="0">
              <a:latin typeface="Arial"/>
              <a:cs typeface="Arial"/>
            </a:endParaRPr>
          </a:p>
          <a:p>
            <a:r>
              <a:rPr lang="en-US" sz="1300" b="1" dirty="0">
                <a:latin typeface="Arial"/>
                <a:cs typeface="Arial"/>
              </a:rPr>
              <a:t>Societal Risk Factors</a:t>
            </a:r>
            <a:endParaRPr lang="en-US" dirty="0">
              <a:latin typeface="Arial"/>
              <a:cs typeface="Arial"/>
            </a:endParaRPr>
          </a:p>
          <a:p>
            <a:r>
              <a:rPr lang="en-US" sz="1300" dirty="0">
                <a:latin typeface="Arial"/>
                <a:cs typeface="Arial"/>
              </a:rPr>
              <a:t>These cultural and environmental factors within the larger society contribute to risk:</a:t>
            </a:r>
            <a:endParaRPr lang="en-US" dirty="0">
              <a:latin typeface="Arial"/>
              <a:cs typeface="Arial"/>
            </a:endParaRPr>
          </a:p>
          <a:p>
            <a:r>
              <a:rPr lang="en-US" sz="1300" dirty="0">
                <a:latin typeface="Arial"/>
                <a:cs typeface="Arial"/>
              </a:rPr>
              <a:t>Stigma associated with help-seeking and mental illness</a:t>
            </a:r>
            <a:endParaRPr lang="en-US" dirty="0">
              <a:latin typeface="Arial"/>
              <a:cs typeface="Arial"/>
            </a:endParaRPr>
          </a:p>
          <a:p>
            <a:r>
              <a:rPr lang="en-US" sz="1300" dirty="0">
                <a:latin typeface="Arial"/>
                <a:cs typeface="Arial"/>
              </a:rPr>
              <a:t>Easy access to lethal means of suicide among people at risk</a:t>
            </a:r>
            <a:endParaRPr lang="en-US" dirty="0">
              <a:latin typeface="Arial"/>
              <a:cs typeface="Arial"/>
            </a:endParaRPr>
          </a:p>
          <a:p>
            <a:r>
              <a:rPr lang="en-US" sz="1300" dirty="0">
                <a:latin typeface="Arial"/>
                <a:cs typeface="Arial"/>
              </a:rPr>
              <a:t>Unsafe media portrayals of suicide</a:t>
            </a:r>
            <a:endParaRPr lang="en-US" dirty="0">
              <a:latin typeface="Arial"/>
              <a:cs typeface="Arial"/>
            </a:endParaRPr>
          </a:p>
          <a:p>
            <a:endParaRPr lang="en-US" dirty="0"/>
          </a:p>
        </p:txBody>
      </p:sp>
    </p:spTree>
    <p:extLst>
      <p:ext uri="{BB962C8B-B14F-4D97-AF65-F5344CB8AC3E}">
        <p14:creationId xmlns:p14="http://schemas.microsoft.com/office/powerpoint/2010/main" val="70554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8FED-904E-D1BC-302A-AFC79C895DBC}"/>
              </a:ext>
            </a:extLst>
          </p:cNvPr>
          <p:cNvSpPr>
            <a:spLocks noGrp="1"/>
          </p:cNvSpPr>
          <p:nvPr>
            <p:ph type="title"/>
          </p:nvPr>
        </p:nvSpPr>
        <p:spPr/>
        <p:txBody>
          <a:bodyPr lIns="91440" tIns="45720" rIns="91440" bIns="45720" anchor="ctr"/>
          <a:lstStyle/>
          <a:p>
            <a:r>
              <a:rPr lang="en-US" dirty="0">
                <a:latin typeface="Arial"/>
                <a:cs typeface="Arial"/>
              </a:rPr>
              <a:t>Suicide Protective Factors</a:t>
            </a:r>
            <a:endParaRPr lang="en-US" dirty="0"/>
          </a:p>
        </p:txBody>
      </p:sp>
      <p:sp>
        <p:nvSpPr>
          <p:cNvPr id="3" name="Content Placeholder 2">
            <a:extLst>
              <a:ext uri="{FF2B5EF4-FFF2-40B4-BE49-F238E27FC236}">
                <a16:creationId xmlns:a16="http://schemas.microsoft.com/office/drawing/2014/main" id="{B1BB5A25-3D8A-E0E4-3059-579FCB041161}"/>
              </a:ext>
            </a:extLst>
          </p:cNvPr>
          <p:cNvSpPr>
            <a:spLocks noGrp="1"/>
          </p:cNvSpPr>
          <p:nvPr>
            <p:ph idx="1"/>
          </p:nvPr>
        </p:nvSpPr>
        <p:spPr/>
        <p:txBody>
          <a:bodyPr lIns="91440" tIns="45720" rIns="91440" bIns="45720" anchor="t"/>
          <a:lstStyle/>
          <a:p>
            <a:r>
              <a:rPr lang="en-US" sz="1300" b="1" dirty="0"/>
              <a:t>Individual Protective Factors</a:t>
            </a:r>
            <a:endParaRPr lang="en-US" dirty="0"/>
          </a:p>
          <a:p>
            <a:r>
              <a:rPr lang="en-US" sz="1300" dirty="0"/>
              <a:t>These personal factors protect against suicide risk:</a:t>
            </a:r>
            <a:endParaRPr lang="en-US"/>
          </a:p>
          <a:p>
            <a:r>
              <a:rPr lang="en-US" sz="1300" dirty="0"/>
              <a:t>Effective coping and problem-solving skills</a:t>
            </a:r>
            <a:endParaRPr lang="en-US" dirty="0"/>
          </a:p>
          <a:p>
            <a:r>
              <a:rPr lang="en-US" sz="1300" dirty="0"/>
              <a:t>Reasons for living (for example, family, friends, pets, etc.)</a:t>
            </a:r>
            <a:endParaRPr lang="en-US"/>
          </a:p>
          <a:p>
            <a:r>
              <a:rPr lang="en-US" sz="1300" dirty="0"/>
              <a:t>Strong sense of cultural identity</a:t>
            </a:r>
            <a:endParaRPr lang="en-US" dirty="0"/>
          </a:p>
          <a:p>
            <a:r>
              <a:rPr lang="en-US" sz="1300" b="1" dirty="0"/>
              <a:t>Relationship Protective Factors</a:t>
            </a:r>
            <a:endParaRPr lang="en-US" dirty="0"/>
          </a:p>
          <a:p>
            <a:r>
              <a:rPr lang="en-US" sz="1300" dirty="0"/>
              <a:t>These healthy relationship experiences protect against suicide risk:</a:t>
            </a:r>
            <a:endParaRPr lang="en-US"/>
          </a:p>
          <a:p>
            <a:r>
              <a:rPr lang="en-US" sz="1300" dirty="0"/>
              <a:t>Support from partners, friends, and family</a:t>
            </a:r>
            <a:endParaRPr lang="en-US" dirty="0"/>
          </a:p>
          <a:p>
            <a:r>
              <a:rPr lang="en-US" sz="1300" dirty="0"/>
              <a:t>Feeling connected to others</a:t>
            </a:r>
            <a:endParaRPr lang="en-US"/>
          </a:p>
          <a:p>
            <a:r>
              <a:rPr lang="en-US" sz="1300" b="1" dirty="0"/>
              <a:t>Community Protective Factors</a:t>
            </a:r>
            <a:endParaRPr lang="en-US" dirty="0"/>
          </a:p>
          <a:p>
            <a:r>
              <a:rPr lang="en-US" sz="1300" dirty="0"/>
              <a:t>These supportive community experiences protect against suicide risk:</a:t>
            </a:r>
            <a:endParaRPr lang="en-US" dirty="0"/>
          </a:p>
          <a:p>
            <a:r>
              <a:rPr lang="en-US" sz="1300" dirty="0"/>
              <a:t>Feeling connected to school, community, and other social institutions</a:t>
            </a:r>
            <a:endParaRPr lang="en-US"/>
          </a:p>
          <a:p>
            <a:r>
              <a:rPr lang="en-US" sz="1300" dirty="0"/>
              <a:t>Availability of consistent and high quality physical and behavioral healthcare</a:t>
            </a:r>
            <a:endParaRPr lang="en-US"/>
          </a:p>
          <a:p>
            <a:r>
              <a:rPr lang="en-US" sz="1300" b="1" dirty="0"/>
              <a:t>Societal Protective Factors:</a:t>
            </a:r>
            <a:endParaRPr lang="en-US" dirty="0"/>
          </a:p>
          <a:p>
            <a:r>
              <a:rPr lang="en-US" sz="1300" dirty="0"/>
              <a:t>These cultural and environmental factors within the larger society protect against suicide risk:</a:t>
            </a:r>
            <a:endParaRPr lang="en-US" dirty="0"/>
          </a:p>
          <a:p>
            <a:r>
              <a:rPr lang="en-US" sz="1300" dirty="0"/>
              <a:t>Reduced access to lethal means of suicide among people at risk</a:t>
            </a:r>
            <a:endParaRPr lang="en-US"/>
          </a:p>
          <a:p>
            <a:r>
              <a:rPr lang="en-US" sz="1300" dirty="0"/>
              <a:t>Cultural, religious, or moral objections to suicide</a:t>
            </a:r>
            <a:endParaRPr lang="en-US" dirty="0"/>
          </a:p>
          <a:p>
            <a:endParaRPr lang="en-US" dirty="0"/>
          </a:p>
        </p:txBody>
      </p:sp>
    </p:spTree>
    <p:extLst>
      <p:ext uri="{BB962C8B-B14F-4D97-AF65-F5344CB8AC3E}">
        <p14:creationId xmlns:p14="http://schemas.microsoft.com/office/powerpoint/2010/main" val="197602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7CD1-250D-D28A-E716-725AC5EEFBFB}"/>
              </a:ext>
            </a:extLst>
          </p:cNvPr>
          <p:cNvSpPr>
            <a:spLocks noGrp="1"/>
          </p:cNvSpPr>
          <p:nvPr>
            <p:ph type="title"/>
          </p:nvPr>
        </p:nvSpPr>
        <p:spPr/>
        <p:txBody>
          <a:bodyPr lIns="91440" tIns="45720" rIns="91440" bIns="45720" anchor="t"/>
          <a:lstStyle/>
          <a:p>
            <a:r>
              <a:rPr lang="en-US" dirty="0"/>
              <a:t>Suicidality Red Flags</a:t>
            </a:r>
          </a:p>
        </p:txBody>
      </p:sp>
      <p:sp>
        <p:nvSpPr>
          <p:cNvPr id="3" name="Content Placeholder 2">
            <a:extLst>
              <a:ext uri="{FF2B5EF4-FFF2-40B4-BE49-F238E27FC236}">
                <a16:creationId xmlns:a16="http://schemas.microsoft.com/office/drawing/2014/main" id="{0AED7EC6-9C88-8F37-9050-8DA4DF74298B}"/>
              </a:ext>
            </a:extLst>
          </p:cNvPr>
          <p:cNvSpPr>
            <a:spLocks noGrp="1"/>
          </p:cNvSpPr>
          <p:nvPr>
            <p:ph idx="1"/>
          </p:nvPr>
        </p:nvSpPr>
        <p:spPr/>
        <p:txBody>
          <a:bodyPr lIns="91440" tIns="45720" rIns="91440" bIns="45720" anchor="t"/>
          <a:lstStyle/>
          <a:p>
            <a:r>
              <a:rPr lang="en-US" sz="1300" dirty="0">
                <a:solidFill>
                  <a:srgbClr val="000000"/>
                </a:solidFill>
                <a:ea typeface="+mn-lt"/>
                <a:cs typeface="+mn-lt"/>
              </a:rPr>
              <a:t>If someone is at risk for suicide, you can watch for warning signs, including:</a:t>
            </a:r>
            <a:endParaRPr lang="en-US" dirty="0"/>
          </a:p>
          <a:p>
            <a:r>
              <a:rPr lang="en-US" sz="1300" dirty="0">
                <a:solidFill>
                  <a:srgbClr val="000000"/>
                </a:solidFill>
                <a:ea typeface="+mn-lt"/>
                <a:cs typeface="+mn-lt"/>
              </a:rPr>
              <a:t>Talking about being a burden</a:t>
            </a:r>
            <a:endParaRPr lang="en-US" dirty="0"/>
          </a:p>
          <a:p>
            <a:r>
              <a:rPr lang="en-US" sz="1300" dirty="0">
                <a:solidFill>
                  <a:srgbClr val="000000"/>
                </a:solidFill>
                <a:ea typeface="+mn-lt"/>
                <a:cs typeface="+mn-lt"/>
              </a:rPr>
              <a:t>Being isolated</a:t>
            </a:r>
            <a:endParaRPr lang="en-US" dirty="0"/>
          </a:p>
          <a:p>
            <a:r>
              <a:rPr lang="en-US" sz="1300" dirty="0">
                <a:solidFill>
                  <a:srgbClr val="000000"/>
                </a:solidFill>
                <a:ea typeface="+mn-lt"/>
                <a:cs typeface="+mn-lt"/>
              </a:rPr>
              <a:t>Increased anxiety</a:t>
            </a:r>
            <a:endParaRPr lang="en-US" dirty="0"/>
          </a:p>
          <a:p>
            <a:r>
              <a:rPr lang="en-US" sz="1300" dirty="0">
                <a:solidFill>
                  <a:srgbClr val="000000"/>
                </a:solidFill>
                <a:ea typeface="+mn-lt"/>
                <a:cs typeface="+mn-lt"/>
              </a:rPr>
              <a:t>Talking about feeling trapped or in unbearable pain</a:t>
            </a:r>
            <a:endParaRPr lang="en-US" dirty="0"/>
          </a:p>
          <a:p>
            <a:r>
              <a:rPr lang="en-US" sz="1300" dirty="0">
                <a:solidFill>
                  <a:srgbClr val="000000"/>
                </a:solidFill>
                <a:ea typeface="+mn-lt"/>
                <a:cs typeface="+mn-lt"/>
              </a:rPr>
              <a:t>Increased substance use</a:t>
            </a:r>
            <a:endParaRPr lang="en-US" dirty="0"/>
          </a:p>
          <a:p>
            <a:r>
              <a:rPr lang="en-US" sz="1300" dirty="0">
                <a:solidFill>
                  <a:srgbClr val="000000"/>
                </a:solidFill>
                <a:ea typeface="+mn-lt"/>
                <a:cs typeface="+mn-lt"/>
              </a:rPr>
              <a:t>Looking for a way to access lethal means</a:t>
            </a:r>
            <a:endParaRPr lang="en-US" dirty="0"/>
          </a:p>
          <a:p>
            <a:r>
              <a:rPr lang="en-US" sz="1300" dirty="0">
                <a:solidFill>
                  <a:srgbClr val="000000"/>
                </a:solidFill>
                <a:ea typeface="+mn-lt"/>
                <a:cs typeface="+mn-lt"/>
              </a:rPr>
              <a:t>Increased anger or rage</a:t>
            </a:r>
            <a:endParaRPr lang="en-US" dirty="0"/>
          </a:p>
          <a:p>
            <a:r>
              <a:rPr lang="en-US" sz="1300" dirty="0">
                <a:solidFill>
                  <a:srgbClr val="000000"/>
                </a:solidFill>
                <a:ea typeface="+mn-lt"/>
                <a:cs typeface="+mn-lt"/>
              </a:rPr>
              <a:t>Extreme mood swings</a:t>
            </a:r>
            <a:endParaRPr lang="en-US" dirty="0"/>
          </a:p>
          <a:p>
            <a:r>
              <a:rPr lang="en-US" sz="1300" dirty="0">
                <a:solidFill>
                  <a:srgbClr val="000000"/>
                </a:solidFill>
                <a:ea typeface="+mn-lt"/>
                <a:cs typeface="+mn-lt"/>
              </a:rPr>
              <a:t>Expressing hopelessness</a:t>
            </a:r>
            <a:endParaRPr lang="en-US" dirty="0"/>
          </a:p>
          <a:p>
            <a:r>
              <a:rPr lang="en-US" sz="1300" dirty="0">
                <a:solidFill>
                  <a:srgbClr val="000000"/>
                </a:solidFill>
                <a:ea typeface="+mn-lt"/>
                <a:cs typeface="+mn-lt"/>
              </a:rPr>
              <a:t>Sleeping too little or too much</a:t>
            </a:r>
            <a:endParaRPr lang="en-US" dirty="0"/>
          </a:p>
          <a:p>
            <a:r>
              <a:rPr lang="en-US" sz="1300" dirty="0">
                <a:solidFill>
                  <a:srgbClr val="000000"/>
                </a:solidFill>
                <a:ea typeface="+mn-lt"/>
                <a:cs typeface="+mn-lt"/>
              </a:rPr>
              <a:t>Talking or posting about wanting to die</a:t>
            </a:r>
            <a:endParaRPr lang="en-US" dirty="0"/>
          </a:p>
          <a:p>
            <a:r>
              <a:rPr lang="en-US" sz="1300" dirty="0">
                <a:solidFill>
                  <a:srgbClr val="000000"/>
                </a:solidFill>
                <a:ea typeface="+mn-lt"/>
                <a:cs typeface="+mn-lt"/>
              </a:rPr>
              <a:t>Making plans for suicide</a:t>
            </a:r>
            <a:endParaRPr lang="en-US" dirty="0"/>
          </a:p>
          <a:p>
            <a:endParaRPr lang="en-US" dirty="0">
              <a:cs typeface="Calibri"/>
            </a:endParaRPr>
          </a:p>
        </p:txBody>
      </p:sp>
    </p:spTree>
    <p:extLst>
      <p:ext uri="{BB962C8B-B14F-4D97-AF65-F5344CB8AC3E}">
        <p14:creationId xmlns:p14="http://schemas.microsoft.com/office/powerpoint/2010/main" val="54399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99E8-0C31-2A5B-5FBE-FBF9565315C9}"/>
              </a:ext>
            </a:extLst>
          </p:cNvPr>
          <p:cNvSpPr>
            <a:spLocks noGrp="1"/>
          </p:cNvSpPr>
          <p:nvPr>
            <p:ph type="title"/>
          </p:nvPr>
        </p:nvSpPr>
        <p:spPr>
          <a:xfrm>
            <a:off x="480060" y="1555772"/>
            <a:ext cx="2064265" cy="203195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defTabSz="914400">
              <a:lnSpc>
                <a:spcPct val="90000"/>
              </a:lnSpc>
            </a:pPr>
            <a:r>
              <a:rPr lang="en-US" sz="1900" kern="1200">
                <a:solidFill>
                  <a:schemeClr val="bg1"/>
                </a:solidFill>
                <a:latin typeface="+mj-lt"/>
                <a:ea typeface="+mj-ea"/>
                <a:cs typeface="+mj-cs"/>
              </a:rPr>
              <a:t>SAFE-T Assessment</a:t>
            </a:r>
          </a:p>
        </p:txBody>
      </p:sp>
      <p:pic>
        <p:nvPicPr>
          <p:cNvPr id="4" name="Content Placeholder 3" descr="Overland Iop| #1 Intensive Outpatient Programs | Los Angeles Ca Suicidal Ideation Assessment">
            <a:extLst>
              <a:ext uri="{FF2B5EF4-FFF2-40B4-BE49-F238E27FC236}">
                <a16:creationId xmlns:a16="http://schemas.microsoft.com/office/drawing/2014/main" id="{E11B0358-4C6D-595F-7555-1BA3FF29F82F}"/>
              </a:ext>
            </a:extLst>
          </p:cNvPr>
          <p:cNvPicPr>
            <a:picLocks noGrp="1" noChangeAspect="1"/>
          </p:cNvPicPr>
          <p:nvPr>
            <p:ph idx="1"/>
          </p:nvPr>
        </p:nvPicPr>
        <p:blipFill>
          <a:blip r:embed="rId2"/>
          <a:stretch>
            <a:fillRect/>
          </a:stretch>
        </p:blipFill>
        <p:spPr>
          <a:xfrm>
            <a:off x="4568856" y="-1103"/>
            <a:ext cx="2915185" cy="5143164"/>
          </a:xfrm>
          <a:prstGeom prst="rect">
            <a:avLst/>
          </a:prstGeom>
        </p:spPr>
      </p:pic>
    </p:spTree>
    <p:extLst>
      <p:ext uri="{BB962C8B-B14F-4D97-AF65-F5344CB8AC3E}">
        <p14:creationId xmlns:p14="http://schemas.microsoft.com/office/powerpoint/2010/main" val="318177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D7F59-B482-3CFD-70B4-250AA7E726E7}"/>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1900" kern="1200">
                <a:solidFill>
                  <a:srgbClr val="FFFFFF"/>
                </a:solidFill>
                <a:latin typeface="+mj-lt"/>
                <a:ea typeface="+mj-ea"/>
                <a:cs typeface="+mj-cs"/>
              </a:rPr>
              <a:t>SAFE-T Assessment &amp; Evaluation</a:t>
            </a:r>
          </a:p>
        </p:txBody>
      </p:sp>
      <p:pic>
        <p:nvPicPr>
          <p:cNvPr id="4" name="Content Placeholder 3" descr="A close-up of a medical report&#10;&#10;Description automatically generated">
            <a:extLst>
              <a:ext uri="{FF2B5EF4-FFF2-40B4-BE49-F238E27FC236}">
                <a16:creationId xmlns:a16="http://schemas.microsoft.com/office/drawing/2014/main" id="{BB941894-C1E6-64FA-83D5-67029812ECFF}"/>
              </a:ext>
            </a:extLst>
          </p:cNvPr>
          <p:cNvPicPr>
            <a:picLocks noGrp="1" noChangeAspect="1"/>
          </p:cNvPicPr>
          <p:nvPr>
            <p:ph idx="1"/>
          </p:nvPr>
        </p:nvPicPr>
        <p:blipFill>
          <a:blip r:embed="rId2"/>
          <a:stretch>
            <a:fillRect/>
          </a:stretch>
        </p:blipFill>
        <p:spPr>
          <a:xfrm>
            <a:off x="3052951" y="149860"/>
            <a:ext cx="5796034" cy="4852022"/>
          </a:xfrm>
          <a:prstGeom prst="rect">
            <a:avLst/>
          </a:prstGeom>
        </p:spPr>
      </p:pic>
    </p:spTree>
    <p:extLst>
      <p:ext uri="{BB962C8B-B14F-4D97-AF65-F5344CB8AC3E}">
        <p14:creationId xmlns:p14="http://schemas.microsoft.com/office/powerpoint/2010/main" val="422932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EEDA-1E87-49B8-C8FD-9A3D29DA0EB4}"/>
              </a:ext>
            </a:extLst>
          </p:cNvPr>
          <p:cNvSpPr>
            <a:spLocks noGrp="1"/>
          </p:cNvSpPr>
          <p:nvPr>
            <p:ph type="title"/>
          </p:nvPr>
        </p:nvSpPr>
        <p:spPr/>
        <p:txBody>
          <a:bodyPr lIns="91440" tIns="45720" rIns="91440" bIns="45720" anchor="t"/>
          <a:lstStyle/>
          <a:p>
            <a:r>
              <a:rPr lang="en-US" dirty="0"/>
              <a:t>Local Hotlines</a:t>
            </a:r>
          </a:p>
        </p:txBody>
      </p:sp>
      <p:graphicFrame>
        <p:nvGraphicFramePr>
          <p:cNvPr id="5" name="Content Placeholder 4">
            <a:extLst>
              <a:ext uri="{FF2B5EF4-FFF2-40B4-BE49-F238E27FC236}">
                <a16:creationId xmlns:a16="http://schemas.microsoft.com/office/drawing/2014/main" id="{8BB0CF2A-88C6-6FD9-56DD-1605A32D1B2E}"/>
              </a:ext>
            </a:extLst>
          </p:cNvPr>
          <p:cNvGraphicFramePr>
            <a:graphicFrameLocks noGrp="1"/>
          </p:cNvGraphicFramePr>
          <p:nvPr>
            <p:ph idx="1"/>
            <p:extLst>
              <p:ext uri="{D42A27DB-BD31-4B8C-83A1-F6EECF244321}">
                <p14:modId xmlns:p14="http://schemas.microsoft.com/office/powerpoint/2010/main" val="3680166871"/>
              </p:ext>
            </p:extLst>
          </p:nvPr>
        </p:nvGraphicFramePr>
        <p:xfrm>
          <a:off x="1839760" y="1526611"/>
          <a:ext cx="7102242" cy="3913652"/>
        </p:xfrm>
        <a:graphic>
          <a:graphicData uri="http://schemas.openxmlformats.org/drawingml/2006/table">
            <a:tbl>
              <a:tblPr bandRow="1">
                <a:tableStyleId>{5C22544A-7EE6-4342-B048-85BDC9FD1C3A}</a:tableStyleId>
              </a:tblPr>
              <a:tblGrid>
                <a:gridCol w="3551121">
                  <a:extLst>
                    <a:ext uri="{9D8B030D-6E8A-4147-A177-3AD203B41FA5}">
                      <a16:colId xmlns:a16="http://schemas.microsoft.com/office/drawing/2014/main" val="3666685165"/>
                    </a:ext>
                  </a:extLst>
                </a:gridCol>
                <a:gridCol w="3551121">
                  <a:extLst>
                    <a:ext uri="{9D8B030D-6E8A-4147-A177-3AD203B41FA5}">
                      <a16:colId xmlns:a16="http://schemas.microsoft.com/office/drawing/2014/main" val="272241999"/>
                    </a:ext>
                  </a:extLst>
                </a:gridCol>
              </a:tblGrid>
              <a:tr h="696760">
                <a:tc>
                  <a:txBody>
                    <a:bodyPr/>
                    <a:lstStyle/>
                    <a:p>
                      <a:r>
                        <a:rPr lang="en-US" sz="1200" b="1" dirty="0" err="1">
                          <a:effectLst/>
                        </a:rPr>
                        <a:t>re:solve</a:t>
                      </a:r>
                      <a:r>
                        <a:rPr lang="en-US" sz="1200" b="1" dirty="0">
                          <a:effectLst/>
                        </a:rPr>
                        <a:t> Crisis Network</a:t>
                      </a:r>
                      <a:br>
                        <a:rPr lang="en-US" sz="1200" dirty="0">
                          <a:effectLst/>
                        </a:rPr>
                      </a:br>
                      <a:r>
                        <a:rPr lang="en-US" sz="1200" dirty="0">
                          <a:effectLst/>
                        </a:rPr>
                        <a:t>1-888-7-YOU-C</a:t>
                      </a:r>
                      <a:r>
                        <a:rPr lang="en-US" sz="1200" dirty="0">
                          <a:solidFill>
                            <a:srgbClr val="FF0000"/>
                          </a:solidFill>
                          <a:effectLst/>
                        </a:rPr>
                        <a:t>AN (968-226)</a:t>
                      </a:r>
                    </a:p>
                  </a:txBody>
                  <a:tcPr marL="95250" marR="95250" marT="76200" marB="76200">
                    <a:lnL>
                      <a:noFill/>
                    </a:lnL>
                    <a:lnR>
                      <a:noFill/>
                    </a:lnR>
                    <a:lnT>
                      <a:noFill/>
                    </a:lnT>
                    <a:lnB>
                      <a:noFill/>
                    </a:lnB>
                    <a:solidFill>
                      <a:srgbClr val="F8F4EB"/>
                    </a:solidFill>
                  </a:tcPr>
                </a:tc>
                <a:tc>
                  <a:txBody>
                    <a:bodyPr/>
                    <a:lstStyle/>
                    <a:p>
                      <a:r>
                        <a:rPr lang="en-US" sz="1200" b="1" dirty="0">
                          <a:effectLst/>
                        </a:rPr>
                        <a:t>Women's Center and Shelter of Greater Pittsburgh</a:t>
                      </a:r>
                      <a:br>
                        <a:rPr lang="en-US" sz="1200" dirty="0">
                          <a:effectLst/>
                        </a:rPr>
                      </a:br>
                      <a:r>
                        <a:rPr lang="en-US" sz="1200" dirty="0">
                          <a:effectLst/>
                        </a:rPr>
                        <a:t>(412) 687-8005</a:t>
                      </a:r>
                      <a:br>
                        <a:rPr lang="en-US" sz="1200" dirty="0">
                          <a:effectLst/>
                        </a:rPr>
                      </a:br>
                      <a:r>
                        <a:rPr lang="en-US" sz="1200" dirty="0">
                          <a:effectLst/>
                        </a:rPr>
                        <a:t> </a:t>
                      </a:r>
                    </a:p>
                  </a:txBody>
                  <a:tcPr marL="95250" marR="95250" marT="76200" marB="76200">
                    <a:lnL>
                      <a:noFill/>
                    </a:lnL>
                    <a:lnR>
                      <a:noFill/>
                    </a:lnR>
                    <a:lnT>
                      <a:noFill/>
                    </a:lnT>
                    <a:lnB>
                      <a:noFill/>
                    </a:lnB>
                    <a:solidFill>
                      <a:srgbClr val="F8F4EB"/>
                    </a:solidFill>
                  </a:tcPr>
                </a:tc>
                <a:extLst>
                  <a:ext uri="{0D108BD9-81ED-4DB2-BD59-A6C34878D82A}">
                    <a16:rowId xmlns:a16="http://schemas.microsoft.com/office/drawing/2014/main" val="2485336208"/>
                  </a:ext>
                </a:extLst>
              </a:tr>
              <a:tr h="876821">
                <a:tc>
                  <a:txBody>
                    <a:bodyPr/>
                    <a:lstStyle/>
                    <a:p>
                      <a:r>
                        <a:rPr lang="en-US" sz="1200" b="1" dirty="0">
                          <a:effectLst/>
                        </a:rPr>
                        <a:t>Pittsburgh Action Against Rape (PAAR)</a:t>
                      </a:r>
                      <a:br>
                        <a:rPr lang="en-US" sz="1200" dirty="0">
                          <a:effectLst/>
                        </a:rPr>
                      </a:br>
                      <a:r>
                        <a:rPr lang="en-US" sz="1200" dirty="0">
                          <a:effectLst/>
                        </a:rPr>
                        <a:t>Crisis Hotline 1-866-363-7273</a:t>
                      </a:r>
                      <a:br>
                        <a:rPr lang="en-US" sz="1200" dirty="0">
                          <a:effectLst/>
                        </a:rPr>
                      </a:br>
                      <a:r>
                        <a:rPr lang="en-US" sz="1200" dirty="0">
                          <a:effectLst/>
                        </a:rPr>
                        <a:t>General Phone (412) 431-5665</a:t>
                      </a:r>
                      <a:br>
                        <a:rPr lang="en-US" sz="1200" dirty="0">
                          <a:effectLst/>
                        </a:rPr>
                      </a:br>
                      <a:r>
                        <a:rPr lang="en-US" sz="1200" dirty="0">
                          <a:effectLst/>
                        </a:rPr>
                        <a:t> </a:t>
                      </a:r>
                    </a:p>
                  </a:txBody>
                  <a:tcPr marL="95250" marR="95250" marT="76200" marB="76200">
                    <a:lnL>
                      <a:noFill/>
                    </a:lnL>
                    <a:lnR>
                      <a:noFill/>
                    </a:lnR>
                    <a:lnT>
                      <a:noFill/>
                    </a:lnT>
                    <a:lnB>
                      <a:noFill/>
                    </a:lnB>
                    <a:solidFill>
                      <a:srgbClr val="F3EDDF"/>
                    </a:solidFill>
                  </a:tcPr>
                </a:tc>
                <a:tc>
                  <a:txBody>
                    <a:bodyPr/>
                    <a:lstStyle/>
                    <a:p>
                      <a:r>
                        <a:rPr lang="en-US" sz="1200" b="1" dirty="0">
                          <a:effectLst/>
                        </a:rPr>
                        <a:t>Center for Victims of Violent Crime</a:t>
                      </a:r>
                      <a:br>
                        <a:rPr lang="en-US" sz="1200" dirty="0">
                          <a:effectLst/>
                        </a:rPr>
                      </a:br>
                      <a:r>
                        <a:rPr lang="en-US" sz="1200" dirty="0">
                          <a:effectLst/>
                        </a:rPr>
                        <a:t>Crisis Hotline (412) 392-8582</a:t>
                      </a:r>
                      <a:br>
                        <a:rPr lang="en-US" sz="1200" dirty="0">
                          <a:effectLst/>
                        </a:rPr>
                      </a:br>
                      <a:r>
                        <a:rPr lang="en-US" sz="1200" dirty="0">
                          <a:effectLst/>
                        </a:rPr>
                        <a:t>General Phone (412) 482-3240</a:t>
                      </a:r>
                    </a:p>
                  </a:txBody>
                  <a:tcPr marL="95250" marR="95250" marT="76200" marB="76200">
                    <a:lnL>
                      <a:noFill/>
                    </a:lnL>
                    <a:lnR>
                      <a:noFill/>
                    </a:lnR>
                    <a:lnT>
                      <a:noFill/>
                    </a:lnT>
                    <a:lnB>
                      <a:noFill/>
                    </a:lnB>
                    <a:solidFill>
                      <a:srgbClr val="F3EDDF"/>
                    </a:solidFill>
                  </a:tcPr>
                </a:tc>
                <a:extLst>
                  <a:ext uri="{0D108BD9-81ED-4DB2-BD59-A6C34878D82A}">
                    <a16:rowId xmlns:a16="http://schemas.microsoft.com/office/drawing/2014/main" val="3811737789"/>
                  </a:ext>
                </a:extLst>
              </a:tr>
              <a:tr h="876821">
                <a:tc>
                  <a:txBody>
                    <a:bodyPr/>
                    <a:lstStyle/>
                    <a:p>
                      <a:r>
                        <a:rPr lang="en-US" sz="1200" b="1" dirty="0" err="1">
                          <a:effectLst/>
                        </a:rPr>
                        <a:t>Womansplace</a:t>
                      </a:r>
                      <a:r>
                        <a:rPr lang="en-US" sz="1200" b="1" dirty="0">
                          <a:effectLst/>
                        </a:rPr>
                        <a:t>, Inc.</a:t>
                      </a:r>
                      <a:br>
                        <a:rPr lang="en-US" sz="1200" b="1" dirty="0">
                          <a:effectLst/>
                        </a:rPr>
                      </a:br>
                      <a:r>
                        <a:rPr lang="en-US" sz="1200" b="1" dirty="0">
                          <a:effectLst/>
                        </a:rPr>
                        <a:t>(Shelter for Female Victims of Domestic Violence)</a:t>
                      </a:r>
                      <a:br>
                        <a:rPr lang="en-US" sz="1200" dirty="0">
                          <a:effectLst/>
                        </a:rPr>
                      </a:br>
                      <a:r>
                        <a:rPr lang="en-US" sz="1200" dirty="0">
                          <a:effectLst/>
                        </a:rPr>
                        <a:t>1-866-202-5573</a:t>
                      </a:r>
                    </a:p>
                  </a:txBody>
                  <a:tcPr marL="95250" marR="95250" marT="76200" marB="76200">
                    <a:lnL>
                      <a:noFill/>
                    </a:lnL>
                    <a:lnR>
                      <a:noFill/>
                    </a:lnR>
                    <a:lnT>
                      <a:noFill/>
                    </a:lnT>
                    <a:lnB>
                      <a:noFill/>
                    </a:lnB>
                    <a:solidFill>
                      <a:srgbClr val="F8F4EB"/>
                    </a:solidFill>
                  </a:tcPr>
                </a:tc>
                <a:tc>
                  <a:txBody>
                    <a:bodyPr/>
                    <a:lstStyle/>
                    <a:p>
                      <a:r>
                        <a:rPr lang="en-US" sz="1200" b="1" dirty="0">
                          <a:effectLst/>
                        </a:rPr>
                        <a:t>Womanspace East, Inc.</a:t>
                      </a:r>
                      <a:br>
                        <a:rPr lang="en-US" sz="1200" b="1" dirty="0">
                          <a:effectLst/>
                        </a:rPr>
                      </a:br>
                      <a:r>
                        <a:rPr lang="en-US" sz="1200" b="1" dirty="0">
                          <a:effectLst/>
                        </a:rPr>
                        <a:t>(Shelter for Female Victims of Domestic Violence)</a:t>
                      </a:r>
                      <a:br>
                        <a:rPr lang="en-US" sz="1200" dirty="0">
                          <a:effectLst/>
                        </a:rPr>
                      </a:br>
                      <a:r>
                        <a:rPr lang="en-US" sz="1200" dirty="0">
                          <a:effectLst/>
                        </a:rPr>
                        <a:t>(412) 765-2661</a:t>
                      </a:r>
                      <a:br>
                        <a:rPr lang="en-US" sz="1200" dirty="0">
                          <a:effectLst/>
                        </a:rPr>
                      </a:br>
                      <a:r>
                        <a:rPr lang="en-US" sz="1200" dirty="0">
                          <a:effectLst/>
                        </a:rPr>
                        <a:t> </a:t>
                      </a:r>
                    </a:p>
                  </a:txBody>
                  <a:tcPr marL="95250" marR="95250" marT="76200" marB="76200">
                    <a:lnL>
                      <a:noFill/>
                    </a:lnL>
                    <a:lnR>
                      <a:noFill/>
                    </a:lnR>
                    <a:lnT>
                      <a:noFill/>
                    </a:lnT>
                    <a:lnB>
                      <a:noFill/>
                    </a:lnB>
                    <a:solidFill>
                      <a:srgbClr val="F8F4EB"/>
                    </a:solidFill>
                  </a:tcPr>
                </a:tc>
                <a:extLst>
                  <a:ext uri="{0D108BD9-81ED-4DB2-BD59-A6C34878D82A}">
                    <a16:rowId xmlns:a16="http://schemas.microsoft.com/office/drawing/2014/main" val="1813976892"/>
                  </a:ext>
                </a:extLst>
              </a:tr>
              <a:tr h="696760">
                <a:tc>
                  <a:txBody>
                    <a:bodyPr/>
                    <a:lstStyle/>
                    <a:p>
                      <a:r>
                        <a:rPr lang="en-US" sz="1200" b="1" dirty="0">
                          <a:effectLst/>
                        </a:rPr>
                        <a:t>United Way </a:t>
                      </a:r>
                      <a:r>
                        <a:rPr lang="en-US" sz="1200" b="1" err="1">
                          <a:effectLst/>
                        </a:rPr>
                        <a:t>HelpLine</a:t>
                      </a:r>
                      <a:br>
                        <a:rPr lang="en-US" sz="1200" dirty="0">
                          <a:effectLst/>
                        </a:rPr>
                      </a:br>
                      <a:r>
                        <a:rPr lang="en-US" sz="1200" dirty="0">
                          <a:effectLst/>
                        </a:rPr>
                        <a:t>(412) 255-1155</a:t>
                      </a:r>
                      <a:br>
                        <a:rPr lang="en-US" sz="1200" dirty="0">
                          <a:effectLst/>
                        </a:rPr>
                      </a:br>
                      <a:r>
                        <a:rPr lang="en-US" sz="1200" dirty="0">
                          <a:effectLst/>
                        </a:rPr>
                        <a:t> </a:t>
                      </a:r>
                    </a:p>
                  </a:txBody>
                  <a:tcPr marL="95250" marR="95250" marT="76200" marB="76200">
                    <a:lnL>
                      <a:noFill/>
                    </a:lnL>
                    <a:lnR>
                      <a:noFill/>
                    </a:lnR>
                    <a:lnT>
                      <a:noFill/>
                    </a:lnT>
                    <a:lnB>
                      <a:noFill/>
                    </a:lnB>
                    <a:solidFill>
                      <a:srgbClr val="F3EDDF"/>
                    </a:solidFill>
                  </a:tcPr>
                </a:tc>
                <a:tc>
                  <a:txBody>
                    <a:bodyPr/>
                    <a:lstStyle/>
                    <a:p>
                      <a:r>
                        <a:rPr lang="en-US" sz="1200" b="1" dirty="0">
                          <a:effectLst/>
                        </a:rPr>
                        <a:t>Family Resources WARMLINE (Parenting Information)</a:t>
                      </a:r>
                      <a:br>
                        <a:rPr lang="en-US" sz="1200" dirty="0">
                          <a:effectLst/>
                        </a:rPr>
                      </a:br>
                      <a:r>
                        <a:rPr lang="en-US" sz="1200" dirty="0">
                          <a:effectLst/>
                        </a:rPr>
                        <a:t>1-877-927-6596</a:t>
                      </a:r>
                    </a:p>
                  </a:txBody>
                  <a:tcPr marL="95250" marR="95250" marT="76200" marB="76200">
                    <a:lnL>
                      <a:noFill/>
                    </a:lnL>
                    <a:lnR>
                      <a:noFill/>
                    </a:lnR>
                    <a:lnT>
                      <a:noFill/>
                    </a:lnT>
                    <a:lnB>
                      <a:noFill/>
                    </a:lnB>
                    <a:solidFill>
                      <a:srgbClr val="F3EDDF"/>
                    </a:solidFill>
                  </a:tcPr>
                </a:tc>
                <a:extLst>
                  <a:ext uri="{0D108BD9-81ED-4DB2-BD59-A6C34878D82A}">
                    <a16:rowId xmlns:a16="http://schemas.microsoft.com/office/drawing/2014/main" val="1731125990"/>
                  </a:ext>
                </a:extLst>
              </a:tr>
              <a:tr h="743732">
                <a:tc>
                  <a:txBody>
                    <a:bodyPr/>
                    <a:lstStyle/>
                    <a:p>
                      <a:r>
                        <a:rPr lang="en-US" sz="1200" b="1" dirty="0">
                          <a:effectLst/>
                        </a:rPr>
                        <a:t>Allegheny County Health Department - Public Health Emergency Services</a:t>
                      </a:r>
                      <a:br>
                        <a:rPr lang="en-US" sz="1200" dirty="0">
                          <a:effectLst/>
                        </a:rPr>
                      </a:br>
                      <a:r>
                        <a:rPr lang="en-US" sz="1200" dirty="0">
                          <a:effectLst/>
                        </a:rPr>
                        <a:t>(412) 687-2243</a:t>
                      </a:r>
                    </a:p>
                  </a:txBody>
                  <a:tcPr marL="95250" marR="95250" marT="76200" marB="76200">
                    <a:lnL>
                      <a:noFill/>
                    </a:lnL>
                    <a:lnR>
                      <a:noFill/>
                    </a:lnR>
                    <a:lnT>
                      <a:noFill/>
                    </a:lnT>
                    <a:lnB>
                      <a:noFill/>
                    </a:lnB>
                    <a:solidFill>
                      <a:srgbClr val="F8F4EB"/>
                    </a:solidFill>
                  </a:tcPr>
                </a:tc>
                <a:tc>
                  <a:txBody>
                    <a:bodyPr/>
                    <a:lstStyle/>
                    <a:p>
                      <a:endParaRPr lang="en-US" sz="1200" dirty="0"/>
                    </a:p>
                  </a:txBody>
                  <a:tcPr>
                    <a:lnL>
                      <a:noFill/>
                    </a:lnL>
                    <a:lnT>
                      <a:noFill/>
                    </a:lnT>
                  </a:tcPr>
                </a:tc>
                <a:extLst>
                  <a:ext uri="{0D108BD9-81ED-4DB2-BD59-A6C34878D82A}">
                    <a16:rowId xmlns:a16="http://schemas.microsoft.com/office/drawing/2014/main" val="3899724787"/>
                  </a:ext>
                </a:extLst>
              </a:tr>
            </a:tbl>
          </a:graphicData>
        </a:graphic>
      </p:graphicFrame>
    </p:spTree>
    <p:extLst>
      <p:ext uri="{BB962C8B-B14F-4D97-AF65-F5344CB8AC3E}">
        <p14:creationId xmlns:p14="http://schemas.microsoft.com/office/powerpoint/2010/main" val="272823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9FC6-A3AE-6F0A-25A9-5B75FCB0B1ED}"/>
              </a:ext>
            </a:extLst>
          </p:cNvPr>
          <p:cNvSpPr>
            <a:spLocks noGrp="1"/>
          </p:cNvSpPr>
          <p:nvPr>
            <p:ph type="title"/>
          </p:nvPr>
        </p:nvSpPr>
        <p:spPr/>
        <p:txBody>
          <a:bodyPr lIns="91440" tIns="45720" rIns="91440" bIns="45720" anchor="t"/>
          <a:lstStyle/>
          <a:p>
            <a:r>
              <a:rPr lang="en-US" dirty="0"/>
              <a:t>Hotlines, cont'd</a:t>
            </a:r>
          </a:p>
        </p:txBody>
      </p:sp>
      <p:sp>
        <p:nvSpPr>
          <p:cNvPr id="3" name="Content Placeholder 2">
            <a:extLst>
              <a:ext uri="{FF2B5EF4-FFF2-40B4-BE49-F238E27FC236}">
                <a16:creationId xmlns:a16="http://schemas.microsoft.com/office/drawing/2014/main" id="{E39FA52E-2EE2-2CF8-90D4-6D2586D9FCFA}"/>
              </a:ext>
            </a:extLst>
          </p:cNvPr>
          <p:cNvSpPr>
            <a:spLocks noGrp="1"/>
          </p:cNvSpPr>
          <p:nvPr>
            <p:ph idx="1"/>
          </p:nvPr>
        </p:nvSpPr>
        <p:spPr/>
        <p:txBody>
          <a:bodyPr lIns="91440" tIns="45720" rIns="91440" bIns="45720" anchor="t"/>
          <a:lstStyle/>
          <a:p>
            <a:pPr marL="0" indent="0">
              <a:buNone/>
            </a:pPr>
            <a:r>
              <a:rPr lang="en-US" sz="1100" b="1" dirty="0">
                <a:solidFill>
                  <a:srgbClr val="1C2B55"/>
                </a:solidFill>
                <a:latin typeface="Georgia"/>
              </a:rPr>
              <a:t>Pennsylvania State Hotlines</a:t>
            </a:r>
            <a:endParaRPr lang="en-US" sz="1100" b="1">
              <a:cs typeface="Calibri"/>
            </a:endParaRPr>
          </a:p>
          <a:p>
            <a:r>
              <a:rPr lang="en-US" sz="1100" b="1" dirty="0">
                <a:solidFill>
                  <a:srgbClr val="1C2B55"/>
                </a:solidFill>
              </a:rPr>
              <a:t>Office of Mental Health &amp; Substance Abuse Services (</a:t>
            </a:r>
            <a:r>
              <a:rPr lang="en-US" sz="1100" b="1" err="1">
                <a:solidFill>
                  <a:srgbClr val="1C2B55"/>
                </a:solidFill>
              </a:rPr>
              <a:t>OMHSAS</a:t>
            </a:r>
            <a:r>
              <a:rPr lang="en-US" sz="1100" b="1" dirty="0">
                <a:solidFill>
                  <a:srgbClr val="1C2B55"/>
                </a:solidFill>
              </a:rPr>
              <a:t>)</a:t>
            </a:r>
            <a:br>
              <a:rPr lang="en-US" sz="1100" b="1" dirty="0"/>
            </a:br>
            <a:r>
              <a:rPr lang="en-US" sz="1100" b="1" dirty="0">
                <a:solidFill>
                  <a:srgbClr val="1C2B55"/>
                </a:solidFill>
              </a:rPr>
              <a:t>1-877-356-5355</a:t>
            </a:r>
            <a:br>
              <a:rPr lang="en-US" sz="1100" b="1" dirty="0"/>
            </a:br>
            <a:r>
              <a:rPr lang="en-US" sz="1100" b="1" dirty="0">
                <a:solidFill>
                  <a:srgbClr val="1C2B55"/>
                </a:solidFill>
              </a:rPr>
              <a:t> </a:t>
            </a:r>
            <a:endParaRPr lang="en-US" sz="1100">
              <a:cs typeface="Calibri"/>
            </a:endParaRPr>
          </a:p>
          <a:p>
            <a:r>
              <a:rPr lang="en-US" sz="1100" b="1" dirty="0">
                <a:solidFill>
                  <a:srgbClr val="1C2B55"/>
                </a:solidFill>
              </a:rPr>
              <a:t>Childline (PA Child Abuse Hotline)                  </a:t>
            </a:r>
            <a:br>
              <a:rPr lang="en-US" sz="1100" b="1" dirty="0"/>
            </a:br>
            <a:r>
              <a:rPr lang="en-US" sz="1100" b="1" dirty="0">
                <a:solidFill>
                  <a:srgbClr val="1C2B55"/>
                </a:solidFill>
              </a:rPr>
              <a:t>1-800-932-0313</a:t>
            </a:r>
            <a:endParaRPr lang="en-US" sz="1100">
              <a:cs typeface="Calibri"/>
            </a:endParaRPr>
          </a:p>
          <a:p>
            <a:pPr marL="0" indent="0">
              <a:buNone/>
            </a:pPr>
            <a:endParaRPr lang="en-US" sz="1100" dirty="0">
              <a:solidFill>
                <a:srgbClr val="1C2B55"/>
              </a:solidFill>
              <a:latin typeface="Georgia"/>
            </a:endParaRPr>
          </a:p>
          <a:p>
            <a:pPr marL="0" indent="0">
              <a:buNone/>
            </a:pPr>
            <a:r>
              <a:rPr lang="en-US" sz="1100" b="1" dirty="0">
                <a:solidFill>
                  <a:srgbClr val="1C2B55"/>
                </a:solidFill>
                <a:latin typeface="Georgia"/>
              </a:rPr>
              <a:t>National Hotlines</a:t>
            </a:r>
            <a:endParaRPr lang="en-US" sz="1100" b="1" dirty="0">
              <a:cs typeface="Calibri"/>
            </a:endParaRPr>
          </a:p>
          <a:p>
            <a:r>
              <a:rPr lang="en-US" sz="1100" b="1" dirty="0">
                <a:solidFill>
                  <a:srgbClr val="1C2B55"/>
                </a:solidFill>
              </a:rPr>
              <a:t>National </a:t>
            </a:r>
            <a:r>
              <a:rPr lang="en-US" sz="1100" b="1" err="1">
                <a:solidFill>
                  <a:srgbClr val="1C2B55"/>
                </a:solidFill>
              </a:rPr>
              <a:t>Hopeline</a:t>
            </a:r>
            <a:r>
              <a:rPr lang="en-US" sz="1100" b="1" dirty="0">
                <a:solidFill>
                  <a:srgbClr val="1C2B55"/>
                </a:solidFill>
              </a:rPr>
              <a:t> Network (Crisis or Suicidal Thoughts)                            </a:t>
            </a:r>
            <a:br>
              <a:rPr lang="en-US" sz="1100" b="1" dirty="0"/>
            </a:br>
            <a:r>
              <a:rPr lang="en-US" sz="1100" b="1" dirty="0">
                <a:solidFill>
                  <a:srgbClr val="1C2B55"/>
                </a:solidFill>
              </a:rPr>
              <a:t>1-800-784-2433</a:t>
            </a:r>
            <a:br>
              <a:rPr lang="en-US" sz="1100" b="1" dirty="0"/>
            </a:br>
            <a:r>
              <a:rPr lang="en-US" sz="1100" b="1" dirty="0">
                <a:solidFill>
                  <a:srgbClr val="1C2B55"/>
                </a:solidFill>
              </a:rPr>
              <a:t> </a:t>
            </a:r>
            <a:endParaRPr lang="en-US" sz="1100">
              <a:cs typeface="Calibri"/>
            </a:endParaRPr>
          </a:p>
          <a:p>
            <a:r>
              <a:rPr lang="en-US" sz="1100" b="1" dirty="0">
                <a:solidFill>
                  <a:srgbClr val="1C2B55"/>
                </a:solidFill>
              </a:rPr>
              <a:t>Al-Anon/Alateen (Monday - Friday, 8 AM - 6 PM EST)</a:t>
            </a:r>
            <a:br>
              <a:rPr lang="en-US" sz="1100" b="1" dirty="0"/>
            </a:br>
            <a:r>
              <a:rPr lang="en-US" sz="1100" b="1" dirty="0">
                <a:solidFill>
                  <a:srgbClr val="1C2B55"/>
                </a:solidFill>
              </a:rPr>
              <a:t>1-888-425-2666</a:t>
            </a:r>
            <a:endParaRPr lang="en-US" sz="1100">
              <a:cs typeface="Calibri"/>
            </a:endParaRPr>
          </a:p>
          <a:p>
            <a:r>
              <a:rPr lang="en-US" sz="1100" b="1" dirty="0">
                <a:solidFill>
                  <a:srgbClr val="1C2B55"/>
                </a:solidFill>
              </a:rPr>
              <a:t>The Alcohol Hotline</a:t>
            </a:r>
            <a:br>
              <a:rPr lang="en-US" sz="1100" b="1" dirty="0"/>
            </a:br>
            <a:r>
              <a:rPr lang="en-US" sz="1100" b="1" dirty="0">
                <a:solidFill>
                  <a:srgbClr val="1C2B55"/>
                </a:solidFill>
              </a:rPr>
              <a:t>1-800-622-2255</a:t>
            </a:r>
            <a:br>
              <a:rPr lang="en-US" sz="1100" b="1" dirty="0"/>
            </a:br>
            <a:r>
              <a:rPr lang="en-US" sz="1100" b="1" dirty="0">
                <a:solidFill>
                  <a:srgbClr val="1C2B55"/>
                </a:solidFill>
              </a:rPr>
              <a:t> </a:t>
            </a:r>
            <a:endParaRPr lang="en-US" sz="1100">
              <a:cs typeface="Calibri"/>
            </a:endParaRPr>
          </a:p>
          <a:p>
            <a:r>
              <a:rPr lang="en-US" sz="1100" b="1" dirty="0">
                <a:solidFill>
                  <a:srgbClr val="1C2B55"/>
                </a:solidFill>
              </a:rPr>
              <a:t>National Child Abuse Hotline</a:t>
            </a:r>
            <a:br>
              <a:rPr lang="en-US" sz="1100" b="1" dirty="0"/>
            </a:br>
            <a:r>
              <a:rPr lang="en-US" sz="1100" b="1" dirty="0">
                <a:solidFill>
                  <a:srgbClr val="1C2B55"/>
                </a:solidFill>
              </a:rPr>
              <a:t>1-800-422-4453</a:t>
            </a:r>
            <a:endParaRPr lang="en-US" sz="1100">
              <a:cs typeface="Calibri"/>
            </a:endParaRPr>
          </a:p>
          <a:p>
            <a:r>
              <a:rPr lang="en-US" sz="1100" b="1" dirty="0">
                <a:solidFill>
                  <a:srgbClr val="1C2B55"/>
                </a:solidFill>
              </a:rPr>
              <a:t>National Domestic Violence Hotline</a:t>
            </a:r>
            <a:br>
              <a:rPr lang="en-US" sz="1100" b="1" dirty="0"/>
            </a:br>
            <a:r>
              <a:rPr lang="en-US" sz="1100" b="1" dirty="0">
                <a:solidFill>
                  <a:srgbClr val="1C2B55"/>
                </a:solidFill>
              </a:rPr>
              <a:t>1-800-799-SAFE (7233)</a:t>
            </a:r>
            <a:br>
              <a:rPr lang="en-US" sz="1100" b="1" dirty="0"/>
            </a:br>
            <a:r>
              <a:rPr lang="en-US" sz="1100" b="1" dirty="0">
                <a:solidFill>
                  <a:srgbClr val="1C2B55"/>
                </a:solidFill>
              </a:rPr>
              <a:t> </a:t>
            </a:r>
            <a:endParaRPr lang="en-US" sz="1100">
              <a:cs typeface="Calibri"/>
            </a:endParaRPr>
          </a:p>
          <a:p>
            <a:r>
              <a:rPr lang="en-US" sz="1100" b="1" dirty="0">
                <a:solidFill>
                  <a:srgbClr val="1C2B55"/>
                </a:solidFill>
              </a:rPr>
              <a:t>National Victim Center (Victims of Violent Crimes)</a:t>
            </a:r>
            <a:br>
              <a:rPr lang="en-US" sz="1100" b="1" dirty="0"/>
            </a:br>
            <a:r>
              <a:rPr lang="en-US" sz="1100" b="1" dirty="0">
                <a:solidFill>
                  <a:srgbClr val="1C2B55"/>
                </a:solidFill>
              </a:rPr>
              <a:t>1-800-394-2255</a:t>
            </a:r>
            <a:endParaRPr lang="en-US" sz="1100">
              <a:cs typeface="Calibri"/>
            </a:endParaRPr>
          </a:p>
          <a:p>
            <a:r>
              <a:rPr lang="en-US" sz="1100" b="1" dirty="0">
                <a:solidFill>
                  <a:srgbClr val="1C2B55"/>
                </a:solidFill>
              </a:rPr>
              <a:t>Gay &amp; Lesbian National Hotline</a:t>
            </a:r>
            <a:br>
              <a:rPr lang="en-US" sz="1100" b="1" dirty="0"/>
            </a:br>
            <a:r>
              <a:rPr lang="en-US" sz="1100" b="1" dirty="0">
                <a:solidFill>
                  <a:srgbClr val="1C2B55"/>
                </a:solidFill>
              </a:rPr>
              <a:t>(Monday - Friday, 4 PM - 12 AM EST; Saturday, 12 PM - 5 PM EST)</a:t>
            </a:r>
            <a:br>
              <a:rPr lang="en-US" sz="1100" b="1" dirty="0"/>
            </a:br>
            <a:r>
              <a:rPr lang="en-US" sz="1100" b="1" dirty="0">
                <a:solidFill>
                  <a:srgbClr val="1C2B55"/>
                </a:solidFill>
              </a:rPr>
              <a:t>1-888-843-4564</a:t>
            </a:r>
            <a:br>
              <a:rPr lang="en-US" sz="1100" b="1" dirty="0"/>
            </a:br>
            <a:r>
              <a:rPr lang="en-US" sz="1100" b="1" dirty="0">
                <a:solidFill>
                  <a:srgbClr val="1C2B55"/>
                </a:solidFill>
              </a:rPr>
              <a:t> </a:t>
            </a:r>
            <a:endParaRPr lang="en-US" sz="1100">
              <a:cs typeface="Calibri"/>
            </a:endParaRPr>
          </a:p>
          <a:p>
            <a:r>
              <a:rPr lang="en-US" sz="1100" b="1" dirty="0">
                <a:solidFill>
                  <a:srgbClr val="1C2B55"/>
                </a:solidFill>
              </a:rPr>
              <a:t>National Health Information Center</a:t>
            </a:r>
            <a:br>
              <a:rPr lang="en-US" sz="1100" b="1" dirty="0"/>
            </a:br>
            <a:r>
              <a:rPr lang="en-US" sz="1100" b="1" dirty="0">
                <a:solidFill>
                  <a:srgbClr val="1C2B55"/>
                </a:solidFill>
              </a:rPr>
              <a:t>1-800-336-4797</a:t>
            </a:r>
            <a:endParaRPr lang="en-US" sz="1100">
              <a:cs typeface="Calibri"/>
            </a:endParaRPr>
          </a:p>
          <a:p>
            <a:r>
              <a:rPr lang="en-US" sz="1100" b="1" dirty="0">
                <a:solidFill>
                  <a:srgbClr val="1C2B55"/>
                </a:solidFill>
              </a:rPr>
              <a:t>National Poison Control</a:t>
            </a:r>
            <a:br>
              <a:rPr lang="en-US" sz="1100" b="1" dirty="0"/>
            </a:br>
            <a:r>
              <a:rPr lang="en-US" sz="1100" b="1" dirty="0">
                <a:solidFill>
                  <a:srgbClr val="1C2B55"/>
                </a:solidFill>
              </a:rPr>
              <a:t>1-800-222-1222</a:t>
            </a:r>
            <a:endParaRPr lang="en-US" sz="1100">
              <a:cs typeface="Calibri"/>
            </a:endParaRPr>
          </a:p>
          <a:p>
            <a:r>
              <a:rPr lang="en-US" sz="1100" b="1" dirty="0">
                <a:solidFill>
                  <a:srgbClr val="1C2B55"/>
                </a:solidFill>
              </a:rPr>
              <a:t>National Suicide Prevention Lifeline</a:t>
            </a:r>
            <a:br>
              <a:rPr lang="en-US" sz="1100" b="1" dirty="0"/>
            </a:br>
            <a:r>
              <a:rPr lang="en-US" sz="1100" b="1" dirty="0">
                <a:solidFill>
                  <a:srgbClr val="1C2B55"/>
                </a:solidFill>
              </a:rPr>
              <a:t>1-800-273-TALK (8255)</a:t>
            </a:r>
            <a:endParaRPr lang="en-US" sz="1100">
              <a:cs typeface="Calibri"/>
            </a:endParaRPr>
          </a:p>
          <a:p>
            <a:r>
              <a:rPr lang="en-US" sz="1100" b="1" dirty="0">
                <a:solidFill>
                  <a:srgbClr val="1C2B55"/>
                </a:solidFill>
              </a:rPr>
              <a:t>RAINN (Rape Abuse &amp; Incest National Network)</a:t>
            </a:r>
            <a:br>
              <a:rPr lang="en-US" sz="1100" b="1" dirty="0"/>
            </a:br>
            <a:r>
              <a:rPr lang="en-US" sz="1100" b="1" dirty="0">
                <a:solidFill>
                  <a:srgbClr val="1C2B55"/>
                </a:solidFill>
              </a:rPr>
              <a:t>1-800-656-HOPE (4673)</a:t>
            </a:r>
            <a:endParaRPr lang="en-US" sz="1100">
              <a:cs typeface="Calibri"/>
            </a:endParaRPr>
          </a:p>
          <a:p>
            <a:endParaRPr lang="en-US" sz="1100" dirty="0">
              <a:cs typeface="Calibri"/>
            </a:endParaRPr>
          </a:p>
        </p:txBody>
      </p:sp>
    </p:spTree>
    <p:extLst>
      <p:ext uri="{BB962C8B-B14F-4D97-AF65-F5344CB8AC3E}">
        <p14:creationId xmlns:p14="http://schemas.microsoft.com/office/powerpoint/2010/main" val="3689885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A547-057D-C14C-3D71-6A4EE8AF06B0}"/>
              </a:ext>
            </a:extLst>
          </p:cNvPr>
          <p:cNvSpPr>
            <a:spLocks noGrp="1"/>
          </p:cNvSpPr>
          <p:nvPr>
            <p:ph type="title"/>
          </p:nvPr>
        </p:nvSpPr>
        <p:spPr/>
        <p:txBody>
          <a:bodyPr lIns="91440" tIns="45720" rIns="91440" bIns="45720" anchor="t"/>
          <a:lstStyle/>
          <a:p>
            <a:r>
              <a:rPr lang="en-US" dirty="0"/>
              <a:t>Grief and Suicide: Special Considerations</a:t>
            </a:r>
          </a:p>
        </p:txBody>
      </p:sp>
      <p:sp>
        <p:nvSpPr>
          <p:cNvPr id="3" name="Content Placeholder 2">
            <a:extLst>
              <a:ext uri="{FF2B5EF4-FFF2-40B4-BE49-F238E27FC236}">
                <a16:creationId xmlns:a16="http://schemas.microsoft.com/office/drawing/2014/main" id="{71AF6486-044D-6DC3-1DB3-3E6CDBDA2ACE}"/>
              </a:ext>
            </a:extLst>
          </p:cNvPr>
          <p:cNvSpPr>
            <a:spLocks noGrp="1"/>
          </p:cNvSpPr>
          <p:nvPr>
            <p:ph idx="1"/>
          </p:nvPr>
        </p:nvSpPr>
        <p:spPr>
          <a:xfrm>
            <a:off x="385638" y="2136588"/>
            <a:ext cx="8229600" cy="2596016"/>
          </a:xfrm>
        </p:spPr>
        <p:txBody>
          <a:bodyPr lIns="91440" tIns="45720" rIns="91440" bIns="45720" anchor="t"/>
          <a:lstStyle/>
          <a:p>
            <a:r>
              <a:rPr lang="en-US" dirty="0">
                <a:cs typeface="Calibri"/>
              </a:rPr>
              <a:t>Traumatic Grief</a:t>
            </a:r>
          </a:p>
          <a:p>
            <a:r>
              <a:rPr lang="en-US" dirty="0">
                <a:cs typeface="Calibri"/>
              </a:rPr>
              <a:t>Underlying condition (mental health/medical)</a:t>
            </a:r>
          </a:p>
          <a:p>
            <a:r>
              <a:rPr lang="en-US" dirty="0">
                <a:cs typeface="Calibri"/>
              </a:rPr>
              <a:t>Immediate action may be appropriate</a:t>
            </a:r>
          </a:p>
          <a:p>
            <a:r>
              <a:rPr lang="en-US" dirty="0">
                <a:cs typeface="Calibri"/>
              </a:rPr>
              <a:t>Language (died from or by suicide)</a:t>
            </a:r>
          </a:p>
        </p:txBody>
      </p:sp>
    </p:spTree>
    <p:extLst>
      <p:ext uri="{BB962C8B-B14F-4D97-AF65-F5344CB8AC3E}">
        <p14:creationId xmlns:p14="http://schemas.microsoft.com/office/powerpoint/2010/main" val="95274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F434-8307-DEF4-ABAB-2986F99EB6A6}"/>
              </a:ext>
            </a:extLst>
          </p:cNvPr>
          <p:cNvSpPr>
            <a:spLocks noGrp="1"/>
          </p:cNvSpPr>
          <p:nvPr>
            <p:ph type="title"/>
          </p:nvPr>
        </p:nvSpPr>
        <p:spPr/>
        <p:txBody>
          <a:bodyPr lIns="91440" tIns="45720" rIns="91440" bIns="45720" anchor="ctr"/>
          <a:lstStyle/>
          <a:p>
            <a:r>
              <a:rPr lang="en-US" dirty="0">
                <a:latin typeface="Arial"/>
                <a:cs typeface="Arial"/>
              </a:rPr>
              <a:t>Grief and Suicide: Special Considerations</a:t>
            </a:r>
            <a:endParaRPr lang="en-US" dirty="0"/>
          </a:p>
        </p:txBody>
      </p:sp>
      <p:sp>
        <p:nvSpPr>
          <p:cNvPr id="3" name="Content Placeholder 2">
            <a:extLst>
              <a:ext uri="{FF2B5EF4-FFF2-40B4-BE49-F238E27FC236}">
                <a16:creationId xmlns:a16="http://schemas.microsoft.com/office/drawing/2014/main" id="{4F4A92C5-AAC7-1424-1AF3-172703F44A19}"/>
              </a:ext>
            </a:extLst>
          </p:cNvPr>
          <p:cNvSpPr>
            <a:spLocks noGrp="1"/>
          </p:cNvSpPr>
          <p:nvPr>
            <p:ph idx="1"/>
          </p:nvPr>
        </p:nvSpPr>
        <p:spPr/>
        <p:txBody>
          <a:bodyPr lIns="91440" tIns="45720" rIns="91440" bIns="45720" anchor="t"/>
          <a:lstStyle/>
          <a:p>
            <a:r>
              <a:rPr lang="en-US" sz="1200" b="1" i="1" dirty="0">
                <a:latin typeface="Arial"/>
                <a:cs typeface="Arial"/>
              </a:rPr>
              <a:t>Traumatic aftermath</a:t>
            </a:r>
            <a:endParaRPr lang="en-US" dirty="0">
              <a:latin typeface="Arial"/>
              <a:cs typeface="Arial"/>
            </a:endParaRPr>
          </a:p>
          <a:p>
            <a:pPr lvl="1">
              <a:buFont typeface="Courier New"/>
              <a:buChar char="o"/>
            </a:pPr>
            <a:r>
              <a:rPr lang="en-US" sz="800" dirty="0">
                <a:solidFill>
                  <a:srgbClr val="1E1E1E"/>
                </a:solidFill>
                <a:latin typeface="Arial"/>
                <a:cs typeface="Arial"/>
              </a:rPr>
              <a:t>sudden, sometimes violent, unexpected</a:t>
            </a:r>
            <a:endParaRPr lang="en-US" dirty="0">
              <a:latin typeface="Arial"/>
              <a:cs typeface="Arial"/>
            </a:endParaRPr>
          </a:p>
          <a:p>
            <a:pPr lvl="1">
              <a:buFont typeface="Courier New"/>
              <a:buChar char="o"/>
            </a:pPr>
            <a:r>
              <a:rPr lang="en-US" sz="800" dirty="0">
                <a:solidFill>
                  <a:srgbClr val="1E1E1E"/>
                </a:solidFill>
                <a:latin typeface="Arial"/>
                <a:cs typeface="Arial"/>
              </a:rPr>
              <a:t> survivors may need to deal with the police or handle press inquiries</a:t>
            </a:r>
            <a:endParaRPr lang="en-US" dirty="0">
              <a:latin typeface="Arial"/>
              <a:cs typeface="Arial"/>
            </a:endParaRPr>
          </a:p>
          <a:p>
            <a:pPr lvl="1">
              <a:buFont typeface="Courier New"/>
              <a:buChar char="o"/>
            </a:pPr>
            <a:r>
              <a:rPr lang="en-US" sz="1200" dirty="0">
                <a:solidFill>
                  <a:srgbClr val="1E1E1E"/>
                </a:solidFill>
                <a:latin typeface="Arial"/>
                <a:cs typeface="Arial"/>
              </a:rPr>
              <a:t>recurring thoughts of the death/circumstances</a:t>
            </a:r>
            <a:endParaRPr lang="en-US" dirty="0">
              <a:latin typeface="Arial"/>
              <a:cs typeface="Arial"/>
            </a:endParaRPr>
          </a:p>
          <a:p>
            <a:pPr lvl="1">
              <a:buFont typeface="Courier New"/>
              <a:buChar char="o"/>
            </a:pPr>
            <a:r>
              <a:rPr lang="en-US" sz="1200" dirty="0">
                <a:solidFill>
                  <a:srgbClr val="1E1E1E"/>
                </a:solidFill>
                <a:latin typeface="Arial"/>
                <a:cs typeface="Arial"/>
              </a:rPr>
              <a:t>may develop post-traumatic stress disorder (PTSD)</a:t>
            </a:r>
          </a:p>
          <a:p>
            <a:r>
              <a:rPr lang="en-US" sz="1200" b="1" i="1" dirty="0">
                <a:latin typeface="Arial"/>
                <a:cs typeface="Arial"/>
              </a:rPr>
              <a:t>Stigma, shame, and isolation</a:t>
            </a:r>
            <a:endParaRPr lang="en-US" dirty="0">
              <a:latin typeface="Arial"/>
              <a:cs typeface="Arial"/>
            </a:endParaRPr>
          </a:p>
          <a:p>
            <a:pPr lvl="1">
              <a:buFont typeface="Courier New"/>
              <a:buChar char="o"/>
            </a:pPr>
            <a:r>
              <a:rPr lang="en-US" sz="800" dirty="0">
                <a:solidFill>
                  <a:srgbClr val="1E1E1E"/>
                </a:solidFill>
                <a:latin typeface="Arial"/>
                <a:cs typeface="Arial"/>
              </a:rPr>
              <a:t>stigma attached to mental illness</a:t>
            </a:r>
            <a:endParaRPr lang="en-US" dirty="0">
              <a:latin typeface="Arial"/>
              <a:cs typeface="Arial"/>
            </a:endParaRPr>
          </a:p>
          <a:p>
            <a:pPr lvl="1">
              <a:buFont typeface="Courier New"/>
              <a:buChar char="o"/>
            </a:pPr>
            <a:r>
              <a:rPr lang="en-US" sz="800" dirty="0">
                <a:solidFill>
                  <a:srgbClr val="1E1E1E"/>
                </a:solidFill>
                <a:latin typeface="Arial"/>
                <a:cs typeface="Arial"/>
              </a:rPr>
              <a:t> many religions specifically condemn the act as a sin</a:t>
            </a:r>
            <a:endParaRPr lang="en-US" dirty="0">
              <a:latin typeface="Arial"/>
              <a:cs typeface="Arial"/>
            </a:endParaRPr>
          </a:p>
          <a:p>
            <a:pPr lvl="1">
              <a:buFont typeface="Courier New"/>
              <a:buChar char="o"/>
            </a:pPr>
            <a:r>
              <a:rPr lang="en-US" sz="800" dirty="0">
                <a:solidFill>
                  <a:srgbClr val="1E1E1E"/>
                </a:solidFill>
                <a:latin typeface="Arial"/>
                <a:cs typeface="Arial"/>
              </a:rPr>
              <a:t>survivors may be reluctant to acknowledge or disclose the circumstances of such a death</a:t>
            </a:r>
            <a:endParaRPr lang="en-US" dirty="0">
              <a:latin typeface="Arial"/>
              <a:cs typeface="Arial"/>
            </a:endParaRPr>
          </a:p>
          <a:p>
            <a:pPr lvl="1">
              <a:buFont typeface="Courier New"/>
              <a:buChar char="o"/>
            </a:pPr>
            <a:r>
              <a:rPr lang="en-US" sz="800" dirty="0">
                <a:solidFill>
                  <a:srgbClr val="1E1E1E"/>
                </a:solidFill>
                <a:latin typeface="Arial"/>
                <a:cs typeface="Arial"/>
              </a:rPr>
              <a:t>family differences over how to privately or publicly discuss the death undermine a family's ability to provide mutual support.</a:t>
            </a:r>
            <a:endParaRPr lang="en-US" dirty="0">
              <a:latin typeface="Arial"/>
              <a:cs typeface="Arial"/>
            </a:endParaRPr>
          </a:p>
          <a:p>
            <a:r>
              <a:rPr lang="en-US" sz="1200" b="1" i="1" dirty="0">
                <a:latin typeface="Arial"/>
                <a:cs typeface="Arial"/>
              </a:rPr>
              <a:t>Mixed emotions</a:t>
            </a:r>
            <a:endParaRPr lang="en-US" dirty="0">
              <a:latin typeface="Arial"/>
              <a:cs typeface="Arial"/>
            </a:endParaRPr>
          </a:p>
          <a:p>
            <a:pPr lvl="1">
              <a:buFont typeface="Courier New"/>
              <a:buChar char="o"/>
            </a:pPr>
            <a:r>
              <a:rPr lang="en-US" sz="800" dirty="0">
                <a:solidFill>
                  <a:srgbClr val="1E1E1E"/>
                </a:solidFill>
                <a:latin typeface="Arial"/>
                <a:cs typeface="Arial"/>
              </a:rPr>
              <a:t>victim and "perpetrator" are one</a:t>
            </a:r>
            <a:endParaRPr lang="en-US" dirty="0">
              <a:latin typeface="Arial"/>
              <a:cs typeface="Arial"/>
            </a:endParaRPr>
          </a:p>
          <a:p>
            <a:pPr lvl="1">
              <a:buFont typeface="Courier New"/>
              <a:buChar char="o"/>
            </a:pPr>
            <a:r>
              <a:rPr lang="en-US" sz="800" dirty="0">
                <a:solidFill>
                  <a:srgbClr val="1E1E1E"/>
                </a:solidFill>
                <a:latin typeface="Arial"/>
                <a:cs typeface="Arial"/>
              </a:rPr>
              <a:t> feelings anger, rejection, and abandonment may be particularly acute</a:t>
            </a:r>
            <a:endParaRPr lang="en-US" dirty="0">
              <a:latin typeface="Arial"/>
              <a:cs typeface="Arial"/>
            </a:endParaRPr>
          </a:p>
          <a:p>
            <a:r>
              <a:rPr lang="en-US" sz="1200" b="1" i="1" dirty="0">
                <a:latin typeface="Arial"/>
                <a:cs typeface="Arial"/>
              </a:rPr>
              <a:t>Need for reason, the "why", the "what ifs"</a:t>
            </a:r>
            <a:endParaRPr lang="en-US" dirty="0">
              <a:latin typeface="Arial"/>
              <a:cs typeface="Arial"/>
            </a:endParaRPr>
          </a:p>
          <a:p>
            <a:r>
              <a:rPr lang="en-US" sz="1200" b="1" i="1" dirty="0">
                <a:latin typeface="Arial"/>
                <a:cs typeface="Arial"/>
              </a:rPr>
              <a:t>Increased risk for survivors</a:t>
            </a:r>
            <a:endParaRPr lang="en-US" sz="1200" dirty="0">
              <a:solidFill>
                <a:srgbClr val="1E1E1E"/>
              </a:solidFill>
            </a:endParaRPr>
          </a:p>
        </p:txBody>
      </p:sp>
    </p:spTree>
    <p:extLst>
      <p:ext uri="{BB962C8B-B14F-4D97-AF65-F5344CB8AC3E}">
        <p14:creationId xmlns:p14="http://schemas.microsoft.com/office/powerpoint/2010/main" val="149895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lstStyle/>
          <a:p>
            <a:r>
              <a:rPr lang="en-US" sz="4000" dirty="0">
                <a:latin typeface="Arial"/>
                <a:cs typeface="Arial"/>
              </a:rPr>
              <a:t>Navigating Grief and Suicide as a </a:t>
            </a:r>
            <a:r>
              <a:rPr lang="en-US" sz="4000">
                <a:latin typeface="Arial"/>
                <a:cs typeface="Arial"/>
              </a:rPr>
              <a:t>Behavioral Health Provider</a:t>
            </a:r>
            <a:endParaRPr lang="en-US" sz="4000"/>
          </a:p>
        </p:txBody>
      </p:sp>
      <p:sp>
        <p:nvSpPr>
          <p:cNvPr id="3" name="Subtitle 2"/>
          <p:cNvSpPr>
            <a:spLocks noGrp="1"/>
          </p:cNvSpPr>
          <p:nvPr>
            <p:ph type="subTitle" idx="1"/>
          </p:nvPr>
        </p:nvSpPr>
        <p:spPr>
          <a:xfrm>
            <a:off x="1199367" y="3568038"/>
            <a:ext cx="6753094" cy="742950"/>
          </a:xfrm>
        </p:spPr>
        <p:txBody>
          <a:bodyPr lIns="91440" tIns="45720" rIns="91440" bIns="45720" anchor="ctr"/>
          <a:lstStyle/>
          <a:p>
            <a:r>
              <a:rPr lang="en-US">
                <a:latin typeface="Arial"/>
                <a:cs typeface="Arial"/>
              </a:rPr>
              <a:t>Elizabeth Schandelmeier, LCSW, APHSW-C, FT</a:t>
            </a:r>
            <a:endParaRPr lang="en-US"/>
          </a:p>
        </p:txBody>
      </p:sp>
    </p:spTree>
    <p:extLst>
      <p:ext uri="{BB962C8B-B14F-4D97-AF65-F5344CB8AC3E}">
        <p14:creationId xmlns:p14="http://schemas.microsoft.com/office/powerpoint/2010/main" val="163942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B99C-14A6-6895-D57A-B04F95AD73CE}"/>
              </a:ext>
            </a:extLst>
          </p:cNvPr>
          <p:cNvSpPr>
            <a:spLocks noGrp="1"/>
          </p:cNvSpPr>
          <p:nvPr>
            <p:ph type="title"/>
          </p:nvPr>
        </p:nvSpPr>
        <p:spPr>
          <a:xfrm>
            <a:off x="457200" y="606926"/>
            <a:ext cx="8229600" cy="647030"/>
          </a:xfrm>
        </p:spPr>
        <p:txBody>
          <a:bodyPr lIns="91440" tIns="45720" rIns="91440" bIns="45720" anchor="ctr"/>
          <a:lstStyle/>
          <a:p>
            <a:r>
              <a:rPr lang="en-US" dirty="0">
                <a:latin typeface="Arial"/>
                <a:cs typeface="Arial"/>
              </a:rPr>
              <a:t>Grief and Suicide: Supporting Clients</a:t>
            </a:r>
            <a:endParaRPr lang="en-US" dirty="0"/>
          </a:p>
        </p:txBody>
      </p:sp>
      <p:sp>
        <p:nvSpPr>
          <p:cNvPr id="3" name="Content Placeholder 2">
            <a:extLst>
              <a:ext uri="{FF2B5EF4-FFF2-40B4-BE49-F238E27FC236}">
                <a16:creationId xmlns:a16="http://schemas.microsoft.com/office/drawing/2014/main" id="{8EECC7CD-BF2A-764C-357C-34720D2EF663}"/>
              </a:ext>
            </a:extLst>
          </p:cNvPr>
          <p:cNvSpPr>
            <a:spLocks noGrp="1"/>
          </p:cNvSpPr>
          <p:nvPr>
            <p:ph idx="1"/>
          </p:nvPr>
        </p:nvSpPr>
        <p:spPr>
          <a:xfrm>
            <a:off x="457200" y="1142637"/>
            <a:ext cx="8229600" cy="3216255"/>
          </a:xfrm>
        </p:spPr>
        <p:txBody>
          <a:bodyPr lIns="91440" tIns="45720" rIns="91440" bIns="45720" anchor="t"/>
          <a:lstStyle/>
          <a:p>
            <a:pPr marL="0" indent="0">
              <a:buNone/>
            </a:pPr>
            <a:r>
              <a:rPr lang="en-US" dirty="0">
                <a:latin typeface="Arial"/>
                <a:cs typeface="Arial"/>
              </a:rPr>
              <a:t>TALKING POINTS</a:t>
            </a:r>
            <a:endParaRPr lang="en-US" dirty="0"/>
          </a:p>
          <a:p>
            <a:r>
              <a:rPr lang="en-US" dirty="0">
                <a:latin typeface="Arial"/>
                <a:cs typeface="Arial"/>
              </a:rPr>
              <a:t>Ask clients what they know and how they feel</a:t>
            </a:r>
            <a:endParaRPr lang="en-US" dirty="0"/>
          </a:p>
          <a:p>
            <a:r>
              <a:rPr lang="en-US" dirty="0">
                <a:latin typeface="Arial"/>
                <a:cs typeface="Arial"/>
              </a:rPr>
              <a:t>Give accurate information about suicide</a:t>
            </a:r>
            <a:endParaRPr lang="en-US" dirty="0"/>
          </a:p>
          <a:p>
            <a:r>
              <a:rPr lang="en-US" dirty="0">
                <a:latin typeface="Arial"/>
                <a:cs typeface="Arial"/>
              </a:rPr>
              <a:t>Do not talk about the method</a:t>
            </a:r>
            <a:endParaRPr lang="en-US" dirty="0"/>
          </a:p>
          <a:p>
            <a:r>
              <a:rPr lang="en-US" dirty="0">
                <a:latin typeface="Arial"/>
                <a:cs typeface="Arial"/>
              </a:rPr>
              <a:t>Avoid blaming and scapegoating</a:t>
            </a:r>
            <a:endParaRPr lang="en-US" dirty="0"/>
          </a:p>
          <a:p>
            <a:r>
              <a:rPr lang="en-US" dirty="0">
                <a:latin typeface="Arial"/>
                <a:cs typeface="Arial"/>
              </a:rPr>
              <a:t>Address anger: one can be angry at someone’s behavior and still care deeply</a:t>
            </a:r>
            <a:endParaRPr lang="en-US" dirty="0"/>
          </a:p>
          <a:p>
            <a:r>
              <a:rPr lang="en-US" dirty="0">
                <a:latin typeface="Arial"/>
                <a:cs typeface="Arial"/>
              </a:rPr>
              <a:t>Address feelings of responsibility</a:t>
            </a:r>
            <a:endParaRPr lang="en-US" dirty="0"/>
          </a:p>
          <a:p>
            <a:r>
              <a:rPr lang="en-US" dirty="0">
                <a:latin typeface="Arial"/>
                <a:cs typeface="Arial"/>
              </a:rPr>
              <a:t>Encourage help-seeking behavior and self-care</a:t>
            </a:r>
            <a:endParaRPr lang="en-US" dirty="0"/>
          </a:p>
        </p:txBody>
      </p:sp>
    </p:spTree>
    <p:extLst>
      <p:ext uri="{BB962C8B-B14F-4D97-AF65-F5344CB8AC3E}">
        <p14:creationId xmlns:p14="http://schemas.microsoft.com/office/powerpoint/2010/main" val="14817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BCBC-E770-CF5B-038E-FF5C3468270C}"/>
              </a:ext>
            </a:extLst>
          </p:cNvPr>
          <p:cNvSpPr>
            <a:spLocks noGrp="1"/>
          </p:cNvSpPr>
          <p:nvPr>
            <p:ph type="title"/>
          </p:nvPr>
        </p:nvSpPr>
        <p:spPr>
          <a:xfrm>
            <a:off x="457200" y="641483"/>
            <a:ext cx="8229600" cy="647030"/>
          </a:xfrm>
        </p:spPr>
        <p:txBody>
          <a:bodyPr lIns="91440" tIns="45720" rIns="91440" bIns="45720" anchor="ctr"/>
          <a:lstStyle/>
          <a:p>
            <a:r>
              <a:rPr lang="en-US" dirty="0">
                <a:latin typeface="Arial"/>
                <a:cs typeface="Arial"/>
              </a:rPr>
              <a:t>Grief and Suicide: Group Settings</a:t>
            </a:r>
            <a:endParaRPr lang="en-US" dirty="0"/>
          </a:p>
        </p:txBody>
      </p:sp>
      <p:sp>
        <p:nvSpPr>
          <p:cNvPr id="3" name="Content Placeholder 2">
            <a:extLst>
              <a:ext uri="{FF2B5EF4-FFF2-40B4-BE49-F238E27FC236}">
                <a16:creationId xmlns:a16="http://schemas.microsoft.com/office/drawing/2014/main" id="{CFCE72C0-A365-C267-C5A3-7B7F0E54047E}"/>
              </a:ext>
            </a:extLst>
          </p:cNvPr>
          <p:cNvSpPr>
            <a:spLocks noGrp="1"/>
          </p:cNvSpPr>
          <p:nvPr>
            <p:ph idx="1"/>
          </p:nvPr>
        </p:nvSpPr>
        <p:spPr>
          <a:xfrm>
            <a:off x="385638" y="1169345"/>
            <a:ext cx="8229600" cy="3216255"/>
          </a:xfrm>
        </p:spPr>
        <p:txBody>
          <a:bodyPr lIns="91440" tIns="45720" rIns="91440" bIns="45720" anchor="t"/>
          <a:lstStyle/>
          <a:p>
            <a:r>
              <a:rPr lang="en-US" sz="1600" dirty="0">
                <a:latin typeface="Arial"/>
                <a:cs typeface="Arial"/>
              </a:rPr>
              <a:t>Discourage speculation/rumors/gossip</a:t>
            </a:r>
            <a:endParaRPr lang="en-US" sz="1600" dirty="0"/>
          </a:p>
          <a:p>
            <a:r>
              <a:rPr lang="en-US" sz="1600" dirty="0">
                <a:latin typeface="Arial"/>
                <a:cs typeface="Arial"/>
              </a:rPr>
              <a:t>Do not provide details</a:t>
            </a:r>
            <a:endParaRPr lang="en-US" sz="1600" dirty="0"/>
          </a:p>
          <a:p>
            <a:r>
              <a:rPr lang="en-US" sz="1600" dirty="0">
                <a:latin typeface="Arial"/>
                <a:cs typeface="Arial"/>
              </a:rPr>
              <a:t>Protect the client’s privacy – confidentiality regulations continue to apply even after the death of a patient</a:t>
            </a:r>
            <a:endParaRPr lang="en-US" sz="1600" dirty="0"/>
          </a:p>
          <a:p>
            <a:r>
              <a:rPr lang="en-US" sz="1600" dirty="0">
                <a:latin typeface="Arial"/>
                <a:cs typeface="Arial"/>
              </a:rPr>
              <a:t>Focus on remembering the client, discussing feelings and reactions, and promoting help seeking behavior</a:t>
            </a:r>
            <a:endParaRPr lang="en-US" sz="1600" dirty="0"/>
          </a:p>
          <a:p>
            <a:r>
              <a:rPr lang="en-US" sz="1600" dirty="0">
                <a:latin typeface="Arial"/>
                <a:cs typeface="Arial"/>
              </a:rPr>
              <a:t>Validate the feelings of the group – mixed reactions, fears of “being next,” signs of traumatic stress</a:t>
            </a:r>
            <a:endParaRPr lang="en-US" sz="1600" dirty="0"/>
          </a:p>
          <a:p>
            <a:r>
              <a:rPr lang="en-US" sz="1600" dirty="0">
                <a:latin typeface="Arial"/>
                <a:cs typeface="Arial"/>
              </a:rPr>
              <a:t>Gently redirect conversations with irrelevant or potentially hurtful statements</a:t>
            </a:r>
            <a:endParaRPr lang="en-US" sz="1600" dirty="0"/>
          </a:p>
          <a:p>
            <a:r>
              <a:rPr lang="en-US" sz="1600" dirty="0">
                <a:latin typeface="Arial"/>
                <a:cs typeface="Arial"/>
              </a:rPr>
              <a:t>Emphasize that there is always help available when someone needs it.</a:t>
            </a:r>
            <a:endParaRPr lang="en-US" sz="1600" dirty="0"/>
          </a:p>
          <a:p>
            <a:r>
              <a:rPr lang="en-US" sz="1600" dirty="0">
                <a:latin typeface="Arial"/>
                <a:cs typeface="Arial"/>
              </a:rPr>
              <a:t>Provide immediate individual response immediately to any client who appears to be especially impacted by the news</a:t>
            </a:r>
            <a:endParaRPr lang="en-US" sz="1600" dirty="0"/>
          </a:p>
          <a:p>
            <a:r>
              <a:rPr lang="en-US" sz="1600" dirty="0">
                <a:latin typeface="Arial"/>
                <a:cs typeface="Arial"/>
              </a:rPr>
              <a:t>Pay attention to clients who might be at increased suicide risk</a:t>
            </a:r>
            <a:endParaRPr lang="en-US" sz="1600" dirty="0"/>
          </a:p>
          <a:p>
            <a:endParaRPr lang="en-US" sz="1600" dirty="0"/>
          </a:p>
        </p:txBody>
      </p:sp>
    </p:spTree>
    <p:extLst>
      <p:ext uri="{BB962C8B-B14F-4D97-AF65-F5344CB8AC3E}">
        <p14:creationId xmlns:p14="http://schemas.microsoft.com/office/powerpoint/2010/main" val="147194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D89D-3A1A-BFFE-A07A-3451DB469EB9}"/>
              </a:ext>
            </a:extLst>
          </p:cNvPr>
          <p:cNvSpPr>
            <a:spLocks noGrp="1"/>
          </p:cNvSpPr>
          <p:nvPr>
            <p:ph type="title"/>
          </p:nvPr>
        </p:nvSpPr>
        <p:spPr>
          <a:xfrm>
            <a:off x="516835" y="500110"/>
            <a:ext cx="8229600" cy="857250"/>
          </a:xfrm>
        </p:spPr>
        <p:txBody>
          <a:bodyPr lIns="91440" tIns="45720" rIns="91440" bIns="45720" anchor="t"/>
          <a:lstStyle/>
          <a:p>
            <a:r>
              <a:rPr lang="en-US" dirty="0"/>
              <a:t>Grief and Suicide: Family Contact</a:t>
            </a:r>
          </a:p>
        </p:txBody>
      </p:sp>
      <p:sp>
        <p:nvSpPr>
          <p:cNvPr id="3" name="Content Placeholder 2">
            <a:extLst>
              <a:ext uri="{FF2B5EF4-FFF2-40B4-BE49-F238E27FC236}">
                <a16:creationId xmlns:a16="http://schemas.microsoft.com/office/drawing/2014/main" id="{5A800A32-09AE-9C1B-4672-A2128FE540C6}"/>
              </a:ext>
            </a:extLst>
          </p:cNvPr>
          <p:cNvSpPr>
            <a:spLocks noGrp="1"/>
          </p:cNvSpPr>
          <p:nvPr>
            <p:ph idx="1"/>
          </p:nvPr>
        </p:nvSpPr>
        <p:spPr>
          <a:xfrm>
            <a:off x="397565" y="1150626"/>
            <a:ext cx="8412480" cy="3691718"/>
          </a:xfrm>
        </p:spPr>
        <p:txBody>
          <a:bodyPr lIns="91440" tIns="45720" rIns="91440" bIns="45720" numCol="3" anchor="t"/>
          <a:lstStyle/>
          <a:p>
            <a:r>
              <a:rPr lang="en-US" sz="1100" dirty="0">
                <a:ea typeface="+mn-lt"/>
                <a:cs typeface="+mn-lt"/>
              </a:rPr>
              <a:t>Contacting family directly to extend condolences Unless the client was in a residential level of care and it is necessary to notify the family of the passing, it might not be advisable to contact the family without an invitation or in the absence of a signed consent. Although regulations do not expressly prohibit clinical providers from contacting the family of a deceased client, there are still confidentiality issues (see About Confidentiality). Also, families might be experiencing their own grief process and not be receptive to the counselor’s attempts to reach out, even when they are well-meaning. On the other hand, many families do welcome a call, a card, or the opportunity to meet with the professional caregiver. In addition, contact with family can help clinicians’ own sense of closure [26], though clinicians should consider the possibility that the family may express anger or blame the clinician for the suicide of their loved one [27]. One school of thought encourages clinicians to avoid contact with family to protect themselves and the agency from legal repercussions. Another school of thought suggests that distance from family members may instead increase the likelihood of litigation [28]. Attending the wake or funeral service Always be cognizant and respectful of the family’s wishes. It is advisable to ask for permission from the family of the deceased prior to attending. Staff members who attend a memorial or funeral service must not disclose that they were involved in the deceased’s treatment. If a staff member wants to attend a memorial service for the deceased, first discuss the matter in clinical supervision. The decision to attend a funeral should always be made with the foreknowledge and approval of the staff member’s supervisor and/or manager, and there should be a policy in place about whether to provide staff with time off to attend. ABOUT CONFIDENTIALITY • Is the family aware that their loved one was in treatment? • Is there a signed consent on file? • Has the provider had previous contact with the family? • Would attending the funeral or sending a card violate confidentiality? • Families may not always understand the complexities of confidentiality - what do you think the family expects you to do?</a:t>
            </a:r>
            <a:endParaRPr lang="en-US" sz="1100" dirty="0"/>
          </a:p>
        </p:txBody>
      </p:sp>
    </p:spTree>
    <p:extLst>
      <p:ext uri="{BB962C8B-B14F-4D97-AF65-F5344CB8AC3E}">
        <p14:creationId xmlns:p14="http://schemas.microsoft.com/office/powerpoint/2010/main" val="144542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4395-BA0D-1A6B-D7C3-5131AF3A51CE}"/>
              </a:ext>
            </a:extLst>
          </p:cNvPr>
          <p:cNvSpPr>
            <a:spLocks noGrp="1"/>
          </p:cNvSpPr>
          <p:nvPr>
            <p:ph type="title"/>
          </p:nvPr>
        </p:nvSpPr>
        <p:spPr>
          <a:xfrm>
            <a:off x="457200" y="585825"/>
            <a:ext cx="8229600" cy="857250"/>
          </a:xfrm>
        </p:spPr>
        <p:txBody>
          <a:bodyPr lIns="91440" tIns="45720" rIns="91440" bIns="45720" anchor="t"/>
          <a:lstStyle/>
          <a:p>
            <a:r>
              <a:rPr lang="en-US" dirty="0"/>
              <a:t>Grief and Suicide: Supporting Colleagues</a:t>
            </a:r>
          </a:p>
        </p:txBody>
      </p:sp>
      <p:sp>
        <p:nvSpPr>
          <p:cNvPr id="3" name="Content Placeholder 2">
            <a:extLst>
              <a:ext uri="{FF2B5EF4-FFF2-40B4-BE49-F238E27FC236}">
                <a16:creationId xmlns:a16="http://schemas.microsoft.com/office/drawing/2014/main" id="{46E54742-025C-02D2-63FA-6EC703843D7D}"/>
              </a:ext>
            </a:extLst>
          </p:cNvPr>
          <p:cNvSpPr>
            <a:spLocks noGrp="1"/>
          </p:cNvSpPr>
          <p:nvPr>
            <p:ph idx="1"/>
          </p:nvPr>
        </p:nvSpPr>
        <p:spPr>
          <a:xfrm>
            <a:off x="457200" y="1969610"/>
            <a:ext cx="8229600" cy="2904539"/>
          </a:xfrm>
        </p:spPr>
        <p:txBody>
          <a:bodyPr lIns="91440" tIns="45720" rIns="91440" bIns="45720" anchor="t"/>
          <a:lstStyle/>
          <a:p>
            <a:r>
              <a:rPr lang="en-US" sz="1800" dirty="0">
                <a:ea typeface="+mn-lt"/>
                <a:cs typeface="+mn-lt"/>
              </a:rPr>
              <a:t>TIPS FOR CONDUCTING A SUCCESSFUL INSTITUTIONAL DEBRIEFING ✓ ✓ ✓ ✓ ✓ ✓ ✓ Keep the conversation factual and the tone non-accusatory: it is important to not place staff on the defensive. Ask open-ended questions: this encourages staff to contribute more to the conversation. Keep things simple: debriefings answer the “who, what, when, where” of a patient death. Avoid going into details of the death, and avoid sharing suspicions or spreading rumors. Keep the meeting short: a debriefing should take between 30 minutes to an hour. As you prepare for debriefing, identify your own feelings and reactions and understand that the person communicating the news sets the tone for subsequent communications. Be prepared for a wide range of reactions, including no reaction at all.</a:t>
            </a:r>
            <a:endParaRPr lang="en-US" sz="1800" dirty="0"/>
          </a:p>
        </p:txBody>
      </p:sp>
    </p:spTree>
    <p:extLst>
      <p:ext uri="{BB962C8B-B14F-4D97-AF65-F5344CB8AC3E}">
        <p14:creationId xmlns:p14="http://schemas.microsoft.com/office/powerpoint/2010/main" val="68223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0795-9101-C5D2-4084-ED6EDE093B4A}"/>
              </a:ext>
            </a:extLst>
          </p:cNvPr>
          <p:cNvSpPr>
            <a:spLocks noGrp="1"/>
          </p:cNvSpPr>
          <p:nvPr>
            <p:ph type="title"/>
          </p:nvPr>
        </p:nvSpPr>
        <p:spPr/>
        <p:txBody>
          <a:bodyPr lIns="91440" tIns="45720" rIns="91440" bIns="45720" anchor="ctr"/>
          <a:lstStyle/>
          <a:p>
            <a:r>
              <a:rPr lang="en-US" dirty="0">
                <a:latin typeface="Arial"/>
                <a:cs typeface="Arial"/>
              </a:rPr>
              <a:t>Grief and Suicide: Supporting Yourself</a:t>
            </a:r>
            <a:endParaRPr lang="en-US" dirty="0"/>
          </a:p>
        </p:txBody>
      </p:sp>
      <p:sp>
        <p:nvSpPr>
          <p:cNvPr id="3" name="Content Placeholder 2">
            <a:extLst>
              <a:ext uri="{FF2B5EF4-FFF2-40B4-BE49-F238E27FC236}">
                <a16:creationId xmlns:a16="http://schemas.microsoft.com/office/drawing/2014/main" id="{7A705211-7CC6-713F-6C1A-8F7FDB05BD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618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1DB8-0D80-DDD1-8785-A2E5639844C0}"/>
              </a:ext>
            </a:extLst>
          </p:cNvPr>
          <p:cNvSpPr>
            <a:spLocks noGrp="1"/>
          </p:cNvSpPr>
          <p:nvPr>
            <p:ph type="title"/>
          </p:nvPr>
        </p:nvSpPr>
        <p:spPr/>
        <p:txBody>
          <a:bodyPr lIns="91440" tIns="45720" rIns="91440" bIns="45720" anchor="t"/>
          <a:lstStyle/>
          <a:p>
            <a:r>
              <a:rPr lang="en-US" dirty="0"/>
              <a:t>Twin Bereavement</a:t>
            </a:r>
          </a:p>
        </p:txBody>
      </p:sp>
      <p:sp>
        <p:nvSpPr>
          <p:cNvPr id="3" name="Content Placeholder 2">
            <a:extLst>
              <a:ext uri="{FF2B5EF4-FFF2-40B4-BE49-F238E27FC236}">
                <a16:creationId xmlns:a16="http://schemas.microsoft.com/office/drawing/2014/main" id="{5F4C80F3-1365-0784-2E49-FF3110C8EB8E}"/>
              </a:ext>
            </a:extLst>
          </p:cNvPr>
          <p:cNvSpPr>
            <a:spLocks noGrp="1"/>
          </p:cNvSpPr>
          <p:nvPr>
            <p:ph idx="1"/>
          </p:nvPr>
        </p:nvSpPr>
        <p:spPr/>
        <p:txBody>
          <a:bodyPr lIns="91440" tIns="45720" rIns="91440" bIns="45720" anchor="t"/>
          <a:lstStyle/>
          <a:p>
            <a:r>
              <a:rPr lang="en-US" sz="1400" dirty="0">
                <a:ea typeface="+mn-lt"/>
                <a:cs typeface="+mn-lt"/>
              </a:rPr>
              <a:t>WHAT IS TWIN BEREAVEMENT? When clinicians lose a client to suicide, they can experience an episode of twin bereavement: in addition to the personal grief reaction, the loss can impact their professional identity and their relationship with colleagues and their clinical work [14]. Clinicians may experience insecurities about their own competence or feel that the work is too sad and too emotionally draining to continue. Sometimes clinicians, especially trainees or less seasoned professional caregivers, consider leaving the field. A 2017 study found that 10% of surveyed psychiatrists stopped accepting potentially suicidal clients [15]. Hypervigilance in relation to any perceived suicide risk is one of the most common early responses reported by clinician-survivors who continue to work with suicidal clients [16]</a:t>
            </a:r>
            <a:endParaRPr lang="en-US" sz="1400" dirty="0"/>
          </a:p>
        </p:txBody>
      </p:sp>
    </p:spTree>
    <p:extLst>
      <p:ext uri="{BB962C8B-B14F-4D97-AF65-F5344CB8AC3E}">
        <p14:creationId xmlns:p14="http://schemas.microsoft.com/office/powerpoint/2010/main" val="64623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650D7-6159-6BAC-D1BF-5EF8C18A93F0}"/>
              </a:ext>
            </a:extLst>
          </p:cNvPr>
          <p:cNvSpPr>
            <a:spLocks noGrp="1"/>
          </p:cNvSpPr>
          <p:nvPr>
            <p:ph type="title"/>
          </p:nvPr>
        </p:nvSpPr>
        <p:spPr>
          <a:xfrm>
            <a:off x="-477524" y="-259563"/>
            <a:ext cx="7372350" cy="994410"/>
          </a:xfrm>
        </p:spPr>
        <p:txBody>
          <a:bodyPr lIns="91440" tIns="45720" rIns="91440" bIns="45720" anchor="b">
            <a:normAutofit/>
          </a:bodyPr>
          <a:lstStyle/>
          <a:p>
            <a:r>
              <a:rPr lang="en-US" sz="3600">
                <a:solidFill>
                  <a:schemeClr val="tx1"/>
                </a:solidFill>
                <a:latin typeface="Arial"/>
                <a:cs typeface="Arial"/>
              </a:rPr>
              <a:t>Disenfranchised Grief</a:t>
            </a:r>
          </a:p>
        </p:txBody>
      </p:sp>
      <p:grpSp>
        <p:nvGrpSpPr>
          <p:cNvPr id="15" name="Group 14">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0"/>
            <a:ext cx="2521551" cy="1892135"/>
            <a:chOff x="-305" y="-1"/>
            <a:chExt cx="3832880" cy="2876136"/>
          </a:xfrm>
        </p:grpSpPr>
        <p:sp>
          <p:nvSpPr>
            <p:cNvPr id="16" name="Freeform: Shape 15">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639299" y="3639028"/>
            <a:ext cx="1613753" cy="1395192"/>
            <a:chOff x="-305" y="-4155"/>
            <a:chExt cx="2514948" cy="2174333"/>
          </a:xfrm>
        </p:grpSpPr>
        <p:sp>
          <p:nvSpPr>
            <p:cNvPr id="22" name="Freeform: Shape 21">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descr="A screenshot of a social media post&#10;&#10;Description automatically generated">
            <a:extLst>
              <a:ext uri="{FF2B5EF4-FFF2-40B4-BE49-F238E27FC236}">
                <a16:creationId xmlns:a16="http://schemas.microsoft.com/office/drawing/2014/main" id="{79271732-749D-CFF3-1C4A-16DAEF51234D}"/>
              </a:ext>
            </a:extLst>
          </p:cNvPr>
          <p:cNvPicPr>
            <a:picLocks noChangeAspect="1"/>
          </p:cNvPicPr>
          <p:nvPr/>
        </p:nvPicPr>
        <p:blipFill>
          <a:blip r:embed="rId2"/>
          <a:stretch>
            <a:fillRect/>
          </a:stretch>
        </p:blipFill>
        <p:spPr>
          <a:xfrm>
            <a:off x="1770671" y="914826"/>
            <a:ext cx="6319285" cy="4104012"/>
          </a:xfrm>
          <a:prstGeom prst="rect">
            <a:avLst/>
          </a:prstGeom>
        </p:spPr>
      </p:pic>
    </p:spTree>
    <p:extLst>
      <p:ext uri="{BB962C8B-B14F-4D97-AF65-F5344CB8AC3E}">
        <p14:creationId xmlns:p14="http://schemas.microsoft.com/office/powerpoint/2010/main" val="121126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letter&#10;&#10;Description automatically generated">
            <a:extLst>
              <a:ext uri="{FF2B5EF4-FFF2-40B4-BE49-F238E27FC236}">
                <a16:creationId xmlns:a16="http://schemas.microsoft.com/office/drawing/2014/main" id="{5D7DAF83-2DD2-E27F-EFEE-1752970A9FDE}"/>
              </a:ext>
            </a:extLst>
          </p:cNvPr>
          <p:cNvPicPr>
            <a:picLocks noGrp="1" noChangeAspect="1"/>
          </p:cNvPicPr>
          <p:nvPr>
            <p:ph idx="1"/>
          </p:nvPr>
        </p:nvPicPr>
        <p:blipFill rotWithShape="1">
          <a:blip r:embed="rId2"/>
          <a:srcRect t="480" r="1" b="5168"/>
          <a:stretch/>
        </p:blipFill>
        <p:spPr>
          <a:xfrm>
            <a:off x="230831" y="196077"/>
            <a:ext cx="8682337" cy="4751345"/>
          </a:xfrm>
          <a:prstGeom prst="rect">
            <a:avLst/>
          </a:prstGeom>
        </p:spPr>
      </p:pic>
    </p:spTree>
    <p:extLst>
      <p:ext uri="{BB962C8B-B14F-4D97-AF65-F5344CB8AC3E}">
        <p14:creationId xmlns:p14="http://schemas.microsoft.com/office/powerpoint/2010/main" val="2699473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515125" y="865179"/>
            <a:ext cx="2400300" cy="3345872"/>
          </a:xfrm>
        </p:spPr>
        <p:txBody>
          <a:bodyPr lIns="91440" tIns="45720" rIns="91440" bIns="45720">
            <a:normAutofit/>
          </a:bodyPr>
          <a:lstStyle/>
          <a:p>
            <a:r>
              <a:rPr lang="en-US">
                <a:solidFill>
                  <a:srgbClr val="FFFFFF"/>
                </a:solidFill>
                <a:latin typeface="Arial"/>
                <a:cs typeface="Arial"/>
              </a:rPr>
              <a:t>What can we do?</a:t>
            </a:r>
            <a:endParaRPr lang="en-US">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3335481" y="443508"/>
            <a:ext cx="5179868" cy="4189214"/>
          </a:xfrm>
        </p:spPr>
        <p:txBody>
          <a:bodyPr lIns="91440" tIns="45720" rIns="91440" bIns="45720" anchor="ctr">
            <a:normAutofit/>
          </a:bodyPr>
          <a:lstStyle/>
          <a:p>
            <a:pPr>
              <a:spcBef>
                <a:spcPct val="0"/>
              </a:spcBef>
            </a:pPr>
            <a:r>
              <a:rPr lang="en-US" altLang="en-US" sz="2400">
                <a:latin typeface="Arial"/>
                <a:cs typeface="Arial"/>
              </a:rPr>
              <a:t>Acknowledge the death AND your grief (both are real)</a:t>
            </a:r>
            <a:endParaRPr lang="en-US" sz="2400"/>
          </a:p>
          <a:p>
            <a:pPr>
              <a:spcBef>
                <a:spcPct val="0"/>
              </a:spcBef>
            </a:pPr>
            <a:r>
              <a:rPr lang="en-US" altLang="en-US" sz="2400">
                <a:latin typeface="Arial"/>
                <a:cs typeface="Arial"/>
              </a:rPr>
              <a:t>Give yourself time to grieve</a:t>
            </a:r>
          </a:p>
          <a:p>
            <a:pPr>
              <a:spcBef>
                <a:spcPct val="0"/>
              </a:spcBef>
            </a:pPr>
            <a:r>
              <a:rPr lang="en-US" altLang="en-US" sz="2400">
                <a:latin typeface="Arial"/>
                <a:cs typeface="Arial"/>
              </a:rPr>
              <a:t>Identify, express and experience your feelings </a:t>
            </a:r>
            <a:endParaRPr lang="en-US" altLang="en-US" sz="2400"/>
          </a:p>
          <a:p>
            <a:pPr>
              <a:spcBef>
                <a:spcPct val="0"/>
              </a:spcBef>
            </a:pPr>
            <a:r>
              <a:rPr lang="en-US" altLang="en-US" sz="2400">
                <a:latin typeface="Arial"/>
                <a:cs typeface="Arial"/>
              </a:rPr>
              <a:t>Adapt your routine to accept changes in your schedule </a:t>
            </a:r>
            <a:endParaRPr lang="en-US" altLang="en-US" sz="2400"/>
          </a:p>
          <a:p>
            <a:pPr>
              <a:spcBef>
                <a:spcPct val="0"/>
              </a:spcBef>
            </a:pPr>
            <a:r>
              <a:rPr lang="en-US" altLang="en-US" sz="2400">
                <a:latin typeface="Arial"/>
                <a:cs typeface="Arial"/>
              </a:rPr>
              <a:t>Find meaning in the death</a:t>
            </a:r>
          </a:p>
        </p:txBody>
      </p:sp>
    </p:spTree>
    <p:extLst>
      <p:ext uri="{BB962C8B-B14F-4D97-AF65-F5344CB8AC3E}">
        <p14:creationId xmlns:p14="http://schemas.microsoft.com/office/powerpoint/2010/main" val="95461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6B6A-1F1C-729D-0798-029A215AB126}"/>
              </a:ext>
            </a:extLst>
          </p:cNvPr>
          <p:cNvSpPr>
            <a:spLocks noGrp="1"/>
          </p:cNvSpPr>
          <p:nvPr>
            <p:ph type="title"/>
          </p:nvPr>
        </p:nvSpPr>
        <p:spPr/>
        <p:txBody>
          <a:bodyPr lIns="91440" tIns="45720" rIns="91440" bIns="45720" anchor="t"/>
          <a:lstStyle/>
          <a:p>
            <a:r>
              <a:rPr lang="en-US" dirty="0"/>
              <a:t>Grief and Suicide: Memorials</a:t>
            </a:r>
          </a:p>
        </p:txBody>
      </p:sp>
      <p:sp>
        <p:nvSpPr>
          <p:cNvPr id="3" name="Content Placeholder 2">
            <a:extLst>
              <a:ext uri="{FF2B5EF4-FFF2-40B4-BE49-F238E27FC236}">
                <a16:creationId xmlns:a16="http://schemas.microsoft.com/office/drawing/2014/main" id="{E1853B8D-FC22-BD7E-A51E-FFA2E1196009}"/>
              </a:ext>
            </a:extLst>
          </p:cNvPr>
          <p:cNvSpPr>
            <a:spLocks noGrp="1"/>
          </p:cNvSpPr>
          <p:nvPr>
            <p:ph idx="1"/>
          </p:nvPr>
        </p:nvSpPr>
        <p:spPr/>
        <p:txBody>
          <a:bodyPr lIns="91440" tIns="45720" rIns="91440" bIns="45720" anchor="t"/>
          <a:lstStyle/>
          <a:p>
            <a:r>
              <a:rPr lang="en-US" sz="1100" dirty="0">
                <a:ea typeface="+mn-lt"/>
                <a:cs typeface="+mn-lt"/>
              </a:rPr>
              <a:t>Contacting family directly to extend condolences Unless the client was in a residential level of care and it is necessary to notify the family of the passing, it might not be advisable to contact the family without an invitation or in the absence of a signed consent. Although regulations do not expressly prohibit clinical providers from contacting the family of a deceased client, there are still confidentiality issues (see About Confidentiality). Also, families might be experiencing their own grief process and not be receptive to the counselor’s attempts to reach out, even when they are well-meaning. On the other hand, many families do welcome a call, a card, or the opportunity to meet with the professional caregiver. In addition, contact with family can help clinicians’ own sense of closure [26], though clinicians should consider the possibility that the family may express anger or blame the clinician for the suicide of their loved one [27]. One school of thought encourages clinicians to avoid contact with family to protect themselves and the agency from legal repercussions. Another school of thought suggests that distance from family members may instead increase the likelihood of litigation [28]. Attending the wake or funeral service Always be cognizant and respectful of the family’s wishes. It is advisable to ask for permission from the family of the deceased prior to attending. Staff members who attend a memorial or funeral service must not disclose that they were involved in the deceased’s treatment. If a staff member wants to attend a memorial service for the deceased, first discuss the matter in clinical supervision. The decision to attend a funeral should always be made with the foreknowledge and approval of the staff member’s supervisor and/or manager, and there should be a policy in place about whether to provide staff with time off to attend. ABOUT CONFIDENTIALITY • Is the family aware that their loved one was in treatment? • Is there a signed consent on file? • Has the provider had previous contact with the family? • Would attending the funeral or sending a card violate confidentiality? • Families may not always understand the complexities of confidentiality - what do you think the family expects you to do?</a:t>
            </a:r>
            <a:endParaRPr lang="en-US" sz="1100" dirty="0"/>
          </a:p>
        </p:txBody>
      </p:sp>
    </p:spTree>
    <p:extLst>
      <p:ext uri="{BB962C8B-B14F-4D97-AF65-F5344CB8AC3E}">
        <p14:creationId xmlns:p14="http://schemas.microsoft.com/office/powerpoint/2010/main" val="355224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5669F-89A0-4966-AF89-2E29C937CA3F}"/>
              </a:ext>
            </a:extLst>
          </p:cNvPr>
          <p:cNvSpPr>
            <a:spLocks noGrp="1"/>
          </p:cNvSpPr>
          <p:nvPr>
            <p:ph type="title"/>
          </p:nvPr>
        </p:nvSpPr>
        <p:spPr>
          <a:xfrm>
            <a:off x="628650" y="417746"/>
            <a:ext cx="7886700" cy="850270"/>
          </a:xfrm>
        </p:spPr>
        <p:txBody>
          <a:bodyPr lIns="91440" tIns="45720" rIns="91440" bIns="45720">
            <a:normAutofit/>
          </a:bodyPr>
          <a:lstStyle/>
          <a:p>
            <a:r>
              <a:rPr lang="en-US" sz="3900">
                <a:latin typeface="Arial"/>
                <a:cs typeface="Arial"/>
              </a:rPr>
              <a:t>Objectives</a:t>
            </a:r>
            <a:endParaRPr lang="en-US" sz="3900"/>
          </a:p>
        </p:txBody>
      </p:sp>
      <p:graphicFrame>
        <p:nvGraphicFramePr>
          <p:cNvPr id="5" name="Content Placeholder 2">
            <a:extLst>
              <a:ext uri="{FF2B5EF4-FFF2-40B4-BE49-F238E27FC236}">
                <a16:creationId xmlns:a16="http://schemas.microsoft.com/office/drawing/2014/main" id="{E3337168-FE33-39F1-1781-271DEB1B06B9}"/>
              </a:ext>
            </a:extLst>
          </p:cNvPr>
          <p:cNvGraphicFramePr>
            <a:graphicFrameLocks noGrp="1"/>
          </p:cNvGraphicFramePr>
          <p:nvPr>
            <p:ph idx="1"/>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55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14">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16">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79E1A-0B2D-C4E1-BBFE-CC1E2709443D}"/>
              </a:ext>
            </a:extLst>
          </p:cNvPr>
          <p:cNvSpPr>
            <a:spLocks noGrp="1"/>
          </p:cNvSpPr>
          <p:nvPr>
            <p:ph type="title"/>
          </p:nvPr>
        </p:nvSpPr>
        <p:spPr>
          <a:xfrm>
            <a:off x="628650" y="896772"/>
            <a:ext cx="2400300" cy="3178589"/>
          </a:xfrm>
        </p:spPr>
        <p:txBody>
          <a:bodyPr lIns="91440" tIns="45720" rIns="91440" bIns="45720">
            <a:normAutofit/>
          </a:bodyPr>
          <a:lstStyle/>
          <a:p>
            <a:pPr>
              <a:lnSpc>
                <a:spcPct val="90000"/>
              </a:lnSpc>
            </a:pPr>
            <a:r>
              <a:rPr lang="en-US" sz="3700">
                <a:solidFill>
                  <a:schemeClr val="bg1"/>
                </a:solidFill>
              </a:rPr>
              <a:t>If self-care seems impossible</a:t>
            </a:r>
          </a:p>
        </p:txBody>
      </p:sp>
      <p:grpSp>
        <p:nvGrpSpPr>
          <p:cNvPr id="12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2186"/>
            <a:ext cx="1432689" cy="532245"/>
            <a:chOff x="2267504" y="2540250"/>
            <a:chExt cx="1990951" cy="739640"/>
          </a:xfrm>
          <a:solidFill>
            <a:schemeClr val="bg1"/>
          </a:solidFill>
        </p:grpSpPr>
        <p:sp>
          <p:nvSpPr>
            <p:cNvPr id="120" name="Freeform: Shape 119">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41" name="Oval 122">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Oval 124">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3"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4154935"/>
            <a:ext cx="731374" cy="731376"/>
            <a:chOff x="5829300" y="3162300"/>
            <a:chExt cx="532256" cy="532257"/>
          </a:xfrm>
          <a:solidFill>
            <a:schemeClr val="bg1"/>
          </a:solidFill>
        </p:grpSpPr>
        <p:sp>
          <p:nvSpPr>
            <p:cNvPr id="128" name="Freeform: Shape 127">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144" name="Content Placeholder 2">
            <a:extLst>
              <a:ext uri="{FF2B5EF4-FFF2-40B4-BE49-F238E27FC236}">
                <a16:creationId xmlns:a16="http://schemas.microsoft.com/office/drawing/2014/main" id="{73156F0E-11E3-AAD4-7951-B932E4833903}"/>
              </a:ext>
            </a:extLst>
          </p:cNvPr>
          <p:cNvGraphicFramePr>
            <a:graphicFrameLocks noGrp="1"/>
          </p:cNvGraphicFramePr>
          <p:nvPr>
            <p:ph idx="1"/>
          </p:nvPr>
        </p:nvGraphicFramePr>
        <p:xfrm>
          <a:off x="4113104" y="358155"/>
          <a:ext cx="4726201" cy="4409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931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3CF2DF-DEC8-F8E5-0EEE-DBF6C17A2B80}"/>
              </a:ext>
            </a:extLst>
          </p:cNvPr>
          <p:cNvSpPr>
            <a:spLocks noGrp="1"/>
          </p:cNvSpPr>
          <p:nvPr>
            <p:ph type="title"/>
          </p:nvPr>
        </p:nvSpPr>
        <p:spPr>
          <a:xfrm>
            <a:off x="495030" y="2075329"/>
            <a:ext cx="2160621" cy="2303930"/>
          </a:xfrm>
        </p:spPr>
        <p:txBody>
          <a:bodyPr vert="horz" lIns="91440" tIns="45720" rIns="91440" bIns="45720" rtlCol="0" anchor="t">
            <a:normAutofit/>
          </a:bodyPr>
          <a:lstStyle/>
          <a:p>
            <a:pPr algn="l" defTabSz="914400">
              <a:lnSpc>
                <a:spcPct val="90000"/>
              </a:lnSpc>
            </a:pPr>
            <a:r>
              <a:rPr lang="en-US" sz="3000" kern="1200">
                <a:solidFill>
                  <a:srgbClr val="FFFFFF"/>
                </a:solidFill>
                <a:latin typeface="+mj-lt"/>
                <a:ea typeface="+mj-ea"/>
                <a:cs typeface="+mj-cs"/>
              </a:rPr>
              <a:t>Self Care </a:t>
            </a:r>
            <a:br>
              <a:rPr lang="en-US" sz="3000" kern="1200">
                <a:solidFill>
                  <a:srgbClr val="FFFFFF"/>
                </a:solidFill>
                <a:latin typeface="+mj-lt"/>
                <a:ea typeface="+mj-ea"/>
                <a:cs typeface="+mj-cs"/>
              </a:rPr>
            </a:br>
            <a:r>
              <a:rPr lang="en-US" sz="3000" kern="1200">
                <a:solidFill>
                  <a:srgbClr val="FFFFFF"/>
                </a:solidFill>
                <a:latin typeface="+mj-lt"/>
                <a:ea typeface="+mj-ea"/>
                <a:cs typeface="+mj-cs"/>
              </a:rPr>
              <a:t>(home and work)</a:t>
            </a:r>
          </a:p>
        </p:txBody>
      </p:sp>
      <p:pic>
        <p:nvPicPr>
          <p:cNvPr id="4" name="Content Placeholder 3" descr="Self-Care &amp; Wellbeing | Mental Health AE">
            <a:extLst>
              <a:ext uri="{FF2B5EF4-FFF2-40B4-BE49-F238E27FC236}">
                <a16:creationId xmlns:a16="http://schemas.microsoft.com/office/drawing/2014/main" id="{2E73EC66-346F-E0CD-F44B-2F616C45B641}"/>
              </a:ext>
            </a:extLst>
          </p:cNvPr>
          <p:cNvPicPr>
            <a:picLocks noChangeAspect="1"/>
          </p:cNvPicPr>
          <p:nvPr/>
        </p:nvPicPr>
        <p:blipFill rotWithShape="1">
          <a:blip r:embed="rId2"/>
          <a:srcRect t="1539" r="4" b="1526"/>
          <a:stretch/>
        </p:blipFill>
        <p:spPr>
          <a:xfrm>
            <a:off x="3481837" y="21599"/>
            <a:ext cx="5271910" cy="5123790"/>
          </a:xfrm>
          <a:prstGeom prst="rect">
            <a:avLst/>
          </a:prstGeom>
        </p:spPr>
      </p:pic>
    </p:spTree>
    <p:extLst>
      <p:ext uri="{BB962C8B-B14F-4D97-AF65-F5344CB8AC3E}">
        <p14:creationId xmlns:p14="http://schemas.microsoft.com/office/powerpoint/2010/main" val="357358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737534-EF20-B1C9-C6EA-574BB73C80A9}"/>
              </a:ext>
            </a:extLst>
          </p:cNvPr>
          <p:cNvSpPr>
            <a:spLocks noGrp="1"/>
          </p:cNvSpPr>
          <p:nvPr>
            <p:ph type="title"/>
          </p:nvPr>
        </p:nvSpPr>
        <p:spPr>
          <a:xfrm>
            <a:off x="466344" y="870966"/>
            <a:ext cx="2702052" cy="3394710"/>
          </a:xfrm>
        </p:spPr>
        <p:txBody>
          <a:bodyPr lIns="91440" tIns="45720" rIns="91440" bIns="45720" anchor="t">
            <a:normAutofit/>
          </a:bodyPr>
          <a:lstStyle/>
          <a:p>
            <a:r>
              <a:rPr lang="en-US" sz="3000"/>
              <a:t>5-minute self-care ideas (</a:t>
            </a:r>
            <a:r>
              <a:rPr lang="en-US" sz="3000" i="1"/>
              <a:t>that are not about self-improvement</a:t>
            </a:r>
            <a:r>
              <a:rPr lang="en-US" sz="3000"/>
              <a:t>)</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40E9FA1-AFC4-B4D1-3309-52797A930D5F}"/>
              </a:ext>
            </a:extLst>
          </p:cNvPr>
          <p:cNvSpPr>
            <a:spLocks noGrp="1"/>
          </p:cNvSpPr>
          <p:nvPr>
            <p:ph idx="1"/>
          </p:nvPr>
        </p:nvSpPr>
        <p:spPr>
          <a:xfrm>
            <a:off x="3876318" y="525765"/>
            <a:ext cx="2756047" cy="2047897"/>
          </a:xfrm>
        </p:spPr>
        <p:txBody>
          <a:bodyPr lIns="91440" tIns="45720" rIns="91440" bIns="45720" anchor="t"/>
          <a:lstStyle/>
          <a:p>
            <a:pPr defTabSz="274320">
              <a:buFont typeface="Wingdings"/>
              <a:buChar char="Ø"/>
            </a:pPr>
            <a:r>
              <a:rPr lang="en-US" sz="1900" kern="1200">
                <a:latin typeface="+mn-lt"/>
                <a:ea typeface="+mn-ea"/>
                <a:cs typeface="Calibri"/>
              </a:rPr>
              <a:t>Clean/organize one thing</a:t>
            </a:r>
            <a:endParaRPr lang="en-US" sz="1900">
              <a:cs typeface="Calibri"/>
            </a:endParaRPr>
          </a:p>
          <a:p>
            <a:pPr defTabSz="274320">
              <a:buFont typeface="Wingdings"/>
              <a:buChar char="Ø"/>
            </a:pPr>
            <a:r>
              <a:rPr lang="en-US" sz="1900" kern="1200">
                <a:latin typeface="+mn-lt"/>
                <a:ea typeface="+mn-ea"/>
                <a:cs typeface="Calibri"/>
              </a:rPr>
              <a:t>Have a good cry</a:t>
            </a:r>
            <a:endParaRPr lang="en-US" sz="1900" kern="1200">
              <a:latin typeface="+mn-lt"/>
              <a:cs typeface="Calibri"/>
            </a:endParaRPr>
          </a:p>
          <a:p>
            <a:pPr defTabSz="274320">
              <a:buFont typeface="Wingdings"/>
              <a:buChar char="Ø"/>
            </a:pPr>
            <a:r>
              <a:rPr lang="en-US" sz="1900" kern="1200">
                <a:latin typeface="+mn-lt"/>
                <a:ea typeface="+mn-ea"/>
                <a:cs typeface="Calibri"/>
              </a:rPr>
              <a:t>Read some good news</a:t>
            </a:r>
            <a:endParaRPr lang="en-US" sz="1900" kern="1200">
              <a:latin typeface="+mn-lt"/>
              <a:cs typeface="Calibri"/>
            </a:endParaRPr>
          </a:p>
          <a:p>
            <a:pPr defTabSz="274320">
              <a:buFont typeface="Wingdings"/>
              <a:buChar char="Ø"/>
            </a:pPr>
            <a:r>
              <a:rPr lang="en-US" sz="1900" kern="1200">
                <a:latin typeface="+mn-lt"/>
                <a:ea typeface="+mn-ea"/>
                <a:cs typeface="Calibri"/>
              </a:rPr>
              <a:t>Put on lotion</a:t>
            </a:r>
            <a:endParaRPr lang="en-US" sz="1900" kern="1200">
              <a:latin typeface="+mn-lt"/>
              <a:cs typeface="Calibri"/>
            </a:endParaRPr>
          </a:p>
          <a:p>
            <a:pPr defTabSz="274320">
              <a:buFont typeface="Wingdings"/>
              <a:buChar char="Ø"/>
            </a:pPr>
            <a:r>
              <a:rPr lang="en-US" sz="1900" kern="1200">
                <a:latin typeface="+mn-lt"/>
                <a:ea typeface="+mn-ea"/>
                <a:cs typeface="Calibri"/>
              </a:rPr>
              <a:t>Cut or paint your fingernails</a:t>
            </a:r>
            <a:endParaRPr lang="en-US" sz="1900" kern="1200">
              <a:latin typeface="+mn-lt"/>
              <a:cs typeface="Calibri"/>
            </a:endParaRPr>
          </a:p>
          <a:p>
            <a:pPr defTabSz="274320">
              <a:buFont typeface="Wingdings"/>
              <a:buChar char="Ø"/>
            </a:pPr>
            <a:r>
              <a:rPr lang="en-US" sz="1900" kern="1200">
                <a:latin typeface="+mn-lt"/>
                <a:ea typeface="+mn-ea"/>
                <a:cs typeface="Calibri"/>
              </a:rPr>
              <a:t>Light candles</a:t>
            </a:r>
            <a:endParaRPr lang="en-US" sz="1900" kern="1200">
              <a:latin typeface="+mn-lt"/>
              <a:cs typeface="Calibri"/>
            </a:endParaRPr>
          </a:p>
          <a:p>
            <a:pPr defTabSz="274320">
              <a:buFont typeface="Wingdings"/>
              <a:buChar char="Ø"/>
            </a:pPr>
            <a:r>
              <a:rPr lang="en-US" sz="1900" kern="1200">
                <a:latin typeface="+mn-lt"/>
                <a:ea typeface="+mn-ea"/>
                <a:cs typeface="Calibri"/>
              </a:rPr>
              <a:t>Play your favorite song</a:t>
            </a:r>
            <a:endParaRPr lang="en-US" sz="1900" kern="1200">
              <a:latin typeface="+mn-lt"/>
              <a:cs typeface="Calibri"/>
            </a:endParaRPr>
          </a:p>
          <a:p>
            <a:pPr defTabSz="274320">
              <a:buFont typeface="Wingdings"/>
              <a:buChar char="Ø"/>
            </a:pPr>
            <a:r>
              <a:rPr lang="en-US" sz="1900" kern="1200">
                <a:latin typeface="+mn-lt"/>
                <a:ea typeface="+mn-ea"/>
                <a:cs typeface="Calibri"/>
              </a:rPr>
              <a:t>Laugh </a:t>
            </a:r>
            <a:r>
              <a:rPr lang="en-US" sz="1900">
                <a:cs typeface="Calibri"/>
              </a:rPr>
              <a:t>(</a:t>
            </a:r>
            <a:r>
              <a:rPr lang="en-US" sz="1900" kern="1200">
                <a:latin typeface="+mn-lt"/>
                <a:ea typeface="+mn-ea"/>
                <a:cs typeface="Calibri"/>
              </a:rPr>
              <a:t>at anything</a:t>
            </a:r>
            <a:r>
              <a:rPr lang="en-US" sz="1900">
                <a:cs typeface="Calibri"/>
              </a:rPr>
              <a:t>!)</a:t>
            </a:r>
            <a:endParaRPr lang="en-US" sz="1900" kern="1200">
              <a:latin typeface="+mn-lt"/>
              <a:cs typeface="Calibri"/>
            </a:endParaRPr>
          </a:p>
          <a:p>
            <a:pPr defTabSz="274320">
              <a:buFont typeface="Wingdings"/>
              <a:buChar char="Ø"/>
            </a:pPr>
            <a:r>
              <a:rPr lang="en-US" sz="1900" kern="1200">
                <a:latin typeface="+mn-lt"/>
                <a:ea typeface="+mn-ea"/>
                <a:cs typeface="Calibri"/>
              </a:rPr>
              <a:t>Go off the grid</a:t>
            </a:r>
            <a:endParaRPr lang="en-US" sz="1900" kern="1200">
              <a:latin typeface="+mn-lt"/>
              <a:cs typeface="Calibri"/>
            </a:endParaRPr>
          </a:p>
          <a:p>
            <a:pPr marL="205740" indent="-205740" defTabSz="274320"/>
            <a:endParaRPr lang="en-US" sz="1920" kern="1200">
              <a:solidFill>
                <a:schemeClr val="tx1"/>
              </a:solidFill>
              <a:latin typeface="+mn-lt"/>
              <a:ea typeface="+mn-ea"/>
              <a:cs typeface="Calibri"/>
            </a:endParaRPr>
          </a:p>
          <a:p>
            <a:pPr marL="205740" indent="-205740" defTabSz="274320"/>
            <a:endParaRPr lang="en-US" sz="1920" kern="1200">
              <a:solidFill>
                <a:schemeClr val="tx1"/>
              </a:solidFill>
              <a:latin typeface="+mn-lt"/>
              <a:ea typeface="+mn-ea"/>
              <a:cs typeface="Calibri"/>
            </a:endParaRPr>
          </a:p>
          <a:p>
            <a:endParaRPr lang="en-US">
              <a:cs typeface="Calibri"/>
            </a:endParaRPr>
          </a:p>
        </p:txBody>
      </p:sp>
      <p:sp>
        <p:nvSpPr>
          <p:cNvPr id="5" name="TextBox 4">
            <a:extLst>
              <a:ext uri="{FF2B5EF4-FFF2-40B4-BE49-F238E27FC236}">
                <a16:creationId xmlns:a16="http://schemas.microsoft.com/office/drawing/2014/main" id="{325AAB1A-4DFF-78B5-EC40-D162847177C5}"/>
              </a:ext>
            </a:extLst>
          </p:cNvPr>
          <p:cNvSpPr txBox="1"/>
          <p:nvPr/>
        </p:nvSpPr>
        <p:spPr>
          <a:xfrm>
            <a:off x="6855157" y="521877"/>
            <a:ext cx="2208359" cy="3739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274320">
              <a:spcAft>
                <a:spcPts val="600"/>
              </a:spcAft>
              <a:buFont typeface="Wingdings"/>
              <a:buChar char="Ø"/>
            </a:pPr>
            <a:r>
              <a:rPr lang="en-US" sz="1900" kern="1200">
                <a:solidFill>
                  <a:srgbClr val="771B61"/>
                </a:solidFill>
                <a:latin typeface="Calibri"/>
                <a:ea typeface="+mn-ea"/>
                <a:cs typeface="Arial"/>
              </a:rPr>
              <a:t>Breathe​</a:t>
            </a:r>
            <a:endParaRPr lang="en-US" sz="1900">
              <a:ea typeface="+mn-ea"/>
            </a:endParaRPr>
          </a:p>
          <a:p>
            <a:pPr marL="342900" indent="-342900" defTabSz="274320">
              <a:spcAft>
                <a:spcPts val="600"/>
              </a:spcAft>
              <a:buFont typeface="Wingdings"/>
              <a:buChar char="Ø"/>
            </a:pPr>
            <a:r>
              <a:rPr lang="en-US" sz="1900" kern="1200">
                <a:solidFill>
                  <a:srgbClr val="771B61"/>
                </a:solidFill>
                <a:latin typeface="Calibri"/>
                <a:ea typeface="+mn-ea"/>
                <a:cs typeface="Arial"/>
              </a:rPr>
              <a:t>Step outside​</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Journal​</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Sing and dance​</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Stretch​</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Shower​</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Close your eyes​</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Text a friend​</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Say thank you​</a:t>
            </a:r>
            <a:endParaRPr lang="en-US" sz="1900" kern="1200">
              <a:solidFill>
                <a:srgbClr val="771B61"/>
              </a:solidFill>
              <a:latin typeface="Calibri"/>
              <a:cs typeface="Arial"/>
            </a:endParaRPr>
          </a:p>
          <a:p>
            <a:pPr marL="342900" indent="-342900" defTabSz="274320">
              <a:spcAft>
                <a:spcPts val="600"/>
              </a:spcAft>
              <a:buFont typeface="Wingdings"/>
              <a:buChar char="Ø"/>
            </a:pPr>
            <a:r>
              <a:rPr lang="en-US" sz="1900" kern="1200">
                <a:solidFill>
                  <a:srgbClr val="771B61"/>
                </a:solidFill>
                <a:latin typeface="Calibri"/>
                <a:ea typeface="+mn-ea"/>
                <a:cs typeface="Arial"/>
              </a:rPr>
              <a:t>Color or draw</a:t>
            </a:r>
            <a:endParaRPr lang="en-US" sz="1900" b="0">
              <a:solidFill>
                <a:schemeClr val="tx2"/>
              </a:solidFill>
              <a:cs typeface="Calibri"/>
            </a:endParaRPr>
          </a:p>
        </p:txBody>
      </p:sp>
    </p:spTree>
    <p:extLst>
      <p:ext uri="{BB962C8B-B14F-4D97-AF65-F5344CB8AC3E}">
        <p14:creationId xmlns:p14="http://schemas.microsoft.com/office/powerpoint/2010/main" val="3018386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F9396-3D87-97BE-D7AC-C424A647AA27}"/>
              </a:ext>
            </a:extLst>
          </p:cNvPr>
          <p:cNvSpPr>
            <a:spLocks noGrp="1"/>
          </p:cNvSpPr>
          <p:nvPr>
            <p:ph type="title"/>
          </p:nvPr>
        </p:nvSpPr>
        <p:spPr>
          <a:xfrm>
            <a:off x="606478" y="290197"/>
            <a:ext cx="6927525" cy="891713"/>
          </a:xfrm>
        </p:spPr>
        <p:txBody>
          <a:bodyPr lIns="91440" tIns="45720" rIns="91440" bIns="45720" anchor="b">
            <a:normAutofit/>
          </a:bodyPr>
          <a:lstStyle/>
          <a:p>
            <a:r>
              <a:rPr lang="en-US" sz="4100"/>
              <a:t>What else can I do?</a:t>
            </a:r>
          </a:p>
        </p:txBody>
      </p:sp>
      <p:grpSp>
        <p:nvGrpSpPr>
          <p:cNvPr id="25"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26"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5C60C5FB-9DCE-2D8E-F194-3537D42209DD}"/>
              </a:ext>
            </a:extLst>
          </p:cNvPr>
          <p:cNvGraphicFramePr>
            <a:graphicFrameLocks noGrp="1"/>
          </p:cNvGraphicFramePr>
          <p:nvPr>
            <p:ph idx="1"/>
          </p:nvPr>
        </p:nvGraphicFramePr>
        <p:xfrm>
          <a:off x="618948" y="1949032"/>
          <a:ext cx="7529604" cy="2578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10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stuffed animal in a container&#10;&#10;Description automatically generated">
            <a:extLst>
              <a:ext uri="{FF2B5EF4-FFF2-40B4-BE49-F238E27FC236}">
                <a16:creationId xmlns:a16="http://schemas.microsoft.com/office/drawing/2014/main" id="{97765A4F-CDCD-7FB2-06BF-AE70FFF8C142}"/>
              </a:ext>
            </a:extLst>
          </p:cNvPr>
          <p:cNvPicPr>
            <a:picLocks noGrp="1" noChangeAspect="1"/>
          </p:cNvPicPr>
          <p:nvPr>
            <p:ph idx="1"/>
          </p:nvPr>
        </p:nvPicPr>
        <p:blipFill rotWithShape="1">
          <a:blip r:embed="rId2"/>
          <a:srcRect t="19239" b="5775"/>
          <a:stretch/>
        </p:blipFill>
        <p:spPr>
          <a:xfrm>
            <a:off x="20" y="961"/>
            <a:ext cx="9143980" cy="5142539"/>
          </a:xfrm>
          <a:prstGeom prst="rect">
            <a:avLst/>
          </a:prstGeom>
        </p:spPr>
      </p:pic>
    </p:spTree>
    <p:extLst>
      <p:ext uri="{BB962C8B-B14F-4D97-AF65-F5344CB8AC3E}">
        <p14:creationId xmlns:p14="http://schemas.microsoft.com/office/powerpoint/2010/main" val="3848392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28650" y="273843"/>
            <a:ext cx="4168866" cy="99417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a:solidFill>
                  <a:schemeClr val="tx1"/>
                </a:solidFill>
                <a:latin typeface="+mj-lt"/>
                <a:ea typeface="+mj-ea"/>
                <a:cs typeface="+mj-cs"/>
              </a:rPr>
              <a:t>Ideas for Work</a:t>
            </a:r>
          </a:p>
        </p:txBody>
      </p:sp>
      <p:sp>
        <p:nvSpPr>
          <p:cNvPr id="17"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p:cNvSpPr/>
          <p:nvPr/>
        </p:nvSpPr>
        <p:spPr>
          <a:xfrm>
            <a:off x="111952" y="1369218"/>
            <a:ext cx="4920427" cy="3271332"/>
          </a:xfrm>
          <a:prstGeom prst="rect">
            <a:avLst/>
          </a:prstGeom>
        </p:spPr>
        <p:txBody>
          <a:bodyPr vert="horz" lIns="91440" tIns="45720" rIns="91440" bIns="45720" rtlCol="0" anchor="t">
            <a:noAutofit/>
          </a:bodyPr>
          <a:lstStyle/>
          <a:p>
            <a:pPr marL="285750" indent="-228600" defTabSz="914400">
              <a:lnSpc>
                <a:spcPct val="90000"/>
              </a:lnSpc>
              <a:spcAft>
                <a:spcPts val="600"/>
              </a:spcAft>
              <a:buFont typeface="Arial" panose="020B0604020202020204" pitchFamily="34" charset="0"/>
              <a:buChar char="•"/>
            </a:pPr>
            <a:r>
              <a:rPr lang="en-US" sz="1600"/>
              <a:t>Feeling overwhelmed or sad? Know who to call (your manager or a particularly comforting colleague)</a:t>
            </a:r>
            <a:endParaRPr lang="en-US" sz="1600">
              <a:cs typeface="Calibri"/>
            </a:endParaRPr>
          </a:p>
          <a:p>
            <a:pPr marL="285750" indent="-228600" defTabSz="914400">
              <a:lnSpc>
                <a:spcPct val="90000"/>
              </a:lnSpc>
              <a:spcAft>
                <a:spcPts val="600"/>
              </a:spcAft>
              <a:buFont typeface="Arial" panose="020B0604020202020204" pitchFamily="34" charset="0"/>
              <a:buChar char="•"/>
            </a:pPr>
            <a:r>
              <a:rPr lang="en-US" sz="1600"/>
              <a:t>Find ways to refuel</a:t>
            </a:r>
            <a:endParaRPr lang="en-US" sz="1600">
              <a:cs typeface="Calibri"/>
            </a:endParaRPr>
          </a:p>
          <a:p>
            <a:pPr marL="742950" lvl="1" indent="-228600" defTabSz="914400">
              <a:lnSpc>
                <a:spcPct val="90000"/>
              </a:lnSpc>
              <a:spcAft>
                <a:spcPts val="600"/>
              </a:spcAft>
              <a:buFont typeface="Arial" panose="020B0604020202020204" pitchFamily="34" charset="0"/>
              <a:buChar char="•"/>
            </a:pPr>
            <a:r>
              <a:rPr lang="en-US" sz="1600"/>
              <a:t>Breathe deeply</a:t>
            </a:r>
            <a:endParaRPr lang="en-US" sz="1600">
              <a:cs typeface="Calibri"/>
            </a:endParaRPr>
          </a:p>
          <a:p>
            <a:pPr marL="742950" lvl="1" indent="-228600" defTabSz="914400">
              <a:lnSpc>
                <a:spcPct val="90000"/>
              </a:lnSpc>
              <a:spcAft>
                <a:spcPts val="600"/>
              </a:spcAft>
              <a:buFont typeface="Arial" panose="020B0604020202020204" pitchFamily="34" charset="0"/>
              <a:buChar char="•"/>
            </a:pPr>
            <a:r>
              <a:rPr lang="en-US" sz="1600"/>
              <a:t>Climb a flight of stairs (or several)</a:t>
            </a:r>
            <a:endParaRPr lang="en-US" sz="1600">
              <a:cs typeface="Calibri"/>
            </a:endParaRPr>
          </a:p>
          <a:p>
            <a:pPr marL="742950" lvl="1" indent="-228600" defTabSz="914400">
              <a:lnSpc>
                <a:spcPct val="90000"/>
              </a:lnSpc>
              <a:spcAft>
                <a:spcPts val="600"/>
              </a:spcAft>
              <a:buFont typeface="Arial" panose="020B0604020202020204" pitchFamily="34" charset="0"/>
              <a:buChar char="•"/>
            </a:pPr>
            <a:r>
              <a:rPr lang="en-US" sz="1600"/>
              <a:t>Look out of a window</a:t>
            </a:r>
            <a:endParaRPr lang="en-US" sz="1600">
              <a:cs typeface="Calibri"/>
            </a:endParaRPr>
          </a:p>
          <a:p>
            <a:pPr marL="742950" lvl="1" indent="-228600" defTabSz="914400">
              <a:lnSpc>
                <a:spcPct val="90000"/>
              </a:lnSpc>
              <a:spcAft>
                <a:spcPts val="600"/>
              </a:spcAft>
              <a:buFont typeface="Arial" panose="020B0604020202020204" pitchFamily="34" charset="0"/>
              <a:buChar char="•"/>
            </a:pPr>
            <a:r>
              <a:rPr lang="en-US" sz="1600"/>
              <a:t>Smile</a:t>
            </a:r>
            <a:endParaRPr lang="en-US" sz="1600">
              <a:cs typeface="Calibri"/>
            </a:endParaRPr>
          </a:p>
          <a:p>
            <a:pPr marL="742950" lvl="1" indent="-228600" defTabSz="914400">
              <a:lnSpc>
                <a:spcPct val="90000"/>
              </a:lnSpc>
              <a:spcAft>
                <a:spcPts val="600"/>
              </a:spcAft>
              <a:buFont typeface="Arial" panose="020B0604020202020204" pitchFamily="34" charset="0"/>
              <a:buChar char="•"/>
            </a:pPr>
            <a:r>
              <a:rPr lang="en-US" sz="1600"/>
              <a:t>Find a quiet space and visualize a comforting place</a:t>
            </a:r>
            <a:endParaRPr lang="en-US" sz="1600">
              <a:cs typeface="Calibri"/>
            </a:endParaRPr>
          </a:p>
          <a:p>
            <a:pPr marL="742950" lvl="1" indent="-228600" defTabSz="914400">
              <a:lnSpc>
                <a:spcPct val="90000"/>
              </a:lnSpc>
              <a:spcAft>
                <a:spcPts val="600"/>
              </a:spcAft>
              <a:buFont typeface="Arial" panose="020B0604020202020204" pitchFamily="34" charset="0"/>
              <a:buChar char="•"/>
            </a:pPr>
            <a:r>
              <a:rPr lang="en-US" sz="1600"/>
              <a:t>Look at a cat meme, find a way to laugh</a:t>
            </a:r>
            <a:endParaRPr lang="en-US" sz="1600">
              <a:cs typeface="Calibri"/>
            </a:endParaRPr>
          </a:p>
          <a:p>
            <a:pPr marL="285750" indent="-228600" defTabSz="914400">
              <a:lnSpc>
                <a:spcPct val="90000"/>
              </a:lnSpc>
              <a:spcAft>
                <a:spcPts val="600"/>
              </a:spcAft>
              <a:buFont typeface="Arial" panose="020B0604020202020204" pitchFamily="34" charset="0"/>
              <a:buChar char="•"/>
            </a:pPr>
            <a:r>
              <a:rPr lang="en-US" sz="1600"/>
              <a:t>Be acutely aware of your professional boundaries</a:t>
            </a:r>
            <a:endParaRPr lang="en-US" sz="1600">
              <a:cs typeface="Calibri"/>
            </a:endParaRPr>
          </a:p>
          <a:p>
            <a:pPr marL="285750" indent="-228600" defTabSz="914400">
              <a:lnSpc>
                <a:spcPct val="90000"/>
              </a:lnSpc>
              <a:spcAft>
                <a:spcPts val="600"/>
              </a:spcAft>
              <a:buFont typeface="Arial" panose="020B0604020202020204" pitchFamily="34" charset="0"/>
              <a:buChar char="•"/>
            </a:pPr>
            <a:r>
              <a:rPr lang="en-US" sz="1600"/>
              <a:t>Do your best work</a:t>
            </a:r>
            <a:endParaRPr lang="en-US" sz="1600">
              <a:cs typeface="Calibri"/>
            </a:endParaRPr>
          </a:p>
        </p:txBody>
      </p:sp>
      <p:sp>
        <p:nvSpPr>
          <p:cNvPr id="19"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1968359"/>
            <a:ext cx="609320" cy="60932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84313" y="913898"/>
            <a:ext cx="17907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163244"/>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99867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3084060"/>
            <a:ext cx="889838" cy="1328738"/>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3108841"/>
            <a:ext cx="3062574"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3722002"/>
            <a:ext cx="1982514" cy="1421498"/>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58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5FE17-9147-A452-48C4-32BA503C5915}"/>
              </a:ext>
            </a:extLst>
          </p:cNvPr>
          <p:cNvSpPr>
            <a:spLocks noGrp="1"/>
          </p:cNvSpPr>
          <p:nvPr>
            <p:ph type="title"/>
          </p:nvPr>
        </p:nvSpPr>
        <p:spPr>
          <a:xfrm>
            <a:off x="429369" y="178904"/>
            <a:ext cx="8263890" cy="1075811"/>
          </a:xfrm>
        </p:spPr>
        <p:txBody>
          <a:bodyPr lIns="91440" tIns="45720" rIns="91440" bIns="45720" anchor="b">
            <a:normAutofit/>
          </a:bodyPr>
          <a:lstStyle/>
          <a:p>
            <a:r>
              <a:rPr lang="en-US" sz="4100"/>
              <a:t>Team Care at Work</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B3BEE-8E77-9CD3-604F-8A95A8C84E26}"/>
              </a:ext>
            </a:extLst>
          </p:cNvPr>
          <p:cNvSpPr>
            <a:spLocks noGrp="1"/>
          </p:cNvSpPr>
          <p:nvPr>
            <p:ph idx="1"/>
          </p:nvPr>
        </p:nvSpPr>
        <p:spPr>
          <a:xfrm>
            <a:off x="53589" y="1381254"/>
            <a:ext cx="5614491" cy="3629564"/>
          </a:xfrm>
        </p:spPr>
        <p:txBody>
          <a:bodyPr lIns="91440" tIns="45720" rIns="91440" bIns="45720" anchor="t">
            <a:normAutofit fontScale="70000" lnSpcReduction="20000"/>
          </a:bodyPr>
          <a:lstStyle/>
          <a:p>
            <a:pPr>
              <a:lnSpc>
                <a:spcPct val="120000"/>
              </a:lnSpc>
            </a:pPr>
            <a:r>
              <a:rPr lang="en-US" sz="1200">
                <a:solidFill>
                  <a:schemeClr val="tx1"/>
                </a:solidFill>
                <a:latin typeface="Arial"/>
                <a:ea typeface="Calibri"/>
                <a:cs typeface="Calibri"/>
              </a:rPr>
              <a:t>Regularly scheduled moments of remembrance: Daily/weekly/monthly/annual, candle lighting, moment of silence each morning or change of shift, reading names of deceased, sharing of stories once per month, celebration of life with tea and cookies, the main goal is to bring staff together to connect them in their shared grief space as an established routine that staff can expect, look forward to, and count on</a:t>
            </a:r>
            <a:endParaRPr lang="en-US" sz="1200">
              <a:solidFill>
                <a:schemeClr val="tx1"/>
              </a:solidFill>
              <a:latin typeface="Arial"/>
            </a:endParaRPr>
          </a:p>
          <a:p>
            <a:pPr>
              <a:lnSpc>
                <a:spcPct val="120000"/>
              </a:lnSpc>
            </a:pPr>
            <a:r>
              <a:rPr lang="en-US" sz="1200">
                <a:solidFill>
                  <a:schemeClr val="tx1"/>
                </a:solidFill>
                <a:latin typeface="Arial"/>
                <a:ea typeface="Calibri"/>
                <a:cs typeface="Calibri"/>
              </a:rPr>
              <a:t>Memorial "garden": This could be an outdoor space for reflection or an indoor planter with succulents, ask staff to paint/use marker to write the initials of the patient on a small stone for collection and placement in a container garden with sand or small plants or even in a jar as a centerpiece for a daily/weekly/monthly moment of remembrance</a:t>
            </a:r>
            <a:endParaRPr lang="en-US" sz="1200">
              <a:solidFill>
                <a:schemeClr val="tx1"/>
              </a:solidFill>
              <a:latin typeface="Arial"/>
            </a:endParaRPr>
          </a:p>
          <a:p>
            <a:pPr>
              <a:lnSpc>
                <a:spcPct val="120000"/>
              </a:lnSpc>
            </a:pPr>
            <a:r>
              <a:rPr lang="en-US" sz="1200">
                <a:solidFill>
                  <a:schemeClr val="tx1"/>
                </a:solidFill>
                <a:latin typeface="Arial"/>
                <a:ea typeface="Calibri"/>
                <a:cs typeface="Calibri"/>
              </a:rPr>
              <a:t>Grief jar: Staff could be invited to write a thought when motivated or pick a thought when in need from a jar or a box, notes to each other for encouragement, support, understanding, shared grieving, "we are all here together, you are not alone" type of messages to each other to form shared connection over loss</a:t>
            </a:r>
            <a:endParaRPr lang="en-US" sz="1200">
              <a:solidFill>
                <a:schemeClr val="tx1"/>
              </a:solidFill>
              <a:latin typeface="Arial"/>
            </a:endParaRPr>
          </a:p>
          <a:p>
            <a:pPr>
              <a:lnSpc>
                <a:spcPct val="120000"/>
              </a:lnSpc>
            </a:pPr>
            <a:r>
              <a:rPr lang="en-US" sz="1200">
                <a:solidFill>
                  <a:schemeClr val="tx1"/>
                </a:solidFill>
                <a:latin typeface="Arial"/>
                <a:ea typeface="Calibri"/>
                <a:cs typeface="Calibri"/>
              </a:rPr>
              <a:t>Grief book: Staff could write notes about deceased patients, favorite memories or stories, that could either be collected into a single volume to be shared with the patient's family or could be collected and kept at the clinic where staff could continue to add to the book as patients die, a sort of legacy journal documenting the history of caring that has taken place.</a:t>
            </a:r>
            <a:endParaRPr lang="en-US" sz="1200">
              <a:solidFill>
                <a:schemeClr val="tx1"/>
              </a:solidFill>
              <a:latin typeface="Arial"/>
            </a:endParaRPr>
          </a:p>
          <a:p>
            <a:pPr>
              <a:lnSpc>
                <a:spcPct val="120000"/>
              </a:lnSpc>
            </a:pPr>
            <a:r>
              <a:rPr lang="en-US" sz="1200">
                <a:solidFill>
                  <a:schemeClr val="tx1"/>
                </a:solidFill>
                <a:latin typeface="Arial"/>
                <a:ea typeface="Calibri"/>
                <a:cs typeface="Calibri"/>
              </a:rPr>
              <a:t>Collage: The clinic could establish a wall or bulletin board or some space that is dedicated to an established memorial symbol (a certain flower, heart, bird shape, etc.), staff could write a small message on the back and hang them as a remembrance</a:t>
            </a:r>
            <a:endParaRPr lang="en-US" sz="1200">
              <a:solidFill>
                <a:schemeClr val="tx1"/>
              </a:solidFill>
              <a:latin typeface="Arial"/>
            </a:endParaRPr>
          </a:p>
          <a:p>
            <a:pPr>
              <a:lnSpc>
                <a:spcPct val="120000"/>
              </a:lnSpc>
            </a:pPr>
            <a:r>
              <a:rPr lang="en-US" sz="1200">
                <a:solidFill>
                  <a:schemeClr val="tx1"/>
                </a:solidFill>
                <a:latin typeface="Arial"/>
                <a:ea typeface="Calibri"/>
                <a:cs typeface="Calibri"/>
              </a:rPr>
              <a:t>If a series of support sessions would be helpful, UPMC EAP</a:t>
            </a:r>
            <a:endParaRPr lang="en-US" sz="1200">
              <a:solidFill>
                <a:schemeClr val="tx1"/>
              </a:solidFill>
              <a:latin typeface="Arial"/>
              <a:ea typeface="Calibri"/>
            </a:endParaRPr>
          </a:p>
          <a:p>
            <a:pPr>
              <a:lnSpc>
                <a:spcPct val="120000"/>
              </a:lnSpc>
            </a:pPr>
            <a:r>
              <a:rPr lang="en-US" sz="1200">
                <a:solidFill>
                  <a:schemeClr val="tx1"/>
                </a:solidFill>
                <a:latin typeface="Arial"/>
                <a:ea typeface="Calibri"/>
                <a:cs typeface="Calibri"/>
              </a:rPr>
              <a:t>Regular ritual to generally acknowledge the cumulative losses that are inevitable (perhaps weekly or monthly, whichever seems appropriate) as well as having more specific events to recognize the death of individual patients and the impact on staff.</a:t>
            </a:r>
          </a:p>
        </p:txBody>
      </p:sp>
      <p:pic>
        <p:nvPicPr>
          <p:cNvPr id="4" name="Picture 3" descr="What You Need to License an Idea | Inc.com">
            <a:extLst>
              <a:ext uri="{FF2B5EF4-FFF2-40B4-BE49-F238E27FC236}">
                <a16:creationId xmlns:a16="http://schemas.microsoft.com/office/drawing/2014/main" id="{27A8776F-F1A5-AFAF-4927-9DBCD0B184F2}"/>
              </a:ext>
            </a:extLst>
          </p:cNvPr>
          <p:cNvPicPr>
            <a:picLocks noChangeAspect="1"/>
          </p:cNvPicPr>
          <p:nvPr/>
        </p:nvPicPr>
        <p:blipFill rotWithShape="1">
          <a:blip r:embed="rId2"/>
          <a:srcRect l="36010" r="10115"/>
          <a:stretch/>
        </p:blipFill>
        <p:spPr>
          <a:xfrm>
            <a:off x="5756743" y="1570482"/>
            <a:ext cx="2955798" cy="3072384"/>
          </a:xfrm>
          <a:prstGeom prst="rect">
            <a:avLst/>
          </a:prstGeom>
        </p:spPr>
      </p:pic>
    </p:spTree>
    <p:extLst>
      <p:ext uri="{BB962C8B-B14F-4D97-AF65-F5344CB8AC3E}">
        <p14:creationId xmlns:p14="http://schemas.microsoft.com/office/powerpoint/2010/main" val="2083338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7C2A3-9760-74BB-1C11-8C559378C853}"/>
              </a:ext>
            </a:extLst>
          </p:cNvPr>
          <p:cNvSpPr>
            <a:spLocks noGrp="1"/>
          </p:cNvSpPr>
          <p:nvPr>
            <p:ph type="title"/>
          </p:nvPr>
        </p:nvSpPr>
        <p:spPr>
          <a:xfrm>
            <a:off x="1668216" y="-16257"/>
            <a:ext cx="5805945" cy="558182"/>
          </a:xfrm>
        </p:spPr>
        <p:txBody>
          <a:bodyPr lIns="91440" tIns="45720" rIns="91440" bIns="45720">
            <a:normAutofit/>
          </a:bodyPr>
          <a:lstStyle/>
          <a:p>
            <a:r>
              <a:rPr lang="en-US" sz="2700">
                <a:solidFill>
                  <a:schemeClr val="tx2"/>
                </a:solidFill>
              </a:rPr>
              <a:t>Grief Mindful Awareness Activity</a:t>
            </a:r>
          </a:p>
        </p:txBody>
      </p:sp>
      <p:sp>
        <p:nvSpPr>
          <p:cNvPr id="3" name="Content Placeholder 2">
            <a:extLst>
              <a:ext uri="{FF2B5EF4-FFF2-40B4-BE49-F238E27FC236}">
                <a16:creationId xmlns:a16="http://schemas.microsoft.com/office/drawing/2014/main" id="{BD6CE83F-924D-3D7E-E2B8-47793B48BF61}"/>
              </a:ext>
            </a:extLst>
          </p:cNvPr>
          <p:cNvSpPr>
            <a:spLocks noGrp="1"/>
          </p:cNvSpPr>
          <p:nvPr>
            <p:ph idx="1"/>
          </p:nvPr>
        </p:nvSpPr>
        <p:spPr>
          <a:xfrm>
            <a:off x="102464" y="454057"/>
            <a:ext cx="7903766" cy="4245263"/>
          </a:xfrm>
        </p:spPr>
        <p:txBody>
          <a:bodyPr lIns="91440" tIns="45720" rIns="91440" bIns="45720" anchor="t">
            <a:noAutofit/>
          </a:bodyPr>
          <a:lstStyle/>
          <a:p>
            <a:pPr marL="0" indent="0">
              <a:lnSpc>
                <a:spcPct val="120000"/>
              </a:lnSpc>
              <a:buNone/>
            </a:pPr>
            <a:r>
              <a:rPr lang="en-US" sz="900">
                <a:solidFill>
                  <a:schemeClr val="tx2"/>
                </a:solidFill>
                <a:latin typeface="Arial"/>
                <a:ea typeface="+mn-lt"/>
                <a:cs typeface="+mn-lt"/>
              </a:rPr>
              <a:t>Take a few minutes to sit in a quiet, peaceful, comfortable location where you will not be interrupted. This might be by a lake, in a wooded area or flower garden, or your favorite chair at home. Take some deep breaths, close your eyes, and when you are ready, turn your attention to any losses that you have experienced. This might be the death of someone close to you, the death of a patient, the end of a friendship or relationship, a decline in health status for yourself or someone else, a lost career opportunity, the effects of a natural disaster. Think back over the past month, year, or longer. </a:t>
            </a:r>
            <a:endParaRPr lang="en-US" sz="900">
              <a:solidFill>
                <a:schemeClr val="tx2"/>
              </a:solidFill>
              <a:latin typeface="Arial"/>
              <a:ea typeface="Calibri"/>
              <a:cs typeface="Calibri"/>
            </a:endParaRPr>
          </a:p>
          <a:p>
            <a:pPr marL="0" indent="0">
              <a:lnSpc>
                <a:spcPct val="120000"/>
              </a:lnSpc>
              <a:buNone/>
            </a:pPr>
            <a:r>
              <a:rPr lang="en-US" sz="900">
                <a:solidFill>
                  <a:schemeClr val="tx2"/>
                </a:solidFill>
                <a:latin typeface="Arial"/>
                <a:ea typeface="+mn-lt"/>
                <a:cs typeface="+mn-lt"/>
              </a:rPr>
              <a:t>What comes up for you? Is there a loss that readily comes to mind? </a:t>
            </a:r>
          </a:p>
          <a:p>
            <a:pPr marL="0" indent="0">
              <a:lnSpc>
                <a:spcPct val="120000"/>
              </a:lnSpc>
              <a:buNone/>
            </a:pPr>
            <a:r>
              <a:rPr lang="en-US" sz="900">
                <a:solidFill>
                  <a:schemeClr val="tx2"/>
                </a:solidFill>
                <a:latin typeface="Arial"/>
                <a:ea typeface="+mn-lt"/>
                <a:cs typeface="+mn-lt"/>
              </a:rPr>
              <a:t>Are you surprised by the particular loss that comes to mind or well aware of it?</a:t>
            </a:r>
          </a:p>
          <a:p>
            <a:pPr marL="0" indent="0">
              <a:lnSpc>
                <a:spcPct val="120000"/>
              </a:lnSpc>
              <a:buNone/>
            </a:pPr>
            <a:r>
              <a:rPr lang="en-US" sz="900">
                <a:solidFill>
                  <a:schemeClr val="tx2"/>
                </a:solidFill>
                <a:latin typeface="Arial"/>
                <a:ea typeface="+mn-lt"/>
                <a:cs typeface="+mn-lt"/>
              </a:rPr>
              <a:t>How recent is the loss?</a:t>
            </a:r>
          </a:p>
          <a:p>
            <a:pPr marL="0" indent="0">
              <a:lnSpc>
                <a:spcPct val="120000"/>
              </a:lnSpc>
              <a:buNone/>
            </a:pPr>
            <a:r>
              <a:rPr lang="en-US" sz="900">
                <a:solidFill>
                  <a:schemeClr val="tx2"/>
                </a:solidFill>
                <a:latin typeface="Arial"/>
                <a:ea typeface="+mn-lt"/>
                <a:cs typeface="+mn-lt"/>
              </a:rPr>
              <a:t>Is there more than one loss that feels particularly salient?</a:t>
            </a:r>
          </a:p>
          <a:p>
            <a:pPr marL="0" indent="0">
              <a:lnSpc>
                <a:spcPct val="120000"/>
              </a:lnSpc>
              <a:buNone/>
            </a:pPr>
            <a:r>
              <a:rPr lang="en-US" sz="900">
                <a:solidFill>
                  <a:schemeClr val="tx2"/>
                </a:solidFill>
                <a:latin typeface="Arial"/>
                <a:ea typeface="+mn-lt"/>
                <a:cs typeface="+mn-lt"/>
              </a:rPr>
              <a:t>How painful is the loss?</a:t>
            </a:r>
          </a:p>
          <a:p>
            <a:pPr marL="0" indent="0">
              <a:lnSpc>
                <a:spcPct val="120000"/>
              </a:lnSpc>
              <a:buNone/>
            </a:pPr>
            <a:r>
              <a:rPr lang="en-US" sz="900">
                <a:solidFill>
                  <a:schemeClr val="tx2"/>
                </a:solidFill>
                <a:latin typeface="Arial"/>
                <a:ea typeface="+mn-lt"/>
                <a:cs typeface="+mn-lt"/>
              </a:rPr>
              <a:t>What emotions do you feel as a result of that loss?</a:t>
            </a:r>
          </a:p>
          <a:p>
            <a:pPr marL="0" indent="0">
              <a:lnSpc>
                <a:spcPct val="120000"/>
              </a:lnSpc>
              <a:buNone/>
            </a:pPr>
            <a:r>
              <a:rPr lang="en-US" sz="900">
                <a:solidFill>
                  <a:schemeClr val="tx2"/>
                </a:solidFill>
                <a:latin typeface="Arial"/>
                <a:ea typeface="+mn-lt"/>
                <a:cs typeface="+mn-lt"/>
              </a:rPr>
              <a:t>What thoughts do you have about the loss?</a:t>
            </a:r>
          </a:p>
          <a:p>
            <a:pPr marL="0" indent="0">
              <a:lnSpc>
                <a:spcPct val="120000"/>
              </a:lnSpc>
              <a:buNone/>
            </a:pPr>
            <a:r>
              <a:rPr lang="en-US" sz="900">
                <a:solidFill>
                  <a:schemeClr val="tx2"/>
                </a:solidFill>
                <a:latin typeface="Arial"/>
                <a:ea typeface="+mn-lt"/>
                <a:cs typeface="+mn-lt"/>
              </a:rPr>
              <a:t>What physical sensations are you experiencing as you think about the loss? If you have more time or</a:t>
            </a:r>
            <a:endParaRPr lang="en-US">
              <a:solidFill>
                <a:schemeClr val="tx2"/>
              </a:solidFill>
              <a:ea typeface="+mn-lt"/>
            </a:endParaRPr>
          </a:p>
          <a:p>
            <a:pPr marL="0" indent="0">
              <a:lnSpc>
                <a:spcPct val="120000"/>
              </a:lnSpc>
              <a:buNone/>
            </a:pPr>
            <a:r>
              <a:rPr lang="en-US" sz="900">
                <a:solidFill>
                  <a:schemeClr val="tx2"/>
                </a:solidFill>
                <a:latin typeface="Arial"/>
                <a:ea typeface="+mn-lt"/>
                <a:cs typeface="+mn-lt"/>
              </a:rPr>
              <a:t>during another quiet time, continue to explore your feelings related to loss:</a:t>
            </a:r>
            <a:endParaRPr lang="en-US">
              <a:solidFill>
                <a:schemeClr val="tx2"/>
              </a:solidFill>
            </a:endParaRPr>
          </a:p>
          <a:p>
            <a:pPr marL="228600" indent="-171450">
              <a:lnSpc>
                <a:spcPct val="120000"/>
              </a:lnSpc>
            </a:pPr>
            <a:r>
              <a:rPr lang="en-US" sz="900">
                <a:solidFill>
                  <a:schemeClr val="tx2"/>
                </a:solidFill>
                <a:latin typeface="Arial"/>
                <a:ea typeface="+mn-lt"/>
                <a:cs typeface="+mn-lt"/>
              </a:rPr>
              <a:t>In what ways (both negative and positive) does the loss affect your daily life?</a:t>
            </a:r>
          </a:p>
          <a:p>
            <a:pPr marL="228600" indent="-171450">
              <a:lnSpc>
                <a:spcPct val="120000"/>
              </a:lnSpc>
            </a:pPr>
            <a:r>
              <a:rPr lang="en-US" sz="900">
                <a:solidFill>
                  <a:schemeClr val="tx2"/>
                </a:solidFill>
                <a:latin typeface="Arial"/>
                <a:ea typeface="+mn-lt"/>
                <a:cs typeface="+mn-lt"/>
              </a:rPr>
              <a:t>How are you supported by others related to this loss? Is your loss disenfranchised, i.e., hidden from others?</a:t>
            </a:r>
          </a:p>
          <a:p>
            <a:pPr marL="228600" indent="-171450">
              <a:lnSpc>
                <a:spcPct val="120000"/>
              </a:lnSpc>
            </a:pPr>
            <a:r>
              <a:rPr lang="en-US" sz="900">
                <a:solidFill>
                  <a:schemeClr val="tx2"/>
                </a:solidFill>
                <a:latin typeface="Arial"/>
                <a:ea typeface="+mn-lt"/>
                <a:cs typeface="+mn-lt"/>
              </a:rPr>
              <a:t>What do you need to help integrate this loss into your life? Acknowledge this loss to yourself? More time to experience and work through the pain of the loss? Share your thoughts and emotions with someone else? Honor the deceased individual or your loss experience through an activity such as writing; building something; planting a tree, shrub, or flowers; creating a work of art; singing a song; or playing music?</a:t>
            </a:r>
            <a:endParaRPr lang="en-US" sz="900">
              <a:solidFill>
                <a:schemeClr val="tx2"/>
              </a:solidFill>
              <a:latin typeface="Arial"/>
              <a:ea typeface="Calibri"/>
              <a:cs typeface="Calibri"/>
            </a:endParaRPr>
          </a:p>
          <a:p>
            <a:pPr marL="0" indent="0">
              <a:lnSpc>
                <a:spcPct val="120000"/>
              </a:lnSpc>
              <a:buNone/>
            </a:pPr>
            <a:r>
              <a:rPr lang="en-US" sz="900">
                <a:solidFill>
                  <a:schemeClr val="tx2"/>
                </a:solidFill>
                <a:latin typeface="Arial"/>
                <a:ea typeface="+mn-lt"/>
                <a:cs typeface="+mn-lt"/>
              </a:rPr>
              <a:t>If this exercise brings up particularly unsettling thoughts and emotions, what can you do right now to help yourself feel more at peace as you continue over time to cope with the loss? What characteristics, skills, and resources do you have that give you strength as you move through the grieving process? </a:t>
            </a:r>
            <a:endParaRPr lang="en-US" sz="900">
              <a:solidFill>
                <a:schemeClr val="tx2"/>
              </a:solidFill>
              <a:latin typeface="Arial"/>
              <a:ea typeface="Calibri"/>
              <a:cs typeface="Calibri"/>
            </a:endParaRPr>
          </a:p>
        </p:txBody>
      </p:sp>
      <p:grpSp>
        <p:nvGrpSpPr>
          <p:cNvPr id="20" name="Group 1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21" name="Freeform: Shape 2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tus Flower Drawing&quot; Poster for Sale by jsprechman | Redbubble">
            <a:extLst>
              <a:ext uri="{FF2B5EF4-FFF2-40B4-BE49-F238E27FC236}">
                <a16:creationId xmlns:a16="http://schemas.microsoft.com/office/drawing/2014/main" id="{BD97AACB-8B0F-3F29-03DB-88F151FD89B9}"/>
              </a:ext>
            </a:extLst>
          </p:cNvPr>
          <p:cNvPicPr>
            <a:picLocks noChangeAspect="1"/>
          </p:cNvPicPr>
          <p:nvPr/>
        </p:nvPicPr>
        <p:blipFill rotWithShape="1">
          <a:blip r:embed="rId2"/>
          <a:srcRect l="5305" t="24008" r="3979" b="23446"/>
          <a:stretch/>
        </p:blipFill>
        <p:spPr>
          <a:xfrm>
            <a:off x="5703007" y="1254970"/>
            <a:ext cx="3106674" cy="2402423"/>
          </a:xfrm>
          <a:prstGeom prst="rect">
            <a:avLst/>
          </a:prstGeom>
        </p:spPr>
      </p:pic>
    </p:spTree>
    <p:extLst>
      <p:ext uri="{BB962C8B-B14F-4D97-AF65-F5344CB8AC3E}">
        <p14:creationId xmlns:p14="http://schemas.microsoft.com/office/powerpoint/2010/main" val="3773436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183A3-9A36-E7D8-92CE-A70FCB898915}"/>
              </a:ext>
            </a:extLst>
          </p:cNvPr>
          <p:cNvSpPr>
            <a:spLocks noGrp="1"/>
          </p:cNvSpPr>
          <p:nvPr>
            <p:ph type="title"/>
          </p:nvPr>
        </p:nvSpPr>
        <p:spPr>
          <a:xfrm>
            <a:off x="483798" y="1097280"/>
            <a:ext cx="2847230" cy="2018211"/>
          </a:xfrm>
        </p:spPr>
        <p:txBody>
          <a:bodyPr vert="horz" lIns="91440" tIns="45720" rIns="91440" bIns="45720" rtlCol="0" anchor="t">
            <a:normAutofit/>
          </a:bodyPr>
          <a:lstStyle/>
          <a:p>
            <a:pPr algn="l" defTabSz="914400">
              <a:lnSpc>
                <a:spcPct val="90000"/>
              </a:lnSpc>
              <a:spcAft>
                <a:spcPts val="800"/>
              </a:spcAft>
            </a:pPr>
            <a:r>
              <a:rPr lang="en-US" sz="2000" kern="1200">
                <a:solidFill>
                  <a:schemeClr val="tx1"/>
                </a:solidFill>
                <a:latin typeface="+mj-lt"/>
                <a:ea typeface="+mj-ea"/>
                <a:cs typeface="+mj-cs"/>
              </a:rPr>
              <a:t>Cultural Considerations</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i="1" kern="1200">
                <a:solidFill>
                  <a:schemeClr val="tx1"/>
                </a:solidFill>
                <a:latin typeface="+mj-lt"/>
                <a:ea typeface="+mj-ea"/>
                <a:cs typeface="+mj-cs"/>
              </a:rPr>
              <a:t>Grief is a common denominator...the expression of grief is not.</a:t>
            </a:r>
            <a:endParaRPr lang="en-US" sz="2000" kern="1200">
              <a:solidFill>
                <a:schemeClr val="tx1"/>
              </a:solidFill>
              <a:latin typeface="+mj-lt"/>
              <a:ea typeface="+mj-ea"/>
              <a:cs typeface="+mj-cs"/>
            </a:endParaRPr>
          </a:p>
        </p:txBody>
      </p:sp>
      <p:grpSp>
        <p:nvGrpSpPr>
          <p:cNvPr id="24" name="Group 2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3311434"/>
            <a:ext cx="8986749" cy="1565846"/>
            <a:chOff x="143163" y="5763486"/>
            <a:chExt cx="11982332" cy="739555"/>
          </a:xfrm>
        </p:grpSpPr>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440871"/>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41C812-9BDE-A5C3-F2CB-4B96EF3EE045}"/>
              </a:ext>
            </a:extLst>
          </p:cNvPr>
          <p:cNvSpPr txBox="1"/>
          <p:nvPr/>
        </p:nvSpPr>
        <p:spPr>
          <a:xfrm>
            <a:off x="3848794" y="622267"/>
            <a:ext cx="4661490" cy="390816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00050" indent="-228600" defTabSz="914400">
              <a:lnSpc>
                <a:spcPct val="90000"/>
              </a:lnSpc>
              <a:spcAft>
                <a:spcPts val="300"/>
              </a:spcAft>
              <a:buFont typeface="Arial" panose="020B0604020202020204" pitchFamily="34" charset="0"/>
              <a:buChar char="•"/>
            </a:pPr>
            <a:r>
              <a:rPr lang="en-US" dirty="0"/>
              <a:t>Collective, community, family, or individual experience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Language to describe loss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Support providers (family, friends, faith and religious community/leaders, therapist)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Sense of familial duty or sacrifice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Faith, spirituality, philosophy, or atheism/agnosticism</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Access to resources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Views on loss/dying/death and what comes next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Norms about how to express grief (stoic, emotional)</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Outward expression may differ from internal experience</a:t>
            </a:r>
            <a:endParaRPr lang="en-US">
              <a:cs typeface="Calibri"/>
            </a:endParaRPr>
          </a:p>
        </p:txBody>
      </p:sp>
    </p:spTree>
    <p:extLst>
      <p:ext uri="{BB962C8B-B14F-4D97-AF65-F5344CB8AC3E}">
        <p14:creationId xmlns:p14="http://schemas.microsoft.com/office/powerpoint/2010/main" val="1568525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183A3-9A36-E7D8-92CE-A70FCB898915}"/>
              </a:ext>
            </a:extLst>
          </p:cNvPr>
          <p:cNvSpPr>
            <a:spLocks noGrp="1"/>
          </p:cNvSpPr>
          <p:nvPr>
            <p:ph type="title"/>
          </p:nvPr>
        </p:nvSpPr>
        <p:spPr>
          <a:xfrm>
            <a:off x="483798" y="1097280"/>
            <a:ext cx="2847230" cy="2018211"/>
          </a:xfrm>
        </p:spPr>
        <p:txBody>
          <a:bodyPr vert="horz" lIns="91440" tIns="45720" rIns="91440" bIns="45720" rtlCol="0" anchor="t">
            <a:normAutofit/>
          </a:bodyPr>
          <a:lstStyle/>
          <a:p>
            <a:pPr algn="l" defTabSz="914400">
              <a:lnSpc>
                <a:spcPct val="90000"/>
              </a:lnSpc>
              <a:spcAft>
                <a:spcPts val="800"/>
              </a:spcAft>
            </a:pPr>
            <a:r>
              <a:rPr lang="en-US" sz="2000" kern="1200">
                <a:solidFill>
                  <a:schemeClr val="tx1"/>
                </a:solidFill>
                <a:latin typeface="+mj-lt"/>
                <a:ea typeface="+mj-ea"/>
                <a:cs typeface="+mj-cs"/>
              </a:rPr>
              <a:t>Cultural Considerations</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i="1" kern="1200">
                <a:solidFill>
                  <a:schemeClr val="tx1"/>
                </a:solidFill>
                <a:latin typeface="+mj-lt"/>
                <a:ea typeface="+mj-ea"/>
                <a:cs typeface="+mj-cs"/>
              </a:rPr>
              <a:t>Grief is a common denominator...the expression of grief is not.</a:t>
            </a:r>
            <a:endParaRPr lang="en-US" sz="2000" kern="1200">
              <a:solidFill>
                <a:schemeClr val="tx1"/>
              </a:solidFill>
              <a:latin typeface="+mj-lt"/>
              <a:ea typeface="+mj-ea"/>
              <a:cs typeface="+mj-cs"/>
            </a:endParaRPr>
          </a:p>
        </p:txBody>
      </p:sp>
      <p:grpSp>
        <p:nvGrpSpPr>
          <p:cNvPr id="24" name="Group 2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3311434"/>
            <a:ext cx="8986749" cy="1565846"/>
            <a:chOff x="143163" y="5763486"/>
            <a:chExt cx="11982332" cy="739555"/>
          </a:xfrm>
        </p:grpSpPr>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440871"/>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41C812-9BDE-A5C3-F2CB-4B96EF3EE045}"/>
              </a:ext>
            </a:extLst>
          </p:cNvPr>
          <p:cNvSpPr txBox="1"/>
          <p:nvPr/>
        </p:nvSpPr>
        <p:spPr>
          <a:xfrm>
            <a:off x="3848794" y="622267"/>
            <a:ext cx="4661490" cy="390816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00050" indent="-228600" defTabSz="914400">
              <a:lnSpc>
                <a:spcPct val="90000"/>
              </a:lnSpc>
              <a:spcAft>
                <a:spcPts val="300"/>
              </a:spcAft>
              <a:buFont typeface="Arial" panose="020B0604020202020204" pitchFamily="34" charset="0"/>
              <a:buChar char="•"/>
            </a:pPr>
            <a:r>
              <a:rPr lang="en-US" dirty="0"/>
              <a:t>Collective, community, family, or individual experience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Language to describe loss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Support providers (family, friends, faith and religious community/leaders, therapist)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Sense of familial duty or sacrifice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Faith, spirituality, philosophy, or atheism/agnosticism</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Access to resources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Views on loss/dying/death and what comes next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Norms about how to express grief (stoic, emotional)</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Outward expression may differ from internal experience</a:t>
            </a:r>
            <a:endParaRPr lang="en-US">
              <a:cs typeface="Calibri"/>
            </a:endParaRPr>
          </a:p>
        </p:txBody>
      </p:sp>
    </p:spTree>
    <p:extLst>
      <p:ext uri="{BB962C8B-B14F-4D97-AF65-F5344CB8AC3E}">
        <p14:creationId xmlns:p14="http://schemas.microsoft.com/office/powerpoint/2010/main" val="105463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420" y="482600"/>
            <a:ext cx="7426230" cy="417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95" y="2058749"/>
            <a:ext cx="2117005" cy="11142"/>
          </a:xfrm>
          <a:custGeom>
            <a:avLst/>
            <a:gdLst>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381061 w 2117005"/>
              <a:gd name="connsiteY1" fmla="*/ 0 h 11142"/>
              <a:gd name="connsiteX2" fmla="*/ 846801 w 2117005"/>
              <a:gd name="connsiteY2" fmla="*/ 0 h 11142"/>
              <a:gd name="connsiteX3" fmla="*/ 1206692 w 2117005"/>
              <a:gd name="connsiteY3" fmla="*/ 0 h 11142"/>
              <a:gd name="connsiteX4" fmla="*/ 1566583 w 2117005"/>
              <a:gd name="connsiteY4" fmla="*/ 0 h 11142"/>
              <a:gd name="connsiteX5" fmla="*/ 2117005 w 2117005"/>
              <a:gd name="connsiteY5" fmla="*/ 0 h 11142"/>
              <a:gd name="connsiteX6" fmla="*/ 2117005 w 2117005"/>
              <a:gd name="connsiteY6" fmla="*/ 11142 h 11142"/>
              <a:gd name="connsiteX7" fmla="*/ 1714773 w 2117005"/>
              <a:gd name="connsiteY7" fmla="*/ 11142 h 11142"/>
              <a:gd name="connsiteX8" fmla="*/ 1312542 w 2117005"/>
              <a:gd name="connsiteY8" fmla="*/ 11142 h 11142"/>
              <a:gd name="connsiteX9" fmla="*/ 910312 w 2117005"/>
              <a:gd name="connsiteY9" fmla="*/ 11142 h 11142"/>
              <a:gd name="connsiteX10" fmla="*/ 444570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005" h="11142" fill="none" extrusionOk="0">
                <a:moveTo>
                  <a:pt x="0" y="0"/>
                </a:moveTo>
                <a:cubicBezTo>
                  <a:pt x="145530" y="-2966"/>
                  <a:pt x="303092" y="-3771"/>
                  <a:pt x="423400" y="0"/>
                </a:cubicBezTo>
                <a:cubicBezTo>
                  <a:pt x="529858" y="-44239"/>
                  <a:pt x="697534" y="16829"/>
                  <a:pt x="825632" y="0"/>
                </a:cubicBezTo>
                <a:cubicBezTo>
                  <a:pt x="967004" y="5718"/>
                  <a:pt x="1091573" y="-4140"/>
                  <a:pt x="1227863" y="0"/>
                </a:cubicBezTo>
                <a:cubicBezTo>
                  <a:pt x="1378858" y="-4543"/>
                  <a:pt x="1484430" y="-12956"/>
                  <a:pt x="1693603" y="0"/>
                </a:cubicBezTo>
                <a:cubicBezTo>
                  <a:pt x="1927272" y="16912"/>
                  <a:pt x="2024489" y="-3359"/>
                  <a:pt x="2117005" y="0"/>
                </a:cubicBezTo>
                <a:cubicBezTo>
                  <a:pt x="2116679" y="4552"/>
                  <a:pt x="2116707" y="6005"/>
                  <a:pt x="2117005" y="11142"/>
                </a:cubicBezTo>
                <a:cubicBezTo>
                  <a:pt x="1973106" y="14593"/>
                  <a:pt x="1890726" y="7401"/>
                  <a:pt x="1693603" y="11142"/>
                </a:cubicBezTo>
                <a:cubicBezTo>
                  <a:pt x="1615122" y="35738"/>
                  <a:pt x="1438838" y="18734"/>
                  <a:pt x="1333713" y="11142"/>
                </a:cubicBezTo>
                <a:cubicBezTo>
                  <a:pt x="1237315" y="28665"/>
                  <a:pt x="1111780" y="-20707"/>
                  <a:pt x="931482" y="11142"/>
                </a:cubicBezTo>
                <a:cubicBezTo>
                  <a:pt x="761549" y="35190"/>
                  <a:pt x="629594" y="34691"/>
                  <a:pt x="529251" y="11142"/>
                </a:cubicBezTo>
                <a:cubicBezTo>
                  <a:pt x="426277" y="19794"/>
                  <a:pt x="165086" y="29800"/>
                  <a:pt x="0" y="11142"/>
                </a:cubicBezTo>
                <a:cubicBezTo>
                  <a:pt x="65" y="6966"/>
                  <a:pt x="326" y="1931"/>
                  <a:pt x="0" y="0"/>
                </a:cubicBezTo>
                <a:close/>
              </a:path>
              <a:path w="2117005" h="11142" stroke="0" extrusionOk="0">
                <a:moveTo>
                  <a:pt x="0" y="0"/>
                </a:moveTo>
                <a:cubicBezTo>
                  <a:pt x="131927" y="-29185"/>
                  <a:pt x="216851" y="-2498"/>
                  <a:pt x="381061" y="0"/>
                </a:cubicBezTo>
                <a:cubicBezTo>
                  <a:pt x="555651" y="10405"/>
                  <a:pt x="643163" y="-1992"/>
                  <a:pt x="846801" y="0"/>
                </a:cubicBezTo>
                <a:cubicBezTo>
                  <a:pt x="1039924" y="-13963"/>
                  <a:pt x="1147103" y="-7150"/>
                  <a:pt x="1206692" y="0"/>
                </a:cubicBezTo>
                <a:cubicBezTo>
                  <a:pt x="1307413" y="-8461"/>
                  <a:pt x="1459464" y="-6518"/>
                  <a:pt x="1566583" y="0"/>
                </a:cubicBezTo>
                <a:cubicBezTo>
                  <a:pt x="1674641" y="1693"/>
                  <a:pt x="1858550" y="-36689"/>
                  <a:pt x="2117005" y="0"/>
                </a:cubicBezTo>
                <a:cubicBezTo>
                  <a:pt x="2117800" y="2326"/>
                  <a:pt x="2117797" y="6659"/>
                  <a:pt x="2117005" y="11142"/>
                </a:cubicBezTo>
                <a:cubicBezTo>
                  <a:pt x="2029513" y="23904"/>
                  <a:pt x="1927265" y="-13023"/>
                  <a:pt x="1714773" y="11142"/>
                </a:cubicBezTo>
                <a:cubicBezTo>
                  <a:pt x="1499162" y="18556"/>
                  <a:pt x="1382563" y="30413"/>
                  <a:pt x="1312542" y="11142"/>
                </a:cubicBezTo>
                <a:cubicBezTo>
                  <a:pt x="1241468" y="-22785"/>
                  <a:pt x="1137469" y="5373"/>
                  <a:pt x="910312" y="11142"/>
                </a:cubicBezTo>
                <a:cubicBezTo>
                  <a:pt x="705294" y="-21853"/>
                  <a:pt x="559418" y="1366"/>
                  <a:pt x="444570" y="11142"/>
                </a:cubicBezTo>
                <a:cubicBezTo>
                  <a:pt x="291321" y="-9431"/>
                  <a:pt x="154812" y="20947"/>
                  <a:pt x="0" y="11142"/>
                </a:cubicBezTo>
                <a:cubicBezTo>
                  <a:pt x="-541" y="9397"/>
                  <a:pt x="-836" y="2562"/>
                  <a:pt x="0" y="0"/>
                </a:cubicBezTo>
                <a:close/>
              </a:path>
              <a:path w="2117005" h="11142" fill="none" stroke="0" extrusionOk="0">
                <a:moveTo>
                  <a:pt x="0" y="0"/>
                </a:moveTo>
                <a:cubicBezTo>
                  <a:pt x="138352" y="-35513"/>
                  <a:pt x="284277" y="29731"/>
                  <a:pt x="423400" y="0"/>
                </a:cubicBezTo>
                <a:cubicBezTo>
                  <a:pt x="554612" y="-46991"/>
                  <a:pt x="674558" y="25404"/>
                  <a:pt x="825632" y="0"/>
                </a:cubicBezTo>
                <a:cubicBezTo>
                  <a:pt x="950053" y="-40858"/>
                  <a:pt x="1086778" y="59514"/>
                  <a:pt x="1227863" y="0"/>
                </a:cubicBezTo>
                <a:cubicBezTo>
                  <a:pt x="1329008" y="-14501"/>
                  <a:pt x="1457051" y="1839"/>
                  <a:pt x="1693603" y="0"/>
                </a:cubicBezTo>
                <a:cubicBezTo>
                  <a:pt x="1922028" y="11180"/>
                  <a:pt x="1996939" y="16032"/>
                  <a:pt x="2117005" y="0"/>
                </a:cubicBezTo>
                <a:cubicBezTo>
                  <a:pt x="2116722" y="4717"/>
                  <a:pt x="2116174" y="6064"/>
                  <a:pt x="2117005" y="11142"/>
                </a:cubicBezTo>
                <a:cubicBezTo>
                  <a:pt x="1961981" y="43954"/>
                  <a:pt x="1777332" y="614"/>
                  <a:pt x="1693603" y="11142"/>
                </a:cubicBezTo>
                <a:cubicBezTo>
                  <a:pt x="1599657" y="38351"/>
                  <a:pt x="1447960" y="13184"/>
                  <a:pt x="1333713" y="11142"/>
                </a:cubicBezTo>
                <a:cubicBezTo>
                  <a:pt x="1252754" y="-38145"/>
                  <a:pt x="1067269" y="-2160"/>
                  <a:pt x="931482" y="11142"/>
                </a:cubicBezTo>
                <a:cubicBezTo>
                  <a:pt x="758706" y="25068"/>
                  <a:pt x="642459" y="25429"/>
                  <a:pt x="529251" y="11142"/>
                </a:cubicBezTo>
                <a:cubicBezTo>
                  <a:pt x="397576" y="-24682"/>
                  <a:pt x="111850" y="20938"/>
                  <a:pt x="0" y="11142"/>
                </a:cubicBezTo>
                <a:cubicBezTo>
                  <a:pt x="114" y="6319"/>
                  <a:pt x="-693" y="2190"/>
                  <a:pt x="0" y="0"/>
                </a:cubicBezTo>
                <a:close/>
              </a:path>
              <a:path w="2117005" h="11142" fill="none" stroke="0" extrusionOk="0">
                <a:moveTo>
                  <a:pt x="0" y="0"/>
                </a:moveTo>
                <a:cubicBezTo>
                  <a:pt x="152334" y="-11601"/>
                  <a:pt x="289690" y="16874"/>
                  <a:pt x="423400" y="0"/>
                </a:cubicBezTo>
                <a:cubicBezTo>
                  <a:pt x="530450" y="-43172"/>
                  <a:pt x="678052" y="9981"/>
                  <a:pt x="825632" y="0"/>
                </a:cubicBezTo>
                <a:cubicBezTo>
                  <a:pt x="953613" y="-17095"/>
                  <a:pt x="1108728" y="21795"/>
                  <a:pt x="1227863" y="0"/>
                </a:cubicBezTo>
                <a:cubicBezTo>
                  <a:pt x="1354647" y="35831"/>
                  <a:pt x="1463105" y="-4907"/>
                  <a:pt x="1693603" y="0"/>
                </a:cubicBezTo>
                <a:cubicBezTo>
                  <a:pt x="1911037" y="6419"/>
                  <a:pt x="2002308" y="-4461"/>
                  <a:pt x="2117005" y="0"/>
                </a:cubicBezTo>
                <a:cubicBezTo>
                  <a:pt x="2117006" y="4449"/>
                  <a:pt x="2116448" y="5867"/>
                  <a:pt x="2117005" y="11142"/>
                </a:cubicBezTo>
                <a:cubicBezTo>
                  <a:pt x="2008824" y="31977"/>
                  <a:pt x="1796481" y="27429"/>
                  <a:pt x="1693603" y="11142"/>
                </a:cubicBezTo>
                <a:cubicBezTo>
                  <a:pt x="1586045" y="39344"/>
                  <a:pt x="1439943" y="5369"/>
                  <a:pt x="1333713" y="11142"/>
                </a:cubicBezTo>
                <a:cubicBezTo>
                  <a:pt x="1282335" y="21798"/>
                  <a:pt x="1107522" y="-4960"/>
                  <a:pt x="931482" y="11142"/>
                </a:cubicBezTo>
                <a:cubicBezTo>
                  <a:pt x="785338" y="8293"/>
                  <a:pt x="653484" y="22807"/>
                  <a:pt x="529251" y="11142"/>
                </a:cubicBezTo>
                <a:cubicBezTo>
                  <a:pt x="400219" y="40461"/>
                  <a:pt x="178969" y="26445"/>
                  <a:pt x="0" y="11142"/>
                </a:cubicBezTo>
                <a:cubicBezTo>
                  <a:pt x="-425" y="7346"/>
                  <a:pt x="112" y="22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381061 w 2117005"/>
                      <a:gd name="connsiteY1" fmla="*/ 0 h 11142"/>
                      <a:gd name="connsiteX2" fmla="*/ 846801 w 2117005"/>
                      <a:gd name="connsiteY2" fmla="*/ 0 h 11142"/>
                      <a:gd name="connsiteX3" fmla="*/ 1206692 w 2117005"/>
                      <a:gd name="connsiteY3" fmla="*/ 0 h 11142"/>
                      <a:gd name="connsiteX4" fmla="*/ 1566583 w 2117005"/>
                      <a:gd name="connsiteY4" fmla="*/ 0 h 11142"/>
                      <a:gd name="connsiteX5" fmla="*/ 2117005 w 2117005"/>
                      <a:gd name="connsiteY5" fmla="*/ 0 h 11142"/>
                      <a:gd name="connsiteX6" fmla="*/ 2117005 w 2117005"/>
                      <a:gd name="connsiteY6" fmla="*/ 11142 h 11142"/>
                      <a:gd name="connsiteX7" fmla="*/ 1714773 w 2117005"/>
                      <a:gd name="connsiteY7" fmla="*/ 11142 h 11142"/>
                      <a:gd name="connsiteX8" fmla="*/ 1312542 w 2117005"/>
                      <a:gd name="connsiteY8" fmla="*/ 11142 h 11142"/>
                      <a:gd name="connsiteX9" fmla="*/ 910312 w 2117005"/>
                      <a:gd name="connsiteY9" fmla="*/ 11142 h 11142"/>
                      <a:gd name="connsiteX10" fmla="*/ 444570 w 2117005"/>
                      <a:gd name="connsiteY10" fmla="*/ 11142 h 11142"/>
                      <a:gd name="connsiteX11" fmla="*/ 0 w 2117005"/>
                      <a:gd name="connsiteY11" fmla="*/ 11142 h 11142"/>
                      <a:gd name="connsiteX12" fmla="*/ 0 w 2117005"/>
                      <a:gd name="connsiteY12" fmla="*/ 0 h 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005" h="11142" fill="none" extrusionOk="0">
                        <a:moveTo>
                          <a:pt x="0" y="0"/>
                        </a:moveTo>
                        <a:cubicBezTo>
                          <a:pt x="144114" y="602"/>
                          <a:pt x="292179" y="5566"/>
                          <a:pt x="423400" y="0"/>
                        </a:cubicBezTo>
                        <a:cubicBezTo>
                          <a:pt x="527773" y="-39233"/>
                          <a:pt x="689126" y="10771"/>
                          <a:pt x="825632" y="0"/>
                        </a:cubicBezTo>
                        <a:cubicBezTo>
                          <a:pt x="954695" y="-11272"/>
                          <a:pt x="1112055" y="15440"/>
                          <a:pt x="1227863" y="0"/>
                        </a:cubicBezTo>
                        <a:cubicBezTo>
                          <a:pt x="1352918" y="5745"/>
                          <a:pt x="1473221" y="-5753"/>
                          <a:pt x="1693603" y="0"/>
                        </a:cubicBezTo>
                        <a:cubicBezTo>
                          <a:pt x="1924076" y="2952"/>
                          <a:pt x="2008599" y="-16388"/>
                          <a:pt x="2117005" y="0"/>
                        </a:cubicBezTo>
                        <a:cubicBezTo>
                          <a:pt x="2116737" y="4474"/>
                          <a:pt x="2116677" y="5963"/>
                          <a:pt x="2117005" y="11142"/>
                        </a:cubicBezTo>
                        <a:cubicBezTo>
                          <a:pt x="1956143" y="11332"/>
                          <a:pt x="1785852" y="9402"/>
                          <a:pt x="1693603" y="11142"/>
                        </a:cubicBezTo>
                        <a:cubicBezTo>
                          <a:pt x="1593514" y="31579"/>
                          <a:pt x="1435704" y="15794"/>
                          <a:pt x="1333713" y="11142"/>
                        </a:cubicBezTo>
                        <a:cubicBezTo>
                          <a:pt x="1264117" y="29286"/>
                          <a:pt x="1102179" y="-3132"/>
                          <a:pt x="931482" y="11142"/>
                        </a:cubicBezTo>
                        <a:cubicBezTo>
                          <a:pt x="760619" y="16249"/>
                          <a:pt x="635540" y="31209"/>
                          <a:pt x="529251" y="11142"/>
                        </a:cubicBezTo>
                        <a:cubicBezTo>
                          <a:pt x="393645" y="17035"/>
                          <a:pt x="173682" y="30030"/>
                          <a:pt x="0" y="11142"/>
                        </a:cubicBezTo>
                        <a:cubicBezTo>
                          <a:pt x="-171" y="7119"/>
                          <a:pt x="356" y="2085"/>
                          <a:pt x="0" y="0"/>
                        </a:cubicBezTo>
                        <a:close/>
                      </a:path>
                      <a:path w="2117005" h="11142" stroke="0" extrusionOk="0">
                        <a:moveTo>
                          <a:pt x="0" y="0"/>
                        </a:moveTo>
                        <a:cubicBezTo>
                          <a:pt x="120399" y="-23874"/>
                          <a:pt x="216777" y="-13486"/>
                          <a:pt x="381061" y="0"/>
                        </a:cubicBezTo>
                        <a:cubicBezTo>
                          <a:pt x="559431" y="10373"/>
                          <a:pt x="643016" y="3331"/>
                          <a:pt x="846801" y="0"/>
                        </a:cubicBezTo>
                        <a:cubicBezTo>
                          <a:pt x="1025535" y="-6686"/>
                          <a:pt x="1135616" y="-17164"/>
                          <a:pt x="1206692" y="0"/>
                        </a:cubicBezTo>
                        <a:cubicBezTo>
                          <a:pt x="1301562" y="14451"/>
                          <a:pt x="1462221" y="-13692"/>
                          <a:pt x="1566583" y="0"/>
                        </a:cubicBezTo>
                        <a:cubicBezTo>
                          <a:pt x="1663771" y="29241"/>
                          <a:pt x="1857266" y="-17819"/>
                          <a:pt x="2117005" y="0"/>
                        </a:cubicBezTo>
                        <a:cubicBezTo>
                          <a:pt x="2116982" y="2293"/>
                          <a:pt x="2117771" y="6115"/>
                          <a:pt x="2117005" y="11142"/>
                        </a:cubicBezTo>
                        <a:cubicBezTo>
                          <a:pt x="2026251" y="24654"/>
                          <a:pt x="1936356" y="1858"/>
                          <a:pt x="1714773" y="11142"/>
                        </a:cubicBezTo>
                        <a:cubicBezTo>
                          <a:pt x="1514060" y="7443"/>
                          <a:pt x="1383740" y="39254"/>
                          <a:pt x="1312542" y="11142"/>
                        </a:cubicBezTo>
                        <a:cubicBezTo>
                          <a:pt x="1224294" y="-28254"/>
                          <a:pt x="1131951" y="27949"/>
                          <a:pt x="910312" y="11142"/>
                        </a:cubicBezTo>
                        <a:cubicBezTo>
                          <a:pt x="717551" y="-22801"/>
                          <a:pt x="562577" y="10238"/>
                          <a:pt x="444570" y="11142"/>
                        </a:cubicBezTo>
                        <a:cubicBezTo>
                          <a:pt x="303066" y="-9899"/>
                          <a:pt x="156686" y="15003"/>
                          <a:pt x="0" y="11142"/>
                        </a:cubicBezTo>
                        <a:cubicBezTo>
                          <a:pt x="-18" y="9125"/>
                          <a:pt x="-820" y="2486"/>
                          <a:pt x="0" y="0"/>
                        </a:cubicBezTo>
                        <a:close/>
                      </a:path>
                      <a:path w="2117005" h="11142" fill="none" stroke="0" extrusionOk="0">
                        <a:moveTo>
                          <a:pt x="0" y="0"/>
                        </a:moveTo>
                        <a:cubicBezTo>
                          <a:pt x="147384" y="-24649"/>
                          <a:pt x="299825" y="25283"/>
                          <a:pt x="423400" y="0"/>
                        </a:cubicBezTo>
                        <a:cubicBezTo>
                          <a:pt x="554982" y="-30901"/>
                          <a:pt x="676450" y="14196"/>
                          <a:pt x="825632" y="0"/>
                        </a:cubicBezTo>
                        <a:cubicBezTo>
                          <a:pt x="957829" y="-41597"/>
                          <a:pt x="1100001" y="33282"/>
                          <a:pt x="1227863" y="0"/>
                        </a:cubicBezTo>
                        <a:cubicBezTo>
                          <a:pt x="1347659" y="-1558"/>
                          <a:pt x="1452722" y="999"/>
                          <a:pt x="1693603" y="0"/>
                        </a:cubicBezTo>
                        <a:cubicBezTo>
                          <a:pt x="1911537" y="3144"/>
                          <a:pt x="1997384" y="304"/>
                          <a:pt x="2117005" y="0"/>
                        </a:cubicBezTo>
                        <a:cubicBezTo>
                          <a:pt x="2116795" y="4595"/>
                          <a:pt x="2116423" y="5860"/>
                          <a:pt x="2117005" y="11142"/>
                        </a:cubicBezTo>
                        <a:cubicBezTo>
                          <a:pt x="1958864" y="29521"/>
                          <a:pt x="1783189" y="3276"/>
                          <a:pt x="1693603" y="11142"/>
                        </a:cubicBezTo>
                        <a:cubicBezTo>
                          <a:pt x="1600303" y="29710"/>
                          <a:pt x="1444708" y="12836"/>
                          <a:pt x="1333713" y="11142"/>
                        </a:cubicBezTo>
                        <a:cubicBezTo>
                          <a:pt x="1266840" y="-6882"/>
                          <a:pt x="1084106" y="-3041"/>
                          <a:pt x="931482" y="11142"/>
                        </a:cubicBezTo>
                        <a:cubicBezTo>
                          <a:pt x="767236" y="43286"/>
                          <a:pt x="631787" y="29219"/>
                          <a:pt x="529251" y="11142"/>
                        </a:cubicBezTo>
                        <a:cubicBezTo>
                          <a:pt x="424661" y="-12260"/>
                          <a:pt x="135146" y="30066"/>
                          <a:pt x="0" y="11142"/>
                        </a:cubicBezTo>
                        <a:cubicBezTo>
                          <a:pt x="-118" y="6634"/>
                          <a:pt x="-243" y="208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EB503F-44D1-5858-CECE-BCAFD13B6282}"/>
              </a:ext>
            </a:extLst>
          </p:cNvPr>
          <p:cNvSpPr>
            <a:spLocks noGrp="1"/>
          </p:cNvSpPr>
          <p:nvPr>
            <p:ph idx="1"/>
          </p:nvPr>
        </p:nvSpPr>
        <p:spPr>
          <a:xfrm>
            <a:off x="1013532" y="2358200"/>
            <a:ext cx="2585445" cy="2023147"/>
          </a:xfrm>
        </p:spPr>
        <p:txBody>
          <a:bodyPr lIns="91440" tIns="45720" rIns="91440" bIns="45720" anchor="t">
            <a:normAutofit/>
          </a:bodyPr>
          <a:lstStyle/>
          <a:p>
            <a:pPr marL="0" indent="0" algn="ctr" defTabSz="370332">
              <a:buNone/>
            </a:pPr>
            <a:r>
              <a:rPr lang="en-US" sz="2592" kern="1200">
                <a:solidFill>
                  <a:schemeClr val="tx1"/>
                </a:solidFill>
                <a:latin typeface="+mn-lt"/>
                <a:ea typeface="+mn-ea"/>
                <a:cs typeface="Calibri"/>
              </a:rPr>
              <a:t>Grief is a normal and natural response to loss.</a:t>
            </a:r>
          </a:p>
          <a:p>
            <a:pPr marL="0" indent="0">
              <a:buNone/>
            </a:pPr>
            <a:endParaRPr lang="en-US" sz="1700">
              <a:cs typeface="Calibri"/>
            </a:endParaRPr>
          </a:p>
        </p:txBody>
      </p:sp>
      <p:pic>
        <p:nvPicPr>
          <p:cNvPr id="6" name="Picture 6" descr="Diagram&#10;&#10;Description automatically generated">
            <a:extLst>
              <a:ext uri="{FF2B5EF4-FFF2-40B4-BE49-F238E27FC236}">
                <a16:creationId xmlns:a16="http://schemas.microsoft.com/office/drawing/2014/main" id="{0AEB9386-2C43-F34D-E245-D15332F4AD9B}"/>
              </a:ext>
            </a:extLst>
          </p:cNvPr>
          <p:cNvPicPr>
            <a:picLocks noChangeAspect="1"/>
          </p:cNvPicPr>
          <p:nvPr/>
        </p:nvPicPr>
        <p:blipFill rotWithShape="1">
          <a:blip r:embed="rId2"/>
          <a:srcRect t="302" r="2" b="2"/>
          <a:stretch/>
        </p:blipFill>
        <p:spPr>
          <a:xfrm>
            <a:off x="4094623" y="482608"/>
            <a:ext cx="4190956" cy="41782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Box 1">
            <a:extLst>
              <a:ext uri="{FF2B5EF4-FFF2-40B4-BE49-F238E27FC236}">
                <a16:creationId xmlns:a16="http://schemas.microsoft.com/office/drawing/2014/main" id="{D5EFF40F-3E67-F1FE-9314-7AEA69831A89}"/>
              </a:ext>
            </a:extLst>
          </p:cNvPr>
          <p:cNvSpPr txBox="1"/>
          <p:nvPr/>
        </p:nvSpPr>
        <p:spPr>
          <a:xfrm>
            <a:off x="1292022" y="1103531"/>
            <a:ext cx="2038156" cy="491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70332">
              <a:spcAft>
                <a:spcPts val="600"/>
              </a:spcAft>
            </a:pPr>
            <a:r>
              <a:rPr lang="en-US" sz="2592" kern="1200">
                <a:solidFill>
                  <a:schemeClr val="tx1"/>
                </a:solidFill>
                <a:latin typeface="+mn-lt"/>
                <a:ea typeface="+mn-ea"/>
                <a:cs typeface="Calibri"/>
              </a:rPr>
              <a:t>What is grief?</a:t>
            </a:r>
            <a:endParaRPr lang="en-US" sz="3200" b="0"/>
          </a:p>
        </p:txBody>
      </p:sp>
    </p:spTree>
    <p:extLst>
      <p:ext uri="{BB962C8B-B14F-4D97-AF65-F5344CB8AC3E}">
        <p14:creationId xmlns:p14="http://schemas.microsoft.com/office/powerpoint/2010/main" val="1066261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755331" y="1999637"/>
            <a:ext cx="4395038" cy="395784"/>
            <a:chOff x="6081624" y="1998368"/>
            <a:chExt cx="5613457" cy="782175"/>
          </a:xfrm>
          <a:solidFill>
            <a:schemeClr val="accent4"/>
          </a:solidFill>
        </p:grpSpPr>
        <p:sp>
          <p:nvSpPr>
            <p:cNvPr id="30" name="Rectangle 29">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92189"/>
            <a:ext cx="8333796" cy="40959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4568" y="928560"/>
            <a:ext cx="3532009" cy="722215"/>
          </a:xfrm>
        </p:spPr>
        <p:txBody>
          <a:bodyPr anchor="b">
            <a:normAutofit/>
          </a:bodyPr>
          <a:lstStyle/>
          <a:p>
            <a:pPr>
              <a:lnSpc>
                <a:spcPct val="90000"/>
              </a:lnSpc>
            </a:pPr>
            <a:r>
              <a:rPr lang="en-US" sz="2200"/>
              <a:t>Supporting Someone Who is Grieving</a:t>
            </a:r>
          </a:p>
        </p:txBody>
      </p:sp>
      <p:sp>
        <p:nvSpPr>
          <p:cNvPr id="35" name="Rectangle 3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4913" y="1779127"/>
            <a:ext cx="329184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5552" y="1881078"/>
            <a:ext cx="3532008" cy="2724370"/>
          </a:xfrm>
        </p:spPr>
        <p:txBody>
          <a:bodyPr lIns="91440" tIns="45720" rIns="91440" bIns="45720" anchor="ctr">
            <a:normAutofit/>
          </a:bodyPr>
          <a:lstStyle/>
          <a:p>
            <a:pPr>
              <a:lnSpc>
                <a:spcPct val="90000"/>
              </a:lnSpc>
            </a:pPr>
            <a:r>
              <a:rPr lang="en-US" altLang="en-US" sz="1300">
                <a:latin typeface="Arial"/>
                <a:cs typeface="Arial"/>
              </a:rPr>
              <a:t>Use appropriate and concise language (actualizing the death)</a:t>
            </a:r>
            <a:endParaRPr lang="en-US" altLang="en-US" sz="1300"/>
          </a:p>
          <a:p>
            <a:pPr>
              <a:lnSpc>
                <a:spcPct val="90000"/>
              </a:lnSpc>
            </a:pPr>
            <a:r>
              <a:rPr lang="en-US" altLang="en-US" sz="1300">
                <a:latin typeface="Arial"/>
                <a:cs typeface="Arial"/>
              </a:rPr>
              <a:t>Allow time, do not set limits on the grief experience </a:t>
            </a:r>
            <a:endParaRPr lang="en-US" altLang="en-US" sz="1300">
              <a:latin typeface="Calibri"/>
              <a:cs typeface="Calibri"/>
            </a:endParaRPr>
          </a:p>
          <a:p>
            <a:pPr>
              <a:lnSpc>
                <a:spcPct val="90000"/>
              </a:lnSpc>
            </a:pPr>
            <a:r>
              <a:rPr lang="en-US" altLang="en-US" sz="1300">
                <a:latin typeface="Arial"/>
                <a:cs typeface="Arial"/>
              </a:rPr>
              <a:t>Explore transformation and growth over time</a:t>
            </a:r>
            <a:endParaRPr lang="en-US" altLang="en-US" sz="1300">
              <a:cs typeface="Calibri"/>
            </a:endParaRPr>
          </a:p>
          <a:p>
            <a:pPr>
              <a:lnSpc>
                <a:spcPct val="90000"/>
              </a:lnSpc>
            </a:pPr>
            <a:r>
              <a:rPr lang="en-US" altLang="en-US" sz="1300">
                <a:latin typeface="Arial"/>
                <a:cs typeface="Arial"/>
              </a:rPr>
              <a:t>Encourage the identification, expression, and experience of all feelings</a:t>
            </a:r>
            <a:endParaRPr lang="en-US" altLang="en-US" sz="1300"/>
          </a:p>
          <a:p>
            <a:pPr>
              <a:lnSpc>
                <a:spcPct val="90000"/>
              </a:lnSpc>
            </a:pPr>
            <a:r>
              <a:rPr lang="en-US" altLang="en-US" sz="1300">
                <a:latin typeface="Arial"/>
                <a:cs typeface="Arial"/>
              </a:rPr>
              <a:t>Encourage adaptation to living without the deceased and finding meaning in the death, one’s own life and the future</a:t>
            </a:r>
            <a:endParaRPr lang="en-US" altLang="en-US" sz="1300"/>
          </a:p>
        </p:txBody>
      </p:sp>
      <p:pic>
        <p:nvPicPr>
          <p:cNvPr id="4" name="Picture 3" descr="Good Grief Support Isn't Just a One Time Thing - Whats your Grief">
            <a:extLst>
              <a:ext uri="{FF2B5EF4-FFF2-40B4-BE49-F238E27FC236}">
                <a16:creationId xmlns:a16="http://schemas.microsoft.com/office/drawing/2014/main" id="{4532F3CC-2668-166A-EE5A-8631ECBF161E}"/>
              </a:ext>
            </a:extLst>
          </p:cNvPr>
          <p:cNvPicPr>
            <a:picLocks noChangeAspect="1"/>
          </p:cNvPicPr>
          <p:nvPr/>
        </p:nvPicPr>
        <p:blipFill rotWithShape="1">
          <a:blip r:embed="rId3"/>
          <a:srcRect l="21954" r="24071" b="2"/>
          <a:stretch/>
        </p:blipFill>
        <p:spPr>
          <a:xfrm>
            <a:off x="4903774" y="1037803"/>
            <a:ext cx="3696824" cy="3567653"/>
          </a:xfrm>
          <a:prstGeom prst="rect">
            <a:avLst/>
          </a:prstGeom>
        </p:spPr>
      </p:pic>
    </p:spTree>
    <p:extLst>
      <p:ext uri="{BB962C8B-B14F-4D97-AF65-F5344CB8AC3E}">
        <p14:creationId xmlns:p14="http://schemas.microsoft.com/office/powerpoint/2010/main" val="1350503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188" y="-58641"/>
            <a:ext cx="8677747" cy="973836"/>
          </a:xfrm>
        </p:spPr>
        <p:txBody>
          <a:bodyPr lIns="91440" tIns="45720" rIns="91440" bIns="45720" anchor="b">
            <a:normAutofit/>
          </a:bodyPr>
          <a:lstStyle/>
          <a:p>
            <a:pPr>
              <a:lnSpc>
                <a:spcPct val="90000"/>
              </a:lnSpc>
            </a:pPr>
            <a:r>
              <a:rPr lang="en-US" sz="3100">
                <a:latin typeface="Arial"/>
                <a:cs typeface="Arial"/>
              </a:rPr>
              <a:t>Recognize Potential Communication Barriers</a:t>
            </a:r>
          </a:p>
        </p:txBody>
      </p:sp>
      <p:sp>
        <p:nvSpPr>
          <p:cNvPr id="37" name="Rectangle 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856" y="2023852"/>
            <a:ext cx="4266556" cy="2885451"/>
          </a:xfrm>
        </p:spPr>
        <p:txBody>
          <a:bodyPr lIns="91440" tIns="45720" rIns="91440" bIns="45720" anchor="ctr">
            <a:noAutofit/>
          </a:bodyPr>
          <a:lstStyle/>
          <a:p>
            <a:pPr>
              <a:lnSpc>
                <a:spcPct val="90000"/>
              </a:lnSpc>
            </a:pPr>
            <a:r>
              <a:rPr lang="en-US" sz="1400" dirty="0">
                <a:latin typeface="Arial"/>
                <a:cs typeface="Arial"/>
              </a:rPr>
              <a:t>Cultural misunderstandings, including language, family system/structure, decision-making process, accepted medical strategies/expectations, bias (perceived or otherwise)</a:t>
            </a:r>
            <a:endParaRPr lang="en-US" sz="1400" dirty="0">
              <a:cs typeface="Calibri"/>
            </a:endParaRPr>
          </a:p>
          <a:p>
            <a:pPr>
              <a:lnSpc>
                <a:spcPct val="90000"/>
              </a:lnSpc>
            </a:pPr>
            <a:r>
              <a:rPr lang="en-US" sz="1400" dirty="0">
                <a:latin typeface="Arial"/>
                <a:cs typeface="Arial"/>
              </a:rPr>
              <a:t>Denial or disagreement</a:t>
            </a:r>
          </a:p>
          <a:p>
            <a:pPr>
              <a:lnSpc>
                <a:spcPct val="90000"/>
              </a:lnSpc>
            </a:pPr>
            <a:r>
              <a:rPr lang="en-US" sz="1400" dirty="0">
                <a:latin typeface="Arial"/>
                <a:cs typeface="Arial"/>
              </a:rPr>
              <a:t>Emotion, including fear, guilt, and injustice</a:t>
            </a:r>
          </a:p>
          <a:p>
            <a:pPr>
              <a:lnSpc>
                <a:spcPct val="90000"/>
              </a:lnSpc>
            </a:pPr>
            <a:r>
              <a:rPr lang="en-US" sz="1400" dirty="0">
                <a:latin typeface="Arial"/>
                <a:cs typeface="Arial"/>
              </a:rPr>
              <a:t>Education level, health literacy, previous experience with medical system</a:t>
            </a:r>
            <a:endParaRPr lang="en-US" sz="1400" dirty="0">
              <a:cs typeface="Calibri"/>
            </a:endParaRPr>
          </a:p>
          <a:p>
            <a:pPr>
              <a:lnSpc>
                <a:spcPct val="90000"/>
              </a:lnSpc>
            </a:pPr>
            <a:r>
              <a:rPr lang="en-US" sz="1400" dirty="0">
                <a:latin typeface="Arial"/>
                <a:cs typeface="Arial"/>
              </a:rPr>
              <a:t>Language, including use of medical jargon or technical terms</a:t>
            </a:r>
          </a:p>
          <a:p>
            <a:pPr>
              <a:lnSpc>
                <a:spcPct val="90000"/>
              </a:lnSpc>
            </a:pPr>
            <a:r>
              <a:rPr lang="en-US" sz="1400" dirty="0">
                <a:latin typeface="Arial"/>
                <a:cs typeface="Arial"/>
              </a:rPr>
              <a:t>Access to resources, especially those that may result in barriers to treatment or support</a:t>
            </a:r>
          </a:p>
          <a:p>
            <a:pPr>
              <a:lnSpc>
                <a:spcPct val="90000"/>
              </a:lnSpc>
            </a:pPr>
            <a:r>
              <a:rPr lang="en-US" sz="1400" dirty="0">
                <a:latin typeface="Arial"/>
                <a:cs typeface="Arial"/>
              </a:rPr>
              <a:t>Other underlying issues</a:t>
            </a:r>
          </a:p>
          <a:p>
            <a:pPr>
              <a:lnSpc>
                <a:spcPct val="90000"/>
              </a:lnSpc>
            </a:pPr>
            <a:endParaRPr lang="en-US" sz="1400" dirty="0">
              <a:cs typeface="Calibri"/>
            </a:endParaRPr>
          </a:p>
          <a:p>
            <a:pPr>
              <a:lnSpc>
                <a:spcPct val="90000"/>
              </a:lnSpc>
            </a:pPr>
            <a:endParaRPr lang="en-US" sz="1400" dirty="0">
              <a:cs typeface="Calibri"/>
            </a:endParaRPr>
          </a:p>
        </p:txBody>
      </p:sp>
      <p:pic>
        <p:nvPicPr>
          <p:cNvPr id="4" name="Picture 3" descr="Cartoon of a dog and a cat holding signs&#10;&#10;Description automatically generated">
            <a:extLst>
              <a:ext uri="{FF2B5EF4-FFF2-40B4-BE49-F238E27FC236}">
                <a16:creationId xmlns:a16="http://schemas.microsoft.com/office/drawing/2014/main" id="{1B0C1CAD-BF4B-077C-52BA-C931EEB55D30}"/>
              </a:ext>
            </a:extLst>
          </p:cNvPr>
          <p:cNvPicPr>
            <a:picLocks noChangeAspect="1"/>
          </p:cNvPicPr>
          <p:nvPr/>
        </p:nvPicPr>
        <p:blipFill rotWithShape="1">
          <a:blip r:embed="rId3"/>
          <a:srcRect r="1" b="14993"/>
          <a:stretch/>
        </p:blipFill>
        <p:spPr>
          <a:xfrm>
            <a:off x="4433649" y="1863191"/>
            <a:ext cx="3862707" cy="2785683"/>
          </a:xfrm>
          <a:prstGeom prst="rect">
            <a:avLst/>
          </a:prstGeom>
        </p:spPr>
      </p:pic>
      <p:sp>
        <p:nvSpPr>
          <p:cNvPr id="39" name="Rectangle 3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87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262248"/>
            <a:ext cx="4384178" cy="1228782"/>
          </a:xfrm>
        </p:spPr>
        <p:txBody>
          <a:bodyPr anchor="b">
            <a:normAutofit/>
          </a:bodyPr>
          <a:lstStyle/>
          <a:p>
            <a:r>
              <a:rPr lang="en-US" sz="3600"/>
              <a:t>Interventions and Strategies</a:t>
            </a:r>
          </a:p>
        </p:txBody>
      </p:sp>
      <p:sp>
        <p:nvSpPr>
          <p:cNvPr id="3" name="Content Placeholder 2"/>
          <p:cNvSpPr>
            <a:spLocks noGrp="1"/>
          </p:cNvSpPr>
          <p:nvPr>
            <p:ph idx="1"/>
          </p:nvPr>
        </p:nvSpPr>
        <p:spPr>
          <a:xfrm>
            <a:off x="-992" y="1609220"/>
            <a:ext cx="5306812" cy="2846977"/>
          </a:xfrm>
        </p:spPr>
        <p:txBody>
          <a:bodyPr lIns="91440" tIns="45720" rIns="91440" bIns="45720" anchor="ctr">
            <a:noAutofit/>
          </a:bodyPr>
          <a:lstStyle/>
          <a:p>
            <a:pPr>
              <a:lnSpc>
                <a:spcPct val="90000"/>
              </a:lnSpc>
            </a:pPr>
            <a:r>
              <a:rPr lang="en-US" altLang="en-US" sz="1600" dirty="0">
                <a:latin typeface="Corbel"/>
                <a:cs typeface="Arial"/>
              </a:rPr>
              <a:t>Normalize the grief experience</a:t>
            </a:r>
          </a:p>
          <a:p>
            <a:pPr>
              <a:lnSpc>
                <a:spcPct val="90000"/>
              </a:lnSpc>
            </a:pPr>
            <a:r>
              <a:rPr lang="en-US" altLang="en-US" sz="1600" dirty="0">
                <a:latin typeface="Corbel"/>
                <a:cs typeface="Arial"/>
              </a:rPr>
              <a:t>Listen, sometimes it is helpful to be quiet</a:t>
            </a:r>
            <a:endParaRPr lang="en-US" sz="1600" dirty="0">
              <a:latin typeface="Corbel"/>
              <a:cs typeface="Calibri"/>
            </a:endParaRPr>
          </a:p>
          <a:p>
            <a:pPr>
              <a:lnSpc>
                <a:spcPct val="90000"/>
              </a:lnSpc>
            </a:pPr>
            <a:r>
              <a:rPr lang="en-US" altLang="en-US" sz="1600" dirty="0">
                <a:latin typeface="Corbel"/>
                <a:cs typeface="Arial"/>
              </a:rPr>
              <a:t>Be compassionate and empathetic, remember that this is the person’s experience to live with</a:t>
            </a:r>
            <a:endParaRPr lang="en-US" sz="1600">
              <a:latin typeface="Corbel"/>
              <a:cs typeface="Calibri"/>
            </a:endParaRPr>
          </a:p>
          <a:p>
            <a:pPr>
              <a:lnSpc>
                <a:spcPct val="90000"/>
              </a:lnSpc>
            </a:pPr>
            <a:r>
              <a:rPr lang="en-US" altLang="en-US" sz="1600" dirty="0">
                <a:latin typeface="Corbel"/>
                <a:cs typeface="Arial"/>
              </a:rPr>
              <a:t>Use an informed biopsychosocial, strengths-based approach to empower the person to ask for help</a:t>
            </a:r>
            <a:endParaRPr lang="en-US" sz="1600">
              <a:latin typeface="Corbel"/>
              <a:cs typeface="Arial"/>
            </a:endParaRPr>
          </a:p>
          <a:p>
            <a:pPr>
              <a:lnSpc>
                <a:spcPct val="90000"/>
              </a:lnSpc>
            </a:pPr>
            <a:r>
              <a:rPr lang="en-US" altLang="en-US" sz="1600" dirty="0">
                <a:latin typeface="Corbel"/>
                <a:cs typeface="Arial"/>
              </a:rPr>
              <a:t>Customize interventions to the person’s background, gender, resources, and needs (as defined by the person)</a:t>
            </a:r>
          </a:p>
          <a:p>
            <a:pPr>
              <a:lnSpc>
                <a:spcPct val="90000"/>
              </a:lnSpc>
            </a:pPr>
            <a:r>
              <a:rPr lang="en-US" altLang="en-US" sz="1600" dirty="0">
                <a:latin typeface="Corbel"/>
                <a:cs typeface="Arial"/>
              </a:rPr>
              <a:t>Consider coping style, personality, previous losses, access to and availability of support resources, as well as medical, psychiatric, and trauma history</a:t>
            </a:r>
            <a:endParaRPr lang="en-US" sz="1600">
              <a:latin typeface="Corbel"/>
              <a:cs typeface="Arial"/>
            </a:endParaRPr>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52176"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artoon figures holding puzzle pieces&#10;&#10;Description automatically generated">
            <a:extLst>
              <a:ext uri="{FF2B5EF4-FFF2-40B4-BE49-F238E27FC236}">
                <a16:creationId xmlns:a16="http://schemas.microsoft.com/office/drawing/2014/main" id="{4702607C-0B85-A5DD-E7D5-947FA41116D6}"/>
              </a:ext>
            </a:extLst>
          </p:cNvPr>
          <p:cNvPicPr>
            <a:picLocks noChangeAspect="1"/>
          </p:cNvPicPr>
          <p:nvPr/>
        </p:nvPicPr>
        <p:blipFill rotWithShape="1">
          <a:blip r:embed="rId3"/>
          <a:srcRect l="16045" r="11908" b="1"/>
          <a:stretch/>
        </p:blipFill>
        <p:spPr>
          <a:xfrm>
            <a:off x="5566029" y="470965"/>
            <a:ext cx="3176637" cy="4015030"/>
          </a:xfrm>
          <a:prstGeom prst="rect">
            <a:avLst/>
          </a:prstGeom>
        </p:spPr>
      </p:pic>
      <p:sp>
        <p:nvSpPr>
          <p:cNvPr id="29" name="Rectangle 2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30639"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458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95CEB3-616F-9721-A3AC-AAA072B4DEA5}"/>
              </a:ext>
            </a:extLst>
          </p:cNvPr>
          <p:cNvSpPr txBox="1"/>
          <p:nvPr/>
        </p:nvSpPr>
        <p:spPr>
          <a:xfrm>
            <a:off x="606478" y="290197"/>
            <a:ext cx="6927525" cy="89171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3500" kern="1200">
                <a:solidFill>
                  <a:schemeClr val="tx1"/>
                </a:solidFill>
                <a:latin typeface="+mj-lt"/>
                <a:ea typeface="+mj-ea"/>
                <a:cs typeface="+mj-cs"/>
              </a:rPr>
              <a:t>Interventions and Strategies Cont'd</a:t>
            </a:r>
            <a:endParaRPr lang="en-US" sz="3500" b="0" kern="1200">
              <a:solidFill>
                <a:schemeClr val="tx1"/>
              </a:solidFill>
              <a:latin typeface="+mj-lt"/>
              <a:ea typeface="+mj-ea"/>
              <a:cs typeface="+mj-cs"/>
            </a:endParaRPr>
          </a:p>
        </p:txBody>
      </p:sp>
      <p:grpSp>
        <p:nvGrpSpPr>
          <p:cNvPr id="57" name="Group 5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58" name="Rectangle 5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a:spLocks noGrp="1"/>
          </p:cNvSpPr>
          <p:nvPr>
            <p:ph idx="1"/>
          </p:nvPr>
        </p:nvSpPr>
        <p:spPr>
          <a:xfrm>
            <a:off x="609532" y="1678169"/>
            <a:ext cx="7607751" cy="257664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1800"/>
              <a:t>Be mindful of timing (assistance too early/too late reduces effectiveness)</a:t>
            </a:r>
            <a:endParaRPr lang="en-US" sz="1800"/>
          </a:p>
          <a:p>
            <a:pPr indent="-228600" defTabSz="914400">
              <a:lnSpc>
                <a:spcPct val="90000"/>
              </a:lnSpc>
              <a:buFont typeface="Arial" panose="020B0604020202020204" pitchFamily="34" charset="0"/>
              <a:buChar char="•"/>
            </a:pPr>
            <a:r>
              <a:rPr lang="en-US" altLang="en-US" sz="1800"/>
              <a:t>Develop follow-up that is appropriate to the needs of the bereaved and follows best practices (programs with cut-offs are less effective than those with less frequent and longer term contact)</a:t>
            </a:r>
            <a:endParaRPr lang="en-US" sz="1800"/>
          </a:p>
          <a:p>
            <a:pPr indent="-228600" defTabSz="914400">
              <a:lnSpc>
                <a:spcPct val="90000"/>
              </a:lnSpc>
              <a:buFont typeface="Arial" panose="020B0604020202020204" pitchFamily="34" charset="0"/>
              <a:buChar char="•"/>
            </a:pPr>
            <a:r>
              <a:rPr lang="en-US" altLang="en-US" sz="1800"/>
              <a:t>Use initial contact to develop rapport and provide psychoeducation allowing the bereaved to take the lead</a:t>
            </a:r>
            <a:endParaRPr lang="en-US" sz="1800"/>
          </a:p>
          <a:p>
            <a:pPr indent="-228600" defTabSz="914400">
              <a:lnSpc>
                <a:spcPct val="90000"/>
              </a:lnSpc>
              <a:buFont typeface="Arial" panose="020B0604020202020204" pitchFamily="34" charset="0"/>
              <a:buChar char="•"/>
            </a:pPr>
            <a:r>
              <a:rPr lang="en-US" altLang="en-US" sz="1800"/>
              <a:t>Develop a strategy for identifying and engaging “high-risk” mourners</a:t>
            </a:r>
          </a:p>
        </p:txBody>
      </p:sp>
    </p:spTree>
    <p:extLst>
      <p:ext uri="{BB962C8B-B14F-4D97-AF65-F5344CB8AC3E}">
        <p14:creationId xmlns:p14="http://schemas.microsoft.com/office/powerpoint/2010/main" val="2406464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262248"/>
            <a:ext cx="4384178" cy="1228782"/>
          </a:xfrm>
        </p:spPr>
        <p:txBody>
          <a:bodyPr lIns="91440" tIns="45720" rIns="91440" bIns="45720" anchor="b">
            <a:normAutofit/>
          </a:bodyPr>
          <a:lstStyle/>
          <a:p>
            <a:r>
              <a:rPr lang="en-US" sz="3600">
                <a:latin typeface="Arial"/>
                <a:cs typeface="Arial"/>
              </a:rPr>
              <a:t>Target Demoralization</a:t>
            </a:r>
          </a:p>
        </p:txBody>
      </p:sp>
      <p:sp>
        <p:nvSpPr>
          <p:cNvPr id="3" name="Content Placeholder 2"/>
          <p:cNvSpPr>
            <a:spLocks noGrp="1"/>
          </p:cNvSpPr>
          <p:nvPr>
            <p:ph idx="1"/>
          </p:nvPr>
        </p:nvSpPr>
        <p:spPr>
          <a:xfrm>
            <a:off x="32778" y="1750241"/>
            <a:ext cx="5380291" cy="2638880"/>
          </a:xfrm>
        </p:spPr>
        <p:txBody>
          <a:bodyPr lIns="91440" tIns="45720" rIns="91440" bIns="45720" anchor="ctr">
            <a:noAutofit/>
          </a:bodyPr>
          <a:lstStyle/>
          <a:p>
            <a:pPr>
              <a:lnSpc>
                <a:spcPct val="90000"/>
              </a:lnSpc>
            </a:pPr>
            <a:r>
              <a:rPr lang="en-US" sz="1400" dirty="0">
                <a:latin typeface="Corbel"/>
                <a:cs typeface="Arial"/>
              </a:rPr>
              <a:t>Demoralization: despair, helplessness, sense of isolation experienced through illness, treatment, and terminal prognosis</a:t>
            </a:r>
            <a:endParaRPr lang="en-US" sz="1400">
              <a:latin typeface="Corbel"/>
            </a:endParaRPr>
          </a:p>
          <a:p>
            <a:pPr>
              <a:lnSpc>
                <a:spcPct val="90000"/>
              </a:lnSpc>
            </a:pPr>
            <a:r>
              <a:rPr lang="en-US" sz="1400" dirty="0">
                <a:latin typeface="Corbel"/>
                <a:cs typeface="Arial"/>
              </a:rPr>
              <a:t>Acknowledge and ameliorate emotional or physical stressors</a:t>
            </a:r>
            <a:endParaRPr lang="en-US" sz="1400">
              <a:latin typeface="Corbel"/>
              <a:cs typeface="Calibri"/>
            </a:endParaRPr>
          </a:p>
          <a:p>
            <a:pPr>
              <a:lnSpc>
                <a:spcPct val="90000"/>
              </a:lnSpc>
            </a:pPr>
            <a:r>
              <a:rPr lang="en-US" sz="1400" dirty="0">
                <a:latin typeface="Corbel"/>
                <a:cs typeface="Arial"/>
              </a:rPr>
              <a:t>Normalize patient’s stress response by acknowledge suffering and seeking to enhance and support dignity</a:t>
            </a:r>
            <a:endParaRPr lang="en-US" sz="1400">
              <a:latin typeface="Corbel"/>
              <a:cs typeface="Calibri"/>
            </a:endParaRPr>
          </a:p>
          <a:p>
            <a:pPr>
              <a:lnSpc>
                <a:spcPct val="90000"/>
              </a:lnSpc>
            </a:pPr>
            <a:r>
              <a:rPr lang="en-US" sz="1400" dirty="0">
                <a:latin typeface="Corbel"/>
                <a:cs typeface="Arial"/>
              </a:rPr>
              <a:t>Use bedside interviewing to discern existential and other major concerns and vulnerabilities</a:t>
            </a:r>
            <a:endParaRPr lang="en-US" sz="1400">
              <a:latin typeface="Corbel"/>
            </a:endParaRPr>
          </a:p>
          <a:p>
            <a:pPr>
              <a:lnSpc>
                <a:spcPct val="90000"/>
              </a:lnSpc>
            </a:pPr>
            <a:r>
              <a:rPr lang="en-US" sz="1400" dirty="0">
                <a:latin typeface="Corbel"/>
                <a:cs typeface="Arial"/>
              </a:rPr>
              <a:t>Take into consideration the needs of the family system (i.e., patient, caregiver, others in the circle of support), as well as the relationships between them</a:t>
            </a:r>
            <a:endParaRPr lang="en-US" sz="1400">
              <a:latin typeface="Corbel"/>
            </a:endParaRPr>
          </a:p>
          <a:p>
            <a:pPr>
              <a:lnSpc>
                <a:spcPct val="90000"/>
              </a:lnSpc>
            </a:pPr>
            <a:r>
              <a:rPr lang="en-US" sz="1400" dirty="0">
                <a:latin typeface="Corbel"/>
                <a:cs typeface="Arial"/>
              </a:rPr>
              <a:t>Suggest support groups targeted to specific populations (e.g., caregiver fatigue, specific cancer diagnoses, children’s experience)</a:t>
            </a:r>
            <a:endParaRPr lang="en-US" sz="1400">
              <a:latin typeface="Corbel"/>
            </a:endParaRPr>
          </a:p>
        </p:txBody>
      </p:sp>
      <p:sp>
        <p:nvSpPr>
          <p:cNvPr id="51" name="Rectangle 5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52176"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re 440 Demoralized Synonyms. Similar words for Demoralized.">
            <a:extLst>
              <a:ext uri="{FF2B5EF4-FFF2-40B4-BE49-F238E27FC236}">
                <a16:creationId xmlns:a16="http://schemas.microsoft.com/office/drawing/2014/main" id="{B61DB53A-8274-C2EF-0879-FC0AA147D7C9}"/>
              </a:ext>
            </a:extLst>
          </p:cNvPr>
          <p:cNvPicPr>
            <a:picLocks noChangeAspect="1"/>
          </p:cNvPicPr>
          <p:nvPr/>
        </p:nvPicPr>
        <p:blipFill>
          <a:blip r:embed="rId2"/>
          <a:stretch>
            <a:fillRect/>
          </a:stretch>
        </p:blipFill>
        <p:spPr>
          <a:xfrm>
            <a:off x="5566029" y="1501053"/>
            <a:ext cx="3176637" cy="1954853"/>
          </a:xfrm>
          <a:prstGeom prst="rect">
            <a:avLst/>
          </a:prstGeom>
        </p:spPr>
      </p:pic>
      <p:sp>
        <p:nvSpPr>
          <p:cNvPr id="55" name="Rectangle 5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30639"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622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3587" y="262248"/>
            <a:ext cx="4384178" cy="1228782"/>
          </a:xfrm>
        </p:spPr>
        <p:txBody>
          <a:bodyPr anchor="b">
            <a:normAutofit/>
          </a:bodyPr>
          <a:lstStyle/>
          <a:p>
            <a:r>
              <a:rPr lang="en-US" sz="3600"/>
              <a:t>Potential Red Flag Circumstances</a:t>
            </a:r>
          </a:p>
        </p:txBody>
      </p:sp>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831"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98632"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0 Big Relationship Red Flags - Breakup Warning Signs">
            <a:extLst>
              <a:ext uri="{FF2B5EF4-FFF2-40B4-BE49-F238E27FC236}">
                <a16:creationId xmlns:a16="http://schemas.microsoft.com/office/drawing/2014/main" id="{52CDC066-B221-1455-3664-7322D99D202B}"/>
              </a:ext>
            </a:extLst>
          </p:cNvPr>
          <p:cNvPicPr>
            <a:picLocks noChangeAspect="1"/>
          </p:cNvPicPr>
          <p:nvPr/>
        </p:nvPicPr>
        <p:blipFill rotWithShape="1">
          <a:blip r:embed="rId3"/>
          <a:srcRect l="1367" r="19517" b="2"/>
          <a:stretch/>
        </p:blipFill>
        <p:spPr>
          <a:xfrm>
            <a:off x="401332" y="470965"/>
            <a:ext cx="3176637" cy="4015030"/>
          </a:xfrm>
          <a:prstGeom prst="rect">
            <a:avLst/>
          </a:prstGeom>
        </p:spPr>
      </p:pic>
      <p:sp>
        <p:nvSpPr>
          <p:cNvPr id="3" name="Content Placeholder 2"/>
          <p:cNvSpPr>
            <a:spLocks noGrp="1"/>
          </p:cNvSpPr>
          <p:nvPr>
            <p:ph idx="1"/>
          </p:nvPr>
        </p:nvSpPr>
        <p:spPr>
          <a:xfrm>
            <a:off x="3894216" y="1972902"/>
            <a:ext cx="5105676" cy="2445906"/>
          </a:xfrm>
        </p:spPr>
        <p:txBody>
          <a:bodyPr lIns="91440" tIns="45720" rIns="91440" bIns="45720" anchor="ctr">
            <a:noAutofit/>
          </a:bodyPr>
          <a:lstStyle/>
          <a:p>
            <a:pPr>
              <a:lnSpc>
                <a:spcPct val="90000"/>
              </a:lnSpc>
            </a:pPr>
            <a:r>
              <a:rPr lang="en-US" sz="1600" dirty="0">
                <a:latin typeface="Corbel"/>
                <a:cs typeface="Arial"/>
              </a:rPr>
              <a:t>Guilt or shame</a:t>
            </a:r>
            <a:endParaRPr lang="en-US" sz="1600" dirty="0">
              <a:latin typeface="Corbel"/>
            </a:endParaRPr>
          </a:p>
          <a:p>
            <a:pPr>
              <a:lnSpc>
                <a:spcPct val="90000"/>
              </a:lnSpc>
            </a:pPr>
            <a:r>
              <a:rPr lang="en-US" sz="1600" dirty="0">
                <a:latin typeface="Corbel"/>
                <a:cs typeface="Arial"/>
              </a:rPr>
              <a:t>Cumulative losses</a:t>
            </a:r>
            <a:endParaRPr lang="en-US" sz="1600" dirty="0">
              <a:latin typeface="Corbel"/>
            </a:endParaRPr>
          </a:p>
          <a:p>
            <a:pPr>
              <a:lnSpc>
                <a:spcPct val="90000"/>
              </a:lnSpc>
            </a:pPr>
            <a:r>
              <a:rPr lang="en-US" sz="1600" dirty="0">
                <a:latin typeface="Corbel"/>
                <a:cs typeface="Arial"/>
              </a:rPr>
              <a:t>Psychiatric history</a:t>
            </a:r>
          </a:p>
          <a:p>
            <a:pPr>
              <a:lnSpc>
                <a:spcPct val="90000"/>
              </a:lnSpc>
            </a:pPr>
            <a:r>
              <a:rPr lang="en-US" sz="1600" dirty="0">
                <a:latin typeface="Corbel"/>
                <a:cs typeface="Arial"/>
              </a:rPr>
              <a:t>Conflicted or ambivalent relationship with deceased</a:t>
            </a:r>
          </a:p>
          <a:p>
            <a:pPr>
              <a:lnSpc>
                <a:spcPct val="90000"/>
              </a:lnSpc>
            </a:pPr>
            <a:r>
              <a:rPr lang="en-US" sz="1600" dirty="0">
                <a:latin typeface="Corbel"/>
                <a:cs typeface="Arial"/>
              </a:rPr>
              <a:t>Isolated or alienated family/support network</a:t>
            </a:r>
          </a:p>
          <a:p>
            <a:pPr>
              <a:lnSpc>
                <a:spcPct val="90000"/>
              </a:lnSpc>
            </a:pPr>
            <a:r>
              <a:rPr lang="en-US" sz="1600" dirty="0">
                <a:latin typeface="Corbel"/>
                <a:cs typeface="Arial"/>
              </a:rPr>
              <a:t>Type of death (sudden, violent death; suicide; highly medicalized death: ICU stay, technology [e.g., dialysis, feeding tubes, intubation]; quality of medical intervention [e.g., communication, level of care, support received])</a:t>
            </a:r>
          </a:p>
          <a:p>
            <a:pPr>
              <a:lnSpc>
                <a:spcPct val="90000"/>
              </a:lnSpc>
            </a:pPr>
            <a:endParaRPr lang="en-US" sz="1600" dirty="0">
              <a:latin typeface="Corbel"/>
            </a:endParaRPr>
          </a:p>
        </p:txBody>
      </p:sp>
    </p:spTree>
    <p:extLst>
      <p:ext uri="{BB962C8B-B14F-4D97-AF65-F5344CB8AC3E}">
        <p14:creationId xmlns:p14="http://schemas.microsoft.com/office/powerpoint/2010/main" val="4114105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3771" y="1002246"/>
            <a:ext cx="2919549" cy="328694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100" kern="1200">
                <a:solidFill>
                  <a:schemeClr val="tx1"/>
                </a:solidFill>
                <a:latin typeface="+mj-lt"/>
                <a:ea typeface="+mj-ea"/>
                <a:cs typeface="+mj-cs"/>
              </a:rPr>
              <a:t>What can I say?</a:t>
            </a:r>
          </a:p>
        </p:txBody>
      </p:sp>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372595"/>
            <a:ext cx="548639" cy="505095"/>
            <a:chOff x="3940602" y="308034"/>
            <a:chExt cx="2116791" cy="3428999"/>
          </a:xfrm>
          <a:solidFill>
            <a:schemeClr val="accent4"/>
          </a:solidFill>
        </p:grpSpPr>
        <p:sp>
          <p:nvSpPr>
            <p:cNvPr id="21"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737232"/>
            <a:ext cx="4507025" cy="38404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1002246"/>
            <a:ext cx="4094077" cy="3286941"/>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dirty="0"/>
              <a:t>Ask about their person and their story</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“I don’t know”</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“I am here to do X,Y,Z”, be concrete</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Use empathetic and supportive statements</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Validate their feelings</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Nothing – just listen</a:t>
            </a:r>
            <a:endParaRPr lang="en-US" dirty="0">
              <a:cs typeface="Calibri"/>
            </a:endParaRPr>
          </a:p>
        </p:txBody>
      </p:sp>
    </p:spTree>
    <p:extLst>
      <p:ext uri="{BB962C8B-B14F-4D97-AF65-F5344CB8AC3E}">
        <p14:creationId xmlns:p14="http://schemas.microsoft.com/office/powerpoint/2010/main" val="2428915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9486" y="809244"/>
            <a:ext cx="4701577" cy="115214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900">
                <a:latin typeface="+mj-lt"/>
                <a:ea typeface="+mj-ea"/>
                <a:cs typeface="+mj-cs"/>
              </a:rPr>
              <a:t>What shouldn’t I say?</a:t>
            </a:r>
          </a:p>
        </p:txBody>
      </p:sp>
      <p:sp>
        <p:nvSpPr>
          <p:cNvPr id="6162"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9902"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3" name="Rectangle 616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p:cNvSpPr/>
          <p:nvPr/>
        </p:nvSpPr>
        <p:spPr>
          <a:xfrm>
            <a:off x="461593" y="2516886"/>
            <a:ext cx="4701578" cy="2119122"/>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dirty="0"/>
              <a:t>“I know how you feel” (hint: you don’t) </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Platitudes (they don’t help)</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Faith-based or spiritual comments</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Anything that implies taking sides</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Anything that implies fault</a:t>
            </a:r>
            <a:endParaRPr lang="en-US" dirty="0">
              <a:cs typeface="Calibri"/>
            </a:endParaRPr>
          </a:p>
          <a:p>
            <a:pPr marL="285750" indent="-228600" defTabSz="914400">
              <a:lnSpc>
                <a:spcPct val="90000"/>
              </a:lnSpc>
              <a:spcAft>
                <a:spcPts val="600"/>
              </a:spcAft>
              <a:buFont typeface="Arial" panose="020B0604020202020204" pitchFamily="34" charset="0"/>
              <a:buChar char="•"/>
            </a:pPr>
            <a:endParaRPr lang="en-US" sz="1700"/>
          </a:p>
        </p:txBody>
      </p:sp>
      <p:pic>
        <p:nvPicPr>
          <p:cNvPr id="6146" name="Picture 2" descr="Image result for grief platitudes"/>
          <p:cNvPicPr>
            <a:picLocks noChangeAspect="1" noChangeArrowheads="1"/>
          </p:cNvPicPr>
          <p:nvPr/>
        </p:nvPicPr>
        <p:blipFill rotWithShape="1">
          <a:blip r:embed="rId2">
            <a:extLst>
              <a:ext uri="{28A0092B-C50C-407E-A947-70E740481C1C}">
                <a14:useLocalDpi xmlns:a14="http://schemas.microsoft.com/office/drawing/2010/main" val="0"/>
              </a:ext>
            </a:extLst>
          </a:blip>
          <a:srcRect r="1525" b="2"/>
          <a:stretch/>
        </p:blipFill>
        <p:spPr bwMode="auto">
          <a:xfrm>
            <a:off x="5763004" y="10"/>
            <a:ext cx="3380995"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54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25DAF40-A379-CDBC-7ED8-40135BA25E2E}"/>
              </a:ext>
            </a:extLst>
          </p:cNvPr>
          <p:cNvSpPr>
            <a:spLocks noGrp="1"/>
          </p:cNvSpPr>
          <p:nvPr>
            <p:ph type="sldNum" sz="quarter" idx="12"/>
          </p:nvPr>
        </p:nvSpPr>
        <p:spPr>
          <a:xfrm>
            <a:off x="120650" y="2434829"/>
            <a:ext cx="504718" cy="257826"/>
          </a:xfrm>
        </p:spPr>
        <p:txBody>
          <a:bodyPr vert="horz" lIns="91440" tIns="45720" rIns="91440" bIns="45720" rtlCol="0" anchor="ctr">
            <a:normAutofit/>
          </a:bodyPr>
          <a:lstStyle/>
          <a:p>
            <a:pPr algn="ctr" defTabSz="914400">
              <a:lnSpc>
                <a:spcPct val="90000"/>
              </a:lnSpc>
              <a:spcAft>
                <a:spcPts val="600"/>
              </a:spcAft>
            </a:pPr>
            <a:fld id="{8A38FAF8-786F-7C4F-9F1B-B820815ED72A}" type="slidenum">
              <a:rPr lang="en-US" sz="1100">
                <a:solidFill>
                  <a:schemeClr val="bg1"/>
                </a:solidFill>
              </a:rPr>
              <a:pPr algn="ctr" defTabSz="914400">
                <a:lnSpc>
                  <a:spcPct val="90000"/>
                </a:lnSpc>
                <a:spcAft>
                  <a:spcPts val="600"/>
                </a:spcAft>
              </a:pPr>
              <a:t>48</a:t>
            </a:fld>
            <a:endParaRPr lang="en-US" sz="1100">
              <a:solidFill>
                <a:schemeClr val="bg1"/>
              </a:solidFill>
            </a:endParaRP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letter&#10;&#10;Description automatically generated">
            <a:extLst>
              <a:ext uri="{FF2B5EF4-FFF2-40B4-BE49-F238E27FC236}">
                <a16:creationId xmlns:a16="http://schemas.microsoft.com/office/drawing/2014/main" id="{F34DBDEA-6DCD-75E2-FA46-BB6B37E24EBB}"/>
              </a:ext>
            </a:extLst>
          </p:cNvPr>
          <p:cNvPicPr>
            <a:picLocks noGrp="1" noChangeAspect="1"/>
          </p:cNvPicPr>
          <p:nvPr>
            <p:ph idx="1"/>
          </p:nvPr>
        </p:nvPicPr>
        <p:blipFill rotWithShape="1">
          <a:blip r:embed="rId2"/>
          <a:srcRect r="245" b="-1"/>
          <a:stretch/>
        </p:blipFill>
        <p:spPr>
          <a:xfrm>
            <a:off x="866660" y="478321"/>
            <a:ext cx="7417356" cy="418257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95027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Arc 2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1" y="36787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480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A picture containing text, sign, wave&#10;&#10;Description automatically generated">
            <a:extLst>
              <a:ext uri="{FF2B5EF4-FFF2-40B4-BE49-F238E27FC236}">
                <a16:creationId xmlns:a16="http://schemas.microsoft.com/office/drawing/2014/main" id="{E91CBB81-6E82-7989-680B-F5404A24810C}"/>
              </a:ext>
            </a:extLst>
          </p:cNvPr>
          <p:cNvPicPr>
            <a:picLocks noChangeAspect="1"/>
          </p:cNvPicPr>
          <p:nvPr/>
        </p:nvPicPr>
        <p:blipFill>
          <a:blip r:embed="rId2"/>
          <a:stretch>
            <a:fillRect/>
          </a:stretch>
        </p:blipFill>
        <p:spPr>
          <a:xfrm>
            <a:off x="527386" y="716577"/>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1DD1C5A3-1522-A3EF-6B5E-789F08384F34}"/>
              </a:ext>
            </a:extLst>
          </p:cNvPr>
          <p:cNvSpPr txBox="1"/>
          <p:nvPr/>
        </p:nvSpPr>
        <p:spPr>
          <a:xfrm>
            <a:off x="4101120" y="1488332"/>
            <a:ext cx="4676411" cy="313360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90000"/>
              </a:lnSpc>
              <a:spcAft>
                <a:spcPts val="600"/>
              </a:spcAft>
            </a:pPr>
            <a:r>
              <a:rPr lang="en-US" sz="3200"/>
              <a:t>Grief can be very confusing and feel complicated...that is normal, you are not alone.</a:t>
            </a:r>
            <a:endParaRPr lang="en-US"/>
          </a:p>
        </p:txBody>
      </p:sp>
      <p:sp>
        <p:nvSpPr>
          <p:cNvPr id="3" name="TextBox 2">
            <a:extLst>
              <a:ext uri="{FF2B5EF4-FFF2-40B4-BE49-F238E27FC236}">
                <a16:creationId xmlns:a16="http://schemas.microsoft.com/office/drawing/2014/main" id="{906E4B89-9679-E5B0-76C3-C7B3E21102DC}"/>
              </a:ext>
            </a:extLst>
          </p:cNvPr>
          <p:cNvSpPr txBox="1"/>
          <p:nvPr/>
        </p:nvSpPr>
        <p:spPr>
          <a:xfrm>
            <a:off x="6900182" y="1601560"/>
            <a:ext cx="1481817" cy="19907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b="0">
              <a:solidFill>
                <a:schemeClr val="tx2"/>
              </a:solidFill>
            </a:endParaRPr>
          </a:p>
        </p:txBody>
      </p:sp>
    </p:spTree>
    <p:extLst>
      <p:ext uri="{BB962C8B-B14F-4D97-AF65-F5344CB8AC3E}">
        <p14:creationId xmlns:p14="http://schemas.microsoft.com/office/powerpoint/2010/main" val="79979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1768"/>
            <a:ext cx="1407490" cy="1324506"/>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3BC03F6-BA8A-4BAF-910F-0072B687812C}"/>
              </a:ext>
            </a:extLst>
          </p:cNvPr>
          <p:cNvGrpSpPr/>
          <p:nvPr/>
        </p:nvGrpSpPr>
        <p:grpSpPr>
          <a:xfrm>
            <a:off x="1579052" y="482600"/>
            <a:ext cx="5985895" cy="4178299"/>
            <a:chOff x="1524001" y="0"/>
            <a:chExt cx="6095999" cy="4255154"/>
          </a:xfrm>
        </p:grpSpPr>
        <p:pic>
          <p:nvPicPr>
            <p:cNvPr id="6" name="Picture 5">
              <a:extLst>
                <a:ext uri="{FF2B5EF4-FFF2-40B4-BE49-F238E27FC236}">
                  <a16:creationId xmlns:a16="http://schemas.microsoft.com/office/drawing/2014/main" id="{26E290E6-DC6A-44B7-B93E-9EC21D667E6A}"/>
                </a:ext>
              </a:extLst>
            </p:cNvPr>
            <p:cNvPicPr>
              <a:picLocks noChangeAspect="1"/>
            </p:cNvPicPr>
            <p:nvPr/>
          </p:nvPicPr>
          <p:blipFill rotWithShape="1">
            <a:blip r:embed="rId2"/>
            <a:srcRect b="11324"/>
            <a:stretch/>
          </p:blipFill>
          <p:spPr>
            <a:xfrm>
              <a:off x="1524001" y="0"/>
              <a:ext cx="6095999" cy="4054242"/>
            </a:xfrm>
            <a:prstGeom prst="rect">
              <a:avLst/>
            </a:prstGeom>
            <a:ln w="6350">
              <a:solidFill>
                <a:srgbClr val="798083"/>
              </a:solidFill>
            </a:ln>
          </p:spPr>
        </p:pic>
        <p:sp>
          <p:nvSpPr>
            <p:cNvPr id="3" name="Rectangle 2">
              <a:extLst>
                <a:ext uri="{FF2B5EF4-FFF2-40B4-BE49-F238E27FC236}">
                  <a16:creationId xmlns:a16="http://schemas.microsoft.com/office/drawing/2014/main" id="{760379BD-9466-4E05-A8AE-E7247EF459DF}"/>
                </a:ext>
              </a:extLst>
            </p:cNvPr>
            <p:cNvSpPr/>
            <p:nvPr/>
          </p:nvSpPr>
          <p:spPr>
            <a:xfrm>
              <a:off x="1524001" y="4070488"/>
              <a:ext cx="6095998" cy="184666"/>
            </a:xfrm>
            <a:prstGeom prst="rect">
              <a:avLst/>
            </a:prstGeom>
            <a:ln>
              <a:noFill/>
            </a:ln>
          </p:spPr>
          <p:txBody>
            <a:bodyPr wrap="square">
              <a:spAutoFit/>
            </a:bodyPr>
            <a:lstStyle/>
            <a:p>
              <a:pPr algn="ctr" defTabSz="448056">
                <a:spcAft>
                  <a:spcPts val="600"/>
                </a:spcAft>
              </a:pPr>
              <a:r>
                <a:rPr lang="en-US" sz="588" kern="1200">
                  <a:solidFill>
                    <a:srgbClr val="4E5659"/>
                  </a:solidFill>
                  <a:latin typeface="Arial" panose="020B0604020202020204" pitchFamily="34" charset="0"/>
                  <a:ea typeface="+mn-ea"/>
                  <a:cs typeface="Arial" panose="020B0604020202020204" pitchFamily="34" charset="0"/>
                </a:rPr>
                <a:t>Image: http://wecandiebetter.com/stages-of-grief/</a:t>
              </a:r>
              <a:endParaRPr lang="en-US" sz="600">
                <a:solidFill>
                  <a:srgbClr val="798083"/>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3168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273843"/>
            <a:ext cx="7886700" cy="994173"/>
          </a:xfrm>
        </p:spPr>
        <p:txBody>
          <a:bodyPr lIns="91440" tIns="45720" rIns="91440" bIns="45720">
            <a:normAutofit/>
          </a:bodyPr>
          <a:lstStyle/>
          <a:p>
            <a:pPr>
              <a:lnSpc>
                <a:spcPct val="90000"/>
              </a:lnSpc>
            </a:pPr>
            <a:r>
              <a:rPr lang="en-US" sz="3500">
                <a:latin typeface="Arial"/>
                <a:cs typeface="Arial"/>
              </a:rPr>
              <a:t>Grief Reactions: Physical Symptoms</a:t>
            </a:r>
            <a:endParaRPr lang="en-US" sz="35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398984"/>
            <a:ext cx="7818120" cy="13716"/>
          </a:xfrm>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 name="connsiteX0" fmla="*/ 0 w 7818120"/>
              <a:gd name="connsiteY0" fmla="*/ 0 h 13716"/>
              <a:gd name="connsiteX1" fmla="*/ 573329 w 7818120"/>
              <a:gd name="connsiteY1" fmla="*/ 0 h 13716"/>
              <a:gd name="connsiteX2" fmla="*/ 990295 w 7818120"/>
              <a:gd name="connsiteY2" fmla="*/ 0 h 13716"/>
              <a:gd name="connsiteX3" fmla="*/ 1394232 w 7818120"/>
              <a:gd name="connsiteY3" fmla="*/ 0 h 13716"/>
              <a:gd name="connsiteX4" fmla="*/ 1798168 w 7818120"/>
              <a:gd name="connsiteY4" fmla="*/ 0 h 13716"/>
              <a:gd name="connsiteX5" fmla="*/ 2371496 w 7818120"/>
              <a:gd name="connsiteY5" fmla="*/ 0 h 13716"/>
              <a:gd name="connsiteX6" fmla="*/ 2944825 w 7818120"/>
              <a:gd name="connsiteY6" fmla="*/ 0 h 13716"/>
              <a:gd name="connsiteX7" fmla="*/ 3752698 w 7818120"/>
              <a:gd name="connsiteY7" fmla="*/ 0 h 13716"/>
              <a:gd name="connsiteX8" fmla="*/ 4247845 w 7818120"/>
              <a:gd name="connsiteY8" fmla="*/ 0 h 13716"/>
              <a:gd name="connsiteX9" fmla="*/ 5055718 w 7818120"/>
              <a:gd name="connsiteY9" fmla="*/ 0 h 13716"/>
              <a:gd name="connsiteX10" fmla="*/ 5863590 w 7818120"/>
              <a:gd name="connsiteY10" fmla="*/ 0 h 13716"/>
              <a:gd name="connsiteX11" fmla="*/ 6515100 w 7818120"/>
              <a:gd name="connsiteY11" fmla="*/ 0 h 13716"/>
              <a:gd name="connsiteX12" fmla="*/ 7818120 w 7818120"/>
              <a:gd name="connsiteY12" fmla="*/ 0 h 13716"/>
              <a:gd name="connsiteX13" fmla="*/ 7818120 w 7818120"/>
              <a:gd name="connsiteY13" fmla="*/ 13716 h 13716"/>
              <a:gd name="connsiteX14" fmla="*/ 7401154 w 7818120"/>
              <a:gd name="connsiteY14" fmla="*/ 13716 h 13716"/>
              <a:gd name="connsiteX15" fmla="*/ 6593281 w 7818120"/>
              <a:gd name="connsiteY15" fmla="*/ 13716 h 13716"/>
              <a:gd name="connsiteX16" fmla="*/ 6098134 w 7818120"/>
              <a:gd name="connsiteY16" fmla="*/ 13716 h 13716"/>
              <a:gd name="connsiteX17" fmla="*/ 5446624 w 7818120"/>
              <a:gd name="connsiteY17" fmla="*/ 13716 h 13716"/>
              <a:gd name="connsiteX18" fmla="*/ 4638751 w 7818120"/>
              <a:gd name="connsiteY18" fmla="*/ 13716 h 13716"/>
              <a:gd name="connsiteX19" fmla="*/ 3987241 w 7818120"/>
              <a:gd name="connsiteY19" fmla="*/ 13716 h 13716"/>
              <a:gd name="connsiteX20" fmla="*/ 3570275 w 7818120"/>
              <a:gd name="connsiteY20" fmla="*/ 13716 h 13716"/>
              <a:gd name="connsiteX21" fmla="*/ 3075127 w 7818120"/>
              <a:gd name="connsiteY21" fmla="*/ 13716 h 13716"/>
              <a:gd name="connsiteX22" fmla="*/ 2267255 w 7818120"/>
              <a:gd name="connsiteY22" fmla="*/ 13716 h 13716"/>
              <a:gd name="connsiteX23" fmla="*/ 1615745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249" y="3138"/>
                  <a:pt x="7818107" y="8565"/>
                  <a:pt x="7818120" y="13716"/>
                </a:cubicBezTo>
                <a:cubicBezTo>
                  <a:pt x="7701883" y="-38533"/>
                  <a:pt x="7395843" y="3865"/>
                  <a:pt x="7244791" y="13716"/>
                </a:cubicBezTo>
                <a:cubicBezTo>
                  <a:pt x="7088282" y="9835"/>
                  <a:pt x="6958165" y="16330"/>
                  <a:pt x="6827825" y="13716"/>
                </a:cubicBezTo>
                <a:cubicBezTo>
                  <a:pt x="6715653" y="-7377"/>
                  <a:pt x="6356779" y="28552"/>
                  <a:pt x="6176315" y="13716"/>
                </a:cubicBezTo>
                <a:cubicBezTo>
                  <a:pt x="6015772" y="-9504"/>
                  <a:pt x="5852284" y="-4528"/>
                  <a:pt x="5681167" y="13716"/>
                </a:cubicBezTo>
                <a:cubicBezTo>
                  <a:pt x="5508148" y="43447"/>
                  <a:pt x="5305363" y="-11419"/>
                  <a:pt x="5029657" y="13716"/>
                </a:cubicBezTo>
                <a:cubicBezTo>
                  <a:pt x="4760375" y="42218"/>
                  <a:pt x="4637400" y="31106"/>
                  <a:pt x="4378147" y="13716"/>
                </a:cubicBezTo>
                <a:cubicBezTo>
                  <a:pt x="4094943" y="3471"/>
                  <a:pt x="4037303" y="22996"/>
                  <a:pt x="3726637" y="13716"/>
                </a:cubicBezTo>
                <a:cubicBezTo>
                  <a:pt x="3400340" y="-7031"/>
                  <a:pt x="3320728" y="56486"/>
                  <a:pt x="3075127" y="13716"/>
                </a:cubicBezTo>
                <a:cubicBezTo>
                  <a:pt x="2809301" y="-30329"/>
                  <a:pt x="2702630" y="11905"/>
                  <a:pt x="2501798" y="13716"/>
                </a:cubicBezTo>
                <a:cubicBezTo>
                  <a:pt x="2308686" y="16179"/>
                  <a:pt x="2079466" y="978"/>
                  <a:pt x="1772107" y="13716"/>
                </a:cubicBezTo>
                <a:cubicBezTo>
                  <a:pt x="1420202" y="42492"/>
                  <a:pt x="1431765" y="24341"/>
                  <a:pt x="1120597" y="13716"/>
                </a:cubicBezTo>
                <a:cubicBezTo>
                  <a:pt x="791266" y="27035"/>
                  <a:pt x="235945" y="77750"/>
                  <a:pt x="0" y="13716"/>
                </a:cubicBezTo>
                <a:cubicBezTo>
                  <a:pt x="-457" y="9675"/>
                  <a:pt x="580" y="3290"/>
                  <a:pt x="0" y="0"/>
                </a:cubicBezTo>
                <a:close/>
              </a:path>
              <a:path w="7818120" h="13716"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7779" y="6351"/>
                  <a:pt x="7818443" y="9419"/>
                  <a:pt x="7818120" y="13716"/>
                </a:cubicBezTo>
                <a:cubicBezTo>
                  <a:pt x="7615777" y="-5643"/>
                  <a:pt x="7527543" y="-10322"/>
                  <a:pt x="7401154" y="13716"/>
                </a:cubicBezTo>
                <a:cubicBezTo>
                  <a:pt x="7322611" y="43324"/>
                  <a:pt x="6964426" y="-29538"/>
                  <a:pt x="6593281" y="13716"/>
                </a:cubicBezTo>
                <a:cubicBezTo>
                  <a:pt x="6260055" y="29261"/>
                  <a:pt x="6287545" y="-8535"/>
                  <a:pt x="6098134" y="13716"/>
                </a:cubicBezTo>
                <a:cubicBezTo>
                  <a:pt x="5900337" y="10423"/>
                  <a:pt x="5605990" y="68049"/>
                  <a:pt x="5446624" y="13716"/>
                </a:cubicBezTo>
                <a:cubicBezTo>
                  <a:pt x="5244167" y="-27676"/>
                  <a:pt x="4914971" y="-38930"/>
                  <a:pt x="4638751" y="13716"/>
                </a:cubicBezTo>
                <a:cubicBezTo>
                  <a:pt x="4353273" y="3808"/>
                  <a:pt x="4297533" y="9304"/>
                  <a:pt x="3987241" y="13716"/>
                </a:cubicBezTo>
                <a:cubicBezTo>
                  <a:pt x="3687723" y="37304"/>
                  <a:pt x="3776181" y="25467"/>
                  <a:pt x="3570275" y="13716"/>
                </a:cubicBezTo>
                <a:cubicBezTo>
                  <a:pt x="3396160" y="5677"/>
                  <a:pt x="3285909" y="43738"/>
                  <a:pt x="3075127" y="13716"/>
                </a:cubicBezTo>
                <a:cubicBezTo>
                  <a:pt x="2869474" y="36940"/>
                  <a:pt x="2676329" y="400"/>
                  <a:pt x="2267255" y="13716"/>
                </a:cubicBezTo>
                <a:cubicBezTo>
                  <a:pt x="1866401" y="19960"/>
                  <a:pt x="1882987" y="21124"/>
                  <a:pt x="1615745" y="13716"/>
                </a:cubicBezTo>
                <a:cubicBezTo>
                  <a:pt x="1346085" y="8807"/>
                  <a:pt x="1323312" y="7820"/>
                  <a:pt x="1120597" y="13716"/>
                </a:cubicBezTo>
                <a:cubicBezTo>
                  <a:pt x="940237" y="-65547"/>
                  <a:pt x="569386" y="23019"/>
                  <a:pt x="0" y="13716"/>
                </a:cubicBezTo>
                <a:cubicBezTo>
                  <a:pt x="794" y="8095"/>
                  <a:pt x="29" y="5295"/>
                  <a:pt x="0" y="0"/>
                </a:cubicBezTo>
                <a:close/>
              </a:path>
              <a:path w="7818120" h="13716"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8044" y="2812"/>
                  <a:pt x="7817504" y="9122"/>
                  <a:pt x="7818120" y="13716"/>
                </a:cubicBezTo>
                <a:cubicBezTo>
                  <a:pt x="7693944" y="-8187"/>
                  <a:pt x="7376376" y="-11249"/>
                  <a:pt x="7244791" y="13716"/>
                </a:cubicBezTo>
                <a:cubicBezTo>
                  <a:pt x="7100086" y="-10289"/>
                  <a:pt x="6942350" y="30849"/>
                  <a:pt x="6827825" y="13716"/>
                </a:cubicBezTo>
                <a:cubicBezTo>
                  <a:pt x="6691364" y="23301"/>
                  <a:pt x="6342432" y="32760"/>
                  <a:pt x="6176315" y="13716"/>
                </a:cubicBezTo>
                <a:cubicBezTo>
                  <a:pt x="6012855" y="23946"/>
                  <a:pt x="5862931" y="-5523"/>
                  <a:pt x="5681167" y="13716"/>
                </a:cubicBezTo>
                <a:cubicBezTo>
                  <a:pt x="5485664" y="67025"/>
                  <a:pt x="5296023" y="-3294"/>
                  <a:pt x="5029657" y="13716"/>
                </a:cubicBezTo>
                <a:cubicBezTo>
                  <a:pt x="4753680" y="44474"/>
                  <a:pt x="4640335" y="33934"/>
                  <a:pt x="4378147" y="13716"/>
                </a:cubicBezTo>
                <a:cubicBezTo>
                  <a:pt x="4103046" y="-9109"/>
                  <a:pt x="4022480" y="39276"/>
                  <a:pt x="3726637" y="13716"/>
                </a:cubicBezTo>
                <a:cubicBezTo>
                  <a:pt x="3429109" y="-1096"/>
                  <a:pt x="3316488" y="56843"/>
                  <a:pt x="3075127" y="13716"/>
                </a:cubicBezTo>
                <a:cubicBezTo>
                  <a:pt x="2821014" y="1521"/>
                  <a:pt x="2665050" y="-15835"/>
                  <a:pt x="2501798" y="13716"/>
                </a:cubicBezTo>
                <a:cubicBezTo>
                  <a:pt x="2343345" y="24822"/>
                  <a:pt x="2120041" y="-54999"/>
                  <a:pt x="1772107" y="13716"/>
                </a:cubicBezTo>
                <a:cubicBezTo>
                  <a:pt x="1424078" y="46093"/>
                  <a:pt x="1427418" y="28000"/>
                  <a:pt x="1120597" y="13716"/>
                </a:cubicBezTo>
                <a:cubicBezTo>
                  <a:pt x="796486" y="41366"/>
                  <a:pt x="243712" y="43226"/>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8217" y="2784"/>
                          <a:pt x="7818136" y="9558"/>
                          <a:pt x="7818120" y="13716"/>
                        </a:cubicBezTo>
                        <a:cubicBezTo>
                          <a:pt x="7698847" y="-7839"/>
                          <a:pt x="7390924" y="18407"/>
                          <a:pt x="7244791" y="13716"/>
                        </a:cubicBezTo>
                        <a:cubicBezTo>
                          <a:pt x="7098658" y="9025"/>
                          <a:pt x="6952735" y="24785"/>
                          <a:pt x="6827825" y="13716"/>
                        </a:cubicBezTo>
                        <a:cubicBezTo>
                          <a:pt x="6702915" y="2647"/>
                          <a:pt x="6338661" y="29958"/>
                          <a:pt x="6176315" y="13716"/>
                        </a:cubicBezTo>
                        <a:cubicBezTo>
                          <a:pt x="6013969" y="-2526"/>
                          <a:pt x="5850602" y="1790"/>
                          <a:pt x="5681167" y="13716"/>
                        </a:cubicBezTo>
                        <a:cubicBezTo>
                          <a:pt x="5511732" y="25642"/>
                          <a:pt x="5312143" y="-4154"/>
                          <a:pt x="5029657" y="13716"/>
                        </a:cubicBezTo>
                        <a:cubicBezTo>
                          <a:pt x="4747171" y="31586"/>
                          <a:pt x="4655062" y="26168"/>
                          <a:pt x="4378147" y="13716"/>
                        </a:cubicBezTo>
                        <a:cubicBezTo>
                          <a:pt x="4101232" y="1265"/>
                          <a:pt x="4037646" y="40134"/>
                          <a:pt x="3726637" y="13716"/>
                        </a:cubicBezTo>
                        <a:cubicBezTo>
                          <a:pt x="3415628" y="-12702"/>
                          <a:pt x="3321756" y="40935"/>
                          <a:pt x="3075127" y="13716"/>
                        </a:cubicBezTo>
                        <a:cubicBezTo>
                          <a:pt x="2828498" y="-13503"/>
                          <a:pt x="2684733" y="10281"/>
                          <a:pt x="2501798" y="13716"/>
                        </a:cubicBezTo>
                        <a:cubicBezTo>
                          <a:pt x="2318863" y="17151"/>
                          <a:pt x="2121844" y="-17585"/>
                          <a:pt x="1772107" y="13716"/>
                        </a:cubicBezTo>
                        <a:cubicBezTo>
                          <a:pt x="1422370" y="45017"/>
                          <a:pt x="1431548" y="27094"/>
                          <a:pt x="1120597" y="13716"/>
                        </a:cubicBezTo>
                        <a:cubicBezTo>
                          <a:pt x="809646" y="339"/>
                          <a:pt x="246393" y="51668"/>
                          <a:pt x="0" y="13716"/>
                        </a:cubicBezTo>
                        <a:cubicBezTo>
                          <a:pt x="-100" y="9589"/>
                          <a:pt x="468" y="2983"/>
                          <a:pt x="0" y="0"/>
                        </a:cubicBezTo>
                        <a:close/>
                      </a:path>
                      <a:path w="7818120" h="13716"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7446" y="5682"/>
                          <a:pt x="7817517" y="9439"/>
                          <a:pt x="7818120" y="13716"/>
                        </a:cubicBezTo>
                        <a:cubicBezTo>
                          <a:pt x="7610240" y="34"/>
                          <a:pt x="7521789" y="3149"/>
                          <a:pt x="7401154" y="13716"/>
                        </a:cubicBezTo>
                        <a:cubicBezTo>
                          <a:pt x="7280519" y="24283"/>
                          <a:pt x="6930719" y="-347"/>
                          <a:pt x="6593281" y="13716"/>
                        </a:cubicBezTo>
                        <a:cubicBezTo>
                          <a:pt x="6255843" y="27779"/>
                          <a:pt x="6286682" y="-3410"/>
                          <a:pt x="6098134" y="13716"/>
                        </a:cubicBezTo>
                        <a:cubicBezTo>
                          <a:pt x="5909586" y="30842"/>
                          <a:pt x="5602789" y="44024"/>
                          <a:pt x="5446624" y="13716"/>
                        </a:cubicBezTo>
                        <a:cubicBezTo>
                          <a:pt x="5290459" y="-16592"/>
                          <a:pt x="4917039" y="17388"/>
                          <a:pt x="4638751" y="13716"/>
                        </a:cubicBezTo>
                        <a:cubicBezTo>
                          <a:pt x="4360463" y="10044"/>
                          <a:pt x="4304690" y="878"/>
                          <a:pt x="3987241" y="13716"/>
                        </a:cubicBezTo>
                        <a:cubicBezTo>
                          <a:pt x="3669792" y="26555"/>
                          <a:pt x="3758742" y="27979"/>
                          <a:pt x="3570275" y="13716"/>
                        </a:cubicBezTo>
                        <a:cubicBezTo>
                          <a:pt x="3381808" y="-547"/>
                          <a:pt x="3267153" y="31628"/>
                          <a:pt x="3075127" y="13716"/>
                        </a:cubicBezTo>
                        <a:cubicBezTo>
                          <a:pt x="2883101" y="-4196"/>
                          <a:pt x="2665825" y="6401"/>
                          <a:pt x="2267255" y="13716"/>
                        </a:cubicBezTo>
                        <a:cubicBezTo>
                          <a:pt x="1868685" y="21031"/>
                          <a:pt x="1884698" y="23838"/>
                          <a:pt x="1615745" y="13716"/>
                        </a:cubicBezTo>
                        <a:cubicBezTo>
                          <a:pt x="1346792" y="3595"/>
                          <a:pt x="1320952" y="5858"/>
                          <a:pt x="1120597" y="13716"/>
                        </a:cubicBezTo>
                        <a:cubicBezTo>
                          <a:pt x="920242" y="21574"/>
                          <a:pt x="556507" y="46218"/>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38D5F1F-0504-02D3-5BB1-8D2B50E792D0}"/>
              </a:ext>
            </a:extLst>
          </p:cNvPr>
          <p:cNvGraphicFramePr>
            <a:graphicFrameLocks noGrp="1"/>
          </p:cNvGraphicFramePr>
          <p:nvPr>
            <p:ph idx="1"/>
          </p:nvPr>
        </p:nvGraphicFramePr>
        <p:xfrm>
          <a:off x="628650" y="1671065"/>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95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273843"/>
            <a:ext cx="4040626" cy="994173"/>
          </a:xfrm>
        </p:spPr>
        <p:txBody>
          <a:bodyPr lIns="91440" tIns="45720" rIns="91440" bIns="45720">
            <a:normAutofit/>
          </a:bodyPr>
          <a:lstStyle/>
          <a:p>
            <a:r>
              <a:rPr lang="en-US">
                <a:solidFill>
                  <a:schemeClr val="tx1"/>
                </a:solidFill>
                <a:latin typeface="Arial"/>
                <a:cs typeface="Arial"/>
              </a:rPr>
              <a:t>Grief Reactions: Changes in Thinking</a:t>
            </a:r>
            <a:endParaRPr lang="en-US">
              <a:solidFill>
                <a:schemeClr val="tx1"/>
              </a:solidFill>
            </a:endParaRPr>
          </a:p>
        </p:txBody>
      </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174582" y="1424020"/>
            <a:ext cx="4862645" cy="3263504"/>
          </a:xfrm>
        </p:spPr>
        <p:txBody>
          <a:bodyPr lIns="91440" tIns="45720" rIns="91440" bIns="45720">
            <a:normAutofit/>
          </a:bodyPr>
          <a:lstStyle/>
          <a:p>
            <a:pPr>
              <a:lnSpc>
                <a:spcPct val="90000"/>
              </a:lnSpc>
            </a:pPr>
            <a:r>
              <a:rPr lang="en-US" sz="1900">
                <a:latin typeface="Arial"/>
                <a:cs typeface="Arial"/>
              </a:rPr>
              <a:t>“Disbelief,” the death or resulting changes don't seem real</a:t>
            </a:r>
          </a:p>
          <a:p>
            <a:pPr>
              <a:lnSpc>
                <a:spcPct val="90000"/>
              </a:lnSpc>
            </a:pPr>
            <a:r>
              <a:rPr lang="en-US" sz="1900">
                <a:latin typeface="Arial"/>
                <a:cs typeface="Arial"/>
              </a:rPr>
              <a:t>Heightened emotional sensitivity</a:t>
            </a:r>
          </a:p>
          <a:p>
            <a:pPr>
              <a:lnSpc>
                <a:spcPct val="90000"/>
              </a:lnSpc>
            </a:pPr>
            <a:r>
              <a:rPr lang="en-US" sz="1900">
                <a:latin typeface="Arial"/>
                <a:cs typeface="Arial"/>
              </a:rPr>
              <a:t>Confusion, forgetfulness, brain fog</a:t>
            </a:r>
            <a:endParaRPr lang="en-US" sz="1900"/>
          </a:p>
          <a:p>
            <a:pPr>
              <a:lnSpc>
                <a:spcPct val="90000"/>
              </a:lnSpc>
            </a:pPr>
            <a:r>
              <a:rPr lang="en-US" sz="1900">
                <a:latin typeface="Arial"/>
                <a:cs typeface="Arial"/>
              </a:rPr>
              <a:t>Not able to concentrate, may affect your daily life</a:t>
            </a:r>
            <a:endParaRPr lang="en-US" sz="1900"/>
          </a:p>
          <a:p>
            <a:pPr>
              <a:lnSpc>
                <a:spcPct val="90000"/>
              </a:lnSpc>
            </a:pPr>
            <a:r>
              <a:rPr lang="en-US" sz="1900">
                <a:latin typeface="Arial"/>
                <a:cs typeface="Arial"/>
              </a:rPr>
              <a:t>Challenge to sense of order, safety, and security in the world</a:t>
            </a:r>
          </a:p>
        </p:txBody>
      </p:sp>
      <p:pic>
        <p:nvPicPr>
          <p:cNvPr id="5" name="Picture 4" descr="The 'Brain Fog' of Long COVID Is a Serious Medical Issue That Needs More  Attention - Scientific American">
            <a:extLst>
              <a:ext uri="{FF2B5EF4-FFF2-40B4-BE49-F238E27FC236}">
                <a16:creationId xmlns:a16="http://schemas.microsoft.com/office/drawing/2014/main" id="{72980FDB-EEDA-74C4-6F53-1D3B5FB5283F}"/>
              </a:ext>
            </a:extLst>
          </p:cNvPr>
          <p:cNvPicPr>
            <a:picLocks noChangeAspect="1"/>
          </p:cNvPicPr>
          <p:nvPr/>
        </p:nvPicPr>
        <p:blipFill rotWithShape="1">
          <a:blip r:embed="rId3"/>
          <a:srcRect l="7518" r="25838" b="-2"/>
          <a:stretch/>
        </p:blipFill>
        <p:spPr>
          <a:xfrm>
            <a:off x="4965970" y="971562"/>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242110"/>
            <a:ext cx="409575" cy="409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440637"/>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80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9" name="Rectangle 36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595246" y="290197"/>
            <a:ext cx="7549592" cy="973836"/>
          </a:xfrm>
        </p:spPr>
        <p:txBody>
          <a:bodyPr anchor="b">
            <a:normAutofit/>
          </a:bodyPr>
          <a:lstStyle/>
          <a:p>
            <a:r>
              <a:rPr lang="en-US" sz="3300"/>
              <a:t>Grief Reactions: Behavioral Reactions</a:t>
            </a:r>
          </a:p>
        </p:txBody>
      </p:sp>
      <p:sp>
        <p:nvSpPr>
          <p:cNvPr id="371" name="Rectangle 37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595245" y="1887001"/>
            <a:ext cx="3429489" cy="2729588"/>
          </a:xfrm>
        </p:spPr>
        <p:txBody>
          <a:bodyPr lIns="91440" tIns="45720" rIns="91440" bIns="45720" anchor="ctr">
            <a:normAutofit/>
          </a:bodyPr>
          <a:lstStyle/>
          <a:p>
            <a:r>
              <a:rPr lang="en-US" sz="2000">
                <a:latin typeface="Arial"/>
                <a:cs typeface="Arial"/>
              </a:rPr>
              <a:t>Social withdrawal</a:t>
            </a:r>
          </a:p>
          <a:p>
            <a:r>
              <a:rPr lang="en-US" sz="2000">
                <a:latin typeface="Arial"/>
                <a:cs typeface="Arial"/>
              </a:rPr>
              <a:t>Hyper/hypoactivity</a:t>
            </a:r>
            <a:endParaRPr lang="en-US" sz="2000"/>
          </a:p>
          <a:p>
            <a:r>
              <a:rPr lang="en-US" sz="2000">
                <a:latin typeface="Arial"/>
                <a:cs typeface="Arial"/>
              </a:rPr>
              <a:t>Irritability/restlessness</a:t>
            </a:r>
          </a:p>
          <a:p>
            <a:r>
              <a:rPr lang="en-US" sz="2000">
                <a:latin typeface="Arial"/>
                <a:cs typeface="Arial"/>
              </a:rPr>
              <a:t>Avoidance of reminders</a:t>
            </a:r>
          </a:p>
          <a:p>
            <a:r>
              <a:rPr lang="en-US" sz="2000">
                <a:latin typeface="Arial"/>
                <a:cs typeface="Arial"/>
              </a:rPr>
              <a:t>Shifting priorities</a:t>
            </a:r>
            <a:endParaRPr lang="en-US" sz="2000"/>
          </a:p>
        </p:txBody>
      </p:sp>
      <p:pic>
        <p:nvPicPr>
          <p:cNvPr id="5" name="Picture 4" descr="Changing your behavior can solicit surprising reactions | Chatsworth  Consulting Group">
            <a:extLst>
              <a:ext uri="{FF2B5EF4-FFF2-40B4-BE49-F238E27FC236}">
                <a16:creationId xmlns:a16="http://schemas.microsoft.com/office/drawing/2014/main" id="{0F62156C-939D-04FE-FDD1-08C33CC08FEA}"/>
              </a:ext>
            </a:extLst>
          </p:cNvPr>
          <p:cNvPicPr>
            <a:picLocks noChangeAspect="1"/>
          </p:cNvPicPr>
          <p:nvPr/>
        </p:nvPicPr>
        <p:blipFill>
          <a:blip r:embed="rId2"/>
          <a:stretch>
            <a:fillRect/>
          </a:stretch>
        </p:blipFill>
        <p:spPr>
          <a:xfrm>
            <a:off x="4433649" y="1970805"/>
            <a:ext cx="3862707" cy="2570455"/>
          </a:xfrm>
          <a:prstGeom prst="rect">
            <a:avLst/>
          </a:prstGeom>
        </p:spPr>
      </p:pic>
      <p:sp>
        <p:nvSpPr>
          <p:cNvPr id="375" name="Rectangle 37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174998"/>
      </p:ext>
    </p:extLst>
  </p:cSld>
  <p:clrMapOvr>
    <a:masterClrMapping/>
  </p:clrMapOvr>
</p:sld>
</file>

<file path=ppt/theme/theme1.xml><?xml version="1.0" encoding="utf-8"?>
<a:theme xmlns:a="http://schemas.openxmlformats.org/drawingml/2006/main" name="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350EF4A960F74299C0BEE186837B78" ma:contentTypeVersion="5" ma:contentTypeDescription="Create a new document." ma:contentTypeScope="" ma:versionID="25368d8cdcbbf02b51f8bf810741250d">
  <xsd:schema xmlns:xsd="http://www.w3.org/2001/XMLSchema" xmlns:xs="http://www.w3.org/2001/XMLSchema" xmlns:p="http://schemas.microsoft.com/office/2006/metadata/properties" xmlns:ns3="2abba5ce-bde7-483b-910b-54951aa95322" xmlns:ns4="4634c34c-55a4-4f45-8a17-a5ec9631ce30" targetNamespace="http://schemas.microsoft.com/office/2006/metadata/properties" ma:root="true" ma:fieldsID="329d8cb3f6d34e52c574a07ee38bbc9d" ns3:_="" ns4:_="">
    <xsd:import namespace="2abba5ce-bde7-483b-910b-54951aa95322"/>
    <xsd:import namespace="4634c34c-55a4-4f45-8a17-a5ec9631ce3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bba5ce-bde7-483b-910b-54951aa953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34c34c-55a4-4f45-8a17-a5ec9631ce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F42AE-8053-40B6-AA23-7F0D47366116}">
  <ds:schemaRefs>
    <ds:schemaRef ds:uri="2abba5ce-bde7-483b-910b-54951aa95322"/>
    <ds:schemaRef ds:uri="4634c34c-55a4-4f45-8a17-a5ec9631ce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B2331F-17F6-40AF-B039-141D3878B23D}">
  <ds:schemaRefs>
    <ds:schemaRef ds:uri="2abba5ce-bde7-483b-910b-54951aa95322"/>
    <ds:schemaRef ds:uri="4634c34c-55a4-4f45-8a17-a5ec9631ce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C0EFFC-EE96-4ED2-89D5-58A819483D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4580</Words>
  <Application>Microsoft Office PowerPoint</Application>
  <PresentationFormat>On-screen Show (16:9)</PresentationFormat>
  <Paragraphs>343</Paragraphs>
  <Slides>48</Slides>
  <Notes>9</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Book Antiqua</vt:lpstr>
      <vt:lpstr>Calibri</vt:lpstr>
      <vt:lpstr>Corbel</vt:lpstr>
      <vt:lpstr>Courier New</vt:lpstr>
      <vt:lpstr>Georgia</vt:lpstr>
      <vt:lpstr>Wingdings</vt:lpstr>
      <vt:lpstr>Office Theme</vt:lpstr>
      <vt:lpstr>Office Theme</vt:lpstr>
      <vt:lpstr>PowerPoint Presentation</vt:lpstr>
      <vt:lpstr>Navigating Grief and Suicide as a Behavioral Health Provider</vt:lpstr>
      <vt:lpstr>Objectives</vt:lpstr>
      <vt:lpstr>PowerPoint Presentation</vt:lpstr>
      <vt:lpstr>PowerPoint Presentation</vt:lpstr>
      <vt:lpstr>PowerPoint Presentation</vt:lpstr>
      <vt:lpstr>Grief Reactions: Physical Symptoms</vt:lpstr>
      <vt:lpstr>Grief Reactions: Changes in Thinking</vt:lpstr>
      <vt:lpstr>Grief Reactions: Behavioral Reactions</vt:lpstr>
      <vt:lpstr>Suicide Basics</vt:lpstr>
      <vt:lpstr>Suicide Risk Factors</vt:lpstr>
      <vt:lpstr>Suicide Protective Factors</vt:lpstr>
      <vt:lpstr>Suicidality Red Flags</vt:lpstr>
      <vt:lpstr>SAFE-T Assessment</vt:lpstr>
      <vt:lpstr>SAFE-T Assessment &amp; Evaluation</vt:lpstr>
      <vt:lpstr>Local Hotlines</vt:lpstr>
      <vt:lpstr>Hotlines, cont'd</vt:lpstr>
      <vt:lpstr>Grief and Suicide: Special Considerations</vt:lpstr>
      <vt:lpstr>Grief and Suicide: Special Considerations</vt:lpstr>
      <vt:lpstr>Grief and Suicide: Supporting Clients</vt:lpstr>
      <vt:lpstr>Grief and Suicide: Group Settings</vt:lpstr>
      <vt:lpstr>Grief and Suicide: Family Contact</vt:lpstr>
      <vt:lpstr>Grief and Suicide: Supporting Colleagues</vt:lpstr>
      <vt:lpstr>Grief and Suicide: Supporting Yourself</vt:lpstr>
      <vt:lpstr>Twin Bereavement</vt:lpstr>
      <vt:lpstr>Disenfranchised Grief</vt:lpstr>
      <vt:lpstr>PowerPoint Presentation</vt:lpstr>
      <vt:lpstr>What can we do?</vt:lpstr>
      <vt:lpstr>Grief and Suicide: Memorials</vt:lpstr>
      <vt:lpstr>If self-care seems impossible</vt:lpstr>
      <vt:lpstr>Self Care  (home and work)</vt:lpstr>
      <vt:lpstr>5-minute self-care ideas (that are not about self-improvement)</vt:lpstr>
      <vt:lpstr>What else can I do?</vt:lpstr>
      <vt:lpstr>PowerPoint Presentation</vt:lpstr>
      <vt:lpstr>PowerPoint Presentation</vt:lpstr>
      <vt:lpstr>Team Care at Work</vt:lpstr>
      <vt:lpstr>Grief Mindful Awareness Activity</vt:lpstr>
      <vt:lpstr>Cultural Considerations  Grief is a common denominator...the expression of grief is not.</vt:lpstr>
      <vt:lpstr>Cultural Considerations  Grief is a common denominator...the expression of grief is not.</vt:lpstr>
      <vt:lpstr>Supporting Someone Who is Grieving</vt:lpstr>
      <vt:lpstr>Recognize Potential Communication Barriers</vt:lpstr>
      <vt:lpstr>Interventions and Strategies</vt:lpstr>
      <vt:lpstr>PowerPoint Presentation</vt:lpstr>
      <vt:lpstr>Target Demoralization</vt:lpstr>
      <vt:lpstr>Potential Red Flag Circumstances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Hruska</dc:creator>
  <cp:lastModifiedBy>Jennifer Condel</cp:lastModifiedBy>
  <cp:revision>311</cp:revision>
  <dcterms:created xsi:type="dcterms:W3CDTF">2014-08-01T12:20:41Z</dcterms:created>
  <dcterms:modified xsi:type="dcterms:W3CDTF">2024-05-02T19:11:44Z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0x0101001E350EF4A960F74299C0BEE186837B78</vt:lpwstr>
  </property>
  <property fmtid="{D5CDD505-2E9C-101B-9397-08002B2CF9AE}" pid="3" name="MSIP_Label_5e4b1be8-281e-475d-98b0-21c3457e5a46_Enabled">
    <vt:lpwstr>true</vt:lpwstr>
  </property>
  <property fmtid="{D5CDD505-2E9C-101B-9397-08002B2CF9AE}" pid="4" name="MSIP_Label_5e4b1be8-281e-475d-98b0-21c3457e5a46_SetDate">
    <vt:lpwstr>2022-06-27T18:45:51Z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1c7938af-92a1-443b-9395-1ad58636fce6</vt:lpwstr>
  </property>
  <property fmtid="{D5CDD505-2E9C-101B-9397-08002B2CF9AE}" pid="9" name="MSIP_Label_5e4b1be8-281e-475d-98b0-21c3457e5a46_ContentBits">
    <vt:lpwstr>0</vt:lpwstr>
  </property>
</Properties>
</file>