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679" r:id="rId6"/>
  </p:sldMasterIdLst>
  <p:notesMasterIdLst>
    <p:notesMasterId r:id="rId53"/>
  </p:notesMasterIdLst>
  <p:handoutMasterIdLst>
    <p:handoutMasterId r:id="rId54"/>
  </p:handoutMasterIdLst>
  <p:sldIdLst>
    <p:sldId id="798" r:id="rId7"/>
    <p:sldId id="260" r:id="rId8"/>
    <p:sldId id="796" r:id="rId9"/>
    <p:sldId id="816" r:id="rId10"/>
    <p:sldId id="727" r:id="rId11"/>
    <p:sldId id="741" r:id="rId12"/>
    <p:sldId id="815" r:id="rId13"/>
    <p:sldId id="814" r:id="rId14"/>
    <p:sldId id="787" r:id="rId15"/>
    <p:sldId id="737" r:id="rId16"/>
    <p:sldId id="811" r:id="rId17"/>
    <p:sldId id="738" r:id="rId18"/>
    <p:sldId id="739" r:id="rId19"/>
    <p:sldId id="800" r:id="rId20"/>
    <p:sldId id="740" r:id="rId21"/>
    <p:sldId id="689" r:id="rId22"/>
    <p:sldId id="755" r:id="rId23"/>
    <p:sldId id="695" r:id="rId24"/>
    <p:sldId id="691" r:id="rId25"/>
    <p:sldId id="720" r:id="rId26"/>
    <p:sldId id="697" r:id="rId27"/>
    <p:sldId id="698" r:id="rId28"/>
    <p:sldId id="820" r:id="rId29"/>
    <p:sldId id="702" r:id="rId30"/>
    <p:sldId id="759" r:id="rId31"/>
    <p:sldId id="810" r:id="rId32"/>
    <p:sldId id="783" r:id="rId33"/>
    <p:sldId id="817" r:id="rId34"/>
    <p:sldId id="761" r:id="rId35"/>
    <p:sldId id="760" r:id="rId36"/>
    <p:sldId id="785" r:id="rId37"/>
    <p:sldId id="762" r:id="rId38"/>
    <p:sldId id="763" r:id="rId39"/>
    <p:sldId id="777" r:id="rId40"/>
    <p:sldId id="778" r:id="rId41"/>
    <p:sldId id="784" r:id="rId42"/>
    <p:sldId id="804" r:id="rId43"/>
    <p:sldId id="803" r:id="rId44"/>
    <p:sldId id="807" r:id="rId45"/>
    <p:sldId id="802" r:id="rId46"/>
    <p:sldId id="809" r:id="rId47"/>
    <p:sldId id="808" r:id="rId48"/>
    <p:sldId id="786" r:id="rId49"/>
    <p:sldId id="818" r:id="rId50"/>
    <p:sldId id="819" r:id="rId51"/>
    <p:sldId id="707" r:id="rId5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6">
          <p15:clr>
            <a:srgbClr val="A4A3A4"/>
          </p15:clr>
        </p15:guide>
        <p15:guide id="2" pos="286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B2E74"/>
    <a:srgbClr val="7980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9C397-918D-F624-5A35-104608C0F55A}" v="902" dt="2023-09-07T21:40:59.701"/>
    <p1510:client id="{28346848-CD34-B14A-DB8E-6D5639F85507}" v="1" dt="2021-02-12T17:23:56.091"/>
    <p1510:client id="{3632CF96-A34E-3F50-250D-1CDFD2EC9647}" v="196" dt="2022-02-16T16:34:55.024"/>
    <p1510:client id="{3A8D5DCB-E28B-3CF4-941F-EF48B6773CD1}" v="112" dt="2023-09-05T20:32:26.949"/>
    <p1510:client id="{451FAE9F-B047-B000-C9C5-7C6C9E9B1DFD}" v="100" dt="2021-02-23T16:54:27.601"/>
    <p1510:client id="{4C6348BC-39A9-E987-4F60-ABE81B14CE0D}" v="275" dt="2023-09-08T17:38:30.442"/>
    <p1510:client id="{4D83C4F0-9350-5ED4-CEA2-B64CAA560BA3}" v="613" dt="2023-09-01T17:46:12.484"/>
    <p1510:client id="{57C104DA-1500-2401-5BCD-8E9F97E80BDE}" v="27" dt="2021-03-01T14:50:16.393"/>
    <p1510:client id="{6189F1BD-B665-CFE9-738E-8B322A6808DB}" v="102" dt="2021-02-23T16:41:51.635"/>
    <p1510:client id="{651FAE9F-E0D8-B000-C9C5-7F37878668BF}" v="9" dt="2021-02-23T16:48:18.351"/>
    <p1510:client id="{7A1DAE9F-50C9-B000-C9C5-7FB7089E0DC2}" v="274" dt="2021-02-23T16:43:34.668"/>
    <p1510:client id="{7AD5BDAA-4D91-6419-7B43-1C096B087591}" v="3" dt="2021-02-19T17:41:44.039"/>
    <p1510:client id="{80E4AC43-B377-7A79-9318-89A37E02F9CC}" v="1852" dt="2021-02-19T17:59:06.330"/>
    <p1510:client id="{AC4378C1-818E-EC89-FCE0-C75347553881}" v="276" dt="2021-02-19T17:13:58.440"/>
    <p1510:client id="{B9B2C583-26CF-DCB3-4E0C-19270574E29B}" v="4175" dt="2021-02-16T21:46:18.271"/>
    <p1510:client id="{E7D4297F-B298-4E62-86B1-D399281FAB85}" v="155" dt="2021-01-27T20:09:15.847"/>
    <p1510:client id="{EF1CAE9F-6029-B000-C9C5-7E7A774658A1}" v="136" dt="2021-02-23T16:11:52.645"/>
    <p1510:client id="{F6F191FF-A8E8-301D-19F3-90283EF11199}" v="4" dt="2021-02-23T16:11:58.307"/>
    <p1510:client id="{F7C8633C-EB50-B987-EC7D-556202509BAE}" v="1982" dt="2021-02-09T21:42:25.639"/>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56"/>
        <p:guide pos="286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F21BE-4164-4CB6-9D7A-7E3A77EF5FB9}"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525B806-A83C-403A-A24C-A3C06CABBA6A}">
      <dgm:prSet/>
      <dgm:spPr/>
      <dgm:t>
        <a:bodyPr/>
        <a:lstStyle/>
        <a:p>
          <a:r>
            <a:rPr lang="en-US"/>
            <a:t>Define grief and identify types and variations</a:t>
          </a:r>
        </a:p>
      </dgm:t>
    </dgm:pt>
    <dgm:pt modelId="{15BCAA42-5B2C-4641-BBE0-4735161F0214}" type="parTrans" cxnId="{8F9B2DCE-EEBF-439D-97D4-A44FAB87E44F}">
      <dgm:prSet/>
      <dgm:spPr/>
      <dgm:t>
        <a:bodyPr/>
        <a:lstStyle/>
        <a:p>
          <a:endParaRPr lang="en-US"/>
        </a:p>
      </dgm:t>
    </dgm:pt>
    <dgm:pt modelId="{DE9E37F6-F909-4F9D-B675-DAF0D870F961}" type="sibTrans" cxnId="{8F9B2DCE-EEBF-439D-97D4-A44FAB87E44F}">
      <dgm:prSet/>
      <dgm:spPr/>
      <dgm:t>
        <a:bodyPr/>
        <a:lstStyle/>
        <a:p>
          <a:endParaRPr lang="en-US"/>
        </a:p>
      </dgm:t>
    </dgm:pt>
    <dgm:pt modelId="{B5016815-ACD4-45B0-A541-B34D8CB8C3B8}">
      <dgm:prSet/>
      <dgm:spPr/>
      <dgm:t>
        <a:bodyPr/>
        <a:lstStyle/>
        <a:p>
          <a:r>
            <a:rPr lang="en-US"/>
            <a:t>Discuss and differentiate between Prolonged Grief Disorder DSM v ICD;</a:t>
          </a:r>
          <a:r>
            <a:rPr lang="en-US">
              <a:latin typeface="Corbel"/>
            </a:rPr>
            <a:t> compare</a:t>
          </a:r>
          <a:r>
            <a:rPr lang="en-US"/>
            <a:t> Grief/Depression/Adjustment Disorder/PTSD</a:t>
          </a:r>
          <a:r>
            <a:rPr lang="en-US">
              <a:latin typeface="Corbel"/>
            </a:rPr>
            <a:t>;</a:t>
          </a:r>
          <a:r>
            <a:rPr lang="en-US"/>
            <a:t> review </a:t>
          </a:r>
          <a:r>
            <a:rPr lang="en-US">
              <a:latin typeface="Corbel"/>
            </a:rPr>
            <a:t>bereavement models</a:t>
          </a:r>
          <a:endParaRPr lang="en-US"/>
        </a:p>
      </dgm:t>
    </dgm:pt>
    <dgm:pt modelId="{42872371-7DE8-409B-8A81-8447C25A291D}" type="parTrans" cxnId="{88594689-558D-4BC9-8A7D-43F3E7FD5E4D}">
      <dgm:prSet/>
      <dgm:spPr/>
      <dgm:t>
        <a:bodyPr/>
        <a:lstStyle/>
        <a:p>
          <a:endParaRPr lang="en-US"/>
        </a:p>
      </dgm:t>
    </dgm:pt>
    <dgm:pt modelId="{A1AD448F-6FCC-4987-AA4C-7BA110D208DA}" type="sibTrans" cxnId="{88594689-558D-4BC9-8A7D-43F3E7FD5E4D}">
      <dgm:prSet/>
      <dgm:spPr/>
      <dgm:t>
        <a:bodyPr/>
        <a:lstStyle/>
        <a:p>
          <a:endParaRPr lang="en-US"/>
        </a:p>
      </dgm:t>
    </dgm:pt>
    <dgm:pt modelId="{6F80203D-45EA-41C9-B30B-D146440671F1}">
      <dgm:prSet/>
      <dgm:spPr/>
      <dgm:t>
        <a:bodyPr/>
        <a:lstStyle/>
        <a:p>
          <a:r>
            <a:rPr lang="en-US"/>
            <a:t>Identify strategies, techniques and resources for supporting bereaved clients, colleagues and yourself</a:t>
          </a:r>
        </a:p>
      </dgm:t>
    </dgm:pt>
    <dgm:pt modelId="{F4D6B702-C1DB-4FD9-8721-1436FAB1D471}" type="parTrans" cxnId="{0A323DFD-17EC-4580-891C-CA8E388E41FF}">
      <dgm:prSet/>
      <dgm:spPr/>
      <dgm:t>
        <a:bodyPr/>
        <a:lstStyle/>
        <a:p>
          <a:endParaRPr lang="en-US"/>
        </a:p>
      </dgm:t>
    </dgm:pt>
    <dgm:pt modelId="{09411CA6-0358-492A-B854-563F0BBC4588}" type="sibTrans" cxnId="{0A323DFD-17EC-4580-891C-CA8E388E41FF}">
      <dgm:prSet/>
      <dgm:spPr/>
      <dgm:t>
        <a:bodyPr/>
        <a:lstStyle/>
        <a:p>
          <a:endParaRPr lang="en-US"/>
        </a:p>
      </dgm:t>
    </dgm:pt>
    <dgm:pt modelId="{0DC0575A-9405-4A33-A681-03A12945FC3B}" type="pres">
      <dgm:prSet presAssocID="{34EF21BE-4164-4CB6-9D7A-7E3A77EF5FB9}" presName="root" presStyleCnt="0">
        <dgm:presLayoutVars>
          <dgm:dir/>
          <dgm:resizeHandles val="exact"/>
        </dgm:presLayoutVars>
      </dgm:prSet>
      <dgm:spPr/>
    </dgm:pt>
    <dgm:pt modelId="{DEB998A7-04CC-4E65-B43B-CF93559FCB00}" type="pres">
      <dgm:prSet presAssocID="{D525B806-A83C-403A-A24C-A3C06CABBA6A}" presName="compNode" presStyleCnt="0"/>
      <dgm:spPr/>
    </dgm:pt>
    <dgm:pt modelId="{3D5AED15-FCC7-4EC2-951A-5E08D2DD91F4}" type="pres">
      <dgm:prSet presAssocID="{D525B806-A83C-403A-A24C-A3C06CABBA6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oken Heart outline"/>
        </a:ext>
      </dgm:extLst>
    </dgm:pt>
    <dgm:pt modelId="{747BC926-1613-4820-846B-F543F84832BD}" type="pres">
      <dgm:prSet presAssocID="{D525B806-A83C-403A-A24C-A3C06CABBA6A}" presName="spaceRect" presStyleCnt="0"/>
      <dgm:spPr/>
    </dgm:pt>
    <dgm:pt modelId="{F8E9AAB5-C7A9-497C-B0A3-D1CDBE2803D7}" type="pres">
      <dgm:prSet presAssocID="{D525B806-A83C-403A-A24C-A3C06CABBA6A}" presName="textRect" presStyleLbl="revTx" presStyleIdx="0" presStyleCnt="3">
        <dgm:presLayoutVars>
          <dgm:chMax val="1"/>
          <dgm:chPref val="1"/>
        </dgm:presLayoutVars>
      </dgm:prSet>
      <dgm:spPr/>
    </dgm:pt>
    <dgm:pt modelId="{327982A1-6DDD-4D78-BDD7-1DF1DC98C4C2}" type="pres">
      <dgm:prSet presAssocID="{DE9E37F6-F909-4F9D-B675-DAF0D870F961}" presName="sibTrans" presStyleCnt="0"/>
      <dgm:spPr/>
    </dgm:pt>
    <dgm:pt modelId="{133D520B-BAD4-464C-87FC-DA33ED5FE425}" type="pres">
      <dgm:prSet presAssocID="{B5016815-ACD4-45B0-A541-B34D8CB8C3B8}" presName="compNode" presStyleCnt="0"/>
      <dgm:spPr/>
    </dgm:pt>
    <dgm:pt modelId="{926B4BA6-5786-478A-9836-081F5C21339B}" type="pres">
      <dgm:prSet presAssocID="{B5016815-ACD4-45B0-A541-B34D8CB8C3B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outline"/>
        </a:ext>
      </dgm:extLst>
    </dgm:pt>
    <dgm:pt modelId="{1D522234-59D9-4C9D-A3AB-5DBC623BAC02}" type="pres">
      <dgm:prSet presAssocID="{B5016815-ACD4-45B0-A541-B34D8CB8C3B8}" presName="spaceRect" presStyleCnt="0"/>
      <dgm:spPr/>
    </dgm:pt>
    <dgm:pt modelId="{93ECD667-1082-4005-AEC6-93E0744D47B9}" type="pres">
      <dgm:prSet presAssocID="{B5016815-ACD4-45B0-A541-B34D8CB8C3B8}" presName="textRect" presStyleLbl="revTx" presStyleIdx="1" presStyleCnt="3">
        <dgm:presLayoutVars>
          <dgm:chMax val="1"/>
          <dgm:chPref val="1"/>
        </dgm:presLayoutVars>
      </dgm:prSet>
      <dgm:spPr/>
    </dgm:pt>
    <dgm:pt modelId="{02805998-228A-475E-AA40-B54D61B715A9}" type="pres">
      <dgm:prSet presAssocID="{A1AD448F-6FCC-4987-AA4C-7BA110D208DA}" presName="sibTrans" presStyleCnt="0"/>
      <dgm:spPr/>
    </dgm:pt>
    <dgm:pt modelId="{A8672F9F-8662-414A-8909-73AE955ECD3C}" type="pres">
      <dgm:prSet presAssocID="{6F80203D-45EA-41C9-B30B-D146440671F1}" presName="compNode" presStyleCnt="0"/>
      <dgm:spPr/>
    </dgm:pt>
    <dgm:pt modelId="{3EFAA8DE-C605-4B26-8C40-C1DACC13B15F}" type="pres">
      <dgm:prSet presAssocID="{6F80203D-45EA-41C9-B30B-D146440671F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e outline"/>
        </a:ext>
      </dgm:extLst>
    </dgm:pt>
    <dgm:pt modelId="{4F12F013-4E47-4AD8-9054-AFFC99F3CD9B}" type="pres">
      <dgm:prSet presAssocID="{6F80203D-45EA-41C9-B30B-D146440671F1}" presName="spaceRect" presStyleCnt="0"/>
      <dgm:spPr/>
    </dgm:pt>
    <dgm:pt modelId="{9DF3977C-E71E-4A94-9A40-C8897ABE2C2E}" type="pres">
      <dgm:prSet presAssocID="{6F80203D-45EA-41C9-B30B-D146440671F1}" presName="textRect" presStyleLbl="revTx" presStyleIdx="2" presStyleCnt="3">
        <dgm:presLayoutVars>
          <dgm:chMax val="1"/>
          <dgm:chPref val="1"/>
        </dgm:presLayoutVars>
      </dgm:prSet>
      <dgm:spPr/>
    </dgm:pt>
  </dgm:ptLst>
  <dgm:cxnLst>
    <dgm:cxn modelId="{4BC85301-BD37-4128-ACAE-232EC3968F69}" type="presOf" srcId="{6F80203D-45EA-41C9-B30B-D146440671F1}" destId="{9DF3977C-E71E-4A94-9A40-C8897ABE2C2E}" srcOrd="0" destOrd="0" presId="urn:microsoft.com/office/officeart/2018/2/layout/IconLabelList"/>
    <dgm:cxn modelId="{1E431A05-ED4F-40CE-B633-6FAB1041D9F8}" type="presOf" srcId="{34EF21BE-4164-4CB6-9D7A-7E3A77EF5FB9}" destId="{0DC0575A-9405-4A33-A681-03A12945FC3B}" srcOrd="0" destOrd="0" presId="urn:microsoft.com/office/officeart/2018/2/layout/IconLabelList"/>
    <dgm:cxn modelId="{85548B13-DF2B-4143-83EB-CA5503939672}" type="presOf" srcId="{B5016815-ACD4-45B0-A541-B34D8CB8C3B8}" destId="{93ECD667-1082-4005-AEC6-93E0744D47B9}" srcOrd="0" destOrd="0" presId="urn:microsoft.com/office/officeart/2018/2/layout/IconLabelList"/>
    <dgm:cxn modelId="{88594689-558D-4BC9-8A7D-43F3E7FD5E4D}" srcId="{34EF21BE-4164-4CB6-9D7A-7E3A77EF5FB9}" destId="{B5016815-ACD4-45B0-A541-B34D8CB8C3B8}" srcOrd="1" destOrd="0" parTransId="{42872371-7DE8-409B-8A81-8447C25A291D}" sibTransId="{A1AD448F-6FCC-4987-AA4C-7BA110D208DA}"/>
    <dgm:cxn modelId="{C7503DB8-7553-4DD1-900D-FE4C7DFCEA11}" type="presOf" srcId="{D525B806-A83C-403A-A24C-A3C06CABBA6A}" destId="{F8E9AAB5-C7A9-497C-B0A3-D1CDBE2803D7}" srcOrd="0" destOrd="0" presId="urn:microsoft.com/office/officeart/2018/2/layout/IconLabelList"/>
    <dgm:cxn modelId="{8F9B2DCE-EEBF-439D-97D4-A44FAB87E44F}" srcId="{34EF21BE-4164-4CB6-9D7A-7E3A77EF5FB9}" destId="{D525B806-A83C-403A-A24C-A3C06CABBA6A}" srcOrd="0" destOrd="0" parTransId="{15BCAA42-5B2C-4641-BBE0-4735161F0214}" sibTransId="{DE9E37F6-F909-4F9D-B675-DAF0D870F961}"/>
    <dgm:cxn modelId="{0A323DFD-17EC-4580-891C-CA8E388E41FF}" srcId="{34EF21BE-4164-4CB6-9D7A-7E3A77EF5FB9}" destId="{6F80203D-45EA-41C9-B30B-D146440671F1}" srcOrd="2" destOrd="0" parTransId="{F4D6B702-C1DB-4FD9-8721-1436FAB1D471}" sibTransId="{09411CA6-0358-492A-B854-563F0BBC4588}"/>
    <dgm:cxn modelId="{6DA7AF64-0411-40D2-A958-E2A003229052}" type="presParOf" srcId="{0DC0575A-9405-4A33-A681-03A12945FC3B}" destId="{DEB998A7-04CC-4E65-B43B-CF93559FCB00}" srcOrd="0" destOrd="0" presId="urn:microsoft.com/office/officeart/2018/2/layout/IconLabelList"/>
    <dgm:cxn modelId="{C3859016-06B3-4F8A-992E-5D80E4BA82B9}" type="presParOf" srcId="{DEB998A7-04CC-4E65-B43B-CF93559FCB00}" destId="{3D5AED15-FCC7-4EC2-951A-5E08D2DD91F4}" srcOrd="0" destOrd="0" presId="urn:microsoft.com/office/officeart/2018/2/layout/IconLabelList"/>
    <dgm:cxn modelId="{0AADD1BD-A153-46BE-833A-9F013C57C935}" type="presParOf" srcId="{DEB998A7-04CC-4E65-B43B-CF93559FCB00}" destId="{747BC926-1613-4820-846B-F543F84832BD}" srcOrd="1" destOrd="0" presId="urn:microsoft.com/office/officeart/2018/2/layout/IconLabelList"/>
    <dgm:cxn modelId="{8AF3AD5F-9194-47A7-8A23-A1180E1AA74B}" type="presParOf" srcId="{DEB998A7-04CC-4E65-B43B-CF93559FCB00}" destId="{F8E9AAB5-C7A9-497C-B0A3-D1CDBE2803D7}" srcOrd="2" destOrd="0" presId="urn:microsoft.com/office/officeart/2018/2/layout/IconLabelList"/>
    <dgm:cxn modelId="{B6F441AE-0F5A-4AC3-8FFA-3BC9F72305B4}" type="presParOf" srcId="{0DC0575A-9405-4A33-A681-03A12945FC3B}" destId="{327982A1-6DDD-4D78-BDD7-1DF1DC98C4C2}" srcOrd="1" destOrd="0" presId="urn:microsoft.com/office/officeart/2018/2/layout/IconLabelList"/>
    <dgm:cxn modelId="{CC59FA4C-566B-4F0D-B9B0-A6538E103241}" type="presParOf" srcId="{0DC0575A-9405-4A33-A681-03A12945FC3B}" destId="{133D520B-BAD4-464C-87FC-DA33ED5FE425}" srcOrd="2" destOrd="0" presId="urn:microsoft.com/office/officeart/2018/2/layout/IconLabelList"/>
    <dgm:cxn modelId="{A0750CBC-9837-4732-9B69-C612513FF380}" type="presParOf" srcId="{133D520B-BAD4-464C-87FC-DA33ED5FE425}" destId="{926B4BA6-5786-478A-9836-081F5C21339B}" srcOrd="0" destOrd="0" presId="urn:microsoft.com/office/officeart/2018/2/layout/IconLabelList"/>
    <dgm:cxn modelId="{FC942857-8F50-48BB-9649-F164F1D5E673}" type="presParOf" srcId="{133D520B-BAD4-464C-87FC-DA33ED5FE425}" destId="{1D522234-59D9-4C9D-A3AB-5DBC623BAC02}" srcOrd="1" destOrd="0" presId="urn:microsoft.com/office/officeart/2018/2/layout/IconLabelList"/>
    <dgm:cxn modelId="{9A8D8CE8-9673-41A8-BDDB-6F5121EC2D79}" type="presParOf" srcId="{133D520B-BAD4-464C-87FC-DA33ED5FE425}" destId="{93ECD667-1082-4005-AEC6-93E0744D47B9}" srcOrd="2" destOrd="0" presId="urn:microsoft.com/office/officeart/2018/2/layout/IconLabelList"/>
    <dgm:cxn modelId="{9BAA002C-0E8A-4B8C-A9FA-81EA59914810}" type="presParOf" srcId="{0DC0575A-9405-4A33-A681-03A12945FC3B}" destId="{02805998-228A-475E-AA40-B54D61B715A9}" srcOrd="3" destOrd="0" presId="urn:microsoft.com/office/officeart/2018/2/layout/IconLabelList"/>
    <dgm:cxn modelId="{E7F715C8-32B5-4420-9FCF-01C596F3DAD8}" type="presParOf" srcId="{0DC0575A-9405-4A33-A681-03A12945FC3B}" destId="{A8672F9F-8662-414A-8909-73AE955ECD3C}" srcOrd="4" destOrd="0" presId="urn:microsoft.com/office/officeart/2018/2/layout/IconLabelList"/>
    <dgm:cxn modelId="{556D7D71-985E-4867-94BA-A9B54FF36E60}" type="presParOf" srcId="{A8672F9F-8662-414A-8909-73AE955ECD3C}" destId="{3EFAA8DE-C605-4B26-8C40-C1DACC13B15F}" srcOrd="0" destOrd="0" presId="urn:microsoft.com/office/officeart/2018/2/layout/IconLabelList"/>
    <dgm:cxn modelId="{B266776B-CA54-4E9C-A6A6-9A236512322E}" type="presParOf" srcId="{A8672F9F-8662-414A-8909-73AE955ECD3C}" destId="{4F12F013-4E47-4AD8-9054-AFFC99F3CD9B}" srcOrd="1" destOrd="0" presId="urn:microsoft.com/office/officeart/2018/2/layout/IconLabelList"/>
    <dgm:cxn modelId="{F7B84BFE-581D-4913-9E5B-D35645222DA7}" type="presParOf" srcId="{A8672F9F-8662-414A-8909-73AE955ECD3C}" destId="{9DF3977C-E71E-4A94-9A40-C8897ABE2C2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BF3EB2-5FAF-40E3-8EE7-B1967D38CE6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784277F-B0D5-4BE8-9008-E9A031AFDBB2}">
      <dgm:prSet/>
      <dgm:spPr/>
      <dgm:t>
        <a:bodyPr/>
        <a:lstStyle/>
        <a:p>
          <a:pPr>
            <a:defRPr b="1"/>
          </a:pPr>
          <a:r>
            <a:rPr lang="en-US"/>
            <a:t>Natural and normal response to loss</a:t>
          </a:r>
        </a:p>
      </dgm:t>
    </dgm:pt>
    <dgm:pt modelId="{DA2759E7-8864-45EC-A27B-7ABDBB018EFF}" type="parTrans" cxnId="{43AFC857-E633-40C7-BBB0-3AEFE621E463}">
      <dgm:prSet/>
      <dgm:spPr/>
      <dgm:t>
        <a:bodyPr/>
        <a:lstStyle/>
        <a:p>
          <a:endParaRPr lang="en-US"/>
        </a:p>
      </dgm:t>
    </dgm:pt>
    <dgm:pt modelId="{E3DEF9DE-7100-4EEA-8BF5-8E9D080C21E8}" type="sibTrans" cxnId="{43AFC857-E633-40C7-BBB0-3AEFE621E463}">
      <dgm:prSet/>
      <dgm:spPr/>
      <dgm:t>
        <a:bodyPr/>
        <a:lstStyle/>
        <a:p>
          <a:endParaRPr lang="en-US"/>
        </a:p>
      </dgm:t>
    </dgm:pt>
    <dgm:pt modelId="{163B6D10-F430-441A-A8FF-9A49FE23B022}">
      <dgm:prSet/>
      <dgm:spPr/>
      <dgm:t>
        <a:bodyPr/>
        <a:lstStyle/>
        <a:p>
          <a:r>
            <a:rPr lang="en-US"/>
            <a:t>Can include death and non-death related losses</a:t>
          </a:r>
        </a:p>
      </dgm:t>
    </dgm:pt>
    <dgm:pt modelId="{532B30FB-66C6-4DD9-ACF4-4536FA93C04C}" type="parTrans" cxnId="{E694CEFA-4111-4C68-B490-F0353059F406}">
      <dgm:prSet/>
      <dgm:spPr/>
      <dgm:t>
        <a:bodyPr/>
        <a:lstStyle/>
        <a:p>
          <a:endParaRPr lang="en-US"/>
        </a:p>
      </dgm:t>
    </dgm:pt>
    <dgm:pt modelId="{31631734-5850-41D7-A767-737B9156D6A3}" type="sibTrans" cxnId="{E694CEFA-4111-4C68-B490-F0353059F406}">
      <dgm:prSet/>
      <dgm:spPr/>
      <dgm:t>
        <a:bodyPr/>
        <a:lstStyle/>
        <a:p>
          <a:endParaRPr lang="en-US"/>
        </a:p>
      </dgm:t>
    </dgm:pt>
    <dgm:pt modelId="{F9F6095B-DF31-4E32-9848-EEBD61446140}">
      <dgm:prSet/>
      <dgm:spPr/>
      <dgm:t>
        <a:bodyPr/>
        <a:lstStyle/>
        <a:p>
          <a:r>
            <a:rPr lang="en-US"/>
            <a:t>Can describe anticipatory, preparatory and twilight losses</a:t>
          </a:r>
        </a:p>
      </dgm:t>
    </dgm:pt>
    <dgm:pt modelId="{3C92D2BC-CAAD-4ED8-A4EB-70A03A60DE98}" type="parTrans" cxnId="{8873F63B-D2EF-4C56-9130-0717B3BA7D8F}">
      <dgm:prSet/>
      <dgm:spPr/>
      <dgm:t>
        <a:bodyPr/>
        <a:lstStyle/>
        <a:p>
          <a:endParaRPr lang="en-US"/>
        </a:p>
      </dgm:t>
    </dgm:pt>
    <dgm:pt modelId="{6A50FFF8-6759-4F04-AB7A-B23322D0BDAB}" type="sibTrans" cxnId="{8873F63B-D2EF-4C56-9130-0717B3BA7D8F}">
      <dgm:prSet/>
      <dgm:spPr/>
      <dgm:t>
        <a:bodyPr/>
        <a:lstStyle/>
        <a:p>
          <a:endParaRPr lang="en-US"/>
        </a:p>
      </dgm:t>
    </dgm:pt>
    <dgm:pt modelId="{52D68A75-B250-4BF5-B2BA-A882A6FB327D}">
      <dgm:prSet/>
      <dgm:spPr/>
      <dgm:t>
        <a:bodyPr/>
        <a:lstStyle/>
        <a:p>
          <a:r>
            <a:rPr lang="en-US"/>
            <a:t>Not typically pathological, generally predictable/patterned</a:t>
          </a:r>
        </a:p>
      </dgm:t>
    </dgm:pt>
    <dgm:pt modelId="{D1A0E61C-4476-44B7-A435-69F93675C6B4}" type="parTrans" cxnId="{5C6D6439-617E-4536-B7E5-F5ECBA872C0D}">
      <dgm:prSet/>
      <dgm:spPr/>
      <dgm:t>
        <a:bodyPr/>
        <a:lstStyle/>
        <a:p>
          <a:endParaRPr lang="en-US"/>
        </a:p>
      </dgm:t>
    </dgm:pt>
    <dgm:pt modelId="{C4C48EFE-C3DF-4B86-867E-D831DBF9BA04}" type="sibTrans" cxnId="{5C6D6439-617E-4536-B7E5-F5ECBA872C0D}">
      <dgm:prSet/>
      <dgm:spPr/>
      <dgm:t>
        <a:bodyPr/>
        <a:lstStyle/>
        <a:p>
          <a:endParaRPr lang="en-US"/>
        </a:p>
      </dgm:t>
    </dgm:pt>
    <dgm:pt modelId="{91D1CF0F-1A0D-44A5-9E56-624C33DD84AA}">
      <dgm:prSet/>
      <dgm:spPr/>
      <dgm:t>
        <a:bodyPr/>
        <a:lstStyle/>
        <a:p>
          <a:r>
            <a:rPr lang="en-US"/>
            <a:t>Cultural expression</a:t>
          </a:r>
        </a:p>
      </dgm:t>
    </dgm:pt>
    <dgm:pt modelId="{FFF99747-61CE-4DFC-890B-E59ECFF38EF3}" type="parTrans" cxnId="{F10CE47B-18B5-4B20-B6CA-DB5130DA3FBE}">
      <dgm:prSet/>
      <dgm:spPr/>
      <dgm:t>
        <a:bodyPr/>
        <a:lstStyle/>
        <a:p>
          <a:endParaRPr lang="en-US"/>
        </a:p>
      </dgm:t>
    </dgm:pt>
    <dgm:pt modelId="{E073F125-C959-4510-B0B2-ACF2C3CE16EB}" type="sibTrans" cxnId="{F10CE47B-18B5-4B20-B6CA-DB5130DA3FBE}">
      <dgm:prSet/>
      <dgm:spPr/>
      <dgm:t>
        <a:bodyPr/>
        <a:lstStyle/>
        <a:p>
          <a:endParaRPr lang="en-US"/>
        </a:p>
      </dgm:t>
    </dgm:pt>
    <dgm:pt modelId="{D44ED48A-BD36-43D9-A70E-72AEE01967AF}">
      <dgm:prSet/>
      <dgm:spPr/>
      <dgm:t>
        <a:bodyPr/>
        <a:lstStyle/>
        <a:p>
          <a:pPr>
            <a:defRPr b="1"/>
          </a:pPr>
          <a:r>
            <a:rPr lang="en-US"/>
            <a:t>Periods of grief</a:t>
          </a:r>
        </a:p>
      </dgm:t>
    </dgm:pt>
    <dgm:pt modelId="{71EBD37F-1F3B-4639-B293-68375D2B2383}" type="parTrans" cxnId="{60D4BC6C-9AE6-43BE-9CA2-1E0637CE3796}">
      <dgm:prSet/>
      <dgm:spPr/>
      <dgm:t>
        <a:bodyPr/>
        <a:lstStyle/>
        <a:p>
          <a:endParaRPr lang="en-US"/>
        </a:p>
      </dgm:t>
    </dgm:pt>
    <dgm:pt modelId="{D3D64E93-E95F-4D3A-9C05-2D68AD9D054C}" type="sibTrans" cxnId="{60D4BC6C-9AE6-43BE-9CA2-1E0637CE3796}">
      <dgm:prSet/>
      <dgm:spPr/>
      <dgm:t>
        <a:bodyPr/>
        <a:lstStyle/>
        <a:p>
          <a:endParaRPr lang="en-US"/>
        </a:p>
      </dgm:t>
    </dgm:pt>
    <dgm:pt modelId="{38A2089B-0B47-45B6-8C8E-07A4BDD2CE2F}">
      <dgm:prSet/>
      <dgm:spPr/>
      <dgm:t>
        <a:bodyPr/>
        <a:lstStyle/>
        <a:p>
          <a:r>
            <a:rPr lang="en-US"/>
            <a:t>Grief: initial reaction to a loss</a:t>
          </a:r>
        </a:p>
      </dgm:t>
    </dgm:pt>
    <dgm:pt modelId="{F36DA541-9352-4A3B-8912-0B3A04902D2A}" type="parTrans" cxnId="{831074B4-D8F1-4E8C-A713-2F1C3A9802B9}">
      <dgm:prSet/>
      <dgm:spPr/>
      <dgm:t>
        <a:bodyPr/>
        <a:lstStyle/>
        <a:p>
          <a:endParaRPr lang="en-US"/>
        </a:p>
      </dgm:t>
    </dgm:pt>
    <dgm:pt modelId="{B75EAF26-DB1B-402F-B6D6-12EAA063947E}" type="sibTrans" cxnId="{831074B4-D8F1-4E8C-A713-2F1C3A9802B9}">
      <dgm:prSet/>
      <dgm:spPr/>
      <dgm:t>
        <a:bodyPr/>
        <a:lstStyle/>
        <a:p>
          <a:endParaRPr lang="en-US"/>
        </a:p>
      </dgm:t>
    </dgm:pt>
    <dgm:pt modelId="{02A99C01-D054-4AC5-849B-011D1CA612D5}">
      <dgm:prSet/>
      <dgm:spPr/>
      <dgm:t>
        <a:bodyPr/>
        <a:lstStyle/>
        <a:p>
          <a:r>
            <a:rPr lang="en-US"/>
            <a:t>Mourning: process of adapting to a loss</a:t>
          </a:r>
        </a:p>
      </dgm:t>
    </dgm:pt>
    <dgm:pt modelId="{54193DF5-0CDE-43D2-B735-57ABAE3716A6}" type="parTrans" cxnId="{9C16E182-ABA1-4E9A-A23C-BB16803B0BCB}">
      <dgm:prSet/>
      <dgm:spPr/>
      <dgm:t>
        <a:bodyPr/>
        <a:lstStyle/>
        <a:p>
          <a:endParaRPr lang="en-US"/>
        </a:p>
      </dgm:t>
    </dgm:pt>
    <dgm:pt modelId="{5CDF78AB-CD0F-4DC3-BC29-5C2C4919389A}" type="sibTrans" cxnId="{9C16E182-ABA1-4E9A-A23C-BB16803B0BCB}">
      <dgm:prSet/>
      <dgm:spPr/>
      <dgm:t>
        <a:bodyPr/>
        <a:lstStyle/>
        <a:p>
          <a:endParaRPr lang="en-US"/>
        </a:p>
      </dgm:t>
    </dgm:pt>
    <dgm:pt modelId="{9F5ACE08-2694-48BF-B64C-916D0DBEB41D}">
      <dgm:prSet/>
      <dgm:spPr/>
      <dgm:t>
        <a:bodyPr/>
        <a:lstStyle/>
        <a:p>
          <a:r>
            <a:rPr lang="en-US"/>
            <a:t>Bereavement: period after a loss during which mourning occurs</a:t>
          </a:r>
        </a:p>
      </dgm:t>
    </dgm:pt>
    <dgm:pt modelId="{E1FBE7CF-494D-47D7-9154-9EDED7EE8DA9}" type="parTrans" cxnId="{798404A8-7D2E-4A0C-AE0D-1B51D27770CC}">
      <dgm:prSet/>
      <dgm:spPr/>
      <dgm:t>
        <a:bodyPr/>
        <a:lstStyle/>
        <a:p>
          <a:endParaRPr lang="en-US"/>
        </a:p>
      </dgm:t>
    </dgm:pt>
    <dgm:pt modelId="{4EB2F0BE-6472-4ADD-BFDE-3E04E476578B}" type="sibTrans" cxnId="{798404A8-7D2E-4A0C-AE0D-1B51D27770CC}">
      <dgm:prSet/>
      <dgm:spPr/>
      <dgm:t>
        <a:bodyPr/>
        <a:lstStyle/>
        <a:p>
          <a:endParaRPr lang="en-US"/>
        </a:p>
      </dgm:t>
    </dgm:pt>
    <dgm:pt modelId="{66C19434-ACFF-4236-9556-0012822BE327}" type="pres">
      <dgm:prSet presAssocID="{D9BF3EB2-5FAF-40E3-8EE7-B1967D38CE69}" presName="linear" presStyleCnt="0">
        <dgm:presLayoutVars>
          <dgm:dir/>
          <dgm:animLvl val="lvl"/>
          <dgm:resizeHandles val="exact"/>
        </dgm:presLayoutVars>
      </dgm:prSet>
      <dgm:spPr/>
    </dgm:pt>
    <dgm:pt modelId="{6A705CEC-EF21-454C-933B-2F341ECFF232}" type="pres">
      <dgm:prSet presAssocID="{B784277F-B0D5-4BE8-9008-E9A031AFDBB2}" presName="parentLin" presStyleCnt="0"/>
      <dgm:spPr/>
    </dgm:pt>
    <dgm:pt modelId="{3951B642-0926-4746-834B-2AE2A4B661A0}" type="pres">
      <dgm:prSet presAssocID="{B784277F-B0D5-4BE8-9008-E9A031AFDBB2}" presName="parentLeftMargin" presStyleLbl="node1" presStyleIdx="0" presStyleCnt="2"/>
      <dgm:spPr/>
    </dgm:pt>
    <dgm:pt modelId="{7C984FB5-7ACC-45A5-A2C4-6020CDDC5B0F}" type="pres">
      <dgm:prSet presAssocID="{B784277F-B0D5-4BE8-9008-E9A031AFDBB2}" presName="parentText" presStyleLbl="node1" presStyleIdx="0" presStyleCnt="2">
        <dgm:presLayoutVars>
          <dgm:chMax val="0"/>
          <dgm:bulletEnabled val="1"/>
        </dgm:presLayoutVars>
      </dgm:prSet>
      <dgm:spPr/>
    </dgm:pt>
    <dgm:pt modelId="{2CBA6905-DF66-4227-BC32-06821D2CFE8A}" type="pres">
      <dgm:prSet presAssocID="{B784277F-B0D5-4BE8-9008-E9A031AFDBB2}" presName="negativeSpace" presStyleCnt="0"/>
      <dgm:spPr/>
    </dgm:pt>
    <dgm:pt modelId="{7B23F8A1-7B77-49B8-9B4C-A8CACABBE28C}" type="pres">
      <dgm:prSet presAssocID="{B784277F-B0D5-4BE8-9008-E9A031AFDBB2}" presName="childText" presStyleLbl="conFgAcc1" presStyleIdx="0" presStyleCnt="2">
        <dgm:presLayoutVars>
          <dgm:bulletEnabled val="1"/>
        </dgm:presLayoutVars>
      </dgm:prSet>
      <dgm:spPr/>
    </dgm:pt>
    <dgm:pt modelId="{11FF5623-5B30-4E21-B485-306492426E12}" type="pres">
      <dgm:prSet presAssocID="{E3DEF9DE-7100-4EEA-8BF5-8E9D080C21E8}" presName="spaceBetweenRectangles" presStyleCnt="0"/>
      <dgm:spPr/>
    </dgm:pt>
    <dgm:pt modelId="{F2E37FE5-DB07-4FB3-B64B-36B2656B6CF4}" type="pres">
      <dgm:prSet presAssocID="{D44ED48A-BD36-43D9-A70E-72AEE01967AF}" presName="parentLin" presStyleCnt="0"/>
      <dgm:spPr/>
    </dgm:pt>
    <dgm:pt modelId="{0D970AD8-D04E-44CD-BC83-2C5618F4B69A}" type="pres">
      <dgm:prSet presAssocID="{D44ED48A-BD36-43D9-A70E-72AEE01967AF}" presName="parentLeftMargin" presStyleLbl="node1" presStyleIdx="0" presStyleCnt="2"/>
      <dgm:spPr/>
    </dgm:pt>
    <dgm:pt modelId="{B2DE7B64-510F-4C63-B1FB-1BF0D17E8E08}" type="pres">
      <dgm:prSet presAssocID="{D44ED48A-BD36-43D9-A70E-72AEE01967AF}" presName="parentText" presStyleLbl="node1" presStyleIdx="1" presStyleCnt="2">
        <dgm:presLayoutVars>
          <dgm:chMax val="0"/>
          <dgm:bulletEnabled val="1"/>
        </dgm:presLayoutVars>
      </dgm:prSet>
      <dgm:spPr/>
    </dgm:pt>
    <dgm:pt modelId="{CC660B62-13E0-40C2-BCD5-0E484B40CEE1}" type="pres">
      <dgm:prSet presAssocID="{D44ED48A-BD36-43D9-A70E-72AEE01967AF}" presName="negativeSpace" presStyleCnt="0"/>
      <dgm:spPr/>
    </dgm:pt>
    <dgm:pt modelId="{628E90BC-F04A-4D2C-8A7C-184B185FAF88}" type="pres">
      <dgm:prSet presAssocID="{D44ED48A-BD36-43D9-A70E-72AEE01967AF}" presName="childText" presStyleLbl="conFgAcc1" presStyleIdx="1" presStyleCnt="2">
        <dgm:presLayoutVars>
          <dgm:bulletEnabled val="1"/>
        </dgm:presLayoutVars>
      </dgm:prSet>
      <dgm:spPr/>
    </dgm:pt>
  </dgm:ptLst>
  <dgm:cxnLst>
    <dgm:cxn modelId="{2B936903-26DB-42D0-8794-189AB1607779}" type="presOf" srcId="{D9BF3EB2-5FAF-40E3-8EE7-B1967D38CE69}" destId="{66C19434-ACFF-4236-9556-0012822BE327}" srcOrd="0" destOrd="0" presId="urn:microsoft.com/office/officeart/2005/8/layout/list1"/>
    <dgm:cxn modelId="{631A7620-6568-4006-86D8-B3487F03F451}" type="presOf" srcId="{02A99C01-D054-4AC5-849B-011D1CA612D5}" destId="{628E90BC-F04A-4D2C-8A7C-184B185FAF88}" srcOrd="0" destOrd="1" presId="urn:microsoft.com/office/officeart/2005/8/layout/list1"/>
    <dgm:cxn modelId="{6D962035-1DD9-4DEB-A600-377C1FDE1531}" type="presOf" srcId="{38A2089B-0B47-45B6-8C8E-07A4BDD2CE2F}" destId="{628E90BC-F04A-4D2C-8A7C-184B185FAF88}" srcOrd="0" destOrd="0" presId="urn:microsoft.com/office/officeart/2005/8/layout/list1"/>
    <dgm:cxn modelId="{5C6D6439-617E-4536-B7E5-F5ECBA872C0D}" srcId="{B784277F-B0D5-4BE8-9008-E9A031AFDBB2}" destId="{52D68A75-B250-4BF5-B2BA-A882A6FB327D}" srcOrd="2" destOrd="0" parTransId="{D1A0E61C-4476-44B7-A435-69F93675C6B4}" sibTransId="{C4C48EFE-C3DF-4B86-867E-D831DBF9BA04}"/>
    <dgm:cxn modelId="{8873F63B-D2EF-4C56-9130-0717B3BA7D8F}" srcId="{B784277F-B0D5-4BE8-9008-E9A031AFDBB2}" destId="{F9F6095B-DF31-4E32-9848-EEBD61446140}" srcOrd="1" destOrd="0" parTransId="{3C92D2BC-CAAD-4ED8-A4EB-70A03A60DE98}" sibTransId="{6A50FFF8-6759-4F04-AB7A-B23322D0BDAB}"/>
    <dgm:cxn modelId="{5910D23E-B01D-42A3-AEE0-E94F59EBC747}" type="presOf" srcId="{91D1CF0F-1A0D-44A5-9E56-624C33DD84AA}" destId="{7B23F8A1-7B77-49B8-9B4C-A8CACABBE28C}" srcOrd="0" destOrd="3" presId="urn:microsoft.com/office/officeart/2005/8/layout/list1"/>
    <dgm:cxn modelId="{B347C33F-B00F-47D3-8696-60CABF3D763C}" type="presOf" srcId="{9F5ACE08-2694-48BF-B64C-916D0DBEB41D}" destId="{628E90BC-F04A-4D2C-8A7C-184B185FAF88}" srcOrd="0" destOrd="2" presId="urn:microsoft.com/office/officeart/2005/8/layout/list1"/>
    <dgm:cxn modelId="{71CC0347-F39D-4D16-AEE5-AF3720FFC28A}" type="presOf" srcId="{52D68A75-B250-4BF5-B2BA-A882A6FB327D}" destId="{7B23F8A1-7B77-49B8-9B4C-A8CACABBE28C}" srcOrd="0" destOrd="2" presId="urn:microsoft.com/office/officeart/2005/8/layout/list1"/>
    <dgm:cxn modelId="{60D4BC6C-9AE6-43BE-9CA2-1E0637CE3796}" srcId="{D9BF3EB2-5FAF-40E3-8EE7-B1967D38CE69}" destId="{D44ED48A-BD36-43D9-A70E-72AEE01967AF}" srcOrd="1" destOrd="0" parTransId="{71EBD37F-1F3B-4639-B293-68375D2B2383}" sibTransId="{D3D64E93-E95F-4D3A-9C05-2D68AD9D054C}"/>
    <dgm:cxn modelId="{02AB9476-7C54-4C64-89EB-921F289222FE}" type="presOf" srcId="{B784277F-B0D5-4BE8-9008-E9A031AFDBB2}" destId="{3951B642-0926-4746-834B-2AE2A4B661A0}" srcOrd="0" destOrd="0" presId="urn:microsoft.com/office/officeart/2005/8/layout/list1"/>
    <dgm:cxn modelId="{43AFC857-E633-40C7-BBB0-3AEFE621E463}" srcId="{D9BF3EB2-5FAF-40E3-8EE7-B1967D38CE69}" destId="{B784277F-B0D5-4BE8-9008-E9A031AFDBB2}" srcOrd="0" destOrd="0" parTransId="{DA2759E7-8864-45EC-A27B-7ABDBB018EFF}" sibTransId="{E3DEF9DE-7100-4EEA-8BF5-8E9D080C21E8}"/>
    <dgm:cxn modelId="{F10CE47B-18B5-4B20-B6CA-DB5130DA3FBE}" srcId="{B784277F-B0D5-4BE8-9008-E9A031AFDBB2}" destId="{91D1CF0F-1A0D-44A5-9E56-624C33DD84AA}" srcOrd="3" destOrd="0" parTransId="{FFF99747-61CE-4DFC-890B-E59ECFF38EF3}" sibTransId="{E073F125-C959-4510-B0B2-ACF2C3CE16EB}"/>
    <dgm:cxn modelId="{9C16E182-ABA1-4E9A-A23C-BB16803B0BCB}" srcId="{D44ED48A-BD36-43D9-A70E-72AEE01967AF}" destId="{02A99C01-D054-4AC5-849B-011D1CA612D5}" srcOrd="1" destOrd="0" parTransId="{54193DF5-0CDE-43D2-B735-57ABAE3716A6}" sibTransId="{5CDF78AB-CD0F-4DC3-BC29-5C2C4919389A}"/>
    <dgm:cxn modelId="{11A1B090-FEAF-45B1-9782-E9A328D85B2C}" type="presOf" srcId="{D44ED48A-BD36-43D9-A70E-72AEE01967AF}" destId="{B2DE7B64-510F-4C63-B1FB-1BF0D17E8E08}" srcOrd="1" destOrd="0" presId="urn:microsoft.com/office/officeart/2005/8/layout/list1"/>
    <dgm:cxn modelId="{58DFD093-D42C-4175-B294-A0D5FD0187A5}" type="presOf" srcId="{163B6D10-F430-441A-A8FF-9A49FE23B022}" destId="{7B23F8A1-7B77-49B8-9B4C-A8CACABBE28C}" srcOrd="0" destOrd="0" presId="urn:microsoft.com/office/officeart/2005/8/layout/list1"/>
    <dgm:cxn modelId="{798404A8-7D2E-4A0C-AE0D-1B51D27770CC}" srcId="{D44ED48A-BD36-43D9-A70E-72AEE01967AF}" destId="{9F5ACE08-2694-48BF-B64C-916D0DBEB41D}" srcOrd="2" destOrd="0" parTransId="{E1FBE7CF-494D-47D7-9154-9EDED7EE8DA9}" sibTransId="{4EB2F0BE-6472-4ADD-BFDE-3E04E476578B}"/>
    <dgm:cxn modelId="{BE4DD3B1-EB2B-40A2-BD9E-7CD0AFB60936}" type="presOf" srcId="{D44ED48A-BD36-43D9-A70E-72AEE01967AF}" destId="{0D970AD8-D04E-44CD-BC83-2C5618F4B69A}" srcOrd="0" destOrd="0" presId="urn:microsoft.com/office/officeart/2005/8/layout/list1"/>
    <dgm:cxn modelId="{831074B4-D8F1-4E8C-A713-2F1C3A9802B9}" srcId="{D44ED48A-BD36-43D9-A70E-72AEE01967AF}" destId="{38A2089B-0B47-45B6-8C8E-07A4BDD2CE2F}" srcOrd="0" destOrd="0" parTransId="{F36DA541-9352-4A3B-8912-0B3A04902D2A}" sibTransId="{B75EAF26-DB1B-402F-B6D6-12EAA063947E}"/>
    <dgm:cxn modelId="{8A6D29C7-DC9A-418C-A033-4569478D6263}" type="presOf" srcId="{B784277F-B0D5-4BE8-9008-E9A031AFDBB2}" destId="{7C984FB5-7ACC-45A5-A2C4-6020CDDC5B0F}" srcOrd="1" destOrd="0" presId="urn:microsoft.com/office/officeart/2005/8/layout/list1"/>
    <dgm:cxn modelId="{0869B9EF-1B13-464F-B33C-21DE38ACA3D5}" type="presOf" srcId="{F9F6095B-DF31-4E32-9848-EEBD61446140}" destId="{7B23F8A1-7B77-49B8-9B4C-A8CACABBE28C}" srcOrd="0" destOrd="1" presId="urn:microsoft.com/office/officeart/2005/8/layout/list1"/>
    <dgm:cxn modelId="{E694CEFA-4111-4C68-B490-F0353059F406}" srcId="{B784277F-B0D5-4BE8-9008-E9A031AFDBB2}" destId="{163B6D10-F430-441A-A8FF-9A49FE23B022}" srcOrd="0" destOrd="0" parTransId="{532B30FB-66C6-4DD9-ACF4-4536FA93C04C}" sibTransId="{31631734-5850-41D7-A767-737B9156D6A3}"/>
    <dgm:cxn modelId="{39432F56-96E4-45C1-B4BC-1402E45559B2}" type="presParOf" srcId="{66C19434-ACFF-4236-9556-0012822BE327}" destId="{6A705CEC-EF21-454C-933B-2F341ECFF232}" srcOrd="0" destOrd="0" presId="urn:microsoft.com/office/officeart/2005/8/layout/list1"/>
    <dgm:cxn modelId="{16D136BC-029B-4449-973E-2211FEF383C0}" type="presParOf" srcId="{6A705CEC-EF21-454C-933B-2F341ECFF232}" destId="{3951B642-0926-4746-834B-2AE2A4B661A0}" srcOrd="0" destOrd="0" presId="urn:microsoft.com/office/officeart/2005/8/layout/list1"/>
    <dgm:cxn modelId="{86400DEA-4228-42C2-80EB-E69A678E55C6}" type="presParOf" srcId="{6A705CEC-EF21-454C-933B-2F341ECFF232}" destId="{7C984FB5-7ACC-45A5-A2C4-6020CDDC5B0F}" srcOrd="1" destOrd="0" presId="urn:microsoft.com/office/officeart/2005/8/layout/list1"/>
    <dgm:cxn modelId="{8AA19ED8-A298-4152-8E99-92270ACE9453}" type="presParOf" srcId="{66C19434-ACFF-4236-9556-0012822BE327}" destId="{2CBA6905-DF66-4227-BC32-06821D2CFE8A}" srcOrd="1" destOrd="0" presId="urn:microsoft.com/office/officeart/2005/8/layout/list1"/>
    <dgm:cxn modelId="{C2AC814B-B19B-4395-9FED-924F4E3BC05E}" type="presParOf" srcId="{66C19434-ACFF-4236-9556-0012822BE327}" destId="{7B23F8A1-7B77-49B8-9B4C-A8CACABBE28C}" srcOrd="2" destOrd="0" presId="urn:microsoft.com/office/officeart/2005/8/layout/list1"/>
    <dgm:cxn modelId="{FEA90E6E-597C-426C-BA43-62F11F16605E}" type="presParOf" srcId="{66C19434-ACFF-4236-9556-0012822BE327}" destId="{11FF5623-5B30-4E21-B485-306492426E12}" srcOrd="3" destOrd="0" presId="urn:microsoft.com/office/officeart/2005/8/layout/list1"/>
    <dgm:cxn modelId="{B8971BEC-3D26-4994-9011-A79B3BDD5BD3}" type="presParOf" srcId="{66C19434-ACFF-4236-9556-0012822BE327}" destId="{F2E37FE5-DB07-4FB3-B64B-36B2656B6CF4}" srcOrd="4" destOrd="0" presId="urn:microsoft.com/office/officeart/2005/8/layout/list1"/>
    <dgm:cxn modelId="{BF4B5040-9C87-4267-8CF6-27DAF06C7D70}" type="presParOf" srcId="{F2E37FE5-DB07-4FB3-B64B-36B2656B6CF4}" destId="{0D970AD8-D04E-44CD-BC83-2C5618F4B69A}" srcOrd="0" destOrd="0" presId="urn:microsoft.com/office/officeart/2005/8/layout/list1"/>
    <dgm:cxn modelId="{DE2DED49-03A9-4374-A355-6BD3AD6396CE}" type="presParOf" srcId="{F2E37FE5-DB07-4FB3-B64B-36B2656B6CF4}" destId="{B2DE7B64-510F-4C63-B1FB-1BF0D17E8E08}" srcOrd="1" destOrd="0" presId="urn:microsoft.com/office/officeart/2005/8/layout/list1"/>
    <dgm:cxn modelId="{DA357A1C-C82F-4E36-B1DD-61D38DB6988D}" type="presParOf" srcId="{66C19434-ACFF-4236-9556-0012822BE327}" destId="{CC660B62-13E0-40C2-BCD5-0E484B40CEE1}" srcOrd="5" destOrd="0" presId="urn:microsoft.com/office/officeart/2005/8/layout/list1"/>
    <dgm:cxn modelId="{DB341148-1CE3-4630-8017-852B830FC79E}" type="presParOf" srcId="{66C19434-ACFF-4236-9556-0012822BE327}" destId="{628E90BC-F04A-4D2C-8A7C-184B185FAF8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5916D2-C477-4BA3-8ED3-6E2618C95300}"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08ABE998-8D16-47F9-9392-0D09C849FBAE}">
      <dgm:prSet/>
      <dgm:spPr/>
      <dgm:t>
        <a:bodyPr/>
        <a:lstStyle/>
        <a:p>
          <a:r>
            <a:rPr lang="en-US" dirty="0"/>
            <a:t>“Normal” vs. “complicated” vs. “pathological” (Prolonged Grief Disorder)</a:t>
          </a:r>
        </a:p>
      </dgm:t>
    </dgm:pt>
    <dgm:pt modelId="{E90602CA-3770-4423-A10A-DE99A7B65A72}" type="parTrans" cxnId="{80342F33-C15B-4273-B1BB-DAE25203D89D}">
      <dgm:prSet/>
      <dgm:spPr/>
      <dgm:t>
        <a:bodyPr/>
        <a:lstStyle/>
        <a:p>
          <a:endParaRPr lang="en-US"/>
        </a:p>
      </dgm:t>
    </dgm:pt>
    <dgm:pt modelId="{A07674CC-3D22-4E06-AC01-3A9EE6833403}" type="sibTrans" cxnId="{80342F33-C15B-4273-B1BB-DAE25203D89D}">
      <dgm:prSet/>
      <dgm:spPr/>
      <dgm:t>
        <a:bodyPr/>
        <a:lstStyle/>
        <a:p>
          <a:endParaRPr lang="en-US"/>
        </a:p>
      </dgm:t>
    </dgm:pt>
    <dgm:pt modelId="{890C34A3-B65B-4C86-AD4B-A21D90071609}">
      <dgm:prSet/>
      <dgm:spPr/>
      <dgm:t>
        <a:bodyPr/>
        <a:lstStyle/>
        <a:p>
          <a:pPr rtl="0"/>
          <a:r>
            <a:rPr lang="en-US" dirty="0"/>
            <a:t>Anticipatory:</a:t>
          </a:r>
          <a:r>
            <a:rPr lang="en-US" dirty="0">
              <a:latin typeface="Corbel"/>
            </a:rPr>
            <a:t> circle</a:t>
          </a:r>
          <a:r>
            <a:rPr lang="en-US" dirty="0"/>
            <a:t> of support</a:t>
          </a:r>
          <a:r>
            <a:rPr lang="en-US" dirty="0">
              <a:latin typeface="Corbel"/>
            </a:rPr>
            <a:t>,</a:t>
          </a:r>
          <a:r>
            <a:rPr lang="en-US" dirty="0"/>
            <a:t> apprehension, concern for comfort, denial, dread, confusion, guilt, shame</a:t>
          </a:r>
        </a:p>
      </dgm:t>
    </dgm:pt>
    <dgm:pt modelId="{4F38C9E5-94EF-4347-8A70-081E1FF512B2}" type="parTrans" cxnId="{D72B34FF-35B6-4F44-ABB5-660E50E90446}">
      <dgm:prSet/>
      <dgm:spPr/>
      <dgm:t>
        <a:bodyPr/>
        <a:lstStyle/>
        <a:p>
          <a:endParaRPr lang="en-US"/>
        </a:p>
      </dgm:t>
    </dgm:pt>
    <dgm:pt modelId="{F1DB1943-E46C-4D1E-8745-FA0F716DD891}" type="sibTrans" cxnId="{D72B34FF-35B6-4F44-ABB5-660E50E90446}">
      <dgm:prSet/>
      <dgm:spPr/>
      <dgm:t>
        <a:bodyPr/>
        <a:lstStyle/>
        <a:p>
          <a:endParaRPr lang="en-US"/>
        </a:p>
      </dgm:t>
    </dgm:pt>
    <dgm:pt modelId="{08F7D1CB-C73F-4E5A-92E0-D62894521DDD}">
      <dgm:prSet/>
      <dgm:spPr/>
      <dgm:t>
        <a:bodyPr/>
        <a:lstStyle/>
        <a:p>
          <a:pPr rtl="0"/>
          <a:r>
            <a:rPr lang="en-US" dirty="0"/>
            <a:t>Preparatory:</a:t>
          </a:r>
          <a:r>
            <a:rPr lang="en-US" dirty="0">
              <a:latin typeface="Corbel"/>
            </a:rPr>
            <a:t> the</a:t>
          </a:r>
          <a:r>
            <a:rPr lang="en-US" dirty="0"/>
            <a:t> dying</a:t>
          </a:r>
          <a:r>
            <a:rPr lang="en-US" dirty="0">
              <a:latin typeface="Corbel"/>
            </a:rPr>
            <a:t>, </a:t>
          </a:r>
          <a:r>
            <a:rPr lang="en-US" dirty="0"/>
            <a:t> existential or spiritual crisis, legacy concerns, curiosity/fear about the dying process</a:t>
          </a:r>
        </a:p>
      </dgm:t>
    </dgm:pt>
    <dgm:pt modelId="{172CEAF7-46AE-4B13-964B-85AC84A79BA8}" type="parTrans" cxnId="{0F26064D-D3BB-49B3-A567-3F6CEA06FDAB}">
      <dgm:prSet/>
      <dgm:spPr/>
      <dgm:t>
        <a:bodyPr/>
        <a:lstStyle/>
        <a:p>
          <a:endParaRPr lang="en-US"/>
        </a:p>
      </dgm:t>
    </dgm:pt>
    <dgm:pt modelId="{6653603D-112F-4779-8231-78155138D53E}" type="sibTrans" cxnId="{0F26064D-D3BB-49B3-A567-3F6CEA06FDAB}">
      <dgm:prSet/>
      <dgm:spPr/>
      <dgm:t>
        <a:bodyPr/>
        <a:lstStyle/>
        <a:p>
          <a:endParaRPr lang="en-US"/>
        </a:p>
      </dgm:t>
    </dgm:pt>
    <dgm:pt modelId="{8518CEDF-C22E-40E3-A5C7-0D58338AE146}">
      <dgm:prSet/>
      <dgm:spPr/>
      <dgm:t>
        <a:bodyPr/>
        <a:lstStyle/>
        <a:p>
          <a:r>
            <a:rPr lang="en-US" dirty="0"/>
            <a:t>Twilight: Long-term period between diagnosis and end of life</a:t>
          </a:r>
        </a:p>
      </dgm:t>
    </dgm:pt>
    <dgm:pt modelId="{5372EF88-CA41-4C99-B26A-CA11AA10DA8C}" type="parTrans" cxnId="{74E53CA4-E875-4800-856A-A6BA35F52055}">
      <dgm:prSet/>
      <dgm:spPr/>
      <dgm:t>
        <a:bodyPr/>
        <a:lstStyle/>
        <a:p>
          <a:endParaRPr lang="en-US"/>
        </a:p>
      </dgm:t>
    </dgm:pt>
    <dgm:pt modelId="{5728BD2C-9BAE-4526-B96D-7CB855B9AF55}" type="sibTrans" cxnId="{74E53CA4-E875-4800-856A-A6BA35F52055}">
      <dgm:prSet/>
      <dgm:spPr/>
      <dgm:t>
        <a:bodyPr/>
        <a:lstStyle/>
        <a:p>
          <a:endParaRPr lang="en-US"/>
        </a:p>
      </dgm:t>
    </dgm:pt>
    <dgm:pt modelId="{7487F093-6DD0-41D5-9619-BFBFD6BABD94}">
      <dgm:prSet/>
      <dgm:spPr/>
      <dgm:t>
        <a:bodyPr/>
        <a:lstStyle/>
        <a:p>
          <a:r>
            <a:rPr lang="en-US" dirty="0"/>
            <a:t>Collective/Cultural/Inherited: shared societal</a:t>
          </a:r>
          <a:r>
            <a:rPr lang="en-US" dirty="0">
              <a:latin typeface="Corbel"/>
            </a:rPr>
            <a:t>/cultural/familial</a:t>
          </a:r>
          <a:r>
            <a:rPr lang="en-US" dirty="0"/>
            <a:t> losses</a:t>
          </a:r>
        </a:p>
      </dgm:t>
    </dgm:pt>
    <dgm:pt modelId="{AE1C0735-5D52-4B82-9537-C7669B4AA521}" type="parTrans" cxnId="{FC9FA748-516F-4416-9B46-7310D4B2EF59}">
      <dgm:prSet/>
      <dgm:spPr/>
      <dgm:t>
        <a:bodyPr/>
        <a:lstStyle/>
        <a:p>
          <a:endParaRPr lang="en-US"/>
        </a:p>
      </dgm:t>
    </dgm:pt>
    <dgm:pt modelId="{F651180D-1486-4171-923C-90F13CE32672}" type="sibTrans" cxnId="{FC9FA748-516F-4416-9B46-7310D4B2EF59}">
      <dgm:prSet/>
      <dgm:spPr/>
      <dgm:t>
        <a:bodyPr/>
        <a:lstStyle/>
        <a:p>
          <a:endParaRPr lang="en-US"/>
        </a:p>
      </dgm:t>
    </dgm:pt>
    <dgm:pt modelId="{12111792-50ED-4F1D-A80F-D285A4AB5585}">
      <dgm:prSet/>
      <dgm:spPr/>
      <dgm:t>
        <a:bodyPr/>
        <a:lstStyle/>
        <a:p>
          <a:r>
            <a:rPr lang="en-US" dirty="0"/>
            <a:t>Cumulative: multiple losses</a:t>
          </a:r>
        </a:p>
      </dgm:t>
    </dgm:pt>
    <dgm:pt modelId="{6394D0D5-8EFD-490F-BB71-1ACEBA7FE02A}" type="parTrans" cxnId="{EECF3060-B77D-4F35-BBE8-32DE8F4378A2}">
      <dgm:prSet/>
      <dgm:spPr/>
      <dgm:t>
        <a:bodyPr/>
        <a:lstStyle/>
        <a:p>
          <a:endParaRPr lang="en-US"/>
        </a:p>
      </dgm:t>
    </dgm:pt>
    <dgm:pt modelId="{291289FE-EDE6-45EE-8543-1D7C9976B6FC}" type="sibTrans" cxnId="{EECF3060-B77D-4F35-BBE8-32DE8F4378A2}">
      <dgm:prSet/>
      <dgm:spPr/>
      <dgm:t>
        <a:bodyPr/>
        <a:lstStyle/>
        <a:p>
          <a:endParaRPr lang="en-US"/>
        </a:p>
      </dgm:t>
    </dgm:pt>
    <dgm:pt modelId="{B188A8F0-5B5C-4068-A641-96D2F4F8D580}">
      <dgm:prSet/>
      <dgm:spPr/>
      <dgm:t>
        <a:bodyPr/>
        <a:lstStyle/>
        <a:p>
          <a:r>
            <a:rPr lang="en-US" b="1" dirty="0"/>
            <a:t>Disenfranchised: unacknowledged losses</a:t>
          </a:r>
          <a:endParaRPr lang="en-US" dirty="0"/>
        </a:p>
      </dgm:t>
    </dgm:pt>
    <dgm:pt modelId="{BACA179B-D14F-46FD-9B4C-8C2F864DA0EF}" type="parTrans" cxnId="{956E7E5C-1933-448C-8728-2658CEAD5CCD}">
      <dgm:prSet/>
      <dgm:spPr/>
      <dgm:t>
        <a:bodyPr/>
        <a:lstStyle/>
        <a:p>
          <a:endParaRPr lang="en-US"/>
        </a:p>
      </dgm:t>
    </dgm:pt>
    <dgm:pt modelId="{E1549E89-37A5-4345-A49D-1729E5802CBB}" type="sibTrans" cxnId="{956E7E5C-1933-448C-8728-2658CEAD5CCD}">
      <dgm:prSet/>
      <dgm:spPr/>
      <dgm:t>
        <a:bodyPr/>
        <a:lstStyle/>
        <a:p>
          <a:endParaRPr lang="en-US"/>
        </a:p>
      </dgm:t>
    </dgm:pt>
    <dgm:pt modelId="{3EBE20B6-F667-4F65-979C-7EB05BFF8725}">
      <dgm:prSet/>
      <dgm:spPr/>
      <dgm:t>
        <a:bodyPr/>
        <a:lstStyle/>
        <a:p>
          <a:r>
            <a:rPr lang="en-US" dirty="0"/>
            <a:t>Traumatic: circumstances surrounding the death</a:t>
          </a:r>
        </a:p>
      </dgm:t>
    </dgm:pt>
    <dgm:pt modelId="{59AEC260-E4E2-444C-A971-2DDEF7E88272}" type="parTrans" cxnId="{6B932669-FE69-47C7-A20F-AFBBB10FE964}">
      <dgm:prSet/>
      <dgm:spPr/>
      <dgm:t>
        <a:bodyPr/>
        <a:lstStyle/>
        <a:p>
          <a:endParaRPr lang="en-US"/>
        </a:p>
      </dgm:t>
    </dgm:pt>
    <dgm:pt modelId="{16D963D1-B5F7-4CF6-A200-8811560A356D}" type="sibTrans" cxnId="{6B932669-FE69-47C7-A20F-AFBBB10FE964}">
      <dgm:prSet/>
      <dgm:spPr/>
      <dgm:t>
        <a:bodyPr/>
        <a:lstStyle/>
        <a:p>
          <a:endParaRPr lang="en-US"/>
        </a:p>
      </dgm:t>
    </dgm:pt>
    <dgm:pt modelId="{1BE63202-1288-49B2-92B8-2BCC6957D0B0}">
      <dgm:prSet/>
      <dgm:spPr/>
      <dgm:t>
        <a:bodyPr/>
        <a:lstStyle/>
        <a:p>
          <a:r>
            <a:rPr lang="en-US" dirty="0"/>
            <a:t>Secondary: “hidden” impacts of a death (i.e., finances, friendships, home, safety/security)</a:t>
          </a:r>
        </a:p>
      </dgm:t>
    </dgm:pt>
    <dgm:pt modelId="{DD41698B-BB50-4090-8E30-2253A568CDC0}" type="parTrans" cxnId="{7A79C428-984D-49C5-82A0-A3873D03B0F4}">
      <dgm:prSet/>
      <dgm:spPr/>
      <dgm:t>
        <a:bodyPr/>
        <a:lstStyle/>
        <a:p>
          <a:endParaRPr lang="en-US"/>
        </a:p>
      </dgm:t>
    </dgm:pt>
    <dgm:pt modelId="{20255D83-E05F-42D0-94F3-A2B6E98A56BB}" type="sibTrans" cxnId="{7A79C428-984D-49C5-82A0-A3873D03B0F4}">
      <dgm:prSet/>
      <dgm:spPr/>
      <dgm:t>
        <a:bodyPr/>
        <a:lstStyle/>
        <a:p>
          <a:endParaRPr lang="en-US"/>
        </a:p>
      </dgm:t>
    </dgm:pt>
    <dgm:pt modelId="{F98E36FD-4A8A-41EA-B9C7-FD63E27EC17A}">
      <dgm:prSet/>
      <dgm:spPr/>
      <dgm:t>
        <a:bodyPr/>
        <a:lstStyle/>
        <a:p>
          <a:r>
            <a:rPr lang="en-US" dirty="0"/>
            <a:t>Delayed: process of grieving is "put on hold" for some amount of time</a:t>
          </a:r>
        </a:p>
      </dgm:t>
    </dgm:pt>
    <dgm:pt modelId="{412B2F5B-EFBE-4B4B-96BA-64FA527696C0}" type="parTrans" cxnId="{4C7EB74B-F0A5-470F-9110-F621233C0A39}">
      <dgm:prSet/>
      <dgm:spPr/>
      <dgm:t>
        <a:bodyPr/>
        <a:lstStyle/>
        <a:p>
          <a:endParaRPr lang="en-US"/>
        </a:p>
      </dgm:t>
    </dgm:pt>
    <dgm:pt modelId="{4003B627-8EAD-4AEC-BEF4-8A9340A1C288}" type="sibTrans" cxnId="{4C7EB74B-F0A5-470F-9110-F621233C0A39}">
      <dgm:prSet/>
      <dgm:spPr/>
      <dgm:t>
        <a:bodyPr/>
        <a:lstStyle/>
        <a:p>
          <a:endParaRPr lang="en-US"/>
        </a:p>
      </dgm:t>
    </dgm:pt>
    <dgm:pt modelId="{591D3A05-B5B3-4EA6-BE4D-22D70B59D062}">
      <dgm:prSet/>
      <dgm:spPr/>
      <dgm:t>
        <a:bodyPr/>
        <a:lstStyle/>
        <a:p>
          <a:r>
            <a:rPr lang="en-US" dirty="0"/>
            <a:t>Suffocated: grief reactions that are punished (i.e., “acting out” or being told to “move on”)</a:t>
          </a:r>
        </a:p>
      </dgm:t>
    </dgm:pt>
    <dgm:pt modelId="{36A78B96-5AA6-4374-95BB-5ABA48F05F7F}" type="parTrans" cxnId="{8555C589-0DF6-4174-992B-A2BB86CB52C4}">
      <dgm:prSet/>
      <dgm:spPr/>
      <dgm:t>
        <a:bodyPr/>
        <a:lstStyle/>
        <a:p>
          <a:endParaRPr lang="en-US"/>
        </a:p>
      </dgm:t>
    </dgm:pt>
    <dgm:pt modelId="{4CAFC64C-0D1C-4842-9FB8-CBCEF60B1F18}" type="sibTrans" cxnId="{8555C589-0DF6-4174-992B-A2BB86CB52C4}">
      <dgm:prSet/>
      <dgm:spPr/>
      <dgm:t>
        <a:bodyPr/>
        <a:lstStyle/>
        <a:p>
          <a:endParaRPr lang="en-US"/>
        </a:p>
      </dgm:t>
    </dgm:pt>
    <dgm:pt modelId="{699418AB-5149-49F4-AC15-5A476AFE0FB8}" type="pres">
      <dgm:prSet presAssocID="{935916D2-C477-4BA3-8ED3-6E2618C95300}" presName="vert0" presStyleCnt="0">
        <dgm:presLayoutVars>
          <dgm:dir/>
          <dgm:animOne val="branch"/>
          <dgm:animLvl val="lvl"/>
        </dgm:presLayoutVars>
      </dgm:prSet>
      <dgm:spPr/>
    </dgm:pt>
    <dgm:pt modelId="{9B190D50-6FFD-4F98-841B-8AD25598EEEF}" type="pres">
      <dgm:prSet presAssocID="{08ABE998-8D16-47F9-9392-0D09C849FBAE}" presName="thickLine" presStyleLbl="alignNode1" presStyleIdx="0" presStyleCnt="11"/>
      <dgm:spPr/>
    </dgm:pt>
    <dgm:pt modelId="{D78DDAA8-B3A1-456D-B43E-13AAAA4FD8B3}" type="pres">
      <dgm:prSet presAssocID="{08ABE998-8D16-47F9-9392-0D09C849FBAE}" presName="horz1" presStyleCnt="0"/>
      <dgm:spPr/>
    </dgm:pt>
    <dgm:pt modelId="{703EBBFF-ADDF-4284-A041-61145E9B9C1E}" type="pres">
      <dgm:prSet presAssocID="{08ABE998-8D16-47F9-9392-0D09C849FBAE}" presName="tx1" presStyleLbl="revTx" presStyleIdx="0" presStyleCnt="11"/>
      <dgm:spPr/>
    </dgm:pt>
    <dgm:pt modelId="{B4891627-10B3-42EF-B34E-CF6182A9C599}" type="pres">
      <dgm:prSet presAssocID="{08ABE998-8D16-47F9-9392-0D09C849FBAE}" presName="vert1" presStyleCnt="0"/>
      <dgm:spPr/>
    </dgm:pt>
    <dgm:pt modelId="{F7D8D1D7-0250-4105-B55C-08F775EBBCFA}" type="pres">
      <dgm:prSet presAssocID="{890C34A3-B65B-4C86-AD4B-A21D90071609}" presName="thickLine" presStyleLbl="alignNode1" presStyleIdx="1" presStyleCnt="11"/>
      <dgm:spPr/>
    </dgm:pt>
    <dgm:pt modelId="{F008D520-993A-4A00-942C-CCDFE7088839}" type="pres">
      <dgm:prSet presAssocID="{890C34A3-B65B-4C86-AD4B-A21D90071609}" presName="horz1" presStyleCnt="0"/>
      <dgm:spPr/>
    </dgm:pt>
    <dgm:pt modelId="{6CD47F2B-C7EB-4C0A-864E-F8C1732ED0A5}" type="pres">
      <dgm:prSet presAssocID="{890C34A3-B65B-4C86-AD4B-A21D90071609}" presName="tx1" presStyleLbl="revTx" presStyleIdx="1" presStyleCnt="11"/>
      <dgm:spPr/>
    </dgm:pt>
    <dgm:pt modelId="{D803AFC4-5261-4FB3-823F-7036A6291C1D}" type="pres">
      <dgm:prSet presAssocID="{890C34A3-B65B-4C86-AD4B-A21D90071609}" presName="vert1" presStyleCnt="0"/>
      <dgm:spPr/>
    </dgm:pt>
    <dgm:pt modelId="{6AAC776B-7FDE-4F96-BB2F-EAC20BD0A9E3}" type="pres">
      <dgm:prSet presAssocID="{08F7D1CB-C73F-4E5A-92E0-D62894521DDD}" presName="thickLine" presStyleLbl="alignNode1" presStyleIdx="2" presStyleCnt="11"/>
      <dgm:spPr/>
    </dgm:pt>
    <dgm:pt modelId="{EB7C0C2E-6C95-46F9-99FB-6537F9F3AAF5}" type="pres">
      <dgm:prSet presAssocID="{08F7D1CB-C73F-4E5A-92E0-D62894521DDD}" presName="horz1" presStyleCnt="0"/>
      <dgm:spPr/>
    </dgm:pt>
    <dgm:pt modelId="{BAC797FE-7A1D-4701-900E-D6E2B3E7B13B}" type="pres">
      <dgm:prSet presAssocID="{08F7D1CB-C73F-4E5A-92E0-D62894521DDD}" presName="tx1" presStyleLbl="revTx" presStyleIdx="2" presStyleCnt="11"/>
      <dgm:spPr/>
    </dgm:pt>
    <dgm:pt modelId="{9BB7423F-671E-4A02-B8C7-6218FECDB288}" type="pres">
      <dgm:prSet presAssocID="{08F7D1CB-C73F-4E5A-92E0-D62894521DDD}" presName="vert1" presStyleCnt="0"/>
      <dgm:spPr/>
    </dgm:pt>
    <dgm:pt modelId="{E763CF73-F196-4296-8476-51E8CDFD6309}" type="pres">
      <dgm:prSet presAssocID="{8518CEDF-C22E-40E3-A5C7-0D58338AE146}" presName="thickLine" presStyleLbl="alignNode1" presStyleIdx="3" presStyleCnt="11"/>
      <dgm:spPr/>
    </dgm:pt>
    <dgm:pt modelId="{06C0FBE2-C6FD-47C1-98B1-2070D6D20C7A}" type="pres">
      <dgm:prSet presAssocID="{8518CEDF-C22E-40E3-A5C7-0D58338AE146}" presName="horz1" presStyleCnt="0"/>
      <dgm:spPr/>
    </dgm:pt>
    <dgm:pt modelId="{C568CF94-4DCC-4336-A62A-CC50B4F4B020}" type="pres">
      <dgm:prSet presAssocID="{8518CEDF-C22E-40E3-A5C7-0D58338AE146}" presName="tx1" presStyleLbl="revTx" presStyleIdx="3" presStyleCnt="11"/>
      <dgm:spPr/>
    </dgm:pt>
    <dgm:pt modelId="{AAE680DF-8112-4D93-92A6-FFC0649C9560}" type="pres">
      <dgm:prSet presAssocID="{8518CEDF-C22E-40E3-A5C7-0D58338AE146}" presName="vert1" presStyleCnt="0"/>
      <dgm:spPr/>
    </dgm:pt>
    <dgm:pt modelId="{4E007E05-AEBA-4F81-B44B-A2DA4747A8C5}" type="pres">
      <dgm:prSet presAssocID="{7487F093-6DD0-41D5-9619-BFBFD6BABD94}" presName="thickLine" presStyleLbl="alignNode1" presStyleIdx="4" presStyleCnt="11"/>
      <dgm:spPr/>
    </dgm:pt>
    <dgm:pt modelId="{708B5246-8DD0-4560-A52E-650DA160339D}" type="pres">
      <dgm:prSet presAssocID="{7487F093-6DD0-41D5-9619-BFBFD6BABD94}" presName="horz1" presStyleCnt="0"/>
      <dgm:spPr/>
    </dgm:pt>
    <dgm:pt modelId="{7445A37F-AB31-47E2-84AD-284ABBB7511B}" type="pres">
      <dgm:prSet presAssocID="{7487F093-6DD0-41D5-9619-BFBFD6BABD94}" presName="tx1" presStyleLbl="revTx" presStyleIdx="4" presStyleCnt="11"/>
      <dgm:spPr/>
    </dgm:pt>
    <dgm:pt modelId="{37F1F3D6-31B1-4A06-B6D8-32786891DA13}" type="pres">
      <dgm:prSet presAssocID="{7487F093-6DD0-41D5-9619-BFBFD6BABD94}" presName="vert1" presStyleCnt="0"/>
      <dgm:spPr/>
    </dgm:pt>
    <dgm:pt modelId="{893F178E-92ED-4F88-98E4-ECC0411AB49D}" type="pres">
      <dgm:prSet presAssocID="{12111792-50ED-4F1D-A80F-D285A4AB5585}" presName="thickLine" presStyleLbl="alignNode1" presStyleIdx="5" presStyleCnt="11"/>
      <dgm:spPr/>
    </dgm:pt>
    <dgm:pt modelId="{AD2588D3-46F2-4C8B-A6DB-6855C145D7AE}" type="pres">
      <dgm:prSet presAssocID="{12111792-50ED-4F1D-A80F-D285A4AB5585}" presName="horz1" presStyleCnt="0"/>
      <dgm:spPr/>
    </dgm:pt>
    <dgm:pt modelId="{DE6EDFAC-F67C-4A5C-A6FE-DC68BCDEF149}" type="pres">
      <dgm:prSet presAssocID="{12111792-50ED-4F1D-A80F-D285A4AB5585}" presName="tx1" presStyleLbl="revTx" presStyleIdx="5" presStyleCnt="11"/>
      <dgm:spPr/>
    </dgm:pt>
    <dgm:pt modelId="{AD0DDD15-8D08-481D-AC15-452FD0BDAE7C}" type="pres">
      <dgm:prSet presAssocID="{12111792-50ED-4F1D-A80F-D285A4AB5585}" presName="vert1" presStyleCnt="0"/>
      <dgm:spPr/>
    </dgm:pt>
    <dgm:pt modelId="{5E892A8B-E15B-41E5-A7D1-1DA6E1592B1D}" type="pres">
      <dgm:prSet presAssocID="{B188A8F0-5B5C-4068-A641-96D2F4F8D580}" presName="thickLine" presStyleLbl="alignNode1" presStyleIdx="6" presStyleCnt="11"/>
      <dgm:spPr/>
    </dgm:pt>
    <dgm:pt modelId="{8B5E73F9-A129-4745-B3B3-9DE048CC8860}" type="pres">
      <dgm:prSet presAssocID="{B188A8F0-5B5C-4068-A641-96D2F4F8D580}" presName="horz1" presStyleCnt="0"/>
      <dgm:spPr/>
    </dgm:pt>
    <dgm:pt modelId="{2DFEEE67-A009-452C-AA9D-9BB6C628A2EC}" type="pres">
      <dgm:prSet presAssocID="{B188A8F0-5B5C-4068-A641-96D2F4F8D580}" presName="tx1" presStyleLbl="revTx" presStyleIdx="6" presStyleCnt="11"/>
      <dgm:spPr/>
    </dgm:pt>
    <dgm:pt modelId="{087EBD4F-8AC5-4660-8D00-44E14B48239D}" type="pres">
      <dgm:prSet presAssocID="{B188A8F0-5B5C-4068-A641-96D2F4F8D580}" presName="vert1" presStyleCnt="0"/>
      <dgm:spPr/>
    </dgm:pt>
    <dgm:pt modelId="{C2845F7C-0A7F-4F37-B17F-31BB193EAF65}" type="pres">
      <dgm:prSet presAssocID="{3EBE20B6-F667-4F65-979C-7EB05BFF8725}" presName="thickLine" presStyleLbl="alignNode1" presStyleIdx="7" presStyleCnt="11"/>
      <dgm:spPr/>
    </dgm:pt>
    <dgm:pt modelId="{FEBC78E1-138B-48DD-8373-07442164A4F7}" type="pres">
      <dgm:prSet presAssocID="{3EBE20B6-F667-4F65-979C-7EB05BFF8725}" presName="horz1" presStyleCnt="0"/>
      <dgm:spPr/>
    </dgm:pt>
    <dgm:pt modelId="{0D3A06E3-3FC1-4926-BF95-E1104617D6CB}" type="pres">
      <dgm:prSet presAssocID="{3EBE20B6-F667-4F65-979C-7EB05BFF8725}" presName="tx1" presStyleLbl="revTx" presStyleIdx="7" presStyleCnt="11"/>
      <dgm:spPr/>
    </dgm:pt>
    <dgm:pt modelId="{552FEDF4-FFB8-42C7-ADFF-313D75E42CDA}" type="pres">
      <dgm:prSet presAssocID="{3EBE20B6-F667-4F65-979C-7EB05BFF8725}" presName="vert1" presStyleCnt="0"/>
      <dgm:spPr/>
    </dgm:pt>
    <dgm:pt modelId="{5FDAC00B-C86B-4954-911F-FA073E80658F}" type="pres">
      <dgm:prSet presAssocID="{1BE63202-1288-49B2-92B8-2BCC6957D0B0}" presName="thickLine" presStyleLbl="alignNode1" presStyleIdx="8" presStyleCnt="11"/>
      <dgm:spPr/>
    </dgm:pt>
    <dgm:pt modelId="{0413D43F-4EF7-40B2-9A09-9EB843159B9E}" type="pres">
      <dgm:prSet presAssocID="{1BE63202-1288-49B2-92B8-2BCC6957D0B0}" presName="horz1" presStyleCnt="0"/>
      <dgm:spPr/>
    </dgm:pt>
    <dgm:pt modelId="{C89FBFC9-FE5F-4719-9C28-385B361983FE}" type="pres">
      <dgm:prSet presAssocID="{1BE63202-1288-49B2-92B8-2BCC6957D0B0}" presName="tx1" presStyleLbl="revTx" presStyleIdx="8" presStyleCnt="11"/>
      <dgm:spPr/>
    </dgm:pt>
    <dgm:pt modelId="{F20D9EF4-3A34-48D2-AA7E-62FB08569867}" type="pres">
      <dgm:prSet presAssocID="{1BE63202-1288-49B2-92B8-2BCC6957D0B0}" presName="vert1" presStyleCnt="0"/>
      <dgm:spPr/>
    </dgm:pt>
    <dgm:pt modelId="{4F4602CA-A36E-4B34-B7D4-C6D51D86432C}" type="pres">
      <dgm:prSet presAssocID="{F98E36FD-4A8A-41EA-B9C7-FD63E27EC17A}" presName="thickLine" presStyleLbl="alignNode1" presStyleIdx="9" presStyleCnt="11"/>
      <dgm:spPr/>
    </dgm:pt>
    <dgm:pt modelId="{20FA773F-10CA-4DDF-9DA3-4CA65084949D}" type="pres">
      <dgm:prSet presAssocID="{F98E36FD-4A8A-41EA-B9C7-FD63E27EC17A}" presName="horz1" presStyleCnt="0"/>
      <dgm:spPr/>
    </dgm:pt>
    <dgm:pt modelId="{A2DF4EAA-D765-47E3-9AD3-68E2D375A226}" type="pres">
      <dgm:prSet presAssocID="{F98E36FD-4A8A-41EA-B9C7-FD63E27EC17A}" presName="tx1" presStyleLbl="revTx" presStyleIdx="9" presStyleCnt="11"/>
      <dgm:spPr/>
    </dgm:pt>
    <dgm:pt modelId="{F2F96129-E2E0-4663-A738-A90C2D30CDC8}" type="pres">
      <dgm:prSet presAssocID="{F98E36FD-4A8A-41EA-B9C7-FD63E27EC17A}" presName="vert1" presStyleCnt="0"/>
      <dgm:spPr/>
    </dgm:pt>
    <dgm:pt modelId="{C6B557F7-D7A8-4836-8DCC-7DE1C358B092}" type="pres">
      <dgm:prSet presAssocID="{591D3A05-B5B3-4EA6-BE4D-22D70B59D062}" presName="thickLine" presStyleLbl="alignNode1" presStyleIdx="10" presStyleCnt="11"/>
      <dgm:spPr/>
    </dgm:pt>
    <dgm:pt modelId="{02C754FF-DBE8-423D-84CF-5DC3226F5E49}" type="pres">
      <dgm:prSet presAssocID="{591D3A05-B5B3-4EA6-BE4D-22D70B59D062}" presName="horz1" presStyleCnt="0"/>
      <dgm:spPr/>
    </dgm:pt>
    <dgm:pt modelId="{67AA0D6B-3989-4854-9EC3-56E52EE119B5}" type="pres">
      <dgm:prSet presAssocID="{591D3A05-B5B3-4EA6-BE4D-22D70B59D062}" presName="tx1" presStyleLbl="revTx" presStyleIdx="10" presStyleCnt="11"/>
      <dgm:spPr/>
    </dgm:pt>
    <dgm:pt modelId="{DFC03782-478A-4B89-91BA-9F8E17026945}" type="pres">
      <dgm:prSet presAssocID="{591D3A05-B5B3-4EA6-BE4D-22D70B59D062}" presName="vert1" presStyleCnt="0"/>
      <dgm:spPr/>
    </dgm:pt>
  </dgm:ptLst>
  <dgm:cxnLst>
    <dgm:cxn modelId="{7A79C428-984D-49C5-82A0-A3873D03B0F4}" srcId="{935916D2-C477-4BA3-8ED3-6E2618C95300}" destId="{1BE63202-1288-49B2-92B8-2BCC6957D0B0}" srcOrd="8" destOrd="0" parTransId="{DD41698B-BB50-4090-8E30-2253A568CDC0}" sibTransId="{20255D83-E05F-42D0-94F3-A2B6E98A56BB}"/>
    <dgm:cxn modelId="{C249E32C-0D8C-4078-8F9E-E132D6332B6F}" type="presOf" srcId="{08F7D1CB-C73F-4E5A-92E0-D62894521DDD}" destId="{BAC797FE-7A1D-4701-900E-D6E2B3E7B13B}" srcOrd="0" destOrd="0" presId="urn:microsoft.com/office/officeart/2008/layout/LinedList"/>
    <dgm:cxn modelId="{80342F33-C15B-4273-B1BB-DAE25203D89D}" srcId="{935916D2-C477-4BA3-8ED3-6E2618C95300}" destId="{08ABE998-8D16-47F9-9392-0D09C849FBAE}" srcOrd="0" destOrd="0" parTransId="{E90602CA-3770-4423-A10A-DE99A7B65A72}" sibTransId="{A07674CC-3D22-4E06-AC01-3A9EE6833403}"/>
    <dgm:cxn modelId="{956E7E5C-1933-448C-8728-2658CEAD5CCD}" srcId="{935916D2-C477-4BA3-8ED3-6E2618C95300}" destId="{B188A8F0-5B5C-4068-A641-96D2F4F8D580}" srcOrd="6" destOrd="0" parTransId="{BACA179B-D14F-46FD-9B4C-8C2F864DA0EF}" sibTransId="{E1549E89-37A5-4345-A49D-1729E5802CBB}"/>
    <dgm:cxn modelId="{E682AA5F-F7E7-454E-85A0-2A14012B0660}" type="presOf" srcId="{B188A8F0-5B5C-4068-A641-96D2F4F8D580}" destId="{2DFEEE67-A009-452C-AA9D-9BB6C628A2EC}" srcOrd="0" destOrd="0" presId="urn:microsoft.com/office/officeart/2008/layout/LinedList"/>
    <dgm:cxn modelId="{EECF3060-B77D-4F35-BBE8-32DE8F4378A2}" srcId="{935916D2-C477-4BA3-8ED3-6E2618C95300}" destId="{12111792-50ED-4F1D-A80F-D285A4AB5585}" srcOrd="5" destOrd="0" parTransId="{6394D0D5-8EFD-490F-BB71-1ACEBA7FE02A}" sibTransId="{291289FE-EDE6-45EE-8543-1D7C9976B6FC}"/>
    <dgm:cxn modelId="{97758144-127E-420F-B584-3C1EFED2D465}" type="presOf" srcId="{08ABE998-8D16-47F9-9392-0D09C849FBAE}" destId="{703EBBFF-ADDF-4284-A041-61145E9B9C1E}" srcOrd="0" destOrd="0" presId="urn:microsoft.com/office/officeart/2008/layout/LinedList"/>
    <dgm:cxn modelId="{FC9FA748-516F-4416-9B46-7310D4B2EF59}" srcId="{935916D2-C477-4BA3-8ED3-6E2618C95300}" destId="{7487F093-6DD0-41D5-9619-BFBFD6BABD94}" srcOrd="4" destOrd="0" parTransId="{AE1C0735-5D52-4B82-9537-C7669B4AA521}" sibTransId="{F651180D-1486-4171-923C-90F13CE32672}"/>
    <dgm:cxn modelId="{6B932669-FE69-47C7-A20F-AFBBB10FE964}" srcId="{935916D2-C477-4BA3-8ED3-6E2618C95300}" destId="{3EBE20B6-F667-4F65-979C-7EB05BFF8725}" srcOrd="7" destOrd="0" parTransId="{59AEC260-E4E2-444C-A971-2DDEF7E88272}" sibTransId="{16D963D1-B5F7-4CF6-A200-8811560A356D}"/>
    <dgm:cxn modelId="{08D2F44A-2342-432F-883D-432C5876A8A1}" type="presOf" srcId="{12111792-50ED-4F1D-A80F-D285A4AB5585}" destId="{DE6EDFAC-F67C-4A5C-A6FE-DC68BCDEF149}" srcOrd="0" destOrd="0" presId="urn:microsoft.com/office/officeart/2008/layout/LinedList"/>
    <dgm:cxn modelId="{DA442C4B-D0DF-4564-AABD-62661898AECE}" type="presOf" srcId="{3EBE20B6-F667-4F65-979C-7EB05BFF8725}" destId="{0D3A06E3-3FC1-4926-BF95-E1104617D6CB}" srcOrd="0" destOrd="0" presId="urn:microsoft.com/office/officeart/2008/layout/LinedList"/>
    <dgm:cxn modelId="{4C7EB74B-F0A5-470F-9110-F621233C0A39}" srcId="{935916D2-C477-4BA3-8ED3-6E2618C95300}" destId="{F98E36FD-4A8A-41EA-B9C7-FD63E27EC17A}" srcOrd="9" destOrd="0" parTransId="{412B2F5B-EFBE-4B4B-96BA-64FA527696C0}" sibTransId="{4003B627-8EAD-4AEC-BEF4-8A9340A1C288}"/>
    <dgm:cxn modelId="{0F26064D-D3BB-49B3-A567-3F6CEA06FDAB}" srcId="{935916D2-C477-4BA3-8ED3-6E2618C95300}" destId="{08F7D1CB-C73F-4E5A-92E0-D62894521DDD}" srcOrd="2" destOrd="0" parTransId="{172CEAF7-46AE-4B13-964B-85AC84A79BA8}" sibTransId="{6653603D-112F-4779-8231-78155138D53E}"/>
    <dgm:cxn modelId="{9E830352-9F06-421C-A65E-1A75BD0C504C}" type="presOf" srcId="{7487F093-6DD0-41D5-9619-BFBFD6BABD94}" destId="{7445A37F-AB31-47E2-84AD-284ABBB7511B}" srcOrd="0" destOrd="0" presId="urn:microsoft.com/office/officeart/2008/layout/LinedList"/>
    <dgm:cxn modelId="{8555C589-0DF6-4174-992B-A2BB86CB52C4}" srcId="{935916D2-C477-4BA3-8ED3-6E2618C95300}" destId="{591D3A05-B5B3-4EA6-BE4D-22D70B59D062}" srcOrd="10" destOrd="0" parTransId="{36A78B96-5AA6-4374-95BB-5ABA48F05F7F}" sibTransId="{4CAFC64C-0D1C-4842-9FB8-CBCEF60B1F18}"/>
    <dgm:cxn modelId="{F260C292-997F-455C-AB6A-8A9725994B97}" type="presOf" srcId="{8518CEDF-C22E-40E3-A5C7-0D58338AE146}" destId="{C568CF94-4DCC-4336-A62A-CC50B4F4B020}" srcOrd="0" destOrd="0" presId="urn:microsoft.com/office/officeart/2008/layout/LinedList"/>
    <dgm:cxn modelId="{DBCE249E-AA61-4F85-AC40-2EDDCADCC06F}" type="presOf" srcId="{890C34A3-B65B-4C86-AD4B-A21D90071609}" destId="{6CD47F2B-C7EB-4C0A-864E-F8C1732ED0A5}" srcOrd="0" destOrd="0" presId="urn:microsoft.com/office/officeart/2008/layout/LinedList"/>
    <dgm:cxn modelId="{74E53CA4-E875-4800-856A-A6BA35F52055}" srcId="{935916D2-C477-4BA3-8ED3-6E2618C95300}" destId="{8518CEDF-C22E-40E3-A5C7-0D58338AE146}" srcOrd="3" destOrd="0" parTransId="{5372EF88-CA41-4C99-B26A-CA11AA10DA8C}" sibTransId="{5728BD2C-9BAE-4526-B96D-7CB855B9AF55}"/>
    <dgm:cxn modelId="{59D2F4AD-66EC-45E6-977B-A94EE9F063B7}" type="presOf" srcId="{F98E36FD-4A8A-41EA-B9C7-FD63E27EC17A}" destId="{A2DF4EAA-D765-47E3-9AD3-68E2D375A226}" srcOrd="0" destOrd="0" presId="urn:microsoft.com/office/officeart/2008/layout/LinedList"/>
    <dgm:cxn modelId="{2D9F7AB4-CD92-49E9-A8CB-8A760316AA20}" type="presOf" srcId="{935916D2-C477-4BA3-8ED3-6E2618C95300}" destId="{699418AB-5149-49F4-AC15-5A476AFE0FB8}" srcOrd="0" destOrd="0" presId="urn:microsoft.com/office/officeart/2008/layout/LinedList"/>
    <dgm:cxn modelId="{F9278BC0-E609-4815-8371-29A9BA9DEF51}" type="presOf" srcId="{591D3A05-B5B3-4EA6-BE4D-22D70B59D062}" destId="{67AA0D6B-3989-4854-9EC3-56E52EE119B5}" srcOrd="0" destOrd="0" presId="urn:microsoft.com/office/officeart/2008/layout/LinedList"/>
    <dgm:cxn modelId="{009752CC-E6FE-4BAD-98A0-20B12C5FFDC3}" type="presOf" srcId="{1BE63202-1288-49B2-92B8-2BCC6957D0B0}" destId="{C89FBFC9-FE5F-4719-9C28-385B361983FE}" srcOrd="0" destOrd="0" presId="urn:microsoft.com/office/officeart/2008/layout/LinedList"/>
    <dgm:cxn modelId="{D72B34FF-35B6-4F44-ABB5-660E50E90446}" srcId="{935916D2-C477-4BA3-8ED3-6E2618C95300}" destId="{890C34A3-B65B-4C86-AD4B-A21D90071609}" srcOrd="1" destOrd="0" parTransId="{4F38C9E5-94EF-4347-8A70-081E1FF512B2}" sibTransId="{F1DB1943-E46C-4D1E-8745-FA0F716DD891}"/>
    <dgm:cxn modelId="{0EA1B7D6-DF3E-4BFD-9A9E-37C3F49639AD}" type="presParOf" srcId="{699418AB-5149-49F4-AC15-5A476AFE0FB8}" destId="{9B190D50-6FFD-4F98-841B-8AD25598EEEF}" srcOrd="0" destOrd="0" presId="urn:microsoft.com/office/officeart/2008/layout/LinedList"/>
    <dgm:cxn modelId="{516C277A-451A-49F0-AA22-EC138051E6B0}" type="presParOf" srcId="{699418AB-5149-49F4-AC15-5A476AFE0FB8}" destId="{D78DDAA8-B3A1-456D-B43E-13AAAA4FD8B3}" srcOrd="1" destOrd="0" presId="urn:microsoft.com/office/officeart/2008/layout/LinedList"/>
    <dgm:cxn modelId="{18C9FD39-723A-4039-9B6E-6F1023061482}" type="presParOf" srcId="{D78DDAA8-B3A1-456D-B43E-13AAAA4FD8B3}" destId="{703EBBFF-ADDF-4284-A041-61145E9B9C1E}" srcOrd="0" destOrd="0" presId="urn:microsoft.com/office/officeart/2008/layout/LinedList"/>
    <dgm:cxn modelId="{4187665F-A13B-4DCE-8412-637378B8AFEC}" type="presParOf" srcId="{D78DDAA8-B3A1-456D-B43E-13AAAA4FD8B3}" destId="{B4891627-10B3-42EF-B34E-CF6182A9C599}" srcOrd="1" destOrd="0" presId="urn:microsoft.com/office/officeart/2008/layout/LinedList"/>
    <dgm:cxn modelId="{1D9C11EC-4A59-4775-B1AE-2628D0EF74E8}" type="presParOf" srcId="{699418AB-5149-49F4-AC15-5A476AFE0FB8}" destId="{F7D8D1D7-0250-4105-B55C-08F775EBBCFA}" srcOrd="2" destOrd="0" presId="urn:microsoft.com/office/officeart/2008/layout/LinedList"/>
    <dgm:cxn modelId="{1B4041FC-9C3A-4C8A-86B4-BAE347956B94}" type="presParOf" srcId="{699418AB-5149-49F4-AC15-5A476AFE0FB8}" destId="{F008D520-993A-4A00-942C-CCDFE7088839}" srcOrd="3" destOrd="0" presId="urn:microsoft.com/office/officeart/2008/layout/LinedList"/>
    <dgm:cxn modelId="{B4A011E9-B4E9-4AC4-820A-8E0C900138FE}" type="presParOf" srcId="{F008D520-993A-4A00-942C-CCDFE7088839}" destId="{6CD47F2B-C7EB-4C0A-864E-F8C1732ED0A5}" srcOrd="0" destOrd="0" presId="urn:microsoft.com/office/officeart/2008/layout/LinedList"/>
    <dgm:cxn modelId="{4E36A750-673F-421D-B4FC-511C0518F9A5}" type="presParOf" srcId="{F008D520-993A-4A00-942C-CCDFE7088839}" destId="{D803AFC4-5261-4FB3-823F-7036A6291C1D}" srcOrd="1" destOrd="0" presId="urn:microsoft.com/office/officeart/2008/layout/LinedList"/>
    <dgm:cxn modelId="{EA4E0EA9-145A-420B-86C9-0283F4E6FD5C}" type="presParOf" srcId="{699418AB-5149-49F4-AC15-5A476AFE0FB8}" destId="{6AAC776B-7FDE-4F96-BB2F-EAC20BD0A9E3}" srcOrd="4" destOrd="0" presId="urn:microsoft.com/office/officeart/2008/layout/LinedList"/>
    <dgm:cxn modelId="{40E08F2A-18B6-4977-A685-5D7A2C756D28}" type="presParOf" srcId="{699418AB-5149-49F4-AC15-5A476AFE0FB8}" destId="{EB7C0C2E-6C95-46F9-99FB-6537F9F3AAF5}" srcOrd="5" destOrd="0" presId="urn:microsoft.com/office/officeart/2008/layout/LinedList"/>
    <dgm:cxn modelId="{D9BAFB5F-3293-43DF-BD9E-47A40F7A8FC5}" type="presParOf" srcId="{EB7C0C2E-6C95-46F9-99FB-6537F9F3AAF5}" destId="{BAC797FE-7A1D-4701-900E-D6E2B3E7B13B}" srcOrd="0" destOrd="0" presId="urn:microsoft.com/office/officeart/2008/layout/LinedList"/>
    <dgm:cxn modelId="{1C305EBF-9BC7-412C-8517-D1C3377268AA}" type="presParOf" srcId="{EB7C0C2E-6C95-46F9-99FB-6537F9F3AAF5}" destId="{9BB7423F-671E-4A02-B8C7-6218FECDB288}" srcOrd="1" destOrd="0" presId="urn:microsoft.com/office/officeart/2008/layout/LinedList"/>
    <dgm:cxn modelId="{44D68009-382C-4274-A1EC-F9C4DA24BCEB}" type="presParOf" srcId="{699418AB-5149-49F4-AC15-5A476AFE0FB8}" destId="{E763CF73-F196-4296-8476-51E8CDFD6309}" srcOrd="6" destOrd="0" presId="urn:microsoft.com/office/officeart/2008/layout/LinedList"/>
    <dgm:cxn modelId="{8813A7E3-3046-4B30-8866-67A88331CE66}" type="presParOf" srcId="{699418AB-5149-49F4-AC15-5A476AFE0FB8}" destId="{06C0FBE2-C6FD-47C1-98B1-2070D6D20C7A}" srcOrd="7" destOrd="0" presId="urn:microsoft.com/office/officeart/2008/layout/LinedList"/>
    <dgm:cxn modelId="{A6839560-79F7-483B-AB78-CF3B5125AA47}" type="presParOf" srcId="{06C0FBE2-C6FD-47C1-98B1-2070D6D20C7A}" destId="{C568CF94-4DCC-4336-A62A-CC50B4F4B020}" srcOrd="0" destOrd="0" presId="urn:microsoft.com/office/officeart/2008/layout/LinedList"/>
    <dgm:cxn modelId="{BD7AA439-8E58-4FD6-8CCD-DD2891040820}" type="presParOf" srcId="{06C0FBE2-C6FD-47C1-98B1-2070D6D20C7A}" destId="{AAE680DF-8112-4D93-92A6-FFC0649C9560}" srcOrd="1" destOrd="0" presId="urn:microsoft.com/office/officeart/2008/layout/LinedList"/>
    <dgm:cxn modelId="{EC172F09-F2E7-4BD9-A856-96BEBFAA183E}" type="presParOf" srcId="{699418AB-5149-49F4-AC15-5A476AFE0FB8}" destId="{4E007E05-AEBA-4F81-B44B-A2DA4747A8C5}" srcOrd="8" destOrd="0" presId="urn:microsoft.com/office/officeart/2008/layout/LinedList"/>
    <dgm:cxn modelId="{93C5B9B9-2BB2-4BF0-B880-26500058B616}" type="presParOf" srcId="{699418AB-5149-49F4-AC15-5A476AFE0FB8}" destId="{708B5246-8DD0-4560-A52E-650DA160339D}" srcOrd="9" destOrd="0" presId="urn:microsoft.com/office/officeart/2008/layout/LinedList"/>
    <dgm:cxn modelId="{659780D5-B98A-495B-89DD-5B7E6B960667}" type="presParOf" srcId="{708B5246-8DD0-4560-A52E-650DA160339D}" destId="{7445A37F-AB31-47E2-84AD-284ABBB7511B}" srcOrd="0" destOrd="0" presId="urn:microsoft.com/office/officeart/2008/layout/LinedList"/>
    <dgm:cxn modelId="{D2626910-4BDB-42CD-B692-C54CDD6D8C2A}" type="presParOf" srcId="{708B5246-8DD0-4560-A52E-650DA160339D}" destId="{37F1F3D6-31B1-4A06-B6D8-32786891DA13}" srcOrd="1" destOrd="0" presId="urn:microsoft.com/office/officeart/2008/layout/LinedList"/>
    <dgm:cxn modelId="{3F57C95A-32C4-4424-8FF1-4C4D701D0BBD}" type="presParOf" srcId="{699418AB-5149-49F4-AC15-5A476AFE0FB8}" destId="{893F178E-92ED-4F88-98E4-ECC0411AB49D}" srcOrd="10" destOrd="0" presId="urn:microsoft.com/office/officeart/2008/layout/LinedList"/>
    <dgm:cxn modelId="{A02F6345-0E9D-40CD-8F4F-956A3A4DEA0B}" type="presParOf" srcId="{699418AB-5149-49F4-AC15-5A476AFE0FB8}" destId="{AD2588D3-46F2-4C8B-A6DB-6855C145D7AE}" srcOrd="11" destOrd="0" presId="urn:microsoft.com/office/officeart/2008/layout/LinedList"/>
    <dgm:cxn modelId="{DAB47EA8-CBFA-4E5B-B681-DE35C4DD88B2}" type="presParOf" srcId="{AD2588D3-46F2-4C8B-A6DB-6855C145D7AE}" destId="{DE6EDFAC-F67C-4A5C-A6FE-DC68BCDEF149}" srcOrd="0" destOrd="0" presId="urn:microsoft.com/office/officeart/2008/layout/LinedList"/>
    <dgm:cxn modelId="{6C4E4FD5-2055-42EB-916E-0436F7F6B2AD}" type="presParOf" srcId="{AD2588D3-46F2-4C8B-A6DB-6855C145D7AE}" destId="{AD0DDD15-8D08-481D-AC15-452FD0BDAE7C}" srcOrd="1" destOrd="0" presId="urn:microsoft.com/office/officeart/2008/layout/LinedList"/>
    <dgm:cxn modelId="{9525CFEB-E726-4AB8-BFA3-3F4A7344B03D}" type="presParOf" srcId="{699418AB-5149-49F4-AC15-5A476AFE0FB8}" destId="{5E892A8B-E15B-41E5-A7D1-1DA6E1592B1D}" srcOrd="12" destOrd="0" presId="urn:microsoft.com/office/officeart/2008/layout/LinedList"/>
    <dgm:cxn modelId="{79F586C3-64CA-496F-B666-F41F70157543}" type="presParOf" srcId="{699418AB-5149-49F4-AC15-5A476AFE0FB8}" destId="{8B5E73F9-A129-4745-B3B3-9DE048CC8860}" srcOrd="13" destOrd="0" presId="urn:microsoft.com/office/officeart/2008/layout/LinedList"/>
    <dgm:cxn modelId="{3D505B68-1BDF-4091-A64F-FDBBC9452917}" type="presParOf" srcId="{8B5E73F9-A129-4745-B3B3-9DE048CC8860}" destId="{2DFEEE67-A009-452C-AA9D-9BB6C628A2EC}" srcOrd="0" destOrd="0" presId="urn:microsoft.com/office/officeart/2008/layout/LinedList"/>
    <dgm:cxn modelId="{77EC5AFD-EE5B-43B4-AD1E-D1BE4EB191B1}" type="presParOf" srcId="{8B5E73F9-A129-4745-B3B3-9DE048CC8860}" destId="{087EBD4F-8AC5-4660-8D00-44E14B48239D}" srcOrd="1" destOrd="0" presId="urn:microsoft.com/office/officeart/2008/layout/LinedList"/>
    <dgm:cxn modelId="{7DF1DAD6-D8F2-41AA-BBBA-8BFC2926121D}" type="presParOf" srcId="{699418AB-5149-49F4-AC15-5A476AFE0FB8}" destId="{C2845F7C-0A7F-4F37-B17F-31BB193EAF65}" srcOrd="14" destOrd="0" presId="urn:microsoft.com/office/officeart/2008/layout/LinedList"/>
    <dgm:cxn modelId="{EF952409-B3C7-494B-92B4-A28B22B267D8}" type="presParOf" srcId="{699418AB-5149-49F4-AC15-5A476AFE0FB8}" destId="{FEBC78E1-138B-48DD-8373-07442164A4F7}" srcOrd="15" destOrd="0" presId="urn:microsoft.com/office/officeart/2008/layout/LinedList"/>
    <dgm:cxn modelId="{C4AB9F3E-A189-4478-A8AC-587BAE3D8EC7}" type="presParOf" srcId="{FEBC78E1-138B-48DD-8373-07442164A4F7}" destId="{0D3A06E3-3FC1-4926-BF95-E1104617D6CB}" srcOrd="0" destOrd="0" presId="urn:microsoft.com/office/officeart/2008/layout/LinedList"/>
    <dgm:cxn modelId="{73C62A8E-93DB-42D3-8F8E-A20AFD88D6CC}" type="presParOf" srcId="{FEBC78E1-138B-48DD-8373-07442164A4F7}" destId="{552FEDF4-FFB8-42C7-ADFF-313D75E42CDA}" srcOrd="1" destOrd="0" presId="urn:microsoft.com/office/officeart/2008/layout/LinedList"/>
    <dgm:cxn modelId="{E9716C86-2910-44DE-9678-F0257ED5E9DE}" type="presParOf" srcId="{699418AB-5149-49F4-AC15-5A476AFE0FB8}" destId="{5FDAC00B-C86B-4954-911F-FA073E80658F}" srcOrd="16" destOrd="0" presId="urn:microsoft.com/office/officeart/2008/layout/LinedList"/>
    <dgm:cxn modelId="{290704A1-93C7-4660-BD5A-27B1977B0D81}" type="presParOf" srcId="{699418AB-5149-49F4-AC15-5A476AFE0FB8}" destId="{0413D43F-4EF7-40B2-9A09-9EB843159B9E}" srcOrd="17" destOrd="0" presId="urn:microsoft.com/office/officeart/2008/layout/LinedList"/>
    <dgm:cxn modelId="{095189D9-21C6-4A98-8812-08F2A580D5AD}" type="presParOf" srcId="{0413D43F-4EF7-40B2-9A09-9EB843159B9E}" destId="{C89FBFC9-FE5F-4719-9C28-385B361983FE}" srcOrd="0" destOrd="0" presId="urn:microsoft.com/office/officeart/2008/layout/LinedList"/>
    <dgm:cxn modelId="{1D419733-AFFA-4D43-A4EE-5FE6D8148660}" type="presParOf" srcId="{0413D43F-4EF7-40B2-9A09-9EB843159B9E}" destId="{F20D9EF4-3A34-48D2-AA7E-62FB08569867}" srcOrd="1" destOrd="0" presId="urn:microsoft.com/office/officeart/2008/layout/LinedList"/>
    <dgm:cxn modelId="{03B5D007-6071-45F0-B29E-97A816F47B44}" type="presParOf" srcId="{699418AB-5149-49F4-AC15-5A476AFE0FB8}" destId="{4F4602CA-A36E-4B34-B7D4-C6D51D86432C}" srcOrd="18" destOrd="0" presId="urn:microsoft.com/office/officeart/2008/layout/LinedList"/>
    <dgm:cxn modelId="{309F8D4F-613E-4284-A199-8E38F21FE8E7}" type="presParOf" srcId="{699418AB-5149-49F4-AC15-5A476AFE0FB8}" destId="{20FA773F-10CA-4DDF-9DA3-4CA65084949D}" srcOrd="19" destOrd="0" presId="urn:microsoft.com/office/officeart/2008/layout/LinedList"/>
    <dgm:cxn modelId="{D062FD4A-8DA7-42AE-80F7-D497837540C3}" type="presParOf" srcId="{20FA773F-10CA-4DDF-9DA3-4CA65084949D}" destId="{A2DF4EAA-D765-47E3-9AD3-68E2D375A226}" srcOrd="0" destOrd="0" presId="urn:microsoft.com/office/officeart/2008/layout/LinedList"/>
    <dgm:cxn modelId="{89A1AFEC-0AE5-49D1-AC8D-DBE9164EF404}" type="presParOf" srcId="{20FA773F-10CA-4DDF-9DA3-4CA65084949D}" destId="{F2F96129-E2E0-4663-A738-A90C2D30CDC8}" srcOrd="1" destOrd="0" presId="urn:microsoft.com/office/officeart/2008/layout/LinedList"/>
    <dgm:cxn modelId="{4F75BE1B-8C72-4F64-B8E8-0097FBA4F3F4}" type="presParOf" srcId="{699418AB-5149-49F4-AC15-5A476AFE0FB8}" destId="{C6B557F7-D7A8-4836-8DCC-7DE1C358B092}" srcOrd="20" destOrd="0" presId="urn:microsoft.com/office/officeart/2008/layout/LinedList"/>
    <dgm:cxn modelId="{8FBFACB2-EFC0-4DE6-B566-A1B9AFD8E808}" type="presParOf" srcId="{699418AB-5149-49F4-AC15-5A476AFE0FB8}" destId="{02C754FF-DBE8-423D-84CF-5DC3226F5E49}" srcOrd="21" destOrd="0" presId="urn:microsoft.com/office/officeart/2008/layout/LinedList"/>
    <dgm:cxn modelId="{C4C9BD50-25F5-47CF-B5D1-17E64340AF5F}" type="presParOf" srcId="{02C754FF-DBE8-423D-84CF-5DC3226F5E49}" destId="{67AA0D6B-3989-4854-9EC3-56E52EE119B5}" srcOrd="0" destOrd="0" presId="urn:microsoft.com/office/officeart/2008/layout/LinedList"/>
    <dgm:cxn modelId="{88C6F762-E99D-4666-97E8-F534643CBCEF}" type="presParOf" srcId="{02C754FF-DBE8-423D-84CF-5DC3226F5E49}" destId="{DFC03782-478A-4B89-91BA-9F8E1702694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36B1F5-080E-4E4F-8A85-16F71619513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89DDF12-DAB4-4DEE-9C11-A9D6B7814114}">
      <dgm:prSet/>
      <dgm:spPr/>
      <dgm:t>
        <a:bodyPr/>
        <a:lstStyle/>
        <a:p>
          <a:r>
            <a:rPr lang="en-US"/>
            <a:t>Exhaustion and fatigue</a:t>
          </a:r>
        </a:p>
      </dgm:t>
    </dgm:pt>
    <dgm:pt modelId="{AF8DD327-E340-480A-B3BF-2176D381AD21}" type="parTrans" cxnId="{9279DB0B-542C-4EA2-865E-75D011D636FC}">
      <dgm:prSet/>
      <dgm:spPr/>
      <dgm:t>
        <a:bodyPr/>
        <a:lstStyle/>
        <a:p>
          <a:endParaRPr lang="en-US"/>
        </a:p>
      </dgm:t>
    </dgm:pt>
    <dgm:pt modelId="{E8EC9361-434B-45E9-B1E5-427A0502B808}" type="sibTrans" cxnId="{9279DB0B-542C-4EA2-865E-75D011D636FC}">
      <dgm:prSet/>
      <dgm:spPr/>
      <dgm:t>
        <a:bodyPr/>
        <a:lstStyle/>
        <a:p>
          <a:endParaRPr lang="en-US"/>
        </a:p>
      </dgm:t>
    </dgm:pt>
    <dgm:pt modelId="{446587EE-E60D-4066-A0EF-7F778E07F386}">
      <dgm:prSet/>
      <dgm:spPr/>
      <dgm:t>
        <a:bodyPr/>
        <a:lstStyle/>
        <a:p>
          <a:r>
            <a:rPr lang="en-US"/>
            <a:t>Change in sleep patterns (falling asleep and staying asleep)</a:t>
          </a:r>
        </a:p>
      </dgm:t>
    </dgm:pt>
    <dgm:pt modelId="{5726B867-2BF0-4157-838F-607268AEE470}" type="parTrans" cxnId="{3CB95982-9996-4976-95E5-ECFF5A972369}">
      <dgm:prSet/>
      <dgm:spPr/>
      <dgm:t>
        <a:bodyPr/>
        <a:lstStyle/>
        <a:p>
          <a:endParaRPr lang="en-US"/>
        </a:p>
      </dgm:t>
    </dgm:pt>
    <dgm:pt modelId="{C9360E1A-8A36-400C-B7B8-CCA97FDB0084}" type="sibTrans" cxnId="{3CB95982-9996-4976-95E5-ECFF5A972369}">
      <dgm:prSet/>
      <dgm:spPr/>
      <dgm:t>
        <a:bodyPr/>
        <a:lstStyle/>
        <a:p>
          <a:endParaRPr lang="en-US"/>
        </a:p>
      </dgm:t>
    </dgm:pt>
    <dgm:pt modelId="{C0CABAD1-FE7C-470C-97B0-03D25BCD3721}">
      <dgm:prSet/>
      <dgm:spPr/>
      <dgm:t>
        <a:bodyPr/>
        <a:lstStyle/>
        <a:p>
          <a:r>
            <a:rPr lang="en-US"/>
            <a:t>Difficulty focusing, fogginess, forgetfulness, “clumsiness”</a:t>
          </a:r>
        </a:p>
      </dgm:t>
    </dgm:pt>
    <dgm:pt modelId="{BBA77A7E-56B8-4392-B0E1-75AC8573AD26}" type="parTrans" cxnId="{B25BD4AA-0AEB-46E4-BEC5-FCF653767DF6}">
      <dgm:prSet/>
      <dgm:spPr/>
      <dgm:t>
        <a:bodyPr/>
        <a:lstStyle/>
        <a:p>
          <a:endParaRPr lang="en-US"/>
        </a:p>
      </dgm:t>
    </dgm:pt>
    <dgm:pt modelId="{6251BB1C-AE1F-491D-8320-AF0B8F1C3D4B}" type="sibTrans" cxnId="{B25BD4AA-0AEB-46E4-BEC5-FCF653767DF6}">
      <dgm:prSet/>
      <dgm:spPr/>
      <dgm:t>
        <a:bodyPr/>
        <a:lstStyle/>
        <a:p>
          <a:endParaRPr lang="en-US"/>
        </a:p>
      </dgm:t>
    </dgm:pt>
    <dgm:pt modelId="{4B41A4DF-BA74-4BE2-B44F-FC3EA2192AAF}">
      <dgm:prSet/>
      <dgm:spPr/>
      <dgm:t>
        <a:bodyPr/>
        <a:lstStyle/>
        <a:p>
          <a:r>
            <a:rPr lang="en-US"/>
            <a:t>Changes in appetite (increase or decrease), digestive issues</a:t>
          </a:r>
        </a:p>
      </dgm:t>
    </dgm:pt>
    <dgm:pt modelId="{F54BA076-7AAB-4E9A-A980-3D6D48732B63}" type="parTrans" cxnId="{EFAEC9A3-D982-40D3-A841-11D9F380BA4F}">
      <dgm:prSet/>
      <dgm:spPr/>
      <dgm:t>
        <a:bodyPr/>
        <a:lstStyle/>
        <a:p>
          <a:endParaRPr lang="en-US"/>
        </a:p>
      </dgm:t>
    </dgm:pt>
    <dgm:pt modelId="{CDC5732C-1758-4EFD-B5FB-64C1BA9C91D3}" type="sibTrans" cxnId="{EFAEC9A3-D982-40D3-A841-11D9F380BA4F}">
      <dgm:prSet/>
      <dgm:spPr/>
      <dgm:t>
        <a:bodyPr/>
        <a:lstStyle/>
        <a:p>
          <a:endParaRPr lang="en-US"/>
        </a:p>
      </dgm:t>
    </dgm:pt>
    <dgm:pt modelId="{8DB053DC-5173-48BC-9D62-C666A7486584}">
      <dgm:prSet/>
      <dgm:spPr/>
      <dgm:t>
        <a:bodyPr/>
        <a:lstStyle/>
        <a:p>
          <a:r>
            <a:rPr lang="en-US"/>
            <a:t>Headaches, muscle aches</a:t>
          </a:r>
        </a:p>
      </dgm:t>
    </dgm:pt>
    <dgm:pt modelId="{F30457FA-A7BF-49B2-B6F5-27B643A67C89}" type="parTrans" cxnId="{8CA98605-8297-4784-8AD5-4C51BFFDD1C5}">
      <dgm:prSet/>
      <dgm:spPr/>
      <dgm:t>
        <a:bodyPr/>
        <a:lstStyle/>
        <a:p>
          <a:endParaRPr lang="en-US"/>
        </a:p>
      </dgm:t>
    </dgm:pt>
    <dgm:pt modelId="{056DE3CC-268B-4A10-8125-3DF07936FCDA}" type="sibTrans" cxnId="{8CA98605-8297-4784-8AD5-4C51BFFDD1C5}">
      <dgm:prSet/>
      <dgm:spPr/>
      <dgm:t>
        <a:bodyPr/>
        <a:lstStyle/>
        <a:p>
          <a:endParaRPr lang="en-US"/>
        </a:p>
      </dgm:t>
    </dgm:pt>
    <dgm:pt modelId="{AE1C5D67-E563-4A6D-B570-6832C536F917}">
      <dgm:prSet/>
      <dgm:spPr/>
      <dgm:t>
        <a:bodyPr/>
        <a:lstStyle/>
        <a:p>
          <a:r>
            <a:rPr lang="en-US"/>
            <a:t>Sensitivity to light and/or sound</a:t>
          </a:r>
        </a:p>
      </dgm:t>
    </dgm:pt>
    <dgm:pt modelId="{A6E96AC8-2AB6-47C8-90FD-04B8551F0FFF}" type="parTrans" cxnId="{3E5CA1AC-7990-4C2E-B784-255BA62A949E}">
      <dgm:prSet/>
      <dgm:spPr/>
      <dgm:t>
        <a:bodyPr/>
        <a:lstStyle/>
        <a:p>
          <a:endParaRPr lang="en-US"/>
        </a:p>
      </dgm:t>
    </dgm:pt>
    <dgm:pt modelId="{1509D63A-3988-4014-A8D3-9EE0F36BC35A}" type="sibTrans" cxnId="{3E5CA1AC-7990-4C2E-B784-255BA62A949E}">
      <dgm:prSet/>
      <dgm:spPr/>
      <dgm:t>
        <a:bodyPr/>
        <a:lstStyle/>
        <a:p>
          <a:endParaRPr lang="en-US"/>
        </a:p>
      </dgm:t>
    </dgm:pt>
    <dgm:pt modelId="{FA67CD69-6841-4704-AC7B-29A33BDFE9D1}">
      <dgm:prSet/>
      <dgm:spPr/>
      <dgm:t>
        <a:bodyPr/>
        <a:lstStyle/>
        <a:p>
          <a:r>
            <a:rPr lang="en-US"/>
            <a:t>Suppressed immune system</a:t>
          </a:r>
        </a:p>
      </dgm:t>
    </dgm:pt>
    <dgm:pt modelId="{CC8BF037-F300-4421-A77A-F38700F54548}" type="parTrans" cxnId="{1918807C-57AE-49FB-BB1D-E88D7A1F3461}">
      <dgm:prSet/>
      <dgm:spPr/>
      <dgm:t>
        <a:bodyPr/>
        <a:lstStyle/>
        <a:p>
          <a:endParaRPr lang="en-US"/>
        </a:p>
      </dgm:t>
    </dgm:pt>
    <dgm:pt modelId="{932805E7-A0C3-4C4E-9F44-BFD6E5356ABB}" type="sibTrans" cxnId="{1918807C-57AE-49FB-BB1D-E88D7A1F3461}">
      <dgm:prSet/>
      <dgm:spPr/>
      <dgm:t>
        <a:bodyPr/>
        <a:lstStyle/>
        <a:p>
          <a:endParaRPr lang="en-US"/>
        </a:p>
      </dgm:t>
    </dgm:pt>
    <dgm:pt modelId="{BB4B2F07-75D9-4F92-9D99-522CCAEB148D}">
      <dgm:prSet/>
      <dgm:spPr/>
      <dgm:t>
        <a:bodyPr/>
        <a:lstStyle/>
        <a:p>
          <a:r>
            <a:rPr lang="en-US"/>
            <a:t>Tightness in chest, shortness of breath, heart palpitations</a:t>
          </a:r>
        </a:p>
      </dgm:t>
    </dgm:pt>
    <dgm:pt modelId="{B33A7E7F-28D5-4ABC-B015-4A5C9A502330}" type="parTrans" cxnId="{64209596-53E9-49F8-BB00-674D4C3D9319}">
      <dgm:prSet/>
      <dgm:spPr/>
      <dgm:t>
        <a:bodyPr/>
        <a:lstStyle/>
        <a:p>
          <a:endParaRPr lang="en-US"/>
        </a:p>
      </dgm:t>
    </dgm:pt>
    <dgm:pt modelId="{7CA1E336-D146-41C4-AA24-6CB7A96F2F44}" type="sibTrans" cxnId="{64209596-53E9-49F8-BB00-674D4C3D9319}">
      <dgm:prSet/>
      <dgm:spPr/>
      <dgm:t>
        <a:bodyPr/>
        <a:lstStyle/>
        <a:p>
          <a:endParaRPr lang="en-US"/>
        </a:p>
      </dgm:t>
    </dgm:pt>
    <dgm:pt modelId="{8257FB7D-BCFF-442D-AFC4-CF0990B013CD}" type="pres">
      <dgm:prSet presAssocID="{6036B1F5-080E-4E4F-8A85-16F71619513B}" presName="diagram" presStyleCnt="0">
        <dgm:presLayoutVars>
          <dgm:dir/>
          <dgm:resizeHandles val="exact"/>
        </dgm:presLayoutVars>
      </dgm:prSet>
      <dgm:spPr/>
    </dgm:pt>
    <dgm:pt modelId="{B2EE4B8D-AA76-4E1D-B36B-48DFC35042AD}" type="pres">
      <dgm:prSet presAssocID="{F89DDF12-DAB4-4DEE-9C11-A9D6B7814114}" presName="node" presStyleLbl="node1" presStyleIdx="0" presStyleCnt="8">
        <dgm:presLayoutVars>
          <dgm:bulletEnabled val="1"/>
        </dgm:presLayoutVars>
      </dgm:prSet>
      <dgm:spPr/>
    </dgm:pt>
    <dgm:pt modelId="{0F0FE9C5-3398-495C-9729-B8F56833A50F}" type="pres">
      <dgm:prSet presAssocID="{E8EC9361-434B-45E9-B1E5-427A0502B808}" presName="sibTrans" presStyleCnt="0"/>
      <dgm:spPr/>
    </dgm:pt>
    <dgm:pt modelId="{839640F4-0F76-4CF9-A0BB-40FBA8C3F20D}" type="pres">
      <dgm:prSet presAssocID="{446587EE-E60D-4066-A0EF-7F778E07F386}" presName="node" presStyleLbl="node1" presStyleIdx="1" presStyleCnt="8">
        <dgm:presLayoutVars>
          <dgm:bulletEnabled val="1"/>
        </dgm:presLayoutVars>
      </dgm:prSet>
      <dgm:spPr/>
    </dgm:pt>
    <dgm:pt modelId="{440C51D1-B828-4447-863F-10A313759C33}" type="pres">
      <dgm:prSet presAssocID="{C9360E1A-8A36-400C-B7B8-CCA97FDB0084}" presName="sibTrans" presStyleCnt="0"/>
      <dgm:spPr/>
    </dgm:pt>
    <dgm:pt modelId="{47AE9321-AB7B-4A5B-9991-0EA1D979A4F0}" type="pres">
      <dgm:prSet presAssocID="{C0CABAD1-FE7C-470C-97B0-03D25BCD3721}" presName="node" presStyleLbl="node1" presStyleIdx="2" presStyleCnt="8">
        <dgm:presLayoutVars>
          <dgm:bulletEnabled val="1"/>
        </dgm:presLayoutVars>
      </dgm:prSet>
      <dgm:spPr/>
    </dgm:pt>
    <dgm:pt modelId="{25430812-7B1B-4333-978A-4D121594D27D}" type="pres">
      <dgm:prSet presAssocID="{6251BB1C-AE1F-491D-8320-AF0B8F1C3D4B}" presName="sibTrans" presStyleCnt="0"/>
      <dgm:spPr/>
    </dgm:pt>
    <dgm:pt modelId="{A47F7919-BC72-44B9-B1F1-ED367D8F21A0}" type="pres">
      <dgm:prSet presAssocID="{4B41A4DF-BA74-4BE2-B44F-FC3EA2192AAF}" presName="node" presStyleLbl="node1" presStyleIdx="3" presStyleCnt="8">
        <dgm:presLayoutVars>
          <dgm:bulletEnabled val="1"/>
        </dgm:presLayoutVars>
      </dgm:prSet>
      <dgm:spPr>
        <a:solidFill>
          <a:srgbClr val="002060"/>
        </a:solidFill>
      </dgm:spPr>
    </dgm:pt>
    <dgm:pt modelId="{6DB2EA92-6B0A-44B6-8F01-DC1F0C519EC5}" type="pres">
      <dgm:prSet presAssocID="{CDC5732C-1758-4EFD-B5FB-64C1BA9C91D3}" presName="sibTrans" presStyleCnt="0"/>
      <dgm:spPr/>
    </dgm:pt>
    <dgm:pt modelId="{9BDAABCB-997E-48EA-A5E8-3B19B71FBB38}" type="pres">
      <dgm:prSet presAssocID="{8DB053DC-5173-48BC-9D62-C666A7486584}" presName="node" presStyleLbl="node1" presStyleIdx="4" presStyleCnt="8">
        <dgm:presLayoutVars>
          <dgm:bulletEnabled val="1"/>
        </dgm:presLayoutVars>
      </dgm:prSet>
      <dgm:spPr/>
    </dgm:pt>
    <dgm:pt modelId="{3E452943-D46F-413D-A09A-542A37A7ED60}" type="pres">
      <dgm:prSet presAssocID="{056DE3CC-268B-4A10-8125-3DF07936FCDA}" presName="sibTrans" presStyleCnt="0"/>
      <dgm:spPr/>
    </dgm:pt>
    <dgm:pt modelId="{4272E9B7-A1E8-4A98-BA73-9ED308673FD3}" type="pres">
      <dgm:prSet presAssocID="{AE1C5D67-E563-4A6D-B570-6832C536F917}" presName="node" presStyleLbl="node1" presStyleIdx="5" presStyleCnt="8">
        <dgm:presLayoutVars>
          <dgm:bulletEnabled val="1"/>
        </dgm:presLayoutVars>
      </dgm:prSet>
      <dgm:spPr/>
    </dgm:pt>
    <dgm:pt modelId="{17177763-D4BF-4543-B61F-853D465E15E7}" type="pres">
      <dgm:prSet presAssocID="{1509D63A-3988-4014-A8D3-9EE0F36BC35A}" presName="sibTrans" presStyleCnt="0"/>
      <dgm:spPr/>
    </dgm:pt>
    <dgm:pt modelId="{9E935F0E-B53F-43E5-AF6A-C54C8EB28306}" type="pres">
      <dgm:prSet presAssocID="{FA67CD69-6841-4704-AC7B-29A33BDFE9D1}" presName="node" presStyleLbl="node1" presStyleIdx="6" presStyleCnt="8">
        <dgm:presLayoutVars>
          <dgm:bulletEnabled val="1"/>
        </dgm:presLayoutVars>
      </dgm:prSet>
      <dgm:spPr/>
    </dgm:pt>
    <dgm:pt modelId="{66150C65-5A99-46D3-BE51-B68B35175AFB}" type="pres">
      <dgm:prSet presAssocID="{932805E7-A0C3-4C4E-9F44-BFD6E5356ABB}" presName="sibTrans" presStyleCnt="0"/>
      <dgm:spPr/>
    </dgm:pt>
    <dgm:pt modelId="{DE44E296-1332-4B6B-90BA-FFDE2F624046}" type="pres">
      <dgm:prSet presAssocID="{BB4B2F07-75D9-4F92-9D99-522CCAEB148D}" presName="node" presStyleLbl="node1" presStyleIdx="7" presStyleCnt="8">
        <dgm:presLayoutVars>
          <dgm:bulletEnabled val="1"/>
        </dgm:presLayoutVars>
      </dgm:prSet>
      <dgm:spPr/>
    </dgm:pt>
  </dgm:ptLst>
  <dgm:cxnLst>
    <dgm:cxn modelId="{05136F02-F160-4228-BA0B-A8616F3A0280}" type="presOf" srcId="{8DB053DC-5173-48BC-9D62-C666A7486584}" destId="{9BDAABCB-997E-48EA-A5E8-3B19B71FBB38}" srcOrd="0" destOrd="0" presId="urn:microsoft.com/office/officeart/2005/8/layout/default"/>
    <dgm:cxn modelId="{8CA98605-8297-4784-8AD5-4C51BFFDD1C5}" srcId="{6036B1F5-080E-4E4F-8A85-16F71619513B}" destId="{8DB053DC-5173-48BC-9D62-C666A7486584}" srcOrd="4" destOrd="0" parTransId="{F30457FA-A7BF-49B2-B6F5-27B643A67C89}" sibTransId="{056DE3CC-268B-4A10-8125-3DF07936FCDA}"/>
    <dgm:cxn modelId="{9279DB0B-542C-4EA2-865E-75D011D636FC}" srcId="{6036B1F5-080E-4E4F-8A85-16F71619513B}" destId="{F89DDF12-DAB4-4DEE-9C11-A9D6B7814114}" srcOrd="0" destOrd="0" parTransId="{AF8DD327-E340-480A-B3BF-2176D381AD21}" sibTransId="{E8EC9361-434B-45E9-B1E5-427A0502B808}"/>
    <dgm:cxn modelId="{1918807C-57AE-49FB-BB1D-E88D7A1F3461}" srcId="{6036B1F5-080E-4E4F-8A85-16F71619513B}" destId="{FA67CD69-6841-4704-AC7B-29A33BDFE9D1}" srcOrd="6" destOrd="0" parTransId="{CC8BF037-F300-4421-A77A-F38700F54548}" sibTransId="{932805E7-A0C3-4C4E-9F44-BFD6E5356ABB}"/>
    <dgm:cxn modelId="{3CB95982-9996-4976-95E5-ECFF5A972369}" srcId="{6036B1F5-080E-4E4F-8A85-16F71619513B}" destId="{446587EE-E60D-4066-A0EF-7F778E07F386}" srcOrd="1" destOrd="0" parTransId="{5726B867-2BF0-4157-838F-607268AEE470}" sibTransId="{C9360E1A-8A36-400C-B7B8-CCA97FDB0084}"/>
    <dgm:cxn modelId="{F4027095-6F22-4EEB-88FE-FB6603E83207}" type="presOf" srcId="{FA67CD69-6841-4704-AC7B-29A33BDFE9D1}" destId="{9E935F0E-B53F-43E5-AF6A-C54C8EB28306}" srcOrd="0" destOrd="0" presId="urn:microsoft.com/office/officeart/2005/8/layout/default"/>
    <dgm:cxn modelId="{64209596-53E9-49F8-BB00-674D4C3D9319}" srcId="{6036B1F5-080E-4E4F-8A85-16F71619513B}" destId="{BB4B2F07-75D9-4F92-9D99-522CCAEB148D}" srcOrd="7" destOrd="0" parTransId="{B33A7E7F-28D5-4ABC-B015-4A5C9A502330}" sibTransId="{7CA1E336-D146-41C4-AA24-6CB7A96F2F44}"/>
    <dgm:cxn modelId="{EFAEC9A3-D982-40D3-A841-11D9F380BA4F}" srcId="{6036B1F5-080E-4E4F-8A85-16F71619513B}" destId="{4B41A4DF-BA74-4BE2-B44F-FC3EA2192AAF}" srcOrd="3" destOrd="0" parTransId="{F54BA076-7AAB-4E9A-A980-3D6D48732B63}" sibTransId="{CDC5732C-1758-4EFD-B5FB-64C1BA9C91D3}"/>
    <dgm:cxn modelId="{7FB23DA4-ED1E-4ADB-BAA2-A600948DA194}" type="presOf" srcId="{C0CABAD1-FE7C-470C-97B0-03D25BCD3721}" destId="{47AE9321-AB7B-4A5B-9991-0EA1D979A4F0}" srcOrd="0" destOrd="0" presId="urn:microsoft.com/office/officeart/2005/8/layout/default"/>
    <dgm:cxn modelId="{B25BD4AA-0AEB-46E4-BEC5-FCF653767DF6}" srcId="{6036B1F5-080E-4E4F-8A85-16F71619513B}" destId="{C0CABAD1-FE7C-470C-97B0-03D25BCD3721}" srcOrd="2" destOrd="0" parTransId="{BBA77A7E-56B8-4392-B0E1-75AC8573AD26}" sibTransId="{6251BB1C-AE1F-491D-8320-AF0B8F1C3D4B}"/>
    <dgm:cxn modelId="{3E5CA1AC-7990-4C2E-B784-255BA62A949E}" srcId="{6036B1F5-080E-4E4F-8A85-16F71619513B}" destId="{AE1C5D67-E563-4A6D-B570-6832C536F917}" srcOrd="5" destOrd="0" parTransId="{A6E96AC8-2AB6-47C8-90FD-04B8551F0FFF}" sibTransId="{1509D63A-3988-4014-A8D3-9EE0F36BC35A}"/>
    <dgm:cxn modelId="{DB629ECF-60BC-48E5-8983-F6F63A61B949}" type="presOf" srcId="{4B41A4DF-BA74-4BE2-B44F-FC3EA2192AAF}" destId="{A47F7919-BC72-44B9-B1F1-ED367D8F21A0}" srcOrd="0" destOrd="0" presId="urn:microsoft.com/office/officeart/2005/8/layout/default"/>
    <dgm:cxn modelId="{4AE3C2D7-A8CF-4EF5-8812-6E6ED03A2B51}" type="presOf" srcId="{446587EE-E60D-4066-A0EF-7F778E07F386}" destId="{839640F4-0F76-4CF9-A0BB-40FBA8C3F20D}" srcOrd="0" destOrd="0" presId="urn:microsoft.com/office/officeart/2005/8/layout/default"/>
    <dgm:cxn modelId="{20BD15DE-62F3-459A-8EB3-94455000908C}" type="presOf" srcId="{BB4B2F07-75D9-4F92-9D99-522CCAEB148D}" destId="{DE44E296-1332-4B6B-90BA-FFDE2F624046}" srcOrd="0" destOrd="0" presId="urn:microsoft.com/office/officeart/2005/8/layout/default"/>
    <dgm:cxn modelId="{7033A0EA-5E53-41E7-96A8-CEBE300DE20B}" type="presOf" srcId="{AE1C5D67-E563-4A6D-B570-6832C536F917}" destId="{4272E9B7-A1E8-4A98-BA73-9ED308673FD3}" srcOrd="0" destOrd="0" presId="urn:microsoft.com/office/officeart/2005/8/layout/default"/>
    <dgm:cxn modelId="{8F9FA5EF-92B9-41BD-AB0A-8FDE81683847}" type="presOf" srcId="{F89DDF12-DAB4-4DEE-9C11-A9D6B7814114}" destId="{B2EE4B8D-AA76-4E1D-B36B-48DFC35042AD}" srcOrd="0" destOrd="0" presId="urn:microsoft.com/office/officeart/2005/8/layout/default"/>
    <dgm:cxn modelId="{9AD515F9-6D59-4664-B2D0-D6E1F42E9C12}" type="presOf" srcId="{6036B1F5-080E-4E4F-8A85-16F71619513B}" destId="{8257FB7D-BCFF-442D-AFC4-CF0990B013CD}" srcOrd="0" destOrd="0" presId="urn:microsoft.com/office/officeart/2005/8/layout/default"/>
    <dgm:cxn modelId="{8F34885E-9C82-4435-8F18-EC64946E1215}" type="presParOf" srcId="{8257FB7D-BCFF-442D-AFC4-CF0990B013CD}" destId="{B2EE4B8D-AA76-4E1D-B36B-48DFC35042AD}" srcOrd="0" destOrd="0" presId="urn:microsoft.com/office/officeart/2005/8/layout/default"/>
    <dgm:cxn modelId="{4776CE79-928D-4EC2-A687-19DA70059A91}" type="presParOf" srcId="{8257FB7D-BCFF-442D-AFC4-CF0990B013CD}" destId="{0F0FE9C5-3398-495C-9729-B8F56833A50F}" srcOrd="1" destOrd="0" presId="urn:microsoft.com/office/officeart/2005/8/layout/default"/>
    <dgm:cxn modelId="{4A0B1ED9-C3E4-4F60-BE90-1A04CCF4692B}" type="presParOf" srcId="{8257FB7D-BCFF-442D-AFC4-CF0990B013CD}" destId="{839640F4-0F76-4CF9-A0BB-40FBA8C3F20D}" srcOrd="2" destOrd="0" presId="urn:microsoft.com/office/officeart/2005/8/layout/default"/>
    <dgm:cxn modelId="{7C9F562B-91E4-4BFC-BA71-A74901F7E084}" type="presParOf" srcId="{8257FB7D-BCFF-442D-AFC4-CF0990B013CD}" destId="{440C51D1-B828-4447-863F-10A313759C33}" srcOrd="3" destOrd="0" presId="urn:microsoft.com/office/officeart/2005/8/layout/default"/>
    <dgm:cxn modelId="{AB3E082A-FB0E-45B4-AB31-45588D3A8659}" type="presParOf" srcId="{8257FB7D-BCFF-442D-AFC4-CF0990B013CD}" destId="{47AE9321-AB7B-4A5B-9991-0EA1D979A4F0}" srcOrd="4" destOrd="0" presId="urn:microsoft.com/office/officeart/2005/8/layout/default"/>
    <dgm:cxn modelId="{24DDF786-FBE5-49F9-B3E4-542862397D0D}" type="presParOf" srcId="{8257FB7D-BCFF-442D-AFC4-CF0990B013CD}" destId="{25430812-7B1B-4333-978A-4D121594D27D}" srcOrd="5" destOrd="0" presId="urn:microsoft.com/office/officeart/2005/8/layout/default"/>
    <dgm:cxn modelId="{37C6E5AE-B0A2-4AEC-AE8C-51BE5CE53262}" type="presParOf" srcId="{8257FB7D-BCFF-442D-AFC4-CF0990B013CD}" destId="{A47F7919-BC72-44B9-B1F1-ED367D8F21A0}" srcOrd="6" destOrd="0" presId="urn:microsoft.com/office/officeart/2005/8/layout/default"/>
    <dgm:cxn modelId="{2672BBA2-A73E-4156-AC1F-B949E20A440B}" type="presParOf" srcId="{8257FB7D-BCFF-442D-AFC4-CF0990B013CD}" destId="{6DB2EA92-6B0A-44B6-8F01-DC1F0C519EC5}" srcOrd="7" destOrd="0" presId="urn:microsoft.com/office/officeart/2005/8/layout/default"/>
    <dgm:cxn modelId="{BF80D60C-FCD0-44DB-8FC7-3401452BC2E9}" type="presParOf" srcId="{8257FB7D-BCFF-442D-AFC4-CF0990B013CD}" destId="{9BDAABCB-997E-48EA-A5E8-3B19B71FBB38}" srcOrd="8" destOrd="0" presId="urn:microsoft.com/office/officeart/2005/8/layout/default"/>
    <dgm:cxn modelId="{3FC4CCAB-8E1A-4A25-8DEB-92E97BE7E7BE}" type="presParOf" srcId="{8257FB7D-BCFF-442D-AFC4-CF0990B013CD}" destId="{3E452943-D46F-413D-A09A-542A37A7ED60}" srcOrd="9" destOrd="0" presId="urn:microsoft.com/office/officeart/2005/8/layout/default"/>
    <dgm:cxn modelId="{7E552CDB-A870-49C0-B191-E6E3FEACC484}" type="presParOf" srcId="{8257FB7D-BCFF-442D-AFC4-CF0990B013CD}" destId="{4272E9B7-A1E8-4A98-BA73-9ED308673FD3}" srcOrd="10" destOrd="0" presId="urn:microsoft.com/office/officeart/2005/8/layout/default"/>
    <dgm:cxn modelId="{F6C58AF9-C6EF-4DA7-A411-1A70DB2C59B3}" type="presParOf" srcId="{8257FB7D-BCFF-442D-AFC4-CF0990B013CD}" destId="{17177763-D4BF-4543-B61F-853D465E15E7}" srcOrd="11" destOrd="0" presId="urn:microsoft.com/office/officeart/2005/8/layout/default"/>
    <dgm:cxn modelId="{273DBDFB-2DEB-4DAF-8D3F-78C18FF9C614}" type="presParOf" srcId="{8257FB7D-BCFF-442D-AFC4-CF0990B013CD}" destId="{9E935F0E-B53F-43E5-AF6A-C54C8EB28306}" srcOrd="12" destOrd="0" presId="urn:microsoft.com/office/officeart/2005/8/layout/default"/>
    <dgm:cxn modelId="{030CC5CF-6311-4EAF-9B77-0C5C37DA232E}" type="presParOf" srcId="{8257FB7D-BCFF-442D-AFC4-CF0990B013CD}" destId="{66150C65-5A99-46D3-BE51-B68B35175AFB}" srcOrd="13" destOrd="0" presId="urn:microsoft.com/office/officeart/2005/8/layout/default"/>
    <dgm:cxn modelId="{2DF5F5EE-E4E6-4556-8886-63230C6C34FB}" type="presParOf" srcId="{8257FB7D-BCFF-442D-AFC4-CF0990B013CD}" destId="{DE44E296-1332-4B6B-90BA-FFDE2F62404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2FECA4-CD7E-4C51-8118-64F0A42F0B04}"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A6890CCA-D3C0-46B9-AC14-AF3CE42FCD47}">
      <dgm:prSet/>
      <dgm:spPr/>
      <dgm:t>
        <a:bodyPr/>
        <a:lstStyle/>
        <a:p>
          <a:r>
            <a:rPr lang="en-US" dirty="0"/>
            <a:t>Removal of multiaxial system</a:t>
          </a:r>
        </a:p>
      </dgm:t>
    </dgm:pt>
    <dgm:pt modelId="{27423E79-5429-4FE5-9FC8-675F364F8BE0}" type="parTrans" cxnId="{59DA41D5-AA21-473C-91D8-5135172ACD37}">
      <dgm:prSet/>
      <dgm:spPr/>
      <dgm:t>
        <a:bodyPr/>
        <a:lstStyle/>
        <a:p>
          <a:endParaRPr lang="en-US"/>
        </a:p>
      </dgm:t>
    </dgm:pt>
    <dgm:pt modelId="{54EE4BE8-C54C-42E3-B3B2-0CF574967930}" type="sibTrans" cxnId="{59DA41D5-AA21-473C-91D8-5135172ACD37}">
      <dgm:prSet/>
      <dgm:spPr/>
      <dgm:t>
        <a:bodyPr/>
        <a:lstStyle/>
        <a:p>
          <a:endParaRPr lang="en-US"/>
        </a:p>
      </dgm:t>
    </dgm:pt>
    <dgm:pt modelId="{F3489E61-4181-4858-9F5C-6A7A3B2B1648}">
      <dgm:prSet/>
      <dgm:spPr/>
      <dgm:t>
        <a:bodyPr/>
        <a:lstStyle/>
        <a:p>
          <a:r>
            <a:rPr lang="en-US" dirty="0"/>
            <a:t>Elimination of the “Bereavement Exclusion” for Major Depressive Disorder</a:t>
          </a:r>
        </a:p>
      </dgm:t>
    </dgm:pt>
    <dgm:pt modelId="{56B4F80C-7C53-412B-A7FB-B23CC5036D41}" type="parTrans" cxnId="{4DE60C5D-8435-4155-AD90-3F3FD81E51B4}">
      <dgm:prSet/>
      <dgm:spPr/>
      <dgm:t>
        <a:bodyPr/>
        <a:lstStyle/>
        <a:p>
          <a:endParaRPr lang="en-US"/>
        </a:p>
      </dgm:t>
    </dgm:pt>
    <dgm:pt modelId="{9C1095EB-FCC8-48DE-A3F4-F2A6152D4860}" type="sibTrans" cxnId="{4DE60C5D-8435-4155-AD90-3F3FD81E51B4}">
      <dgm:prSet/>
      <dgm:spPr/>
      <dgm:t>
        <a:bodyPr/>
        <a:lstStyle/>
        <a:p>
          <a:endParaRPr lang="en-US"/>
        </a:p>
      </dgm:t>
    </dgm:pt>
    <dgm:pt modelId="{8642CAF5-E078-47EA-BDC0-BB233253A03E}">
      <dgm:prSet/>
      <dgm:spPr/>
      <dgm:t>
        <a:bodyPr/>
        <a:lstStyle/>
        <a:p>
          <a:r>
            <a:rPr lang="en-US" dirty="0"/>
            <a:t>In DSM-IV, an individual who experienced a death and who had a depressed mood could not be diagnosed with MDD unless symptoms persisted beyond two months</a:t>
          </a:r>
        </a:p>
      </dgm:t>
    </dgm:pt>
    <dgm:pt modelId="{41AB328B-0CDA-42F4-9D16-763377C658E5}" type="parTrans" cxnId="{B69DF553-EEA9-4293-B6A9-C6F67B2AF718}">
      <dgm:prSet/>
      <dgm:spPr/>
      <dgm:t>
        <a:bodyPr/>
        <a:lstStyle/>
        <a:p>
          <a:endParaRPr lang="en-US"/>
        </a:p>
      </dgm:t>
    </dgm:pt>
    <dgm:pt modelId="{D1D2F7B3-F183-4E2F-B1B9-3D132C41A949}" type="sibTrans" cxnId="{B69DF553-EEA9-4293-B6A9-C6F67B2AF718}">
      <dgm:prSet/>
      <dgm:spPr/>
      <dgm:t>
        <a:bodyPr/>
        <a:lstStyle/>
        <a:p>
          <a:endParaRPr lang="en-US"/>
        </a:p>
      </dgm:t>
    </dgm:pt>
    <dgm:pt modelId="{E7794A97-217C-4EC2-96BF-75B5035F6602}">
      <dgm:prSet/>
      <dgm:spPr/>
      <dgm:t>
        <a:bodyPr/>
        <a:lstStyle/>
        <a:p>
          <a:pPr rtl="0"/>
          <a:r>
            <a:rPr lang="en-US" dirty="0"/>
            <a:t>Replaced by a note offering guidance on differentiating grief from MDD​</a:t>
          </a:r>
          <a:r>
            <a:rPr lang="en-US" dirty="0">
              <a:latin typeface="Corbel"/>
            </a:rPr>
            <a:t> (Bereavement Exclusion)</a:t>
          </a:r>
          <a:endParaRPr lang="en-US" dirty="0"/>
        </a:p>
      </dgm:t>
    </dgm:pt>
    <dgm:pt modelId="{D64F53E4-BED0-4766-882D-18799A830666}" type="parTrans" cxnId="{EEB55345-632D-463E-915F-CE3717F9E696}">
      <dgm:prSet/>
      <dgm:spPr/>
      <dgm:t>
        <a:bodyPr/>
        <a:lstStyle/>
        <a:p>
          <a:endParaRPr lang="en-US"/>
        </a:p>
      </dgm:t>
    </dgm:pt>
    <dgm:pt modelId="{1CF1C911-DA89-486D-BF68-74F1CD7B0C7C}" type="sibTrans" cxnId="{EEB55345-632D-463E-915F-CE3717F9E696}">
      <dgm:prSet/>
      <dgm:spPr/>
      <dgm:t>
        <a:bodyPr/>
        <a:lstStyle/>
        <a:p>
          <a:endParaRPr lang="en-US"/>
        </a:p>
      </dgm:t>
    </dgm:pt>
    <dgm:pt modelId="{6C961B95-5263-4DD0-8936-99A5F8DAAC09}" type="pres">
      <dgm:prSet presAssocID="{6B2FECA4-CD7E-4C51-8118-64F0A42F0B04}" presName="diagram" presStyleCnt="0">
        <dgm:presLayoutVars>
          <dgm:chPref val="1"/>
          <dgm:dir/>
          <dgm:animOne val="branch"/>
          <dgm:animLvl val="lvl"/>
          <dgm:resizeHandles val="exact"/>
        </dgm:presLayoutVars>
      </dgm:prSet>
      <dgm:spPr/>
    </dgm:pt>
    <dgm:pt modelId="{44611044-2128-414E-84A0-DFEDBE47BE85}" type="pres">
      <dgm:prSet presAssocID="{A6890CCA-D3C0-46B9-AC14-AF3CE42FCD47}" presName="root1" presStyleCnt="0"/>
      <dgm:spPr/>
    </dgm:pt>
    <dgm:pt modelId="{BDC3D965-E38E-4EF2-94F5-EE80446B68A9}" type="pres">
      <dgm:prSet presAssocID="{A6890CCA-D3C0-46B9-AC14-AF3CE42FCD47}" presName="LevelOneTextNode" presStyleLbl="node0" presStyleIdx="0" presStyleCnt="2">
        <dgm:presLayoutVars>
          <dgm:chPref val="3"/>
        </dgm:presLayoutVars>
      </dgm:prSet>
      <dgm:spPr/>
    </dgm:pt>
    <dgm:pt modelId="{802EA6AA-E41D-4FFF-AED6-1B8D9F0611D1}" type="pres">
      <dgm:prSet presAssocID="{A6890CCA-D3C0-46B9-AC14-AF3CE42FCD47}" presName="level2hierChild" presStyleCnt="0"/>
      <dgm:spPr/>
    </dgm:pt>
    <dgm:pt modelId="{ECD2ADF9-2377-423D-A1D1-72B149C1413A}" type="pres">
      <dgm:prSet presAssocID="{F3489E61-4181-4858-9F5C-6A7A3B2B1648}" presName="root1" presStyleCnt="0"/>
      <dgm:spPr/>
    </dgm:pt>
    <dgm:pt modelId="{7D2222CB-7A28-40EE-840B-74C45449904D}" type="pres">
      <dgm:prSet presAssocID="{F3489E61-4181-4858-9F5C-6A7A3B2B1648}" presName="LevelOneTextNode" presStyleLbl="node0" presStyleIdx="1" presStyleCnt="2">
        <dgm:presLayoutVars>
          <dgm:chPref val="3"/>
        </dgm:presLayoutVars>
      </dgm:prSet>
      <dgm:spPr/>
    </dgm:pt>
    <dgm:pt modelId="{08897B99-C0BD-48DB-8322-38ADF336CD7C}" type="pres">
      <dgm:prSet presAssocID="{F3489E61-4181-4858-9F5C-6A7A3B2B1648}" presName="level2hierChild" presStyleCnt="0"/>
      <dgm:spPr/>
    </dgm:pt>
    <dgm:pt modelId="{FE9E1B9D-EA65-41B5-9160-9BA073488384}" type="pres">
      <dgm:prSet presAssocID="{41AB328B-0CDA-42F4-9D16-763377C658E5}" presName="conn2-1" presStyleLbl="parChTrans1D2" presStyleIdx="0" presStyleCnt="2"/>
      <dgm:spPr/>
    </dgm:pt>
    <dgm:pt modelId="{D6329129-D264-4A16-A6B6-68173067D4D4}" type="pres">
      <dgm:prSet presAssocID="{41AB328B-0CDA-42F4-9D16-763377C658E5}" presName="connTx" presStyleLbl="parChTrans1D2" presStyleIdx="0" presStyleCnt="2"/>
      <dgm:spPr/>
    </dgm:pt>
    <dgm:pt modelId="{1185142F-9AE7-4447-A396-B0F0C92309A7}" type="pres">
      <dgm:prSet presAssocID="{8642CAF5-E078-47EA-BDC0-BB233253A03E}" presName="root2" presStyleCnt="0"/>
      <dgm:spPr/>
    </dgm:pt>
    <dgm:pt modelId="{EC537394-CDF2-4604-8C2B-DC1F71D57C92}" type="pres">
      <dgm:prSet presAssocID="{8642CAF5-E078-47EA-BDC0-BB233253A03E}" presName="LevelTwoTextNode" presStyleLbl="node2" presStyleIdx="0" presStyleCnt="2">
        <dgm:presLayoutVars>
          <dgm:chPref val="3"/>
        </dgm:presLayoutVars>
      </dgm:prSet>
      <dgm:spPr/>
    </dgm:pt>
    <dgm:pt modelId="{9071DF00-50FB-4F80-B4E6-81A25066B424}" type="pres">
      <dgm:prSet presAssocID="{8642CAF5-E078-47EA-BDC0-BB233253A03E}" presName="level3hierChild" presStyleCnt="0"/>
      <dgm:spPr/>
    </dgm:pt>
    <dgm:pt modelId="{D05C6642-39F7-4C8A-B62D-9B6FC5ABCB24}" type="pres">
      <dgm:prSet presAssocID="{D64F53E4-BED0-4766-882D-18799A830666}" presName="conn2-1" presStyleLbl="parChTrans1D2" presStyleIdx="1" presStyleCnt="2"/>
      <dgm:spPr/>
    </dgm:pt>
    <dgm:pt modelId="{01499E1A-6F89-4F64-826F-B0BDAFDB4490}" type="pres">
      <dgm:prSet presAssocID="{D64F53E4-BED0-4766-882D-18799A830666}" presName="connTx" presStyleLbl="parChTrans1D2" presStyleIdx="1" presStyleCnt="2"/>
      <dgm:spPr/>
    </dgm:pt>
    <dgm:pt modelId="{8CEAB4AA-FD84-4511-B25A-3E49EF094456}" type="pres">
      <dgm:prSet presAssocID="{E7794A97-217C-4EC2-96BF-75B5035F6602}" presName="root2" presStyleCnt="0"/>
      <dgm:spPr/>
    </dgm:pt>
    <dgm:pt modelId="{E6ADF4FD-245F-48FC-8CC8-DE654317EA41}" type="pres">
      <dgm:prSet presAssocID="{E7794A97-217C-4EC2-96BF-75B5035F6602}" presName="LevelTwoTextNode" presStyleLbl="node2" presStyleIdx="1" presStyleCnt="2">
        <dgm:presLayoutVars>
          <dgm:chPref val="3"/>
        </dgm:presLayoutVars>
      </dgm:prSet>
      <dgm:spPr/>
    </dgm:pt>
    <dgm:pt modelId="{E8EB2726-DBA5-4F7B-B577-4FE1D3C49ADC}" type="pres">
      <dgm:prSet presAssocID="{E7794A97-217C-4EC2-96BF-75B5035F6602}" presName="level3hierChild" presStyleCnt="0"/>
      <dgm:spPr/>
    </dgm:pt>
  </dgm:ptLst>
  <dgm:cxnLst>
    <dgm:cxn modelId="{F5C9D10F-0A98-44C7-8FFB-35373A55FD53}" type="presOf" srcId="{41AB328B-0CDA-42F4-9D16-763377C658E5}" destId="{D6329129-D264-4A16-A6B6-68173067D4D4}" srcOrd="1" destOrd="0" presId="urn:microsoft.com/office/officeart/2005/8/layout/hierarchy2"/>
    <dgm:cxn modelId="{5E6A1411-E764-4D3D-84A7-CC2F19F832FB}" type="presOf" srcId="{41AB328B-0CDA-42F4-9D16-763377C658E5}" destId="{FE9E1B9D-EA65-41B5-9160-9BA073488384}" srcOrd="0" destOrd="0" presId="urn:microsoft.com/office/officeart/2005/8/layout/hierarchy2"/>
    <dgm:cxn modelId="{3890C917-63E0-443E-8156-DD4C01EC552C}" type="presOf" srcId="{F3489E61-4181-4858-9F5C-6A7A3B2B1648}" destId="{7D2222CB-7A28-40EE-840B-74C45449904D}" srcOrd="0" destOrd="0" presId="urn:microsoft.com/office/officeart/2005/8/layout/hierarchy2"/>
    <dgm:cxn modelId="{E841C431-6C45-4CDF-8535-5D1EE9B14B05}" type="presOf" srcId="{A6890CCA-D3C0-46B9-AC14-AF3CE42FCD47}" destId="{BDC3D965-E38E-4EF2-94F5-EE80446B68A9}" srcOrd="0" destOrd="0" presId="urn:microsoft.com/office/officeart/2005/8/layout/hierarchy2"/>
    <dgm:cxn modelId="{4DE60C5D-8435-4155-AD90-3F3FD81E51B4}" srcId="{6B2FECA4-CD7E-4C51-8118-64F0A42F0B04}" destId="{F3489E61-4181-4858-9F5C-6A7A3B2B1648}" srcOrd="1" destOrd="0" parTransId="{56B4F80C-7C53-412B-A7FB-B23CC5036D41}" sibTransId="{9C1095EB-FCC8-48DE-A3F4-F2A6152D4860}"/>
    <dgm:cxn modelId="{EEB55345-632D-463E-915F-CE3717F9E696}" srcId="{F3489E61-4181-4858-9F5C-6A7A3B2B1648}" destId="{E7794A97-217C-4EC2-96BF-75B5035F6602}" srcOrd="1" destOrd="0" parTransId="{D64F53E4-BED0-4766-882D-18799A830666}" sibTransId="{1CF1C911-DA89-486D-BF68-74F1CD7B0C7C}"/>
    <dgm:cxn modelId="{CD93A165-D157-4492-845A-6C583BD5F4D9}" type="presOf" srcId="{8642CAF5-E078-47EA-BDC0-BB233253A03E}" destId="{EC537394-CDF2-4604-8C2B-DC1F71D57C92}" srcOrd="0" destOrd="0" presId="urn:microsoft.com/office/officeart/2005/8/layout/hierarchy2"/>
    <dgm:cxn modelId="{B69DF553-EEA9-4293-B6A9-C6F67B2AF718}" srcId="{F3489E61-4181-4858-9F5C-6A7A3B2B1648}" destId="{8642CAF5-E078-47EA-BDC0-BB233253A03E}" srcOrd="0" destOrd="0" parTransId="{41AB328B-0CDA-42F4-9D16-763377C658E5}" sibTransId="{D1D2F7B3-F183-4E2F-B1B9-3D132C41A949}"/>
    <dgm:cxn modelId="{26D6BF97-F8BE-4DED-B2C2-26B19A414483}" type="presOf" srcId="{E7794A97-217C-4EC2-96BF-75B5035F6602}" destId="{E6ADF4FD-245F-48FC-8CC8-DE654317EA41}" srcOrd="0" destOrd="0" presId="urn:microsoft.com/office/officeart/2005/8/layout/hierarchy2"/>
    <dgm:cxn modelId="{2B59909C-7D24-4095-99CF-35B4FA3F5346}" type="presOf" srcId="{D64F53E4-BED0-4766-882D-18799A830666}" destId="{01499E1A-6F89-4F64-826F-B0BDAFDB4490}" srcOrd="1" destOrd="0" presId="urn:microsoft.com/office/officeart/2005/8/layout/hierarchy2"/>
    <dgm:cxn modelId="{F71881B7-D0E5-4CCA-9A94-AEB5AD711801}" type="presOf" srcId="{6B2FECA4-CD7E-4C51-8118-64F0A42F0B04}" destId="{6C961B95-5263-4DD0-8936-99A5F8DAAC09}" srcOrd="0" destOrd="0" presId="urn:microsoft.com/office/officeart/2005/8/layout/hierarchy2"/>
    <dgm:cxn modelId="{0F4152BE-DA67-49FF-B141-D94E16710714}" type="presOf" srcId="{D64F53E4-BED0-4766-882D-18799A830666}" destId="{D05C6642-39F7-4C8A-B62D-9B6FC5ABCB24}" srcOrd="0" destOrd="0" presId="urn:microsoft.com/office/officeart/2005/8/layout/hierarchy2"/>
    <dgm:cxn modelId="{59DA41D5-AA21-473C-91D8-5135172ACD37}" srcId="{6B2FECA4-CD7E-4C51-8118-64F0A42F0B04}" destId="{A6890CCA-D3C0-46B9-AC14-AF3CE42FCD47}" srcOrd="0" destOrd="0" parTransId="{27423E79-5429-4FE5-9FC8-675F364F8BE0}" sibTransId="{54EE4BE8-C54C-42E3-B3B2-0CF574967930}"/>
    <dgm:cxn modelId="{B793318E-E23C-487A-B438-7B2547A97E97}" type="presParOf" srcId="{6C961B95-5263-4DD0-8936-99A5F8DAAC09}" destId="{44611044-2128-414E-84A0-DFEDBE47BE85}" srcOrd="0" destOrd="0" presId="urn:microsoft.com/office/officeart/2005/8/layout/hierarchy2"/>
    <dgm:cxn modelId="{196CA847-CC61-4832-A617-101C08E6A300}" type="presParOf" srcId="{44611044-2128-414E-84A0-DFEDBE47BE85}" destId="{BDC3D965-E38E-4EF2-94F5-EE80446B68A9}" srcOrd="0" destOrd="0" presId="urn:microsoft.com/office/officeart/2005/8/layout/hierarchy2"/>
    <dgm:cxn modelId="{057AEFA9-4668-47EB-BF2F-85352E79E563}" type="presParOf" srcId="{44611044-2128-414E-84A0-DFEDBE47BE85}" destId="{802EA6AA-E41D-4FFF-AED6-1B8D9F0611D1}" srcOrd="1" destOrd="0" presId="urn:microsoft.com/office/officeart/2005/8/layout/hierarchy2"/>
    <dgm:cxn modelId="{082755B9-6F1D-4759-974F-740306611EAC}" type="presParOf" srcId="{6C961B95-5263-4DD0-8936-99A5F8DAAC09}" destId="{ECD2ADF9-2377-423D-A1D1-72B149C1413A}" srcOrd="1" destOrd="0" presId="urn:microsoft.com/office/officeart/2005/8/layout/hierarchy2"/>
    <dgm:cxn modelId="{F847BBE0-9603-4214-A2A5-5FDA4E9A2918}" type="presParOf" srcId="{ECD2ADF9-2377-423D-A1D1-72B149C1413A}" destId="{7D2222CB-7A28-40EE-840B-74C45449904D}" srcOrd="0" destOrd="0" presId="urn:microsoft.com/office/officeart/2005/8/layout/hierarchy2"/>
    <dgm:cxn modelId="{3BA321FF-1BF5-49D1-96D2-E11BBF308B93}" type="presParOf" srcId="{ECD2ADF9-2377-423D-A1D1-72B149C1413A}" destId="{08897B99-C0BD-48DB-8322-38ADF336CD7C}" srcOrd="1" destOrd="0" presId="urn:microsoft.com/office/officeart/2005/8/layout/hierarchy2"/>
    <dgm:cxn modelId="{2D681DCD-801A-489E-9FB1-B5E99C8682F6}" type="presParOf" srcId="{08897B99-C0BD-48DB-8322-38ADF336CD7C}" destId="{FE9E1B9D-EA65-41B5-9160-9BA073488384}" srcOrd="0" destOrd="0" presId="urn:microsoft.com/office/officeart/2005/8/layout/hierarchy2"/>
    <dgm:cxn modelId="{67D37125-F5C8-46E7-97E4-C71C6C14A184}" type="presParOf" srcId="{FE9E1B9D-EA65-41B5-9160-9BA073488384}" destId="{D6329129-D264-4A16-A6B6-68173067D4D4}" srcOrd="0" destOrd="0" presId="urn:microsoft.com/office/officeart/2005/8/layout/hierarchy2"/>
    <dgm:cxn modelId="{2B9A320C-92CC-4CE1-ABDC-AE1617E44475}" type="presParOf" srcId="{08897B99-C0BD-48DB-8322-38ADF336CD7C}" destId="{1185142F-9AE7-4447-A396-B0F0C92309A7}" srcOrd="1" destOrd="0" presId="urn:microsoft.com/office/officeart/2005/8/layout/hierarchy2"/>
    <dgm:cxn modelId="{C2E895D9-A216-472A-B4C1-299FA0B0EE25}" type="presParOf" srcId="{1185142F-9AE7-4447-A396-B0F0C92309A7}" destId="{EC537394-CDF2-4604-8C2B-DC1F71D57C92}" srcOrd="0" destOrd="0" presId="urn:microsoft.com/office/officeart/2005/8/layout/hierarchy2"/>
    <dgm:cxn modelId="{A57FD6C4-8791-4722-8BEC-A256D5818FBD}" type="presParOf" srcId="{1185142F-9AE7-4447-A396-B0F0C92309A7}" destId="{9071DF00-50FB-4F80-B4E6-81A25066B424}" srcOrd="1" destOrd="0" presId="urn:microsoft.com/office/officeart/2005/8/layout/hierarchy2"/>
    <dgm:cxn modelId="{3BD702D9-5CC4-425C-9EE4-6C0981385FDA}" type="presParOf" srcId="{08897B99-C0BD-48DB-8322-38ADF336CD7C}" destId="{D05C6642-39F7-4C8A-B62D-9B6FC5ABCB24}" srcOrd="2" destOrd="0" presId="urn:microsoft.com/office/officeart/2005/8/layout/hierarchy2"/>
    <dgm:cxn modelId="{D4EECCA4-E542-4F44-8681-9652AC36614C}" type="presParOf" srcId="{D05C6642-39F7-4C8A-B62D-9B6FC5ABCB24}" destId="{01499E1A-6F89-4F64-826F-B0BDAFDB4490}" srcOrd="0" destOrd="0" presId="urn:microsoft.com/office/officeart/2005/8/layout/hierarchy2"/>
    <dgm:cxn modelId="{FE3683F5-36CA-4399-873C-9FAC9C8C3BD8}" type="presParOf" srcId="{08897B99-C0BD-48DB-8322-38ADF336CD7C}" destId="{8CEAB4AA-FD84-4511-B25A-3E49EF094456}" srcOrd="3" destOrd="0" presId="urn:microsoft.com/office/officeart/2005/8/layout/hierarchy2"/>
    <dgm:cxn modelId="{07FDA0DC-538A-4A2D-9AAF-99BBD7D9370B}" type="presParOf" srcId="{8CEAB4AA-FD84-4511-B25A-3E49EF094456}" destId="{E6ADF4FD-245F-48FC-8CC8-DE654317EA41}" srcOrd="0" destOrd="0" presId="urn:microsoft.com/office/officeart/2005/8/layout/hierarchy2"/>
    <dgm:cxn modelId="{89114B31-7B1E-4FFA-B319-61D3E6308A0D}" type="presParOf" srcId="{8CEAB4AA-FD84-4511-B25A-3E49EF094456}" destId="{E8EB2726-DBA5-4F7B-B577-4FE1D3C49AD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6F730A-B490-480D-959F-806123CF7AA8}"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63029F34-D9EE-4482-8947-9880F1B66A29}">
      <dgm:prSet/>
      <dgm:spPr/>
      <dgm:t>
        <a:bodyPr/>
        <a:lstStyle/>
        <a:p>
          <a:pPr>
            <a:lnSpc>
              <a:spcPct val="100000"/>
            </a:lnSpc>
          </a:pPr>
          <a:r>
            <a:rPr lang="en-US"/>
            <a:t>Use SW and IDT to assess for emotional and physical stressors</a:t>
          </a:r>
        </a:p>
      </dgm:t>
    </dgm:pt>
    <dgm:pt modelId="{2E70AD71-E84E-456B-AB67-CBCE87F81827}" type="parTrans" cxnId="{5C2D2B4D-7EE6-472E-A87D-EF83761BBC31}">
      <dgm:prSet/>
      <dgm:spPr/>
      <dgm:t>
        <a:bodyPr/>
        <a:lstStyle/>
        <a:p>
          <a:endParaRPr lang="en-US"/>
        </a:p>
      </dgm:t>
    </dgm:pt>
    <dgm:pt modelId="{41C67C25-A30D-482F-BC51-FB1F073C0B41}" type="sibTrans" cxnId="{5C2D2B4D-7EE6-472E-A87D-EF83761BBC31}">
      <dgm:prSet/>
      <dgm:spPr/>
      <dgm:t>
        <a:bodyPr/>
        <a:lstStyle/>
        <a:p>
          <a:endParaRPr lang="en-US"/>
        </a:p>
      </dgm:t>
    </dgm:pt>
    <dgm:pt modelId="{879B2EB0-CC6D-4293-BD19-1CA5BCD588FF}">
      <dgm:prSet/>
      <dgm:spPr/>
      <dgm:t>
        <a:bodyPr/>
        <a:lstStyle/>
        <a:p>
          <a:pPr>
            <a:lnSpc>
              <a:spcPct val="100000"/>
            </a:lnSpc>
          </a:pPr>
          <a:r>
            <a:rPr lang="en-US"/>
            <a:t>Refer to appropriate disciplines as needed </a:t>
          </a:r>
        </a:p>
      </dgm:t>
    </dgm:pt>
    <dgm:pt modelId="{A2DDBBE5-8499-4240-8003-ABA96884B88E}" type="parTrans" cxnId="{C0A4A4A3-1E96-4A7C-A880-CD31A5434785}">
      <dgm:prSet/>
      <dgm:spPr/>
      <dgm:t>
        <a:bodyPr/>
        <a:lstStyle/>
        <a:p>
          <a:endParaRPr lang="en-US"/>
        </a:p>
      </dgm:t>
    </dgm:pt>
    <dgm:pt modelId="{D87613F5-D75E-4627-9C77-464E677AA508}" type="sibTrans" cxnId="{C0A4A4A3-1E96-4A7C-A880-CD31A5434785}">
      <dgm:prSet/>
      <dgm:spPr/>
      <dgm:t>
        <a:bodyPr/>
        <a:lstStyle/>
        <a:p>
          <a:endParaRPr lang="en-US"/>
        </a:p>
      </dgm:t>
    </dgm:pt>
    <dgm:pt modelId="{337BCE30-E500-4C26-9ACC-2609F178DFEB}">
      <dgm:prSet/>
      <dgm:spPr/>
      <dgm:t>
        <a:bodyPr/>
        <a:lstStyle/>
        <a:p>
          <a:pPr>
            <a:lnSpc>
              <a:spcPct val="100000"/>
            </a:lnSpc>
          </a:pPr>
          <a:r>
            <a:rPr lang="en-US"/>
            <a:t>Provide active, empathetic listening</a:t>
          </a:r>
        </a:p>
      </dgm:t>
    </dgm:pt>
    <dgm:pt modelId="{EA0105CF-FFC6-4CB3-86BB-7D34DD7AE112}" type="parTrans" cxnId="{EF54755F-EDA6-4B0B-8B6B-6D5D376EE5EF}">
      <dgm:prSet/>
      <dgm:spPr/>
      <dgm:t>
        <a:bodyPr/>
        <a:lstStyle/>
        <a:p>
          <a:endParaRPr lang="en-US"/>
        </a:p>
      </dgm:t>
    </dgm:pt>
    <dgm:pt modelId="{D0C5B17D-149A-4DD7-962B-08094FCE4383}" type="sibTrans" cxnId="{EF54755F-EDA6-4B0B-8B6B-6D5D376EE5EF}">
      <dgm:prSet/>
      <dgm:spPr/>
      <dgm:t>
        <a:bodyPr/>
        <a:lstStyle/>
        <a:p>
          <a:endParaRPr lang="en-US"/>
        </a:p>
      </dgm:t>
    </dgm:pt>
    <dgm:pt modelId="{CD35F862-4E28-4F66-8880-2EFB0F1E8215}">
      <dgm:prSet/>
      <dgm:spPr/>
      <dgm:t>
        <a:bodyPr/>
        <a:lstStyle/>
        <a:p>
          <a:pPr>
            <a:lnSpc>
              <a:spcPct val="100000"/>
            </a:lnSpc>
          </a:pPr>
          <a:r>
            <a:rPr lang="en-US"/>
            <a:t>Normalize and validate feelings</a:t>
          </a:r>
        </a:p>
      </dgm:t>
    </dgm:pt>
    <dgm:pt modelId="{77516367-C568-48C2-BE4C-1E97FEEA60ED}" type="parTrans" cxnId="{420AC224-177E-4AEB-961A-E549CB6D8B29}">
      <dgm:prSet/>
      <dgm:spPr/>
      <dgm:t>
        <a:bodyPr/>
        <a:lstStyle/>
        <a:p>
          <a:endParaRPr lang="en-US"/>
        </a:p>
      </dgm:t>
    </dgm:pt>
    <dgm:pt modelId="{59FDF5E0-6E75-420F-8FE3-0FD4FECFBC81}" type="sibTrans" cxnId="{420AC224-177E-4AEB-961A-E549CB6D8B29}">
      <dgm:prSet/>
      <dgm:spPr/>
      <dgm:t>
        <a:bodyPr/>
        <a:lstStyle/>
        <a:p>
          <a:endParaRPr lang="en-US"/>
        </a:p>
      </dgm:t>
    </dgm:pt>
    <dgm:pt modelId="{A6074D6F-52C0-4B51-8BB1-2B96B3B19AA9}">
      <dgm:prSet/>
      <dgm:spPr/>
      <dgm:t>
        <a:bodyPr/>
        <a:lstStyle/>
        <a:p>
          <a:pPr>
            <a:lnSpc>
              <a:spcPct val="100000"/>
            </a:lnSpc>
          </a:pPr>
          <a:r>
            <a:rPr lang="en-US"/>
            <a:t>Discuss and explore coping strategies</a:t>
          </a:r>
        </a:p>
      </dgm:t>
    </dgm:pt>
    <dgm:pt modelId="{1C2D09A0-0561-4606-A055-DA98EE750565}" type="parTrans" cxnId="{D3EB312F-1547-4FB9-8413-D5D4C5A2E0D5}">
      <dgm:prSet/>
      <dgm:spPr/>
      <dgm:t>
        <a:bodyPr/>
        <a:lstStyle/>
        <a:p>
          <a:endParaRPr lang="en-US"/>
        </a:p>
      </dgm:t>
    </dgm:pt>
    <dgm:pt modelId="{43D904CF-3C29-46F3-9A81-0A1619F0D6A1}" type="sibTrans" cxnId="{D3EB312F-1547-4FB9-8413-D5D4C5A2E0D5}">
      <dgm:prSet/>
      <dgm:spPr/>
      <dgm:t>
        <a:bodyPr/>
        <a:lstStyle/>
        <a:p>
          <a:endParaRPr lang="en-US"/>
        </a:p>
      </dgm:t>
    </dgm:pt>
    <dgm:pt modelId="{9B89DEFF-06BB-4E8D-A97C-6B7CA3446BC0}" type="pres">
      <dgm:prSet presAssocID="{656F730A-B490-480D-959F-806123CF7AA8}" presName="root" presStyleCnt="0">
        <dgm:presLayoutVars>
          <dgm:dir/>
          <dgm:resizeHandles val="exact"/>
        </dgm:presLayoutVars>
      </dgm:prSet>
      <dgm:spPr/>
    </dgm:pt>
    <dgm:pt modelId="{A71F3E6D-EB3A-4331-952F-36354A7A4CE9}" type="pres">
      <dgm:prSet presAssocID="{63029F34-D9EE-4482-8947-9880F1B66A29}" presName="compNode" presStyleCnt="0"/>
      <dgm:spPr/>
    </dgm:pt>
    <dgm:pt modelId="{971A5E0D-947C-4B48-A5D7-45AA37857A57}" type="pres">
      <dgm:prSet presAssocID="{63029F34-D9EE-4482-8947-9880F1B66A2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D6907BA7-8C04-4C26-8E0B-B9C94F4D3916}" type="pres">
      <dgm:prSet presAssocID="{63029F34-D9EE-4482-8947-9880F1B66A29}" presName="spaceRect" presStyleCnt="0"/>
      <dgm:spPr/>
    </dgm:pt>
    <dgm:pt modelId="{3707DCB0-4345-45D9-9917-1AF374EF28C2}" type="pres">
      <dgm:prSet presAssocID="{63029F34-D9EE-4482-8947-9880F1B66A29}" presName="textRect" presStyleLbl="revTx" presStyleIdx="0" presStyleCnt="5">
        <dgm:presLayoutVars>
          <dgm:chMax val="1"/>
          <dgm:chPref val="1"/>
        </dgm:presLayoutVars>
      </dgm:prSet>
      <dgm:spPr/>
    </dgm:pt>
    <dgm:pt modelId="{4691C589-6B94-47FE-B4A8-8FDC78030127}" type="pres">
      <dgm:prSet presAssocID="{41C67C25-A30D-482F-BC51-FB1F073C0B41}" presName="sibTrans" presStyleCnt="0"/>
      <dgm:spPr/>
    </dgm:pt>
    <dgm:pt modelId="{44A20150-FDB5-474B-B0E6-6BC6FC5941D1}" type="pres">
      <dgm:prSet presAssocID="{879B2EB0-CC6D-4293-BD19-1CA5BCD588FF}" presName="compNode" presStyleCnt="0"/>
      <dgm:spPr/>
    </dgm:pt>
    <dgm:pt modelId="{8B6E5BC5-CE4D-447C-8B6C-B3FE73A942B0}" type="pres">
      <dgm:prSet presAssocID="{879B2EB0-CC6D-4293-BD19-1CA5BCD588F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00CE70C8-6C50-4E0B-897D-6ED724ECBC94}" type="pres">
      <dgm:prSet presAssocID="{879B2EB0-CC6D-4293-BD19-1CA5BCD588FF}" presName="spaceRect" presStyleCnt="0"/>
      <dgm:spPr/>
    </dgm:pt>
    <dgm:pt modelId="{861FEEB9-0EB2-45C8-A06A-CE7E7306D7B2}" type="pres">
      <dgm:prSet presAssocID="{879B2EB0-CC6D-4293-BD19-1CA5BCD588FF}" presName="textRect" presStyleLbl="revTx" presStyleIdx="1" presStyleCnt="5">
        <dgm:presLayoutVars>
          <dgm:chMax val="1"/>
          <dgm:chPref val="1"/>
        </dgm:presLayoutVars>
      </dgm:prSet>
      <dgm:spPr/>
    </dgm:pt>
    <dgm:pt modelId="{C42A6198-1B1D-49B0-B4CE-7401EC42F618}" type="pres">
      <dgm:prSet presAssocID="{D87613F5-D75E-4627-9C77-464E677AA508}" presName="sibTrans" presStyleCnt="0"/>
      <dgm:spPr/>
    </dgm:pt>
    <dgm:pt modelId="{87CC6D16-3775-4A5E-A1CD-C8A48743874D}" type="pres">
      <dgm:prSet presAssocID="{337BCE30-E500-4C26-9ACC-2609F178DFEB}" presName="compNode" presStyleCnt="0"/>
      <dgm:spPr/>
    </dgm:pt>
    <dgm:pt modelId="{AE2C1A62-ABF2-4A4F-8594-29452DA8EF3E}" type="pres">
      <dgm:prSet presAssocID="{337BCE30-E500-4C26-9ACC-2609F178DFE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5A69DF1D-0226-4442-9D20-759B7C06FC96}" type="pres">
      <dgm:prSet presAssocID="{337BCE30-E500-4C26-9ACC-2609F178DFEB}" presName="spaceRect" presStyleCnt="0"/>
      <dgm:spPr/>
    </dgm:pt>
    <dgm:pt modelId="{9A278CB2-CEBE-4065-A786-1B0A1A675DB6}" type="pres">
      <dgm:prSet presAssocID="{337BCE30-E500-4C26-9ACC-2609F178DFEB}" presName="textRect" presStyleLbl="revTx" presStyleIdx="2" presStyleCnt="5">
        <dgm:presLayoutVars>
          <dgm:chMax val="1"/>
          <dgm:chPref val="1"/>
        </dgm:presLayoutVars>
      </dgm:prSet>
      <dgm:spPr/>
    </dgm:pt>
    <dgm:pt modelId="{4EE81D77-0156-4799-93BC-4B9CB474BFC4}" type="pres">
      <dgm:prSet presAssocID="{D0C5B17D-149A-4DD7-962B-08094FCE4383}" presName="sibTrans" presStyleCnt="0"/>
      <dgm:spPr/>
    </dgm:pt>
    <dgm:pt modelId="{4F70D7E7-9FCA-49C9-BAF3-A99517B2673E}" type="pres">
      <dgm:prSet presAssocID="{CD35F862-4E28-4F66-8880-2EFB0F1E8215}" presName="compNode" presStyleCnt="0"/>
      <dgm:spPr/>
    </dgm:pt>
    <dgm:pt modelId="{B5CCDB54-DE56-43A6-9577-A9D329DD1FB9}" type="pres">
      <dgm:prSet presAssocID="{CD35F862-4E28-4F66-8880-2EFB0F1E821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ngry Face with No Fill"/>
        </a:ext>
      </dgm:extLst>
    </dgm:pt>
    <dgm:pt modelId="{8C79F368-07EF-49AB-8BA9-1AADABFB4B25}" type="pres">
      <dgm:prSet presAssocID="{CD35F862-4E28-4F66-8880-2EFB0F1E8215}" presName="spaceRect" presStyleCnt="0"/>
      <dgm:spPr/>
    </dgm:pt>
    <dgm:pt modelId="{16B9F09C-152B-4D81-85EC-ACE7166A1E56}" type="pres">
      <dgm:prSet presAssocID="{CD35F862-4E28-4F66-8880-2EFB0F1E8215}" presName="textRect" presStyleLbl="revTx" presStyleIdx="3" presStyleCnt="5">
        <dgm:presLayoutVars>
          <dgm:chMax val="1"/>
          <dgm:chPref val="1"/>
        </dgm:presLayoutVars>
      </dgm:prSet>
      <dgm:spPr/>
    </dgm:pt>
    <dgm:pt modelId="{64BDBA18-270A-4C7D-B3FD-F41091E27CA7}" type="pres">
      <dgm:prSet presAssocID="{59FDF5E0-6E75-420F-8FE3-0FD4FECFBC81}" presName="sibTrans" presStyleCnt="0"/>
      <dgm:spPr/>
    </dgm:pt>
    <dgm:pt modelId="{9700A4BC-3F89-450F-B7C3-26B2902B9816}" type="pres">
      <dgm:prSet presAssocID="{A6074D6F-52C0-4B51-8BB1-2B96B3B19AA9}" presName="compNode" presStyleCnt="0"/>
      <dgm:spPr/>
    </dgm:pt>
    <dgm:pt modelId="{EC4A2585-7CE4-4FCE-9D18-25C0FDB04913}" type="pres">
      <dgm:prSet presAssocID="{A6074D6F-52C0-4B51-8BB1-2B96B3B19AA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6B521C85-F029-45FD-B6F8-0D98A7FC89E4}" type="pres">
      <dgm:prSet presAssocID="{A6074D6F-52C0-4B51-8BB1-2B96B3B19AA9}" presName="spaceRect" presStyleCnt="0"/>
      <dgm:spPr/>
    </dgm:pt>
    <dgm:pt modelId="{53B08778-ED60-43C7-A275-AE38B390E217}" type="pres">
      <dgm:prSet presAssocID="{A6074D6F-52C0-4B51-8BB1-2B96B3B19AA9}" presName="textRect" presStyleLbl="revTx" presStyleIdx="4" presStyleCnt="5">
        <dgm:presLayoutVars>
          <dgm:chMax val="1"/>
          <dgm:chPref val="1"/>
        </dgm:presLayoutVars>
      </dgm:prSet>
      <dgm:spPr/>
    </dgm:pt>
  </dgm:ptLst>
  <dgm:cxnLst>
    <dgm:cxn modelId="{420AC224-177E-4AEB-961A-E549CB6D8B29}" srcId="{656F730A-B490-480D-959F-806123CF7AA8}" destId="{CD35F862-4E28-4F66-8880-2EFB0F1E8215}" srcOrd="3" destOrd="0" parTransId="{77516367-C568-48C2-BE4C-1E97FEEA60ED}" sibTransId="{59FDF5E0-6E75-420F-8FE3-0FD4FECFBC81}"/>
    <dgm:cxn modelId="{D3EB312F-1547-4FB9-8413-D5D4C5A2E0D5}" srcId="{656F730A-B490-480D-959F-806123CF7AA8}" destId="{A6074D6F-52C0-4B51-8BB1-2B96B3B19AA9}" srcOrd="4" destOrd="0" parTransId="{1C2D09A0-0561-4606-A055-DA98EE750565}" sibTransId="{43D904CF-3C29-46F3-9A81-0A1619F0D6A1}"/>
    <dgm:cxn modelId="{EF54755F-EDA6-4B0B-8B6B-6D5D376EE5EF}" srcId="{656F730A-B490-480D-959F-806123CF7AA8}" destId="{337BCE30-E500-4C26-9ACC-2609F178DFEB}" srcOrd="2" destOrd="0" parTransId="{EA0105CF-FFC6-4CB3-86BB-7D34DD7AE112}" sibTransId="{D0C5B17D-149A-4DD7-962B-08094FCE4383}"/>
    <dgm:cxn modelId="{5C2D2B4D-7EE6-472E-A87D-EF83761BBC31}" srcId="{656F730A-B490-480D-959F-806123CF7AA8}" destId="{63029F34-D9EE-4482-8947-9880F1B66A29}" srcOrd="0" destOrd="0" parTransId="{2E70AD71-E84E-456B-AB67-CBCE87F81827}" sibTransId="{41C67C25-A30D-482F-BC51-FB1F073C0B41}"/>
    <dgm:cxn modelId="{0CC6D871-3033-4744-A508-6B0F70E7B301}" type="presOf" srcId="{63029F34-D9EE-4482-8947-9880F1B66A29}" destId="{3707DCB0-4345-45D9-9917-1AF374EF28C2}" srcOrd="0" destOrd="0" presId="urn:microsoft.com/office/officeart/2018/2/layout/IconLabelList"/>
    <dgm:cxn modelId="{D9E635A2-5139-43C9-8D50-01662A17BE3D}" type="presOf" srcId="{A6074D6F-52C0-4B51-8BB1-2B96B3B19AA9}" destId="{53B08778-ED60-43C7-A275-AE38B390E217}" srcOrd="0" destOrd="0" presId="urn:microsoft.com/office/officeart/2018/2/layout/IconLabelList"/>
    <dgm:cxn modelId="{C0A4A4A3-1E96-4A7C-A880-CD31A5434785}" srcId="{656F730A-B490-480D-959F-806123CF7AA8}" destId="{879B2EB0-CC6D-4293-BD19-1CA5BCD588FF}" srcOrd="1" destOrd="0" parTransId="{A2DDBBE5-8499-4240-8003-ABA96884B88E}" sibTransId="{D87613F5-D75E-4627-9C77-464E677AA508}"/>
    <dgm:cxn modelId="{0D1CD4A4-4CA2-4101-AAC2-10FD70CEA7D1}" type="presOf" srcId="{337BCE30-E500-4C26-9ACC-2609F178DFEB}" destId="{9A278CB2-CEBE-4065-A786-1B0A1A675DB6}" srcOrd="0" destOrd="0" presId="urn:microsoft.com/office/officeart/2018/2/layout/IconLabelList"/>
    <dgm:cxn modelId="{E62AE7AB-8AFE-4536-A37A-EFDAEF3167F9}" type="presOf" srcId="{656F730A-B490-480D-959F-806123CF7AA8}" destId="{9B89DEFF-06BB-4E8D-A97C-6B7CA3446BC0}" srcOrd="0" destOrd="0" presId="urn:microsoft.com/office/officeart/2018/2/layout/IconLabelList"/>
    <dgm:cxn modelId="{40BD9FFC-5A40-4542-A478-03378156878D}" type="presOf" srcId="{879B2EB0-CC6D-4293-BD19-1CA5BCD588FF}" destId="{861FEEB9-0EB2-45C8-A06A-CE7E7306D7B2}" srcOrd="0" destOrd="0" presId="urn:microsoft.com/office/officeart/2018/2/layout/IconLabelList"/>
    <dgm:cxn modelId="{7BDC92FD-BB6E-43E6-80FD-DD6C50249AAC}" type="presOf" srcId="{CD35F862-4E28-4F66-8880-2EFB0F1E8215}" destId="{16B9F09C-152B-4D81-85EC-ACE7166A1E56}" srcOrd="0" destOrd="0" presId="urn:microsoft.com/office/officeart/2018/2/layout/IconLabelList"/>
    <dgm:cxn modelId="{DA5A345D-22AC-4C95-BDFA-1B45D97A7F67}" type="presParOf" srcId="{9B89DEFF-06BB-4E8D-A97C-6B7CA3446BC0}" destId="{A71F3E6D-EB3A-4331-952F-36354A7A4CE9}" srcOrd="0" destOrd="0" presId="urn:microsoft.com/office/officeart/2018/2/layout/IconLabelList"/>
    <dgm:cxn modelId="{7BB0A438-304C-4D25-8856-31832921A312}" type="presParOf" srcId="{A71F3E6D-EB3A-4331-952F-36354A7A4CE9}" destId="{971A5E0D-947C-4B48-A5D7-45AA37857A57}" srcOrd="0" destOrd="0" presId="urn:microsoft.com/office/officeart/2018/2/layout/IconLabelList"/>
    <dgm:cxn modelId="{9CD7558B-7E5B-40F6-88A7-595921143A06}" type="presParOf" srcId="{A71F3E6D-EB3A-4331-952F-36354A7A4CE9}" destId="{D6907BA7-8C04-4C26-8E0B-B9C94F4D3916}" srcOrd="1" destOrd="0" presId="urn:microsoft.com/office/officeart/2018/2/layout/IconLabelList"/>
    <dgm:cxn modelId="{9C621404-ACAC-4481-BC04-2F90EB09202B}" type="presParOf" srcId="{A71F3E6D-EB3A-4331-952F-36354A7A4CE9}" destId="{3707DCB0-4345-45D9-9917-1AF374EF28C2}" srcOrd="2" destOrd="0" presId="urn:microsoft.com/office/officeart/2018/2/layout/IconLabelList"/>
    <dgm:cxn modelId="{885C74D3-AC08-440E-9A1C-157C882C40FE}" type="presParOf" srcId="{9B89DEFF-06BB-4E8D-A97C-6B7CA3446BC0}" destId="{4691C589-6B94-47FE-B4A8-8FDC78030127}" srcOrd="1" destOrd="0" presId="urn:microsoft.com/office/officeart/2018/2/layout/IconLabelList"/>
    <dgm:cxn modelId="{0F09BCA3-DFF1-4AFF-9751-823F4C2D7AEF}" type="presParOf" srcId="{9B89DEFF-06BB-4E8D-A97C-6B7CA3446BC0}" destId="{44A20150-FDB5-474B-B0E6-6BC6FC5941D1}" srcOrd="2" destOrd="0" presId="urn:microsoft.com/office/officeart/2018/2/layout/IconLabelList"/>
    <dgm:cxn modelId="{463B2EC3-202E-45E8-AF3E-B589C5C34D9A}" type="presParOf" srcId="{44A20150-FDB5-474B-B0E6-6BC6FC5941D1}" destId="{8B6E5BC5-CE4D-447C-8B6C-B3FE73A942B0}" srcOrd="0" destOrd="0" presId="urn:microsoft.com/office/officeart/2018/2/layout/IconLabelList"/>
    <dgm:cxn modelId="{B53277ED-35FB-4A4A-B9C6-50AB8AFBED40}" type="presParOf" srcId="{44A20150-FDB5-474B-B0E6-6BC6FC5941D1}" destId="{00CE70C8-6C50-4E0B-897D-6ED724ECBC94}" srcOrd="1" destOrd="0" presId="urn:microsoft.com/office/officeart/2018/2/layout/IconLabelList"/>
    <dgm:cxn modelId="{43E67E83-1774-46D4-A9A3-B1128C2636D7}" type="presParOf" srcId="{44A20150-FDB5-474B-B0E6-6BC6FC5941D1}" destId="{861FEEB9-0EB2-45C8-A06A-CE7E7306D7B2}" srcOrd="2" destOrd="0" presId="urn:microsoft.com/office/officeart/2018/2/layout/IconLabelList"/>
    <dgm:cxn modelId="{FAE8BEFA-D39E-40EF-9D0A-CED17B877904}" type="presParOf" srcId="{9B89DEFF-06BB-4E8D-A97C-6B7CA3446BC0}" destId="{C42A6198-1B1D-49B0-B4CE-7401EC42F618}" srcOrd="3" destOrd="0" presId="urn:microsoft.com/office/officeart/2018/2/layout/IconLabelList"/>
    <dgm:cxn modelId="{4A7695B1-6A9D-435E-90D5-D32F29D11E13}" type="presParOf" srcId="{9B89DEFF-06BB-4E8D-A97C-6B7CA3446BC0}" destId="{87CC6D16-3775-4A5E-A1CD-C8A48743874D}" srcOrd="4" destOrd="0" presId="urn:microsoft.com/office/officeart/2018/2/layout/IconLabelList"/>
    <dgm:cxn modelId="{1BEA31CA-0200-4ACD-A625-3C77F7C13F49}" type="presParOf" srcId="{87CC6D16-3775-4A5E-A1CD-C8A48743874D}" destId="{AE2C1A62-ABF2-4A4F-8594-29452DA8EF3E}" srcOrd="0" destOrd="0" presId="urn:microsoft.com/office/officeart/2018/2/layout/IconLabelList"/>
    <dgm:cxn modelId="{FD767F9A-29B9-454B-A12F-C2871EB062DC}" type="presParOf" srcId="{87CC6D16-3775-4A5E-A1CD-C8A48743874D}" destId="{5A69DF1D-0226-4442-9D20-759B7C06FC96}" srcOrd="1" destOrd="0" presId="urn:microsoft.com/office/officeart/2018/2/layout/IconLabelList"/>
    <dgm:cxn modelId="{62055F93-661D-46EB-8BA7-BBFBC5D22941}" type="presParOf" srcId="{87CC6D16-3775-4A5E-A1CD-C8A48743874D}" destId="{9A278CB2-CEBE-4065-A786-1B0A1A675DB6}" srcOrd="2" destOrd="0" presId="urn:microsoft.com/office/officeart/2018/2/layout/IconLabelList"/>
    <dgm:cxn modelId="{C76C3B3B-2D8B-45B8-B5CC-279FB43BA99C}" type="presParOf" srcId="{9B89DEFF-06BB-4E8D-A97C-6B7CA3446BC0}" destId="{4EE81D77-0156-4799-93BC-4B9CB474BFC4}" srcOrd="5" destOrd="0" presId="urn:microsoft.com/office/officeart/2018/2/layout/IconLabelList"/>
    <dgm:cxn modelId="{1FF6D15D-0D6C-4716-8AED-DB1EAAD85BAD}" type="presParOf" srcId="{9B89DEFF-06BB-4E8D-A97C-6B7CA3446BC0}" destId="{4F70D7E7-9FCA-49C9-BAF3-A99517B2673E}" srcOrd="6" destOrd="0" presId="urn:microsoft.com/office/officeart/2018/2/layout/IconLabelList"/>
    <dgm:cxn modelId="{E09E9E94-1652-4E85-AC0D-256B47BD48B4}" type="presParOf" srcId="{4F70D7E7-9FCA-49C9-BAF3-A99517B2673E}" destId="{B5CCDB54-DE56-43A6-9577-A9D329DD1FB9}" srcOrd="0" destOrd="0" presId="urn:microsoft.com/office/officeart/2018/2/layout/IconLabelList"/>
    <dgm:cxn modelId="{CFB63FFD-C488-49E4-BAAC-9805FE3601B4}" type="presParOf" srcId="{4F70D7E7-9FCA-49C9-BAF3-A99517B2673E}" destId="{8C79F368-07EF-49AB-8BA9-1AADABFB4B25}" srcOrd="1" destOrd="0" presId="urn:microsoft.com/office/officeart/2018/2/layout/IconLabelList"/>
    <dgm:cxn modelId="{DDB11E46-9E5D-4BDD-BCD9-E6BEE8F6956C}" type="presParOf" srcId="{4F70D7E7-9FCA-49C9-BAF3-A99517B2673E}" destId="{16B9F09C-152B-4D81-85EC-ACE7166A1E56}" srcOrd="2" destOrd="0" presId="urn:microsoft.com/office/officeart/2018/2/layout/IconLabelList"/>
    <dgm:cxn modelId="{BEDDE7A4-90EE-4284-BB14-5F42E0573F3B}" type="presParOf" srcId="{9B89DEFF-06BB-4E8D-A97C-6B7CA3446BC0}" destId="{64BDBA18-270A-4C7D-B3FD-F41091E27CA7}" srcOrd="7" destOrd="0" presId="urn:microsoft.com/office/officeart/2018/2/layout/IconLabelList"/>
    <dgm:cxn modelId="{2E8C74F3-781C-437F-ADD2-55EBB88E438A}" type="presParOf" srcId="{9B89DEFF-06BB-4E8D-A97C-6B7CA3446BC0}" destId="{9700A4BC-3F89-450F-B7C3-26B2902B9816}" srcOrd="8" destOrd="0" presId="urn:microsoft.com/office/officeart/2018/2/layout/IconLabelList"/>
    <dgm:cxn modelId="{C629FFE2-B4ED-424F-9CA1-75C60CF07873}" type="presParOf" srcId="{9700A4BC-3F89-450F-B7C3-26B2902B9816}" destId="{EC4A2585-7CE4-4FCE-9D18-25C0FDB04913}" srcOrd="0" destOrd="0" presId="urn:microsoft.com/office/officeart/2018/2/layout/IconLabelList"/>
    <dgm:cxn modelId="{18DFDE59-ED7E-428B-BD76-EE2C6171AE76}" type="presParOf" srcId="{9700A4BC-3F89-450F-B7C3-26B2902B9816}" destId="{6B521C85-F029-45FD-B6F8-0D98A7FC89E4}" srcOrd="1" destOrd="0" presId="urn:microsoft.com/office/officeart/2018/2/layout/IconLabelList"/>
    <dgm:cxn modelId="{91E391E3-D300-4AD3-AC3A-72C48FFF8893}" type="presParOf" srcId="{9700A4BC-3F89-450F-B7C3-26B2902B9816}" destId="{53B08778-ED60-43C7-A275-AE38B390E21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EAB5ED-CE8D-4571-8856-1EFF5DF39FD6}"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9AA80BAB-CA3A-463C-BABB-1273730093A4}">
      <dgm:prSet/>
      <dgm:spPr/>
      <dgm:t>
        <a:bodyPr/>
        <a:lstStyle/>
        <a:p>
          <a:r>
            <a:rPr lang="en-US" dirty="0"/>
            <a:t>Remember, you can't care for others if you don't take care of yourself</a:t>
          </a:r>
        </a:p>
      </dgm:t>
    </dgm:pt>
    <dgm:pt modelId="{6F1A62E0-4EB1-4583-8363-38F20AAAF85D}" type="parTrans" cxnId="{B08DC194-3729-4B8E-AB98-6A57BEEE1ECD}">
      <dgm:prSet/>
      <dgm:spPr/>
      <dgm:t>
        <a:bodyPr/>
        <a:lstStyle/>
        <a:p>
          <a:endParaRPr lang="en-US"/>
        </a:p>
      </dgm:t>
    </dgm:pt>
    <dgm:pt modelId="{032DDD04-4BA9-49C6-AFC8-A321B1A9BA7F}" type="sibTrans" cxnId="{B08DC194-3729-4B8E-AB98-6A57BEEE1ECD}">
      <dgm:prSet/>
      <dgm:spPr/>
      <dgm:t>
        <a:bodyPr/>
        <a:lstStyle/>
        <a:p>
          <a:endParaRPr lang="en-US"/>
        </a:p>
      </dgm:t>
    </dgm:pt>
    <dgm:pt modelId="{488BE98C-02C0-4405-9BCC-D798E41786B9}">
      <dgm:prSet/>
      <dgm:spPr/>
      <dgm:t>
        <a:bodyPr/>
        <a:lstStyle/>
        <a:p>
          <a:pPr rtl="0"/>
          <a:r>
            <a:rPr lang="en-US" dirty="0"/>
            <a:t>Divide duties with </a:t>
          </a:r>
          <a:r>
            <a:rPr lang="en-US" dirty="0">
              <a:latin typeface="Corbel"/>
            </a:rPr>
            <a:t>colleagues, family</a:t>
          </a:r>
          <a:r>
            <a:rPr lang="en-US" dirty="0"/>
            <a:t>, friends, community groups, faith organizations</a:t>
          </a:r>
        </a:p>
      </dgm:t>
    </dgm:pt>
    <dgm:pt modelId="{B382670E-BA66-46FC-A2D7-7339859563AF}" type="parTrans" cxnId="{64395533-52A5-4C00-84C3-BB1C922E63DE}">
      <dgm:prSet/>
      <dgm:spPr/>
      <dgm:t>
        <a:bodyPr/>
        <a:lstStyle/>
        <a:p>
          <a:endParaRPr lang="en-US"/>
        </a:p>
      </dgm:t>
    </dgm:pt>
    <dgm:pt modelId="{DCAEA168-47E5-45BB-BC6F-BACBCA53F05F}" type="sibTrans" cxnId="{64395533-52A5-4C00-84C3-BB1C922E63DE}">
      <dgm:prSet/>
      <dgm:spPr/>
      <dgm:t>
        <a:bodyPr/>
        <a:lstStyle/>
        <a:p>
          <a:endParaRPr lang="en-US"/>
        </a:p>
      </dgm:t>
    </dgm:pt>
    <dgm:pt modelId="{4A2FB047-CE66-4FCD-83C8-55420FDB1636}">
      <dgm:prSet/>
      <dgm:spPr/>
      <dgm:t>
        <a:bodyPr/>
        <a:lstStyle/>
        <a:p>
          <a:r>
            <a:rPr lang="en-US" dirty="0"/>
            <a:t>Eat, hydrate, sleep, exercise...repeat</a:t>
          </a:r>
        </a:p>
      </dgm:t>
    </dgm:pt>
    <dgm:pt modelId="{3D46D5CF-1393-43B2-A598-CB768E0F0A14}" type="parTrans" cxnId="{50FDBE9E-5325-4BE0-A7C8-ACF61A7F7C55}">
      <dgm:prSet/>
      <dgm:spPr/>
      <dgm:t>
        <a:bodyPr/>
        <a:lstStyle/>
        <a:p>
          <a:endParaRPr lang="en-US"/>
        </a:p>
      </dgm:t>
    </dgm:pt>
    <dgm:pt modelId="{C72C81CA-7979-4F50-A4F4-E6002F00C07B}" type="sibTrans" cxnId="{50FDBE9E-5325-4BE0-A7C8-ACF61A7F7C55}">
      <dgm:prSet/>
      <dgm:spPr/>
      <dgm:t>
        <a:bodyPr/>
        <a:lstStyle/>
        <a:p>
          <a:endParaRPr lang="en-US"/>
        </a:p>
      </dgm:t>
    </dgm:pt>
    <dgm:pt modelId="{83234262-A828-4094-8DC6-62E0E46993CE}">
      <dgm:prSet/>
      <dgm:spPr/>
      <dgm:t>
        <a:bodyPr/>
        <a:lstStyle/>
        <a:p>
          <a:r>
            <a:rPr lang="en-US" dirty="0"/>
            <a:t>Take breaks, have some fun</a:t>
          </a:r>
        </a:p>
      </dgm:t>
    </dgm:pt>
    <dgm:pt modelId="{2E8F1763-0D08-4419-84E0-6B2EF9DC5C0A}" type="parTrans" cxnId="{27E2E56A-B451-4E18-8CEF-DEF23695F1FC}">
      <dgm:prSet/>
      <dgm:spPr/>
      <dgm:t>
        <a:bodyPr/>
        <a:lstStyle/>
        <a:p>
          <a:endParaRPr lang="en-US"/>
        </a:p>
      </dgm:t>
    </dgm:pt>
    <dgm:pt modelId="{DA68BD56-902F-46B4-AA46-6B66C6D1F359}" type="sibTrans" cxnId="{27E2E56A-B451-4E18-8CEF-DEF23695F1FC}">
      <dgm:prSet/>
      <dgm:spPr/>
      <dgm:t>
        <a:bodyPr/>
        <a:lstStyle/>
        <a:p>
          <a:endParaRPr lang="en-US"/>
        </a:p>
      </dgm:t>
    </dgm:pt>
    <dgm:pt modelId="{52F55AAE-46ED-4467-B9D9-04EC0D27BD25}">
      <dgm:prSet/>
      <dgm:spPr/>
      <dgm:t>
        <a:bodyPr/>
        <a:lstStyle/>
        <a:p>
          <a:r>
            <a:rPr lang="en-US" dirty="0"/>
            <a:t>Connect with others, reach out for support</a:t>
          </a:r>
        </a:p>
      </dgm:t>
    </dgm:pt>
    <dgm:pt modelId="{44736FED-42B7-4BFB-872D-2BF088440D0B}" type="parTrans" cxnId="{1764BB7C-29AA-4CFB-BCAD-4D8A1DFF05C5}">
      <dgm:prSet/>
      <dgm:spPr/>
      <dgm:t>
        <a:bodyPr/>
        <a:lstStyle/>
        <a:p>
          <a:endParaRPr lang="en-US"/>
        </a:p>
      </dgm:t>
    </dgm:pt>
    <dgm:pt modelId="{6E822175-3931-43C1-8A9A-934CA53B07B6}" type="sibTrans" cxnId="{1764BB7C-29AA-4CFB-BCAD-4D8A1DFF05C5}">
      <dgm:prSet/>
      <dgm:spPr/>
      <dgm:t>
        <a:bodyPr/>
        <a:lstStyle/>
        <a:p>
          <a:endParaRPr lang="en-US"/>
        </a:p>
      </dgm:t>
    </dgm:pt>
    <dgm:pt modelId="{22F57C36-175D-4A5F-B9C9-F6F9BFF59E4A}">
      <dgm:prSet phldr="0"/>
      <dgm:spPr/>
      <dgm:t>
        <a:bodyPr/>
        <a:lstStyle/>
        <a:p>
          <a:r>
            <a:rPr lang="en-US" dirty="0">
              <a:latin typeface="Corbel"/>
            </a:rPr>
            <a:t>Ask for (and accept!) help</a:t>
          </a:r>
        </a:p>
      </dgm:t>
    </dgm:pt>
    <dgm:pt modelId="{B7B0F780-9BEA-4208-9CAD-D3A1CA9115A3}" type="parTrans" cxnId="{0125B1CC-C81E-4A6F-90EE-7B709C0BCE6B}">
      <dgm:prSet/>
      <dgm:spPr/>
    </dgm:pt>
    <dgm:pt modelId="{BED45FBC-6F21-4B11-AA0E-44049FBBA876}" type="sibTrans" cxnId="{0125B1CC-C81E-4A6F-90EE-7B709C0BCE6B}">
      <dgm:prSet/>
      <dgm:spPr/>
      <dgm:t>
        <a:bodyPr/>
        <a:lstStyle/>
        <a:p>
          <a:endParaRPr lang="en-US"/>
        </a:p>
      </dgm:t>
    </dgm:pt>
    <dgm:pt modelId="{A2F1A713-3605-4E3B-BD6F-1FF6F06AC596}" type="pres">
      <dgm:prSet presAssocID="{B0EAB5ED-CE8D-4571-8856-1EFF5DF39FD6}" presName="root" presStyleCnt="0">
        <dgm:presLayoutVars>
          <dgm:dir/>
          <dgm:resizeHandles val="exact"/>
        </dgm:presLayoutVars>
      </dgm:prSet>
      <dgm:spPr/>
    </dgm:pt>
    <dgm:pt modelId="{9CB953C5-BA51-43AD-8CF4-C8FF32F37364}" type="pres">
      <dgm:prSet presAssocID="{9AA80BAB-CA3A-463C-BABB-1273730093A4}" presName="compNode" presStyleCnt="0"/>
      <dgm:spPr/>
    </dgm:pt>
    <dgm:pt modelId="{32059247-E84C-4C5E-B71B-593052AFA2E1}" type="pres">
      <dgm:prSet presAssocID="{9AA80BAB-CA3A-463C-BABB-1273730093A4}" presName="bgRect" presStyleLbl="bgShp" presStyleIdx="0" presStyleCnt="6"/>
      <dgm:spPr/>
    </dgm:pt>
    <dgm:pt modelId="{D63281B0-8C23-4C79-B8BA-19D003CBA2E7}" type="pres">
      <dgm:prSet presAssocID="{9AA80BAB-CA3A-463C-BABB-1273730093A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2D447720-ECA6-4D57-9FF5-E860F985C1CD}" type="pres">
      <dgm:prSet presAssocID="{9AA80BAB-CA3A-463C-BABB-1273730093A4}" presName="spaceRect" presStyleCnt="0"/>
      <dgm:spPr/>
    </dgm:pt>
    <dgm:pt modelId="{68911757-7C9E-4C28-84E6-4A5DEF2C1A1F}" type="pres">
      <dgm:prSet presAssocID="{9AA80BAB-CA3A-463C-BABB-1273730093A4}" presName="parTx" presStyleLbl="revTx" presStyleIdx="0" presStyleCnt="6">
        <dgm:presLayoutVars>
          <dgm:chMax val="0"/>
          <dgm:chPref val="0"/>
        </dgm:presLayoutVars>
      </dgm:prSet>
      <dgm:spPr/>
    </dgm:pt>
    <dgm:pt modelId="{36B465C3-0CC3-4CCE-B0FD-E223DD1C4849}" type="pres">
      <dgm:prSet presAssocID="{032DDD04-4BA9-49C6-AFC8-A321B1A9BA7F}" presName="sibTrans" presStyleCnt="0"/>
      <dgm:spPr/>
    </dgm:pt>
    <dgm:pt modelId="{5973C87F-3FE8-4E14-B06D-CAC67F682A39}" type="pres">
      <dgm:prSet presAssocID="{488BE98C-02C0-4405-9BCC-D798E41786B9}" presName="compNode" presStyleCnt="0"/>
      <dgm:spPr/>
    </dgm:pt>
    <dgm:pt modelId="{98B8A293-3D0D-4807-BC19-7E39448EFEB0}" type="pres">
      <dgm:prSet presAssocID="{488BE98C-02C0-4405-9BCC-D798E41786B9}" presName="bgRect" presStyleLbl="bgShp" presStyleIdx="1" presStyleCnt="6"/>
      <dgm:spPr/>
    </dgm:pt>
    <dgm:pt modelId="{A6329A87-244F-4D8E-BC7B-F2274FFBBEEC}" type="pres">
      <dgm:prSet presAssocID="{488BE98C-02C0-4405-9BCC-D798E41786B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17E92024-CC84-47C2-9FF7-A8E7B714B002}" type="pres">
      <dgm:prSet presAssocID="{488BE98C-02C0-4405-9BCC-D798E41786B9}" presName="spaceRect" presStyleCnt="0"/>
      <dgm:spPr/>
    </dgm:pt>
    <dgm:pt modelId="{F54CBDE7-F00A-4B5A-98D3-4D3AD1A22D2C}" type="pres">
      <dgm:prSet presAssocID="{488BE98C-02C0-4405-9BCC-D798E41786B9}" presName="parTx" presStyleLbl="revTx" presStyleIdx="1" presStyleCnt="6">
        <dgm:presLayoutVars>
          <dgm:chMax val="0"/>
          <dgm:chPref val="0"/>
        </dgm:presLayoutVars>
      </dgm:prSet>
      <dgm:spPr/>
    </dgm:pt>
    <dgm:pt modelId="{A4E01F87-D050-472B-A202-DFE0C4325C72}" type="pres">
      <dgm:prSet presAssocID="{DCAEA168-47E5-45BB-BC6F-BACBCA53F05F}" presName="sibTrans" presStyleCnt="0"/>
      <dgm:spPr/>
    </dgm:pt>
    <dgm:pt modelId="{E4F4A586-4F3D-46B9-A061-78C5E90E6EA1}" type="pres">
      <dgm:prSet presAssocID="{4A2FB047-CE66-4FCD-83C8-55420FDB1636}" presName="compNode" presStyleCnt="0"/>
      <dgm:spPr/>
    </dgm:pt>
    <dgm:pt modelId="{ED32E841-6124-4B34-91B6-8DD5A575B77D}" type="pres">
      <dgm:prSet presAssocID="{4A2FB047-CE66-4FCD-83C8-55420FDB1636}" presName="bgRect" presStyleLbl="bgShp" presStyleIdx="2" presStyleCnt="6"/>
      <dgm:spPr/>
    </dgm:pt>
    <dgm:pt modelId="{E2181F66-DF37-49F0-821D-C14475AE1438}" type="pres">
      <dgm:prSet presAssocID="{4A2FB047-CE66-4FCD-83C8-55420FDB163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Hand with Plant"/>
        </a:ext>
      </dgm:extLst>
    </dgm:pt>
    <dgm:pt modelId="{36B01EC8-DE06-45BD-83D4-95B0D2050C3A}" type="pres">
      <dgm:prSet presAssocID="{4A2FB047-CE66-4FCD-83C8-55420FDB1636}" presName="spaceRect" presStyleCnt="0"/>
      <dgm:spPr/>
    </dgm:pt>
    <dgm:pt modelId="{29F1FB69-CAA8-48B1-BA23-79BB359D0194}" type="pres">
      <dgm:prSet presAssocID="{4A2FB047-CE66-4FCD-83C8-55420FDB1636}" presName="parTx" presStyleLbl="revTx" presStyleIdx="2" presStyleCnt="6">
        <dgm:presLayoutVars>
          <dgm:chMax val="0"/>
          <dgm:chPref val="0"/>
        </dgm:presLayoutVars>
      </dgm:prSet>
      <dgm:spPr/>
    </dgm:pt>
    <dgm:pt modelId="{D996E0E4-9AEC-4F73-9CAD-ECCAEC78CCEF}" type="pres">
      <dgm:prSet presAssocID="{C72C81CA-7979-4F50-A4F4-E6002F00C07B}" presName="sibTrans" presStyleCnt="0"/>
      <dgm:spPr/>
    </dgm:pt>
    <dgm:pt modelId="{FEFB264C-F64E-4981-8C0E-F28B66A5A1CF}" type="pres">
      <dgm:prSet presAssocID="{83234262-A828-4094-8DC6-62E0E46993CE}" presName="compNode" presStyleCnt="0"/>
      <dgm:spPr/>
    </dgm:pt>
    <dgm:pt modelId="{8C6D9FA9-C1FA-458B-824C-AF5F75B7B834}" type="pres">
      <dgm:prSet presAssocID="{83234262-A828-4094-8DC6-62E0E46993CE}" presName="bgRect" presStyleLbl="bgShp" presStyleIdx="3" presStyleCnt="6"/>
      <dgm:spPr/>
    </dgm:pt>
    <dgm:pt modelId="{302AD834-B3B4-45DC-AA76-0B42947E118E}" type="pres">
      <dgm:prSet presAssocID="{83234262-A828-4094-8DC6-62E0E46993C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nce"/>
        </a:ext>
      </dgm:extLst>
    </dgm:pt>
    <dgm:pt modelId="{3F71552C-60A5-4A48-BB8E-97967AB9598D}" type="pres">
      <dgm:prSet presAssocID="{83234262-A828-4094-8DC6-62E0E46993CE}" presName="spaceRect" presStyleCnt="0"/>
      <dgm:spPr/>
    </dgm:pt>
    <dgm:pt modelId="{2027BF9C-76E9-4C42-A0A3-18333D6A2FE0}" type="pres">
      <dgm:prSet presAssocID="{83234262-A828-4094-8DC6-62E0E46993CE}" presName="parTx" presStyleLbl="revTx" presStyleIdx="3" presStyleCnt="6">
        <dgm:presLayoutVars>
          <dgm:chMax val="0"/>
          <dgm:chPref val="0"/>
        </dgm:presLayoutVars>
      </dgm:prSet>
      <dgm:spPr/>
    </dgm:pt>
    <dgm:pt modelId="{D1F55E27-89AD-461C-8B4A-7DE9A4B4C09C}" type="pres">
      <dgm:prSet presAssocID="{DA68BD56-902F-46B4-AA46-6B66C6D1F359}" presName="sibTrans" presStyleCnt="0"/>
      <dgm:spPr/>
    </dgm:pt>
    <dgm:pt modelId="{0C0CA2BF-CDEF-4F1A-9CDC-5DDD28E8B236}" type="pres">
      <dgm:prSet presAssocID="{52F55AAE-46ED-4467-B9D9-04EC0D27BD25}" presName="compNode" presStyleCnt="0"/>
      <dgm:spPr/>
    </dgm:pt>
    <dgm:pt modelId="{DFEFEC92-F3E1-44C3-8EC4-3BB175599971}" type="pres">
      <dgm:prSet presAssocID="{52F55AAE-46ED-4467-B9D9-04EC0D27BD25}" presName="bgRect" presStyleLbl="bgShp" presStyleIdx="4" presStyleCnt="6"/>
      <dgm:spPr/>
    </dgm:pt>
    <dgm:pt modelId="{1B9C7444-50D9-40F8-878D-8AD2405524E1}" type="pres">
      <dgm:prSet presAssocID="{52F55AAE-46ED-4467-B9D9-04EC0D27BD2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ocial Network"/>
        </a:ext>
      </dgm:extLst>
    </dgm:pt>
    <dgm:pt modelId="{FBD04A21-00A2-4E89-A8C2-EE1E9792B754}" type="pres">
      <dgm:prSet presAssocID="{52F55AAE-46ED-4467-B9D9-04EC0D27BD25}" presName="spaceRect" presStyleCnt="0"/>
      <dgm:spPr/>
    </dgm:pt>
    <dgm:pt modelId="{3957311C-F1DF-4D38-9DCF-F03CC533F03D}" type="pres">
      <dgm:prSet presAssocID="{52F55AAE-46ED-4467-B9D9-04EC0D27BD25}" presName="parTx" presStyleLbl="revTx" presStyleIdx="4" presStyleCnt="6">
        <dgm:presLayoutVars>
          <dgm:chMax val="0"/>
          <dgm:chPref val="0"/>
        </dgm:presLayoutVars>
      </dgm:prSet>
      <dgm:spPr/>
    </dgm:pt>
    <dgm:pt modelId="{F45438C5-C7C0-48ED-A973-647F268B3637}" type="pres">
      <dgm:prSet presAssocID="{6E822175-3931-43C1-8A9A-934CA53B07B6}" presName="sibTrans" presStyleCnt="0"/>
      <dgm:spPr/>
    </dgm:pt>
    <dgm:pt modelId="{DDF2E73A-4697-443E-A107-CE1364D727D0}" type="pres">
      <dgm:prSet presAssocID="{22F57C36-175D-4A5F-B9C9-F6F9BFF59E4A}" presName="compNode" presStyleCnt="0"/>
      <dgm:spPr/>
    </dgm:pt>
    <dgm:pt modelId="{8CF031D4-1E77-4E5D-9D58-4844D1D8A1BF}" type="pres">
      <dgm:prSet presAssocID="{22F57C36-175D-4A5F-B9C9-F6F9BFF59E4A}" presName="bgRect" presStyleLbl="bgShp" presStyleIdx="5" presStyleCnt="6"/>
      <dgm:spPr/>
    </dgm:pt>
    <dgm:pt modelId="{7ABF637D-1A90-4135-87E1-24E2747EBB0C}" type="pres">
      <dgm:prSet presAssocID="{22F57C36-175D-4A5F-B9C9-F6F9BFF59E4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rotecting Hand"/>
        </a:ext>
      </dgm:extLst>
    </dgm:pt>
    <dgm:pt modelId="{A858EB9C-3BFC-4095-94A4-12DD36859CEB}" type="pres">
      <dgm:prSet presAssocID="{22F57C36-175D-4A5F-B9C9-F6F9BFF59E4A}" presName="spaceRect" presStyleCnt="0"/>
      <dgm:spPr/>
    </dgm:pt>
    <dgm:pt modelId="{29F32148-C164-4C85-AA93-29EB7AC23102}" type="pres">
      <dgm:prSet presAssocID="{22F57C36-175D-4A5F-B9C9-F6F9BFF59E4A}" presName="parTx" presStyleLbl="revTx" presStyleIdx="5" presStyleCnt="6">
        <dgm:presLayoutVars>
          <dgm:chMax val="0"/>
          <dgm:chPref val="0"/>
        </dgm:presLayoutVars>
      </dgm:prSet>
      <dgm:spPr/>
    </dgm:pt>
  </dgm:ptLst>
  <dgm:cxnLst>
    <dgm:cxn modelId="{64395533-52A5-4C00-84C3-BB1C922E63DE}" srcId="{B0EAB5ED-CE8D-4571-8856-1EFF5DF39FD6}" destId="{488BE98C-02C0-4405-9BCC-D798E41786B9}" srcOrd="1" destOrd="0" parTransId="{B382670E-BA66-46FC-A2D7-7339859563AF}" sibTransId="{DCAEA168-47E5-45BB-BC6F-BACBCA53F05F}"/>
    <dgm:cxn modelId="{37423035-CC93-46B0-A4DF-194103677BFA}" type="presOf" srcId="{B0EAB5ED-CE8D-4571-8856-1EFF5DF39FD6}" destId="{A2F1A713-3605-4E3B-BD6F-1FF6F06AC596}" srcOrd="0" destOrd="0" presId="urn:microsoft.com/office/officeart/2018/2/layout/IconVerticalSolidList"/>
    <dgm:cxn modelId="{A1E7653D-F0F0-4EBA-960E-70E1DF5F6FAD}" type="presOf" srcId="{9AA80BAB-CA3A-463C-BABB-1273730093A4}" destId="{68911757-7C9E-4C28-84E6-4A5DEF2C1A1F}" srcOrd="0" destOrd="0" presId="urn:microsoft.com/office/officeart/2018/2/layout/IconVerticalSolidList"/>
    <dgm:cxn modelId="{BB287340-3DC1-4A2D-8D30-A82702FC9A2D}" type="presOf" srcId="{22F57C36-175D-4A5F-B9C9-F6F9BFF59E4A}" destId="{29F32148-C164-4C85-AA93-29EB7AC23102}" srcOrd="0" destOrd="0" presId="urn:microsoft.com/office/officeart/2018/2/layout/IconVerticalSolidList"/>
    <dgm:cxn modelId="{27E2E56A-B451-4E18-8CEF-DEF23695F1FC}" srcId="{B0EAB5ED-CE8D-4571-8856-1EFF5DF39FD6}" destId="{83234262-A828-4094-8DC6-62E0E46993CE}" srcOrd="3" destOrd="0" parTransId="{2E8F1763-0D08-4419-84E0-6B2EF9DC5C0A}" sibTransId="{DA68BD56-902F-46B4-AA46-6B66C6D1F359}"/>
    <dgm:cxn modelId="{4450D274-778B-4FC9-9676-5D172F49D9A4}" type="presOf" srcId="{488BE98C-02C0-4405-9BCC-D798E41786B9}" destId="{F54CBDE7-F00A-4B5A-98D3-4D3AD1A22D2C}" srcOrd="0" destOrd="0" presId="urn:microsoft.com/office/officeart/2018/2/layout/IconVerticalSolidList"/>
    <dgm:cxn modelId="{1764BB7C-29AA-4CFB-BCAD-4D8A1DFF05C5}" srcId="{B0EAB5ED-CE8D-4571-8856-1EFF5DF39FD6}" destId="{52F55AAE-46ED-4467-B9D9-04EC0D27BD25}" srcOrd="4" destOrd="0" parTransId="{44736FED-42B7-4BFB-872D-2BF088440D0B}" sibTransId="{6E822175-3931-43C1-8A9A-934CA53B07B6}"/>
    <dgm:cxn modelId="{B08DC194-3729-4B8E-AB98-6A57BEEE1ECD}" srcId="{B0EAB5ED-CE8D-4571-8856-1EFF5DF39FD6}" destId="{9AA80BAB-CA3A-463C-BABB-1273730093A4}" srcOrd="0" destOrd="0" parTransId="{6F1A62E0-4EB1-4583-8363-38F20AAAF85D}" sibTransId="{032DDD04-4BA9-49C6-AFC8-A321B1A9BA7F}"/>
    <dgm:cxn modelId="{50FDBE9E-5325-4BE0-A7C8-ACF61A7F7C55}" srcId="{B0EAB5ED-CE8D-4571-8856-1EFF5DF39FD6}" destId="{4A2FB047-CE66-4FCD-83C8-55420FDB1636}" srcOrd="2" destOrd="0" parTransId="{3D46D5CF-1393-43B2-A598-CB768E0F0A14}" sibTransId="{C72C81CA-7979-4F50-A4F4-E6002F00C07B}"/>
    <dgm:cxn modelId="{0125B1CC-C81E-4A6F-90EE-7B709C0BCE6B}" srcId="{B0EAB5ED-CE8D-4571-8856-1EFF5DF39FD6}" destId="{22F57C36-175D-4A5F-B9C9-F6F9BFF59E4A}" srcOrd="5" destOrd="0" parTransId="{B7B0F780-9BEA-4208-9CAD-D3A1CA9115A3}" sibTransId="{BED45FBC-6F21-4B11-AA0E-44049FBBA876}"/>
    <dgm:cxn modelId="{0919A5D5-04D7-47A4-A897-7CDB621B2E43}" type="presOf" srcId="{52F55AAE-46ED-4467-B9D9-04EC0D27BD25}" destId="{3957311C-F1DF-4D38-9DCF-F03CC533F03D}" srcOrd="0" destOrd="0" presId="urn:microsoft.com/office/officeart/2018/2/layout/IconVerticalSolidList"/>
    <dgm:cxn modelId="{EF1A7AD6-B7BE-4337-A6F8-02534A24DD54}" type="presOf" srcId="{4A2FB047-CE66-4FCD-83C8-55420FDB1636}" destId="{29F1FB69-CAA8-48B1-BA23-79BB359D0194}" srcOrd="0" destOrd="0" presId="urn:microsoft.com/office/officeart/2018/2/layout/IconVerticalSolidList"/>
    <dgm:cxn modelId="{2F1662F0-A158-4ABF-85E4-4CD7A87A0051}" type="presOf" srcId="{83234262-A828-4094-8DC6-62E0E46993CE}" destId="{2027BF9C-76E9-4C42-A0A3-18333D6A2FE0}" srcOrd="0" destOrd="0" presId="urn:microsoft.com/office/officeart/2018/2/layout/IconVerticalSolidList"/>
    <dgm:cxn modelId="{629B1166-DE4F-4B49-8DD2-C21352C05736}" type="presParOf" srcId="{A2F1A713-3605-4E3B-BD6F-1FF6F06AC596}" destId="{9CB953C5-BA51-43AD-8CF4-C8FF32F37364}" srcOrd="0" destOrd="0" presId="urn:microsoft.com/office/officeart/2018/2/layout/IconVerticalSolidList"/>
    <dgm:cxn modelId="{A58C4632-C4F9-48EA-BDAB-B84879C77AF1}" type="presParOf" srcId="{9CB953C5-BA51-43AD-8CF4-C8FF32F37364}" destId="{32059247-E84C-4C5E-B71B-593052AFA2E1}" srcOrd="0" destOrd="0" presId="urn:microsoft.com/office/officeart/2018/2/layout/IconVerticalSolidList"/>
    <dgm:cxn modelId="{3FD270B8-A741-497A-B03C-1FC7EE9A75DA}" type="presParOf" srcId="{9CB953C5-BA51-43AD-8CF4-C8FF32F37364}" destId="{D63281B0-8C23-4C79-B8BA-19D003CBA2E7}" srcOrd="1" destOrd="0" presId="urn:microsoft.com/office/officeart/2018/2/layout/IconVerticalSolidList"/>
    <dgm:cxn modelId="{F6C03BBC-6B3F-4DA9-83C4-5419B4DE4F7C}" type="presParOf" srcId="{9CB953C5-BA51-43AD-8CF4-C8FF32F37364}" destId="{2D447720-ECA6-4D57-9FF5-E860F985C1CD}" srcOrd="2" destOrd="0" presId="urn:microsoft.com/office/officeart/2018/2/layout/IconVerticalSolidList"/>
    <dgm:cxn modelId="{51D4832E-B7F9-4B2F-8C17-B2BFF214A33B}" type="presParOf" srcId="{9CB953C5-BA51-43AD-8CF4-C8FF32F37364}" destId="{68911757-7C9E-4C28-84E6-4A5DEF2C1A1F}" srcOrd="3" destOrd="0" presId="urn:microsoft.com/office/officeart/2018/2/layout/IconVerticalSolidList"/>
    <dgm:cxn modelId="{420CE84A-289C-4484-9C11-5230DCFAD087}" type="presParOf" srcId="{A2F1A713-3605-4E3B-BD6F-1FF6F06AC596}" destId="{36B465C3-0CC3-4CCE-B0FD-E223DD1C4849}" srcOrd="1" destOrd="0" presId="urn:microsoft.com/office/officeart/2018/2/layout/IconVerticalSolidList"/>
    <dgm:cxn modelId="{2B0C4AED-1BCC-4C45-8CAC-D671914ACBDE}" type="presParOf" srcId="{A2F1A713-3605-4E3B-BD6F-1FF6F06AC596}" destId="{5973C87F-3FE8-4E14-B06D-CAC67F682A39}" srcOrd="2" destOrd="0" presId="urn:microsoft.com/office/officeart/2018/2/layout/IconVerticalSolidList"/>
    <dgm:cxn modelId="{EF152AE8-4661-4D8E-91CE-CD776DCFE4AA}" type="presParOf" srcId="{5973C87F-3FE8-4E14-B06D-CAC67F682A39}" destId="{98B8A293-3D0D-4807-BC19-7E39448EFEB0}" srcOrd="0" destOrd="0" presId="urn:microsoft.com/office/officeart/2018/2/layout/IconVerticalSolidList"/>
    <dgm:cxn modelId="{86DE8AD2-5EBE-4008-BFF1-27A25E1E700F}" type="presParOf" srcId="{5973C87F-3FE8-4E14-B06D-CAC67F682A39}" destId="{A6329A87-244F-4D8E-BC7B-F2274FFBBEEC}" srcOrd="1" destOrd="0" presId="urn:microsoft.com/office/officeart/2018/2/layout/IconVerticalSolidList"/>
    <dgm:cxn modelId="{1931B49B-EE5D-47FD-B7DE-6994618E338D}" type="presParOf" srcId="{5973C87F-3FE8-4E14-B06D-CAC67F682A39}" destId="{17E92024-CC84-47C2-9FF7-A8E7B714B002}" srcOrd="2" destOrd="0" presId="urn:microsoft.com/office/officeart/2018/2/layout/IconVerticalSolidList"/>
    <dgm:cxn modelId="{9AD5F6B6-C219-46DF-B6CA-747C762220AF}" type="presParOf" srcId="{5973C87F-3FE8-4E14-B06D-CAC67F682A39}" destId="{F54CBDE7-F00A-4B5A-98D3-4D3AD1A22D2C}" srcOrd="3" destOrd="0" presId="urn:microsoft.com/office/officeart/2018/2/layout/IconVerticalSolidList"/>
    <dgm:cxn modelId="{853491E3-E1DD-4369-9CBD-D8D875A5FFAF}" type="presParOf" srcId="{A2F1A713-3605-4E3B-BD6F-1FF6F06AC596}" destId="{A4E01F87-D050-472B-A202-DFE0C4325C72}" srcOrd="3" destOrd="0" presId="urn:microsoft.com/office/officeart/2018/2/layout/IconVerticalSolidList"/>
    <dgm:cxn modelId="{CE269AF4-F2DB-4236-8D56-A1C157B4A337}" type="presParOf" srcId="{A2F1A713-3605-4E3B-BD6F-1FF6F06AC596}" destId="{E4F4A586-4F3D-46B9-A061-78C5E90E6EA1}" srcOrd="4" destOrd="0" presId="urn:microsoft.com/office/officeart/2018/2/layout/IconVerticalSolidList"/>
    <dgm:cxn modelId="{226D9667-6BCA-49B3-8094-983373CC76B5}" type="presParOf" srcId="{E4F4A586-4F3D-46B9-A061-78C5E90E6EA1}" destId="{ED32E841-6124-4B34-91B6-8DD5A575B77D}" srcOrd="0" destOrd="0" presId="urn:microsoft.com/office/officeart/2018/2/layout/IconVerticalSolidList"/>
    <dgm:cxn modelId="{CCA977C3-55B8-49A1-B30F-F0B3D26162AA}" type="presParOf" srcId="{E4F4A586-4F3D-46B9-A061-78C5E90E6EA1}" destId="{E2181F66-DF37-49F0-821D-C14475AE1438}" srcOrd="1" destOrd="0" presId="urn:microsoft.com/office/officeart/2018/2/layout/IconVerticalSolidList"/>
    <dgm:cxn modelId="{769FFBDE-0E77-48D1-AEB8-518E07221356}" type="presParOf" srcId="{E4F4A586-4F3D-46B9-A061-78C5E90E6EA1}" destId="{36B01EC8-DE06-45BD-83D4-95B0D2050C3A}" srcOrd="2" destOrd="0" presId="urn:microsoft.com/office/officeart/2018/2/layout/IconVerticalSolidList"/>
    <dgm:cxn modelId="{A81D5A0E-A234-45EC-867D-572C7D9BD999}" type="presParOf" srcId="{E4F4A586-4F3D-46B9-A061-78C5E90E6EA1}" destId="{29F1FB69-CAA8-48B1-BA23-79BB359D0194}" srcOrd="3" destOrd="0" presId="urn:microsoft.com/office/officeart/2018/2/layout/IconVerticalSolidList"/>
    <dgm:cxn modelId="{EF78839A-05C9-4983-B26E-AF5D6D6DA3C6}" type="presParOf" srcId="{A2F1A713-3605-4E3B-BD6F-1FF6F06AC596}" destId="{D996E0E4-9AEC-4F73-9CAD-ECCAEC78CCEF}" srcOrd="5" destOrd="0" presId="urn:microsoft.com/office/officeart/2018/2/layout/IconVerticalSolidList"/>
    <dgm:cxn modelId="{97FAB65A-AAC5-4F5C-B3C8-D4F61FCAE037}" type="presParOf" srcId="{A2F1A713-3605-4E3B-BD6F-1FF6F06AC596}" destId="{FEFB264C-F64E-4981-8C0E-F28B66A5A1CF}" srcOrd="6" destOrd="0" presId="urn:microsoft.com/office/officeart/2018/2/layout/IconVerticalSolidList"/>
    <dgm:cxn modelId="{8267DD24-BB83-4FEE-A826-62A9DDB89F81}" type="presParOf" srcId="{FEFB264C-F64E-4981-8C0E-F28B66A5A1CF}" destId="{8C6D9FA9-C1FA-458B-824C-AF5F75B7B834}" srcOrd="0" destOrd="0" presId="urn:microsoft.com/office/officeart/2018/2/layout/IconVerticalSolidList"/>
    <dgm:cxn modelId="{FE87E917-EA90-4BFC-A9BD-9E69BBCC34E7}" type="presParOf" srcId="{FEFB264C-F64E-4981-8C0E-F28B66A5A1CF}" destId="{302AD834-B3B4-45DC-AA76-0B42947E118E}" srcOrd="1" destOrd="0" presId="urn:microsoft.com/office/officeart/2018/2/layout/IconVerticalSolidList"/>
    <dgm:cxn modelId="{60135344-94F7-47DE-A427-101FC9C9F804}" type="presParOf" srcId="{FEFB264C-F64E-4981-8C0E-F28B66A5A1CF}" destId="{3F71552C-60A5-4A48-BB8E-97967AB9598D}" srcOrd="2" destOrd="0" presId="urn:microsoft.com/office/officeart/2018/2/layout/IconVerticalSolidList"/>
    <dgm:cxn modelId="{CADD1D11-B8D6-41DC-B5FB-1663F7FFA627}" type="presParOf" srcId="{FEFB264C-F64E-4981-8C0E-F28B66A5A1CF}" destId="{2027BF9C-76E9-4C42-A0A3-18333D6A2FE0}" srcOrd="3" destOrd="0" presId="urn:microsoft.com/office/officeart/2018/2/layout/IconVerticalSolidList"/>
    <dgm:cxn modelId="{557555C2-39E7-4464-B1AE-814EF9B0B9FC}" type="presParOf" srcId="{A2F1A713-3605-4E3B-BD6F-1FF6F06AC596}" destId="{D1F55E27-89AD-461C-8B4A-7DE9A4B4C09C}" srcOrd="7" destOrd="0" presId="urn:microsoft.com/office/officeart/2018/2/layout/IconVerticalSolidList"/>
    <dgm:cxn modelId="{46A0AF11-0CCF-42CB-84F1-87BC971B82FD}" type="presParOf" srcId="{A2F1A713-3605-4E3B-BD6F-1FF6F06AC596}" destId="{0C0CA2BF-CDEF-4F1A-9CDC-5DDD28E8B236}" srcOrd="8" destOrd="0" presId="urn:microsoft.com/office/officeart/2018/2/layout/IconVerticalSolidList"/>
    <dgm:cxn modelId="{3EF90350-D0A1-4AC0-AA68-93930C4CD944}" type="presParOf" srcId="{0C0CA2BF-CDEF-4F1A-9CDC-5DDD28E8B236}" destId="{DFEFEC92-F3E1-44C3-8EC4-3BB175599971}" srcOrd="0" destOrd="0" presId="urn:microsoft.com/office/officeart/2018/2/layout/IconVerticalSolidList"/>
    <dgm:cxn modelId="{42204AE5-686A-4A25-9206-FC7705642922}" type="presParOf" srcId="{0C0CA2BF-CDEF-4F1A-9CDC-5DDD28E8B236}" destId="{1B9C7444-50D9-40F8-878D-8AD2405524E1}" srcOrd="1" destOrd="0" presId="urn:microsoft.com/office/officeart/2018/2/layout/IconVerticalSolidList"/>
    <dgm:cxn modelId="{DB66CAC3-147C-44A1-81AA-1AFA3AFE5259}" type="presParOf" srcId="{0C0CA2BF-CDEF-4F1A-9CDC-5DDD28E8B236}" destId="{FBD04A21-00A2-4E89-A8C2-EE1E9792B754}" srcOrd="2" destOrd="0" presId="urn:microsoft.com/office/officeart/2018/2/layout/IconVerticalSolidList"/>
    <dgm:cxn modelId="{BFC75F20-AB99-423D-AE91-5D6B0F2DAFAB}" type="presParOf" srcId="{0C0CA2BF-CDEF-4F1A-9CDC-5DDD28E8B236}" destId="{3957311C-F1DF-4D38-9DCF-F03CC533F03D}" srcOrd="3" destOrd="0" presId="urn:microsoft.com/office/officeart/2018/2/layout/IconVerticalSolidList"/>
    <dgm:cxn modelId="{95D64CC4-1554-4F70-91DB-06FA895D200D}" type="presParOf" srcId="{A2F1A713-3605-4E3B-BD6F-1FF6F06AC596}" destId="{F45438C5-C7C0-48ED-A973-647F268B3637}" srcOrd="9" destOrd="0" presId="urn:microsoft.com/office/officeart/2018/2/layout/IconVerticalSolidList"/>
    <dgm:cxn modelId="{B8E8C8CD-D37F-4A89-AB2D-E576DC499FAD}" type="presParOf" srcId="{A2F1A713-3605-4E3B-BD6F-1FF6F06AC596}" destId="{DDF2E73A-4697-443E-A107-CE1364D727D0}" srcOrd="10" destOrd="0" presId="urn:microsoft.com/office/officeart/2018/2/layout/IconVerticalSolidList"/>
    <dgm:cxn modelId="{2187A959-2CE8-4BEB-8C59-77570DB42530}" type="presParOf" srcId="{DDF2E73A-4697-443E-A107-CE1364D727D0}" destId="{8CF031D4-1E77-4E5D-9D58-4844D1D8A1BF}" srcOrd="0" destOrd="0" presId="urn:microsoft.com/office/officeart/2018/2/layout/IconVerticalSolidList"/>
    <dgm:cxn modelId="{152C76D8-2072-45B1-A96A-1F269A52B62D}" type="presParOf" srcId="{DDF2E73A-4697-443E-A107-CE1364D727D0}" destId="{7ABF637D-1A90-4135-87E1-24E2747EBB0C}" srcOrd="1" destOrd="0" presId="urn:microsoft.com/office/officeart/2018/2/layout/IconVerticalSolidList"/>
    <dgm:cxn modelId="{69E02816-4D94-460B-B9E2-627B73C5F99C}" type="presParOf" srcId="{DDF2E73A-4697-443E-A107-CE1364D727D0}" destId="{A858EB9C-3BFC-4095-94A4-12DD36859CEB}" srcOrd="2" destOrd="0" presId="urn:microsoft.com/office/officeart/2018/2/layout/IconVerticalSolidList"/>
    <dgm:cxn modelId="{180ECC65-69A7-4D93-99DF-BEBE1193D068}" type="presParOf" srcId="{DDF2E73A-4697-443E-A107-CE1364D727D0}" destId="{29F32148-C164-4C85-AA93-29EB7AC231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052B14-DB73-47AD-91EA-F4CE4305899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FB345FF-96DA-44AC-BBF1-DC5019BC99BA}">
      <dgm:prSet/>
      <dgm:spPr/>
      <dgm:t>
        <a:bodyPr/>
        <a:lstStyle/>
        <a:p>
          <a:pPr>
            <a:lnSpc>
              <a:spcPct val="100000"/>
            </a:lnSpc>
          </a:pPr>
          <a:r>
            <a:rPr lang="en-US" dirty="0"/>
            <a:t>Bereavement support groups</a:t>
          </a:r>
        </a:p>
      </dgm:t>
    </dgm:pt>
    <dgm:pt modelId="{60D2E1B4-DE81-4F50-8C28-64CCA292B855}" type="parTrans" cxnId="{B68557C7-5FB0-470B-B165-46FB2C08DFAD}">
      <dgm:prSet/>
      <dgm:spPr/>
      <dgm:t>
        <a:bodyPr/>
        <a:lstStyle/>
        <a:p>
          <a:endParaRPr lang="en-US"/>
        </a:p>
      </dgm:t>
    </dgm:pt>
    <dgm:pt modelId="{EFEBE32E-F5DB-4862-A9EE-7BD691B5BAEA}" type="sibTrans" cxnId="{B68557C7-5FB0-470B-B165-46FB2C08DFAD}">
      <dgm:prSet/>
      <dgm:spPr/>
      <dgm:t>
        <a:bodyPr/>
        <a:lstStyle/>
        <a:p>
          <a:endParaRPr lang="en-US"/>
        </a:p>
      </dgm:t>
    </dgm:pt>
    <dgm:pt modelId="{70E6048A-3CE0-40BC-8895-8F4C3FEADBE5}">
      <dgm:prSet/>
      <dgm:spPr/>
      <dgm:t>
        <a:bodyPr/>
        <a:lstStyle/>
        <a:p>
          <a:pPr>
            <a:lnSpc>
              <a:spcPct val="100000"/>
            </a:lnSpc>
          </a:pPr>
          <a:r>
            <a:rPr lang="en-US" dirty="0"/>
            <a:t>Most are available to community members at large</a:t>
          </a:r>
        </a:p>
      </dgm:t>
    </dgm:pt>
    <dgm:pt modelId="{DFD4E499-93E5-4E39-9C0C-0591D13AF006}" type="parTrans" cxnId="{B0F915ED-B28B-4F90-BC98-843B4369CB6A}">
      <dgm:prSet/>
      <dgm:spPr/>
      <dgm:t>
        <a:bodyPr/>
        <a:lstStyle/>
        <a:p>
          <a:endParaRPr lang="en-US"/>
        </a:p>
      </dgm:t>
    </dgm:pt>
    <dgm:pt modelId="{3A057FE4-D015-4617-B6BE-6C42A69E6124}" type="sibTrans" cxnId="{B0F915ED-B28B-4F90-BC98-843B4369CB6A}">
      <dgm:prSet/>
      <dgm:spPr/>
      <dgm:t>
        <a:bodyPr/>
        <a:lstStyle/>
        <a:p>
          <a:endParaRPr lang="en-US"/>
        </a:p>
      </dgm:t>
    </dgm:pt>
    <dgm:pt modelId="{ABDB5121-AF1D-4109-A487-540F7FBE269F}">
      <dgm:prSet/>
      <dgm:spPr/>
      <dgm:t>
        <a:bodyPr/>
        <a:lstStyle/>
        <a:p>
          <a:pPr>
            <a:lnSpc>
              <a:spcPct val="100000"/>
            </a:lnSpc>
          </a:pPr>
          <a:r>
            <a:rPr lang="en-US" dirty="0"/>
            <a:t>Many are specialized according to loss (e.g., cancer-related, child loss, survivor of suicide, etc.)</a:t>
          </a:r>
        </a:p>
      </dgm:t>
    </dgm:pt>
    <dgm:pt modelId="{543F4AC3-A96E-40F2-9C6F-94AD717F6C46}" type="parTrans" cxnId="{E9234DA0-08DB-4BE1-B153-A0A168A2AD81}">
      <dgm:prSet/>
      <dgm:spPr/>
      <dgm:t>
        <a:bodyPr/>
        <a:lstStyle/>
        <a:p>
          <a:endParaRPr lang="en-US"/>
        </a:p>
      </dgm:t>
    </dgm:pt>
    <dgm:pt modelId="{02E8C2B1-9D0A-4BE3-950E-7F9E0D424C71}" type="sibTrans" cxnId="{E9234DA0-08DB-4BE1-B153-A0A168A2AD81}">
      <dgm:prSet/>
      <dgm:spPr/>
      <dgm:t>
        <a:bodyPr/>
        <a:lstStyle/>
        <a:p>
          <a:endParaRPr lang="en-US"/>
        </a:p>
      </dgm:t>
    </dgm:pt>
    <dgm:pt modelId="{4D9C0731-DF1E-48EF-BC10-A097A6726B0A}">
      <dgm:prSet/>
      <dgm:spPr/>
      <dgm:t>
        <a:bodyPr/>
        <a:lstStyle/>
        <a:p>
          <a:pPr>
            <a:lnSpc>
              <a:spcPct val="100000"/>
            </a:lnSpc>
          </a:pPr>
          <a:r>
            <a:rPr lang="en-US" dirty="0"/>
            <a:t>Hospice bereavement services</a:t>
          </a:r>
        </a:p>
      </dgm:t>
    </dgm:pt>
    <dgm:pt modelId="{B28DCC1D-9FC0-4DCF-A62E-0A3F97FEAE49}" type="parTrans" cxnId="{DF8848D9-8CD3-49BB-936B-279A9F8C7B5A}">
      <dgm:prSet/>
      <dgm:spPr/>
      <dgm:t>
        <a:bodyPr/>
        <a:lstStyle/>
        <a:p>
          <a:endParaRPr lang="en-US"/>
        </a:p>
      </dgm:t>
    </dgm:pt>
    <dgm:pt modelId="{840DD9AE-E3E7-4B3C-B5C6-7E3AB02683DB}" type="sibTrans" cxnId="{DF8848D9-8CD3-49BB-936B-279A9F8C7B5A}">
      <dgm:prSet/>
      <dgm:spPr/>
      <dgm:t>
        <a:bodyPr/>
        <a:lstStyle/>
        <a:p>
          <a:endParaRPr lang="en-US"/>
        </a:p>
      </dgm:t>
    </dgm:pt>
    <dgm:pt modelId="{693323D7-3EE3-43AC-92D1-9F2DF44F39BF}">
      <dgm:prSet/>
      <dgm:spPr/>
      <dgm:t>
        <a:bodyPr/>
        <a:lstStyle/>
        <a:p>
          <a:pPr>
            <a:lnSpc>
              <a:spcPct val="100000"/>
            </a:lnSpc>
          </a:pPr>
          <a:r>
            <a:rPr lang="en-US" dirty="0"/>
            <a:t>Not a reimbursed Medicare expense</a:t>
          </a:r>
        </a:p>
      </dgm:t>
    </dgm:pt>
    <dgm:pt modelId="{400EA739-F3CE-46F3-B4BA-45C96B20D771}" type="parTrans" cxnId="{0841DE28-D53A-4F7C-AA7C-8E5E9595F895}">
      <dgm:prSet/>
      <dgm:spPr/>
      <dgm:t>
        <a:bodyPr/>
        <a:lstStyle/>
        <a:p>
          <a:endParaRPr lang="en-US"/>
        </a:p>
      </dgm:t>
    </dgm:pt>
    <dgm:pt modelId="{0A9D0587-D42F-42DE-B668-4D92AA73A1BF}" type="sibTrans" cxnId="{0841DE28-D53A-4F7C-AA7C-8E5E9595F895}">
      <dgm:prSet/>
      <dgm:spPr/>
      <dgm:t>
        <a:bodyPr/>
        <a:lstStyle/>
        <a:p>
          <a:endParaRPr lang="en-US"/>
        </a:p>
      </dgm:t>
    </dgm:pt>
    <dgm:pt modelId="{6F7A0A37-316F-42FE-8E55-9EB041E5B72D}">
      <dgm:prSet/>
      <dgm:spPr/>
      <dgm:t>
        <a:bodyPr/>
        <a:lstStyle/>
        <a:p>
          <a:pPr>
            <a:lnSpc>
              <a:spcPct val="100000"/>
            </a:lnSpc>
          </a:pPr>
          <a:r>
            <a:rPr lang="en-US" dirty="0"/>
            <a:t>Services vary between hospice agencies and locations</a:t>
          </a:r>
        </a:p>
      </dgm:t>
    </dgm:pt>
    <dgm:pt modelId="{1B6AB694-27E9-465A-9ACD-56AC3B148E96}" type="parTrans" cxnId="{191C09F6-F9CB-4CD3-B173-F66A80D496E9}">
      <dgm:prSet/>
      <dgm:spPr/>
      <dgm:t>
        <a:bodyPr/>
        <a:lstStyle/>
        <a:p>
          <a:endParaRPr lang="en-US"/>
        </a:p>
      </dgm:t>
    </dgm:pt>
    <dgm:pt modelId="{61EE225B-D017-402A-BA84-B8000E347815}" type="sibTrans" cxnId="{191C09F6-F9CB-4CD3-B173-F66A80D496E9}">
      <dgm:prSet/>
      <dgm:spPr/>
      <dgm:t>
        <a:bodyPr/>
        <a:lstStyle/>
        <a:p>
          <a:endParaRPr lang="en-US"/>
        </a:p>
      </dgm:t>
    </dgm:pt>
    <dgm:pt modelId="{5B012A11-67B7-4C39-9557-652824746757}">
      <dgm:prSet/>
      <dgm:spPr/>
      <dgm:t>
        <a:bodyPr/>
        <a:lstStyle/>
        <a:p>
          <a:pPr>
            <a:lnSpc>
              <a:spcPct val="100000"/>
            </a:lnSpc>
          </a:pPr>
          <a:r>
            <a:rPr lang="en-US" dirty="0"/>
            <a:t>Psychotherapy</a:t>
          </a:r>
        </a:p>
      </dgm:t>
    </dgm:pt>
    <dgm:pt modelId="{87441CAC-4C9C-4E08-92F5-4816CDD0C973}" type="parTrans" cxnId="{EA7558B2-F2D0-4759-A59D-8B1242C77310}">
      <dgm:prSet/>
      <dgm:spPr/>
      <dgm:t>
        <a:bodyPr/>
        <a:lstStyle/>
        <a:p>
          <a:endParaRPr lang="en-US"/>
        </a:p>
      </dgm:t>
    </dgm:pt>
    <dgm:pt modelId="{1F205E8F-2977-43FE-B7FD-9CC13FCBE2CC}" type="sibTrans" cxnId="{EA7558B2-F2D0-4759-A59D-8B1242C77310}">
      <dgm:prSet/>
      <dgm:spPr/>
      <dgm:t>
        <a:bodyPr/>
        <a:lstStyle/>
        <a:p>
          <a:endParaRPr lang="en-US"/>
        </a:p>
      </dgm:t>
    </dgm:pt>
    <dgm:pt modelId="{020E8FFF-CB45-45F2-8706-9E2CF3FA25C2}">
      <dgm:prSet/>
      <dgm:spPr/>
      <dgm:t>
        <a:bodyPr/>
        <a:lstStyle/>
        <a:p>
          <a:pPr>
            <a:lnSpc>
              <a:spcPct val="100000"/>
            </a:lnSpc>
          </a:pPr>
          <a:r>
            <a:rPr lang="en-US" dirty="0"/>
            <a:t>Psychiatry</a:t>
          </a:r>
        </a:p>
      </dgm:t>
    </dgm:pt>
    <dgm:pt modelId="{6E777109-7171-43CF-8219-4288CA48E832}" type="parTrans" cxnId="{D231E1B8-6337-4C92-8315-2FAA96B7A1BE}">
      <dgm:prSet/>
      <dgm:spPr/>
      <dgm:t>
        <a:bodyPr/>
        <a:lstStyle/>
        <a:p>
          <a:endParaRPr lang="en-US"/>
        </a:p>
      </dgm:t>
    </dgm:pt>
    <dgm:pt modelId="{BDB70780-6617-4890-9A4A-321B9ED8DF2E}" type="sibTrans" cxnId="{D231E1B8-6337-4C92-8315-2FAA96B7A1BE}">
      <dgm:prSet/>
      <dgm:spPr/>
      <dgm:t>
        <a:bodyPr/>
        <a:lstStyle/>
        <a:p>
          <a:endParaRPr lang="en-US"/>
        </a:p>
      </dgm:t>
    </dgm:pt>
    <dgm:pt modelId="{D7DA4195-C0DB-44C6-A533-BF8FF5015C3F}" type="pres">
      <dgm:prSet presAssocID="{00052B14-DB73-47AD-91EA-F4CE43058998}" presName="linear" presStyleCnt="0">
        <dgm:presLayoutVars>
          <dgm:animLvl val="lvl"/>
          <dgm:resizeHandles val="exact"/>
        </dgm:presLayoutVars>
      </dgm:prSet>
      <dgm:spPr/>
    </dgm:pt>
    <dgm:pt modelId="{38CFDAEF-E8DC-49DE-A918-90AA63F07C7C}" type="pres">
      <dgm:prSet presAssocID="{7FB345FF-96DA-44AC-BBF1-DC5019BC99BA}" presName="parentText" presStyleLbl="node1" presStyleIdx="0" presStyleCnt="4">
        <dgm:presLayoutVars>
          <dgm:chMax val="0"/>
          <dgm:bulletEnabled val="1"/>
        </dgm:presLayoutVars>
      </dgm:prSet>
      <dgm:spPr/>
    </dgm:pt>
    <dgm:pt modelId="{0528ECCC-CF54-4C68-A37D-78E2D5A2818C}" type="pres">
      <dgm:prSet presAssocID="{7FB345FF-96DA-44AC-BBF1-DC5019BC99BA}" presName="childText" presStyleLbl="revTx" presStyleIdx="0" presStyleCnt="2">
        <dgm:presLayoutVars>
          <dgm:bulletEnabled val="1"/>
        </dgm:presLayoutVars>
      </dgm:prSet>
      <dgm:spPr/>
    </dgm:pt>
    <dgm:pt modelId="{A1F37B18-812E-47A0-BC1E-FEC190ADD222}" type="pres">
      <dgm:prSet presAssocID="{4D9C0731-DF1E-48EF-BC10-A097A6726B0A}" presName="parentText" presStyleLbl="node1" presStyleIdx="1" presStyleCnt="4">
        <dgm:presLayoutVars>
          <dgm:chMax val="0"/>
          <dgm:bulletEnabled val="1"/>
        </dgm:presLayoutVars>
      </dgm:prSet>
      <dgm:spPr/>
    </dgm:pt>
    <dgm:pt modelId="{3485393F-1415-41C2-848E-043E9B1D1F73}" type="pres">
      <dgm:prSet presAssocID="{4D9C0731-DF1E-48EF-BC10-A097A6726B0A}" presName="childText" presStyleLbl="revTx" presStyleIdx="1" presStyleCnt="2">
        <dgm:presLayoutVars>
          <dgm:bulletEnabled val="1"/>
        </dgm:presLayoutVars>
      </dgm:prSet>
      <dgm:spPr/>
    </dgm:pt>
    <dgm:pt modelId="{717C9F9C-EBF8-4441-866F-28175BFA9D50}" type="pres">
      <dgm:prSet presAssocID="{5B012A11-67B7-4C39-9557-652824746757}" presName="parentText" presStyleLbl="node1" presStyleIdx="2" presStyleCnt="4">
        <dgm:presLayoutVars>
          <dgm:chMax val="0"/>
          <dgm:bulletEnabled val="1"/>
        </dgm:presLayoutVars>
      </dgm:prSet>
      <dgm:spPr/>
    </dgm:pt>
    <dgm:pt modelId="{62BFD591-2AC3-4E31-B1AA-49A539B091C7}" type="pres">
      <dgm:prSet presAssocID="{1F205E8F-2977-43FE-B7FD-9CC13FCBE2CC}" presName="spacer" presStyleCnt="0"/>
      <dgm:spPr/>
    </dgm:pt>
    <dgm:pt modelId="{1D2B3BB7-1E40-45D8-9938-68B0738DD3D5}" type="pres">
      <dgm:prSet presAssocID="{020E8FFF-CB45-45F2-8706-9E2CF3FA25C2}" presName="parentText" presStyleLbl="node1" presStyleIdx="3" presStyleCnt="4">
        <dgm:presLayoutVars>
          <dgm:chMax val="0"/>
          <dgm:bulletEnabled val="1"/>
        </dgm:presLayoutVars>
      </dgm:prSet>
      <dgm:spPr/>
    </dgm:pt>
  </dgm:ptLst>
  <dgm:cxnLst>
    <dgm:cxn modelId="{0841DE28-D53A-4F7C-AA7C-8E5E9595F895}" srcId="{4D9C0731-DF1E-48EF-BC10-A097A6726B0A}" destId="{693323D7-3EE3-43AC-92D1-9F2DF44F39BF}" srcOrd="0" destOrd="0" parTransId="{400EA739-F3CE-46F3-B4BA-45C96B20D771}" sibTransId="{0A9D0587-D42F-42DE-B668-4D92AA73A1BF}"/>
    <dgm:cxn modelId="{C83ABC2A-F22B-4B0A-A12D-6C08AE5DB2CF}" type="presOf" srcId="{ABDB5121-AF1D-4109-A487-540F7FBE269F}" destId="{0528ECCC-CF54-4C68-A37D-78E2D5A2818C}" srcOrd="0" destOrd="1" presId="urn:microsoft.com/office/officeart/2005/8/layout/vList2"/>
    <dgm:cxn modelId="{C097425E-770B-4265-9087-C3134B36417F}" type="presOf" srcId="{6F7A0A37-316F-42FE-8E55-9EB041E5B72D}" destId="{3485393F-1415-41C2-848E-043E9B1D1F73}" srcOrd="0" destOrd="1" presId="urn:microsoft.com/office/officeart/2005/8/layout/vList2"/>
    <dgm:cxn modelId="{41AB0249-D79E-4E59-9296-952EFDD31F99}" type="presOf" srcId="{693323D7-3EE3-43AC-92D1-9F2DF44F39BF}" destId="{3485393F-1415-41C2-848E-043E9B1D1F73}" srcOrd="0" destOrd="0" presId="urn:microsoft.com/office/officeart/2005/8/layout/vList2"/>
    <dgm:cxn modelId="{AD58D37B-E39C-47E8-B857-BD5F67270DCE}" type="presOf" srcId="{020E8FFF-CB45-45F2-8706-9E2CF3FA25C2}" destId="{1D2B3BB7-1E40-45D8-9938-68B0738DD3D5}" srcOrd="0" destOrd="0" presId="urn:microsoft.com/office/officeart/2005/8/layout/vList2"/>
    <dgm:cxn modelId="{B6E4BD8D-52E7-4D84-8856-349ED2B5031B}" type="presOf" srcId="{7FB345FF-96DA-44AC-BBF1-DC5019BC99BA}" destId="{38CFDAEF-E8DC-49DE-A918-90AA63F07C7C}" srcOrd="0" destOrd="0" presId="urn:microsoft.com/office/officeart/2005/8/layout/vList2"/>
    <dgm:cxn modelId="{F4746096-046D-4798-BC6C-9F760635D1B4}" type="presOf" srcId="{70E6048A-3CE0-40BC-8895-8F4C3FEADBE5}" destId="{0528ECCC-CF54-4C68-A37D-78E2D5A2818C}" srcOrd="0" destOrd="0" presId="urn:microsoft.com/office/officeart/2005/8/layout/vList2"/>
    <dgm:cxn modelId="{E9234DA0-08DB-4BE1-B153-A0A168A2AD81}" srcId="{7FB345FF-96DA-44AC-BBF1-DC5019BC99BA}" destId="{ABDB5121-AF1D-4109-A487-540F7FBE269F}" srcOrd="1" destOrd="0" parTransId="{543F4AC3-A96E-40F2-9C6F-94AD717F6C46}" sibTransId="{02E8C2B1-9D0A-4BE3-950E-7F9E0D424C71}"/>
    <dgm:cxn modelId="{EA7558B2-F2D0-4759-A59D-8B1242C77310}" srcId="{00052B14-DB73-47AD-91EA-F4CE43058998}" destId="{5B012A11-67B7-4C39-9557-652824746757}" srcOrd="2" destOrd="0" parTransId="{87441CAC-4C9C-4E08-92F5-4816CDD0C973}" sibTransId="{1F205E8F-2977-43FE-B7FD-9CC13FCBE2CC}"/>
    <dgm:cxn modelId="{D231E1B8-6337-4C92-8315-2FAA96B7A1BE}" srcId="{00052B14-DB73-47AD-91EA-F4CE43058998}" destId="{020E8FFF-CB45-45F2-8706-9E2CF3FA25C2}" srcOrd="3" destOrd="0" parTransId="{6E777109-7171-43CF-8219-4288CA48E832}" sibTransId="{BDB70780-6617-4890-9A4A-321B9ED8DF2E}"/>
    <dgm:cxn modelId="{B68557C7-5FB0-470B-B165-46FB2C08DFAD}" srcId="{00052B14-DB73-47AD-91EA-F4CE43058998}" destId="{7FB345FF-96DA-44AC-BBF1-DC5019BC99BA}" srcOrd="0" destOrd="0" parTransId="{60D2E1B4-DE81-4F50-8C28-64CCA292B855}" sibTransId="{EFEBE32E-F5DB-4862-A9EE-7BD691B5BAEA}"/>
    <dgm:cxn modelId="{D7176ACE-BADB-4421-98FE-75AFBE94F715}" type="presOf" srcId="{00052B14-DB73-47AD-91EA-F4CE43058998}" destId="{D7DA4195-C0DB-44C6-A533-BF8FF5015C3F}" srcOrd="0" destOrd="0" presId="urn:microsoft.com/office/officeart/2005/8/layout/vList2"/>
    <dgm:cxn modelId="{DF8848D9-8CD3-49BB-936B-279A9F8C7B5A}" srcId="{00052B14-DB73-47AD-91EA-F4CE43058998}" destId="{4D9C0731-DF1E-48EF-BC10-A097A6726B0A}" srcOrd="1" destOrd="0" parTransId="{B28DCC1D-9FC0-4DCF-A62E-0A3F97FEAE49}" sibTransId="{840DD9AE-E3E7-4B3C-B5C6-7E3AB02683DB}"/>
    <dgm:cxn modelId="{9905ACEC-9519-4A51-9539-0A8BF28255BF}" type="presOf" srcId="{4D9C0731-DF1E-48EF-BC10-A097A6726B0A}" destId="{A1F37B18-812E-47A0-BC1E-FEC190ADD222}" srcOrd="0" destOrd="0" presId="urn:microsoft.com/office/officeart/2005/8/layout/vList2"/>
    <dgm:cxn modelId="{B0F915ED-B28B-4F90-BC98-843B4369CB6A}" srcId="{7FB345FF-96DA-44AC-BBF1-DC5019BC99BA}" destId="{70E6048A-3CE0-40BC-8895-8F4C3FEADBE5}" srcOrd="0" destOrd="0" parTransId="{DFD4E499-93E5-4E39-9C0C-0591D13AF006}" sibTransId="{3A057FE4-D015-4617-B6BE-6C42A69E6124}"/>
    <dgm:cxn modelId="{8E240CF1-0EB3-4237-9432-66A118D3E054}" type="presOf" srcId="{5B012A11-67B7-4C39-9557-652824746757}" destId="{717C9F9C-EBF8-4441-866F-28175BFA9D50}" srcOrd="0" destOrd="0" presId="urn:microsoft.com/office/officeart/2005/8/layout/vList2"/>
    <dgm:cxn modelId="{191C09F6-F9CB-4CD3-B173-F66A80D496E9}" srcId="{4D9C0731-DF1E-48EF-BC10-A097A6726B0A}" destId="{6F7A0A37-316F-42FE-8E55-9EB041E5B72D}" srcOrd="1" destOrd="0" parTransId="{1B6AB694-27E9-465A-9ACD-56AC3B148E96}" sibTransId="{61EE225B-D017-402A-BA84-B8000E347815}"/>
    <dgm:cxn modelId="{D8002B13-9FA1-4A0F-A1F9-B956DDA175C0}" type="presParOf" srcId="{D7DA4195-C0DB-44C6-A533-BF8FF5015C3F}" destId="{38CFDAEF-E8DC-49DE-A918-90AA63F07C7C}" srcOrd="0" destOrd="0" presId="urn:microsoft.com/office/officeart/2005/8/layout/vList2"/>
    <dgm:cxn modelId="{5C42DFD6-7557-48AF-BA0F-1CBEA723AE4D}" type="presParOf" srcId="{D7DA4195-C0DB-44C6-A533-BF8FF5015C3F}" destId="{0528ECCC-CF54-4C68-A37D-78E2D5A2818C}" srcOrd="1" destOrd="0" presId="urn:microsoft.com/office/officeart/2005/8/layout/vList2"/>
    <dgm:cxn modelId="{374AC84B-F909-41F6-8F92-C2D08DC421BE}" type="presParOf" srcId="{D7DA4195-C0DB-44C6-A533-BF8FF5015C3F}" destId="{A1F37B18-812E-47A0-BC1E-FEC190ADD222}" srcOrd="2" destOrd="0" presId="urn:microsoft.com/office/officeart/2005/8/layout/vList2"/>
    <dgm:cxn modelId="{10C057CB-9919-49D4-ACE7-177A7BB7E75D}" type="presParOf" srcId="{D7DA4195-C0DB-44C6-A533-BF8FF5015C3F}" destId="{3485393F-1415-41C2-848E-043E9B1D1F73}" srcOrd="3" destOrd="0" presId="urn:microsoft.com/office/officeart/2005/8/layout/vList2"/>
    <dgm:cxn modelId="{E8EB1050-65DC-44C3-B174-739525737D8F}" type="presParOf" srcId="{D7DA4195-C0DB-44C6-A533-BF8FF5015C3F}" destId="{717C9F9C-EBF8-4441-866F-28175BFA9D50}" srcOrd="4" destOrd="0" presId="urn:microsoft.com/office/officeart/2005/8/layout/vList2"/>
    <dgm:cxn modelId="{12C4BF90-8CBE-4132-9621-46C26F2D15D2}" type="presParOf" srcId="{D7DA4195-C0DB-44C6-A533-BF8FF5015C3F}" destId="{62BFD591-2AC3-4E31-B1AA-49A539B091C7}" srcOrd="5" destOrd="0" presId="urn:microsoft.com/office/officeart/2005/8/layout/vList2"/>
    <dgm:cxn modelId="{317705F5-A564-4060-907E-E6640CB3764C}" type="presParOf" srcId="{D7DA4195-C0DB-44C6-A533-BF8FF5015C3F}" destId="{1D2B3BB7-1E40-45D8-9938-68B0738DD3D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AED15-FCC7-4EC2-951A-5E08D2DD91F4}">
      <dsp:nvSpPr>
        <dsp:cNvPr id="0" name=""/>
        <dsp:cNvSpPr/>
      </dsp:nvSpPr>
      <dsp:spPr>
        <a:xfrm>
          <a:off x="890763" y="511875"/>
          <a:ext cx="981188" cy="98118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E9AAB5-C7A9-497C-B0A3-D1CDBE2803D7}">
      <dsp:nvSpPr>
        <dsp:cNvPr id="0" name=""/>
        <dsp:cNvSpPr/>
      </dsp:nvSpPr>
      <dsp:spPr>
        <a:xfrm>
          <a:off x="291148" y="1829128"/>
          <a:ext cx="2180418"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Define grief and identify types and variations</a:t>
          </a:r>
        </a:p>
      </dsp:txBody>
      <dsp:txXfrm>
        <a:off x="291148" y="1829128"/>
        <a:ext cx="2180418" cy="922500"/>
      </dsp:txXfrm>
    </dsp:sp>
    <dsp:sp modelId="{926B4BA6-5786-478A-9836-081F5C21339B}">
      <dsp:nvSpPr>
        <dsp:cNvPr id="0" name=""/>
        <dsp:cNvSpPr/>
      </dsp:nvSpPr>
      <dsp:spPr>
        <a:xfrm>
          <a:off x="3452755" y="511875"/>
          <a:ext cx="981188" cy="98118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ECD667-1082-4005-AEC6-93E0744D47B9}">
      <dsp:nvSpPr>
        <dsp:cNvPr id="0" name=""/>
        <dsp:cNvSpPr/>
      </dsp:nvSpPr>
      <dsp:spPr>
        <a:xfrm>
          <a:off x="2853140" y="1829128"/>
          <a:ext cx="2180418"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Discuss and differentiate between Prolonged Grief Disorder DSM v ICD;</a:t>
          </a:r>
          <a:r>
            <a:rPr lang="en-US" sz="1100" kern="1200">
              <a:latin typeface="Corbel"/>
            </a:rPr>
            <a:t> compare</a:t>
          </a:r>
          <a:r>
            <a:rPr lang="en-US" sz="1100" kern="1200"/>
            <a:t> Grief/Depression/Adjustment Disorder/PTSD</a:t>
          </a:r>
          <a:r>
            <a:rPr lang="en-US" sz="1100" kern="1200">
              <a:latin typeface="Corbel"/>
            </a:rPr>
            <a:t>;</a:t>
          </a:r>
          <a:r>
            <a:rPr lang="en-US" sz="1100" kern="1200"/>
            <a:t> review </a:t>
          </a:r>
          <a:r>
            <a:rPr lang="en-US" sz="1100" kern="1200">
              <a:latin typeface="Corbel"/>
            </a:rPr>
            <a:t>bereavement models</a:t>
          </a:r>
          <a:endParaRPr lang="en-US" sz="1100" kern="1200"/>
        </a:p>
      </dsp:txBody>
      <dsp:txXfrm>
        <a:off x="2853140" y="1829128"/>
        <a:ext cx="2180418" cy="922500"/>
      </dsp:txXfrm>
    </dsp:sp>
    <dsp:sp modelId="{3EFAA8DE-C605-4B26-8C40-C1DACC13B15F}">
      <dsp:nvSpPr>
        <dsp:cNvPr id="0" name=""/>
        <dsp:cNvSpPr/>
      </dsp:nvSpPr>
      <dsp:spPr>
        <a:xfrm>
          <a:off x="6014747" y="511875"/>
          <a:ext cx="981188" cy="98118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F3977C-E71E-4A94-9A40-C8897ABE2C2E}">
      <dsp:nvSpPr>
        <dsp:cNvPr id="0" name=""/>
        <dsp:cNvSpPr/>
      </dsp:nvSpPr>
      <dsp:spPr>
        <a:xfrm>
          <a:off x="5415132" y="1829128"/>
          <a:ext cx="2180418"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Identify strategies, techniques and resources for supporting bereaved clients, colleagues and yourself</a:t>
          </a:r>
        </a:p>
      </dsp:txBody>
      <dsp:txXfrm>
        <a:off x="5415132" y="1829128"/>
        <a:ext cx="2180418" cy="92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3F8A1-7B77-49B8-9B4C-A8CACABBE28C}">
      <dsp:nvSpPr>
        <dsp:cNvPr id="0" name=""/>
        <dsp:cNvSpPr/>
      </dsp:nvSpPr>
      <dsp:spPr>
        <a:xfrm>
          <a:off x="0" y="252952"/>
          <a:ext cx="7886700" cy="146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96" tIns="333248" rIns="6120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Can include death and non-death related losses</a:t>
          </a:r>
        </a:p>
        <a:p>
          <a:pPr marL="171450" lvl="1" indent="-171450" algn="l" defTabSz="711200">
            <a:lnSpc>
              <a:spcPct val="90000"/>
            </a:lnSpc>
            <a:spcBef>
              <a:spcPct val="0"/>
            </a:spcBef>
            <a:spcAft>
              <a:spcPct val="15000"/>
            </a:spcAft>
            <a:buChar char="•"/>
          </a:pPr>
          <a:r>
            <a:rPr lang="en-US" sz="1600" kern="1200"/>
            <a:t>Can describe anticipatory, preparatory and twilight losses</a:t>
          </a:r>
        </a:p>
        <a:p>
          <a:pPr marL="171450" lvl="1" indent="-171450" algn="l" defTabSz="711200">
            <a:lnSpc>
              <a:spcPct val="90000"/>
            </a:lnSpc>
            <a:spcBef>
              <a:spcPct val="0"/>
            </a:spcBef>
            <a:spcAft>
              <a:spcPct val="15000"/>
            </a:spcAft>
            <a:buChar char="•"/>
          </a:pPr>
          <a:r>
            <a:rPr lang="en-US" sz="1600" kern="1200"/>
            <a:t>Not typically pathological, generally predictable/patterned</a:t>
          </a:r>
        </a:p>
        <a:p>
          <a:pPr marL="171450" lvl="1" indent="-171450" algn="l" defTabSz="711200">
            <a:lnSpc>
              <a:spcPct val="90000"/>
            </a:lnSpc>
            <a:spcBef>
              <a:spcPct val="0"/>
            </a:spcBef>
            <a:spcAft>
              <a:spcPct val="15000"/>
            </a:spcAft>
            <a:buChar char="•"/>
          </a:pPr>
          <a:r>
            <a:rPr lang="en-US" sz="1600" kern="1200"/>
            <a:t>Cultural expression</a:t>
          </a:r>
        </a:p>
      </dsp:txBody>
      <dsp:txXfrm>
        <a:off x="0" y="252952"/>
        <a:ext cx="7886700" cy="1461600"/>
      </dsp:txXfrm>
    </dsp:sp>
    <dsp:sp modelId="{7C984FB5-7ACC-45A5-A2C4-6020CDDC5B0F}">
      <dsp:nvSpPr>
        <dsp:cNvPr id="0" name=""/>
        <dsp:cNvSpPr/>
      </dsp:nvSpPr>
      <dsp:spPr>
        <a:xfrm>
          <a:off x="394335" y="16792"/>
          <a:ext cx="5520690"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defRPr b="1"/>
          </a:pPr>
          <a:r>
            <a:rPr lang="en-US" sz="1600" kern="1200"/>
            <a:t>Natural and normal response to loss</a:t>
          </a:r>
        </a:p>
      </dsp:txBody>
      <dsp:txXfrm>
        <a:off x="417392" y="39849"/>
        <a:ext cx="5474576" cy="426206"/>
      </dsp:txXfrm>
    </dsp:sp>
    <dsp:sp modelId="{628E90BC-F04A-4D2C-8A7C-184B185FAF88}">
      <dsp:nvSpPr>
        <dsp:cNvPr id="0" name=""/>
        <dsp:cNvSpPr/>
      </dsp:nvSpPr>
      <dsp:spPr>
        <a:xfrm>
          <a:off x="0" y="2037112"/>
          <a:ext cx="7886700" cy="1209600"/>
        </a:xfrm>
        <a:prstGeom prst="rect">
          <a:avLst/>
        </a:prstGeom>
        <a:solidFill>
          <a:schemeClr val="lt1">
            <a:alpha val="90000"/>
            <a:hueOff val="0"/>
            <a:satOff val="0"/>
            <a:lumOff val="0"/>
            <a:alphaOff val="0"/>
          </a:schemeClr>
        </a:solidFill>
        <a:ln w="25400" cap="flat" cmpd="sng" algn="ctr">
          <a:solidFill>
            <a:schemeClr val="accent2">
              <a:hueOff val="2263186"/>
              <a:satOff val="-42692"/>
              <a:lumOff val="-15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96" tIns="333248" rIns="6120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Grief: initial reaction to a loss</a:t>
          </a:r>
        </a:p>
        <a:p>
          <a:pPr marL="171450" lvl="1" indent="-171450" algn="l" defTabSz="711200">
            <a:lnSpc>
              <a:spcPct val="90000"/>
            </a:lnSpc>
            <a:spcBef>
              <a:spcPct val="0"/>
            </a:spcBef>
            <a:spcAft>
              <a:spcPct val="15000"/>
            </a:spcAft>
            <a:buChar char="•"/>
          </a:pPr>
          <a:r>
            <a:rPr lang="en-US" sz="1600" kern="1200"/>
            <a:t>Mourning: process of adapting to a loss</a:t>
          </a:r>
        </a:p>
        <a:p>
          <a:pPr marL="171450" lvl="1" indent="-171450" algn="l" defTabSz="711200">
            <a:lnSpc>
              <a:spcPct val="90000"/>
            </a:lnSpc>
            <a:spcBef>
              <a:spcPct val="0"/>
            </a:spcBef>
            <a:spcAft>
              <a:spcPct val="15000"/>
            </a:spcAft>
            <a:buChar char="•"/>
          </a:pPr>
          <a:r>
            <a:rPr lang="en-US" sz="1600" kern="1200"/>
            <a:t>Bereavement: period after a loss during which mourning occurs</a:t>
          </a:r>
        </a:p>
      </dsp:txBody>
      <dsp:txXfrm>
        <a:off x="0" y="2037112"/>
        <a:ext cx="7886700" cy="1209600"/>
      </dsp:txXfrm>
    </dsp:sp>
    <dsp:sp modelId="{B2DE7B64-510F-4C63-B1FB-1BF0D17E8E08}">
      <dsp:nvSpPr>
        <dsp:cNvPr id="0" name=""/>
        <dsp:cNvSpPr/>
      </dsp:nvSpPr>
      <dsp:spPr>
        <a:xfrm>
          <a:off x="394335" y="1800952"/>
          <a:ext cx="5520690" cy="472320"/>
        </a:xfrm>
        <a:prstGeom prst="roundRect">
          <a:avLst/>
        </a:prstGeom>
        <a:solidFill>
          <a:schemeClr val="accent2">
            <a:hueOff val="2263186"/>
            <a:satOff val="-42692"/>
            <a:lumOff val="-1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defRPr b="1"/>
          </a:pPr>
          <a:r>
            <a:rPr lang="en-US" sz="1600" kern="1200"/>
            <a:t>Periods of grief</a:t>
          </a:r>
        </a:p>
      </dsp:txBody>
      <dsp:txXfrm>
        <a:off x="417392" y="1824009"/>
        <a:ext cx="547457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90D50-6FFD-4F98-841B-8AD25598EEEF}">
      <dsp:nvSpPr>
        <dsp:cNvPr id="0" name=""/>
        <dsp:cNvSpPr/>
      </dsp:nvSpPr>
      <dsp:spPr>
        <a:xfrm>
          <a:off x="0" y="2037"/>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3EBBFF-ADDF-4284-A041-61145E9B9C1E}">
      <dsp:nvSpPr>
        <dsp:cNvPr id="0" name=""/>
        <dsp:cNvSpPr/>
      </dsp:nvSpPr>
      <dsp:spPr>
        <a:xfrm>
          <a:off x="0" y="2037"/>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“Normal” vs. “complicated” vs. “pathological” (Prolonged Grief Disorder)</a:t>
          </a:r>
        </a:p>
      </dsp:txBody>
      <dsp:txXfrm>
        <a:off x="0" y="2037"/>
        <a:ext cx="5051582" cy="379034"/>
      </dsp:txXfrm>
    </dsp:sp>
    <dsp:sp modelId="{F7D8D1D7-0250-4105-B55C-08F775EBBCFA}">
      <dsp:nvSpPr>
        <dsp:cNvPr id="0" name=""/>
        <dsp:cNvSpPr/>
      </dsp:nvSpPr>
      <dsp:spPr>
        <a:xfrm>
          <a:off x="0" y="381071"/>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D47F2B-C7EB-4C0A-864E-F8C1732ED0A5}">
      <dsp:nvSpPr>
        <dsp:cNvPr id="0" name=""/>
        <dsp:cNvSpPr/>
      </dsp:nvSpPr>
      <dsp:spPr>
        <a:xfrm>
          <a:off x="0" y="381071"/>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rtl="0">
            <a:lnSpc>
              <a:spcPct val="90000"/>
            </a:lnSpc>
            <a:spcBef>
              <a:spcPct val="0"/>
            </a:spcBef>
            <a:spcAft>
              <a:spcPct val="35000"/>
            </a:spcAft>
            <a:buNone/>
          </a:pPr>
          <a:r>
            <a:rPr lang="en-US" sz="1000" kern="1200" dirty="0"/>
            <a:t>Anticipatory:</a:t>
          </a:r>
          <a:r>
            <a:rPr lang="en-US" sz="1000" kern="1200" dirty="0">
              <a:latin typeface="Corbel"/>
            </a:rPr>
            <a:t> circle</a:t>
          </a:r>
          <a:r>
            <a:rPr lang="en-US" sz="1000" kern="1200" dirty="0"/>
            <a:t> of support</a:t>
          </a:r>
          <a:r>
            <a:rPr lang="en-US" sz="1000" kern="1200" dirty="0">
              <a:latin typeface="Corbel"/>
            </a:rPr>
            <a:t>,</a:t>
          </a:r>
          <a:r>
            <a:rPr lang="en-US" sz="1000" kern="1200" dirty="0"/>
            <a:t> apprehension, concern for comfort, denial, dread, confusion, guilt, shame</a:t>
          </a:r>
        </a:p>
      </dsp:txBody>
      <dsp:txXfrm>
        <a:off x="0" y="381071"/>
        <a:ext cx="5051582" cy="379034"/>
      </dsp:txXfrm>
    </dsp:sp>
    <dsp:sp modelId="{6AAC776B-7FDE-4F96-BB2F-EAC20BD0A9E3}">
      <dsp:nvSpPr>
        <dsp:cNvPr id="0" name=""/>
        <dsp:cNvSpPr/>
      </dsp:nvSpPr>
      <dsp:spPr>
        <a:xfrm>
          <a:off x="0" y="760106"/>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C797FE-7A1D-4701-900E-D6E2B3E7B13B}">
      <dsp:nvSpPr>
        <dsp:cNvPr id="0" name=""/>
        <dsp:cNvSpPr/>
      </dsp:nvSpPr>
      <dsp:spPr>
        <a:xfrm>
          <a:off x="0" y="760106"/>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rtl="0">
            <a:lnSpc>
              <a:spcPct val="90000"/>
            </a:lnSpc>
            <a:spcBef>
              <a:spcPct val="0"/>
            </a:spcBef>
            <a:spcAft>
              <a:spcPct val="35000"/>
            </a:spcAft>
            <a:buNone/>
          </a:pPr>
          <a:r>
            <a:rPr lang="en-US" sz="1000" kern="1200" dirty="0"/>
            <a:t>Preparatory:</a:t>
          </a:r>
          <a:r>
            <a:rPr lang="en-US" sz="1000" kern="1200" dirty="0">
              <a:latin typeface="Corbel"/>
            </a:rPr>
            <a:t> the</a:t>
          </a:r>
          <a:r>
            <a:rPr lang="en-US" sz="1000" kern="1200" dirty="0"/>
            <a:t> dying</a:t>
          </a:r>
          <a:r>
            <a:rPr lang="en-US" sz="1000" kern="1200" dirty="0">
              <a:latin typeface="Corbel"/>
            </a:rPr>
            <a:t>, </a:t>
          </a:r>
          <a:r>
            <a:rPr lang="en-US" sz="1000" kern="1200" dirty="0"/>
            <a:t> existential or spiritual crisis, legacy concerns, curiosity/fear about the dying process</a:t>
          </a:r>
        </a:p>
      </dsp:txBody>
      <dsp:txXfrm>
        <a:off x="0" y="760106"/>
        <a:ext cx="5051582" cy="379034"/>
      </dsp:txXfrm>
    </dsp:sp>
    <dsp:sp modelId="{E763CF73-F196-4296-8476-51E8CDFD6309}">
      <dsp:nvSpPr>
        <dsp:cNvPr id="0" name=""/>
        <dsp:cNvSpPr/>
      </dsp:nvSpPr>
      <dsp:spPr>
        <a:xfrm>
          <a:off x="0" y="1139140"/>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68CF94-4DCC-4336-A62A-CC50B4F4B020}">
      <dsp:nvSpPr>
        <dsp:cNvPr id="0" name=""/>
        <dsp:cNvSpPr/>
      </dsp:nvSpPr>
      <dsp:spPr>
        <a:xfrm>
          <a:off x="0" y="1139140"/>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Twilight: Long-term period between diagnosis and end of life</a:t>
          </a:r>
        </a:p>
      </dsp:txBody>
      <dsp:txXfrm>
        <a:off x="0" y="1139140"/>
        <a:ext cx="5051582" cy="379034"/>
      </dsp:txXfrm>
    </dsp:sp>
    <dsp:sp modelId="{4E007E05-AEBA-4F81-B44B-A2DA4747A8C5}">
      <dsp:nvSpPr>
        <dsp:cNvPr id="0" name=""/>
        <dsp:cNvSpPr/>
      </dsp:nvSpPr>
      <dsp:spPr>
        <a:xfrm>
          <a:off x="0" y="1518174"/>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45A37F-AB31-47E2-84AD-284ABBB7511B}">
      <dsp:nvSpPr>
        <dsp:cNvPr id="0" name=""/>
        <dsp:cNvSpPr/>
      </dsp:nvSpPr>
      <dsp:spPr>
        <a:xfrm>
          <a:off x="0" y="1518174"/>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Collective/Cultural/Inherited: shared societal</a:t>
          </a:r>
          <a:r>
            <a:rPr lang="en-US" sz="1000" kern="1200" dirty="0">
              <a:latin typeface="Corbel"/>
            </a:rPr>
            <a:t>/cultural/familial</a:t>
          </a:r>
          <a:r>
            <a:rPr lang="en-US" sz="1000" kern="1200" dirty="0"/>
            <a:t> losses</a:t>
          </a:r>
        </a:p>
      </dsp:txBody>
      <dsp:txXfrm>
        <a:off x="0" y="1518174"/>
        <a:ext cx="5051582" cy="379034"/>
      </dsp:txXfrm>
    </dsp:sp>
    <dsp:sp modelId="{893F178E-92ED-4F88-98E4-ECC0411AB49D}">
      <dsp:nvSpPr>
        <dsp:cNvPr id="0" name=""/>
        <dsp:cNvSpPr/>
      </dsp:nvSpPr>
      <dsp:spPr>
        <a:xfrm>
          <a:off x="0" y="1897208"/>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EDFAC-F67C-4A5C-A6FE-DC68BCDEF149}">
      <dsp:nvSpPr>
        <dsp:cNvPr id="0" name=""/>
        <dsp:cNvSpPr/>
      </dsp:nvSpPr>
      <dsp:spPr>
        <a:xfrm>
          <a:off x="0" y="1897208"/>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Cumulative: multiple losses</a:t>
          </a:r>
        </a:p>
      </dsp:txBody>
      <dsp:txXfrm>
        <a:off x="0" y="1897208"/>
        <a:ext cx="5051582" cy="379034"/>
      </dsp:txXfrm>
    </dsp:sp>
    <dsp:sp modelId="{5E892A8B-E15B-41E5-A7D1-1DA6E1592B1D}">
      <dsp:nvSpPr>
        <dsp:cNvPr id="0" name=""/>
        <dsp:cNvSpPr/>
      </dsp:nvSpPr>
      <dsp:spPr>
        <a:xfrm>
          <a:off x="0" y="2276242"/>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FEEE67-A009-452C-AA9D-9BB6C628A2EC}">
      <dsp:nvSpPr>
        <dsp:cNvPr id="0" name=""/>
        <dsp:cNvSpPr/>
      </dsp:nvSpPr>
      <dsp:spPr>
        <a:xfrm>
          <a:off x="0" y="2276242"/>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Disenfranchised: unacknowledged losses</a:t>
          </a:r>
          <a:endParaRPr lang="en-US" sz="1000" kern="1200" dirty="0"/>
        </a:p>
      </dsp:txBody>
      <dsp:txXfrm>
        <a:off x="0" y="2276242"/>
        <a:ext cx="5051582" cy="379034"/>
      </dsp:txXfrm>
    </dsp:sp>
    <dsp:sp modelId="{C2845F7C-0A7F-4F37-B17F-31BB193EAF65}">
      <dsp:nvSpPr>
        <dsp:cNvPr id="0" name=""/>
        <dsp:cNvSpPr/>
      </dsp:nvSpPr>
      <dsp:spPr>
        <a:xfrm>
          <a:off x="0" y="2655276"/>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A06E3-3FC1-4926-BF95-E1104617D6CB}">
      <dsp:nvSpPr>
        <dsp:cNvPr id="0" name=""/>
        <dsp:cNvSpPr/>
      </dsp:nvSpPr>
      <dsp:spPr>
        <a:xfrm>
          <a:off x="0" y="2655276"/>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Traumatic: circumstances surrounding the death</a:t>
          </a:r>
        </a:p>
      </dsp:txBody>
      <dsp:txXfrm>
        <a:off x="0" y="2655276"/>
        <a:ext cx="5051582" cy="379034"/>
      </dsp:txXfrm>
    </dsp:sp>
    <dsp:sp modelId="{5FDAC00B-C86B-4954-911F-FA073E80658F}">
      <dsp:nvSpPr>
        <dsp:cNvPr id="0" name=""/>
        <dsp:cNvSpPr/>
      </dsp:nvSpPr>
      <dsp:spPr>
        <a:xfrm>
          <a:off x="0" y="3034310"/>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FBFC9-FE5F-4719-9C28-385B361983FE}">
      <dsp:nvSpPr>
        <dsp:cNvPr id="0" name=""/>
        <dsp:cNvSpPr/>
      </dsp:nvSpPr>
      <dsp:spPr>
        <a:xfrm>
          <a:off x="0" y="3034310"/>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Secondary: “hidden” impacts of a death (i.e., finances, friendships, home, safety/security)</a:t>
          </a:r>
        </a:p>
      </dsp:txBody>
      <dsp:txXfrm>
        <a:off x="0" y="3034310"/>
        <a:ext cx="5051582" cy="379034"/>
      </dsp:txXfrm>
    </dsp:sp>
    <dsp:sp modelId="{4F4602CA-A36E-4B34-B7D4-C6D51D86432C}">
      <dsp:nvSpPr>
        <dsp:cNvPr id="0" name=""/>
        <dsp:cNvSpPr/>
      </dsp:nvSpPr>
      <dsp:spPr>
        <a:xfrm>
          <a:off x="0" y="3413344"/>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DF4EAA-D765-47E3-9AD3-68E2D375A226}">
      <dsp:nvSpPr>
        <dsp:cNvPr id="0" name=""/>
        <dsp:cNvSpPr/>
      </dsp:nvSpPr>
      <dsp:spPr>
        <a:xfrm>
          <a:off x="0" y="3413344"/>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Delayed: process of grieving is "put on hold" for some amount of time</a:t>
          </a:r>
        </a:p>
      </dsp:txBody>
      <dsp:txXfrm>
        <a:off x="0" y="3413344"/>
        <a:ext cx="5051582" cy="379034"/>
      </dsp:txXfrm>
    </dsp:sp>
    <dsp:sp modelId="{C6B557F7-D7A8-4836-8DCC-7DE1C358B092}">
      <dsp:nvSpPr>
        <dsp:cNvPr id="0" name=""/>
        <dsp:cNvSpPr/>
      </dsp:nvSpPr>
      <dsp:spPr>
        <a:xfrm>
          <a:off x="0" y="3792379"/>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AA0D6B-3989-4854-9EC3-56E52EE119B5}">
      <dsp:nvSpPr>
        <dsp:cNvPr id="0" name=""/>
        <dsp:cNvSpPr/>
      </dsp:nvSpPr>
      <dsp:spPr>
        <a:xfrm>
          <a:off x="0" y="3792379"/>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Suffocated: grief reactions that are punished (i.e., “acting out” or being told to “move on”)</a:t>
          </a:r>
        </a:p>
      </dsp:txBody>
      <dsp:txXfrm>
        <a:off x="0" y="3792379"/>
        <a:ext cx="5051582" cy="379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4B8D-AA76-4E1D-B36B-48DFC35042AD}">
      <dsp:nvSpPr>
        <dsp:cNvPr id="0" name=""/>
        <dsp:cNvSpPr/>
      </dsp:nvSpPr>
      <dsp:spPr>
        <a:xfrm>
          <a:off x="2310" y="289351"/>
          <a:ext cx="1833041" cy="109982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Exhaustion and fatigue</a:t>
          </a:r>
        </a:p>
      </dsp:txBody>
      <dsp:txXfrm>
        <a:off x="2310" y="289351"/>
        <a:ext cx="1833041" cy="1099824"/>
      </dsp:txXfrm>
    </dsp:sp>
    <dsp:sp modelId="{839640F4-0F76-4CF9-A0BB-40FBA8C3F20D}">
      <dsp:nvSpPr>
        <dsp:cNvPr id="0" name=""/>
        <dsp:cNvSpPr/>
      </dsp:nvSpPr>
      <dsp:spPr>
        <a:xfrm>
          <a:off x="2018656" y="289351"/>
          <a:ext cx="1833041" cy="109982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Change in sleep patterns (falling asleep and staying asleep)</a:t>
          </a:r>
        </a:p>
      </dsp:txBody>
      <dsp:txXfrm>
        <a:off x="2018656" y="289351"/>
        <a:ext cx="1833041" cy="1099824"/>
      </dsp:txXfrm>
    </dsp:sp>
    <dsp:sp modelId="{47AE9321-AB7B-4A5B-9991-0EA1D979A4F0}">
      <dsp:nvSpPr>
        <dsp:cNvPr id="0" name=""/>
        <dsp:cNvSpPr/>
      </dsp:nvSpPr>
      <dsp:spPr>
        <a:xfrm>
          <a:off x="4035002" y="289351"/>
          <a:ext cx="1833041" cy="10998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Difficulty focusing, fogginess, forgetfulness, “clumsiness”</a:t>
          </a:r>
        </a:p>
      </dsp:txBody>
      <dsp:txXfrm>
        <a:off x="4035002" y="289351"/>
        <a:ext cx="1833041" cy="1099824"/>
      </dsp:txXfrm>
    </dsp:sp>
    <dsp:sp modelId="{A47F7919-BC72-44B9-B1F1-ED367D8F21A0}">
      <dsp:nvSpPr>
        <dsp:cNvPr id="0" name=""/>
        <dsp:cNvSpPr/>
      </dsp:nvSpPr>
      <dsp:spPr>
        <a:xfrm>
          <a:off x="6051347" y="289351"/>
          <a:ext cx="1833041" cy="109982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Changes in appetite (increase or decrease), digestive issues</a:t>
          </a:r>
        </a:p>
      </dsp:txBody>
      <dsp:txXfrm>
        <a:off x="6051347" y="289351"/>
        <a:ext cx="1833041" cy="1099824"/>
      </dsp:txXfrm>
    </dsp:sp>
    <dsp:sp modelId="{9BDAABCB-997E-48EA-A5E8-3B19B71FBB38}">
      <dsp:nvSpPr>
        <dsp:cNvPr id="0" name=""/>
        <dsp:cNvSpPr/>
      </dsp:nvSpPr>
      <dsp:spPr>
        <a:xfrm>
          <a:off x="2310" y="1572480"/>
          <a:ext cx="1833041" cy="109982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Headaches, muscle aches</a:t>
          </a:r>
        </a:p>
      </dsp:txBody>
      <dsp:txXfrm>
        <a:off x="2310" y="1572480"/>
        <a:ext cx="1833041" cy="1099824"/>
      </dsp:txXfrm>
    </dsp:sp>
    <dsp:sp modelId="{4272E9B7-A1E8-4A98-BA73-9ED308673FD3}">
      <dsp:nvSpPr>
        <dsp:cNvPr id="0" name=""/>
        <dsp:cNvSpPr/>
      </dsp:nvSpPr>
      <dsp:spPr>
        <a:xfrm>
          <a:off x="2018656" y="1572480"/>
          <a:ext cx="1833041" cy="109982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Sensitivity to light and/or sound</a:t>
          </a:r>
        </a:p>
      </dsp:txBody>
      <dsp:txXfrm>
        <a:off x="2018656" y="1572480"/>
        <a:ext cx="1833041" cy="1099824"/>
      </dsp:txXfrm>
    </dsp:sp>
    <dsp:sp modelId="{9E935F0E-B53F-43E5-AF6A-C54C8EB28306}">
      <dsp:nvSpPr>
        <dsp:cNvPr id="0" name=""/>
        <dsp:cNvSpPr/>
      </dsp:nvSpPr>
      <dsp:spPr>
        <a:xfrm>
          <a:off x="4035002" y="1572480"/>
          <a:ext cx="1833041" cy="109982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Suppressed immune system</a:t>
          </a:r>
        </a:p>
      </dsp:txBody>
      <dsp:txXfrm>
        <a:off x="4035002" y="1572480"/>
        <a:ext cx="1833041" cy="1099824"/>
      </dsp:txXfrm>
    </dsp:sp>
    <dsp:sp modelId="{DE44E296-1332-4B6B-90BA-FFDE2F624046}">
      <dsp:nvSpPr>
        <dsp:cNvPr id="0" name=""/>
        <dsp:cNvSpPr/>
      </dsp:nvSpPr>
      <dsp:spPr>
        <a:xfrm>
          <a:off x="6051347" y="1572480"/>
          <a:ext cx="1833041" cy="10998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Tightness in chest, shortness of breath, heart palpitations</a:t>
          </a:r>
        </a:p>
      </dsp:txBody>
      <dsp:txXfrm>
        <a:off x="6051347" y="1572480"/>
        <a:ext cx="1833041" cy="10998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3D965-E38E-4EF2-94F5-EE80446B68A9}">
      <dsp:nvSpPr>
        <dsp:cNvPr id="0" name=""/>
        <dsp:cNvSpPr/>
      </dsp:nvSpPr>
      <dsp:spPr>
        <a:xfrm>
          <a:off x="1071211" y="1215"/>
          <a:ext cx="2393448" cy="11967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Removal of multiaxial system</a:t>
          </a:r>
        </a:p>
      </dsp:txBody>
      <dsp:txXfrm>
        <a:off x="1106262" y="36266"/>
        <a:ext cx="2323346" cy="1126622"/>
      </dsp:txXfrm>
    </dsp:sp>
    <dsp:sp modelId="{7D2222CB-7A28-40EE-840B-74C45449904D}">
      <dsp:nvSpPr>
        <dsp:cNvPr id="0" name=""/>
        <dsp:cNvSpPr/>
      </dsp:nvSpPr>
      <dsp:spPr>
        <a:xfrm>
          <a:off x="1071211" y="1377448"/>
          <a:ext cx="2393448" cy="11967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Elimination of the “Bereavement Exclusion” for Major Depressive Disorder</a:t>
          </a:r>
        </a:p>
      </dsp:txBody>
      <dsp:txXfrm>
        <a:off x="1106262" y="1412499"/>
        <a:ext cx="2323346" cy="1126622"/>
      </dsp:txXfrm>
    </dsp:sp>
    <dsp:sp modelId="{FE9E1B9D-EA65-41B5-9160-9BA073488384}">
      <dsp:nvSpPr>
        <dsp:cNvPr id="0" name=""/>
        <dsp:cNvSpPr/>
      </dsp:nvSpPr>
      <dsp:spPr>
        <a:xfrm rot="19457599">
          <a:off x="3353841" y="1598749"/>
          <a:ext cx="1179016" cy="66005"/>
        </a:xfrm>
        <a:custGeom>
          <a:avLst/>
          <a:gdLst/>
          <a:ahLst/>
          <a:cxnLst/>
          <a:rect l="0" t="0" r="0" b="0"/>
          <a:pathLst>
            <a:path>
              <a:moveTo>
                <a:pt x="0" y="33002"/>
              </a:moveTo>
              <a:lnTo>
                <a:pt x="1179016" y="330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3874" y="1602276"/>
        <a:ext cx="58950" cy="58950"/>
      </dsp:txXfrm>
    </dsp:sp>
    <dsp:sp modelId="{EC537394-CDF2-4604-8C2B-DC1F71D57C92}">
      <dsp:nvSpPr>
        <dsp:cNvPr id="0" name=""/>
        <dsp:cNvSpPr/>
      </dsp:nvSpPr>
      <dsp:spPr>
        <a:xfrm>
          <a:off x="4422039" y="689331"/>
          <a:ext cx="2393448" cy="11967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In DSM-IV, an individual who experienced a death and who had a depressed mood could not be diagnosed with MDD unless symptoms persisted beyond two months</a:t>
          </a:r>
        </a:p>
      </dsp:txBody>
      <dsp:txXfrm>
        <a:off x="4457090" y="724382"/>
        <a:ext cx="2323346" cy="1126622"/>
      </dsp:txXfrm>
    </dsp:sp>
    <dsp:sp modelId="{D05C6642-39F7-4C8A-B62D-9B6FC5ABCB24}">
      <dsp:nvSpPr>
        <dsp:cNvPr id="0" name=""/>
        <dsp:cNvSpPr/>
      </dsp:nvSpPr>
      <dsp:spPr>
        <a:xfrm rot="2142401">
          <a:off x="3353841" y="2286865"/>
          <a:ext cx="1179016" cy="66005"/>
        </a:xfrm>
        <a:custGeom>
          <a:avLst/>
          <a:gdLst/>
          <a:ahLst/>
          <a:cxnLst/>
          <a:rect l="0" t="0" r="0" b="0"/>
          <a:pathLst>
            <a:path>
              <a:moveTo>
                <a:pt x="0" y="33002"/>
              </a:moveTo>
              <a:lnTo>
                <a:pt x="1179016" y="330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3874" y="2290393"/>
        <a:ext cx="58950" cy="58950"/>
      </dsp:txXfrm>
    </dsp:sp>
    <dsp:sp modelId="{E6ADF4FD-245F-48FC-8CC8-DE654317EA41}">
      <dsp:nvSpPr>
        <dsp:cNvPr id="0" name=""/>
        <dsp:cNvSpPr/>
      </dsp:nvSpPr>
      <dsp:spPr>
        <a:xfrm>
          <a:off x="4422039" y="2065564"/>
          <a:ext cx="2393448" cy="11967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t>Replaced by a note offering guidance on differentiating grief from MDD​</a:t>
          </a:r>
          <a:r>
            <a:rPr lang="en-US" sz="1300" kern="1200" dirty="0">
              <a:latin typeface="Corbel"/>
            </a:rPr>
            <a:t> (Bereavement Exclusion)</a:t>
          </a:r>
          <a:endParaRPr lang="en-US" sz="1300" kern="1200" dirty="0"/>
        </a:p>
      </dsp:txBody>
      <dsp:txXfrm>
        <a:off x="4457090" y="2100615"/>
        <a:ext cx="2323346" cy="11266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A5E0D-947C-4B48-A5D7-45AA37857A57}">
      <dsp:nvSpPr>
        <dsp:cNvPr id="0" name=""/>
        <dsp:cNvSpPr/>
      </dsp:nvSpPr>
      <dsp:spPr>
        <a:xfrm>
          <a:off x="381099" y="939974"/>
          <a:ext cx="622529" cy="6225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07DCB0-4345-45D9-9917-1AF374EF28C2}">
      <dsp:nvSpPr>
        <dsp:cNvPr id="0" name=""/>
        <dsp:cNvSpPr/>
      </dsp:nvSpPr>
      <dsp:spPr>
        <a:xfrm>
          <a:off x="664" y="1770169"/>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Use SW and IDT to assess for emotional and physical stressors</a:t>
          </a:r>
        </a:p>
      </dsp:txBody>
      <dsp:txXfrm>
        <a:off x="664" y="1770169"/>
        <a:ext cx="1383398" cy="553359"/>
      </dsp:txXfrm>
    </dsp:sp>
    <dsp:sp modelId="{8B6E5BC5-CE4D-447C-8B6C-B3FE73A942B0}">
      <dsp:nvSpPr>
        <dsp:cNvPr id="0" name=""/>
        <dsp:cNvSpPr/>
      </dsp:nvSpPr>
      <dsp:spPr>
        <a:xfrm>
          <a:off x="2006592" y="939974"/>
          <a:ext cx="622529" cy="6225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1FEEB9-0EB2-45C8-A06A-CE7E7306D7B2}">
      <dsp:nvSpPr>
        <dsp:cNvPr id="0" name=""/>
        <dsp:cNvSpPr/>
      </dsp:nvSpPr>
      <dsp:spPr>
        <a:xfrm>
          <a:off x="1626157" y="1770169"/>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Refer to appropriate disciplines as needed </a:t>
          </a:r>
        </a:p>
      </dsp:txBody>
      <dsp:txXfrm>
        <a:off x="1626157" y="1770169"/>
        <a:ext cx="1383398" cy="553359"/>
      </dsp:txXfrm>
    </dsp:sp>
    <dsp:sp modelId="{AE2C1A62-ABF2-4A4F-8594-29452DA8EF3E}">
      <dsp:nvSpPr>
        <dsp:cNvPr id="0" name=""/>
        <dsp:cNvSpPr/>
      </dsp:nvSpPr>
      <dsp:spPr>
        <a:xfrm>
          <a:off x="3632085" y="939974"/>
          <a:ext cx="622529" cy="6225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278CB2-CEBE-4065-A786-1B0A1A675DB6}">
      <dsp:nvSpPr>
        <dsp:cNvPr id="0" name=""/>
        <dsp:cNvSpPr/>
      </dsp:nvSpPr>
      <dsp:spPr>
        <a:xfrm>
          <a:off x="3251650" y="1770169"/>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Provide active, empathetic listening</a:t>
          </a:r>
        </a:p>
      </dsp:txBody>
      <dsp:txXfrm>
        <a:off x="3251650" y="1770169"/>
        <a:ext cx="1383398" cy="553359"/>
      </dsp:txXfrm>
    </dsp:sp>
    <dsp:sp modelId="{B5CCDB54-DE56-43A6-9577-A9D329DD1FB9}">
      <dsp:nvSpPr>
        <dsp:cNvPr id="0" name=""/>
        <dsp:cNvSpPr/>
      </dsp:nvSpPr>
      <dsp:spPr>
        <a:xfrm>
          <a:off x="5257578" y="939974"/>
          <a:ext cx="622529" cy="6225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B9F09C-152B-4D81-85EC-ACE7166A1E56}">
      <dsp:nvSpPr>
        <dsp:cNvPr id="0" name=""/>
        <dsp:cNvSpPr/>
      </dsp:nvSpPr>
      <dsp:spPr>
        <a:xfrm>
          <a:off x="4877143" y="1770169"/>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Normalize and validate feelings</a:t>
          </a:r>
        </a:p>
      </dsp:txBody>
      <dsp:txXfrm>
        <a:off x="4877143" y="1770169"/>
        <a:ext cx="1383398" cy="553359"/>
      </dsp:txXfrm>
    </dsp:sp>
    <dsp:sp modelId="{EC4A2585-7CE4-4FCE-9D18-25C0FDB04913}">
      <dsp:nvSpPr>
        <dsp:cNvPr id="0" name=""/>
        <dsp:cNvSpPr/>
      </dsp:nvSpPr>
      <dsp:spPr>
        <a:xfrm>
          <a:off x="6883071" y="939974"/>
          <a:ext cx="622529" cy="6225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B08778-ED60-43C7-A275-AE38B390E217}">
      <dsp:nvSpPr>
        <dsp:cNvPr id="0" name=""/>
        <dsp:cNvSpPr/>
      </dsp:nvSpPr>
      <dsp:spPr>
        <a:xfrm>
          <a:off x="6502637" y="1770169"/>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Discuss and explore coping strategies</a:t>
          </a:r>
        </a:p>
      </dsp:txBody>
      <dsp:txXfrm>
        <a:off x="6502637" y="1770169"/>
        <a:ext cx="1383398" cy="5533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59247-E84C-4C5E-B71B-593052AFA2E1}">
      <dsp:nvSpPr>
        <dsp:cNvPr id="0" name=""/>
        <dsp:cNvSpPr/>
      </dsp:nvSpPr>
      <dsp:spPr>
        <a:xfrm>
          <a:off x="0" y="1426"/>
          <a:ext cx="4726201" cy="607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3281B0-8C23-4C79-B8BA-19D003CBA2E7}">
      <dsp:nvSpPr>
        <dsp:cNvPr id="0" name=""/>
        <dsp:cNvSpPr/>
      </dsp:nvSpPr>
      <dsp:spPr>
        <a:xfrm>
          <a:off x="183847" y="138172"/>
          <a:ext cx="334267" cy="3342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911757-7C9E-4C28-84E6-4A5DEF2C1A1F}">
      <dsp:nvSpPr>
        <dsp:cNvPr id="0" name=""/>
        <dsp:cNvSpPr/>
      </dsp:nvSpPr>
      <dsp:spPr>
        <a:xfrm>
          <a:off x="701961" y="1426"/>
          <a:ext cx="4024239" cy="60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21" tIns="64321" rIns="64321" bIns="64321" numCol="1" spcCol="1270" anchor="ctr" anchorCtr="0">
          <a:noAutofit/>
        </a:bodyPr>
        <a:lstStyle/>
        <a:p>
          <a:pPr marL="0" lvl="0" indent="0" algn="l" defTabSz="711200">
            <a:lnSpc>
              <a:spcPct val="90000"/>
            </a:lnSpc>
            <a:spcBef>
              <a:spcPct val="0"/>
            </a:spcBef>
            <a:spcAft>
              <a:spcPct val="35000"/>
            </a:spcAft>
            <a:buNone/>
          </a:pPr>
          <a:r>
            <a:rPr lang="en-US" sz="1600" kern="1200" dirty="0"/>
            <a:t>Remember, you can't care for others if you don't take care of yourself</a:t>
          </a:r>
        </a:p>
      </dsp:txBody>
      <dsp:txXfrm>
        <a:off x="701961" y="1426"/>
        <a:ext cx="4024239" cy="607759"/>
      </dsp:txXfrm>
    </dsp:sp>
    <dsp:sp modelId="{98B8A293-3D0D-4807-BC19-7E39448EFEB0}">
      <dsp:nvSpPr>
        <dsp:cNvPr id="0" name=""/>
        <dsp:cNvSpPr/>
      </dsp:nvSpPr>
      <dsp:spPr>
        <a:xfrm>
          <a:off x="0" y="761125"/>
          <a:ext cx="4726201" cy="607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329A87-244F-4D8E-BC7B-F2274FFBBEEC}">
      <dsp:nvSpPr>
        <dsp:cNvPr id="0" name=""/>
        <dsp:cNvSpPr/>
      </dsp:nvSpPr>
      <dsp:spPr>
        <a:xfrm>
          <a:off x="183847" y="897870"/>
          <a:ext cx="334267" cy="3342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4CBDE7-F00A-4B5A-98D3-4D3AD1A22D2C}">
      <dsp:nvSpPr>
        <dsp:cNvPr id="0" name=""/>
        <dsp:cNvSpPr/>
      </dsp:nvSpPr>
      <dsp:spPr>
        <a:xfrm>
          <a:off x="701961" y="761125"/>
          <a:ext cx="4024239" cy="60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21" tIns="64321" rIns="64321" bIns="64321" numCol="1" spcCol="1270" anchor="ctr" anchorCtr="0">
          <a:noAutofit/>
        </a:bodyPr>
        <a:lstStyle/>
        <a:p>
          <a:pPr marL="0" lvl="0" indent="0" algn="l" defTabSz="711200" rtl="0">
            <a:lnSpc>
              <a:spcPct val="90000"/>
            </a:lnSpc>
            <a:spcBef>
              <a:spcPct val="0"/>
            </a:spcBef>
            <a:spcAft>
              <a:spcPct val="35000"/>
            </a:spcAft>
            <a:buNone/>
          </a:pPr>
          <a:r>
            <a:rPr lang="en-US" sz="1600" kern="1200" dirty="0"/>
            <a:t>Divide duties with </a:t>
          </a:r>
          <a:r>
            <a:rPr lang="en-US" sz="1600" kern="1200" dirty="0">
              <a:latin typeface="Corbel"/>
            </a:rPr>
            <a:t>colleagues, family</a:t>
          </a:r>
          <a:r>
            <a:rPr lang="en-US" sz="1600" kern="1200" dirty="0"/>
            <a:t>, friends, community groups, faith organizations</a:t>
          </a:r>
        </a:p>
      </dsp:txBody>
      <dsp:txXfrm>
        <a:off x="701961" y="761125"/>
        <a:ext cx="4024239" cy="607759"/>
      </dsp:txXfrm>
    </dsp:sp>
    <dsp:sp modelId="{ED32E841-6124-4B34-91B6-8DD5A575B77D}">
      <dsp:nvSpPr>
        <dsp:cNvPr id="0" name=""/>
        <dsp:cNvSpPr/>
      </dsp:nvSpPr>
      <dsp:spPr>
        <a:xfrm>
          <a:off x="0" y="1520824"/>
          <a:ext cx="4726201" cy="607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181F66-DF37-49F0-821D-C14475AE1438}">
      <dsp:nvSpPr>
        <dsp:cNvPr id="0" name=""/>
        <dsp:cNvSpPr/>
      </dsp:nvSpPr>
      <dsp:spPr>
        <a:xfrm>
          <a:off x="183847" y="1657569"/>
          <a:ext cx="334267" cy="3342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F1FB69-CAA8-48B1-BA23-79BB359D0194}">
      <dsp:nvSpPr>
        <dsp:cNvPr id="0" name=""/>
        <dsp:cNvSpPr/>
      </dsp:nvSpPr>
      <dsp:spPr>
        <a:xfrm>
          <a:off x="701961" y="1520824"/>
          <a:ext cx="4024239" cy="60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21" tIns="64321" rIns="64321" bIns="64321" numCol="1" spcCol="1270" anchor="ctr" anchorCtr="0">
          <a:noAutofit/>
        </a:bodyPr>
        <a:lstStyle/>
        <a:p>
          <a:pPr marL="0" lvl="0" indent="0" algn="l" defTabSz="711200">
            <a:lnSpc>
              <a:spcPct val="90000"/>
            </a:lnSpc>
            <a:spcBef>
              <a:spcPct val="0"/>
            </a:spcBef>
            <a:spcAft>
              <a:spcPct val="35000"/>
            </a:spcAft>
            <a:buNone/>
          </a:pPr>
          <a:r>
            <a:rPr lang="en-US" sz="1600" kern="1200" dirty="0"/>
            <a:t>Eat, hydrate, sleep, exercise...repeat</a:t>
          </a:r>
        </a:p>
      </dsp:txBody>
      <dsp:txXfrm>
        <a:off x="701961" y="1520824"/>
        <a:ext cx="4024239" cy="607759"/>
      </dsp:txXfrm>
    </dsp:sp>
    <dsp:sp modelId="{8C6D9FA9-C1FA-458B-824C-AF5F75B7B834}">
      <dsp:nvSpPr>
        <dsp:cNvPr id="0" name=""/>
        <dsp:cNvSpPr/>
      </dsp:nvSpPr>
      <dsp:spPr>
        <a:xfrm>
          <a:off x="0" y="2280522"/>
          <a:ext cx="4726201" cy="607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2AD834-B3B4-45DC-AA76-0B42947E118E}">
      <dsp:nvSpPr>
        <dsp:cNvPr id="0" name=""/>
        <dsp:cNvSpPr/>
      </dsp:nvSpPr>
      <dsp:spPr>
        <a:xfrm>
          <a:off x="183847" y="2417268"/>
          <a:ext cx="334267" cy="3342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27BF9C-76E9-4C42-A0A3-18333D6A2FE0}">
      <dsp:nvSpPr>
        <dsp:cNvPr id="0" name=""/>
        <dsp:cNvSpPr/>
      </dsp:nvSpPr>
      <dsp:spPr>
        <a:xfrm>
          <a:off x="701961" y="2280522"/>
          <a:ext cx="4024239" cy="60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21" tIns="64321" rIns="64321" bIns="64321" numCol="1" spcCol="1270" anchor="ctr" anchorCtr="0">
          <a:noAutofit/>
        </a:bodyPr>
        <a:lstStyle/>
        <a:p>
          <a:pPr marL="0" lvl="0" indent="0" algn="l" defTabSz="711200">
            <a:lnSpc>
              <a:spcPct val="90000"/>
            </a:lnSpc>
            <a:spcBef>
              <a:spcPct val="0"/>
            </a:spcBef>
            <a:spcAft>
              <a:spcPct val="35000"/>
            </a:spcAft>
            <a:buNone/>
          </a:pPr>
          <a:r>
            <a:rPr lang="en-US" sz="1600" kern="1200" dirty="0"/>
            <a:t>Take breaks, have some fun</a:t>
          </a:r>
        </a:p>
      </dsp:txBody>
      <dsp:txXfrm>
        <a:off x="701961" y="2280522"/>
        <a:ext cx="4024239" cy="607759"/>
      </dsp:txXfrm>
    </dsp:sp>
    <dsp:sp modelId="{DFEFEC92-F3E1-44C3-8EC4-3BB175599971}">
      <dsp:nvSpPr>
        <dsp:cNvPr id="0" name=""/>
        <dsp:cNvSpPr/>
      </dsp:nvSpPr>
      <dsp:spPr>
        <a:xfrm>
          <a:off x="0" y="3040221"/>
          <a:ext cx="4726201" cy="607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9C7444-50D9-40F8-878D-8AD2405524E1}">
      <dsp:nvSpPr>
        <dsp:cNvPr id="0" name=""/>
        <dsp:cNvSpPr/>
      </dsp:nvSpPr>
      <dsp:spPr>
        <a:xfrm>
          <a:off x="183847" y="3176967"/>
          <a:ext cx="334267" cy="3342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57311C-F1DF-4D38-9DCF-F03CC533F03D}">
      <dsp:nvSpPr>
        <dsp:cNvPr id="0" name=""/>
        <dsp:cNvSpPr/>
      </dsp:nvSpPr>
      <dsp:spPr>
        <a:xfrm>
          <a:off x="701961" y="3040221"/>
          <a:ext cx="4024239" cy="60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21" tIns="64321" rIns="64321" bIns="64321" numCol="1" spcCol="1270" anchor="ctr" anchorCtr="0">
          <a:noAutofit/>
        </a:bodyPr>
        <a:lstStyle/>
        <a:p>
          <a:pPr marL="0" lvl="0" indent="0" algn="l" defTabSz="711200">
            <a:lnSpc>
              <a:spcPct val="90000"/>
            </a:lnSpc>
            <a:spcBef>
              <a:spcPct val="0"/>
            </a:spcBef>
            <a:spcAft>
              <a:spcPct val="35000"/>
            </a:spcAft>
            <a:buNone/>
          </a:pPr>
          <a:r>
            <a:rPr lang="en-US" sz="1600" kern="1200" dirty="0"/>
            <a:t>Connect with others, reach out for support</a:t>
          </a:r>
        </a:p>
      </dsp:txBody>
      <dsp:txXfrm>
        <a:off x="701961" y="3040221"/>
        <a:ext cx="4024239" cy="607759"/>
      </dsp:txXfrm>
    </dsp:sp>
    <dsp:sp modelId="{8CF031D4-1E77-4E5D-9D58-4844D1D8A1BF}">
      <dsp:nvSpPr>
        <dsp:cNvPr id="0" name=""/>
        <dsp:cNvSpPr/>
      </dsp:nvSpPr>
      <dsp:spPr>
        <a:xfrm>
          <a:off x="0" y="3799920"/>
          <a:ext cx="4726201" cy="607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BF637D-1A90-4135-87E1-24E2747EBB0C}">
      <dsp:nvSpPr>
        <dsp:cNvPr id="0" name=""/>
        <dsp:cNvSpPr/>
      </dsp:nvSpPr>
      <dsp:spPr>
        <a:xfrm>
          <a:off x="183847" y="3936666"/>
          <a:ext cx="334267" cy="3342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F32148-C164-4C85-AA93-29EB7AC23102}">
      <dsp:nvSpPr>
        <dsp:cNvPr id="0" name=""/>
        <dsp:cNvSpPr/>
      </dsp:nvSpPr>
      <dsp:spPr>
        <a:xfrm>
          <a:off x="701961" y="3799920"/>
          <a:ext cx="4024239" cy="60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21" tIns="64321" rIns="64321" bIns="64321"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orbel"/>
            </a:rPr>
            <a:t>Ask for (and accept!) help</a:t>
          </a:r>
        </a:p>
      </dsp:txBody>
      <dsp:txXfrm>
        <a:off x="701961" y="3799920"/>
        <a:ext cx="4024239" cy="6077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FDAEF-E8DC-49DE-A918-90AA63F07C7C}">
      <dsp:nvSpPr>
        <dsp:cNvPr id="0" name=""/>
        <dsp:cNvSpPr/>
      </dsp:nvSpPr>
      <dsp:spPr>
        <a:xfrm>
          <a:off x="0" y="68466"/>
          <a:ext cx="5669628" cy="61775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Bereavement support groups</a:t>
          </a:r>
        </a:p>
      </dsp:txBody>
      <dsp:txXfrm>
        <a:off x="30157" y="98623"/>
        <a:ext cx="5609314" cy="557445"/>
      </dsp:txXfrm>
    </dsp:sp>
    <dsp:sp modelId="{0528ECCC-CF54-4C68-A37D-78E2D5A2818C}">
      <dsp:nvSpPr>
        <dsp:cNvPr id="0" name=""/>
        <dsp:cNvSpPr/>
      </dsp:nvSpPr>
      <dsp:spPr>
        <a:xfrm>
          <a:off x="0" y="686226"/>
          <a:ext cx="5669628" cy="101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11" tIns="30480" rIns="170688" bIns="30480" numCol="1" spcCol="1270" anchor="t" anchorCtr="0">
          <a:noAutofit/>
        </a:bodyPr>
        <a:lstStyle/>
        <a:p>
          <a:pPr marL="171450" lvl="1" indent="-171450" algn="l" defTabSz="844550">
            <a:lnSpc>
              <a:spcPct val="100000"/>
            </a:lnSpc>
            <a:spcBef>
              <a:spcPct val="0"/>
            </a:spcBef>
            <a:spcAft>
              <a:spcPct val="20000"/>
            </a:spcAft>
            <a:buChar char="•"/>
          </a:pPr>
          <a:r>
            <a:rPr lang="en-US" sz="1900" kern="1200" dirty="0"/>
            <a:t>Most are available to community members at large</a:t>
          </a:r>
        </a:p>
        <a:p>
          <a:pPr marL="171450" lvl="1" indent="-171450" algn="l" defTabSz="844550">
            <a:lnSpc>
              <a:spcPct val="100000"/>
            </a:lnSpc>
            <a:spcBef>
              <a:spcPct val="0"/>
            </a:spcBef>
            <a:spcAft>
              <a:spcPct val="20000"/>
            </a:spcAft>
            <a:buChar char="•"/>
          </a:pPr>
          <a:r>
            <a:rPr lang="en-US" sz="1900" kern="1200" dirty="0"/>
            <a:t>Many are specialized according to loss (e.g., cancer-related, child loss, survivor of suicide, etc.)</a:t>
          </a:r>
        </a:p>
      </dsp:txBody>
      <dsp:txXfrm>
        <a:off x="0" y="686226"/>
        <a:ext cx="5669628" cy="1018440"/>
      </dsp:txXfrm>
    </dsp:sp>
    <dsp:sp modelId="{A1F37B18-812E-47A0-BC1E-FEC190ADD222}">
      <dsp:nvSpPr>
        <dsp:cNvPr id="0" name=""/>
        <dsp:cNvSpPr/>
      </dsp:nvSpPr>
      <dsp:spPr>
        <a:xfrm>
          <a:off x="0" y="1704666"/>
          <a:ext cx="5669628" cy="617759"/>
        </a:xfrm>
        <a:prstGeom prst="roundRect">
          <a:avLst/>
        </a:prstGeom>
        <a:solidFill>
          <a:schemeClr val="accent2">
            <a:hueOff val="754395"/>
            <a:satOff val="-14231"/>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Hospice bereavement services</a:t>
          </a:r>
        </a:p>
      </dsp:txBody>
      <dsp:txXfrm>
        <a:off x="30157" y="1734823"/>
        <a:ext cx="5609314" cy="557445"/>
      </dsp:txXfrm>
    </dsp:sp>
    <dsp:sp modelId="{3485393F-1415-41C2-848E-043E9B1D1F73}">
      <dsp:nvSpPr>
        <dsp:cNvPr id="0" name=""/>
        <dsp:cNvSpPr/>
      </dsp:nvSpPr>
      <dsp:spPr>
        <a:xfrm>
          <a:off x="0" y="2322426"/>
          <a:ext cx="5669628" cy="101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11" tIns="30480" rIns="170688" bIns="30480" numCol="1" spcCol="1270" anchor="t" anchorCtr="0">
          <a:noAutofit/>
        </a:bodyPr>
        <a:lstStyle/>
        <a:p>
          <a:pPr marL="171450" lvl="1" indent="-171450" algn="l" defTabSz="844550">
            <a:lnSpc>
              <a:spcPct val="100000"/>
            </a:lnSpc>
            <a:spcBef>
              <a:spcPct val="0"/>
            </a:spcBef>
            <a:spcAft>
              <a:spcPct val="20000"/>
            </a:spcAft>
            <a:buChar char="•"/>
          </a:pPr>
          <a:r>
            <a:rPr lang="en-US" sz="1900" kern="1200" dirty="0"/>
            <a:t>Not a reimbursed Medicare expense</a:t>
          </a:r>
        </a:p>
        <a:p>
          <a:pPr marL="171450" lvl="1" indent="-171450" algn="l" defTabSz="844550">
            <a:lnSpc>
              <a:spcPct val="100000"/>
            </a:lnSpc>
            <a:spcBef>
              <a:spcPct val="0"/>
            </a:spcBef>
            <a:spcAft>
              <a:spcPct val="20000"/>
            </a:spcAft>
            <a:buChar char="•"/>
          </a:pPr>
          <a:r>
            <a:rPr lang="en-US" sz="1900" kern="1200" dirty="0"/>
            <a:t>Services vary between hospice agencies and locations</a:t>
          </a:r>
        </a:p>
      </dsp:txBody>
      <dsp:txXfrm>
        <a:off x="0" y="2322426"/>
        <a:ext cx="5669628" cy="1018440"/>
      </dsp:txXfrm>
    </dsp:sp>
    <dsp:sp modelId="{717C9F9C-EBF8-4441-866F-28175BFA9D50}">
      <dsp:nvSpPr>
        <dsp:cNvPr id="0" name=""/>
        <dsp:cNvSpPr/>
      </dsp:nvSpPr>
      <dsp:spPr>
        <a:xfrm>
          <a:off x="0" y="3340866"/>
          <a:ext cx="5669628" cy="617759"/>
        </a:xfrm>
        <a:prstGeom prst="roundRect">
          <a:avLst/>
        </a:prstGeom>
        <a:solidFill>
          <a:schemeClr val="accent2">
            <a:hueOff val="1508791"/>
            <a:satOff val="-28461"/>
            <a:lumOff val="-1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Psychotherapy</a:t>
          </a:r>
        </a:p>
      </dsp:txBody>
      <dsp:txXfrm>
        <a:off x="30157" y="3371023"/>
        <a:ext cx="5609314" cy="557445"/>
      </dsp:txXfrm>
    </dsp:sp>
    <dsp:sp modelId="{1D2B3BB7-1E40-45D8-9938-68B0738DD3D5}">
      <dsp:nvSpPr>
        <dsp:cNvPr id="0" name=""/>
        <dsp:cNvSpPr/>
      </dsp:nvSpPr>
      <dsp:spPr>
        <a:xfrm>
          <a:off x="0" y="4027746"/>
          <a:ext cx="5669628" cy="617759"/>
        </a:xfrm>
        <a:prstGeom prst="roundRect">
          <a:avLst/>
        </a:prstGeom>
        <a:solidFill>
          <a:schemeClr val="accent2">
            <a:hueOff val="2263186"/>
            <a:satOff val="-42692"/>
            <a:lumOff val="-1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Psychiatry</a:t>
          </a:r>
        </a:p>
      </dsp:txBody>
      <dsp:txXfrm>
        <a:off x="30157" y="4057903"/>
        <a:ext cx="5609314" cy="55744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1FE40E-0EB6-4E48-899D-2D88198D4ED2}" type="datetimeFigureOut">
              <a:rPr lang="en-US" smtClean="0"/>
              <a:t>5/8/2024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E488BB-9BED-8544-A677-20570A7DCFDC}" type="slidenum">
              <a:rPr lang="en-US" smtClean="0"/>
              <a:t>‹#›</a:t>
            </a:fld>
            <a:endParaRPr lang="en-US"/>
          </a:p>
        </p:txBody>
      </p:sp>
    </p:spTree>
    <p:extLst>
      <p:ext uri="{BB962C8B-B14F-4D97-AF65-F5344CB8AC3E}">
        <p14:creationId xmlns:p14="http://schemas.microsoft.com/office/powerpoint/2010/main" val="3820920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BF6C1-D610-C14F-97C6-C121B7E5A4AA}" type="datetimeFigureOut">
              <a:rPr lang="en-US" smtClean="0"/>
              <a:t>5/8/2024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57F8D-41A5-3C4A-A462-FE7C10BECEC1}" type="slidenum">
              <a:rPr lang="en-US" smtClean="0"/>
              <a:t>‹#›</a:t>
            </a:fld>
            <a:endParaRPr lang="en-US"/>
          </a:p>
        </p:txBody>
      </p:sp>
    </p:spTree>
    <p:extLst>
      <p:ext uri="{BB962C8B-B14F-4D97-AF65-F5344CB8AC3E}">
        <p14:creationId xmlns:p14="http://schemas.microsoft.com/office/powerpoint/2010/main" val="37878545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Speak to "complicated grief", stems from persistent complex grief disorder but used inappropriately and without a clear definition, often "diagnosed" either before a death or shortly after rather than at the 6 or 12 month mark</a:t>
            </a:r>
          </a:p>
        </p:txBody>
      </p:sp>
      <p:sp>
        <p:nvSpPr>
          <p:cNvPr id="4" name="Slide Number Placeholder 3"/>
          <p:cNvSpPr>
            <a:spLocks noGrp="1"/>
          </p:cNvSpPr>
          <p:nvPr>
            <p:ph type="sldNum" sz="quarter" idx="5"/>
          </p:nvPr>
        </p:nvSpPr>
        <p:spPr/>
        <p:txBody>
          <a:bodyPr/>
          <a:lstStyle/>
          <a:p>
            <a:fld id="{89557F8D-41A5-3C4A-A462-FE7C10BECEC1}" type="slidenum">
              <a:rPr lang="en-US" smtClean="0"/>
              <a:t>6</a:t>
            </a:fld>
            <a:endParaRPr lang="en-US"/>
          </a:p>
        </p:txBody>
      </p:sp>
    </p:spTree>
    <p:extLst>
      <p:ext uri="{BB962C8B-B14F-4D97-AF65-F5344CB8AC3E}">
        <p14:creationId xmlns:p14="http://schemas.microsoft.com/office/powerpoint/2010/main" val="2899790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a major point of discussion and controversy regarding defining grief as a pathology and if it is to be defined as such, then how to classify, disagreement is reflected in the different standards proposed by the newest versions of both the ICD and the DSM. Shifting DSM away from trauma to depressive disorder diagnosis while trying to differentiate grief from </a:t>
            </a:r>
            <a:r>
              <a:rPr lang="en-US" err="1">
                <a:cs typeface="Calibri"/>
              </a:rPr>
              <a:t>depresssion</a:t>
            </a:r>
            <a:r>
              <a:rPr lang="en-US">
                <a:cs typeface="Calibri"/>
              </a:rPr>
              <a:t>.</a:t>
            </a:r>
          </a:p>
        </p:txBody>
      </p:sp>
      <p:sp>
        <p:nvSpPr>
          <p:cNvPr id="4" name="Slide Number Placeholder 3"/>
          <p:cNvSpPr>
            <a:spLocks noGrp="1"/>
          </p:cNvSpPr>
          <p:nvPr>
            <p:ph type="sldNum" sz="quarter" idx="5"/>
          </p:nvPr>
        </p:nvSpPr>
        <p:spPr/>
        <p:txBody>
          <a:bodyPr/>
          <a:lstStyle/>
          <a:p>
            <a:fld id="{89557F8D-41A5-3C4A-A462-FE7C10BECEC1}" type="slidenum">
              <a:rPr lang="en-US" smtClean="0"/>
              <a:t>21</a:t>
            </a:fld>
            <a:endParaRPr lang="en-US"/>
          </a:p>
        </p:txBody>
      </p:sp>
    </p:spTree>
    <p:extLst>
      <p:ext uri="{BB962C8B-B14F-4D97-AF65-F5344CB8AC3E}">
        <p14:creationId xmlns:p14="http://schemas.microsoft.com/office/powerpoint/2010/main" val="1553970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Important to note that there is some disagreement about whether psychoactive medications are an effective treatment for non-pathological grief responses</a:t>
            </a:r>
          </a:p>
        </p:txBody>
      </p:sp>
      <p:sp>
        <p:nvSpPr>
          <p:cNvPr id="4" name="Slide Number Placeholder 3"/>
          <p:cNvSpPr>
            <a:spLocks noGrp="1"/>
          </p:cNvSpPr>
          <p:nvPr>
            <p:ph type="sldNum" sz="quarter" idx="5"/>
          </p:nvPr>
        </p:nvSpPr>
        <p:spPr/>
        <p:txBody>
          <a:bodyPr/>
          <a:lstStyle/>
          <a:p>
            <a:fld id="{89557F8D-41A5-3C4A-A462-FE7C10BECEC1}" type="slidenum">
              <a:rPr lang="en-US" smtClean="0"/>
              <a:t>22</a:t>
            </a:fld>
            <a:endParaRPr lang="en-US"/>
          </a:p>
        </p:txBody>
      </p:sp>
    </p:spTree>
    <p:extLst>
      <p:ext uri="{BB962C8B-B14F-4D97-AF65-F5344CB8AC3E}">
        <p14:creationId xmlns:p14="http://schemas.microsoft.com/office/powerpoint/2010/main" val="347440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557F8D-41A5-3C4A-A462-FE7C10BECEC1}" type="slidenum">
              <a:rPr lang="en-US" smtClean="0"/>
              <a:t>29</a:t>
            </a:fld>
            <a:endParaRPr lang="en-US"/>
          </a:p>
        </p:txBody>
      </p:sp>
    </p:spTree>
    <p:extLst>
      <p:ext uri="{BB962C8B-B14F-4D97-AF65-F5344CB8AC3E}">
        <p14:creationId xmlns:p14="http://schemas.microsoft.com/office/powerpoint/2010/main" val="3797271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These are places where we can all do better, things to keep in mind during discussion.</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557F8D-41A5-3C4A-A462-FE7C10BECEC1}" type="slidenum">
              <a:rPr lang="en-US" smtClean="0"/>
              <a:t>30</a:t>
            </a:fld>
            <a:endParaRPr lang="en-US"/>
          </a:p>
        </p:txBody>
      </p:sp>
    </p:spTree>
    <p:extLst>
      <p:ext uri="{BB962C8B-B14F-4D97-AF65-F5344CB8AC3E}">
        <p14:creationId xmlns:p14="http://schemas.microsoft.com/office/powerpoint/2010/main" val="1083020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Don't feel that you have to be able to do it all, call on your team for varied perspective and resources</a:t>
            </a:r>
          </a:p>
        </p:txBody>
      </p:sp>
      <p:sp>
        <p:nvSpPr>
          <p:cNvPr id="4" name="Slide Number Placeholder 3"/>
          <p:cNvSpPr>
            <a:spLocks noGrp="1"/>
          </p:cNvSpPr>
          <p:nvPr>
            <p:ph type="sldNum" sz="quarter" idx="5"/>
          </p:nvPr>
        </p:nvSpPr>
        <p:spPr/>
        <p:txBody>
          <a:bodyPr/>
          <a:lstStyle/>
          <a:p>
            <a:fld id="{89557F8D-41A5-3C4A-A462-FE7C10BECEC1}" type="slidenum">
              <a:rPr lang="en-US" smtClean="0"/>
              <a:t>31</a:t>
            </a:fld>
            <a:endParaRPr lang="en-US"/>
          </a:p>
        </p:txBody>
      </p:sp>
    </p:spTree>
    <p:extLst>
      <p:ext uri="{BB962C8B-B14F-4D97-AF65-F5344CB8AC3E}">
        <p14:creationId xmlns:p14="http://schemas.microsoft.com/office/powerpoint/2010/main" val="1323478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557F8D-41A5-3C4A-A462-FE7C10BECEC1}" type="slidenum">
              <a:rPr lang="en-US" smtClean="0"/>
              <a:t>32</a:t>
            </a:fld>
            <a:endParaRPr lang="en-US"/>
          </a:p>
        </p:txBody>
      </p:sp>
    </p:spTree>
    <p:extLst>
      <p:ext uri="{BB962C8B-B14F-4D97-AF65-F5344CB8AC3E}">
        <p14:creationId xmlns:p14="http://schemas.microsoft.com/office/powerpoint/2010/main" val="1769857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557F8D-41A5-3C4A-A462-FE7C10BECEC1}" type="slidenum">
              <a:rPr lang="en-US" smtClean="0"/>
              <a:t>33</a:t>
            </a:fld>
            <a:endParaRPr lang="en-US"/>
          </a:p>
        </p:txBody>
      </p:sp>
    </p:spTree>
    <p:extLst>
      <p:ext uri="{BB962C8B-B14F-4D97-AF65-F5344CB8AC3E}">
        <p14:creationId xmlns:p14="http://schemas.microsoft.com/office/powerpoint/2010/main" val="2011259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Talk through this slide, point out that age of patient or whether there are children involved are not necessarily red flag issues</a:t>
            </a:r>
          </a:p>
        </p:txBody>
      </p:sp>
      <p:sp>
        <p:nvSpPr>
          <p:cNvPr id="4" name="Slide Number Placeholder 3"/>
          <p:cNvSpPr>
            <a:spLocks noGrp="1"/>
          </p:cNvSpPr>
          <p:nvPr>
            <p:ph type="sldNum" sz="quarter" idx="5"/>
          </p:nvPr>
        </p:nvSpPr>
        <p:spPr/>
        <p:txBody>
          <a:bodyPr/>
          <a:lstStyle/>
          <a:p>
            <a:fld id="{89557F8D-41A5-3C4A-A462-FE7C10BECEC1}" type="slidenum">
              <a:rPr lang="en-US" smtClean="0"/>
              <a:t>36</a:t>
            </a:fld>
            <a:endParaRPr lang="en-US"/>
          </a:p>
        </p:txBody>
      </p:sp>
    </p:spTree>
    <p:extLst>
      <p:ext uri="{BB962C8B-B14F-4D97-AF65-F5344CB8AC3E}">
        <p14:creationId xmlns:p14="http://schemas.microsoft.com/office/powerpoint/2010/main" val="3561902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Telling the truth</a:t>
            </a:r>
            <a:r>
              <a:rPr lang="en-US" baseline="0"/>
              <a:t> can be harder than it sounds, I don’t know should be followed by “but I can find out”, be concrete, empathize but do not own, “I wish we could do more”, “I hear that you feel frustrated”, “of course you are crying, this is a very sad day filled with terrible news, sometimes silence is more valuable than words, its ok to tell funny or sad stories</a:t>
            </a:r>
            <a:endParaRPr lang="en-US"/>
          </a:p>
        </p:txBody>
      </p:sp>
      <p:sp>
        <p:nvSpPr>
          <p:cNvPr id="4" name="Slide Number Placeholder 3"/>
          <p:cNvSpPr>
            <a:spLocks noGrp="1"/>
          </p:cNvSpPr>
          <p:nvPr>
            <p:ph type="sldNum" sz="quarter" idx="10"/>
          </p:nvPr>
        </p:nvSpPr>
        <p:spPr/>
        <p:txBody>
          <a:bodyPr/>
          <a:lstStyle/>
          <a:p>
            <a:fld id="{89557F8D-41A5-3C4A-A462-FE7C10BECEC1}" type="slidenum">
              <a:rPr lang="en-US" smtClean="0"/>
              <a:t>37</a:t>
            </a:fld>
            <a:endParaRPr lang="en-US"/>
          </a:p>
        </p:txBody>
      </p:sp>
    </p:spTree>
    <p:extLst>
      <p:ext uri="{BB962C8B-B14F-4D97-AF65-F5344CB8AC3E}">
        <p14:creationId xmlns:p14="http://schemas.microsoft.com/office/powerpoint/2010/main" val="4204566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chemeClr val="accent1">
                    <a:lumMod val="75000"/>
                  </a:schemeClr>
                </a:solidFill>
                <a:latin typeface="Book Antiqua" panose="02040602050305030304" pitchFamily="18" charset="0"/>
              </a:rPr>
              <a:t>Breathe and laugh, life is short</a:t>
            </a:r>
          </a:p>
          <a:p>
            <a:endParaRPr lang="en-US"/>
          </a:p>
        </p:txBody>
      </p:sp>
      <p:sp>
        <p:nvSpPr>
          <p:cNvPr id="4" name="Slide Number Placeholder 3"/>
          <p:cNvSpPr>
            <a:spLocks noGrp="1"/>
          </p:cNvSpPr>
          <p:nvPr>
            <p:ph type="sldNum" sz="quarter" idx="10"/>
          </p:nvPr>
        </p:nvSpPr>
        <p:spPr/>
        <p:txBody>
          <a:bodyPr/>
          <a:lstStyle/>
          <a:p>
            <a:fld id="{89557F8D-41A5-3C4A-A462-FE7C10BECEC1}" type="slidenum">
              <a:rPr lang="en-US" smtClean="0"/>
              <a:t>40</a:t>
            </a:fld>
            <a:endParaRPr lang="en-US"/>
          </a:p>
        </p:txBody>
      </p:sp>
    </p:spTree>
    <p:extLst>
      <p:ext uri="{BB962C8B-B14F-4D97-AF65-F5344CB8AC3E}">
        <p14:creationId xmlns:p14="http://schemas.microsoft.com/office/powerpoint/2010/main" val="3542461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Jenna</a:t>
            </a:r>
          </a:p>
        </p:txBody>
      </p:sp>
      <p:sp>
        <p:nvSpPr>
          <p:cNvPr id="4" name="Slide Number Placeholder 3"/>
          <p:cNvSpPr>
            <a:spLocks noGrp="1"/>
          </p:cNvSpPr>
          <p:nvPr>
            <p:ph type="sldNum" sz="quarter" idx="5"/>
          </p:nvPr>
        </p:nvSpPr>
        <p:spPr/>
        <p:txBody>
          <a:bodyPr/>
          <a:lstStyle/>
          <a:p>
            <a:fld id="{8C0E6782-C2A8-459A-8EB8-A3FD24E3BDBD}" type="slidenum">
              <a:rPr lang="en-US" smtClean="0"/>
              <a:t>7</a:t>
            </a:fld>
            <a:endParaRPr lang="en-US"/>
          </a:p>
        </p:txBody>
      </p:sp>
    </p:spTree>
    <p:extLst>
      <p:ext uri="{BB962C8B-B14F-4D97-AF65-F5344CB8AC3E}">
        <p14:creationId xmlns:p14="http://schemas.microsoft.com/office/powerpoint/2010/main" val="2206667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Depending on where you are, resources may be radically different or nonexistent</a:t>
            </a:r>
          </a:p>
        </p:txBody>
      </p:sp>
      <p:sp>
        <p:nvSpPr>
          <p:cNvPr id="4" name="Slide Number Placeholder 3"/>
          <p:cNvSpPr>
            <a:spLocks noGrp="1"/>
          </p:cNvSpPr>
          <p:nvPr>
            <p:ph type="sldNum" sz="quarter" idx="5"/>
          </p:nvPr>
        </p:nvSpPr>
        <p:spPr/>
        <p:txBody>
          <a:bodyPr/>
          <a:lstStyle/>
          <a:p>
            <a:fld id="{89557F8D-41A5-3C4A-A462-FE7C10BECEC1}" type="slidenum">
              <a:rPr lang="en-US" smtClean="0"/>
              <a:t>43</a:t>
            </a:fld>
            <a:endParaRPr lang="en-US"/>
          </a:p>
        </p:txBody>
      </p:sp>
    </p:spTree>
    <p:extLst>
      <p:ext uri="{BB962C8B-B14F-4D97-AF65-F5344CB8AC3E}">
        <p14:creationId xmlns:p14="http://schemas.microsoft.com/office/powerpoint/2010/main" val="300742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are examples, not an exhaustive list</a:t>
            </a:r>
          </a:p>
        </p:txBody>
      </p:sp>
      <p:sp>
        <p:nvSpPr>
          <p:cNvPr id="4" name="Slide Number Placeholder 3"/>
          <p:cNvSpPr>
            <a:spLocks noGrp="1"/>
          </p:cNvSpPr>
          <p:nvPr>
            <p:ph type="sldNum" sz="quarter" idx="5"/>
          </p:nvPr>
        </p:nvSpPr>
        <p:spPr/>
        <p:txBody>
          <a:bodyPr/>
          <a:lstStyle/>
          <a:p>
            <a:fld id="{89557F8D-41A5-3C4A-A462-FE7C10BECEC1}" type="slidenum">
              <a:rPr lang="en-US" smtClean="0"/>
              <a:t>10</a:t>
            </a:fld>
            <a:endParaRPr lang="en-US"/>
          </a:p>
        </p:txBody>
      </p:sp>
    </p:spTree>
    <p:extLst>
      <p:ext uri="{BB962C8B-B14F-4D97-AF65-F5344CB8AC3E}">
        <p14:creationId xmlns:p14="http://schemas.microsoft.com/office/powerpoint/2010/main" val="102811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Bereaved are always encouraged to visit their PCP for a health checkup, often bereaved have neglected their own care and follow up through the course of another person's illness, important to rule out any underlying causes for physical symptoms but also important to encouraged bereaved to shift their behavior away from caring for others and toward caring for themselves.</a:t>
            </a:r>
          </a:p>
        </p:txBody>
      </p:sp>
      <p:sp>
        <p:nvSpPr>
          <p:cNvPr id="4" name="Slide Number Placeholder 3"/>
          <p:cNvSpPr>
            <a:spLocks noGrp="1"/>
          </p:cNvSpPr>
          <p:nvPr>
            <p:ph type="sldNum" sz="quarter" idx="5"/>
          </p:nvPr>
        </p:nvSpPr>
        <p:spPr/>
        <p:txBody>
          <a:bodyPr/>
          <a:lstStyle/>
          <a:p>
            <a:fld id="{89557F8D-41A5-3C4A-A462-FE7C10BECEC1}" type="slidenum">
              <a:rPr lang="en-US" smtClean="0"/>
              <a:t>12</a:t>
            </a:fld>
            <a:endParaRPr lang="en-US"/>
          </a:p>
        </p:txBody>
      </p:sp>
    </p:spTree>
    <p:extLst>
      <p:ext uri="{BB962C8B-B14F-4D97-AF65-F5344CB8AC3E}">
        <p14:creationId xmlns:p14="http://schemas.microsoft.com/office/powerpoint/2010/main" val="13232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Important for medical professionals to be aware of this and to check in about this because the bereaved are often worried that their fogginess or memory loss are potentially due to medical or mental health issues. Sometimes the bereaved are hesitant to mention because they are embarrassed or uneasy about the thought. These symptoms are often overlooked in discussion as compared with emotional or physical symptoms.</a:t>
            </a:r>
          </a:p>
        </p:txBody>
      </p:sp>
      <p:sp>
        <p:nvSpPr>
          <p:cNvPr id="4" name="Slide Number Placeholder 3"/>
          <p:cNvSpPr>
            <a:spLocks noGrp="1"/>
          </p:cNvSpPr>
          <p:nvPr>
            <p:ph type="sldNum" sz="quarter" idx="5"/>
          </p:nvPr>
        </p:nvSpPr>
        <p:spPr/>
        <p:txBody>
          <a:bodyPr/>
          <a:lstStyle/>
          <a:p>
            <a:fld id="{89557F8D-41A5-3C4A-A462-FE7C10BECEC1}" type="slidenum">
              <a:rPr lang="en-US" smtClean="0"/>
              <a:t>13</a:t>
            </a:fld>
            <a:endParaRPr lang="en-US"/>
          </a:p>
        </p:txBody>
      </p:sp>
    </p:spTree>
    <p:extLst>
      <p:ext uri="{BB962C8B-B14F-4D97-AF65-F5344CB8AC3E}">
        <p14:creationId xmlns:p14="http://schemas.microsoft.com/office/powerpoint/2010/main" val="58190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a:t>
            </a:r>
            <a:r>
              <a:rPr lang="en-US" baseline="0"/>
              <a:t> you are likely participating in a family’s worst day ever</a:t>
            </a:r>
            <a:endParaRPr lang="en-US"/>
          </a:p>
        </p:txBody>
      </p:sp>
      <p:sp>
        <p:nvSpPr>
          <p:cNvPr id="4" name="Slide Number Placeholder 3"/>
          <p:cNvSpPr>
            <a:spLocks noGrp="1"/>
          </p:cNvSpPr>
          <p:nvPr>
            <p:ph type="sldNum" sz="quarter" idx="10"/>
          </p:nvPr>
        </p:nvSpPr>
        <p:spPr/>
        <p:txBody>
          <a:bodyPr/>
          <a:lstStyle/>
          <a:p>
            <a:fld id="{89557F8D-41A5-3C4A-A462-FE7C10BECEC1}" type="slidenum">
              <a:rPr lang="en-US" smtClean="0"/>
              <a:t>14</a:t>
            </a:fld>
            <a:endParaRPr lang="en-US"/>
          </a:p>
        </p:txBody>
      </p:sp>
    </p:spTree>
    <p:extLst>
      <p:ext uri="{BB962C8B-B14F-4D97-AF65-F5344CB8AC3E}">
        <p14:creationId xmlns:p14="http://schemas.microsoft.com/office/powerpoint/2010/main" val="412207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Seeking to shift grief away from the idea of a linear model to one that accommodates chaos.</a:t>
            </a:r>
          </a:p>
        </p:txBody>
      </p:sp>
      <p:sp>
        <p:nvSpPr>
          <p:cNvPr id="4" name="Slide Number Placeholder 3"/>
          <p:cNvSpPr>
            <a:spLocks noGrp="1"/>
          </p:cNvSpPr>
          <p:nvPr>
            <p:ph type="sldNum" sz="quarter" idx="5"/>
          </p:nvPr>
        </p:nvSpPr>
        <p:spPr/>
        <p:txBody>
          <a:bodyPr/>
          <a:lstStyle/>
          <a:p>
            <a:fld id="{89557F8D-41A5-3C4A-A462-FE7C10BECEC1}" type="slidenum">
              <a:rPr lang="en-US" smtClean="0"/>
              <a:t>17</a:t>
            </a:fld>
            <a:endParaRPr lang="en-US"/>
          </a:p>
        </p:txBody>
      </p:sp>
    </p:spTree>
    <p:extLst>
      <p:ext uri="{BB962C8B-B14F-4D97-AF65-F5344CB8AC3E}">
        <p14:creationId xmlns:p14="http://schemas.microsoft.com/office/powerpoint/2010/main" val="728141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Point out exact name of publications, this marks </a:t>
            </a:r>
            <a:r>
              <a:rPr lang="en-US" err="1">
                <a:cs typeface="Calibri"/>
              </a:rPr>
              <a:t>pathologization</a:t>
            </a:r>
            <a:r>
              <a:rPr lang="en-US">
                <a:cs typeface="Calibri"/>
              </a:rPr>
              <a:t> of grief as a "disease" or "mental disorder"</a:t>
            </a:r>
          </a:p>
        </p:txBody>
      </p:sp>
      <p:sp>
        <p:nvSpPr>
          <p:cNvPr id="4" name="Slide Number Placeholder 3"/>
          <p:cNvSpPr>
            <a:spLocks noGrp="1"/>
          </p:cNvSpPr>
          <p:nvPr>
            <p:ph type="sldNum" sz="quarter" idx="5"/>
          </p:nvPr>
        </p:nvSpPr>
        <p:spPr/>
        <p:txBody>
          <a:bodyPr/>
          <a:lstStyle/>
          <a:p>
            <a:fld id="{89557F8D-41A5-3C4A-A462-FE7C10BECEC1}" type="slidenum">
              <a:rPr lang="en-US" smtClean="0"/>
              <a:t>18</a:t>
            </a:fld>
            <a:endParaRPr lang="en-US"/>
          </a:p>
        </p:txBody>
      </p:sp>
    </p:spTree>
    <p:extLst>
      <p:ext uri="{BB962C8B-B14F-4D97-AF65-F5344CB8AC3E}">
        <p14:creationId xmlns:p14="http://schemas.microsoft.com/office/powerpoint/2010/main" val="2078176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Point out shift in DSM from trauma/stressor related disorder to depressive disorder (reflected in the new definition) and shift in ICD from stress or adjustment disorder to specifically stress disorder</a:t>
            </a:r>
          </a:p>
        </p:txBody>
      </p:sp>
      <p:sp>
        <p:nvSpPr>
          <p:cNvPr id="4" name="Slide Number Placeholder 3"/>
          <p:cNvSpPr>
            <a:spLocks noGrp="1"/>
          </p:cNvSpPr>
          <p:nvPr>
            <p:ph type="sldNum" sz="quarter" idx="5"/>
          </p:nvPr>
        </p:nvSpPr>
        <p:spPr/>
        <p:txBody>
          <a:bodyPr/>
          <a:lstStyle/>
          <a:p>
            <a:fld id="{89557F8D-41A5-3C4A-A462-FE7C10BECEC1}" type="slidenum">
              <a:rPr lang="en-US" smtClean="0"/>
              <a:t>19</a:t>
            </a:fld>
            <a:endParaRPr lang="en-US"/>
          </a:p>
        </p:txBody>
      </p:sp>
    </p:spTree>
    <p:extLst>
      <p:ext uri="{BB962C8B-B14F-4D97-AF65-F5344CB8AC3E}">
        <p14:creationId xmlns:p14="http://schemas.microsoft.com/office/powerpoint/2010/main" val="3132627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404E43-8906-E446-8C94-8F4F358EC8CE}"/>
              </a:ext>
            </a:extLst>
          </p:cNvPr>
          <p:cNvPicPr>
            <a:picLocks noChangeAspect="1"/>
          </p:cNvPicPr>
          <p:nvPr userDrawn="1"/>
        </p:nvPicPr>
        <p:blipFill>
          <a:blip r:embed="rId2"/>
          <a:stretch>
            <a:fillRect/>
          </a:stretch>
        </p:blipFill>
        <p:spPr>
          <a:xfrm>
            <a:off x="-10195" y="-40718"/>
            <a:ext cx="9199224" cy="5174563"/>
          </a:xfrm>
          <a:prstGeom prst="rect">
            <a:avLst/>
          </a:prstGeom>
        </p:spPr>
      </p:pic>
      <p:sp>
        <p:nvSpPr>
          <p:cNvPr id="4" name="Slide Number Placeholder 3"/>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
        <p:nvSpPr>
          <p:cNvPr id="6" name="Title 10"/>
          <p:cNvSpPr>
            <a:spLocks noGrp="1"/>
          </p:cNvSpPr>
          <p:nvPr>
            <p:ph type="title" hasCustomPrompt="1"/>
          </p:nvPr>
        </p:nvSpPr>
        <p:spPr>
          <a:xfrm>
            <a:off x="457200" y="2628900"/>
            <a:ext cx="8229600" cy="857250"/>
          </a:xfrm>
          <a:prstGeom prst="rect">
            <a:avLst/>
          </a:prstGeom>
        </p:spPr>
        <p:txBody>
          <a:bodyPr vert="horz"/>
          <a:lstStyle>
            <a:lvl1pPr>
              <a:defRPr sz="3200" b="1">
                <a:solidFill>
                  <a:srgbClr val="8B2E74"/>
                </a:solidFill>
              </a:defRPr>
            </a:lvl1pPr>
          </a:lstStyle>
          <a:p>
            <a:r>
              <a:rPr lang="en-US"/>
              <a:t>CLICK TO EDIT MASTER TITLE STYLE</a:t>
            </a:r>
          </a:p>
        </p:txBody>
      </p:sp>
      <p:sp>
        <p:nvSpPr>
          <p:cNvPr id="8" name="Subtitle 2"/>
          <p:cNvSpPr>
            <a:spLocks noGrp="1"/>
          </p:cNvSpPr>
          <p:nvPr>
            <p:ph type="subTitle" idx="1"/>
          </p:nvPr>
        </p:nvSpPr>
        <p:spPr>
          <a:xfrm>
            <a:off x="1371600" y="3486150"/>
            <a:ext cx="6400800" cy="742950"/>
          </a:xfrm>
          <a:prstGeom prst="rect">
            <a:avLst/>
          </a:prstGeom>
        </p:spPr>
        <p:txBody>
          <a:bodyPr/>
          <a:lstStyle>
            <a:lvl1pPr marL="0" indent="0" algn="ctr">
              <a:buNone/>
              <a:defRPr sz="2400">
                <a:solidFill>
                  <a:srgbClr val="7980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933297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12858"/>
            <a:ext cx="8229600" cy="857250"/>
          </a:xfrm>
          <a:prstGeom prst="rect">
            <a:avLst/>
          </a:prstGeom>
        </p:spPr>
        <p:txBody>
          <a:bodyPr anchor="ctr"/>
          <a:lstStyle>
            <a:lvl1pPr>
              <a:defRPr sz="2700" b="0">
                <a:solidFill>
                  <a:schemeClr val="bg2">
                    <a:lumMod val="10000"/>
                  </a:schemeClr>
                </a:solidFill>
                <a:latin typeface="Arial" panose="020B0604020202020204" pitchFamily="34" charset="0"/>
                <a:cs typeface="Arial" panose="020B0604020202020204" pitchFamily="34" charset="0"/>
              </a:defRPr>
            </a:lvl1pPr>
          </a:lstStyle>
          <a:p>
            <a:r>
              <a:rPr lang="en-US"/>
              <a:t>Title</a:t>
            </a:r>
          </a:p>
        </p:txBody>
      </p:sp>
      <p:sp>
        <p:nvSpPr>
          <p:cNvPr id="3" name="Content Placeholder 2"/>
          <p:cNvSpPr>
            <a:spLocks noGrp="1"/>
          </p:cNvSpPr>
          <p:nvPr>
            <p:ph idx="1" hasCustomPrompt="1"/>
          </p:nvPr>
        </p:nvSpPr>
        <p:spPr>
          <a:xfrm>
            <a:off x="457200" y="1770829"/>
            <a:ext cx="8229600" cy="2996435"/>
          </a:xfrm>
          <a:prstGeom prst="rect">
            <a:avLst/>
          </a:prstGeom>
        </p:spPr>
        <p:txBody>
          <a:bodyPr/>
          <a:lstStyle>
            <a:lvl1pPr>
              <a:spcBef>
                <a:spcPts val="0"/>
              </a:spcBef>
              <a:spcAft>
                <a:spcPts val="450"/>
              </a:spcAft>
              <a:defRPr sz="2100">
                <a:solidFill>
                  <a:schemeClr val="bg2">
                    <a:lumMod val="10000"/>
                  </a:schemeClr>
                </a:solidFill>
                <a:latin typeface="Arial" panose="020B0604020202020204" pitchFamily="34" charset="0"/>
                <a:cs typeface="Arial" panose="020B0604020202020204" pitchFamily="34" charset="0"/>
              </a:defRPr>
            </a:lvl1pPr>
            <a:lvl2pPr>
              <a:spcBef>
                <a:spcPts val="0"/>
              </a:spcBef>
              <a:spcAft>
                <a:spcPts val="450"/>
              </a:spcAft>
              <a:defRPr sz="1800">
                <a:solidFill>
                  <a:schemeClr val="bg2">
                    <a:lumMod val="10000"/>
                  </a:schemeClr>
                </a:solidFill>
                <a:latin typeface="Arial" panose="020B0604020202020204" pitchFamily="34" charset="0"/>
                <a:cs typeface="Arial" panose="020B0604020202020204" pitchFamily="34" charset="0"/>
              </a:defRPr>
            </a:lvl2pPr>
            <a:lvl3pPr>
              <a:spcBef>
                <a:spcPts val="0"/>
              </a:spcBef>
              <a:spcAft>
                <a:spcPts val="450"/>
              </a:spcAft>
              <a:defRPr sz="1500">
                <a:solidFill>
                  <a:schemeClr val="bg2">
                    <a:lumMod val="10000"/>
                  </a:schemeClr>
                </a:solidFill>
                <a:latin typeface="Arial" panose="020B0604020202020204" pitchFamily="34" charset="0"/>
                <a:cs typeface="Arial" panose="020B0604020202020204" pitchFamily="34" charset="0"/>
              </a:defRPr>
            </a:lvl3pPr>
            <a:lvl4pPr>
              <a:spcBef>
                <a:spcPts val="0"/>
              </a:spcBef>
              <a:spcAft>
                <a:spcPts val="450"/>
              </a:spcAft>
              <a:defRPr>
                <a:solidFill>
                  <a:schemeClr val="bg2">
                    <a:lumMod val="10000"/>
                  </a:schemeClr>
                </a:solidFill>
                <a:latin typeface="Arial" panose="020B0604020202020204" pitchFamily="34" charset="0"/>
                <a:cs typeface="Arial" panose="020B0604020202020204" pitchFamily="34" charset="0"/>
              </a:defRPr>
            </a:lvl4pPr>
            <a:lvl5pPr>
              <a:spcBef>
                <a:spcPts val="0"/>
              </a:spcBef>
              <a:spcAft>
                <a:spcPts val="450"/>
              </a:spcAft>
              <a:defRPr>
                <a:solidFill>
                  <a:schemeClr val="bg2">
                    <a:lumMod val="1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12"/>
          </p:nvPr>
        </p:nvSpPr>
        <p:spPr>
          <a:xfrm>
            <a:off x="457202" y="4782312"/>
            <a:ext cx="8229599" cy="273844"/>
          </a:xfrm>
          <a:prstGeom prst="rect">
            <a:avLst/>
          </a:prstGeom>
        </p:spPr>
        <p:txBody>
          <a:bodyPr/>
          <a:lstStyle>
            <a:lvl1pPr>
              <a:defRPr sz="600">
                <a:solidFill>
                  <a:srgbClr val="798083"/>
                </a:solidFill>
                <a:latin typeface="Arial" panose="020B0604020202020204" pitchFamily="34" charset="0"/>
                <a:cs typeface="Arial" panose="020B0604020202020204" pitchFamily="34" charset="0"/>
              </a:defRPr>
            </a:lvl1pPr>
          </a:lstStyle>
          <a:p>
            <a:r>
              <a:rPr lang="en-US"/>
              <a:t>Source: </a:t>
            </a:r>
          </a:p>
        </p:txBody>
      </p:sp>
    </p:spTree>
    <p:extLst>
      <p:ext uri="{BB962C8B-B14F-4D97-AF65-F5344CB8AC3E}">
        <p14:creationId xmlns:p14="http://schemas.microsoft.com/office/powerpoint/2010/main" val="140364092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85398"/>
            <a:ext cx="8229600" cy="857250"/>
          </a:xfrm>
          <a:prstGeom prst="rect">
            <a:avLst/>
          </a:prstGeom>
        </p:spPr>
        <p:txBody>
          <a:bodyPr anchor="ctr"/>
          <a:lstStyle>
            <a:lvl1pPr>
              <a:defRPr sz="2700" b="0" baseline="0">
                <a:solidFill>
                  <a:srgbClr val="798083"/>
                </a:solidFill>
                <a:latin typeface="Arial" panose="020B0604020202020204" pitchFamily="34" charset="0"/>
                <a:cs typeface="Arial" panose="020B0604020202020204" pitchFamily="34" charset="0"/>
              </a:defRPr>
            </a:lvl1pPr>
          </a:lstStyle>
          <a:p>
            <a:r>
              <a:rPr lang="en-US"/>
              <a:t>Click to Edit Master Title Slide</a:t>
            </a:r>
          </a:p>
        </p:txBody>
      </p:sp>
    </p:spTree>
    <p:extLst>
      <p:ext uri="{BB962C8B-B14F-4D97-AF65-F5344CB8AC3E}">
        <p14:creationId xmlns:p14="http://schemas.microsoft.com/office/powerpoint/2010/main" val="21904756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404E43-8906-E446-8C94-8F4F358EC8CE}"/>
              </a:ext>
            </a:extLst>
          </p:cNvPr>
          <p:cNvPicPr>
            <a:picLocks noChangeAspect="1"/>
          </p:cNvPicPr>
          <p:nvPr userDrawn="1"/>
        </p:nvPicPr>
        <p:blipFill>
          <a:blip r:embed="rId2"/>
          <a:stretch>
            <a:fillRect/>
          </a:stretch>
        </p:blipFill>
        <p:spPr>
          <a:xfrm>
            <a:off x="-10195" y="-40717"/>
            <a:ext cx="9199224" cy="5174563"/>
          </a:xfrm>
          <a:prstGeom prst="rect">
            <a:avLst/>
          </a:prstGeom>
        </p:spPr>
      </p:pic>
      <p:sp>
        <p:nvSpPr>
          <p:cNvPr id="4" name="Slide Number Placeholder 3"/>
          <p:cNvSpPr>
            <a:spLocks noGrp="1"/>
          </p:cNvSpPr>
          <p:nvPr>
            <p:ph type="sldNum" sz="quarter" idx="12"/>
          </p:nvPr>
        </p:nvSpPr>
        <p:spPr>
          <a:xfrm>
            <a:off x="251125" y="4767264"/>
            <a:ext cx="2133600" cy="273844"/>
          </a:xfrm>
          <a:prstGeom prst="rect">
            <a:avLst/>
          </a:prstGeom>
        </p:spPr>
        <p:txBody>
          <a:bodyPr/>
          <a:lstStyle/>
          <a:p>
            <a:fld id="{8A38FAF8-786F-7C4F-9F1B-B820815ED72A}" type="slidenum">
              <a:rPr lang="en-US" smtClean="0"/>
              <a:t>‹#›</a:t>
            </a:fld>
            <a:endParaRPr lang="en-US"/>
          </a:p>
        </p:txBody>
      </p:sp>
      <p:sp>
        <p:nvSpPr>
          <p:cNvPr id="6" name="Title 10"/>
          <p:cNvSpPr>
            <a:spLocks noGrp="1"/>
          </p:cNvSpPr>
          <p:nvPr>
            <p:ph type="title" hasCustomPrompt="1"/>
          </p:nvPr>
        </p:nvSpPr>
        <p:spPr>
          <a:xfrm>
            <a:off x="457200" y="2628900"/>
            <a:ext cx="8229600" cy="857250"/>
          </a:xfrm>
          <a:prstGeom prst="rect">
            <a:avLst/>
          </a:prstGeom>
        </p:spPr>
        <p:txBody>
          <a:bodyPr vert="horz"/>
          <a:lstStyle>
            <a:lvl1pPr>
              <a:defRPr sz="3200" b="1">
                <a:solidFill>
                  <a:srgbClr val="8B2E74"/>
                </a:solidFill>
              </a:defRPr>
            </a:lvl1pPr>
          </a:lstStyle>
          <a:p>
            <a:r>
              <a:rPr lang="en-US"/>
              <a:t>CLICK TO EDIT MASTER TITLE STYLE</a:t>
            </a:r>
          </a:p>
        </p:txBody>
      </p:sp>
      <p:sp>
        <p:nvSpPr>
          <p:cNvPr id="8" name="Subtitle 2"/>
          <p:cNvSpPr>
            <a:spLocks noGrp="1"/>
          </p:cNvSpPr>
          <p:nvPr>
            <p:ph type="subTitle" idx="1"/>
          </p:nvPr>
        </p:nvSpPr>
        <p:spPr>
          <a:xfrm>
            <a:off x="1371600" y="3486150"/>
            <a:ext cx="6400800" cy="742950"/>
          </a:xfrm>
          <a:prstGeom prst="rect">
            <a:avLst/>
          </a:prstGeom>
        </p:spPr>
        <p:txBody>
          <a:bodyPr/>
          <a:lstStyle>
            <a:lvl1pPr marL="0" indent="0" algn="ctr">
              <a:buNone/>
              <a:defRPr sz="2400">
                <a:solidFill>
                  <a:srgbClr val="79808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07664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0195" y="-40717"/>
            <a:ext cx="9199224" cy="5174563"/>
          </a:xfrm>
          <a:prstGeom prst="rect">
            <a:avLst/>
          </a:prstGeom>
        </p:spPr>
      </p:pic>
      <p:sp>
        <p:nvSpPr>
          <p:cNvPr id="11" name="Title 10"/>
          <p:cNvSpPr>
            <a:spLocks noGrp="1"/>
          </p:cNvSpPr>
          <p:nvPr>
            <p:ph type="title" hasCustomPrompt="1"/>
          </p:nvPr>
        </p:nvSpPr>
        <p:spPr>
          <a:xfrm>
            <a:off x="457200" y="2628900"/>
            <a:ext cx="8229600" cy="857250"/>
          </a:xfrm>
          <a:prstGeom prst="rect">
            <a:avLst/>
          </a:prstGeom>
        </p:spPr>
        <p:txBody>
          <a:bodyPr vert="horz"/>
          <a:lstStyle>
            <a:lvl1pPr>
              <a:defRPr sz="3200" b="1"/>
            </a:lvl1pPr>
          </a:lstStyle>
          <a:p>
            <a:r>
              <a:rPr lang="en-US"/>
              <a:t>CLICK TO EDIT MASTER TITLE STYLE</a:t>
            </a:r>
          </a:p>
        </p:txBody>
      </p:sp>
      <p:sp>
        <p:nvSpPr>
          <p:cNvPr id="16" name="Subtitle 2"/>
          <p:cNvSpPr>
            <a:spLocks noGrp="1"/>
          </p:cNvSpPr>
          <p:nvPr>
            <p:ph type="subTitle" idx="1"/>
          </p:nvPr>
        </p:nvSpPr>
        <p:spPr>
          <a:xfrm>
            <a:off x="1371600" y="3486150"/>
            <a:ext cx="6400800" cy="742950"/>
          </a:xfrm>
          <a:prstGeom prst="rect">
            <a:avLst/>
          </a:prstGeom>
        </p:spPr>
        <p:txBody>
          <a:bodyPr/>
          <a:lstStyle>
            <a:lvl1pPr marL="0" indent="0" algn="ctr">
              <a:buNone/>
              <a:defRPr sz="2400">
                <a:solidFill>
                  <a:schemeClr val="tx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74249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404E43-8906-E446-8C94-8F4F358EC8CE}"/>
              </a:ext>
            </a:extLst>
          </p:cNvPr>
          <p:cNvPicPr>
            <a:picLocks noChangeAspect="1"/>
          </p:cNvPicPr>
          <p:nvPr userDrawn="1"/>
        </p:nvPicPr>
        <p:blipFill>
          <a:blip r:embed="rId2"/>
          <a:stretch>
            <a:fillRect/>
          </a:stretch>
        </p:blipFill>
        <p:spPr>
          <a:xfrm>
            <a:off x="-10195" y="-40718"/>
            <a:ext cx="9199224" cy="5174563"/>
          </a:xfrm>
          <a:prstGeom prst="rect">
            <a:avLst/>
          </a:prstGeom>
        </p:spPr>
      </p:pic>
      <p:sp>
        <p:nvSpPr>
          <p:cNvPr id="4" name="Slide Number Placeholder 3"/>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
        <p:nvSpPr>
          <p:cNvPr id="6" name="Title 10"/>
          <p:cNvSpPr>
            <a:spLocks noGrp="1"/>
          </p:cNvSpPr>
          <p:nvPr>
            <p:ph type="title" hasCustomPrompt="1"/>
          </p:nvPr>
        </p:nvSpPr>
        <p:spPr>
          <a:xfrm>
            <a:off x="457200" y="2628900"/>
            <a:ext cx="8229600" cy="857250"/>
          </a:xfrm>
          <a:prstGeom prst="rect">
            <a:avLst/>
          </a:prstGeom>
        </p:spPr>
        <p:txBody>
          <a:bodyPr vert="horz"/>
          <a:lstStyle>
            <a:lvl1pPr>
              <a:defRPr sz="3200" b="1">
                <a:solidFill>
                  <a:srgbClr val="8B2E74"/>
                </a:solidFill>
              </a:defRPr>
            </a:lvl1pPr>
          </a:lstStyle>
          <a:p>
            <a:r>
              <a:rPr lang="en-US" dirty="0"/>
              <a:t>CLICK TO EDIT MASTER TITLE STYLE</a:t>
            </a:r>
          </a:p>
        </p:txBody>
      </p:sp>
      <p:sp>
        <p:nvSpPr>
          <p:cNvPr id="8" name="Subtitle 2"/>
          <p:cNvSpPr>
            <a:spLocks noGrp="1"/>
          </p:cNvSpPr>
          <p:nvPr>
            <p:ph type="subTitle" idx="1"/>
          </p:nvPr>
        </p:nvSpPr>
        <p:spPr>
          <a:xfrm>
            <a:off x="1371600" y="3486150"/>
            <a:ext cx="6400800" cy="742950"/>
          </a:xfrm>
          <a:prstGeom prst="rect">
            <a:avLst/>
          </a:prstGeom>
        </p:spPr>
        <p:txBody>
          <a:bodyPr/>
          <a:lstStyle>
            <a:lvl1pPr marL="0" indent="0" algn="ctr">
              <a:buNone/>
              <a:defRPr sz="2400">
                <a:solidFill>
                  <a:srgbClr val="7980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9332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0195" y="-40718"/>
            <a:ext cx="9199224" cy="5174563"/>
          </a:xfrm>
          <a:prstGeom prst="rect">
            <a:avLst/>
          </a:prstGeom>
        </p:spPr>
      </p:pic>
      <p:sp>
        <p:nvSpPr>
          <p:cNvPr id="11" name="Title 10"/>
          <p:cNvSpPr>
            <a:spLocks noGrp="1"/>
          </p:cNvSpPr>
          <p:nvPr>
            <p:ph type="title" hasCustomPrompt="1"/>
          </p:nvPr>
        </p:nvSpPr>
        <p:spPr>
          <a:xfrm>
            <a:off x="457200" y="2628900"/>
            <a:ext cx="8229600" cy="857250"/>
          </a:xfrm>
          <a:prstGeom prst="rect">
            <a:avLst/>
          </a:prstGeom>
        </p:spPr>
        <p:txBody>
          <a:bodyPr vert="horz"/>
          <a:lstStyle>
            <a:lvl1pPr>
              <a:defRPr sz="3200" b="1"/>
            </a:lvl1pPr>
          </a:lstStyle>
          <a:p>
            <a:r>
              <a:rPr lang="en-US" dirty="0"/>
              <a:t>CLICK TO EDIT MASTER TITLE STYLE</a:t>
            </a:r>
          </a:p>
        </p:txBody>
      </p:sp>
      <p:sp>
        <p:nvSpPr>
          <p:cNvPr id="16" name="Subtitle 2"/>
          <p:cNvSpPr>
            <a:spLocks noGrp="1"/>
          </p:cNvSpPr>
          <p:nvPr>
            <p:ph type="subTitle" idx="1"/>
          </p:nvPr>
        </p:nvSpPr>
        <p:spPr>
          <a:xfrm>
            <a:off x="1371600" y="3486150"/>
            <a:ext cx="6400800" cy="742950"/>
          </a:xfrm>
          <a:prstGeom prst="rect">
            <a:avLst/>
          </a:prstGeo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40574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6656"/>
            <a:ext cx="8229600" cy="857250"/>
          </a:xfrm>
          <a:prstGeom prst="rect">
            <a:avLst/>
          </a:prstGeo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1770828"/>
            <a:ext cx="8229600" cy="339447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dirty="0"/>
          </a:p>
        </p:txBody>
      </p:sp>
    </p:spTree>
    <p:extLst>
      <p:ext uri="{BB962C8B-B14F-4D97-AF65-F5344CB8AC3E}">
        <p14:creationId xmlns:p14="http://schemas.microsoft.com/office/powerpoint/2010/main" val="2423424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8148"/>
            <a:ext cx="8229600" cy="857250"/>
          </a:xfrm>
          <a:prstGeom prst="rect">
            <a:avLst/>
          </a:prstGeom>
        </p:spPr>
        <p:txBody>
          <a:bodyPr/>
          <a:lstStyle>
            <a:lvl1pPr>
              <a:defRPr sz="3200" b="1">
                <a:latin typeface="Corbel"/>
                <a:cs typeface="Corbel"/>
              </a:defRPr>
            </a:lvl1pPr>
          </a:lstStyle>
          <a:p>
            <a:r>
              <a:rPr lang="en-US" dirty="0"/>
              <a:t>CLICK TO EDIT MASTER TITLE STYLE</a:t>
            </a:r>
          </a:p>
        </p:txBody>
      </p:sp>
      <p:sp>
        <p:nvSpPr>
          <p:cNvPr id="5" name="Slide Number Placeholder 4"/>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344067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0195" y="-40718"/>
            <a:ext cx="9199224" cy="5174563"/>
          </a:xfrm>
          <a:prstGeom prst="rect">
            <a:avLst/>
          </a:prstGeom>
        </p:spPr>
      </p:pic>
      <p:sp>
        <p:nvSpPr>
          <p:cNvPr id="11" name="Title 10"/>
          <p:cNvSpPr>
            <a:spLocks noGrp="1"/>
          </p:cNvSpPr>
          <p:nvPr>
            <p:ph type="title" hasCustomPrompt="1"/>
          </p:nvPr>
        </p:nvSpPr>
        <p:spPr>
          <a:xfrm>
            <a:off x="457200" y="2628900"/>
            <a:ext cx="8229600" cy="857250"/>
          </a:xfrm>
          <a:prstGeom prst="rect">
            <a:avLst/>
          </a:prstGeom>
        </p:spPr>
        <p:txBody>
          <a:bodyPr vert="horz"/>
          <a:lstStyle>
            <a:lvl1pPr>
              <a:defRPr sz="3200" b="1"/>
            </a:lvl1pPr>
          </a:lstStyle>
          <a:p>
            <a:r>
              <a:rPr lang="en-US"/>
              <a:t>CLICK TO EDIT MASTER TITLE STYLE</a:t>
            </a:r>
          </a:p>
        </p:txBody>
      </p:sp>
      <p:sp>
        <p:nvSpPr>
          <p:cNvPr id="16" name="Subtitle 2"/>
          <p:cNvSpPr>
            <a:spLocks noGrp="1"/>
          </p:cNvSpPr>
          <p:nvPr>
            <p:ph type="subTitle" idx="1"/>
          </p:nvPr>
        </p:nvSpPr>
        <p:spPr>
          <a:xfrm>
            <a:off x="1371600" y="3486150"/>
            <a:ext cx="6400800" cy="742950"/>
          </a:xfrm>
          <a:prstGeom prst="rect">
            <a:avLst/>
          </a:prstGeo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4057456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6656"/>
            <a:ext cx="8229600" cy="857250"/>
          </a:xfrm>
          <a:prstGeom prst="rect">
            <a:avLst/>
          </a:prstGeom>
        </p:spPr>
        <p:txBody>
          <a:bodyPr/>
          <a:lstStyle>
            <a:lvl1pPr>
              <a:defRPr b="1"/>
            </a:lvl1pPr>
          </a:lstStyle>
          <a:p>
            <a:r>
              <a:rPr lang="en-US"/>
              <a:t>Click to edit Master title style</a:t>
            </a:r>
          </a:p>
        </p:txBody>
      </p:sp>
      <p:sp>
        <p:nvSpPr>
          <p:cNvPr id="3" name="Content Placeholder 2"/>
          <p:cNvSpPr>
            <a:spLocks noGrp="1"/>
          </p:cNvSpPr>
          <p:nvPr>
            <p:ph idx="1"/>
          </p:nvPr>
        </p:nvSpPr>
        <p:spPr>
          <a:xfrm>
            <a:off x="457200" y="1770828"/>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24234240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8148"/>
            <a:ext cx="8229600" cy="857250"/>
          </a:xfrm>
          <a:prstGeom prst="rect">
            <a:avLst/>
          </a:prstGeom>
        </p:spPr>
        <p:txBody>
          <a:bodyPr/>
          <a:lstStyle>
            <a:lvl1pPr>
              <a:defRPr sz="3200" b="1">
                <a:latin typeface="Corbel"/>
                <a:cs typeface="Corbel"/>
              </a:defRPr>
            </a:lvl1pPr>
          </a:lstStyle>
          <a:p>
            <a:r>
              <a:rPr lang="en-US"/>
              <a:t>CLICK TO EDIT MASTER TITLE STYLE</a:t>
            </a:r>
          </a:p>
        </p:txBody>
      </p:sp>
      <p:sp>
        <p:nvSpPr>
          <p:cNvPr id="5" name="Slide Number Placeholder 4"/>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344067992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a:prstGeom prst="rect">
            <a:avLst/>
          </a:prstGeom>
        </p:spPr>
        <p:txBody>
          <a:bodyPr anchor="b">
            <a:normAutofit/>
          </a:bodyPr>
          <a:lstStyle>
            <a:lvl1pPr>
              <a:defRPr sz="4050"/>
            </a:lvl1pPr>
          </a:lstStyle>
          <a:p>
            <a:r>
              <a:rPr lang="en-US"/>
              <a:t>Click to edit Master title style</a:t>
            </a:r>
          </a:p>
        </p:txBody>
      </p:sp>
      <p:sp>
        <p:nvSpPr>
          <p:cNvPr id="3" name="Subtitle 2"/>
          <p:cNvSpPr>
            <a:spLocks noGrp="1"/>
          </p:cNvSpPr>
          <p:nvPr>
            <p:ph type="subTitle" idx="1"/>
          </p:nvPr>
        </p:nvSpPr>
        <p:spPr>
          <a:xfrm>
            <a:off x="1941910" y="3583035"/>
            <a:ext cx="6686549" cy="844712"/>
          </a:xfrm>
          <a:prstGeom prst="rect">
            <a:avLst/>
          </a:prstGeo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771210" y="4597828"/>
            <a:ext cx="859712" cy="277797"/>
          </a:xfrm>
          <a:prstGeom prst="rect">
            <a:avLst/>
          </a:prstGeom>
        </p:spPr>
        <p:txBody>
          <a:bodyPr/>
          <a:lstStyle/>
          <a:p>
            <a:fld id="{B61BEF0D-F0BB-DE4B-95CE-6DB70DBA9567}" type="datetimeFigureOut">
              <a:rPr lang="en-US" dirty="0"/>
              <a:pPr/>
              <a:t>5/8/2024</a:t>
            </a:fld>
            <a:endParaRPr lang="en-US"/>
          </a:p>
        </p:txBody>
      </p:sp>
      <p:sp>
        <p:nvSpPr>
          <p:cNvPr id="5" name="Footer Placeholder 4"/>
          <p:cNvSpPr>
            <a:spLocks noGrp="1"/>
          </p:cNvSpPr>
          <p:nvPr>
            <p:ph type="ftr" sz="quarter" idx="11"/>
          </p:nvPr>
        </p:nvSpPr>
        <p:spPr>
          <a:xfrm>
            <a:off x="1941910" y="4601856"/>
            <a:ext cx="5714999" cy="273844"/>
          </a:xfrm>
          <a:prstGeom prst="rect">
            <a:avLst/>
          </a:prstGeom>
        </p:spPr>
        <p:txBody>
          <a:bodyPr/>
          <a:lstStyle/>
          <a:p>
            <a:endParaRPr lang="en-US"/>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3742212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0195" y="-40718"/>
            <a:ext cx="9199224" cy="5174563"/>
          </a:xfrm>
          <a:prstGeom prst="rect">
            <a:avLst/>
          </a:prstGeom>
        </p:spPr>
      </p:pic>
      <p:sp>
        <p:nvSpPr>
          <p:cNvPr id="11" name="Title 10"/>
          <p:cNvSpPr>
            <a:spLocks noGrp="1"/>
          </p:cNvSpPr>
          <p:nvPr>
            <p:ph type="title" hasCustomPrompt="1"/>
          </p:nvPr>
        </p:nvSpPr>
        <p:spPr>
          <a:xfrm>
            <a:off x="457200" y="2628900"/>
            <a:ext cx="8229600" cy="857250"/>
          </a:xfrm>
          <a:prstGeom prst="rect">
            <a:avLst/>
          </a:prstGeom>
        </p:spPr>
        <p:txBody>
          <a:bodyPr vert="horz"/>
          <a:lstStyle>
            <a:lvl1pPr>
              <a:defRPr sz="3200" b="0">
                <a:latin typeface="Arial" panose="020B0604020202020204" pitchFamily="34" charset="0"/>
                <a:cs typeface="Arial" panose="020B0604020202020204" pitchFamily="34" charset="0"/>
              </a:defRPr>
            </a:lvl1pPr>
          </a:lstStyle>
          <a:p>
            <a:r>
              <a:rPr lang="en-US"/>
              <a:t>CLICK TO EDIT MASTER TITLE STYLE</a:t>
            </a:r>
          </a:p>
        </p:txBody>
      </p:sp>
      <p:sp>
        <p:nvSpPr>
          <p:cNvPr id="16" name="Subtitle 2"/>
          <p:cNvSpPr>
            <a:spLocks noGrp="1"/>
          </p:cNvSpPr>
          <p:nvPr>
            <p:ph type="subTitle" idx="1"/>
          </p:nvPr>
        </p:nvSpPr>
        <p:spPr>
          <a:xfrm>
            <a:off x="1371600" y="3486150"/>
            <a:ext cx="6400800" cy="742950"/>
          </a:xfrm>
          <a:prstGeom prst="rect">
            <a:avLst/>
          </a:prstGeom>
        </p:spPr>
        <p:txBody>
          <a:bodyPr/>
          <a:lstStyle>
            <a:lvl1pPr marL="0" indent="0" algn="ctr">
              <a:spcBef>
                <a:spcPts val="0"/>
              </a:spcBef>
              <a:buNone/>
              <a:defRPr sz="240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4057456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6656"/>
            <a:ext cx="8229600" cy="647030"/>
          </a:xfrm>
          <a:prstGeom prst="rect">
            <a:avLst/>
          </a:prstGeom>
        </p:spPr>
        <p:txBody>
          <a:bodyPr anchor="ctr"/>
          <a:lstStyle>
            <a:lvl1pPr>
              <a:defRPr sz="2800" b="0">
                <a:solidFill>
                  <a:srgbClr val="0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200" y="1551007"/>
            <a:ext cx="8229600" cy="3216255"/>
          </a:xfrm>
          <a:prstGeom prst="rect">
            <a:avLst/>
          </a:prstGeom>
        </p:spPr>
        <p:txBody>
          <a:bodyPr/>
          <a:lstStyle>
            <a:lvl1pPr>
              <a:spcBef>
                <a:spcPts val="600"/>
              </a:spcBef>
              <a:defRPr sz="2400">
                <a:solidFill>
                  <a:srgbClr val="000000"/>
                </a:solidFill>
                <a:latin typeface="Arial" panose="020B0604020202020204" pitchFamily="34" charset="0"/>
                <a:cs typeface="Arial" panose="020B0604020202020204" pitchFamily="34" charset="0"/>
              </a:defRPr>
            </a:lvl1pPr>
            <a:lvl2pPr>
              <a:spcBef>
                <a:spcPts val="600"/>
              </a:spcBef>
              <a:defRPr sz="2000">
                <a:solidFill>
                  <a:srgbClr val="000000"/>
                </a:solidFill>
                <a:latin typeface="Arial" panose="020B0604020202020204" pitchFamily="34" charset="0"/>
                <a:cs typeface="Arial" panose="020B0604020202020204" pitchFamily="34" charset="0"/>
              </a:defRPr>
            </a:lvl2pPr>
            <a:lvl3pPr>
              <a:spcBef>
                <a:spcPts val="600"/>
              </a:spcBef>
              <a:defRPr sz="1800">
                <a:solidFill>
                  <a:srgbClr val="000000"/>
                </a:solidFill>
                <a:latin typeface="Arial" panose="020B0604020202020204" pitchFamily="34" charset="0"/>
                <a:cs typeface="Arial" panose="020B0604020202020204" pitchFamily="34" charset="0"/>
              </a:defRPr>
            </a:lvl3pPr>
            <a:lvl4pPr>
              <a:spcBef>
                <a:spcPts val="600"/>
              </a:spcBef>
              <a:defRPr sz="1800">
                <a:solidFill>
                  <a:srgbClr val="000000"/>
                </a:solidFill>
                <a:latin typeface="Arial" panose="020B0604020202020204" pitchFamily="34" charset="0"/>
                <a:cs typeface="Arial" panose="020B0604020202020204" pitchFamily="34" charset="0"/>
              </a:defRPr>
            </a:lvl4pPr>
            <a:lvl5pPr>
              <a:spcBef>
                <a:spcPts val="6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6"/>
          <p:cNvSpPr>
            <a:spLocks noGrp="1"/>
          </p:cNvSpPr>
          <p:nvPr>
            <p:ph type="sldNum" sz="quarter" idx="12"/>
          </p:nvPr>
        </p:nvSpPr>
        <p:spPr>
          <a:xfrm>
            <a:off x="6553200" y="4803359"/>
            <a:ext cx="2133600" cy="273844"/>
          </a:xfrm>
          <a:prstGeom prst="rect">
            <a:avLst/>
          </a:prstGeom>
        </p:spPr>
        <p:txBody>
          <a:bodyPr/>
          <a:lstStyle>
            <a:lvl1pPr>
              <a:defRPr sz="1000">
                <a:solidFill>
                  <a:srgbClr val="798083"/>
                </a:solidFill>
                <a:latin typeface="Arial" panose="020B0604020202020204" pitchFamily="34" charset="0"/>
                <a:cs typeface="Arial" panose="020B0604020202020204" pitchFamily="34" charset="0"/>
              </a:defRPr>
            </a:lvl1pPr>
          </a:lstStyle>
          <a:p>
            <a:pPr algn="r"/>
            <a:r>
              <a:rPr lang="en-US"/>
              <a:t>Source:</a:t>
            </a:r>
          </a:p>
        </p:txBody>
      </p:sp>
    </p:spTree>
    <p:extLst>
      <p:ext uri="{BB962C8B-B14F-4D97-AF65-F5344CB8AC3E}">
        <p14:creationId xmlns:p14="http://schemas.microsoft.com/office/powerpoint/2010/main" val="242342405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8148"/>
            <a:ext cx="8229600" cy="857250"/>
          </a:xfrm>
          <a:prstGeom prst="rect">
            <a:avLst/>
          </a:prstGeom>
        </p:spPr>
        <p:txBody>
          <a:bodyPr/>
          <a:lstStyle>
            <a:lvl1pPr>
              <a:defRPr sz="3200" b="0">
                <a:solidFill>
                  <a:srgbClr val="000000"/>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344067992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0195" y="-40717"/>
            <a:ext cx="9199224" cy="5174563"/>
          </a:xfrm>
          <a:prstGeom prst="rect">
            <a:avLst/>
          </a:prstGeom>
        </p:spPr>
      </p:pic>
      <p:sp>
        <p:nvSpPr>
          <p:cNvPr id="11" name="Title 10"/>
          <p:cNvSpPr>
            <a:spLocks noGrp="1"/>
          </p:cNvSpPr>
          <p:nvPr>
            <p:ph type="title" hasCustomPrompt="1"/>
          </p:nvPr>
        </p:nvSpPr>
        <p:spPr>
          <a:xfrm>
            <a:off x="457200" y="2628900"/>
            <a:ext cx="8229600" cy="857250"/>
          </a:xfrm>
          <a:prstGeom prst="rect">
            <a:avLst/>
          </a:prstGeom>
        </p:spPr>
        <p:txBody>
          <a:bodyPr vert="horz" anchor="ctr"/>
          <a:lstStyle>
            <a:lvl1pPr>
              <a:defRPr sz="2400" b="0">
                <a:latin typeface="Arial" panose="020B0604020202020204" pitchFamily="34" charset="0"/>
                <a:cs typeface="Arial" panose="020B0604020202020204" pitchFamily="34" charset="0"/>
              </a:defRPr>
            </a:lvl1pPr>
          </a:lstStyle>
          <a:p>
            <a:r>
              <a:rPr lang="en-US"/>
              <a:t>CLICK TO EDIT MASTER TITLE STYLE</a:t>
            </a:r>
          </a:p>
        </p:txBody>
      </p:sp>
      <p:sp>
        <p:nvSpPr>
          <p:cNvPr id="16" name="Subtitle 2"/>
          <p:cNvSpPr>
            <a:spLocks noGrp="1"/>
          </p:cNvSpPr>
          <p:nvPr>
            <p:ph type="subTitle" idx="1"/>
          </p:nvPr>
        </p:nvSpPr>
        <p:spPr>
          <a:xfrm>
            <a:off x="1371600" y="3486150"/>
            <a:ext cx="6400800" cy="742950"/>
          </a:xfrm>
          <a:prstGeom prst="rect">
            <a:avLst/>
          </a:prstGeom>
        </p:spPr>
        <p:txBody>
          <a:bodyPr anchor="ctr"/>
          <a:lstStyle>
            <a:lvl1pPr marL="0" indent="0" algn="ctr">
              <a:spcBef>
                <a:spcPts val="0"/>
              </a:spcBef>
              <a:buNone/>
              <a:defRPr sz="1800">
                <a:solidFill>
                  <a:schemeClr val="tx2"/>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880504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55917" y="4767263"/>
            <a:ext cx="2133600" cy="274637"/>
          </a:xfrm>
          <a:prstGeom prst="rect">
            <a:avLst/>
          </a:prstGeom>
        </p:spPr>
        <p:txBody>
          <a:bodyPr vert="horz" lIns="91440" tIns="45720" rIns="91440" bIns="45720" rtlCol="0" anchor="ctr"/>
          <a:lstStyle>
            <a:lvl1pPr algn="l">
              <a:defRPr sz="1200">
                <a:solidFill>
                  <a:schemeClr val="tx1"/>
                </a:solidFill>
              </a:defRPr>
            </a:lvl1pPr>
          </a:lstStyle>
          <a:p>
            <a:fld id="{23088ACA-6532-5B47-9D60-7AF590FE3009}" type="slidenum">
              <a:rPr lang="en-US" smtClean="0"/>
              <a:pPr/>
              <a:t>‹#›</a:t>
            </a:fld>
            <a:endParaRPr lang="en-US"/>
          </a:p>
        </p:txBody>
      </p:sp>
    </p:spTree>
    <p:extLst>
      <p:ext uri="{BB962C8B-B14F-4D97-AF65-F5344CB8AC3E}">
        <p14:creationId xmlns:p14="http://schemas.microsoft.com/office/powerpoint/2010/main" val="3020266952"/>
      </p:ext>
    </p:extLst>
  </p:cSld>
  <p:clrMap bg1="lt1" tx1="dk1" bg2="lt2" tx2="dk2" accent1="accent1" accent2="accent2" accent3="accent3" accent4="accent4" accent5="accent5" accent6="accent6" hlink="hlink" folHlink="folHlink"/>
  <p:sldLayoutIdLst>
    <p:sldLayoutId id="2147483655" r:id="rId1"/>
    <p:sldLayoutId id="2147483676" r:id="rId2"/>
    <p:sldLayoutId id="2147483677" r:id="rId3"/>
    <p:sldLayoutId id="2147483678" r:id="rId4"/>
    <p:sldLayoutId id="2147483660" r:id="rId5"/>
    <p:sldLayoutId id="2147483659" r:id="rId6"/>
    <p:sldLayoutId id="2147483650" r:id="rId7"/>
    <p:sldLayoutId id="2147483654" r:id="rId8"/>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55917" y="4767264"/>
            <a:ext cx="2133600" cy="274637"/>
          </a:xfrm>
          <a:prstGeom prst="rect">
            <a:avLst/>
          </a:prstGeom>
        </p:spPr>
        <p:txBody>
          <a:bodyPr vert="horz" lIns="91440" tIns="45720" rIns="91440" bIns="45720" rtlCol="0" anchor="ctr"/>
          <a:lstStyle>
            <a:lvl1pPr algn="l">
              <a:defRPr sz="900">
                <a:solidFill>
                  <a:schemeClr val="tx1"/>
                </a:solidFill>
              </a:defRPr>
            </a:lvl1pPr>
          </a:lstStyle>
          <a:p>
            <a:fld id="{23088ACA-6532-5B47-9D60-7AF590FE3009}" type="slidenum">
              <a:rPr lang="en-US" smtClean="0"/>
              <a:pPr/>
              <a:t>‹#›</a:t>
            </a:fld>
            <a:endParaRPr lang="en-US"/>
          </a:p>
        </p:txBody>
      </p:sp>
    </p:spTree>
    <p:extLst>
      <p:ext uri="{BB962C8B-B14F-4D97-AF65-F5344CB8AC3E}">
        <p14:creationId xmlns:p14="http://schemas.microsoft.com/office/powerpoint/2010/main" val="30293641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55917" y="4767263"/>
            <a:ext cx="2133600" cy="274637"/>
          </a:xfrm>
          <a:prstGeom prst="rect">
            <a:avLst/>
          </a:prstGeom>
        </p:spPr>
        <p:txBody>
          <a:bodyPr vert="horz" lIns="91440" tIns="45720" rIns="91440" bIns="45720" rtlCol="0" anchor="ctr"/>
          <a:lstStyle>
            <a:lvl1pPr algn="l">
              <a:defRPr sz="1200">
                <a:solidFill>
                  <a:schemeClr val="tx1"/>
                </a:solidFill>
              </a:defRPr>
            </a:lvl1pPr>
          </a:lstStyle>
          <a:p>
            <a:fld id="{23088ACA-6532-5B47-9D60-7AF590FE3009}" type="slidenum">
              <a:rPr lang="en-US" smtClean="0"/>
              <a:pPr/>
              <a:t>‹#›</a:t>
            </a:fld>
            <a:endParaRPr lang="en-US" dirty="0"/>
          </a:p>
        </p:txBody>
      </p:sp>
    </p:spTree>
    <p:extLst>
      <p:ext uri="{BB962C8B-B14F-4D97-AF65-F5344CB8AC3E}">
        <p14:creationId xmlns:p14="http://schemas.microsoft.com/office/powerpoint/2010/main" val="3020266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0" r:id="rId3"/>
    <p:sldLayoutId id="2147483681" r:id="rId4"/>
    <p:sldLayoutId id="2147483682" r:id="rId5"/>
    <p:sldLayoutId id="2147483683"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8" Type="http://schemas.openxmlformats.org/officeDocument/2006/relationships/hyperlink" Target="http://www.psychology.sunysb.edu/attachment/online/inge_origins.pdf" TargetMode="External"/><Relationship Id="rId3" Type="http://schemas.openxmlformats.org/officeDocument/2006/relationships/hyperlink" Target="https://www.psychiatry.org/File%20Library/Psychiatrists/Practice/DSM/APA_DSM-5-Section-III.pdf" TargetMode="External"/><Relationship Id="rId7" Type="http://schemas.openxmlformats.org/officeDocument/2006/relationships/hyperlink" Target="https://doi.org/10.1080/20008198.2020.1771008" TargetMode="External"/><Relationship Id="rId2" Type="http://schemas.openxmlformats.org/officeDocument/2006/relationships/hyperlink" Target="https://psychiatry.msu.edu/_files/docs/Changes-From-DSM-IV-TR-to-DSM-5.pdf" TargetMode="External"/><Relationship Id="rId1" Type="http://schemas.openxmlformats.org/officeDocument/2006/relationships/slideLayout" Target="../slideLayouts/slideLayout7.xml"/><Relationship Id="rId6" Type="http://schemas.openxmlformats.org/officeDocument/2006/relationships/hyperlink" Target="https://www.psychiatry.org/psychiatrists/practice/dsm/submit-proposals" TargetMode="External"/><Relationship Id="rId5" Type="http://schemas.openxmlformats.org/officeDocument/2006/relationships/hyperlink" Target="https://www.psychiatry.org/psychiatrists/practice/dsm/feedback-and-questions/frequently-asked-questions" TargetMode="External"/><Relationship Id="rId10" Type="http://schemas.openxmlformats.org/officeDocument/2006/relationships/hyperlink" Target="https://doi.org/10.1176/appi.psy.46.2.109" TargetMode="External"/><Relationship Id="rId4" Type="http://schemas.openxmlformats.org/officeDocument/2006/relationships/hyperlink" Target="https://www.psychiatry.org/psychiatrists/practice/dsm/proposed-changes" TargetMode="External"/><Relationship Id="rId9" Type="http://schemas.openxmlformats.org/officeDocument/2006/relationships/hyperlink" Target="https://www.cdc.gov/nchs/icd/icd10cm_pcs_background.htm"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nctsn.org/treatments-and-practices/dsm-5-tr-prolonged-grief-disorder-informed-consumer-and-advocate" TargetMode="External"/><Relationship Id="rId3" Type="http://schemas.openxmlformats.org/officeDocument/2006/relationships/hyperlink" Target="https://doi.org/10.1371/journal.pone.0031209" TargetMode="External"/><Relationship Id="rId7" Type="http://schemas.openxmlformats.org/officeDocument/2006/relationships/hyperlink" Target="https://www.ncpsychiatry.org/assets/2015AnnualMeeting/Handouts/Friday/4_dsm-5_and_icd-10-mehul_mankad.pdf" TargetMode="External"/><Relationship Id="rId2" Type="http://schemas.openxmlformats.org/officeDocument/2006/relationships/hyperlink" Target="https://whatsyourgrief.com/grief-concept-care-continuing-bonds/" TargetMode="External"/><Relationship Id="rId1" Type="http://schemas.openxmlformats.org/officeDocument/2006/relationships/slideLayout" Target="../slideLayouts/slideLayout7.xml"/><Relationship Id="rId6" Type="http://schemas.openxmlformats.org/officeDocument/2006/relationships/hyperlink" Target="https://grief.com/the-five-stages-of-grief/" TargetMode="External"/><Relationship Id="rId5" Type="http://schemas.openxmlformats.org/officeDocument/2006/relationships/hyperlink" Target="https://www.aafp.org/afp/2014/1115/p690.html#afp20141115p690-t1" TargetMode="External"/><Relationship Id="rId10" Type="http://schemas.openxmlformats.org/officeDocument/2006/relationships/hyperlink" Target="https://doi.org/10.1007/s10879-009-9135-3" TargetMode="External"/><Relationship Id="rId4" Type="http://schemas.openxmlformats.org/officeDocument/2006/relationships/hyperlink" Target="https://doi.org/10.1080/713842360" TargetMode="External"/><Relationship Id="rId9" Type="http://schemas.openxmlformats.org/officeDocument/2006/relationships/hyperlink" Target="https://www.nctsn.org/resources/DSM-5-TR-draft-criteria-prolonged-grief-disorder"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ncbi.nlm.nih.gov/books/NBK507885/" TargetMode="External"/><Relationship Id="rId2" Type="http://schemas.openxmlformats.org/officeDocument/2006/relationships/hyperlink" Target="https://endoflife.weill.cornell.edu/sites/default/files/icg_publication.pdf" TargetMode="External"/><Relationship Id="rId1" Type="http://schemas.openxmlformats.org/officeDocument/2006/relationships/slideLayout" Target="../slideLayouts/slideLayout7.xml"/><Relationship Id="rId6" Type="http://schemas.openxmlformats.org/officeDocument/2006/relationships/hyperlink" Target="https://icd.who.int/" TargetMode="External"/><Relationship Id="rId5" Type="http://schemas.openxmlformats.org/officeDocument/2006/relationships/hyperlink" Target="https://icd.who.int/browse10/2016/en" TargetMode="External"/><Relationship Id="rId4" Type="http://schemas.openxmlformats.org/officeDocument/2006/relationships/hyperlink" Target="https://whatsyourgrief.com/dual-process-model-of-grief/"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613"/>
            <a:ext cx="266396" cy="505095"/>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1567926"/>
            <a:ext cx="322326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04AC41-DC3A-288B-4EF2-84183A6B769F}"/>
              </a:ext>
            </a:extLst>
          </p:cNvPr>
          <p:cNvSpPr>
            <a:spLocks noGrp="1"/>
          </p:cNvSpPr>
          <p:nvPr>
            <p:ph idx="1"/>
          </p:nvPr>
        </p:nvSpPr>
        <p:spPr>
          <a:xfrm>
            <a:off x="443039" y="1747878"/>
            <a:ext cx="3419569" cy="2984689"/>
          </a:xfrm>
        </p:spPr>
        <p:txBody>
          <a:bodyPr lIns="91440" tIns="45720" rIns="91440" bIns="45720" anchor="ctr">
            <a:normAutofit/>
          </a:bodyPr>
          <a:lstStyle/>
          <a:p>
            <a:pPr marL="0" indent="0">
              <a:spcBef>
                <a:spcPts val="0"/>
              </a:spcBef>
              <a:spcAft>
                <a:spcPts val="600"/>
              </a:spcAft>
              <a:buNone/>
            </a:pPr>
            <a:r>
              <a:rPr lang="en-US" sz="1500" i="1">
                <a:latin typeface="Calibri"/>
                <a:cs typeface="Calibri"/>
              </a:rPr>
              <a:t>This existence of ours is as transient as autumn clouds. To watch the birth and death of beings is like looking at the movements of a dance. A lifetime is like a flash of lightning in the sky; rushing by, like a torrent down a steep mountain.</a:t>
            </a:r>
            <a:endParaRPr lang="en-US" sz="1500">
              <a:latin typeface="Calibri"/>
              <a:cs typeface="Calibri"/>
            </a:endParaRPr>
          </a:p>
          <a:p>
            <a:pPr>
              <a:spcBef>
                <a:spcPts val="0"/>
              </a:spcBef>
              <a:spcAft>
                <a:spcPts val="600"/>
              </a:spcAft>
            </a:pPr>
            <a:endParaRPr lang="en-US" sz="1500">
              <a:latin typeface="Calibri"/>
              <a:cs typeface="Calibri"/>
            </a:endParaRPr>
          </a:p>
          <a:p>
            <a:pPr marL="0" indent="0">
              <a:spcBef>
                <a:spcPts val="0"/>
              </a:spcBef>
              <a:spcAft>
                <a:spcPts val="600"/>
              </a:spcAft>
              <a:buNone/>
            </a:pPr>
            <a:r>
              <a:rPr lang="en-US" sz="1500">
                <a:latin typeface="Calibri"/>
                <a:cs typeface="Calibri"/>
              </a:rPr>
              <a:t>— Gautama Buddha</a:t>
            </a:r>
            <a:endParaRPr lang="en-US" sz="1500"/>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85389"/>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rth To Death Images – Browse 8,694 Stock Photos, Vectors, and Video |  Adobe Stock">
            <a:extLst>
              <a:ext uri="{FF2B5EF4-FFF2-40B4-BE49-F238E27FC236}">
                <a16:creationId xmlns:a16="http://schemas.microsoft.com/office/drawing/2014/main" id="{541214F6-4D91-D1EE-AD70-405B0074993F}"/>
              </a:ext>
            </a:extLst>
          </p:cNvPr>
          <p:cNvPicPr>
            <a:picLocks noChangeAspect="1"/>
          </p:cNvPicPr>
          <p:nvPr/>
        </p:nvPicPr>
        <p:blipFill rotWithShape="1">
          <a:blip r:embed="rId2"/>
          <a:srcRect l="14600" r="23504" b="-2"/>
          <a:stretch/>
        </p:blipFill>
        <p:spPr>
          <a:xfrm>
            <a:off x="4483341" y="599514"/>
            <a:ext cx="4069057" cy="3944472"/>
          </a:xfrm>
          <a:prstGeom prst="rect">
            <a:avLst/>
          </a:prstGeom>
        </p:spPr>
      </p:pic>
    </p:spTree>
    <p:extLst>
      <p:ext uri="{BB962C8B-B14F-4D97-AF65-F5344CB8AC3E}">
        <p14:creationId xmlns:p14="http://schemas.microsoft.com/office/powerpoint/2010/main" val="101171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5870122" y="846070"/>
            <a:ext cx="3228777" cy="1061453"/>
          </a:xfrm>
        </p:spPr>
        <p:txBody>
          <a:bodyPr lIns="91440" tIns="45720" rIns="91440" bIns="45720" anchor="t">
            <a:normAutofit/>
          </a:bodyPr>
          <a:lstStyle/>
          <a:p>
            <a:pPr>
              <a:lnSpc>
                <a:spcPct val="90000"/>
              </a:lnSpc>
            </a:pPr>
            <a:r>
              <a:rPr lang="en-US" sz="2200">
                <a:latin typeface="Arial"/>
                <a:cs typeface="Arial"/>
              </a:rPr>
              <a:t>Grief Reactions: Emotional Responses</a:t>
            </a:r>
            <a:endParaRPr lang="en-US" sz="2200"/>
          </a:p>
        </p:txBody>
      </p:sp>
      <p:sp>
        <p:nvSpPr>
          <p:cNvPr id="10" name="Rectangle 9">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82342" cy="51435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smiley faces&#10;&#10;Description automatically generated">
            <a:extLst>
              <a:ext uri="{FF2B5EF4-FFF2-40B4-BE49-F238E27FC236}">
                <a16:creationId xmlns:a16="http://schemas.microsoft.com/office/drawing/2014/main" id="{2F96BD78-8F28-C8B8-42F1-10D3BED9B7C0}"/>
              </a:ext>
            </a:extLst>
          </p:cNvPr>
          <p:cNvPicPr>
            <a:picLocks noChangeAspect="1"/>
          </p:cNvPicPr>
          <p:nvPr/>
        </p:nvPicPr>
        <p:blipFill>
          <a:blip r:embed="rId3"/>
          <a:stretch>
            <a:fillRect/>
          </a:stretch>
        </p:blipFill>
        <p:spPr>
          <a:xfrm>
            <a:off x="501926" y="1007406"/>
            <a:ext cx="4666421" cy="3133654"/>
          </a:xfrm>
          <a:prstGeom prst="rect">
            <a:avLst/>
          </a:prstGeom>
        </p:spPr>
      </p:pic>
      <p:cxnSp>
        <p:nvCxnSpPr>
          <p:cNvPr id="12" name="Straight Connector 11">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49542" y="653359"/>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0A77E5-4E8A-4B4B-910E-90983CCD1B48}"/>
              </a:ext>
            </a:extLst>
          </p:cNvPr>
          <p:cNvSpPr>
            <a:spLocks noGrp="1"/>
          </p:cNvSpPr>
          <p:nvPr>
            <p:ph idx="1"/>
          </p:nvPr>
        </p:nvSpPr>
        <p:spPr>
          <a:xfrm>
            <a:off x="6196693" y="1640328"/>
            <a:ext cx="2575635" cy="2699264"/>
          </a:xfrm>
        </p:spPr>
        <p:txBody>
          <a:bodyPr lIns="91440" tIns="45720" rIns="91440" bIns="45720" anchor="t">
            <a:noAutofit/>
          </a:bodyPr>
          <a:lstStyle/>
          <a:p>
            <a:r>
              <a:rPr lang="en-US" sz="2000" dirty="0">
                <a:latin typeface="Corbel"/>
                <a:cs typeface="Arial"/>
              </a:rPr>
              <a:t>Sadness</a:t>
            </a:r>
          </a:p>
          <a:p>
            <a:r>
              <a:rPr lang="en-US" sz="2000" dirty="0">
                <a:latin typeface="Corbel"/>
                <a:cs typeface="Arial"/>
              </a:rPr>
              <a:t>Guilt and shame</a:t>
            </a:r>
          </a:p>
          <a:p>
            <a:r>
              <a:rPr lang="en-US" sz="2000" dirty="0">
                <a:latin typeface="Corbel"/>
                <a:cs typeface="Arial"/>
              </a:rPr>
              <a:t>Anxiety</a:t>
            </a:r>
          </a:p>
          <a:p>
            <a:r>
              <a:rPr lang="en-US" sz="2000" dirty="0">
                <a:latin typeface="Corbel"/>
                <a:cs typeface="Arial"/>
              </a:rPr>
              <a:t>Emancipation/liberation</a:t>
            </a:r>
            <a:endParaRPr lang="en-US" sz="2000">
              <a:latin typeface="Corbel"/>
              <a:cs typeface="Calibri"/>
            </a:endParaRPr>
          </a:p>
          <a:p>
            <a:r>
              <a:rPr lang="en-US" sz="2000" dirty="0">
                <a:latin typeface="Corbel"/>
                <a:cs typeface="Arial"/>
              </a:rPr>
              <a:t>Relief</a:t>
            </a:r>
          </a:p>
          <a:p>
            <a:r>
              <a:rPr lang="en-US" sz="2000" dirty="0">
                <a:latin typeface="Corbel"/>
                <a:cs typeface="Arial"/>
              </a:rPr>
              <a:t>Anger</a:t>
            </a:r>
          </a:p>
          <a:p>
            <a:r>
              <a:rPr lang="en-US" sz="2000" dirty="0">
                <a:latin typeface="Corbel"/>
                <a:cs typeface="Arial"/>
              </a:rPr>
              <a:t>Loneliness</a:t>
            </a:r>
          </a:p>
        </p:txBody>
      </p:sp>
    </p:spTree>
    <p:extLst>
      <p:ext uri="{BB962C8B-B14F-4D97-AF65-F5344CB8AC3E}">
        <p14:creationId xmlns:p14="http://schemas.microsoft.com/office/powerpoint/2010/main" val="902256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1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711" y="166254"/>
            <a:ext cx="6288577" cy="999476"/>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77340" y="232757"/>
            <a:ext cx="5989320" cy="651617"/>
          </a:xfrm>
        </p:spPr>
        <p:txBody>
          <a:bodyPr vert="horz" lIns="91440" tIns="45720" rIns="91440" bIns="45720" rtlCol="0" anchor="ctr">
            <a:normAutofit/>
          </a:bodyPr>
          <a:lstStyle/>
          <a:p>
            <a:pPr defTabSz="914400">
              <a:lnSpc>
                <a:spcPct val="90000"/>
              </a:lnSpc>
            </a:pPr>
            <a:r>
              <a:rPr lang="en-US" sz="3000" kern="1200">
                <a:solidFill>
                  <a:schemeClr val="tx1"/>
                </a:solidFill>
                <a:latin typeface="+mj-lt"/>
                <a:ea typeface="+mj-ea"/>
                <a:cs typeface="+mj-cs"/>
              </a:rPr>
              <a:t>Grief is also physical</a:t>
            </a:r>
          </a:p>
        </p:txBody>
      </p:sp>
      <p:sp>
        <p:nvSpPr>
          <p:cNvPr id="27" name="Rectangle: Rounded Corners 1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2332" y="908555"/>
            <a:ext cx="5419335" cy="5143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4" descr="Text&#10;&#10;Description automatically generated">
            <a:extLst>
              <a:ext uri="{FF2B5EF4-FFF2-40B4-BE49-F238E27FC236}">
                <a16:creationId xmlns:a16="http://schemas.microsoft.com/office/drawing/2014/main" id="{9F4079E9-8A7C-3AD6-79DD-BF64B886D353}"/>
              </a:ext>
            </a:extLst>
          </p:cNvPr>
          <p:cNvPicPr>
            <a:picLocks noChangeAspect="1"/>
          </p:cNvPicPr>
          <p:nvPr/>
        </p:nvPicPr>
        <p:blipFill>
          <a:blip r:embed="rId2"/>
          <a:stretch>
            <a:fillRect/>
          </a:stretch>
        </p:blipFill>
        <p:spPr>
          <a:xfrm>
            <a:off x="420130" y="1604613"/>
            <a:ext cx="8303740" cy="3072384"/>
          </a:xfrm>
          <a:prstGeom prst="rect">
            <a:avLst/>
          </a:prstGeom>
        </p:spPr>
      </p:pic>
    </p:spTree>
    <p:extLst>
      <p:ext uri="{BB962C8B-B14F-4D97-AF65-F5344CB8AC3E}">
        <p14:creationId xmlns:p14="http://schemas.microsoft.com/office/powerpoint/2010/main" val="3096463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628650" y="273843"/>
            <a:ext cx="7886700" cy="994173"/>
          </a:xfrm>
        </p:spPr>
        <p:txBody>
          <a:bodyPr lIns="91440" tIns="45720" rIns="91440" bIns="45720">
            <a:normAutofit/>
          </a:bodyPr>
          <a:lstStyle/>
          <a:p>
            <a:pPr>
              <a:lnSpc>
                <a:spcPct val="90000"/>
              </a:lnSpc>
            </a:pPr>
            <a:r>
              <a:rPr lang="en-US" sz="3500">
                <a:latin typeface="Arial"/>
                <a:cs typeface="Arial"/>
              </a:rPr>
              <a:t>Grief Reactions: Physical Symptoms</a:t>
            </a:r>
            <a:endParaRPr lang="en-US" sz="350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398984"/>
            <a:ext cx="7818120" cy="13716"/>
          </a:xfrm>
          <a:custGeom>
            <a:avLst/>
            <a:gdLst>
              <a:gd name="connsiteX0" fmla="*/ 0 w 7818120"/>
              <a:gd name="connsiteY0" fmla="*/ 0 h 13716"/>
              <a:gd name="connsiteX1" fmla="*/ 416966 w 7818120"/>
              <a:gd name="connsiteY1" fmla="*/ 0 h 13716"/>
              <a:gd name="connsiteX2" fmla="*/ 1146658 w 7818120"/>
              <a:gd name="connsiteY2" fmla="*/ 0 h 13716"/>
              <a:gd name="connsiteX3" fmla="*/ 1563624 w 7818120"/>
              <a:gd name="connsiteY3" fmla="*/ 0 h 13716"/>
              <a:gd name="connsiteX4" fmla="*/ 2136953 w 7818120"/>
              <a:gd name="connsiteY4" fmla="*/ 0 h 13716"/>
              <a:gd name="connsiteX5" fmla="*/ 2944825 w 7818120"/>
              <a:gd name="connsiteY5" fmla="*/ 0 h 13716"/>
              <a:gd name="connsiteX6" fmla="*/ 3596335 w 7818120"/>
              <a:gd name="connsiteY6" fmla="*/ 0 h 13716"/>
              <a:gd name="connsiteX7" fmla="*/ 4326026 w 7818120"/>
              <a:gd name="connsiteY7" fmla="*/ 0 h 13716"/>
              <a:gd name="connsiteX8" fmla="*/ 4899355 w 7818120"/>
              <a:gd name="connsiteY8" fmla="*/ 0 h 13716"/>
              <a:gd name="connsiteX9" fmla="*/ 5550865 w 7818120"/>
              <a:gd name="connsiteY9" fmla="*/ 0 h 13716"/>
              <a:gd name="connsiteX10" fmla="*/ 6358738 w 7818120"/>
              <a:gd name="connsiteY10" fmla="*/ 0 h 13716"/>
              <a:gd name="connsiteX11" fmla="*/ 6853885 w 7818120"/>
              <a:gd name="connsiteY11" fmla="*/ 0 h 13716"/>
              <a:gd name="connsiteX12" fmla="*/ 7818120 w 7818120"/>
              <a:gd name="connsiteY12" fmla="*/ 0 h 13716"/>
              <a:gd name="connsiteX13" fmla="*/ 7818120 w 7818120"/>
              <a:gd name="connsiteY13" fmla="*/ 13716 h 13716"/>
              <a:gd name="connsiteX14" fmla="*/ 7244791 w 7818120"/>
              <a:gd name="connsiteY14" fmla="*/ 13716 h 13716"/>
              <a:gd name="connsiteX15" fmla="*/ 6827825 w 7818120"/>
              <a:gd name="connsiteY15" fmla="*/ 13716 h 13716"/>
              <a:gd name="connsiteX16" fmla="*/ 6176315 w 7818120"/>
              <a:gd name="connsiteY16" fmla="*/ 13716 h 13716"/>
              <a:gd name="connsiteX17" fmla="*/ 5681167 w 7818120"/>
              <a:gd name="connsiteY17" fmla="*/ 13716 h 13716"/>
              <a:gd name="connsiteX18" fmla="*/ 5029657 w 7818120"/>
              <a:gd name="connsiteY18" fmla="*/ 13716 h 13716"/>
              <a:gd name="connsiteX19" fmla="*/ 4378147 w 7818120"/>
              <a:gd name="connsiteY19" fmla="*/ 13716 h 13716"/>
              <a:gd name="connsiteX20" fmla="*/ 3726637 w 7818120"/>
              <a:gd name="connsiteY20" fmla="*/ 13716 h 13716"/>
              <a:gd name="connsiteX21" fmla="*/ 3075127 w 7818120"/>
              <a:gd name="connsiteY21" fmla="*/ 13716 h 13716"/>
              <a:gd name="connsiteX22" fmla="*/ 2501798 w 7818120"/>
              <a:gd name="connsiteY22" fmla="*/ 13716 h 13716"/>
              <a:gd name="connsiteX23" fmla="*/ 1772107 w 7818120"/>
              <a:gd name="connsiteY23" fmla="*/ 13716 h 13716"/>
              <a:gd name="connsiteX24" fmla="*/ 1120597 w 7818120"/>
              <a:gd name="connsiteY24" fmla="*/ 13716 h 13716"/>
              <a:gd name="connsiteX25" fmla="*/ 0 w 7818120"/>
              <a:gd name="connsiteY25" fmla="*/ 13716 h 13716"/>
              <a:gd name="connsiteX26" fmla="*/ 0 w 7818120"/>
              <a:gd name="connsiteY26" fmla="*/ 0 h 13716"/>
              <a:gd name="connsiteX0" fmla="*/ 0 w 7818120"/>
              <a:gd name="connsiteY0" fmla="*/ 0 h 13716"/>
              <a:gd name="connsiteX1" fmla="*/ 573329 w 7818120"/>
              <a:gd name="connsiteY1" fmla="*/ 0 h 13716"/>
              <a:gd name="connsiteX2" fmla="*/ 990295 w 7818120"/>
              <a:gd name="connsiteY2" fmla="*/ 0 h 13716"/>
              <a:gd name="connsiteX3" fmla="*/ 1394232 w 7818120"/>
              <a:gd name="connsiteY3" fmla="*/ 0 h 13716"/>
              <a:gd name="connsiteX4" fmla="*/ 1798168 w 7818120"/>
              <a:gd name="connsiteY4" fmla="*/ 0 h 13716"/>
              <a:gd name="connsiteX5" fmla="*/ 2371496 w 7818120"/>
              <a:gd name="connsiteY5" fmla="*/ 0 h 13716"/>
              <a:gd name="connsiteX6" fmla="*/ 2944825 w 7818120"/>
              <a:gd name="connsiteY6" fmla="*/ 0 h 13716"/>
              <a:gd name="connsiteX7" fmla="*/ 3752698 w 7818120"/>
              <a:gd name="connsiteY7" fmla="*/ 0 h 13716"/>
              <a:gd name="connsiteX8" fmla="*/ 4247845 w 7818120"/>
              <a:gd name="connsiteY8" fmla="*/ 0 h 13716"/>
              <a:gd name="connsiteX9" fmla="*/ 5055718 w 7818120"/>
              <a:gd name="connsiteY9" fmla="*/ 0 h 13716"/>
              <a:gd name="connsiteX10" fmla="*/ 5863590 w 7818120"/>
              <a:gd name="connsiteY10" fmla="*/ 0 h 13716"/>
              <a:gd name="connsiteX11" fmla="*/ 6515100 w 7818120"/>
              <a:gd name="connsiteY11" fmla="*/ 0 h 13716"/>
              <a:gd name="connsiteX12" fmla="*/ 7818120 w 7818120"/>
              <a:gd name="connsiteY12" fmla="*/ 0 h 13716"/>
              <a:gd name="connsiteX13" fmla="*/ 7818120 w 7818120"/>
              <a:gd name="connsiteY13" fmla="*/ 13716 h 13716"/>
              <a:gd name="connsiteX14" fmla="*/ 7401154 w 7818120"/>
              <a:gd name="connsiteY14" fmla="*/ 13716 h 13716"/>
              <a:gd name="connsiteX15" fmla="*/ 6593281 w 7818120"/>
              <a:gd name="connsiteY15" fmla="*/ 13716 h 13716"/>
              <a:gd name="connsiteX16" fmla="*/ 6098134 w 7818120"/>
              <a:gd name="connsiteY16" fmla="*/ 13716 h 13716"/>
              <a:gd name="connsiteX17" fmla="*/ 5446624 w 7818120"/>
              <a:gd name="connsiteY17" fmla="*/ 13716 h 13716"/>
              <a:gd name="connsiteX18" fmla="*/ 4638751 w 7818120"/>
              <a:gd name="connsiteY18" fmla="*/ 13716 h 13716"/>
              <a:gd name="connsiteX19" fmla="*/ 3987241 w 7818120"/>
              <a:gd name="connsiteY19" fmla="*/ 13716 h 13716"/>
              <a:gd name="connsiteX20" fmla="*/ 3570275 w 7818120"/>
              <a:gd name="connsiteY20" fmla="*/ 13716 h 13716"/>
              <a:gd name="connsiteX21" fmla="*/ 3075127 w 7818120"/>
              <a:gd name="connsiteY21" fmla="*/ 13716 h 13716"/>
              <a:gd name="connsiteX22" fmla="*/ 2267255 w 7818120"/>
              <a:gd name="connsiteY22" fmla="*/ 13716 h 13716"/>
              <a:gd name="connsiteX23" fmla="*/ 1615745 w 7818120"/>
              <a:gd name="connsiteY23" fmla="*/ 13716 h 13716"/>
              <a:gd name="connsiteX24" fmla="*/ 1120597 w 7818120"/>
              <a:gd name="connsiteY24" fmla="*/ 13716 h 13716"/>
              <a:gd name="connsiteX25" fmla="*/ 0 w 7818120"/>
              <a:gd name="connsiteY25" fmla="*/ 13716 h 13716"/>
              <a:gd name="connsiteX26" fmla="*/ 0 w 7818120"/>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3716" fill="none" extrusionOk="0">
                <a:moveTo>
                  <a:pt x="0" y="0"/>
                </a:moveTo>
                <a:cubicBezTo>
                  <a:pt x="101002" y="-20048"/>
                  <a:pt x="215808" y="13837"/>
                  <a:pt x="416966" y="0"/>
                </a:cubicBezTo>
                <a:cubicBezTo>
                  <a:pt x="573264" y="9422"/>
                  <a:pt x="897859" y="4188"/>
                  <a:pt x="1146658" y="0"/>
                </a:cubicBezTo>
                <a:cubicBezTo>
                  <a:pt x="1409722" y="12227"/>
                  <a:pt x="1377475" y="-3286"/>
                  <a:pt x="1563624" y="0"/>
                </a:cubicBezTo>
                <a:cubicBezTo>
                  <a:pt x="1758084" y="11330"/>
                  <a:pt x="1967746" y="-7403"/>
                  <a:pt x="2136953" y="0"/>
                </a:cubicBezTo>
                <a:cubicBezTo>
                  <a:pt x="2354826" y="-5751"/>
                  <a:pt x="2687014" y="20029"/>
                  <a:pt x="2944825" y="0"/>
                </a:cubicBezTo>
                <a:cubicBezTo>
                  <a:pt x="3238848" y="15226"/>
                  <a:pt x="3415761" y="33925"/>
                  <a:pt x="3596335" y="0"/>
                </a:cubicBezTo>
                <a:cubicBezTo>
                  <a:pt x="3815108" y="13362"/>
                  <a:pt x="3972448" y="-68797"/>
                  <a:pt x="4326026" y="0"/>
                </a:cubicBezTo>
                <a:cubicBezTo>
                  <a:pt x="4638028" y="39995"/>
                  <a:pt x="4794473" y="211"/>
                  <a:pt x="4899355" y="0"/>
                </a:cubicBezTo>
                <a:cubicBezTo>
                  <a:pt x="5037170" y="-13296"/>
                  <a:pt x="5289722" y="-48609"/>
                  <a:pt x="5550865" y="0"/>
                </a:cubicBezTo>
                <a:cubicBezTo>
                  <a:pt x="5740088" y="19163"/>
                  <a:pt x="6143605" y="-29909"/>
                  <a:pt x="6358738" y="0"/>
                </a:cubicBezTo>
                <a:cubicBezTo>
                  <a:pt x="6556443" y="18955"/>
                  <a:pt x="6741581" y="-22634"/>
                  <a:pt x="6853885" y="0"/>
                </a:cubicBezTo>
                <a:cubicBezTo>
                  <a:pt x="6996029" y="20497"/>
                  <a:pt x="7453286" y="6658"/>
                  <a:pt x="7818120" y="0"/>
                </a:cubicBezTo>
                <a:cubicBezTo>
                  <a:pt x="7817249" y="3138"/>
                  <a:pt x="7818107" y="8565"/>
                  <a:pt x="7818120" y="13716"/>
                </a:cubicBezTo>
                <a:cubicBezTo>
                  <a:pt x="7701883" y="-38533"/>
                  <a:pt x="7395843" y="3865"/>
                  <a:pt x="7244791" y="13716"/>
                </a:cubicBezTo>
                <a:cubicBezTo>
                  <a:pt x="7088282" y="9835"/>
                  <a:pt x="6958165" y="16330"/>
                  <a:pt x="6827825" y="13716"/>
                </a:cubicBezTo>
                <a:cubicBezTo>
                  <a:pt x="6715653" y="-7377"/>
                  <a:pt x="6356779" y="28552"/>
                  <a:pt x="6176315" y="13716"/>
                </a:cubicBezTo>
                <a:cubicBezTo>
                  <a:pt x="6015772" y="-9504"/>
                  <a:pt x="5852284" y="-4528"/>
                  <a:pt x="5681167" y="13716"/>
                </a:cubicBezTo>
                <a:cubicBezTo>
                  <a:pt x="5508148" y="43447"/>
                  <a:pt x="5305363" y="-11419"/>
                  <a:pt x="5029657" y="13716"/>
                </a:cubicBezTo>
                <a:cubicBezTo>
                  <a:pt x="4760375" y="42218"/>
                  <a:pt x="4637400" y="31106"/>
                  <a:pt x="4378147" y="13716"/>
                </a:cubicBezTo>
                <a:cubicBezTo>
                  <a:pt x="4094943" y="3471"/>
                  <a:pt x="4037303" y="22996"/>
                  <a:pt x="3726637" y="13716"/>
                </a:cubicBezTo>
                <a:cubicBezTo>
                  <a:pt x="3400340" y="-7031"/>
                  <a:pt x="3320728" y="56486"/>
                  <a:pt x="3075127" y="13716"/>
                </a:cubicBezTo>
                <a:cubicBezTo>
                  <a:pt x="2809301" y="-30329"/>
                  <a:pt x="2702630" y="11905"/>
                  <a:pt x="2501798" y="13716"/>
                </a:cubicBezTo>
                <a:cubicBezTo>
                  <a:pt x="2308686" y="16179"/>
                  <a:pt x="2079466" y="978"/>
                  <a:pt x="1772107" y="13716"/>
                </a:cubicBezTo>
                <a:cubicBezTo>
                  <a:pt x="1420202" y="42492"/>
                  <a:pt x="1431765" y="24341"/>
                  <a:pt x="1120597" y="13716"/>
                </a:cubicBezTo>
                <a:cubicBezTo>
                  <a:pt x="791266" y="27035"/>
                  <a:pt x="235945" y="77750"/>
                  <a:pt x="0" y="13716"/>
                </a:cubicBezTo>
                <a:cubicBezTo>
                  <a:pt x="-457" y="9675"/>
                  <a:pt x="580" y="3290"/>
                  <a:pt x="0" y="0"/>
                </a:cubicBezTo>
                <a:close/>
              </a:path>
              <a:path w="7818120" h="13716" stroke="0" extrusionOk="0">
                <a:moveTo>
                  <a:pt x="0" y="0"/>
                </a:moveTo>
                <a:cubicBezTo>
                  <a:pt x="161767" y="-7030"/>
                  <a:pt x="286873" y="-11228"/>
                  <a:pt x="573329" y="0"/>
                </a:cubicBezTo>
                <a:cubicBezTo>
                  <a:pt x="860952" y="-8429"/>
                  <a:pt x="823968" y="-2420"/>
                  <a:pt x="990295" y="0"/>
                </a:cubicBezTo>
                <a:cubicBezTo>
                  <a:pt x="1144921" y="-13846"/>
                  <a:pt x="1288801" y="10931"/>
                  <a:pt x="1394232" y="0"/>
                </a:cubicBezTo>
                <a:cubicBezTo>
                  <a:pt x="1499663" y="-10931"/>
                  <a:pt x="1677634" y="10318"/>
                  <a:pt x="1798168" y="0"/>
                </a:cubicBezTo>
                <a:cubicBezTo>
                  <a:pt x="2021167" y="5465"/>
                  <a:pt x="2087775" y="-15972"/>
                  <a:pt x="2371496" y="0"/>
                </a:cubicBezTo>
                <a:cubicBezTo>
                  <a:pt x="2646084" y="3640"/>
                  <a:pt x="2709294" y="-15431"/>
                  <a:pt x="2944825" y="0"/>
                </a:cubicBezTo>
                <a:cubicBezTo>
                  <a:pt x="3182104" y="39801"/>
                  <a:pt x="3563508" y="7189"/>
                  <a:pt x="3752698" y="0"/>
                </a:cubicBezTo>
                <a:cubicBezTo>
                  <a:pt x="4004713" y="-51688"/>
                  <a:pt x="4111759" y="8465"/>
                  <a:pt x="4247845" y="0"/>
                </a:cubicBezTo>
                <a:cubicBezTo>
                  <a:pt x="4409051" y="-38636"/>
                  <a:pt x="4840912" y="-6880"/>
                  <a:pt x="5055718" y="0"/>
                </a:cubicBezTo>
                <a:cubicBezTo>
                  <a:pt x="5318987" y="12828"/>
                  <a:pt x="5464207" y="16349"/>
                  <a:pt x="5863590" y="0"/>
                </a:cubicBezTo>
                <a:cubicBezTo>
                  <a:pt x="6258188" y="21536"/>
                  <a:pt x="6373895" y="-20866"/>
                  <a:pt x="6515100" y="0"/>
                </a:cubicBezTo>
                <a:cubicBezTo>
                  <a:pt x="6673199" y="-42487"/>
                  <a:pt x="7368245" y="-124798"/>
                  <a:pt x="7818120" y="0"/>
                </a:cubicBezTo>
                <a:cubicBezTo>
                  <a:pt x="7817779" y="6351"/>
                  <a:pt x="7818443" y="9419"/>
                  <a:pt x="7818120" y="13716"/>
                </a:cubicBezTo>
                <a:cubicBezTo>
                  <a:pt x="7615777" y="-5643"/>
                  <a:pt x="7527543" y="-10322"/>
                  <a:pt x="7401154" y="13716"/>
                </a:cubicBezTo>
                <a:cubicBezTo>
                  <a:pt x="7322611" y="43324"/>
                  <a:pt x="6964426" y="-29538"/>
                  <a:pt x="6593281" y="13716"/>
                </a:cubicBezTo>
                <a:cubicBezTo>
                  <a:pt x="6260055" y="29261"/>
                  <a:pt x="6287545" y="-8535"/>
                  <a:pt x="6098134" y="13716"/>
                </a:cubicBezTo>
                <a:cubicBezTo>
                  <a:pt x="5900337" y="10423"/>
                  <a:pt x="5605990" y="68049"/>
                  <a:pt x="5446624" y="13716"/>
                </a:cubicBezTo>
                <a:cubicBezTo>
                  <a:pt x="5244167" y="-27676"/>
                  <a:pt x="4914971" y="-38930"/>
                  <a:pt x="4638751" y="13716"/>
                </a:cubicBezTo>
                <a:cubicBezTo>
                  <a:pt x="4353273" y="3808"/>
                  <a:pt x="4297533" y="9304"/>
                  <a:pt x="3987241" y="13716"/>
                </a:cubicBezTo>
                <a:cubicBezTo>
                  <a:pt x="3687723" y="37304"/>
                  <a:pt x="3776181" y="25467"/>
                  <a:pt x="3570275" y="13716"/>
                </a:cubicBezTo>
                <a:cubicBezTo>
                  <a:pt x="3396160" y="5677"/>
                  <a:pt x="3285909" y="43738"/>
                  <a:pt x="3075127" y="13716"/>
                </a:cubicBezTo>
                <a:cubicBezTo>
                  <a:pt x="2869474" y="36940"/>
                  <a:pt x="2676329" y="400"/>
                  <a:pt x="2267255" y="13716"/>
                </a:cubicBezTo>
                <a:cubicBezTo>
                  <a:pt x="1866401" y="19960"/>
                  <a:pt x="1882987" y="21124"/>
                  <a:pt x="1615745" y="13716"/>
                </a:cubicBezTo>
                <a:cubicBezTo>
                  <a:pt x="1346085" y="8807"/>
                  <a:pt x="1323312" y="7820"/>
                  <a:pt x="1120597" y="13716"/>
                </a:cubicBezTo>
                <a:cubicBezTo>
                  <a:pt x="940237" y="-65547"/>
                  <a:pt x="569386" y="23019"/>
                  <a:pt x="0" y="13716"/>
                </a:cubicBezTo>
                <a:cubicBezTo>
                  <a:pt x="794" y="8095"/>
                  <a:pt x="29" y="5295"/>
                  <a:pt x="0" y="0"/>
                </a:cubicBezTo>
                <a:close/>
              </a:path>
              <a:path w="7818120" h="13716" fill="none" stroke="0" extrusionOk="0">
                <a:moveTo>
                  <a:pt x="0" y="0"/>
                </a:moveTo>
                <a:cubicBezTo>
                  <a:pt x="102311" y="-24031"/>
                  <a:pt x="206428" y="20084"/>
                  <a:pt x="416966" y="0"/>
                </a:cubicBezTo>
                <a:cubicBezTo>
                  <a:pt x="662339" y="-9883"/>
                  <a:pt x="833564" y="-11910"/>
                  <a:pt x="1146658" y="0"/>
                </a:cubicBezTo>
                <a:cubicBezTo>
                  <a:pt x="1398993" y="16754"/>
                  <a:pt x="1378239" y="-4997"/>
                  <a:pt x="1563624" y="0"/>
                </a:cubicBezTo>
                <a:cubicBezTo>
                  <a:pt x="1738265" y="3015"/>
                  <a:pt x="2006667" y="23864"/>
                  <a:pt x="2136953" y="0"/>
                </a:cubicBezTo>
                <a:cubicBezTo>
                  <a:pt x="2338524" y="-3063"/>
                  <a:pt x="2693378" y="-15904"/>
                  <a:pt x="2944825" y="0"/>
                </a:cubicBezTo>
                <a:cubicBezTo>
                  <a:pt x="3201439" y="-13695"/>
                  <a:pt x="3379198" y="46243"/>
                  <a:pt x="3596335" y="0"/>
                </a:cubicBezTo>
                <a:cubicBezTo>
                  <a:pt x="3778868" y="-61549"/>
                  <a:pt x="3979469" y="3461"/>
                  <a:pt x="4326026" y="0"/>
                </a:cubicBezTo>
                <a:cubicBezTo>
                  <a:pt x="4670641" y="40397"/>
                  <a:pt x="4801160" y="2093"/>
                  <a:pt x="4899355" y="0"/>
                </a:cubicBezTo>
                <a:cubicBezTo>
                  <a:pt x="4972821" y="-4221"/>
                  <a:pt x="5326959" y="8892"/>
                  <a:pt x="5550865" y="0"/>
                </a:cubicBezTo>
                <a:cubicBezTo>
                  <a:pt x="5793178" y="12267"/>
                  <a:pt x="6146346" y="-4531"/>
                  <a:pt x="6358738" y="0"/>
                </a:cubicBezTo>
                <a:cubicBezTo>
                  <a:pt x="6580825" y="49349"/>
                  <a:pt x="6739467" y="13524"/>
                  <a:pt x="6853885" y="0"/>
                </a:cubicBezTo>
                <a:cubicBezTo>
                  <a:pt x="7057243" y="-60557"/>
                  <a:pt x="7415107" y="-58698"/>
                  <a:pt x="7818120" y="0"/>
                </a:cubicBezTo>
                <a:cubicBezTo>
                  <a:pt x="7818044" y="2812"/>
                  <a:pt x="7817504" y="9122"/>
                  <a:pt x="7818120" y="13716"/>
                </a:cubicBezTo>
                <a:cubicBezTo>
                  <a:pt x="7693944" y="-8187"/>
                  <a:pt x="7376376" y="-11249"/>
                  <a:pt x="7244791" y="13716"/>
                </a:cubicBezTo>
                <a:cubicBezTo>
                  <a:pt x="7100086" y="-10289"/>
                  <a:pt x="6942350" y="30849"/>
                  <a:pt x="6827825" y="13716"/>
                </a:cubicBezTo>
                <a:cubicBezTo>
                  <a:pt x="6691364" y="23301"/>
                  <a:pt x="6342432" y="32760"/>
                  <a:pt x="6176315" y="13716"/>
                </a:cubicBezTo>
                <a:cubicBezTo>
                  <a:pt x="6012855" y="23946"/>
                  <a:pt x="5862931" y="-5523"/>
                  <a:pt x="5681167" y="13716"/>
                </a:cubicBezTo>
                <a:cubicBezTo>
                  <a:pt x="5485664" y="67025"/>
                  <a:pt x="5296023" y="-3294"/>
                  <a:pt x="5029657" y="13716"/>
                </a:cubicBezTo>
                <a:cubicBezTo>
                  <a:pt x="4753680" y="44474"/>
                  <a:pt x="4640335" y="33934"/>
                  <a:pt x="4378147" y="13716"/>
                </a:cubicBezTo>
                <a:cubicBezTo>
                  <a:pt x="4103046" y="-9109"/>
                  <a:pt x="4022480" y="39276"/>
                  <a:pt x="3726637" y="13716"/>
                </a:cubicBezTo>
                <a:cubicBezTo>
                  <a:pt x="3429109" y="-1096"/>
                  <a:pt x="3316488" y="56843"/>
                  <a:pt x="3075127" y="13716"/>
                </a:cubicBezTo>
                <a:cubicBezTo>
                  <a:pt x="2821014" y="1521"/>
                  <a:pt x="2665050" y="-15835"/>
                  <a:pt x="2501798" y="13716"/>
                </a:cubicBezTo>
                <a:cubicBezTo>
                  <a:pt x="2343345" y="24822"/>
                  <a:pt x="2120041" y="-54999"/>
                  <a:pt x="1772107" y="13716"/>
                </a:cubicBezTo>
                <a:cubicBezTo>
                  <a:pt x="1424078" y="46093"/>
                  <a:pt x="1427418" y="28000"/>
                  <a:pt x="1120597" y="13716"/>
                </a:cubicBezTo>
                <a:cubicBezTo>
                  <a:pt x="796486" y="41366"/>
                  <a:pt x="243712" y="43226"/>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7818120"/>
                      <a:gd name="connsiteY0" fmla="*/ 0 h 13716"/>
                      <a:gd name="connsiteX1" fmla="*/ 416966 w 7818120"/>
                      <a:gd name="connsiteY1" fmla="*/ 0 h 13716"/>
                      <a:gd name="connsiteX2" fmla="*/ 1146658 w 7818120"/>
                      <a:gd name="connsiteY2" fmla="*/ 0 h 13716"/>
                      <a:gd name="connsiteX3" fmla="*/ 1563624 w 7818120"/>
                      <a:gd name="connsiteY3" fmla="*/ 0 h 13716"/>
                      <a:gd name="connsiteX4" fmla="*/ 2136953 w 7818120"/>
                      <a:gd name="connsiteY4" fmla="*/ 0 h 13716"/>
                      <a:gd name="connsiteX5" fmla="*/ 2944825 w 7818120"/>
                      <a:gd name="connsiteY5" fmla="*/ 0 h 13716"/>
                      <a:gd name="connsiteX6" fmla="*/ 3596335 w 7818120"/>
                      <a:gd name="connsiteY6" fmla="*/ 0 h 13716"/>
                      <a:gd name="connsiteX7" fmla="*/ 4326026 w 7818120"/>
                      <a:gd name="connsiteY7" fmla="*/ 0 h 13716"/>
                      <a:gd name="connsiteX8" fmla="*/ 4899355 w 7818120"/>
                      <a:gd name="connsiteY8" fmla="*/ 0 h 13716"/>
                      <a:gd name="connsiteX9" fmla="*/ 5550865 w 7818120"/>
                      <a:gd name="connsiteY9" fmla="*/ 0 h 13716"/>
                      <a:gd name="connsiteX10" fmla="*/ 6358738 w 7818120"/>
                      <a:gd name="connsiteY10" fmla="*/ 0 h 13716"/>
                      <a:gd name="connsiteX11" fmla="*/ 6853885 w 7818120"/>
                      <a:gd name="connsiteY11" fmla="*/ 0 h 13716"/>
                      <a:gd name="connsiteX12" fmla="*/ 7818120 w 7818120"/>
                      <a:gd name="connsiteY12" fmla="*/ 0 h 13716"/>
                      <a:gd name="connsiteX13" fmla="*/ 7818120 w 7818120"/>
                      <a:gd name="connsiteY13" fmla="*/ 13716 h 13716"/>
                      <a:gd name="connsiteX14" fmla="*/ 7244791 w 7818120"/>
                      <a:gd name="connsiteY14" fmla="*/ 13716 h 13716"/>
                      <a:gd name="connsiteX15" fmla="*/ 6827825 w 7818120"/>
                      <a:gd name="connsiteY15" fmla="*/ 13716 h 13716"/>
                      <a:gd name="connsiteX16" fmla="*/ 6176315 w 7818120"/>
                      <a:gd name="connsiteY16" fmla="*/ 13716 h 13716"/>
                      <a:gd name="connsiteX17" fmla="*/ 5681167 w 7818120"/>
                      <a:gd name="connsiteY17" fmla="*/ 13716 h 13716"/>
                      <a:gd name="connsiteX18" fmla="*/ 5029657 w 7818120"/>
                      <a:gd name="connsiteY18" fmla="*/ 13716 h 13716"/>
                      <a:gd name="connsiteX19" fmla="*/ 4378147 w 7818120"/>
                      <a:gd name="connsiteY19" fmla="*/ 13716 h 13716"/>
                      <a:gd name="connsiteX20" fmla="*/ 3726637 w 7818120"/>
                      <a:gd name="connsiteY20" fmla="*/ 13716 h 13716"/>
                      <a:gd name="connsiteX21" fmla="*/ 3075127 w 7818120"/>
                      <a:gd name="connsiteY21" fmla="*/ 13716 h 13716"/>
                      <a:gd name="connsiteX22" fmla="*/ 2501798 w 7818120"/>
                      <a:gd name="connsiteY22" fmla="*/ 13716 h 13716"/>
                      <a:gd name="connsiteX23" fmla="*/ 1772107 w 7818120"/>
                      <a:gd name="connsiteY23" fmla="*/ 13716 h 13716"/>
                      <a:gd name="connsiteX24" fmla="*/ 1120597 w 7818120"/>
                      <a:gd name="connsiteY24" fmla="*/ 13716 h 13716"/>
                      <a:gd name="connsiteX25" fmla="*/ 0 w 7818120"/>
                      <a:gd name="connsiteY25" fmla="*/ 13716 h 13716"/>
                      <a:gd name="connsiteX26" fmla="*/ 0 w 7818120"/>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3716"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8217" y="2784"/>
                          <a:pt x="7818136" y="9558"/>
                          <a:pt x="7818120" y="13716"/>
                        </a:cubicBezTo>
                        <a:cubicBezTo>
                          <a:pt x="7698847" y="-7839"/>
                          <a:pt x="7390924" y="18407"/>
                          <a:pt x="7244791" y="13716"/>
                        </a:cubicBezTo>
                        <a:cubicBezTo>
                          <a:pt x="7098658" y="9025"/>
                          <a:pt x="6952735" y="24785"/>
                          <a:pt x="6827825" y="13716"/>
                        </a:cubicBezTo>
                        <a:cubicBezTo>
                          <a:pt x="6702915" y="2647"/>
                          <a:pt x="6338661" y="29958"/>
                          <a:pt x="6176315" y="13716"/>
                        </a:cubicBezTo>
                        <a:cubicBezTo>
                          <a:pt x="6013969" y="-2526"/>
                          <a:pt x="5850602" y="1790"/>
                          <a:pt x="5681167" y="13716"/>
                        </a:cubicBezTo>
                        <a:cubicBezTo>
                          <a:pt x="5511732" y="25642"/>
                          <a:pt x="5312143" y="-4154"/>
                          <a:pt x="5029657" y="13716"/>
                        </a:cubicBezTo>
                        <a:cubicBezTo>
                          <a:pt x="4747171" y="31586"/>
                          <a:pt x="4655062" y="26168"/>
                          <a:pt x="4378147" y="13716"/>
                        </a:cubicBezTo>
                        <a:cubicBezTo>
                          <a:pt x="4101232" y="1265"/>
                          <a:pt x="4037646" y="40134"/>
                          <a:pt x="3726637" y="13716"/>
                        </a:cubicBezTo>
                        <a:cubicBezTo>
                          <a:pt x="3415628" y="-12702"/>
                          <a:pt x="3321756" y="40935"/>
                          <a:pt x="3075127" y="13716"/>
                        </a:cubicBezTo>
                        <a:cubicBezTo>
                          <a:pt x="2828498" y="-13503"/>
                          <a:pt x="2684733" y="10281"/>
                          <a:pt x="2501798" y="13716"/>
                        </a:cubicBezTo>
                        <a:cubicBezTo>
                          <a:pt x="2318863" y="17151"/>
                          <a:pt x="2121844" y="-17585"/>
                          <a:pt x="1772107" y="13716"/>
                        </a:cubicBezTo>
                        <a:cubicBezTo>
                          <a:pt x="1422370" y="45017"/>
                          <a:pt x="1431548" y="27094"/>
                          <a:pt x="1120597" y="13716"/>
                        </a:cubicBezTo>
                        <a:cubicBezTo>
                          <a:pt x="809646" y="339"/>
                          <a:pt x="246393" y="51668"/>
                          <a:pt x="0" y="13716"/>
                        </a:cubicBezTo>
                        <a:cubicBezTo>
                          <a:pt x="-100" y="9589"/>
                          <a:pt x="468" y="2983"/>
                          <a:pt x="0" y="0"/>
                        </a:cubicBezTo>
                        <a:close/>
                      </a:path>
                      <a:path w="7818120" h="13716"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7446" y="5682"/>
                          <a:pt x="7817517" y="9439"/>
                          <a:pt x="7818120" y="13716"/>
                        </a:cubicBezTo>
                        <a:cubicBezTo>
                          <a:pt x="7610240" y="34"/>
                          <a:pt x="7521789" y="3149"/>
                          <a:pt x="7401154" y="13716"/>
                        </a:cubicBezTo>
                        <a:cubicBezTo>
                          <a:pt x="7280519" y="24283"/>
                          <a:pt x="6930719" y="-347"/>
                          <a:pt x="6593281" y="13716"/>
                        </a:cubicBezTo>
                        <a:cubicBezTo>
                          <a:pt x="6255843" y="27779"/>
                          <a:pt x="6286682" y="-3410"/>
                          <a:pt x="6098134" y="13716"/>
                        </a:cubicBezTo>
                        <a:cubicBezTo>
                          <a:pt x="5909586" y="30842"/>
                          <a:pt x="5602789" y="44024"/>
                          <a:pt x="5446624" y="13716"/>
                        </a:cubicBezTo>
                        <a:cubicBezTo>
                          <a:pt x="5290459" y="-16592"/>
                          <a:pt x="4917039" y="17388"/>
                          <a:pt x="4638751" y="13716"/>
                        </a:cubicBezTo>
                        <a:cubicBezTo>
                          <a:pt x="4360463" y="10044"/>
                          <a:pt x="4304690" y="878"/>
                          <a:pt x="3987241" y="13716"/>
                        </a:cubicBezTo>
                        <a:cubicBezTo>
                          <a:pt x="3669792" y="26555"/>
                          <a:pt x="3758742" y="27979"/>
                          <a:pt x="3570275" y="13716"/>
                        </a:cubicBezTo>
                        <a:cubicBezTo>
                          <a:pt x="3381808" y="-547"/>
                          <a:pt x="3267153" y="31628"/>
                          <a:pt x="3075127" y="13716"/>
                        </a:cubicBezTo>
                        <a:cubicBezTo>
                          <a:pt x="2883101" y="-4196"/>
                          <a:pt x="2665825" y="6401"/>
                          <a:pt x="2267255" y="13716"/>
                        </a:cubicBezTo>
                        <a:cubicBezTo>
                          <a:pt x="1868685" y="21031"/>
                          <a:pt x="1884698" y="23838"/>
                          <a:pt x="1615745" y="13716"/>
                        </a:cubicBezTo>
                        <a:cubicBezTo>
                          <a:pt x="1346792" y="3595"/>
                          <a:pt x="1320952" y="5858"/>
                          <a:pt x="1120597" y="13716"/>
                        </a:cubicBezTo>
                        <a:cubicBezTo>
                          <a:pt x="920242" y="21574"/>
                          <a:pt x="556507" y="46218"/>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38D5F1F-0504-02D3-5BB1-8D2B50E792D0}"/>
              </a:ext>
            </a:extLst>
          </p:cNvPr>
          <p:cNvGraphicFramePr>
            <a:graphicFrameLocks noGrp="1"/>
          </p:cNvGraphicFramePr>
          <p:nvPr>
            <p:ph idx="1"/>
            <p:extLst>
              <p:ext uri="{D42A27DB-BD31-4B8C-83A1-F6EECF244321}">
                <p14:modId xmlns:p14="http://schemas.microsoft.com/office/powerpoint/2010/main" val="637690893"/>
              </p:ext>
            </p:extLst>
          </p:nvPr>
        </p:nvGraphicFramePr>
        <p:xfrm>
          <a:off x="628650" y="1671065"/>
          <a:ext cx="7886700" cy="29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7507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4676148" y="426387"/>
            <a:ext cx="3936166" cy="800407"/>
          </a:xfrm>
        </p:spPr>
        <p:txBody>
          <a:bodyPr lIns="91440" tIns="45720" rIns="91440" bIns="45720">
            <a:normAutofit/>
          </a:bodyPr>
          <a:lstStyle/>
          <a:p>
            <a:pPr>
              <a:lnSpc>
                <a:spcPct val="90000"/>
              </a:lnSpc>
            </a:pPr>
            <a:r>
              <a:rPr lang="en-US" sz="2400">
                <a:solidFill>
                  <a:schemeClr val="bg1"/>
                </a:solidFill>
                <a:latin typeface="Arial"/>
                <a:cs typeface="Arial"/>
              </a:rPr>
              <a:t>Grief Reactions: Cognition Shifts</a:t>
            </a:r>
            <a:endParaRPr lang="en-US" sz="2400">
              <a:solidFill>
                <a:schemeClr val="bg1"/>
              </a:solidFill>
            </a:endParaRPr>
          </a:p>
        </p:txBody>
      </p:sp>
      <p:pic>
        <p:nvPicPr>
          <p:cNvPr id="5" name="Picture 4" descr="The 'Brain Fog' of Long COVID Is a Serious Medical Issue That Needs More  Attention - Scientific American">
            <a:extLst>
              <a:ext uri="{FF2B5EF4-FFF2-40B4-BE49-F238E27FC236}">
                <a16:creationId xmlns:a16="http://schemas.microsoft.com/office/drawing/2014/main" id="{72980FDB-EEDA-74C4-6F53-1D3B5FB5283F}"/>
              </a:ext>
            </a:extLst>
          </p:cNvPr>
          <p:cNvPicPr>
            <a:picLocks noChangeAspect="1"/>
          </p:cNvPicPr>
          <p:nvPr/>
        </p:nvPicPr>
        <p:blipFill rotWithShape="1">
          <a:blip r:embed="rId3"/>
          <a:srcRect l="7567" r="25886" b="-2"/>
          <a:stretch/>
        </p:blipFill>
        <p:spPr>
          <a:xfrm>
            <a:off x="554969" y="821555"/>
            <a:ext cx="3566210" cy="3566210"/>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2" name="Group 11">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83418"/>
            <a:ext cx="1396390" cy="538135"/>
            <a:chOff x="0" y="377893"/>
            <a:chExt cx="1861854" cy="717514"/>
          </a:xfrm>
          <a:solidFill>
            <a:schemeClr val="bg1"/>
          </a:solidFill>
        </p:grpSpPr>
        <p:sp>
          <p:nvSpPr>
            <p:cNvPr id="13" name="Freeform: Shape 12">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1D0A77E5-4E8A-4B4B-910E-90983CCD1B48}"/>
              </a:ext>
            </a:extLst>
          </p:cNvPr>
          <p:cNvSpPr>
            <a:spLocks noGrp="1"/>
          </p:cNvSpPr>
          <p:nvPr>
            <p:ph idx="1"/>
          </p:nvPr>
        </p:nvSpPr>
        <p:spPr>
          <a:xfrm>
            <a:off x="4676151" y="1365276"/>
            <a:ext cx="3912879" cy="3263504"/>
          </a:xfrm>
        </p:spPr>
        <p:txBody>
          <a:bodyPr lIns="91440" tIns="45720" rIns="91440" bIns="45720">
            <a:normAutofit/>
          </a:bodyPr>
          <a:lstStyle/>
          <a:p>
            <a:pPr>
              <a:lnSpc>
                <a:spcPct val="90000"/>
              </a:lnSpc>
            </a:pPr>
            <a:r>
              <a:rPr lang="en-US" sz="1700">
                <a:solidFill>
                  <a:schemeClr val="bg1"/>
                </a:solidFill>
                <a:latin typeface="Arial"/>
                <a:cs typeface="Arial"/>
              </a:rPr>
              <a:t>“Disbelief,” initial inability to integrate loss into daily life</a:t>
            </a:r>
          </a:p>
          <a:p>
            <a:pPr>
              <a:lnSpc>
                <a:spcPct val="90000"/>
              </a:lnSpc>
            </a:pPr>
            <a:r>
              <a:rPr lang="en-US" sz="1700">
                <a:solidFill>
                  <a:schemeClr val="bg1"/>
                </a:solidFill>
                <a:latin typeface="Arial"/>
                <a:cs typeface="Arial"/>
              </a:rPr>
              <a:t>Heightened emotional sensitivity/lability</a:t>
            </a:r>
          </a:p>
          <a:p>
            <a:pPr>
              <a:lnSpc>
                <a:spcPct val="90000"/>
              </a:lnSpc>
            </a:pPr>
            <a:r>
              <a:rPr lang="en-US" sz="1700">
                <a:solidFill>
                  <a:schemeClr val="bg1"/>
                </a:solidFill>
                <a:latin typeface="Arial"/>
                <a:cs typeface="Arial"/>
              </a:rPr>
              <a:t>Confusion, forgetfulness, brain fog, preoccupation</a:t>
            </a:r>
            <a:endParaRPr lang="en-US" sz="1700">
              <a:solidFill>
                <a:schemeClr val="bg1"/>
              </a:solidFill>
            </a:endParaRPr>
          </a:p>
          <a:p>
            <a:pPr>
              <a:lnSpc>
                <a:spcPct val="90000"/>
              </a:lnSpc>
            </a:pPr>
            <a:r>
              <a:rPr lang="en-US" sz="1700">
                <a:solidFill>
                  <a:schemeClr val="bg1"/>
                </a:solidFill>
                <a:latin typeface="Arial"/>
                <a:cs typeface="Arial"/>
              </a:rPr>
              <a:t>Functional impairment (usually minor and temporary)</a:t>
            </a:r>
          </a:p>
          <a:p>
            <a:pPr>
              <a:lnSpc>
                <a:spcPct val="90000"/>
              </a:lnSpc>
            </a:pPr>
            <a:r>
              <a:rPr lang="en-US" sz="1700">
                <a:solidFill>
                  <a:schemeClr val="bg1"/>
                </a:solidFill>
                <a:latin typeface="Arial"/>
                <a:cs typeface="Arial"/>
              </a:rPr>
              <a:t>Heightened sense of “presence”</a:t>
            </a:r>
          </a:p>
          <a:p>
            <a:pPr>
              <a:lnSpc>
                <a:spcPct val="90000"/>
              </a:lnSpc>
            </a:pPr>
            <a:r>
              <a:rPr lang="en-US" sz="1700">
                <a:solidFill>
                  <a:schemeClr val="bg1"/>
                </a:solidFill>
                <a:latin typeface="Arial"/>
                <a:cs typeface="Arial"/>
              </a:rPr>
              <a:t>Challenge to sense of order, safety, and security in the world</a:t>
            </a:r>
          </a:p>
        </p:txBody>
      </p:sp>
      <p:grpSp>
        <p:nvGrpSpPr>
          <p:cNvPr id="16"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21453" y="4490298"/>
            <a:ext cx="790849" cy="352266"/>
            <a:chOff x="9841624" y="4115729"/>
            <a:chExt cx="602169" cy="268223"/>
          </a:xfrm>
          <a:solidFill>
            <a:schemeClr val="bg1"/>
          </a:solidFill>
        </p:grpSpPr>
        <p:sp>
          <p:nvSpPr>
            <p:cNvPr id="17" name="Freeform: Shape 16">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57493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1532" y="394486"/>
            <a:ext cx="3509119" cy="892849"/>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700" kern="1200">
                <a:solidFill>
                  <a:schemeClr val="tx1"/>
                </a:solidFill>
                <a:latin typeface="+mj-lt"/>
                <a:ea typeface="+mj-ea"/>
                <a:cs typeface="+mj-cs"/>
              </a:rPr>
              <a:t>Things to remember…</a:t>
            </a:r>
          </a:p>
        </p:txBody>
      </p:sp>
      <p:sp>
        <p:nvSpPr>
          <p:cNvPr id="23" name="Rectangle 2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458684"/>
            <a:ext cx="301752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13487" y="1256130"/>
            <a:ext cx="3212238" cy="2633958"/>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2000" dirty="0"/>
              <a:t>Grief contributes to disorganized thinking at a time when organized thinking is required</a:t>
            </a:r>
            <a:endParaRPr lang="en-US" sz="2000" dirty="0">
              <a:cs typeface="Calibri"/>
            </a:endParaRPr>
          </a:p>
        </p:txBody>
      </p:sp>
      <p:sp>
        <p:nvSpPr>
          <p:cNvPr id="25" name="Rectangle 2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9382" y="4540020"/>
            <a:ext cx="555498"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28692" y="161401"/>
            <a:ext cx="555498"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266219"/>
            <a:ext cx="4638730" cy="443640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grief platitud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90803" y="901543"/>
            <a:ext cx="4221014" cy="31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8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709890" y="297087"/>
            <a:ext cx="3912879" cy="869143"/>
          </a:xfrm>
        </p:spPr>
        <p:txBody>
          <a:bodyPr anchor="b">
            <a:normAutofit/>
          </a:bodyPr>
          <a:lstStyle/>
          <a:p>
            <a:pPr>
              <a:lnSpc>
                <a:spcPct val="90000"/>
              </a:lnSpc>
            </a:pPr>
            <a:r>
              <a:rPr lang="en-US">
                <a:solidFill>
                  <a:schemeClr val="bg1"/>
                </a:solidFill>
              </a:rPr>
              <a:t>Grief Reactions: Behavioral Reactions</a:t>
            </a:r>
          </a:p>
        </p:txBody>
      </p:sp>
      <p:sp>
        <p:nvSpPr>
          <p:cNvPr id="12" name="Graphic 212">
            <a:extLst>
              <a:ext uri="{FF2B5EF4-FFF2-40B4-BE49-F238E27FC236}">
                <a16:creationId xmlns:a16="http://schemas.microsoft.com/office/drawing/2014/main" id="{52D7FCC1-2D52-49CE-A986-EE6E0CA64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3443" y="464456"/>
            <a:ext cx="699150" cy="69915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4" name="Graphic 212">
            <a:extLst>
              <a:ext uri="{FF2B5EF4-FFF2-40B4-BE49-F238E27FC236}">
                <a16:creationId xmlns:a16="http://schemas.microsoft.com/office/drawing/2014/main" id="{28C3CACD-E5A7-4AAC-AE47-75CF7D30F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3443" y="464456"/>
            <a:ext cx="699150" cy="69915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 name="Content Placeholder 2">
            <a:extLst>
              <a:ext uri="{FF2B5EF4-FFF2-40B4-BE49-F238E27FC236}">
                <a16:creationId xmlns:a16="http://schemas.microsoft.com/office/drawing/2014/main" id="{1D0A77E5-4E8A-4B4B-910E-90983CCD1B48}"/>
              </a:ext>
            </a:extLst>
          </p:cNvPr>
          <p:cNvSpPr>
            <a:spLocks noGrp="1"/>
          </p:cNvSpPr>
          <p:nvPr>
            <p:ph idx="1"/>
          </p:nvPr>
        </p:nvSpPr>
        <p:spPr>
          <a:xfrm>
            <a:off x="709890" y="1310694"/>
            <a:ext cx="3912879" cy="3263503"/>
          </a:xfrm>
        </p:spPr>
        <p:txBody>
          <a:bodyPr lIns="91440" tIns="45720" rIns="91440" bIns="45720">
            <a:normAutofit/>
          </a:bodyPr>
          <a:lstStyle/>
          <a:p>
            <a:r>
              <a:rPr lang="en-US">
                <a:solidFill>
                  <a:schemeClr val="bg1"/>
                </a:solidFill>
                <a:latin typeface="Arial"/>
                <a:cs typeface="Arial"/>
              </a:rPr>
              <a:t>Social withdrawal</a:t>
            </a:r>
          </a:p>
          <a:p>
            <a:r>
              <a:rPr lang="en-US">
                <a:solidFill>
                  <a:schemeClr val="bg1"/>
                </a:solidFill>
                <a:latin typeface="Arial"/>
                <a:cs typeface="Arial"/>
              </a:rPr>
              <a:t>Hyper/hypoactivity</a:t>
            </a:r>
            <a:endParaRPr lang="en-US">
              <a:solidFill>
                <a:schemeClr val="bg1"/>
              </a:solidFill>
            </a:endParaRPr>
          </a:p>
          <a:p>
            <a:r>
              <a:rPr lang="en-US">
                <a:solidFill>
                  <a:schemeClr val="bg1"/>
                </a:solidFill>
                <a:latin typeface="Arial"/>
                <a:cs typeface="Arial"/>
              </a:rPr>
              <a:t>Irritability/restlessness</a:t>
            </a:r>
          </a:p>
          <a:p>
            <a:r>
              <a:rPr lang="en-US">
                <a:solidFill>
                  <a:schemeClr val="bg1"/>
                </a:solidFill>
                <a:latin typeface="Arial"/>
                <a:cs typeface="Arial"/>
              </a:rPr>
              <a:t>Avoidance of reminders of the deceased </a:t>
            </a:r>
          </a:p>
          <a:p>
            <a:r>
              <a:rPr lang="en-US">
                <a:solidFill>
                  <a:schemeClr val="bg1"/>
                </a:solidFill>
                <a:latin typeface="Arial"/>
                <a:cs typeface="Arial"/>
              </a:rPr>
              <a:t>Task-oriented behaviors</a:t>
            </a:r>
          </a:p>
        </p:txBody>
      </p:sp>
      <p:grpSp>
        <p:nvGrpSpPr>
          <p:cNvPr id="16" name="Group 15">
            <a:extLst>
              <a:ext uri="{FF2B5EF4-FFF2-40B4-BE49-F238E27FC236}">
                <a16:creationId xmlns:a16="http://schemas.microsoft.com/office/drawing/2014/main" id="{3A35C15A-135A-4FD3-BA11-A046CFA390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8648" y="919583"/>
            <a:ext cx="1199122" cy="398470"/>
            <a:chOff x="6491531" y="1420258"/>
            <a:chExt cx="1598829" cy="531293"/>
          </a:xfrm>
          <a:solidFill>
            <a:schemeClr val="bg1"/>
          </a:solidFill>
        </p:grpSpPr>
        <p:grpSp>
          <p:nvGrpSpPr>
            <p:cNvPr id="17" name="Graphic 190">
              <a:extLst>
                <a:ext uri="{FF2B5EF4-FFF2-40B4-BE49-F238E27FC236}">
                  <a16:creationId xmlns:a16="http://schemas.microsoft.com/office/drawing/2014/main" id="{61E65A99-85A2-448D-AA1F-7690BD01A7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21" name="Freeform: Shape 20">
                <a:extLst>
                  <a:ext uri="{FF2B5EF4-FFF2-40B4-BE49-F238E27FC236}">
                    <a16:creationId xmlns:a16="http://schemas.microsoft.com/office/drawing/2014/main" id="{A127EC05-3250-408F-8F9F-A73F8B9B1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6D9B8D4-23BB-4CD2-A0FF-95423AFEB0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18" name="Graphic 190">
              <a:extLst>
                <a:ext uri="{FF2B5EF4-FFF2-40B4-BE49-F238E27FC236}">
                  <a16:creationId xmlns:a16="http://schemas.microsoft.com/office/drawing/2014/main" id="{91DC38B0-ED19-4BAC-A009-485461F23D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19" name="Freeform: Shape 18">
                <a:extLst>
                  <a:ext uri="{FF2B5EF4-FFF2-40B4-BE49-F238E27FC236}">
                    <a16:creationId xmlns:a16="http://schemas.microsoft.com/office/drawing/2014/main" id="{1A2C10C3-E625-41E2-8047-2AE4A87F3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F0340A9-BD8A-4ABB-9AC1-7A14DF22E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pic>
        <p:nvPicPr>
          <p:cNvPr id="5" name="Picture 4" descr="Changing your behavior can solicit surprising reactions | Chatsworth  Consulting Group">
            <a:extLst>
              <a:ext uri="{FF2B5EF4-FFF2-40B4-BE49-F238E27FC236}">
                <a16:creationId xmlns:a16="http://schemas.microsoft.com/office/drawing/2014/main" id="{0F62156C-939D-04FE-FDD1-08C33CC08FEA}"/>
              </a:ext>
            </a:extLst>
          </p:cNvPr>
          <p:cNvPicPr>
            <a:picLocks noChangeAspect="1"/>
          </p:cNvPicPr>
          <p:nvPr/>
        </p:nvPicPr>
        <p:blipFill>
          <a:blip r:embed="rId2"/>
          <a:stretch>
            <a:fillRect/>
          </a:stretch>
        </p:blipFill>
        <p:spPr>
          <a:xfrm>
            <a:off x="5439765" y="1684605"/>
            <a:ext cx="2666283" cy="1774290"/>
          </a:xfrm>
          <a:prstGeom prst="rect">
            <a:avLst/>
          </a:prstGeom>
        </p:spPr>
      </p:pic>
      <p:grpSp>
        <p:nvGrpSpPr>
          <p:cNvPr id="24" name="Group 23">
            <a:extLst>
              <a:ext uri="{FF2B5EF4-FFF2-40B4-BE49-F238E27FC236}">
                <a16:creationId xmlns:a16="http://schemas.microsoft.com/office/drawing/2014/main" id="{03AF83E4-4DE2-499C-9F36-0279E7E4F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15795" y="3339390"/>
            <a:ext cx="1082554" cy="1082570"/>
            <a:chOff x="10154385" y="4452524"/>
            <a:chExt cx="1443404" cy="1443428"/>
          </a:xfrm>
          <a:solidFill>
            <a:schemeClr val="bg1"/>
          </a:solidFill>
        </p:grpSpPr>
        <p:grpSp>
          <p:nvGrpSpPr>
            <p:cNvPr id="25" name="Graphic 4">
              <a:extLst>
                <a:ext uri="{FF2B5EF4-FFF2-40B4-BE49-F238E27FC236}">
                  <a16:creationId xmlns:a16="http://schemas.microsoft.com/office/drawing/2014/main" id="{0B09EB4D-4323-43F4-9970-42885A83A87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196" name="Freeform: Shape 195">
                <a:extLst>
                  <a:ext uri="{FF2B5EF4-FFF2-40B4-BE49-F238E27FC236}">
                    <a16:creationId xmlns:a16="http://schemas.microsoft.com/office/drawing/2014/main" id="{BA9C6284-1137-47FE-9471-23CA82494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00A6D3C-23F9-41D9-B891-14D8E2E98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F8D96F5-1ED7-4891-8D8B-A24E72DA7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E9A3A72-EC37-423D-B309-A6487A86C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EBE630AB-13C0-44A2-80CA-C07483E93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B7768337-3D65-4FE5-8E1A-D79219E0A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968E4331-550E-4929-ACE8-D2ED2D6EA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768D8817-CAEE-45BB-820E-A67C68D48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350A8C31-0139-4ABD-967A-139738E8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9855AEE1-1C1C-4832-8B4C-042F59E029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41C5A32-BD0A-4457-9CF7-97467FA2B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3C14A20-2E3C-49F8-AF55-C384FEB955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DB167719-0D82-4ABF-9BC8-B073A847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660582DE-E250-4561-9298-E4FADEB90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820B635A-6E81-4D8A-98A3-141E57A6F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3909A0ED-D070-4792-A2EE-CCEB6BA63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619A19C-3B55-4085-8668-458999628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87D16772-2B59-486E-BE47-65D591C08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1D6A06B8-1E4A-497F-B977-F78E5D7D00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55BC53AD-5249-4FB1-AB74-3F71AAEB5A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36F8561A-874A-48BB-BCC2-07F002ED4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BA6B1B8F-9695-447F-BF2F-9010D40A0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454192F9-26C5-4212-BA60-CADA662AF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FBDA013-4858-422E-AE7A-614BF71FB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42BA261C-0C75-431D-9FD5-2C3AA241B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0F8709D9-2655-4A39-9228-BCFCBF412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9653F80B-5CF7-45EF-889B-FD0AAF483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2A1DA86A-7442-4897-88A4-EDD18A01C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39623279-A4CE-49AC-B5FA-CD224324B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EB9D8B4D-1BE5-4CD9-A592-D0D3D7691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769A47A3-F5B7-4BF0-B920-21A62F96F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6E5DCDE9-48A4-41BA-987D-CC72C62B3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0F51F840-3DBF-444E-BC79-718416C51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2DFD2B64-98D0-4E59-AE1F-693872F36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CF09CB65-8B7E-426C-A3FE-DD20196F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3149294-A5BC-4E62-A167-3CD55E05B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DB99FCDF-C9A0-40F7-ABDE-7247B2238D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0CE59751-EC07-43C1-A5F5-AF5D30EBB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573CCF2-67F2-4BD1-A01C-1D064B908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1C60C662-612D-485A-A50D-E938C6E49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0048F63C-A2BB-4D89-9649-91EC2045C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1C29F96C-43D4-4F0F-A76D-4CED9C610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B660107F-776B-455F-AC78-225F21B81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EB1DB332-7265-477D-9A04-EDB3799DE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EBBEFE2D-1654-40D8-A838-45728A168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190211E2-64DF-4171-811B-B8A0CD87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5F7CDCE8-8B48-4859-BDFE-FCB7BC6F5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B770A8C4-614E-4295-A937-718CC61B2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A699ADB6-675C-44B0-B96E-EDD7AC1F9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64875E98-2AA1-4001-90EA-2F3D9E017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5BEC7219-356F-4141-B57B-8BCD85BF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564D4AAB-BB2C-4A77-BB45-94EEC66CD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CE9CF29A-81CA-4A03-8B04-55F566882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52FEFF22-7798-4730-9C0B-EC7EAFCD0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00149276-D167-4D2B-93F1-FD2958302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E7DC22D5-A39C-4789-A952-D891488772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7BA51EF1-15F0-4193-AB83-F8C8A64D6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3FB75ADB-F020-4C56-91C6-9AB462985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DBCE5CDF-BBF6-4E67-8CCE-9482D7EB4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2138BABC-E51C-4F80-972E-CF44385C1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96B0C850-272E-4B08-8779-B872DCAA37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2EEE54AF-B9C2-494D-9E02-2F67FEF7A2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D21349A4-F7C9-492C-A658-EA9F7538B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D88D1ED8-AC07-4621-9933-E10CE6122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FD21FCD-1DA9-45C2-9AB5-548EE0E6E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C8BDD8CA-1442-470F-A5D3-FC8A87A103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3B8DF094-690E-4C13-8284-7A7C97441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FE0B926C-A114-444D-BA51-FECE28B03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00BDE6CC-5F54-4752-ACC4-E3BCF2BEE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6E28F857-CCD8-4222-84C0-A0B415E7B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CD2687E0-0214-44E6-8BB1-34F6B7BA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F1236AA-FC17-487E-83B1-D71BCB2A8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623384AA-72EF-4BCF-9137-194440583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1BD81D1B-2270-4FBE-B437-F0DBB8DDF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6411E268-F8CA-4C78-82ED-DDCF28B0B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D48F8732-5205-4843-A2EB-3E0EB18F9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DC5966DA-8E1A-43FF-A1A4-C6879B456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E3BEFD3E-662F-4B38-859E-093A14241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06C52F63-F17B-4356-A3AE-9707D93D2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85706A28-0822-4064-AD3E-2A1F4E1C9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348A813F-1672-44DB-A207-F3494E7C2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6FC8AEBA-4BD5-4BB0-B004-A8B06B6A4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71ED8D8F-0325-426C-9257-1A5048211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0FF054DF-85C2-466A-9D64-EB6D95AA8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2D01FA60-E77D-41EE-8228-CFB979E3D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AC8D6F02-E0C8-4EF5-9D41-E75C16C16E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BD111AAF-4EE4-4A89-84D2-4201F035D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E8F4C133-3F54-4715-A7D6-4261B9A99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0BAA2E6B-E393-45EA-8AE6-A775AA69C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DB4F953-9FE8-4B8D-A62B-CB20A7037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9D918AF2-85FB-436F-99DB-622B07664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1F078C58-0893-4D64-B685-BCB70CAC6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AEDA3784-7618-477C-A8B0-36FA393D6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0AC49727-CA00-439E-82D4-B446B7896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6B67B441-65C8-4A53-968B-C56CB4086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94CEDDB5-CC85-4A9E-A73C-85D7B714F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80BF7883-770D-4CA2-BE01-C5F4B102B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7DF07BC6-9560-430C-86FA-AFA6F7DF0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9B085920-7744-44C8-AF91-D2F16C997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22308C0A-08FC-4AAA-87B2-1E57033E4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AB727BDA-993C-4BB5-8CED-8D50C55F7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1BB192D1-56DC-4342-911C-7D80A9084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337ADC5A-E225-4E91-B940-2DD15330E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0D170CF5-349D-4588-8AD3-373D47A4EC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97A6982-5B80-4376-A9D2-C11E9B084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0B14F779-546D-4011-8459-2E8E34C50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35AE6943-22C6-405D-A071-F8EC29DAB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464DBFD-1DA1-456F-8427-CF66CD4C8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C9CA1114-00C4-448B-BF9A-9D70C709B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101A885-A4A8-4AFE-9905-E510D58C8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661E165D-4826-43AD-AD75-1C965A71A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C1F2231A-5945-44AF-95E4-6D14529C8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1998F14A-698C-4220-92B8-2EC10C356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496E0BBF-D595-4DAE-91C6-4EB179C693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E31F1BC0-CB0A-4386-BE5E-7972AFB05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B1575BDE-4CFA-4FAD-9F64-692A6DBFF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9D32D2E3-5D5B-4751-A477-A26860AC17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92009233-25F1-4029-B170-318CBBA00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CCBFA5E5-8384-4D58-BD73-BA36E23E80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3ACBBAC3-185E-4C28-81AB-C9BE2A88D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225AF996-F3FB-4AF2-B954-BDF79069E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E10B0127-17D3-4B62-8708-9558A7945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36A9D1B-B750-446F-99FF-E3280E32A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C078DB92-DE53-4BEC-BBD4-B5966EAA1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7334AD7D-F850-4E92-89F9-49EE6E3AA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14D983A3-96A9-4BB8-90D5-93B0E625F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43A1FFE3-BB5F-4455-B23F-DA56AE791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34E69E0-4115-4CAA-86FB-1D5A8830D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E5707C7C-BEB2-4920-9D44-8AF218FFB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D95D2E5E-6D1E-43FC-A231-E28A08296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DB511D52-FE0D-4F8D-AC2F-6806904C6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E4D31CC7-D38B-4566-A6F9-5CB84EEAA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8116577-FA2A-434D-83D4-213A1497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02288414-AA9B-4065-A506-AE5ED2ABC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92EAF5E5-70A0-4FE6-B906-6BCF9C49F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3DA12971-2CD2-4DE8-8B05-8B11B5614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B9486073-CABC-45A3-B442-5959E5CE6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3EEB7953-85A2-4391-931C-CE88AC053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1BF2EBC9-4A08-4A35-8C75-15E51BA0A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686BEF1-7F1A-40F6-BC3F-24221ACEC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5D2D2281-DA3F-41A6-B56E-2EE507826A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B1EBA419-056B-478C-A25C-B349F4DDD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3DE38383-61B3-4E4E-B781-1C7DA04D65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F62AD048-154B-4830-A46F-263BA35AA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636A730F-15EE-440C-84B5-0541AE9546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31AF286F-6D0E-447F-B4D1-24729E0D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36F64061-98E4-477D-BABF-CC6BA8D67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1C601616-D38B-4ED2-BD55-F5AEA36AB0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0593B16-48EE-41A8-B4AF-E03A74CBB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26B2406B-8A3A-4381-8D69-1178F16C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DF1F792D-BA16-4D8F-99C3-E5E6959A5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AA77D5AF-6FFE-4577-BC40-BA1902307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08F16A01-2EE8-4E4F-83CD-2000577D1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18ACB7FF-8D64-44A2-8571-7DB441D97E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E15E0D81-20B6-4D4C-9B7C-4D5A01B6A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8F687395-0ADA-4504-B6D0-D55493AB6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4D99C3F-4701-403D-A69E-EE345B0E4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0C6D9CF1-A535-4742-B2CF-B61ADC55E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E9EB265F-CF4E-4485-88F1-AE3CE1BE3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9B354D37-6517-4AF4-8195-9A7B43D20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2A3087FA-3C5B-4898-9FE2-633DAA0B74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C8D7AB32-147E-4110-ABBE-7F1FB6894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542ED17E-A6FC-4BC6-B7FE-EF9BC5B15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4610CFBC-B173-4CBE-BBD7-7E859FCA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7578019C-8AAF-4A81-84C4-155EB43FA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46936191-0661-4BD8-9A61-D00FAC97D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F7BC1D8F-F88B-4A19-B640-8DCC73992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47D77817-943A-4D8A-82EE-C309FC9FF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BF86E220-D031-40B7-B3A2-0C723E3A9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26" name="Graphic 4">
              <a:extLst>
                <a:ext uri="{FF2B5EF4-FFF2-40B4-BE49-F238E27FC236}">
                  <a16:creationId xmlns:a16="http://schemas.microsoft.com/office/drawing/2014/main" id="{226E1D80-1BFB-4A13-8F3C-94D54398C5F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27" name="Freeform: Shape 26">
                <a:extLst>
                  <a:ext uri="{FF2B5EF4-FFF2-40B4-BE49-F238E27FC236}">
                    <a16:creationId xmlns:a16="http://schemas.microsoft.com/office/drawing/2014/main" id="{3DCC1C21-CB11-4506-90E4-37DCD97AF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8177170-8FD3-4752-B1DB-0186ADF9B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CAA5FB4-9073-4612-99F5-95E1C6D06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E021324-18DD-4114-8992-9652707C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ECBC33B-D8EB-4804-9EA3-57C07B57C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03927C7-0E45-4B61-844A-4A626FDF6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C6AF6E8-E748-47F7-B35C-567D5FBA6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1EC671E5-B299-470C-9C7A-A50106E51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410EBDF-623D-41EF-82A4-9FB938A7B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6F866F8-B429-471B-9C2B-051BDCBAF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83B4FBD-06C8-4D5D-B0D9-755E4CD1A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E3FD149-0B2F-4DA0-9721-59B9FEE8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D26DB48-036E-4616-BA8B-C606A7B58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D6F6275-06AB-4316-B8C4-927E53487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E8CABF3-9C76-46A0-8DE9-F055C94A93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1A12ED9-6299-4ABD-9827-DD52FE22B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0ADA37A-E396-4F92-AB19-D6994E0DD5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A96001A-BD0F-4CF9-A22B-545ED4F86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D9ACB13-4C6C-4347-9F65-1309B33A17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F17BE4A-72F8-4529-8558-E62103AEA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806708C3-D03F-4605-8C6F-AE8EDA08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520ADFA-68AE-4CE4-913A-F070A2817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3C6C63AD-C87A-403E-ADB5-4EDD034438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370EAC6-89F0-4826-90D1-E55C33447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FB61DD4-AB7B-417A-AE96-B1D9CBAC1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B4AD18D2-11BA-4192-9845-206C033F3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5892E2D-483A-4C0A-87C7-6FFA2EB5E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4037ACD-005D-4907-942F-D565AF6C8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A8FD84E-39BE-456B-84C5-E03698AAC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2FC47C2-6EF5-4D17-8703-527F28609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D29BC8A-00E1-481E-8BA4-1AA7F4AA1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AF6ABE5-726A-495B-A832-3851CB911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F8E250A7-0600-440B-BEBC-61B2D4D7B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CC36BEB1-881D-4496-AD7F-1CC4B46FA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71DFE25-AF37-409C-B032-5F47D7150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39AF97A7-FC44-49BF-ABD1-59DB48B89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939D792-9C64-48CF-8607-C7873A563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F69E48F-45D8-4A8A-A101-5DF775A5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EE47C3F3-8AC5-414F-8E20-25DA306C5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09CB222-24C1-414A-B56E-EA3617D05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FC26844-A93E-4C55-8619-F58615B4A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EA8BA8A-4848-4084-A841-501CECF28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4BC148C-3116-4C75-89DF-2BF348429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91F3F7CB-7B69-49A3-A09E-D20648831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58072F8C-2347-472F-9D9A-F5511BA40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22C76E0-8D4F-4788-9856-B1AB15B20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63A9EC23-E263-4098-AC45-E628E1A29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72211D0-3733-443C-999F-6CE736381C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EC069AD-6364-4585-A8F1-931648A1B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9361719-49F1-40E3-9ABA-2FE9D78364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37F2D47-03EF-4AE6-ABB9-36506DF5A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554F257-3BD2-493C-A5F1-FCC2C64C3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4D297D55-4523-4CE1-9A0F-3EA6B27F7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05D1D96-783B-407F-BF8C-B0773589E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5D03B3C-A55A-4738-A6FF-8F2DA5B99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41CE56E-C4C8-427A-9E82-C1EEF78E8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2359086-D108-47DE-B6EA-0BEE1835D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FA49818-F2EA-427C-B93C-15E320DA1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E435C1E1-0D80-4B30-8CAC-C6EDE1DE7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0FCB137-01B0-4770-AFC3-003DF7897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D03298B-8D34-487C-9DF0-DB9AC8307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698B28F-FFEF-44BA-B657-E59F80990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900A4B40-BCFB-46E4-AE4F-FCC5C6509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14CE6AE-7FAB-4A5D-8EA2-861CAF598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FF0F3D4A-D39F-48EE-934D-C73834DC5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9B630BB-5848-4C72-9F5A-FC8EBE7A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662A334-5814-480B-861F-17661B60F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C0FC730-550F-42A2-AE79-EEA30B11C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03054F4A-43DC-46A1-89D0-87DA8F315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F66EF36-2C9F-49B2-B972-1BA82C8F3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7955EF8-6501-4579-B85F-DE5C0815F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0BA4174-EBEB-40DA-8B1D-6A7851E38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0512C7C-98D6-45AD-8CA4-1BEB01262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16CB557-0CE9-4015-A920-C6766A066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5EA7B3B4-3BF2-4B69-B300-5D86CCB0A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887DF00-5D34-4A8B-9A84-C40D336238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EADE921C-83B0-4521-916F-E7EC5CFDA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CEDA6FA-EB55-47AE-A005-BF546085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9DAC0C40-EF50-4632-B781-ACDAE95AF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82AAB43-E3D9-4272-8809-5F70B302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28C7D300-E0BD-4C12-92B1-0801266F0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CCA3ED35-2344-4402-B61B-3932E6945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49146BF-06FF-41BB-BDD3-B80BABB3A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93A6A5F-F75B-4BBC-AADC-A84DA758E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7B21059-EA9B-4329-968B-81F7966D2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BFF9C99F-41B4-4789-934B-8BF03EA94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C180277F-7E18-4896-AE91-960B379D2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95FE437-DA37-44C9-B975-96C6DD9DE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A2A5369E-5DB7-4854-BBEC-D043F3A5F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6B0D6D9-913A-4804-83B5-5A9858F57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29B4FACF-EF13-4EFA-86D3-D5B2B6703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BD767A9-D2A3-4942-B654-34DDDFD60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C97F02F-13B9-4D7E-B916-BC8713CC0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99C0654B-0803-40FA-BF28-D8EA65F58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D44F31B6-3657-4241-A94E-EEDBFF0C9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557624B-3CCB-43DA-998B-B1EC599C7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5B0CCD4-215D-456D-808C-F96ABB7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E4E038E-23E6-43BE-9A3B-523A28DF7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A686F1FD-4135-414B-8575-ED97CC8DB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36FBC8D5-B3FE-4E26-8B4F-5D5668A8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33A60C97-778A-4251-A66B-49769F0C2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0CC04E3B-2AC3-4A7B-A425-DDABEA8AF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CEF7D0E1-459C-4A15-9F05-545F6430B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5797445-BFB3-4EB2-8B44-4BF2C9E91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E27FB1FC-477D-45B3-82B0-0F4936469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94CF442-4FF2-41B3-8870-097DBAF46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A24927C8-A42E-4B8D-84A4-50A58968B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379CB96-0D3A-4582-8650-A909955BA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31F84F2-CE93-4841-9AA6-BC9E35579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D1BED9D2-07EF-452E-AFA1-9A1E80AE2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C75A1A5-0A11-42EA-AF4E-FF5272125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4275A1C7-FA96-4BBB-A7EF-A7ED02814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8CA8B3B4-73BE-41D5-900B-42FBF6AA72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B0264B0D-E150-4641-BBB1-58080670E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CC2D199-EF36-4077-A50C-D9FC99331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6DCCA13-7F75-46F9-97B3-A9DA4C217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6C76EEB-75A4-418F-9FE0-CC513BC3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1E952CEF-EC1B-4714-8900-D2DFAEF30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B899198-ADCC-4613-957B-7A40B17B1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581AF7F-95DB-4163-B608-C04A61FB9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5616F834-835A-42B4-B51B-5AD285E28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EF598AFA-5F8F-4191-8881-1DE91BB2B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6623A080-F2C6-4664-B99C-99A9C287B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30E7091-D82F-490A-8F32-DE874521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2B340B39-E421-434F-AF1A-DAD7E7802D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C2ED568-9809-4A18-A06A-87018A987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A6C26F4B-6369-4557-B6D4-A1B448B1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2CEA830-FB77-4EA5-9BAB-64B6F500F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5A9B88C-3ADF-40D8-9E9B-42439F85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CC9DEE2F-0410-4B1A-BED8-D1371CE8B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8A66E75A-959E-436D-B1F1-DBD1E460E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B35526DB-3749-43FA-84BA-E73EE1D1D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503C90B-19EF-4925-A08A-AE40956A2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B98692DC-F401-45BC-ABC7-421F3391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8629B1A4-7BFC-4F45-9FAD-BB035C4E4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2F92592-AB8B-4732-BEE7-3E2B830EA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C3644DC-02D1-43FF-8ED1-0ECBBA4B3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4DC12AE3-E70C-4CD8-9A74-7567F99C4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0E0DDE12-8B48-4D21-8863-06298ED8B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C611F1DE-AF40-48FC-8A1E-0A175D439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4C2CAED-22FC-4450-8BBC-7811F7DF9B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F89E6B45-A41C-4735-A7F5-E4EFD5DCF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4BFE35C-5487-42E8-AC30-01FC1E4F51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3575E1A5-C3CB-4081-A394-36172B7DB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C9C6DF24-803A-44A1-B29A-B90297D39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22A7B096-566C-4312-AF19-D9A3B6BC0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8B429767-12DD-4020-BC3E-9944CF36F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FF510776-417B-4B74-9082-ED3915450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FEF51D3D-E951-49CE-BCE4-D444BEF6B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B27BA73E-E784-4961-884D-F507DDE38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2849019E-0178-4A1C-A5D8-DC3DFC572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0B49676D-9D41-4B2D-8FF9-69AC31CFDC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BDFE3E8-9647-4400-B019-8EDD4E688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EDD57B95-ED61-4561-9ADF-38126BADC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744F230-BFBA-41B0-9FE2-481D1EAFFF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C32022D3-12E0-4BC1-8085-D6CBF3CDD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1AED37F-874A-4B21-A522-FEBCB38F4C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5BB466E2-3497-4A3B-8777-FAA0AAEE2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A924D178-36E4-4E29-86E8-7716F3B4A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0DF84E5-BB3D-4120-8FD3-98ECDA31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E5B29635-10AC-481E-A2DE-80E9DE612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AB430CA-3259-463F-85F9-B6E180323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8EF18909-FC9F-4845-B1DC-027E82B21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EFCE2389-D574-49C1-89EB-D8C7308883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D44B35A5-5216-45FC-8F0F-D80E383B4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9470F10A-F708-41AA-A910-5C288B355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CD73E13B-910B-40D2-B53F-6614C098B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8267FC95-0200-40B3-B043-D33BEA60D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9F14022C-37CD-4CDD-ACD1-86161EF0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1402819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CB0A1-494E-42B6-A906-F54E64271881}"/>
              </a:ext>
            </a:extLst>
          </p:cNvPr>
          <p:cNvSpPr>
            <a:spLocks noGrp="1"/>
          </p:cNvSpPr>
          <p:nvPr>
            <p:ph type="title"/>
          </p:nvPr>
        </p:nvSpPr>
        <p:spPr>
          <a:xfrm>
            <a:off x="771525" y="1475449"/>
            <a:ext cx="1971675" cy="1910443"/>
          </a:xfrm>
          <a:noFill/>
        </p:spPr>
        <p:txBody>
          <a:bodyPr lIns="91440" tIns="45720" rIns="91440" bIns="45720" anchor="ctr">
            <a:normAutofit/>
          </a:bodyPr>
          <a:lstStyle/>
          <a:p>
            <a:r>
              <a:rPr lang="en-US" sz="2500">
                <a:solidFill>
                  <a:srgbClr val="FFFFFF"/>
                </a:solidFill>
                <a:latin typeface="Arial"/>
                <a:cs typeface="Arial"/>
              </a:rPr>
              <a:t>Diagnosing Grief: It's Complicated</a:t>
            </a:r>
            <a:endParaRPr lang="en-US" sz="2500">
              <a:solidFill>
                <a:srgbClr val="FFFFFF"/>
              </a:solidFill>
            </a:endParaRPr>
          </a:p>
        </p:txBody>
      </p:sp>
      <p:pic>
        <p:nvPicPr>
          <p:cNvPr id="3" name="Picture 2" descr="Diagnosing an Organization | 9m Consulting">
            <a:extLst>
              <a:ext uri="{FF2B5EF4-FFF2-40B4-BE49-F238E27FC236}">
                <a16:creationId xmlns:a16="http://schemas.microsoft.com/office/drawing/2014/main" id="{F205F57B-BBC4-62DB-DD66-57785FC6883E}"/>
              </a:ext>
            </a:extLst>
          </p:cNvPr>
          <p:cNvPicPr>
            <a:picLocks noChangeAspect="1"/>
          </p:cNvPicPr>
          <p:nvPr/>
        </p:nvPicPr>
        <p:blipFill>
          <a:blip r:embed="rId2"/>
          <a:stretch>
            <a:fillRect/>
          </a:stretch>
        </p:blipFill>
        <p:spPr>
          <a:xfrm>
            <a:off x="3582987" y="614141"/>
            <a:ext cx="5085525" cy="3913470"/>
          </a:xfrm>
          <a:prstGeom prst="rect">
            <a:avLst/>
          </a:prstGeom>
        </p:spPr>
      </p:pic>
    </p:spTree>
    <p:extLst>
      <p:ext uri="{BB962C8B-B14F-4D97-AF65-F5344CB8AC3E}">
        <p14:creationId xmlns:p14="http://schemas.microsoft.com/office/powerpoint/2010/main" val="2449299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50F8F40-0810-75BE-ED97-525AFE8D4E08}"/>
              </a:ext>
            </a:extLst>
          </p:cNvPr>
          <p:cNvSpPr txBox="1"/>
          <p:nvPr/>
        </p:nvSpPr>
        <p:spPr>
          <a:xfrm>
            <a:off x="483798" y="1097280"/>
            <a:ext cx="2847230" cy="201821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600" kern="1200">
                <a:solidFill>
                  <a:schemeClr val="tx1"/>
                </a:solidFill>
                <a:latin typeface="+mj-lt"/>
                <a:ea typeface="+mj-ea"/>
                <a:cs typeface="+mj-cs"/>
              </a:rPr>
              <a:t>Models of Bereavement</a:t>
            </a:r>
            <a:endParaRPr lang="en-US" sz="3600" b="0" kern="1200">
              <a:solidFill>
                <a:schemeClr val="tx1"/>
              </a:solidFill>
              <a:latin typeface="+mj-lt"/>
              <a:ea typeface="+mj-ea"/>
              <a:cs typeface="+mj-cs"/>
            </a:endParaRPr>
          </a:p>
        </p:txBody>
      </p:sp>
      <p:grpSp>
        <p:nvGrpSpPr>
          <p:cNvPr id="35" name="Group 34">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3311434"/>
            <a:ext cx="8986749" cy="1565846"/>
            <a:chOff x="143163" y="5763486"/>
            <a:chExt cx="11982332" cy="739555"/>
          </a:xfrm>
        </p:grpSpPr>
        <p:sp>
          <p:nvSpPr>
            <p:cNvPr id="36" name="Rectangle 3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440871"/>
            <a:ext cx="4878975" cy="426175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9106" y="458981"/>
            <a:ext cx="4720867" cy="4234736"/>
          </a:xfrm>
        </p:spPr>
        <p:txBody>
          <a:bodyPr vert="horz" lIns="91440" tIns="45720" rIns="91440" bIns="45720" rtlCol="0" anchor="t">
            <a:noAutofit/>
          </a:bodyPr>
          <a:lstStyle/>
          <a:p>
            <a:pPr marL="339090" indent="-228600" defTabSz="914400">
              <a:lnSpc>
                <a:spcPct val="90000"/>
              </a:lnSpc>
              <a:spcBef>
                <a:spcPts val="594"/>
              </a:spcBef>
              <a:buFont typeface="Arial" panose="020B0604020202020204" pitchFamily="34" charset="0"/>
              <a:buChar char="•"/>
            </a:pPr>
            <a:r>
              <a:rPr lang="en-US" sz="1600" dirty="0"/>
              <a:t>K</a:t>
            </a:r>
            <a:r>
              <a:rPr lang="en-US" sz="1400" dirty="0"/>
              <a:t>übler-Ross, Stages of Grief (denial, anger, bargaining, depression, acceptance, finding meaning)</a:t>
            </a:r>
            <a:endParaRPr lang="en-US" sz="1400">
              <a:cs typeface="Calibri"/>
            </a:endParaRPr>
          </a:p>
          <a:p>
            <a:pPr marL="339090" indent="-228600" defTabSz="914400">
              <a:lnSpc>
                <a:spcPct val="90000"/>
              </a:lnSpc>
              <a:spcBef>
                <a:spcPts val="594"/>
              </a:spcBef>
              <a:buFont typeface="Arial" panose="020B0604020202020204" pitchFamily="34" charset="0"/>
              <a:buChar char="•"/>
            </a:pPr>
            <a:r>
              <a:rPr lang="en-US" sz="1400" dirty="0"/>
              <a:t>Worden's Tasks of Mourning (accept the reality, process the pain, adjust to a world without the deceased [external, internal, spiritual], create enduring connection)</a:t>
            </a:r>
            <a:endParaRPr lang="en-US" sz="1400">
              <a:cs typeface="Calibri"/>
            </a:endParaRPr>
          </a:p>
          <a:p>
            <a:pPr marL="339090" indent="-228600" defTabSz="914400">
              <a:lnSpc>
                <a:spcPct val="90000"/>
              </a:lnSpc>
              <a:spcBef>
                <a:spcPts val="594"/>
              </a:spcBef>
              <a:buFont typeface="Arial" panose="020B0604020202020204" pitchFamily="34" charset="0"/>
              <a:buChar char="•"/>
            </a:pPr>
            <a:r>
              <a:rPr lang="en-US" sz="1400" dirty="0"/>
              <a:t>Stroebe and Schut Dual Process Model (Oscillate between loss-oriented coping and restoration-oriented coping and between coping and not coping with the loss. Cannot attend to both dimensions at the same time)</a:t>
            </a:r>
            <a:endParaRPr lang="en-US" sz="1400">
              <a:cs typeface="Calibri"/>
            </a:endParaRPr>
          </a:p>
          <a:p>
            <a:pPr marL="339090" indent="-228600" defTabSz="914400">
              <a:lnSpc>
                <a:spcPct val="90000"/>
              </a:lnSpc>
              <a:spcBef>
                <a:spcPts val="594"/>
              </a:spcBef>
              <a:buFont typeface="Arial" panose="020B0604020202020204" pitchFamily="34" charset="0"/>
              <a:buChar char="•"/>
            </a:pPr>
            <a:r>
              <a:rPr lang="en-US" sz="1400" dirty="0"/>
              <a:t>Neimeyer Meaning Reconstruction (learn how to develop a meaningful life without the deceased by assimilating and accommodating the loss)</a:t>
            </a:r>
            <a:endParaRPr lang="en-US" sz="1400">
              <a:cs typeface="Calibri"/>
            </a:endParaRPr>
          </a:p>
          <a:p>
            <a:pPr marL="339090" indent="-228600" defTabSz="914400">
              <a:lnSpc>
                <a:spcPct val="90000"/>
              </a:lnSpc>
              <a:spcBef>
                <a:spcPts val="594"/>
              </a:spcBef>
              <a:buFont typeface="Arial" panose="020B0604020202020204" pitchFamily="34" charset="0"/>
              <a:buChar char="•"/>
            </a:pPr>
            <a:r>
              <a:rPr lang="en-US" sz="1400" dirty="0"/>
              <a:t>Klass, Silverman, Nickman Continuing Bonds (Challenges models of grief that end in a detachment from the deceased and suggests a paradigm in which it is normal for the bereaved to continue their bond with the deceased, considered other cultures)</a:t>
            </a:r>
            <a:endParaRPr lang="en-US" sz="1400">
              <a:cs typeface="Calibri"/>
            </a:endParaRPr>
          </a:p>
          <a:p>
            <a:pPr marL="339090" indent="-228600" defTabSz="914400">
              <a:lnSpc>
                <a:spcPct val="90000"/>
              </a:lnSpc>
              <a:spcBef>
                <a:spcPts val="594"/>
              </a:spcBef>
              <a:buFont typeface="Arial" panose="020B0604020202020204" pitchFamily="34" charset="0"/>
              <a:buChar char="•"/>
            </a:pPr>
            <a:endParaRPr lang="en-US" sz="1600" dirty="0">
              <a:cs typeface="Calibri"/>
            </a:endParaRPr>
          </a:p>
          <a:p>
            <a:pPr marL="339090" indent="-228600" defTabSz="914400">
              <a:lnSpc>
                <a:spcPct val="90000"/>
              </a:lnSpc>
              <a:spcBef>
                <a:spcPts val="594"/>
              </a:spcBef>
              <a:buFont typeface="Arial" panose="020B0604020202020204" pitchFamily="34" charset="0"/>
              <a:buChar char="•"/>
            </a:pPr>
            <a:endParaRPr lang="en-US" sz="1600" dirty="0">
              <a:cs typeface="Calibri"/>
            </a:endParaRPr>
          </a:p>
          <a:p>
            <a:pPr indent="-228600" defTabSz="914400">
              <a:lnSpc>
                <a:spcPct val="90000"/>
              </a:lnSpc>
              <a:buFont typeface="Arial" panose="020B0604020202020204" pitchFamily="34" charset="0"/>
              <a:buChar char="•"/>
            </a:pPr>
            <a:endParaRPr lang="en-US" sz="1600" dirty="0">
              <a:cs typeface="Calibri"/>
            </a:endParaRPr>
          </a:p>
        </p:txBody>
      </p:sp>
    </p:spTree>
    <p:extLst>
      <p:ext uri="{BB962C8B-B14F-4D97-AF65-F5344CB8AC3E}">
        <p14:creationId xmlns:p14="http://schemas.microsoft.com/office/powerpoint/2010/main" val="85146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628650" y="417891"/>
            <a:ext cx="7886700" cy="850124"/>
          </a:xfrm>
        </p:spPr>
        <p:txBody>
          <a:bodyPr lIns="91440" tIns="45720" rIns="91440" bIns="45720">
            <a:normAutofit/>
          </a:bodyPr>
          <a:lstStyle/>
          <a:p>
            <a:pPr>
              <a:lnSpc>
                <a:spcPct val="90000"/>
              </a:lnSpc>
            </a:pPr>
            <a:r>
              <a:rPr lang="en-US" sz="2700">
                <a:latin typeface="Arial"/>
                <a:cs typeface="Arial"/>
              </a:rPr>
              <a:t>Companion Publications Defining Pathological Grief (Prolonged Grief Disorder)</a:t>
            </a:r>
          </a:p>
        </p:txBody>
      </p:sp>
      <p:grpSp>
        <p:nvGrpSpPr>
          <p:cNvPr id="3" name="Group 2"/>
          <p:cNvGrpSpPr/>
          <p:nvPr/>
        </p:nvGrpSpPr>
        <p:grpSpPr>
          <a:xfrm>
            <a:off x="628650" y="1587948"/>
            <a:ext cx="7886699" cy="2831715"/>
            <a:chOff x="732961" y="1746797"/>
            <a:chExt cx="7678077" cy="2756808"/>
          </a:xfrm>
        </p:grpSpPr>
        <p:sp>
          <p:nvSpPr>
            <p:cNvPr id="6" name="Freeform 5"/>
            <p:cNvSpPr/>
            <p:nvPr/>
          </p:nvSpPr>
          <p:spPr>
            <a:xfrm>
              <a:off x="732961" y="1765660"/>
              <a:ext cx="3587886" cy="1005840"/>
            </a:xfrm>
            <a:custGeom>
              <a:avLst/>
              <a:gdLst>
                <a:gd name="connsiteX0" fmla="*/ 0 w 3587886"/>
                <a:gd name="connsiteY0" fmla="*/ 0 h 1005840"/>
                <a:gd name="connsiteX1" fmla="*/ 3587886 w 3587886"/>
                <a:gd name="connsiteY1" fmla="*/ 0 h 1005840"/>
                <a:gd name="connsiteX2" fmla="*/ 3587886 w 3587886"/>
                <a:gd name="connsiteY2" fmla="*/ 1005840 h 1005840"/>
                <a:gd name="connsiteX3" fmla="*/ 0 w 3587886"/>
                <a:gd name="connsiteY3" fmla="*/ 1005840 h 1005840"/>
                <a:gd name="connsiteX4" fmla="*/ 0 w 3587886"/>
                <a:gd name="connsiteY4" fmla="*/ 0 h 100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7886" h="1005840">
                  <a:moveTo>
                    <a:pt x="0" y="0"/>
                  </a:moveTo>
                  <a:lnTo>
                    <a:pt x="3587886" y="0"/>
                  </a:lnTo>
                  <a:lnTo>
                    <a:pt x="3587886" y="1005840"/>
                  </a:lnTo>
                  <a:lnTo>
                    <a:pt x="0" y="100584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algn="ctr" defTabSz="816102">
                <a:spcAft>
                  <a:spcPts val="600"/>
                </a:spcAft>
              </a:pPr>
              <a:r>
                <a:rPr lang="en-US" sz="2448" kern="1200">
                  <a:solidFill>
                    <a:schemeClr val="lt1"/>
                  </a:solidFill>
                  <a:latin typeface="Arial"/>
                  <a:ea typeface="+mn-ea"/>
                  <a:cs typeface="Arial"/>
                </a:rPr>
                <a:t>ICD (11)</a:t>
              </a:r>
              <a:endParaRPr lang="en-US" sz="1836" kern="1200">
                <a:solidFill>
                  <a:schemeClr val="lt1"/>
                </a:solidFill>
                <a:latin typeface="Arial"/>
                <a:ea typeface="+mn-ea"/>
                <a:cs typeface="Arial"/>
              </a:endParaRPr>
            </a:p>
            <a:p>
              <a:pPr algn="ctr" defTabSz="816102">
                <a:spcAft>
                  <a:spcPts val="600"/>
                </a:spcAft>
              </a:pPr>
              <a:r>
                <a:rPr lang="en-US" sz="1428" kern="1200">
                  <a:solidFill>
                    <a:schemeClr val="lt1"/>
                  </a:solidFill>
                  <a:latin typeface="Arial"/>
                  <a:ea typeface="+mn-ea"/>
                  <a:cs typeface="Arial"/>
                </a:rPr>
                <a:t>International Classification of Diseases</a:t>
              </a:r>
              <a:endParaRPr lang="en-US" sz="1400" kern="1200">
                <a:latin typeface="Arial"/>
                <a:cs typeface="Arial"/>
              </a:endParaRPr>
            </a:p>
          </p:txBody>
        </p:sp>
        <p:sp>
          <p:nvSpPr>
            <p:cNvPr id="7" name="Freeform 6"/>
            <p:cNvSpPr/>
            <p:nvPr/>
          </p:nvSpPr>
          <p:spPr>
            <a:xfrm>
              <a:off x="732961" y="2684022"/>
              <a:ext cx="3587886" cy="1800720"/>
            </a:xfrm>
            <a:custGeom>
              <a:avLst/>
              <a:gdLst>
                <a:gd name="connsiteX0" fmla="*/ 0 w 3587886"/>
                <a:gd name="connsiteY0" fmla="*/ 0 h 1800720"/>
                <a:gd name="connsiteX1" fmla="*/ 3587886 w 3587886"/>
                <a:gd name="connsiteY1" fmla="*/ 0 h 1800720"/>
                <a:gd name="connsiteX2" fmla="*/ 3587886 w 3587886"/>
                <a:gd name="connsiteY2" fmla="*/ 1800720 h 1800720"/>
                <a:gd name="connsiteX3" fmla="*/ 0 w 3587886"/>
                <a:gd name="connsiteY3" fmla="*/ 1800720 h 1800720"/>
                <a:gd name="connsiteX4" fmla="*/ 0 w 3587886"/>
                <a:gd name="connsiteY4" fmla="*/ 0 h 180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7886" h="1800720">
                  <a:moveTo>
                    <a:pt x="0" y="0"/>
                  </a:moveTo>
                  <a:lnTo>
                    <a:pt x="3587886" y="0"/>
                  </a:lnTo>
                  <a:lnTo>
                    <a:pt x="3587886" y="1800720"/>
                  </a:lnTo>
                  <a:lnTo>
                    <a:pt x="0" y="1800720"/>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4879" lvl="1" indent="-174879" defTabSz="725424">
                <a:spcBef>
                  <a:spcPct val="0"/>
                </a:spcBef>
                <a:spcAft>
                  <a:spcPts val="600"/>
                </a:spcAft>
                <a:buChar char="••"/>
              </a:pPr>
              <a:r>
                <a:rPr lang="en-US" sz="1632" kern="1200">
                  <a:solidFill>
                    <a:srgbClr val="000000"/>
                  </a:solidFill>
                  <a:latin typeface="Arial" panose="020B0604020202020204" pitchFamily="34" charset="0"/>
                  <a:ea typeface="+mn-ea"/>
                  <a:cs typeface="Arial" panose="020B0604020202020204" pitchFamily="34" charset="0"/>
                </a:rPr>
                <a:t>Written by WHO and NCHS</a:t>
              </a:r>
            </a:p>
            <a:p>
              <a:pPr marL="174879" lvl="1" indent="-174879" defTabSz="725424">
                <a:spcBef>
                  <a:spcPct val="0"/>
                </a:spcBef>
                <a:spcAft>
                  <a:spcPts val="600"/>
                </a:spcAft>
                <a:buChar char="••"/>
              </a:pPr>
              <a:r>
                <a:rPr lang="en-US" sz="1632" kern="1200">
                  <a:solidFill>
                    <a:srgbClr val="000000"/>
                  </a:solidFill>
                  <a:latin typeface="Arial" panose="020B0604020202020204" pitchFamily="34" charset="0"/>
                  <a:ea typeface="+mn-ea"/>
                  <a:cs typeface="Arial" panose="020B0604020202020204" pitchFamily="34" charset="0"/>
                </a:rPr>
                <a:t>Provides codes for insurance reimbursement for all health conditions, including mental disorders</a:t>
              </a:r>
              <a:endParaRPr lang="en-US" sz="1600" kern="1200">
                <a:solidFill>
                  <a:srgbClr val="000000"/>
                </a:solidFill>
                <a:latin typeface="Arial" panose="020B0604020202020204" pitchFamily="34" charset="0"/>
                <a:cs typeface="Arial" panose="020B0604020202020204" pitchFamily="34" charset="0"/>
              </a:endParaRPr>
            </a:p>
          </p:txBody>
        </p:sp>
        <p:sp>
          <p:nvSpPr>
            <p:cNvPr id="8" name="Freeform 7"/>
            <p:cNvSpPr/>
            <p:nvPr/>
          </p:nvSpPr>
          <p:spPr>
            <a:xfrm>
              <a:off x="4823152" y="1746797"/>
              <a:ext cx="3587886" cy="1030991"/>
            </a:xfrm>
            <a:custGeom>
              <a:avLst/>
              <a:gdLst>
                <a:gd name="connsiteX0" fmla="*/ 0 w 3587886"/>
                <a:gd name="connsiteY0" fmla="*/ 0 h 1030991"/>
                <a:gd name="connsiteX1" fmla="*/ 3587886 w 3587886"/>
                <a:gd name="connsiteY1" fmla="*/ 0 h 1030991"/>
                <a:gd name="connsiteX2" fmla="*/ 3587886 w 3587886"/>
                <a:gd name="connsiteY2" fmla="*/ 1030991 h 1030991"/>
                <a:gd name="connsiteX3" fmla="*/ 0 w 3587886"/>
                <a:gd name="connsiteY3" fmla="*/ 1030991 h 1030991"/>
                <a:gd name="connsiteX4" fmla="*/ 0 w 3587886"/>
                <a:gd name="connsiteY4" fmla="*/ 0 h 1030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7886" h="1030991">
                  <a:moveTo>
                    <a:pt x="0" y="0"/>
                  </a:moveTo>
                  <a:lnTo>
                    <a:pt x="3587886" y="0"/>
                  </a:lnTo>
                  <a:lnTo>
                    <a:pt x="3587886" y="1030991"/>
                  </a:lnTo>
                  <a:lnTo>
                    <a:pt x="0" y="1030991"/>
                  </a:lnTo>
                  <a:lnTo>
                    <a:pt x="0" y="0"/>
                  </a:lnTo>
                  <a:close/>
                </a:path>
              </a:pathLst>
            </a:custGeom>
          </p:spPr>
          <p:style>
            <a:lnRef idx="2">
              <a:schemeClr val="accent3">
                <a:hueOff val="14784382"/>
                <a:satOff val="25618"/>
                <a:lumOff val="-5295"/>
                <a:alphaOff val="0"/>
              </a:schemeClr>
            </a:lnRef>
            <a:fillRef idx="1">
              <a:schemeClr val="accent3">
                <a:hueOff val="14784382"/>
                <a:satOff val="25618"/>
                <a:lumOff val="-5295"/>
                <a:alphaOff val="0"/>
              </a:schemeClr>
            </a:fillRef>
            <a:effectRef idx="0">
              <a:schemeClr val="accent3">
                <a:hueOff val="14784382"/>
                <a:satOff val="25618"/>
                <a:lumOff val="-5295"/>
                <a:alphaOff val="0"/>
              </a:schemeClr>
            </a:effectRef>
            <a:fontRef idx="minor">
              <a:schemeClr val="lt1"/>
            </a:fontRef>
          </p:style>
          <p:txBody>
            <a:bodyPr spcFirstLastPara="0" vert="horz" wrap="square" lIns="199136" tIns="113792" rIns="199136" bIns="113792" numCol="1" spcCol="1270" anchor="ctr" anchorCtr="0">
              <a:noAutofit/>
            </a:bodyPr>
            <a:lstStyle/>
            <a:p>
              <a:pPr algn="ctr" defTabSz="1269492">
                <a:spcBef>
                  <a:spcPct val="0"/>
                </a:spcBef>
                <a:spcAft>
                  <a:spcPts val="600"/>
                </a:spcAft>
              </a:pPr>
              <a:r>
                <a:rPr lang="en-US" sz="2448" kern="1200">
                  <a:solidFill>
                    <a:schemeClr val="lt1"/>
                  </a:solidFill>
                  <a:latin typeface="Arial"/>
                  <a:ea typeface="+mn-ea"/>
                  <a:cs typeface="Arial"/>
                </a:rPr>
                <a:t>DSM (TR-5)</a:t>
              </a:r>
              <a:endParaRPr lang="en-US" sz="2856" kern="1200">
                <a:solidFill>
                  <a:schemeClr val="lt1"/>
                </a:solidFill>
                <a:latin typeface="Arial"/>
                <a:ea typeface="+mn-ea"/>
                <a:cs typeface="Arial"/>
              </a:endParaRPr>
            </a:p>
            <a:p>
              <a:pPr algn="ctr" defTabSz="1269492">
                <a:spcBef>
                  <a:spcPct val="0"/>
                </a:spcBef>
                <a:spcAft>
                  <a:spcPts val="600"/>
                </a:spcAft>
              </a:pPr>
              <a:r>
                <a:rPr lang="en-US" sz="1428" kern="1200">
                  <a:solidFill>
                    <a:schemeClr val="lt1"/>
                  </a:solidFill>
                  <a:latin typeface="Arial"/>
                  <a:ea typeface="+mn-ea"/>
                  <a:cs typeface="Arial"/>
                </a:rPr>
                <a:t>Diagnostic and Statistical Manual of Mental Disorders</a:t>
              </a:r>
              <a:endParaRPr lang="en-US" sz="2800" kern="1200">
                <a:latin typeface="Arial"/>
                <a:cs typeface="Arial"/>
              </a:endParaRPr>
            </a:p>
          </p:txBody>
        </p:sp>
        <p:sp>
          <p:nvSpPr>
            <p:cNvPr id="9" name="Freeform 8"/>
            <p:cNvSpPr/>
            <p:nvPr/>
          </p:nvSpPr>
          <p:spPr>
            <a:xfrm>
              <a:off x="4823152" y="2702885"/>
              <a:ext cx="3587886" cy="1800720"/>
            </a:xfrm>
            <a:custGeom>
              <a:avLst/>
              <a:gdLst>
                <a:gd name="connsiteX0" fmla="*/ 0 w 3587886"/>
                <a:gd name="connsiteY0" fmla="*/ 0 h 1800720"/>
                <a:gd name="connsiteX1" fmla="*/ 3587886 w 3587886"/>
                <a:gd name="connsiteY1" fmla="*/ 0 h 1800720"/>
                <a:gd name="connsiteX2" fmla="*/ 3587886 w 3587886"/>
                <a:gd name="connsiteY2" fmla="*/ 1800720 h 1800720"/>
                <a:gd name="connsiteX3" fmla="*/ 0 w 3587886"/>
                <a:gd name="connsiteY3" fmla="*/ 1800720 h 1800720"/>
                <a:gd name="connsiteX4" fmla="*/ 0 w 3587886"/>
                <a:gd name="connsiteY4" fmla="*/ 0 h 180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7886" h="1800720">
                  <a:moveTo>
                    <a:pt x="0" y="0"/>
                  </a:moveTo>
                  <a:lnTo>
                    <a:pt x="3587886" y="0"/>
                  </a:lnTo>
                  <a:lnTo>
                    <a:pt x="3587886" y="1800720"/>
                  </a:lnTo>
                  <a:lnTo>
                    <a:pt x="0" y="1800720"/>
                  </a:lnTo>
                  <a:lnTo>
                    <a:pt x="0" y="0"/>
                  </a:lnTo>
                  <a:close/>
                </a:path>
              </a:pathLst>
            </a:custGeom>
          </p:spPr>
          <p:style>
            <a:lnRef idx="2">
              <a:schemeClr val="accent3">
                <a:tint val="40000"/>
                <a:alpha val="90000"/>
                <a:hueOff val="15073889"/>
                <a:satOff val="2659"/>
                <a:lumOff val="-181"/>
                <a:alphaOff val="0"/>
              </a:schemeClr>
            </a:lnRef>
            <a:fillRef idx="1">
              <a:schemeClr val="accent3">
                <a:tint val="40000"/>
                <a:alpha val="90000"/>
                <a:hueOff val="15073889"/>
                <a:satOff val="2659"/>
                <a:lumOff val="-181"/>
                <a:alphaOff val="0"/>
              </a:schemeClr>
            </a:fillRef>
            <a:effectRef idx="0">
              <a:schemeClr val="accent3">
                <a:tint val="40000"/>
                <a:alpha val="90000"/>
                <a:hueOff val="15073889"/>
                <a:satOff val="2659"/>
                <a:lumOff val="-181"/>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4879" lvl="1" indent="-174879" defTabSz="725424">
                <a:spcBef>
                  <a:spcPct val="0"/>
                </a:spcBef>
                <a:spcAft>
                  <a:spcPts val="600"/>
                </a:spcAft>
                <a:buChar char="••"/>
              </a:pPr>
              <a:r>
                <a:rPr lang="en-US" sz="1632" kern="1200">
                  <a:solidFill>
                    <a:srgbClr val="000000"/>
                  </a:solidFill>
                  <a:latin typeface="Arial" panose="020B0604020202020204" pitchFamily="34" charset="0"/>
                  <a:ea typeface="+mn-ea"/>
                  <a:cs typeface="Arial" panose="020B0604020202020204" pitchFamily="34" charset="0"/>
                </a:rPr>
                <a:t>Developed by psychiatrists and approved by APA</a:t>
              </a:r>
            </a:p>
            <a:p>
              <a:pPr marL="174879" lvl="1" indent="-174879" defTabSz="725424">
                <a:spcBef>
                  <a:spcPct val="0"/>
                </a:spcBef>
                <a:spcAft>
                  <a:spcPts val="600"/>
                </a:spcAft>
                <a:buChar char="••"/>
              </a:pPr>
              <a:r>
                <a:rPr lang="en-US" sz="1632" kern="1200">
                  <a:solidFill>
                    <a:srgbClr val="000000"/>
                  </a:solidFill>
                  <a:latin typeface="Arial" panose="020B0604020202020204" pitchFamily="34" charset="0"/>
                  <a:ea typeface="+mn-ea"/>
                  <a:cs typeface="Arial" panose="020B0604020202020204" pitchFamily="34" charset="0"/>
                </a:rPr>
                <a:t>Provides definitions and criteria for mental disorders</a:t>
              </a:r>
              <a:endParaRPr lang="en-US" sz="1600" kern="120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439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16EC480C-965F-4F85-B667-3523E9A356BC}"/>
              </a:ext>
            </a:extLst>
          </p:cNvPr>
          <p:cNvGraphicFramePr>
            <a:graphicFrameLocks noGrp="1"/>
          </p:cNvGraphicFramePr>
          <p:nvPr>
            <p:extLst>
              <p:ext uri="{D42A27DB-BD31-4B8C-83A1-F6EECF244321}">
                <p14:modId xmlns:p14="http://schemas.microsoft.com/office/powerpoint/2010/main" val="3371752311"/>
              </p:ext>
            </p:extLst>
          </p:nvPr>
        </p:nvGraphicFramePr>
        <p:xfrm>
          <a:off x="482600" y="674425"/>
          <a:ext cx="8178801" cy="3794650"/>
        </p:xfrm>
        <a:graphic>
          <a:graphicData uri="http://schemas.openxmlformats.org/drawingml/2006/table">
            <a:tbl>
              <a:tblPr firstRow="1" bandRow="1">
                <a:solidFill>
                  <a:schemeClr val="bg1">
                    <a:lumMod val="95000"/>
                  </a:schemeClr>
                </a:solidFill>
                <a:tableStyleId>{7E9639D4-E3E2-4D34-9284-5A2195B3D0D7}</a:tableStyleId>
              </a:tblPr>
              <a:tblGrid>
                <a:gridCol w="2080762">
                  <a:extLst>
                    <a:ext uri="{9D8B030D-6E8A-4147-A177-3AD203B41FA5}">
                      <a16:colId xmlns:a16="http://schemas.microsoft.com/office/drawing/2014/main" val="2591150380"/>
                    </a:ext>
                  </a:extLst>
                </a:gridCol>
                <a:gridCol w="1115989">
                  <a:extLst>
                    <a:ext uri="{9D8B030D-6E8A-4147-A177-3AD203B41FA5}">
                      <a16:colId xmlns:a16="http://schemas.microsoft.com/office/drawing/2014/main" val="860955756"/>
                    </a:ext>
                  </a:extLst>
                </a:gridCol>
                <a:gridCol w="3197276">
                  <a:extLst>
                    <a:ext uri="{9D8B030D-6E8A-4147-A177-3AD203B41FA5}">
                      <a16:colId xmlns:a16="http://schemas.microsoft.com/office/drawing/2014/main" val="3056343389"/>
                    </a:ext>
                  </a:extLst>
                </a:gridCol>
                <a:gridCol w="1784774">
                  <a:extLst>
                    <a:ext uri="{9D8B030D-6E8A-4147-A177-3AD203B41FA5}">
                      <a16:colId xmlns:a16="http://schemas.microsoft.com/office/drawing/2014/main" val="2795272738"/>
                    </a:ext>
                  </a:extLst>
                </a:gridCol>
              </a:tblGrid>
              <a:tr h="514346">
                <a:tc>
                  <a:txBody>
                    <a:bodyPr/>
                    <a:lstStyle/>
                    <a:p>
                      <a:pPr algn="ctr"/>
                      <a:r>
                        <a:rPr lang="en-US" sz="1900" b="1" cap="none" spc="0">
                          <a:solidFill>
                            <a:schemeClr val="tx1"/>
                          </a:solidFill>
                          <a:latin typeface="Arial"/>
                          <a:cs typeface="Arial"/>
                        </a:rPr>
                        <a:t>Name</a:t>
                      </a:r>
                    </a:p>
                  </a:txBody>
                  <a:tcPr marL="75533" marR="80929" marT="21581" marB="161857" anchor="b">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900" b="1" cap="none" spc="0">
                          <a:solidFill>
                            <a:schemeClr val="tx1"/>
                          </a:solidFill>
                          <a:latin typeface="Arial"/>
                          <a:cs typeface="Arial"/>
                        </a:rPr>
                        <a:t>Source</a:t>
                      </a:r>
                    </a:p>
                  </a:txBody>
                  <a:tcPr marL="75533" marR="80929" marT="21581" marB="161857" anchor="b">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900" b="1" cap="none" spc="0">
                          <a:solidFill>
                            <a:schemeClr val="tx1"/>
                          </a:solidFill>
                          <a:latin typeface="Arial"/>
                          <a:cs typeface="Arial"/>
                        </a:rPr>
                        <a:t>Locations</a:t>
                      </a:r>
                    </a:p>
                  </a:txBody>
                  <a:tcPr marL="75533" marR="80929" marT="21581" marB="161857" anchor="b">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900" b="1" cap="none" spc="0">
                          <a:solidFill>
                            <a:schemeClr val="tx1"/>
                          </a:solidFill>
                          <a:latin typeface="Arial"/>
                          <a:cs typeface="Arial"/>
                        </a:rPr>
                        <a:t>Implemented</a:t>
                      </a:r>
                    </a:p>
                  </a:txBody>
                  <a:tcPr marL="75533" marR="80929" marT="21581" marB="161857" anchor="b">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58391267"/>
                  </a:ext>
                </a:extLst>
              </a:tr>
              <a:tr h="1305647">
                <a:tc>
                  <a:txBody>
                    <a:bodyPr/>
                    <a:lstStyle/>
                    <a:p>
                      <a:pPr algn="l"/>
                      <a:r>
                        <a:rPr lang="en-US" sz="1400" b="0" cap="none" spc="0">
                          <a:solidFill>
                            <a:schemeClr val="tx1"/>
                          </a:solidFill>
                          <a:latin typeface="Arial"/>
                          <a:cs typeface="Arial"/>
                        </a:rPr>
                        <a:t>Persistent Complex Bereavement Disorder</a:t>
                      </a:r>
                    </a:p>
                  </a:txBody>
                  <a:tcPr marL="75533" marR="80929" marT="21581" marB="161857" anchor="ctr">
                    <a:lnL w="12700" cap="flat" cmpd="sng" algn="ctr">
                      <a:solidFill>
                        <a:schemeClr val="accent1"/>
                      </a:solid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a:solidFill>
                            <a:schemeClr val="tx1"/>
                          </a:solidFill>
                          <a:latin typeface="Arial"/>
                          <a:cs typeface="Arial"/>
                        </a:rPr>
                        <a:t>DSM-5</a:t>
                      </a:r>
                    </a:p>
                  </a:txBody>
                  <a:tcPr marL="75533" marR="80929" marT="21581" marB="161857" anchor="ctr">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cap="none" spc="0">
                          <a:solidFill>
                            <a:schemeClr val="tx1"/>
                          </a:solidFill>
                          <a:latin typeface="Arial"/>
                          <a:cs typeface="Arial"/>
                        </a:rPr>
                        <a:t>Section II: </a:t>
                      </a:r>
                      <a:r>
                        <a:rPr lang="en-US" sz="1400" b="0" u="none" cap="none" spc="0">
                          <a:solidFill>
                            <a:schemeClr val="tx1"/>
                          </a:solidFill>
                          <a:latin typeface="Arial"/>
                          <a:cs typeface="Arial"/>
                        </a:rPr>
                        <a:t>Trauma- and Stressor-</a:t>
                      </a:r>
                      <a:r>
                        <a:rPr lang="en-US" sz="1400" b="0" cap="none" spc="0">
                          <a:solidFill>
                            <a:schemeClr val="tx1"/>
                          </a:solidFill>
                          <a:latin typeface="Arial"/>
                          <a:cs typeface="Arial"/>
                        </a:rPr>
                        <a:t>Related </a:t>
                      </a:r>
                      <a:r>
                        <a:rPr lang="en-US" sz="1400" cap="none" spc="0">
                          <a:solidFill>
                            <a:schemeClr val="tx1"/>
                          </a:solidFill>
                          <a:latin typeface="Arial"/>
                          <a:cs typeface="Arial"/>
                        </a:rPr>
                        <a:t>Disorders</a:t>
                      </a:r>
                    </a:p>
                    <a:p>
                      <a:pPr marL="168275" marR="0" lvl="0" indent="-168275"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b="0" cap="none" spc="0">
                          <a:solidFill>
                            <a:schemeClr val="tx1"/>
                          </a:solidFill>
                          <a:latin typeface="Arial"/>
                          <a:cs typeface="Arial"/>
                        </a:rPr>
                        <a:t>Section III: Emerging Measures and Models/Conditions for Further Study</a:t>
                      </a:r>
                    </a:p>
                  </a:txBody>
                  <a:tcPr marL="75533" marR="80929" marT="21581" marB="161857" anchor="ctr">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a:solidFill>
                            <a:schemeClr val="tx1"/>
                          </a:solidFill>
                          <a:latin typeface="Arial"/>
                          <a:cs typeface="Arial"/>
                        </a:rPr>
                        <a:t>2013</a:t>
                      </a:r>
                    </a:p>
                  </a:txBody>
                  <a:tcPr marL="75533" marR="80929" marT="21581" marB="161857" anchor="ctr">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41387551"/>
                  </a:ext>
                </a:extLst>
              </a:tr>
              <a:tr h="658219">
                <a:tc>
                  <a:txBody>
                    <a:bodyPr/>
                    <a:lstStyle/>
                    <a:p>
                      <a:pPr algn="l"/>
                      <a:r>
                        <a:rPr lang="en-US" sz="1400" b="0" cap="none" spc="0">
                          <a:solidFill>
                            <a:schemeClr val="tx1"/>
                          </a:solidFill>
                          <a:latin typeface="Arial"/>
                          <a:cs typeface="Arial"/>
                        </a:rPr>
                        <a:t>Prolonged Grief Disorder</a:t>
                      </a:r>
                    </a:p>
                  </a:txBody>
                  <a:tcPr marL="75533" marR="80929" marT="21581" marB="161857" anchor="ctr">
                    <a:lnL w="12700" cap="flat" cmpd="sng" algn="ctr">
                      <a:solidFill>
                        <a:schemeClr val="accent1"/>
                      </a:solid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l"/>
                      <a:r>
                        <a:rPr lang="en-US" sz="1400" b="0" cap="none" spc="0">
                          <a:solidFill>
                            <a:schemeClr val="tx1"/>
                          </a:solidFill>
                          <a:latin typeface="Arial"/>
                          <a:cs typeface="Arial"/>
                        </a:rPr>
                        <a:t>DSM-5-TR</a:t>
                      </a:r>
                    </a:p>
                  </a:txBody>
                  <a:tcPr marL="75533" marR="80929" marT="21581" marB="16185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marL="168275" indent="-168275" algn="l">
                        <a:buFont typeface="Arial" panose="020B0604020202020204" pitchFamily="34" charset="0"/>
                        <a:buChar char="•"/>
                      </a:pPr>
                      <a:r>
                        <a:rPr lang="en-US" sz="1400" b="0" cap="none" spc="0">
                          <a:solidFill>
                            <a:schemeClr val="tx1"/>
                          </a:solidFill>
                          <a:latin typeface="Arial"/>
                          <a:cs typeface="Arial"/>
                        </a:rPr>
                        <a:t>Section II: Depressive Disorders</a:t>
                      </a:r>
                    </a:p>
                  </a:txBody>
                  <a:tcPr marL="75533" marR="80929" marT="21581" marB="16185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l"/>
                      <a:r>
                        <a:rPr lang="en-US" sz="1400" b="0" cap="none" spc="0" baseline="0">
                          <a:solidFill>
                            <a:schemeClr val="tx1"/>
                          </a:solidFill>
                          <a:latin typeface="Arial"/>
                          <a:cs typeface="Arial"/>
                        </a:rPr>
                        <a:t>2022</a:t>
                      </a:r>
                    </a:p>
                  </a:txBody>
                  <a:tcPr marL="75533" marR="80929" marT="21581" marB="16185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22958056"/>
                  </a:ext>
                </a:extLst>
              </a:tr>
              <a:tr h="658219">
                <a:tc>
                  <a:txBody>
                    <a:bodyPr/>
                    <a:lstStyle/>
                    <a:p>
                      <a:pPr algn="l"/>
                      <a:r>
                        <a:rPr lang="en-US" sz="1400" b="0" cap="none" spc="0">
                          <a:solidFill>
                            <a:schemeClr val="tx1"/>
                          </a:solidFill>
                          <a:latin typeface="Arial"/>
                          <a:cs typeface="Arial"/>
                        </a:rPr>
                        <a:t>Adjustment Disorder with Depressed Mood</a:t>
                      </a:r>
                    </a:p>
                  </a:txBody>
                  <a:tcPr marL="75533" marR="80929" marT="21581" marB="161857" anchor="ctr">
                    <a:lnL w="12700" cap="flat" cmpd="sng" algn="ctr">
                      <a:solidFill>
                        <a:schemeClr val="accent1"/>
                      </a:solid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a:solidFill>
                            <a:schemeClr val="tx1"/>
                          </a:solidFill>
                          <a:latin typeface="Arial"/>
                          <a:cs typeface="Arial"/>
                        </a:rPr>
                        <a:t>ICD-10</a:t>
                      </a:r>
                    </a:p>
                  </a:txBody>
                  <a:tcPr marL="75533" marR="80929" marT="21581" marB="16185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120650" marR="0" lvl="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cap="none" spc="0">
                          <a:solidFill>
                            <a:schemeClr val="tx1"/>
                          </a:solidFill>
                          <a:latin typeface="Arial"/>
                          <a:cs typeface="Arial"/>
                        </a:rPr>
                        <a:t>Reaction to severe </a:t>
                      </a:r>
                      <a:r>
                        <a:rPr lang="en-US" sz="1400" b="0" u="none" cap="none" spc="0">
                          <a:solidFill>
                            <a:schemeClr val="tx1"/>
                          </a:solidFill>
                          <a:latin typeface="Arial"/>
                          <a:cs typeface="Arial"/>
                        </a:rPr>
                        <a:t>stress</a:t>
                      </a:r>
                      <a:r>
                        <a:rPr lang="en-US" sz="1400" b="0" cap="none" spc="0">
                          <a:solidFill>
                            <a:schemeClr val="tx1"/>
                          </a:solidFill>
                          <a:latin typeface="Arial"/>
                          <a:cs typeface="Arial"/>
                        </a:rPr>
                        <a:t> and adjustment disorders</a:t>
                      </a:r>
                    </a:p>
                  </a:txBody>
                  <a:tcPr marL="75533" marR="80929" marT="21581" marB="16185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a:solidFill>
                            <a:schemeClr val="tx1"/>
                          </a:solidFill>
                          <a:latin typeface="Arial"/>
                          <a:cs typeface="Arial"/>
                        </a:rPr>
                        <a:t>October 2015 (US)</a:t>
                      </a:r>
                    </a:p>
                  </a:txBody>
                  <a:tcPr marL="75533" marR="80929" marT="21581" marB="16185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34657443"/>
                  </a:ext>
                </a:extLst>
              </a:tr>
              <a:tr h="658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a:solidFill>
                            <a:schemeClr val="tx1"/>
                          </a:solidFill>
                          <a:latin typeface="Arial"/>
                          <a:cs typeface="Arial"/>
                        </a:rPr>
                        <a:t>Prolonged Grief Disorder</a:t>
                      </a:r>
                    </a:p>
                  </a:txBody>
                  <a:tcPr marL="75533" marR="80929" marT="21581" marB="161857" anchor="ctr">
                    <a:lnL w="12700" cap="flat" cmpd="sng" algn="ctr">
                      <a:solidFill>
                        <a:schemeClr val="accent1"/>
                      </a:solid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a:solidFill>
                            <a:schemeClr val="tx1"/>
                          </a:solidFill>
                          <a:latin typeface="Arial"/>
                          <a:cs typeface="Arial"/>
                        </a:rPr>
                        <a:t>ICD-11</a:t>
                      </a:r>
                    </a:p>
                  </a:txBody>
                  <a:tcPr marL="75533" marR="80929" marT="21581" marB="16185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marL="120650" marR="0" lvl="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cap="none" spc="0">
                          <a:solidFill>
                            <a:schemeClr val="tx1"/>
                          </a:solidFill>
                          <a:latin typeface="Arial"/>
                          <a:cs typeface="Arial"/>
                        </a:rPr>
                        <a:t>Disorders specifically associated with </a:t>
                      </a:r>
                      <a:r>
                        <a:rPr lang="en-US" sz="1400" b="0" u="none" cap="none" spc="0">
                          <a:solidFill>
                            <a:schemeClr val="tx1"/>
                          </a:solidFill>
                          <a:latin typeface="Arial"/>
                          <a:cs typeface="Arial"/>
                        </a:rPr>
                        <a:t>stress</a:t>
                      </a:r>
                    </a:p>
                  </a:txBody>
                  <a:tcPr marL="75533" marR="80929" marT="21581" marB="16185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cap="none" spc="0">
                          <a:solidFill>
                            <a:schemeClr val="tx1"/>
                          </a:solidFill>
                          <a:latin typeface="Arial"/>
                          <a:cs typeface="Arial"/>
                        </a:rPr>
                        <a:t>2022</a:t>
                      </a:r>
                    </a:p>
                  </a:txBody>
                  <a:tcPr marL="75533" marR="80929" marT="21581" marB="16185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5075786"/>
                  </a:ext>
                </a:extLst>
              </a:tr>
            </a:tbl>
          </a:graphicData>
        </a:graphic>
      </p:graphicFrame>
    </p:spTree>
    <p:extLst>
      <p:ext uri="{BB962C8B-B14F-4D97-AF65-F5344CB8AC3E}">
        <p14:creationId xmlns:p14="http://schemas.microsoft.com/office/powerpoint/2010/main" val="91292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vert="horz" lIns="91440" tIns="45720" rIns="91440" bIns="45720" anchor="b">
            <a:normAutofit/>
          </a:bodyPr>
          <a:lstStyle/>
          <a:p>
            <a:r>
              <a:rPr lang="en-US"/>
              <a:t>Grief, Loss and Bereavement</a:t>
            </a:r>
          </a:p>
        </p:txBody>
      </p:sp>
      <p:sp>
        <p:nvSpPr>
          <p:cNvPr id="3" name="Subtitle 2"/>
          <p:cNvSpPr>
            <a:spLocks noGrp="1"/>
          </p:cNvSpPr>
          <p:nvPr>
            <p:ph type="subTitle" idx="1"/>
          </p:nvPr>
        </p:nvSpPr>
        <p:spPr>
          <a:xfrm>
            <a:off x="1941910" y="3583035"/>
            <a:ext cx="6686549" cy="844712"/>
          </a:xfrm>
        </p:spPr>
        <p:txBody>
          <a:bodyPr lIns="91440" tIns="45720" rIns="91440" bIns="45720" anchor="t">
            <a:normAutofit/>
          </a:bodyPr>
          <a:lstStyle/>
          <a:p>
            <a:r>
              <a:rPr lang="en-US" sz="3000"/>
              <a:t>Elizabeth Schandelmeier, LCSW, APHSW-C</a:t>
            </a:r>
          </a:p>
        </p:txBody>
      </p:sp>
      <p:sp>
        <p:nvSpPr>
          <p:cNvPr id="7" name="Slide Number Placeholder 3">
            <a:extLst>
              <a:ext uri="{FF2B5EF4-FFF2-40B4-BE49-F238E27FC236}">
                <a16:creationId xmlns:a16="http://schemas.microsoft.com/office/drawing/2014/main" id="{A277C2A3-4F16-4AEB-B345-885E659E976F}"/>
              </a:ext>
            </a:extLst>
          </p:cNvPr>
          <p:cNvSpPr txBox="1">
            <a:spLocks/>
          </p:cNvSpPr>
          <p:nvPr/>
        </p:nvSpPr>
        <p:spPr>
          <a:xfrm>
            <a:off x="5162550" y="4803359"/>
            <a:ext cx="3524250" cy="273844"/>
          </a:xfrm>
          <a:prstGeom prst="rect">
            <a:avLst/>
          </a:prstGeom>
        </p:spPr>
        <p:txBody>
          <a:bodyPr lIns="91440" tIns="45720" rIns="91440" bIns="4572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9426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628650" y="417746"/>
            <a:ext cx="7886700" cy="850270"/>
          </a:xfrm>
        </p:spPr>
        <p:txBody>
          <a:bodyPr lIns="91440" tIns="45720" rIns="91440" bIns="45720">
            <a:normAutofit/>
          </a:bodyPr>
          <a:lstStyle/>
          <a:p>
            <a:pPr>
              <a:lnSpc>
                <a:spcPct val="90000"/>
              </a:lnSpc>
            </a:pPr>
            <a:r>
              <a:rPr lang="en-US" sz="3000">
                <a:latin typeface="Arial"/>
                <a:cs typeface="Arial"/>
              </a:rPr>
              <a:t>Relevant Changes to DSM-5 from DSM-IV</a:t>
            </a:r>
            <a:endParaRPr lang="en-US" sz="3000"/>
          </a:p>
        </p:txBody>
      </p:sp>
      <p:graphicFrame>
        <p:nvGraphicFramePr>
          <p:cNvPr id="12" name="Content Placeholder 2">
            <a:extLst>
              <a:ext uri="{FF2B5EF4-FFF2-40B4-BE49-F238E27FC236}">
                <a16:creationId xmlns:a16="http://schemas.microsoft.com/office/drawing/2014/main" id="{C866046A-C61C-B582-1A93-A6912B7FBFB1}"/>
              </a:ext>
            </a:extLst>
          </p:cNvPr>
          <p:cNvGraphicFramePr>
            <a:graphicFrameLocks noGrp="1"/>
          </p:cNvGraphicFramePr>
          <p:nvPr>
            <p:ph idx="1"/>
            <p:extLst>
              <p:ext uri="{D42A27DB-BD31-4B8C-83A1-F6EECF244321}">
                <p14:modId xmlns:p14="http://schemas.microsoft.com/office/powerpoint/2010/main" val="1776613109"/>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835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628650" y="417746"/>
            <a:ext cx="7886700" cy="850270"/>
          </a:xfrm>
        </p:spPr>
        <p:txBody>
          <a:bodyPr>
            <a:normAutofit/>
          </a:bodyPr>
          <a:lstStyle/>
          <a:p>
            <a:pPr>
              <a:lnSpc>
                <a:spcPct val="90000"/>
              </a:lnSpc>
            </a:pPr>
            <a:r>
              <a:rPr lang="en-US" sz="3000"/>
              <a:t>Elimination of the Bereavement Exclusion</a:t>
            </a:r>
          </a:p>
        </p:txBody>
      </p:sp>
      <p:sp>
        <p:nvSpPr>
          <p:cNvPr id="3" name="Content Placeholder 2">
            <a:extLst>
              <a:ext uri="{FF2B5EF4-FFF2-40B4-BE49-F238E27FC236}">
                <a16:creationId xmlns:a16="http://schemas.microsoft.com/office/drawing/2014/main" id="{1D0A77E5-4E8A-4B4B-910E-90983CCD1B48}"/>
              </a:ext>
            </a:extLst>
          </p:cNvPr>
          <p:cNvSpPr>
            <a:spLocks noGrp="1"/>
          </p:cNvSpPr>
          <p:nvPr>
            <p:ph idx="1"/>
          </p:nvPr>
        </p:nvSpPr>
        <p:spPr>
          <a:xfrm>
            <a:off x="838662" y="1369218"/>
            <a:ext cx="7667389" cy="2996535"/>
          </a:xfrm>
        </p:spPr>
        <p:txBody>
          <a:bodyPr lIns="91440" tIns="45720" rIns="91440" bIns="45720" anchor="t">
            <a:normAutofit/>
          </a:bodyPr>
          <a:lstStyle/>
          <a:p>
            <a:pPr marL="0" indent="0" defTabSz="425196">
              <a:lnSpc>
                <a:spcPct val="110000"/>
              </a:lnSpc>
              <a:spcBef>
                <a:spcPts val="558"/>
              </a:spcBef>
              <a:buNone/>
            </a:pPr>
            <a:r>
              <a:rPr lang="en-US" sz="1300" kern="1200">
                <a:solidFill>
                  <a:srgbClr val="000000"/>
                </a:solidFill>
                <a:latin typeface="Arial" panose="020B0604020202020204" pitchFamily="34" charset="0"/>
                <a:ea typeface="+mn-ea"/>
                <a:cs typeface="Arial" panose="020B0604020202020204" pitchFamily="34" charset="0"/>
              </a:rPr>
              <a:t>Reasons to </a:t>
            </a:r>
            <a:r>
              <a:rPr lang="en-US" sz="1300" b="1" kern="1200">
                <a:solidFill>
                  <a:srgbClr val="000000"/>
                </a:solidFill>
                <a:latin typeface="Arial" panose="020B0604020202020204" pitchFamily="34" charset="0"/>
                <a:ea typeface="+mn-ea"/>
                <a:cs typeface="Arial" panose="020B0604020202020204" pitchFamily="34" charset="0"/>
              </a:rPr>
              <a:t>eliminate</a:t>
            </a:r>
            <a:r>
              <a:rPr lang="en-US" sz="1300" kern="1200">
                <a:solidFill>
                  <a:srgbClr val="000000"/>
                </a:solidFill>
                <a:latin typeface="Arial" panose="020B0604020202020204" pitchFamily="34" charset="0"/>
                <a:ea typeface="+mn-ea"/>
                <a:cs typeface="Arial" panose="020B0604020202020204" pitchFamily="34" charset="0"/>
              </a:rPr>
              <a:t> the exclusion:  </a:t>
            </a:r>
            <a:endParaRPr lang="en-US">
              <a:ea typeface="+mn-ea"/>
            </a:endParaRPr>
          </a:p>
          <a:p>
            <a:pPr marL="690880" lvl="1" indent="-265430" defTabSz="425196">
              <a:lnSpc>
                <a:spcPct val="110000"/>
              </a:lnSpc>
              <a:spcBef>
                <a:spcPts val="558"/>
              </a:spcBef>
            </a:pPr>
            <a:r>
              <a:rPr lang="en-US" sz="1300" kern="1200" dirty="0">
                <a:solidFill>
                  <a:srgbClr val="000000"/>
                </a:solidFill>
                <a:latin typeface="Arial"/>
                <a:cs typeface="Arial"/>
              </a:rPr>
              <a:t>Remove implication that bereavement only lasts 2 months</a:t>
            </a:r>
          </a:p>
          <a:p>
            <a:pPr marL="690880" lvl="1" indent="-265430" defTabSz="425196">
              <a:lnSpc>
                <a:spcPct val="110000"/>
              </a:lnSpc>
              <a:spcBef>
                <a:spcPts val="558"/>
              </a:spcBef>
            </a:pPr>
            <a:r>
              <a:rPr lang="en-US" sz="1300" kern="1200" dirty="0">
                <a:solidFill>
                  <a:srgbClr val="000000"/>
                </a:solidFill>
                <a:latin typeface="Arial"/>
                <a:cs typeface="Arial"/>
              </a:rPr>
              <a:t>Recognize bereavement as a stressor that can precipitate a depressive episode</a:t>
            </a:r>
            <a:r>
              <a:rPr lang="en-US" sz="1300" dirty="0">
                <a:solidFill>
                  <a:srgbClr val="000000"/>
                </a:solidFill>
                <a:latin typeface="Arial"/>
                <a:cs typeface="Arial"/>
              </a:rPr>
              <a:t> </a:t>
            </a:r>
          </a:p>
          <a:p>
            <a:pPr marL="690944" lvl="1" indent="-265748" defTabSz="425196">
              <a:lnSpc>
                <a:spcPct val="110000"/>
              </a:lnSpc>
              <a:spcBef>
                <a:spcPts val="558"/>
              </a:spcBef>
            </a:pPr>
            <a:r>
              <a:rPr lang="en-US" sz="1300" kern="1200" dirty="0">
                <a:solidFill>
                  <a:srgbClr val="000000"/>
                </a:solidFill>
                <a:latin typeface="Arial"/>
                <a:cs typeface="Arial"/>
              </a:rPr>
              <a:t>Bereavement-related MDD is genetically influenced and is associated with similar personality characteristics, patterns of comorbidity, and risks of chronicity and recurrence as non–bereavement-related MDD</a:t>
            </a:r>
          </a:p>
          <a:p>
            <a:pPr marL="690880" lvl="1" indent="-265430" defTabSz="425196">
              <a:lnSpc>
                <a:spcPct val="110000"/>
              </a:lnSpc>
              <a:spcBef>
                <a:spcPts val="558"/>
              </a:spcBef>
            </a:pPr>
            <a:r>
              <a:rPr lang="en-US" sz="1300" kern="1200" dirty="0">
                <a:solidFill>
                  <a:srgbClr val="000000"/>
                </a:solidFill>
                <a:latin typeface="Arial"/>
                <a:cs typeface="Arial"/>
              </a:rPr>
              <a:t>Bereavement-related MDD responds similarly to psychosocial and pharmacologic treatments as non–bereavement-related MDD</a:t>
            </a:r>
          </a:p>
          <a:p>
            <a:pPr marL="690880" lvl="1" indent="-265430" defTabSz="425196">
              <a:lnSpc>
                <a:spcPct val="110000"/>
              </a:lnSpc>
              <a:spcBef>
                <a:spcPts val="558"/>
              </a:spcBef>
            </a:pPr>
            <a:r>
              <a:rPr lang="en-US" sz="1300" kern="1200" dirty="0">
                <a:solidFill>
                  <a:srgbClr val="000000"/>
                </a:solidFill>
                <a:latin typeface="Arial"/>
                <a:cs typeface="Arial"/>
              </a:rPr>
              <a:t>MDD can occur in a person who is experiencing another stressor yet that stressor does not preclude a diagnosis</a:t>
            </a:r>
            <a:r>
              <a:rPr lang="en-US" sz="1300" dirty="0">
                <a:solidFill>
                  <a:srgbClr val="000000"/>
                </a:solidFill>
                <a:latin typeface="Arial"/>
                <a:cs typeface="Arial"/>
              </a:rPr>
              <a:t> </a:t>
            </a:r>
            <a:endParaRPr lang="en-US" sz="1300" kern="1200" dirty="0">
              <a:solidFill>
                <a:srgbClr val="000000"/>
              </a:solidFill>
              <a:latin typeface="Arial" panose="020B0604020202020204" pitchFamily="34" charset="0"/>
              <a:cs typeface="Arial" panose="020B0604020202020204" pitchFamily="34" charset="0"/>
            </a:endParaRPr>
          </a:p>
          <a:p>
            <a:pPr marL="690880" lvl="1" indent="-265430" defTabSz="425196">
              <a:lnSpc>
                <a:spcPct val="110000"/>
              </a:lnSpc>
              <a:spcBef>
                <a:spcPts val="558"/>
              </a:spcBef>
            </a:pPr>
            <a:r>
              <a:rPr lang="en-US" sz="1300" kern="1200" dirty="0">
                <a:solidFill>
                  <a:srgbClr val="000000"/>
                </a:solidFill>
                <a:latin typeface="Arial"/>
                <a:cs typeface="Arial"/>
              </a:rPr>
              <a:t>Risk of stigmatization outweighs the potential for treatment and the prevention of suicide</a:t>
            </a:r>
            <a:endParaRPr lang="en-US" sz="1300" dirty="0">
              <a:latin typeface="Arial"/>
              <a:cs typeface="Arial"/>
            </a:endParaRPr>
          </a:p>
        </p:txBody>
      </p:sp>
      <p:sp>
        <p:nvSpPr>
          <p:cNvPr id="5" name="Left Brace 4">
            <a:extLst>
              <a:ext uri="{FF2B5EF4-FFF2-40B4-BE49-F238E27FC236}">
                <a16:creationId xmlns:a16="http://schemas.microsoft.com/office/drawing/2014/main" id="{ABA37CAC-0564-4362-B9EA-734849874104}"/>
              </a:ext>
            </a:extLst>
          </p:cNvPr>
          <p:cNvSpPr/>
          <p:nvPr/>
        </p:nvSpPr>
        <p:spPr>
          <a:xfrm>
            <a:off x="974734" y="1687195"/>
            <a:ext cx="319475" cy="1609205"/>
          </a:xfrm>
          <a:prstGeom prst="leftBrace">
            <a:avLst>
              <a:gd name="adj1" fmla="val 8333"/>
              <a:gd name="adj2" fmla="val 50000"/>
            </a:avLst>
          </a:prstGeom>
          <a:noFill/>
          <a:ln w="10000" cap="flat" cmpd="sng" algn="ctr">
            <a:solidFill>
              <a:srgbClr val="6F6F74"/>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Tw Cen MT"/>
              <a:ea typeface="+mn-ea"/>
              <a:cs typeface="+mn-cs"/>
            </a:endParaRPr>
          </a:p>
        </p:txBody>
      </p:sp>
      <p:sp>
        <p:nvSpPr>
          <p:cNvPr id="6" name="TextBox 5">
            <a:extLst>
              <a:ext uri="{FF2B5EF4-FFF2-40B4-BE49-F238E27FC236}">
                <a16:creationId xmlns:a16="http://schemas.microsoft.com/office/drawing/2014/main" id="{D14FDFB2-C2C6-4299-8AAB-70FB1ED78DDA}"/>
              </a:ext>
            </a:extLst>
          </p:cNvPr>
          <p:cNvSpPr txBox="1"/>
          <p:nvPr/>
        </p:nvSpPr>
        <p:spPr>
          <a:xfrm>
            <a:off x="637949" y="1687195"/>
            <a:ext cx="377924" cy="1609205"/>
          </a:xfrm>
          <a:prstGeom prst="rect">
            <a:avLst/>
          </a:prstGeom>
          <a:noFill/>
          <a:ln>
            <a:noFill/>
          </a:ln>
        </p:spPr>
        <p:txBody>
          <a:bodyPr vert="vert270" wrap="square" rtlCol="0">
            <a:spAutoFit/>
          </a:bodyPr>
          <a:lstStyle/>
          <a:p>
            <a:pPr algn="ctr" defTabSz="637794">
              <a:spcAft>
                <a:spcPts val="600"/>
              </a:spcAft>
            </a:pPr>
            <a:r>
              <a:rPr lang="en-US" sz="1256" kern="1200">
                <a:solidFill>
                  <a:srgbClr val="000000"/>
                </a:solidFill>
                <a:latin typeface="Arial" panose="020B0604020202020204" pitchFamily="34" charset="0"/>
                <a:ea typeface="+mn-ea"/>
                <a:cs typeface="Arial" panose="020B0604020202020204" pitchFamily="34" charset="0"/>
              </a:rPr>
              <a:t>From APA:</a:t>
            </a:r>
            <a:endParaRPr lang="en-US" sz="1350">
              <a:solidFill>
                <a:srgbClr val="000000"/>
              </a:solidFill>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C333D833-9B52-473D-822C-7B05BCEF3E51}"/>
              </a:ext>
            </a:extLst>
          </p:cNvPr>
          <p:cNvSpPr txBox="1">
            <a:spLocks/>
          </p:cNvSpPr>
          <p:nvPr/>
        </p:nvSpPr>
        <p:spPr>
          <a:xfrm>
            <a:off x="5429629" y="4399384"/>
            <a:ext cx="3076422" cy="233338"/>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798083"/>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5196">
              <a:spcAft>
                <a:spcPts val="600"/>
              </a:spcAft>
            </a:pPr>
            <a:r>
              <a:rPr lang="en-US" sz="930" kern="1200">
                <a:solidFill>
                  <a:srgbClr val="798083"/>
                </a:solidFill>
                <a:latin typeface="Arial" panose="020B0604020202020204" pitchFamily="34" charset="0"/>
                <a:ea typeface="+mn-ea"/>
                <a:cs typeface="Arial" panose="020B0604020202020204" pitchFamily="34" charset="0"/>
              </a:rPr>
              <a:t>APA, 2013b; </a:t>
            </a:r>
            <a:r>
              <a:rPr lang="en-US" sz="930" kern="1200" err="1">
                <a:solidFill>
                  <a:srgbClr val="798083"/>
                </a:solidFill>
                <a:latin typeface="Arial" panose="020B0604020202020204" pitchFamily="34" charset="0"/>
                <a:ea typeface="+mn-ea"/>
                <a:cs typeface="Arial" panose="020B0604020202020204" pitchFamily="34" charset="0"/>
              </a:rPr>
              <a:t>Kavan</a:t>
            </a:r>
            <a:r>
              <a:rPr lang="en-US" sz="930" kern="1200">
                <a:solidFill>
                  <a:srgbClr val="798083"/>
                </a:solidFill>
                <a:latin typeface="Arial" panose="020B0604020202020204" pitchFamily="34" charset="0"/>
                <a:ea typeface="+mn-ea"/>
                <a:cs typeface="Arial" panose="020B0604020202020204" pitchFamily="34" charset="0"/>
              </a:rPr>
              <a:t> &amp; Barone, 2014</a:t>
            </a:r>
            <a:endParaRPr lang="en-US"/>
          </a:p>
        </p:txBody>
      </p:sp>
    </p:spTree>
    <p:extLst>
      <p:ext uri="{BB962C8B-B14F-4D97-AF65-F5344CB8AC3E}">
        <p14:creationId xmlns:p14="http://schemas.microsoft.com/office/powerpoint/2010/main" val="3717253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250190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467456"/>
            <a:ext cx="8178790" cy="4205911"/>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806825" y="891477"/>
            <a:ext cx="2374772" cy="3360545"/>
          </a:xfrm>
        </p:spPr>
        <p:txBody>
          <a:bodyPr vert="horz" lIns="91440" tIns="45720" rIns="91440" bIns="45720" rtlCol="0" anchor="t">
            <a:normAutofit/>
          </a:bodyPr>
          <a:lstStyle/>
          <a:p>
            <a:pPr algn="r" defTabSz="914400">
              <a:lnSpc>
                <a:spcPct val="90000"/>
              </a:lnSpc>
            </a:pPr>
            <a:r>
              <a:rPr lang="en-US" sz="2400" dirty="0"/>
              <a:t>Maintaining </a:t>
            </a:r>
            <a:r>
              <a:rPr lang="en-US" sz="2400" kern="1200" dirty="0">
                <a:latin typeface="+mj-lt"/>
                <a:ea typeface="+mj-ea"/>
                <a:cs typeface="+mj-cs"/>
              </a:rPr>
              <a:t>the Bereavement Exclusion</a:t>
            </a:r>
          </a:p>
        </p:txBody>
      </p:sp>
      <p:cxnSp>
        <p:nvCxnSpPr>
          <p:cNvPr id="44" name="Straight Connector 4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389647"/>
            <a:ext cx="0" cy="2427371"/>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0A77E5-4E8A-4B4B-910E-90983CCD1B48}"/>
              </a:ext>
            </a:extLst>
          </p:cNvPr>
          <p:cNvSpPr>
            <a:spLocks noGrp="1"/>
          </p:cNvSpPr>
          <p:nvPr>
            <p:ph idx="1"/>
          </p:nvPr>
        </p:nvSpPr>
        <p:spPr>
          <a:xfrm>
            <a:off x="3562919" y="798750"/>
            <a:ext cx="4633025" cy="3620220"/>
          </a:xfrm>
        </p:spPr>
        <p:txBody>
          <a:bodyPr vert="horz" lIns="91440" tIns="45720" rIns="91440" bIns="45720" rtlCol="0" anchor="ctr">
            <a:normAutofit fontScale="92500" lnSpcReduction="10000"/>
          </a:bodyPr>
          <a:lstStyle/>
          <a:p>
            <a:pPr defTabSz="914400">
              <a:lnSpc>
                <a:spcPct val="90000"/>
              </a:lnSpc>
              <a:buFont typeface="Arial" panose="020B0604020202020204" pitchFamily="34" charset="0"/>
              <a:buChar char="•"/>
            </a:pPr>
            <a:r>
              <a:rPr lang="en-US" sz="1800" dirty="0">
                <a:latin typeface="+mn-lt"/>
                <a:cs typeface="+mn-cs"/>
              </a:rPr>
              <a:t>Bereavement-related depression is different from MDD. Bereavement-related depressive symptoms were not associated with increased risk of future depression</a:t>
            </a:r>
            <a:endParaRPr lang="en-US" sz="1800" dirty="0">
              <a:latin typeface="+mn-lt"/>
              <a:cs typeface="Calibri"/>
            </a:endParaRPr>
          </a:p>
          <a:p>
            <a:pPr defTabSz="914400">
              <a:lnSpc>
                <a:spcPct val="90000"/>
              </a:lnSpc>
              <a:buFont typeface="Arial" panose="020B0604020202020204" pitchFamily="34" charset="0"/>
              <a:buChar char="•"/>
            </a:pPr>
            <a:r>
              <a:rPr lang="en-US" sz="1800" dirty="0">
                <a:latin typeface="+mn-lt"/>
                <a:cs typeface="+mn-cs"/>
              </a:rPr>
              <a:t>Literature review found no support for removing the exclusion. No increased risk of suicide among persons with excluded bereavement-related depression</a:t>
            </a:r>
            <a:endParaRPr lang="en-US" sz="1800">
              <a:latin typeface="+mn-lt"/>
              <a:cs typeface="Calibri"/>
            </a:endParaRPr>
          </a:p>
          <a:p>
            <a:pPr defTabSz="914400">
              <a:lnSpc>
                <a:spcPct val="90000"/>
              </a:lnSpc>
              <a:buFont typeface="Arial" panose="020B0604020202020204" pitchFamily="34" charset="0"/>
              <a:buChar char="•"/>
            </a:pPr>
            <a:r>
              <a:rPr lang="en-US" sz="1800" dirty="0">
                <a:latin typeface="+mn-lt"/>
                <a:cs typeface="+mn-cs"/>
              </a:rPr>
              <a:t>Eliminating the exclusion will result in an increase in the number of people with normal grief inappropriately diagnosed with MDD</a:t>
            </a:r>
            <a:r>
              <a:rPr lang="en-US" sz="1800" dirty="0"/>
              <a:t> </a:t>
            </a:r>
            <a:endParaRPr lang="en-US" sz="1800">
              <a:latin typeface="+mn-lt"/>
              <a:cs typeface="Calibri"/>
            </a:endParaRPr>
          </a:p>
          <a:p>
            <a:pPr lvl="1" defTabSz="914400">
              <a:lnSpc>
                <a:spcPct val="90000"/>
              </a:lnSpc>
            </a:pPr>
            <a:r>
              <a:rPr lang="en-US" sz="1800" dirty="0">
                <a:latin typeface="+mn-lt"/>
                <a:cs typeface="+mn-cs"/>
              </a:rPr>
              <a:t>Stigma of mental illness</a:t>
            </a:r>
            <a:endParaRPr lang="en-US" sz="1800">
              <a:latin typeface="+mn-lt"/>
              <a:cs typeface="Calibri"/>
            </a:endParaRPr>
          </a:p>
          <a:p>
            <a:pPr lvl="1" defTabSz="914400">
              <a:lnSpc>
                <a:spcPct val="90000"/>
              </a:lnSpc>
            </a:pPr>
            <a:r>
              <a:rPr lang="en-US" sz="1800" dirty="0">
                <a:latin typeface="+mn-lt"/>
                <a:cs typeface="+mn-cs"/>
              </a:rPr>
              <a:t>Unnecessary prescription of antidepressant medications and associated adverse effects</a:t>
            </a:r>
            <a:endParaRPr lang="en-US" sz="1800">
              <a:latin typeface="+mn-lt"/>
              <a:cs typeface="Calibri"/>
            </a:endParaRPr>
          </a:p>
          <a:p>
            <a:pPr indent="-228600" defTabSz="914400">
              <a:lnSpc>
                <a:spcPct val="90000"/>
              </a:lnSpc>
              <a:buFont typeface="Arial" panose="020B0604020202020204" pitchFamily="34" charset="0"/>
              <a:buChar char="•"/>
            </a:pPr>
            <a:endParaRPr lang="en-US" sz="1000">
              <a:latin typeface="+mn-lt"/>
              <a:cs typeface="+mn-cs"/>
            </a:endParaRPr>
          </a:p>
        </p:txBody>
      </p:sp>
    </p:spTree>
    <p:extLst>
      <p:ext uri="{BB962C8B-B14F-4D97-AF65-F5344CB8AC3E}">
        <p14:creationId xmlns:p14="http://schemas.microsoft.com/office/powerpoint/2010/main" val="655479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458684"/>
            <a:ext cx="301752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9F7F62-1C7D-70A0-F695-B6FF61A38F2B}"/>
              </a:ext>
            </a:extLst>
          </p:cNvPr>
          <p:cNvSpPr>
            <a:spLocks noGrp="1"/>
          </p:cNvSpPr>
          <p:nvPr>
            <p:ph idx="1"/>
          </p:nvPr>
        </p:nvSpPr>
        <p:spPr>
          <a:xfrm>
            <a:off x="483799" y="1523325"/>
            <a:ext cx="3212238" cy="2633958"/>
          </a:xfrm>
        </p:spPr>
        <p:txBody>
          <a:bodyPr lIns="91440" tIns="45720" rIns="91440" bIns="45720" anchor="ctr">
            <a:normAutofit/>
          </a:bodyPr>
          <a:lstStyle/>
          <a:p>
            <a:pPr>
              <a:spcBef>
                <a:spcPts val="0"/>
              </a:spcBef>
              <a:spcAft>
                <a:spcPts val="600"/>
              </a:spcAft>
            </a:pPr>
            <a:r>
              <a:rPr lang="en-US" sz="1300">
                <a:latin typeface="Calibri"/>
                <a:cs typeface="Calibri"/>
              </a:rPr>
              <a:t>When DSM-IV-TR updated to DSM-5, the bereavement exclusion shifted to a Trauma- and Stressor-Related Disorder</a:t>
            </a:r>
          </a:p>
          <a:p>
            <a:pPr>
              <a:spcBef>
                <a:spcPts val="0"/>
              </a:spcBef>
              <a:spcAft>
                <a:spcPts val="600"/>
              </a:spcAft>
            </a:pPr>
            <a:r>
              <a:rPr lang="en-US" sz="1300">
                <a:latin typeface="Calibri"/>
                <a:cs typeface="Calibri"/>
              </a:rPr>
              <a:t>DSM-5 (Persistent Complex Bereavement Disorder) updated to DSM-5-TR, Prolonged Grief Disorder is now classified as a Depressive Disorder</a:t>
            </a:r>
          </a:p>
          <a:p>
            <a:pPr>
              <a:spcBef>
                <a:spcPts val="0"/>
              </a:spcBef>
              <a:spcAft>
                <a:spcPts val="600"/>
              </a:spcAft>
            </a:pPr>
            <a:r>
              <a:rPr lang="en-US" sz="1300">
                <a:latin typeface="Calibri"/>
                <a:cs typeface="Calibri"/>
              </a:rPr>
              <a:t>ICD-11, Prolonged Grief Disorder has been reclassified from an Adjustment Disorder to a Disorder Specifically Associated with Stress </a:t>
            </a:r>
            <a:endParaRPr lang="en-US" sz="1300"/>
          </a:p>
        </p:txBody>
      </p:sp>
      <p:sp>
        <p:nvSpPr>
          <p:cNvPr id="36" name="Rectangle 3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9382" y="4540020"/>
            <a:ext cx="555498"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28692" y="161401"/>
            <a:ext cx="555498"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266219"/>
            <a:ext cx="4638730" cy="443640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Key Takeaway Images – Browse 1,221 Stock Photos, Vectors, and Video | Adobe  Stock">
            <a:extLst>
              <a:ext uri="{FF2B5EF4-FFF2-40B4-BE49-F238E27FC236}">
                <a16:creationId xmlns:a16="http://schemas.microsoft.com/office/drawing/2014/main" id="{07850468-7203-AC14-D594-662D20F212D5}"/>
              </a:ext>
            </a:extLst>
          </p:cNvPr>
          <p:cNvPicPr>
            <a:picLocks noChangeAspect="1"/>
          </p:cNvPicPr>
          <p:nvPr/>
        </p:nvPicPr>
        <p:blipFill>
          <a:blip r:embed="rId2"/>
          <a:stretch>
            <a:fillRect/>
          </a:stretch>
        </p:blipFill>
        <p:spPr>
          <a:xfrm>
            <a:off x="4490803" y="1486211"/>
            <a:ext cx="4221014" cy="1996425"/>
          </a:xfrm>
          <a:prstGeom prst="rect">
            <a:avLst/>
          </a:prstGeom>
        </p:spPr>
      </p:pic>
    </p:spTree>
    <p:extLst>
      <p:ext uri="{BB962C8B-B14F-4D97-AF65-F5344CB8AC3E}">
        <p14:creationId xmlns:p14="http://schemas.microsoft.com/office/powerpoint/2010/main" val="3013367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606478" y="290197"/>
            <a:ext cx="6927525" cy="891713"/>
          </a:xfrm>
        </p:spPr>
        <p:txBody>
          <a:bodyPr anchor="b">
            <a:normAutofit/>
          </a:bodyPr>
          <a:lstStyle/>
          <a:p>
            <a:r>
              <a:rPr lang="en-US" sz="4100"/>
              <a:t>Differential Diagnoses</a:t>
            </a:r>
          </a:p>
        </p:txBody>
      </p:sp>
      <p:grpSp>
        <p:nvGrpSpPr>
          <p:cNvPr id="25" name="Group 2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498776"/>
            <a:ext cx="8771274" cy="586632"/>
            <a:chOff x="-2" y="1998368"/>
            <a:chExt cx="11695083" cy="782176"/>
          </a:xfrm>
        </p:grpSpPr>
        <p:sp>
          <p:nvSpPr>
            <p:cNvPr id="26" name="Rectangle 2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1108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986396539"/>
              </p:ext>
            </p:extLst>
          </p:nvPr>
        </p:nvGraphicFramePr>
        <p:xfrm>
          <a:off x="237506" y="1766454"/>
          <a:ext cx="8084790" cy="2881817"/>
        </p:xfrm>
        <a:graphic>
          <a:graphicData uri="http://schemas.openxmlformats.org/drawingml/2006/table">
            <a:tbl>
              <a:tblPr firstRow="1" bandRow="1">
                <a:tableStyleId>{2D5ABB26-0587-4C30-8999-92F81FD0307C}</a:tableStyleId>
              </a:tblPr>
              <a:tblGrid>
                <a:gridCol w="595222">
                  <a:extLst>
                    <a:ext uri="{9D8B030D-6E8A-4147-A177-3AD203B41FA5}">
                      <a16:colId xmlns:a16="http://schemas.microsoft.com/office/drawing/2014/main" val="3231642652"/>
                    </a:ext>
                  </a:extLst>
                </a:gridCol>
                <a:gridCol w="1358929">
                  <a:extLst>
                    <a:ext uri="{9D8B030D-6E8A-4147-A177-3AD203B41FA5}">
                      <a16:colId xmlns:a16="http://schemas.microsoft.com/office/drawing/2014/main" val="1909415392"/>
                    </a:ext>
                  </a:extLst>
                </a:gridCol>
                <a:gridCol w="1549539">
                  <a:extLst>
                    <a:ext uri="{9D8B030D-6E8A-4147-A177-3AD203B41FA5}">
                      <a16:colId xmlns:a16="http://schemas.microsoft.com/office/drawing/2014/main" val="1256237596"/>
                    </a:ext>
                  </a:extLst>
                </a:gridCol>
                <a:gridCol w="1162228">
                  <a:extLst>
                    <a:ext uri="{9D8B030D-6E8A-4147-A177-3AD203B41FA5}">
                      <a16:colId xmlns:a16="http://schemas.microsoft.com/office/drawing/2014/main" val="1774444750"/>
                    </a:ext>
                  </a:extLst>
                </a:gridCol>
                <a:gridCol w="1081263">
                  <a:extLst>
                    <a:ext uri="{9D8B030D-6E8A-4147-A177-3AD203B41FA5}">
                      <a16:colId xmlns:a16="http://schemas.microsoft.com/office/drawing/2014/main" val="2514749764"/>
                    </a:ext>
                  </a:extLst>
                </a:gridCol>
                <a:gridCol w="2337609">
                  <a:extLst>
                    <a:ext uri="{9D8B030D-6E8A-4147-A177-3AD203B41FA5}">
                      <a16:colId xmlns:a16="http://schemas.microsoft.com/office/drawing/2014/main" val="2710934000"/>
                    </a:ext>
                  </a:extLst>
                </a:gridCol>
              </a:tblGrid>
              <a:tr h="424777">
                <a:tc rowSpan="2">
                  <a:txBody>
                    <a:bodyPr/>
                    <a:lstStyle/>
                    <a:p>
                      <a:pPr algn="ctr"/>
                      <a:r>
                        <a:rPr lang="en-US" sz="800" b="1" dirty="0">
                          <a:solidFill>
                            <a:srgbClr val="000000"/>
                          </a:solidFill>
                          <a:latin typeface="Arial"/>
                          <a:cs typeface="Arial"/>
                        </a:rPr>
                        <a:t>Criteria</a:t>
                      </a:r>
                    </a:p>
                  </a:txBody>
                  <a:tcPr marL="56043" marR="56043" marT="28021" marB="280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b="1" dirty="0">
                          <a:solidFill>
                            <a:srgbClr val="000000"/>
                          </a:solidFill>
                          <a:latin typeface="Arial"/>
                          <a:cs typeface="Arial"/>
                        </a:rPr>
                        <a:t>Standard Bereavement</a:t>
                      </a:r>
                    </a:p>
                  </a:txBody>
                  <a:tcPr marL="56043" marR="56043" marT="28021" marB="280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US" sz="800" b="1" dirty="0">
                          <a:solidFill>
                            <a:srgbClr val="000000"/>
                          </a:solidFill>
                          <a:latin typeface="Arial"/>
                          <a:cs typeface="Arial"/>
                        </a:rPr>
                        <a:t>Prolonged Grief Disorder</a:t>
                      </a:r>
                      <a:endParaRPr lang="en-US" sz="1500" dirty="0"/>
                    </a:p>
                  </a:txBody>
                  <a:tcPr marL="56043" marR="56043" marT="28021" marB="28021" anchor="ctr">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tcPr>
                </a:tc>
                <a:tc>
                  <a:txBody>
                    <a:bodyPr/>
                    <a:lstStyle/>
                    <a:p>
                      <a:pPr algn="ctr"/>
                      <a:r>
                        <a:rPr lang="en-US" sz="800" b="1" dirty="0">
                          <a:solidFill>
                            <a:srgbClr val="000000"/>
                          </a:solidFill>
                          <a:latin typeface="Arial"/>
                          <a:cs typeface="Arial"/>
                        </a:rPr>
                        <a:t>Major Depressive Disorder </a:t>
                      </a:r>
                      <a:endParaRPr lang="en-US" sz="800" b="1" dirty="0">
                        <a:solidFill>
                          <a:srgbClr val="000000"/>
                        </a:solidFill>
                        <a:latin typeface="Arial" panose="020B0604020202020204" pitchFamily="34" charset="0"/>
                        <a:cs typeface="Arial" panose="020B0604020202020204" pitchFamily="34" charset="0"/>
                      </a:endParaRPr>
                    </a:p>
                  </a:txBody>
                  <a:tcPr marL="56043" marR="56043" marT="28021" marB="280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b="1" dirty="0">
                          <a:solidFill>
                            <a:srgbClr val="000000"/>
                          </a:solidFill>
                          <a:latin typeface="Arial"/>
                          <a:cs typeface="Arial"/>
                        </a:rPr>
                        <a:t>Adjustment Disorder</a:t>
                      </a:r>
                    </a:p>
                  </a:txBody>
                  <a:tcPr marL="56043" marR="56043" marT="28021" marB="280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b="1" dirty="0">
                          <a:solidFill>
                            <a:srgbClr val="000000"/>
                          </a:solidFill>
                          <a:latin typeface="Arial"/>
                          <a:cs typeface="Arial"/>
                        </a:rPr>
                        <a:t>Post-Traumatic Stress Disorder</a:t>
                      </a:r>
                    </a:p>
                  </a:txBody>
                  <a:tcPr marL="56043" marR="56043" marT="28021" marB="280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1795664"/>
                  </a:ext>
                </a:extLst>
              </a:tr>
              <a:tr h="241539">
                <a:tc vMerge="1">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713" indent="-112713">
                        <a:buFont typeface="Arial" panose="020B0604020202020204" pitchFamily="34" charset="0"/>
                        <a:buChar char="•"/>
                      </a:pPr>
                      <a:endParaRPr lang="en-US" sz="700" i="0">
                        <a:solidFill>
                          <a:srgbClr val="000000"/>
                        </a:solidFill>
                        <a:latin typeface="Arial" panose="020B0604020202020204" pitchFamily="34" charset="0"/>
                        <a:cs typeface="Arial" panose="020B0604020202020204" pitchFamily="34" charset="0"/>
                      </a:endParaRP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7475" lvl="0" indent="-117475">
                        <a:buFont typeface="Arial" panose="020B0604020202020204" pitchFamily="34" charset="0"/>
                        <a:buChar char="•"/>
                      </a:pPr>
                      <a:r>
                        <a:rPr lang="en-US" sz="700" dirty="0">
                          <a:solidFill>
                            <a:srgbClr val="000000"/>
                          </a:solidFill>
                          <a:latin typeface="Arial"/>
                          <a:cs typeface="Arial"/>
                        </a:rPr>
                        <a:t>DSM-5-TR</a:t>
                      </a:r>
                      <a:endParaRPr lang="en-US" sz="1500" dirty="0"/>
                    </a:p>
                  </a:txBody>
                  <a:tcPr marL="56043" marR="56043" marT="28021" marB="28021">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tcPr>
                </a:tc>
                <a:tc>
                  <a:txBody>
                    <a:bodyPr/>
                    <a:lstStyle/>
                    <a:p>
                      <a:pPr marL="112395" indent="-112395">
                        <a:buFont typeface="Arial" panose="020B0604020202020204" pitchFamily="34" charset="0"/>
                        <a:buChar char="•"/>
                      </a:pPr>
                      <a:r>
                        <a:rPr lang="en-US" sz="700" dirty="0">
                          <a:solidFill>
                            <a:srgbClr val="000000"/>
                          </a:solidFill>
                          <a:latin typeface="Arial"/>
                          <a:cs typeface="Arial"/>
                        </a:rPr>
                        <a:t>DSM-5</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395" indent="-112395">
                        <a:buFont typeface="Arial" panose="020B0604020202020204" pitchFamily="34" charset="0"/>
                        <a:buChar char="•"/>
                      </a:pPr>
                      <a:r>
                        <a:rPr lang="en-US" sz="700" dirty="0">
                          <a:solidFill>
                            <a:srgbClr val="000000"/>
                          </a:solidFill>
                          <a:latin typeface="Arial"/>
                          <a:cs typeface="Arial"/>
                        </a:rPr>
                        <a:t>DSM-5</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395" indent="-112395">
                        <a:buFont typeface="Arial" panose="020B0604020202020204" pitchFamily="34" charset="0"/>
                        <a:buChar char="•"/>
                      </a:pPr>
                      <a:r>
                        <a:rPr lang="en-US" sz="700" dirty="0">
                          <a:solidFill>
                            <a:srgbClr val="000000"/>
                          </a:solidFill>
                          <a:latin typeface="Arial"/>
                          <a:cs typeface="Arial"/>
                        </a:rPr>
                        <a:t>DSM-5</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5782124"/>
                  </a:ext>
                </a:extLst>
              </a:tr>
              <a:tr h="541382">
                <a:tc>
                  <a:txBody>
                    <a:bodyPr/>
                    <a:lstStyle/>
                    <a:p>
                      <a:r>
                        <a:rPr lang="en-US" sz="800" b="1" i="1" dirty="0">
                          <a:solidFill>
                            <a:srgbClr val="000000"/>
                          </a:solidFill>
                          <a:latin typeface="Arial"/>
                          <a:cs typeface="Arial"/>
                        </a:rPr>
                        <a:t>Time</a:t>
                      </a:r>
                    </a:p>
                  </a:txBody>
                  <a:tcPr marL="56043" marR="56043" marT="28021" marB="280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395" indent="-112395">
                        <a:buFont typeface="Arial" panose="020B0604020202020204" pitchFamily="34" charset="0"/>
                        <a:buChar char="•"/>
                      </a:pPr>
                      <a:r>
                        <a:rPr lang="en-US" sz="700" i="0" dirty="0">
                          <a:solidFill>
                            <a:srgbClr val="000000"/>
                          </a:solidFill>
                          <a:latin typeface="Arial"/>
                          <a:cs typeface="Arial"/>
                        </a:rPr>
                        <a:t>Forever?</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7475" lvl="0" indent="-117475">
                        <a:buFont typeface="Arial" panose="020B0604020202020204" pitchFamily="34" charset="0"/>
                        <a:buChar char="•"/>
                      </a:pPr>
                      <a:r>
                        <a:rPr lang="en-US" sz="700" dirty="0">
                          <a:solidFill>
                            <a:srgbClr val="000000"/>
                          </a:solidFill>
                          <a:latin typeface="Arial"/>
                          <a:cs typeface="Arial"/>
                        </a:rPr>
                        <a:t>Death ≥ 12 months ago</a:t>
                      </a:r>
                      <a:endParaRPr lang="en-US" sz="1500" dirty="0"/>
                    </a:p>
                    <a:p>
                      <a:pPr marL="117475" lvl="0" indent="-117475">
                        <a:buFont typeface="Arial" panose="020B0604020202020204" pitchFamily="34" charset="0"/>
                        <a:buChar char="•"/>
                      </a:pPr>
                      <a:r>
                        <a:rPr lang="en-US" sz="700" dirty="0">
                          <a:solidFill>
                            <a:srgbClr val="000000"/>
                          </a:solidFill>
                          <a:latin typeface="Arial"/>
                          <a:cs typeface="Arial"/>
                        </a:rPr>
                        <a:t>Symptoms experienced ≥ 1 month</a:t>
                      </a:r>
                      <a:endParaRPr lang="en-US" sz="1500" dirty="0"/>
                    </a:p>
                  </a:txBody>
                  <a:tcPr marL="56043" marR="56043" marT="28021" marB="28021">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tcPr>
                </a:tc>
                <a:tc>
                  <a:txBody>
                    <a:bodyPr/>
                    <a:lstStyle/>
                    <a:p>
                      <a:pPr marL="112395" indent="-112395">
                        <a:buFont typeface="Arial" panose="020B0604020202020204" pitchFamily="34" charset="0"/>
                        <a:buChar char="•"/>
                      </a:pPr>
                      <a:r>
                        <a:rPr lang="en-US" sz="700" dirty="0">
                          <a:solidFill>
                            <a:srgbClr val="000000"/>
                          </a:solidFill>
                          <a:latin typeface="Arial"/>
                          <a:cs typeface="Arial"/>
                        </a:rPr>
                        <a:t>≥ 2 weeks</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395" indent="-112395">
                        <a:buFont typeface="Arial" panose="020B0604020202020204" pitchFamily="34" charset="0"/>
                        <a:buChar char="•"/>
                      </a:pPr>
                      <a:r>
                        <a:rPr lang="en-US" sz="700">
                          <a:solidFill>
                            <a:srgbClr val="000000"/>
                          </a:solidFill>
                          <a:latin typeface="Arial"/>
                          <a:cs typeface="Arial"/>
                        </a:rPr>
                        <a:t>Stressor ≥ 3 months ago</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395" indent="-112395">
                        <a:buFont typeface="Arial" panose="020B0604020202020204" pitchFamily="34" charset="0"/>
                        <a:buChar char="•"/>
                      </a:pPr>
                      <a:r>
                        <a:rPr lang="en-US" sz="700" dirty="0">
                          <a:solidFill>
                            <a:srgbClr val="000000"/>
                          </a:solidFill>
                          <a:latin typeface="Arial"/>
                          <a:cs typeface="Arial"/>
                        </a:rPr>
                        <a:t>After experiencing or witnessing traumatic event. Usually within 3 months</a:t>
                      </a:r>
                    </a:p>
                    <a:p>
                      <a:pPr marL="112395" marR="0" lvl="0" indent="-11239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solidFill>
                            <a:srgbClr val="000000"/>
                          </a:solidFill>
                          <a:latin typeface="Arial"/>
                          <a:cs typeface="Arial"/>
                        </a:rPr>
                        <a:t>Symptoms experienced ≥ 1 month</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9475469"/>
                  </a:ext>
                </a:extLst>
              </a:tr>
              <a:tr h="982816">
                <a:tc>
                  <a:txBody>
                    <a:bodyPr/>
                    <a:lstStyle/>
                    <a:p>
                      <a:pPr marL="0" indent="0">
                        <a:buFont typeface="Arial" panose="020B0604020202020204" pitchFamily="34" charset="0"/>
                        <a:buNone/>
                      </a:pPr>
                      <a:r>
                        <a:rPr lang="en-US" sz="800" b="1" i="1" dirty="0">
                          <a:solidFill>
                            <a:srgbClr val="000000"/>
                          </a:solidFill>
                          <a:latin typeface="Arial"/>
                          <a:cs typeface="Arial"/>
                        </a:rPr>
                        <a:t>Pattern</a:t>
                      </a:r>
                    </a:p>
                  </a:txBody>
                  <a:tcPr marL="56043" marR="56043" marT="28021" marB="280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395" marR="0" lvl="0" indent="-112395" algn="l" rtl="0" eaLnBrk="1" fontAlgn="auto" latinLnBrk="0" hangingPunct="1">
                        <a:lnSpc>
                          <a:spcPct val="100000"/>
                        </a:lnSpc>
                        <a:spcBef>
                          <a:spcPts val="0"/>
                        </a:spcBef>
                        <a:spcAft>
                          <a:spcPts val="0"/>
                        </a:spcAft>
                        <a:buClrTx/>
                        <a:buSzTx/>
                        <a:buFont typeface="Arial" panose="020B0604020202020204" pitchFamily="34" charset="0"/>
                        <a:buChar char="•"/>
                      </a:pPr>
                      <a:r>
                        <a:rPr lang="en-US" sz="700" i="0">
                          <a:solidFill>
                            <a:srgbClr val="000000"/>
                          </a:solidFill>
                          <a:latin typeface="Arial"/>
                          <a:cs typeface="Arial"/>
                        </a:rPr>
                        <a:t>Waves or pangs of grief associated with thoughts or reminders of deceased </a:t>
                      </a:r>
                      <a:endParaRPr lang="en-US" sz="700" i="0">
                        <a:solidFill>
                          <a:srgbClr val="000000"/>
                        </a:solidFill>
                        <a:latin typeface="Arial" panose="020B0604020202020204" pitchFamily="34" charset="0"/>
                        <a:cs typeface="Arial" panose="020B0604020202020204" pitchFamily="34" charset="0"/>
                      </a:endParaRPr>
                    </a:p>
                    <a:p>
                      <a:pPr marL="112395" marR="0" lvl="0" indent="-11239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i="0" dirty="0">
                          <a:solidFill>
                            <a:srgbClr val="000000"/>
                          </a:solidFill>
                          <a:latin typeface="Arial"/>
                          <a:cs typeface="Arial"/>
                        </a:rPr>
                        <a:t>Becomes less</a:t>
                      </a:r>
                      <a:r>
                        <a:rPr lang="en-US" sz="700" i="0" baseline="0" dirty="0">
                          <a:solidFill>
                            <a:srgbClr val="000000"/>
                          </a:solidFill>
                          <a:latin typeface="Arial"/>
                          <a:cs typeface="Arial"/>
                        </a:rPr>
                        <a:t> intense as time passes</a:t>
                      </a:r>
                      <a:endParaRPr lang="en-US" sz="700" i="0" dirty="0">
                        <a:solidFill>
                          <a:srgbClr val="000000"/>
                        </a:solidFill>
                        <a:latin typeface="Arial"/>
                        <a:cs typeface="Arial"/>
                      </a:endParaRP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lvl="0" indent="-114300">
                        <a:buFont typeface="Arial" panose="020B0604020202020204" pitchFamily="34" charset="0"/>
                        <a:buChar char="•"/>
                      </a:pPr>
                      <a:r>
                        <a:rPr lang="en-US" sz="700" i="0">
                          <a:solidFill>
                            <a:srgbClr val="000000"/>
                          </a:solidFill>
                          <a:latin typeface="Arial"/>
                          <a:cs typeface="Arial"/>
                        </a:rPr>
                        <a:t>Intense yearning or longing for deceased or preoccupation with thoughts or memories of deceased</a:t>
                      </a:r>
                      <a:endParaRPr lang="en-US" sz="1500"/>
                    </a:p>
                    <a:p>
                      <a:pPr marL="114300" marR="0" lvl="0" indent="-114300" algn="l" rtl="0">
                        <a:lnSpc>
                          <a:spcPct val="100000"/>
                        </a:lnSpc>
                        <a:spcBef>
                          <a:spcPts val="0"/>
                        </a:spcBef>
                        <a:spcAft>
                          <a:spcPts val="0"/>
                        </a:spcAft>
                        <a:buClrTx/>
                        <a:buSzTx/>
                        <a:buFont typeface="Arial" panose="020B0604020202020204" pitchFamily="34" charset="0"/>
                        <a:buChar char="•"/>
                      </a:pPr>
                      <a:r>
                        <a:rPr lang="en-US" sz="700" dirty="0">
                          <a:solidFill>
                            <a:srgbClr val="000000"/>
                          </a:solidFill>
                          <a:latin typeface="Arial"/>
                          <a:cs typeface="Arial"/>
                        </a:rPr>
                        <a:t>≥ 3 other symptoms</a:t>
                      </a:r>
                      <a:endParaRPr lang="en-US" sz="700" i="0" dirty="0">
                        <a:solidFill>
                          <a:srgbClr val="000000"/>
                        </a:solidFill>
                        <a:latin typeface="Arial"/>
                        <a:cs typeface="Arial"/>
                      </a:endParaRPr>
                    </a:p>
                  </a:txBody>
                  <a:tcPr marL="56043" marR="56043" marT="28021" marB="28021">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tcPr>
                </a:tc>
                <a:tc>
                  <a:txBody>
                    <a:bodyPr/>
                    <a:lstStyle/>
                    <a:p>
                      <a:pPr marL="112395" indent="-112395">
                        <a:buFont typeface="Arial" panose="020B0604020202020204" pitchFamily="34" charset="0"/>
                        <a:buChar char="•"/>
                      </a:pPr>
                      <a:r>
                        <a:rPr lang="en-US" sz="700" i="0">
                          <a:solidFill>
                            <a:srgbClr val="000000"/>
                          </a:solidFill>
                          <a:latin typeface="Arial"/>
                          <a:cs typeface="Arial"/>
                        </a:rPr>
                        <a:t>Persistent depressed mood or loss of interest or pleasure in nearly all activities</a:t>
                      </a:r>
                    </a:p>
                    <a:p>
                      <a:pPr marL="112395" indent="-112395">
                        <a:buFont typeface="Arial" panose="020B0604020202020204" pitchFamily="34" charset="0"/>
                        <a:buChar char="•"/>
                      </a:pPr>
                      <a:r>
                        <a:rPr lang="en-US" sz="700" dirty="0">
                          <a:solidFill>
                            <a:srgbClr val="000000"/>
                          </a:solidFill>
                          <a:latin typeface="Arial"/>
                          <a:cs typeface="Arial"/>
                        </a:rPr>
                        <a:t>≥ 5 other symptoms</a:t>
                      </a:r>
                      <a:endParaRPr lang="en-US" sz="700" i="0" dirty="0">
                        <a:solidFill>
                          <a:srgbClr val="000000"/>
                        </a:solidFill>
                        <a:latin typeface="Arial"/>
                        <a:cs typeface="Arial"/>
                      </a:endParaRP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lvl="0" indent="-171450">
                        <a:buFont typeface="Arial" panose="020B0604020202020204" pitchFamily="34" charset="0"/>
                        <a:buChar char="•"/>
                      </a:pPr>
                      <a:r>
                        <a:rPr lang="en-US" sz="700" i="0" dirty="0">
                          <a:solidFill>
                            <a:srgbClr val="000000"/>
                          </a:solidFill>
                          <a:latin typeface="Arial"/>
                          <a:cs typeface="Arial"/>
                        </a:rPr>
                        <a:t>Disproportionate marked distress</a:t>
                      </a:r>
                      <a:endParaRPr lang="en-US" sz="700" i="0" dirty="0">
                        <a:solidFill>
                          <a:srgbClr val="000000"/>
                        </a:solidFill>
                        <a:latin typeface="Arial" panose="020B0604020202020204" pitchFamily="34" charset="0"/>
                        <a:cs typeface="Arial" panose="020B0604020202020204" pitchFamily="34" charset="0"/>
                      </a:endParaRPr>
                    </a:p>
                    <a:p>
                      <a:pPr marL="171450" marR="0" lvl="0" indent="-171450" algn="l">
                        <a:lnSpc>
                          <a:spcPct val="100000"/>
                        </a:lnSpc>
                        <a:spcBef>
                          <a:spcPts val="0"/>
                        </a:spcBef>
                        <a:spcAft>
                          <a:spcPts val="0"/>
                        </a:spcAft>
                        <a:buClrTx/>
                        <a:buSzTx/>
                        <a:buFont typeface="Arial" panose="020B0604020202020204" pitchFamily="34" charset="0"/>
                        <a:buChar char="•"/>
                      </a:pPr>
                      <a:r>
                        <a:rPr lang="en-US" sz="700" dirty="0">
                          <a:solidFill>
                            <a:srgbClr val="000000"/>
                          </a:solidFill>
                          <a:latin typeface="Arial"/>
                          <a:cs typeface="Arial"/>
                        </a:rPr>
                        <a:t>Significant impairment</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125" indent="-111125">
                        <a:buFont typeface="Arial" panose="020B0604020202020204" pitchFamily="34" charset="0"/>
                        <a:buChar char="•"/>
                      </a:pPr>
                      <a:r>
                        <a:rPr lang="en-US" sz="700" i="0">
                          <a:solidFill>
                            <a:srgbClr val="000000"/>
                          </a:solidFill>
                          <a:latin typeface="Arial"/>
                          <a:cs typeface="Arial"/>
                        </a:rPr>
                        <a:t>Presence</a:t>
                      </a:r>
                      <a:r>
                        <a:rPr lang="en-US" sz="700" i="0" baseline="0">
                          <a:solidFill>
                            <a:srgbClr val="000000"/>
                          </a:solidFill>
                          <a:latin typeface="Arial"/>
                          <a:cs typeface="Arial"/>
                        </a:rPr>
                        <a:t> of </a:t>
                      </a:r>
                      <a:r>
                        <a:rPr lang="en-US" sz="700" i="0">
                          <a:solidFill>
                            <a:srgbClr val="000000"/>
                          </a:solidFill>
                          <a:latin typeface="Arial"/>
                          <a:cs typeface="Arial"/>
                        </a:rPr>
                        <a:t>intrusion symptoms, avoidance,</a:t>
                      </a:r>
                      <a:r>
                        <a:rPr lang="en-US" sz="700" i="0" baseline="0" dirty="0">
                          <a:solidFill>
                            <a:srgbClr val="000000"/>
                          </a:solidFill>
                          <a:latin typeface="Arial"/>
                          <a:cs typeface="Arial"/>
                        </a:rPr>
                        <a:t> </a:t>
                      </a:r>
                      <a:r>
                        <a:rPr lang="en-US" sz="700" i="0">
                          <a:solidFill>
                            <a:srgbClr val="000000"/>
                          </a:solidFill>
                          <a:latin typeface="Arial"/>
                          <a:cs typeface="Arial"/>
                        </a:rPr>
                        <a:t>negative changes in thinking and mood, and changes in physical and emotional reactions</a:t>
                      </a:r>
                    </a:p>
                    <a:p>
                      <a:pPr marL="111125" indent="-111125">
                        <a:buFont typeface="Arial" panose="020B0604020202020204" pitchFamily="34" charset="0"/>
                        <a:buChar char="•"/>
                      </a:pPr>
                      <a:r>
                        <a:rPr lang="en-US" sz="700" i="0" dirty="0">
                          <a:solidFill>
                            <a:srgbClr val="000000"/>
                          </a:solidFill>
                          <a:latin typeface="Arial"/>
                          <a:cs typeface="Arial"/>
                        </a:rPr>
                        <a:t>Clinical presentation varies by individual</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0912373"/>
                  </a:ext>
                </a:extLst>
              </a:tr>
              <a:tr h="691303">
                <a:tc>
                  <a:txBody>
                    <a:bodyPr/>
                    <a:lstStyle/>
                    <a:p>
                      <a:r>
                        <a:rPr lang="en-US" sz="800" b="1" i="1" dirty="0">
                          <a:solidFill>
                            <a:srgbClr val="000000"/>
                          </a:solidFill>
                          <a:latin typeface="Arial"/>
                          <a:cs typeface="Arial"/>
                        </a:rPr>
                        <a:t>Affect</a:t>
                      </a:r>
                    </a:p>
                  </a:txBody>
                  <a:tcPr marL="56043" marR="56043" marT="28021" marB="280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395" indent="-112395">
                        <a:buFont typeface="Arial" panose="020B0604020202020204" pitchFamily="34" charset="0"/>
                        <a:buChar char="•"/>
                      </a:pPr>
                      <a:r>
                        <a:rPr lang="en-US" sz="700" i="0" dirty="0">
                          <a:solidFill>
                            <a:srgbClr val="000000"/>
                          </a:solidFill>
                          <a:latin typeface="Arial"/>
                          <a:cs typeface="Arial"/>
                        </a:rPr>
                        <a:t>Feelings of emptiness and loss</a:t>
                      </a:r>
                    </a:p>
                    <a:p>
                      <a:pPr marL="112395" indent="-112395">
                        <a:buFont typeface="Arial" panose="020B0604020202020204" pitchFamily="34" charset="0"/>
                        <a:buChar char="•"/>
                      </a:pPr>
                      <a:r>
                        <a:rPr lang="en-US" sz="700" i="0" dirty="0">
                          <a:solidFill>
                            <a:srgbClr val="000000"/>
                          </a:solidFill>
                          <a:latin typeface="Arial"/>
                          <a:cs typeface="Arial"/>
                        </a:rPr>
                        <a:t>Occasional positive emotions and humor</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395" lvl="0" indent="-112395">
                        <a:buFont typeface="Arial" panose="020B0604020202020204" pitchFamily="34" charset="0"/>
                        <a:buChar char="•"/>
                      </a:pPr>
                      <a:r>
                        <a:rPr lang="en-US" sz="700" dirty="0">
                          <a:solidFill>
                            <a:srgbClr val="000000"/>
                          </a:solidFill>
                          <a:latin typeface="Arial"/>
                          <a:cs typeface="Arial"/>
                        </a:rPr>
                        <a:t>Intense</a:t>
                      </a:r>
                      <a:r>
                        <a:rPr lang="en-US" sz="700" baseline="0" dirty="0">
                          <a:solidFill>
                            <a:srgbClr val="000000"/>
                          </a:solidFill>
                          <a:latin typeface="Arial"/>
                          <a:cs typeface="Arial"/>
                        </a:rPr>
                        <a:t> yearning or longing</a:t>
                      </a:r>
                      <a:endParaRPr lang="en-US" sz="700" dirty="0">
                        <a:solidFill>
                          <a:srgbClr val="000000"/>
                        </a:solidFill>
                        <a:latin typeface="Arial"/>
                        <a:cs typeface="Arial"/>
                      </a:endParaRPr>
                    </a:p>
                  </a:txBody>
                  <a:tcPr marL="56043" marR="56043" marT="28021" marB="28021">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tcPr>
                </a:tc>
                <a:tc>
                  <a:txBody>
                    <a:bodyPr/>
                    <a:lstStyle/>
                    <a:p>
                      <a:pPr marL="112395" indent="-112395">
                        <a:buFont typeface="Arial" panose="020B0604020202020204" pitchFamily="34" charset="0"/>
                        <a:buChar char="•"/>
                      </a:pPr>
                      <a:r>
                        <a:rPr lang="en-US" sz="700" dirty="0">
                          <a:solidFill>
                            <a:srgbClr val="000000"/>
                          </a:solidFill>
                          <a:latin typeface="Arial"/>
                          <a:cs typeface="Arial"/>
                        </a:rPr>
                        <a:t>Persistent</a:t>
                      </a:r>
                      <a:r>
                        <a:rPr lang="en-US" sz="700" baseline="0" dirty="0">
                          <a:solidFill>
                            <a:srgbClr val="000000"/>
                          </a:solidFill>
                          <a:latin typeface="Arial"/>
                          <a:cs typeface="Arial"/>
                        </a:rPr>
                        <a:t> d</a:t>
                      </a:r>
                      <a:r>
                        <a:rPr lang="en-US" sz="700" dirty="0">
                          <a:solidFill>
                            <a:srgbClr val="000000"/>
                          </a:solidFill>
                          <a:latin typeface="Arial"/>
                          <a:cs typeface="Arial"/>
                        </a:rPr>
                        <a:t>epressed mood</a:t>
                      </a:r>
                    </a:p>
                    <a:p>
                      <a:pPr marL="112395" indent="-112395">
                        <a:buFont typeface="Arial" panose="020B0604020202020204" pitchFamily="34" charset="0"/>
                        <a:buChar char="•"/>
                      </a:pPr>
                      <a:r>
                        <a:rPr lang="en-US" sz="700">
                          <a:solidFill>
                            <a:srgbClr val="000000"/>
                          </a:solidFill>
                          <a:latin typeface="Arial"/>
                          <a:cs typeface="Arial"/>
                        </a:rPr>
                        <a:t>Pervasive unhappiness</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395" indent="-112395">
                        <a:buFont typeface="Arial" panose="020B0604020202020204" pitchFamily="34" charset="0"/>
                        <a:buChar char="•"/>
                      </a:pPr>
                      <a:r>
                        <a:rPr lang="en-US" sz="700" dirty="0">
                          <a:solidFill>
                            <a:srgbClr val="000000"/>
                          </a:solidFill>
                          <a:latin typeface="Arial"/>
                          <a:cs typeface="Arial"/>
                        </a:rPr>
                        <a:t>Intense sorrow</a:t>
                      </a:r>
                    </a:p>
                    <a:p>
                      <a:pPr marL="112395" indent="-112395">
                        <a:buFont typeface="Arial" panose="020B0604020202020204" pitchFamily="34" charset="0"/>
                        <a:buChar char="•"/>
                      </a:pPr>
                      <a:r>
                        <a:rPr lang="en-US" sz="700" dirty="0">
                          <a:solidFill>
                            <a:srgbClr val="000000"/>
                          </a:solidFill>
                          <a:latin typeface="Arial"/>
                          <a:cs typeface="Arial"/>
                        </a:rPr>
                        <a:t>Reactive distress</a:t>
                      </a:r>
                    </a:p>
                    <a:p>
                      <a:pPr marL="112395" lvl="0" indent="-112395">
                        <a:buFont typeface="Arial" panose="020B0604020202020204" pitchFamily="34" charset="0"/>
                        <a:buChar char="•"/>
                      </a:pPr>
                      <a:r>
                        <a:rPr lang="en-US" sz="700" dirty="0">
                          <a:solidFill>
                            <a:srgbClr val="000000"/>
                          </a:solidFill>
                          <a:latin typeface="Arial"/>
                          <a:cs typeface="Arial"/>
                        </a:rPr>
                        <a:t>Hopelessness</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en-US" sz="700" dirty="0">
                          <a:solidFill>
                            <a:srgbClr val="000000"/>
                          </a:solidFill>
                          <a:latin typeface="Arial"/>
                          <a:cs typeface="Arial"/>
                        </a:rPr>
                        <a:t>Intense psychological distress</a:t>
                      </a:r>
                    </a:p>
                    <a:p>
                      <a:pPr marL="114300" indent="-114300">
                        <a:buFont typeface="Arial" panose="020B0604020202020204" pitchFamily="34" charset="0"/>
                        <a:buChar char="•"/>
                      </a:pPr>
                      <a:r>
                        <a:rPr lang="en-US" sz="700" dirty="0">
                          <a:solidFill>
                            <a:srgbClr val="000000"/>
                          </a:solidFill>
                          <a:latin typeface="Arial"/>
                          <a:cs typeface="Arial"/>
                        </a:rPr>
                        <a:t>Persistent inability to experience positive emotions</a:t>
                      </a:r>
                    </a:p>
                    <a:p>
                      <a:pPr marL="114300" indent="-114300">
                        <a:buFont typeface="Arial" panose="020B0604020202020204" pitchFamily="34" charset="0"/>
                        <a:buChar char="•"/>
                      </a:pPr>
                      <a:r>
                        <a:rPr lang="en-US" sz="700" dirty="0">
                          <a:solidFill>
                            <a:srgbClr val="000000"/>
                          </a:solidFill>
                          <a:latin typeface="Arial"/>
                          <a:cs typeface="Arial"/>
                        </a:rPr>
                        <a:t>Anger, aggressive verbal or physical behavior</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8761850"/>
                  </a:ext>
                </a:extLst>
              </a:tr>
            </a:tbl>
          </a:graphicData>
        </a:graphic>
      </p:graphicFrame>
    </p:spTree>
    <p:extLst>
      <p:ext uri="{BB962C8B-B14F-4D97-AF65-F5344CB8AC3E}">
        <p14:creationId xmlns:p14="http://schemas.microsoft.com/office/powerpoint/2010/main" val="1990897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1525" y="1475449"/>
            <a:ext cx="1971675" cy="1910443"/>
          </a:xfrm>
          <a:noFill/>
        </p:spPr>
        <p:txBody>
          <a:bodyPr lIns="91440" tIns="45720" rIns="91440" bIns="45720" anchor="ctr">
            <a:normAutofit/>
          </a:bodyPr>
          <a:lstStyle/>
          <a:p>
            <a:pPr>
              <a:spcBef>
                <a:spcPts val="600"/>
              </a:spcBef>
            </a:pPr>
            <a:r>
              <a:rPr lang="en-US" sz="2500">
                <a:solidFill>
                  <a:srgbClr val="FFFFFF"/>
                </a:solidFill>
                <a:latin typeface="Arial"/>
                <a:cs typeface="Arial"/>
              </a:rPr>
              <a:t>How Can I Help People Who are Grieving?</a:t>
            </a:r>
            <a:endParaRPr lang="en-US" sz="2500">
              <a:solidFill>
                <a:srgbClr val="FFFFFF"/>
              </a:solidFill>
            </a:endParaRPr>
          </a:p>
        </p:txBody>
      </p:sp>
      <p:pic>
        <p:nvPicPr>
          <p:cNvPr id="3" name="Picture 2" descr="How to support a partner who's lost a loved one - Los Angeles Times">
            <a:extLst>
              <a:ext uri="{FF2B5EF4-FFF2-40B4-BE49-F238E27FC236}">
                <a16:creationId xmlns:a16="http://schemas.microsoft.com/office/drawing/2014/main" id="{B2CBAF48-1BEB-1EDD-915D-8E7D2436FE6B}"/>
              </a:ext>
            </a:extLst>
          </p:cNvPr>
          <p:cNvPicPr>
            <a:picLocks noChangeAspect="1"/>
          </p:cNvPicPr>
          <p:nvPr/>
        </p:nvPicPr>
        <p:blipFill>
          <a:blip r:embed="rId2"/>
          <a:stretch>
            <a:fillRect/>
          </a:stretch>
        </p:blipFill>
        <p:spPr>
          <a:xfrm>
            <a:off x="3582987" y="878783"/>
            <a:ext cx="5085525" cy="3384185"/>
          </a:xfrm>
          <a:prstGeom prst="rect">
            <a:avLst/>
          </a:prstGeom>
        </p:spPr>
      </p:pic>
    </p:spTree>
    <p:extLst>
      <p:ext uri="{BB962C8B-B14F-4D97-AF65-F5344CB8AC3E}">
        <p14:creationId xmlns:p14="http://schemas.microsoft.com/office/powerpoint/2010/main" val="2259142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632613"/>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140DB8E-6145-CB31-BF5B-9119D876A7BB}"/>
              </a:ext>
            </a:extLst>
          </p:cNvPr>
          <p:cNvSpPr>
            <a:spLocks noGrp="1"/>
          </p:cNvSpPr>
          <p:nvPr>
            <p:ph type="title"/>
          </p:nvPr>
        </p:nvSpPr>
        <p:spPr>
          <a:xfrm>
            <a:off x="1090003" y="102924"/>
            <a:ext cx="6955884" cy="712205"/>
          </a:xfrm>
        </p:spPr>
        <p:txBody>
          <a:bodyPr lIns="91440" tIns="45720" rIns="91440" bIns="45720">
            <a:normAutofit/>
          </a:bodyPr>
          <a:lstStyle/>
          <a:p>
            <a:pPr>
              <a:lnSpc>
                <a:spcPct val="90000"/>
              </a:lnSpc>
            </a:pPr>
            <a:r>
              <a:rPr lang="en-US" sz="4100"/>
              <a:t>Support for Decision Making</a:t>
            </a:r>
          </a:p>
        </p:txBody>
      </p:sp>
      <p:sp>
        <p:nvSpPr>
          <p:cNvPr id="16" name="Freeform: Shape 15">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0345" y="4641945"/>
            <a:ext cx="5873655" cy="501555"/>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C1798D-E922-CDCF-C8EF-9603E644AFA5}"/>
              </a:ext>
            </a:extLst>
          </p:cNvPr>
          <p:cNvSpPr>
            <a:spLocks noGrp="1"/>
          </p:cNvSpPr>
          <p:nvPr>
            <p:ph idx="1"/>
          </p:nvPr>
        </p:nvSpPr>
        <p:spPr>
          <a:xfrm>
            <a:off x="354547" y="1210295"/>
            <a:ext cx="4218569" cy="3513116"/>
          </a:xfrm>
        </p:spPr>
        <p:txBody>
          <a:bodyPr lIns="91440" tIns="45720" rIns="91440" bIns="45720" anchor="t"/>
          <a:lstStyle/>
          <a:p>
            <a:pPr marL="0" indent="0" algn="ctr" defTabSz="384048">
              <a:buNone/>
            </a:pPr>
            <a:r>
              <a:rPr lang="en-US" sz="2400" kern="1200" dirty="0">
                <a:latin typeface="+mn-lt"/>
                <a:ea typeface="+mn-ea"/>
                <a:cs typeface="Calibri"/>
              </a:rPr>
              <a:t>Palliative Service</a:t>
            </a:r>
            <a:endParaRPr lang="en-US">
              <a:ea typeface="+mn-ea"/>
            </a:endParaRPr>
          </a:p>
          <a:p>
            <a:pPr marL="287655" indent="-287655" defTabSz="384048"/>
            <a:r>
              <a:rPr lang="en-US" sz="1600" kern="1200" dirty="0">
                <a:latin typeface="+mn-lt"/>
                <a:ea typeface="+mn-ea"/>
                <a:cs typeface="Calibri"/>
              </a:rPr>
              <a:t>Care for people with serious illness, no prognosis required, can be curative</a:t>
            </a:r>
            <a:endParaRPr lang="en-US" sz="1600" kern="1200" dirty="0">
              <a:latin typeface="+mn-lt"/>
              <a:cs typeface="Calibri"/>
            </a:endParaRPr>
          </a:p>
          <a:p>
            <a:pPr marL="287655" indent="-287655" defTabSz="384048"/>
            <a:r>
              <a:rPr lang="en-US" sz="1600" kern="1200" dirty="0">
                <a:latin typeface="+mn-lt"/>
                <a:ea typeface="+mn-ea"/>
                <a:cs typeface="Calibri"/>
              </a:rPr>
              <a:t>Expanded focus includes the family, patient at center</a:t>
            </a:r>
            <a:endParaRPr lang="en-US" sz="1600" kern="1200" dirty="0">
              <a:latin typeface="+mn-lt"/>
              <a:cs typeface="Calibri"/>
            </a:endParaRPr>
          </a:p>
          <a:p>
            <a:pPr marL="287655" indent="-287655" defTabSz="384048"/>
            <a:r>
              <a:rPr lang="en-US" sz="1600" kern="1200" dirty="0">
                <a:latin typeface="+mn-lt"/>
                <a:ea typeface="+mn-ea"/>
                <a:cs typeface="Calibri"/>
              </a:rPr>
              <a:t>Interdisciplinary team (doctor, nurse, social work, spiritual care, other specialists)</a:t>
            </a:r>
            <a:endParaRPr lang="en-US" sz="1600" kern="1200" dirty="0">
              <a:latin typeface="+mn-lt"/>
              <a:cs typeface="Calibri"/>
            </a:endParaRPr>
          </a:p>
          <a:p>
            <a:pPr marL="287655" indent="-287655" defTabSz="384048"/>
            <a:r>
              <a:rPr lang="en-US" sz="1600" kern="1200" dirty="0">
                <a:latin typeface="+mn-lt"/>
                <a:ea typeface="+mn-ea"/>
                <a:cs typeface="Calibri"/>
              </a:rPr>
              <a:t>Palliate = relieve symptoms (medical, physical, emotional, spiritual)</a:t>
            </a:r>
            <a:endParaRPr lang="en-US" sz="1600" kern="1200" dirty="0">
              <a:latin typeface="+mn-lt"/>
              <a:cs typeface="Calibri"/>
            </a:endParaRPr>
          </a:p>
          <a:p>
            <a:pPr marL="287655" indent="-287655" defTabSz="384048"/>
            <a:r>
              <a:rPr lang="en-US" sz="1600" kern="1200" dirty="0">
                <a:latin typeface="+mn-lt"/>
                <a:ea typeface="+mn-ea"/>
                <a:cs typeface="Calibri"/>
              </a:rPr>
              <a:t>Can help people define "quality of life" for themselves or those they are caring for</a:t>
            </a:r>
            <a:endParaRPr lang="en-US" sz="1600" kern="1200" dirty="0">
              <a:latin typeface="+mn-lt"/>
              <a:cs typeface="Calibri"/>
            </a:endParaRPr>
          </a:p>
          <a:p>
            <a:pPr marL="287655" indent="-287655" defTabSz="384048"/>
            <a:r>
              <a:rPr lang="en-US" sz="1600" kern="1200" dirty="0">
                <a:latin typeface="+mn-lt"/>
                <a:ea typeface="+mn-ea"/>
                <a:cs typeface="Calibri"/>
              </a:rPr>
              <a:t>Can serve as a bridge between specialists</a:t>
            </a:r>
            <a:endParaRPr lang="en-US" sz="1600" kern="1200" dirty="0">
              <a:latin typeface="+mn-lt"/>
              <a:cs typeface="Calibri"/>
            </a:endParaRPr>
          </a:p>
          <a:p>
            <a:pPr marL="287655" indent="-287655" defTabSz="384048"/>
            <a:r>
              <a:rPr lang="en-US" sz="1600" kern="1200" dirty="0">
                <a:latin typeface="+mn-lt"/>
                <a:ea typeface="+mn-ea"/>
                <a:cs typeface="Calibri"/>
              </a:rPr>
              <a:t>Can facilitate decision making</a:t>
            </a:r>
            <a:endParaRPr lang="en-US" sz="1600" dirty="0">
              <a:cs typeface="Calibri"/>
            </a:endParaRPr>
          </a:p>
        </p:txBody>
      </p:sp>
      <p:sp>
        <p:nvSpPr>
          <p:cNvPr id="5" name="TextBox 4">
            <a:extLst>
              <a:ext uri="{FF2B5EF4-FFF2-40B4-BE49-F238E27FC236}">
                <a16:creationId xmlns:a16="http://schemas.microsoft.com/office/drawing/2014/main" id="{BF6A08EC-546D-1D10-4937-360417633E45}"/>
              </a:ext>
            </a:extLst>
          </p:cNvPr>
          <p:cNvSpPr txBox="1"/>
          <p:nvPr/>
        </p:nvSpPr>
        <p:spPr>
          <a:xfrm>
            <a:off x="4455714" y="1214336"/>
            <a:ext cx="4534700" cy="34624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384048">
              <a:spcAft>
                <a:spcPts val="600"/>
              </a:spcAft>
            </a:pPr>
            <a:r>
              <a:rPr lang="en-US" sz="2400" kern="1200" dirty="0">
                <a:latin typeface="+mn-lt"/>
                <a:ea typeface="+mn-ea"/>
                <a:cs typeface="Calibri"/>
              </a:rPr>
              <a:t>Hospice</a:t>
            </a:r>
            <a:endParaRPr lang="en-US"/>
          </a:p>
          <a:p>
            <a:pPr marL="287655" indent="-287655" defTabSz="384048">
              <a:spcAft>
                <a:spcPts val="600"/>
              </a:spcAft>
              <a:buFont typeface="Arial"/>
              <a:buChar char="•"/>
            </a:pPr>
            <a:r>
              <a:rPr lang="en-US" sz="1600" kern="1200" dirty="0">
                <a:latin typeface="+mn-lt"/>
                <a:ea typeface="+mn-ea"/>
                <a:cs typeface="Calibri"/>
              </a:rPr>
              <a:t>Philosophy of care, not a physical place</a:t>
            </a:r>
            <a:endParaRPr lang="en-US" sz="1600" kern="1200" dirty="0">
              <a:latin typeface="+mn-lt"/>
              <a:cs typeface="Calibri"/>
            </a:endParaRPr>
          </a:p>
          <a:p>
            <a:pPr marL="287655" indent="-287655" defTabSz="384048">
              <a:spcAft>
                <a:spcPts val="600"/>
              </a:spcAft>
              <a:buFont typeface="Arial"/>
              <a:buChar char="•"/>
            </a:pPr>
            <a:r>
              <a:rPr lang="en-US" sz="1600" kern="1200" dirty="0">
                <a:latin typeface="+mn-lt"/>
                <a:ea typeface="+mn-ea"/>
                <a:cs typeface="Calibri"/>
              </a:rPr>
              <a:t>End of life care, prognosis 6 months or less if left to "natural course"</a:t>
            </a:r>
            <a:endParaRPr lang="en-US" sz="1600" kern="1200" dirty="0">
              <a:latin typeface="+mn-lt"/>
              <a:cs typeface="Calibri"/>
            </a:endParaRPr>
          </a:p>
          <a:p>
            <a:pPr marL="287655" indent="-287655" defTabSz="384048">
              <a:spcAft>
                <a:spcPts val="600"/>
              </a:spcAft>
              <a:buFont typeface="Arial"/>
              <a:buChar char="•"/>
            </a:pPr>
            <a:r>
              <a:rPr lang="en-US" sz="1600" kern="1200" dirty="0">
                <a:latin typeface="+mn-lt"/>
                <a:ea typeface="+mn-ea"/>
                <a:cs typeface="Calibri"/>
              </a:rPr>
              <a:t>Full symptom management (emotional, spiritual, physical) with no curative treatment of disease</a:t>
            </a:r>
            <a:endParaRPr lang="en-US" sz="1600" kern="1200" dirty="0">
              <a:latin typeface="+mn-lt"/>
              <a:cs typeface="Calibri"/>
            </a:endParaRPr>
          </a:p>
          <a:p>
            <a:pPr marL="287655" indent="-287655" defTabSz="384048">
              <a:spcAft>
                <a:spcPts val="600"/>
              </a:spcAft>
              <a:buFont typeface="Arial"/>
              <a:buChar char="•"/>
            </a:pPr>
            <a:r>
              <a:rPr lang="en-US" sz="1600" kern="1200" dirty="0">
                <a:latin typeface="+mn-lt"/>
                <a:ea typeface="+mn-ea"/>
                <a:cs typeface="Calibri"/>
              </a:rPr>
              <a:t>Medications assisting with comfort are </a:t>
            </a:r>
            <a:r>
              <a:rPr lang="en-US" sz="1600" dirty="0">
                <a:cs typeface="Calibri"/>
              </a:rPr>
              <a:t>allowed</a:t>
            </a:r>
            <a:endParaRPr lang="en-US" sz="1600" kern="1200" dirty="0">
              <a:latin typeface="+mn-lt"/>
              <a:cs typeface="Calibri"/>
            </a:endParaRPr>
          </a:p>
          <a:p>
            <a:pPr marL="287655" indent="-287655" defTabSz="384048">
              <a:spcAft>
                <a:spcPts val="600"/>
              </a:spcAft>
              <a:buFont typeface="Arial"/>
              <a:buChar char="•"/>
            </a:pPr>
            <a:r>
              <a:rPr lang="en-US" sz="1600" kern="1200" dirty="0">
                <a:latin typeface="+mn-lt"/>
                <a:ea typeface="+mn-ea"/>
                <a:cs typeface="Calibri"/>
              </a:rPr>
              <a:t>Focus on patient's circle of support</a:t>
            </a:r>
            <a:endParaRPr lang="en-US" sz="1600" kern="1200" dirty="0">
              <a:latin typeface="+mn-lt"/>
              <a:cs typeface="Calibri"/>
            </a:endParaRPr>
          </a:p>
          <a:p>
            <a:pPr marL="287655" indent="-287655" defTabSz="384048">
              <a:spcAft>
                <a:spcPts val="600"/>
              </a:spcAft>
              <a:buFont typeface="Arial"/>
              <a:buChar char="•"/>
            </a:pPr>
            <a:r>
              <a:rPr lang="en-US" sz="1600" kern="1200" dirty="0">
                <a:latin typeface="+mn-lt"/>
                <a:ea typeface="+mn-ea"/>
                <a:cs typeface="Calibri"/>
              </a:rPr>
              <a:t>Interdisciplinary team, including volunteers</a:t>
            </a:r>
            <a:endParaRPr lang="en-US" sz="1600" kern="1200" dirty="0">
              <a:latin typeface="+mn-lt"/>
              <a:cs typeface="Calibri"/>
            </a:endParaRPr>
          </a:p>
          <a:p>
            <a:pPr marL="287655" indent="-287655" defTabSz="384048">
              <a:spcAft>
                <a:spcPts val="600"/>
              </a:spcAft>
              <a:buFont typeface="Arial"/>
              <a:buChar char="•"/>
            </a:pPr>
            <a:r>
              <a:rPr lang="en-US" sz="1600" kern="1200" dirty="0">
                <a:latin typeface="+mn-lt"/>
                <a:ea typeface="+mn-ea"/>
                <a:cs typeface="Calibri"/>
              </a:rPr>
              <a:t>Aim to provide highest quality of life for as long as possible, does not seek to hasten death</a:t>
            </a:r>
            <a:endParaRPr lang="en-US" sz="1600" dirty="0">
              <a:cs typeface="Calibri"/>
            </a:endParaRPr>
          </a:p>
        </p:txBody>
      </p:sp>
      <p:sp>
        <p:nvSpPr>
          <p:cNvPr id="6" name="TextBox 5">
            <a:extLst>
              <a:ext uri="{FF2B5EF4-FFF2-40B4-BE49-F238E27FC236}">
                <a16:creationId xmlns:a16="http://schemas.microsoft.com/office/drawing/2014/main" id="{BBDFA85A-20AD-E2E2-89A4-46B683EDC05E}"/>
              </a:ext>
            </a:extLst>
          </p:cNvPr>
          <p:cNvSpPr txBox="1"/>
          <p:nvPr/>
        </p:nvSpPr>
        <p:spPr>
          <a:xfrm>
            <a:off x="1104231" y="729400"/>
            <a:ext cx="6935987" cy="4025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384048">
              <a:spcAft>
                <a:spcPts val="600"/>
              </a:spcAft>
            </a:pPr>
            <a:r>
              <a:rPr lang="en-US" sz="2000" i="1" kern="1200" dirty="0">
                <a:solidFill>
                  <a:schemeClr val="bg2">
                    <a:lumMod val="25000"/>
                  </a:schemeClr>
                </a:solidFill>
                <a:latin typeface="+mn-lt"/>
                <a:ea typeface="+mn-ea"/>
                <a:cs typeface="Calibri"/>
              </a:rPr>
              <a:t>All hospice is palliative care, but not all palliative care is hospice</a:t>
            </a:r>
            <a:endParaRPr lang="en-US" sz="2000" b="0" i="1" dirty="0">
              <a:solidFill>
                <a:schemeClr val="bg2">
                  <a:lumMod val="25000"/>
                </a:schemeClr>
              </a:solidFill>
            </a:endParaRPr>
          </a:p>
        </p:txBody>
      </p:sp>
    </p:spTree>
    <p:extLst>
      <p:ext uri="{BB962C8B-B14F-4D97-AF65-F5344CB8AC3E}">
        <p14:creationId xmlns:p14="http://schemas.microsoft.com/office/powerpoint/2010/main" val="1239964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290197"/>
            <a:ext cx="6927525" cy="891713"/>
          </a:xfrm>
        </p:spPr>
        <p:txBody>
          <a:bodyPr lIns="91440" tIns="45720" rIns="91440" bIns="45720" anchor="b">
            <a:normAutofit/>
          </a:bodyPr>
          <a:lstStyle/>
          <a:p>
            <a:pPr>
              <a:lnSpc>
                <a:spcPct val="90000"/>
              </a:lnSpc>
            </a:pPr>
            <a:r>
              <a:rPr lang="en-US" sz="2900">
                <a:latin typeface="Arial"/>
                <a:cs typeface="Arial"/>
              </a:rPr>
              <a:t>Select Bereavement Screening Tools</a:t>
            </a:r>
          </a:p>
        </p:txBody>
      </p:sp>
      <p:grpSp>
        <p:nvGrpSpPr>
          <p:cNvPr id="17" name="Group 1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498776"/>
            <a:ext cx="8771274" cy="586632"/>
            <a:chOff x="-2" y="1998368"/>
            <a:chExt cx="11695083" cy="782176"/>
          </a:xfrm>
        </p:grpSpPr>
        <p:sp>
          <p:nvSpPr>
            <p:cNvPr id="18" name="Rectangle 1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1108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1949631"/>
            <a:ext cx="7607751" cy="2576649"/>
          </a:xfrm>
        </p:spPr>
        <p:txBody>
          <a:bodyPr lIns="91440" tIns="45720" rIns="91440" bIns="45720" anchor="ctr">
            <a:normAutofit/>
          </a:bodyPr>
          <a:lstStyle/>
          <a:p>
            <a:pPr>
              <a:lnSpc>
                <a:spcPct val="90000"/>
              </a:lnSpc>
            </a:pPr>
            <a:r>
              <a:rPr lang="en-US" sz="1400">
                <a:latin typeface="Arial"/>
                <a:cs typeface="Arial"/>
              </a:rPr>
              <a:t>Prigerson Inventory of Complicated Grief (ICG), 19-item inventory to isolate symptoms of uncomplicated grief</a:t>
            </a:r>
          </a:p>
          <a:p>
            <a:pPr>
              <a:lnSpc>
                <a:spcPct val="90000"/>
              </a:lnSpc>
            </a:pPr>
            <a:r>
              <a:rPr lang="en-US" sz="1400">
                <a:latin typeface="Arial"/>
                <a:cs typeface="Arial"/>
              </a:rPr>
              <a:t>Brief Grief Questionnaire (BGQ), 5-item self-report or interview instrument for screening complicated grief developed for a study of individuals seeking support after the 9-11 terrorist attacks</a:t>
            </a:r>
            <a:endParaRPr lang="en-US" sz="1400"/>
          </a:p>
          <a:p>
            <a:pPr>
              <a:lnSpc>
                <a:spcPct val="90000"/>
              </a:lnSpc>
            </a:pPr>
            <a:r>
              <a:rPr lang="en-US" sz="1400">
                <a:latin typeface="Arial"/>
                <a:cs typeface="Arial"/>
              </a:rPr>
              <a:t>Prolonged Grief Disorder (PG-13-Revised) Scale, revision of Inventory of Complicated Grief (ICG) to 13-item scale to assess intensity of grief and to diagnose PGD according to proposed criteria (DSM-5-TR and ICD-11)</a:t>
            </a:r>
          </a:p>
          <a:p>
            <a:pPr>
              <a:lnSpc>
                <a:spcPct val="90000"/>
              </a:lnSpc>
            </a:pPr>
            <a:r>
              <a:rPr lang="en-US" sz="1400">
                <a:latin typeface="Arial"/>
                <a:cs typeface="Arial"/>
              </a:rPr>
              <a:t>Pandemic Grief Scale (PGS) is a self-report mental health screener of dysfunctional grief due to a COVID-19 loss</a:t>
            </a:r>
          </a:p>
          <a:p>
            <a:pPr>
              <a:lnSpc>
                <a:spcPct val="90000"/>
              </a:lnSpc>
            </a:pPr>
            <a:r>
              <a:rPr lang="en-US" sz="1400">
                <a:latin typeface="Arial"/>
                <a:cs typeface="Arial"/>
              </a:rPr>
              <a:t>Grief Impairment Scale or GIS,  5-item screening instrument to assess the impact of loss on cognitive, behavioral, health, social role and interpersonal domains</a:t>
            </a:r>
          </a:p>
        </p:txBody>
      </p:sp>
    </p:spTree>
    <p:extLst>
      <p:ext uri="{BB962C8B-B14F-4D97-AF65-F5344CB8AC3E}">
        <p14:creationId xmlns:p14="http://schemas.microsoft.com/office/powerpoint/2010/main" val="3873303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183A3-9A36-E7D8-92CE-A70FCB898915}"/>
              </a:ext>
            </a:extLst>
          </p:cNvPr>
          <p:cNvSpPr>
            <a:spLocks noGrp="1"/>
          </p:cNvSpPr>
          <p:nvPr>
            <p:ph type="title"/>
          </p:nvPr>
        </p:nvSpPr>
        <p:spPr>
          <a:xfrm>
            <a:off x="483798" y="1097280"/>
            <a:ext cx="2847230" cy="2018211"/>
          </a:xfrm>
        </p:spPr>
        <p:txBody>
          <a:bodyPr vert="horz" lIns="91440" tIns="45720" rIns="91440" bIns="45720" rtlCol="0" anchor="t">
            <a:normAutofit/>
          </a:bodyPr>
          <a:lstStyle/>
          <a:p>
            <a:pPr algn="l" defTabSz="914400">
              <a:lnSpc>
                <a:spcPct val="90000"/>
              </a:lnSpc>
              <a:spcAft>
                <a:spcPts val="800"/>
              </a:spcAft>
            </a:pPr>
            <a:r>
              <a:rPr lang="en-US" sz="2000" kern="1200">
                <a:solidFill>
                  <a:schemeClr val="tx1"/>
                </a:solidFill>
                <a:latin typeface="+mj-lt"/>
                <a:ea typeface="+mj-ea"/>
                <a:cs typeface="+mj-cs"/>
              </a:rPr>
              <a:t>Cultural Considerations</a:t>
            </a:r>
            <a:br>
              <a:rPr lang="en-US" sz="2000" kern="1200">
                <a:solidFill>
                  <a:schemeClr val="tx1"/>
                </a:solidFill>
                <a:latin typeface="+mj-lt"/>
                <a:ea typeface="+mj-ea"/>
                <a:cs typeface="+mj-cs"/>
              </a:rPr>
            </a:br>
            <a:br>
              <a:rPr lang="en-US" sz="2000" kern="1200">
                <a:solidFill>
                  <a:schemeClr val="tx1"/>
                </a:solidFill>
                <a:latin typeface="+mj-lt"/>
                <a:ea typeface="+mj-ea"/>
                <a:cs typeface="+mj-cs"/>
              </a:rPr>
            </a:br>
            <a:r>
              <a:rPr lang="en-US" sz="2000" i="1" kern="1200">
                <a:solidFill>
                  <a:schemeClr val="tx1"/>
                </a:solidFill>
                <a:latin typeface="+mj-lt"/>
                <a:ea typeface="+mj-ea"/>
                <a:cs typeface="+mj-cs"/>
              </a:rPr>
              <a:t>Grief is a common denominator...the expression of grief is not.</a:t>
            </a:r>
            <a:endParaRPr lang="en-US" sz="2000" kern="1200">
              <a:solidFill>
                <a:schemeClr val="tx1"/>
              </a:solidFill>
              <a:latin typeface="+mj-lt"/>
              <a:ea typeface="+mj-ea"/>
              <a:cs typeface="+mj-cs"/>
            </a:endParaRPr>
          </a:p>
        </p:txBody>
      </p:sp>
      <p:grpSp>
        <p:nvGrpSpPr>
          <p:cNvPr id="24" name="Group 23">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3311434"/>
            <a:ext cx="8986749" cy="1565846"/>
            <a:chOff x="143163" y="5763486"/>
            <a:chExt cx="11982332" cy="739555"/>
          </a:xfrm>
        </p:grpSpPr>
        <p:sp>
          <p:nvSpPr>
            <p:cNvPr id="25" name="Rectangle 2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440871"/>
            <a:ext cx="4878975" cy="426175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841C812-9BDE-A5C3-F2CB-4B96EF3EE045}"/>
              </a:ext>
            </a:extLst>
          </p:cNvPr>
          <p:cNvSpPr txBox="1"/>
          <p:nvPr/>
        </p:nvSpPr>
        <p:spPr>
          <a:xfrm>
            <a:off x="3848794" y="622267"/>
            <a:ext cx="4661490" cy="390816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400050" indent="-228600" defTabSz="914400">
              <a:lnSpc>
                <a:spcPct val="90000"/>
              </a:lnSpc>
              <a:spcAft>
                <a:spcPts val="300"/>
              </a:spcAft>
              <a:buFont typeface="Arial" panose="020B0604020202020204" pitchFamily="34" charset="0"/>
              <a:buChar char="•"/>
            </a:pPr>
            <a:r>
              <a:rPr lang="en-US" dirty="0"/>
              <a:t>Collective, community, family, or individual experience</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Language to describe loss</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Support providers (family, friends, faith and religious community/leaders, therapist)</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Sense of familial duty or sacrifice</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Faith, spirituality, philosophy, or atheism/agnosticism</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Access to resources</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Views on loss/dying/death and what comes next</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Norms about how to express grief (stoic, emotional)</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Outward expression may differ from internal experience</a:t>
            </a:r>
            <a:endParaRPr lang="en-US">
              <a:cs typeface="Calibri"/>
            </a:endParaRPr>
          </a:p>
        </p:txBody>
      </p:sp>
    </p:spTree>
    <p:extLst>
      <p:ext uri="{BB962C8B-B14F-4D97-AF65-F5344CB8AC3E}">
        <p14:creationId xmlns:p14="http://schemas.microsoft.com/office/powerpoint/2010/main" val="1568525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755331" y="1999637"/>
            <a:ext cx="4395038" cy="395784"/>
            <a:chOff x="6081624" y="1998368"/>
            <a:chExt cx="5613457" cy="782175"/>
          </a:xfrm>
          <a:solidFill>
            <a:schemeClr val="accent4"/>
          </a:solidFill>
        </p:grpSpPr>
        <p:sp>
          <p:nvSpPr>
            <p:cNvPr id="30" name="Rectangle 29">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92189"/>
            <a:ext cx="8333796" cy="40959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4568" y="928560"/>
            <a:ext cx="3532009" cy="722215"/>
          </a:xfrm>
        </p:spPr>
        <p:txBody>
          <a:bodyPr anchor="b">
            <a:normAutofit/>
          </a:bodyPr>
          <a:lstStyle/>
          <a:p>
            <a:pPr>
              <a:lnSpc>
                <a:spcPct val="90000"/>
              </a:lnSpc>
            </a:pPr>
            <a:r>
              <a:rPr lang="en-US" sz="2200"/>
              <a:t>Supporting Someone Who is Grieving</a:t>
            </a:r>
          </a:p>
        </p:txBody>
      </p:sp>
      <p:sp>
        <p:nvSpPr>
          <p:cNvPr id="35" name="Rectangle 34">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4913" y="1779127"/>
            <a:ext cx="329184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5552" y="1881078"/>
            <a:ext cx="3532008" cy="2724370"/>
          </a:xfrm>
        </p:spPr>
        <p:txBody>
          <a:bodyPr lIns="91440" tIns="45720" rIns="91440" bIns="45720" anchor="ctr">
            <a:normAutofit/>
          </a:bodyPr>
          <a:lstStyle/>
          <a:p>
            <a:pPr>
              <a:lnSpc>
                <a:spcPct val="90000"/>
              </a:lnSpc>
            </a:pPr>
            <a:r>
              <a:rPr lang="en-US" altLang="en-US" sz="1300">
                <a:latin typeface="Arial"/>
                <a:cs typeface="Arial"/>
              </a:rPr>
              <a:t>Use appropriate and concise language (actualizing the death)</a:t>
            </a:r>
            <a:endParaRPr lang="en-US" altLang="en-US" sz="1300"/>
          </a:p>
          <a:p>
            <a:pPr>
              <a:lnSpc>
                <a:spcPct val="90000"/>
              </a:lnSpc>
            </a:pPr>
            <a:r>
              <a:rPr lang="en-US" altLang="en-US" sz="1300">
                <a:latin typeface="Arial"/>
                <a:cs typeface="Arial"/>
              </a:rPr>
              <a:t>Allow time, do not set limits on the grief experience </a:t>
            </a:r>
            <a:endParaRPr lang="en-US" altLang="en-US" sz="1300">
              <a:latin typeface="Calibri"/>
              <a:cs typeface="Calibri"/>
            </a:endParaRPr>
          </a:p>
          <a:p>
            <a:pPr>
              <a:lnSpc>
                <a:spcPct val="90000"/>
              </a:lnSpc>
            </a:pPr>
            <a:r>
              <a:rPr lang="en-US" altLang="en-US" sz="1300">
                <a:latin typeface="Arial"/>
                <a:cs typeface="Arial"/>
              </a:rPr>
              <a:t>Explore transformation and growth over time</a:t>
            </a:r>
            <a:endParaRPr lang="en-US" altLang="en-US" sz="1300">
              <a:cs typeface="Calibri"/>
            </a:endParaRPr>
          </a:p>
          <a:p>
            <a:pPr>
              <a:lnSpc>
                <a:spcPct val="90000"/>
              </a:lnSpc>
            </a:pPr>
            <a:r>
              <a:rPr lang="en-US" altLang="en-US" sz="1300">
                <a:latin typeface="Arial"/>
                <a:cs typeface="Arial"/>
              </a:rPr>
              <a:t>Encourage the identification, expression, and experience of all feelings</a:t>
            </a:r>
            <a:endParaRPr lang="en-US" altLang="en-US" sz="1300"/>
          </a:p>
          <a:p>
            <a:pPr>
              <a:lnSpc>
                <a:spcPct val="90000"/>
              </a:lnSpc>
            </a:pPr>
            <a:r>
              <a:rPr lang="en-US" altLang="en-US" sz="1300">
                <a:latin typeface="Arial"/>
                <a:cs typeface="Arial"/>
              </a:rPr>
              <a:t>Encourage adaptation to living without the deceased and finding meaning in the death, one’s own life and the future</a:t>
            </a:r>
            <a:endParaRPr lang="en-US" altLang="en-US" sz="1300"/>
          </a:p>
        </p:txBody>
      </p:sp>
      <p:pic>
        <p:nvPicPr>
          <p:cNvPr id="4" name="Picture 3" descr="Good Grief Support Isn't Just a One Time Thing - Whats your Grief">
            <a:extLst>
              <a:ext uri="{FF2B5EF4-FFF2-40B4-BE49-F238E27FC236}">
                <a16:creationId xmlns:a16="http://schemas.microsoft.com/office/drawing/2014/main" id="{4532F3CC-2668-166A-EE5A-8631ECBF161E}"/>
              </a:ext>
            </a:extLst>
          </p:cNvPr>
          <p:cNvPicPr>
            <a:picLocks noChangeAspect="1"/>
          </p:cNvPicPr>
          <p:nvPr/>
        </p:nvPicPr>
        <p:blipFill rotWithShape="1">
          <a:blip r:embed="rId3"/>
          <a:srcRect l="21954" r="24071" b="2"/>
          <a:stretch/>
        </p:blipFill>
        <p:spPr>
          <a:xfrm>
            <a:off x="4903774" y="1037803"/>
            <a:ext cx="3696824" cy="3567653"/>
          </a:xfrm>
          <a:prstGeom prst="rect">
            <a:avLst/>
          </a:prstGeom>
        </p:spPr>
      </p:pic>
    </p:spTree>
    <p:extLst>
      <p:ext uri="{BB962C8B-B14F-4D97-AF65-F5344CB8AC3E}">
        <p14:creationId xmlns:p14="http://schemas.microsoft.com/office/powerpoint/2010/main" val="135050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A5669F-89A0-4966-AF89-2E29C937CA3F}"/>
              </a:ext>
            </a:extLst>
          </p:cNvPr>
          <p:cNvSpPr>
            <a:spLocks noGrp="1"/>
          </p:cNvSpPr>
          <p:nvPr>
            <p:ph type="title"/>
          </p:nvPr>
        </p:nvSpPr>
        <p:spPr>
          <a:xfrm>
            <a:off x="628650" y="417746"/>
            <a:ext cx="7886700" cy="850270"/>
          </a:xfrm>
        </p:spPr>
        <p:txBody>
          <a:bodyPr lIns="91440" tIns="45720" rIns="91440" bIns="45720">
            <a:normAutofit/>
          </a:bodyPr>
          <a:lstStyle/>
          <a:p>
            <a:r>
              <a:rPr lang="en-US" sz="3900">
                <a:latin typeface="Arial"/>
                <a:cs typeface="Arial"/>
              </a:rPr>
              <a:t>Objectives</a:t>
            </a:r>
            <a:endParaRPr lang="en-US" sz="3900"/>
          </a:p>
        </p:txBody>
      </p:sp>
      <p:graphicFrame>
        <p:nvGraphicFramePr>
          <p:cNvPr id="5" name="Content Placeholder 2">
            <a:extLst>
              <a:ext uri="{FF2B5EF4-FFF2-40B4-BE49-F238E27FC236}">
                <a16:creationId xmlns:a16="http://schemas.microsoft.com/office/drawing/2014/main" id="{E3337168-FE33-39F1-1781-271DEB1B06B9}"/>
              </a:ext>
            </a:extLst>
          </p:cNvPr>
          <p:cNvGraphicFramePr>
            <a:graphicFrameLocks noGrp="1"/>
          </p:cNvGraphicFramePr>
          <p:nvPr>
            <p:ph idx="1"/>
            <p:extLst>
              <p:ext uri="{D42A27DB-BD31-4B8C-83A1-F6EECF244321}">
                <p14:modId xmlns:p14="http://schemas.microsoft.com/office/powerpoint/2010/main" val="2419521173"/>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3553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2188" y="-58641"/>
            <a:ext cx="8677747" cy="973836"/>
          </a:xfrm>
        </p:spPr>
        <p:txBody>
          <a:bodyPr lIns="91440" tIns="45720" rIns="91440" bIns="45720" anchor="b">
            <a:normAutofit/>
          </a:bodyPr>
          <a:lstStyle/>
          <a:p>
            <a:pPr>
              <a:lnSpc>
                <a:spcPct val="90000"/>
              </a:lnSpc>
            </a:pPr>
            <a:r>
              <a:rPr lang="en-US" sz="3100">
                <a:latin typeface="Arial"/>
                <a:cs typeface="Arial"/>
              </a:rPr>
              <a:t>Recognize Potential Communication Barriers</a:t>
            </a:r>
          </a:p>
        </p:txBody>
      </p:sp>
      <p:sp>
        <p:nvSpPr>
          <p:cNvPr id="37" name="Rectangle 3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499133"/>
            <a:ext cx="8590945" cy="5862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20099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856" y="2023852"/>
            <a:ext cx="4266556" cy="2885451"/>
          </a:xfrm>
        </p:spPr>
        <p:txBody>
          <a:bodyPr lIns="91440" tIns="45720" rIns="91440" bIns="45720" anchor="ctr">
            <a:noAutofit/>
          </a:bodyPr>
          <a:lstStyle/>
          <a:p>
            <a:pPr>
              <a:lnSpc>
                <a:spcPct val="90000"/>
              </a:lnSpc>
            </a:pPr>
            <a:r>
              <a:rPr lang="en-US" sz="1400" dirty="0">
                <a:latin typeface="Arial"/>
                <a:cs typeface="Arial"/>
              </a:rPr>
              <a:t>Cultural misunderstandings, including language, family system/structure, decision-making process, accepted medical strategies/expectations, bias (perceived or otherwise)</a:t>
            </a:r>
            <a:endParaRPr lang="en-US" sz="1400" dirty="0">
              <a:cs typeface="Calibri"/>
            </a:endParaRPr>
          </a:p>
          <a:p>
            <a:pPr>
              <a:lnSpc>
                <a:spcPct val="90000"/>
              </a:lnSpc>
            </a:pPr>
            <a:r>
              <a:rPr lang="en-US" sz="1400" dirty="0">
                <a:latin typeface="Arial"/>
                <a:cs typeface="Arial"/>
              </a:rPr>
              <a:t>Denial or disagreement</a:t>
            </a:r>
          </a:p>
          <a:p>
            <a:pPr>
              <a:lnSpc>
                <a:spcPct val="90000"/>
              </a:lnSpc>
            </a:pPr>
            <a:r>
              <a:rPr lang="en-US" sz="1400" dirty="0">
                <a:latin typeface="Arial"/>
                <a:cs typeface="Arial"/>
              </a:rPr>
              <a:t>Emotion, including fear, guilt, and injustice</a:t>
            </a:r>
          </a:p>
          <a:p>
            <a:pPr>
              <a:lnSpc>
                <a:spcPct val="90000"/>
              </a:lnSpc>
            </a:pPr>
            <a:r>
              <a:rPr lang="en-US" sz="1400" dirty="0">
                <a:latin typeface="Arial"/>
                <a:cs typeface="Arial"/>
              </a:rPr>
              <a:t>Education level, health literacy, previous experience with medical system</a:t>
            </a:r>
            <a:endParaRPr lang="en-US" sz="1400" dirty="0">
              <a:cs typeface="Calibri"/>
            </a:endParaRPr>
          </a:p>
          <a:p>
            <a:pPr>
              <a:lnSpc>
                <a:spcPct val="90000"/>
              </a:lnSpc>
            </a:pPr>
            <a:r>
              <a:rPr lang="en-US" sz="1400" dirty="0">
                <a:latin typeface="Arial"/>
                <a:cs typeface="Arial"/>
              </a:rPr>
              <a:t>Language, including use of medical jargon or technical terms</a:t>
            </a:r>
          </a:p>
          <a:p>
            <a:pPr>
              <a:lnSpc>
                <a:spcPct val="90000"/>
              </a:lnSpc>
            </a:pPr>
            <a:r>
              <a:rPr lang="en-US" sz="1400" dirty="0">
                <a:latin typeface="Arial"/>
                <a:cs typeface="Arial"/>
              </a:rPr>
              <a:t>Access to resources, especially those that may result in barriers to treatment or support</a:t>
            </a:r>
          </a:p>
          <a:p>
            <a:pPr>
              <a:lnSpc>
                <a:spcPct val="90000"/>
              </a:lnSpc>
            </a:pPr>
            <a:r>
              <a:rPr lang="en-US" sz="1400" dirty="0">
                <a:latin typeface="Arial"/>
                <a:cs typeface="Arial"/>
              </a:rPr>
              <a:t>Other underlying issues</a:t>
            </a:r>
          </a:p>
          <a:p>
            <a:pPr>
              <a:lnSpc>
                <a:spcPct val="90000"/>
              </a:lnSpc>
            </a:pPr>
            <a:endParaRPr lang="en-US" sz="1400" dirty="0">
              <a:cs typeface="Calibri"/>
            </a:endParaRPr>
          </a:p>
          <a:p>
            <a:pPr>
              <a:lnSpc>
                <a:spcPct val="90000"/>
              </a:lnSpc>
            </a:pPr>
            <a:endParaRPr lang="en-US" sz="1400" dirty="0">
              <a:cs typeface="Calibri"/>
            </a:endParaRPr>
          </a:p>
        </p:txBody>
      </p:sp>
      <p:pic>
        <p:nvPicPr>
          <p:cNvPr id="4" name="Picture 3" descr="Cartoon of a dog and a cat holding signs&#10;&#10;Description automatically generated">
            <a:extLst>
              <a:ext uri="{FF2B5EF4-FFF2-40B4-BE49-F238E27FC236}">
                <a16:creationId xmlns:a16="http://schemas.microsoft.com/office/drawing/2014/main" id="{1B0C1CAD-BF4B-077C-52BA-C931EEB55D30}"/>
              </a:ext>
            </a:extLst>
          </p:cNvPr>
          <p:cNvPicPr>
            <a:picLocks noChangeAspect="1"/>
          </p:cNvPicPr>
          <p:nvPr/>
        </p:nvPicPr>
        <p:blipFill rotWithShape="1">
          <a:blip r:embed="rId3"/>
          <a:srcRect r="1" b="14993"/>
          <a:stretch/>
        </p:blipFill>
        <p:spPr>
          <a:xfrm>
            <a:off x="4433649" y="1863191"/>
            <a:ext cx="3862707" cy="2785683"/>
          </a:xfrm>
          <a:prstGeom prst="rect">
            <a:avLst/>
          </a:prstGeom>
        </p:spPr>
      </p:pic>
      <p:sp>
        <p:nvSpPr>
          <p:cNvPr id="39" name="Rectangle 3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1030" y="1734770"/>
            <a:ext cx="586275"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87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417746"/>
            <a:ext cx="7886700" cy="850270"/>
          </a:xfrm>
        </p:spPr>
        <p:txBody>
          <a:bodyPr>
            <a:normAutofit/>
          </a:bodyPr>
          <a:lstStyle/>
          <a:p>
            <a:r>
              <a:rPr lang="en-US" sz="3900"/>
              <a:t>Bereavement Support</a:t>
            </a:r>
          </a:p>
        </p:txBody>
      </p:sp>
      <p:graphicFrame>
        <p:nvGraphicFramePr>
          <p:cNvPr id="5" name="Content Placeholder 2">
            <a:extLst>
              <a:ext uri="{FF2B5EF4-FFF2-40B4-BE49-F238E27FC236}">
                <a16:creationId xmlns:a16="http://schemas.microsoft.com/office/drawing/2014/main" id="{AC67DD1E-9FD4-89F9-9BC1-F37D2A72D58A}"/>
              </a:ext>
            </a:extLst>
          </p:cNvPr>
          <p:cNvGraphicFramePr>
            <a:graphicFrameLocks noGrp="1"/>
          </p:cNvGraphicFramePr>
          <p:nvPr>
            <p:ph idx="1"/>
            <p:extLst>
              <p:ext uri="{D42A27DB-BD31-4B8C-83A1-F6EECF244321}">
                <p14:modId xmlns:p14="http://schemas.microsoft.com/office/powerpoint/2010/main" val="1805685338"/>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4188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610112"/>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6234" y="262248"/>
            <a:ext cx="4384178" cy="1228782"/>
          </a:xfrm>
        </p:spPr>
        <p:txBody>
          <a:bodyPr anchor="b">
            <a:normAutofit/>
          </a:bodyPr>
          <a:lstStyle/>
          <a:p>
            <a:r>
              <a:rPr lang="en-US" sz="3600"/>
              <a:t>Interventions and Strategies</a:t>
            </a:r>
          </a:p>
        </p:txBody>
      </p:sp>
      <p:sp>
        <p:nvSpPr>
          <p:cNvPr id="3" name="Content Placeholder 2"/>
          <p:cNvSpPr>
            <a:spLocks noGrp="1"/>
          </p:cNvSpPr>
          <p:nvPr>
            <p:ph idx="1"/>
          </p:nvPr>
        </p:nvSpPr>
        <p:spPr>
          <a:xfrm>
            <a:off x="84732" y="1609221"/>
            <a:ext cx="5135363" cy="2854120"/>
          </a:xfrm>
        </p:spPr>
        <p:txBody>
          <a:bodyPr lIns="91440" tIns="45720" rIns="91440" bIns="45720" anchor="ctr">
            <a:noAutofit/>
          </a:bodyPr>
          <a:lstStyle/>
          <a:p>
            <a:pPr>
              <a:lnSpc>
                <a:spcPct val="90000"/>
              </a:lnSpc>
            </a:pPr>
            <a:r>
              <a:rPr lang="en-US" altLang="en-US" sz="1600" dirty="0">
                <a:latin typeface="Corbel"/>
                <a:cs typeface="Arial"/>
              </a:rPr>
              <a:t>Listen, sometimes it is helpful to be quiet</a:t>
            </a:r>
            <a:endParaRPr lang="en-US" sz="1600">
              <a:latin typeface="Corbel"/>
              <a:cs typeface="Calibri"/>
            </a:endParaRPr>
          </a:p>
          <a:p>
            <a:pPr>
              <a:lnSpc>
                <a:spcPct val="90000"/>
              </a:lnSpc>
            </a:pPr>
            <a:r>
              <a:rPr lang="en-US" altLang="en-US" sz="1600" dirty="0">
                <a:latin typeface="Corbel"/>
                <a:cs typeface="Arial"/>
              </a:rPr>
              <a:t>Be compassionate and empathetic, remember that this is the person’s experience to live with</a:t>
            </a:r>
            <a:endParaRPr lang="en-US" sz="1600">
              <a:latin typeface="Corbel"/>
              <a:cs typeface="Calibri"/>
            </a:endParaRPr>
          </a:p>
          <a:p>
            <a:pPr>
              <a:lnSpc>
                <a:spcPct val="90000"/>
              </a:lnSpc>
            </a:pPr>
            <a:r>
              <a:rPr lang="en-US" altLang="en-US" sz="1600" dirty="0">
                <a:latin typeface="Corbel"/>
                <a:cs typeface="Arial"/>
              </a:rPr>
              <a:t>Use an informed biopsychosocial, strengths-based approach to empower the person to ask for help</a:t>
            </a:r>
            <a:endParaRPr lang="en-US" sz="1600">
              <a:latin typeface="Corbel"/>
              <a:cs typeface="Arial"/>
            </a:endParaRPr>
          </a:p>
          <a:p>
            <a:pPr>
              <a:lnSpc>
                <a:spcPct val="90000"/>
              </a:lnSpc>
            </a:pPr>
            <a:r>
              <a:rPr lang="en-US" altLang="en-US" sz="1600" dirty="0">
                <a:latin typeface="Corbel"/>
                <a:cs typeface="Arial"/>
              </a:rPr>
              <a:t>Customize interventions to the person’s background, gender, resources, and needs (as defined by the person)</a:t>
            </a:r>
          </a:p>
          <a:p>
            <a:pPr>
              <a:lnSpc>
                <a:spcPct val="90000"/>
              </a:lnSpc>
            </a:pPr>
            <a:r>
              <a:rPr lang="en-US" altLang="en-US" sz="1600" dirty="0">
                <a:latin typeface="Corbel"/>
                <a:cs typeface="Arial"/>
              </a:rPr>
              <a:t>Consider coping style, personality, previous losses, access to and availability of support resources, as well as medical, psychiatric, and trauma history</a:t>
            </a:r>
            <a:endParaRPr lang="en-US" sz="1600">
              <a:latin typeface="Corbel"/>
              <a:cs typeface="Arial"/>
            </a:endParaRPr>
          </a:p>
        </p:txBody>
      </p:sp>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252176" y="208434"/>
            <a:ext cx="393192"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1585" y="299756"/>
            <a:ext cx="3485526" cy="43574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cartoon figures holding puzzle pieces&#10;&#10;Description automatically generated">
            <a:extLst>
              <a:ext uri="{FF2B5EF4-FFF2-40B4-BE49-F238E27FC236}">
                <a16:creationId xmlns:a16="http://schemas.microsoft.com/office/drawing/2014/main" id="{4702607C-0B85-A5DD-E7D5-947FA41116D6}"/>
              </a:ext>
            </a:extLst>
          </p:cNvPr>
          <p:cNvPicPr>
            <a:picLocks noChangeAspect="1"/>
          </p:cNvPicPr>
          <p:nvPr/>
        </p:nvPicPr>
        <p:blipFill rotWithShape="1">
          <a:blip r:embed="rId3"/>
          <a:srcRect l="16045" r="11908" b="1"/>
          <a:stretch/>
        </p:blipFill>
        <p:spPr>
          <a:xfrm>
            <a:off x="5566029" y="470965"/>
            <a:ext cx="3176637" cy="4015030"/>
          </a:xfrm>
          <a:prstGeom prst="rect">
            <a:avLst/>
          </a:prstGeom>
        </p:spPr>
      </p:pic>
      <p:sp>
        <p:nvSpPr>
          <p:cNvPr id="29" name="Rectangle 28">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30639" y="4598919"/>
            <a:ext cx="393192"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458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095CEB3-616F-9721-A3AC-AAA072B4DEA5}"/>
              </a:ext>
            </a:extLst>
          </p:cNvPr>
          <p:cNvSpPr txBox="1"/>
          <p:nvPr/>
        </p:nvSpPr>
        <p:spPr>
          <a:xfrm>
            <a:off x="606478" y="290197"/>
            <a:ext cx="6927525" cy="89171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3500" kern="1200">
                <a:solidFill>
                  <a:schemeClr val="tx1"/>
                </a:solidFill>
                <a:latin typeface="+mj-lt"/>
                <a:ea typeface="+mj-ea"/>
                <a:cs typeface="+mj-cs"/>
              </a:rPr>
              <a:t>Interventions and Strategies Cont'd</a:t>
            </a:r>
            <a:endParaRPr lang="en-US" sz="3500" b="0" kern="1200">
              <a:solidFill>
                <a:schemeClr val="tx1"/>
              </a:solidFill>
              <a:latin typeface="+mj-lt"/>
              <a:ea typeface="+mj-ea"/>
              <a:cs typeface="+mj-cs"/>
            </a:endParaRPr>
          </a:p>
        </p:txBody>
      </p:sp>
      <p:grpSp>
        <p:nvGrpSpPr>
          <p:cNvPr id="57" name="Group 5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498776"/>
            <a:ext cx="8771274" cy="586632"/>
            <a:chOff x="-2" y="1998368"/>
            <a:chExt cx="11695083" cy="782176"/>
          </a:xfrm>
        </p:grpSpPr>
        <p:sp>
          <p:nvSpPr>
            <p:cNvPr id="58" name="Rectangle 5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ectangle 6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1108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2"/>
          <p:cNvSpPr>
            <a:spLocks noGrp="1"/>
          </p:cNvSpPr>
          <p:nvPr>
            <p:ph idx="1"/>
          </p:nvPr>
        </p:nvSpPr>
        <p:spPr>
          <a:xfrm>
            <a:off x="595245" y="1949631"/>
            <a:ext cx="7607751" cy="2576649"/>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altLang="en-US" sz="1800"/>
              <a:t>Be mindful of timing (assistance too early/too late reduces effectiveness)</a:t>
            </a:r>
            <a:endParaRPr lang="en-US" sz="1800"/>
          </a:p>
          <a:p>
            <a:pPr indent="-228600" defTabSz="914400">
              <a:lnSpc>
                <a:spcPct val="90000"/>
              </a:lnSpc>
              <a:buFont typeface="Arial" panose="020B0604020202020204" pitchFamily="34" charset="0"/>
              <a:buChar char="•"/>
            </a:pPr>
            <a:r>
              <a:rPr lang="en-US" altLang="en-US" sz="1800"/>
              <a:t>Develop follow-up that is appropriate to the needs of the bereaved and follows best practices (programs with cut-offs are less effective than those with less frequent and longer term contact)</a:t>
            </a:r>
            <a:endParaRPr lang="en-US" sz="1800"/>
          </a:p>
          <a:p>
            <a:pPr indent="-228600" defTabSz="914400">
              <a:lnSpc>
                <a:spcPct val="90000"/>
              </a:lnSpc>
              <a:buFont typeface="Arial" panose="020B0604020202020204" pitchFamily="34" charset="0"/>
              <a:buChar char="•"/>
            </a:pPr>
            <a:r>
              <a:rPr lang="en-US" altLang="en-US" sz="1800"/>
              <a:t>Use initial contact to develop rapport and provide psychoeducation allowing the bereaved to take the lead</a:t>
            </a:r>
            <a:endParaRPr lang="en-US" sz="1800"/>
          </a:p>
          <a:p>
            <a:pPr indent="-228600" defTabSz="914400">
              <a:lnSpc>
                <a:spcPct val="90000"/>
              </a:lnSpc>
              <a:buFont typeface="Arial" panose="020B0604020202020204" pitchFamily="34" charset="0"/>
              <a:buChar char="•"/>
            </a:pPr>
            <a:r>
              <a:rPr lang="en-US" altLang="en-US" sz="1800"/>
              <a:t>Develop a strategy for identifying and engaging “high-risk” mourners</a:t>
            </a:r>
          </a:p>
        </p:txBody>
      </p:sp>
    </p:spTree>
    <p:extLst>
      <p:ext uri="{BB962C8B-B14F-4D97-AF65-F5344CB8AC3E}">
        <p14:creationId xmlns:p14="http://schemas.microsoft.com/office/powerpoint/2010/main" val="2406464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610112"/>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6234" y="262248"/>
            <a:ext cx="4384178" cy="1228782"/>
          </a:xfrm>
        </p:spPr>
        <p:txBody>
          <a:bodyPr lIns="91440" tIns="45720" rIns="91440" bIns="45720" anchor="b">
            <a:normAutofit/>
          </a:bodyPr>
          <a:lstStyle/>
          <a:p>
            <a:r>
              <a:rPr lang="en-US" sz="3600">
                <a:latin typeface="Arial"/>
                <a:cs typeface="Arial"/>
              </a:rPr>
              <a:t>Target Demoralization</a:t>
            </a:r>
          </a:p>
        </p:txBody>
      </p:sp>
      <p:sp>
        <p:nvSpPr>
          <p:cNvPr id="3" name="Content Placeholder 2"/>
          <p:cNvSpPr>
            <a:spLocks noGrp="1"/>
          </p:cNvSpPr>
          <p:nvPr>
            <p:ph idx="1"/>
          </p:nvPr>
        </p:nvSpPr>
        <p:spPr>
          <a:xfrm>
            <a:off x="32778" y="1750241"/>
            <a:ext cx="5380291" cy="2638880"/>
          </a:xfrm>
        </p:spPr>
        <p:txBody>
          <a:bodyPr lIns="91440" tIns="45720" rIns="91440" bIns="45720" anchor="ctr">
            <a:noAutofit/>
          </a:bodyPr>
          <a:lstStyle/>
          <a:p>
            <a:pPr>
              <a:lnSpc>
                <a:spcPct val="90000"/>
              </a:lnSpc>
            </a:pPr>
            <a:r>
              <a:rPr lang="en-US" sz="1400" dirty="0">
                <a:latin typeface="Corbel"/>
                <a:cs typeface="Arial"/>
              </a:rPr>
              <a:t>Demoralization: despair, helplessness, sense of isolation experienced through illness, treatment, and terminal prognosis</a:t>
            </a:r>
            <a:endParaRPr lang="en-US" sz="1400">
              <a:latin typeface="Corbel"/>
            </a:endParaRPr>
          </a:p>
          <a:p>
            <a:pPr>
              <a:lnSpc>
                <a:spcPct val="90000"/>
              </a:lnSpc>
            </a:pPr>
            <a:r>
              <a:rPr lang="en-US" sz="1400" dirty="0">
                <a:latin typeface="Corbel"/>
                <a:cs typeface="Arial"/>
              </a:rPr>
              <a:t>Acknowledge and ameliorate emotional or physical stressors</a:t>
            </a:r>
            <a:endParaRPr lang="en-US" sz="1400">
              <a:latin typeface="Corbel"/>
              <a:cs typeface="Calibri"/>
            </a:endParaRPr>
          </a:p>
          <a:p>
            <a:pPr>
              <a:lnSpc>
                <a:spcPct val="90000"/>
              </a:lnSpc>
            </a:pPr>
            <a:r>
              <a:rPr lang="en-US" sz="1400" dirty="0">
                <a:latin typeface="Corbel"/>
                <a:cs typeface="Arial"/>
              </a:rPr>
              <a:t>Normalize patient’s stress response by acknowledge suffering and seeking to enhance and support dignity</a:t>
            </a:r>
            <a:endParaRPr lang="en-US" sz="1400">
              <a:latin typeface="Corbel"/>
              <a:cs typeface="Calibri"/>
            </a:endParaRPr>
          </a:p>
          <a:p>
            <a:pPr>
              <a:lnSpc>
                <a:spcPct val="90000"/>
              </a:lnSpc>
            </a:pPr>
            <a:r>
              <a:rPr lang="en-US" sz="1400" dirty="0">
                <a:latin typeface="Corbel"/>
                <a:cs typeface="Arial"/>
              </a:rPr>
              <a:t>Use bedside interviewing to discern existential and other major concerns and vulnerabilities</a:t>
            </a:r>
            <a:endParaRPr lang="en-US" sz="1400">
              <a:latin typeface="Corbel"/>
            </a:endParaRPr>
          </a:p>
          <a:p>
            <a:pPr>
              <a:lnSpc>
                <a:spcPct val="90000"/>
              </a:lnSpc>
            </a:pPr>
            <a:r>
              <a:rPr lang="en-US" sz="1400" dirty="0">
                <a:latin typeface="Corbel"/>
                <a:cs typeface="Arial"/>
              </a:rPr>
              <a:t>Take into consideration the needs of the family system (i.e., patient, caregiver, others in the circle of support), as well as the relationships between them</a:t>
            </a:r>
            <a:endParaRPr lang="en-US" sz="1400">
              <a:latin typeface="Corbel"/>
            </a:endParaRPr>
          </a:p>
          <a:p>
            <a:pPr>
              <a:lnSpc>
                <a:spcPct val="90000"/>
              </a:lnSpc>
            </a:pPr>
            <a:r>
              <a:rPr lang="en-US" sz="1400" dirty="0">
                <a:latin typeface="Corbel"/>
                <a:cs typeface="Arial"/>
              </a:rPr>
              <a:t>Suggest support groups targeted to specific populations (e.g., caregiver fatigue, specific cancer diagnoses, children’s experience)</a:t>
            </a:r>
            <a:endParaRPr lang="en-US" sz="1400">
              <a:latin typeface="Corbel"/>
            </a:endParaRPr>
          </a:p>
        </p:txBody>
      </p:sp>
      <p:sp>
        <p:nvSpPr>
          <p:cNvPr id="51" name="Rectangle 5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252176" y="208434"/>
            <a:ext cx="393192"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1585" y="299756"/>
            <a:ext cx="3485526" cy="43574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ore 440 Demoralized Synonyms. Similar words for Demoralized.">
            <a:extLst>
              <a:ext uri="{FF2B5EF4-FFF2-40B4-BE49-F238E27FC236}">
                <a16:creationId xmlns:a16="http://schemas.microsoft.com/office/drawing/2014/main" id="{B61DB53A-8274-C2EF-0879-FC0AA147D7C9}"/>
              </a:ext>
            </a:extLst>
          </p:cNvPr>
          <p:cNvPicPr>
            <a:picLocks noChangeAspect="1"/>
          </p:cNvPicPr>
          <p:nvPr/>
        </p:nvPicPr>
        <p:blipFill>
          <a:blip r:embed="rId2"/>
          <a:stretch>
            <a:fillRect/>
          </a:stretch>
        </p:blipFill>
        <p:spPr>
          <a:xfrm>
            <a:off x="5566029" y="1501053"/>
            <a:ext cx="3176637" cy="1954853"/>
          </a:xfrm>
          <a:prstGeom prst="rect">
            <a:avLst/>
          </a:prstGeom>
        </p:spPr>
      </p:pic>
      <p:sp>
        <p:nvSpPr>
          <p:cNvPr id="55" name="Rectangle 5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30639" y="4598919"/>
            <a:ext cx="393192"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622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DEDCC5D-8B8A-40DB-BE90-A3AA27C6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755331" y="1999637"/>
            <a:ext cx="4395038" cy="395784"/>
            <a:chOff x="6081624" y="1998368"/>
            <a:chExt cx="5613457" cy="782175"/>
          </a:xfrm>
          <a:solidFill>
            <a:schemeClr val="accent4"/>
          </a:solidFill>
        </p:grpSpPr>
        <p:sp>
          <p:nvSpPr>
            <p:cNvPr id="35" name="Rectangle 34">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92189"/>
            <a:ext cx="8333796" cy="40959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3129760"/>
              </p:ext>
            </p:extLst>
          </p:nvPr>
        </p:nvGraphicFramePr>
        <p:xfrm>
          <a:off x="987136" y="497279"/>
          <a:ext cx="7600536" cy="4203543"/>
        </p:xfrm>
        <a:graphic>
          <a:graphicData uri="http://schemas.openxmlformats.org/drawingml/2006/table">
            <a:tbl>
              <a:tblPr firstRow="1" bandRow="1">
                <a:noFill/>
                <a:tableStyleId>{7E9639D4-E3E2-4D34-9284-5A2195B3D0D7}</a:tableStyleId>
              </a:tblPr>
              <a:tblGrid>
                <a:gridCol w="1634524">
                  <a:extLst>
                    <a:ext uri="{9D8B030D-6E8A-4147-A177-3AD203B41FA5}">
                      <a16:colId xmlns:a16="http://schemas.microsoft.com/office/drawing/2014/main" val="2645450737"/>
                    </a:ext>
                  </a:extLst>
                </a:gridCol>
                <a:gridCol w="5966012">
                  <a:extLst>
                    <a:ext uri="{9D8B030D-6E8A-4147-A177-3AD203B41FA5}">
                      <a16:colId xmlns:a16="http://schemas.microsoft.com/office/drawing/2014/main" val="1983331909"/>
                    </a:ext>
                  </a:extLst>
                </a:gridCol>
              </a:tblGrid>
              <a:tr h="523800">
                <a:tc>
                  <a:txBody>
                    <a:bodyPr/>
                    <a:lstStyle/>
                    <a:p>
                      <a:pPr algn="ctr"/>
                      <a:r>
                        <a:rPr lang="en-US" sz="1400" b="0" cap="none" spc="0" dirty="0">
                          <a:solidFill>
                            <a:schemeClr val="tx1"/>
                          </a:solidFill>
                          <a:latin typeface="Arial"/>
                          <a:cs typeface="Arial"/>
                        </a:rPr>
                        <a:t>Vulnerability</a:t>
                      </a:r>
                    </a:p>
                  </a:txBody>
                  <a:tcPr marL="0" marR="70138" marT="14028" marB="70138" anchor="b">
                    <a:lnL w="12700" cmpd="sng">
                      <a:noFill/>
                    </a:lnL>
                    <a:lnR w="12700" cmpd="sng">
                      <a:noFill/>
                    </a:lnR>
                    <a:lnT w="9525" cap="flat" cmpd="sng" algn="ctr">
                      <a:solidFill>
                        <a:schemeClr val="tx1"/>
                      </a:solidFill>
                      <a:prstDash val="solid"/>
                    </a:lnT>
                    <a:lnB w="38100" cmpd="sng">
                      <a:noFill/>
                    </a:lnB>
                    <a:lnTlToBr w="12700" cmpd="sng">
                      <a:noFill/>
                      <a:prstDash val="solid"/>
                    </a:lnTlToBr>
                    <a:lnBlToTr w="12700" cmpd="sng">
                      <a:noFill/>
                      <a:prstDash val="solid"/>
                    </a:lnBlToTr>
                    <a:noFill/>
                  </a:tcPr>
                </a:tc>
                <a:tc>
                  <a:txBody>
                    <a:bodyPr/>
                    <a:lstStyle/>
                    <a:p>
                      <a:pPr algn="ctr"/>
                      <a:r>
                        <a:rPr lang="en-US" sz="1400" b="0" cap="none" spc="0" dirty="0">
                          <a:solidFill>
                            <a:schemeClr val="tx1"/>
                          </a:solidFill>
                          <a:latin typeface="Arial"/>
                          <a:cs typeface="Arial"/>
                        </a:rPr>
                        <a:t>Targeted</a:t>
                      </a:r>
                      <a:r>
                        <a:rPr lang="en-US" sz="1400" b="0" cap="none" spc="0" baseline="0" dirty="0">
                          <a:solidFill>
                            <a:schemeClr val="tx1"/>
                          </a:solidFill>
                          <a:latin typeface="Arial"/>
                          <a:cs typeface="Arial"/>
                        </a:rPr>
                        <a:t> Questions</a:t>
                      </a:r>
                      <a:endParaRPr lang="en-US" sz="1400" b="0" cap="none" spc="0" dirty="0">
                        <a:solidFill>
                          <a:schemeClr val="tx1"/>
                        </a:solidFill>
                        <a:latin typeface="Arial"/>
                        <a:cs typeface="Arial"/>
                      </a:endParaRPr>
                    </a:p>
                  </a:txBody>
                  <a:tcPr marL="0" marR="70138" marT="14028" marB="70138" anchor="b">
                    <a:lnL w="12700" cmpd="sng">
                      <a:noFill/>
                    </a:lnL>
                    <a:lnR w="12700" cmpd="sng">
                      <a:noFill/>
                    </a:lnR>
                    <a:lnT w="9525" cap="flat" cmpd="sng" algn="ctr">
                      <a:solidFill>
                        <a:schemeClr val="tx1"/>
                      </a:solidFill>
                      <a:prstDash val="soli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715165"/>
                  </a:ext>
                </a:extLst>
              </a:tr>
              <a:tr h="457286">
                <a:tc>
                  <a:txBody>
                    <a:bodyPr/>
                    <a:lstStyle/>
                    <a:p>
                      <a:pPr>
                        <a:spcBef>
                          <a:spcPts val="600"/>
                        </a:spcBef>
                      </a:pPr>
                      <a:r>
                        <a:rPr lang="en-US" sz="1400" cap="none" spc="0" dirty="0">
                          <a:solidFill>
                            <a:schemeClr val="tx1"/>
                          </a:solidFill>
                          <a:latin typeface="Arial"/>
                          <a:cs typeface="Arial"/>
                        </a:rPr>
                        <a:t>Confusion</a:t>
                      </a:r>
                    </a:p>
                  </a:txBody>
                  <a:tcPr marL="0" marR="70138" marT="21041" marB="70138" anchor="ctr">
                    <a:lnL w="12700" cmpd="sng">
                      <a:noFill/>
                      <a:prstDash val="solid"/>
                    </a:lnL>
                    <a:lnR w="12700" cmpd="sng">
                      <a:noFill/>
                      <a:prstDash val="solid"/>
                    </a:lnR>
                    <a:lnT w="38100" cmpd="sng">
                      <a:noFill/>
                    </a:lnT>
                    <a:lnB w="9525" cap="flat" cmpd="sng" algn="ctr">
                      <a:solidFill>
                        <a:schemeClr val="tx1"/>
                      </a:solidFill>
                      <a:prstDash val="solid"/>
                    </a:lnB>
                    <a:lnTlToBr w="12700" cmpd="sng">
                      <a:noFill/>
                      <a:prstDash val="solid"/>
                    </a:lnTlToBr>
                    <a:lnBlToTr w="12700" cmpd="sng">
                      <a:noFill/>
                      <a:prstDash val="solid"/>
                    </a:lnBlToTr>
                    <a:noFill/>
                  </a:tcPr>
                </a:tc>
                <a:tc>
                  <a:txBody>
                    <a:bodyPr/>
                    <a:lstStyle/>
                    <a:p>
                      <a:pPr marL="171450" indent="-171450">
                        <a:spcBef>
                          <a:spcPts val="600"/>
                        </a:spcBef>
                        <a:buFont typeface="Arial" panose="020B0604020202020204" pitchFamily="34" charset="0"/>
                        <a:buChar char="•"/>
                      </a:pPr>
                      <a:r>
                        <a:rPr lang="en-US" sz="1400" cap="none" spc="0" dirty="0">
                          <a:solidFill>
                            <a:schemeClr val="tx1"/>
                          </a:solidFill>
                          <a:latin typeface="Arial"/>
                          <a:cs typeface="Arial"/>
                        </a:rPr>
                        <a:t>“How are you making sense of what you are going through?”</a:t>
                      </a:r>
                    </a:p>
                  </a:txBody>
                  <a:tcPr marL="0" marR="70138" marT="21041" marB="70138" anchor="ctr">
                    <a:lnL w="12700" cmpd="sng">
                      <a:noFill/>
                      <a:prstDash val="solid"/>
                    </a:lnL>
                    <a:lnR w="12700" cmpd="sng">
                      <a:noFill/>
                      <a:prstDash val="solid"/>
                    </a:lnR>
                    <a:lnT w="38100" cmpd="sng">
                      <a:noFill/>
                    </a:lnT>
                    <a:lnB w="9525" cap="flat" cmpd="sng" algn="ctr">
                      <a:solidFill>
                        <a:schemeClr val="tx1"/>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160854621"/>
                  </a:ext>
                </a:extLst>
              </a:tr>
              <a:tr h="457286">
                <a:tc>
                  <a:txBody>
                    <a:bodyPr/>
                    <a:lstStyle/>
                    <a:p>
                      <a:pPr>
                        <a:spcBef>
                          <a:spcPts val="600"/>
                        </a:spcBef>
                      </a:pPr>
                      <a:r>
                        <a:rPr lang="en-US" sz="1400" cap="none" spc="0" dirty="0">
                          <a:solidFill>
                            <a:schemeClr val="tx1"/>
                          </a:solidFill>
                          <a:latin typeface="Arial"/>
                          <a:cs typeface="Arial"/>
                        </a:rPr>
                        <a:t>Isolation</a:t>
                      </a:r>
                    </a:p>
                  </a:txBody>
                  <a:tcPr marL="0" marR="70138" marT="21041" marB="70138"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171450" indent="-171450">
                        <a:spcBef>
                          <a:spcPts val="600"/>
                        </a:spcBef>
                        <a:buFont typeface="Arial" panose="020B0604020202020204" pitchFamily="34" charset="0"/>
                        <a:buChar char="•"/>
                      </a:pPr>
                      <a:r>
                        <a:rPr lang="en-US" sz="1400" cap="none" spc="0" dirty="0">
                          <a:solidFill>
                            <a:schemeClr val="tx1"/>
                          </a:solidFill>
                          <a:latin typeface="Arial"/>
                          <a:cs typeface="Arial"/>
                        </a:rPr>
                        <a:t>“On difficult days, who can you talk to?”</a:t>
                      </a:r>
                    </a:p>
                  </a:txBody>
                  <a:tcPr marL="0" marR="70138" marT="21041" marB="70138"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98899684"/>
                  </a:ext>
                </a:extLst>
              </a:tr>
              <a:tr h="457286">
                <a:tc>
                  <a:txBody>
                    <a:bodyPr/>
                    <a:lstStyle/>
                    <a:p>
                      <a:pPr>
                        <a:spcBef>
                          <a:spcPts val="600"/>
                        </a:spcBef>
                      </a:pPr>
                      <a:r>
                        <a:rPr lang="en-US" sz="1400" cap="none" spc="0" dirty="0">
                          <a:solidFill>
                            <a:schemeClr val="tx1"/>
                          </a:solidFill>
                          <a:latin typeface="Arial"/>
                          <a:cs typeface="Arial"/>
                        </a:rPr>
                        <a:t>Despair</a:t>
                      </a:r>
                    </a:p>
                  </a:txBody>
                  <a:tcPr marL="0" marR="70138" marT="21041" marB="70138" anchor="ctr">
                    <a:lnL w="12700" cmpd="sng">
                      <a:noFill/>
                      <a:prstDash val="solid"/>
                    </a:lnL>
                    <a:lnR w="12700" cmpd="sng">
                      <a:noFill/>
                      <a:prstDash val="solid"/>
                    </a:lnR>
                    <a:lnT w="12700" cmpd="sng">
                      <a:noFill/>
                      <a:prstDash val="solid"/>
                    </a:lnT>
                    <a:lnB w="9525" cap="flat" cmpd="sng" algn="ctr">
                      <a:solidFill>
                        <a:schemeClr val="tx1"/>
                      </a:solidFill>
                      <a:prstDash val="solid"/>
                    </a:lnB>
                    <a:lnTlToBr w="12700" cmpd="sng">
                      <a:noFill/>
                      <a:prstDash val="solid"/>
                    </a:lnTlToBr>
                    <a:lnBlToTr w="12700" cmpd="sng">
                      <a:noFill/>
                      <a:prstDash val="solid"/>
                    </a:lnBlToTr>
                    <a:noFill/>
                  </a:tcPr>
                </a:tc>
                <a:tc>
                  <a:txBody>
                    <a:bodyPr/>
                    <a:lstStyle/>
                    <a:p>
                      <a:pPr marL="171450" indent="-171450">
                        <a:spcBef>
                          <a:spcPts val="600"/>
                        </a:spcBef>
                        <a:buFont typeface="Arial" panose="020B0604020202020204" pitchFamily="34" charset="0"/>
                        <a:buChar char="•"/>
                      </a:pPr>
                      <a:r>
                        <a:rPr lang="en-US" sz="1400" cap="none" spc="0" dirty="0">
                          <a:solidFill>
                            <a:schemeClr val="tx1"/>
                          </a:solidFill>
                          <a:latin typeface="Arial"/>
                          <a:cs typeface="Arial"/>
                        </a:rPr>
                        <a:t>“On difficult days, what keeps you going?”</a:t>
                      </a:r>
                    </a:p>
                  </a:txBody>
                  <a:tcPr marL="0" marR="70138" marT="21041" marB="70138" anchor="ctr">
                    <a:lnL w="12700" cmpd="sng">
                      <a:noFill/>
                      <a:prstDash val="solid"/>
                    </a:lnL>
                    <a:lnR w="12700" cmpd="sng">
                      <a:noFill/>
                      <a:prstDash val="solid"/>
                    </a:lnR>
                    <a:lnT w="12700" cmpd="sng">
                      <a:noFill/>
                      <a:prstDash val="solid"/>
                    </a:lnT>
                    <a:lnB w="9525" cap="flat" cmpd="sng" algn="ctr">
                      <a:solidFill>
                        <a:schemeClr val="tx1"/>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59694677"/>
                  </a:ext>
                </a:extLst>
              </a:tr>
              <a:tr h="457286">
                <a:tc>
                  <a:txBody>
                    <a:bodyPr/>
                    <a:lstStyle/>
                    <a:p>
                      <a:pPr>
                        <a:spcBef>
                          <a:spcPts val="600"/>
                        </a:spcBef>
                      </a:pPr>
                      <a:r>
                        <a:rPr lang="en-US" sz="1400" cap="none" spc="0" dirty="0">
                          <a:solidFill>
                            <a:schemeClr val="tx1"/>
                          </a:solidFill>
                          <a:latin typeface="Arial"/>
                          <a:cs typeface="Arial"/>
                        </a:rPr>
                        <a:t>Helplessness</a:t>
                      </a:r>
                    </a:p>
                  </a:txBody>
                  <a:tcPr marL="0" marR="70138" marT="21041" marB="70138"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171450" indent="-171450">
                        <a:spcBef>
                          <a:spcPts val="600"/>
                        </a:spcBef>
                        <a:buFont typeface="Arial" panose="020B0604020202020204" pitchFamily="34" charset="0"/>
                        <a:buChar char="•"/>
                      </a:pPr>
                      <a:r>
                        <a:rPr lang="en-US" sz="1400" cap="none" spc="0" dirty="0">
                          <a:solidFill>
                            <a:schemeClr val="tx1"/>
                          </a:solidFill>
                          <a:latin typeface="Arial"/>
                          <a:cs typeface="Arial"/>
                        </a:rPr>
                        <a:t>“What concerns you most? How have you kept this illness from taking charge of your life?”</a:t>
                      </a:r>
                    </a:p>
                  </a:txBody>
                  <a:tcPr marL="0" marR="70138" marT="21041" marB="70138"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97622983"/>
                  </a:ext>
                </a:extLst>
              </a:tr>
              <a:tr h="457286">
                <a:tc>
                  <a:txBody>
                    <a:bodyPr/>
                    <a:lstStyle/>
                    <a:p>
                      <a:pPr>
                        <a:spcBef>
                          <a:spcPts val="600"/>
                        </a:spcBef>
                      </a:pPr>
                      <a:r>
                        <a:rPr lang="en-US" sz="1400" cap="none" spc="0" dirty="0">
                          <a:solidFill>
                            <a:schemeClr val="tx1"/>
                          </a:solidFill>
                          <a:latin typeface="Arial"/>
                          <a:cs typeface="Arial"/>
                        </a:rPr>
                        <a:t>Meaninglessness</a:t>
                      </a:r>
                    </a:p>
                  </a:txBody>
                  <a:tcPr marL="0" marR="70138" marT="21041" marB="70138" anchor="ctr">
                    <a:lnL w="12700" cmpd="sng">
                      <a:noFill/>
                      <a:prstDash val="solid"/>
                    </a:lnL>
                    <a:lnR w="12700" cmpd="sng">
                      <a:noFill/>
                      <a:prstDash val="solid"/>
                    </a:lnR>
                    <a:lnT w="12700" cmpd="sng">
                      <a:noFill/>
                      <a:prstDash val="solid"/>
                    </a:lnT>
                    <a:lnB w="9525" cap="flat" cmpd="sng" algn="ctr">
                      <a:solidFill>
                        <a:schemeClr val="tx1"/>
                      </a:solidFill>
                      <a:prstDash val="solid"/>
                    </a:lnB>
                    <a:lnTlToBr w="12700" cmpd="sng">
                      <a:noFill/>
                      <a:prstDash val="solid"/>
                    </a:lnTlToBr>
                    <a:lnBlToTr w="12700" cmpd="sng">
                      <a:noFill/>
                      <a:prstDash val="solid"/>
                    </a:lnBlToTr>
                    <a:noFill/>
                  </a:tcPr>
                </a:tc>
                <a:tc>
                  <a:txBody>
                    <a:bodyPr/>
                    <a:lstStyle/>
                    <a:p>
                      <a:pPr marL="171450" indent="-171450">
                        <a:spcBef>
                          <a:spcPts val="600"/>
                        </a:spcBef>
                        <a:buFont typeface="Arial" panose="020B0604020202020204" pitchFamily="34" charset="0"/>
                        <a:buChar char="•"/>
                      </a:pPr>
                      <a:r>
                        <a:rPr lang="en-US" sz="1400" cap="none" spc="0" dirty="0">
                          <a:solidFill>
                            <a:schemeClr val="tx1"/>
                          </a:solidFill>
                          <a:latin typeface="Arial"/>
                          <a:cs typeface="Arial"/>
                        </a:rPr>
                        <a:t>“For whom</a:t>
                      </a:r>
                      <a:r>
                        <a:rPr lang="en-US" sz="1400" cap="none" spc="0" baseline="0" dirty="0">
                          <a:solidFill>
                            <a:schemeClr val="tx1"/>
                          </a:solidFill>
                          <a:latin typeface="Arial"/>
                          <a:cs typeface="Arial"/>
                        </a:rPr>
                        <a:t> o</a:t>
                      </a:r>
                      <a:r>
                        <a:rPr lang="en-US" sz="1400" cap="none" spc="0" dirty="0">
                          <a:solidFill>
                            <a:schemeClr val="tx1"/>
                          </a:solidFill>
                          <a:latin typeface="Arial"/>
                          <a:cs typeface="Arial"/>
                        </a:rPr>
                        <a:t>r for what does it matter that you continue to live?”</a:t>
                      </a:r>
                    </a:p>
                  </a:txBody>
                  <a:tcPr marL="0" marR="70138" marT="21041" marB="70138" anchor="ctr">
                    <a:lnL w="12700" cmpd="sng">
                      <a:noFill/>
                      <a:prstDash val="solid"/>
                    </a:lnL>
                    <a:lnR w="12700" cmpd="sng">
                      <a:noFill/>
                      <a:prstDash val="solid"/>
                    </a:lnR>
                    <a:lnT w="12700" cmpd="sng">
                      <a:noFill/>
                      <a:prstDash val="solid"/>
                    </a:lnT>
                    <a:lnB w="9525" cap="flat" cmpd="sng" algn="ctr">
                      <a:solidFill>
                        <a:schemeClr val="tx1"/>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661542570"/>
                  </a:ext>
                </a:extLst>
              </a:tr>
              <a:tr h="814801">
                <a:tc>
                  <a:txBody>
                    <a:bodyPr/>
                    <a:lstStyle/>
                    <a:p>
                      <a:pPr>
                        <a:spcBef>
                          <a:spcPts val="600"/>
                        </a:spcBef>
                      </a:pPr>
                      <a:r>
                        <a:rPr lang="en-US" sz="1400" cap="none" spc="0" dirty="0">
                          <a:solidFill>
                            <a:schemeClr val="tx1"/>
                          </a:solidFill>
                          <a:latin typeface="Arial"/>
                          <a:cs typeface="Arial"/>
                        </a:rPr>
                        <a:t>Cowardice</a:t>
                      </a:r>
                    </a:p>
                  </a:txBody>
                  <a:tcPr marL="0" marR="70138" marT="21041" marB="70138"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171450" indent="-171450">
                        <a:spcBef>
                          <a:spcPts val="600"/>
                        </a:spcBef>
                        <a:buFont typeface="Arial" panose="020B0604020202020204" pitchFamily="34" charset="0"/>
                        <a:buChar char="•"/>
                      </a:pPr>
                      <a:r>
                        <a:rPr lang="en-US" sz="1400" cap="none" spc="0" dirty="0">
                          <a:solidFill>
                            <a:schemeClr val="tx1"/>
                          </a:solidFill>
                          <a:latin typeface="Arial"/>
                          <a:cs typeface="Arial"/>
                        </a:rPr>
                        <a:t>“Have there been moments when you felt tempted to give up but didn’t?”</a:t>
                      </a:r>
                    </a:p>
                    <a:p>
                      <a:pPr marL="171450" indent="-171450">
                        <a:spcBef>
                          <a:spcPts val="600"/>
                        </a:spcBef>
                        <a:buFont typeface="Arial" panose="020B0604020202020204" pitchFamily="34" charset="0"/>
                        <a:buChar char="•"/>
                      </a:pPr>
                      <a:r>
                        <a:rPr lang="en-US" sz="1400" cap="none" spc="0" dirty="0">
                          <a:solidFill>
                            <a:schemeClr val="tx1"/>
                          </a:solidFill>
                          <a:latin typeface="Arial"/>
                          <a:cs typeface="Arial"/>
                        </a:rPr>
                        <a:t>“How did you make a decision to persevere?”</a:t>
                      </a:r>
                    </a:p>
                  </a:txBody>
                  <a:tcPr marL="0" marR="70138" marT="21041" marB="70138"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90683168"/>
                  </a:ext>
                </a:extLst>
              </a:tr>
              <a:tr h="457286">
                <a:tc>
                  <a:txBody>
                    <a:bodyPr/>
                    <a:lstStyle/>
                    <a:p>
                      <a:pPr>
                        <a:spcBef>
                          <a:spcPts val="600"/>
                        </a:spcBef>
                      </a:pPr>
                      <a:r>
                        <a:rPr lang="en-US" sz="1400" cap="none" spc="0" dirty="0">
                          <a:solidFill>
                            <a:schemeClr val="tx1"/>
                          </a:solidFill>
                          <a:latin typeface="Arial"/>
                          <a:cs typeface="Arial"/>
                        </a:rPr>
                        <a:t>Gratitude</a:t>
                      </a:r>
                    </a:p>
                  </a:txBody>
                  <a:tcPr marL="0" marR="70138" marT="21041" marB="70138"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171450" indent="-171450">
                        <a:spcBef>
                          <a:spcPts val="600"/>
                        </a:spcBef>
                        <a:buFont typeface="Arial" panose="020B0604020202020204" pitchFamily="34" charset="0"/>
                        <a:buChar char="•"/>
                      </a:pPr>
                      <a:r>
                        <a:rPr lang="en-US" sz="1400" cap="none" spc="0" dirty="0">
                          <a:solidFill>
                            <a:schemeClr val="tx1"/>
                          </a:solidFill>
                          <a:latin typeface="Arial"/>
                          <a:cs typeface="Arial"/>
                        </a:rPr>
                        <a:t>“Are there moments when you can feel joy despite the sorrow you have been through?”</a:t>
                      </a:r>
                    </a:p>
                  </a:txBody>
                  <a:tcPr marL="0" marR="70138" marT="21041" marB="70138"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3402428"/>
                  </a:ext>
                </a:extLst>
              </a:tr>
            </a:tbl>
          </a:graphicData>
        </a:graphic>
      </p:graphicFrame>
    </p:spTree>
    <p:extLst>
      <p:ext uri="{BB962C8B-B14F-4D97-AF65-F5344CB8AC3E}">
        <p14:creationId xmlns:p14="http://schemas.microsoft.com/office/powerpoint/2010/main" val="3637610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610112"/>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23587" y="262248"/>
            <a:ext cx="4384178" cy="1228782"/>
          </a:xfrm>
        </p:spPr>
        <p:txBody>
          <a:bodyPr anchor="b">
            <a:normAutofit/>
          </a:bodyPr>
          <a:lstStyle/>
          <a:p>
            <a:r>
              <a:rPr lang="en-US" sz="3600"/>
              <a:t>Potential Red Flag Circumstances</a:t>
            </a:r>
          </a:p>
        </p:txBody>
      </p:sp>
      <p:sp>
        <p:nvSpPr>
          <p:cNvPr id="18" name="Rectangle 17">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831" y="4598919"/>
            <a:ext cx="393192"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498632" y="208434"/>
            <a:ext cx="393192"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99756"/>
            <a:ext cx="3485526" cy="43574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20 Big Relationship Red Flags - Breakup Warning Signs">
            <a:extLst>
              <a:ext uri="{FF2B5EF4-FFF2-40B4-BE49-F238E27FC236}">
                <a16:creationId xmlns:a16="http://schemas.microsoft.com/office/drawing/2014/main" id="{52CDC066-B221-1455-3664-7322D99D202B}"/>
              </a:ext>
            </a:extLst>
          </p:cNvPr>
          <p:cNvPicPr>
            <a:picLocks noChangeAspect="1"/>
          </p:cNvPicPr>
          <p:nvPr/>
        </p:nvPicPr>
        <p:blipFill rotWithShape="1">
          <a:blip r:embed="rId3"/>
          <a:srcRect l="1367" r="19517" b="2"/>
          <a:stretch/>
        </p:blipFill>
        <p:spPr>
          <a:xfrm>
            <a:off x="401332" y="470965"/>
            <a:ext cx="3176637" cy="4015030"/>
          </a:xfrm>
          <a:prstGeom prst="rect">
            <a:avLst/>
          </a:prstGeom>
        </p:spPr>
      </p:pic>
      <p:sp>
        <p:nvSpPr>
          <p:cNvPr id="3" name="Content Placeholder 2"/>
          <p:cNvSpPr>
            <a:spLocks noGrp="1"/>
          </p:cNvSpPr>
          <p:nvPr>
            <p:ph idx="1"/>
          </p:nvPr>
        </p:nvSpPr>
        <p:spPr>
          <a:xfrm>
            <a:off x="3894216" y="1972902"/>
            <a:ext cx="5105676" cy="2445906"/>
          </a:xfrm>
        </p:spPr>
        <p:txBody>
          <a:bodyPr lIns="91440" tIns="45720" rIns="91440" bIns="45720" anchor="ctr">
            <a:noAutofit/>
          </a:bodyPr>
          <a:lstStyle/>
          <a:p>
            <a:pPr>
              <a:lnSpc>
                <a:spcPct val="90000"/>
              </a:lnSpc>
            </a:pPr>
            <a:r>
              <a:rPr lang="en-US" sz="1600" dirty="0">
                <a:latin typeface="Corbel"/>
                <a:cs typeface="Arial"/>
              </a:rPr>
              <a:t>Guilt or shame</a:t>
            </a:r>
            <a:endParaRPr lang="en-US" sz="1600" dirty="0">
              <a:latin typeface="Corbel"/>
            </a:endParaRPr>
          </a:p>
          <a:p>
            <a:pPr>
              <a:lnSpc>
                <a:spcPct val="90000"/>
              </a:lnSpc>
            </a:pPr>
            <a:r>
              <a:rPr lang="en-US" sz="1600" dirty="0">
                <a:latin typeface="Corbel"/>
                <a:cs typeface="Arial"/>
              </a:rPr>
              <a:t>Cumulative losses</a:t>
            </a:r>
            <a:endParaRPr lang="en-US" sz="1600" dirty="0">
              <a:latin typeface="Corbel"/>
            </a:endParaRPr>
          </a:p>
          <a:p>
            <a:pPr>
              <a:lnSpc>
                <a:spcPct val="90000"/>
              </a:lnSpc>
            </a:pPr>
            <a:r>
              <a:rPr lang="en-US" sz="1600" dirty="0">
                <a:latin typeface="Corbel"/>
                <a:cs typeface="Arial"/>
              </a:rPr>
              <a:t>Psychiatric history</a:t>
            </a:r>
          </a:p>
          <a:p>
            <a:pPr>
              <a:lnSpc>
                <a:spcPct val="90000"/>
              </a:lnSpc>
            </a:pPr>
            <a:r>
              <a:rPr lang="en-US" sz="1600" dirty="0">
                <a:latin typeface="Corbel"/>
                <a:cs typeface="Arial"/>
              </a:rPr>
              <a:t>Conflicted or ambivalent relationship with deceased</a:t>
            </a:r>
          </a:p>
          <a:p>
            <a:pPr>
              <a:lnSpc>
                <a:spcPct val="90000"/>
              </a:lnSpc>
            </a:pPr>
            <a:r>
              <a:rPr lang="en-US" sz="1600" dirty="0">
                <a:latin typeface="Corbel"/>
                <a:cs typeface="Arial"/>
              </a:rPr>
              <a:t>Isolated or alienated family/support network</a:t>
            </a:r>
          </a:p>
          <a:p>
            <a:pPr>
              <a:lnSpc>
                <a:spcPct val="90000"/>
              </a:lnSpc>
            </a:pPr>
            <a:r>
              <a:rPr lang="en-US" sz="1600" dirty="0">
                <a:latin typeface="Corbel"/>
                <a:cs typeface="Arial"/>
              </a:rPr>
              <a:t>Type of death (sudden, violent death; suicide; highly medicalized death: ICU stay, technology [e.g., dialysis, feeding tubes, intubation]; quality of medical intervention [e.g., communication, level of care, support received])</a:t>
            </a:r>
          </a:p>
          <a:p>
            <a:pPr>
              <a:lnSpc>
                <a:spcPct val="90000"/>
              </a:lnSpc>
            </a:pPr>
            <a:endParaRPr lang="en-US" sz="1600" dirty="0">
              <a:latin typeface="Corbel"/>
            </a:endParaRPr>
          </a:p>
        </p:txBody>
      </p:sp>
    </p:spTree>
    <p:extLst>
      <p:ext uri="{BB962C8B-B14F-4D97-AF65-F5344CB8AC3E}">
        <p14:creationId xmlns:p14="http://schemas.microsoft.com/office/powerpoint/2010/main" val="4114105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83771" y="1002246"/>
            <a:ext cx="2919549" cy="328694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100" kern="1200">
                <a:solidFill>
                  <a:schemeClr val="tx1"/>
                </a:solidFill>
                <a:latin typeface="+mj-lt"/>
                <a:ea typeface="+mj-ea"/>
                <a:cs typeface="+mj-cs"/>
              </a:rPr>
              <a:t>What can I say?</a:t>
            </a:r>
          </a:p>
        </p:txBody>
      </p:sp>
      <p:grpSp>
        <p:nvGrpSpPr>
          <p:cNvPr id="20" name="Group 1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372595"/>
            <a:ext cx="548639" cy="505095"/>
            <a:chOff x="3940602" y="308034"/>
            <a:chExt cx="2116791" cy="3428999"/>
          </a:xfrm>
          <a:solidFill>
            <a:schemeClr val="accent4"/>
          </a:solidFill>
        </p:grpSpPr>
        <p:sp>
          <p:nvSpPr>
            <p:cNvPr id="21" name="Rectangle 2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737232"/>
            <a:ext cx="4507025" cy="38404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0" y="1002246"/>
            <a:ext cx="4094077" cy="3286941"/>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dirty="0"/>
              <a:t>Ask about their person and their story</a:t>
            </a:r>
            <a:endParaRPr lang="en-US" dirty="0">
              <a:cs typeface="Calibri"/>
            </a:endParaRPr>
          </a:p>
          <a:p>
            <a:pPr marL="342900" indent="-228600" defTabSz="914400">
              <a:lnSpc>
                <a:spcPct val="90000"/>
              </a:lnSpc>
              <a:spcAft>
                <a:spcPts val="600"/>
              </a:spcAft>
              <a:buFont typeface="Arial" panose="020B0604020202020204" pitchFamily="34" charset="0"/>
              <a:buChar char="•"/>
            </a:pPr>
            <a:r>
              <a:rPr lang="en-US" dirty="0"/>
              <a:t>“I don’t know”</a:t>
            </a:r>
            <a:endParaRPr lang="en-US" dirty="0">
              <a:cs typeface="Calibri"/>
            </a:endParaRPr>
          </a:p>
          <a:p>
            <a:pPr marL="342900" indent="-228600" defTabSz="914400">
              <a:lnSpc>
                <a:spcPct val="90000"/>
              </a:lnSpc>
              <a:spcAft>
                <a:spcPts val="600"/>
              </a:spcAft>
              <a:buFont typeface="Arial" panose="020B0604020202020204" pitchFamily="34" charset="0"/>
              <a:buChar char="•"/>
            </a:pPr>
            <a:r>
              <a:rPr lang="en-US" dirty="0"/>
              <a:t>“I am here to do X,Y,Z”</a:t>
            </a:r>
            <a:endParaRPr lang="en-US" dirty="0">
              <a:cs typeface="Calibri"/>
            </a:endParaRPr>
          </a:p>
          <a:p>
            <a:pPr marL="342900" indent="-228600" defTabSz="914400">
              <a:lnSpc>
                <a:spcPct val="90000"/>
              </a:lnSpc>
              <a:spcAft>
                <a:spcPts val="600"/>
              </a:spcAft>
              <a:buFont typeface="Arial" panose="020B0604020202020204" pitchFamily="34" charset="0"/>
              <a:buChar char="•"/>
            </a:pPr>
            <a:r>
              <a:rPr lang="en-US" dirty="0"/>
              <a:t>Use empathetic and supportive statements</a:t>
            </a:r>
            <a:endParaRPr lang="en-US" dirty="0">
              <a:cs typeface="Calibri"/>
            </a:endParaRPr>
          </a:p>
          <a:p>
            <a:pPr marL="342900" indent="-228600" defTabSz="914400">
              <a:lnSpc>
                <a:spcPct val="90000"/>
              </a:lnSpc>
              <a:spcAft>
                <a:spcPts val="600"/>
              </a:spcAft>
              <a:buFont typeface="Arial" panose="020B0604020202020204" pitchFamily="34" charset="0"/>
              <a:buChar char="•"/>
            </a:pPr>
            <a:r>
              <a:rPr lang="en-US" dirty="0"/>
              <a:t>Validate their feelings</a:t>
            </a:r>
            <a:endParaRPr lang="en-US" dirty="0">
              <a:cs typeface="Calibri"/>
            </a:endParaRPr>
          </a:p>
          <a:p>
            <a:pPr marL="342900" indent="-228600" defTabSz="914400">
              <a:lnSpc>
                <a:spcPct val="90000"/>
              </a:lnSpc>
              <a:spcAft>
                <a:spcPts val="600"/>
              </a:spcAft>
              <a:buFont typeface="Arial" panose="020B0604020202020204" pitchFamily="34" charset="0"/>
              <a:buChar char="•"/>
            </a:pPr>
            <a:r>
              <a:rPr lang="en-US" dirty="0"/>
              <a:t>Nothing – just listen</a:t>
            </a:r>
            <a:endParaRPr lang="en-US" dirty="0">
              <a:cs typeface="Calibri"/>
            </a:endParaRPr>
          </a:p>
        </p:txBody>
      </p:sp>
    </p:spTree>
    <p:extLst>
      <p:ext uri="{BB962C8B-B14F-4D97-AF65-F5344CB8AC3E}">
        <p14:creationId xmlns:p14="http://schemas.microsoft.com/office/powerpoint/2010/main" val="2428915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1" name="Rectangle 6160">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9486" y="809244"/>
            <a:ext cx="4701577" cy="115214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900">
                <a:latin typeface="+mj-lt"/>
                <a:ea typeface="+mj-ea"/>
                <a:cs typeface="+mj-cs"/>
              </a:rPr>
              <a:t>What shouldn’t I say?</a:t>
            </a:r>
          </a:p>
        </p:txBody>
      </p:sp>
      <p:sp>
        <p:nvSpPr>
          <p:cNvPr id="6162"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9902" y="272542"/>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63" name="Rectangle 616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879" y="2201655"/>
            <a:ext cx="46634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p:cNvSpPr/>
          <p:nvPr/>
        </p:nvSpPr>
        <p:spPr>
          <a:xfrm>
            <a:off x="461593" y="2516886"/>
            <a:ext cx="4701578" cy="2119122"/>
          </a:xfrm>
          <a:prstGeom prst="rect">
            <a:avLst/>
          </a:prstGeom>
        </p:spPr>
        <p:txBody>
          <a:bodyPr vert="horz" lIns="91440" tIns="45720" rIns="91440" bIns="45720" rtlCol="0" anchor="t">
            <a:normAutofit/>
          </a:bodyPr>
          <a:lstStyle/>
          <a:p>
            <a:pPr marL="285750" indent="-228600" defTabSz="914400">
              <a:lnSpc>
                <a:spcPct val="90000"/>
              </a:lnSpc>
              <a:spcAft>
                <a:spcPts val="600"/>
              </a:spcAft>
              <a:buFont typeface="Arial" panose="020B0604020202020204" pitchFamily="34" charset="0"/>
              <a:buChar char="•"/>
            </a:pPr>
            <a:r>
              <a:rPr lang="en-US" dirty="0"/>
              <a:t>“I know how you feel” (hint: you don’t) </a:t>
            </a:r>
            <a:endParaRPr lang="en-US" dirty="0">
              <a:cs typeface="Calibri"/>
            </a:endParaRPr>
          </a:p>
          <a:p>
            <a:pPr marL="285750" indent="-228600" defTabSz="914400">
              <a:lnSpc>
                <a:spcPct val="90000"/>
              </a:lnSpc>
              <a:spcAft>
                <a:spcPts val="600"/>
              </a:spcAft>
              <a:buFont typeface="Arial" panose="020B0604020202020204" pitchFamily="34" charset="0"/>
              <a:buChar char="•"/>
            </a:pPr>
            <a:r>
              <a:rPr lang="en-US" dirty="0"/>
              <a:t>Platitudes (they don’t help)</a:t>
            </a:r>
            <a:endParaRPr lang="en-US" dirty="0">
              <a:cs typeface="Calibri"/>
            </a:endParaRPr>
          </a:p>
          <a:p>
            <a:pPr marL="285750" indent="-228600" defTabSz="914400">
              <a:lnSpc>
                <a:spcPct val="90000"/>
              </a:lnSpc>
              <a:spcAft>
                <a:spcPts val="600"/>
              </a:spcAft>
              <a:buFont typeface="Arial" panose="020B0604020202020204" pitchFamily="34" charset="0"/>
              <a:buChar char="•"/>
            </a:pPr>
            <a:r>
              <a:rPr lang="en-US" dirty="0"/>
              <a:t>Faith-based or spiritual comments</a:t>
            </a:r>
            <a:endParaRPr lang="en-US" dirty="0">
              <a:cs typeface="Calibri"/>
            </a:endParaRPr>
          </a:p>
          <a:p>
            <a:pPr marL="285750" indent="-228600" defTabSz="914400">
              <a:lnSpc>
                <a:spcPct val="90000"/>
              </a:lnSpc>
              <a:spcAft>
                <a:spcPts val="600"/>
              </a:spcAft>
              <a:buFont typeface="Arial" panose="020B0604020202020204" pitchFamily="34" charset="0"/>
              <a:buChar char="•"/>
            </a:pPr>
            <a:r>
              <a:rPr lang="en-US" dirty="0"/>
              <a:t>Anything that implies taking sides</a:t>
            </a:r>
            <a:endParaRPr lang="en-US" dirty="0">
              <a:cs typeface="Calibri"/>
            </a:endParaRPr>
          </a:p>
          <a:p>
            <a:pPr marL="285750" indent="-228600" defTabSz="914400">
              <a:lnSpc>
                <a:spcPct val="90000"/>
              </a:lnSpc>
              <a:spcAft>
                <a:spcPts val="600"/>
              </a:spcAft>
              <a:buFont typeface="Arial" panose="020B0604020202020204" pitchFamily="34" charset="0"/>
              <a:buChar char="•"/>
            </a:pPr>
            <a:r>
              <a:rPr lang="en-US" dirty="0"/>
              <a:t>Anything that implies fault</a:t>
            </a:r>
            <a:endParaRPr lang="en-US" dirty="0">
              <a:cs typeface="Calibri"/>
            </a:endParaRPr>
          </a:p>
          <a:p>
            <a:pPr marL="285750" indent="-228600" defTabSz="914400">
              <a:lnSpc>
                <a:spcPct val="90000"/>
              </a:lnSpc>
              <a:spcAft>
                <a:spcPts val="600"/>
              </a:spcAft>
              <a:buFont typeface="Arial" panose="020B0604020202020204" pitchFamily="34" charset="0"/>
              <a:buChar char="•"/>
            </a:pPr>
            <a:endParaRPr lang="en-US" sz="1700"/>
          </a:p>
        </p:txBody>
      </p:sp>
      <p:pic>
        <p:nvPicPr>
          <p:cNvPr id="6146" name="Picture 2" descr="Image result for grief platitudes"/>
          <p:cNvPicPr>
            <a:picLocks noChangeAspect="1" noChangeArrowheads="1"/>
          </p:cNvPicPr>
          <p:nvPr/>
        </p:nvPicPr>
        <p:blipFill rotWithShape="1">
          <a:blip r:embed="rId2">
            <a:extLst>
              <a:ext uri="{28A0092B-C50C-407E-A947-70E740481C1C}">
                <a14:useLocalDpi xmlns:a14="http://schemas.microsoft.com/office/drawing/2010/main" val="0"/>
              </a:ext>
            </a:extLst>
          </a:blip>
          <a:srcRect r="1525" b="2"/>
          <a:stretch/>
        </p:blipFill>
        <p:spPr bwMode="auto">
          <a:xfrm>
            <a:off x="5763004" y="10"/>
            <a:ext cx="3380995" cy="514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454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 letter&#10;&#10;Description automatically generated">
            <a:extLst>
              <a:ext uri="{FF2B5EF4-FFF2-40B4-BE49-F238E27FC236}">
                <a16:creationId xmlns:a16="http://schemas.microsoft.com/office/drawing/2014/main" id="{5D7DAF83-2DD2-E27F-EFEE-1752970A9FDE}"/>
              </a:ext>
            </a:extLst>
          </p:cNvPr>
          <p:cNvPicPr>
            <a:picLocks noGrp="1" noChangeAspect="1"/>
          </p:cNvPicPr>
          <p:nvPr>
            <p:ph idx="1"/>
          </p:nvPr>
        </p:nvPicPr>
        <p:blipFill rotWithShape="1">
          <a:blip r:embed="rId2"/>
          <a:srcRect t="480" r="1" b="5168"/>
          <a:stretch/>
        </p:blipFill>
        <p:spPr>
          <a:xfrm>
            <a:off x="230831" y="196077"/>
            <a:ext cx="8682337" cy="4751345"/>
          </a:xfrm>
          <a:prstGeom prst="rect">
            <a:avLst/>
          </a:prstGeom>
        </p:spPr>
      </p:pic>
    </p:spTree>
    <p:extLst>
      <p:ext uri="{BB962C8B-B14F-4D97-AF65-F5344CB8AC3E}">
        <p14:creationId xmlns:p14="http://schemas.microsoft.com/office/powerpoint/2010/main" val="152507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34">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6">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420" y="482600"/>
            <a:ext cx="7426230" cy="41782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8395" y="2058749"/>
            <a:ext cx="2117005" cy="11142"/>
          </a:xfrm>
          <a:custGeom>
            <a:avLst/>
            <a:gdLst>
              <a:gd name="connsiteX0" fmla="*/ 0 w 2117005"/>
              <a:gd name="connsiteY0" fmla="*/ 0 h 11142"/>
              <a:gd name="connsiteX1" fmla="*/ 423400 w 2117005"/>
              <a:gd name="connsiteY1" fmla="*/ 0 h 11142"/>
              <a:gd name="connsiteX2" fmla="*/ 825632 w 2117005"/>
              <a:gd name="connsiteY2" fmla="*/ 0 h 11142"/>
              <a:gd name="connsiteX3" fmla="*/ 1227863 w 2117005"/>
              <a:gd name="connsiteY3" fmla="*/ 0 h 11142"/>
              <a:gd name="connsiteX4" fmla="*/ 1693603 w 2117005"/>
              <a:gd name="connsiteY4" fmla="*/ 0 h 11142"/>
              <a:gd name="connsiteX5" fmla="*/ 2117005 w 2117005"/>
              <a:gd name="connsiteY5" fmla="*/ 0 h 11142"/>
              <a:gd name="connsiteX6" fmla="*/ 2117005 w 2117005"/>
              <a:gd name="connsiteY6" fmla="*/ 11142 h 11142"/>
              <a:gd name="connsiteX7" fmla="*/ 1693603 w 2117005"/>
              <a:gd name="connsiteY7" fmla="*/ 11142 h 11142"/>
              <a:gd name="connsiteX8" fmla="*/ 1333713 w 2117005"/>
              <a:gd name="connsiteY8" fmla="*/ 11142 h 11142"/>
              <a:gd name="connsiteX9" fmla="*/ 931482 w 2117005"/>
              <a:gd name="connsiteY9" fmla="*/ 11142 h 11142"/>
              <a:gd name="connsiteX10" fmla="*/ 529251 w 2117005"/>
              <a:gd name="connsiteY10" fmla="*/ 11142 h 11142"/>
              <a:gd name="connsiteX11" fmla="*/ 0 w 2117005"/>
              <a:gd name="connsiteY11" fmla="*/ 11142 h 11142"/>
              <a:gd name="connsiteX12" fmla="*/ 0 w 2117005"/>
              <a:gd name="connsiteY12" fmla="*/ 0 h 11142"/>
              <a:gd name="connsiteX0" fmla="*/ 0 w 2117005"/>
              <a:gd name="connsiteY0" fmla="*/ 0 h 11142"/>
              <a:gd name="connsiteX1" fmla="*/ 381061 w 2117005"/>
              <a:gd name="connsiteY1" fmla="*/ 0 h 11142"/>
              <a:gd name="connsiteX2" fmla="*/ 846801 w 2117005"/>
              <a:gd name="connsiteY2" fmla="*/ 0 h 11142"/>
              <a:gd name="connsiteX3" fmla="*/ 1206692 w 2117005"/>
              <a:gd name="connsiteY3" fmla="*/ 0 h 11142"/>
              <a:gd name="connsiteX4" fmla="*/ 1566583 w 2117005"/>
              <a:gd name="connsiteY4" fmla="*/ 0 h 11142"/>
              <a:gd name="connsiteX5" fmla="*/ 2117005 w 2117005"/>
              <a:gd name="connsiteY5" fmla="*/ 0 h 11142"/>
              <a:gd name="connsiteX6" fmla="*/ 2117005 w 2117005"/>
              <a:gd name="connsiteY6" fmla="*/ 11142 h 11142"/>
              <a:gd name="connsiteX7" fmla="*/ 1714773 w 2117005"/>
              <a:gd name="connsiteY7" fmla="*/ 11142 h 11142"/>
              <a:gd name="connsiteX8" fmla="*/ 1312542 w 2117005"/>
              <a:gd name="connsiteY8" fmla="*/ 11142 h 11142"/>
              <a:gd name="connsiteX9" fmla="*/ 910312 w 2117005"/>
              <a:gd name="connsiteY9" fmla="*/ 11142 h 11142"/>
              <a:gd name="connsiteX10" fmla="*/ 444570 w 2117005"/>
              <a:gd name="connsiteY10" fmla="*/ 11142 h 11142"/>
              <a:gd name="connsiteX11" fmla="*/ 0 w 2117005"/>
              <a:gd name="connsiteY11" fmla="*/ 11142 h 11142"/>
              <a:gd name="connsiteX12" fmla="*/ 0 w 2117005"/>
              <a:gd name="connsiteY12" fmla="*/ 0 h 11142"/>
              <a:gd name="connsiteX0" fmla="*/ 0 w 2117005"/>
              <a:gd name="connsiteY0" fmla="*/ 0 h 11142"/>
              <a:gd name="connsiteX1" fmla="*/ 423400 w 2117005"/>
              <a:gd name="connsiteY1" fmla="*/ 0 h 11142"/>
              <a:gd name="connsiteX2" fmla="*/ 825632 w 2117005"/>
              <a:gd name="connsiteY2" fmla="*/ 0 h 11142"/>
              <a:gd name="connsiteX3" fmla="*/ 1227863 w 2117005"/>
              <a:gd name="connsiteY3" fmla="*/ 0 h 11142"/>
              <a:gd name="connsiteX4" fmla="*/ 1693603 w 2117005"/>
              <a:gd name="connsiteY4" fmla="*/ 0 h 11142"/>
              <a:gd name="connsiteX5" fmla="*/ 2117005 w 2117005"/>
              <a:gd name="connsiteY5" fmla="*/ 0 h 11142"/>
              <a:gd name="connsiteX6" fmla="*/ 2117005 w 2117005"/>
              <a:gd name="connsiteY6" fmla="*/ 11142 h 11142"/>
              <a:gd name="connsiteX7" fmla="*/ 1693603 w 2117005"/>
              <a:gd name="connsiteY7" fmla="*/ 11142 h 11142"/>
              <a:gd name="connsiteX8" fmla="*/ 1333713 w 2117005"/>
              <a:gd name="connsiteY8" fmla="*/ 11142 h 11142"/>
              <a:gd name="connsiteX9" fmla="*/ 931482 w 2117005"/>
              <a:gd name="connsiteY9" fmla="*/ 11142 h 11142"/>
              <a:gd name="connsiteX10" fmla="*/ 529251 w 2117005"/>
              <a:gd name="connsiteY10" fmla="*/ 11142 h 11142"/>
              <a:gd name="connsiteX11" fmla="*/ 0 w 2117005"/>
              <a:gd name="connsiteY11" fmla="*/ 11142 h 11142"/>
              <a:gd name="connsiteX12" fmla="*/ 0 w 2117005"/>
              <a:gd name="connsiteY12" fmla="*/ 0 h 1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7005" h="11142" fill="none" extrusionOk="0">
                <a:moveTo>
                  <a:pt x="0" y="0"/>
                </a:moveTo>
                <a:cubicBezTo>
                  <a:pt x="145530" y="-2966"/>
                  <a:pt x="303092" y="-3771"/>
                  <a:pt x="423400" y="0"/>
                </a:cubicBezTo>
                <a:cubicBezTo>
                  <a:pt x="529858" y="-44239"/>
                  <a:pt x="697534" y="16829"/>
                  <a:pt x="825632" y="0"/>
                </a:cubicBezTo>
                <a:cubicBezTo>
                  <a:pt x="967004" y="5718"/>
                  <a:pt x="1091573" y="-4140"/>
                  <a:pt x="1227863" y="0"/>
                </a:cubicBezTo>
                <a:cubicBezTo>
                  <a:pt x="1378858" y="-4543"/>
                  <a:pt x="1484430" y="-12956"/>
                  <a:pt x="1693603" y="0"/>
                </a:cubicBezTo>
                <a:cubicBezTo>
                  <a:pt x="1927272" y="16912"/>
                  <a:pt x="2024489" y="-3359"/>
                  <a:pt x="2117005" y="0"/>
                </a:cubicBezTo>
                <a:cubicBezTo>
                  <a:pt x="2116679" y="4552"/>
                  <a:pt x="2116707" y="6005"/>
                  <a:pt x="2117005" y="11142"/>
                </a:cubicBezTo>
                <a:cubicBezTo>
                  <a:pt x="1973106" y="14593"/>
                  <a:pt x="1890726" y="7401"/>
                  <a:pt x="1693603" y="11142"/>
                </a:cubicBezTo>
                <a:cubicBezTo>
                  <a:pt x="1615122" y="35738"/>
                  <a:pt x="1438838" y="18734"/>
                  <a:pt x="1333713" y="11142"/>
                </a:cubicBezTo>
                <a:cubicBezTo>
                  <a:pt x="1237315" y="28665"/>
                  <a:pt x="1111780" y="-20707"/>
                  <a:pt x="931482" y="11142"/>
                </a:cubicBezTo>
                <a:cubicBezTo>
                  <a:pt x="761549" y="35190"/>
                  <a:pt x="629594" y="34691"/>
                  <a:pt x="529251" y="11142"/>
                </a:cubicBezTo>
                <a:cubicBezTo>
                  <a:pt x="426277" y="19794"/>
                  <a:pt x="165086" y="29800"/>
                  <a:pt x="0" y="11142"/>
                </a:cubicBezTo>
                <a:cubicBezTo>
                  <a:pt x="65" y="6966"/>
                  <a:pt x="326" y="1931"/>
                  <a:pt x="0" y="0"/>
                </a:cubicBezTo>
                <a:close/>
              </a:path>
              <a:path w="2117005" h="11142" stroke="0" extrusionOk="0">
                <a:moveTo>
                  <a:pt x="0" y="0"/>
                </a:moveTo>
                <a:cubicBezTo>
                  <a:pt x="131927" y="-29185"/>
                  <a:pt x="216851" y="-2498"/>
                  <a:pt x="381061" y="0"/>
                </a:cubicBezTo>
                <a:cubicBezTo>
                  <a:pt x="555651" y="10405"/>
                  <a:pt x="643163" y="-1992"/>
                  <a:pt x="846801" y="0"/>
                </a:cubicBezTo>
                <a:cubicBezTo>
                  <a:pt x="1039924" y="-13963"/>
                  <a:pt x="1147103" y="-7150"/>
                  <a:pt x="1206692" y="0"/>
                </a:cubicBezTo>
                <a:cubicBezTo>
                  <a:pt x="1307413" y="-8461"/>
                  <a:pt x="1459464" y="-6518"/>
                  <a:pt x="1566583" y="0"/>
                </a:cubicBezTo>
                <a:cubicBezTo>
                  <a:pt x="1674641" y="1693"/>
                  <a:pt x="1858550" y="-36689"/>
                  <a:pt x="2117005" y="0"/>
                </a:cubicBezTo>
                <a:cubicBezTo>
                  <a:pt x="2117800" y="2326"/>
                  <a:pt x="2117797" y="6659"/>
                  <a:pt x="2117005" y="11142"/>
                </a:cubicBezTo>
                <a:cubicBezTo>
                  <a:pt x="2029513" y="23904"/>
                  <a:pt x="1927265" y="-13023"/>
                  <a:pt x="1714773" y="11142"/>
                </a:cubicBezTo>
                <a:cubicBezTo>
                  <a:pt x="1499162" y="18556"/>
                  <a:pt x="1382563" y="30413"/>
                  <a:pt x="1312542" y="11142"/>
                </a:cubicBezTo>
                <a:cubicBezTo>
                  <a:pt x="1241468" y="-22785"/>
                  <a:pt x="1137469" y="5373"/>
                  <a:pt x="910312" y="11142"/>
                </a:cubicBezTo>
                <a:cubicBezTo>
                  <a:pt x="705294" y="-21853"/>
                  <a:pt x="559418" y="1366"/>
                  <a:pt x="444570" y="11142"/>
                </a:cubicBezTo>
                <a:cubicBezTo>
                  <a:pt x="291321" y="-9431"/>
                  <a:pt x="154812" y="20947"/>
                  <a:pt x="0" y="11142"/>
                </a:cubicBezTo>
                <a:cubicBezTo>
                  <a:pt x="-541" y="9397"/>
                  <a:pt x="-836" y="2562"/>
                  <a:pt x="0" y="0"/>
                </a:cubicBezTo>
                <a:close/>
              </a:path>
              <a:path w="2117005" h="11142" fill="none" stroke="0" extrusionOk="0">
                <a:moveTo>
                  <a:pt x="0" y="0"/>
                </a:moveTo>
                <a:cubicBezTo>
                  <a:pt x="138352" y="-35513"/>
                  <a:pt x="284277" y="29731"/>
                  <a:pt x="423400" y="0"/>
                </a:cubicBezTo>
                <a:cubicBezTo>
                  <a:pt x="554612" y="-46991"/>
                  <a:pt x="674558" y="25404"/>
                  <a:pt x="825632" y="0"/>
                </a:cubicBezTo>
                <a:cubicBezTo>
                  <a:pt x="950053" y="-40858"/>
                  <a:pt x="1086778" y="59514"/>
                  <a:pt x="1227863" y="0"/>
                </a:cubicBezTo>
                <a:cubicBezTo>
                  <a:pt x="1329008" y="-14501"/>
                  <a:pt x="1457051" y="1839"/>
                  <a:pt x="1693603" y="0"/>
                </a:cubicBezTo>
                <a:cubicBezTo>
                  <a:pt x="1922028" y="11180"/>
                  <a:pt x="1996939" y="16032"/>
                  <a:pt x="2117005" y="0"/>
                </a:cubicBezTo>
                <a:cubicBezTo>
                  <a:pt x="2116722" y="4717"/>
                  <a:pt x="2116174" y="6064"/>
                  <a:pt x="2117005" y="11142"/>
                </a:cubicBezTo>
                <a:cubicBezTo>
                  <a:pt x="1961981" y="43954"/>
                  <a:pt x="1777332" y="614"/>
                  <a:pt x="1693603" y="11142"/>
                </a:cubicBezTo>
                <a:cubicBezTo>
                  <a:pt x="1599657" y="38351"/>
                  <a:pt x="1447960" y="13184"/>
                  <a:pt x="1333713" y="11142"/>
                </a:cubicBezTo>
                <a:cubicBezTo>
                  <a:pt x="1252754" y="-38145"/>
                  <a:pt x="1067269" y="-2160"/>
                  <a:pt x="931482" y="11142"/>
                </a:cubicBezTo>
                <a:cubicBezTo>
                  <a:pt x="758706" y="25068"/>
                  <a:pt x="642459" y="25429"/>
                  <a:pt x="529251" y="11142"/>
                </a:cubicBezTo>
                <a:cubicBezTo>
                  <a:pt x="397576" y="-24682"/>
                  <a:pt x="111850" y="20938"/>
                  <a:pt x="0" y="11142"/>
                </a:cubicBezTo>
                <a:cubicBezTo>
                  <a:pt x="114" y="6319"/>
                  <a:pt x="-693" y="2190"/>
                  <a:pt x="0" y="0"/>
                </a:cubicBezTo>
                <a:close/>
              </a:path>
              <a:path w="2117005" h="11142" fill="none" stroke="0" extrusionOk="0">
                <a:moveTo>
                  <a:pt x="0" y="0"/>
                </a:moveTo>
                <a:cubicBezTo>
                  <a:pt x="152334" y="-11601"/>
                  <a:pt x="289690" y="16874"/>
                  <a:pt x="423400" y="0"/>
                </a:cubicBezTo>
                <a:cubicBezTo>
                  <a:pt x="530450" y="-43172"/>
                  <a:pt x="678052" y="9981"/>
                  <a:pt x="825632" y="0"/>
                </a:cubicBezTo>
                <a:cubicBezTo>
                  <a:pt x="953613" y="-17095"/>
                  <a:pt x="1108728" y="21795"/>
                  <a:pt x="1227863" y="0"/>
                </a:cubicBezTo>
                <a:cubicBezTo>
                  <a:pt x="1354647" y="35831"/>
                  <a:pt x="1463105" y="-4907"/>
                  <a:pt x="1693603" y="0"/>
                </a:cubicBezTo>
                <a:cubicBezTo>
                  <a:pt x="1911037" y="6419"/>
                  <a:pt x="2002308" y="-4461"/>
                  <a:pt x="2117005" y="0"/>
                </a:cubicBezTo>
                <a:cubicBezTo>
                  <a:pt x="2117006" y="4449"/>
                  <a:pt x="2116448" y="5867"/>
                  <a:pt x="2117005" y="11142"/>
                </a:cubicBezTo>
                <a:cubicBezTo>
                  <a:pt x="2008824" y="31977"/>
                  <a:pt x="1796481" y="27429"/>
                  <a:pt x="1693603" y="11142"/>
                </a:cubicBezTo>
                <a:cubicBezTo>
                  <a:pt x="1586045" y="39344"/>
                  <a:pt x="1439943" y="5369"/>
                  <a:pt x="1333713" y="11142"/>
                </a:cubicBezTo>
                <a:cubicBezTo>
                  <a:pt x="1282335" y="21798"/>
                  <a:pt x="1107522" y="-4960"/>
                  <a:pt x="931482" y="11142"/>
                </a:cubicBezTo>
                <a:cubicBezTo>
                  <a:pt x="785338" y="8293"/>
                  <a:pt x="653484" y="22807"/>
                  <a:pt x="529251" y="11142"/>
                </a:cubicBezTo>
                <a:cubicBezTo>
                  <a:pt x="400219" y="40461"/>
                  <a:pt x="178969" y="26445"/>
                  <a:pt x="0" y="11142"/>
                </a:cubicBezTo>
                <a:cubicBezTo>
                  <a:pt x="-425" y="7346"/>
                  <a:pt x="112" y="222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117005"/>
                      <a:gd name="connsiteY0" fmla="*/ 0 h 11142"/>
                      <a:gd name="connsiteX1" fmla="*/ 423400 w 2117005"/>
                      <a:gd name="connsiteY1" fmla="*/ 0 h 11142"/>
                      <a:gd name="connsiteX2" fmla="*/ 825632 w 2117005"/>
                      <a:gd name="connsiteY2" fmla="*/ 0 h 11142"/>
                      <a:gd name="connsiteX3" fmla="*/ 1227863 w 2117005"/>
                      <a:gd name="connsiteY3" fmla="*/ 0 h 11142"/>
                      <a:gd name="connsiteX4" fmla="*/ 1693603 w 2117005"/>
                      <a:gd name="connsiteY4" fmla="*/ 0 h 11142"/>
                      <a:gd name="connsiteX5" fmla="*/ 2117005 w 2117005"/>
                      <a:gd name="connsiteY5" fmla="*/ 0 h 11142"/>
                      <a:gd name="connsiteX6" fmla="*/ 2117005 w 2117005"/>
                      <a:gd name="connsiteY6" fmla="*/ 11142 h 11142"/>
                      <a:gd name="connsiteX7" fmla="*/ 1693603 w 2117005"/>
                      <a:gd name="connsiteY7" fmla="*/ 11142 h 11142"/>
                      <a:gd name="connsiteX8" fmla="*/ 1333713 w 2117005"/>
                      <a:gd name="connsiteY8" fmla="*/ 11142 h 11142"/>
                      <a:gd name="connsiteX9" fmla="*/ 931482 w 2117005"/>
                      <a:gd name="connsiteY9" fmla="*/ 11142 h 11142"/>
                      <a:gd name="connsiteX10" fmla="*/ 529251 w 2117005"/>
                      <a:gd name="connsiteY10" fmla="*/ 11142 h 11142"/>
                      <a:gd name="connsiteX11" fmla="*/ 0 w 2117005"/>
                      <a:gd name="connsiteY11" fmla="*/ 11142 h 11142"/>
                      <a:gd name="connsiteX12" fmla="*/ 0 w 2117005"/>
                      <a:gd name="connsiteY12" fmla="*/ 0 h 11142"/>
                      <a:gd name="connsiteX0" fmla="*/ 0 w 2117005"/>
                      <a:gd name="connsiteY0" fmla="*/ 0 h 11142"/>
                      <a:gd name="connsiteX1" fmla="*/ 381061 w 2117005"/>
                      <a:gd name="connsiteY1" fmla="*/ 0 h 11142"/>
                      <a:gd name="connsiteX2" fmla="*/ 846801 w 2117005"/>
                      <a:gd name="connsiteY2" fmla="*/ 0 h 11142"/>
                      <a:gd name="connsiteX3" fmla="*/ 1206692 w 2117005"/>
                      <a:gd name="connsiteY3" fmla="*/ 0 h 11142"/>
                      <a:gd name="connsiteX4" fmla="*/ 1566583 w 2117005"/>
                      <a:gd name="connsiteY4" fmla="*/ 0 h 11142"/>
                      <a:gd name="connsiteX5" fmla="*/ 2117005 w 2117005"/>
                      <a:gd name="connsiteY5" fmla="*/ 0 h 11142"/>
                      <a:gd name="connsiteX6" fmla="*/ 2117005 w 2117005"/>
                      <a:gd name="connsiteY6" fmla="*/ 11142 h 11142"/>
                      <a:gd name="connsiteX7" fmla="*/ 1714773 w 2117005"/>
                      <a:gd name="connsiteY7" fmla="*/ 11142 h 11142"/>
                      <a:gd name="connsiteX8" fmla="*/ 1312542 w 2117005"/>
                      <a:gd name="connsiteY8" fmla="*/ 11142 h 11142"/>
                      <a:gd name="connsiteX9" fmla="*/ 910312 w 2117005"/>
                      <a:gd name="connsiteY9" fmla="*/ 11142 h 11142"/>
                      <a:gd name="connsiteX10" fmla="*/ 444570 w 2117005"/>
                      <a:gd name="connsiteY10" fmla="*/ 11142 h 11142"/>
                      <a:gd name="connsiteX11" fmla="*/ 0 w 2117005"/>
                      <a:gd name="connsiteY11" fmla="*/ 11142 h 11142"/>
                      <a:gd name="connsiteX12" fmla="*/ 0 w 2117005"/>
                      <a:gd name="connsiteY12" fmla="*/ 0 h 1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7005" h="11142" fill="none" extrusionOk="0">
                        <a:moveTo>
                          <a:pt x="0" y="0"/>
                        </a:moveTo>
                        <a:cubicBezTo>
                          <a:pt x="144114" y="602"/>
                          <a:pt x="292179" y="5566"/>
                          <a:pt x="423400" y="0"/>
                        </a:cubicBezTo>
                        <a:cubicBezTo>
                          <a:pt x="527773" y="-39233"/>
                          <a:pt x="689126" y="10771"/>
                          <a:pt x="825632" y="0"/>
                        </a:cubicBezTo>
                        <a:cubicBezTo>
                          <a:pt x="954695" y="-11272"/>
                          <a:pt x="1112055" y="15440"/>
                          <a:pt x="1227863" y="0"/>
                        </a:cubicBezTo>
                        <a:cubicBezTo>
                          <a:pt x="1352918" y="5745"/>
                          <a:pt x="1473221" y="-5753"/>
                          <a:pt x="1693603" y="0"/>
                        </a:cubicBezTo>
                        <a:cubicBezTo>
                          <a:pt x="1924076" y="2952"/>
                          <a:pt x="2008599" y="-16388"/>
                          <a:pt x="2117005" y="0"/>
                        </a:cubicBezTo>
                        <a:cubicBezTo>
                          <a:pt x="2116737" y="4474"/>
                          <a:pt x="2116677" y="5963"/>
                          <a:pt x="2117005" y="11142"/>
                        </a:cubicBezTo>
                        <a:cubicBezTo>
                          <a:pt x="1956143" y="11332"/>
                          <a:pt x="1785852" y="9402"/>
                          <a:pt x="1693603" y="11142"/>
                        </a:cubicBezTo>
                        <a:cubicBezTo>
                          <a:pt x="1593514" y="31579"/>
                          <a:pt x="1435704" y="15794"/>
                          <a:pt x="1333713" y="11142"/>
                        </a:cubicBezTo>
                        <a:cubicBezTo>
                          <a:pt x="1264117" y="29286"/>
                          <a:pt x="1102179" y="-3132"/>
                          <a:pt x="931482" y="11142"/>
                        </a:cubicBezTo>
                        <a:cubicBezTo>
                          <a:pt x="760619" y="16249"/>
                          <a:pt x="635540" y="31209"/>
                          <a:pt x="529251" y="11142"/>
                        </a:cubicBezTo>
                        <a:cubicBezTo>
                          <a:pt x="393645" y="17035"/>
                          <a:pt x="173682" y="30030"/>
                          <a:pt x="0" y="11142"/>
                        </a:cubicBezTo>
                        <a:cubicBezTo>
                          <a:pt x="-171" y="7119"/>
                          <a:pt x="356" y="2085"/>
                          <a:pt x="0" y="0"/>
                        </a:cubicBezTo>
                        <a:close/>
                      </a:path>
                      <a:path w="2117005" h="11142" stroke="0" extrusionOk="0">
                        <a:moveTo>
                          <a:pt x="0" y="0"/>
                        </a:moveTo>
                        <a:cubicBezTo>
                          <a:pt x="120399" y="-23874"/>
                          <a:pt x="216777" y="-13486"/>
                          <a:pt x="381061" y="0"/>
                        </a:cubicBezTo>
                        <a:cubicBezTo>
                          <a:pt x="559431" y="10373"/>
                          <a:pt x="643016" y="3331"/>
                          <a:pt x="846801" y="0"/>
                        </a:cubicBezTo>
                        <a:cubicBezTo>
                          <a:pt x="1025535" y="-6686"/>
                          <a:pt x="1135616" y="-17164"/>
                          <a:pt x="1206692" y="0"/>
                        </a:cubicBezTo>
                        <a:cubicBezTo>
                          <a:pt x="1301562" y="14451"/>
                          <a:pt x="1462221" y="-13692"/>
                          <a:pt x="1566583" y="0"/>
                        </a:cubicBezTo>
                        <a:cubicBezTo>
                          <a:pt x="1663771" y="29241"/>
                          <a:pt x="1857266" y="-17819"/>
                          <a:pt x="2117005" y="0"/>
                        </a:cubicBezTo>
                        <a:cubicBezTo>
                          <a:pt x="2116982" y="2293"/>
                          <a:pt x="2117771" y="6115"/>
                          <a:pt x="2117005" y="11142"/>
                        </a:cubicBezTo>
                        <a:cubicBezTo>
                          <a:pt x="2026251" y="24654"/>
                          <a:pt x="1936356" y="1858"/>
                          <a:pt x="1714773" y="11142"/>
                        </a:cubicBezTo>
                        <a:cubicBezTo>
                          <a:pt x="1514060" y="7443"/>
                          <a:pt x="1383740" y="39254"/>
                          <a:pt x="1312542" y="11142"/>
                        </a:cubicBezTo>
                        <a:cubicBezTo>
                          <a:pt x="1224294" y="-28254"/>
                          <a:pt x="1131951" y="27949"/>
                          <a:pt x="910312" y="11142"/>
                        </a:cubicBezTo>
                        <a:cubicBezTo>
                          <a:pt x="717551" y="-22801"/>
                          <a:pt x="562577" y="10238"/>
                          <a:pt x="444570" y="11142"/>
                        </a:cubicBezTo>
                        <a:cubicBezTo>
                          <a:pt x="303066" y="-9899"/>
                          <a:pt x="156686" y="15003"/>
                          <a:pt x="0" y="11142"/>
                        </a:cubicBezTo>
                        <a:cubicBezTo>
                          <a:pt x="-18" y="9125"/>
                          <a:pt x="-820" y="2486"/>
                          <a:pt x="0" y="0"/>
                        </a:cubicBezTo>
                        <a:close/>
                      </a:path>
                      <a:path w="2117005" h="11142" fill="none" stroke="0" extrusionOk="0">
                        <a:moveTo>
                          <a:pt x="0" y="0"/>
                        </a:moveTo>
                        <a:cubicBezTo>
                          <a:pt x="147384" y="-24649"/>
                          <a:pt x="299825" y="25283"/>
                          <a:pt x="423400" y="0"/>
                        </a:cubicBezTo>
                        <a:cubicBezTo>
                          <a:pt x="554982" y="-30901"/>
                          <a:pt x="676450" y="14196"/>
                          <a:pt x="825632" y="0"/>
                        </a:cubicBezTo>
                        <a:cubicBezTo>
                          <a:pt x="957829" y="-41597"/>
                          <a:pt x="1100001" y="33282"/>
                          <a:pt x="1227863" y="0"/>
                        </a:cubicBezTo>
                        <a:cubicBezTo>
                          <a:pt x="1347659" y="-1558"/>
                          <a:pt x="1452722" y="999"/>
                          <a:pt x="1693603" y="0"/>
                        </a:cubicBezTo>
                        <a:cubicBezTo>
                          <a:pt x="1911537" y="3144"/>
                          <a:pt x="1997384" y="304"/>
                          <a:pt x="2117005" y="0"/>
                        </a:cubicBezTo>
                        <a:cubicBezTo>
                          <a:pt x="2116795" y="4595"/>
                          <a:pt x="2116423" y="5860"/>
                          <a:pt x="2117005" y="11142"/>
                        </a:cubicBezTo>
                        <a:cubicBezTo>
                          <a:pt x="1958864" y="29521"/>
                          <a:pt x="1783189" y="3276"/>
                          <a:pt x="1693603" y="11142"/>
                        </a:cubicBezTo>
                        <a:cubicBezTo>
                          <a:pt x="1600303" y="29710"/>
                          <a:pt x="1444708" y="12836"/>
                          <a:pt x="1333713" y="11142"/>
                        </a:cubicBezTo>
                        <a:cubicBezTo>
                          <a:pt x="1266840" y="-6882"/>
                          <a:pt x="1084106" y="-3041"/>
                          <a:pt x="931482" y="11142"/>
                        </a:cubicBezTo>
                        <a:cubicBezTo>
                          <a:pt x="767236" y="43286"/>
                          <a:pt x="631787" y="29219"/>
                          <a:pt x="529251" y="11142"/>
                        </a:cubicBezTo>
                        <a:cubicBezTo>
                          <a:pt x="424661" y="-12260"/>
                          <a:pt x="135146" y="30066"/>
                          <a:pt x="0" y="11142"/>
                        </a:cubicBezTo>
                        <a:cubicBezTo>
                          <a:pt x="-118" y="6634"/>
                          <a:pt x="-243" y="208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EB503F-44D1-5858-CECE-BCAFD13B6282}"/>
              </a:ext>
            </a:extLst>
          </p:cNvPr>
          <p:cNvSpPr>
            <a:spLocks noGrp="1"/>
          </p:cNvSpPr>
          <p:nvPr>
            <p:ph idx="1"/>
          </p:nvPr>
        </p:nvSpPr>
        <p:spPr>
          <a:xfrm>
            <a:off x="1248395" y="2232940"/>
            <a:ext cx="2585445" cy="2023147"/>
          </a:xfrm>
        </p:spPr>
        <p:txBody>
          <a:bodyPr lIns="91440" tIns="45720" rIns="91440" bIns="45720" anchor="t">
            <a:normAutofit/>
          </a:bodyPr>
          <a:lstStyle/>
          <a:p>
            <a:pPr marL="0" indent="0" algn="ctr" defTabSz="370332">
              <a:buNone/>
            </a:pPr>
            <a:r>
              <a:rPr lang="en-US" sz="2592" kern="1200">
                <a:solidFill>
                  <a:schemeClr val="tx1"/>
                </a:solidFill>
                <a:latin typeface="+mn-lt"/>
                <a:ea typeface="+mn-ea"/>
                <a:cs typeface="Calibri"/>
              </a:rPr>
              <a:t>Grief is a normal and natural response to loss.</a:t>
            </a:r>
          </a:p>
          <a:p>
            <a:pPr marL="0" indent="0">
              <a:buNone/>
            </a:pPr>
            <a:endParaRPr lang="en-US" sz="1700">
              <a:cs typeface="Calibri"/>
            </a:endParaRPr>
          </a:p>
        </p:txBody>
      </p:sp>
      <p:pic>
        <p:nvPicPr>
          <p:cNvPr id="6" name="Picture 6" descr="Diagram&#10;&#10;Description automatically generated">
            <a:extLst>
              <a:ext uri="{FF2B5EF4-FFF2-40B4-BE49-F238E27FC236}">
                <a16:creationId xmlns:a16="http://schemas.microsoft.com/office/drawing/2014/main" id="{0AEB9386-2C43-F34D-E245-D15332F4AD9B}"/>
              </a:ext>
            </a:extLst>
          </p:cNvPr>
          <p:cNvPicPr>
            <a:picLocks noChangeAspect="1"/>
          </p:cNvPicPr>
          <p:nvPr/>
        </p:nvPicPr>
        <p:blipFill rotWithShape="1">
          <a:blip r:embed="rId2"/>
          <a:srcRect t="302" r="2" b="2"/>
          <a:stretch/>
        </p:blipFill>
        <p:spPr>
          <a:xfrm>
            <a:off x="4094623" y="482608"/>
            <a:ext cx="4190956" cy="41782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extBox 1">
            <a:extLst>
              <a:ext uri="{FF2B5EF4-FFF2-40B4-BE49-F238E27FC236}">
                <a16:creationId xmlns:a16="http://schemas.microsoft.com/office/drawing/2014/main" id="{D5EFF40F-3E67-F1FE-9314-7AEA69831A89}"/>
              </a:ext>
            </a:extLst>
          </p:cNvPr>
          <p:cNvSpPr txBox="1"/>
          <p:nvPr/>
        </p:nvSpPr>
        <p:spPr>
          <a:xfrm>
            <a:off x="1519056" y="1119189"/>
            <a:ext cx="2038156" cy="4912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370332">
              <a:spcAft>
                <a:spcPts val="600"/>
              </a:spcAft>
            </a:pPr>
            <a:r>
              <a:rPr lang="en-US" sz="2592" kern="1200">
                <a:solidFill>
                  <a:schemeClr val="tx1"/>
                </a:solidFill>
                <a:latin typeface="+mn-lt"/>
                <a:ea typeface="+mn-ea"/>
                <a:cs typeface="Calibri"/>
              </a:rPr>
              <a:t>What is grief?</a:t>
            </a:r>
            <a:endParaRPr lang="en-US" sz="3200" b="0"/>
          </a:p>
        </p:txBody>
      </p:sp>
    </p:spTree>
    <p:extLst>
      <p:ext uri="{BB962C8B-B14F-4D97-AF65-F5344CB8AC3E}">
        <p14:creationId xmlns:p14="http://schemas.microsoft.com/office/powerpoint/2010/main" val="636372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1"/>
          <p:cNvSpPr/>
          <p:nvPr/>
        </p:nvSpPr>
        <p:spPr>
          <a:xfrm>
            <a:off x="628650" y="273843"/>
            <a:ext cx="4045020" cy="99417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100" kern="1200">
                <a:solidFill>
                  <a:schemeClr val="tx1"/>
                </a:solidFill>
                <a:latin typeface="+mj-lt"/>
                <a:ea typeface="+mj-ea"/>
                <a:cs typeface="+mj-cs"/>
              </a:rPr>
              <a:t>Self Care at Work</a:t>
            </a:r>
          </a:p>
        </p:txBody>
      </p:sp>
      <p:sp>
        <p:nvSpPr>
          <p:cNvPr id="11" name="Freeform: Shape 1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0"/>
            <a:ext cx="866357" cy="46877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p:cNvSpPr/>
          <p:nvPr/>
        </p:nvSpPr>
        <p:spPr>
          <a:xfrm>
            <a:off x="175904" y="1369218"/>
            <a:ext cx="4653629" cy="3270926"/>
          </a:xfrm>
          <a:prstGeom prst="rect">
            <a:avLst/>
          </a:prstGeom>
        </p:spPr>
        <p:txBody>
          <a:bodyPr vert="horz" lIns="91440" tIns="45720" rIns="91440" bIns="45720" rtlCol="0" anchor="t">
            <a:noAutofit/>
          </a:bodyPr>
          <a:lstStyle/>
          <a:p>
            <a:pPr marL="285750" indent="-228600" defTabSz="914400">
              <a:lnSpc>
                <a:spcPct val="90000"/>
              </a:lnSpc>
              <a:spcAft>
                <a:spcPts val="600"/>
              </a:spcAft>
              <a:buFont typeface="Arial" panose="020B0604020202020204" pitchFamily="34" charset="0"/>
              <a:buChar char="•"/>
            </a:pPr>
            <a:r>
              <a:rPr lang="en-US" sz="1600" dirty="0"/>
              <a:t>Feeling overwhelmed or sad? Know who you should talk to.</a:t>
            </a:r>
            <a:endParaRPr lang="en-US" sz="1600" dirty="0">
              <a:cs typeface="Calibri"/>
            </a:endParaRPr>
          </a:p>
          <a:p>
            <a:pPr marL="285750" indent="-228600" defTabSz="914400">
              <a:lnSpc>
                <a:spcPct val="90000"/>
              </a:lnSpc>
              <a:spcAft>
                <a:spcPts val="600"/>
              </a:spcAft>
              <a:buFont typeface="Arial" panose="020B0604020202020204" pitchFamily="34" charset="0"/>
              <a:buChar char="•"/>
            </a:pPr>
            <a:r>
              <a:rPr lang="en-US" sz="1600" dirty="0"/>
              <a:t>We can only give what we have, find ways to refuel</a:t>
            </a:r>
            <a:endParaRPr lang="en-US" sz="1600" dirty="0">
              <a:cs typeface="Calibri"/>
            </a:endParaRPr>
          </a:p>
          <a:p>
            <a:pPr marL="742950" lvl="1" indent="-228600" defTabSz="914400">
              <a:lnSpc>
                <a:spcPct val="90000"/>
              </a:lnSpc>
              <a:spcAft>
                <a:spcPts val="600"/>
              </a:spcAft>
              <a:buFont typeface="Arial" panose="020B0604020202020204" pitchFamily="34" charset="0"/>
              <a:buChar char="•"/>
            </a:pPr>
            <a:r>
              <a:rPr lang="en-US" sz="1600" dirty="0"/>
              <a:t>Breathe deeply</a:t>
            </a:r>
            <a:endParaRPr lang="en-US" sz="1600" dirty="0">
              <a:cs typeface="Calibri"/>
            </a:endParaRPr>
          </a:p>
          <a:p>
            <a:pPr marL="742950" lvl="1" indent="-228600" defTabSz="914400">
              <a:lnSpc>
                <a:spcPct val="90000"/>
              </a:lnSpc>
              <a:spcAft>
                <a:spcPts val="600"/>
              </a:spcAft>
              <a:buFont typeface="Arial" panose="020B0604020202020204" pitchFamily="34" charset="0"/>
              <a:buChar char="•"/>
            </a:pPr>
            <a:r>
              <a:rPr lang="en-US" sz="1600" dirty="0"/>
              <a:t>Move your body</a:t>
            </a:r>
            <a:endParaRPr lang="en-US" sz="1600" dirty="0">
              <a:cs typeface="Calibri"/>
            </a:endParaRPr>
          </a:p>
          <a:p>
            <a:pPr marL="742950" lvl="1" indent="-228600" defTabSz="914400">
              <a:lnSpc>
                <a:spcPct val="90000"/>
              </a:lnSpc>
              <a:spcAft>
                <a:spcPts val="600"/>
              </a:spcAft>
              <a:buFont typeface="Arial" panose="020B0604020202020204" pitchFamily="34" charset="0"/>
              <a:buChar char="•"/>
            </a:pPr>
            <a:r>
              <a:rPr lang="en-US" sz="1600" dirty="0"/>
              <a:t>Get outside/take a moment to look out a window</a:t>
            </a:r>
            <a:endParaRPr lang="en-US" sz="1600" dirty="0">
              <a:cs typeface="Calibri"/>
            </a:endParaRPr>
          </a:p>
          <a:p>
            <a:pPr marL="742950" lvl="1" indent="-228600" defTabSz="914400">
              <a:lnSpc>
                <a:spcPct val="90000"/>
              </a:lnSpc>
              <a:spcAft>
                <a:spcPts val="600"/>
              </a:spcAft>
              <a:buFont typeface="Arial" panose="020B0604020202020204" pitchFamily="34" charset="0"/>
              <a:buChar char="•"/>
            </a:pPr>
            <a:r>
              <a:rPr lang="en-US" sz="1600" dirty="0"/>
              <a:t>Find a quiet space and visualize a comforting place</a:t>
            </a:r>
            <a:endParaRPr lang="en-US" sz="1600" dirty="0">
              <a:cs typeface="Calibri"/>
            </a:endParaRPr>
          </a:p>
          <a:p>
            <a:pPr marL="285750" indent="-228600" defTabSz="914400">
              <a:lnSpc>
                <a:spcPct val="90000"/>
              </a:lnSpc>
              <a:spcAft>
                <a:spcPts val="600"/>
              </a:spcAft>
              <a:buFont typeface="Arial" panose="020B0604020202020204" pitchFamily="34" charset="0"/>
              <a:buChar char="•"/>
            </a:pPr>
            <a:r>
              <a:rPr lang="en-US" sz="1600" dirty="0"/>
              <a:t>Be acutely aware of your professional boundaries</a:t>
            </a:r>
            <a:endParaRPr lang="en-US" sz="1600" dirty="0">
              <a:cs typeface="Calibri"/>
            </a:endParaRPr>
          </a:p>
          <a:p>
            <a:pPr marL="285750" indent="-228600" defTabSz="914400">
              <a:lnSpc>
                <a:spcPct val="90000"/>
              </a:lnSpc>
              <a:spcAft>
                <a:spcPts val="600"/>
              </a:spcAft>
              <a:buFont typeface="Arial" panose="020B0604020202020204" pitchFamily="34" charset="0"/>
              <a:buChar char="•"/>
            </a:pPr>
            <a:r>
              <a:rPr lang="en-US" sz="1600" dirty="0"/>
              <a:t>Do your best work</a:t>
            </a:r>
            <a:endParaRPr lang="en-US" sz="1600" dirty="0">
              <a:cs typeface="Calibri"/>
            </a:endParaRPr>
          </a:p>
        </p:txBody>
      </p:sp>
      <p:sp>
        <p:nvSpPr>
          <p:cNvPr id="13" name="Oval 1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2567969"/>
            <a:ext cx="405617" cy="405616"/>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ational Association of Social Workers (NASW) Code of Ethics (CoE) 2021  Updates Include Self-Care: Celebrations and Crucial Caveats -  SocialWorker.com">
            <a:extLst>
              <a:ext uri="{FF2B5EF4-FFF2-40B4-BE49-F238E27FC236}">
                <a16:creationId xmlns:a16="http://schemas.microsoft.com/office/drawing/2014/main" id="{16F57885-9349-7C2A-3CCA-BCD6599BE04C}"/>
              </a:ext>
            </a:extLst>
          </p:cNvPr>
          <p:cNvPicPr>
            <a:picLocks noChangeAspect="1"/>
          </p:cNvPicPr>
          <p:nvPr/>
        </p:nvPicPr>
        <p:blipFill>
          <a:blip r:embed="rId3"/>
          <a:stretch>
            <a:fillRect/>
          </a:stretch>
        </p:blipFill>
        <p:spPr>
          <a:xfrm>
            <a:off x="5915388" y="1497910"/>
            <a:ext cx="2835788" cy="1664694"/>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5" name="Freeform: Shape 1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0"/>
            <a:ext cx="1550211" cy="1216410"/>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770929"/>
            <a:ext cx="0" cy="119828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3875011"/>
            <a:ext cx="1376793" cy="1518589"/>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4525346"/>
            <a:ext cx="1493298" cy="618154"/>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4139397"/>
            <a:ext cx="1005228" cy="1004103"/>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064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14">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16">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E79E1A-0B2D-C4E1-BBFE-CC1E2709443D}"/>
              </a:ext>
            </a:extLst>
          </p:cNvPr>
          <p:cNvSpPr>
            <a:spLocks noGrp="1"/>
          </p:cNvSpPr>
          <p:nvPr>
            <p:ph type="title"/>
          </p:nvPr>
        </p:nvSpPr>
        <p:spPr>
          <a:xfrm>
            <a:off x="628650" y="896772"/>
            <a:ext cx="2400300" cy="3178589"/>
          </a:xfrm>
        </p:spPr>
        <p:txBody>
          <a:bodyPr lIns="91440" tIns="45720" rIns="91440" bIns="45720">
            <a:normAutofit/>
          </a:bodyPr>
          <a:lstStyle/>
          <a:p>
            <a:pPr>
              <a:lnSpc>
                <a:spcPct val="90000"/>
              </a:lnSpc>
            </a:pPr>
            <a:r>
              <a:rPr lang="en-US" sz="3700">
                <a:solidFill>
                  <a:schemeClr val="bg1"/>
                </a:solidFill>
              </a:rPr>
              <a:t>If self-care seems impossible</a:t>
            </a:r>
          </a:p>
        </p:txBody>
      </p:sp>
      <p:grpSp>
        <p:nvGrpSpPr>
          <p:cNvPr id="126"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2186"/>
            <a:ext cx="1432689" cy="532245"/>
            <a:chOff x="2267504" y="2540250"/>
            <a:chExt cx="1990951" cy="739640"/>
          </a:xfrm>
          <a:solidFill>
            <a:schemeClr val="bg1"/>
          </a:solidFill>
        </p:grpSpPr>
        <p:sp>
          <p:nvSpPr>
            <p:cNvPr id="120" name="Freeform: Shape 119">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41" name="Oval 122">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3564156"/>
            <a:ext cx="273765" cy="27376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Oval 124">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3564156"/>
            <a:ext cx="273765" cy="27376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3"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4154935"/>
            <a:ext cx="731374" cy="731376"/>
            <a:chOff x="5829300" y="3162300"/>
            <a:chExt cx="532256" cy="532257"/>
          </a:xfrm>
          <a:solidFill>
            <a:schemeClr val="bg1"/>
          </a:solidFill>
        </p:grpSpPr>
        <p:sp>
          <p:nvSpPr>
            <p:cNvPr id="128" name="Freeform: Shape 127">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144" name="Content Placeholder 2">
            <a:extLst>
              <a:ext uri="{FF2B5EF4-FFF2-40B4-BE49-F238E27FC236}">
                <a16:creationId xmlns:a16="http://schemas.microsoft.com/office/drawing/2014/main" id="{73156F0E-11E3-AAD4-7951-B932E4833903}"/>
              </a:ext>
            </a:extLst>
          </p:cNvPr>
          <p:cNvGraphicFramePr>
            <a:graphicFrameLocks noGrp="1"/>
          </p:cNvGraphicFramePr>
          <p:nvPr>
            <p:ph idx="1"/>
            <p:extLst>
              <p:ext uri="{D42A27DB-BD31-4B8C-83A1-F6EECF244321}">
                <p14:modId xmlns:p14="http://schemas.microsoft.com/office/powerpoint/2010/main" val="3843773795"/>
              </p:ext>
            </p:extLst>
          </p:nvPr>
        </p:nvGraphicFramePr>
        <p:xfrm>
          <a:off x="4113104" y="358155"/>
          <a:ext cx="4726201" cy="4409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082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737534-EF20-B1C9-C6EA-574BB73C80A9}"/>
              </a:ext>
            </a:extLst>
          </p:cNvPr>
          <p:cNvSpPr>
            <a:spLocks noGrp="1"/>
          </p:cNvSpPr>
          <p:nvPr>
            <p:ph type="title"/>
          </p:nvPr>
        </p:nvSpPr>
        <p:spPr>
          <a:xfrm>
            <a:off x="466344" y="870966"/>
            <a:ext cx="2702052" cy="3394710"/>
          </a:xfrm>
        </p:spPr>
        <p:txBody>
          <a:bodyPr lIns="91440" tIns="45720" rIns="91440" bIns="45720" anchor="t">
            <a:normAutofit/>
          </a:bodyPr>
          <a:lstStyle/>
          <a:p>
            <a:r>
              <a:rPr lang="en-US" sz="3000" dirty="0"/>
              <a:t>5-minute self-care ideas (</a:t>
            </a:r>
            <a:r>
              <a:rPr lang="en-US" sz="3000" i="1" dirty="0"/>
              <a:t>that are not about self-improvement</a:t>
            </a:r>
            <a:r>
              <a:rPr lang="en-US" sz="3000" dirty="0"/>
              <a:t>)</a:t>
            </a:r>
          </a:p>
        </p:txBody>
      </p:sp>
      <p:sp>
        <p:nvSpPr>
          <p:cNvPr id="17" name="Rectangle 1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11146"/>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40E9FA1-AFC4-B4D1-3309-52797A930D5F}"/>
              </a:ext>
            </a:extLst>
          </p:cNvPr>
          <p:cNvSpPr>
            <a:spLocks noGrp="1"/>
          </p:cNvSpPr>
          <p:nvPr>
            <p:ph idx="1"/>
          </p:nvPr>
        </p:nvSpPr>
        <p:spPr>
          <a:xfrm>
            <a:off x="3876318" y="525765"/>
            <a:ext cx="2756047" cy="2047897"/>
          </a:xfrm>
        </p:spPr>
        <p:txBody>
          <a:bodyPr lIns="91440" tIns="45720" rIns="91440" bIns="45720" anchor="t"/>
          <a:lstStyle/>
          <a:p>
            <a:pPr defTabSz="274320">
              <a:buFont typeface="Wingdings"/>
              <a:buChar char="Ø"/>
            </a:pPr>
            <a:r>
              <a:rPr lang="en-US" sz="1900" kern="1200" dirty="0">
                <a:latin typeface="+mn-lt"/>
                <a:ea typeface="+mn-ea"/>
                <a:cs typeface="Calibri"/>
              </a:rPr>
              <a:t>Clean/organize one thing</a:t>
            </a:r>
            <a:endParaRPr lang="en-US" sz="1900" dirty="0">
              <a:cs typeface="Calibri"/>
            </a:endParaRPr>
          </a:p>
          <a:p>
            <a:pPr defTabSz="274320">
              <a:buFont typeface="Wingdings"/>
              <a:buChar char="Ø"/>
            </a:pPr>
            <a:r>
              <a:rPr lang="en-US" sz="1900" kern="1200" dirty="0">
                <a:latin typeface="+mn-lt"/>
                <a:ea typeface="+mn-ea"/>
                <a:cs typeface="Calibri"/>
              </a:rPr>
              <a:t>Have a good cry</a:t>
            </a:r>
            <a:endParaRPr lang="en-US" sz="1900" kern="1200" dirty="0">
              <a:latin typeface="+mn-lt"/>
              <a:cs typeface="Calibri"/>
            </a:endParaRPr>
          </a:p>
          <a:p>
            <a:pPr defTabSz="274320">
              <a:buFont typeface="Wingdings"/>
              <a:buChar char="Ø"/>
            </a:pPr>
            <a:r>
              <a:rPr lang="en-US" sz="1900" kern="1200" dirty="0">
                <a:latin typeface="+mn-lt"/>
                <a:ea typeface="+mn-ea"/>
                <a:cs typeface="Calibri"/>
              </a:rPr>
              <a:t>Read some good news</a:t>
            </a:r>
            <a:endParaRPr lang="en-US" sz="1900" kern="1200" dirty="0">
              <a:latin typeface="+mn-lt"/>
              <a:cs typeface="Calibri"/>
            </a:endParaRPr>
          </a:p>
          <a:p>
            <a:pPr defTabSz="274320">
              <a:buFont typeface="Wingdings"/>
              <a:buChar char="Ø"/>
            </a:pPr>
            <a:r>
              <a:rPr lang="en-US" sz="1900" kern="1200" dirty="0">
                <a:latin typeface="+mn-lt"/>
                <a:ea typeface="+mn-ea"/>
                <a:cs typeface="Calibri"/>
              </a:rPr>
              <a:t>Put on lotion</a:t>
            </a:r>
            <a:endParaRPr lang="en-US" sz="1900" kern="1200" dirty="0">
              <a:latin typeface="+mn-lt"/>
              <a:cs typeface="Calibri"/>
            </a:endParaRPr>
          </a:p>
          <a:p>
            <a:pPr defTabSz="274320">
              <a:buFont typeface="Wingdings"/>
              <a:buChar char="Ø"/>
            </a:pPr>
            <a:r>
              <a:rPr lang="en-US" sz="1900" kern="1200" dirty="0">
                <a:latin typeface="+mn-lt"/>
                <a:ea typeface="+mn-ea"/>
                <a:cs typeface="Calibri"/>
              </a:rPr>
              <a:t>Cut or paint your fingernails</a:t>
            </a:r>
            <a:endParaRPr lang="en-US" sz="1900" kern="1200" dirty="0">
              <a:latin typeface="+mn-lt"/>
              <a:cs typeface="Calibri"/>
            </a:endParaRPr>
          </a:p>
          <a:p>
            <a:pPr defTabSz="274320">
              <a:buFont typeface="Wingdings"/>
              <a:buChar char="Ø"/>
            </a:pPr>
            <a:r>
              <a:rPr lang="en-US" sz="1900" kern="1200" dirty="0">
                <a:latin typeface="+mn-lt"/>
                <a:ea typeface="+mn-ea"/>
                <a:cs typeface="Calibri"/>
              </a:rPr>
              <a:t>Light candles</a:t>
            </a:r>
            <a:endParaRPr lang="en-US" sz="1900" kern="1200" dirty="0">
              <a:latin typeface="+mn-lt"/>
              <a:cs typeface="Calibri"/>
            </a:endParaRPr>
          </a:p>
          <a:p>
            <a:pPr defTabSz="274320">
              <a:buFont typeface="Wingdings"/>
              <a:buChar char="Ø"/>
            </a:pPr>
            <a:r>
              <a:rPr lang="en-US" sz="1900" kern="1200" dirty="0">
                <a:latin typeface="+mn-lt"/>
                <a:ea typeface="+mn-ea"/>
                <a:cs typeface="Calibri"/>
              </a:rPr>
              <a:t>Play your favorite song</a:t>
            </a:r>
            <a:endParaRPr lang="en-US" sz="1900" kern="1200" dirty="0">
              <a:latin typeface="+mn-lt"/>
              <a:cs typeface="Calibri"/>
            </a:endParaRPr>
          </a:p>
          <a:p>
            <a:pPr defTabSz="274320">
              <a:buFont typeface="Wingdings"/>
              <a:buChar char="Ø"/>
            </a:pPr>
            <a:r>
              <a:rPr lang="en-US" sz="1900" kern="1200" dirty="0">
                <a:latin typeface="+mn-lt"/>
                <a:ea typeface="+mn-ea"/>
                <a:cs typeface="Calibri"/>
              </a:rPr>
              <a:t>Laugh </a:t>
            </a:r>
            <a:r>
              <a:rPr lang="en-US" sz="1900" dirty="0">
                <a:cs typeface="Calibri"/>
              </a:rPr>
              <a:t>(</a:t>
            </a:r>
            <a:r>
              <a:rPr lang="en-US" sz="1900" kern="1200" dirty="0">
                <a:latin typeface="+mn-lt"/>
                <a:ea typeface="+mn-ea"/>
                <a:cs typeface="Calibri"/>
              </a:rPr>
              <a:t>at anything</a:t>
            </a:r>
            <a:r>
              <a:rPr lang="en-US" sz="1900" dirty="0">
                <a:cs typeface="Calibri"/>
              </a:rPr>
              <a:t>!)</a:t>
            </a:r>
            <a:endParaRPr lang="en-US" sz="1900" kern="1200" dirty="0">
              <a:latin typeface="+mn-lt"/>
              <a:cs typeface="Calibri"/>
            </a:endParaRPr>
          </a:p>
          <a:p>
            <a:pPr defTabSz="274320">
              <a:buFont typeface="Wingdings"/>
              <a:buChar char="Ø"/>
            </a:pPr>
            <a:r>
              <a:rPr lang="en-US" sz="1900" kern="1200" dirty="0">
                <a:latin typeface="+mn-lt"/>
                <a:ea typeface="+mn-ea"/>
                <a:cs typeface="Calibri"/>
              </a:rPr>
              <a:t>Go off the grid</a:t>
            </a:r>
            <a:endParaRPr lang="en-US" sz="1900" kern="1200" dirty="0">
              <a:latin typeface="+mn-lt"/>
              <a:cs typeface="Calibri"/>
            </a:endParaRPr>
          </a:p>
          <a:p>
            <a:pPr marL="205740" indent="-205740" defTabSz="274320"/>
            <a:endParaRPr lang="en-US" sz="1920" kern="1200">
              <a:solidFill>
                <a:schemeClr val="tx1"/>
              </a:solidFill>
              <a:latin typeface="+mn-lt"/>
              <a:ea typeface="+mn-ea"/>
              <a:cs typeface="Calibri"/>
            </a:endParaRPr>
          </a:p>
          <a:p>
            <a:pPr marL="205740" indent="-205740" defTabSz="274320"/>
            <a:endParaRPr lang="en-US" sz="1920" kern="1200">
              <a:solidFill>
                <a:schemeClr val="tx1"/>
              </a:solidFill>
              <a:latin typeface="+mn-lt"/>
              <a:ea typeface="+mn-ea"/>
              <a:cs typeface="Calibri"/>
            </a:endParaRPr>
          </a:p>
          <a:p>
            <a:endParaRPr lang="en-US" dirty="0">
              <a:cs typeface="Calibri"/>
            </a:endParaRPr>
          </a:p>
        </p:txBody>
      </p:sp>
      <p:sp>
        <p:nvSpPr>
          <p:cNvPr id="5" name="TextBox 4">
            <a:extLst>
              <a:ext uri="{FF2B5EF4-FFF2-40B4-BE49-F238E27FC236}">
                <a16:creationId xmlns:a16="http://schemas.microsoft.com/office/drawing/2014/main" id="{325AAB1A-4DFF-78B5-EC40-D162847177C5}"/>
              </a:ext>
            </a:extLst>
          </p:cNvPr>
          <p:cNvSpPr txBox="1"/>
          <p:nvPr/>
        </p:nvSpPr>
        <p:spPr>
          <a:xfrm>
            <a:off x="6855157" y="521877"/>
            <a:ext cx="2208359" cy="37394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274320">
              <a:spcAft>
                <a:spcPts val="600"/>
              </a:spcAft>
              <a:buFont typeface="Wingdings"/>
              <a:buChar char="Ø"/>
            </a:pPr>
            <a:r>
              <a:rPr lang="en-US" sz="1900" kern="1200" dirty="0">
                <a:solidFill>
                  <a:srgbClr val="771B61"/>
                </a:solidFill>
                <a:latin typeface="Calibri"/>
                <a:ea typeface="+mn-ea"/>
                <a:cs typeface="Arial"/>
              </a:rPr>
              <a:t>Breathe​</a:t>
            </a:r>
            <a:endParaRPr lang="en-US" sz="1900" dirty="0">
              <a:ea typeface="+mn-ea"/>
            </a:endParaRPr>
          </a:p>
          <a:p>
            <a:pPr marL="342900" indent="-342900" defTabSz="274320">
              <a:spcAft>
                <a:spcPts val="600"/>
              </a:spcAft>
              <a:buFont typeface="Wingdings"/>
              <a:buChar char="Ø"/>
            </a:pPr>
            <a:r>
              <a:rPr lang="en-US" sz="1900" kern="1200" dirty="0">
                <a:solidFill>
                  <a:srgbClr val="771B61"/>
                </a:solidFill>
                <a:latin typeface="Calibri"/>
                <a:ea typeface="+mn-ea"/>
                <a:cs typeface="Arial"/>
              </a:rPr>
              <a:t>Step outside​</a:t>
            </a:r>
            <a:endParaRPr lang="en-US" sz="1900" kern="1200" dirty="0">
              <a:solidFill>
                <a:srgbClr val="771B61"/>
              </a:solidFill>
              <a:latin typeface="Calibri"/>
              <a:cs typeface="Arial"/>
            </a:endParaRPr>
          </a:p>
          <a:p>
            <a:pPr marL="342900" indent="-342900" defTabSz="274320">
              <a:spcAft>
                <a:spcPts val="600"/>
              </a:spcAft>
              <a:buFont typeface="Wingdings"/>
              <a:buChar char="Ø"/>
            </a:pPr>
            <a:r>
              <a:rPr lang="en-US" sz="1900" kern="1200" dirty="0">
                <a:solidFill>
                  <a:srgbClr val="771B61"/>
                </a:solidFill>
                <a:latin typeface="Calibri"/>
                <a:ea typeface="+mn-ea"/>
                <a:cs typeface="Arial"/>
              </a:rPr>
              <a:t>Journal​</a:t>
            </a:r>
            <a:endParaRPr lang="en-US" sz="1900" kern="1200" dirty="0">
              <a:solidFill>
                <a:srgbClr val="771B61"/>
              </a:solidFill>
              <a:latin typeface="Calibri"/>
              <a:cs typeface="Arial"/>
            </a:endParaRPr>
          </a:p>
          <a:p>
            <a:pPr marL="342900" indent="-342900" defTabSz="274320">
              <a:spcAft>
                <a:spcPts val="600"/>
              </a:spcAft>
              <a:buFont typeface="Wingdings"/>
              <a:buChar char="Ø"/>
            </a:pPr>
            <a:r>
              <a:rPr lang="en-US" sz="1900" kern="1200" dirty="0">
                <a:solidFill>
                  <a:srgbClr val="771B61"/>
                </a:solidFill>
                <a:latin typeface="Calibri"/>
                <a:ea typeface="+mn-ea"/>
                <a:cs typeface="Arial"/>
              </a:rPr>
              <a:t>Sing and dance​</a:t>
            </a:r>
            <a:endParaRPr lang="en-US" sz="1900" kern="1200" dirty="0">
              <a:solidFill>
                <a:srgbClr val="771B61"/>
              </a:solidFill>
              <a:latin typeface="Calibri"/>
              <a:cs typeface="Arial"/>
            </a:endParaRPr>
          </a:p>
          <a:p>
            <a:pPr marL="342900" indent="-342900" defTabSz="274320">
              <a:spcAft>
                <a:spcPts val="600"/>
              </a:spcAft>
              <a:buFont typeface="Wingdings"/>
              <a:buChar char="Ø"/>
            </a:pPr>
            <a:r>
              <a:rPr lang="en-US" sz="1900" kern="1200" dirty="0">
                <a:solidFill>
                  <a:srgbClr val="771B61"/>
                </a:solidFill>
                <a:latin typeface="Calibri"/>
                <a:ea typeface="+mn-ea"/>
                <a:cs typeface="Arial"/>
              </a:rPr>
              <a:t>Stretch​</a:t>
            </a:r>
            <a:endParaRPr lang="en-US" sz="1900" kern="1200" dirty="0">
              <a:solidFill>
                <a:srgbClr val="771B61"/>
              </a:solidFill>
              <a:latin typeface="Calibri"/>
              <a:cs typeface="Arial"/>
            </a:endParaRPr>
          </a:p>
          <a:p>
            <a:pPr marL="342900" indent="-342900" defTabSz="274320">
              <a:spcAft>
                <a:spcPts val="600"/>
              </a:spcAft>
              <a:buFont typeface="Wingdings"/>
              <a:buChar char="Ø"/>
            </a:pPr>
            <a:r>
              <a:rPr lang="en-US" sz="1900" kern="1200" dirty="0">
                <a:solidFill>
                  <a:srgbClr val="771B61"/>
                </a:solidFill>
                <a:latin typeface="Calibri"/>
                <a:ea typeface="+mn-ea"/>
                <a:cs typeface="Arial"/>
              </a:rPr>
              <a:t>Shower​</a:t>
            </a:r>
            <a:endParaRPr lang="en-US" sz="1900" kern="1200" dirty="0">
              <a:solidFill>
                <a:srgbClr val="771B61"/>
              </a:solidFill>
              <a:latin typeface="Calibri"/>
              <a:cs typeface="Arial"/>
            </a:endParaRPr>
          </a:p>
          <a:p>
            <a:pPr marL="342900" indent="-342900" defTabSz="274320">
              <a:spcAft>
                <a:spcPts val="600"/>
              </a:spcAft>
              <a:buFont typeface="Wingdings"/>
              <a:buChar char="Ø"/>
            </a:pPr>
            <a:r>
              <a:rPr lang="en-US" sz="1900" kern="1200" dirty="0">
                <a:solidFill>
                  <a:srgbClr val="771B61"/>
                </a:solidFill>
                <a:latin typeface="Calibri"/>
                <a:ea typeface="+mn-ea"/>
                <a:cs typeface="Arial"/>
              </a:rPr>
              <a:t>Close your eyes​</a:t>
            </a:r>
            <a:endParaRPr lang="en-US" sz="1900" kern="1200" dirty="0">
              <a:solidFill>
                <a:srgbClr val="771B61"/>
              </a:solidFill>
              <a:latin typeface="Calibri"/>
              <a:cs typeface="Arial"/>
            </a:endParaRPr>
          </a:p>
          <a:p>
            <a:pPr marL="342900" indent="-342900" defTabSz="274320">
              <a:spcAft>
                <a:spcPts val="600"/>
              </a:spcAft>
              <a:buFont typeface="Wingdings"/>
              <a:buChar char="Ø"/>
            </a:pPr>
            <a:r>
              <a:rPr lang="en-US" sz="1900" kern="1200" dirty="0">
                <a:solidFill>
                  <a:srgbClr val="771B61"/>
                </a:solidFill>
                <a:latin typeface="Calibri"/>
                <a:ea typeface="+mn-ea"/>
                <a:cs typeface="Arial"/>
              </a:rPr>
              <a:t>Text a friend​</a:t>
            </a:r>
            <a:endParaRPr lang="en-US" sz="1900" kern="1200" dirty="0">
              <a:solidFill>
                <a:srgbClr val="771B61"/>
              </a:solidFill>
              <a:latin typeface="Calibri"/>
              <a:cs typeface="Arial"/>
            </a:endParaRPr>
          </a:p>
          <a:p>
            <a:pPr marL="342900" indent="-342900" defTabSz="274320">
              <a:spcAft>
                <a:spcPts val="600"/>
              </a:spcAft>
              <a:buFont typeface="Wingdings"/>
              <a:buChar char="Ø"/>
            </a:pPr>
            <a:r>
              <a:rPr lang="en-US" sz="1900" kern="1200" dirty="0">
                <a:solidFill>
                  <a:srgbClr val="771B61"/>
                </a:solidFill>
                <a:latin typeface="Calibri"/>
                <a:ea typeface="+mn-ea"/>
                <a:cs typeface="Arial"/>
              </a:rPr>
              <a:t>Say thank you​</a:t>
            </a:r>
            <a:endParaRPr lang="en-US" sz="1900" kern="1200" dirty="0">
              <a:solidFill>
                <a:srgbClr val="771B61"/>
              </a:solidFill>
              <a:latin typeface="Calibri"/>
              <a:cs typeface="Arial"/>
            </a:endParaRPr>
          </a:p>
          <a:p>
            <a:pPr marL="342900" indent="-342900" defTabSz="274320">
              <a:spcAft>
                <a:spcPts val="600"/>
              </a:spcAft>
              <a:buFont typeface="Wingdings"/>
              <a:buChar char="Ø"/>
            </a:pPr>
            <a:r>
              <a:rPr lang="en-US" sz="1900" kern="1200" dirty="0">
                <a:solidFill>
                  <a:srgbClr val="771B61"/>
                </a:solidFill>
                <a:latin typeface="Calibri"/>
                <a:ea typeface="+mn-ea"/>
                <a:cs typeface="Arial"/>
              </a:rPr>
              <a:t>Color or draw</a:t>
            </a:r>
            <a:endParaRPr lang="en-US" sz="1900" b="0" dirty="0">
              <a:solidFill>
                <a:schemeClr val="tx2"/>
              </a:solidFill>
              <a:cs typeface="Calibri"/>
            </a:endParaRPr>
          </a:p>
        </p:txBody>
      </p:sp>
    </p:spTree>
    <p:extLst>
      <p:ext uri="{BB962C8B-B14F-4D97-AF65-F5344CB8AC3E}">
        <p14:creationId xmlns:p14="http://schemas.microsoft.com/office/powerpoint/2010/main" val="993426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 y="-1"/>
            <a:ext cx="2601176" cy="5143499"/>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rot="16200000">
            <a:off x="-994410" y="1460754"/>
            <a:ext cx="4471416" cy="2091690"/>
          </a:xfrm>
        </p:spPr>
        <p:txBody>
          <a:bodyPr anchor="ctr">
            <a:normAutofit/>
          </a:bodyPr>
          <a:lstStyle/>
          <a:p>
            <a:pPr algn="l"/>
            <a:r>
              <a:rPr lang="en-US" sz="3600" dirty="0">
                <a:solidFill>
                  <a:schemeClr val="bg1"/>
                </a:solidFill>
              </a:rPr>
              <a:t>Bereavement Referral Resources</a:t>
            </a:r>
          </a:p>
        </p:txBody>
      </p:sp>
      <p:graphicFrame>
        <p:nvGraphicFramePr>
          <p:cNvPr id="5" name="Content Placeholder 2">
            <a:extLst>
              <a:ext uri="{FF2B5EF4-FFF2-40B4-BE49-F238E27FC236}">
                <a16:creationId xmlns:a16="http://schemas.microsoft.com/office/drawing/2014/main" id="{D4CB2A6C-9340-3B3A-D9BB-ED1B7055AB32}"/>
              </a:ext>
            </a:extLst>
          </p:cNvPr>
          <p:cNvGraphicFramePr>
            <a:graphicFrameLocks noGrp="1"/>
          </p:cNvGraphicFramePr>
          <p:nvPr>
            <p:ph idx="1"/>
            <p:extLst>
              <p:ext uri="{D42A27DB-BD31-4B8C-83A1-F6EECF244321}">
                <p14:modId xmlns:p14="http://schemas.microsoft.com/office/powerpoint/2010/main" val="2800042533"/>
              </p:ext>
            </p:extLst>
          </p:nvPr>
        </p:nvGraphicFramePr>
        <p:xfrm>
          <a:off x="2845722" y="216568"/>
          <a:ext cx="5669628" cy="4713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5441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A7AB-7074-4ED2-9D97-9332A4A4DE06}"/>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72BEA1C1-C618-4CAD-949B-2FAD2818487B}"/>
              </a:ext>
            </a:extLst>
          </p:cNvPr>
          <p:cNvSpPr>
            <a:spLocks noGrp="1"/>
          </p:cNvSpPr>
          <p:nvPr>
            <p:ph idx="1"/>
          </p:nvPr>
        </p:nvSpPr>
        <p:spPr>
          <a:xfrm>
            <a:off x="178594" y="1416749"/>
            <a:ext cx="8779668" cy="3449288"/>
          </a:xfrm>
        </p:spPr>
        <p:txBody>
          <a:bodyPr lIns="91440" tIns="45720" rIns="91440" bIns="45720" anchor="t">
            <a:noAutofit/>
          </a:bodyPr>
          <a:lstStyle/>
          <a:p>
            <a:pPr>
              <a:lnSpc>
                <a:spcPct val="120000"/>
              </a:lnSpc>
              <a:spcBef>
                <a:spcPts val="0"/>
              </a:spcBef>
            </a:pPr>
            <a:r>
              <a:rPr lang="en-US" sz="1000" dirty="0">
                <a:latin typeface="Arial"/>
                <a:cs typeface="Arial"/>
              </a:rPr>
              <a:t>American Psychiatric Association. (2013a). </a:t>
            </a:r>
            <a:r>
              <a:rPr lang="en-US" sz="1000" i="1" dirty="0">
                <a:latin typeface="Arial"/>
                <a:cs typeface="Arial"/>
              </a:rPr>
              <a:t>Diagnostic and statistical manual of mental disorders </a:t>
            </a:r>
            <a:r>
              <a:rPr lang="en-US" sz="1000" dirty="0">
                <a:latin typeface="Arial"/>
                <a:cs typeface="Arial"/>
              </a:rPr>
              <a:t>(5th ed.). Arlington, VA: Author.</a:t>
            </a:r>
            <a:endParaRPr lang="en-US" sz="1000"/>
          </a:p>
          <a:p>
            <a:pPr>
              <a:lnSpc>
                <a:spcPct val="120000"/>
              </a:lnSpc>
              <a:spcBef>
                <a:spcPts val="0"/>
              </a:spcBef>
            </a:pPr>
            <a:r>
              <a:rPr lang="en-US" sz="1000" dirty="0">
                <a:latin typeface="Arial"/>
                <a:cs typeface="Arial"/>
              </a:rPr>
              <a:t>APA. (2013b). </a:t>
            </a:r>
            <a:r>
              <a:rPr lang="en-US" sz="1000" i="1" dirty="0">
                <a:latin typeface="Arial"/>
                <a:cs typeface="Arial"/>
              </a:rPr>
              <a:t>Highlights of changes from DSM-IV-TR to DSM-5</a:t>
            </a:r>
            <a:r>
              <a:rPr lang="en-US" sz="1000" dirty="0">
                <a:latin typeface="Arial"/>
                <a:cs typeface="Arial"/>
              </a:rPr>
              <a:t>. </a:t>
            </a:r>
            <a:r>
              <a:rPr lang="en-US" sz="1000" dirty="0">
                <a:latin typeface="Arial"/>
                <a:cs typeface="Arial"/>
                <a:hlinkClick r:id="rId2">
                  <a:extLst>
                    <a:ext uri="{A12FA001-AC4F-418D-AE19-62706E023703}">
                      <ahyp:hlinkClr xmlns:ahyp="http://schemas.microsoft.com/office/drawing/2018/hyperlinkcolor" val="tx"/>
                    </a:ext>
                  </a:extLst>
                </a:hlinkClick>
              </a:rPr>
              <a:t>https://psychiatry.msu.edu/_files/docs/Changes-From-DSM-IV-TR-to-DSM-5.pdf</a:t>
            </a:r>
            <a:endParaRPr lang="en-US" sz="1000" dirty="0">
              <a:latin typeface="Arial"/>
              <a:cs typeface="Arial"/>
            </a:endParaRPr>
          </a:p>
          <a:p>
            <a:pPr>
              <a:lnSpc>
                <a:spcPct val="120000"/>
              </a:lnSpc>
              <a:spcBef>
                <a:spcPts val="0"/>
              </a:spcBef>
            </a:pPr>
            <a:r>
              <a:rPr lang="en-US" sz="1000" dirty="0">
                <a:latin typeface="Arial"/>
                <a:cs typeface="Arial"/>
              </a:rPr>
              <a:t>APA. (2013c). </a:t>
            </a:r>
            <a:r>
              <a:rPr lang="en-US" sz="1000" i="1" dirty="0">
                <a:latin typeface="Arial"/>
                <a:cs typeface="Arial"/>
              </a:rPr>
              <a:t>Section III</a:t>
            </a:r>
            <a:r>
              <a:rPr lang="en-US" sz="1000" dirty="0">
                <a:latin typeface="Arial"/>
                <a:cs typeface="Arial"/>
              </a:rPr>
              <a:t>. </a:t>
            </a:r>
            <a:r>
              <a:rPr lang="en-US" sz="1000" dirty="0">
                <a:latin typeface="Arial"/>
                <a:cs typeface="Arial"/>
                <a:hlinkClick r:id="rId3">
                  <a:extLst>
                    <a:ext uri="{A12FA001-AC4F-418D-AE19-62706E023703}">
                      <ahyp:hlinkClr xmlns:ahyp="http://schemas.microsoft.com/office/drawing/2018/hyperlinkcolor" val="tx"/>
                    </a:ext>
                  </a:extLst>
                </a:hlinkClick>
              </a:rPr>
              <a:t>https://www.psychiatry.org/File%20Library/Psychiatrists/Practice/DSM/APA_DSM-5-Section-III.pdf</a:t>
            </a:r>
            <a:endParaRPr lang="en-US" sz="1000" dirty="0">
              <a:latin typeface="Arial"/>
              <a:cs typeface="Arial"/>
            </a:endParaRPr>
          </a:p>
          <a:p>
            <a:pPr>
              <a:lnSpc>
                <a:spcPct val="120000"/>
              </a:lnSpc>
              <a:spcBef>
                <a:spcPts val="0"/>
              </a:spcBef>
            </a:pPr>
            <a:r>
              <a:rPr lang="en-US" sz="1000" dirty="0">
                <a:latin typeface="Arial"/>
                <a:cs typeface="Arial"/>
              </a:rPr>
              <a:t>APA. (2020). </a:t>
            </a:r>
            <a:r>
              <a:rPr lang="en-US" sz="1000" i="1" dirty="0">
                <a:latin typeface="Arial"/>
                <a:cs typeface="Arial"/>
              </a:rPr>
              <a:t>View and comment on recently proposed changes to DSM–5</a:t>
            </a:r>
            <a:r>
              <a:rPr lang="en-US" sz="1000" dirty="0">
                <a:latin typeface="Arial"/>
                <a:cs typeface="Arial"/>
              </a:rPr>
              <a:t>. </a:t>
            </a:r>
            <a:r>
              <a:rPr lang="en-US" sz="1000" dirty="0">
                <a:latin typeface="Arial"/>
                <a:cs typeface="Arial"/>
                <a:hlinkClick r:id="rId4">
                  <a:extLst>
                    <a:ext uri="{A12FA001-AC4F-418D-AE19-62706E023703}">
                      <ahyp:hlinkClr xmlns:ahyp="http://schemas.microsoft.com/office/drawing/2018/hyperlinkcolor" val="tx"/>
                    </a:ext>
                  </a:extLst>
                </a:hlinkClick>
              </a:rPr>
              <a:t>https://www.psychiatry.org/psychiatrists/practice/dsm/proposed-changes</a:t>
            </a:r>
            <a:r>
              <a:rPr lang="en-US" sz="1000" dirty="0">
                <a:latin typeface="Arial"/>
                <a:cs typeface="Arial"/>
              </a:rPr>
              <a:t> (accessed November 2020)</a:t>
            </a:r>
          </a:p>
          <a:p>
            <a:pPr>
              <a:lnSpc>
                <a:spcPct val="120000"/>
              </a:lnSpc>
              <a:spcBef>
                <a:spcPts val="0"/>
              </a:spcBef>
            </a:pPr>
            <a:r>
              <a:rPr lang="en-US" sz="1000" dirty="0">
                <a:latin typeface="Arial"/>
                <a:cs typeface="Arial"/>
              </a:rPr>
              <a:t>APA. (2021a). </a:t>
            </a:r>
            <a:r>
              <a:rPr lang="en-US" sz="1000" i="1" dirty="0">
                <a:latin typeface="Arial"/>
                <a:cs typeface="Arial"/>
              </a:rPr>
              <a:t>DSM–5: Frequently asked questions</a:t>
            </a:r>
            <a:r>
              <a:rPr lang="en-US" sz="1000" dirty="0">
                <a:latin typeface="Arial"/>
                <a:cs typeface="Arial"/>
              </a:rPr>
              <a:t>. </a:t>
            </a:r>
            <a:r>
              <a:rPr lang="en-US" sz="1000" dirty="0">
                <a:latin typeface="Arial"/>
                <a:cs typeface="Arial"/>
                <a:hlinkClick r:id="rId5">
                  <a:extLst>
                    <a:ext uri="{A12FA001-AC4F-418D-AE19-62706E023703}">
                      <ahyp:hlinkClr xmlns:ahyp="http://schemas.microsoft.com/office/drawing/2018/hyperlinkcolor" val="tx"/>
                    </a:ext>
                  </a:extLst>
                </a:hlinkClick>
              </a:rPr>
              <a:t>https://www.psychiatry.org/psychiatrists/practice/dsm/feedback-and-questions/frequently-asked-questions</a:t>
            </a:r>
            <a:endParaRPr lang="en-US" sz="1000" dirty="0">
              <a:latin typeface="Arial"/>
              <a:cs typeface="Arial"/>
            </a:endParaRPr>
          </a:p>
          <a:p>
            <a:pPr>
              <a:lnSpc>
                <a:spcPct val="120000"/>
              </a:lnSpc>
              <a:spcBef>
                <a:spcPts val="0"/>
              </a:spcBef>
            </a:pPr>
            <a:r>
              <a:rPr lang="en-US" sz="1000" dirty="0">
                <a:latin typeface="Arial"/>
                <a:cs typeface="Arial"/>
              </a:rPr>
              <a:t>APA. (2021b). </a:t>
            </a:r>
            <a:r>
              <a:rPr lang="en-US" sz="1000" i="1" dirty="0">
                <a:latin typeface="Arial"/>
                <a:cs typeface="Arial"/>
              </a:rPr>
              <a:t>Submit proposals for making changes to DSM–5</a:t>
            </a:r>
            <a:r>
              <a:rPr lang="en-US" sz="1000" dirty="0">
                <a:latin typeface="Arial"/>
                <a:cs typeface="Arial"/>
              </a:rPr>
              <a:t>. </a:t>
            </a:r>
            <a:r>
              <a:rPr lang="en-US" sz="1000" dirty="0">
                <a:latin typeface="Arial"/>
                <a:cs typeface="Arial"/>
                <a:hlinkClick r:id="rId6">
                  <a:extLst>
                    <a:ext uri="{A12FA001-AC4F-418D-AE19-62706E023703}">
                      <ahyp:hlinkClr xmlns:ahyp="http://schemas.microsoft.com/office/drawing/2018/hyperlinkcolor" val="tx"/>
                    </a:ext>
                  </a:extLst>
                </a:hlinkClick>
              </a:rPr>
              <a:t>https://www.psychiatry.org/psychiatrists/practice/dsm/submit-proposals</a:t>
            </a:r>
            <a:endParaRPr lang="en-US" sz="1000" dirty="0">
              <a:latin typeface="Arial"/>
              <a:cs typeface="Arial"/>
            </a:endParaRPr>
          </a:p>
          <a:p>
            <a:pPr>
              <a:lnSpc>
                <a:spcPct val="120000"/>
              </a:lnSpc>
              <a:spcBef>
                <a:spcPts val="0"/>
              </a:spcBef>
            </a:pPr>
            <a:r>
              <a:rPr lang="en-US" sz="1000" err="1">
                <a:latin typeface="Arial"/>
                <a:cs typeface="Arial"/>
              </a:rPr>
              <a:t>Boelen</a:t>
            </a:r>
            <a:r>
              <a:rPr lang="en-US" sz="1000" dirty="0">
                <a:latin typeface="Arial"/>
                <a:cs typeface="Arial"/>
              </a:rPr>
              <a:t>, P. A., Eisma, M. C., Smid, G. E., &amp; </a:t>
            </a:r>
            <a:r>
              <a:rPr lang="en-US" sz="1000" err="1">
                <a:latin typeface="Arial"/>
                <a:cs typeface="Arial"/>
              </a:rPr>
              <a:t>Lenferink</a:t>
            </a:r>
            <a:r>
              <a:rPr lang="en-US" sz="1000" dirty="0">
                <a:latin typeface="Arial"/>
                <a:cs typeface="Arial"/>
              </a:rPr>
              <a:t>, L. (2020). Prolonged grief disorder in section II of DSM-5: A commentary. </a:t>
            </a:r>
            <a:r>
              <a:rPr lang="en-US" sz="1000" i="1" dirty="0">
                <a:latin typeface="Arial"/>
                <a:cs typeface="Arial"/>
              </a:rPr>
              <a:t>European Journal of </a:t>
            </a:r>
            <a:r>
              <a:rPr lang="en-US" sz="1000" i="1" err="1">
                <a:latin typeface="Arial"/>
                <a:cs typeface="Arial"/>
              </a:rPr>
              <a:t>Psychotraumatology</a:t>
            </a:r>
            <a:r>
              <a:rPr lang="en-US" sz="1000" i="1" dirty="0">
                <a:latin typeface="Arial"/>
                <a:cs typeface="Arial"/>
              </a:rPr>
              <a:t>, 11</a:t>
            </a:r>
            <a:r>
              <a:rPr lang="en-US" sz="1000" dirty="0">
                <a:latin typeface="Arial"/>
                <a:cs typeface="Arial"/>
              </a:rPr>
              <a:t>(1). </a:t>
            </a:r>
            <a:r>
              <a:rPr lang="en-US" sz="1000" dirty="0">
                <a:latin typeface="Arial"/>
                <a:cs typeface="Arial"/>
                <a:hlinkClick r:id="rId7">
                  <a:extLst>
                    <a:ext uri="{A12FA001-AC4F-418D-AE19-62706E023703}">
                      <ahyp:hlinkClr xmlns:ahyp="http://schemas.microsoft.com/office/drawing/2018/hyperlinkcolor" val="tx"/>
                    </a:ext>
                  </a:extLst>
                </a:hlinkClick>
              </a:rPr>
              <a:t>https://doi.org/10.1080/20008198.2020.1771008</a:t>
            </a:r>
            <a:r>
              <a:rPr lang="en-US" sz="1000" dirty="0">
                <a:latin typeface="Arial"/>
                <a:cs typeface="Arial"/>
              </a:rPr>
              <a:t> </a:t>
            </a:r>
          </a:p>
          <a:p>
            <a:pPr>
              <a:lnSpc>
                <a:spcPct val="120000"/>
              </a:lnSpc>
              <a:spcBef>
                <a:spcPts val="0"/>
              </a:spcBef>
            </a:pPr>
            <a:r>
              <a:rPr lang="en-US" sz="1000" dirty="0">
                <a:latin typeface="Arial"/>
                <a:cs typeface="Arial"/>
              </a:rPr>
              <a:t>Breitbart W., </a:t>
            </a:r>
            <a:r>
              <a:rPr lang="en-US" sz="1000" err="1">
                <a:latin typeface="Arial"/>
                <a:cs typeface="Arial"/>
              </a:rPr>
              <a:t>Chochinov</a:t>
            </a:r>
            <a:r>
              <a:rPr lang="en-US" sz="1000" dirty="0">
                <a:latin typeface="Arial"/>
                <a:cs typeface="Arial"/>
              </a:rPr>
              <a:t>, H. M., </a:t>
            </a:r>
            <a:r>
              <a:rPr lang="en-US" sz="1000" err="1">
                <a:latin typeface="Arial"/>
                <a:cs typeface="Arial"/>
              </a:rPr>
              <a:t>Alici</a:t>
            </a:r>
            <a:r>
              <a:rPr lang="en-US" sz="1000" dirty="0">
                <a:latin typeface="Arial"/>
                <a:cs typeface="Arial"/>
              </a:rPr>
              <a:t>, Y (2011). Palliative care. In J. Levenson (Ed.), </a:t>
            </a:r>
            <a:r>
              <a:rPr lang="en-US" sz="1000" i="1" dirty="0">
                <a:latin typeface="Arial"/>
                <a:cs typeface="Arial"/>
              </a:rPr>
              <a:t>Textbook of psychosomatic medicine: Psychiatric care of the medically </a:t>
            </a:r>
            <a:r>
              <a:rPr lang="en-US" sz="1000" i="1" err="1">
                <a:latin typeface="Arial"/>
                <a:cs typeface="Arial"/>
              </a:rPr>
              <a:t>iII</a:t>
            </a:r>
            <a:r>
              <a:rPr lang="en-US" sz="1000" i="1" dirty="0">
                <a:latin typeface="Arial"/>
                <a:cs typeface="Arial"/>
              </a:rPr>
              <a:t> </a:t>
            </a:r>
            <a:r>
              <a:rPr lang="en-US" sz="1000" dirty="0">
                <a:latin typeface="Arial"/>
                <a:cs typeface="Arial"/>
              </a:rPr>
              <a:t>(2nd ed.). American Psychiatric Publishing.</a:t>
            </a:r>
          </a:p>
          <a:p>
            <a:pPr>
              <a:lnSpc>
                <a:spcPct val="120000"/>
              </a:lnSpc>
              <a:spcBef>
                <a:spcPts val="0"/>
              </a:spcBef>
            </a:pPr>
            <a:r>
              <a:rPr lang="en-US" sz="1000" dirty="0">
                <a:latin typeface="Arial"/>
                <a:cs typeface="Arial"/>
              </a:rPr>
              <a:t>Bretherton, I. (1992). The origins of attachment theory: John Bowlby and Mary Ainsworth. </a:t>
            </a:r>
            <a:r>
              <a:rPr lang="en-US" sz="1000" i="1" dirty="0">
                <a:latin typeface="Arial"/>
                <a:cs typeface="Arial"/>
              </a:rPr>
              <a:t>Developmental Psychology, 28</a:t>
            </a:r>
            <a:r>
              <a:rPr lang="en-US" sz="1000" dirty="0">
                <a:latin typeface="Arial"/>
                <a:cs typeface="Arial"/>
              </a:rPr>
              <a:t>, 759-775. Retrieved from </a:t>
            </a:r>
            <a:r>
              <a:rPr lang="en-US" sz="1000" dirty="0">
                <a:latin typeface="Arial"/>
                <a:cs typeface="Arial"/>
                <a:hlinkClick r:id="rId8">
                  <a:extLst>
                    <a:ext uri="{A12FA001-AC4F-418D-AE19-62706E023703}">
                      <ahyp:hlinkClr xmlns:ahyp="http://schemas.microsoft.com/office/drawing/2018/hyperlinkcolor" val="tx"/>
                    </a:ext>
                  </a:extLst>
                </a:hlinkClick>
              </a:rPr>
              <a:t>http://www.psychology.sunysb.edu/attachment/online/inge_origins.pdf</a:t>
            </a:r>
          </a:p>
          <a:p>
            <a:pPr>
              <a:lnSpc>
                <a:spcPct val="120000"/>
              </a:lnSpc>
              <a:spcBef>
                <a:spcPts val="0"/>
              </a:spcBef>
            </a:pPr>
            <a:r>
              <a:rPr lang="en-US" sz="1000">
                <a:latin typeface="Arial"/>
                <a:cs typeface="Arial"/>
              </a:rPr>
              <a:t>Centers for Disease Control and Prevention. (2015). </a:t>
            </a:r>
            <a:r>
              <a:rPr lang="en-US" sz="1000" i="1">
                <a:latin typeface="Arial"/>
                <a:cs typeface="Arial"/>
              </a:rPr>
              <a:t>International Classification of Diseases (ICD-10-CM/PCS) Transition – Background</a:t>
            </a:r>
            <a:r>
              <a:rPr lang="en-US" sz="1000">
                <a:latin typeface="Arial"/>
                <a:cs typeface="Arial"/>
              </a:rPr>
              <a:t>. </a:t>
            </a:r>
            <a:r>
              <a:rPr lang="en-US" sz="1000" dirty="0">
                <a:latin typeface="Arial"/>
                <a:cs typeface="Arial"/>
                <a:hlinkClick r:id="rId9">
                  <a:extLst>
                    <a:ext uri="{A12FA001-AC4F-418D-AE19-62706E023703}">
                      <ahyp:hlinkClr xmlns:ahyp="http://schemas.microsoft.com/office/drawing/2018/hyperlinkcolor" val="tx"/>
                    </a:ext>
                  </a:extLst>
                </a:hlinkClick>
              </a:rPr>
              <a:t>https://www.cdc.gov/nchs/icd/icd10cm_pcs_background.htm</a:t>
            </a:r>
            <a:endParaRPr lang="en-US" sz="1000">
              <a:latin typeface="Arial"/>
              <a:cs typeface="Arial"/>
            </a:endParaRPr>
          </a:p>
          <a:p>
            <a:pPr>
              <a:lnSpc>
                <a:spcPct val="120000"/>
              </a:lnSpc>
              <a:spcBef>
                <a:spcPts val="0"/>
              </a:spcBef>
            </a:pPr>
            <a:r>
              <a:rPr lang="en-US" sz="1000" dirty="0">
                <a:latin typeface="Arial"/>
                <a:cs typeface="Arial"/>
              </a:rPr>
              <a:t>Griffith, J. L., &amp; Gaby, L. (2005). Brief psychotherapy at the bedside: Countering demoralization from medical illness. </a:t>
            </a:r>
            <a:r>
              <a:rPr lang="en-US" sz="1000" i="1" dirty="0">
                <a:latin typeface="Arial"/>
                <a:cs typeface="Arial"/>
              </a:rPr>
              <a:t>Psychosomatics, 46</a:t>
            </a:r>
            <a:r>
              <a:rPr lang="en-US" sz="1000" dirty="0">
                <a:latin typeface="Arial"/>
                <a:cs typeface="Arial"/>
              </a:rPr>
              <a:t>(2), 109-116. </a:t>
            </a:r>
            <a:r>
              <a:rPr lang="en-US" sz="1000" dirty="0">
                <a:latin typeface="Arial"/>
                <a:cs typeface="Arial"/>
                <a:hlinkClick r:id="rId10">
                  <a:extLst>
                    <a:ext uri="{A12FA001-AC4F-418D-AE19-62706E023703}">
                      <ahyp:hlinkClr xmlns:ahyp="http://schemas.microsoft.com/office/drawing/2018/hyperlinkcolor" val="tx"/>
                    </a:ext>
                  </a:extLst>
                </a:hlinkClick>
              </a:rPr>
              <a:t>https://doi.org/10.1176/appi.psy.46.2.109</a:t>
            </a:r>
            <a:endParaRPr lang="en-US" sz="1000">
              <a:latin typeface="Arial"/>
              <a:cs typeface="Arial"/>
            </a:endParaRPr>
          </a:p>
          <a:p>
            <a:pPr>
              <a:lnSpc>
                <a:spcPct val="120000"/>
              </a:lnSpc>
              <a:spcBef>
                <a:spcPts val="0"/>
              </a:spcBef>
            </a:pPr>
            <a:endParaRPr lang="en-US" sz="1000" dirty="0"/>
          </a:p>
        </p:txBody>
      </p:sp>
    </p:spTree>
    <p:extLst>
      <p:ext uri="{BB962C8B-B14F-4D97-AF65-F5344CB8AC3E}">
        <p14:creationId xmlns:p14="http://schemas.microsoft.com/office/powerpoint/2010/main" val="1656895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A7AB-7074-4ED2-9D97-9332A4A4DE06}"/>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72BEA1C1-C618-4CAD-949B-2FAD2818487B}"/>
              </a:ext>
            </a:extLst>
          </p:cNvPr>
          <p:cNvSpPr>
            <a:spLocks noGrp="1"/>
          </p:cNvSpPr>
          <p:nvPr>
            <p:ph idx="1"/>
          </p:nvPr>
        </p:nvSpPr>
        <p:spPr>
          <a:xfrm>
            <a:off x="178594" y="1416749"/>
            <a:ext cx="8779668" cy="3613594"/>
          </a:xfrm>
        </p:spPr>
        <p:txBody>
          <a:bodyPr lIns="91440" tIns="45720" rIns="91440" bIns="45720" anchor="t">
            <a:noAutofit/>
          </a:bodyPr>
          <a:lstStyle/>
          <a:p>
            <a:pPr>
              <a:lnSpc>
                <a:spcPct val="120000"/>
              </a:lnSpc>
              <a:spcBef>
                <a:spcPts val="0"/>
              </a:spcBef>
            </a:pPr>
            <a:r>
              <a:rPr lang="en-US" sz="1000" dirty="0">
                <a:latin typeface="Arial"/>
                <a:cs typeface="Arial"/>
              </a:rPr>
              <a:t>Haley, E. (2018, February 14.) </a:t>
            </a:r>
            <a:r>
              <a:rPr lang="en-US" sz="1000" i="1" dirty="0">
                <a:latin typeface="Arial"/>
                <a:cs typeface="Arial"/>
              </a:rPr>
              <a:t>A grief concept you should care about: Continuing bonds. </a:t>
            </a:r>
            <a:r>
              <a:rPr lang="en-US" sz="1000" dirty="0">
                <a:latin typeface="Arial"/>
                <a:cs typeface="Arial"/>
              </a:rPr>
              <a:t>What’s Your Grief. </a:t>
            </a:r>
            <a:r>
              <a:rPr lang="en-US" sz="1000" dirty="0">
                <a:latin typeface="Arial"/>
                <a:cs typeface="Arial"/>
                <a:hlinkClick r:id="rId2">
                  <a:extLst>
                    <a:ext uri="{A12FA001-AC4F-418D-AE19-62706E023703}">
                      <ahyp:hlinkClr xmlns:ahyp="http://schemas.microsoft.com/office/drawing/2018/hyperlinkcolor" val="tx"/>
                    </a:ext>
                  </a:extLst>
                </a:hlinkClick>
              </a:rPr>
              <a:t>https://whatsyourgrief.com/grief-concept-care-continuing-bonds/</a:t>
            </a:r>
            <a:endParaRPr lang="en-US" sz="1000" dirty="0">
              <a:latin typeface="Arial"/>
              <a:cs typeface="Arial"/>
            </a:endParaRPr>
          </a:p>
          <a:p>
            <a:pPr>
              <a:lnSpc>
                <a:spcPct val="120000"/>
              </a:lnSpc>
              <a:spcBef>
                <a:spcPts val="0"/>
              </a:spcBef>
            </a:pPr>
            <a:r>
              <a:rPr lang="en-US" sz="1000" dirty="0">
                <a:latin typeface="Arial"/>
                <a:cs typeface="Arial"/>
              </a:rPr>
              <a:t>Ito, M., Nakajima, S., Fujisawa, D., Miyashita, M., Kim, Y., Shear, M. K., Ghesquiere, A., &amp; Wall, M. M. (2012). Brief measure for screening complicated grief: Reliability and discriminant validity. </a:t>
            </a:r>
            <a:r>
              <a:rPr lang="en-US" sz="1000" i="1" err="1">
                <a:latin typeface="Arial"/>
                <a:cs typeface="Arial"/>
              </a:rPr>
              <a:t>PloS</a:t>
            </a:r>
            <a:r>
              <a:rPr lang="en-US" sz="1000" i="1" dirty="0">
                <a:latin typeface="Arial"/>
                <a:cs typeface="Arial"/>
              </a:rPr>
              <a:t> One, 7</a:t>
            </a:r>
            <a:r>
              <a:rPr lang="en-US" sz="1000" dirty="0">
                <a:latin typeface="Arial"/>
                <a:cs typeface="Arial"/>
              </a:rPr>
              <a:t>(2), e31209. </a:t>
            </a:r>
            <a:r>
              <a:rPr lang="en-US" sz="1000" dirty="0">
                <a:latin typeface="Arial"/>
                <a:cs typeface="Arial"/>
                <a:hlinkClick r:id="rId3">
                  <a:extLst>
                    <a:ext uri="{A12FA001-AC4F-418D-AE19-62706E023703}">
                      <ahyp:hlinkClr xmlns:ahyp="http://schemas.microsoft.com/office/drawing/2018/hyperlinkcolor" val="tx"/>
                    </a:ext>
                  </a:extLst>
                </a:hlinkClick>
              </a:rPr>
              <a:t>https://doi.org/10.1371/journal.pone.0031209</a:t>
            </a:r>
            <a:endParaRPr lang="en-US" sz="1000" dirty="0">
              <a:latin typeface="Arial"/>
              <a:cs typeface="Arial"/>
            </a:endParaRPr>
          </a:p>
          <a:p>
            <a:pPr>
              <a:lnSpc>
                <a:spcPct val="120000"/>
              </a:lnSpc>
              <a:spcBef>
                <a:spcPts val="0"/>
              </a:spcBef>
            </a:pPr>
            <a:r>
              <a:rPr lang="en-US" sz="1000" dirty="0">
                <a:latin typeface="Arial"/>
                <a:cs typeface="Arial"/>
              </a:rPr>
              <a:t>Jordan, J. R., &amp; Neimeyer, R. A. (2003). Does grief counseling work? </a:t>
            </a:r>
            <a:r>
              <a:rPr lang="en-US" sz="1000" i="1" dirty="0">
                <a:latin typeface="Arial"/>
                <a:cs typeface="Arial"/>
              </a:rPr>
              <a:t>Death Studies, 27</a:t>
            </a:r>
            <a:r>
              <a:rPr lang="en-US" sz="1000" dirty="0">
                <a:latin typeface="Arial"/>
                <a:cs typeface="Arial"/>
              </a:rPr>
              <a:t>(9), 763-786. </a:t>
            </a:r>
            <a:r>
              <a:rPr lang="en-US" sz="1000" dirty="0">
                <a:latin typeface="Arial"/>
                <a:cs typeface="Arial"/>
                <a:hlinkClick r:id="rId4">
                  <a:extLst>
                    <a:ext uri="{A12FA001-AC4F-418D-AE19-62706E023703}">
                      <ahyp:hlinkClr xmlns:ahyp="http://schemas.microsoft.com/office/drawing/2018/hyperlinkcolor" val="tx"/>
                    </a:ext>
                  </a:extLst>
                </a:hlinkClick>
              </a:rPr>
              <a:t>https://doi.org/10.1080/713842360</a:t>
            </a:r>
            <a:endParaRPr lang="en-US" sz="1000" dirty="0">
              <a:latin typeface="Arial"/>
              <a:cs typeface="Arial"/>
            </a:endParaRPr>
          </a:p>
          <a:p>
            <a:pPr>
              <a:lnSpc>
                <a:spcPct val="120000"/>
              </a:lnSpc>
              <a:spcBef>
                <a:spcPts val="0"/>
              </a:spcBef>
            </a:pPr>
            <a:r>
              <a:rPr lang="en-US" sz="1000" dirty="0">
                <a:latin typeface="Arial"/>
                <a:cs typeface="Arial"/>
              </a:rPr>
              <a:t>Kavan, M. G., &amp; Barone, E. J. (2014, November 15). Grief and Major Depression – Controversy over changes in DSM-5 diagnostic criteria. </a:t>
            </a:r>
            <a:r>
              <a:rPr lang="en-US" sz="1000" i="1" dirty="0">
                <a:latin typeface="Arial"/>
                <a:cs typeface="Arial"/>
              </a:rPr>
              <a:t>American Family Physician, 90</a:t>
            </a:r>
            <a:r>
              <a:rPr lang="en-US" sz="1000" dirty="0">
                <a:latin typeface="Arial"/>
                <a:cs typeface="Arial"/>
              </a:rPr>
              <a:t>(10), 690, 694. Retrieved from </a:t>
            </a:r>
            <a:r>
              <a:rPr lang="en-US" sz="1000" dirty="0">
                <a:latin typeface="Arial"/>
                <a:cs typeface="Arial"/>
                <a:hlinkClick r:id="rId5">
                  <a:extLst>
                    <a:ext uri="{A12FA001-AC4F-418D-AE19-62706E023703}">
                      <ahyp:hlinkClr xmlns:ahyp="http://schemas.microsoft.com/office/drawing/2018/hyperlinkcolor" val="tx"/>
                    </a:ext>
                  </a:extLst>
                </a:hlinkClick>
              </a:rPr>
              <a:t>https://www.aafp.org/afp/2014/1115/p690.html#afp20141115p690-t1</a:t>
            </a:r>
            <a:endParaRPr lang="en-US" sz="1000" dirty="0">
              <a:latin typeface="Arial"/>
              <a:cs typeface="Arial"/>
            </a:endParaRPr>
          </a:p>
          <a:p>
            <a:pPr>
              <a:lnSpc>
                <a:spcPct val="120000"/>
              </a:lnSpc>
              <a:spcBef>
                <a:spcPts val="0"/>
              </a:spcBef>
            </a:pPr>
            <a:r>
              <a:rPr lang="en-US" sz="1000" dirty="0">
                <a:latin typeface="Arial"/>
                <a:cs typeface="Arial"/>
              </a:rPr>
              <a:t>Kessler, D. (2019). </a:t>
            </a:r>
            <a:r>
              <a:rPr lang="en-US" sz="1000" i="1" dirty="0">
                <a:latin typeface="Arial"/>
                <a:cs typeface="Arial"/>
              </a:rPr>
              <a:t>Five stages of grief</a:t>
            </a:r>
            <a:r>
              <a:rPr lang="en-US" sz="1000" dirty="0">
                <a:latin typeface="Arial"/>
                <a:cs typeface="Arial"/>
              </a:rPr>
              <a:t>. </a:t>
            </a:r>
            <a:r>
              <a:rPr lang="en-US" sz="1000" dirty="0">
                <a:latin typeface="Arial"/>
                <a:cs typeface="Arial"/>
                <a:hlinkClick r:id="rId6">
                  <a:extLst>
                    <a:ext uri="{A12FA001-AC4F-418D-AE19-62706E023703}">
                      <ahyp:hlinkClr xmlns:ahyp="http://schemas.microsoft.com/office/drawing/2018/hyperlinkcolor" val="tx"/>
                    </a:ext>
                  </a:extLst>
                </a:hlinkClick>
              </a:rPr>
              <a:t>https://grief.com/the-five-stages-of-grief/</a:t>
            </a:r>
            <a:endParaRPr lang="en-US" sz="1000" dirty="0">
              <a:latin typeface="Arial"/>
              <a:cs typeface="Arial"/>
            </a:endParaRPr>
          </a:p>
          <a:p>
            <a:pPr>
              <a:lnSpc>
                <a:spcPct val="120000"/>
              </a:lnSpc>
              <a:spcBef>
                <a:spcPts val="0"/>
              </a:spcBef>
            </a:pPr>
            <a:r>
              <a:rPr lang="en-US" sz="1000" dirty="0">
                <a:latin typeface="Arial"/>
                <a:cs typeface="Arial"/>
              </a:rPr>
              <a:t>Klass, D., Silverman, P. R., &amp; Nickman, S. L. (Eds.). (1996). </a:t>
            </a:r>
            <a:r>
              <a:rPr lang="en-US" sz="1000" i="1" dirty="0">
                <a:latin typeface="Arial"/>
                <a:cs typeface="Arial"/>
              </a:rPr>
              <a:t>Continuing bonds: New understandings of grief</a:t>
            </a:r>
            <a:r>
              <a:rPr lang="en-US" sz="1000" dirty="0">
                <a:latin typeface="Arial"/>
                <a:cs typeface="Arial"/>
              </a:rPr>
              <a:t>. New York, NY: Routledge.</a:t>
            </a:r>
            <a:endParaRPr lang="en-US" sz="1000">
              <a:latin typeface="Arial"/>
              <a:cs typeface="Arial"/>
            </a:endParaRPr>
          </a:p>
          <a:p>
            <a:pPr>
              <a:lnSpc>
                <a:spcPct val="120000"/>
              </a:lnSpc>
              <a:spcBef>
                <a:spcPts val="0"/>
              </a:spcBef>
            </a:pPr>
            <a:r>
              <a:rPr lang="en-US" sz="1000" dirty="0">
                <a:latin typeface="Arial"/>
                <a:cs typeface="Arial"/>
              </a:rPr>
              <a:t>Mankad, M. (2015, October 2). </a:t>
            </a:r>
            <a:r>
              <a:rPr lang="en-US" sz="1000" i="1" dirty="0">
                <a:latin typeface="Arial"/>
                <a:cs typeface="Arial"/>
              </a:rPr>
              <a:t>ICD-10 and DSM-5: Making sense in the clinical environment</a:t>
            </a:r>
            <a:r>
              <a:rPr lang="en-US" sz="1000" dirty="0">
                <a:latin typeface="Arial"/>
                <a:cs typeface="Arial"/>
              </a:rPr>
              <a:t>. North Carolina Psychiatric Association. Retrieved from </a:t>
            </a:r>
            <a:r>
              <a:rPr lang="en-US" sz="1000" dirty="0">
                <a:latin typeface="Arial"/>
                <a:cs typeface="Arial"/>
                <a:hlinkClick r:id="rId7">
                  <a:extLst>
                    <a:ext uri="{A12FA001-AC4F-418D-AE19-62706E023703}">
                      <ahyp:hlinkClr xmlns:ahyp="http://schemas.microsoft.com/office/drawing/2018/hyperlinkcolor" val="tx"/>
                    </a:ext>
                  </a:extLst>
                </a:hlinkClick>
              </a:rPr>
              <a:t>https://www.ncpsychiatry.org/assets/2015AnnualMeeting/Handouts/Friday/4_dsm-5_and_icd-10-mehul_mankad.pdf</a:t>
            </a:r>
            <a:endParaRPr lang="en-US" sz="1000">
              <a:latin typeface="Arial"/>
              <a:cs typeface="Arial"/>
            </a:endParaRPr>
          </a:p>
          <a:p>
            <a:pPr>
              <a:lnSpc>
                <a:spcPct val="120000"/>
              </a:lnSpc>
              <a:spcBef>
                <a:spcPts val="0"/>
              </a:spcBef>
            </a:pPr>
            <a:r>
              <a:rPr lang="en-US" sz="1000" dirty="0">
                <a:latin typeface="Arial"/>
                <a:cs typeface="Arial"/>
              </a:rPr>
              <a:t>National Child Traumatic Stress Network. (2020a). </a:t>
            </a:r>
            <a:r>
              <a:rPr lang="en-US" sz="1000" i="1" dirty="0">
                <a:latin typeface="Arial"/>
                <a:cs typeface="Arial"/>
              </a:rPr>
              <a:t>DSM-5-TR Prolonged Grief Disorder: Become an informed consumer and advocate</a:t>
            </a:r>
            <a:r>
              <a:rPr lang="en-US" sz="1000" dirty="0">
                <a:latin typeface="Arial"/>
                <a:cs typeface="Arial"/>
              </a:rPr>
              <a:t>. </a:t>
            </a:r>
            <a:r>
              <a:rPr lang="en-US" sz="1000" dirty="0">
                <a:latin typeface="Arial"/>
                <a:cs typeface="Arial"/>
                <a:hlinkClick r:id="rId8">
                  <a:extLst>
                    <a:ext uri="{A12FA001-AC4F-418D-AE19-62706E023703}">
                      <ahyp:hlinkClr xmlns:ahyp="http://schemas.microsoft.com/office/drawing/2018/hyperlinkcolor" val="tx"/>
                    </a:ext>
                  </a:extLst>
                </a:hlinkClick>
              </a:rPr>
              <a:t>https://www.nctsn.org/treatments-and-practices/dsm-5-tr-prolonged-grief-disorder-informed-consumer-and-advocate</a:t>
            </a:r>
            <a:endParaRPr lang="en-US" sz="1000">
              <a:latin typeface="Arial"/>
              <a:cs typeface="Arial"/>
            </a:endParaRPr>
          </a:p>
          <a:p>
            <a:pPr>
              <a:lnSpc>
                <a:spcPct val="120000"/>
              </a:lnSpc>
              <a:spcBef>
                <a:spcPts val="0"/>
              </a:spcBef>
            </a:pPr>
            <a:r>
              <a:rPr lang="en-US" sz="1000" dirty="0">
                <a:latin typeface="Arial"/>
                <a:cs typeface="Arial"/>
              </a:rPr>
              <a:t>NCTSN. (2020b). </a:t>
            </a:r>
            <a:r>
              <a:rPr lang="en-US" sz="1000" i="1" dirty="0">
                <a:latin typeface="Arial"/>
                <a:cs typeface="Arial"/>
              </a:rPr>
              <a:t>DSM-5-TR draft criteria: Prolonged Grief Disorder</a:t>
            </a:r>
            <a:r>
              <a:rPr lang="en-US" sz="1000" dirty="0">
                <a:latin typeface="Arial"/>
                <a:cs typeface="Arial"/>
              </a:rPr>
              <a:t>. </a:t>
            </a:r>
            <a:r>
              <a:rPr lang="en-US" sz="1000" dirty="0">
                <a:latin typeface="Arial"/>
                <a:cs typeface="Arial"/>
                <a:hlinkClick r:id="rId9">
                  <a:extLst>
                    <a:ext uri="{A12FA001-AC4F-418D-AE19-62706E023703}">
                      <ahyp:hlinkClr xmlns:ahyp="http://schemas.microsoft.com/office/drawing/2018/hyperlinkcolor" val="tx"/>
                    </a:ext>
                  </a:extLst>
                </a:hlinkClick>
              </a:rPr>
              <a:t>https://www.nctsn.org/resources/DSM-5-TR-draft-criteria-prolonged-grief-disorder</a:t>
            </a:r>
            <a:endParaRPr lang="en-US" sz="1000">
              <a:latin typeface="Arial"/>
              <a:cs typeface="Arial"/>
            </a:endParaRPr>
          </a:p>
          <a:p>
            <a:pPr>
              <a:lnSpc>
                <a:spcPct val="120000"/>
              </a:lnSpc>
              <a:spcBef>
                <a:spcPts val="0"/>
              </a:spcBef>
            </a:pPr>
            <a:r>
              <a:rPr lang="en-US" sz="1000" dirty="0">
                <a:latin typeface="Arial"/>
                <a:cs typeface="Arial"/>
              </a:rPr>
              <a:t>Neimeyer, R. A., Burke, L. A., Mackay, M. M., &amp; van Dyke Stringer, J. G. (2010). Grief therapy and the reconstruction of meaning: From principles to practice. </a:t>
            </a:r>
            <a:r>
              <a:rPr lang="en-US" sz="1000" i="1" dirty="0">
                <a:latin typeface="Arial"/>
                <a:cs typeface="Arial"/>
              </a:rPr>
              <a:t>Journal of Contemporary Psychotherapy, 40</a:t>
            </a:r>
            <a:r>
              <a:rPr lang="en-US" sz="1000" dirty="0">
                <a:latin typeface="Arial"/>
                <a:cs typeface="Arial"/>
              </a:rPr>
              <a:t>(2), 73-83. </a:t>
            </a:r>
            <a:r>
              <a:rPr lang="en-US" sz="1000" dirty="0">
                <a:latin typeface="Arial"/>
                <a:cs typeface="Arial"/>
                <a:hlinkClick r:id="rId10">
                  <a:extLst>
                    <a:ext uri="{A12FA001-AC4F-418D-AE19-62706E023703}">
                      <ahyp:hlinkClr xmlns:ahyp="http://schemas.microsoft.com/office/drawing/2018/hyperlinkcolor" val="tx"/>
                    </a:ext>
                  </a:extLst>
                </a:hlinkClick>
              </a:rPr>
              <a:t>https://doi.org/10.1007/s10879-009-9135-3</a:t>
            </a:r>
            <a:endParaRPr lang="en-US" sz="1000" dirty="0">
              <a:latin typeface="Arial"/>
              <a:cs typeface="Arial"/>
            </a:endParaRPr>
          </a:p>
          <a:p>
            <a:pPr>
              <a:lnSpc>
                <a:spcPct val="120000"/>
              </a:lnSpc>
              <a:spcBef>
                <a:spcPts val="0"/>
              </a:spcBef>
            </a:pPr>
            <a:endParaRPr lang="en-US" sz="1000" dirty="0"/>
          </a:p>
          <a:p>
            <a:pPr marL="348615" indent="-348615">
              <a:lnSpc>
                <a:spcPct val="120000"/>
              </a:lnSpc>
              <a:spcBef>
                <a:spcPts val="0"/>
              </a:spcBef>
              <a:buNone/>
            </a:pPr>
            <a:endParaRPr lang="en-US" sz="1000" dirty="0"/>
          </a:p>
        </p:txBody>
      </p:sp>
    </p:spTree>
    <p:extLst>
      <p:ext uri="{BB962C8B-B14F-4D97-AF65-F5344CB8AC3E}">
        <p14:creationId xmlns:p14="http://schemas.microsoft.com/office/powerpoint/2010/main" val="2481007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A7AB-7074-4ED2-9D97-9332A4A4DE06}"/>
              </a:ext>
            </a:extLst>
          </p:cNvPr>
          <p:cNvSpPr>
            <a:spLocks noGrp="1"/>
          </p:cNvSpPr>
          <p:nvPr>
            <p:ph type="title"/>
          </p:nvPr>
        </p:nvSpPr>
        <p:spPr>
          <a:xfrm>
            <a:off x="457200" y="669500"/>
            <a:ext cx="8229600" cy="647030"/>
          </a:xfrm>
        </p:spPr>
        <p:txBody>
          <a:bodyPr/>
          <a:lstStyle/>
          <a:p>
            <a:r>
              <a:rPr lang="en-US"/>
              <a:t>References</a:t>
            </a:r>
          </a:p>
        </p:txBody>
      </p:sp>
      <p:sp>
        <p:nvSpPr>
          <p:cNvPr id="3" name="Content Placeholder 2">
            <a:extLst>
              <a:ext uri="{FF2B5EF4-FFF2-40B4-BE49-F238E27FC236}">
                <a16:creationId xmlns:a16="http://schemas.microsoft.com/office/drawing/2014/main" id="{72BEA1C1-C618-4CAD-949B-2FAD2818487B}"/>
              </a:ext>
            </a:extLst>
          </p:cNvPr>
          <p:cNvSpPr>
            <a:spLocks noGrp="1"/>
          </p:cNvSpPr>
          <p:nvPr>
            <p:ph idx="1"/>
          </p:nvPr>
        </p:nvSpPr>
        <p:spPr>
          <a:xfrm>
            <a:off x="157163" y="1188149"/>
            <a:ext cx="8779668" cy="3134963"/>
          </a:xfrm>
        </p:spPr>
        <p:txBody>
          <a:bodyPr lIns="91440" tIns="45720" rIns="91440" bIns="45720" anchor="t">
            <a:noAutofit/>
          </a:bodyPr>
          <a:lstStyle/>
          <a:p>
            <a:pPr>
              <a:lnSpc>
                <a:spcPct val="120000"/>
              </a:lnSpc>
              <a:spcBef>
                <a:spcPts val="0"/>
              </a:spcBef>
            </a:pPr>
            <a:endParaRPr lang="en-US" sz="1000" dirty="0">
              <a:latin typeface="Arial"/>
              <a:cs typeface="Arial"/>
            </a:endParaRPr>
          </a:p>
          <a:p>
            <a:pPr>
              <a:lnSpc>
                <a:spcPct val="120000"/>
              </a:lnSpc>
              <a:spcBef>
                <a:spcPts val="0"/>
              </a:spcBef>
            </a:pPr>
            <a:r>
              <a:rPr lang="en-US" sz="1000" err="1">
                <a:latin typeface="Arial"/>
                <a:cs typeface="Arial"/>
              </a:rPr>
              <a:t>Prigerson</a:t>
            </a:r>
            <a:r>
              <a:rPr lang="en-US" sz="1000" dirty="0">
                <a:latin typeface="Arial"/>
                <a:cs typeface="Arial"/>
              </a:rPr>
              <a:t>, H.G., </a:t>
            </a:r>
            <a:r>
              <a:rPr lang="en-US" sz="1000" err="1">
                <a:latin typeface="Arial"/>
                <a:cs typeface="Arial"/>
              </a:rPr>
              <a:t>Boelen</a:t>
            </a:r>
            <a:r>
              <a:rPr lang="en-US" sz="1000" dirty="0">
                <a:latin typeface="Arial"/>
                <a:cs typeface="Arial"/>
              </a:rPr>
              <a:t>, P. A., Xu, J., Smith, K. V., &amp; Maciejewski, P. K. (2021). Validation of the newly proposed DSM criteria for prolonged grief disorder and the PG-13-Revised (PG-13-R) scale. </a:t>
            </a:r>
            <a:r>
              <a:rPr lang="en-US" sz="1000" i="1" dirty="0">
                <a:latin typeface="Arial"/>
                <a:cs typeface="Arial"/>
              </a:rPr>
              <a:t>World Psychiatry, 20</a:t>
            </a:r>
            <a:r>
              <a:rPr lang="en-US" sz="1000" dirty="0">
                <a:latin typeface="Arial"/>
                <a:cs typeface="Arial"/>
              </a:rPr>
              <a:t>, 1-10. </a:t>
            </a:r>
            <a:endParaRPr lang="en-US" sz="1000" dirty="0"/>
          </a:p>
          <a:p>
            <a:pPr>
              <a:lnSpc>
                <a:spcPct val="120000"/>
              </a:lnSpc>
              <a:spcBef>
                <a:spcPts val="0"/>
              </a:spcBef>
            </a:pPr>
            <a:r>
              <a:rPr lang="en-US" sz="1000" err="1">
                <a:latin typeface="Arial"/>
                <a:cs typeface="Arial"/>
              </a:rPr>
              <a:t>Prigerson</a:t>
            </a:r>
            <a:r>
              <a:rPr lang="en-US" sz="1000" dirty="0">
                <a:latin typeface="Arial"/>
                <a:cs typeface="Arial"/>
              </a:rPr>
              <a:t>, H. G., Maciejewski, P. K., Reynolds, C. F., III, Bierhals, A. J., Newsom, J. T., </a:t>
            </a:r>
            <a:r>
              <a:rPr lang="en-US" sz="1000" err="1">
                <a:latin typeface="Arial"/>
                <a:cs typeface="Arial"/>
              </a:rPr>
              <a:t>Fasiczka</a:t>
            </a:r>
            <a:r>
              <a:rPr lang="en-US" sz="1000" dirty="0">
                <a:latin typeface="Arial"/>
                <a:cs typeface="Arial"/>
              </a:rPr>
              <a:t>, A., Frank, E., Doman, J., &amp; Miller, M. (1995). Inventory of complicated grief: A scale to measure maladaptive symptoms of loss. </a:t>
            </a:r>
            <a:r>
              <a:rPr lang="en-US" sz="1000" i="1" dirty="0">
                <a:latin typeface="Arial"/>
                <a:cs typeface="Arial"/>
              </a:rPr>
              <a:t>Psychiatry Research, 59</a:t>
            </a:r>
            <a:r>
              <a:rPr lang="en-US" sz="1000" dirty="0">
                <a:latin typeface="Arial"/>
                <a:cs typeface="Arial"/>
              </a:rPr>
              <a:t>, 65-79. Retrieved from </a:t>
            </a:r>
            <a:r>
              <a:rPr lang="en-US" sz="1000" dirty="0">
                <a:latin typeface="Arial"/>
                <a:cs typeface="Arial"/>
                <a:hlinkClick r:id="rId2">
                  <a:extLst>
                    <a:ext uri="{A12FA001-AC4F-418D-AE19-62706E023703}">
                      <ahyp:hlinkClr xmlns:ahyp="http://schemas.microsoft.com/office/drawing/2018/hyperlinkcolor" val="tx"/>
                    </a:ext>
                  </a:extLst>
                </a:hlinkClick>
              </a:rPr>
              <a:t>https://endoflife.weill.cornell.edu/sites/default/files/icg_publication.pdf</a:t>
            </a:r>
            <a:r>
              <a:rPr lang="en-US" sz="1000" dirty="0">
                <a:latin typeface="Arial"/>
                <a:cs typeface="Arial"/>
              </a:rPr>
              <a:t> </a:t>
            </a:r>
            <a:endParaRPr lang="en-US" sz="1000" dirty="0"/>
          </a:p>
          <a:p>
            <a:pPr>
              <a:lnSpc>
                <a:spcPct val="120000"/>
              </a:lnSpc>
              <a:spcBef>
                <a:spcPts val="0"/>
              </a:spcBef>
            </a:pPr>
            <a:r>
              <a:rPr lang="en-US" sz="1000" dirty="0">
                <a:latin typeface="Arial"/>
                <a:cs typeface="Arial"/>
              </a:rPr>
              <a:t>Newsom JT, et al. Tyrrell, P., </a:t>
            </a:r>
            <a:r>
              <a:rPr lang="en-US" sz="1000" err="1">
                <a:latin typeface="Arial"/>
                <a:cs typeface="Arial"/>
              </a:rPr>
              <a:t>Harberger</a:t>
            </a:r>
            <a:r>
              <a:rPr lang="en-US" sz="1000" dirty="0">
                <a:latin typeface="Arial"/>
                <a:cs typeface="Arial"/>
              </a:rPr>
              <a:t>, S., &amp; Siddiqui, W. (2020). Stages of Dying. In </a:t>
            </a:r>
            <a:r>
              <a:rPr lang="en-US" sz="1000" i="1" err="1">
                <a:latin typeface="Arial"/>
                <a:cs typeface="Arial"/>
              </a:rPr>
              <a:t>StatPearls</a:t>
            </a:r>
            <a:r>
              <a:rPr lang="en-US" sz="1000" dirty="0">
                <a:latin typeface="Arial"/>
                <a:cs typeface="Arial"/>
              </a:rPr>
              <a:t>. </a:t>
            </a:r>
            <a:r>
              <a:rPr lang="en-US" sz="1000" err="1">
                <a:latin typeface="Arial"/>
                <a:cs typeface="Arial"/>
              </a:rPr>
              <a:t>StatPearls</a:t>
            </a:r>
            <a:r>
              <a:rPr lang="en-US" sz="1000" dirty="0">
                <a:latin typeface="Arial"/>
                <a:cs typeface="Arial"/>
              </a:rPr>
              <a:t> Publishing. Retrieved from </a:t>
            </a:r>
            <a:r>
              <a:rPr lang="en-US" sz="1000" dirty="0">
                <a:latin typeface="Arial"/>
                <a:cs typeface="Arial"/>
                <a:hlinkClick r:id="rId3">
                  <a:extLst>
                    <a:ext uri="{A12FA001-AC4F-418D-AE19-62706E023703}">
                      <ahyp:hlinkClr xmlns:ahyp="http://schemas.microsoft.com/office/drawing/2018/hyperlinkcolor" val="tx"/>
                    </a:ext>
                  </a:extLst>
                </a:hlinkClick>
              </a:rPr>
              <a:t>https://www.ncbi.nlm.nih.gov/books/NBK507885/</a:t>
            </a:r>
            <a:r>
              <a:rPr lang="en-US" sz="1000" dirty="0">
                <a:latin typeface="Arial"/>
                <a:cs typeface="Arial"/>
              </a:rPr>
              <a:t> </a:t>
            </a:r>
            <a:endParaRPr lang="en-US" sz="1000" dirty="0"/>
          </a:p>
          <a:p>
            <a:pPr>
              <a:lnSpc>
                <a:spcPct val="120000"/>
              </a:lnSpc>
              <a:spcBef>
                <a:spcPts val="0"/>
              </a:spcBef>
            </a:pPr>
            <a:r>
              <a:rPr lang="en-US" sz="1000" dirty="0">
                <a:latin typeface="Arial"/>
                <a:cs typeface="Arial"/>
              </a:rPr>
              <a:t>Williams, L. (2013, September 23). </a:t>
            </a:r>
            <a:r>
              <a:rPr lang="en-US" sz="1000" i="1" dirty="0">
                <a:latin typeface="Arial"/>
                <a:cs typeface="Arial"/>
              </a:rPr>
              <a:t>Grief theory 101: The dual process model of grief. </a:t>
            </a:r>
            <a:r>
              <a:rPr lang="en-US" sz="1000" dirty="0">
                <a:latin typeface="Arial"/>
                <a:cs typeface="Arial"/>
              </a:rPr>
              <a:t>What’s Your Grief. </a:t>
            </a:r>
            <a:r>
              <a:rPr lang="en-US" sz="1000" dirty="0">
                <a:latin typeface="Arial"/>
                <a:cs typeface="Arial"/>
                <a:hlinkClick r:id="rId4">
                  <a:extLst>
                    <a:ext uri="{A12FA001-AC4F-418D-AE19-62706E023703}">
                      <ahyp:hlinkClr xmlns:ahyp="http://schemas.microsoft.com/office/drawing/2018/hyperlinkcolor" val="tx"/>
                    </a:ext>
                  </a:extLst>
                </a:hlinkClick>
              </a:rPr>
              <a:t>https://whatsyourgrief.com/dual-process-model-of-grief/</a:t>
            </a:r>
            <a:endParaRPr lang="en-US" sz="1000" dirty="0">
              <a:latin typeface="Arial"/>
              <a:cs typeface="Arial"/>
            </a:endParaRPr>
          </a:p>
          <a:p>
            <a:pPr>
              <a:lnSpc>
                <a:spcPct val="120000"/>
              </a:lnSpc>
              <a:spcBef>
                <a:spcPts val="0"/>
              </a:spcBef>
            </a:pPr>
            <a:r>
              <a:rPr lang="en-US" sz="1000" dirty="0">
                <a:latin typeface="Arial"/>
                <a:cs typeface="Arial"/>
              </a:rPr>
              <a:t>Worden, J. W. (2009). </a:t>
            </a:r>
            <a:r>
              <a:rPr lang="en-US" sz="1000" i="1" dirty="0">
                <a:latin typeface="Arial"/>
                <a:cs typeface="Arial"/>
              </a:rPr>
              <a:t>Grief counseling and grief therapy: A handbook for the mental health practitioner </a:t>
            </a:r>
            <a:r>
              <a:rPr lang="en-US" sz="1000" dirty="0">
                <a:latin typeface="Arial"/>
                <a:cs typeface="Arial"/>
              </a:rPr>
              <a:t>(4th ed.). Springer Publishing Company.</a:t>
            </a:r>
          </a:p>
          <a:p>
            <a:pPr>
              <a:lnSpc>
                <a:spcPct val="120000"/>
              </a:lnSpc>
              <a:spcBef>
                <a:spcPts val="0"/>
              </a:spcBef>
            </a:pPr>
            <a:r>
              <a:rPr lang="en-US" sz="1000" dirty="0">
                <a:latin typeface="Arial"/>
                <a:cs typeface="Arial"/>
              </a:rPr>
              <a:t>World Health Organization. (2016). International statistical classification of diseases and related health problems (10th ed.). </a:t>
            </a:r>
            <a:r>
              <a:rPr lang="en-US" sz="1000" dirty="0">
                <a:latin typeface="Arial"/>
                <a:cs typeface="Arial"/>
                <a:hlinkClick r:id="rId5">
                  <a:extLst>
                    <a:ext uri="{A12FA001-AC4F-418D-AE19-62706E023703}">
                      <ahyp:hlinkClr xmlns:ahyp="http://schemas.microsoft.com/office/drawing/2018/hyperlinkcolor" val="tx"/>
                    </a:ext>
                  </a:extLst>
                </a:hlinkClick>
              </a:rPr>
              <a:t>https://icd.who.int/browse10/2016/en</a:t>
            </a:r>
            <a:endParaRPr lang="en-US" sz="1000" dirty="0">
              <a:latin typeface="Arial"/>
              <a:cs typeface="Arial"/>
            </a:endParaRPr>
          </a:p>
          <a:p>
            <a:pPr>
              <a:lnSpc>
                <a:spcPct val="120000"/>
              </a:lnSpc>
              <a:spcBef>
                <a:spcPts val="0"/>
              </a:spcBef>
            </a:pPr>
            <a:r>
              <a:rPr lang="en-US" sz="1000" dirty="0">
                <a:latin typeface="Arial"/>
                <a:cs typeface="Arial"/>
              </a:rPr>
              <a:t>WHO. (2019). International statistical classification of diseases and related health problems (11th ed.). </a:t>
            </a:r>
            <a:r>
              <a:rPr lang="en-US" sz="1000" dirty="0">
                <a:latin typeface="Arial"/>
                <a:cs typeface="Arial"/>
                <a:hlinkClick r:id="rId6">
                  <a:extLst>
                    <a:ext uri="{A12FA001-AC4F-418D-AE19-62706E023703}">
                      <ahyp:hlinkClr xmlns:ahyp="http://schemas.microsoft.com/office/drawing/2018/hyperlinkcolor" val="tx"/>
                    </a:ext>
                  </a:extLst>
                </a:hlinkClick>
              </a:rPr>
              <a:t>https://icd.who.int/</a:t>
            </a:r>
            <a:endParaRPr lang="en-US" sz="1000" dirty="0">
              <a:latin typeface="Arial"/>
              <a:cs typeface="Arial"/>
            </a:endParaRPr>
          </a:p>
          <a:p>
            <a:pPr marL="348615" indent="-348615">
              <a:lnSpc>
                <a:spcPct val="120000"/>
              </a:lnSpc>
              <a:spcBef>
                <a:spcPts val="0"/>
              </a:spcBef>
              <a:buNone/>
            </a:pPr>
            <a:endParaRPr lang="en-US" sz="1000" dirty="0"/>
          </a:p>
        </p:txBody>
      </p:sp>
    </p:spTree>
    <p:extLst>
      <p:ext uri="{BB962C8B-B14F-4D97-AF65-F5344CB8AC3E}">
        <p14:creationId xmlns:p14="http://schemas.microsoft.com/office/powerpoint/2010/main" val="331318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628650" y="417746"/>
            <a:ext cx="7886700" cy="850270"/>
          </a:xfrm>
        </p:spPr>
        <p:txBody>
          <a:bodyPr>
            <a:normAutofit/>
          </a:bodyPr>
          <a:lstStyle/>
          <a:p>
            <a:r>
              <a:rPr lang="en-US" sz="3900"/>
              <a:t>What is grief?</a:t>
            </a:r>
          </a:p>
        </p:txBody>
      </p:sp>
      <p:graphicFrame>
        <p:nvGraphicFramePr>
          <p:cNvPr id="14" name="Content Placeholder 2">
            <a:extLst>
              <a:ext uri="{FF2B5EF4-FFF2-40B4-BE49-F238E27FC236}">
                <a16:creationId xmlns:a16="http://schemas.microsoft.com/office/drawing/2014/main" id="{FC6D6597-DBF2-897B-2DF9-086EC523E4BE}"/>
              </a:ext>
            </a:extLst>
          </p:cNvPr>
          <p:cNvGraphicFramePr>
            <a:graphicFrameLocks noGrp="1"/>
          </p:cNvGraphicFramePr>
          <p:nvPr>
            <p:ph idx="1"/>
            <p:extLst>
              <p:ext uri="{D42A27DB-BD31-4B8C-83A1-F6EECF244321}">
                <p14:modId xmlns:p14="http://schemas.microsoft.com/office/powerpoint/2010/main" val="2302334880"/>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8205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8946" y="644961"/>
            <a:ext cx="2240924" cy="2240924"/>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628650" y="482600"/>
            <a:ext cx="2213403" cy="4178299"/>
          </a:xfrm>
        </p:spPr>
        <p:txBody>
          <a:bodyPr>
            <a:normAutofit/>
          </a:bodyPr>
          <a:lstStyle/>
          <a:p>
            <a:r>
              <a:rPr lang="en-US">
                <a:solidFill>
                  <a:srgbClr val="FFFFFF"/>
                </a:solidFill>
              </a:rPr>
              <a:t>Types of Grief</a:t>
            </a:r>
          </a:p>
        </p:txBody>
      </p:sp>
      <p:sp>
        <p:nvSpPr>
          <p:cNvPr id="34" name="Rectangle: Rounded Corners 33">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4089" y="325699"/>
            <a:ext cx="5413275" cy="4441563"/>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id="{E6DD2381-6AA8-6CF9-5546-46C4F827AA46}"/>
              </a:ext>
            </a:extLst>
          </p:cNvPr>
          <p:cNvGraphicFramePr>
            <a:graphicFrameLocks noGrp="1"/>
          </p:cNvGraphicFramePr>
          <p:nvPr>
            <p:ph idx="1"/>
            <p:extLst>
              <p:ext uri="{D42A27DB-BD31-4B8C-83A1-F6EECF244321}">
                <p14:modId xmlns:p14="http://schemas.microsoft.com/office/powerpoint/2010/main" val="3543420916"/>
              </p:ext>
            </p:extLst>
          </p:nvPr>
        </p:nvGraphicFramePr>
        <p:xfrm>
          <a:off x="3572933" y="457200"/>
          <a:ext cx="5051582" cy="4173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426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5">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7">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E8E16D-2034-4883-81F8-6805D78232E3}"/>
              </a:ext>
            </a:extLst>
          </p:cNvPr>
          <p:cNvSpPr>
            <a:spLocks noGrp="1"/>
          </p:cNvSpPr>
          <p:nvPr>
            <p:ph type="title"/>
          </p:nvPr>
        </p:nvSpPr>
        <p:spPr>
          <a:xfrm>
            <a:off x="618950" y="231513"/>
            <a:ext cx="3574747" cy="1090538"/>
          </a:xfrm>
        </p:spPr>
        <p:txBody>
          <a:bodyPr lIns="68580" tIns="34290" rIns="68580" bIns="34290" anchor="t">
            <a:normAutofit/>
          </a:bodyPr>
          <a:lstStyle/>
          <a:p>
            <a:r>
              <a:rPr lang="en-US" sz="3600" dirty="0"/>
              <a:t>Twilight Grief</a:t>
            </a:r>
          </a:p>
        </p:txBody>
      </p:sp>
      <p:sp>
        <p:nvSpPr>
          <p:cNvPr id="3" name="Content Placeholder 2">
            <a:extLst>
              <a:ext uri="{FF2B5EF4-FFF2-40B4-BE49-F238E27FC236}">
                <a16:creationId xmlns:a16="http://schemas.microsoft.com/office/drawing/2014/main" id="{7D8D8B1F-5931-458B-8C25-D9E087D3466E}"/>
              </a:ext>
            </a:extLst>
          </p:cNvPr>
          <p:cNvSpPr>
            <a:spLocks noGrp="1"/>
          </p:cNvSpPr>
          <p:nvPr>
            <p:ph idx="1"/>
          </p:nvPr>
        </p:nvSpPr>
        <p:spPr>
          <a:xfrm>
            <a:off x="156675" y="951590"/>
            <a:ext cx="4416163" cy="2515107"/>
          </a:xfrm>
        </p:spPr>
        <p:txBody>
          <a:bodyPr lIns="68580" tIns="34290" rIns="68580" bIns="34290" anchor="t">
            <a:noAutofit/>
          </a:bodyPr>
          <a:lstStyle/>
          <a:p>
            <a:r>
              <a:rPr lang="en-US" sz="1800" dirty="0">
                <a:cs typeface="Calibri"/>
              </a:rPr>
              <a:t>Period of long-term decline that starts between diagnosis (sometimes before) and end-of-life</a:t>
            </a:r>
            <a:endParaRPr lang="en-US" sz="1800" dirty="0">
              <a:ea typeface="Calibri"/>
              <a:cs typeface="Calibri"/>
            </a:endParaRPr>
          </a:p>
          <a:p>
            <a:r>
              <a:rPr lang="en-US" sz="1800" dirty="0">
                <a:cs typeface="Calibri"/>
              </a:rPr>
              <a:t>Often includes fear, limited social support, care partner fatigue, guilt, frustration, shifting relationships &amp; identities, impaired communication</a:t>
            </a:r>
            <a:endParaRPr lang="en-US" sz="1800" dirty="0">
              <a:ea typeface="Calibri"/>
              <a:cs typeface="Calibri"/>
            </a:endParaRPr>
          </a:p>
          <a:p>
            <a:r>
              <a:rPr lang="en-US" sz="1800" dirty="0">
                <a:ea typeface="Calibri"/>
                <a:cs typeface="Calibri"/>
              </a:rPr>
              <a:t>Significant changes to physical, mental, and emotional health &amp; ability</a:t>
            </a:r>
          </a:p>
          <a:p>
            <a:r>
              <a:rPr lang="en-US" sz="1800" dirty="0">
                <a:cs typeface="Calibri"/>
              </a:rPr>
              <a:t>Reflects lived ambiguous losses, not anticipatory loss</a:t>
            </a:r>
            <a:endParaRPr lang="en-US" sz="1800" dirty="0">
              <a:ea typeface="Calibri"/>
              <a:cs typeface="Calibri"/>
            </a:endParaRPr>
          </a:p>
          <a:p>
            <a:r>
              <a:rPr lang="en-US" sz="1800" dirty="0">
                <a:cs typeface="Calibri"/>
              </a:rPr>
              <a:t>Can feel melancholy but also sparkles with moments of beauty and joy</a:t>
            </a:r>
            <a:endParaRPr lang="en-US" sz="1800" dirty="0">
              <a:ea typeface="Calibri"/>
              <a:cs typeface="Calibri"/>
            </a:endParaRPr>
          </a:p>
        </p:txBody>
      </p:sp>
      <p:grpSp>
        <p:nvGrpSpPr>
          <p:cNvPr id="57" name="Group 49">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2535"/>
            <a:ext cx="4780320" cy="5156035"/>
            <a:chOff x="5818240" y="-1"/>
            <a:chExt cx="6373761" cy="6874714"/>
          </a:xfrm>
        </p:grpSpPr>
        <p:sp>
          <p:nvSpPr>
            <p:cNvPr id="51" name="Freeform: Shape 50">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1">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2">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un 4">
            <a:extLst>
              <a:ext uri="{FF2B5EF4-FFF2-40B4-BE49-F238E27FC236}">
                <a16:creationId xmlns:a16="http://schemas.microsoft.com/office/drawing/2014/main" id="{C84B59B6-04AB-93F1-FB8E-676C32E04ACA}"/>
              </a:ext>
            </a:extLst>
          </p:cNvPr>
          <p:cNvSpPr/>
          <p:nvPr/>
        </p:nvSpPr>
        <p:spPr>
          <a:xfrm>
            <a:off x="4667984" y="2370284"/>
            <a:ext cx="839686" cy="758042"/>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FFFFFF"/>
              </a:solidFill>
            </a:endParaRPr>
          </a:p>
        </p:txBody>
      </p:sp>
      <p:sp>
        <p:nvSpPr>
          <p:cNvPr id="6" name="Moon 5">
            <a:extLst>
              <a:ext uri="{FF2B5EF4-FFF2-40B4-BE49-F238E27FC236}">
                <a16:creationId xmlns:a16="http://schemas.microsoft.com/office/drawing/2014/main" id="{FB97F1EA-5DB0-D7D2-66C0-65A5516B14AE}"/>
              </a:ext>
            </a:extLst>
          </p:cNvPr>
          <p:cNvSpPr/>
          <p:nvPr/>
        </p:nvSpPr>
        <p:spPr>
          <a:xfrm>
            <a:off x="7662308" y="2473784"/>
            <a:ext cx="308511" cy="587335"/>
          </a:xfrm>
          <a:prstGeom prst="moon">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 name="Cloud 6">
            <a:extLst>
              <a:ext uri="{FF2B5EF4-FFF2-40B4-BE49-F238E27FC236}">
                <a16:creationId xmlns:a16="http://schemas.microsoft.com/office/drawing/2014/main" id="{A22804BF-10CC-489A-314E-6D3E0E3A818A}"/>
              </a:ext>
            </a:extLst>
          </p:cNvPr>
          <p:cNvSpPr/>
          <p:nvPr/>
        </p:nvSpPr>
        <p:spPr>
          <a:xfrm>
            <a:off x="5973854" y="2243418"/>
            <a:ext cx="1234225" cy="1045016"/>
          </a:xfrm>
          <a:prstGeom prst="cloud">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Arrow: Right 8">
            <a:extLst>
              <a:ext uri="{FF2B5EF4-FFF2-40B4-BE49-F238E27FC236}">
                <a16:creationId xmlns:a16="http://schemas.microsoft.com/office/drawing/2014/main" id="{217B35EA-3778-2541-DD37-9B63010213EC}"/>
              </a:ext>
            </a:extLst>
          </p:cNvPr>
          <p:cNvSpPr/>
          <p:nvPr/>
        </p:nvSpPr>
        <p:spPr>
          <a:xfrm>
            <a:off x="5572793" y="2676960"/>
            <a:ext cx="343235" cy="1826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Sun 12">
            <a:extLst>
              <a:ext uri="{FF2B5EF4-FFF2-40B4-BE49-F238E27FC236}">
                <a16:creationId xmlns:a16="http://schemas.microsoft.com/office/drawing/2014/main" id="{EB84136C-CE41-7D8E-04D0-5F756661339F}"/>
              </a:ext>
            </a:extLst>
          </p:cNvPr>
          <p:cNvSpPr/>
          <p:nvPr/>
        </p:nvSpPr>
        <p:spPr>
          <a:xfrm>
            <a:off x="8275114" y="2370282"/>
            <a:ext cx="839686" cy="758042"/>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FFFFFF"/>
              </a:solidFill>
            </a:endParaRPr>
          </a:p>
        </p:txBody>
      </p:sp>
      <p:sp>
        <p:nvSpPr>
          <p:cNvPr id="14" name="Arrow: Right 13">
            <a:extLst>
              <a:ext uri="{FF2B5EF4-FFF2-40B4-BE49-F238E27FC236}">
                <a16:creationId xmlns:a16="http://schemas.microsoft.com/office/drawing/2014/main" id="{7BDBB71C-7D68-B434-B627-E2ED1363688F}"/>
              </a:ext>
            </a:extLst>
          </p:cNvPr>
          <p:cNvSpPr/>
          <p:nvPr/>
        </p:nvSpPr>
        <p:spPr>
          <a:xfrm>
            <a:off x="7272447" y="2662115"/>
            <a:ext cx="343235" cy="1826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5" name="Arrow: Right 14">
            <a:extLst>
              <a:ext uri="{FF2B5EF4-FFF2-40B4-BE49-F238E27FC236}">
                <a16:creationId xmlns:a16="http://schemas.microsoft.com/office/drawing/2014/main" id="{D943E2E8-3E65-A7FE-38A5-0DD19FD0A594}"/>
              </a:ext>
            </a:extLst>
          </p:cNvPr>
          <p:cNvSpPr/>
          <p:nvPr/>
        </p:nvSpPr>
        <p:spPr>
          <a:xfrm>
            <a:off x="7866214" y="2676959"/>
            <a:ext cx="343235" cy="1826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6" name="Star: 5 Points 15">
            <a:extLst>
              <a:ext uri="{FF2B5EF4-FFF2-40B4-BE49-F238E27FC236}">
                <a16:creationId xmlns:a16="http://schemas.microsoft.com/office/drawing/2014/main" id="{5A524A9C-1CA7-E87B-8848-D9E593312BF9}"/>
              </a:ext>
            </a:extLst>
          </p:cNvPr>
          <p:cNvSpPr/>
          <p:nvPr/>
        </p:nvSpPr>
        <p:spPr>
          <a:xfrm>
            <a:off x="6215247" y="2433698"/>
            <a:ext cx="105393" cy="127659"/>
          </a:xfrm>
          <a:prstGeom prst="star5">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5F84CCDB-39BC-EA8B-F18A-93EF08A67649}"/>
              </a:ext>
            </a:extLst>
          </p:cNvPr>
          <p:cNvSpPr/>
          <p:nvPr/>
        </p:nvSpPr>
        <p:spPr>
          <a:xfrm>
            <a:off x="6697682" y="2641516"/>
            <a:ext cx="105393" cy="127659"/>
          </a:xfrm>
          <a:prstGeom prst="star5">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936135D0-0095-4D74-EEE9-72A9304C699A}"/>
              </a:ext>
            </a:extLst>
          </p:cNvPr>
          <p:cNvSpPr/>
          <p:nvPr/>
        </p:nvSpPr>
        <p:spPr>
          <a:xfrm>
            <a:off x="6437908" y="2574717"/>
            <a:ext cx="105393" cy="127659"/>
          </a:xfrm>
          <a:prstGeom prst="star5">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10762165-A562-EB8D-DEF9-7B90E3BB94C9}"/>
              </a:ext>
            </a:extLst>
          </p:cNvPr>
          <p:cNvSpPr/>
          <p:nvPr/>
        </p:nvSpPr>
        <p:spPr>
          <a:xfrm>
            <a:off x="6638305" y="2856756"/>
            <a:ext cx="105393" cy="127659"/>
          </a:xfrm>
          <a:prstGeom prst="star5">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E8F9A184-AEB6-AD54-0344-D249400E0053}"/>
              </a:ext>
            </a:extLst>
          </p:cNvPr>
          <p:cNvSpPr/>
          <p:nvPr/>
        </p:nvSpPr>
        <p:spPr>
          <a:xfrm>
            <a:off x="6244935" y="2841912"/>
            <a:ext cx="105393" cy="127659"/>
          </a:xfrm>
          <a:prstGeom prst="star5">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A93CA710-0E17-6537-73C4-4CBE46657B79}"/>
              </a:ext>
            </a:extLst>
          </p:cNvPr>
          <p:cNvSpPr/>
          <p:nvPr/>
        </p:nvSpPr>
        <p:spPr>
          <a:xfrm>
            <a:off x="6846123" y="2441119"/>
            <a:ext cx="105393" cy="127659"/>
          </a:xfrm>
          <a:prstGeom prst="star5">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25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E6A5D8-7B78-58D7-5680-84A625D137D8}"/>
              </a:ext>
            </a:extLst>
          </p:cNvPr>
          <p:cNvSpPr>
            <a:spLocks noGrp="1"/>
          </p:cNvSpPr>
          <p:nvPr>
            <p:ph type="title"/>
          </p:nvPr>
        </p:nvSpPr>
        <p:spPr>
          <a:xfrm>
            <a:off x="442170" y="642135"/>
            <a:ext cx="3420438" cy="846051"/>
          </a:xfrm>
        </p:spPr>
        <p:txBody>
          <a:bodyPr lIns="91440" tIns="45720" rIns="91440" bIns="45720" anchor="ctr">
            <a:normAutofit/>
          </a:bodyPr>
          <a:lstStyle/>
          <a:p>
            <a:pPr>
              <a:lnSpc>
                <a:spcPct val="90000"/>
              </a:lnSpc>
            </a:pPr>
            <a:r>
              <a:rPr lang="en-US" sz="2600"/>
              <a:t>Twilight Grief and Living Losses</a:t>
            </a:r>
          </a:p>
        </p:txBody>
      </p:sp>
      <p:grpSp>
        <p:nvGrpSpPr>
          <p:cNvPr id="26" name="Group 2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613"/>
            <a:ext cx="266396" cy="505095"/>
            <a:chOff x="0" y="823811"/>
            <a:chExt cx="355196" cy="673460"/>
          </a:xfrm>
        </p:grpSpPr>
        <p:sp>
          <p:nvSpPr>
            <p:cNvPr id="27" name="Rectangle 2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1567926"/>
            <a:ext cx="322326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3479EB3-C346-40AE-3580-04131C79AAE0}"/>
              </a:ext>
            </a:extLst>
          </p:cNvPr>
          <p:cNvSpPr>
            <a:spLocks noGrp="1"/>
          </p:cNvSpPr>
          <p:nvPr>
            <p:ph idx="1"/>
          </p:nvPr>
        </p:nvSpPr>
        <p:spPr>
          <a:xfrm>
            <a:off x="443039" y="1747878"/>
            <a:ext cx="3419569" cy="2984689"/>
          </a:xfrm>
        </p:spPr>
        <p:txBody>
          <a:bodyPr lIns="91440" tIns="45720" rIns="91440" bIns="45720" anchor="ctr">
            <a:normAutofit lnSpcReduction="10000"/>
          </a:bodyPr>
          <a:lstStyle/>
          <a:p>
            <a:r>
              <a:rPr lang="en-US" sz="1500" dirty="0">
                <a:cs typeface="Calibri"/>
              </a:rPr>
              <a:t>Financial independence/security</a:t>
            </a:r>
            <a:endParaRPr lang="en-US" sz="1500" dirty="0">
              <a:ea typeface="Calibri"/>
              <a:cs typeface="Calibri"/>
            </a:endParaRPr>
          </a:p>
          <a:p>
            <a:r>
              <a:rPr lang="en-US" sz="1500" dirty="0">
                <a:cs typeface="Calibri"/>
              </a:rPr>
              <a:t>Shifting identity and relationships/ care obligations, intimacy/sexuality</a:t>
            </a:r>
          </a:p>
          <a:p>
            <a:r>
              <a:rPr lang="en-US" sz="1500" dirty="0">
                <a:cs typeface="Calibri"/>
              </a:rPr>
              <a:t>Impact on career, aspirations</a:t>
            </a:r>
            <a:endParaRPr lang="en-US" sz="1500" dirty="0">
              <a:ea typeface="Calibri"/>
              <a:cs typeface="Calibri"/>
            </a:endParaRPr>
          </a:p>
          <a:p>
            <a:r>
              <a:rPr lang="en-US" sz="1500" dirty="0">
                <a:cs typeface="Calibri"/>
              </a:rPr>
              <a:t>Reduced social opportunities</a:t>
            </a:r>
            <a:endParaRPr lang="en-US" sz="1500" dirty="0">
              <a:ea typeface="Calibri"/>
              <a:cs typeface="Calibri"/>
            </a:endParaRPr>
          </a:p>
          <a:p>
            <a:r>
              <a:rPr lang="en-US" sz="1500" dirty="0">
                <a:cs typeface="Calibri"/>
              </a:rPr>
              <a:t>Control over your life and freedom</a:t>
            </a:r>
            <a:endParaRPr lang="en-US" sz="1500" dirty="0">
              <a:ea typeface="Calibri"/>
              <a:cs typeface="Calibri"/>
            </a:endParaRPr>
          </a:p>
          <a:p>
            <a:r>
              <a:rPr lang="en-US" sz="1500" dirty="0">
                <a:cs typeface="Calibri"/>
              </a:rPr>
              <a:t>The relationship "that was"</a:t>
            </a:r>
            <a:endParaRPr lang="en-US" sz="1500" dirty="0">
              <a:ea typeface="Calibri"/>
              <a:cs typeface="Calibri"/>
            </a:endParaRPr>
          </a:p>
          <a:p>
            <a:r>
              <a:rPr lang="en-US" sz="1500" dirty="0">
                <a:cs typeface="Calibri"/>
              </a:rPr>
              <a:t>Physical health (sleep, food, self-care, medical care)</a:t>
            </a:r>
            <a:endParaRPr lang="en-US" sz="1500" dirty="0">
              <a:ea typeface="Calibri"/>
              <a:cs typeface="Calibri"/>
            </a:endParaRPr>
          </a:p>
          <a:p>
            <a:r>
              <a:rPr lang="en-US" sz="1500" dirty="0">
                <a:cs typeface="Calibri"/>
              </a:rPr>
              <a:t>Emotional and mental health strain</a:t>
            </a:r>
            <a:endParaRPr lang="en-US" sz="1500" dirty="0">
              <a:ea typeface="Calibri"/>
              <a:cs typeface="Calibri"/>
            </a:endParaRPr>
          </a:p>
          <a:p>
            <a:r>
              <a:rPr lang="en-US" sz="1500" dirty="0">
                <a:cs typeface="Calibri"/>
              </a:rPr>
              <a:t>Sense of self and identity</a:t>
            </a:r>
            <a:endParaRPr lang="en-US" sz="1500" dirty="0">
              <a:ea typeface="Calibri"/>
              <a:cs typeface="Calibri"/>
            </a:endParaRPr>
          </a:p>
          <a:p>
            <a:r>
              <a:rPr lang="en-US" sz="1500" dirty="0">
                <a:cs typeface="Calibri"/>
              </a:rPr>
              <a:t>Hobbies, time on your own</a:t>
            </a:r>
            <a:endParaRPr lang="en-US" sz="1500" dirty="0">
              <a:ea typeface="Calibri"/>
              <a:cs typeface="Calibri"/>
            </a:endParaRPr>
          </a:p>
          <a:p>
            <a:endParaRPr lang="en-US" sz="1500">
              <a:ea typeface="Calibri"/>
              <a:cs typeface="Calibri"/>
            </a:endParaRPr>
          </a:p>
          <a:p>
            <a:endParaRPr lang="en-US" sz="1500">
              <a:cs typeface="Calibri"/>
            </a:endParaRPr>
          </a:p>
        </p:txBody>
      </p:sp>
      <p:sp>
        <p:nvSpPr>
          <p:cNvPr id="32" name="Rectangle 3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85389"/>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 whiteboard&#10;&#10;Description automatically generated">
            <a:extLst>
              <a:ext uri="{FF2B5EF4-FFF2-40B4-BE49-F238E27FC236}">
                <a16:creationId xmlns:a16="http://schemas.microsoft.com/office/drawing/2014/main" id="{4DE355BC-0B9D-09A9-3575-F9859BDB5E9B}"/>
              </a:ext>
            </a:extLst>
          </p:cNvPr>
          <p:cNvPicPr>
            <a:picLocks noChangeAspect="1"/>
          </p:cNvPicPr>
          <p:nvPr/>
        </p:nvPicPr>
        <p:blipFill rotWithShape="1">
          <a:blip r:embed="rId2"/>
          <a:srcRect t="725" r="2" b="2054"/>
          <a:stretch/>
        </p:blipFill>
        <p:spPr>
          <a:xfrm>
            <a:off x="4483341" y="599514"/>
            <a:ext cx="4069057" cy="3944472"/>
          </a:xfrm>
          <a:prstGeom prst="rect">
            <a:avLst/>
          </a:prstGeom>
        </p:spPr>
      </p:pic>
    </p:spTree>
    <p:extLst>
      <p:ext uri="{BB962C8B-B14F-4D97-AF65-F5344CB8AC3E}">
        <p14:creationId xmlns:p14="http://schemas.microsoft.com/office/powerpoint/2010/main" val="488941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050" y="846070"/>
            <a:ext cx="2575635" cy="1061453"/>
          </a:xfrm>
        </p:spPr>
        <p:txBody>
          <a:bodyPr anchor="t">
            <a:normAutofit/>
          </a:bodyPr>
          <a:lstStyle/>
          <a:p>
            <a:r>
              <a:rPr lang="en-US" sz="2400"/>
              <a:t>Grief Reactions</a:t>
            </a:r>
          </a:p>
        </p:txBody>
      </p:sp>
      <p:pic>
        <p:nvPicPr>
          <p:cNvPr id="4" name="Picture 3" descr="A picture containing text, sign, wave&#10;&#10;Description automatically generated">
            <a:extLst>
              <a:ext uri="{FF2B5EF4-FFF2-40B4-BE49-F238E27FC236}">
                <a16:creationId xmlns:a16="http://schemas.microsoft.com/office/drawing/2014/main" id="{B6356EE5-886C-95C3-6858-9F67512A807A}"/>
              </a:ext>
            </a:extLst>
          </p:cNvPr>
          <p:cNvPicPr>
            <a:picLocks noChangeAspect="1"/>
          </p:cNvPicPr>
          <p:nvPr/>
        </p:nvPicPr>
        <p:blipFill rotWithShape="1">
          <a:blip r:embed="rId2"/>
          <a:srcRect t="1679" r="-2" b="7982"/>
          <a:stretch/>
        </p:blipFill>
        <p:spPr>
          <a:xfrm>
            <a:off x="-7414" y="10"/>
            <a:ext cx="5679453" cy="5143490"/>
          </a:xfrm>
          <a:prstGeom prst="rect">
            <a:avLst/>
          </a:prstGeom>
        </p:spPr>
      </p:pic>
      <p:cxnSp>
        <p:nvCxnSpPr>
          <p:cNvPr id="30" name="Straight Connector 29">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49542" y="653359"/>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773634" y="1373133"/>
            <a:ext cx="3243621" cy="2699264"/>
          </a:xfrm>
        </p:spPr>
        <p:txBody>
          <a:bodyPr lIns="91440" tIns="45720" rIns="91440" bIns="45720" anchor="t">
            <a:normAutofit/>
          </a:bodyPr>
          <a:lstStyle/>
          <a:p>
            <a:r>
              <a:rPr lang="en-US" sz="2000" dirty="0">
                <a:latin typeface="Corbel"/>
                <a:cs typeface="Arial"/>
              </a:rPr>
              <a:t>Similar to intense stress or crisis response</a:t>
            </a:r>
            <a:endParaRPr lang="en-US" sz="2000">
              <a:latin typeface="Corbel"/>
              <a:cs typeface="Calibri"/>
            </a:endParaRPr>
          </a:p>
          <a:p>
            <a:r>
              <a:rPr lang="en-US" sz="2000" dirty="0">
                <a:latin typeface="Corbel"/>
                <a:cs typeface="Arial"/>
              </a:rPr>
              <a:t>Typically include:</a:t>
            </a:r>
          </a:p>
          <a:p>
            <a:pPr lvl="1"/>
            <a:r>
              <a:rPr lang="en-US" sz="2000" dirty="0">
                <a:latin typeface="Corbel"/>
              </a:rPr>
              <a:t>Emotional responses</a:t>
            </a:r>
            <a:endParaRPr lang="en-US" sz="2000">
              <a:latin typeface="Corbel"/>
              <a:cs typeface="Calibri"/>
            </a:endParaRPr>
          </a:p>
          <a:p>
            <a:pPr lvl="1"/>
            <a:r>
              <a:rPr lang="en-US" sz="2000" dirty="0">
                <a:latin typeface="Corbel"/>
              </a:rPr>
              <a:t>Physical symptoms</a:t>
            </a:r>
            <a:endParaRPr lang="en-US" sz="2000">
              <a:latin typeface="Corbel"/>
              <a:cs typeface="Calibri"/>
            </a:endParaRPr>
          </a:p>
          <a:p>
            <a:pPr lvl="1"/>
            <a:r>
              <a:rPr lang="en-US" sz="2000" dirty="0">
                <a:latin typeface="Corbel"/>
              </a:rPr>
              <a:t>Cognition shifts</a:t>
            </a:r>
            <a:endParaRPr lang="en-US" sz="2000">
              <a:latin typeface="Corbel"/>
              <a:cs typeface="Calibri"/>
            </a:endParaRPr>
          </a:p>
          <a:p>
            <a:pPr lvl="1"/>
            <a:r>
              <a:rPr lang="en-US" sz="2000" dirty="0">
                <a:latin typeface="Corbel"/>
              </a:rPr>
              <a:t>Behavioral reactions</a:t>
            </a:r>
            <a:endParaRPr lang="en-US" sz="2000" dirty="0">
              <a:latin typeface="Corbel"/>
              <a:cs typeface="Calibri"/>
            </a:endParaRPr>
          </a:p>
          <a:p>
            <a:endParaRPr lang="en-US" sz="1500"/>
          </a:p>
        </p:txBody>
      </p:sp>
    </p:spTree>
    <p:extLst>
      <p:ext uri="{BB962C8B-B14F-4D97-AF65-F5344CB8AC3E}">
        <p14:creationId xmlns:p14="http://schemas.microsoft.com/office/powerpoint/2010/main" val="3350867699"/>
      </p:ext>
    </p:extLst>
  </p:cSld>
  <p:clrMapOvr>
    <a:masterClrMapping/>
  </p:clrMapOvr>
</p:sld>
</file>

<file path=ppt/theme/theme1.xml><?xml version="1.0" encoding="utf-8"?>
<a:theme xmlns:a="http://schemas.openxmlformats.org/drawingml/2006/main" name="Office Theme">
  <a:themeElements>
    <a:clrScheme name="UPMC">
      <a:dk1>
        <a:srgbClr val="771B61"/>
      </a:dk1>
      <a:lt1>
        <a:sysClr val="window" lastClr="FFFFFF"/>
      </a:lt1>
      <a:dk2>
        <a:srgbClr val="666D70"/>
      </a:dk2>
      <a:lt2>
        <a:srgbClr val="D7DBDB"/>
      </a:lt2>
      <a:accent1>
        <a:srgbClr val="40A6C0"/>
      </a:accent1>
      <a:accent2>
        <a:srgbClr val="F47A28"/>
      </a:accent2>
      <a:accent3>
        <a:srgbClr val="959836"/>
      </a:accent3>
      <a:accent4>
        <a:srgbClr val="9B1889"/>
      </a:accent4>
      <a:accent5>
        <a:srgbClr val="DED1AC"/>
      </a:accent5>
      <a:accent6>
        <a:srgbClr val="333092"/>
      </a:accent6>
      <a:hlink>
        <a:srgbClr val="C1CD23"/>
      </a:hlink>
      <a:folHlink>
        <a:srgbClr val="0081C6"/>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2400" b="0" dirty="0" smtClean="0">
            <a:solidFill>
              <a:schemeClr val="tx2"/>
            </a:solidFill>
          </a:defRPr>
        </a:defPPr>
      </a:lstStyle>
    </a:txDef>
  </a:objectDefaults>
  <a:extraClrSchemeLst/>
</a:theme>
</file>

<file path=ppt/theme/theme2.xml><?xml version="1.0" encoding="utf-8"?>
<a:theme xmlns:a="http://schemas.openxmlformats.org/drawingml/2006/main" name="1_Office Theme">
  <a:themeElements>
    <a:clrScheme name="UPMC">
      <a:dk1>
        <a:srgbClr val="771B61"/>
      </a:dk1>
      <a:lt1>
        <a:sysClr val="window" lastClr="FFFFFF"/>
      </a:lt1>
      <a:dk2>
        <a:srgbClr val="666D70"/>
      </a:dk2>
      <a:lt2>
        <a:srgbClr val="D7DBDB"/>
      </a:lt2>
      <a:accent1>
        <a:srgbClr val="40A6C0"/>
      </a:accent1>
      <a:accent2>
        <a:srgbClr val="F47A28"/>
      </a:accent2>
      <a:accent3>
        <a:srgbClr val="959836"/>
      </a:accent3>
      <a:accent4>
        <a:srgbClr val="9B1889"/>
      </a:accent4>
      <a:accent5>
        <a:srgbClr val="DED1AC"/>
      </a:accent5>
      <a:accent6>
        <a:srgbClr val="333092"/>
      </a:accent6>
      <a:hlink>
        <a:srgbClr val="C1CD23"/>
      </a:hlink>
      <a:folHlink>
        <a:srgbClr val="0081C6"/>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2400" b="0" dirty="0" smtClean="0">
            <a:solidFill>
              <a:schemeClr val="tx2"/>
            </a:solidFill>
          </a:defRPr>
        </a:defPPr>
      </a:lstStyle>
    </a:txDef>
  </a:objectDefaults>
  <a:extraClrSchemeLst/>
</a:theme>
</file>

<file path=ppt/theme/theme3.xml><?xml version="1.0" encoding="utf-8"?>
<a:theme xmlns:a="http://schemas.openxmlformats.org/drawingml/2006/main" name="Office Theme">
  <a:themeElements>
    <a:clrScheme name="UPMC">
      <a:dk1>
        <a:srgbClr val="771B61"/>
      </a:dk1>
      <a:lt1>
        <a:sysClr val="window" lastClr="FFFFFF"/>
      </a:lt1>
      <a:dk2>
        <a:srgbClr val="666D70"/>
      </a:dk2>
      <a:lt2>
        <a:srgbClr val="D7DBDB"/>
      </a:lt2>
      <a:accent1>
        <a:srgbClr val="40A6C0"/>
      </a:accent1>
      <a:accent2>
        <a:srgbClr val="F47A28"/>
      </a:accent2>
      <a:accent3>
        <a:srgbClr val="959836"/>
      </a:accent3>
      <a:accent4>
        <a:srgbClr val="9B1889"/>
      </a:accent4>
      <a:accent5>
        <a:srgbClr val="DED1AC"/>
      </a:accent5>
      <a:accent6>
        <a:srgbClr val="333092"/>
      </a:accent6>
      <a:hlink>
        <a:srgbClr val="C1CD23"/>
      </a:hlink>
      <a:folHlink>
        <a:srgbClr val="0081C6"/>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2400" b="0" dirty="0" smtClean="0">
            <a:solidFill>
              <a:schemeClr val="tx2"/>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8FFC5CBE9A714B95099E74F7F16F3E" ma:contentTypeVersion="13" ma:contentTypeDescription="Create a new document." ma:contentTypeScope="" ma:versionID="bc90588da6b1ccdc6217e4717fc964cd">
  <xsd:schema xmlns:xsd="http://www.w3.org/2001/XMLSchema" xmlns:xs="http://www.w3.org/2001/XMLSchema" xmlns:p="http://schemas.microsoft.com/office/2006/metadata/properties" xmlns:ns3="9eb1e46b-f677-4a1e-b2d3-bca8fca34475" xmlns:ns4="30884490-ab3d-4d96-a7d1-f6f0cb62761f" targetNamespace="http://schemas.microsoft.com/office/2006/metadata/properties" ma:root="true" ma:fieldsID="1b80235a6c7eca8c00eb70ae489cd781" ns3:_="" ns4:_="">
    <xsd:import namespace="9eb1e46b-f677-4a1e-b2d3-bca8fca34475"/>
    <xsd:import namespace="30884490-ab3d-4d96-a7d1-f6f0cb62761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b1e46b-f677-4a1e-b2d3-bca8fca344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884490-ab3d-4d96-a7d1-f6f0cb6276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2EE8B6-F6C8-40D7-B96C-A52CD4BA493F}">
  <ds:schemaRefs>
    <ds:schemaRef ds:uri="http://schemas.microsoft.com/sharepoint/v3/contenttype/forms"/>
  </ds:schemaRefs>
</ds:datastoreItem>
</file>

<file path=customXml/itemProps2.xml><?xml version="1.0" encoding="utf-8"?>
<ds:datastoreItem xmlns:ds="http://schemas.openxmlformats.org/officeDocument/2006/customXml" ds:itemID="{F78D1072-1DE8-4C5F-AA1E-92047345470C}">
  <ds:schemaRefs>
    <ds:schemaRef ds:uri="30884490-ab3d-4d96-a7d1-f6f0cb62761f"/>
    <ds:schemaRef ds:uri="9eb1e46b-f677-4a1e-b2d3-bca8fca344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39BA6FD-AB2D-44A2-BD29-0AF8FEB9C207}">
  <ds:schemaRefs>
    <ds:schemaRef ds:uri="30884490-ab3d-4d96-a7d1-f6f0cb62761f"/>
    <ds:schemaRef ds:uri="9eb1e46b-f677-4a1e-b2d3-bca8fca344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4566</Words>
  <Application>Microsoft Office PowerPoint</Application>
  <PresentationFormat>On-screen Show (16:9)</PresentationFormat>
  <Paragraphs>419</Paragraphs>
  <Slides>46</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46</vt:i4>
      </vt:variant>
    </vt:vector>
  </HeadingPairs>
  <TitlesOfParts>
    <vt:vector size="55" baseType="lpstr">
      <vt:lpstr>Arial</vt:lpstr>
      <vt:lpstr>Book Antiqua</vt:lpstr>
      <vt:lpstr>Calibri</vt:lpstr>
      <vt:lpstr>Corbel</vt:lpstr>
      <vt:lpstr>Tw Cen MT</vt:lpstr>
      <vt:lpstr>Wingdings</vt:lpstr>
      <vt:lpstr>Office Theme</vt:lpstr>
      <vt:lpstr>1_Office Theme</vt:lpstr>
      <vt:lpstr>Office Theme</vt:lpstr>
      <vt:lpstr>PowerPoint Presentation</vt:lpstr>
      <vt:lpstr>Grief, Loss and Bereavement</vt:lpstr>
      <vt:lpstr>Objectives</vt:lpstr>
      <vt:lpstr>PowerPoint Presentation</vt:lpstr>
      <vt:lpstr>What is grief?</vt:lpstr>
      <vt:lpstr>Types of Grief</vt:lpstr>
      <vt:lpstr>Twilight Grief</vt:lpstr>
      <vt:lpstr>Twilight Grief and Living Losses</vt:lpstr>
      <vt:lpstr>Grief Reactions</vt:lpstr>
      <vt:lpstr>Grief Reactions: Emotional Responses</vt:lpstr>
      <vt:lpstr>Grief is also physical</vt:lpstr>
      <vt:lpstr>Grief Reactions: Physical Symptoms</vt:lpstr>
      <vt:lpstr>Grief Reactions: Cognition Shifts</vt:lpstr>
      <vt:lpstr>PowerPoint Presentation</vt:lpstr>
      <vt:lpstr>Grief Reactions: Behavioral Reactions</vt:lpstr>
      <vt:lpstr>Diagnosing Grief: It's Complicated</vt:lpstr>
      <vt:lpstr>PowerPoint Presentation</vt:lpstr>
      <vt:lpstr>Companion Publications Defining Pathological Grief (Prolonged Grief Disorder)</vt:lpstr>
      <vt:lpstr>PowerPoint Presentation</vt:lpstr>
      <vt:lpstr>Relevant Changes to DSM-5 from DSM-IV</vt:lpstr>
      <vt:lpstr>Elimination of the Bereavement Exclusion</vt:lpstr>
      <vt:lpstr>Maintaining the Bereavement Exclusion</vt:lpstr>
      <vt:lpstr>PowerPoint Presentation</vt:lpstr>
      <vt:lpstr>Differential Diagnoses</vt:lpstr>
      <vt:lpstr>How Can I Help People Who are Grieving?</vt:lpstr>
      <vt:lpstr>Support for Decision Making</vt:lpstr>
      <vt:lpstr>Select Bereavement Screening Tools</vt:lpstr>
      <vt:lpstr>Cultural Considerations  Grief is a common denominator...the expression of grief is not.</vt:lpstr>
      <vt:lpstr>Supporting Someone Who is Grieving</vt:lpstr>
      <vt:lpstr>Recognize Potential Communication Barriers</vt:lpstr>
      <vt:lpstr>Bereavement Support</vt:lpstr>
      <vt:lpstr>Interventions and Strategies</vt:lpstr>
      <vt:lpstr>PowerPoint Presentation</vt:lpstr>
      <vt:lpstr>Target Demoralization</vt:lpstr>
      <vt:lpstr>PowerPoint Presentation</vt:lpstr>
      <vt:lpstr>Potential Red Flag Circumstances</vt:lpstr>
      <vt:lpstr>PowerPoint Presentation</vt:lpstr>
      <vt:lpstr>PowerPoint Presentation</vt:lpstr>
      <vt:lpstr>PowerPoint Presentation</vt:lpstr>
      <vt:lpstr>PowerPoint Presentation</vt:lpstr>
      <vt:lpstr>If self-care seems impossible</vt:lpstr>
      <vt:lpstr>5-minute self-care ideas (that are not about self-improvement)</vt:lpstr>
      <vt:lpstr>Bereavement Referral Resources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Hruska</dc:creator>
  <cp:lastModifiedBy>Dorn, Carolyn</cp:lastModifiedBy>
  <cp:revision>703</cp:revision>
  <dcterms:created xsi:type="dcterms:W3CDTF">2014-08-01T12:20:41Z</dcterms:created>
  <dcterms:modified xsi:type="dcterms:W3CDTF">2024-05-08T14:35:03Z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0x010100458FFC5CBE9A714B95099E74F7F16F3E</vt:lpwstr>
  </property>
  <property fmtid="{D5CDD505-2E9C-101B-9397-08002B2CF9AE}" pid="3" name="MSIP_Label_5e4b1be8-281e-475d-98b0-21c3457e5a46_Enabled">
    <vt:lpwstr>true</vt:lpwstr>
  </property>
  <property fmtid="{D5CDD505-2E9C-101B-9397-08002B2CF9AE}" pid="4" name="MSIP_Label_5e4b1be8-281e-475d-98b0-21c3457e5a46_SetDate">
    <vt:lpwstr>2022-07-19T19:37:18Z</vt:lpwstr>
  </property>
  <property fmtid="{D5CDD505-2E9C-101B-9397-08002B2CF9AE}" pid="5" name="MSIP_Label_5e4b1be8-281e-475d-98b0-21c3457e5a46_Method">
    <vt:lpwstr>Standard</vt:lpwstr>
  </property>
  <property fmtid="{D5CDD505-2E9C-101B-9397-08002B2CF9AE}" pid="6" name="MSIP_Label_5e4b1be8-281e-475d-98b0-21c3457e5a46_Name">
    <vt:lpwstr>Public</vt:lpwstr>
  </property>
  <property fmtid="{D5CDD505-2E9C-101B-9397-08002B2CF9AE}" pid="7" name="MSIP_Label_5e4b1be8-281e-475d-98b0-21c3457e5a46_SiteId">
    <vt:lpwstr>8b3dd73e-4e72-4679-b191-56da1588712b</vt:lpwstr>
  </property>
  <property fmtid="{D5CDD505-2E9C-101B-9397-08002B2CF9AE}" pid="8" name="MSIP_Label_5e4b1be8-281e-475d-98b0-21c3457e5a46_ActionId">
    <vt:lpwstr>248b7bba-bd7a-4402-8612-64ef4a8b567d</vt:lpwstr>
  </property>
  <property fmtid="{D5CDD505-2E9C-101B-9397-08002B2CF9AE}" pid="9" name="MSIP_Label_5e4b1be8-281e-475d-98b0-21c3457e5a46_ContentBits">
    <vt:lpwstr>0</vt:lpwstr>
  </property>
</Properties>
</file>