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A0D_B7A5CF2E.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A15_56D47303.xml" ContentType="application/vnd.ms-powerpoint.comments+xml"/>
  <Override PartName="/ppt/notesSlides/notesSlide29.xml" ContentType="application/vnd.openxmlformats-officedocument.presentationml.notesSlide+xml"/>
  <Override PartName="/ppt/comments/modernComment_A14_DCE9889F.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webextensions/webextension1.xml" ContentType="application/vnd.ms-office.webextension+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5"/>
  </p:sldMasterIdLst>
  <p:notesMasterIdLst>
    <p:notesMasterId r:id="rId64"/>
  </p:notesMasterIdLst>
  <p:handoutMasterIdLst>
    <p:handoutMasterId r:id="rId65"/>
  </p:handoutMasterIdLst>
  <p:sldIdLst>
    <p:sldId id="1461" r:id="rId6"/>
    <p:sldId id="1680" r:id="rId7"/>
    <p:sldId id="2567" r:id="rId8"/>
    <p:sldId id="1721" r:id="rId9"/>
    <p:sldId id="1722" r:id="rId10"/>
    <p:sldId id="2566" r:id="rId11"/>
    <p:sldId id="2571" r:id="rId12"/>
    <p:sldId id="1463" r:id="rId13"/>
    <p:sldId id="1462" r:id="rId14"/>
    <p:sldId id="2572" r:id="rId15"/>
    <p:sldId id="2583" r:id="rId16"/>
    <p:sldId id="2584" r:id="rId17"/>
    <p:sldId id="2573" r:id="rId18"/>
    <p:sldId id="2587" r:id="rId19"/>
    <p:sldId id="2588" r:id="rId20"/>
    <p:sldId id="2586" r:id="rId21"/>
    <p:sldId id="2589" r:id="rId22"/>
    <p:sldId id="2592" r:id="rId23"/>
    <p:sldId id="2590" r:id="rId24"/>
    <p:sldId id="2591" r:id="rId25"/>
    <p:sldId id="2593" r:id="rId26"/>
    <p:sldId id="2594" r:id="rId27"/>
    <p:sldId id="2595" r:id="rId28"/>
    <p:sldId id="2596" r:id="rId29"/>
    <p:sldId id="2597" r:id="rId30"/>
    <p:sldId id="2598" r:id="rId31"/>
    <p:sldId id="2576" r:id="rId32"/>
    <p:sldId id="2577" r:id="rId33"/>
    <p:sldId id="2579" r:id="rId34"/>
    <p:sldId id="2581" r:id="rId35"/>
    <p:sldId id="2580" r:id="rId36"/>
    <p:sldId id="2578" r:id="rId37"/>
    <p:sldId id="2574" r:id="rId38"/>
    <p:sldId id="2599" r:id="rId39"/>
    <p:sldId id="2600" r:id="rId40"/>
    <p:sldId id="2601" r:id="rId41"/>
    <p:sldId id="2602" r:id="rId42"/>
    <p:sldId id="2603" r:id="rId43"/>
    <p:sldId id="2604" r:id="rId44"/>
    <p:sldId id="2608" r:id="rId45"/>
    <p:sldId id="2609" r:id="rId46"/>
    <p:sldId id="2610" r:id="rId47"/>
    <p:sldId id="2606" r:id="rId48"/>
    <p:sldId id="2611" r:id="rId49"/>
    <p:sldId id="1467" r:id="rId50"/>
    <p:sldId id="2612" r:id="rId51"/>
    <p:sldId id="2613" r:id="rId52"/>
    <p:sldId id="2614" r:id="rId53"/>
    <p:sldId id="2616" r:id="rId54"/>
    <p:sldId id="2618" r:id="rId55"/>
    <p:sldId id="2617" r:id="rId56"/>
    <p:sldId id="2615" r:id="rId57"/>
    <p:sldId id="2621" r:id="rId58"/>
    <p:sldId id="2620" r:id="rId59"/>
    <p:sldId id="2619" r:id="rId60"/>
    <p:sldId id="2622" r:id="rId61"/>
    <p:sldId id="2623" r:id="rId62"/>
    <p:sldId id="1351" r:id="rId63"/>
  </p:sldIdLst>
  <p:sldSz cx="12192000" cy="6858000"/>
  <p:notesSz cx="7010400" cy="92964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A66DFE3-7F54-8945-8FC7-241E19CA33F6}">
          <p14:sldIdLst>
            <p14:sldId id="1461"/>
            <p14:sldId id="1680"/>
            <p14:sldId id="2567"/>
            <p14:sldId id="1721"/>
            <p14:sldId id="1722"/>
            <p14:sldId id="2566"/>
            <p14:sldId id="2571"/>
          </p14:sldIdLst>
        </p14:section>
        <p14:section name="Content 1" id="{E4034590-DC8B-4661-BBB9-8EEB56516EF1}">
          <p14:sldIdLst>
            <p14:sldId id="1463"/>
            <p14:sldId id="1462"/>
            <p14:sldId id="2572"/>
            <p14:sldId id="2583"/>
            <p14:sldId id="2584"/>
            <p14:sldId id="2573"/>
            <p14:sldId id="2587"/>
            <p14:sldId id="2588"/>
            <p14:sldId id="2586"/>
            <p14:sldId id="2589"/>
            <p14:sldId id="2592"/>
            <p14:sldId id="2590"/>
            <p14:sldId id="2591"/>
            <p14:sldId id="2593"/>
            <p14:sldId id="2594"/>
            <p14:sldId id="2595"/>
            <p14:sldId id="2596"/>
            <p14:sldId id="2597"/>
            <p14:sldId id="2598"/>
            <p14:sldId id="2576"/>
            <p14:sldId id="2577"/>
            <p14:sldId id="2579"/>
            <p14:sldId id="2581"/>
            <p14:sldId id="2580"/>
            <p14:sldId id="2578"/>
            <p14:sldId id="2574"/>
            <p14:sldId id="2599"/>
            <p14:sldId id="2600"/>
            <p14:sldId id="2601"/>
            <p14:sldId id="2602"/>
            <p14:sldId id="2603"/>
            <p14:sldId id="2604"/>
            <p14:sldId id="2608"/>
            <p14:sldId id="2609"/>
            <p14:sldId id="2610"/>
            <p14:sldId id="2606"/>
            <p14:sldId id="2611"/>
          </p14:sldIdLst>
        </p14:section>
        <p14:section name="Content 2" id="{AB3F156D-1BE3-4745-BCE7-6E370546D9B6}">
          <p14:sldIdLst>
            <p14:sldId id="1467"/>
            <p14:sldId id="2612"/>
            <p14:sldId id="2613"/>
            <p14:sldId id="2614"/>
            <p14:sldId id="2616"/>
            <p14:sldId id="2618"/>
            <p14:sldId id="2617"/>
            <p14:sldId id="2615"/>
            <p14:sldId id="2621"/>
            <p14:sldId id="2620"/>
            <p14:sldId id="2619"/>
            <p14:sldId id="2622"/>
            <p14:sldId id="2623"/>
            <p14:sldId id="13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D8D85B-BF3F-3736-8495-4F1DE399E400}" name="Crowell, Christine Ngozika" initials="CC" userId="S::CNC78@pitt.edu::ba2ebc4e-121d-436e-b838-393769e3da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Bartnick" initials="MB" lastIdx="1" clrIdx="0">
    <p:extLst>
      <p:ext uri="{19B8F6BF-5375-455C-9EA6-DF929625EA0E}">
        <p15:presenceInfo xmlns:p15="http://schemas.microsoft.com/office/powerpoint/2012/main" userId="Melissa Bartnick" providerId="None"/>
      </p:ext>
    </p:extLst>
  </p:cmAuthor>
  <p:cmAuthor id="2" name="Barstow, Brendan Jeffrey" initials="BB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3594"/>
    <a:srgbClr val="1C2857"/>
    <a:srgbClr val="C9B579"/>
    <a:srgbClr val="D9D9D9"/>
    <a:srgbClr val="BAD3E2"/>
    <a:srgbClr val="D2D4DD"/>
    <a:srgbClr val="19417A"/>
    <a:srgbClr val="7E93A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201AA-3BA8-6F7D-2611-2051DAD3EC0D}" v="37" dt="2024-04-02T16:42:23.551"/>
    <p1510:client id="{3661A7F4-5ED9-2117-332E-D29F990C829D}" v="9" dt="2024-04-02T15:02:00.119"/>
    <p1510:client id="{8A7F3DA1-C9FA-FA3D-C758-9A31F1ED6606}" v="2" dt="2024-04-02T15:10:01.732"/>
    <p1510:client id="{CFBA4C23-0FE9-0C45-DD01-B46B9C1B9433}" v="30" dt="2024-04-03T15:21:07.816"/>
    <p1510:client id="{D9583CB6-BE2E-40BD-AA58-C99DC4F394DD}" v="768" dt="2024-04-02T14:45:44.678"/>
    <p1510:client id="{DF9CE7BC-F351-A6AA-2134-3D5FB39EF5AC}" v="1" dt="2024-04-02T15:16:04.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0301" autoAdjust="0"/>
  </p:normalViewPr>
  <p:slideViewPr>
    <p:cSldViewPr snapToGrid="0" snapToObjects="1">
      <p:cViewPr>
        <p:scale>
          <a:sx n="82" d="100"/>
          <a:sy n="82" d="100"/>
        </p:scale>
        <p:origin x="336" y="48"/>
      </p:cViewPr>
      <p:guideLst/>
    </p:cSldViewPr>
  </p:slideViewPr>
  <p:outlineViewPr>
    <p:cViewPr>
      <p:scale>
        <a:sx n="33" d="100"/>
        <a:sy n="33" d="100"/>
      </p:scale>
      <p:origin x="0" y="-78"/>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3" d="100"/>
          <a:sy n="83" d="100"/>
        </p:scale>
        <p:origin x="381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gs" Target="tags/tag1.xml"/><Relationship Id="rId74"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well, Christine Ngozika" userId="S::cnc78@pitt.edu::ba2ebc4e-121d-436e-b838-393769e3dae1" providerId="AD" clId="Web-{54283B5C-8BB9-F145-0F09-9F237699D391}"/>
    <pc:docChg chg="modSld">
      <pc:chgData name="Crowell, Christine Ngozika" userId="S::cnc78@pitt.edu::ba2ebc4e-121d-436e-b838-393769e3dae1" providerId="AD" clId="Web-{54283B5C-8BB9-F145-0F09-9F237699D391}" dt="2024-04-01T15:13:28.018" v="31"/>
      <pc:docMkLst>
        <pc:docMk/>
      </pc:docMkLst>
      <pc:sldChg chg="delSp modSp modNotes">
        <pc:chgData name="Crowell, Christine Ngozika" userId="S::cnc78@pitt.edu::ba2ebc4e-121d-436e-b838-393769e3dae1" providerId="AD" clId="Web-{54283B5C-8BB9-F145-0F09-9F237699D391}" dt="2024-04-01T15:13:28.018" v="31"/>
        <pc:sldMkLst>
          <pc:docMk/>
          <pc:sldMk cId="1871597625" sldId="1462"/>
        </pc:sldMkLst>
        <pc:spChg chg="del mod">
          <ac:chgData name="Crowell, Christine Ngozika" userId="S::cnc78@pitt.edu::ba2ebc4e-121d-436e-b838-393769e3dae1" providerId="AD" clId="Web-{54283B5C-8BB9-F145-0F09-9F237699D391}" dt="2024-04-01T15:13:28.018" v="31"/>
          <ac:spMkLst>
            <pc:docMk/>
            <pc:sldMk cId="1871597625" sldId="1462"/>
            <ac:spMk id="3" creationId="{62DED28A-E43F-624A-A984-7387AEF95DA1}"/>
          </ac:spMkLst>
        </pc:spChg>
        <pc:spChg chg="mod">
          <ac:chgData name="Crowell, Christine Ngozika" userId="S::cnc78@pitt.edu::ba2ebc4e-121d-436e-b838-393769e3dae1" providerId="AD" clId="Web-{54283B5C-8BB9-F145-0F09-9F237699D391}" dt="2024-04-01T15:09:10.761" v="23" actId="20577"/>
          <ac:spMkLst>
            <pc:docMk/>
            <pc:sldMk cId="1871597625" sldId="1462"/>
            <ac:spMk id="5" creationId="{B0A1D582-CE3A-4649-875D-172F7973E1E9}"/>
          </ac:spMkLst>
        </pc:spChg>
      </pc:sldChg>
      <pc:sldChg chg="modSp modNotes">
        <pc:chgData name="Crowell, Christine Ngozika" userId="S::cnc78@pitt.edu::ba2ebc4e-121d-436e-b838-393769e3dae1" providerId="AD" clId="Web-{54283B5C-8BB9-F145-0F09-9F237699D391}" dt="2024-04-01T15:09:01.854" v="13"/>
        <pc:sldMkLst>
          <pc:docMk/>
          <pc:sldMk cId="3612498823" sldId="1463"/>
        </pc:sldMkLst>
        <pc:spChg chg="mod">
          <ac:chgData name="Crowell, Christine Ngozika" userId="S::cnc78@pitt.edu::ba2ebc4e-121d-436e-b838-393769e3dae1" providerId="AD" clId="Web-{54283B5C-8BB9-F145-0F09-9F237699D391}" dt="2024-04-01T14:43:14.622" v="9" actId="20577"/>
          <ac:spMkLst>
            <pc:docMk/>
            <pc:sldMk cId="3612498823" sldId="1463"/>
            <ac:spMk id="4" creationId="{31203C36-3B3F-49BF-ABC2-21CF07B263F3}"/>
          </ac:spMkLst>
        </pc:spChg>
      </pc:sldChg>
    </pc:docChg>
  </pc:docChgLst>
  <pc:docChgLst>
    <pc:chgData name="Crowell, Christine Ngozika" userId="S::cnc78@pitt.edu::ba2ebc4e-121d-436e-b838-393769e3dae1" providerId="AD" clId="Web-{A5683BA7-6124-C159-5963-1930064BBA6B}"/>
    <pc:docChg chg="addSld modSld modSection">
      <pc:chgData name="Crowell, Christine Ngozika" userId="S::cnc78@pitt.edu::ba2ebc4e-121d-436e-b838-393769e3dae1" providerId="AD" clId="Web-{A5683BA7-6124-C159-5963-1930064BBA6B}" dt="2024-03-29T14:15:21.216" v="45" actId="20577"/>
      <pc:docMkLst>
        <pc:docMk/>
      </pc:docMkLst>
      <pc:sldChg chg="modSp">
        <pc:chgData name="Crowell, Christine Ngozika" userId="S::cnc78@pitt.edu::ba2ebc4e-121d-436e-b838-393769e3dae1" providerId="AD" clId="Web-{A5683BA7-6124-C159-5963-1930064BBA6B}" dt="2024-03-28T19:28:17.724" v="1" actId="20577"/>
        <pc:sldMkLst>
          <pc:docMk/>
          <pc:sldMk cId="1638204297" sldId="1461"/>
        </pc:sldMkLst>
        <pc:spChg chg="mod">
          <ac:chgData name="Crowell, Christine Ngozika" userId="S::cnc78@pitt.edu::ba2ebc4e-121d-436e-b838-393769e3dae1" providerId="AD" clId="Web-{A5683BA7-6124-C159-5963-1930064BBA6B}" dt="2024-03-28T19:28:17.724" v="1" actId="20577"/>
          <ac:spMkLst>
            <pc:docMk/>
            <pc:sldMk cId="1638204297" sldId="1461"/>
            <ac:spMk id="4" creationId="{54A33CD8-B083-4D03-86FD-4382567C643A}"/>
          </ac:spMkLst>
        </pc:spChg>
      </pc:sldChg>
      <pc:sldChg chg="addSp delSp modSp add replId">
        <pc:chgData name="Crowell, Christine Ngozika" userId="S::cnc78@pitt.edu::ba2ebc4e-121d-436e-b838-393769e3dae1" providerId="AD" clId="Web-{A5683BA7-6124-C159-5963-1930064BBA6B}" dt="2024-03-29T14:15:21.216" v="45" actId="20577"/>
        <pc:sldMkLst>
          <pc:docMk/>
          <pc:sldMk cId="1857432699" sldId="2576"/>
        </pc:sldMkLst>
        <pc:spChg chg="del mod">
          <ac:chgData name="Crowell, Christine Ngozika" userId="S::cnc78@pitt.edu::ba2ebc4e-121d-436e-b838-393769e3dae1" providerId="AD" clId="Web-{A5683BA7-6124-C159-5963-1930064BBA6B}" dt="2024-03-29T14:06:16.553" v="4"/>
          <ac:spMkLst>
            <pc:docMk/>
            <pc:sldMk cId="1857432699" sldId="2576"/>
            <ac:spMk id="2" creationId="{7C05B53D-942C-9341-8248-2134C3FC0F4B}"/>
          </ac:spMkLst>
        </pc:spChg>
        <pc:spChg chg="add mod">
          <ac:chgData name="Crowell, Christine Ngozika" userId="S::cnc78@pitt.edu::ba2ebc4e-121d-436e-b838-393769e3dae1" providerId="AD" clId="Web-{A5683BA7-6124-C159-5963-1930064BBA6B}" dt="2024-03-29T14:15:21.216" v="45" actId="20577"/>
          <ac:spMkLst>
            <pc:docMk/>
            <pc:sldMk cId="1857432699" sldId="2576"/>
            <ac:spMk id="8" creationId="{8C109C3F-E805-5E39-B6FF-BEC12959636A}"/>
          </ac:spMkLst>
        </pc:spChg>
        <pc:picChg chg="add del mod">
          <ac:chgData name="Crowell, Christine Ngozika" userId="S::cnc78@pitt.edu::ba2ebc4e-121d-436e-b838-393769e3dae1" providerId="AD" clId="Web-{A5683BA7-6124-C159-5963-1930064BBA6B}" dt="2024-03-29T14:07:05.305" v="6"/>
          <ac:picMkLst>
            <pc:docMk/>
            <pc:sldMk cId="1857432699" sldId="2576"/>
            <ac:picMk id="3" creationId="{047E00C8-43E4-8856-76FA-0EED4B6B022E}"/>
          </ac:picMkLst>
        </pc:picChg>
        <pc:picChg chg="add mod ord modCrop">
          <ac:chgData name="Crowell, Christine Ngozika" userId="S::cnc78@pitt.edu::ba2ebc4e-121d-436e-b838-393769e3dae1" providerId="AD" clId="Web-{A5683BA7-6124-C159-5963-1930064BBA6B}" dt="2024-03-29T14:12:21.162" v="34" actId="14100"/>
          <ac:picMkLst>
            <pc:docMk/>
            <pc:sldMk cId="1857432699" sldId="2576"/>
            <ac:picMk id="5" creationId="{1621438F-008C-2D68-8407-A9EF94436BE9}"/>
          </ac:picMkLst>
        </pc:picChg>
        <pc:picChg chg="add del mod">
          <ac:chgData name="Crowell, Christine Ngozika" userId="S::cnc78@pitt.edu::ba2ebc4e-121d-436e-b838-393769e3dae1" providerId="AD" clId="Web-{A5683BA7-6124-C159-5963-1930064BBA6B}" dt="2024-03-29T14:10:32.235" v="22"/>
          <ac:picMkLst>
            <pc:docMk/>
            <pc:sldMk cId="1857432699" sldId="2576"/>
            <ac:picMk id="6" creationId="{8DB67110-2E1E-1B3D-67B6-9FE07DDC6078}"/>
          </ac:picMkLst>
        </pc:picChg>
        <pc:picChg chg="add mod modCrop">
          <ac:chgData name="Crowell, Christine Ngozika" userId="S::cnc78@pitt.edu::ba2ebc4e-121d-436e-b838-393769e3dae1" providerId="AD" clId="Web-{A5683BA7-6124-C159-5963-1930064BBA6B}" dt="2024-03-29T14:12:16.411" v="33" actId="14100"/>
          <ac:picMkLst>
            <pc:docMk/>
            <pc:sldMk cId="1857432699" sldId="2576"/>
            <ac:picMk id="7" creationId="{BE7F69D1-7E06-BB9A-78A9-56F5576FB9B9}"/>
          </ac:picMkLst>
        </pc:picChg>
      </pc:sldChg>
      <pc:sldChg chg="add replId">
        <pc:chgData name="Crowell, Christine Ngozika" userId="S::cnc78@pitt.edu::ba2ebc4e-121d-436e-b838-393769e3dae1" providerId="AD" clId="Web-{A5683BA7-6124-C159-5963-1930064BBA6B}" dt="2024-03-29T14:08:26.730" v="9"/>
        <pc:sldMkLst>
          <pc:docMk/>
          <pc:sldMk cId="3230000216" sldId="2577"/>
        </pc:sldMkLst>
      </pc:sldChg>
    </pc:docChg>
  </pc:docChgLst>
  <pc:docChgLst>
    <pc:chgData name="Crowell, Christine Ngozika" userId="S::cnc78@pitt.edu::ba2ebc4e-121d-436e-b838-393769e3dae1" providerId="AD" clId="Web-{AD75BFD1-490A-11F0-61AE-8B80A755B67F}"/>
    <pc:docChg chg="modSld">
      <pc:chgData name="Crowell, Christine Ngozika" userId="S::cnc78@pitt.edu::ba2ebc4e-121d-436e-b838-393769e3dae1" providerId="AD" clId="Web-{AD75BFD1-490A-11F0-61AE-8B80A755B67F}" dt="2024-03-29T17:07:57.083" v="2" actId="1076"/>
      <pc:docMkLst>
        <pc:docMk/>
      </pc:docMkLst>
      <pc:sldChg chg="modSp">
        <pc:chgData name="Crowell, Christine Ngozika" userId="S::cnc78@pitt.edu::ba2ebc4e-121d-436e-b838-393769e3dae1" providerId="AD" clId="Web-{AD75BFD1-490A-11F0-61AE-8B80A755B67F}" dt="2024-03-29T17:07:57.083" v="2" actId="1076"/>
        <pc:sldMkLst>
          <pc:docMk/>
          <pc:sldMk cId="938301095" sldId="2576"/>
        </pc:sldMkLst>
        <pc:spChg chg="mod">
          <ac:chgData name="Crowell, Christine Ngozika" userId="S::cnc78@pitt.edu::ba2ebc4e-121d-436e-b838-393769e3dae1" providerId="AD" clId="Web-{AD75BFD1-490A-11F0-61AE-8B80A755B67F}" dt="2024-03-29T17:07:57.083" v="2" actId="1076"/>
          <ac:spMkLst>
            <pc:docMk/>
            <pc:sldMk cId="938301095" sldId="2576"/>
            <ac:spMk id="2" creationId="{0CA01C99-72A1-07DC-F384-4FDACB5BDB0E}"/>
          </ac:spMkLst>
        </pc:spChg>
        <pc:spChg chg="mod">
          <ac:chgData name="Crowell, Christine Ngozika" userId="S::cnc78@pitt.edu::ba2ebc4e-121d-436e-b838-393769e3dae1" providerId="AD" clId="Web-{AD75BFD1-490A-11F0-61AE-8B80A755B67F}" dt="2024-03-29T17:07:50.707" v="1" actId="1076"/>
          <ac:spMkLst>
            <pc:docMk/>
            <pc:sldMk cId="938301095" sldId="2576"/>
            <ac:spMk id="3" creationId="{C0D2FAC0-DAF1-B42E-ED2D-ED35ED88E8A9}"/>
          </ac:spMkLst>
        </pc:spChg>
      </pc:sldChg>
    </pc:docChg>
  </pc:docChgLst>
  <pc:docChgLst>
    <pc:chgData name="Crowell, Christine Ngozika" userId="S::cnc78@pitt.edu::ba2ebc4e-121d-436e-b838-393769e3dae1" providerId="AD" clId="Web-{8A7F3DA1-C9FA-FA3D-C758-9A31F1ED6606}"/>
    <pc:docChg chg="modSld">
      <pc:chgData name="Crowell, Christine Ngozika" userId="S::cnc78@pitt.edu::ba2ebc4e-121d-436e-b838-393769e3dae1" providerId="AD" clId="Web-{8A7F3DA1-C9FA-FA3D-C758-9A31F1ED6606}" dt="2024-04-02T15:10:01.732" v="1" actId="1076"/>
      <pc:docMkLst>
        <pc:docMk/>
      </pc:docMkLst>
      <pc:sldChg chg="modSp">
        <pc:chgData name="Crowell, Christine Ngozika" userId="S::cnc78@pitt.edu::ba2ebc4e-121d-436e-b838-393769e3dae1" providerId="AD" clId="Web-{8A7F3DA1-C9FA-FA3D-C758-9A31F1ED6606}" dt="2024-04-02T15:10:01.732" v="1" actId="1076"/>
        <pc:sldMkLst>
          <pc:docMk/>
          <pc:sldMk cId="165277771" sldId="2588"/>
        </pc:sldMkLst>
        <pc:spChg chg="mod">
          <ac:chgData name="Crowell, Christine Ngozika" userId="S::cnc78@pitt.edu::ba2ebc4e-121d-436e-b838-393769e3dae1" providerId="AD" clId="Web-{8A7F3DA1-C9FA-FA3D-C758-9A31F1ED6606}" dt="2024-04-02T15:10:01.732" v="1" actId="1076"/>
          <ac:spMkLst>
            <pc:docMk/>
            <pc:sldMk cId="165277771" sldId="2588"/>
            <ac:spMk id="3" creationId="{62DED28A-E43F-624A-A984-7387AEF95DA1}"/>
          </ac:spMkLst>
        </pc:spChg>
      </pc:sldChg>
    </pc:docChg>
  </pc:docChgLst>
  <pc:docChgLst>
    <pc:chgData name="Crowell, Christine Ngozika" userId="S::cnc78@pitt.edu::ba2ebc4e-121d-436e-b838-393769e3dae1" providerId="AD" clId="Web-{043201AA-3BA8-6F7D-2611-2051DAD3EC0D}"/>
    <pc:docChg chg="modSld sldOrd">
      <pc:chgData name="Crowell, Christine Ngozika" userId="S::cnc78@pitt.edu::ba2ebc4e-121d-436e-b838-393769e3dae1" providerId="AD" clId="Web-{043201AA-3BA8-6F7D-2611-2051DAD3EC0D}" dt="2024-04-02T16:42:22.910" v="29" actId="20577"/>
      <pc:docMkLst>
        <pc:docMk/>
      </pc:docMkLst>
      <pc:sldChg chg="modSp ord">
        <pc:chgData name="Crowell, Christine Ngozika" userId="S::cnc78@pitt.edu::ba2ebc4e-121d-436e-b838-393769e3dae1" providerId="AD" clId="Web-{043201AA-3BA8-6F7D-2611-2051DAD3EC0D}" dt="2024-04-02T16:40:59.236" v="22" actId="1076"/>
        <pc:sldMkLst>
          <pc:docMk/>
          <pc:sldMk cId="2520479454" sldId="2577"/>
        </pc:sldMkLst>
        <pc:spChg chg="mod">
          <ac:chgData name="Crowell, Christine Ngozika" userId="S::cnc78@pitt.edu::ba2ebc4e-121d-436e-b838-393769e3dae1" providerId="AD" clId="Web-{043201AA-3BA8-6F7D-2611-2051DAD3EC0D}" dt="2024-04-02T16:39:42" v="17"/>
          <ac:spMkLst>
            <pc:docMk/>
            <pc:sldMk cId="2520479454" sldId="2577"/>
            <ac:spMk id="2" creationId="{2823093A-8734-44B2-1326-7B3AA08E19F0}"/>
          </ac:spMkLst>
        </pc:spChg>
        <pc:spChg chg="mod">
          <ac:chgData name="Crowell, Christine Ngozika" userId="S::cnc78@pitt.edu::ba2ebc4e-121d-436e-b838-393769e3dae1" providerId="AD" clId="Web-{043201AA-3BA8-6F7D-2611-2051DAD3EC0D}" dt="2024-04-02T16:38:57.607" v="13"/>
          <ac:spMkLst>
            <pc:docMk/>
            <pc:sldMk cId="2520479454" sldId="2577"/>
            <ac:spMk id="7" creationId="{1A3557B8-97CA-DF8A-8980-C79934F9C11C}"/>
          </ac:spMkLst>
        </pc:spChg>
        <pc:spChg chg="mod">
          <ac:chgData name="Crowell, Christine Ngozika" userId="S::cnc78@pitt.edu::ba2ebc4e-121d-436e-b838-393769e3dae1" providerId="AD" clId="Web-{043201AA-3BA8-6F7D-2611-2051DAD3EC0D}" dt="2024-04-02T16:37:22.714" v="5" actId="1076"/>
          <ac:spMkLst>
            <pc:docMk/>
            <pc:sldMk cId="2520479454" sldId="2577"/>
            <ac:spMk id="8" creationId="{0A42C8E8-2CA2-E101-51D2-B3FF7FFECA5B}"/>
          </ac:spMkLst>
        </pc:spChg>
        <pc:picChg chg="mod">
          <ac:chgData name="Crowell, Christine Ngozika" userId="S::cnc78@pitt.edu::ba2ebc4e-121d-436e-b838-393769e3dae1" providerId="AD" clId="Web-{043201AA-3BA8-6F7D-2611-2051DAD3EC0D}" dt="2024-04-02T16:40:59.236" v="22" actId="1076"/>
          <ac:picMkLst>
            <pc:docMk/>
            <pc:sldMk cId="2520479454" sldId="2577"/>
            <ac:picMk id="10242" creationId="{974C0E34-16B9-50D2-0D7E-D7B7B879CEB3}"/>
          </ac:picMkLst>
        </pc:picChg>
      </pc:sldChg>
      <pc:sldChg chg="modSp">
        <pc:chgData name="Crowell, Christine Ngozika" userId="S::cnc78@pitt.edu::ba2ebc4e-121d-436e-b838-393769e3dae1" providerId="AD" clId="Web-{043201AA-3BA8-6F7D-2611-2051DAD3EC0D}" dt="2024-04-02T16:42:22.910" v="29" actId="20577"/>
        <pc:sldMkLst>
          <pc:docMk/>
          <pc:sldMk cId="2387395248" sldId="2578"/>
        </pc:sldMkLst>
        <pc:spChg chg="mod">
          <ac:chgData name="Crowell, Christine Ngozika" userId="S::cnc78@pitt.edu::ba2ebc4e-121d-436e-b838-393769e3dae1" providerId="AD" clId="Web-{043201AA-3BA8-6F7D-2611-2051DAD3EC0D}" dt="2024-04-02T16:42:07.582" v="27"/>
          <ac:spMkLst>
            <pc:docMk/>
            <pc:sldMk cId="2387395248" sldId="2578"/>
            <ac:spMk id="2" creationId="{373BFA7B-C1C5-D240-9F33-0EC47695456B}"/>
          </ac:spMkLst>
        </pc:spChg>
        <pc:spChg chg="mod">
          <ac:chgData name="Crowell, Christine Ngozika" userId="S::cnc78@pitt.edu::ba2ebc4e-121d-436e-b838-393769e3dae1" providerId="AD" clId="Web-{043201AA-3BA8-6F7D-2611-2051DAD3EC0D}" dt="2024-04-02T16:42:22.910" v="29" actId="20577"/>
          <ac:spMkLst>
            <pc:docMk/>
            <pc:sldMk cId="2387395248" sldId="2578"/>
            <ac:spMk id="7" creationId="{1A3557B8-97CA-DF8A-8980-C79934F9C11C}"/>
          </ac:spMkLst>
        </pc:spChg>
        <pc:spChg chg="mod">
          <ac:chgData name="Crowell, Christine Ngozika" userId="S::cnc78@pitt.edu::ba2ebc4e-121d-436e-b838-393769e3dae1" providerId="AD" clId="Web-{043201AA-3BA8-6F7D-2611-2051DAD3EC0D}" dt="2024-04-02T16:37:39.573" v="7" actId="1076"/>
          <ac:spMkLst>
            <pc:docMk/>
            <pc:sldMk cId="2387395248" sldId="2578"/>
            <ac:spMk id="8" creationId="{0A42C8E8-2CA2-E101-51D2-B3FF7FFECA5B}"/>
          </ac:spMkLst>
        </pc:spChg>
      </pc:sldChg>
      <pc:sldChg chg="modSp">
        <pc:chgData name="Crowell, Christine Ngozika" userId="S::cnc78@pitt.edu::ba2ebc4e-121d-436e-b838-393769e3dae1" providerId="AD" clId="Web-{043201AA-3BA8-6F7D-2611-2051DAD3EC0D}" dt="2024-04-02T16:41:47.659" v="25"/>
        <pc:sldMkLst>
          <pc:docMk/>
          <pc:sldMk cId="4025477702" sldId="2579"/>
        </pc:sldMkLst>
        <pc:spChg chg="mod">
          <ac:chgData name="Crowell, Christine Ngozika" userId="S::cnc78@pitt.edu::ba2ebc4e-121d-436e-b838-393769e3dae1" providerId="AD" clId="Web-{043201AA-3BA8-6F7D-2611-2051DAD3EC0D}" dt="2024-04-02T16:40:06.734" v="20"/>
          <ac:spMkLst>
            <pc:docMk/>
            <pc:sldMk cId="4025477702" sldId="2579"/>
            <ac:spMk id="6" creationId="{DF5DA103-BE4E-37F6-DACA-49BFEB40AD70}"/>
          </ac:spMkLst>
        </pc:spChg>
        <pc:spChg chg="mod">
          <ac:chgData name="Crowell, Christine Ngozika" userId="S::cnc78@pitt.edu::ba2ebc4e-121d-436e-b838-393769e3dae1" providerId="AD" clId="Web-{043201AA-3BA8-6F7D-2611-2051DAD3EC0D}" dt="2024-04-02T16:39:10.764" v="15"/>
          <ac:spMkLst>
            <pc:docMk/>
            <pc:sldMk cId="4025477702" sldId="2579"/>
            <ac:spMk id="7" creationId="{1A3557B8-97CA-DF8A-8980-C79934F9C11C}"/>
          </ac:spMkLst>
        </pc:spChg>
        <pc:spChg chg="mod">
          <ac:chgData name="Crowell, Christine Ngozika" userId="S::cnc78@pitt.edu::ba2ebc4e-121d-436e-b838-393769e3dae1" providerId="AD" clId="Web-{043201AA-3BA8-6F7D-2611-2051DAD3EC0D}" dt="2024-04-02T16:41:47.659" v="25"/>
          <ac:spMkLst>
            <pc:docMk/>
            <pc:sldMk cId="4025477702" sldId="2579"/>
            <ac:spMk id="8" creationId="{0A42C8E8-2CA2-E101-51D2-B3FF7FFECA5B}"/>
          </ac:spMkLst>
        </pc:spChg>
        <pc:picChg chg="mod">
          <ac:chgData name="Crowell, Christine Ngozika" userId="S::cnc78@pitt.edu::ba2ebc4e-121d-436e-b838-393769e3dae1" providerId="AD" clId="Web-{043201AA-3BA8-6F7D-2611-2051DAD3EC0D}" dt="2024-04-02T16:41:09.611" v="23" actId="1076"/>
          <ac:picMkLst>
            <pc:docMk/>
            <pc:sldMk cId="4025477702" sldId="2579"/>
            <ac:picMk id="14" creationId="{786EC567-F0F7-C4A9-B746-61445F5DD789}"/>
          </ac:picMkLst>
        </pc:picChg>
      </pc:sldChg>
      <pc:sldChg chg="modSp">
        <pc:chgData name="Crowell, Christine Ngozika" userId="S::cnc78@pitt.edu::ba2ebc4e-121d-436e-b838-393769e3dae1" providerId="AD" clId="Web-{043201AA-3BA8-6F7D-2611-2051DAD3EC0D}" dt="2024-04-02T16:36:35.946" v="1" actId="20577"/>
        <pc:sldMkLst>
          <pc:docMk/>
          <pc:sldMk cId="2007271212" sldId="2595"/>
        </pc:sldMkLst>
        <pc:spChg chg="mod">
          <ac:chgData name="Crowell, Christine Ngozika" userId="S::cnc78@pitt.edu::ba2ebc4e-121d-436e-b838-393769e3dae1" providerId="AD" clId="Web-{043201AA-3BA8-6F7D-2611-2051DAD3EC0D}" dt="2024-04-02T16:36:35.946" v="1" actId="20577"/>
          <ac:spMkLst>
            <pc:docMk/>
            <pc:sldMk cId="2007271212" sldId="2595"/>
            <ac:spMk id="5" creationId="{B0A1D582-CE3A-4649-875D-172F7973E1E9}"/>
          </ac:spMkLst>
        </pc:spChg>
      </pc:sldChg>
    </pc:docChg>
  </pc:docChgLst>
  <pc:docChgLst>
    <pc:chgData name="Crowell, Christine Ngozika" userId="S::cnc78@pitt.edu::ba2ebc4e-121d-436e-b838-393769e3dae1" providerId="AD" clId="Web-{3661A7F4-5ED9-2117-332E-D29F990C829D}"/>
    <pc:docChg chg="modSld">
      <pc:chgData name="Crowell, Christine Ngozika" userId="S::cnc78@pitt.edu::ba2ebc4e-121d-436e-b838-393769e3dae1" providerId="AD" clId="Web-{3661A7F4-5ED9-2117-332E-D29F990C829D}" dt="2024-04-02T15:02:00.119" v="9" actId="20577"/>
      <pc:docMkLst>
        <pc:docMk/>
      </pc:docMkLst>
      <pc:sldChg chg="modSp modNotes">
        <pc:chgData name="Crowell, Christine Ngozika" userId="S::cnc78@pitt.edu::ba2ebc4e-121d-436e-b838-393769e3dae1" providerId="AD" clId="Web-{3661A7F4-5ED9-2117-332E-D29F990C829D}" dt="2024-04-02T15:02:00.119" v="9" actId="20577"/>
        <pc:sldMkLst>
          <pc:docMk/>
          <pc:sldMk cId="848755373" sldId="2590"/>
        </pc:sldMkLst>
        <pc:spChg chg="mod">
          <ac:chgData name="Crowell, Christine Ngozika" userId="S::cnc78@pitt.edu::ba2ebc4e-121d-436e-b838-393769e3dae1" providerId="AD" clId="Web-{3661A7F4-5ED9-2117-332E-D29F990C829D}" dt="2024-04-02T15:02:00.119" v="9" actId="20577"/>
          <ac:spMkLst>
            <pc:docMk/>
            <pc:sldMk cId="848755373" sldId="2590"/>
            <ac:spMk id="3" creationId="{62DED28A-E43F-624A-A984-7387AEF95DA1}"/>
          </ac:spMkLst>
        </pc:spChg>
      </pc:sldChg>
    </pc:docChg>
  </pc:docChgLst>
  <pc:docChgLst>
    <pc:chgData name="Crowell, Christine Ngozika" userId="S::cnc78@pitt.edu::ba2ebc4e-121d-436e-b838-393769e3dae1" providerId="AD" clId="Web-{DF9CE7BC-F351-A6AA-2134-3D5FB39EF5AC}"/>
    <pc:docChg chg="modSld replTag">
      <pc:chgData name="Crowell, Christine Ngozika" userId="S::cnc78@pitt.edu::ba2ebc4e-121d-436e-b838-393769e3dae1" providerId="AD" clId="Web-{DF9CE7BC-F351-A6AA-2134-3D5FB39EF5AC}" dt="2024-04-02T15:17:00.011" v="8" actId="14100"/>
      <pc:docMkLst>
        <pc:docMk/>
      </pc:docMkLst>
      <pc:sldChg chg="modSp">
        <pc:chgData name="Crowell, Christine Ngozika" userId="S::cnc78@pitt.edu::ba2ebc4e-121d-436e-b838-393769e3dae1" providerId="AD" clId="Web-{DF9CE7BC-F351-A6AA-2134-3D5FB39EF5AC}" dt="2024-04-02T15:17:00.011" v="8" actId="14100"/>
        <pc:sldMkLst>
          <pc:docMk/>
          <pc:sldMk cId="1393625584" sldId="2599"/>
        </pc:sldMkLst>
        <pc:graphicFrameChg chg="mod">
          <ac:chgData name="Crowell, Christine Ngozika" userId="S::cnc78@pitt.edu::ba2ebc4e-121d-436e-b838-393769e3dae1" providerId="AD" clId="Web-{DF9CE7BC-F351-A6AA-2134-3D5FB39EF5AC}" dt="2024-04-02T15:17:00.011" v="8" actId="14100"/>
          <ac:graphicFrameMkLst>
            <pc:docMk/>
            <pc:sldMk cId="1393625584" sldId="2599"/>
            <ac:graphicFrameMk id="2" creationId="{EF34A559-6298-FCF5-3C13-CCD15AC9AB8E}"/>
          </ac:graphicFrameMkLst>
        </pc:graphicFrameChg>
      </pc:sldChg>
    </pc:docChg>
  </pc:docChgLst>
  <pc:docChgLst>
    <pc:chgData name="Crowell, Christine Ngozika" userId="S::cnc78@pitt.edu::ba2ebc4e-121d-436e-b838-393769e3dae1" providerId="AD" clId="Web-{CFBA4C23-0FE9-0C45-DD01-B46B9C1B9433}"/>
    <pc:docChg chg="modSld">
      <pc:chgData name="Crowell, Christine Ngozika" userId="S::cnc78@pitt.edu::ba2ebc4e-121d-436e-b838-393769e3dae1" providerId="AD" clId="Web-{CFBA4C23-0FE9-0C45-DD01-B46B9C1B9433}" dt="2024-04-03T15:21:07.816" v="28" actId="20577"/>
      <pc:docMkLst>
        <pc:docMk/>
      </pc:docMkLst>
      <pc:sldChg chg="modSp">
        <pc:chgData name="Crowell, Christine Ngozika" userId="S::cnc78@pitt.edu::ba2ebc4e-121d-436e-b838-393769e3dae1" providerId="AD" clId="Web-{CFBA4C23-0FE9-0C45-DD01-B46B9C1B9433}" dt="2024-04-03T15:21:07.816" v="28" actId="20577"/>
        <pc:sldMkLst>
          <pc:docMk/>
          <pc:sldMk cId="2644012127" sldId="2583"/>
        </pc:sldMkLst>
        <pc:spChg chg="mod">
          <ac:chgData name="Crowell, Christine Ngozika" userId="S::cnc78@pitt.edu::ba2ebc4e-121d-436e-b838-393769e3dae1" providerId="AD" clId="Web-{CFBA4C23-0FE9-0C45-DD01-B46B9C1B9433}" dt="2024-04-03T15:21:07.816" v="28" actId="20577"/>
          <ac:spMkLst>
            <pc:docMk/>
            <pc:sldMk cId="2644012127" sldId="2583"/>
            <ac:spMk id="3" creationId="{62DED28A-E43F-624A-A984-7387AEF95DA1}"/>
          </ac:spMkLst>
        </pc:spChg>
      </pc:sldChg>
      <pc:sldChg chg="modSp">
        <pc:chgData name="Crowell, Christine Ngozika" userId="S::cnc78@pitt.edu::ba2ebc4e-121d-436e-b838-393769e3dae1" providerId="AD" clId="Web-{CFBA4C23-0FE9-0C45-DD01-B46B9C1B9433}" dt="2024-04-03T15:17:27.448" v="1" actId="20577"/>
        <pc:sldMkLst>
          <pc:docMk/>
          <pc:sldMk cId="616673701" sldId="2584"/>
        </pc:sldMkLst>
        <pc:spChg chg="mod">
          <ac:chgData name="Crowell, Christine Ngozika" userId="S::cnc78@pitt.edu::ba2ebc4e-121d-436e-b838-393769e3dae1" providerId="AD" clId="Web-{CFBA4C23-0FE9-0C45-DD01-B46B9C1B9433}" dt="2024-04-03T15:17:27.448" v="1" actId="20577"/>
          <ac:spMkLst>
            <pc:docMk/>
            <pc:sldMk cId="616673701" sldId="2584"/>
            <ac:spMk id="3" creationId="{62DED28A-E43F-624A-A984-7387AEF95DA1}"/>
          </ac:spMkLst>
        </pc:spChg>
      </pc:sldChg>
      <pc:sldChg chg="modSp">
        <pc:chgData name="Crowell, Christine Ngozika" userId="S::cnc78@pitt.edu::ba2ebc4e-121d-436e-b838-393769e3dae1" providerId="AD" clId="Web-{CFBA4C23-0FE9-0C45-DD01-B46B9C1B9433}" dt="2024-04-03T15:20:25.814" v="27" actId="20577"/>
        <pc:sldMkLst>
          <pc:docMk/>
          <pc:sldMk cId="472074664" sldId="2600"/>
        </pc:sldMkLst>
        <pc:spChg chg="mod">
          <ac:chgData name="Crowell, Christine Ngozika" userId="S::cnc78@pitt.edu::ba2ebc4e-121d-436e-b838-393769e3dae1" providerId="AD" clId="Web-{CFBA4C23-0FE9-0C45-DD01-B46B9C1B9433}" dt="2024-04-03T15:20:25.814" v="27" actId="20577"/>
          <ac:spMkLst>
            <pc:docMk/>
            <pc:sldMk cId="472074664" sldId="2600"/>
            <ac:spMk id="3" creationId="{62DED28A-E43F-624A-A984-7387AEF95DA1}"/>
          </ac:spMkLst>
        </pc:spChg>
      </pc:sldChg>
      <pc:sldChg chg="modSp">
        <pc:chgData name="Crowell, Christine Ngozika" userId="S::cnc78@pitt.edu::ba2ebc4e-121d-436e-b838-393769e3dae1" providerId="AD" clId="Web-{CFBA4C23-0FE9-0C45-DD01-B46B9C1B9433}" dt="2024-04-03T15:18:29.560" v="3" actId="20577"/>
        <pc:sldMkLst>
          <pc:docMk/>
          <pc:sldMk cId="564609774" sldId="2604"/>
        </pc:sldMkLst>
        <pc:spChg chg="mod">
          <ac:chgData name="Crowell, Christine Ngozika" userId="S::cnc78@pitt.edu::ba2ebc4e-121d-436e-b838-393769e3dae1" providerId="AD" clId="Web-{CFBA4C23-0FE9-0C45-DD01-B46B9C1B9433}" dt="2024-04-03T15:18:29.560" v="3" actId="20577"/>
          <ac:spMkLst>
            <pc:docMk/>
            <pc:sldMk cId="564609774" sldId="2604"/>
            <ac:spMk id="3" creationId="{62DED28A-E43F-624A-A984-7387AEF95DA1}"/>
          </ac:spMkLst>
        </pc:spChg>
      </pc:sldChg>
      <pc:sldChg chg="modSp">
        <pc:chgData name="Crowell, Christine Ngozika" userId="S::cnc78@pitt.edu::ba2ebc4e-121d-436e-b838-393769e3dae1" providerId="AD" clId="Web-{CFBA4C23-0FE9-0C45-DD01-B46B9C1B9433}" dt="2024-04-03T15:19:21.671" v="24" actId="20577"/>
        <pc:sldMkLst>
          <pc:docMk/>
          <pc:sldMk cId="1957994737" sldId="2608"/>
        </pc:sldMkLst>
        <pc:spChg chg="mod">
          <ac:chgData name="Crowell, Christine Ngozika" userId="S::cnc78@pitt.edu::ba2ebc4e-121d-436e-b838-393769e3dae1" providerId="AD" clId="Web-{CFBA4C23-0FE9-0C45-DD01-B46B9C1B9433}" dt="2024-04-03T15:19:21.671" v="24" actId="20577"/>
          <ac:spMkLst>
            <pc:docMk/>
            <pc:sldMk cId="1957994737" sldId="2608"/>
            <ac:spMk id="3" creationId="{62DED28A-E43F-624A-A984-7387AEF95DA1}"/>
          </ac:spMkLst>
        </pc:spChg>
      </pc:sldChg>
      <pc:sldChg chg="modSp">
        <pc:chgData name="Crowell, Christine Ngozika" userId="S::cnc78@pitt.edu::ba2ebc4e-121d-436e-b838-393769e3dae1" providerId="AD" clId="Web-{CFBA4C23-0FE9-0C45-DD01-B46B9C1B9433}" dt="2024-04-03T15:19:37.968" v="25" actId="20577"/>
        <pc:sldMkLst>
          <pc:docMk/>
          <pc:sldMk cId="3106986540" sldId="2610"/>
        </pc:sldMkLst>
        <pc:spChg chg="mod">
          <ac:chgData name="Crowell, Christine Ngozika" userId="S::cnc78@pitt.edu::ba2ebc4e-121d-436e-b838-393769e3dae1" providerId="AD" clId="Web-{CFBA4C23-0FE9-0C45-DD01-B46B9C1B9433}" dt="2024-04-03T15:19:37.968" v="25" actId="20577"/>
          <ac:spMkLst>
            <pc:docMk/>
            <pc:sldMk cId="3106986540" sldId="2610"/>
            <ac:spMk id="3" creationId="{62DED28A-E43F-624A-A984-7387AEF95DA1}"/>
          </ac:spMkLst>
        </pc:spChg>
      </pc:sldChg>
    </pc:docChg>
  </pc:docChgLst>
  <pc:docChgLst>
    <pc:chgData name="Crowell, Christine Ngozika" userId="ba2ebc4e-121d-436e-b838-393769e3dae1" providerId="ADAL" clId="{D9583CB6-BE2E-40BD-AA58-C99DC4F394DD}"/>
    <pc:docChg chg="undo redo custSel addSld delSld modSld sldOrd modSection modShowInfo">
      <pc:chgData name="Crowell, Christine Ngozika" userId="ba2ebc4e-121d-436e-b838-393769e3dae1" providerId="ADAL" clId="{D9583CB6-BE2E-40BD-AA58-C99DC4F394DD}" dt="2024-04-02T14:55:09.333" v="3853" actId="20577"/>
      <pc:docMkLst>
        <pc:docMk/>
      </pc:docMkLst>
      <pc:sldChg chg="add del">
        <pc:chgData name="Crowell, Christine Ngozika" userId="ba2ebc4e-121d-436e-b838-393769e3dae1" providerId="ADAL" clId="{D9583CB6-BE2E-40BD-AA58-C99DC4F394DD}" dt="2024-04-01T18:47:58.092" v="3064" actId="2696"/>
        <pc:sldMkLst>
          <pc:docMk/>
          <pc:sldMk cId="0" sldId="265"/>
        </pc:sldMkLst>
      </pc:sldChg>
      <pc:sldChg chg="modSp mod">
        <pc:chgData name="Crowell, Christine Ngozika" userId="ba2ebc4e-121d-436e-b838-393769e3dae1" providerId="ADAL" clId="{D9583CB6-BE2E-40BD-AA58-C99DC4F394DD}" dt="2024-03-21T19:56:04.792" v="146" actId="313"/>
        <pc:sldMkLst>
          <pc:docMk/>
          <pc:sldMk cId="1638204297" sldId="1461"/>
        </pc:sldMkLst>
        <pc:spChg chg="mod">
          <ac:chgData name="Crowell, Christine Ngozika" userId="ba2ebc4e-121d-436e-b838-393769e3dae1" providerId="ADAL" clId="{D9583CB6-BE2E-40BD-AA58-C99DC4F394DD}" dt="2024-03-21T19:52:20.291" v="15" actId="20577"/>
          <ac:spMkLst>
            <pc:docMk/>
            <pc:sldMk cId="1638204297" sldId="1461"/>
            <ac:spMk id="2" creationId="{AC67783F-718C-4143-89FD-0822E71A6853}"/>
          </ac:spMkLst>
        </pc:spChg>
        <pc:spChg chg="mod">
          <ac:chgData name="Crowell, Christine Ngozika" userId="ba2ebc4e-121d-436e-b838-393769e3dae1" providerId="ADAL" clId="{D9583CB6-BE2E-40BD-AA58-C99DC4F394DD}" dt="2024-03-21T19:56:04.792" v="146" actId="313"/>
          <ac:spMkLst>
            <pc:docMk/>
            <pc:sldMk cId="1638204297" sldId="1461"/>
            <ac:spMk id="4" creationId="{54A33CD8-B083-4D03-86FD-4382567C643A}"/>
          </ac:spMkLst>
        </pc:spChg>
      </pc:sldChg>
      <pc:sldChg chg="addSp delSp modSp mod ord">
        <pc:chgData name="Crowell, Christine Ngozika" userId="ba2ebc4e-121d-436e-b838-393769e3dae1" providerId="ADAL" clId="{D9583CB6-BE2E-40BD-AA58-C99DC4F394DD}" dt="2024-04-01T16:10:38.374" v="932" actId="1076"/>
        <pc:sldMkLst>
          <pc:docMk/>
          <pc:sldMk cId="1871597625" sldId="1462"/>
        </pc:sldMkLst>
        <pc:spChg chg="add">
          <ac:chgData name="Crowell, Christine Ngozika" userId="ba2ebc4e-121d-436e-b838-393769e3dae1" providerId="ADAL" clId="{D9583CB6-BE2E-40BD-AA58-C99DC4F394DD}" dt="2024-04-01T15:14:48.891" v="552"/>
          <ac:spMkLst>
            <pc:docMk/>
            <pc:sldMk cId="1871597625" sldId="1462"/>
            <ac:spMk id="2" creationId="{866892D4-7B5F-07DE-B44F-567AFB5B3A96}"/>
          </ac:spMkLst>
        </pc:spChg>
        <pc:spChg chg="add mod">
          <ac:chgData name="Crowell, Christine Ngozika" userId="ba2ebc4e-121d-436e-b838-393769e3dae1" providerId="ADAL" clId="{D9583CB6-BE2E-40BD-AA58-C99DC4F394DD}" dt="2024-04-01T15:14:51.200" v="553"/>
          <ac:spMkLst>
            <pc:docMk/>
            <pc:sldMk cId="1871597625" sldId="1462"/>
            <ac:spMk id="4" creationId="{02697F1D-1785-76AF-21A6-14B7B14426EC}"/>
          </ac:spMkLst>
        </pc:spChg>
        <pc:spChg chg="add mod">
          <ac:chgData name="Crowell, Christine Ngozika" userId="ba2ebc4e-121d-436e-b838-393769e3dae1" providerId="ADAL" clId="{D9583CB6-BE2E-40BD-AA58-C99DC4F394DD}" dt="2024-04-01T15:14:53.241" v="554"/>
          <ac:spMkLst>
            <pc:docMk/>
            <pc:sldMk cId="1871597625" sldId="1462"/>
            <ac:spMk id="7" creationId="{D5D189F5-202E-8D20-A80C-12C6F678C461}"/>
          </ac:spMkLst>
        </pc:spChg>
        <pc:spChg chg="add mod">
          <ac:chgData name="Crowell, Christine Ngozika" userId="ba2ebc4e-121d-436e-b838-393769e3dae1" providerId="ADAL" clId="{D9583CB6-BE2E-40BD-AA58-C99DC4F394DD}" dt="2024-04-01T15:15:06.097" v="555"/>
          <ac:spMkLst>
            <pc:docMk/>
            <pc:sldMk cId="1871597625" sldId="1462"/>
            <ac:spMk id="8" creationId="{5226AE70-7B64-8A14-A4BA-C016861FE0C6}"/>
          </ac:spMkLst>
        </pc:spChg>
        <pc:spChg chg="add mod">
          <ac:chgData name="Crowell, Christine Ngozika" userId="ba2ebc4e-121d-436e-b838-393769e3dae1" providerId="ADAL" clId="{D9583CB6-BE2E-40BD-AA58-C99DC4F394DD}" dt="2024-04-01T15:15:08.898" v="556"/>
          <ac:spMkLst>
            <pc:docMk/>
            <pc:sldMk cId="1871597625" sldId="1462"/>
            <ac:spMk id="9" creationId="{8906DEF5-85FB-F3A1-E550-3E149ACA6EAE}"/>
          </ac:spMkLst>
        </pc:spChg>
        <pc:spChg chg="add mod">
          <ac:chgData name="Crowell, Christine Ngozika" userId="ba2ebc4e-121d-436e-b838-393769e3dae1" providerId="ADAL" clId="{D9583CB6-BE2E-40BD-AA58-C99DC4F394DD}" dt="2024-04-01T15:15:16.422" v="557"/>
          <ac:spMkLst>
            <pc:docMk/>
            <pc:sldMk cId="1871597625" sldId="1462"/>
            <ac:spMk id="10" creationId="{47AA076A-9D97-6122-4367-4C5820505644}"/>
          </ac:spMkLst>
        </pc:spChg>
        <pc:spChg chg="add del mod">
          <ac:chgData name="Crowell, Christine Ngozika" userId="ba2ebc4e-121d-436e-b838-393769e3dae1" providerId="ADAL" clId="{D9583CB6-BE2E-40BD-AA58-C99DC4F394DD}" dt="2024-04-01T15:16:12.749" v="560" actId="478"/>
          <ac:spMkLst>
            <pc:docMk/>
            <pc:sldMk cId="1871597625" sldId="1462"/>
            <ac:spMk id="11" creationId="{1DAC8665-172D-00F7-1579-9F7DCD95BF15}"/>
          </ac:spMkLst>
        </pc:spChg>
        <pc:spChg chg="add mod">
          <ac:chgData name="Crowell, Christine Ngozika" userId="ba2ebc4e-121d-436e-b838-393769e3dae1" providerId="ADAL" clId="{D9583CB6-BE2E-40BD-AA58-C99DC4F394DD}" dt="2024-04-01T15:16:08.609" v="559"/>
          <ac:spMkLst>
            <pc:docMk/>
            <pc:sldMk cId="1871597625" sldId="1462"/>
            <ac:spMk id="12" creationId="{24ABBE3D-E99C-9BD3-6CB7-E4503B597ED2}"/>
          </ac:spMkLst>
        </pc:spChg>
        <pc:picChg chg="add mod">
          <ac:chgData name="Crowell, Christine Ngozika" userId="ba2ebc4e-121d-436e-b838-393769e3dae1" providerId="ADAL" clId="{D9583CB6-BE2E-40BD-AA58-C99DC4F394DD}" dt="2024-04-01T16:10:38.374" v="932" actId="1076"/>
          <ac:picMkLst>
            <pc:docMk/>
            <pc:sldMk cId="1871597625" sldId="1462"/>
            <ac:picMk id="14" creationId="{C91F5D69-BEA1-ECD9-035C-383A9364A9F3}"/>
          </ac:picMkLst>
        </pc:picChg>
      </pc:sldChg>
      <pc:sldChg chg="delSp modSp mod">
        <pc:chgData name="Crowell, Christine Ngozika" userId="ba2ebc4e-121d-436e-b838-393769e3dae1" providerId="ADAL" clId="{D9583CB6-BE2E-40BD-AA58-C99DC4F394DD}" dt="2024-03-29T16:56:15.741" v="511" actId="478"/>
        <pc:sldMkLst>
          <pc:docMk/>
          <pc:sldMk cId="3612498823" sldId="1463"/>
        </pc:sldMkLst>
        <pc:spChg chg="mod">
          <ac:chgData name="Crowell, Christine Ngozika" userId="ba2ebc4e-121d-436e-b838-393769e3dae1" providerId="ADAL" clId="{D9583CB6-BE2E-40BD-AA58-C99DC4F394DD}" dt="2024-03-29T16:56:11.336" v="510" actId="20577"/>
          <ac:spMkLst>
            <pc:docMk/>
            <pc:sldMk cId="3612498823" sldId="1463"/>
            <ac:spMk id="4" creationId="{31203C36-3B3F-49BF-ABC2-21CF07B263F3}"/>
          </ac:spMkLst>
        </pc:spChg>
        <pc:spChg chg="del mod">
          <ac:chgData name="Crowell, Christine Ngozika" userId="ba2ebc4e-121d-436e-b838-393769e3dae1" providerId="ADAL" clId="{D9583CB6-BE2E-40BD-AA58-C99DC4F394DD}" dt="2024-03-29T16:56:15.741" v="511" actId="478"/>
          <ac:spMkLst>
            <pc:docMk/>
            <pc:sldMk cId="3612498823" sldId="1463"/>
            <ac:spMk id="5" creationId="{CE9060DA-C6A4-4436-B968-F3DDD5148EC2}"/>
          </ac:spMkLst>
        </pc:spChg>
      </pc:sldChg>
      <pc:sldChg chg="del">
        <pc:chgData name="Crowell, Christine Ngozika" userId="ba2ebc4e-121d-436e-b838-393769e3dae1" providerId="ADAL" clId="{D9583CB6-BE2E-40BD-AA58-C99DC4F394DD}" dt="2024-04-01T18:40:36.967" v="3014" actId="2696"/>
        <pc:sldMkLst>
          <pc:docMk/>
          <pc:sldMk cId="3212657255" sldId="1464"/>
        </pc:sldMkLst>
      </pc:sldChg>
      <pc:sldChg chg="del">
        <pc:chgData name="Crowell, Christine Ngozika" userId="ba2ebc4e-121d-436e-b838-393769e3dae1" providerId="ADAL" clId="{D9583CB6-BE2E-40BD-AA58-C99DC4F394DD}" dt="2024-04-01T18:40:42.076" v="3016" actId="2696"/>
        <pc:sldMkLst>
          <pc:docMk/>
          <pc:sldMk cId="470537252" sldId="1465"/>
        </pc:sldMkLst>
      </pc:sldChg>
      <pc:sldChg chg="del">
        <pc:chgData name="Crowell, Christine Ngozika" userId="ba2ebc4e-121d-436e-b838-393769e3dae1" providerId="ADAL" clId="{D9583CB6-BE2E-40BD-AA58-C99DC4F394DD}" dt="2024-04-01T18:40:39.391" v="3015" actId="2696"/>
        <pc:sldMkLst>
          <pc:docMk/>
          <pc:sldMk cId="635342950" sldId="1466"/>
        </pc:sldMkLst>
      </pc:sldChg>
      <pc:sldChg chg="modSp mod">
        <pc:chgData name="Crowell, Christine Ngozika" userId="ba2ebc4e-121d-436e-b838-393769e3dae1" providerId="ADAL" clId="{D9583CB6-BE2E-40BD-AA58-C99DC4F394DD}" dt="2024-04-02T12:53:24.504" v="3095" actId="21"/>
        <pc:sldMkLst>
          <pc:docMk/>
          <pc:sldMk cId="2537536638" sldId="1467"/>
        </pc:sldMkLst>
        <pc:spChg chg="mod">
          <ac:chgData name="Crowell, Christine Ngozika" userId="ba2ebc4e-121d-436e-b838-393769e3dae1" providerId="ADAL" clId="{D9583CB6-BE2E-40BD-AA58-C99DC4F394DD}" dt="2024-04-02T12:53:24.504" v="3095" actId="21"/>
          <ac:spMkLst>
            <pc:docMk/>
            <pc:sldMk cId="2537536638" sldId="1467"/>
            <ac:spMk id="8" creationId="{ACAC74FB-8D84-4DB3-817C-47B128485A6F}"/>
          </ac:spMkLst>
        </pc:spChg>
      </pc:sldChg>
      <pc:sldChg chg="del">
        <pc:chgData name="Crowell, Christine Ngozika" userId="ba2ebc4e-121d-436e-b838-393769e3dae1" providerId="ADAL" clId="{D9583CB6-BE2E-40BD-AA58-C99DC4F394DD}" dt="2024-03-21T20:03:26.047" v="163" actId="2696"/>
        <pc:sldMkLst>
          <pc:docMk/>
          <pc:sldMk cId="703277628" sldId="1468"/>
        </pc:sldMkLst>
      </pc:sldChg>
      <pc:sldChg chg="del">
        <pc:chgData name="Crowell, Christine Ngozika" userId="ba2ebc4e-121d-436e-b838-393769e3dae1" providerId="ADAL" clId="{D9583CB6-BE2E-40BD-AA58-C99DC4F394DD}" dt="2024-03-22T17:14:51.079" v="164" actId="2696"/>
        <pc:sldMkLst>
          <pc:docMk/>
          <pc:sldMk cId="2427658683" sldId="1469"/>
        </pc:sldMkLst>
      </pc:sldChg>
      <pc:sldChg chg="del">
        <pc:chgData name="Crowell, Christine Ngozika" userId="ba2ebc4e-121d-436e-b838-393769e3dae1" providerId="ADAL" clId="{D9583CB6-BE2E-40BD-AA58-C99DC4F394DD}" dt="2024-03-21T20:02:47.090" v="158" actId="2696"/>
        <pc:sldMkLst>
          <pc:docMk/>
          <pc:sldMk cId="4251936188" sldId="1470"/>
        </pc:sldMkLst>
      </pc:sldChg>
      <pc:sldChg chg="del">
        <pc:chgData name="Crowell, Christine Ngozika" userId="ba2ebc4e-121d-436e-b838-393769e3dae1" providerId="ADAL" clId="{D9583CB6-BE2E-40BD-AA58-C99DC4F394DD}" dt="2024-03-21T20:02:39.099" v="157" actId="2696"/>
        <pc:sldMkLst>
          <pc:docMk/>
          <pc:sldMk cId="1423265426" sldId="1471"/>
        </pc:sldMkLst>
      </pc:sldChg>
      <pc:sldChg chg="del ord">
        <pc:chgData name="Crowell, Christine Ngozika" userId="ba2ebc4e-121d-436e-b838-393769e3dae1" providerId="ADAL" clId="{D9583CB6-BE2E-40BD-AA58-C99DC4F394DD}" dt="2024-03-29T16:36:37.464" v="436" actId="2696"/>
        <pc:sldMkLst>
          <pc:docMk/>
          <pc:sldMk cId="3714523906" sldId="1472"/>
        </pc:sldMkLst>
      </pc:sldChg>
      <pc:sldChg chg="del">
        <pc:chgData name="Crowell, Christine Ngozika" userId="ba2ebc4e-121d-436e-b838-393769e3dae1" providerId="ADAL" clId="{D9583CB6-BE2E-40BD-AA58-C99DC4F394DD}" dt="2024-04-01T18:40:47.975" v="3018" actId="2696"/>
        <pc:sldMkLst>
          <pc:docMk/>
          <pc:sldMk cId="1785325885" sldId="1473"/>
        </pc:sldMkLst>
      </pc:sldChg>
      <pc:sldChg chg="del">
        <pc:chgData name="Crowell, Christine Ngozika" userId="ba2ebc4e-121d-436e-b838-393769e3dae1" providerId="ADAL" clId="{D9583CB6-BE2E-40BD-AA58-C99DC4F394DD}" dt="2024-04-01T18:40:45.197" v="3017" actId="2696"/>
        <pc:sldMkLst>
          <pc:docMk/>
          <pc:sldMk cId="2045647931" sldId="1474"/>
        </pc:sldMkLst>
      </pc:sldChg>
      <pc:sldChg chg="add del">
        <pc:chgData name="Crowell, Christine Ngozika" userId="ba2ebc4e-121d-436e-b838-393769e3dae1" providerId="ADAL" clId="{D9583CB6-BE2E-40BD-AA58-C99DC4F394DD}" dt="2024-03-21T19:58:32.739" v="150"/>
        <pc:sldMkLst>
          <pc:docMk/>
          <pc:sldMk cId="194860932" sldId="1475"/>
        </pc:sldMkLst>
      </pc:sldChg>
      <pc:sldChg chg="add del">
        <pc:chgData name="Crowell, Christine Ngozika" userId="ba2ebc4e-121d-436e-b838-393769e3dae1" providerId="ADAL" clId="{D9583CB6-BE2E-40BD-AA58-C99DC4F394DD}" dt="2024-03-21T19:58:59.288" v="154" actId="2696"/>
        <pc:sldMkLst>
          <pc:docMk/>
          <pc:sldMk cId="1071810507" sldId="1475"/>
        </pc:sldMkLst>
      </pc:sldChg>
      <pc:sldChg chg="add del">
        <pc:chgData name="Crowell, Christine Ngozika" userId="ba2ebc4e-121d-436e-b838-393769e3dae1" providerId="ADAL" clId="{D9583CB6-BE2E-40BD-AA58-C99DC4F394DD}" dt="2024-03-21T19:58:12.883" v="148" actId="2696"/>
        <pc:sldMkLst>
          <pc:docMk/>
          <pc:sldMk cId="2731244469" sldId="1475"/>
        </pc:sldMkLst>
      </pc:sldChg>
      <pc:sldChg chg="add del">
        <pc:chgData name="Crowell, Christine Ngozika" userId="ba2ebc4e-121d-436e-b838-393769e3dae1" providerId="ADAL" clId="{D9583CB6-BE2E-40BD-AA58-C99DC4F394DD}" dt="2024-03-21T19:58:35.874" v="151"/>
        <pc:sldMkLst>
          <pc:docMk/>
          <pc:sldMk cId="2791498849" sldId="1680"/>
        </pc:sldMkLst>
      </pc:sldChg>
      <pc:sldChg chg="add del">
        <pc:chgData name="Crowell, Christine Ngozika" userId="ba2ebc4e-121d-436e-b838-393769e3dae1" providerId="ADAL" clId="{D9583CB6-BE2E-40BD-AA58-C99DC4F394DD}" dt="2024-03-21T19:58:35.874" v="151"/>
        <pc:sldMkLst>
          <pc:docMk/>
          <pc:sldMk cId="1391401138" sldId="1721"/>
        </pc:sldMkLst>
      </pc:sldChg>
      <pc:sldChg chg="add del">
        <pc:chgData name="Crowell, Christine Ngozika" userId="ba2ebc4e-121d-436e-b838-393769e3dae1" providerId="ADAL" clId="{D9583CB6-BE2E-40BD-AA58-C99DC4F394DD}" dt="2024-03-21T19:58:35.874" v="151"/>
        <pc:sldMkLst>
          <pc:docMk/>
          <pc:sldMk cId="2818226578" sldId="1722"/>
        </pc:sldMkLst>
      </pc:sldChg>
      <pc:sldChg chg="add del">
        <pc:chgData name="Crowell, Christine Ngozika" userId="ba2ebc4e-121d-436e-b838-393769e3dae1" providerId="ADAL" clId="{D9583CB6-BE2E-40BD-AA58-C99DC4F394DD}" dt="2024-03-21T19:58:35.874" v="151"/>
        <pc:sldMkLst>
          <pc:docMk/>
          <pc:sldMk cId="2146893518" sldId="2566"/>
        </pc:sldMkLst>
      </pc:sldChg>
      <pc:sldChg chg="add del">
        <pc:chgData name="Crowell, Christine Ngozika" userId="ba2ebc4e-121d-436e-b838-393769e3dae1" providerId="ADAL" clId="{D9583CB6-BE2E-40BD-AA58-C99DC4F394DD}" dt="2024-03-21T19:58:35.874" v="151"/>
        <pc:sldMkLst>
          <pc:docMk/>
          <pc:sldMk cId="3869033864" sldId="2567"/>
        </pc:sldMkLst>
      </pc:sldChg>
      <pc:sldChg chg="modSp add del mod modNotesTx">
        <pc:chgData name="Crowell, Christine Ngozika" userId="ba2ebc4e-121d-436e-b838-393769e3dae1" providerId="ADAL" clId="{D9583CB6-BE2E-40BD-AA58-C99DC4F394DD}" dt="2024-04-02T14:55:09.333" v="3853" actId="20577"/>
        <pc:sldMkLst>
          <pc:docMk/>
          <pc:sldMk cId="461559721" sldId="2571"/>
        </pc:sldMkLst>
        <pc:spChg chg="mod">
          <ac:chgData name="Crowell, Christine Ngozika" userId="ba2ebc4e-121d-436e-b838-393769e3dae1" providerId="ADAL" clId="{D9583CB6-BE2E-40BD-AA58-C99DC4F394DD}" dt="2024-04-02T14:40:15.440" v="3466" actId="255"/>
          <ac:spMkLst>
            <pc:docMk/>
            <pc:sldMk cId="461559721" sldId="2571"/>
            <ac:spMk id="3" creationId="{621C176F-0156-F6B9-6638-1B36628DCA80}"/>
          </ac:spMkLst>
        </pc:spChg>
      </pc:sldChg>
      <pc:sldChg chg="add del">
        <pc:chgData name="Crowell, Christine Ngozika" userId="ba2ebc4e-121d-436e-b838-393769e3dae1" providerId="ADAL" clId="{D9583CB6-BE2E-40BD-AA58-C99DC4F394DD}" dt="2024-03-21T19:58:51.137" v="153"/>
        <pc:sldMkLst>
          <pc:docMk/>
          <pc:sldMk cId="1189049032" sldId="2572"/>
        </pc:sldMkLst>
      </pc:sldChg>
      <pc:sldChg chg="addSp delSp modSp add mod ord">
        <pc:chgData name="Crowell, Christine Ngozika" userId="ba2ebc4e-121d-436e-b838-393769e3dae1" providerId="ADAL" clId="{D9583CB6-BE2E-40BD-AA58-C99DC4F394DD}" dt="2024-03-29T16:42:53.823" v="470"/>
        <pc:sldMkLst>
          <pc:docMk/>
          <pc:sldMk cId="4282601688" sldId="2572"/>
        </pc:sldMkLst>
        <pc:spChg chg="add del mod">
          <ac:chgData name="Crowell, Christine Ngozika" userId="ba2ebc4e-121d-436e-b838-393769e3dae1" providerId="ADAL" clId="{D9583CB6-BE2E-40BD-AA58-C99DC4F394DD}" dt="2024-03-29T16:39:41.010" v="457" actId="478"/>
          <ac:spMkLst>
            <pc:docMk/>
            <pc:sldMk cId="4282601688" sldId="2572"/>
            <ac:spMk id="3" creationId="{F577A8F3-E83E-96A8-762C-FEB0112A1A73}"/>
          </ac:spMkLst>
        </pc:spChg>
        <pc:spChg chg="mod">
          <ac:chgData name="Crowell, Christine Ngozika" userId="ba2ebc4e-121d-436e-b838-393769e3dae1" providerId="ADAL" clId="{D9583CB6-BE2E-40BD-AA58-C99DC4F394DD}" dt="2024-03-29T16:39:31.175" v="455"/>
          <ac:spMkLst>
            <pc:docMk/>
            <pc:sldMk cId="4282601688" sldId="2572"/>
            <ac:spMk id="4" creationId="{31203C36-3B3F-49BF-ABC2-21CF07B263F3}"/>
          </ac:spMkLst>
        </pc:spChg>
        <pc:spChg chg="del">
          <ac:chgData name="Crowell, Christine Ngozika" userId="ba2ebc4e-121d-436e-b838-393769e3dae1" providerId="ADAL" clId="{D9583CB6-BE2E-40BD-AA58-C99DC4F394DD}" dt="2024-03-29T16:39:34.936" v="456" actId="478"/>
          <ac:spMkLst>
            <pc:docMk/>
            <pc:sldMk cId="4282601688" sldId="2572"/>
            <ac:spMk id="5" creationId="{CE9060DA-C6A4-4436-B968-F3DDD5148EC2}"/>
          </ac:spMkLst>
        </pc:spChg>
      </pc:sldChg>
      <pc:sldChg chg="add del">
        <pc:chgData name="Crowell, Christine Ngozika" userId="ba2ebc4e-121d-436e-b838-393769e3dae1" providerId="ADAL" clId="{D9583CB6-BE2E-40BD-AA58-C99DC4F394DD}" dt="2024-03-21T19:58:51.137" v="153"/>
        <pc:sldMkLst>
          <pc:docMk/>
          <pc:sldMk cId="503862795" sldId="2573"/>
        </pc:sldMkLst>
      </pc:sldChg>
      <pc:sldChg chg="addSp delSp modSp add mod addCm modCm modNotesTx">
        <pc:chgData name="Crowell, Christine Ngozika" userId="ba2ebc4e-121d-436e-b838-393769e3dae1" providerId="ADAL" clId="{D9583CB6-BE2E-40BD-AA58-C99DC4F394DD}" dt="2024-04-02T14:35:32.954" v="3441"/>
        <pc:sldMkLst>
          <pc:docMk/>
          <pc:sldMk cId="3081097006" sldId="2573"/>
        </pc:sldMkLst>
        <pc:spChg chg="add del mod">
          <ac:chgData name="Crowell, Christine Ngozika" userId="ba2ebc4e-121d-436e-b838-393769e3dae1" providerId="ADAL" clId="{D9583CB6-BE2E-40BD-AA58-C99DC4F394DD}" dt="2024-03-29T16:40:06.761" v="460" actId="478"/>
          <ac:spMkLst>
            <pc:docMk/>
            <pc:sldMk cId="3081097006" sldId="2573"/>
            <ac:spMk id="3" creationId="{5074F165-8544-EBEF-A0E8-9FCADB2939F6}"/>
          </ac:spMkLst>
        </pc:spChg>
        <pc:spChg chg="mod">
          <ac:chgData name="Crowell, Christine Ngozika" userId="ba2ebc4e-121d-436e-b838-393769e3dae1" providerId="ADAL" clId="{D9583CB6-BE2E-40BD-AA58-C99DC4F394DD}" dt="2024-04-02T14:35:08.267" v="3440" actId="13926"/>
          <ac:spMkLst>
            <pc:docMk/>
            <pc:sldMk cId="3081097006" sldId="2573"/>
            <ac:spMk id="4" creationId="{31203C36-3B3F-49BF-ABC2-21CF07B263F3}"/>
          </ac:spMkLst>
        </pc:spChg>
        <pc:spChg chg="del">
          <ac:chgData name="Crowell, Christine Ngozika" userId="ba2ebc4e-121d-436e-b838-393769e3dae1" providerId="ADAL" clId="{D9583CB6-BE2E-40BD-AA58-C99DC4F394DD}" dt="2024-03-29T16:39:59.640" v="458" actId="478"/>
          <ac:spMkLst>
            <pc:docMk/>
            <pc:sldMk cId="3081097006" sldId="2573"/>
            <ac:spMk id="5" creationId="{CE9060DA-C6A4-4436-B968-F3DDD5148EC2}"/>
          </ac:spMkLst>
        </pc:spChg>
        <pc:extLst>
          <p:ext xmlns:p="http://schemas.openxmlformats.org/presentationml/2006/main" uri="{D6D511B9-2390-475A-947B-AFAB55BFBCF1}">
            <pc226:cmChg xmlns:pc226="http://schemas.microsoft.com/office/powerpoint/2022/06/main/command" chg="add mod">
              <pc226:chgData name="Crowell, Christine Ngozika" userId="ba2ebc4e-121d-436e-b838-393769e3dae1" providerId="ADAL" clId="{D9583CB6-BE2E-40BD-AA58-C99DC4F394DD}" dt="2024-04-02T14:35:32.954" v="3441"/>
              <pc2:cmMkLst xmlns:pc2="http://schemas.microsoft.com/office/powerpoint/2019/9/main/command">
                <pc:docMk/>
                <pc:sldMk cId="3081097006" sldId="2573"/>
                <pc2:cmMk id="{57B5E4C8-67ED-4E55-8DA5-CF24249D4DC2}"/>
              </pc2:cmMkLst>
            </pc226:cmChg>
          </p:ext>
        </pc:extLst>
      </pc:sldChg>
      <pc:sldChg chg="add del">
        <pc:chgData name="Crowell, Christine Ngozika" userId="ba2ebc4e-121d-436e-b838-393769e3dae1" providerId="ADAL" clId="{D9583CB6-BE2E-40BD-AA58-C99DC4F394DD}" dt="2024-03-21T19:58:51.137" v="153"/>
        <pc:sldMkLst>
          <pc:docMk/>
          <pc:sldMk cId="1024496226" sldId="2574"/>
        </pc:sldMkLst>
      </pc:sldChg>
      <pc:sldChg chg="delSp modSp add mod modNotesTx">
        <pc:chgData name="Crowell, Christine Ngozika" userId="ba2ebc4e-121d-436e-b838-393769e3dae1" providerId="ADAL" clId="{D9583CB6-BE2E-40BD-AA58-C99DC4F394DD}" dt="2024-04-01T17:39:35.444" v="1980" actId="478"/>
        <pc:sldMkLst>
          <pc:docMk/>
          <pc:sldMk cId="2362633663" sldId="2574"/>
        </pc:sldMkLst>
        <pc:spChg chg="mod">
          <ac:chgData name="Crowell, Christine Ngozika" userId="ba2ebc4e-121d-436e-b838-393769e3dae1" providerId="ADAL" clId="{D9583CB6-BE2E-40BD-AA58-C99DC4F394DD}" dt="2024-03-29T16:41:53.474" v="462"/>
          <ac:spMkLst>
            <pc:docMk/>
            <pc:sldMk cId="2362633663" sldId="2574"/>
            <ac:spMk id="4" creationId="{31203C36-3B3F-49BF-ABC2-21CF07B263F3}"/>
          </ac:spMkLst>
        </pc:spChg>
        <pc:spChg chg="del mod">
          <ac:chgData name="Crowell, Christine Ngozika" userId="ba2ebc4e-121d-436e-b838-393769e3dae1" providerId="ADAL" clId="{D9583CB6-BE2E-40BD-AA58-C99DC4F394DD}" dt="2024-04-01T17:39:35.444" v="1980" actId="478"/>
          <ac:spMkLst>
            <pc:docMk/>
            <pc:sldMk cId="2362633663" sldId="2574"/>
            <ac:spMk id="5" creationId="{CE9060DA-C6A4-4436-B968-F3DDD5148EC2}"/>
          </ac:spMkLst>
        </pc:spChg>
      </pc:sldChg>
      <pc:sldChg chg="add del">
        <pc:chgData name="Crowell, Christine Ngozika" userId="ba2ebc4e-121d-436e-b838-393769e3dae1" providerId="ADAL" clId="{D9583CB6-BE2E-40BD-AA58-C99DC4F394DD}" dt="2024-03-21T19:58:51.137" v="153"/>
        <pc:sldMkLst>
          <pc:docMk/>
          <pc:sldMk cId="556260219" sldId="2575"/>
        </pc:sldMkLst>
      </pc:sldChg>
      <pc:sldChg chg="add del">
        <pc:chgData name="Crowell, Christine Ngozika" userId="ba2ebc4e-121d-436e-b838-393769e3dae1" providerId="ADAL" clId="{D9583CB6-BE2E-40BD-AA58-C99DC4F394DD}" dt="2024-03-29T16:42:17.480" v="463" actId="2696"/>
        <pc:sldMkLst>
          <pc:docMk/>
          <pc:sldMk cId="2527106558" sldId="2575"/>
        </pc:sldMkLst>
      </pc:sldChg>
      <pc:sldChg chg="add modTransition modNotesTx">
        <pc:chgData name="Crowell, Christine Ngozika" userId="ba2ebc4e-121d-436e-b838-393769e3dae1" providerId="ADAL" clId="{D9583CB6-BE2E-40BD-AA58-C99DC4F394DD}" dt="2024-04-01T17:58:35.268" v="2105"/>
        <pc:sldMkLst>
          <pc:docMk/>
          <pc:sldMk cId="938301095" sldId="2576"/>
        </pc:sldMkLst>
      </pc:sldChg>
      <pc:sldChg chg="addSp modSp del mod">
        <pc:chgData name="Crowell, Christine Ngozika" userId="ba2ebc4e-121d-436e-b838-393769e3dae1" providerId="ADAL" clId="{D9583CB6-BE2E-40BD-AA58-C99DC4F394DD}" dt="2024-03-29T16:54:43.449" v="505" actId="2696"/>
        <pc:sldMkLst>
          <pc:docMk/>
          <pc:sldMk cId="1857432699" sldId="2576"/>
        </pc:sldMkLst>
        <pc:spChg chg="add mod">
          <ac:chgData name="Crowell, Christine Ngozika" userId="ba2ebc4e-121d-436e-b838-393769e3dae1" providerId="ADAL" clId="{D9583CB6-BE2E-40BD-AA58-C99DC4F394DD}" dt="2024-03-29T16:36:17.091" v="435" actId="1076"/>
          <ac:spMkLst>
            <pc:docMk/>
            <pc:sldMk cId="1857432699" sldId="2576"/>
            <ac:spMk id="2" creationId="{0CA01C99-72A1-07DC-F384-4FDACB5BDB0E}"/>
          </ac:spMkLst>
        </pc:spChg>
        <pc:spChg chg="add mod">
          <ac:chgData name="Crowell, Christine Ngozika" userId="ba2ebc4e-121d-436e-b838-393769e3dae1" providerId="ADAL" clId="{D9583CB6-BE2E-40BD-AA58-C99DC4F394DD}" dt="2024-03-29T14:26:06.824" v="267" actId="113"/>
          <ac:spMkLst>
            <pc:docMk/>
            <pc:sldMk cId="1857432699" sldId="2576"/>
            <ac:spMk id="3" creationId="{C0D2FAC0-DAF1-B42E-ED2D-ED35ED88E8A9}"/>
          </ac:spMkLst>
        </pc:spChg>
        <pc:spChg chg="mod">
          <ac:chgData name="Crowell, Christine Ngozika" userId="ba2ebc4e-121d-436e-b838-393769e3dae1" providerId="ADAL" clId="{D9583CB6-BE2E-40BD-AA58-C99DC4F394DD}" dt="2024-03-29T16:36:13.360" v="434" actId="1076"/>
          <ac:spMkLst>
            <pc:docMk/>
            <pc:sldMk cId="1857432699" sldId="2576"/>
            <ac:spMk id="8" creationId="{8C109C3F-E805-5E39-B6FF-BEC12959636A}"/>
          </ac:spMkLst>
        </pc:spChg>
        <pc:picChg chg="mod">
          <ac:chgData name="Crowell, Christine Ngozika" userId="ba2ebc4e-121d-436e-b838-393769e3dae1" providerId="ADAL" clId="{D9583CB6-BE2E-40BD-AA58-C99DC4F394DD}" dt="2024-03-29T16:35:45.862" v="429" actId="14100"/>
          <ac:picMkLst>
            <pc:docMk/>
            <pc:sldMk cId="1857432699" sldId="2576"/>
            <ac:picMk id="5" creationId="{1621438F-008C-2D68-8407-A9EF94436BE9}"/>
          </ac:picMkLst>
        </pc:picChg>
        <pc:picChg chg="mod">
          <ac:chgData name="Crowell, Christine Ngozika" userId="ba2ebc4e-121d-436e-b838-393769e3dae1" providerId="ADAL" clId="{D9583CB6-BE2E-40BD-AA58-C99DC4F394DD}" dt="2024-03-29T16:36:01.946" v="432" actId="1076"/>
          <ac:picMkLst>
            <pc:docMk/>
            <pc:sldMk cId="1857432699" sldId="2576"/>
            <ac:picMk id="7" creationId="{BE7F69D1-7E06-BB9A-78A9-56F5576FB9B9}"/>
          </ac:picMkLst>
        </pc:picChg>
      </pc:sldChg>
      <pc:sldChg chg="add del">
        <pc:chgData name="Crowell, Christine Ngozika" userId="ba2ebc4e-121d-436e-b838-393769e3dae1" providerId="ADAL" clId="{D9583CB6-BE2E-40BD-AA58-C99DC4F394DD}" dt="2024-03-21T19:58:51.137" v="153"/>
        <pc:sldMkLst>
          <pc:docMk/>
          <pc:sldMk cId="3928634784" sldId="2576"/>
        </pc:sldMkLst>
      </pc:sldChg>
      <pc:sldChg chg="addSp delSp modSp add mod ord modNotesTx">
        <pc:chgData name="Crowell, Christine Ngozika" userId="ba2ebc4e-121d-436e-b838-393769e3dae1" providerId="ADAL" clId="{D9583CB6-BE2E-40BD-AA58-C99DC4F394DD}" dt="2024-04-02T14:27:51.729" v="3391"/>
        <pc:sldMkLst>
          <pc:docMk/>
          <pc:sldMk cId="2520479454" sldId="2577"/>
        </pc:sldMkLst>
        <pc:spChg chg="add mod">
          <ac:chgData name="Crowell, Christine Ngozika" userId="ba2ebc4e-121d-436e-b838-393769e3dae1" providerId="ADAL" clId="{D9583CB6-BE2E-40BD-AA58-C99DC4F394DD}" dt="2024-04-02T14:11:38.443" v="3361" actId="14100"/>
          <ac:spMkLst>
            <pc:docMk/>
            <pc:sldMk cId="2520479454" sldId="2577"/>
            <ac:spMk id="2" creationId="{2823093A-8734-44B2-1326-7B3AA08E19F0}"/>
          </ac:spMkLst>
        </pc:spChg>
        <pc:picChg chg="del">
          <ac:chgData name="Crowell, Christine Ngozika" userId="ba2ebc4e-121d-436e-b838-393769e3dae1" providerId="ADAL" clId="{D9583CB6-BE2E-40BD-AA58-C99DC4F394DD}" dt="2024-04-02T14:07:41.783" v="3347" actId="478"/>
          <ac:picMkLst>
            <pc:docMk/>
            <pc:sldMk cId="2520479454" sldId="2577"/>
            <ac:picMk id="5" creationId="{1621438F-008C-2D68-8407-A9EF94436BE9}"/>
          </ac:picMkLst>
        </pc:picChg>
        <pc:picChg chg="add mod">
          <ac:chgData name="Crowell, Christine Ngozika" userId="ba2ebc4e-121d-436e-b838-393769e3dae1" providerId="ADAL" clId="{D9583CB6-BE2E-40BD-AA58-C99DC4F394DD}" dt="2024-04-02T14:06:12.607" v="3311" actId="14100"/>
          <ac:picMkLst>
            <pc:docMk/>
            <pc:sldMk cId="2520479454" sldId="2577"/>
            <ac:picMk id="10242" creationId="{974C0E34-16B9-50D2-0D7E-D7B7B879CEB3}"/>
          </ac:picMkLst>
        </pc:picChg>
      </pc:sldChg>
      <pc:sldChg chg="addSp delSp modSp del mod">
        <pc:chgData name="Crowell, Christine Ngozika" userId="ba2ebc4e-121d-436e-b838-393769e3dae1" providerId="ADAL" clId="{D9583CB6-BE2E-40BD-AA58-C99DC4F394DD}" dt="2024-03-29T16:54:43.449" v="505" actId="2696"/>
        <pc:sldMkLst>
          <pc:docMk/>
          <pc:sldMk cId="3230000216" sldId="2577"/>
        </pc:sldMkLst>
        <pc:spChg chg="add del mod">
          <ac:chgData name="Crowell, Christine Ngozika" userId="ba2ebc4e-121d-436e-b838-393769e3dae1" providerId="ADAL" clId="{D9583CB6-BE2E-40BD-AA58-C99DC4F394DD}" dt="2024-03-29T14:32:19.290" v="327" actId="478"/>
          <ac:spMkLst>
            <pc:docMk/>
            <pc:sldMk cId="3230000216" sldId="2577"/>
            <ac:spMk id="6" creationId="{02DA4BE8-C421-2AEA-3392-1D103D04D68D}"/>
          </ac:spMkLst>
        </pc:spChg>
        <pc:spChg chg="add mod">
          <ac:chgData name="Crowell, Christine Ngozika" userId="ba2ebc4e-121d-436e-b838-393769e3dae1" providerId="ADAL" clId="{D9583CB6-BE2E-40BD-AA58-C99DC4F394DD}" dt="2024-03-29T14:33:13.096" v="333" actId="12788"/>
          <ac:spMkLst>
            <pc:docMk/>
            <pc:sldMk cId="3230000216" sldId="2577"/>
            <ac:spMk id="7" creationId="{1A3557B8-97CA-DF8A-8980-C79934F9C11C}"/>
          </ac:spMkLst>
        </pc:spChg>
        <pc:spChg chg="add mod">
          <ac:chgData name="Crowell, Christine Ngozika" userId="ba2ebc4e-121d-436e-b838-393769e3dae1" providerId="ADAL" clId="{D9583CB6-BE2E-40BD-AA58-C99DC4F394DD}" dt="2024-03-29T16:34:52.816" v="424" actId="1076"/>
          <ac:spMkLst>
            <pc:docMk/>
            <pc:sldMk cId="3230000216" sldId="2577"/>
            <ac:spMk id="8" creationId="{0A42C8E8-2CA2-E101-51D2-B3FF7FFECA5B}"/>
          </ac:spMkLst>
        </pc:spChg>
        <pc:picChg chg="add del mod">
          <ac:chgData name="Crowell, Christine Ngozika" userId="ba2ebc4e-121d-436e-b838-393769e3dae1" providerId="ADAL" clId="{D9583CB6-BE2E-40BD-AA58-C99DC4F394DD}" dt="2024-03-29T14:27:38.492" v="279" actId="478"/>
          <ac:picMkLst>
            <pc:docMk/>
            <pc:sldMk cId="3230000216" sldId="2577"/>
            <ac:picMk id="2" creationId="{0546A993-6B12-D8BC-F2B6-6FC640CF6A6C}"/>
          </ac:picMkLst>
        </pc:picChg>
        <pc:picChg chg="add mod">
          <ac:chgData name="Crowell, Christine Ngozika" userId="ba2ebc4e-121d-436e-b838-393769e3dae1" providerId="ADAL" clId="{D9583CB6-BE2E-40BD-AA58-C99DC4F394DD}" dt="2024-03-29T14:27:48.028" v="281" actId="1076"/>
          <ac:picMkLst>
            <pc:docMk/>
            <pc:sldMk cId="3230000216" sldId="2577"/>
            <ac:picMk id="3" creationId="{F1BFBE5B-77CD-D2CB-3F5E-A6E77ACF5A73}"/>
          </ac:picMkLst>
        </pc:picChg>
        <pc:picChg chg="mod modCrop">
          <ac:chgData name="Crowell, Christine Ngozika" userId="ba2ebc4e-121d-436e-b838-393769e3dae1" providerId="ADAL" clId="{D9583CB6-BE2E-40BD-AA58-C99DC4F394DD}" dt="2024-03-29T14:34:00.918" v="336" actId="1076"/>
          <ac:picMkLst>
            <pc:docMk/>
            <pc:sldMk cId="3230000216" sldId="2577"/>
            <ac:picMk id="5" creationId="{1621438F-008C-2D68-8407-A9EF94436BE9}"/>
          </ac:picMkLst>
        </pc:picChg>
      </pc:sldChg>
      <pc:sldChg chg="add del">
        <pc:chgData name="Crowell, Christine Ngozika" userId="ba2ebc4e-121d-436e-b838-393769e3dae1" providerId="ADAL" clId="{D9583CB6-BE2E-40BD-AA58-C99DC4F394DD}" dt="2024-03-21T19:58:51.137" v="153"/>
        <pc:sldMkLst>
          <pc:docMk/>
          <pc:sldMk cId="3544398033" sldId="2577"/>
        </pc:sldMkLst>
      </pc:sldChg>
      <pc:sldChg chg="add del">
        <pc:chgData name="Crowell, Christine Ngozika" userId="ba2ebc4e-121d-436e-b838-393769e3dae1" providerId="ADAL" clId="{D9583CB6-BE2E-40BD-AA58-C99DC4F394DD}" dt="2024-03-21T19:58:51.137" v="153"/>
        <pc:sldMkLst>
          <pc:docMk/>
          <pc:sldMk cId="579514365" sldId="2578"/>
        </pc:sldMkLst>
      </pc:sldChg>
      <pc:sldChg chg="addSp delSp modSp add mod ord modNotesTx">
        <pc:chgData name="Crowell, Christine Ngozika" userId="ba2ebc4e-121d-436e-b838-393769e3dae1" providerId="ADAL" clId="{D9583CB6-BE2E-40BD-AA58-C99DC4F394DD}" dt="2024-04-02T14:27:25.784" v="3387"/>
        <pc:sldMkLst>
          <pc:docMk/>
          <pc:sldMk cId="2387395248" sldId="2578"/>
        </pc:sldMkLst>
        <pc:spChg chg="add mod">
          <ac:chgData name="Crowell, Christine Ngozika" userId="ba2ebc4e-121d-436e-b838-393769e3dae1" providerId="ADAL" clId="{D9583CB6-BE2E-40BD-AA58-C99DC4F394DD}" dt="2024-04-02T14:19:31.641" v="3386" actId="1076"/>
          <ac:spMkLst>
            <pc:docMk/>
            <pc:sldMk cId="2387395248" sldId="2578"/>
            <ac:spMk id="2" creationId="{373BFA7B-C1C5-D240-9F33-0EC47695456B}"/>
          </ac:spMkLst>
        </pc:spChg>
        <pc:spChg chg="mod">
          <ac:chgData name="Crowell, Christine Ngozika" userId="ba2ebc4e-121d-436e-b838-393769e3dae1" providerId="ADAL" clId="{D9583CB6-BE2E-40BD-AA58-C99DC4F394DD}" dt="2024-04-02T14:16:49.475" v="3372" actId="20577"/>
          <ac:spMkLst>
            <pc:docMk/>
            <pc:sldMk cId="2387395248" sldId="2578"/>
            <ac:spMk id="7" creationId="{1A3557B8-97CA-DF8A-8980-C79934F9C11C}"/>
          </ac:spMkLst>
        </pc:spChg>
        <pc:spChg chg="mod">
          <ac:chgData name="Crowell, Christine Ngozika" userId="ba2ebc4e-121d-436e-b838-393769e3dae1" providerId="ADAL" clId="{D9583CB6-BE2E-40BD-AA58-C99DC4F394DD}" dt="2024-04-02T14:17:24.272" v="3377" actId="1076"/>
          <ac:spMkLst>
            <pc:docMk/>
            <pc:sldMk cId="2387395248" sldId="2578"/>
            <ac:spMk id="8" creationId="{0A42C8E8-2CA2-E101-51D2-B3FF7FFECA5B}"/>
          </ac:spMkLst>
        </pc:spChg>
        <pc:picChg chg="del">
          <ac:chgData name="Crowell, Christine Ngozika" userId="ba2ebc4e-121d-436e-b838-393769e3dae1" providerId="ADAL" clId="{D9583CB6-BE2E-40BD-AA58-C99DC4F394DD}" dt="2024-04-02T14:07:53.812" v="3349" actId="478"/>
          <ac:picMkLst>
            <pc:docMk/>
            <pc:sldMk cId="2387395248" sldId="2578"/>
            <ac:picMk id="5" creationId="{1621438F-008C-2D68-8407-A9EF94436BE9}"/>
          </ac:picMkLst>
        </pc:picChg>
      </pc:sldChg>
      <pc:sldChg chg="add del">
        <pc:chgData name="Crowell, Christine Ngozika" userId="ba2ebc4e-121d-436e-b838-393769e3dae1" providerId="ADAL" clId="{D9583CB6-BE2E-40BD-AA58-C99DC4F394DD}" dt="2024-03-29T14:33:20.250" v="334" actId="2696"/>
        <pc:sldMkLst>
          <pc:docMk/>
          <pc:sldMk cId="2815707088" sldId="2578"/>
        </pc:sldMkLst>
      </pc:sldChg>
      <pc:sldChg chg="modSp add del mod ord">
        <pc:chgData name="Crowell, Christine Ngozika" userId="ba2ebc4e-121d-436e-b838-393769e3dae1" providerId="ADAL" clId="{D9583CB6-BE2E-40BD-AA58-C99DC4F394DD}" dt="2024-03-29T16:54:43.449" v="505" actId="2696"/>
        <pc:sldMkLst>
          <pc:docMk/>
          <pc:sldMk cId="3257630106" sldId="2578"/>
        </pc:sldMkLst>
        <pc:spChg chg="mod">
          <ac:chgData name="Crowell, Christine Ngozika" userId="ba2ebc4e-121d-436e-b838-393769e3dae1" providerId="ADAL" clId="{D9583CB6-BE2E-40BD-AA58-C99DC4F394DD}" dt="2024-03-29T16:33:10.583" v="409" actId="20577"/>
          <ac:spMkLst>
            <pc:docMk/>
            <pc:sldMk cId="3257630106" sldId="2578"/>
            <ac:spMk id="7" creationId="{1A3557B8-97CA-DF8A-8980-C79934F9C11C}"/>
          </ac:spMkLst>
        </pc:spChg>
        <pc:spChg chg="mod">
          <ac:chgData name="Crowell, Christine Ngozika" userId="ba2ebc4e-121d-436e-b838-393769e3dae1" providerId="ADAL" clId="{D9583CB6-BE2E-40BD-AA58-C99DC4F394DD}" dt="2024-03-29T16:34:56.179" v="425" actId="1076"/>
          <ac:spMkLst>
            <pc:docMk/>
            <pc:sldMk cId="3257630106" sldId="2578"/>
            <ac:spMk id="8" creationId="{0A42C8E8-2CA2-E101-51D2-B3FF7FFECA5B}"/>
          </ac:spMkLst>
        </pc:spChg>
      </pc:sldChg>
      <pc:sldChg chg="addSp delSp modSp add mod modNotesTx">
        <pc:chgData name="Crowell, Christine Ngozika" userId="ba2ebc4e-121d-436e-b838-393769e3dae1" providerId="ADAL" clId="{D9583CB6-BE2E-40BD-AA58-C99DC4F394DD}" dt="2024-04-02T14:27:47.903" v="3390"/>
        <pc:sldMkLst>
          <pc:docMk/>
          <pc:sldMk cId="4025477702" sldId="2579"/>
        </pc:sldMkLst>
        <pc:spChg chg="add mod">
          <ac:chgData name="Crowell, Christine Ngozika" userId="ba2ebc4e-121d-436e-b838-393769e3dae1" providerId="ADAL" clId="{D9583CB6-BE2E-40BD-AA58-C99DC4F394DD}" dt="2024-04-02T14:05:44.792" v="3308" actId="14100"/>
          <ac:spMkLst>
            <pc:docMk/>
            <pc:sldMk cId="4025477702" sldId="2579"/>
            <ac:spMk id="6" creationId="{DF5DA103-BE4E-37F6-DACA-49BFEB40AD70}"/>
          </ac:spMkLst>
        </pc:spChg>
        <pc:spChg chg="mod">
          <ac:chgData name="Crowell, Christine Ngozika" userId="ba2ebc4e-121d-436e-b838-393769e3dae1" providerId="ADAL" clId="{D9583CB6-BE2E-40BD-AA58-C99DC4F394DD}" dt="2024-04-02T14:05:35.393" v="3305" actId="1076"/>
          <ac:spMkLst>
            <pc:docMk/>
            <pc:sldMk cId="4025477702" sldId="2579"/>
            <ac:spMk id="8" creationId="{0A42C8E8-2CA2-E101-51D2-B3FF7FFECA5B}"/>
          </ac:spMkLst>
        </pc:spChg>
        <pc:spChg chg="add">
          <ac:chgData name="Crowell, Christine Ngozika" userId="ba2ebc4e-121d-436e-b838-393769e3dae1" providerId="ADAL" clId="{D9583CB6-BE2E-40BD-AA58-C99DC4F394DD}" dt="2024-04-02T14:02:33.368" v="3289"/>
          <ac:spMkLst>
            <pc:docMk/>
            <pc:sldMk cId="4025477702" sldId="2579"/>
            <ac:spMk id="10" creationId="{262B3EE1-5700-7842-2A40-5730C50C75A7}"/>
          </ac:spMkLst>
        </pc:spChg>
        <pc:picChg chg="del">
          <ac:chgData name="Crowell, Christine Ngozika" userId="ba2ebc4e-121d-436e-b838-393769e3dae1" providerId="ADAL" clId="{D9583CB6-BE2E-40BD-AA58-C99DC4F394DD}" dt="2024-04-02T14:07:45.392" v="3348" actId="478"/>
          <ac:picMkLst>
            <pc:docMk/>
            <pc:sldMk cId="4025477702" sldId="2579"/>
            <ac:picMk id="5" creationId="{1621438F-008C-2D68-8407-A9EF94436BE9}"/>
          </ac:picMkLst>
        </pc:picChg>
        <pc:picChg chg="add del mod">
          <ac:chgData name="Crowell, Christine Ngozika" userId="ba2ebc4e-121d-436e-b838-393769e3dae1" providerId="ADAL" clId="{D9583CB6-BE2E-40BD-AA58-C99DC4F394DD}" dt="2024-04-02T14:00:37.715" v="3288" actId="478"/>
          <ac:picMkLst>
            <pc:docMk/>
            <pc:sldMk cId="4025477702" sldId="2579"/>
            <ac:picMk id="9" creationId="{59C43681-7B48-20C1-B24D-F0B40BDC483C}"/>
          </ac:picMkLst>
        </pc:picChg>
        <pc:picChg chg="add del mod">
          <ac:chgData name="Crowell, Christine Ngozika" userId="ba2ebc4e-121d-436e-b838-393769e3dae1" providerId="ADAL" clId="{D9583CB6-BE2E-40BD-AA58-C99DC4F394DD}" dt="2024-04-02T14:03:13.829" v="3294" actId="478"/>
          <ac:picMkLst>
            <pc:docMk/>
            <pc:sldMk cId="4025477702" sldId="2579"/>
            <ac:picMk id="12" creationId="{B44AC18D-9C4D-BCD9-5AE1-B566F9327DEC}"/>
          </ac:picMkLst>
        </pc:picChg>
        <pc:picChg chg="add mod">
          <ac:chgData name="Crowell, Christine Ngozika" userId="ba2ebc4e-121d-436e-b838-393769e3dae1" providerId="ADAL" clId="{D9583CB6-BE2E-40BD-AA58-C99DC4F394DD}" dt="2024-04-02T14:05:40.876" v="3307" actId="14100"/>
          <ac:picMkLst>
            <pc:docMk/>
            <pc:sldMk cId="4025477702" sldId="2579"/>
            <ac:picMk id="14" creationId="{786EC567-F0F7-C4A9-B746-61445F5DD789}"/>
          </ac:picMkLst>
        </pc:picChg>
      </pc:sldChg>
      <pc:sldChg chg="modSp add del mod">
        <pc:chgData name="Crowell, Christine Ngozika" userId="ba2ebc4e-121d-436e-b838-393769e3dae1" providerId="ADAL" clId="{D9583CB6-BE2E-40BD-AA58-C99DC4F394DD}" dt="2024-03-29T16:54:43.449" v="505" actId="2696"/>
        <pc:sldMkLst>
          <pc:docMk/>
          <pc:sldMk cId="4181669127" sldId="2579"/>
        </pc:sldMkLst>
        <pc:spChg chg="mod">
          <ac:chgData name="Crowell, Christine Ngozika" userId="ba2ebc4e-121d-436e-b838-393769e3dae1" providerId="ADAL" clId="{D9583CB6-BE2E-40BD-AA58-C99DC4F394DD}" dt="2024-03-29T14:45:18.111" v="383" actId="14100"/>
          <ac:spMkLst>
            <pc:docMk/>
            <pc:sldMk cId="4181669127" sldId="2579"/>
            <ac:spMk id="7" creationId="{1A3557B8-97CA-DF8A-8980-C79934F9C11C}"/>
          </ac:spMkLst>
        </pc:spChg>
        <pc:spChg chg="mod">
          <ac:chgData name="Crowell, Christine Ngozika" userId="ba2ebc4e-121d-436e-b838-393769e3dae1" providerId="ADAL" clId="{D9583CB6-BE2E-40BD-AA58-C99DC4F394DD}" dt="2024-03-29T16:34:48.098" v="423" actId="1076"/>
          <ac:spMkLst>
            <pc:docMk/>
            <pc:sldMk cId="4181669127" sldId="2579"/>
            <ac:spMk id="8" creationId="{0A42C8E8-2CA2-E101-51D2-B3FF7FFECA5B}"/>
          </ac:spMkLst>
        </pc:spChg>
      </pc:sldChg>
      <pc:sldChg chg="modSp add del mod">
        <pc:chgData name="Crowell, Christine Ngozika" userId="ba2ebc4e-121d-436e-b838-393769e3dae1" providerId="ADAL" clId="{D9583CB6-BE2E-40BD-AA58-C99DC4F394DD}" dt="2024-03-29T16:54:43.449" v="505" actId="2696"/>
        <pc:sldMkLst>
          <pc:docMk/>
          <pc:sldMk cId="3290155807" sldId="2580"/>
        </pc:sldMkLst>
        <pc:spChg chg="mod">
          <ac:chgData name="Crowell, Christine Ngozika" userId="ba2ebc4e-121d-436e-b838-393769e3dae1" providerId="ADAL" clId="{D9583CB6-BE2E-40BD-AA58-C99DC4F394DD}" dt="2024-03-29T16:33:00.631" v="401" actId="20577"/>
          <ac:spMkLst>
            <pc:docMk/>
            <pc:sldMk cId="3290155807" sldId="2580"/>
            <ac:spMk id="7" creationId="{1A3557B8-97CA-DF8A-8980-C79934F9C11C}"/>
          </ac:spMkLst>
        </pc:spChg>
        <pc:spChg chg="mod">
          <ac:chgData name="Crowell, Christine Ngozika" userId="ba2ebc4e-121d-436e-b838-393769e3dae1" providerId="ADAL" clId="{D9583CB6-BE2E-40BD-AA58-C99DC4F394DD}" dt="2024-03-29T16:35:05.111" v="427" actId="1076"/>
          <ac:spMkLst>
            <pc:docMk/>
            <pc:sldMk cId="3290155807" sldId="2580"/>
            <ac:spMk id="8" creationId="{0A42C8E8-2CA2-E101-51D2-B3FF7FFECA5B}"/>
          </ac:spMkLst>
        </pc:spChg>
      </pc:sldChg>
      <pc:sldChg chg="delSp add mod addCm modNotesTx">
        <pc:chgData name="Crowell, Christine Ngozika" userId="ba2ebc4e-121d-436e-b838-393769e3dae1" providerId="ADAL" clId="{D9583CB6-BE2E-40BD-AA58-C99DC4F394DD}" dt="2024-04-02T14:37:08.066" v="3445"/>
        <pc:sldMkLst>
          <pc:docMk/>
          <pc:sldMk cId="3706292383" sldId="2580"/>
        </pc:sldMkLst>
        <pc:picChg chg="del">
          <ac:chgData name="Crowell, Christine Ngozika" userId="ba2ebc4e-121d-436e-b838-393769e3dae1" providerId="ADAL" clId="{D9583CB6-BE2E-40BD-AA58-C99DC4F394DD}" dt="2024-04-02T14:08:02.753" v="3351" actId="478"/>
          <ac:picMkLst>
            <pc:docMk/>
            <pc:sldMk cId="3706292383" sldId="2580"/>
            <ac:picMk id="5" creationId="{1621438F-008C-2D68-8407-A9EF94436BE9}"/>
          </ac:picMkLst>
        </pc:picChg>
        <pc:extLst>
          <p:ext xmlns:p="http://schemas.openxmlformats.org/presentationml/2006/main" uri="{D6D511B9-2390-475A-947B-AFAB55BFBCF1}">
            <pc226:cmChg xmlns:pc226="http://schemas.microsoft.com/office/powerpoint/2022/06/main/command" chg="add">
              <pc226:chgData name="Crowell, Christine Ngozika" userId="ba2ebc4e-121d-436e-b838-393769e3dae1" providerId="ADAL" clId="{D9583CB6-BE2E-40BD-AA58-C99DC4F394DD}" dt="2024-04-02T14:37:08.066" v="3445"/>
              <pc2:cmMkLst xmlns:pc2="http://schemas.microsoft.com/office/powerpoint/2019/9/main/command">
                <pc:docMk/>
                <pc:sldMk cId="3706292383" sldId="2580"/>
                <pc2:cmMk id="{D8A299DE-B0D1-4247-B18C-9AFB8E77D3CE}"/>
              </pc2:cmMkLst>
            </pc226:cmChg>
          </p:ext>
        </pc:extLst>
      </pc:sldChg>
      <pc:sldChg chg="delSp add mod addCm modNotesTx">
        <pc:chgData name="Crowell, Christine Ngozika" userId="ba2ebc4e-121d-436e-b838-393769e3dae1" providerId="ADAL" clId="{D9583CB6-BE2E-40BD-AA58-C99DC4F394DD}" dt="2024-04-02T14:36:51.559" v="3444"/>
        <pc:sldMkLst>
          <pc:docMk/>
          <pc:sldMk cId="1456763651" sldId="2581"/>
        </pc:sldMkLst>
        <pc:picChg chg="del">
          <ac:chgData name="Crowell, Christine Ngozika" userId="ba2ebc4e-121d-436e-b838-393769e3dae1" providerId="ADAL" clId="{D9583CB6-BE2E-40BD-AA58-C99DC4F394DD}" dt="2024-04-02T14:07:57.026" v="3350" actId="478"/>
          <ac:picMkLst>
            <pc:docMk/>
            <pc:sldMk cId="1456763651" sldId="2581"/>
            <ac:picMk id="5" creationId="{1621438F-008C-2D68-8407-A9EF94436BE9}"/>
          </ac:picMkLst>
        </pc:picChg>
        <pc:extLst>
          <p:ext xmlns:p="http://schemas.openxmlformats.org/presentationml/2006/main" uri="{D6D511B9-2390-475A-947B-AFAB55BFBCF1}">
            <pc226:cmChg xmlns:pc226="http://schemas.microsoft.com/office/powerpoint/2022/06/main/command" chg="add">
              <pc226:chgData name="Crowell, Christine Ngozika" userId="ba2ebc4e-121d-436e-b838-393769e3dae1" providerId="ADAL" clId="{D9583CB6-BE2E-40BD-AA58-C99DC4F394DD}" dt="2024-04-02T14:36:51.559" v="3444"/>
              <pc2:cmMkLst xmlns:pc2="http://schemas.microsoft.com/office/powerpoint/2019/9/main/command">
                <pc:docMk/>
                <pc:sldMk cId="1456763651" sldId="2581"/>
                <pc2:cmMk id="{37FF7D2C-054E-4B51-B7CE-CF2A574A7329}"/>
              </pc2:cmMkLst>
            </pc226:cmChg>
          </p:ext>
        </pc:extLst>
      </pc:sldChg>
      <pc:sldChg chg="modSp add del mod ord">
        <pc:chgData name="Crowell, Christine Ngozika" userId="ba2ebc4e-121d-436e-b838-393769e3dae1" providerId="ADAL" clId="{D9583CB6-BE2E-40BD-AA58-C99DC4F394DD}" dt="2024-03-29T16:54:43.449" v="505" actId="2696"/>
        <pc:sldMkLst>
          <pc:docMk/>
          <pc:sldMk cId="4238030162" sldId="2581"/>
        </pc:sldMkLst>
        <pc:spChg chg="mod">
          <ac:chgData name="Crowell, Christine Ngozika" userId="ba2ebc4e-121d-436e-b838-393769e3dae1" providerId="ADAL" clId="{D9583CB6-BE2E-40BD-AA58-C99DC4F394DD}" dt="2024-03-29T16:34:28.761" v="418" actId="12788"/>
          <ac:spMkLst>
            <pc:docMk/>
            <pc:sldMk cId="4238030162" sldId="2581"/>
            <ac:spMk id="7" creationId="{1A3557B8-97CA-DF8A-8980-C79934F9C11C}"/>
          </ac:spMkLst>
        </pc:spChg>
        <pc:spChg chg="mod">
          <ac:chgData name="Crowell, Christine Ngozika" userId="ba2ebc4e-121d-436e-b838-393769e3dae1" providerId="ADAL" clId="{D9583CB6-BE2E-40BD-AA58-C99DC4F394DD}" dt="2024-03-29T16:35:10.504" v="428" actId="1076"/>
          <ac:spMkLst>
            <pc:docMk/>
            <pc:sldMk cId="4238030162" sldId="2581"/>
            <ac:spMk id="8" creationId="{0A42C8E8-2CA2-E101-51D2-B3FF7FFECA5B}"/>
          </ac:spMkLst>
        </pc:spChg>
      </pc:sldChg>
      <pc:sldChg chg="add del">
        <pc:chgData name="Crowell, Christine Ngozika" userId="ba2ebc4e-121d-436e-b838-393769e3dae1" providerId="ADAL" clId="{D9583CB6-BE2E-40BD-AA58-C99DC4F394DD}" dt="2024-04-01T18:40:53.898" v="3020" actId="2696"/>
        <pc:sldMkLst>
          <pc:docMk/>
          <pc:sldMk cId="4220411222" sldId="2582"/>
        </pc:sldMkLst>
      </pc:sldChg>
      <pc:sldChg chg="modSp add mod modNotesTx">
        <pc:chgData name="Crowell, Christine Ngozika" userId="ba2ebc4e-121d-436e-b838-393769e3dae1" providerId="ADAL" clId="{D9583CB6-BE2E-40BD-AA58-C99DC4F394DD}" dt="2024-04-01T15:20:05.282" v="577" actId="113"/>
        <pc:sldMkLst>
          <pc:docMk/>
          <pc:sldMk cId="2644012127" sldId="2583"/>
        </pc:sldMkLst>
        <pc:spChg chg="mod">
          <ac:chgData name="Crowell, Christine Ngozika" userId="ba2ebc4e-121d-436e-b838-393769e3dae1" providerId="ADAL" clId="{D9583CB6-BE2E-40BD-AA58-C99DC4F394DD}" dt="2024-04-01T15:19:31.355" v="575" actId="1076"/>
          <ac:spMkLst>
            <pc:docMk/>
            <pc:sldMk cId="2644012127" sldId="2583"/>
            <ac:spMk id="3" creationId="{62DED28A-E43F-624A-A984-7387AEF95DA1}"/>
          </ac:spMkLst>
        </pc:spChg>
        <pc:spChg chg="mod">
          <ac:chgData name="Crowell, Christine Ngozika" userId="ba2ebc4e-121d-436e-b838-393769e3dae1" providerId="ADAL" clId="{D9583CB6-BE2E-40BD-AA58-C99DC4F394DD}" dt="2024-04-01T15:18:51.738" v="569" actId="255"/>
          <ac:spMkLst>
            <pc:docMk/>
            <pc:sldMk cId="2644012127" sldId="2583"/>
            <ac:spMk id="5" creationId="{B0A1D582-CE3A-4649-875D-172F7973E1E9}"/>
          </ac:spMkLst>
        </pc:spChg>
      </pc:sldChg>
      <pc:sldChg chg="modSp add mod modNotesTx">
        <pc:chgData name="Crowell, Christine Ngozika" userId="ba2ebc4e-121d-436e-b838-393769e3dae1" providerId="ADAL" clId="{D9583CB6-BE2E-40BD-AA58-C99DC4F394DD}" dt="2024-04-01T15:32:27.603" v="749" actId="20577"/>
        <pc:sldMkLst>
          <pc:docMk/>
          <pc:sldMk cId="616673701" sldId="2584"/>
        </pc:sldMkLst>
        <pc:spChg chg="mod">
          <ac:chgData name="Crowell, Christine Ngozika" userId="ba2ebc4e-121d-436e-b838-393769e3dae1" providerId="ADAL" clId="{D9583CB6-BE2E-40BD-AA58-C99DC4F394DD}" dt="2024-04-01T15:27:15.333" v="604"/>
          <ac:spMkLst>
            <pc:docMk/>
            <pc:sldMk cId="616673701" sldId="2584"/>
            <ac:spMk id="3" creationId="{62DED28A-E43F-624A-A984-7387AEF95DA1}"/>
          </ac:spMkLst>
        </pc:spChg>
        <pc:spChg chg="mod">
          <ac:chgData name="Crowell, Christine Ngozika" userId="ba2ebc4e-121d-436e-b838-393769e3dae1" providerId="ADAL" clId="{D9583CB6-BE2E-40BD-AA58-C99DC4F394DD}" dt="2024-04-01T15:20:32.869" v="578"/>
          <ac:spMkLst>
            <pc:docMk/>
            <pc:sldMk cId="616673701" sldId="2584"/>
            <ac:spMk id="5" creationId="{B0A1D582-CE3A-4649-875D-172F7973E1E9}"/>
          </ac:spMkLst>
        </pc:spChg>
      </pc:sldChg>
      <pc:sldChg chg="add del ord">
        <pc:chgData name="Crowell, Christine Ngozika" userId="ba2ebc4e-121d-436e-b838-393769e3dae1" providerId="ADAL" clId="{D9583CB6-BE2E-40BD-AA58-C99DC4F394DD}" dt="2024-04-01T15:51:57.085" v="917" actId="2696"/>
        <pc:sldMkLst>
          <pc:docMk/>
          <pc:sldMk cId="1879854613" sldId="2585"/>
        </pc:sldMkLst>
      </pc:sldChg>
      <pc:sldChg chg="addSp delSp modSp add mod ord modClrScheme chgLayout modNotesTx">
        <pc:chgData name="Crowell, Christine Ngozika" userId="ba2ebc4e-121d-436e-b838-393769e3dae1" providerId="ADAL" clId="{D9583CB6-BE2E-40BD-AA58-C99DC4F394DD}" dt="2024-04-01T15:51:27.790" v="916" actId="14100"/>
        <pc:sldMkLst>
          <pc:docMk/>
          <pc:sldMk cId="4170062730" sldId="2586"/>
        </pc:sldMkLst>
        <pc:spChg chg="mod ord">
          <ac:chgData name="Crowell, Christine Ngozika" userId="ba2ebc4e-121d-436e-b838-393769e3dae1" providerId="ADAL" clId="{D9583CB6-BE2E-40BD-AA58-C99DC4F394DD}" dt="2024-04-01T15:51:27.790" v="916" actId="14100"/>
          <ac:spMkLst>
            <pc:docMk/>
            <pc:sldMk cId="4170062730" sldId="2586"/>
            <ac:spMk id="3" creationId="{62DED28A-E43F-624A-A984-7387AEF95DA1}"/>
          </ac:spMkLst>
        </pc:spChg>
        <pc:spChg chg="mod ord">
          <ac:chgData name="Crowell, Christine Ngozika" userId="ba2ebc4e-121d-436e-b838-393769e3dae1" providerId="ADAL" clId="{D9583CB6-BE2E-40BD-AA58-C99DC4F394DD}" dt="2024-04-01T15:50:33.078" v="905" actId="20577"/>
          <ac:spMkLst>
            <pc:docMk/>
            <pc:sldMk cId="4170062730" sldId="2586"/>
            <ac:spMk id="5" creationId="{B0A1D582-CE3A-4649-875D-172F7973E1E9}"/>
          </ac:spMkLst>
        </pc:spChg>
        <pc:spChg chg="del">
          <ac:chgData name="Crowell, Christine Ngozika" userId="ba2ebc4e-121d-436e-b838-393769e3dae1" providerId="ADAL" clId="{D9583CB6-BE2E-40BD-AA58-C99DC4F394DD}" dt="2024-04-01T15:50:07.370" v="896" actId="26606"/>
          <ac:spMkLst>
            <pc:docMk/>
            <pc:sldMk cId="4170062730" sldId="2586"/>
            <ac:spMk id="6" creationId="{17D751E4-08B7-4149-8D0E-A834DB285CE9}"/>
          </ac:spMkLst>
        </pc:spChg>
        <pc:spChg chg="add mod">
          <ac:chgData name="Crowell, Christine Ngozika" userId="ba2ebc4e-121d-436e-b838-393769e3dae1" providerId="ADAL" clId="{D9583CB6-BE2E-40BD-AA58-C99DC4F394DD}" dt="2024-04-01T15:50:07.370" v="896" actId="26606"/>
          <ac:spMkLst>
            <pc:docMk/>
            <pc:sldMk cId="4170062730" sldId="2586"/>
            <ac:spMk id="4103" creationId="{AB95A60F-131C-1C2C-8D3B-084EAA844C88}"/>
          </ac:spMkLst>
        </pc:spChg>
        <pc:picChg chg="add mod">
          <ac:chgData name="Crowell, Christine Ngozika" userId="ba2ebc4e-121d-436e-b838-393769e3dae1" providerId="ADAL" clId="{D9583CB6-BE2E-40BD-AA58-C99DC4F394DD}" dt="2024-04-01T15:51:21.501" v="914" actId="14100"/>
          <ac:picMkLst>
            <pc:docMk/>
            <pc:sldMk cId="4170062730" sldId="2586"/>
            <ac:picMk id="4098" creationId="{DF93578C-BE2B-72B0-FFEC-543EB4B26226}"/>
          </ac:picMkLst>
        </pc:picChg>
      </pc:sldChg>
      <pc:sldChg chg="addSp delSp modSp add mod modClrScheme chgLayout modNotesTx">
        <pc:chgData name="Crowell, Christine Ngozika" userId="ba2ebc4e-121d-436e-b838-393769e3dae1" providerId="ADAL" clId="{D9583CB6-BE2E-40BD-AA58-C99DC4F394DD}" dt="2024-04-01T15:36:28.244" v="773"/>
        <pc:sldMkLst>
          <pc:docMk/>
          <pc:sldMk cId="331933018" sldId="2587"/>
        </pc:sldMkLst>
        <pc:spChg chg="mod">
          <ac:chgData name="Crowell, Christine Ngozika" userId="ba2ebc4e-121d-436e-b838-393769e3dae1" providerId="ADAL" clId="{D9583CB6-BE2E-40BD-AA58-C99DC4F394DD}" dt="2024-04-01T15:35:58.758" v="772" actId="113"/>
          <ac:spMkLst>
            <pc:docMk/>
            <pc:sldMk cId="331933018" sldId="2587"/>
            <ac:spMk id="3" creationId="{62DED28A-E43F-624A-A984-7387AEF95DA1}"/>
          </ac:spMkLst>
        </pc:spChg>
        <pc:spChg chg="mod ord">
          <ac:chgData name="Crowell, Christine Ngozika" userId="ba2ebc4e-121d-436e-b838-393769e3dae1" providerId="ADAL" clId="{D9583CB6-BE2E-40BD-AA58-C99DC4F394DD}" dt="2024-04-01T15:35:07.777" v="763" actId="26606"/>
          <ac:spMkLst>
            <pc:docMk/>
            <pc:sldMk cId="331933018" sldId="2587"/>
            <ac:spMk id="5" creationId="{B0A1D582-CE3A-4649-875D-172F7973E1E9}"/>
          </ac:spMkLst>
        </pc:spChg>
        <pc:spChg chg="del">
          <ac:chgData name="Crowell, Christine Ngozika" userId="ba2ebc4e-121d-436e-b838-393769e3dae1" providerId="ADAL" clId="{D9583CB6-BE2E-40BD-AA58-C99DC4F394DD}" dt="2024-04-01T15:35:07.777" v="763" actId="26606"/>
          <ac:spMkLst>
            <pc:docMk/>
            <pc:sldMk cId="331933018" sldId="2587"/>
            <ac:spMk id="6" creationId="{17D751E4-08B7-4149-8D0E-A834DB285CE9}"/>
          </ac:spMkLst>
        </pc:spChg>
        <pc:picChg chg="add mod">
          <ac:chgData name="Crowell, Christine Ngozika" userId="ba2ebc4e-121d-436e-b838-393769e3dae1" providerId="ADAL" clId="{D9583CB6-BE2E-40BD-AA58-C99DC4F394DD}" dt="2024-04-01T15:35:47.141" v="770" actId="1076"/>
          <ac:picMkLst>
            <pc:docMk/>
            <pc:sldMk cId="331933018" sldId="2587"/>
            <ac:picMk id="2050" creationId="{DBD32CCA-38E8-009A-F89E-D4C9F0C19ED2}"/>
          </ac:picMkLst>
        </pc:picChg>
      </pc:sldChg>
      <pc:sldChg chg="addSp delSp modSp add mod modClrScheme chgLayout modNotesTx">
        <pc:chgData name="Crowell, Christine Ngozika" userId="ba2ebc4e-121d-436e-b838-393769e3dae1" providerId="ADAL" clId="{D9583CB6-BE2E-40BD-AA58-C99DC4F394DD}" dt="2024-04-01T15:51:07.770" v="911" actId="27636"/>
        <pc:sldMkLst>
          <pc:docMk/>
          <pc:sldMk cId="165277771" sldId="2588"/>
        </pc:sldMkLst>
        <pc:spChg chg="mod">
          <ac:chgData name="Crowell, Christine Ngozika" userId="ba2ebc4e-121d-436e-b838-393769e3dae1" providerId="ADAL" clId="{D9583CB6-BE2E-40BD-AA58-C99DC4F394DD}" dt="2024-04-01T15:51:07.770" v="911" actId="27636"/>
          <ac:spMkLst>
            <pc:docMk/>
            <pc:sldMk cId="165277771" sldId="2588"/>
            <ac:spMk id="3" creationId="{62DED28A-E43F-624A-A984-7387AEF95DA1}"/>
          </ac:spMkLst>
        </pc:spChg>
        <pc:spChg chg="add del">
          <ac:chgData name="Crowell, Christine Ngozika" userId="ba2ebc4e-121d-436e-b838-393769e3dae1" providerId="ADAL" clId="{D9583CB6-BE2E-40BD-AA58-C99DC4F394DD}" dt="2024-04-01T15:38:51.233" v="793" actId="478"/>
          <ac:spMkLst>
            <pc:docMk/>
            <pc:sldMk cId="165277771" sldId="2588"/>
            <ac:spMk id="4" creationId="{7F1B4B2F-FD60-B220-C2D3-FE9A17B2B510}"/>
          </ac:spMkLst>
        </pc:spChg>
        <pc:spChg chg="mod ord">
          <ac:chgData name="Crowell, Christine Ngozika" userId="ba2ebc4e-121d-436e-b838-393769e3dae1" providerId="ADAL" clId="{D9583CB6-BE2E-40BD-AA58-C99DC4F394DD}" dt="2024-04-01T15:47:18.388" v="824" actId="20577"/>
          <ac:spMkLst>
            <pc:docMk/>
            <pc:sldMk cId="165277771" sldId="2588"/>
            <ac:spMk id="5" creationId="{B0A1D582-CE3A-4649-875D-172F7973E1E9}"/>
          </ac:spMkLst>
        </pc:spChg>
        <pc:spChg chg="del">
          <ac:chgData name="Crowell, Christine Ngozika" userId="ba2ebc4e-121d-436e-b838-393769e3dae1" providerId="ADAL" clId="{D9583CB6-BE2E-40BD-AA58-C99DC4F394DD}" dt="2024-04-01T15:45:51.587" v="804" actId="26606"/>
          <ac:spMkLst>
            <pc:docMk/>
            <pc:sldMk cId="165277771" sldId="2588"/>
            <ac:spMk id="6" creationId="{17D751E4-08B7-4149-8D0E-A834DB285CE9}"/>
          </ac:spMkLst>
        </pc:spChg>
        <pc:spChg chg="add del mod">
          <ac:chgData name="Crowell, Christine Ngozika" userId="ba2ebc4e-121d-436e-b838-393769e3dae1" providerId="ADAL" clId="{D9583CB6-BE2E-40BD-AA58-C99DC4F394DD}" dt="2024-04-01T15:46:00.917" v="806" actId="478"/>
          <ac:spMkLst>
            <pc:docMk/>
            <pc:sldMk cId="165277771" sldId="2588"/>
            <ac:spMk id="3083" creationId="{2AC159D7-0A5D-FA8D-A041-ACB87C6AF56F}"/>
          </ac:spMkLst>
        </pc:spChg>
        <pc:spChg chg="add del mod">
          <ac:chgData name="Crowell, Christine Ngozika" userId="ba2ebc4e-121d-436e-b838-393769e3dae1" providerId="ADAL" clId="{D9583CB6-BE2E-40BD-AA58-C99DC4F394DD}" dt="2024-04-01T15:45:56.095" v="805" actId="478"/>
          <ac:spMkLst>
            <pc:docMk/>
            <pc:sldMk cId="165277771" sldId="2588"/>
            <ac:spMk id="3085" creationId="{FA87104E-00D6-AA9A-C3A2-99D4272DE2C0}"/>
          </ac:spMkLst>
        </pc:spChg>
        <pc:spChg chg="add mod">
          <ac:chgData name="Crowell, Christine Ngozika" userId="ba2ebc4e-121d-436e-b838-393769e3dae1" providerId="ADAL" clId="{D9583CB6-BE2E-40BD-AA58-C99DC4F394DD}" dt="2024-04-01T15:45:51.587" v="804" actId="26606"/>
          <ac:spMkLst>
            <pc:docMk/>
            <pc:sldMk cId="165277771" sldId="2588"/>
            <ac:spMk id="3087" creationId="{C6921F69-C2D0-7CBD-C171-D7BAE8C1FCDD}"/>
          </ac:spMkLst>
        </pc:spChg>
        <pc:picChg chg="add del mod">
          <ac:chgData name="Crowell, Christine Ngozika" userId="ba2ebc4e-121d-436e-b838-393769e3dae1" providerId="ADAL" clId="{D9583CB6-BE2E-40BD-AA58-C99DC4F394DD}" dt="2024-04-01T15:39:07.908" v="794" actId="478"/>
          <ac:picMkLst>
            <pc:docMk/>
            <pc:sldMk cId="165277771" sldId="2588"/>
            <ac:picMk id="3074" creationId="{19E4DA2D-21B1-D66D-35CF-EA620F7232F4}"/>
          </ac:picMkLst>
        </pc:picChg>
        <pc:picChg chg="add del mod">
          <ac:chgData name="Crowell, Christine Ngozika" userId="ba2ebc4e-121d-436e-b838-393769e3dae1" providerId="ADAL" clId="{D9583CB6-BE2E-40BD-AA58-C99DC4F394DD}" dt="2024-04-01T15:39:26.776" v="798" actId="478"/>
          <ac:picMkLst>
            <pc:docMk/>
            <pc:sldMk cId="165277771" sldId="2588"/>
            <ac:picMk id="3076" creationId="{9F21EA16-5B75-9839-A125-DE57A4C81881}"/>
          </ac:picMkLst>
        </pc:picChg>
        <pc:picChg chg="add mod">
          <ac:chgData name="Crowell, Christine Ngozika" userId="ba2ebc4e-121d-436e-b838-393769e3dae1" providerId="ADAL" clId="{D9583CB6-BE2E-40BD-AA58-C99DC4F394DD}" dt="2024-04-01T15:47:23.650" v="825" actId="1076"/>
          <ac:picMkLst>
            <pc:docMk/>
            <pc:sldMk cId="165277771" sldId="2588"/>
            <ac:picMk id="3078" creationId="{964402E5-0E89-9A7D-BA54-5F1BB6CDACCC}"/>
          </ac:picMkLst>
        </pc:picChg>
      </pc:sldChg>
      <pc:sldChg chg="modSp add mod ord addCm delCm modNotesTx">
        <pc:chgData name="Crowell, Christine Ngozika" userId="ba2ebc4e-121d-436e-b838-393769e3dae1" providerId="ADAL" clId="{D9583CB6-BE2E-40BD-AA58-C99DC4F394DD}" dt="2024-04-02T14:35:43.806" v="3443" actId="13926"/>
        <pc:sldMkLst>
          <pc:docMk/>
          <pc:sldMk cId="112739630" sldId="2589"/>
        </pc:sldMkLst>
        <pc:spChg chg="mod">
          <ac:chgData name="Crowell, Christine Ngozika" userId="ba2ebc4e-121d-436e-b838-393769e3dae1" providerId="ADAL" clId="{D9583CB6-BE2E-40BD-AA58-C99DC4F394DD}" dt="2024-04-02T14:35:43.806" v="3443" actId="13926"/>
          <ac:spMkLst>
            <pc:docMk/>
            <pc:sldMk cId="112739630" sldId="2589"/>
            <ac:spMk id="4" creationId="{31203C36-3B3F-49BF-ABC2-21CF07B263F3}"/>
          </ac:spMkLst>
        </pc:spChg>
        <pc:extLst>
          <p:ext xmlns:p="http://schemas.openxmlformats.org/presentationml/2006/main" uri="{D6D511B9-2390-475A-947B-AFAB55BFBCF1}">
            <pc226:cmChg xmlns:pc226="http://schemas.microsoft.com/office/powerpoint/2022/06/main/command" chg="add del">
              <pc226:chgData name="Crowell, Christine Ngozika" userId="ba2ebc4e-121d-436e-b838-393769e3dae1" providerId="ADAL" clId="{D9583CB6-BE2E-40BD-AA58-C99DC4F394DD}" dt="2024-04-02T14:35:39.694" v="3442"/>
              <pc2:cmMkLst xmlns:pc2="http://schemas.microsoft.com/office/powerpoint/2019/9/main/command">
                <pc:docMk/>
                <pc:sldMk cId="112739630" sldId="2589"/>
                <pc2:cmMk id="{752BDF5A-4B23-4E3C-9942-AE434422BCE9}"/>
              </pc2:cmMkLst>
            </pc226:cmChg>
          </p:ext>
        </pc:extLst>
      </pc:sldChg>
      <pc:sldChg chg="modSp add mod modNotesTx">
        <pc:chgData name="Crowell, Christine Ngozika" userId="ba2ebc4e-121d-436e-b838-393769e3dae1" providerId="ADAL" clId="{D9583CB6-BE2E-40BD-AA58-C99DC4F394DD}" dt="2024-04-01T16:37:25.844" v="1060" actId="5793"/>
        <pc:sldMkLst>
          <pc:docMk/>
          <pc:sldMk cId="848755373" sldId="2590"/>
        </pc:sldMkLst>
        <pc:spChg chg="mod">
          <ac:chgData name="Crowell, Christine Ngozika" userId="ba2ebc4e-121d-436e-b838-393769e3dae1" providerId="ADAL" clId="{D9583CB6-BE2E-40BD-AA58-C99DC4F394DD}" dt="2024-04-01T16:36:48.643" v="1047" actId="20577"/>
          <ac:spMkLst>
            <pc:docMk/>
            <pc:sldMk cId="848755373" sldId="2590"/>
            <ac:spMk id="3" creationId="{62DED28A-E43F-624A-A984-7387AEF95DA1}"/>
          </ac:spMkLst>
        </pc:spChg>
        <pc:spChg chg="mod">
          <ac:chgData name="Crowell, Christine Ngozika" userId="ba2ebc4e-121d-436e-b838-393769e3dae1" providerId="ADAL" clId="{D9583CB6-BE2E-40BD-AA58-C99DC4F394DD}" dt="2024-04-01T16:36:26.200" v="1038"/>
          <ac:spMkLst>
            <pc:docMk/>
            <pc:sldMk cId="848755373" sldId="2590"/>
            <ac:spMk id="5" creationId="{B0A1D582-CE3A-4649-875D-172F7973E1E9}"/>
          </ac:spMkLst>
        </pc:spChg>
      </pc:sldChg>
      <pc:sldChg chg="addSp modSp add mod modNotesTx">
        <pc:chgData name="Crowell, Christine Ngozika" userId="ba2ebc4e-121d-436e-b838-393769e3dae1" providerId="ADAL" clId="{D9583CB6-BE2E-40BD-AA58-C99DC4F394DD}" dt="2024-04-01T16:39:04.445" v="1076"/>
        <pc:sldMkLst>
          <pc:docMk/>
          <pc:sldMk cId="3572995426" sldId="2591"/>
        </pc:sldMkLst>
        <pc:spChg chg="mod">
          <ac:chgData name="Crowell, Christine Ngozika" userId="ba2ebc4e-121d-436e-b838-393769e3dae1" providerId="ADAL" clId="{D9583CB6-BE2E-40BD-AA58-C99DC4F394DD}" dt="2024-04-01T16:38:46.260" v="1075" actId="1076"/>
          <ac:spMkLst>
            <pc:docMk/>
            <pc:sldMk cId="3572995426" sldId="2591"/>
            <ac:spMk id="3" creationId="{62DED28A-E43F-624A-A984-7387AEF95DA1}"/>
          </ac:spMkLst>
        </pc:spChg>
        <pc:spChg chg="mod">
          <ac:chgData name="Crowell, Christine Ngozika" userId="ba2ebc4e-121d-436e-b838-393769e3dae1" providerId="ADAL" clId="{D9583CB6-BE2E-40BD-AA58-C99DC4F394DD}" dt="2024-04-01T16:37:31.918" v="1061"/>
          <ac:spMkLst>
            <pc:docMk/>
            <pc:sldMk cId="3572995426" sldId="2591"/>
            <ac:spMk id="5" creationId="{B0A1D582-CE3A-4649-875D-172F7973E1E9}"/>
          </ac:spMkLst>
        </pc:spChg>
        <pc:picChg chg="add mod">
          <ac:chgData name="Crowell, Christine Ngozika" userId="ba2ebc4e-121d-436e-b838-393769e3dae1" providerId="ADAL" clId="{D9583CB6-BE2E-40BD-AA58-C99DC4F394DD}" dt="2024-04-01T16:38:37.173" v="1073" actId="14100"/>
          <ac:picMkLst>
            <pc:docMk/>
            <pc:sldMk cId="3572995426" sldId="2591"/>
            <ac:picMk id="5122" creationId="{8FA8898C-3B44-632B-C7C9-91C746905B87}"/>
          </ac:picMkLst>
        </pc:picChg>
      </pc:sldChg>
      <pc:sldChg chg="addSp delSp modSp add mod ord modNotesTx">
        <pc:chgData name="Crowell, Christine Ngozika" userId="ba2ebc4e-121d-436e-b838-393769e3dae1" providerId="ADAL" clId="{D9583CB6-BE2E-40BD-AA58-C99DC4F394DD}" dt="2024-04-01T16:12:44.267" v="938" actId="20577"/>
        <pc:sldMkLst>
          <pc:docMk/>
          <pc:sldMk cId="808478593" sldId="2592"/>
        </pc:sldMkLst>
        <pc:spChg chg="del">
          <ac:chgData name="Crowell, Christine Ngozika" userId="ba2ebc4e-121d-436e-b838-393769e3dae1" providerId="ADAL" clId="{D9583CB6-BE2E-40BD-AA58-C99DC4F394DD}" dt="2024-03-29T17:02:58.757" v="517" actId="478"/>
          <ac:spMkLst>
            <pc:docMk/>
            <pc:sldMk cId="808478593" sldId="2592"/>
            <ac:spMk id="3" creationId="{62DED28A-E43F-624A-A984-7387AEF95DA1}"/>
          </ac:spMkLst>
        </pc:spChg>
        <pc:spChg chg="mod ord">
          <ac:chgData name="Crowell, Christine Ngozika" userId="ba2ebc4e-121d-436e-b838-393769e3dae1" providerId="ADAL" clId="{D9583CB6-BE2E-40BD-AA58-C99DC4F394DD}" dt="2024-04-01T16:12:44.267" v="938" actId="20577"/>
          <ac:spMkLst>
            <pc:docMk/>
            <pc:sldMk cId="808478593" sldId="2592"/>
            <ac:spMk id="5" creationId="{B0A1D582-CE3A-4649-875D-172F7973E1E9}"/>
          </ac:spMkLst>
        </pc:spChg>
        <pc:spChg chg="add del">
          <ac:chgData name="Crowell, Christine Ngozika" userId="ba2ebc4e-121d-436e-b838-393769e3dae1" providerId="ADAL" clId="{D9583CB6-BE2E-40BD-AA58-C99DC4F394DD}" dt="2024-03-29T17:05:08.302" v="542" actId="26606"/>
          <ac:spMkLst>
            <pc:docMk/>
            <pc:sldMk cId="808478593" sldId="2592"/>
            <ac:spMk id="6" creationId="{17D751E4-08B7-4149-8D0E-A834DB285CE9}"/>
          </ac:spMkLst>
        </pc:spChg>
        <pc:spChg chg="add del mod">
          <ac:chgData name="Crowell, Christine Ngozika" userId="ba2ebc4e-121d-436e-b838-393769e3dae1" providerId="ADAL" clId="{D9583CB6-BE2E-40BD-AA58-C99DC4F394DD}" dt="2024-03-29T17:03:04.970" v="518" actId="478"/>
          <ac:spMkLst>
            <pc:docMk/>
            <pc:sldMk cId="808478593" sldId="2592"/>
            <ac:spMk id="8" creationId="{6994061B-856E-A92C-4CD4-CCD040976E4B}"/>
          </ac:spMkLst>
        </pc:spChg>
        <pc:spChg chg="add del">
          <ac:chgData name="Crowell, Christine Ngozika" userId="ba2ebc4e-121d-436e-b838-393769e3dae1" providerId="ADAL" clId="{D9583CB6-BE2E-40BD-AA58-C99DC4F394DD}" dt="2024-03-29T17:05:08.302" v="542" actId="26606"/>
          <ac:spMkLst>
            <pc:docMk/>
            <pc:sldMk cId="808478593" sldId="2592"/>
            <ac:spMk id="15" creationId="{F349FBB4-55C1-82E8-5BE0-F71CCCAABB27}"/>
          </ac:spMkLst>
        </pc:spChg>
        <pc:picChg chg="add del mod">
          <ac:chgData name="Crowell, Christine Ngozika" userId="ba2ebc4e-121d-436e-b838-393769e3dae1" providerId="ADAL" clId="{D9583CB6-BE2E-40BD-AA58-C99DC4F394DD}" dt="2024-03-29T17:03:42.146" v="537" actId="478"/>
          <ac:picMkLst>
            <pc:docMk/>
            <pc:sldMk cId="808478593" sldId="2592"/>
            <ac:picMk id="4" creationId="{51349184-C7E4-3A5F-4E7F-4747289A1694}"/>
          </ac:picMkLst>
        </pc:picChg>
        <pc:picChg chg="add mod modCrop">
          <ac:chgData name="Crowell, Christine Ngozika" userId="ba2ebc4e-121d-436e-b838-393769e3dae1" providerId="ADAL" clId="{D9583CB6-BE2E-40BD-AA58-C99DC4F394DD}" dt="2024-03-29T17:05:58.233" v="551" actId="1076"/>
          <ac:picMkLst>
            <pc:docMk/>
            <pc:sldMk cId="808478593" sldId="2592"/>
            <ac:picMk id="10" creationId="{FCFD69B1-A1AA-84A0-02AC-348C5CE4AF6D}"/>
          </ac:picMkLst>
        </pc:picChg>
      </pc:sldChg>
      <pc:sldChg chg="modSp add mod modNotesTx">
        <pc:chgData name="Crowell, Christine Ngozika" userId="ba2ebc4e-121d-436e-b838-393769e3dae1" providerId="ADAL" clId="{D9583CB6-BE2E-40BD-AA58-C99DC4F394DD}" dt="2024-04-01T16:56:42.466" v="1112" actId="20577"/>
        <pc:sldMkLst>
          <pc:docMk/>
          <pc:sldMk cId="1956881931" sldId="2593"/>
        </pc:sldMkLst>
        <pc:spChg chg="mod">
          <ac:chgData name="Crowell, Christine Ngozika" userId="ba2ebc4e-121d-436e-b838-393769e3dae1" providerId="ADAL" clId="{D9583CB6-BE2E-40BD-AA58-C99DC4F394DD}" dt="2024-04-01T16:56:42.466" v="1112" actId="20577"/>
          <ac:spMkLst>
            <pc:docMk/>
            <pc:sldMk cId="1956881931" sldId="2593"/>
            <ac:spMk id="3" creationId="{62DED28A-E43F-624A-A984-7387AEF95DA1}"/>
          </ac:spMkLst>
        </pc:spChg>
        <pc:spChg chg="mod">
          <ac:chgData name="Crowell, Christine Ngozika" userId="ba2ebc4e-121d-436e-b838-393769e3dae1" providerId="ADAL" clId="{D9583CB6-BE2E-40BD-AA58-C99DC4F394DD}" dt="2024-04-01T16:39:28.718" v="1077"/>
          <ac:spMkLst>
            <pc:docMk/>
            <pc:sldMk cId="1956881931" sldId="2593"/>
            <ac:spMk id="5" creationId="{B0A1D582-CE3A-4649-875D-172F7973E1E9}"/>
          </ac:spMkLst>
        </pc:spChg>
      </pc:sldChg>
      <pc:sldChg chg="modSp add mod modNotesTx">
        <pc:chgData name="Crowell, Christine Ngozika" userId="ba2ebc4e-121d-436e-b838-393769e3dae1" providerId="ADAL" clId="{D9583CB6-BE2E-40BD-AA58-C99DC4F394DD}" dt="2024-04-01T17:00:58.698" v="1203"/>
        <pc:sldMkLst>
          <pc:docMk/>
          <pc:sldMk cId="2571281676" sldId="2594"/>
        </pc:sldMkLst>
        <pc:spChg chg="mod">
          <ac:chgData name="Crowell, Christine Ngozika" userId="ba2ebc4e-121d-436e-b838-393769e3dae1" providerId="ADAL" clId="{D9583CB6-BE2E-40BD-AA58-C99DC4F394DD}" dt="2024-04-01T17:00:40.564" v="1202" actId="947"/>
          <ac:spMkLst>
            <pc:docMk/>
            <pc:sldMk cId="2571281676" sldId="2594"/>
            <ac:spMk id="3" creationId="{62DED28A-E43F-624A-A984-7387AEF95DA1}"/>
          </ac:spMkLst>
        </pc:spChg>
        <pc:spChg chg="mod">
          <ac:chgData name="Crowell, Christine Ngozika" userId="ba2ebc4e-121d-436e-b838-393769e3dae1" providerId="ADAL" clId="{D9583CB6-BE2E-40BD-AA58-C99DC4F394DD}" dt="2024-04-01T16:57:38.979" v="1166" actId="20577"/>
          <ac:spMkLst>
            <pc:docMk/>
            <pc:sldMk cId="2571281676" sldId="2594"/>
            <ac:spMk id="5" creationId="{B0A1D582-CE3A-4649-875D-172F7973E1E9}"/>
          </ac:spMkLst>
        </pc:spChg>
      </pc:sldChg>
      <pc:sldChg chg="modSp add mod">
        <pc:chgData name="Crowell, Christine Ngozika" userId="ba2ebc4e-121d-436e-b838-393769e3dae1" providerId="ADAL" clId="{D9583CB6-BE2E-40BD-AA58-C99DC4F394DD}" dt="2024-04-01T17:03:37.879" v="1211" actId="255"/>
        <pc:sldMkLst>
          <pc:docMk/>
          <pc:sldMk cId="2007271212" sldId="2595"/>
        </pc:sldMkLst>
        <pc:spChg chg="mod">
          <ac:chgData name="Crowell, Christine Ngozika" userId="ba2ebc4e-121d-436e-b838-393769e3dae1" providerId="ADAL" clId="{D9583CB6-BE2E-40BD-AA58-C99DC4F394DD}" dt="2024-04-01T17:03:37.879" v="1211" actId="255"/>
          <ac:spMkLst>
            <pc:docMk/>
            <pc:sldMk cId="2007271212" sldId="2595"/>
            <ac:spMk id="3" creationId="{62DED28A-E43F-624A-A984-7387AEF95DA1}"/>
          </ac:spMkLst>
        </pc:spChg>
        <pc:spChg chg="mod">
          <ac:chgData name="Crowell, Christine Ngozika" userId="ba2ebc4e-121d-436e-b838-393769e3dae1" providerId="ADAL" clId="{D9583CB6-BE2E-40BD-AA58-C99DC4F394DD}" dt="2024-04-01T17:03:25.607" v="1208" actId="20577"/>
          <ac:spMkLst>
            <pc:docMk/>
            <pc:sldMk cId="2007271212" sldId="2595"/>
            <ac:spMk id="5" creationId="{B0A1D582-CE3A-4649-875D-172F7973E1E9}"/>
          </ac:spMkLst>
        </pc:spChg>
      </pc:sldChg>
      <pc:sldChg chg="addSp delSp modSp add mod modClrScheme chgLayout modNotesTx">
        <pc:chgData name="Crowell, Christine Ngozika" userId="ba2ebc4e-121d-436e-b838-393769e3dae1" providerId="ADAL" clId="{D9583CB6-BE2E-40BD-AA58-C99DC4F394DD}" dt="2024-04-01T17:17:53.504" v="1562" actId="20577"/>
        <pc:sldMkLst>
          <pc:docMk/>
          <pc:sldMk cId="4176074385" sldId="2596"/>
        </pc:sldMkLst>
        <pc:spChg chg="mod ord">
          <ac:chgData name="Crowell, Christine Ngozika" userId="ba2ebc4e-121d-436e-b838-393769e3dae1" providerId="ADAL" clId="{D9583CB6-BE2E-40BD-AA58-C99DC4F394DD}" dt="2024-04-01T17:13:41.229" v="1372" actId="1076"/>
          <ac:spMkLst>
            <pc:docMk/>
            <pc:sldMk cId="4176074385" sldId="2596"/>
            <ac:spMk id="3" creationId="{62DED28A-E43F-624A-A984-7387AEF95DA1}"/>
          </ac:spMkLst>
        </pc:spChg>
        <pc:spChg chg="mod ord">
          <ac:chgData name="Crowell, Christine Ngozika" userId="ba2ebc4e-121d-436e-b838-393769e3dae1" providerId="ADAL" clId="{D9583CB6-BE2E-40BD-AA58-C99DC4F394DD}" dt="2024-04-01T17:13:33.371" v="1370" actId="26606"/>
          <ac:spMkLst>
            <pc:docMk/>
            <pc:sldMk cId="4176074385" sldId="2596"/>
            <ac:spMk id="5" creationId="{B0A1D582-CE3A-4649-875D-172F7973E1E9}"/>
          </ac:spMkLst>
        </pc:spChg>
        <pc:spChg chg="del">
          <ac:chgData name="Crowell, Christine Ngozika" userId="ba2ebc4e-121d-436e-b838-393769e3dae1" providerId="ADAL" clId="{D9583CB6-BE2E-40BD-AA58-C99DC4F394DD}" dt="2024-04-01T17:13:33.371" v="1370" actId="26606"/>
          <ac:spMkLst>
            <pc:docMk/>
            <pc:sldMk cId="4176074385" sldId="2596"/>
            <ac:spMk id="6" creationId="{17D751E4-08B7-4149-8D0E-A834DB285CE9}"/>
          </ac:spMkLst>
        </pc:spChg>
        <pc:spChg chg="add mod">
          <ac:chgData name="Crowell, Christine Ngozika" userId="ba2ebc4e-121d-436e-b838-393769e3dae1" providerId="ADAL" clId="{D9583CB6-BE2E-40BD-AA58-C99DC4F394DD}" dt="2024-04-01T17:13:33.371" v="1370" actId="26606"/>
          <ac:spMkLst>
            <pc:docMk/>
            <pc:sldMk cId="4176074385" sldId="2596"/>
            <ac:spMk id="6151" creationId="{62F2E99C-94A3-8328-BB82-E7491589F157}"/>
          </ac:spMkLst>
        </pc:spChg>
        <pc:picChg chg="add mod">
          <ac:chgData name="Crowell, Christine Ngozika" userId="ba2ebc4e-121d-436e-b838-393769e3dae1" providerId="ADAL" clId="{D9583CB6-BE2E-40BD-AA58-C99DC4F394DD}" dt="2024-04-01T17:13:44.570" v="1373" actId="14100"/>
          <ac:picMkLst>
            <pc:docMk/>
            <pc:sldMk cId="4176074385" sldId="2596"/>
            <ac:picMk id="6146" creationId="{69BF568B-0BE1-2643-370C-EEAEF56D4E51}"/>
          </ac:picMkLst>
        </pc:picChg>
      </pc:sldChg>
      <pc:sldChg chg="addSp delSp modSp add mod modClrScheme chgLayout modNotesTx">
        <pc:chgData name="Crowell, Christine Ngozika" userId="ba2ebc4e-121d-436e-b838-393769e3dae1" providerId="ADAL" clId="{D9583CB6-BE2E-40BD-AA58-C99DC4F394DD}" dt="2024-04-01T17:26:53.283" v="1633" actId="20577"/>
        <pc:sldMkLst>
          <pc:docMk/>
          <pc:sldMk cId="574016018" sldId="2597"/>
        </pc:sldMkLst>
        <pc:spChg chg="mod">
          <ac:chgData name="Crowell, Christine Ngozika" userId="ba2ebc4e-121d-436e-b838-393769e3dae1" providerId="ADAL" clId="{D9583CB6-BE2E-40BD-AA58-C99DC4F394DD}" dt="2024-04-01T17:25:04.392" v="1579" actId="26606"/>
          <ac:spMkLst>
            <pc:docMk/>
            <pc:sldMk cId="574016018" sldId="2597"/>
            <ac:spMk id="3" creationId="{62DED28A-E43F-624A-A984-7387AEF95DA1}"/>
          </ac:spMkLst>
        </pc:spChg>
        <pc:spChg chg="mod ord">
          <ac:chgData name="Crowell, Christine Ngozika" userId="ba2ebc4e-121d-436e-b838-393769e3dae1" providerId="ADAL" clId="{D9583CB6-BE2E-40BD-AA58-C99DC4F394DD}" dt="2024-04-01T17:25:04.392" v="1579" actId="26606"/>
          <ac:spMkLst>
            <pc:docMk/>
            <pc:sldMk cId="574016018" sldId="2597"/>
            <ac:spMk id="5" creationId="{B0A1D582-CE3A-4649-875D-172F7973E1E9}"/>
          </ac:spMkLst>
        </pc:spChg>
        <pc:spChg chg="del">
          <ac:chgData name="Crowell, Christine Ngozika" userId="ba2ebc4e-121d-436e-b838-393769e3dae1" providerId="ADAL" clId="{D9583CB6-BE2E-40BD-AA58-C99DC4F394DD}" dt="2024-04-01T17:25:04.392" v="1579" actId="26606"/>
          <ac:spMkLst>
            <pc:docMk/>
            <pc:sldMk cId="574016018" sldId="2597"/>
            <ac:spMk id="6" creationId="{17D751E4-08B7-4149-8D0E-A834DB285CE9}"/>
          </ac:spMkLst>
        </pc:spChg>
        <pc:spChg chg="add mod">
          <ac:chgData name="Crowell, Christine Ngozika" userId="ba2ebc4e-121d-436e-b838-393769e3dae1" providerId="ADAL" clId="{D9583CB6-BE2E-40BD-AA58-C99DC4F394DD}" dt="2024-04-01T17:25:04.392" v="1579" actId="26606"/>
          <ac:spMkLst>
            <pc:docMk/>
            <pc:sldMk cId="574016018" sldId="2597"/>
            <ac:spMk id="11" creationId="{C22AD346-70C9-AD2B-4C76-8747EBAFF2C6}"/>
          </ac:spMkLst>
        </pc:spChg>
        <pc:picChg chg="add mod">
          <ac:chgData name="Crowell, Christine Ngozika" userId="ba2ebc4e-121d-436e-b838-393769e3dae1" providerId="ADAL" clId="{D9583CB6-BE2E-40BD-AA58-C99DC4F394DD}" dt="2024-04-01T17:25:37.654" v="1586" actId="207"/>
          <ac:picMkLst>
            <pc:docMk/>
            <pc:sldMk cId="574016018" sldId="2597"/>
            <ac:picMk id="4" creationId="{8AC9CB48-108B-8936-8FA5-9D96ABCA9453}"/>
          </ac:picMkLst>
        </pc:picChg>
      </pc:sldChg>
      <pc:sldChg chg="add del">
        <pc:chgData name="Crowell, Christine Ngozika" userId="ba2ebc4e-121d-436e-b838-393769e3dae1" providerId="ADAL" clId="{D9583CB6-BE2E-40BD-AA58-C99DC4F394DD}" dt="2024-03-29T16:54:43.449" v="505" actId="2696"/>
        <pc:sldMkLst>
          <pc:docMk/>
          <pc:sldMk cId="723815285" sldId="2598"/>
        </pc:sldMkLst>
      </pc:sldChg>
      <pc:sldChg chg="addSp delSp modSp add mod modClrScheme chgLayout modNotesTx">
        <pc:chgData name="Crowell, Christine Ngozika" userId="ba2ebc4e-121d-436e-b838-393769e3dae1" providerId="ADAL" clId="{D9583CB6-BE2E-40BD-AA58-C99DC4F394DD}" dt="2024-04-01T17:29:32.332" v="1653" actId="1076"/>
        <pc:sldMkLst>
          <pc:docMk/>
          <pc:sldMk cId="824691717" sldId="2598"/>
        </pc:sldMkLst>
        <pc:spChg chg="del">
          <ac:chgData name="Crowell, Christine Ngozika" userId="ba2ebc4e-121d-436e-b838-393769e3dae1" providerId="ADAL" clId="{D9583CB6-BE2E-40BD-AA58-C99DC4F394DD}" dt="2024-04-01T17:28:12.315" v="1637" actId="478"/>
          <ac:spMkLst>
            <pc:docMk/>
            <pc:sldMk cId="824691717" sldId="2598"/>
            <ac:spMk id="3" creationId="{62DED28A-E43F-624A-A984-7387AEF95DA1}"/>
          </ac:spMkLst>
        </pc:spChg>
        <pc:spChg chg="add del mod">
          <ac:chgData name="Crowell, Christine Ngozika" userId="ba2ebc4e-121d-436e-b838-393769e3dae1" providerId="ADAL" clId="{D9583CB6-BE2E-40BD-AA58-C99DC4F394DD}" dt="2024-04-01T17:28:14.186" v="1638" actId="478"/>
          <ac:spMkLst>
            <pc:docMk/>
            <pc:sldMk cId="824691717" sldId="2598"/>
            <ac:spMk id="4" creationId="{13FC96B8-0359-F3C4-67C5-A40608A6A516}"/>
          </ac:spMkLst>
        </pc:spChg>
        <pc:spChg chg="mod ord">
          <ac:chgData name="Crowell, Christine Ngozika" userId="ba2ebc4e-121d-436e-b838-393769e3dae1" providerId="ADAL" clId="{D9583CB6-BE2E-40BD-AA58-C99DC4F394DD}" dt="2024-04-01T17:28:20.491" v="1640" actId="26606"/>
          <ac:spMkLst>
            <pc:docMk/>
            <pc:sldMk cId="824691717" sldId="2598"/>
            <ac:spMk id="5" creationId="{B0A1D582-CE3A-4649-875D-172F7973E1E9}"/>
          </ac:spMkLst>
        </pc:spChg>
        <pc:spChg chg="del">
          <ac:chgData name="Crowell, Christine Ngozika" userId="ba2ebc4e-121d-436e-b838-393769e3dae1" providerId="ADAL" clId="{D9583CB6-BE2E-40BD-AA58-C99DC4F394DD}" dt="2024-04-01T17:28:20.491" v="1640" actId="26606"/>
          <ac:spMkLst>
            <pc:docMk/>
            <pc:sldMk cId="824691717" sldId="2598"/>
            <ac:spMk id="6" creationId="{17D751E4-08B7-4149-8D0E-A834DB285CE9}"/>
          </ac:spMkLst>
        </pc:spChg>
        <pc:spChg chg="add mod">
          <ac:chgData name="Crowell, Christine Ngozika" userId="ba2ebc4e-121d-436e-b838-393769e3dae1" providerId="ADAL" clId="{D9583CB6-BE2E-40BD-AA58-C99DC4F394DD}" dt="2024-04-01T17:29:13.354" v="1647" actId="1076"/>
          <ac:spMkLst>
            <pc:docMk/>
            <pc:sldMk cId="824691717" sldId="2598"/>
            <ac:spMk id="8" creationId="{3AD5007D-5BA8-8577-BD29-232D95729BC1}"/>
          </ac:spMkLst>
        </pc:spChg>
        <pc:spChg chg="add del mod">
          <ac:chgData name="Crowell, Christine Ngozika" userId="ba2ebc4e-121d-436e-b838-393769e3dae1" providerId="ADAL" clId="{D9583CB6-BE2E-40BD-AA58-C99DC4F394DD}" dt="2024-04-01T17:28:28.876" v="1641"/>
          <ac:spMkLst>
            <pc:docMk/>
            <pc:sldMk cId="824691717" sldId="2598"/>
            <ac:spMk id="7175" creationId="{9472877C-6647-7FFC-3985-3873EEE63891}"/>
          </ac:spMkLst>
        </pc:spChg>
        <pc:spChg chg="add mod">
          <ac:chgData name="Crowell, Christine Ngozika" userId="ba2ebc4e-121d-436e-b838-393769e3dae1" providerId="ADAL" clId="{D9583CB6-BE2E-40BD-AA58-C99DC4F394DD}" dt="2024-04-01T17:28:20.491" v="1640" actId="26606"/>
          <ac:spMkLst>
            <pc:docMk/>
            <pc:sldMk cId="824691717" sldId="2598"/>
            <ac:spMk id="7177" creationId="{7DE90CC3-A6AE-D0F6-D018-26A3D231AED4}"/>
          </ac:spMkLst>
        </pc:spChg>
        <pc:picChg chg="add mod">
          <ac:chgData name="Crowell, Christine Ngozika" userId="ba2ebc4e-121d-436e-b838-393769e3dae1" providerId="ADAL" clId="{D9583CB6-BE2E-40BD-AA58-C99DC4F394DD}" dt="2024-04-01T17:29:30.812" v="1652" actId="1076"/>
          <ac:picMkLst>
            <pc:docMk/>
            <pc:sldMk cId="824691717" sldId="2598"/>
            <ac:picMk id="7170" creationId="{B48E8C90-9CC7-0177-882D-DDAB3A97152E}"/>
          </ac:picMkLst>
        </pc:picChg>
        <pc:picChg chg="add mod">
          <ac:chgData name="Crowell, Christine Ngozika" userId="ba2ebc4e-121d-436e-b838-393769e3dae1" providerId="ADAL" clId="{D9583CB6-BE2E-40BD-AA58-C99DC4F394DD}" dt="2024-04-01T17:29:32.332" v="1653" actId="1076"/>
          <ac:picMkLst>
            <pc:docMk/>
            <pc:sldMk cId="824691717" sldId="2598"/>
            <ac:picMk id="7172" creationId="{B08E40AC-DE4E-7DA5-F6FE-3E4294AE0DD6}"/>
          </ac:picMkLst>
        </pc:picChg>
      </pc:sldChg>
      <pc:sldChg chg="addSp delSp modSp add mod">
        <pc:chgData name="Crowell, Christine Ngozika" userId="ba2ebc4e-121d-436e-b838-393769e3dae1" providerId="ADAL" clId="{D9583CB6-BE2E-40BD-AA58-C99DC4F394DD}" dt="2024-04-01T17:45:12.840" v="1986" actId="14100"/>
        <pc:sldMkLst>
          <pc:docMk/>
          <pc:sldMk cId="1393625584" sldId="2599"/>
        </pc:sldMkLst>
        <pc:spChg chg="del mod">
          <ac:chgData name="Crowell, Christine Ngozika" userId="ba2ebc4e-121d-436e-b838-393769e3dae1" providerId="ADAL" clId="{D9583CB6-BE2E-40BD-AA58-C99DC4F394DD}" dt="2024-04-01T17:44:45.799" v="1983"/>
          <ac:spMkLst>
            <pc:docMk/>
            <pc:sldMk cId="1393625584" sldId="2599"/>
            <ac:spMk id="3" creationId="{62DED28A-E43F-624A-A984-7387AEF95DA1}"/>
          </ac:spMkLst>
        </pc:spChg>
        <pc:spChg chg="mod">
          <ac:chgData name="Crowell, Christine Ngozika" userId="ba2ebc4e-121d-436e-b838-393769e3dae1" providerId="ADAL" clId="{D9583CB6-BE2E-40BD-AA58-C99DC4F394DD}" dt="2024-04-01T17:45:06.804" v="1984"/>
          <ac:spMkLst>
            <pc:docMk/>
            <pc:sldMk cId="1393625584" sldId="2599"/>
            <ac:spMk id="5" creationId="{B0A1D582-CE3A-4649-875D-172F7973E1E9}"/>
          </ac:spMkLst>
        </pc:spChg>
        <pc:picChg chg="add mod">
          <ac:chgData name="Crowell, Christine Ngozika" userId="ba2ebc4e-121d-436e-b838-393769e3dae1" providerId="ADAL" clId="{D9583CB6-BE2E-40BD-AA58-C99DC4F394DD}" dt="2024-04-01T17:45:12.840" v="1986" actId="14100"/>
          <ac:picMkLst>
            <pc:docMk/>
            <pc:sldMk cId="1393625584" sldId="2599"/>
            <ac:picMk id="8194" creationId="{D8CB7002-4EBB-1C55-9343-A8A74E32AFCE}"/>
          </ac:picMkLst>
        </pc:picChg>
      </pc:sldChg>
      <pc:sldChg chg="modSp add mod modNotesTx">
        <pc:chgData name="Crowell, Christine Ngozika" userId="ba2ebc4e-121d-436e-b838-393769e3dae1" providerId="ADAL" clId="{D9583CB6-BE2E-40BD-AA58-C99DC4F394DD}" dt="2024-04-01T17:48:21.764" v="2009" actId="113"/>
        <pc:sldMkLst>
          <pc:docMk/>
          <pc:sldMk cId="472074664" sldId="2600"/>
        </pc:sldMkLst>
        <pc:spChg chg="mod">
          <ac:chgData name="Crowell, Christine Ngozika" userId="ba2ebc4e-121d-436e-b838-393769e3dae1" providerId="ADAL" clId="{D9583CB6-BE2E-40BD-AA58-C99DC4F394DD}" dt="2024-04-01T17:48:21.764" v="2009" actId="113"/>
          <ac:spMkLst>
            <pc:docMk/>
            <pc:sldMk cId="472074664" sldId="2600"/>
            <ac:spMk id="3" creationId="{62DED28A-E43F-624A-A984-7387AEF95DA1}"/>
          </ac:spMkLst>
        </pc:spChg>
        <pc:spChg chg="mod">
          <ac:chgData name="Crowell, Christine Ngozika" userId="ba2ebc4e-121d-436e-b838-393769e3dae1" providerId="ADAL" clId="{D9583CB6-BE2E-40BD-AA58-C99DC4F394DD}" dt="2024-04-01T17:45:43.886" v="1987"/>
          <ac:spMkLst>
            <pc:docMk/>
            <pc:sldMk cId="472074664" sldId="2600"/>
            <ac:spMk id="5" creationId="{B0A1D582-CE3A-4649-875D-172F7973E1E9}"/>
          </ac:spMkLst>
        </pc:spChg>
      </pc:sldChg>
      <pc:sldChg chg="modSp add mod modNotesTx">
        <pc:chgData name="Crowell, Christine Ngozika" userId="ba2ebc4e-121d-436e-b838-393769e3dae1" providerId="ADAL" clId="{D9583CB6-BE2E-40BD-AA58-C99DC4F394DD}" dt="2024-04-01T17:52:25.903" v="2049"/>
        <pc:sldMkLst>
          <pc:docMk/>
          <pc:sldMk cId="1238617724" sldId="2601"/>
        </pc:sldMkLst>
        <pc:spChg chg="mod">
          <ac:chgData name="Crowell, Christine Ngozika" userId="ba2ebc4e-121d-436e-b838-393769e3dae1" providerId="ADAL" clId="{D9583CB6-BE2E-40BD-AA58-C99DC4F394DD}" dt="2024-04-01T17:52:00.266" v="2048" actId="255"/>
          <ac:spMkLst>
            <pc:docMk/>
            <pc:sldMk cId="1238617724" sldId="2601"/>
            <ac:spMk id="3" creationId="{62DED28A-E43F-624A-A984-7387AEF95DA1}"/>
          </ac:spMkLst>
        </pc:spChg>
        <pc:spChg chg="mod">
          <ac:chgData name="Crowell, Christine Ngozika" userId="ba2ebc4e-121d-436e-b838-393769e3dae1" providerId="ADAL" clId="{D9583CB6-BE2E-40BD-AA58-C99DC4F394DD}" dt="2024-04-01T17:49:52.812" v="2010"/>
          <ac:spMkLst>
            <pc:docMk/>
            <pc:sldMk cId="1238617724" sldId="2601"/>
            <ac:spMk id="5" creationId="{B0A1D582-CE3A-4649-875D-172F7973E1E9}"/>
          </ac:spMkLst>
        </pc:spChg>
      </pc:sldChg>
      <pc:sldChg chg="addSp delSp modSp add mod modAnim modNotesTx">
        <pc:chgData name="Crowell, Christine Ngozika" userId="ba2ebc4e-121d-436e-b838-393769e3dae1" providerId="ADAL" clId="{D9583CB6-BE2E-40BD-AA58-C99DC4F394DD}" dt="2024-04-02T13:39:58.776" v="3214" actId="1076"/>
        <pc:sldMkLst>
          <pc:docMk/>
          <pc:sldMk cId="1807418359" sldId="2602"/>
        </pc:sldMkLst>
        <pc:spChg chg="del mod">
          <ac:chgData name="Crowell, Christine Ngozika" userId="ba2ebc4e-121d-436e-b838-393769e3dae1" providerId="ADAL" clId="{D9583CB6-BE2E-40BD-AA58-C99DC4F394DD}" dt="2024-04-01T17:57:10.986" v="2090" actId="1957"/>
          <ac:spMkLst>
            <pc:docMk/>
            <pc:sldMk cId="1807418359" sldId="2602"/>
            <ac:spMk id="3" creationId="{62DED28A-E43F-624A-A984-7387AEF95DA1}"/>
          </ac:spMkLst>
        </pc:spChg>
        <pc:spChg chg="mod">
          <ac:chgData name="Crowell, Christine Ngozika" userId="ba2ebc4e-121d-436e-b838-393769e3dae1" providerId="ADAL" clId="{D9583CB6-BE2E-40BD-AA58-C99DC4F394DD}" dt="2024-04-01T17:53:05.600" v="2073" actId="20577"/>
          <ac:spMkLst>
            <pc:docMk/>
            <pc:sldMk cId="1807418359" sldId="2602"/>
            <ac:spMk id="5" creationId="{B0A1D582-CE3A-4649-875D-172F7973E1E9}"/>
          </ac:spMkLst>
        </pc:spChg>
        <pc:spChg chg="add del mod">
          <ac:chgData name="Crowell, Christine Ngozika" userId="ba2ebc4e-121d-436e-b838-393769e3dae1" providerId="ADAL" clId="{D9583CB6-BE2E-40BD-AA58-C99DC4F394DD}" dt="2024-04-02T13:39:49.698" v="3212"/>
          <ac:spMkLst>
            <pc:docMk/>
            <pc:sldMk cId="1807418359" sldId="2602"/>
            <ac:spMk id="9" creationId="{BA04EA9E-D91C-DF5D-A8F3-66C8A1917FEF}"/>
          </ac:spMkLst>
        </pc:spChg>
        <pc:graphicFrameChg chg="add del mod">
          <ac:chgData name="Crowell, Christine Ngozika" userId="ba2ebc4e-121d-436e-b838-393769e3dae1" providerId="ADAL" clId="{D9583CB6-BE2E-40BD-AA58-C99DC4F394DD}" dt="2024-04-02T13:33:47.361" v="3211" actId="478"/>
          <ac:graphicFrameMkLst>
            <pc:docMk/>
            <pc:sldMk cId="1807418359" sldId="2602"/>
            <ac:graphicFrameMk id="7" creationId="{22437B2B-93C2-333C-E173-D9D54D362990}"/>
          </ac:graphicFrameMkLst>
        </pc:graphicFrameChg>
        <pc:picChg chg="add mod">
          <ac:chgData name="Crowell, Christine Ngozika" userId="ba2ebc4e-121d-436e-b838-393769e3dae1" providerId="ADAL" clId="{D9583CB6-BE2E-40BD-AA58-C99DC4F394DD}" dt="2024-04-02T13:39:58.776" v="3214" actId="1076"/>
          <ac:picMkLst>
            <pc:docMk/>
            <pc:sldMk cId="1807418359" sldId="2602"/>
            <ac:picMk id="10" creationId="{46D8A7E6-FD27-0361-5ACB-7463E06AF3DA}"/>
          </ac:picMkLst>
        </pc:picChg>
      </pc:sldChg>
      <pc:sldChg chg="addSp delSp modSp add mod modClrScheme chgLayout modNotesTx">
        <pc:chgData name="Crowell, Christine Ngozika" userId="ba2ebc4e-121d-436e-b838-393769e3dae1" providerId="ADAL" clId="{D9583CB6-BE2E-40BD-AA58-C99DC4F394DD}" dt="2024-04-01T18:19:49.886" v="2794" actId="20577"/>
        <pc:sldMkLst>
          <pc:docMk/>
          <pc:sldMk cId="2249696120" sldId="2603"/>
        </pc:sldMkLst>
        <pc:spChg chg="del mod ord">
          <ac:chgData name="Crowell, Christine Ngozika" userId="ba2ebc4e-121d-436e-b838-393769e3dae1" providerId="ADAL" clId="{D9583CB6-BE2E-40BD-AA58-C99DC4F394DD}" dt="2024-04-01T18:02:34.073" v="2125" actId="478"/>
          <ac:spMkLst>
            <pc:docMk/>
            <pc:sldMk cId="2249696120" sldId="2603"/>
            <ac:spMk id="3" creationId="{62DED28A-E43F-624A-A984-7387AEF95DA1}"/>
          </ac:spMkLst>
        </pc:spChg>
        <pc:spChg chg="add del mod">
          <ac:chgData name="Crowell, Christine Ngozika" userId="ba2ebc4e-121d-436e-b838-393769e3dae1" providerId="ADAL" clId="{D9583CB6-BE2E-40BD-AA58-C99DC4F394DD}" dt="2024-04-01T18:02:38.017" v="2126" actId="478"/>
          <ac:spMkLst>
            <pc:docMk/>
            <pc:sldMk cId="2249696120" sldId="2603"/>
            <ac:spMk id="4" creationId="{29A2C7D8-1F83-2790-7353-4C4A9D790C58}"/>
          </ac:spMkLst>
        </pc:spChg>
        <pc:spChg chg="mod ord">
          <ac:chgData name="Crowell, Christine Ngozika" userId="ba2ebc4e-121d-436e-b838-393769e3dae1" providerId="ADAL" clId="{D9583CB6-BE2E-40BD-AA58-C99DC4F394DD}" dt="2024-04-01T18:02:22.807" v="2120" actId="26606"/>
          <ac:spMkLst>
            <pc:docMk/>
            <pc:sldMk cId="2249696120" sldId="2603"/>
            <ac:spMk id="5" creationId="{B0A1D582-CE3A-4649-875D-172F7973E1E9}"/>
          </ac:spMkLst>
        </pc:spChg>
        <pc:spChg chg="del">
          <ac:chgData name="Crowell, Christine Ngozika" userId="ba2ebc4e-121d-436e-b838-393769e3dae1" providerId="ADAL" clId="{D9583CB6-BE2E-40BD-AA58-C99DC4F394DD}" dt="2024-04-01T18:01:12.248" v="2113" actId="26606"/>
          <ac:spMkLst>
            <pc:docMk/>
            <pc:sldMk cId="2249696120" sldId="2603"/>
            <ac:spMk id="6" creationId="{17D751E4-08B7-4149-8D0E-A834DB285CE9}"/>
          </ac:spMkLst>
        </pc:spChg>
        <pc:spChg chg="add">
          <ac:chgData name="Crowell, Christine Ngozika" userId="ba2ebc4e-121d-436e-b838-393769e3dae1" providerId="ADAL" clId="{D9583CB6-BE2E-40BD-AA58-C99DC4F394DD}" dt="2024-04-01T18:09:22.226" v="2190"/>
          <ac:spMkLst>
            <pc:docMk/>
            <pc:sldMk cId="2249696120" sldId="2603"/>
            <ac:spMk id="9" creationId="{3D90EFCC-F241-703F-FF20-1F55ECE73EB9}"/>
          </ac:spMkLst>
        </pc:spChg>
        <pc:spChg chg="add mod">
          <ac:chgData name="Crowell, Christine Ngozika" userId="ba2ebc4e-121d-436e-b838-393769e3dae1" providerId="ADAL" clId="{D9583CB6-BE2E-40BD-AA58-C99DC4F394DD}" dt="2024-04-01T18:09:26.299" v="2191"/>
          <ac:spMkLst>
            <pc:docMk/>
            <pc:sldMk cId="2249696120" sldId="2603"/>
            <ac:spMk id="10" creationId="{FACCFF2A-A598-981E-E784-C3F9ACBF3AD0}"/>
          </ac:spMkLst>
        </pc:spChg>
        <pc:spChg chg="add del mod">
          <ac:chgData name="Crowell, Christine Ngozika" userId="ba2ebc4e-121d-436e-b838-393769e3dae1" providerId="ADAL" clId="{D9583CB6-BE2E-40BD-AA58-C99DC4F394DD}" dt="2024-04-01T18:02:22.807" v="2120" actId="26606"/>
          <ac:spMkLst>
            <pc:docMk/>
            <pc:sldMk cId="2249696120" sldId="2603"/>
            <ac:spMk id="9223" creationId="{CD83F8C4-627E-F9D6-99F5-FC37A1F58399}"/>
          </ac:spMkLst>
        </pc:spChg>
        <pc:spChg chg="add del mod">
          <ac:chgData name="Crowell, Christine Ngozika" userId="ba2ebc4e-121d-436e-b838-393769e3dae1" providerId="ADAL" clId="{D9583CB6-BE2E-40BD-AA58-C99DC4F394DD}" dt="2024-04-01T18:02:22.807" v="2120" actId="26606"/>
          <ac:spMkLst>
            <pc:docMk/>
            <pc:sldMk cId="2249696120" sldId="2603"/>
            <ac:spMk id="9228" creationId="{AD0E7379-2971-7212-1D30-B94998E2868B}"/>
          </ac:spMkLst>
        </pc:spChg>
        <pc:spChg chg="add del mod">
          <ac:chgData name="Crowell, Christine Ngozika" userId="ba2ebc4e-121d-436e-b838-393769e3dae1" providerId="ADAL" clId="{D9583CB6-BE2E-40BD-AA58-C99DC4F394DD}" dt="2024-04-01T18:02:22.807" v="2120" actId="26606"/>
          <ac:spMkLst>
            <pc:docMk/>
            <pc:sldMk cId="2249696120" sldId="2603"/>
            <ac:spMk id="9230" creationId="{ECA72754-4B29-B15F-DDB6-E9E7AFD9EEB9}"/>
          </ac:spMkLst>
        </pc:spChg>
        <pc:picChg chg="add del mod">
          <ac:chgData name="Crowell, Christine Ngozika" userId="ba2ebc4e-121d-436e-b838-393769e3dae1" providerId="ADAL" clId="{D9583CB6-BE2E-40BD-AA58-C99DC4F394DD}" dt="2024-04-01T18:09:01.122" v="2189" actId="478"/>
          <ac:picMkLst>
            <pc:docMk/>
            <pc:sldMk cId="2249696120" sldId="2603"/>
            <ac:picMk id="8" creationId="{30689FC5-BD2F-D34E-D1A9-E498CDEF4D2C}"/>
          </ac:picMkLst>
        </pc:picChg>
        <pc:picChg chg="add mod modCrop">
          <ac:chgData name="Crowell, Christine Ngozika" userId="ba2ebc4e-121d-436e-b838-393769e3dae1" providerId="ADAL" clId="{D9583CB6-BE2E-40BD-AA58-C99DC4F394DD}" dt="2024-04-01T18:11:31.671" v="2198" actId="732"/>
          <ac:picMkLst>
            <pc:docMk/>
            <pc:sldMk cId="2249696120" sldId="2603"/>
            <ac:picMk id="12" creationId="{95F85FD8-4F5E-D56F-010A-BACF030A16BD}"/>
          </ac:picMkLst>
        </pc:picChg>
        <pc:picChg chg="add del mod ord">
          <ac:chgData name="Crowell, Christine Ngozika" userId="ba2ebc4e-121d-436e-b838-393769e3dae1" providerId="ADAL" clId="{D9583CB6-BE2E-40BD-AA58-C99DC4F394DD}" dt="2024-04-01T18:08:53.396" v="2183" actId="478"/>
          <ac:picMkLst>
            <pc:docMk/>
            <pc:sldMk cId="2249696120" sldId="2603"/>
            <ac:picMk id="9218" creationId="{36B25212-BD04-FF37-0D65-91B1473B18C0}"/>
          </ac:picMkLst>
        </pc:picChg>
        <pc:picChg chg="add del mod">
          <ac:chgData name="Crowell, Christine Ngozika" userId="ba2ebc4e-121d-436e-b838-393769e3dae1" providerId="ADAL" clId="{D9583CB6-BE2E-40BD-AA58-C99DC4F394DD}" dt="2024-04-01T18:11:15.677" v="2192" actId="478"/>
          <ac:picMkLst>
            <pc:docMk/>
            <pc:sldMk cId="2249696120" sldId="2603"/>
            <ac:picMk id="9220" creationId="{17BE3A1B-0E91-343F-DAF3-44466409A354}"/>
          </ac:picMkLst>
        </pc:picChg>
      </pc:sldChg>
      <pc:sldChg chg="modSp add mod modNotesTx">
        <pc:chgData name="Crowell, Christine Ngozika" userId="ba2ebc4e-121d-436e-b838-393769e3dae1" providerId="ADAL" clId="{D9583CB6-BE2E-40BD-AA58-C99DC4F394DD}" dt="2024-04-01T18:22:36.405" v="2813"/>
        <pc:sldMkLst>
          <pc:docMk/>
          <pc:sldMk cId="564609774" sldId="2604"/>
        </pc:sldMkLst>
        <pc:spChg chg="mod">
          <ac:chgData name="Crowell, Christine Ngozika" userId="ba2ebc4e-121d-436e-b838-393769e3dae1" providerId="ADAL" clId="{D9583CB6-BE2E-40BD-AA58-C99DC4F394DD}" dt="2024-04-01T18:22:15.104" v="2812" actId="207"/>
          <ac:spMkLst>
            <pc:docMk/>
            <pc:sldMk cId="564609774" sldId="2604"/>
            <ac:spMk id="3" creationId="{62DED28A-E43F-624A-A984-7387AEF95DA1}"/>
          </ac:spMkLst>
        </pc:spChg>
        <pc:spChg chg="mod">
          <ac:chgData name="Crowell, Christine Ngozika" userId="ba2ebc4e-121d-436e-b838-393769e3dae1" providerId="ADAL" clId="{D9583CB6-BE2E-40BD-AA58-C99DC4F394DD}" dt="2024-04-01T18:22:05.138" v="2811" actId="20577"/>
          <ac:spMkLst>
            <pc:docMk/>
            <pc:sldMk cId="564609774" sldId="2604"/>
            <ac:spMk id="5" creationId="{B0A1D582-CE3A-4649-875D-172F7973E1E9}"/>
          </ac:spMkLst>
        </pc:spChg>
      </pc:sldChg>
      <pc:sldChg chg="addSp delSp modSp add del mod modClrScheme chgLayout modNotesTx">
        <pc:chgData name="Crowell, Christine Ngozika" userId="ba2ebc4e-121d-436e-b838-393769e3dae1" providerId="ADAL" clId="{D9583CB6-BE2E-40BD-AA58-C99DC4F394DD}" dt="2024-04-01T18:30:37.057" v="2877" actId="2696"/>
        <pc:sldMkLst>
          <pc:docMk/>
          <pc:sldMk cId="1609770840" sldId="2605"/>
        </pc:sldMkLst>
        <pc:spChg chg="mod">
          <ac:chgData name="Crowell, Christine Ngozika" userId="ba2ebc4e-121d-436e-b838-393769e3dae1" providerId="ADAL" clId="{D9583CB6-BE2E-40BD-AA58-C99DC4F394DD}" dt="2024-04-01T18:25:50.774" v="2870" actId="26606"/>
          <ac:spMkLst>
            <pc:docMk/>
            <pc:sldMk cId="1609770840" sldId="2605"/>
            <ac:spMk id="3" creationId="{62DED28A-E43F-624A-A984-7387AEF95DA1}"/>
          </ac:spMkLst>
        </pc:spChg>
        <pc:spChg chg="mod ord">
          <ac:chgData name="Crowell, Christine Ngozika" userId="ba2ebc4e-121d-436e-b838-393769e3dae1" providerId="ADAL" clId="{D9583CB6-BE2E-40BD-AA58-C99DC4F394DD}" dt="2024-04-01T18:25:50.774" v="2870" actId="26606"/>
          <ac:spMkLst>
            <pc:docMk/>
            <pc:sldMk cId="1609770840" sldId="2605"/>
            <ac:spMk id="5" creationId="{B0A1D582-CE3A-4649-875D-172F7973E1E9}"/>
          </ac:spMkLst>
        </pc:spChg>
        <pc:spChg chg="del">
          <ac:chgData name="Crowell, Christine Ngozika" userId="ba2ebc4e-121d-436e-b838-393769e3dae1" providerId="ADAL" clId="{D9583CB6-BE2E-40BD-AA58-C99DC4F394DD}" dt="2024-04-01T18:25:50.774" v="2870" actId="26606"/>
          <ac:spMkLst>
            <pc:docMk/>
            <pc:sldMk cId="1609770840" sldId="2605"/>
            <ac:spMk id="6" creationId="{17D751E4-08B7-4149-8D0E-A834DB285CE9}"/>
          </ac:spMkLst>
        </pc:spChg>
        <pc:spChg chg="add mod">
          <ac:chgData name="Crowell, Christine Ngozika" userId="ba2ebc4e-121d-436e-b838-393769e3dae1" providerId="ADAL" clId="{D9583CB6-BE2E-40BD-AA58-C99DC4F394DD}" dt="2024-04-01T18:25:50.774" v="2870" actId="26606"/>
          <ac:spMkLst>
            <pc:docMk/>
            <pc:sldMk cId="1609770840" sldId="2605"/>
            <ac:spMk id="11" creationId="{DAAD62E9-4C3F-5984-1477-9B7AD319A231}"/>
          </ac:spMkLst>
        </pc:spChg>
        <pc:picChg chg="add mod">
          <ac:chgData name="Crowell, Christine Ngozika" userId="ba2ebc4e-121d-436e-b838-393769e3dae1" providerId="ADAL" clId="{D9583CB6-BE2E-40BD-AA58-C99DC4F394DD}" dt="2024-04-01T18:26:01.153" v="2872" actId="207"/>
          <ac:picMkLst>
            <pc:docMk/>
            <pc:sldMk cId="1609770840" sldId="2605"/>
            <ac:picMk id="4" creationId="{818214BC-9B20-1A4E-C942-04DE716D629B}"/>
          </ac:picMkLst>
        </pc:picChg>
      </pc:sldChg>
      <pc:sldChg chg="modSp add mod modNotesTx">
        <pc:chgData name="Crowell, Christine Ngozika" userId="ba2ebc4e-121d-436e-b838-393769e3dae1" providerId="ADAL" clId="{D9583CB6-BE2E-40BD-AA58-C99DC4F394DD}" dt="2024-04-02T13:44:26.914" v="3258" actId="20577"/>
        <pc:sldMkLst>
          <pc:docMk/>
          <pc:sldMk cId="2261543954" sldId="2606"/>
        </pc:sldMkLst>
        <pc:spChg chg="mod">
          <ac:chgData name="Crowell, Christine Ngozika" userId="ba2ebc4e-121d-436e-b838-393769e3dae1" providerId="ADAL" clId="{D9583CB6-BE2E-40BD-AA58-C99DC4F394DD}" dt="2024-04-02T13:14:29.227" v="3205" actId="255"/>
          <ac:spMkLst>
            <pc:docMk/>
            <pc:sldMk cId="2261543954" sldId="2606"/>
            <ac:spMk id="3" creationId="{62DED28A-E43F-624A-A984-7387AEF95DA1}"/>
          </ac:spMkLst>
        </pc:spChg>
        <pc:spChg chg="mod">
          <ac:chgData name="Crowell, Christine Ngozika" userId="ba2ebc4e-121d-436e-b838-393769e3dae1" providerId="ADAL" clId="{D9583CB6-BE2E-40BD-AA58-C99DC4F394DD}" dt="2024-04-01T18:38:22.834" v="2980" actId="20577"/>
          <ac:spMkLst>
            <pc:docMk/>
            <pc:sldMk cId="2261543954" sldId="2606"/>
            <ac:spMk id="5" creationId="{B0A1D582-CE3A-4649-875D-172F7973E1E9}"/>
          </ac:spMkLst>
        </pc:spChg>
      </pc:sldChg>
      <pc:sldChg chg="add del">
        <pc:chgData name="Crowell, Christine Ngozika" userId="ba2ebc4e-121d-436e-b838-393769e3dae1" providerId="ADAL" clId="{D9583CB6-BE2E-40BD-AA58-C99DC4F394DD}" dt="2024-04-01T18:40:51.344" v="3019" actId="2696"/>
        <pc:sldMkLst>
          <pc:docMk/>
          <pc:sldMk cId="2713759024" sldId="2607"/>
        </pc:sldMkLst>
      </pc:sldChg>
      <pc:sldChg chg="modSp add mod">
        <pc:chgData name="Crowell, Christine Ngozika" userId="ba2ebc4e-121d-436e-b838-393769e3dae1" providerId="ADAL" clId="{D9583CB6-BE2E-40BD-AA58-C99DC4F394DD}" dt="2024-04-01T18:30:29.675" v="2876" actId="5793"/>
        <pc:sldMkLst>
          <pc:docMk/>
          <pc:sldMk cId="1957994737" sldId="2608"/>
        </pc:sldMkLst>
        <pc:spChg chg="mod">
          <ac:chgData name="Crowell, Christine Ngozika" userId="ba2ebc4e-121d-436e-b838-393769e3dae1" providerId="ADAL" clId="{D9583CB6-BE2E-40BD-AA58-C99DC4F394DD}" dt="2024-04-01T18:30:29.675" v="2876" actId="5793"/>
          <ac:spMkLst>
            <pc:docMk/>
            <pc:sldMk cId="1957994737" sldId="2608"/>
            <ac:spMk id="3" creationId="{62DED28A-E43F-624A-A984-7387AEF95DA1}"/>
          </ac:spMkLst>
        </pc:spChg>
        <pc:picChg chg="mod">
          <ac:chgData name="Crowell, Christine Ngozika" userId="ba2ebc4e-121d-436e-b838-393769e3dae1" providerId="ADAL" clId="{D9583CB6-BE2E-40BD-AA58-C99DC4F394DD}" dt="2024-04-01T18:30:19.137" v="2874" actId="1076"/>
          <ac:picMkLst>
            <pc:docMk/>
            <pc:sldMk cId="1957994737" sldId="2608"/>
            <ac:picMk id="4" creationId="{818214BC-9B20-1A4E-C942-04DE716D629B}"/>
          </ac:picMkLst>
        </pc:picChg>
      </pc:sldChg>
      <pc:sldChg chg="modSp add mod modNotesTx">
        <pc:chgData name="Crowell, Christine Ngozika" userId="ba2ebc4e-121d-436e-b838-393769e3dae1" providerId="ADAL" clId="{D9583CB6-BE2E-40BD-AA58-C99DC4F394DD}" dt="2024-04-01T18:34:33.443" v="2910" actId="1076"/>
        <pc:sldMkLst>
          <pc:docMk/>
          <pc:sldMk cId="350569908" sldId="2609"/>
        </pc:sldMkLst>
        <pc:spChg chg="mod">
          <ac:chgData name="Crowell, Christine Ngozika" userId="ba2ebc4e-121d-436e-b838-393769e3dae1" providerId="ADAL" clId="{D9583CB6-BE2E-40BD-AA58-C99DC4F394DD}" dt="2024-04-01T18:34:33.443" v="2910" actId="1076"/>
          <ac:spMkLst>
            <pc:docMk/>
            <pc:sldMk cId="350569908" sldId="2609"/>
            <ac:spMk id="3" creationId="{62DED28A-E43F-624A-A984-7387AEF95DA1}"/>
          </ac:spMkLst>
        </pc:spChg>
      </pc:sldChg>
      <pc:sldChg chg="modSp add mod ord modNotesTx">
        <pc:chgData name="Crowell, Christine Ngozika" userId="ba2ebc4e-121d-436e-b838-393769e3dae1" providerId="ADAL" clId="{D9583CB6-BE2E-40BD-AA58-C99DC4F394DD}" dt="2024-04-01T18:37:59.736" v="2958" actId="27636"/>
        <pc:sldMkLst>
          <pc:docMk/>
          <pc:sldMk cId="3106986540" sldId="2610"/>
        </pc:sldMkLst>
        <pc:spChg chg="mod">
          <ac:chgData name="Crowell, Christine Ngozika" userId="ba2ebc4e-121d-436e-b838-393769e3dae1" providerId="ADAL" clId="{D9583CB6-BE2E-40BD-AA58-C99DC4F394DD}" dt="2024-04-01T18:37:59.736" v="2958" actId="27636"/>
          <ac:spMkLst>
            <pc:docMk/>
            <pc:sldMk cId="3106986540" sldId="2610"/>
            <ac:spMk id="3" creationId="{62DED28A-E43F-624A-A984-7387AEF95DA1}"/>
          </ac:spMkLst>
        </pc:spChg>
      </pc:sldChg>
      <pc:sldChg chg="addSp delSp modSp add mod ord modNotesTx">
        <pc:chgData name="Crowell, Christine Ngozika" userId="ba2ebc4e-121d-436e-b838-393769e3dae1" providerId="ADAL" clId="{D9583CB6-BE2E-40BD-AA58-C99DC4F394DD}" dt="2024-04-01T18:48:05.424" v="3065" actId="14100"/>
        <pc:sldMkLst>
          <pc:docMk/>
          <pc:sldMk cId="2665018846" sldId="2611"/>
        </pc:sldMkLst>
        <pc:spChg chg="mod">
          <ac:chgData name="Crowell, Christine Ngozika" userId="ba2ebc4e-121d-436e-b838-393769e3dae1" providerId="ADAL" clId="{D9583CB6-BE2E-40BD-AA58-C99DC4F394DD}" dt="2024-04-01T18:43:22.492" v="3032" actId="1076"/>
          <ac:spMkLst>
            <pc:docMk/>
            <pc:sldMk cId="2665018846" sldId="2611"/>
            <ac:spMk id="2" creationId="{0CA01C99-72A1-07DC-F384-4FDACB5BDB0E}"/>
          </ac:spMkLst>
        </pc:spChg>
        <pc:spChg chg="del">
          <ac:chgData name="Crowell, Christine Ngozika" userId="ba2ebc4e-121d-436e-b838-393769e3dae1" providerId="ADAL" clId="{D9583CB6-BE2E-40BD-AA58-C99DC4F394DD}" dt="2024-04-01T18:40:24.256" v="3013" actId="478"/>
          <ac:spMkLst>
            <pc:docMk/>
            <pc:sldMk cId="2665018846" sldId="2611"/>
            <ac:spMk id="3" creationId="{C0D2FAC0-DAF1-B42E-ED2D-ED35ED88E8A9}"/>
          </ac:spMkLst>
        </pc:spChg>
        <pc:spChg chg="del">
          <ac:chgData name="Crowell, Christine Ngozika" userId="ba2ebc4e-121d-436e-b838-393769e3dae1" providerId="ADAL" clId="{D9583CB6-BE2E-40BD-AA58-C99DC4F394DD}" dt="2024-04-01T18:40:19.654" v="3012" actId="478"/>
          <ac:spMkLst>
            <pc:docMk/>
            <pc:sldMk cId="2665018846" sldId="2611"/>
            <ac:spMk id="8" creationId="{8C109C3F-E805-5E39-B6FF-BEC12959636A}"/>
          </ac:spMkLst>
        </pc:spChg>
        <pc:spChg chg="add del mod topLvl">
          <ac:chgData name="Crowell, Christine Ngozika" userId="ba2ebc4e-121d-436e-b838-393769e3dae1" providerId="ADAL" clId="{D9583CB6-BE2E-40BD-AA58-C99DC4F394DD}" dt="2024-04-01T18:44:30.697" v="3044" actId="478"/>
          <ac:spMkLst>
            <pc:docMk/>
            <pc:sldMk cId="2665018846" sldId="2611"/>
            <ac:spMk id="10" creationId="{05472610-3458-0079-E0BC-C70E878B7C2C}"/>
          </ac:spMkLst>
        </pc:spChg>
        <pc:grpChg chg="add del mod">
          <ac:chgData name="Crowell, Christine Ngozika" userId="ba2ebc4e-121d-436e-b838-393769e3dae1" providerId="ADAL" clId="{D9583CB6-BE2E-40BD-AA58-C99DC4F394DD}" dt="2024-04-01T18:44:22.430" v="3042" actId="478"/>
          <ac:grpSpMkLst>
            <pc:docMk/>
            <pc:sldMk cId="2665018846" sldId="2611"/>
            <ac:grpSpMk id="9" creationId="{F9C566BA-1FC2-1AE7-2E3B-69E64475B97D}"/>
          </ac:grpSpMkLst>
        </pc:grpChg>
        <pc:picChg chg="del mod">
          <ac:chgData name="Crowell, Christine Ngozika" userId="ba2ebc4e-121d-436e-b838-393769e3dae1" providerId="ADAL" clId="{D9583CB6-BE2E-40BD-AA58-C99DC4F394DD}" dt="2024-04-01T18:42:41.291" v="3027" actId="478"/>
          <ac:picMkLst>
            <pc:docMk/>
            <pc:sldMk cId="2665018846" sldId="2611"/>
            <ac:picMk id="5" creationId="{1621438F-008C-2D68-8407-A9EF94436BE9}"/>
          </ac:picMkLst>
        </pc:picChg>
        <pc:picChg chg="add mod">
          <ac:chgData name="Crowell, Christine Ngozika" userId="ba2ebc4e-121d-436e-b838-393769e3dae1" providerId="ADAL" clId="{D9583CB6-BE2E-40BD-AA58-C99DC4F394DD}" dt="2024-04-01T18:43:31.567" v="3033" actId="1076"/>
          <ac:picMkLst>
            <pc:docMk/>
            <pc:sldMk cId="2665018846" sldId="2611"/>
            <ac:picMk id="6" creationId="{03AF0BF4-2340-AA3C-410B-5742D2FD3BA7}"/>
          </ac:picMkLst>
        </pc:picChg>
        <pc:picChg chg="del">
          <ac:chgData name="Crowell, Christine Ngozika" userId="ba2ebc4e-121d-436e-b838-393769e3dae1" providerId="ADAL" clId="{D9583CB6-BE2E-40BD-AA58-C99DC4F394DD}" dt="2024-04-01T18:42:40.664" v="3026" actId="478"/>
          <ac:picMkLst>
            <pc:docMk/>
            <pc:sldMk cId="2665018846" sldId="2611"/>
            <ac:picMk id="7" creationId="{BE7F69D1-7E06-BB9A-78A9-56F5576FB9B9}"/>
          </ac:picMkLst>
        </pc:picChg>
        <pc:picChg chg="add del mod">
          <ac:chgData name="Crowell, Christine Ngozika" userId="ba2ebc4e-121d-436e-b838-393769e3dae1" providerId="ADAL" clId="{D9583CB6-BE2E-40BD-AA58-C99DC4F394DD}" dt="2024-04-01T18:45:34.712" v="3046" actId="478"/>
          <ac:picMkLst>
            <pc:docMk/>
            <pc:sldMk cId="2665018846" sldId="2611"/>
            <ac:picMk id="12" creationId="{2432407F-BCBC-20B1-3A8A-9B9B3C03934F}"/>
          </ac:picMkLst>
        </pc:picChg>
        <pc:picChg chg="add mod ord">
          <ac:chgData name="Crowell, Christine Ngozika" userId="ba2ebc4e-121d-436e-b838-393769e3dae1" providerId="ADAL" clId="{D9583CB6-BE2E-40BD-AA58-C99DC4F394DD}" dt="2024-04-01T18:48:05.424" v="3065" actId="14100"/>
          <ac:picMkLst>
            <pc:docMk/>
            <pc:sldMk cId="2665018846" sldId="2611"/>
            <ac:picMk id="14" creationId="{B5E76583-A042-D041-1BE7-766E315BAC24}"/>
          </ac:picMkLst>
        </pc:picChg>
      </pc:sldChg>
      <pc:sldChg chg="modSp add mod">
        <pc:chgData name="Crowell, Christine Ngozika" userId="ba2ebc4e-121d-436e-b838-393769e3dae1" providerId="ADAL" clId="{D9583CB6-BE2E-40BD-AA58-C99DC4F394DD}" dt="2024-04-02T12:55:43.808" v="3111" actId="20577"/>
        <pc:sldMkLst>
          <pc:docMk/>
          <pc:sldMk cId="3171610976" sldId="2612"/>
        </pc:sldMkLst>
        <pc:spChg chg="mod">
          <ac:chgData name="Crowell, Christine Ngozika" userId="ba2ebc4e-121d-436e-b838-393769e3dae1" providerId="ADAL" clId="{D9583CB6-BE2E-40BD-AA58-C99DC4F394DD}" dt="2024-04-02T12:55:43.808" v="3111" actId="20577"/>
          <ac:spMkLst>
            <pc:docMk/>
            <pc:sldMk cId="3171610976" sldId="2612"/>
            <ac:spMk id="8" creationId="{ACAC74FB-8D84-4DB3-817C-47B128485A6F}"/>
          </ac:spMkLst>
        </pc:spChg>
      </pc:sldChg>
      <pc:sldChg chg="addSp delSp modSp add mod">
        <pc:chgData name="Crowell, Christine Ngozika" userId="ba2ebc4e-121d-436e-b838-393769e3dae1" providerId="ADAL" clId="{D9583CB6-BE2E-40BD-AA58-C99DC4F394DD}" dt="2024-04-02T12:58:12.366" v="3122" actId="21"/>
        <pc:sldMkLst>
          <pc:docMk/>
          <pc:sldMk cId="429156426" sldId="2613"/>
        </pc:sldMkLst>
        <pc:spChg chg="add del">
          <ac:chgData name="Crowell, Christine Ngozika" userId="ba2ebc4e-121d-436e-b838-393769e3dae1" providerId="ADAL" clId="{D9583CB6-BE2E-40BD-AA58-C99DC4F394DD}" dt="2024-04-02T12:56:06.918" v="3113" actId="22"/>
          <ac:spMkLst>
            <pc:docMk/>
            <pc:sldMk cId="429156426" sldId="2613"/>
            <ac:spMk id="3" creationId="{EA0746D4-E170-E252-2688-80C69926B001}"/>
          </ac:spMkLst>
        </pc:spChg>
        <pc:spChg chg="mod">
          <ac:chgData name="Crowell, Christine Ngozika" userId="ba2ebc4e-121d-436e-b838-393769e3dae1" providerId="ADAL" clId="{D9583CB6-BE2E-40BD-AA58-C99DC4F394DD}" dt="2024-04-02T12:58:12.366" v="3122" actId="21"/>
          <ac:spMkLst>
            <pc:docMk/>
            <pc:sldMk cId="429156426" sldId="2613"/>
            <ac:spMk id="8" creationId="{ACAC74FB-8D84-4DB3-817C-47B128485A6F}"/>
          </ac:spMkLst>
        </pc:spChg>
      </pc:sldChg>
      <pc:sldChg chg="modSp add mod">
        <pc:chgData name="Crowell, Christine Ngozika" userId="ba2ebc4e-121d-436e-b838-393769e3dae1" providerId="ADAL" clId="{D9583CB6-BE2E-40BD-AA58-C99DC4F394DD}" dt="2024-04-02T13:00:27.570" v="3136" actId="21"/>
        <pc:sldMkLst>
          <pc:docMk/>
          <pc:sldMk cId="1542950942" sldId="2614"/>
        </pc:sldMkLst>
        <pc:spChg chg="mod">
          <ac:chgData name="Crowell, Christine Ngozika" userId="ba2ebc4e-121d-436e-b838-393769e3dae1" providerId="ADAL" clId="{D9583CB6-BE2E-40BD-AA58-C99DC4F394DD}" dt="2024-04-02T13:00:27.570" v="3136" actId="21"/>
          <ac:spMkLst>
            <pc:docMk/>
            <pc:sldMk cId="1542950942" sldId="2614"/>
            <ac:spMk id="8" creationId="{ACAC74FB-8D84-4DB3-817C-47B128485A6F}"/>
          </ac:spMkLst>
        </pc:spChg>
      </pc:sldChg>
      <pc:sldChg chg="modSp add mod">
        <pc:chgData name="Crowell, Christine Ngozika" userId="ba2ebc4e-121d-436e-b838-393769e3dae1" providerId="ADAL" clId="{D9583CB6-BE2E-40BD-AA58-C99DC4F394DD}" dt="2024-04-02T13:06:03.047" v="3182"/>
        <pc:sldMkLst>
          <pc:docMk/>
          <pc:sldMk cId="1186247416" sldId="2615"/>
        </pc:sldMkLst>
        <pc:spChg chg="mod">
          <ac:chgData name="Crowell, Christine Ngozika" userId="ba2ebc4e-121d-436e-b838-393769e3dae1" providerId="ADAL" clId="{D9583CB6-BE2E-40BD-AA58-C99DC4F394DD}" dt="2024-04-02T13:06:03.047" v="3182"/>
          <ac:spMkLst>
            <pc:docMk/>
            <pc:sldMk cId="1186247416" sldId="2615"/>
            <ac:spMk id="8" creationId="{ACAC74FB-8D84-4DB3-817C-47B128485A6F}"/>
          </ac:spMkLst>
        </pc:spChg>
      </pc:sldChg>
      <pc:sldChg chg="modSp add mod">
        <pc:chgData name="Crowell, Christine Ngozika" userId="ba2ebc4e-121d-436e-b838-393769e3dae1" providerId="ADAL" clId="{D9583CB6-BE2E-40BD-AA58-C99DC4F394DD}" dt="2024-04-02T13:02:51.819" v="3167"/>
        <pc:sldMkLst>
          <pc:docMk/>
          <pc:sldMk cId="244341712" sldId="2616"/>
        </pc:sldMkLst>
        <pc:spChg chg="mod">
          <ac:chgData name="Crowell, Christine Ngozika" userId="ba2ebc4e-121d-436e-b838-393769e3dae1" providerId="ADAL" clId="{D9583CB6-BE2E-40BD-AA58-C99DC4F394DD}" dt="2024-04-02T13:02:51.819" v="3167"/>
          <ac:spMkLst>
            <pc:docMk/>
            <pc:sldMk cId="244341712" sldId="2616"/>
            <ac:spMk id="8" creationId="{ACAC74FB-8D84-4DB3-817C-47B128485A6F}"/>
          </ac:spMkLst>
        </pc:spChg>
      </pc:sldChg>
      <pc:sldChg chg="modSp add mod">
        <pc:chgData name="Crowell, Christine Ngozika" userId="ba2ebc4e-121d-436e-b838-393769e3dae1" providerId="ADAL" clId="{D9583CB6-BE2E-40BD-AA58-C99DC4F394DD}" dt="2024-04-02T13:04:46.162" v="3175"/>
        <pc:sldMkLst>
          <pc:docMk/>
          <pc:sldMk cId="3839651927" sldId="2617"/>
        </pc:sldMkLst>
        <pc:spChg chg="mod">
          <ac:chgData name="Crowell, Christine Ngozika" userId="ba2ebc4e-121d-436e-b838-393769e3dae1" providerId="ADAL" clId="{D9583CB6-BE2E-40BD-AA58-C99DC4F394DD}" dt="2024-04-02T13:04:46.162" v="3175"/>
          <ac:spMkLst>
            <pc:docMk/>
            <pc:sldMk cId="3839651927" sldId="2617"/>
            <ac:spMk id="8" creationId="{ACAC74FB-8D84-4DB3-817C-47B128485A6F}"/>
          </ac:spMkLst>
        </pc:spChg>
      </pc:sldChg>
      <pc:sldChg chg="modSp add mod">
        <pc:chgData name="Crowell, Christine Ngozika" userId="ba2ebc4e-121d-436e-b838-393769e3dae1" providerId="ADAL" clId="{D9583CB6-BE2E-40BD-AA58-C99DC4F394DD}" dt="2024-04-02T13:03:51.888" v="3171" actId="1076"/>
        <pc:sldMkLst>
          <pc:docMk/>
          <pc:sldMk cId="3024839859" sldId="2618"/>
        </pc:sldMkLst>
        <pc:spChg chg="mod">
          <ac:chgData name="Crowell, Christine Ngozika" userId="ba2ebc4e-121d-436e-b838-393769e3dae1" providerId="ADAL" clId="{D9583CB6-BE2E-40BD-AA58-C99DC4F394DD}" dt="2024-04-02T13:03:51.888" v="3171" actId="1076"/>
          <ac:spMkLst>
            <pc:docMk/>
            <pc:sldMk cId="3024839859" sldId="2618"/>
            <ac:spMk id="8" creationId="{ACAC74FB-8D84-4DB3-817C-47B128485A6F}"/>
          </ac:spMkLst>
        </pc:spChg>
      </pc:sldChg>
      <pc:sldChg chg="modSp add mod">
        <pc:chgData name="Crowell, Christine Ngozika" userId="ba2ebc4e-121d-436e-b838-393769e3dae1" providerId="ADAL" clId="{D9583CB6-BE2E-40BD-AA58-C99DC4F394DD}" dt="2024-04-02T13:09:05.275" v="3200"/>
        <pc:sldMkLst>
          <pc:docMk/>
          <pc:sldMk cId="3255962492" sldId="2619"/>
        </pc:sldMkLst>
        <pc:spChg chg="mod">
          <ac:chgData name="Crowell, Christine Ngozika" userId="ba2ebc4e-121d-436e-b838-393769e3dae1" providerId="ADAL" clId="{D9583CB6-BE2E-40BD-AA58-C99DC4F394DD}" dt="2024-04-02T13:09:05.275" v="3200"/>
          <ac:spMkLst>
            <pc:docMk/>
            <pc:sldMk cId="3255962492" sldId="2619"/>
            <ac:spMk id="8" creationId="{ACAC74FB-8D84-4DB3-817C-47B128485A6F}"/>
          </ac:spMkLst>
        </pc:spChg>
      </pc:sldChg>
      <pc:sldChg chg="modSp add mod">
        <pc:chgData name="Crowell, Christine Ngozika" userId="ba2ebc4e-121d-436e-b838-393769e3dae1" providerId="ADAL" clId="{D9583CB6-BE2E-40BD-AA58-C99DC4F394DD}" dt="2024-04-02T13:08:08.010" v="3193"/>
        <pc:sldMkLst>
          <pc:docMk/>
          <pc:sldMk cId="2539890936" sldId="2620"/>
        </pc:sldMkLst>
        <pc:spChg chg="mod">
          <ac:chgData name="Crowell, Christine Ngozika" userId="ba2ebc4e-121d-436e-b838-393769e3dae1" providerId="ADAL" clId="{D9583CB6-BE2E-40BD-AA58-C99DC4F394DD}" dt="2024-04-02T13:08:08.010" v="3193"/>
          <ac:spMkLst>
            <pc:docMk/>
            <pc:sldMk cId="2539890936" sldId="2620"/>
            <ac:spMk id="8" creationId="{ACAC74FB-8D84-4DB3-817C-47B128485A6F}"/>
          </ac:spMkLst>
        </pc:spChg>
      </pc:sldChg>
      <pc:sldChg chg="modSp add mod">
        <pc:chgData name="Crowell, Christine Ngozika" userId="ba2ebc4e-121d-436e-b838-393769e3dae1" providerId="ADAL" clId="{D9583CB6-BE2E-40BD-AA58-C99DC4F394DD}" dt="2024-04-02T13:07:09.383" v="3187" actId="21"/>
        <pc:sldMkLst>
          <pc:docMk/>
          <pc:sldMk cId="489626605" sldId="2621"/>
        </pc:sldMkLst>
        <pc:spChg chg="mod">
          <ac:chgData name="Crowell, Christine Ngozika" userId="ba2ebc4e-121d-436e-b838-393769e3dae1" providerId="ADAL" clId="{D9583CB6-BE2E-40BD-AA58-C99DC4F394DD}" dt="2024-04-02T13:07:09.383" v="3187" actId="21"/>
          <ac:spMkLst>
            <pc:docMk/>
            <pc:sldMk cId="489626605" sldId="2621"/>
            <ac:spMk id="8" creationId="{ACAC74FB-8D84-4DB3-817C-47B128485A6F}"/>
          </ac:spMkLst>
        </pc:spChg>
      </pc:sldChg>
      <pc:sldChg chg="modSp add mod">
        <pc:chgData name="Crowell, Christine Ngozika" userId="ba2ebc4e-121d-436e-b838-393769e3dae1" providerId="ADAL" clId="{D9583CB6-BE2E-40BD-AA58-C99DC4F394DD}" dt="2024-04-02T13:09:33.608" v="3202" actId="1076"/>
        <pc:sldMkLst>
          <pc:docMk/>
          <pc:sldMk cId="4128274922" sldId="2622"/>
        </pc:sldMkLst>
        <pc:spChg chg="mod">
          <ac:chgData name="Crowell, Christine Ngozika" userId="ba2ebc4e-121d-436e-b838-393769e3dae1" providerId="ADAL" clId="{D9583CB6-BE2E-40BD-AA58-C99DC4F394DD}" dt="2024-04-02T13:09:33.608" v="3202" actId="1076"/>
          <ac:spMkLst>
            <pc:docMk/>
            <pc:sldMk cId="4128274922" sldId="2622"/>
            <ac:spMk id="8" creationId="{ACAC74FB-8D84-4DB3-817C-47B128485A6F}"/>
          </ac:spMkLst>
        </pc:spChg>
      </pc:sldChg>
      <pc:sldChg chg="modSp add mod">
        <pc:chgData name="Crowell, Christine Ngozika" userId="ba2ebc4e-121d-436e-b838-393769e3dae1" providerId="ADAL" clId="{D9583CB6-BE2E-40BD-AA58-C99DC4F394DD}" dt="2024-04-02T13:10:08.600" v="3204"/>
        <pc:sldMkLst>
          <pc:docMk/>
          <pc:sldMk cId="746012100" sldId="2623"/>
        </pc:sldMkLst>
        <pc:spChg chg="mod">
          <ac:chgData name="Crowell, Christine Ngozika" userId="ba2ebc4e-121d-436e-b838-393769e3dae1" providerId="ADAL" clId="{D9583CB6-BE2E-40BD-AA58-C99DC4F394DD}" dt="2024-04-02T13:10:08.600" v="3204"/>
          <ac:spMkLst>
            <pc:docMk/>
            <pc:sldMk cId="746012100" sldId="2623"/>
            <ac:spMk id="8" creationId="{ACAC74FB-8D84-4DB3-817C-47B128485A6F}"/>
          </ac:spMkLst>
        </pc:spChg>
      </pc:sldChg>
      <pc:sldMasterChg chg="delSldLayout">
        <pc:chgData name="Crowell, Christine Ngozika" userId="ba2ebc4e-121d-436e-b838-393769e3dae1" providerId="ADAL" clId="{D9583CB6-BE2E-40BD-AA58-C99DC4F394DD}" dt="2024-04-01T18:47:58.092" v="3064" actId="2696"/>
        <pc:sldMasterMkLst>
          <pc:docMk/>
          <pc:sldMasterMk cId="147155021" sldId="2147483717"/>
        </pc:sldMasterMkLst>
        <pc:sldLayoutChg chg="del">
          <pc:chgData name="Crowell, Christine Ngozika" userId="ba2ebc4e-121d-436e-b838-393769e3dae1" providerId="ADAL" clId="{D9583CB6-BE2E-40BD-AA58-C99DC4F394DD}" dt="2024-04-01T18:47:58.092" v="3064" actId="2696"/>
          <pc:sldLayoutMkLst>
            <pc:docMk/>
            <pc:sldMasterMk cId="147155021" sldId="2147483717"/>
            <pc:sldLayoutMk cId="3711049832" sldId="2147483730"/>
          </pc:sldLayoutMkLst>
        </pc:sldLayoutChg>
      </pc:sldMasterChg>
    </pc:docChg>
  </pc:docChgLst>
</pc:chgInfo>
</file>

<file path=ppt/comments/modernComment_A0D_B7A5CF2E.xml><?xml version="1.0" encoding="utf-8"?>
<p188:cmLst xmlns:a="http://schemas.openxmlformats.org/drawingml/2006/main" xmlns:r="http://schemas.openxmlformats.org/officeDocument/2006/relationships" xmlns:p188="http://schemas.microsoft.com/office/powerpoint/2018/8/main">
  <p188:cm id="{57B5E4C8-67ED-4E55-8DA5-CF24249D4DC2}" authorId="{9CD8D85B-BF3F-3736-8495-4F1DE399E400}" created="2024-03-29T16:52:20.156">
    <ac:deMkLst xmlns:ac="http://schemas.microsoft.com/office/drawing/2013/main/command">
      <pc:docMk xmlns:pc="http://schemas.microsoft.com/office/powerpoint/2013/main/command"/>
      <pc:sldMk xmlns:pc="http://schemas.microsoft.com/office/powerpoint/2013/main/command" cId="3081097006" sldId="2573"/>
      <ac:spMk id="4" creationId="{31203C36-3B3F-49BF-ABC2-21CF07B263F3}"/>
    </ac:deMkLst>
    <p188:txBody>
      <a:bodyPr/>
      <a:lstStyle/>
      <a:p>
        <a:r>
          <a:rPr lang="en-US"/>
          <a:t>I am open to any suggestions for a different title for this section </a:t>
        </a:r>
      </a:p>
    </p188:txBody>
  </p188:cm>
</p188:cmLst>
</file>

<file path=ppt/comments/modernComment_A14_DCE9889F.xml><?xml version="1.0" encoding="utf-8"?>
<p188:cmLst xmlns:a="http://schemas.openxmlformats.org/drawingml/2006/main" xmlns:r="http://schemas.openxmlformats.org/officeDocument/2006/relationships" xmlns:p188="http://schemas.microsoft.com/office/powerpoint/2018/8/main">
  <p188:cm id="{D8A299DE-B0D1-4247-B18C-9AFB8E77D3CE}" authorId="{9CD8D85B-BF3F-3736-8495-4F1DE399E400}" created="2024-04-02T14:37:08.044">
    <pc:sldMkLst xmlns:pc="http://schemas.microsoft.com/office/powerpoint/2013/main/command">
      <pc:docMk/>
      <pc:sldMk cId="3706292383" sldId="2580"/>
    </pc:sldMkLst>
    <p188:txBody>
      <a:bodyPr/>
      <a:lstStyle/>
      <a:p>
        <a:r>
          <a:rPr lang="en-US"/>
          <a:t>I am meeting with them on Friday. </a:t>
        </a:r>
      </a:p>
    </p188:txBody>
  </p188:cm>
</p188:cmLst>
</file>

<file path=ppt/comments/modernComment_A15_56D47303.xml><?xml version="1.0" encoding="utf-8"?>
<p188:cmLst xmlns:a="http://schemas.openxmlformats.org/drawingml/2006/main" xmlns:r="http://schemas.openxmlformats.org/officeDocument/2006/relationships" xmlns:p188="http://schemas.microsoft.com/office/powerpoint/2018/8/main">
  <p188:cm id="{37FF7D2C-054E-4B51-B7CE-CF2A574A7329}" authorId="{9CD8D85B-BF3F-3736-8495-4F1DE399E400}" created="2024-04-02T14:36:51.509">
    <pc:sldMkLst xmlns:pc="http://schemas.microsoft.com/office/powerpoint/2013/main/command">
      <pc:docMk/>
      <pc:sldMk cId="1456763651" sldId="2581"/>
    </pc:sldMkLst>
    <p188:txBody>
      <a:bodyPr/>
      <a:lstStyle/>
      <a:p>
        <a:r>
          <a:rPr lang="en-US"/>
          <a:t>Brian is meeting with them on April 15 to collect their responses </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571E99-3B17-4046-B3CD-A2DD313F855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BB58A91-45B1-E248-B17D-AD315604FDC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2E8CD3-86F1-924A-9934-816FD149DB7E}" type="datetimeFigureOut">
              <a:rPr lang="en-US" smtClean="0"/>
              <a:t>4/3/2024</a:t>
            </a:fld>
            <a:endParaRPr lang="en-US"/>
          </a:p>
        </p:txBody>
      </p:sp>
      <p:grpSp>
        <p:nvGrpSpPr>
          <p:cNvPr id="10" name="Group 9">
            <a:extLst>
              <a:ext uri="{FF2B5EF4-FFF2-40B4-BE49-F238E27FC236}">
                <a16:creationId xmlns:a16="http://schemas.microsoft.com/office/drawing/2014/main" id="{0DC2000A-9C4C-4C43-9362-537C3178F07A}"/>
              </a:ext>
            </a:extLst>
          </p:cNvPr>
          <p:cNvGrpSpPr/>
          <p:nvPr/>
        </p:nvGrpSpPr>
        <p:grpSpPr>
          <a:xfrm>
            <a:off x="1" y="8596068"/>
            <a:ext cx="5053824" cy="466434"/>
            <a:chOff x="-1" y="5784849"/>
            <a:chExt cx="9428479" cy="419708"/>
          </a:xfrm>
        </p:grpSpPr>
        <p:sp>
          <p:nvSpPr>
            <p:cNvPr id="6" name="Pentagon 23">
              <a:extLst>
                <a:ext uri="{FF2B5EF4-FFF2-40B4-BE49-F238E27FC236}">
                  <a16:creationId xmlns:a16="http://schemas.microsoft.com/office/drawing/2014/main" id="{FBEBB619-AB4E-7249-8C17-0D51BABB7B85}"/>
                </a:ext>
              </a:extLst>
            </p:cNvPr>
            <p:cNvSpPr/>
            <p:nvPr/>
          </p:nvSpPr>
          <p:spPr>
            <a:xfrm>
              <a:off x="-1" y="5784849"/>
              <a:ext cx="9428479" cy="211686"/>
            </a:xfrm>
            <a:prstGeom prst="homePlate">
              <a:avLst/>
            </a:prstGeom>
            <a:solidFill>
              <a:srgbClr val="1C2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24">
              <a:extLst>
                <a:ext uri="{FF2B5EF4-FFF2-40B4-BE49-F238E27FC236}">
                  <a16:creationId xmlns:a16="http://schemas.microsoft.com/office/drawing/2014/main" id="{889EF498-458D-BB4D-9884-DD7D753F804F}"/>
                </a:ext>
              </a:extLst>
            </p:cNvPr>
            <p:cNvSpPr/>
            <p:nvPr/>
          </p:nvSpPr>
          <p:spPr>
            <a:xfrm>
              <a:off x="0" y="5892030"/>
              <a:ext cx="8839200" cy="211686"/>
            </a:xfrm>
            <a:prstGeom prst="homePlate">
              <a:avLst/>
            </a:prstGeom>
            <a:solidFill>
              <a:srgbClr val="CDB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25">
              <a:extLst>
                <a:ext uri="{FF2B5EF4-FFF2-40B4-BE49-F238E27FC236}">
                  <a16:creationId xmlns:a16="http://schemas.microsoft.com/office/drawing/2014/main" id="{312F7540-A71B-404E-A0B2-FE7781DC497A}"/>
                </a:ext>
              </a:extLst>
            </p:cNvPr>
            <p:cNvSpPr/>
            <p:nvPr/>
          </p:nvSpPr>
          <p:spPr>
            <a:xfrm>
              <a:off x="0" y="5992871"/>
              <a:ext cx="8249920" cy="21168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DD66337-BCB9-0949-B246-30C763E8013D}"/>
              </a:ext>
            </a:extLst>
          </p:cNvPr>
          <p:cNvPicPr>
            <a:picLocks noChangeAspect="1"/>
          </p:cNvPicPr>
          <p:nvPr/>
        </p:nvPicPr>
        <p:blipFill>
          <a:blip r:embed="rId2"/>
          <a:stretch>
            <a:fillRect/>
          </a:stretch>
        </p:blipFill>
        <p:spPr>
          <a:xfrm>
            <a:off x="5228095" y="8596068"/>
            <a:ext cx="1451100" cy="498628"/>
          </a:xfrm>
          <a:prstGeom prst="rect">
            <a:avLst/>
          </a:prstGeom>
        </p:spPr>
      </p:pic>
    </p:spTree>
    <p:extLst>
      <p:ext uri="{BB962C8B-B14F-4D97-AF65-F5344CB8AC3E}">
        <p14:creationId xmlns:p14="http://schemas.microsoft.com/office/powerpoint/2010/main" val="56451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49CF5D-D5E4-9547-80DC-D23D888A1181}" type="datetimeFigureOut">
              <a:rPr lang="en-US" smtClean="0"/>
              <a:t>4/3/2024</a:t>
            </a:fld>
            <a:endParaRPr lang="en-US"/>
          </a:p>
        </p:txBody>
      </p:sp>
      <p:sp>
        <p:nvSpPr>
          <p:cNvPr id="4" name="Slide Image Placeholder 3"/>
          <p:cNvSpPr>
            <a:spLocks noGrp="1" noRot="1" noChangeAspect="1"/>
          </p:cNvSpPr>
          <p:nvPr>
            <p:ph type="sldImg" idx="2"/>
          </p:nvPr>
        </p:nvSpPr>
        <p:spPr>
          <a:xfrm>
            <a:off x="717550" y="80010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153197"/>
            <a:ext cx="5608320" cy="4343349"/>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90570C-BE98-3142-8567-CC5EE03980EA}" type="slidenum">
              <a:rPr lang="en-US" smtClean="0"/>
              <a:t>‹#›</a:t>
            </a:fld>
            <a:endParaRPr lang="en-US"/>
          </a:p>
        </p:txBody>
      </p:sp>
    </p:spTree>
    <p:extLst>
      <p:ext uri="{BB962C8B-B14F-4D97-AF65-F5344CB8AC3E}">
        <p14:creationId xmlns:p14="http://schemas.microsoft.com/office/powerpoint/2010/main" val="22468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200" kern="1200">
        <a:solidFill>
          <a:schemeClr val="tx1"/>
        </a:solidFill>
        <a:latin typeface="Cambria" panose="02040503050406030204" pitchFamily="18" charset="0"/>
        <a:ea typeface="Cambria" panose="02040503050406030204" pitchFamily="18" charset="0"/>
        <a:cs typeface="+mn-cs"/>
      </a:defRPr>
    </a:lvl2pPr>
    <a:lvl3pPr marL="914400" algn="l" defTabSz="914400" rtl="0" eaLnBrk="1" latinLnBrk="0" hangingPunct="1">
      <a:defRPr sz="1200" kern="1200">
        <a:solidFill>
          <a:schemeClr val="tx1"/>
        </a:solidFill>
        <a:latin typeface="Cambria" panose="02040503050406030204" pitchFamily="18" charset="0"/>
        <a:ea typeface="Cambria" panose="02040503050406030204" pitchFamily="18" charset="0"/>
        <a:cs typeface="+mn-cs"/>
      </a:defRPr>
    </a:lvl3pPr>
    <a:lvl4pPr marL="1371600" algn="l" defTabSz="914400" rtl="0" eaLnBrk="1" latinLnBrk="0" hangingPunct="1">
      <a:defRPr sz="1200" kern="1200">
        <a:solidFill>
          <a:schemeClr val="tx1"/>
        </a:solidFill>
        <a:latin typeface="Cambria" panose="02040503050406030204" pitchFamily="18" charset="0"/>
        <a:ea typeface="Cambria" panose="02040503050406030204" pitchFamily="18" charset="0"/>
        <a:cs typeface="+mn-cs"/>
      </a:defRPr>
    </a:lvl4pPr>
    <a:lvl5pPr marL="1828800" algn="l" defTabSz="914400" rtl="0" eaLnBrk="1" latinLnBrk="0" hangingPunct="1">
      <a:defRPr sz="1200" kern="1200">
        <a:solidFill>
          <a:schemeClr val="tx1"/>
        </a:solidFill>
        <a:latin typeface="Cambria" panose="02040503050406030204" pitchFamily="18" charset="0"/>
        <a:ea typeface="Cambria" panose="02040503050406030204" pitchFamily="18"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ms.gov/priorities/innovation/innovation-models/innovation-behavioral-health-ibh-model" TargetMode="External"/><Relationship Id="rId7" Type="http://schemas.openxmlformats.org/officeDocument/2006/relationships/hyperlink" Target="https://www.thenationalcouncil.org/program/center-of-excellence/resource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bphc.hrsa.gov/" TargetMode="External"/><Relationship Id="rId5" Type="http://schemas.openxmlformats.org/officeDocument/2006/relationships/hyperlink" Target="https://www.ahrq.gov/cpi/about/otherwebsites/integrationacademy.ahrq.gov/index.html" TargetMode="External"/><Relationship Id="rId4" Type="http://schemas.openxmlformats.org/officeDocument/2006/relationships/hyperlink" Target="https://www.hhs.gov/about/news/2022/12/02/hhs-roadmap-for-behavioral-health-integration-fact-sheet.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tt-my.sharepoint.com/:x:/r/personal/cnc78_pitt_edu/Documents/COE%20Integrated%20Care%20Interview%20Questions.xlsx?d=wc46008642992479da16e651624f4cbd1&amp;csf=1&amp;web=1&amp;e=w9RicJ&amp;nav=MTVfezAwMDAwMDAwLTAwMDEtMDAwMC0wMDAwLTAwMDAwMDAwMDAwMH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itt-my.sharepoint.com/:x:/r/personal/cnc78_pitt_edu/Documents/COE%20Integrated%20Care%20Interview%20Questions.xlsx?d=wc46008642992479da16e651624f4cbd1&amp;csf=1&amp;web=1&amp;e=w9RicJ&amp;nav=MTVfezAwMDAwMDAwLTAwMDEtMDAwMC0wMDAwLTAwMDAwMDAwMDAwMH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itt-my.sharepoint.com/:x:/r/personal/cnc78_pitt_edu/Documents/COE%20Integrated%20Care%20Interview%20Questions.xlsx?d=wc46008642992479da16e651624f4cbd1&amp;csf=1&amp;web=1&amp;e=w9RicJ&amp;nav=MTVfezAwMDAwMDAwLTAwMDEtMDAwMC0wMDAwLTAwMDAwMDAwMDAwMH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itt-my.sharepoint.com/:x:/r/personal/cnc78_pitt_edu/Documents/COE%20Integrated%20Care%20Interview%20Questions.xlsx?d=wc46008642992479da16e651624f4cbd1&amp;csf=1&amp;web=1&amp;e=w9RicJ&amp;nav=MTVfezAwMDAwMDAwLTAwMDEtMDAwMC0wMDAwLTAwMDAwMDAwMDAwMH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tt-my.sharepoint.com/:x:/r/personal/cnc78_pitt_edu/Documents/COE%20Integrated%20Care%20Interview%20Questions.xlsx?d=wc46008642992479da16e651624f4cbd1&amp;csf=1&amp;web=1&amp;e=w9RicJ&amp;nav=MTVfezAwMDAwMDAwLTAwMDEtMDAwMC0wMDAwLTAwMDAwMDAwMDAwMH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a:t>
            </a:fld>
            <a:endParaRPr lang="en-US"/>
          </a:p>
        </p:txBody>
      </p:sp>
    </p:spTree>
    <p:extLst>
      <p:ext uri="{BB962C8B-B14F-4D97-AF65-F5344CB8AC3E}">
        <p14:creationId xmlns:p14="http://schemas.microsoft.com/office/powerpoint/2010/main" val="118758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rationale behind integrating behavioral and physical health within the COE program is to provide comprehensive and patient-centered care. This approach leads to better treatment outcomes, improved client satisfaction, and a more effective healthcare system overall.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Current research</a:t>
            </a:r>
            <a:r>
              <a:rPr lang="en-US" sz="1800" b="0" i="0" dirty="0">
                <a:solidFill>
                  <a:srgbClr val="000000"/>
                </a:solidFill>
                <a:effectLst/>
                <a:latin typeface="Calibri" panose="020F0502020204030204" pitchFamily="34" charset="0"/>
              </a:rPr>
              <a:t> has demonstrated there are substantial benefits for including integrated care for those with OUD.</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Integrated care improves medication adherence, optimizes medication management through collaborative care, and combines pharmacological and behavioral therapies to reduce opioid use.</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Overall, integrated care has been shown to promote the early detection of health conditions and reduce condition specific outcomes for chronic conditions such as diabetes, hypertension, heart failure and chronic obstructive pulmonary disease.</a:t>
            </a:r>
            <a:r>
              <a:rPr lang="en-US" sz="1800" b="0" i="0" baseline="30000" dirty="0">
                <a:solidFill>
                  <a:srgbClr val="000000"/>
                </a:solidFill>
                <a:effectLst/>
                <a:latin typeface="Calibri" panose="020F0502020204030204" pitchFamily="34" charset="0"/>
              </a:rPr>
              <a:t>2,3</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222222"/>
                </a:solidFill>
                <a:effectLst/>
                <a:latin typeface="Calibri" panose="020F0502020204030204" pitchFamily="34" charset="0"/>
              </a:rPr>
              <a:t>clinically and statistically significant decreases in smoking</a:t>
            </a:r>
            <a:r>
              <a:rPr lang="en-US" sz="1800" b="0" i="0" baseline="30000" dirty="0">
                <a:solidFill>
                  <a:srgbClr val="222222"/>
                </a:solidFill>
                <a:effectLst/>
                <a:latin typeface="Calibri" panose="020F0502020204030204" pitchFamily="34" charset="0"/>
              </a:rPr>
              <a:t>4</a:t>
            </a:r>
            <a:r>
              <a:rPr lang="en-US" sz="1800" b="0" i="0" dirty="0">
                <a:solidFill>
                  <a:srgbClr val="222222"/>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222222"/>
                </a:solidFill>
                <a:effectLst/>
                <a:latin typeface="Calibri" panose="020F0502020204030204" pitchFamily="34" charset="0"/>
              </a:rPr>
              <a:t>And decreased levels of anxiety, depression, and post-traumatic stress disorder (PTSD) for patients</a:t>
            </a:r>
            <a:r>
              <a:rPr lang="en-US" sz="1800" b="0" i="0" baseline="30000" dirty="0">
                <a:solidFill>
                  <a:srgbClr val="222222"/>
                </a:solidFill>
                <a:effectLst/>
                <a:latin typeface="Calibri" panose="020F0502020204030204" pitchFamily="34" charset="0"/>
              </a:rPr>
              <a:t>4,5</a:t>
            </a:r>
            <a:r>
              <a:rPr lang="en-US" sz="1800" b="0" i="0" dirty="0">
                <a:solidFill>
                  <a:srgbClr val="222222"/>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11</a:t>
            </a:fld>
            <a:endParaRPr lang="en-US"/>
          </a:p>
        </p:txBody>
      </p:sp>
    </p:spTree>
    <p:extLst>
      <p:ext uri="{BB962C8B-B14F-4D97-AF65-F5344CB8AC3E}">
        <p14:creationId xmlns:p14="http://schemas.microsoft.com/office/powerpoint/2010/main" val="26517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 also shows that clients in integrated care models often report improvements in their quality of life.</a:t>
            </a:r>
            <a:r>
              <a:rPr lang="en-US" baseline="30000" dirty="0"/>
              <a:t>1</a:t>
            </a:r>
            <a:r>
              <a:rPr lang="en-US" dirty="0"/>
              <a:t> Integrated care models have also been shown to enhance individual client elements such as self-esteem and resilience.</a:t>
            </a:r>
            <a:r>
              <a:rPr lang="en-US" baseline="30000" dirty="0"/>
              <a:t>1 </a:t>
            </a:r>
            <a:r>
              <a:rPr lang="en-US" baseline="0" dirty="0"/>
              <a:t>Which speaks to impacts beyond symptom reduction or management, but also day to day life satisfaction. </a:t>
            </a:r>
            <a:endParaRPr lang="en-US" baseline="30000" dirty="0"/>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12</a:t>
            </a:fld>
            <a:endParaRPr lang="en-US"/>
          </a:p>
        </p:txBody>
      </p:sp>
    </p:spTree>
    <p:extLst>
      <p:ext uri="{BB962C8B-B14F-4D97-AF65-F5344CB8AC3E}">
        <p14:creationId xmlns:p14="http://schemas.microsoft.com/office/powerpoint/2010/main" val="96234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As you may know, one of the COE requirements in the </a:t>
            </a:r>
            <a:r>
              <a:rPr lang="en-US" sz="1800" b="0" i="0" dirty="0">
                <a:solidFill>
                  <a:srgbClr val="FF0000"/>
                </a:solidFill>
                <a:effectLst/>
                <a:latin typeface="Calibri" panose="020F0502020204030204" pitchFamily="34" charset="0"/>
              </a:rPr>
              <a:t>MA bulletin </a:t>
            </a:r>
            <a:r>
              <a:rPr lang="en-US" sz="1800" b="0" i="0" dirty="0">
                <a:solidFill>
                  <a:srgbClr val="000000"/>
                </a:solidFill>
                <a:effectLst/>
                <a:latin typeface="Calibri" panose="020F0502020204030204" pitchFamily="34" charset="0"/>
              </a:rPr>
              <a:t>states that COEs are designed to improve coordination between physical and behavioral healthcare providers for individuals who have OUD. Hopefully, this presentation will help provide supporting information on why this is important for the individuals you serve.   </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13</a:t>
            </a:fld>
            <a:endParaRPr lang="en-US"/>
          </a:p>
        </p:txBody>
      </p:sp>
    </p:spTree>
    <p:extLst>
      <p:ext uri="{BB962C8B-B14F-4D97-AF65-F5344CB8AC3E}">
        <p14:creationId xmlns:p14="http://schemas.microsoft.com/office/powerpoint/2010/main" val="386379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 The idea of integrated care is built into the vision of COE. let’s turn to the guiding vision of COEs.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guidance and initial conception of the COE involve prioritizing care management services that offer support in addition to routine MOUD and face-to-face monitoring. This foundational vision centers on community partnerships and addressing the spectrum of well-being more comprehensively. This holistic approach underscores the COE’s commitment to evidence-based, collaborative, high-quality, and whole-person-focused care.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14</a:t>
            </a:fld>
            <a:endParaRPr lang="en-US"/>
          </a:p>
        </p:txBody>
      </p:sp>
    </p:spTree>
    <p:extLst>
      <p:ext uri="{BB962C8B-B14F-4D97-AF65-F5344CB8AC3E}">
        <p14:creationId xmlns:p14="http://schemas.microsoft.com/office/powerpoint/2010/main" val="298883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COE framework is influenced by the hub and spoke model of care, in which the COE is the central point of coordination (the hub). Within this model, efficient and specialized care is delivered by collaborating with various spoke providers.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COEs are responsible for identifying and providing carefully tailored care management resources to meet the individual’s needs.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COEs were designed to help individuals with OUD achieve optimal health, well-being, recovery, and choice by minimizing treatment gaps and providing intensive physical and behavioral healthcare coordination to those who are at high risk for overdose in the community.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Vermont Hub and Spoke model is in and of itself an integrated care framework. The hub and spoke model represents a holistic and comprehensive approach to addressing opioid use by integrating it into the broader system of care. The bidirectional transfer of patients between hubs and spokes can occur at many different levels of integration.</a:t>
            </a:r>
            <a:r>
              <a:rPr lang="en-US" sz="1800" b="0" i="0" baseline="30000" dirty="0">
                <a:solidFill>
                  <a:srgbClr val="000000"/>
                </a:solidFill>
                <a:effectLst/>
                <a:latin typeface="Calibri" panose="020F0502020204030204" pitchFamily="34" charset="0"/>
              </a:rPr>
              <a:t>1 </a:t>
            </a:r>
            <a:r>
              <a:rPr lang="en-US" sz="1800" b="0" i="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15</a:t>
            </a:fld>
            <a:endParaRPr lang="en-US"/>
          </a:p>
        </p:txBody>
      </p:sp>
    </p:spTree>
    <p:extLst>
      <p:ext uri="{BB962C8B-B14F-4D97-AF65-F5344CB8AC3E}">
        <p14:creationId xmlns:p14="http://schemas.microsoft.com/office/powerpoint/2010/main" val="116075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concept of integrated care also connects to the Social determinants of health, which is a core component of the COE’s hub and spoke model.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Both physical and mental health are connected.</a:t>
            </a:r>
            <a:r>
              <a:rPr lang="en-US" sz="1800" b="0" i="0" baseline="30000" dirty="0">
                <a:solidFill>
                  <a:srgbClr val="000000"/>
                </a:solidFill>
                <a:effectLst/>
                <a:latin typeface="Calibri" panose="020F0502020204030204" pitchFamily="34" charset="0"/>
              </a:rPr>
              <a:t>1 </a:t>
            </a:r>
            <a:r>
              <a:rPr lang="en-US" sz="1800" b="0" i="0" dirty="0">
                <a:solidFill>
                  <a:srgbClr val="000000"/>
                </a:solidFill>
                <a:effectLst/>
                <a:latin typeface="Calibri" panose="020F0502020204030204" pitchFamily="34" charset="0"/>
              </a:rPr>
              <a:t>Beyond that connection, all health is influenced by non-medical factors such as genetics, behaviors, environment, healthcare access and quality, social factors, education, employment and work conditions, and economic factors.</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Current research indicates that </a:t>
            </a:r>
            <a:r>
              <a:rPr lang="en-US" sz="1800" b="0" i="0" dirty="0" err="1">
                <a:solidFill>
                  <a:srgbClr val="000000"/>
                </a:solidFill>
                <a:effectLst/>
                <a:latin typeface="Calibri" panose="020F0502020204030204" pitchFamily="34" charset="0"/>
              </a:rPr>
              <a:t>SDoH</a:t>
            </a:r>
            <a:r>
              <a:rPr lang="en-US" sz="1800" b="0" i="0" dirty="0">
                <a:solidFill>
                  <a:srgbClr val="000000"/>
                </a:solidFill>
                <a:effectLst/>
                <a:latin typeface="Calibri" panose="020F0502020204030204" pitchFamily="34" charset="0"/>
              </a:rPr>
              <a:t> account for as much as 40 to 50% of health outcomes.</a:t>
            </a:r>
            <a:r>
              <a:rPr lang="en-US" sz="1800" b="0" i="0" baseline="30000" dirty="0">
                <a:solidFill>
                  <a:srgbClr val="000000"/>
                </a:solidFill>
                <a:effectLst/>
                <a:latin typeface="Calibri" panose="020F0502020204030204" pitchFamily="34" charset="0"/>
              </a:rPr>
              <a:t> 2</a:t>
            </a:r>
            <a:r>
              <a:rPr lang="en-US" sz="1800" b="0" i="0" baseline="30000" dirty="0">
                <a:solidFill>
                  <a:srgbClr val="FF0000"/>
                </a:solidFill>
                <a:effectLst/>
                <a:latin typeface="Calibri" panose="020F0502020204030204" pitchFamily="34" charset="0"/>
              </a:rPr>
              <a:t> </a:t>
            </a:r>
            <a:r>
              <a:rPr lang="en-US" sz="1800" b="0" i="0" dirty="0">
                <a:solidFill>
                  <a:srgbClr val="FF0000"/>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As COEs, we are in a prime position to address the wide-ranging factors influencing our client’s full health and well-being potential.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16</a:t>
            </a:fld>
            <a:endParaRPr lang="en-US"/>
          </a:p>
        </p:txBody>
      </p:sp>
    </p:spTree>
    <p:extLst>
      <p:ext uri="{BB962C8B-B14F-4D97-AF65-F5344CB8AC3E}">
        <p14:creationId xmlns:p14="http://schemas.microsoft.com/office/powerpoint/2010/main" val="31819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Now that we have covered integration in general and how it relates to the foundation of the COE, let’s take a closer look into the foundations and existing implementation frameworks of integrated care  </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17</a:t>
            </a:fld>
            <a:endParaRPr lang="en-US"/>
          </a:p>
        </p:txBody>
      </p:sp>
    </p:spTree>
    <p:extLst>
      <p:ext uri="{BB962C8B-B14F-4D97-AF65-F5344CB8AC3E}">
        <p14:creationId xmlns:p14="http://schemas.microsoft.com/office/powerpoint/2010/main" val="1079905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There are different levels of integration, often depicted as a continuum or a spectrum, ranging from active coordination to full integration.  </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18</a:t>
            </a:fld>
            <a:endParaRPr lang="en-US"/>
          </a:p>
        </p:txBody>
      </p:sp>
    </p:spTree>
    <p:extLst>
      <p:ext uri="{BB962C8B-B14F-4D97-AF65-F5344CB8AC3E}">
        <p14:creationId xmlns:p14="http://schemas.microsoft.com/office/powerpoint/2010/main" val="183236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There are models and frameworks that are specifically developed to promote integrated care. Such as… </a:t>
            </a:r>
          </a:p>
          <a:p>
            <a:pPr algn="l" rtl="0" fontAlgn="base">
              <a:buFont typeface="Arial" panose="020B0604020202020204" pitchFamily="34" charset="0"/>
              <a:buChar char="•"/>
            </a:pPr>
            <a:r>
              <a:rPr lang="en-US" sz="1800" b="0" i="0" dirty="0">
                <a:solidFill>
                  <a:srgbClr val="231F20"/>
                </a:solidFill>
                <a:effectLst/>
                <a:latin typeface="Calibri" panose="020F0502020204030204" pitchFamily="34" charset="0"/>
              </a:rPr>
              <a:t>Co-Location of Services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231F20"/>
                </a:solidFill>
                <a:effectLst/>
                <a:latin typeface="Calibri" panose="020F0502020204030204" pitchFamily="34" charset="0"/>
              </a:rPr>
              <a:t>Collaborative Care Model (</a:t>
            </a:r>
            <a:r>
              <a:rPr lang="en-US" sz="1800" b="0" i="0" dirty="0" err="1">
                <a:solidFill>
                  <a:srgbClr val="231F20"/>
                </a:solidFill>
                <a:effectLst/>
                <a:latin typeface="Calibri" panose="020F0502020204030204" pitchFamily="34" charset="0"/>
              </a:rPr>
              <a:t>CoCM</a:t>
            </a:r>
            <a:r>
              <a:rPr lang="en-US" sz="1800" b="0" i="0" dirty="0">
                <a:solidFill>
                  <a:srgbClr val="231F20"/>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fontAlgn="base">
              <a:buFont typeface="Arial" panose="020B0604020202020204" pitchFamily="34" charset="0"/>
              <a:buChar char="•"/>
            </a:pPr>
            <a:r>
              <a:rPr lang="en-US" dirty="0">
                <a:solidFill>
                  <a:srgbClr val="231F20"/>
                </a:solidFill>
                <a:latin typeface="Cambria"/>
                <a:ea typeface="Cambria"/>
              </a:rPr>
              <a:t>The patient-centered medical home (PCMH)</a:t>
            </a:r>
            <a:endParaRPr lang="en-US" sz="1800" b="0" i="0" dirty="0">
              <a:solidFill>
                <a:srgbClr val="000000"/>
              </a:solidFill>
              <a:effectLst/>
              <a:latin typeface="Cambria"/>
              <a:ea typeface="Cambria"/>
            </a:endParaRPr>
          </a:p>
          <a:p>
            <a:pPr algn="l" rtl="0" fontAlgn="base">
              <a:buFont typeface="Arial" panose="020B0604020202020204" pitchFamily="34" charset="0"/>
              <a:buChar char="•"/>
            </a:pPr>
            <a:r>
              <a:rPr lang="en-US" sz="1800" b="0" i="0" dirty="0">
                <a:solidFill>
                  <a:srgbClr val="231F20"/>
                </a:solidFill>
                <a:effectLst/>
                <a:latin typeface="Calibri" panose="020F0502020204030204" pitchFamily="34" charset="0"/>
              </a:rPr>
              <a:t>Primary Care Behavioral Health Model (PCBH)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231F20"/>
                </a:solidFill>
                <a:effectLst/>
                <a:latin typeface="Calibri" panose="020F0502020204030204" pitchFamily="34" charset="0"/>
              </a:rPr>
              <a:t>Comprehensive Health Integration Framework </a:t>
            </a: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19</a:t>
            </a:fld>
            <a:endParaRPr lang="en-US"/>
          </a:p>
        </p:txBody>
      </p:sp>
    </p:spTree>
    <p:extLst>
      <p:ext uri="{BB962C8B-B14F-4D97-AF65-F5344CB8AC3E}">
        <p14:creationId xmlns:p14="http://schemas.microsoft.com/office/powerpoint/2010/main" val="246344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some organizations' path toward integrated care organically develops based on the range of services they provide.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common pathways within MOUD services are on-site substance use treatment/counseling</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Practice-Based Models such as Office-Based Opioid Treatment (OBOT), HIV and Buprenorphine Collaborative Model (BHIVES), Integrated Prenatal Care and MAT.</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Or systems-based models such as the Medicaid health home model, the hub-and-spoke model, the collaborative opioid prescribing model, Emergency Department Initiation of OBOT, Inpatient Initiation of MAT, or through rural primary care networks.</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20</a:t>
            </a:fld>
            <a:endParaRPr lang="en-US"/>
          </a:p>
        </p:txBody>
      </p:sp>
    </p:spTree>
    <p:extLst>
      <p:ext uri="{BB962C8B-B14F-4D97-AF65-F5344CB8AC3E}">
        <p14:creationId xmlns:p14="http://schemas.microsoft.com/office/powerpoint/2010/main" val="135387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12p:</a:t>
            </a:r>
          </a:p>
          <a:p>
            <a:r>
              <a:rPr lang="en-US"/>
              <a:t>Hello, everyone. Welcome to today’s COE Learning Network session. We will be getting started in about two minutes to allow more participants to connect. In the meantime, please familiarize yourself with the instructions on this slide so you can easily navigate this webinar format.</a:t>
            </a:r>
          </a:p>
          <a:p>
            <a:endParaRPr lang="en-US"/>
          </a:p>
          <a:p>
            <a:r>
              <a:rPr lang="en-US"/>
              <a:t>12:02p: Let’s get started.</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0570C-BE98-3142-8567-CC5EE03980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162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authorities are also developing guidance on best practices for integrated care.</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These efforts have outlined national and regional strategies to prevent, treat, and provide support. These efforts have been heightened in response to the COVID-19 pandemic due to reported increases in mental health conditions</a:t>
            </a:r>
            <a:r>
              <a:rPr lang="en-US" sz="1800" b="0" i="0" baseline="30000" dirty="0">
                <a:solidFill>
                  <a:srgbClr val="000000"/>
                </a:solidFill>
                <a:effectLst/>
                <a:latin typeface="Calibri" panose="020F0502020204030204" pitchFamily="34" charset="0"/>
              </a:rPr>
              <a:t>2</a:t>
            </a:r>
            <a:r>
              <a:rPr lang="en-US" sz="1800" b="0" i="0" dirty="0">
                <a:solidFill>
                  <a:srgbClr val="000000"/>
                </a:solidFill>
                <a:effectLst/>
                <a:latin typeface="Calibri" panose="020F0502020204030204" pitchFamily="34" charset="0"/>
              </a:rPr>
              <a:t>, exacerbated stress </a:t>
            </a:r>
            <a:r>
              <a:rPr lang="en-US" sz="1800" b="0" i="0" baseline="30000" dirty="0">
                <a:solidFill>
                  <a:srgbClr val="000000"/>
                </a:solidFill>
                <a:effectLst/>
                <a:latin typeface="Calibri" panose="020F0502020204030204" pitchFamily="34" charset="0"/>
              </a:rPr>
              <a:t>2</a:t>
            </a:r>
            <a:r>
              <a:rPr lang="en-US" sz="1800" b="0" i="0" dirty="0">
                <a:solidFill>
                  <a:srgbClr val="000000"/>
                </a:solidFill>
                <a:effectLst/>
                <a:latin typeface="Calibri" panose="020F0502020204030204" pitchFamily="34" charset="0"/>
              </a:rPr>
              <a:t>, and increased rates of overdose deaths.</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Despite the increased need for MH/SUD care, these services, similar to other healthcare services, have been slower to rebound to pre-pandemic levels, with the highest shortages in primary care, dental care, and MH/SUD treatment disciplines.</a:t>
            </a:r>
            <a:r>
              <a:rPr lang="en-US" sz="1800" b="0" i="0" baseline="30000" dirty="0">
                <a:solidFill>
                  <a:srgbClr val="000000"/>
                </a:solidFill>
                <a:effectLst/>
                <a:latin typeface="Calibri" panose="020F0502020204030204" pitchFamily="34" charset="0"/>
              </a:rPr>
              <a:t>4</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effectLst/>
                <a:latin typeface="Calibri" panose="020F0502020204030204" pitchFamily="34" charset="0"/>
              </a:rPr>
              <a:t>Pennsylvania COE/DHS </a:t>
            </a:r>
            <a:r>
              <a:rPr lang="en-US" sz="1800" b="0" i="0" dirty="0">
                <a:effectLst/>
                <a:latin typeface="Calibri" panose="020F0502020204030204" pitchFamily="34" charset="0"/>
              </a:rPr>
              <a:t> </a:t>
            </a:r>
          </a:p>
          <a:p>
            <a:pPr algn="l" rtl="0" fontAlgn="base">
              <a:buFont typeface="Arial" panose="020B0604020202020204" pitchFamily="34" charset="0"/>
              <a:buChar char="•"/>
            </a:pPr>
            <a:r>
              <a:rPr lang="en-US" sz="1800" b="1" i="0" dirty="0">
                <a:effectLst/>
                <a:latin typeface="Calibri" panose="020F0502020204030204" pitchFamily="34" charset="0"/>
              </a:rPr>
              <a:t>Center for Medicaid Services (CMS) </a:t>
            </a:r>
            <a:r>
              <a:rPr lang="en-US" sz="1400" b="0" i="0" u="sng" strike="noStrike" dirty="0">
                <a:effectLst/>
                <a:latin typeface="Calibri" panose="020F0502020204030204" pitchFamily="34" charset="0"/>
                <a:hlinkClick r:id="rId3">
                  <a:extLst>
                    <a:ext uri="{A12FA001-AC4F-418D-AE19-62706E023703}">
                      <ahyp:hlinkClr xmlns:ahyp="http://schemas.microsoft.com/office/drawing/2018/hyperlinkcolor" val="tx"/>
                    </a:ext>
                  </a:extLst>
                </a:hlinkClick>
              </a:rPr>
              <a:t>Innovation in Behavioral Health (IBH) Model | CMS</a:t>
            </a:r>
            <a:r>
              <a:rPr lang="en-US" sz="1800" b="0" i="0" dirty="0">
                <a:effectLst/>
                <a:latin typeface="Calibri" panose="020F0502020204030204" pitchFamily="34" charset="0"/>
              </a:rPr>
              <a:t> </a:t>
            </a:r>
          </a:p>
          <a:p>
            <a:pPr algn="l" rtl="0" fontAlgn="base">
              <a:buFont typeface="Arial" panose="020B0604020202020204" pitchFamily="34" charset="0"/>
              <a:buChar char="•"/>
            </a:pPr>
            <a:r>
              <a:rPr lang="en-US" sz="1800" b="1" i="0" dirty="0">
                <a:effectLst/>
                <a:latin typeface="Calibri" panose="020F0502020204030204" pitchFamily="34" charset="0"/>
              </a:rPr>
              <a:t>HHS</a:t>
            </a:r>
            <a:r>
              <a:rPr lang="en-US" sz="1800" b="0" i="0" dirty="0">
                <a:effectLst/>
                <a:latin typeface="Calibri" panose="020F0502020204030204" pitchFamily="34" charset="0"/>
              </a:rPr>
              <a:t> </a:t>
            </a:r>
            <a:r>
              <a:rPr lang="en-US" sz="1800" b="0" i="0" u="sng" strike="noStrike" dirty="0">
                <a:effectLst/>
                <a:latin typeface="Calibri" panose="020F0502020204030204" pitchFamily="34" charset="0"/>
                <a:hlinkClick r:id="rId4">
                  <a:extLst>
                    <a:ext uri="{A12FA001-AC4F-418D-AE19-62706E023703}">
                      <ahyp:hlinkClr xmlns:ahyp="http://schemas.microsoft.com/office/drawing/2018/hyperlinkcolor" val="tx"/>
                    </a:ext>
                  </a:extLst>
                </a:hlinkClick>
              </a:rPr>
              <a:t>https://www.hhs.gov/about/news/2022/12/02/hhs-roadmap-for-behavioral-health-integration-fact-sheet.html</a:t>
            </a:r>
            <a:r>
              <a:rPr lang="en-US" sz="1800" b="0" i="0" dirty="0">
                <a:effectLst/>
                <a:latin typeface="Calibri" panose="020F0502020204030204" pitchFamily="34" charset="0"/>
              </a:rPr>
              <a:t> </a:t>
            </a:r>
          </a:p>
          <a:p>
            <a:pPr algn="l" rtl="0" fontAlgn="base">
              <a:buFont typeface="Arial" panose="020B0604020202020204" pitchFamily="34" charset="0"/>
              <a:buChar char="•"/>
            </a:pPr>
            <a:r>
              <a:rPr lang="en-US" sz="1800" b="1" i="0" dirty="0">
                <a:effectLst/>
                <a:latin typeface="Calibri" panose="020F0502020204030204" pitchFamily="34" charset="0"/>
              </a:rPr>
              <a:t>The Agency for Healthcare Research and Quality’s (AHRQ)</a:t>
            </a:r>
            <a:r>
              <a:rPr lang="en-US" sz="1800" b="0" i="0" dirty="0">
                <a:effectLst/>
                <a:latin typeface="Calibri" panose="020F0502020204030204" pitchFamily="34" charset="0"/>
              </a:rPr>
              <a:t> </a:t>
            </a:r>
            <a:r>
              <a:rPr lang="en-US" sz="1800" b="0" i="0" u="sng" strike="noStrike" dirty="0">
                <a:effectLst/>
                <a:latin typeface="Calibri" panose="020F0502020204030204" pitchFamily="34" charset="0"/>
                <a:hlinkClick r:id="rId5">
                  <a:extLst>
                    <a:ext uri="{A12FA001-AC4F-418D-AE19-62706E023703}">
                      <ahyp:hlinkClr xmlns:ahyp="http://schemas.microsoft.com/office/drawing/2018/hyperlinkcolor" val="tx"/>
                    </a:ext>
                  </a:extLst>
                </a:hlinkClick>
              </a:rPr>
              <a:t>Academy for Integrating Behavioral Health and Primary Care</a:t>
            </a:r>
            <a:r>
              <a:rPr lang="en-US" sz="1800" b="0" i="0" dirty="0">
                <a:effectLst/>
                <a:latin typeface="Calibri" panose="020F0502020204030204" pitchFamily="34" charset="0"/>
              </a:rPr>
              <a:t> is a national resource for integrating health in primary and ambulatory care settings with a key focus on providing care for patients using substances, particularly opioids. </a:t>
            </a:r>
          </a:p>
          <a:p>
            <a:pPr algn="l" rtl="0" fontAlgn="base">
              <a:buFont typeface="Arial" panose="020B0604020202020204" pitchFamily="34" charset="0"/>
              <a:buChar char="•"/>
            </a:pPr>
            <a:r>
              <a:rPr lang="en-US" sz="1800" b="1" i="0" dirty="0">
                <a:effectLst/>
                <a:latin typeface="Calibri" panose="020F0502020204030204" pitchFamily="34" charset="0"/>
              </a:rPr>
              <a:t>HRSA</a:t>
            </a:r>
            <a:r>
              <a:rPr lang="en-US" sz="1800" b="0" i="0" dirty="0">
                <a:effectLst/>
                <a:latin typeface="Calibri" panose="020F0502020204030204" pitchFamily="34" charset="0"/>
              </a:rPr>
              <a:t> </a:t>
            </a:r>
            <a:r>
              <a:rPr lang="en-US" sz="1800" b="0" i="0" u="sng" strike="noStrike" dirty="0">
                <a:effectLst/>
                <a:latin typeface="Calibri" panose="020F0502020204030204" pitchFamily="34" charset="0"/>
                <a:hlinkClick r:id="rId6">
                  <a:extLst>
                    <a:ext uri="{A12FA001-AC4F-418D-AE19-62706E023703}">
                      <ahyp:hlinkClr xmlns:ahyp="http://schemas.microsoft.com/office/drawing/2018/hyperlinkcolor" val="tx"/>
                    </a:ext>
                  </a:extLst>
                </a:hlinkClick>
              </a:rPr>
              <a:t>https://bphc.hrsa.gov/</a:t>
            </a:r>
            <a:r>
              <a:rPr lang="en-US" sz="1800" b="0" i="0" dirty="0">
                <a:effectLst/>
                <a:latin typeface="Calibri" panose="020F0502020204030204" pitchFamily="34" charset="0"/>
              </a:rPr>
              <a:t>  </a:t>
            </a:r>
          </a:p>
          <a:p>
            <a:pPr algn="l" rtl="0" fontAlgn="base">
              <a:buFont typeface="Arial" panose="020B0604020202020204" pitchFamily="34" charset="0"/>
              <a:buChar char="•"/>
            </a:pPr>
            <a:r>
              <a:rPr lang="en-US" sz="1800" b="1" i="0" dirty="0">
                <a:effectLst/>
                <a:latin typeface="Calibri" panose="020F0502020204030204" pitchFamily="34" charset="0"/>
              </a:rPr>
              <a:t>SAMHSA </a:t>
            </a:r>
            <a:r>
              <a:rPr lang="en-US" sz="1800" b="0" i="0" u="sng" strike="noStrike" dirty="0">
                <a:effectLst/>
                <a:latin typeface="Calibri" panose="020F0502020204030204" pitchFamily="34" charset="0"/>
                <a:hlinkClick r:id="rId7">
                  <a:extLst>
                    <a:ext uri="{A12FA001-AC4F-418D-AE19-62706E023703}">
                      <ahyp:hlinkClr xmlns:ahyp="http://schemas.microsoft.com/office/drawing/2018/hyperlinkcolor" val="tx"/>
                    </a:ext>
                  </a:extLst>
                </a:hlinkClick>
              </a:rPr>
              <a:t>https://www.thenationalcouncil.org/program/center-of-excellence/resources/</a:t>
            </a:r>
            <a:r>
              <a:rPr lang="en-US" sz="1800" b="0" i="0" dirty="0">
                <a:effectLst/>
                <a:latin typeface="Calibri" panose="020F0502020204030204" pitchFamily="34" charset="0"/>
              </a:rPr>
              <a:t>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Governmental bodies have sought to prioritize bold policy actions that advance access to care, emphasizing integrated and equitable models. Many of these efforts involve reimbursing primary care providers for providing behavioral health care to help overcome the stigma associated with receiving behavioral health services and to optimize resources for these highly impacted areas of care.</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authorities and their guidance for prioritizing integrated care are listed on the slide as resources.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21</a:t>
            </a:fld>
            <a:endParaRPr lang="en-US"/>
          </a:p>
        </p:txBody>
      </p:sp>
    </p:spTree>
    <p:extLst>
      <p:ext uri="{BB962C8B-B14F-4D97-AF65-F5344CB8AC3E}">
        <p14:creationId xmlns:p14="http://schemas.microsoft.com/office/powerpoint/2010/main" val="1374589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Although there a major shifts that have prompted integrated care, there are very valid challenges to integration as well.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Financial hurdles</a:t>
            </a:r>
            <a:r>
              <a:rPr lang="en-US" sz="1800" b="0" i="0" dirty="0">
                <a:solidFill>
                  <a:srgbClr val="000000"/>
                </a:solidFill>
                <a:effectLst/>
                <a:latin typeface="Calibri" panose="020F0502020204030204" pitchFamily="34" charset="0"/>
              </a:rPr>
              <a:t> around reimbursement rates, differences in payor functions, and limited parity are often present issues for integrated care.</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Organizational Health and Commitment</a:t>
            </a:r>
            <a:r>
              <a:rPr lang="en-US" sz="1800" b="0" i="0" dirty="0">
                <a:solidFill>
                  <a:srgbClr val="000000"/>
                </a:solidFill>
                <a:effectLst/>
                <a:latin typeface="Calibri" panose="020F0502020204030204" pitchFamily="34" charset="0"/>
              </a:rPr>
              <a:t>- Conflicting organizational interests and the capacity for change can be a barrier.</a:t>
            </a:r>
            <a:r>
              <a:rPr lang="en-US" sz="1800" b="1" i="0" dirty="0">
                <a:solidFill>
                  <a:srgbClr val="000000"/>
                </a:solidFill>
                <a:effectLst/>
                <a:latin typeface="Calibri" panose="020F0502020204030204" pitchFamily="34" charset="0"/>
              </a:rPr>
              <a:t> </a:t>
            </a:r>
            <a:r>
              <a:rPr lang="en-US" sz="1800" b="0" i="0" baseline="30000" dirty="0">
                <a:solidFill>
                  <a:srgbClr val="000000"/>
                </a:solidFill>
                <a:effectLst/>
                <a:latin typeface="Calibri" panose="020F0502020204030204" pitchFamily="34" charset="0"/>
              </a:rPr>
              <a:t>1,2</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Patient Vulnerability and Instability</a:t>
            </a:r>
            <a:r>
              <a:rPr lang="en-US" sz="1800" b="0" i="0" dirty="0">
                <a:solidFill>
                  <a:srgbClr val="000000"/>
                </a:solidFill>
                <a:effectLst/>
                <a:latin typeface="Calibri" panose="020F0502020204030204" pitchFamily="34" charset="0"/>
              </a:rPr>
              <a:t>-When providing care to the most vulnerable populations there might be consistency issues that might make aspects of physical health care difficult or the engagement needed for mental healthcare difficult.</a:t>
            </a:r>
            <a:r>
              <a:rPr lang="en-US" sz="1800" b="0" i="0" baseline="30000" dirty="0">
                <a:solidFill>
                  <a:srgbClr val="000000"/>
                </a:solidFill>
                <a:effectLst/>
                <a:latin typeface="Calibri" panose="020F0502020204030204" pitchFamily="34" charset="0"/>
              </a:rPr>
              <a:t>2</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Stigma</a:t>
            </a:r>
            <a:r>
              <a:rPr lang="en-US" sz="1800" b="0" i="0" dirty="0">
                <a:solidFill>
                  <a:srgbClr val="000000"/>
                </a:solidFill>
                <a:effectLst/>
                <a:latin typeface="Calibri" panose="020F0502020204030204" pitchFamily="34" charset="0"/>
              </a:rPr>
              <a:t>-There might also be limited knowledge about conditions from other fields of care between fields, leading to resistance or even possibly stigmatized care.</a:t>
            </a:r>
            <a:r>
              <a:rPr lang="en-US" sz="1800" b="0" i="0" baseline="30000" dirty="0">
                <a:solidFill>
                  <a:srgbClr val="000000"/>
                </a:solidFill>
                <a:effectLst/>
                <a:latin typeface="Calibri" panose="020F0502020204030204" pitchFamily="34" charset="0"/>
              </a:rPr>
              <a:t> 3,4</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Resource Insufficiency</a:t>
            </a:r>
            <a:r>
              <a:rPr lang="en-US" sz="1800" b="0" i="0" dirty="0">
                <a:solidFill>
                  <a:srgbClr val="000000"/>
                </a:solidFill>
                <a:effectLst/>
                <a:latin typeface="Calibri" panose="020F0502020204030204" pitchFamily="34" charset="0"/>
              </a:rPr>
              <a:t>- limited resources, such, as time constraints, staffing shortages, and a lack of integrated care training programs have been shown to be a challenge </a:t>
            </a:r>
            <a:r>
              <a:rPr lang="en-US" sz="1800" b="0" i="0" baseline="30000" dirty="0">
                <a:solidFill>
                  <a:srgbClr val="000000"/>
                </a:solidFill>
                <a:effectLst/>
                <a:latin typeface="Calibri" panose="020F0502020204030204" pitchFamily="34" charset="0"/>
              </a:rPr>
              <a:t>4</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Communication Barriers</a:t>
            </a:r>
            <a:r>
              <a:rPr lang="en-US" sz="1800" b="0" i="0" dirty="0">
                <a:solidFill>
                  <a:srgbClr val="000000"/>
                </a:solidFill>
                <a:effectLst/>
                <a:latin typeface="Calibri" panose="020F0502020204030204" pitchFamily="34" charset="0"/>
              </a:rPr>
              <a:t>- difficulties with information exchange and access</a:t>
            </a:r>
            <a:r>
              <a:rPr lang="en-US" sz="1800" b="0" i="0" baseline="30000" dirty="0">
                <a:solidFill>
                  <a:srgbClr val="000000"/>
                </a:solidFill>
                <a:effectLst/>
                <a:latin typeface="Calibri" panose="020F0502020204030204" pitchFamily="34" charset="0"/>
              </a:rPr>
              <a:t>4</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Infrastructure Barriers</a:t>
            </a:r>
            <a:r>
              <a:rPr lang="en-US" sz="1800" b="0" i="0" dirty="0">
                <a:solidFill>
                  <a:srgbClr val="000000"/>
                </a:solidFill>
                <a:effectLst/>
                <a:latin typeface="Calibri" panose="020F0502020204030204" pitchFamily="34" charset="0"/>
              </a:rPr>
              <a:t>-When infrastructure limits collaboration, such as, not sharing an electronic records systems or chart access or having separate locations</a:t>
            </a:r>
            <a:r>
              <a:rPr lang="en-US" sz="1800" b="0" i="0" baseline="30000" dirty="0">
                <a:solidFill>
                  <a:srgbClr val="000000"/>
                </a:solidFill>
                <a:effectLst/>
                <a:latin typeface="Calibri" panose="020F0502020204030204" pitchFamily="34" charset="0"/>
              </a:rPr>
              <a:t>4 </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Interprofessional Tensions</a:t>
            </a:r>
            <a:r>
              <a:rPr lang="en-US" sz="1800" b="0" i="0" dirty="0">
                <a:solidFill>
                  <a:srgbClr val="000000"/>
                </a:solidFill>
                <a:effectLst/>
                <a:latin typeface="Calibri" panose="020F0502020204030204" pitchFamily="34" charset="0"/>
              </a:rPr>
              <a:t>- related to culture and understanding. </a:t>
            </a:r>
            <a:r>
              <a:rPr lang="en-US" sz="1800" b="0" i="0" dirty="0">
                <a:solidFill>
                  <a:srgbClr val="1B1B1B"/>
                </a:solidFill>
                <a:effectLst/>
                <a:latin typeface="Calibri" panose="020F0502020204030204" pitchFamily="34" charset="0"/>
              </a:rPr>
              <a:t>Differences in perceptions across fields or uncertainty over roles and responsibilities</a:t>
            </a:r>
            <a:r>
              <a:rPr lang="en-US" sz="1800" b="0" i="0" baseline="30000" dirty="0">
                <a:solidFill>
                  <a:srgbClr val="000000"/>
                </a:solidFill>
                <a:effectLst/>
                <a:latin typeface="Calibri" panose="020F0502020204030204" pitchFamily="34" charset="0"/>
              </a:rPr>
              <a:t> 4</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Limited Community Partners</a:t>
            </a:r>
            <a:r>
              <a:rPr lang="en-US" sz="1800" b="0" i="0" baseline="30000" dirty="0">
                <a:solidFill>
                  <a:srgbClr val="000000"/>
                </a:solidFill>
                <a:effectLst/>
                <a:latin typeface="Calibri" panose="020F0502020204030204" pitchFamily="34" charset="0"/>
              </a:rPr>
              <a:t>4</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Policy and Structural Challenges-</a:t>
            </a:r>
            <a:r>
              <a:rPr lang="en-US" sz="1800" b="0" i="0" dirty="0">
                <a:solidFill>
                  <a:srgbClr val="000000"/>
                </a:solidFill>
                <a:effectLst/>
                <a:latin typeface="Calibri" panose="020F0502020204030204" pitchFamily="34" charset="0"/>
              </a:rPr>
              <a:t>This area is a major source for the challenges within healthcare integration and have spurred calls for increased advocacy across both fields. These issues range from</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limited literature and policy prioritization for behavioral health to integrate physical health, systems that do not incentivize comprehensive assessment or prevention, to the demonstrated lack of parity across healthcare</a:t>
            </a:r>
            <a:r>
              <a:rPr lang="en-US" sz="1800" b="0" i="0" baseline="30000" dirty="0">
                <a:solidFill>
                  <a:srgbClr val="000000"/>
                </a:solidFill>
                <a:effectLst/>
                <a:latin typeface="Calibri" panose="020F0502020204030204" pitchFamily="34" charset="0"/>
              </a:rPr>
              <a:t>1,4</a:t>
            </a:r>
            <a:r>
              <a:rPr lang="en-US" sz="1800" b="0" i="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22</a:t>
            </a:fld>
            <a:endParaRPr lang="en-US"/>
          </a:p>
        </p:txBody>
      </p:sp>
    </p:spTree>
    <p:extLst>
      <p:ext uri="{BB962C8B-B14F-4D97-AF65-F5344CB8AC3E}">
        <p14:creationId xmlns:p14="http://schemas.microsoft.com/office/powerpoint/2010/main" val="2266627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Integration will involve aspects of organizational health, change, and implementation support. Integration requires a coordinated effort across roles and elements of the organization. The image you see here is the STF framework which is a framework for organizational health. We have presented on how this framework can be used to support organizational health at COEs (can share the recording link with the group), it is also important to consider how this framework can be used to support integrated care, given that organizational health is one of the challenges cited in the literature.  </a:t>
            </a: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Leadership</a:t>
            </a:r>
            <a:r>
              <a:rPr lang="en-US" sz="1800" b="0" i="0" dirty="0">
                <a:solidFill>
                  <a:srgbClr val="000000"/>
                </a:solidFill>
                <a:effectLst/>
                <a:latin typeface="Calibri" panose="020F0502020204030204" pitchFamily="34" charset="0"/>
              </a:rPr>
              <a:t>-Think-</a:t>
            </a:r>
            <a:r>
              <a:rPr lang="en-US" sz="1800" b="0" i="1" dirty="0">
                <a:solidFill>
                  <a:srgbClr val="000000"/>
                </a:solidFill>
                <a:effectLst/>
                <a:latin typeface="Calibri" panose="020F0502020204030204" pitchFamily="34" charset="0"/>
              </a:rPr>
              <a:t>Who</a:t>
            </a:r>
            <a:r>
              <a:rPr lang="en-US" sz="1800" b="0" i="0" dirty="0">
                <a:solidFill>
                  <a:srgbClr val="000000"/>
                </a:solidFill>
                <a:effectLst/>
                <a:latin typeface="Calibri" panose="020F0502020204030204" pitchFamily="34" charset="0"/>
              </a:rPr>
              <a:t> is going to set the tone of the organizational initiatives and vision? Leaders can advocate for and foster policy that make integrated care possible though a strategic vision and plan.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Culture- </a:t>
            </a:r>
            <a:r>
              <a:rPr lang="en-US" sz="1800" b="0" i="1" dirty="0">
                <a:solidFill>
                  <a:srgbClr val="000000"/>
                </a:solidFill>
                <a:effectLst/>
                <a:latin typeface="Calibri" panose="020F0502020204030204" pitchFamily="34" charset="0"/>
              </a:rPr>
              <a:t>How </a:t>
            </a:r>
            <a:r>
              <a:rPr lang="en-US" sz="1800" b="0" i="0" dirty="0">
                <a:solidFill>
                  <a:srgbClr val="000000"/>
                </a:solidFill>
                <a:effectLst/>
                <a:latin typeface="Calibri" panose="020F0502020204030204" pitchFamily="34" charset="0"/>
              </a:rPr>
              <a:t>does the environment or way of functioning foster collaboration? Do the values, attitudes, and beliefs of your organization see healthcare as comprehensive? The interconnected nature of mental and physical health?  Are non-medical drivers related to health?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Behavior</a:t>
            </a:r>
            <a:r>
              <a:rPr lang="en-US" sz="1800" b="0" i="0" dirty="0">
                <a:solidFill>
                  <a:srgbClr val="000000"/>
                </a:solidFill>
                <a:effectLst/>
                <a:latin typeface="Calibri" panose="020F0502020204030204" pitchFamily="34" charset="0"/>
              </a:rPr>
              <a:t>-Think-</a:t>
            </a:r>
            <a:r>
              <a:rPr lang="en-US" sz="1800" b="0" i="1" dirty="0">
                <a:solidFill>
                  <a:srgbClr val="000000"/>
                </a:solidFill>
                <a:effectLst/>
                <a:latin typeface="Calibri" panose="020F0502020204030204" pitchFamily="34" charset="0"/>
              </a:rPr>
              <a:t>What </a:t>
            </a:r>
            <a:r>
              <a:rPr lang="en-US" sz="1800" b="0" i="0" dirty="0">
                <a:solidFill>
                  <a:srgbClr val="000000"/>
                </a:solidFill>
                <a:effectLst/>
                <a:latin typeface="Calibri" panose="020F0502020204030204" pitchFamily="34" charset="0"/>
              </a:rPr>
              <a:t>does the environment or way of functioning foster collaboration? Are decision-making practices set up in a way that foster the interdisciplinary collaboration and transparency needed for integrated care efforts.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Structure</a:t>
            </a:r>
            <a:r>
              <a:rPr lang="en-US" sz="1800" b="0" i="0" dirty="0">
                <a:solidFill>
                  <a:srgbClr val="000000"/>
                </a:solidFill>
                <a:effectLst/>
                <a:latin typeface="Calibri" panose="020F0502020204030204" pitchFamily="34" charset="0"/>
              </a:rPr>
              <a:t>-Think-Buy in from data team, payors, stakeholders, and methods to support interdisciplinary teams. Are there systems in place that would promote a flow of information that might involve breaking down silos.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Performance management</a:t>
            </a:r>
            <a:r>
              <a:rPr lang="en-US" sz="1800" b="0" i="0" dirty="0">
                <a:solidFill>
                  <a:srgbClr val="000000"/>
                </a:solidFill>
                <a:effectLst/>
                <a:latin typeface="Calibri" panose="020F0502020204030204" pitchFamily="34" charset="0"/>
              </a:rPr>
              <a:t>: Data is captured in real-time and evaluated to see the impacts on the multifaceted needs of the individuals served. For instance, population health metrics related to OUD, such as overdose rates, relapse rates, and the utilization of emergency services could be captured and explored. OR changes to medication management/adherence OR mechanisms to capture changes in patient satisfaction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with integrated care services.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Internal Learning</a:t>
            </a:r>
            <a:r>
              <a:rPr lang="en-US" sz="1800" b="0" i="0" dirty="0">
                <a:solidFill>
                  <a:srgbClr val="000000"/>
                </a:solidFill>
                <a:effectLst/>
                <a:latin typeface="Calibri" panose="020F0502020204030204" pitchFamily="34" charset="0"/>
              </a:rPr>
              <a:t>-Think about ways to implement cross-training and buy-in from staff. How do you assess, analyze, and grow from your day-to-day internal practices? This could involve multidisciplinary cross-training programs can enhance skills and knowledge of staff and ensures that they are equipped to work collaboratively.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External Learning</a:t>
            </a:r>
            <a:r>
              <a:rPr lang="en-US" sz="1800" b="0" i="0" dirty="0">
                <a:solidFill>
                  <a:srgbClr val="000000"/>
                </a:solidFill>
                <a:effectLst/>
                <a:latin typeface="Calibri" panose="020F0502020204030204" pitchFamily="34" charset="0"/>
              </a:rPr>
              <a:t>- effectiveness research, training, and collaboration. This could involve fostering learning relationships with external partners or participating in relevant integrated care training programs and spaces such as the National Council on Mental Well-being’s Integrated Care Center of Excellence or the Collaborative Family Healthcare Association</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24</a:t>
            </a:fld>
            <a:endParaRPr lang="en-US"/>
          </a:p>
        </p:txBody>
      </p:sp>
    </p:spTree>
    <p:extLst>
      <p:ext uri="{BB962C8B-B14F-4D97-AF65-F5344CB8AC3E}">
        <p14:creationId xmlns:p14="http://schemas.microsoft.com/office/powerpoint/2010/main" val="357594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As many of you on this call know well, CRSs and care managers are key members of community-based care management teams at COEs. When looking at the roles of care managers and peer specialists in integrated care, there are various steps one could take to champion integrated endeavors. In alignment with care management recommendations from the Centers for Medicare &amp; Medicaid Services, there are various ways that COE staff might implement integrated care.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On the most basic level, asking about physical health or behavioral health needs during care management interactions helps to bridge the gap.</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r>
              <a:rPr lang="en-US" sz="1800" b="0" i="0" dirty="0">
                <a:solidFill>
                  <a:srgbClr val="000000"/>
                </a:solidFill>
                <a:effectLst/>
                <a:latin typeface="Calibri" panose="020F0502020204030204" pitchFamily="34" charset="0"/>
              </a:rPr>
              <a:t>Being that health needs are dynamic and, at times, emergent, these are conversations that should happen at every visit or interaction. This involves monitoring changes in conditions and making care plan adjustments to reflect needs routinely. This involves person-centered planning and treatment.</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Whole-person well-being needs can also be gathered through inclusive </a:t>
            </a:r>
            <a:r>
              <a:rPr lang="en-US" sz="1800" b="0" i="0" dirty="0" err="1">
                <a:solidFill>
                  <a:srgbClr val="000000"/>
                </a:solidFill>
                <a:effectLst/>
                <a:latin typeface="Calibri" panose="020F0502020204030204" pitchFamily="34" charset="0"/>
              </a:rPr>
              <a:t>SDoH</a:t>
            </a:r>
            <a:r>
              <a:rPr lang="en-US" sz="1800" b="0" i="0" dirty="0">
                <a:solidFill>
                  <a:srgbClr val="000000"/>
                </a:solidFill>
                <a:effectLst/>
                <a:latin typeface="Calibri" panose="020F0502020204030204" pitchFamily="34" charset="0"/>
              </a:rPr>
              <a:t> screening.</a:t>
            </a:r>
            <a:r>
              <a:rPr lang="en-US" sz="1800" b="0" i="0" baseline="30000" dirty="0">
                <a:solidFill>
                  <a:srgbClr val="000000"/>
                </a:solidFill>
                <a:effectLst/>
                <a:latin typeface="Calibri" panose="020F0502020204030204" pitchFamily="34" charset="0"/>
              </a:rPr>
              <a:t>1 </a:t>
            </a:r>
            <a:r>
              <a:rPr lang="en-US" sz="1800" b="0" i="0" dirty="0">
                <a:solidFill>
                  <a:srgbClr val="000000"/>
                </a:solidFill>
                <a:effectLst/>
                <a:latin typeface="Calibri" panose="020F0502020204030204" pitchFamily="34" charset="0"/>
              </a:rPr>
              <a:t>Completing SDOH assessment is one of the requirements of a COE.</a:t>
            </a:r>
            <a:r>
              <a:rPr lang="en-US" sz="1800" b="0" i="0" baseline="30000" dirty="0">
                <a:solidFill>
                  <a:srgbClr val="000000"/>
                </a:solidFill>
                <a:effectLst/>
                <a:latin typeface="Calibri" panose="020F0502020204030204" pitchFamily="34" charset="0"/>
              </a:rPr>
              <a:t>2</a:t>
            </a:r>
            <a:r>
              <a:rPr lang="en-US" sz="1800" b="0" i="0" dirty="0">
                <a:solidFill>
                  <a:srgbClr val="000000"/>
                </a:solidFill>
                <a:effectLst/>
                <a:latin typeface="Calibri" panose="020F0502020204030204" pitchFamily="34" charset="0"/>
              </a:rPr>
              <a:t> When asking these comprehensive questions, be prepared to make referrals to address these needs by securing the appropriate ROIs and community partnerships</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 Which connects back to the hub and spoke model that the COE is built on.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Building relationships with community partners that practice outside of your organization's specialties increases the possibilities for shared care and referrals to care. Collaborative community-based partnerships are anchored in the common goal of improving client and community well-being.</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 addition, some organizations have expanded the roles of staff to include a dual care manager/ care navigator role or hired nurses as care navigators to enrich their team.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25</a:t>
            </a:fld>
            <a:endParaRPr lang="en-US"/>
          </a:p>
        </p:txBody>
      </p:sp>
    </p:spTree>
    <p:extLst>
      <p:ext uri="{BB962C8B-B14F-4D97-AF65-F5344CB8AC3E}">
        <p14:creationId xmlns:p14="http://schemas.microsoft.com/office/powerpoint/2010/main" val="170851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While care management and case management have distinct factors, there are areas where they overlap in which they complement each other such as coordination of services, care planning, education, goal setting and monitoring, advocacy, and patient-centered practices.</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Case Management Society of America’s (CMSA) Integrated Case Management manual for case managers provides a comprehensive reference of the roles, functions, activities and obligations of case management in assessing and supporting clients with health complexity (which is a term they use to capture the interaction of biological, psychological, social, and health system factors).</a:t>
            </a:r>
            <a:r>
              <a:rPr lang="en-US" sz="1800" b="0" i="0" baseline="30000" dirty="0">
                <a:solidFill>
                  <a:srgbClr val="000000"/>
                </a:solidFill>
                <a:effectLst/>
                <a:latin typeface="Calibri" panose="020F0502020204030204" pitchFamily="34" charset="0"/>
              </a:rPr>
              <a:t>2 </a:t>
            </a:r>
            <a:r>
              <a:rPr lang="en-US" sz="1800" b="0" i="0" dirty="0">
                <a:solidFill>
                  <a:srgbClr val="000000"/>
                </a:solidFill>
                <a:effectLst/>
                <a:latin typeface="Calibri" panose="020F0502020204030204" pitchFamily="34" charset="0"/>
              </a:rPr>
              <a:t>This includes CMSA’s integrated case management INTERMED Complexity Assessment Grid, which guides the case manager and patient in prioritizing risks and needs.</a:t>
            </a:r>
            <a:r>
              <a:rPr lang="en-US" sz="1800" b="0" i="0" baseline="30000" dirty="0">
                <a:solidFill>
                  <a:srgbClr val="000000"/>
                </a:solidFill>
                <a:effectLst/>
                <a:latin typeface="Calibri" panose="020F0502020204030204" pitchFamily="34" charset="0"/>
              </a:rPr>
              <a:t>2</a:t>
            </a:r>
            <a:r>
              <a:rPr lang="en-US" sz="1800" b="1" i="0" baseline="30000" dirty="0">
                <a:solidFill>
                  <a:srgbClr val="000000"/>
                </a:solidFill>
                <a:effectLst/>
                <a:latin typeface="Calibri" panose="020F0502020204030204" pitchFamily="34" charset="0"/>
              </a:rPr>
              <a:t> </a:t>
            </a:r>
            <a:r>
              <a:rPr lang="en-US" sz="1800" b="1" i="0" dirty="0">
                <a:solidFill>
                  <a:srgbClr val="000000"/>
                </a:solidFill>
                <a:effectLst/>
                <a:latin typeface="Calibri" panose="020F0502020204030204" pitchFamily="34" charset="0"/>
              </a:rPr>
              <a:t>This resource might serve as a helpful tool for care managers who also provide comprehensive community-based care management to individuals diagnosed with a substance use condition and co-occurring needs.</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212121"/>
                </a:solidFill>
                <a:effectLst/>
                <a:latin typeface="Calibri" panose="020F0502020204030204" pitchFamily="34" charset="0"/>
              </a:rPr>
              <a:t>The first part of the book is an introduction to integrated case management, its models, and reviews common co-occurring conditions. The second part outlines best practices for comprehensive assessment of patient populations through integrated case management. Part three addresses non-medical drivers of health and how they affect the patient’s conditions and case managers’ work. The fourth part illustrates the barriers and facilitators for successful transitions of care across complex needs.</a:t>
            </a:r>
            <a:r>
              <a:rPr lang="en-US" sz="1800" b="0" i="0" baseline="30000" dirty="0">
                <a:solidFill>
                  <a:srgbClr val="212121"/>
                </a:solidFill>
                <a:effectLst/>
                <a:latin typeface="Calibri" panose="020F0502020204030204" pitchFamily="34" charset="0"/>
              </a:rPr>
              <a:t>2</a:t>
            </a:r>
            <a:r>
              <a:rPr lang="en-US" sz="1800" b="0" i="0" dirty="0">
                <a:solidFill>
                  <a:srgbClr val="212121"/>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26</a:t>
            </a:fld>
            <a:endParaRPr lang="en-US"/>
          </a:p>
        </p:txBody>
      </p:sp>
    </p:spTree>
    <p:extLst>
      <p:ext uri="{BB962C8B-B14F-4D97-AF65-F5344CB8AC3E}">
        <p14:creationId xmlns:p14="http://schemas.microsoft.com/office/powerpoint/2010/main" val="3995324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data on the current experiences of fellow COEs who are currently engaging in Integrated Care implementation efforts. </a:t>
            </a:r>
          </a:p>
          <a:p>
            <a:r>
              <a:rPr lang="en-US" dirty="0"/>
              <a:t>If your COE is not highlighted on these slides and is doing so as well, please feel free to add your efforts into the chat </a:t>
            </a:r>
          </a:p>
        </p:txBody>
      </p:sp>
      <p:sp>
        <p:nvSpPr>
          <p:cNvPr id="4" name="Slide Number Placeholder 3"/>
          <p:cNvSpPr>
            <a:spLocks noGrp="1"/>
          </p:cNvSpPr>
          <p:nvPr>
            <p:ph type="sldNum" sz="quarter" idx="5"/>
          </p:nvPr>
        </p:nvSpPr>
        <p:spPr/>
        <p:txBody>
          <a:bodyPr/>
          <a:lstStyle/>
          <a:p>
            <a:fld id="{AF90570C-BE98-3142-8567-CC5EE03980EA}" type="slidenum">
              <a:rPr lang="en-US" smtClean="0"/>
              <a:t>27</a:t>
            </a:fld>
            <a:endParaRPr lang="en-US"/>
          </a:p>
        </p:txBody>
      </p:sp>
    </p:spTree>
    <p:extLst>
      <p:ext uri="{BB962C8B-B14F-4D97-AF65-F5344CB8AC3E}">
        <p14:creationId xmlns:p14="http://schemas.microsoft.com/office/powerpoint/2010/main" val="2900226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Responses From Survey </a:t>
            </a:r>
            <a:r>
              <a:rPr lang="en-US" dirty="0">
                <a:hlinkClick r:id="rId3"/>
              </a:rPr>
              <a:t>COE Integrated Care Interview Questions.xlsx</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28</a:t>
            </a:fld>
            <a:endParaRPr lang="en-US"/>
          </a:p>
        </p:txBody>
      </p:sp>
    </p:spTree>
    <p:extLst>
      <p:ext uri="{BB962C8B-B14F-4D97-AF65-F5344CB8AC3E}">
        <p14:creationId xmlns:p14="http://schemas.microsoft.com/office/powerpoint/2010/main" val="117248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Responses From Survey </a:t>
            </a:r>
            <a:r>
              <a:rPr lang="en-US" dirty="0">
                <a:hlinkClick r:id="rId3"/>
              </a:rPr>
              <a:t>COE Integrated Care Interview Questions.xlsx</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29</a:t>
            </a:fld>
            <a:endParaRPr lang="en-US"/>
          </a:p>
        </p:txBody>
      </p:sp>
    </p:spTree>
    <p:extLst>
      <p:ext uri="{BB962C8B-B14F-4D97-AF65-F5344CB8AC3E}">
        <p14:creationId xmlns:p14="http://schemas.microsoft.com/office/powerpoint/2010/main" val="98838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Responses From Survey </a:t>
            </a:r>
            <a:r>
              <a:rPr lang="en-US" dirty="0">
                <a:hlinkClick r:id="rId3"/>
              </a:rPr>
              <a:t>COE Integrated Care Interview Questions.xlsx</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30</a:t>
            </a:fld>
            <a:endParaRPr lang="en-US"/>
          </a:p>
        </p:txBody>
      </p:sp>
    </p:spTree>
    <p:extLst>
      <p:ext uri="{BB962C8B-B14F-4D97-AF65-F5344CB8AC3E}">
        <p14:creationId xmlns:p14="http://schemas.microsoft.com/office/powerpoint/2010/main" val="142740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Responses From Survey </a:t>
            </a:r>
            <a:r>
              <a:rPr lang="en-US" dirty="0">
                <a:hlinkClick r:id="rId3"/>
              </a:rPr>
              <a:t>COE Integrated Care Interview Questions.xlsx</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31</a:t>
            </a:fld>
            <a:endParaRPr lang="en-US"/>
          </a:p>
        </p:txBody>
      </p:sp>
    </p:spTree>
    <p:extLst>
      <p:ext uri="{BB962C8B-B14F-4D97-AF65-F5344CB8AC3E}">
        <p14:creationId xmlns:p14="http://schemas.microsoft.com/office/powerpoint/2010/main" val="281166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mbria"/>
                <a:ea typeface="Cambria"/>
              </a:rPr>
              <a:t>Before we begin, we have some housekeeping items to review.</a:t>
            </a:r>
            <a:endParaRPr lang="en-US">
              <a:latin typeface="Cambria"/>
              <a:ea typeface="Cambria"/>
              <a:cs typeface="Calibri"/>
            </a:endParaRPr>
          </a:p>
          <a:p>
            <a:endParaRPr lang="en-US"/>
          </a:p>
          <a:p>
            <a:r>
              <a:rPr lang="en-US">
                <a:latin typeface="Cambria"/>
                <a:ea typeface="Cambria"/>
              </a:rPr>
              <a:t>Please know that this learning network is being recorded and continued participation indicates consent to be recorded. All recordings will be added to Tomorrow’s Healthcare for future viewing or to share with individuals in your organization who were unable to participate in this webinar. </a:t>
            </a:r>
          </a:p>
          <a:p>
            <a:r>
              <a:rPr lang="en-US">
                <a:latin typeface="Cambria"/>
                <a:ea typeface="Cambria"/>
              </a:rPr>
              <a:t>If you used a link that was forwarded to you by a colleague and your name is not the name showing up as you on Zoom, it is likely that we will not have your email address to send the LN evaluation reminder and any follow up material. Please put your email address in the chat and we will be sure that you receive follow up material.</a:t>
            </a:r>
            <a:endParaRPr lang="en-US">
              <a:latin typeface="Cambria"/>
              <a:ea typeface="Cambria"/>
              <a:cs typeface="Calibri"/>
            </a:endParaRPr>
          </a:p>
          <a:p>
            <a:r>
              <a:rPr lang="en-US">
                <a:latin typeface="Cambria"/>
                <a:ea typeface="Cambria"/>
              </a:rPr>
              <a:t>You can type any questions you have in the chat box during the session, and we’ll answer them throughout the presentation. Please use the “Everyone” option when sending your questions. You may also use the Q&amp;A feature, if you prefer. </a:t>
            </a:r>
            <a:endParaRPr lang="en-US">
              <a:latin typeface="Cambria"/>
              <a:ea typeface="Cambria"/>
              <a:cs typeface="Calibri"/>
            </a:endParaRPr>
          </a:p>
          <a:p>
            <a:endParaRPr lang="en-US"/>
          </a:p>
          <a:p>
            <a:pPr>
              <a:defRPr/>
            </a:pPr>
            <a:r>
              <a:rPr lang="en-US">
                <a:latin typeface="Cambria"/>
                <a:ea typeface="Cambria"/>
              </a:rPr>
              <a:t>At the end of the session, we will share a link in the chat box which will direct you to the session evaluation </a:t>
            </a:r>
          </a:p>
          <a:p>
            <a:endParaRPr lang="en-US"/>
          </a:p>
          <a:p>
            <a:r>
              <a:rPr lang="en-US">
                <a:latin typeface="Cambria"/>
                <a:ea typeface="Cambria"/>
              </a:rPr>
              <a:t>Next slide, please.</a:t>
            </a:r>
            <a:endParaRPr lang="en-US">
              <a:latin typeface="Cambria"/>
              <a:ea typeface="Cambria"/>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D6B6D5-F8F3-2A47-89A2-B5B77D2D6E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103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16161"/>
                </a:solidFill>
                <a:effectLst/>
                <a:latin typeface="SF Pro Text"/>
              </a:rPr>
              <a:t>UPMC Internal Medicine- Recovery Engagement Program (IM-REP) -</a:t>
            </a:r>
            <a:r>
              <a:rPr lang="en-US" dirty="0"/>
              <a:t>Read Responses From Survey </a:t>
            </a:r>
            <a:r>
              <a:rPr lang="en-US" dirty="0">
                <a:hlinkClick r:id="rId3"/>
              </a:rPr>
              <a:t>COE Integrated Care Interview Questions.xlsx</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32</a:t>
            </a:fld>
            <a:endParaRPr lang="en-US"/>
          </a:p>
        </p:txBody>
      </p:sp>
    </p:spTree>
    <p:extLst>
      <p:ext uri="{BB962C8B-B14F-4D97-AF65-F5344CB8AC3E}">
        <p14:creationId xmlns:p14="http://schemas.microsoft.com/office/powerpoint/2010/main" val="3604223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When observing the benefits of integrated care while also recognizing the large gaps that exist in the access to these stated improvements, there is room for the use of integrated care as a tool to promote considerable systemic change for marginalized communities. In this section I highlight that health equity must be centered within efforts for whole-person care in a way that is </a:t>
            </a:r>
            <a:r>
              <a:rPr lang="en-US" sz="1800" b="1" i="0" dirty="0">
                <a:solidFill>
                  <a:srgbClr val="000000"/>
                </a:solidFill>
                <a:effectLst/>
                <a:latin typeface="Calibri" panose="020F0502020204030204" pitchFamily="34" charset="0"/>
              </a:rPr>
              <a:t>intentional</a:t>
            </a:r>
            <a:r>
              <a:rPr lang="en-US" sz="1800" b="0" i="0" dirty="0">
                <a:solidFill>
                  <a:srgbClr val="000000"/>
                </a:solidFill>
                <a:effectLst/>
                <a:latin typeface="Calibri" panose="020F0502020204030204" pitchFamily="34" charset="0"/>
              </a:rPr>
              <a:t> and </a:t>
            </a:r>
            <a:r>
              <a:rPr lang="en-US" sz="1800" b="1" i="0" dirty="0">
                <a:solidFill>
                  <a:srgbClr val="000000"/>
                </a:solidFill>
                <a:effectLst/>
                <a:latin typeface="Calibri" panose="020F0502020204030204" pitchFamily="34" charset="0"/>
              </a:rPr>
              <a:t>evidence-driven.</a:t>
            </a:r>
            <a:r>
              <a:rPr lang="en-US" sz="1800" b="0" i="0"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33</a:t>
            </a:fld>
            <a:endParaRPr lang="en-US"/>
          </a:p>
        </p:txBody>
      </p:sp>
    </p:spTree>
    <p:extLst>
      <p:ext uri="{BB962C8B-B14F-4D97-AF65-F5344CB8AC3E}">
        <p14:creationId xmlns:p14="http://schemas.microsoft.com/office/powerpoint/2010/main" val="171384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official term for the gaps that exist in the ability to experience equitable wellness is health disparity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health disparity</a:t>
            </a:r>
            <a:r>
              <a:rPr lang="en-US" sz="1800" b="0" i="0" dirty="0">
                <a:solidFill>
                  <a:srgbClr val="000000"/>
                </a:solidFill>
                <a:effectLst/>
                <a:latin typeface="Calibri" panose="020F0502020204030204" pitchFamily="34" charset="0"/>
              </a:rPr>
              <a:t> is defined as “a particular type of health difference that is closely linked with social, economic, and/or environmental disadvantage. 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 </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 other words,</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structural inequity influences health inequity. There are differences in the opportunities to achieve optimal health, leading to unfair differences in health outcomes for specific groups of people.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35</a:t>
            </a:fld>
            <a:endParaRPr lang="en-US"/>
          </a:p>
        </p:txBody>
      </p:sp>
    </p:spTree>
    <p:extLst>
      <p:ext uri="{BB962C8B-B14F-4D97-AF65-F5344CB8AC3E}">
        <p14:creationId xmlns:p14="http://schemas.microsoft.com/office/powerpoint/2010/main" val="3012535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Across marginalized communities, health inequities are experienced in healthcare access, quality, and outcomes: </a:t>
            </a: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1F1F1F"/>
                </a:solidFill>
                <a:effectLst/>
                <a:latin typeface="Calibri" panose="020F0502020204030204" pitchFamily="34" charset="0"/>
              </a:rPr>
              <a:t>Rural communities face higher burdens of conditions such as obesity, diabetes, cancer, death from suicide, and overdose compared to urban populations and are more likely to engage in health behaviors such as substance use and smoking</a:t>
            </a:r>
            <a:r>
              <a:rPr lang="en-US" sz="1800" b="0" i="0" baseline="30000" dirty="0">
                <a:solidFill>
                  <a:srgbClr val="1F1F1F"/>
                </a:solidFill>
                <a:effectLst/>
                <a:latin typeface="Calibri" panose="020F0502020204030204" pitchFamily="34" charset="0"/>
              </a:rPr>
              <a:t>1</a:t>
            </a:r>
            <a:r>
              <a:rPr lang="en-US" sz="1800" b="0" i="0" dirty="0">
                <a:solidFill>
                  <a:srgbClr val="1F1F1F"/>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333333"/>
                </a:solidFill>
                <a:effectLst/>
                <a:latin typeface="Calibri" panose="020F0502020204030204" pitchFamily="34" charset="0"/>
              </a:rPr>
              <a:t>Racial and ethnic identities also moderate the relationship between various physical and mental health conditions and outcomes.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333333"/>
                </a:solidFill>
                <a:effectLst/>
                <a:latin typeface="Calibri" panose="020F0502020204030204" pitchFamily="34" charset="0"/>
              </a:rPr>
              <a:t>Black/AA individuals experience cardiovascular disease, diabetes, cancer, maternal and infant mortality, HIV/AIDS, obesity, respiratory illness, and schizophrenia diagnoses at disproportionate rates</a:t>
            </a:r>
            <a:r>
              <a:rPr lang="en-US" sz="1800" b="0" i="0" baseline="30000" dirty="0">
                <a:solidFill>
                  <a:srgbClr val="333333"/>
                </a:solidFill>
                <a:effectLst/>
                <a:latin typeface="Calibri" panose="020F0502020204030204" pitchFamily="34" charset="0"/>
              </a:rPr>
              <a:t>2</a:t>
            </a:r>
            <a:r>
              <a:rPr lang="en-US" sz="1800" b="0" i="0" dirty="0">
                <a:solidFill>
                  <a:srgbClr val="333333"/>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333333"/>
                </a:solidFill>
                <a:effectLst/>
                <a:latin typeface="Calibri" panose="020F0502020204030204" pitchFamily="34" charset="0"/>
              </a:rPr>
              <a:t>Alarmingly, the</a:t>
            </a:r>
            <a:r>
              <a:rPr lang="en-US" sz="1800" b="0" i="0" dirty="0">
                <a:solidFill>
                  <a:srgbClr val="212529"/>
                </a:solidFill>
                <a:effectLst/>
                <a:latin typeface="Calibri" panose="020F0502020204030204" pitchFamily="34" charset="0"/>
              </a:rPr>
              <a:t> death rate for Black/African Americans is generally higher than white individuals with the same conditions for COVID-19, heart disease, stroke, cancer, asthma, influenza and pneumonia, diabetes, HIV/AIDS, and homicide</a:t>
            </a:r>
            <a:r>
              <a:rPr lang="en-US" sz="1800" b="0" i="0" baseline="30000" dirty="0">
                <a:solidFill>
                  <a:srgbClr val="212529"/>
                </a:solidFill>
                <a:effectLst/>
                <a:latin typeface="Calibri" panose="020F0502020204030204" pitchFamily="34" charset="0"/>
              </a:rPr>
              <a:t>2 </a:t>
            </a:r>
            <a:r>
              <a:rPr lang="en-US" sz="1800" b="0" i="0" dirty="0">
                <a:solidFill>
                  <a:srgbClr val="212529"/>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333333"/>
                </a:solidFill>
                <a:effectLst/>
                <a:latin typeface="Calibri" panose="020F0502020204030204" pitchFamily="34" charset="0"/>
              </a:rPr>
              <a:t>These disparities result from a complex interaction between patient factors, socioeconomic/structural factors, clinician bias, and organizational and health care system factors.</a:t>
            </a:r>
            <a:r>
              <a:rPr lang="en-US" sz="1800" b="0" i="0" baseline="30000" dirty="0">
                <a:solidFill>
                  <a:srgbClr val="333333"/>
                </a:solidFill>
                <a:effectLst/>
                <a:latin typeface="Calibri" panose="020F0502020204030204" pitchFamily="34" charset="0"/>
              </a:rPr>
              <a:t>3,4,5,6</a:t>
            </a:r>
            <a:r>
              <a:rPr lang="en-US" sz="1800" b="0" i="0" dirty="0">
                <a:solidFill>
                  <a:srgbClr val="333333"/>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333333"/>
                </a:solidFill>
                <a:effectLst/>
                <a:latin typeface="Calibri" panose="020F0502020204030204" pitchFamily="34" charset="0"/>
              </a:rPr>
              <a:t>Health disparities exist for women as well. These disparities are often seen in differences in health outcomes and access to healthcare such as maternal health, cancer screening, cardiovascular health, and mental health.</a:t>
            </a:r>
            <a:r>
              <a:rPr lang="en-US" sz="1800" b="0" i="0" baseline="30000" dirty="0">
                <a:solidFill>
                  <a:srgbClr val="212121"/>
                </a:solidFill>
                <a:effectLst/>
                <a:latin typeface="Calibri" panose="020F0502020204030204" pitchFamily="34" charset="0"/>
              </a:rPr>
              <a:t>7,8,9</a:t>
            </a:r>
            <a:r>
              <a:rPr lang="en-US" sz="1800" b="0" i="0" dirty="0">
                <a:solidFill>
                  <a:srgbClr val="333333"/>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These disparities are often exacerbated by intersectionality with other factors such as race, ethnicity, geographic location, and socioeconomic status.</a:t>
            </a:r>
            <a:r>
              <a:rPr lang="en-US" sz="1800" b="0" i="0" baseline="30000" dirty="0">
                <a:solidFill>
                  <a:srgbClr val="212121"/>
                </a:solidFill>
                <a:effectLst/>
                <a:latin typeface="Calibri" panose="020F0502020204030204" pitchFamily="34" charset="0"/>
              </a:rPr>
              <a:t>7,8,9</a:t>
            </a:r>
            <a:r>
              <a:rPr lang="en-US" sz="1800" b="0" i="0" dirty="0">
                <a:solidFill>
                  <a:srgbClr val="212121"/>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Similarly, these intersectional health disparities can be seen for LGBTQIA+ communities as disproportionate rates of substance use, HIV/AIDS, and barriers to access reproductive health care </a:t>
            </a:r>
            <a:r>
              <a:rPr lang="en-US" sz="1800" b="0" i="0" baseline="30000" dirty="0">
                <a:solidFill>
                  <a:srgbClr val="000000"/>
                </a:solidFill>
                <a:effectLst/>
                <a:latin typeface="Calibri" panose="020F0502020204030204" pitchFamily="34" charset="0"/>
              </a:rPr>
              <a:t>10</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333333"/>
                </a:solidFill>
                <a:effectLst/>
                <a:latin typeface="Calibri" panose="020F0502020204030204" pitchFamily="34" charset="0"/>
              </a:rPr>
              <a:t>especially for Trans-identified Individuals </a:t>
            </a:r>
            <a:r>
              <a:rPr lang="en-US" sz="1800" b="0" i="0" baseline="30000" dirty="0">
                <a:solidFill>
                  <a:srgbClr val="333333"/>
                </a:solidFill>
                <a:effectLst/>
                <a:latin typeface="Calibri" panose="020F0502020204030204" pitchFamily="34" charset="0"/>
              </a:rPr>
              <a:t>11</a:t>
            </a:r>
            <a:r>
              <a:rPr lang="en-US" sz="1800" b="0" i="0" dirty="0">
                <a:solidFill>
                  <a:srgbClr val="333333"/>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333333"/>
                </a:solidFill>
                <a:effectLst/>
                <a:latin typeface="Calibri" panose="020F0502020204030204" pitchFamily="34" charset="0"/>
              </a:rPr>
              <a:t>And when considering the  intersectionality with other factors </a:t>
            </a:r>
            <a:r>
              <a:rPr lang="en-US" sz="1800" b="0" i="0" dirty="0">
                <a:solidFill>
                  <a:srgbClr val="000000"/>
                </a:solidFill>
                <a:effectLst/>
                <a:latin typeface="Calibri" panose="020F0502020204030204" pitchFamily="34" charset="0"/>
              </a:rPr>
              <a:t>such as race, ethnicity, geographic location, and socioeconomic status </a:t>
            </a:r>
            <a:r>
              <a:rPr lang="en-US" sz="1800" b="0" i="0" baseline="30000" dirty="0">
                <a:solidFill>
                  <a:srgbClr val="000000"/>
                </a:solidFill>
                <a:effectLst/>
                <a:latin typeface="Calibri" panose="020F0502020204030204" pitchFamily="34" charset="0"/>
              </a:rPr>
              <a:t>11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1F1F1F"/>
                </a:solidFill>
                <a:effectLst/>
                <a:latin typeface="Calibri" panose="020F0502020204030204" pitchFamily="34" charset="0"/>
              </a:rPr>
              <a:t>Those who are economically disadvantaged face challenges around healthcare access and quality.</a:t>
            </a:r>
            <a:r>
              <a:rPr lang="en-US" sz="1800" b="0" i="0" baseline="30000" dirty="0">
                <a:solidFill>
                  <a:srgbClr val="1F1F1F"/>
                </a:solidFill>
                <a:effectLst/>
                <a:latin typeface="Calibri" panose="020F0502020204030204" pitchFamily="34" charset="0"/>
              </a:rPr>
              <a:t>12</a:t>
            </a:r>
            <a:r>
              <a:rPr lang="en-US" sz="1800" b="0" i="0" dirty="0">
                <a:solidFill>
                  <a:srgbClr val="1F1F1F"/>
                </a:solidFill>
                <a:effectLst/>
                <a:latin typeface="Calibri" panose="020F0502020204030204" pitchFamily="34" charset="0"/>
              </a:rPr>
              <a:t> This is directly related to nutritional disparities, marginalization, limited educational opportunities, and limited access to health information.</a:t>
            </a:r>
            <a:r>
              <a:rPr lang="en-US" sz="1800" b="0" i="0" baseline="30000" dirty="0">
                <a:solidFill>
                  <a:srgbClr val="1F1F1F"/>
                </a:solidFill>
                <a:effectLst/>
                <a:latin typeface="Calibri" panose="020F0502020204030204" pitchFamily="34" charset="0"/>
              </a:rPr>
              <a:t>12 </a:t>
            </a:r>
            <a:r>
              <a:rPr lang="en-US" sz="1800" b="0" i="0" dirty="0">
                <a:solidFill>
                  <a:srgbClr val="1F1F1F"/>
                </a:solidFill>
                <a:effectLst/>
                <a:latin typeface="Calibri" panose="020F0502020204030204" pitchFamily="34" charset="0"/>
              </a:rPr>
              <a:t>Regardless of the year, adults in lower SES groups are more likely to visit the ED for mental health support. </a:t>
            </a:r>
            <a:r>
              <a:rPr lang="en-US" sz="1800" b="0" i="0" baseline="30000" dirty="0">
                <a:solidFill>
                  <a:srgbClr val="1F1F1F"/>
                </a:solidFill>
                <a:effectLst/>
                <a:latin typeface="Calibri" panose="020F0502020204030204" pitchFamily="34" charset="0"/>
              </a:rPr>
              <a:t>13,</a:t>
            </a:r>
            <a:r>
              <a:rPr lang="en-US" sz="1800" b="0" i="0" baseline="30000" dirty="0">
                <a:solidFill>
                  <a:srgbClr val="262626"/>
                </a:solidFill>
                <a:effectLst/>
                <a:latin typeface="Calibri" panose="020F0502020204030204" pitchFamily="34" charset="0"/>
              </a:rPr>
              <a:t>14</a:t>
            </a:r>
            <a:r>
              <a:rPr lang="en-US" sz="1800" b="0" i="0" dirty="0">
                <a:solidFill>
                  <a:srgbClr val="262626"/>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36</a:t>
            </a:fld>
            <a:endParaRPr lang="en-US"/>
          </a:p>
        </p:txBody>
      </p:sp>
    </p:spTree>
    <p:extLst>
      <p:ext uri="{BB962C8B-B14F-4D97-AF65-F5344CB8AC3E}">
        <p14:creationId xmlns:p14="http://schemas.microsoft.com/office/powerpoint/2010/main" val="699820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Within this discussion it is also important to highlight the specific complexities and health disparities that face Individuals who use substances.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Comorbid medical conditions related to OUD might involve conditions related to injection drug use, such as, HIV, hepatitis C, skin and soft tissue infections, and infective endocarditis. Treatment for these conditions can be safely provided regardless of ongoing substance use.</a:t>
            </a:r>
            <a:r>
              <a:rPr lang="en-US" sz="1800" b="0" i="0" baseline="30000" dirty="0">
                <a:solidFill>
                  <a:srgbClr val="000000"/>
                </a:solidFill>
                <a:effectLst/>
                <a:latin typeface="Calibri" panose="020F0502020204030204" pitchFamily="34" charset="0"/>
              </a:rPr>
              <a:t>1,2</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research has also shown that life‐threatening bacterial infections may present with signs and symptoms that mimic intoxication, which provides the need for extra caution and medical attention/availability when serving those who use substnaces.</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Chronic opioid exposure can lead to hypogonadism, opioid‐induced hyperalgesia, sleep‐disordered breathing, and potentially increased risk of cardiovascular disease and neurocognitive impairment.</a:t>
            </a:r>
            <a:r>
              <a:rPr lang="en-US" sz="1800" b="0" i="0" baseline="30000" dirty="0">
                <a:solidFill>
                  <a:srgbClr val="000000"/>
                </a:solidFill>
                <a:effectLst/>
                <a:latin typeface="Calibri" panose="020F0502020204030204" pitchFamily="34" charset="0"/>
              </a:rPr>
              <a:t>1,2</a:t>
            </a:r>
            <a:r>
              <a:rPr lang="en-US" sz="1800" b="0" i="0" dirty="0">
                <a:solidFill>
                  <a:srgbClr val="000000"/>
                </a:solidFill>
                <a:effectLst/>
                <a:latin typeface="Calibri" panose="020F0502020204030204" pitchFamily="34" charset="0"/>
              </a:rPr>
              <a:t> </a:t>
            </a:r>
          </a:p>
          <a:p>
            <a:pPr algn="l" rtl="0" fontAlgn="base"/>
            <a:r>
              <a:rPr lang="en-US" sz="1800" b="0" i="0" dirty="0">
                <a:solidFill>
                  <a:srgbClr val="000000"/>
                </a:solidFill>
                <a:effectLst/>
                <a:latin typeface="Calibri" panose="020F0502020204030204" pitchFamily="34" charset="0"/>
              </a:rPr>
              <a:t>Another important consideration involves pregnant people who use opioids.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Providers should consider the needs of the pregnant person using “whole-patient” care. The medical complexities of pregnancy highlight the need for assess and connecting patients to comprehensive care.</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There are also considerations around the stigma faced by pregnant people who use substances and the impact it has on their psychosocial needs.</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This includes assessing and planning for the treatment of co-occurring mental health/post-partum needs for pregnant patients who have OUD.</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Because of these needs, pregnant people are a priority population for COEs (we can pull additional language from the guiding principles presentation if needed) </a:t>
            </a:r>
          </a:p>
          <a:p>
            <a:pPr algn="l" rtl="0" fontAlgn="base"/>
            <a:r>
              <a:rPr lang="en-US" sz="1800" b="0" i="0" dirty="0">
                <a:solidFill>
                  <a:srgbClr val="000000"/>
                </a:solidFill>
                <a:effectLst/>
                <a:latin typeface="Calibri" panose="020F0502020204030204" pitchFamily="34" charset="0"/>
              </a:rPr>
              <a:t>In addition to the co-occurring conditions, overarching stigma and sociopolitical factors have led to marginalization of people who use substances.</a:t>
            </a:r>
            <a:r>
              <a:rPr lang="en-US" sz="1800" b="0" i="0" baseline="30000" dirty="0">
                <a:solidFill>
                  <a:srgbClr val="000000"/>
                </a:solidFill>
                <a:effectLst/>
                <a:latin typeface="Calibri" panose="020F0502020204030204" pitchFamily="34" charset="0"/>
              </a:rPr>
              <a:t>4,5</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37</a:t>
            </a:fld>
            <a:endParaRPr lang="en-US"/>
          </a:p>
        </p:txBody>
      </p:sp>
    </p:spTree>
    <p:extLst>
      <p:ext uri="{BB962C8B-B14F-4D97-AF65-F5344CB8AC3E}">
        <p14:creationId xmlns:p14="http://schemas.microsoft.com/office/powerpoint/2010/main" val="343678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262626"/>
                </a:solidFill>
                <a:effectLst/>
                <a:latin typeface="Calibri" panose="020F0502020204030204" pitchFamily="34" charset="0"/>
              </a:rPr>
              <a:t>Equity is frequently simplified as aligning demographic representation with service utilization rates: however, an equity lens entails a deeper examination. It involves considering a deeper examination, such as whether individuals receive equitable access to quality of services. It also prompts questions regarding the presence of disparate impacts, aiming to assess and address service delivery, outcomes, and experiences. </a:t>
            </a:r>
          </a:p>
          <a:p>
            <a:pPr algn="l" rtl="0" fontAlgn="base"/>
            <a:r>
              <a:rPr lang="en-US" sz="1800" b="0" i="0" dirty="0">
                <a:solidFill>
                  <a:srgbClr val="262626"/>
                </a:solidFill>
                <a:effectLst/>
                <a:latin typeface="Calibri" panose="020F0502020204030204" pitchFamily="34" charset="0"/>
              </a:rPr>
              <a:t>When we focus on Pennsylvania, it becomes evident that the healthcare disparities and barriers observed across the United States are also prevalent within our state. </a:t>
            </a:r>
            <a:endParaRPr lang="en-US" b="0" i="0" dirty="0">
              <a:solidFill>
                <a:srgbClr val="000000"/>
              </a:solidFill>
              <a:effectLst/>
              <a:latin typeface="Segoe UI" panose="020B0502040204020203" pitchFamily="34" charset="0"/>
            </a:endParaRPr>
          </a:p>
          <a:p>
            <a:pPr algn="l" rtl="0" fontAlgn="base"/>
            <a:r>
              <a:rPr lang="en-US" sz="1800" b="0" i="0" dirty="0">
                <a:solidFill>
                  <a:srgbClr val="262626"/>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According to the Pennsylvania State of Health Equity Report,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Blacks/African Americans and Hispanics/Latinos made about $15,000 to $18,000 less than whites in the last data collection in 2016.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Black/African American and Latinx Pennsylvanians experience worse health outcomes, have lower life expectancy, and are dying at higher rates, including both infant and maternal mortality across the state</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Pennsylvanians living in rural areas have limited access to health care and face transportation barriers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Rural communities experienced disproportionately higher rates of food insecurity and barriers to healthcare, which often centered around transportation and limited access</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38</a:t>
            </a:fld>
            <a:endParaRPr lang="en-US"/>
          </a:p>
        </p:txBody>
      </p:sp>
    </p:spTree>
    <p:extLst>
      <p:ext uri="{BB962C8B-B14F-4D97-AF65-F5344CB8AC3E}">
        <p14:creationId xmlns:p14="http://schemas.microsoft.com/office/powerpoint/2010/main" val="808055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Health equity is designed to directly prevent and address these existing disparities in health.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definition of health equity has been discussed within the public health field for the past two decades. The most commonly used current definitions are form Healthy People 2030, a combined project from the Department of Health and Human Services, the Office of the Assistant Secretary for Health, and the Office of Disease Prevention and Health Promotion.</a:t>
            </a:r>
            <a:r>
              <a:rPr lang="en-US" sz="1800" b="0" i="0" baseline="30000" dirty="0">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Another commonly used definition can be found via the CDC.</a:t>
            </a:r>
            <a:r>
              <a:rPr lang="en-US" sz="1800" b="0" i="0" baseline="30000" dirty="0">
                <a:solidFill>
                  <a:srgbClr val="000000"/>
                </a:solidFill>
                <a:effectLst/>
                <a:latin typeface="Calibri" panose="020F0502020204030204" pitchFamily="34" charset="0"/>
              </a:rPr>
              <a:t>2</a:t>
            </a:r>
            <a:r>
              <a:rPr lang="en-US" sz="1800" b="0" i="0" dirty="0">
                <a:solidFill>
                  <a:srgbClr val="000000"/>
                </a:solidFill>
                <a:effectLst/>
                <a:latin typeface="Calibri" panose="020F0502020204030204" pitchFamily="34" charset="0"/>
              </a:rPr>
              <a:t> </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Health Equity has been proposed as perfect merger for integrated behavioral health efforts.</a:t>
            </a:r>
            <a:r>
              <a:rPr lang="en-US" sz="1800" b="0" i="0" baseline="30000" dirty="0">
                <a:solidFill>
                  <a:srgbClr val="000000"/>
                </a:solidFill>
                <a:effectLst/>
                <a:latin typeface="Calibri" panose="020F0502020204030204" pitchFamily="34" charset="0"/>
              </a:rPr>
              <a:t>3,4</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39</a:t>
            </a:fld>
            <a:endParaRPr lang="en-US"/>
          </a:p>
        </p:txBody>
      </p:sp>
    </p:spTree>
    <p:extLst>
      <p:ext uri="{BB962C8B-B14F-4D97-AF65-F5344CB8AC3E}">
        <p14:creationId xmlns:p14="http://schemas.microsoft.com/office/powerpoint/2010/main" val="1677891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The strongest evidence for using integrated care as a lever for health equity, it that it has proven to be effective: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Integrated care has demonstrated positive impacts on improving symptom severity for mental health  diagnoses, improved use of coping strategies, improved relapse prevention, increased medication adherence, and improved engagement and retention metrics </a:t>
            </a:r>
            <a:r>
              <a:rPr lang="en-US" sz="1800" b="0" i="0" baseline="30000" dirty="0">
                <a:solidFill>
                  <a:srgbClr val="000000"/>
                </a:solidFill>
                <a:effectLst/>
                <a:latin typeface="Calibri" panose="020F0502020204030204" pitchFamily="34" charset="0"/>
              </a:rPr>
              <a:t>1,2,5 </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Additionally,</a:t>
            </a:r>
            <a:r>
              <a:rPr lang="en-US" sz="1800" b="0" i="0" baseline="3000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integrated care increased patient satisfaction with care, improves access to care, especially specialty care</a:t>
            </a:r>
            <a:r>
              <a:rPr lang="en-US" sz="1800" b="0" i="0" baseline="30000" dirty="0">
                <a:solidFill>
                  <a:srgbClr val="000000"/>
                </a:solidFill>
                <a:effectLst/>
                <a:latin typeface="Calibri" panose="020F0502020204030204" pitchFamily="34" charset="0"/>
              </a:rPr>
              <a:t>1,2</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improved physical health and chronic condition management and outcomes</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a:t>
            </a:r>
            <a:r>
              <a:rPr lang="en-US" sz="1800" b="0" i="0" baseline="30000" dirty="0">
                <a:solidFill>
                  <a:srgbClr val="000000"/>
                </a:solidFill>
                <a:effectLst/>
                <a:latin typeface="Calibri" panose="020F0502020204030204" pitchFamily="34" charset="0"/>
              </a:rPr>
              <a:t>4</a:t>
            </a:r>
            <a:r>
              <a:rPr lang="en-US" sz="1800" b="0" i="0" dirty="0">
                <a:solidFill>
                  <a:srgbClr val="000000"/>
                </a:solidFill>
                <a:effectLst/>
                <a:latin typeface="Calibri" panose="020F0502020204030204" pitchFamily="34" charset="0"/>
              </a:rPr>
              <a:t> </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40</a:t>
            </a:fld>
            <a:endParaRPr lang="en-US"/>
          </a:p>
        </p:txBody>
      </p:sp>
    </p:spTree>
    <p:extLst>
      <p:ext uri="{BB962C8B-B14F-4D97-AF65-F5344CB8AC3E}">
        <p14:creationId xmlns:p14="http://schemas.microsoft.com/office/powerpoint/2010/main" val="1949716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There is also an abundance of evidence that integrated behavioral health is particularly beneficial to marginalized communities.  </a:t>
            </a:r>
            <a:endParaRPr lang="en-US" sz="2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err="1">
                <a:solidFill>
                  <a:srgbClr val="000000"/>
                </a:solidFill>
                <a:effectLst/>
                <a:latin typeface="Calibri" panose="020F0502020204030204" pitchFamily="34" charset="0"/>
              </a:rPr>
              <a:t>Latinix</a:t>
            </a:r>
            <a:r>
              <a:rPr lang="en-US" sz="1800" b="0" i="0" dirty="0">
                <a:solidFill>
                  <a:srgbClr val="000000"/>
                </a:solidFill>
                <a:effectLst/>
                <a:latin typeface="Calibri" panose="020F0502020204030204" pitchFamily="34" charset="0"/>
              </a:rPr>
              <a:t> Populations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 Improved diabetes condition management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Reduced  barriers in access to mental health care including location, transportation, and access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Improved Therapeutic alliance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Increased attendance of follow-up sessions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Increased visits and engagement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Improved pre and post psychiatric and functioning scores 1,2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Black/African-American Populations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experience an improvement in their symptoms and functioning across behavioral health problems. Furthermore, IBHC patients in primary care clinics report satisfaction with care and strong therapeutic alliance with behavioral health clinicians. Preliminary research suggests that IBHC may also reduce stigma and cultural barriers in underserved racial and ethnic minority populations.</a:t>
            </a:r>
            <a:r>
              <a:rPr lang="en-US" sz="1800" b="0" i="0" baseline="30000" dirty="0">
                <a:solidFill>
                  <a:srgbClr val="000000"/>
                </a:solidFill>
                <a:effectLst/>
                <a:latin typeface="Calibri" panose="020F0502020204030204" pitchFamily="34" charset="0"/>
              </a:rPr>
              <a:t>2,3</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Rural Populations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Shared efforts have promoted efficient uses of resources such as staffing shortages and increased capacity for telehealth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Improved access to comprehensive care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Reduced stigma and barriers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Improved chronic disease and condition management</a:t>
            </a:r>
            <a:r>
              <a:rPr lang="en-US" sz="1800" b="0" i="0" baseline="30000" dirty="0">
                <a:solidFill>
                  <a:srgbClr val="000000"/>
                </a:solidFill>
                <a:effectLst/>
                <a:latin typeface="Calibri" panose="020F0502020204030204" pitchFamily="34" charset="0"/>
              </a:rPr>
              <a:t>4,</a:t>
            </a: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41</a:t>
            </a:fld>
            <a:endParaRPr lang="en-US"/>
          </a:p>
        </p:txBody>
      </p:sp>
    </p:spTree>
    <p:extLst>
      <p:ext uri="{BB962C8B-B14F-4D97-AF65-F5344CB8AC3E}">
        <p14:creationId xmlns:p14="http://schemas.microsoft.com/office/powerpoint/2010/main" val="756429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Individuals with OUD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integration of primary care and behavioral health has been shown to be beneficial in the treatment of opioid use disorder (OUD). This model, known as the primary care behavioral health model (PCBH), has been found to increase treatment capacity and expand OUD treatment uptake in primary care settings.</a:t>
            </a:r>
            <a:r>
              <a:rPr lang="en-US" sz="1800" b="0" i="0" baseline="30000" dirty="0">
                <a:solidFill>
                  <a:srgbClr val="000000"/>
                </a:solidFill>
                <a:effectLst/>
                <a:latin typeface="Calibri" panose="020F0502020204030204" pitchFamily="34" charset="0"/>
              </a:rPr>
              <a:t>1 </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 integration of primary care and behavioral health in the treatment of substance use disorder has been shown to have several benefits. It allows for earlier intervention and treatment, which can mitigate the physical damage caused by substance abuse and improve overall treatment outcomes</a:t>
            </a:r>
            <a:r>
              <a:rPr lang="en-US" sz="1800" b="0" i="0" baseline="30000" dirty="0">
                <a:solidFill>
                  <a:srgbClr val="000000"/>
                </a:solidFill>
                <a:effectLst/>
                <a:latin typeface="Calibri" panose="020F0502020204030204" pitchFamily="34" charset="0"/>
              </a:rPr>
              <a:t>2,3,4,5</a:t>
            </a:r>
            <a:r>
              <a:rPr lang="en-US" sz="1800" b="0" i="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42</a:t>
            </a:fld>
            <a:endParaRPr lang="en-US"/>
          </a:p>
        </p:txBody>
      </p:sp>
    </p:spTree>
    <p:extLst>
      <p:ext uri="{BB962C8B-B14F-4D97-AF65-F5344CB8AC3E}">
        <p14:creationId xmlns:p14="http://schemas.microsoft.com/office/powerpoint/2010/main" val="378490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mutual agreement in place for all PERU webinars, including Learning Network sessions. These points are essential for a respectful learning environment. Let’s go through this agreement together.</a:t>
            </a:r>
          </a:p>
          <a:p>
            <a:endParaRPr lang="en-US"/>
          </a:p>
          <a:p>
            <a:r>
              <a:rPr lang="en-US"/>
              <a:t>&lt;Read slide&gt;</a:t>
            </a:r>
          </a:p>
          <a:p>
            <a:endParaRPr lang="en-US"/>
          </a:p>
          <a:p>
            <a:r>
              <a:rPr lang="en-US"/>
              <a:t>Next slide, please.</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0570C-BE98-3142-8567-CC5EE03980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60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Whole-person care management requires looking at all factors that influence wellness, all health is health. Open door with multiple points of entry.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Successful integrated care has showcased promising impacts for patient outcomes, satisfaction, and COE system functioning.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Many disparities exist in healthcare that overlap with our COE priority populations. Integrated care can be a powerful tool to help address these inequities.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There are various pathways for integration.  </a:t>
            </a:r>
          </a:p>
          <a:p>
            <a:pPr algn="l" rtl="0" fontAlgn="base"/>
            <a:r>
              <a:rPr lang="en-US" sz="1800" b="0" i="0" dirty="0">
                <a:solidFill>
                  <a:srgbClr val="000000"/>
                </a:solidFill>
                <a:effectLst/>
                <a:latin typeface="Calibri" panose="020F0502020204030204" pitchFamily="34" charset="0"/>
              </a:rPr>
              <a:t>The hope is that the information within this presentation can serve as a call to action to commit to or deepen your COEs commitment to the proven intervention of integrated care within you care management services.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Calibri" panose="020F0502020204030204" pitchFamily="34" charset="0"/>
              </a:rPr>
              <a:t>Serve as an opportunity to speak with your PERU point of contact for support with implementation.  </a:t>
            </a:r>
            <a:endParaRPr lang="en-US"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43</a:t>
            </a:fld>
            <a:endParaRPr lang="en-US"/>
          </a:p>
        </p:txBody>
      </p:sp>
    </p:spTree>
    <p:extLst>
      <p:ext uri="{BB962C8B-B14F-4D97-AF65-F5344CB8AC3E}">
        <p14:creationId xmlns:p14="http://schemas.microsoft.com/office/powerpoint/2010/main" val="661962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Whole-person care management requires looking at all factors that influence wellness, all health is health.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Successful integrated care has showcased promising impacts for patient outcomes, satisfaction, and COE system functioning.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Many disparities exist in healthcare that overlap with our COE priority populations. Integrated care can be a powerful tool to help address these inequities.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There are various pathways for integration.  </a:t>
            </a:r>
          </a:p>
          <a:p>
            <a:pPr algn="l" rtl="0" fontAlgn="base"/>
            <a:r>
              <a:rPr lang="en-US" sz="1800" b="0" i="0" dirty="0">
                <a:solidFill>
                  <a:srgbClr val="000000"/>
                </a:solidFill>
                <a:effectLst/>
                <a:latin typeface="Calibri" panose="020F0502020204030204" pitchFamily="34" charset="0"/>
              </a:rPr>
              <a:t>The hope is that the information within this presentation can serve as a call to action to commit to or deepen your COEs commitment to the proven intervention of integrated care within you care management services.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Calibri" panose="020F0502020204030204" pitchFamily="34" charset="0"/>
              </a:rPr>
              <a:t>Serve as an opportunity to speak with your PERU point of contact for support with implementation.  </a:t>
            </a:r>
            <a:endParaRPr lang="en-US"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F90570C-BE98-3142-8567-CC5EE03980EA}" type="slidenum">
              <a:rPr lang="en-US" smtClean="0"/>
              <a:t>44</a:t>
            </a:fld>
            <a:endParaRPr lang="en-US"/>
          </a:p>
        </p:txBody>
      </p:sp>
    </p:spTree>
    <p:extLst>
      <p:ext uri="{BB962C8B-B14F-4D97-AF65-F5344CB8AC3E}">
        <p14:creationId xmlns:p14="http://schemas.microsoft.com/office/powerpoint/2010/main" val="373929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45</a:t>
            </a:fld>
            <a:endParaRPr lang="en-US"/>
          </a:p>
        </p:txBody>
      </p:sp>
    </p:spTree>
    <p:extLst>
      <p:ext uri="{BB962C8B-B14F-4D97-AF65-F5344CB8AC3E}">
        <p14:creationId xmlns:p14="http://schemas.microsoft.com/office/powerpoint/2010/main" val="1161277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46</a:t>
            </a:fld>
            <a:endParaRPr lang="en-US"/>
          </a:p>
        </p:txBody>
      </p:sp>
    </p:spTree>
    <p:extLst>
      <p:ext uri="{BB962C8B-B14F-4D97-AF65-F5344CB8AC3E}">
        <p14:creationId xmlns:p14="http://schemas.microsoft.com/office/powerpoint/2010/main" val="4024523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47</a:t>
            </a:fld>
            <a:endParaRPr lang="en-US"/>
          </a:p>
        </p:txBody>
      </p:sp>
    </p:spTree>
    <p:extLst>
      <p:ext uri="{BB962C8B-B14F-4D97-AF65-F5344CB8AC3E}">
        <p14:creationId xmlns:p14="http://schemas.microsoft.com/office/powerpoint/2010/main" val="1129061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48</a:t>
            </a:fld>
            <a:endParaRPr lang="en-US"/>
          </a:p>
        </p:txBody>
      </p:sp>
    </p:spTree>
    <p:extLst>
      <p:ext uri="{BB962C8B-B14F-4D97-AF65-F5344CB8AC3E}">
        <p14:creationId xmlns:p14="http://schemas.microsoft.com/office/powerpoint/2010/main" val="37099486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49</a:t>
            </a:fld>
            <a:endParaRPr lang="en-US"/>
          </a:p>
        </p:txBody>
      </p:sp>
    </p:spTree>
    <p:extLst>
      <p:ext uri="{BB962C8B-B14F-4D97-AF65-F5344CB8AC3E}">
        <p14:creationId xmlns:p14="http://schemas.microsoft.com/office/powerpoint/2010/main" val="3091020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50</a:t>
            </a:fld>
            <a:endParaRPr lang="en-US"/>
          </a:p>
        </p:txBody>
      </p:sp>
    </p:spTree>
    <p:extLst>
      <p:ext uri="{BB962C8B-B14F-4D97-AF65-F5344CB8AC3E}">
        <p14:creationId xmlns:p14="http://schemas.microsoft.com/office/powerpoint/2010/main" val="1845549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51</a:t>
            </a:fld>
            <a:endParaRPr lang="en-US"/>
          </a:p>
        </p:txBody>
      </p:sp>
    </p:spTree>
    <p:extLst>
      <p:ext uri="{BB962C8B-B14F-4D97-AF65-F5344CB8AC3E}">
        <p14:creationId xmlns:p14="http://schemas.microsoft.com/office/powerpoint/2010/main" val="1175921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52</a:t>
            </a:fld>
            <a:endParaRPr lang="en-US"/>
          </a:p>
        </p:txBody>
      </p:sp>
    </p:spTree>
    <p:extLst>
      <p:ext uri="{BB962C8B-B14F-4D97-AF65-F5344CB8AC3E}">
        <p14:creationId xmlns:p14="http://schemas.microsoft.com/office/powerpoint/2010/main" val="187368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&lt;Read slide&gt;</a:t>
            </a:r>
          </a:p>
          <a:p>
            <a:endParaRPr lang="en-US"/>
          </a:p>
          <a:p>
            <a:r>
              <a:rPr lang="en-US"/>
              <a:t>Next slide, please.</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0570C-BE98-3142-8567-CC5EE03980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813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53</a:t>
            </a:fld>
            <a:endParaRPr lang="en-US"/>
          </a:p>
        </p:txBody>
      </p:sp>
    </p:spTree>
    <p:extLst>
      <p:ext uri="{BB962C8B-B14F-4D97-AF65-F5344CB8AC3E}">
        <p14:creationId xmlns:p14="http://schemas.microsoft.com/office/powerpoint/2010/main" val="1399921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54</a:t>
            </a:fld>
            <a:endParaRPr lang="en-US"/>
          </a:p>
        </p:txBody>
      </p:sp>
    </p:spTree>
    <p:extLst>
      <p:ext uri="{BB962C8B-B14F-4D97-AF65-F5344CB8AC3E}">
        <p14:creationId xmlns:p14="http://schemas.microsoft.com/office/powerpoint/2010/main" val="3057245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55</a:t>
            </a:fld>
            <a:endParaRPr lang="en-US"/>
          </a:p>
        </p:txBody>
      </p:sp>
    </p:spTree>
    <p:extLst>
      <p:ext uri="{BB962C8B-B14F-4D97-AF65-F5344CB8AC3E}">
        <p14:creationId xmlns:p14="http://schemas.microsoft.com/office/powerpoint/2010/main" val="2429970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56</a:t>
            </a:fld>
            <a:endParaRPr lang="en-US"/>
          </a:p>
        </p:txBody>
      </p:sp>
    </p:spTree>
    <p:extLst>
      <p:ext uri="{BB962C8B-B14F-4D97-AF65-F5344CB8AC3E}">
        <p14:creationId xmlns:p14="http://schemas.microsoft.com/office/powerpoint/2010/main" val="15011633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57</a:t>
            </a:fld>
            <a:endParaRPr lang="en-US"/>
          </a:p>
        </p:txBody>
      </p:sp>
    </p:spTree>
    <p:extLst>
      <p:ext uri="{BB962C8B-B14F-4D97-AF65-F5344CB8AC3E}">
        <p14:creationId xmlns:p14="http://schemas.microsoft.com/office/powerpoint/2010/main" val="36674694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58</a:t>
            </a:fld>
            <a:endParaRPr lang="en-US"/>
          </a:p>
        </p:txBody>
      </p:sp>
    </p:spTree>
    <p:extLst>
      <p:ext uri="{BB962C8B-B14F-4D97-AF65-F5344CB8AC3E}">
        <p14:creationId xmlns:p14="http://schemas.microsoft.com/office/powerpoint/2010/main" val="373277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was created in partnership with </a:t>
            </a:r>
            <a:r>
              <a:rPr lang="en-US" sz="1200">
                <a:ea typeface="+mn-lt"/>
                <a:cs typeface="+mn-lt"/>
              </a:rPr>
              <a:t>Pennsylvania Department of Human Services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5CE18F-6684-480D-B031-E9161F064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69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latin typeface="Cambria"/>
                <a:ea typeface="Cambria"/>
              </a:rPr>
              <a:t>Good afternoon everyone. I wanted to, again, thank everyone for joining us today. We are going to explore how Centers of Excellence (COEs) can serve as catalysts for the collaboration and coordination between physical and behavioral healthcare. </a:t>
            </a:r>
            <a:r>
              <a:rPr lang="en-US" sz="1800" dirty="0">
                <a:effectLst/>
                <a:latin typeface="Calibri" panose="020F0502020204030204" pitchFamily="34" charset="0"/>
                <a:ea typeface="Calibri" panose="020F0502020204030204" pitchFamily="34" charset="0"/>
                <a:cs typeface="Calibri" panose="020F0502020204030204" pitchFamily="34" charset="0"/>
              </a:rPr>
              <a:t>Now, let’s jump into the Learning Objectives for today’s session. The intent of this session is to provide an overview of the existing information on integrated care and highlight the benefits of this way of practicing for COE clients. My hope is that you all will be able to come away from this Learning Network being able to: </a:t>
            </a:r>
          </a:p>
          <a:p>
            <a:pPr marL="742950" lvl="1" indent="-285750" fontAlgn="base">
              <a:buFont typeface="Courier New" panose="02070309020205020404" pitchFamily="49" charset="0"/>
              <a:buChar char="o"/>
            </a:pPr>
            <a:r>
              <a:rPr lang="en-US" sz="1800" b="0" i="0" dirty="0">
                <a:effectLst/>
              </a:rPr>
              <a:t>Define what integrated physical health &amp; behavioral </a:t>
            </a:r>
            <a:r>
              <a:rPr lang="en-US" sz="1800" b="0" i="0">
                <a:effectLst/>
              </a:rPr>
              <a:t>health entail</a:t>
            </a:r>
            <a:endParaRPr lang="en-US" sz="1800" b="0" i="0" dirty="0">
              <a:effectLst/>
            </a:endParaRPr>
          </a:p>
          <a:p>
            <a:pPr marL="742950" lvl="1" indent="-285750" fontAlgn="base">
              <a:buFont typeface="Courier New" panose="02070309020205020404" pitchFamily="49" charset="0"/>
              <a:buChar char="o"/>
            </a:pPr>
            <a:r>
              <a:rPr lang="en-US" sz="1800" b="0" i="0" dirty="0">
                <a:effectLst/>
              </a:rPr>
              <a:t>Describe how integrated physical health &amp; behavioral health can enhance COE care </a:t>
            </a:r>
          </a:p>
          <a:p>
            <a:pPr marL="742950" lvl="1" indent="-285750" fontAlgn="base">
              <a:buFont typeface="Courier New" panose="02070309020205020404" pitchFamily="49" charset="0"/>
              <a:buChar char="o"/>
            </a:pPr>
            <a:r>
              <a:rPr lang="en-US" sz="1800" b="0" i="0" dirty="0">
                <a:effectLst/>
              </a:rPr>
              <a:t>Describe various pathways for integrated physical health &amp; behavioral health  </a:t>
            </a:r>
          </a:p>
          <a:p>
            <a:pPr marL="742950" lvl="1" indent="-285750" fontAlgn="base">
              <a:buFont typeface="Courier New" panose="02070309020205020404" pitchFamily="49" charset="0"/>
              <a:buChar char="o"/>
            </a:pPr>
            <a:r>
              <a:rPr lang="en-US" sz="1800" b="0" i="0" dirty="0">
                <a:effectLst/>
              </a:rPr>
              <a:t>Gain insight into how integrated physical health and behavioral health can increase health equity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0570C-BE98-3142-8567-CC5EE03980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mbria"/>
                <a:ea typeface="Cambria"/>
              </a:rPr>
              <a:t>During this presentation I want to honor the multifaceted human experience, where the mind, body, and environment are interconnected, with the hopes that our systems of care would reflect this. Integrated care is a powerful framework that can enhance support for the individuals you work with. To begin we will start by establishing an overview of what integrated physical and behavioral healthcare entails. </a:t>
            </a:r>
            <a:endParaRPr lang="en-US" dirty="0"/>
          </a:p>
        </p:txBody>
      </p:sp>
      <p:sp>
        <p:nvSpPr>
          <p:cNvPr id="4" name="Slide Number Placeholder 3"/>
          <p:cNvSpPr>
            <a:spLocks noGrp="1"/>
          </p:cNvSpPr>
          <p:nvPr>
            <p:ph type="sldNum" sz="quarter" idx="5"/>
          </p:nvPr>
        </p:nvSpPr>
        <p:spPr/>
        <p:txBody>
          <a:bodyPr/>
          <a:lstStyle/>
          <a:p>
            <a:fld id="{AF90570C-BE98-3142-8567-CC5EE03980EA}" type="slidenum">
              <a:rPr lang="en-US" smtClean="0"/>
              <a:t>8</a:t>
            </a:fld>
            <a:endParaRPr lang="en-US"/>
          </a:p>
        </p:txBody>
      </p:sp>
    </p:spTree>
    <p:extLst>
      <p:ext uri="{BB962C8B-B14F-4D97-AF65-F5344CB8AC3E}">
        <p14:creationId xmlns:p14="http://schemas.microsoft.com/office/powerpoint/2010/main" val="207919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latin typeface="Cambria"/>
                <a:ea typeface="Cambria"/>
              </a:rPr>
              <a:t>The U.S. Department of Health and Human Services conceptualizes behavioral health as an umbrella term that includes mental health and substance use support. While physical health services are efforts that support the physical body's internal and external parts in relation to wellness and addressing illness, highlighting that the two models often intersect and influence each other.1</a:t>
            </a:r>
          </a:p>
          <a:p>
            <a:pPr marL="285750" indent="-285750">
              <a:buFont typeface="Symbol"/>
              <a:buChar char="•"/>
            </a:pPr>
            <a:r>
              <a:rPr lang="en-US" dirty="0">
                <a:latin typeface="Cambria"/>
                <a:ea typeface="Cambria"/>
              </a:rPr>
              <a:t>Integrated care actively blends the two silos of care through a lens of overall health. </a:t>
            </a:r>
          </a:p>
          <a:p>
            <a:pPr marL="285750" indent="-285750">
              <a:buFont typeface="Symbol"/>
              <a:buChar char="•"/>
            </a:pPr>
            <a:r>
              <a:rPr lang="en-US" dirty="0">
                <a:latin typeface="Cambria"/>
                <a:ea typeface="Cambria"/>
              </a:rPr>
              <a:t>There are many names for integrated care across the literature, including “integrated behavioral health,” “behavioral health integration,” “collaborative care,” “primary care behavioral health,” “whole-person-care,” or “integrated care.”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F90570C-BE98-3142-8567-CC5EE03980EA}" type="slidenum">
              <a:rPr lang="en-US" smtClean="0"/>
              <a:t>9</a:t>
            </a:fld>
            <a:endParaRPr lang="en-US"/>
          </a:p>
        </p:txBody>
      </p:sp>
    </p:spTree>
    <p:extLst>
      <p:ext uri="{BB962C8B-B14F-4D97-AF65-F5344CB8AC3E}">
        <p14:creationId xmlns:p14="http://schemas.microsoft.com/office/powerpoint/2010/main" val="194578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4697" y="2145128"/>
            <a:ext cx="5488742" cy="1983624"/>
          </a:xfrm>
          <a:prstGeom prst="rect">
            <a:avLst/>
          </a:prstGeom>
        </p:spPr>
        <p:txBody>
          <a:bodyPr anchor="b">
            <a:normAutofit/>
          </a:bodyPr>
          <a:lstStyle>
            <a:lvl1pPr algn="l">
              <a:lnSpc>
                <a:spcPts val="4500"/>
              </a:lnSpc>
              <a:defRPr sz="4200">
                <a:solidFill>
                  <a:srgbClr val="003594"/>
                </a:solidFill>
              </a:defRPr>
            </a:lvl1pPr>
          </a:lstStyle>
          <a:p>
            <a:r>
              <a:rPr lang="en-US"/>
              <a:t>Click to edit Master title style</a:t>
            </a:r>
            <a:endParaRPr lang="en-US" dirty="0"/>
          </a:p>
        </p:txBody>
      </p:sp>
      <p:sp>
        <p:nvSpPr>
          <p:cNvPr id="3" name="Subtitle 2"/>
          <p:cNvSpPr>
            <a:spLocks noGrp="1"/>
          </p:cNvSpPr>
          <p:nvPr>
            <p:ph type="subTitle" idx="1"/>
          </p:nvPr>
        </p:nvSpPr>
        <p:spPr>
          <a:xfrm>
            <a:off x="5964696" y="4329463"/>
            <a:ext cx="5488743" cy="877532"/>
          </a:xfrm>
          <a:prstGeom prst="rect">
            <a:avLst/>
          </a:prstGeom>
        </p:spPr>
        <p:txBody>
          <a:bodyPr>
            <a:normAutofit/>
          </a:bodyPr>
          <a:lstStyle>
            <a:lvl1pPr marL="0" indent="0" algn="l">
              <a:buNone/>
              <a:defRPr sz="2400" i="1">
                <a:solidFill>
                  <a:srgbClr val="0035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6096000" y="4230158"/>
            <a:ext cx="4919001" cy="0"/>
          </a:xfrm>
          <a:prstGeom prst="line">
            <a:avLst/>
          </a:prstGeom>
          <a:ln w="19050">
            <a:solidFill>
              <a:srgbClr val="FFB81C"/>
            </a:solidFill>
          </a:ln>
        </p:spPr>
        <p:style>
          <a:lnRef idx="1">
            <a:schemeClr val="accent1"/>
          </a:lnRef>
          <a:fillRef idx="0">
            <a:schemeClr val="accent1"/>
          </a:fillRef>
          <a:effectRef idx="0">
            <a:schemeClr val="accent1"/>
          </a:effectRef>
          <a:fontRef idx="minor">
            <a:schemeClr val="tx1"/>
          </a:fontRef>
        </p:style>
      </p:cxnSp>
      <p:sp>
        <p:nvSpPr>
          <p:cNvPr id="14" name="Pentagon 23">
            <a:extLst>
              <a:ext uri="{FF2B5EF4-FFF2-40B4-BE49-F238E27FC236}">
                <a16:creationId xmlns:a16="http://schemas.microsoft.com/office/drawing/2014/main" id="{FB9B1944-AA07-1A49-9656-65DBE458C059}"/>
              </a:ext>
            </a:extLst>
          </p:cNvPr>
          <p:cNvSpPr/>
          <p:nvPr userDrawn="1"/>
        </p:nvSpPr>
        <p:spPr>
          <a:xfrm rot="16200000">
            <a:off x="315455" y="2870617"/>
            <a:ext cx="6445871"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24">
            <a:extLst>
              <a:ext uri="{FF2B5EF4-FFF2-40B4-BE49-F238E27FC236}">
                <a16:creationId xmlns:a16="http://schemas.microsoft.com/office/drawing/2014/main" id="{574AF9FA-DC20-DA49-8124-A81A47531D6D}"/>
              </a:ext>
            </a:extLst>
          </p:cNvPr>
          <p:cNvSpPr/>
          <p:nvPr userDrawn="1"/>
        </p:nvSpPr>
        <p:spPr>
          <a:xfrm rot="5400000">
            <a:off x="-1729459" y="3247162"/>
            <a:ext cx="6266829" cy="954848"/>
          </a:xfrm>
          <a:prstGeom prst="homePlate">
            <a:avLst>
              <a:gd name="adj" fmla="val 0"/>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23">
            <a:extLst>
              <a:ext uri="{FF2B5EF4-FFF2-40B4-BE49-F238E27FC236}">
                <a16:creationId xmlns:a16="http://schemas.microsoft.com/office/drawing/2014/main" id="{7DCCFF13-4410-0046-9277-088C3838A971}"/>
              </a:ext>
            </a:extLst>
          </p:cNvPr>
          <p:cNvSpPr/>
          <p:nvPr userDrawn="1"/>
        </p:nvSpPr>
        <p:spPr>
          <a:xfrm rot="16200000">
            <a:off x="1793274" y="2381667"/>
            <a:ext cx="5467972"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58E73F5-7370-9849-BCC3-152B37B865A5}"/>
              </a:ext>
            </a:extLst>
          </p:cNvPr>
          <p:cNvSpPr/>
          <p:nvPr userDrawn="1"/>
        </p:nvSpPr>
        <p:spPr>
          <a:xfrm>
            <a:off x="957482" y="1273850"/>
            <a:ext cx="3840480" cy="3840480"/>
          </a:xfrm>
          <a:prstGeom prst="ellipse">
            <a:avLst/>
          </a:prstGeom>
          <a:solidFill>
            <a:schemeClr val="bg1"/>
          </a:solidFill>
          <a:ln w="2159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9F029A9-EC47-2C4F-952B-A740C54DE58A}"/>
              </a:ext>
            </a:extLst>
          </p:cNvPr>
          <p:cNvSpPr/>
          <p:nvPr userDrawn="1"/>
        </p:nvSpPr>
        <p:spPr>
          <a:xfrm>
            <a:off x="5040545" y="370668"/>
            <a:ext cx="277628" cy="2214541"/>
          </a:xfrm>
          <a:prstGeom prst="rect">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508BB0-ABBB-0E42-89E5-D4466894F0E2}"/>
              </a:ext>
            </a:extLst>
          </p:cNvPr>
          <p:cNvSpPr/>
          <p:nvPr userDrawn="1"/>
        </p:nvSpPr>
        <p:spPr>
          <a:xfrm>
            <a:off x="432778" y="4045571"/>
            <a:ext cx="277628" cy="22145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3B64827-5FD6-5B4C-9F48-EC113045E0DB}"/>
              </a:ext>
            </a:extLst>
          </p:cNvPr>
          <p:cNvPicPr>
            <a:picLocks noChangeAspect="1"/>
          </p:cNvPicPr>
          <p:nvPr userDrawn="1"/>
        </p:nvPicPr>
        <p:blipFill>
          <a:blip r:embed="rId2"/>
          <a:stretch>
            <a:fillRect/>
          </a:stretch>
        </p:blipFill>
        <p:spPr>
          <a:xfrm>
            <a:off x="1253632" y="2635443"/>
            <a:ext cx="3234743" cy="1174983"/>
          </a:xfrm>
          <a:prstGeom prst="rect">
            <a:avLst/>
          </a:prstGeom>
        </p:spPr>
      </p:pic>
      <p:pic>
        <p:nvPicPr>
          <p:cNvPr id="16" name="Picture 15">
            <a:extLst>
              <a:ext uri="{FF2B5EF4-FFF2-40B4-BE49-F238E27FC236}">
                <a16:creationId xmlns:a16="http://schemas.microsoft.com/office/drawing/2014/main" id="{69455C6D-9D00-8749-B471-5DBC5DE4EEDD}"/>
              </a:ext>
            </a:extLst>
          </p:cNvPr>
          <p:cNvPicPr>
            <a:picLocks noChangeAspect="1"/>
          </p:cNvPicPr>
          <p:nvPr userDrawn="1"/>
        </p:nvPicPr>
        <p:blipFill>
          <a:blip r:embed="rId3"/>
          <a:stretch>
            <a:fillRect/>
          </a:stretch>
        </p:blipFill>
        <p:spPr>
          <a:xfrm>
            <a:off x="8301293" y="5973690"/>
            <a:ext cx="3152146" cy="725187"/>
          </a:xfrm>
          <a:prstGeom prst="rect">
            <a:avLst/>
          </a:prstGeom>
        </p:spPr>
      </p:pic>
    </p:spTree>
    <p:extLst>
      <p:ext uri="{BB962C8B-B14F-4D97-AF65-F5344CB8AC3E}">
        <p14:creationId xmlns:p14="http://schemas.microsoft.com/office/powerpoint/2010/main" val="164246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688857"/>
            <a:ext cx="7086600" cy="3646460"/>
          </a:xfrm>
          <a:prstGeom prst="rect">
            <a:avLst/>
          </a:prstGeom>
        </p:spPr>
        <p:txBody>
          <a:bodyPr>
            <a:noAutofit/>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800">
                <a:solidFill>
                  <a:srgbClr val="003594"/>
                </a:solidFill>
              </a:defRPr>
            </a:lvl5pPr>
          </a:lstStyle>
          <a:p>
            <a:pPr lvl="0"/>
            <a:r>
              <a:rPr lang="en-US" dirty="0"/>
              <a:t>Grant Title</a:t>
            </a:r>
          </a:p>
          <a:p>
            <a:pPr lvl="0"/>
            <a:r>
              <a:rPr lang="en-US" dirty="0"/>
              <a:t>Grant #</a:t>
            </a:r>
          </a:p>
        </p:txBody>
      </p:sp>
      <p:sp>
        <p:nvSpPr>
          <p:cNvPr id="5" name="TextBox 4">
            <a:extLst>
              <a:ext uri="{FF2B5EF4-FFF2-40B4-BE49-F238E27FC236}">
                <a16:creationId xmlns:a16="http://schemas.microsoft.com/office/drawing/2014/main" id="{6E4B78C0-D750-412F-851F-1FFC96B35D85}"/>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2024, University of Pittsburgh.  All Rights Reserved.</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8" name="Text Placeholder 6">
            <a:extLst>
              <a:ext uri="{FF2B5EF4-FFF2-40B4-BE49-F238E27FC236}">
                <a16:creationId xmlns:a16="http://schemas.microsoft.com/office/drawing/2014/main" id="{60FC3067-9F81-4B58-862F-EB40CA125BBD}"/>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dirty="0"/>
              <a:t>(Modified APA In-Text Citation Required Here)</a:t>
            </a:r>
          </a:p>
        </p:txBody>
      </p:sp>
      <p:sp>
        <p:nvSpPr>
          <p:cNvPr id="7" name="Title 1">
            <a:extLst>
              <a:ext uri="{FF2B5EF4-FFF2-40B4-BE49-F238E27FC236}">
                <a16:creationId xmlns:a16="http://schemas.microsoft.com/office/drawing/2014/main" id="{282F9728-0366-4D9E-AF62-E71A4978EE43}"/>
              </a:ext>
            </a:extLst>
          </p:cNvPr>
          <p:cNvSpPr>
            <a:spLocks noGrp="1"/>
          </p:cNvSpPr>
          <p:nvPr>
            <p:ph type="title" hasCustomPrompt="1"/>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dirty="0"/>
              <a:t>Acknowledgements </a:t>
            </a:r>
          </a:p>
        </p:txBody>
      </p:sp>
      <p:sp>
        <p:nvSpPr>
          <p:cNvPr id="6" name="Picture Placeholder 5">
            <a:extLst>
              <a:ext uri="{FF2B5EF4-FFF2-40B4-BE49-F238E27FC236}">
                <a16:creationId xmlns:a16="http://schemas.microsoft.com/office/drawing/2014/main" id="{CC56A381-F9BB-4A00-BD2B-BE44FC9A813F}"/>
              </a:ext>
            </a:extLst>
          </p:cNvPr>
          <p:cNvSpPr>
            <a:spLocks noGrp="1"/>
          </p:cNvSpPr>
          <p:nvPr>
            <p:ph type="pic" sz="quarter" idx="11" hasCustomPrompt="1"/>
          </p:nvPr>
        </p:nvSpPr>
        <p:spPr>
          <a:xfrm>
            <a:off x="8124825" y="1905000"/>
            <a:ext cx="3228975" cy="3227388"/>
          </a:xfrm>
          <a:prstGeom prst="rect">
            <a:avLst/>
          </a:prstGeom>
        </p:spPr>
        <p:txBody>
          <a:bodyPr anchor="ctr"/>
          <a:lstStyle>
            <a:lvl1pPr marL="0" indent="0" algn="ctr">
              <a:buNone/>
              <a:defRPr/>
            </a:lvl1pPr>
          </a:lstStyle>
          <a:p>
            <a:r>
              <a:rPr lang="en-US" dirty="0"/>
              <a:t>Insert Funder Logo Here</a:t>
            </a:r>
          </a:p>
        </p:txBody>
      </p:sp>
    </p:spTree>
    <p:extLst>
      <p:ext uri="{BB962C8B-B14F-4D97-AF65-F5344CB8AC3E}">
        <p14:creationId xmlns:p14="http://schemas.microsoft.com/office/powerpoint/2010/main" val="104385195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0D4DC3-7A75-F845-A460-3EA84056F51D}"/>
              </a:ext>
            </a:extLst>
          </p:cNvPr>
          <p:cNvSpPr>
            <a:spLocks noGrp="1"/>
          </p:cNvSpPr>
          <p:nvPr>
            <p:ph type="sldNum" sz="quarter" idx="12"/>
          </p:nvPr>
        </p:nvSpPr>
        <p:spPr>
          <a:xfrm>
            <a:off x="85698" y="6385474"/>
            <a:ext cx="752502" cy="365125"/>
          </a:xfrm>
          <a:prstGeom prst="rect">
            <a:avLst/>
          </a:prstGeom>
        </p:spPr>
        <p:txBody>
          <a:bodyPr/>
          <a:lstStyle/>
          <a:p>
            <a:fld id="{8F362C0E-2D6B-ED41-BACD-29482B38B36B}" type="slidenum">
              <a:rPr lang="en-US" smtClean="0"/>
              <a:t>‹#›</a:t>
            </a:fld>
            <a:endParaRPr lang="en-US"/>
          </a:p>
        </p:txBody>
      </p:sp>
      <p:sp>
        <p:nvSpPr>
          <p:cNvPr id="4" name="Rectangle 3">
            <a:extLst>
              <a:ext uri="{FF2B5EF4-FFF2-40B4-BE49-F238E27FC236}">
                <a16:creationId xmlns:a16="http://schemas.microsoft.com/office/drawing/2014/main" id="{7195571C-EDFC-2B44-B72E-6E9CC8427F65}"/>
              </a:ext>
            </a:extLst>
          </p:cNvPr>
          <p:cNvSpPr/>
          <p:nvPr userDrawn="1"/>
        </p:nvSpPr>
        <p:spPr>
          <a:xfrm>
            <a:off x="0" y="3851563"/>
            <a:ext cx="12192000" cy="3006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D159C70-2675-6040-8040-D65CA205C5D2}"/>
              </a:ext>
            </a:extLst>
          </p:cNvPr>
          <p:cNvSpPr/>
          <p:nvPr userDrawn="1"/>
        </p:nvSpPr>
        <p:spPr>
          <a:xfrm>
            <a:off x="4020722" y="896660"/>
            <a:ext cx="3840480" cy="3840480"/>
          </a:xfrm>
          <a:prstGeom prst="ellipse">
            <a:avLst/>
          </a:prstGeom>
          <a:solidFill>
            <a:schemeClr val="bg1"/>
          </a:solidFill>
          <a:ln w="215900">
            <a:solidFill>
              <a:srgbClr val="003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594"/>
              </a:solidFill>
            </a:endParaRPr>
          </a:p>
        </p:txBody>
      </p:sp>
      <p:sp>
        <p:nvSpPr>
          <p:cNvPr id="8" name="Date Placeholder 3">
            <a:extLst>
              <a:ext uri="{FF2B5EF4-FFF2-40B4-BE49-F238E27FC236}">
                <a16:creationId xmlns:a16="http://schemas.microsoft.com/office/drawing/2014/main" id="{C784A94F-CDD0-9146-A25F-80ED30DE72BE}"/>
              </a:ext>
            </a:extLst>
          </p:cNvPr>
          <p:cNvSpPr txBox="1">
            <a:spLocks/>
          </p:cNvSpPr>
          <p:nvPr userDrawn="1"/>
        </p:nvSpPr>
        <p:spPr>
          <a:xfrm>
            <a:off x="2550062" y="5097212"/>
            <a:ext cx="6781800" cy="1122615"/>
          </a:xfrm>
          <a:prstGeom prst="rect">
            <a:avLst/>
          </a:prstGeom>
        </p:spPr>
        <p:txBody>
          <a:bodyPr/>
          <a:lstStyle>
            <a:defPPr>
              <a:defRPr lang="en-US"/>
            </a:defPPr>
            <a:lvl1pPr marL="0" algn="l" defTabSz="457200" rtl="0" eaLnBrk="1" latinLnBrk="0" hangingPunct="1">
              <a:defRPr sz="1100" b="0" i="1" kern="1200">
                <a:solidFill>
                  <a:srgbClr val="1C285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3594"/>
                </a:solidFill>
                <a:latin typeface="Arial" panose="020B0604020202020204" pitchFamily="34" charset="0"/>
                <a:cs typeface="Arial" panose="020B0604020202020204" pitchFamily="34" charset="0"/>
              </a:rPr>
              <a:t>The University of Pittsburgh School of Pharmacy, Program Evaluation and Research Unit (PERU) is dedicated to meaningful work that facilitates each patient or community member’s ability to achieve </a:t>
            </a:r>
            <a:br>
              <a:rPr lang="en-US" sz="1600" dirty="0">
                <a:solidFill>
                  <a:srgbClr val="003594"/>
                </a:solidFill>
                <a:latin typeface="Arial" panose="020B0604020202020204" pitchFamily="34" charset="0"/>
                <a:cs typeface="Arial" panose="020B0604020202020204" pitchFamily="34" charset="0"/>
              </a:rPr>
            </a:br>
            <a:r>
              <a:rPr lang="en-US" sz="1600" dirty="0">
                <a:solidFill>
                  <a:srgbClr val="003594"/>
                </a:solidFill>
                <a:latin typeface="Arial" panose="020B0604020202020204" pitchFamily="34" charset="0"/>
                <a:cs typeface="Arial" panose="020B0604020202020204" pitchFamily="34" charset="0"/>
              </a:rPr>
              <a:t>optimal health, well-being, recovery and choice. </a:t>
            </a:r>
          </a:p>
          <a:p>
            <a:pPr algn="ctr"/>
            <a:endParaRPr lang="en-US" b="1" dirty="0">
              <a:solidFill>
                <a:srgbClr val="003594"/>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096AA9-5BC8-5747-95CF-74A26D1E9FEF}"/>
              </a:ext>
            </a:extLst>
          </p:cNvPr>
          <p:cNvPicPr>
            <a:picLocks noChangeAspect="1"/>
          </p:cNvPicPr>
          <p:nvPr userDrawn="1"/>
        </p:nvPicPr>
        <p:blipFill>
          <a:blip r:embed="rId2"/>
          <a:stretch>
            <a:fillRect/>
          </a:stretch>
        </p:blipFill>
        <p:spPr>
          <a:xfrm>
            <a:off x="4403585" y="2258466"/>
            <a:ext cx="3074753" cy="1116868"/>
          </a:xfrm>
          <a:prstGeom prst="rect">
            <a:avLst/>
          </a:prstGeom>
        </p:spPr>
      </p:pic>
    </p:spTree>
    <p:extLst>
      <p:ext uri="{BB962C8B-B14F-4D97-AF65-F5344CB8AC3E}">
        <p14:creationId xmlns:p14="http://schemas.microsoft.com/office/powerpoint/2010/main" val="125752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688857"/>
            <a:ext cx="10515600" cy="3646460"/>
          </a:xfrm>
          <a:prstGeom prst="rect">
            <a:avLst/>
          </a:prstGeom>
        </p:spPr>
        <p:txBody>
          <a:bodyPr>
            <a:noAutofit/>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800">
                <a:solidFill>
                  <a:srgbClr val="00359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Box 4">
            <a:extLst>
              <a:ext uri="{FF2B5EF4-FFF2-40B4-BE49-F238E27FC236}">
                <a16:creationId xmlns:a16="http://schemas.microsoft.com/office/drawing/2014/main" id="{6E4B78C0-D750-412F-851F-1FFC96B35D85}"/>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2024, University of Pittsburgh.  All Rights Reserved.</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8" name="Text Placeholder 6">
            <a:extLst>
              <a:ext uri="{FF2B5EF4-FFF2-40B4-BE49-F238E27FC236}">
                <a16:creationId xmlns:a16="http://schemas.microsoft.com/office/drawing/2014/main" id="{60FC3067-9F81-4B58-862F-EB40CA125BBD}"/>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dirty="0"/>
              <a:t>(Modified APA In-Text Citation Required Here)</a:t>
            </a:r>
          </a:p>
        </p:txBody>
      </p:sp>
      <p:sp>
        <p:nvSpPr>
          <p:cNvPr id="7" name="Title 1">
            <a:extLst>
              <a:ext uri="{FF2B5EF4-FFF2-40B4-BE49-F238E27FC236}">
                <a16:creationId xmlns:a16="http://schemas.microsoft.com/office/drawing/2014/main" id="{282F9728-0366-4D9E-AF62-E71A4978EE43}"/>
              </a:ext>
            </a:extLst>
          </p:cNvPr>
          <p:cNvSpPr>
            <a:spLocks noGrp="1"/>
          </p:cNvSpPr>
          <p:nvPr>
            <p:ph type="title"/>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endParaRPr lang="en-US" dirty="0"/>
          </a:p>
        </p:txBody>
      </p:sp>
    </p:spTree>
    <p:extLst>
      <p:ext uri="{BB962C8B-B14F-4D97-AF65-F5344CB8AC3E}">
        <p14:creationId xmlns:p14="http://schemas.microsoft.com/office/powerpoint/2010/main" val="322886531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dirty="0"/>
              <a:t>Learning Objectives</a:t>
            </a:r>
          </a:p>
        </p:txBody>
      </p:sp>
      <p:sp>
        <p:nvSpPr>
          <p:cNvPr id="3" name="Content Placeholder 2"/>
          <p:cNvSpPr>
            <a:spLocks noGrp="1"/>
          </p:cNvSpPr>
          <p:nvPr>
            <p:ph idx="1" hasCustomPrompt="1"/>
          </p:nvPr>
        </p:nvSpPr>
        <p:spPr>
          <a:xfrm>
            <a:off x="838200" y="2094513"/>
            <a:ext cx="10515600" cy="3240804"/>
          </a:xfrm>
          <a:prstGeom prst="rect">
            <a:avLst/>
          </a:prstGeom>
        </p:spPr>
        <p:txBody>
          <a:bodyPr>
            <a:noAutofit/>
          </a:bodyPr>
          <a:lstStyle>
            <a:lvl1pPr>
              <a:lnSpc>
                <a:spcPct val="100000"/>
              </a:lnSpc>
              <a:spcBef>
                <a:spcPts val="0"/>
              </a:spcBef>
              <a:spcAft>
                <a:spcPts val="1200"/>
              </a:spcAft>
              <a:buClr>
                <a:srgbClr val="003594"/>
              </a:buClr>
              <a:defRPr sz="2800">
                <a:solidFill>
                  <a:srgbClr val="003594"/>
                </a:solidFill>
              </a:defRPr>
            </a:lvl1pPr>
            <a:lvl2pPr>
              <a:buClr>
                <a:srgbClr val="003594"/>
              </a:buClr>
              <a:defRPr sz="2400">
                <a:solidFill>
                  <a:srgbClr val="003594"/>
                </a:solidFill>
              </a:defRPr>
            </a:lvl2pPr>
            <a:lvl3pPr>
              <a:buClr>
                <a:srgbClr val="003594"/>
              </a:buClr>
              <a:defRPr sz="2000">
                <a:solidFill>
                  <a:srgbClr val="003594"/>
                </a:solidFill>
              </a:defRPr>
            </a:lvl3pPr>
            <a:lvl4pPr>
              <a:buClr>
                <a:srgbClr val="003594"/>
              </a:buClr>
              <a:defRPr sz="1800">
                <a:solidFill>
                  <a:srgbClr val="003594"/>
                </a:solidFill>
              </a:defRPr>
            </a:lvl4pPr>
            <a:lvl5pPr>
              <a:buClr>
                <a:srgbClr val="003594"/>
              </a:buClr>
              <a:defRPr sz="1800">
                <a:solidFill>
                  <a:srgbClr val="003594"/>
                </a:solidFill>
              </a:defRPr>
            </a:lvl5pPr>
          </a:lstStyle>
          <a:p>
            <a:pPr lvl="0"/>
            <a:r>
              <a:rPr lang="en-US" dirty="0"/>
              <a:t>Edit Master text styles</a:t>
            </a:r>
          </a:p>
          <a:p>
            <a:pPr lvl="0"/>
            <a:endParaRPr lang="en-US" dirty="0"/>
          </a:p>
          <a:p>
            <a:pPr lvl="0"/>
            <a:endParaRPr lang="en-US" dirty="0"/>
          </a:p>
        </p:txBody>
      </p:sp>
      <p:sp>
        <p:nvSpPr>
          <p:cNvPr id="5" name="TextBox 4">
            <a:extLst>
              <a:ext uri="{FF2B5EF4-FFF2-40B4-BE49-F238E27FC236}">
                <a16:creationId xmlns:a16="http://schemas.microsoft.com/office/drawing/2014/main" id="{6E4B78C0-D750-412F-851F-1FFC96B35D85}"/>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2024, University of Pittsburgh.  All Rights Reserved.</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8" name="Text Placeholder 6">
            <a:extLst>
              <a:ext uri="{FF2B5EF4-FFF2-40B4-BE49-F238E27FC236}">
                <a16:creationId xmlns:a16="http://schemas.microsoft.com/office/drawing/2014/main" id="{60FC3067-9F81-4B58-862F-EB40CA125BBD}"/>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dirty="0"/>
              <a:t>(Modified APA In-Text Citation Required Here)</a:t>
            </a:r>
          </a:p>
        </p:txBody>
      </p:sp>
      <p:sp>
        <p:nvSpPr>
          <p:cNvPr id="7" name="Rectangle 6">
            <a:extLst>
              <a:ext uri="{FF2B5EF4-FFF2-40B4-BE49-F238E27FC236}">
                <a16:creationId xmlns:a16="http://schemas.microsoft.com/office/drawing/2014/main" id="{2514E9EC-B8FC-4150-B77F-0FDAECD8E597}"/>
              </a:ext>
            </a:extLst>
          </p:cNvPr>
          <p:cNvSpPr/>
          <p:nvPr userDrawn="1"/>
        </p:nvSpPr>
        <p:spPr>
          <a:xfrm>
            <a:off x="838199" y="1571292"/>
            <a:ext cx="10793819" cy="523220"/>
          </a:xfrm>
          <a:prstGeom prst="rect">
            <a:avLst/>
          </a:prstGeom>
        </p:spPr>
        <p:txBody>
          <a:bodyPr wrap="square">
            <a:spAutoFit/>
          </a:bodyPr>
          <a:lstStyle/>
          <a:p>
            <a:pPr marL="0" indent="0">
              <a:buNone/>
            </a:pPr>
            <a:r>
              <a:rPr lang="en-US" sz="2800" b="1" dirty="0">
                <a:solidFill>
                  <a:srgbClr val="003594"/>
                </a:solidFill>
              </a:rPr>
              <a:t>By the end of this module, trainees should be able to do the following:</a:t>
            </a:r>
          </a:p>
        </p:txBody>
      </p:sp>
    </p:spTree>
    <p:extLst>
      <p:ext uri="{BB962C8B-B14F-4D97-AF65-F5344CB8AC3E}">
        <p14:creationId xmlns:p14="http://schemas.microsoft.com/office/powerpoint/2010/main" val="194925870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6DABE7-E563-4476-AFA2-563FCAAE5B38}"/>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2024, University of Pittsburgh.  All Rights Reserved.</a:t>
            </a:r>
          </a:p>
        </p:txBody>
      </p:sp>
      <p:sp>
        <p:nvSpPr>
          <p:cNvPr id="6" name="TextBox 5">
            <a:extLst>
              <a:ext uri="{FF2B5EF4-FFF2-40B4-BE49-F238E27FC236}">
                <a16:creationId xmlns:a16="http://schemas.microsoft.com/office/drawing/2014/main" id="{721E6D67-DB98-4179-8A27-F7C19DE9D1BA}"/>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7" name="Text Placeholder 6">
            <a:extLst>
              <a:ext uri="{FF2B5EF4-FFF2-40B4-BE49-F238E27FC236}">
                <a16:creationId xmlns:a16="http://schemas.microsoft.com/office/drawing/2014/main" id="{5BF01A56-1AEB-4848-BB5B-75A3E5DA6978}"/>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dirty="0"/>
              <a:t>(Modified APA In-Text Citation Required Here)</a:t>
            </a:r>
          </a:p>
        </p:txBody>
      </p:sp>
      <p:sp>
        <p:nvSpPr>
          <p:cNvPr id="8" name="Title 1">
            <a:extLst>
              <a:ext uri="{FF2B5EF4-FFF2-40B4-BE49-F238E27FC236}">
                <a16:creationId xmlns:a16="http://schemas.microsoft.com/office/drawing/2014/main" id="{A667B699-071D-4983-890B-C1156278C841}"/>
              </a:ext>
            </a:extLst>
          </p:cNvPr>
          <p:cNvSpPr>
            <a:spLocks noGrp="1"/>
          </p:cNvSpPr>
          <p:nvPr>
            <p:ph type="title"/>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endParaRPr lang="en-US" dirty="0"/>
          </a:p>
        </p:txBody>
      </p:sp>
    </p:spTree>
    <p:extLst>
      <p:ext uri="{BB962C8B-B14F-4D97-AF65-F5344CB8AC3E}">
        <p14:creationId xmlns:p14="http://schemas.microsoft.com/office/powerpoint/2010/main" val="234962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EF0B43-4DF7-9F46-971A-31302D7B8B5F}"/>
              </a:ext>
            </a:extLst>
          </p:cNvPr>
          <p:cNvSpPr>
            <a:spLocks noGrp="1"/>
          </p:cNvSpPr>
          <p:nvPr userDrawn="1">
            <p:ph type="ctrTitle"/>
          </p:nvPr>
        </p:nvSpPr>
        <p:spPr>
          <a:xfrm>
            <a:off x="1151439" y="769000"/>
            <a:ext cx="5314726" cy="1704110"/>
          </a:xfrm>
          <a:prstGeom prst="rect">
            <a:avLst/>
          </a:prstGeom>
        </p:spPr>
        <p:txBody>
          <a:bodyPr anchor="b">
            <a:normAutofit/>
          </a:bodyPr>
          <a:lstStyle>
            <a:lvl1pPr algn="l">
              <a:lnSpc>
                <a:spcPts val="4500"/>
              </a:lnSpc>
              <a:defRPr sz="4200">
                <a:solidFill>
                  <a:srgbClr val="003594"/>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61F7915-DD99-154F-B684-CFAD5F25ED82}"/>
              </a:ext>
            </a:extLst>
          </p:cNvPr>
          <p:cNvSpPr>
            <a:spLocks noGrp="1"/>
          </p:cNvSpPr>
          <p:nvPr userDrawn="1">
            <p:ph type="subTitle" idx="1"/>
          </p:nvPr>
        </p:nvSpPr>
        <p:spPr>
          <a:xfrm>
            <a:off x="1151438" y="2673821"/>
            <a:ext cx="5314727" cy="877532"/>
          </a:xfrm>
          <a:prstGeom prst="rect">
            <a:avLst/>
          </a:prstGeom>
        </p:spPr>
        <p:txBody>
          <a:bodyPr>
            <a:normAutofit/>
          </a:bodyPr>
          <a:lstStyle>
            <a:lvl1pPr marL="0" indent="0" algn="l">
              <a:buNone/>
              <a:defRPr sz="2400" i="1">
                <a:solidFill>
                  <a:srgbClr val="0035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2" name="Straight Connector 11">
            <a:extLst>
              <a:ext uri="{FF2B5EF4-FFF2-40B4-BE49-F238E27FC236}">
                <a16:creationId xmlns:a16="http://schemas.microsoft.com/office/drawing/2014/main" id="{88FE3BFE-79AA-D940-9025-132976443D8E}"/>
              </a:ext>
            </a:extLst>
          </p:cNvPr>
          <p:cNvCxnSpPr>
            <a:cxnSpLocks/>
          </p:cNvCxnSpPr>
          <p:nvPr userDrawn="1"/>
        </p:nvCxnSpPr>
        <p:spPr>
          <a:xfrm>
            <a:off x="1282742" y="2574516"/>
            <a:ext cx="4919001" cy="0"/>
          </a:xfrm>
          <a:prstGeom prst="line">
            <a:avLst/>
          </a:prstGeom>
          <a:ln w="19050">
            <a:solidFill>
              <a:srgbClr val="FFB81C"/>
            </a:solidFill>
          </a:ln>
        </p:spPr>
        <p:style>
          <a:lnRef idx="1">
            <a:schemeClr val="accent1"/>
          </a:lnRef>
          <a:fillRef idx="0">
            <a:schemeClr val="accent1"/>
          </a:fillRef>
          <a:effectRef idx="0">
            <a:schemeClr val="accent1"/>
          </a:effectRef>
          <a:fontRef idx="minor">
            <a:schemeClr val="tx1"/>
          </a:fontRef>
        </p:style>
      </p:cxnSp>
      <p:sp>
        <p:nvSpPr>
          <p:cNvPr id="27" name="Pentagon 23">
            <a:extLst>
              <a:ext uri="{FF2B5EF4-FFF2-40B4-BE49-F238E27FC236}">
                <a16:creationId xmlns:a16="http://schemas.microsoft.com/office/drawing/2014/main" id="{90B901A9-1A1D-FE44-8718-AA611B42668C}"/>
              </a:ext>
            </a:extLst>
          </p:cNvPr>
          <p:cNvSpPr/>
          <p:nvPr userDrawn="1"/>
        </p:nvSpPr>
        <p:spPr>
          <a:xfrm rot="16200000">
            <a:off x="7180715" y="2739674"/>
            <a:ext cx="6183984"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4">
            <a:extLst>
              <a:ext uri="{FF2B5EF4-FFF2-40B4-BE49-F238E27FC236}">
                <a16:creationId xmlns:a16="http://schemas.microsoft.com/office/drawing/2014/main" id="{73950A55-BD16-A645-BDE8-0DEA598A15D0}"/>
              </a:ext>
            </a:extLst>
          </p:cNvPr>
          <p:cNvSpPr/>
          <p:nvPr userDrawn="1"/>
        </p:nvSpPr>
        <p:spPr>
          <a:xfrm rot="5400000">
            <a:off x="5798598" y="3257361"/>
            <a:ext cx="6246431" cy="954848"/>
          </a:xfrm>
          <a:prstGeom prst="homePlate">
            <a:avLst>
              <a:gd name="adj" fmla="val 0"/>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3">
            <a:extLst>
              <a:ext uri="{FF2B5EF4-FFF2-40B4-BE49-F238E27FC236}">
                <a16:creationId xmlns:a16="http://schemas.microsoft.com/office/drawing/2014/main" id="{9AB46448-5D52-844F-A61E-F3516469C7AD}"/>
              </a:ext>
            </a:extLst>
          </p:cNvPr>
          <p:cNvSpPr/>
          <p:nvPr userDrawn="1"/>
        </p:nvSpPr>
        <p:spPr>
          <a:xfrm rot="16200000">
            <a:off x="8658534" y="2250724"/>
            <a:ext cx="5206084"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A59A370-29A8-1840-90ED-D3AEC862A416}"/>
              </a:ext>
            </a:extLst>
          </p:cNvPr>
          <p:cNvSpPr/>
          <p:nvPr userDrawn="1"/>
        </p:nvSpPr>
        <p:spPr>
          <a:xfrm>
            <a:off x="11774861" y="108781"/>
            <a:ext cx="277628" cy="2214541"/>
          </a:xfrm>
          <a:prstGeom prst="rect">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5EAEA0-284B-6A43-ABC0-EB1CFBD701BB}"/>
              </a:ext>
            </a:extLst>
          </p:cNvPr>
          <p:cNvSpPr/>
          <p:nvPr userDrawn="1"/>
        </p:nvSpPr>
        <p:spPr>
          <a:xfrm>
            <a:off x="7950636" y="4065969"/>
            <a:ext cx="277628" cy="22145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39FB9C4-1013-8C45-962E-C0B4257A4E0D}"/>
              </a:ext>
            </a:extLst>
          </p:cNvPr>
          <p:cNvPicPr>
            <a:picLocks noChangeAspect="1"/>
          </p:cNvPicPr>
          <p:nvPr userDrawn="1"/>
        </p:nvPicPr>
        <p:blipFill>
          <a:blip r:embed="rId2"/>
          <a:stretch>
            <a:fillRect/>
          </a:stretch>
        </p:blipFill>
        <p:spPr>
          <a:xfrm>
            <a:off x="285268" y="5866286"/>
            <a:ext cx="3956097" cy="635395"/>
          </a:xfrm>
          <a:prstGeom prst="rect">
            <a:avLst/>
          </a:prstGeom>
        </p:spPr>
      </p:pic>
    </p:spTree>
    <p:extLst>
      <p:ext uri="{BB962C8B-B14F-4D97-AF65-F5344CB8AC3E}">
        <p14:creationId xmlns:p14="http://schemas.microsoft.com/office/powerpoint/2010/main" val="70377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Intr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4429125"/>
            <a:ext cx="5181600" cy="1324565"/>
          </a:xfrm>
          <a:prstGeom prst="rect">
            <a:avLst/>
          </a:prstGeom>
        </p:spPr>
        <p:txBody>
          <a:bodyPr/>
          <a:lstStyle>
            <a:lvl1pPr marL="0" indent="0">
              <a:buClr>
                <a:srgbClr val="003594"/>
              </a:buClr>
              <a:buNone/>
              <a:defRPr sz="2400" b="1">
                <a:solidFill>
                  <a:srgbClr val="003594"/>
                </a:solidFill>
              </a:defRPr>
            </a:lvl1pPr>
            <a:lvl2pPr>
              <a:buClr>
                <a:srgbClr val="003594"/>
              </a:buClr>
              <a:defRPr sz="2400">
                <a:solidFill>
                  <a:srgbClr val="003594"/>
                </a:solidFill>
              </a:defRPr>
            </a:lvl2pPr>
            <a:lvl3pPr>
              <a:buClr>
                <a:srgbClr val="003594"/>
              </a:buClr>
              <a:defRPr sz="2000">
                <a:solidFill>
                  <a:srgbClr val="003594"/>
                </a:solidFill>
              </a:defRPr>
            </a:lvl3pPr>
            <a:lvl4pPr>
              <a:buClr>
                <a:srgbClr val="003594"/>
              </a:buClr>
              <a:defRPr sz="1800">
                <a:solidFill>
                  <a:srgbClr val="003594"/>
                </a:solidFill>
              </a:defRPr>
            </a:lvl4pPr>
            <a:lvl5pPr>
              <a:buClr>
                <a:srgbClr val="003594"/>
              </a:buClr>
              <a:defRPr sz="1600">
                <a:solidFill>
                  <a:srgbClr val="003594"/>
                </a:solidFill>
              </a:defRPr>
            </a:lvl5pPr>
          </a:lstStyle>
          <a:p>
            <a:pPr lvl="0"/>
            <a:r>
              <a:rPr lang="en-US" dirty="0"/>
              <a:t>Presenter/Trainer Name</a:t>
            </a:r>
          </a:p>
          <a:p>
            <a:pPr lvl="0"/>
            <a:r>
              <a:rPr lang="en-US" dirty="0"/>
              <a:t>Title</a:t>
            </a:r>
          </a:p>
        </p:txBody>
      </p:sp>
      <p:sp>
        <p:nvSpPr>
          <p:cNvPr id="6" name="TextBox 5">
            <a:extLst>
              <a:ext uri="{FF2B5EF4-FFF2-40B4-BE49-F238E27FC236}">
                <a16:creationId xmlns:a16="http://schemas.microsoft.com/office/drawing/2014/main" id="{8B4B2F0E-297C-40EF-9B95-2185E5D5EEEA}"/>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2024, University of Pittsburgh.  All Rights Reserved.</a:t>
            </a:r>
          </a:p>
        </p:txBody>
      </p:sp>
      <p:sp>
        <p:nvSpPr>
          <p:cNvPr id="7" name="TextBox 6">
            <a:extLst>
              <a:ext uri="{FF2B5EF4-FFF2-40B4-BE49-F238E27FC236}">
                <a16:creationId xmlns:a16="http://schemas.microsoft.com/office/drawing/2014/main" id="{E54CC577-D299-4E62-98F6-E2EF2C9B7E7E}"/>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10" name="Picture Placeholder 9">
            <a:extLst>
              <a:ext uri="{FF2B5EF4-FFF2-40B4-BE49-F238E27FC236}">
                <a16:creationId xmlns:a16="http://schemas.microsoft.com/office/drawing/2014/main" id="{8571BF77-0BCB-48FE-9108-FBE49E8D8BFC}"/>
              </a:ext>
            </a:extLst>
          </p:cNvPr>
          <p:cNvSpPr>
            <a:spLocks noGrp="1"/>
          </p:cNvSpPr>
          <p:nvPr>
            <p:ph type="pic" sz="quarter" idx="11"/>
          </p:nvPr>
        </p:nvSpPr>
        <p:spPr>
          <a:xfrm>
            <a:off x="2329132" y="1777485"/>
            <a:ext cx="1938068" cy="2380447"/>
          </a:xfrm>
          <a:prstGeom prst="rect">
            <a:avLst/>
          </a:prstGeom>
        </p:spPr>
        <p:txBody>
          <a:bodyPr/>
          <a:lstStyle>
            <a:lvl1pPr marL="0" indent="0">
              <a:buNone/>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5AEF9622-6AA1-4AA7-8C0E-3B4D547E7A97}"/>
              </a:ext>
            </a:extLst>
          </p:cNvPr>
          <p:cNvSpPr>
            <a:spLocks noGrp="1"/>
          </p:cNvSpPr>
          <p:nvPr>
            <p:ph sz="half" idx="12" hasCustomPrompt="1"/>
          </p:nvPr>
        </p:nvSpPr>
        <p:spPr>
          <a:xfrm>
            <a:off x="6176964" y="4432785"/>
            <a:ext cx="5181600" cy="1324565"/>
          </a:xfrm>
          <a:prstGeom prst="rect">
            <a:avLst/>
          </a:prstGeom>
        </p:spPr>
        <p:txBody>
          <a:bodyPr/>
          <a:lstStyle>
            <a:lvl1pPr marL="0" indent="0">
              <a:buClr>
                <a:srgbClr val="003594"/>
              </a:buClr>
              <a:buNone/>
              <a:defRPr sz="2400" b="1">
                <a:solidFill>
                  <a:srgbClr val="003594"/>
                </a:solidFill>
              </a:defRPr>
            </a:lvl1pPr>
            <a:lvl2pPr>
              <a:buClr>
                <a:srgbClr val="003594"/>
              </a:buClr>
              <a:defRPr sz="2400">
                <a:solidFill>
                  <a:srgbClr val="003594"/>
                </a:solidFill>
              </a:defRPr>
            </a:lvl2pPr>
            <a:lvl3pPr>
              <a:buClr>
                <a:srgbClr val="003594"/>
              </a:buClr>
              <a:defRPr sz="2000">
                <a:solidFill>
                  <a:srgbClr val="003594"/>
                </a:solidFill>
              </a:defRPr>
            </a:lvl3pPr>
            <a:lvl4pPr>
              <a:buClr>
                <a:srgbClr val="003594"/>
              </a:buClr>
              <a:defRPr sz="1800">
                <a:solidFill>
                  <a:srgbClr val="003594"/>
                </a:solidFill>
              </a:defRPr>
            </a:lvl4pPr>
            <a:lvl5pPr>
              <a:buClr>
                <a:srgbClr val="003594"/>
              </a:buClr>
              <a:defRPr sz="1600">
                <a:solidFill>
                  <a:srgbClr val="003594"/>
                </a:solidFill>
              </a:defRPr>
            </a:lvl5pPr>
          </a:lstStyle>
          <a:p>
            <a:pPr lvl="0"/>
            <a:r>
              <a:rPr lang="en-US" dirty="0"/>
              <a:t>Presenter/Trainer Name</a:t>
            </a:r>
          </a:p>
          <a:p>
            <a:pPr lvl="0"/>
            <a:r>
              <a:rPr lang="en-US" dirty="0"/>
              <a:t>Title</a:t>
            </a:r>
          </a:p>
        </p:txBody>
      </p:sp>
      <p:sp>
        <p:nvSpPr>
          <p:cNvPr id="9" name="Title 1">
            <a:extLst>
              <a:ext uri="{FF2B5EF4-FFF2-40B4-BE49-F238E27FC236}">
                <a16:creationId xmlns:a16="http://schemas.microsoft.com/office/drawing/2014/main" id="{EDBEA769-E369-4502-BA54-A6D46F69C528}"/>
              </a:ext>
            </a:extLst>
          </p:cNvPr>
          <p:cNvSpPr>
            <a:spLocks noGrp="1"/>
          </p:cNvSpPr>
          <p:nvPr>
            <p:ph type="title"/>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endParaRPr lang="en-US" dirty="0"/>
          </a:p>
        </p:txBody>
      </p:sp>
      <p:sp>
        <p:nvSpPr>
          <p:cNvPr id="13" name="Picture Placeholder 9">
            <a:extLst>
              <a:ext uri="{FF2B5EF4-FFF2-40B4-BE49-F238E27FC236}">
                <a16:creationId xmlns:a16="http://schemas.microsoft.com/office/drawing/2014/main" id="{230B5776-E276-4A4C-AC62-D92396E3AA2F}"/>
              </a:ext>
            </a:extLst>
          </p:cNvPr>
          <p:cNvSpPr>
            <a:spLocks noGrp="1"/>
          </p:cNvSpPr>
          <p:nvPr>
            <p:ph type="pic" sz="quarter" idx="13"/>
          </p:nvPr>
        </p:nvSpPr>
        <p:spPr>
          <a:xfrm>
            <a:off x="7924800" y="1777485"/>
            <a:ext cx="1938068" cy="2380447"/>
          </a:xfrm>
          <a:prstGeom prst="rect">
            <a:avLst/>
          </a:prstGeo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99720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82619"/>
            <a:ext cx="5181600" cy="4171071"/>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marL="1828800" indent="0">
              <a:buClr>
                <a:srgbClr val="003594"/>
              </a:buClr>
              <a:buNone/>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582619"/>
            <a:ext cx="5181600" cy="4171071"/>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Box 5">
            <a:extLst>
              <a:ext uri="{FF2B5EF4-FFF2-40B4-BE49-F238E27FC236}">
                <a16:creationId xmlns:a16="http://schemas.microsoft.com/office/drawing/2014/main" id="{8B4B2F0E-297C-40EF-9B95-2185E5D5EEEA}"/>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2023, University of Pittsburgh.  All Rights Reserved.</a:t>
            </a:r>
          </a:p>
        </p:txBody>
      </p:sp>
      <p:sp>
        <p:nvSpPr>
          <p:cNvPr id="7" name="TextBox 6">
            <a:extLst>
              <a:ext uri="{FF2B5EF4-FFF2-40B4-BE49-F238E27FC236}">
                <a16:creationId xmlns:a16="http://schemas.microsoft.com/office/drawing/2014/main" id="{E54CC577-D299-4E62-98F6-E2EF2C9B7E7E}"/>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8" name="Text Placeholder 6">
            <a:extLst>
              <a:ext uri="{FF2B5EF4-FFF2-40B4-BE49-F238E27FC236}">
                <a16:creationId xmlns:a16="http://schemas.microsoft.com/office/drawing/2014/main" id="{9CA0F303-26ED-488A-8038-3A9316E058D6}"/>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dirty="0"/>
              <a:t>(Modified APA In-Text Citation Required Here)</a:t>
            </a:r>
          </a:p>
        </p:txBody>
      </p:sp>
      <p:sp>
        <p:nvSpPr>
          <p:cNvPr id="9" name="Title 1">
            <a:extLst>
              <a:ext uri="{FF2B5EF4-FFF2-40B4-BE49-F238E27FC236}">
                <a16:creationId xmlns:a16="http://schemas.microsoft.com/office/drawing/2014/main" id="{C8CBDDB1-17AE-408A-B60F-B90EAD8F36BC}"/>
              </a:ext>
            </a:extLst>
          </p:cNvPr>
          <p:cNvSpPr>
            <a:spLocks noGrp="1"/>
          </p:cNvSpPr>
          <p:nvPr>
            <p:ph type="title"/>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endParaRPr lang="en-US" dirty="0"/>
          </a:p>
        </p:txBody>
      </p:sp>
    </p:spTree>
    <p:extLst>
      <p:ext uri="{BB962C8B-B14F-4D97-AF65-F5344CB8AC3E}">
        <p14:creationId xmlns:p14="http://schemas.microsoft.com/office/powerpoint/2010/main" val="380516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582615"/>
            <a:ext cx="5157787" cy="576776"/>
          </a:xfrm>
          <a:prstGeom prst="rect">
            <a:avLst/>
          </a:prstGeom>
        </p:spPr>
        <p:txBody>
          <a:bodyPr anchor="b"/>
          <a:lstStyle>
            <a:lvl1pPr marL="0" indent="0">
              <a:buNone/>
              <a:defRPr sz="2400" b="1">
                <a:solidFill>
                  <a:srgbClr val="00359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222769"/>
            <a:ext cx="5157787" cy="3432443"/>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1" y="1582615"/>
            <a:ext cx="5183188" cy="576776"/>
          </a:xfrm>
          <a:prstGeom prst="rect">
            <a:avLst/>
          </a:prstGeom>
        </p:spPr>
        <p:txBody>
          <a:bodyPr anchor="b"/>
          <a:lstStyle>
            <a:lvl1pPr marL="0" indent="0">
              <a:buNone/>
              <a:defRPr sz="2400" b="1">
                <a:solidFill>
                  <a:srgbClr val="00359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222769"/>
            <a:ext cx="5183188" cy="3432443"/>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Box 9">
            <a:extLst>
              <a:ext uri="{FF2B5EF4-FFF2-40B4-BE49-F238E27FC236}">
                <a16:creationId xmlns:a16="http://schemas.microsoft.com/office/drawing/2014/main" id="{1631219C-E41A-4922-ADB3-B67F942B3AF1}"/>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2024, University of Pittsburgh.  All Rights Reserved.</a:t>
            </a:r>
          </a:p>
        </p:txBody>
      </p:sp>
      <p:sp>
        <p:nvSpPr>
          <p:cNvPr id="8" name="TextBox 7">
            <a:extLst>
              <a:ext uri="{FF2B5EF4-FFF2-40B4-BE49-F238E27FC236}">
                <a16:creationId xmlns:a16="http://schemas.microsoft.com/office/drawing/2014/main" id="{BC3265B9-3BE9-44B3-8093-4C9EEBB18F4D}"/>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13" name="Text Placeholder 6">
            <a:extLst>
              <a:ext uri="{FF2B5EF4-FFF2-40B4-BE49-F238E27FC236}">
                <a16:creationId xmlns:a16="http://schemas.microsoft.com/office/drawing/2014/main" id="{3153B4F7-3715-4CE3-8B3B-91CADF813BBA}"/>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dirty="0"/>
              <a:t>(Modified APA In-Text Citation Required Here)</a:t>
            </a:r>
          </a:p>
        </p:txBody>
      </p:sp>
      <p:sp>
        <p:nvSpPr>
          <p:cNvPr id="12" name="Title 1">
            <a:extLst>
              <a:ext uri="{FF2B5EF4-FFF2-40B4-BE49-F238E27FC236}">
                <a16:creationId xmlns:a16="http://schemas.microsoft.com/office/drawing/2014/main" id="{23E73FB6-0C84-4E74-94ED-DF8013F36652}"/>
              </a:ext>
            </a:extLst>
          </p:cNvPr>
          <p:cNvSpPr>
            <a:spLocks noGrp="1"/>
          </p:cNvSpPr>
          <p:nvPr>
            <p:ph type="title"/>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endParaRPr lang="en-US" dirty="0"/>
          </a:p>
        </p:txBody>
      </p:sp>
    </p:spTree>
    <p:extLst>
      <p:ext uri="{BB962C8B-B14F-4D97-AF65-F5344CB8AC3E}">
        <p14:creationId xmlns:p14="http://schemas.microsoft.com/office/powerpoint/2010/main" val="339448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688857"/>
            <a:ext cx="10515600" cy="3646460"/>
          </a:xfrm>
          <a:prstGeom prst="rect">
            <a:avLst/>
          </a:prstGeom>
        </p:spPr>
        <p:txBody>
          <a:bodyPr>
            <a:noAutofit/>
          </a:bodyPr>
          <a:lstStyle>
            <a:lvl1pPr>
              <a:lnSpc>
                <a:spcPct val="100000"/>
              </a:lnSpc>
              <a:spcBef>
                <a:spcPts val="0"/>
              </a:spcBef>
              <a:spcAft>
                <a:spcPts val="600"/>
              </a:spcAft>
              <a:buClr>
                <a:srgbClr val="003594"/>
              </a:buClr>
              <a:defRPr sz="16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800">
                <a:solidFill>
                  <a:srgbClr val="003594"/>
                </a:solidFill>
              </a:defRPr>
            </a:lvl5pPr>
          </a:lstStyle>
          <a:p>
            <a:pPr lvl="0"/>
            <a:r>
              <a:rPr lang="en-US" dirty="0"/>
              <a:t>Edit Master text styles</a:t>
            </a:r>
          </a:p>
        </p:txBody>
      </p:sp>
      <p:sp>
        <p:nvSpPr>
          <p:cNvPr id="5" name="TextBox 4">
            <a:extLst>
              <a:ext uri="{FF2B5EF4-FFF2-40B4-BE49-F238E27FC236}">
                <a16:creationId xmlns:a16="http://schemas.microsoft.com/office/drawing/2014/main" id="{6E4B78C0-D750-412F-851F-1FFC96B35D85}"/>
              </a:ext>
            </a:extLst>
          </p:cNvPr>
          <p:cNvSpPr txBox="1"/>
          <p:nvPr userDrawn="1"/>
        </p:nvSpPr>
        <p:spPr>
          <a:xfrm>
            <a:off x="4267200" y="6452620"/>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2024, University of Pittsburgh.  All Rights Reserved.</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dirty="0">
              <a:solidFill>
                <a:srgbClr val="1C2857"/>
              </a:solidFill>
            </a:endParaRPr>
          </a:p>
        </p:txBody>
      </p:sp>
      <p:sp>
        <p:nvSpPr>
          <p:cNvPr id="7" name="Title 1">
            <a:extLst>
              <a:ext uri="{FF2B5EF4-FFF2-40B4-BE49-F238E27FC236}">
                <a16:creationId xmlns:a16="http://schemas.microsoft.com/office/drawing/2014/main" id="{7FFCBF3A-D755-489D-A44A-B5F79A1744F3}"/>
              </a:ext>
            </a:extLst>
          </p:cNvPr>
          <p:cNvSpPr>
            <a:spLocks noGrp="1"/>
          </p:cNvSpPr>
          <p:nvPr>
            <p:ph type="title" hasCustomPrompt="1"/>
          </p:nvPr>
        </p:nvSpPr>
        <p:spPr>
          <a:xfrm>
            <a:off x="838200" y="641134"/>
            <a:ext cx="10515600" cy="928470"/>
          </a:xfrm>
          <a:prstGeom prst="rect">
            <a:avLst/>
          </a:prstGeom>
        </p:spPr>
        <p:txBody>
          <a:bodyPr anchor="t" anchorCtr="0">
            <a:noAutofit/>
          </a:bodyPr>
          <a:lstStyle>
            <a:lvl1pPr>
              <a:defRPr>
                <a:solidFill>
                  <a:srgbClr val="003594"/>
                </a:solidFill>
              </a:defRPr>
            </a:lvl1pPr>
          </a:lstStyle>
          <a:p>
            <a:r>
              <a:rPr lang="en-US" dirty="0"/>
              <a:t>References</a:t>
            </a:r>
          </a:p>
        </p:txBody>
      </p:sp>
    </p:spTree>
    <p:extLst>
      <p:ext uri="{BB962C8B-B14F-4D97-AF65-F5344CB8AC3E}">
        <p14:creationId xmlns:p14="http://schemas.microsoft.com/office/powerpoint/2010/main" val="380824938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04200"/>
            <a:ext cx="10515600" cy="766689"/>
          </a:xfrm>
          <a:prstGeom prst="rect">
            <a:avLst/>
          </a:prstGeom>
        </p:spPr>
        <p:txBody>
          <a:bodyPr vert="horz" lIns="91440" tIns="45720" rIns="91440" bIns="45720" rtlCol="0" anchor="t" anchorCtr="0">
            <a:noAutofit/>
          </a:bodyPr>
          <a:lstStyle/>
          <a:p>
            <a:r>
              <a:rPr lang="en-US"/>
              <a:t>Click to edit Master title style</a:t>
            </a:r>
            <a:endParaRPr lang="en-US" dirty="0"/>
          </a:p>
        </p:txBody>
      </p:sp>
      <p:grpSp>
        <p:nvGrpSpPr>
          <p:cNvPr id="3" name="Group 2">
            <a:extLst>
              <a:ext uri="{FF2B5EF4-FFF2-40B4-BE49-F238E27FC236}">
                <a16:creationId xmlns:a16="http://schemas.microsoft.com/office/drawing/2014/main" id="{2C6C1FA3-5B3F-BE4C-B2E8-AB61E578723C}"/>
              </a:ext>
            </a:extLst>
          </p:cNvPr>
          <p:cNvGrpSpPr/>
          <p:nvPr userDrawn="1"/>
        </p:nvGrpSpPr>
        <p:grpSpPr>
          <a:xfrm>
            <a:off x="-1172" y="5963519"/>
            <a:ext cx="6769962" cy="430534"/>
            <a:chOff x="-1632" y="5963519"/>
            <a:chExt cx="9430110" cy="430534"/>
          </a:xfrm>
        </p:grpSpPr>
        <p:sp>
          <p:nvSpPr>
            <p:cNvPr id="11" name="Pentagon 23">
              <a:extLst>
                <a:ext uri="{FF2B5EF4-FFF2-40B4-BE49-F238E27FC236}">
                  <a16:creationId xmlns:a16="http://schemas.microsoft.com/office/drawing/2014/main" id="{A0CBDB39-2EEE-9B45-86B6-13BF7ABA9D68}"/>
                </a:ext>
              </a:extLst>
            </p:cNvPr>
            <p:cNvSpPr/>
            <p:nvPr/>
          </p:nvSpPr>
          <p:spPr>
            <a:xfrm>
              <a:off x="-1" y="5963519"/>
              <a:ext cx="9428479" cy="211686"/>
            </a:xfrm>
            <a:prstGeom prst="homePlate">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24">
              <a:extLst>
                <a:ext uri="{FF2B5EF4-FFF2-40B4-BE49-F238E27FC236}">
                  <a16:creationId xmlns:a16="http://schemas.microsoft.com/office/drawing/2014/main" id="{C94F7D78-CF47-A448-97CB-E71920A383E7}"/>
                </a:ext>
              </a:extLst>
            </p:cNvPr>
            <p:cNvSpPr/>
            <p:nvPr/>
          </p:nvSpPr>
          <p:spPr>
            <a:xfrm>
              <a:off x="0" y="6070700"/>
              <a:ext cx="8839200" cy="211686"/>
            </a:xfrm>
            <a:prstGeom prst="homePlat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25">
              <a:extLst>
                <a:ext uri="{FF2B5EF4-FFF2-40B4-BE49-F238E27FC236}">
                  <a16:creationId xmlns:a16="http://schemas.microsoft.com/office/drawing/2014/main" id="{99604F87-419C-A94C-9453-BBDF5DBD674E}"/>
                </a:ext>
              </a:extLst>
            </p:cNvPr>
            <p:cNvSpPr/>
            <p:nvPr/>
          </p:nvSpPr>
          <p:spPr>
            <a:xfrm>
              <a:off x="-1632" y="6182367"/>
              <a:ext cx="8249920" cy="21168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23">
            <a:extLst>
              <a:ext uri="{FF2B5EF4-FFF2-40B4-BE49-F238E27FC236}">
                <a16:creationId xmlns:a16="http://schemas.microsoft.com/office/drawing/2014/main" id="{D505FD83-1059-A642-B23F-FFD979ABDFCB}"/>
              </a:ext>
            </a:extLst>
          </p:cNvPr>
          <p:cNvSpPr/>
          <p:nvPr userDrawn="1"/>
        </p:nvSpPr>
        <p:spPr>
          <a:xfrm>
            <a:off x="0" y="-12700"/>
            <a:ext cx="12192000" cy="466152"/>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92F2C05-5188-EE45-AA78-D51BD12C4B58}"/>
              </a:ext>
            </a:extLst>
          </p:cNvPr>
          <p:cNvPicPr>
            <a:picLocks noChangeAspect="1"/>
          </p:cNvPicPr>
          <p:nvPr userDrawn="1"/>
        </p:nvPicPr>
        <p:blipFill>
          <a:blip r:embed="rId13"/>
          <a:stretch>
            <a:fillRect/>
          </a:stretch>
        </p:blipFill>
        <p:spPr>
          <a:xfrm>
            <a:off x="7397703" y="5836102"/>
            <a:ext cx="3956097" cy="635395"/>
          </a:xfrm>
          <a:prstGeom prst="rect">
            <a:avLst/>
          </a:prstGeom>
        </p:spPr>
      </p:pic>
    </p:spTree>
    <p:extLst>
      <p:ext uri="{BB962C8B-B14F-4D97-AF65-F5344CB8AC3E}">
        <p14:creationId xmlns:p14="http://schemas.microsoft.com/office/powerpoint/2010/main" val="14715502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7" r:id="rId3"/>
    <p:sldLayoutId id="2147483723" r:id="rId4"/>
    <p:sldLayoutId id="2147483720" r:id="rId5"/>
    <p:sldLayoutId id="2147483726" r:id="rId6"/>
    <p:sldLayoutId id="2147483721" r:id="rId7"/>
    <p:sldLayoutId id="2147483722" r:id="rId8"/>
    <p:sldLayoutId id="2147483728" r:id="rId9"/>
    <p:sldLayoutId id="2147483729" r:id="rId10"/>
    <p:sldLayoutId id="2147483725" r:id="rId11"/>
  </p:sldLayoutIdLst>
  <p:hf hdr="0" dt="0"/>
  <p:txStyles>
    <p:titleStyle>
      <a:lvl1pPr algn="l" defTabSz="914400" rtl="0" eaLnBrk="1" latinLnBrk="0" hangingPunct="1">
        <a:lnSpc>
          <a:spcPts val="4000"/>
        </a:lnSpc>
        <a:spcBef>
          <a:spcPct val="0"/>
        </a:spcBef>
        <a:buNone/>
        <a:defRPr sz="3500" b="1" kern="1200">
          <a:solidFill>
            <a:srgbClr val="00359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8">
          <p15:clr>
            <a:srgbClr val="F26B43"/>
          </p15:clr>
        </p15:guide>
        <p15:guide id="3" orient="horz" pos="576">
          <p15:clr>
            <a:srgbClr val="F26B43"/>
          </p15:clr>
        </p15:guide>
        <p15:guide id="4" orient="horz" pos="3480">
          <p15:clr>
            <a:srgbClr val="F26B43"/>
          </p15:clr>
        </p15:guide>
        <p15:guide id="5" orient="horz" pos="1176">
          <p15:clr>
            <a:srgbClr val="F26B43"/>
          </p15:clr>
        </p15:guide>
        <p15:guide id="6" orient="horz" pos="14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A0D_B7A5CF2E.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priorities/innovation/innovation-models/innovation-behavioral-health-ibh-model" TargetMode="External"/><Relationship Id="rId7" Type="http://schemas.openxmlformats.org/officeDocument/2006/relationships/hyperlink" Target="https://www.thenationalcouncil.org/program/center-of-excellence/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phc.hrsa.gov/" TargetMode="External"/><Relationship Id="rId5" Type="http://schemas.openxmlformats.org/officeDocument/2006/relationships/hyperlink" Target="https://www.ahrq.gov/cpi/about/otherwebsites/integrationacademy.ahrq.gov/index.html" TargetMode="External"/><Relationship Id="rId4" Type="http://schemas.openxmlformats.org/officeDocument/2006/relationships/hyperlink" Target="https://www.hhs.gov/about/news/2022/12/02/hhs-roadmap-for-behavioral-health-integration-fact-sheet.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microsoft.com/office/2018/10/relationships/comments" Target="../comments/modernComment_A15_56D4730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microsoft.com/office/2018/10/relationships/comments" Target="../comments/modernComment_A14_DCE9889F.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7.png"/><Relationship Id="rId4"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39.sv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39.sv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39.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hyperlink" Target="https://doi.org/10.1037/a0026303" TargetMode="External"/><Relationship Id="rId3" Type="http://schemas.openxmlformats.org/officeDocument/2006/relationships/hyperlink" Target="https://www.cdc.gov/nchs/pressroom/nchs_press_releases/2022/202205.htm" TargetMode="External"/><Relationship Id="rId7" Type="http://schemas.openxmlformats.org/officeDocument/2006/relationships/hyperlink" Target="https://www.cms.gov/files/document/ibh-fact-sheet.pdf"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hyperlink" Target="https://www.cms.gov/priorities/innovation/innovation-models/innovation-behavioral-health-ibh-model" TargetMode="External"/><Relationship Id="rId5" Type="http://schemas.openxmlformats.org/officeDocument/2006/relationships/hyperlink" Target="https://www.cdc.gov/minorityhealth/racism-disparities/index.html#:~:text=The%20data%20show%20that%20racial,compared%20to%20their%20White%20counterparts" TargetMode="External"/><Relationship Id="rId4" Type="http://schemas.openxmlformats.org/officeDocument/2006/relationships/hyperlink" Target="https://www.cdc.gov/healthequity/whatis/index.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353/hpu.2020.0018"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hyperlink" Target="https://doi.org/10.1146/annurev-publhealth-032315-021439" TargetMode="External"/><Relationship Id="rId4" Type="http://schemas.openxmlformats.org/officeDocument/2006/relationships/hyperlink" Target="https://doi.org/10.1017/S0033291717003336"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177/000312240006500606"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hyperlink" Target="https://doi.org/10.1370/afm.2789"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sciencedirect.com/science/article/pii/S0749379715005140"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https://www.acpjournals.org/doi/full/10.7326/M16-2149?journalCode=ai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i.org/10.1111/1475-6773.12705"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hyperlink" Target="https://link.springer.com/content/pdf/10.1007/s11414-012-9278-y.pdf" TargetMode="External"/><Relationship Id="rId5" Type="http://schemas.openxmlformats.org/officeDocument/2006/relationships/hyperlink" Target="https://doi.org/10.3390/ijerph182211801" TargetMode="External"/><Relationship Id="rId4" Type="http://schemas.openxmlformats.org/officeDocument/2006/relationships/hyperlink" Target="https://doi.org/10.15585/mmwr.mm7005a3"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www.dhs.pa.gov/Services/Assistance/Pages/Centers-of-Excellence.aspx"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186/s13722-021-00260-8"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783F-718C-4143-89FD-0822E71A6853}"/>
              </a:ext>
            </a:extLst>
          </p:cNvPr>
          <p:cNvSpPr>
            <a:spLocks noGrp="1"/>
          </p:cNvSpPr>
          <p:nvPr>
            <p:ph type="ctrTitle"/>
          </p:nvPr>
        </p:nvSpPr>
        <p:spPr/>
        <p:txBody>
          <a:bodyPr/>
          <a:lstStyle/>
          <a:p>
            <a:r>
              <a:rPr lang="en-US" dirty="0"/>
              <a:t>Integrated Care </a:t>
            </a:r>
          </a:p>
        </p:txBody>
      </p:sp>
      <p:sp>
        <p:nvSpPr>
          <p:cNvPr id="4" name="Subtitle 3">
            <a:extLst>
              <a:ext uri="{FF2B5EF4-FFF2-40B4-BE49-F238E27FC236}">
                <a16:creationId xmlns:a16="http://schemas.microsoft.com/office/drawing/2014/main" id="{54A33CD8-B083-4D03-86FD-4382567C643A}"/>
              </a:ext>
            </a:extLst>
          </p:cNvPr>
          <p:cNvSpPr>
            <a:spLocks noGrp="1"/>
          </p:cNvSpPr>
          <p:nvPr>
            <p:ph type="subTitle" idx="1"/>
          </p:nvPr>
        </p:nvSpPr>
        <p:spPr/>
        <p:txBody>
          <a:bodyPr lIns="91440" tIns="45720" rIns="91440" bIns="45720" anchor="t">
            <a:normAutofit fontScale="92500" lnSpcReduction="20000"/>
          </a:bodyPr>
          <a:lstStyle/>
          <a:p>
            <a:r>
              <a:rPr lang="en-US" dirty="0"/>
              <a:t>Insights into integrating physical and behavioral health care as a tool for health equity </a:t>
            </a:r>
          </a:p>
        </p:txBody>
      </p:sp>
    </p:spTree>
    <p:extLst>
      <p:ext uri="{BB962C8B-B14F-4D97-AF65-F5344CB8AC3E}">
        <p14:creationId xmlns:p14="http://schemas.microsoft.com/office/powerpoint/2010/main" val="163820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03C36-3B3F-49BF-ABC2-21CF07B263F3}"/>
              </a:ext>
            </a:extLst>
          </p:cNvPr>
          <p:cNvSpPr>
            <a:spLocks noGrp="1"/>
          </p:cNvSpPr>
          <p:nvPr>
            <p:ph type="ctrTitle"/>
          </p:nvPr>
        </p:nvSpPr>
        <p:spPr/>
        <p:txBody>
          <a:bodyPr/>
          <a:lstStyle/>
          <a:p>
            <a:r>
              <a:rPr lang="en-US" dirty="0"/>
              <a:t>Benefits &amp; Outcomes </a:t>
            </a:r>
          </a:p>
        </p:txBody>
      </p:sp>
    </p:spTree>
    <p:extLst>
      <p:ext uri="{BB962C8B-B14F-4D97-AF65-F5344CB8AC3E}">
        <p14:creationId xmlns:p14="http://schemas.microsoft.com/office/powerpoint/2010/main" val="428260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pPr algn="l" rtl="0" fontAlgn="base"/>
            <a:r>
              <a:rPr lang="en-US" b="1" i="0" dirty="0">
                <a:effectLst/>
                <a:latin typeface="Calibri" panose="020F0502020204030204" pitchFamily="34" charset="0"/>
              </a:rPr>
              <a:t>Improved Treatment Outcomes  </a:t>
            </a:r>
            <a:r>
              <a:rPr lang="en-US" b="0" i="0" dirty="0">
                <a:effectLst/>
                <a:latin typeface="Calibri" panose="020F0502020204030204" pitchFamily="34" charset="0"/>
              </a:rPr>
              <a:t> </a:t>
            </a:r>
            <a:endParaRPr lang="en-US" b="0" i="0" dirty="0">
              <a:effectLst/>
              <a:latin typeface="Segoe UI" panose="020B0502040204020203" pitchFamily="34" charset="0"/>
            </a:endParaRP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676835" y="1400055"/>
            <a:ext cx="10515600" cy="3646460"/>
          </a:xfrm>
        </p:spPr>
        <p:txBody>
          <a:bodyPr lIns="91440" tIns="45720" rIns="91440" bIns="45720" anchor="t">
            <a:noAutofit/>
          </a:bodyPr>
          <a:lstStyle/>
          <a:p>
            <a:pPr marL="0" indent="0" algn="l" rtl="0" fontAlgn="base">
              <a:buNone/>
            </a:pPr>
            <a:r>
              <a:rPr lang="en-US" sz="2400" b="1" i="0" dirty="0">
                <a:effectLst/>
              </a:rPr>
              <a:t>Integrated care</a:t>
            </a:r>
          </a:p>
          <a:p>
            <a:pPr algn="l" rtl="0" fontAlgn="base">
              <a:buFont typeface="Arial" panose="020B0604020202020204" pitchFamily="34" charset="0"/>
              <a:buChar char="•"/>
            </a:pPr>
            <a:r>
              <a:rPr lang="en-US" sz="2400" b="0" i="0" dirty="0">
                <a:effectLst/>
              </a:rPr>
              <a:t>Improves medication adherence</a:t>
            </a:r>
            <a:r>
              <a:rPr lang="en-US" sz="2400" b="0" i="0" baseline="30000" dirty="0">
                <a:effectLst/>
              </a:rPr>
              <a:t>1</a:t>
            </a:r>
            <a:r>
              <a:rPr lang="en-US" sz="2400" b="0" i="0" dirty="0">
                <a:effectLst/>
              </a:rPr>
              <a:t> </a:t>
            </a:r>
          </a:p>
          <a:p>
            <a:pPr algn="l" rtl="0" fontAlgn="base">
              <a:buFont typeface="Arial" panose="020B0604020202020204" pitchFamily="34" charset="0"/>
              <a:buChar char="•"/>
            </a:pPr>
            <a:r>
              <a:rPr lang="en-US" sz="2400" b="0" i="0" dirty="0">
                <a:effectLst/>
              </a:rPr>
              <a:t>optimizes medication management through collaborative care</a:t>
            </a:r>
            <a:r>
              <a:rPr lang="en-US" sz="2400" b="0" i="0" baseline="30000" dirty="0">
                <a:effectLst/>
              </a:rPr>
              <a:t>1</a:t>
            </a:r>
            <a:r>
              <a:rPr lang="en-US" sz="2400" b="0" i="0" dirty="0">
                <a:effectLst/>
              </a:rPr>
              <a:t> </a:t>
            </a:r>
          </a:p>
          <a:p>
            <a:pPr algn="l" rtl="0" fontAlgn="base">
              <a:buFont typeface="Arial" panose="020B0604020202020204" pitchFamily="34" charset="0"/>
              <a:buChar char="•"/>
            </a:pPr>
            <a:r>
              <a:rPr lang="en-US" sz="2400" b="0" i="0" dirty="0">
                <a:effectLst/>
              </a:rPr>
              <a:t>and combines pharmacological and behavioral therapies to reduce opioid use.</a:t>
            </a:r>
            <a:r>
              <a:rPr lang="en-US" sz="2400" b="0" i="0" baseline="30000" dirty="0">
                <a:effectLst/>
              </a:rPr>
              <a:t>1</a:t>
            </a:r>
            <a:r>
              <a:rPr lang="en-US" sz="2400" b="0" i="0" dirty="0">
                <a:effectLst/>
              </a:rPr>
              <a:t>  </a:t>
            </a:r>
          </a:p>
          <a:p>
            <a:pPr algn="l" rtl="0" fontAlgn="base">
              <a:buFont typeface="Arial" panose="020B0604020202020204" pitchFamily="34" charset="0"/>
              <a:buChar char="•"/>
            </a:pPr>
            <a:r>
              <a:rPr lang="en-US" sz="2400" b="0" i="0" dirty="0">
                <a:effectLst/>
              </a:rPr>
              <a:t>promotes the early detection of health conditions and reduce condition specific outcomes for chronic conditions such as diabetes, hypertension, heart failure and chronic obstructive pulmonary disease.</a:t>
            </a:r>
            <a:r>
              <a:rPr lang="en-US" sz="2400" b="0" i="0" baseline="30000" dirty="0">
                <a:effectLst/>
              </a:rPr>
              <a:t>2,3</a:t>
            </a:r>
            <a:r>
              <a:rPr lang="en-US" sz="2400" b="0" i="0" dirty="0">
                <a:effectLst/>
              </a:rPr>
              <a:t> </a:t>
            </a:r>
          </a:p>
          <a:p>
            <a:pPr algn="l" rtl="0" fontAlgn="base">
              <a:buFont typeface="Arial" panose="020B0604020202020204" pitchFamily="34" charset="0"/>
              <a:buChar char="•"/>
            </a:pPr>
            <a:r>
              <a:rPr lang="en-US" sz="2400" b="0" i="0" dirty="0">
                <a:effectLst/>
              </a:rPr>
              <a:t>Significant decreases in smoking</a:t>
            </a:r>
            <a:r>
              <a:rPr lang="en-US" sz="2400" b="0" i="0" baseline="30000" dirty="0">
                <a:effectLst/>
              </a:rPr>
              <a:t>4</a:t>
            </a:r>
            <a:r>
              <a:rPr lang="en-US" sz="2400" b="0" i="0" dirty="0">
                <a:effectLst/>
              </a:rPr>
              <a:t> </a:t>
            </a:r>
          </a:p>
          <a:p>
            <a:pPr algn="l" rtl="0" fontAlgn="base">
              <a:buFont typeface="Arial" panose="020B0604020202020204" pitchFamily="34" charset="0"/>
              <a:buChar char="•"/>
            </a:pPr>
            <a:r>
              <a:rPr lang="en-US" sz="2400" b="0" i="0" dirty="0">
                <a:effectLst/>
              </a:rPr>
              <a:t>Decreased levels of clinical anxiety, depression, and post-traumatic stress disorder (PTSD) for patients</a:t>
            </a:r>
            <a:r>
              <a:rPr lang="en-US" sz="2400" b="0" i="0" baseline="30000" dirty="0">
                <a:effectLst/>
              </a:rPr>
              <a:t>4,5</a:t>
            </a:r>
            <a:r>
              <a:rPr lang="en-US" sz="2400" b="0" i="0" dirty="0">
                <a:effectLst/>
              </a:rPr>
              <a:t>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4401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Improved Quality of Life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p:txBody>
          <a:bodyPr lIns="91440" tIns="45720" rIns="91440" bIns="45720" anchor="t">
            <a:noAutofit/>
          </a:bodyPr>
          <a:lstStyle/>
          <a:p>
            <a:r>
              <a:rPr lang="en-US" dirty="0"/>
              <a:t>Research also shows that clients in integrated care models often report improvements in their quality of life.</a:t>
            </a:r>
            <a:r>
              <a:rPr lang="en-US" baseline="30000" dirty="0"/>
              <a:t>1</a:t>
            </a:r>
            <a:r>
              <a:rPr lang="en-US" dirty="0"/>
              <a:t> </a:t>
            </a:r>
          </a:p>
          <a:p>
            <a:pPr lvl="1">
              <a:buFont typeface="Courier New" panose="020B0604020202020204" pitchFamily="34" charset="0"/>
              <a:buChar char="o"/>
            </a:pPr>
            <a:r>
              <a:rPr lang="en-US" dirty="0"/>
              <a:t>Self-esteem</a:t>
            </a:r>
            <a:r>
              <a:rPr lang="en-US" baseline="30000" dirty="0"/>
              <a:t>1</a:t>
            </a:r>
            <a:endParaRPr lang="en-US" dirty="0">
              <a:ea typeface="Calibri"/>
              <a:cs typeface="Calibri"/>
            </a:endParaRPr>
          </a:p>
          <a:p>
            <a:pPr lvl="1">
              <a:buFont typeface="Courier New" panose="020B0604020202020204" pitchFamily="34" charset="0"/>
              <a:buChar char="o"/>
            </a:pPr>
            <a:r>
              <a:rPr lang="en-US" dirty="0"/>
              <a:t>Resilience</a:t>
            </a:r>
            <a:r>
              <a:rPr lang="en-US" baseline="30000" dirty="0"/>
              <a:t>1</a:t>
            </a:r>
            <a:endParaRPr lang="en-US" baseline="30000" dirty="0">
              <a:ea typeface="Calibri"/>
              <a:cs typeface="Calibri"/>
            </a:endParaRP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61667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03C36-3B3F-49BF-ABC2-21CF07B263F3}"/>
              </a:ext>
            </a:extLst>
          </p:cNvPr>
          <p:cNvSpPr>
            <a:spLocks noGrp="1"/>
          </p:cNvSpPr>
          <p:nvPr>
            <p:ph type="ctrTitle"/>
          </p:nvPr>
        </p:nvSpPr>
        <p:spPr/>
        <p:txBody>
          <a:bodyPr/>
          <a:lstStyle/>
          <a:p>
            <a:r>
              <a:rPr lang="en-US" dirty="0"/>
              <a:t>COE Integrated Care Foundations </a:t>
            </a:r>
          </a:p>
        </p:txBody>
      </p:sp>
    </p:spTree>
    <p:extLst>
      <p:ext uri="{BB962C8B-B14F-4D97-AF65-F5344CB8AC3E}">
        <p14:creationId xmlns:p14="http://schemas.microsoft.com/office/powerpoint/2010/main" val="308109700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651588" y="2103181"/>
            <a:ext cx="5162550" cy="1408906"/>
          </a:xfrm>
        </p:spPr>
        <p:txBody>
          <a:bodyPr>
            <a:noAutofit/>
          </a:bodyPr>
          <a:lstStyle/>
          <a:p>
            <a:pPr marL="0" indent="0">
              <a:buNone/>
            </a:pPr>
            <a:r>
              <a:rPr lang="en-US" sz="2400" i="0" dirty="0">
                <a:effectLst/>
              </a:rPr>
              <a:t>“The Centers of Excellence will ensure care coordination, </a:t>
            </a:r>
            <a:r>
              <a:rPr lang="en-US" sz="2400" b="1" i="0" dirty="0">
                <a:effectLst/>
              </a:rPr>
              <a:t>integrate physical and behavioral health care</a:t>
            </a:r>
            <a:r>
              <a:rPr lang="en-US" sz="2400" i="0" dirty="0">
                <a:effectLst/>
              </a:rPr>
              <a:t>, and increase access to Medication-Assisted Treatment (MAT) for individuals with Opioid Use Disorder (OUD).” </a:t>
            </a:r>
            <a:r>
              <a:rPr lang="en-US" sz="2400" b="0" i="0" dirty="0">
                <a:effectLst/>
              </a:rPr>
              <a:t> </a:t>
            </a:r>
            <a:endParaRPr lang="en-US" sz="2400" dirty="0"/>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The COE Vision </a:t>
            </a:r>
          </a:p>
        </p:txBody>
      </p:sp>
      <p:pic>
        <p:nvPicPr>
          <p:cNvPr id="2050" name="Picture 2" descr="A diagram of a health care company&#10;&#10;Description automatically generated">
            <a:extLst>
              <a:ext uri="{FF2B5EF4-FFF2-40B4-BE49-F238E27FC236}">
                <a16:creationId xmlns:a16="http://schemas.microsoft.com/office/drawing/2014/main" id="{DBD32CCA-38E8-009A-F89E-D4C9F0C19E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0019"/>
          <a:stretch/>
        </p:blipFill>
        <p:spPr bwMode="auto">
          <a:xfrm>
            <a:off x="5814138" y="1217336"/>
            <a:ext cx="5889123" cy="4159660"/>
          </a:xfrm>
          <a:prstGeom prst="rect">
            <a:avLst/>
          </a:prstGeom>
          <a:solidFill>
            <a:srgbClr val="FFFFFF"/>
          </a:solidFill>
        </p:spPr>
      </p:pic>
    </p:spTree>
    <p:extLst>
      <p:ext uri="{BB962C8B-B14F-4D97-AF65-F5344CB8AC3E}">
        <p14:creationId xmlns:p14="http://schemas.microsoft.com/office/powerpoint/2010/main" val="33193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type="body" idx="1"/>
          </p:nvPr>
        </p:nvSpPr>
        <p:spPr>
          <a:xfrm>
            <a:off x="6826955" y="3083861"/>
            <a:ext cx="4853903" cy="512000"/>
          </a:xfrm>
        </p:spPr>
        <p:txBody>
          <a:bodyPr anchor="b">
            <a:normAutofit/>
          </a:bodyPr>
          <a:lstStyle/>
          <a:p>
            <a:pPr marL="0" indent="0">
              <a:buNone/>
            </a:pPr>
            <a:r>
              <a:rPr lang="en-US" sz="1800" b="0" i="0" dirty="0">
                <a:effectLst/>
              </a:rPr>
              <a:t>Image source: Vermont Department of Health </a:t>
            </a:r>
            <a:r>
              <a:rPr lang="en-US" sz="1400" b="0" i="0" dirty="0">
                <a:effectLst/>
              </a:rPr>
              <a:t> </a:t>
            </a:r>
            <a:endParaRPr lang="en-US" sz="1400" dirty="0"/>
          </a:p>
        </p:txBody>
      </p:sp>
      <p:pic>
        <p:nvPicPr>
          <p:cNvPr id="3078" name="Picture 6" descr="hub-and-spoke">
            <a:extLst>
              <a:ext uri="{FF2B5EF4-FFF2-40B4-BE49-F238E27FC236}">
                <a16:creationId xmlns:a16="http://schemas.microsoft.com/office/drawing/2014/main" id="{964402E5-0E89-9A7D-BA54-5F1BB6CDAC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9080" y="1496256"/>
            <a:ext cx="5022745" cy="4202364"/>
          </a:xfrm>
          <a:prstGeom prst="rect">
            <a:avLst/>
          </a:prstGeom>
          <a:solidFill>
            <a:srgbClr val="FFFFFF"/>
          </a:solidFill>
        </p:spPr>
      </p:pic>
      <p:sp>
        <p:nvSpPr>
          <p:cNvPr id="3087" name="Text Placeholder 5">
            <a:extLst>
              <a:ext uri="{FF2B5EF4-FFF2-40B4-BE49-F238E27FC236}">
                <a16:creationId xmlns:a16="http://schemas.microsoft.com/office/drawing/2014/main" id="{C6921F69-C2D0-7CBD-C171-D7BAE8C1FCDD}"/>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The Vermont Hub and Spoke Model </a:t>
            </a:r>
          </a:p>
        </p:txBody>
      </p:sp>
    </p:spTree>
    <p:extLst>
      <p:ext uri="{BB962C8B-B14F-4D97-AF65-F5344CB8AC3E}">
        <p14:creationId xmlns:p14="http://schemas.microsoft.com/office/powerpoint/2010/main" val="16527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showing the 5 domains of the social determinants of health: 1) education access and quality, 2) healthcare access and quality, 3) neighborhood and built environment, 4) social and community context and 5) economic stability">
            <a:extLst>
              <a:ext uri="{FF2B5EF4-FFF2-40B4-BE49-F238E27FC236}">
                <a16:creationId xmlns:a16="http://schemas.microsoft.com/office/drawing/2014/main" id="{DF93578C-BE2B-72B0-FFEC-543EB4B262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408244"/>
            <a:ext cx="6814930" cy="3645988"/>
          </a:xfrm>
          <a:prstGeom prst="rect">
            <a:avLst/>
          </a:prstGeom>
          <a:solidFill>
            <a:srgbClr val="FFFFFF"/>
          </a:solidFill>
        </p:spPr>
      </p:pic>
      <p:sp>
        <p:nvSpPr>
          <p:cNvPr id="3" name="Content Placeholder 2">
            <a:extLst>
              <a:ext uri="{FF2B5EF4-FFF2-40B4-BE49-F238E27FC236}">
                <a16:creationId xmlns:a16="http://schemas.microsoft.com/office/drawing/2014/main" id="{62DED28A-E43F-624A-A984-7387AEF95DA1}"/>
              </a:ext>
            </a:extLst>
          </p:cNvPr>
          <p:cNvSpPr>
            <a:spLocks noGrp="1"/>
          </p:cNvSpPr>
          <p:nvPr>
            <p:ph sz="half" idx="2"/>
          </p:nvPr>
        </p:nvSpPr>
        <p:spPr>
          <a:xfrm>
            <a:off x="6778488" y="2655757"/>
            <a:ext cx="5181600" cy="928471"/>
          </a:xfrm>
        </p:spPr>
        <p:txBody>
          <a:bodyPr>
            <a:normAutofit/>
          </a:bodyPr>
          <a:lstStyle/>
          <a:p>
            <a:pPr marL="0" indent="0">
              <a:buNone/>
            </a:pPr>
            <a:r>
              <a:rPr lang="en-US" sz="1800" dirty="0"/>
              <a:t>Image Source: The Centers for Disease Control (CDC)</a:t>
            </a:r>
          </a:p>
        </p:txBody>
      </p:sp>
      <p:sp>
        <p:nvSpPr>
          <p:cNvPr id="4103" name="Text Placeholder 3">
            <a:extLst>
              <a:ext uri="{FF2B5EF4-FFF2-40B4-BE49-F238E27FC236}">
                <a16:creationId xmlns:a16="http://schemas.microsoft.com/office/drawing/2014/main" id="{AB95A60F-131C-1C2C-8D3B-084EAA844C88}"/>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Social Drivers of Health </a:t>
            </a:r>
          </a:p>
        </p:txBody>
      </p:sp>
    </p:spTree>
    <p:extLst>
      <p:ext uri="{BB962C8B-B14F-4D97-AF65-F5344CB8AC3E}">
        <p14:creationId xmlns:p14="http://schemas.microsoft.com/office/powerpoint/2010/main" val="417006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03C36-3B3F-49BF-ABC2-21CF07B263F3}"/>
              </a:ext>
            </a:extLst>
          </p:cNvPr>
          <p:cNvSpPr>
            <a:spLocks noGrp="1"/>
          </p:cNvSpPr>
          <p:nvPr>
            <p:ph type="ctrTitle"/>
          </p:nvPr>
        </p:nvSpPr>
        <p:spPr/>
        <p:txBody>
          <a:bodyPr/>
          <a:lstStyle/>
          <a:p>
            <a:r>
              <a:rPr lang="en-US" dirty="0"/>
              <a:t>Integrated Care Frameworks</a:t>
            </a:r>
          </a:p>
        </p:txBody>
      </p:sp>
    </p:spTree>
    <p:extLst>
      <p:ext uri="{BB962C8B-B14F-4D97-AF65-F5344CB8AC3E}">
        <p14:creationId xmlns:p14="http://schemas.microsoft.com/office/powerpoint/2010/main" val="11273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The Integrated Care Continuum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pic>
        <p:nvPicPr>
          <p:cNvPr id="10" name="Picture 9" descr="A diagram of a company's health&#10;&#10;Description automatically generated">
            <a:extLst>
              <a:ext uri="{FF2B5EF4-FFF2-40B4-BE49-F238E27FC236}">
                <a16:creationId xmlns:a16="http://schemas.microsoft.com/office/drawing/2014/main" id="{FCFD69B1-A1AA-84A0-02AC-348C5CE4AF6D}"/>
              </a:ext>
            </a:extLst>
          </p:cNvPr>
          <p:cNvPicPr>
            <a:picLocks noChangeAspect="1"/>
          </p:cNvPicPr>
          <p:nvPr/>
        </p:nvPicPr>
        <p:blipFill rotWithShape="1">
          <a:blip r:embed="rId3"/>
          <a:srcRect t="29702" b="9705"/>
          <a:stretch/>
        </p:blipFill>
        <p:spPr>
          <a:xfrm>
            <a:off x="838200" y="1701209"/>
            <a:ext cx="10138652" cy="3455582"/>
          </a:xfrm>
          <a:prstGeom prst="rect">
            <a:avLst/>
          </a:prstGeom>
        </p:spPr>
      </p:pic>
    </p:spTree>
    <p:extLst>
      <p:ext uri="{BB962C8B-B14F-4D97-AF65-F5344CB8AC3E}">
        <p14:creationId xmlns:p14="http://schemas.microsoft.com/office/powerpoint/2010/main" val="80847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Common Integrated Care Frameworks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p:txBody>
          <a:bodyPr lIns="91440" tIns="45720" rIns="91440" bIns="45720" anchor="t">
            <a:noAutofit/>
          </a:bodyPr>
          <a:lstStyle/>
          <a:p>
            <a:r>
              <a:rPr lang="en-US" dirty="0"/>
              <a:t>Co-Location of Services </a:t>
            </a:r>
          </a:p>
          <a:p>
            <a:r>
              <a:rPr lang="en-US" dirty="0"/>
              <a:t>Collaborative Care Model (</a:t>
            </a:r>
            <a:r>
              <a:rPr lang="en-US" dirty="0" err="1"/>
              <a:t>CoCM</a:t>
            </a:r>
            <a:r>
              <a:rPr lang="en-US" dirty="0"/>
              <a:t>) </a:t>
            </a:r>
          </a:p>
          <a:p>
            <a:r>
              <a:rPr lang="en-US" dirty="0">
                <a:ea typeface="+mn-lt"/>
                <a:cs typeface="+mn-lt"/>
              </a:rPr>
              <a:t>Patient-centered Medical Home Model (PCMH)</a:t>
            </a:r>
          </a:p>
          <a:p>
            <a:r>
              <a:rPr lang="en-US" dirty="0"/>
              <a:t>Primary Care Behavioral Health Model (PCBH) </a:t>
            </a:r>
          </a:p>
          <a:p>
            <a:r>
              <a:rPr lang="en-US" dirty="0"/>
              <a:t>Comprehensive Health Integration Framework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4875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escription of webinar navigation menu.">
            <a:extLst>
              <a:ext uri="{FF2B5EF4-FFF2-40B4-BE49-F238E27FC236}">
                <a16:creationId xmlns:a16="http://schemas.microsoft.com/office/drawing/2014/main" id="{ACD83D3B-9C07-4E9C-914C-2D80BA924E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42889" y="2467336"/>
            <a:ext cx="10506225" cy="504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B62C5E-D061-4CEA-B4F6-32C5FCF956C9}"/>
              </a:ext>
            </a:extLst>
          </p:cNvPr>
          <p:cNvSpPr>
            <a:spLocks noGrp="1"/>
          </p:cNvSpPr>
          <p:nvPr>
            <p:ph type="title"/>
          </p:nvPr>
        </p:nvSpPr>
        <p:spPr/>
        <p:txBody>
          <a:bodyPr/>
          <a:lstStyle/>
          <a:p>
            <a:pPr algn="ctr"/>
            <a:r>
              <a:rPr lang="en-US" sz="3500"/>
              <a:t>Welcome!</a:t>
            </a:r>
            <a:r>
              <a:rPr lang="en-US" sz="3450"/>
              <a:t> </a:t>
            </a:r>
            <a:br>
              <a:rPr lang="en-US" sz="3450"/>
            </a:br>
            <a:r>
              <a:rPr lang="en-US" sz="2750"/>
              <a:t>While we wait to start, please review ways to </a:t>
            </a:r>
            <a:r>
              <a:rPr lang="en-US" sz="2750">
                <a:ea typeface="+mn-lt"/>
                <a:cs typeface="+mn-lt"/>
              </a:rPr>
              <a:t>navigate this webinar.</a:t>
            </a:r>
            <a:endParaRPr lang="en-US" sz="2750">
              <a:cs typeface="Calibri" panose="020F0502020204030204"/>
            </a:endParaRPr>
          </a:p>
        </p:txBody>
      </p:sp>
      <p:sp>
        <p:nvSpPr>
          <p:cNvPr id="5" name="TextBox 4">
            <a:extLst>
              <a:ext uri="{FF2B5EF4-FFF2-40B4-BE49-F238E27FC236}">
                <a16:creationId xmlns:a16="http://schemas.microsoft.com/office/drawing/2014/main" id="{9C4E7314-EA36-4B3B-8DAE-86E6B2392A5B}"/>
              </a:ext>
            </a:extLst>
          </p:cNvPr>
          <p:cNvSpPr txBox="1"/>
          <p:nvPr/>
        </p:nvSpPr>
        <p:spPr>
          <a:xfrm>
            <a:off x="1294092" y="1696838"/>
            <a:ext cx="9805810" cy="461537"/>
          </a:xfrm>
          <a:prstGeom prst="rect">
            <a:avLst/>
          </a:prstGeom>
          <a:noFill/>
        </p:spPr>
        <p:txBody>
          <a:bodyPr wrap="square" rtlCol="0">
            <a:spAutoFit/>
          </a:bodyPr>
          <a:lstStyle/>
          <a:p>
            <a:pPr marL="0" marR="0" lvl="0" indent="0" algn="l" defTabSz="45679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3594"/>
                </a:solidFill>
                <a:effectLst/>
                <a:uLnTx/>
                <a:uFillTx/>
                <a:latin typeface="Calibri" panose="020F0502020204030204" pitchFamily="34" charset="0"/>
                <a:ea typeface="+mn-ea"/>
                <a:cs typeface="+mn-cs"/>
              </a:rPr>
              <a:t>If you move your </a:t>
            </a:r>
            <a:r>
              <a:rPr kumimoji="0" lang="en-US" sz="2399" b="1" i="0" u="none" strike="noStrike" kern="1200" cap="none" spc="0" normalizeH="0" baseline="0" noProof="0">
                <a:ln>
                  <a:noFill/>
                </a:ln>
                <a:solidFill>
                  <a:srgbClr val="003594"/>
                </a:solidFill>
                <a:effectLst/>
                <a:uLnTx/>
                <a:uFillTx/>
                <a:latin typeface="Calibri" panose="020F0502020204030204" pitchFamily="34" charset="0"/>
                <a:ea typeface="+mn-ea"/>
                <a:cs typeface="+mn-cs"/>
              </a:rPr>
              <a:t>cursor</a:t>
            </a:r>
            <a:r>
              <a:rPr kumimoji="0" lang="en-US" sz="2399" b="0" i="0" u="none" strike="noStrike" kern="1200" cap="none" spc="0" normalizeH="0" baseline="0" noProof="0">
                <a:ln>
                  <a:noFill/>
                </a:ln>
                <a:solidFill>
                  <a:srgbClr val="003594"/>
                </a:solidFill>
                <a:effectLst/>
                <a:uLnTx/>
                <a:uFillTx/>
                <a:latin typeface="Calibri" panose="020F0502020204030204" pitchFamily="34" charset="0"/>
                <a:ea typeface="+mn-ea"/>
                <a:cs typeface="+mn-cs"/>
              </a:rPr>
              <a:t> to the </a:t>
            </a:r>
            <a:r>
              <a:rPr kumimoji="0" lang="en-US" sz="2399" b="1" i="0" u="none" strike="noStrike" kern="1200" cap="none" spc="0" normalizeH="0" baseline="0" noProof="0">
                <a:ln>
                  <a:noFill/>
                </a:ln>
                <a:solidFill>
                  <a:srgbClr val="003594"/>
                </a:solidFill>
                <a:effectLst/>
                <a:uLnTx/>
                <a:uFillTx/>
                <a:latin typeface="Calibri" panose="020F0502020204030204" pitchFamily="34" charset="0"/>
                <a:ea typeface="+mn-ea"/>
                <a:cs typeface="+mn-cs"/>
              </a:rPr>
              <a:t>bottom</a:t>
            </a:r>
            <a:r>
              <a:rPr kumimoji="0" lang="en-US" sz="2399" b="0" i="0" u="none" strike="noStrike" kern="1200" cap="none" spc="0" normalizeH="0" baseline="0" noProof="0">
                <a:ln>
                  <a:noFill/>
                </a:ln>
                <a:solidFill>
                  <a:srgbClr val="003594"/>
                </a:solidFill>
                <a:effectLst/>
                <a:uLnTx/>
                <a:uFillTx/>
                <a:latin typeface="Calibri" panose="020F0502020204030204" pitchFamily="34" charset="0"/>
                <a:ea typeface="+mn-ea"/>
                <a:cs typeface="+mn-cs"/>
              </a:rPr>
              <a:t> of </a:t>
            </a:r>
            <a:r>
              <a:rPr kumimoji="0" lang="en-US" sz="2399" b="1" i="0" u="none" strike="noStrike" kern="1200" cap="none" spc="0" normalizeH="0" baseline="0" noProof="0">
                <a:ln>
                  <a:noFill/>
                </a:ln>
                <a:solidFill>
                  <a:srgbClr val="003594"/>
                </a:solidFill>
                <a:effectLst/>
                <a:uLnTx/>
                <a:uFillTx/>
                <a:latin typeface="Calibri" panose="020F0502020204030204" pitchFamily="34" charset="0"/>
                <a:ea typeface="+mn-ea"/>
                <a:cs typeface="+mn-cs"/>
              </a:rPr>
              <a:t>your screen </a:t>
            </a:r>
            <a:r>
              <a:rPr kumimoji="0" lang="en-US" sz="2399" b="0" i="0" u="none" strike="noStrike" kern="1200" cap="none" spc="0" normalizeH="0" baseline="0" noProof="0">
                <a:ln>
                  <a:noFill/>
                </a:ln>
                <a:solidFill>
                  <a:srgbClr val="003594"/>
                </a:solidFill>
                <a:effectLst/>
                <a:uLnTx/>
                <a:uFillTx/>
                <a:latin typeface="Calibri" panose="020F0502020204030204" pitchFamily="34" charset="0"/>
                <a:ea typeface="+mn-ea"/>
                <a:cs typeface="+mn-cs"/>
              </a:rPr>
              <a:t>you will see a </a:t>
            </a:r>
            <a:r>
              <a:rPr kumimoji="0" lang="en-US" sz="2399" b="1" i="0" u="none" strike="noStrike" kern="1200" cap="none" spc="0" normalizeH="0" baseline="0" noProof="0">
                <a:ln>
                  <a:noFill/>
                </a:ln>
                <a:solidFill>
                  <a:srgbClr val="003594"/>
                </a:solidFill>
                <a:effectLst/>
                <a:uLnTx/>
                <a:uFillTx/>
                <a:latin typeface="Calibri" panose="020F0502020204030204" pitchFamily="34" charset="0"/>
                <a:ea typeface="+mn-ea"/>
                <a:cs typeface="+mn-cs"/>
              </a:rPr>
              <a:t>menu</a:t>
            </a:r>
            <a:r>
              <a:rPr kumimoji="0" lang="en-US" sz="2399" b="0" i="0" u="none" strike="noStrike" kern="1200" cap="none" spc="0" normalizeH="0" baseline="0" noProof="0">
                <a:ln>
                  <a:noFill/>
                </a:ln>
                <a:solidFill>
                  <a:srgbClr val="003594"/>
                </a:solidFill>
                <a:effectLst/>
                <a:uLnTx/>
                <a:uFillTx/>
                <a:latin typeface="Calibri" panose="020F0502020204030204" pitchFamily="34" charset="0"/>
                <a:ea typeface="+mn-ea"/>
                <a:cs typeface="+mn-cs"/>
              </a:rPr>
              <a:t>.</a:t>
            </a:r>
            <a:endParaRPr kumimoji="0" lang="en-US" sz="2399" b="0" i="0" u="none" strike="noStrike" kern="1200" cap="none" spc="0" normalizeH="0" baseline="0" noProof="0">
              <a:ln>
                <a:noFill/>
              </a:ln>
              <a:solidFill>
                <a:srgbClr val="57575A"/>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87CF25-A5D8-4281-B469-76881CB74B23}"/>
              </a:ext>
            </a:extLst>
          </p:cNvPr>
          <p:cNvSpPr txBox="1"/>
          <p:nvPr/>
        </p:nvSpPr>
        <p:spPr>
          <a:xfrm>
            <a:off x="1155958" y="3273392"/>
            <a:ext cx="10082078" cy="2738231"/>
          </a:xfrm>
          <a:prstGeom prst="rect">
            <a:avLst/>
          </a:prstGeom>
          <a:noFill/>
        </p:spPr>
        <p:txBody>
          <a:bodyPr wrap="square" lIns="91359" tIns="45679" rIns="91359" bIns="45679" rtlCol="0" anchor="t">
            <a:spAutoFit/>
          </a:bodyPr>
          <a:lstStyle/>
          <a:p>
            <a:pPr marL="0" marR="0" lvl="0" indent="0" algn="l" defTabSz="456790" rtl="0" eaLnBrk="1" fontAlgn="base"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3594"/>
                </a:solidFill>
                <a:effectLst/>
                <a:uLnTx/>
                <a:uFillTx/>
                <a:latin typeface="Calibri" panose="020F0502020204030204"/>
                <a:ea typeface="+mn-ea"/>
                <a:cs typeface="+mn-cs"/>
              </a:rPr>
              <a:t>This menu allows you to </a:t>
            </a:r>
            <a:r>
              <a:rPr kumimoji="0" lang="en-US" sz="2399" b="1" i="0" u="none" strike="noStrike" kern="1200" cap="none" spc="0" normalizeH="0" baseline="0" noProof="0">
                <a:ln>
                  <a:noFill/>
                </a:ln>
                <a:solidFill>
                  <a:srgbClr val="003594"/>
                </a:solidFill>
                <a:effectLst/>
                <a:uLnTx/>
                <a:uFillTx/>
                <a:latin typeface="Calibri" panose="020F0502020204030204"/>
                <a:ea typeface="+mn-ea"/>
                <a:cs typeface="+mn-cs"/>
              </a:rPr>
              <a:t>control</a:t>
            </a:r>
            <a:r>
              <a:rPr kumimoji="0" lang="en-US" sz="2399" b="0" i="0" u="none" strike="noStrike" kern="1200" cap="none" spc="0" normalizeH="0" baseline="0" noProof="0">
                <a:ln>
                  <a:noFill/>
                </a:ln>
                <a:solidFill>
                  <a:srgbClr val="003594"/>
                </a:solidFill>
                <a:effectLst/>
                <a:uLnTx/>
                <a:uFillTx/>
                <a:latin typeface="Calibri" panose="020F0502020204030204"/>
                <a:ea typeface="+mn-ea"/>
                <a:cs typeface="+mn-cs"/>
              </a:rPr>
              <a:t>:</a:t>
            </a:r>
            <a:r>
              <a:rPr kumimoji="0" lang="en-US" sz="2399" b="0" i="0" u="none" strike="noStrike" kern="1200" cap="none" spc="0" normalizeH="0" baseline="0" noProof="0">
                <a:ln>
                  <a:noFill/>
                </a:ln>
                <a:solidFill>
                  <a:srgbClr val="57575A"/>
                </a:solidFill>
                <a:effectLst/>
                <a:uLnTx/>
                <a:uFillTx/>
                <a:latin typeface="Calibri" panose="020F0502020204030204"/>
                <a:ea typeface="+mn-ea"/>
                <a:cs typeface="+mn-cs"/>
              </a:rPr>
              <a:t>​</a:t>
            </a:r>
          </a:p>
          <a:p>
            <a:pPr marL="456801" marR="0" lvl="1" indent="0" algn="l" defTabSz="45679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399" b="1" i="0" u="none" strike="noStrike" kern="1200" cap="none" spc="0" normalizeH="0" baseline="0" noProof="0">
                <a:ln>
                  <a:noFill/>
                </a:ln>
                <a:solidFill>
                  <a:srgbClr val="003594"/>
                </a:solidFill>
                <a:effectLst/>
                <a:uLnTx/>
                <a:uFillTx/>
                <a:latin typeface="Calibri" panose="020F0502020204030204"/>
                <a:ea typeface="+mn-ea"/>
                <a:cs typeface="+mn-cs"/>
              </a:rPr>
              <a:t>Raise Hand</a:t>
            </a:r>
            <a:r>
              <a:rPr kumimoji="0" lang="en-US" sz="2399" b="0" i="0" u="none" strike="noStrike" kern="1200" cap="none" spc="0" normalizeH="0" baseline="0" noProof="0">
                <a:ln>
                  <a:noFill/>
                </a:ln>
                <a:solidFill>
                  <a:srgbClr val="57575A"/>
                </a:solidFill>
                <a:effectLst/>
                <a:uLnTx/>
                <a:uFillTx/>
                <a:latin typeface="Calibri" panose="020F0502020204030204"/>
                <a:ea typeface="+mn-ea"/>
                <a:cs typeface="+mn-cs"/>
              </a:rPr>
              <a:t>​</a:t>
            </a:r>
            <a:endParaRPr kumimoji="0" lang="en-US" sz="2399" b="0" i="0" u="none" strike="noStrike" kern="1200" cap="none" spc="0" normalizeH="0" baseline="0" noProof="0">
              <a:ln>
                <a:noFill/>
              </a:ln>
              <a:solidFill>
                <a:srgbClr val="57575A"/>
              </a:solidFill>
              <a:effectLst/>
              <a:uLnTx/>
              <a:uFillTx/>
              <a:latin typeface="Calibri" panose="020F0502020204030204"/>
              <a:ea typeface="+mn-ea"/>
              <a:cs typeface="Calibri"/>
            </a:endParaRPr>
          </a:p>
          <a:p>
            <a:pPr marL="456801" marR="0" lvl="1" indent="0" algn="l" defTabSz="45679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003594"/>
                </a:solidFill>
                <a:effectLst/>
                <a:uLnTx/>
                <a:uFillTx/>
                <a:latin typeface="Calibri" panose="020F0502020204030204"/>
                <a:ea typeface="+mn-ea"/>
                <a:cs typeface="+mn-cs"/>
              </a:rPr>
              <a:t>Access to the</a:t>
            </a:r>
            <a:r>
              <a:rPr kumimoji="0" lang="en-US" sz="2399" b="1" i="0" u="none" strike="noStrike" kern="1200" cap="none" spc="0" normalizeH="0" baseline="0" noProof="0">
                <a:ln>
                  <a:noFill/>
                </a:ln>
                <a:solidFill>
                  <a:srgbClr val="003594"/>
                </a:solidFill>
                <a:effectLst/>
                <a:uLnTx/>
                <a:uFillTx/>
                <a:latin typeface="Calibri" panose="020F0502020204030204"/>
                <a:ea typeface="+mn-ea"/>
                <a:cs typeface="+mn-cs"/>
              </a:rPr>
              <a:t> Chat </a:t>
            </a:r>
            <a:r>
              <a:rPr kumimoji="0" lang="en-US" sz="2399" b="0" i="0" u="none" strike="noStrike" kern="1200" cap="none" spc="0" normalizeH="0" baseline="0" noProof="0">
                <a:ln>
                  <a:noFill/>
                </a:ln>
                <a:solidFill>
                  <a:srgbClr val="003594"/>
                </a:solidFill>
                <a:effectLst/>
                <a:uLnTx/>
                <a:uFillTx/>
                <a:latin typeface="Calibri" panose="020F0502020204030204"/>
                <a:ea typeface="+mn-ea"/>
                <a:cs typeface="+mn-cs"/>
              </a:rPr>
              <a:t>box</a:t>
            </a:r>
            <a:r>
              <a:rPr kumimoji="0" lang="en-US" sz="2399" b="0" i="0" u="none" strike="noStrike" kern="1200" cap="none" spc="0" normalizeH="0" baseline="0" noProof="0">
                <a:ln>
                  <a:noFill/>
                </a:ln>
                <a:solidFill>
                  <a:srgbClr val="57575A"/>
                </a:solidFill>
                <a:effectLst/>
                <a:uLnTx/>
                <a:uFillTx/>
                <a:latin typeface="Calibri" panose="020F0502020204030204"/>
                <a:ea typeface="+mn-ea"/>
                <a:cs typeface="+mn-cs"/>
              </a:rPr>
              <a:t>​</a:t>
            </a:r>
            <a:endParaRPr kumimoji="0" lang="en-US" sz="2399" b="0" i="0" u="none" strike="noStrike" kern="1200" cap="none" spc="0" normalizeH="0" baseline="0" noProof="0">
              <a:ln>
                <a:noFill/>
              </a:ln>
              <a:solidFill>
                <a:srgbClr val="57575A"/>
              </a:solidFill>
              <a:effectLst/>
              <a:uLnTx/>
              <a:uFillTx/>
              <a:latin typeface="Calibri" panose="020F0502020204030204"/>
              <a:ea typeface="+mn-ea"/>
              <a:cs typeface="Calibri"/>
            </a:endParaRPr>
          </a:p>
          <a:p>
            <a:pPr marL="456801" marR="0" lvl="1" indent="0" algn="l" defTabSz="45679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003594"/>
                </a:solidFill>
                <a:effectLst/>
                <a:uLnTx/>
                <a:uFillTx/>
                <a:latin typeface="Calibri" panose="020F0502020204030204"/>
                <a:ea typeface="+mn-ea"/>
                <a:cs typeface="+mn-cs"/>
              </a:rPr>
              <a:t>Access to the </a:t>
            </a:r>
            <a:r>
              <a:rPr kumimoji="0" lang="en-US" sz="2399" b="1" i="0" u="none" strike="noStrike" kern="1200" cap="none" spc="0" normalizeH="0" baseline="0" noProof="0">
                <a:ln>
                  <a:noFill/>
                </a:ln>
                <a:solidFill>
                  <a:srgbClr val="003594"/>
                </a:solidFill>
                <a:effectLst/>
                <a:uLnTx/>
                <a:uFillTx/>
                <a:latin typeface="Calibri" panose="020F0502020204030204"/>
                <a:ea typeface="+mn-ea"/>
                <a:cs typeface="+mn-cs"/>
              </a:rPr>
              <a:t>Q &amp; A </a:t>
            </a:r>
            <a:r>
              <a:rPr kumimoji="0" lang="en-US" sz="2399" b="0" i="0" u="none" strike="noStrike" kern="1200" cap="none" spc="0" normalizeH="0" baseline="0" noProof="0">
                <a:ln>
                  <a:noFill/>
                </a:ln>
                <a:solidFill>
                  <a:srgbClr val="003594"/>
                </a:solidFill>
                <a:effectLst/>
                <a:uLnTx/>
                <a:uFillTx/>
                <a:latin typeface="Calibri" panose="020F0502020204030204"/>
                <a:ea typeface="+mn-ea"/>
                <a:cs typeface="+mn-cs"/>
              </a:rPr>
              <a:t>box</a:t>
            </a:r>
            <a:endParaRPr kumimoji="0" lang="en-US" sz="2399" b="0" i="0" u="none" strike="noStrike" kern="1200" cap="none" spc="0" normalizeH="0" baseline="0" noProof="0">
              <a:ln>
                <a:noFill/>
              </a:ln>
              <a:solidFill>
                <a:srgbClr val="57575A"/>
              </a:solidFill>
              <a:effectLst/>
              <a:uLnTx/>
              <a:uFillTx/>
              <a:latin typeface="Calibri" panose="020F0502020204030204"/>
              <a:ea typeface="+mn-ea"/>
              <a:cs typeface="Calibri" panose="020F0502020204030204"/>
            </a:endParaRPr>
          </a:p>
          <a:p>
            <a:pPr marL="0" marR="0" lvl="0" indent="0" algn="l" defTabSz="456790"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3594"/>
                </a:solidFill>
                <a:effectLst/>
                <a:uLnTx/>
                <a:uFillTx/>
                <a:latin typeface="Calibri" panose="020F0502020204030204"/>
                <a:ea typeface="Calibri" panose="020F0502020204030204"/>
                <a:cs typeface="Calibri" panose="020F0502020204030204"/>
              </a:rPr>
              <a:t>Camera options are not available for participants.</a:t>
            </a:r>
            <a:r>
              <a:rPr kumimoji="0" lang="en-US" sz="2399" b="0" i="0" u="none" strike="noStrike" kern="1200" cap="none" spc="0" normalizeH="0" baseline="0" noProof="0">
                <a:ln>
                  <a:noFill/>
                </a:ln>
                <a:solidFill>
                  <a:srgbClr val="57575A"/>
                </a:solidFill>
                <a:effectLst/>
                <a:uLnTx/>
                <a:uFillTx/>
                <a:latin typeface="Calibri" panose="020F0502020204030204"/>
                <a:ea typeface="Calibri" panose="020F0502020204030204"/>
                <a:cs typeface="Calibri" panose="020F0502020204030204"/>
              </a:rPr>
              <a:t> </a:t>
            </a:r>
            <a:r>
              <a:rPr kumimoji="0" lang="en-US" sz="2399" b="0" i="0" u="none" strike="noStrike" kern="1200" cap="none" spc="0" normalizeH="0" baseline="0" noProof="0">
                <a:ln>
                  <a:noFill/>
                </a:ln>
                <a:solidFill>
                  <a:srgbClr val="003594"/>
                </a:solidFill>
                <a:effectLst/>
                <a:uLnTx/>
                <a:uFillTx/>
                <a:latin typeface="Calibri" panose="020F0502020204030204"/>
                <a:ea typeface="Calibri" panose="020F0502020204030204"/>
                <a:cs typeface="Calibri" panose="020F0502020204030204"/>
              </a:rPr>
              <a:t>Participants can be unmuted by raising their hand and being recognized by the presenter.</a:t>
            </a:r>
            <a:endParaRPr kumimoji="0" lang="en-US" sz="1799" b="0" i="0" u="none" strike="noStrike" kern="1200" cap="none" spc="0" normalizeH="0" baseline="0" noProof="0">
              <a:ln>
                <a:noFill/>
              </a:ln>
              <a:solidFill>
                <a:srgbClr val="57575A"/>
              </a:solidFill>
              <a:effectLst/>
              <a:uLnTx/>
              <a:uFillTx/>
              <a:latin typeface="Calibri" panose="020F0502020204030204"/>
              <a:ea typeface="+mn-ea"/>
              <a:cs typeface="Calibri" panose="020F0502020204030204"/>
            </a:endParaRPr>
          </a:p>
          <a:p>
            <a:pPr marL="0" marR="0" lvl="0" indent="0" algn="l" defTabSz="45679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57575A"/>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279149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Multiple Pathways to Integration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2265797" y="5246390"/>
            <a:ext cx="6745941" cy="534390"/>
          </a:xfrm>
        </p:spPr>
        <p:txBody>
          <a:bodyPr/>
          <a:lstStyle/>
          <a:p>
            <a:pPr marL="0" indent="0">
              <a:buNone/>
            </a:pPr>
            <a:r>
              <a:rPr lang="en-US" sz="1800" dirty="0"/>
              <a:t>Image source: Collaborative Family Healthcare Association (CFHA)</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pic>
        <p:nvPicPr>
          <p:cNvPr id="5122" name="Picture 2" descr="Inserting image...">
            <a:extLst>
              <a:ext uri="{FF2B5EF4-FFF2-40B4-BE49-F238E27FC236}">
                <a16:creationId xmlns:a16="http://schemas.microsoft.com/office/drawing/2014/main" id="{8FA8898C-3B44-632B-C7C9-91C746905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479" y="1467315"/>
            <a:ext cx="5948579" cy="355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9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Integrated Care Initiatives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251011" y="1630375"/>
            <a:ext cx="11761695" cy="3646460"/>
          </a:xfrm>
        </p:spPr>
        <p:txBody>
          <a:bodyPr/>
          <a:lstStyle/>
          <a:p>
            <a:pPr algn="l" rtl="0" fontAlgn="base">
              <a:buFont typeface="Arial" panose="020B0604020202020204" pitchFamily="34" charset="0"/>
              <a:buChar char="•"/>
            </a:pPr>
            <a:r>
              <a:rPr lang="en-US" sz="2000" b="1" i="0" dirty="0">
                <a:effectLst/>
                <a:latin typeface="Calibri" panose="020F0502020204030204" pitchFamily="34" charset="0"/>
              </a:rPr>
              <a:t>Pennsylvania DHS </a:t>
            </a:r>
            <a:r>
              <a:rPr lang="en-US" sz="2000" b="0" i="0" dirty="0">
                <a:effectLst/>
                <a:latin typeface="Calibri" panose="020F0502020204030204" pitchFamily="34" charset="0"/>
              </a:rPr>
              <a:t>https://www.dhs.pa.gov/HealthInnovation/Documents/WholePersonCareReport_Final.pdf  </a:t>
            </a:r>
          </a:p>
          <a:p>
            <a:pPr algn="l" rtl="0" fontAlgn="base">
              <a:buFont typeface="Arial" panose="020B0604020202020204" pitchFamily="34" charset="0"/>
              <a:buChar char="•"/>
            </a:pPr>
            <a:r>
              <a:rPr lang="en-US" sz="2000" b="1" i="0" dirty="0">
                <a:effectLst/>
                <a:latin typeface="Calibri" panose="020F0502020204030204" pitchFamily="34" charset="0"/>
              </a:rPr>
              <a:t>Center for Medicaid Services (CMS) </a:t>
            </a:r>
            <a:r>
              <a:rPr lang="en-US" sz="2000" b="0" i="0" u="sng" strike="noStrike" dirty="0">
                <a:effectLst/>
                <a:latin typeface="Calibri" panose="020F0502020204030204" pitchFamily="34" charset="0"/>
                <a:hlinkClick r:id="rId3">
                  <a:extLst>
                    <a:ext uri="{A12FA001-AC4F-418D-AE19-62706E023703}">
                      <ahyp:hlinkClr xmlns:ahyp="http://schemas.microsoft.com/office/drawing/2018/hyperlinkcolor" val="tx"/>
                    </a:ext>
                  </a:extLst>
                </a:hlinkClick>
              </a:rPr>
              <a:t>Innovation in Behavioral Health (IBH) Model | CMS</a:t>
            </a:r>
            <a:r>
              <a:rPr lang="en-US" sz="2000" b="0" i="0" dirty="0">
                <a:effectLst/>
                <a:latin typeface="Calibri" panose="020F0502020204030204" pitchFamily="34" charset="0"/>
              </a:rPr>
              <a:t> </a:t>
            </a:r>
          </a:p>
          <a:p>
            <a:pPr algn="l" rtl="0" fontAlgn="base">
              <a:buFont typeface="Arial" panose="020B0604020202020204" pitchFamily="34" charset="0"/>
              <a:buChar char="•"/>
            </a:pPr>
            <a:r>
              <a:rPr lang="en-US" sz="2000" b="1" i="0" dirty="0">
                <a:effectLst/>
                <a:latin typeface="Calibri" panose="020F0502020204030204" pitchFamily="34" charset="0"/>
              </a:rPr>
              <a:t>HHS</a:t>
            </a:r>
            <a:r>
              <a:rPr lang="en-US" sz="2000" b="0" i="0" dirty="0">
                <a:effectLst/>
                <a:latin typeface="Calibri" panose="020F0502020204030204" pitchFamily="34" charset="0"/>
              </a:rPr>
              <a:t> </a:t>
            </a:r>
            <a:r>
              <a:rPr lang="en-US" sz="2000" b="0" i="0" u="sng" strike="noStrike" dirty="0">
                <a:effectLst/>
                <a:latin typeface="Calibri" panose="020F0502020204030204" pitchFamily="34" charset="0"/>
                <a:hlinkClick r:id="rId4">
                  <a:extLst>
                    <a:ext uri="{A12FA001-AC4F-418D-AE19-62706E023703}">
                      <ahyp:hlinkClr xmlns:ahyp="http://schemas.microsoft.com/office/drawing/2018/hyperlinkcolor" val="tx"/>
                    </a:ext>
                  </a:extLst>
                </a:hlinkClick>
              </a:rPr>
              <a:t>https://www.hhs.gov/about/news/2022/12/02/hhs-roadmap-for-behavioral-health-integration-fact-sheet.html</a:t>
            </a:r>
            <a:r>
              <a:rPr lang="en-US" sz="2000" b="0" i="0" dirty="0">
                <a:effectLst/>
                <a:latin typeface="Calibri" panose="020F0502020204030204" pitchFamily="34" charset="0"/>
              </a:rPr>
              <a:t> </a:t>
            </a:r>
          </a:p>
          <a:p>
            <a:pPr algn="l" rtl="0" fontAlgn="base">
              <a:buFont typeface="Arial" panose="020B0604020202020204" pitchFamily="34" charset="0"/>
              <a:buChar char="•"/>
            </a:pPr>
            <a:r>
              <a:rPr lang="en-US" sz="2000" b="1" i="0" dirty="0">
                <a:effectLst/>
                <a:latin typeface="Calibri" panose="020F0502020204030204" pitchFamily="34" charset="0"/>
              </a:rPr>
              <a:t>The Agency for Healthcare Research and Quality’s (AHRQ)</a:t>
            </a:r>
            <a:r>
              <a:rPr lang="en-US" sz="2000" b="0" i="0" dirty="0">
                <a:effectLst/>
                <a:latin typeface="Calibri" panose="020F0502020204030204" pitchFamily="34" charset="0"/>
              </a:rPr>
              <a:t> </a:t>
            </a:r>
            <a:r>
              <a:rPr lang="en-US" sz="2000" b="0" i="0" u="sng" strike="noStrike" dirty="0">
                <a:effectLst/>
                <a:latin typeface="Calibri" panose="020F0502020204030204" pitchFamily="34" charset="0"/>
                <a:hlinkClick r:id="rId5">
                  <a:extLst>
                    <a:ext uri="{A12FA001-AC4F-418D-AE19-62706E023703}">
                      <ahyp:hlinkClr xmlns:ahyp="http://schemas.microsoft.com/office/drawing/2018/hyperlinkcolor" val="tx"/>
                    </a:ext>
                  </a:extLst>
                </a:hlinkClick>
              </a:rPr>
              <a:t>Academy for Integrating Behavioral Health and Primary Care</a:t>
            </a:r>
            <a:r>
              <a:rPr lang="en-US" sz="2000" b="0" i="0" dirty="0">
                <a:effectLst/>
                <a:latin typeface="Calibri" panose="020F0502020204030204" pitchFamily="34" charset="0"/>
              </a:rPr>
              <a:t> </a:t>
            </a:r>
            <a:endParaRPr lang="en-US" sz="2000" dirty="0">
              <a:latin typeface="Calibri" panose="020F0502020204030204" pitchFamily="34" charset="0"/>
            </a:endParaRPr>
          </a:p>
          <a:p>
            <a:pPr algn="l" rtl="0" fontAlgn="base">
              <a:buFont typeface="Arial" panose="020B0604020202020204" pitchFamily="34" charset="0"/>
              <a:buChar char="•"/>
            </a:pPr>
            <a:r>
              <a:rPr lang="en-US" sz="2000" b="1" i="0" dirty="0">
                <a:effectLst/>
                <a:latin typeface="Calibri" panose="020F0502020204030204" pitchFamily="34" charset="0"/>
              </a:rPr>
              <a:t>HRSA</a:t>
            </a:r>
            <a:r>
              <a:rPr lang="en-US" sz="2000" b="0" i="0" dirty="0">
                <a:effectLst/>
                <a:latin typeface="Calibri" panose="020F0502020204030204" pitchFamily="34" charset="0"/>
              </a:rPr>
              <a:t> </a:t>
            </a:r>
            <a:r>
              <a:rPr lang="en-US" sz="2000" b="0" i="0" u="sng" strike="noStrike" dirty="0">
                <a:effectLst/>
                <a:latin typeface="Calibri" panose="020F0502020204030204" pitchFamily="34" charset="0"/>
                <a:hlinkClick r:id="rId6">
                  <a:extLst>
                    <a:ext uri="{A12FA001-AC4F-418D-AE19-62706E023703}">
                      <ahyp:hlinkClr xmlns:ahyp="http://schemas.microsoft.com/office/drawing/2018/hyperlinkcolor" val="tx"/>
                    </a:ext>
                  </a:extLst>
                </a:hlinkClick>
              </a:rPr>
              <a:t>https://bphc.hrsa.gov/</a:t>
            </a:r>
            <a:r>
              <a:rPr lang="en-US" sz="2000" b="0" i="0" dirty="0">
                <a:effectLst/>
                <a:latin typeface="Calibri" panose="020F0502020204030204" pitchFamily="34" charset="0"/>
              </a:rPr>
              <a:t>  </a:t>
            </a:r>
          </a:p>
          <a:p>
            <a:pPr algn="l" rtl="0" fontAlgn="base">
              <a:buFont typeface="Arial" panose="020B0604020202020204" pitchFamily="34" charset="0"/>
              <a:buChar char="•"/>
            </a:pPr>
            <a:r>
              <a:rPr lang="en-US" sz="2000" b="1" i="0" dirty="0">
                <a:effectLst/>
                <a:latin typeface="Calibri" panose="020F0502020204030204" pitchFamily="34" charset="0"/>
              </a:rPr>
              <a:t>SAMHSA </a:t>
            </a:r>
            <a:r>
              <a:rPr lang="en-US" sz="2000" b="0" i="0" u="sng" strike="noStrike" dirty="0">
                <a:effectLst/>
                <a:latin typeface="Calibri" panose="020F0502020204030204" pitchFamily="34" charset="0"/>
                <a:hlinkClick r:id="rId7">
                  <a:extLst>
                    <a:ext uri="{A12FA001-AC4F-418D-AE19-62706E023703}">
                      <ahyp:hlinkClr xmlns:ahyp="http://schemas.microsoft.com/office/drawing/2018/hyperlinkcolor" val="tx"/>
                    </a:ext>
                  </a:extLst>
                </a:hlinkClick>
              </a:rPr>
              <a:t>https://www.thenationalcouncil.org/program/center-of-excellence/resources/</a:t>
            </a:r>
            <a:r>
              <a:rPr lang="en-US" sz="2000" b="0" i="0" dirty="0">
                <a:effectLst/>
                <a:latin typeface="Calibri" panose="020F0502020204030204" pitchFamily="34" charset="0"/>
              </a:rPr>
              <a:t>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95688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Common Barriers To Integrated Care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712694" y="1569604"/>
            <a:ext cx="10515600" cy="3646460"/>
          </a:xfrm>
        </p:spPr>
        <p:txBody>
          <a:bodyPr numCol="2"/>
          <a:lstStyle/>
          <a:p>
            <a:r>
              <a:rPr lang="en-US" dirty="0"/>
              <a:t>Financial Challenges/Payment Issues</a:t>
            </a:r>
            <a:r>
              <a:rPr lang="en-US" baseline="30000" dirty="0"/>
              <a:t>1</a:t>
            </a:r>
            <a:r>
              <a:rPr lang="en-US" dirty="0"/>
              <a:t>  </a:t>
            </a:r>
          </a:p>
          <a:p>
            <a:r>
              <a:rPr lang="en-US" dirty="0"/>
              <a:t>Organizational Health and Commitment</a:t>
            </a:r>
            <a:r>
              <a:rPr lang="en-US" baseline="30000" dirty="0"/>
              <a:t>1,2</a:t>
            </a:r>
            <a:r>
              <a:rPr lang="en-US" dirty="0"/>
              <a:t>  </a:t>
            </a:r>
          </a:p>
          <a:p>
            <a:r>
              <a:rPr lang="en-US" dirty="0"/>
              <a:t>Patient Vulnerability and Instability</a:t>
            </a:r>
            <a:r>
              <a:rPr lang="en-US" baseline="30000" dirty="0"/>
              <a:t>2</a:t>
            </a:r>
            <a:r>
              <a:rPr lang="en-US" dirty="0"/>
              <a:t> </a:t>
            </a:r>
          </a:p>
          <a:p>
            <a:r>
              <a:rPr lang="en-US" dirty="0"/>
              <a:t>Stigma</a:t>
            </a:r>
            <a:r>
              <a:rPr lang="en-US" baseline="30000" dirty="0"/>
              <a:t>3,4</a:t>
            </a:r>
            <a:r>
              <a:rPr lang="en-US" dirty="0"/>
              <a:t> </a:t>
            </a:r>
          </a:p>
          <a:p>
            <a:r>
              <a:rPr lang="en-US" dirty="0"/>
              <a:t>Resource Insufficiency</a:t>
            </a:r>
            <a:r>
              <a:rPr lang="en-US" baseline="30000" dirty="0"/>
              <a:t>4</a:t>
            </a:r>
            <a:r>
              <a:rPr lang="en-US" dirty="0"/>
              <a:t> </a:t>
            </a:r>
          </a:p>
          <a:p>
            <a:r>
              <a:rPr lang="en-US" dirty="0"/>
              <a:t>Communication Barriers</a:t>
            </a:r>
            <a:r>
              <a:rPr lang="en-US" baseline="30000" dirty="0"/>
              <a:t>4</a:t>
            </a:r>
            <a:r>
              <a:rPr lang="en-US" dirty="0"/>
              <a:t> </a:t>
            </a:r>
          </a:p>
          <a:p>
            <a:r>
              <a:rPr lang="en-US" dirty="0"/>
              <a:t>Infrastructure Barriers</a:t>
            </a:r>
            <a:r>
              <a:rPr lang="en-US" baseline="30000" dirty="0"/>
              <a:t>4</a:t>
            </a:r>
            <a:r>
              <a:rPr lang="en-US" dirty="0"/>
              <a:t> </a:t>
            </a:r>
          </a:p>
          <a:p>
            <a:r>
              <a:rPr lang="en-US" dirty="0"/>
              <a:t>Interprofessional Tensions</a:t>
            </a:r>
            <a:r>
              <a:rPr lang="en-US" baseline="30000" dirty="0"/>
              <a:t>4</a:t>
            </a:r>
            <a:r>
              <a:rPr lang="en-US" dirty="0"/>
              <a:t> </a:t>
            </a:r>
          </a:p>
          <a:p>
            <a:r>
              <a:rPr lang="en-US" dirty="0"/>
              <a:t>Limited Community Partners</a:t>
            </a:r>
            <a:r>
              <a:rPr lang="en-US" baseline="30000" dirty="0"/>
              <a:t>4</a:t>
            </a:r>
            <a:r>
              <a:rPr lang="en-US" dirty="0"/>
              <a:t> </a:t>
            </a:r>
          </a:p>
          <a:p>
            <a:r>
              <a:rPr lang="en-US" dirty="0"/>
              <a:t>Policy and Structural Challenges </a:t>
            </a:r>
            <a:r>
              <a:rPr lang="en-US" baseline="30000" dirty="0"/>
              <a:t>1,4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7128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Zoom Poll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p:txBody>
          <a:bodyPr/>
          <a:lstStyle/>
          <a:p>
            <a:r>
              <a:rPr lang="en-US" sz="4000" b="0" i="0" dirty="0">
                <a:effectLst/>
                <a:latin typeface="Calibri" panose="020F0502020204030204" pitchFamily="34" charset="0"/>
              </a:rPr>
              <a:t>What would you say is the top barrier your COE has experienced in implementing integrated care? (select one) </a:t>
            </a:r>
            <a:endParaRPr lang="en-US" sz="4000" dirty="0"/>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0727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9BF568B-0BE1-2643-370C-EEAEF56D4E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2187" y="1419813"/>
            <a:ext cx="5334003" cy="4333878"/>
          </a:xfrm>
          <a:prstGeom prst="rect">
            <a:avLst/>
          </a:prstGeom>
          <a:solidFill>
            <a:srgbClr val="FFFFFF"/>
          </a:solidFill>
        </p:spPr>
      </p:pic>
      <p:sp>
        <p:nvSpPr>
          <p:cNvPr id="3" name="Content Placeholder 2">
            <a:extLst>
              <a:ext uri="{FF2B5EF4-FFF2-40B4-BE49-F238E27FC236}">
                <a16:creationId xmlns:a16="http://schemas.microsoft.com/office/drawing/2014/main" id="{62DED28A-E43F-624A-A984-7387AEF95DA1}"/>
              </a:ext>
            </a:extLst>
          </p:cNvPr>
          <p:cNvSpPr>
            <a:spLocks noGrp="1"/>
          </p:cNvSpPr>
          <p:nvPr>
            <p:ph sz="half" idx="2"/>
          </p:nvPr>
        </p:nvSpPr>
        <p:spPr>
          <a:xfrm>
            <a:off x="6196190" y="2150980"/>
            <a:ext cx="5181600" cy="1846381"/>
          </a:xfrm>
        </p:spPr>
        <p:txBody>
          <a:bodyPr>
            <a:normAutofit/>
          </a:bodyPr>
          <a:lstStyle/>
          <a:p>
            <a:pPr marL="0" indent="0">
              <a:buNone/>
            </a:pPr>
            <a:r>
              <a:rPr lang="en-US" dirty="0"/>
              <a:t>The Systems Transformation Framework (STF) Framework </a:t>
            </a:r>
          </a:p>
          <a:p>
            <a:pPr marL="0" indent="0">
              <a:buNone/>
            </a:pPr>
            <a:endParaRPr lang="en-US" dirty="0"/>
          </a:p>
        </p:txBody>
      </p:sp>
      <p:sp>
        <p:nvSpPr>
          <p:cNvPr id="6151" name="Text Placeholder 3">
            <a:extLst>
              <a:ext uri="{FF2B5EF4-FFF2-40B4-BE49-F238E27FC236}">
                <a16:creationId xmlns:a16="http://schemas.microsoft.com/office/drawing/2014/main" id="{62F2E99C-94A3-8328-BB82-E7491589F157}"/>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Organizational Health &amp; CQI </a:t>
            </a:r>
          </a:p>
        </p:txBody>
      </p:sp>
    </p:spTree>
    <p:extLst>
      <p:ext uri="{BB962C8B-B14F-4D97-AF65-F5344CB8AC3E}">
        <p14:creationId xmlns:p14="http://schemas.microsoft.com/office/powerpoint/2010/main" val="417607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838200" y="1688857"/>
            <a:ext cx="7086600" cy="3646460"/>
          </a:xfrm>
        </p:spPr>
        <p:txBody>
          <a:bodyPr>
            <a:normAutofit/>
          </a:bodyPr>
          <a:lstStyle/>
          <a:p>
            <a:pPr>
              <a:lnSpc>
                <a:spcPct val="90000"/>
              </a:lnSpc>
            </a:pPr>
            <a:r>
              <a:rPr lang="en-US" dirty="0"/>
              <a:t>Ask about physical health needs </a:t>
            </a:r>
            <a:endParaRPr lang="en-US"/>
          </a:p>
          <a:p>
            <a:pPr>
              <a:lnSpc>
                <a:spcPct val="90000"/>
              </a:lnSpc>
            </a:pPr>
            <a:r>
              <a:rPr lang="en-US" dirty="0"/>
              <a:t>Ask about behavioral health needs  </a:t>
            </a:r>
            <a:endParaRPr lang="en-US"/>
          </a:p>
          <a:p>
            <a:pPr>
              <a:lnSpc>
                <a:spcPct val="90000"/>
              </a:lnSpc>
            </a:pPr>
            <a:r>
              <a:rPr lang="en-US" dirty="0"/>
              <a:t>Perform </a:t>
            </a:r>
            <a:r>
              <a:rPr lang="en-US" dirty="0" err="1"/>
              <a:t>SDoH</a:t>
            </a:r>
            <a:r>
              <a:rPr lang="en-US" dirty="0"/>
              <a:t> screening  </a:t>
            </a:r>
            <a:endParaRPr lang="en-US"/>
          </a:p>
          <a:p>
            <a:pPr>
              <a:lnSpc>
                <a:spcPct val="90000"/>
              </a:lnSpc>
            </a:pPr>
            <a:r>
              <a:rPr lang="en-US" dirty="0"/>
              <a:t>Seek comprehensive ROIs </a:t>
            </a:r>
            <a:endParaRPr lang="en-US"/>
          </a:p>
          <a:p>
            <a:pPr>
              <a:lnSpc>
                <a:spcPct val="90000"/>
              </a:lnSpc>
            </a:pPr>
            <a:r>
              <a:rPr lang="en-US" dirty="0"/>
              <a:t>Making referrals and community partnerships outside of your specialty </a:t>
            </a:r>
            <a:endParaRPr lang="en-US"/>
          </a:p>
          <a:p>
            <a:pPr>
              <a:lnSpc>
                <a:spcPct val="90000"/>
              </a:lnSpc>
            </a:pPr>
            <a:r>
              <a:rPr lang="en-US" dirty="0"/>
              <a:t>Become an integrated care champion  </a:t>
            </a:r>
            <a:endParaRPr lang="en-US"/>
          </a:p>
          <a:p>
            <a:pPr>
              <a:lnSpc>
                <a:spcPct val="90000"/>
              </a:lnSpc>
            </a:pPr>
            <a:r>
              <a:rPr lang="en-US" dirty="0"/>
              <a:t>Dual Care Manager/Navigator role </a:t>
            </a:r>
            <a:endParaRPr lang="en-US"/>
          </a:p>
        </p:txBody>
      </p:sp>
      <p:sp>
        <p:nvSpPr>
          <p:cNvPr id="11" name="Text Placeholder 2">
            <a:extLst>
              <a:ext uri="{FF2B5EF4-FFF2-40B4-BE49-F238E27FC236}">
                <a16:creationId xmlns:a16="http://schemas.microsoft.com/office/drawing/2014/main" id="{C22AD346-70C9-AD2B-4C76-8747EBAFF2C6}"/>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The Role of Care Managers &amp; CRSs in Integrated Care</a:t>
            </a:r>
          </a:p>
        </p:txBody>
      </p:sp>
      <p:pic>
        <p:nvPicPr>
          <p:cNvPr id="4" name="Graphic 3" descr="Lights On outline">
            <a:extLst>
              <a:ext uri="{FF2B5EF4-FFF2-40B4-BE49-F238E27FC236}">
                <a16:creationId xmlns:a16="http://schemas.microsoft.com/office/drawing/2014/main" id="{8AC9CB48-108B-8936-8FA5-9D96ABCA9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9819" y="1688857"/>
            <a:ext cx="2843981" cy="2843981"/>
          </a:xfrm>
          <a:prstGeom prst="rect">
            <a:avLst/>
          </a:prstGeom>
        </p:spPr>
      </p:pic>
    </p:spTree>
    <p:extLst>
      <p:ext uri="{BB962C8B-B14F-4D97-AF65-F5344CB8AC3E}">
        <p14:creationId xmlns:p14="http://schemas.microsoft.com/office/powerpoint/2010/main" val="57401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48E8C90-9CC7-0177-882D-DDAB3A9715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40252" y="1400177"/>
            <a:ext cx="3319552" cy="4353513"/>
          </a:xfrm>
          <a:prstGeom prst="rect">
            <a:avLst/>
          </a:prstGeom>
          <a:solidFill>
            <a:srgbClr val="FFFFFF"/>
          </a:solidFill>
        </p:spPr>
      </p:pic>
      <p:sp>
        <p:nvSpPr>
          <p:cNvPr id="7177" name="Text Placeholder 3">
            <a:extLst>
              <a:ext uri="{FF2B5EF4-FFF2-40B4-BE49-F238E27FC236}">
                <a16:creationId xmlns:a16="http://schemas.microsoft.com/office/drawing/2014/main" id="{7DE90CC3-A6AE-D0F6-D018-26A3D231AED4}"/>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INTERMED Complexity Assessment Grid</a:t>
            </a:r>
          </a:p>
        </p:txBody>
      </p:sp>
      <p:pic>
        <p:nvPicPr>
          <p:cNvPr id="7172" name="Picture 4">
            <a:extLst>
              <a:ext uri="{FF2B5EF4-FFF2-40B4-BE49-F238E27FC236}">
                <a16:creationId xmlns:a16="http://schemas.microsoft.com/office/drawing/2014/main" id="{B08E40AC-DE4E-7DA5-F6FE-3E4294AE0DD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75070" y="1450848"/>
            <a:ext cx="3319552" cy="42663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D5007D-5BA8-8577-BD29-232D95729BC1}"/>
              </a:ext>
            </a:extLst>
          </p:cNvPr>
          <p:cNvSpPr txBox="1"/>
          <p:nvPr/>
        </p:nvSpPr>
        <p:spPr>
          <a:xfrm>
            <a:off x="9009888" y="2878943"/>
            <a:ext cx="2971800" cy="2031325"/>
          </a:xfrm>
          <a:prstGeom prst="rect">
            <a:avLst/>
          </a:prstGeom>
          <a:noFill/>
        </p:spPr>
        <p:txBody>
          <a:bodyPr wrap="square">
            <a:spAutoFit/>
          </a:bodyPr>
          <a:lstStyle/>
          <a:p>
            <a:r>
              <a:rPr lang="en-US" dirty="0">
                <a:solidFill>
                  <a:srgbClr val="003594"/>
                </a:solidFill>
              </a:rPr>
              <a:t>Source: Fraser, K., Perez, R., &amp; Latour, C. (Eds.). (2018). CMSA's Integrated Case Management: A Manual For Case Managers by Case Managers. Springer Publishing Company, LLC.</a:t>
            </a:r>
          </a:p>
        </p:txBody>
      </p:sp>
    </p:spTree>
    <p:extLst>
      <p:ext uri="{BB962C8B-B14F-4D97-AF65-F5344CB8AC3E}">
        <p14:creationId xmlns:p14="http://schemas.microsoft.com/office/powerpoint/2010/main" val="82469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nowy mountain with high winds">
            <a:extLst>
              <a:ext uri="{FF2B5EF4-FFF2-40B4-BE49-F238E27FC236}">
                <a16:creationId xmlns:a16="http://schemas.microsoft.com/office/drawing/2014/main" id="{1621438F-008C-2D68-8407-A9EF94436BE9}"/>
              </a:ext>
            </a:extLst>
          </p:cNvPr>
          <p:cNvPicPr>
            <a:picLocks noChangeAspect="1"/>
          </p:cNvPicPr>
          <p:nvPr/>
        </p:nvPicPr>
        <p:blipFill rotWithShape="1">
          <a:blip r:embed="rId3">
            <a:alphaModFix/>
          </a:blip>
          <a:srcRect r="42989" b="200"/>
          <a:stretch/>
        </p:blipFill>
        <p:spPr>
          <a:xfrm>
            <a:off x="0" y="446138"/>
            <a:ext cx="2554357" cy="5343248"/>
          </a:xfrm>
          <a:prstGeom prst="rect">
            <a:avLst/>
          </a:prstGeom>
        </p:spPr>
      </p:pic>
      <p:sp>
        <p:nvSpPr>
          <p:cNvPr id="4" name="Text Placeholder 3" descr="Citation">
            <a:extLst>
              <a:ext uri="{FF2B5EF4-FFF2-40B4-BE49-F238E27FC236}">
                <a16:creationId xmlns:a16="http://schemas.microsoft.com/office/drawing/2014/main" id="{9FE5619B-BA9D-4AF6-9043-CBFA87C3E5F0}"/>
              </a:ext>
            </a:extLst>
          </p:cNvPr>
          <p:cNvSpPr>
            <a:spLocks noGrp="1"/>
          </p:cNvSpPr>
          <p:nvPr>
            <p:ph type="body" sz="quarter" idx="10"/>
          </p:nvPr>
        </p:nvSpPr>
        <p:spPr/>
        <p:txBody>
          <a:bodyPr/>
          <a:lstStyle/>
          <a:p>
            <a:endParaRPr lang="en-US"/>
          </a:p>
        </p:txBody>
      </p:sp>
      <p:pic>
        <p:nvPicPr>
          <p:cNvPr id="7" name="Picture 6" descr="Snowy mountain with high winds">
            <a:extLst>
              <a:ext uri="{FF2B5EF4-FFF2-40B4-BE49-F238E27FC236}">
                <a16:creationId xmlns:a16="http://schemas.microsoft.com/office/drawing/2014/main" id="{BE7F69D1-7E06-BB9A-78A9-56F5576FB9B9}"/>
              </a:ext>
            </a:extLst>
          </p:cNvPr>
          <p:cNvPicPr>
            <a:picLocks noChangeAspect="1"/>
          </p:cNvPicPr>
          <p:nvPr/>
        </p:nvPicPr>
        <p:blipFill rotWithShape="1">
          <a:blip r:embed="rId3">
            <a:alphaModFix amt="85000"/>
          </a:blip>
          <a:srcRect l="52670" r="184" b="378"/>
          <a:stretch/>
        </p:blipFill>
        <p:spPr>
          <a:xfrm>
            <a:off x="2882349" y="455673"/>
            <a:ext cx="9304600" cy="5333713"/>
          </a:xfrm>
          <a:prstGeom prst="rect">
            <a:avLst/>
          </a:prstGeom>
        </p:spPr>
      </p:pic>
      <p:sp>
        <p:nvSpPr>
          <p:cNvPr id="8" name="TextBox 7">
            <a:extLst>
              <a:ext uri="{FF2B5EF4-FFF2-40B4-BE49-F238E27FC236}">
                <a16:creationId xmlns:a16="http://schemas.microsoft.com/office/drawing/2014/main" id="{8C109C3F-E805-5E39-B6FF-BEC12959636A}"/>
              </a:ext>
            </a:extLst>
          </p:cNvPr>
          <p:cNvSpPr txBox="1"/>
          <p:nvPr/>
        </p:nvSpPr>
        <p:spPr>
          <a:xfrm>
            <a:off x="3331183" y="3765181"/>
            <a:ext cx="910424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spc="278" dirty="0">
                <a:solidFill>
                  <a:srgbClr val="FFB81C"/>
                </a:solidFill>
                <a:latin typeface="Gotham Bold" panose="020B0604020202020204" charset="0"/>
                <a:cs typeface="Gotham Bold" panose="020B0604020202020204" charset="0"/>
              </a:rPr>
              <a:t>INTEGRATED CARE </a:t>
            </a:r>
            <a:endParaRPr lang="en-US" sz="6600" b="1" spc="278" dirty="0">
              <a:solidFill>
                <a:srgbClr val="FFB81C"/>
              </a:solidFill>
              <a:latin typeface="Gotham Bold" panose="020B0604020202020204" charset="0"/>
              <a:cs typeface="Gotham Bold" panose="020B0604020202020204" charset="0"/>
            </a:endParaRPr>
          </a:p>
        </p:txBody>
      </p:sp>
      <p:sp>
        <p:nvSpPr>
          <p:cNvPr id="2" name="TextBox 1">
            <a:extLst>
              <a:ext uri="{FF2B5EF4-FFF2-40B4-BE49-F238E27FC236}">
                <a16:creationId xmlns:a16="http://schemas.microsoft.com/office/drawing/2014/main" id="{0CA01C99-72A1-07DC-F384-4FDACB5BDB0E}"/>
              </a:ext>
            </a:extLst>
          </p:cNvPr>
          <p:cNvSpPr txBox="1"/>
          <p:nvPr/>
        </p:nvSpPr>
        <p:spPr>
          <a:xfrm>
            <a:off x="3331182" y="3757431"/>
            <a:ext cx="910424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spc="278" dirty="0">
                <a:solidFill>
                  <a:srgbClr val="FFB81C"/>
                </a:solidFill>
                <a:latin typeface="Gotham Bold" panose="020B0604020202020204" charset="0"/>
                <a:cs typeface="Gotham Bold" panose="020B0604020202020204" charset="0"/>
              </a:rPr>
              <a:t>INTEGRATED CARE </a:t>
            </a:r>
            <a:endParaRPr lang="en-US" sz="6600" b="1" spc="278" dirty="0">
              <a:solidFill>
                <a:srgbClr val="FFB81C"/>
              </a:solidFill>
              <a:latin typeface="Gotham Bold" panose="020B0604020202020204" charset="0"/>
              <a:cs typeface="Gotham Bold" panose="020B0604020202020204" charset="0"/>
            </a:endParaRPr>
          </a:p>
        </p:txBody>
      </p:sp>
      <p:sp>
        <p:nvSpPr>
          <p:cNvPr id="3" name="TextBox 2">
            <a:extLst>
              <a:ext uri="{FF2B5EF4-FFF2-40B4-BE49-F238E27FC236}">
                <a16:creationId xmlns:a16="http://schemas.microsoft.com/office/drawing/2014/main" id="{C0D2FAC0-DAF1-B42E-ED2D-ED35ED88E8A9}"/>
              </a:ext>
            </a:extLst>
          </p:cNvPr>
          <p:cNvSpPr txBox="1"/>
          <p:nvPr/>
        </p:nvSpPr>
        <p:spPr>
          <a:xfrm>
            <a:off x="334195" y="3762777"/>
            <a:ext cx="22247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spc="278" dirty="0">
                <a:solidFill>
                  <a:srgbClr val="FFB81C"/>
                </a:solidFill>
                <a:latin typeface="Gotham Bold" panose="020B0604020202020204" charset="0"/>
                <a:cs typeface="Gotham Bold" panose="020B0604020202020204" charset="0"/>
              </a:rPr>
              <a:t>COE</a:t>
            </a:r>
            <a:endParaRPr lang="en-US" sz="6600" spc="278" dirty="0">
              <a:solidFill>
                <a:srgbClr val="FFB81C"/>
              </a:solidFill>
              <a:latin typeface="Gotham Bold" panose="020B0604020202020204" charset="0"/>
              <a:cs typeface="Gotham Bold" panose="020B0604020202020204" charset="0"/>
            </a:endParaRPr>
          </a:p>
        </p:txBody>
      </p:sp>
    </p:spTree>
    <p:extLst>
      <p:ext uri="{BB962C8B-B14F-4D97-AF65-F5344CB8AC3E}">
        <p14:creationId xmlns:p14="http://schemas.microsoft.com/office/powerpoint/2010/main" val="938301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descr="Citation">
            <a:extLst>
              <a:ext uri="{FF2B5EF4-FFF2-40B4-BE49-F238E27FC236}">
                <a16:creationId xmlns:a16="http://schemas.microsoft.com/office/drawing/2014/main" id="{9FE5619B-BA9D-4AF6-9043-CBFA87C3E5F0}"/>
              </a:ext>
            </a:extLst>
          </p:cNvPr>
          <p:cNvSpPr>
            <a:spLocks noGrp="1"/>
          </p:cNvSpPr>
          <p:nvPr>
            <p:ph type="body" sz="quarter" idx="10"/>
          </p:nvPr>
        </p:nvSpPr>
        <p:spPr/>
        <p:txBody>
          <a:bodyPr/>
          <a:lstStyle/>
          <a:p>
            <a:endParaRPr lang="en-US"/>
          </a:p>
        </p:txBody>
      </p:sp>
      <p:pic>
        <p:nvPicPr>
          <p:cNvPr id="3" name="Picture 2" descr="Snowy mountain with high winds">
            <a:extLst>
              <a:ext uri="{FF2B5EF4-FFF2-40B4-BE49-F238E27FC236}">
                <a16:creationId xmlns:a16="http://schemas.microsoft.com/office/drawing/2014/main" id="{F1BFBE5B-77CD-D2CB-3F5E-A6E77ACF5A73}"/>
              </a:ext>
            </a:extLst>
          </p:cNvPr>
          <p:cNvPicPr>
            <a:picLocks noChangeAspect="1"/>
          </p:cNvPicPr>
          <p:nvPr/>
        </p:nvPicPr>
        <p:blipFill rotWithShape="1">
          <a:blip r:embed="rId3"/>
          <a:srcRect t="23694" b="58753"/>
          <a:stretch/>
        </p:blipFill>
        <p:spPr>
          <a:xfrm>
            <a:off x="9583330" y="5161722"/>
            <a:ext cx="3657600" cy="404812"/>
          </a:xfrm>
          <a:prstGeom prst="rect">
            <a:avLst/>
          </a:prstGeom>
        </p:spPr>
      </p:pic>
      <p:sp>
        <p:nvSpPr>
          <p:cNvPr id="7" name="TextBox 5">
            <a:extLst>
              <a:ext uri="{FF2B5EF4-FFF2-40B4-BE49-F238E27FC236}">
                <a16:creationId xmlns:a16="http://schemas.microsoft.com/office/drawing/2014/main" id="{1A3557B8-97CA-DF8A-8980-C79934F9C11C}"/>
              </a:ext>
            </a:extLst>
          </p:cNvPr>
          <p:cNvSpPr txBox="1"/>
          <p:nvPr/>
        </p:nvSpPr>
        <p:spPr>
          <a:xfrm>
            <a:off x="3795092" y="630986"/>
            <a:ext cx="4601817" cy="830997"/>
          </a:xfrm>
          <a:prstGeom prst="rect">
            <a:avLst/>
          </a:prstGeom>
          <a:solidFill>
            <a:schemeClr val="tx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spc="278" dirty="0">
                <a:solidFill>
                  <a:srgbClr val="FFB81C"/>
                </a:solidFill>
                <a:latin typeface="Gotham Bold" panose="020B0604020202020204" charset="0"/>
                <a:cs typeface="Gotham Bold" panose="020B0604020202020204" charset="0"/>
              </a:rPr>
              <a:t>BERKS CHC </a:t>
            </a:r>
          </a:p>
        </p:txBody>
      </p:sp>
      <p:sp>
        <p:nvSpPr>
          <p:cNvPr id="8" name="Freeform 4">
            <a:extLst>
              <a:ext uri="{FF2B5EF4-FFF2-40B4-BE49-F238E27FC236}">
                <a16:creationId xmlns:a16="http://schemas.microsoft.com/office/drawing/2014/main" id="{0A42C8E8-2CA2-E101-51D2-B3FF7FFECA5B}"/>
              </a:ext>
            </a:extLst>
          </p:cNvPr>
          <p:cNvSpPr/>
          <p:nvPr/>
        </p:nvSpPr>
        <p:spPr>
          <a:xfrm>
            <a:off x="961616" y="1391988"/>
            <a:ext cx="998871" cy="642057"/>
          </a:xfrm>
          <a:custGeom>
            <a:avLst/>
            <a:gdLst/>
            <a:ahLst/>
            <a:cxnLst/>
            <a:rect l="l" t="t" r="r" b="b"/>
            <a:pathLst>
              <a:path w="1084730" h="749380">
                <a:moveTo>
                  <a:pt x="0" y="0"/>
                </a:moveTo>
                <a:lnTo>
                  <a:pt x="1084730" y="0"/>
                </a:lnTo>
                <a:lnTo>
                  <a:pt x="1084730" y="749380"/>
                </a:lnTo>
                <a:lnTo>
                  <a:pt x="0" y="749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rgbClr val="003594"/>
              </a:solidFill>
            </a:endParaRPr>
          </a:p>
        </p:txBody>
      </p:sp>
      <p:pic>
        <p:nvPicPr>
          <p:cNvPr id="10242" name="Picture 2" descr="Home - Berks Community Health Center">
            <a:extLst>
              <a:ext uri="{FF2B5EF4-FFF2-40B4-BE49-F238E27FC236}">
                <a16:creationId xmlns:a16="http://schemas.microsoft.com/office/drawing/2014/main" id="{974C0E34-16B9-50D2-0D7E-D7B7B879CE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069" y="4237455"/>
            <a:ext cx="5352717" cy="1125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23093A-8734-44B2-1326-7B3AA08E19F0}"/>
              </a:ext>
            </a:extLst>
          </p:cNvPr>
          <p:cNvSpPr txBox="1"/>
          <p:nvPr/>
        </p:nvSpPr>
        <p:spPr>
          <a:xfrm>
            <a:off x="2069863" y="1897504"/>
            <a:ext cx="8399084" cy="2246769"/>
          </a:xfrm>
          <a:prstGeom prst="rect">
            <a:avLst/>
          </a:prstGeom>
          <a:noFill/>
        </p:spPr>
        <p:txBody>
          <a:bodyPr wrap="square">
            <a:spAutoFit/>
          </a:bodyPr>
          <a:lstStyle/>
          <a:p>
            <a:r>
              <a:rPr lang="en-US" sz="2800" dirty="0">
                <a:solidFill>
                  <a:srgbClr val="003594"/>
                </a:solidFill>
                <a:latin typeface="Gotham Bold" panose="020B0604020202020204"/>
              </a:rPr>
              <a:t>We would say keep the humanity of each individual in the forefront of your mind. They are someone's family. They could be you or your family. When thinking about what their needs are, this helps to understand why it is important to address the whole person.</a:t>
            </a:r>
          </a:p>
        </p:txBody>
      </p:sp>
    </p:spTree>
    <p:extLst>
      <p:ext uri="{BB962C8B-B14F-4D97-AF65-F5344CB8AC3E}">
        <p14:creationId xmlns:p14="http://schemas.microsoft.com/office/powerpoint/2010/main" val="2520479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descr="Citation">
            <a:extLst>
              <a:ext uri="{FF2B5EF4-FFF2-40B4-BE49-F238E27FC236}">
                <a16:creationId xmlns:a16="http://schemas.microsoft.com/office/drawing/2014/main" id="{9FE5619B-BA9D-4AF6-9043-CBFA87C3E5F0}"/>
              </a:ext>
            </a:extLst>
          </p:cNvPr>
          <p:cNvSpPr>
            <a:spLocks noGrp="1"/>
          </p:cNvSpPr>
          <p:nvPr>
            <p:ph type="body" sz="quarter" idx="10"/>
          </p:nvPr>
        </p:nvSpPr>
        <p:spPr/>
        <p:txBody>
          <a:bodyPr/>
          <a:lstStyle/>
          <a:p>
            <a:endParaRPr lang="en-US"/>
          </a:p>
        </p:txBody>
      </p:sp>
      <p:pic>
        <p:nvPicPr>
          <p:cNvPr id="3" name="Picture 2" descr="Snowy mountain with high winds">
            <a:extLst>
              <a:ext uri="{FF2B5EF4-FFF2-40B4-BE49-F238E27FC236}">
                <a16:creationId xmlns:a16="http://schemas.microsoft.com/office/drawing/2014/main" id="{F1BFBE5B-77CD-D2CB-3F5E-A6E77ACF5A73}"/>
              </a:ext>
            </a:extLst>
          </p:cNvPr>
          <p:cNvPicPr>
            <a:picLocks noChangeAspect="1"/>
          </p:cNvPicPr>
          <p:nvPr/>
        </p:nvPicPr>
        <p:blipFill rotWithShape="1">
          <a:blip r:embed="rId3"/>
          <a:srcRect t="23694" b="58753"/>
          <a:stretch/>
        </p:blipFill>
        <p:spPr>
          <a:xfrm>
            <a:off x="9583330" y="5161722"/>
            <a:ext cx="3657600" cy="404812"/>
          </a:xfrm>
          <a:prstGeom prst="rect">
            <a:avLst/>
          </a:prstGeom>
        </p:spPr>
      </p:pic>
      <p:sp>
        <p:nvSpPr>
          <p:cNvPr id="7" name="TextBox 5">
            <a:extLst>
              <a:ext uri="{FF2B5EF4-FFF2-40B4-BE49-F238E27FC236}">
                <a16:creationId xmlns:a16="http://schemas.microsoft.com/office/drawing/2014/main" id="{1A3557B8-97CA-DF8A-8980-C79934F9C11C}"/>
              </a:ext>
            </a:extLst>
          </p:cNvPr>
          <p:cNvSpPr txBox="1"/>
          <p:nvPr/>
        </p:nvSpPr>
        <p:spPr>
          <a:xfrm>
            <a:off x="2564296" y="630986"/>
            <a:ext cx="7404652" cy="830997"/>
          </a:xfrm>
          <a:prstGeom prst="rect">
            <a:avLst/>
          </a:prstGeom>
          <a:solidFill>
            <a:schemeClr val="tx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spc="278" dirty="0">
                <a:solidFill>
                  <a:srgbClr val="FFB81C"/>
                </a:solidFill>
                <a:latin typeface="Gotham Bold" panose="020B0604020202020204" charset="0"/>
                <a:cs typeface="Gotham Bold" panose="020B0604020202020204" charset="0"/>
              </a:rPr>
              <a:t>COURAGE MEDICINE</a:t>
            </a:r>
          </a:p>
        </p:txBody>
      </p:sp>
      <p:sp>
        <p:nvSpPr>
          <p:cNvPr id="8" name="Freeform 4">
            <a:extLst>
              <a:ext uri="{FF2B5EF4-FFF2-40B4-BE49-F238E27FC236}">
                <a16:creationId xmlns:a16="http://schemas.microsoft.com/office/drawing/2014/main" id="{0A42C8E8-2CA2-E101-51D2-B3FF7FFECA5B}"/>
              </a:ext>
            </a:extLst>
          </p:cNvPr>
          <p:cNvSpPr/>
          <p:nvPr/>
        </p:nvSpPr>
        <p:spPr>
          <a:xfrm flipH="1">
            <a:off x="8659466" y="3921319"/>
            <a:ext cx="923745" cy="717184"/>
          </a:xfrm>
          <a:custGeom>
            <a:avLst/>
            <a:gdLst/>
            <a:ahLst/>
            <a:cxnLst/>
            <a:rect l="l" t="t" r="r" b="b"/>
            <a:pathLst>
              <a:path w="1084730" h="749380">
                <a:moveTo>
                  <a:pt x="0" y="0"/>
                </a:moveTo>
                <a:lnTo>
                  <a:pt x="1084730" y="0"/>
                </a:lnTo>
                <a:lnTo>
                  <a:pt x="1084730" y="749380"/>
                </a:lnTo>
                <a:lnTo>
                  <a:pt x="0" y="749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rgbClr val="003594"/>
              </a:solidFill>
            </a:endParaRPr>
          </a:p>
        </p:txBody>
      </p:sp>
      <p:sp>
        <p:nvSpPr>
          <p:cNvPr id="6" name="TextBox 5">
            <a:extLst>
              <a:ext uri="{FF2B5EF4-FFF2-40B4-BE49-F238E27FC236}">
                <a16:creationId xmlns:a16="http://schemas.microsoft.com/office/drawing/2014/main" id="{DF5DA103-BE4E-37F6-DACA-49BFEB40AD70}"/>
              </a:ext>
            </a:extLst>
          </p:cNvPr>
          <p:cNvSpPr txBox="1"/>
          <p:nvPr/>
        </p:nvSpPr>
        <p:spPr>
          <a:xfrm>
            <a:off x="3506777" y="2021777"/>
            <a:ext cx="7895232" cy="2246769"/>
          </a:xfrm>
          <a:prstGeom prst="rect">
            <a:avLst/>
          </a:prstGeom>
          <a:noFill/>
        </p:spPr>
        <p:txBody>
          <a:bodyPr wrap="square" lIns="91440" tIns="45720" rIns="91440" bIns="45720" anchor="t">
            <a:spAutoFit/>
          </a:bodyPr>
          <a:lstStyle/>
          <a:p>
            <a:r>
              <a:rPr lang="en-US" sz="2800" dirty="0">
                <a:latin typeface="Gotham Bold" panose="020B0604020202020204"/>
              </a:rPr>
              <a:t>Commit to life-long learning about integrative medicine as the level of complexity and sheer volume of clinical information is immense.  Find a mentor who can help you learn integrative medicine for your specific work setting.</a:t>
            </a:r>
          </a:p>
        </p:txBody>
      </p:sp>
      <p:pic>
        <p:nvPicPr>
          <p:cNvPr id="14" name="Picture 13" descr="A black and white image of a lion&#10;&#10;Description automatically generated">
            <a:extLst>
              <a:ext uri="{FF2B5EF4-FFF2-40B4-BE49-F238E27FC236}">
                <a16:creationId xmlns:a16="http://schemas.microsoft.com/office/drawing/2014/main" id="{786EC567-F0F7-C4A9-B746-61445F5DD789}"/>
              </a:ext>
            </a:extLst>
          </p:cNvPr>
          <p:cNvPicPr>
            <a:picLocks noChangeAspect="1"/>
          </p:cNvPicPr>
          <p:nvPr/>
        </p:nvPicPr>
        <p:blipFill>
          <a:blip r:embed="rId6"/>
          <a:stretch>
            <a:fillRect/>
          </a:stretch>
        </p:blipFill>
        <p:spPr>
          <a:xfrm>
            <a:off x="531322" y="2079200"/>
            <a:ext cx="4064289" cy="4064289"/>
          </a:xfrm>
          <a:prstGeom prst="rect">
            <a:avLst/>
          </a:prstGeom>
        </p:spPr>
      </p:pic>
    </p:spTree>
    <p:extLst>
      <p:ext uri="{BB962C8B-B14F-4D97-AF65-F5344CB8AC3E}">
        <p14:creationId xmlns:p14="http://schemas.microsoft.com/office/powerpoint/2010/main" val="402547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B15185-FB6B-4413-9957-D599CC61DDFD}"/>
              </a:ext>
            </a:extLst>
          </p:cNvPr>
          <p:cNvSpPr>
            <a:spLocks noGrp="1"/>
          </p:cNvSpPr>
          <p:nvPr>
            <p:ph type="title"/>
          </p:nvPr>
        </p:nvSpPr>
        <p:spPr/>
        <p:txBody>
          <a:bodyPr/>
          <a:lstStyle/>
          <a:p>
            <a:r>
              <a:rPr lang="en-US" sz="3500"/>
              <a:t>Housekeeping</a:t>
            </a:r>
            <a:endParaRPr lang="en-US" sz="3500">
              <a:highlight>
                <a:srgbClr val="FFFF00"/>
              </a:highlight>
            </a:endParaRPr>
          </a:p>
        </p:txBody>
      </p:sp>
      <p:grpSp>
        <p:nvGrpSpPr>
          <p:cNvPr id="40" name="Group 39">
            <a:extLst>
              <a:ext uri="{FF2B5EF4-FFF2-40B4-BE49-F238E27FC236}">
                <a16:creationId xmlns:a16="http://schemas.microsoft.com/office/drawing/2014/main" id="{C4B7813B-59B3-20C0-E9FE-910EA09DB200}"/>
              </a:ext>
              <a:ext uri="{C183D7F6-B498-43B3-948B-1728B52AA6E4}">
                <adec:decorative xmlns:adec="http://schemas.microsoft.com/office/drawing/2017/decorative" val="1"/>
              </a:ext>
            </a:extLst>
          </p:cNvPr>
          <p:cNvGrpSpPr/>
          <p:nvPr/>
        </p:nvGrpSpPr>
        <p:grpSpPr>
          <a:xfrm>
            <a:off x="651933" y="1569275"/>
            <a:ext cx="2342279" cy="6486127"/>
            <a:chOff x="651933" y="1569275"/>
            <a:chExt cx="2342279" cy="6486127"/>
          </a:xfrm>
        </p:grpSpPr>
        <p:grpSp>
          <p:nvGrpSpPr>
            <p:cNvPr id="32" name="Group 31">
              <a:extLst>
                <a:ext uri="{FF2B5EF4-FFF2-40B4-BE49-F238E27FC236}">
                  <a16:creationId xmlns:a16="http://schemas.microsoft.com/office/drawing/2014/main" id="{AA1602F1-B65C-DC2C-3143-7825A0800871}"/>
                </a:ext>
              </a:extLst>
            </p:cNvPr>
            <p:cNvGrpSpPr/>
            <p:nvPr/>
          </p:nvGrpSpPr>
          <p:grpSpPr>
            <a:xfrm>
              <a:off x="805348" y="1569275"/>
              <a:ext cx="2035123" cy="6486127"/>
              <a:chOff x="699772" y="1760736"/>
              <a:chExt cx="2246600" cy="7160128"/>
            </a:xfrm>
          </p:grpSpPr>
          <p:pic>
            <p:nvPicPr>
              <p:cNvPr id="31" name="Content Placeholder 6" descr="Video camera with solid fill">
                <a:extLst>
                  <a:ext uri="{FF2B5EF4-FFF2-40B4-BE49-F238E27FC236}">
                    <a16:creationId xmlns:a16="http://schemas.microsoft.com/office/drawing/2014/main" id="{4310124B-86A5-AD54-39EE-EF1140CA52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9772" y="1760736"/>
                <a:ext cx="2246600" cy="2246600"/>
              </a:xfrm>
              <a:prstGeom prst="rect">
                <a:avLst/>
              </a:prstGeom>
            </p:spPr>
          </p:pic>
          <p:pic>
            <p:nvPicPr>
              <p:cNvPr id="9" name="Graphic 8" descr="Warning with solid fill">
                <a:extLst>
                  <a:ext uri="{FF2B5EF4-FFF2-40B4-BE49-F238E27FC236}">
                    <a16:creationId xmlns:a16="http://schemas.microsoft.com/office/drawing/2014/main" id="{D9BDD3A3-A232-4EDB-ACCB-BD16C1EB917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70918" y="7801573"/>
                <a:ext cx="1119291" cy="1119291"/>
              </a:xfrm>
              <a:prstGeom prst="rect">
                <a:avLst/>
              </a:prstGeom>
              <a:effectLst>
                <a:outerShdw blurRad="50800" dist="38100" dir="2700000" algn="tl" rotWithShape="0">
                  <a:prstClr val="black">
                    <a:alpha val="40000"/>
                  </a:prstClr>
                </a:outerShdw>
              </a:effectLst>
            </p:spPr>
          </p:pic>
        </p:grpSp>
        <p:sp>
          <p:nvSpPr>
            <p:cNvPr id="10" name="TextBox 9">
              <a:extLst>
                <a:ext uri="{FF2B5EF4-FFF2-40B4-BE49-F238E27FC236}">
                  <a16:creationId xmlns:a16="http://schemas.microsoft.com/office/drawing/2014/main" id="{5393A0A6-8B48-4D53-8ADE-FD3813A4E9B9}"/>
                </a:ext>
              </a:extLst>
            </p:cNvPr>
            <p:cNvSpPr txBox="1"/>
            <p:nvPr/>
          </p:nvSpPr>
          <p:spPr>
            <a:xfrm>
              <a:off x="651933" y="4192205"/>
              <a:ext cx="2342279" cy="1384995"/>
            </a:xfrm>
            <a:prstGeom prst="rect">
              <a:avLst/>
            </a:prstGeom>
            <a:noFill/>
          </p:spPr>
          <p:txBody>
            <a:bodyPr wrap="square" lIns="91440" tIns="45720" rIns="91440" bIns="45720" rtlCol="0" anchor="t">
              <a:normAutofit fontScale="92500"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This session is being recorded to </a:t>
              </a:r>
              <a:r>
                <a:rPr kumimoji="0" lang="en-US" sz="2400" b="1" i="0" u="none" strike="noStrike" kern="1200" cap="none" spc="0" normalizeH="0" baseline="0" noProof="0">
                  <a:ln>
                    <a:noFill/>
                  </a:ln>
                  <a:solidFill>
                    <a:srgbClr val="003594"/>
                  </a:solidFill>
                  <a:effectLst/>
                  <a:uLnTx/>
                  <a:uFillTx/>
                  <a:latin typeface="Calibri" panose="020F0502020204030204"/>
                  <a:ea typeface="+mn-ea"/>
                  <a:cs typeface="+mn-cs"/>
                </a:rPr>
                <a:t>Tomorrow’s Healthcare</a:t>
              </a: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a:t>
              </a:r>
            </a:p>
          </p:txBody>
        </p:sp>
      </p:grpSp>
      <p:grpSp>
        <p:nvGrpSpPr>
          <p:cNvPr id="41" name="Group 40">
            <a:extLst>
              <a:ext uri="{FF2B5EF4-FFF2-40B4-BE49-F238E27FC236}">
                <a16:creationId xmlns:a16="http://schemas.microsoft.com/office/drawing/2014/main" id="{B3475056-7B71-6276-82FD-64BDAA71D982}"/>
              </a:ext>
              <a:ext uri="{C183D7F6-B498-43B3-948B-1728B52AA6E4}">
                <adec:decorative xmlns:adec="http://schemas.microsoft.com/office/drawing/2017/decorative" val="1"/>
              </a:ext>
            </a:extLst>
          </p:cNvPr>
          <p:cNvGrpSpPr/>
          <p:nvPr/>
        </p:nvGrpSpPr>
        <p:grpSpPr>
          <a:xfrm>
            <a:off x="3345682" y="1635280"/>
            <a:ext cx="2468505" cy="6562378"/>
            <a:chOff x="3345682" y="1635280"/>
            <a:chExt cx="2468505" cy="6562378"/>
          </a:xfrm>
        </p:grpSpPr>
        <p:grpSp>
          <p:nvGrpSpPr>
            <p:cNvPr id="33" name="Group 32">
              <a:extLst>
                <a:ext uri="{FF2B5EF4-FFF2-40B4-BE49-F238E27FC236}">
                  <a16:creationId xmlns:a16="http://schemas.microsoft.com/office/drawing/2014/main" id="{F3F1B2BF-16C3-9173-1D1D-C6FD80661E9D}"/>
                </a:ext>
              </a:extLst>
            </p:cNvPr>
            <p:cNvGrpSpPr/>
            <p:nvPr/>
          </p:nvGrpSpPr>
          <p:grpSpPr>
            <a:xfrm>
              <a:off x="3577834" y="1635280"/>
              <a:ext cx="1978759" cy="6562378"/>
              <a:chOff x="4824654" y="1750044"/>
              <a:chExt cx="2246600" cy="7450649"/>
            </a:xfrm>
          </p:grpSpPr>
          <p:pic>
            <p:nvPicPr>
              <p:cNvPr id="12" name="Content Placeholder 6" descr="Employee badge with solid fill">
                <a:extLst>
                  <a:ext uri="{FF2B5EF4-FFF2-40B4-BE49-F238E27FC236}">
                    <a16:creationId xmlns:a16="http://schemas.microsoft.com/office/drawing/2014/main" id="{44ED6444-2408-4C48-8EBF-AA7CC3B9BAD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24654" y="1750044"/>
                <a:ext cx="2246600" cy="2246600"/>
              </a:xfrm>
              <a:prstGeom prst="rect">
                <a:avLst/>
              </a:prstGeom>
            </p:spPr>
          </p:pic>
          <p:pic>
            <p:nvPicPr>
              <p:cNvPr id="13" name="Graphic 12" descr="Checkbox Checked with solid fill">
                <a:extLst>
                  <a:ext uri="{FF2B5EF4-FFF2-40B4-BE49-F238E27FC236}">
                    <a16:creationId xmlns:a16="http://schemas.microsoft.com/office/drawing/2014/main" id="{BC7A6DD9-66AF-4A7D-8B51-ECED059B86D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053529" y="7679702"/>
                <a:ext cx="1520990" cy="1520991"/>
              </a:xfrm>
              <a:prstGeom prst="rect">
                <a:avLst/>
              </a:prstGeom>
              <a:effectLst>
                <a:outerShdw blurRad="50800" dist="38100" dir="2700000" algn="tl" rotWithShape="0">
                  <a:prstClr val="black">
                    <a:alpha val="40000"/>
                  </a:prstClr>
                </a:outerShdw>
              </a:effectLst>
            </p:spPr>
          </p:pic>
        </p:grpSp>
        <p:sp>
          <p:nvSpPr>
            <p:cNvPr id="18" name="TextBox 17">
              <a:extLst>
                <a:ext uri="{FF2B5EF4-FFF2-40B4-BE49-F238E27FC236}">
                  <a16:creationId xmlns:a16="http://schemas.microsoft.com/office/drawing/2014/main" id="{68B5132E-EB8B-449B-ADCA-4FA2A193C858}"/>
                </a:ext>
              </a:extLst>
            </p:cNvPr>
            <p:cNvSpPr txBox="1"/>
            <p:nvPr/>
          </p:nvSpPr>
          <p:spPr>
            <a:xfrm>
              <a:off x="3345682" y="4192205"/>
              <a:ext cx="2468505" cy="156966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If you used a forwarded link, we need your </a:t>
              </a:r>
              <a:r>
                <a:rPr kumimoji="0" lang="en-US" sz="2400" b="1" i="0" u="none" strike="noStrike" kern="1200" cap="none" spc="0" normalizeH="0" baseline="0" noProof="0">
                  <a:ln>
                    <a:noFill/>
                  </a:ln>
                  <a:solidFill>
                    <a:srgbClr val="003594"/>
                  </a:solidFill>
                  <a:effectLst/>
                  <a:uLnTx/>
                  <a:uFillTx/>
                  <a:latin typeface="Calibri" panose="020F0502020204030204"/>
                  <a:ea typeface="+mn-ea"/>
                  <a:cs typeface="+mn-cs"/>
                </a:rPr>
                <a:t>email address</a:t>
              </a: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a:t>
              </a:r>
            </a:p>
          </p:txBody>
        </p:sp>
      </p:grpSp>
      <p:grpSp>
        <p:nvGrpSpPr>
          <p:cNvPr id="42" name="Group 41">
            <a:extLst>
              <a:ext uri="{FF2B5EF4-FFF2-40B4-BE49-F238E27FC236}">
                <a16:creationId xmlns:a16="http://schemas.microsoft.com/office/drawing/2014/main" id="{434840D9-6FDF-7990-423E-8FFFB51154CE}"/>
              </a:ext>
              <a:ext uri="{C183D7F6-B498-43B3-948B-1728B52AA6E4}">
                <adec:decorative xmlns:adec="http://schemas.microsoft.com/office/drawing/2017/decorative" val="1"/>
              </a:ext>
            </a:extLst>
          </p:cNvPr>
          <p:cNvGrpSpPr/>
          <p:nvPr/>
        </p:nvGrpSpPr>
        <p:grpSpPr>
          <a:xfrm>
            <a:off x="6140910" y="1630872"/>
            <a:ext cx="2645079" cy="6718457"/>
            <a:chOff x="6140910" y="1630872"/>
            <a:chExt cx="2645079" cy="6718457"/>
          </a:xfrm>
        </p:grpSpPr>
        <p:sp>
          <p:nvSpPr>
            <p:cNvPr id="19" name="TextBox 18">
              <a:extLst>
                <a:ext uri="{FF2B5EF4-FFF2-40B4-BE49-F238E27FC236}">
                  <a16:creationId xmlns:a16="http://schemas.microsoft.com/office/drawing/2014/main" id="{E6C99B87-2966-4A4F-A272-EB1C2D7A7284}"/>
                </a:ext>
              </a:extLst>
            </p:cNvPr>
            <p:cNvSpPr txBox="1"/>
            <p:nvPr/>
          </p:nvSpPr>
          <p:spPr>
            <a:xfrm>
              <a:off x="6165657" y="4192205"/>
              <a:ext cx="2620332" cy="120032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Pose questions in the chat to</a:t>
              </a:r>
              <a:b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br>
              <a:r>
                <a:rPr kumimoji="0" lang="en-US" sz="2400" b="1" i="0" u="none" strike="noStrike" kern="1200" cap="none" spc="0" normalizeH="0" baseline="0" noProof="0">
                  <a:ln>
                    <a:noFill/>
                  </a:ln>
                  <a:solidFill>
                    <a:srgbClr val="003594"/>
                  </a:solidFill>
                  <a:effectLst/>
                  <a:uLnTx/>
                  <a:uFillTx/>
                  <a:latin typeface="Calibri" panose="020F0502020204030204"/>
                  <a:ea typeface="+mn-ea"/>
                  <a:cs typeface="+mn-cs"/>
                </a:rPr>
                <a:t>all participants</a:t>
              </a: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a:t>
              </a:r>
            </a:p>
          </p:txBody>
        </p:sp>
        <p:grpSp>
          <p:nvGrpSpPr>
            <p:cNvPr id="34" name="Group 33">
              <a:extLst>
                <a:ext uri="{FF2B5EF4-FFF2-40B4-BE49-F238E27FC236}">
                  <a16:creationId xmlns:a16="http://schemas.microsoft.com/office/drawing/2014/main" id="{215E96F8-D54C-0732-79DA-B01C328C2C34}"/>
                </a:ext>
              </a:extLst>
            </p:cNvPr>
            <p:cNvGrpSpPr/>
            <p:nvPr/>
          </p:nvGrpSpPr>
          <p:grpSpPr>
            <a:xfrm>
              <a:off x="6140910" y="1630872"/>
              <a:ext cx="2246600" cy="6718457"/>
              <a:chOff x="8545754" y="1935673"/>
              <a:chExt cx="2246600" cy="6718457"/>
            </a:xfrm>
          </p:grpSpPr>
          <p:pic>
            <p:nvPicPr>
              <p:cNvPr id="21" name="Content Placeholder 6">
                <a:extLst>
                  <a:ext uri="{FF2B5EF4-FFF2-40B4-BE49-F238E27FC236}">
                    <a16:creationId xmlns:a16="http://schemas.microsoft.com/office/drawing/2014/main" id="{764A6290-02BB-41A6-8DC6-53BB289FC59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545754" y="1935673"/>
                <a:ext cx="2246600" cy="2246600"/>
              </a:xfrm>
              <a:prstGeom prst="rect">
                <a:avLst/>
              </a:prstGeom>
            </p:spPr>
          </p:pic>
          <p:pic>
            <p:nvPicPr>
              <p:cNvPr id="22" name="Graphic 21" descr="Checkbox Checked with solid fill">
                <a:extLst>
                  <a:ext uri="{FF2B5EF4-FFF2-40B4-BE49-F238E27FC236}">
                    <a16:creationId xmlns:a16="http://schemas.microsoft.com/office/drawing/2014/main" id="{6151C4EE-5F61-44C6-942C-900182D590C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908559" y="7133140"/>
                <a:ext cx="1520990" cy="1520990"/>
              </a:xfrm>
              <a:prstGeom prst="rect">
                <a:avLst/>
              </a:prstGeom>
              <a:effectLst>
                <a:outerShdw blurRad="50800" dist="38100" dir="2700000" algn="tl" rotWithShape="0">
                  <a:prstClr val="black">
                    <a:alpha val="40000"/>
                  </a:prstClr>
                </a:outerShdw>
              </a:effectLst>
            </p:spPr>
          </p:pic>
        </p:grpSp>
      </p:grpSp>
      <p:sp>
        <p:nvSpPr>
          <p:cNvPr id="35" name="TextBox 34">
            <a:extLst>
              <a:ext uri="{FF2B5EF4-FFF2-40B4-BE49-F238E27FC236}">
                <a16:creationId xmlns:a16="http://schemas.microsoft.com/office/drawing/2014/main" id="{C419E2BE-6513-CF54-27AA-9B3B0DC6FDE5}"/>
              </a:ext>
            </a:extLst>
          </p:cNvPr>
          <p:cNvSpPr txBox="1"/>
          <p:nvPr/>
        </p:nvSpPr>
        <p:spPr>
          <a:xfrm>
            <a:off x="9137458" y="4192205"/>
            <a:ext cx="239661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Please complete the post-session </a:t>
            </a:r>
            <a:r>
              <a:rPr kumimoji="0" lang="en-US" sz="2400" b="1" i="0" u="none" strike="noStrike" kern="1200" cap="none" spc="0" normalizeH="0" baseline="0" noProof="0">
                <a:ln>
                  <a:noFill/>
                </a:ln>
                <a:solidFill>
                  <a:srgbClr val="003594"/>
                </a:solidFill>
                <a:effectLst/>
                <a:uLnTx/>
                <a:uFillTx/>
                <a:latin typeface="Calibri" panose="020F0502020204030204"/>
                <a:ea typeface="+mn-ea"/>
                <a:cs typeface="+mn-cs"/>
              </a:rPr>
              <a:t>evaluation</a:t>
            </a: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a:t>
            </a:r>
          </a:p>
        </p:txBody>
      </p:sp>
      <p:grpSp>
        <p:nvGrpSpPr>
          <p:cNvPr id="39" name="Group 38">
            <a:extLst>
              <a:ext uri="{FF2B5EF4-FFF2-40B4-BE49-F238E27FC236}">
                <a16:creationId xmlns:a16="http://schemas.microsoft.com/office/drawing/2014/main" id="{C6FF0FB0-8B58-F589-18EE-A1D983DF060C}"/>
              </a:ext>
              <a:ext uri="{C183D7F6-B498-43B3-948B-1728B52AA6E4}">
                <adec:decorative xmlns:adec="http://schemas.microsoft.com/office/drawing/2017/decorative" val="1"/>
              </a:ext>
            </a:extLst>
          </p:cNvPr>
          <p:cNvGrpSpPr/>
          <p:nvPr/>
        </p:nvGrpSpPr>
        <p:grpSpPr>
          <a:xfrm>
            <a:off x="9010272" y="1630872"/>
            <a:ext cx="2246600" cy="7185024"/>
            <a:chOff x="9207502" y="1935673"/>
            <a:chExt cx="2246600" cy="7185024"/>
          </a:xfrm>
        </p:grpSpPr>
        <p:pic>
          <p:nvPicPr>
            <p:cNvPr id="37" name="Content Placeholder 6" descr="Clipboard Partially Checked with solid fill">
              <a:extLst>
                <a:ext uri="{FF2B5EF4-FFF2-40B4-BE49-F238E27FC236}">
                  <a16:creationId xmlns:a16="http://schemas.microsoft.com/office/drawing/2014/main" id="{05A72989-59C7-A5D3-A7AA-07DC0FC543F2}"/>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207502" y="1935673"/>
              <a:ext cx="2246600" cy="2246600"/>
            </a:xfrm>
            <a:prstGeom prst="rect">
              <a:avLst/>
            </a:prstGeom>
          </p:spPr>
        </p:pic>
        <p:pic>
          <p:nvPicPr>
            <p:cNvPr id="38" name="Graphic 37" descr="Checkbox Checked with solid fill">
              <a:extLst>
                <a:ext uri="{FF2B5EF4-FFF2-40B4-BE49-F238E27FC236}">
                  <a16:creationId xmlns:a16="http://schemas.microsoft.com/office/drawing/2014/main" id="{E4FFEECB-3420-0342-34ED-3052EE157FB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72500" y="7599707"/>
              <a:ext cx="1520990" cy="152099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869033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descr="Citation">
            <a:extLst>
              <a:ext uri="{FF2B5EF4-FFF2-40B4-BE49-F238E27FC236}">
                <a16:creationId xmlns:a16="http://schemas.microsoft.com/office/drawing/2014/main" id="{9FE5619B-BA9D-4AF6-9043-CBFA87C3E5F0}"/>
              </a:ext>
            </a:extLst>
          </p:cNvPr>
          <p:cNvSpPr>
            <a:spLocks noGrp="1"/>
          </p:cNvSpPr>
          <p:nvPr>
            <p:ph type="body" sz="quarter" idx="10"/>
          </p:nvPr>
        </p:nvSpPr>
        <p:spPr/>
        <p:txBody>
          <a:bodyPr/>
          <a:lstStyle/>
          <a:p>
            <a:endParaRPr lang="en-US"/>
          </a:p>
        </p:txBody>
      </p:sp>
      <p:pic>
        <p:nvPicPr>
          <p:cNvPr id="3" name="Picture 2" descr="Snowy mountain with high winds">
            <a:extLst>
              <a:ext uri="{FF2B5EF4-FFF2-40B4-BE49-F238E27FC236}">
                <a16:creationId xmlns:a16="http://schemas.microsoft.com/office/drawing/2014/main" id="{F1BFBE5B-77CD-D2CB-3F5E-A6E77ACF5A73}"/>
              </a:ext>
            </a:extLst>
          </p:cNvPr>
          <p:cNvPicPr>
            <a:picLocks noChangeAspect="1"/>
          </p:cNvPicPr>
          <p:nvPr/>
        </p:nvPicPr>
        <p:blipFill rotWithShape="1">
          <a:blip r:embed="rId4"/>
          <a:srcRect t="23694" b="58753"/>
          <a:stretch/>
        </p:blipFill>
        <p:spPr>
          <a:xfrm>
            <a:off x="9583330" y="5161722"/>
            <a:ext cx="3657600" cy="404812"/>
          </a:xfrm>
          <a:prstGeom prst="rect">
            <a:avLst/>
          </a:prstGeom>
        </p:spPr>
      </p:pic>
      <p:sp>
        <p:nvSpPr>
          <p:cNvPr id="7" name="TextBox 5">
            <a:extLst>
              <a:ext uri="{FF2B5EF4-FFF2-40B4-BE49-F238E27FC236}">
                <a16:creationId xmlns:a16="http://schemas.microsoft.com/office/drawing/2014/main" id="{1A3557B8-97CA-DF8A-8980-C79934F9C11C}"/>
              </a:ext>
            </a:extLst>
          </p:cNvPr>
          <p:cNvSpPr txBox="1"/>
          <p:nvPr/>
        </p:nvSpPr>
        <p:spPr>
          <a:xfrm>
            <a:off x="1747631" y="630986"/>
            <a:ext cx="8696739" cy="830997"/>
          </a:xfrm>
          <a:prstGeom prst="rect">
            <a:avLst/>
          </a:prstGeom>
          <a:solidFill>
            <a:srgbClr val="FFB81C"/>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0" i="0" dirty="0">
                <a:solidFill>
                  <a:srgbClr val="000000"/>
                </a:solidFill>
                <a:effectLst/>
                <a:latin typeface="WordVisi_MSFontService"/>
              </a:rPr>
              <a:t>Montgomery County Methadone </a:t>
            </a:r>
            <a:endParaRPr lang="en-US" sz="4800" spc="278" dirty="0">
              <a:solidFill>
                <a:srgbClr val="003594"/>
              </a:solidFill>
              <a:latin typeface="Gotham Bold" panose="020B0604020202020204" charset="0"/>
              <a:cs typeface="Gotham Bold" panose="020B0604020202020204" charset="0"/>
            </a:endParaRPr>
          </a:p>
        </p:txBody>
      </p:sp>
      <p:sp>
        <p:nvSpPr>
          <p:cNvPr id="8" name="Freeform 4">
            <a:extLst>
              <a:ext uri="{FF2B5EF4-FFF2-40B4-BE49-F238E27FC236}">
                <a16:creationId xmlns:a16="http://schemas.microsoft.com/office/drawing/2014/main" id="{0A42C8E8-2CA2-E101-51D2-B3FF7FFECA5B}"/>
              </a:ext>
            </a:extLst>
          </p:cNvPr>
          <p:cNvSpPr/>
          <p:nvPr/>
        </p:nvSpPr>
        <p:spPr>
          <a:xfrm>
            <a:off x="541000" y="1541496"/>
            <a:ext cx="1084730" cy="749380"/>
          </a:xfrm>
          <a:custGeom>
            <a:avLst/>
            <a:gdLst/>
            <a:ahLst/>
            <a:cxnLst/>
            <a:rect l="l" t="t" r="r" b="b"/>
            <a:pathLst>
              <a:path w="1084730" h="749380">
                <a:moveTo>
                  <a:pt x="0" y="0"/>
                </a:moveTo>
                <a:lnTo>
                  <a:pt x="1084730" y="0"/>
                </a:lnTo>
                <a:lnTo>
                  <a:pt x="1084730" y="749380"/>
                </a:lnTo>
                <a:lnTo>
                  <a:pt x="0" y="749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solidFill>
                <a:srgbClr val="003594"/>
              </a:solidFill>
            </a:endParaRPr>
          </a:p>
        </p:txBody>
      </p:sp>
    </p:spTree>
    <p:extLst>
      <p:ext uri="{BB962C8B-B14F-4D97-AF65-F5344CB8AC3E}">
        <p14:creationId xmlns:p14="http://schemas.microsoft.com/office/powerpoint/2010/main" val="1456763651"/>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descr="Citation">
            <a:extLst>
              <a:ext uri="{FF2B5EF4-FFF2-40B4-BE49-F238E27FC236}">
                <a16:creationId xmlns:a16="http://schemas.microsoft.com/office/drawing/2014/main" id="{9FE5619B-BA9D-4AF6-9043-CBFA87C3E5F0}"/>
              </a:ext>
            </a:extLst>
          </p:cNvPr>
          <p:cNvSpPr>
            <a:spLocks noGrp="1"/>
          </p:cNvSpPr>
          <p:nvPr>
            <p:ph type="body" sz="quarter" idx="10"/>
          </p:nvPr>
        </p:nvSpPr>
        <p:spPr/>
        <p:txBody>
          <a:bodyPr/>
          <a:lstStyle/>
          <a:p>
            <a:endParaRPr lang="en-US"/>
          </a:p>
        </p:txBody>
      </p:sp>
      <p:pic>
        <p:nvPicPr>
          <p:cNvPr id="3" name="Picture 2" descr="Snowy mountain with high winds">
            <a:extLst>
              <a:ext uri="{FF2B5EF4-FFF2-40B4-BE49-F238E27FC236}">
                <a16:creationId xmlns:a16="http://schemas.microsoft.com/office/drawing/2014/main" id="{F1BFBE5B-77CD-D2CB-3F5E-A6E77ACF5A73}"/>
              </a:ext>
            </a:extLst>
          </p:cNvPr>
          <p:cNvPicPr>
            <a:picLocks noChangeAspect="1"/>
          </p:cNvPicPr>
          <p:nvPr/>
        </p:nvPicPr>
        <p:blipFill rotWithShape="1">
          <a:blip r:embed="rId4"/>
          <a:srcRect t="23694" b="58753"/>
          <a:stretch/>
        </p:blipFill>
        <p:spPr>
          <a:xfrm>
            <a:off x="9583330" y="5161722"/>
            <a:ext cx="3657600" cy="404812"/>
          </a:xfrm>
          <a:prstGeom prst="rect">
            <a:avLst/>
          </a:prstGeom>
        </p:spPr>
      </p:pic>
      <p:sp>
        <p:nvSpPr>
          <p:cNvPr id="7" name="TextBox 5">
            <a:extLst>
              <a:ext uri="{FF2B5EF4-FFF2-40B4-BE49-F238E27FC236}">
                <a16:creationId xmlns:a16="http://schemas.microsoft.com/office/drawing/2014/main" id="{1A3557B8-97CA-DF8A-8980-C79934F9C11C}"/>
              </a:ext>
            </a:extLst>
          </p:cNvPr>
          <p:cNvSpPr txBox="1"/>
          <p:nvPr/>
        </p:nvSpPr>
        <p:spPr>
          <a:xfrm>
            <a:off x="3795092" y="630986"/>
            <a:ext cx="4601817" cy="830997"/>
          </a:xfrm>
          <a:prstGeom prst="rect">
            <a:avLst/>
          </a:prstGeom>
          <a:solidFill>
            <a:srgbClr val="FFB81C"/>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spc="278" dirty="0">
                <a:solidFill>
                  <a:srgbClr val="003594"/>
                </a:solidFill>
                <a:latin typeface="Gotham Bold" panose="020B0604020202020204" charset="0"/>
                <a:cs typeface="Gotham Bold" panose="020B0604020202020204" charset="0"/>
              </a:rPr>
              <a:t>PENNS ROCK</a:t>
            </a:r>
          </a:p>
        </p:txBody>
      </p:sp>
      <p:sp>
        <p:nvSpPr>
          <p:cNvPr id="8" name="Freeform 4">
            <a:extLst>
              <a:ext uri="{FF2B5EF4-FFF2-40B4-BE49-F238E27FC236}">
                <a16:creationId xmlns:a16="http://schemas.microsoft.com/office/drawing/2014/main" id="{0A42C8E8-2CA2-E101-51D2-B3FF7FFECA5B}"/>
              </a:ext>
            </a:extLst>
          </p:cNvPr>
          <p:cNvSpPr/>
          <p:nvPr/>
        </p:nvSpPr>
        <p:spPr>
          <a:xfrm>
            <a:off x="640392" y="1224374"/>
            <a:ext cx="1084730" cy="749380"/>
          </a:xfrm>
          <a:custGeom>
            <a:avLst/>
            <a:gdLst/>
            <a:ahLst/>
            <a:cxnLst/>
            <a:rect l="l" t="t" r="r" b="b"/>
            <a:pathLst>
              <a:path w="1084730" h="749380">
                <a:moveTo>
                  <a:pt x="0" y="0"/>
                </a:moveTo>
                <a:lnTo>
                  <a:pt x="1084730" y="0"/>
                </a:lnTo>
                <a:lnTo>
                  <a:pt x="1084730" y="749380"/>
                </a:lnTo>
                <a:lnTo>
                  <a:pt x="0" y="749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solidFill>
                <a:srgbClr val="003594"/>
              </a:solidFill>
            </a:endParaRPr>
          </a:p>
        </p:txBody>
      </p:sp>
    </p:spTree>
    <p:extLst>
      <p:ext uri="{BB962C8B-B14F-4D97-AF65-F5344CB8AC3E}">
        <p14:creationId xmlns:p14="http://schemas.microsoft.com/office/powerpoint/2010/main" val="3706292383"/>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descr="Citation">
            <a:extLst>
              <a:ext uri="{FF2B5EF4-FFF2-40B4-BE49-F238E27FC236}">
                <a16:creationId xmlns:a16="http://schemas.microsoft.com/office/drawing/2014/main" id="{9FE5619B-BA9D-4AF6-9043-CBFA87C3E5F0}"/>
              </a:ext>
            </a:extLst>
          </p:cNvPr>
          <p:cNvSpPr>
            <a:spLocks noGrp="1"/>
          </p:cNvSpPr>
          <p:nvPr>
            <p:ph type="body" sz="quarter" idx="10"/>
          </p:nvPr>
        </p:nvSpPr>
        <p:spPr/>
        <p:txBody>
          <a:bodyPr/>
          <a:lstStyle/>
          <a:p>
            <a:endParaRPr lang="en-US"/>
          </a:p>
        </p:txBody>
      </p:sp>
      <p:pic>
        <p:nvPicPr>
          <p:cNvPr id="3" name="Picture 2" descr="Snowy mountain with high winds">
            <a:extLst>
              <a:ext uri="{FF2B5EF4-FFF2-40B4-BE49-F238E27FC236}">
                <a16:creationId xmlns:a16="http://schemas.microsoft.com/office/drawing/2014/main" id="{F1BFBE5B-77CD-D2CB-3F5E-A6E77ACF5A73}"/>
              </a:ext>
            </a:extLst>
          </p:cNvPr>
          <p:cNvPicPr>
            <a:picLocks noChangeAspect="1"/>
          </p:cNvPicPr>
          <p:nvPr/>
        </p:nvPicPr>
        <p:blipFill rotWithShape="1">
          <a:blip r:embed="rId3"/>
          <a:srcRect t="23694" b="58753"/>
          <a:stretch/>
        </p:blipFill>
        <p:spPr>
          <a:xfrm>
            <a:off x="9583330" y="5161722"/>
            <a:ext cx="3657600" cy="404812"/>
          </a:xfrm>
          <a:prstGeom prst="rect">
            <a:avLst/>
          </a:prstGeom>
        </p:spPr>
      </p:pic>
      <p:sp>
        <p:nvSpPr>
          <p:cNvPr id="7" name="TextBox 5">
            <a:extLst>
              <a:ext uri="{FF2B5EF4-FFF2-40B4-BE49-F238E27FC236}">
                <a16:creationId xmlns:a16="http://schemas.microsoft.com/office/drawing/2014/main" id="{1A3557B8-97CA-DF8A-8980-C79934F9C11C}"/>
              </a:ext>
            </a:extLst>
          </p:cNvPr>
          <p:cNvSpPr txBox="1"/>
          <p:nvPr/>
        </p:nvSpPr>
        <p:spPr>
          <a:xfrm>
            <a:off x="3795092" y="630986"/>
            <a:ext cx="4601817" cy="830997"/>
          </a:xfrm>
          <a:prstGeom prst="rect">
            <a:avLst/>
          </a:prstGeom>
          <a:solidFill>
            <a:schemeClr val="tx1"/>
          </a:solid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spc="278" dirty="0">
                <a:solidFill>
                  <a:schemeClr val="accent2"/>
                </a:solidFill>
                <a:latin typeface="Gotham Bold"/>
                <a:cs typeface="Gotham Bold" panose="020B0604020202020204" charset="0"/>
              </a:rPr>
              <a:t>UPMC IM REP</a:t>
            </a:r>
          </a:p>
        </p:txBody>
      </p:sp>
      <p:sp>
        <p:nvSpPr>
          <p:cNvPr id="8" name="Freeform 4">
            <a:extLst>
              <a:ext uri="{FF2B5EF4-FFF2-40B4-BE49-F238E27FC236}">
                <a16:creationId xmlns:a16="http://schemas.microsoft.com/office/drawing/2014/main" id="{0A42C8E8-2CA2-E101-51D2-B3FF7FFECA5B}"/>
              </a:ext>
            </a:extLst>
          </p:cNvPr>
          <p:cNvSpPr/>
          <p:nvPr/>
        </p:nvSpPr>
        <p:spPr>
          <a:xfrm>
            <a:off x="949343" y="1401929"/>
            <a:ext cx="870083" cy="642057"/>
          </a:xfrm>
          <a:custGeom>
            <a:avLst/>
            <a:gdLst/>
            <a:ahLst/>
            <a:cxnLst/>
            <a:rect l="l" t="t" r="r" b="b"/>
            <a:pathLst>
              <a:path w="1084730" h="749380">
                <a:moveTo>
                  <a:pt x="0" y="0"/>
                </a:moveTo>
                <a:lnTo>
                  <a:pt x="1084730" y="0"/>
                </a:lnTo>
                <a:lnTo>
                  <a:pt x="1084730" y="749380"/>
                </a:lnTo>
                <a:lnTo>
                  <a:pt x="0" y="749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rgbClr val="003594"/>
              </a:solidFill>
            </a:endParaRPr>
          </a:p>
        </p:txBody>
      </p:sp>
      <p:sp>
        <p:nvSpPr>
          <p:cNvPr id="2" name="TextBox 1">
            <a:extLst>
              <a:ext uri="{FF2B5EF4-FFF2-40B4-BE49-F238E27FC236}">
                <a16:creationId xmlns:a16="http://schemas.microsoft.com/office/drawing/2014/main" id="{373BFA7B-C1C5-D240-9F33-0EC47695456B}"/>
              </a:ext>
            </a:extLst>
          </p:cNvPr>
          <p:cNvSpPr txBox="1"/>
          <p:nvPr/>
        </p:nvSpPr>
        <p:spPr>
          <a:xfrm>
            <a:off x="2148384" y="1714610"/>
            <a:ext cx="7895232" cy="3970318"/>
          </a:xfrm>
          <a:prstGeom prst="rect">
            <a:avLst/>
          </a:prstGeom>
          <a:noFill/>
        </p:spPr>
        <p:txBody>
          <a:bodyPr wrap="square" lIns="91440" tIns="45720" rIns="91440" bIns="45720" anchor="t">
            <a:spAutoFit/>
          </a:bodyPr>
          <a:lstStyle/>
          <a:p>
            <a:r>
              <a:rPr lang="en-US" sz="2800" dirty="0">
                <a:latin typeface="Gotham Bold" panose="020B0604020202020204"/>
              </a:rPr>
              <a:t>We are a primary care office that focuses on folks with substance use disorder. As a lower barrier threshold, we like to offer our services a la carte, if the patient is interested in both services, we are able to provide behavioral health therapy from our behavioral health therapists. We also are able to offer onsite psychiatry. However, typically we refer externally if the individual is looking for only behavioral health.</a:t>
            </a:r>
          </a:p>
        </p:txBody>
      </p:sp>
    </p:spTree>
    <p:extLst>
      <p:ext uri="{BB962C8B-B14F-4D97-AF65-F5344CB8AC3E}">
        <p14:creationId xmlns:p14="http://schemas.microsoft.com/office/powerpoint/2010/main" val="2387395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03C36-3B3F-49BF-ABC2-21CF07B263F3}"/>
              </a:ext>
            </a:extLst>
          </p:cNvPr>
          <p:cNvSpPr>
            <a:spLocks noGrp="1"/>
          </p:cNvSpPr>
          <p:nvPr>
            <p:ph type="ctrTitle"/>
          </p:nvPr>
        </p:nvSpPr>
        <p:spPr/>
        <p:txBody>
          <a:bodyPr/>
          <a:lstStyle/>
          <a:p>
            <a:r>
              <a:rPr lang="en-US" dirty="0"/>
              <a:t>Integrated Care as a Tool for Health Equity </a:t>
            </a:r>
          </a:p>
        </p:txBody>
      </p:sp>
    </p:spTree>
    <p:extLst>
      <p:ext uri="{BB962C8B-B14F-4D97-AF65-F5344CB8AC3E}">
        <p14:creationId xmlns:p14="http://schemas.microsoft.com/office/powerpoint/2010/main" val="236263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In a few words: How do you believe the integration of behavioral health and physical health can contribute improving health equity?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pic>
        <p:nvPicPr>
          <p:cNvPr id="8194" name="Picture 2">
            <a:extLst>
              <a:ext uri="{FF2B5EF4-FFF2-40B4-BE49-F238E27FC236}">
                <a16:creationId xmlns:a16="http://schemas.microsoft.com/office/drawing/2014/main" id="{D8CB7002-4EBB-1C55-9343-A8A74E32AF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6484" y="1871980"/>
            <a:ext cx="3761772" cy="3761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Object 1">
                <a:extLst>
                  <a:ext uri="{FF2B5EF4-FFF2-40B4-BE49-F238E27FC236}">
                    <a16:creationId xmlns:a16="http://schemas.microsoft.com/office/drawing/2014/main" id="{EF34A559-6298-FCF5-3C13-CCD15AC9AB8E}"/>
                  </a:ext>
                </a:extLst>
              </p:cNvPr>
              <p:cNvGraphicFramePr/>
              <p:nvPr>
                <p:extLst>
                  <p:ext uri="{D42A27DB-BD31-4B8C-83A1-F6EECF244321}">
                    <p14:modId xmlns:p14="http://schemas.microsoft.com/office/powerpoint/2010/main" val="327416291"/>
                  </p:ext>
                </p:extLst>
              </p:nvPr>
            </p:nvGraphicFramePr>
            <p:xfrm>
              <a:off x="622479" y="391733"/>
              <a:ext cx="10839719" cy="540912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Object 1">
                <a:extLst>
                  <a:ext uri="{FF2B5EF4-FFF2-40B4-BE49-F238E27FC236}">
                    <a16:creationId xmlns:a16="http://schemas.microsoft.com/office/drawing/2014/main" id="{EF34A559-6298-FCF5-3C13-CCD15AC9AB8E}"/>
                  </a:ext>
                </a:extLst>
              </p:cNvPr>
              <p:cNvPicPr>
                <a:picLocks noGrp="1" noRot="1" noChangeAspect="1" noMove="1" noResize="1" noEditPoints="1" noAdjustHandles="1" noChangeArrowheads="1" noChangeShapeType="1"/>
              </p:cNvPicPr>
              <p:nvPr/>
            </p:nvPicPr>
            <p:blipFill>
              <a:blip r:embed="rId4"/>
              <a:stretch>
                <a:fillRect/>
              </a:stretch>
            </p:blipFill>
            <p:spPr>
              <a:xfrm>
                <a:off x="622479" y="391733"/>
                <a:ext cx="10839719" cy="5409127"/>
              </a:xfrm>
              <a:prstGeom prst="rect">
                <a:avLst/>
              </a:prstGeom>
            </p:spPr>
          </p:pic>
        </mc:Fallback>
      </mc:AlternateContent>
    </p:spTree>
    <p:extLst>
      <p:ext uri="{BB962C8B-B14F-4D97-AF65-F5344CB8AC3E}">
        <p14:creationId xmlns:p14="http://schemas.microsoft.com/office/powerpoint/2010/main" val="139362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Health Disparity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716280" y="1447684"/>
            <a:ext cx="10515600" cy="3646460"/>
          </a:xfrm>
        </p:spPr>
        <p:txBody>
          <a:bodyPr lIns="91440" tIns="45720" rIns="91440" bIns="45720" anchor="t">
            <a:noAutofit/>
          </a:bodyPr>
          <a:lstStyle/>
          <a:p>
            <a:r>
              <a:rPr lang="en-US" sz="2400" b="1" u="sng" dirty="0"/>
              <a:t>Health disparity</a:t>
            </a:r>
            <a:r>
              <a:rPr lang="en-US" sz="2400" dirty="0"/>
              <a:t> is “a particular type of </a:t>
            </a:r>
            <a:r>
              <a:rPr lang="en-US" sz="2400" b="1" dirty="0"/>
              <a:t>health difference </a:t>
            </a:r>
            <a:r>
              <a:rPr lang="en-US" sz="2400" dirty="0"/>
              <a:t>that is closely </a:t>
            </a:r>
            <a:r>
              <a:rPr lang="en-US" sz="2400" b="1" dirty="0"/>
              <a:t>linked with social, economic, and/or environmental disadvantage. </a:t>
            </a:r>
            <a:r>
              <a:rPr lang="en-US" sz="2400" dirty="0"/>
              <a:t>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a:t>
            </a:r>
            <a:r>
              <a:rPr lang="en-US" dirty="0"/>
              <a:t> </a:t>
            </a:r>
          </a:p>
          <a:p>
            <a:pPr marL="0" indent="0">
              <a:buNone/>
            </a:pPr>
            <a:endParaRPr lang="en-US" sz="900" dirty="0"/>
          </a:p>
          <a:p>
            <a:pPr marL="0" indent="0">
              <a:buNone/>
            </a:pPr>
            <a:r>
              <a:rPr lang="en-US" sz="2400" i="0" dirty="0">
                <a:effectLst/>
                <a:latin typeface="Calibri"/>
                <a:ea typeface="Calibri"/>
                <a:cs typeface="Calibri"/>
              </a:rPr>
              <a:t>-U.S. Department of Health &amp; Human Services. Healthy People 2030.</a:t>
            </a:r>
            <a:endParaRPr lang="en-US" sz="2400" dirty="0">
              <a:latin typeface="Calibri"/>
              <a:ea typeface="Calibri"/>
              <a:cs typeface="Calibri"/>
            </a:endParaRP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72074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Health Disparity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533400" y="1378226"/>
            <a:ext cx="10515600" cy="3646460"/>
          </a:xfrm>
        </p:spPr>
        <p:txBody>
          <a:bodyPr/>
          <a:lstStyle/>
          <a:p>
            <a:pPr marL="0" indent="0">
              <a:buNone/>
            </a:pPr>
            <a:r>
              <a:rPr lang="en-US" dirty="0"/>
              <a:t>Across marginalized communities, health inequities are experienced in healthcare access, quality, and outcomes.</a:t>
            </a:r>
          </a:p>
          <a:p>
            <a:pPr marL="0" indent="0">
              <a:buNone/>
            </a:pPr>
            <a:endParaRPr lang="en-US" sz="800" dirty="0"/>
          </a:p>
          <a:p>
            <a:r>
              <a:rPr lang="en-US" dirty="0"/>
              <a:t>Economically Disadvantaged </a:t>
            </a:r>
          </a:p>
          <a:p>
            <a:r>
              <a:rPr lang="en-US" dirty="0"/>
              <a:t>Gender </a:t>
            </a:r>
          </a:p>
          <a:p>
            <a:r>
              <a:rPr lang="en-US" dirty="0"/>
              <a:t>LGBTQIA+   </a:t>
            </a:r>
          </a:p>
          <a:p>
            <a:r>
              <a:rPr lang="en-US" dirty="0"/>
              <a:t>Rural  </a:t>
            </a:r>
          </a:p>
          <a:p>
            <a:r>
              <a:rPr lang="en-US" dirty="0"/>
              <a:t>Racial and Ethnic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238617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Substance Use and Co-Occurring Conditions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pic>
        <p:nvPicPr>
          <p:cNvPr id="10" name="_Radar Chart Graph">
            <a:hlinkClick r:id="" action="ppaction://media"/>
            <a:extLst>
              <a:ext uri="{FF2B5EF4-FFF2-40B4-BE49-F238E27FC236}">
                <a16:creationId xmlns:a16="http://schemas.microsoft.com/office/drawing/2014/main" id="{46D8A7E6-FD27-0361-5ACB-7463E06AF3D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435291" y="1105369"/>
            <a:ext cx="6165818" cy="4623860"/>
          </a:xfrm>
        </p:spPr>
      </p:pic>
    </p:spTree>
    <p:extLst>
      <p:ext uri="{BB962C8B-B14F-4D97-AF65-F5344CB8AC3E}">
        <p14:creationId xmlns:p14="http://schemas.microsoft.com/office/powerpoint/2010/main" val="18074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Placeholder 3">
            <a:extLst>
              <a:ext uri="{FF2B5EF4-FFF2-40B4-BE49-F238E27FC236}">
                <a16:creationId xmlns:a16="http://schemas.microsoft.com/office/drawing/2014/main" id="{CD83F8C4-627E-F9D6-99F5-FC37A1F58399}"/>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Pennsylvania State of Health Equity Report </a:t>
            </a:r>
          </a:p>
        </p:txBody>
      </p:sp>
      <p:sp>
        <p:nvSpPr>
          <p:cNvPr id="9" name="Rectangle 5">
            <a:extLst>
              <a:ext uri="{FF2B5EF4-FFF2-40B4-BE49-F238E27FC236}">
                <a16:creationId xmlns:a16="http://schemas.microsoft.com/office/drawing/2014/main" id="{3D90EFCC-F241-703F-FF20-1F55ECE73EB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FACCFF2A-A598-981E-E784-C3F9ACBF3AD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A green and yellow map with text&#10;&#10;Description automatically generated">
            <a:extLst>
              <a:ext uri="{FF2B5EF4-FFF2-40B4-BE49-F238E27FC236}">
                <a16:creationId xmlns:a16="http://schemas.microsoft.com/office/drawing/2014/main" id="{95F85FD8-4F5E-D56F-010A-BACF030A16BD}"/>
              </a:ext>
            </a:extLst>
          </p:cNvPr>
          <p:cNvPicPr>
            <a:picLocks noChangeAspect="1"/>
          </p:cNvPicPr>
          <p:nvPr/>
        </p:nvPicPr>
        <p:blipFill rotWithShape="1">
          <a:blip r:embed="rId3"/>
          <a:srcRect l="2100" t="20090" r="2100" b="18222"/>
          <a:stretch/>
        </p:blipFill>
        <p:spPr>
          <a:xfrm>
            <a:off x="256032" y="1377696"/>
            <a:ext cx="11679936" cy="4230619"/>
          </a:xfrm>
          <a:prstGeom prst="rect">
            <a:avLst/>
          </a:prstGeom>
        </p:spPr>
      </p:pic>
    </p:spTree>
    <p:extLst>
      <p:ext uri="{BB962C8B-B14F-4D97-AF65-F5344CB8AC3E}">
        <p14:creationId xmlns:p14="http://schemas.microsoft.com/office/powerpoint/2010/main" val="2249696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Health Equity</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p:txBody>
          <a:bodyPr lIns="91440" tIns="45720" rIns="91440" bIns="45720" anchor="t">
            <a:noAutofit/>
          </a:bodyPr>
          <a:lstStyle/>
          <a:p>
            <a:r>
              <a:rPr lang="en-US" sz="2200" b="0" i="0" dirty="0">
                <a:effectLst/>
                <a:latin typeface="Calibri"/>
                <a:ea typeface="Calibri"/>
                <a:cs typeface="Calibri"/>
              </a:rPr>
              <a:t>Healthy People 2030 defines </a:t>
            </a:r>
            <a:r>
              <a:rPr lang="en-US" sz="2200" b="1" i="0" dirty="0">
                <a:effectLst/>
                <a:latin typeface="Calibri"/>
                <a:ea typeface="Calibri"/>
                <a:cs typeface="Calibri"/>
              </a:rPr>
              <a:t>health equity</a:t>
            </a:r>
            <a:r>
              <a:rPr lang="en-US" sz="2200" b="0" i="0" dirty="0">
                <a:effectLst/>
                <a:latin typeface="Calibri"/>
                <a:ea typeface="Calibri"/>
                <a:cs typeface="Calibri"/>
              </a:rPr>
              <a:t> as “the attainment of the highest level of health for all people. Achieving health equity requires valuing everyone equally with focused and ongoing societal efforts to address avoidable inequalities, historical and contemporary injustices, and the elimination of health and health care disparities.”-Healthy People 2030 </a:t>
            </a:r>
          </a:p>
          <a:p>
            <a:endParaRPr lang="en-US" sz="2200" b="0" i="0" dirty="0">
              <a:effectLst/>
              <a:latin typeface="Calibri" panose="020F0502020204030204" pitchFamily="34" charset="0"/>
              <a:ea typeface="Calibri"/>
              <a:cs typeface="Calibri"/>
            </a:endParaRPr>
          </a:p>
          <a:p>
            <a:r>
              <a:rPr lang="en-US" sz="2200" b="1" i="0" dirty="0">
                <a:effectLst/>
                <a:latin typeface="Calibri"/>
                <a:ea typeface="Calibri"/>
                <a:cs typeface="Calibri"/>
              </a:rPr>
              <a:t>Health equity</a:t>
            </a:r>
            <a:r>
              <a:rPr lang="en-US" sz="2200" b="0" i="0" dirty="0">
                <a:effectLst/>
                <a:latin typeface="Calibri"/>
                <a:ea typeface="Calibri"/>
                <a:cs typeface="Calibri"/>
              </a:rPr>
              <a:t> is the state in which everyone has a fair and just opportunity to attain their highest level of health. Achieving this requires focused and ongoing societal efforts to address historical and contemporary injustices; overcome economic, social, and other obstacles to health and healthcare; and eliminate preventable health disparities. -CDC  </a:t>
            </a:r>
            <a:endParaRPr lang="en-US" sz="2200" dirty="0">
              <a:latin typeface="Calibri"/>
              <a:ea typeface="Calibri"/>
              <a:cs typeface="Calibri"/>
            </a:endParaRP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56460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2A87C2-91F0-43F6-AE20-B7FB1B2AFE07}"/>
              </a:ext>
            </a:extLst>
          </p:cNvPr>
          <p:cNvSpPr>
            <a:spLocks noGrp="1"/>
          </p:cNvSpPr>
          <p:nvPr>
            <p:ph idx="1"/>
          </p:nvPr>
        </p:nvSpPr>
        <p:spPr>
          <a:xfrm>
            <a:off x="842888" y="1690409"/>
            <a:ext cx="10665410" cy="3643209"/>
          </a:xfrm>
        </p:spPr>
        <p:txBody>
          <a:bodyPr lIns="91359" tIns="45679" rIns="91359" bIns="45679" anchor="t">
            <a:noAutofit/>
          </a:bodyPr>
          <a:lstStyle/>
          <a:p>
            <a:pPr marL="227965" indent="-227965"/>
            <a:r>
              <a:rPr lang="en-US" sz="2150"/>
              <a:t>Everyone on every Program Evaluation and Research Unit (PERU) webinar is </a:t>
            </a:r>
            <a:r>
              <a:rPr lang="en-US" sz="2150" b="1"/>
              <a:t>valued</a:t>
            </a:r>
            <a:r>
              <a:rPr lang="en-US" sz="2150"/>
              <a:t>. Everyone has an expectation of </a:t>
            </a:r>
            <a:r>
              <a:rPr lang="en-US" sz="2150" b="1"/>
              <a:t>mutual, positive regard </a:t>
            </a:r>
            <a:r>
              <a:rPr lang="en-US" sz="2150"/>
              <a:t>for everyone else that respects the </a:t>
            </a:r>
            <a:r>
              <a:rPr lang="en-US" sz="2150" b="1"/>
              <a:t>diversity </a:t>
            </a:r>
            <a:r>
              <a:rPr lang="en-US" sz="2150"/>
              <a:t>of everyone on the webinar. </a:t>
            </a:r>
          </a:p>
          <a:p>
            <a:pPr marL="227965" lvl="0" indent="-227965">
              <a:buClr>
                <a:srgbClr val="003594"/>
              </a:buClr>
            </a:pPr>
            <a:r>
              <a:rPr lang="en-US" sz="2150"/>
              <a:t>We operate from a </a:t>
            </a:r>
            <a:r>
              <a:rPr lang="en-US" sz="2150" b="1"/>
              <a:t>strength-based, empathetic, and supportive</a:t>
            </a:r>
            <a:r>
              <a:rPr lang="en-US" sz="2150"/>
              <a:t> framework – with the people we serve, and with each other on PERU webinars.</a:t>
            </a:r>
            <a:endParaRPr lang="en-US" sz="2150">
              <a:cs typeface="Calibri"/>
            </a:endParaRPr>
          </a:p>
          <a:p>
            <a:pPr marL="227965" lvl="0" indent="-227965">
              <a:buClr>
                <a:srgbClr val="003594"/>
              </a:buClr>
            </a:pPr>
            <a:r>
              <a:rPr lang="en-US" sz="2150"/>
              <a:t>We encourage the use of </a:t>
            </a:r>
            <a:r>
              <a:rPr lang="en-US" sz="2150" b="1"/>
              <a:t>affirming language </a:t>
            </a:r>
            <a:r>
              <a:rPr lang="en-US" sz="2150"/>
              <a:t>that is not discriminatory or stigmatizing.</a:t>
            </a:r>
            <a:endParaRPr lang="en-US" sz="2150">
              <a:cs typeface="Calibri"/>
            </a:endParaRPr>
          </a:p>
          <a:p>
            <a:pPr marL="227965" indent="-227965">
              <a:buClr>
                <a:srgbClr val="003594"/>
              </a:buClr>
            </a:pPr>
            <a:r>
              <a:rPr lang="en-US" sz="2150"/>
              <a:t>We treat others as </a:t>
            </a:r>
            <a:r>
              <a:rPr lang="en-US" sz="2150" b="1"/>
              <a:t>they</a:t>
            </a:r>
            <a:r>
              <a:rPr lang="en-US" sz="2150"/>
              <a:t> would like to be treated and, therefore, avoid argumentative, disruptive, and/or aggressive language.</a:t>
            </a:r>
            <a:endParaRPr lang="en-US" sz="2150">
              <a:cs typeface="Calibri"/>
            </a:endParaRPr>
          </a:p>
          <a:p>
            <a:pPr marL="227965" lvl="0" indent="-227965"/>
            <a:endParaRPr lang="en-US" sz="2199">
              <a:cs typeface="Calibri"/>
            </a:endParaRPr>
          </a:p>
          <a:p>
            <a:pPr marL="227965" indent="-227965"/>
            <a:endParaRPr lang="en-US" sz="2199">
              <a:cs typeface="Calibri"/>
            </a:endParaRPr>
          </a:p>
        </p:txBody>
      </p:sp>
      <p:sp>
        <p:nvSpPr>
          <p:cNvPr id="5" name="Text Placeholder 4">
            <a:extLst>
              <a:ext uri="{FF2B5EF4-FFF2-40B4-BE49-F238E27FC236}">
                <a16:creationId xmlns:a16="http://schemas.microsoft.com/office/drawing/2014/main" id="{116EFEF0-BE92-40C4-8A32-D03838065FC0}"/>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FCF528DE-7838-46C0-9C7E-0A748FBEBC2C}"/>
              </a:ext>
            </a:extLst>
          </p:cNvPr>
          <p:cNvSpPr>
            <a:spLocks noGrp="1"/>
          </p:cNvSpPr>
          <p:nvPr>
            <p:ph type="title"/>
          </p:nvPr>
        </p:nvSpPr>
        <p:spPr/>
        <p:txBody>
          <a:bodyPr/>
          <a:lstStyle/>
          <a:p>
            <a:r>
              <a:rPr lang="en-US" sz="3500"/>
              <a:t>Mutual Agreement </a:t>
            </a:r>
            <a:endParaRPr lang="en-US" sz="3500">
              <a:cs typeface="Calibri"/>
            </a:endParaRPr>
          </a:p>
        </p:txBody>
      </p:sp>
    </p:spTree>
    <p:extLst>
      <p:ext uri="{BB962C8B-B14F-4D97-AF65-F5344CB8AC3E}">
        <p14:creationId xmlns:p14="http://schemas.microsoft.com/office/powerpoint/2010/main" val="1391401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838200" y="1605770"/>
            <a:ext cx="7086600" cy="3646460"/>
          </a:xfrm>
        </p:spPr>
        <p:txBody>
          <a:bodyPr lIns="91440" tIns="45720" rIns="91440" bIns="45720" anchor="t">
            <a:normAutofit/>
          </a:bodyPr>
          <a:lstStyle/>
          <a:p>
            <a:pPr marL="0" indent="0">
              <a:lnSpc>
                <a:spcPct val="90000"/>
              </a:lnSpc>
              <a:buNone/>
            </a:pPr>
            <a:r>
              <a:rPr lang="en-US" sz="2200" b="1" dirty="0"/>
              <a:t>Integrated Care is Effective </a:t>
            </a:r>
          </a:p>
          <a:p>
            <a:pPr>
              <a:lnSpc>
                <a:spcPct val="90000"/>
              </a:lnSpc>
            </a:pPr>
            <a:r>
              <a:rPr lang="en-US" sz="2200" dirty="0"/>
              <a:t>Integrated care has demonstrated positive impacts on improving symptom severity for mental health  diagnoses, improved use of coping strategies, improved relapse prevention, increased medication adherence, and improved engagement and retention metrics. </a:t>
            </a:r>
            <a:r>
              <a:rPr lang="en-US" sz="2200" baseline="30000" dirty="0"/>
              <a:t>1,2,5 </a:t>
            </a:r>
            <a:r>
              <a:rPr lang="en-US" sz="2200" dirty="0"/>
              <a:t> </a:t>
            </a:r>
          </a:p>
          <a:p>
            <a:pPr>
              <a:lnSpc>
                <a:spcPct val="90000"/>
              </a:lnSpc>
            </a:pPr>
            <a:r>
              <a:rPr lang="en-US" sz="2200" dirty="0"/>
              <a:t>Additionally, integrated care increases patient satisfaction with care, improves access to care, especially specialty care.</a:t>
            </a:r>
            <a:r>
              <a:rPr lang="en-US" sz="2200" baseline="30000" dirty="0"/>
              <a:t>2,3 </a:t>
            </a:r>
            <a:r>
              <a:rPr lang="en-US" sz="2200" dirty="0"/>
              <a:t> </a:t>
            </a:r>
          </a:p>
          <a:p>
            <a:pPr>
              <a:lnSpc>
                <a:spcPct val="90000"/>
              </a:lnSpc>
            </a:pPr>
            <a:r>
              <a:rPr lang="en-US" sz="2200" dirty="0"/>
              <a:t>It has also been shown to improve physical health and chronic condition management and outcomes.</a:t>
            </a:r>
            <a:r>
              <a:rPr lang="en-US" sz="2200" baseline="30000" dirty="0"/>
              <a:t>4,5</a:t>
            </a:r>
            <a:r>
              <a:rPr lang="en-US" sz="2200" dirty="0"/>
              <a:t> </a:t>
            </a:r>
          </a:p>
        </p:txBody>
      </p:sp>
      <p:sp>
        <p:nvSpPr>
          <p:cNvPr id="11" name="Text Placeholder 2">
            <a:extLst>
              <a:ext uri="{FF2B5EF4-FFF2-40B4-BE49-F238E27FC236}">
                <a16:creationId xmlns:a16="http://schemas.microsoft.com/office/drawing/2014/main" id="{DAAD62E9-4C3F-5984-1477-9B7AD319A231}"/>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Why Integrated Care? </a:t>
            </a:r>
          </a:p>
        </p:txBody>
      </p:sp>
      <p:pic>
        <p:nvPicPr>
          <p:cNvPr id="4" name="Graphic 3" descr="Checkbox Checked with solid fill">
            <a:extLst>
              <a:ext uri="{FF2B5EF4-FFF2-40B4-BE49-F238E27FC236}">
                <a16:creationId xmlns:a16="http://schemas.microsoft.com/office/drawing/2014/main" id="{818214BC-9B20-1A4E-C942-04DE716D62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4989" y="1189383"/>
            <a:ext cx="3227388" cy="3227388"/>
          </a:xfrm>
          <a:prstGeom prst="rect">
            <a:avLst/>
          </a:prstGeom>
        </p:spPr>
      </p:pic>
    </p:spTree>
    <p:extLst>
      <p:ext uri="{BB962C8B-B14F-4D97-AF65-F5344CB8AC3E}">
        <p14:creationId xmlns:p14="http://schemas.microsoft.com/office/powerpoint/2010/main" val="1957994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838200" y="1694980"/>
            <a:ext cx="7086600" cy="3646460"/>
          </a:xfrm>
        </p:spPr>
        <p:txBody>
          <a:bodyPr>
            <a:normAutofit/>
          </a:bodyPr>
          <a:lstStyle/>
          <a:p>
            <a:pPr marL="0" indent="0">
              <a:lnSpc>
                <a:spcPct val="90000"/>
              </a:lnSpc>
              <a:buNone/>
            </a:pPr>
            <a:r>
              <a:rPr lang="en-US" sz="2200" b="1" dirty="0"/>
              <a:t>Proven benefits for marginalized communities </a:t>
            </a:r>
            <a:endParaRPr lang="en-US" sz="2200" dirty="0"/>
          </a:p>
          <a:p>
            <a:pPr>
              <a:lnSpc>
                <a:spcPct val="90000"/>
              </a:lnSpc>
            </a:pPr>
            <a:r>
              <a:rPr lang="en-US" sz="2200" dirty="0" err="1"/>
              <a:t>Latinix</a:t>
            </a:r>
            <a:r>
              <a:rPr lang="en-US" sz="2200" dirty="0"/>
              <a:t> Populations </a:t>
            </a:r>
          </a:p>
          <a:p>
            <a:pPr>
              <a:lnSpc>
                <a:spcPct val="90000"/>
              </a:lnSpc>
            </a:pPr>
            <a:r>
              <a:rPr lang="en-US" sz="2200" dirty="0"/>
              <a:t>Black/African-American Populations  </a:t>
            </a:r>
          </a:p>
          <a:p>
            <a:pPr>
              <a:lnSpc>
                <a:spcPct val="90000"/>
              </a:lnSpc>
            </a:pPr>
            <a:r>
              <a:rPr lang="en-US" sz="2200" dirty="0"/>
              <a:t>Rural Populations  </a:t>
            </a:r>
          </a:p>
        </p:txBody>
      </p:sp>
      <p:sp>
        <p:nvSpPr>
          <p:cNvPr id="11" name="Text Placeholder 2">
            <a:extLst>
              <a:ext uri="{FF2B5EF4-FFF2-40B4-BE49-F238E27FC236}">
                <a16:creationId xmlns:a16="http://schemas.microsoft.com/office/drawing/2014/main" id="{DAAD62E9-4C3F-5984-1477-9B7AD319A231}"/>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Why Integrated Care? </a:t>
            </a:r>
          </a:p>
        </p:txBody>
      </p:sp>
      <p:pic>
        <p:nvPicPr>
          <p:cNvPr id="4" name="Graphic 3" descr="Checkbox Checked with solid fill">
            <a:extLst>
              <a:ext uri="{FF2B5EF4-FFF2-40B4-BE49-F238E27FC236}">
                <a16:creationId xmlns:a16="http://schemas.microsoft.com/office/drawing/2014/main" id="{818214BC-9B20-1A4E-C942-04DE716D62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4989" y="1189383"/>
            <a:ext cx="3227388" cy="3227388"/>
          </a:xfrm>
          <a:prstGeom prst="rect">
            <a:avLst/>
          </a:prstGeom>
        </p:spPr>
      </p:pic>
    </p:spTree>
    <p:extLst>
      <p:ext uri="{BB962C8B-B14F-4D97-AF65-F5344CB8AC3E}">
        <p14:creationId xmlns:p14="http://schemas.microsoft.com/office/powerpoint/2010/main" val="350569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838200" y="1605770"/>
            <a:ext cx="7086600" cy="3646460"/>
          </a:xfrm>
        </p:spPr>
        <p:txBody>
          <a:bodyPr lIns="91440" tIns="45720" rIns="91440" bIns="45720" anchor="t">
            <a:normAutofit fontScale="92500"/>
          </a:bodyPr>
          <a:lstStyle/>
          <a:p>
            <a:pPr marL="0" indent="0">
              <a:lnSpc>
                <a:spcPct val="90000"/>
              </a:lnSpc>
              <a:buNone/>
            </a:pPr>
            <a:r>
              <a:rPr lang="en-US" sz="2200" b="1" dirty="0"/>
              <a:t>Proven Benefits for Individuals That Use Opioids </a:t>
            </a:r>
          </a:p>
          <a:p>
            <a:pPr algn="l" rtl="0" fontAlgn="base">
              <a:buFont typeface="Arial" panose="020B0604020202020204" pitchFamily="34" charset="0"/>
              <a:buChar char="•"/>
            </a:pPr>
            <a:r>
              <a:rPr lang="en-US" sz="2200" b="0" i="0" dirty="0">
                <a:effectLst/>
              </a:rPr>
              <a:t>The primary care behavioral health model (PCBH), has been found to increase treatment capacity and expand OUD treatment uptake in primary care settings.</a:t>
            </a:r>
            <a:r>
              <a:rPr lang="en-US" sz="2200" b="0" i="0" baseline="30000" dirty="0">
                <a:effectLst/>
              </a:rPr>
              <a:t>1 </a:t>
            </a:r>
            <a:r>
              <a:rPr lang="en-US" sz="2200" b="0" i="0" dirty="0">
                <a:effectLst/>
              </a:rPr>
              <a:t> </a:t>
            </a:r>
          </a:p>
          <a:p>
            <a:pPr algn="l" rtl="0" fontAlgn="base">
              <a:buFont typeface="Arial" panose="020B0604020202020204" pitchFamily="34" charset="0"/>
              <a:buChar char="•"/>
            </a:pPr>
            <a:r>
              <a:rPr lang="en-US" sz="2200" b="0" i="0" dirty="0">
                <a:effectLst/>
              </a:rPr>
              <a:t>The integration of primary care and behavioral health in the treatment of substance use disorder has been shown to </a:t>
            </a:r>
          </a:p>
          <a:p>
            <a:pPr lvl="1" fontAlgn="base">
              <a:buFont typeface="Courier New" panose="020B0604020202020204" pitchFamily="34" charset="0"/>
              <a:buChar char="o"/>
            </a:pPr>
            <a:r>
              <a:rPr lang="en-US" sz="2200" dirty="0"/>
              <a:t>Promote </a:t>
            </a:r>
            <a:r>
              <a:rPr lang="en-US" sz="2200" b="0" i="0" dirty="0">
                <a:effectLst/>
              </a:rPr>
              <a:t>earlier intervention and treatment</a:t>
            </a:r>
            <a:r>
              <a:rPr lang="en-US" sz="2200" b="0" i="0" baseline="30000" dirty="0">
                <a:effectLst/>
              </a:rPr>
              <a:t>2,3</a:t>
            </a:r>
            <a:endParaRPr lang="en-US" sz="2200" b="0" i="0" dirty="0">
              <a:effectLst/>
              <a:ea typeface="Calibri" panose="020F0502020204030204"/>
              <a:cs typeface="Calibri" panose="020F0502020204030204"/>
            </a:endParaRPr>
          </a:p>
          <a:p>
            <a:pPr lvl="1" fontAlgn="base">
              <a:buFont typeface="Courier New" panose="020B0604020202020204" pitchFamily="34" charset="0"/>
              <a:buChar char="o"/>
            </a:pPr>
            <a:r>
              <a:rPr lang="en-US" sz="2200" b="0" i="0" dirty="0">
                <a:effectLst/>
              </a:rPr>
              <a:t>mitigate the physical damage caused by substance abuse</a:t>
            </a:r>
            <a:r>
              <a:rPr lang="en-US" sz="2200" b="0" i="0" baseline="30000" dirty="0">
                <a:effectLst/>
              </a:rPr>
              <a:t>4,5</a:t>
            </a:r>
            <a:r>
              <a:rPr lang="en-US" sz="2200" b="0" i="0" dirty="0">
                <a:effectLst/>
              </a:rPr>
              <a:t> </a:t>
            </a:r>
            <a:endParaRPr lang="en-US" sz="2200" b="0" i="0" dirty="0">
              <a:effectLst/>
              <a:ea typeface="Calibri" panose="020F0502020204030204"/>
              <a:cs typeface="Calibri" panose="020F0502020204030204"/>
            </a:endParaRPr>
          </a:p>
          <a:p>
            <a:pPr lvl="1" fontAlgn="base">
              <a:buFont typeface="Courier New" panose="020B0604020202020204" pitchFamily="34" charset="0"/>
              <a:buChar char="o"/>
            </a:pPr>
            <a:r>
              <a:rPr lang="en-US" sz="2200" b="0" i="0" dirty="0">
                <a:effectLst/>
              </a:rPr>
              <a:t>and improve overall treatment outcomes</a:t>
            </a:r>
            <a:r>
              <a:rPr lang="en-US" sz="2200" b="0" i="0" baseline="30000" dirty="0">
                <a:effectLst/>
              </a:rPr>
              <a:t>,4,5</a:t>
            </a:r>
            <a:r>
              <a:rPr lang="en-US" sz="2200" b="0" i="0" dirty="0">
                <a:effectLst/>
              </a:rPr>
              <a:t> </a:t>
            </a:r>
            <a:endParaRPr lang="en-US" sz="2200" b="0" i="0" dirty="0">
              <a:effectLst/>
              <a:ea typeface="Calibri" panose="020F0502020204030204"/>
              <a:cs typeface="Calibri" panose="020F0502020204030204"/>
            </a:endParaRPr>
          </a:p>
        </p:txBody>
      </p:sp>
      <p:sp>
        <p:nvSpPr>
          <p:cNvPr id="11" name="Text Placeholder 2">
            <a:extLst>
              <a:ext uri="{FF2B5EF4-FFF2-40B4-BE49-F238E27FC236}">
                <a16:creationId xmlns:a16="http://schemas.microsoft.com/office/drawing/2014/main" id="{DAAD62E9-4C3F-5984-1477-9B7AD319A231}"/>
              </a:ext>
            </a:extLst>
          </p:cNvPr>
          <p:cNvSpPr>
            <a:spLocks noGrp="1"/>
          </p:cNvSpPr>
          <p:nvPr>
            <p:ph type="body" sz="quarter" idx="10"/>
          </p:nvPr>
        </p:nvSpPr>
        <p:spPr>
          <a:xfrm>
            <a:off x="0" y="6425120"/>
            <a:ext cx="3657600" cy="404812"/>
          </a:xfrm>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8200" y="641134"/>
            <a:ext cx="10515600" cy="928470"/>
          </a:xfrm>
        </p:spPr>
        <p:txBody>
          <a:bodyPr anchor="t">
            <a:normAutofit/>
          </a:bodyPr>
          <a:lstStyle/>
          <a:p>
            <a:r>
              <a:rPr lang="en-US" dirty="0"/>
              <a:t>Why Integrated Care? </a:t>
            </a:r>
          </a:p>
        </p:txBody>
      </p:sp>
      <p:pic>
        <p:nvPicPr>
          <p:cNvPr id="4" name="Graphic 3" descr="Checkbox Checked with solid fill">
            <a:extLst>
              <a:ext uri="{FF2B5EF4-FFF2-40B4-BE49-F238E27FC236}">
                <a16:creationId xmlns:a16="http://schemas.microsoft.com/office/drawing/2014/main" id="{818214BC-9B20-1A4E-C942-04DE716D62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4989" y="1189383"/>
            <a:ext cx="3227388" cy="3227388"/>
          </a:xfrm>
          <a:prstGeom prst="rect">
            <a:avLst/>
          </a:prstGeom>
        </p:spPr>
      </p:pic>
    </p:spTree>
    <p:extLst>
      <p:ext uri="{BB962C8B-B14F-4D97-AF65-F5344CB8AC3E}">
        <p14:creationId xmlns:p14="http://schemas.microsoft.com/office/powerpoint/2010/main" val="3106986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Key Takeaways </a:t>
            </a:r>
          </a:p>
        </p:txBody>
      </p:sp>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p:txBody>
          <a:bodyPr/>
          <a:lstStyle/>
          <a:p>
            <a:r>
              <a:rPr lang="en-US" sz="2400" dirty="0"/>
              <a:t>Whole-person care management requires looking at all factors that influence wellness, </a:t>
            </a:r>
            <a:r>
              <a:rPr lang="en-US" sz="2400" b="1" dirty="0"/>
              <a:t>all health is health</a:t>
            </a:r>
            <a:r>
              <a:rPr lang="en-US" sz="2400" dirty="0"/>
              <a:t>.  </a:t>
            </a:r>
          </a:p>
          <a:p>
            <a:r>
              <a:rPr lang="en-US" sz="2400" dirty="0"/>
              <a:t>Successful integrated care has showcased promising impacts for patient outcomes, satisfaction, and COE system functioning.  </a:t>
            </a:r>
          </a:p>
          <a:p>
            <a:r>
              <a:rPr lang="en-US" sz="2400" dirty="0"/>
              <a:t>Many disparities exist in healthcare that </a:t>
            </a:r>
            <a:r>
              <a:rPr lang="en-US" sz="2400" b="1" dirty="0"/>
              <a:t>overlap with our COE priority populations. </a:t>
            </a:r>
            <a:r>
              <a:rPr lang="en-US" sz="2400" dirty="0"/>
              <a:t>Integrated care can be a powerful tool to help address these inequities.  </a:t>
            </a:r>
          </a:p>
          <a:p>
            <a:r>
              <a:rPr lang="en-US" sz="2400" dirty="0"/>
              <a:t>There are various pathways for integration</a:t>
            </a:r>
            <a:r>
              <a:rPr lang="en-US" dirty="0"/>
              <a:t>.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261543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nowy mountain with high winds">
            <a:extLst>
              <a:ext uri="{FF2B5EF4-FFF2-40B4-BE49-F238E27FC236}">
                <a16:creationId xmlns:a16="http://schemas.microsoft.com/office/drawing/2014/main" id="{B5E76583-A042-D041-1BE7-766E315BAC24}"/>
              </a:ext>
            </a:extLst>
          </p:cNvPr>
          <p:cNvPicPr>
            <a:picLocks noChangeAspect="1"/>
          </p:cNvPicPr>
          <p:nvPr/>
        </p:nvPicPr>
        <p:blipFill>
          <a:blip r:embed="rId3"/>
          <a:stretch>
            <a:fillRect/>
          </a:stretch>
        </p:blipFill>
        <p:spPr>
          <a:xfrm>
            <a:off x="0" y="461410"/>
            <a:ext cx="12192000" cy="5351561"/>
          </a:xfrm>
          <a:prstGeom prst="rect">
            <a:avLst/>
          </a:prstGeom>
        </p:spPr>
      </p:pic>
      <p:sp>
        <p:nvSpPr>
          <p:cNvPr id="4" name="Text Placeholder 3" descr="Citation">
            <a:extLst>
              <a:ext uri="{FF2B5EF4-FFF2-40B4-BE49-F238E27FC236}">
                <a16:creationId xmlns:a16="http://schemas.microsoft.com/office/drawing/2014/main" id="{9FE5619B-BA9D-4AF6-9043-CBFA87C3E5F0}"/>
              </a:ext>
            </a:extLst>
          </p:cNvPr>
          <p:cNvSpPr>
            <a:spLocks noGrp="1"/>
          </p:cNvSpPr>
          <p:nvPr>
            <p:ph type="body" sz="quarter" idx="10"/>
          </p:nvPr>
        </p:nvSpPr>
        <p:spPr/>
        <p:txBody>
          <a:bodyPr/>
          <a:lstStyle/>
          <a:p>
            <a:endParaRPr lang="en-US"/>
          </a:p>
        </p:txBody>
      </p:sp>
      <p:sp>
        <p:nvSpPr>
          <p:cNvPr id="2" name="TextBox 1">
            <a:extLst>
              <a:ext uri="{FF2B5EF4-FFF2-40B4-BE49-F238E27FC236}">
                <a16:creationId xmlns:a16="http://schemas.microsoft.com/office/drawing/2014/main" id="{0CA01C99-72A1-07DC-F384-4FDACB5BDB0E}"/>
              </a:ext>
            </a:extLst>
          </p:cNvPr>
          <p:cNvSpPr txBox="1"/>
          <p:nvPr/>
        </p:nvSpPr>
        <p:spPr>
          <a:xfrm>
            <a:off x="1011729" y="461410"/>
            <a:ext cx="910424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spc="278" dirty="0">
                <a:solidFill>
                  <a:srgbClr val="FFB81C"/>
                </a:solidFill>
                <a:latin typeface="Gotham Bold" panose="020B0604020202020204" charset="0"/>
                <a:cs typeface="Gotham Bold" panose="020B0604020202020204" charset="0"/>
              </a:rPr>
              <a:t>Questions? </a:t>
            </a:r>
            <a:endParaRPr lang="en-US" sz="6600" b="1" spc="278" dirty="0">
              <a:solidFill>
                <a:srgbClr val="FFB81C"/>
              </a:solidFill>
              <a:latin typeface="Gotham Bold" panose="020B0604020202020204" charset="0"/>
              <a:cs typeface="Gotham Bold" panose="020B0604020202020204" charset="0"/>
            </a:endParaRPr>
          </a:p>
        </p:txBody>
      </p:sp>
      <p:pic>
        <p:nvPicPr>
          <p:cNvPr id="6" name="Picture 5">
            <a:extLst>
              <a:ext uri="{FF2B5EF4-FFF2-40B4-BE49-F238E27FC236}">
                <a16:creationId xmlns:a16="http://schemas.microsoft.com/office/drawing/2014/main" id="{03AF0BF4-2340-AA3C-410B-5742D2FD3BA7}"/>
              </a:ext>
            </a:extLst>
          </p:cNvPr>
          <p:cNvPicPr>
            <a:picLocks noChangeAspect="1"/>
          </p:cNvPicPr>
          <p:nvPr/>
        </p:nvPicPr>
        <p:blipFill>
          <a:blip r:embed="rId4"/>
          <a:stretch>
            <a:fillRect/>
          </a:stretch>
        </p:blipFill>
        <p:spPr>
          <a:xfrm>
            <a:off x="-181611" y="1477073"/>
            <a:ext cx="3657917" cy="402371"/>
          </a:xfrm>
          <a:prstGeom prst="rect">
            <a:avLst/>
          </a:prstGeom>
        </p:spPr>
      </p:pic>
    </p:spTree>
    <p:extLst>
      <p:ext uri="{BB962C8B-B14F-4D97-AF65-F5344CB8AC3E}">
        <p14:creationId xmlns:p14="http://schemas.microsoft.com/office/powerpoint/2010/main" val="2665018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772886" y="1352955"/>
            <a:ext cx="10515600" cy="3646460"/>
          </a:xfrm>
        </p:spPr>
        <p:txBody>
          <a:bodyPr/>
          <a:lstStyle/>
          <a:p>
            <a:r>
              <a:rPr lang="en-US" sz="1600" dirty="0"/>
              <a:t>American Psychological Association. (2023, November). Stress in America 2023: A nation recovering from collective trauma. https://www.apa.org/news/press/releases/stress/2023/collective-trauma-recovery  </a:t>
            </a:r>
          </a:p>
          <a:p>
            <a:r>
              <a:rPr lang="en-US" sz="1600" dirty="0" err="1"/>
              <a:t>Beieler</a:t>
            </a:r>
            <a:r>
              <a:rPr lang="en-US" sz="1600" dirty="0"/>
              <a:t>, A. M., Klein, J. W., </a:t>
            </a:r>
            <a:r>
              <a:rPr lang="en-US" sz="1600" dirty="0" err="1"/>
              <a:t>Bhatraju</a:t>
            </a:r>
            <a:r>
              <a:rPr lang="en-US" sz="1600" dirty="0"/>
              <a:t>, E., Iles-Shih, M., </a:t>
            </a:r>
            <a:r>
              <a:rPr lang="en-US" sz="1600" dirty="0" err="1"/>
              <a:t>Enzian</a:t>
            </a:r>
            <a:r>
              <a:rPr lang="en-US" sz="1600" dirty="0"/>
              <a:t>, L., &amp; </a:t>
            </a:r>
            <a:r>
              <a:rPr lang="en-US" sz="1600" dirty="0" err="1"/>
              <a:t>Dhanireddy</a:t>
            </a:r>
            <a:r>
              <a:rPr lang="en-US" sz="1600" dirty="0"/>
              <a:t>, S. (2021). Evaluation of Bundled Interventions for Patients With Opioid Use Disorder Experiencing Homelessness Receiving Extended Antibiotics for Severe Infection. Open forum infectious diseases, 8(6), ofab285. https://doi.org/10.1093/ofid/ofab285  </a:t>
            </a:r>
          </a:p>
          <a:p>
            <a:r>
              <a:rPr lang="en-US" sz="1600" dirty="0"/>
              <a:t>Berge, J. M., Trump, L., Trudeau, S., </a:t>
            </a:r>
            <a:r>
              <a:rPr lang="en-US" sz="1600" dirty="0" err="1"/>
              <a:t>Utržan</a:t>
            </a:r>
            <a:r>
              <a:rPr lang="en-US" sz="1600" dirty="0"/>
              <a:t>, D. S., </a:t>
            </a:r>
            <a:r>
              <a:rPr lang="en-US" sz="1600" dirty="0" err="1"/>
              <a:t>Mandrich</a:t>
            </a:r>
            <a:r>
              <a:rPr lang="en-US" sz="1600" dirty="0"/>
              <a:t>, M., </a:t>
            </a:r>
            <a:r>
              <a:rPr lang="en-US" sz="1600" dirty="0" err="1"/>
              <a:t>Slattengren</a:t>
            </a:r>
            <a:r>
              <a:rPr lang="en-US" sz="1600" dirty="0"/>
              <a:t>, A., </a:t>
            </a:r>
            <a:r>
              <a:rPr lang="en-US" sz="1600" dirty="0" err="1"/>
              <a:t>Nissly</a:t>
            </a:r>
            <a:r>
              <a:rPr lang="en-US" sz="1600" dirty="0"/>
              <a:t>, T., Miller, L., Baird, M., Coleman, E., &amp; </a:t>
            </a:r>
            <a:r>
              <a:rPr lang="en-US" sz="1600" dirty="0" err="1"/>
              <a:t>Wootten</a:t>
            </a:r>
            <a:r>
              <a:rPr lang="en-US" sz="1600" dirty="0"/>
              <a:t>, M. (2017). Integrated care clinic: Creating enhanced clinical pathways for integrated behavioral health care in a family medicine residency clinic serving a low-income, minority population. Families, Systems, &amp; Health, 35(3), 283–294. https://doi.org/10.1037/fsh0000285  </a:t>
            </a:r>
          </a:p>
          <a:p>
            <a:r>
              <a:rPr lang="en-US" sz="1600" dirty="0"/>
              <a:t>Bridges, A. J., </a:t>
            </a:r>
            <a:r>
              <a:rPr lang="en-US" sz="1600" dirty="0" err="1"/>
              <a:t>Andrews,Arthur</a:t>
            </a:r>
            <a:r>
              <a:rPr lang="en-US" sz="1600" dirty="0"/>
              <a:t> R., I.,II, Villalobos, B. T., Pastrana, F. A., Cavell, T. A., &amp; Gomez, D. (2014). Does integrated behavioral health care reduce mental health disparities for Latinos? initial findings. Journal of Latinx Psychology, 2(1), 37-53. </a:t>
            </a:r>
            <a:r>
              <a:rPr lang="en-US" sz="1600" dirty="0" err="1"/>
              <a:t>doi:https</a:t>
            </a:r>
            <a:r>
              <a:rPr lang="en-US" sz="1600" dirty="0"/>
              <a:t>://doi-org.fgul.idm.oclc.org/10.1037/lat0000009 </a:t>
            </a:r>
          </a:p>
          <a:p>
            <a:r>
              <a:rPr lang="en-US" sz="1600" dirty="0"/>
              <a:t>Brooklyn, J. R., &amp; </a:t>
            </a:r>
            <a:r>
              <a:rPr lang="en-US" sz="1600" dirty="0" err="1"/>
              <a:t>Sigmon</a:t>
            </a:r>
            <a:r>
              <a:rPr lang="en-US" sz="1600" dirty="0"/>
              <a:t>, S. C. (2017). Vermont Hub-and-Spoke Model of Care for Opioid Use Disorder: Development, Implementation, and Impact. Journal of Addiction Medicine, 11(4), 286–292. https://doi.org/10.1097/ADM.0000000000000310</a:t>
            </a:r>
          </a:p>
        </p:txBody>
      </p:sp>
    </p:spTree>
    <p:extLst>
      <p:ext uri="{BB962C8B-B14F-4D97-AF65-F5344CB8AC3E}">
        <p14:creationId xmlns:p14="http://schemas.microsoft.com/office/powerpoint/2010/main" val="2537536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199" y="1324963"/>
            <a:ext cx="10787743" cy="3646460"/>
          </a:xfrm>
        </p:spPr>
        <p:txBody>
          <a:bodyPr/>
          <a:lstStyle/>
          <a:p>
            <a:r>
              <a:rPr lang="en-US" sz="1600" dirty="0"/>
              <a:t>CDC, National Center for Health Statistics, Office of Communication. (2022, May 11). U.S. Overdose Deaths In 2021 Increased Half as Much as in 2020 – But Are Still Up 15%. For Immediate Release. </a:t>
            </a:r>
            <a:r>
              <a:rPr lang="en-US" sz="1600" dirty="0">
                <a:hlinkClick r:id="rId3"/>
              </a:rPr>
              <a:t>https://www.cdc.gov/nchs/pressroom/nchs_press_releases/2022/202205.htm</a:t>
            </a:r>
            <a:endParaRPr lang="en-US" sz="1600" dirty="0"/>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Centers for Disease Control and Prevention. (2024, January 19). Health equity. Office of Health Equity.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4"/>
              </a:rPr>
              <a:t>https://www.cdc.gov/healthequity/whatis/index.html</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Centers for Disease Control and Prevention. (n.d.). Minority Health. Retrieved January 30, 2024 from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5"/>
              </a:rPr>
              <a:t>https://www.cdc.gov/minorityhealth/racism-disparities/index.html#:~:text=The%20data%20show%20that%20racial,compared%20to%20their%20White%20counterparts</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Centers for Medicare &amp; Medicaid Services (CMS). (2024, January 18). Innovation in Behavioral Health (IBH) Model. Retrieved from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6"/>
              </a:rPr>
              <a:t>https://www.cms.gov/priorities/innovation/innovation-models/innovation-behavioral-health-ibh-model</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0" dirty="0">
                <a:effectLst/>
                <a:latin typeface="Calibri" panose="020F0502020204030204" pitchFamily="34" charset="0"/>
                <a:ea typeface="Times New Roman" panose="02020603050405020304" pitchFamily="18" charset="0"/>
                <a:cs typeface="Times New Roman" panose="02020603050405020304" pitchFamily="18" charset="0"/>
              </a:rPr>
              <a:t>Centers for Medicare &amp; Medicaid Services (CMS). (2024, January). Innovation in Behavioral Health Model (IBH) Overview Factsheet. Retrieved from </a:t>
            </a:r>
            <a:r>
              <a:rPr lang="en-US" sz="16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https://www.cms.gov/files/document/ibh-fact-sheet.pdf</a:t>
            </a:r>
            <a:r>
              <a:rPr lang="en-US" sz="16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Correll</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J. A., Cantrell, P., &amp; Dalton, W. T. (2011). Integration of behavioral health services in a primary care clinic serving rural Appalachia: reflections on a clinical experience.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Families, Systems &amp; Health: The Journal of Collaborative Family Healthcare</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29</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(4), 291–302.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8"/>
              </a:rPr>
              <a:t>https://doi.org/10.1037/a0026303</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600" dirty="0"/>
          </a:p>
          <a:p>
            <a:endParaRPr lang="en-US" sz="1600" dirty="0"/>
          </a:p>
        </p:txBody>
      </p:sp>
    </p:spTree>
    <p:extLst>
      <p:ext uri="{BB962C8B-B14F-4D97-AF65-F5344CB8AC3E}">
        <p14:creationId xmlns:p14="http://schemas.microsoft.com/office/powerpoint/2010/main" val="3171610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324963"/>
            <a:ext cx="10515600" cy="3646460"/>
          </a:xfrm>
        </p:spPr>
        <p:txBody>
          <a:bodyPr/>
          <a:lstStyle/>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Eaves, E. R., Williamson, H. J., Sanderson, K. C., Elwell, K., Trotter, R. T., &amp; Baldwin, J. A. (2020). Integrating Behavioral and Primary Health Care in Rural Clinics: What Does Culture Have to Do with It?.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Journal of Health Care for the Poor And Underserved</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31</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(1), 201–217.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https://doi.org/10.1353/hpu.2020.0018</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Evans-</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Lacko</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S., Aguilar-</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Gaxiola</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S., Al-</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Hamzawi</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 Alonso, J.,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Benjet</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C.,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Bruffaerts</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R., Chiu, W. T., Florescu, S., de Girolamo, G.,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Gureje</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O.,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Haro</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J. M., He, Y., Hu, C., Karam, E. G., Kawakami, N., Lee, S., Lund, C.,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Kovess-Masfety</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V., Levinson, D., Navarro-</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Mateu</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F., Thornicroft, G. (2018). Socio-economic variations in the mental health treatment gap for people with anxiety, mood, and substance use disorders: Results from the WHO World mental health (WMH) surveys.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Psychological Medicine, 48</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(9), 1560–1571.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4"/>
              </a:rPr>
              <a:t>https://doi.org/10.1017/S0033291717003336</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Fiscella</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K., &amp; Sanders, M. R. (2016). Racial and ethnic disparities in the quality of health care.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Annual Review of Public Health, 37</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375–394.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5"/>
              </a:rPr>
              <a:t>https://doi.org/10.1146/annurev-publhealth-032315-021439</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Fraser, K., Perez, R., &amp; Latour, C. (Eds.). (2018).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CMSA's Integrated Case Management: A Manual For Case Managers by Case Managers. </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Springer Publishing Company, LLC</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600" dirty="0">
                <a:effectLst/>
                <a:latin typeface="Calibri" panose="020F0502020204030204" pitchFamily="34" charset="0"/>
                <a:ea typeface="Aptos" panose="020B0004020202020204" pitchFamily="34" charset="0"/>
              </a:rPr>
              <a:t>Friedmann, P. D., Hendrickson, J. C., Gerstein, D. R., &amp; Zhang, Z. (2004). The effect of matching comprehensive services to patients' needs on drug use improvement in addiction treatment. Addiction, 99(8), 962–972. https://doi.org/10.1111/j.1360-0443.2004.00772.x</a:t>
            </a:r>
            <a:endParaRPr lang="en-US" sz="1600" dirty="0"/>
          </a:p>
        </p:txBody>
      </p:sp>
    </p:spTree>
    <p:extLst>
      <p:ext uri="{BB962C8B-B14F-4D97-AF65-F5344CB8AC3E}">
        <p14:creationId xmlns:p14="http://schemas.microsoft.com/office/powerpoint/2010/main" val="429156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408938"/>
            <a:ext cx="10515600" cy="3646460"/>
          </a:xfrm>
        </p:spPr>
        <p:txBody>
          <a:bodyPr/>
          <a:lstStyle/>
          <a:p>
            <a:pPr>
              <a:defRPr/>
            </a:pPr>
            <a:r>
              <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rPr>
              <a:t>Gallo, J.J., </a:t>
            </a:r>
            <a:r>
              <a:rPr kumimoji="0" lang="en-US" sz="1600" b="0" i="0" u="none" strike="noStrike" kern="1200" cap="none" spc="0" normalizeH="0" baseline="0" noProof="0" dirty="0" err="1">
                <a:ln>
                  <a:noFill/>
                </a:ln>
                <a:solidFill>
                  <a:srgbClr val="003594"/>
                </a:solidFill>
                <a:effectLst/>
                <a:uLnTx/>
                <a:uFillTx/>
                <a:latin typeface="Calibri" panose="020F0502020204030204" pitchFamily="34" charset="0"/>
                <a:ea typeface="Aptos" panose="020B0004020202020204" pitchFamily="34" charset="0"/>
                <a:cs typeface="+mn-cs"/>
              </a:rPr>
              <a:t>Zubritsky</a:t>
            </a:r>
            <a:r>
              <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rPr>
              <a:t>, C.D., Maxwell, J., </a:t>
            </a:r>
            <a:r>
              <a:rPr kumimoji="0" lang="en-US" sz="1600" b="0" i="0" u="none" strike="noStrike" kern="1200" cap="none" spc="0" normalizeH="0" baseline="0" noProof="0" dirty="0" err="1">
                <a:ln>
                  <a:noFill/>
                </a:ln>
                <a:solidFill>
                  <a:srgbClr val="003594"/>
                </a:solidFill>
                <a:effectLst/>
                <a:uLnTx/>
                <a:uFillTx/>
                <a:latin typeface="Calibri" panose="020F0502020204030204" pitchFamily="34" charset="0"/>
                <a:ea typeface="Aptos" panose="020B0004020202020204" pitchFamily="34" charset="0"/>
                <a:cs typeface="+mn-cs"/>
              </a:rPr>
              <a:t>Nazar</a:t>
            </a:r>
            <a:r>
              <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rPr>
              <a:t>, M., Bogner, H.R., Quijano, L.M., </a:t>
            </a:r>
            <a:r>
              <a:rPr kumimoji="0" lang="en-US" sz="1600" b="0" i="0" u="none" strike="noStrike" kern="1200" cap="none" spc="0" normalizeH="0" baseline="0" noProof="0" dirty="0" err="1">
                <a:ln>
                  <a:noFill/>
                </a:ln>
                <a:solidFill>
                  <a:srgbClr val="003594"/>
                </a:solidFill>
                <a:effectLst/>
                <a:uLnTx/>
                <a:uFillTx/>
                <a:latin typeface="Calibri" panose="020F0502020204030204" pitchFamily="34" charset="0"/>
                <a:ea typeface="Aptos" panose="020B0004020202020204" pitchFamily="34" charset="0"/>
                <a:cs typeface="+mn-cs"/>
              </a:rPr>
              <a:t>Syropoulos</a:t>
            </a:r>
            <a:r>
              <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rPr>
              <a:t>, H.J., Cheal, K., Chen, H., Sanchez, H., Dodson, J., &amp; </a:t>
            </a:r>
            <a:r>
              <a:rPr kumimoji="0" lang="en-US" sz="1600" b="0" i="0" u="none" strike="noStrike" kern="1200" cap="none" spc="0" normalizeH="0" baseline="0" noProof="0" dirty="0" err="1">
                <a:ln>
                  <a:noFill/>
                </a:ln>
                <a:solidFill>
                  <a:srgbClr val="003594"/>
                </a:solidFill>
                <a:effectLst/>
                <a:uLnTx/>
                <a:uFillTx/>
                <a:latin typeface="Calibri" panose="020F0502020204030204" pitchFamily="34" charset="0"/>
                <a:ea typeface="Aptos" panose="020B0004020202020204" pitchFamily="34" charset="0"/>
                <a:cs typeface="+mn-cs"/>
              </a:rPr>
              <a:t>Levkoff</a:t>
            </a:r>
            <a:r>
              <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rPr>
              <a:t>, S.E. (2004). Primary Care Clinicians Evaluate Integrated and Referral Models of Behavioral Health Care For Older Adults: Results From a Multisite Effectiveness Trial (PRISM-E). The Annals of Family Medicine, 2, 305 - 309. </a:t>
            </a: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Gallo, L.C., de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los</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Monteros, K.E., &amp; Shivpuri, S. (2009). Socioeconomic Status and Health.</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 Current Directions in Psychological Science, 18</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269 - 274.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Hayward, M. D., Crimmins, E. M., Miles, T. P., &amp; Yang, Y. (2000). The Significance of Socioeconomic Status in Explaining the Racial Gap in Chronic Health Conditions.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American Sociological Review, 65</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(6), 910-930.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https://doi.org/10.1177/000312240006500606</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Health Resources &amp; Services Administration (HRSA). (n.d.). Health professionals shortage areas (HPSA) dashboard. Retrieved from https://data.hrsa.gov/topics/health-workforce/shortage-areas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Henry, T. L.,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Britz</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J. B., Louis, J. S., Bruno, R.,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Oronce</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C. I. A.,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Georgeson</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Ragunanthan</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B., Green, M. M., Doshi, N., &amp;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Huffstetler</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 N. (2022). Health equity: The only path forward for primary care.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Annals of Family Medicine</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20</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(2), 175–178.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4"/>
              </a:rPr>
              <a:t>https://doi.org/10.1370/afm.2789</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a:defRPr/>
            </a:pPr>
            <a:endPar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endParaRPr>
          </a:p>
        </p:txBody>
      </p:sp>
    </p:spTree>
    <p:extLst>
      <p:ext uri="{BB962C8B-B14F-4D97-AF65-F5344CB8AC3E}">
        <p14:creationId xmlns:p14="http://schemas.microsoft.com/office/powerpoint/2010/main" val="1542950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446261"/>
            <a:ext cx="10515600" cy="3646460"/>
          </a:xfrm>
        </p:spPr>
        <p:txBody>
          <a:bodyPr/>
          <a:lstStyle/>
          <a:p>
            <a:pPr marL="228600" marR="0" lvl="0" indent="-228600" algn="l" defTabSz="914400" rtl="0" eaLnBrk="1" fontAlgn="auto" latinLnBrk="0" hangingPunct="1">
              <a:lnSpc>
                <a:spcPct val="100000"/>
              </a:lnSpc>
              <a:spcBef>
                <a:spcPts val="0"/>
              </a:spcBef>
              <a:spcAft>
                <a:spcPts val="600"/>
              </a:spcAft>
              <a:buClr>
                <a:srgbClr val="00359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rPr>
              <a:t>Hood, C. M., </a:t>
            </a:r>
            <a:r>
              <a:rPr kumimoji="0" lang="en-US" sz="1600" b="0" i="0" u="none" strike="noStrike" kern="1200" cap="none" spc="0" normalizeH="0" baseline="0" noProof="0" dirty="0" err="1">
                <a:ln>
                  <a:noFill/>
                </a:ln>
                <a:solidFill>
                  <a:srgbClr val="003594"/>
                </a:solidFill>
                <a:effectLst/>
                <a:uLnTx/>
                <a:uFillTx/>
                <a:latin typeface="Calibri" panose="020F0502020204030204" pitchFamily="34" charset="0"/>
                <a:ea typeface="Aptos" panose="020B0004020202020204" pitchFamily="34" charset="0"/>
                <a:cs typeface="+mn-cs"/>
              </a:rPr>
              <a:t>Gennuso</a:t>
            </a:r>
            <a:r>
              <a:rPr kumimoji="0" lang="en-US" sz="1600" b="0" i="0" u="none" strike="noStrike" kern="1200" cap="none" spc="0" normalizeH="0" baseline="0" noProof="0" dirty="0">
                <a:ln>
                  <a:noFill/>
                </a:ln>
                <a:solidFill>
                  <a:srgbClr val="003594"/>
                </a:solidFill>
                <a:effectLst/>
                <a:uLnTx/>
                <a:uFillTx/>
                <a:latin typeface="Calibri" panose="020F0502020204030204" pitchFamily="34" charset="0"/>
                <a:ea typeface="Aptos" panose="020B0004020202020204" pitchFamily="34" charset="0"/>
                <a:cs typeface="+mn-cs"/>
              </a:rPr>
              <a:t>, K. P., Swain, G. R., &amp; Catlin, B. B. (2016). County health rankings: relationships between determinant factors and health outcomes. American journal of preventive medicine, 50(2), 129-135. </a:t>
            </a:r>
            <a:r>
              <a:rPr kumimoji="0" lang="en-US" b="0" i="0" u="none"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mn-cs"/>
                <a:hlinkClick r:id="rId3"/>
              </a:rPr>
              <a:t>https://www.sciencedirect.com/science/article/pii/S0749379715005140</a:t>
            </a:r>
            <a:r>
              <a:rPr kumimoji="0" lang="en-US" b="0"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mn-cs"/>
              </a:rPr>
              <a:t>  </a:t>
            </a:r>
          </a:p>
          <a:p>
            <a:pPr marL="228600" marR="0">
              <a:lnSpc>
                <a:spcPct val="107000"/>
              </a:lnSpc>
              <a:spcBef>
                <a:spcPts val="0"/>
              </a:spcBef>
              <a:spcAft>
                <a:spcPts val="800"/>
              </a:spcAft>
            </a:pPr>
            <a:r>
              <a:rPr lang="en-US" kern="100" dirty="0" err="1">
                <a:effectLst/>
                <a:ea typeface="Aptos" panose="020B0004020202020204" pitchFamily="34" charset="0"/>
                <a:cs typeface="Times New Roman" panose="02020603050405020304" pitchFamily="18" charset="0"/>
              </a:rPr>
              <a:t>Kathol</a:t>
            </a:r>
            <a:r>
              <a:rPr lang="en-US" kern="100" dirty="0">
                <a:effectLst/>
                <a:ea typeface="Aptos" panose="020B0004020202020204" pitchFamily="34" charset="0"/>
                <a:cs typeface="Times New Roman" panose="02020603050405020304" pitchFamily="18" charset="0"/>
              </a:rPr>
              <a:t>, R. G., Butler, M., McAlpine, D. D., &amp; Kane, R. L. (2010). Barriers to physical and mental condition integrated service delivery.</a:t>
            </a:r>
            <a:r>
              <a:rPr lang="en-US" i="1" kern="100" dirty="0">
                <a:effectLst/>
                <a:ea typeface="Aptos" panose="020B0004020202020204" pitchFamily="34" charset="0"/>
                <a:cs typeface="Times New Roman" panose="02020603050405020304" pitchFamily="18" charset="0"/>
              </a:rPr>
              <a:t> Psychosomatic Medicine, 72</a:t>
            </a:r>
            <a:r>
              <a:rPr lang="en-US" kern="100" dirty="0">
                <a:effectLst/>
                <a:ea typeface="Aptos" panose="020B0004020202020204" pitchFamily="34" charset="0"/>
                <a:cs typeface="Times New Roman" panose="02020603050405020304" pitchFamily="18" charset="0"/>
              </a:rPr>
              <a:t>(6), 511–518. https://doi.org/10.1097/PSY.0b013e3181e2c4a0 </a:t>
            </a:r>
          </a:p>
          <a:p>
            <a:pPr marL="228600" marR="0">
              <a:lnSpc>
                <a:spcPct val="107000"/>
              </a:lnSpc>
              <a:spcBef>
                <a:spcPts val="0"/>
              </a:spcBef>
              <a:spcAft>
                <a:spcPts val="800"/>
              </a:spcAft>
            </a:pPr>
            <a:r>
              <a:rPr lang="en-US" kern="100" dirty="0" err="1">
                <a:effectLst/>
                <a:ea typeface="Aptos" panose="020B0004020202020204" pitchFamily="34" charset="0"/>
                <a:cs typeface="Times New Roman" panose="02020603050405020304" pitchFamily="18" charset="0"/>
              </a:rPr>
              <a:t>Korthuis</a:t>
            </a:r>
            <a:r>
              <a:rPr lang="en-US" kern="100" dirty="0">
                <a:effectLst/>
                <a:ea typeface="Aptos" panose="020B0004020202020204" pitchFamily="34" charset="0"/>
                <a:cs typeface="Times New Roman" panose="02020603050405020304" pitchFamily="18" charset="0"/>
              </a:rPr>
              <a:t>, P.T., McCarty, D., Weimer, M.B., </a:t>
            </a:r>
            <a:r>
              <a:rPr lang="en-US" kern="100" dirty="0" err="1">
                <a:effectLst/>
                <a:ea typeface="Aptos" panose="020B0004020202020204" pitchFamily="34" charset="0"/>
                <a:cs typeface="Times New Roman" panose="02020603050405020304" pitchFamily="18" charset="0"/>
              </a:rPr>
              <a:t>Bougatsos</a:t>
            </a:r>
            <a:r>
              <a:rPr lang="en-US" kern="100" dirty="0">
                <a:effectLst/>
                <a:ea typeface="Aptos" panose="020B0004020202020204" pitchFamily="34" charset="0"/>
                <a:cs typeface="Times New Roman" panose="02020603050405020304" pitchFamily="18" charset="0"/>
              </a:rPr>
              <a:t>, C., </a:t>
            </a:r>
            <a:r>
              <a:rPr lang="en-US" kern="100" dirty="0" err="1">
                <a:effectLst/>
                <a:ea typeface="Aptos" panose="020B0004020202020204" pitchFamily="34" charset="0"/>
                <a:cs typeface="Times New Roman" panose="02020603050405020304" pitchFamily="18" charset="0"/>
              </a:rPr>
              <a:t>Blazina</a:t>
            </a:r>
            <a:r>
              <a:rPr lang="en-US" kern="100" dirty="0">
                <a:effectLst/>
                <a:ea typeface="Aptos" panose="020B0004020202020204" pitchFamily="34" charset="0"/>
                <a:cs typeface="Times New Roman" panose="02020603050405020304" pitchFamily="18" charset="0"/>
              </a:rPr>
              <a:t>, I., </a:t>
            </a:r>
            <a:r>
              <a:rPr lang="en-US" kern="100" dirty="0" err="1">
                <a:effectLst/>
                <a:ea typeface="Aptos" panose="020B0004020202020204" pitchFamily="34" charset="0"/>
                <a:cs typeface="Times New Roman" panose="02020603050405020304" pitchFamily="18" charset="0"/>
              </a:rPr>
              <a:t>Zakher</a:t>
            </a:r>
            <a:r>
              <a:rPr lang="en-US" kern="100" dirty="0">
                <a:effectLst/>
                <a:ea typeface="Aptos" panose="020B0004020202020204" pitchFamily="34" charset="0"/>
                <a:cs typeface="Times New Roman" panose="02020603050405020304" pitchFamily="18" charset="0"/>
              </a:rPr>
              <a:t>, B., </a:t>
            </a:r>
            <a:r>
              <a:rPr lang="en-US" kern="100" dirty="0" err="1">
                <a:effectLst/>
                <a:ea typeface="Aptos" panose="020B0004020202020204" pitchFamily="34" charset="0"/>
                <a:cs typeface="Times New Roman" panose="02020603050405020304" pitchFamily="18" charset="0"/>
              </a:rPr>
              <a:t>Grusing</a:t>
            </a:r>
            <a:r>
              <a:rPr lang="en-US" kern="100" dirty="0">
                <a:effectLst/>
                <a:ea typeface="Aptos" panose="020B0004020202020204" pitchFamily="34" charset="0"/>
                <a:cs typeface="Times New Roman" panose="02020603050405020304" pitchFamily="18" charset="0"/>
              </a:rPr>
              <a:t>, S.E., Devine, B., &amp; Chou, R. (2017). Primary Care Based Models for the Treatment of Opioid Use Disorder. </a:t>
            </a:r>
            <a:r>
              <a:rPr lang="en-US" i="1" kern="100" dirty="0">
                <a:effectLst/>
                <a:ea typeface="Aptos" panose="020B0004020202020204" pitchFamily="34" charset="0"/>
                <a:cs typeface="Times New Roman" panose="02020603050405020304" pitchFamily="18" charset="0"/>
              </a:rPr>
              <a:t>Annals of Internal Medicine, 166, 268-278. </a:t>
            </a:r>
            <a:r>
              <a:rPr lang="en-US" i="1" u="none" strike="noStrike" kern="100" dirty="0">
                <a:solidFill>
                  <a:srgbClr val="0563C1"/>
                </a:solidFill>
                <a:effectLst/>
                <a:ea typeface="Aptos" panose="020B0004020202020204" pitchFamily="34" charset="0"/>
                <a:cs typeface="Times New Roman" panose="02020603050405020304" pitchFamily="18" charset="0"/>
                <a:hlinkClick r:id="rId4"/>
              </a:rPr>
              <a:t>https://www.acpjournals.org/doi/full/10.7326/M16-2149?journalCode=aim</a:t>
            </a:r>
            <a:r>
              <a:rPr lang="en-US" i="1" kern="100" dirty="0">
                <a:effectLst/>
                <a:ea typeface="Aptos" panose="020B0004020202020204" pitchFamily="34" charset="0"/>
                <a:cs typeface="Times New Roman" panose="02020603050405020304" pitchFamily="18" charset="0"/>
              </a:rPr>
              <a:t> </a:t>
            </a:r>
          </a:p>
          <a:p>
            <a:pPr marL="228600" marR="0">
              <a:lnSpc>
                <a:spcPct val="107000"/>
              </a:lnSpc>
              <a:spcBef>
                <a:spcPts val="0"/>
              </a:spcBef>
              <a:spcAft>
                <a:spcPts val="800"/>
              </a:spcAft>
            </a:pPr>
            <a:r>
              <a:rPr lang="en-US" i="1" kern="100" dirty="0" err="1">
                <a:effectLst/>
                <a:ea typeface="Aptos" panose="020B0004020202020204" pitchFamily="34" charset="0"/>
                <a:cs typeface="Times New Roman" panose="02020603050405020304" pitchFamily="18" charset="0"/>
              </a:rPr>
              <a:t>Kozlowska</a:t>
            </a:r>
            <a:r>
              <a:rPr lang="en-US" i="1" kern="100" dirty="0">
                <a:effectLst/>
                <a:ea typeface="Aptos" panose="020B0004020202020204" pitchFamily="34" charset="0"/>
                <a:cs typeface="Times New Roman" panose="02020603050405020304" pitchFamily="18" charset="0"/>
              </a:rPr>
              <a:t>, O., </a:t>
            </a:r>
            <a:r>
              <a:rPr lang="en-US" i="1" kern="100" dirty="0" err="1">
                <a:effectLst/>
                <a:ea typeface="Aptos" panose="020B0004020202020204" pitchFamily="34" charset="0"/>
                <a:cs typeface="Times New Roman" panose="02020603050405020304" pitchFamily="18" charset="0"/>
              </a:rPr>
              <a:t>Lumb</a:t>
            </a:r>
            <a:r>
              <a:rPr lang="en-US" i="1" kern="100" dirty="0">
                <a:effectLst/>
                <a:ea typeface="Aptos" panose="020B0004020202020204" pitchFamily="34" charset="0"/>
                <a:cs typeface="Times New Roman" panose="02020603050405020304" pitchFamily="18" charset="0"/>
              </a:rPr>
              <a:t>, A., Tan, G. D., &amp; Rea, R. (2018). Barriers and facilitators to integrating primary and specialist healthcare in the United Kingdom: a narrative literature review. Future Healthcare Journal, 5(1), 64–80. https://doi.org/10.7861/futurehosp.5-1-64 </a:t>
            </a:r>
          </a:p>
          <a:p>
            <a:pPr marL="228600" marR="0">
              <a:lnSpc>
                <a:spcPct val="107000"/>
              </a:lnSpc>
              <a:spcBef>
                <a:spcPts val="0"/>
              </a:spcBef>
              <a:spcAft>
                <a:spcPts val="800"/>
              </a:spcAft>
            </a:pP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Kozlowska</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O.,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Lumb</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 Tan, G. D., &amp; Rea, R. (2018). Barriers and facilitators to integrating primary and specialist healthcare in the United Kingdom: a narrative literature review.</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 Future healthcare journal, 5</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(1), 64–80. https://doi.org/10.7861/futurehosp.5-1-64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endParaRPr lang="en-US" i="1" kern="100" dirty="0">
              <a:effectLst/>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endParaRPr lang="en-US" i="1" kern="100" dirty="0">
              <a:effectLst/>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600"/>
              </a:spcAft>
              <a:buClr>
                <a:srgbClr val="003594"/>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594"/>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434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BF13AD-53B7-4C61-BFE5-6C093C73CA21}"/>
              </a:ext>
            </a:extLst>
          </p:cNvPr>
          <p:cNvSpPr>
            <a:spLocks noGrp="1"/>
          </p:cNvSpPr>
          <p:nvPr>
            <p:ph idx="1"/>
          </p:nvPr>
        </p:nvSpPr>
        <p:spPr/>
        <p:txBody>
          <a:bodyPr vert="horz" lIns="91359" tIns="45679" rIns="91359" bIns="45679" rtlCol="0" anchor="t">
            <a:noAutofit/>
          </a:bodyPr>
          <a:lstStyle/>
          <a:p>
            <a:pPr marL="227965" indent="-227965"/>
            <a:r>
              <a:rPr lang="en-US" sz="2150"/>
              <a:t>We strive to </a:t>
            </a:r>
            <a:r>
              <a:rPr lang="en-US" sz="2150" b="1"/>
              <a:t>listen</a:t>
            </a:r>
            <a:r>
              <a:rPr lang="en-US" sz="2150"/>
              <a:t> to each person, avoid interrupting others, and seek to </a:t>
            </a:r>
            <a:r>
              <a:rPr lang="en-US" sz="2150" b="1"/>
              <a:t>understand</a:t>
            </a:r>
            <a:r>
              <a:rPr lang="en-US" sz="2150"/>
              <a:t> each other through the Learning Network as we work toward the highest quality services for Centers of Excellence (COE) clients.</a:t>
            </a:r>
          </a:p>
          <a:p>
            <a:pPr marL="227965" lvl="0" indent="-227965">
              <a:buClr>
                <a:srgbClr val="003594"/>
              </a:buClr>
            </a:pPr>
            <a:r>
              <a:rPr lang="en-US" sz="2150"/>
              <a:t>Information presented in Learning Network sessions has been vetted. We recognize that people have different opinions, and those </a:t>
            </a:r>
            <a:r>
              <a:rPr lang="en-US" sz="2150" b="1"/>
              <a:t>diverse perspectives </a:t>
            </a:r>
            <a:r>
              <a:rPr lang="en-US" sz="2150"/>
              <a:t>are welcomed and valued. Questions and comments should be framed as </a:t>
            </a:r>
            <a:r>
              <a:rPr lang="en-US" sz="2150" b="1"/>
              <a:t>constructive feedback</a:t>
            </a:r>
            <a:r>
              <a:rPr lang="en-US" sz="2150"/>
              <a:t>.</a:t>
            </a:r>
            <a:endParaRPr lang="en-US" sz="2150">
              <a:cs typeface="Calibri"/>
            </a:endParaRPr>
          </a:p>
          <a:p>
            <a:pPr marL="227965" lvl="0" indent="-227965">
              <a:buClr>
                <a:srgbClr val="003594"/>
              </a:buClr>
            </a:pPr>
            <a:r>
              <a:rPr lang="en-US" sz="2150"/>
              <a:t>The Learning Network format is </a:t>
            </a:r>
            <a:r>
              <a:rPr lang="en-US" sz="2150" b="1"/>
              <a:t>not conducive to debate</a:t>
            </a:r>
            <a:r>
              <a:rPr lang="en-US" sz="2150"/>
              <a:t>. If something happens that concerns you, </a:t>
            </a:r>
            <a:r>
              <a:rPr lang="en-US" sz="2150" b="1"/>
              <a:t>please send a chat during the session</a:t>
            </a:r>
            <a:r>
              <a:rPr lang="en-US" sz="2150"/>
              <a:t> to the panelists and we will attempt to make room to address it either during the session or by scheduling time outside of the session to process and understand it. </a:t>
            </a:r>
            <a:r>
              <a:rPr lang="en-US" sz="2150" b="1"/>
              <a:t>Alternatively, you can reach out offline to your PERU point of contact.</a:t>
            </a:r>
            <a:endParaRPr lang="en-US" sz="2150" b="1">
              <a:cs typeface="Calibri"/>
            </a:endParaRPr>
          </a:p>
          <a:p>
            <a:pPr marL="227965" indent="-227965"/>
            <a:endParaRPr lang="en-US" sz="2199">
              <a:cs typeface="Calibri"/>
            </a:endParaRPr>
          </a:p>
        </p:txBody>
      </p:sp>
      <p:sp>
        <p:nvSpPr>
          <p:cNvPr id="5" name="Text Placeholder 4">
            <a:extLst>
              <a:ext uri="{FF2B5EF4-FFF2-40B4-BE49-F238E27FC236}">
                <a16:creationId xmlns:a16="http://schemas.microsoft.com/office/drawing/2014/main" id="{A5E5223B-9654-4E36-8CCE-9FF37B77E3D6}"/>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B659BCCD-D850-46D5-8055-27095C725A93}"/>
              </a:ext>
            </a:extLst>
          </p:cNvPr>
          <p:cNvSpPr>
            <a:spLocks noGrp="1"/>
          </p:cNvSpPr>
          <p:nvPr>
            <p:ph type="title"/>
          </p:nvPr>
        </p:nvSpPr>
        <p:spPr/>
        <p:txBody>
          <a:bodyPr/>
          <a:lstStyle/>
          <a:p>
            <a:r>
              <a:rPr lang="en-US" sz="3500"/>
              <a:t>Mutual Agreement </a:t>
            </a:r>
            <a:r>
              <a:rPr lang="en-US" sz="3500" b="0"/>
              <a:t>(continued)</a:t>
            </a:r>
            <a:endParaRPr lang="en-US" sz="3500" b="0">
              <a:cs typeface="Calibri"/>
            </a:endParaRPr>
          </a:p>
        </p:txBody>
      </p:sp>
    </p:spTree>
    <p:extLst>
      <p:ext uri="{BB962C8B-B14F-4D97-AF65-F5344CB8AC3E}">
        <p14:creationId xmlns:p14="http://schemas.microsoft.com/office/powerpoint/2010/main" val="2818226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259650"/>
            <a:ext cx="10515600" cy="3646460"/>
          </a:xfrm>
        </p:spPr>
        <p:txBody>
          <a:bodyPr/>
          <a:lstStyle/>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Manuel J. I. (2018). Racial/ethnic and gender disparities in health care use and access.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Health Services Research, 53</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(3), 1407–1429.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https://doi.org/10.1111/1475-6773.12705</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McKnight-</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Eily</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L. R., Okoro, C. A.,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Strine</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T. W.,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Verlenden</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J., Hollis, N. D.,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Njai</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R., Mitchell, E. W., Board, A., Puddy, R., &amp; Thomas, C. (2021). Racial and ethnic disparities in the prevalence of stress and worry, mental health conditions, and increased  </a:t>
            </a:r>
            <a:r>
              <a:rPr lang="en-US" sz="1600" kern="100" dirty="0">
                <a:solidFill>
                  <a:srgbClr val="212121"/>
                </a:solidFill>
                <a:effectLst/>
                <a:latin typeface="Calibri" panose="020F0502020204030204" pitchFamily="34" charset="0"/>
                <a:ea typeface="Aptos" panose="020B0004020202020204" pitchFamily="34" charset="0"/>
                <a:cs typeface="Times New Roman" panose="02020603050405020304" pitchFamily="18" charset="0"/>
              </a:rPr>
              <a:t>substance use among adults during the COVID-19 pandemic - United States, April and May 2020.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MMWR. Morbidity and mortality weekly report</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70</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(5), 162–166.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4"/>
              </a:rPr>
              <a:t>https://doi.org/10.15585/mmwr.mm7005a3</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Medina-Martínez, J.,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Saus</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-Ortega, C., Sánchez-</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Lorente</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M. M., Sosa-</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Palanca</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E. M., García-Martínez, P., &amp;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Mármol</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-López, M. I. (2021). Health Inequities in LGBT People and Nursing Interventions to Reduce Them: A Systematic Review.</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 International Journal Of Environmental Research and Public Health, 18</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(22), 11801.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5"/>
              </a:rPr>
              <a:t>https://doi.org/10.3390/ijerph182211801</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Msw</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L.R. (2012). Primary and Behavioral Healthcare Integration: Threat or Opportunity for Addiction Treatment Organizations? </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The Journal of Behavioral Health Services &amp; Research, 39</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101-102. </a:t>
            </a:r>
            <a:r>
              <a:rPr lang="en-US" sz="16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6"/>
              </a:rPr>
              <a:t>https://link.springer.com/content/pdf/10.1007/s11414-012-9278-y.pdf</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Murtagh, S.,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McCombe</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G.,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Broughan</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J., Carroll, Á., Casey, M., Harrold, Á., Dennehy, T., </a:t>
            </a:r>
            <a:r>
              <a:rPr lang="en-US" sz="1600" kern="100" dirty="0" err="1">
                <a:effectLst/>
                <a:latin typeface="Calibri" panose="020F0502020204030204" pitchFamily="34" charset="0"/>
                <a:ea typeface="Aptos" panose="020B0004020202020204" pitchFamily="34" charset="0"/>
                <a:cs typeface="Times New Roman" panose="02020603050405020304" pitchFamily="18" charset="0"/>
              </a:rPr>
              <a:t>Fawsitt</a:t>
            </a:r>
            <a:r>
              <a:rPr lang="en-US" sz="1600" kern="100" dirty="0">
                <a:effectLst/>
                <a:latin typeface="Calibri" panose="020F0502020204030204" pitchFamily="34" charset="0"/>
                <a:ea typeface="Aptos" panose="020B0004020202020204" pitchFamily="34" charset="0"/>
                <a:cs typeface="Times New Roman" panose="02020603050405020304" pitchFamily="18" charset="0"/>
              </a:rPr>
              <a:t>, R., &amp; Cullen, W. (2021). Integrating Primary and Secondary Care to Enhance Chronic Disease Management: A Scoping Review.</a:t>
            </a:r>
            <a:r>
              <a:rPr lang="en-US" sz="1600" i="1" kern="100" dirty="0">
                <a:effectLst/>
                <a:latin typeface="Calibri" panose="020F0502020204030204" pitchFamily="34" charset="0"/>
                <a:ea typeface="Aptos" panose="020B0004020202020204" pitchFamily="34" charset="0"/>
                <a:cs typeface="Times New Roman" panose="02020603050405020304" pitchFamily="18" charset="0"/>
              </a:rPr>
              <a:t> International Journal of Integrated Care, 21.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24839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427600"/>
            <a:ext cx="10515600" cy="3646460"/>
          </a:xfrm>
        </p:spPr>
        <p:txBody>
          <a:bodyPr/>
          <a:lstStyle/>
          <a:p>
            <a:r>
              <a:rPr lang="en-US" dirty="0"/>
              <a:t>Office of Disease Prevention and Health Promotion, Office of the Assistant Secretary for Health, Office of the Secretary, U.S. Department of Health and Human Services. (n.d.). Health Equity in Healthy People 2030. Retrieved from https://health.gov/healthypeople/priority-areas/health-equity-healthy-people-2030 </a:t>
            </a:r>
          </a:p>
          <a:p>
            <a:r>
              <a:rPr lang="en-US" dirty="0"/>
              <a:t>Office of Health Equity, Pennsylvania Department of Health. (2019, January). The State of Health Equity in PA Report. Retrieved from https://www.health.pa.gov/topics/Documents/Health%20Equity/The%20State%20of%20Health%20Equity%20in%20PA%20Report%20FINAL.pdf </a:t>
            </a:r>
          </a:p>
          <a:p>
            <a:r>
              <a:rPr lang="en-US" dirty="0" err="1"/>
              <a:t>Ogbeide</a:t>
            </a:r>
            <a:r>
              <a:rPr lang="en-US" dirty="0"/>
              <a:t>, S. A., </a:t>
            </a:r>
            <a:r>
              <a:rPr lang="en-US" dirty="0" err="1"/>
              <a:t>Landoll</a:t>
            </a:r>
            <a:r>
              <a:rPr lang="en-US" dirty="0"/>
              <a:t>, R. R., Nielsen, M. K., &amp; </a:t>
            </a:r>
            <a:r>
              <a:rPr lang="en-US" dirty="0" err="1"/>
              <a:t>Kanzler</a:t>
            </a:r>
            <a:r>
              <a:rPr lang="en-US" dirty="0"/>
              <a:t>, K. E. (2018). To go or not go: Patient preference in seeking specialty mental health versus behavioral consultation within the primary care behavioral health consultation model. Families, Systems &amp; Health, 36(4), 513–517.   </a:t>
            </a:r>
          </a:p>
          <a:p>
            <a:r>
              <a:rPr lang="en-US" dirty="0" err="1"/>
              <a:t>Oldfielda</a:t>
            </a:r>
            <a:r>
              <a:rPr lang="en-US" dirty="0"/>
              <a:t>, B.J., </a:t>
            </a:r>
            <a:r>
              <a:rPr lang="en-US" dirty="0" err="1"/>
              <a:t>Muñozb</a:t>
            </a:r>
            <a:r>
              <a:rPr lang="en-US" dirty="0"/>
              <a:t>, N., </a:t>
            </a:r>
            <a:r>
              <a:rPr lang="en-US" dirty="0" err="1"/>
              <a:t>McGovernd</a:t>
            </a:r>
            <a:r>
              <a:rPr lang="en-US" dirty="0"/>
              <a:t>, M.P., </a:t>
            </a:r>
            <a:r>
              <a:rPr lang="en-US" dirty="0" err="1"/>
              <a:t>Funaroe</a:t>
            </a:r>
            <a:r>
              <a:rPr lang="en-US" dirty="0"/>
              <a:t>, M., </a:t>
            </a:r>
            <a:r>
              <a:rPr lang="en-US" dirty="0" err="1"/>
              <a:t>Villanuevab</a:t>
            </a:r>
            <a:r>
              <a:rPr lang="en-US" dirty="0"/>
              <a:t>, M., </a:t>
            </a:r>
            <a:r>
              <a:rPr lang="en-US" dirty="0" err="1"/>
              <a:t>Tetraultb</a:t>
            </a:r>
            <a:r>
              <a:rPr lang="en-US" dirty="0"/>
              <a:t>, J.M., &amp; </a:t>
            </a:r>
            <a:r>
              <a:rPr lang="en-US" dirty="0" err="1"/>
              <a:t>Edelmanb</a:t>
            </a:r>
            <a:r>
              <a:rPr lang="en-US" dirty="0"/>
              <a:t>, E.J. (2019). Integration of care for H IV and opioid use disorder. https://journals.lww.com/aidsonline/fulltext/2019/04010/integration_of_care_for_hiv_and_opioid_use.12.aspx  </a:t>
            </a:r>
          </a:p>
          <a:p>
            <a:r>
              <a:rPr lang="en-US" dirty="0"/>
              <a:t>O'Loughlin, K., Donovan, E. K., Radcliff, Z., Ryan, M., &amp; </a:t>
            </a:r>
            <a:r>
              <a:rPr lang="en-US" dirty="0" err="1"/>
              <a:t>Rybarczyk</a:t>
            </a:r>
            <a:r>
              <a:rPr lang="en-US" dirty="0"/>
              <a:t>, B. (2019). Using integrated behavioral healthcare to address behavioral health disparities in underserved populations. Translational Issues in Psychological Science, 5(4), 374–389. https://doi.org/10.1037/tps0000213  </a:t>
            </a:r>
          </a:p>
          <a:p>
            <a:endParaRPr lang="en-US" dirty="0"/>
          </a:p>
        </p:txBody>
      </p:sp>
    </p:spTree>
    <p:extLst>
      <p:ext uri="{BB962C8B-B14F-4D97-AF65-F5344CB8AC3E}">
        <p14:creationId xmlns:p14="http://schemas.microsoft.com/office/powerpoint/2010/main" val="3839651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483583"/>
            <a:ext cx="10515600" cy="3646460"/>
          </a:xfrm>
        </p:spPr>
        <p:txBody>
          <a:bodyPr/>
          <a:lstStyle/>
          <a:p>
            <a:r>
              <a:rPr lang="en-US" dirty="0"/>
              <a:t>Pear, V. A., </a:t>
            </a:r>
            <a:r>
              <a:rPr lang="en-US" dirty="0" err="1"/>
              <a:t>Ponicki</a:t>
            </a:r>
            <a:r>
              <a:rPr lang="en-US" dirty="0"/>
              <a:t>, W. R., </a:t>
            </a:r>
            <a:r>
              <a:rPr lang="en-US" dirty="0" err="1"/>
              <a:t>Gaidus</a:t>
            </a:r>
            <a:r>
              <a:rPr lang="en-US" dirty="0"/>
              <a:t>, A., Keyes, K. M., Martins, S. S., Fink, D. S., Rivera-Aguirre, A., Gruenewald, P. J., &amp; </a:t>
            </a:r>
            <a:r>
              <a:rPr lang="en-US" dirty="0" err="1"/>
              <a:t>Cerdá</a:t>
            </a:r>
            <a:r>
              <a:rPr lang="en-US" dirty="0"/>
              <a:t>, M. (2019). Urban-rural variation in the socioeconomic determinants of opioid overdose. Drug and Alcohol Dependence, 195, 66–73. https://doi.org/10.1016/j.drugalcdep.2018.11.024 </a:t>
            </a:r>
          </a:p>
          <a:p>
            <a:r>
              <a:rPr lang="en-US" dirty="0"/>
              <a:t>Peeler et al., 2020 Peeler, M., Gupta, M., Melvin, P., Bryant, A. S., Diop, H., Iverson, R., Callaghan, K., </a:t>
            </a:r>
            <a:r>
              <a:rPr lang="en-US" dirty="0" err="1"/>
              <a:t>Wachman</a:t>
            </a:r>
            <a:r>
              <a:rPr lang="en-US" dirty="0"/>
              <a:t>, E. M., Singh, R., Houghton, M., Greenfield, S. F., &amp; Schiff, D. M. (2020). Racial and ethnic disparities in maternal and infant outcomes among opioid-exposed mother-infant dyads in </a:t>
            </a:r>
            <a:r>
              <a:rPr lang="en-US" dirty="0" err="1"/>
              <a:t>massachusetts</a:t>
            </a:r>
            <a:r>
              <a:rPr lang="en-US" dirty="0"/>
              <a:t> (2017-2019). American Journal of Public Health, 110(12), 1828–1836. https://doi.org/10.2105/AJPH.2020.305888   </a:t>
            </a:r>
          </a:p>
          <a:p>
            <a:r>
              <a:rPr lang="en-US" dirty="0"/>
              <a:t>Pennsylvania Department of Human Services. (2021). Center of Excellence Resource Guide. Retrieved from </a:t>
            </a:r>
            <a:r>
              <a:rPr lang="en-US" dirty="0">
                <a:hlinkClick r:id="rId3"/>
              </a:rPr>
              <a:t>https://www.dhs.pa.gov/Services/Assistance/Pages/Centers-of-Excellence.aspx</a:t>
            </a:r>
            <a:endParaRPr lang="en-US" dirty="0"/>
          </a:p>
          <a:p>
            <a:r>
              <a:rPr lang="en-US" dirty="0"/>
              <a:t>Pennsylvania Department of Human Services. (n.d.). Medical Assistance Bulletin, Issue Date July 1, 2020. Retrieved from https://www.dhs.pa.gov/Services/Assistance/Pages/Centers-of-Excellence.aspx </a:t>
            </a:r>
          </a:p>
          <a:p>
            <a:r>
              <a:rPr lang="en-US" dirty="0"/>
              <a:t>Phelan, S. M., Salinas, M., </a:t>
            </a:r>
            <a:r>
              <a:rPr lang="en-US" dirty="0" err="1"/>
              <a:t>Pankey</a:t>
            </a:r>
            <a:r>
              <a:rPr lang="en-US" dirty="0"/>
              <a:t>, T., Cummings, G., Allen, J. P., </a:t>
            </a:r>
            <a:r>
              <a:rPr lang="en-US" dirty="0" err="1"/>
              <a:t>Waniger</a:t>
            </a:r>
            <a:r>
              <a:rPr lang="en-US" dirty="0"/>
              <a:t>, A., Miller, N. E., Lebow, J., Dovidio, J. F., van </a:t>
            </a:r>
            <a:r>
              <a:rPr lang="en-US" dirty="0" err="1"/>
              <a:t>Ryn</a:t>
            </a:r>
            <a:r>
              <a:rPr lang="en-US" dirty="0"/>
              <a:t>, M., &amp; </a:t>
            </a:r>
            <a:r>
              <a:rPr lang="en-US" dirty="0" err="1"/>
              <a:t>Doubeni</a:t>
            </a:r>
            <a:r>
              <a:rPr lang="en-US" dirty="0"/>
              <a:t>, C. A. (2023). Patient and Health Care Professional Perspectives on Stigma in Integrated Behavioral Health: Barriers and Recommendations. Annals of Family Medicine, 21(Suppl 2), S56–S60. https://doi.org/10.1370/afm.2924 </a:t>
            </a:r>
          </a:p>
        </p:txBody>
      </p:sp>
    </p:spTree>
    <p:extLst>
      <p:ext uri="{BB962C8B-B14F-4D97-AF65-F5344CB8AC3E}">
        <p14:creationId xmlns:p14="http://schemas.microsoft.com/office/powerpoint/2010/main" val="1186247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418270"/>
            <a:ext cx="10515600" cy="3646460"/>
          </a:xfrm>
        </p:spPr>
        <p:txBody>
          <a:bodyPr/>
          <a:lstStyle/>
          <a:p>
            <a:r>
              <a:rPr lang="en-US" dirty="0" err="1"/>
              <a:t>Phimphasone</a:t>
            </a:r>
            <a:r>
              <a:rPr lang="en-US" dirty="0"/>
              <a:t>-Brady, P., Page, C. E., Ali, D. A., Haller, H. C., &amp; Duffy, K. A. (2023). Racial and ethnic disparities in women's mental health: a narrative synthesis of systematic reviews and meta-analyses of the US-based samples. Fertility and sterility, 119(3), 364–374. https://doi.org/10.1016/j.fertnstert.2023.01.032 </a:t>
            </a:r>
          </a:p>
          <a:p>
            <a:r>
              <a:rPr lang="en-US" dirty="0"/>
              <a:t>Primary Care Collaborative. (2022). Primary care: A key lever to advance health equity. https://thepcc.org/sites/default/files/resources/pcc-evidence-report-2023.pdf?utm_source=bitly&amp;utm_medium=link&amp;utm_campaign=2023_evidence   </a:t>
            </a:r>
          </a:p>
          <a:p>
            <a:r>
              <a:rPr lang="en-US" dirty="0"/>
              <a:t>Richman, L., Pearson, J., Beasley, C., &amp; </a:t>
            </a:r>
            <a:r>
              <a:rPr lang="en-US" dirty="0" err="1"/>
              <a:t>Stanifer</a:t>
            </a:r>
            <a:r>
              <a:rPr lang="en-US" dirty="0"/>
              <a:t>, J. (2019). Addressing health inequalities in diverse, rural communities: An unmet need. SSM - Population Health, 7, 100398. https://doi.org/10.1016/j.ssmph.2019.100398 </a:t>
            </a:r>
          </a:p>
          <a:p>
            <a:r>
              <a:rPr lang="en-US" dirty="0"/>
              <a:t>Ridgely, Lambert, D., Goodman, A., Chichester, C. S., &amp; Ralph, R. (1998). Interagency Collaboration in Services for People With Co-Occurring Mental Illness and Substance Use Disorder. Psychiatric Services 49(2), 236–238. https://doi.org/10.1176/ps.49.2.236   </a:t>
            </a:r>
          </a:p>
          <a:p>
            <a:r>
              <a:rPr lang="en-US" dirty="0"/>
              <a:t>Robinson, P., Von </a:t>
            </a:r>
            <a:r>
              <a:rPr lang="en-US" dirty="0" err="1"/>
              <a:t>Korff</a:t>
            </a:r>
            <a:r>
              <a:rPr lang="en-US" dirty="0"/>
              <a:t>, M., Bush, T., Lin, E. H. B., &amp; </a:t>
            </a:r>
            <a:r>
              <a:rPr lang="en-US" dirty="0" err="1"/>
              <a:t>Ludman</a:t>
            </a:r>
            <a:r>
              <a:rPr lang="en-US" dirty="0"/>
              <a:t>, E. J. (2020). The impact of primary care behavioral health services on patient behaviors: A randomized controlled trial. Families, Systems, &amp; Health, 38(1), 6–15. https://doi.org/10.1037/fsh0000474 </a:t>
            </a:r>
          </a:p>
          <a:p>
            <a:endParaRPr lang="en-US" dirty="0"/>
          </a:p>
        </p:txBody>
      </p:sp>
    </p:spTree>
    <p:extLst>
      <p:ext uri="{BB962C8B-B14F-4D97-AF65-F5344CB8AC3E}">
        <p14:creationId xmlns:p14="http://schemas.microsoft.com/office/powerpoint/2010/main" val="489626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838200" y="1436931"/>
            <a:ext cx="10515600" cy="3646460"/>
          </a:xfrm>
        </p:spPr>
        <p:txBody>
          <a:bodyPr/>
          <a:lstStyle/>
          <a:p>
            <a:r>
              <a:rPr lang="en-US" dirty="0"/>
              <a:t>Sadock, E., Auerbach, S. M., </a:t>
            </a:r>
            <a:r>
              <a:rPr lang="en-US" dirty="0" err="1"/>
              <a:t>Rybarczyk</a:t>
            </a:r>
            <a:r>
              <a:rPr lang="en-US" dirty="0"/>
              <a:t>, B., &amp; Aggarwal, A. (2014). Evaluation of integrated psychological services in a university-based primary care clinic. Journal of Clinical Psychology in Medical Settings, 21(1), 19–32. https://doi.org/10.1007/s10880-013-9378-8  </a:t>
            </a:r>
          </a:p>
          <a:p>
            <a:r>
              <a:rPr lang="en-US" dirty="0"/>
              <a:t>Safer, J. D., Coleman, E., Feldman, J., Garofalo, R., </a:t>
            </a:r>
            <a:r>
              <a:rPr lang="en-US" dirty="0" err="1"/>
              <a:t>Hembree</a:t>
            </a:r>
            <a:r>
              <a:rPr lang="en-US" dirty="0"/>
              <a:t>, W., Radix, A., &amp; </a:t>
            </a:r>
            <a:r>
              <a:rPr lang="en-US" dirty="0" err="1"/>
              <a:t>Sevelius</a:t>
            </a:r>
            <a:r>
              <a:rPr lang="en-US" dirty="0"/>
              <a:t>, J. (2016). Barriers to healthcare for transgender individuals. Current Opinion in Endocrinology, Diabetes, and Obesity, 23(2), 168–171. https://doi.org/10.1097/MED.0000000000000227  </a:t>
            </a:r>
          </a:p>
          <a:p>
            <a:r>
              <a:rPr lang="en-US" dirty="0"/>
              <a:t>Serota, D. P., Rosenbloom, L., </a:t>
            </a:r>
            <a:r>
              <a:rPr lang="en-US" dirty="0" err="1"/>
              <a:t>Hervera</a:t>
            </a:r>
            <a:r>
              <a:rPr lang="en-US" dirty="0"/>
              <a:t>, B., Seo, G., Feaster, D. J., </a:t>
            </a:r>
            <a:r>
              <a:rPr lang="en-US" dirty="0" err="1"/>
              <a:t>Metsch</a:t>
            </a:r>
            <a:r>
              <a:rPr lang="en-US" dirty="0"/>
              <a:t>, L. R., Suarez, E., Jr, </a:t>
            </a:r>
            <a:r>
              <a:rPr lang="en-US" dirty="0" err="1"/>
              <a:t>Chueng</a:t>
            </a:r>
            <a:r>
              <a:rPr lang="en-US" dirty="0"/>
              <a:t>, T. A., Hernandez, S., Rodriguez, A. E., </a:t>
            </a:r>
            <a:r>
              <a:rPr lang="en-US" dirty="0" err="1"/>
              <a:t>Tookes</a:t>
            </a:r>
            <a:r>
              <a:rPr lang="en-US" dirty="0"/>
              <a:t>, H. E., </a:t>
            </a:r>
            <a:r>
              <a:rPr lang="en-US" dirty="0" err="1"/>
              <a:t>Doblecki</a:t>
            </a:r>
            <a:r>
              <a:rPr lang="en-US" dirty="0"/>
              <a:t>-Lewis, S., &amp; Bartholomew, T. S. (2022). Integrated infectious disease and substance use disorder care for the treatment of injection drug use-associated infections: A prospective cohort study with historical control. Open Forum Infectious Diseases, 10(1), ofac688. https://doi.org/10.1093/ofid/ofac688 </a:t>
            </a:r>
          </a:p>
          <a:p>
            <a:r>
              <a:rPr lang="en-US" dirty="0"/>
              <a:t>Shahidullah, J. D., &amp; Petts, R. A. (2023). Improving health equity through the integration of mental health services within primary care. Wisconsin Medical Journal, 122(3), 159-163. https://pubmed.ncbi.nlm.nih.gov/37494642/  </a:t>
            </a:r>
          </a:p>
          <a:p>
            <a:r>
              <a:rPr lang="en-US" dirty="0" err="1"/>
              <a:t>Slawek</a:t>
            </a:r>
            <a:r>
              <a:rPr lang="en-US" dirty="0"/>
              <a:t>, D. E., Lu, T. Y., Hayes, B., &amp; Fox, A. D. (2018). Caring for Patients With Opioid Use Disorder: What Clinicians Should Know About Comorbid Medical Conditions. Psychiatric Research and Clinical Practice, 1(1), 16–26. https://doi.org/10.1176/appi.prcp.20180005 </a:t>
            </a:r>
          </a:p>
          <a:p>
            <a:endParaRPr lang="en-US" dirty="0"/>
          </a:p>
        </p:txBody>
      </p:sp>
    </p:spTree>
    <p:extLst>
      <p:ext uri="{BB962C8B-B14F-4D97-AF65-F5344CB8AC3E}">
        <p14:creationId xmlns:p14="http://schemas.microsoft.com/office/powerpoint/2010/main" val="2539890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763555" y="1380947"/>
            <a:ext cx="10515600" cy="3646460"/>
          </a:xfrm>
        </p:spPr>
        <p:txBody>
          <a:bodyPr/>
          <a:lstStyle/>
          <a:p>
            <a:r>
              <a:rPr lang="en-US" dirty="0"/>
              <a:t>Stephenson, M.D., </a:t>
            </a:r>
            <a:r>
              <a:rPr lang="en-US" dirty="0" err="1"/>
              <a:t>Lisy</a:t>
            </a:r>
            <a:r>
              <a:rPr lang="en-US" dirty="0"/>
              <a:t>, K., Stern, C., </a:t>
            </a:r>
            <a:r>
              <a:rPr lang="en-US" dirty="0" err="1"/>
              <a:t>Feyer</a:t>
            </a:r>
            <a:r>
              <a:rPr lang="en-US" dirty="0"/>
              <a:t>, A.M., Fisher, L., &amp; </a:t>
            </a:r>
            <a:r>
              <a:rPr lang="en-US" dirty="0" err="1"/>
              <a:t>Aromataris</a:t>
            </a:r>
            <a:r>
              <a:rPr lang="en-US" dirty="0"/>
              <a:t>, E. (2019). The impact of integrated care for people with chronic conditions on hospital and emergency department utilization: a rapid review. International Journal of Evidence-Based Healthcare, 17, 14–26. </a:t>
            </a:r>
          </a:p>
          <a:p>
            <a:r>
              <a:rPr lang="en-US" dirty="0"/>
              <a:t>Substance Abuse and Mental Health Administration. (2015). Racial/ethnic differences in mental health service use among adults. HHS Publication No. SMA-15-4906. Rockville, MD https://www.samhsa.gov/data/sites/default/files/MHServicesUseAmongAdults/MHServicesUseAmongAdults.pdf </a:t>
            </a:r>
          </a:p>
          <a:p>
            <a:r>
              <a:rPr lang="en-US" dirty="0"/>
              <a:t>Substance Abuse and Mental Health Services Administration. (2021, January). Comprehensive case management for substance use disorder treatment (Publication No. PEP20-02-02-013)  https://store.samhsa.gov/sites/default/files/PEP20-02-02-013.pdf </a:t>
            </a:r>
          </a:p>
          <a:p>
            <a:r>
              <a:rPr lang="en-US" dirty="0"/>
              <a:t>Substance Abuse and Mental Health Services Administration. (2023, May). Evidence-based, Whole-Person Care for Pregnant People Who Have Opioid Use Disorder. Advisory. https://store.samhsa.gov/sites/default/files/pep23-02-01-002.pdf </a:t>
            </a:r>
          </a:p>
          <a:p>
            <a:r>
              <a:rPr lang="en-US" sz="1800" kern="100" dirty="0">
                <a:effectLst/>
                <a:latin typeface="Calibri" panose="020F0502020204030204" pitchFamily="34" charset="0"/>
                <a:ea typeface="Aptos" panose="020B0004020202020204" pitchFamily="34" charset="0"/>
                <a:cs typeface="Times New Roman" panose="02020603050405020304" pitchFamily="18" charset="0"/>
              </a:rPr>
              <a:t>Tsui, J.I., Barry, M.P., Austin, E.J.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et al.</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‘Treat my whole person, not just my condition’: qualitative explorations of hepatitis C care delivery preferences among people who inject drugs.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Addict Sci Clin </a:t>
            </a:r>
            <a:r>
              <a:rPr lang="en-US" sz="1800" i="1" kern="100" dirty="0" err="1">
                <a:effectLst/>
                <a:latin typeface="Calibri" panose="020F0502020204030204" pitchFamily="34" charset="0"/>
                <a:ea typeface="Aptos" panose="020B0004020202020204" pitchFamily="34" charset="0"/>
                <a:cs typeface="Times New Roman" panose="02020603050405020304" pitchFamily="18" charset="0"/>
              </a:rPr>
              <a:t>Pract</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 16,</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52 (2021). </a:t>
            </a: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https://doi.org/10.1186/s13722-021-00260-8</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55962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763555" y="1427600"/>
            <a:ext cx="10515600" cy="3646460"/>
          </a:xfrm>
        </p:spPr>
        <p:txBody>
          <a:bodyPr/>
          <a:lstStyle/>
          <a:p>
            <a:r>
              <a:rPr lang="en-US" dirty="0"/>
              <a:t>U.S. Department of Health and Human Services (HHS). (2022, December 2). HHS Roadmap for Behavioral Health Integration: Fact Sheet. Content created by Assistant Secretary for Planning and Evaluation (ASPE). https://www.hhs.gov/about/news/2022/12/02/hhs-roadmap-for-behavioral-health-integration-fact-sheet.html /j.1467-9353.2006.00286.x </a:t>
            </a:r>
          </a:p>
          <a:p>
            <a:r>
              <a:rPr lang="en-US" dirty="0"/>
              <a:t>U.S. Department of Health and Human Services (HHS). (2022, December 2). HHS Roadmap for Behavioral Health Integration: Fact Sheet. Content created by Assistant Secretary for Planning and Evaluation (ASPE). https://www.hhs.gov/about/news/2022/12/02/hhs-roadmap-for-behavioral-health-integration-fact-sheet.html </a:t>
            </a:r>
          </a:p>
          <a:p>
            <a:r>
              <a:rPr lang="en-US" dirty="0"/>
              <a:t>U.S. Department of Health and Human Services. (2022). Health Equity and Health Disparities Environmental Scan. Department of Health and Human Services, Office of the Assistant Secretary for Health, Office of Disease Prevention and Health Promotion. Retrieved from https://health.gov/sites/default/files/2022-04/HP2030-HealthEquityEnvironmentalScan.pdf   </a:t>
            </a:r>
          </a:p>
          <a:p>
            <a:r>
              <a:rPr lang="en-US" dirty="0" err="1"/>
              <a:t>Urada</a:t>
            </a:r>
            <a:r>
              <a:rPr lang="en-US" dirty="0"/>
              <a:t>, D., </a:t>
            </a:r>
            <a:r>
              <a:rPr lang="en-US" dirty="0" err="1"/>
              <a:t>Teruya</a:t>
            </a:r>
            <a:r>
              <a:rPr lang="en-US" dirty="0"/>
              <a:t>, C., </a:t>
            </a:r>
            <a:r>
              <a:rPr lang="en-US" dirty="0" err="1"/>
              <a:t>Gelberg</a:t>
            </a:r>
            <a:r>
              <a:rPr lang="en-US" dirty="0"/>
              <a:t>, L., &amp; Rawson, R.A. (2014). Integration of substance use disorder services with primary care: health center surveys and qualitative interviews. Substance Abuse Treatment, Prevention, and Policy, 9, 15 - 15.  https://substanceabusepolicy.biomedcentral.com/counter/pdf/10.1186/1747-597X-9-15.pdf</a:t>
            </a:r>
          </a:p>
        </p:txBody>
      </p:sp>
    </p:spTree>
    <p:extLst>
      <p:ext uri="{BB962C8B-B14F-4D97-AF65-F5344CB8AC3E}">
        <p14:creationId xmlns:p14="http://schemas.microsoft.com/office/powerpoint/2010/main" val="4128274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84DC8-0F4D-4EFC-BDDF-8B18A5C33B77}"/>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ACAC74FB-8D84-4DB3-817C-47B128485A6F}"/>
              </a:ext>
            </a:extLst>
          </p:cNvPr>
          <p:cNvSpPr>
            <a:spLocks noGrp="1"/>
          </p:cNvSpPr>
          <p:nvPr>
            <p:ph idx="1"/>
          </p:nvPr>
        </p:nvSpPr>
        <p:spPr>
          <a:xfrm>
            <a:off x="763555" y="1427600"/>
            <a:ext cx="10515600" cy="3646460"/>
          </a:xfrm>
        </p:spPr>
        <p:txBody>
          <a:bodyPr/>
          <a:lstStyle/>
          <a:p>
            <a:r>
              <a:rPr lang="en-US" dirty="0"/>
              <a:t>van Draanen, J., Tsang, C., Mitra, S., </a:t>
            </a:r>
            <a:r>
              <a:rPr lang="en-US" dirty="0" err="1"/>
              <a:t>Karamouzian</a:t>
            </a:r>
            <a:r>
              <a:rPr lang="en-US" dirty="0"/>
              <a:t>, M., &amp; Richardson, L. (2020). Socioeconomic marginalization and opioid-related overdose: A systematic review. Drug and Alcohol Dependence, 214, 108127. https://doi.org/10.1016/j.drugalcdep.2020.108127 </a:t>
            </a:r>
          </a:p>
          <a:p>
            <a:r>
              <a:rPr lang="en-US" dirty="0"/>
              <a:t>World Health Organization (WHO). (n.d.). Social determinants of health. Retrieved from https://www.who.int/health-topics/social-determinants-of-health#tab=tab_1  </a:t>
            </a:r>
          </a:p>
          <a:p>
            <a:r>
              <a:rPr lang="en-US" dirty="0" err="1"/>
              <a:t>Zerden</a:t>
            </a:r>
            <a:r>
              <a:rPr lang="en-US" dirty="0"/>
              <a:t>, L.D., Cooper, Z., &amp; </a:t>
            </a:r>
            <a:r>
              <a:rPr lang="en-US" dirty="0" err="1"/>
              <a:t>Sanii</a:t>
            </a:r>
            <a:r>
              <a:rPr lang="en-US" dirty="0"/>
              <a:t>, H. (2021). The primary care behavioral health model (PCBH) and medication for opioid use disorder (MOUD): integrated models for primary care. Social Work in Mental Health, 19, 186 - 195. https://www.tandfonline.com/doi/full/10.1080/15332985.2021.1896626 </a:t>
            </a:r>
          </a:p>
        </p:txBody>
      </p:sp>
    </p:spTree>
    <p:extLst>
      <p:ext uri="{BB962C8B-B14F-4D97-AF65-F5344CB8AC3E}">
        <p14:creationId xmlns:p14="http://schemas.microsoft.com/office/powerpoint/2010/main" val="746012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715A-9835-412A-B5AB-5F4EA97A89FA}"/>
              </a:ext>
            </a:extLst>
          </p:cNvPr>
          <p:cNvSpPr>
            <a:spLocks noGrp="1"/>
          </p:cNvSpPr>
          <p:nvPr>
            <p:ph type="title" idx="4294967295"/>
          </p:nvPr>
        </p:nvSpPr>
        <p:spPr>
          <a:xfrm>
            <a:off x="838200" y="-766689"/>
            <a:ext cx="10515600" cy="766689"/>
          </a:xfrm>
        </p:spPr>
        <p:txBody>
          <a:bodyPr vert="horz" lIns="91440" tIns="45720" rIns="91440" bIns="45720" rtlCol="0" anchor="b" anchorCtr="0">
            <a:noAutofit/>
          </a:bodyPr>
          <a:lstStyle/>
          <a:p>
            <a:r>
              <a:rPr lang="en-US" dirty="0"/>
              <a:t>Logo and PERU Vision</a:t>
            </a:r>
          </a:p>
        </p:txBody>
      </p:sp>
    </p:spTree>
    <p:extLst>
      <p:ext uri="{BB962C8B-B14F-4D97-AF65-F5344CB8AC3E}">
        <p14:creationId xmlns:p14="http://schemas.microsoft.com/office/powerpoint/2010/main" val="363755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839569" y="1689310"/>
            <a:ext cx="7284728" cy="3645511"/>
          </a:xfrm>
        </p:spPr>
        <p:txBody>
          <a:bodyPr lIns="91416" tIns="45708" rIns="91416" bIns="45708" anchor="t">
            <a:noAutofit/>
          </a:bodyPr>
          <a:lstStyle/>
          <a:p>
            <a:pPr marL="227965" indent="-227965"/>
            <a:r>
              <a:rPr lang="en-US" sz="2400">
                <a:ea typeface="+mn-lt"/>
                <a:cs typeface="+mn-lt"/>
              </a:rPr>
              <a:t>The COE project is a partnership of the University of Pittsburgh’s Program Evaluation and Research Unit and the Pennsylvania Department of Human Services;</a:t>
            </a:r>
            <a:r>
              <a:rPr lang="en-US" sz="2400"/>
              <a:t> </a:t>
            </a:r>
            <a:r>
              <a:rPr lang="en-US" sz="2400">
                <a:ea typeface="+mn-lt"/>
                <a:cs typeface="+mn-lt"/>
              </a:rPr>
              <a:t>and is funded by the Pennsylvania Department of Human Services, grant number </a:t>
            </a:r>
            <a:r>
              <a:rPr lang="en-US" sz="2400"/>
              <a:t>601747</a:t>
            </a:r>
            <a:r>
              <a:rPr lang="en-US" sz="2400">
                <a:ea typeface="+mn-lt"/>
                <a:cs typeface="+mn-lt"/>
              </a:rPr>
              <a:t>.</a:t>
            </a:r>
            <a:endParaRPr lang="en-US"/>
          </a:p>
          <a:p>
            <a:pPr marL="227965" indent="-227965"/>
            <a:r>
              <a:rPr lang="en-US" sz="2400">
                <a:ea typeface="+mn-lt"/>
                <a:cs typeface="+mn-lt"/>
              </a:rPr>
              <a:t>COE Vision: The Centers of Excellence will ensure care coordination, increase access to medication-assisted treatment and integrate physical and behavioral health for individuals with opioid use disorder.</a:t>
            </a:r>
          </a:p>
        </p:txBody>
      </p:sp>
      <p:sp>
        <p:nvSpPr>
          <p:cNvPr id="8" name="Text Placeholder 7">
            <a:extLst>
              <a:ext uri="{FF2B5EF4-FFF2-40B4-BE49-F238E27FC236}">
                <a16:creationId xmlns:a16="http://schemas.microsoft.com/office/drawing/2014/main" id="{55BDBEB4-8C91-44A6-BE8A-145E5A61B83D}"/>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9570" y="597267"/>
            <a:ext cx="10512862" cy="928228"/>
          </a:xfrm>
        </p:spPr>
        <p:txBody>
          <a:bodyPr/>
          <a:lstStyle/>
          <a:p>
            <a:r>
              <a:rPr lang="en-US" sz="3500"/>
              <a:t>Acknowledgements</a:t>
            </a:r>
          </a:p>
        </p:txBody>
      </p:sp>
      <p:pic>
        <p:nvPicPr>
          <p:cNvPr id="1026" name="Picture 2" descr="PA Department of Health and Human Services logo">
            <a:extLst>
              <a:ext uri="{FF2B5EF4-FFF2-40B4-BE49-F238E27FC236}">
                <a16:creationId xmlns:a16="http://schemas.microsoft.com/office/drawing/2014/main" id="{08CC097B-01E5-4D04-BE41-4DAC5ED3A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958" y="1905398"/>
            <a:ext cx="3328812" cy="23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9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EBAF-4AB8-DD5F-B4CF-9594A9E74F64}"/>
              </a:ext>
            </a:extLst>
          </p:cNvPr>
          <p:cNvSpPr>
            <a:spLocks noGrp="1"/>
          </p:cNvSpPr>
          <p:nvPr>
            <p:ph type="title"/>
          </p:nvPr>
        </p:nvSpPr>
        <p:spPr/>
        <p:txBody>
          <a:bodyPr/>
          <a:lstStyle/>
          <a:p>
            <a:r>
              <a:rPr lang="en-US">
                <a:cs typeface="Calibri"/>
              </a:rPr>
              <a:t>Learning Objectives </a:t>
            </a:r>
            <a:endParaRPr lang="en-US"/>
          </a:p>
        </p:txBody>
      </p:sp>
      <p:sp>
        <p:nvSpPr>
          <p:cNvPr id="3" name="Content Placeholder 2">
            <a:extLst>
              <a:ext uri="{FF2B5EF4-FFF2-40B4-BE49-F238E27FC236}">
                <a16:creationId xmlns:a16="http://schemas.microsoft.com/office/drawing/2014/main" id="{621C176F-0156-F6B9-6638-1B36628DCA80}"/>
              </a:ext>
            </a:extLst>
          </p:cNvPr>
          <p:cNvSpPr>
            <a:spLocks noGrp="1"/>
          </p:cNvSpPr>
          <p:nvPr>
            <p:ph idx="1"/>
          </p:nvPr>
        </p:nvSpPr>
        <p:spPr>
          <a:xfrm>
            <a:off x="838200" y="2094513"/>
            <a:ext cx="10889974" cy="3240804"/>
          </a:xfrm>
        </p:spPr>
        <p:txBody>
          <a:bodyPr/>
          <a:lstStyle/>
          <a:p>
            <a:pPr fontAlgn="base"/>
            <a:r>
              <a:rPr lang="en-US" sz="2700" b="0" i="0" dirty="0">
                <a:effectLst/>
              </a:rPr>
              <a:t>Define integrated physical health &amp; behavioral health  </a:t>
            </a:r>
          </a:p>
          <a:p>
            <a:pPr fontAlgn="base"/>
            <a:r>
              <a:rPr lang="en-US" sz="2700" b="0" i="0" dirty="0">
                <a:effectLst/>
              </a:rPr>
              <a:t>Describe how integrated physical health &amp; behavioral health can enhance COE care </a:t>
            </a:r>
          </a:p>
          <a:p>
            <a:pPr fontAlgn="base"/>
            <a:r>
              <a:rPr lang="en-US" sz="2700" b="0" i="0" dirty="0">
                <a:effectLst/>
              </a:rPr>
              <a:t>Describe various pathways for integrated physical health &amp; behavioral health  </a:t>
            </a:r>
          </a:p>
          <a:p>
            <a:pPr fontAlgn="base"/>
            <a:r>
              <a:rPr lang="en-US" sz="2700" b="0" i="0" dirty="0">
                <a:effectLst/>
              </a:rPr>
              <a:t>Gain insight into how integrated physical health and behavioral health can increase health equity  </a:t>
            </a:r>
          </a:p>
        </p:txBody>
      </p:sp>
      <p:sp>
        <p:nvSpPr>
          <p:cNvPr id="4" name="Text Placeholder 3">
            <a:extLst>
              <a:ext uri="{FF2B5EF4-FFF2-40B4-BE49-F238E27FC236}">
                <a16:creationId xmlns:a16="http://schemas.microsoft.com/office/drawing/2014/main" id="{66842EF7-7AC8-EC0D-B5CB-A7A63E47507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6155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03C36-3B3F-49BF-ABC2-21CF07B263F3}"/>
              </a:ext>
            </a:extLst>
          </p:cNvPr>
          <p:cNvSpPr>
            <a:spLocks noGrp="1"/>
          </p:cNvSpPr>
          <p:nvPr>
            <p:ph type="ctrTitle"/>
          </p:nvPr>
        </p:nvSpPr>
        <p:spPr/>
        <p:txBody>
          <a:bodyPr>
            <a:normAutofit fontScale="90000"/>
          </a:bodyPr>
          <a:lstStyle/>
          <a:p>
            <a:r>
              <a:rPr lang="en-US" dirty="0"/>
              <a:t>An Overview of Integrated Behavioral &amp; Physical Health</a:t>
            </a:r>
          </a:p>
        </p:txBody>
      </p:sp>
    </p:spTree>
    <p:extLst>
      <p:ext uri="{BB962C8B-B14F-4D97-AF65-F5344CB8AC3E}">
        <p14:creationId xmlns:p14="http://schemas.microsoft.com/office/powerpoint/2010/main" val="361249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p:txBody>
          <a:bodyPr/>
          <a:lstStyle/>
          <a:p>
            <a:r>
              <a:rPr lang="en-US" dirty="0"/>
              <a:t>Integrated Care </a:t>
            </a:r>
          </a:p>
        </p:txBody>
      </p:sp>
      <p:sp>
        <p:nvSpPr>
          <p:cNvPr id="6" name="Text Placeholder 5" descr="Citation">
            <a:extLst>
              <a:ext uri="{FF2B5EF4-FFF2-40B4-BE49-F238E27FC236}">
                <a16:creationId xmlns:a16="http://schemas.microsoft.com/office/drawing/2014/main" id="{17D751E4-08B7-4149-8D0E-A834DB285CE9}"/>
              </a:ext>
            </a:extLst>
          </p:cNvPr>
          <p:cNvSpPr>
            <a:spLocks noGrp="1"/>
          </p:cNvSpPr>
          <p:nvPr>
            <p:ph type="body" sz="quarter" idx="10"/>
          </p:nvPr>
        </p:nvSpPr>
        <p:spPr/>
        <p:txBody>
          <a:bodyPr/>
          <a:lstStyle/>
          <a:p>
            <a:endParaRPr lang="en-US" dirty="0"/>
          </a:p>
        </p:txBody>
      </p:sp>
      <p:sp>
        <p:nvSpPr>
          <p:cNvPr id="2" name="Rectangle 1">
            <a:extLst>
              <a:ext uri="{FF2B5EF4-FFF2-40B4-BE49-F238E27FC236}">
                <a16:creationId xmlns:a16="http://schemas.microsoft.com/office/drawing/2014/main" id="{866892D4-7B5F-07DE-B44F-567AFB5B3A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2697F1D-1785-76AF-21A6-14B7B14426E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D5D189F5-202E-8D20-A80C-12C6F678C461}"/>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5226AE70-7B64-8A14-A4BA-C016861FE0C6}"/>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8906DEF5-85FB-F3A1-E550-3E149ACA6EAE}"/>
              </a:ext>
            </a:extLst>
          </p:cNvPr>
          <p:cNvSpPr>
            <a:spLocks noChangeArrowheads="1"/>
          </p:cNvSpPr>
          <p:nvPr/>
        </p:nvSpPr>
        <p:spPr bwMode="auto">
          <a:xfrm>
            <a:off x="6096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47AA076A-9D97-6122-4367-4C5820505644}"/>
              </a:ext>
            </a:extLst>
          </p:cNvPr>
          <p:cNvSpPr>
            <a:spLocks noChangeArrowheads="1"/>
          </p:cNvSpPr>
          <p:nvPr/>
        </p:nvSpPr>
        <p:spPr bwMode="auto">
          <a:xfrm>
            <a:off x="7620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24ABBE3D-E99C-9BD3-6CB7-E4503B597ED2}"/>
              </a:ext>
            </a:extLst>
          </p:cNvPr>
          <p:cNvSpPr>
            <a:spLocks noChangeArrowheads="1"/>
          </p:cNvSpPr>
          <p:nvPr/>
        </p:nvSpPr>
        <p:spPr bwMode="auto">
          <a:xfrm>
            <a:off x="106680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A group of people working on a gear&#10;&#10;Description automatically generated">
            <a:extLst>
              <a:ext uri="{FF2B5EF4-FFF2-40B4-BE49-F238E27FC236}">
                <a16:creationId xmlns:a16="http://schemas.microsoft.com/office/drawing/2014/main" id="{C91F5D69-BEA1-ECD9-035C-383A9364A9F3}"/>
              </a:ext>
            </a:extLst>
          </p:cNvPr>
          <p:cNvPicPr>
            <a:picLocks noChangeAspect="1"/>
          </p:cNvPicPr>
          <p:nvPr/>
        </p:nvPicPr>
        <p:blipFill>
          <a:blip r:embed="rId3"/>
          <a:stretch>
            <a:fillRect/>
          </a:stretch>
        </p:blipFill>
        <p:spPr>
          <a:xfrm>
            <a:off x="1848678" y="1084286"/>
            <a:ext cx="8140148" cy="4578834"/>
          </a:xfrm>
          <a:prstGeom prst="rect">
            <a:avLst/>
          </a:prstGeom>
        </p:spPr>
      </p:pic>
    </p:spTree>
    <p:extLst>
      <p:ext uri="{BB962C8B-B14F-4D97-AF65-F5344CB8AC3E}">
        <p14:creationId xmlns:p14="http://schemas.microsoft.com/office/powerpoint/2010/main" val="1871597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3d237z1afj4o5r8ovgkchps6z4nv4u"/>
</p:tagLst>
</file>

<file path=ppt/theme/theme1.xml><?xml version="1.0" encoding="utf-8"?>
<a:theme xmlns:a="http://schemas.openxmlformats.org/drawingml/2006/main" name="1_Office Theme">
  <a:themeElements>
    <a:clrScheme name="PERU">
      <a:dk1>
        <a:srgbClr val="003594"/>
      </a:dk1>
      <a:lt1>
        <a:srgbClr val="FFFFFF"/>
      </a:lt1>
      <a:dk2>
        <a:srgbClr val="003594"/>
      </a:dk2>
      <a:lt2>
        <a:srgbClr val="FFFFFF"/>
      </a:lt2>
      <a:accent1>
        <a:srgbClr val="003594"/>
      </a:accent1>
      <a:accent2>
        <a:srgbClr val="FFB81C"/>
      </a:accent2>
      <a:accent3>
        <a:srgbClr val="A5A5A5"/>
      </a:accent3>
      <a:accent4>
        <a:srgbClr val="7C5475"/>
      </a:accent4>
      <a:accent5>
        <a:srgbClr val="0081A6"/>
      </a:accent5>
      <a:accent6>
        <a:srgbClr val="70AD47"/>
      </a:accent6>
      <a:hlink>
        <a:srgbClr val="44546A"/>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2024.potx" id="{08D6387A-8016-4A31-9989-F4C14C3CC2F4}" vid="{56EB437A-0AAA-479C-A706-19739BE6EC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6.png"/></Relationships>
</file>

<file path=ppt/webextensions/webextension1.xml><?xml version="1.0" encoding="utf-8"?>
<we:webextension xmlns:we="http://schemas.microsoft.com/office/webextensions/webextension/2010/11" id="{4A135E7B-19C0-40B9-89B0-4B26D0C529F4}">
  <we:reference id="wa104379261" version="3.0.2.4" store="en-US" storeType="omex"/>
  <we:alternateReferences>
    <we:reference id="wa104379261" version="3.0.2.4" store="omex" storeType="omex"/>
  </we:alternateReferences>
  <we:properties>
    <we:property name="MENTIMETER_QUESTION_ID_KEY" value="&quot;vv8kid18ff26&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E1B9AE4639B14BBF883D08B2823EAB" ma:contentTypeVersion="22" ma:contentTypeDescription="Create a new document." ma:contentTypeScope="" ma:versionID="7cca6d48cc8dd215c2c1a52c6fa7c554">
  <xsd:schema xmlns:xsd="http://www.w3.org/2001/XMLSchema" xmlns:xs="http://www.w3.org/2001/XMLSchema" xmlns:p="http://schemas.microsoft.com/office/2006/metadata/properties" xmlns:ns2="ba516c2e-2337-4fd1-b351-3b2416ecab68" xmlns:ns3="e2a3c3e7-7426-4151-8c50-1673f5abcf0a" targetNamespace="http://schemas.microsoft.com/office/2006/metadata/properties" ma:root="true" ma:fieldsID="4edf575d31f7c3ff3bf2d5a58f073bb0" ns2:_="" ns3:_="">
    <xsd:import namespace="ba516c2e-2337-4fd1-b351-3b2416ecab68"/>
    <xsd:import namespace="e2a3c3e7-7426-4151-8c50-1673f5abcf0a"/>
    <xsd:element name="properties">
      <xsd:complexType>
        <xsd:sequence>
          <xsd:element name="documentManagement">
            <xsd:complexType>
              <xsd:all>
                <xsd:element ref="ns2:MediaServiceMetadata" minOccurs="0"/>
                <xsd:element ref="ns2:MediaServiceFastMetadata" minOccurs="0"/>
                <xsd:element ref="ns2:Stakeholder" minOccurs="0"/>
                <xsd:element ref="ns2:DocumentType" minOccurs="0"/>
                <xsd:element ref="ns2:BriefSummary" minOccurs="0"/>
                <xsd:element ref="ns2:Sign_x002d_OffStatu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lcf76f155ced4ddcb4097134ff3c332f" minOccurs="0"/>
                <xsd:element ref="ns3:TaxCatchAll" minOccurs="0"/>
                <xsd:element ref="ns3:_dlc_DocId" minOccurs="0"/>
                <xsd:element ref="ns3:_dlc_DocIdUrl" minOccurs="0"/>
                <xsd:element ref="ns3:_dlc_DocIdPersistI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16c2e-2337-4fd1-b351-3b2416eca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takeholder" ma:index="10" nillable="true" ma:displayName="Stakeholder" ma:format="Dropdown" ma:internalName="Stakeholder">
      <xsd:complexType>
        <xsd:complexContent>
          <xsd:extension base="dms:MultiChoice">
            <xsd:sequence>
              <xsd:element name="Value" maxOccurs="unbounded" minOccurs="0" nillable="true">
                <xsd:simpleType>
                  <xsd:restriction base="dms:Choice">
                    <xsd:enumeration value="Funder - DHS"/>
                    <xsd:enumeration value="MCO"/>
                    <xsd:enumeration value="Alliance Medical Services"/>
                    <xsd:enumeration value="AIDS Care Group"/>
                    <xsd:enumeration value="Butler Memorial Hospital"/>
                    <xsd:enumeration value="CASA Trinity"/>
                    <xsd:enumeration value="Clearfield-Jefferson Drug and Alcohol Commission"/>
                    <xsd:enumeration value="Clinical Outcomes Group"/>
                    <xsd:enumeration value="CleanSlate Centers"/>
                    <xsd:enumeration value="Community Health and Dental Care"/>
                    <xsd:enumeration value="Crossroads Counseling"/>
                    <xsd:enumeration value="Crozer-Chester"/>
                    <xsd:enumeration value="Dunmore Comprehensive"/>
                    <xsd:enumeration value="ESPER Treatment Center"/>
                    <xsd:enumeration value="Family First Health"/>
                    <xsd:enumeration value="Family Service Association"/>
                    <xsd:enumeration value="Gateway Rehabilitation"/>
                    <xsd:enumeration value="Geisinger"/>
                    <xsd:enumeration value="Hamilton Health Center"/>
                    <xsd:enumeration value="Highlands Hospital"/>
                    <xsd:enumeration value="Lancaster General Hospital"/>
                    <xsd:enumeration value="Magee Women's Hospital of UPMC"/>
                    <xsd:enumeration value="Miners Medical Center"/>
                    <xsd:enumeration value="Mt. Pocono Medical Center"/>
                    <xsd:enumeration value="Neighborhood Health Centers of the Lehigh Valley"/>
                    <xsd:enumeration value="New Directions Treatment Services"/>
                    <xsd:enumeration value="Pathways to Housing PA"/>
                    <xsd:enumeration value="Penn Foundation"/>
                    <xsd:enumeration value="Penn Presbyterian Medical Center (Mothers Matter Program is BH)"/>
                    <xsd:enumeration value="PA Counseling-Dauphin"/>
                    <xsd:enumeration value="PA Counseling-York"/>
                    <xsd:enumeration value="Public Health Management Corporation"/>
                    <xsd:enumeration value="Pyramid Healthcare, Inc"/>
                    <xsd:enumeration value="Reading Hospital"/>
                    <xsd:enumeration value="Resources for Human Development"/>
                    <xsd:enumeration value="SPHS- Care Center"/>
                    <xsd:enumeration value="SPHS-Mon Valley"/>
                    <xsd:enumeration value="Tadiso"/>
                    <xsd:enumeration value="Temple University"/>
                    <xsd:enumeration value="The Wright Center"/>
                    <xsd:enumeration value="Thomas Jefferson- MATER"/>
                    <xsd:enumeration value="Thomas Jefferson- NARP"/>
                    <xsd:enumeration value="Treatment Trends"/>
                    <xsd:enumeration value="TW Ponessa and Associates"/>
                    <xsd:enumeration value="University of PGH Physicians"/>
                    <xsd:enumeration value="Wedge Medical"/>
                    <xsd:enumeration value="West Penn Allegheny"/>
                    <xsd:enumeration value="WPIC of UPMC"/>
                    <xsd:enumeration value="Internal"/>
                  </xsd:restriction>
                </xsd:simpleType>
              </xsd:element>
            </xsd:sequence>
          </xsd:extension>
        </xsd:complexContent>
      </xsd:complexType>
    </xsd:element>
    <xsd:element name="DocumentType" ma:index="11" nillable="true" ma:displayName="Document Type" ma:default="None" ma:format="Dropdown" ma:internalName="DocumentType">
      <xsd:simpleType>
        <xsd:restriction base="dms:Choice">
          <xsd:enumeration value="Data"/>
          <xsd:enumeration value="Implementation Plan/Guide"/>
          <xsd:enumeration value="Special Project"/>
          <xsd:enumeration value="Strategic Plan"/>
          <xsd:enumeration value="Presentation"/>
          <xsd:enumeration value="Meeting Material"/>
          <xsd:enumeration value="None"/>
        </xsd:restriction>
      </xsd:simpleType>
    </xsd:element>
    <xsd:element name="BriefSummary" ma:index="12" nillable="true" ma:displayName="Brief Summary" ma:format="Dropdown" ma:internalName="BriefSummary">
      <xsd:simpleType>
        <xsd:restriction base="dms:Text">
          <xsd:maxLength value="255"/>
        </xsd:restriction>
      </xsd:simpleType>
    </xsd:element>
    <xsd:element name="Sign_x002d_OffStatus" ma:index="13" nillable="true" ma:displayName="Sign-Off Status" ma:format="Dropdown" ma:internalName="Sign_x002d_OffStatus">
      <xsd:simpleType>
        <xsd:restriction base="dms:Choice">
          <xsd:enumeration value="Draft"/>
          <xsd:enumeration value="Final"/>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a3c3e7-7426-4151-8c50-1673f5abcf0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afa9bf98-66fd-4dd5-9a1b-2628c94cfb20}" ma:internalName="TaxCatchAll" ma:showField="CatchAllData" ma:web="e2a3c3e7-7426-4151-8c50-1673f5abcf0a">
      <xsd:complexType>
        <xsd:complexContent>
          <xsd:extension base="dms:MultiChoiceLookup">
            <xsd:sequence>
              <xsd:element name="Value" type="dms:Lookup" maxOccurs="unbounded" minOccurs="0" nillable="true"/>
            </xsd:sequence>
          </xsd:extension>
        </xsd:complexContent>
      </xsd:complexType>
    </xsd:element>
    <xsd:element name="_dlc_DocId" ma:index="27" nillable="true" ma:displayName="Document ID Value" ma:description="The value of the document ID assigned to this item." ma:indexed="true"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ign_x002d_OffStatus xmlns="ba516c2e-2337-4fd1-b351-3b2416ecab68" xsi:nil="true"/>
    <Stakeholder xmlns="ba516c2e-2337-4fd1-b351-3b2416ecab68" xsi:nil="true"/>
    <DocumentType xmlns="ba516c2e-2337-4fd1-b351-3b2416ecab68">None</DocumentType>
    <lcf76f155ced4ddcb4097134ff3c332f xmlns="ba516c2e-2337-4fd1-b351-3b2416ecab68">
      <Terms xmlns="http://schemas.microsoft.com/office/infopath/2007/PartnerControls"/>
    </lcf76f155ced4ddcb4097134ff3c332f>
    <BriefSummary xmlns="ba516c2e-2337-4fd1-b351-3b2416ecab68" xsi:nil="true"/>
    <TaxCatchAll xmlns="e2a3c3e7-7426-4151-8c50-1673f5abcf0a" xsi:nil="true"/>
    <_dlc_DocId xmlns="e2a3c3e7-7426-4151-8c50-1673f5abcf0a">P2A3NJ5CMAVY-993345139-35312</_dlc_DocId>
    <_dlc_DocIdUrl xmlns="e2a3c3e7-7426-4151-8c50-1673f5abcf0a">
      <Url>https://pitt.sharepoint.com/sites/PERU.CHI/_layouts/15/DocIdRedir.aspx?ID=P2A3NJ5CMAVY-993345139-35312</Url>
      <Description>P2A3NJ5CMAVY-993345139-35312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13DA61-5724-4CCC-AA4F-A41ABE48C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516c2e-2337-4fd1-b351-3b2416ecab68"/>
    <ds:schemaRef ds:uri="e2a3c3e7-7426-4151-8c50-1673f5abc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2F2D08-31D3-43A2-8F3A-AFECD9D3041A}">
  <ds:schemaRefs>
    <ds:schemaRef ds:uri="http://schemas.microsoft.com/sharepoint/v3/contenttype/forms"/>
  </ds:schemaRefs>
</ds:datastoreItem>
</file>

<file path=customXml/itemProps3.xml><?xml version="1.0" encoding="utf-8"?>
<ds:datastoreItem xmlns:ds="http://schemas.openxmlformats.org/officeDocument/2006/customXml" ds:itemID="{06D0C760-9FCD-4DF7-A4B4-BD90A356A0A3}">
  <ds:schemaRefs>
    <ds:schemaRef ds:uri="http://purl.org/dc/elements/1.1/"/>
    <ds:schemaRef ds:uri="http://purl.org/dc/terms/"/>
    <ds:schemaRef ds:uri="ba516c2e-2337-4fd1-b351-3b2416ecab68"/>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e2a3c3e7-7426-4151-8c50-1673f5abcf0a"/>
    <ds:schemaRef ds:uri="http://schemas.microsoft.com/office/2006/metadata/properties"/>
  </ds:schemaRefs>
</ds:datastoreItem>
</file>

<file path=customXml/itemProps4.xml><?xml version="1.0" encoding="utf-8"?>
<ds:datastoreItem xmlns:ds="http://schemas.openxmlformats.org/officeDocument/2006/customXml" ds:itemID="{000B022F-14C2-4D5E-BB7F-A8F44550987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 Template - 2024_20240103</Template>
  <TotalTime>8952</TotalTime>
  <Words>10698</Words>
  <Application>Microsoft Office PowerPoint</Application>
  <PresentationFormat>Widescreen</PresentationFormat>
  <Paragraphs>471</Paragraphs>
  <Slides>58</Slides>
  <Notes>55</Notes>
  <HiddenSlides>0</HiddenSlides>
  <MMClips>1</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1_Office Theme</vt:lpstr>
      <vt:lpstr>Integrated Care </vt:lpstr>
      <vt:lpstr>Welcome!  While we wait to start, please review ways to navigate this webinar.</vt:lpstr>
      <vt:lpstr>Housekeeping</vt:lpstr>
      <vt:lpstr>Mutual Agreement </vt:lpstr>
      <vt:lpstr>Mutual Agreement (continued)</vt:lpstr>
      <vt:lpstr>Acknowledgements</vt:lpstr>
      <vt:lpstr>Learning Objectives </vt:lpstr>
      <vt:lpstr>An Overview of Integrated Behavioral &amp; Physical Health</vt:lpstr>
      <vt:lpstr>Integrated Care </vt:lpstr>
      <vt:lpstr>Benefits &amp; Outcomes </vt:lpstr>
      <vt:lpstr>Improved Treatment Outcomes   </vt:lpstr>
      <vt:lpstr>Improved Quality of Life </vt:lpstr>
      <vt:lpstr>COE Integrated Care Foundations </vt:lpstr>
      <vt:lpstr>The COE Vision </vt:lpstr>
      <vt:lpstr>The Vermont Hub and Spoke Model </vt:lpstr>
      <vt:lpstr>Social Drivers of Health </vt:lpstr>
      <vt:lpstr>Integrated Care Frameworks</vt:lpstr>
      <vt:lpstr>The Integrated Care Continuum </vt:lpstr>
      <vt:lpstr>Common Integrated Care Frameworks </vt:lpstr>
      <vt:lpstr>Multiple Pathways to Integration </vt:lpstr>
      <vt:lpstr>Integrated Care Initiatives </vt:lpstr>
      <vt:lpstr>Common Barriers To Integrated Care  </vt:lpstr>
      <vt:lpstr>Zoom Poll </vt:lpstr>
      <vt:lpstr>Organizational Health &amp; CQI </vt:lpstr>
      <vt:lpstr>The Role of Care Managers &amp; CRSs in Integrated Care</vt:lpstr>
      <vt:lpstr>INTERMED Complexity Assessment Grid</vt:lpstr>
      <vt:lpstr>PowerPoint Presentation</vt:lpstr>
      <vt:lpstr>PowerPoint Presentation</vt:lpstr>
      <vt:lpstr>PowerPoint Presentation</vt:lpstr>
      <vt:lpstr>PowerPoint Presentation</vt:lpstr>
      <vt:lpstr>PowerPoint Presentation</vt:lpstr>
      <vt:lpstr>PowerPoint Presentation</vt:lpstr>
      <vt:lpstr>Integrated Care as a Tool for Health Equity </vt:lpstr>
      <vt:lpstr>In a few words: How do you believe the integration of behavioral health and physical health can contribute improving health equity? </vt:lpstr>
      <vt:lpstr>Health Disparity </vt:lpstr>
      <vt:lpstr>Health Disparity </vt:lpstr>
      <vt:lpstr>Substance Use and Co-Occurring Conditions  </vt:lpstr>
      <vt:lpstr>Pennsylvania State of Health Equity Report </vt:lpstr>
      <vt:lpstr>Health Equity</vt:lpstr>
      <vt:lpstr>Why Integrated Care? </vt:lpstr>
      <vt:lpstr>Why Integrated Care? </vt:lpstr>
      <vt:lpstr>Why Integrated Care? </vt:lpstr>
      <vt:lpstr>Key Takeaways </vt:lpstr>
      <vt:lpstr>PowerPoint Presentation</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Logo and PERU Vision</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Crowell, Christine Ngozika</dc:creator>
  <cp:lastModifiedBy>Crowell, Christine Ngozika</cp:lastModifiedBy>
  <cp:revision>64</cp:revision>
  <cp:lastPrinted>2019-11-01T15:32:38Z</cp:lastPrinted>
  <dcterms:created xsi:type="dcterms:W3CDTF">2024-03-20T15:58:23Z</dcterms:created>
  <dcterms:modified xsi:type="dcterms:W3CDTF">2024-04-03T15:21:08Z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0x01010015E1B9AE4639B14BBF883D08B2823EAB</vt:lpwstr>
  </property>
  <property fmtid="{D5CDD505-2E9C-101B-9397-08002B2CF9AE}" pid="3" name="MediaServiceImageTags">
    <vt:lpwstr/>
  </property>
  <property fmtid="{D5CDD505-2E9C-101B-9397-08002B2CF9AE}" pid="4" name="_dlc_DocIdItemGuid">
    <vt:lpwstr>d9cb03c1-cdbd-4c59-a8d7-e40a17ab87b8</vt:lpwstr>
  </property>
</Properties>
</file>