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marL="0" marR="0" algn="l">
              <a:spcBef>
                <a:spcPts val="0"/>
              </a:spcBef>
            </a:pPr>
            <a:r>
              <a:rPr lang="en-US" sz="1050" b="1" u="sng" dirty="0">
                <a:solidFill>
                  <a:schemeClr val="tx1"/>
                </a:solidFill>
              </a:rPr>
              <a:t>Physician (CME)</a:t>
            </a:r>
          </a:p>
          <a:p>
            <a:pPr marL="0" marR="0" algn="l">
              <a:spcBef>
                <a:spcPts val="0"/>
              </a:spcBef>
              <a:spcAft>
                <a:spcPts val="1650"/>
              </a:spcAft>
            </a:pPr>
            <a:r>
              <a:rPr lang="en-US" sz="1050" dirty="0">
                <a:solidFill>
                  <a:schemeClr val="tx1"/>
                </a:solidFill>
              </a:rPr>
              <a:t>The University of Pittsburgh School designates this live activity for a maximum of 2.0 AMA PRA Category 1 Credits™. Physicians should claim only the credit commensurate with the extent of their participation in the activity.</a:t>
            </a:r>
          </a:p>
          <a:p>
            <a:pPr marL="0" marR="0" algn="l">
              <a:spcBef>
                <a:spcPts val="0"/>
              </a:spcBef>
              <a:spcAft>
                <a:spcPts val="0"/>
              </a:spcAft>
            </a:pPr>
            <a:r>
              <a:rPr lang="en-US" sz="1050" b="1" u="sng" dirty="0">
                <a:solidFill>
                  <a:schemeClr val="tx1"/>
                </a:solidFill>
                <a:latin typeface="Calibri" panose="020F0502020204030204" pitchFamily="34" charset="0"/>
                <a:cs typeface="Calibri" panose="020F0502020204030204" pitchFamily="34" charset="0"/>
              </a:rPr>
              <a:t>Nursing (CNE)</a:t>
            </a:r>
          </a:p>
          <a:p>
            <a:pPr marL="0" marR="0" algn="l">
              <a:spcBef>
                <a:spcPts val="0"/>
              </a:spcBef>
              <a:spcAft>
                <a:spcPts val="0"/>
              </a:spcAft>
            </a:pPr>
            <a:r>
              <a:rPr lang="en-US" sz="1050" dirty="0">
                <a:solidFill>
                  <a:schemeClr val="tx1"/>
                </a:solidFill>
                <a:latin typeface="Calibri" panose="020F0502020204030204" pitchFamily="34" charset="0"/>
                <a:cs typeface="Calibri" panose="020F0502020204030204" pitchFamily="34" charset="0"/>
              </a:rPr>
              <a:t>The maximum number of hours awarded for this Continuing Nursing Education activity is 2.0 contact hours.</a:t>
            </a:r>
          </a:p>
          <a:p>
            <a:pPr algn="l"/>
            <a:r>
              <a:rPr lang="en-US" sz="1050" b="1" u="sng" dirty="0">
                <a:solidFill>
                  <a:schemeClr val="tx1"/>
                </a:solidFill>
              </a:rPr>
              <a:t>Social Work (ASWB) </a:t>
            </a:r>
            <a:br>
              <a:rPr lang="en-US" sz="1050" dirty="0">
                <a:solidFill>
                  <a:schemeClr val="tx1"/>
                </a:solidFill>
                <a:latin typeface="Calibri" panose="020F0502020204030204" pitchFamily="34" charset="0"/>
                <a:cs typeface="Calibri" panose="020F0502020204030204" pitchFamily="34" charset="0"/>
              </a:rPr>
            </a:br>
            <a:r>
              <a:rPr lang="en-US" sz="1050" dirty="0">
                <a:solidFill>
                  <a:schemeClr val="tx1"/>
                </a:solidFill>
                <a:latin typeface="Calibri" panose="020F0502020204030204" pitchFamily="34" charset="0"/>
                <a:cs typeface="Calibri" panose="020F0502020204030204" pitchFamily="34" charset="0"/>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1050">
                <a:solidFill>
                  <a:schemeClr val="tx1"/>
                </a:solidFill>
                <a:latin typeface="Calibri" panose="020F0502020204030204" pitchFamily="34" charset="0"/>
                <a:cs typeface="Calibri" panose="020F0502020204030204" pitchFamily="34" charset="0"/>
              </a:rPr>
              <a:t>receive 2.0 </a:t>
            </a:r>
            <a:r>
              <a:rPr lang="en-US" sz="1050" dirty="0">
                <a:solidFill>
                  <a:schemeClr val="tx1"/>
                </a:solidFill>
                <a:latin typeface="Calibri" panose="020F0502020204030204" pitchFamily="34" charset="0"/>
                <a:cs typeface="Calibri" panose="020F0502020204030204" pitchFamily="34" charset="0"/>
              </a:rPr>
              <a:t>continuing education credits. </a:t>
            </a:r>
          </a:p>
          <a:p>
            <a:pPr algn="l"/>
            <a:r>
              <a:rPr lang="en-US" sz="1050" b="1" u="sng" dirty="0">
                <a:solidFill>
                  <a:schemeClr val="tx1"/>
                </a:solidFill>
              </a:rPr>
              <a:t>Psychologist (APA)</a:t>
            </a:r>
          </a:p>
          <a:p>
            <a:pPr algn="l"/>
            <a:r>
              <a:rPr lang="en-US" sz="1050" dirty="0">
                <a:solidFill>
                  <a:schemeClr val="tx1"/>
                </a:solidFill>
                <a:latin typeface="Calibri" panose="020F0502020204030204" pitchFamily="34" charset="0"/>
                <a:cs typeface="Calibri" panose="020F0502020204030204" pitchFamily="34" charset="0"/>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2942</TotalTime>
  <Words>475</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2024-05-06T19:12:15Z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