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3366" r:id="rId3"/>
    <p:sldId id="269" r:id="rId4"/>
    <p:sldId id="1274" r:id="rId5"/>
    <p:sldId id="1285" r:id="rId6"/>
    <p:sldId id="1284" r:id="rId7"/>
    <p:sldId id="1287" r:id="rId8"/>
    <p:sldId id="1283" r:id="rId9"/>
    <p:sldId id="1282" r:id="rId10"/>
    <p:sldId id="1277" r:id="rId11"/>
    <p:sldId id="358" r:id="rId12"/>
    <p:sldId id="1288" r:id="rId13"/>
    <p:sldId id="1281" r:id="rId14"/>
    <p:sldId id="1291" r:id="rId15"/>
    <p:sldId id="1292" r:id="rId16"/>
    <p:sldId id="1280" r:id="rId17"/>
    <p:sldId id="1278" r:id="rId18"/>
    <p:sldId id="1279" r:id="rId19"/>
    <p:sldId id="1272" r:id="rId20"/>
    <p:sldId id="1289" r:id="rId21"/>
    <p:sldId id="1290" r:id="rId22"/>
    <p:sldId id="3359" r:id="rId23"/>
    <p:sldId id="3367" r:id="rId24"/>
    <p:sldId id="3370" r:id="rId25"/>
    <p:sldId id="359" r:id="rId26"/>
    <p:sldId id="3360" r:id="rId27"/>
    <p:sldId id="3368" r:id="rId28"/>
    <p:sldId id="3371" r:id="rId29"/>
    <p:sldId id="3356" r:id="rId30"/>
    <p:sldId id="3358" r:id="rId31"/>
    <p:sldId id="3361" r:id="rId32"/>
    <p:sldId id="3362" r:id="rId33"/>
    <p:sldId id="3363" r:id="rId34"/>
    <p:sldId id="3364" r:id="rId35"/>
    <p:sldId id="3372" r:id="rId36"/>
    <p:sldId id="3365" r:id="rId37"/>
    <p:sldId id="3369"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0" d="100"/>
          <a:sy n="90" d="100"/>
        </p:scale>
        <p:origin x="5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741A2-12B4-4720-AE4D-16F2EFDBDFD8}" type="datetimeFigureOut">
              <a:rPr lang="en-US" smtClean="0"/>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74D30-A9DF-4D33-B4DB-6589A5F590D0}" type="slidenum">
              <a:rPr lang="en-US" smtClean="0"/>
              <a:t>‹#›</a:t>
            </a:fld>
            <a:endParaRPr lang="en-US"/>
          </a:p>
        </p:txBody>
      </p:sp>
    </p:spTree>
    <p:extLst>
      <p:ext uri="{BB962C8B-B14F-4D97-AF65-F5344CB8AC3E}">
        <p14:creationId xmlns:p14="http://schemas.microsoft.com/office/powerpoint/2010/main" val="1395528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needed</a:t>
            </a:r>
          </a:p>
        </p:txBody>
      </p:sp>
      <p:sp>
        <p:nvSpPr>
          <p:cNvPr id="4" name="Slide Number Placeholder 3"/>
          <p:cNvSpPr>
            <a:spLocks noGrp="1"/>
          </p:cNvSpPr>
          <p:nvPr>
            <p:ph type="sldNum" sz="quarter" idx="5"/>
          </p:nvPr>
        </p:nvSpPr>
        <p:spPr/>
        <p:txBody>
          <a:bodyPr/>
          <a:lstStyle/>
          <a:p>
            <a:fld id="{BB98297F-28EF-AD4F-A554-6EE7B04D5CDE}" type="slidenum">
              <a:rPr lang="en-US" smtClean="0"/>
              <a:t>3</a:t>
            </a:fld>
            <a:endParaRPr lang="en-US"/>
          </a:p>
        </p:txBody>
      </p:sp>
    </p:spTree>
    <p:extLst>
      <p:ext uri="{BB962C8B-B14F-4D97-AF65-F5344CB8AC3E}">
        <p14:creationId xmlns:p14="http://schemas.microsoft.com/office/powerpoint/2010/main" val="2500317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content slides</a:t>
            </a:r>
          </a:p>
        </p:txBody>
      </p:sp>
      <p:sp>
        <p:nvSpPr>
          <p:cNvPr id="4" name="Slide Number Placeholder 3"/>
          <p:cNvSpPr>
            <a:spLocks noGrp="1"/>
          </p:cNvSpPr>
          <p:nvPr>
            <p:ph type="sldNum" sz="quarter" idx="5"/>
          </p:nvPr>
        </p:nvSpPr>
        <p:spPr/>
        <p:txBody>
          <a:bodyPr/>
          <a:lstStyle/>
          <a:p>
            <a:fld id="{BB98297F-28EF-AD4F-A554-6EE7B04D5CDE}" type="slidenum">
              <a:rPr lang="en-US" smtClean="0"/>
              <a:t>13</a:t>
            </a:fld>
            <a:endParaRPr lang="en-US"/>
          </a:p>
        </p:txBody>
      </p:sp>
    </p:spTree>
    <p:extLst>
      <p:ext uri="{BB962C8B-B14F-4D97-AF65-F5344CB8AC3E}">
        <p14:creationId xmlns:p14="http://schemas.microsoft.com/office/powerpoint/2010/main" val="3951740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content slides</a:t>
            </a:r>
          </a:p>
        </p:txBody>
      </p:sp>
      <p:sp>
        <p:nvSpPr>
          <p:cNvPr id="4" name="Slide Number Placeholder 3"/>
          <p:cNvSpPr>
            <a:spLocks noGrp="1"/>
          </p:cNvSpPr>
          <p:nvPr>
            <p:ph type="sldNum" sz="quarter" idx="5"/>
          </p:nvPr>
        </p:nvSpPr>
        <p:spPr/>
        <p:txBody>
          <a:bodyPr/>
          <a:lstStyle/>
          <a:p>
            <a:fld id="{BB98297F-28EF-AD4F-A554-6EE7B04D5CDE}" type="slidenum">
              <a:rPr lang="en-US" smtClean="0"/>
              <a:t>14</a:t>
            </a:fld>
            <a:endParaRPr lang="en-US"/>
          </a:p>
        </p:txBody>
      </p:sp>
    </p:spTree>
    <p:extLst>
      <p:ext uri="{BB962C8B-B14F-4D97-AF65-F5344CB8AC3E}">
        <p14:creationId xmlns:p14="http://schemas.microsoft.com/office/powerpoint/2010/main" val="3794065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content slides</a:t>
            </a:r>
          </a:p>
        </p:txBody>
      </p:sp>
      <p:sp>
        <p:nvSpPr>
          <p:cNvPr id="4" name="Slide Number Placeholder 3"/>
          <p:cNvSpPr>
            <a:spLocks noGrp="1"/>
          </p:cNvSpPr>
          <p:nvPr>
            <p:ph type="sldNum" sz="quarter" idx="5"/>
          </p:nvPr>
        </p:nvSpPr>
        <p:spPr/>
        <p:txBody>
          <a:bodyPr/>
          <a:lstStyle/>
          <a:p>
            <a:fld id="{BB98297F-28EF-AD4F-A554-6EE7B04D5CDE}" type="slidenum">
              <a:rPr lang="en-US" smtClean="0"/>
              <a:t>15</a:t>
            </a:fld>
            <a:endParaRPr lang="en-US"/>
          </a:p>
        </p:txBody>
      </p:sp>
    </p:spTree>
    <p:extLst>
      <p:ext uri="{BB962C8B-B14F-4D97-AF65-F5344CB8AC3E}">
        <p14:creationId xmlns:p14="http://schemas.microsoft.com/office/powerpoint/2010/main" val="1710093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content slides</a:t>
            </a:r>
          </a:p>
        </p:txBody>
      </p:sp>
      <p:sp>
        <p:nvSpPr>
          <p:cNvPr id="4" name="Slide Number Placeholder 3"/>
          <p:cNvSpPr>
            <a:spLocks noGrp="1"/>
          </p:cNvSpPr>
          <p:nvPr>
            <p:ph type="sldNum" sz="quarter" idx="5"/>
          </p:nvPr>
        </p:nvSpPr>
        <p:spPr/>
        <p:txBody>
          <a:bodyPr/>
          <a:lstStyle/>
          <a:p>
            <a:fld id="{BB98297F-28EF-AD4F-A554-6EE7B04D5CDE}" type="slidenum">
              <a:rPr lang="en-US" smtClean="0"/>
              <a:t>16</a:t>
            </a:fld>
            <a:endParaRPr lang="en-US"/>
          </a:p>
        </p:txBody>
      </p:sp>
    </p:spTree>
    <p:extLst>
      <p:ext uri="{BB962C8B-B14F-4D97-AF65-F5344CB8AC3E}">
        <p14:creationId xmlns:p14="http://schemas.microsoft.com/office/powerpoint/2010/main" val="3057731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content slides</a:t>
            </a:r>
          </a:p>
        </p:txBody>
      </p:sp>
      <p:sp>
        <p:nvSpPr>
          <p:cNvPr id="4" name="Slide Number Placeholder 3"/>
          <p:cNvSpPr>
            <a:spLocks noGrp="1"/>
          </p:cNvSpPr>
          <p:nvPr>
            <p:ph type="sldNum" sz="quarter" idx="5"/>
          </p:nvPr>
        </p:nvSpPr>
        <p:spPr/>
        <p:txBody>
          <a:bodyPr/>
          <a:lstStyle/>
          <a:p>
            <a:fld id="{BB98297F-28EF-AD4F-A554-6EE7B04D5CDE}" type="slidenum">
              <a:rPr lang="en-US" smtClean="0"/>
              <a:t>17</a:t>
            </a:fld>
            <a:endParaRPr lang="en-US"/>
          </a:p>
        </p:txBody>
      </p:sp>
    </p:spTree>
    <p:extLst>
      <p:ext uri="{BB962C8B-B14F-4D97-AF65-F5344CB8AC3E}">
        <p14:creationId xmlns:p14="http://schemas.microsoft.com/office/powerpoint/2010/main" val="3005542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content slides</a:t>
            </a:r>
          </a:p>
        </p:txBody>
      </p:sp>
      <p:sp>
        <p:nvSpPr>
          <p:cNvPr id="4" name="Slide Number Placeholder 3"/>
          <p:cNvSpPr>
            <a:spLocks noGrp="1"/>
          </p:cNvSpPr>
          <p:nvPr>
            <p:ph type="sldNum" sz="quarter" idx="5"/>
          </p:nvPr>
        </p:nvSpPr>
        <p:spPr/>
        <p:txBody>
          <a:bodyPr/>
          <a:lstStyle/>
          <a:p>
            <a:fld id="{BB98297F-28EF-AD4F-A554-6EE7B04D5CDE}" type="slidenum">
              <a:rPr lang="en-US" smtClean="0"/>
              <a:t>18</a:t>
            </a:fld>
            <a:endParaRPr lang="en-US"/>
          </a:p>
        </p:txBody>
      </p:sp>
    </p:spTree>
    <p:extLst>
      <p:ext uri="{BB962C8B-B14F-4D97-AF65-F5344CB8AC3E}">
        <p14:creationId xmlns:p14="http://schemas.microsoft.com/office/powerpoint/2010/main" val="3324004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needed</a:t>
            </a:r>
          </a:p>
        </p:txBody>
      </p:sp>
      <p:sp>
        <p:nvSpPr>
          <p:cNvPr id="4" name="Slide Number Placeholder 3"/>
          <p:cNvSpPr>
            <a:spLocks noGrp="1"/>
          </p:cNvSpPr>
          <p:nvPr>
            <p:ph type="sldNum" sz="quarter" idx="5"/>
          </p:nvPr>
        </p:nvSpPr>
        <p:spPr/>
        <p:txBody>
          <a:bodyPr/>
          <a:lstStyle/>
          <a:p>
            <a:fld id="{BB98297F-28EF-AD4F-A554-6EE7B04D5CDE}" type="slidenum">
              <a:rPr lang="en-US" smtClean="0"/>
              <a:t>19</a:t>
            </a:fld>
            <a:endParaRPr lang="en-US"/>
          </a:p>
        </p:txBody>
      </p:sp>
    </p:spTree>
    <p:extLst>
      <p:ext uri="{BB962C8B-B14F-4D97-AF65-F5344CB8AC3E}">
        <p14:creationId xmlns:p14="http://schemas.microsoft.com/office/powerpoint/2010/main" val="3821606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needed</a:t>
            </a:r>
          </a:p>
        </p:txBody>
      </p:sp>
      <p:sp>
        <p:nvSpPr>
          <p:cNvPr id="4" name="Slide Number Placeholder 3"/>
          <p:cNvSpPr>
            <a:spLocks noGrp="1"/>
          </p:cNvSpPr>
          <p:nvPr>
            <p:ph type="sldNum" sz="quarter" idx="5"/>
          </p:nvPr>
        </p:nvSpPr>
        <p:spPr/>
        <p:txBody>
          <a:bodyPr/>
          <a:lstStyle/>
          <a:p>
            <a:fld id="{BB98297F-28EF-AD4F-A554-6EE7B04D5CDE}" type="slidenum">
              <a:rPr lang="en-US" smtClean="0"/>
              <a:t>20</a:t>
            </a:fld>
            <a:endParaRPr lang="en-US"/>
          </a:p>
        </p:txBody>
      </p:sp>
    </p:spTree>
    <p:extLst>
      <p:ext uri="{BB962C8B-B14F-4D97-AF65-F5344CB8AC3E}">
        <p14:creationId xmlns:p14="http://schemas.microsoft.com/office/powerpoint/2010/main" val="1450132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98297F-28EF-AD4F-A554-6EE7B04D5CDE}" type="slidenum">
              <a:rPr lang="en-US" smtClean="0"/>
              <a:t>21</a:t>
            </a:fld>
            <a:endParaRPr lang="en-US"/>
          </a:p>
        </p:txBody>
      </p:sp>
    </p:spTree>
    <p:extLst>
      <p:ext uri="{BB962C8B-B14F-4D97-AF65-F5344CB8AC3E}">
        <p14:creationId xmlns:p14="http://schemas.microsoft.com/office/powerpoint/2010/main" val="1490054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https://clinicalinfo.hiv.gov/sites/default/files/guidelines/documents/perinatal-hiv/infant-feeding-individuals-hiv-united-states-perinatal.pdf</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https://vimeo.com/paaap/annapowell?share=copy</a:t>
            </a:r>
          </a:p>
          <a:p>
            <a:endParaRPr lang="en-US" dirty="0"/>
          </a:p>
        </p:txBody>
      </p:sp>
    </p:spTree>
    <p:extLst>
      <p:ext uri="{BB962C8B-B14F-4D97-AF65-F5344CB8AC3E}">
        <p14:creationId xmlns:p14="http://schemas.microsoft.com/office/powerpoint/2010/main" val="967423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content slides</a:t>
            </a:r>
          </a:p>
        </p:txBody>
      </p:sp>
      <p:sp>
        <p:nvSpPr>
          <p:cNvPr id="4" name="Slide Number Placeholder 3"/>
          <p:cNvSpPr>
            <a:spLocks noGrp="1"/>
          </p:cNvSpPr>
          <p:nvPr>
            <p:ph type="sldNum" sz="quarter" idx="5"/>
          </p:nvPr>
        </p:nvSpPr>
        <p:spPr/>
        <p:txBody>
          <a:bodyPr/>
          <a:lstStyle/>
          <a:p>
            <a:fld id="{BB98297F-28EF-AD4F-A554-6EE7B04D5CDE}" type="slidenum">
              <a:rPr lang="en-US" smtClean="0"/>
              <a:t>4</a:t>
            </a:fld>
            <a:endParaRPr lang="en-US"/>
          </a:p>
        </p:txBody>
      </p:sp>
    </p:spTree>
    <p:extLst>
      <p:ext uri="{BB962C8B-B14F-4D97-AF65-F5344CB8AC3E}">
        <p14:creationId xmlns:p14="http://schemas.microsoft.com/office/powerpoint/2010/main" val="2698397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content slides</a:t>
            </a:r>
          </a:p>
        </p:txBody>
      </p:sp>
      <p:sp>
        <p:nvSpPr>
          <p:cNvPr id="4" name="Slide Number Placeholder 3"/>
          <p:cNvSpPr>
            <a:spLocks noGrp="1"/>
          </p:cNvSpPr>
          <p:nvPr>
            <p:ph type="sldNum" sz="quarter" idx="5"/>
          </p:nvPr>
        </p:nvSpPr>
        <p:spPr/>
        <p:txBody>
          <a:bodyPr/>
          <a:lstStyle/>
          <a:p>
            <a:fld id="{BB98297F-28EF-AD4F-A554-6EE7B04D5CDE}" type="slidenum">
              <a:rPr lang="en-US" smtClean="0"/>
              <a:t>5</a:t>
            </a:fld>
            <a:endParaRPr lang="en-US"/>
          </a:p>
        </p:txBody>
      </p:sp>
    </p:spTree>
    <p:extLst>
      <p:ext uri="{BB962C8B-B14F-4D97-AF65-F5344CB8AC3E}">
        <p14:creationId xmlns:p14="http://schemas.microsoft.com/office/powerpoint/2010/main" val="3103318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content slides</a:t>
            </a:r>
          </a:p>
        </p:txBody>
      </p:sp>
      <p:sp>
        <p:nvSpPr>
          <p:cNvPr id="4" name="Slide Number Placeholder 3"/>
          <p:cNvSpPr>
            <a:spLocks noGrp="1"/>
          </p:cNvSpPr>
          <p:nvPr>
            <p:ph type="sldNum" sz="quarter" idx="5"/>
          </p:nvPr>
        </p:nvSpPr>
        <p:spPr/>
        <p:txBody>
          <a:bodyPr/>
          <a:lstStyle/>
          <a:p>
            <a:fld id="{BB98297F-28EF-AD4F-A554-6EE7B04D5CDE}" type="slidenum">
              <a:rPr lang="en-US" smtClean="0"/>
              <a:t>6</a:t>
            </a:fld>
            <a:endParaRPr lang="en-US"/>
          </a:p>
        </p:txBody>
      </p:sp>
    </p:spTree>
    <p:extLst>
      <p:ext uri="{BB962C8B-B14F-4D97-AF65-F5344CB8AC3E}">
        <p14:creationId xmlns:p14="http://schemas.microsoft.com/office/powerpoint/2010/main" val="3915536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content slides</a:t>
            </a:r>
          </a:p>
        </p:txBody>
      </p:sp>
      <p:sp>
        <p:nvSpPr>
          <p:cNvPr id="4" name="Slide Number Placeholder 3"/>
          <p:cNvSpPr>
            <a:spLocks noGrp="1"/>
          </p:cNvSpPr>
          <p:nvPr>
            <p:ph type="sldNum" sz="quarter" idx="5"/>
          </p:nvPr>
        </p:nvSpPr>
        <p:spPr/>
        <p:txBody>
          <a:bodyPr/>
          <a:lstStyle/>
          <a:p>
            <a:fld id="{BB98297F-28EF-AD4F-A554-6EE7B04D5CDE}" type="slidenum">
              <a:rPr lang="en-US" smtClean="0"/>
              <a:t>7</a:t>
            </a:fld>
            <a:endParaRPr lang="en-US"/>
          </a:p>
        </p:txBody>
      </p:sp>
    </p:spTree>
    <p:extLst>
      <p:ext uri="{BB962C8B-B14F-4D97-AF65-F5344CB8AC3E}">
        <p14:creationId xmlns:p14="http://schemas.microsoft.com/office/powerpoint/2010/main" val="3411848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98297F-28EF-AD4F-A554-6EE7B04D5CDE}" type="slidenum">
              <a:rPr lang="en-US" smtClean="0"/>
              <a:t>8</a:t>
            </a:fld>
            <a:endParaRPr lang="en-US"/>
          </a:p>
        </p:txBody>
      </p:sp>
    </p:spTree>
    <p:extLst>
      <p:ext uri="{BB962C8B-B14F-4D97-AF65-F5344CB8AC3E}">
        <p14:creationId xmlns:p14="http://schemas.microsoft.com/office/powerpoint/2010/main" val="3885173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content slides</a:t>
            </a:r>
          </a:p>
        </p:txBody>
      </p:sp>
      <p:sp>
        <p:nvSpPr>
          <p:cNvPr id="4" name="Slide Number Placeholder 3"/>
          <p:cNvSpPr>
            <a:spLocks noGrp="1"/>
          </p:cNvSpPr>
          <p:nvPr>
            <p:ph type="sldNum" sz="quarter" idx="5"/>
          </p:nvPr>
        </p:nvSpPr>
        <p:spPr/>
        <p:txBody>
          <a:bodyPr/>
          <a:lstStyle/>
          <a:p>
            <a:fld id="{BB98297F-28EF-AD4F-A554-6EE7B04D5CDE}" type="slidenum">
              <a:rPr lang="en-US" smtClean="0"/>
              <a:t>9</a:t>
            </a:fld>
            <a:endParaRPr lang="en-US"/>
          </a:p>
        </p:txBody>
      </p:sp>
    </p:spTree>
    <p:extLst>
      <p:ext uri="{BB962C8B-B14F-4D97-AF65-F5344CB8AC3E}">
        <p14:creationId xmlns:p14="http://schemas.microsoft.com/office/powerpoint/2010/main" val="349807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content slides</a:t>
            </a:r>
          </a:p>
        </p:txBody>
      </p:sp>
      <p:sp>
        <p:nvSpPr>
          <p:cNvPr id="4" name="Slide Number Placeholder 3"/>
          <p:cNvSpPr>
            <a:spLocks noGrp="1"/>
          </p:cNvSpPr>
          <p:nvPr>
            <p:ph type="sldNum" sz="quarter" idx="5"/>
          </p:nvPr>
        </p:nvSpPr>
        <p:spPr/>
        <p:txBody>
          <a:bodyPr/>
          <a:lstStyle/>
          <a:p>
            <a:fld id="{BB98297F-28EF-AD4F-A554-6EE7B04D5CDE}" type="slidenum">
              <a:rPr lang="en-US" smtClean="0"/>
              <a:t>10</a:t>
            </a:fld>
            <a:endParaRPr lang="en-US"/>
          </a:p>
        </p:txBody>
      </p:sp>
    </p:spTree>
    <p:extLst>
      <p:ext uri="{BB962C8B-B14F-4D97-AF65-F5344CB8AC3E}">
        <p14:creationId xmlns:p14="http://schemas.microsoft.com/office/powerpoint/2010/main" val="1457955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content slides</a:t>
            </a:r>
          </a:p>
        </p:txBody>
      </p:sp>
      <p:sp>
        <p:nvSpPr>
          <p:cNvPr id="4" name="Slide Number Placeholder 3"/>
          <p:cNvSpPr>
            <a:spLocks noGrp="1"/>
          </p:cNvSpPr>
          <p:nvPr>
            <p:ph type="sldNum" sz="quarter" idx="5"/>
          </p:nvPr>
        </p:nvSpPr>
        <p:spPr/>
        <p:txBody>
          <a:bodyPr/>
          <a:lstStyle/>
          <a:p>
            <a:fld id="{BB98297F-28EF-AD4F-A554-6EE7B04D5CDE}" type="slidenum">
              <a:rPr lang="en-US" smtClean="0"/>
              <a:t>12</a:t>
            </a:fld>
            <a:endParaRPr lang="en-US"/>
          </a:p>
        </p:txBody>
      </p:sp>
    </p:spTree>
    <p:extLst>
      <p:ext uri="{BB962C8B-B14F-4D97-AF65-F5344CB8AC3E}">
        <p14:creationId xmlns:p14="http://schemas.microsoft.com/office/powerpoint/2010/main" val="1319826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D1803BF-9FA5-419F-8626-AAB74AD4C724}" type="datetimeFigureOut">
              <a:rPr lang="en-US" smtClean="0"/>
              <a:t>6/18/2024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C402B4-E4EC-4829-B7CA-A7B333D6722B}" type="slidenum">
              <a:rPr lang="en-US" smtClean="0"/>
              <a:t>‹#›</a:t>
            </a:fld>
            <a:endParaRPr lang="en-US"/>
          </a:p>
        </p:txBody>
      </p:sp>
    </p:spTree>
    <p:extLst>
      <p:ext uri="{BB962C8B-B14F-4D97-AF65-F5344CB8AC3E}">
        <p14:creationId xmlns:p14="http://schemas.microsoft.com/office/powerpoint/2010/main" val="55788702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1803BF-9FA5-419F-8626-AAB74AD4C724}"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402B4-E4EC-4829-B7CA-A7B333D6722B}" type="slidenum">
              <a:rPr lang="en-US" smtClean="0"/>
              <a:t>‹#›</a:t>
            </a:fld>
            <a:endParaRPr lang="en-US"/>
          </a:p>
        </p:txBody>
      </p:sp>
    </p:spTree>
    <p:extLst>
      <p:ext uri="{BB962C8B-B14F-4D97-AF65-F5344CB8AC3E}">
        <p14:creationId xmlns:p14="http://schemas.microsoft.com/office/powerpoint/2010/main" val="2354733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1803BF-9FA5-419F-8626-AAB74AD4C724}"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402B4-E4EC-4829-B7CA-A7B333D6722B}" type="slidenum">
              <a:rPr lang="en-US" smtClean="0"/>
              <a:t>‹#›</a:t>
            </a:fld>
            <a:endParaRPr lang="en-US"/>
          </a:p>
        </p:txBody>
      </p:sp>
    </p:spTree>
    <p:extLst>
      <p:ext uri="{BB962C8B-B14F-4D97-AF65-F5344CB8AC3E}">
        <p14:creationId xmlns:p14="http://schemas.microsoft.com/office/powerpoint/2010/main" val="904292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1803BF-9FA5-419F-8626-AAB74AD4C724}" type="datetimeFigureOut">
              <a:rPr lang="en-US" smtClean="0"/>
              <a:t>6/18/2024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C402B4-E4EC-4829-B7CA-A7B333D6722B}" type="slidenum">
              <a:rPr lang="en-US" smtClean="0"/>
              <a:t>‹#›</a:t>
            </a:fld>
            <a:endParaRPr lang="en-US"/>
          </a:p>
        </p:txBody>
      </p:sp>
    </p:spTree>
    <p:extLst>
      <p:ext uri="{BB962C8B-B14F-4D97-AF65-F5344CB8AC3E}">
        <p14:creationId xmlns:p14="http://schemas.microsoft.com/office/powerpoint/2010/main" val="2107121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7D1803BF-9FA5-419F-8626-AAB74AD4C724}" type="datetimeFigureOut">
              <a:rPr lang="en-US" smtClean="0"/>
              <a:t>6/18/2024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C402B4-E4EC-4829-B7CA-A7B333D6722B}" type="slidenum">
              <a:rPr lang="en-US" smtClean="0"/>
              <a:t>‹#›</a:t>
            </a:fld>
            <a:endParaRPr lang="en-US"/>
          </a:p>
        </p:txBody>
      </p:sp>
    </p:spTree>
    <p:extLst>
      <p:ext uri="{BB962C8B-B14F-4D97-AF65-F5344CB8AC3E}">
        <p14:creationId xmlns:p14="http://schemas.microsoft.com/office/powerpoint/2010/main" val="17077266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D1803BF-9FA5-419F-8626-AAB74AD4C724}" type="datetimeFigureOut">
              <a:rPr lang="en-US" smtClean="0"/>
              <a:t>6/18/2024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7C402B4-E4EC-4829-B7CA-A7B333D6722B}" type="slidenum">
              <a:rPr lang="en-US" smtClean="0"/>
              <a:t>‹#›</a:t>
            </a:fld>
            <a:endParaRPr lang="en-US"/>
          </a:p>
        </p:txBody>
      </p:sp>
    </p:spTree>
    <p:extLst>
      <p:ext uri="{BB962C8B-B14F-4D97-AF65-F5344CB8AC3E}">
        <p14:creationId xmlns:p14="http://schemas.microsoft.com/office/powerpoint/2010/main" val="68056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7D1803BF-9FA5-419F-8626-AAB74AD4C724}" type="datetimeFigureOut">
              <a:rPr lang="en-US" smtClean="0"/>
              <a:t>6/18/2024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C402B4-E4EC-4829-B7CA-A7B333D6722B}"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7508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1803BF-9FA5-419F-8626-AAB74AD4C724}" type="datetimeFigureOut">
              <a:rPr lang="en-US" smtClean="0"/>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402B4-E4EC-4829-B7CA-A7B333D6722B}" type="slidenum">
              <a:rPr lang="en-US" smtClean="0"/>
              <a:t>‹#›</a:t>
            </a:fld>
            <a:endParaRPr lang="en-US"/>
          </a:p>
        </p:txBody>
      </p:sp>
    </p:spTree>
    <p:extLst>
      <p:ext uri="{BB962C8B-B14F-4D97-AF65-F5344CB8AC3E}">
        <p14:creationId xmlns:p14="http://schemas.microsoft.com/office/powerpoint/2010/main" val="2241024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1803BF-9FA5-419F-8626-AAB74AD4C724}" type="datetimeFigureOut">
              <a:rPr lang="en-US" smtClean="0"/>
              <a:t>6/18/2024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C402B4-E4EC-4829-B7CA-A7B333D6722B}" type="slidenum">
              <a:rPr lang="en-US" smtClean="0"/>
              <a:t>‹#›</a:t>
            </a:fld>
            <a:endParaRPr lang="en-US"/>
          </a:p>
        </p:txBody>
      </p:sp>
    </p:spTree>
    <p:extLst>
      <p:ext uri="{BB962C8B-B14F-4D97-AF65-F5344CB8AC3E}">
        <p14:creationId xmlns:p14="http://schemas.microsoft.com/office/powerpoint/2010/main" val="384373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7D1803BF-9FA5-419F-8626-AAB74AD4C724}" type="datetimeFigureOut">
              <a:rPr lang="en-US" smtClean="0"/>
              <a:t>6/18/2024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B7C402B4-E4EC-4829-B7CA-A7B333D6722B}" type="slidenum">
              <a:rPr lang="en-US" smtClean="0"/>
              <a:t>‹#›</a:t>
            </a:fld>
            <a:endParaRPr lang="en-US"/>
          </a:p>
        </p:txBody>
      </p:sp>
    </p:spTree>
    <p:extLst>
      <p:ext uri="{BB962C8B-B14F-4D97-AF65-F5344CB8AC3E}">
        <p14:creationId xmlns:p14="http://schemas.microsoft.com/office/powerpoint/2010/main" val="1762703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D1803BF-9FA5-419F-8626-AAB74AD4C724}" type="datetimeFigureOut">
              <a:rPr lang="en-US" smtClean="0"/>
              <a:t>6/18/2024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B7C402B4-E4EC-4829-B7CA-A7B333D6722B}" type="slidenum">
              <a:rPr lang="en-US" smtClean="0"/>
              <a:t>‹#›</a:t>
            </a:fld>
            <a:endParaRPr lang="en-US"/>
          </a:p>
        </p:txBody>
      </p:sp>
    </p:spTree>
    <p:extLst>
      <p:ext uri="{BB962C8B-B14F-4D97-AF65-F5344CB8AC3E}">
        <p14:creationId xmlns:p14="http://schemas.microsoft.com/office/powerpoint/2010/main" val="1370581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7D1803BF-9FA5-419F-8626-AAB74AD4C724}" type="datetimeFigureOut">
              <a:rPr lang="en-US" smtClean="0"/>
              <a:t>6/18/2024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7C402B4-E4EC-4829-B7CA-A7B333D6722B}" type="slidenum">
              <a:rPr lang="en-US" smtClean="0"/>
              <a:t>‹#›</a:t>
            </a:fld>
            <a:endParaRPr lang="en-US"/>
          </a:p>
        </p:txBody>
      </p:sp>
    </p:spTree>
    <p:extLst>
      <p:ext uri="{BB962C8B-B14F-4D97-AF65-F5344CB8AC3E}">
        <p14:creationId xmlns:p14="http://schemas.microsoft.com/office/powerpoint/2010/main" val="2790211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nida.nih.gov/nidamed-medical-health-professionals/health-professions-education/words-matter-terms-to-use-avoid-when-talking-about-addic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21.xml.rels><?xml version="1.0" encoding="UTF-8" standalone="yes"?>
<Relationships xmlns="http://schemas.openxmlformats.org/package/2006/relationships"><Relationship Id="rId3" Type="http://schemas.openxmlformats.org/officeDocument/2006/relationships/hyperlink" Target="Pafirstfood.org/nasprogra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chop.edu/services/chop-mothers-milk-bank" TargetMode="External"/><Relationship Id="rId2" Type="http://schemas.openxmlformats.org/officeDocument/2006/relationships/hyperlink" Target="https://midatlanticmilkbank.org/" TargetMode="Externa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hyperlink" Target="https://publications.aap.org/pediatrics/article/150/1/e2022057988/188347/Policy-Statement-Breastfeeding-and-the-Use-of?autologincheck=redirected" TargetMode="External"/><Relationship Id="rId7" Type="http://schemas.openxmlformats.org/officeDocument/2006/relationships/hyperlink" Target="https://oar.nih.gov/news-and-updates/oar-updates/update-clinical-guidelines-infant-feeding-supports-shared-decision-making#:~:text=Properly%20prepared%20formula%20or%20pasteurized,load%20through%20pregnancy%20and%20postpartum" TargetMode="External"/><Relationship Id="rId2" Type="http://schemas.openxmlformats.org/officeDocument/2006/relationships/hyperlink" Target="https://abm.memberclicks.net/assets/DOCUMENTS/PROTOCOLS/36-mitchell-et-al-2022-academy-of-breastfeeding-medicine-clinical-protocol-36-the-mastitis-spectrum-revised-2022.pdf" TargetMode="External"/><Relationship Id="rId1" Type="http://schemas.openxmlformats.org/officeDocument/2006/relationships/slideLayout" Target="../slideLayouts/slideLayout2.xml"/><Relationship Id="rId6" Type="http://schemas.openxmlformats.org/officeDocument/2006/relationships/hyperlink" Target="https://handtohold.org/10-questions-about-providing-breast-milk-to-your-nicu-baby/" TargetMode="External"/><Relationship Id="rId5" Type="http://schemas.openxmlformats.org/officeDocument/2006/relationships/hyperlink" Target="https://www.health.pa.gov/topics/Documents/Diseases%20and%20Conditions/NAS%20Toolkit%20Book.pdf" TargetMode="External"/><Relationship Id="rId4" Type="http://schemas.openxmlformats.org/officeDocument/2006/relationships/hyperlink" Target="https://www.cdc.gov/breastfeeding-special-circumstances/hcp/illnesses-conditions/hiv.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C5851-07F4-A2B8-27DD-AF966043782C}"/>
              </a:ext>
            </a:extLst>
          </p:cNvPr>
          <p:cNvSpPr>
            <a:spLocks noGrp="1"/>
          </p:cNvSpPr>
          <p:nvPr>
            <p:ph type="ctrTitle"/>
          </p:nvPr>
        </p:nvSpPr>
        <p:spPr>
          <a:xfrm>
            <a:off x="1600200" y="777240"/>
            <a:ext cx="8991600" cy="1645920"/>
          </a:xfrm>
        </p:spPr>
        <p:txBody>
          <a:bodyPr/>
          <a:lstStyle/>
          <a:p>
            <a:r>
              <a:rPr lang="en-US" dirty="0"/>
              <a:t>Updates in breastfeeding 2024</a:t>
            </a:r>
          </a:p>
        </p:txBody>
      </p:sp>
      <p:sp>
        <p:nvSpPr>
          <p:cNvPr id="3" name="Subtitle 2">
            <a:extLst>
              <a:ext uri="{FF2B5EF4-FFF2-40B4-BE49-F238E27FC236}">
                <a16:creationId xmlns:a16="http://schemas.microsoft.com/office/drawing/2014/main" id="{E5CD7411-C7A7-0124-7382-E6DC3B059746}"/>
              </a:ext>
            </a:extLst>
          </p:cNvPr>
          <p:cNvSpPr>
            <a:spLocks noGrp="1"/>
          </p:cNvSpPr>
          <p:nvPr>
            <p:ph type="subTitle" idx="1"/>
          </p:nvPr>
        </p:nvSpPr>
        <p:spPr>
          <a:xfrm>
            <a:off x="474875" y="5689444"/>
            <a:ext cx="3603457" cy="1111238"/>
          </a:xfrm>
        </p:spPr>
        <p:txBody>
          <a:bodyPr>
            <a:normAutofit/>
          </a:bodyPr>
          <a:lstStyle/>
          <a:p>
            <a:pPr>
              <a:spcBef>
                <a:spcPts val="600"/>
              </a:spcBef>
            </a:pPr>
            <a:r>
              <a:rPr lang="en-US" sz="1600" dirty="0">
                <a:solidFill>
                  <a:srgbClr val="0070C0"/>
                </a:solidFill>
              </a:rPr>
              <a:t>Dottie Schell, BS, RN, CLC</a:t>
            </a:r>
          </a:p>
          <a:p>
            <a:pPr>
              <a:spcBef>
                <a:spcPts val="600"/>
              </a:spcBef>
            </a:pPr>
            <a:r>
              <a:rPr lang="en-US" sz="1200" dirty="0">
                <a:solidFill>
                  <a:schemeClr val="bg1">
                    <a:lumMod val="95000"/>
                    <a:lumOff val="5000"/>
                  </a:schemeClr>
                </a:solidFill>
              </a:rPr>
              <a:t>Program Director, Breastfeeding Programs</a:t>
            </a:r>
          </a:p>
          <a:p>
            <a:pPr>
              <a:spcBef>
                <a:spcPts val="600"/>
              </a:spcBef>
            </a:pPr>
            <a:r>
              <a:rPr lang="en-US" sz="1200" dirty="0">
                <a:solidFill>
                  <a:schemeClr val="bg1">
                    <a:lumMod val="95000"/>
                    <a:lumOff val="5000"/>
                  </a:schemeClr>
                </a:solidFill>
              </a:rPr>
              <a:t>PA Chapter,  American Academy of Pediatrics</a:t>
            </a:r>
          </a:p>
        </p:txBody>
      </p:sp>
      <p:sp>
        <p:nvSpPr>
          <p:cNvPr id="4" name="TextBox 3">
            <a:extLst>
              <a:ext uri="{FF2B5EF4-FFF2-40B4-BE49-F238E27FC236}">
                <a16:creationId xmlns:a16="http://schemas.microsoft.com/office/drawing/2014/main" id="{9F73A6D8-0B64-5BBB-972B-87E14383CC30}"/>
              </a:ext>
            </a:extLst>
          </p:cNvPr>
          <p:cNvSpPr txBox="1"/>
          <p:nvPr/>
        </p:nvSpPr>
        <p:spPr>
          <a:xfrm>
            <a:off x="2401651" y="2902140"/>
            <a:ext cx="7206915" cy="1877437"/>
          </a:xfrm>
          <a:prstGeom prst="rect">
            <a:avLst/>
          </a:prstGeom>
          <a:noFill/>
        </p:spPr>
        <p:txBody>
          <a:bodyPr wrap="square" rtlCol="0">
            <a:spAutoFit/>
          </a:bodyPr>
          <a:lstStyle/>
          <a:p>
            <a:endParaRPr lang="en-US" sz="1600" b="1" dirty="0">
              <a:solidFill>
                <a:srgbClr val="0070C0"/>
              </a:solidFill>
              <a:latin typeface="+mj-lt"/>
            </a:endParaRPr>
          </a:p>
          <a:p>
            <a:pPr marL="514350" indent="-514350">
              <a:buFont typeface="+mj-lt"/>
              <a:buAutoNum type="arabicPeriod"/>
            </a:pPr>
            <a:r>
              <a:rPr lang="en-US" sz="2800" b="1" dirty="0">
                <a:solidFill>
                  <a:srgbClr val="0070C0"/>
                </a:solidFill>
                <a:latin typeface="+mj-lt"/>
              </a:rPr>
              <a:t>SUD/NAS</a:t>
            </a:r>
          </a:p>
          <a:p>
            <a:pPr marL="514350" indent="-514350">
              <a:buFont typeface="+mj-lt"/>
              <a:buAutoNum type="arabicPeriod"/>
            </a:pPr>
            <a:r>
              <a:rPr lang="en-US" sz="2800" b="1" dirty="0">
                <a:solidFill>
                  <a:srgbClr val="0070C0"/>
                </a:solidFill>
                <a:latin typeface="+mj-lt"/>
              </a:rPr>
              <a:t>Mastitis</a:t>
            </a:r>
          </a:p>
          <a:p>
            <a:pPr marL="514350" indent="-514350">
              <a:buFont typeface="+mj-lt"/>
              <a:buAutoNum type="arabicPeriod"/>
            </a:pPr>
            <a:r>
              <a:rPr lang="en-US" sz="2800" b="1" dirty="0">
                <a:solidFill>
                  <a:srgbClr val="0070C0"/>
                </a:solidFill>
                <a:latin typeface="+mj-lt"/>
              </a:rPr>
              <a:t>PUMP Act</a:t>
            </a:r>
          </a:p>
          <a:p>
            <a:endParaRPr lang="en-US" sz="1600" b="1" dirty="0">
              <a:solidFill>
                <a:srgbClr val="0070C0"/>
              </a:solidFill>
              <a:latin typeface="+mj-lt"/>
            </a:endParaRPr>
          </a:p>
        </p:txBody>
      </p:sp>
      <p:sp>
        <p:nvSpPr>
          <p:cNvPr id="5" name="Subtitle 2">
            <a:extLst>
              <a:ext uri="{FF2B5EF4-FFF2-40B4-BE49-F238E27FC236}">
                <a16:creationId xmlns:a16="http://schemas.microsoft.com/office/drawing/2014/main" id="{D4290CE9-6868-2BF7-D134-CDDAFCC9B641}"/>
              </a:ext>
            </a:extLst>
          </p:cNvPr>
          <p:cNvSpPr txBox="1">
            <a:spLocks/>
          </p:cNvSpPr>
          <p:nvPr/>
        </p:nvSpPr>
        <p:spPr>
          <a:xfrm>
            <a:off x="8113669" y="5689444"/>
            <a:ext cx="3451009" cy="1111238"/>
          </a:xfrm>
          <a:prstGeom prst="rect">
            <a:avLst/>
          </a:prstGeom>
          <a:noFill/>
        </p:spPr>
        <p:txBody>
          <a:bodyPr vert="horz" lIns="91440" tIns="45720" rIns="91440" bIns="45720" rtlCol="0">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spcBef>
                <a:spcPts val="600"/>
              </a:spcBef>
            </a:pPr>
            <a:r>
              <a:rPr lang="en-US" sz="1600" dirty="0">
                <a:solidFill>
                  <a:srgbClr val="0070C0"/>
                </a:solidFill>
              </a:rPr>
              <a:t>Devon Gilinger, MPH, CHES, CLC</a:t>
            </a:r>
          </a:p>
          <a:p>
            <a:pPr>
              <a:spcBef>
                <a:spcPts val="600"/>
              </a:spcBef>
            </a:pPr>
            <a:r>
              <a:rPr lang="en-US" sz="1200" dirty="0">
                <a:solidFill>
                  <a:schemeClr val="bg1">
                    <a:lumMod val="65000"/>
                    <a:lumOff val="35000"/>
                  </a:schemeClr>
                </a:solidFill>
              </a:rPr>
              <a:t>Program Manager, Breastfeeding Programs</a:t>
            </a:r>
          </a:p>
          <a:p>
            <a:pPr>
              <a:spcBef>
                <a:spcPts val="600"/>
              </a:spcBef>
            </a:pPr>
            <a:r>
              <a:rPr lang="en-US" sz="1200" dirty="0">
                <a:solidFill>
                  <a:schemeClr val="bg1">
                    <a:lumMod val="65000"/>
                    <a:lumOff val="35000"/>
                  </a:schemeClr>
                </a:solidFill>
              </a:rPr>
              <a:t>PA Chapter,  American Academy of Pediatrics</a:t>
            </a:r>
          </a:p>
        </p:txBody>
      </p:sp>
      <p:sp>
        <p:nvSpPr>
          <p:cNvPr id="7" name="TextBox 6">
            <a:extLst>
              <a:ext uri="{FF2B5EF4-FFF2-40B4-BE49-F238E27FC236}">
                <a16:creationId xmlns:a16="http://schemas.microsoft.com/office/drawing/2014/main" id="{BB6DD19E-987A-1E11-9A2E-801661BA4380}"/>
              </a:ext>
            </a:extLst>
          </p:cNvPr>
          <p:cNvSpPr txBox="1"/>
          <p:nvPr/>
        </p:nvSpPr>
        <p:spPr>
          <a:xfrm>
            <a:off x="5611703" y="3117583"/>
            <a:ext cx="5952975" cy="1631216"/>
          </a:xfrm>
          <a:prstGeom prst="rect">
            <a:avLst/>
          </a:prstGeom>
          <a:noFill/>
        </p:spPr>
        <p:txBody>
          <a:bodyPr wrap="square" rtlCol="0">
            <a:spAutoFit/>
          </a:bodyPr>
          <a:lstStyle/>
          <a:p>
            <a:r>
              <a:rPr lang="en-US" sz="2800" b="1" dirty="0">
                <a:solidFill>
                  <a:srgbClr val="0070C0"/>
                </a:solidFill>
                <a:latin typeface="+mj-lt"/>
              </a:rPr>
              <a:t>4. Safe Sleep</a:t>
            </a:r>
          </a:p>
          <a:p>
            <a:r>
              <a:rPr lang="en-US" sz="2800" b="1" dirty="0">
                <a:solidFill>
                  <a:srgbClr val="0070C0"/>
                </a:solidFill>
                <a:latin typeface="+mj-lt"/>
              </a:rPr>
              <a:t>5. HIV</a:t>
            </a:r>
          </a:p>
          <a:p>
            <a:r>
              <a:rPr lang="en-US" sz="2800" b="1" dirty="0">
                <a:solidFill>
                  <a:srgbClr val="0070C0"/>
                </a:solidFill>
                <a:latin typeface="+mj-lt"/>
              </a:rPr>
              <a:t>6. Donor Milk/Owen’s Law</a:t>
            </a:r>
          </a:p>
          <a:p>
            <a:endParaRPr lang="en-US" sz="1600" b="1" dirty="0">
              <a:solidFill>
                <a:srgbClr val="0070C0"/>
              </a:solidFill>
              <a:latin typeface="+mj-lt"/>
            </a:endParaRP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7405975D-8292-1635-A4B8-08530F021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7874" y="5632665"/>
            <a:ext cx="2493480" cy="896190"/>
          </a:xfrm>
          <a:prstGeom prst="rect">
            <a:avLst/>
          </a:prstGeom>
        </p:spPr>
      </p:pic>
    </p:spTree>
    <p:extLst>
      <p:ext uri="{BB962C8B-B14F-4D97-AF65-F5344CB8AC3E}">
        <p14:creationId xmlns:p14="http://schemas.microsoft.com/office/powerpoint/2010/main" val="2177689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6C069-8F95-B14F-94B1-AE9784CE6391}"/>
              </a:ext>
            </a:extLst>
          </p:cNvPr>
          <p:cNvSpPr>
            <a:spLocks noGrp="1"/>
          </p:cNvSpPr>
          <p:nvPr>
            <p:ph type="title"/>
          </p:nvPr>
        </p:nvSpPr>
        <p:spPr/>
        <p:txBody>
          <a:bodyPr/>
          <a:lstStyle/>
          <a:p>
            <a:r>
              <a:rPr lang="en-US" dirty="0"/>
              <a:t>Benefits and Barriers</a:t>
            </a:r>
          </a:p>
        </p:txBody>
      </p:sp>
      <p:sp>
        <p:nvSpPr>
          <p:cNvPr id="5" name="Content Placeholder 4">
            <a:extLst>
              <a:ext uri="{FF2B5EF4-FFF2-40B4-BE49-F238E27FC236}">
                <a16:creationId xmlns:a16="http://schemas.microsoft.com/office/drawing/2014/main" id="{1BEEE233-BFA2-BB44-9904-DE275AE59DF9}"/>
              </a:ext>
            </a:extLst>
          </p:cNvPr>
          <p:cNvSpPr>
            <a:spLocks noGrp="1"/>
          </p:cNvSpPr>
          <p:nvPr>
            <p:ph idx="1"/>
          </p:nvPr>
        </p:nvSpPr>
        <p:spPr>
          <a:xfrm>
            <a:off x="1656976" y="2627411"/>
            <a:ext cx="9081907" cy="3900979"/>
          </a:xfrm>
        </p:spPr>
        <p:txBody>
          <a:bodyPr>
            <a:normAutofit fontScale="77500" lnSpcReduction="20000"/>
          </a:bodyPr>
          <a:lstStyle/>
          <a:p>
            <a:pPr>
              <a:lnSpc>
                <a:spcPts val="2000"/>
              </a:lnSpc>
              <a:spcBef>
                <a:spcPts val="600"/>
              </a:spcBef>
              <a:spcAft>
                <a:spcPts val="600"/>
              </a:spcAft>
            </a:pPr>
            <a:r>
              <a:rPr lang="en-US" sz="2400" dirty="0">
                <a:latin typeface="Arial" panose="020B0604020202020204" pitchFamily="34" charset="0"/>
                <a:cs typeface="Arial" panose="020B0604020202020204" pitchFamily="34" charset="0"/>
              </a:rPr>
              <a:t>The benefits of breastfeeding have been well documented however, considering the high incidence of comorbid conditions, such as trauma and mental illness among pregnant and parenting people who use substances, there are certain breastfeeding benefits specific to this population. For example, parents who use substances perceive breastfeeding as a facilitator to early parent–infant bonding and breastfeeding can reduce the symptoms of postpartum depression.</a:t>
            </a:r>
          </a:p>
          <a:p>
            <a:pPr>
              <a:lnSpc>
                <a:spcPts val="2000"/>
              </a:lnSpc>
              <a:spcBef>
                <a:spcPts val="600"/>
              </a:spcBef>
              <a:spcAft>
                <a:spcPts val="600"/>
              </a:spcAft>
            </a:pPr>
            <a:endParaRPr lang="en-US" sz="2400" dirty="0">
              <a:latin typeface="Arial" panose="020B0604020202020204" pitchFamily="34" charset="0"/>
              <a:cs typeface="Arial" panose="020B0604020202020204" pitchFamily="34" charset="0"/>
            </a:endParaRPr>
          </a:p>
          <a:p>
            <a:pPr>
              <a:lnSpc>
                <a:spcPts val="2000"/>
              </a:lnSpc>
              <a:spcBef>
                <a:spcPts val="600"/>
              </a:spcBef>
              <a:spcAft>
                <a:spcPts val="600"/>
              </a:spcAft>
            </a:pPr>
            <a:r>
              <a:rPr lang="en-US" sz="2400" dirty="0">
                <a:latin typeface="Arial" panose="020B0604020202020204" pitchFamily="34" charset="0"/>
                <a:cs typeface="Arial" panose="020B0604020202020204" pitchFamily="34" charset="0"/>
              </a:rPr>
              <a:t>However, for people with substance use and/or SUDs, some unique barriers to breastfeeding exist. This is particularly true for people with opioid use disorder (OUD) who report apprehension about the safety of breastfeeding while taking medications for OUD (MOUD), which is reinforced by the inconsistent and contradictory breastfeeding information they often receive from health care providers.</a:t>
            </a:r>
            <a:endParaRPr lang="en-US" sz="2400" dirty="0"/>
          </a:p>
        </p:txBody>
      </p:sp>
    </p:spTree>
    <p:extLst>
      <p:ext uri="{BB962C8B-B14F-4D97-AF65-F5344CB8AC3E}">
        <p14:creationId xmlns:p14="http://schemas.microsoft.com/office/powerpoint/2010/main" val="1715420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0F538-C1AA-E108-0A31-2A3E232CCDCA}"/>
              </a:ext>
            </a:extLst>
          </p:cNvPr>
          <p:cNvSpPr>
            <a:spLocks noGrp="1"/>
          </p:cNvSpPr>
          <p:nvPr>
            <p:ph type="title"/>
          </p:nvPr>
        </p:nvSpPr>
        <p:spPr>
          <a:xfrm>
            <a:off x="1568005" y="585002"/>
            <a:ext cx="9055989" cy="1188720"/>
          </a:xfrm>
        </p:spPr>
        <p:txBody>
          <a:bodyPr/>
          <a:lstStyle/>
          <a:p>
            <a:r>
              <a:rPr lang="en-US" dirty="0"/>
              <a:t>Breastfeeding and Substance Use</a:t>
            </a:r>
            <a:br>
              <a:rPr lang="en-US" dirty="0"/>
            </a:br>
            <a:r>
              <a:rPr lang="en-US" dirty="0"/>
              <a:t>ABM Protocol #21</a:t>
            </a:r>
          </a:p>
        </p:txBody>
      </p:sp>
      <p:sp>
        <p:nvSpPr>
          <p:cNvPr id="3" name="Content Placeholder 2">
            <a:extLst>
              <a:ext uri="{FF2B5EF4-FFF2-40B4-BE49-F238E27FC236}">
                <a16:creationId xmlns:a16="http://schemas.microsoft.com/office/drawing/2014/main" id="{2A81C5BE-1B89-C8B8-6E8A-D7324366FDC1}"/>
              </a:ext>
            </a:extLst>
          </p:cNvPr>
          <p:cNvSpPr>
            <a:spLocks noGrp="1"/>
          </p:cNvSpPr>
          <p:nvPr>
            <p:ph idx="1"/>
          </p:nvPr>
        </p:nvSpPr>
        <p:spPr>
          <a:xfrm>
            <a:off x="449330" y="2477177"/>
            <a:ext cx="11654846" cy="5214204"/>
          </a:xfrm>
        </p:spPr>
        <p:txBody>
          <a:bodyPr>
            <a:normAutofit/>
          </a:bodyPr>
          <a:lstStyle/>
          <a:p>
            <a:pPr marL="0" indent="0">
              <a:lnSpc>
                <a:spcPct val="100000"/>
              </a:lnSpc>
              <a:spcBef>
                <a:spcPts val="0"/>
              </a:spcBef>
              <a:buNone/>
            </a:pPr>
            <a:r>
              <a:rPr lang="en-US" sz="2000" b="1" dirty="0"/>
              <a:t>Academy of Breastfeeding Medicine Clinical Protocol #21:  Breastfeeding in the Setting of Substance Use and Substance Use Disorder</a:t>
            </a:r>
            <a:br>
              <a:rPr lang="en-US" sz="2000" b="1" dirty="0"/>
            </a:br>
            <a:endParaRPr lang="en-US" sz="2000" b="1" dirty="0"/>
          </a:p>
          <a:p>
            <a:pPr lvl="1">
              <a:spcBef>
                <a:spcPts val="0"/>
              </a:spcBef>
            </a:pPr>
            <a:r>
              <a:rPr lang="en-US" dirty="0"/>
              <a:t>The United States (US) 2021 National Survey on Drug Use and Health (NSDUH) data found that 7.7%, 10.8%, and 9.8% of pregnant women reported past-month nonprescribed substance use, tobacco product use, and alcohol use, respectively.</a:t>
            </a:r>
            <a:endParaRPr lang="en-US" b="1" dirty="0"/>
          </a:p>
          <a:p>
            <a:pPr lvl="2">
              <a:spcBef>
                <a:spcPts val="0"/>
              </a:spcBef>
            </a:pPr>
            <a:r>
              <a:rPr lang="en-US" sz="1400" dirty="0"/>
              <a:t>breastfeeding is known to reduce the severity of neonatal opioid withdrawal syndrome (NOWS), such as decreasing the need for pharmacologic treatment and length of infant hospitalization.</a:t>
            </a:r>
          </a:p>
          <a:p>
            <a:pPr lvl="2">
              <a:spcBef>
                <a:spcPts val="0"/>
              </a:spcBef>
            </a:pPr>
            <a:endParaRPr lang="en-US" sz="1400" dirty="0"/>
          </a:p>
          <a:p>
            <a:pPr lvl="1">
              <a:spcBef>
                <a:spcPts val="0"/>
              </a:spcBef>
            </a:pPr>
            <a:r>
              <a:rPr lang="en-US" dirty="0">
                <a:solidFill>
                  <a:srgbClr val="FF0000"/>
                </a:solidFill>
              </a:rPr>
              <a:t>Previous ABM guidelines </a:t>
            </a:r>
            <a:r>
              <a:rPr lang="en-US" dirty="0"/>
              <a:t>recommended that women who had nonprescribed substance use in the 30–90 days before delivery be discouraged from breastfeeding. </a:t>
            </a:r>
          </a:p>
          <a:p>
            <a:pPr lvl="1">
              <a:spcBef>
                <a:spcPts val="0"/>
              </a:spcBef>
            </a:pPr>
            <a:r>
              <a:rPr lang="en-US" dirty="0">
                <a:solidFill>
                  <a:srgbClr val="00B050"/>
                </a:solidFill>
              </a:rPr>
              <a:t>Now, </a:t>
            </a:r>
            <a:r>
              <a:rPr lang="en-US" dirty="0"/>
              <a:t>evidence shows that most substances are eliminated in hours to days rather than days to weeks, and women who discontinue nonprescribed substance use by or during the delivery hospitalization can be supported in breastfeeding initiation.</a:t>
            </a:r>
            <a:endParaRPr lang="en-US" sz="1400" dirty="0"/>
          </a:p>
        </p:txBody>
      </p:sp>
    </p:spTree>
    <p:extLst>
      <p:ext uri="{BB962C8B-B14F-4D97-AF65-F5344CB8AC3E}">
        <p14:creationId xmlns:p14="http://schemas.microsoft.com/office/powerpoint/2010/main" val="3896145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6C069-8F95-B14F-94B1-AE9784CE6391}"/>
              </a:ext>
            </a:extLst>
          </p:cNvPr>
          <p:cNvSpPr>
            <a:spLocks noGrp="1"/>
          </p:cNvSpPr>
          <p:nvPr>
            <p:ph type="title"/>
          </p:nvPr>
        </p:nvSpPr>
        <p:spPr>
          <a:xfrm>
            <a:off x="2231136" y="529806"/>
            <a:ext cx="7729728" cy="1188720"/>
          </a:xfrm>
        </p:spPr>
        <p:txBody>
          <a:bodyPr>
            <a:normAutofit/>
          </a:bodyPr>
          <a:lstStyle/>
          <a:p>
            <a:r>
              <a:rPr lang="en-US" dirty="0"/>
              <a:t>ABM Protocol #21</a:t>
            </a:r>
            <a:br>
              <a:rPr lang="en-US" dirty="0"/>
            </a:br>
            <a:r>
              <a:rPr lang="en-US" b="0" i="0" dirty="0">
                <a:solidFill>
                  <a:srgbClr val="667787"/>
                </a:solidFill>
                <a:effectLst/>
                <a:latin typeface="Muli"/>
              </a:rPr>
              <a:t>Substance Use and Breastfeeding</a:t>
            </a:r>
            <a:endParaRPr lang="en-US" dirty="0"/>
          </a:p>
        </p:txBody>
      </p:sp>
      <p:sp>
        <p:nvSpPr>
          <p:cNvPr id="5" name="Content Placeholder 4">
            <a:extLst>
              <a:ext uri="{FF2B5EF4-FFF2-40B4-BE49-F238E27FC236}">
                <a16:creationId xmlns:a16="http://schemas.microsoft.com/office/drawing/2014/main" id="{1BEEE233-BFA2-BB44-9904-DE275AE59DF9}"/>
              </a:ext>
            </a:extLst>
          </p:cNvPr>
          <p:cNvSpPr>
            <a:spLocks noGrp="1"/>
          </p:cNvSpPr>
          <p:nvPr>
            <p:ph idx="1"/>
          </p:nvPr>
        </p:nvSpPr>
        <p:spPr>
          <a:xfrm>
            <a:off x="721242" y="2430352"/>
            <a:ext cx="10515600" cy="3897842"/>
          </a:xfrm>
        </p:spPr>
        <p:txBody>
          <a:bodyPr>
            <a:normAutofit/>
          </a:bodyPr>
          <a:lstStyle/>
          <a:p>
            <a:pPr marL="342900" indent="-342900">
              <a:buAutoNum type="arabicPeriod"/>
            </a:pPr>
            <a:r>
              <a:rPr lang="en-US" sz="1600" b="1" dirty="0"/>
              <a:t>Multidisciplinary care: </a:t>
            </a:r>
          </a:p>
          <a:p>
            <a:pPr lvl="1"/>
            <a:r>
              <a:rPr lang="en-US" sz="1600" dirty="0"/>
              <a:t>Those who have SUD or use substances during pregnancy or the postpartum period should engage in multidisciplinary prenatal and postpartum substance use care.</a:t>
            </a:r>
          </a:p>
          <a:p>
            <a:endParaRPr lang="en-US" sz="1600" dirty="0"/>
          </a:p>
          <a:p>
            <a:pPr marL="0" indent="0">
              <a:buNone/>
            </a:pPr>
            <a:r>
              <a:rPr lang="en-US" sz="1600" b="1" dirty="0"/>
              <a:t>2. Breastfeeding initiation timing:</a:t>
            </a:r>
            <a:endParaRPr lang="en-US" sz="1600" dirty="0"/>
          </a:p>
          <a:p>
            <a:pPr lvl="1"/>
            <a:r>
              <a:rPr lang="en-US" sz="1600" dirty="0"/>
              <a:t>Individuals who discontinue nonprescribed substance use by the delivery</a:t>
            </a:r>
          </a:p>
          <a:p>
            <a:pPr lvl="1"/>
            <a:r>
              <a:rPr lang="en-US" sz="1600" dirty="0"/>
              <a:t>Hospitalization can be supported in breastfeeding initiation.</a:t>
            </a:r>
          </a:p>
          <a:p>
            <a:endParaRPr lang="en-US" sz="1600" dirty="0"/>
          </a:p>
          <a:p>
            <a:pPr marL="0" indent="0">
              <a:buNone/>
            </a:pPr>
            <a:r>
              <a:rPr lang="en-US" sz="1600" b="1" dirty="0"/>
              <a:t>3. Perinatal breastfeeding support: </a:t>
            </a:r>
          </a:p>
          <a:p>
            <a:pPr lvl="1"/>
            <a:r>
              <a:rPr lang="en-US" sz="1600" dirty="0"/>
              <a:t>Targeted perinatal dyadic breastfeeding care such as prenatal education, inpatient and postpartum lactation support, and ongoing multidisciplinary SUD treatment can facilitate breastfeeding continuation.</a:t>
            </a:r>
          </a:p>
        </p:txBody>
      </p:sp>
    </p:spTree>
    <p:extLst>
      <p:ext uri="{BB962C8B-B14F-4D97-AF65-F5344CB8AC3E}">
        <p14:creationId xmlns:p14="http://schemas.microsoft.com/office/powerpoint/2010/main" val="264209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6C069-8F95-B14F-94B1-AE9784CE6391}"/>
              </a:ext>
            </a:extLst>
          </p:cNvPr>
          <p:cNvSpPr>
            <a:spLocks noGrp="1"/>
          </p:cNvSpPr>
          <p:nvPr>
            <p:ph type="title"/>
          </p:nvPr>
        </p:nvSpPr>
        <p:spPr>
          <a:xfrm>
            <a:off x="372337" y="398376"/>
            <a:ext cx="3966556" cy="1325563"/>
          </a:xfrm>
        </p:spPr>
        <p:txBody>
          <a:bodyPr>
            <a:normAutofit/>
          </a:bodyPr>
          <a:lstStyle/>
          <a:p>
            <a:r>
              <a:rPr lang="en-US" dirty="0"/>
              <a:t>Breastfeeding Traffic Light</a:t>
            </a:r>
          </a:p>
        </p:txBody>
      </p:sp>
      <p:pic>
        <p:nvPicPr>
          <p:cNvPr id="8" name="Picture 7" descr="A close-up of a list of medications&#10;&#10;Description automatically generated">
            <a:extLst>
              <a:ext uri="{FF2B5EF4-FFF2-40B4-BE49-F238E27FC236}">
                <a16:creationId xmlns:a16="http://schemas.microsoft.com/office/drawing/2014/main" id="{AB0E9040-E761-5E76-70C6-B1AF93E2037E}"/>
              </a:ext>
            </a:extLst>
          </p:cNvPr>
          <p:cNvPicPr>
            <a:picLocks noChangeAspect="1"/>
          </p:cNvPicPr>
          <p:nvPr/>
        </p:nvPicPr>
        <p:blipFill>
          <a:blip r:embed="rId3"/>
          <a:stretch>
            <a:fillRect/>
          </a:stretch>
        </p:blipFill>
        <p:spPr>
          <a:xfrm>
            <a:off x="4490991" y="0"/>
            <a:ext cx="5163372" cy="6888723"/>
          </a:xfrm>
          <a:prstGeom prst="rect">
            <a:avLst/>
          </a:prstGeom>
        </p:spPr>
      </p:pic>
    </p:spTree>
    <p:extLst>
      <p:ext uri="{BB962C8B-B14F-4D97-AF65-F5344CB8AC3E}">
        <p14:creationId xmlns:p14="http://schemas.microsoft.com/office/powerpoint/2010/main" val="3220736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6C069-8F95-B14F-94B1-AE9784CE6391}"/>
              </a:ext>
            </a:extLst>
          </p:cNvPr>
          <p:cNvSpPr>
            <a:spLocks noGrp="1"/>
          </p:cNvSpPr>
          <p:nvPr>
            <p:ph type="title"/>
          </p:nvPr>
        </p:nvSpPr>
        <p:spPr>
          <a:xfrm>
            <a:off x="372337" y="398376"/>
            <a:ext cx="3966556" cy="1325563"/>
          </a:xfrm>
        </p:spPr>
        <p:txBody>
          <a:bodyPr>
            <a:normAutofit/>
          </a:bodyPr>
          <a:lstStyle/>
          <a:p>
            <a:r>
              <a:rPr lang="en-US" dirty="0"/>
              <a:t>Breastfeeding Traffic Light</a:t>
            </a:r>
          </a:p>
        </p:txBody>
      </p:sp>
      <p:pic>
        <p:nvPicPr>
          <p:cNvPr id="3" name="Content Placeholder 2" descr="A close-up of a list of drugs&#10;&#10;Description automatically generated">
            <a:extLst>
              <a:ext uri="{FF2B5EF4-FFF2-40B4-BE49-F238E27FC236}">
                <a16:creationId xmlns:a16="http://schemas.microsoft.com/office/drawing/2014/main" id="{6F74F822-C15B-C251-6B95-00A7ABFC9258}"/>
              </a:ext>
            </a:extLst>
          </p:cNvPr>
          <p:cNvPicPr>
            <a:picLocks noGrp="1" noChangeAspect="1"/>
          </p:cNvPicPr>
          <p:nvPr>
            <p:ph idx="1"/>
          </p:nvPr>
        </p:nvPicPr>
        <p:blipFill>
          <a:blip r:embed="rId3"/>
          <a:stretch>
            <a:fillRect/>
          </a:stretch>
        </p:blipFill>
        <p:spPr>
          <a:xfrm>
            <a:off x="4730474" y="-33895"/>
            <a:ext cx="5094010" cy="6891895"/>
          </a:xfrm>
        </p:spPr>
      </p:pic>
    </p:spTree>
    <p:extLst>
      <p:ext uri="{BB962C8B-B14F-4D97-AF65-F5344CB8AC3E}">
        <p14:creationId xmlns:p14="http://schemas.microsoft.com/office/powerpoint/2010/main" val="1849847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6C069-8F95-B14F-94B1-AE9784CE6391}"/>
              </a:ext>
            </a:extLst>
          </p:cNvPr>
          <p:cNvSpPr>
            <a:spLocks noGrp="1"/>
          </p:cNvSpPr>
          <p:nvPr>
            <p:ph type="title"/>
          </p:nvPr>
        </p:nvSpPr>
        <p:spPr>
          <a:xfrm>
            <a:off x="372337" y="398376"/>
            <a:ext cx="3966556" cy="1325563"/>
          </a:xfrm>
        </p:spPr>
        <p:txBody>
          <a:bodyPr>
            <a:normAutofit/>
          </a:bodyPr>
          <a:lstStyle/>
          <a:p>
            <a:r>
              <a:rPr lang="en-US" dirty="0"/>
              <a:t>Breastfeeding Traffic Light</a:t>
            </a:r>
          </a:p>
        </p:txBody>
      </p:sp>
      <p:pic>
        <p:nvPicPr>
          <p:cNvPr id="3" name="Content Placeholder 2" descr="A close-up of a list of drugs&#10;&#10;Description automatically generated">
            <a:extLst>
              <a:ext uri="{FF2B5EF4-FFF2-40B4-BE49-F238E27FC236}">
                <a16:creationId xmlns:a16="http://schemas.microsoft.com/office/drawing/2014/main" id="{A6ADE6C9-5076-FFAB-8ABE-187C2726E4B1}"/>
              </a:ext>
            </a:extLst>
          </p:cNvPr>
          <p:cNvPicPr>
            <a:picLocks noGrp="1" noChangeAspect="1"/>
          </p:cNvPicPr>
          <p:nvPr>
            <p:ph idx="1"/>
          </p:nvPr>
        </p:nvPicPr>
        <p:blipFill>
          <a:blip r:embed="rId3"/>
          <a:stretch>
            <a:fillRect/>
          </a:stretch>
        </p:blipFill>
        <p:spPr>
          <a:xfrm>
            <a:off x="4771208" y="0"/>
            <a:ext cx="5095806" cy="6848662"/>
          </a:xfrm>
        </p:spPr>
      </p:pic>
    </p:spTree>
    <p:extLst>
      <p:ext uri="{BB962C8B-B14F-4D97-AF65-F5344CB8AC3E}">
        <p14:creationId xmlns:p14="http://schemas.microsoft.com/office/powerpoint/2010/main" val="1013636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6C069-8F95-B14F-94B1-AE9784CE6391}"/>
              </a:ext>
            </a:extLst>
          </p:cNvPr>
          <p:cNvSpPr>
            <a:spLocks noGrp="1"/>
          </p:cNvSpPr>
          <p:nvPr>
            <p:ph type="title"/>
          </p:nvPr>
        </p:nvSpPr>
        <p:spPr/>
        <p:txBody>
          <a:bodyPr/>
          <a:lstStyle/>
          <a:p>
            <a:r>
              <a:rPr lang="en-US" dirty="0"/>
              <a:t>Best Practices</a:t>
            </a:r>
          </a:p>
        </p:txBody>
      </p:sp>
      <p:pic>
        <p:nvPicPr>
          <p:cNvPr id="6" name="Content Placeholder 5" descr="A close-up of a chart&#10;&#10;Description automatically generated">
            <a:extLst>
              <a:ext uri="{FF2B5EF4-FFF2-40B4-BE49-F238E27FC236}">
                <a16:creationId xmlns:a16="http://schemas.microsoft.com/office/drawing/2014/main" id="{89EFFA4E-A8E8-5C78-A900-C8B24E84AFA7}"/>
              </a:ext>
            </a:extLst>
          </p:cNvPr>
          <p:cNvPicPr>
            <a:picLocks noGrp="1" noChangeAspect="1"/>
          </p:cNvPicPr>
          <p:nvPr>
            <p:ph idx="1"/>
          </p:nvPr>
        </p:nvPicPr>
        <p:blipFill>
          <a:blip r:embed="rId3"/>
          <a:stretch>
            <a:fillRect/>
          </a:stretch>
        </p:blipFill>
        <p:spPr>
          <a:xfrm>
            <a:off x="136451" y="41767"/>
            <a:ext cx="11919098" cy="6816233"/>
          </a:xfrm>
        </p:spPr>
      </p:pic>
    </p:spTree>
    <p:extLst>
      <p:ext uri="{BB962C8B-B14F-4D97-AF65-F5344CB8AC3E}">
        <p14:creationId xmlns:p14="http://schemas.microsoft.com/office/powerpoint/2010/main" val="3287758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6C069-8F95-B14F-94B1-AE9784CE6391}"/>
              </a:ext>
            </a:extLst>
          </p:cNvPr>
          <p:cNvSpPr>
            <a:spLocks noGrp="1"/>
          </p:cNvSpPr>
          <p:nvPr>
            <p:ph type="title"/>
          </p:nvPr>
        </p:nvSpPr>
        <p:spPr>
          <a:xfrm>
            <a:off x="1061555" y="455951"/>
            <a:ext cx="5647589" cy="1188720"/>
          </a:xfrm>
        </p:spPr>
        <p:txBody>
          <a:bodyPr/>
          <a:lstStyle/>
          <a:p>
            <a:r>
              <a:rPr lang="en-US"/>
              <a:t>Words Matter</a:t>
            </a:r>
            <a:endParaRPr lang="en-US" dirty="0"/>
          </a:p>
        </p:txBody>
      </p:sp>
      <p:sp>
        <p:nvSpPr>
          <p:cNvPr id="5" name="Content Placeholder 4">
            <a:extLst>
              <a:ext uri="{FF2B5EF4-FFF2-40B4-BE49-F238E27FC236}">
                <a16:creationId xmlns:a16="http://schemas.microsoft.com/office/drawing/2014/main" id="{1BEEE233-BFA2-BB44-9904-DE275AE59DF9}"/>
              </a:ext>
            </a:extLst>
          </p:cNvPr>
          <p:cNvSpPr>
            <a:spLocks noGrp="1"/>
          </p:cNvSpPr>
          <p:nvPr>
            <p:ph idx="1"/>
          </p:nvPr>
        </p:nvSpPr>
        <p:spPr>
          <a:xfrm>
            <a:off x="2146076" y="2552035"/>
            <a:ext cx="7729728" cy="3101983"/>
          </a:xfrm>
        </p:spPr>
        <p:txBody>
          <a:bodyPr>
            <a:normAutofit/>
          </a:bodyPr>
          <a:lstStyle/>
          <a:p>
            <a:pPr marL="0" lvl="0" indent="0" algn="l" rtl="0">
              <a:spcBef>
                <a:spcPts val="1000"/>
              </a:spcBef>
              <a:spcAft>
                <a:spcPts val="0"/>
              </a:spcAft>
              <a:buNone/>
            </a:pPr>
            <a:r>
              <a:rPr lang="en-US" dirty="0"/>
              <a:t>Person-first language maintains the integrity of individuals as whole human beings by removing language that equates people to their condition or has negative connotations. Our choice of words is important as it gives us the opportunity to remove stigma from our work and the people we serve. </a:t>
            </a:r>
          </a:p>
          <a:p>
            <a:pPr marL="0" lvl="0" indent="0" algn="l" rtl="0">
              <a:spcBef>
                <a:spcPts val="1000"/>
              </a:spcBef>
              <a:spcAft>
                <a:spcPts val="0"/>
              </a:spcAft>
              <a:buNone/>
            </a:pPr>
            <a:r>
              <a:rPr lang="en-US" dirty="0">
                <a:solidFill>
                  <a:srgbClr val="FF0000"/>
                </a:solidFill>
              </a:rPr>
              <a:t>Instead of</a:t>
            </a:r>
            <a:r>
              <a:rPr lang="en-US" dirty="0"/>
              <a:t>                       </a:t>
            </a:r>
            <a:r>
              <a:rPr lang="en-US" dirty="0">
                <a:solidFill>
                  <a:srgbClr val="FF0000"/>
                </a:solidFill>
              </a:rPr>
              <a:t>Use</a:t>
            </a:r>
          </a:p>
          <a:p>
            <a:pPr marL="0" lvl="0" indent="0" algn="l" rtl="0">
              <a:spcBef>
                <a:spcPts val="1000"/>
              </a:spcBef>
              <a:spcAft>
                <a:spcPts val="0"/>
              </a:spcAft>
              <a:buNone/>
            </a:pPr>
            <a:r>
              <a:rPr lang="en-US" dirty="0"/>
              <a:t>“drug user”                    “person with a substance use disorder”</a:t>
            </a:r>
          </a:p>
          <a:p>
            <a:pPr marL="0" lvl="0" indent="0" algn="l" rtl="0">
              <a:spcBef>
                <a:spcPts val="1000"/>
              </a:spcBef>
              <a:spcAft>
                <a:spcPts val="0"/>
              </a:spcAft>
              <a:buNone/>
            </a:pPr>
            <a:r>
              <a:rPr lang="en-US" dirty="0"/>
              <a:t>“clean”		      “ testing negative”</a:t>
            </a:r>
          </a:p>
          <a:p>
            <a:pPr marL="0" lvl="0" indent="0" algn="l" rtl="0">
              <a:spcBef>
                <a:spcPts val="1000"/>
              </a:spcBef>
              <a:spcAft>
                <a:spcPts val="0"/>
              </a:spcAft>
              <a:buNone/>
            </a:pPr>
            <a:r>
              <a:rPr lang="en-US" dirty="0"/>
              <a:t>“addicted baby”	      “ newborn exposed to substances”</a:t>
            </a:r>
          </a:p>
          <a:p>
            <a:pPr marL="0" lvl="0" indent="0" algn="l" rtl="0">
              <a:spcBef>
                <a:spcPts val="1000"/>
              </a:spcBef>
              <a:spcAft>
                <a:spcPts val="0"/>
              </a:spcAft>
              <a:buNone/>
            </a:pPr>
            <a:endParaRPr lang="en-US" dirty="0"/>
          </a:p>
          <a:p>
            <a:endParaRPr lang="en-US" dirty="0"/>
          </a:p>
        </p:txBody>
      </p:sp>
      <p:pic>
        <p:nvPicPr>
          <p:cNvPr id="3" name="Google Shape;217;g2c47b4d5a6b_0_191" descr="A close-up of words&#10;&#10;Description automatically generated">
            <a:extLst>
              <a:ext uri="{FF2B5EF4-FFF2-40B4-BE49-F238E27FC236}">
                <a16:creationId xmlns:a16="http://schemas.microsoft.com/office/drawing/2014/main" id="{351102CF-8CEF-12DF-3E23-EA8ABD24D50C}"/>
              </a:ext>
            </a:extLst>
          </p:cNvPr>
          <p:cNvPicPr preferRelativeResize="0"/>
          <p:nvPr/>
        </p:nvPicPr>
        <p:blipFill>
          <a:blip r:embed="rId3">
            <a:alphaModFix/>
          </a:blip>
          <a:stretch>
            <a:fillRect/>
          </a:stretch>
        </p:blipFill>
        <p:spPr>
          <a:xfrm>
            <a:off x="7615592" y="239785"/>
            <a:ext cx="4236125" cy="1756375"/>
          </a:xfrm>
          <a:prstGeom prst="rect">
            <a:avLst/>
          </a:prstGeom>
          <a:noFill/>
          <a:ln>
            <a:noFill/>
          </a:ln>
        </p:spPr>
      </p:pic>
      <p:sp>
        <p:nvSpPr>
          <p:cNvPr id="7" name="TextBox 6">
            <a:extLst>
              <a:ext uri="{FF2B5EF4-FFF2-40B4-BE49-F238E27FC236}">
                <a16:creationId xmlns:a16="http://schemas.microsoft.com/office/drawing/2014/main" id="{AA28259B-84BD-DE29-6B15-2DA8AA3646B6}"/>
              </a:ext>
            </a:extLst>
          </p:cNvPr>
          <p:cNvSpPr txBox="1"/>
          <p:nvPr/>
        </p:nvSpPr>
        <p:spPr>
          <a:xfrm>
            <a:off x="1772279" y="6422882"/>
            <a:ext cx="847732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sng" strike="noStrike" kern="0" cap="none" spc="0" normalizeH="0" baseline="0" noProof="0" dirty="0">
                <a:ln>
                  <a:noFill/>
                </a:ln>
                <a:solidFill>
                  <a:srgbClr val="0563C1"/>
                </a:solidFill>
                <a:effectLst/>
                <a:uLnTx/>
                <a:uFillTx/>
                <a:latin typeface="Arial"/>
                <a:cs typeface="Arial"/>
                <a:sym typeface="Arial"/>
                <a:hlinkClick r:id="rId4"/>
              </a:rPr>
              <a:t>Words Matter - Terms to Use and Avoid When Talking About Addiction | National Institute on Drug Abuse (NIDA) (nih.gov)</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43568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poster of a person holding a baby&#10;&#10;Description automatically generated">
            <a:extLst>
              <a:ext uri="{FF2B5EF4-FFF2-40B4-BE49-F238E27FC236}">
                <a16:creationId xmlns:a16="http://schemas.microsoft.com/office/drawing/2014/main" id="{367F8594-E594-4FB3-9559-5E2E98E1D1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75168" y="505172"/>
            <a:ext cx="4384312" cy="4395301"/>
          </a:xfrm>
          <a:prstGeom prst="rect">
            <a:avLst/>
          </a:prstGeom>
        </p:spPr>
      </p:pic>
      <p:sp>
        <p:nvSpPr>
          <p:cNvPr id="7" name="Content Placeholder 4">
            <a:extLst>
              <a:ext uri="{FF2B5EF4-FFF2-40B4-BE49-F238E27FC236}">
                <a16:creationId xmlns:a16="http://schemas.microsoft.com/office/drawing/2014/main" id="{9A064F99-3ABD-BAB8-8004-DE128300431E}"/>
              </a:ext>
            </a:extLst>
          </p:cNvPr>
          <p:cNvSpPr txBox="1">
            <a:spLocks/>
          </p:cNvSpPr>
          <p:nvPr/>
        </p:nvSpPr>
        <p:spPr>
          <a:xfrm>
            <a:off x="986315" y="5293877"/>
            <a:ext cx="10523913" cy="1362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Patient-centered approaches that review individualized risks and benefits are key to breastfeeding decision making among individuals who experience a substance use disorder (SUD).</a:t>
            </a:r>
          </a:p>
        </p:txBody>
      </p:sp>
    </p:spTree>
    <p:extLst>
      <p:ext uri="{BB962C8B-B14F-4D97-AF65-F5344CB8AC3E}">
        <p14:creationId xmlns:p14="http://schemas.microsoft.com/office/powerpoint/2010/main" val="1626318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EB5E9-1FCF-D647-87B2-584A08B6BB0F}"/>
              </a:ext>
            </a:extLst>
          </p:cNvPr>
          <p:cNvSpPr>
            <a:spLocks noGrp="1"/>
          </p:cNvSpPr>
          <p:nvPr>
            <p:ph type="title"/>
          </p:nvPr>
        </p:nvSpPr>
        <p:spPr>
          <a:xfrm>
            <a:off x="2156708" y="294840"/>
            <a:ext cx="7729728" cy="1188720"/>
          </a:xfrm>
        </p:spPr>
        <p:txBody>
          <a:bodyPr/>
          <a:lstStyle/>
          <a:p>
            <a:r>
              <a:rPr lang="en-US" dirty="0"/>
              <a:t>Strategies to help babies with NAS </a:t>
            </a:r>
          </a:p>
        </p:txBody>
      </p:sp>
      <p:sp>
        <p:nvSpPr>
          <p:cNvPr id="4" name="Content Placeholder 3">
            <a:extLst>
              <a:ext uri="{FF2B5EF4-FFF2-40B4-BE49-F238E27FC236}">
                <a16:creationId xmlns:a16="http://schemas.microsoft.com/office/drawing/2014/main" id="{2D6FB715-9F50-5C41-B1BA-28C07DD73230}"/>
              </a:ext>
            </a:extLst>
          </p:cNvPr>
          <p:cNvSpPr>
            <a:spLocks noGrp="1"/>
          </p:cNvSpPr>
          <p:nvPr>
            <p:ph idx="1"/>
          </p:nvPr>
        </p:nvSpPr>
        <p:spPr>
          <a:xfrm>
            <a:off x="838200" y="2136575"/>
            <a:ext cx="10515600" cy="4426585"/>
          </a:xfrm>
        </p:spPr>
        <p:txBody>
          <a:bodyPr>
            <a:normAutofit/>
          </a:bodyPr>
          <a:lstStyle/>
          <a:p>
            <a:pPr marL="508000" indent="-457200"/>
            <a:r>
              <a:rPr lang="en-US" sz="2400" dirty="0"/>
              <a:t>Stay with your baby at the hospital as much as you can</a:t>
            </a:r>
          </a:p>
          <a:p>
            <a:pPr marL="508000" indent="-457200"/>
            <a:r>
              <a:rPr lang="en-US" sz="2400" dirty="0"/>
              <a:t>Hold and swaddle them</a:t>
            </a:r>
          </a:p>
          <a:p>
            <a:pPr marL="508000" indent="-457200"/>
            <a:r>
              <a:rPr lang="en-US" sz="2400" dirty="0"/>
              <a:t>Skin-to-skin contact </a:t>
            </a:r>
          </a:p>
          <a:p>
            <a:pPr marL="508000" indent="-457200"/>
            <a:r>
              <a:rPr lang="en-US" sz="2400" dirty="0"/>
              <a:t>Keep things quiet and calm around them</a:t>
            </a:r>
          </a:p>
          <a:p>
            <a:pPr marL="508000" indent="-457200"/>
            <a:r>
              <a:rPr lang="en-US" sz="2400" dirty="0"/>
              <a:t>Breastfeed or offer expressed breastmilk</a:t>
            </a:r>
          </a:p>
          <a:p>
            <a:pPr marL="508000" indent="-457200"/>
            <a:r>
              <a:rPr lang="en-US" sz="2400" dirty="0"/>
              <a:t>Talk with your baby’s doctor daily to know how your baby is doing</a:t>
            </a:r>
          </a:p>
          <a:p>
            <a:pPr marL="508000" indent="-457200"/>
            <a:r>
              <a:rPr lang="en-US" sz="2400" dirty="0"/>
              <a:t>Identify services to refer parents and infants to upon discharge</a:t>
            </a:r>
          </a:p>
          <a:p>
            <a:pPr marL="50800" indent="0" algn="l"/>
            <a:endParaRPr lang="en-US" dirty="0"/>
          </a:p>
          <a:p>
            <a:endParaRPr lang="en-US" dirty="0"/>
          </a:p>
        </p:txBody>
      </p:sp>
      <p:sp>
        <p:nvSpPr>
          <p:cNvPr id="5" name="Rectangle: Rounded Corners 4">
            <a:extLst>
              <a:ext uri="{FF2B5EF4-FFF2-40B4-BE49-F238E27FC236}">
                <a16:creationId xmlns:a16="http://schemas.microsoft.com/office/drawing/2014/main" id="{B13940EE-A312-B3BF-4893-863BE155246B}"/>
              </a:ext>
            </a:extLst>
          </p:cNvPr>
          <p:cNvSpPr/>
          <p:nvPr/>
        </p:nvSpPr>
        <p:spPr>
          <a:xfrm>
            <a:off x="9377917" y="1838179"/>
            <a:ext cx="1975883" cy="246675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1F7DA41-B9F1-DC74-58A1-F7E58A442250}"/>
              </a:ext>
            </a:extLst>
          </p:cNvPr>
          <p:cNvSpPr txBox="1"/>
          <p:nvPr/>
        </p:nvSpPr>
        <p:spPr>
          <a:xfrm>
            <a:off x="9549774" y="1838179"/>
            <a:ext cx="3092338" cy="2308324"/>
          </a:xfrm>
          <a:prstGeom prst="rect">
            <a:avLst/>
          </a:prstGeom>
          <a:noFill/>
        </p:spPr>
        <p:txBody>
          <a:bodyPr wrap="square" rtlCol="0">
            <a:spAutoFit/>
          </a:bodyPr>
          <a:lstStyle/>
          <a:p>
            <a:r>
              <a:rPr lang="en-US" sz="4800" dirty="0">
                <a:solidFill>
                  <a:srgbClr val="0070C0"/>
                </a:solidFill>
              </a:rPr>
              <a:t>E</a:t>
            </a:r>
            <a:r>
              <a:rPr lang="en-US" sz="3200" dirty="0"/>
              <a:t>at</a:t>
            </a:r>
          </a:p>
          <a:p>
            <a:r>
              <a:rPr lang="en-US" sz="4800" dirty="0">
                <a:solidFill>
                  <a:srgbClr val="FF0000"/>
                </a:solidFill>
              </a:rPr>
              <a:t>S</a:t>
            </a:r>
            <a:r>
              <a:rPr lang="en-US" sz="3200" dirty="0"/>
              <a:t>leep</a:t>
            </a:r>
            <a:endParaRPr lang="en-US" sz="2400" dirty="0"/>
          </a:p>
          <a:p>
            <a:r>
              <a:rPr lang="en-US" sz="4800" dirty="0">
                <a:solidFill>
                  <a:srgbClr val="00B050"/>
                </a:solidFill>
              </a:rPr>
              <a:t>C</a:t>
            </a:r>
            <a:r>
              <a:rPr lang="en-US" sz="3200" dirty="0"/>
              <a:t>onsole</a:t>
            </a:r>
            <a:endParaRPr lang="en-US" sz="2400" dirty="0"/>
          </a:p>
        </p:txBody>
      </p:sp>
    </p:spTree>
    <p:extLst>
      <p:ext uri="{BB962C8B-B14F-4D97-AF65-F5344CB8AC3E}">
        <p14:creationId xmlns:p14="http://schemas.microsoft.com/office/powerpoint/2010/main" val="1965809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B3FE4-7858-790A-3A81-CB9AC3DAB485}"/>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E081768D-B7B9-FBCD-CA9E-6040016C2CD5}"/>
              </a:ext>
            </a:extLst>
          </p:cNvPr>
          <p:cNvSpPr>
            <a:spLocks noGrp="1"/>
          </p:cNvSpPr>
          <p:nvPr>
            <p:ph idx="1"/>
          </p:nvPr>
        </p:nvSpPr>
        <p:spPr>
          <a:xfrm>
            <a:off x="2231136" y="2882592"/>
            <a:ext cx="7729728" cy="3101983"/>
          </a:xfrm>
        </p:spPr>
        <p:txBody>
          <a:bodyPr/>
          <a:lstStyle/>
          <a:p>
            <a:pPr marL="342900" marR="0" lvl="0" indent="-342900">
              <a:spcBef>
                <a:spcPts val="0"/>
              </a:spcBef>
              <a:spcAft>
                <a:spcPts val="0"/>
              </a:spcAft>
              <a:buFont typeface="+mj-lt"/>
              <a:buAutoNum type="arabicPeriod"/>
              <a:tabLst>
                <a:tab pos="457200" algn="l"/>
              </a:tabLst>
            </a:pPr>
            <a:r>
              <a:rPr lang="en-US" sz="1800" dirty="0">
                <a:solidFill>
                  <a:srgbClr val="212121"/>
                </a:solidFill>
                <a:effectLst/>
                <a:latin typeface="Calibri" panose="020F0502020204030204" pitchFamily="34" charset="0"/>
                <a:ea typeface="Times New Roman" panose="02020603050405020304" pitchFamily="18" charset="0"/>
              </a:rPr>
              <a:t>Recognize the importance of human donor milk to premature and medically fragile infants. </a:t>
            </a:r>
            <a:endParaRPr lang="en-US" sz="1800" dirty="0">
              <a:solidFill>
                <a:srgbClr val="212121"/>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800" dirty="0">
                <a:solidFill>
                  <a:srgbClr val="212121"/>
                </a:solidFill>
                <a:effectLst/>
                <a:latin typeface="Calibri" panose="020F0502020204030204" pitchFamily="34" charset="0"/>
                <a:ea typeface="Times New Roman" panose="02020603050405020304" pitchFamily="18" charset="0"/>
              </a:rPr>
              <a:t>Understand the new guidelines and recommendations on HIV and breastfeeding.</a:t>
            </a:r>
            <a:endParaRPr lang="en-US" sz="1800" dirty="0">
              <a:solidFill>
                <a:srgbClr val="212121"/>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800" dirty="0">
                <a:solidFill>
                  <a:srgbClr val="212121"/>
                </a:solidFill>
                <a:effectLst/>
                <a:latin typeface="Calibri" panose="020F0502020204030204" pitchFamily="34" charset="0"/>
                <a:ea typeface="Times New Roman" panose="02020603050405020304" pitchFamily="18" charset="0"/>
              </a:rPr>
              <a:t>Recognize the value of breastfeeding for babies who are experiencing Neonatal Abstinence Syndrome.</a:t>
            </a:r>
            <a:endParaRPr lang="en-US" sz="1800" dirty="0">
              <a:solidFill>
                <a:srgbClr val="212121"/>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800" dirty="0">
                <a:solidFill>
                  <a:srgbClr val="212121"/>
                </a:solidFill>
                <a:effectLst/>
                <a:latin typeface="Calibri" panose="020F0502020204030204" pitchFamily="34" charset="0"/>
                <a:ea typeface="Times New Roman" panose="02020603050405020304" pitchFamily="18" charset="0"/>
              </a:rPr>
              <a:t>Promote the importance of a safe sleep environment for breastfeeding babies.</a:t>
            </a:r>
            <a:endParaRPr lang="en-US" sz="1800" dirty="0">
              <a:solidFill>
                <a:srgbClr val="21212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33367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EE858DD9-3AE2-C7A3-3550-8F4D3DE9F430}"/>
              </a:ext>
            </a:extLst>
          </p:cNvPr>
          <p:cNvGraphicFramePr>
            <a:graphicFrameLocks noChangeAspect="1"/>
          </p:cNvGraphicFramePr>
          <p:nvPr>
            <p:extLst>
              <p:ext uri="{D42A27DB-BD31-4B8C-83A1-F6EECF244321}">
                <p14:modId xmlns:p14="http://schemas.microsoft.com/office/powerpoint/2010/main" val="8956540"/>
              </p:ext>
            </p:extLst>
          </p:nvPr>
        </p:nvGraphicFramePr>
        <p:xfrm>
          <a:off x="5500755" y="232891"/>
          <a:ext cx="5389801" cy="6772263"/>
        </p:xfrm>
        <a:graphic>
          <a:graphicData uri="http://schemas.openxmlformats.org/presentationml/2006/ole">
            <mc:AlternateContent xmlns:mc="http://schemas.openxmlformats.org/markup-compatibility/2006">
              <mc:Choice xmlns:v="urn:schemas-microsoft-com:vml" Requires="v">
                <p:oleObj name="PDF" r:id="rId3" imgW="0" imgH="360" progId="FoxitPhantomPDF.Document">
                  <p:embed/>
                </p:oleObj>
              </mc:Choice>
              <mc:Fallback>
                <p:oleObj name="PDF" r:id="rId3" imgW="0" imgH="360" progId="FoxitPhantomPDF.Document">
                  <p:embed/>
                  <p:pic>
                    <p:nvPicPr>
                      <p:cNvPr id="6" name="Object 5">
                        <a:extLst>
                          <a:ext uri="{FF2B5EF4-FFF2-40B4-BE49-F238E27FC236}">
                            <a16:creationId xmlns:a16="http://schemas.microsoft.com/office/drawing/2014/main" id="{EE858DD9-3AE2-C7A3-3550-8F4D3DE9F430}"/>
                          </a:ext>
                        </a:extLst>
                      </p:cNvPr>
                      <p:cNvPicPr/>
                      <p:nvPr/>
                    </p:nvPicPr>
                    <p:blipFill>
                      <a:blip r:embed="rId4"/>
                      <a:stretch>
                        <a:fillRect/>
                      </a:stretch>
                    </p:blipFill>
                    <p:spPr>
                      <a:xfrm>
                        <a:off x="5500755" y="232891"/>
                        <a:ext cx="5389801" cy="6772263"/>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790239C-7F58-A7DD-D526-86402E78FB00}"/>
              </a:ext>
            </a:extLst>
          </p:cNvPr>
          <p:cNvSpPr txBox="1"/>
          <p:nvPr/>
        </p:nvSpPr>
        <p:spPr>
          <a:xfrm>
            <a:off x="378852" y="1706865"/>
            <a:ext cx="4781661" cy="3046988"/>
          </a:xfrm>
          <a:prstGeom prst="rect">
            <a:avLst/>
          </a:prstGeom>
          <a:noFill/>
        </p:spPr>
        <p:txBody>
          <a:bodyPr wrap="square">
            <a:spAutoFit/>
          </a:bodyPr>
          <a:lstStyle/>
          <a:p>
            <a:r>
              <a:rPr lang="en-US" sz="3200" b="1" dirty="0"/>
              <a:t>Pennsylvania Department of Health</a:t>
            </a:r>
          </a:p>
          <a:p>
            <a:endParaRPr lang="en-US" sz="3200" b="1" dirty="0"/>
          </a:p>
          <a:p>
            <a:r>
              <a:rPr lang="en-US" sz="3200" b="1" dirty="0"/>
              <a:t>Neonatal Abstinence Syndrome Family Guide Tool Kit</a:t>
            </a:r>
          </a:p>
        </p:txBody>
      </p:sp>
    </p:spTree>
    <p:extLst>
      <p:ext uri="{BB962C8B-B14F-4D97-AF65-F5344CB8AC3E}">
        <p14:creationId xmlns:p14="http://schemas.microsoft.com/office/powerpoint/2010/main" val="32877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EB5E9-1FCF-D647-87B2-584A08B6BB0F}"/>
              </a:ext>
            </a:extLst>
          </p:cNvPr>
          <p:cNvSpPr>
            <a:spLocks noGrp="1"/>
          </p:cNvSpPr>
          <p:nvPr>
            <p:ph type="title"/>
          </p:nvPr>
        </p:nvSpPr>
        <p:spPr>
          <a:xfrm>
            <a:off x="2231136" y="388530"/>
            <a:ext cx="7729728" cy="1188720"/>
          </a:xfrm>
        </p:spPr>
        <p:txBody>
          <a:bodyPr/>
          <a:lstStyle/>
          <a:p>
            <a:r>
              <a:rPr lang="en-US" dirty="0"/>
              <a:t>First Food’s NAS Page</a:t>
            </a:r>
          </a:p>
        </p:txBody>
      </p:sp>
      <p:sp>
        <p:nvSpPr>
          <p:cNvPr id="4" name="Content Placeholder 3">
            <a:extLst>
              <a:ext uri="{FF2B5EF4-FFF2-40B4-BE49-F238E27FC236}">
                <a16:creationId xmlns:a16="http://schemas.microsoft.com/office/drawing/2014/main" id="{2D6FB715-9F50-5C41-B1BA-28C07DD73230}"/>
              </a:ext>
            </a:extLst>
          </p:cNvPr>
          <p:cNvSpPr>
            <a:spLocks noGrp="1"/>
          </p:cNvSpPr>
          <p:nvPr>
            <p:ph idx="1"/>
          </p:nvPr>
        </p:nvSpPr>
        <p:spPr>
          <a:xfrm>
            <a:off x="5936742" y="3265804"/>
            <a:ext cx="5977128" cy="4426585"/>
          </a:xfrm>
        </p:spPr>
        <p:txBody>
          <a:bodyPr>
            <a:normAutofit/>
          </a:bodyPr>
          <a:lstStyle/>
          <a:p>
            <a:pPr marL="50800" indent="0">
              <a:buNone/>
            </a:pPr>
            <a:r>
              <a:rPr lang="en-US" sz="3300" dirty="0">
                <a:hlinkClick r:id="rId3" action="ppaction://hlinkfile"/>
              </a:rPr>
              <a:t>Pafirstfood.org/</a:t>
            </a:r>
            <a:r>
              <a:rPr lang="en-US" sz="3300" dirty="0" err="1">
                <a:hlinkClick r:id="rId3" action="ppaction://hlinkfile"/>
              </a:rPr>
              <a:t>nasprogram</a:t>
            </a:r>
            <a:r>
              <a:rPr lang="en-US" sz="3300" dirty="0">
                <a:hlinkClick r:id="rId3" action="ppaction://hlinkfile"/>
              </a:rPr>
              <a:t> </a:t>
            </a:r>
            <a:endParaRPr lang="en-US" dirty="0"/>
          </a:p>
        </p:txBody>
      </p:sp>
      <p:pic>
        <p:nvPicPr>
          <p:cNvPr id="5" name="Picture 4" descr="A close-up of a hand holding a paper&#10;&#10;Description automatically generated">
            <a:extLst>
              <a:ext uri="{FF2B5EF4-FFF2-40B4-BE49-F238E27FC236}">
                <a16:creationId xmlns:a16="http://schemas.microsoft.com/office/drawing/2014/main" id="{FA6DD970-3E18-1AED-0DD4-9C54A0F6A850}"/>
              </a:ext>
            </a:extLst>
          </p:cNvPr>
          <p:cNvPicPr>
            <a:picLocks noChangeAspect="1"/>
          </p:cNvPicPr>
          <p:nvPr/>
        </p:nvPicPr>
        <p:blipFill>
          <a:blip r:embed="rId4"/>
          <a:stretch>
            <a:fillRect/>
          </a:stretch>
        </p:blipFill>
        <p:spPr>
          <a:xfrm>
            <a:off x="946614" y="1783094"/>
            <a:ext cx="4582316" cy="4582316"/>
          </a:xfrm>
          <a:prstGeom prst="rect">
            <a:avLst/>
          </a:prstGeom>
        </p:spPr>
      </p:pic>
    </p:spTree>
    <p:extLst>
      <p:ext uri="{BB962C8B-B14F-4D97-AF65-F5344CB8AC3E}">
        <p14:creationId xmlns:p14="http://schemas.microsoft.com/office/powerpoint/2010/main" val="110887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0F538-C1AA-E108-0A31-2A3E232CCDCA}"/>
              </a:ext>
            </a:extLst>
          </p:cNvPr>
          <p:cNvSpPr>
            <a:spLocks noGrp="1"/>
          </p:cNvSpPr>
          <p:nvPr>
            <p:ph type="title"/>
          </p:nvPr>
        </p:nvSpPr>
        <p:spPr>
          <a:xfrm>
            <a:off x="2231136" y="219841"/>
            <a:ext cx="7729728" cy="1188720"/>
          </a:xfrm>
          <a:solidFill>
            <a:srgbClr val="0070C0"/>
          </a:solidFill>
        </p:spPr>
        <p:txBody>
          <a:bodyPr/>
          <a:lstStyle/>
          <a:p>
            <a:r>
              <a:rPr lang="en-US" dirty="0">
                <a:solidFill>
                  <a:schemeClr val="bg1"/>
                </a:solidFill>
              </a:rPr>
              <a:t>Mastitis</a:t>
            </a:r>
          </a:p>
        </p:txBody>
      </p:sp>
      <p:sp>
        <p:nvSpPr>
          <p:cNvPr id="3" name="Content Placeholder 2">
            <a:extLst>
              <a:ext uri="{FF2B5EF4-FFF2-40B4-BE49-F238E27FC236}">
                <a16:creationId xmlns:a16="http://schemas.microsoft.com/office/drawing/2014/main" id="{2A81C5BE-1B89-C8B8-6E8A-D7324366FDC1}"/>
              </a:ext>
            </a:extLst>
          </p:cNvPr>
          <p:cNvSpPr>
            <a:spLocks noGrp="1"/>
          </p:cNvSpPr>
          <p:nvPr>
            <p:ph idx="1"/>
          </p:nvPr>
        </p:nvSpPr>
        <p:spPr>
          <a:xfrm>
            <a:off x="268577" y="1759435"/>
            <a:ext cx="11654846" cy="5214204"/>
          </a:xfrm>
        </p:spPr>
        <p:txBody>
          <a:bodyPr>
            <a:normAutofit/>
          </a:bodyPr>
          <a:lstStyle/>
          <a:p>
            <a:pPr>
              <a:lnSpc>
                <a:spcPct val="100000"/>
              </a:lnSpc>
              <a:spcBef>
                <a:spcPts val="0"/>
              </a:spcBef>
            </a:pPr>
            <a:r>
              <a:rPr lang="en-US" sz="2000" b="1" dirty="0"/>
              <a:t>Academy of Breastfeeding Medicine Clinical Protocol #36: The Mastitis Spectrum, Revised 2022</a:t>
            </a:r>
          </a:p>
          <a:p>
            <a:pPr lvl="1">
              <a:lnSpc>
                <a:spcPct val="100000"/>
              </a:lnSpc>
              <a:spcBef>
                <a:spcPts val="0"/>
              </a:spcBef>
            </a:pPr>
            <a:r>
              <a:rPr lang="en-US" b="1" dirty="0"/>
              <a:t>this protocol now replaces ABM Protocols #4, Mastitis, and #20, Engorgement, which will both be retired</a:t>
            </a:r>
          </a:p>
          <a:p>
            <a:pPr marL="457200" lvl="1" indent="0">
              <a:lnSpc>
                <a:spcPct val="100000"/>
              </a:lnSpc>
              <a:spcBef>
                <a:spcPts val="0"/>
              </a:spcBef>
              <a:buNone/>
            </a:pPr>
            <a:endParaRPr lang="en-US" sz="1800" b="1" dirty="0"/>
          </a:p>
          <a:p>
            <a:pPr marL="457200" lvl="1" indent="0">
              <a:lnSpc>
                <a:spcPct val="100000"/>
              </a:lnSpc>
              <a:spcBef>
                <a:spcPts val="0"/>
              </a:spcBef>
              <a:buNone/>
            </a:pPr>
            <a:endParaRPr lang="en-US" sz="1400" dirty="0"/>
          </a:p>
          <a:p>
            <a:pPr marL="0" indent="0">
              <a:lnSpc>
                <a:spcPct val="100000"/>
              </a:lnSpc>
              <a:spcBef>
                <a:spcPts val="0"/>
              </a:spcBef>
              <a:buNone/>
            </a:pPr>
            <a:r>
              <a:rPr lang="en-US" sz="2000" dirty="0"/>
              <a:t>Management of mastitis spectrum disorders includes general strategies that apply to the entire spectrum, as well as condition-specific interventions:</a:t>
            </a:r>
            <a:br>
              <a:rPr lang="en-US" sz="2000" dirty="0"/>
            </a:br>
            <a:endParaRPr lang="en-US" sz="2000" dirty="0"/>
          </a:p>
          <a:p>
            <a:pPr marL="0" indent="0">
              <a:lnSpc>
                <a:spcPct val="100000"/>
              </a:lnSpc>
              <a:spcBef>
                <a:spcPts val="0"/>
              </a:spcBef>
              <a:buNone/>
            </a:pPr>
            <a:r>
              <a:rPr lang="en-US" sz="2000" dirty="0"/>
              <a:t>1.  Anticipatory guidance and behavioral interventions </a:t>
            </a:r>
          </a:p>
          <a:p>
            <a:pPr marL="914400" lvl="1" indent="-457200">
              <a:lnSpc>
                <a:spcPct val="100000"/>
              </a:lnSpc>
              <a:spcBef>
                <a:spcPts val="0"/>
              </a:spcBef>
              <a:buAutoNum type="alphaLcPeriod"/>
            </a:pPr>
            <a:r>
              <a:rPr lang="en-US" sz="1800" dirty="0"/>
              <a:t>Reassure mothers that many mastitis symptoms will resolve with conservative care and psychosocial support.</a:t>
            </a:r>
          </a:p>
          <a:p>
            <a:pPr marL="914400" lvl="1" indent="-457200">
              <a:lnSpc>
                <a:spcPct val="100000"/>
              </a:lnSpc>
              <a:spcBef>
                <a:spcPts val="0"/>
              </a:spcBef>
              <a:buAutoNum type="alphaLcPeriod"/>
            </a:pPr>
            <a:r>
              <a:rPr lang="en-US" sz="1800" dirty="0"/>
              <a:t>Educate patients on normal breast anatomy and postpartum physiology in lactation.</a:t>
            </a:r>
          </a:p>
          <a:p>
            <a:pPr marL="914400" lvl="1" indent="-457200">
              <a:lnSpc>
                <a:spcPct val="100000"/>
              </a:lnSpc>
              <a:spcBef>
                <a:spcPts val="0"/>
              </a:spcBef>
              <a:buAutoNum type="alphaLcPeriod"/>
            </a:pPr>
            <a:r>
              <a:rPr lang="en-US" sz="1800" dirty="0"/>
              <a:t>Feed the infant on demand, and do not aim to ‘‘empty’’ breasts.</a:t>
            </a:r>
          </a:p>
          <a:p>
            <a:pPr marL="914400" lvl="1" indent="-457200">
              <a:lnSpc>
                <a:spcPct val="100000"/>
              </a:lnSpc>
              <a:spcBef>
                <a:spcPts val="0"/>
              </a:spcBef>
              <a:buAutoNum type="alphaLcPeriod"/>
            </a:pPr>
            <a:r>
              <a:rPr lang="en-US" sz="1800" dirty="0"/>
              <a:t>Minimize breast pump usage.</a:t>
            </a:r>
          </a:p>
          <a:p>
            <a:pPr marL="914400" lvl="1" indent="-457200">
              <a:lnSpc>
                <a:spcPct val="100000"/>
              </a:lnSpc>
              <a:spcBef>
                <a:spcPts val="0"/>
              </a:spcBef>
              <a:buAutoNum type="alphaLcPeriod"/>
            </a:pPr>
            <a:r>
              <a:rPr lang="en-US" sz="1800" dirty="0"/>
              <a:t>Avoid the use of nipple shields.</a:t>
            </a:r>
          </a:p>
          <a:p>
            <a:pPr marL="914400" lvl="1" indent="-457200">
              <a:lnSpc>
                <a:spcPct val="100000"/>
              </a:lnSpc>
              <a:spcBef>
                <a:spcPts val="0"/>
              </a:spcBef>
              <a:buAutoNum type="alphaLcPeriod"/>
            </a:pPr>
            <a:r>
              <a:rPr lang="en-US" sz="1800" dirty="0"/>
              <a:t>Wear an appropriately fitting supportive bra.</a:t>
            </a:r>
          </a:p>
          <a:p>
            <a:pPr marL="914400" lvl="1" indent="-457200">
              <a:lnSpc>
                <a:spcPct val="100000"/>
              </a:lnSpc>
              <a:spcBef>
                <a:spcPts val="0"/>
              </a:spcBef>
              <a:buAutoNum type="alphaLcPeriod"/>
            </a:pPr>
            <a:r>
              <a:rPr lang="en-US" sz="1800" dirty="0"/>
              <a:t>Avoid deep massage of the lactating breast.</a:t>
            </a:r>
          </a:p>
          <a:p>
            <a:pPr marL="914400" lvl="1" indent="-457200">
              <a:lnSpc>
                <a:spcPct val="100000"/>
              </a:lnSpc>
              <a:spcBef>
                <a:spcPts val="0"/>
              </a:spcBef>
              <a:buAutoNum type="alphaLcPeriod"/>
            </a:pPr>
            <a:r>
              <a:rPr lang="en-US" sz="1800" dirty="0"/>
              <a:t>Avoid saline soaks, castor oil, and other topical products.</a:t>
            </a:r>
          </a:p>
          <a:p>
            <a:pPr marL="914400" lvl="1" indent="-457200">
              <a:lnSpc>
                <a:spcPct val="100000"/>
              </a:lnSpc>
              <a:spcBef>
                <a:spcPts val="0"/>
              </a:spcBef>
              <a:buAutoNum type="alphaLcPeriod"/>
            </a:pPr>
            <a:r>
              <a:rPr lang="en-US" sz="1800" dirty="0"/>
              <a:t>Avoid routine sterilization of pumps and household items.</a:t>
            </a:r>
            <a:br>
              <a:rPr lang="en-US" sz="1200" dirty="0"/>
            </a:br>
            <a:endParaRPr lang="en-US" sz="1200" dirty="0"/>
          </a:p>
          <a:p>
            <a:pPr marL="914400" lvl="1" indent="-457200">
              <a:lnSpc>
                <a:spcPct val="100000"/>
              </a:lnSpc>
              <a:spcBef>
                <a:spcPts val="0"/>
              </a:spcBef>
              <a:buAutoNum type="alphaLcPeriod"/>
            </a:pPr>
            <a:endParaRPr lang="en-US" sz="1200" dirty="0"/>
          </a:p>
        </p:txBody>
      </p:sp>
    </p:spTree>
    <p:extLst>
      <p:ext uri="{BB962C8B-B14F-4D97-AF65-F5344CB8AC3E}">
        <p14:creationId xmlns:p14="http://schemas.microsoft.com/office/powerpoint/2010/main" val="4202677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A1DD3-8829-8431-D7EF-7B0BBCE4266E}"/>
              </a:ext>
            </a:extLst>
          </p:cNvPr>
          <p:cNvSpPr>
            <a:spLocks noGrp="1"/>
          </p:cNvSpPr>
          <p:nvPr>
            <p:ph type="title"/>
          </p:nvPr>
        </p:nvSpPr>
        <p:spPr/>
        <p:txBody>
          <a:bodyPr/>
          <a:lstStyle/>
          <a:p>
            <a:r>
              <a:rPr lang="en-US" dirty="0"/>
              <a:t>mastitis</a:t>
            </a:r>
          </a:p>
        </p:txBody>
      </p:sp>
      <p:sp>
        <p:nvSpPr>
          <p:cNvPr id="3" name="Content Placeholder 2">
            <a:extLst>
              <a:ext uri="{FF2B5EF4-FFF2-40B4-BE49-F238E27FC236}">
                <a16:creationId xmlns:a16="http://schemas.microsoft.com/office/drawing/2014/main" id="{C50819C9-792C-AA92-36BE-5F441D575CBA}"/>
              </a:ext>
            </a:extLst>
          </p:cNvPr>
          <p:cNvSpPr>
            <a:spLocks noGrp="1"/>
          </p:cNvSpPr>
          <p:nvPr>
            <p:ph idx="1"/>
          </p:nvPr>
        </p:nvSpPr>
        <p:spPr>
          <a:xfrm>
            <a:off x="1725168" y="2654086"/>
            <a:ext cx="8741664" cy="3101983"/>
          </a:xfrm>
        </p:spPr>
        <p:txBody>
          <a:bodyPr>
            <a:normAutofit/>
          </a:bodyPr>
          <a:lstStyle/>
          <a:p>
            <a:pPr marL="0" indent="0">
              <a:lnSpc>
                <a:spcPct val="100000"/>
              </a:lnSpc>
              <a:spcBef>
                <a:spcPts val="0"/>
              </a:spcBef>
              <a:buNone/>
            </a:pPr>
            <a:r>
              <a:rPr lang="en-US" sz="2800" dirty="0"/>
              <a:t>2.  Medical Interventions</a:t>
            </a:r>
          </a:p>
          <a:p>
            <a:pPr marL="971550" lvl="1" indent="-514350">
              <a:lnSpc>
                <a:spcPct val="100000"/>
              </a:lnSpc>
              <a:spcBef>
                <a:spcPts val="0"/>
              </a:spcBef>
              <a:buAutoNum type="alphaLcPeriod"/>
            </a:pPr>
            <a:r>
              <a:rPr lang="en-US" sz="2400" dirty="0"/>
              <a:t>Decrease inflammation and pain.</a:t>
            </a:r>
          </a:p>
          <a:p>
            <a:pPr marL="971550" lvl="1" indent="-514350">
              <a:lnSpc>
                <a:spcPct val="100000"/>
              </a:lnSpc>
              <a:spcBef>
                <a:spcPts val="0"/>
              </a:spcBef>
              <a:buAutoNum type="alphaLcPeriod"/>
            </a:pPr>
            <a:r>
              <a:rPr lang="en-US" sz="2400" dirty="0"/>
              <a:t>Treat hyperlactation, or breast milk ‘‘oversupply.’’</a:t>
            </a:r>
          </a:p>
          <a:p>
            <a:pPr marL="971550" lvl="1" indent="-514350">
              <a:lnSpc>
                <a:spcPct val="100000"/>
              </a:lnSpc>
              <a:spcBef>
                <a:spcPts val="0"/>
              </a:spcBef>
              <a:buAutoNum type="alphaLcPeriod"/>
            </a:pPr>
            <a:r>
              <a:rPr lang="en-US" sz="2400" dirty="0"/>
              <a:t>Reserve antibiotics for bacterial mastitis.</a:t>
            </a:r>
          </a:p>
          <a:p>
            <a:pPr marL="971550" lvl="1" indent="-514350">
              <a:lnSpc>
                <a:spcPct val="100000"/>
              </a:lnSpc>
              <a:spcBef>
                <a:spcPts val="0"/>
              </a:spcBef>
              <a:buAutoNum type="alphaLcPeriod"/>
            </a:pPr>
            <a:r>
              <a:rPr lang="en-US" sz="2400" dirty="0"/>
              <a:t>Consider use of probiotics.</a:t>
            </a:r>
          </a:p>
          <a:p>
            <a:pPr marL="971550" lvl="1" indent="-514350">
              <a:lnSpc>
                <a:spcPct val="100000"/>
              </a:lnSpc>
              <a:spcBef>
                <a:spcPts val="0"/>
              </a:spcBef>
              <a:buAutoNum type="alphaLcPeriod"/>
            </a:pPr>
            <a:r>
              <a:rPr lang="en-US" sz="2400" dirty="0"/>
              <a:t>Evaluate for perinatal mood and anxiety disorders (PMADs).</a:t>
            </a:r>
          </a:p>
        </p:txBody>
      </p:sp>
    </p:spTree>
    <p:extLst>
      <p:ext uri="{BB962C8B-B14F-4D97-AF65-F5344CB8AC3E}">
        <p14:creationId xmlns:p14="http://schemas.microsoft.com/office/powerpoint/2010/main" val="3203983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EC63-C192-51D8-CD41-70C06EBE07CC}"/>
              </a:ext>
            </a:extLst>
          </p:cNvPr>
          <p:cNvSpPr>
            <a:spLocks noGrp="1"/>
          </p:cNvSpPr>
          <p:nvPr>
            <p:ph type="title"/>
          </p:nvPr>
        </p:nvSpPr>
        <p:spPr>
          <a:xfrm>
            <a:off x="2231136" y="611766"/>
            <a:ext cx="7729728" cy="1188720"/>
          </a:xfrm>
        </p:spPr>
        <p:txBody>
          <a:bodyPr/>
          <a:lstStyle/>
          <a:p>
            <a:r>
              <a:rPr lang="en-US" dirty="0"/>
              <a:t>mastitis</a:t>
            </a:r>
          </a:p>
        </p:txBody>
      </p:sp>
      <p:sp>
        <p:nvSpPr>
          <p:cNvPr id="3" name="Content Placeholder 2">
            <a:extLst>
              <a:ext uri="{FF2B5EF4-FFF2-40B4-BE49-F238E27FC236}">
                <a16:creationId xmlns:a16="http://schemas.microsoft.com/office/drawing/2014/main" id="{686E5380-5243-E91C-2BB2-C4F4458EE8B6}"/>
              </a:ext>
            </a:extLst>
          </p:cNvPr>
          <p:cNvSpPr>
            <a:spLocks noGrp="1"/>
          </p:cNvSpPr>
          <p:nvPr>
            <p:ph idx="1"/>
          </p:nvPr>
        </p:nvSpPr>
        <p:spPr>
          <a:xfrm>
            <a:off x="1331495" y="2026278"/>
            <a:ext cx="9994231" cy="4679322"/>
          </a:xfrm>
        </p:spPr>
        <p:txBody>
          <a:bodyPr>
            <a:normAutofit/>
          </a:bodyPr>
          <a:lstStyle/>
          <a:p>
            <a:pPr marL="0" indent="0">
              <a:buNone/>
            </a:pPr>
            <a:r>
              <a:rPr lang="en-US" sz="2000" dirty="0"/>
              <a:t>3.  Condition Specific Guidelines</a:t>
            </a:r>
          </a:p>
          <a:p>
            <a:pPr marL="0" indent="0">
              <a:buNone/>
            </a:pPr>
            <a:r>
              <a:rPr lang="en-US" sz="2000" dirty="0"/>
              <a:t>*Mastitis and the following conditions can be prevented using interventions such as ice, NSAIDs and physiological breastfeeding. Additional recommendations are provided in the protocol for the following specific conditions</a:t>
            </a:r>
          </a:p>
          <a:p>
            <a:pPr marL="342900" indent="-342900">
              <a:spcBef>
                <a:spcPts val="600"/>
              </a:spcBef>
              <a:buAutoNum type="alphaLcPeriod"/>
            </a:pPr>
            <a:r>
              <a:rPr lang="en-US" sz="2000" dirty="0"/>
              <a:t>Engorgement</a:t>
            </a:r>
          </a:p>
          <a:p>
            <a:pPr marL="342900" indent="-342900">
              <a:spcBef>
                <a:spcPts val="600"/>
              </a:spcBef>
              <a:buAutoNum type="alphaLcPeriod"/>
            </a:pPr>
            <a:r>
              <a:rPr lang="en-US" sz="2000" dirty="0"/>
              <a:t>Ductal narrowing and inflammatory mastitis</a:t>
            </a:r>
          </a:p>
          <a:p>
            <a:pPr marL="342900" indent="-342900">
              <a:spcBef>
                <a:spcPts val="600"/>
              </a:spcBef>
              <a:buAutoNum type="alphaLcPeriod"/>
            </a:pPr>
            <a:r>
              <a:rPr lang="en-US" sz="2000" dirty="0"/>
              <a:t>Bacterial mastitis</a:t>
            </a:r>
          </a:p>
          <a:p>
            <a:pPr marL="342900" indent="-342900">
              <a:spcBef>
                <a:spcPts val="600"/>
              </a:spcBef>
              <a:buAutoNum type="alphaLcPeriod"/>
            </a:pPr>
            <a:r>
              <a:rPr lang="en-US" sz="2000" dirty="0"/>
              <a:t>Abscess</a:t>
            </a:r>
          </a:p>
          <a:p>
            <a:pPr marL="342900" indent="-342900">
              <a:spcBef>
                <a:spcPts val="600"/>
              </a:spcBef>
              <a:buAutoNum type="alphaLcPeriod"/>
            </a:pPr>
            <a:r>
              <a:rPr lang="en-US" sz="2000" dirty="0"/>
              <a:t>Galactocele</a:t>
            </a:r>
          </a:p>
          <a:p>
            <a:pPr marL="342900" indent="-342900">
              <a:spcBef>
                <a:spcPts val="600"/>
              </a:spcBef>
              <a:buAutoNum type="alphaLcPeriod"/>
            </a:pPr>
            <a:r>
              <a:rPr lang="en-US" sz="2000" dirty="0"/>
              <a:t>Recurrent Mastitis</a:t>
            </a:r>
          </a:p>
          <a:p>
            <a:pPr marL="342900" indent="-342900">
              <a:spcBef>
                <a:spcPts val="600"/>
              </a:spcBef>
              <a:buAutoNum type="alphaLcPeriod"/>
            </a:pPr>
            <a:r>
              <a:rPr lang="en-US" sz="2000" dirty="0"/>
              <a:t>Subacute mastitis</a:t>
            </a:r>
          </a:p>
          <a:p>
            <a:pPr marL="0" indent="0">
              <a:buNone/>
            </a:pPr>
            <a:endParaRPr lang="en-US" dirty="0"/>
          </a:p>
          <a:p>
            <a:pPr lvl="1"/>
            <a:endParaRPr lang="en-US" dirty="0"/>
          </a:p>
        </p:txBody>
      </p:sp>
    </p:spTree>
    <p:extLst>
      <p:ext uri="{BB962C8B-B14F-4D97-AF65-F5344CB8AC3E}">
        <p14:creationId xmlns:p14="http://schemas.microsoft.com/office/powerpoint/2010/main" val="4147882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0F538-C1AA-E108-0A31-2A3E232CCDCA}"/>
              </a:ext>
            </a:extLst>
          </p:cNvPr>
          <p:cNvSpPr>
            <a:spLocks noGrp="1"/>
          </p:cNvSpPr>
          <p:nvPr>
            <p:ph type="title"/>
          </p:nvPr>
        </p:nvSpPr>
        <p:spPr>
          <a:xfrm>
            <a:off x="1076546" y="131747"/>
            <a:ext cx="10038907" cy="1325563"/>
          </a:xfrm>
          <a:solidFill>
            <a:srgbClr val="0070C0"/>
          </a:solidFill>
        </p:spPr>
        <p:txBody>
          <a:bodyPr/>
          <a:lstStyle/>
          <a:p>
            <a:pPr algn="ctr"/>
            <a:r>
              <a:rPr lang="en-US" dirty="0">
                <a:solidFill>
                  <a:schemeClr val="bg1"/>
                </a:solidFill>
              </a:rPr>
              <a:t>Providing Urgent Maternal Protections (PUMP) for Nursing Mothers Act</a:t>
            </a:r>
          </a:p>
        </p:txBody>
      </p:sp>
      <p:sp>
        <p:nvSpPr>
          <p:cNvPr id="3" name="Content Placeholder 2">
            <a:extLst>
              <a:ext uri="{FF2B5EF4-FFF2-40B4-BE49-F238E27FC236}">
                <a16:creationId xmlns:a16="http://schemas.microsoft.com/office/drawing/2014/main" id="{2A81C5BE-1B89-C8B8-6E8A-D7324366FDC1}"/>
              </a:ext>
            </a:extLst>
          </p:cNvPr>
          <p:cNvSpPr>
            <a:spLocks noGrp="1"/>
          </p:cNvSpPr>
          <p:nvPr>
            <p:ph idx="1"/>
          </p:nvPr>
        </p:nvSpPr>
        <p:spPr>
          <a:xfrm>
            <a:off x="438989" y="1882612"/>
            <a:ext cx="11314019" cy="4975388"/>
          </a:xfrm>
        </p:spPr>
        <p:txBody>
          <a:bodyPr>
            <a:normAutofit fontScale="77500" lnSpcReduction="20000"/>
          </a:bodyPr>
          <a:lstStyle/>
          <a:p>
            <a:pPr algn="l">
              <a:spcBef>
                <a:spcPts val="600"/>
              </a:spcBef>
              <a:buFont typeface="+mj-lt"/>
              <a:buAutoNum type="arabicPeriod"/>
            </a:pPr>
            <a:r>
              <a:rPr lang="en-US" sz="1600" b="1" i="0" dirty="0">
                <a:solidFill>
                  <a:srgbClr val="000B8A"/>
                </a:solidFill>
                <a:effectLst/>
                <a:latin typeface="proxima-soft"/>
              </a:rPr>
              <a:t>Covers all breastfeeding employees*</a:t>
            </a:r>
          </a:p>
          <a:p>
            <a:pPr>
              <a:spcBef>
                <a:spcPts val="600"/>
              </a:spcBef>
            </a:pPr>
            <a:r>
              <a:rPr lang="en-US" sz="1600" b="0" i="0" dirty="0">
                <a:solidFill>
                  <a:srgbClr val="434575"/>
                </a:solidFill>
                <a:effectLst/>
                <a:latin typeface="proxima-soft"/>
              </a:rPr>
              <a:t>Expands coverage to ~9 million more women of childbearing age and protects </a:t>
            </a:r>
            <a:r>
              <a:rPr lang="en-US" sz="1600" b="0" i="1" dirty="0">
                <a:solidFill>
                  <a:srgbClr val="434575"/>
                </a:solidFill>
                <a:effectLst/>
                <a:latin typeface="proxima-soft"/>
              </a:rPr>
              <a:t>all</a:t>
            </a:r>
            <a:r>
              <a:rPr lang="en-US" sz="1600" b="0" i="0" dirty="0">
                <a:solidFill>
                  <a:srgbClr val="434575"/>
                </a:solidFill>
                <a:effectLst/>
                <a:latin typeface="proxima-soft"/>
              </a:rPr>
              <a:t> employees for one year following the birth of a child.* Many employees who were not previously covered by the 2010 federal law Break Time for Nursing Mothers are now covered by the PUMP Act, including salaried workers, healthcare workers, teachers, and agricultural workers.</a:t>
            </a:r>
            <a:br>
              <a:rPr lang="en-US" sz="1600" b="0" i="0" dirty="0">
                <a:solidFill>
                  <a:srgbClr val="434575"/>
                </a:solidFill>
                <a:effectLst/>
                <a:latin typeface="proxima-soft"/>
              </a:rPr>
            </a:br>
            <a:endParaRPr lang="en-US" sz="1600" b="0" i="0" dirty="0">
              <a:solidFill>
                <a:srgbClr val="434575"/>
              </a:solidFill>
              <a:effectLst/>
              <a:latin typeface="proxima-soft"/>
            </a:endParaRPr>
          </a:p>
          <a:p>
            <a:pPr marL="0" indent="0" algn="l">
              <a:spcBef>
                <a:spcPts val="600"/>
              </a:spcBef>
              <a:buNone/>
            </a:pPr>
            <a:r>
              <a:rPr lang="en-US" sz="1600" b="1" i="0" dirty="0">
                <a:solidFill>
                  <a:srgbClr val="000B8A"/>
                </a:solidFill>
                <a:effectLst/>
                <a:latin typeface="proxima-soft"/>
              </a:rPr>
              <a:t>2. Provides reasonable break time</a:t>
            </a:r>
          </a:p>
          <a:p>
            <a:pPr algn="l">
              <a:spcBef>
                <a:spcPts val="600"/>
              </a:spcBef>
            </a:pPr>
            <a:r>
              <a:rPr lang="en-US" sz="1600" b="0" i="0" dirty="0">
                <a:solidFill>
                  <a:srgbClr val="434575"/>
                </a:solidFill>
                <a:effectLst/>
                <a:latin typeface="proxima-soft"/>
              </a:rPr>
              <a:t>The law does not specify the amount of break time. Some breastfeeding employees need 15 minutes, but others may need 30 minutes or more. Some parents might only pump twice a day, while others might pump 4-5 times. “Reasonable” break time makes accommodation for variations </a:t>
            </a:r>
            <a:r>
              <a:rPr lang="en-US" sz="1600" dirty="0">
                <a:solidFill>
                  <a:srgbClr val="434575"/>
                </a:solidFill>
                <a:latin typeface="proxima-soft"/>
              </a:rPr>
              <a:t>of personal needs.</a:t>
            </a:r>
            <a:br>
              <a:rPr lang="en-US" sz="1600" b="0" i="0" dirty="0">
                <a:solidFill>
                  <a:srgbClr val="434575"/>
                </a:solidFill>
                <a:effectLst/>
                <a:latin typeface="proxima-soft"/>
              </a:rPr>
            </a:br>
            <a:endParaRPr lang="en-US" sz="1600" b="0" i="0" dirty="0">
              <a:solidFill>
                <a:srgbClr val="434575"/>
              </a:solidFill>
              <a:effectLst/>
              <a:latin typeface="proxima-soft"/>
            </a:endParaRPr>
          </a:p>
          <a:p>
            <a:pPr marL="0" indent="0" algn="l">
              <a:spcBef>
                <a:spcPts val="600"/>
              </a:spcBef>
              <a:buNone/>
            </a:pPr>
            <a:r>
              <a:rPr lang="en-US" sz="1600" b="1" i="0" dirty="0">
                <a:solidFill>
                  <a:srgbClr val="000B8A"/>
                </a:solidFill>
                <a:effectLst/>
                <a:latin typeface="proxima-soft"/>
              </a:rPr>
              <a:t>3. Defines a private space</a:t>
            </a:r>
          </a:p>
          <a:p>
            <a:pPr algn="l">
              <a:spcBef>
                <a:spcPts val="600"/>
              </a:spcBef>
            </a:pPr>
            <a:r>
              <a:rPr lang="en-US" sz="1600" b="0" i="0" dirty="0">
                <a:solidFill>
                  <a:srgbClr val="434575"/>
                </a:solidFill>
                <a:effectLst/>
                <a:latin typeface="proxima-soft"/>
              </a:rPr>
              <a:t>The workplace lactation accommodation cannot be a bathroom and must be free from intrusion and shielded from view (including security cameras).</a:t>
            </a:r>
            <a:br>
              <a:rPr lang="en-US" sz="1600" b="0" i="0" dirty="0">
                <a:solidFill>
                  <a:srgbClr val="434575"/>
                </a:solidFill>
                <a:effectLst/>
                <a:latin typeface="proxima-soft"/>
              </a:rPr>
            </a:br>
            <a:endParaRPr lang="en-US" sz="1600" b="0" i="0" dirty="0">
              <a:solidFill>
                <a:srgbClr val="434575"/>
              </a:solidFill>
              <a:effectLst/>
              <a:latin typeface="proxima-soft"/>
            </a:endParaRPr>
          </a:p>
          <a:p>
            <a:pPr marL="0" indent="0" algn="l">
              <a:spcBef>
                <a:spcPts val="600"/>
              </a:spcBef>
              <a:buNone/>
            </a:pPr>
            <a:r>
              <a:rPr lang="en-US" sz="1600" b="1" i="0" dirty="0">
                <a:solidFill>
                  <a:srgbClr val="000B8A"/>
                </a:solidFill>
                <a:effectLst/>
                <a:latin typeface="proxima-soft"/>
              </a:rPr>
              <a:t>4. Clarifies compensation</a:t>
            </a:r>
          </a:p>
          <a:p>
            <a:pPr algn="l">
              <a:spcBef>
                <a:spcPts val="600"/>
              </a:spcBef>
            </a:pPr>
            <a:r>
              <a:rPr lang="en-US" sz="1600" b="0" i="0" dirty="0">
                <a:solidFill>
                  <a:srgbClr val="434575"/>
                </a:solidFill>
                <a:effectLst/>
                <a:latin typeface="proxima-soft"/>
              </a:rPr>
              <a:t>If an employee is still working, any break time spent pumping should be considered hours worked and compensated accordingly. </a:t>
            </a:r>
            <a:br>
              <a:rPr lang="en-US" sz="1600" b="0" i="0" dirty="0">
                <a:solidFill>
                  <a:srgbClr val="434575"/>
                </a:solidFill>
                <a:effectLst/>
                <a:latin typeface="proxima-soft"/>
              </a:rPr>
            </a:br>
            <a:endParaRPr lang="en-US" sz="1600" b="0" i="0" dirty="0">
              <a:solidFill>
                <a:srgbClr val="434575"/>
              </a:solidFill>
              <a:effectLst/>
              <a:latin typeface="proxima-soft"/>
            </a:endParaRPr>
          </a:p>
          <a:p>
            <a:pPr marL="0" indent="0" algn="l">
              <a:spcBef>
                <a:spcPts val="600"/>
              </a:spcBef>
              <a:buNone/>
            </a:pPr>
            <a:r>
              <a:rPr lang="en-US" sz="1600" b="1" i="0" dirty="0">
                <a:solidFill>
                  <a:srgbClr val="000B8A"/>
                </a:solidFill>
                <a:effectLst/>
                <a:latin typeface="proxima-soft"/>
              </a:rPr>
              <a:t>5. Makes exemptions for certain employers</a:t>
            </a:r>
          </a:p>
          <a:p>
            <a:pPr algn="l">
              <a:spcBef>
                <a:spcPts val="600"/>
              </a:spcBef>
            </a:pPr>
            <a:r>
              <a:rPr lang="en-US" sz="1600" b="0" i="0" dirty="0">
                <a:solidFill>
                  <a:srgbClr val="434575"/>
                </a:solidFill>
                <a:effectLst/>
                <a:latin typeface="proxima-soft"/>
              </a:rPr>
              <a:t>If a company has 50 or fewer employees and compliance constitutes a “hardship” to the employer, the requirements can be waived. The burden of proof, however, is on the employer to show that enforcement of the law would cause “undue hardship.”</a:t>
            </a:r>
            <a:br>
              <a:rPr lang="en-US" sz="1600" b="0" i="0" dirty="0">
                <a:solidFill>
                  <a:srgbClr val="434575"/>
                </a:solidFill>
                <a:effectLst/>
                <a:latin typeface="proxima-soft"/>
              </a:rPr>
            </a:br>
            <a:endParaRPr lang="en-US" sz="1600" b="0" i="0" dirty="0">
              <a:solidFill>
                <a:srgbClr val="434575"/>
              </a:solidFill>
              <a:effectLst/>
              <a:latin typeface="proxima-soft"/>
            </a:endParaRPr>
          </a:p>
          <a:p>
            <a:pPr marL="0" indent="0" algn="l">
              <a:spcBef>
                <a:spcPts val="600"/>
              </a:spcBef>
              <a:buNone/>
            </a:pPr>
            <a:r>
              <a:rPr lang="en-US" sz="1600" b="1" i="0" dirty="0">
                <a:solidFill>
                  <a:srgbClr val="000B8A"/>
                </a:solidFill>
                <a:effectLst/>
                <a:latin typeface="proxima-soft"/>
              </a:rPr>
              <a:t>6. Includes the right to sue</a:t>
            </a:r>
          </a:p>
          <a:p>
            <a:pPr algn="l">
              <a:spcBef>
                <a:spcPts val="600"/>
              </a:spcBef>
            </a:pPr>
            <a:r>
              <a:rPr lang="en-US" sz="1600" b="0" i="0" dirty="0">
                <a:solidFill>
                  <a:srgbClr val="434575"/>
                </a:solidFill>
                <a:effectLst/>
                <a:latin typeface="proxima-soft"/>
              </a:rPr>
              <a:t>The PUMP Act grants breastfeeding employees the right to file a lawsuit against their employer for non-compliance. Prior to making a claim against an employer, breastfeeding employees are required to notify them that they’re not in compliance. The employer then has 10 days to comply. (Note: Employees are </a:t>
            </a:r>
            <a:r>
              <a:rPr lang="en-US" sz="1600" b="0" i="1" dirty="0">
                <a:solidFill>
                  <a:srgbClr val="434575"/>
                </a:solidFill>
                <a:effectLst/>
                <a:latin typeface="proxima-soft"/>
              </a:rPr>
              <a:t>not</a:t>
            </a:r>
            <a:r>
              <a:rPr lang="en-US" sz="1600" b="0" i="0" dirty="0">
                <a:solidFill>
                  <a:srgbClr val="434575"/>
                </a:solidFill>
                <a:effectLst/>
                <a:latin typeface="proxima-soft"/>
              </a:rPr>
              <a:t> required to give employers 10 days to report non-space violations such as harassment or violations of break time.) Legal remedies may include employment, reinstatement, promotion, and/or monetary damages such as lost wages, emotional distress, attorneys’ fees, and lawsuit costs.  </a:t>
            </a:r>
          </a:p>
          <a:p>
            <a:pPr algn="l">
              <a:spcBef>
                <a:spcPts val="600"/>
              </a:spcBef>
            </a:pPr>
            <a:endParaRPr lang="en-US" sz="1600" dirty="0">
              <a:solidFill>
                <a:srgbClr val="434575"/>
              </a:solidFill>
              <a:latin typeface="proxima-soft"/>
            </a:endParaRPr>
          </a:p>
          <a:p>
            <a:pPr marL="0" indent="0" algn="l">
              <a:spcBef>
                <a:spcPts val="600"/>
              </a:spcBef>
              <a:buNone/>
            </a:pPr>
            <a:r>
              <a:rPr lang="en-US" sz="1200" b="0" i="1" dirty="0">
                <a:solidFill>
                  <a:srgbClr val="434575"/>
                </a:solidFill>
                <a:effectLst/>
                <a:latin typeface="proxima-soft"/>
              </a:rPr>
              <a:t>*Airline pilots and flight attendants are not currently covered by the PUMP Act.</a:t>
            </a:r>
            <a:r>
              <a:rPr lang="en-US" sz="1200" b="0" i="0" dirty="0">
                <a:solidFill>
                  <a:srgbClr val="434575"/>
                </a:solidFill>
                <a:effectLst/>
                <a:latin typeface="proxima-soft"/>
              </a:rPr>
              <a:t> </a:t>
            </a:r>
            <a:endParaRPr lang="en-US" sz="1900" b="0" i="0" dirty="0">
              <a:solidFill>
                <a:srgbClr val="434575"/>
              </a:solidFill>
              <a:effectLst/>
              <a:latin typeface="proxima-soft"/>
            </a:endParaRPr>
          </a:p>
        </p:txBody>
      </p:sp>
    </p:spTree>
    <p:extLst>
      <p:ext uri="{BB962C8B-B14F-4D97-AF65-F5344CB8AC3E}">
        <p14:creationId xmlns:p14="http://schemas.microsoft.com/office/powerpoint/2010/main" val="446223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0F538-C1AA-E108-0A31-2A3E232CCDCA}"/>
              </a:ext>
            </a:extLst>
          </p:cNvPr>
          <p:cNvSpPr>
            <a:spLocks noGrp="1"/>
          </p:cNvSpPr>
          <p:nvPr>
            <p:ph type="title"/>
          </p:nvPr>
        </p:nvSpPr>
        <p:spPr>
          <a:xfrm>
            <a:off x="838200" y="99849"/>
            <a:ext cx="10515600" cy="1325563"/>
          </a:xfrm>
          <a:solidFill>
            <a:srgbClr val="0070C0"/>
          </a:solidFill>
        </p:spPr>
        <p:txBody>
          <a:bodyPr/>
          <a:lstStyle/>
          <a:p>
            <a:pPr algn="ctr"/>
            <a:r>
              <a:rPr lang="en-US" dirty="0">
                <a:solidFill>
                  <a:schemeClr val="bg1"/>
                </a:solidFill>
              </a:rPr>
              <a:t>Safe sleep</a:t>
            </a:r>
          </a:p>
        </p:txBody>
      </p:sp>
      <p:sp>
        <p:nvSpPr>
          <p:cNvPr id="3" name="Content Placeholder 2">
            <a:extLst>
              <a:ext uri="{FF2B5EF4-FFF2-40B4-BE49-F238E27FC236}">
                <a16:creationId xmlns:a16="http://schemas.microsoft.com/office/drawing/2014/main" id="{2A81C5BE-1B89-C8B8-6E8A-D7324366FDC1}"/>
              </a:ext>
            </a:extLst>
          </p:cNvPr>
          <p:cNvSpPr>
            <a:spLocks noGrp="1"/>
          </p:cNvSpPr>
          <p:nvPr>
            <p:ph idx="1"/>
          </p:nvPr>
        </p:nvSpPr>
        <p:spPr>
          <a:xfrm>
            <a:off x="449622" y="1882612"/>
            <a:ext cx="11292755" cy="4975388"/>
          </a:xfrm>
        </p:spPr>
        <p:txBody>
          <a:bodyPr>
            <a:normAutofit/>
          </a:bodyPr>
          <a:lstStyle/>
          <a:p>
            <a:pPr algn="l">
              <a:spcBef>
                <a:spcPts val="600"/>
              </a:spcBef>
              <a:buFont typeface="+mj-lt"/>
              <a:buAutoNum type="arabicPeriod"/>
            </a:pPr>
            <a:r>
              <a:rPr lang="en-US" sz="1900" b="0" i="0" dirty="0">
                <a:solidFill>
                  <a:schemeClr val="tx1"/>
                </a:solidFill>
                <a:effectLst/>
              </a:rPr>
              <a:t>AAP &amp; HealthyChildren.org Recommendations</a:t>
            </a:r>
          </a:p>
          <a:p>
            <a:pPr>
              <a:spcBef>
                <a:spcPts val="600"/>
              </a:spcBef>
            </a:pPr>
            <a:r>
              <a:rPr lang="en-US" b="0" i="0" dirty="0">
                <a:solidFill>
                  <a:schemeClr val="tx1"/>
                </a:solidFill>
                <a:effectLst/>
              </a:rPr>
              <a:t>Place infants on their backs for sleep in their own sleep space with no other people. </a:t>
            </a:r>
          </a:p>
          <a:p>
            <a:pPr algn="l" fontAlgn="base">
              <a:spcBef>
                <a:spcPts val="600"/>
              </a:spcBef>
              <a:buFont typeface="Arial" panose="020B0604020202020204" pitchFamily="34" charset="0"/>
              <a:buChar char="•"/>
            </a:pPr>
            <a:r>
              <a:rPr lang="en-US" b="0" i="0" dirty="0">
                <a:solidFill>
                  <a:schemeClr val="tx1"/>
                </a:solidFill>
                <a:effectLst/>
              </a:rPr>
              <a:t>Use a crib, bassinet or portable play yard with a firm, flat mattress and a fitted sheet.  Avoid sleep on a couch or armchair or in a seating device, like a swing or car safety seat (except while riding in the car). </a:t>
            </a:r>
          </a:p>
          <a:p>
            <a:pPr algn="l" fontAlgn="base">
              <a:spcBef>
                <a:spcPts val="600"/>
              </a:spcBef>
              <a:buFont typeface="Arial" panose="020B0604020202020204" pitchFamily="34" charset="0"/>
              <a:buChar char="•"/>
            </a:pPr>
            <a:r>
              <a:rPr lang="en-US" b="0" i="0" dirty="0">
                <a:solidFill>
                  <a:schemeClr val="tx1"/>
                </a:solidFill>
                <a:effectLst/>
              </a:rPr>
              <a:t>Keep loose blankets, pillows, stuffed toys, bumpers and other soft items out of the sleep space. </a:t>
            </a:r>
          </a:p>
          <a:p>
            <a:pPr algn="l" fontAlgn="base">
              <a:spcBef>
                <a:spcPts val="600"/>
              </a:spcBef>
              <a:buFont typeface="Arial" panose="020B0604020202020204" pitchFamily="34" charset="0"/>
              <a:buChar char="•"/>
            </a:pPr>
            <a:r>
              <a:rPr lang="en-US" b="0" i="0" dirty="0">
                <a:solidFill>
                  <a:schemeClr val="tx1"/>
                </a:solidFill>
                <a:effectLst/>
              </a:rPr>
              <a:t>Breastfeed if possible and avoid smoking.</a:t>
            </a:r>
          </a:p>
          <a:p>
            <a:pPr marL="0" indent="0" algn="l">
              <a:spcBef>
                <a:spcPts val="600"/>
              </a:spcBef>
              <a:buNone/>
            </a:pPr>
            <a:endParaRPr lang="en-US" sz="1900" b="0" i="0" dirty="0">
              <a:solidFill>
                <a:srgbClr val="434575"/>
              </a:solidFill>
              <a:effectLst/>
            </a:endParaRPr>
          </a:p>
          <a:p>
            <a:pPr marL="0" indent="0" algn="l">
              <a:spcBef>
                <a:spcPts val="600"/>
              </a:spcBef>
              <a:buNone/>
            </a:pPr>
            <a:r>
              <a:rPr lang="en-US" sz="1900" dirty="0">
                <a:solidFill>
                  <a:srgbClr val="434575"/>
                </a:solidFill>
              </a:rPr>
              <a:t>2.  Academy of Breastfeeding Medicine (ABM) protocol #6</a:t>
            </a:r>
          </a:p>
          <a:p>
            <a:pPr>
              <a:spcBef>
                <a:spcPts val="600"/>
              </a:spcBef>
            </a:pPr>
            <a:r>
              <a:rPr lang="en-US" b="0" i="0" dirty="0">
                <a:solidFill>
                  <a:schemeClr val="tx1"/>
                </a:solidFill>
                <a:effectLst/>
              </a:rPr>
              <a:t>Al</a:t>
            </a:r>
            <a:r>
              <a:rPr lang="en-US" dirty="0">
                <a:solidFill>
                  <a:schemeClr val="tx1"/>
                </a:solidFill>
              </a:rPr>
              <a:t>l families should be counseled on safe sleep practices.</a:t>
            </a:r>
          </a:p>
          <a:p>
            <a:pPr>
              <a:spcBef>
                <a:spcPts val="600"/>
              </a:spcBef>
            </a:pPr>
            <a:r>
              <a:rPr lang="en-US" dirty="0">
                <a:solidFill>
                  <a:schemeClr val="tx1"/>
                </a:solidFill>
              </a:rPr>
              <a:t>Acknowledge that bedsharing occurs both intentionally and unintentionally and is often linked to breastfeeding.</a:t>
            </a:r>
          </a:p>
          <a:p>
            <a:pPr>
              <a:spcBef>
                <a:spcPts val="600"/>
              </a:spcBef>
            </a:pPr>
            <a:r>
              <a:rPr lang="en-US" dirty="0">
                <a:solidFill>
                  <a:schemeClr val="tx1"/>
                </a:solidFill>
              </a:rPr>
              <a:t>Research shows some correlation of bed sharing with increased breastfeeding exclusivity and duration.</a:t>
            </a:r>
          </a:p>
          <a:p>
            <a:pPr>
              <a:spcBef>
                <a:spcPts val="600"/>
              </a:spcBef>
            </a:pPr>
            <a:r>
              <a:rPr lang="en-US" dirty="0">
                <a:solidFill>
                  <a:schemeClr val="tx1"/>
                </a:solidFill>
              </a:rPr>
              <a:t>The U.S. policy recommends that parents room-share without bedsharing</a:t>
            </a:r>
            <a:r>
              <a:rPr lang="en-US" dirty="0"/>
              <a:t>.</a:t>
            </a:r>
            <a:endParaRPr lang="en-US" dirty="0">
              <a:solidFill>
                <a:srgbClr val="434575"/>
              </a:solidFill>
            </a:endParaRPr>
          </a:p>
        </p:txBody>
      </p:sp>
    </p:spTree>
    <p:extLst>
      <p:ext uri="{BB962C8B-B14F-4D97-AF65-F5344CB8AC3E}">
        <p14:creationId xmlns:p14="http://schemas.microsoft.com/office/powerpoint/2010/main" val="1811884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2DEC-1B5E-2584-0DC9-306F8713F5C3}"/>
              </a:ext>
            </a:extLst>
          </p:cNvPr>
          <p:cNvSpPr>
            <a:spLocks noGrp="1"/>
          </p:cNvSpPr>
          <p:nvPr>
            <p:ph type="title"/>
          </p:nvPr>
        </p:nvSpPr>
        <p:spPr>
          <a:xfrm>
            <a:off x="2231136" y="282158"/>
            <a:ext cx="7729728" cy="1188720"/>
          </a:xfrm>
        </p:spPr>
        <p:txBody>
          <a:bodyPr/>
          <a:lstStyle/>
          <a:p>
            <a:r>
              <a:rPr lang="en-US" dirty="0"/>
              <a:t>SAFE sleep</a:t>
            </a:r>
          </a:p>
        </p:txBody>
      </p:sp>
      <p:pic>
        <p:nvPicPr>
          <p:cNvPr id="4" name="Picture 3">
            <a:extLst>
              <a:ext uri="{FF2B5EF4-FFF2-40B4-BE49-F238E27FC236}">
                <a16:creationId xmlns:a16="http://schemas.microsoft.com/office/drawing/2014/main" id="{87FAA258-F141-330D-59E1-A6DA108754AC}"/>
              </a:ext>
            </a:extLst>
          </p:cNvPr>
          <p:cNvPicPr>
            <a:picLocks noChangeAspect="1"/>
          </p:cNvPicPr>
          <p:nvPr/>
        </p:nvPicPr>
        <p:blipFill rotWithShape="1">
          <a:blip r:embed="rId2"/>
          <a:srcRect l="2089" r="21799"/>
          <a:stretch/>
        </p:blipFill>
        <p:spPr>
          <a:xfrm>
            <a:off x="3541419" y="2453070"/>
            <a:ext cx="5109159" cy="3621737"/>
          </a:xfrm>
          <a:prstGeom prst="rect">
            <a:avLst/>
          </a:prstGeom>
        </p:spPr>
      </p:pic>
      <p:sp>
        <p:nvSpPr>
          <p:cNvPr id="5" name="TextBox 4">
            <a:extLst>
              <a:ext uri="{FF2B5EF4-FFF2-40B4-BE49-F238E27FC236}">
                <a16:creationId xmlns:a16="http://schemas.microsoft.com/office/drawing/2014/main" id="{C3FC1D91-DD42-120A-ED71-5A70B1F59EE8}"/>
              </a:ext>
            </a:extLst>
          </p:cNvPr>
          <p:cNvSpPr txBox="1"/>
          <p:nvPr/>
        </p:nvSpPr>
        <p:spPr>
          <a:xfrm>
            <a:off x="3946357" y="6302203"/>
            <a:ext cx="4299284" cy="369332"/>
          </a:xfrm>
          <a:prstGeom prst="rect">
            <a:avLst/>
          </a:prstGeom>
          <a:noFill/>
        </p:spPr>
        <p:txBody>
          <a:bodyPr wrap="square" rtlCol="0">
            <a:spAutoFit/>
          </a:bodyPr>
          <a:lstStyle/>
          <a:p>
            <a:r>
              <a:rPr lang="en-US" dirty="0"/>
              <a:t>A (alone), B (on their back), C (in a crib)</a:t>
            </a:r>
          </a:p>
        </p:txBody>
      </p:sp>
      <p:sp>
        <p:nvSpPr>
          <p:cNvPr id="6" name="TextBox 5">
            <a:extLst>
              <a:ext uri="{FF2B5EF4-FFF2-40B4-BE49-F238E27FC236}">
                <a16:creationId xmlns:a16="http://schemas.microsoft.com/office/drawing/2014/main" id="{586283AC-8A0D-582F-4F3D-6B7C5AF6AE64}"/>
              </a:ext>
            </a:extLst>
          </p:cNvPr>
          <p:cNvSpPr txBox="1"/>
          <p:nvPr/>
        </p:nvSpPr>
        <p:spPr>
          <a:xfrm>
            <a:off x="3946357" y="1622073"/>
            <a:ext cx="4299284" cy="830997"/>
          </a:xfrm>
          <a:prstGeom prst="rect">
            <a:avLst/>
          </a:prstGeom>
          <a:noFill/>
        </p:spPr>
        <p:txBody>
          <a:bodyPr wrap="square" rtlCol="0">
            <a:spAutoFit/>
          </a:bodyPr>
          <a:lstStyle/>
          <a:p>
            <a:pPr algn="ctr"/>
            <a:r>
              <a:rPr lang="en-US" sz="4800" b="1" dirty="0">
                <a:solidFill>
                  <a:srgbClr val="FF0000"/>
                </a:solidFill>
              </a:rPr>
              <a:t>A, B, C</a:t>
            </a:r>
          </a:p>
        </p:txBody>
      </p:sp>
      <p:sp>
        <p:nvSpPr>
          <p:cNvPr id="7" name="TextBox 6">
            <a:extLst>
              <a:ext uri="{FF2B5EF4-FFF2-40B4-BE49-F238E27FC236}">
                <a16:creationId xmlns:a16="http://schemas.microsoft.com/office/drawing/2014/main" id="{6A1B3CCD-D54C-DBD2-4623-C96DCE3D9CC4}"/>
              </a:ext>
            </a:extLst>
          </p:cNvPr>
          <p:cNvSpPr txBox="1"/>
          <p:nvPr/>
        </p:nvSpPr>
        <p:spPr>
          <a:xfrm>
            <a:off x="7655442" y="6073089"/>
            <a:ext cx="2398634" cy="230832"/>
          </a:xfrm>
          <a:prstGeom prst="rect">
            <a:avLst/>
          </a:prstGeom>
          <a:noFill/>
        </p:spPr>
        <p:txBody>
          <a:bodyPr wrap="square" rtlCol="0">
            <a:spAutoFit/>
          </a:bodyPr>
          <a:lstStyle/>
          <a:p>
            <a:r>
              <a:rPr lang="en-US" sz="900" dirty="0"/>
              <a:t>Photo source: AAP</a:t>
            </a:r>
          </a:p>
        </p:txBody>
      </p:sp>
    </p:spTree>
    <p:extLst>
      <p:ext uri="{BB962C8B-B14F-4D97-AF65-F5344CB8AC3E}">
        <p14:creationId xmlns:p14="http://schemas.microsoft.com/office/powerpoint/2010/main" val="303932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52AC-B180-71BC-7591-D352C7B35C64}"/>
              </a:ext>
            </a:extLst>
          </p:cNvPr>
          <p:cNvSpPr>
            <a:spLocks noGrp="1"/>
          </p:cNvSpPr>
          <p:nvPr>
            <p:ph type="title"/>
          </p:nvPr>
        </p:nvSpPr>
        <p:spPr/>
        <p:txBody>
          <a:bodyPr/>
          <a:lstStyle/>
          <a:p>
            <a:r>
              <a:rPr lang="en-US" dirty="0"/>
              <a:t>Breastfeeding + safe sleep</a:t>
            </a:r>
          </a:p>
        </p:txBody>
      </p:sp>
      <p:sp>
        <p:nvSpPr>
          <p:cNvPr id="3" name="Content Placeholder 2">
            <a:extLst>
              <a:ext uri="{FF2B5EF4-FFF2-40B4-BE49-F238E27FC236}">
                <a16:creationId xmlns:a16="http://schemas.microsoft.com/office/drawing/2014/main" id="{DA0043A3-81CC-F935-BD24-F19E11138140}"/>
              </a:ext>
            </a:extLst>
          </p:cNvPr>
          <p:cNvSpPr>
            <a:spLocks noGrp="1"/>
          </p:cNvSpPr>
          <p:nvPr>
            <p:ph idx="1"/>
          </p:nvPr>
        </p:nvSpPr>
        <p:spPr>
          <a:xfrm>
            <a:off x="1019025" y="2685514"/>
            <a:ext cx="7729728" cy="3101983"/>
          </a:xfrm>
        </p:spPr>
        <p:txBody>
          <a:bodyPr>
            <a:normAutofit lnSpcReduction="10000"/>
          </a:bodyPr>
          <a:lstStyle/>
          <a:p>
            <a:r>
              <a:rPr lang="en-US" dirty="0"/>
              <a:t>Research shows that breastfed babies are at a reduced risk for SIDS.</a:t>
            </a:r>
          </a:p>
          <a:p>
            <a:endParaRPr lang="en-US" dirty="0"/>
          </a:p>
          <a:p>
            <a:r>
              <a:rPr lang="en-US" dirty="0"/>
              <a:t>Important things to share with parents:</a:t>
            </a:r>
          </a:p>
          <a:p>
            <a:pPr lvl="1"/>
            <a:r>
              <a:rPr lang="en-US" dirty="0"/>
              <a:t>Rooming in is recommended, but bed sharing is not.</a:t>
            </a:r>
          </a:p>
          <a:p>
            <a:pPr lvl="1"/>
            <a:r>
              <a:rPr lang="en-US" dirty="0"/>
              <a:t>Avoid breastfeeding on a chair or sofa.</a:t>
            </a:r>
          </a:p>
          <a:p>
            <a:pPr lvl="1"/>
            <a:r>
              <a:rPr lang="en-US" i="0" dirty="0">
                <a:solidFill>
                  <a:srgbClr val="131313"/>
                </a:solidFill>
                <a:effectLst/>
              </a:rPr>
              <a:t>If you bring baby into your bed for feeding or comforting, remove all items and bedding from the area.</a:t>
            </a:r>
            <a:endParaRPr lang="en-US" dirty="0"/>
          </a:p>
          <a:p>
            <a:pPr lvl="1"/>
            <a:r>
              <a:rPr lang="en-US" i="0" dirty="0">
                <a:solidFill>
                  <a:srgbClr val="131313"/>
                </a:solidFill>
                <a:effectLst/>
              </a:rPr>
              <a:t>If you fall asleep while feeding baby in your bed, place them on their back in a separate sleep area made for babies as soon as you wake up.</a:t>
            </a:r>
            <a:endParaRPr lang="en-US" dirty="0"/>
          </a:p>
          <a:p>
            <a:pPr lvl="1"/>
            <a:endParaRPr lang="en-US" dirty="0"/>
          </a:p>
        </p:txBody>
      </p:sp>
      <p:sp>
        <p:nvSpPr>
          <p:cNvPr id="4" name="TextBox 3">
            <a:extLst>
              <a:ext uri="{FF2B5EF4-FFF2-40B4-BE49-F238E27FC236}">
                <a16:creationId xmlns:a16="http://schemas.microsoft.com/office/drawing/2014/main" id="{B7B515BA-2632-83A1-B520-DCA885A28B3D}"/>
              </a:ext>
            </a:extLst>
          </p:cNvPr>
          <p:cNvSpPr txBox="1"/>
          <p:nvPr/>
        </p:nvSpPr>
        <p:spPr>
          <a:xfrm>
            <a:off x="3572539" y="6489719"/>
            <a:ext cx="9005777" cy="307777"/>
          </a:xfrm>
          <a:prstGeom prst="rect">
            <a:avLst/>
          </a:prstGeom>
          <a:noFill/>
        </p:spPr>
        <p:txBody>
          <a:bodyPr wrap="square" rtlCol="0">
            <a:spAutoFit/>
          </a:bodyPr>
          <a:lstStyle/>
          <a:p>
            <a:r>
              <a:rPr lang="en-US" sz="1400" dirty="0"/>
              <a:t>https://safetosleep.nichd.nih.gov/safe-sleep/breastfeeding</a:t>
            </a:r>
          </a:p>
        </p:txBody>
      </p:sp>
      <p:pic>
        <p:nvPicPr>
          <p:cNvPr id="5" name="Picture 4">
            <a:extLst>
              <a:ext uri="{FF2B5EF4-FFF2-40B4-BE49-F238E27FC236}">
                <a16:creationId xmlns:a16="http://schemas.microsoft.com/office/drawing/2014/main" id="{3751234F-4E10-A8D7-490D-6A010CB9678F}"/>
              </a:ext>
            </a:extLst>
          </p:cNvPr>
          <p:cNvPicPr>
            <a:picLocks noChangeAspect="1"/>
          </p:cNvPicPr>
          <p:nvPr/>
        </p:nvPicPr>
        <p:blipFill>
          <a:blip r:embed="rId2"/>
          <a:stretch>
            <a:fillRect/>
          </a:stretch>
        </p:blipFill>
        <p:spPr>
          <a:xfrm>
            <a:off x="8431510" y="3175133"/>
            <a:ext cx="3250094" cy="1529456"/>
          </a:xfrm>
          <a:prstGeom prst="rect">
            <a:avLst/>
          </a:prstGeom>
        </p:spPr>
      </p:pic>
    </p:spTree>
    <p:extLst>
      <p:ext uri="{BB962C8B-B14F-4D97-AF65-F5344CB8AC3E}">
        <p14:creationId xmlns:p14="http://schemas.microsoft.com/office/powerpoint/2010/main" val="4232312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3DEE-7DA6-AECC-D1FF-170E30A6AD65}"/>
              </a:ext>
            </a:extLst>
          </p:cNvPr>
          <p:cNvSpPr>
            <a:spLocks noGrp="1"/>
          </p:cNvSpPr>
          <p:nvPr>
            <p:ph type="title"/>
          </p:nvPr>
        </p:nvSpPr>
        <p:spPr>
          <a:xfrm>
            <a:off x="1066800" y="264136"/>
            <a:ext cx="10058400" cy="1450757"/>
          </a:xfrm>
          <a:solidFill>
            <a:srgbClr val="0070C0"/>
          </a:solidFill>
        </p:spPr>
        <p:txBody>
          <a:bodyPr/>
          <a:lstStyle/>
          <a:p>
            <a:r>
              <a:rPr lang="en-US" dirty="0">
                <a:solidFill>
                  <a:schemeClr val="bg1"/>
                </a:solidFill>
              </a:rPr>
              <a:t> HIV + Breastfeeding Recommendations </a:t>
            </a:r>
          </a:p>
        </p:txBody>
      </p:sp>
      <p:sp>
        <p:nvSpPr>
          <p:cNvPr id="3" name="Content Placeholder 2">
            <a:extLst>
              <a:ext uri="{FF2B5EF4-FFF2-40B4-BE49-F238E27FC236}">
                <a16:creationId xmlns:a16="http://schemas.microsoft.com/office/drawing/2014/main" id="{ECA32D81-E51A-E636-1D6B-E6CCD8C726DE}"/>
              </a:ext>
            </a:extLst>
          </p:cNvPr>
          <p:cNvSpPr>
            <a:spLocks noGrp="1"/>
          </p:cNvSpPr>
          <p:nvPr>
            <p:ph idx="1"/>
          </p:nvPr>
        </p:nvSpPr>
        <p:spPr>
          <a:xfrm>
            <a:off x="1066800" y="2265445"/>
            <a:ext cx="10058400" cy="4023360"/>
          </a:xfrm>
        </p:spPr>
        <p:txBody>
          <a:bodyPr>
            <a:normAutofit/>
          </a:bodyPr>
          <a:lstStyle/>
          <a:p>
            <a:pPr>
              <a:spcBef>
                <a:spcPts val="267"/>
              </a:spcBef>
            </a:pPr>
            <a:r>
              <a:rPr lang="en-US" sz="2400" b="1" dirty="0">
                <a:solidFill>
                  <a:srgbClr val="FF0000"/>
                </a:solidFill>
              </a:rPr>
              <a:t>Old Recommendation: </a:t>
            </a:r>
            <a:r>
              <a:rPr lang="en-US" sz="2400" dirty="0"/>
              <a:t>Parents with HIV should avoid breastfeeding</a:t>
            </a:r>
          </a:p>
          <a:p>
            <a:pPr>
              <a:spcBef>
                <a:spcPts val="267"/>
              </a:spcBef>
            </a:pPr>
            <a:endParaRPr lang="en-US" sz="2400" dirty="0"/>
          </a:p>
          <a:p>
            <a:pPr>
              <a:spcBef>
                <a:spcPts val="267"/>
              </a:spcBef>
            </a:pPr>
            <a:r>
              <a:rPr lang="en-US" sz="2400" b="1" dirty="0">
                <a:solidFill>
                  <a:srgbClr val="00B050"/>
                </a:solidFill>
              </a:rPr>
              <a:t>New Recommendation: </a:t>
            </a:r>
            <a:r>
              <a:rPr lang="en-US" sz="2400" dirty="0"/>
              <a:t>Patients should receive patient-centered counseling on infant feeding options and shared decision making with their providers. </a:t>
            </a:r>
          </a:p>
          <a:p>
            <a:pPr lvl="1">
              <a:spcBef>
                <a:spcPts val="267"/>
              </a:spcBef>
            </a:pPr>
            <a:r>
              <a:rPr lang="en-US" sz="1600" kern="100" dirty="0">
                <a:latin typeface="Calibri" panose="020F0502020204030204" pitchFamily="34" charset="0"/>
                <a:ea typeface="Calibri" panose="020F0502020204030204" pitchFamily="34" charset="0"/>
                <a:cs typeface="Times New Roman" panose="02020603050405020304" pitchFamily="18" charset="0"/>
              </a:rPr>
              <a:t>The risk of HIV transmission while breastfeeding is less than 1% (but not zero) for parents with HIV on antiretroviral therapy (ART) with sustained undetectable viral load through pregnancy and postpartum.</a:t>
            </a:r>
          </a:p>
          <a:p>
            <a:pPr lvl="1">
              <a:spcBef>
                <a:spcPts val="267"/>
              </a:spcBef>
            </a:pP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lvl="1">
              <a:spcBef>
                <a:spcPts val="267"/>
              </a:spcBef>
            </a:pP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marL="201163" lvl="1" indent="0">
              <a:spcBef>
                <a:spcPts val="267"/>
              </a:spcBef>
              <a:buNone/>
            </a:pPr>
            <a:r>
              <a:rPr lang="en-US" sz="1467" i="1" kern="100" dirty="0">
                <a:latin typeface="Calibri" panose="020F0502020204030204" pitchFamily="34" charset="0"/>
                <a:ea typeface="Calibri" panose="020F0502020204030204" pitchFamily="34" charset="0"/>
                <a:cs typeface="Times New Roman" panose="02020603050405020304" pitchFamily="18" charset="0"/>
              </a:rPr>
              <a:t>Source: National Institutes of Health Office of AIDS Research (OAR)</a:t>
            </a:r>
          </a:p>
          <a:p>
            <a:pPr lvl="1">
              <a:spcBef>
                <a:spcPts val="267"/>
              </a:spcBef>
            </a:pPr>
            <a:endParaRPr lang="en-US" sz="2200" dirty="0"/>
          </a:p>
        </p:txBody>
      </p:sp>
    </p:spTree>
    <p:extLst>
      <p:ext uri="{BB962C8B-B14F-4D97-AF65-F5344CB8AC3E}">
        <p14:creationId xmlns:p14="http://schemas.microsoft.com/office/powerpoint/2010/main" val="1671696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776195F-F0E1-464B-8F6F-7B37B7ECA0B2}"/>
              </a:ext>
            </a:extLst>
          </p:cNvPr>
          <p:cNvSpPr>
            <a:spLocks noGrp="1"/>
          </p:cNvSpPr>
          <p:nvPr>
            <p:ph idx="1"/>
          </p:nvPr>
        </p:nvSpPr>
        <p:spPr>
          <a:xfrm>
            <a:off x="1019025" y="1244594"/>
            <a:ext cx="10123896" cy="4368812"/>
          </a:xfrm>
        </p:spPr>
        <p:txBody>
          <a:bodyPr>
            <a:normAutofit/>
          </a:bodyPr>
          <a:lstStyle/>
          <a:p>
            <a:pPr marL="0" indent="0">
              <a:buNone/>
            </a:pPr>
            <a:r>
              <a:rPr lang="en-US" sz="2400" i="1" dirty="0"/>
              <a:t>“Breast/chestfeeding is essential for maternal and child health. We recognize that it is ‘The Great Equalizer,’ impacting health equity outcomes at all ages and stages of life. Parents today initiate breast/chestfeeding in the hospital; however, many will stop within a few days or weeks due to social or community pressures. A Breastfeeding Family Friendly Community helps to remove social and community pressures to create a healthier, more welcoming community for families.”</a:t>
            </a:r>
          </a:p>
          <a:p>
            <a:pPr marL="0" indent="0">
              <a:buNone/>
            </a:pPr>
            <a:endParaRPr lang="en-US" sz="2400" i="1" dirty="0"/>
          </a:p>
          <a:p>
            <a:pPr marL="0" indent="0">
              <a:buNone/>
            </a:pPr>
            <a:r>
              <a:rPr lang="en-US" dirty="0"/>
              <a:t>Love Anderson, BS, LCE, CHW </a:t>
            </a:r>
          </a:p>
          <a:p>
            <a:pPr marL="0" indent="0">
              <a:buNone/>
            </a:pPr>
            <a:r>
              <a:rPr lang="en-US" sz="1600" i="1" dirty="0"/>
              <a:t>Breastfeeding Family Friendly Communities UNC</a:t>
            </a:r>
          </a:p>
          <a:p>
            <a:endParaRPr lang="en-US" dirty="0"/>
          </a:p>
        </p:txBody>
      </p:sp>
    </p:spTree>
    <p:extLst>
      <p:ext uri="{BB962C8B-B14F-4D97-AF65-F5344CB8AC3E}">
        <p14:creationId xmlns:p14="http://schemas.microsoft.com/office/powerpoint/2010/main" val="4224770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D2FAC-3A80-DAC0-B0A4-2477837D3452}"/>
              </a:ext>
            </a:extLst>
          </p:cNvPr>
          <p:cNvSpPr>
            <a:spLocks noGrp="1"/>
          </p:cNvSpPr>
          <p:nvPr>
            <p:ph type="title"/>
          </p:nvPr>
        </p:nvSpPr>
        <p:spPr>
          <a:xfrm>
            <a:off x="1066800" y="248575"/>
            <a:ext cx="10058400" cy="1450757"/>
          </a:xfrm>
        </p:spPr>
        <p:txBody>
          <a:bodyPr/>
          <a:lstStyle/>
          <a:p>
            <a:r>
              <a:rPr lang="en-US" dirty="0"/>
              <a:t> HIV + Breastfeeding Recommendations </a:t>
            </a:r>
          </a:p>
        </p:txBody>
      </p:sp>
      <p:sp>
        <p:nvSpPr>
          <p:cNvPr id="3" name="Content Placeholder 2">
            <a:extLst>
              <a:ext uri="{FF2B5EF4-FFF2-40B4-BE49-F238E27FC236}">
                <a16:creationId xmlns:a16="http://schemas.microsoft.com/office/drawing/2014/main" id="{6B10E25C-9545-7A22-D1E5-7CADDDF4C4F3}"/>
              </a:ext>
            </a:extLst>
          </p:cNvPr>
          <p:cNvSpPr>
            <a:spLocks noGrp="1"/>
          </p:cNvSpPr>
          <p:nvPr>
            <p:ph idx="1"/>
          </p:nvPr>
        </p:nvSpPr>
        <p:spPr>
          <a:xfrm>
            <a:off x="1097280" y="2150535"/>
            <a:ext cx="10058400" cy="4023360"/>
          </a:xfrm>
        </p:spPr>
        <p:txBody>
          <a:bodyPr>
            <a:normAutofit/>
          </a:bodyPr>
          <a:lstStyle/>
          <a:p>
            <a:pPr marL="0">
              <a:lnSpc>
                <a:spcPct val="107000"/>
              </a:lnSpc>
              <a:spcBef>
                <a:spcPts val="0"/>
              </a:spcBef>
              <a:spcAft>
                <a:spcPts val="1067"/>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When working with HIV exposed parents and infants:</a:t>
            </a:r>
          </a:p>
          <a:p>
            <a:pPr marL="457189" indent="-457189">
              <a:lnSpc>
                <a:spcPct val="100000"/>
              </a:lnSpc>
              <a:spcBef>
                <a:spcPts val="0"/>
              </a:spcBef>
              <a:buFont typeface="Calibri" panose="020F050202020403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Identify their desire/intention for infant feeding method.</a:t>
            </a:r>
          </a:p>
          <a:p>
            <a:pPr marL="457189" indent="-457189">
              <a:lnSpc>
                <a:spcPct val="100000"/>
              </a:lnSpc>
              <a:spcBef>
                <a:spcPts val="0"/>
              </a:spcBef>
              <a:buFont typeface="Calibri" panose="020F050202020403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Assess their knowledge of the risk/benefits/alternatives to breastmilk.</a:t>
            </a:r>
          </a:p>
          <a:p>
            <a:pPr marL="457189" indent="-457189">
              <a:lnSpc>
                <a:spcPct val="100000"/>
              </a:lnSpc>
              <a:spcBef>
                <a:spcPts val="0"/>
              </a:spcBef>
              <a:buFont typeface="Calibri" panose="020F050202020403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Educate parents with evidence-based information.</a:t>
            </a:r>
          </a:p>
          <a:p>
            <a:pPr marL="457189" indent="-457189">
              <a:lnSpc>
                <a:spcPct val="100000"/>
              </a:lnSpc>
              <a:spcBef>
                <a:spcPts val="0"/>
              </a:spcBef>
              <a:buFont typeface="Calibri" panose="020F050202020403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Set realistic expectations of what their breastfeeding journey will look like.</a:t>
            </a:r>
          </a:p>
          <a:p>
            <a:pPr marL="457189" indent="-457189">
              <a:lnSpc>
                <a:spcPct val="100000"/>
              </a:lnSpc>
              <a:spcBef>
                <a:spcPts val="0"/>
              </a:spcBef>
              <a:buFont typeface="Calibri" panose="020F050202020403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Support the choices of people with HIV to breastfeed (if they are virally suppressed) or to formula/replacement feed</a:t>
            </a:r>
          </a:p>
          <a:p>
            <a:pPr marL="457189" indent="-457189">
              <a:lnSpc>
                <a:spcPct val="100000"/>
              </a:lnSpc>
              <a:spcBef>
                <a:spcPts val="0"/>
              </a:spcBef>
              <a:buFont typeface="Calibri" panose="020F050202020403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Inform parents on increased risk of transmission when mixed feeding.*</a:t>
            </a:r>
          </a:p>
          <a:p>
            <a:pPr marL="457189" indent="-457189">
              <a:lnSpc>
                <a:spcPct val="100000"/>
              </a:lnSpc>
              <a:spcBef>
                <a:spcPts val="0"/>
              </a:spcBef>
              <a:buFont typeface="Calibri" panose="020F050202020403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Create an individualized feeding plan.</a:t>
            </a:r>
            <a:br>
              <a:rPr lang="en-US" sz="2400" kern="100" dirty="0">
                <a:latin typeface="Calibri" panose="020F0502020204030204" pitchFamily="34" charset="0"/>
                <a:ea typeface="Calibri" panose="020F0502020204030204" pitchFamily="34" charset="0"/>
                <a:cs typeface="Times New Roman" panose="02020603050405020304" pitchFamily="18" charset="0"/>
              </a:rPr>
            </a:b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BEFC3E2-1E27-D64E-6DD6-61BD596911D3}"/>
              </a:ext>
            </a:extLst>
          </p:cNvPr>
          <p:cNvSpPr txBox="1"/>
          <p:nvPr/>
        </p:nvSpPr>
        <p:spPr>
          <a:xfrm>
            <a:off x="1737714" y="6440148"/>
            <a:ext cx="8716571" cy="338554"/>
          </a:xfrm>
          <a:prstGeom prst="rect">
            <a:avLst/>
          </a:prstGeom>
          <a:noFill/>
        </p:spPr>
        <p:txBody>
          <a:bodyPr wrap="square" rtlCol="0">
            <a:spAutoFit/>
          </a:bodyPr>
          <a:lstStyle/>
          <a:p>
            <a:r>
              <a:rPr lang="en-US" sz="800" b="0" i="0" dirty="0">
                <a:solidFill>
                  <a:srgbClr val="212121"/>
                </a:solidFill>
                <a:effectLst/>
                <a:latin typeface="BlinkMacSystemFont"/>
              </a:rPr>
              <a:t>Powell, A. M., Knott-Grasso, M. A., Anderson, J., Livingston, A., Rosenblum, N., Sturdivant, H., Byrnes, K. C., Martel, K., Sheffield, J. S., Golden, W. C., &amp; </a:t>
            </a:r>
            <a:r>
              <a:rPr lang="en-US" sz="800" b="0" i="0" dirty="0" err="1">
                <a:solidFill>
                  <a:srgbClr val="212121"/>
                </a:solidFill>
                <a:effectLst/>
                <a:latin typeface="BlinkMacSystemFont"/>
              </a:rPr>
              <a:t>Agwu</a:t>
            </a:r>
            <a:r>
              <a:rPr lang="en-US" sz="800" b="0" i="0" dirty="0">
                <a:solidFill>
                  <a:srgbClr val="212121"/>
                </a:solidFill>
                <a:effectLst/>
                <a:latin typeface="BlinkMacSystemFont"/>
              </a:rPr>
              <a:t>, A. L. (2023). Infant feeding for people living with HIV in high resource settings: a multi-disciplinary approach with best practices to </a:t>
            </a:r>
            <a:r>
              <a:rPr lang="en-US" sz="800" b="0" i="0" dirty="0" err="1">
                <a:solidFill>
                  <a:srgbClr val="212121"/>
                </a:solidFill>
                <a:effectLst/>
                <a:latin typeface="BlinkMacSystemFont"/>
              </a:rPr>
              <a:t>maximise</a:t>
            </a:r>
            <a:r>
              <a:rPr lang="en-US" sz="800" b="0" i="0" dirty="0">
                <a:solidFill>
                  <a:srgbClr val="212121"/>
                </a:solidFill>
                <a:effectLst/>
                <a:latin typeface="BlinkMacSystemFont"/>
              </a:rPr>
              <a:t> risk reduction. </a:t>
            </a:r>
            <a:r>
              <a:rPr lang="en-US" sz="800" b="0" i="1" dirty="0">
                <a:solidFill>
                  <a:srgbClr val="212121"/>
                </a:solidFill>
                <a:effectLst/>
                <a:latin typeface="BlinkMacSystemFont"/>
              </a:rPr>
              <a:t>Lancet regional health. Americas</a:t>
            </a:r>
            <a:r>
              <a:rPr lang="en-US" sz="800" b="0" i="0" dirty="0">
                <a:solidFill>
                  <a:srgbClr val="212121"/>
                </a:solidFill>
                <a:effectLst/>
                <a:latin typeface="BlinkMacSystemFont"/>
              </a:rPr>
              <a:t>, </a:t>
            </a:r>
            <a:r>
              <a:rPr lang="en-US" sz="800" b="0" i="1" dirty="0">
                <a:solidFill>
                  <a:srgbClr val="212121"/>
                </a:solidFill>
                <a:effectLst/>
                <a:latin typeface="BlinkMacSystemFont"/>
              </a:rPr>
              <a:t>22</a:t>
            </a:r>
            <a:r>
              <a:rPr lang="en-US" sz="800" b="0" i="0" dirty="0">
                <a:solidFill>
                  <a:srgbClr val="212121"/>
                </a:solidFill>
                <a:effectLst/>
                <a:latin typeface="BlinkMacSystemFont"/>
              </a:rPr>
              <a:t>, 100509. https://doi.org/10.1016/j.lana.2023.100509</a:t>
            </a:r>
            <a:endParaRPr lang="en-US" sz="800" dirty="0"/>
          </a:p>
        </p:txBody>
      </p:sp>
    </p:spTree>
    <p:extLst>
      <p:ext uri="{BB962C8B-B14F-4D97-AF65-F5344CB8AC3E}">
        <p14:creationId xmlns:p14="http://schemas.microsoft.com/office/powerpoint/2010/main" val="4194975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D2FAC-3A80-DAC0-B0A4-2477837D3452}"/>
              </a:ext>
            </a:extLst>
          </p:cNvPr>
          <p:cNvSpPr>
            <a:spLocks noGrp="1"/>
          </p:cNvSpPr>
          <p:nvPr>
            <p:ph type="title"/>
          </p:nvPr>
        </p:nvSpPr>
        <p:spPr>
          <a:xfrm>
            <a:off x="1066800" y="248575"/>
            <a:ext cx="10058400" cy="1450757"/>
          </a:xfrm>
        </p:spPr>
        <p:txBody>
          <a:bodyPr/>
          <a:lstStyle/>
          <a:p>
            <a:r>
              <a:rPr lang="en-US" dirty="0"/>
              <a:t> HIV + Breastfeeding Recommendations </a:t>
            </a:r>
          </a:p>
        </p:txBody>
      </p:sp>
      <p:sp>
        <p:nvSpPr>
          <p:cNvPr id="3" name="Content Placeholder 2">
            <a:extLst>
              <a:ext uri="{FF2B5EF4-FFF2-40B4-BE49-F238E27FC236}">
                <a16:creationId xmlns:a16="http://schemas.microsoft.com/office/drawing/2014/main" id="{6B10E25C-9545-7A22-D1E5-7CADDDF4C4F3}"/>
              </a:ext>
            </a:extLst>
          </p:cNvPr>
          <p:cNvSpPr>
            <a:spLocks noGrp="1"/>
          </p:cNvSpPr>
          <p:nvPr>
            <p:ph idx="1"/>
          </p:nvPr>
        </p:nvSpPr>
        <p:spPr>
          <a:xfrm>
            <a:off x="1097280" y="2150535"/>
            <a:ext cx="10058400" cy="4023360"/>
          </a:xfrm>
        </p:spPr>
        <p:txBody>
          <a:bodyPr>
            <a:normAutofit/>
          </a:bodyPr>
          <a:lstStyle/>
          <a:p>
            <a:pPr marL="0">
              <a:lnSpc>
                <a:spcPct val="107000"/>
              </a:lnSpc>
              <a:spcBef>
                <a:spcPts val="0"/>
              </a:spcBef>
              <a:spcAft>
                <a:spcPts val="1067"/>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When to discontinue breastfeeding</a:t>
            </a:r>
          </a:p>
          <a:p>
            <a:pPr marL="685800" lvl="3">
              <a:spcBef>
                <a:spcPts val="0"/>
              </a:spcBef>
              <a:spcAft>
                <a:spcPts val="1067"/>
              </a:spcAft>
            </a:pPr>
            <a:r>
              <a:rPr lang="en-US" sz="2200" kern="100" dirty="0">
                <a:latin typeface="Calibri" panose="020F0502020204030204" pitchFamily="34" charset="0"/>
                <a:ea typeface="Calibri" panose="020F0502020204030204" pitchFamily="34" charset="0"/>
                <a:cs typeface="Times New Roman" panose="02020603050405020304" pitchFamily="18" charset="0"/>
              </a:rPr>
              <a:t>Elevated maternal viral load</a:t>
            </a:r>
          </a:p>
          <a:p>
            <a:pPr marL="685800" lvl="3">
              <a:spcBef>
                <a:spcPts val="0"/>
              </a:spcBef>
              <a:spcAft>
                <a:spcPts val="1067"/>
              </a:spcAft>
            </a:pPr>
            <a:r>
              <a:rPr lang="en-US" sz="2200" kern="100" dirty="0">
                <a:latin typeface="Calibri" panose="020F0502020204030204" pitchFamily="34" charset="0"/>
                <a:ea typeface="Calibri" panose="020F0502020204030204" pitchFamily="34" charset="0"/>
                <a:cs typeface="Times New Roman" panose="02020603050405020304" pitchFamily="18" charset="0"/>
              </a:rPr>
              <a:t>Maternal or infant gastroenteritis</a:t>
            </a:r>
          </a:p>
          <a:p>
            <a:pPr marL="685800" lvl="3">
              <a:spcBef>
                <a:spcPts val="0"/>
              </a:spcBef>
              <a:spcAft>
                <a:spcPts val="1067"/>
              </a:spcAft>
            </a:pPr>
            <a:r>
              <a:rPr lang="en-US" sz="2200" kern="100" dirty="0">
                <a:latin typeface="Calibri" panose="020F0502020204030204" pitchFamily="34" charset="0"/>
                <a:ea typeface="Calibri" panose="020F0502020204030204" pitchFamily="34" charset="0"/>
                <a:cs typeface="Times New Roman" panose="02020603050405020304" pitchFamily="18" charset="0"/>
              </a:rPr>
              <a:t>Mastitis (discontinue from that side/breast)</a:t>
            </a:r>
          </a:p>
          <a:p>
            <a:pPr marL="685800" lvl="3">
              <a:spcBef>
                <a:spcPts val="0"/>
              </a:spcBef>
              <a:spcAft>
                <a:spcPts val="1067"/>
              </a:spcAft>
            </a:pPr>
            <a:r>
              <a:rPr lang="en-US" sz="2200" kern="100" dirty="0">
                <a:latin typeface="Calibri" panose="020F0502020204030204" pitchFamily="34" charset="0"/>
                <a:ea typeface="Calibri" panose="020F0502020204030204" pitchFamily="34" charset="0"/>
                <a:cs typeface="Times New Roman" panose="02020603050405020304" pitchFamily="18" charset="0"/>
              </a:rPr>
              <a:t>Once formula supplementation/replacement is necessary*</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1400" kern="100" dirty="0">
                <a:solidFill>
                  <a:srgbClr val="C00000"/>
                </a:solidFill>
                <a:latin typeface="Calibri" panose="020F0502020204030204" pitchFamily="34" charset="0"/>
                <a:cs typeface="Times New Roman" panose="02020603050405020304" pitchFamily="18" charset="0"/>
              </a:rPr>
              <a:t>*combo feeding breast milk and formula increases risk of HIV transmission due to changes in the infant's gut microbiome</a:t>
            </a:r>
            <a:endParaRPr lang="en-US" sz="1100" dirty="0">
              <a:solidFill>
                <a:srgbClr val="C00000"/>
              </a:solidFill>
            </a:endParaRPr>
          </a:p>
        </p:txBody>
      </p:sp>
      <p:sp>
        <p:nvSpPr>
          <p:cNvPr id="4" name="TextBox 3">
            <a:extLst>
              <a:ext uri="{FF2B5EF4-FFF2-40B4-BE49-F238E27FC236}">
                <a16:creationId xmlns:a16="http://schemas.microsoft.com/office/drawing/2014/main" id="{62DEC523-0226-E008-5C90-6CAD94CDF5AD}"/>
              </a:ext>
            </a:extLst>
          </p:cNvPr>
          <p:cNvSpPr txBox="1"/>
          <p:nvPr/>
        </p:nvSpPr>
        <p:spPr>
          <a:xfrm>
            <a:off x="1652654" y="6440148"/>
            <a:ext cx="8716571" cy="338554"/>
          </a:xfrm>
          <a:prstGeom prst="rect">
            <a:avLst/>
          </a:prstGeom>
          <a:noFill/>
        </p:spPr>
        <p:txBody>
          <a:bodyPr wrap="square" rtlCol="0">
            <a:spAutoFit/>
          </a:bodyPr>
          <a:lstStyle/>
          <a:p>
            <a:r>
              <a:rPr lang="en-US" sz="800" b="0" i="0" dirty="0">
                <a:solidFill>
                  <a:srgbClr val="212121"/>
                </a:solidFill>
                <a:effectLst/>
                <a:latin typeface="BlinkMacSystemFont"/>
              </a:rPr>
              <a:t>Powell, A. M., Knott-Grasso, M. A., Anderson, J., Livingston, A., Rosenblum, N., Sturdivant, H., Byrnes, K. C., Martel, K., Sheffield, J. S., Golden, W. C., &amp; </a:t>
            </a:r>
            <a:r>
              <a:rPr lang="en-US" sz="800" b="0" i="0" dirty="0" err="1">
                <a:solidFill>
                  <a:srgbClr val="212121"/>
                </a:solidFill>
                <a:effectLst/>
                <a:latin typeface="BlinkMacSystemFont"/>
              </a:rPr>
              <a:t>Agwu</a:t>
            </a:r>
            <a:r>
              <a:rPr lang="en-US" sz="800" b="0" i="0" dirty="0">
                <a:solidFill>
                  <a:srgbClr val="212121"/>
                </a:solidFill>
                <a:effectLst/>
                <a:latin typeface="BlinkMacSystemFont"/>
              </a:rPr>
              <a:t>, A. L. (2023). Infant feeding for people living with HIV in high resource settings: a multi-disciplinary approach with best practices to </a:t>
            </a:r>
            <a:r>
              <a:rPr lang="en-US" sz="800" b="0" i="0" dirty="0" err="1">
                <a:solidFill>
                  <a:srgbClr val="212121"/>
                </a:solidFill>
                <a:effectLst/>
                <a:latin typeface="BlinkMacSystemFont"/>
              </a:rPr>
              <a:t>maximise</a:t>
            </a:r>
            <a:r>
              <a:rPr lang="en-US" sz="800" b="0" i="0" dirty="0">
                <a:solidFill>
                  <a:srgbClr val="212121"/>
                </a:solidFill>
                <a:effectLst/>
                <a:latin typeface="BlinkMacSystemFont"/>
              </a:rPr>
              <a:t> risk reduction. </a:t>
            </a:r>
            <a:r>
              <a:rPr lang="en-US" sz="800" b="0" i="1" dirty="0">
                <a:solidFill>
                  <a:srgbClr val="212121"/>
                </a:solidFill>
                <a:effectLst/>
                <a:latin typeface="BlinkMacSystemFont"/>
              </a:rPr>
              <a:t>Lancet regional health. Americas</a:t>
            </a:r>
            <a:r>
              <a:rPr lang="en-US" sz="800" b="0" i="0" dirty="0">
                <a:solidFill>
                  <a:srgbClr val="212121"/>
                </a:solidFill>
                <a:effectLst/>
                <a:latin typeface="BlinkMacSystemFont"/>
              </a:rPr>
              <a:t>, </a:t>
            </a:r>
            <a:r>
              <a:rPr lang="en-US" sz="800" b="0" i="1" dirty="0">
                <a:solidFill>
                  <a:srgbClr val="212121"/>
                </a:solidFill>
                <a:effectLst/>
                <a:latin typeface="BlinkMacSystemFont"/>
              </a:rPr>
              <a:t>22</a:t>
            </a:r>
            <a:r>
              <a:rPr lang="en-US" sz="800" b="0" i="0" dirty="0">
                <a:solidFill>
                  <a:srgbClr val="212121"/>
                </a:solidFill>
                <a:effectLst/>
                <a:latin typeface="BlinkMacSystemFont"/>
              </a:rPr>
              <a:t>, 100509. https://doi.org/10.1016/j.lana.2023.100509</a:t>
            </a:r>
            <a:endParaRPr lang="en-US" sz="800" dirty="0"/>
          </a:p>
        </p:txBody>
      </p:sp>
    </p:spTree>
    <p:extLst>
      <p:ext uri="{BB962C8B-B14F-4D97-AF65-F5344CB8AC3E}">
        <p14:creationId xmlns:p14="http://schemas.microsoft.com/office/powerpoint/2010/main" val="1746830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1C75AB-72CB-F10C-44C4-25B8B030874D}"/>
              </a:ext>
            </a:extLst>
          </p:cNvPr>
          <p:cNvSpPr>
            <a:spLocks noGrp="1"/>
          </p:cNvSpPr>
          <p:nvPr>
            <p:ph type="title"/>
          </p:nvPr>
        </p:nvSpPr>
        <p:spPr>
          <a:xfrm>
            <a:off x="602973" y="2394239"/>
            <a:ext cx="3448351" cy="1627792"/>
          </a:xfrm>
          <a:solidFill>
            <a:srgbClr val="0070C0"/>
          </a:solidFill>
        </p:spPr>
        <p:txBody>
          <a:bodyPr vert="horz" lIns="274320" tIns="182880" rIns="274320" bIns="182880" rtlCol="0" anchor="ctr" anchorCtr="1">
            <a:normAutofit/>
          </a:bodyPr>
          <a:lstStyle/>
          <a:p>
            <a:r>
              <a:rPr lang="en-US" dirty="0">
                <a:solidFill>
                  <a:schemeClr val="bg1"/>
                </a:solidFill>
              </a:rPr>
              <a:t>Donor milk &amp; Owen’s Law</a:t>
            </a:r>
          </a:p>
        </p:txBody>
      </p:sp>
      <p:pic>
        <p:nvPicPr>
          <p:cNvPr id="5" name="Picture 4" descr="A screenshot of a baby's law&#10;&#10;Description automatically generated">
            <a:extLst>
              <a:ext uri="{FF2B5EF4-FFF2-40B4-BE49-F238E27FC236}">
                <a16:creationId xmlns:a16="http://schemas.microsoft.com/office/drawing/2014/main" id="{0FB4B796-B826-90B0-9EFF-C1D1D9B5A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365" y="0"/>
            <a:ext cx="5305299" cy="6867703"/>
          </a:xfrm>
          <a:prstGeom prst="rect">
            <a:avLst/>
          </a:prstGeom>
        </p:spPr>
      </p:pic>
    </p:spTree>
    <p:extLst>
      <p:ext uri="{BB962C8B-B14F-4D97-AF65-F5344CB8AC3E}">
        <p14:creationId xmlns:p14="http://schemas.microsoft.com/office/powerpoint/2010/main" val="1946256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0036C-0918-F221-2AA9-A6025063AE59}"/>
              </a:ext>
            </a:extLst>
          </p:cNvPr>
          <p:cNvSpPr>
            <a:spLocks noGrp="1"/>
          </p:cNvSpPr>
          <p:nvPr>
            <p:ph type="title"/>
          </p:nvPr>
        </p:nvSpPr>
        <p:spPr>
          <a:xfrm>
            <a:off x="2231136" y="445220"/>
            <a:ext cx="7729728" cy="1188720"/>
          </a:xfrm>
        </p:spPr>
        <p:txBody>
          <a:bodyPr/>
          <a:lstStyle/>
          <a:p>
            <a:r>
              <a:rPr lang="en-US" dirty="0"/>
              <a:t>Donor human Milk</a:t>
            </a:r>
          </a:p>
        </p:txBody>
      </p:sp>
      <p:sp>
        <p:nvSpPr>
          <p:cNvPr id="3" name="Content Placeholder 2">
            <a:extLst>
              <a:ext uri="{FF2B5EF4-FFF2-40B4-BE49-F238E27FC236}">
                <a16:creationId xmlns:a16="http://schemas.microsoft.com/office/drawing/2014/main" id="{B1EA1E87-8FB0-5615-5CB2-33A40F941EC6}"/>
              </a:ext>
            </a:extLst>
          </p:cNvPr>
          <p:cNvSpPr>
            <a:spLocks noGrp="1"/>
          </p:cNvSpPr>
          <p:nvPr>
            <p:ph idx="1"/>
          </p:nvPr>
        </p:nvSpPr>
        <p:spPr>
          <a:xfrm>
            <a:off x="2226591" y="2043453"/>
            <a:ext cx="7729728" cy="1700040"/>
          </a:xfrm>
        </p:spPr>
        <p:txBody>
          <a:bodyPr>
            <a:normAutofit/>
          </a:bodyPr>
          <a:lstStyle/>
          <a:p>
            <a:pPr lvl="1"/>
            <a:r>
              <a:rPr lang="en-US" sz="1800" dirty="0"/>
              <a:t>AAP: Pasteurized donor human milk is recommended for very low birth weight infants when the mother’s milk is not available or as a supplement to the mothers milk</a:t>
            </a:r>
          </a:p>
          <a:p>
            <a:pPr lvl="1"/>
            <a:r>
              <a:rPr lang="en-US" sz="1800" dirty="0"/>
              <a:t>Donor milk appears to decrease the risk of Necrotizing enterocolitis (NEC)</a:t>
            </a:r>
          </a:p>
          <a:p>
            <a:pPr lvl="1"/>
            <a:endParaRPr lang="en-US" dirty="0"/>
          </a:p>
          <a:p>
            <a:pPr lvl="1"/>
            <a:endParaRPr lang="en-US" dirty="0"/>
          </a:p>
        </p:txBody>
      </p:sp>
      <p:sp>
        <p:nvSpPr>
          <p:cNvPr id="4" name="TextBox 3">
            <a:extLst>
              <a:ext uri="{FF2B5EF4-FFF2-40B4-BE49-F238E27FC236}">
                <a16:creationId xmlns:a16="http://schemas.microsoft.com/office/drawing/2014/main" id="{02613435-F933-9AA6-E586-BA2A4C6E16C5}"/>
              </a:ext>
            </a:extLst>
          </p:cNvPr>
          <p:cNvSpPr txBox="1"/>
          <p:nvPr/>
        </p:nvSpPr>
        <p:spPr>
          <a:xfrm>
            <a:off x="4503660" y="4182400"/>
            <a:ext cx="7376302" cy="1754326"/>
          </a:xfrm>
          <a:prstGeom prst="rect">
            <a:avLst/>
          </a:prstGeom>
          <a:noFill/>
        </p:spPr>
        <p:txBody>
          <a:bodyPr wrap="square" rtlCol="0">
            <a:spAutoFit/>
          </a:bodyPr>
          <a:lstStyle/>
          <a:p>
            <a:r>
              <a:rPr lang="en-US" sz="1800" dirty="0"/>
              <a:t>14 states and DC have enacted legislation regarding Medicaid or commercial insurance coverage of donor milk </a:t>
            </a:r>
          </a:p>
          <a:p>
            <a:endParaRPr lang="en-US" dirty="0"/>
          </a:p>
          <a:p>
            <a:r>
              <a:rPr lang="en-US" dirty="0"/>
              <a:t>Milk Banks are regulated by both the PA Department of Health and the Human Milk Banking Association of North America (HMBANA)</a:t>
            </a:r>
          </a:p>
          <a:p>
            <a:endParaRPr lang="en-US" dirty="0"/>
          </a:p>
        </p:txBody>
      </p:sp>
      <p:pic>
        <p:nvPicPr>
          <p:cNvPr id="5" name="Picture 4">
            <a:extLst>
              <a:ext uri="{FF2B5EF4-FFF2-40B4-BE49-F238E27FC236}">
                <a16:creationId xmlns:a16="http://schemas.microsoft.com/office/drawing/2014/main" id="{85179F26-0309-7402-0B02-678FFF65BB9F}"/>
              </a:ext>
            </a:extLst>
          </p:cNvPr>
          <p:cNvPicPr>
            <a:picLocks noChangeAspect="1"/>
          </p:cNvPicPr>
          <p:nvPr/>
        </p:nvPicPr>
        <p:blipFill>
          <a:blip r:embed="rId2"/>
          <a:stretch>
            <a:fillRect/>
          </a:stretch>
        </p:blipFill>
        <p:spPr>
          <a:xfrm>
            <a:off x="394385" y="4153007"/>
            <a:ext cx="3828284" cy="2153410"/>
          </a:xfrm>
          <a:prstGeom prst="rect">
            <a:avLst/>
          </a:prstGeom>
        </p:spPr>
      </p:pic>
      <p:sp>
        <p:nvSpPr>
          <p:cNvPr id="6" name="TextBox 5">
            <a:extLst>
              <a:ext uri="{FF2B5EF4-FFF2-40B4-BE49-F238E27FC236}">
                <a16:creationId xmlns:a16="http://schemas.microsoft.com/office/drawing/2014/main" id="{6AE33F74-022C-8D65-36DE-FC0939DF857E}"/>
              </a:ext>
            </a:extLst>
          </p:cNvPr>
          <p:cNvSpPr txBox="1"/>
          <p:nvPr/>
        </p:nvSpPr>
        <p:spPr>
          <a:xfrm>
            <a:off x="2547270" y="6291953"/>
            <a:ext cx="1956390" cy="261610"/>
          </a:xfrm>
          <a:prstGeom prst="rect">
            <a:avLst/>
          </a:prstGeom>
          <a:noFill/>
        </p:spPr>
        <p:txBody>
          <a:bodyPr wrap="square" rtlCol="0">
            <a:spAutoFit/>
          </a:bodyPr>
          <a:lstStyle/>
          <a:p>
            <a:r>
              <a:rPr lang="en-US" sz="1050" dirty="0"/>
              <a:t>Photo source: handtohold.org </a:t>
            </a:r>
          </a:p>
        </p:txBody>
      </p:sp>
    </p:spTree>
    <p:extLst>
      <p:ext uri="{BB962C8B-B14F-4D97-AF65-F5344CB8AC3E}">
        <p14:creationId xmlns:p14="http://schemas.microsoft.com/office/powerpoint/2010/main" val="307137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0036C-0918-F221-2AA9-A6025063AE59}"/>
              </a:ext>
            </a:extLst>
          </p:cNvPr>
          <p:cNvSpPr>
            <a:spLocks noGrp="1"/>
          </p:cNvSpPr>
          <p:nvPr>
            <p:ph type="title"/>
          </p:nvPr>
        </p:nvSpPr>
        <p:spPr>
          <a:xfrm>
            <a:off x="2231136" y="698878"/>
            <a:ext cx="7729728" cy="1188720"/>
          </a:xfrm>
        </p:spPr>
        <p:txBody>
          <a:bodyPr/>
          <a:lstStyle/>
          <a:p>
            <a:r>
              <a:rPr lang="en-US" dirty="0"/>
              <a:t>Donor human Milk</a:t>
            </a:r>
          </a:p>
        </p:txBody>
      </p:sp>
      <p:sp>
        <p:nvSpPr>
          <p:cNvPr id="3" name="Content Placeholder 2">
            <a:extLst>
              <a:ext uri="{FF2B5EF4-FFF2-40B4-BE49-F238E27FC236}">
                <a16:creationId xmlns:a16="http://schemas.microsoft.com/office/drawing/2014/main" id="{B1EA1E87-8FB0-5615-5CB2-33A40F941EC6}"/>
              </a:ext>
            </a:extLst>
          </p:cNvPr>
          <p:cNvSpPr>
            <a:spLocks noGrp="1"/>
          </p:cNvSpPr>
          <p:nvPr>
            <p:ph idx="1"/>
          </p:nvPr>
        </p:nvSpPr>
        <p:spPr>
          <a:xfrm>
            <a:off x="1795201" y="2415781"/>
            <a:ext cx="9124436" cy="1700040"/>
          </a:xfrm>
        </p:spPr>
        <p:txBody>
          <a:bodyPr>
            <a:normAutofit lnSpcReduction="10000"/>
          </a:bodyPr>
          <a:lstStyle/>
          <a:p>
            <a:r>
              <a:rPr lang="en-US" dirty="0"/>
              <a:t>Donors are parents who have an excess supply of human milk, and they are not compensated for donating their milk.</a:t>
            </a:r>
          </a:p>
          <a:p>
            <a:r>
              <a:rPr lang="en-US" dirty="0"/>
              <a:t>Screening includes medical history questionnaire, statement of health from the donor’s doctor, and laboratory screening</a:t>
            </a:r>
          </a:p>
          <a:p>
            <a:r>
              <a:rPr lang="en-US" dirty="0"/>
              <a:t>Donors must agree to provide a minimum volume of milk</a:t>
            </a:r>
          </a:p>
          <a:p>
            <a:pPr lvl="1"/>
            <a:endParaRPr lang="en-US" dirty="0"/>
          </a:p>
          <a:p>
            <a:pPr lvl="1"/>
            <a:endParaRPr lang="en-US" dirty="0"/>
          </a:p>
          <a:p>
            <a:pPr lvl="1"/>
            <a:endParaRPr lang="en-US" dirty="0"/>
          </a:p>
        </p:txBody>
      </p:sp>
      <p:sp>
        <p:nvSpPr>
          <p:cNvPr id="4" name="TextBox 3">
            <a:extLst>
              <a:ext uri="{FF2B5EF4-FFF2-40B4-BE49-F238E27FC236}">
                <a16:creationId xmlns:a16="http://schemas.microsoft.com/office/drawing/2014/main" id="{02613435-F933-9AA6-E586-BA2A4C6E16C5}"/>
              </a:ext>
            </a:extLst>
          </p:cNvPr>
          <p:cNvSpPr txBox="1"/>
          <p:nvPr/>
        </p:nvSpPr>
        <p:spPr>
          <a:xfrm>
            <a:off x="1795201" y="4250600"/>
            <a:ext cx="8949921" cy="1754326"/>
          </a:xfrm>
          <a:prstGeom prst="rect">
            <a:avLst/>
          </a:prstGeom>
          <a:noFill/>
        </p:spPr>
        <p:txBody>
          <a:bodyPr wrap="square" rtlCol="0">
            <a:spAutoFit/>
          </a:bodyPr>
          <a:lstStyle/>
          <a:p>
            <a:pPr marL="285750" indent="-285750">
              <a:buFont typeface="Arial" panose="020B0604020202020204" pitchFamily="34" charset="0"/>
              <a:buChar char="•"/>
            </a:pPr>
            <a:r>
              <a:rPr lang="en-US" sz="1800" dirty="0"/>
              <a:t>14 states and DC have enacted legislation regarding Medicaid or commercial insurance coverage of donor milk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Milk Banks are regulated by both the PA Department of Health and the Human Milk Banking Association of North America (HMBANA)</a:t>
            </a:r>
          </a:p>
          <a:p>
            <a:endParaRPr lang="en-US" dirty="0"/>
          </a:p>
        </p:txBody>
      </p:sp>
    </p:spTree>
    <p:extLst>
      <p:ext uri="{BB962C8B-B14F-4D97-AF65-F5344CB8AC3E}">
        <p14:creationId xmlns:p14="http://schemas.microsoft.com/office/powerpoint/2010/main" val="534328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CDF3A-5757-132D-E946-5B16AC8A1C98}"/>
              </a:ext>
            </a:extLst>
          </p:cNvPr>
          <p:cNvSpPr>
            <a:spLocks noGrp="1"/>
          </p:cNvSpPr>
          <p:nvPr>
            <p:ph type="title"/>
          </p:nvPr>
        </p:nvSpPr>
        <p:spPr>
          <a:xfrm>
            <a:off x="2231136" y="674997"/>
            <a:ext cx="7729728" cy="1188720"/>
          </a:xfrm>
        </p:spPr>
        <p:txBody>
          <a:bodyPr/>
          <a:lstStyle/>
          <a:p>
            <a:r>
              <a:rPr lang="en-US" dirty="0"/>
              <a:t>Milk banks in PA</a:t>
            </a:r>
          </a:p>
        </p:txBody>
      </p:sp>
      <p:sp>
        <p:nvSpPr>
          <p:cNvPr id="3" name="Content Placeholder 2">
            <a:extLst>
              <a:ext uri="{FF2B5EF4-FFF2-40B4-BE49-F238E27FC236}">
                <a16:creationId xmlns:a16="http://schemas.microsoft.com/office/drawing/2014/main" id="{235302D1-8867-B0BF-3363-37910E3954EC}"/>
              </a:ext>
            </a:extLst>
          </p:cNvPr>
          <p:cNvSpPr>
            <a:spLocks noGrp="1"/>
          </p:cNvSpPr>
          <p:nvPr>
            <p:ph idx="1"/>
          </p:nvPr>
        </p:nvSpPr>
        <p:spPr>
          <a:xfrm>
            <a:off x="1580112" y="2639213"/>
            <a:ext cx="4105868" cy="3101983"/>
          </a:xfrm>
        </p:spPr>
        <p:txBody>
          <a:bodyPr/>
          <a:lstStyle/>
          <a:p>
            <a:r>
              <a:rPr lang="en-US" dirty="0"/>
              <a:t>Mid Atlantic Mothers’ Milk Bank</a:t>
            </a:r>
          </a:p>
          <a:p>
            <a:pPr lvl="1"/>
            <a:r>
              <a:rPr lang="en-US" dirty="0"/>
              <a:t>For both inpatient and outpatient babies in PA, NJ, MD, DE, WV</a:t>
            </a:r>
          </a:p>
          <a:p>
            <a:pPr lvl="1"/>
            <a:r>
              <a:rPr lang="en-US" dirty="0">
                <a:hlinkClick r:id="rId2"/>
              </a:rPr>
              <a:t>https://midatlanticmilkbank.org/</a:t>
            </a:r>
            <a:r>
              <a:rPr lang="en-US" dirty="0"/>
              <a:t> </a:t>
            </a:r>
          </a:p>
        </p:txBody>
      </p:sp>
      <p:sp>
        <p:nvSpPr>
          <p:cNvPr id="4" name="Content Placeholder 2">
            <a:extLst>
              <a:ext uri="{FF2B5EF4-FFF2-40B4-BE49-F238E27FC236}">
                <a16:creationId xmlns:a16="http://schemas.microsoft.com/office/drawing/2014/main" id="{8F01B2FB-652A-1E80-8975-09DEB4CF2E51}"/>
              </a:ext>
            </a:extLst>
          </p:cNvPr>
          <p:cNvSpPr txBox="1">
            <a:spLocks/>
          </p:cNvSpPr>
          <p:nvPr/>
        </p:nvSpPr>
        <p:spPr>
          <a:xfrm>
            <a:off x="6397719" y="2639212"/>
            <a:ext cx="3772715" cy="310198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CHOP Mothers’ Milk Bank</a:t>
            </a:r>
          </a:p>
          <a:p>
            <a:pPr lvl="1"/>
            <a:r>
              <a:rPr lang="en-US" dirty="0"/>
              <a:t>For patients hospitalized at CHOP</a:t>
            </a:r>
          </a:p>
          <a:p>
            <a:pPr lvl="1"/>
            <a:r>
              <a:rPr lang="en-US" dirty="0">
                <a:hlinkClick r:id="rId3"/>
              </a:rPr>
              <a:t>https://www.chop.edu/services/chop-mothers-milk-bank</a:t>
            </a:r>
            <a:r>
              <a:rPr lang="en-US" dirty="0"/>
              <a:t> </a:t>
            </a:r>
          </a:p>
        </p:txBody>
      </p:sp>
      <p:pic>
        <p:nvPicPr>
          <p:cNvPr id="5" name="Picture 4">
            <a:extLst>
              <a:ext uri="{FF2B5EF4-FFF2-40B4-BE49-F238E27FC236}">
                <a16:creationId xmlns:a16="http://schemas.microsoft.com/office/drawing/2014/main" id="{6FC8178B-DC92-C2CD-B072-4C0CA9DCE03D}"/>
              </a:ext>
            </a:extLst>
          </p:cNvPr>
          <p:cNvPicPr>
            <a:picLocks noChangeAspect="1"/>
          </p:cNvPicPr>
          <p:nvPr/>
        </p:nvPicPr>
        <p:blipFill>
          <a:blip r:embed="rId4"/>
          <a:stretch>
            <a:fillRect/>
          </a:stretch>
        </p:blipFill>
        <p:spPr>
          <a:xfrm>
            <a:off x="1691957" y="4441152"/>
            <a:ext cx="3545572" cy="1300043"/>
          </a:xfrm>
          <a:prstGeom prst="rect">
            <a:avLst/>
          </a:prstGeom>
        </p:spPr>
      </p:pic>
      <p:pic>
        <p:nvPicPr>
          <p:cNvPr id="6" name="Picture 5">
            <a:extLst>
              <a:ext uri="{FF2B5EF4-FFF2-40B4-BE49-F238E27FC236}">
                <a16:creationId xmlns:a16="http://schemas.microsoft.com/office/drawing/2014/main" id="{B21CE96D-4AE2-B6BC-E243-74FE9D46EFA9}"/>
              </a:ext>
            </a:extLst>
          </p:cNvPr>
          <p:cNvPicPr>
            <a:picLocks noChangeAspect="1"/>
          </p:cNvPicPr>
          <p:nvPr/>
        </p:nvPicPr>
        <p:blipFill>
          <a:blip r:embed="rId5"/>
          <a:stretch>
            <a:fillRect/>
          </a:stretch>
        </p:blipFill>
        <p:spPr>
          <a:xfrm>
            <a:off x="6962254" y="4190203"/>
            <a:ext cx="2143125" cy="2143125"/>
          </a:xfrm>
          <a:prstGeom prst="rect">
            <a:avLst/>
          </a:prstGeom>
        </p:spPr>
      </p:pic>
    </p:spTree>
    <p:extLst>
      <p:ext uri="{BB962C8B-B14F-4D97-AF65-F5344CB8AC3E}">
        <p14:creationId xmlns:p14="http://schemas.microsoft.com/office/powerpoint/2010/main" val="4062608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6F42-A603-887E-C2B5-D0AA2AA40990}"/>
              </a:ext>
            </a:extLst>
          </p:cNvPr>
          <p:cNvSpPr>
            <a:spLocks noGrp="1"/>
          </p:cNvSpPr>
          <p:nvPr>
            <p:ph type="title"/>
          </p:nvPr>
        </p:nvSpPr>
        <p:spPr>
          <a:xfrm>
            <a:off x="2231136" y="443697"/>
            <a:ext cx="7729728" cy="1188720"/>
          </a:xfrm>
        </p:spPr>
        <p:txBody>
          <a:bodyPr/>
          <a:lstStyle/>
          <a:p>
            <a:r>
              <a:rPr lang="en-US" dirty="0"/>
              <a:t>RESOURCES</a:t>
            </a:r>
          </a:p>
        </p:txBody>
      </p:sp>
      <p:sp>
        <p:nvSpPr>
          <p:cNvPr id="3" name="TextBox 2">
            <a:extLst>
              <a:ext uri="{FF2B5EF4-FFF2-40B4-BE49-F238E27FC236}">
                <a16:creationId xmlns:a16="http://schemas.microsoft.com/office/drawing/2014/main" id="{96031D5B-DD32-0473-9B0D-655D727E350F}"/>
              </a:ext>
            </a:extLst>
          </p:cNvPr>
          <p:cNvSpPr txBox="1"/>
          <p:nvPr/>
        </p:nvSpPr>
        <p:spPr>
          <a:xfrm>
            <a:off x="1020726" y="2035973"/>
            <a:ext cx="10398642" cy="3970318"/>
          </a:xfrm>
          <a:prstGeom prst="rect">
            <a:avLst/>
          </a:prstGeom>
          <a:noFill/>
        </p:spPr>
        <p:txBody>
          <a:bodyPr wrap="square" rtlCol="0">
            <a:spAutoFit/>
          </a:bodyPr>
          <a:lstStyle/>
          <a:p>
            <a:r>
              <a:rPr lang="en-US" sz="1400" dirty="0">
                <a:hlinkClick r:id="rId2"/>
              </a:rPr>
              <a:t>https://abm.memberclicks.net/assets/DOCUMENTS/PROTOCOLS/36-mitchell-et-al-2022-academy-of-breastfeeding-medicine-clinical-protocol-36-the-mastitis-spectrum-revised-2022.pdf</a:t>
            </a:r>
            <a:endParaRPr lang="en-US" sz="1400" dirty="0"/>
          </a:p>
          <a:p>
            <a:endParaRPr lang="en-US" sz="1400" dirty="0"/>
          </a:p>
          <a:p>
            <a:r>
              <a:rPr lang="en-US" sz="1400" dirty="0">
                <a:hlinkClick r:id="rId3"/>
              </a:rPr>
              <a:t>https://publications.aap.org/pediatrics/article/150/1/e2022057988/188347/Policy-Statement-Breastfeeding-and-the-Use-of?autologincheck=redirected</a:t>
            </a:r>
            <a:endParaRPr lang="en-US" sz="1400" dirty="0"/>
          </a:p>
          <a:p>
            <a:endParaRPr lang="en-US" sz="1400" dirty="0"/>
          </a:p>
          <a:p>
            <a:r>
              <a:rPr lang="en-US" sz="1400" dirty="0">
                <a:hlinkClick r:id="rId4"/>
              </a:rPr>
              <a:t>https://www.cdc.gov/breastfeeding-special-circumstances/hcp/illnesses-conditions/hiv.html</a:t>
            </a:r>
            <a:r>
              <a:rPr lang="en-US" sz="1400" dirty="0"/>
              <a:t> </a:t>
            </a:r>
          </a:p>
          <a:p>
            <a:endParaRPr lang="en-US" sz="1400" dirty="0"/>
          </a:p>
          <a:p>
            <a:r>
              <a:rPr lang="en-US" sz="1400" dirty="0">
                <a:hlinkClick r:id="rId5"/>
              </a:rPr>
              <a:t>https://www.health.pa.gov/topics/Documents/Diseases%20and%20Conditions/NAS%20Toolkit%20Book.pdf</a:t>
            </a:r>
            <a:r>
              <a:rPr lang="en-US" sz="1400" dirty="0"/>
              <a:t> </a:t>
            </a:r>
          </a:p>
          <a:p>
            <a:endParaRPr lang="en-US" sz="1400" dirty="0"/>
          </a:p>
          <a:p>
            <a:r>
              <a:rPr lang="en-US" sz="1400" dirty="0">
                <a:hlinkClick r:id="rId6"/>
              </a:rPr>
              <a:t>https://handtohold.org/10-questions-about-providing-breast-milk-to-your-nicu-baby/</a:t>
            </a:r>
            <a:r>
              <a:rPr lang="en-US" sz="1400" dirty="0"/>
              <a:t> </a:t>
            </a:r>
            <a:br>
              <a:rPr lang="en-US" sz="1400" dirty="0"/>
            </a:br>
            <a:endParaRPr lang="en-US" sz="1400" dirty="0"/>
          </a:p>
          <a:p>
            <a:r>
              <a:rPr lang="en-US" sz="1400" dirty="0">
                <a:hlinkClick r:id="rId7"/>
              </a:rPr>
              <a:t>https://oar.nih.gov/news-and-updates/oar-updates/update-clinical-guidelines-infant-feeding-supports-shared-decision-making#:~:text=Properly%20prepared%20formula%20or%20pasteurized,load%20through%20pregnancy%20and%20postpartum</a:t>
            </a:r>
            <a:r>
              <a:rPr lang="en-US" sz="1400" dirty="0"/>
              <a:t>. </a:t>
            </a:r>
          </a:p>
          <a:p>
            <a:endParaRPr lang="en-US" sz="1400" dirty="0"/>
          </a:p>
          <a:p>
            <a:r>
              <a:rPr lang="en-US" sz="1400" b="0" i="0" dirty="0">
                <a:solidFill>
                  <a:srgbClr val="212121"/>
                </a:solidFill>
                <a:effectLst/>
                <a:latin typeface="BlinkMacSystemFont"/>
              </a:rPr>
              <a:t>Powell, A. M., Knott-Grasso, M. A., Anderson, J., Livingston, A., Rosenblum, N., Sturdivant, H., Byrnes, K. C., 	Martel, K., Sheffield, J. S., Golden, 	W. C., &amp; </a:t>
            </a:r>
            <a:r>
              <a:rPr lang="en-US" sz="1400" b="0" i="0" dirty="0" err="1">
                <a:solidFill>
                  <a:srgbClr val="212121"/>
                </a:solidFill>
                <a:effectLst/>
                <a:latin typeface="BlinkMacSystemFont"/>
              </a:rPr>
              <a:t>Agwu</a:t>
            </a:r>
            <a:r>
              <a:rPr lang="en-US" sz="1400" b="0" i="0" dirty="0">
                <a:solidFill>
                  <a:srgbClr val="212121"/>
                </a:solidFill>
                <a:effectLst/>
                <a:latin typeface="BlinkMacSystemFont"/>
              </a:rPr>
              <a:t>, A. L. (2023). Infant feeding for people living with HIV in high resource settings: a multi-disciplinary approach with best 	practices to </a:t>
            </a:r>
            <a:r>
              <a:rPr lang="en-US" sz="1400" b="0" i="0" dirty="0" err="1">
                <a:solidFill>
                  <a:srgbClr val="212121"/>
                </a:solidFill>
                <a:effectLst/>
                <a:latin typeface="BlinkMacSystemFont"/>
              </a:rPr>
              <a:t>maximise</a:t>
            </a:r>
            <a:r>
              <a:rPr lang="en-US" sz="1400" b="0" i="0" dirty="0">
                <a:solidFill>
                  <a:srgbClr val="212121"/>
                </a:solidFill>
                <a:effectLst/>
                <a:latin typeface="BlinkMacSystemFont"/>
              </a:rPr>
              <a:t> risk reduction. </a:t>
            </a:r>
            <a:r>
              <a:rPr lang="en-US" sz="1400" b="0" i="1" dirty="0">
                <a:solidFill>
                  <a:srgbClr val="212121"/>
                </a:solidFill>
                <a:effectLst/>
                <a:latin typeface="BlinkMacSystemFont"/>
              </a:rPr>
              <a:t>Lancet regional health. Americas</a:t>
            </a:r>
            <a:r>
              <a:rPr lang="en-US" sz="1400" b="0" i="0" dirty="0">
                <a:solidFill>
                  <a:srgbClr val="212121"/>
                </a:solidFill>
                <a:effectLst/>
                <a:latin typeface="BlinkMacSystemFont"/>
              </a:rPr>
              <a:t>, </a:t>
            </a:r>
            <a:r>
              <a:rPr lang="en-US" sz="1400" b="0" i="1" dirty="0">
                <a:solidFill>
                  <a:srgbClr val="212121"/>
                </a:solidFill>
                <a:effectLst/>
                <a:latin typeface="BlinkMacSystemFont"/>
              </a:rPr>
              <a:t>22</a:t>
            </a:r>
            <a:r>
              <a:rPr lang="en-US" sz="1400" b="0" i="0" dirty="0">
                <a:solidFill>
                  <a:srgbClr val="212121"/>
                </a:solidFill>
                <a:effectLst/>
                <a:latin typeface="BlinkMacSystemFont"/>
              </a:rPr>
              <a:t>, 100509. https://doi.org/10.1016/j.lana.2023.100509</a:t>
            </a:r>
            <a:endParaRPr lang="en-US" sz="1400" dirty="0"/>
          </a:p>
        </p:txBody>
      </p:sp>
    </p:spTree>
    <p:extLst>
      <p:ext uri="{BB962C8B-B14F-4D97-AF65-F5344CB8AC3E}">
        <p14:creationId xmlns:p14="http://schemas.microsoft.com/office/powerpoint/2010/main" val="3550747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4C92E-863B-926D-B6C6-A135DD5617C2}"/>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4028419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6C069-8F95-B14F-94B1-AE9784CE6391}"/>
              </a:ext>
            </a:extLst>
          </p:cNvPr>
          <p:cNvSpPr>
            <a:spLocks noGrp="1"/>
          </p:cNvSpPr>
          <p:nvPr>
            <p:ph type="title"/>
          </p:nvPr>
        </p:nvSpPr>
        <p:spPr/>
        <p:txBody>
          <a:bodyPr/>
          <a:lstStyle/>
          <a:p>
            <a:r>
              <a:rPr lang="en-US" dirty="0"/>
              <a:t>Liquid Gold </a:t>
            </a:r>
          </a:p>
        </p:txBody>
      </p:sp>
      <p:sp>
        <p:nvSpPr>
          <p:cNvPr id="5" name="Content Placeholder 4">
            <a:extLst>
              <a:ext uri="{FF2B5EF4-FFF2-40B4-BE49-F238E27FC236}">
                <a16:creationId xmlns:a16="http://schemas.microsoft.com/office/drawing/2014/main" id="{1BEEE233-BFA2-BB44-9904-DE275AE59DF9}"/>
              </a:ext>
            </a:extLst>
          </p:cNvPr>
          <p:cNvSpPr>
            <a:spLocks noGrp="1"/>
          </p:cNvSpPr>
          <p:nvPr>
            <p:ph idx="1"/>
          </p:nvPr>
        </p:nvSpPr>
        <p:spPr/>
        <p:txBody>
          <a:bodyPr>
            <a:normAutofit/>
          </a:bodyPr>
          <a:lstStyle/>
          <a:p>
            <a:r>
              <a:rPr lang="en-US" dirty="0"/>
              <a:t>Colostrum (the first milk) is often referred to as ‘liquid gold’ due to its golden color and valuable benefits to babies’ health</a:t>
            </a:r>
          </a:p>
          <a:p>
            <a:r>
              <a:rPr lang="en-US" dirty="0"/>
              <a:t>Breastmilk is the ideal first food for most babies since it </a:t>
            </a:r>
          </a:p>
          <a:p>
            <a:r>
              <a:rPr lang="en-US" dirty="0"/>
              <a:t>Baby’s first immunization- exposure to antibodies to fight infections and boosts their immune system</a:t>
            </a:r>
          </a:p>
          <a:p>
            <a:endParaRPr lang="en-US" dirty="0"/>
          </a:p>
        </p:txBody>
      </p:sp>
    </p:spTree>
    <p:extLst>
      <p:ext uri="{BB962C8B-B14F-4D97-AF65-F5344CB8AC3E}">
        <p14:creationId xmlns:p14="http://schemas.microsoft.com/office/powerpoint/2010/main" val="2232911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9.png" descr="A person holding a baby&#10;&#10;Description automatically generated">
            <a:extLst>
              <a:ext uri="{FF2B5EF4-FFF2-40B4-BE49-F238E27FC236}">
                <a16:creationId xmlns:a16="http://schemas.microsoft.com/office/drawing/2014/main" id="{493C5A67-30F5-5B53-FF1B-66F8ADB0944B}"/>
              </a:ext>
            </a:extLst>
          </p:cNvPr>
          <p:cNvPicPr>
            <a:picLocks noGrp="1" noChangeAspect="1"/>
          </p:cNvPicPr>
          <p:nvPr>
            <p:ph idx="1"/>
          </p:nvPr>
        </p:nvPicPr>
        <p:blipFill rotWithShape="1">
          <a:blip r:embed="rId3"/>
          <a:srcRect t="19370"/>
          <a:stretch/>
        </p:blipFill>
        <p:spPr>
          <a:xfrm>
            <a:off x="20" y="1282"/>
            <a:ext cx="12191980" cy="6856718"/>
          </a:xfrm>
          <a:prstGeom prst="rect">
            <a:avLst/>
          </a:prstGeom>
        </p:spPr>
      </p:pic>
      <p:sp>
        <p:nvSpPr>
          <p:cNvPr id="3" name="Title 1">
            <a:extLst>
              <a:ext uri="{FF2B5EF4-FFF2-40B4-BE49-F238E27FC236}">
                <a16:creationId xmlns:a16="http://schemas.microsoft.com/office/drawing/2014/main" id="{68289B71-A3EE-3429-6943-A2EFC133BC4E}"/>
              </a:ext>
            </a:extLst>
          </p:cNvPr>
          <p:cNvSpPr>
            <a:spLocks noGrp="1"/>
          </p:cNvSpPr>
          <p:nvPr>
            <p:ph type="title"/>
          </p:nvPr>
        </p:nvSpPr>
        <p:spPr>
          <a:xfrm>
            <a:off x="8718699" y="1981081"/>
            <a:ext cx="3221664" cy="1112994"/>
          </a:xfrm>
        </p:spPr>
        <p:txBody>
          <a:bodyPr>
            <a:noAutofit/>
          </a:bodyPr>
          <a:lstStyle/>
          <a:p>
            <a:r>
              <a:rPr lang="en-US" sz="2000" dirty="0"/>
              <a:t>Breastfeeding Benefits FOR Baby</a:t>
            </a:r>
          </a:p>
        </p:txBody>
      </p:sp>
      <p:sp>
        <p:nvSpPr>
          <p:cNvPr id="6" name="TextBox 5">
            <a:extLst>
              <a:ext uri="{FF2B5EF4-FFF2-40B4-BE49-F238E27FC236}">
                <a16:creationId xmlns:a16="http://schemas.microsoft.com/office/drawing/2014/main" id="{21A1C0FB-A9EE-961A-E8D9-48EC64B4AA89}"/>
              </a:ext>
            </a:extLst>
          </p:cNvPr>
          <p:cNvSpPr txBox="1"/>
          <p:nvPr/>
        </p:nvSpPr>
        <p:spPr>
          <a:xfrm>
            <a:off x="3754726" y="6161153"/>
            <a:ext cx="4809066"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eaLnBrk="0" hangingPunct="0"/>
            <a:r>
              <a:rPr lang="en-US" sz="900" dirty="0">
                <a:solidFill>
                  <a:srgbClr val="FFFFFF">
                    <a:lumMod val="50000"/>
                  </a:srgbClr>
                </a:solidFill>
                <a:latin typeface="Arial"/>
                <a:ea typeface="Arial"/>
                <a:cs typeface="Arial"/>
                <a:sym typeface="Arial"/>
              </a:rPr>
              <a:t>Permission from Mymilkies.com</a:t>
            </a:r>
          </a:p>
        </p:txBody>
      </p:sp>
    </p:spTree>
    <p:extLst>
      <p:ext uri="{BB962C8B-B14F-4D97-AF65-F5344CB8AC3E}">
        <p14:creationId xmlns:p14="http://schemas.microsoft.com/office/powerpoint/2010/main" val="1762485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6C069-8F95-B14F-94B1-AE9784CE6391}"/>
              </a:ext>
            </a:extLst>
          </p:cNvPr>
          <p:cNvSpPr>
            <a:spLocks noGrp="1"/>
          </p:cNvSpPr>
          <p:nvPr>
            <p:ph type="title"/>
          </p:nvPr>
        </p:nvSpPr>
        <p:spPr>
          <a:xfrm>
            <a:off x="2129204" y="858367"/>
            <a:ext cx="7933591" cy="1188720"/>
          </a:xfrm>
        </p:spPr>
        <p:txBody>
          <a:bodyPr>
            <a:normAutofit/>
          </a:bodyPr>
          <a:lstStyle/>
          <a:p>
            <a:r>
              <a:rPr lang="en-US" dirty="0"/>
              <a:t>Benefits for Infants and Children</a:t>
            </a:r>
          </a:p>
        </p:txBody>
      </p:sp>
      <p:sp>
        <p:nvSpPr>
          <p:cNvPr id="5" name="Content Placeholder 4">
            <a:extLst>
              <a:ext uri="{FF2B5EF4-FFF2-40B4-BE49-F238E27FC236}">
                <a16:creationId xmlns:a16="http://schemas.microsoft.com/office/drawing/2014/main" id="{1BEEE233-BFA2-BB44-9904-DE275AE59DF9}"/>
              </a:ext>
            </a:extLst>
          </p:cNvPr>
          <p:cNvSpPr>
            <a:spLocks noGrp="1"/>
          </p:cNvSpPr>
          <p:nvPr>
            <p:ph idx="1"/>
          </p:nvPr>
        </p:nvSpPr>
        <p:spPr/>
        <p:txBody>
          <a:bodyPr>
            <a:normAutofit fontScale="92500" lnSpcReduction="10000"/>
          </a:bodyPr>
          <a:lstStyle/>
          <a:p>
            <a:pPr marL="0" indent="0" algn="ctr">
              <a:spcBef>
                <a:spcPts val="500"/>
              </a:spcBef>
              <a:buSzTx/>
              <a:buNone/>
              <a:defRPr sz="2400"/>
            </a:pPr>
            <a:r>
              <a:rPr lang="en-US" b="1" dirty="0"/>
              <a:t>Lowers the risk of:</a:t>
            </a:r>
          </a:p>
          <a:p>
            <a:pPr marL="1085850" lvl="2" indent="-285750">
              <a:spcBef>
                <a:spcPts val="500"/>
              </a:spcBef>
              <a:buClr>
                <a:srgbClr val="820082"/>
              </a:buClr>
              <a:defRPr sz="2400"/>
            </a:pPr>
            <a:r>
              <a:rPr lang="en-US" sz="2800" dirty="0"/>
              <a:t>Gastrointestinal illness</a:t>
            </a:r>
            <a:endParaRPr lang="en-US" sz="2800" dirty="0">
              <a:latin typeface="+mj-lt"/>
              <a:ea typeface="+mj-ea"/>
              <a:cs typeface="+mj-cs"/>
              <a:sym typeface="Calibri"/>
            </a:endParaRPr>
          </a:p>
          <a:p>
            <a:pPr marL="1085850" lvl="2" indent="-285750">
              <a:spcBef>
                <a:spcPts val="500"/>
              </a:spcBef>
              <a:buClr>
                <a:srgbClr val="820082"/>
              </a:buClr>
              <a:defRPr sz="2400"/>
            </a:pPr>
            <a:r>
              <a:rPr lang="en-US" sz="2800" dirty="0"/>
              <a:t>Respiratory illness</a:t>
            </a:r>
            <a:endParaRPr lang="en-US" sz="2800" dirty="0">
              <a:latin typeface="+mj-lt"/>
              <a:ea typeface="+mj-ea"/>
              <a:cs typeface="+mj-cs"/>
              <a:sym typeface="Calibri"/>
            </a:endParaRPr>
          </a:p>
          <a:p>
            <a:pPr marL="1085850" lvl="2" indent="-285750">
              <a:spcBef>
                <a:spcPts val="500"/>
              </a:spcBef>
              <a:buClr>
                <a:srgbClr val="820082"/>
              </a:buClr>
              <a:defRPr sz="2400"/>
            </a:pPr>
            <a:r>
              <a:rPr lang="en-US" sz="2800" dirty="0"/>
              <a:t>Bacteremia &amp; Meningitis</a:t>
            </a:r>
            <a:endParaRPr lang="en-US" sz="2800" dirty="0">
              <a:latin typeface="+mj-lt"/>
              <a:ea typeface="+mj-ea"/>
              <a:cs typeface="+mj-cs"/>
              <a:sym typeface="Calibri"/>
            </a:endParaRPr>
          </a:p>
          <a:p>
            <a:pPr marL="1085850" lvl="2" indent="-285750">
              <a:spcBef>
                <a:spcPts val="500"/>
              </a:spcBef>
              <a:buClr>
                <a:srgbClr val="820082"/>
              </a:buClr>
              <a:defRPr sz="2400"/>
            </a:pPr>
            <a:r>
              <a:rPr lang="en-US" sz="2800" dirty="0"/>
              <a:t>Juvenile Diabetes</a:t>
            </a:r>
            <a:endParaRPr lang="en-US" sz="2800" dirty="0">
              <a:latin typeface="+mj-lt"/>
              <a:ea typeface="+mj-ea"/>
              <a:cs typeface="+mj-cs"/>
              <a:sym typeface="Calibri"/>
            </a:endParaRPr>
          </a:p>
          <a:p>
            <a:pPr marL="1085850" lvl="2" indent="-285750">
              <a:spcBef>
                <a:spcPts val="500"/>
              </a:spcBef>
              <a:buClr>
                <a:srgbClr val="820082"/>
              </a:buClr>
              <a:defRPr sz="2400"/>
            </a:pPr>
            <a:r>
              <a:rPr lang="en-US" sz="2800" dirty="0"/>
              <a:t>Childhood Obesity</a:t>
            </a:r>
          </a:p>
          <a:p>
            <a:pPr marL="1085850" lvl="2" indent="-285750">
              <a:spcBef>
                <a:spcPts val="500"/>
              </a:spcBef>
              <a:buClr>
                <a:srgbClr val="820082"/>
              </a:buClr>
              <a:defRPr sz="2400"/>
            </a:pPr>
            <a:r>
              <a:rPr lang="en-US" sz="2800" dirty="0"/>
              <a:t>SIDS</a:t>
            </a:r>
          </a:p>
          <a:p>
            <a:endParaRPr lang="en-US" dirty="0"/>
          </a:p>
        </p:txBody>
      </p:sp>
    </p:spTree>
    <p:extLst>
      <p:ext uri="{BB962C8B-B14F-4D97-AF65-F5344CB8AC3E}">
        <p14:creationId xmlns:p14="http://schemas.microsoft.com/office/powerpoint/2010/main" val="3446120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9.png" descr="A person holding a baby&#10;&#10;Description automatically generated">
            <a:extLst>
              <a:ext uri="{FF2B5EF4-FFF2-40B4-BE49-F238E27FC236}">
                <a16:creationId xmlns:a16="http://schemas.microsoft.com/office/drawing/2014/main" id="{493C5A67-30F5-5B53-FF1B-66F8ADB0944B}"/>
              </a:ext>
            </a:extLst>
          </p:cNvPr>
          <p:cNvPicPr>
            <a:picLocks noGrp="1" noChangeAspect="1"/>
          </p:cNvPicPr>
          <p:nvPr>
            <p:ph idx="1"/>
          </p:nvPr>
        </p:nvPicPr>
        <p:blipFill rotWithShape="1">
          <a:blip r:embed="rId3"/>
          <a:srcRect t="19370"/>
          <a:stretch/>
        </p:blipFill>
        <p:spPr>
          <a:xfrm>
            <a:off x="20" y="1282"/>
            <a:ext cx="12191980" cy="6856718"/>
          </a:xfrm>
          <a:prstGeom prst="rect">
            <a:avLst/>
          </a:prstGeom>
        </p:spPr>
      </p:pic>
      <p:sp>
        <p:nvSpPr>
          <p:cNvPr id="3" name="Title 1">
            <a:extLst>
              <a:ext uri="{FF2B5EF4-FFF2-40B4-BE49-F238E27FC236}">
                <a16:creationId xmlns:a16="http://schemas.microsoft.com/office/drawing/2014/main" id="{68289B71-A3EE-3429-6943-A2EFC133BC4E}"/>
              </a:ext>
            </a:extLst>
          </p:cNvPr>
          <p:cNvSpPr>
            <a:spLocks noGrp="1"/>
          </p:cNvSpPr>
          <p:nvPr>
            <p:ph type="title"/>
          </p:nvPr>
        </p:nvSpPr>
        <p:spPr>
          <a:xfrm>
            <a:off x="138224" y="1913861"/>
            <a:ext cx="3083442" cy="1031275"/>
          </a:xfrm>
        </p:spPr>
        <p:txBody>
          <a:bodyPr>
            <a:noAutofit/>
          </a:bodyPr>
          <a:lstStyle/>
          <a:p>
            <a:r>
              <a:rPr lang="en-US" sz="2000" dirty="0"/>
              <a:t>Breastfeeding Benefits FOR PARENT</a:t>
            </a:r>
          </a:p>
        </p:txBody>
      </p:sp>
      <p:sp>
        <p:nvSpPr>
          <p:cNvPr id="4" name="TextBox 3">
            <a:extLst>
              <a:ext uri="{FF2B5EF4-FFF2-40B4-BE49-F238E27FC236}">
                <a16:creationId xmlns:a16="http://schemas.microsoft.com/office/drawing/2014/main" id="{2045D22A-F7B9-2F90-652D-E908C4D12606}"/>
              </a:ext>
            </a:extLst>
          </p:cNvPr>
          <p:cNvSpPr txBox="1"/>
          <p:nvPr/>
        </p:nvSpPr>
        <p:spPr>
          <a:xfrm>
            <a:off x="3754726" y="6161153"/>
            <a:ext cx="4809066"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eaLnBrk="0" hangingPunct="0"/>
            <a:r>
              <a:rPr lang="en-US" sz="900" dirty="0">
                <a:solidFill>
                  <a:srgbClr val="FFFFFF">
                    <a:lumMod val="50000"/>
                  </a:srgbClr>
                </a:solidFill>
                <a:latin typeface="Arial"/>
                <a:ea typeface="Arial"/>
                <a:cs typeface="Arial"/>
                <a:sym typeface="Arial"/>
              </a:rPr>
              <a:t>Permission from Mymilkies.com</a:t>
            </a:r>
          </a:p>
        </p:txBody>
      </p:sp>
    </p:spTree>
    <p:extLst>
      <p:ext uri="{BB962C8B-B14F-4D97-AF65-F5344CB8AC3E}">
        <p14:creationId xmlns:p14="http://schemas.microsoft.com/office/powerpoint/2010/main" val="3662165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6C069-8F95-B14F-94B1-AE9784CE6391}"/>
              </a:ext>
            </a:extLst>
          </p:cNvPr>
          <p:cNvSpPr>
            <a:spLocks noGrp="1"/>
          </p:cNvSpPr>
          <p:nvPr>
            <p:ph type="title"/>
          </p:nvPr>
        </p:nvSpPr>
        <p:spPr>
          <a:xfrm>
            <a:off x="1507200" y="879631"/>
            <a:ext cx="9177599" cy="1188720"/>
          </a:xfrm>
        </p:spPr>
        <p:txBody>
          <a:bodyPr/>
          <a:lstStyle/>
          <a:p>
            <a:r>
              <a:rPr lang="en-US" dirty="0"/>
              <a:t>Benefits for Breast/Chestfeeding Parent</a:t>
            </a:r>
          </a:p>
        </p:txBody>
      </p:sp>
      <p:sp>
        <p:nvSpPr>
          <p:cNvPr id="5" name="Content Placeholder 4">
            <a:extLst>
              <a:ext uri="{FF2B5EF4-FFF2-40B4-BE49-F238E27FC236}">
                <a16:creationId xmlns:a16="http://schemas.microsoft.com/office/drawing/2014/main" id="{1BEEE233-BFA2-BB44-9904-DE275AE59DF9}"/>
              </a:ext>
            </a:extLst>
          </p:cNvPr>
          <p:cNvSpPr>
            <a:spLocks noGrp="1"/>
          </p:cNvSpPr>
          <p:nvPr>
            <p:ph idx="1"/>
          </p:nvPr>
        </p:nvSpPr>
        <p:spPr/>
        <p:txBody>
          <a:bodyPr>
            <a:normAutofit fontScale="92500" lnSpcReduction="10000"/>
          </a:bodyPr>
          <a:lstStyle/>
          <a:p>
            <a:pPr>
              <a:spcBef>
                <a:spcPts val="500"/>
              </a:spcBef>
              <a:buClr>
                <a:srgbClr val="820082"/>
              </a:buClr>
              <a:defRPr sz="2400"/>
            </a:pPr>
            <a:r>
              <a:rPr lang="en-US" dirty="0"/>
              <a:t>Less postpartum bleeding</a:t>
            </a:r>
            <a:endParaRPr lang="en-US" dirty="0">
              <a:ea typeface="+mj-ea"/>
              <a:sym typeface="Calibri"/>
            </a:endParaRPr>
          </a:p>
          <a:p>
            <a:pPr>
              <a:spcBef>
                <a:spcPts val="500"/>
              </a:spcBef>
              <a:buClr>
                <a:srgbClr val="820082"/>
              </a:buClr>
              <a:defRPr sz="2400"/>
            </a:pPr>
            <a:r>
              <a:rPr lang="en-US" dirty="0"/>
              <a:t>Accelerates uterine involution</a:t>
            </a:r>
          </a:p>
          <a:p>
            <a:pPr>
              <a:spcBef>
                <a:spcPts val="500"/>
              </a:spcBef>
              <a:buClr>
                <a:srgbClr val="820082"/>
              </a:buClr>
              <a:defRPr sz="2400"/>
            </a:pPr>
            <a:r>
              <a:rPr lang="en-US" dirty="0"/>
              <a:t>Less menstrual blood loss</a:t>
            </a:r>
            <a:endParaRPr lang="en-US" dirty="0">
              <a:ea typeface="+mj-ea"/>
              <a:sym typeface="Calibri"/>
            </a:endParaRPr>
          </a:p>
          <a:p>
            <a:pPr>
              <a:spcBef>
                <a:spcPts val="500"/>
              </a:spcBef>
              <a:buClr>
                <a:srgbClr val="820082"/>
              </a:buClr>
              <a:defRPr sz="2400"/>
            </a:pPr>
            <a:r>
              <a:rPr lang="en-US" dirty="0"/>
              <a:t>Supports natural child spacing </a:t>
            </a:r>
          </a:p>
          <a:p>
            <a:pPr>
              <a:spcBef>
                <a:spcPts val="500"/>
              </a:spcBef>
              <a:buClr>
                <a:srgbClr val="820082"/>
              </a:buClr>
              <a:defRPr sz="2400"/>
            </a:pPr>
            <a:r>
              <a:rPr lang="en-US" dirty="0"/>
              <a:t>Supports postpartum weight loss </a:t>
            </a:r>
            <a:endParaRPr lang="en-US" dirty="0">
              <a:ea typeface="+mj-ea"/>
              <a:sym typeface="Calibri"/>
            </a:endParaRPr>
          </a:p>
          <a:p>
            <a:pPr>
              <a:spcBef>
                <a:spcPts val="500"/>
              </a:spcBef>
              <a:buClr>
                <a:srgbClr val="820082"/>
              </a:buClr>
              <a:defRPr sz="2400"/>
            </a:pPr>
            <a:r>
              <a:rPr lang="en-US" dirty="0"/>
              <a:t>Reduction of postmenopausal hip fracture</a:t>
            </a:r>
            <a:endParaRPr lang="en-US" dirty="0">
              <a:ea typeface="+mj-ea"/>
              <a:sym typeface="Calibri"/>
            </a:endParaRPr>
          </a:p>
          <a:p>
            <a:pPr>
              <a:spcBef>
                <a:spcPts val="500"/>
              </a:spcBef>
              <a:buClr>
                <a:srgbClr val="820082"/>
              </a:buClr>
              <a:defRPr sz="2400"/>
            </a:pPr>
            <a:r>
              <a:rPr lang="en-US" dirty="0"/>
              <a:t>Reduced risk of ovarian cancer</a:t>
            </a:r>
            <a:endParaRPr lang="en-US" dirty="0">
              <a:ea typeface="+mj-ea"/>
              <a:sym typeface="Calibri"/>
            </a:endParaRPr>
          </a:p>
          <a:p>
            <a:pPr>
              <a:spcBef>
                <a:spcPts val="500"/>
              </a:spcBef>
              <a:buClr>
                <a:srgbClr val="820082"/>
              </a:buClr>
              <a:defRPr sz="2400"/>
            </a:pPr>
            <a:r>
              <a:rPr lang="en-US" dirty="0"/>
              <a:t>Reduced risk of breast cancer</a:t>
            </a:r>
          </a:p>
        </p:txBody>
      </p:sp>
    </p:spTree>
    <p:extLst>
      <p:ext uri="{BB962C8B-B14F-4D97-AF65-F5344CB8AC3E}">
        <p14:creationId xmlns:p14="http://schemas.microsoft.com/office/powerpoint/2010/main" val="2637060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6C069-8F95-B14F-94B1-AE9784CE6391}"/>
              </a:ext>
            </a:extLst>
          </p:cNvPr>
          <p:cNvSpPr>
            <a:spLocks noGrp="1"/>
          </p:cNvSpPr>
          <p:nvPr>
            <p:ph type="title"/>
          </p:nvPr>
        </p:nvSpPr>
        <p:spPr>
          <a:xfrm>
            <a:off x="1863391" y="954059"/>
            <a:ext cx="8465217" cy="1188720"/>
          </a:xfrm>
          <a:solidFill>
            <a:srgbClr val="0070C0"/>
          </a:solidFill>
        </p:spPr>
        <p:txBody>
          <a:bodyPr/>
          <a:lstStyle/>
          <a:p>
            <a:r>
              <a:rPr lang="en-US" dirty="0">
                <a:solidFill>
                  <a:schemeClr val="bg1"/>
                </a:solidFill>
              </a:rPr>
              <a:t>Breastfeeding and Substance Use/</a:t>
            </a:r>
            <a:r>
              <a:rPr lang="en-US" dirty="0" err="1">
                <a:solidFill>
                  <a:schemeClr val="bg1"/>
                </a:solidFill>
              </a:rPr>
              <a:t>sud</a:t>
            </a:r>
            <a:endParaRPr lang="en-US" dirty="0">
              <a:solidFill>
                <a:schemeClr val="bg1"/>
              </a:solidFill>
            </a:endParaRPr>
          </a:p>
        </p:txBody>
      </p:sp>
      <p:sp>
        <p:nvSpPr>
          <p:cNvPr id="5" name="Content Placeholder 4">
            <a:extLst>
              <a:ext uri="{FF2B5EF4-FFF2-40B4-BE49-F238E27FC236}">
                <a16:creationId xmlns:a16="http://schemas.microsoft.com/office/drawing/2014/main" id="{1BEEE233-BFA2-BB44-9904-DE275AE59DF9}"/>
              </a:ext>
            </a:extLst>
          </p:cNvPr>
          <p:cNvSpPr>
            <a:spLocks noGrp="1"/>
          </p:cNvSpPr>
          <p:nvPr>
            <p:ph idx="1"/>
          </p:nvPr>
        </p:nvSpPr>
        <p:spPr>
          <a:xfrm>
            <a:off x="1863391" y="2627410"/>
            <a:ext cx="8465216" cy="3698961"/>
          </a:xfrm>
        </p:spPr>
        <p:txBody>
          <a:bodyPr>
            <a:normAutofit lnSpcReduction="10000"/>
          </a:bodyPr>
          <a:lstStyle/>
          <a:p>
            <a:pPr>
              <a:lnSpc>
                <a:spcPct val="100000"/>
              </a:lnSpc>
              <a:spcBef>
                <a:spcPts val="0"/>
              </a:spcBef>
            </a:pPr>
            <a:r>
              <a:rPr lang="en-US" sz="1600" b="1" dirty="0">
                <a:latin typeface="Arial" panose="020B0604020202020204" pitchFamily="34" charset="0"/>
                <a:cs typeface="Arial" panose="020B0604020202020204" pitchFamily="34" charset="0"/>
              </a:rPr>
              <a:t>Academy of Breastfeeding Medicine Clinical Protocol #21:  Breastfeeding in the Setting of Substance Use and Substance Use Disorder</a:t>
            </a:r>
          </a:p>
          <a:p>
            <a:pPr>
              <a:lnSpc>
                <a:spcPct val="100000"/>
              </a:lnSpc>
              <a:spcBef>
                <a:spcPts val="0"/>
              </a:spcBef>
            </a:pPr>
            <a:endParaRPr lang="en-US" sz="1600" b="1" dirty="0">
              <a:latin typeface="Arial" panose="020B0604020202020204" pitchFamily="34" charset="0"/>
              <a:cs typeface="Arial" panose="020B0604020202020204" pitchFamily="34" charset="0"/>
            </a:endParaRPr>
          </a:p>
          <a:p>
            <a:pPr lvl="1">
              <a:spcBef>
                <a:spcPts val="0"/>
              </a:spcBef>
            </a:pPr>
            <a:r>
              <a:rPr lang="en-US" dirty="0">
                <a:latin typeface="Arial" panose="020B0604020202020204" pitchFamily="34" charset="0"/>
                <a:cs typeface="Arial" panose="020B0604020202020204" pitchFamily="34" charset="0"/>
              </a:rPr>
              <a:t>The United States (US) 2021 National Survey on Drug Use and Health (NSDUH) data found that 7.7%, 10.8%, and 9.8% of pregnant women reported past-month nonprescribed substance use, tobacco product use, and alcohol use, respectively.</a:t>
            </a:r>
            <a:endParaRPr lang="en-US" b="1" dirty="0">
              <a:latin typeface="Arial" panose="020B0604020202020204" pitchFamily="34" charset="0"/>
              <a:cs typeface="Arial" panose="020B0604020202020204" pitchFamily="34" charset="0"/>
            </a:endParaRPr>
          </a:p>
          <a:p>
            <a:pPr lvl="2">
              <a:spcBef>
                <a:spcPts val="0"/>
              </a:spcBef>
            </a:pPr>
            <a:r>
              <a:rPr lang="en-US" dirty="0">
                <a:latin typeface="Arial" panose="020B0604020202020204" pitchFamily="34" charset="0"/>
                <a:cs typeface="Arial" panose="020B0604020202020204" pitchFamily="34" charset="0"/>
              </a:rPr>
              <a:t>breastfeeding is known to reduce the severity of neonatal opioid withdrawal syndrome (NOWS), such as decreasing the need for pharmacologic treatment and length of infant hospitalization.</a:t>
            </a:r>
          </a:p>
          <a:p>
            <a:pPr lvl="2">
              <a:spcBef>
                <a:spcPts val="0"/>
              </a:spcBef>
            </a:pPr>
            <a:endParaRPr lang="en-US" dirty="0">
              <a:latin typeface="Arial" panose="020B0604020202020204" pitchFamily="34" charset="0"/>
              <a:cs typeface="Arial" panose="020B0604020202020204" pitchFamily="34" charset="0"/>
            </a:endParaRPr>
          </a:p>
          <a:p>
            <a:pPr lvl="1">
              <a:spcBef>
                <a:spcPts val="0"/>
              </a:spcBef>
            </a:pPr>
            <a:r>
              <a:rPr lang="en-US" b="1" dirty="0">
                <a:solidFill>
                  <a:srgbClr val="FF0000"/>
                </a:solidFill>
                <a:latin typeface="Arial" panose="020B0604020202020204" pitchFamily="34" charset="0"/>
                <a:cs typeface="Arial" panose="020B0604020202020204" pitchFamily="34" charset="0"/>
              </a:rPr>
              <a:t>Previous ABM guidelines </a:t>
            </a:r>
            <a:r>
              <a:rPr lang="en-US" dirty="0">
                <a:latin typeface="Arial" panose="020B0604020202020204" pitchFamily="34" charset="0"/>
                <a:cs typeface="Arial" panose="020B0604020202020204" pitchFamily="34" charset="0"/>
              </a:rPr>
              <a:t>recommended that women who had nonprescribed substance use in the 30–90 days before delivery be discouraged from breastfeeding. </a:t>
            </a:r>
          </a:p>
          <a:p>
            <a:pPr lvl="1">
              <a:spcBef>
                <a:spcPts val="0"/>
              </a:spcBef>
            </a:pPr>
            <a:endParaRPr lang="en-US" dirty="0">
              <a:solidFill>
                <a:srgbClr val="00B050"/>
              </a:solidFill>
              <a:latin typeface="Arial" panose="020B0604020202020204" pitchFamily="34" charset="0"/>
              <a:cs typeface="Arial" panose="020B0604020202020204" pitchFamily="34" charset="0"/>
            </a:endParaRPr>
          </a:p>
          <a:p>
            <a:pPr lvl="1">
              <a:spcBef>
                <a:spcPts val="0"/>
              </a:spcBef>
            </a:pPr>
            <a:r>
              <a:rPr lang="en-US" b="1" dirty="0">
                <a:solidFill>
                  <a:srgbClr val="00B050"/>
                </a:solidFill>
                <a:latin typeface="Arial" panose="020B0604020202020204" pitchFamily="34" charset="0"/>
                <a:cs typeface="Arial" panose="020B0604020202020204" pitchFamily="34" charset="0"/>
              </a:rPr>
              <a:t>Now</a:t>
            </a:r>
            <a:r>
              <a:rPr lang="en-US" dirty="0">
                <a:solidFill>
                  <a:srgbClr val="00B05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evidence shows that most substances are eliminated in hours to days rather than days to weeks, and women who discontinue nonprescribed substance use by or during the delivery hospitalization can be supported in breastfeeding initiation.</a:t>
            </a:r>
          </a:p>
          <a:p>
            <a:endParaRPr lang="en-US" sz="1050" dirty="0"/>
          </a:p>
        </p:txBody>
      </p:sp>
    </p:spTree>
    <p:extLst>
      <p:ext uri="{BB962C8B-B14F-4D97-AF65-F5344CB8AC3E}">
        <p14:creationId xmlns:p14="http://schemas.microsoft.com/office/powerpoint/2010/main" val="2346415470"/>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546</TotalTime>
  <Words>3082</Words>
  <Application>Microsoft Office PowerPoint</Application>
  <PresentationFormat>Widescreen</PresentationFormat>
  <Paragraphs>278</Paragraphs>
  <Slides>37</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5" baseType="lpstr">
      <vt:lpstr>Arial</vt:lpstr>
      <vt:lpstr>BlinkMacSystemFont</vt:lpstr>
      <vt:lpstr>Calibri</vt:lpstr>
      <vt:lpstr>Gill Sans MT</vt:lpstr>
      <vt:lpstr>Muli</vt:lpstr>
      <vt:lpstr>proxima-soft</vt:lpstr>
      <vt:lpstr>Parcel</vt:lpstr>
      <vt:lpstr>PDF</vt:lpstr>
      <vt:lpstr>Updates in breastfeeding 2024</vt:lpstr>
      <vt:lpstr>objectives</vt:lpstr>
      <vt:lpstr>PowerPoint Presentation</vt:lpstr>
      <vt:lpstr>Liquid Gold </vt:lpstr>
      <vt:lpstr>Breastfeeding Benefits FOR Baby</vt:lpstr>
      <vt:lpstr>Benefits for Infants and Children</vt:lpstr>
      <vt:lpstr>Breastfeeding Benefits FOR PARENT</vt:lpstr>
      <vt:lpstr>Benefits for Breast/Chestfeeding Parent</vt:lpstr>
      <vt:lpstr>Breastfeeding and Substance Use/sud</vt:lpstr>
      <vt:lpstr>Benefits and Barriers</vt:lpstr>
      <vt:lpstr>Breastfeeding and Substance Use ABM Protocol #21</vt:lpstr>
      <vt:lpstr>ABM Protocol #21 Substance Use and Breastfeeding</vt:lpstr>
      <vt:lpstr>Breastfeeding Traffic Light</vt:lpstr>
      <vt:lpstr>Breastfeeding Traffic Light</vt:lpstr>
      <vt:lpstr>Breastfeeding Traffic Light</vt:lpstr>
      <vt:lpstr>Best Practices</vt:lpstr>
      <vt:lpstr>Words Matter</vt:lpstr>
      <vt:lpstr>PowerPoint Presentation</vt:lpstr>
      <vt:lpstr>Strategies to help babies with NAS </vt:lpstr>
      <vt:lpstr>PowerPoint Presentation</vt:lpstr>
      <vt:lpstr>First Food’s NAS Page</vt:lpstr>
      <vt:lpstr>Mastitis</vt:lpstr>
      <vt:lpstr>mastitis</vt:lpstr>
      <vt:lpstr>mastitis</vt:lpstr>
      <vt:lpstr>Providing Urgent Maternal Protections (PUMP) for Nursing Mothers Act</vt:lpstr>
      <vt:lpstr>Safe sleep</vt:lpstr>
      <vt:lpstr>SAFE sleep</vt:lpstr>
      <vt:lpstr>Breastfeeding + safe sleep</vt:lpstr>
      <vt:lpstr> HIV + Breastfeeding Recommendations </vt:lpstr>
      <vt:lpstr> HIV + Breastfeeding Recommendations </vt:lpstr>
      <vt:lpstr> HIV + Breastfeeding Recommendations </vt:lpstr>
      <vt:lpstr>Donor milk &amp; Owen’s Law</vt:lpstr>
      <vt:lpstr>Donor human Milk</vt:lpstr>
      <vt:lpstr>Donor human Milk</vt:lpstr>
      <vt:lpstr>Milk banks in PA</vt:lpstr>
      <vt:lpstr>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Devon Gilinger</dc:creator>
  <cp:lastModifiedBy>Devon Gilinger</cp:lastModifiedBy>
  <cp:revision>49</cp:revision>
  <dcterms:created xsi:type="dcterms:W3CDTF">2024-05-23T13:29:05Z</dcterms:created>
  <dcterms:modified xsi:type="dcterms:W3CDTF">2024-06-18T15:55:43Z</dcterms:modified>
</cp:coreProperties>
</file>