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3" r:id="rId3"/>
    <p:sldId id="260" r:id="rId4"/>
    <p:sldId id="261" r:id="rId5"/>
    <p:sldId id="264"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pPr marL="228600" marR="0">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228600" marR="0">
              <a:lnSpc>
                <a:spcPct val="100000"/>
              </a:lnSpc>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Pharmacy (CPE)</a:t>
            </a:r>
          </a:p>
          <a:p>
            <a:pPr marL="228600" marR="0">
              <a:lnSpc>
                <a:spcPct val="100000"/>
              </a:lnSpc>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This knowledge-based activity provides 1.0 contact hours of continuing pharmacy education credit</a:t>
            </a:r>
          </a:p>
          <a:p>
            <a:pPr marL="228600" marR="0">
              <a:spcBef>
                <a:spcPts val="525"/>
              </a:spcBef>
              <a:spcAft>
                <a:spcPts val="525"/>
              </a:spcAft>
            </a:pPr>
            <a:endParaRPr lang="en-US" sz="1800" dirty="0">
              <a:solidFill>
                <a:srgbClr val="2F2F2F"/>
              </a:solidFill>
              <a:latin typeface="Times New Roman" panose="02020603050405020304" pitchFamily="18" charset="0"/>
              <a:ea typeface="Times New Roman" panose="02020603050405020304" pitchFamily="18" charset="0"/>
              <a:cs typeface="Times New Roman" panose="02020603050405020304" pitchFamily="18" charset="0"/>
            </a:endParaRPr>
          </a:p>
          <a:p>
            <a:pPr marL="228600" marR="0">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Other health care professionals will receive a certificate of attendance confirming the number of contact hours commensurate with the extent of participation in this activity.</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pPr algn="l"/>
            <a:r>
              <a:rPr lang="en-US" sz="1600" b="0" i="0" dirty="0">
                <a:solidFill>
                  <a:srgbClr val="000000"/>
                </a:solidFill>
                <a:effectLst/>
                <a:latin typeface="Times New Roman" panose="02020603050405020304" pitchFamily="18" charset="0"/>
              </a:rPr>
              <a:t>1. Define the risk factors and morbidity associated with stress ulcer related bleeding.</a:t>
            </a:r>
          </a:p>
          <a:p>
            <a:pPr algn="l"/>
            <a:r>
              <a:rPr lang="en-US" sz="1600" b="0" i="0" dirty="0">
                <a:solidFill>
                  <a:srgbClr val="000000"/>
                </a:solidFill>
                <a:effectLst/>
                <a:latin typeface="Times New Roman" panose="02020603050405020304" pitchFamily="18" charset="0"/>
              </a:rPr>
              <a:t>2. Discuss current literature that assesses the efficacy and safety of common pharmacologic agents used for stress ulcer prophylaxis.</a:t>
            </a:r>
          </a:p>
          <a:p>
            <a:pPr algn="l"/>
            <a:r>
              <a:rPr lang="en-US" sz="1600" b="0" i="0" dirty="0">
                <a:solidFill>
                  <a:srgbClr val="000000"/>
                </a:solidFill>
                <a:effectLst/>
                <a:latin typeface="Times New Roman" panose="02020603050405020304" pitchFamily="18" charset="0"/>
              </a:rPr>
              <a:t>3. </a:t>
            </a:r>
            <a:r>
              <a:rPr lang="en-US" sz="1600" b="0" i="0">
                <a:solidFill>
                  <a:srgbClr val="000000"/>
                </a:solidFill>
                <a:effectLst/>
                <a:latin typeface="Times New Roman" panose="02020603050405020304" pitchFamily="18" charset="0"/>
              </a:rPr>
              <a:t>Identify patients with indications for stress ulcer prophylaxis and design an appropriate treatment plan.</a:t>
            </a:r>
          </a:p>
          <a:p>
            <a:pPr marR="0" algn="l" rtl="0"/>
            <a:endParaRPr lang="en-US" sz="1800" b="0" i="0" u="none" strike="noStrike" baseline="0" dirty="0">
              <a:latin typeface="Times New Roman" panose="02020603050405020304" pitchFamily="18" charset="0"/>
            </a:endParaRPr>
          </a:p>
          <a:p>
            <a:pPr marR="0" algn="l" rtl="0">
              <a:buClr>
                <a:srgbClr val="000000"/>
              </a:buClr>
            </a:pPr>
            <a:endParaRPr lang="en-US" sz="1800" b="0" i="0" u="none" strike="noStrike" baseline="0" dirty="0">
              <a:solidFill>
                <a:srgbClr val="000000"/>
              </a:solidFill>
              <a:latin typeface="Calibri" panose="020F0502020204030204" pitchFamily="34" charset="0"/>
            </a:endParaRPr>
          </a:p>
          <a:p>
            <a:pPr marR="0" algn="l" rtl="0"/>
            <a:endParaRPr lang="en-US" sz="1800" b="0" i="0" u="none" strike="noStrike" baseline="0" dirty="0">
              <a:latin typeface="Times New Roman" panose="02020603050405020304" pitchFamily="18" charset="0"/>
            </a:endParaRPr>
          </a:p>
          <a:p>
            <a:pPr marR="0" algn="l" rtl="0"/>
            <a:endParaRPr lang="en-US" sz="1800" b="0" i="0" u="none" strike="noStrike" baseline="0" dirty="0">
              <a:latin typeface="Times New Roman" panose="02020603050405020304" pitchFamily="18" charset="0"/>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0811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a:bodyPr>
          <a:lstStyle/>
          <a:p>
            <a:r>
              <a:rPr lang="en-US" sz="2400" dirty="0"/>
              <a:t>ATTENTION: This meeting will be recorded. Pursuant to UPMC Policy No. HS-IS0241, no Confidential Information may be discussed during the meeting. Confidential Information includes: Protected Health Information; information about specific UPMC patients (de-identified or not), specific UPMC employees (de-identified or not) or specific UPMC Health Plan members (de-identified or not); UPMC’s proprietary business information; privileged communications between UPMC counsel and UPMC personnel; and information subject to a UPMC legal or contractual obligation. By attending this meeting, you consent under the governing law to the recording. You will have no obligation to appear, speak, or participate in the meeting. You may mute your microphone and turn off your camera for the entirety of the meeting.</a:t>
            </a: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8912606"/>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15</TotalTime>
  <Words>498</Words>
  <Application>Microsoft Office PowerPoint</Application>
  <PresentationFormat>Widescreen</PresentationFormat>
  <Paragraphs>23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Times New Roman</vt:lpstr>
      <vt:lpstr>Wingdings</vt:lpstr>
      <vt:lpstr>Retrospect</vt:lpstr>
      <vt:lpstr>Continuing Education Information</vt:lpstr>
      <vt:lpstr>Continuing Education Information</vt:lpstr>
      <vt:lpstr>Disclosures</vt:lpstr>
      <vt:lpstr>Disclaimer</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29</cp:revision>
  <dcterms:created xsi:type="dcterms:W3CDTF">2020-02-18T19:41:54Z</dcterms:created>
  <dcterms:modified xsi:type="dcterms:W3CDTF">2024-08-20T12:46:44Z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2022-10-31T18:29:31Z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08ac1640-b9d0-4b7c-87f3-9661a9c26b7c</vt:lpwstr>
  </property>
  <property fmtid="{D5CDD505-2E9C-101B-9397-08002B2CF9AE}" pid="8" name="MSIP_Label_5e4b1be8-281e-475d-98b0-21c3457e5a46_ContentBits">
    <vt:lpwstr>0</vt:lpwstr>
  </property>
</Properties>
</file>