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44" r:id="rId2"/>
    <p:sldId id="2945" r:id="rId3"/>
    <p:sldId id="294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6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2023 JHF, PRHI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366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2023 JHF, PRHI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2117626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2023 JHF, PRHI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125475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23288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3033057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2023 JHF, PRHI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2727355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2023 JHF, PRHI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413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2023 JHF, PRHI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80723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2023 JHF, PRHI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2157429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2023 JHF, PRHI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552566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2023 JHF, PRHI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292152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32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2023 JHF, PRHI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384784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2023 JHF, PRHI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489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solidFill>
                  <a:srgbClr val="D56283"/>
                </a:solidFill>
              </a:rPr>
              <a:t>Accreditation Council for Continuing Medical Education (ACCME</a:t>
            </a:r>
            <a:r>
              <a:rPr lang="en-US" b="1" dirty="0">
                <a:solidFill>
                  <a:srgbClr val="D76989"/>
                </a:solidFill>
              </a:rPr>
              <a:t>)</a:t>
            </a:r>
            <a:r>
              <a:rPr lang="en-US" b="1" dirty="0">
                <a:solidFill>
                  <a:schemeClr val="tx1"/>
                </a:solidFill>
              </a:rPr>
              <a:t> </a:t>
            </a:r>
            <a:r>
              <a:rPr lang="en-US" dirty="0"/>
              <a:t>and the </a:t>
            </a:r>
            <a:r>
              <a:rPr lang="en-US" b="1" dirty="0">
                <a:solidFill>
                  <a:srgbClr val="D56283"/>
                </a:solidFill>
              </a:rPr>
              <a:t>American Nurses Credentialing Center (ANCC)</a:t>
            </a:r>
            <a:r>
              <a:rPr lang="en-US" dirty="0"/>
              <a:t>, to provide continuing education for the healthcare team. </a:t>
            </a:r>
            <a:r>
              <a:rPr lang="en-US" b="1" dirty="0">
                <a:solidFill>
                  <a:srgbClr val="D56283"/>
                </a:solidFill>
              </a:rPr>
              <a:t>1.0 hours are approved for this course. </a:t>
            </a:r>
          </a:p>
          <a:p>
            <a:r>
              <a:rPr lang="en-US" dirty="0"/>
              <a:t>As a Jointly Accredited Organization, University of Pittsburgh is approved to offer social work continuing education by the </a:t>
            </a:r>
            <a:r>
              <a:rPr lang="en-US" b="1" dirty="0">
                <a:solidFill>
                  <a:srgbClr val="D56283"/>
                </a:solidFill>
              </a:rPr>
              <a:t>Association of Social Work Boards</a:t>
            </a:r>
            <a:r>
              <a:rPr lang="en-US" b="1" dirty="0">
                <a:solidFill>
                  <a:srgbClr val="D76989"/>
                </a:solidFill>
              </a:rPr>
              <a:t>’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a:t>
            </a:r>
            <a:r>
              <a:rPr lang="en-US" dirty="0">
                <a:solidFill>
                  <a:srgbClr val="D56283"/>
                </a:solidFill>
              </a:rPr>
              <a:t> </a:t>
            </a:r>
            <a:r>
              <a:rPr lang="en-US" b="1" dirty="0">
                <a:solidFill>
                  <a:srgbClr val="D56283"/>
                </a:solidFill>
              </a:rPr>
              <a:t>1.0 continuing education credits</a:t>
            </a:r>
            <a:r>
              <a:rPr lang="en-US" dirty="0">
                <a:solidFill>
                  <a:srgbClr val="D56283"/>
                </a:solidFill>
              </a:rPr>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117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normAutofit fontScale="92500" lnSpcReduction="10000"/>
          </a:bodyPr>
          <a:lstStyle/>
          <a:p>
            <a:pPr marL="0" marR="0" lvl="0" indent="0" algn="l" defTabSz="914400" rtl="0" eaLnBrk="1" fontAlgn="auto" latinLnBrk="0" hangingPunct="1">
              <a:lnSpc>
                <a:spcPct val="90000"/>
              </a:lnSpc>
              <a:spcBef>
                <a:spcPts val="1200"/>
              </a:spcBef>
              <a:spcAft>
                <a:spcPts val="200"/>
              </a:spcAft>
              <a:buClr>
                <a:srgbClr val="D56283"/>
              </a:buClr>
              <a:buSzPct val="100000"/>
              <a:buFont typeface="Arial" panose="020B0604020202020204" pitchFamily="34" charset="0"/>
              <a:buNone/>
              <a:tabLst/>
              <a:defRPr/>
            </a:pPr>
            <a:r>
              <a:rPr kumimoji="0" lang="en-US" sz="2400" b="1" i="0" u="none" strike="noStrike" kern="1200" cap="none" spc="0" normalizeH="0" baseline="0" noProof="0" dirty="0">
                <a:ln>
                  <a:noFill/>
                </a:ln>
                <a:solidFill>
                  <a:srgbClr val="D56283"/>
                </a:solidFill>
                <a:effectLst/>
                <a:uLnTx/>
                <a:uFillTx/>
                <a:latin typeface="Calibri" panose="020F0502020204030204"/>
                <a:ea typeface="+mn-ea"/>
                <a:cs typeface="+mn-cs"/>
              </a:rPr>
              <a:t>All individuals </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in a position to control the content of this education activity have disclosed all financial relationships with any companies whose primary business is producing, marketing, selling, re-selling, or distributing healthcare products used by or on patients. All of the relevant financial relationships for the individuals listed below </a:t>
            </a:r>
            <a:r>
              <a:rPr kumimoji="0" lang="en-US" sz="2400" b="1" i="0" u="none" strike="noStrike" kern="1200" cap="none" spc="0" normalizeH="0" baseline="0" noProof="0" dirty="0">
                <a:ln>
                  <a:noFill/>
                </a:ln>
                <a:solidFill>
                  <a:srgbClr val="D56283"/>
                </a:solidFill>
                <a:effectLst/>
                <a:uLnTx/>
                <a:uFillTx/>
                <a:latin typeface="Calibri" panose="020F0502020204030204"/>
                <a:ea typeface="+mn-ea"/>
                <a:cs typeface="+mn-cs"/>
              </a:rPr>
              <a:t>have been mitigated</a:t>
            </a:r>
          </a:p>
          <a:p>
            <a:pPr marL="0" marR="0" lvl="0" indent="0" algn="l" defTabSz="914400" rtl="0" eaLnBrk="1" fontAlgn="auto" latinLnBrk="0" hangingPunct="1">
              <a:lnSpc>
                <a:spcPct val="90000"/>
              </a:lnSpc>
              <a:spcBef>
                <a:spcPts val="1200"/>
              </a:spcBef>
              <a:spcAft>
                <a:spcPts val="200"/>
              </a:spcAft>
              <a:buClr>
                <a:srgbClr val="D56283"/>
              </a:buClr>
              <a:buSzPct val="100000"/>
              <a:buFont typeface="Arial" panose="020B0604020202020204" pitchFamily="34" charset="0"/>
              <a:buNone/>
              <a:tabLst/>
              <a:defRPr/>
            </a:pP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t>
            </a:r>
            <a:r>
              <a:rPr lang="en-US" sz="2400" dirty="0">
                <a:solidFill>
                  <a:prstClr val="black">
                    <a:lumMod val="75000"/>
                    <a:lumOff val="25000"/>
                  </a:prstClr>
                </a:solidFill>
                <a:latin typeface="Calibri" panose="020F0502020204030204"/>
              </a:rPr>
              <a:t> </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Andrea Shields, MD, MS - Member, Varda 5, LLC, exclusive curriculum sublicense and Baylor College of Medicine, IP for </a:t>
            </a:r>
            <a:r>
              <a:rPr kumimoji="0" lang="en-US" sz="2400" b="0"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rPr>
              <a:t>maternal simulator; </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mitigation via content review</a:t>
            </a:r>
          </a:p>
          <a:p>
            <a:pPr marL="0" marR="0" lvl="0" indent="0" algn="l" defTabSz="914400" rtl="0" eaLnBrk="1" fontAlgn="auto" latinLnBrk="0" hangingPunct="1">
              <a:lnSpc>
                <a:spcPct val="90000"/>
              </a:lnSpc>
              <a:spcBef>
                <a:spcPts val="1200"/>
              </a:spcBef>
              <a:spcAft>
                <a:spcPts val="200"/>
              </a:spcAft>
              <a:buClr>
                <a:srgbClr val="D56283"/>
              </a:buClr>
              <a:buSzPct val="100000"/>
              <a:buFont typeface="Arial" panose="020B0604020202020204" pitchFamily="34" charset="0"/>
              <a:buNone/>
              <a:tabLst/>
              <a:defRPr/>
            </a:pPr>
            <a:r>
              <a:rPr kumimoji="0" lang="en-US" sz="2400" b="1" i="0" u="none" strike="noStrike" kern="1200" cap="none" spc="0" normalizeH="0" baseline="0" noProof="0" dirty="0">
                <a:ln>
                  <a:noFill/>
                </a:ln>
                <a:solidFill>
                  <a:srgbClr val="D56283"/>
                </a:solidFill>
                <a:effectLst/>
                <a:uLnTx/>
                <a:uFillTx/>
                <a:latin typeface="Calibri" panose="020F0502020204030204"/>
                <a:ea typeface="+mn-ea"/>
                <a:cs typeface="+mn-cs"/>
              </a:rPr>
              <a:t>No other members </a:t>
            </a:r>
            <a:r>
              <a:rPr kumimoji="0" 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of the planning committee, speakers, presenters, authors, content reviewers and/or anyone else in a position to control the content of this education activity have relevant financial relationships with any companies whose primary business is producing, marketing, selling, re-selling, or distributing healthcare products used by or on patients.</a:t>
            </a:r>
          </a:p>
          <a:p>
            <a:endParaRPr lang="en-US" dirty="0"/>
          </a:p>
        </p:txBody>
      </p:sp>
      <p:sp>
        <p:nvSpPr>
          <p:cNvPr id="4" name="Footer Placeholder 3"/>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&amp; WHAMglobal</a:t>
            </a:r>
          </a:p>
        </p:txBody>
      </p:sp>
      <p:sp>
        <p:nvSpPr>
          <p:cNvPr id="5" name="Slide Number Placeholder 4"/>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3250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b="1" dirty="0">
                <a:solidFill>
                  <a:srgbClr val="D56283"/>
                </a:solidFill>
              </a:rPr>
              <a:t>The information presented </a:t>
            </a:r>
            <a:r>
              <a:rPr lang="en-US" sz="2400" dirty="0"/>
              <a:t>at this Center for Continuing Education in Health Sciences program </a:t>
            </a:r>
            <a:r>
              <a:rPr lang="en-US" sz="2400" b="1" dirty="0">
                <a:solidFill>
                  <a:srgbClr val="D56283"/>
                </a:solidFill>
              </a:rPr>
              <a:t>represents the views and opinions of the individual presenters</a:t>
            </a:r>
            <a:r>
              <a:rPr lang="en-US" sz="2400" dirty="0"/>
              <a:t>,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rPr>
              <a:t>© 2024 JHF, PRHI &amp; WHAMglobal</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6732614"/>
      </p:ext>
    </p:extLst>
  </p:cSld>
  <p:clrMapOvr>
    <a:masterClrMapping/>
  </p:clrMapOvr>
</p:sld>
</file>

<file path=ppt/theme/theme1.xml><?xml version="1.0" encoding="utf-8"?>
<a:theme xmlns:a="http://schemas.openxmlformats.org/drawingml/2006/main" name="1_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TotalTime>
  <Words>478</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1_Retrospect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Lisa Boyd</dc:creator>
  <cp:lastModifiedBy>Lisa Boyd</cp:lastModifiedBy>
  <cp:revision>2</cp:revision>
  <dcterms:created xsi:type="dcterms:W3CDTF">2024-08-15T14:24:13Z</dcterms:created>
  <dcterms:modified xsi:type="dcterms:W3CDTF">2024-08-15T14:43:31Z</dcterms:modified>
</cp:coreProperties>
</file>