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500" y="5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ABC543-D9D5-49A7-9B70-276C59CB442A}" type="datetimeFigureOut">
              <a:rPr lang="en-US" smtClean="0"/>
              <a:t>8/7/2024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42CC2A-D443-43C1-8BC7-C33A47B632B3}" type="slidenum">
              <a:rPr lang="en-US" smtClean="0"/>
              <a:t>‹#›</a:t>
            </a:fld>
            <a:endParaRPr lang="en-US"/>
          </a:p>
        </p:txBody>
      </p:sp>
    </p:spTree>
    <p:extLst>
      <p:ext uri="{BB962C8B-B14F-4D97-AF65-F5344CB8AC3E}">
        <p14:creationId xmlns:p14="http://schemas.microsoft.com/office/powerpoint/2010/main" val="464596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A42CC2A-D443-43C1-8BC7-C33A47B632B3}" type="slidenum">
              <a:rPr lang="en-US" smtClean="0"/>
              <a:t>1</a:t>
            </a:fld>
            <a:endParaRPr lang="en-US"/>
          </a:p>
        </p:txBody>
      </p:sp>
    </p:spTree>
    <p:extLst>
      <p:ext uri="{BB962C8B-B14F-4D97-AF65-F5344CB8AC3E}">
        <p14:creationId xmlns:p14="http://schemas.microsoft.com/office/powerpoint/2010/main" val="3946491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AAEEB23-F1D1-4F50-9BDB-0E74068C86B7}" type="datetimeFigureOut">
              <a:rPr lang="en-US" smtClean="0"/>
              <a:pPr/>
              <a:t>8/7/2024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AAEEB23-F1D1-4F50-9BDB-0E74068C86B7}"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AAEEB23-F1D1-4F50-9BDB-0E74068C86B7}" type="datetimeFigureOut">
              <a:rPr lang="en-US" smtClean="0"/>
              <a:pPr/>
              <a:t>8/7/2024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AAEEB23-F1D1-4F50-9BDB-0E74068C86B7}" type="datetimeFigureOut">
              <a:rPr lang="en-US" smtClean="0"/>
              <a:pPr/>
              <a:t>8/7/2024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AAEEB23-F1D1-4F50-9BDB-0E74068C86B7}" type="datetimeFigureOut">
              <a:rPr lang="en-US" smtClean="0"/>
              <a:pPr/>
              <a:t>8/7/2024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AAEEB23-F1D1-4F50-9BDB-0E74068C86B7}" type="datetimeFigureOut">
              <a:rPr lang="en-US" smtClean="0"/>
              <a:pPr/>
              <a:t>8/7/2024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719A4E-B6B1-42F8-8D4D-1B0BAB3C214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AAEEB23-F1D1-4F50-9BDB-0E74068C86B7}" type="datetimeFigureOut">
              <a:rPr lang="en-US" smtClean="0"/>
              <a:pPr/>
              <a:t>8/7/2024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8719A4E-B6B1-42F8-8D4D-1B0BAB3C214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66700" y="222127"/>
            <a:ext cx="8610600" cy="6413746"/>
          </a:xfrm>
        </p:spPr>
        <p:txBody>
          <a:bodyPr>
            <a:noAutofit/>
          </a:bodyPr>
          <a:lstStyle/>
          <a:p>
            <a:pPr algn="l">
              <a:spcBef>
                <a:spcPts val="0"/>
              </a:spcBef>
            </a:pPr>
            <a:r>
              <a:rPr lang="en-US" sz="1400" b="1" dirty="0">
                <a:solidFill>
                  <a:schemeClr val="tx1"/>
                </a:solidFill>
              </a:rPr>
              <a:t>Continuing Education Information</a:t>
            </a:r>
          </a:p>
          <a:p>
            <a:pPr algn="l">
              <a:spcBef>
                <a:spcPts val="0"/>
              </a:spcBef>
            </a:pPr>
            <a:endParaRPr lang="en-US" sz="1200" b="1" u="sng" dirty="0">
              <a:solidFill>
                <a:schemeClr val="tx1"/>
              </a:solidFill>
            </a:endParaRPr>
          </a:p>
          <a:p>
            <a:pPr algn="l">
              <a:spcBef>
                <a:spcPts val="0"/>
              </a:spcBef>
            </a:pPr>
            <a:r>
              <a:rPr lang="en-US" sz="1050" b="1" u="sng" dirty="0">
                <a:solidFill>
                  <a:schemeClr val="tx1"/>
                </a:solidFill>
              </a:rPr>
              <a:t>Accreditation Statement:</a:t>
            </a:r>
          </a:p>
          <a:p>
            <a:pPr algn="l">
              <a:spcBef>
                <a:spcPts val="0"/>
              </a:spcBef>
            </a:pPr>
            <a:r>
              <a:rPr lang="en-US" sz="1050" dirty="0">
                <a:solidFill>
                  <a:schemeClr val="tx1"/>
                </a:solidFill>
                <a:latin typeface="Calibri" panose="020F0502020204030204" pitchFamily="34" charset="0"/>
                <a:cs typeface="Calibri" panose="020F0502020204030204" pitchFamily="34" charset="0"/>
              </a:rPr>
              <a:t>In support of improving patient care, the University of Pittsburgh is jointly accredited by the Accreditation Council for Continuing Medical Education (ACCME), the Accreditation Council for Pharmacy Education (ACPE), and the American Nurses Credentialing Center (ANCC), to provide continuing education for the healthcare team. </a:t>
            </a:r>
          </a:p>
          <a:p>
            <a:pPr algn="l">
              <a:spcBef>
                <a:spcPts val="0"/>
              </a:spcBef>
            </a:pPr>
            <a:endParaRPr lang="en-US" sz="1050" dirty="0">
              <a:solidFill>
                <a:schemeClr val="tx1"/>
              </a:solidFill>
              <a:latin typeface="Calibri" panose="020F0502020204030204" pitchFamily="34" charset="0"/>
              <a:cs typeface="Calibri" panose="020F0502020204030204" pitchFamily="34" charset="0"/>
            </a:endParaRPr>
          </a:p>
          <a:p>
            <a:pPr algn="l">
              <a:spcBef>
                <a:spcPts val="0"/>
              </a:spcBef>
            </a:pPr>
            <a:r>
              <a:rPr lang="en-US" sz="1050" b="1" u="sng" dirty="0">
                <a:solidFill>
                  <a:schemeClr val="tx1"/>
                </a:solidFill>
              </a:rPr>
              <a:t>Physician (CME)</a:t>
            </a:r>
          </a:p>
          <a:p>
            <a:pPr algn="l">
              <a:spcBef>
                <a:spcPts val="0"/>
              </a:spcBef>
            </a:pPr>
            <a:r>
              <a:rPr lang="en-US" sz="1050" dirty="0">
                <a:solidFill>
                  <a:schemeClr val="tx1"/>
                </a:solidFill>
              </a:rPr>
              <a:t>The University of Pittsburgh School designates this live activity for a maximum of 1.0 AMA PRA Category 1 Credits™. Physicians should claim only the credit commensurate with the extent of their participation in the activity.</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Nursing (CNE)</a:t>
            </a:r>
          </a:p>
          <a:p>
            <a:pPr algn="l">
              <a:spcBef>
                <a:spcPts val="0"/>
              </a:spcBef>
            </a:pPr>
            <a:r>
              <a:rPr lang="en-US" sz="1050" dirty="0">
                <a:solidFill>
                  <a:schemeClr val="tx1"/>
                </a:solidFill>
              </a:rPr>
              <a:t>The maximum number of hours awarded for this Continuing Nursing Education activity is 1.0 contact hours.</a:t>
            </a: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Social Work (ASWB) </a:t>
            </a:r>
            <a:br>
              <a:rPr lang="en-US" sz="1050" dirty="0"/>
            </a:br>
            <a:r>
              <a:rPr lang="en-US" sz="1050" dirty="0">
                <a:solidFill>
                  <a:schemeClr val="tx1"/>
                </a:solidFill>
              </a:rPr>
              <a:t>As a Jointly Accredited Organization, University of Pittsburgh is approved to offer social work continuing education by the Association of Social Work Boards (ASWB) Approved Continuing Education (ACE) program. Organizations, not individual courses, are approved under this program. State and provincial regulatory boards have the final authority to determine whether an individual course may be accepted for continuing education credit. University of Pittsburgh maintains responsibility for this course. Social workers completing this course receive 1.0 continuing education credits. </a:t>
            </a:r>
          </a:p>
          <a:p>
            <a:pPr algn="l">
              <a:spcBef>
                <a:spcPts val="0"/>
              </a:spcBef>
            </a:pPr>
            <a:endParaRPr lang="en-US" sz="1050" dirty="0">
              <a:solidFill>
                <a:schemeClr val="tx1"/>
              </a:solidFill>
            </a:endParaRPr>
          </a:p>
          <a:p>
            <a:pPr algn="l">
              <a:spcBef>
                <a:spcPts val="0"/>
              </a:spcBef>
            </a:pPr>
            <a:r>
              <a:rPr lang="en-US" sz="1050" b="1" u="sng" dirty="0">
                <a:solidFill>
                  <a:schemeClr val="tx1"/>
                </a:solidFill>
              </a:rPr>
              <a:t>Psychologist (APA)</a:t>
            </a:r>
          </a:p>
          <a:p>
            <a:pPr algn="l">
              <a:spcBef>
                <a:spcPts val="0"/>
              </a:spcBef>
            </a:pPr>
            <a:r>
              <a:rPr lang="en-US" sz="1050" dirty="0">
                <a:solidFill>
                  <a:schemeClr val="tx1"/>
                </a:solidFill>
              </a:rPr>
              <a:t>Continuing Education (CE) credits for psychologists are provided through the co-sponsorship of the American Psychological Association (APA) Office of Continuing Education in Psychology (CEP). The APA CEP Office maintains responsibility for the content of the programs.</a:t>
            </a:r>
          </a:p>
          <a:p>
            <a:pPr marR="0" algn="l">
              <a:lnSpc>
                <a:spcPct val="107000"/>
              </a:lnSpc>
              <a:spcBef>
                <a:spcPts val="0"/>
              </a:spcBef>
            </a:pPr>
            <a:endParaRPr lang="en-US" sz="1050" b="1" u="sng" dirty="0">
              <a:solidFill>
                <a:schemeClr val="tx1"/>
              </a:solidFill>
            </a:endParaRPr>
          </a:p>
          <a:p>
            <a:pPr algn="l">
              <a:spcBef>
                <a:spcPts val="0"/>
              </a:spcBef>
            </a:pPr>
            <a:r>
              <a:rPr lang="en-US" sz="1050" b="1" u="sng" dirty="0">
                <a:solidFill>
                  <a:schemeClr val="tx1"/>
                </a:solidFill>
              </a:rPr>
              <a:t>Other health care professionals: </a:t>
            </a:r>
          </a:p>
          <a:p>
            <a:pPr algn="l">
              <a:spcBef>
                <a:spcPts val="0"/>
              </a:spcBef>
            </a:pPr>
            <a:r>
              <a:rPr lang="en-US" sz="1050" dirty="0">
                <a:solidFill>
                  <a:schemeClr val="tx1"/>
                </a:solidFill>
              </a:rPr>
              <a:t>Other health care professionals will receive a certificate of attendance confirming the number of contact hours commensurate with the extent of participation in this activity.  </a:t>
            </a:r>
            <a:endParaRPr lang="en-US" sz="1050" b="1" u="sng" dirty="0">
              <a:solidFill>
                <a:schemeClr val="tx1"/>
              </a:solidFill>
            </a:endParaRPr>
          </a:p>
          <a:p>
            <a:pPr algn="l">
              <a:spcBef>
                <a:spcPts val="0"/>
              </a:spcBef>
            </a:pPr>
            <a:endParaRPr lang="en-US" sz="1050" b="1" u="sng" dirty="0">
              <a:solidFill>
                <a:schemeClr val="tx1"/>
              </a:solidFill>
            </a:endParaRPr>
          </a:p>
          <a:p>
            <a:pPr algn="l">
              <a:spcBef>
                <a:spcPts val="0"/>
              </a:spcBef>
            </a:pPr>
            <a:r>
              <a:rPr lang="en-US" sz="1050" b="1" u="sng" dirty="0">
                <a:solidFill>
                  <a:schemeClr val="tx1"/>
                </a:solidFill>
              </a:rPr>
              <a:t>Conflict of Interest Disclosure</a:t>
            </a:r>
            <a:r>
              <a:rPr lang="en-US" sz="1050" b="1" dirty="0">
                <a:solidFill>
                  <a:schemeClr val="tx1"/>
                </a:solidFill>
              </a:rPr>
              <a:t>:</a:t>
            </a:r>
            <a:endParaRPr lang="en-US" sz="1050" dirty="0">
              <a:solidFill>
                <a:schemeClr val="tx1"/>
              </a:solidFill>
            </a:endParaRPr>
          </a:p>
          <a:p>
            <a:pPr algn="l">
              <a:spcBef>
                <a:spcPts val="0"/>
              </a:spcBef>
            </a:pPr>
            <a:r>
              <a:rPr lang="en-US" sz="1050" dirty="0">
                <a:solidFill>
                  <a:schemeClr val="tx1"/>
                </a:solidFill>
              </a:rPr>
              <a:t>No planners, members of the planning committee, speakers, presenters, authors, content reviewers and/or anyone else in a position to control the content of this education activity have relevant financial relationships to disclose</a:t>
            </a:r>
            <a:r>
              <a:rPr lang="en-US" sz="1050" dirty="0"/>
              <a:t>. </a:t>
            </a:r>
          </a:p>
          <a:p>
            <a:pPr algn="l">
              <a:spcBef>
                <a:spcPts val="0"/>
              </a:spcBef>
            </a:pPr>
            <a:endParaRPr lang="en-US" sz="1050" dirty="0"/>
          </a:p>
          <a:p>
            <a:pPr marL="0" marR="0" lvl="0" indent="0" algn="l" defTabSz="914400" rtl="0" eaLnBrk="0" fontAlgn="base" latinLnBrk="0" hangingPunct="0">
              <a:lnSpc>
                <a:spcPct val="100000"/>
              </a:lnSpc>
              <a:spcBef>
                <a:spcPct val="0"/>
              </a:spcBef>
              <a:spcAft>
                <a:spcPct val="0"/>
              </a:spcAft>
              <a:buClrTx/>
              <a:buSzTx/>
              <a:tabLst/>
            </a:pPr>
            <a:r>
              <a:rPr lang="en-US" altLang="en-US" sz="1050" b="1" u="sng" dirty="0">
                <a:solidFill>
                  <a:schemeClr val="tx1"/>
                </a:solidFill>
              </a:rPr>
              <a:t>Disclaimer Statement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50" b="0" i="0" u="none" strike="noStrike" cap="none" normalizeH="0" baseline="0" dirty="0">
                <a:ln>
                  <a:noFill/>
                </a:ln>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The information presented at this CME program represents the views and opinions of the individual presenters, and does not constitute the opinion or endorsement of, or promotion by, the UPMC Center for Continuing Education in the Health Sciences, UPMC / University of Pittsburgh Medical Center or Affiliates and University of Pittsburgh School of Medicine.  Reasonable efforts have been taken intending for educational subject matter to be presented in a balanced, unbiased fashion and in compliance with regulatory requirements. However, each program attendee must always use his/her own personal and professional judgment when considering further application of this information, particularly as it may relate to patient diagnostic or treatment decisions including, without limitation, FDA-approved uses and any off-label uses.</a:t>
            </a:r>
            <a:endParaRPr kumimoji="0" lang="en-US" altLang="en-US" sz="105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endParaRPr>
          </a:p>
          <a:p>
            <a:pPr algn="l"/>
            <a:endParaRPr lang="en-US" sz="1900" dirty="0"/>
          </a:p>
          <a:p>
            <a:pPr algn="l"/>
            <a:endParaRPr lang="en-US" sz="1900"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4625</TotalTime>
  <Words>475</Words>
  <Application>Microsoft Office PowerPoint</Application>
  <PresentationFormat>On-screen Show (4:3)</PresentationFormat>
  <Paragraphs>25</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UPMC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of Course: Course Director: (Name – Degree) Disclosure of Course Director:</dc:title>
  <dc:creator>listel</dc:creator>
  <cp:lastModifiedBy>Larson, Vanessa</cp:lastModifiedBy>
  <cp:revision>58</cp:revision>
  <dcterms:created xsi:type="dcterms:W3CDTF">2010-08-03T12:49:34Z</dcterms:created>
  <dcterms:modified xsi:type="dcterms:W3CDTF">2024-08-07T17:03:44Z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e4b1be8-281e-475d-98b0-21c3457e5a46_Enabled">
    <vt:lpwstr>true</vt:lpwstr>
  </property>
  <property fmtid="{D5CDD505-2E9C-101B-9397-08002B2CF9AE}" pid="3" name="MSIP_Label_5e4b1be8-281e-475d-98b0-21c3457e5a46_SetDate">
    <vt:lpwstr>2022-11-28T17:55:22Z</vt:lpwstr>
  </property>
  <property fmtid="{D5CDD505-2E9C-101B-9397-08002B2CF9AE}" pid="4" name="MSIP_Label_5e4b1be8-281e-475d-98b0-21c3457e5a46_Method">
    <vt:lpwstr>Standard</vt:lpwstr>
  </property>
  <property fmtid="{D5CDD505-2E9C-101B-9397-08002B2CF9AE}" pid="5" name="MSIP_Label_5e4b1be8-281e-475d-98b0-21c3457e5a46_Name">
    <vt:lpwstr>Public</vt:lpwstr>
  </property>
  <property fmtid="{D5CDD505-2E9C-101B-9397-08002B2CF9AE}" pid="6" name="MSIP_Label_5e4b1be8-281e-475d-98b0-21c3457e5a46_SiteId">
    <vt:lpwstr>8b3dd73e-4e72-4679-b191-56da1588712b</vt:lpwstr>
  </property>
  <property fmtid="{D5CDD505-2E9C-101B-9397-08002B2CF9AE}" pid="7" name="MSIP_Label_5e4b1be8-281e-475d-98b0-21c3457e5a46_ActionId">
    <vt:lpwstr>cff884e8-45e7-49eb-a4df-e7bdb612246e</vt:lpwstr>
  </property>
  <property fmtid="{D5CDD505-2E9C-101B-9397-08002B2CF9AE}" pid="8" name="MSIP_Label_5e4b1be8-281e-475d-98b0-21c3457e5a46_ContentBits">
    <vt:lpwstr>0</vt:lpwstr>
  </property>
</Properties>
</file>