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7" r:id="rId2"/>
  </p:sldMasterIdLst>
  <p:notesMasterIdLst>
    <p:notesMasterId r:id="rId11"/>
  </p:notesMasterIdLst>
  <p:handoutMasterIdLst>
    <p:handoutMasterId r:id="rId12"/>
  </p:handoutMasterIdLst>
  <p:sldIdLst>
    <p:sldId id="258" r:id="rId3"/>
    <p:sldId id="473" r:id="rId4"/>
    <p:sldId id="465" r:id="rId5"/>
    <p:sldId id="466" r:id="rId6"/>
    <p:sldId id="467" r:id="rId7"/>
    <p:sldId id="468" r:id="rId8"/>
    <p:sldId id="469" r:id="rId9"/>
    <p:sldId id="471"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712C6B"/>
    <a:srgbClr val="F6914C"/>
    <a:srgbClr val="DBCFDE"/>
    <a:srgbClr val="EEE8EF"/>
    <a:srgbClr val="D2E1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84419" autoAdjust="0"/>
  </p:normalViewPr>
  <p:slideViewPr>
    <p:cSldViewPr snapToGrid="0">
      <p:cViewPr varScale="1">
        <p:scale>
          <a:sx n="93" d="100"/>
          <a:sy n="93" d="100"/>
        </p:scale>
        <p:origin x="1236"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9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1D6FC7B-725A-4C16-ACFB-5FAE0A0D88E9}" type="datetimeFigureOut">
              <a:rPr lang="en-US" smtClean="0"/>
              <a:t>9/6/2024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667D3BB-E355-48AE-9CB0-2D3770CEEC57}" type="slidenum">
              <a:rPr lang="en-US" smtClean="0"/>
              <a:t>‹#›</a:t>
            </a:fld>
            <a:endParaRPr lang="en-US" dirty="0"/>
          </a:p>
        </p:txBody>
      </p:sp>
    </p:spTree>
    <p:extLst>
      <p:ext uri="{BB962C8B-B14F-4D97-AF65-F5344CB8AC3E}">
        <p14:creationId xmlns:p14="http://schemas.microsoft.com/office/powerpoint/2010/main" val="1944869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E649E7D2-940B-400D-ACB4-8E0E76D8CFBF}" type="datetimeFigureOut">
              <a:rPr lang="en-US" smtClean="0"/>
              <a:t>9/6/2024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70"/>
            <a:ext cx="3037840" cy="466433"/>
          </a:xfrm>
          <a:prstGeom prst="rect">
            <a:avLst/>
          </a:prstGeom>
        </p:spPr>
        <p:txBody>
          <a:bodyPr vert="horz" lIns="91440" tIns="45720" rIns="91440" bIns="45720" rtlCol="0" anchor="b"/>
          <a:lstStyle>
            <a:lvl1pPr algn="r">
              <a:defRPr sz="1200"/>
            </a:lvl1pPr>
          </a:lstStyle>
          <a:p>
            <a:fld id="{F0DED5E8-C5DD-43B2-B07F-C45395959BF6}" type="slidenum">
              <a:rPr lang="en-US" smtClean="0"/>
              <a:t>‹#›</a:t>
            </a:fld>
            <a:endParaRPr lang="en-US" dirty="0"/>
          </a:p>
        </p:txBody>
      </p:sp>
    </p:spTree>
    <p:extLst>
      <p:ext uri="{BB962C8B-B14F-4D97-AF65-F5344CB8AC3E}">
        <p14:creationId xmlns:p14="http://schemas.microsoft.com/office/powerpoint/2010/main" val="3349967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Whitney Medium"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79134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4147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3149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DA5FDA7-9DC2-4522-8923-27275FEECD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25336" y="6427635"/>
            <a:ext cx="2545304" cy="292210"/>
          </a:xfrm>
          <a:prstGeom prst="rect">
            <a:avLst/>
          </a:prstGeom>
        </p:spPr>
      </p:pic>
    </p:spTree>
    <p:extLst>
      <p:ext uri="{BB962C8B-B14F-4D97-AF65-F5344CB8AC3E}">
        <p14:creationId xmlns:p14="http://schemas.microsoft.com/office/powerpoint/2010/main" val="58793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Slide Number Placeholder 6"/>
          <p:cNvSpPr>
            <a:spLocks noGrp="1"/>
          </p:cNvSpPr>
          <p:nvPr>
            <p:ph type="sldNum" sz="quarter" idx="4"/>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1003262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46" y="629"/>
            <a:ext cx="12186153" cy="6856743"/>
          </a:xfrm>
          <a:prstGeom prst="rect">
            <a:avLst/>
          </a:prstGeom>
        </p:spPr>
      </p:pic>
      <p:sp>
        <p:nvSpPr>
          <p:cNvPr id="11" name="Title 10"/>
          <p:cNvSpPr>
            <a:spLocks noGrp="1"/>
          </p:cNvSpPr>
          <p:nvPr>
            <p:ph type="title" hasCustomPrompt="1"/>
          </p:nvPr>
        </p:nvSpPr>
        <p:spPr>
          <a:xfrm>
            <a:off x="609600" y="3505200"/>
            <a:ext cx="10972800" cy="1143000"/>
          </a:xfrm>
          <a:prstGeom prst="rect">
            <a:avLst/>
          </a:prstGeom>
        </p:spPr>
        <p:txBody>
          <a:bodyPr vert="horz"/>
          <a:lstStyle>
            <a:lvl1pPr>
              <a:defRPr sz="4267" b="1"/>
            </a:lvl1pPr>
          </a:lstStyle>
          <a:p>
            <a:r>
              <a:rPr lang="en-US" dirty="0"/>
              <a:t>CLICK TO EDIT MASTER TITLE STYLE</a:t>
            </a:r>
          </a:p>
        </p:txBody>
      </p:sp>
      <p:sp>
        <p:nvSpPr>
          <p:cNvPr id="16" name="Subtitle 2"/>
          <p:cNvSpPr>
            <a:spLocks noGrp="1"/>
          </p:cNvSpPr>
          <p:nvPr>
            <p:ph type="subTitle" idx="1"/>
          </p:nvPr>
        </p:nvSpPr>
        <p:spPr>
          <a:xfrm>
            <a:off x="1828800" y="4648200"/>
            <a:ext cx="8534400" cy="990600"/>
          </a:xfrm>
          <a:prstGeom prst="rect">
            <a:avLst/>
          </a:prstGeom>
        </p:spPr>
        <p:txBody>
          <a:bodyPr/>
          <a:lstStyle>
            <a:lvl1pPr marL="0" indent="0" algn="ctr">
              <a:buNone/>
              <a:defRPr sz="3200">
                <a:solidFill>
                  <a:schemeClr val="tx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581309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9" y="2029"/>
            <a:ext cx="12181172" cy="6853939"/>
          </a:xfrm>
          <a:prstGeom prst="rect">
            <a:avLst/>
          </a:prstGeom>
        </p:spPr>
      </p:pic>
      <p:sp>
        <p:nvSpPr>
          <p:cNvPr id="6" name="Title 10"/>
          <p:cNvSpPr>
            <a:spLocks noGrp="1"/>
          </p:cNvSpPr>
          <p:nvPr>
            <p:ph type="title" hasCustomPrompt="1"/>
          </p:nvPr>
        </p:nvSpPr>
        <p:spPr>
          <a:xfrm>
            <a:off x="609600" y="3505200"/>
            <a:ext cx="10972800" cy="1143000"/>
          </a:xfrm>
          <a:prstGeom prst="rect">
            <a:avLst/>
          </a:prstGeom>
        </p:spPr>
        <p:txBody>
          <a:bodyPr vert="horz"/>
          <a:lstStyle>
            <a:lvl1pPr>
              <a:defRPr sz="4267" b="1">
                <a:solidFill>
                  <a:schemeClr val="bg1"/>
                </a:solidFill>
              </a:defRPr>
            </a:lvl1pPr>
          </a:lstStyle>
          <a:p>
            <a:r>
              <a:rPr lang="en-US" dirty="0"/>
              <a:t>CLICK TO EDIT MASTER TITLE STYLE</a:t>
            </a:r>
          </a:p>
        </p:txBody>
      </p:sp>
      <p:sp>
        <p:nvSpPr>
          <p:cNvPr id="8" name="Subtitle 2"/>
          <p:cNvSpPr>
            <a:spLocks noGrp="1"/>
          </p:cNvSpPr>
          <p:nvPr>
            <p:ph type="subTitle" idx="1"/>
          </p:nvPr>
        </p:nvSpPr>
        <p:spPr>
          <a:xfrm>
            <a:off x="1828800" y="4648200"/>
            <a:ext cx="8534400" cy="990600"/>
          </a:xfrm>
          <a:prstGeom prst="rect">
            <a:avLst/>
          </a:prstGeom>
        </p:spPr>
        <p:txBody>
          <a:bodyPr/>
          <a:lstStyle>
            <a:lvl1pPr marL="0" indent="0" algn="ctr">
              <a:buNone/>
              <a:defRPr sz="3200">
                <a:solidFill>
                  <a:schemeClr val="bg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96404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3719771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950084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Content Placeholder 2"/>
          <p:cNvSpPr>
            <a:spLocks noGrp="1"/>
          </p:cNvSpPr>
          <p:nvPr>
            <p:ph sz="half" idx="1"/>
          </p:nvPr>
        </p:nvSpPr>
        <p:spPr>
          <a:xfrm>
            <a:off x="609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10719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chemeClr val="bg1"/>
        </a:soli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Content Placeholder 2"/>
          <p:cNvSpPr>
            <a:spLocks noGrp="1"/>
          </p:cNvSpPr>
          <p:nvPr>
            <p:ph sz="half" idx="1"/>
          </p:nvPr>
        </p:nvSpPr>
        <p:spPr>
          <a:xfrm>
            <a:off x="609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936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731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22723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2_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30524079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1_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588378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Corbel"/>
                <a:cs typeface="Corbel"/>
              </a:defRPr>
            </a:lvl1pPr>
          </a:lstStyle>
          <a:p>
            <a:r>
              <a:rPr lang="en-US" dirty="0"/>
              <a:t>CLICK TO EDIT MASTER TITLE STYLE</a:t>
            </a:r>
          </a:p>
        </p:txBody>
      </p:sp>
      <p:sp>
        <p:nvSpPr>
          <p:cNvPr id="5" name="Slide Number Placeholder 4"/>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481881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Corbel"/>
                <a:cs typeface="Corbel"/>
              </a:defRPr>
            </a:lvl1pPr>
          </a:lstStyle>
          <a:p>
            <a:r>
              <a:rPr lang="en-US" dirty="0"/>
              <a:t>CLICK TO EDIT MASTER TITLE STYLE</a:t>
            </a:r>
          </a:p>
        </p:txBody>
      </p:sp>
      <p:sp>
        <p:nvSpPr>
          <p:cNvPr id="5" name="Slide Number Placeholder 4"/>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0196091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prstGeom prst="rect">
            <a:avLst/>
          </a:prstGeo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3839480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1_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prstGeom prst="rect">
            <a:avLst/>
          </a:prstGeo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24041729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39473475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1519551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vert="horz"/>
          <a:lstStyle/>
          <a:p>
            <a:r>
              <a:rPr lang="en-US"/>
              <a:t>Click to edit Master title style</a:t>
            </a:r>
          </a:p>
        </p:txBody>
      </p:sp>
      <p:sp>
        <p:nvSpPr>
          <p:cNvPr id="3" name="Slide Number Placeholder 2"/>
          <p:cNvSpPr>
            <a:spLocks noGrp="1"/>
          </p:cNvSpPr>
          <p:nvPr>
            <p:ph type="sldNum" sz="quarter" idx="10"/>
          </p:nvPr>
        </p:nvSpPr>
        <p:spPr>
          <a:xfrm>
            <a:off x="334833" y="6356351"/>
            <a:ext cx="2844800" cy="365125"/>
          </a:xfrm>
          <a:prstGeom prst="rect">
            <a:avLst/>
          </a:prstGeom>
        </p:spPr>
        <p:txBody>
          <a:bodyPr/>
          <a:lstStyle/>
          <a:p>
            <a:fld id="{8A38FAF8-786F-7C4F-9F1B-B820815ED72A}" type="slidenum">
              <a:rPr lang="en-US" smtClean="0"/>
              <a:pPr/>
              <a:t>‹#›</a:t>
            </a:fld>
            <a:endParaRPr lang="en-US" dirty="0"/>
          </a:p>
        </p:txBody>
      </p:sp>
    </p:spTree>
    <p:extLst>
      <p:ext uri="{BB962C8B-B14F-4D97-AF65-F5344CB8AC3E}">
        <p14:creationId xmlns:p14="http://schemas.microsoft.com/office/powerpoint/2010/main" val="357185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latin typeface="Whitney Medium"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7963818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vert="horz"/>
          <a:lstStyle/>
          <a:p>
            <a:r>
              <a:rPr lang="en-US"/>
              <a:t>Click to edit Master title style</a:t>
            </a:r>
          </a:p>
        </p:txBody>
      </p:sp>
      <p:sp>
        <p:nvSpPr>
          <p:cNvPr id="3" name="Slide Number Placeholder 2"/>
          <p:cNvSpPr>
            <a:spLocks noGrp="1"/>
          </p:cNvSpPr>
          <p:nvPr>
            <p:ph type="sldNum" sz="quarter" idx="10"/>
          </p:nvPr>
        </p:nvSpPr>
        <p:spPr>
          <a:xfrm>
            <a:off x="334833" y="6356351"/>
            <a:ext cx="2844800" cy="365125"/>
          </a:xfrm>
          <a:prstGeom prst="rect">
            <a:avLst/>
          </a:prstGeom>
        </p:spPr>
        <p:txBody>
          <a:bodyPr/>
          <a:lstStyle/>
          <a:p>
            <a:fld id="{8A38FAF8-786F-7C4F-9F1B-B820815ED72A}" type="slidenum">
              <a:rPr lang="en-US" smtClean="0"/>
              <a:pPr/>
              <a:t>‹#›</a:t>
            </a:fld>
            <a:endParaRPr lang="en-US" dirty="0"/>
          </a:p>
        </p:txBody>
      </p:sp>
    </p:spTree>
    <p:extLst>
      <p:ext uri="{BB962C8B-B14F-4D97-AF65-F5344CB8AC3E}">
        <p14:creationId xmlns:p14="http://schemas.microsoft.com/office/powerpoint/2010/main" val="21032207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Whitney Medium"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349400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338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0">
                <a:latin typeface="Gotham"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0">
                <a:latin typeface="Gotham"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473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06147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222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0" y="1435100"/>
            <a:ext cx="40116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528467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188" y="5367338"/>
            <a:ext cx="73152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32128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21" Type="http://schemas.openxmlformats.org/officeDocument/2006/relationships/image" Target="../media/image2.jpg"/><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EE90D43-5266-48EF-A36F-3E11408D31AF}"/>
              </a:ext>
            </a:extLst>
          </p:cNvPr>
          <p:cNvSpPr/>
          <p:nvPr userDrawn="1"/>
        </p:nvSpPr>
        <p:spPr>
          <a:xfrm>
            <a:off x="0" y="6281530"/>
            <a:ext cx="12192000" cy="576470"/>
          </a:xfrm>
          <a:prstGeom prst="rect">
            <a:avLst/>
          </a:prstGeom>
          <a:solidFill>
            <a:srgbClr val="712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15864F7A-181D-482D-BF1D-4CAE1750CA8A}"/>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325336" y="6427635"/>
            <a:ext cx="2545304" cy="29221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txBox="1">
            <a:spLocks/>
          </p:cNvSpPr>
          <p:nvPr/>
        </p:nvSpPr>
        <p:spPr>
          <a:xfrm>
            <a:off x="273332" y="6391177"/>
            <a:ext cx="1320800" cy="365125"/>
          </a:xfrm>
          <a:prstGeom prst="rect">
            <a:avLst/>
          </a:prstGeom>
        </p:spPr>
        <p:txBody>
          <a:bodyPr/>
          <a:lstStyle>
            <a:defPPr>
              <a:defRPr lang="en-US"/>
            </a:defPPr>
            <a:lvl1pPr marL="0" algn="l" defTabSz="914400" rtl="0" eaLnBrk="1" latinLnBrk="0" hangingPunct="1">
              <a:defRPr sz="1800" kern="1200">
                <a:solidFill>
                  <a:schemeClr val="tx1"/>
                </a:solidFill>
                <a:latin typeface="Whitney Light"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DCDF50-F893-4765-9CA8-BAF0C2CDEC97}" type="slidenum">
              <a:rPr lang="en-US" sz="1400" smtClean="0">
                <a:solidFill>
                  <a:schemeClr val="bg1"/>
                </a:solidFill>
              </a:rPr>
              <a:pPr/>
              <a:t>‹#›</a:t>
            </a:fld>
            <a:endParaRPr lang="en-US" sz="1400" dirty="0">
              <a:solidFill>
                <a:schemeClr val="bg1"/>
              </a:solidFill>
            </a:endParaRPr>
          </a:p>
        </p:txBody>
      </p:sp>
    </p:spTree>
    <p:extLst>
      <p:ext uri="{BB962C8B-B14F-4D97-AF65-F5344CB8AC3E}">
        <p14:creationId xmlns:p14="http://schemas.microsoft.com/office/powerpoint/2010/main" val="3069567863"/>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xStyles>
    <p:titleStyle>
      <a:lvl1pPr algn="ctr" defTabSz="914400" rtl="0" eaLnBrk="1" latinLnBrk="0" hangingPunct="1">
        <a:spcBef>
          <a:spcPct val="0"/>
        </a:spcBef>
        <a:buNone/>
        <a:defRPr sz="4400" kern="1200">
          <a:solidFill>
            <a:schemeClr val="tx1"/>
          </a:solidFill>
          <a:latin typeface="Gotham Black" pitchFamily="50"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Whitney Book" pitchFamily="50"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Whitney Book" pitchFamily="50"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Whitney Book" pitchFamily="50"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Whitney Book" pitchFamily="50"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Whitney Book" pitchFamily="50"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21"/>
          <a:srcRect/>
          <a:stretch>
            <a:fillRect/>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341223" y="6356351"/>
            <a:ext cx="2844800" cy="366183"/>
          </a:xfrm>
          <a:prstGeom prst="rect">
            <a:avLst/>
          </a:prstGeom>
        </p:spPr>
        <p:txBody>
          <a:bodyPr vert="horz" lIns="91440" tIns="45720" rIns="91440" bIns="45720" rtlCol="0" anchor="ctr"/>
          <a:lstStyle>
            <a:lvl1pPr algn="l">
              <a:defRPr sz="1600">
                <a:solidFill>
                  <a:schemeClr val="tx1"/>
                </a:solidFill>
              </a:defRPr>
            </a:lvl1pPr>
          </a:lstStyle>
          <a:p>
            <a:fld id="{23088ACA-6532-5B47-9D60-7AF590FE3009}" type="slidenum">
              <a:rPr lang="en-US" smtClean="0"/>
              <a:pPr/>
              <a:t>‹#›</a:t>
            </a:fld>
            <a:endParaRPr lang="en-US" dirty="0"/>
          </a:p>
        </p:txBody>
      </p:sp>
    </p:spTree>
    <p:extLst>
      <p:ext uri="{BB962C8B-B14F-4D97-AF65-F5344CB8AC3E}">
        <p14:creationId xmlns:p14="http://schemas.microsoft.com/office/powerpoint/2010/main" val="156227185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 id="2147483686" r:id="rId19"/>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hyperlink" Target="http://cce.upmc.com/"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Neonatal Post-op Pain Management</a:t>
            </a:r>
          </a:p>
        </p:txBody>
      </p:sp>
      <p:sp>
        <p:nvSpPr>
          <p:cNvPr id="4" name="Subtitle 3"/>
          <p:cNvSpPr>
            <a:spLocks noGrp="1"/>
          </p:cNvSpPr>
          <p:nvPr>
            <p:ph type="subTitle" idx="1"/>
          </p:nvPr>
        </p:nvSpPr>
        <p:spPr>
          <a:xfrm>
            <a:off x="1700980" y="4111060"/>
            <a:ext cx="8534400" cy="1752600"/>
          </a:xfrm>
        </p:spPr>
        <p:txBody>
          <a:bodyPr/>
          <a:lstStyle/>
          <a:p>
            <a:r>
              <a:rPr lang="en-US" sz="2800" dirty="0"/>
              <a:t>Lindsey Stramara, PharmD, BCPPS</a:t>
            </a:r>
          </a:p>
          <a:p>
            <a:r>
              <a:rPr lang="en-US" sz="2800" dirty="0"/>
              <a:t>Pediatric Clinical Pharmacist Specialist</a:t>
            </a:r>
          </a:p>
          <a:p>
            <a:r>
              <a:rPr lang="en-US" sz="2800" dirty="0"/>
              <a:t>11/19/2024</a:t>
            </a:r>
          </a:p>
        </p:txBody>
      </p:sp>
    </p:spTree>
    <p:extLst>
      <p:ext uri="{BB962C8B-B14F-4D97-AF65-F5344CB8AC3E}">
        <p14:creationId xmlns:p14="http://schemas.microsoft.com/office/powerpoint/2010/main" val="97066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Disclosures: Meeting Recording</a:t>
            </a:r>
          </a:p>
        </p:txBody>
      </p:sp>
      <p:sp>
        <p:nvSpPr>
          <p:cNvPr id="5" name="Content Placeholder 4"/>
          <p:cNvSpPr>
            <a:spLocks noGrp="1"/>
          </p:cNvSpPr>
          <p:nvPr>
            <p:ph idx="1"/>
          </p:nvPr>
        </p:nvSpPr>
        <p:spPr/>
        <p:txBody>
          <a:bodyPr>
            <a:normAutofit fontScale="62500" lnSpcReduction="20000"/>
          </a:bodyPr>
          <a:lstStyle/>
          <a:p>
            <a:r>
              <a:rPr lang="en-US"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a:t>
            </a:r>
          </a:p>
          <a:p>
            <a:r>
              <a:rPr lang="en-US" dirty="0"/>
              <a:t>By attending this meeting, you consent under the governing law to the recording. You will have no obligation to appear, speak, or participate in the meeting. You may mute your microphone and turn off your camera for the entirety of the meeting.</a:t>
            </a:r>
          </a:p>
        </p:txBody>
      </p:sp>
    </p:spTree>
    <p:extLst>
      <p:ext uri="{BB962C8B-B14F-4D97-AF65-F5344CB8AC3E}">
        <p14:creationId xmlns:p14="http://schemas.microsoft.com/office/powerpoint/2010/main" val="231645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fontScale="92500"/>
          </a:bodyPr>
          <a:lstStyle/>
          <a:p>
            <a:pPr marL="228600" marR="0">
              <a:spcBef>
                <a:spcPts val="525"/>
              </a:spcBef>
              <a:spcAft>
                <a:spcPts val="525"/>
              </a:spcAft>
            </a:pPr>
            <a:r>
              <a:rPr lang="en-US" sz="2400" dirty="0">
                <a:effectLst/>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marL="228600" marR="0">
              <a:lnSpc>
                <a:spcPct val="100000"/>
              </a:lnSpc>
              <a:spcBef>
                <a:spcPts val="525"/>
              </a:spcBef>
              <a:spcAft>
                <a:spcPts val="525"/>
              </a:spcAft>
            </a:pPr>
            <a:r>
              <a:rPr lang="en-US" sz="2400" dirty="0">
                <a:effectLst/>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2400" dirty="0">
                <a:effectLst/>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2400" dirty="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2400" dirty="0">
                <a:effectLst/>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110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514350" marR="0" indent="-285750">
              <a:spcBef>
                <a:spcPts val="525"/>
              </a:spcBef>
              <a:spcAft>
                <a:spcPts val="525"/>
              </a:spcAft>
              <a:buFont typeface="Arial" panose="020B0604020202020204" pitchFamily="34" charset="0"/>
              <a:buChar char="•"/>
            </a:pPr>
            <a:r>
              <a:rPr lang="en-US" sz="2800" dirty="0">
                <a:effectLst/>
                <a:ea typeface="Times New Roman" panose="02020603050405020304" pitchFamily="18" charset="0"/>
                <a:cs typeface="Times New Roman" panose="02020603050405020304" pitchFamily="18" charset="0"/>
              </a:rPr>
              <a:t>TARGET AUDIENCE</a:t>
            </a:r>
          </a:p>
          <a:p>
            <a:pPr marL="1047736" lvl="1" indent="-285750">
              <a:spcBef>
                <a:spcPts val="525"/>
              </a:spcBef>
              <a:spcAft>
                <a:spcPts val="525"/>
              </a:spcAft>
              <a:buFont typeface="Arial" panose="020B0604020202020204" pitchFamily="34" charset="0"/>
              <a:buChar char="•"/>
            </a:pPr>
            <a:r>
              <a:rPr lang="en-US" sz="2266" dirty="0"/>
              <a:t>All inpatient pharmacists who are involved in operational and clinical components of the pharmacy including order verification and medical information support to healthcare providers</a:t>
            </a:r>
            <a:endParaRPr lang="en-US" sz="2266" dirty="0">
              <a:effectLst/>
              <a:ea typeface="Times New Roman" panose="02020603050405020304" pitchFamily="18" charset="0"/>
              <a:cs typeface="Times New Roman" panose="02020603050405020304" pitchFamily="18" charset="0"/>
            </a:endParaRPr>
          </a:p>
          <a:p>
            <a:pPr marL="514350" marR="0" indent="-285750">
              <a:spcBef>
                <a:spcPts val="525"/>
              </a:spcBef>
              <a:spcAft>
                <a:spcPts val="525"/>
              </a:spcAft>
              <a:buFont typeface="Arial" panose="020B0604020202020204" pitchFamily="34" charset="0"/>
              <a:buChar char="•"/>
            </a:pPr>
            <a:r>
              <a:rPr lang="en-US" sz="2800" dirty="0">
                <a:effectLst/>
                <a:ea typeface="Times New Roman" panose="02020603050405020304" pitchFamily="18" charset="0"/>
                <a:cs typeface="Times New Roman" panose="02020603050405020304" pitchFamily="18" charset="0"/>
              </a:rPr>
              <a:t>OBJECTIVES</a:t>
            </a:r>
          </a:p>
          <a:p>
            <a:pPr marL="1047736" lvl="1" indent="-285750">
              <a:spcBef>
                <a:spcPts val="525"/>
              </a:spcBef>
              <a:spcAft>
                <a:spcPts val="525"/>
              </a:spcAft>
              <a:buFont typeface="Arial" panose="020B0604020202020204" pitchFamily="34" charset="0"/>
              <a:buChar char="•"/>
            </a:pPr>
            <a:r>
              <a:rPr lang="en-US" sz="2266" dirty="0">
                <a:ea typeface="Times New Roman" panose="02020603050405020304" pitchFamily="18" charset="0"/>
                <a:cs typeface="Times New Roman" panose="02020603050405020304" pitchFamily="18" charset="0"/>
              </a:rPr>
              <a:t>1 </a:t>
            </a:r>
            <a:r>
              <a:rPr lang="en-US" sz="1800" dirty="0">
                <a:effectLst/>
                <a:latin typeface="Times New Roman" panose="02020603050405020304" pitchFamily="18" charset="0"/>
                <a:ea typeface="Times New Roman" panose="02020603050405020304" pitchFamily="18" charset="0"/>
              </a:rPr>
              <a:t>Describe the complexities of managing pain in neonates</a:t>
            </a:r>
            <a:endParaRPr lang="en-US" sz="2266" dirty="0">
              <a:ea typeface="Times New Roman" panose="02020603050405020304" pitchFamily="18" charset="0"/>
              <a:cs typeface="Times New Roman" panose="02020603050405020304" pitchFamily="18" charset="0"/>
            </a:endParaRPr>
          </a:p>
          <a:p>
            <a:pPr marL="1047736" lvl="1" indent="-285750">
              <a:spcBef>
                <a:spcPts val="525"/>
              </a:spcBef>
              <a:spcAft>
                <a:spcPts val="525"/>
              </a:spcAft>
              <a:buFont typeface="Arial" panose="020B0604020202020204" pitchFamily="34" charset="0"/>
              <a:buChar char="•"/>
            </a:pPr>
            <a:r>
              <a:rPr lang="en-US" sz="2266" dirty="0">
                <a:effectLst/>
                <a:ea typeface="Times New Roman" panose="02020603050405020304" pitchFamily="18" charset="0"/>
                <a:cs typeface="Times New Roman" panose="02020603050405020304" pitchFamily="18" charset="0"/>
              </a:rPr>
              <a:t>2 </a:t>
            </a:r>
            <a:r>
              <a:rPr lang="en-US" sz="1800" dirty="0">
                <a:effectLst/>
                <a:latin typeface="Times New Roman" panose="02020603050405020304" pitchFamily="18" charset="0"/>
                <a:ea typeface="Times New Roman" panose="02020603050405020304" pitchFamily="18" charset="0"/>
              </a:rPr>
              <a:t>Review the Neonatal Pain, Agitation, and Sedation Scale </a:t>
            </a:r>
            <a:endParaRPr lang="en-US" sz="2266" dirty="0">
              <a:effectLst/>
              <a:ea typeface="Times New Roman" panose="02020603050405020304" pitchFamily="18" charset="0"/>
              <a:cs typeface="Times New Roman" panose="02020603050405020304" pitchFamily="18" charset="0"/>
            </a:endParaRPr>
          </a:p>
          <a:p>
            <a:pPr marL="1047736" lvl="1" indent="-285750">
              <a:spcBef>
                <a:spcPts val="525"/>
              </a:spcBef>
              <a:spcAft>
                <a:spcPts val="525"/>
              </a:spcAft>
              <a:buFont typeface="Arial" panose="020B0604020202020204" pitchFamily="34" charset="0"/>
              <a:buChar char="•"/>
            </a:pPr>
            <a:r>
              <a:rPr lang="en-US" sz="2266" dirty="0">
                <a:ea typeface="Times New Roman" panose="02020603050405020304" pitchFamily="18" charset="0"/>
                <a:cs typeface="Times New Roman" panose="02020603050405020304" pitchFamily="18" charset="0"/>
              </a:rPr>
              <a:t>3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Compare medications used to manage post-operative pain in neonates</a:t>
            </a:r>
            <a:endParaRPr lang="en-US" sz="2266" dirty="0">
              <a:ea typeface="Times New Roman" panose="02020603050405020304" pitchFamily="18" charset="0"/>
              <a:cs typeface="Times New Roman" panose="02020603050405020304" pitchFamily="18" charset="0"/>
            </a:endParaRPr>
          </a:p>
          <a:p>
            <a:pPr marL="1047736" lvl="1" indent="-285750">
              <a:spcBef>
                <a:spcPts val="525"/>
              </a:spcBef>
              <a:spcAft>
                <a:spcPts val="525"/>
              </a:spcAft>
              <a:buFont typeface="Arial" panose="020B0604020202020204" pitchFamily="34" charset="0"/>
              <a:buChar char="•"/>
            </a:pPr>
            <a:r>
              <a:rPr lang="en-US" sz="2266" dirty="0">
                <a:effectLst/>
                <a:ea typeface="Times New Roman" panose="02020603050405020304" pitchFamily="18" charset="0"/>
                <a:cs typeface="Times New Roman" panose="02020603050405020304" pitchFamily="18" charset="0"/>
              </a:rPr>
              <a:t>4 </a:t>
            </a:r>
            <a:r>
              <a:rPr lang="en-US" sz="1800" dirty="0">
                <a:effectLst/>
                <a:latin typeface="Times New Roman" panose="02020603050405020304" pitchFamily="18" charset="0"/>
                <a:ea typeface="Times New Roman" panose="02020603050405020304" pitchFamily="18" charset="0"/>
              </a:rPr>
              <a:t>Discuss relevant literature regarding the management of pain in neonates</a:t>
            </a:r>
            <a:endParaRPr lang="en-US" sz="2266" dirty="0">
              <a:effectLst/>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2085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4183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1728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8A38FAF8-786F-7C4F-9F1B-B820815ED72A}" type="slidenum">
              <a:rPr lang="en-US" smtClean="0"/>
              <a:t>7</a:t>
            </a:fld>
            <a:endParaRPr lang="en-US" dirty="0"/>
          </a:p>
        </p:txBody>
      </p:sp>
    </p:spTree>
    <p:extLst>
      <p:ext uri="{BB962C8B-B14F-4D97-AF65-F5344CB8AC3E}">
        <p14:creationId xmlns:p14="http://schemas.microsoft.com/office/powerpoint/2010/main" val="1959342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F9FB-7BD9-4D11-BF98-BED924973DA0}"/>
              </a:ext>
            </a:extLst>
          </p:cNvPr>
          <p:cNvSpPr>
            <a:spLocks noGrp="1"/>
          </p:cNvSpPr>
          <p:nvPr>
            <p:ph type="title"/>
          </p:nvPr>
        </p:nvSpPr>
        <p:spPr>
          <a:xfrm>
            <a:off x="838200" y="85207"/>
            <a:ext cx="10515600" cy="1325563"/>
          </a:xfrm>
        </p:spPr>
        <p:txBody>
          <a:bodyPr>
            <a:normAutofit/>
          </a:bodyPr>
          <a:lstStyle/>
          <a:p>
            <a:pPr algn="ctr"/>
            <a:r>
              <a:rPr lang="en-US" sz="3600" dirty="0"/>
              <a:t>Record your Attendance by SMS Text</a:t>
            </a:r>
          </a:p>
        </p:txBody>
      </p:sp>
      <p:sp>
        <p:nvSpPr>
          <p:cNvPr id="3" name="Content Placeholder 2">
            <a:extLst>
              <a:ext uri="{FF2B5EF4-FFF2-40B4-BE49-F238E27FC236}">
                <a16:creationId xmlns:a16="http://schemas.microsoft.com/office/drawing/2014/main" id="{13A676FD-FEB0-42B7-99BC-B69412C0C7D0}"/>
              </a:ext>
            </a:extLst>
          </p:cNvPr>
          <p:cNvSpPr>
            <a:spLocks noGrp="1"/>
          </p:cNvSpPr>
          <p:nvPr>
            <p:ph idx="1"/>
          </p:nvPr>
        </p:nvSpPr>
        <p:spPr>
          <a:xfrm>
            <a:off x="697589" y="1149829"/>
            <a:ext cx="10815484" cy="837592"/>
          </a:xfrm>
          <a:solidFill>
            <a:srgbClr val="CCFFFF"/>
          </a:solidFill>
        </p:spPr>
        <p:txBody>
          <a:bodyPr>
            <a:noAutofit/>
          </a:bodyPr>
          <a:lstStyle/>
          <a:p>
            <a:pPr marL="0" indent="0" algn="ctr">
              <a:spcBef>
                <a:spcPts val="0"/>
              </a:spcBef>
              <a:buNone/>
            </a:pPr>
            <a:r>
              <a:rPr lang="en-US" sz="2400" dirty="0"/>
              <a:t>To enable the SMS texting feature, login to your account @ </a:t>
            </a:r>
            <a:r>
              <a:rPr lang="en-US" sz="2400" dirty="0">
                <a:hlinkClick r:id="rId2"/>
              </a:rPr>
              <a:t>http://cce.upmc.com</a:t>
            </a:r>
            <a:r>
              <a:rPr lang="en-US" sz="2400" dirty="0"/>
              <a:t> .</a:t>
            </a:r>
          </a:p>
          <a:p>
            <a:pPr marL="0" indent="0" algn="ctr">
              <a:spcBef>
                <a:spcPts val="0"/>
              </a:spcBef>
              <a:buNone/>
            </a:pPr>
            <a:r>
              <a:rPr lang="en-US" sz="2400" dirty="0"/>
              <a:t>Click the “Mobile” tab to add your ten-digit mobile phone. </a:t>
            </a:r>
          </a:p>
        </p:txBody>
      </p:sp>
      <p:sp>
        <p:nvSpPr>
          <p:cNvPr id="4" name="TextBox 3">
            <a:extLst>
              <a:ext uri="{FF2B5EF4-FFF2-40B4-BE49-F238E27FC236}">
                <a16:creationId xmlns:a16="http://schemas.microsoft.com/office/drawing/2014/main" id="{032560AE-49F7-4FC7-8D21-CCA39BFA9BED}"/>
              </a:ext>
            </a:extLst>
          </p:cNvPr>
          <p:cNvSpPr txBox="1"/>
          <p:nvPr/>
        </p:nvSpPr>
        <p:spPr>
          <a:xfrm>
            <a:off x="4024605" y="2750810"/>
            <a:ext cx="4049487" cy="769441"/>
          </a:xfrm>
          <a:prstGeom prst="rect">
            <a:avLst/>
          </a:prstGeom>
          <a:noFill/>
        </p:spPr>
        <p:txBody>
          <a:bodyPr wrap="square" rtlCol="0">
            <a:spAutoFit/>
          </a:bodyPr>
          <a:lstStyle/>
          <a:p>
            <a:pPr lvl="0" algn="ctr"/>
            <a:r>
              <a:rPr lang="en-US" sz="4400">
                <a:solidFill>
                  <a:srgbClr val="FF0000"/>
                </a:solidFill>
              </a:rPr>
              <a:t>[XXXXX]</a:t>
            </a:r>
            <a:endParaRPr lang="en-US" sz="4400" dirty="0">
              <a:solidFill>
                <a:srgbClr val="FF0000"/>
              </a:solidFill>
            </a:endParaRPr>
          </a:p>
        </p:txBody>
      </p:sp>
      <p:sp>
        <p:nvSpPr>
          <p:cNvPr id="7" name="TextBox 6">
            <a:extLst>
              <a:ext uri="{FF2B5EF4-FFF2-40B4-BE49-F238E27FC236}">
                <a16:creationId xmlns:a16="http://schemas.microsoft.com/office/drawing/2014/main" id="{099FEE6F-E0F2-4BD5-BCAE-85E90A72EFDF}"/>
              </a:ext>
            </a:extLst>
          </p:cNvPr>
          <p:cNvSpPr txBox="1"/>
          <p:nvPr/>
        </p:nvSpPr>
        <p:spPr>
          <a:xfrm>
            <a:off x="1248750" y="2135256"/>
            <a:ext cx="9601199" cy="584775"/>
          </a:xfrm>
          <a:prstGeom prst="rect">
            <a:avLst/>
          </a:prstGeom>
          <a:noFill/>
        </p:spPr>
        <p:txBody>
          <a:bodyPr wrap="square" rtlCol="0">
            <a:spAutoFit/>
          </a:bodyPr>
          <a:lstStyle/>
          <a:p>
            <a:pPr algn="ctr"/>
            <a:r>
              <a:rPr lang="en-US" sz="3200" dirty="0"/>
              <a:t>Receive credit instantly by texting the following code:</a:t>
            </a:r>
          </a:p>
        </p:txBody>
      </p:sp>
      <p:sp>
        <p:nvSpPr>
          <p:cNvPr id="8" name="TextBox 7">
            <a:extLst>
              <a:ext uri="{FF2B5EF4-FFF2-40B4-BE49-F238E27FC236}">
                <a16:creationId xmlns:a16="http://schemas.microsoft.com/office/drawing/2014/main" id="{F9EAD448-89BB-496D-9D71-91042B0DB465}"/>
              </a:ext>
            </a:extLst>
          </p:cNvPr>
          <p:cNvSpPr txBox="1"/>
          <p:nvPr/>
        </p:nvSpPr>
        <p:spPr>
          <a:xfrm>
            <a:off x="298580" y="3330664"/>
            <a:ext cx="11504645" cy="2123658"/>
          </a:xfrm>
          <a:prstGeom prst="rect">
            <a:avLst/>
          </a:prstGeom>
          <a:noFill/>
        </p:spPr>
        <p:txBody>
          <a:bodyPr wrap="square" rtlCol="0">
            <a:spAutoFit/>
          </a:bodyPr>
          <a:lstStyle/>
          <a:p>
            <a:pPr algn="ctr"/>
            <a:r>
              <a:rPr lang="en-US" sz="4400" dirty="0"/>
              <a:t>to</a:t>
            </a:r>
          </a:p>
          <a:p>
            <a:pPr algn="ctr"/>
            <a:r>
              <a:rPr lang="en-US" sz="4400" dirty="0">
                <a:solidFill>
                  <a:srgbClr val="FF0000"/>
                </a:solidFill>
              </a:rPr>
              <a:t>412-312-4424</a:t>
            </a:r>
          </a:p>
          <a:p>
            <a:pPr algn="ctr"/>
            <a:r>
              <a:rPr lang="en-US" sz="4400" dirty="0"/>
              <a:t>Text must be sent today by [7:30p]</a:t>
            </a:r>
          </a:p>
        </p:txBody>
      </p:sp>
    </p:spTree>
    <p:extLst>
      <p:ext uri="{BB962C8B-B14F-4D97-AF65-F5344CB8AC3E}">
        <p14:creationId xmlns:p14="http://schemas.microsoft.com/office/powerpoint/2010/main" val="2363013313"/>
      </p:ext>
    </p:extLst>
  </p:cSld>
  <p:clrMapOvr>
    <a:masterClrMapping/>
  </p:clrMapOvr>
</p:sld>
</file>

<file path=ppt/theme/theme1.xml><?xml version="1.0" encoding="utf-8"?>
<a:theme xmlns:a="http://schemas.openxmlformats.org/drawingml/2006/main" name="UPMC Pinnacle PP Waterfall Template">
  <a:themeElements>
    <a:clrScheme name="UPMC Pinnacle">
      <a:dk1>
        <a:sysClr val="windowText" lastClr="000000"/>
      </a:dk1>
      <a:lt1>
        <a:sysClr val="window" lastClr="FFFFFF"/>
      </a:lt1>
      <a:dk2>
        <a:srgbClr val="1F497D"/>
      </a:dk2>
      <a:lt2>
        <a:srgbClr val="EEECE1"/>
      </a:lt2>
      <a:accent1>
        <a:srgbClr val="904199"/>
      </a:accent1>
      <a:accent2>
        <a:srgbClr val="47C6E6"/>
      </a:accent2>
      <a:accent3>
        <a:srgbClr val="F47721"/>
      </a:accent3>
      <a:accent4>
        <a:srgbClr val="CDDC29"/>
      </a:accent4>
      <a:accent5>
        <a:srgbClr val="BB2253"/>
      </a:accent5>
      <a:accent6>
        <a:srgbClr val="0092B4"/>
      </a:accent6>
      <a:hlink>
        <a:srgbClr val="0000FF"/>
      </a:hlink>
      <a:folHlink>
        <a:srgbClr val="800080"/>
      </a:folHlink>
    </a:clrScheme>
    <a:fontScheme name="Sentinel Only">
      <a:majorFont>
        <a:latin typeface="Sentinel Black"/>
        <a:ea typeface=""/>
        <a:cs typeface=""/>
      </a:majorFont>
      <a:minorFont>
        <a:latin typeface="Sentin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UPMC">
      <a:dk1>
        <a:srgbClr val="771B61"/>
      </a:dk1>
      <a:lt1>
        <a:sysClr val="window" lastClr="FFFFFF"/>
      </a:lt1>
      <a:dk2>
        <a:srgbClr val="666D70"/>
      </a:dk2>
      <a:lt2>
        <a:srgbClr val="D7DBDB"/>
      </a:lt2>
      <a:accent1>
        <a:srgbClr val="40A6C0"/>
      </a:accent1>
      <a:accent2>
        <a:srgbClr val="F47A28"/>
      </a:accent2>
      <a:accent3>
        <a:srgbClr val="959836"/>
      </a:accent3>
      <a:accent4>
        <a:srgbClr val="9B1889"/>
      </a:accent4>
      <a:accent5>
        <a:srgbClr val="DED1AC"/>
      </a:accent5>
      <a:accent6>
        <a:srgbClr val="333092"/>
      </a:accent6>
      <a:hlink>
        <a:srgbClr val="C1CD23"/>
      </a:hlink>
      <a:folHlink>
        <a:srgbClr val="0081C6"/>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a:lstStyle>
        <a:defPPr>
          <a:defRPr sz="2400" b="0" dirty="0" smtClean="0">
            <a:solidFill>
              <a:schemeClr val="tx2"/>
            </a:solidFill>
          </a:defRPr>
        </a:defPPr>
      </a:lstStyle>
    </a:txDef>
  </a:objectDefaults>
  <a:extraClrSchemeLst/>
  <a:extLst>
    <a:ext uri="{05A4C25C-085E-4340-85A3-A5531E510DB2}">
      <thm15:themeFamily xmlns:thm15="http://schemas.microsoft.com/office/thememl/2012/main" name="SYS412992_UPMCPPTTemplate_FINAL_02-17-16 [Read-Only]" id="{8443FD9B-04A5-4AB6-AFB3-D780514D9EE0}" vid="{CE0DAE1E-947F-4FD3-BC07-89D6E5125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UPMC Pinnacle PP Plain Template</Template>
  <TotalTime>21331</TotalTime>
  <Words>593</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8</vt:i4>
      </vt:variant>
    </vt:vector>
  </HeadingPairs>
  <TitlesOfParts>
    <vt:vector size="20" baseType="lpstr">
      <vt:lpstr>Arial</vt:lpstr>
      <vt:lpstr>Calibri</vt:lpstr>
      <vt:lpstr>Corbel</vt:lpstr>
      <vt:lpstr>Gotham</vt:lpstr>
      <vt:lpstr>Gotham Black</vt:lpstr>
      <vt:lpstr>Sentinel</vt:lpstr>
      <vt:lpstr>Times New Roman</vt:lpstr>
      <vt:lpstr>Whitney Book</vt:lpstr>
      <vt:lpstr>Whitney Light</vt:lpstr>
      <vt:lpstr>Whitney Medium</vt:lpstr>
      <vt:lpstr>UPMC Pinnacle PP Waterfall Template</vt:lpstr>
      <vt:lpstr>Office Theme</vt:lpstr>
      <vt:lpstr>Neonatal Post-op Pain Management</vt:lpstr>
      <vt:lpstr>Disclosures: Meeting Recording</vt:lpstr>
      <vt:lpstr>Continuing Education Information</vt:lpstr>
      <vt:lpstr>Continuing Education Information</vt:lpstr>
      <vt:lpstr>Disclosures</vt:lpstr>
      <vt:lpstr>Disclaimer</vt:lpstr>
      <vt:lpstr>PowerPoint Presentation</vt:lpstr>
      <vt:lpstr>Record your Attendance by SMS Text</vt:lpstr>
    </vt:vector>
  </TitlesOfParts>
  <Company>PHS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UPMC Pinnacle System P&amp;T Committee</dc:title>
  <dc:creator>Kristen Thorson</dc:creator>
  <cp:lastModifiedBy>Dorn, Carolyn</cp:lastModifiedBy>
  <cp:revision>1169</cp:revision>
  <cp:lastPrinted>2021-12-06T13:13:26Z</cp:lastPrinted>
  <dcterms:created xsi:type="dcterms:W3CDTF">2018-09-12T18:14:59Z</dcterms:created>
  <dcterms:modified xsi:type="dcterms:W3CDTF">2024-09-06T13:06:12Z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2024-09-06T13:05:58Z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b008d11d-8b6f-477e-b691-e9d8feb98480</vt:lpwstr>
  </property>
  <property fmtid="{D5CDD505-2E9C-101B-9397-08002B2CF9AE}" pid="8" name="MSIP_Label_5e4b1be8-281e-475d-98b0-21c3457e5a46_ContentBits">
    <vt:lpwstr>0</vt:lpwstr>
  </property>
</Properties>
</file>