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1"/>
  </p:notesMasterIdLst>
  <p:handoutMasterIdLst>
    <p:handoutMasterId r:id="rId12"/>
  </p:handoutMasterIdLst>
  <p:sldIdLst>
    <p:sldId id="258" r:id="rId3"/>
    <p:sldId id="473" r:id="rId4"/>
    <p:sldId id="465" r:id="rId5"/>
    <p:sldId id="466" r:id="rId6"/>
    <p:sldId id="467" r:id="rId7"/>
    <p:sldId id="468" r:id="rId8"/>
    <p:sldId id="469" r:id="rId9"/>
    <p:sldId id="471"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712C6B"/>
    <a:srgbClr val="F6914C"/>
    <a:srgbClr val="DBCFDE"/>
    <a:srgbClr val="EEE8EF"/>
    <a:srgbClr val="D2E1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4419" autoAdjust="0"/>
  </p:normalViewPr>
  <p:slideViewPr>
    <p:cSldViewPr snapToGrid="0">
      <p:cViewPr varScale="1">
        <p:scale>
          <a:sx n="93" d="100"/>
          <a:sy n="93" d="100"/>
        </p:scale>
        <p:origin x="1236"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1D6FC7B-725A-4C16-ACFB-5FAE0A0D88E9}" type="datetimeFigureOut">
              <a:rPr lang="en-US" smtClean="0"/>
              <a:t>9/6/2024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667D3BB-E355-48AE-9CB0-2D3770CEEC57}" type="slidenum">
              <a:rPr lang="en-US" smtClean="0"/>
              <a:t>‹#›</a:t>
            </a:fld>
            <a:endParaRPr lang="en-US" dirty="0"/>
          </a:p>
        </p:txBody>
      </p:sp>
    </p:spTree>
    <p:extLst>
      <p:ext uri="{BB962C8B-B14F-4D97-AF65-F5344CB8AC3E}">
        <p14:creationId xmlns:p14="http://schemas.microsoft.com/office/powerpoint/2010/main" val="1944869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E649E7D2-940B-400D-ACB4-8E0E76D8CFBF}" type="datetimeFigureOut">
              <a:rPr lang="en-US" smtClean="0"/>
              <a:t>9/6/2024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1440" tIns="45720" rIns="91440" bIns="45720" rtlCol="0" anchor="b"/>
          <a:lstStyle>
            <a:lvl1pPr algn="r">
              <a:defRPr sz="1200"/>
            </a:lvl1pPr>
          </a:lstStyle>
          <a:p>
            <a:fld id="{F0DED5E8-C5DD-43B2-B07F-C45395959BF6}" type="slidenum">
              <a:rPr lang="en-US" smtClean="0"/>
              <a:t>‹#›</a:t>
            </a:fld>
            <a:endParaRPr lang="en-US" dirty="0"/>
          </a:p>
        </p:txBody>
      </p:sp>
    </p:spTree>
    <p:extLst>
      <p:ext uri="{BB962C8B-B14F-4D97-AF65-F5344CB8AC3E}">
        <p14:creationId xmlns:p14="http://schemas.microsoft.com/office/powerpoint/2010/main" val="334996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9134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14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314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A5FDA7-9DC2-4522-8923-27275FEECD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Tree>
    <p:extLst>
      <p:ext uri="{BB962C8B-B14F-4D97-AF65-F5344CB8AC3E}">
        <p14:creationId xmlns:p14="http://schemas.microsoft.com/office/powerpoint/2010/main" val="58793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Slide Number Placeholder 6"/>
          <p:cNvSpPr>
            <a:spLocks noGrp="1"/>
          </p:cNvSpPr>
          <p:nvPr>
            <p:ph type="sldNum" sz="quarter" idx="4"/>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1003262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46" y="629"/>
            <a:ext cx="12186153" cy="6856743"/>
          </a:xfrm>
          <a:prstGeom prst="rect">
            <a:avLst/>
          </a:prstGeom>
        </p:spPr>
      </p:pic>
      <p:sp>
        <p:nvSpPr>
          <p:cNvPr id="11" name="Title 10"/>
          <p:cNvSpPr>
            <a:spLocks noGrp="1"/>
          </p:cNvSpPr>
          <p:nvPr>
            <p:ph type="title" hasCustomPrompt="1"/>
          </p:nvPr>
        </p:nvSpPr>
        <p:spPr>
          <a:xfrm>
            <a:off x="609600" y="3505200"/>
            <a:ext cx="10972800" cy="1143000"/>
          </a:xfrm>
          <a:prstGeom prst="rect">
            <a:avLst/>
          </a:prstGeom>
        </p:spPr>
        <p:txBody>
          <a:bodyPr vert="horz"/>
          <a:lstStyle>
            <a:lvl1pPr>
              <a:defRPr sz="4267" b="1"/>
            </a:lvl1pPr>
          </a:lstStyle>
          <a:p>
            <a:r>
              <a:rPr lang="en-US" dirty="0"/>
              <a:t>CLICK TO EDIT MASTER TITLE STYLE</a:t>
            </a:r>
          </a:p>
        </p:txBody>
      </p:sp>
      <p:sp>
        <p:nvSpPr>
          <p:cNvPr id="16"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tx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58130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9" y="2029"/>
            <a:ext cx="12181172" cy="6853939"/>
          </a:xfrm>
          <a:prstGeom prst="rect">
            <a:avLst/>
          </a:prstGeom>
        </p:spPr>
      </p:pic>
      <p:sp>
        <p:nvSpPr>
          <p:cNvPr id="6" name="Title 10"/>
          <p:cNvSpPr>
            <a:spLocks noGrp="1"/>
          </p:cNvSpPr>
          <p:nvPr>
            <p:ph type="title" hasCustomPrompt="1"/>
          </p:nvPr>
        </p:nvSpPr>
        <p:spPr>
          <a:xfrm>
            <a:off x="609600" y="3505200"/>
            <a:ext cx="10972800" cy="1143000"/>
          </a:xfrm>
          <a:prstGeom prst="rect">
            <a:avLst/>
          </a:prstGeom>
        </p:spPr>
        <p:txBody>
          <a:bodyPr vert="horz"/>
          <a:lstStyle>
            <a:lvl1pPr>
              <a:defRPr sz="4267" b="1">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bg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9640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3719771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950084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1071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bg1"/>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936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731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2723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2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052407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588378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481881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019609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383948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404172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9473475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1519551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357185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latin typeface="Whitney Medium"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7963818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210322079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49400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338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473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06147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22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1435100"/>
            <a:ext cx="40116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528467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188" y="5367338"/>
            <a:ext cx="73152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32128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21" Type="http://schemas.openxmlformats.org/officeDocument/2006/relationships/image" Target="../media/image2.jpg"/><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slideLayout" Target="../slideLayouts/slideLayout31.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EE90D43-5266-48EF-A36F-3E11408D31AF}"/>
              </a:ext>
            </a:extLst>
          </p:cNvPr>
          <p:cNvSpPr/>
          <p:nvPr userDrawn="1"/>
        </p:nvSpPr>
        <p:spPr>
          <a:xfrm>
            <a:off x="0" y="6281530"/>
            <a:ext cx="12192000" cy="576470"/>
          </a:xfrm>
          <a:prstGeom prst="rect">
            <a:avLst/>
          </a:prstGeom>
          <a:solidFill>
            <a:srgbClr val="712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5864F7A-181D-482D-BF1D-4CAE1750CA8A}"/>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txBox="1">
            <a:spLocks/>
          </p:cNvSpPr>
          <p:nvPr/>
        </p:nvSpPr>
        <p:spPr>
          <a:xfrm>
            <a:off x="273332" y="6391177"/>
            <a:ext cx="1320800" cy="365125"/>
          </a:xfrm>
          <a:prstGeom prst="rect">
            <a:avLst/>
          </a:prstGeom>
        </p:spPr>
        <p:txBody>
          <a:bodyPr/>
          <a:lstStyle>
            <a:defPPr>
              <a:defRPr lang="en-US"/>
            </a:defPPr>
            <a:lvl1pPr marL="0" algn="l" defTabSz="914400" rtl="0" eaLnBrk="1" latinLnBrk="0" hangingPunct="1">
              <a:defRPr sz="1800" kern="1200">
                <a:solidFill>
                  <a:schemeClr val="tx1"/>
                </a:solidFill>
                <a:latin typeface="Whitney Light"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CDF50-F893-4765-9CA8-BAF0C2CDEC97}" type="slidenum">
              <a:rPr lang="en-US" sz="1400" smtClean="0">
                <a:solidFill>
                  <a:schemeClr val="bg1"/>
                </a:solidFill>
              </a:rPr>
              <a:pPr/>
              <a:t>‹#›</a:t>
            </a:fld>
            <a:endParaRPr lang="en-US" sz="1400" dirty="0">
              <a:solidFill>
                <a:schemeClr val="bg1"/>
              </a:solidFill>
            </a:endParaRPr>
          </a:p>
        </p:txBody>
      </p:sp>
    </p:spTree>
    <p:extLst>
      <p:ext uri="{BB962C8B-B14F-4D97-AF65-F5344CB8AC3E}">
        <p14:creationId xmlns:p14="http://schemas.microsoft.com/office/powerpoint/2010/main" val="306956786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defTabSz="914400" rtl="0" eaLnBrk="1" latinLnBrk="0" hangingPunct="1">
        <a:spcBef>
          <a:spcPct val="0"/>
        </a:spcBef>
        <a:buNone/>
        <a:defRPr sz="4400" kern="1200">
          <a:solidFill>
            <a:schemeClr val="tx1"/>
          </a:solidFill>
          <a:latin typeface="Gotham Black" pitchFamily="50"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Whitney Book" pitchFamily="50"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Whitney Book" pitchFamily="50"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Whitney Book" pitchFamily="50"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1"/>
          <a:srcRect/>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341223" y="6356351"/>
            <a:ext cx="2844800" cy="366183"/>
          </a:xfrm>
          <a:prstGeom prst="rect">
            <a:avLst/>
          </a:prstGeom>
        </p:spPr>
        <p:txBody>
          <a:bodyPr vert="horz" lIns="91440" tIns="45720" rIns="91440" bIns="45720" rtlCol="0" anchor="ctr"/>
          <a:lstStyle>
            <a:lvl1pPr algn="l">
              <a:defRPr sz="16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56227185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 id="2147483686" r:id="rId19"/>
  </p:sldLayoutIdLst>
  <p:hf hdr="0" ft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hyperlink" Target="http://cce.upmc.com/" TargetMode="Externa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Neonatal Post-op Pain Management</a:t>
            </a:r>
          </a:p>
        </p:txBody>
      </p:sp>
      <p:sp>
        <p:nvSpPr>
          <p:cNvPr id="4" name="Subtitle 3"/>
          <p:cNvSpPr>
            <a:spLocks noGrp="1"/>
          </p:cNvSpPr>
          <p:nvPr>
            <p:ph type="subTitle" idx="1"/>
          </p:nvPr>
        </p:nvSpPr>
        <p:spPr>
          <a:xfrm>
            <a:off x="1700980" y="4111060"/>
            <a:ext cx="8534400" cy="1752600"/>
          </a:xfrm>
        </p:spPr>
        <p:txBody>
          <a:bodyPr/>
          <a:lstStyle/>
          <a:p>
            <a:r>
              <a:rPr lang="en-US" sz="2800" dirty="0"/>
              <a:t>Lindsey Stramara, PharmD, BCPPS</a:t>
            </a:r>
          </a:p>
          <a:p>
            <a:r>
              <a:rPr lang="en-US" sz="2800" dirty="0"/>
              <a:t>Pediatric Clinical Pharmacist Specialist</a:t>
            </a:r>
          </a:p>
          <a:p>
            <a:r>
              <a:rPr lang="en-US" sz="2800" dirty="0"/>
              <a:t>11/19/2024</a:t>
            </a:r>
          </a:p>
        </p:txBody>
      </p:sp>
    </p:spTree>
    <p:extLst>
      <p:ext uri="{BB962C8B-B14F-4D97-AF65-F5344CB8AC3E}">
        <p14:creationId xmlns:p14="http://schemas.microsoft.com/office/powerpoint/2010/main" val="97066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Disclosures: Meeting Recording</a:t>
            </a:r>
          </a:p>
        </p:txBody>
      </p:sp>
      <p:sp>
        <p:nvSpPr>
          <p:cNvPr id="5" name="Content Placeholder 4"/>
          <p:cNvSpPr>
            <a:spLocks noGrp="1"/>
          </p:cNvSpPr>
          <p:nvPr>
            <p:ph idx="1"/>
          </p:nvPr>
        </p:nvSpPr>
        <p:spPr/>
        <p:txBody>
          <a:bodyPr>
            <a:normAutofit fontScale="62500" lnSpcReduction="20000"/>
          </a:bodyPr>
          <a:lstStyle/>
          <a:p>
            <a:r>
              <a:rPr lang="en-US" dirty="0"/>
              <a:t>ATTENTION: This meeting will be recorded. Pursuant to UPMC Policy No. HS-IS0241, no Confidential Information may be discussed during the meeting. Confidential Information includes: Protected Health Information; information about specific UPMC patients (de-identified or not), specific UPMC employees (de-identified or not) or specific UPMC Health Plan members (de-identified or not); UPMC’s proprietary business information; privileged communications between UPMC counsel and UPMC personnel; and information subject to a UPMC legal or contractual obligation. </a:t>
            </a:r>
          </a:p>
          <a:p>
            <a:r>
              <a:rPr lang="en-US" dirty="0"/>
              <a:t>By attending this meeting, you consent under the governing law to the recording. You will have no obligation to appear, speak, or participate in the meeting. You may mute your microphone and turn off your camera for the entirety of the meeting.</a:t>
            </a:r>
          </a:p>
        </p:txBody>
      </p:sp>
    </p:spTree>
    <p:extLst>
      <p:ext uri="{BB962C8B-B14F-4D97-AF65-F5344CB8AC3E}">
        <p14:creationId xmlns:p14="http://schemas.microsoft.com/office/powerpoint/2010/main" val="231645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fontScale="92500"/>
          </a:bodyPr>
          <a:lstStyle/>
          <a:p>
            <a:pPr marL="228600" marR="0">
              <a:spcBef>
                <a:spcPts val="525"/>
              </a:spcBef>
              <a:spcAft>
                <a:spcPts val="525"/>
              </a:spcAft>
            </a:pPr>
            <a:r>
              <a:rPr lang="en-US" sz="2400" dirty="0">
                <a:effectLst/>
                <a:ea typeface="Times New Roman" panose="02020603050405020304" pitchFamily="18" charset="0"/>
                <a:cs typeface="Times New Roman" panose="02020603050405020304" pitchFamily="18"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marL="228600" marR="0">
              <a:lnSpc>
                <a:spcPct val="100000"/>
              </a:lnSpc>
              <a:spcBef>
                <a:spcPts val="525"/>
              </a:spcBef>
              <a:spcAft>
                <a:spcPts val="525"/>
              </a:spcAft>
            </a:pPr>
            <a:r>
              <a:rPr lang="en-US" sz="2400" dirty="0">
                <a:effectLst/>
                <a:ea typeface="Times New Roman" panose="02020603050405020304" pitchFamily="18" charset="0"/>
                <a:cs typeface="Times New Roman" panose="02020603050405020304" pitchFamily="18" charset="0"/>
              </a:rPr>
              <a:t>Pharmacy (CPE)</a:t>
            </a:r>
          </a:p>
          <a:p>
            <a:pPr marL="228600" marR="0">
              <a:lnSpc>
                <a:spcPct val="100000"/>
              </a:lnSpc>
              <a:spcBef>
                <a:spcPts val="525"/>
              </a:spcBef>
              <a:spcAft>
                <a:spcPts val="525"/>
              </a:spcAft>
            </a:pPr>
            <a:r>
              <a:rPr lang="en-US" sz="2400" dirty="0">
                <a:effectLst/>
                <a:ea typeface="Times New Roman" panose="02020603050405020304" pitchFamily="18" charset="0"/>
                <a:cs typeface="Times New Roman" panose="02020603050405020304" pitchFamily="18" charset="0"/>
              </a:rPr>
              <a:t>This knowledge-based activity provides 1.0 contact hours of continuing pharmacy education credit</a:t>
            </a:r>
          </a:p>
          <a:p>
            <a:pPr marL="228600" marR="0">
              <a:spcBef>
                <a:spcPts val="525"/>
              </a:spcBef>
              <a:spcAft>
                <a:spcPts val="525"/>
              </a:spcAft>
            </a:pPr>
            <a:endParaRPr lang="en-US" sz="2400" dirty="0">
              <a:ea typeface="Times New Roman" panose="02020603050405020304" pitchFamily="18" charset="0"/>
              <a:cs typeface="Times New Roman" panose="02020603050405020304" pitchFamily="18" charset="0"/>
            </a:endParaRPr>
          </a:p>
          <a:p>
            <a:pPr marL="228600" marR="0">
              <a:spcBef>
                <a:spcPts val="525"/>
              </a:spcBef>
              <a:spcAft>
                <a:spcPts val="525"/>
              </a:spcAft>
            </a:pPr>
            <a:r>
              <a:rPr lang="en-US" sz="2400" dirty="0">
                <a:effectLst/>
                <a:ea typeface="Times New Roman" panose="02020603050405020304" pitchFamily="18" charset="0"/>
                <a:cs typeface="Times New Roman" panose="02020603050405020304" pitchFamily="18" charset="0"/>
              </a:rPr>
              <a:t>Other health care professionals will receive a certificate of attendance confirming the number of contact hours commensurate with the extent of participation in this activity.</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110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514350" marR="0" indent="-285750">
              <a:spcBef>
                <a:spcPts val="525"/>
              </a:spcBef>
              <a:spcAft>
                <a:spcPts val="525"/>
              </a:spcAft>
              <a:buFont typeface="Arial" panose="020B0604020202020204" pitchFamily="34" charset="0"/>
              <a:buChar char="•"/>
            </a:pPr>
            <a:r>
              <a:rPr lang="en-US" sz="2800" dirty="0">
                <a:effectLst/>
                <a:ea typeface="Times New Roman" panose="02020603050405020304" pitchFamily="18" charset="0"/>
                <a:cs typeface="Times New Roman" panose="02020603050405020304" pitchFamily="18" charset="0"/>
              </a:rPr>
              <a:t>TARGET AUDIENCE</a:t>
            </a:r>
          </a:p>
          <a:p>
            <a:pPr marL="1047736" lvl="1" indent="-285750">
              <a:spcBef>
                <a:spcPts val="525"/>
              </a:spcBef>
              <a:spcAft>
                <a:spcPts val="525"/>
              </a:spcAft>
              <a:buFont typeface="Arial" panose="020B0604020202020204" pitchFamily="34" charset="0"/>
              <a:buChar char="•"/>
            </a:pPr>
            <a:r>
              <a:rPr lang="en-US" sz="2266" dirty="0"/>
              <a:t>All inpatient pharmacists who are involved in operational and clinical components of the pharmacy including order verification and medical information support to healthcare providers</a:t>
            </a:r>
            <a:endParaRPr lang="en-US" sz="2266" dirty="0">
              <a:effectLst/>
              <a:ea typeface="Times New Roman" panose="02020603050405020304" pitchFamily="18" charset="0"/>
              <a:cs typeface="Times New Roman" panose="02020603050405020304" pitchFamily="18" charset="0"/>
            </a:endParaRPr>
          </a:p>
          <a:p>
            <a:pPr marL="514350" marR="0" indent="-285750">
              <a:spcBef>
                <a:spcPts val="525"/>
              </a:spcBef>
              <a:spcAft>
                <a:spcPts val="525"/>
              </a:spcAft>
              <a:buFont typeface="Arial" panose="020B0604020202020204" pitchFamily="34" charset="0"/>
              <a:buChar char="•"/>
            </a:pPr>
            <a:r>
              <a:rPr lang="en-US" sz="2800" dirty="0">
                <a:effectLst/>
                <a:ea typeface="Times New Roman" panose="02020603050405020304" pitchFamily="18" charset="0"/>
                <a:cs typeface="Times New Roman" panose="02020603050405020304" pitchFamily="18" charset="0"/>
              </a:rPr>
              <a:t>OBJECTIVES</a:t>
            </a: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1 </a:t>
            </a:r>
            <a:r>
              <a:rPr lang="en-US" sz="1800" dirty="0">
                <a:effectLst/>
                <a:latin typeface="Times New Roman" panose="02020603050405020304" pitchFamily="18" charset="0"/>
                <a:ea typeface="Times New Roman" panose="02020603050405020304" pitchFamily="18" charset="0"/>
              </a:rPr>
              <a:t>Describe the complexities of managing pain in neonates</a:t>
            </a:r>
            <a:endParaRPr lang="en-US" sz="2266" dirty="0">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ffectLst/>
                <a:ea typeface="Times New Roman" panose="02020603050405020304" pitchFamily="18" charset="0"/>
                <a:cs typeface="Times New Roman" panose="02020603050405020304" pitchFamily="18" charset="0"/>
              </a:rPr>
              <a:t>2 </a:t>
            </a:r>
            <a:r>
              <a:rPr lang="en-US" sz="1800" dirty="0">
                <a:effectLst/>
                <a:latin typeface="Times New Roman" panose="02020603050405020304" pitchFamily="18" charset="0"/>
                <a:ea typeface="Times New Roman" panose="02020603050405020304" pitchFamily="18" charset="0"/>
              </a:rPr>
              <a:t>Review the Neonatal Pain, Agitation, and Sedation Scale </a:t>
            </a:r>
            <a:endParaRPr lang="en-US" sz="2266" dirty="0">
              <a:effectLst/>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a typeface="Times New Roman" panose="02020603050405020304" pitchFamily="18" charset="0"/>
                <a:cs typeface="Times New Roman" panose="02020603050405020304" pitchFamily="18" charset="0"/>
              </a:rPr>
              <a:t>3 </a:t>
            </a:r>
            <a:r>
              <a:rPr lang="en-US" sz="1800" dirty="0">
                <a:effectLst/>
                <a:latin typeface="Times New Roman" panose="02020603050405020304" pitchFamily="18" charset="0"/>
                <a:ea typeface="Times New Roman" panose="02020603050405020304" pitchFamily="18" charset="0"/>
                <a:cs typeface="Times New Roman" panose="02020603050405020304" pitchFamily="18" charset="0"/>
              </a:rPr>
              <a:t>Compare medications used to manage post-operative pain in neonates</a:t>
            </a:r>
            <a:endParaRPr lang="en-US" sz="2266" dirty="0">
              <a:ea typeface="Times New Roman" panose="02020603050405020304" pitchFamily="18" charset="0"/>
              <a:cs typeface="Times New Roman" panose="02020603050405020304" pitchFamily="18" charset="0"/>
            </a:endParaRPr>
          </a:p>
          <a:p>
            <a:pPr marL="1047736" lvl="1" indent="-285750">
              <a:spcBef>
                <a:spcPts val="525"/>
              </a:spcBef>
              <a:spcAft>
                <a:spcPts val="525"/>
              </a:spcAft>
              <a:buFont typeface="Arial" panose="020B0604020202020204" pitchFamily="34" charset="0"/>
              <a:buChar char="•"/>
            </a:pPr>
            <a:r>
              <a:rPr lang="en-US" sz="2266" dirty="0">
                <a:effectLst/>
                <a:ea typeface="Times New Roman" panose="02020603050405020304" pitchFamily="18" charset="0"/>
                <a:cs typeface="Times New Roman" panose="02020603050405020304" pitchFamily="18" charset="0"/>
              </a:rPr>
              <a:t>4 </a:t>
            </a:r>
            <a:r>
              <a:rPr lang="en-US" sz="1800" dirty="0">
                <a:effectLst/>
                <a:latin typeface="Times New Roman" panose="02020603050405020304" pitchFamily="18" charset="0"/>
                <a:ea typeface="Times New Roman" panose="02020603050405020304" pitchFamily="18" charset="0"/>
              </a:rPr>
              <a:t>Discuss relevant literature regarding the management of pain in neonates</a:t>
            </a:r>
            <a:endParaRPr lang="en-US" sz="2266" dirty="0">
              <a:effectLst/>
              <a:ea typeface="Times New Roman" panose="02020603050405020304" pitchFamily="18" charset="0"/>
              <a:cs typeface="Times New Roman" panose="02020603050405020304" pitchFamily="18" charset="0"/>
            </a:endParaRP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085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18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1728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8A38FAF8-786F-7C4F-9F1B-B820815ED72A}" type="slidenum">
              <a:rPr lang="en-US" smtClean="0"/>
              <a:t>7</a:t>
            </a:fld>
            <a:endParaRPr lang="en-US" dirty="0"/>
          </a:p>
        </p:txBody>
      </p:sp>
    </p:spTree>
    <p:extLst>
      <p:ext uri="{BB962C8B-B14F-4D97-AF65-F5344CB8AC3E}">
        <p14:creationId xmlns:p14="http://schemas.microsoft.com/office/powerpoint/2010/main" val="1959342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6F9FB-7BD9-4D11-BF98-BED924973DA0}"/>
              </a:ext>
            </a:extLst>
          </p:cNvPr>
          <p:cNvSpPr>
            <a:spLocks noGrp="1"/>
          </p:cNvSpPr>
          <p:nvPr>
            <p:ph type="title"/>
          </p:nvPr>
        </p:nvSpPr>
        <p:spPr>
          <a:xfrm>
            <a:off x="838200" y="85207"/>
            <a:ext cx="10515600" cy="1325563"/>
          </a:xfrm>
        </p:spPr>
        <p:txBody>
          <a:bodyPr>
            <a:normAutofit/>
          </a:bodyPr>
          <a:lstStyle/>
          <a:p>
            <a:pPr algn="ctr"/>
            <a:r>
              <a:rPr lang="en-US" sz="3600" dirty="0"/>
              <a:t>Record your Attendance by SMS Text</a:t>
            </a:r>
          </a:p>
        </p:txBody>
      </p:sp>
      <p:sp>
        <p:nvSpPr>
          <p:cNvPr id="3" name="Content Placeholder 2">
            <a:extLst>
              <a:ext uri="{FF2B5EF4-FFF2-40B4-BE49-F238E27FC236}">
                <a16:creationId xmlns:a16="http://schemas.microsoft.com/office/drawing/2014/main" id="{13A676FD-FEB0-42B7-99BC-B69412C0C7D0}"/>
              </a:ext>
            </a:extLst>
          </p:cNvPr>
          <p:cNvSpPr>
            <a:spLocks noGrp="1"/>
          </p:cNvSpPr>
          <p:nvPr>
            <p:ph idx="1"/>
          </p:nvPr>
        </p:nvSpPr>
        <p:spPr>
          <a:xfrm>
            <a:off x="697589" y="1149829"/>
            <a:ext cx="10815484" cy="837592"/>
          </a:xfrm>
          <a:solidFill>
            <a:srgbClr val="CCFFFF"/>
          </a:solidFill>
        </p:spPr>
        <p:txBody>
          <a:bodyPr>
            <a:noAutofit/>
          </a:bodyPr>
          <a:lstStyle/>
          <a:p>
            <a:pPr marL="0" indent="0" algn="ctr">
              <a:spcBef>
                <a:spcPts val="0"/>
              </a:spcBef>
              <a:buNone/>
            </a:pPr>
            <a:r>
              <a:rPr lang="en-US" sz="2400" dirty="0"/>
              <a:t>To enable the SMS texting feature, login to your account @ </a:t>
            </a:r>
            <a:r>
              <a:rPr lang="en-US" sz="2400" dirty="0">
                <a:hlinkClick r:id="rId2"/>
              </a:rPr>
              <a:t>http://cce.upmc.com</a:t>
            </a:r>
            <a:r>
              <a:rPr lang="en-US" sz="2400" dirty="0"/>
              <a:t> .</a:t>
            </a:r>
          </a:p>
          <a:p>
            <a:pPr marL="0" indent="0" algn="ctr">
              <a:spcBef>
                <a:spcPts val="0"/>
              </a:spcBef>
              <a:buNone/>
            </a:pPr>
            <a:r>
              <a:rPr lang="en-US" sz="2400" dirty="0"/>
              <a:t>Click the “Mobile” tab to add your ten-digit mobile phone. </a:t>
            </a:r>
          </a:p>
        </p:txBody>
      </p:sp>
      <p:sp>
        <p:nvSpPr>
          <p:cNvPr id="4" name="TextBox 3">
            <a:extLst>
              <a:ext uri="{FF2B5EF4-FFF2-40B4-BE49-F238E27FC236}">
                <a16:creationId xmlns:a16="http://schemas.microsoft.com/office/drawing/2014/main" id="{032560AE-49F7-4FC7-8D21-CCA39BFA9BED}"/>
              </a:ext>
            </a:extLst>
          </p:cNvPr>
          <p:cNvSpPr txBox="1"/>
          <p:nvPr/>
        </p:nvSpPr>
        <p:spPr>
          <a:xfrm>
            <a:off x="4024605" y="2750810"/>
            <a:ext cx="4049487" cy="769441"/>
          </a:xfrm>
          <a:prstGeom prst="rect">
            <a:avLst/>
          </a:prstGeom>
          <a:noFill/>
        </p:spPr>
        <p:txBody>
          <a:bodyPr wrap="square" rtlCol="0">
            <a:spAutoFit/>
          </a:bodyPr>
          <a:lstStyle/>
          <a:p>
            <a:pPr lvl="0" algn="ctr"/>
            <a:r>
              <a:rPr lang="en-US" sz="4400">
                <a:solidFill>
                  <a:srgbClr val="FF0000"/>
                </a:solidFill>
              </a:rPr>
              <a:t>[XXXXX]</a:t>
            </a:r>
            <a:endParaRPr lang="en-US" sz="4400" dirty="0">
              <a:solidFill>
                <a:srgbClr val="FF0000"/>
              </a:solidFill>
            </a:endParaRPr>
          </a:p>
        </p:txBody>
      </p:sp>
      <p:sp>
        <p:nvSpPr>
          <p:cNvPr id="7" name="TextBox 6">
            <a:extLst>
              <a:ext uri="{FF2B5EF4-FFF2-40B4-BE49-F238E27FC236}">
                <a16:creationId xmlns:a16="http://schemas.microsoft.com/office/drawing/2014/main" id="{099FEE6F-E0F2-4BD5-BCAE-85E90A72EFDF}"/>
              </a:ext>
            </a:extLst>
          </p:cNvPr>
          <p:cNvSpPr txBox="1"/>
          <p:nvPr/>
        </p:nvSpPr>
        <p:spPr>
          <a:xfrm>
            <a:off x="1248750" y="2135256"/>
            <a:ext cx="9601199" cy="584775"/>
          </a:xfrm>
          <a:prstGeom prst="rect">
            <a:avLst/>
          </a:prstGeom>
          <a:noFill/>
        </p:spPr>
        <p:txBody>
          <a:bodyPr wrap="square" rtlCol="0">
            <a:spAutoFit/>
          </a:bodyPr>
          <a:lstStyle/>
          <a:p>
            <a:pPr algn="ctr"/>
            <a:r>
              <a:rPr lang="en-US" sz="3200" dirty="0"/>
              <a:t>Receive credit instantly by texting the following code:</a:t>
            </a:r>
          </a:p>
        </p:txBody>
      </p:sp>
      <p:sp>
        <p:nvSpPr>
          <p:cNvPr id="8" name="TextBox 7">
            <a:extLst>
              <a:ext uri="{FF2B5EF4-FFF2-40B4-BE49-F238E27FC236}">
                <a16:creationId xmlns:a16="http://schemas.microsoft.com/office/drawing/2014/main" id="{F9EAD448-89BB-496D-9D71-91042B0DB465}"/>
              </a:ext>
            </a:extLst>
          </p:cNvPr>
          <p:cNvSpPr txBox="1"/>
          <p:nvPr/>
        </p:nvSpPr>
        <p:spPr>
          <a:xfrm>
            <a:off x="298580" y="3330664"/>
            <a:ext cx="11504645" cy="2123658"/>
          </a:xfrm>
          <a:prstGeom prst="rect">
            <a:avLst/>
          </a:prstGeom>
          <a:noFill/>
        </p:spPr>
        <p:txBody>
          <a:bodyPr wrap="square" rtlCol="0">
            <a:spAutoFit/>
          </a:bodyPr>
          <a:lstStyle/>
          <a:p>
            <a:pPr algn="ctr"/>
            <a:r>
              <a:rPr lang="en-US" sz="4400" dirty="0"/>
              <a:t>to</a:t>
            </a:r>
          </a:p>
          <a:p>
            <a:pPr algn="ctr"/>
            <a:r>
              <a:rPr lang="en-US" sz="4400" dirty="0">
                <a:solidFill>
                  <a:srgbClr val="FF0000"/>
                </a:solidFill>
              </a:rPr>
              <a:t>412-312-4424</a:t>
            </a:r>
          </a:p>
          <a:p>
            <a:pPr algn="ctr"/>
            <a:r>
              <a:rPr lang="en-US" sz="4400" dirty="0"/>
              <a:t>Text must be sent today by [7:30p]</a:t>
            </a:r>
          </a:p>
        </p:txBody>
      </p:sp>
    </p:spTree>
    <p:extLst>
      <p:ext uri="{BB962C8B-B14F-4D97-AF65-F5344CB8AC3E}">
        <p14:creationId xmlns:p14="http://schemas.microsoft.com/office/powerpoint/2010/main" val="2363013313"/>
      </p:ext>
    </p:extLst>
  </p:cSld>
  <p:clrMapOvr>
    <a:masterClrMapping/>
  </p:clrMapOvr>
</p:sld>
</file>

<file path=ppt/theme/theme1.xml><?xml version="1.0" encoding="utf-8"?>
<a:theme xmlns:a="http://schemas.openxmlformats.org/drawingml/2006/main" name="UPMC Pinnacle PP Waterfall Template">
  <a:themeElements>
    <a:clrScheme name="UPMC Pinnacle">
      <a:dk1>
        <a:sysClr val="windowText" lastClr="000000"/>
      </a:dk1>
      <a:lt1>
        <a:sysClr val="window" lastClr="FFFFFF"/>
      </a:lt1>
      <a:dk2>
        <a:srgbClr val="1F497D"/>
      </a:dk2>
      <a:lt2>
        <a:srgbClr val="EEECE1"/>
      </a:lt2>
      <a:accent1>
        <a:srgbClr val="904199"/>
      </a:accent1>
      <a:accent2>
        <a:srgbClr val="47C6E6"/>
      </a:accent2>
      <a:accent3>
        <a:srgbClr val="F47721"/>
      </a:accent3>
      <a:accent4>
        <a:srgbClr val="CDDC29"/>
      </a:accent4>
      <a:accent5>
        <a:srgbClr val="BB2253"/>
      </a:accent5>
      <a:accent6>
        <a:srgbClr val="0092B4"/>
      </a:accent6>
      <a:hlink>
        <a:srgbClr val="0000FF"/>
      </a:hlink>
      <a:folHlink>
        <a:srgbClr val="800080"/>
      </a:folHlink>
    </a:clrScheme>
    <a:fontScheme name="Sentinel Only">
      <a:majorFont>
        <a:latin typeface="Sentinel Black"/>
        <a:ea typeface=""/>
        <a:cs typeface=""/>
      </a:majorFont>
      <a:minorFont>
        <a:latin typeface="Sentin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UPMC">
      <a:dk1>
        <a:srgbClr val="771B61"/>
      </a:dk1>
      <a:lt1>
        <a:sysClr val="window" lastClr="FFFFFF"/>
      </a:lt1>
      <a:dk2>
        <a:srgbClr val="666D70"/>
      </a:dk2>
      <a:lt2>
        <a:srgbClr val="D7DBDB"/>
      </a:lt2>
      <a:accent1>
        <a:srgbClr val="40A6C0"/>
      </a:accent1>
      <a:accent2>
        <a:srgbClr val="F47A28"/>
      </a:accent2>
      <a:accent3>
        <a:srgbClr val="959836"/>
      </a:accent3>
      <a:accent4>
        <a:srgbClr val="9B1889"/>
      </a:accent4>
      <a:accent5>
        <a:srgbClr val="DED1AC"/>
      </a:accent5>
      <a:accent6>
        <a:srgbClr val="333092"/>
      </a:accent6>
      <a:hlink>
        <a:srgbClr val="C1CD23"/>
      </a:hlink>
      <a:folHlink>
        <a:srgbClr val="0081C6"/>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defRPr sz="2400" b="0" dirty="0" smtClean="0">
            <a:solidFill>
              <a:schemeClr val="tx2"/>
            </a:solidFill>
          </a:defRPr>
        </a:defPPr>
      </a:lstStyle>
    </a:txDef>
  </a:objectDefaults>
  <a:extraClrSchemeLst/>
  <a:extLst>
    <a:ext uri="{05A4C25C-085E-4340-85A3-A5531E510DB2}">
      <thm15:themeFamily xmlns:thm15="http://schemas.microsoft.com/office/thememl/2012/main" name="SYS412992_UPMCPPTTemplate_FINAL_02-17-16 [Read-Only]" id="{8443FD9B-04A5-4AB6-AFB3-D780514D9EE0}" vid="{CE0DAE1E-947F-4FD3-BC07-89D6E5125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UPMC Pinnacle PP Plain Template</Template>
  <TotalTime>21331</TotalTime>
  <Words>593</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8</vt:i4>
      </vt:variant>
    </vt:vector>
  </HeadingPairs>
  <TitlesOfParts>
    <vt:vector size="20" baseType="lpstr">
      <vt:lpstr>Arial</vt:lpstr>
      <vt:lpstr>Calibri</vt:lpstr>
      <vt:lpstr>Corbel</vt:lpstr>
      <vt:lpstr>Gotham</vt:lpstr>
      <vt:lpstr>Gotham Black</vt:lpstr>
      <vt:lpstr>Sentinel</vt:lpstr>
      <vt:lpstr>Times New Roman</vt:lpstr>
      <vt:lpstr>Whitney Book</vt:lpstr>
      <vt:lpstr>Whitney Light</vt:lpstr>
      <vt:lpstr>Whitney Medium</vt:lpstr>
      <vt:lpstr>UPMC Pinnacle PP Waterfall Template</vt:lpstr>
      <vt:lpstr>Office Theme</vt:lpstr>
      <vt:lpstr>Neonatal Post-op Pain Management</vt:lpstr>
      <vt:lpstr>Disclosures: Meeting Recording</vt:lpstr>
      <vt:lpstr>Continuing Education Information</vt:lpstr>
      <vt:lpstr>Continuing Education Information</vt:lpstr>
      <vt:lpstr>Disclosures</vt:lpstr>
      <vt:lpstr>Disclaimer</vt:lpstr>
      <vt:lpstr>PowerPoint Presentation</vt:lpstr>
      <vt:lpstr>Record your Attendance by SMS Text</vt:lpstr>
    </vt:vector>
  </TitlesOfParts>
  <Company>PHS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UPMC Pinnacle System P&amp;T Committee</dc:title>
  <dc:creator>Kristen Thorson</dc:creator>
  <cp:lastModifiedBy>Dorn, Carolyn</cp:lastModifiedBy>
  <cp:revision>1169</cp:revision>
  <cp:lastPrinted>2021-12-06T13:13:26Z</cp:lastPrinted>
  <dcterms:created xsi:type="dcterms:W3CDTF">2018-09-12T18:14:59Z</dcterms:created>
  <dcterms:modified xsi:type="dcterms:W3CDTF">2024-09-06T13:06:12Z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2024-09-06T13:05:58Z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b008d11d-8b6f-477e-b691-e9d8feb98480</vt:lpwstr>
  </property>
  <property fmtid="{D5CDD505-2E9C-101B-9397-08002B2CF9AE}" pid="8" name="MSIP_Label_5e4b1be8-281e-475d-98b0-21c3457e5a46_ContentBits">
    <vt:lpwstr>0</vt:lpwstr>
  </property>
</Properties>
</file>