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100" b="1" dirty="0">
                <a:solidFill>
                  <a:schemeClr val="tx1"/>
                </a:solidFill>
              </a:rPr>
              <a:t>Continuing Education Information</a:t>
            </a:r>
          </a:p>
          <a:p>
            <a:pPr algn="l">
              <a:spcBef>
                <a:spcPts val="0"/>
              </a:spcBef>
            </a:pPr>
            <a:endParaRPr lang="en-US" sz="1100" b="1" u="sng" dirty="0">
              <a:solidFill>
                <a:schemeClr val="tx1"/>
              </a:solidFill>
            </a:endParaRPr>
          </a:p>
          <a:p>
            <a:pPr algn="l">
              <a:spcBef>
                <a:spcPts val="0"/>
              </a:spcBef>
            </a:pPr>
            <a:r>
              <a:rPr lang="en-US" sz="1100" b="1" u="sng" dirty="0">
                <a:solidFill>
                  <a:schemeClr val="tx1"/>
                </a:solidFill>
              </a:rPr>
              <a:t>Accreditation Statement:</a:t>
            </a:r>
          </a:p>
          <a:p>
            <a:pPr algn="l">
              <a:spcBef>
                <a:spcPts val="0"/>
              </a:spcBef>
            </a:pPr>
            <a:r>
              <a:rPr lang="en-US" sz="11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100" dirty="0">
              <a:solidFill>
                <a:schemeClr val="tx1"/>
              </a:solidFill>
              <a:latin typeface="Calibri" panose="020F0502020204030204" pitchFamily="34" charset="0"/>
              <a:cs typeface="Calibri" panose="020F0502020204030204" pitchFamily="34" charset="0"/>
            </a:endParaRPr>
          </a:p>
          <a:p>
            <a:pPr algn="l">
              <a:spcBef>
                <a:spcPts val="0"/>
              </a:spcBef>
            </a:pPr>
            <a:r>
              <a:rPr lang="en-US" sz="11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100" dirty="0">
                <a:solidFill>
                  <a:schemeClr val="tx1"/>
                </a:solidFill>
              </a:rPr>
              <a:t>The University of Pittsburgh School of Medicine designates this blended activity for a maximum of 1.0 AMA PRA Category 1 Credits™.   Physicians should claim only the credit commensurate with the extent of their participation in the activity.</a:t>
            </a:r>
          </a:p>
          <a:p>
            <a:pPr algn="l">
              <a:spcBef>
                <a:spcPts val="0"/>
              </a:spcBef>
            </a:pPr>
            <a:endParaRPr lang="en-US" sz="1100" b="1" u="sng" dirty="0">
              <a:solidFill>
                <a:schemeClr val="tx1"/>
              </a:solidFill>
            </a:endParaRPr>
          </a:p>
          <a:p>
            <a:pPr marR="0" algn="l">
              <a:lnSpc>
                <a:spcPct val="107000"/>
              </a:lnSpc>
              <a:spcBef>
                <a:spcPts val="0"/>
              </a:spcBef>
              <a:spcAft>
                <a:spcPts val="0"/>
              </a:spcAft>
            </a:pPr>
            <a:r>
              <a:rPr lang="en-US" sz="1100" b="1" u="sng" dirty="0">
                <a:solidFill>
                  <a:schemeClr val="tx1"/>
                </a:solidFill>
              </a:rPr>
              <a:t>Nursing (CNE)</a:t>
            </a:r>
          </a:p>
          <a:p>
            <a:pPr marR="0" algn="l">
              <a:lnSpc>
                <a:spcPct val="107000"/>
              </a:lnSpc>
              <a:spcBef>
                <a:spcPts val="0"/>
              </a:spcBef>
              <a:spcAft>
                <a:spcPts val="0"/>
              </a:spcAft>
            </a:pPr>
            <a:r>
              <a:rPr lang="en-US" sz="1100" dirty="0">
                <a:solidFill>
                  <a:schemeClr val="tx1"/>
                </a:solidFill>
              </a:rPr>
              <a:t>The maximum number of hours awarded for this Continuing Nursing Education activity is 1.0 contact hours.</a:t>
            </a:r>
          </a:p>
          <a:p>
            <a:pPr marR="0" algn="l">
              <a:lnSpc>
                <a:spcPct val="107000"/>
              </a:lnSpc>
              <a:spcBef>
                <a:spcPts val="0"/>
              </a:spcBef>
              <a:spcAft>
                <a:spcPts val="0"/>
              </a:spcAft>
            </a:pPr>
            <a:r>
              <a:rPr lang="en-US" sz="1100" dirty="0">
                <a:solidFill>
                  <a:schemeClr val="tx1"/>
                </a:solidFill>
              </a:rPr>
              <a:t> </a:t>
            </a:r>
          </a:p>
          <a:p>
            <a:pPr algn="l">
              <a:spcBef>
                <a:spcPts val="0"/>
              </a:spcBef>
            </a:pPr>
            <a:r>
              <a:rPr lang="en-US" sz="1100" b="1" u="sng" dirty="0">
                <a:solidFill>
                  <a:schemeClr val="tx1"/>
                </a:solidFill>
              </a:rPr>
              <a:t>Physician Assistant (AAPA)</a:t>
            </a:r>
          </a:p>
          <a:p>
            <a:pPr algn="l">
              <a:spcBef>
                <a:spcPts val="0"/>
              </a:spcBef>
            </a:pPr>
            <a:r>
              <a:rPr lang="en-US" sz="1100" dirty="0">
                <a:solidFill>
                  <a:schemeClr val="tx1"/>
                </a:solidFill>
              </a:rPr>
              <a:t>The University of Pittsburgh has been authorized by the American Academy of PAs (AAPA) to award AAPA Category 1 CME credit for activities planned in accordance with AAPA CME Criteria. This activity is designated for 1.0 AAPA Category 1 CME credits. PAs should only claim credit commensurate with the extent of their participation. </a:t>
            </a:r>
          </a:p>
          <a:p>
            <a:pPr algn="l">
              <a:spcBef>
                <a:spcPts val="0"/>
              </a:spcBef>
            </a:pPr>
            <a:endParaRPr lang="en-US" sz="1100" b="1" u="sng" dirty="0">
              <a:solidFill>
                <a:schemeClr val="tx1"/>
              </a:solidFill>
            </a:endParaRPr>
          </a:p>
          <a:p>
            <a:pPr algn="l">
              <a:spcBef>
                <a:spcPts val="0"/>
              </a:spcBef>
            </a:pPr>
            <a:r>
              <a:rPr lang="en-US" sz="1100" b="1" u="sng" dirty="0">
                <a:solidFill>
                  <a:schemeClr val="tx1"/>
                </a:solidFill>
              </a:rPr>
              <a:t>Other health care professionals: </a:t>
            </a:r>
          </a:p>
          <a:p>
            <a:pPr algn="l">
              <a:spcBef>
                <a:spcPts val="0"/>
              </a:spcBef>
            </a:pPr>
            <a:r>
              <a:rPr lang="en-US" sz="1100" dirty="0">
                <a:solidFill>
                  <a:schemeClr val="tx1"/>
                </a:solidFill>
              </a:rPr>
              <a:t>Other health care professionals will receive a certificate of attendance confirming the number of contact hours commensurate with the extent of participation in this activity.  </a:t>
            </a:r>
            <a:endParaRPr lang="en-US" sz="1100" b="1" u="sng" dirty="0">
              <a:solidFill>
                <a:schemeClr val="tx1"/>
              </a:solidFill>
            </a:endParaRPr>
          </a:p>
          <a:p>
            <a:pPr algn="l">
              <a:spcBef>
                <a:spcPts val="0"/>
              </a:spcBef>
            </a:pPr>
            <a:endParaRPr lang="en-US" sz="1100" b="1" u="sng" dirty="0">
              <a:solidFill>
                <a:schemeClr val="tx1"/>
              </a:solidFill>
            </a:endParaRPr>
          </a:p>
          <a:p>
            <a:pPr algn="l">
              <a:spcBef>
                <a:spcPts val="0"/>
              </a:spcBef>
            </a:pPr>
            <a:r>
              <a:rPr lang="en-US" sz="1100" b="1" u="sng" dirty="0">
                <a:solidFill>
                  <a:schemeClr val="tx1"/>
                </a:solidFill>
              </a:rPr>
              <a:t>Conflict of Interest Disclosure</a:t>
            </a:r>
            <a:r>
              <a:rPr lang="en-US" sz="1100" b="1" dirty="0">
                <a:solidFill>
                  <a:schemeClr val="tx1"/>
                </a:solidFill>
              </a:rPr>
              <a:t>:</a:t>
            </a:r>
            <a:endParaRPr lang="en-US" sz="1100" dirty="0">
              <a:solidFill>
                <a:schemeClr val="tx1"/>
              </a:solidFill>
            </a:endParaRPr>
          </a:p>
          <a:p>
            <a:pPr algn="l">
              <a:spcBef>
                <a:spcPts val="0"/>
              </a:spcBef>
            </a:pPr>
            <a:r>
              <a:rPr lang="en-US" sz="11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100" dirty="0"/>
              <a:t>. </a:t>
            </a:r>
          </a:p>
          <a:p>
            <a:pPr algn="l">
              <a:spcBef>
                <a:spcPts val="0"/>
              </a:spcBef>
            </a:pPr>
            <a:endParaRPr lang="en-US" sz="1100" dirty="0"/>
          </a:p>
          <a:p>
            <a:pPr marL="0" marR="0" lvl="0" indent="0" algn="l" defTabSz="914400" rtl="0" eaLnBrk="0" fontAlgn="base" latinLnBrk="0" hangingPunct="0">
              <a:lnSpc>
                <a:spcPct val="100000"/>
              </a:lnSpc>
              <a:spcBef>
                <a:spcPct val="0"/>
              </a:spcBef>
              <a:spcAft>
                <a:spcPct val="0"/>
              </a:spcAft>
              <a:buClrTx/>
              <a:buSzTx/>
              <a:tabLst/>
            </a:pPr>
            <a:r>
              <a:rPr lang="en-US" altLang="en-US" sz="11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 </a:t>
            </a:r>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3250</TotalTime>
  <Words>396</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2024-09-11T12:39:54Z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