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9/11/2024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9/11/2024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9/11/2024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9/11/2024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9/11/2024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9/11/2024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9/11/2024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Accreditation Statement:</a:t>
            </a:r>
          </a:p>
          <a:p>
            <a:pPr algn="l">
              <a:spcBef>
                <a:spcPts val="0"/>
              </a:spcBef>
            </a:pPr>
            <a:r>
              <a:rPr lang="en-US" sz="1400" dirty="0">
                <a:solidFill>
                  <a:schemeClr val="tx1"/>
                </a:solidFill>
                <a:latin typeface="Calibri" panose="020F0502020204030204" pitchFamily="34" charset="0"/>
                <a:cs typeface="Calibri" panose="020F0502020204030204" pitchFamily="34" charset="0"/>
              </a:rPr>
              <a:t>In support of improving patient care, this activity has been planned and implemented by the University of Pittsburgh and </a:t>
            </a:r>
            <a:r>
              <a:rPr lang="en-US" sz="1400" dirty="0" err="1">
                <a:solidFill>
                  <a:schemeClr val="tx1"/>
                </a:solidFill>
                <a:latin typeface="Calibri" panose="020F0502020204030204" pitchFamily="34" charset="0"/>
                <a:cs typeface="Calibri" panose="020F0502020204030204" pitchFamily="34" charset="0"/>
              </a:rPr>
              <a:t>Horty</a:t>
            </a:r>
            <a:r>
              <a:rPr lang="en-US" sz="1400" dirty="0">
                <a:solidFill>
                  <a:schemeClr val="tx1"/>
                </a:solidFill>
                <a:latin typeface="Calibri" panose="020F0502020204030204" pitchFamily="34" charset="0"/>
                <a:cs typeface="Calibri" panose="020F0502020204030204" pitchFamily="34" charset="0"/>
              </a:rPr>
              <a:t> Springer Seminars. The University of Pittsburgh is jointly accredited by the Accreditation Council for Continuing Medical Education (ACCME), the Accreditation Council for Pharmacy Education (ACPE), and the American Nurses Credentialing Center (ANCC), to provide continuing education for the healthcare team.</a:t>
            </a:r>
          </a:p>
          <a:p>
            <a:pPr algn="l">
              <a:spcBef>
                <a:spcPts val="0"/>
              </a:spcBef>
            </a:pPr>
            <a:endParaRPr lang="en-US" sz="1400" dirty="0">
              <a:solidFill>
                <a:schemeClr val="tx1"/>
              </a:solidFill>
              <a:latin typeface="Calibri" panose="020F0502020204030204" pitchFamily="34" charset="0"/>
              <a:cs typeface="Calibri" panose="020F0502020204030204" pitchFamily="34" charset="0"/>
            </a:endParaRPr>
          </a:p>
          <a:p>
            <a:pPr algn="l">
              <a:spcBef>
                <a:spcPts val="0"/>
              </a:spcBef>
            </a:pPr>
            <a:r>
              <a:rPr lang="en-US" sz="14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400" dirty="0">
                <a:solidFill>
                  <a:schemeClr val="tx1"/>
                </a:solidFill>
              </a:rPr>
              <a:t>The University of Pittsburgh School of Medicine designates this live activity for a maximum of 3.75 AMA PRA Category 1 Credits™.   Physicians should claim only the credit commensurate with the extent of their participation in the activity.</a:t>
            </a:r>
          </a:p>
          <a:p>
            <a:pPr algn="l">
              <a:spcBef>
                <a:spcPts val="0"/>
              </a:spcBef>
            </a:pPr>
            <a:endParaRPr lang="en-US" sz="1400" dirty="0">
              <a:solidFill>
                <a:schemeClr val="tx1"/>
              </a:solidFill>
            </a:endParaRPr>
          </a:p>
          <a:p>
            <a:pPr algn="l">
              <a:spcBef>
                <a:spcPts val="0"/>
              </a:spcBef>
            </a:pPr>
            <a:r>
              <a:rPr lang="en-US" sz="1400" b="1" u="sng" dirty="0">
                <a:solidFill>
                  <a:schemeClr val="tx1"/>
                </a:solidFill>
              </a:rPr>
              <a:t>Other health care professionals: </a:t>
            </a:r>
          </a:p>
          <a:p>
            <a:pPr algn="l">
              <a:spcBef>
                <a:spcPts val="0"/>
              </a:spcBef>
            </a:pPr>
            <a:r>
              <a:rPr lang="en-US" sz="1400" dirty="0">
                <a:solidFill>
                  <a:schemeClr val="tx1"/>
                </a:solidFill>
              </a:rPr>
              <a:t>Other health care professionals will receive a certificate of attendance confirming the number of contact hours commensurate with the extent of participation in this activity.  </a:t>
            </a:r>
            <a:endParaRPr lang="en-US" sz="1400" b="1" u="sng" dirty="0">
              <a:solidFill>
                <a:schemeClr val="tx1"/>
              </a:solidFill>
            </a:endParaRPr>
          </a:p>
          <a:p>
            <a:pPr algn="l">
              <a:spcBef>
                <a:spcPts val="0"/>
              </a:spcBef>
            </a:pPr>
            <a:endParaRPr lang="en-US" sz="1400" b="1" u="sng" dirty="0">
              <a:solidFill>
                <a:schemeClr val="tx1"/>
              </a:solidFill>
            </a:endParaRPr>
          </a:p>
          <a:p>
            <a:pPr algn="l">
              <a:spcBef>
                <a:spcPts val="0"/>
              </a:spcBef>
            </a:pPr>
            <a:r>
              <a:rPr lang="en-US" sz="1400" b="1" u="sng" dirty="0">
                <a:solidFill>
                  <a:schemeClr val="tx1"/>
                </a:solidFill>
              </a:rPr>
              <a:t>Conflict of Interest Disclosure</a:t>
            </a:r>
            <a:r>
              <a:rPr lang="en-US" sz="1400" b="1" dirty="0">
                <a:solidFill>
                  <a:schemeClr val="tx1"/>
                </a:solidFill>
              </a:rPr>
              <a:t>:</a:t>
            </a:r>
            <a:endParaRPr lang="en-US" sz="1400" dirty="0">
              <a:solidFill>
                <a:schemeClr val="tx1"/>
              </a:solidFill>
            </a:endParaRPr>
          </a:p>
          <a:p>
            <a:pPr algn="l">
              <a:spcBef>
                <a:spcPts val="0"/>
              </a:spcBef>
            </a:pPr>
            <a:r>
              <a:rPr lang="en-US" sz="14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400" dirty="0"/>
              <a:t>. </a:t>
            </a:r>
          </a:p>
          <a:p>
            <a:pPr algn="l">
              <a:spcBef>
                <a:spcPts val="0"/>
              </a:spcBef>
            </a:pPr>
            <a:endParaRPr lang="en-US" sz="1400" dirty="0"/>
          </a:p>
          <a:p>
            <a:pPr marL="0" marR="0" lvl="0" indent="0" algn="l" defTabSz="914400" rtl="0" eaLnBrk="0" fontAlgn="base" latinLnBrk="0" hangingPunct="0">
              <a:lnSpc>
                <a:spcPct val="100000"/>
              </a:lnSpc>
              <a:spcBef>
                <a:spcPct val="0"/>
              </a:spcBef>
              <a:spcAft>
                <a:spcPct val="0"/>
              </a:spcAft>
              <a:buClrTx/>
              <a:buSzTx/>
              <a:tabLst/>
            </a:pPr>
            <a:r>
              <a:rPr lang="en-US" altLang="en-US" sz="14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3319</TotalTime>
  <Words>328</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69</cp:revision>
  <dcterms:created xsi:type="dcterms:W3CDTF">2010-08-03T12:49:34Z</dcterms:created>
  <dcterms:modified xsi:type="dcterms:W3CDTF">2024-09-11T16:34:46Z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2023-03-21T17:22:53Z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f1a165ad-248c-44f4-8b12-c9640d1fb26b</vt:lpwstr>
  </property>
  <property fmtid="{D5CDD505-2E9C-101B-9397-08002B2CF9AE}" pid="8" name="MSIP_Label_5e4b1be8-281e-475d-98b0-21c3457e5a46_ContentBits">
    <vt:lpwstr>0</vt:lpwstr>
  </property>
</Properties>
</file>