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945" r:id="rId2"/>
    <p:sldId id="3029" r:id="rId3"/>
    <p:sldId id="294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854DCF-D53E-4183-A36C-6B4B0E693F99}" type="datetimeFigureOut">
              <a:rPr lang="en-US" smtClean="0"/>
              <a:t>3/24/2025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7C336-BCF8-4D67-A79A-142D0101B077}" type="slidenum">
              <a:rPr lang="en-US" smtClean="0"/>
              <a:t>‹#›</a:t>
            </a:fld>
            <a:endParaRPr lang="en-US"/>
          </a:p>
        </p:txBody>
      </p:sp>
    </p:spTree>
    <p:extLst>
      <p:ext uri="{BB962C8B-B14F-4D97-AF65-F5344CB8AC3E}">
        <p14:creationId xmlns:p14="http://schemas.microsoft.com/office/powerpoint/2010/main" val="1355712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E1FB665-9F59-465B-BAA2-4D7EFC3E18FD}"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5627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conflicts of interest</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E1FB665-9F59-465B-BAA2-4D7EFC3E18FD}"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1130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400" spc="-51" baseline="0">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none" spc="200" baseline="0">
                <a:solidFill>
                  <a:srgbClr val="002060"/>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2025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738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2025 JHF, PRHI, HCF, HFP</a:t>
            </a:r>
            <a:endParaRPr lang="en-US" dirty="0"/>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2437057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867" b="0">
                <a:solidFill>
                  <a:srgbClr val="002060"/>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none" spc="200" baseline="0">
                <a:solidFill>
                  <a:srgbClr val="002060"/>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2025 JHF, PRHI, HCF, HFP</a:t>
            </a:r>
            <a:endParaRPr lang="en-US" dirty="0"/>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1871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 2025 JHF, PRHI, HCF, HFP</a:t>
            </a:r>
            <a:endParaRPr lang="en-US" dirty="0"/>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2362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 2025 JHF, PRHI, HCF, HFP</a:t>
            </a:r>
            <a:endParaRPr lang="en-US" dirty="0"/>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90103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 2025 JHF, PRHI, HCF, HFP</a:t>
            </a:r>
            <a:endParaRPr lang="en-US" dirty="0"/>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2438932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2025 JHF, PRHI, HCF, HFP</a:t>
            </a:r>
            <a:endParaRPr lang="en-US" dirty="0"/>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76952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2025 JHF, PRHI, HCF, HFP</a:t>
            </a:r>
            <a:endParaRPr lang="en-US" dirty="0"/>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36871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2025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845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dt="0"/>
  <p:txStyles>
    <p:titleStyle>
      <a:lvl1pPr algn="l" defTabSz="914377" rtl="0" eaLnBrk="1" latinLnBrk="0" hangingPunct="1">
        <a:lnSpc>
          <a:spcPct val="85000"/>
        </a:lnSpc>
        <a:spcBef>
          <a:spcPct val="0"/>
        </a:spcBef>
        <a:buNone/>
        <a:defRPr sz="4800" kern="1200" spc="-51" baseline="0">
          <a:solidFill>
            <a:srgbClr val="002060"/>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solidFill>
                  <a:schemeClr val="accent1"/>
                </a:solidFill>
              </a:rPr>
              <a:t>Accreditation Council for Continuing Medical Education (ACCME) </a:t>
            </a:r>
            <a:r>
              <a:rPr lang="en-US" dirty="0">
                <a:solidFill>
                  <a:schemeClr val="accent1"/>
                </a:solidFill>
              </a:rPr>
              <a:t>and the </a:t>
            </a:r>
            <a:r>
              <a:rPr lang="en-US" b="1" dirty="0">
                <a:solidFill>
                  <a:schemeClr val="accent1"/>
                </a:solidFill>
              </a:rPr>
              <a:t>American Nurses Credentialing Center (ANCC)</a:t>
            </a:r>
            <a:r>
              <a:rPr lang="en-US" dirty="0"/>
              <a:t>, to provide continuing education for the healthcare team.</a:t>
            </a:r>
            <a:r>
              <a:rPr lang="en-US" b="1" dirty="0"/>
              <a:t> </a:t>
            </a:r>
            <a:r>
              <a:rPr lang="en-US" b="1" dirty="0">
                <a:solidFill>
                  <a:schemeClr val="accent1"/>
                </a:solidFill>
              </a:rPr>
              <a:t>1.5 hours are approved for this course. </a:t>
            </a:r>
          </a:p>
          <a:p>
            <a:r>
              <a:rPr lang="en-US" dirty="0"/>
              <a:t>As a Jointly Accredited Organization, University of Pittsburgh is approved to offer social work continuing education by the </a:t>
            </a:r>
            <a:r>
              <a:rPr lang="en-US" b="1" dirty="0">
                <a:solidFill>
                  <a:schemeClr val="accent1"/>
                </a:solidFill>
              </a:rPr>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a:t>
            </a:r>
            <a:r>
              <a:rPr lang="en-US" b="1" dirty="0"/>
              <a:t> </a:t>
            </a:r>
            <a:r>
              <a:rPr lang="en-US" b="1" dirty="0">
                <a:solidFill>
                  <a:schemeClr val="accent1"/>
                </a:solidFill>
              </a:rPr>
              <a:t>1.5 continuing education credits</a:t>
            </a:r>
            <a:r>
              <a:rPr lang="en-US" dirty="0">
                <a:solidFill>
                  <a:schemeClr val="accent1"/>
                </a:solidFill>
              </a:rPr>
              <a: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dirty="0">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dirty="0">
                <a:latin typeface="Calibri"/>
                <a:cs typeface="Arial" panose="020B0604020202020204" pitchFamily="34" charset="0"/>
              </a:rPr>
              <a:t>© 2025 JHF, PRHI, HCF, HFP</a:t>
            </a:r>
          </a:p>
        </p:txBody>
      </p:sp>
    </p:spTree>
    <p:extLst>
      <p:ext uri="{BB962C8B-B14F-4D97-AF65-F5344CB8AC3E}">
        <p14:creationId xmlns:p14="http://schemas.microsoft.com/office/powerpoint/2010/main" val="1129319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normAutofit fontScale="92500"/>
          </a:bodyPr>
          <a:lstStyle/>
          <a:p>
            <a:pPr marL="0" indent="0" defTabSz="1219170">
              <a:spcBef>
                <a:spcPts val="1600"/>
              </a:spcBef>
              <a:spcAft>
                <a:spcPts val="267"/>
              </a:spcAft>
              <a:buClr>
                <a:srgbClr val="D56283"/>
              </a:buClr>
              <a:buNone/>
              <a:defRPr/>
            </a:pPr>
            <a:r>
              <a:rPr lang="en-US" sz="2400" b="1" dirty="0">
                <a:solidFill>
                  <a:schemeClr val="accent1"/>
                </a:solidFill>
                <a:latin typeface="Calibri" panose="020F0502020204030204"/>
              </a:rPr>
              <a:t>All individuals </a:t>
            </a:r>
            <a:r>
              <a:rPr lang="en-US" sz="2400" dirty="0">
                <a:solidFill>
                  <a:prstClr val="black">
                    <a:lumMod val="75000"/>
                    <a:lumOff val="25000"/>
                  </a:prstClr>
                </a:solidFill>
                <a:latin typeface="Calibri" panose="020F0502020204030204"/>
              </a:rPr>
              <a:t>in a position to control the content of this education activity have disclosed all financial relationships with any companies whose primary business is producing, marketing, selling, re-selling, or distributing healthcare products used by or on patients. All of the relevant financial relationships for the individuals listed below </a:t>
            </a:r>
            <a:r>
              <a:rPr lang="en-US" sz="2400" b="1" dirty="0">
                <a:solidFill>
                  <a:schemeClr val="accent1"/>
                </a:solidFill>
                <a:latin typeface="Calibri" panose="020F0502020204030204"/>
              </a:rPr>
              <a:t>have been mitigated</a:t>
            </a:r>
          </a:p>
          <a:p>
            <a:pPr marL="0" indent="0" defTabSz="1219170">
              <a:spcBef>
                <a:spcPts val="1600"/>
              </a:spcBef>
              <a:spcAft>
                <a:spcPts val="267"/>
              </a:spcAft>
              <a:buClr>
                <a:srgbClr val="D56283"/>
              </a:buClr>
              <a:buNone/>
              <a:defRPr/>
            </a:pPr>
            <a:r>
              <a:rPr lang="en-US" sz="2400" dirty="0">
                <a:solidFill>
                  <a:prstClr val="black">
                    <a:lumMod val="75000"/>
                    <a:lumOff val="25000"/>
                  </a:prstClr>
                </a:solidFill>
                <a:latin typeface="Calibri" panose="020F0502020204030204"/>
              </a:rPr>
              <a:t>• Elizabeth Miller, MD, PhD - </a:t>
            </a:r>
            <a:r>
              <a:rPr lang="en-US" sz="2400">
                <a:solidFill>
                  <a:prstClr val="black">
                    <a:lumMod val="75000"/>
                    <a:lumOff val="25000"/>
                  </a:prstClr>
                </a:solidFill>
                <a:latin typeface="Calibri" panose="020F0502020204030204"/>
              </a:rPr>
              <a:t>royalties for writing content for UpToDate, Wolters Kluwer</a:t>
            </a:r>
            <a:endParaRPr lang="en-US" sz="2400" dirty="0">
              <a:solidFill>
                <a:prstClr val="black">
                  <a:lumMod val="75000"/>
                  <a:lumOff val="25000"/>
                </a:prstClr>
              </a:solidFill>
              <a:latin typeface="Calibri" panose="020F0502020204030204"/>
            </a:endParaRPr>
          </a:p>
          <a:p>
            <a:pPr marL="0" indent="0" defTabSz="1219170">
              <a:spcBef>
                <a:spcPts val="1600"/>
              </a:spcBef>
              <a:spcAft>
                <a:spcPts val="267"/>
              </a:spcAft>
              <a:buClr>
                <a:srgbClr val="D56283"/>
              </a:buClr>
              <a:buNone/>
              <a:defRPr/>
            </a:pPr>
            <a:r>
              <a:rPr lang="en-US" sz="2400" b="1" dirty="0">
                <a:solidFill>
                  <a:schemeClr val="accent1"/>
                </a:solidFill>
                <a:latin typeface="Calibri" panose="020F0502020204030204"/>
              </a:rPr>
              <a:t>No other members </a:t>
            </a:r>
            <a:r>
              <a:rPr lang="en-US" sz="2400" dirty="0">
                <a:solidFill>
                  <a:prstClr val="black">
                    <a:lumMod val="75000"/>
                    <a:lumOff val="25000"/>
                  </a:prstClr>
                </a:solidFill>
                <a:latin typeface="Calibri" panose="020F0502020204030204"/>
              </a:rPr>
              <a:t>of the planning committee, speakers, presenters, authors, content reviewers and/or anyone else in a position to control the content of this education activity have relevant financial relationships with any companies whose primary business is producing, marketing, selling, re-selling, or distributing healthcare products used by or on patients.</a:t>
            </a:r>
          </a:p>
          <a:p>
            <a:endParaRPr lang="en-US" dirty="0"/>
          </a:p>
        </p:txBody>
      </p:sp>
      <p:sp>
        <p:nvSpPr>
          <p:cNvPr id="4" name="Footer Placeholder 3"/>
          <p:cNvSpPr>
            <a:spLocks noGrp="1"/>
          </p:cNvSpPr>
          <p:nvPr>
            <p:ph type="ftr" sz="quarter" idx="11"/>
          </p:nvPr>
        </p:nvSpPr>
        <p:spPr/>
        <p:txBody>
          <a:bodyPr/>
          <a:lstStyle/>
          <a:p>
            <a:pPr defTabSz="914354">
              <a:defRPr/>
            </a:pPr>
            <a:r>
              <a:rPr lang="en-US" cap="none" dirty="0">
                <a:latin typeface="Calibri"/>
                <a:cs typeface="Arial" panose="020B0604020202020204" pitchFamily="34" charset="0"/>
              </a:rPr>
              <a:t>© 2024 JHF, PRHI, HCF, HFP</a:t>
            </a:r>
          </a:p>
        </p:txBody>
      </p:sp>
      <p:sp>
        <p:nvSpPr>
          <p:cNvPr id="5" name="Slide Number Placeholder 4"/>
          <p:cNvSpPr>
            <a:spLocks noGrp="1"/>
          </p:cNvSpPr>
          <p:nvPr>
            <p:ph type="sldNum" sz="quarter" idx="12"/>
          </p:nvPr>
        </p:nvSpPr>
        <p:spPr/>
        <p:txBody>
          <a:bodyPr/>
          <a:lstStyle/>
          <a:p>
            <a:pPr defTabSz="914354">
              <a:defRPr/>
            </a:pPr>
            <a:fld id="{E7000212-68E8-4E0F-BB6F-A6238CCAF7D0}" type="slidenum">
              <a:rPr lang="en-US">
                <a:latin typeface="Calibri" panose="020F0502020204030204"/>
              </a:rPr>
              <a:pPr defTabSz="914354">
                <a:defRPr/>
              </a:pPr>
              <a:t>2</a:t>
            </a:fld>
            <a:endParaRPr lang="en-US" dirty="0">
              <a:latin typeface="Calibri" panose="020F0502020204030204"/>
            </a:endParaRPr>
          </a:p>
        </p:txBody>
      </p:sp>
    </p:spTree>
    <p:extLst>
      <p:ext uri="{BB962C8B-B14F-4D97-AF65-F5344CB8AC3E}">
        <p14:creationId xmlns:p14="http://schemas.microsoft.com/office/powerpoint/2010/main" val="271597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b="1" dirty="0">
                <a:solidFill>
                  <a:schemeClr val="accent1"/>
                </a:solidFill>
              </a:rPr>
              <a:t>The information presented </a:t>
            </a:r>
            <a:r>
              <a:rPr lang="en-US" sz="2400" dirty="0"/>
              <a:t>at this Center for Continuing Education in Health Sciences program </a:t>
            </a:r>
            <a:r>
              <a:rPr lang="en-US" sz="2400" b="1" dirty="0">
                <a:solidFill>
                  <a:schemeClr val="accent1"/>
                </a:solidFill>
              </a:rPr>
              <a:t>represents the views and opinions of the individual presenters</a:t>
            </a:r>
            <a:r>
              <a:rPr lang="en-US" sz="2400" dirty="0"/>
              <a:t>,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a:cs typeface="Arial" panose="020B0604020202020204" pitchFamily="34" charset="0"/>
              </a:rPr>
              <a:t>© 2025 JHF, PRHI, HCF, HFP</a:t>
            </a:r>
            <a:endParaRPr lang="en-US" cap="none" dirty="0">
              <a:latin typeface="Calibri"/>
              <a:cs typeface="Arial" panose="020B0604020202020204" pitchFamily="34" charset="0"/>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dirty="0">
              <a:latin typeface="Calibri" panose="020F0502020204030204"/>
            </a:endParaRPr>
          </a:p>
        </p:txBody>
      </p:sp>
    </p:spTree>
    <p:extLst>
      <p:ext uri="{BB962C8B-B14F-4D97-AF65-F5344CB8AC3E}">
        <p14:creationId xmlns:p14="http://schemas.microsoft.com/office/powerpoint/2010/main" val="4149046972"/>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Widescreen</PresentationFormat>
  <Paragraphs>18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Calibri</vt:lpstr>
      <vt:lpstr>Calibri Light</vt:lpstr>
      <vt:lpstr>Franklin Gothic Demi</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Boyd</dc:creator>
  <cp:lastModifiedBy>Lisa Boyd</cp:lastModifiedBy>
  <cp:revision>1</cp:revision>
  <dcterms:created xsi:type="dcterms:W3CDTF">2025-03-24T18:30:24Z</dcterms:created>
  <dcterms:modified xsi:type="dcterms:W3CDTF">2025-03-24T18:31:24Z</dcterms:modified>
</cp:coreProperties>
</file>