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1500" y="7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BC543-D9D5-49A7-9B70-276C59CB442A}" type="datetimeFigureOut">
              <a:rPr lang="en-US" smtClean="0"/>
              <a:t>3/6/2025</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42CC2A-D443-43C1-8BC7-C33A47B632B3}" type="slidenum">
              <a:rPr lang="en-US" smtClean="0"/>
              <a:t>‹#›</a:t>
            </a:fld>
            <a:endParaRPr lang="en-US"/>
          </a:p>
        </p:txBody>
      </p:sp>
    </p:spTree>
    <p:extLst>
      <p:ext uri="{BB962C8B-B14F-4D97-AF65-F5344CB8AC3E}">
        <p14:creationId xmlns:p14="http://schemas.microsoft.com/office/powerpoint/2010/main" val="46459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2CC2A-D443-43C1-8BC7-C33A47B632B3}" type="slidenum">
              <a:rPr lang="en-US" smtClean="0"/>
              <a:t>1</a:t>
            </a:fld>
            <a:endParaRPr lang="en-US"/>
          </a:p>
        </p:txBody>
      </p:sp>
    </p:spTree>
    <p:extLst>
      <p:ext uri="{BB962C8B-B14F-4D97-AF65-F5344CB8AC3E}">
        <p14:creationId xmlns:p14="http://schemas.microsoft.com/office/powerpoint/2010/main" val="394649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EEB23-F1D1-4F50-9BDB-0E74068C86B7}" type="datetimeFigureOut">
              <a:rPr lang="en-US" smtClean="0"/>
              <a:pPr/>
              <a:t>3/6/2025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3/6/2025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3/6/2025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3/6/2025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AEEB23-F1D1-4F50-9BDB-0E74068C86B7}" type="datetimeFigureOut">
              <a:rPr lang="en-US" smtClean="0"/>
              <a:pPr/>
              <a:t>3/6/2025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AEEB23-F1D1-4F50-9BDB-0E74068C86B7}" type="datetimeFigureOut">
              <a:rPr lang="en-US" smtClean="0"/>
              <a:pPr/>
              <a:t>3/6/2025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AEEB23-F1D1-4F50-9BDB-0E74068C86B7}" type="datetimeFigureOut">
              <a:rPr lang="en-US" smtClean="0"/>
              <a:pPr/>
              <a:t>3/6/2025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AEEB23-F1D1-4F50-9BDB-0E74068C86B7}" type="datetimeFigureOut">
              <a:rPr lang="en-US" smtClean="0"/>
              <a:pPr/>
              <a:t>3/6/2025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EEB23-F1D1-4F50-9BDB-0E74068C86B7}" type="datetimeFigureOut">
              <a:rPr lang="en-US" smtClean="0"/>
              <a:pPr/>
              <a:t>3/6/2025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3/6/2025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3/6/2025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EEB23-F1D1-4F50-9BDB-0E74068C86B7}" type="datetimeFigureOut">
              <a:rPr lang="en-US" smtClean="0"/>
              <a:pPr/>
              <a:t>3/6/2025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19A4E-B6B1-42F8-8D4D-1B0BAB3C21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222127"/>
            <a:ext cx="8610600" cy="6413746"/>
          </a:xfrm>
        </p:spPr>
        <p:txBody>
          <a:bodyPr>
            <a:noAutofit/>
          </a:bodyPr>
          <a:lstStyle/>
          <a:p>
            <a:pPr algn="l">
              <a:spcBef>
                <a:spcPts val="0"/>
              </a:spcBef>
            </a:pPr>
            <a:r>
              <a:rPr lang="en-US" sz="1400" b="1" dirty="0">
                <a:solidFill>
                  <a:schemeClr val="tx1"/>
                </a:solidFill>
              </a:rPr>
              <a:t>Continuing Education Information</a:t>
            </a:r>
          </a:p>
          <a:p>
            <a:pPr algn="l">
              <a:spcBef>
                <a:spcPts val="0"/>
              </a:spcBef>
            </a:pPr>
            <a:endParaRPr lang="en-US" sz="1200" b="1" u="sng" dirty="0">
              <a:solidFill>
                <a:schemeClr val="tx1"/>
              </a:solidFill>
            </a:endParaRPr>
          </a:p>
          <a:p>
            <a:pPr algn="l">
              <a:spcBef>
                <a:spcPts val="0"/>
              </a:spcBef>
            </a:pPr>
            <a:r>
              <a:rPr lang="en-US" sz="1400" b="1" u="sng" dirty="0">
                <a:solidFill>
                  <a:schemeClr val="tx1"/>
                </a:solidFill>
              </a:rPr>
              <a:t>Accreditation Statement:</a:t>
            </a:r>
          </a:p>
          <a:p>
            <a:pPr algn="l">
              <a:spcBef>
                <a:spcPts val="0"/>
              </a:spcBef>
            </a:pPr>
            <a:r>
              <a:rPr lang="en-US" sz="1400" dirty="0">
                <a:solidFill>
                  <a:schemeClr val="tx1"/>
                </a:solidFill>
                <a:latin typeface="Calibri" panose="020F0502020204030204" pitchFamily="34" charset="0"/>
                <a:cs typeface="Calibri" panose="020F0502020204030204" pitchFamily="34" charset="0"/>
              </a:rPr>
              <a:t>In support of improving patient care, this activity has been planned and implemented by the University of Pittsburgh and </a:t>
            </a:r>
            <a:r>
              <a:rPr lang="en-US" sz="1400" dirty="0" err="1">
                <a:solidFill>
                  <a:schemeClr val="tx1"/>
                </a:solidFill>
                <a:latin typeface="Calibri" panose="020F0502020204030204" pitchFamily="34" charset="0"/>
                <a:cs typeface="Calibri" panose="020F0502020204030204" pitchFamily="34" charset="0"/>
              </a:rPr>
              <a:t>Horty</a:t>
            </a:r>
            <a:r>
              <a:rPr lang="en-US" sz="1400" dirty="0">
                <a:solidFill>
                  <a:schemeClr val="tx1"/>
                </a:solidFill>
                <a:latin typeface="Calibri" panose="020F0502020204030204" pitchFamily="34" charset="0"/>
                <a:cs typeface="Calibri" panose="020F0502020204030204" pitchFamily="34" charset="0"/>
              </a:rPr>
              <a:t> Springer Seminars. The University of Pittsburgh is jointly accredited by the Accreditation Council for Continuing Medical Education (ACCME), the Accreditation Council for Pharmacy Education (ACPE), and the American Nurses Credentialing Center (ANCC), to provide continuing education for the healthcare team.</a:t>
            </a:r>
          </a:p>
          <a:p>
            <a:pPr algn="l">
              <a:spcBef>
                <a:spcPts val="0"/>
              </a:spcBef>
            </a:pPr>
            <a:endParaRPr lang="en-US" sz="1400" dirty="0">
              <a:solidFill>
                <a:schemeClr val="tx1"/>
              </a:solidFill>
              <a:latin typeface="Calibri" panose="020F0502020204030204" pitchFamily="34" charset="0"/>
              <a:cs typeface="Calibri" panose="020F0502020204030204" pitchFamily="34" charset="0"/>
            </a:endParaRPr>
          </a:p>
          <a:p>
            <a:pPr algn="l">
              <a:spcBef>
                <a:spcPts val="0"/>
              </a:spcBef>
            </a:pPr>
            <a:r>
              <a:rPr lang="en-US" sz="1400" b="1" u="sng" dirty="0">
                <a:solidFill>
                  <a:schemeClr val="tx1"/>
                </a:solidFill>
                <a:latin typeface="Calibri" panose="020F0502020204030204" pitchFamily="34" charset="0"/>
                <a:cs typeface="Calibri" panose="020F0502020204030204" pitchFamily="34" charset="0"/>
              </a:rPr>
              <a:t>Physicians:</a:t>
            </a:r>
          </a:p>
          <a:p>
            <a:pPr algn="l">
              <a:spcBef>
                <a:spcPts val="0"/>
              </a:spcBef>
            </a:pPr>
            <a:r>
              <a:rPr lang="en-US" sz="1400" dirty="0">
                <a:solidFill>
                  <a:schemeClr val="tx1"/>
                </a:solidFill>
              </a:rPr>
              <a:t>The University of Pittsburgh School of Medicine designates this live activity for a maximum </a:t>
            </a:r>
            <a:r>
              <a:rPr lang="en-US" sz="1400">
                <a:solidFill>
                  <a:schemeClr val="tx1"/>
                </a:solidFill>
              </a:rPr>
              <a:t>of 10.25 </a:t>
            </a:r>
            <a:r>
              <a:rPr lang="en-US" sz="1400" dirty="0">
                <a:solidFill>
                  <a:schemeClr val="tx1"/>
                </a:solidFill>
              </a:rPr>
              <a:t>AMA PRA Category 1 Credits™.   Physicians should claim only the credit commensurate with the extent of their participation in the activity.</a:t>
            </a:r>
          </a:p>
          <a:p>
            <a:pPr algn="l">
              <a:spcBef>
                <a:spcPts val="0"/>
              </a:spcBef>
            </a:pPr>
            <a:endParaRPr lang="en-US" sz="1400" dirty="0">
              <a:solidFill>
                <a:schemeClr val="tx1"/>
              </a:solidFill>
            </a:endParaRPr>
          </a:p>
          <a:p>
            <a:pPr algn="l">
              <a:spcBef>
                <a:spcPts val="0"/>
              </a:spcBef>
            </a:pPr>
            <a:r>
              <a:rPr lang="en-US" sz="1400" b="1" u="sng" dirty="0">
                <a:solidFill>
                  <a:schemeClr val="tx1"/>
                </a:solidFill>
              </a:rPr>
              <a:t>Other health care professionals: </a:t>
            </a:r>
          </a:p>
          <a:p>
            <a:pPr algn="l">
              <a:spcBef>
                <a:spcPts val="0"/>
              </a:spcBef>
            </a:pPr>
            <a:r>
              <a:rPr lang="en-US" sz="1400" dirty="0">
                <a:solidFill>
                  <a:schemeClr val="tx1"/>
                </a:solidFill>
              </a:rPr>
              <a:t>Other health care professionals will receive a certificate of attendance confirming the number of contact hours commensurate with the extent of participation in this activity.  </a:t>
            </a:r>
            <a:endParaRPr lang="en-US" sz="1400" b="1" u="sng" dirty="0">
              <a:solidFill>
                <a:schemeClr val="tx1"/>
              </a:solidFill>
            </a:endParaRPr>
          </a:p>
          <a:p>
            <a:pPr algn="l">
              <a:spcBef>
                <a:spcPts val="0"/>
              </a:spcBef>
            </a:pPr>
            <a:endParaRPr lang="en-US" sz="1400" b="1" u="sng" dirty="0">
              <a:solidFill>
                <a:schemeClr val="tx1"/>
              </a:solidFill>
            </a:endParaRPr>
          </a:p>
          <a:p>
            <a:pPr algn="l">
              <a:spcBef>
                <a:spcPts val="0"/>
              </a:spcBef>
            </a:pPr>
            <a:r>
              <a:rPr lang="en-US" sz="1400" b="1" u="sng" dirty="0">
                <a:solidFill>
                  <a:schemeClr val="tx1"/>
                </a:solidFill>
              </a:rPr>
              <a:t>Conflict of Interest Disclosure</a:t>
            </a:r>
            <a:r>
              <a:rPr lang="en-US" sz="1400" b="1" dirty="0">
                <a:solidFill>
                  <a:schemeClr val="tx1"/>
                </a:solidFill>
              </a:rPr>
              <a:t>:</a:t>
            </a:r>
            <a:endParaRPr lang="en-US" sz="1400" dirty="0">
              <a:solidFill>
                <a:schemeClr val="tx1"/>
              </a:solidFill>
            </a:endParaRPr>
          </a:p>
          <a:p>
            <a:pPr algn="l">
              <a:spcBef>
                <a:spcPts val="0"/>
              </a:spcBef>
            </a:pPr>
            <a:r>
              <a:rPr lang="en-US" sz="1400" dirty="0">
                <a:solidFill>
                  <a:schemeClr val="tx1"/>
                </a:solidFill>
              </a:rPr>
              <a:t>No planners, members of the planning committee, speakers, presenters, authors, content reviewers and/or anyone else in a position to control the content of this education activity have relevant financial relationships to disclose</a:t>
            </a:r>
            <a:r>
              <a:rPr lang="en-US" sz="1400" dirty="0"/>
              <a:t>. </a:t>
            </a:r>
          </a:p>
          <a:p>
            <a:pPr algn="l">
              <a:spcBef>
                <a:spcPts val="0"/>
              </a:spcBef>
            </a:pPr>
            <a:endParaRPr lang="en-US" sz="1400" dirty="0"/>
          </a:p>
          <a:p>
            <a:pPr marL="0" marR="0" lvl="0" indent="0" algn="l" defTabSz="914400" rtl="0" eaLnBrk="0" fontAlgn="base" latinLnBrk="0" hangingPunct="0">
              <a:lnSpc>
                <a:spcPct val="100000"/>
              </a:lnSpc>
              <a:spcBef>
                <a:spcPct val="0"/>
              </a:spcBef>
              <a:spcAft>
                <a:spcPct val="0"/>
              </a:spcAft>
              <a:buClrTx/>
              <a:buSzTx/>
              <a:tabLst/>
            </a:pPr>
            <a:r>
              <a:rPr lang="en-US" altLang="en-US" sz="1400" b="1" u="sng" dirty="0">
                <a:solidFill>
                  <a:schemeClr val="tx1"/>
                </a:solidFill>
              </a:rPr>
              <a:t>Disclaimer Statement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The information presented at this CME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endParaRPr kumimoji="0" lang="en-US" altLang="en-US" sz="14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endParaRPr lang="en-US" sz="1900" dirty="0"/>
          </a:p>
          <a:p>
            <a:pPr algn="l"/>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3355</TotalTime>
  <Words>328</Words>
  <Application>Microsoft Office PowerPoint</Application>
  <PresentationFormat>On-screen Show (4:3)</PresentationFormat>
  <Paragraphs>17</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UPMC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Course: Course Director: (Name – Degree) Disclosure of Course Director:</dc:title>
  <dc:creator>listel</dc:creator>
  <cp:lastModifiedBy>Larson, Vanessa</cp:lastModifiedBy>
  <cp:revision>70</cp:revision>
  <dcterms:created xsi:type="dcterms:W3CDTF">2010-08-03T12:49:34Z</dcterms:created>
  <dcterms:modified xsi:type="dcterms:W3CDTF">2025-03-06T19:26:04Z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2023-03-21T17:22:53Z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f1a165ad-248c-44f4-8b12-c9640d1fb26b</vt:lpwstr>
  </property>
  <property fmtid="{D5CDD505-2E9C-101B-9397-08002B2CF9AE}" pid="8" name="MSIP_Label_5e4b1be8-281e-475d-98b0-21c3457e5a46_ContentBits">
    <vt:lpwstr>0</vt:lpwstr>
  </property>
</Properties>
</file>