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47"/>
  </p:notesMasterIdLst>
  <p:handoutMasterIdLst>
    <p:handoutMasterId r:id="rId48"/>
  </p:handoutMasterIdLst>
  <p:sldIdLst>
    <p:sldId id="267" r:id="rId5"/>
    <p:sldId id="281" r:id="rId6"/>
    <p:sldId id="376" r:id="rId7"/>
    <p:sldId id="303" r:id="rId8"/>
    <p:sldId id="304" r:id="rId9"/>
    <p:sldId id="307" r:id="rId10"/>
    <p:sldId id="308" r:id="rId11"/>
    <p:sldId id="309" r:id="rId12"/>
    <p:sldId id="310" r:id="rId13"/>
    <p:sldId id="305" r:id="rId14"/>
    <p:sldId id="313" r:id="rId15"/>
    <p:sldId id="317" r:id="rId16"/>
    <p:sldId id="318" r:id="rId17"/>
    <p:sldId id="311" r:id="rId18"/>
    <p:sldId id="314" r:id="rId19"/>
    <p:sldId id="315" r:id="rId20"/>
    <p:sldId id="316" r:id="rId21"/>
    <p:sldId id="320" r:id="rId22"/>
    <p:sldId id="356" r:id="rId23"/>
    <p:sldId id="324" r:id="rId24"/>
    <p:sldId id="325" r:id="rId25"/>
    <p:sldId id="326" r:id="rId26"/>
    <p:sldId id="327" r:id="rId27"/>
    <p:sldId id="328" r:id="rId28"/>
    <p:sldId id="329" r:id="rId29"/>
    <p:sldId id="330" r:id="rId30"/>
    <p:sldId id="331" r:id="rId31"/>
    <p:sldId id="333" r:id="rId32"/>
    <p:sldId id="334" r:id="rId33"/>
    <p:sldId id="364" r:id="rId34"/>
    <p:sldId id="365" r:id="rId35"/>
    <p:sldId id="368" r:id="rId36"/>
    <p:sldId id="374" r:id="rId37"/>
    <p:sldId id="367" r:id="rId38"/>
    <p:sldId id="375" r:id="rId39"/>
    <p:sldId id="369" r:id="rId40"/>
    <p:sldId id="371" r:id="rId41"/>
    <p:sldId id="370" r:id="rId42"/>
    <p:sldId id="372" r:id="rId43"/>
    <p:sldId id="302" r:id="rId44"/>
    <p:sldId id="373" r:id="rId45"/>
    <p:sldId id="32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p15:clr>
            <a:srgbClr val="A4A3A4"/>
          </p15:clr>
        </p15:guide>
        <p15:guide id="2" pos="2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104A"/>
    <a:srgbClr val="904199"/>
    <a:srgbClr val="1B104A"/>
    <a:srgbClr val="8B2E74"/>
    <a:srgbClr val="7980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27"/>
    <p:restoredTop sz="93125"/>
  </p:normalViewPr>
  <p:slideViewPr>
    <p:cSldViewPr snapToGrid="0">
      <p:cViewPr varScale="1">
        <p:scale>
          <a:sx n="78" d="100"/>
          <a:sy n="78" d="100"/>
        </p:scale>
        <p:origin x="444" y="48"/>
      </p:cViewPr>
      <p:guideLst>
        <p:guide orient="horz" pos="1656"/>
        <p:guide pos="286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1FE40E-0EB6-4E48-899D-2D88198D4ED2}" type="datetimeFigureOut">
              <a:rPr lang="en-US" smtClean="0"/>
              <a:t>4/24/2025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E488BB-9BED-8544-A677-20570A7DCFDC}" type="slidenum">
              <a:rPr lang="en-US" smtClean="0"/>
              <a:t>‹#›</a:t>
            </a:fld>
            <a:endParaRPr lang="en-US"/>
          </a:p>
        </p:txBody>
      </p:sp>
    </p:spTree>
    <p:extLst>
      <p:ext uri="{BB962C8B-B14F-4D97-AF65-F5344CB8AC3E}">
        <p14:creationId xmlns:p14="http://schemas.microsoft.com/office/powerpoint/2010/main" val="3820920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1BF6C1-D610-C14F-97C6-C121B7E5A4AA}" type="datetimeFigureOut">
              <a:rPr lang="en-US" smtClean="0"/>
              <a:t>4/24/2025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557F8D-41A5-3C4A-A462-FE7C10BECEC1}" type="slidenum">
              <a:rPr lang="en-US" smtClean="0"/>
              <a:t>‹#›</a:t>
            </a:fld>
            <a:endParaRPr lang="en-US"/>
          </a:p>
        </p:txBody>
      </p:sp>
    </p:spTree>
    <p:extLst>
      <p:ext uri="{BB962C8B-B14F-4D97-AF65-F5344CB8AC3E}">
        <p14:creationId xmlns:p14="http://schemas.microsoft.com/office/powerpoint/2010/main" val="37878545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10</a:t>
            </a:fld>
            <a:endParaRPr lang="en-US"/>
          </a:p>
        </p:txBody>
      </p:sp>
    </p:spTree>
    <p:extLst>
      <p:ext uri="{BB962C8B-B14F-4D97-AF65-F5344CB8AC3E}">
        <p14:creationId xmlns:p14="http://schemas.microsoft.com/office/powerpoint/2010/main" val="264134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panose="020B0606030504020204" pitchFamily="34" charset="0"/>
              </a:rPr>
              <a:t>2005 survey of members of the American Academy of Pediatrics Section on Surgery, 63% reported routinely performing hernia repairs just before discharge from the NICU, 18% performed repairs at a specific corrected gestational age, and 5% performed repairs when it was convenient.</a:t>
            </a:r>
            <a:endParaRPr lang="en-US" dirty="0"/>
          </a:p>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17</a:t>
            </a:fld>
            <a:endParaRPr lang="en-US"/>
          </a:p>
        </p:txBody>
      </p:sp>
    </p:spTree>
    <p:extLst>
      <p:ext uri="{BB962C8B-B14F-4D97-AF65-F5344CB8AC3E}">
        <p14:creationId xmlns:p14="http://schemas.microsoft.com/office/powerpoint/2010/main" val="77373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mes New Roman" panose="02020603050405020304" pitchFamily="18" charset="0"/>
              </a:rPr>
              <a:t>Approximately 75% of patients with acute appendicitis present within 24 hours of the onset of symptoms. </a:t>
            </a:r>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32</a:t>
            </a:fld>
            <a:endParaRPr lang="en-US"/>
          </a:p>
        </p:txBody>
      </p:sp>
    </p:spTree>
    <p:extLst>
      <p:ext uri="{BB962C8B-B14F-4D97-AF65-F5344CB8AC3E}">
        <p14:creationId xmlns:p14="http://schemas.microsoft.com/office/powerpoint/2010/main" val="392367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mes New Roman" panose="02020603050405020304" pitchFamily="18" charset="0"/>
              </a:rPr>
              <a:t>The risk of appendiceal rupture can vary, with about 2% of cases rupturing around 36 hours from the onset of symptoms. This risk tends to increase by approximately 5% for every additional 12 hours that pass without appropriate medical intervention.</a:t>
            </a:r>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33</a:t>
            </a:fld>
            <a:endParaRPr lang="en-US"/>
          </a:p>
        </p:txBody>
      </p:sp>
    </p:spTree>
    <p:extLst>
      <p:ext uri="{BB962C8B-B14F-4D97-AF65-F5344CB8AC3E}">
        <p14:creationId xmlns:p14="http://schemas.microsoft.com/office/powerpoint/2010/main" val="21769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Times New Roman" panose="02020603050405020304" pitchFamily="18" charset="0"/>
              </a:rPr>
              <a:t>Good screen. The white blood cell (WBC) count and CRP concentration have a positive predictive value when used together to differentiate between uncomplicated and complicated appendicitis.</a:t>
            </a:r>
            <a:r>
              <a:rPr lang="en-US" b="1" i="0" u="none" strike="noStrike" dirty="0">
                <a:solidFill>
                  <a:srgbClr val="000000"/>
                </a:solidFill>
                <a:effectLst/>
                <a:latin typeface="Times New Roman" panose="02020603050405020304" pitchFamily="18" charset="0"/>
              </a:rPr>
              <a:t> </a:t>
            </a:r>
            <a:r>
              <a:rPr lang="en-US" b="0" i="0" u="none" strike="noStrike" dirty="0">
                <a:solidFill>
                  <a:srgbClr val="000000"/>
                </a:solidFill>
                <a:effectLst/>
                <a:latin typeface="Times New Roman" panose="02020603050405020304" pitchFamily="18" charset="0"/>
              </a:rPr>
              <a:t>A combination of a normal WBC count and a normal CRP value has a high negative predictive value for acute appendicitis.</a:t>
            </a:r>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35</a:t>
            </a:fld>
            <a:endParaRPr lang="en-US"/>
          </a:p>
        </p:txBody>
      </p:sp>
    </p:spTree>
    <p:extLst>
      <p:ext uri="{BB962C8B-B14F-4D97-AF65-F5344CB8AC3E}">
        <p14:creationId xmlns:p14="http://schemas.microsoft.com/office/powerpoint/2010/main" val="249237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Recurrence 5% - 37% at 1 year, at 5 yr follow up 46% had appendectomy</a:t>
            </a:r>
          </a:p>
        </p:txBody>
      </p:sp>
      <p:sp>
        <p:nvSpPr>
          <p:cNvPr id="4" name="Slide Number Placeholder 3"/>
          <p:cNvSpPr>
            <a:spLocks noGrp="1"/>
          </p:cNvSpPr>
          <p:nvPr>
            <p:ph type="sldNum" sz="quarter" idx="5"/>
          </p:nvPr>
        </p:nvSpPr>
        <p:spPr/>
        <p:txBody>
          <a:bodyPr/>
          <a:lstStyle/>
          <a:p>
            <a:fld id="{89557F8D-41A5-3C4A-A462-FE7C10BECEC1}" type="slidenum">
              <a:rPr lang="en-US" smtClean="0"/>
              <a:t>39</a:t>
            </a:fld>
            <a:endParaRPr lang="en-US"/>
          </a:p>
        </p:txBody>
      </p:sp>
    </p:spTree>
    <p:extLst>
      <p:ext uri="{BB962C8B-B14F-4D97-AF65-F5344CB8AC3E}">
        <p14:creationId xmlns:p14="http://schemas.microsoft.com/office/powerpoint/2010/main" val="352741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41</a:t>
            </a:fld>
            <a:endParaRPr lang="en-US"/>
          </a:p>
        </p:txBody>
      </p:sp>
    </p:spTree>
    <p:extLst>
      <p:ext uri="{BB962C8B-B14F-4D97-AF65-F5344CB8AC3E}">
        <p14:creationId xmlns:p14="http://schemas.microsoft.com/office/powerpoint/2010/main" val="80831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E9FF-25C4-3324-165B-88D6A4D6C274}"/>
              </a:ext>
            </a:extLst>
          </p:cNvPr>
          <p:cNvSpPr>
            <a:spLocks noGrp="1"/>
          </p:cNvSpPr>
          <p:nvPr>
            <p:ph type="ctrTitle"/>
          </p:nvPr>
        </p:nvSpPr>
        <p:spPr>
          <a:xfrm>
            <a:off x="1143000" y="841375"/>
            <a:ext cx="6858000" cy="1790700"/>
          </a:xfrm>
        </p:spPr>
        <p:txBody>
          <a:bodyPr anchor="b">
            <a:normAutofit/>
          </a:bodyPr>
          <a:lstStyle>
            <a:lvl1pPr algn="ctr">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2BA0264-BDAB-E1B6-227E-8AA2192CD30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7D084F9-206A-C6BF-9B2B-7862B2FE48B6}"/>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424B9279-1124-DC90-005E-046836724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5ED8D-06CD-6B0C-1D59-8AFAC22EE890}"/>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404769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9E72-34A7-DE44-8427-FDDEE51DE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C3032F-29B3-57CD-0F73-3196731890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28DE0-B8C2-B0A2-9FE8-0F016BCB80D7}"/>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80036E33-2E24-AFE3-5900-DA38E8292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24058-891E-A265-04E0-C1F904388040}"/>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217993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112B8-B4F1-4473-CAB4-84580754E0B4}"/>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337A1A-3E65-6A73-916A-73569F98EE0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2A300-9AAF-AC30-B391-BA28DAC79399}"/>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E32FD9B8-2894-5855-39B5-C18FCBBC3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1EC5D-2EDB-C818-4448-1D8ADB4917B2}"/>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75293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6"/>
          <p:cNvSpPr>
            <a:spLocks noGrp="1"/>
          </p:cNvSpPr>
          <p:nvPr>
            <p:ph type="sldNum" sz="quarter" idx="4"/>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191115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40574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05CBD2CC-B0BF-014A-9086-844CF5C30C14}"/>
              </a:ext>
            </a:extLst>
          </p:cNvPr>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33B6938-B3F8-894F-AEFC-AE8AE5B99BC5}"/>
              </a:ext>
            </a:extLst>
          </p:cNvPr>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933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70632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05CBD2CC-B0BF-014A-9086-844CF5C30C14}"/>
              </a:ext>
            </a:extLst>
          </p:cNvPr>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33B6938-B3F8-894F-AEFC-AE8AE5B99BC5}"/>
              </a:ext>
            </a:extLst>
          </p:cNvPr>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0055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04764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05CBD2CC-B0BF-014A-9086-844CF5C30C14}"/>
              </a:ext>
            </a:extLst>
          </p:cNvPr>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33B6938-B3F8-894F-AEFC-AE8AE5B99BC5}"/>
              </a:ext>
            </a:extLst>
          </p:cNvPr>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15762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5770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1E58-4C6C-C997-C011-E661BCBCD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7CF78-EE08-C6F5-B481-B4A0A9CED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665DD1-FA59-D075-7C9B-5CDEB79D0E7B}"/>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8DD37675-6C28-475A-1274-7C2E4F613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5879-7B6A-76F4-31F8-980375CE933D}"/>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1928807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4B37CB2-B3B7-A441-A8D0-FA38AADBDF0B}"/>
              </a:ext>
            </a:extLst>
          </p:cNvPr>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C3EFCC1-8DF3-4645-8FBB-43C7F6DB7687}"/>
              </a:ext>
            </a:extLst>
          </p:cNvPr>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05035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09526" y="1530220"/>
            <a:ext cx="4665306"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909526" y="3097763"/>
            <a:ext cx="4758612"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93336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7" y="1530220"/>
            <a:ext cx="8201608" cy="1567543"/>
          </a:xfrm>
          <a:prstGeom prst="rect">
            <a:avLst/>
          </a:prstGeom>
        </p:spPr>
        <p:txBody>
          <a:bodyPr vert="horz" anchor="ctr" anchorCtr="0"/>
          <a:lstStyle>
            <a:lvl1pPr algn="l">
              <a:defRPr sz="32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201608" cy="768609"/>
          </a:xfrm>
          <a:prstGeom prst="rect">
            <a:avLst/>
          </a:prstGeom>
        </p:spPr>
        <p:txBody>
          <a:bodyPr/>
          <a:lstStyle>
            <a:lvl1pPr marL="0" indent="0" algn="l">
              <a:buNone/>
              <a:defRPr sz="2400" b="0" i="0">
                <a:solidFill>
                  <a:srgbClr val="79808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6724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6" y="1530220"/>
            <a:ext cx="8005665"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005664"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72558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7" y="1530220"/>
            <a:ext cx="8201608" cy="1567543"/>
          </a:xfrm>
          <a:prstGeom prst="rect">
            <a:avLst/>
          </a:prstGeom>
        </p:spPr>
        <p:txBody>
          <a:bodyPr vert="horz" anchor="ctr" anchorCtr="0"/>
          <a:lstStyle>
            <a:lvl1pPr algn="l">
              <a:defRPr sz="32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201608" cy="768609"/>
          </a:xfrm>
          <a:prstGeom prst="rect">
            <a:avLst/>
          </a:prstGeom>
        </p:spPr>
        <p:txBody>
          <a:bodyPr/>
          <a:lstStyle>
            <a:lvl1pPr marL="0" indent="0" algn="l">
              <a:buNone/>
              <a:defRPr sz="2400" b="0" i="0">
                <a:solidFill>
                  <a:srgbClr val="79808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67997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6" y="1530220"/>
            <a:ext cx="8005665"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005664"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77148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7" y="1530220"/>
            <a:ext cx="8201608" cy="1567543"/>
          </a:xfrm>
          <a:prstGeom prst="rect">
            <a:avLst/>
          </a:prstGeom>
        </p:spPr>
        <p:txBody>
          <a:bodyPr vert="horz" anchor="ctr" anchorCtr="0"/>
          <a:lstStyle>
            <a:lvl1pPr algn="l">
              <a:defRPr sz="3200"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201608" cy="768609"/>
          </a:xfrm>
          <a:prstGeom prst="rect">
            <a:avLst/>
          </a:prstGeom>
        </p:spPr>
        <p:txBody>
          <a:bodyPr/>
          <a:lstStyle>
            <a:lvl1pPr marL="0" indent="0" algn="l">
              <a:buNone/>
              <a:defRPr sz="2400" b="0" i="0">
                <a:solidFill>
                  <a:srgbClr val="79808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0570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61256" y="1530220"/>
            <a:ext cx="8005665" cy="1567543"/>
          </a:xfrm>
          <a:prstGeom prst="rect">
            <a:avLst/>
          </a:prstGeom>
        </p:spPr>
        <p:txBody>
          <a:bodyPr vert="horz" anchor="ctr" anchorCtr="0"/>
          <a:lstStyle>
            <a:lvl1pPr algn="l">
              <a:defRPr sz="3200" b="0"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261257" y="3097763"/>
            <a:ext cx="8005664" cy="768609"/>
          </a:xfrm>
          <a:prstGeom prst="rect">
            <a:avLst/>
          </a:prstGeom>
        </p:spPr>
        <p:txBody>
          <a:bodyPr/>
          <a:lstStyle>
            <a:lvl1pPr marL="0" indent="0" algn="l">
              <a:buNone/>
              <a:defRPr sz="2400" b="0" i="0">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70480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lvl1pPr marL="0" indent="0">
              <a:buNone/>
              <a:defRPr sz="1600" b="0" i="0">
                <a:solidFill>
                  <a:schemeClr val="bg2">
                    <a:lumMod val="10000"/>
                  </a:schemeClr>
                </a:solidFill>
                <a:latin typeface="+mn-lt"/>
                <a:cs typeface="Arial" panose="020B0604020202020204" pitchFamily="34" charset="0"/>
              </a:defRPr>
            </a:lvl1pPr>
            <a:lvl2pPr marL="457200" indent="0">
              <a:buNone/>
              <a:defRPr sz="1600">
                <a:solidFill>
                  <a:schemeClr val="bg2">
                    <a:lumMod val="10000"/>
                  </a:schemeClr>
                </a:solidFill>
                <a:latin typeface="+mn-lt"/>
              </a:defRPr>
            </a:lvl2pPr>
            <a:lvl3pPr marL="914400" indent="0">
              <a:buNone/>
              <a:defRPr sz="1600">
                <a:solidFill>
                  <a:schemeClr val="bg2">
                    <a:lumMod val="10000"/>
                  </a:schemeClr>
                </a:solidFill>
                <a:latin typeface="+mn-lt"/>
              </a:defRPr>
            </a:lvl3pPr>
            <a:lvl4pPr marL="1371600" indent="0">
              <a:buNone/>
              <a:defRPr sz="1600">
                <a:solidFill>
                  <a:schemeClr val="bg2">
                    <a:lumMod val="10000"/>
                  </a:schemeClr>
                </a:solidFill>
                <a:latin typeface="+mn-lt"/>
              </a:defRPr>
            </a:lvl4pPr>
            <a:lvl5pPr marL="1828800" indent="0">
              <a:buNone/>
              <a:defRPr sz="1600">
                <a:solidFill>
                  <a:schemeClr val="bg2">
                    <a:lumMod val="10000"/>
                  </a:schemeClr>
                </a:solidFill>
                <a:latin typeface="+mn-lt"/>
              </a:defRPr>
            </a:lvl5pPr>
          </a:lstStyle>
          <a:p>
            <a:pPr lvl="0"/>
            <a:r>
              <a:rPr lang="en-US"/>
              <a:t>Click to edit Master text styles</a:t>
            </a:r>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160825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3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457200" y="1200151"/>
            <a:ext cx="8229600" cy="3073269"/>
          </a:xfrm>
          <a:prstGeom prst="rect">
            <a:avLst/>
          </a:prstGeom>
        </p:spPr>
        <p:txBody>
          <a:bodyPr numCol="2"/>
          <a:lstStyle>
            <a:lvl1pPr marL="0" indent="0">
              <a:buNone/>
              <a:defRPr sz="1600" b="0" i="0">
                <a:solidFill>
                  <a:schemeClr val="bg2">
                    <a:lumMod val="10000"/>
                  </a:schemeClr>
                </a:solidFill>
                <a:latin typeface="Arial" panose="020B0604020202020204" pitchFamily="34" charset="0"/>
                <a:cs typeface="Arial" panose="020B0604020202020204" pitchFamily="34" charset="0"/>
              </a:defRPr>
            </a:lvl1pPr>
            <a:lvl2pPr marL="457200" indent="0">
              <a:buNone/>
              <a:defRPr sz="1400">
                <a:solidFill>
                  <a:schemeClr val="bg2">
                    <a:lumMod val="10000"/>
                  </a:schemeClr>
                </a:solidFill>
              </a:defRPr>
            </a:lvl2pPr>
            <a:lvl3pPr marL="914400" indent="0">
              <a:buNone/>
              <a:defRPr sz="1400">
                <a:solidFill>
                  <a:schemeClr val="bg2">
                    <a:lumMod val="10000"/>
                  </a:schemeClr>
                </a:solidFill>
              </a:defRPr>
            </a:lvl3pPr>
            <a:lvl4pPr marL="1371600" indent="0">
              <a:buNone/>
              <a:defRPr sz="1400">
                <a:solidFill>
                  <a:schemeClr val="bg2">
                    <a:lumMod val="10000"/>
                  </a:schemeClr>
                </a:solidFill>
              </a:defRPr>
            </a:lvl4pPr>
            <a:lvl5pPr marL="1828800" indent="0">
              <a:buNone/>
              <a:defRPr sz="1600">
                <a:solidFill>
                  <a:schemeClr val="bg2">
                    <a:lumMod val="10000"/>
                  </a:schemeClr>
                </a:solidFill>
              </a:defRPr>
            </a:lvl5pPr>
          </a:lstStyle>
          <a:p>
            <a:pPr lvl="0"/>
            <a:r>
              <a:rPr lang="en-US"/>
              <a:t>Column one</a:t>
            </a:r>
          </a:p>
          <a:p>
            <a:pPr lvl="0"/>
            <a:br>
              <a:rPr lang="en-US"/>
            </a:br>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r>
              <a:rPr lang="en-US"/>
              <a:t>Column Two</a:t>
            </a:r>
          </a:p>
          <a:p>
            <a:pPr lvl="4"/>
            <a:endParaRPr lang="en-US"/>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242342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756A-E234-BAED-B790-418BF723F15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B2BAEFD-DDCD-34BD-8C22-6A088519EB2D}"/>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F76E1-8F3F-FA68-72DC-6F889A8B2FFD}"/>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09122228-67D9-785D-F693-5CD6C1F1C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1F6C1-F263-A95A-13DF-3A4CF4F9300F}"/>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3187745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D28A-E93A-34E6-B81D-D3DC636B3F4E}"/>
              </a:ext>
            </a:extLst>
          </p:cNvPr>
          <p:cNvSpPr>
            <a:spLocks noGrp="1"/>
          </p:cNvSpPr>
          <p:nvPr>
            <p:ph type="title" sz="quarter"/>
          </p:nvPr>
        </p:nvSpPr>
        <p:spPr>
          <a:xfrm>
            <a:off x="457200" y="208360"/>
            <a:ext cx="8229600" cy="8548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0D5DB0-DD81-43A1-652A-D8F5ADB72C0C}"/>
              </a:ext>
            </a:extLst>
          </p:cNvPr>
          <p:cNvSpPr>
            <a:spLocks noGrp="1"/>
          </p:cNvSpPr>
          <p:nvPr>
            <p:ph sz="quarter" idx="1"/>
          </p:nvPr>
        </p:nvSpPr>
        <p:spPr>
          <a:xfrm>
            <a:off x="457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CE8B2D-1E44-B6A8-AD24-602B3FECBAF0}"/>
              </a:ext>
            </a:extLst>
          </p:cNvPr>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EFB9240-7BCE-7671-F751-A0F8913173DB}"/>
              </a:ext>
            </a:extLst>
          </p:cNvPr>
          <p:cNvSpPr>
            <a:spLocks noGrp="1"/>
          </p:cNvSpPr>
          <p:nvPr>
            <p:ph sz="quarter" idx="3"/>
          </p:nvPr>
        </p:nvSpPr>
        <p:spPr>
          <a:xfrm>
            <a:off x="457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559DFD2-23CF-7368-3AEB-E182C50D57D7}"/>
              </a:ext>
            </a:extLst>
          </p:cNvPr>
          <p:cNvSpPr>
            <a:spLocks noGrp="1"/>
          </p:cNvSpPr>
          <p:nvPr>
            <p:ph sz="quarter" idx="4"/>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B7FD1-2F73-A8C6-1B1F-0DB518AC5618}"/>
              </a:ext>
            </a:extLst>
          </p:cNvPr>
          <p:cNvSpPr>
            <a:spLocks noGrp="1"/>
          </p:cNvSpPr>
          <p:nvPr>
            <p:ph type="dt" sz="half" idx="10"/>
          </p:nvPr>
        </p:nvSpPr>
        <p:spPr>
          <a:xfrm>
            <a:off x="457200" y="4686300"/>
            <a:ext cx="2133600" cy="3429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6FEB69E-F27D-6C15-AE91-49692330BF6C}"/>
              </a:ext>
            </a:extLst>
          </p:cNvPr>
          <p:cNvSpPr>
            <a:spLocks noGrp="1"/>
          </p:cNvSpPr>
          <p:nvPr>
            <p:ph type="ftr" sz="quarter" idx="11"/>
          </p:nvPr>
        </p:nvSpPr>
        <p:spPr>
          <a:xfrm>
            <a:off x="3124200" y="4686300"/>
            <a:ext cx="2895600" cy="3429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3318D2E-8E4E-8114-5C47-91AB8A9DC360}"/>
              </a:ext>
            </a:extLst>
          </p:cNvPr>
          <p:cNvSpPr>
            <a:spLocks noGrp="1"/>
          </p:cNvSpPr>
          <p:nvPr>
            <p:ph type="sldNum" sz="quarter" idx="12"/>
          </p:nvPr>
        </p:nvSpPr>
        <p:spPr>
          <a:xfrm>
            <a:off x="6553200" y="4686300"/>
            <a:ext cx="2133600" cy="342900"/>
          </a:xfrm>
        </p:spPr>
        <p:txBody>
          <a:bodyPr/>
          <a:lstStyle>
            <a:lvl1pPr>
              <a:defRPr/>
            </a:lvl1pPr>
          </a:lstStyle>
          <a:p>
            <a:fld id="{CA1173F9-5271-FB42-AABF-25E31E2AE0AF}" type="slidenum">
              <a:rPr lang="en-US" altLang="en-US"/>
              <a:pPr/>
              <a:t>‹#›</a:t>
            </a:fld>
            <a:endParaRPr lang="en-US" altLang="en-US"/>
          </a:p>
        </p:txBody>
      </p:sp>
    </p:spTree>
    <p:extLst>
      <p:ext uri="{BB962C8B-B14F-4D97-AF65-F5344CB8AC3E}">
        <p14:creationId xmlns:p14="http://schemas.microsoft.com/office/powerpoint/2010/main" val="20565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BE93-8CD3-6DB0-22B6-DBA54CBB3EB8}"/>
              </a:ext>
            </a:extLst>
          </p:cNvPr>
          <p:cNvSpPr>
            <a:spLocks noGrp="1"/>
          </p:cNvSpPr>
          <p:nvPr>
            <p:ph type="title"/>
          </p:nvPr>
        </p:nvSpPr>
        <p:spPr>
          <a:xfrm>
            <a:off x="457200" y="208360"/>
            <a:ext cx="8229600" cy="8548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BEDB5E-524F-813B-83DE-4A08F698BE58}"/>
              </a:ext>
            </a:extLst>
          </p:cNvPr>
          <p:cNvSpPr>
            <a:spLocks noGrp="1"/>
          </p:cNvSpPr>
          <p:nvPr>
            <p:ph sz="quarter" idx="1"/>
          </p:nvPr>
        </p:nvSpPr>
        <p:spPr>
          <a:xfrm>
            <a:off x="457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428BE9-E8AA-2049-A1CB-F23BE0DAD1E4}"/>
              </a:ext>
            </a:extLst>
          </p:cNvPr>
          <p:cNvSpPr>
            <a:spLocks noGrp="1"/>
          </p:cNvSpPr>
          <p:nvPr>
            <p:ph sz="quarter" idx="2"/>
          </p:nvPr>
        </p:nvSpPr>
        <p:spPr>
          <a:xfrm>
            <a:off x="457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7D0C3FF-C6E2-9AD1-F227-F397C45AC8FC}"/>
              </a:ext>
            </a:extLst>
          </p:cNvPr>
          <p:cNvSpPr>
            <a:spLocks noGrp="1"/>
          </p:cNvSpPr>
          <p:nvPr>
            <p:ph sz="half" idx="3"/>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057FCDB-5DD9-EA1C-F380-A9534A591DEF}"/>
              </a:ext>
            </a:extLst>
          </p:cNvPr>
          <p:cNvSpPr>
            <a:spLocks noGrp="1"/>
          </p:cNvSpPr>
          <p:nvPr>
            <p:ph type="dt" sz="half" idx="10"/>
          </p:nvPr>
        </p:nvSpPr>
        <p:spPr>
          <a:xfrm>
            <a:off x="457200" y="4686300"/>
            <a:ext cx="2133600" cy="3429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288E939-2FFE-F451-7116-3AEA40ED3A89}"/>
              </a:ext>
            </a:extLst>
          </p:cNvPr>
          <p:cNvSpPr>
            <a:spLocks noGrp="1"/>
          </p:cNvSpPr>
          <p:nvPr>
            <p:ph type="ftr" sz="quarter" idx="11"/>
          </p:nvPr>
        </p:nvSpPr>
        <p:spPr>
          <a:xfrm>
            <a:off x="3124200" y="4686300"/>
            <a:ext cx="2895600" cy="3429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69C7D72-A703-9951-98EA-382ABD459C1B}"/>
              </a:ext>
            </a:extLst>
          </p:cNvPr>
          <p:cNvSpPr>
            <a:spLocks noGrp="1"/>
          </p:cNvSpPr>
          <p:nvPr>
            <p:ph type="sldNum" sz="quarter" idx="12"/>
          </p:nvPr>
        </p:nvSpPr>
        <p:spPr>
          <a:xfrm>
            <a:off x="6553200" y="4686300"/>
            <a:ext cx="2133600" cy="342900"/>
          </a:xfrm>
        </p:spPr>
        <p:txBody>
          <a:bodyPr/>
          <a:lstStyle>
            <a:lvl1pPr>
              <a:defRPr/>
            </a:lvl1pPr>
          </a:lstStyle>
          <a:p>
            <a:fld id="{1E0C1ED6-CFD1-A345-9E52-B5B31E41A007}" type="slidenum">
              <a:rPr lang="en-US" altLang="en-US"/>
              <a:pPr/>
              <a:t>‹#›</a:t>
            </a:fld>
            <a:endParaRPr lang="en-US" altLang="en-US"/>
          </a:p>
        </p:txBody>
      </p:sp>
    </p:spTree>
    <p:extLst>
      <p:ext uri="{BB962C8B-B14F-4D97-AF65-F5344CB8AC3E}">
        <p14:creationId xmlns:p14="http://schemas.microsoft.com/office/powerpoint/2010/main" val="238085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1B59-F040-A54A-5019-A7D6BEF2ED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5E980-F2F4-3C34-5374-45A44E3CAD70}"/>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52FB5-9F0E-DD15-6E88-29F57458F41E}"/>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228129-AB37-FF85-4FF8-4F03F3D0CBDB}"/>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6" name="Footer Placeholder 5">
            <a:extLst>
              <a:ext uri="{FF2B5EF4-FFF2-40B4-BE49-F238E27FC236}">
                <a16:creationId xmlns:a16="http://schemas.microsoft.com/office/drawing/2014/main" id="{416290A8-2168-87C6-9955-44CC3ED6C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D0631-DEE7-A8F4-6C98-701F0AE1FF6A}"/>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145750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06E7-8A2B-BCD2-B466-E68D6E3196A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1023E1-2F9A-DF83-BFAF-F4A35728C923}"/>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03BA5D-A707-4BB6-B1E7-A0F62E2B797D}"/>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7F053-099C-466C-8F27-28FC96AE6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798845-624E-169F-6826-12239D62A3C5}"/>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C3ECF8-9E1D-7EBB-C443-AE9C35A1FA4B}"/>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8" name="Footer Placeholder 7">
            <a:extLst>
              <a:ext uri="{FF2B5EF4-FFF2-40B4-BE49-F238E27FC236}">
                <a16:creationId xmlns:a16="http://schemas.microsoft.com/office/drawing/2014/main" id="{88AC2190-2CD8-6A60-A3BD-FD1B677EC2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76A3A0-E977-3F76-D23B-6AC00A54E6A0}"/>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288461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1696-A2A4-5C6E-7675-CD47CD02B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40297F-88C2-CB0D-5A39-B6D68891DEE4}"/>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4" name="Footer Placeholder 3">
            <a:extLst>
              <a:ext uri="{FF2B5EF4-FFF2-40B4-BE49-F238E27FC236}">
                <a16:creationId xmlns:a16="http://schemas.microsoft.com/office/drawing/2014/main" id="{9EA34B7B-DCEF-CE99-3F0A-3EE57A9B92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D9E628-CA66-6F30-D0EA-58C902DC5112}"/>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2761807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A1F8C-5492-2BE3-DD71-BF28790857F7}"/>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3" name="Footer Placeholder 2">
            <a:extLst>
              <a:ext uri="{FF2B5EF4-FFF2-40B4-BE49-F238E27FC236}">
                <a16:creationId xmlns:a16="http://schemas.microsoft.com/office/drawing/2014/main" id="{5430BD20-C482-35E4-9827-0BBC279AB8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EFFD7-8B70-D2EC-5E7F-91FF97C8E248}"/>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58835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369F-7B7E-45BF-D707-1ECA1C2DE26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648C1C-F63E-00CE-B216-DA21A1B8C35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BC4684-7960-FE0F-22ED-860143BFA1D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03344-FB77-64A8-98B8-FF9C86341A89}"/>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6" name="Footer Placeholder 5">
            <a:extLst>
              <a:ext uri="{FF2B5EF4-FFF2-40B4-BE49-F238E27FC236}">
                <a16:creationId xmlns:a16="http://schemas.microsoft.com/office/drawing/2014/main" id="{B27C9B12-3E2D-C8D1-ED11-C0AD0428F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5C9A8-079A-F383-8A34-EF9DE441B449}"/>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408700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BEE1-A766-C063-68AC-024BFFCE304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7DDF2-778D-0E76-3E35-EAAEEC30AAD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55A115-A071-C429-BB3B-F5006780E0D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CED46-B469-8D04-7CE2-B794150E4095}"/>
              </a:ext>
            </a:extLst>
          </p:cNvPr>
          <p:cNvSpPr>
            <a:spLocks noGrp="1"/>
          </p:cNvSpPr>
          <p:nvPr>
            <p:ph type="dt" sz="half" idx="10"/>
          </p:nvPr>
        </p:nvSpPr>
        <p:spPr/>
        <p:txBody>
          <a:bodyPr/>
          <a:lstStyle/>
          <a:p>
            <a:fld id="{AEA9A4A8-AB62-C64B-8EC7-1A266786C424}" type="datetimeFigureOut">
              <a:rPr lang="en-US" smtClean="0"/>
              <a:t>4/24/2025</a:t>
            </a:fld>
            <a:endParaRPr lang="en-US"/>
          </a:p>
        </p:txBody>
      </p:sp>
      <p:sp>
        <p:nvSpPr>
          <p:cNvPr id="6" name="Footer Placeholder 5">
            <a:extLst>
              <a:ext uri="{FF2B5EF4-FFF2-40B4-BE49-F238E27FC236}">
                <a16:creationId xmlns:a16="http://schemas.microsoft.com/office/drawing/2014/main" id="{8EF0FF39-DDCF-7A57-243B-25755F649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AD15B-5D06-E9C4-DA32-95602E191498}"/>
              </a:ext>
            </a:extLst>
          </p:cNvPr>
          <p:cNvSpPr>
            <a:spLocks noGrp="1"/>
          </p:cNvSpPr>
          <p:nvPr>
            <p:ph type="sldNum" sz="quarter" idx="12"/>
          </p:nvPr>
        </p:nvSpPr>
        <p:spPr/>
        <p:txBody>
          <a:bodyPr/>
          <a:lstStyle/>
          <a:p>
            <a:fld id="{0F293617-6B15-2146-B957-8121A52748C4}" type="slidenum">
              <a:rPr lang="en-US" smtClean="0"/>
              <a:t>‹#›</a:t>
            </a:fld>
            <a:endParaRPr lang="en-US"/>
          </a:p>
        </p:txBody>
      </p:sp>
    </p:spTree>
    <p:extLst>
      <p:ext uri="{BB962C8B-B14F-4D97-AF65-F5344CB8AC3E}">
        <p14:creationId xmlns:p14="http://schemas.microsoft.com/office/powerpoint/2010/main" val="29809945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CC5F1-C9C2-6908-FF1F-D6EBC6C8603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D540DD5-95CF-7FCE-847A-056AB5C8154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9A153A-61DC-4298-8041-110121FFF2B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EA9A4A8-AB62-C64B-8EC7-1A266786C424}" type="datetimeFigureOut">
              <a:rPr lang="en-US" smtClean="0"/>
              <a:t>4/24/2025</a:t>
            </a:fld>
            <a:endParaRPr lang="en-US"/>
          </a:p>
        </p:txBody>
      </p:sp>
      <p:sp>
        <p:nvSpPr>
          <p:cNvPr id="5" name="Footer Placeholder 4">
            <a:extLst>
              <a:ext uri="{FF2B5EF4-FFF2-40B4-BE49-F238E27FC236}">
                <a16:creationId xmlns:a16="http://schemas.microsoft.com/office/drawing/2014/main" id="{FEF8C2E4-92A7-0171-A48B-4719295F0A4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901DE-1EB8-E7C9-7F00-33AD311AD88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F293617-6B15-2146-B957-8121A52748C4}" type="slidenum">
              <a:rPr lang="en-US" smtClean="0"/>
              <a:t>‹#›</a:t>
            </a:fld>
            <a:endParaRPr lang="en-US"/>
          </a:p>
        </p:txBody>
      </p:sp>
    </p:spTree>
    <p:extLst>
      <p:ext uri="{BB962C8B-B14F-4D97-AF65-F5344CB8AC3E}">
        <p14:creationId xmlns:p14="http://schemas.microsoft.com/office/powerpoint/2010/main" val="326536250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649" r:id="rId12"/>
    <p:sldLayoutId id="2147483659" r:id="rId13"/>
    <p:sldLayoutId id="2147483655" r:id="rId14"/>
    <p:sldLayoutId id="2147483686" r:id="rId15"/>
    <p:sldLayoutId id="2147483687" r:id="rId16"/>
    <p:sldLayoutId id="2147483688" r:id="rId17"/>
    <p:sldLayoutId id="2147483689" r:id="rId18"/>
    <p:sldLayoutId id="2147483660" r:id="rId19"/>
    <p:sldLayoutId id="2147483661" r:id="rId20"/>
    <p:sldLayoutId id="2147483663" r:id="rId21"/>
    <p:sldLayoutId id="2147483664" r:id="rId22"/>
    <p:sldLayoutId id="2147483662" r:id="rId23"/>
    <p:sldLayoutId id="2147483690" r:id="rId24"/>
    <p:sldLayoutId id="2147483691" r:id="rId25"/>
    <p:sldLayoutId id="2147483692" r:id="rId26"/>
    <p:sldLayoutId id="2147483693" r:id="rId27"/>
    <p:sldLayoutId id="2147483685" r:id="rId28"/>
    <p:sldLayoutId id="2147483650" r:id="rId29"/>
    <p:sldLayoutId id="2147483706" r:id="rId30"/>
    <p:sldLayoutId id="2147483707" r:id="rId31"/>
  </p:sldLayoutIdLst>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Users/drocourt/Library/Group%20Containers/UBF8T346G9.ms/WebArchiveCopyPasteTempFiles/com.microsoft.Word/repview%3ftype=645-530&amp;name=3_1570903_Standard"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0.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file:///\\columbuschildrens.net\depts\PedSurg\CanianoD\appy2.mpg" TargetMode="Externa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588C-5698-0446-9A2E-2B075B594FDE}"/>
              </a:ext>
            </a:extLst>
          </p:cNvPr>
          <p:cNvSpPr>
            <a:spLocks noGrp="1"/>
          </p:cNvSpPr>
          <p:nvPr>
            <p:ph type="title"/>
          </p:nvPr>
        </p:nvSpPr>
        <p:spPr/>
        <p:txBody>
          <a:bodyPr/>
          <a:lstStyle/>
          <a:p>
            <a:r>
              <a:rPr lang="en-US" dirty="0"/>
              <a:t>Pediatric Surgical Conditions presenting in Primary care offices</a:t>
            </a:r>
          </a:p>
        </p:txBody>
      </p:sp>
      <p:sp>
        <p:nvSpPr>
          <p:cNvPr id="3" name="Subtitle 2">
            <a:extLst>
              <a:ext uri="{FF2B5EF4-FFF2-40B4-BE49-F238E27FC236}">
                <a16:creationId xmlns:a16="http://schemas.microsoft.com/office/drawing/2014/main" id="{3A3BC9FE-C792-3F4E-B55D-E7C732E2BDD6}"/>
              </a:ext>
            </a:extLst>
          </p:cNvPr>
          <p:cNvSpPr>
            <a:spLocks noGrp="1"/>
          </p:cNvSpPr>
          <p:nvPr>
            <p:ph type="subTitle" idx="1"/>
          </p:nvPr>
        </p:nvSpPr>
        <p:spPr>
          <a:xfrm>
            <a:off x="3909526" y="3097763"/>
            <a:ext cx="4758612" cy="1330802"/>
          </a:xfrm>
        </p:spPr>
        <p:txBody>
          <a:bodyPr>
            <a:normAutofit fontScale="62500" lnSpcReduction="20000"/>
          </a:bodyPr>
          <a:lstStyle/>
          <a:p>
            <a:r>
              <a:rPr lang="en-US" dirty="0"/>
              <a:t>Dorothy V </a:t>
            </a:r>
            <a:r>
              <a:rPr lang="en-US" dirty="0" err="1"/>
              <a:t>Rocourt</a:t>
            </a:r>
            <a:r>
              <a:rPr lang="en-US" dirty="0"/>
              <a:t>, MD, MBA, FACS</a:t>
            </a:r>
          </a:p>
          <a:p>
            <a:r>
              <a:rPr lang="en-US" dirty="0"/>
              <a:t>Associate Regional Medical Director, Pediatric Surgery</a:t>
            </a:r>
          </a:p>
          <a:p>
            <a:r>
              <a:rPr lang="en-US" dirty="0"/>
              <a:t>Pediatric Quality Medical Director</a:t>
            </a:r>
          </a:p>
          <a:p>
            <a:r>
              <a:rPr lang="en-US" dirty="0"/>
              <a:t>UPMC Children’s in Central PA</a:t>
            </a:r>
          </a:p>
          <a:p>
            <a:endParaRPr lang="en-US" dirty="0"/>
          </a:p>
        </p:txBody>
      </p:sp>
    </p:spTree>
    <p:extLst>
      <p:ext uri="{BB962C8B-B14F-4D97-AF65-F5344CB8AC3E}">
        <p14:creationId xmlns:p14="http://schemas.microsoft.com/office/powerpoint/2010/main" val="80007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6F16-2241-787E-C031-892E3CFEDC08}"/>
              </a:ext>
            </a:extLst>
          </p:cNvPr>
          <p:cNvSpPr>
            <a:spLocks noGrp="1"/>
          </p:cNvSpPr>
          <p:nvPr>
            <p:ph type="title"/>
          </p:nvPr>
        </p:nvSpPr>
        <p:spPr/>
        <p:txBody>
          <a:bodyPr/>
          <a:lstStyle/>
          <a:p>
            <a:r>
              <a:rPr lang="en-US" dirty="0"/>
              <a:t>Inguinal hernia</a:t>
            </a:r>
          </a:p>
        </p:txBody>
      </p:sp>
      <p:pic>
        <p:nvPicPr>
          <p:cNvPr id="5" name="Content Placeholder 4" descr="A close-up of a medical chart&#10;&#10;Description automatically generated">
            <a:extLst>
              <a:ext uri="{FF2B5EF4-FFF2-40B4-BE49-F238E27FC236}">
                <a16:creationId xmlns:a16="http://schemas.microsoft.com/office/drawing/2014/main" id="{B5B63A42-8A86-CE76-E597-00553D96D4A5}"/>
              </a:ext>
            </a:extLst>
          </p:cNvPr>
          <p:cNvPicPr>
            <a:picLocks noGrp="1" noChangeAspect="1"/>
          </p:cNvPicPr>
          <p:nvPr>
            <p:ph idx="1"/>
          </p:nvPr>
        </p:nvPicPr>
        <p:blipFill>
          <a:blip r:embed="rId3"/>
          <a:stretch>
            <a:fillRect/>
          </a:stretch>
        </p:blipFill>
        <p:spPr>
          <a:xfrm rot="5400000">
            <a:off x="649872" y="1146388"/>
            <a:ext cx="3440155" cy="3743698"/>
          </a:xfrm>
        </p:spPr>
      </p:pic>
      <p:pic>
        <p:nvPicPr>
          <p:cNvPr id="9" name="Picture 8" descr="A diagram of the uterus&#10;&#10;Description automatically generated">
            <a:extLst>
              <a:ext uri="{FF2B5EF4-FFF2-40B4-BE49-F238E27FC236}">
                <a16:creationId xmlns:a16="http://schemas.microsoft.com/office/drawing/2014/main" id="{C00BE1DA-BB15-E13A-0BBF-97F60DA482B9}"/>
              </a:ext>
            </a:extLst>
          </p:cNvPr>
          <p:cNvPicPr>
            <a:picLocks noChangeAspect="1"/>
          </p:cNvPicPr>
          <p:nvPr/>
        </p:nvPicPr>
        <p:blipFill>
          <a:blip r:embed="rId4"/>
          <a:stretch>
            <a:fillRect/>
          </a:stretch>
        </p:blipFill>
        <p:spPr>
          <a:xfrm>
            <a:off x="5491290" y="1298159"/>
            <a:ext cx="2408109" cy="3440156"/>
          </a:xfrm>
          <a:prstGeom prst="rect">
            <a:avLst/>
          </a:prstGeom>
        </p:spPr>
      </p:pic>
    </p:spTree>
    <p:extLst>
      <p:ext uri="{BB962C8B-B14F-4D97-AF65-F5344CB8AC3E}">
        <p14:creationId xmlns:p14="http://schemas.microsoft.com/office/powerpoint/2010/main" val="221966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C5F4-A7D0-3798-489C-27011958AFFA}"/>
              </a:ext>
            </a:extLst>
          </p:cNvPr>
          <p:cNvSpPr>
            <a:spLocks noGrp="1"/>
          </p:cNvSpPr>
          <p:nvPr>
            <p:ph type="title"/>
          </p:nvPr>
        </p:nvSpPr>
        <p:spPr/>
        <p:txBody>
          <a:bodyPr/>
          <a:lstStyle/>
          <a:p>
            <a:r>
              <a:rPr lang="en-US" dirty="0"/>
              <a:t>Inguinal hernia</a:t>
            </a:r>
          </a:p>
        </p:txBody>
      </p:sp>
      <p:pic>
        <p:nvPicPr>
          <p:cNvPr id="5" name="Content Placeholder 4" descr="A screenshot of a computer&#10;&#10;Description automatically generated">
            <a:extLst>
              <a:ext uri="{FF2B5EF4-FFF2-40B4-BE49-F238E27FC236}">
                <a16:creationId xmlns:a16="http://schemas.microsoft.com/office/drawing/2014/main" id="{BA9EC0EF-4F30-0BB1-DAC0-9CCB5D8C1024}"/>
              </a:ext>
            </a:extLst>
          </p:cNvPr>
          <p:cNvPicPr>
            <a:picLocks noGrp="1" noChangeAspect="1"/>
          </p:cNvPicPr>
          <p:nvPr>
            <p:ph idx="1"/>
          </p:nvPr>
        </p:nvPicPr>
        <p:blipFill rotWithShape="1">
          <a:blip r:embed="rId2"/>
          <a:srcRect l="7061" t="39741" r="58463" b="33247"/>
          <a:stretch/>
        </p:blipFill>
        <p:spPr>
          <a:xfrm>
            <a:off x="889001" y="1268414"/>
            <a:ext cx="7649416" cy="3605822"/>
          </a:xfrm>
        </p:spPr>
      </p:pic>
    </p:spTree>
    <p:extLst>
      <p:ext uri="{BB962C8B-B14F-4D97-AF65-F5344CB8AC3E}">
        <p14:creationId xmlns:p14="http://schemas.microsoft.com/office/powerpoint/2010/main" val="3476393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69D7-C5EA-1A90-81FC-DF7F6C5F7376}"/>
              </a:ext>
            </a:extLst>
          </p:cNvPr>
          <p:cNvSpPr>
            <a:spLocks noGrp="1"/>
          </p:cNvSpPr>
          <p:nvPr>
            <p:ph type="title"/>
          </p:nvPr>
        </p:nvSpPr>
        <p:spPr/>
        <p:txBody>
          <a:bodyPr/>
          <a:lstStyle/>
          <a:p>
            <a:r>
              <a:rPr lang="en-US" dirty="0"/>
              <a:t>Female inguinal hernia</a:t>
            </a:r>
          </a:p>
        </p:txBody>
      </p:sp>
      <p:pic>
        <p:nvPicPr>
          <p:cNvPr id="4" name="Content Placeholder 3" descr="A close-up of a stomach&#10;&#10;Description automatically generated">
            <a:extLst>
              <a:ext uri="{FF2B5EF4-FFF2-40B4-BE49-F238E27FC236}">
                <a16:creationId xmlns:a16="http://schemas.microsoft.com/office/drawing/2014/main" id="{16978D59-105D-3092-CAE2-475AD362B84A}"/>
              </a:ext>
            </a:extLst>
          </p:cNvPr>
          <p:cNvPicPr>
            <a:picLocks noGrp="1" noChangeAspect="1"/>
          </p:cNvPicPr>
          <p:nvPr>
            <p:ph idx="1"/>
          </p:nvPr>
        </p:nvPicPr>
        <p:blipFill rotWithShape="1">
          <a:blip r:embed="rId2"/>
          <a:srcRect r="392" b="10258"/>
          <a:stretch/>
        </p:blipFill>
        <p:spPr>
          <a:xfrm>
            <a:off x="2235200" y="1132946"/>
            <a:ext cx="4301067" cy="3875087"/>
          </a:xfrm>
          <a:prstGeom prst="rect">
            <a:avLst/>
          </a:prstGeom>
        </p:spPr>
      </p:pic>
    </p:spTree>
    <p:extLst>
      <p:ext uri="{BB962C8B-B14F-4D97-AF65-F5344CB8AC3E}">
        <p14:creationId xmlns:p14="http://schemas.microsoft.com/office/powerpoint/2010/main" val="75607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46AF-746B-C0B0-E5F7-685E317B805B}"/>
              </a:ext>
            </a:extLst>
          </p:cNvPr>
          <p:cNvSpPr>
            <a:spLocks noGrp="1"/>
          </p:cNvSpPr>
          <p:nvPr>
            <p:ph type="title"/>
          </p:nvPr>
        </p:nvSpPr>
        <p:spPr/>
        <p:txBody>
          <a:bodyPr/>
          <a:lstStyle/>
          <a:p>
            <a:r>
              <a:rPr lang="en-US" dirty="0"/>
              <a:t>Hydrocele</a:t>
            </a:r>
          </a:p>
        </p:txBody>
      </p:sp>
      <p:sp>
        <p:nvSpPr>
          <p:cNvPr id="4" name="Text Placeholder 3">
            <a:extLst>
              <a:ext uri="{FF2B5EF4-FFF2-40B4-BE49-F238E27FC236}">
                <a16:creationId xmlns:a16="http://schemas.microsoft.com/office/drawing/2014/main" id="{EE3076C0-1EF7-6C0A-A269-1E22EA51E0ED}"/>
              </a:ext>
            </a:extLst>
          </p:cNvPr>
          <p:cNvSpPr>
            <a:spLocks noGrp="1"/>
          </p:cNvSpPr>
          <p:nvPr>
            <p:ph type="body" idx="1"/>
          </p:nvPr>
        </p:nvSpPr>
        <p:spPr/>
        <p:txBody>
          <a:bodyPr>
            <a:normAutofit/>
          </a:bodyPr>
          <a:lstStyle/>
          <a:p>
            <a:r>
              <a:rPr lang="en-US" sz="3400" dirty="0"/>
              <a:t>Communicating</a:t>
            </a:r>
          </a:p>
        </p:txBody>
      </p:sp>
      <p:sp>
        <p:nvSpPr>
          <p:cNvPr id="5" name="Content Placeholder 4">
            <a:extLst>
              <a:ext uri="{FF2B5EF4-FFF2-40B4-BE49-F238E27FC236}">
                <a16:creationId xmlns:a16="http://schemas.microsoft.com/office/drawing/2014/main" id="{6E72C708-CE72-E009-1B98-9DE1AB078272}"/>
              </a:ext>
            </a:extLst>
          </p:cNvPr>
          <p:cNvSpPr>
            <a:spLocks noGrp="1"/>
          </p:cNvSpPr>
          <p:nvPr>
            <p:ph sz="half" idx="2"/>
          </p:nvPr>
        </p:nvSpPr>
        <p:spPr/>
        <p:txBody>
          <a:bodyPr>
            <a:normAutofit fontScale="92500" lnSpcReduction="10000"/>
          </a:bodyPr>
          <a:lstStyle/>
          <a:p>
            <a:r>
              <a:rPr lang="en-US" dirty="0"/>
              <a:t>Intra abdominal fluid connects between abdomen and scrotum.</a:t>
            </a:r>
          </a:p>
          <a:p>
            <a:r>
              <a:rPr lang="en-US" dirty="0"/>
              <a:t>Clinical history</a:t>
            </a:r>
          </a:p>
          <a:p>
            <a:pPr lvl="1"/>
            <a:r>
              <a:rPr lang="en-US" dirty="0"/>
              <a:t>Smaller early in the day and larger in the evening</a:t>
            </a:r>
          </a:p>
          <a:p>
            <a:pPr lvl="1"/>
            <a:r>
              <a:rPr lang="en-US" dirty="0"/>
              <a:t>Able to reduce fluid into abdomen with exam</a:t>
            </a:r>
          </a:p>
        </p:txBody>
      </p:sp>
      <p:sp>
        <p:nvSpPr>
          <p:cNvPr id="6" name="Text Placeholder 5">
            <a:extLst>
              <a:ext uri="{FF2B5EF4-FFF2-40B4-BE49-F238E27FC236}">
                <a16:creationId xmlns:a16="http://schemas.microsoft.com/office/drawing/2014/main" id="{E7DA8A09-E6FB-67E6-158F-394FA0D95245}"/>
              </a:ext>
            </a:extLst>
          </p:cNvPr>
          <p:cNvSpPr>
            <a:spLocks noGrp="1"/>
          </p:cNvSpPr>
          <p:nvPr>
            <p:ph type="body" sz="quarter" idx="3"/>
          </p:nvPr>
        </p:nvSpPr>
        <p:spPr/>
        <p:txBody>
          <a:bodyPr>
            <a:noAutofit/>
          </a:bodyPr>
          <a:lstStyle/>
          <a:p>
            <a:r>
              <a:rPr lang="en-US" sz="3400" dirty="0"/>
              <a:t>Non communicating</a:t>
            </a:r>
          </a:p>
        </p:txBody>
      </p:sp>
      <p:sp>
        <p:nvSpPr>
          <p:cNvPr id="7" name="Content Placeholder 6">
            <a:extLst>
              <a:ext uri="{FF2B5EF4-FFF2-40B4-BE49-F238E27FC236}">
                <a16:creationId xmlns:a16="http://schemas.microsoft.com/office/drawing/2014/main" id="{76AE32C3-2BC0-C757-FB6D-EDBE98BE2717}"/>
              </a:ext>
            </a:extLst>
          </p:cNvPr>
          <p:cNvSpPr>
            <a:spLocks noGrp="1"/>
          </p:cNvSpPr>
          <p:nvPr>
            <p:ph sz="quarter" idx="4"/>
          </p:nvPr>
        </p:nvSpPr>
        <p:spPr/>
        <p:txBody>
          <a:bodyPr>
            <a:normAutofit fontScale="92500" lnSpcReduction="10000"/>
          </a:bodyPr>
          <a:lstStyle/>
          <a:p>
            <a:r>
              <a:rPr lang="en-US" dirty="0"/>
              <a:t>Scrotal fluid does not connect with intra abdominal fluid</a:t>
            </a:r>
          </a:p>
          <a:p>
            <a:r>
              <a:rPr lang="en-US" dirty="0"/>
              <a:t>Clinical history</a:t>
            </a:r>
          </a:p>
          <a:p>
            <a:pPr lvl="1"/>
            <a:r>
              <a:rPr lang="en-US" dirty="0"/>
              <a:t>No change in scrotal size</a:t>
            </a:r>
          </a:p>
          <a:p>
            <a:pPr lvl="1"/>
            <a:r>
              <a:rPr lang="en-US" dirty="0"/>
              <a:t>Unable to reduce fluid into abdomen with exam</a:t>
            </a:r>
          </a:p>
        </p:txBody>
      </p:sp>
    </p:spTree>
    <p:extLst>
      <p:ext uri="{BB962C8B-B14F-4D97-AF65-F5344CB8AC3E}">
        <p14:creationId xmlns:p14="http://schemas.microsoft.com/office/powerpoint/2010/main" val="183264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080C-BD75-D1CB-E5C9-53296A7A7E12}"/>
              </a:ext>
            </a:extLst>
          </p:cNvPr>
          <p:cNvSpPr>
            <a:spLocks noGrp="1"/>
          </p:cNvSpPr>
          <p:nvPr>
            <p:ph type="title"/>
          </p:nvPr>
        </p:nvSpPr>
        <p:spPr>
          <a:xfrm>
            <a:off x="628650" y="136093"/>
            <a:ext cx="7886700" cy="993775"/>
          </a:xfrm>
        </p:spPr>
        <p:txBody>
          <a:bodyPr/>
          <a:lstStyle/>
          <a:p>
            <a:r>
              <a:rPr lang="en-US" dirty="0"/>
              <a:t>Radiographic evaluations</a:t>
            </a:r>
          </a:p>
        </p:txBody>
      </p:sp>
      <p:sp>
        <p:nvSpPr>
          <p:cNvPr id="3" name="Content Placeholder 2">
            <a:extLst>
              <a:ext uri="{FF2B5EF4-FFF2-40B4-BE49-F238E27FC236}">
                <a16:creationId xmlns:a16="http://schemas.microsoft.com/office/drawing/2014/main" id="{738158E8-D0F9-017D-1EA8-410379F4141B}"/>
              </a:ext>
            </a:extLst>
          </p:cNvPr>
          <p:cNvSpPr>
            <a:spLocks noGrp="1"/>
          </p:cNvSpPr>
          <p:nvPr>
            <p:ph idx="1"/>
          </p:nvPr>
        </p:nvSpPr>
        <p:spPr>
          <a:xfrm>
            <a:off x="628650" y="1370013"/>
            <a:ext cx="7886700" cy="3637394"/>
          </a:xfrm>
        </p:spPr>
        <p:txBody>
          <a:bodyPr>
            <a:normAutofit fontScale="70000" lnSpcReduction="20000"/>
          </a:bodyPr>
          <a:lstStyle/>
          <a:p>
            <a:r>
              <a:rPr lang="en-US" dirty="0"/>
              <a:t>US</a:t>
            </a:r>
          </a:p>
          <a:p>
            <a:pPr lvl="1"/>
            <a:r>
              <a:rPr lang="en-US" dirty="0">
                <a:solidFill>
                  <a:srgbClr val="09142A"/>
                </a:solidFill>
                <a:latin typeface="Roboto" panose="02000000000000000000" pitchFamily="2" charset="0"/>
              </a:rPr>
              <a:t>S</a:t>
            </a:r>
            <a:r>
              <a:rPr lang="en-US" b="0" i="0" dirty="0">
                <a:solidFill>
                  <a:srgbClr val="09142A"/>
                </a:solidFill>
                <a:effectLst/>
                <a:latin typeface="Roboto" panose="02000000000000000000" pitchFamily="2" charset="0"/>
              </a:rPr>
              <a:t>ensitivity of 33% to 86% and specificity of 77% to 90% for occult hernias and can be used to diagnose suspected groin hernias not evident on clinical examination </a:t>
            </a:r>
            <a:r>
              <a:rPr lang="en-US" b="1" i="0" dirty="0">
                <a:solidFill>
                  <a:srgbClr val="09142A"/>
                </a:solidFill>
                <a:effectLst/>
                <a:latin typeface="Roboto" panose="02000000000000000000" pitchFamily="2" charset="0"/>
              </a:rPr>
              <a:t>MUST</a:t>
            </a:r>
            <a:r>
              <a:rPr lang="en-US" b="0" i="0" dirty="0">
                <a:solidFill>
                  <a:srgbClr val="09142A"/>
                </a:solidFill>
                <a:effectLst/>
                <a:latin typeface="Roboto" panose="02000000000000000000" pitchFamily="2" charset="0"/>
              </a:rPr>
              <a:t> be performed during </a:t>
            </a:r>
            <a:r>
              <a:rPr lang="en-US" b="1" i="0" dirty="0">
                <a:solidFill>
                  <a:srgbClr val="09142A"/>
                </a:solidFill>
                <a:effectLst/>
                <a:latin typeface="Roboto" panose="02000000000000000000" pitchFamily="2" charset="0"/>
              </a:rPr>
              <a:t>VALSALVA</a:t>
            </a:r>
          </a:p>
          <a:p>
            <a:r>
              <a:rPr lang="en-US" dirty="0"/>
              <a:t>MRI</a:t>
            </a:r>
          </a:p>
          <a:p>
            <a:pPr lvl="1"/>
            <a:r>
              <a:rPr lang="en-US" dirty="0">
                <a:solidFill>
                  <a:srgbClr val="09142A"/>
                </a:solidFill>
                <a:latin typeface="Roboto" panose="02000000000000000000" pitchFamily="2" charset="0"/>
              </a:rPr>
              <a:t>S</a:t>
            </a:r>
            <a:r>
              <a:rPr lang="en-US" b="0" i="0" dirty="0">
                <a:solidFill>
                  <a:srgbClr val="09142A"/>
                </a:solidFill>
                <a:effectLst/>
                <a:latin typeface="Roboto" panose="02000000000000000000" pitchFamily="2" charset="0"/>
              </a:rPr>
              <a:t>ensitivity of 91%, specificity of 92%, positive predictive value of 95%, and negative predictive value of 85% for occult hernias.</a:t>
            </a:r>
          </a:p>
          <a:p>
            <a:pPr lvl="2"/>
            <a:r>
              <a:rPr lang="en-US" dirty="0">
                <a:solidFill>
                  <a:srgbClr val="09142A"/>
                </a:solidFill>
                <a:latin typeface="Roboto" panose="02000000000000000000" pitchFamily="2" charset="0"/>
              </a:rPr>
              <a:t>Requires sedation for younger age group</a:t>
            </a:r>
          </a:p>
          <a:p>
            <a:r>
              <a:rPr lang="en-US" dirty="0">
                <a:solidFill>
                  <a:srgbClr val="09142A"/>
                </a:solidFill>
                <a:latin typeface="Roboto" panose="02000000000000000000" pitchFamily="2" charset="0"/>
              </a:rPr>
              <a:t>CT </a:t>
            </a:r>
          </a:p>
          <a:p>
            <a:pPr lvl="1"/>
            <a:r>
              <a:rPr lang="en-US" dirty="0">
                <a:solidFill>
                  <a:srgbClr val="09142A"/>
                </a:solidFill>
                <a:latin typeface="Roboto" panose="02000000000000000000" pitchFamily="2" charset="0"/>
              </a:rPr>
              <a:t>S</a:t>
            </a:r>
            <a:r>
              <a:rPr lang="en-US" b="0" i="0" dirty="0">
                <a:solidFill>
                  <a:srgbClr val="09142A"/>
                </a:solidFill>
                <a:effectLst/>
                <a:latin typeface="Roboto" panose="02000000000000000000" pitchFamily="2" charset="0"/>
              </a:rPr>
              <a:t>ensitivity = 80%; specificity = 65%</a:t>
            </a:r>
          </a:p>
          <a:p>
            <a:pPr marL="457200" lvl="1" indent="0">
              <a:buNone/>
            </a:pPr>
            <a:endParaRPr lang="en-US" b="0" i="0" dirty="0">
              <a:solidFill>
                <a:srgbClr val="09142A"/>
              </a:solidFill>
              <a:effectLst/>
              <a:latin typeface="Roboto" panose="02000000000000000000" pitchFamily="2" charset="0"/>
            </a:endParaRPr>
          </a:p>
          <a:p>
            <a:r>
              <a:rPr lang="en-US" dirty="0">
                <a:solidFill>
                  <a:srgbClr val="09142A"/>
                </a:solidFill>
                <a:latin typeface="Roboto" panose="02000000000000000000" pitchFamily="2" charset="0"/>
              </a:rPr>
              <a:t>Contrast injection into hernia sac</a:t>
            </a:r>
          </a:p>
          <a:p>
            <a:pPr lvl="1"/>
            <a:r>
              <a:rPr lang="en-US" b="0" i="0" dirty="0">
                <a:solidFill>
                  <a:srgbClr val="09142A"/>
                </a:solidFill>
                <a:effectLst/>
                <a:latin typeface="Roboto" panose="02000000000000000000" pitchFamily="2" charset="0"/>
              </a:rPr>
              <a:t>sensitivity of 91% and specificity of 83% for detecting occult hernias</a:t>
            </a:r>
            <a:endParaRPr lang="en-US" dirty="0"/>
          </a:p>
        </p:txBody>
      </p:sp>
    </p:spTree>
    <p:extLst>
      <p:ext uri="{BB962C8B-B14F-4D97-AF65-F5344CB8AC3E}">
        <p14:creationId xmlns:p14="http://schemas.microsoft.com/office/powerpoint/2010/main" val="534608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47E4-326D-411C-D2EA-792F0A4545E4}"/>
              </a:ext>
            </a:extLst>
          </p:cNvPr>
          <p:cNvSpPr>
            <a:spLocks noGrp="1"/>
          </p:cNvSpPr>
          <p:nvPr>
            <p:ph type="title"/>
          </p:nvPr>
        </p:nvSpPr>
        <p:spPr/>
        <p:txBody>
          <a:bodyPr/>
          <a:lstStyle/>
          <a:p>
            <a:r>
              <a:rPr lang="en-US" dirty="0"/>
              <a:t>Management</a:t>
            </a:r>
          </a:p>
        </p:txBody>
      </p:sp>
      <p:pic>
        <p:nvPicPr>
          <p:cNvPr id="9" name="Picture Placeholder 8" descr="Close-up of a human body&#10;&#10;Description automatically generated">
            <a:extLst>
              <a:ext uri="{FF2B5EF4-FFF2-40B4-BE49-F238E27FC236}">
                <a16:creationId xmlns:a16="http://schemas.microsoft.com/office/drawing/2014/main" id="{D2FBAA9E-B339-8881-157B-4005A5ADE729}"/>
              </a:ext>
            </a:extLst>
          </p:cNvPr>
          <p:cNvPicPr>
            <a:picLocks noGrp="1" noChangeAspect="1"/>
          </p:cNvPicPr>
          <p:nvPr>
            <p:ph type="pic" idx="1"/>
          </p:nvPr>
        </p:nvPicPr>
        <p:blipFill>
          <a:blip r:embed="rId2"/>
          <a:srcRect l="2498" r="2498"/>
          <a:stretch>
            <a:fillRect/>
          </a:stretch>
        </p:blipFill>
        <p:spPr>
          <a:xfrm>
            <a:off x="4920807" y="438150"/>
            <a:ext cx="2799208" cy="2209800"/>
          </a:xfrm>
        </p:spPr>
      </p:pic>
      <p:sp>
        <p:nvSpPr>
          <p:cNvPr id="4" name="Content Placeholder 3">
            <a:extLst>
              <a:ext uri="{FF2B5EF4-FFF2-40B4-BE49-F238E27FC236}">
                <a16:creationId xmlns:a16="http://schemas.microsoft.com/office/drawing/2014/main" id="{B25C67D2-7185-5A97-6ED0-093E160CC3F5}"/>
              </a:ext>
            </a:extLst>
          </p:cNvPr>
          <p:cNvSpPr>
            <a:spLocks noGrp="1"/>
          </p:cNvSpPr>
          <p:nvPr>
            <p:ph type="body" sz="half" idx="2"/>
          </p:nvPr>
        </p:nvSpPr>
        <p:spPr/>
        <p:txBody>
          <a:bodyPr>
            <a:normAutofit/>
          </a:bodyPr>
          <a:lstStyle/>
          <a:p>
            <a:r>
              <a:rPr lang="en-US" sz="2000" dirty="0"/>
              <a:t>Surgical correction</a:t>
            </a:r>
          </a:p>
          <a:p>
            <a:endParaRPr lang="en-US" sz="2000" dirty="0"/>
          </a:p>
          <a:p>
            <a:pPr lvl="1"/>
            <a:r>
              <a:rPr lang="en-US" sz="2000" dirty="0"/>
              <a:t>Laparoscopic</a:t>
            </a:r>
          </a:p>
          <a:p>
            <a:pPr lvl="1"/>
            <a:endParaRPr lang="en-US" sz="2000" dirty="0"/>
          </a:p>
          <a:p>
            <a:pPr lvl="1"/>
            <a:r>
              <a:rPr lang="en-US" sz="2000" dirty="0"/>
              <a:t>Open</a:t>
            </a:r>
          </a:p>
        </p:txBody>
      </p:sp>
      <p:pic>
        <p:nvPicPr>
          <p:cNvPr id="7" name="Picture 6" descr="A screenshot of a computer&#10;&#10;Description automatically generated">
            <a:extLst>
              <a:ext uri="{FF2B5EF4-FFF2-40B4-BE49-F238E27FC236}">
                <a16:creationId xmlns:a16="http://schemas.microsoft.com/office/drawing/2014/main" id="{FA4D456D-2443-A3DF-4C2A-821B6F3C77B7}"/>
              </a:ext>
            </a:extLst>
          </p:cNvPr>
          <p:cNvPicPr>
            <a:picLocks noChangeAspect="1"/>
          </p:cNvPicPr>
          <p:nvPr/>
        </p:nvPicPr>
        <p:blipFill rotWithShape="1">
          <a:blip r:embed="rId3"/>
          <a:srcRect l="3853" t="30804" r="58198" b="35035"/>
          <a:stretch/>
        </p:blipFill>
        <p:spPr>
          <a:xfrm>
            <a:off x="4920807" y="3115733"/>
            <a:ext cx="2825424" cy="1589617"/>
          </a:xfrm>
          <a:prstGeom prst="rect">
            <a:avLst/>
          </a:prstGeom>
          <a:ln w="19050">
            <a:solidFill>
              <a:schemeClr val="accent1">
                <a:alpha val="70425"/>
              </a:schemeClr>
            </a:solidFill>
          </a:ln>
          <a:effectLst>
            <a:softEdge rad="0"/>
          </a:effectLst>
        </p:spPr>
      </p:pic>
    </p:spTree>
    <p:extLst>
      <p:ext uri="{BB962C8B-B14F-4D97-AF65-F5344CB8AC3E}">
        <p14:creationId xmlns:p14="http://schemas.microsoft.com/office/powerpoint/2010/main" val="74139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A799-26A4-78A0-7453-27E1B12D0018}"/>
              </a:ext>
            </a:extLst>
          </p:cNvPr>
          <p:cNvSpPr>
            <a:spLocks noGrp="1"/>
          </p:cNvSpPr>
          <p:nvPr>
            <p:ph type="title"/>
          </p:nvPr>
        </p:nvSpPr>
        <p:spPr/>
        <p:txBody>
          <a:bodyPr/>
          <a:lstStyle/>
          <a:p>
            <a:r>
              <a:rPr lang="en-US" dirty="0"/>
              <a:t>Laparoscopic view</a:t>
            </a:r>
          </a:p>
        </p:txBody>
      </p:sp>
      <p:pic>
        <p:nvPicPr>
          <p:cNvPr id="7" name="Picture 6" descr="Close-up of a human body&#10;&#10;Description automatically generated">
            <a:extLst>
              <a:ext uri="{FF2B5EF4-FFF2-40B4-BE49-F238E27FC236}">
                <a16:creationId xmlns:a16="http://schemas.microsoft.com/office/drawing/2014/main" id="{54E82EB0-3D06-482A-461B-97F208B43F8C}"/>
              </a:ext>
            </a:extLst>
          </p:cNvPr>
          <p:cNvPicPr>
            <a:picLocks noChangeAspect="1"/>
          </p:cNvPicPr>
          <p:nvPr/>
        </p:nvPicPr>
        <p:blipFill>
          <a:blip r:embed="rId2"/>
          <a:stretch>
            <a:fillRect/>
          </a:stretch>
        </p:blipFill>
        <p:spPr>
          <a:xfrm>
            <a:off x="1670050" y="2067021"/>
            <a:ext cx="5949950" cy="2337980"/>
          </a:xfrm>
          <a:prstGeom prst="rect">
            <a:avLst/>
          </a:prstGeom>
        </p:spPr>
      </p:pic>
      <p:sp>
        <p:nvSpPr>
          <p:cNvPr id="4" name="Content Placeholder 3">
            <a:extLst>
              <a:ext uri="{FF2B5EF4-FFF2-40B4-BE49-F238E27FC236}">
                <a16:creationId xmlns:a16="http://schemas.microsoft.com/office/drawing/2014/main" id="{D93225E2-B56D-AD85-548B-83009C61EF19}"/>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10656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7255-64A7-BEC7-44D2-7B5D380FBA91}"/>
              </a:ext>
            </a:extLst>
          </p:cNvPr>
          <p:cNvSpPr>
            <a:spLocks noGrp="1"/>
          </p:cNvSpPr>
          <p:nvPr>
            <p:ph type="title"/>
          </p:nvPr>
        </p:nvSpPr>
        <p:spPr/>
        <p:txBody>
          <a:bodyPr/>
          <a:lstStyle/>
          <a:p>
            <a:r>
              <a:rPr lang="en-US" dirty="0"/>
              <a:t>Timing for surgery</a:t>
            </a:r>
          </a:p>
        </p:txBody>
      </p:sp>
      <p:sp>
        <p:nvSpPr>
          <p:cNvPr id="3" name="Content Placeholder 2">
            <a:extLst>
              <a:ext uri="{FF2B5EF4-FFF2-40B4-BE49-F238E27FC236}">
                <a16:creationId xmlns:a16="http://schemas.microsoft.com/office/drawing/2014/main" id="{66962A8F-EDAE-683A-ABDB-3E3622592202}"/>
              </a:ext>
            </a:extLst>
          </p:cNvPr>
          <p:cNvSpPr>
            <a:spLocks noGrp="1"/>
          </p:cNvSpPr>
          <p:nvPr>
            <p:ph idx="1"/>
          </p:nvPr>
        </p:nvSpPr>
        <p:spPr/>
        <p:txBody>
          <a:bodyPr/>
          <a:lstStyle/>
          <a:p>
            <a:r>
              <a:rPr lang="en-US" dirty="0"/>
              <a:t>Variable and inconsistent</a:t>
            </a:r>
          </a:p>
          <a:p>
            <a:pPr lvl="1"/>
            <a:r>
              <a:rPr lang="en-US" dirty="0"/>
              <a:t>Weigh risks and benefits of incarceration versus anesthetic  and surgical complications</a:t>
            </a:r>
          </a:p>
          <a:p>
            <a:pPr lvl="1"/>
            <a:endParaRPr lang="en-US" dirty="0"/>
          </a:p>
        </p:txBody>
      </p:sp>
      <p:sp>
        <p:nvSpPr>
          <p:cNvPr id="4" name="TextBox 3">
            <a:extLst>
              <a:ext uri="{FF2B5EF4-FFF2-40B4-BE49-F238E27FC236}">
                <a16:creationId xmlns:a16="http://schemas.microsoft.com/office/drawing/2014/main" id="{34C60A28-8274-D6A1-0C9B-76FE646E5A1A}"/>
              </a:ext>
            </a:extLst>
          </p:cNvPr>
          <p:cNvSpPr txBox="1"/>
          <p:nvPr/>
        </p:nvSpPr>
        <p:spPr>
          <a:xfrm>
            <a:off x="5155923" y="4473888"/>
            <a:ext cx="3776869" cy="553998"/>
          </a:xfrm>
          <a:prstGeom prst="rect">
            <a:avLst/>
          </a:prstGeom>
          <a:noFill/>
        </p:spPr>
        <p:txBody>
          <a:bodyPr wrap="square" rtlCol="0">
            <a:spAutoFit/>
          </a:bodyPr>
          <a:lstStyle/>
          <a:p>
            <a:pPr algn="l" fontAlgn="base"/>
            <a:r>
              <a:rPr lang="en-US" sz="1000" b="0" i="0" cap="all" dirty="0">
                <a:solidFill>
                  <a:srgbClr val="4B505F"/>
                </a:solidFill>
                <a:effectLst/>
                <a:latin typeface="Alegreya Sans"/>
              </a:rPr>
              <a:t>THE AMERICAN ACADEMY OF PEDIATRICS| CLINICAL REPORT| OCTOBER 01 2012</a:t>
            </a:r>
          </a:p>
          <a:p>
            <a:pPr algn="l" fontAlgn="base"/>
            <a:r>
              <a:rPr lang="en-US" sz="1000" b="1" i="0" dirty="0">
                <a:solidFill>
                  <a:srgbClr val="303235"/>
                </a:solidFill>
                <a:effectLst/>
                <a:latin typeface="Alegreya Sans"/>
              </a:rPr>
              <a:t>Assessment and Management of Inguinal Hernia in Infants</a:t>
            </a:r>
          </a:p>
        </p:txBody>
      </p:sp>
    </p:spTree>
    <p:extLst>
      <p:ext uri="{BB962C8B-B14F-4D97-AF65-F5344CB8AC3E}">
        <p14:creationId xmlns:p14="http://schemas.microsoft.com/office/powerpoint/2010/main" val="183326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A229-6DD3-D6A5-B6F3-D3791C03C059}"/>
              </a:ext>
            </a:extLst>
          </p:cNvPr>
          <p:cNvSpPr>
            <a:spLocks noGrp="1"/>
          </p:cNvSpPr>
          <p:nvPr>
            <p:ph type="title"/>
          </p:nvPr>
        </p:nvSpPr>
        <p:spPr/>
        <p:txBody>
          <a:bodyPr/>
          <a:lstStyle/>
          <a:p>
            <a:r>
              <a:rPr lang="en-US" dirty="0"/>
              <a:t>UPMC Central PA algorithm</a:t>
            </a:r>
          </a:p>
        </p:txBody>
      </p:sp>
      <p:sp>
        <p:nvSpPr>
          <p:cNvPr id="3" name="Content Placeholder 2">
            <a:extLst>
              <a:ext uri="{FF2B5EF4-FFF2-40B4-BE49-F238E27FC236}">
                <a16:creationId xmlns:a16="http://schemas.microsoft.com/office/drawing/2014/main" id="{640C46FD-C293-5B58-295A-08E648260CE3}"/>
              </a:ext>
            </a:extLst>
          </p:cNvPr>
          <p:cNvSpPr>
            <a:spLocks noGrp="1"/>
          </p:cNvSpPr>
          <p:nvPr>
            <p:ph idx="1"/>
          </p:nvPr>
        </p:nvSpPr>
        <p:spPr>
          <a:xfrm>
            <a:off x="628650" y="1370012"/>
            <a:ext cx="7886700" cy="3498849"/>
          </a:xfrm>
        </p:spPr>
        <p:txBody>
          <a:bodyPr>
            <a:normAutofit/>
          </a:bodyPr>
          <a:lstStyle/>
          <a:p>
            <a:r>
              <a:rPr lang="en-US" dirty="0"/>
              <a:t>Repair soon after diagnosis</a:t>
            </a:r>
          </a:p>
          <a:p>
            <a:pPr lvl="1"/>
            <a:r>
              <a:rPr lang="en-US" dirty="0"/>
              <a:t>Repair within 2 weeks for </a:t>
            </a:r>
            <a:r>
              <a:rPr lang="en-US" u="sng" dirty="0"/>
              <a:t>&lt;</a:t>
            </a:r>
            <a:r>
              <a:rPr lang="en-US" dirty="0"/>
              <a:t> 1 month old child with no history of incarceration</a:t>
            </a:r>
          </a:p>
          <a:p>
            <a:pPr lvl="1"/>
            <a:r>
              <a:rPr lang="en-US" dirty="0"/>
              <a:t>Repair within 24 hours if incarceration required sedation for reduction in ED</a:t>
            </a:r>
          </a:p>
          <a:p>
            <a:pPr lvl="1"/>
            <a:r>
              <a:rPr lang="en-US" dirty="0"/>
              <a:t>Repair within 1 week if incarceration easily reduced in ED</a:t>
            </a:r>
          </a:p>
          <a:p>
            <a:pPr lvl="1"/>
            <a:r>
              <a:rPr lang="en-US" dirty="0"/>
              <a:t>Repair most premature infants prior to discharge unless there are more pressing medical conditions</a:t>
            </a:r>
          </a:p>
        </p:txBody>
      </p:sp>
    </p:spTree>
    <p:extLst>
      <p:ext uri="{BB962C8B-B14F-4D97-AF65-F5344CB8AC3E}">
        <p14:creationId xmlns:p14="http://schemas.microsoft.com/office/powerpoint/2010/main" val="3330383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909" descr="Descriptive text is not available for this image">
            <a:extLst>
              <a:ext uri="{FF2B5EF4-FFF2-40B4-BE49-F238E27FC236}">
                <a16:creationId xmlns:a16="http://schemas.microsoft.com/office/drawing/2014/main" id="{D2C31498-F2E5-20BD-0D16-6206E072F10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b="443"/>
          <a:stretch>
            <a:fillRect/>
          </a:stretch>
        </p:blipFill>
        <p:spPr bwMode="auto">
          <a:xfrm>
            <a:off x="20" y="10"/>
            <a:ext cx="9143980" cy="5143490"/>
          </a:xfrm>
          <a:prstGeom prst="rect">
            <a:avLst/>
          </a:prstGeom>
          <a:solidFill>
            <a:srgbClr val="FFFFFF"/>
          </a:solidFill>
        </p:spPr>
      </p:pic>
      <p:sp>
        <p:nvSpPr>
          <p:cNvPr id="4" name="Rectangle 2">
            <a:extLst>
              <a:ext uri="{FF2B5EF4-FFF2-40B4-BE49-F238E27FC236}">
                <a16:creationId xmlns:a16="http://schemas.microsoft.com/office/drawing/2014/main" id="{506B353E-F07D-2340-1CBE-AEA8CEFEBA79}"/>
              </a:ext>
            </a:extLst>
          </p:cNvPr>
          <p:cNvSpPr>
            <a:spLocks noChangeArrowheads="1"/>
          </p:cNvSpPr>
          <p:nvPr/>
        </p:nvSpPr>
        <p:spPr bwMode="auto">
          <a:xfrm>
            <a:off x="1600200" y="895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4805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have no disclosures</a:t>
            </a:r>
          </a:p>
        </p:txBody>
      </p:sp>
    </p:spTree>
    <p:extLst>
      <p:ext uri="{BB962C8B-B14F-4D97-AF65-F5344CB8AC3E}">
        <p14:creationId xmlns:p14="http://schemas.microsoft.com/office/powerpoint/2010/main" val="883769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E666E11-A1FE-19FF-E807-BA16F1875B50}"/>
              </a:ext>
            </a:extLst>
          </p:cNvPr>
          <p:cNvSpPr>
            <a:spLocks noGrp="1" noChangeArrowheads="1"/>
          </p:cNvSpPr>
          <p:nvPr>
            <p:ph type="title"/>
          </p:nvPr>
        </p:nvSpPr>
        <p:spPr/>
        <p:txBody>
          <a:bodyPr/>
          <a:lstStyle/>
          <a:p>
            <a:r>
              <a:rPr lang="en-US" altLang="en-US" sz="2400"/>
              <a:t>INTUSSUSCEPTION</a:t>
            </a:r>
          </a:p>
        </p:txBody>
      </p:sp>
      <p:sp>
        <p:nvSpPr>
          <p:cNvPr id="181251" name="Rectangle 3">
            <a:extLst>
              <a:ext uri="{FF2B5EF4-FFF2-40B4-BE49-F238E27FC236}">
                <a16:creationId xmlns:a16="http://schemas.microsoft.com/office/drawing/2014/main" id="{19F8D1C3-0FD4-A260-9730-988503CB8A72}"/>
              </a:ext>
            </a:extLst>
          </p:cNvPr>
          <p:cNvSpPr>
            <a:spLocks noGrp="1" noChangeArrowheads="1"/>
          </p:cNvSpPr>
          <p:nvPr>
            <p:ph type="body" idx="1"/>
          </p:nvPr>
        </p:nvSpPr>
        <p:spPr/>
        <p:txBody>
          <a:bodyPr>
            <a:normAutofit lnSpcReduction="10000"/>
          </a:bodyPr>
          <a:lstStyle/>
          <a:p>
            <a:pPr>
              <a:buFont typeface="Wingdings" pitchFamily="2" charset="2"/>
              <a:buNone/>
            </a:pPr>
            <a:r>
              <a:rPr lang="en-US" altLang="en-US" b="1" u="sng">
                <a:solidFill>
                  <a:schemeClr val="tx2"/>
                </a:solidFill>
                <a:effectLst/>
              </a:rPr>
              <a:t>Definition</a:t>
            </a:r>
          </a:p>
          <a:p>
            <a:r>
              <a:rPr lang="en-US" altLang="en-US"/>
              <a:t>Telescopic invagination of bowel leading to a bowel obstruction</a:t>
            </a:r>
          </a:p>
          <a:p>
            <a:pPr>
              <a:buFont typeface="Wingdings" pitchFamily="2" charset="2"/>
              <a:buNone/>
            </a:pPr>
            <a:r>
              <a:rPr lang="en-US" altLang="en-US" b="1" u="sng">
                <a:solidFill>
                  <a:schemeClr val="tx2"/>
                </a:solidFill>
                <a:effectLst/>
              </a:rPr>
              <a:t>Classification:</a:t>
            </a:r>
          </a:p>
          <a:p>
            <a:r>
              <a:rPr lang="en-US" altLang="en-US"/>
              <a:t>Ileocolic-most common</a:t>
            </a:r>
          </a:p>
          <a:p>
            <a:r>
              <a:rPr lang="en-US" altLang="en-US"/>
              <a:t>Ileoileal-postoperative</a:t>
            </a:r>
          </a:p>
          <a:p>
            <a:r>
              <a:rPr lang="en-US" altLang="en-US"/>
              <a:t>Colocolic</a:t>
            </a:r>
          </a:p>
          <a:p>
            <a:pPr>
              <a:buFont typeface="Wingdings" pitchFamily="2" charset="2"/>
              <a:buNone/>
            </a:pPr>
            <a:endParaRPr lang="en-US" altLang="en-US" b="1" u="sng">
              <a:solidFill>
                <a:schemeClr val="tx2"/>
              </a:solidFill>
              <a:effectLst>
                <a:outerShdw blurRad="38100" dist="38100" dir="2700000" algn="tl">
                  <a:srgbClr val="FFFFFF"/>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3775891-08DA-A243-4F41-2192F7E83440}"/>
              </a:ext>
            </a:extLst>
          </p:cNvPr>
          <p:cNvSpPr>
            <a:spLocks noGrp="1" noChangeArrowheads="1"/>
          </p:cNvSpPr>
          <p:nvPr>
            <p:ph type="title"/>
          </p:nvPr>
        </p:nvSpPr>
        <p:spPr>
          <a:xfrm>
            <a:off x="1485900" y="208360"/>
            <a:ext cx="6172200" cy="591740"/>
          </a:xfrm>
        </p:spPr>
        <p:txBody>
          <a:bodyPr/>
          <a:lstStyle/>
          <a:p>
            <a:r>
              <a:rPr lang="en-US" altLang="en-US" sz="2700"/>
              <a:t>INTUSSUSCEPTION</a:t>
            </a:r>
          </a:p>
        </p:txBody>
      </p:sp>
      <p:sp>
        <p:nvSpPr>
          <p:cNvPr id="184323" name="Rectangle 3">
            <a:extLst>
              <a:ext uri="{FF2B5EF4-FFF2-40B4-BE49-F238E27FC236}">
                <a16:creationId xmlns:a16="http://schemas.microsoft.com/office/drawing/2014/main" id="{D54AC1E5-15E6-1796-109C-B7B2BC72F757}"/>
              </a:ext>
            </a:extLst>
          </p:cNvPr>
          <p:cNvSpPr>
            <a:spLocks noGrp="1" noChangeArrowheads="1"/>
          </p:cNvSpPr>
          <p:nvPr>
            <p:ph type="body" idx="1"/>
          </p:nvPr>
        </p:nvSpPr>
        <p:spPr>
          <a:xfrm>
            <a:off x="1485900" y="971550"/>
            <a:ext cx="6172200" cy="4000500"/>
          </a:xfrm>
        </p:spPr>
        <p:txBody>
          <a:bodyPr>
            <a:normAutofit fontScale="92500" lnSpcReduction="10000"/>
          </a:bodyPr>
          <a:lstStyle/>
          <a:p>
            <a:pPr>
              <a:lnSpc>
                <a:spcPct val="80000"/>
              </a:lnSpc>
            </a:pPr>
            <a:r>
              <a:rPr lang="en-US" altLang="en-US" dirty="0">
                <a:effectLst/>
              </a:rPr>
              <a:t>Incidence:</a:t>
            </a:r>
          </a:p>
          <a:p>
            <a:pPr lvl="1">
              <a:lnSpc>
                <a:spcPct val="80000"/>
              </a:lnSpc>
            </a:pPr>
            <a:r>
              <a:rPr lang="en-US" altLang="en-US" dirty="0"/>
              <a:t>1.5-4 per 1,000 live births</a:t>
            </a:r>
          </a:p>
          <a:p>
            <a:pPr lvl="1">
              <a:lnSpc>
                <a:spcPct val="80000"/>
              </a:lnSpc>
            </a:pPr>
            <a:r>
              <a:rPr lang="en-US" altLang="en-US" dirty="0"/>
              <a:t>M:F=3:2</a:t>
            </a:r>
          </a:p>
          <a:p>
            <a:pPr lvl="1">
              <a:lnSpc>
                <a:spcPct val="80000"/>
              </a:lnSpc>
            </a:pPr>
            <a:r>
              <a:rPr lang="en-US" altLang="en-US" dirty="0"/>
              <a:t>Seasonal?</a:t>
            </a:r>
          </a:p>
          <a:p>
            <a:pPr>
              <a:lnSpc>
                <a:spcPct val="80000"/>
              </a:lnSpc>
            </a:pPr>
            <a:r>
              <a:rPr lang="en-US" altLang="en-US" dirty="0">
                <a:effectLst/>
              </a:rPr>
              <a:t>Etiology:</a:t>
            </a:r>
          </a:p>
          <a:p>
            <a:pPr lvl="1">
              <a:lnSpc>
                <a:spcPct val="80000"/>
              </a:lnSpc>
            </a:pPr>
            <a:r>
              <a:rPr lang="en-US" altLang="en-US" dirty="0"/>
              <a:t>Most idiopathic - hypertrophic Peyer’s patches</a:t>
            </a:r>
          </a:p>
          <a:p>
            <a:pPr lvl="1">
              <a:lnSpc>
                <a:spcPct val="80000"/>
              </a:lnSpc>
            </a:pPr>
            <a:r>
              <a:rPr lang="en-US" altLang="en-US" dirty="0"/>
              <a:t>Pre-existing polyp- &lt;5%</a:t>
            </a:r>
          </a:p>
          <a:p>
            <a:pPr lvl="1">
              <a:lnSpc>
                <a:spcPct val="80000"/>
              </a:lnSpc>
            </a:pPr>
            <a:r>
              <a:rPr lang="en-US" altLang="en-US" dirty="0"/>
              <a:t>Viral illness</a:t>
            </a:r>
          </a:p>
          <a:p>
            <a:pPr>
              <a:lnSpc>
                <a:spcPct val="80000"/>
              </a:lnSpc>
            </a:pPr>
            <a:r>
              <a:rPr lang="en-US" altLang="en-US" dirty="0"/>
              <a:t>Age</a:t>
            </a:r>
          </a:p>
          <a:p>
            <a:pPr lvl="1">
              <a:lnSpc>
                <a:spcPct val="80000"/>
              </a:lnSpc>
            </a:pPr>
            <a:r>
              <a:rPr lang="en-US" altLang="en-US" dirty="0"/>
              <a:t>5-10 </a:t>
            </a:r>
            <a:r>
              <a:rPr lang="en-US" altLang="en-US" dirty="0" err="1"/>
              <a:t>mo</a:t>
            </a:r>
            <a:r>
              <a:rPr lang="en-US" altLang="en-US" dirty="0"/>
              <a:t> (&gt;66% occur &lt;1yo)</a:t>
            </a:r>
          </a:p>
          <a:p>
            <a:pPr lvl="1">
              <a:lnSpc>
                <a:spcPct val="80000"/>
              </a:lnSpc>
            </a:pPr>
            <a:r>
              <a:rPr lang="en-US" altLang="en-US" dirty="0"/>
              <a:t>&gt; 2yo (10-25%) – more likely to have lead point</a:t>
            </a:r>
            <a:endParaRPr lang="en-US" altLang="en-US"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a:extLst>
              <a:ext uri="{FF2B5EF4-FFF2-40B4-BE49-F238E27FC236}">
                <a16:creationId xmlns:a16="http://schemas.microsoft.com/office/drawing/2014/main" id="{846F3D70-86EB-C655-6099-3873139567EA}"/>
              </a:ext>
            </a:extLst>
          </p:cNvPr>
          <p:cNvSpPr>
            <a:spLocks noChangeArrowheads="1"/>
          </p:cNvSpPr>
          <p:nvPr/>
        </p:nvSpPr>
        <p:spPr bwMode="auto">
          <a:xfrm>
            <a:off x="2300288" y="857250"/>
            <a:ext cx="4420791"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sz="1350"/>
          </a:p>
        </p:txBody>
      </p:sp>
      <p:sp>
        <p:nvSpPr>
          <p:cNvPr id="182276" name="Rectangle 4">
            <a:extLst>
              <a:ext uri="{FF2B5EF4-FFF2-40B4-BE49-F238E27FC236}">
                <a16:creationId xmlns:a16="http://schemas.microsoft.com/office/drawing/2014/main" id="{91F010C7-1CA7-D951-28D4-AAA27E97F896}"/>
              </a:ext>
            </a:extLst>
          </p:cNvPr>
          <p:cNvSpPr>
            <a:spLocks noGrp="1" noChangeArrowheads="1"/>
          </p:cNvSpPr>
          <p:nvPr>
            <p:ph type="title"/>
          </p:nvPr>
        </p:nvSpPr>
        <p:spPr/>
        <p:txBody>
          <a:bodyPr/>
          <a:lstStyle/>
          <a:p>
            <a:r>
              <a:rPr lang="en-US" altLang="en-US" sz="3000"/>
              <a:t>Intussusception</a:t>
            </a:r>
            <a:br>
              <a:rPr lang="en-US" altLang="en-US" sz="3000"/>
            </a:br>
            <a:endParaRPr lang="en-US" altLang="en-US" sz="3000"/>
          </a:p>
        </p:txBody>
      </p:sp>
      <p:pic>
        <p:nvPicPr>
          <p:cNvPr id="182278" name="Picture 6">
            <a:extLst>
              <a:ext uri="{FF2B5EF4-FFF2-40B4-BE49-F238E27FC236}">
                <a16:creationId xmlns:a16="http://schemas.microsoft.com/office/drawing/2014/main" id="{387CA3D3-F92A-AE31-6BAD-16260C7909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43100" y="785813"/>
            <a:ext cx="5429250" cy="40981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FB93809-865C-193D-45EB-AEFD661FBA10}"/>
              </a:ext>
            </a:extLst>
          </p:cNvPr>
          <p:cNvSpPr>
            <a:spLocks noGrp="1" noChangeArrowheads="1"/>
          </p:cNvSpPr>
          <p:nvPr>
            <p:ph type="title"/>
          </p:nvPr>
        </p:nvSpPr>
        <p:spPr/>
        <p:txBody>
          <a:bodyPr/>
          <a:lstStyle/>
          <a:p>
            <a:r>
              <a:rPr lang="en-US" altLang="en-US"/>
              <a:t>Intussusception - Presentation</a:t>
            </a:r>
          </a:p>
        </p:txBody>
      </p:sp>
      <p:sp>
        <p:nvSpPr>
          <p:cNvPr id="183299" name="Rectangle 3">
            <a:extLst>
              <a:ext uri="{FF2B5EF4-FFF2-40B4-BE49-F238E27FC236}">
                <a16:creationId xmlns:a16="http://schemas.microsoft.com/office/drawing/2014/main" id="{279CB21D-7F9F-6E3E-4606-ECFC99D0FCC5}"/>
              </a:ext>
            </a:extLst>
          </p:cNvPr>
          <p:cNvSpPr>
            <a:spLocks noGrp="1" noChangeArrowheads="1"/>
          </p:cNvSpPr>
          <p:nvPr>
            <p:ph type="body" idx="1"/>
          </p:nvPr>
        </p:nvSpPr>
        <p:spPr/>
        <p:txBody>
          <a:bodyPr>
            <a:normAutofit lnSpcReduction="10000"/>
          </a:bodyPr>
          <a:lstStyle/>
          <a:p>
            <a:pPr>
              <a:lnSpc>
                <a:spcPct val="90000"/>
              </a:lnSpc>
            </a:pPr>
            <a:r>
              <a:rPr lang="en-US" altLang="en-US" dirty="0"/>
              <a:t>Intermittent abdominal pain</a:t>
            </a:r>
          </a:p>
          <a:p>
            <a:pPr>
              <a:lnSpc>
                <a:spcPct val="90000"/>
              </a:lnSpc>
            </a:pPr>
            <a:r>
              <a:rPr lang="en-US" altLang="en-US" dirty="0"/>
              <a:t>Vomiting</a:t>
            </a:r>
          </a:p>
          <a:p>
            <a:pPr>
              <a:lnSpc>
                <a:spcPct val="90000"/>
              </a:lnSpc>
            </a:pPr>
            <a:r>
              <a:rPr lang="en-US" altLang="en-US" dirty="0"/>
              <a:t>Bloody diarrhea (currant jelly stool)</a:t>
            </a:r>
          </a:p>
          <a:p>
            <a:pPr>
              <a:lnSpc>
                <a:spcPct val="90000"/>
              </a:lnSpc>
            </a:pPr>
            <a:r>
              <a:rPr lang="en-US" altLang="en-US" dirty="0"/>
              <a:t>Vital signs normal early – shock late</a:t>
            </a:r>
          </a:p>
          <a:p>
            <a:pPr>
              <a:lnSpc>
                <a:spcPct val="90000"/>
              </a:lnSpc>
            </a:pPr>
            <a:r>
              <a:rPr lang="en-US" altLang="en-US" dirty="0"/>
              <a:t>Abdomen flat or distended (RLQ flat)</a:t>
            </a:r>
          </a:p>
          <a:p>
            <a:pPr>
              <a:lnSpc>
                <a:spcPct val="90000"/>
              </a:lnSpc>
            </a:pPr>
            <a:r>
              <a:rPr lang="en-US" altLang="en-US" dirty="0"/>
              <a:t>Palpable mass – sausage-shaped in RUQ or left side</a:t>
            </a:r>
          </a:p>
          <a:p>
            <a:pPr>
              <a:lnSpc>
                <a:spcPct val="90000"/>
              </a:lnSpc>
            </a:pPr>
            <a:r>
              <a:rPr lang="en-US" altLang="en-US" dirty="0"/>
              <a:t>Lethargy - late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21CD1FD7-DBCB-59C3-47A5-8388C3C43E19}"/>
              </a:ext>
            </a:extLst>
          </p:cNvPr>
          <p:cNvSpPr>
            <a:spLocks noGrp="1" noChangeArrowheads="1"/>
          </p:cNvSpPr>
          <p:nvPr>
            <p:ph type="title"/>
          </p:nvPr>
        </p:nvSpPr>
        <p:spPr/>
        <p:txBody>
          <a:bodyPr/>
          <a:lstStyle/>
          <a:p>
            <a:r>
              <a:rPr lang="en-US" altLang="en-US" sz="3000" dirty="0"/>
              <a:t>Suspected Intussusception – Management</a:t>
            </a:r>
          </a:p>
        </p:txBody>
      </p:sp>
      <p:sp>
        <p:nvSpPr>
          <p:cNvPr id="186371" name="Rectangle 3">
            <a:extLst>
              <a:ext uri="{FF2B5EF4-FFF2-40B4-BE49-F238E27FC236}">
                <a16:creationId xmlns:a16="http://schemas.microsoft.com/office/drawing/2014/main" id="{D28B7F22-8FDB-EA37-B032-EBF6C752CA04}"/>
              </a:ext>
            </a:extLst>
          </p:cNvPr>
          <p:cNvSpPr>
            <a:spLocks noGrp="1" noChangeArrowheads="1"/>
          </p:cNvSpPr>
          <p:nvPr>
            <p:ph type="body" idx="1"/>
          </p:nvPr>
        </p:nvSpPr>
        <p:spPr>
          <a:xfrm>
            <a:off x="1485900" y="1200150"/>
            <a:ext cx="6172200" cy="3771900"/>
          </a:xfrm>
        </p:spPr>
        <p:txBody>
          <a:bodyPr>
            <a:normAutofit/>
          </a:bodyPr>
          <a:lstStyle/>
          <a:p>
            <a:r>
              <a:rPr lang="en-US" altLang="en-US" dirty="0"/>
              <a:t>IV hydration/resuscitation</a:t>
            </a:r>
          </a:p>
          <a:p>
            <a:r>
              <a:rPr lang="en-US" altLang="en-US" dirty="0"/>
              <a:t>KUB – obstructive pattern, absence of air in RLQ</a:t>
            </a:r>
          </a:p>
          <a:p>
            <a:r>
              <a:rPr lang="en-US" altLang="en-US" dirty="0"/>
              <a:t>Diagnosis</a:t>
            </a:r>
          </a:p>
          <a:p>
            <a:pPr lvl="1"/>
            <a:r>
              <a:rPr lang="en-US" altLang="en-US" b="1" dirty="0"/>
              <a:t>Ultrasound</a:t>
            </a:r>
            <a:r>
              <a:rPr lang="en-US" altLang="en-US" dirty="0"/>
              <a:t> – </a:t>
            </a:r>
            <a:r>
              <a:rPr lang="en-US" altLang="en-US" dirty="0" err="1"/>
              <a:t>pseudokidney</a:t>
            </a:r>
            <a:endParaRPr lang="en-US" altLang="en-US" dirty="0"/>
          </a:p>
          <a:p>
            <a:pPr lvl="1"/>
            <a:r>
              <a:rPr lang="en-US" altLang="en-US" dirty="0"/>
              <a:t>Contrast enema – diagnostic and therapeutic</a:t>
            </a:r>
          </a:p>
          <a:p>
            <a:pPr lvl="2"/>
            <a:r>
              <a:rPr lang="en-US" altLang="en-US" dirty="0"/>
              <a:t>Air</a:t>
            </a:r>
          </a:p>
          <a:p>
            <a:pPr lvl="2"/>
            <a:r>
              <a:rPr lang="en-US" altLang="en-US" dirty="0"/>
              <a:t>Barium</a:t>
            </a:r>
          </a:p>
          <a:p>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C9B848D-1AF4-031C-787F-4479275C6017}"/>
              </a:ext>
            </a:extLst>
          </p:cNvPr>
          <p:cNvSpPr>
            <a:spLocks noGrp="1" noChangeArrowheads="1"/>
          </p:cNvSpPr>
          <p:nvPr>
            <p:ph type="title"/>
          </p:nvPr>
        </p:nvSpPr>
        <p:spPr/>
        <p:txBody>
          <a:bodyPr/>
          <a:lstStyle/>
          <a:p>
            <a:r>
              <a:rPr lang="en-US" altLang="en-US"/>
              <a:t>Intussusception - Treatment</a:t>
            </a:r>
          </a:p>
        </p:txBody>
      </p:sp>
      <p:sp>
        <p:nvSpPr>
          <p:cNvPr id="191491" name="Rectangle 3">
            <a:extLst>
              <a:ext uri="{FF2B5EF4-FFF2-40B4-BE49-F238E27FC236}">
                <a16:creationId xmlns:a16="http://schemas.microsoft.com/office/drawing/2014/main" id="{DE6C1969-69A3-0674-257C-C905B3AE43DD}"/>
              </a:ext>
            </a:extLst>
          </p:cNvPr>
          <p:cNvSpPr>
            <a:spLocks noGrp="1" noChangeArrowheads="1"/>
          </p:cNvSpPr>
          <p:nvPr>
            <p:ph type="body" idx="1"/>
          </p:nvPr>
        </p:nvSpPr>
        <p:spPr>
          <a:xfrm>
            <a:off x="1485900" y="1028700"/>
            <a:ext cx="6172200" cy="3886200"/>
          </a:xfrm>
        </p:spPr>
        <p:txBody>
          <a:bodyPr>
            <a:normAutofit lnSpcReduction="10000"/>
          </a:bodyPr>
          <a:lstStyle/>
          <a:p>
            <a:r>
              <a:rPr lang="en-US" altLang="en-US"/>
              <a:t>No signs of peritonitis/perforation</a:t>
            </a:r>
          </a:p>
          <a:p>
            <a:pPr lvl="1"/>
            <a:r>
              <a:rPr lang="en-US" altLang="en-US"/>
              <a:t>Contrast enema</a:t>
            </a:r>
          </a:p>
          <a:p>
            <a:pPr lvl="2"/>
            <a:r>
              <a:rPr lang="en-US" altLang="en-US"/>
              <a:t>Barium/Air/Water</a:t>
            </a:r>
          </a:p>
          <a:p>
            <a:pPr lvl="2"/>
            <a:r>
              <a:rPr lang="en-US" altLang="en-US"/>
              <a:t>Up to 90% successful</a:t>
            </a:r>
          </a:p>
          <a:p>
            <a:pPr lvl="2"/>
            <a:r>
              <a:rPr lang="en-US" altLang="en-US"/>
              <a:t>Risks</a:t>
            </a:r>
          </a:p>
          <a:p>
            <a:pPr lvl="3"/>
            <a:r>
              <a:rPr lang="en-US" altLang="en-US"/>
              <a:t>Perforation &lt; 3%</a:t>
            </a:r>
          </a:p>
          <a:p>
            <a:pPr lvl="3"/>
            <a:r>
              <a:rPr lang="en-US" altLang="en-US"/>
              <a:t>Recurrent intussusception 5-10% (usually &lt;72h)</a:t>
            </a:r>
          </a:p>
          <a:p>
            <a:pPr lvl="1"/>
            <a:r>
              <a:rPr lang="en-US" altLang="en-US"/>
              <a:t>Surgery – if failure of enema</a:t>
            </a:r>
          </a:p>
          <a:p>
            <a:r>
              <a:rPr lang="en-US" altLang="en-US"/>
              <a:t>Signs of peritonitis/perforation - surgery</a:t>
            </a:r>
          </a:p>
          <a:p>
            <a:pPr lvl="2"/>
            <a:endParaRPr lang="en-US" altLang="en-US"/>
          </a:p>
          <a:p>
            <a:pPr lvl="1"/>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EB6DE992-5411-D9DD-5252-A8AC5E04ABD6}"/>
              </a:ext>
            </a:extLst>
          </p:cNvPr>
          <p:cNvSpPr>
            <a:spLocks noGrp="1" noChangeArrowheads="1"/>
          </p:cNvSpPr>
          <p:nvPr>
            <p:ph type="title"/>
          </p:nvPr>
        </p:nvSpPr>
        <p:spPr>
          <a:xfrm>
            <a:off x="1485900" y="0"/>
            <a:ext cx="6172200" cy="534591"/>
          </a:xfrm>
        </p:spPr>
        <p:txBody>
          <a:bodyPr/>
          <a:lstStyle/>
          <a:p>
            <a:r>
              <a:rPr lang="en-US" altLang="en-US" sz="2100"/>
              <a:t>INTUSSUSCEPTION – BARIUM REDUCTION</a:t>
            </a:r>
          </a:p>
        </p:txBody>
      </p:sp>
      <p:pic>
        <p:nvPicPr>
          <p:cNvPr id="189443" name="Picture 3">
            <a:extLst>
              <a:ext uri="{FF2B5EF4-FFF2-40B4-BE49-F238E27FC236}">
                <a16:creationId xmlns:a16="http://schemas.microsoft.com/office/drawing/2014/main" id="{4A4B5C20-8501-920A-BC7E-60722A229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07207"/>
            <a:ext cx="5257800" cy="4350544"/>
          </a:xfrm>
          <a:prstGeom prst="rect">
            <a:avLst/>
          </a:prstGeom>
          <a:noFill/>
          <a:extLst>
            <a:ext uri="{909E8E84-426E-40DD-AFC4-6F175D3DCCD1}">
              <a14:hiddenFill xmlns:a14="http://schemas.microsoft.com/office/drawing/2010/main">
                <a:solidFill>
                  <a:srgbClr val="FFFFFF"/>
                </a:solidFill>
              </a14:hiddenFill>
            </a:ext>
          </a:extLst>
        </p:spPr>
      </p:pic>
      <p:sp>
        <p:nvSpPr>
          <p:cNvPr id="189444" name="Text Box 4">
            <a:extLst>
              <a:ext uri="{FF2B5EF4-FFF2-40B4-BE49-F238E27FC236}">
                <a16:creationId xmlns:a16="http://schemas.microsoft.com/office/drawing/2014/main" id="{D8080C56-7FAB-D4AC-1047-454AA098AEC5}"/>
              </a:ext>
            </a:extLst>
          </p:cNvPr>
          <p:cNvSpPr txBox="1">
            <a:spLocks noChangeArrowheads="1"/>
          </p:cNvSpPr>
          <p:nvPr/>
        </p:nvSpPr>
        <p:spPr bwMode="auto">
          <a:xfrm>
            <a:off x="2205038" y="4868466"/>
            <a:ext cx="459298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350"/>
              <a:t>Must see contrast flow into ileum 5-10cm to confirm reduction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4A16EB8-AE10-C38F-64EE-5B9DAE06D6AF}"/>
              </a:ext>
            </a:extLst>
          </p:cNvPr>
          <p:cNvSpPr>
            <a:spLocks noGrp="1" noChangeArrowheads="1"/>
          </p:cNvSpPr>
          <p:nvPr>
            <p:ph type="title" sz="quarter"/>
          </p:nvPr>
        </p:nvSpPr>
        <p:spPr>
          <a:xfrm>
            <a:off x="1485900" y="171450"/>
            <a:ext cx="6172200" cy="342900"/>
          </a:xfrm>
        </p:spPr>
        <p:txBody>
          <a:bodyPr>
            <a:normAutofit fontScale="90000"/>
          </a:bodyPr>
          <a:lstStyle/>
          <a:p>
            <a:r>
              <a:rPr lang="en-US" altLang="en-US" sz="2400"/>
              <a:t>Intussusception - Air Contrast Reduction</a:t>
            </a:r>
          </a:p>
        </p:txBody>
      </p:sp>
      <p:pic>
        <p:nvPicPr>
          <p:cNvPr id="190475" name="Picture 11">
            <a:extLst>
              <a:ext uri="{FF2B5EF4-FFF2-40B4-BE49-F238E27FC236}">
                <a16:creationId xmlns:a16="http://schemas.microsoft.com/office/drawing/2014/main" id="{FF98B7B7-A0DA-113B-2E68-EFDC4FEBFC7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43050" y="571500"/>
            <a:ext cx="2665810" cy="2109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6" name="Picture 12">
            <a:extLst>
              <a:ext uri="{FF2B5EF4-FFF2-40B4-BE49-F238E27FC236}">
                <a16:creationId xmlns:a16="http://schemas.microsoft.com/office/drawing/2014/main" id="{6964D738-6B2B-05D2-FF7D-17775FD6E92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571500"/>
            <a:ext cx="2563416" cy="21228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7" name="Picture 13">
            <a:extLst>
              <a:ext uri="{FF2B5EF4-FFF2-40B4-BE49-F238E27FC236}">
                <a16:creationId xmlns:a16="http://schemas.microsoft.com/office/drawing/2014/main" id="{136B3C15-F92A-CA38-DE53-903E1F7CC27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85900" y="2743201"/>
            <a:ext cx="2686050" cy="2240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8" name="Picture 14">
            <a:extLst>
              <a:ext uri="{FF2B5EF4-FFF2-40B4-BE49-F238E27FC236}">
                <a16:creationId xmlns:a16="http://schemas.microsoft.com/office/drawing/2014/main" id="{3A0ADF11-208E-7570-A73D-2DD1D5BB090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029200" y="2800351"/>
            <a:ext cx="2514600" cy="21836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E7ABE431-EB72-02B9-501C-79D63F749FB1}"/>
              </a:ext>
            </a:extLst>
          </p:cNvPr>
          <p:cNvSpPr>
            <a:spLocks noGrp="1" noChangeArrowheads="1"/>
          </p:cNvSpPr>
          <p:nvPr>
            <p:ph type="title"/>
          </p:nvPr>
        </p:nvSpPr>
        <p:spPr/>
        <p:txBody>
          <a:bodyPr/>
          <a:lstStyle/>
          <a:p>
            <a:r>
              <a:rPr lang="en-US" altLang="en-US" sz="3000"/>
              <a:t>Intussusception:  Operative Reduction</a:t>
            </a:r>
          </a:p>
        </p:txBody>
      </p:sp>
      <p:pic>
        <p:nvPicPr>
          <p:cNvPr id="193539" name="Picture 3">
            <a:extLst>
              <a:ext uri="{FF2B5EF4-FFF2-40B4-BE49-F238E27FC236}">
                <a16:creationId xmlns:a16="http://schemas.microsoft.com/office/drawing/2014/main" id="{57D81B00-9A74-4C42-F021-B7E4C9E28E0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14450" y="1257300"/>
            <a:ext cx="3200400" cy="2341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a:extLst>
              <a:ext uri="{FF2B5EF4-FFF2-40B4-BE49-F238E27FC236}">
                <a16:creationId xmlns:a16="http://schemas.microsoft.com/office/drawing/2014/main" id="{58B78AEE-4FE5-6EFD-C680-B8BF6525589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37473" y="2228850"/>
            <a:ext cx="3463528" cy="2495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41" name="Text Box 5">
            <a:extLst>
              <a:ext uri="{FF2B5EF4-FFF2-40B4-BE49-F238E27FC236}">
                <a16:creationId xmlns:a16="http://schemas.microsoft.com/office/drawing/2014/main" id="{6CDE6A38-C1A4-77CF-F8DC-F3D64DBA610B}"/>
              </a:ext>
            </a:extLst>
          </p:cNvPr>
          <p:cNvSpPr txBox="1">
            <a:spLocks noChangeArrowheads="1"/>
          </p:cNvSpPr>
          <p:nvPr/>
        </p:nvSpPr>
        <p:spPr bwMode="auto">
          <a:xfrm>
            <a:off x="2064544" y="3799285"/>
            <a:ext cx="137678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350"/>
              <a:t>Recurrence 1-4%</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D94AC82-7D7B-94EF-27FD-D1264F9AB7BA}"/>
              </a:ext>
            </a:extLst>
          </p:cNvPr>
          <p:cNvSpPr>
            <a:spLocks noGrp="1" noChangeArrowheads="1"/>
          </p:cNvSpPr>
          <p:nvPr>
            <p:ph type="title"/>
          </p:nvPr>
        </p:nvSpPr>
        <p:spPr>
          <a:xfrm>
            <a:off x="1485900" y="208360"/>
            <a:ext cx="6172200" cy="477440"/>
          </a:xfrm>
        </p:spPr>
        <p:txBody>
          <a:bodyPr/>
          <a:lstStyle/>
          <a:p>
            <a:r>
              <a:rPr lang="en-US" altLang="en-US" sz="2400"/>
              <a:t>Intussusception:  Operative Resection</a:t>
            </a:r>
          </a:p>
        </p:txBody>
      </p:sp>
      <p:pic>
        <p:nvPicPr>
          <p:cNvPr id="194563" name="Picture 3">
            <a:extLst>
              <a:ext uri="{FF2B5EF4-FFF2-40B4-BE49-F238E27FC236}">
                <a16:creationId xmlns:a16="http://schemas.microsoft.com/office/drawing/2014/main" id="{89EFE6CF-BBFA-5218-AF7E-8E5C363E771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371600" y="800101"/>
            <a:ext cx="2722960" cy="20419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64" name="Picture 4">
            <a:extLst>
              <a:ext uri="{FF2B5EF4-FFF2-40B4-BE49-F238E27FC236}">
                <a16:creationId xmlns:a16="http://schemas.microsoft.com/office/drawing/2014/main" id="{5C504B97-E18F-9D4E-C712-357C571C2AF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371600" y="2956322"/>
            <a:ext cx="2722960" cy="20419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65" name="Picture 5">
            <a:extLst>
              <a:ext uri="{FF2B5EF4-FFF2-40B4-BE49-F238E27FC236}">
                <a16:creationId xmlns:a16="http://schemas.microsoft.com/office/drawing/2014/main" id="{3FFE4099-FFE8-B731-9CED-1FA4656AD292}"/>
              </a:ext>
            </a:extLst>
          </p:cNvPr>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4343400" y="1634728"/>
            <a:ext cx="3486150" cy="2614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p:cTn id="7" dur="1000" fill="hold"/>
                                        <p:tgtEl>
                                          <p:spTgt spid="194563"/>
                                        </p:tgtEl>
                                        <p:attrNameLst>
                                          <p:attrName>ppt_w</p:attrName>
                                        </p:attrNameLst>
                                      </p:cBhvr>
                                      <p:tavLst>
                                        <p:tav tm="0">
                                          <p:val>
                                            <p:strVal val="#ppt_w*0.70"/>
                                          </p:val>
                                        </p:tav>
                                        <p:tav tm="100000">
                                          <p:val>
                                            <p:strVal val="#ppt_w"/>
                                          </p:val>
                                        </p:tav>
                                      </p:tavLst>
                                    </p:anim>
                                    <p:anim calcmode="lin" valueType="num">
                                      <p:cBhvr>
                                        <p:cTn id="8" dur="1000" fill="hold"/>
                                        <p:tgtEl>
                                          <p:spTgt spid="194563"/>
                                        </p:tgtEl>
                                        <p:attrNameLst>
                                          <p:attrName>ppt_h</p:attrName>
                                        </p:attrNameLst>
                                      </p:cBhvr>
                                      <p:tavLst>
                                        <p:tav tm="0">
                                          <p:val>
                                            <p:strVal val="#ppt_h"/>
                                          </p:val>
                                        </p:tav>
                                        <p:tav tm="100000">
                                          <p:val>
                                            <p:strVal val="#ppt_h"/>
                                          </p:val>
                                        </p:tav>
                                      </p:tavLst>
                                    </p:anim>
                                    <p:animEffect transition="in" filter="fade">
                                      <p:cBhvr>
                                        <p:cTn id="9" dur="1000"/>
                                        <p:tgtEl>
                                          <p:spTgt spid="1945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94564"/>
                                        </p:tgtEl>
                                        <p:attrNameLst>
                                          <p:attrName>style.visibility</p:attrName>
                                        </p:attrNameLst>
                                      </p:cBhvr>
                                      <p:to>
                                        <p:strVal val="visible"/>
                                      </p:to>
                                    </p:set>
                                    <p:anim calcmode="lin" valueType="num">
                                      <p:cBhvr>
                                        <p:cTn id="14" dur="1000" fill="hold"/>
                                        <p:tgtEl>
                                          <p:spTgt spid="194564"/>
                                        </p:tgtEl>
                                        <p:attrNameLst>
                                          <p:attrName>ppt_w</p:attrName>
                                        </p:attrNameLst>
                                      </p:cBhvr>
                                      <p:tavLst>
                                        <p:tav tm="0">
                                          <p:val>
                                            <p:strVal val="#ppt_w*0.70"/>
                                          </p:val>
                                        </p:tav>
                                        <p:tav tm="100000">
                                          <p:val>
                                            <p:strVal val="#ppt_w"/>
                                          </p:val>
                                        </p:tav>
                                      </p:tavLst>
                                    </p:anim>
                                    <p:anim calcmode="lin" valueType="num">
                                      <p:cBhvr>
                                        <p:cTn id="15" dur="1000" fill="hold"/>
                                        <p:tgtEl>
                                          <p:spTgt spid="194564"/>
                                        </p:tgtEl>
                                        <p:attrNameLst>
                                          <p:attrName>ppt_h</p:attrName>
                                        </p:attrNameLst>
                                      </p:cBhvr>
                                      <p:tavLst>
                                        <p:tav tm="0">
                                          <p:val>
                                            <p:strVal val="#ppt_h"/>
                                          </p:val>
                                        </p:tav>
                                        <p:tav tm="100000">
                                          <p:val>
                                            <p:strVal val="#ppt_h"/>
                                          </p:val>
                                        </p:tav>
                                      </p:tavLst>
                                    </p:anim>
                                    <p:animEffect transition="in" filter="fade">
                                      <p:cBhvr>
                                        <p:cTn id="16" dur="1000"/>
                                        <p:tgtEl>
                                          <p:spTgt spid="1945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4565"/>
                                        </p:tgtEl>
                                        <p:attrNameLst>
                                          <p:attrName>style.visibility</p:attrName>
                                        </p:attrNameLst>
                                      </p:cBhvr>
                                      <p:to>
                                        <p:strVal val="visible"/>
                                      </p:to>
                                    </p:set>
                                    <p:anim calcmode="lin" valueType="num">
                                      <p:cBhvr>
                                        <p:cTn id="21" dur="1000" fill="hold"/>
                                        <p:tgtEl>
                                          <p:spTgt spid="194565"/>
                                        </p:tgtEl>
                                        <p:attrNameLst>
                                          <p:attrName>ppt_w</p:attrName>
                                        </p:attrNameLst>
                                      </p:cBhvr>
                                      <p:tavLst>
                                        <p:tav tm="0">
                                          <p:val>
                                            <p:strVal val="#ppt_w*0.70"/>
                                          </p:val>
                                        </p:tav>
                                        <p:tav tm="100000">
                                          <p:val>
                                            <p:strVal val="#ppt_w"/>
                                          </p:val>
                                        </p:tav>
                                      </p:tavLst>
                                    </p:anim>
                                    <p:anim calcmode="lin" valueType="num">
                                      <p:cBhvr>
                                        <p:cTn id="22" dur="1000" fill="hold"/>
                                        <p:tgtEl>
                                          <p:spTgt spid="194565"/>
                                        </p:tgtEl>
                                        <p:attrNameLst>
                                          <p:attrName>ppt_h</p:attrName>
                                        </p:attrNameLst>
                                      </p:cBhvr>
                                      <p:tavLst>
                                        <p:tav tm="0">
                                          <p:val>
                                            <p:strVal val="#ppt_h"/>
                                          </p:val>
                                        </p:tav>
                                        <p:tav tm="100000">
                                          <p:val>
                                            <p:strVal val="#ppt_h"/>
                                          </p:val>
                                        </p:tav>
                                      </p:tavLst>
                                    </p:anim>
                                    <p:animEffect transition="in" filter="fade">
                                      <p:cBhvr>
                                        <p:cTn id="23" dur="10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F489-BD53-CB61-8E14-657576F1BEBC}"/>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733E545-ECF3-3FB6-172D-9004D951E7B8}"/>
              </a:ext>
            </a:extLst>
          </p:cNvPr>
          <p:cNvSpPr>
            <a:spLocks noGrp="1"/>
          </p:cNvSpPr>
          <p:nvPr>
            <p:ph idx="1"/>
          </p:nvPr>
        </p:nvSpPr>
        <p:spPr/>
        <p:txBody>
          <a:bodyPr>
            <a:normAutofit/>
          </a:bodyPr>
          <a:lstStyle/>
          <a:p>
            <a:r>
              <a:rPr lang="en-US" sz="2200" dirty="0">
                <a:effectLst/>
                <a:ea typeface="Aptos" panose="020B0004020202020204" pitchFamily="34" charset="0"/>
                <a:cs typeface="Times New Roman" panose="02020603050405020304" pitchFamily="18" charset="0"/>
              </a:rPr>
              <a:t>Review three common time sensitive pediatric surgical conditions seen in the primary care office: appendicitis, intussusception, and inguinal hernia.</a:t>
            </a:r>
            <a:r>
              <a:rPr lang="en-US" sz="2200" dirty="0">
                <a:effectLst/>
              </a:rPr>
              <a:t> </a:t>
            </a:r>
          </a:p>
          <a:p>
            <a:r>
              <a:rPr lang="en-US" sz="2200" dirty="0">
                <a:effectLst/>
                <a:ea typeface="Aptos" panose="020B0004020202020204" pitchFamily="34" charset="0"/>
                <a:cs typeface="Times New Roman" panose="02020603050405020304" pitchFamily="18" charset="0"/>
              </a:rPr>
              <a:t>Review the etiology and clinical presentation for the three diagnosis.</a:t>
            </a:r>
            <a:endParaRPr lang="en-US" sz="2200" dirty="0">
              <a:ea typeface="Aptos" panose="020B0004020202020204" pitchFamily="34" charset="0"/>
              <a:cs typeface="Times New Roman" panose="02020603050405020304" pitchFamily="18" charset="0"/>
            </a:endParaRPr>
          </a:p>
          <a:p>
            <a:r>
              <a:rPr lang="en-US" sz="2200" dirty="0">
                <a:effectLst/>
                <a:ea typeface="Aptos" panose="020B0004020202020204" pitchFamily="34" charset="0"/>
                <a:cs typeface="Times New Roman" panose="02020603050405020304" pitchFamily="18" charset="0"/>
              </a:rPr>
              <a:t>Review critical portions of the history and physical exam and ordering pertinent laboratory tests and imaging studies. </a:t>
            </a:r>
          </a:p>
          <a:p>
            <a:r>
              <a:rPr lang="en-US" sz="2200" dirty="0">
                <a:effectLst/>
                <a:ea typeface="Aptos" panose="020B0004020202020204" pitchFamily="34" charset="0"/>
                <a:cs typeface="Times New Roman" panose="02020603050405020304" pitchFamily="18" charset="0"/>
              </a:rPr>
              <a:t>Differentiate </a:t>
            </a:r>
            <a:r>
              <a:rPr lang="en-US" sz="2200" dirty="0">
                <a:ea typeface="Aptos" panose="020B0004020202020204" pitchFamily="34" charset="0"/>
                <a:cs typeface="Times New Roman" panose="02020603050405020304" pitchFamily="18" charset="0"/>
              </a:rPr>
              <a:t>office from ED referrals</a:t>
            </a:r>
            <a:r>
              <a:rPr lang="en-US" sz="2200" dirty="0">
                <a:effectLst/>
                <a:ea typeface="Aptos" panose="020B0004020202020204" pitchFamily="34" charset="0"/>
                <a:cs typeface="Times New Roman" panose="02020603050405020304" pitchFamily="18" charset="0"/>
              </a:rPr>
              <a:t>. </a:t>
            </a:r>
            <a:endParaRPr lang="en-US" sz="2200" dirty="0"/>
          </a:p>
        </p:txBody>
      </p:sp>
    </p:spTree>
    <p:extLst>
      <p:ext uri="{BB962C8B-B14F-4D97-AF65-F5344CB8AC3E}">
        <p14:creationId xmlns:p14="http://schemas.microsoft.com/office/powerpoint/2010/main" val="235395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D129-34D4-9637-B71A-DDFD919A0F7E}"/>
              </a:ext>
            </a:extLst>
          </p:cNvPr>
          <p:cNvSpPr>
            <a:spLocks noGrp="1"/>
          </p:cNvSpPr>
          <p:nvPr>
            <p:ph type="title"/>
          </p:nvPr>
        </p:nvSpPr>
        <p:spPr/>
        <p:txBody>
          <a:bodyPr/>
          <a:lstStyle/>
          <a:p>
            <a:r>
              <a:rPr lang="en-US" dirty="0"/>
              <a:t>Acute Appendicitis</a:t>
            </a:r>
          </a:p>
        </p:txBody>
      </p:sp>
      <p:sp>
        <p:nvSpPr>
          <p:cNvPr id="3" name="Content Placeholder 2">
            <a:extLst>
              <a:ext uri="{FF2B5EF4-FFF2-40B4-BE49-F238E27FC236}">
                <a16:creationId xmlns:a16="http://schemas.microsoft.com/office/drawing/2014/main" id="{1DB76D39-6CCC-D09B-31A6-DB9CC2D5FFA9}"/>
              </a:ext>
            </a:extLst>
          </p:cNvPr>
          <p:cNvSpPr>
            <a:spLocks noGrp="1"/>
          </p:cNvSpPr>
          <p:nvPr>
            <p:ph idx="1"/>
          </p:nvPr>
        </p:nvSpPr>
        <p:spPr/>
        <p:txBody>
          <a:bodyPr>
            <a:normAutofit fontScale="85000" lnSpcReduction="20000"/>
          </a:bodyPr>
          <a:lstStyle/>
          <a:p>
            <a:r>
              <a:rPr lang="en-US" dirty="0"/>
              <a:t>Most common pediatric surgical procedure performed</a:t>
            </a:r>
          </a:p>
          <a:p>
            <a:endParaRPr lang="en-US" dirty="0"/>
          </a:p>
          <a:p>
            <a:r>
              <a:rPr lang="en-US" dirty="0"/>
              <a:t>Most common cause of acute surgical abdomen in pediatrics</a:t>
            </a:r>
          </a:p>
          <a:p>
            <a:endParaRPr lang="en-US" dirty="0"/>
          </a:p>
          <a:p>
            <a:r>
              <a:rPr lang="en-US" dirty="0"/>
              <a:t>Peak age is 10-12 years;  males » females; worsening pain</a:t>
            </a:r>
          </a:p>
          <a:p>
            <a:endParaRPr lang="en-US" dirty="0"/>
          </a:p>
          <a:p>
            <a:r>
              <a:rPr lang="en-US" dirty="0"/>
              <a:t>Perforated, advanced disease more frequent in younger children</a:t>
            </a:r>
          </a:p>
          <a:p>
            <a:endParaRPr lang="en-US" dirty="0"/>
          </a:p>
          <a:p>
            <a:endParaRPr lang="en-US" dirty="0"/>
          </a:p>
          <a:p>
            <a:endParaRPr lang="en-US" dirty="0"/>
          </a:p>
        </p:txBody>
      </p:sp>
    </p:spTree>
    <p:extLst>
      <p:ext uri="{BB962C8B-B14F-4D97-AF65-F5344CB8AC3E}">
        <p14:creationId xmlns:p14="http://schemas.microsoft.com/office/powerpoint/2010/main" val="2162462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1E26-5A69-B899-29BE-F7C734354EBD}"/>
              </a:ext>
            </a:extLst>
          </p:cNvPr>
          <p:cNvSpPr>
            <a:spLocks noGrp="1"/>
          </p:cNvSpPr>
          <p:nvPr>
            <p:ph type="title"/>
          </p:nvPr>
        </p:nvSpPr>
        <p:spPr>
          <a:xfrm>
            <a:off x="514350" y="70064"/>
            <a:ext cx="7886700" cy="993775"/>
          </a:xfrm>
        </p:spPr>
        <p:txBody>
          <a:bodyPr/>
          <a:lstStyle/>
          <a:p>
            <a:r>
              <a:rPr lang="en-US" dirty="0"/>
              <a:t>Pathophysiology</a:t>
            </a:r>
          </a:p>
        </p:txBody>
      </p:sp>
      <p:sp>
        <p:nvSpPr>
          <p:cNvPr id="4" name="Rectangle 3">
            <a:extLst>
              <a:ext uri="{FF2B5EF4-FFF2-40B4-BE49-F238E27FC236}">
                <a16:creationId xmlns:a16="http://schemas.microsoft.com/office/drawing/2014/main" id="{44C29F97-9392-4640-7938-26996D20E586}"/>
              </a:ext>
            </a:extLst>
          </p:cNvPr>
          <p:cNvSpPr>
            <a:spLocks noGrp="1" noChangeArrowheads="1"/>
          </p:cNvSpPr>
          <p:nvPr/>
        </p:nvSpPr>
        <p:spPr>
          <a:xfrm>
            <a:off x="3131208" y="1092414"/>
            <a:ext cx="2914650" cy="85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lnSpc>
                <a:spcPct val="80000"/>
              </a:lnSpc>
              <a:buFontTx/>
              <a:buNone/>
            </a:pPr>
            <a:r>
              <a:rPr lang="en-US" altLang="en-US" sz="2100" b="1" dirty="0"/>
              <a:t>Obstruction of lumen</a:t>
            </a:r>
          </a:p>
          <a:p>
            <a:pPr algn="ctr" eaLnBrk="1" hangingPunct="1">
              <a:lnSpc>
                <a:spcPct val="80000"/>
              </a:lnSpc>
              <a:buFontTx/>
              <a:buNone/>
            </a:pPr>
            <a:r>
              <a:rPr lang="en-US" altLang="en-US" sz="1800" dirty="0"/>
              <a:t>(periumbilical pain)</a:t>
            </a:r>
          </a:p>
          <a:p>
            <a:pPr eaLnBrk="1" hangingPunct="1">
              <a:lnSpc>
                <a:spcPct val="80000"/>
              </a:lnSpc>
              <a:buFontTx/>
              <a:buNone/>
            </a:pPr>
            <a:endParaRPr lang="en-US" altLang="en-US" sz="1800" dirty="0"/>
          </a:p>
        </p:txBody>
      </p:sp>
      <p:sp>
        <p:nvSpPr>
          <p:cNvPr id="5" name="Rectangle 4">
            <a:extLst>
              <a:ext uri="{FF2B5EF4-FFF2-40B4-BE49-F238E27FC236}">
                <a16:creationId xmlns:a16="http://schemas.microsoft.com/office/drawing/2014/main" id="{7BE7E796-89BB-D67E-4859-3700E45E9F56}"/>
              </a:ext>
            </a:extLst>
          </p:cNvPr>
          <p:cNvSpPr>
            <a:spLocks noChangeArrowheads="1"/>
          </p:cNvSpPr>
          <p:nvPr/>
        </p:nvSpPr>
        <p:spPr bwMode="auto">
          <a:xfrm>
            <a:off x="4829175" y="1978239"/>
            <a:ext cx="30861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lgn="ctr" eaLnBrk="1" hangingPunct="1">
              <a:spcBef>
                <a:spcPct val="0"/>
              </a:spcBef>
              <a:buFontTx/>
              <a:buNone/>
            </a:pPr>
            <a:r>
              <a:rPr lang="en-US" altLang="en-US" sz="2100" b="1" dirty="0"/>
              <a:t>Distention of appendix</a:t>
            </a:r>
            <a:r>
              <a:rPr lang="en-US" altLang="en-US" sz="1800" dirty="0"/>
              <a:t> (migration of pain to RLQ)</a:t>
            </a:r>
          </a:p>
        </p:txBody>
      </p:sp>
      <p:sp>
        <p:nvSpPr>
          <p:cNvPr id="6" name="Rectangle 5">
            <a:extLst>
              <a:ext uri="{FF2B5EF4-FFF2-40B4-BE49-F238E27FC236}">
                <a16:creationId xmlns:a16="http://schemas.microsoft.com/office/drawing/2014/main" id="{B5D06F11-84C0-D867-6750-70FAD81DC1A6}"/>
              </a:ext>
            </a:extLst>
          </p:cNvPr>
          <p:cNvSpPr>
            <a:spLocks noChangeArrowheads="1"/>
          </p:cNvSpPr>
          <p:nvPr/>
        </p:nvSpPr>
        <p:spPr bwMode="auto">
          <a:xfrm>
            <a:off x="4772025" y="3635589"/>
            <a:ext cx="2971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eaLnBrk="1" hangingPunct="1">
              <a:spcBef>
                <a:spcPct val="0"/>
              </a:spcBef>
              <a:buFontTx/>
              <a:buNone/>
            </a:pPr>
            <a:r>
              <a:rPr lang="en-US" altLang="en-US" sz="2100" b="1" dirty="0"/>
              <a:t>Arterial obstruction</a:t>
            </a:r>
            <a:r>
              <a:rPr lang="en-US" altLang="en-US" sz="1800" dirty="0"/>
              <a:t> </a:t>
            </a:r>
          </a:p>
        </p:txBody>
      </p:sp>
      <p:sp>
        <p:nvSpPr>
          <p:cNvPr id="7" name="Rectangle 6">
            <a:extLst>
              <a:ext uri="{FF2B5EF4-FFF2-40B4-BE49-F238E27FC236}">
                <a16:creationId xmlns:a16="http://schemas.microsoft.com/office/drawing/2014/main" id="{4F201B5A-211B-73E8-7480-A68207CDC57B}"/>
              </a:ext>
            </a:extLst>
          </p:cNvPr>
          <p:cNvSpPr>
            <a:spLocks noChangeArrowheads="1"/>
          </p:cNvSpPr>
          <p:nvPr/>
        </p:nvSpPr>
        <p:spPr bwMode="auto">
          <a:xfrm>
            <a:off x="1250508" y="3578439"/>
            <a:ext cx="297228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lgn="ctr" eaLnBrk="1" hangingPunct="1">
              <a:spcBef>
                <a:spcPct val="0"/>
              </a:spcBef>
              <a:buFontTx/>
              <a:buNone/>
            </a:pPr>
            <a:r>
              <a:rPr lang="en-US" altLang="en-US" sz="2100" b="1" dirty="0"/>
              <a:t>Ischemia of appendix</a:t>
            </a:r>
            <a:r>
              <a:rPr lang="en-US" altLang="en-US" sz="1350" dirty="0"/>
              <a:t> </a:t>
            </a:r>
          </a:p>
        </p:txBody>
      </p:sp>
      <p:sp>
        <p:nvSpPr>
          <p:cNvPr id="8" name="Rectangle 7">
            <a:extLst>
              <a:ext uri="{FF2B5EF4-FFF2-40B4-BE49-F238E27FC236}">
                <a16:creationId xmlns:a16="http://schemas.microsoft.com/office/drawing/2014/main" id="{2A55A5D4-84E2-3AF5-2D82-DF4C20EFA1D5}"/>
              </a:ext>
            </a:extLst>
          </p:cNvPr>
          <p:cNvSpPr>
            <a:spLocks noChangeArrowheads="1"/>
          </p:cNvSpPr>
          <p:nvPr/>
        </p:nvSpPr>
        <p:spPr bwMode="auto">
          <a:xfrm>
            <a:off x="1228725" y="1967048"/>
            <a:ext cx="278249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spcBef>
                <a:spcPct val="20000"/>
              </a:spcBef>
              <a:buChar char="•"/>
              <a:defRPr sz="3200" kern="1200">
                <a:solidFill>
                  <a:schemeClr val="tx1"/>
                </a:solidFill>
                <a:latin typeface="Arial" charset="0"/>
                <a:ea typeface="+mn-ea"/>
                <a:cs typeface="+mn-cs"/>
              </a:defRPr>
            </a:lvl1pPr>
            <a:lvl2pPr marL="742950" indent="-285750" algn="l" defTabSz="457200" rtl="0" eaLnBrk="1" latinLnBrk="0" hangingPunct="1">
              <a:spcBef>
                <a:spcPct val="20000"/>
              </a:spcBef>
              <a:buChar char="–"/>
              <a:defRPr sz="2800" kern="1200">
                <a:solidFill>
                  <a:schemeClr val="tx1"/>
                </a:solidFill>
                <a:latin typeface="Arial" charset="0"/>
                <a:ea typeface="+mn-ea"/>
                <a:cs typeface="+mn-cs"/>
              </a:defRPr>
            </a:lvl2pPr>
            <a:lvl3pPr marL="1143000" indent="-228600" algn="l" defTabSz="457200" rtl="0" eaLnBrk="1" latinLnBrk="0" hangingPunct="1">
              <a:spcBef>
                <a:spcPct val="20000"/>
              </a:spcBef>
              <a:buChar char="•"/>
              <a:defRPr sz="2400" kern="1200">
                <a:solidFill>
                  <a:schemeClr val="tx1"/>
                </a:solidFill>
                <a:latin typeface="Arial" charset="0"/>
                <a:ea typeface="+mn-ea"/>
                <a:cs typeface="+mn-cs"/>
              </a:defRPr>
            </a:lvl3pPr>
            <a:lvl4pPr marL="1600200" indent="-228600" algn="l" defTabSz="457200" rtl="0" eaLnBrk="1" latinLnBrk="0" hangingPunct="1">
              <a:spcBef>
                <a:spcPct val="20000"/>
              </a:spcBef>
              <a:buChar char="–"/>
              <a:defRPr sz="2000" kern="1200">
                <a:solidFill>
                  <a:schemeClr val="tx1"/>
                </a:solidFill>
                <a:latin typeface="Arial" charset="0"/>
                <a:ea typeface="+mn-ea"/>
                <a:cs typeface="+mn-cs"/>
              </a:defRPr>
            </a:lvl4pPr>
            <a:lvl5pPr marL="2057400" indent="-228600" algn="l" defTabSz="457200" rtl="0" eaLnBrk="1" latinLnBrk="0" hangingPunct="1">
              <a:spcBef>
                <a:spcPct val="20000"/>
              </a:spcBef>
              <a:buChar char="»"/>
              <a:defRPr sz="2000" kern="1200">
                <a:solidFill>
                  <a:schemeClr val="tx1"/>
                </a:solidFill>
                <a:latin typeface="Arial" charset="0"/>
                <a:ea typeface="+mn-ea"/>
                <a:cs typeface="+mn-cs"/>
              </a:defRPr>
            </a:lvl5pPr>
            <a:lvl6pPr marL="25146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4572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lgn="ctr" eaLnBrk="1" hangingPunct="1">
              <a:spcBef>
                <a:spcPct val="0"/>
              </a:spcBef>
              <a:buFontTx/>
              <a:buNone/>
            </a:pPr>
            <a:r>
              <a:rPr lang="en-US" altLang="en-US" sz="2100" b="1" dirty="0"/>
              <a:t>Rupture of appendix</a:t>
            </a:r>
            <a:r>
              <a:rPr lang="en-US" altLang="en-US" sz="1350" dirty="0"/>
              <a:t> </a:t>
            </a:r>
          </a:p>
          <a:p>
            <a:pPr algn="ctr" eaLnBrk="1" hangingPunct="1">
              <a:spcBef>
                <a:spcPct val="0"/>
              </a:spcBef>
              <a:buFontTx/>
              <a:buNone/>
            </a:pPr>
            <a:r>
              <a:rPr lang="en-US" altLang="en-US" sz="1800" dirty="0"/>
              <a:t>(diffuse abdominal pain)</a:t>
            </a:r>
          </a:p>
        </p:txBody>
      </p:sp>
      <p:sp>
        <p:nvSpPr>
          <p:cNvPr id="9" name="Rectangle 8">
            <a:extLst>
              <a:ext uri="{FF2B5EF4-FFF2-40B4-BE49-F238E27FC236}">
                <a16:creationId xmlns:a16="http://schemas.microsoft.com/office/drawing/2014/main" id="{FDE0EBE7-8D40-ADC6-7500-8D0251EEE612}"/>
              </a:ext>
            </a:extLst>
          </p:cNvPr>
          <p:cNvSpPr>
            <a:spLocks noChangeArrowheads="1"/>
          </p:cNvSpPr>
          <p:nvPr/>
        </p:nvSpPr>
        <p:spPr bwMode="auto">
          <a:xfrm>
            <a:off x="4143375" y="3521290"/>
            <a:ext cx="6286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defRPr/>
            </a:pPr>
            <a:r>
              <a:rPr lang="en-US" altLang="en-US" sz="2700" b="1" dirty="0">
                <a:effectLst>
                  <a:outerShdw blurRad="38100" dist="38100" dir="2700000" algn="tl">
                    <a:srgbClr val="000000"/>
                  </a:outerShdw>
                </a:effectLst>
                <a:cs typeface="Arial" charset="0"/>
              </a:rPr>
              <a:t>←</a:t>
            </a:r>
            <a:endParaRPr lang="en-US" altLang="en-US" sz="2700" b="1" dirty="0">
              <a:effectLst>
                <a:outerShdw blurRad="38100" dist="38100" dir="2700000" algn="tl">
                  <a:srgbClr val="000000"/>
                </a:outerShdw>
              </a:effectLst>
            </a:endParaRPr>
          </a:p>
        </p:txBody>
      </p:sp>
      <p:sp>
        <p:nvSpPr>
          <p:cNvPr id="10" name="Rectangle 9">
            <a:extLst>
              <a:ext uri="{FF2B5EF4-FFF2-40B4-BE49-F238E27FC236}">
                <a16:creationId xmlns:a16="http://schemas.microsoft.com/office/drawing/2014/main" id="{77E056AB-7DB4-FB94-108E-F455F19F7127}"/>
              </a:ext>
            </a:extLst>
          </p:cNvPr>
          <p:cNvSpPr>
            <a:spLocks noChangeArrowheads="1"/>
          </p:cNvSpPr>
          <p:nvPr/>
        </p:nvSpPr>
        <p:spPr bwMode="auto">
          <a:xfrm rot="3463461">
            <a:off x="2085976" y="2879231"/>
            <a:ext cx="6691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defRPr/>
            </a:pPr>
            <a:r>
              <a:rPr lang="en-US" altLang="en-US" sz="2700" dirty="0">
                <a:effectLst>
                  <a:outerShdw blurRad="38100" dist="38100" dir="2700000" algn="tl">
                    <a:srgbClr val="000000"/>
                  </a:outerShdw>
                </a:effectLst>
              </a:rPr>
              <a:t>←</a:t>
            </a:r>
          </a:p>
        </p:txBody>
      </p:sp>
      <p:sp>
        <p:nvSpPr>
          <p:cNvPr id="11" name="Rectangle 10">
            <a:extLst>
              <a:ext uri="{FF2B5EF4-FFF2-40B4-BE49-F238E27FC236}">
                <a16:creationId xmlns:a16="http://schemas.microsoft.com/office/drawing/2014/main" id="{8EDD6A38-F931-24A9-A9DE-113272DFD71B}"/>
              </a:ext>
            </a:extLst>
          </p:cNvPr>
          <p:cNvSpPr>
            <a:spLocks noChangeArrowheads="1"/>
          </p:cNvSpPr>
          <p:nvPr/>
        </p:nvSpPr>
        <p:spPr bwMode="auto">
          <a:xfrm rot="-7740858">
            <a:off x="6134704" y="1450481"/>
            <a:ext cx="49885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defRPr/>
            </a:pPr>
            <a:r>
              <a:rPr lang="en-US" altLang="en-US" sz="2700" b="1" dirty="0">
                <a:effectLst>
                  <a:outerShdw blurRad="38100" dist="38100" dir="2700000" algn="tl">
                    <a:srgbClr val="000000"/>
                  </a:outerShdw>
                </a:effectLst>
              </a:rPr>
              <a:t>←</a:t>
            </a:r>
          </a:p>
        </p:txBody>
      </p:sp>
      <p:sp>
        <p:nvSpPr>
          <p:cNvPr id="12" name="Rectangle 11">
            <a:extLst>
              <a:ext uri="{FF2B5EF4-FFF2-40B4-BE49-F238E27FC236}">
                <a16:creationId xmlns:a16="http://schemas.microsoft.com/office/drawing/2014/main" id="{7B4A39A4-65E4-F413-0885-87E2D7FAB3ED}"/>
              </a:ext>
            </a:extLst>
          </p:cNvPr>
          <p:cNvSpPr>
            <a:spLocks noChangeArrowheads="1"/>
          </p:cNvSpPr>
          <p:nvPr/>
        </p:nvSpPr>
        <p:spPr bwMode="auto">
          <a:xfrm rot="-2568304">
            <a:off x="6191854" y="2879231"/>
            <a:ext cx="49885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defRPr/>
            </a:pPr>
            <a:r>
              <a:rPr lang="en-US" altLang="en-US" sz="2700" b="1" dirty="0">
                <a:effectLst>
                  <a:outerShdw blurRad="38100" dist="38100" dir="2700000" algn="tl">
                    <a:srgbClr val="000000"/>
                  </a:outerShdw>
                </a:effectLst>
              </a:rPr>
              <a:t>←</a:t>
            </a:r>
          </a:p>
        </p:txBody>
      </p:sp>
    </p:spTree>
    <p:extLst>
      <p:ext uri="{BB962C8B-B14F-4D97-AF65-F5344CB8AC3E}">
        <p14:creationId xmlns:p14="http://schemas.microsoft.com/office/powerpoint/2010/main" val="1241082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C6B4-A437-DC23-1249-F7689A20112B}"/>
              </a:ext>
            </a:extLst>
          </p:cNvPr>
          <p:cNvSpPr>
            <a:spLocks noGrp="1"/>
          </p:cNvSpPr>
          <p:nvPr>
            <p:ph type="title"/>
          </p:nvPr>
        </p:nvSpPr>
        <p:spPr>
          <a:xfrm>
            <a:off x="288409" y="19457"/>
            <a:ext cx="7886700" cy="993775"/>
          </a:xfrm>
        </p:spPr>
        <p:txBody>
          <a:bodyPr/>
          <a:lstStyle/>
          <a:p>
            <a:r>
              <a:rPr lang="en-US" dirty="0"/>
              <a:t>Symptoms- Acute Appendicitis</a:t>
            </a:r>
          </a:p>
        </p:txBody>
      </p:sp>
      <p:sp>
        <p:nvSpPr>
          <p:cNvPr id="3" name="Content Placeholder 2">
            <a:extLst>
              <a:ext uri="{FF2B5EF4-FFF2-40B4-BE49-F238E27FC236}">
                <a16:creationId xmlns:a16="http://schemas.microsoft.com/office/drawing/2014/main" id="{B30646A2-18B3-3F00-A4A4-7195B56F89D2}"/>
              </a:ext>
            </a:extLst>
          </p:cNvPr>
          <p:cNvSpPr>
            <a:spLocks noGrp="1"/>
          </p:cNvSpPr>
          <p:nvPr>
            <p:ph idx="1"/>
          </p:nvPr>
        </p:nvSpPr>
        <p:spPr>
          <a:xfrm>
            <a:off x="532957" y="963208"/>
            <a:ext cx="7886700" cy="4023462"/>
          </a:xfrm>
        </p:spPr>
        <p:txBody>
          <a:bodyPr>
            <a:normAutofit fontScale="25000" lnSpcReduction="20000"/>
          </a:bodyPr>
          <a:lstStyle/>
          <a:p>
            <a:r>
              <a:rPr lang="en-US" sz="8000" dirty="0"/>
              <a:t>Abdominal Pain:	</a:t>
            </a:r>
          </a:p>
          <a:p>
            <a:pPr marL="457200" lvl="1" indent="0">
              <a:buNone/>
            </a:pPr>
            <a:r>
              <a:rPr lang="en-US" sz="8000" dirty="0"/>
              <a:t>	pain, often starting around the umbilicus and then shifting to the 	right lower quadrant (RLQ), known as McBurney's point. </a:t>
            </a:r>
          </a:p>
          <a:p>
            <a:pPr marL="457200" lvl="1" indent="0">
              <a:buNone/>
            </a:pPr>
            <a:r>
              <a:rPr lang="en-US" sz="8000" dirty="0"/>
              <a:t>	In younger children, the pain may be more diffuse</a:t>
            </a:r>
          </a:p>
          <a:p>
            <a:r>
              <a:rPr lang="en-US" sz="8000" dirty="0"/>
              <a:t>Nausea and Vomiting:</a:t>
            </a:r>
          </a:p>
          <a:p>
            <a:pPr marL="0" indent="0">
              <a:buNone/>
            </a:pPr>
            <a:r>
              <a:rPr lang="en-US" sz="8000" dirty="0"/>
              <a:t>	Nausea and vomiting often accompany the abdominal pain and 	may worsen as the condition progresses.</a:t>
            </a:r>
          </a:p>
          <a:p>
            <a:r>
              <a:rPr lang="en-US" sz="8000" dirty="0"/>
              <a:t>Fever:</a:t>
            </a:r>
          </a:p>
          <a:p>
            <a:pPr marL="0" indent="0">
              <a:buNone/>
            </a:pPr>
            <a:r>
              <a:rPr lang="en-US" sz="8000" dirty="0"/>
              <a:t>	A low-grade fever is common in early stages, with the 	temperature rising as the disease progresses.</a:t>
            </a:r>
          </a:p>
          <a:p>
            <a:endParaRPr lang="en-US" sz="8000" dirty="0"/>
          </a:p>
          <a:p>
            <a:r>
              <a:rPr lang="en-US" sz="8000" dirty="0"/>
              <a:t>Altered Bowel Movements:</a:t>
            </a:r>
          </a:p>
          <a:p>
            <a:pPr marL="0" indent="0">
              <a:buNone/>
            </a:pPr>
            <a:r>
              <a:rPr lang="en-US" sz="8000" dirty="0"/>
              <a:t>	Constipation is more common than diarrhea, though diarrhea 	may occasionally be seen, especially in younger individuals.</a:t>
            </a:r>
          </a:p>
          <a:p>
            <a:endParaRPr lang="en-US" dirty="0"/>
          </a:p>
          <a:p>
            <a:endParaRPr lang="en-US" dirty="0"/>
          </a:p>
        </p:txBody>
      </p:sp>
    </p:spTree>
    <p:extLst>
      <p:ext uri="{BB962C8B-B14F-4D97-AF65-F5344CB8AC3E}">
        <p14:creationId xmlns:p14="http://schemas.microsoft.com/office/powerpoint/2010/main" val="2449119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B395-C35A-683D-54A3-8BF9493A0492}"/>
              </a:ext>
            </a:extLst>
          </p:cNvPr>
          <p:cNvSpPr>
            <a:spLocks noGrp="1"/>
          </p:cNvSpPr>
          <p:nvPr>
            <p:ph type="title"/>
          </p:nvPr>
        </p:nvSpPr>
        <p:spPr/>
        <p:txBody>
          <a:bodyPr>
            <a:normAutofit fontScale="90000"/>
          </a:bodyPr>
          <a:lstStyle/>
          <a:p>
            <a:r>
              <a:rPr lang="en-US" dirty="0"/>
              <a:t>Symptoms- Perforated Appendicitis</a:t>
            </a:r>
          </a:p>
        </p:txBody>
      </p:sp>
      <p:sp>
        <p:nvSpPr>
          <p:cNvPr id="3" name="Content Placeholder 2">
            <a:extLst>
              <a:ext uri="{FF2B5EF4-FFF2-40B4-BE49-F238E27FC236}">
                <a16:creationId xmlns:a16="http://schemas.microsoft.com/office/drawing/2014/main" id="{1828B6EE-91C1-B533-1B4A-B8DA804EFB26}"/>
              </a:ext>
            </a:extLst>
          </p:cNvPr>
          <p:cNvSpPr>
            <a:spLocks noGrp="1"/>
          </p:cNvSpPr>
          <p:nvPr>
            <p:ph idx="1"/>
          </p:nvPr>
        </p:nvSpPr>
        <p:spPr/>
        <p:txBody>
          <a:bodyPr>
            <a:normAutofit fontScale="92500" lnSpcReduction="20000"/>
          </a:bodyPr>
          <a:lstStyle/>
          <a:p>
            <a:r>
              <a:rPr lang="en-US" dirty="0"/>
              <a:t>pain &gt; 36 hours  </a:t>
            </a:r>
          </a:p>
          <a:p>
            <a:r>
              <a:rPr lang="en-US" dirty="0"/>
              <a:t>fever &gt; 101°, </a:t>
            </a:r>
          </a:p>
          <a:p>
            <a:r>
              <a:rPr lang="en-US" dirty="0"/>
              <a:t>age &lt; 5 years, </a:t>
            </a:r>
          </a:p>
          <a:p>
            <a:r>
              <a:rPr lang="en-US" dirty="0"/>
              <a:t>diffuse abdominal pain</a:t>
            </a:r>
          </a:p>
          <a:p>
            <a:r>
              <a:rPr lang="en-US" dirty="0"/>
              <a:t>Palpable mass, intestinal obstruction, WBC &gt; 15,000</a:t>
            </a:r>
          </a:p>
          <a:p>
            <a:endParaRPr lang="en-US" dirty="0"/>
          </a:p>
          <a:p>
            <a:r>
              <a:rPr lang="en-US" dirty="0"/>
              <a:t>May mimic bacterial gastroenteritis, pyelonephritis, PID, pneumonia</a:t>
            </a:r>
          </a:p>
          <a:p>
            <a:endParaRPr lang="en-US" dirty="0"/>
          </a:p>
          <a:p>
            <a:endParaRPr lang="en-US" dirty="0"/>
          </a:p>
        </p:txBody>
      </p:sp>
    </p:spTree>
    <p:extLst>
      <p:ext uri="{BB962C8B-B14F-4D97-AF65-F5344CB8AC3E}">
        <p14:creationId xmlns:p14="http://schemas.microsoft.com/office/powerpoint/2010/main" val="2419401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FA33-5302-140D-059C-8DE2D6FFAEBC}"/>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D012B900-F62D-05A8-4A2D-58564C8849B1}"/>
              </a:ext>
            </a:extLst>
          </p:cNvPr>
          <p:cNvSpPr>
            <a:spLocks noGrp="1"/>
          </p:cNvSpPr>
          <p:nvPr>
            <p:ph idx="1"/>
          </p:nvPr>
        </p:nvSpPr>
        <p:spPr/>
        <p:txBody>
          <a:bodyPr>
            <a:normAutofit fontScale="70000" lnSpcReduction="20000"/>
          </a:bodyPr>
          <a:lstStyle/>
          <a:p>
            <a:pPr marL="0" indent="0">
              <a:buNone/>
            </a:pPr>
            <a:endParaRPr lang="en-US" dirty="0"/>
          </a:p>
          <a:p>
            <a:r>
              <a:rPr lang="en-US" dirty="0"/>
              <a:t>Rebound tenderness: Pain when pressure is released from the RLQ.</a:t>
            </a:r>
          </a:p>
          <a:p>
            <a:endParaRPr lang="en-US" dirty="0"/>
          </a:p>
          <a:p>
            <a:r>
              <a:rPr lang="en-US" dirty="0"/>
              <a:t>Guarding: Involuntary muscle contraction in response to pain.</a:t>
            </a:r>
          </a:p>
          <a:p>
            <a:endParaRPr lang="en-US" dirty="0"/>
          </a:p>
          <a:p>
            <a:r>
              <a:rPr lang="en-US" dirty="0" err="1"/>
              <a:t>Rovsing's</a:t>
            </a:r>
            <a:r>
              <a:rPr lang="en-US" dirty="0"/>
              <a:t> sign: Pain in the RLQ when palpating the left lower quadrant.</a:t>
            </a:r>
          </a:p>
          <a:p>
            <a:endParaRPr lang="en-US" dirty="0"/>
          </a:p>
          <a:p>
            <a:r>
              <a:rPr lang="en-US" dirty="0"/>
              <a:t>Psoas sign: Pain when the patient extends their right hip, indicating irritation of the iliopsoas muscle.</a:t>
            </a:r>
          </a:p>
          <a:p>
            <a:endParaRPr lang="en-US" dirty="0"/>
          </a:p>
        </p:txBody>
      </p:sp>
    </p:spTree>
    <p:extLst>
      <p:ext uri="{BB962C8B-B14F-4D97-AF65-F5344CB8AC3E}">
        <p14:creationId xmlns:p14="http://schemas.microsoft.com/office/powerpoint/2010/main" val="4071199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3D09-8E04-DDB1-11B8-705438A74F31}"/>
              </a:ext>
            </a:extLst>
          </p:cNvPr>
          <p:cNvSpPr>
            <a:spLocks noGrp="1"/>
          </p:cNvSpPr>
          <p:nvPr>
            <p:ph type="title"/>
          </p:nvPr>
        </p:nvSpPr>
        <p:spPr/>
        <p:txBody>
          <a:bodyPr/>
          <a:lstStyle/>
          <a:p>
            <a:r>
              <a:rPr lang="en-US" dirty="0"/>
              <a:t>Laboratory studies</a:t>
            </a:r>
          </a:p>
        </p:txBody>
      </p:sp>
      <p:sp>
        <p:nvSpPr>
          <p:cNvPr id="3" name="Content Placeholder 2">
            <a:extLst>
              <a:ext uri="{FF2B5EF4-FFF2-40B4-BE49-F238E27FC236}">
                <a16:creationId xmlns:a16="http://schemas.microsoft.com/office/drawing/2014/main" id="{24B97209-8EA5-8595-EDFB-DD07E4732168}"/>
              </a:ext>
            </a:extLst>
          </p:cNvPr>
          <p:cNvSpPr>
            <a:spLocks noGrp="1"/>
          </p:cNvSpPr>
          <p:nvPr>
            <p:ph idx="1"/>
          </p:nvPr>
        </p:nvSpPr>
        <p:spPr/>
        <p:txBody>
          <a:bodyPr/>
          <a:lstStyle/>
          <a:p>
            <a:r>
              <a:rPr lang="en-US" dirty="0"/>
              <a:t>Acute- WBC normal to slightly elevated</a:t>
            </a:r>
          </a:p>
          <a:p>
            <a:r>
              <a:rPr lang="en-US" dirty="0"/>
              <a:t>Perforated – WBC &gt; 15,000</a:t>
            </a:r>
          </a:p>
          <a:p>
            <a:endParaRPr lang="en-US" dirty="0"/>
          </a:p>
          <a:p>
            <a:r>
              <a:rPr lang="en-US" dirty="0"/>
              <a:t>C-reactive protein (CRP) elevated</a:t>
            </a:r>
          </a:p>
        </p:txBody>
      </p:sp>
    </p:spTree>
    <p:extLst>
      <p:ext uri="{BB962C8B-B14F-4D97-AF65-F5344CB8AC3E}">
        <p14:creationId xmlns:p14="http://schemas.microsoft.com/office/powerpoint/2010/main" val="354483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FE40-FFD9-1501-3D8F-1318B2EC6610}"/>
              </a:ext>
            </a:extLst>
          </p:cNvPr>
          <p:cNvSpPr>
            <a:spLocks noGrp="1"/>
          </p:cNvSpPr>
          <p:nvPr>
            <p:ph type="title"/>
          </p:nvPr>
        </p:nvSpPr>
        <p:spPr>
          <a:xfrm>
            <a:off x="426631" y="104517"/>
            <a:ext cx="7886700" cy="993775"/>
          </a:xfrm>
        </p:spPr>
        <p:txBody>
          <a:bodyPr>
            <a:normAutofit/>
          </a:bodyPr>
          <a:lstStyle/>
          <a:p>
            <a:r>
              <a:rPr lang="en-US" dirty="0"/>
              <a:t>Diagnostic Imaging - Ultrasound</a:t>
            </a:r>
          </a:p>
        </p:txBody>
      </p:sp>
      <p:sp>
        <p:nvSpPr>
          <p:cNvPr id="3" name="Content Placeholder 2">
            <a:extLst>
              <a:ext uri="{FF2B5EF4-FFF2-40B4-BE49-F238E27FC236}">
                <a16:creationId xmlns:a16="http://schemas.microsoft.com/office/drawing/2014/main" id="{928E3C35-11FB-4616-4736-EDB4D520D063}"/>
              </a:ext>
            </a:extLst>
          </p:cNvPr>
          <p:cNvSpPr>
            <a:spLocks noGrp="1"/>
          </p:cNvSpPr>
          <p:nvPr>
            <p:ph idx="1"/>
          </p:nvPr>
        </p:nvSpPr>
        <p:spPr>
          <a:xfrm>
            <a:off x="628650" y="940594"/>
            <a:ext cx="7886700" cy="3262312"/>
          </a:xfrm>
        </p:spPr>
        <p:txBody>
          <a:bodyPr>
            <a:normAutofit/>
          </a:bodyPr>
          <a:lstStyle/>
          <a:p>
            <a:r>
              <a:rPr lang="en-US" sz="2000" dirty="0"/>
              <a:t>Advantages: Ultrasound is a non-invasive, readily available, and cost-effective imaging technique. It is particularly useful in children and pregnant women due to the absence of ionizing radiation.</a:t>
            </a:r>
          </a:p>
          <a:p>
            <a:r>
              <a:rPr lang="en-US" sz="2000" dirty="0"/>
              <a:t>Diagnostic Features: The diagnosis is confirmed by identifying an enlarged, non-compressible appendix (&gt;6 mm in diameter) along with signs of inflammation, such as increased blood flow on Doppler imaging. However, its sensitivity can be lower in adults.</a:t>
            </a:r>
          </a:p>
          <a:p>
            <a:r>
              <a:rPr lang="en-US" sz="2000" dirty="0"/>
              <a:t>Limitations: Operator-dependent and may have difficulty visualizing the appendix in obese patients or those with excessive bowel gas.</a:t>
            </a:r>
          </a:p>
        </p:txBody>
      </p:sp>
      <p:pic>
        <p:nvPicPr>
          <p:cNvPr id="4" name="Picture 4" descr="054">
            <a:extLst>
              <a:ext uri="{FF2B5EF4-FFF2-40B4-BE49-F238E27FC236}">
                <a16:creationId xmlns:a16="http://schemas.microsoft.com/office/drawing/2014/main" id="{749FF99A-6A5E-3DB3-3443-F8D4BA3FE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53729" y="3755571"/>
            <a:ext cx="1836542" cy="13879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055">
            <a:extLst>
              <a:ext uri="{FF2B5EF4-FFF2-40B4-BE49-F238E27FC236}">
                <a16:creationId xmlns:a16="http://schemas.microsoft.com/office/drawing/2014/main" id="{0FE4569A-021A-7D3A-D486-C89656EC3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72083" y="3746157"/>
            <a:ext cx="1861454" cy="14067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3607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7ECF4-3F3E-E382-422C-BB3F93356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2EAF4-8315-B7A7-805F-C8F21B9128E7}"/>
              </a:ext>
            </a:extLst>
          </p:cNvPr>
          <p:cNvSpPr>
            <a:spLocks noGrp="1"/>
          </p:cNvSpPr>
          <p:nvPr>
            <p:ph type="title"/>
          </p:nvPr>
        </p:nvSpPr>
        <p:spPr>
          <a:xfrm>
            <a:off x="426631" y="104517"/>
            <a:ext cx="7886700" cy="993775"/>
          </a:xfrm>
        </p:spPr>
        <p:txBody>
          <a:bodyPr>
            <a:normAutofit fontScale="90000"/>
          </a:bodyPr>
          <a:lstStyle/>
          <a:p>
            <a:r>
              <a:rPr lang="en-US" dirty="0"/>
              <a:t>Diagnostic Imaging- Computed Tomography (CT)</a:t>
            </a:r>
          </a:p>
        </p:txBody>
      </p:sp>
      <p:sp>
        <p:nvSpPr>
          <p:cNvPr id="3" name="Content Placeholder 2">
            <a:extLst>
              <a:ext uri="{FF2B5EF4-FFF2-40B4-BE49-F238E27FC236}">
                <a16:creationId xmlns:a16="http://schemas.microsoft.com/office/drawing/2014/main" id="{8E5BBEC1-F1AF-1A5B-1D3E-CA6A7BF7C1E3}"/>
              </a:ext>
            </a:extLst>
          </p:cNvPr>
          <p:cNvSpPr>
            <a:spLocks noGrp="1"/>
          </p:cNvSpPr>
          <p:nvPr>
            <p:ph idx="1"/>
          </p:nvPr>
        </p:nvSpPr>
        <p:spPr>
          <a:xfrm>
            <a:off x="628650" y="1066272"/>
            <a:ext cx="7886700" cy="3262312"/>
          </a:xfrm>
        </p:spPr>
        <p:txBody>
          <a:bodyPr>
            <a:normAutofit fontScale="32500" lnSpcReduction="20000"/>
          </a:bodyPr>
          <a:lstStyle/>
          <a:p>
            <a:pPr marL="0" indent="0">
              <a:buNone/>
            </a:pPr>
            <a:endParaRPr lang="en-US" sz="5600" dirty="0"/>
          </a:p>
          <a:p>
            <a:r>
              <a:rPr lang="en-US" sz="5600" dirty="0"/>
              <a:t>Advantages: CT scans are considered the gold standard for diagnosing appendicitis in adults due to their high sensitivity and specificity. CT scans offer detailed imaging, allowing visualization of the appendix, adjacent structures, and any complications, such as perforation or abscess.</a:t>
            </a:r>
          </a:p>
          <a:p>
            <a:r>
              <a:rPr lang="en-US" sz="5600" dirty="0"/>
              <a:t>Diagnostic Features: Shows an enlarged appendix with thickened walls, fat stranding, and fluid collection around the appendix. In complicated cases, CT can identify abscess formation, perforation, or phlegmon.</a:t>
            </a:r>
          </a:p>
          <a:p>
            <a:r>
              <a:rPr lang="en-US" sz="5600" dirty="0"/>
              <a:t>Limitations: Exposure to ionizing radiation makes CT less ideal in pregnant women and children. It is also more expensive.</a:t>
            </a:r>
          </a:p>
          <a:p>
            <a:endParaRPr lang="en-US" dirty="0"/>
          </a:p>
          <a:p>
            <a:endParaRPr lang="en-US" dirty="0"/>
          </a:p>
        </p:txBody>
      </p:sp>
      <p:pic>
        <p:nvPicPr>
          <p:cNvPr id="4" name="Picture 4" descr="056">
            <a:extLst>
              <a:ext uri="{FF2B5EF4-FFF2-40B4-BE49-F238E27FC236}">
                <a16:creationId xmlns:a16="http://schemas.microsoft.com/office/drawing/2014/main" id="{51218A49-F47D-07F3-A215-55DC35CFB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23264" y="3575845"/>
            <a:ext cx="1992086" cy="15054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E7F19962-7476-4D33-992B-3B47352D8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66" t="10240" r="10834" b="6549"/>
          <a:stretch>
            <a:fillRect/>
          </a:stretch>
        </p:blipFill>
        <p:spPr bwMode="auto">
          <a:xfrm>
            <a:off x="3923661" y="3789549"/>
            <a:ext cx="2407024" cy="135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062">
            <a:extLst>
              <a:ext uri="{FF2B5EF4-FFF2-40B4-BE49-F238E27FC236}">
                <a16:creationId xmlns:a16="http://schemas.microsoft.com/office/drawing/2014/main" id="{081AA75D-F218-96DB-14CA-C0E2319D904B}"/>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l="13333" t="5536" r="12500" b="6250"/>
          <a:stretch>
            <a:fillRect/>
          </a:stretch>
        </p:blipFill>
        <p:spPr>
          <a:xfrm>
            <a:off x="2142347" y="3789549"/>
            <a:ext cx="1588735" cy="1353951"/>
          </a:xfrm>
          <a:prstGeom prst="rect">
            <a:avLst/>
          </a:prstGeom>
          <a:solidFill>
            <a:srgbClr val="000000"/>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8391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08C3-9B1A-66B3-FCF6-05AF68A9AC47}"/>
              </a:ext>
            </a:extLst>
          </p:cNvPr>
          <p:cNvSpPr>
            <a:spLocks noGrp="1"/>
          </p:cNvSpPr>
          <p:nvPr>
            <p:ph type="title"/>
          </p:nvPr>
        </p:nvSpPr>
        <p:spPr/>
        <p:txBody>
          <a:bodyPr>
            <a:normAutofit fontScale="90000"/>
          </a:bodyPr>
          <a:lstStyle/>
          <a:p>
            <a:r>
              <a:rPr lang="en-US" dirty="0"/>
              <a:t>Diagnostic Imaging – Magnetic Resonance Imaging (MRI)</a:t>
            </a:r>
          </a:p>
        </p:txBody>
      </p:sp>
      <p:sp>
        <p:nvSpPr>
          <p:cNvPr id="3" name="Content Placeholder 2">
            <a:extLst>
              <a:ext uri="{FF2B5EF4-FFF2-40B4-BE49-F238E27FC236}">
                <a16:creationId xmlns:a16="http://schemas.microsoft.com/office/drawing/2014/main" id="{8A4EC7D5-C52B-6231-258A-D27031AD8F8F}"/>
              </a:ext>
            </a:extLst>
          </p:cNvPr>
          <p:cNvSpPr>
            <a:spLocks noGrp="1"/>
          </p:cNvSpPr>
          <p:nvPr>
            <p:ph idx="1"/>
          </p:nvPr>
        </p:nvSpPr>
        <p:spPr>
          <a:xfrm>
            <a:off x="300594" y="966707"/>
            <a:ext cx="7886700" cy="3262312"/>
          </a:xfrm>
        </p:spPr>
        <p:txBody>
          <a:bodyPr>
            <a:normAutofit fontScale="77500" lnSpcReduction="20000"/>
          </a:bodyPr>
          <a:lstStyle/>
          <a:p>
            <a:endParaRPr lang="en-US" sz="2800" dirty="0"/>
          </a:p>
          <a:p>
            <a:r>
              <a:rPr lang="en-US" sz="2800" dirty="0"/>
              <a:t>Advantages: MRI is an excellent alternative to CT, especially for pregnant women, no ionizing radiation. Detailed imaging similar to CT and can accurately visualize the appendix.</a:t>
            </a:r>
          </a:p>
          <a:p>
            <a:r>
              <a:rPr lang="en-US" sz="2800" dirty="0"/>
              <a:t>Diagnostic Features: Shows an enlarged appendix with surrounding fat stranding, similar to those seen on CT. MRI can also detect perforation, abscess formation, and other complications.</a:t>
            </a:r>
          </a:p>
          <a:p>
            <a:r>
              <a:rPr lang="en-US" sz="2800" dirty="0"/>
              <a:t>Limitations: MRI is less widely available and more expensive than ultrasound, and it requires the patient to remain still for an extended period, less ideal for young children.</a:t>
            </a:r>
          </a:p>
          <a:p>
            <a:endParaRPr lang="en-US" dirty="0"/>
          </a:p>
        </p:txBody>
      </p:sp>
      <p:pic>
        <p:nvPicPr>
          <p:cNvPr id="5" name="Picture 4" descr="A close-up of a scan&#10;&#10;AI-generated content may be incorrect.">
            <a:extLst>
              <a:ext uri="{FF2B5EF4-FFF2-40B4-BE49-F238E27FC236}">
                <a16:creationId xmlns:a16="http://schemas.microsoft.com/office/drawing/2014/main" id="{EC56BE06-5008-34D1-70EB-E401B83DC846}"/>
              </a:ext>
            </a:extLst>
          </p:cNvPr>
          <p:cNvPicPr>
            <a:picLocks noChangeAspect="1"/>
          </p:cNvPicPr>
          <p:nvPr/>
        </p:nvPicPr>
        <p:blipFill>
          <a:blip r:embed="rId2"/>
          <a:stretch>
            <a:fillRect/>
          </a:stretch>
        </p:blipFill>
        <p:spPr>
          <a:xfrm>
            <a:off x="5956300" y="3765550"/>
            <a:ext cx="3187700" cy="1377950"/>
          </a:xfrm>
          <a:prstGeom prst="rect">
            <a:avLst/>
          </a:prstGeom>
        </p:spPr>
      </p:pic>
    </p:spTree>
    <p:extLst>
      <p:ext uri="{BB962C8B-B14F-4D97-AF65-F5344CB8AC3E}">
        <p14:creationId xmlns:p14="http://schemas.microsoft.com/office/powerpoint/2010/main" val="2649282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6E7C-00DA-87D5-8E87-BB9DA6EDFD5B}"/>
              </a:ext>
            </a:extLst>
          </p:cNvPr>
          <p:cNvSpPr>
            <a:spLocks noGrp="1"/>
          </p:cNvSpPr>
          <p:nvPr>
            <p:ph type="title"/>
          </p:nvPr>
        </p:nvSpPr>
        <p:spPr>
          <a:xfrm>
            <a:off x="514350" y="0"/>
            <a:ext cx="7886700" cy="993775"/>
          </a:xfrm>
        </p:spPr>
        <p:txBody>
          <a:bodyPr/>
          <a:lstStyle/>
          <a:p>
            <a:r>
              <a:rPr lang="en-US" dirty="0"/>
              <a:t>Management</a:t>
            </a:r>
          </a:p>
        </p:txBody>
      </p:sp>
      <p:sp>
        <p:nvSpPr>
          <p:cNvPr id="3" name="Content Placeholder 2">
            <a:extLst>
              <a:ext uri="{FF2B5EF4-FFF2-40B4-BE49-F238E27FC236}">
                <a16:creationId xmlns:a16="http://schemas.microsoft.com/office/drawing/2014/main" id="{06166313-184B-6CF3-8B34-C7C740A7A51B}"/>
              </a:ext>
            </a:extLst>
          </p:cNvPr>
          <p:cNvSpPr>
            <a:spLocks noGrp="1"/>
          </p:cNvSpPr>
          <p:nvPr>
            <p:ph idx="1"/>
          </p:nvPr>
        </p:nvSpPr>
        <p:spPr>
          <a:xfrm>
            <a:off x="628650" y="1012372"/>
            <a:ext cx="7886700" cy="3856490"/>
          </a:xfrm>
        </p:spPr>
        <p:txBody>
          <a:bodyPr>
            <a:normAutofit fontScale="55000" lnSpcReduction="20000"/>
          </a:bodyPr>
          <a:lstStyle/>
          <a:p>
            <a:r>
              <a:rPr lang="en-US" sz="3800" dirty="0"/>
              <a:t>Surgical Approach:</a:t>
            </a:r>
          </a:p>
          <a:p>
            <a:r>
              <a:rPr lang="en-US" sz="3800" dirty="0"/>
              <a:t>Laparoscopic Appendectomy: Preferred method for most patients. Faster recovery, less postoperative pain, and a shorter hospital stay.</a:t>
            </a:r>
          </a:p>
          <a:p>
            <a:endParaRPr lang="en-US" sz="3800" dirty="0"/>
          </a:p>
          <a:p>
            <a:r>
              <a:rPr lang="en-US" sz="3800" dirty="0"/>
              <a:t>Open Appendectomy: In select cases of complicated appendicitis (e.g., perforation, abscess formation). May be associated with longer recovery times.</a:t>
            </a:r>
          </a:p>
          <a:p>
            <a:endParaRPr lang="en-US" sz="3800" dirty="0"/>
          </a:p>
          <a:p>
            <a:r>
              <a:rPr lang="en-US" sz="3800" dirty="0"/>
              <a:t>Non-Operative Management:</a:t>
            </a:r>
          </a:p>
          <a:p>
            <a:r>
              <a:rPr lang="en-US" sz="3800" dirty="0"/>
              <a:t>Antibiotic therapy alone effective in managing uncomplicated acute appendicitis. Risk of recurrence. Longer hospital stay. Surgery is still considered the definitive treatment.</a:t>
            </a:r>
          </a:p>
          <a:p>
            <a:endParaRPr lang="en-US" dirty="0"/>
          </a:p>
          <a:p>
            <a:endParaRPr lang="en-US" dirty="0"/>
          </a:p>
        </p:txBody>
      </p:sp>
    </p:spTree>
    <p:extLst>
      <p:ext uri="{BB962C8B-B14F-4D97-AF65-F5344CB8AC3E}">
        <p14:creationId xmlns:p14="http://schemas.microsoft.com/office/powerpoint/2010/main" val="309859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D11C-1873-D6B7-8AE6-6756C088717C}"/>
              </a:ext>
            </a:extLst>
          </p:cNvPr>
          <p:cNvSpPr>
            <a:spLocks noGrp="1"/>
          </p:cNvSpPr>
          <p:nvPr>
            <p:ph type="title"/>
          </p:nvPr>
        </p:nvSpPr>
        <p:spPr/>
        <p:txBody>
          <a:bodyPr/>
          <a:lstStyle/>
          <a:p>
            <a:r>
              <a:rPr lang="en-US" dirty="0"/>
              <a:t>Inguinal Hernia </a:t>
            </a:r>
          </a:p>
        </p:txBody>
      </p:sp>
      <p:sp>
        <p:nvSpPr>
          <p:cNvPr id="3" name="Content Placeholder 2">
            <a:extLst>
              <a:ext uri="{FF2B5EF4-FFF2-40B4-BE49-F238E27FC236}">
                <a16:creationId xmlns:a16="http://schemas.microsoft.com/office/drawing/2014/main" id="{31BC79F9-41F6-62D5-A911-82959E6EE9F1}"/>
              </a:ext>
            </a:extLst>
          </p:cNvPr>
          <p:cNvSpPr>
            <a:spLocks noGrp="1"/>
          </p:cNvSpPr>
          <p:nvPr>
            <p:ph idx="1"/>
          </p:nvPr>
        </p:nvSpPr>
        <p:spPr/>
        <p:txBody>
          <a:bodyPr>
            <a:normAutofit lnSpcReduction="10000"/>
          </a:bodyPr>
          <a:lstStyle/>
          <a:p>
            <a:r>
              <a:rPr lang="en-US" dirty="0"/>
              <a:t>Nineth most common surgical procedure</a:t>
            </a:r>
          </a:p>
          <a:p>
            <a:r>
              <a:rPr lang="en-US" dirty="0"/>
              <a:t>Incidence </a:t>
            </a:r>
          </a:p>
          <a:p>
            <a:pPr lvl="1"/>
            <a:r>
              <a:rPr lang="en-US" dirty="0"/>
              <a:t>0.8% to 4.4% children</a:t>
            </a:r>
          </a:p>
          <a:p>
            <a:pPr lvl="1"/>
            <a:r>
              <a:rPr lang="en-US" dirty="0"/>
              <a:t>3%to 5% term</a:t>
            </a:r>
          </a:p>
          <a:p>
            <a:pPr lvl="1"/>
            <a:r>
              <a:rPr lang="en-US" dirty="0"/>
              <a:t>13% infants born less than 33 weeks gestation</a:t>
            </a:r>
          </a:p>
          <a:p>
            <a:r>
              <a:rPr lang="en-US" dirty="0"/>
              <a:t>Symptoms present mostly within the first year of life with peak presentation during first few months of life</a:t>
            </a:r>
          </a:p>
        </p:txBody>
      </p:sp>
    </p:spTree>
    <p:extLst>
      <p:ext uri="{BB962C8B-B14F-4D97-AF65-F5344CB8AC3E}">
        <p14:creationId xmlns:p14="http://schemas.microsoft.com/office/powerpoint/2010/main" val="3299059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p:txBody>
          <a:bodyPr/>
          <a:lstStyle/>
          <a:p>
            <a:pPr eaLnBrk="1" hangingPunct="1"/>
            <a:r>
              <a:rPr lang="en-US" altLang="en-US" dirty="0"/>
              <a:t>Acute Appendicitis</a:t>
            </a:r>
          </a:p>
        </p:txBody>
      </p:sp>
      <p:pic>
        <p:nvPicPr>
          <p:cNvPr id="37891" name="Picture 4" descr="05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4543" y="1600200"/>
            <a:ext cx="3833107" cy="28967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ppy2.mpg">
            <a:hlinkClick r:id="" action="ppaction://media"/>
            <a:extLst>
              <a:ext uri="{FF2B5EF4-FFF2-40B4-BE49-F238E27FC236}">
                <a16:creationId xmlns:a16="http://schemas.microsoft.com/office/drawing/2014/main" id="{D7FD5CE6-0E15-B7ED-31B0-1EA7153D62C7}"/>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a:xfrm>
            <a:off x="4343400" y="1681843"/>
            <a:ext cx="4171950" cy="28396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807873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BF41-C704-5256-59E6-9C0D43102441}"/>
              </a:ext>
            </a:extLst>
          </p:cNvPr>
          <p:cNvSpPr>
            <a:spLocks noGrp="1"/>
          </p:cNvSpPr>
          <p:nvPr>
            <p:ph type="title"/>
          </p:nvPr>
        </p:nvSpPr>
        <p:spPr/>
        <p:txBody>
          <a:bodyPr/>
          <a:lstStyle/>
          <a:p>
            <a:r>
              <a:rPr lang="en-US" dirty="0"/>
              <a:t>Postoperative Outcome</a:t>
            </a:r>
          </a:p>
        </p:txBody>
      </p:sp>
      <p:sp>
        <p:nvSpPr>
          <p:cNvPr id="3" name="Text Placeholder 2">
            <a:extLst>
              <a:ext uri="{FF2B5EF4-FFF2-40B4-BE49-F238E27FC236}">
                <a16:creationId xmlns:a16="http://schemas.microsoft.com/office/drawing/2014/main" id="{DC1962F2-905F-D27C-2460-5640C75F4E36}"/>
              </a:ext>
            </a:extLst>
          </p:cNvPr>
          <p:cNvSpPr>
            <a:spLocks noGrp="1"/>
          </p:cNvSpPr>
          <p:nvPr>
            <p:ph type="body" idx="1"/>
          </p:nvPr>
        </p:nvSpPr>
        <p:spPr/>
        <p:txBody>
          <a:bodyPr/>
          <a:lstStyle/>
          <a:p>
            <a:r>
              <a:rPr lang="en-US" dirty="0"/>
              <a:t>Acute Appendicitis</a:t>
            </a:r>
          </a:p>
        </p:txBody>
      </p:sp>
      <p:sp>
        <p:nvSpPr>
          <p:cNvPr id="4" name="Content Placeholder 3">
            <a:extLst>
              <a:ext uri="{FF2B5EF4-FFF2-40B4-BE49-F238E27FC236}">
                <a16:creationId xmlns:a16="http://schemas.microsoft.com/office/drawing/2014/main" id="{A5EFB696-8340-DC1B-068B-4AC4F85956CD}"/>
              </a:ext>
            </a:extLst>
          </p:cNvPr>
          <p:cNvSpPr>
            <a:spLocks noGrp="1"/>
          </p:cNvSpPr>
          <p:nvPr>
            <p:ph sz="half" idx="2"/>
          </p:nvPr>
        </p:nvSpPr>
        <p:spPr/>
        <p:txBody>
          <a:bodyPr>
            <a:normAutofit fontScale="92500" lnSpcReduction="20000"/>
          </a:bodyPr>
          <a:lstStyle/>
          <a:p>
            <a:r>
              <a:rPr lang="en-US" dirty="0"/>
              <a:t>Acute appendicitis has an average hospital stay &lt;23 hours; return to school and sports in a few days</a:t>
            </a:r>
          </a:p>
          <a:p>
            <a:r>
              <a:rPr lang="en-US" dirty="0"/>
              <a:t>Minimal risks of wound and pelvic infection</a:t>
            </a:r>
          </a:p>
          <a:p>
            <a:endParaRPr lang="en-US" dirty="0"/>
          </a:p>
          <a:p>
            <a:endParaRPr lang="en-US" dirty="0"/>
          </a:p>
        </p:txBody>
      </p:sp>
      <p:sp>
        <p:nvSpPr>
          <p:cNvPr id="5" name="Text Placeholder 4">
            <a:extLst>
              <a:ext uri="{FF2B5EF4-FFF2-40B4-BE49-F238E27FC236}">
                <a16:creationId xmlns:a16="http://schemas.microsoft.com/office/drawing/2014/main" id="{6D23134A-2998-8034-7390-FC6C8F9E6AB0}"/>
              </a:ext>
            </a:extLst>
          </p:cNvPr>
          <p:cNvSpPr>
            <a:spLocks noGrp="1"/>
          </p:cNvSpPr>
          <p:nvPr>
            <p:ph type="body" sz="quarter" idx="3"/>
          </p:nvPr>
        </p:nvSpPr>
        <p:spPr/>
        <p:txBody>
          <a:bodyPr/>
          <a:lstStyle/>
          <a:p>
            <a:r>
              <a:rPr lang="en-US" dirty="0"/>
              <a:t>Perforated Appendicitis</a:t>
            </a:r>
          </a:p>
        </p:txBody>
      </p:sp>
      <p:sp>
        <p:nvSpPr>
          <p:cNvPr id="6" name="Content Placeholder 5">
            <a:extLst>
              <a:ext uri="{FF2B5EF4-FFF2-40B4-BE49-F238E27FC236}">
                <a16:creationId xmlns:a16="http://schemas.microsoft.com/office/drawing/2014/main" id="{3E224887-F7E4-CD8F-4DCE-672197511591}"/>
              </a:ext>
            </a:extLst>
          </p:cNvPr>
          <p:cNvSpPr>
            <a:spLocks noGrp="1"/>
          </p:cNvSpPr>
          <p:nvPr>
            <p:ph sz="quarter" idx="4"/>
          </p:nvPr>
        </p:nvSpPr>
        <p:spPr/>
        <p:txBody>
          <a:bodyPr>
            <a:normAutofit fontScale="92500" lnSpcReduction="20000"/>
          </a:bodyPr>
          <a:lstStyle/>
          <a:p>
            <a:r>
              <a:rPr lang="en-US" dirty="0"/>
              <a:t>Wound infection, abdominal abscess, prolonged ileus, intestinal obstruction, scarring of fallopian tubes</a:t>
            </a:r>
          </a:p>
          <a:p>
            <a:r>
              <a:rPr lang="en-US" dirty="0"/>
              <a:t>Hospitalization: 5-10 days, return to school and regular activities may be delayed by 2-4 weeks</a:t>
            </a:r>
          </a:p>
          <a:p>
            <a:endParaRPr lang="en-US" dirty="0"/>
          </a:p>
          <a:p>
            <a:endParaRPr lang="en-US" dirty="0"/>
          </a:p>
        </p:txBody>
      </p:sp>
    </p:spTree>
    <p:extLst>
      <p:ext uri="{BB962C8B-B14F-4D97-AF65-F5344CB8AC3E}">
        <p14:creationId xmlns:p14="http://schemas.microsoft.com/office/powerpoint/2010/main" val="116971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rtoon of a child with question marks above his head&#10;&#10;Description automatically generated">
            <a:extLst>
              <a:ext uri="{FF2B5EF4-FFF2-40B4-BE49-F238E27FC236}">
                <a16:creationId xmlns:a16="http://schemas.microsoft.com/office/drawing/2014/main" id="{9B33150C-7593-A922-4433-9C5A09DCDB7E}"/>
              </a:ext>
            </a:extLst>
          </p:cNvPr>
          <p:cNvPicPr>
            <a:picLocks noChangeAspect="1"/>
          </p:cNvPicPr>
          <p:nvPr/>
        </p:nvPicPr>
        <p:blipFill>
          <a:blip r:embed="rId2"/>
          <a:stretch>
            <a:fillRect/>
          </a:stretch>
        </p:blipFill>
        <p:spPr>
          <a:xfrm>
            <a:off x="2634502" y="235356"/>
            <a:ext cx="3874995" cy="4672788"/>
          </a:xfrm>
          <a:prstGeom prst="rect">
            <a:avLst/>
          </a:prstGeom>
        </p:spPr>
      </p:pic>
    </p:spTree>
    <p:extLst>
      <p:ext uri="{BB962C8B-B14F-4D97-AF65-F5344CB8AC3E}">
        <p14:creationId xmlns:p14="http://schemas.microsoft.com/office/powerpoint/2010/main" val="378171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42BC-3F3E-C082-8A1E-5354BDADA48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45BE39B-59C1-E85D-8FB9-F506781E6082}"/>
              </a:ext>
            </a:extLst>
          </p:cNvPr>
          <p:cNvSpPr>
            <a:spLocks noGrp="1"/>
          </p:cNvSpPr>
          <p:nvPr>
            <p:ph idx="1"/>
          </p:nvPr>
        </p:nvSpPr>
        <p:spPr/>
        <p:txBody>
          <a:bodyPr>
            <a:normAutofit/>
          </a:bodyPr>
          <a:lstStyle/>
          <a:p>
            <a:pPr marL="0" indent="0">
              <a:buNone/>
            </a:pPr>
            <a:endParaRPr lang="en-US" dirty="0"/>
          </a:p>
          <a:p>
            <a:r>
              <a:rPr lang="en-US" dirty="0" err="1"/>
              <a:t>Male:Female</a:t>
            </a:r>
            <a:r>
              <a:rPr lang="en-US" dirty="0"/>
              <a:t> ratio 3:1</a:t>
            </a:r>
          </a:p>
          <a:p>
            <a:r>
              <a:rPr lang="en-US" dirty="0"/>
              <a:t>Right side most common at 60%</a:t>
            </a:r>
          </a:p>
          <a:p>
            <a:r>
              <a:rPr lang="en-US" dirty="0"/>
              <a:t>Left side 30%</a:t>
            </a:r>
          </a:p>
          <a:p>
            <a:r>
              <a:rPr lang="en-US" dirty="0"/>
              <a:t>Bilateral 10%</a:t>
            </a:r>
          </a:p>
          <a:p>
            <a:r>
              <a:rPr lang="en-US" dirty="0"/>
              <a:t>Family history 11.5%</a:t>
            </a:r>
          </a:p>
        </p:txBody>
      </p:sp>
    </p:spTree>
    <p:extLst>
      <p:ext uri="{BB962C8B-B14F-4D97-AF65-F5344CB8AC3E}">
        <p14:creationId xmlns:p14="http://schemas.microsoft.com/office/powerpoint/2010/main" val="218532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B72C-C2A1-62B5-763F-ED3796E4C5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6BE643-F72E-1EC4-E176-1CA90EB7FEC8}"/>
              </a:ext>
            </a:extLst>
          </p:cNvPr>
          <p:cNvSpPr>
            <a:spLocks noGrp="1"/>
          </p:cNvSpPr>
          <p:nvPr>
            <p:ph idx="1"/>
          </p:nvPr>
        </p:nvSpPr>
        <p:spPr/>
        <p:txBody>
          <a:bodyPr/>
          <a:lstStyle/>
          <a:p>
            <a:r>
              <a:rPr lang="en-US" dirty="0"/>
              <a:t>Failure of the </a:t>
            </a:r>
            <a:r>
              <a:rPr lang="en-US" dirty="0" err="1"/>
              <a:t>processus</a:t>
            </a:r>
            <a:r>
              <a:rPr lang="en-US" dirty="0"/>
              <a:t> vaginalis to close results in a hernia</a:t>
            </a:r>
          </a:p>
          <a:p>
            <a:pPr lvl="1"/>
            <a:r>
              <a:rPr lang="en-US" dirty="0"/>
              <a:t>Indirect inguinal is when bowel or other intra-abdominal contents  enter the </a:t>
            </a:r>
            <a:r>
              <a:rPr lang="en-US" dirty="0" err="1"/>
              <a:t>processus</a:t>
            </a:r>
            <a:endParaRPr lang="en-US" dirty="0"/>
          </a:p>
          <a:p>
            <a:pPr lvl="1"/>
            <a:r>
              <a:rPr lang="en-US" dirty="0"/>
              <a:t>Hydrocele is when only peritoneal fluid is contained within the </a:t>
            </a:r>
            <a:r>
              <a:rPr lang="en-US" dirty="0" err="1"/>
              <a:t>processus</a:t>
            </a:r>
            <a:r>
              <a:rPr lang="en-US" dirty="0"/>
              <a:t> </a:t>
            </a:r>
          </a:p>
          <a:p>
            <a:pPr lvl="1"/>
            <a:r>
              <a:rPr lang="en-US" dirty="0"/>
              <a:t>Females, the equivalent hernia passes through the canal of </a:t>
            </a:r>
            <a:r>
              <a:rPr lang="en-US" dirty="0" err="1"/>
              <a:t>Nuck</a:t>
            </a:r>
            <a:r>
              <a:rPr lang="en-US" dirty="0"/>
              <a:t> which corresponds to the processus vaginalis</a:t>
            </a:r>
          </a:p>
        </p:txBody>
      </p:sp>
    </p:spTree>
    <p:extLst>
      <p:ext uri="{BB962C8B-B14F-4D97-AF65-F5344CB8AC3E}">
        <p14:creationId xmlns:p14="http://schemas.microsoft.com/office/powerpoint/2010/main" val="1955449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D0A0-8696-8534-FC6A-8424051ECF32}"/>
              </a:ext>
            </a:extLst>
          </p:cNvPr>
          <p:cNvSpPr>
            <a:spLocks noGrp="1"/>
          </p:cNvSpPr>
          <p:nvPr>
            <p:ph type="title"/>
          </p:nvPr>
        </p:nvSpPr>
        <p:spPr/>
        <p:txBody>
          <a:bodyPr/>
          <a:lstStyle/>
          <a:p>
            <a:r>
              <a:rPr lang="en-US" dirty="0"/>
              <a:t>Risks Factors</a:t>
            </a:r>
          </a:p>
        </p:txBody>
      </p:sp>
      <p:sp>
        <p:nvSpPr>
          <p:cNvPr id="3" name="Content Placeholder 2">
            <a:extLst>
              <a:ext uri="{FF2B5EF4-FFF2-40B4-BE49-F238E27FC236}">
                <a16:creationId xmlns:a16="http://schemas.microsoft.com/office/drawing/2014/main" id="{09896B08-3247-CAF4-8E79-407B7711E251}"/>
              </a:ext>
            </a:extLst>
          </p:cNvPr>
          <p:cNvSpPr>
            <a:spLocks noGrp="1"/>
          </p:cNvSpPr>
          <p:nvPr>
            <p:ph idx="1"/>
          </p:nvPr>
        </p:nvSpPr>
        <p:spPr/>
        <p:txBody>
          <a:bodyPr>
            <a:normAutofit fontScale="77500" lnSpcReduction="20000"/>
          </a:bodyPr>
          <a:lstStyle/>
          <a:p>
            <a:r>
              <a:rPr lang="en-US" dirty="0"/>
              <a:t>Prematurity</a:t>
            </a:r>
          </a:p>
          <a:p>
            <a:r>
              <a:rPr lang="en-US" dirty="0"/>
              <a:t>Family History</a:t>
            </a:r>
          </a:p>
          <a:p>
            <a:r>
              <a:rPr lang="en-US" dirty="0"/>
              <a:t>Cystic fibrosis and associated meconium peritonitis</a:t>
            </a:r>
          </a:p>
          <a:p>
            <a:r>
              <a:rPr lang="en-US" dirty="0"/>
              <a:t>Conditions associated with increased intra abdominal pressure</a:t>
            </a:r>
          </a:p>
          <a:p>
            <a:pPr lvl="1"/>
            <a:r>
              <a:rPr lang="en-US" dirty="0"/>
              <a:t>Hydrocephalus with presence ventriculoperitoneal shunt</a:t>
            </a:r>
          </a:p>
          <a:p>
            <a:pPr lvl="1"/>
            <a:r>
              <a:rPr lang="en-US" dirty="0"/>
              <a:t>Peritoneal dialysis</a:t>
            </a:r>
          </a:p>
          <a:p>
            <a:pPr lvl="1"/>
            <a:r>
              <a:rPr lang="en-US" dirty="0"/>
              <a:t>Ascites</a:t>
            </a:r>
          </a:p>
          <a:p>
            <a:pPr lvl="1"/>
            <a:r>
              <a:rPr lang="en-US" dirty="0"/>
              <a:t>Chronic lung disease</a:t>
            </a:r>
          </a:p>
          <a:p>
            <a:r>
              <a:rPr lang="en-US" dirty="0"/>
              <a:t>Connective tissue disorders</a:t>
            </a:r>
          </a:p>
          <a:p>
            <a:r>
              <a:rPr lang="en-US" dirty="0"/>
              <a:t>Abdominal wall defects</a:t>
            </a:r>
          </a:p>
          <a:p>
            <a:endParaRPr lang="en-US" dirty="0"/>
          </a:p>
        </p:txBody>
      </p:sp>
    </p:spTree>
    <p:extLst>
      <p:ext uri="{BB962C8B-B14F-4D97-AF65-F5344CB8AC3E}">
        <p14:creationId xmlns:p14="http://schemas.microsoft.com/office/powerpoint/2010/main" val="388581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669F-FB1A-BA77-9193-7DECA55E4684}"/>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id="{ED7E6F31-BA7C-2FEC-07C4-3635249A2351}"/>
              </a:ext>
            </a:extLst>
          </p:cNvPr>
          <p:cNvSpPr>
            <a:spLocks noGrp="1"/>
          </p:cNvSpPr>
          <p:nvPr>
            <p:ph idx="1"/>
          </p:nvPr>
        </p:nvSpPr>
        <p:spPr/>
        <p:txBody>
          <a:bodyPr>
            <a:normAutofit fontScale="92500" lnSpcReduction="20000"/>
          </a:bodyPr>
          <a:lstStyle/>
          <a:p>
            <a:r>
              <a:rPr lang="en-US" dirty="0"/>
              <a:t>Diagnosis predominantly based on history and physical exam</a:t>
            </a:r>
          </a:p>
          <a:p>
            <a:pPr lvl="1"/>
            <a:r>
              <a:rPr lang="en-US" dirty="0"/>
              <a:t>Parents identify during baths or bowel movements</a:t>
            </a:r>
          </a:p>
          <a:p>
            <a:pPr lvl="1"/>
            <a:r>
              <a:rPr lang="en-US" dirty="0"/>
              <a:t> Pediatricians during routine exam</a:t>
            </a:r>
          </a:p>
          <a:p>
            <a:r>
              <a:rPr lang="en-US" dirty="0"/>
              <a:t>Most common presentation is bulge in the groin</a:t>
            </a:r>
          </a:p>
          <a:p>
            <a:r>
              <a:rPr lang="en-US" dirty="0"/>
              <a:t>Incarceration</a:t>
            </a:r>
          </a:p>
          <a:p>
            <a:pPr lvl="1"/>
            <a:r>
              <a:rPr lang="en-US" dirty="0"/>
              <a:t>Most commonly occurs in the first 6 months of life and less likely after 5 years of life</a:t>
            </a:r>
          </a:p>
          <a:p>
            <a:pPr lvl="1"/>
            <a:r>
              <a:rPr lang="en-US" dirty="0"/>
              <a:t>Pain, irritability, abdominal distention, vomiting which may become bilious, obstipation, overlying skin redness</a:t>
            </a:r>
          </a:p>
        </p:txBody>
      </p:sp>
    </p:spTree>
    <p:extLst>
      <p:ext uri="{BB962C8B-B14F-4D97-AF65-F5344CB8AC3E}">
        <p14:creationId xmlns:p14="http://schemas.microsoft.com/office/powerpoint/2010/main" val="327928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5F8D-55AB-8FB9-1B12-4295CE8498C2}"/>
              </a:ext>
            </a:extLst>
          </p:cNvPr>
          <p:cNvSpPr>
            <a:spLocks noGrp="1"/>
          </p:cNvSpPr>
          <p:nvPr>
            <p:ph type="title"/>
          </p:nvPr>
        </p:nvSpPr>
        <p:spPr/>
        <p:txBody>
          <a:bodyPr/>
          <a:lstStyle/>
          <a:p>
            <a:r>
              <a:rPr lang="en-US" dirty="0"/>
              <a:t>Examination</a:t>
            </a:r>
          </a:p>
        </p:txBody>
      </p:sp>
      <p:sp>
        <p:nvSpPr>
          <p:cNvPr id="3" name="Content Placeholder 2">
            <a:extLst>
              <a:ext uri="{FF2B5EF4-FFF2-40B4-BE49-F238E27FC236}">
                <a16:creationId xmlns:a16="http://schemas.microsoft.com/office/drawing/2014/main" id="{FB58F5AD-6817-AB93-59CF-7D04C911054E}"/>
              </a:ext>
            </a:extLst>
          </p:cNvPr>
          <p:cNvSpPr>
            <a:spLocks noGrp="1"/>
          </p:cNvSpPr>
          <p:nvPr>
            <p:ph idx="1"/>
          </p:nvPr>
        </p:nvSpPr>
        <p:spPr/>
        <p:txBody>
          <a:bodyPr>
            <a:normAutofit fontScale="85000" lnSpcReduction="20000"/>
          </a:bodyPr>
          <a:lstStyle/>
          <a:p>
            <a:r>
              <a:rPr lang="en-US" dirty="0"/>
              <a:t>Clinical examination is the gold standard</a:t>
            </a:r>
          </a:p>
          <a:p>
            <a:r>
              <a:rPr lang="en-US" dirty="0"/>
              <a:t>Initial inspection of groin evaluate for asymmetry</a:t>
            </a:r>
          </a:p>
          <a:p>
            <a:r>
              <a:rPr lang="en-US" dirty="0"/>
              <a:t>Older child</a:t>
            </a:r>
          </a:p>
          <a:p>
            <a:pPr lvl="1"/>
            <a:r>
              <a:rPr lang="en-US" dirty="0"/>
              <a:t>Elicit Valsalva with cough, blowing up balloon, laughter while standing up</a:t>
            </a:r>
          </a:p>
          <a:p>
            <a:r>
              <a:rPr lang="en-US" dirty="0"/>
              <a:t>Infant</a:t>
            </a:r>
          </a:p>
          <a:p>
            <a:pPr lvl="1"/>
            <a:r>
              <a:rPr lang="en-US" dirty="0"/>
              <a:t>Elicit Valsalva with applying gentle pressure on abdomen, laugh or cry while laying supine</a:t>
            </a:r>
          </a:p>
          <a:p>
            <a:r>
              <a:rPr lang="en-US" dirty="0"/>
              <a:t>Be sure testis is palpable in the scrotum during exam to avoid false positive exam (retractile testis)</a:t>
            </a:r>
          </a:p>
        </p:txBody>
      </p:sp>
    </p:spTree>
    <p:extLst>
      <p:ext uri="{BB962C8B-B14F-4D97-AF65-F5344CB8AC3E}">
        <p14:creationId xmlns:p14="http://schemas.microsoft.com/office/powerpoint/2010/main" val="2454922543"/>
      </p:ext>
    </p:extLst>
  </p:cSld>
  <p:clrMapOvr>
    <a:masterClrMapping/>
  </p:clrMapOvr>
</p:sld>
</file>

<file path=ppt/theme/theme1.xml><?xml version="1.0" encoding="utf-8"?>
<a:theme xmlns:a="http://schemas.openxmlformats.org/drawingml/2006/main" name="Custom Design">
  <a:themeElements>
    <a:clrScheme name="UPMC_PPT_23">
      <a:dk1>
        <a:srgbClr val="000000"/>
      </a:dk1>
      <a:lt1>
        <a:srgbClr val="F0F0DE"/>
      </a:lt1>
      <a:dk2>
        <a:srgbClr val="44546A"/>
      </a:dk2>
      <a:lt2>
        <a:srgbClr val="E7E6E6"/>
      </a:lt2>
      <a:accent1>
        <a:srgbClr val="4D1049"/>
      </a:accent1>
      <a:accent2>
        <a:srgbClr val="904199"/>
      </a:accent2>
      <a:accent3>
        <a:srgbClr val="F37F89"/>
      </a:accent3>
      <a:accent4>
        <a:srgbClr val="BB2253"/>
      </a:accent4>
      <a:accent5>
        <a:srgbClr val="5761A7"/>
      </a:accent5>
      <a:accent6>
        <a:srgbClr val="96B8B9"/>
      </a:accent6>
      <a:hlink>
        <a:srgbClr val="A38E24"/>
      </a:hlink>
      <a:folHlink>
        <a:srgbClr val="F7E9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525276_PPT_FlierTemp_23_fnl" id="{7DFC7B91-B417-B948-9496-3476640E46E6}" vid="{C8C9C7E2-9551-7B4E-909A-88AA60FA31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00fdbd-2e9f-4f38-9606-54735612a1a4">
      <Value>205</Value>
      <Value>3</Value>
      <Value>2</Value>
      <Value>1</Value>
      <Value>255</Value>
    </TaxCatchAll>
    <i5016741841f40d5b961caa05915b9ff xmlns="9d4db2aa-fc63-4ec2-853c-ebc82710a459">
      <Terms xmlns="http://schemas.microsoft.com/office/infopath/2007/PartnerControls">
        <TermInfo xmlns="http://schemas.microsoft.com/office/infopath/2007/PartnerControls">
          <TermName xmlns="http://schemas.microsoft.com/office/infopath/2007/PartnerControls">All Business Units</TermName>
          <TermId xmlns="http://schemas.microsoft.com/office/infopath/2007/PartnerControls">0d720952-413d-4e89-8cd6-06b85e9c17fb</TermId>
        </TermInfo>
      </Terms>
    </i5016741841f40d5b961caa05915b9ff>
    <ae3e0ae7b07849b8898f7caf9c138958 xmlns="9d4db2aa-fc63-4ec2-853c-ebc82710a459">
      <Terms xmlns="http://schemas.microsoft.com/office/infopath/2007/PartnerControls">
        <TermInfo xmlns="http://schemas.microsoft.com/office/infopath/2007/PartnerControls">
          <TermName xmlns="http://schemas.microsoft.com/office/infopath/2007/PartnerControls">All Job Families</TermName>
          <TermId xmlns="http://schemas.microsoft.com/office/infopath/2007/PartnerControls">fc0c399f-7593-4fa0-b21a-a408909d74e4</TermId>
        </TermInfo>
      </Terms>
    </ae3e0ae7b07849b8898f7caf9c138958>
    <TaxCatchAllLabel xmlns="9300fdbd-2e9f-4f38-9606-54735612a1a4" xsi:nil="true"/>
    <bd5db9621b434dc48fd106e1c6103540 xmlns="9d4db2aa-fc63-4ec2-853c-ebc82710a459">
      <Terms xmlns="http://schemas.microsoft.com/office/infopath/2007/PartnerControls">
        <TermInfo xmlns="http://schemas.microsoft.com/office/infopath/2007/PartnerControls">
          <TermName xmlns="http://schemas.microsoft.com/office/infopath/2007/PartnerControls">Communications and Marketing</TermName>
          <TermId xmlns="http://schemas.microsoft.com/office/infopath/2007/PartnerControls">61441077-5036-4f7c-96ae-3787ba87ac85</TermId>
        </TermInfo>
      </Terms>
    </bd5db9621b434dc48fd106e1c6103540>
    <a381ecf182f6459e8bd2ee80f245ab67 xmlns="9d4db2aa-fc63-4ec2-853c-ebc82710a459">
      <Terms xmlns="http://schemas.microsoft.com/office/infopath/2007/PartnerControls">
        <TermInfo xmlns="http://schemas.microsoft.com/office/infopath/2007/PartnerControls">
          <TermName xmlns="http://schemas.microsoft.com/office/infopath/2007/PartnerControls">PowerPoints</TermName>
          <TermId xmlns="http://schemas.microsoft.com/office/infopath/2007/PartnerControls">36ec3219-a17c-4cbc-a68d-09e209fc0bbb</TermId>
        </TermInfo>
      </Terms>
    </a381ecf182f6459e8bd2ee80f245ab67>
    <PublishingExpirationDate xmlns="http://schemas.microsoft.com/sharepoint/v3" xsi:nil="true"/>
    <PublishingStartDate xmlns="http://schemas.microsoft.com/sharepoint/v3" xsi:nil="true"/>
    <ha9e2e9c60e6414da16da73f28cf3a0c xmlns="9d4db2aa-fc63-4ec2-853c-ebc82710a459">
      <Terms xmlns="http://schemas.microsoft.com/office/infopath/2007/PartnerControls">
        <TermInfo xmlns="http://schemas.microsoft.com/office/infopath/2007/PartnerControls">
          <TermName xmlns="http://schemas.microsoft.com/office/infopath/2007/PartnerControls">Non-manager</TermName>
          <TermId xmlns="http://schemas.microsoft.com/office/infopath/2007/PartnerControls">d12c5e93-d095-4401-8670-d67e7df93c65</TermId>
        </TermInfo>
      </Terms>
    </ha9e2e9c60e6414da16da73f28cf3a0c>
  </documentManagement>
</p:properties>
</file>

<file path=customXml/item2.xml><?xml version="1.0" encoding="utf-8"?>
<ct:contentTypeSchema xmlns:ct="http://schemas.microsoft.com/office/2006/metadata/contentType" xmlns:ma="http://schemas.microsoft.com/office/2006/metadata/properties/metaAttributes" ct:_="" ma:_="" ma:contentTypeName="Base Infonet Document" ma:contentTypeID="0x010100EC1F2C8B28AAB14781271398C24F97CD0087874D9088F6404F9AECE73861383170" ma:contentTypeVersion="111" ma:contentTypeDescription="Create a new document." ma:contentTypeScope="" ma:versionID="21e13553f4ffb8b088add7f35b19cb44">
  <xsd:schema xmlns:xsd="http://www.w3.org/2001/XMLSchema" xmlns:xs="http://www.w3.org/2001/XMLSchema" xmlns:p="http://schemas.microsoft.com/office/2006/metadata/properties" xmlns:ns1="http://schemas.microsoft.com/sharepoint/v3" xmlns:ns2="9300fdbd-2e9f-4f38-9606-54735612a1a4" xmlns:ns3="9d4db2aa-fc63-4ec2-853c-ebc82710a459" xmlns:ns4="a4c88849-ff7e-406e-935f-08335d99c5b6" targetNamespace="http://schemas.microsoft.com/office/2006/metadata/properties" ma:root="true" ma:fieldsID="d34a48f05e98c9cc2b585122d9f1e8fd" ns1:_="" ns2:_="" ns3:_="" ns4:_="">
    <xsd:import namespace="http://schemas.microsoft.com/sharepoint/v3"/>
    <xsd:import namespace="9300fdbd-2e9f-4f38-9606-54735612a1a4"/>
    <xsd:import namespace="9d4db2aa-fc63-4ec2-853c-ebc82710a459"/>
    <xsd:import namespace="a4c88849-ff7e-406e-935f-08335d99c5b6"/>
    <xsd:element name="properties">
      <xsd:complexType>
        <xsd:sequence>
          <xsd:element name="documentManagement">
            <xsd:complexType>
              <xsd:all>
                <xsd:element ref="ns1:PublishingStartDate" minOccurs="0"/>
                <xsd:element ref="ns1:PublishingExpirationDate" minOccurs="0"/>
                <xsd:element ref="ns2:TaxCatchAllLabel" minOccurs="0"/>
                <xsd:element ref="ns3:ae3e0ae7b07849b8898f7caf9c138958" minOccurs="0"/>
                <xsd:element ref="ns3:bd5db9621b434dc48fd106e1c6103540" minOccurs="0"/>
                <xsd:element ref="ns3:ha9e2e9c60e6414da16da73f28cf3a0c" minOccurs="0"/>
                <xsd:element ref="ns3:a381ecf182f6459e8bd2ee80f245ab67" minOccurs="0"/>
                <xsd:element ref="ns2:TaxCatchAll" minOccurs="0"/>
                <xsd:element ref="ns3:i5016741841f40d5b961caa05915b9ff" minOccurs="0"/>
                <xsd:element ref="ns4:MediaServiceMetadata" minOccurs="0"/>
                <xsd:element ref="ns4:MediaServiceFastMetadata" minOccurs="0"/>
                <xsd:element ref="ns2:SharedWithUsers" minOccurs="0"/>
                <xsd:element ref="ns2:SharedWithDetails"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00fdbd-2e9f-4f38-9606-54735612a1a4" elementFormDefault="qualified">
    <xsd:import namespace="http://schemas.microsoft.com/office/2006/documentManagement/types"/>
    <xsd:import namespace="http://schemas.microsoft.com/office/infopath/2007/PartnerControls"/>
    <xsd:element name="TaxCatchAllLabel" ma:index="9" nillable="true" ma:displayName="Taxonomy Catch All Column1" ma:hidden="true" ma:list="{9cfa55d1-5196-4f3c-88d3-849638048736}" ma:internalName="TaxCatchAllLabel" ma:readOnly="false" ma:showField="CatchAllDataLabel" ma:web="9300fdbd-2e9f-4f38-9606-54735612a1a4">
      <xsd:complexType>
        <xsd:complexContent>
          <xsd:extension base="dms:MultiChoiceLookup">
            <xsd:sequence>
              <xsd:element name="Value" type="dms:Lookup" maxOccurs="unbounded" minOccurs="0" nillable="true"/>
            </xsd:sequence>
          </xsd:extension>
        </xsd:complexContent>
      </xsd:complexType>
    </xsd:element>
    <xsd:element name="TaxCatchAll" ma:index="20" nillable="true" ma:displayName="Taxonomy Catch All Column" ma:hidden="true" ma:list="{9cfa55d1-5196-4f3c-88d3-849638048736}" ma:internalName="TaxCatchAll" ma:readOnly="false" ma:showField="CatchAllData" ma:web="9300fdbd-2e9f-4f38-9606-54735612a1a4">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4db2aa-fc63-4ec2-853c-ebc82710a459" elementFormDefault="qualified">
    <xsd:import namespace="http://schemas.microsoft.com/office/2006/documentManagement/types"/>
    <xsd:import namespace="http://schemas.microsoft.com/office/infopath/2007/PartnerControls"/>
    <xsd:element name="ae3e0ae7b07849b8898f7caf9c138958" ma:index="11" nillable="true" ma:taxonomy="true" ma:internalName="ae3e0ae7b07849b8898f7caf9c138958" ma:taxonomyFieldName="JobFamily" ma:displayName="JobFamily" ma:readOnly="false" ma:fieldId="{ae3e0ae7-b078-49b8-898f-7caf9c138958}" ma:taxonomyMulti="true" ma:sspId="4ad8b9ce-7cfe-4c6e-ad5f-084dd22e8f9a" ma:termSetId="64ee3f2e-5f5a-4e9a-95bb-15bb2f1b955d" ma:anchorId="00000000-0000-0000-0000-000000000000" ma:open="false" ma:isKeyword="false">
      <xsd:complexType>
        <xsd:sequence>
          <xsd:element ref="pc:Terms" minOccurs="0" maxOccurs="1"/>
        </xsd:sequence>
      </xsd:complexType>
    </xsd:element>
    <xsd:element name="bd5db9621b434dc48fd106e1c6103540" ma:index="13" nillable="true" ma:taxonomy="true" ma:internalName="bd5db9621b434dc48fd106e1c6103540" ma:taxonomyFieldName="Topic" ma:displayName="Topic" ma:readOnly="false" ma:fieldId="{bd5db962-1b43-4dc4-8fd1-06e1c6103540}" ma:taxonomyMulti="true" ma:sspId="4ad8b9ce-7cfe-4c6e-ad5f-084dd22e8f9a" ma:termSetId="35e8f796-e217-4749-97e0-81952a3a26ad" ma:anchorId="00000000-0000-0000-0000-000000000000" ma:open="false" ma:isKeyword="false">
      <xsd:complexType>
        <xsd:sequence>
          <xsd:element ref="pc:Terms" minOccurs="0" maxOccurs="1"/>
        </xsd:sequence>
      </xsd:complexType>
    </xsd:element>
    <xsd:element name="ha9e2e9c60e6414da16da73f28cf3a0c" ma:index="16" nillable="true" ma:taxonomy="true" ma:internalName="ha9e2e9c60e6414da16da73f28cf3a0c" ma:taxonomyFieldName="Managers" ma:displayName="ManagerStatus" ma:readOnly="false" ma:fieldId="{1a9e2e9c-60e6-414d-a16d-a73f28cf3a0c}" ma:sspId="4ad8b9ce-7cfe-4c6e-ad5f-084dd22e8f9a" ma:termSetId="82cfd0e0-7369-46d4-a4a6-000fb51d8ec5" ma:anchorId="00000000-0000-0000-0000-000000000000" ma:open="false" ma:isKeyword="false">
      <xsd:complexType>
        <xsd:sequence>
          <xsd:element ref="pc:Terms" minOccurs="0" maxOccurs="1"/>
        </xsd:sequence>
      </xsd:complexType>
    </xsd:element>
    <xsd:element name="a381ecf182f6459e8bd2ee80f245ab67" ma:index="18" nillable="true" ma:taxonomy="true" ma:internalName="a381ecf182f6459e8bd2ee80f245ab67" ma:taxonomyFieldName="Content_x0020_Collector" ma:displayName="Content Collector" ma:readOnly="false" ma:fieldId="{a381ecf1-82f6-459e-8bd2-ee80f245ab67}" ma:taxonomyMulti="true" ma:sspId="4ad8b9ce-7cfe-4c6e-ad5f-084dd22e8f9a" ma:termSetId="a66721b5-b79e-4964-a82e-2135692f3933" ma:anchorId="00000000-0000-0000-0000-000000000000" ma:open="true" ma:isKeyword="false">
      <xsd:complexType>
        <xsd:sequence>
          <xsd:element ref="pc:Terms" minOccurs="0" maxOccurs="1"/>
        </xsd:sequence>
      </xsd:complexType>
    </xsd:element>
    <xsd:element name="i5016741841f40d5b961caa05915b9ff" ma:index="21" nillable="true" ma:taxonomy="true" ma:internalName="i5016741841f40d5b961caa05915b9ff" ma:taxonomyFieldName="BusinessUnit" ma:displayName="BusinessUnit" ma:readOnly="false" ma:fieldId="{25016741-841f-40d5-b961-caa05915b9ff}" ma:taxonomyMulti="true" ma:sspId="4ad8b9ce-7cfe-4c6e-ad5f-084dd22e8f9a" ma:termSetId="dff8ba45-1178-4a79-9bd3-7b9f41690fc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4c88849-ff7e-406e-935f-08335d99c5b6"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D99EE-7505-4943-A7B5-2E5830D4D239}">
  <ds:schemaRefs>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22fc5484-432a-4a90-901e-205d5c126e96"/>
    <ds:schemaRef ds:uri="http://purl.org/dc/dcmitype/"/>
    <ds:schemaRef ds:uri="http://schemas.openxmlformats.org/package/2006/metadata/core-properties"/>
    <ds:schemaRef ds:uri="6b7fc808-0dc0-4490-946a-2df308eeff09"/>
    <ds:schemaRef ds:uri="http://schemas.microsoft.com/office/2006/metadata/properties"/>
    <ds:schemaRef ds:uri="9300fdbd-2e9f-4f38-9606-54735612a1a4"/>
    <ds:schemaRef ds:uri="9d4db2aa-fc63-4ec2-853c-ebc82710a459"/>
    <ds:schemaRef ds:uri="http://schemas.microsoft.com/sharepoint/v3"/>
  </ds:schemaRefs>
</ds:datastoreItem>
</file>

<file path=customXml/itemProps2.xml><?xml version="1.0" encoding="utf-8"?>
<ds:datastoreItem xmlns:ds="http://schemas.openxmlformats.org/officeDocument/2006/customXml" ds:itemID="{7F6732EB-DCEB-402D-B676-598EF430A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00fdbd-2e9f-4f38-9606-54735612a1a4"/>
    <ds:schemaRef ds:uri="9d4db2aa-fc63-4ec2-853c-ebc82710a459"/>
    <ds:schemaRef ds:uri="a4c88849-ff7e-406e-935f-08335d99c5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2EF2C-33DB-4854-A744-C6B885616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3354</TotalTime>
  <Words>1825</Words>
  <Application>Microsoft Office PowerPoint</Application>
  <PresentationFormat>On-screen Show (16:9)</PresentationFormat>
  <Paragraphs>246</Paragraphs>
  <Slides>42</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Alegreya Sans</vt:lpstr>
      <vt:lpstr>Aptos</vt:lpstr>
      <vt:lpstr>Arial</vt:lpstr>
      <vt:lpstr>Calibri</vt:lpstr>
      <vt:lpstr>Open Sans</vt:lpstr>
      <vt:lpstr>Roboto</vt:lpstr>
      <vt:lpstr>Times New Roman</vt:lpstr>
      <vt:lpstr>Verdana</vt:lpstr>
      <vt:lpstr>Wingdings</vt:lpstr>
      <vt:lpstr>Custom Design</vt:lpstr>
      <vt:lpstr>Pediatric Surgical Conditions presenting in Primary care offices</vt:lpstr>
      <vt:lpstr>I have no disclosures</vt:lpstr>
      <vt:lpstr>Objectives</vt:lpstr>
      <vt:lpstr>Inguinal Hernia </vt:lpstr>
      <vt:lpstr>PowerPoint Presentation</vt:lpstr>
      <vt:lpstr>PowerPoint Presentation</vt:lpstr>
      <vt:lpstr>Risks Factors</vt:lpstr>
      <vt:lpstr>Clinical Features</vt:lpstr>
      <vt:lpstr>Examination</vt:lpstr>
      <vt:lpstr>Inguinal hernia</vt:lpstr>
      <vt:lpstr>Inguinal hernia</vt:lpstr>
      <vt:lpstr>Female inguinal hernia</vt:lpstr>
      <vt:lpstr>Hydrocele</vt:lpstr>
      <vt:lpstr>Radiographic evaluations</vt:lpstr>
      <vt:lpstr>Management</vt:lpstr>
      <vt:lpstr>Laparoscopic view</vt:lpstr>
      <vt:lpstr>Timing for surgery</vt:lpstr>
      <vt:lpstr>UPMC Central PA algorithm</vt:lpstr>
      <vt:lpstr>PowerPoint Presentation</vt:lpstr>
      <vt:lpstr>INTUSSUSCEPTION</vt:lpstr>
      <vt:lpstr>INTUSSUSCEPTION</vt:lpstr>
      <vt:lpstr>Intussusception </vt:lpstr>
      <vt:lpstr>Intussusception - Presentation</vt:lpstr>
      <vt:lpstr>Suspected Intussusception – Management</vt:lpstr>
      <vt:lpstr>Intussusception - Treatment</vt:lpstr>
      <vt:lpstr>INTUSSUSCEPTION – BARIUM REDUCTION</vt:lpstr>
      <vt:lpstr>Intussusception - Air Contrast Reduction</vt:lpstr>
      <vt:lpstr>Intussusception:  Operative Reduction</vt:lpstr>
      <vt:lpstr>Intussusception:  Operative Resection</vt:lpstr>
      <vt:lpstr>Acute Appendicitis</vt:lpstr>
      <vt:lpstr>Pathophysiology</vt:lpstr>
      <vt:lpstr>Symptoms- Acute Appendicitis</vt:lpstr>
      <vt:lpstr>Symptoms- Perforated Appendicitis</vt:lpstr>
      <vt:lpstr>Physical Exam</vt:lpstr>
      <vt:lpstr>Laboratory studies</vt:lpstr>
      <vt:lpstr>Diagnostic Imaging - Ultrasound</vt:lpstr>
      <vt:lpstr>Diagnostic Imaging- Computed Tomography (CT)</vt:lpstr>
      <vt:lpstr>Diagnostic Imaging – Magnetic Resonance Imaging (MRI)</vt:lpstr>
      <vt:lpstr>Management</vt:lpstr>
      <vt:lpstr>Acute Appendicitis</vt:lpstr>
      <vt:lpstr>Postoperative Outcome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UPMC PowerPoint</dc:title>
  <dc:subject/>
  <dc:creator>Joseph Bukovac</dc:creator>
  <cp:keywords/>
  <dc:description/>
  <cp:lastModifiedBy>Anderson, Christina M</cp:lastModifiedBy>
  <cp:revision>18</cp:revision>
  <cp:lastPrinted>2022-06-16T15:19:42Z</cp:lastPrinted>
  <dcterms:created xsi:type="dcterms:W3CDTF">2023-11-02T20:18:23Z</dcterms:created>
  <dcterms:modified xsi:type="dcterms:W3CDTF">2025-04-24T15:52:23Z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acility">
    <vt:lpwstr/>
  </property>
  <property fmtid="{D5CDD505-2E9C-101B-9397-08002B2CF9AE}" pid="3" name="Template Type">
    <vt:lpwstr>109;#PowerPoint|53014d65-2a80-4bb9-a8d0-3481f0cda7bc</vt:lpwstr>
  </property>
  <property fmtid="{D5CDD505-2E9C-101B-9397-08002B2CF9AE}" pid="4" name="ContentTypeId">
    <vt:lpwstr>0x010100EC1F2C8B28AAB14781271398C24F97CD0087874D9088F6404F9AECE73861383170</vt:lpwstr>
  </property>
  <property fmtid="{D5CDD505-2E9C-101B-9397-08002B2CF9AE}" pid="5" name="TaxCatchAll">
    <vt:lpwstr>109;#PowerPoint|53014d65-2a80-4bb9-a8d0-3481f0cda7bc</vt:lpwstr>
  </property>
  <property fmtid="{D5CDD505-2E9C-101B-9397-08002B2CF9AE}" pid="6" name="Gateway">
    <vt:lpwstr/>
  </property>
  <property fmtid="{D5CDD505-2E9C-101B-9397-08002B2CF9AE}" pid="7" name="UPMC Department">
    <vt:lpwstr/>
  </property>
  <property fmtid="{D5CDD505-2E9C-101B-9397-08002B2CF9AE}" pid="8" name="Order">
    <vt:r8>8700</vt:r8>
  </property>
  <property fmtid="{D5CDD505-2E9C-101B-9397-08002B2CF9AE}" pid="9" name="xd_Signature">
    <vt:bool>false</vt:bool>
  </property>
  <property fmtid="{D5CDD505-2E9C-101B-9397-08002B2CF9AE}" pid="10" name="Guide Type">
    <vt:lpwstr/>
  </property>
  <property fmtid="{D5CDD505-2E9C-101B-9397-08002B2CF9AE}" pid="11" name="xd_ProgID">
    <vt:lpwstr/>
  </property>
  <property fmtid="{D5CDD505-2E9C-101B-9397-08002B2CF9AE}" pid="12" name="Manual Type">
    <vt:lpwstr/>
  </property>
  <property fmtid="{D5CDD505-2E9C-101B-9397-08002B2CF9AE}" pid="13" name="Form TypeTaxHTField0">
    <vt:lpwstr/>
  </property>
  <property fmtid="{D5CDD505-2E9C-101B-9397-08002B2CF9AE}" pid="14" name="Form Type">
    <vt:lpwstr/>
  </property>
  <property fmtid="{D5CDD505-2E9C-101B-9397-08002B2CF9AE}" pid="15" name="Guide TypeTaxHTField0">
    <vt:lpwstr/>
  </property>
  <property fmtid="{D5CDD505-2E9C-101B-9397-08002B2CF9AE}" pid="16" name="TemplateUrl">
    <vt:lpwstr/>
  </property>
  <property fmtid="{D5CDD505-2E9C-101B-9397-08002B2CF9AE}" pid="17" name="Manual TypeTaxHTField0">
    <vt:lpwstr/>
  </property>
  <property fmtid="{D5CDD505-2E9C-101B-9397-08002B2CF9AE}" pid="18" name="JobFamily">
    <vt:lpwstr>2;#All Job Families|fc0c399f-7593-4fa0-b21a-a408909d74e4</vt:lpwstr>
  </property>
  <property fmtid="{D5CDD505-2E9C-101B-9397-08002B2CF9AE}" pid="19" name="Topic">
    <vt:lpwstr>255;#Communications and Marketing|61441077-5036-4f7c-96ae-3787ba87ac85</vt:lpwstr>
  </property>
  <property fmtid="{D5CDD505-2E9C-101B-9397-08002B2CF9AE}" pid="20" name="BusinessUnit">
    <vt:lpwstr>1;#All Business Units|0d720952-413d-4e89-8cd6-06b85e9c17fb</vt:lpwstr>
  </property>
  <property fmtid="{D5CDD505-2E9C-101B-9397-08002B2CF9AE}" pid="21" name="Content Collector">
    <vt:lpwstr>205;#PowerPoints|36ec3219-a17c-4cbc-a68d-09e209fc0bbb</vt:lpwstr>
  </property>
  <property fmtid="{D5CDD505-2E9C-101B-9397-08002B2CF9AE}" pid="22" name="Managers">
    <vt:lpwstr>3;#Non-manager|d12c5e93-d095-4401-8670-d67e7df93c65</vt:lpwstr>
  </property>
  <property fmtid="{D5CDD505-2E9C-101B-9397-08002B2CF9AE}" pid="23" name="MediaServiceImageTags">
    <vt:lpwstr/>
  </property>
  <property fmtid="{D5CDD505-2E9C-101B-9397-08002B2CF9AE}" pid="24" name="MSIP_Label_5e4b1be8-281e-475d-98b0-21c3457e5a46_Enabled">
    <vt:lpwstr>true</vt:lpwstr>
  </property>
  <property fmtid="{D5CDD505-2E9C-101B-9397-08002B2CF9AE}" pid="25" name="MSIP_Label_5e4b1be8-281e-475d-98b0-21c3457e5a46_SetDate">
    <vt:lpwstr>2023-09-20T20:03:19Z</vt:lpwstr>
  </property>
  <property fmtid="{D5CDD505-2E9C-101B-9397-08002B2CF9AE}" pid="26" name="MSIP_Label_5e4b1be8-281e-475d-98b0-21c3457e5a46_Method">
    <vt:lpwstr>Standard</vt:lpwstr>
  </property>
  <property fmtid="{D5CDD505-2E9C-101B-9397-08002B2CF9AE}" pid="27" name="MSIP_Label_5e4b1be8-281e-475d-98b0-21c3457e5a46_Name">
    <vt:lpwstr>Public</vt:lpwstr>
  </property>
  <property fmtid="{D5CDD505-2E9C-101B-9397-08002B2CF9AE}" pid="28" name="MSIP_Label_5e4b1be8-281e-475d-98b0-21c3457e5a46_SiteId">
    <vt:lpwstr>8b3dd73e-4e72-4679-b191-56da1588712b</vt:lpwstr>
  </property>
  <property fmtid="{D5CDD505-2E9C-101B-9397-08002B2CF9AE}" pid="29" name="MSIP_Label_5e4b1be8-281e-475d-98b0-21c3457e5a46_ActionId">
    <vt:lpwstr>27532be4-a4ce-4b39-a513-934278c43e28</vt:lpwstr>
  </property>
  <property fmtid="{D5CDD505-2E9C-101B-9397-08002B2CF9AE}" pid="30" name="MSIP_Label_5e4b1be8-281e-475d-98b0-21c3457e5a46_ContentBits">
    <vt:lpwstr>0</vt:lpwstr>
  </property>
</Properties>
</file>