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43"/>
  </p:handoutMasterIdLst>
  <p:sldIdLst>
    <p:sldId id="256" r:id="rId2"/>
    <p:sldId id="314" r:id="rId3"/>
    <p:sldId id="258" r:id="rId4"/>
    <p:sldId id="259" r:id="rId5"/>
    <p:sldId id="275" r:id="rId6"/>
    <p:sldId id="263" r:id="rId7"/>
    <p:sldId id="276" r:id="rId8"/>
    <p:sldId id="260" r:id="rId9"/>
    <p:sldId id="277" r:id="rId10"/>
    <p:sldId id="311" r:id="rId11"/>
    <p:sldId id="316" r:id="rId12"/>
    <p:sldId id="280" r:id="rId13"/>
    <p:sldId id="281" r:id="rId14"/>
    <p:sldId id="282" r:id="rId15"/>
    <p:sldId id="283" r:id="rId16"/>
    <p:sldId id="287" r:id="rId17"/>
    <p:sldId id="290" r:id="rId18"/>
    <p:sldId id="284" r:id="rId19"/>
    <p:sldId id="289" r:id="rId20"/>
    <p:sldId id="286" r:id="rId21"/>
    <p:sldId id="288" r:id="rId22"/>
    <p:sldId id="285" r:id="rId23"/>
    <p:sldId id="291" r:id="rId24"/>
    <p:sldId id="293" r:id="rId25"/>
    <p:sldId id="292" r:id="rId26"/>
    <p:sldId id="295" r:id="rId27"/>
    <p:sldId id="297" r:id="rId28"/>
    <p:sldId id="298" r:id="rId29"/>
    <p:sldId id="300" r:id="rId30"/>
    <p:sldId id="299" r:id="rId31"/>
    <p:sldId id="304" r:id="rId32"/>
    <p:sldId id="302" r:id="rId33"/>
    <p:sldId id="303" r:id="rId34"/>
    <p:sldId id="305" r:id="rId35"/>
    <p:sldId id="309" r:id="rId36"/>
    <p:sldId id="317" r:id="rId37"/>
    <p:sldId id="318" r:id="rId38"/>
    <p:sldId id="306" r:id="rId39"/>
    <p:sldId id="323" r:id="rId40"/>
    <p:sldId id="261" r:id="rId41"/>
    <p:sldId id="307" r:id="rId4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001" autoAdjust="0"/>
    <p:restoredTop sz="95000" autoAdjust="0"/>
  </p:normalViewPr>
  <p:slideViewPr>
    <p:cSldViewPr snapToGrid="0">
      <p:cViewPr>
        <p:scale>
          <a:sx n="86" d="100"/>
          <a:sy n="86" d="100"/>
        </p:scale>
        <p:origin x="1216" y="328"/>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1CCE33F-4EE1-4BC7-BBE2-B27E2394EC62}" type="datetimeFigureOut">
              <a:rPr lang="en-US" smtClean="0"/>
              <a:t>4/25/2025</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2900CA2-1D81-43CA-8C91-7ED2878AF082}" type="slidenum">
              <a:rPr lang="en-US" smtClean="0"/>
              <a:t>‹#›</a:t>
            </a:fld>
            <a:endParaRPr lang="en-US"/>
          </a:p>
        </p:txBody>
      </p:sp>
    </p:spTree>
    <p:extLst>
      <p:ext uri="{BB962C8B-B14F-4D97-AF65-F5344CB8AC3E}">
        <p14:creationId xmlns:p14="http://schemas.microsoft.com/office/powerpoint/2010/main" val="51515737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B3A6D41-9AD5-4955-B188-DEB3CBA3A17D}" type="datetimeFigureOut">
              <a:rPr lang="en-US" smtClean="0"/>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43FBB6-DFC1-4EDB-8981-79DD7DA695BC}" type="slidenum">
              <a:rPr lang="en-US" smtClean="0"/>
              <a:t>‹#›</a:t>
            </a:fld>
            <a:endParaRPr lang="en-US"/>
          </a:p>
        </p:txBody>
      </p:sp>
    </p:spTree>
    <p:extLst>
      <p:ext uri="{BB962C8B-B14F-4D97-AF65-F5344CB8AC3E}">
        <p14:creationId xmlns:p14="http://schemas.microsoft.com/office/powerpoint/2010/main" val="3051069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3A6D41-9AD5-4955-B188-DEB3CBA3A17D}" type="datetimeFigureOut">
              <a:rPr lang="en-US" smtClean="0"/>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43FBB6-DFC1-4EDB-8981-79DD7DA695BC}" type="slidenum">
              <a:rPr lang="en-US" smtClean="0"/>
              <a:t>‹#›</a:t>
            </a:fld>
            <a:endParaRPr lang="en-US"/>
          </a:p>
        </p:txBody>
      </p:sp>
    </p:spTree>
    <p:extLst>
      <p:ext uri="{BB962C8B-B14F-4D97-AF65-F5344CB8AC3E}">
        <p14:creationId xmlns:p14="http://schemas.microsoft.com/office/powerpoint/2010/main" val="1243807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3A6D41-9AD5-4955-B188-DEB3CBA3A17D}" type="datetimeFigureOut">
              <a:rPr lang="en-US" smtClean="0"/>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43FBB6-DFC1-4EDB-8981-79DD7DA695BC}" type="slidenum">
              <a:rPr lang="en-US" smtClean="0"/>
              <a:t>‹#›</a:t>
            </a:fld>
            <a:endParaRPr lang="en-US"/>
          </a:p>
        </p:txBody>
      </p:sp>
    </p:spTree>
    <p:extLst>
      <p:ext uri="{BB962C8B-B14F-4D97-AF65-F5344CB8AC3E}">
        <p14:creationId xmlns:p14="http://schemas.microsoft.com/office/powerpoint/2010/main" val="3016006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3A6D41-9AD5-4955-B188-DEB3CBA3A17D}" type="datetimeFigureOut">
              <a:rPr lang="en-US" smtClean="0"/>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43FBB6-DFC1-4EDB-8981-79DD7DA695BC}" type="slidenum">
              <a:rPr lang="en-US" smtClean="0"/>
              <a:t>‹#›</a:t>
            </a:fld>
            <a:endParaRPr lang="en-US"/>
          </a:p>
        </p:txBody>
      </p:sp>
    </p:spTree>
    <p:extLst>
      <p:ext uri="{BB962C8B-B14F-4D97-AF65-F5344CB8AC3E}">
        <p14:creationId xmlns:p14="http://schemas.microsoft.com/office/powerpoint/2010/main" val="331308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3A6D41-9AD5-4955-B188-DEB3CBA3A17D}" type="datetimeFigureOut">
              <a:rPr lang="en-US" smtClean="0"/>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43FBB6-DFC1-4EDB-8981-79DD7DA695BC}" type="slidenum">
              <a:rPr lang="en-US" smtClean="0"/>
              <a:t>‹#›</a:t>
            </a:fld>
            <a:endParaRPr lang="en-US"/>
          </a:p>
        </p:txBody>
      </p:sp>
    </p:spTree>
    <p:extLst>
      <p:ext uri="{BB962C8B-B14F-4D97-AF65-F5344CB8AC3E}">
        <p14:creationId xmlns:p14="http://schemas.microsoft.com/office/powerpoint/2010/main" val="209448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3A6D41-9AD5-4955-B188-DEB3CBA3A17D}" type="datetimeFigureOut">
              <a:rPr lang="en-US" smtClean="0"/>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43FBB6-DFC1-4EDB-8981-79DD7DA695BC}" type="slidenum">
              <a:rPr lang="en-US" smtClean="0"/>
              <a:t>‹#›</a:t>
            </a:fld>
            <a:endParaRPr lang="en-US"/>
          </a:p>
        </p:txBody>
      </p:sp>
    </p:spTree>
    <p:extLst>
      <p:ext uri="{BB962C8B-B14F-4D97-AF65-F5344CB8AC3E}">
        <p14:creationId xmlns:p14="http://schemas.microsoft.com/office/powerpoint/2010/main" val="1309287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3A6D41-9AD5-4955-B188-DEB3CBA3A17D}" type="datetimeFigureOut">
              <a:rPr lang="en-US" smtClean="0"/>
              <a:t>4/25/2025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43FBB6-DFC1-4EDB-8981-79DD7DA695BC}" type="slidenum">
              <a:rPr lang="en-US" smtClean="0"/>
              <a:t>‹#›</a:t>
            </a:fld>
            <a:endParaRPr lang="en-US"/>
          </a:p>
        </p:txBody>
      </p:sp>
    </p:spTree>
    <p:extLst>
      <p:ext uri="{BB962C8B-B14F-4D97-AF65-F5344CB8AC3E}">
        <p14:creationId xmlns:p14="http://schemas.microsoft.com/office/powerpoint/2010/main" val="3249285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3A6D41-9AD5-4955-B188-DEB3CBA3A17D}" type="datetimeFigureOut">
              <a:rPr lang="en-US" smtClean="0"/>
              <a:t>4/25/2025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43FBB6-DFC1-4EDB-8981-79DD7DA695BC}" type="slidenum">
              <a:rPr lang="en-US" smtClean="0"/>
              <a:t>‹#›</a:t>
            </a:fld>
            <a:endParaRPr lang="en-US"/>
          </a:p>
        </p:txBody>
      </p:sp>
    </p:spTree>
    <p:extLst>
      <p:ext uri="{BB962C8B-B14F-4D97-AF65-F5344CB8AC3E}">
        <p14:creationId xmlns:p14="http://schemas.microsoft.com/office/powerpoint/2010/main" val="1589740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3A6D41-9AD5-4955-B188-DEB3CBA3A17D}" type="datetimeFigureOut">
              <a:rPr lang="en-US" smtClean="0"/>
              <a:t>4/25/2025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43FBB6-DFC1-4EDB-8981-79DD7DA695BC}" type="slidenum">
              <a:rPr lang="en-US" smtClean="0"/>
              <a:t>‹#›</a:t>
            </a:fld>
            <a:endParaRPr lang="en-US"/>
          </a:p>
        </p:txBody>
      </p:sp>
    </p:spTree>
    <p:extLst>
      <p:ext uri="{BB962C8B-B14F-4D97-AF65-F5344CB8AC3E}">
        <p14:creationId xmlns:p14="http://schemas.microsoft.com/office/powerpoint/2010/main" val="2327618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3A6D41-9AD5-4955-B188-DEB3CBA3A17D}" type="datetimeFigureOut">
              <a:rPr lang="en-US" smtClean="0"/>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43FBB6-DFC1-4EDB-8981-79DD7DA695BC}" type="slidenum">
              <a:rPr lang="en-US" smtClean="0"/>
              <a:t>‹#›</a:t>
            </a:fld>
            <a:endParaRPr lang="en-US"/>
          </a:p>
        </p:txBody>
      </p:sp>
    </p:spTree>
    <p:extLst>
      <p:ext uri="{BB962C8B-B14F-4D97-AF65-F5344CB8AC3E}">
        <p14:creationId xmlns:p14="http://schemas.microsoft.com/office/powerpoint/2010/main" val="49309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3A6D41-9AD5-4955-B188-DEB3CBA3A17D}" type="datetimeFigureOut">
              <a:rPr lang="en-US" smtClean="0"/>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43FBB6-DFC1-4EDB-8981-79DD7DA695BC}" type="slidenum">
              <a:rPr lang="en-US" smtClean="0"/>
              <a:t>‹#›</a:t>
            </a:fld>
            <a:endParaRPr lang="en-US"/>
          </a:p>
        </p:txBody>
      </p:sp>
    </p:spTree>
    <p:extLst>
      <p:ext uri="{BB962C8B-B14F-4D97-AF65-F5344CB8AC3E}">
        <p14:creationId xmlns:p14="http://schemas.microsoft.com/office/powerpoint/2010/main" val="3409300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A6D41-9AD5-4955-B188-DEB3CBA3A17D}" type="datetimeFigureOut">
              <a:rPr lang="en-US" smtClean="0"/>
              <a:t>4/25/2025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43FBB6-DFC1-4EDB-8981-79DD7DA695BC}" type="slidenum">
              <a:rPr lang="en-US" smtClean="0"/>
              <a:t>‹#›</a:t>
            </a:fld>
            <a:endParaRPr lang="en-US"/>
          </a:p>
        </p:txBody>
      </p:sp>
    </p:spTree>
    <p:extLst>
      <p:ext uri="{BB962C8B-B14F-4D97-AF65-F5344CB8AC3E}">
        <p14:creationId xmlns:p14="http://schemas.microsoft.com/office/powerpoint/2010/main" val="1336930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wmf"/><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3.wmf"/><Relationship Id="rId11" Type="http://schemas.openxmlformats.org/officeDocument/2006/relationships/image" Target="../media/image47.jpeg"/><Relationship Id="rId5" Type="http://schemas.openxmlformats.org/officeDocument/2006/relationships/oleObject" Target="../embeddings/oleObject2.bin"/><Relationship Id="rId10" Type="http://schemas.openxmlformats.org/officeDocument/2006/relationships/image" Target="../media/image46.jpeg"/><Relationship Id="rId4" Type="http://schemas.openxmlformats.org/officeDocument/2006/relationships/image" Target="../media/image42.wmf"/><Relationship Id="rId9"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choosingwisely.org/partner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48283" y="-413644"/>
            <a:ext cx="9144000" cy="2387600"/>
          </a:xfrm>
        </p:spPr>
        <p:txBody>
          <a:bodyPr>
            <a:normAutofit/>
          </a:bodyPr>
          <a:lstStyle/>
          <a:p>
            <a:r>
              <a:rPr lang="en-US" b="1" dirty="0">
                <a:solidFill>
                  <a:schemeClr val="bg1"/>
                </a:solidFill>
              </a:rPr>
              <a:t>Choosing Wisely in Pediatric </a:t>
            </a:r>
            <a:r>
              <a:rPr lang="en-US" b="1" dirty="0" err="1">
                <a:solidFill>
                  <a:schemeClr val="bg1"/>
                </a:solidFill>
              </a:rPr>
              <a:t>Orthopaedics</a:t>
            </a:r>
            <a:endParaRPr lang="en-US" b="1" dirty="0">
              <a:solidFill>
                <a:schemeClr val="bg1"/>
              </a:solidFill>
            </a:endParaRPr>
          </a:p>
        </p:txBody>
      </p:sp>
      <p:sp>
        <p:nvSpPr>
          <p:cNvPr id="3" name="Subtitle 2"/>
          <p:cNvSpPr>
            <a:spLocks noGrp="1"/>
          </p:cNvSpPr>
          <p:nvPr>
            <p:ph type="subTitle" idx="1"/>
          </p:nvPr>
        </p:nvSpPr>
        <p:spPr>
          <a:xfrm>
            <a:off x="1505340" y="4199229"/>
            <a:ext cx="9144000" cy="1655762"/>
          </a:xfrm>
        </p:spPr>
        <p:txBody>
          <a:bodyPr>
            <a:normAutofit fontScale="25000" lnSpcReduction="20000"/>
          </a:bodyPr>
          <a:lstStyle/>
          <a:p>
            <a:r>
              <a:rPr lang="en-US" sz="11200" b="1" dirty="0">
                <a:solidFill>
                  <a:srgbClr val="FFFF00"/>
                </a:solidFill>
              </a:rPr>
              <a:t>UPMC Cole Pediatric Update</a:t>
            </a:r>
          </a:p>
          <a:p>
            <a:r>
              <a:rPr lang="en-US" sz="9600" b="1" dirty="0">
                <a:solidFill>
                  <a:srgbClr val="FFFF00"/>
                </a:solidFill>
              </a:rPr>
              <a:t>  April 2025</a:t>
            </a:r>
          </a:p>
          <a:p>
            <a:r>
              <a:rPr lang="en-US" sz="9600" b="1" dirty="0">
                <a:solidFill>
                  <a:schemeClr val="bg1"/>
                </a:solidFill>
              </a:rPr>
              <a:t>William  Hennrikus MD</a:t>
            </a:r>
          </a:p>
          <a:p>
            <a:r>
              <a:rPr lang="en-US" sz="8000" b="1" dirty="0">
                <a:solidFill>
                  <a:schemeClr val="bg1"/>
                </a:solidFill>
              </a:rPr>
              <a:t>Professor Emeritus</a:t>
            </a:r>
          </a:p>
          <a:p>
            <a:r>
              <a:rPr lang="en-US" sz="8000" b="1" dirty="0">
                <a:solidFill>
                  <a:schemeClr val="bg1"/>
                </a:solidFill>
              </a:rPr>
              <a:t>Distinguished Educator</a:t>
            </a:r>
          </a:p>
          <a:p>
            <a:r>
              <a:rPr lang="en-US" sz="8000" b="1" dirty="0">
                <a:solidFill>
                  <a:schemeClr val="bg1"/>
                </a:solidFill>
              </a:rPr>
              <a:t>Penn State College of Medicine</a:t>
            </a:r>
          </a:p>
          <a:p>
            <a:pPr>
              <a:defRPr/>
            </a:pPr>
            <a:r>
              <a:rPr lang="en-US" altLang="en-US" sz="6400" i="1" dirty="0" err="1">
                <a:solidFill>
                  <a:srgbClr val="FFFF00"/>
                </a:solidFill>
              </a:rPr>
              <a:t>Whennrikus@pennstatehealth.psu.edu</a:t>
            </a:r>
            <a:endParaRPr lang="en-US" altLang="en-US" sz="6400" i="1" dirty="0">
              <a:solidFill>
                <a:srgbClr val="FFFF00"/>
              </a:solidFill>
            </a:endParaRPr>
          </a:p>
          <a:p>
            <a:endParaRPr lang="en-US" dirty="0"/>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330" y="2009497"/>
            <a:ext cx="2688771" cy="21186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 descr="Alumni_front da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61465" y="1886274"/>
            <a:ext cx="2932295" cy="2154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Choosing Wisely – Promoting conversations between providers and patie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7107" y="2132608"/>
            <a:ext cx="2606351" cy="171529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2744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1" descr="cid:image001.png@01D450CA.CC664FA0"/>
          <p:cNvPicPr>
            <a:picLocks noChangeAspect="1" noChangeArrowheads="1"/>
          </p:cNvPicPr>
          <p:nvPr/>
        </p:nvPicPr>
        <p:blipFill rotWithShape="1">
          <a:blip r:embed="rId2">
            <a:extLst>
              <a:ext uri="{28A0092B-C50C-407E-A947-70E740481C1C}">
                <a14:useLocalDpi xmlns:a14="http://schemas.microsoft.com/office/drawing/2010/main" val="0"/>
              </a:ext>
            </a:extLst>
          </a:blip>
          <a:srcRect l="13394" t="18129" r="13597" b="17789"/>
          <a:stretch/>
        </p:blipFill>
        <p:spPr bwMode="auto">
          <a:xfrm>
            <a:off x="1681033" y="817558"/>
            <a:ext cx="8245229" cy="54276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00751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134911"/>
            <a:ext cx="10515600" cy="974124"/>
          </a:xfrm>
        </p:spPr>
        <p:txBody>
          <a:bodyPr>
            <a:normAutofit fontScale="90000"/>
          </a:bodyPr>
          <a:lstStyle/>
          <a:p>
            <a:r>
              <a:rPr lang="en-US" b="1" dirty="0">
                <a:solidFill>
                  <a:srgbClr val="FFFF00"/>
                </a:solidFill>
              </a:rPr>
              <a:t>Choosing Wisely --  Pediatric </a:t>
            </a:r>
            <a:r>
              <a:rPr lang="en-US" b="1" dirty="0" err="1">
                <a:solidFill>
                  <a:srgbClr val="FFFF00"/>
                </a:solidFill>
              </a:rPr>
              <a:t>Orthopaedics</a:t>
            </a:r>
            <a:br>
              <a:rPr lang="en-US" b="1" dirty="0">
                <a:solidFill>
                  <a:srgbClr val="FFFF00"/>
                </a:solidFill>
              </a:rPr>
            </a:br>
            <a:r>
              <a:rPr lang="en-US" sz="3600" b="1" dirty="0">
                <a:solidFill>
                  <a:schemeClr val="bg1"/>
                </a:solidFill>
              </a:rPr>
              <a:t>Written by AAP and POSNA 2018</a:t>
            </a:r>
            <a:endParaRPr lang="en-US" b="1" dirty="0">
              <a:solidFill>
                <a:schemeClr val="bg1"/>
              </a:solidFill>
            </a:endParaRPr>
          </a:p>
        </p:txBody>
      </p:sp>
      <p:sp>
        <p:nvSpPr>
          <p:cNvPr id="3" name="Content Placeholder 2"/>
          <p:cNvSpPr>
            <a:spLocks noGrp="1"/>
          </p:cNvSpPr>
          <p:nvPr>
            <p:ph sz="half" idx="1"/>
          </p:nvPr>
        </p:nvSpPr>
        <p:spPr>
          <a:xfrm>
            <a:off x="269823" y="1469036"/>
            <a:ext cx="6041036" cy="5081666"/>
          </a:xfrm>
        </p:spPr>
        <p:txBody>
          <a:bodyPr>
            <a:normAutofit fontScale="92500" lnSpcReduction="10000"/>
          </a:bodyPr>
          <a:lstStyle/>
          <a:p>
            <a:pPr marL="0" indent="0">
              <a:buNone/>
            </a:pPr>
            <a:endParaRPr lang="en-US" b="1" dirty="0">
              <a:solidFill>
                <a:srgbClr val="FFFF00"/>
              </a:solidFill>
            </a:endParaRPr>
          </a:p>
          <a:p>
            <a:r>
              <a:rPr lang="en-US" sz="3200" dirty="0">
                <a:solidFill>
                  <a:srgbClr val="FFFF00"/>
                </a:solidFill>
              </a:rPr>
              <a:t>Examine the hips! AP and Frog Pelvis x-ray—if any suggestion of SCFE</a:t>
            </a:r>
          </a:p>
          <a:p>
            <a:r>
              <a:rPr lang="en-US" sz="3200" dirty="0">
                <a:solidFill>
                  <a:srgbClr val="FFFF00"/>
                </a:solidFill>
              </a:rPr>
              <a:t>FFF no symptoms—no </a:t>
            </a:r>
            <a:r>
              <a:rPr lang="en-US" sz="3200" dirty="0" err="1">
                <a:solidFill>
                  <a:srgbClr val="FFFF00"/>
                </a:solidFill>
              </a:rPr>
              <a:t>ortho</a:t>
            </a:r>
            <a:r>
              <a:rPr lang="en-US" sz="3200" dirty="0">
                <a:solidFill>
                  <a:srgbClr val="FFFF00"/>
                </a:solidFill>
              </a:rPr>
              <a:t> visit</a:t>
            </a:r>
          </a:p>
          <a:p>
            <a:r>
              <a:rPr lang="en-US" sz="3200" dirty="0">
                <a:solidFill>
                  <a:srgbClr val="FFFF00"/>
                </a:solidFill>
              </a:rPr>
              <a:t>&lt; 8 </a:t>
            </a:r>
            <a:r>
              <a:rPr lang="en-US" sz="3200" dirty="0" err="1">
                <a:solidFill>
                  <a:srgbClr val="FFFF00"/>
                </a:solidFill>
              </a:rPr>
              <a:t>yo</a:t>
            </a:r>
            <a:r>
              <a:rPr lang="en-US" sz="3200" dirty="0">
                <a:solidFill>
                  <a:srgbClr val="FFFF00"/>
                </a:solidFill>
              </a:rPr>
              <a:t> with in-toeing—no </a:t>
            </a:r>
            <a:r>
              <a:rPr lang="en-US" sz="3200" dirty="0" err="1">
                <a:solidFill>
                  <a:srgbClr val="FFFF00"/>
                </a:solidFill>
              </a:rPr>
              <a:t>ortho</a:t>
            </a:r>
            <a:r>
              <a:rPr lang="en-US" sz="3200" dirty="0">
                <a:solidFill>
                  <a:srgbClr val="FFFF00"/>
                </a:solidFill>
              </a:rPr>
              <a:t> visit</a:t>
            </a:r>
          </a:p>
          <a:p>
            <a:r>
              <a:rPr lang="en-US" sz="3200" dirty="0">
                <a:solidFill>
                  <a:srgbClr val="FFFF00"/>
                </a:solidFill>
              </a:rPr>
              <a:t>Infant with no risk factors and a stable PE—no ultrasound</a:t>
            </a:r>
          </a:p>
          <a:p>
            <a:r>
              <a:rPr lang="en-US" sz="3200" dirty="0">
                <a:solidFill>
                  <a:srgbClr val="FFFF00"/>
                </a:solidFill>
              </a:rPr>
              <a:t>Exam and X-ray first –MRI last</a:t>
            </a:r>
          </a:p>
          <a:p>
            <a:r>
              <a:rPr lang="en-US" sz="3200" dirty="0">
                <a:solidFill>
                  <a:srgbClr val="FFFF00"/>
                </a:solidFill>
              </a:rPr>
              <a:t>No follow up x-rays for buckle fractures</a:t>
            </a:r>
          </a:p>
          <a:p>
            <a:endParaRPr lang="en-US" dirty="0">
              <a:solidFill>
                <a:schemeClr val="bg1"/>
              </a:solidFill>
            </a:endParaRPr>
          </a:p>
          <a:p>
            <a:endParaRPr lang="en-US" dirty="0">
              <a:solidFill>
                <a:schemeClr val="bg1"/>
              </a:solidFill>
            </a:endParaRPr>
          </a:p>
        </p:txBody>
      </p:sp>
      <p:sp>
        <p:nvSpPr>
          <p:cNvPr id="4" name="Content Placeholder 3"/>
          <p:cNvSpPr>
            <a:spLocks noGrp="1"/>
          </p:cNvSpPr>
          <p:nvPr>
            <p:ph sz="half" idx="2"/>
          </p:nvPr>
        </p:nvSpPr>
        <p:spPr/>
        <p:txBody>
          <a:bodyPr>
            <a:normAutofit fontScale="92500" lnSpcReduction="10000"/>
          </a:bodyPr>
          <a:lstStyle/>
          <a:p>
            <a:endParaRPr lang="en-US" dirty="0"/>
          </a:p>
        </p:txBody>
      </p:sp>
      <p:pic>
        <p:nvPicPr>
          <p:cNvPr id="7" name="Picture 6" descr="Choosing Wisely – Promoting conversations between providers and patients">
            <a:extLst>
              <a:ext uri="{FF2B5EF4-FFF2-40B4-BE49-F238E27FC236}">
                <a16:creationId xmlns:a16="http://schemas.microsoft.com/office/drawing/2014/main" id="{F5AE40C5-B88F-FE1F-C15D-49E5078AE0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1072" y="2253622"/>
            <a:ext cx="5311105" cy="34953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11520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bg1"/>
                </a:solidFill>
              </a:rPr>
              <a:t>Pediatric </a:t>
            </a:r>
            <a:r>
              <a:rPr lang="en-US" b="1" dirty="0" err="1">
                <a:solidFill>
                  <a:schemeClr val="bg1"/>
                </a:solidFill>
              </a:rPr>
              <a:t>Orthopaedics</a:t>
            </a:r>
            <a:r>
              <a:rPr lang="en-US" b="1" dirty="0">
                <a:solidFill>
                  <a:schemeClr val="bg1"/>
                </a:solidFill>
              </a:rPr>
              <a:t>: Choosing Wisely </a:t>
            </a:r>
            <a:br>
              <a:rPr lang="en-US" b="1" dirty="0">
                <a:solidFill>
                  <a:schemeClr val="bg1"/>
                </a:solidFill>
              </a:rPr>
            </a:br>
            <a:r>
              <a:rPr lang="en-US" sz="3600" dirty="0">
                <a:solidFill>
                  <a:srgbClr val="FFFF00"/>
                </a:solidFill>
              </a:rPr>
              <a:t> 6 things that physicians and patients should question</a:t>
            </a:r>
          </a:p>
        </p:txBody>
      </p:sp>
      <p:sp>
        <p:nvSpPr>
          <p:cNvPr id="3" name="Content Placeholder 2"/>
          <p:cNvSpPr>
            <a:spLocks noGrp="1"/>
          </p:cNvSpPr>
          <p:nvPr>
            <p:ph idx="1"/>
          </p:nvPr>
        </p:nvSpPr>
        <p:spPr/>
        <p:txBody>
          <a:bodyPr/>
          <a:lstStyle/>
          <a:p>
            <a:pPr marL="0" indent="0">
              <a:buNone/>
            </a:pPr>
            <a:r>
              <a:rPr lang="en-US" b="1" dirty="0">
                <a:solidFill>
                  <a:schemeClr val="bg1"/>
                </a:solidFill>
              </a:rPr>
              <a:t># 1</a:t>
            </a:r>
          </a:p>
          <a:p>
            <a:pPr marL="0" indent="0">
              <a:buNone/>
            </a:pPr>
            <a:r>
              <a:rPr lang="en-US" b="1" dirty="0">
                <a:solidFill>
                  <a:srgbClr val="FFFF00"/>
                </a:solidFill>
              </a:rPr>
              <a:t>For an adolescent with hip, groin, thigh or knee pain, limp or unilateral out-toeing gait—make sure that both hips are examined for SCFE</a:t>
            </a:r>
          </a:p>
          <a:p>
            <a:pPr marL="0" indent="0">
              <a:buNone/>
            </a:pPr>
            <a:r>
              <a:rPr lang="en-US" b="1" dirty="0">
                <a:solidFill>
                  <a:schemeClr val="bg1"/>
                </a:solidFill>
              </a:rPr>
              <a:t>AP and Frog radiographs should be obtained</a:t>
            </a:r>
          </a:p>
          <a:p>
            <a:pPr marL="0" indent="0">
              <a:buNone/>
            </a:pPr>
            <a:endParaRPr lang="en-US" dirty="0">
              <a:solidFill>
                <a:schemeClr val="bg1"/>
              </a:solidFill>
            </a:endParaRPr>
          </a:p>
          <a:p>
            <a:pPr marL="0" indent="0">
              <a:buNone/>
            </a:pPr>
            <a:r>
              <a:rPr lang="en-US" dirty="0">
                <a:solidFill>
                  <a:srgbClr val="FFFF00"/>
                </a:solidFill>
              </a:rPr>
              <a:t>Explanation: </a:t>
            </a:r>
            <a:r>
              <a:rPr lang="en-US" dirty="0">
                <a:solidFill>
                  <a:schemeClr val="bg1"/>
                </a:solidFill>
              </a:rPr>
              <a:t>SCFE often presents with insidious onset and vague hip and or knee pain with associated alterations in gait. It is important to detect SCFE early before large deformity or instability of the hip occurs.</a:t>
            </a:r>
          </a:p>
        </p:txBody>
      </p:sp>
    </p:spTree>
    <p:extLst>
      <p:ext uri="{BB962C8B-B14F-4D97-AF65-F5344CB8AC3E}">
        <p14:creationId xmlns:p14="http://schemas.microsoft.com/office/powerpoint/2010/main" val="3756128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FF00"/>
                </a:solidFill>
                <a:effectLst>
                  <a:outerShdw blurRad="38100" dist="38100" dir="2700000" algn="tl">
                    <a:srgbClr val="C0C0C0"/>
                  </a:outerShdw>
                </a:effectLst>
              </a:rPr>
              <a:t>Case example: 13 </a:t>
            </a:r>
            <a:r>
              <a:rPr lang="en-US" b="1" dirty="0" err="1">
                <a:solidFill>
                  <a:srgbClr val="FFFF00"/>
                </a:solidFill>
                <a:effectLst>
                  <a:outerShdw blurRad="38100" dist="38100" dir="2700000" algn="tl">
                    <a:srgbClr val="C0C0C0"/>
                  </a:outerShdw>
                </a:effectLst>
              </a:rPr>
              <a:t>yo</a:t>
            </a:r>
            <a:r>
              <a:rPr lang="en-US" b="1" dirty="0">
                <a:solidFill>
                  <a:srgbClr val="FFFF00"/>
                </a:solidFill>
                <a:effectLst>
                  <a:outerShdw blurRad="38100" dist="38100" dir="2700000" algn="tl">
                    <a:srgbClr val="C0C0C0"/>
                  </a:outerShdw>
                </a:effectLst>
              </a:rPr>
              <a:t> middle school softball star. Left knee pain 2 months.  Out-toe gait on the left. Knee x-rays neg.</a:t>
            </a:r>
            <a:endParaRPr lang="en-US" dirty="0">
              <a:solidFill>
                <a:srgbClr val="FFFF00"/>
              </a:solidFill>
            </a:endParaRP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514600"/>
            <a:ext cx="27940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4"/>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4724400" y="2743200"/>
            <a:ext cx="334645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descr="C:\Users\whennrikus\Desktop\Knee1.gif"/>
          <p:cNvPicPr>
            <a:picLocks noChangeAspect="1" noChangeArrowheads="1"/>
          </p:cNvPicPr>
          <p:nvPr/>
        </p:nvPicPr>
        <p:blipFill>
          <a:blip r:embed="rId4" cstate="print">
            <a:extLst>
              <a:ext uri="{28A0092B-C50C-407E-A947-70E740481C1C}">
                <a14:useLocalDpi xmlns:a14="http://schemas.microsoft.com/office/drawing/2010/main" val="0"/>
              </a:ext>
            </a:extLst>
          </a:blip>
          <a:srcRect l="16666" t="10284" r="12660" b="9676"/>
          <a:stretch>
            <a:fillRect/>
          </a:stretch>
        </p:blipFill>
        <p:spPr bwMode="auto">
          <a:xfrm>
            <a:off x="9363657" y="1690688"/>
            <a:ext cx="1515836" cy="2272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3" descr="C:\Users\whennrikus\Desktop\Knee2.tif"/>
          <p:cNvPicPr>
            <a:picLocks noChangeAspect="1" noChangeArrowheads="1"/>
          </p:cNvPicPr>
          <p:nvPr/>
        </p:nvPicPr>
        <p:blipFill>
          <a:blip r:embed="rId5" cstate="print">
            <a:extLst>
              <a:ext uri="{28A0092B-C50C-407E-A947-70E740481C1C}">
                <a14:useLocalDpi xmlns:a14="http://schemas.microsoft.com/office/drawing/2010/main" val="0"/>
              </a:ext>
            </a:extLst>
          </a:blip>
          <a:srcRect l="15694" t="13599" r="13527" b="9158"/>
          <a:stretch>
            <a:fillRect/>
          </a:stretch>
        </p:blipFill>
        <p:spPr bwMode="auto">
          <a:xfrm>
            <a:off x="9363657" y="4213921"/>
            <a:ext cx="1515836" cy="2263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38323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noChangeArrowheads="1"/>
          </p:cNvPicPr>
          <p:nvPr/>
        </p:nvPicPr>
        <p:blipFill>
          <a:blip r:embed="rId2">
            <a:lum contrast="6000"/>
            <a:grayscl/>
            <a:extLst>
              <a:ext uri="{28A0092B-C50C-407E-A947-70E740481C1C}">
                <a14:useLocalDpi xmlns:a14="http://schemas.microsoft.com/office/drawing/2010/main" val="0"/>
              </a:ext>
            </a:extLst>
          </a:blip>
          <a:srcRect/>
          <a:stretch>
            <a:fillRect/>
          </a:stretch>
        </p:blipFill>
        <p:spPr bwMode="auto">
          <a:xfrm flipH="1">
            <a:off x="2259562" y="1894114"/>
            <a:ext cx="7004623" cy="4545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11744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FFFF00"/>
                </a:solidFill>
              </a:rPr>
              <a:t>Delay in diagnosis of SCFE</a:t>
            </a:r>
          </a:p>
        </p:txBody>
      </p:sp>
      <p:sp>
        <p:nvSpPr>
          <p:cNvPr id="4" name="Content Placeholder 3"/>
          <p:cNvSpPr>
            <a:spLocks noGrp="1"/>
          </p:cNvSpPr>
          <p:nvPr>
            <p:ph sz="half" idx="1"/>
          </p:nvPr>
        </p:nvSpPr>
        <p:spPr/>
        <p:txBody>
          <a:bodyPr>
            <a:normAutofit fontScale="85000" lnSpcReduction="10000"/>
          </a:bodyPr>
          <a:lstStyle/>
          <a:p>
            <a:r>
              <a:rPr lang="en-US" sz="3500" dirty="0">
                <a:solidFill>
                  <a:schemeClr val="bg1"/>
                </a:solidFill>
              </a:rPr>
              <a:t>Ave delay &gt; 8 weeks</a:t>
            </a:r>
          </a:p>
          <a:p>
            <a:r>
              <a:rPr lang="en-US" sz="3500" dirty="0">
                <a:solidFill>
                  <a:schemeClr val="bg1"/>
                </a:solidFill>
              </a:rPr>
              <a:t>&gt; 20% of patients present without hip pain but with knee pain</a:t>
            </a:r>
          </a:p>
          <a:p>
            <a:r>
              <a:rPr lang="en-US" sz="3500" dirty="0">
                <a:solidFill>
                  <a:schemeClr val="bg1"/>
                </a:solidFill>
              </a:rPr>
              <a:t>Delayed diagnosis leads to more severe slip, AVN, </a:t>
            </a:r>
            <a:r>
              <a:rPr lang="en-US" sz="3500" dirty="0" err="1">
                <a:solidFill>
                  <a:schemeClr val="bg1"/>
                </a:solidFill>
              </a:rPr>
              <a:t>chondrolysis</a:t>
            </a:r>
            <a:r>
              <a:rPr lang="en-US" sz="3500" dirty="0">
                <a:solidFill>
                  <a:schemeClr val="bg1"/>
                </a:solidFill>
              </a:rPr>
              <a:t>, arthritis</a:t>
            </a:r>
          </a:p>
          <a:p>
            <a:r>
              <a:rPr lang="en-US" sz="3500" dirty="0">
                <a:solidFill>
                  <a:schemeClr val="bg1"/>
                </a:solidFill>
              </a:rPr>
              <a:t>No improvement in early diagnosis during the past 25 years</a:t>
            </a:r>
          </a:p>
        </p:txBody>
      </p:sp>
      <p:sp>
        <p:nvSpPr>
          <p:cNvPr id="5" name="Content Placeholder 4"/>
          <p:cNvSpPr>
            <a:spLocks noGrp="1"/>
          </p:cNvSpPr>
          <p:nvPr>
            <p:ph sz="half" idx="2"/>
          </p:nvPr>
        </p:nvSpPr>
        <p:spPr/>
        <p:txBody>
          <a:bodyPr>
            <a:normAutofit fontScale="85000" lnSpcReduction="10000"/>
          </a:bodyPr>
          <a:lstStyle/>
          <a:p>
            <a:r>
              <a:rPr lang="en-US" dirty="0" err="1">
                <a:solidFill>
                  <a:srgbClr val="FFFF00"/>
                </a:solidFill>
              </a:rPr>
              <a:t>Ledwith</a:t>
            </a:r>
            <a:r>
              <a:rPr lang="en-US" dirty="0">
                <a:solidFill>
                  <a:srgbClr val="FFFF00"/>
                </a:solidFill>
              </a:rPr>
              <a:t> C, Fleisher G. Pediatrics 1992</a:t>
            </a:r>
          </a:p>
          <a:p>
            <a:r>
              <a:rPr lang="en-US" dirty="0" err="1">
                <a:solidFill>
                  <a:srgbClr val="FFFF00"/>
                </a:solidFill>
              </a:rPr>
              <a:t>Matava</a:t>
            </a:r>
            <a:r>
              <a:rPr lang="en-US" dirty="0">
                <a:solidFill>
                  <a:srgbClr val="FFFF00"/>
                </a:solidFill>
              </a:rPr>
              <a:t> M, Patton C. JPO 1999</a:t>
            </a:r>
          </a:p>
          <a:p>
            <a:r>
              <a:rPr lang="en-US" dirty="0">
                <a:solidFill>
                  <a:srgbClr val="FFFF00"/>
                </a:solidFill>
              </a:rPr>
              <a:t>Kocher M, Bishop J. Pediatrics 2004</a:t>
            </a:r>
          </a:p>
          <a:p>
            <a:r>
              <a:rPr lang="en-US" dirty="0">
                <a:solidFill>
                  <a:srgbClr val="FFFF00"/>
                </a:solidFill>
              </a:rPr>
              <a:t>Green D, Reynolds R. HSS J 2005</a:t>
            </a:r>
          </a:p>
          <a:p>
            <a:r>
              <a:rPr lang="en-US" dirty="0" err="1">
                <a:solidFill>
                  <a:srgbClr val="FFFF00"/>
                </a:solidFill>
              </a:rPr>
              <a:t>Rahme</a:t>
            </a:r>
            <a:r>
              <a:rPr lang="en-US" dirty="0">
                <a:solidFill>
                  <a:srgbClr val="FFFF00"/>
                </a:solidFill>
              </a:rPr>
              <a:t> D, </a:t>
            </a:r>
            <a:r>
              <a:rPr lang="en-US" dirty="0" err="1">
                <a:solidFill>
                  <a:srgbClr val="FFFF00"/>
                </a:solidFill>
              </a:rPr>
              <a:t>Comley</a:t>
            </a:r>
            <a:r>
              <a:rPr lang="en-US" dirty="0">
                <a:solidFill>
                  <a:srgbClr val="FFFF00"/>
                </a:solidFill>
              </a:rPr>
              <a:t> A. JPOB 2006</a:t>
            </a:r>
          </a:p>
          <a:p>
            <a:r>
              <a:rPr lang="en-US" dirty="0" err="1">
                <a:solidFill>
                  <a:srgbClr val="FFFF00"/>
                </a:solidFill>
              </a:rPr>
              <a:t>Pinkowsky</a:t>
            </a:r>
            <a:r>
              <a:rPr lang="en-US" dirty="0">
                <a:solidFill>
                  <a:srgbClr val="FFFF00"/>
                </a:solidFill>
              </a:rPr>
              <a:t> G, </a:t>
            </a:r>
            <a:r>
              <a:rPr lang="en-US" dirty="0" err="1">
                <a:solidFill>
                  <a:srgbClr val="FFFF00"/>
                </a:solidFill>
              </a:rPr>
              <a:t>Hennrikus</a:t>
            </a:r>
            <a:r>
              <a:rPr lang="en-US" dirty="0">
                <a:solidFill>
                  <a:srgbClr val="FFFF00"/>
                </a:solidFill>
              </a:rPr>
              <a:t> W. J </a:t>
            </a:r>
            <a:r>
              <a:rPr lang="en-US" dirty="0" err="1">
                <a:solidFill>
                  <a:srgbClr val="FFFF00"/>
                </a:solidFill>
              </a:rPr>
              <a:t>Pediatr</a:t>
            </a:r>
            <a:r>
              <a:rPr lang="en-US" dirty="0">
                <a:solidFill>
                  <a:srgbClr val="FFFF00"/>
                </a:solidFill>
              </a:rPr>
              <a:t> 2013</a:t>
            </a:r>
          </a:p>
          <a:p>
            <a:r>
              <a:rPr lang="en-US" dirty="0" err="1">
                <a:solidFill>
                  <a:srgbClr val="FFFF00"/>
                </a:solidFill>
              </a:rPr>
              <a:t>Shur</a:t>
            </a:r>
            <a:r>
              <a:rPr lang="en-US" dirty="0">
                <a:solidFill>
                  <a:srgbClr val="FFFF00"/>
                </a:solidFill>
              </a:rPr>
              <a:t> M, </a:t>
            </a:r>
            <a:r>
              <a:rPr lang="en-US" dirty="0" err="1">
                <a:solidFill>
                  <a:srgbClr val="FFFF00"/>
                </a:solidFill>
              </a:rPr>
              <a:t>Andrs</a:t>
            </a:r>
            <a:r>
              <a:rPr lang="en-US" dirty="0">
                <a:solidFill>
                  <a:srgbClr val="FFFF00"/>
                </a:solidFill>
              </a:rPr>
              <a:t> L J </a:t>
            </a:r>
            <a:r>
              <a:rPr lang="en-US" dirty="0" err="1">
                <a:solidFill>
                  <a:srgbClr val="FFFF00"/>
                </a:solidFill>
              </a:rPr>
              <a:t>Pediatr</a:t>
            </a:r>
            <a:r>
              <a:rPr lang="en-US" dirty="0">
                <a:solidFill>
                  <a:srgbClr val="FFFF00"/>
                </a:solidFill>
              </a:rPr>
              <a:t> 2016</a:t>
            </a:r>
          </a:p>
          <a:p>
            <a:r>
              <a:rPr lang="en-US" dirty="0" err="1">
                <a:solidFill>
                  <a:srgbClr val="FFFF00"/>
                </a:solidFill>
              </a:rPr>
              <a:t>Hosseinzadeh</a:t>
            </a:r>
            <a:r>
              <a:rPr lang="en-US" dirty="0">
                <a:solidFill>
                  <a:srgbClr val="FFFF00"/>
                </a:solidFill>
              </a:rPr>
              <a:t> p, </a:t>
            </a:r>
            <a:r>
              <a:rPr lang="en-US" dirty="0" err="1">
                <a:solidFill>
                  <a:srgbClr val="FFFF00"/>
                </a:solidFill>
              </a:rPr>
              <a:t>Iwinski</a:t>
            </a:r>
            <a:r>
              <a:rPr lang="en-US" dirty="0">
                <a:solidFill>
                  <a:srgbClr val="FFFF00"/>
                </a:solidFill>
              </a:rPr>
              <a:t> H. JPO 2017</a:t>
            </a:r>
          </a:p>
          <a:p>
            <a:r>
              <a:rPr lang="en-US" dirty="0">
                <a:solidFill>
                  <a:srgbClr val="FFFF00"/>
                </a:solidFill>
              </a:rPr>
              <a:t>Lam A, </a:t>
            </a:r>
            <a:r>
              <a:rPr lang="en-US" dirty="0" err="1">
                <a:solidFill>
                  <a:srgbClr val="FFFF00"/>
                </a:solidFill>
              </a:rPr>
              <a:t>Ostuka</a:t>
            </a:r>
            <a:r>
              <a:rPr lang="en-US" dirty="0">
                <a:solidFill>
                  <a:srgbClr val="FFFF00"/>
                </a:solidFill>
              </a:rPr>
              <a:t> N et al. JCO 2018</a:t>
            </a:r>
          </a:p>
        </p:txBody>
      </p:sp>
    </p:spTree>
    <p:extLst>
      <p:ext uri="{BB962C8B-B14F-4D97-AF65-F5344CB8AC3E}">
        <p14:creationId xmlns:p14="http://schemas.microsoft.com/office/powerpoint/2010/main" val="3137360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FF00"/>
                </a:solidFill>
              </a:rPr>
              <a:t>Pediatric </a:t>
            </a:r>
            <a:r>
              <a:rPr lang="en-US" b="1" dirty="0" err="1">
                <a:solidFill>
                  <a:srgbClr val="FFFF00"/>
                </a:solidFill>
              </a:rPr>
              <a:t>Orthopaedics</a:t>
            </a:r>
            <a:r>
              <a:rPr lang="en-US" b="1" dirty="0">
                <a:solidFill>
                  <a:srgbClr val="FFFF00"/>
                </a:solidFill>
              </a:rPr>
              <a:t>: Choosing Wisely </a:t>
            </a:r>
            <a:br>
              <a:rPr lang="en-US" b="1" dirty="0">
                <a:solidFill>
                  <a:srgbClr val="FFFF00"/>
                </a:solidFill>
              </a:rPr>
            </a:br>
            <a:r>
              <a:rPr lang="en-US" sz="3600" dirty="0">
                <a:solidFill>
                  <a:srgbClr val="FFFF00"/>
                </a:solidFill>
              </a:rPr>
              <a:t> 6 things that physicians and patients should question</a:t>
            </a:r>
          </a:p>
        </p:txBody>
      </p:sp>
      <p:sp>
        <p:nvSpPr>
          <p:cNvPr id="3" name="Content Placeholder 2"/>
          <p:cNvSpPr>
            <a:spLocks noGrp="1"/>
          </p:cNvSpPr>
          <p:nvPr>
            <p:ph idx="1"/>
          </p:nvPr>
        </p:nvSpPr>
        <p:spPr/>
        <p:txBody>
          <a:bodyPr/>
          <a:lstStyle/>
          <a:p>
            <a:pPr marL="0" indent="0">
              <a:buNone/>
            </a:pPr>
            <a:r>
              <a:rPr lang="en-US" b="1" dirty="0">
                <a:solidFill>
                  <a:schemeClr val="bg1"/>
                </a:solidFill>
              </a:rPr>
              <a:t># 2</a:t>
            </a:r>
          </a:p>
          <a:p>
            <a:pPr marL="0" indent="0">
              <a:buNone/>
            </a:pPr>
            <a:r>
              <a:rPr lang="en-US" b="1" dirty="0">
                <a:solidFill>
                  <a:srgbClr val="FFFF00"/>
                </a:solidFill>
              </a:rPr>
              <a:t>A child with asymptomatic flat feet does not need to be seen by an </a:t>
            </a:r>
            <a:r>
              <a:rPr lang="en-US" b="1" dirty="0" err="1">
                <a:solidFill>
                  <a:srgbClr val="FFFF00"/>
                </a:solidFill>
              </a:rPr>
              <a:t>orthopaedic</a:t>
            </a:r>
            <a:r>
              <a:rPr lang="en-US" b="1" dirty="0">
                <a:solidFill>
                  <a:srgbClr val="FFFF00"/>
                </a:solidFill>
              </a:rPr>
              <a:t> surgeon</a:t>
            </a:r>
          </a:p>
          <a:p>
            <a:pPr marL="0" indent="0">
              <a:buNone/>
            </a:pPr>
            <a:endParaRPr lang="en-US" dirty="0">
              <a:solidFill>
                <a:schemeClr val="bg1"/>
              </a:solidFill>
            </a:endParaRPr>
          </a:p>
          <a:p>
            <a:pPr marL="0" indent="0">
              <a:buNone/>
            </a:pPr>
            <a:r>
              <a:rPr lang="en-US" dirty="0">
                <a:solidFill>
                  <a:srgbClr val="FFFF00"/>
                </a:solidFill>
              </a:rPr>
              <a:t>Explanation:  </a:t>
            </a:r>
            <a:r>
              <a:rPr lang="en-US" dirty="0">
                <a:solidFill>
                  <a:schemeClr val="bg1"/>
                </a:solidFill>
              </a:rPr>
              <a:t>Flexible flat feet are normal physiologic variants commonly found in children and adults. The use of orthotic devices to provide support for the foot does not aid in the development of the arch.</a:t>
            </a:r>
          </a:p>
        </p:txBody>
      </p:sp>
    </p:spTree>
    <p:extLst>
      <p:ext uri="{BB962C8B-B14F-4D97-AF65-F5344CB8AC3E}">
        <p14:creationId xmlns:p14="http://schemas.microsoft.com/office/powerpoint/2010/main" val="3101560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Picture 5"/>
          <p:cNvPicPr>
            <a:picLocks noChangeAspect="1"/>
          </p:cNvPicPr>
          <p:nvPr/>
        </p:nvPicPr>
        <p:blipFill>
          <a:blip r:embed="rId2"/>
          <a:stretch>
            <a:fillRect/>
          </a:stretch>
        </p:blipFill>
        <p:spPr>
          <a:xfrm>
            <a:off x="5753877" y="119063"/>
            <a:ext cx="4191000" cy="3143250"/>
          </a:xfrm>
          <a:prstGeom prst="rect">
            <a:avLst/>
          </a:prstGeom>
        </p:spPr>
      </p:pic>
      <p:pic>
        <p:nvPicPr>
          <p:cNvPr id="7" name="Picture 6"/>
          <p:cNvPicPr>
            <a:picLocks noChangeAspect="1"/>
          </p:cNvPicPr>
          <p:nvPr/>
        </p:nvPicPr>
        <p:blipFill>
          <a:blip r:embed="rId3"/>
          <a:stretch>
            <a:fillRect/>
          </a:stretch>
        </p:blipFill>
        <p:spPr>
          <a:xfrm rot="5400000">
            <a:off x="1691433" y="3734274"/>
            <a:ext cx="3288521" cy="2466391"/>
          </a:xfrm>
          <a:prstGeom prst="rect">
            <a:avLst/>
          </a:prstGeom>
        </p:spPr>
      </p:pic>
      <p:pic>
        <p:nvPicPr>
          <p:cNvPr id="8" name="Picture 7"/>
          <p:cNvPicPr>
            <a:picLocks noChangeAspect="1"/>
          </p:cNvPicPr>
          <p:nvPr/>
        </p:nvPicPr>
        <p:blipFill rotWithShape="1">
          <a:blip r:embed="rId4"/>
          <a:srcRect l="12178" r="14446"/>
          <a:stretch/>
        </p:blipFill>
        <p:spPr>
          <a:xfrm>
            <a:off x="1674868" y="211646"/>
            <a:ext cx="2894021" cy="2958084"/>
          </a:xfrm>
          <a:prstGeom prst="rect">
            <a:avLst/>
          </a:prstGeom>
        </p:spPr>
      </p:pic>
      <p:pic>
        <p:nvPicPr>
          <p:cNvPr id="9" name="Picture 8" descr="C:\Users\William\Pictures\2011-04-24 April 2011 Ortho Pictures\April 2011 Ortho Pictures 039.JPG"/>
          <p:cNvPicPr>
            <a:picLocks noChangeAspect="1" noChangeArrowheads="1"/>
          </p:cNvPicPr>
          <p:nvPr/>
        </p:nvPicPr>
        <p:blipFill rotWithShape="1">
          <a:blip r:embed="rId5" cstate="print"/>
          <a:srcRect l="28947" r="16319" b="23197"/>
          <a:stretch/>
        </p:blipFill>
        <p:spPr bwMode="auto">
          <a:xfrm>
            <a:off x="6058677" y="3508375"/>
            <a:ext cx="2860254" cy="3010113"/>
          </a:xfrm>
          <a:prstGeom prst="rect">
            <a:avLst/>
          </a:prstGeom>
          <a:noFill/>
        </p:spPr>
      </p:pic>
      <p:pic>
        <p:nvPicPr>
          <p:cNvPr id="10" name="Picture 9" descr="C:\Users\William\Pictures\2011-04-24 April 2011 Ortho Pictures\April 2011 Ortho Pictures 037.JPG"/>
          <p:cNvPicPr>
            <a:picLocks noChangeAspect="1" noChangeArrowheads="1"/>
          </p:cNvPicPr>
          <p:nvPr/>
        </p:nvPicPr>
        <p:blipFill>
          <a:blip r:embed="rId6" cstate="print"/>
          <a:srcRect/>
          <a:stretch>
            <a:fillRect/>
          </a:stretch>
        </p:blipFill>
        <p:spPr bwMode="auto">
          <a:xfrm>
            <a:off x="9526912" y="4265032"/>
            <a:ext cx="2206948" cy="1655211"/>
          </a:xfrm>
          <a:prstGeom prst="rect">
            <a:avLst/>
          </a:prstGeom>
          <a:noFill/>
        </p:spPr>
      </p:pic>
    </p:spTree>
    <p:extLst>
      <p:ext uri="{BB962C8B-B14F-4D97-AF65-F5344CB8AC3E}">
        <p14:creationId xmlns:p14="http://schemas.microsoft.com/office/powerpoint/2010/main" val="809684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Flexible flat feet in children</a:t>
            </a:r>
          </a:p>
        </p:txBody>
      </p:sp>
      <p:sp>
        <p:nvSpPr>
          <p:cNvPr id="3" name="Content Placeholder 2"/>
          <p:cNvSpPr>
            <a:spLocks noGrp="1"/>
          </p:cNvSpPr>
          <p:nvPr>
            <p:ph sz="half" idx="1"/>
          </p:nvPr>
        </p:nvSpPr>
        <p:spPr/>
        <p:txBody>
          <a:bodyPr>
            <a:normAutofit fontScale="92500" lnSpcReduction="10000"/>
          </a:bodyPr>
          <a:lstStyle/>
          <a:p>
            <a:r>
              <a:rPr lang="en-US" dirty="0">
                <a:solidFill>
                  <a:schemeClr val="bg1"/>
                </a:solidFill>
              </a:rPr>
              <a:t>45 % of pre-school children, 15 % of adolescents</a:t>
            </a:r>
          </a:p>
          <a:p>
            <a:r>
              <a:rPr lang="en-US" dirty="0">
                <a:solidFill>
                  <a:schemeClr val="bg1"/>
                </a:solidFill>
              </a:rPr>
              <a:t>Joint hypermobility</a:t>
            </a:r>
          </a:p>
          <a:p>
            <a:r>
              <a:rPr lang="en-US" dirty="0">
                <a:solidFill>
                  <a:schemeClr val="bg1"/>
                </a:solidFill>
              </a:rPr>
              <a:t>Many excessive and expensive treatments</a:t>
            </a:r>
          </a:p>
          <a:p>
            <a:r>
              <a:rPr lang="en-US" dirty="0">
                <a:solidFill>
                  <a:schemeClr val="bg1"/>
                </a:solidFill>
              </a:rPr>
              <a:t>Customized inserts-</a:t>
            </a:r>
            <a:r>
              <a:rPr lang="en-US" b="1" dirty="0">
                <a:solidFill>
                  <a:schemeClr val="bg1"/>
                </a:solidFill>
              </a:rPr>
              <a:t>-no</a:t>
            </a:r>
          </a:p>
          <a:p>
            <a:r>
              <a:rPr lang="en-US" dirty="0">
                <a:solidFill>
                  <a:schemeClr val="bg1"/>
                </a:solidFill>
              </a:rPr>
              <a:t>Corrective shoes—</a:t>
            </a:r>
            <a:r>
              <a:rPr lang="en-US" b="1" dirty="0">
                <a:solidFill>
                  <a:schemeClr val="bg1"/>
                </a:solidFill>
              </a:rPr>
              <a:t>no</a:t>
            </a:r>
          </a:p>
          <a:p>
            <a:r>
              <a:rPr lang="en-US" dirty="0">
                <a:solidFill>
                  <a:schemeClr val="bg1"/>
                </a:solidFill>
              </a:rPr>
              <a:t>Surgery—</a:t>
            </a:r>
            <a:r>
              <a:rPr lang="en-US" b="1" dirty="0">
                <a:solidFill>
                  <a:schemeClr val="bg1"/>
                </a:solidFill>
              </a:rPr>
              <a:t>no</a:t>
            </a:r>
          </a:p>
          <a:p>
            <a:r>
              <a:rPr lang="en-US" dirty="0">
                <a:solidFill>
                  <a:schemeClr val="bg1"/>
                </a:solidFill>
              </a:rPr>
              <a:t>Soft OTC inserts, home exercises—no harm</a:t>
            </a:r>
          </a:p>
          <a:p>
            <a:endParaRPr lang="en-US" dirty="0"/>
          </a:p>
        </p:txBody>
      </p:sp>
      <p:sp>
        <p:nvSpPr>
          <p:cNvPr id="4" name="Content Placeholder 3"/>
          <p:cNvSpPr>
            <a:spLocks noGrp="1"/>
          </p:cNvSpPr>
          <p:nvPr>
            <p:ph sz="half" idx="2"/>
          </p:nvPr>
        </p:nvSpPr>
        <p:spPr/>
        <p:txBody>
          <a:bodyPr>
            <a:normAutofit fontScale="92500" lnSpcReduction="10000"/>
          </a:bodyPr>
          <a:lstStyle/>
          <a:p>
            <a:r>
              <a:rPr lang="en-US" dirty="0">
                <a:solidFill>
                  <a:srgbClr val="FFFF00"/>
                </a:solidFill>
              </a:rPr>
              <a:t>Wenger D, Mauldin D. JBJS 1989</a:t>
            </a:r>
          </a:p>
          <a:p>
            <a:r>
              <a:rPr lang="en-US" dirty="0">
                <a:solidFill>
                  <a:srgbClr val="FFFF00"/>
                </a:solidFill>
              </a:rPr>
              <a:t>Garcia-Rodriquez A. Pediatrics 1999</a:t>
            </a:r>
          </a:p>
          <a:p>
            <a:r>
              <a:rPr lang="en-US" dirty="0">
                <a:solidFill>
                  <a:srgbClr val="FFFF00"/>
                </a:solidFill>
              </a:rPr>
              <a:t>Pfeiffer M, </a:t>
            </a:r>
            <a:r>
              <a:rPr lang="en-US" dirty="0" err="1">
                <a:solidFill>
                  <a:srgbClr val="FFFF00"/>
                </a:solidFill>
              </a:rPr>
              <a:t>Kotz</a:t>
            </a:r>
            <a:r>
              <a:rPr lang="en-US" dirty="0">
                <a:solidFill>
                  <a:srgbClr val="FFFF00"/>
                </a:solidFill>
              </a:rPr>
              <a:t> R. Pediatrics 2006</a:t>
            </a:r>
          </a:p>
          <a:p>
            <a:r>
              <a:rPr lang="en-US" dirty="0">
                <a:solidFill>
                  <a:srgbClr val="FFFF00"/>
                </a:solidFill>
              </a:rPr>
              <a:t>Evans A, Rome K. </a:t>
            </a:r>
            <a:r>
              <a:rPr lang="en-US" dirty="0" err="1">
                <a:solidFill>
                  <a:srgbClr val="FFFF00"/>
                </a:solidFill>
              </a:rPr>
              <a:t>Eur</a:t>
            </a:r>
            <a:r>
              <a:rPr lang="en-US" dirty="0">
                <a:solidFill>
                  <a:srgbClr val="FFFF00"/>
                </a:solidFill>
              </a:rPr>
              <a:t> J Phys </a:t>
            </a:r>
            <a:r>
              <a:rPr lang="en-US" dirty="0" err="1">
                <a:solidFill>
                  <a:srgbClr val="FFFF00"/>
                </a:solidFill>
              </a:rPr>
              <a:t>Reh</a:t>
            </a:r>
            <a:r>
              <a:rPr lang="en-US" dirty="0">
                <a:solidFill>
                  <a:srgbClr val="FFFF00"/>
                </a:solidFill>
              </a:rPr>
              <a:t> Med 2011</a:t>
            </a:r>
          </a:p>
          <a:p>
            <a:r>
              <a:rPr lang="en-US" dirty="0">
                <a:solidFill>
                  <a:srgbClr val="FFFF00"/>
                </a:solidFill>
              </a:rPr>
              <a:t>Bouchard M, </a:t>
            </a:r>
            <a:r>
              <a:rPr lang="en-US" dirty="0" err="1">
                <a:solidFill>
                  <a:srgbClr val="FFFF00"/>
                </a:solidFill>
              </a:rPr>
              <a:t>Mosca</a:t>
            </a:r>
            <a:r>
              <a:rPr lang="en-US" dirty="0">
                <a:solidFill>
                  <a:srgbClr val="FFFF00"/>
                </a:solidFill>
              </a:rPr>
              <a:t> V. JAAOS 2014</a:t>
            </a:r>
          </a:p>
          <a:p>
            <a:r>
              <a:rPr lang="en-US" dirty="0" err="1">
                <a:solidFill>
                  <a:srgbClr val="FFFF00"/>
                </a:solidFill>
              </a:rPr>
              <a:t>Kanath</a:t>
            </a:r>
            <a:r>
              <a:rPr lang="en-US" dirty="0">
                <a:solidFill>
                  <a:srgbClr val="FFFF00"/>
                </a:solidFill>
              </a:rPr>
              <a:t> U, </a:t>
            </a:r>
            <a:r>
              <a:rPr lang="en-US" dirty="0" err="1">
                <a:solidFill>
                  <a:srgbClr val="FFFF00"/>
                </a:solidFill>
              </a:rPr>
              <a:t>Aktas</a:t>
            </a:r>
            <a:r>
              <a:rPr lang="en-US" dirty="0">
                <a:solidFill>
                  <a:srgbClr val="FFFF00"/>
                </a:solidFill>
              </a:rPr>
              <a:t> E. J </a:t>
            </a:r>
            <a:r>
              <a:rPr lang="en-US" dirty="0" err="1">
                <a:solidFill>
                  <a:srgbClr val="FFFF00"/>
                </a:solidFill>
              </a:rPr>
              <a:t>Orthop</a:t>
            </a:r>
            <a:r>
              <a:rPr lang="en-US" dirty="0">
                <a:solidFill>
                  <a:srgbClr val="FFFF00"/>
                </a:solidFill>
              </a:rPr>
              <a:t> </a:t>
            </a:r>
            <a:r>
              <a:rPr lang="en-US" dirty="0" err="1">
                <a:solidFill>
                  <a:srgbClr val="FFFF00"/>
                </a:solidFill>
              </a:rPr>
              <a:t>Sci</a:t>
            </a:r>
            <a:r>
              <a:rPr lang="en-US" dirty="0">
                <a:solidFill>
                  <a:srgbClr val="FFFF00"/>
                </a:solidFill>
              </a:rPr>
              <a:t> 2016</a:t>
            </a:r>
          </a:p>
        </p:txBody>
      </p:sp>
    </p:spTree>
    <p:extLst>
      <p:ext uri="{BB962C8B-B14F-4D97-AF65-F5344CB8AC3E}">
        <p14:creationId xmlns:p14="http://schemas.microsoft.com/office/powerpoint/2010/main" val="87861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a:solidFill>
                  <a:srgbClr val="FFFF00"/>
                </a:solidFill>
              </a:rPr>
              <a:t>When to refer</a:t>
            </a:r>
          </a:p>
        </p:txBody>
      </p:sp>
      <p:sp>
        <p:nvSpPr>
          <p:cNvPr id="3" name="Content Placeholder 2"/>
          <p:cNvSpPr>
            <a:spLocks noGrp="1"/>
          </p:cNvSpPr>
          <p:nvPr>
            <p:ph idx="1"/>
          </p:nvPr>
        </p:nvSpPr>
        <p:spPr/>
        <p:txBody>
          <a:bodyPr>
            <a:normAutofit/>
          </a:bodyPr>
          <a:lstStyle/>
          <a:p>
            <a:r>
              <a:rPr lang="en-US" sz="4400" dirty="0">
                <a:solidFill>
                  <a:schemeClr val="bg1"/>
                </a:solidFill>
              </a:rPr>
              <a:t>Pain</a:t>
            </a:r>
          </a:p>
          <a:p>
            <a:r>
              <a:rPr lang="en-US" sz="4400" dirty="0">
                <a:solidFill>
                  <a:schemeClr val="bg1"/>
                </a:solidFill>
              </a:rPr>
              <a:t>Asymmetry</a:t>
            </a:r>
          </a:p>
          <a:p>
            <a:r>
              <a:rPr lang="en-US" sz="4400" dirty="0">
                <a:solidFill>
                  <a:schemeClr val="bg1"/>
                </a:solidFill>
              </a:rPr>
              <a:t>Stiffness—not flexible</a:t>
            </a:r>
          </a:p>
        </p:txBody>
      </p:sp>
      <p:pic>
        <p:nvPicPr>
          <p:cNvPr id="4" name="Picture 3" descr="TC,post,FF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413172" y="314374"/>
            <a:ext cx="3851274" cy="2752628"/>
          </a:xfrm>
          <a:prstGeom prst="rect">
            <a:avLst/>
          </a:prstGeom>
        </p:spPr>
      </p:pic>
      <p:pic>
        <p:nvPicPr>
          <p:cNvPr id="6" name="Picture 4" descr="TC,post,F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425001" y="3481986"/>
            <a:ext cx="3923890" cy="2829914"/>
          </a:xfrm>
          <a:prstGeom prst="rect">
            <a:avLst/>
          </a:prstGeom>
        </p:spPr>
      </p:pic>
    </p:spTree>
    <p:extLst>
      <p:ext uri="{BB962C8B-B14F-4D97-AF65-F5344CB8AC3E}">
        <p14:creationId xmlns:p14="http://schemas.microsoft.com/office/powerpoint/2010/main" val="33592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6672" y="287625"/>
            <a:ext cx="2626895" cy="1325563"/>
          </a:xfrm>
        </p:spPr>
        <p:txBody>
          <a:bodyPr>
            <a:normAutofit/>
          </a:bodyPr>
          <a:lstStyle/>
          <a:p>
            <a:r>
              <a:rPr lang="en-US" sz="4000" b="1" dirty="0">
                <a:solidFill>
                  <a:schemeClr val="bg1"/>
                </a:solidFill>
              </a:rPr>
              <a:t>Disclosures</a:t>
            </a:r>
            <a:br>
              <a:rPr lang="en-US" sz="4000" b="1" dirty="0">
                <a:solidFill>
                  <a:schemeClr val="bg1"/>
                </a:solidFill>
              </a:rPr>
            </a:br>
            <a:r>
              <a:rPr lang="en-US" sz="4000" b="1" dirty="0">
                <a:solidFill>
                  <a:schemeClr val="bg1"/>
                </a:solidFill>
              </a:rPr>
              <a:t>None</a:t>
            </a:r>
          </a:p>
        </p:txBody>
      </p:sp>
      <p:pic>
        <p:nvPicPr>
          <p:cNvPr id="3" name="Picture 2" descr="http://t0.gstatic.com/images?q=tbn:ANd9GcTfKEp0YFV-T89s2ZlZYVGMxdJxDkXBGofqoe5E_HKJw5hIDp0&amp;t=1&amp;usg=__dCbc_aXjP73SJQzpILRMfGB7b4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0180" y="525235"/>
            <a:ext cx="2600325" cy="17846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6" descr="http://4.bp.blogspot.com/_bEl46CCPtGE/TLS7dFTqbjI/AAAAAAAAAY8/msMjHv4gOlQ/s1600/DSC00307.JPG"/>
          <p:cNvPicPr>
            <a:picLocks noChangeAspect="1" noChangeArrowheads="1"/>
          </p:cNvPicPr>
          <p:nvPr/>
        </p:nvPicPr>
        <p:blipFill>
          <a:blip r:embed="rId3" cstate="print">
            <a:extLst>
              <a:ext uri="{28A0092B-C50C-407E-A947-70E740481C1C}">
                <a14:useLocalDpi xmlns:a14="http://schemas.microsoft.com/office/drawing/2010/main" val="0"/>
              </a:ext>
            </a:extLst>
          </a:blip>
          <a:srcRect l="13115" t="5911" r="29179" b="58621"/>
          <a:stretch>
            <a:fillRect/>
          </a:stretch>
        </p:blipFill>
        <p:spPr bwMode="auto">
          <a:xfrm>
            <a:off x="6898105" y="401208"/>
            <a:ext cx="5062386" cy="2070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6" descr="http://farm4.static.flickr.com/3291/2795103870_236f9418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1547" y="1135481"/>
            <a:ext cx="1565902" cy="1174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84" t="2737" r="11388" b="54823"/>
          <a:stretch/>
        </p:blipFill>
        <p:spPr bwMode="auto">
          <a:xfrm>
            <a:off x="534438" y="2634462"/>
            <a:ext cx="6363667" cy="4117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a:extLst>
              <a:ext uri="{FF2B5EF4-FFF2-40B4-BE49-F238E27FC236}">
                <a16:creationId xmlns:a16="http://schemas.microsoft.com/office/drawing/2014/main" id="{8FB80D2F-7B61-362B-EDAA-19CFA156A71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2810" t="27002" b="41922"/>
          <a:stretch/>
        </p:blipFill>
        <p:spPr bwMode="auto">
          <a:xfrm>
            <a:off x="7769107" y="3241118"/>
            <a:ext cx="3888455" cy="29037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66885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a:solidFill>
                  <a:srgbClr val="FFFF00"/>
                </a:solidFill>
              </a:rPr>
              <a:t>Subtalar joint </a:t>
            </a:r>
            <a:r>
              <a:rPr lang="en-US" sz="4800" b="1" dirty="0" err="1">
                <a:solidFill>
                  <a:srgbClr val="FFFF00"/>
                </a:solidFill>
              </a:rPr>
              <a:t>arthroereisis</a:t>
            </a:r>
            <a:br>
              <a:rPr lang="en-US" b="1" dirty="0">
                <a:solidFill>
                  <a:srgbClr val="FFFF00"/>
                </a:solidFill>
              </a:rPr>
            </a:br>
            <a:r>
              <a:rPr lang="en-US" sz="3600" b="1" u="sng" dirty="0">
                <a:solidFill>
                  <a:schemeClr val="bg1"/>
                </a:solidFill>
              </a:rPr>
              <a:t>Controversial!</a:t>
            </a:r>
            <a:endParaRPr lang="en-US" b="1" u="sng" dirty="0">
              <a:solidFill>
                <a:schemeClr val="bg1"/>
              </a:solidFill>
            </a:endParaRPr>
          </a:p>
        </p:txBody>
      </p:sp>
      <p:sp>
        <p:nvSpPr>
          <p:cNvPr id="3" name="Content Placeholder 2"/>
          <p:cNvSpPr>
            <a:spLocks noGrp="1"/>
          </p:cNvSpPr>
          <p:nvPr>
            <p:ph sz="half" idx="1"/>
          </p:nvPr>
        </p:nvSpPr>
        <p:spPr/>
        <p:txBody>
          <a:bodyPr>
            <a:normAutofit lnSpcReduction="10000"/>
          </a:bodyPr>
          <a:lstStyle/>
          <a:p>
            <a:pPr marL="0" indent="0">
              <a:buNone/>
            </a:pPr>
            <a:r>
              <a:rPr lang="en-US" b="1" dirty="0">
                <a:solidFill>
                  <a:srgbClr val="FFFF00"/>
                </a:solidFill>
              </a:rPr>
              <a:t>Outcomes, effectiveness, safety</a:t>
            </a:r>
          </a:p>
          <a:p>
            <a:r>
              <a:rPr lang="en-US" dirty="0">
                <a:solidFill>
                  <a:schemeClr val="bg1"/>
                </a:solidFill>
              </a:rPr>
              <a:t>Crawford A, Roy D. JBJS 1990</a:t>
            </a:r>
          </a:p>
          <a:p>
            <a:r>
              <a:rPr lang="en-US" dirty="0">
                <a:solidFill>
                  <a:schemeClr val="bg1"/>
                </a:solidFill>
              </a:rPr>
              <a:t>Metcalfe S, Bowling F. Foot Ankle </a:t>
            </a:r>
            <a:r>
              <a:rPr lang="en-US" dirty="0" err="1">
                <a:solidFill>
                  <a:schemeClr val="bg1"/>
                </a:solidFill>
              </a:rPr>
              <a:t>Int</a:t>
            </a:r>
            <a:r>
              <a:rPr lang="en-US" dirty="0">
                <a:solidFill>
                  <a:schemeClr val="bg1"/>
                </a:solidFill>
              </a:rPr>
              <a:t> 2011</a:t>
            </a:r>
          </a:p>
          <a:p>
            <a:r>
              <a:rPr lang="en-US" dirty="0">
                <a:solidFill>
                  <a:schemeClr val="bg1"/>
                </a:solidFill>
              </a:rPr>
              <a:t>Jay R, Din N. Foot Ankle Spec 2013</a:t>
            </a:r>
          </a:p>
          <a:p>
            <a:r>
              <a:rPr lang="en-US" dirty="0" err="1">
                <a:solidFill>
                  <a:schemeClr val="bg1"/>
                </a:solidFill>
              </a:rPr>
              <a:t>Kadhim</a:t>
            </a:r>
            <a:r>
              <a:rPr lang="en-US" dirty="0">
                <a:solidFill>
                  <a:schemeClr val="bg1"/>
                </a:solidFill>
              </a:rPr>
              <a:t> M, Miller F. JPOB 2014</a:t>
            </a:r>
          </a:p>
          <a:p>
            <a:r>
              <a:rPr lang="en-US" dirty="0">
                <a:solidFill>
                  <a:schemeClr val="bg1"/>
                </a:solidFill>
              </a:rPr>
              <a:t>De </a:t>
            </a:r>
            <a:r>
              <a:rPr lang="en-US" dirty="0" err="1">
                <a:solidFill>
                  <a:schemeClr val="bg1"/>
                </a:solidFill>
              </a:rPr>
              <a:t>Pellegrin</a:t>
            </a:r>
            <a:r>
              <a:rPr lang="en-US" dirty="0">
                <a:solidFill>
                  <a:schemeClr val="bg1"/>
                </a:solidFill>
              </a:rPr>
              <a:t> M Wirth T. JCO 2014</a:t>
            </a:r>
          </a:p>
          <a:p>
            <a:r>
              <a:rPr lang="en-US" dirty="0" err="1">
                <a:solidFill>
                  <a:schemeClr val="bg1"/>
                </a:solidFill>
              </a:rPr>
              <a:t>Caravaggi</a:t>
            </a:r>
            <a:r>
              <a:rPr lang="en-US" dirty="0">
                <a:solidFill>
                  <a:schemeClr val="bg1"/>
                </a:solidFill>
              </a:rPr>
              <a:t> P, </a:t>
            </a:r>
            <a:r>
              <a:rPr lang="en-US" dirty="0" err="1">
                <a:solidFill>
                  <a:schemeClr val="bg1"/>
                </a:solidFill>
              </a:rPr>
              <a:t>Berti</a:t>
            </a:r>
            <a:r>
              <a:rPr lang="en-US" dirty="0">
                <a:solidFill>
                  <a:schemeClr val="bg1"/>
                </a:solidFill>
              </a:rPr>
              <a:t> L. Gait Posture 2018</a:t>
            </a:r>
          </a:p>
        </p:txBody>
      </p:sp>
      <p:sp>
        <p:nvSpPr>
          <p:cNvPr id="4" name="Content Placeholder 3"/>
          <p:cNvSpPr>
            <a:spLocks noGrp="1"/>
          </p:cNvSpPr>
          <p:nvPr>
            <p:ph sz="half" idx="2"/>
          </p:nvPr>
        </p:nvSpPr>
        <p:spPr/>
        <p:txBody>
          <a:bodyPr>
            <a:normAutofit lnSpcReduction="10000"/>
          </a:bodyPr>
          <a:lstStyle/>
          <a:p>
            <a:endParaRPr lang="en-US"/>
          </a:p>
        </p:txBody>
      </p:sp>
      <p:pic>
        <p:nvPicPr>
          <p:cNvPr id="5" name="Picture 3" descr="C:\Users\whennrikus.HERSHEYMED\Desktop\FFF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54" r="5052" b="16705"/>
          <a:stretch/>
        </p:blipFill>
        <p:spPr bwMode="auto">
          <a:xfrm>
            <a:off x="6819900" y="2172477"/>
            <a:ext cx="3886200" cy="28483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26320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FF00"/>
                </a:solidFill>
              </a:rPr>
              <a:t>Pediatric </a:t>
            </a:r>
            <a:r>
              <a:rPr lang="en-US" b="1" dirty="0" err="1">
                <a:solidFill>
                  <a:srgbClr val="FFFF00"/>
                </a:solidFill>
              </a:rPr>
              <a:t>Orthopaedics</a:t>
            </a:r>
            <a:r>
              <a:rPr lang="en-US" b="1" dirty="0">
                <a:solidFill>
                  <a:srgbClr val="FFFF00"/>
                </a:solidFill>
              </a:rPr>
              <a:t>: Choosing Wisely </a:t>
            </a:r>
            <a:br>
              <a:rPr lang="en-US" b="1" dirty="0">
                <a:solidFill>
                  <a:srgbClr val="FFFF00"/>
                </a:solidFill>
              </a:rPr>
            </a:br>
            <a:r>
              <a:rPr lang="en-US" sz="3600" dirty="0">
                <a:solidFill>
                  <a:srgbClr val="FFFF00"/>
                </a:solidFill>
              </a:rPr>
              <a:t> 6 things that physicians and patients should question</a:t>
            </a:r>
          </a:p>
        </p:txBody>
      </p:sp>
      <p:sp>
        <p:nvSpPr>
          <p:cNvPr id="3" name="Content Placeholder 2"/>
          <p:cNvSpPr>
            <a:spLocks noGrp="1"/>
          </p:cNvSpPr>
          <p:nvPr>
            <p:ph idx="1"/>
          </p:nvPr>
        </p:nvSpPr>
        <p:spPr/>
        <p:txBody>
          <a:bodyPr/>
          <a:lstStyle/>
          <a:p>
            <a:pPr marL="0" indent="0">
              <a:buNone/>
            </a:pPr>
            <a:r>
              <a:rPr lang="en-US" b="1" dirty="0">
                <a:solidFill>
                  <a:schemeClr val="bg1"/>
                </a:solidFill>
              </a:rPr>
              <a:t># 3</a:t>
            </a:r>
          </a:p>
          <a:p>
            <a:pPr marL="0" indent="0">
              <a:buNone/>
            </a:pPr>
            <a:r>
              <a:rPr lang="en-US" b="1" dirty="0">
                <a:solidFill>
                  <a:srgbClr val="FFFF00"/>
                </a:solidFill>
              </a:rPr>
              <a:t>A child less than 8 years of age with simple in-toeing gait does not need to be seen by an </a:t>
            </a:r>
            <a:r>
              <a:rPr lang="en-US" b="1" dirty="0" err="1">
                <a:solidFill>
                  <a:srgbClr val="FFFF00"/>
                </a:solidFill>
              </a:rPr>
              <a:t>orthopaedic</a:t>
            </a:r>
            <a:r>
              <a:rPr lang="en-US" b="1" dirty="0">
                <a:solidFill>
                  <a:srgbClr val="FFFF00"/>
                </a:solidFill>
              </a:rPr>
              <a:t> surgeon</a:t>
            </a:r>
          </a:p>
          <a:p>
            <a:pPr marL="0" indent="0">
              <a:buNone/>
            </a:pPr>
            <a:endParaRPr lang="en-US" dirty="0">
              <a:solidFill>
                <a:schemeClr val="bg1"/>
              </a:solidFill>
            </a:endParaRPr>
          </a:p>
          <a:p>
            <a:pPr marL="0" indent="0">
              <a:buNone/>
            </a:pPr>
            <a:r>
              <a:rPr lang="en-US" dirty="0">
                <a:solidFill>
                  <a:srgbClr val="FFFF00"/>
                </a:solidFill>
              </a:rPr>
              <a:t>Explanation:  </a:t>
            </a:r>
            <a:r>
              <a:rPr lang="en-US" dirty="0">
                <a:solidFill>
                  <a:schemeClr val="bg1"/>
                </a:solidFill>
              </a:rPr>
              <a:t>In-toeing is a physiologic process reflecting ongoing maturation of the skeleton. It is not possible to alter the natural evolution using physical therapy, bracing or shoe inserts.</a:t>
            </a:r>
          </a:p>
        </p:txBody>
      </p:sp>
    </p:spTree>
    <p:extLst>
      <p:ext uri="{BB962C8B-B14F-4D97-AF65-F5344CB8AC3E}">
        <p14:creationId xmlns:p14="http://schemas.microsoft.com/office/powerpoint/2010/main" val="4120414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FFFF00"/>
                </a:solidFill>
              </a:rPr>
              <a:t>In-toeing</a:t>
            </a:r>
          </a:p>
        </p:txBody>
      </p:sp>
      <p:sp>
        <p:nvSpPr>
          <p:cNvPr id="3" name="Content Placeholder 2"/>
          <p:cNvSpPr>
            <a:spLocks noGrp="1"/>
          </p:cNvSpPr>
          <p:nvPr>
            <p:ph sz="half" idx="1"/>
          </p:nvPr>
        </p:nvSpPr>
        <p:spPr/>
        <p:txBody>
          <a:bodyPr/>
          <a:lstStyle/>
          <a:p>
            <a:pPr marL="0" indent="0">
              <a:buNone/>
            </a:pPr>
            <a:r>
              <a:rPr lang="en-US" b="1" dirty="0">
                <a:solidFill>
                  <a:srgbClr val="FFFF00"/>
                </a:solidFill>
              </a:rPr>
              <a:t>Metatarsus </a:t>
            </a:r>
            <a:r>
              <a:rPr lang="en-US" b="1" dirty="0" err="1">
                <a:solidFill>
                  <a:srgbClr val="FFFF00"/>
                </a:solidFill>
              </a:rPr>
              <a:t>adductus</a:t>
            </a:r>
            <a:r>
              <a:rPr lang="en-US" b="1" dirty="0">
                <a:solidFill>
                  <a:srgbClr val="FFFF00"/>
                </a:solidFill>
              </a:rPr>
              <a:t>, </a:t>
            </a:r>
            <a:r>
              <a:rPr lang="en-US" b="1" dirty="0" err="1">
                <a:solidFill>
                  <a:srgbClr val="FFFF00"/>
                </a:solidFill>
              </a:rPr>
              <a:t>tibial</a:t>
            </a:r>
            <a:r>
              <a:rPr lang="en-US" b="1" dirty="0">
                <a:solidFill>
                  <a:srgbClr val="FFFF00"/>
                </a:solidFill>
              </a:rPr>
              <a:t> torsion, femoral torsion</a:t>
            </a:r>
          </a:p>
          <a:p>
            <a:r>
              <a:rPr lang="en-US" dirty="0">
                <a:solidFill>
                  <a:schemeClr val="bg1"/>
                </a:solidFill>
              </a:rPr>
              <a:t>Most are benign and resolve spontaneously</a:t>
            </a:r>
          </a:p>
          <a:p>
            <a:r>
              <a:rPr lang="en-US" dirty="0">
                <a:solidFill>
                  <a:schemeClr val="bg1"/>
                </a:solidFill>
              </a:rPr>
              <a:t>Imaging rarely indicated</a:t>
            </a:r>
          </a:p>
          <a:p>
            <a:r>
              <a:rPr lang="en-US" dirty="0">
                <a:solidFill>
                  <a:schemeClr val="bg1"/>
                </a:solidFill>
              </a:rPr>
              <a:t>Shoe modifications—</a:t>
            </a:r>
            <a:r>
              <a:rPr lang="en-US" b="1" dirty="0">
                <a:solidFill>
                  <a:schemeClr val="bg1"/>
                </a:solidFill>
              </a:rPr>
              <a:t>no</a:t>
            </a:r>
          </a:p>
          <a:p>
            <a:r>
              <a:rPr lang="en-US" dirty="0">
                <a:solidFill>
                  <a:schemeClr val="bg1"/>
                </a:solidFill>
              </a:rPr>
              <a:t>Bracing—</a:t>
            </a:r>
            <a:r>
              <a:rPr lang="en-US" b="1" dirty="0">
                <a:solidFill>
                  <a:schemeClr val="bg1"/>
                </a:solidFill>
              </a:rPr>
              <a:t>no</a:t>
            </a:r>
          </a:p>
          <a:p>
            <a:r>
              <a:rPr lang="en-US" dirty="0">
                <a:solidFill>
                  <a:schemeClr val="bg1"/>
                </a:solidFill>
              </a:rPr>
              <a:t>Osteotomies—</a:t>
            </a:r>
            <a:r>
              <a:rPr lang="en-US" b="1" dirty="0">
                <a:solidFill>
                  <a:schemeClr val="bg1"/>
                </a:solidFill>
              </a:rPr>
              <a:t>rarely needed-- </a:t>
            </a:r>
            <a:r>
              <a:rPr lang="en-US" dirty="0">
                <a:solidFill>
                  <a:schemeClr val="bg1"/>
                </a:solidFill>
              </a:rPr>
              <a:t>after the age of 8</a:t>
            </a:r>
          </a:p>
        </p:txBody>
      </p:sp>
      <p:sp>
        <p:nvSpPr>
          <p:cNvPr id="4" name="Content Placeholder 3"/>
          <p:cNvSpPr>
            <a:spLocks noGrp="1"/>
          </p:cNvSpPr>
          <p:nvPr>
            <p:ph sz="half" idx="2"/>
          </p:nvPr>
        </p:nvSpPr>
        <p:spPr/>
        <p:txBody>
          <a:bodyPr/>
          <a:lstStyle/>
          <a:p>
            <a:r>
              <a:rPr lang="en-US" dirty="0" err="1">
                <a:solidFill>
                  <a:srgbClr val="FFFF00"/>
                </a:solidFill>
              </a:rPr>
              <a:t>Staheli</a:t>
            </a:r>
            <a:r>
              <a:rPr lang="en-US" dirty="0">
                <a:solidFill>
                  <a:srgbClr val="FFFF00"/>
                </a:solidFill>
              </a:rPr>
              <a:t> L  J Fam </a:t>
            </a:r>
            <a:r>
              <a:rPr lang="en-US" dirty="0" err="1">
                <a:solidFill>
                  <a:srgbClr val="FFFF00"/>
                </a:solidFill>
              </a:rPr>
              <a:t>Pract</a:t>
            </a:r>
            <a:r>
              <a:rPr lang="en-US" dirty="0">
                <a:solidFill>
                  <a:srgbClr val="FFFF00"/>
                </a:solidFill>
              </a:rPr>
              <a:t> 1983</a:t>
            </a:r>
          </a:p>
          <a:p>
            <a:r>
              <a:rPr lang="en-US" dirty="0">
                <a:solidFill>
                  <a:srgbClr val="FFFF00"/>
                </a:solidFill>
              </a:rPr>
              <a:t>Lincoln T, </a:t>
            </a:r>
            <a:r>
              <a:rPr lang="en-US" dirty="0" err="1">
                <a:solidFill>
                  <a:srgbClr val="FFFF00"/>
                </a:solidFill>
              </a:rPr>
              <a:t>Suen</a:t>
            </a:r>
            <a:r>
              <a:rPr lang="en-US" dirty="0">
                <a:solidFill>
                  <a:srgbClr val="FFFF00"/>
                </a:solidFill>
              </a:rPr>
              <a:t> P. JAAOS 2003</a:t>
            </a:r>
          </a:p>
          <a:p>
            <a:r>
              <a:rPr lang="en-US" dirty="0">
                <a:solidFill>
                  <a:srgbClr val="FFFF00"/>
                </a:solidFill>
              </a:rPr>
              <a:t>Hsu E, </a:t>
            </a:r>
            <a:r>
              <a:rPr lang="en-US" dirty="0" err="1">
                <a:solidFill>
                  <a:srgbClr val="FFFF00"/>
                </a:solidFill>
              </a:rPr>
              <a:t>Schwend</a:t>
            </a:r>
            <a:r>
              <a:rPr lang="en-US" dirty="0">
                <a:solidFill>
                  <a:srgbClr val="FFFF00"/>
                </a:solidFill>
              </a:rPr>
              <a:t> R. JPO 2012</a:t>
            </a:r>
          </a:p>
          <a:p>
            <a:r>
              <a:rPr lang="en-US" dirty="0" err="1">
                <a:solidFill>
                  <a:srgbClr val="FFFF00"/>
                </a:solidFill>
              </a:rPr>
              <a:t>Davids</a:t>
            </a:r>
            <a:r>
              <a:rPr lang="en-US" dirty="0">
                <a:solidFill>
                  <a:srgbClr val="FFFF00"/>
                </a:solidFill>
              </a:rPr>
              <a:t> J, Hardin J. JPO 2014</a:t>
            </a:r>
          </a:p>
          <a:p>
            <a:r>
              <a:rPr lang="en-US" dirty="0" err="1">
                <a:solidFill>
                  <a:srgbClr val="FFFF00"/>
                </a:solidFill>
              </a:rPr>
              <a:t>Sielatycki</a:t>
            </a:r>
            <a:r>
              <a:rPr lang="en-US" dirty="0">
                <a:solidFill>
                  <a:srgbClr val="FFFF00"/>
                </a:solidFill>
              </a:rPr>
              <a:t> J, </a:t>
            </a:r>
            <a:r>
              <a:rPr lang="en-US" dirty="0" err="1">
                <a:solidFill>
                  <a:srgbClr val="FFFF00"/>
                </a:solidFill>
              </a:rPr>
              <a:t>Hennrikus</a:t>
            </a:r>
            <a:r>
              <a:rPr lang="en-US" dirty="0">
                <a:solidFill>
                  <a:srgbClr val="FFFF00"/>
                </a:solidFill>
              </a:rPr>
              <a:t> W. J </a:t>
            </a:r>
            <a:r>
              <a:rPr lang="en-US" dirty="0" err="1">
                <a:solidFill>
                  <a:srgbClr val="FFFF00"/>
                </a:solidFill>
              </a:rPr>
              <a:t>Pediatr</a:t>
            </a:r>
            <a:r>
              <a:rPr lang="en-US" dirty="0">
                <a:solidFill>
                  <a:srgbClr val="FFFF00"/>
                </a:solidFill>
              </a:rPr>
              <a:t>  2016</a:t>
            </a:r>
          </a:p>
          <a:p>
            <a:r>
              <a:rPr lang="en-US" dirty="0" err="1">
                <a:solidFill>
                  <a:srgbClr val="FFFF00"/>
                </a:solidFill>
              </a:rPr>
              <a:t>Faulks</a:t>
            </a:r>
            <a:r>
              <a:rPr lang="en-US" dirty="0">
                <a:solidFill>
                  <a:srgbClr val="FFFF00"/>
                </a:solidFill>
              </a:rPr>
              <a:t> S, Brown K. JPO 2017</a:t>
            </a:r>
          </a:p>
          <a:p>
            <a:r>
              <a:rPr lang="en-US" dirty="0" err="1">
                <a:solidFill>
                  <a:srgbClr val="FFFF00"/>
                </a:solidFill>
              </a:rPr>
              <a:t>Rerucha</a:t>
            </a:r>
            <a:r>
              <a:rPr lang="en-US" dirty="0">
                <a:solidFill>
                  <a:srgbClr val="FFFF00"/>
                </a:solidFill>
              </a:rPr>
              <a:t> C, Baird  D. Am Fam Phys 2017</a:t>
            </a:r>
          </a:p>
        </p:txBody>
      </p:sp>
    </p:spTree>
    <p:extLst>
      <p:ext uri="{BB962C8B-B14F-4D97-AF65-F5344CB8AC3E}">
        <p14:creationId xmlns:p14="http://schemas.microsoft.com/office/powerpoint/2010/main" val="3069585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1413" y="185597"/>
            <a:ext cx="2520820" cy="35060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descr="D:\44.jpg"/>
          <p:cNvPicPr>
            <a:picLocks noChangeAspect="1" noChangeArrowheads="1"/>
          </p:cNvPicPr>
          <p:nvPr/>
        </p:nvPicPr>
        <p:blipFill rotWithShape="1">
          <a:blip r:embed="rId3">
            <a:extLst>
              <a:ext uri="{28A0092B-C50C-407E-A947-70E740481C1C}">
                <a14:useLocalDpi xmlns:a14="http://schemas.microsoft.com/office/drawing/2010/main" val="0"/>
              </a:ext>
            </a:extLst>
          </a:blip>
          <a:srcRect l="22800" r="25354"/>
          <a:stretch/>
        </p:blipFill>
        <p:spPr bwMode="auto">
          <a:xfrm flipH="1">
            <a:off x="4129536" y="2827176"/>
            <a:ext cx="2498308" cy="3574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8444" y="281150"/>
            <a:ext cx="2819400" cy="21117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927" y="3691671"/>
            <a:ext cx="2237792" cy="29579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4B7DB888-5597-064C-821C-7A2F4D847CC4}"/>
              </a:ext>
            </a:extLst>
          </p:cNvPr>
          <p:cNvPicPr>
            <a:picLocks noChangeAspect="1"/>
          </p:cNvPicPr>
          <p:nvPr/>
        </p:nvPicPr>
        <p:blipFill>
          <a:blip r:embed="rId6"/>
          <a:stretch>
            <a:fillRect/>
          </a:stretch>
        </p:blipFill>
        <p:spPr>
          <a:xfrm>
            <a:off x="7424055" y="1265675"/>
            <a:ext cx="4154428" cy="4354641"/>
          </a:xfrm>
          <a:prstGeom prst="rect">
            <a:avLst/>
          </a:prstGeom>
        </p:spPr>
      </p:pic>
    </p:spTree>
    <p:extLst>
      <p:ext uri="{BB962C8B-B14F-4D97-AF65-F5344CB8AC3E}">
        <p14:creationId xmlns:p14="http://schemas.microsoft.com/office/powerpoint/2010/main" val="1387930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3549" y="268320"/>
            <a:ext cx="4165082" cy="60102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7" name="Picture 2"/>
          <p:cNvPicPr>
            <a:picLocks noChangeAspect="1" noChangeArrowheads="1"/>
          </p:cNvPicPr>
          <p:nvPr/>
        </p:nvPicPr>
        <p:blipFill>
          <a:blip r:embed="rId3"/>
          <a:srcRect/>
          <a:stretch>
            <a:fillRect/>
          </a:stretch>
        </p:blipFill>
        <p:spPr bwMode="auto">
          <a:xfrm>
            <a:off x="2549330" y="2075384"/>
            <a:ext cx="3400553" cy="2662024"/>
          </a:xfrm>
          <a:prstGeom prst="rect">
            <a:avLst/>
          </a:prstGeom>
          <a:noFill/>
          <a:ln w="9525">
            <a:noFill/>
            <a:miter lim="800000"/>
            <a:headEnd/>
            <a:tailEnd/>
          </a:ln>
        </p:spPr>
      </p:pic>
      <p:pic>
        <p:nvPicPr>
          <p:cNvPr id="8" name="Picture 6" descr="lwf0"/>
          <p:cNvPicPr>
            <a:picLocks noChangeAspect="1" noChangeArrowheads="1"/>
          </p:cNvPicPr>
          <p:nvPr/>
        </p:nvPicPr>
        <p:blipFill>
          <a:blip r:embed="rId4"/>
          <a:srcRect/>
          <a:stretch>
            <a:fillRect/>
          </a:stretch>
        </p:blipFill>
        <p:spPr bwMode="auto">
          <a:xfrm>
            <a:off x="8899984" y="1690688"/>
            <a:ext cx="2890279" cy="4297335"/>
          </a:xfrm>
          <a:prstGeom prst="rect">
            <a:avLst/>
          </a:prstGeom>
          <a:noFill/>
          <a:ln w="9525">
            <a:solidFill>
              <a:srgbClr val="FFFF00"/>
            </a:solidFill>
            <a:miter lim="800000"/>
            <a:headEnd/>
            <a:tailEnd/>
          </a:ln>
        </p:spPr>
      </p:pic>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580" y="454932"/>
            <a:ext cx="193675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94040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596" y="825104"/>
            <a:ext cx="3401966" cy="320882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179" y="825104"/>
            <a:ext cx="6350000" cy="224948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39812" y="3333749"/>
            <a:ext cx="3333750" cy="320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2715" y="4382850"/>
            <a:ext cx="2419350" cy="197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5550" y="4382850"/>
            <a:ext cx="1607691" cy="2151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3498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307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114" y="559635"/>
            <a:ext cx="2569029" cy="3794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3" name="Object 3075"/>
          <p:cNvGraphicFramePr>
            <a:graphicFrameLocks noChangeAspect="1"/>
          </p:cNvGraphicFramePr>
          <p:nvPr>
            <p:extLst>
              <p:ext uri="{D42A27DB-BD31-4B8C-83A1-F6EECF244321}">
                <p14:modId xmlns:p14="http://schemas.microsoft.com/office/powerpoint/2010/main" val="773522755"/>
              </p:ext>
            </p:extLst>
          </p:nvPr>
        </p:nvGraphicFramePr>
        <p:xfrm>
          <a:off x="195166" y="4495022"/>
          <a:ext cx="3046445" cy="2284834"/>
        </p:xfrm>
        <a:graphic>
          <a:graphicData uri="http://schemas.openxmlformats.org/presentationml/2006/ole">
            <mc:AlternateContent xmlns:mc="http://schemas.openxmlformats.org/markup-compatibility/2006">
              <mc:Choice xmlns:v="urn:schemas-microsoft-com:vml" Requires="v">
                <p:oleObj name="Slide" r:id="rId3" imgW="4572000" imgH="3429000" progId="PowerPoint.Slide.8">
                  <p:embed/>
                </p:oleObj>
              </mc:Choice>
              <mc:Fallback>
                <p:oleObj name="Slide" r:id="rId3" imgW="4572000" imgH="3429000"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166" y="4495022"/>
                        <a:ext cx="3046445" cy="2284834"/>
                      </a:xfrm>
                      <a:prstGeom prst="rect">
                        <a:avLst/>
                      </a:prstGeom>
                      <a:noFill/>
                      <a:ln>
                        <a:noFill/>
                      </a:ln>
                      <a:effectLst/>
                    </p:spPr>
                  </p:pic>
                </p:oleObj>
              </mc:Fallback>
            </mc:AlternateContent>
          </a:graphicData>
        </a:graphic>
      </p:graphicFrame>
      <p:graphicFrame>
        <p:nvGraphicFramePr>
          <p:cNvPr id="4" name="Object 3076"/>
          <p:cNvGraphicFramePr>
            <a:graphicFrameLocks noChangeAspect="1"/>
          </p:cNvGraphicFramePr>
          <p:nvPr>
            <p:extLst>
              <p:ext uri="{D42A27DB-BD31-4B8C-83A1-F6EECF244321}">
                <p14:modId xmlns:p14="http://schemas.microsoft.com/office/powerpoint/2010/main" val="3058697168"/>
              </p:ext>
            </p:extLst>
          </p:nvPr>
        </p:nvGraphicFramePr>
        <p:xfrm>
          <a:off x="3462435" y="811958"/>
          <a:ext cx="3150636" cy="2362977"/>
        </p:xfrm>
        <a:graphic>
          <a:graphicData uri="http://schemas.openxmlformats.org/presentationml/2006/ole">
            <mc:AlternateContent xmlns:mc="http://schemas.openxmlformats.org/markup-compatibility/2006">
              <mc:Choice xmlns:v="urn:schemas-microsoft-com:vml" Requires="v">
                <p:oleObj name="Slide" r:id="rId5" imgW="4572000" imgH="3429000" progId="PowerPoint.Slide.8">
                  <p:embed/>
                </p:oleObj>
              </mc:Choice>
              <mc:Fallback>
                <p:oleObj name="Slide" r:id="rId5" imgW="4572000" imgH="3429000" progId="PowerPoint.Slid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2435" y="811958"/>
                        <a:ext cx="3150636" cy="2362977"/>
                      </a:xfrm>
                      <a:prstGeom prst="rect">
                        <a:avLst/>
                      </a:prstGeom>
                      <a:noFill/>
                      <a:ln>
                        <a:noFill/>
                      </a:ln>
                      <a:effectLst/>
                    </p:spPr>
                  </p:pic>
                </p:oleObj>
              </mc:Fallback>
            </mc:AlternateContent>
          </a:graphicData>
        </a:graphic>
      </p:graphicFrame>
      <p:graphicFrame>
        <p:nvGraphicFramePr>
          <p:cNvPr id="5" name="Object 2"/>
          <p:cNvGraphicFramePr>
            <a:graphicFrameLocks noChangeAspect="1"/>
          </p:cNvGraphicFramePr>
          <p:nvPr>
            <p:extLst>
              <p:ext uri="{D42A27DB-BD31-4B8C-83A1-F6EECF244321}">
                <p14:modId xmlns:p14="http://schemas.microsoft.com/office/powerpoint/2010/main" val="3340755182"/>
              </p:ext>
            </p:extLst>
          </p:nvPr>
        </p:nvGraphicFramePr>
        <p:xfrm>
          <a:off x="7136363" y="250372"/>
          <a:ext cx="4648200" cy="3486150"/>
        </p:xfrm>
        <a:graphic>
          <a:graphicData uri="http://schemas.openxmlformats.org/presentationml/2006/ole">
            <mc:AlternateContent xmlns:mc="http://schemas.openxmlformats.org/markup-compatibility/2006">
              <mc:Choice xmlns:v="urn:schemas-microsoft-com:vml" Requires="v">
                <p:oleObj name="Slide" r:id="rId7" imgW="4572000" imgH="3429000" progId="PowerPoint.Slide.8">
                  <p:embed/>
                </p:oleObj>
              </mc:Choice>
              <mc:Fallback>
                <p:oleObj name="Slide" r:id="rId7" imgW="4572000" imgH="3429000" progId="PowerPoint.Slide.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36363" y="250372"/>
                        <a:ext cx="4648200" cy="348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pic>
        <p:nvPicPr>
          <p:cNvPr id="6" name="Picture 4"/>
          <p:cNvPicPr>
            <a:picLocks noChangeAspect="1" noChangeArrowheads="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3979603" y="3559629"/>
            <a:ext cx="182245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36363" y="3842657"/>
            <a:ext cx="1917700" cy="259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Content Placeholder 6" descr="bebax.jpg">
            <a:extLst>
              <a:ext uri="{FF2B5EF4-FFF2-40B4-BE49-F238E27FC236}">
                <a16:creationId xmlns:a16="http://schemas.microsoft.com/office/drawing/2014/main" id="{3B2D53AF-E26C-C04F-B34E-33E940CB2EC1}"/>
              </a:ext>
            </a:extLst>
          </p:cNvPr>
          <p:cNvPicPr>
            <a:picLocks noChangeAspect="1"/>
          </p:cNvPicPr>
          <p:nvPr/>
        </p:nvPicPr>
        <p:blipFill>
          <a:blip r:embed="rId11" cstate="print"/>
          <a:stretch>
            <a:fillRect/>
          </a:stretch>
        </p:blipFill>
        <p:spPr>
          <a:xfrm>
            <a:off x="9474163" y="4129407"/>
            <a:ext cx="2310400" cy="2310400"/>
          </a:xfrm>
          <a:prstGeom prst="rect">
            <a:avLst/>
          </a:prstGeom>
        </p:spPr>
      </p:pic>
    </p:spTree>
    <p:extLst>
      <p:ext uri="{BB962C8B-B14F-4D97-AF65-F5344CB8AC3E}">
        <p14:creationId xmlns:p14="http://schemas.microsoft.com/office/powerpoint/2010/main" val="1855879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114" y="569167"/>
            <a:ext cx="3994842" cy="5878287"/>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4"/>
          <p:cNvPicPr>
            <a:picLocks noChangeAspect="1" noChangeArrowheads="1"/>
          </p:cNvPicPr>
          <p:nvPr/>
        </p:nvPicPr>
        <p:blipFill>
          <a:blip r:embed="rId3">
            <a:lum bright="-6000" contrast="30000"/>
            <a:extLst>
              <a:ext uri="{28A0092B-C50C-407E-A947-70E740481C1C}">
                <a14:useLocalDpi xmlns:a14="http://schemas.microsoft.com/office/drawing/2010/main" val="0"/>
              </a:ext>
            </a:extLst>
          </a:blip>
          <a:srcRect/>
          <a:stretch>
            <a:fillRect/>
          </a:stretch>
        </p:blipFill>
        <p:spPr bwMode="auto">
          <a:xfrm>
            <a:off x="5236878" y="569167"/>
            <a:ext cx="3481873" cy="57087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C:\Users\whennrikus\AppData\Local\Microsoft\Windows\Temporary Internet Files\Content.Outlook\XWSDIUGG\IMG_20171127_15320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988" t="27539" r="11216" b="20290"/>
          <a:stretch/>
        </p:blipFill>
        <p:spPr bwMode="auto">
          <a:xfrm rot="5400000">
            <a:off x="8769584" y="1894605"/>
            <a:ext cx="3288149" cy="30579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56915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solidFill>
                  <a:srgbClr val="FFFF00"/>
                </a:solidFill>
              </a:rPr>
              <a:t>When to refer</a:t>
            </a:r>
          </a:p>
        </p:txBody>
      </p:sp>
      <p:sp>
        <p:nvSpPr>
          <p:cNvPr id="3" name="Content Placeholder 2"/>
          <p:cNvSpPr>
            <a:spLocks noGrp="1"/>
          </p:cNvSpPr>
          <p:nvPr>
            <p:ph sz="half" idx="1"/>
          </p:nvPr>
        </p:nvSpPr>
        <p:spPr/>
        <p:txBody>
          <a:bodyPr>
            <a:normAutofit/>
          </a:bodyPr>
          <a:lstStyle/>
          <a:p>
            <a:r>
              <a:rPr lang="en-US" sz="4400" dirty="0">
                <a:solidFill>
                  <a:schemeClr val="bg1"/>
                </a:solidFill>
              </a:rPr>
              <a:t>Rigid MTA</a:t>
            </a:r>
          </a:p>
          <a:p>
            <a:r>
              <a:rPr lang="en-US" sz="4400" dirty="0">
                <a:solidFill>
                  <a:schemeClr val="bg1"/>
                </a:solidFill>
              </a:rPr>
              <a:t>Pain</a:t>
            </a:r>
          </a:p>
          <a:p>
            <a:r>
              <a:rPr lang="en-US" sz="4400" dirty="0">
                <a:solidFill>
                  <a:schemeClr val="bg1"/>
                </a:solidFill>
              </a:rPr>
              <a:t>Asymmetry</a:t>
            </a:r>
          </a:p>
          <a:p>
            <a:r>
              <a:rPr lang="en-US" sz="4400" dirty="0">
                <a:solidFill>
                  <a:schemeClr val="bg1"/>
                </a:solidFill>
              </a:rPr>
              <a:t>Age &gt; 8 desire surgery</a:t>
            </a:r>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6346"/>
          <a:stretch/>
        </p:blipFill>
        <p:spPr bwMode="auto">
          <a:xfrm>
            <a:off x="6620996" y="1390261"/>
            <a:ext cx="4340010" cy="4044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35854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FF00"/>
                </a:solidFill>
              </a:rPr>
              <a:t>Pediatric </a:t>
            </a:r>
            <a:r>
              <a:rPr lang="en-US" b="1" dirty="0" err="1">
                <a:solidFill>
                  <a:srgbClr val="FFFF00"/>
                </a:solidFill>
              </a:rPr>
              <a:t>Orthopaedics</a:t>
            </a:r>
            <a:r>
              <a:rPr lang="en-US" b="1" dirty="0">
                <a:solidFill>
                  <a:srgbClr val="FFFF00"/>
                </a:solidFill>
              </a:rPr>
              <a:t>: Choosing Wisely </a:t>
            </a:r>
            <a:br>
              <a:rPr lang="en-US" b="1" dirty="0">
                <a:solidFill>
                  <a:srgbClr val="FFFF00"/>
                </a:solidFill>
              </a:rPr>
            </a:br>
            <a:r>
              <a:rPr lang="en-US" sz="3600" b="1" dirty="0">
                <a:solidFill>
                  <a:srgbClr val="FFFF00"/>
                </a:solidFill>
              </a:rPr>
              <a:t>6</a:t>
            </a:r>
            <a:r>
              <a:rPr lang="en-US" sz="3600" dirty="0">
                <a:solidFill>
                  <a:srgbClr val="FFFF00"/>
                </a:solidFill>
              </a:rPr>
              <a:t> things that physicians and patients should question</a:t>
            </a:r>
          </a:p>
        </p:txBody>
      </p:sp>
      <p:sp>
        <p:nvSpPr>
          <p:cNvPr id="3" name="Content Placeholder 2"/>
          <p:cNvSpPr>
            <a:spLocks noGrp="1"/>
          </p:cNvSpPr>
          <p:nvPr>
            <p:ph idx="1"/>
          </p:nvPr>
        </p:nvSpPr>
        <p:spPr/>
        <p:txBody>
          <a:bodyPr/>
          <a:lstStyle/>
          <a:p>
            <a:pPr marL="0" indent="0">
              <a:buNone/>
            </a:pPr>
            <a:r>
              <a:rPr lang="en-US" b="1" dirty="0">
                <a:solidFill>
                  <a:schemeClr val="bg1"/>
                </a:solidFill>
              </a:rPr>
              <a:t># 4</a:t>
            </a:r>
          </a:p>
          <a:p>
            <a:pPr marL="0" indent="0">
              <a:buNone/>
            </a:pPr>
            <a:r>
              <a:rPr lang="en-US" b="1" dirty="0">
                <a:solidFill>
                  <a:srgbClr val="FFFF00"/>
                </a:solidFill>
              </a:rPr>
              <a:t>An infant without risk factors for DDH and who has had a stable clinical hip exam does not need a screening hip ultrasound</a:t>
            </a:r>
          </a:p>
          <a:p>
            <a:pPr marL="0" indent="0">
              <a:buNone/>
            </a:pPr>
            <a:endParaRPr lang="en-US" dirty="0">
              <a:solidFill>
                <a:schemeClr val="bg1"/>
              </a:solidFill>
            </a:endParaRPr>
          </a:p>
          <a:p>
            <a:pPr marL="0" indent="0">
              <a:buNone/>
            </a:pPr>
            <a:r>
              <a:rPr lang="en-US" dirty="0">
                <a:solidFill>
                  <a:srgbClr val="FFFF00"/>
                </a:solidFill>
              </a:rPr>
              <a:t>Explanation</a:t>
            </a:r>
            <a:r>
              <a:rPr lang="en-US" dirty="0">
                <a:solidFill>
                  <a:schemeClr val="bg1"/>
                </a:solidFill>
              </a:rPr>
              <a:t>: Routine use of ultrasound when there is no underlying risk factors for abnormalities from the physical exam is costly, time intensive, and the findings may be misleading to parents and physicians.</a:t>
            </a:r>
          </a:p>
        </p:txBody>
      </p:sp>
    </p:spTree>
    <p:extLst>
      <p:ext uri="{BB962C8B-B14F-4D97-AF65-F5344CB8AC3E}">
        <p14:creationId xmlns:p14="http://schemas.microsoft.com/office/powerpoint/2010/main" val="1447857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solidFill>
                  <a:schemeClr val="bg1"/>
                </a:solidFill>
              </a:rPr>
              <a:t>Learning Objectives</a:t>
            </a:r>
          </a:p>
        </p:txBody>
      </p:sp>
      <p:sp>
        <p:nvSpPr>
          <p:cNvPr id="3" name="Content Placeholder 2"/>
          <p:cNvSpPr>
            <a:spLocks noGrp="1"/>
          </p:cNvSpPr>
          <p:nvPr>
            <p:ph idx="1"/>
          </p:nvPr>
        </p:nvSpPr>
        <p:spPr>
          <a:xfrm>
            <a:off x="831273" y="2740025"/>
            <a:ext cx="10515600" cy="4351338"/>
          </a:xfrm>
        </p:spPr>
        <p:txBody>
          <a:bodyPr>
            <a:normAutofit/>
          </a:bodyPr>
          <a:lstStyle/>
          <a:p>
            <a:r>
              <a:rPr lang="en-US" sz="4000" dirty="0">
                <a:solidFill>
                  <a:srgbClr val="FFFF00"/>
                </a:solidFill>
              </a:rPr>
              <a:t>Describe 6 pediatric </a:t>
            </a:r>
            <a:r>
              <a:rPr lang="en-US" sz="4000" dirty="0" err="1">
                <a:solidFill>
                  <a:srgbClr val="FFFF00"/>
                </a:solidFill>
              </a:rPr>
              <a:t>orthopaedic</a:t>
            </a:r>
            <a:r>
              <a:rPr lang="en-US" sz="4000" dirty="0">
                <a:solidFill>
                  <a:srgbClr val="FFFF00"/>
                </a:solidFill>
              </a:rPr>
              <a:t> musculoskeletal themes that doctors and patients should question in order to improve the care for children</a:t>
            </a:r>
          </a:p>
        </p:txBody>
      </p:sp>
    </p:spTree>
    <p:extLst>
      <p:ext uri="{BB962C8B-B14F-4D97-AF65-F5344CB8AC3E}">
        <p14:creationId xmlns:p14="http://schemas.microsoft.com/office/powerpoint/2010/main" val="5911651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rgbClr val="FFFF00"/>
                </a:solidFill>
              </a:rPr>
              <a:t>Goldberg M. Pediatrics 2000</a:t>
            </a:r>
            <a:br>
              <a:rPr lang="en-US" sz="3600" b="1" dirty="0">
                <a:solidFill>
                  <a:srgbClr val="FFFF00"/>
                </a:solidFill>
              </a:rPr>
            </a:br>
            <a:r>
              <a:rPr lang="en-US" altLang="en-US" sz="3600" b="1" dirty="0">
                <a:solidFill>
                  <a:srgbClr val="FFFF00"/>
                </a:solidFill>
              </a:rPr>
              <a:t>Shaw B, Segal L.  Pediatrics Dec 2016</a:t>
            </a:r>
            <a:br>
              <a:rPr lang="en-US" altLang="en-US" sz="3600" b="1" dirty="0">
                <a:solidFill>
                  <a:srgbClr val="FFFF00"/>
                </a:solidFill>
              </a:rPr>
            </a:br>
            <a:r>
              <a:rPr lang="en-US" altLang="en-US" sz="3600" b="1" dirty="0" err="1">
                <a:solidFill>
                  <a:srgbClr val="FFFF00"/>
                </a:solidFill>
              </a:rPr>
              <a:t>Mulpur</a:t>
            </a:r>
            <a:r>
              <a:rPr lang="en-US" altLang="en-US" sz="3600" b="1" dirty="0">
                <a:solidFill>
                  <a:srgbClr val="FFFF00"/>
                </a:solidFill>
              </a:rPr>
              <a:t> K, Otsuka N, Hennrikus W. et al. JBJS 2015</a:t>
            </a:r>
            <a:endParaRPr lang="en-US" sz="3600" b="1" dirty="0">
              <a:solidFill>
                <a:srgbClr val="FFFF00"/>
              </a:solidFill>
            </a:endParaRPr>
          </a:p>
        </p:txBody>
      </p:sp>
      <p:sp>
        <p:nvSpPr>
          <p:cNvPr id="3" name="Content Placeholder 2"/>
          <p:cNvSpPr>
            <a:spLocks noGrp="1"/>
          </p:cNvSpPr>
          <p:nvPr>
            <p:ph sz="half" idx="1"/>
          </p:nvPr>
        </p:nvSpPr>
        <p:spPr>
          <a:xfrm>
            <a:off x="838200" y="2165581"/>
            <a:ext cx="5181600" cy="4351338"/>
          </a:xfrm>
        </p:spPr>
        <p:txBody>
          <a:bodyPr>
            <a:normAutofit fontScale="70000" lnSpcReduction="20000"/>
          </a:bodyPr>
          <a:lstStyle/>
          <a:p>
            <a:pPr marL="0" indent="0">
              <a:buNone/>
              <a:defRPr/>
            </a:pPr>
            <a:r>
              <a:rPr lang="en-US" sz="4000" b="1" dirty="0">
                <a:solidFill>
                  <a:srgbClr val="FFFF00"/>
                </a:solidFill>
              </a:rPr>
              <a:t>AAP screening recommendations</a:t>
            </a:r>
          </a:p>
          <a:p>
            <a:pPr>
              <a:defRPr/>
            </a:pPr>
            <a:r>
              <a:rPr lang="en-US" b="1" dirty="0">
                <a:solidFill>
                  <a:schemeClr val="bg1"/>
                </a:solidFill>
              </a:rPr>
              <a:t>Screen all newborn hips by </a:t>
            </a:r>
            <a:r>
              <a:rPr lang="en-US" b="1" dirty="0">
                <a:solidFill>
                  <a:srgbClr val="FFFF00"/>
                </a:solidFill>
              </a:rPr>
              <a:t>Physical Exam</a:t>
            </a:r>
          </a:p>
          <a:p>
            <a:pPr>
              <a:defRPr/>
            </a:pPr>
            <a:r>
              <a:rPr lang="en-US" b="1" dirty="0">
                <a:solidFill>
                  <a:schemeClr val="bg1"/>
                </a:solidFill>
              </a:rPr>
              <a:t>Re-examine on a periodic schedule until walking age</a:t>
            </a:r>
          </a:p>
          <a:p>
            <a:pPr>
              <a:defRPr/>
            </a:pPr>
            <a:r>
              <a:rPr lang="en-US" b="1" dirty="0">
                <a:solidFill>
                  <a:schemeClr val="bg1"/>
                </a:solidFill>
              </a:rPr>
              <a:t>Record physical exam findings</a:t>
            </a:r>
          </a:p>
          <a:p>
            <a:pPr>
              <a:defRPr/>
            </a:pPr>
            <a:r>
              <a:rPr lang="en-US" b="1" dirty="0">
                <a:solidFill>
                  <a:schemeClr val="bg1"/>
                </a:solidFill>
              </a:rPr>
              <a:t>Be aware of the changing physical exam findings for DDH</a:t>
            </a:r>
          </a:p>
          <a:p>
            <a:pPr>
              <a:defRPr/>
            </a:pPr>
            <a:r>
              <a:rPr lang="en-US" b="1" dirty="0">
                <a:solidFill>
                  <a:srgbClr val="FFFF00"/>
                </a:solidFill>
              </a:rPr>
              <a:t>If the PE raises suspicion refer to an </a:t>
            </a:r>
            <a:r>
              <a:rPr lang="en-US" b="1" dirty="0" err="1">
                <a:solidFill>
                  <a:srgbClr val="FFFF00"/>
                </a:solidFill>
              </a:rPr>
              <a:t>orthopod</a:t>
            </a:r>
            <a:r>
              <a:rPr lang="en-US" b="1" dirty="0">
                <a:solidFill>
                  <a:srgbClr val="FFFF00"/>
                </a:solidFill>
              </a:rPr>
              <a:t> or perform age appropriate imaging studies—US at 6 weeks or x-ray at 4 months</a:t>
            </a:r>
          </a:p>
          <a:p>
            <a:pPr>
              <a:defRPr/>
            </a:pPr>
            <a:r>
              <a:rPr lang="en-US" b="1" dirty="0">
                <a:solidFill>
                  <a:schemeClr val="bg1"/>
                </a:solidFill>
              </a:rPr>
              <a:t>Understand risk factors for DDH</a:t>
            </a:r>
          </a:p>
          <a:p>
            <a:pPr>
              <a:defRPr/>
            </a:pPr>
            <a:endParaRPr lang="en-US" b="1" dirty="0"/>
          </a:p>
          <a:p>
            <a:endParaRPr lang="en-US" dirty="0"/>
          </a:p>
        </p:txBody>
      </p:sp>
      <p:sp>
        <p:nvSpPr>
          <p:cNvPr id="4" name="Content Placeholder 3"/>
          <p:cNvSpPr>
            <a:spLocks noGrp="1"/>
          </p:cNvSpPr>
          <p:nvPr>
            <p:ph sz="half" idx="2"/>
          </p:nvPr>
        </p:nvSpPr>
        <p:spPr>
          <a:xfrm>
            <a:off x="6172200" y="2165581"/>
            <a:ext cx="5181600" cy="4351338"/>
          </a:xfrm>
        </p:spPr>
        <p:txBody>
          <a:bodyPr>
            <a:normAutofit fontScale="70000" lnSpcReduction="20000"/>
          </a:bodyPr>
          <a:lstStyle/>
          <a:p>
            <a:pPr marL="0" indent="0">
              <a:buNone/>
              <a:defRPr/>
            </a:pPr>
            <a:r>
              <a:rPr lang="en-US" sz="4600" b="1" dirty="0">
                <a:solidFill>
                  <a:srgbClr val="FFFF00"/>
                </a:solidFill>
              </a:rPr>
              <a:t>Ultrasound</a:t>
            </a:r>
          </a:p>
          <a:p>
            <a:pPr>
              <a:defRPr/>
            </a:pPr>
            <a:r>
              <a:rPr lang="en-US" b="1" dirty="0">
                <a:solidFill>
                  <a:schemeClr val="bg1"/>
                </a:solidFill>
              </a:rPr>
              <a:t>Clarifies questionable physical exam findings</a:t>
            </a:r>
          </a:p>
          <a:p>
            <a:pPr>
              <a:defRPr/>
            </a:pPr>
            <a:endParaRPr lang="en-US" b="1" dirty="0">
              <a:solidFill>
                <a:schemeClr val="bg1"/>
              </a:solidFill>
            </a:endParaRPr>
          </a:p>
          <a:p>
            <a:pPr marL="0" indent="0">
              <a:buNone/>
              <a:defRPr/>
            </a:pPr>
            <a:r>
              <a:rPr lang="en-US" b="1" u="sng" dirty="0">
                <a:solidFill>
                  <a:srgbClr val="FFFF00"/>
                </a:solidFill>
              </a:rPr>
              <a:t>Assess high risk infant</a:t>
            </a:r>
            <a:r>
              <a:rPr lang="en-US" b="1" dirty="0">
                <a:solidFill>
                  <a:srgbClr val="FFFF00"/>
                </a:solidFill>
              </a:rPr>
              <a:t>: *</a:t>
            </a:r>
            <a:r>
              <a:rPr lang="en-US" sz="3600" b="1" u="sng" dirty="0">
                <a:solidFill>
                  <a:srgbClr val="FFFF00"/>
                </a:solidFill>
              </a:rPr>
              <a:t>female breech*</a:t>
            </a:r>
          </a:p>
          <a:p>
            <a:pPr>
              <a:defRPr/>
            </a:pPr>
            <a:r>
              <a:rPr lang="en-US" b="1" dirty="0">
                <a:solidFill>
                  <a:schemeClr val="bg1"/>
                </a:solidFill>
              </a:rPr>
              <a:t>This is the risk factor, even when the exam is normal, that the AAP recommends an US or X-ray</a:t>
            </a:r>
          </a:p>
          <a:p>
            <a:pPr>
              <a:defRPr/>
            </a:pPr>
            <a:endParaRPr lang="en-US" b="1" dirty="0">
              <a:solidFill>
                <a:schemeClr val="bg1"/>
              </a:solidFill>
            </a:endParaRPr>
          </a:p>
          <a:p>
            <a:pPr>
              <a:defRPr/>
            </a:pPr>
            <a:r>
              <a:rPr lang="en-US" b="1" dirty="0">
                <a:solidFill>
                  <a:schemeClr val="bg1"/>
                </a:solidFill>
              </a:rPr>
              <a:t>Monitoring DDH as it is treated in infants 4 </a:t>
            </a:r>
            <a:r>
              <a:rPr lang="en-US" b="1" dirty="0" err="1">
                <a:solidFill>
                  <a:schemeClr val="bg1"/>
                </a:solidFill>
              </a:rPr>
              <a:t>mo</a:t>
            </a:r>
            <a:r>
              <a:rPr lang="en-US" b="1" dirty="0">
                <a:solidFill>
                  <a:schemeClr val="bg1"/>
                </a:solidFill>
              </a:rPr>
              <a:t> or younger</a:t>
            </a:r>
          </a:p>
          <a:p>
            <a:pPr>
              <a:defRPr/>
            </a:pPr>
            <a:r>
              <a:rPr lang="en-US" b="1" dirty="0">
                <a:solidFill>
                  <a:schemeClr val="bg1"/>
                </a:solidFill>
              </a:rPr>
              <a:t>Selective use of ultrasound recommended to guide treatment and prevent overtreatment</a:t>
            </a:r>
          </a:p>
          <a:p>
            <a:endParaRPr lang="en-US" dirty="0"/>
          </a:p>
        </p:txBody>
      </p:sp>
    </p:spTree>
    <p:extLst>
      <p:ext uri="{BB962C8B-B14F-4D97-AF65-F5344CB8AC3E}">
        <p14:creationId xmlns:p14="http://schemas.microsoft.com/office/powerpoint/2010/main" val="816480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302" y="312453"/>
            <a:ext cx="10515600" cy="1325563"/>
          </a:xfrm>
        </p:spPr>
        <p:txBody>
          <a:bodyPr>
            <a:noAutofit/>
          </a:bodyPr>
          <a:lstStyle/>
          <a:p>
            <a:r>
              <a:rPr lang="en-US" altLang="en-US" sz="4800" b="1" dirty="0">
                <a:solidFill>
                  <a:srgbClr val="FFFF00"/>
                </a:solidFill>
              </a:rPr>
              <a:t>Why is hip ultrasound </a:t>
            </a:r>
            <a:r>
              <a:rPr lang="en-US" altLang="en-US" sz="4800" b="1" i="1" dirty="0">
                <a:solidFill>
                  <a:srgbClr val="FFFF00"/>
                </a:solidFill>
              </a:rPr>
              <a:t>not </a:t>
            </a:r>
            <a:r>
              <a:rPr lang="en-US" altLang="en-US" sz="4800" b="1" dirty="0">
                <a:solidFill>
                  <a:srgbClr val="FFFF00"/>
                </a:solidFill>
              </a:rPr>
              <a:t>recommended for all newborns</a:t>
            </a:r>
            <a:r>
              <a:rPr lang="en-US" altLang="en-US" sz="4800" b="1" dirty="0"/>
              <a:t>?</a:t>
            </a:r>
            <a:endParaRPr lang="en-US" sz="4800" b="1" dirty="0"/>
          </a:p>
        </p:txBody>
      </p:sp>
      <p:sp>
        <p:nvSpPr>
          <p:cNvPr id="3" name="Content Placeholder 2"/>
          <p:cNvSpPr>
            <a:spLocks noGrp="1"/>
          </p:cNvSpPr>
          <p:nvPr>
            <p:ph sz="half" idx="1"/>
          </p:nvPr>
        </p:nvSpPr>
        <p:spPr>
          <a:xfrm>
            <a:off x="325016" y="2225205"/>
            <a:ext cx="5181600" cy="4351338"/>
          </a:xfrm>
        </p:spPr>
        <p:txBody>
          <a:bodyPr/>
          <a:lstStyle/>
          <a:p>
            <a:r>
              <a:rPr lang="en-US" altLang="en-US" b="1" dirty="0">
                <a:solidFill>
                  <a:schemeClr val="bg1"/>
                </a:solidFill>
              </a:rPr>
              <a:t>Operator dependent</a:t>
            </a:r>
          </a:p>
          <a:p>
            <a:r>
              <a:rPr lang="en-US" altLang="en-US" b="1" dirty="0">
                <a:solidFill>
                  <a:schemeClr val="bg1"/>
                </a:solidFill>
              </a:rPr>
              <a:t>Availability questionable</a:t>
            </a:r>
          </a:p>
          <a:p>
            <a:r>
              <a:rPr lang="en-US" altLang="en-US" b="1" dirty="0">
                <a:solidFill>
                  <a:schemeClr val="bg1"/>
                </a:solidFill>
              </a:rPr>
              <a:t>Increases rate of treatment</a:t>
            </a:r>
          </a:p>
          <a:p>
            <a:r>
              <a:rPr lang="en-US" altLang="en-US" b="1" dirty="0">
                <a:solidFill>
                  <a:schemeClr val="bg1"/>
                </a:solidFill>
              </a:rPr>
              <a:t>Inter-observer variability</a:t>
            </a:r>
          </a:p>
          <a:p>
            <a:r>
              <a:rPr lang="en-US" altLang="en-US" b="1" dirty="0">
                <a:solidFill>
                  <a:schemeClr val="bg1"/>
                </a:solidFill>
              </a:rPr>
              <a:t>Increased costs</a:t>
            </a:r>
          </a:p>
          <a:p>
            <a:endParaRPr lang="en-US" dirty="0"/>
          </a:p>
        </p:txBody>
      </p:sp>
      <p:pic>
        <p:nvPicPr>
          <p:cNvPr id="5" name="Picture 4" descr="D:\Slides\021.tif"/>
          <p:cNvPicPr>
            <a:picLocks noChangeAspect="1" noChangeArrowheads="1"/>
          </p:cNvPicPr>
          <p:nvPr/>
        </p:nvPicPr>
        <p:blipFill>
          <a:blip r:embed="rId2">
            <a:lum bright="12000" contrast="48000"/>
            <a:extLst>
              <a:ext uri="{28A0092B-C50C-407E-A947-70E740481C1C}">
                <a14:useLocalDpi xmlns:a14="http://schemas.microsoft.com/office/drawing/2010/main" val="0"/>
              </a:ext>
            </a:extLst>
          </a:blip>
          <a:srcRect/>
          <a:stretch>
            <a:fillRect/>
          </a:stretch>
        </p:blipFill>
        <p:spPr bwMode="auto">
          <a:xfrm>
            <a:off x="5365102" y="2274249"/>
            <a:ext cx="2836506" cy="2863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descr="D:\Slides\022.tif"/>
          <p:cNvPicPr>
            <a:picLocks noChangeAspect="1" noChangeArrowheads="1"/>
          </p:cNvPicPr>
          <p:nvPr/>
        </p:nvPicPr>
        <p:blipFill>
          <a:blip r:embed="rId3">
            <a:lum bright="12000" contrast="30000"/>
            <a:grayscl/>
            <a:extLst>
              <a:ext uri="{28A0092B-C50C-407E-A947-70E740481C1C}">
                <a14:useLocalDpi xmlns:a14="http://schemas.microsoft.com/office/drawing/2010/main" val="0"/>
              </a:ext>
            </a:extLst>
          </a:blip>
          <a:srcRect/>
          <a:stretch>
            <a:fillRect/>
          </a:stretch>
        </p:blipFill>
        <p:spPr bwMode="auto">
          <a:xfrm>
            <a:off x="8626150" y="1200640"/>
            <a:ext cx="2575249" cy="2575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5" descr="D:\Slides\023.tif"/>
          <p:cNvPicPr>
            <a:picLocks noGrp="1" noChangeAspect="1" noChangeArrowheads="1"/>
          </p:cNvPicPr>
          <p:nvPr>
            <p:ph sz="half" idx="2"/>
          </p:nvPr>
        </p:nvPicPr>
        <p:blipFill>
          <a:blip r:embed="rId4">
            <a:lum bright="24000" contrast="48000"/>
            <a:grayscl/>
            <a:extLst>
              <a:ext uri="{28A0092B-C50C-407E-A947-70E740481C1C}">
                <a14:useLocalDpi xmlns:a14="http://schemas.microsoft.com/office/drawing/2010/main" val="0"/>
              </a:ext>
            </a:extLst>
          </a:blip>
          <a:srcRect/>
          <a:stretch>
            <a:fillRect/>
          </a:stretch>
        </p:blipFill>
        <p:spPr bwMode="auto">
          <a:xfrm>
            <a:off x="8626150" y="4001294"/>
            <a:ext cx="2575249" cy="2575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9067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b="1" dirty="0">
                <a:solidFill>
                  <a:srgbClr val="FFFF00"/>
                </a:solidFill>
              </a:rPr>
              <a:t>Can an infant with a normal US, later have DDH?</a:t>
            </a:r>
            <a:br>
              <a:rPr lang="en-US" altLang="en-US" b="1" dirty="0">
                <a:solidFill>
                  <a:srgbClr val="FFFF00"/>
                </a:solidFill>
              </a:rPr>
            </a:br>
            <a:r>
              <a:rPr lang="en-US" altLang="en-US" dirty="0" err="1">
                <a:solidFill>
                  <a:srgbClr val="FFFF00"/>
                </a:solidFill>
              </a:rPr>
              <a:t>Sankar</a:t>
            </a:r>
            <a:r>
              <a:rPr lang="en-US" altLang="en-US" dirty="0">
                <a:solidFill>
                  <a:srgbClr val="FFFF00"/>
                </a:solidFill>
              </a:rPr>
              <a:t> W. JPO 2015</a:t>
            </a:r>
            <a:br>
              <a:rPr lang="en-US" altLang="en-US" dirty="0">
                <a:solidFill>
                  <a:srgbClr val="FFFF00"/>
                </a:solidFill>
              </a:rPr>
            </a:br>
            <a:r>
              <a:rPr lang="en-US" altLang="en-US" dirty="0">
                <a:solidFill>
                  <a:schemeClr val="bg1"/>
                </a:solidFill>
              </a:rPr>
              <a:t>Pan T, Hennrikus W. JPO 2022 J Ped Child Health</a:t>
            </a:r>
            <a:endParaRPr lang="en-US" dirty="0">
              <a:solidFill>
                <a:schemeClr val="bg1"/>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14648" t="21371" r="18394" b="31892"/>
          <a:stretch>
            <a:fillRect/>
          </a:stretch>
        </p:blipFill>
        <p:spPr bwMode="auto">
          <a:xfrm>
            <a:off x="712236" y="2135566"/>
            <a:ext cx="4382277" cy="40798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2553" t="26385" r="30042" b="13611"/>
          <a:stretch>
            <a:fillRect/>
          </a:stretch>
        </p:blipFill>
        <p:spPr bwMode="auto">
          <a:xfrm>
            <a:off x="6015135" y="2421230"/>
            <a:ext cx="4229878" cy="35252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59497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FF00"/>
                </a:solidFill>
              </a:rPr>
              <a:t>Pediatric </a:t>
            </a:r>
            <a:r>
              <a:rPr lang="en-US" b="1" dirty="0" err="1">
                <a:solidFill>
                  <a:srgbClr val="FFFF00"/>
                </a:solidFill>
              </a:rPr>
              <a:t>Orthopaedics</a:t>
            </a:r>
            <a:r>
              <a:rPr lang="en-US" b="1" dirty="0">
                <a:solidFill>
                  <a:srgbClr val="FFFF00"/>
                </a:solidFill>
              </a:rPr>
              <a:t>: Choosing Wisely </a:t>
            </a:r>
            <a:br>
              <a:rPr lang="en-US" b="1" dirty="0">
                <a:solidFill>
                  <a:srgbClr val="FFFF00"/>
                </a:solidFill>
              </a:rPr>
            </a:br>
            <a:r>
              <a:rPr lang="en-US" sz="3600" dirty="0">
                <a:solidFill>
                  <a:srgbClr val="FFFF00"/>
                </a:solidFill>
              </a:rPr>
              <a:t>list of 6 things that physicians and patients should question</a:t>
            </a:r>
          </a:p>
        </p:txBody>
      </p:sp>
      <p:sp>
        <p:nvSpPr>
          <p:cNvPr id="3" name="Content Placeholder 2"/>
          <p:cNvSpPr>
            <a:spLocks noGrp="1"/>
          </p:cNvSpPr>
          <p:nvPr>
            <p:ph idx="1"/>
          </p:nvPr>
        </p:nvSpPr>
        <p:spPr/>
        <p:txBody>
          <a:bodyPr/>
          <a:lstStyle/>
          <a:p>
            <a:pPr marL="0" indent="0">
              <a:buNone/>
            </a:pPr>
            <a:r>
              <a:rPr lang="en-US" b="1" dirty="0">
                <a:solidFill>
                  <a:schemeClr val="bg1"/>
                </a:solidFill>
              </a:rPr>
              <a:t># 5</a:t>
            </a:r>
          </a:p>
          <a:p>
            <a:pPr marL="0" indent="0">
              <a:buNone/>
            </a:pPr>
            <a:r>
              <a:rPr lang="en-US" b="1" dirty="0">
                <a:solidFill>
                  <a:srgbClr val="FFFF00"/>
                </a:solidFill>
              </a:rPr>
              <a:t>An MRI exam should not be performed unless a clinical exam and appropriate plain radiographs are done first</a:t>
            </a:r>
          </a:p>
          <a:p>
            <a:pPr marL="0" indent="0">
              <a:buNone/>
            </a:pPr>
            <a:endParaRPr lang="en-US" dirty="0">
              <a:solidFill>
                <a:schemeClr val="bg1"/>
              </a:solidFill>
            </a:endParaRPr>
          </a:p>
          <a:p>
            <a:pPr marL="0" indent="0">
              <a:buNone/>
            </a:pPr>
            <a:r>
              <a:rPr lang="en-US" dirty="0">
                <a:solidFill>
                  <a:srgbClr val="FFFF00"/>
                </a:solidFill>
              </a:rPr>
              <a:t>Explanation:  </a:t>
            </a:r>
            <a:r>
              <a:rPr lang="en-US" dirty="0">
                <a:solidFill>
                  <a:schemeClr val="bg1"/>
                </a:solidFill>
              </a:rPr>
              <a:t>History, physical exam, and appropriate radiographs remain the primary diagnostic modalities in pediatric </a:t>
            </a:r>
            <a:r>
              <a:rPr lang="en-US" dirty="0" err="1">
                <a:solidFill>
                  <a:schemeClr val="bg1"/>
                </a:solidFill>
              </a:rPr>
              <a:t>orthopaedics</a:t>
            </a:r>
            <a:r>
              <a:rPr lang="en-US" dirty="0">
                <a:solidFill>
                  <a:schemeClr val="bg1"/>
                </a:solidFill>
              </a:rPr>
              <a:t>. MRI is costly, frequently requires sedation in the young child, and may demonstrate clinically insignificant findings. MRI has greater value when used to answer a question that arises from a well done </a:t>
            </a:r>
            <a:r>
              <a:rPr lang="en-US" dirty="0" err="1">
                <a:solidFill>
                  <a:schemeClr val="bg1"/>
                </a:solidFill>
              </a:rPr>
              <a:t>clinicial</a:t>
            </a:r>
            <a:r>
              <a:rPr lang="en-US" dirty="0">
                <a:solidFill>
                  <a:schemeClr val="bg1"/>
                </a:solidFill>
              </a:rPr>
              <a:t> and radiographic evaluation.</a:t>
            </a:r>
          </a:p>
        </p:txBody>
      </p:sp>
    </p:spTree>
    <p:extLst>
      <p:ext uri="{BB962C8B-B14F-4D97-AF65-F5344CB8AC3E}">
        <p14:creationId xmlns:p14="http://schemas.microsoft.com/office/powerpoint/2010/main" val="2141114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History, exam and plain X-rays make the diagnosis:</a:t>
            </a:r>
          </a:p>
        </p:txBody>
      </p:sp>
      <p:pic>
        <p:nvPicPr>
          <p:cNvPr id="3" name="Picture 1028" descr="D:\A1\henn2-12\.076.jpg"/>
          <p:cNvPicPr>
            <a:picLocks noChangeAspect="1" noChangeArrowheads="1"/>
          </p:cNvPicPr>
          <p:nvPr/>
        </p:nvPicPr>
        <p:blipFill rotWithShape="1">
          <a:blip r:embed="rId2" cstate="print">
            <a:lum bright="6000"/>
            <a:grayscl/>
            <a:extLst>
              <a:ext uri="{28A0092B-C50C-407E-A947-70E740481C1C}">
                <a14:useLocalDpi xmlns:a14="http://schemas.microsoft.com/office/drawing/2010/main" val="0"/>
              </a:ext>
            </a:extLst>
          </a:blip>
          <a:srcRect b="11452"/>
          <a:stretch/>
        </p:blipFill>
        <p:spPr bwMode="auto">
          <a:xfrm flipH="1">
            <a:off x="6500544" y="2623857"/>
            <a:ext cx="2242954" cy="3116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7"/>
          <p:cNvPicPr>
            <a:picLocks noChangeAspect="1" noChangeArrowheads="1"/>
          </p:cNvPicPr>
          <p:nvPr/>
        </p:nvPicPr>
        <p:blipFill rotWithShape="1">
          <a:blip r:embed="rId3" cstate="print"/>
          <a:srcRect t="26898"/>
          <a:stretch/>
        </p:blipFill>
        <p:spPr>
          <a:xfrm>
            <a:off x="828630" y="2584068"/>
            <a:ext cx="5053411" cy="3249317"/>
          </a:xfrm>
          <a:prstGeom prst="rect">
            <a:avLst/>
          </a:prstGeom>
          <a:noFill/>
        </p:spPr>
      </p:pic>
    </p:spTree>
    <p:extLst>
      <p:ext uri="{BB962C8B-B14F-4D97-AF65-F5344CB8AC3E}">
        <p14:creationId xmlns:p14="http://schemas.microsoft.com/office/powerpoint/2010/main" val="4056289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3603" y="248331"/>
            <a:ext cx="10515600" cy="1325563"/>
          </a:xfrm>
        </p:spPr>
        <p:txBody>
          <a:bodyPr>
            <a:normAutofit/>
          </a:bodyPr>
          <a:lstStyle/>
          <a:p>
            <a:r>
              <a:rPr lang="en-US" sz="6000" b="1" dirty="0">
                <a:solidFill>
                  <a:srgbClr val="FFFF00"/>
                </a:solidFill>
              </a:rPr>
              <a:t>A knee MRI scan</a:t>
            </a:r>
          </a:p>
        </p:txBody>
      </p:sp>
      <p:sp>
        <p:nvSpPr>
          <p:cNvPr id="3" name="Content Placeholder 2"/>
          <p:cNvSpPr>
            <a:spLocks noGrp="1"/>
          </p:cNvSpPr>
          <p:nvPr>
            <p:ph sz="half" idx="1"/>
          </p:nvPr>
        </p:nvSpPr>
        <p:spPr>
          <a:xfrm>
            <a:off x="809006" y="1489842"/>
            <a:ext cx="5181600" cy="4351338"/>
          </a:xfrm>
        </p:spPr>
        <p:txBody>
          <a:bodyPr>
            <a:normAutofit fontScale="77500" lnSpcReduction="20000"/>
          </a:bodyPr>
          <a:lstStyle/>
          <a:p>
            <a:pPr marL="514350" indent="-514350">
              <a:buAutoNum type="alphaUcParenR"/>
              <a:defRPr/>
            </a:pPr>
            <a:r>
              <a:rPr lang="en-US" b="1" dirty="0">
                <a:solidFill>
                  <a:schemeClr val="bg1"/>
                </a:solidFill>
              </a:rPr>
              <a:t>screening test needed by all patients with knee trauma</a:t>
            </a:r>
          </a:p>
          <a:p>
            <a:pPr marL="0" indent="0">
              <a:buNone/>
              <a:defRPr/>
            </a:pPr>
            <a:endParaRPr lang="en-US" b="1" dirty="0">
              <a:solidFill>
                <a:schemeClr val="bg1"/>
              </a:solidFill>
            </a:endParaRPr>
          </a:p>
          <a:p>
            <a:pPr>
              <a:buNone/>
              <a:defRPr/>
            </a:pPr>
            <a:r>
              <a:rPr lang="en-US" b="1" dirty="0">
                <a:solidFill>
                  <a:schemeClr val="bg1"/>
                </a:solidFill>
              </a:rPr>
              <a:t>B) cannot be performed on a  knee injury until the  knee effusion resolves</a:t>
            </a:r>
          </a:p>
          <a:p>
            <a:pPr>
              <a:buNone/>
              <a:defRPr/>
            </a:pPr>
            <a:endParaRPr lang="en-US" b="1" dirty="0">
              <a:solidFill>
                <a:schemeClr val="bg1"/>
              </a:solidFill>
            </a:endParaRPr>
          </a:p>
          <a:p>
            <a:pPr>
              <a:buNone/>
              <a:defRPr/>
            </a:pPr>
            <a:r>
              <a:rPr lang="en-US" b="1" dirty="0">
                <a:solidFill>
                  <a:schemeClr val="bg1"/>
                </a:solidFill>
              </a:rPr>
              <a:t>C) should be done prior to radiographs</a:t>
            </a:r>
          </a:p>
          <a:p>
            <a:pPr>
              <a:buNone/>
              <a:defRPr/>
            </a:pPr>
            <a:r>
              <a:rPr lang="en-US" b="1" dirty="0">
                <a:solidFill>
                  <a:schemeClr val="bg1"/>
                </a:solidFill>
              </a:rPr>
              <a:t>     </a:t>
            </a:r>
          </a:p>
          <a:p>
            <a:pPr>
              <a:buNone/>
              <a:defRPr/>
            </a:pPr>
            <a:r>
              <a:rPr lang="en-US" b="1" dirty="0">
                <a:solidFill>
                  <a:srgbClr val="FFFF00"/>
                </a:solidFill>
              </a:rPr>
              <a:t>D) used to confirm or clarify  diagnosis or to plan surgery</a:t>
            </a:r>
          </a:p>
          <a:p>
            <a:pPr>
              <a:buNone/>
              <a:defRPr/>
            </a:pPr>
            <a:endParaRPr lang="en-US" b="1" dirty="0">
              <a:solidFill>
                <a:schemeClr val="bg1"/>
              </a:solidFill>
            </a:endParaRPr>
          </a:p>
          <a:p>
            <a:pPr>
              <a:buNone/>
              <a:defRPr/>
            </a:pPr>
            <a:r>
              <a:rPr lang="en-US" b="1" dirty="0">
                <a:solidFill>
                  <a:schemeClr val="bg1"/>
                </a:solidFill>
              </a:rPr>
              <a:t>Gill, Nemeth, Davis. MRI of the pediatric knee. </a:t>
            </a:r>
            <a:r>
              <a:rPr lang="en-US" b="1" dirty="0" err="1">
                <a:solidFill>
                  <a:schemeClr val="bg1"/>
                </a:solidFill>
              </a:rPr>
              <a:t>Im</a:t>
            </a:r>
            <a:r>
              <a:rPr lang="en-US" b="1" dirty="0">
                <a:solidFill>
                  <a:schemeClr val="bg1"/>
                </a:solidFill>
              </a:rPr>
              <a:t> </a:t>
            </a:r>
            <a:r>
              <a:rPr lang="en-US" b="1" dirty="0" err="1">
                <a:solidFill>
                  <a:schemeClr val="bg1"/>
                </a:solidFill>
              </a:rPr>
              <a:t>Clin</a:t>
            </a:r>
            <a:r>
              <a:rPr lang="en-US" b="1" dirty="0">
                <a:solidFill>
                  <a:schemeClr val="bg1"/>
                </a:solidFill>
              </a:rPr>
              <a:t> N Am 2014</a:t>
            </a:r>
            <a:endParaRPr lang="en-US" dirty="0">
              <a:solidFill>
                <a:schemeClr val="bg1"/>
              </a:solidFill>
            </a:endParaRPr>
          </a:p>
          <a:p>
            <a:endParaRPr lang="en-US" dirty="0"/>
          </a:p>
        </p:txBody>
      </p:sp>
      <p:sp>
        <p:nvSpPr>
          <p:cNvPr id="4" name="Content Placeholder 3"/>
          <p:cNvSpPr>
            <a:spLocks noGrp="1"/>
          </p:cNvSpPr>
          <p:nvPr>
            <p:ph sz="half" idx="2"/>
          </p:nvPr>
        </p:nvSpPr>
        <p:spPr/>
        <p:txBody>
          <a:bodyPr>
            <a:normAutofit fontScale="77500" lnSpcReduction="20000"/>
          </a:bodyPr>
          <a:lstStyle/>
          <a:p>
            <a:endParaRPr lang="en-US"/>
          </a:p>
        </p:txBody>
      </p:sp>
      <p:pic>
        <p:nvPicPr>
          <p:cNvPr id="2050" name="Picture 2" descr="\\DBK2C382\Local\My Documents\2018 MRI knee HM 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3090" y="1498599"/>
            <a:ext cx="4331855" cy="433185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98006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FF00"/>
                </a:solidFill>
              </a:rPr>
              <a:t>Pediatric </a:t>
            </a:r>
            <a:r>
              <a:rPr lang="en-US" b="1" dirty="0" err="1">
                <a:solidFill>
                  <a:srgbClr val="FFFF00"/>
                </a:solidFill>
              </a:rPr>
              <a:t>Orthopaedics</a:t>
            </a:r>
            <a:r>
              <a:rPr lang="en-US" b="1" dirty="0">
                <a:solidFill>
                  <a:srgbClr val="FFFF00"/>
                </a:solidFill>
              </a:rPr>
              <a:t>: Choosing Wisely </a:t>
            </a:r>
            <a:br>
              <a:rPr lang="en-US" b="1" dirty="0">
                <a:solidFill>
                  <a:srgbClr val="FFFF00"/>
                </a:solidFill>
              </a:rPr>
            </a:br>
            <a:r>
              <a:rPr lang="en-US" sz="3600" dirty="0">
                <a:solidFill>
                  <a:srgbClr val="FFFF00"/>
                </a:solidFill>
              </a:rPr>
              <a:t> 6 things that physicians and patients should question</a:t>
            </a:r>
          </a:p>
        </p:txBody>
      </p:sp>
      <p:sp>
        <p:nvSpPr>
          <p:cNvPr id="3" name="Content Placeholder 2"/>
          <p:cNvSpPr>
            <a:spLocks noGrp="1"/>
          </p:cNvSpPr>
          <p:nvPr>
            <p:ph sz="half" idx="1"/>
          </p:nvPr>
        </p:nvSpPr>
        <p:spPr/>
        <p:txBody>
          <a:bodyPr>
            <a:normAutofit fontScale="85000" lnSpcReduction="20000"/>
          </a:bodyPr>
          <a:lstStyle/>
          <a:p>
            <a:pPr marL="0" indent="0">
              <a:buNone/>
            </a:pPr>
            <a:r>
              <a:rPr lang="en-US" b="1" dirty="0">
                <a:solidFill>
                  <a:schemeClr val="bg1"/>
                </a:solidFill>
              </a:rPr>
              <a:t># 6</a:t>
            </a:r>
          </a:p>
          <a:p>
            <a:pPr marL="0" indent="0">
              <a:buNone/>
            </a:pPr>
            <a:r>
              <a:rPr lang="en-US" dirty="0">
                <a:solidFill>
                  <a:srgbClr val="FFFF00"/>
                </a:solidFill>
              </a:rPr>
              <a:t>Do not order follow up x-rays for buckle (torus) fractures</a:t>
            </a:r>
          </a:p>
          <a:p>
            <a:pPr marL="0" indent="0">
              <a:buNone/>
            </a:pPr>
            <a:r>
              <a:rPr lang="en-US" dirty="0">
                <a:solidFill>
                  <a:srgbClr val="FFFF00"/>
                </a:solidFill>
              </a:rPr>
              <a:t>Explanation:  </a:t>
            </a:r>
            <a:r>
              <a:rPr lang="en-US" dirty="0">
                <a:solidFill>
                  <a:schemeClr val="bg1"/>
                </a:solidFill>
              </a:rPr>
              <a:t>Buckle fractures of the distal radius are common injuries in young children. The fracture is one of compression of metaphyseal bone. These fractures are stable and do not necessarily require a cast. A simple wrist brace or removable splint works well. The mild compression injury remodels over time and requires no monitoring. At 4 weeks post injury, no follow up radiograph is needed and full activity can be resumed.</a:t>
            </a:r>
          </a:p>
        </p:txBody>
      </p:sp>
      <p:sp>
        <p:nvSpPr>
          <p:cNvPr id="4" name="Content Placeholder 3"/>
          <p:cNvSpPr>
            <a:spLocks noGrp="1"/>
          </p:cNvSpPr>
          <p:nvPr>
            <p:ph sz="half" idx="2"/>
          </p:nvPr>
        </p:nvSpPr>
        <p:spPr/>
        <p:txBody>
          <a:bodyPr>
            <a:normAutofit fontScale="85000" lnSpcReduction="20000"/>
          </a:bodyPr>
          <a:lstStyle/>
          <a:p>
            <a:endParaRPr lang="en-US"/>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007" t="17818" r="28447" b="16454"/>
          <a:stretch/>
        </p:blipFill>
        <p:spPr bwMode="auto">
          <a:xfrm>
            <a:off x="6476382" y="2417961"/>
            <a:ext cx="2286618" cy="268819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349" t="19732" r="17568" b="7638"/>
          <a:stretch/>
        </p:blipFill>
        <p:spPr bwMode="auto">
          <a:xfrm>
            <a:off x="9124248" y="2417961"/>
            <a:ext cx="2381952" cy="23519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1293803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4702" y="1255257"/>
            <a:ext cx="10515600" cy="1325563"/>
          </a:xfrm>
        </p:spPr>
        <p:txBody>
          <a:bodyPr>
            <a:noAutofit/>
          </a:bodyPr>
          <a:lstStyle/>
          <a:p>
            <a:r>
              <a:rPr lang="en-US" sz="2800" b="1" dirty="0">
                <a:solidFill>
                  <a:srgbClr val="FFFF00"/>
                </a:solidFill>
              </a:rPr>
              <a:t>Symons et al</a:t>
            </a:r>
            <a:r>
              <a:rPr lang="en-US" sz="2800" dirty="0">
                <a:solidFill>
                  <a:srgbClr val="FFFF00"/>
                </a:solidFill>
              </a:rPr>
              <a:t>. Home management of buckle fractures of the distal radius.  JBJS B 2001</a:t>
            </a:r>
            <a:br>
              <a:rPr lang="en-US" sz="2800" dirty="0">
                <a:solidFill>
                  <a:srgbClr val="FFFF00"/>
                </a:solidFill>
              </a:rPr>
            </a:br>
            <a:r>
              <a:rPr lang="en-US" sz="2800" b="1" dirty="0">
                <a:solidFill>
                  <a:srgbClr val="FFFF00"/>
                </a:solidFill>
              </a:rPr>
              <a:t>Van </a:t>
            </a:r>
            <a:r>
              <a:rPr lang="en-US" sz="2800" b="1" dirty="0" err="1">
                <a:solidFill>
                  <a:srgbClr val="FFFF00"/>
                </a:solidFill>
              </a:rPr>
              <a:t>Bosse</a:t>
            </a:r>
            <a:r>
              <a:rPr lang="en-US" sz="2800" b="1" dirty="0">
                <a:solidFill>
                  <a:srgbClr val="FFFF00"/>
                </a:solidFill>
              </a:rPr>
              <a:t> H et al. </a:t>
            </a:r>
            <a:r>
              <a:rPr lang="en-US" sz="2800" dirty="0">
                <a:solidFill>
                  <a:srgbClr val="FFFF00"/>
                </a:solidFill>
              </a:rPr>
              <a:t>Minimalistic approach to treating wrist buckle fractures. JPO  2005</a:t>
            </a:r>
            <a:br>
              <a:rPr lang="en-US" sz="2800" dirty="0">
                <a:solidFill>
                  <a:srgbClr val="FFFF00"/>
                </a:solidFill>
              </a:rPr>
            </a:br>
            <a:r>
              <a:rPr lang="en-US" sz="2800" b="1" dirty="0">
                <a:solidFill>
                  <a:srgbClr val="FFFF00"/>
                </a:solidFill>
              </a:rPr>
              <a:t>Williams K et al. </a:t>
            </a:r>
            <a:r>
              <a:rPr lang="en-US" sz="2800" dirty="0">
                <a:solidFill>
                  <a:srgbClr val="FFFF00"/>
                </a:solidFill>
              </a:rPr>
              <a:t>Randomized trial—cast vs splint for buckle fractures  Ped </a:t>
            </a:r>
            <a:r>
              <a:rPr lang="en-US" sz="2800" dirty="0" err="1">
                <a:solidFill>
                  <a:srgbClr val="FFFF00"/>
                </a:solidFill>
              </a:rPr>
              <a:t>Emerg</a:t>
            </a:r>
            <a:r>
              <a:rPr lang="en-US" sz="2800" dirty="0">
                <a:solidFill>
                  <a:srgbClr val="FFFF00"/>
                </a:solidFill>
              </a:rPr>
              <a:t> Care  2013</a:t>
            </a:r>
            <a:br>
              <a:rPr lang="en-US" sz="2800" dirty="0">
                <a:solidFill>
                  <a:srgbClr val="FFFF00"/>
                </a:solidFill>
              </a:rPr>
            </a:br>
            <a:r>
              <a:rPr lang="en-US" sz="2800" b="1" dirty="0" err="1">
                <a:solidFill>
                  <a:srgbClr val="FFFF00"/>
                </a:solidFill>
              </a:rPr>
              <a:t>Dua</a:t>
            </a:r>
            <a:r>
              <a:rPr lang="en-US" sz="2800" b="1" dirty="0">
                <a:solidFill>
                  <a:srgbClr val="FFFF00"/>
                </a:solidFill>
              </a:rPr>
              <a:t> K</a:t>
            </a:r>
            <a:r>
              <a:rPr lang="en-US" sz="2800" dirty="0">
                <a:solidFill>
                  <a:srgbClr val="FFFF00"/>
                </a:solidFill>
              </a:rPr>
              <a:t>, </a:t>
            </a:r>
            <a:r>
              <a:rPr lang="en-US" sz="2800" dirty="0" err="1">
                <a:solidFill>
                  <a:srgbClr val="FFFF00"/>
                </a:solidFill>
              </a:rPr>
              <a:t>Ostuka</a:t>
            </a:r>
            <a:r>
              <a:rPr lang="en-US" sz="2800" dirty="0">
                <a:solidFill>
                  <a:srgbClr val="FFFF00"/>
                </a:solidFill>
              </a:rPr>
              <a:t> N</a:t>
            </a:r>
            <a:r>
              <a:rPr lang="en-US" sz="2800" b="1" dirty="0">
                <a:solidFill>
                  <a:srgbClr val="FFFF00"/>
                </a:solidFill>
              </a:rPr>
              <a:t>. </a:t>
            </a:r>
            <a:r>
              <a:rPr lang="en-US" sz="2800" dirty="0">
                <a:solidFill>
                  <a:srgbClr val="FFFF00"/>
                </a:solidFill>
              </a:rPr>
              <a:t>et al. Variation treating distal rad fractures JPO 2019</a:t>
            </a:r>
            <a:br>
              <a:rPr lang="en-US" sz="2800" dirty="0"/>
            </a:br>
            <a:endParaRPr lang="en-US" sz="2800" dirty="0"/>
          </a:p>
        </p:txBody>
      </p:sp>
      <p:sp>
        <p:nvSpPr>
          <p:cNvPr id="3" name="Content Placeholder 2"/>
          <p:cNvSpPr>
            <a:spLocks noGrp="1"/>
          </p:cNvSpPr>
          <p:nvPr>
            <p:ph idx="1"/>
          </p:nvPr>
        </p:nvSpPr>
        <p:spPr>
          <a:xfrm>
            <a:off x="584702" y="3145234"/>
            <a:ext cx="10515600" cy="4351338"/>
          </a:xfrm>
        </p:spPr>
        <p:txBody>
          <a:bodyPr/>
          <a:lstStyle/>
          <a:p>
            <a:r>
              <a:rPr lang="en-US" b="1" dirty="0">
                <a:solidFill>
                  <a:schemeClr val="bg1"/>
                </a:solidFill>
              </a:rPr>
              <a:t>Parents and patients prefer the convenience of splint treatment with no follow  up radiograph. Outcomes the same without  a cast or radiographic follow up.</a:t>
            </a: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429" t="13105" r="42582" b="4091"/>
          <a:stretch/>
        </p:blipFill>
        <p:spPr bwMode="auto">
          <a:xfrm>
            <a:off x="5679096" y="4175949"/>
            <a:ext cx="1467548" cy="24101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208" t="13327" r="35515" b="3821"/>
          <a:stretch/>
        </p:blipFill>
        <p:spPr bwMode="auto">
          <a:xfrm>
            <a:off x="7820684" y="4175949"/>
            <a:ext cx="1871804" cy="25115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descr="C:\Users\whennrikus\AppData\Local\Microsoft\Windows\Temporary Internet Files\Content.Outlook\XWSDIUGG\IMG_274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r="36040"/>
          <a:stretch/>
        </p:blipFill>
        <p:spPr bwMode="auto">
          <a:xfrm flipH="1" flipV="1">
            <a:off x="918828" y="4709370"/>
            <a:ext cx="3117605" cy="182786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503288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78980"/>
            <a:ext cx="10515600" cy="1325563"/>
          </a:xfrm>
        </p:spPr>
        <p:txBody>
          <a:bodyPr>
            <a:normAutofit/>
          </a:bodyPr>
          <a:lstStyle/>
          <a:p>
            <a:r>
              <a:rPr lang="en-US" sz="4800" b="1" u="sng" dirty="0">
                <a:solidFill>
                  <a:srgbClr val="FFFF00"/>
                </a:solidFill>
              </a:rPr>
              <a:t>Practice Change</a:t>
            </a:r>
          </a:p>
        </p:txBody>
      </p:sp>
      <p:sp>
        <p:nvSpPr>
          <p:cNvPr id="3" name="Content Placeholder 2"/>
          <p:cNvSpPr>
            <a:spLocks noGrp="1"/>
          </p:cNvSpPr>
          <p:nvPr>
            <p:ph sz="half" idx="1"/>
          </p:nvPr>
        </p:nvSpPr>
        <p:spPr>
          <a:xfrm>
            <a:off x="395971" y="1704542"/>
            <a:ext cx="5181600" cy="4891129"/>
          </a:xfrm>
        </p:spPr>
        <p:txBody>
          <a:bodyPr>
            <a:normAutofit fontScale="62500" lnSpcReduction="20000"/>
          </a:bodyPr>
          <a:lstStyle/>
          <a:p>
            <a:r>
              <a:rPr lang="en-US" sz="5800" dirty="0">
                <a:solidFill>
                  <a:schemeClr val="bg1"/>
                </a:solidFill>
              </a:rPr>
              <a:t>Don’t miss the  diagnosis of </a:t>
            </a:r>
            <a:r>
              <a:rPr lang="en-US" sz="7300" dirty="0">
                <a:solidFill>
                  <a:srgbClr val="FFFF00"/>
                </a:solidFill>
              </a:rPr>
              <a:t>SCFE</a:t>
            </a:r>
          </a:p>
          <a:p>
            <a:pPr marL="0" indent="0">
              <a:buNone/>
            </a:pPr>
            <a:endParaRPr lang="en-US" dirty="0">
              <a:solidFill>
                <a:schemeClr val="bg1"/>
              </a:solidFill>
            </a:endParaRPr>
          </a:p>
          <a:p>
            <a:pPr marL="0" indent="0">
              <a:buNone/>
            </a:pPr>
            <a:r>
              <a:rPr lang="en-US" sz="3800" dirty="0">
                <a:solidFill>
                  <a:schemeClr val="bg1"/>
                </a:solidFill>
              </a:rPr>
              <a:t>Obtain </a:t>
            </a:r>
            <a:r>
              <a:rPr lang="en-US" sz="3800" dirty="0">
                <a:solidFill>
                  <a:srgbClr val="FFFF00"/>
                </a:solidFill>
              </a:rPr>
              <a:t>radiograph</a:t>
            </a:r>
            <a:r>
              <a:rPr lang="en-US" sz="3800" dirty="0">
                <a:solidFill>
                  <a:schemeClr val="bg1"/>
                </a:solidFill>
              </a:rPr>
              <a:t>--  Frog pelvis for any adolescent with hip, groin, thigh, knee pain, and/or limp.</a:t>
            </a:r>
          </a:p>
          <a:p>
            <a:pPr marL="0" indent="0">
              <a:buNone/>
            </a:pPr>
            <a:endParaRPr lang="en-US" dirty="0">
              <a:solidFill>
                <a:schemeClr val="bg1"/>
              </a:solidFill>
            </a:endParaRPr>
          </a:p>
          <a:p>
            <a:pPr marL="0" indent="0">
              <a:buNone/>
            </a:pPr>
            <a:r>
              <a:rPr lang="en-US" sz="3800" b="1" dirty="0">
                <a:solidFill>
                  <a:schemeClr val="bg1"/>
                </a:solidFill>
              </a:rPr>
              <a:t>Early diagnosis, quicker referral—better outcome</a:t>
            </a:r>
          </a:p>
          <a:p>
            <a:pPr marL="0" indent="0">
              <a:buNone/>
            </a:pPr>
            <a:endParaRPr lang="en-US" sz="2400" b="1" dirty="0">
              <a:solidFill>
                <a:schemeClr val="bg1"/>
              </a:solidFill>
            </a:endParaRPr>
          </a:p>
          <a:p>
            <a:pPr marL="0" indent="0">
              <a:buNone/>
            </a:pPr>
            <a:endParaRPr lang="en-US" sz="2400" b="1" dirty="0">
              <a:solidFill>
                <a:schemeClr val="bg1"/>
              </a:solidFill>
            </a:endParaRPr>
          </a:p>
          <a:p>
            <a:pPr marL="0" indent="0">
              <a:buNone/>
            </a:pPr>
            <a:r>
              <a:rPr lang="en-US" sz="3600" b="1" dirty="0">
                <a:solidFill>
                  <a:srgbClr val="FFFF00"/>
                </a:solidFill>
              </a:rPr>
              <a:t>Luster T et al JPO 2023</a:t>
            </a:r>
          </a:p>
          <a:p>
            <a:pPr marL="0" indent="0">
              <a:buNone/>
            </a:pPr>
            <a:endParaRPr lang="en-US" sz="3600" b="1" dirty="0">
              <a:solidFill>
                <a:schemeClr val="bg1"/>
              </a:solidFill>
            </a:endParaRPr>
          </a:p>
          <a:p>
            <a:pPr marL="0" indent="0">
              <a:buNone/>
            </a:pPr>
            <a:r>
              <a:rPr lang="en-US" dirty="0"/>
              <a:t> </a:t>
            </a:r>
          </a:p>
        </p:txBody>
      </p:sp>
      <p:sp>
        <p:nvSpPr>
          <p:cNvPr id="4" name="Content Placeholder 3"/>
          <p:cNvSpPr>
            <a:spLocks noGrp="1"/>
          </p:cNvSpPr>
          <p:nvPr>
            <p:ph sz="half" idx="2"/>
          </p:nvPr>
        </p:nvSpPr>
        <p:spPr/>
        <p:txBody>
          <a:bodyPr>
            <a:normAutofit fontScale="62500" lnSpcReduction="20000"/>
          </a:bodyPr>
          <a:lstStyle/>
          <a:p>
            <a:endParaRPr lang="en-US" dirty="0"/>
          </a:p>
        </p:txBody>
      </p:sp>
      <p:pic>
        <p:nvPicPr>
          <p:cNvPr id="5" name="Picture 2" descr="C:\Users\whennrikus\AppData\Local\Microsoft\Windows\Temporary Internet Files\Content.Outlook\GN922ISS\IMG_3138.JPG"/>
          <p:cNvPicPr>
            <a:picLocks noChangeAspect="1" noChangeArrowheads="1"/>
          </p:cNvPicPr>
          <p:nvPr/>
        </p:nvPicPr>
        <p:blipFill rotWithShape="1">
          <a:blip r:embed="rId2">
            <a:extLst>
              <a:ext uri="{28A0092B-C50C-407E-A947-70E740481C1C}">
                <a14:useLocalDpi xmlns:a14="http://schemas.microsoft.com/office/drawing/2010/main" val="0"/>
              </a:ext>
            </a:extLst>
          </a:blip>
          <a:srcRect r="14695"/>
          <a:stretch/>
        </p:blipFill>
        <p:spPr bwMode="auto">
          <a:xfrm rot="5400000">
            <a:off x="7168895" y="770272"/>
            <a:ext cx="3188211" cy="2803082"/>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flipH="1">
            <a:off x="6999126" y="3900856"/>
            <a:ext cx="3563128" cy="2813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73828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ADDDF4-23D0-B75E-145A-329150471756}"/>
              </a:ext>
            </a:extLst>
          </p:cNvPr>
          <p:cNvSpPr>
            <a:spLocks noGrp="1"/>
          </p:cNvSpPr>
          <p:nvPr>
            <p:ph type="title"/>
          </p:nvPr>
        </p:nvSpPr>
        <p:spPr>
          <a:xfrm>
            <a:off x="463447" y="365125"/>
            <a:ext cx="10515600" cy="634947"/>
          </a:xfrm>
        </p:spPr>
        <p:txBody>
          <a:bodyPr>
            <a:normAutofit fontScale="90000"/>
          </a:bodyPr>
          <a:lstStyle/>
          <a:p>
            <a:r>
              <a:rPr lang="en-US" sz="4800" b="1" u="sng" dirty="0">
                <a:solidFill>
                  <a:srgbClr val="FFFF00"/>
                </a:solidFill>
              </a:rPr>
              <a:t>Summary</a:t>
            </a:r>
          </a:p>
        </p:txBody>
      </p:sp>
      <p:sp>
        <p:nvSpPr>
          <p:cNvPr id="6" name="Content Placeholder 5">
            <a:extLst>
              <a:ext uri="{FF2B5EF4-FFF2-40B4-BE49-F238E27FC236}">
                <a16:creationId xmlns:a16="http://schemas.microsoft.com/office/drawing/2014/main" id="{CB65E806-BD3B-B3C8-524D-3F50EFE5BAC0}"/>
              </a:ext>
            </a:extLst>
          </p:cNvPr>
          <p:cNvSpPr>
            <a:spLocks noGrp="1"/>
          </p:cNvSpPr>
          <p:nvPr>
            <p:ph idx="1"/>
          </p:nvPr>
        </p:nvSpPr>
        <p:spPr>
          <a:xfrm>
            <a:off x="224852" y="1244184"/>
            <a:ext cx="11632368" cy="5248691"/>
          </a:xfrm>
        </p:spPr>
        <p:txBody>
          <a:bodyPr>
            <a:normAutofit/>
          </a:bodyPr>
          <a:lstStyle/>
          <a:p>
            <a:pPr marL="0" indent="0" algn="l">
              <a:buNone/>
            </a:pPr>
            <a:endParaRPr lang="en-US" b="0" i="0" dirty="0">
              <a:solidFill>
                <a:schemeClr val="bg1"/>
              </a:solidFill>
              <a:effectLst/>
              <a:latin typeface="ff-scala-sans-pro"/>
            </a:endParaRPr>
          </a:p>
          <a:p>
            <a:pPr algn="l">
              <a:buFont typeface="Arial" panose="020B0604020202020204" pitchFamily="34" charset="0"/>
              <a:buChar char="•"/>
            </a:pPr>
            <a:r>
              <a:rPr lang="en-US" sz="3600" b="0" i="0" dirty="0">
                <a:solidFill>
                  <a:schemeClr val="bg1"/>
                </a:solidFill>
                <a:effectLst/>
                <a:latin typeface="ff-scala-sans-pro"/>
              </a:rPr>
              <a:t>Screening hip ultrasounds--</a:t>
            </a:r>
            <a:r>
              <a:rPr lang="en-US" sz="3600" b="0" i="0" dirty="0">
                <a:solidFill>
                  <a:srgbClr val="FFFF00"/>
                </a:solidFill>
                <a:effectLst/>
                <a:latin typeface="ff-scala-sans-pro"/>
              </a:rPr>
              <a:t>overdone</a:t>
            </a:r>
          </a:p>
          <a:p>
            <a:pPr algn="l">
              <a:buFont typeface="Arial" panose="020B0604020202020204" pitchFamily="34" charset="0"/>
              <a:buChar char="•"/>
            </a:pPr>
            <a:r>
              <a:rPr lang="en-US" sz="3600" dirty="0">
                <a:solidFill>
                  <a:schemeClr val="bg1"/>
                </a:solidFill>
                <a:latin typeface="ff-scala-sans-pro"/>
              </a:rPr>
              <a:t>S</a:t>
            </a:r>
            <a:r>
              <a:rPr lang="en-US" sz="3600" b="0" i="0" dirty="0">
                <a:solidFill>
                  <a:schemeClr val="bg1"/>
                </a:solidFill>
                <a:effectLst/>
                <a:latin typeface="ff-scala-sans-pro"/>
              </a:rPr>
              <a:t>imple in-toeing gait-</a:t>
            </a:r>
            <a:r>
              <a:rPr lang="en-US" sz="3600" b="0" i="0" dirty="0">
                <a:solidFill>
                  <a:srgbClr val="FFFF00"/>
                </a:solidFill>
                <a:effectLst/>
                <a:latin typeface="ff-scala-sans-pro"/>
              </a:rPr>
              <a:t>observation</a:t>
            </a:r>
          </a:p>
          <a:p>
            <a:pPr algn="l">
              <a:buFont typeface="Arial" panose="020B0604020202020204" pitchFamily="34" charset="0"/>
              <a:buChar char="•"/>
            </a:pPr>
            <a:r>
              <a:rPr lang="en-US" sz="3600" dirty="0">
                <a:solidFill>
                  <a:schemeClr val="bg1"/>
                </a:solidFill>
                <a:latin typeface="ff-scala-sans-pro"/>
              </a:rPr>
              <a:t>A</a:t>
            </a:r>
            <a:r>
              <a:rPr lang="en-US" sz="3600" b="0" i="0" dirty="0">
                <a:solidFill>
                  <a:schemeClr val="bg1"/>
                </a:solidFill>
                <a:effectLst/>
                <a:latin typeface="ff-scala-sans-pro"/>
              </a:rPr>
              <a:t>symptomatic flat feet-</a:t>
            </a:r>
            <a:r>
              <a:rPr lang="en-US" sz="3600" b="0" i="0" dirty="0">
                <a:solidFill>
                  <a:srgbClr val="FFFF00"/>
                </a:solidFill>
                <a:effectLst/>
                <a:latin typeface="ff-scala-sans-pro"/>
              </a:rPr>
              <a:t>observation</a:t>
            </a:r>
          </a:p>
          <a:p>
            <a:pPr algn="l">
              <a:buFont typeface="Arial" panose="020B0604020202020204" pitchFamily="34" charset="0"/>
              <a:buChar char="•"/>
            </a:pPr>
            <a:r>
              <a:rPr lang="en-US" sz="3600" b="0" i="0" dirty="0">
                <a:solidFill>
                  <a:schemeClr val="bg1"/>
                </a:solidFill>
                <a:effectLst/>
                <a:latin typeface="ff-scala-sans-pro"/>
              </a:rPr>
              <a:t>MRI --</a:t>
            </a:r>
            <a:r>
              <a:rPr lang="en-US" sz="3600" b="0" i="0" dirty="0">
                <a:solidFill>
                  <a:srgbClr val="FFFF00"/>
                </a:solidFill>
                <a:effectLst/>
                <a:latin typeface="ff-scala-sans-pro"/>
              </a:rPr>
              <a:t>overdone</a:t>
            </a:r>
          </a:p>
          <a:p>
            <a:pPr algn="l">
              <a:buFont typeface="Arial" panose="020B0604020202020204" pitchFamily="34" charset="0"/>
              <a:buChar char="•"/>
            </a:pPr>
            <a:r>
              <a:rPr lang="en-US" sz="3600" dirty="0">
                <a:solidFill>
                  <a:schemeClr val="bg1"/>
                </a:solidFill>
                <a:latin typeface="ff-scala-sans-pro"/>
              </a:rPr>
              <a:t>Routine follow up x-ray for</a:t>
            </a:r>
            <a:r>
              <a:rPr lang="en-US" sz="3600" b="0" i="0" dirty="0">
                <a:solidFill>
                  <a:schemeClr val="bg1"/>
                </a:solidFill>
                <a:effectLst/>
                <a:latin typeface="ff-scala-sans-pro"/>
              </a:rPr>
              <a:t> buckle fractures—</a:t>
            </a:r>
            <a:r>
              <a:rPr lang="en-US" sz="3600" b="0" i="0" dirty="0">
                <a:solidFill>
                  <a:srgbClr val="FFFF00"/>
                </a:solidFill>
                <a:effectLst/>
                <a:latin typeface="ff-scala-sans-pro"/>
              </a:rPr>
              <a:t>overdone </a:t>
            </a:r>
          </a:p>
          <a:p>
            <a:pPr algn="l">
              <a:buFont typeface="Arial" panose="020B0604020202020204" pitchFamily="34" charset="0"/>
              <a:buChar char="•"/>
            </a:pPr>
            <a:r>
              <a:rPr lang="en-US" sz="3600" b="0" i="0" dirty="0">
                <a:solidFill>
                  <a:srgbClr val="FFFF00"/>
                </a:solidFill>
                <a:effectLst/>
                <a:latin typeface="ff-scala-sans-pro"/>
              </a:rPr>
              <a:t>Don’t  miss </a:t>
            </a:r>
            <a:r>
              <a:rPr lang="en-US" sz="3600" b="0" i="0" dirty="0">
                <a:solidFill>
                  <a:schemeClr val="bg1"/>
                </a:solidFill>
                <a:effectLst/>
                <a:latin typeface="ff-scala-sans-pro"/>
              </a:rPr>
              <a:t>SCFE</a:t>
            </a:r>
          </a:p>
          <a:p>
            <a:endParaRPr lang="en-US" dirty="0"/>
          </a:p>
        </p:txBody>
      </p:sp>
    </p:spTree>
    <p:extLst>
      <p:ext uri="{BB962C8B-B14F-4D97-AF65-F5344CB8AC3E}">
        <p14:creationId xmlns:p14="http://schemas.microsoft.com/office/powerpoint/2010/main" val="1900165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u="sng" dirty="0">
                <a:solidFill>
                  <a:schemeClr val="bg1"/>
                </a:solidFill>
              </a:rPr>
              <a:t>Practice Gap</a:t>
            </a:r>
          </a:p>
        </p:txBody>
      </p:sp>
      <p:sp>
        <p:nvSpPr>
          <p:cNvPr id="3" name="Content Placeholder 2"/>
          <p:cNvSpPr>
            <a:spLocks noGrp="1"/>
          </p:cNvSpPr>
          <p:nvPr>
            <p:ph sz="half" idx="1"/>
          </p:nvPr>
        </p:nvSpPr>
        <p:spPr>
          <a:xfrm>
            <a:off x="838200" y="2201869"/>
            <a:ext cx="5181600" cy="4351338"/>
          </a:xfrm>
        </p:spPr>
        <p:txBody>
          <a:bodyPr>
            <a:normAutofit/>
          </a:bodyPr>
          <a:lstStyle/>
          <a:p>
            <a:r>
              <a:rPr lang="en-US" sz="4000" dirty="0">
                <a:solidFill>
                  <a:srgbClr val="FFFF00"/>
                </a:solidFill>
              </a:rPr>
              <a:t>Some doctors do not practice evidence based medicine</a:t>
            </a:r>
          </a:p>
        </p:txBody>
      </p:sp>
      <p:sp>
        <p:nvSpPr>
          <p:cNvPr id="4" name="Content Placeholder 3"/>
          <p:cNvSpPr>
            <a:spLocks noGrp="1"/>
          </p:cNvSpPr>
          <p:nvPr>
            <p:ph sz="half" idx="2"/>
          </p:nvPr>
        </p:nvSpPr>
        <p:spPr/>
        <p:txBody>
          <a:bodyPr/>
          <a:lstStyle/>
          <a:p>
            <a:endParaRPr lang="en-US" dirty="0"/>
          </a:p>
        </p:txBody>
      </p:sp>
      <p:pic>
        <p:nvPicPr>
          <p:cNvPr id="5" name="Picture 4"/>
          <p:cNvPicPr>
            <a:picLocks noChangeAspect="1"/>
          </p:cNvPicPr>
          <p:nvPr/>
        </p:nvPicPr>
        <p:blipFill>
          <a:blip r:embed="rId2"/>
          <a:stretch>
            <a:fillRect/>
          </a:stretch>
        </p:blipFill>
        <p:spPr>
          <a:xfrm>
            <a:off x="6923314" y="657906"/>
            <a:ext cx="3679371" cy="5519057"/>
          </a:xfrm>
          <a:prstGeom prst="rect">
            <a:avLst/>
          </a:prstGeom>
        </p:spPr>
      </p:pic>
    </p:spTree>
    <p:extLst>
      <p:ext uri="{BB962C8B-B14F-4D97-AF65-F5344CB8AC3E}">
        <p14:creationId xmlns:p14="http://schemas.microsoft.com/office/powerpoint/2010/main" val="21962542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8000" b="1" dirty="0">
                <a:solidFill>
                  <a:srgbClr val="FFFF00"/>
                </a:solidFill>
              </a:rPr>
              <a:t>Thank You</a:t>
            </a:r>
          </a:p>
        </p:txBody>
      </p:sp>
      <p:pic>
        <p:nvPicPr>
          <p:cNvPr id="3" name="Picture 4" descr="Penn State Aria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7675" y="1521977"/>
            <a:ext cx="9351826" cy="4993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2" descr="Penn Stat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4583" y="173618"/>
            <a:ext cx="1693649" cy="1156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234544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a:solidFill>
                  <a:schemeClr val="bg1"/>
                </a:solidFill>
              </a:rPr>
              <a:t>Questions?</a:t>
            </a:r>
          </a:p>
        </p:txBody>
      </p:sp>
      <p:pic>
        <p:nvPicPr>
          <p:cNvPr id="3" name="Picture 6">
            <a:extLst>
              <a:ext uri="{FF2B5EF4-FFF2-40B4-BE49-F238E27FC236}">
                <a16:creationId xmlns:a16="http://schemas.microsoft.com/office/drawing/2014/main" id="{B2EC1BCD-8E81-3D45-1927-183ACE3B8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3947" t="8514" r="2116" b="38699"/>
          <a:stretch>
            <a:fillRect/>
          </a:stretch>
        </p:blipFill>
        <p:spPr bwMode="auto">
          <a:xfrm>
            <a:off x="6500735" y="848344"/>
            <a:ext cx="3800005" cy="549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William\Desktop\Hennrikus from Old Dell\My Documents\My Pictures\07-31-2007 06;00;40PM.BMP">
            <a:extLst>
              <a:ext uri="{FF2B5EF4-FFF2-40B4-BE49-F238E27FC236}">
                <a16:creationId xmlns:a16="http://schemas.microsoft.com/office/drawing/2014/main" id="{D487D5CA-BDBB-036E-1008-C723DC12C8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408" r="4112"/>
          <a:stretch>
            <a:fillRect/>
          </a:stretch>
        </p:blipFill>
        <p:spPr bwMode="auto">
          <a:xfrm>
            <a:off x="364156" y="1993692"/>
            <a:ext cx="5731844" cy="3826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83830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836645" y="2114874"/>
            <a:ext cx="10515600" cy="4351338"/>
          </a:xfrm>
        </p:spPr>
        <p:txBody>
          <a:bodyPr>
            <a:normAutofit fontScale="92500"/>
          </a:bodyPr>
          <a:lstStyle/>
          <a:p>
            <a:pPr marL="0" indent="0">
              <a:buNone/>
            </a:pPr>
            <a:r>
              <a:rPr lang="en-US" dirty="0">
                <a:solidFill>
                  <a:schemeClr val="bg1"/>
                </a:solidFill>
              </a:rPr>
              <a:t>The </a:t>
            </a:r>
            <a:r>
              <a:rPr lang="en-US" i="1" dirty="0">
                <a:solidFill>
                  <a:schemeClr val="bg1"/>
                </a:solidFill>
              </a:rPr>
              <a:t>Choosing Wisely</a:t>
            </a:r>
            <a:r>
              <a:rPr lang="en-US" baseline="30000" dirty="0">
                <a:solidFill>
                  <a:schemeClr val="bg1"/>
                </a:solidFill>
              </a:rPr>
              <a:t>®</a:t>
            </a:r>
            <a:r>
              <a:rPr lang="en-US" dirty="0">
                <a:solidFill>
                  <a:schemeClr val="bg1"/>
                </a:solidFill>
              </a:rPr>
              <a:t> campaign is one of our most well-known initiatives. The goal of the campaign is to promote conversations between clinicians and patients by helping patients choose care that is:</a:t>
            </a:r>
          </a:p>
          <a:p>
            <a:r>
              <a:rPr lang="en-US" dirty="0">
                <a:solidFill>
                  <a:srgbClr val="FFFF00"/>
                </a:solidFill>
              </a:rPr>
              <a:t>Supported by evidence</a:t>
            </a:r>
          </a:p>
          <a:p>
            <a:r>
              <a:rPr lang="en-US" dirty="0">
                <a:solidFill>
                  <a:srgbClr val="FFFF00"/>
                </a:solidFill>
              </a:rPr>
              <a:t>Not duplicative of other tests or procedures already received</a:t>
            </a:r>
          </a:p>
          <a:p>
            <a:r>
              <a:rPr lang="en-US" dirty="0">
                <a:solidFill>
                  <a:srgbClr val="FFFF00"/>
                </a:solidFill>
              </a:rPr>
              <a:t>Free from harm</a:t>
            </a:r>
          </a:p>
          <a:p>
            <a:r>
              <a:rPr lang="en-US" dirty="0">
                <a:solidFill>
                  <a:srgbClr val="FFFF00"/>
                </a:solidFill>
              </a:rPr>
              <a:t>Truly necessary</a:t>
            </a:r>
          </a:p>
          <a:p>
            <a:r>
              <a:rPr lang="en-US" dirty="0">
                <a:solidFill>
                  <a:srgbClr val="FFFF00"/>
                </a:solidFill>
              </a:rPr>
              <a:t>It calls upon leading medical specialty societies and other organizations to identify tests or procedures commonly used in their field whose necessity should be questioned and discussed with patients.</a:t>
            </a:r>
          </a:p>
          <a:p>
            <a:endParaRPr lang="en-US" dirty="0"/>
          </a:p>
        </p:txBody>
      </p:sp>
      <p:pic>
        <p:nvPicPr>
          <p:cNvPr id="4" name="Picture 3" descr="Choosing Wisely – Promoting conversations between providers and pati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355" y="424964"/>
            <a:ext cx="2027853" cy="133457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05725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6880" y="381089"/>
            <a:ext cx="6946137" cy="610529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4485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a:xfrm>
            <a:off x="838200" y="2189519"/>
            <a:ext cx="10515600" cy="4351338"/>
          </a:xfrm>
        </p:spPr>
        <p:txBody>
          <a:bodyPr>
            <a:normAutofit lnSpcReduction="10000"/>
          </a:bodyPr>
          <a:lstStyle/>
          <a:p>
            <a:r>
              <a:rPr lang="en-US" sz="3600" dirty="0">
                <a:solidFill>
                  <a:schemeClr val="bg1"/>
                </a:solidFill>
              </a:rPr>
              <a:t>The Choosing Wisely effort has garnered the participation of over </a:t>
            </a:r>
            <a:r>
              <a:rPr lang="en-US" sz="3600" b="1" dirty="0">
                <a:solidFill>
                  <a:schemeClr val="bg1"/>
                </a:solidFill>
              </a:rPr>
              <a:t>70</a:t>
            </a:r>
            <a:r>
              <a:rPr lang="en-US" sz="3600" dirty="0">
                <a:solidFill>
                  <a:schemeClr val="bg1"/>
                </a:solidFill>
              </a:rPr>
              <a:t> </a:t>
            </a:r>
            <a:r>
              <a:rPr lang="en-US" sz="3600" dirty="0">
                <a:solidFill>
                  <a:schemeClr val="bg1"/>
                </a:solidFill>
                <a:hlinkClick r:id="rId2">
                  <a:extLst>
                    <a:ext uri="{A12FA001-AC4F-418D-AE19-62706E023703}">
                      <ahyp:hlinkClr xmlns:ahyp="http://schemas.microsoft.com/office/drawing/2018/hyperlinkcolor" val="tx"/>
                    </a:ext>
                  </a:extLst>
                </a:hlinkClick>
              </a:rPr>
              <a:t>medical specialty societies</a:t>
            </a:r>
            <a:r>
              <a:rPr lang="en-US" sz="3600" dirty="0">
                <a:solidFill>
                  <a:schemeClr val="bg1"/>
                </a:solidFill>
              </a:rPr>
              <a:t> who have published more than </a:t>
            </a:r>
            <a:r>
              <a:rPr lang="en-US" sz="3600" u="sng" dirty="0">
                <a:solidFill>
                  <a:schemeClr val="bg1"/>
                </a:solidFill>
              </a:rPr>
              <a:t>400 recommendations</a:t>
            </a:r>
            <a:r>
              <a:rPr lang="en-US" sz="3600" dirty="0">
                <a:solidFill>
                  <a:schemeClr val="bg1"/>
                </a:solidFill>
              </a:rPr>
              <a:t> of overused tests and treatments that clinicians and patients should discuss. The campaign and society recommendations have been included in nearly 300 journal articles and more than 10,000 media articles since the program launched in </a:t>
            </a:r>
            <a:r>
              <a:rPr lang="en-US" sz="3600" b="1" dirty="0">
                <a:solidFill>
                  <a:schemeClr val="bg1"/>
                </a:solidFill>
              </a:rPr>
              <a:t>2012. </a:t>
            </a:r>
          </a:p>
        </p:txBody>
      </p:sp>
      <p:pic>
        <p:nvPicPr>
          <p:cNvPr id="5" name="Picture 4" descr="Choosing Wisely – Promoting conversations between providers and pati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9336"/>
            <a:ext cx="2027853" cy="133457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728747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Value = Outcomes/ Cost</a:t>
            </a:r>
            <a:br>
              <a:rPr lang="en-US" b="1" dirty="0"/>
            </a:br>
            <a:r>
              <a:rPr lang="en-US" dirty="0">
                <a:solidFill>
                  <a:srgbClr val="FFFF00"/>
                </a:solidFill>
              </a:rPr>
              <a:t>Porter M  NEJM 2010</a:t>
            </a:r>
          </a:p>
        </p:txBody>
      </p:sp>
      <p:sp>
        <p:nvSpPr>
          <p:cNvPr id="3" name="Content Placeholder 2"/>
          <p:cNvSpPr>
            <a:spLocks noGrp="1"/>
          </p:cNvSpPr>
          <p:nvPr>
            <p:ph sz="half" idx="1"/>
          </p:nvPr>
        </p:nvSpPr>
        <p:spPr/>
        <p:txBody>
          <a:bodyPr>
            <a:normAutofit lnSpcReduction="10000"/>
          </a:bodyPr>
          <a:lstStyle/>
          <a:p>
            <a:r>
              <a:rPr lang="en-US" dirty="0">
                <a:solidFill>
                  <a:schemeClr val="bg1"/>
                </a:solidFill>
              </a:rPr>
              <a:t>Value=outcomes/costs</a:t>
            </a:r>
          </a:p>
          <a:p>
            <a:r>
              <a:rPr lang="en-US" dirty="0">
                <a:solidFill>
                  <a:schemeClr val="bg1"/>
                </a:solidFill>
              </a:rPr>
              <a:t>Value=efficiency</a:t>
            </a:r>
          </a:p>
          <a:p>
            <a:r>
              <a:rPr lang="en-US" dirty="0">
                <a:solidFill>
                  <a:schemeClr val="bg1"/>
                </a:solidFill>
              </a:rPr>
              <a:t>Value is measured by the </a:t>
            </a:r>
            <a:r>
              <a:rPr lang="en-US" u="sng" dirty="0">
                <a:solidFill>
                  <a:schemeClr val="bg1"/>
                </a:solidFill>
              </a:rPr>
              <a:t>outcomes</a:t>
            </a:r>
            <a:r>
              <a:rPr lang="en-US" dirty="0">
                <a:solidFill>
                  <a:schemeClr val="bg1"/>
                </a:solidFill>
              </a:rPr>
              <a:t> achieved </a:t>
            </a:r>
            <a:r>
              <a:rPr lang="en-US" u="sng" dirty="0">
                <a:solidFill>
                  <a:schemeClr val="bg1"/>
                </a:solidFill>
              </a:rPr>
              <a:t>not the volume of services </a:t>
            </a:r>
            <a:r>
              <a:rPr lang="en-US" dirty="0">
                <a:solidFill>
                  <a:schemeClr val="bg1"/>
                </a:solidFill>
              </a:rPr>
              <a:t>delivered</a:t>
            </a:r>
          </a:p>
          <a:p>
            <a:r>
              <a:rPr lang="en-US" b="1" dirty="0">
                <a:solidFill>
                  <a:schemeClr val="bg1"/>
                </a:solidFill>
              </a:rPr>
              <a:t>A shift from volume to value</a:t>
            </a:r>
          </a:p>
          <a:p>
            <a:r>
              <a:rPr lang="en-US" dirty="0">
                <a:solidFill>
                  <a:schemeClr val="bg1"/>
                </a:solidFill>
              </a:rPr>
              <a:t>Measure the cost of a patient’s entire care cycle</a:t>
            </a:r>
          </a:p>
          <a:p>
            <a:r>
              <a:rPr lang="en-US" i="1" dirty="0">
                <a:solidFill>
                  <a:schemeClr val="bg1"/>
                </a:solidFill>
              </a:rPr>
              <a:t>An attempt to </a:t>
            </a:r>
            <a:r>
              <a:rPr lang="en-US" b="1" i="1" dirty="0">
                <a:solidFill>
                  <a:schemeClr val="bg1"/>
                </a:solidFill>
              </a:rPr>
              <a:t>control physician behavior</a:t>
            </a:r>
            <a:r>
              <a:rPr lang="en-US" i="1" dirty="0">
                <a:solidFill>
                  <a:schemeClr val="bg1"/>
                </a:solidFill>
              </a:rPr>
              <a:t> and measure results</a:t>
            </a:r>
          </a:p>
          <a:p>
            <a:endParaRPr lang="en-US" dirty="0"/>
          </a:p>
          <a:p>
            <a:endParaRPr lang="en-US" dirty="0"/>
          </a:p>
        </p:txBody>
      </p:sp>
      <p:sp>
        <p:nvSpPr>
          <p:cNvPr id="4" name="Content Placeholder 3"/>
          <p:cNvSpPr>
            <a:spLocks noGrp="1"/>
          </p:cNvSpPr>
          <p:nvPr>
            <p:ph sz="half" idx="2"/>
          </p:nvPr>
        </p:nvSpPr>
        <p:spPr/>
        <p:txBody>
          <a:bodyPr>
            <a:normAutofit lnSpcReduction="10000"/>
          </a:bodyPr>
          <a:lstStyle/>
          <a:p>
            <a:endParaRPr lang="en-US"/>
          </a:p>
        </p:txBody>
      </p:sp>
      <p:pic>
        <p:nvPicPr>
          <p:cNvPr id="5" name="Picture 2" descr="McGill to bestow 11 exemplary individuals with honorary degre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2261" y="800064"/>
            <a:ext cx="1900274" cy="286473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descr="Group Photo.jpg"/>
          <p:cNvPicPr>
            <a:picLocks noChangeAspect="1" noChangeArrowheads="1"/>
          </p:cNvPicPr>
          <p:nvPr/>
        </p:nvPicPr>
        <p:blipFill>
          <a:blip r:embed="rId3" cstate="print"/>
          <a:srcRect/>
          <a:stretch>
            <a:fillRect/>
          </a:stretch>
        </p:blipFill>
        <p:spPr bwMode="auto">
          <a:xfrm>
            <a:off x="6449939" y="3883402"/>
            <a:ext cx="5463215" cy="2705883"/>
          </a:xfrm>
          <a:prstGeom prst="rect">
            <a:avLst/>
          </a:prstGeom>
          <a:noFill/>
        </p:spPr>
      </p:pic>
    </p:spTree>
    <p:extLst>
      <p:ext uri="{BB962C8B-B14F-4D97-AF65-F5344CB8AC3E}">
        <p14:creationId xmlns:p14="http://schemas.microsoft.com/office/powerpoint/2010/main" val="1177803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rgbClr val="FFFF00"/>
                </a:solidFill>
              </a:rPr>
              <a:t>Choosing Wisely physician survey</a:t>
            </a:r>
          </a:p>
        </p:txBody>
      </p:sp>
      <p:sp>
        <p:nvSpPr>
          <p:cNvPr id="4" name="Content Placeholder 3"/>
          <p:cNvSpPr>
            <a:spLocks noGrp="1"/>
          </p:cNvSpPr>
          <p:nvPr>
            <p:ph idx="1"/>
          </p:nvPr>
        </p:nvSpPr>
        <p:spPr/>
        <p:txBody>
          <a:bodyPr>
            <a:normAutofit fontScale="92500"/>
          </a:bodyPr>
          <a:lstStyle/>
          <a:p>
            <a:pPr marL="0" indent="0">
              <a:buNone/>
            </a:pPr>
            <a:r>
              <a:rPr lang="en-US" b="1" dirty="0">
                <a:solidFill>
                  <a:srgbClr val="FFFF00"/>
                </a:solidFill>
              </a:rPr>
              <a:t>Survey findings include:</a:t>
            </a:r>
          </a:p>
          <a:p>
            <a:r>
              <a:rPr lang="en-US" dirty="0">
                <a:solidFill>
                  <a:schemeClr val="bg1"/>
                </a:solidFill>
              </a:rPr>
              <a:t>58 percent of physicians say </a:t>
            </a:r>
            <a:r>
              <a:rPr lang="en-US" b="1" dirty="0">
                <a:solidFill>
                  <a:schemeClr val="bg1"/>
                </a:solidFill>
              </a:rPr>
              <a:t>the doctor is in the best position to address the problem</a:t>
            </a:r>
            <a:r>
              <a:rPr lang="en-US" dirty="0">
                <a:solidFill>
                  <a:schemeClr val="bg1"/>
                </a:solidFill>
              </a:rPr>
              <a:t>, with the government as a distant second (15 percent).</a:t>
            </a:r>
          </a:p>
          <a:p>
            <a:r>
              <a:rPr lang="en-US" dirty="0">
                <a:solidFill>
                  <a:schemeClr val="bg1"/>
                </a:solidFill>
              </a:rPr>
              <a:t>72 percent of physicians say the average medical doctor prescribes an unnecessary test or procedure at </a:t>
            </a:r>
            <a:r>
              <a:rPr lang="en-US" b="1" dirty="0">
                <a:solidFill>
                  <a:schemeClr val="bg1"/>
                </a:solidFill>
              </a:rPr>
              <a:t>least once a week.</a:t>
            </a:r>
          </a:p>
          <a:p>
            <a:r>
              <a:rPr lang="en-US" dirty="0">
                <a:solidFill>
                  <a:schemeClr val="bg1"/>
                </a:solidFill>
              </a:rPr>
              <a:t>47 percent of physicians say their patients ask for an unnecessary test or procedure </a:t>
            </a:r>
            <a:r>
              <a:rPr lang="en-US" b="1" dirty="0">
                <a:solidFill>
                  <a:schemeClr val="bg1"/>
                </a:solidFill>
              </a:rPr>
              <a:t>at least once a week.</a:t>
            </a:r>
          </a:p>
          <a:p>
            <a:r>
              <a:rPr lang="en-US" dirty="0">
                <a:solidFill>
                  <a:schemeClr val="bg1"/>
                </a:solidFill>
              </a:rPr>
              <a:t>70 percent of physicians say that after they speak with a patient about why a test or procedure is unnecessary, </a:t>
            </a:r>
            <a:r>
              <a:rPr lang="en-US" b="1" dirty="0">
                <a:solidFill>
                  <a:schemeClr val="bg1"/>
                </a:solidFill>
              </a:rPr>
              <a:t>the patient often avoids it.</a:t>
            </a:r>
          </a:p>
          <a:p>
            <a:endParaRPr lang="en-US" dirty="0"/>
          </a:p>
        </p:txBody>
      </p:sp>
    </p:spTree>
    <p:extLst>
      <p:ext uri="{BB962C8B-B14F-4D97-AF65-F5344CB8AC3E}">
        <p14:creationId xmlns:p14="http://schemas.microsoft.com/office/powerpoint/2010/main" val="24207618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64034</TotalTime>
  <Words>1813</Words>
  <Application>Microsoft Office PowerPoint</Application>
  <PresentationFormat>Widescreen</PresentationFormat>
  <Paragraphs>188</Paragraphs>
  <Slides>41</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7" baseType="lpstr">
      <vt:lpstr>Arial</vt:lpstr>
      <vt:lpstr>Calibri</vt:lpstr>
      <vt:lpstr>Calibri Light</vt:lpstr>
      <vt:lpstr>ff-scala-sans-pro</vt:lpstr>
      <vt:lpstr>Office Theme</vt:lpstr>
      <vt:lpstr>Slide</vt:lpstr>
      <vt:lpstr>Choosing Wisely in Pediatric Orthopaedics</vt:lpstr>
      <vt:lpstr>Disclosures None</vt:lpstr>
      <vt:lpstr>Learning Objectives</vt:lpstr>
      <vt:lpstr>Practice Gap</vt:lpstr>
      <vt:lpstr>PowerPoint Presentation</vt:lpstr>
      <vt:lpstr>PowerPoint Presentation</vt:lpstr>
      <vt:lpstr>PowerPoint Presentation</vt:lpstr>
      <vt:lpstr>Value = Outcomes/ Cost Porter M  NEJM 2010</vt:lpstr>
      <vt:lpstr>Choosing Wisely physician survey</vt:lpstr>
      <vt:lpstr>PowerPoint Presentation</vt:lpstr>
      <vt:lpstr>Choosing Wisely --  Pediatric Orthopaedics Written by AAP and POSNA 2018</vt:lpstr>
      <vt:lpstr>Pediatric Orthopaedics: Choosing Wisely   6 things that physicians and patients should question</vt:lpstr>
      <vt:lpstr>Case example: 13 yo middle school softball star. Left knee pain 2 months.  Out-toe gait on the left. Knee x-rays neg.</vt:lpstr>
      <vt:lpstr>PowerPoint Presentation</vt:lpstr>
      <vt:lpstr>Delay in diagnosis of SCFE</vt:lpstr>
      <vt:lpstr>Pediatric Orthopaedics: Choosing Wisely   6 things that physicians and patients should question</vt:lpstr>
      <vt:lpstr>PowerPoint Presentation</vt:lpstr>
      <vt:lpstr>Flexible flat feet in children</vt:lpstr>
      <vt:lpstr>When to refer</vt:lpstr>
      <vt:lpstr>Subtalar joint arthroereisis Controversial!</vt:lpstr>
      <vt:lpstr>Pediatric Orthopaedics: Choosing Wisely   6 things that physicians and patients should question</vt:lpstr>
      <vt:lpstr>In-toeing</vt:lpstr>
      <vt:lpstr>PowerPoint Presentation</vt:lpstr>
      <vt:lpstr>PowerPoint Presentation</vt:lpstr>
      <vt:lpstr>PowerPoint Presentation</vt:lpstr>
      <vt:lpstr>PowerPoint Presentation</vt:lpstr>
      <vt:lpstr>PowerPoint Presentation</vt:lpstr>
      <vt:lpstr>When to refer</vt:lpstr>
      <vt:lpstr>Pediatric Orthopaedics: Choosing Wisely  6 things that physicians and patients should question</vt:lpstr>
      <vt:lpstr>Goldberg M. Pediatrics 2000 Shaw B, Segal L.  Pediatrics Dec 2016 Mulpur K, Otsuka N, Hennrikus W. et al. JBJS 2015</vt:lpstr>
      <vt:lpstr>Why is hip ultrasound not recommended for all newborns?</vt:lpstr>
      <vt:lpstr>Can an infant with a normal US, later have DDH? Sankar W. JPO 2015 Pan T, Hennrikus W. JPO 2022 J Ped Child Health</vt:lpstr>
      <vt:lpstr>Pediatric Orthopaedics: Choosing Wisely  list of 6 things that physicians and patients should question</vt:lpstr>
      <vt:lpstr>History, exam and plain X-rays make the diagnosis:</vt:lpstr>
      <vt:lpstr>A knee MRI scan</vt:lpstr>
      <vt:lpstr>Pediatric Orthopaedics: Choosing Wisely   6 things that physicians and patients should question</vt:lpstr>
      <vt:lpstr>Symons et al. Home management of buckle fractures of the distal radius.  JBJS B 2001 Van Bosse H et al. Minimalistic approach to treating wrist buckle fractures. JPO  2005 Williams K et al. Randomized trial—cast vs splint for buckle fractures  Ped Emerg Care  2013 Dua K, Ostuka N. et al. Variation treating distal rad fractures JPO 2019 </vt:lpstr>
      <vt:lpstr>Practice Change</vt:lpstr>
      <vt:lpstr>Summary</vt:lpstr>
      <vt:lpstr>Thank You</vt:lpstr>
      <vt:lpstr>Questions?</vt:lpstr>
    </vt:vector>
  </TitlesOfParts>
  <Company>Penn State Hershey Medical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Choosing Wisely in Pediatric Orthopaedics</dc:title>
  <dc:creator>William L Hennrikus</dc:creator>
  <cp:lastModifiedBy>Anderson, Christina M</cp:lastModifiedBy>
  <cp:revision>147</cp:revision>
  <dcterms:created xsi:type="dcterms:W3CDTF">2018-09-30T17:32:07Z</dcterms:created>
  <dcterms:modified xsi:type="dcterms:W3CDTF">2025-04-25T12:14:54Z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e4b1be8-281e-475d-98b0-21c3457e5a46_Enabled">
    <vt:lpwstr>true</vt:lpwstr>
  </property>
  <property fmtid="{D5CDD505-2E9C-101B-9397-08002B2CF9AE}" pid="3" name="MSIP_Label_5e4b1be8-281e-475d-98b0-21c3457e5a46_SetDate">
    <vt:lpwstr>2025-04-25T12:14:17Z</vt:lpwstr>
  </property>
  <property fmtid="{D5CDD505-2E9C-101B-9397-08002B2CF9AE}" pid="4" name="MSIP_Label_5e4b1be8-281e-475d-98b0-21c3457e5a46_Method">
    <vt:lpwstr>Standard</vt:lpwstr>
  </property>
  <property fmtid="{D5CDD505-2E9C-101B-9397-08002B2CF9AE}" pid="5" name="MSIP_Label_5e4b1be8-281e-475d-98b0-21c3457e5a46_Name">
    <vt:lpwstr>Public</vt:lpwstr>
  </property>
  <property fmtid="{D5CDD505-2E9C-101B-9397-08002B2CF9AE}" pid="6" name="MSIP_Label_5e4b1be8-281e-475d-98b0-21c3457e5a46_SiteId">
    <vt:lpwstr>8b3dd73e-4e72-4679-b191-56da1588712b</vt:lpwstr>
  </property>
  <property fmtid="{D5CDD505-2E9C-101B-9397-08002B2CF9AE}" pid="7" name="MSIP_Label_5e4b1be8-281e-475d-98b0-21c3457e5a46_ActionId">
    <vt:lpwstr>ee6d91b5-2a66-404e-b2fd-759f63b19bc4</vt:lpwstr>
  </property>
  <property fmtid="{D5CDD505-2E9C-101B-9397-08002B2CF9AE}" pid="8" name="MSIP_Label_5e4b1be8-281e-475d-98b0-21c3457e5a46_ContentBits">
    <vt:lpwstr>0</vt:lpwstr>
  </property>
  <property fmtid="{D5CDD505-2E9C-101B-9397-08002B2CF9AE}" pid="9" name="MSIP_Label_5e4b1be8-281e-475d-98b0-21c3457e5a46_Tag">
    <vt:lpwstr>10, 3, 0, 1</vt:lpwstr>
  </property>
</Properties>
</file>